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26"/>
  </p:notesMasterIdLst>
  <p:sldIdLst>
    <p:sldId id="256" r:id="rId5"/>
    <p:sldId id="339" r:id="rId6"/>
    <p:sldId id="271" r:id="rId7"/>
    <p:sldId id="283" r:id="rId8"/>
    <p:sldId id="334" r:id="rId9"/>
    <p:sldId id="270" r:id="rId10"/>
    <p:sldId id="272" r:id="rId11"/>
    <p:sldId id="296" r:id="rId12"/>
    <p:sldId id="332" r:id="rId13"/>
    <p:sldId id="333" r:id="rId14"/>
    <p:sldId id="297" r:id="rId15"/>
    <p:sldId id="329" r:id="rId16"/>
    <p:sldId id="330" r:id="rId17"/>
    <p:sldId id="262" r:id="rId18"/>
    <p:sldId id="336" r:id="rId19"/>
    <p:sldId id="260" r:id="rId20"/>
    <p:sldId id="261" r:id="rId21"/>
    <p:sldId id="259" r:id="rId22"/>
    <p:sldId id="335" r:id="rId23"/>
    <p:sldId id="338" r:id="rId24"/>
    <p:sldId id="257" r:id="rId2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6C4BFA-F50E-472B-8012-D6674FE63DEF}">
          <p14:sldIdLst>
            <p14:sldId id="256"/>
            <p14:sldId id="339"/>
            <p14:sldId id="271"/>
            <p14:sldId id="283"/>
            <p14:sldId id="334"/>
            <p14:sldId id="270"/>
            <p14:sldId id="272"/>
            <p14:sldId id="296"/>
            <p14:sldId id="332"/>
            <p14:sldId id="333"/>
            <p14:sldId id="297"/>
            <p14:sldId id="329"/>
            <p14:sldId id="330"/>
            <p14:sldId id="262"/>
            <p14:sldId id="336"/>
            <p14:sldId id="260"/>
            <p14:sldId id="261"/>
            <p14:sldId id="259"/>
            <p14:sldId id="335"/>
            <p14:sldId id="338"/>
            <p14:sldId id="2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9950" autoAdjust="0"/>
  </p:normalViewPr>
  <p:slideViewPr>
    <p:cSldViewPr>
      <p:cViewPr varScale="1">
        <p:scale>
          <a:sx n="99" d="100"/>
          <a:sy n="99" d="100"/>
        </p:scale>
        <p:origin x="197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6FA14A3-EDE9-4F6B-A849-022799BC6170}" type="datetimeFigureOut">
              <a:rPr lang="en-US" smtClean="0"/>
              <a:t>11/7/2022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45133B2-3CD2-4EB0-B4A2-103750F3B323}" type="slidenum">
              <a:rPr lang="en-US" smtClean="0"/>
              <a:t>‹#›</a:t>
            </a:fld>
            <a:endParaRPr lang="en-US"/>
          </a:p>
        </p:txBody>
      </p:sp>
    </p:spTree>
    <p:extLst>
      <p:ext uri="{BB962C8B-B14F-4D97-AF65-F5344CB8AC3E}">
        <p14:creationId xmlns:p14="http://schemas.microsoft.com/office/powerpoint/2010/main" val="114612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legislature.maine.gov/statutes/12/title12sec6071.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maine.gov/dmr/laws-regulations/regulations/documents/Chapter24-08212018.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1</a:t>
            </a:fld>
            <a:endParaRPr lang="en-US" dirty="0"/>
          </a:p>
        </p:txBody>
      </p:sp>
    </p:spTree>
    <p:extLst>
      <p:ext uri="{BB962C8B-B14F-4D97-AF65-F5344CB8AC3E}">
        <p14:creationId xmlns:p14="http://schemas.microsoft.com/office/powerpoint/2010/main" val="138200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p:spPr>
        <p:txBody>
          <a:bodyPr/>
          <a:lstStyle/>
          <a:p>
            <a:pPr marL="0" indent="0">
              <a:buFont typeface="Arial" panose="020B0604020202020204" pitchFamily="34" charset="0"/>
              <a:buNone/>
            </a:pPr>
            <a:endParaRPr lang="en-US" dirty="0">
              <a:latin typeface="Arial" pitchFamily="34" charset="0"/>
            </a:endParaRPr>
          </a:p>
        </p:txBody>
      </p:sp>
      <p:sp>
        <p:nvSpPr>
          <p:cNvPr id="261124"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70594" indent="-296382" eaLnBrk="0" hangingPunct="0">
              <a:defRPr>
                <a:solidFill>
                  <a:schemeClr val="tx1"/>
                </a:solidFill>
                <a:latin typeface="Arial" pitchFamily="34" charset="0"/>
              </a:defRPr>
            </a:lvl2pPr>
            <a:lvl3pPr marL="1185530" indent="-237105" eaLnBrk="0" hangingPunct="0">
              <a:defRPr>
                <a:solidFill>
                  <a:schemeClr val="tx1"/>
                </a:solidFill>
                <a:latin typeface="Arial" pitchFamily="34" charset="0"/>
              </a:defRPr>
            </a:lvl3pPr>
            <a:lvl4pPr marL="1659743" indent="-237105" eaLnBrk="0" hangingPunct="0">
              <a:defRPr>
                <a:solidFill>
                  <a:schemeClr val="tx1"/>
                </a:solidFill>
                <a:latin typeface="Arial" pitchFamily="34" charset="0"/>
              </a:defRPr>
            </a:lvl4pPr>
            <a:lvl5pPr marL="2133954" indent="-237105" eaLnBrk="0" hangingPunct="0">
              <a:defRPr>
                <a:solidFill>
                  <a:schemeClr val="tx1"/>
                </a:solidFill>
                <a:latin typeface="Arial" pitchFamily="34" charset="0"/>
              </a:defRPr>
            </a:lvl5pPr>
            <a:lvl6pPr marL="2608166" indent="-237105" eaLnBrk="0" fontAlgn="base" hangingPunct="0">
              <a:spcBef>
                <a:spcPct val="0"/>
              </a:spcBef>
              <a:spcAft>
                <a:spcPct val="0"/>
              </a:spcAft>
              <a:defRPr>
                <a:solidFill>
                  <a:schemeClr val="tx1"/>
                </a:solidFill>
                <a:latin typeface="Arial" pitchFamily="34" charset="0"/>
              </a:defRPr>
            </a:lvl6pPr>
            <a:lvl7pPr marL="3082379" indent="-237105" eaLnBrk="0" fontAlgn="base" hangingPunct="0">
              <a:spcBef>
                <a:spcPct val="0"/>
              </a:spcBef>
              <a:spcAft>
                <a:spcPct val="0"/>
              </a:spcAft>
              <a:defRPr>
                <a:solidFill>
                  <a:schemeClr val="tx1"/>
                </a:solidFill>
                <a:latin typeface="Arial" pitchFamily="34" charset="0"/>
              </a:defRPr>
            </a:lvl7pPr>
            <a:lvl8pPr marL="3556591" indent="-237105" eaLnBrk="0" fontAlgn="base" hangingPunct="0">
              <a:spcBef>
                <a:spcPct val="0"/>
              </a:spcBef>
              <a:spcAft>
                <a:spcPct val="0"/>
              </a:spcAft>
              <a:defRPr>
                <a:solidFill>
                  <a:schemeClr val="tx1"/>
                </a:solidFill>
                <a:latin typeface="Arial" pitchFamily="34" charset="0"/>
              </a:defRPr>
            </a:lvl8pPr>
            <a:lvl9pPr marL="4030803" indent="-237105" eaLnBrk="0" fontAlgn="base" hangingPunct="0">
              <a:spcBef>
                <a:spcPct val="0"/>
              </a:spcBef>
              <a:spcAft>
                <a:spcPct val="0"/>
              </a:spcAft>
              <a:defRPr>
                <a:solidFill>
                  <a:schemeClr val="tx1"/>
                </a:solidFill>
                <a:latin typeface="Arial" pitchFamily="34" charset="0"/>
              </a:defRPr>
            </a:lvl9pPr>
          </a:lstStyle>
          <a:p>
            <a:pPr eaLnBrk="1" hangingPunct="1"/>
            <a:fld id="{63E1DD8F-D124-4E90-8B14-916A5F399C03}" type="slidenum">
              <a:rPr lang="en-US" smtClean="0"/>
              <a:pPr eaLnBrk="1" hangingPunct="1"/>
              <a:t>10</a:t>
            </a:fld>
            <a:endParaRPr lang="en-US" dirty="0"/>
          </a:p>
        </p:txBody>
      </p:sp>
    </p:spTree>
    <p:extLst>
      <p:ext uri="{BB962C8B-B14F-4D97-AF65-F5344CB8AC3E}">
        <p14:creationId xmlns:p14="http://schemas.microsoft.com/office/powerpoint/2010/main" val="3841069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11</a:t>
            </a:fld>
            <a:endParaRPr lang="en-US"/>
          </a:p>
        </p:txBody>
      </p:sp>
    </p:spTree>
    <p:extLst>
      <p:ext uri="{BB962C8B-B14F-4D97-AF65-F5344CB8AC3E}">
        <p14:creationId xmlns:p14="http://schemas.microsoft.com/office/powerpoint/2010/main" val="217826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319C1B1-810E-4328-A695-92452BAC0E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89AB13CB-4A6F-42EE-8EAD-148F4DFE10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7652" name="Slide Number Placeholder 3">
            <a:extLst>
              <a:ext uri="{FF2B5EF4-FFF2-40B4-BE49-F238E27FC236}">
                <a16:creationId xmlns:a16="http://schemas.microsoft.com/office/drawing/2014/main" id="{F172BE28-B644-496E-975A-016D623B46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85372" indent="-302066">
              <a:defRPr>
                <a:solidFill>
                  <a:schemeClr val="tx1"/>
                </a:solidFill>
                <a:latin typeface="Tahoma" panose="020B0604030504040204" pitchFamily="34" charset="0"/>
                <a:ea typeface="ＭＳ Ｐゴシック" panose="020B0600070205080204" pitchFamily="34" charset="-128"/>
              </a:defRPr>
            </a:lvl2pPr>
            <a:lvl3pPr marL="1208265" indent="-241653">
              <a:defRPr>
                <a:solidFill>
                  <a:schemeClr val="tx1"/>
                </a:solidFill>
                <a:latin typeface="Tahoma" panose="020B0604030504040204" pitchFamily="34" charset="0"/>
                <a:ea typeface="ＭＳ Ｐゴシック" panose="020B0600070205080204" pitchFamily="34" charset="-128"/>
              </a:defRPr>
            </a:lvl3pPr>
            <a:lvl4pPr marL="1691571" indent="-241653">
              <a:defRPr>
                <a:solidFill>
                  <a:schemeClr val="tx1"/>
                </a:solidFill>
                <a:latin typeface="Tahoma" panose="020B0604030504040204" pitchFamily="34" charset="0"/>
                <a:ea typeface="ＭＳ Ｐゴシック" panose="020B0600070205080204" pitchFamily="34" charset="-128"/>
              </a:defRPr>
            </a:lvl4pPr>
            <a:lvl5pPr marL="2174878" indent="-241653">
              <a:defRPr>
                <a:solidFill>
                  <a:schemeClr val="tx1"/>
                </a:solidFill>
                <a:latin typeface="Tahoma" panose="020B0604030504040204" pitchFamily="34" charset="0"/>
                <a:ea typeface="ＭＳ Ｐゴシック" panose="020B0600070205080204" pitchFamily="34" charset="-128"/>
              </a:defRPr>
            </a:lvl5pPr>
            <a:lvl6pPr marL="2658184"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3141490"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624796"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4108102"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8291F011-B157-482E-BCED-0BF9582CC02F}" type="slidenum">
              <a:rPr lang="en-US" altLang="en-US"/>
              <a:pPr/>
              <a:t>12</a:t>
            </a:fld>
            <a:endParaRPr lang="en-US" altLang="en-US"/>
          </a:p>
        </p:txBody>
      </p:sp>
    </p:spTree>
    <p:extLst>
      <p:ext uri="{BB962C8B-B14F-4D97-AF65-F5344CB8AC3E}">
        <p14:creationId xmlns:p14="http://schemas.microsoft.com/office/powerpoint/2010/main" val="326781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C7736AC-8D87-4F3F-ADEB-EC57FEA2B3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CED86CD-6DE3-469B-A3AD-B25F5BAA28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8676" name="Slide Number Placeholder 3">
            <a:extLst>
              <a:ext uri="{FF2B5EF4-FFF2-40B4-BE49-F238E27FC236}">
                <a16:creationId xmlns:a16="http://schemas.microsoft.com/office/drawing/2014/main" id="{A5315AAC-E70E-4E54-9863-176A3EFBE5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85372" indent="-302066">
              <a:defRPr>
                <a:solidFill>
                  <a:schemeClr val="tx1"/>
                </a:solidFill>
                <a:latin typeface="Tahoma" panose="020B0604030504040204" pitchFamily="34" charset="0"/>
                <a:ea typeface="ＭＳ Ｐゴシック" panose="020B0600070205080204" pitchFamily="34" charset="-128"/>
              </a:defRPr>
            </a:lvl2pPr>
            <a:lvl3pPr marL="1208265" indent="-241653">
              <a:defRPr>
                <a:solidFill>
                  <a:schemeClr val="tx1"/>
                </a:solidFill>
                <a:latin typeface="Tahoma" panose="020B0604030504040204" pitchFamily="34" charset="0"/>
                <a:ea typeface="ＭＳ Ｐゴシック" panose="020B0600070205080204" pitchFamily="34" charset="-128"/>
              </a:defRPr>
            </a:lvl3pPr>
            <a:lvl4pPr marL="1691571" indent="-241653">
              <a:defRPr>
                <a:solidFill>
                  <a:schemeClr val="tx1"/>
                </a:solidFill>
                <a:latin typeface="Tahoma" panose="020B0604030504040204" pitchFamily="34" charset="0"/>
                <a:ea typeface="ＭＳ Ｐゴシック" panose="020B0600070205080204" pitchFamily="34" charset="-128"/>
              </a:defRPr>
            </a:lvl4pPr>
            <a:lvl5pPr marL="2174878" indent="-241653">
              <a:defRPr>
                <a:solidFill>
                  <a:schemeClr val="tx1"/>
                </a:solidFill>
                <a:latin typeface="Tahoma" panose="020B0604030504040204" pitchFamily="34" charset="0"/>
                <a:ea typeface="ＭＳ Ｐゴシック" panose="020B0600070205080204" pitchFamily="34" charset="-128"/>
              </a:defRPr>
            </a:lvl5pPr>
            <a:lvl6pPr marL="2658184"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3141490"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624796"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4108102"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11D98563-8A51-437B-8099-68A19B484B01}" type="slidenum">
              <a:rPr lang="en-US" altLang="en-US"/>
              <a:pPr/>
              <a:t>13</a:t>
            </a:fld>
            <a:endParaRPr lang="en-US" altLang="en-US"/>
          </a:p>
        </p:txBody>
      </p:sp>
    </p:spTree>
    <p:extLst>
      <p:ext uri="{BB962C8B-B14F-4D97-AF65-F5344CB8AC3E}">
        <p14:creationId xmlns:p14="http://schemas.microsoft.com/office/powerpoint/2010/main" val="81864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7631B43-D1DF-4591-AE33-FE637583E74C}" type="slidenum">
              <a:rPr lang="en-US" smtClean="0"/>
              <a:t>14</a:t>
            </a:fld>
            <a:endParaRPr lang="en-US" dirty="0"/>
          </a:p>
        </p:txBody>
      </p:sp>
    </p:spTree>
    <p:extLst>
      <p:ext uri="{BB962C8B-B14F-4D97-AF65-F5344CB8AC3E}">
        <p14:creationId xmlns:p14="http://schemas.microsoft.com/office/powerpoint/2010/main" val="2524115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15</a:t>
            </a:fld>
            <a:endParaRPr lang="en-US"/>
          </a:p>
        </p:txBody>
      </p:sp>
    </p:spTree>
    <p:extLst>
      <p:ext uri="{BB962C8B-B14F-4D97-AF65-F5344CB8AC3E}">
        <p14:creationId xmlns:p14="http://schemas.microsoft.com/office/powerpoint/2010/main" val="3184651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37631B43-D1DF-4591-AE33-FE637583E74C}" type="slidenum">
              <a:rPr lang="en-US" smtClean="0"/>
              <a:t>16</a:t>
            </a:fld>
            <a:endParaRPr lang="en-US" dirty="0"/>
          </a:p>
        </p:txBody>
      </p:sp>
    </p:spTree>
    <p:extLst>
      <p:ext uri="{BB962C8B-B14F-4D97-AF65-F5344CB8AC3E}">
        <p14:creationId xmlns:p14="http://schemas.microsoft.com/office/powerpoint/2010/main" val="276290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7631B43-D1DF-4591-AE33-FE637583E74C}" type="slidenum">
              <a:rPr lang="en-US" smtClean="0"/>
              <a:t>17</a:t>
            </a:fld>
            <a:endParaRPr lang="en-US" dirty="0"/>
          </a:p>
        </p:txBody>
      </p:sp>
    </p:spTree>
    <p:extLst>
      <p:ext uri="{BB962C8B-B14F-4D97-AF65-F5344CB8AC3E}">
        <p14:creationId xmlns:p14="http://schemas.microsoft.com/office/powerpoint/2010/main" val="3556745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47852" lvl="2" indent="-181240">
              <a:buFont typeface="Arial" panose="020B0604020202020204" pitchFamily="34" charset="0"/>
              <a:buChar char="•"/>
            </a:pPr>
            <a:endParaRPr lang="en-US" dirty="0"/>
          </a:p>
          <a:p>
            <a:endParaRPr lang="en-US" altLang="en-US" u="none" dirty="0">
              <a:ea typeface="ＭＳ Ｐゴシック" pitchFamily="34" charset="-128"/>
            </a:endParaRPr>
          </a:p>
          <a:p>
            <a:endParaRPr lang="en-US" altLang="en-US" u="none" dirty="0">
              <a:ea typeface="ＭＳ Ｐゴシック" pitchFamily="34" charset="-128"/>
            </a:endParaRPr>
          </a:p>
          <a:p>
            <a:pPr lvl="1"/>
            <a:endParaRPr lang="en-US" altLang="en-US" dirty="0">
              <a:ea typeface="ＭＳ Ｐゴシック" pitchFamily="34" charset="-128"/>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806777" indent="-310299">
              <a:defRPr>
                <a:solidFill>
                  <a:schemeClr val="tx1"/>
                </a:solidFill>
                <a:latin typeface="Tahoma" pitchFamily="34" charset="0"/>
                <a:ea typeface="ＭＳ Ｐゴシック" pitchFamily="34" charset="-128"/>
              </a:defRPr>
            </a:lvl2pPr>
            <a:lvl3pPr marL="1241195" indent="-248239">
              <a:defRPr>
                <a:solidFill>
                  <a:schemeClr val="tx1"/>
                </a:solidFill>
                <a:latin typeface="Tahoma" pitchFamily="34" charset="0"/>
                <a:ea typeface="ＭＳ Ｐゴシック" pitchFamily="34" charset="-128"/>
              </a:defRPr>
            </a:lvl3pPr>
            <a:lvl4pPr marL="1737674" indent="-248239">
              <a:defRPr>
                <a:solidFill>
                  <a:schemeClr val="tx1"/>
                </a:solidFill>
                <a:latin typeface="Tahoma" pitchFamily="34" charset="0"/>
                <a:ea typeface="ＭＳ Ｐゴシック" pitchFamily="34" charset="-128"/>
              </a:defRPr>
            </a:lvl4pPr>
            <a:lvl5pPr marL="2234152" indent="-248239">
              <a:defRPr>
                <a:solidFill>
                  <a:schemeClr val="tx1"/>
                </a:solidFill>
                <a:latin typeface="Tahoma" pitchFamily="34" charset="0"/>
                <a:ea typeface="ＭＳ Ｐゴシック" pitchFamily="34" charset="-128"/>
              </a:defRPr>
            </a:lvl5pPr>
            <a:lvl6pPr marL="2730629" indent="-248239" eaLnBrk="0" fontAlgn="base" hangingPunct="0">
              <a:spcBef>
                <a:spcPct val="0"/>
              </a:spcBef>
              <a:spcAft>
                <a:spcPct val="0"/>
              </a:spcAft>
              <a:defRPr>
                <a:solidFill>
                  <a:schemeClr val="tx1"/>
                </a:solidFill>
                <a:latin typeface="Tahoma" pitchFamily="34" charset="0"/>
                <a:ea typeface="ＭＳ Ｐゴシック" pitchFamily="34" charset="-128"/>
              </a:defRPr>
            </a:lvl6pPr>
            <a:lvl7pPr marL="3227107" indent="-248239" eaLnBrk="0" fontAlgn="base" hangingPunct="0">
              <a:spcBef>
                <a:spcPct val="0"/>
              </a:spcBef>
              <a:spcAft>
                <a:spcPct val="0"/>
              </a:spcAft>
              <a:defRPr>
                <a:solidFill>
                  <a:schemeClr val="tx1"/>
                </a:solidFill>
                <a:latin typeface="Tahoma" pitchFamily="34" charset="0"/>
                <a:ea typeface="ＭＳ Ｐゴシック" pitchFamily="34" charset="-128"/>
              </a:defRPr>
            </a:lvl7pPr>
            <a:lvl8pPr marL="3723586" indent="-248239" eaLnBrk="0" fontAlgn="base" hangingPunct="0">
              <a:spcBef>
                <a:spcPct val="0"/>
              </a:spcBef>
              <a:spcAft>
                <a:spcPct val="0"/>
              </a:spcAft>
              <a:defRPr>
                <a:solidFill>
                  <a:schemeClr val="tx1"/>
                </a:solidFill>
                <a:latin typeface="Tahoma" pitchFamily="34" charset="0"/>
                <a:ea typeface="ＭＳ Ｐゴシック" pitchFamily="34" charset="-128"/>
              </a:defRPr>
            </a:lvl8pPr>
            <a:lvl9pPr marL="4220064" indent="-248239"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D5C54DAC-7A0C-4C96-A691-4B57193A403D}" type="slidenum">
              <a:rPr lang="en-US" altLang="en-US" smtClean="0"/>
              <a:pPr/>
              <a:t>18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19</a:t>
            </a:fld>
            <a:endParaRPr lang="en-US"/>
          </a:p>
        </p:txBody>
      </p:sp>
    </p:spTree>
    <p:extLst>
      <p:ext uri="{BB962C8B-B14F-4D97-AF65-F5344CB8AC3E}">
        <p14:creationId xmlns:p14="http://schemas.microsoft.com/office/powerpoint/2010/main" val="364789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2</a:t>
            </a:fld>
            <a:endParaRPr lang="en-US"/>
          </a:p>
        </p:txBody>
      </p:sp>
    </p:spTree>
    <p:extLst>
      <p:ext uri="{BB962C8B-B14F-4D97-AF65-F5344CB8AC3E}">
        <p14:creationId xmlns:p14="http://schemas.microsoft.com/office/powerpoint/2010/main" val="219859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20</a:t>
            </a:fld>
            <a:endParaRPr lang="en-US"/>
          </a:p>
        </p:txBody>
      </p:sp>
    </p:spTree>
    <p:extLst>
      <p:ext uri="{BB962C8B-B14F-4D97-AF65-F5344CB8AC3E}">
        <p14:creationId xmlns:p14="http://schemas.microsoft.com/office/powerpoint/2010/main" val="1928934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21</a:t>
            </a:fld>
            <a:endParaRPr lang="en-US"/>
          </a:p>
        </p:txBody>
      </p:sp>
    </p:spTree>
    <p:extLst>
      <p:ext uri="{BB962C8B-B14F-4D97-AF65-F5344CB8AC3E}">
        <p14:creationId xmlns:p14="http://schemas.microsoft.com/office/powerpoint/2010/main" val="3643678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3</a:t>
            </a:fld>
            <a:endParaRPr lang="en-US"/>
          </a:p>
        </p:txBody>
      </p:sp>
    </p:spTree>
    <p:extLst>
      <p:ext uri="{BB962C8B-B14F-4D97-AF65-F5344CB8AC3E}">
        <p14:creationId xmlns:p14="http://schemas.microsoft.com/office/powerpoint/2010/main" val="154492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31B43-D1DF-4591-AE33-FE637583E74C}" type="slidenum">
              <a:rPr lang="en-US" smtClean="0"/>
              <a:t>4</a:t>
            </a:fld>
            <a:endParaRPr lang="en-US" dirty="0"/>
          </a:p>
        </p:txBody>
      </p:sp>
    </p:spTree>
    <p:extLst>
      <p:ext uri="{BB962C8B-B14F-4D97-AF65-F5344CB8AC3E}">
        <p14:creationId xmlns:p14="http://schemas.microsoft.com/office/powerpoint/2010/main" val="278229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baseline="0" dirty="0"/>
          </a:p>
        </p:txBody>
      </p:sp>
      <p:sp>
        <p:nvSpPr>
          <p:cNvPr id="4" name="Slide Number Placeholder 3"/>
          <p:cNvSpPr>
            <a:spLocks noGrp="1"/>
          </p:cNvSpPr>
          <p:nvPr>
            <p:ph type="sldNum" sz="quarter" idx="10"/>
          </p:nvPr>
        </p:nvSpPr>
        <p:spPr/>
        <p:txBody>
          <a:bodyPr/>
          <a:lstStyle/>
          <a:p>
            <a:fld id="{37631B43-D1DF-4591-AE33-FE637583E74C}" type="slidenum">
              <a:rPr lang="en-US" smtClean="0"/>
              <a:t>5</a:t>
            </a:fld>
            <a:endParaRPr lang="en-US" dirty="0"/>
          </a:p>
        </p:txBody>
      </p:sp>
    </p:spTree>
    <p:extLst>
      <p:ext uri="{BB962C8B-B14F-4D97-AF65-F5344CB8AC3E}">
        <p14:creationId xmlns:p14="http://schemas.microsoft.com/office/powerpoint/2010/main" val="4267375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12 M.R.S.A, Part 9, </a:t>
            </a:r>
            <a:r>
              <a:rPr lang="en-US" sz="1300" dirty="0"/>
              <a:t>§6071</a:t>
            </a:r>
            <a:r>
              <a:rPr lang="en-US" dirty="0"/>
              <a:t>: </a:t>
            </a:r>
            <a:r>
              <a:rPr lang="en-US" dirty="0">
                <a:hlinkClick r:id="rId3"/>
              </a:rPr>
              <a:t>http://legislature.maine.gov/statutes/12/title12sec6071.html</a:t>
            </a:r>
            <a:endParaRPr lang="en-US" dirty="0"/>
          </a:p>
          <a:p>
            <a:pPr defTabSz="966612">
              <a:defRPr/>
            </a:pPr>
            <a:r>
              <a:rPr lang="en-US" dirty="0"/>
              <a:t>DMR Regulations Chapter 24: </a:t>
            </a:r>
            <a:r>
              <a:rPr lang="en-US" dirty="0">
                <a:hlinkClick r:id="rId4"/>
              </a:rPr>
              <a:t>https://www.maine.gov/dmr/laws-regulations/regulations/documents/Chapter24-08212018.pdf</a:t>
            </a:r>
            <a:endParaRPr lang="en-US" dirty="0"/>
          </a:p>
          <a:p>
            <a:pPr defTabSz="966612">
              <a:defRPr/>
            </a:pPr>
            <a:endParaRPr lang="en-US" dirty="0"/>
          </a:p>
          <a:p>
            <a:pPr defTabSz="966612">
              <a:defRPr/>
            </a:pPr>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6</a:t>
            </a:fld>
            <a:endParaRPr lang="en-US"/>
          </a:p>
        </p:txBody>
      </p:sp>
    </p:spTree>
    <p:extLst>
      <p:ext uri="{BB962C8B-B14F-4D97-AF65-F5344CB8AC3E}">
        <p14:creationId xmlns:p14="http://schemas.microsoft.com/office/powerpoint/2010/main" val="2169824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7</a:t>
            </a:fld>
            <a:endParaRPr lang="en-US"/>
          </a:p>
        </p:txBody>
      </p:sp>
    </p:spTree>
    <p:extLst>
      <p:ext uri="{BB962C8B-B14F-4D97-AF65-F5344CB8AC3E}">
        <p14:creationId xmlns:p14="http://schemas.microsoft.com/office/powerpoint/2010/main" val="395560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8</a:t>
            </a:fld>
            <a:endParaRPr lang="en-US"/>
          </a:p>
        </p:txBody>
      </p:sp>
    </p:spTree>
    <p:extLst>
      <p:ext uri="{BB962C8B-B14F-4D97-AF65-F5344CB8AC3E}">
        <p14:creationId xmlns:p14="http://schemas.microsoft.com/office/powerpoint/2010/main" val="228643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i="1" dirty="0"/>
              <a:t>All wild shellfish stock or seed used for cultivation or grow-out must originate from within the same Health Area defined under 2.05 (1) (J) as the LPA site. </a:t>
            </a:r>
            <a:r>
              <a:rPr lang="en-US" i="0" dirty="0"/>
              <a:t> Once placed in the coastal waters of Maine it is considered “wild” for the purposes of this regulation. </a:t>
            </a:r>
          </a:p>
          <a:p>
            <a:pPr marL="181240" indent="-181240">
              <a:buFont typeface="Arial" panose="020B0604020202020204" pitchFamily="34" charset="0"/>
              <a:buChar char="•"/>
            </a:pPr>
            <a:r>
              <a:rPr lang="en-US" i="1" dirty="0"/>
              <a:t>Use of wild shellfish stock or seed originating from outside the Health Area of the LPA site will require evidence that the seed or stock is consistent with the species authorized under</a:t>
            </a:r>
          </a:p>
          <a:p>
            <a:r>
              <a:rPr lang="en-US" i="1" dirty="0"/>
              <a:t>     2.90(4) and may require evidence that the seed or stock is free from disease, and will require a permit from DMR. </a:t>
            </a:r>
          </a:p>
          <a:p>
            <a:endParaRPr lang="en-US" dirty="0"/>
          </a:p>
        </p:txBody>
      </p:sp>
      <p:sp>
        <p:nvSpPr>
          <p:cNvPr id="4" name="Slide Number Placeholder 3"/>
          <p:cNvSpPr>
            <a:spLocks noGrp="1"/>
          </p:cNvSpPr>
          <p:nvPr>
            <p:ph type="sldNum" sz="quarter" idx="10"/>
          </p:nvPr>
        </p:nvSpPr>
        <p:spPr/>
        <p:txBody>
          <a:bodyPr/>
          <a:lstStyle/>
          <a:p>
            <a:fld id="{37631B43-D1DF-4591-AE33-FE637583E74C}" type="slidenum">
              <a:rPr lang="en-US" smtClean="0"/>
              <a:t>9</a:t>
            </a:fld>
            <a:endParaRPr lang="en-US" dirty="0"/>
          </a:p>
        </p:txBody>
      </p:sp>
    </p:spTree>
    <p:extLst>
      <p:ext uri="{BB962C8B-B14F-4D97-AF65-F5344CB8AC3E}">
        <p14:creationId xmlns:p14="http://schemas.microsoft.com/office/powerpoint/2010/main" val="3291411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9" name="Footer Placeholder 18"/>
          <p:cNvSpPr>
            <a:spLocks noGrp="1"/>
          </p:cNvSpPr>
          <p:nvPr>
            <p:ph type="ftr" sz="quarter" idx="11"/>
          </p:nvPr>
        </p:nvSpPr>
        <p:spPr>
          <a:xfrm>
            <a:off x="2819400" y="6172200"/>
            <a:ext cx="3911353" cy="365125"/>
          </a:xfrm>
        </p:spPr>
        <p:txBody>
          <a:bodyPr/>
          <a:lstStyle>
            <a:lvl1pPr algn="ctr">
              <a:defRPr sz="3200">
                <a:solidFill>
                  <a:schemeClr val="accent1">
                    <a:tint val="20000"/>
                  </a:schemeClr>
                </a:solidFill>
                <a:latin typeface="Times New Roman" pitchFamily="18" charset="0"/>
                <a:cs typeface="Times New Roman" pitchFamily="18" charset="0"/>
              </a:defRPr>
            </a:lvl1pPr>
            <a:extLst/>
          </a:lstStyle>
          <a:p>
            <a:r>
              <a:rPr lang="en-US" dirty="0"/>
              <a:t>www.maine.gov/dmr</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5469050"/>
            <a:ext cx="1093787" cy="1084150"/>
          </a:xfrm>
          <a:prstGeom prst="rect">
            <a:avLst/>
          </a:prstGeom>
          <a:ln>
            <a:noFill/>
          </a:ln>
          <a:effectLst>
            <a:outerShdw blurRad="292100" dist="139700" dir="2700000" algn="tl" rotWithShape="0">
              <a:srgbClr val="333333">
                <a:alpha val="65000"/>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1A27BF-A47E-42D2-95E4-EECDB000347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485F-C5C5-486B-89D7-791A8EACBF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1A27BF-A47E-42D2-95E4-EECDB000347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485F-C5C5-486B-89D7-791A8EACBF3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8798EE7-6911-4FFD-A9C5-A04473AE500D}" type="datetimeFigureOut">
              <a:rPr lang="en-US" smtClean="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2A358A-3A1B-4934-BA99-034C17BCE11C}" type="slidenum">
              <a:rPr lang="en-US" smtClean="0"/>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53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1A27BF-A47E-42D2-95E4-EECDB000347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485F-C5C5-486B-89D7-791A8EACBF30}"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61A27BF-A47E-42D2-95E4-EECDB000347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485F-C5C5-486B-89D7-791A8EACBF30}"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61A27BF-A47E-42D2-95E4-EECDB0003473}"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485F-C5C5-486B-89D7-791A8EACBF30}"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61A27BF-A47E-42D2-95E4-EECDB0003473}"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B485F-C5C5-486B-89D7-791A8EACBF3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1A27BF-A47E-42D2-95E4-EECDB0003473}"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B485F-C5C5-486B-89D7-791A8EACBF30}"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A27BF-A47E-42D2-95E4-EECDB0003473}"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B485F-C5C5-486B-89D7-791A8EACBF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561A27BF-A47E-42D2-95E4-EECDB0003473}"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485F-C5C5-486B-89D7-791A8EACBF3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61A27BF-A47E-42D2-95E4-EECDB0003473}" type="datetimeFigureOut">
              <a:rPr lang="en-US" smtClean="0"/>
              <a:t>11/7/2022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DEB485F-C5C5-486B-89D7-791A8EACBF30}"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61A27BF-A47E-42D2-95E4-EECDB0003473}" type="datetimeFigureOut">
              <a:rPr lang="en-US" smtClean="0"/>
              <a:t>11/7/2022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DEB485F-C5C5-486B-89D7-791A8EACBF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Marcy.nelson@Maine.gov"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maine.gov/dmr/sites/maine.gov.dmr/files/docs/chapter2-03-13-2022.pdf" TargetMode="External"/><Relationship Id="rId5" Type="http://schemas.openxmlformats.org/officeDocument/2006/relationships/hyperlink" Target="https://www.maine.gov/dmr/sites/maine.gov.dmr/files/docs/Chapter24_08102021.pdf"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cid:image001.jpg@01D427F6.19A5EE9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2.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maine.gov/dmr/laws-regulations/regulations/index.html" TargetMode="External"/><Relationship Id="rId5" Type="http://schemas.openxmlformats.org/officeDocument/2006/relationships/image" Target="../media/image15.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lstStyle/>
          <a:p>
            <a:pPr algn="ctr"/>
            <a:r>
              <a:rPr lang="en-US" dirty="0"/>
              <a:t>Aquatic Organism Health and Biosecurity</a:t>
            </a:r>
          </a:p>
        </p:txBody>
      </p:sp>
      <p:sp>
        <p:nvSpPr>
          <p:cNvPr id="3" name="Subtitle 2"/>
          <p:cNvSpPr>
            <a:spLocks noGrp="1"/>
          </p:cNvSpPr>
          <p:nvPr>
            <p:ph type="subTitle" idx="1"/>
          </p:nvPr>
        </p:nvSpPr>
        <p:spPr/>
        <p:txBody>
          <a:bodyPr>
            <a:normAutofit fontScale="40000" lnSpcReduction="20000"/>
          </a:bodyPr>
          <a:lstStyle/>
          <a:p>
            <a:pPr algn="ctr"/>
            <a:endParaRPr lang="en-US" sz="3900" dirty="0"/>
          </a:p>
          <a:p>
            <a:pPr algn="ctr"/>
            <a:endParaRPr lang="en-US" sz="2800" dirty="0"/>
          </a:p>
          <a:p>
            <a:pPr algn="ctr"/>
            <a:endParaRPr lang="en-US" sz="2800" dirty="0"/>
          </a:p>
          <a:p>
            <a:endParaRPr lang="en-US" sz="2000" dirty="0"/>
          </a:p>
          <a:p>
            <a:r>
              <a:rPr lang="en-US" sz="5000" dirty="0"/>
              <a:t>MDMR Aquaculture Division</a:t>
            </a:r>
          </a:p>
          <a:p>
            <a:pPr algn="ctr"/>
            <a:endParaRPr lang="en-US" sz="2800" dirty="0"/>
          </a:p>
          <a:p>
            <a:endParaRPr lang="en-US" dirty="0"/>
          </a:p>
        </p:txBody>
      </p:sp>
      <p:sp>
        <p:nvSpPr>
          <p:cNvPr id="5" name="TextBox 4"/>
          <p:cNvSpPr txBox="1"/>
          <p:nvPr/>
        </p:nvSpPr>
        <p:spPr>
          <a:xfrm>
            <a:off x="2438400" y="5905153"/>
            <a:ext cx="5334000" cy="707886"/>
          </a:xfrm>
          <a:prstGeom prst="rect">
            <a:avLst/>
          </a:prstGeom>
          <a:noFill/>
        </p:spPr>
        <p:txBody>
          <a:bodyPr wrap="square" rtlCol="0">
            <a:spAutoFit/>
          </a:bodyPr>
          <a:lstStyle/>
          <a:p>
            <a:pPr algn="ctr"/>
            <a:r>
              <a:rPr lang="en-US" sz="4000" dirty="0">
                <a:solidFill>
                  <a:schemeClr val="bg1"/>
                </a:solidFill>
                <a:latin typeface="Times New Roman" pitchFamily="18" charset="0"/>
                <a:cs typeface="Times New Roman" pitchFamily="18" charset="0"/>
              </a:rPr>
              <a:t>www.maine.gov/dmr/</a:t>
            </a:r>
          </a:p>
        </p:txBody>
      </p:sp>
      <p:pic>
        <p:nvPicPr>
          <p:cNvPr id="6" name="Audio 5">
            <a:hlinkClick r:id="" action="ppaction://media"/>
            <a:extLst>
              <a:ext uri="{FF2B5EF4-FFF2-40B4-BE49-F238E27FC236}">
                <a16:creationId xmlns:a16="http://schemas.microsoft.com/office/drawing/2014/main" id="{701FF8CB-CA7E-4821-9961-CEDB6908F6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94438"/>
            <a:ext cx="487362" cy="487362"/>
          </a:xfrm>
          <a:prstGeom prst="rect">
            <a:avLst/>
          </a:prstGeom>
        </p:spPr>
      </p:pic>
    </p:spTree>
    <p:extLst>
      <p:ext uri="{BB962C8B-B14F-4D97-AF65-F5344CB8AC3E}">
        <p14:creationId xmlns:p14="http://schemas.microsoft.com/office/powerpoint/2010/main" val="631847160"/>
      </p:ext>
    </p:extLst>
  </p:cSld>
  <p:clrMapOvr>
    <a:masterClrMapping/>
  </p:clrMapOvr>
  <mc:AlternateContent xmlns:mc="http://schemas.openxmlformats.org/markup-compatibility/2006" xmlns:p14="http://schemas.microsoft.com/office/powerpoint/2010/main">
    <mc:Choice Requires="p14">
      <p:transition spd="slow" p14:dur="2000" advTm="28700"/>
    </mc:Choice>
    <mc:Fallback xmlns="">
      <p:transition spd="slow" advTm="2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133600" y="1143000"/>
            <a:ext cx="5105400" cy="4388350"/>
          </a:xfrm>
        </p:spPr>
      </p:pic>
      <p:sp>
        <p:nvSpPr>
          <p:cNvPr id="175106" name="Title 1"/>
          <p:cNvSpPr>
            <a:spLocks noGrp="1"/>
          </p:cNvSpPr>
          <p:nvPr>
            <p:ph type="title"/>
          </p:nvPr>
        </p:nvSpPr>
        <p:spPr>
          <a:xfrm>
            <a:off x="0" y="228600"/>
            <a:ext cx="9144000" cy="1143000"/>
          </a:xfrm>
        </p:spPr>
        <p:txBody>
          <a:bodyPr>
            <a:normAutofit/>
          </a:bodyPr>
          <a:lstStyle/>
          <a:p>
            <a:pPr algn="ctr"/>
            <a:r>
              <a:rPr lang="en-US" sz="2800" b="1" dirty="0"/>
              <a:t>Why is seed from a lease/LPA treated as wild?</a:t>
            </a:r>
          </a:p>
        </p:txBody>
      </p:sp>
      <p:sp>
        <p:nvSpPr>
          <p:cNvPr id="175109" name="TextBox 4"/>
          <p:cNvSpPr txBox="1">
            <a:spLocks noChangeArrowheads="1"/>
          </p:cNvSpPr>
          <p:nvPr/>
        </p:nvSpPr>
        <p:spPr bwMode="auto">
          <a:xfrm>
            <a:off x="0" y="5638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u="sng" dirty="0"/>
              <a:t>REMEMBER:</a:t>
            </a:r>
            <a:r>
              <a:rPr lang="en-US" sz="2800" b="1" dirty="0"/>
              <a:t> </a:t>
            </a:r>
            <a:r>
              <a:rPr lang="en-US" sz="2800" b="1" dirty="0">
                <a:latin typeface="+mn-lt"/>
              </a:rPr>
              <a:t>YOU ARE WHAT YOU EAT!</a:t>
            </a:r>
          </a:p>
        </p:txBody>
      </p:sp>
      <p:pic>
        <p:nvPicPr>
          <p:cNvPr id="3" name="Audio 2">
            <a:hlinkClick r:id="" action="ppaction://media"/>
            <a:extLst>
              <a:ext uri="{FF2B5EF4-FFF2-40B4-BE49-F238E27FC236}">
                <a16:creationId xmlns:a16="http://schemas.microsoft.com/office/drawing/2014/main" id="{7090CAAE-2A25-482B-BBD4-FA7D01794C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6090923"/>
      </p:ext>
    </p:extLst>
  </p:cSld>
  <p:clrMapOvr>
    <a:masterClrMapping/>
  </p:clrMapOvr>
  <mc:AlternateContent xmlns:mc="http://schemas.openxmlformats.org/markup-compatibility/2006" xmlns:p14="http://schemas.microsoft.com/office/powerpoint/2010/main">
    <mc:Choice Requires="p14">
      <p:transition spd="slow" p14:dur="2000" advTm="107868"/>
    </mc:Choice>
    <mc:Fallback xmlns="">
      <p:transition spd="slow" advTm="107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38220B3-CB76-4A9B-BCA5-853EA0EDEF76}"/>
              </a:ext>
            </a:extLst>
          </p:cNvPr>
          <p:cNvPicPr>
            <a:picLocks noGrp="1" noChangeAspect="1"/>
          </p:cNvPicPr>
          <p:nvPr>
            <p:ph sz="half" idx="1"/>
          </p:nvPr>
        </p:nvPicPr>
        <p:blipFill rotWithShape="1">
          <a:blip r:embed="rId5"/>
          <a:srcRect b="46861"/>
          <a:stretch/>
        </p:blipFill>
        <p:spPr>
          <a:xfrm>
            <a:off x="457200" y="1774696"/>
            <a:ext cx="3810000" cy="3864104"/>
          </a:xfrm>
          <a:prstGeom prst="rect">
            <a:avLst/>
          </a:prstGeom>
        </p:spPr>
      </p:pic>
      <p:sp>
        <p:nvSpPr>
          <p:cNvPr id="6" name="Content Placeholder 5">
            <a:extLst>
              <a:ext uri="{FF2B5EF4-FFF2-40B4-BE49-F238E27FC236}">
                <a16:creationId xmlns:a16="http://schemas.microsoft.com/office/drawing/2014/main" id="{D5FF4D3F-739F-42DD-8476-B7A59F4630B3}"/>
              </a:ext>
            </a:extLst>
          </p:cNvPr>
          <p:cNvSpPr>
            <a:spLocks noGrp="1"/>
          </p:cNvSpPr>
          <p:nvPr>
            <p:ph sz="half" idx="2"/>
          </p:nvPr>
        </p:nvSpPr>
        <p:spPr>
          <a:xfrm>
            <a:off x="4267200" y="1722437"/>
            <a:ext cx="4724400" cy="4525963"/>
          </a:xfrm>
        </p:spPr>
        <p:txBody>
          <a:bodyPr>
            <a:normAutofit/>
          </a:bodyPr>
          <a:lstStyle/>
          <a:p>
            <a:r>
              <a:rPr lang="en-US" sz="2200" dirty="0"/>
              <a:t>Protozoan parasite of oysters</a:t>
            </a:r>
          </a:p>
          <a:p>
            <a:r>
              <a:rPr lang="en-US" sz="2200" dirty="0"/>
              <a:t>1957: Delaware Bay import</a:t>
            </a:r>
          </a:p>
          <a:p>
            <a:r>
              <a:rPr lang="en-US" sz="2200" dirty="0"/>
              <a:t>90-95% mortality</a:t>
            </a:r>
          </a:p>
          <a:p>
            <a:r>
              <a:rPr lang="en-US" sz="2200" dirty="0"/>
              <a:t>Intermediate host?</a:t>
            </a:r>
          </a:p>
          <a:p>
            <a:r>
              <a:rPr lang="en-US" sz="2200" dirty="0"/>
              <a:t>Favors high temperature (&gt;20°C) and salinity (&gt;15 ppt) </a:t>
            </a:r>
          </a:p>
          <a:p>
            <a:r>
              <a:rPr lang="en-US" sz="2200" dirty="0"/>
              <a:t>No going back</a:t>
            </a:r>
          </a:p>
          <a:p>
            <a:r>
              <a:rPr lang="en-US" sz="2200" dirty="0"/>
              <a:t>Management: </a:t>
            </a:r>
          </a:p>
          <a:p>
            <a:pPr lvl="1"/>
            <a:r>
              <a:rPr lang="en-US" sz="2000" dirty="0"/>
              <a:t>Limit impact and spread</a:t>
            </a:r>
          </a:p>
          <a:p>
            <a:pPr lvl="1"/>
            <a:r>
              <a:rPr lang="en-US" sz="2000" dirty="0"/>
              <a:t>Disease-resistant strains</a:t>
            </a:r>
            <a:endParaRPr lang="en-US" dirty="0"/>
          </a:p>
        </p:txBody>
      </p:sp>
      <p:sp>
        <p:nvSpPr>
          <p:cNvPr id="2" name="Title 1">
            <a:extLst>
              <a:ext uri="{FF2B5EF4-FFF2-40B4-BE49-F238E27FC236}">
                <a16:creationId xmlns:a16="http://schemas.microsoft.com/office/drawing/2014/main" id="{35CB8E83-FA7E-46F1-A10C-F1AF5E943B12}"/>
              </a:ext>
            </a:extLst>
          </p:cNvPr>
          <p:cNvSpPr>
            <a:spLocks noGrp="1"/>
          </p:cNvSpPr>
          <p:nvPr>
            <p:ph type="title"/>
          </p:nvPr>
        </p:nvSpPr>
        <p:spPr/>
        <p:txBody>
          <a:bodyPr>
            <a:normAutofit fontScale="90000"/>
          </a:bodyPr>
          <a:lstStyle/>
          <a:p>
            <a:pPr algn="ctr"/>
            <a:r>
              <a:rPr lang="en-US" sz="4400" dirty="0">
                <a:effectLst>
                  <a:outerShdw blurRad="38100" dist="38100" dir="2700000" algn="tl">
                    <a:srgbClr val="000000">
                      <a:alpha val="43137"/>
                    </a:srgbClr>
                  </a:outerShdw>
                </a:effectLst>
              </a:rPr>
              <a:t>MSX (</a:t>
            </a:r>
            <a:r>
              <a:rPr lang="en-US" sz="4400" i="1" dirty="0" err="1">
                <a:effectLst>
                  <a:outerShdw blurRad="38100" dist="38100" dir="2700000" algn="tl">
                    <a:srgbClr val="000000">
                      <a:alpha val="43137"/>
                    </a:srgbClr>
                  </a:outerShdw>
                </a:effectLst>
              </a:rPr>
              <a:t>Haplosporidium</a:t>
            </a:r>
            <a:r>
              <a:rPr lang="en-US" sz="4400" i="1" dirty="0">
                <a:effectLst>
                  <a:outerShdw blurRad="38100" dist="38100" dir="2700000" algn="tl">
                    <a:srgbClr val="000000">
                      <a:alpha val="43137"/>
                    </a:srgbClr>
                  </a:outerShdw>
                </a:effectLst>
              </a:rPr>
              <a:t> </a:t>
            </a:r>
            <a:r>
              <a:rPr lang="en-US" sz="4400" i="1" dirty="0" err="1">
                <a:effectLst>
                  <a:outerShdw blurRad="38100" dist="38100" dir="2700000" algn="tl">
                    <a:srgbClr val="000000">
                      <a:alpha val="43137"/>
                    </a:srgbClr>
                  </a:outerShdw>
                </a:effectLst>
              </a:rPr>
              <a:t>nelsoni</a:t>
            </a:r>
            <a:r>
              <a:rPr lang="en-US" sz="4400" dirty="0">
                <a:effectLst>
                  <a:outerShdw blurRad="38100" dist="38100" dir="2700000" algn="tl">
                    <a:srgbClr val="000000">
                      <a:alpha val="43137"/>
                    </a:srgbClr>
                  </a:outerShdw>
                </a:effectLst>
              </a:rPr>
              <a:t>)</a:t>
            </a:r>
            <a:br>
              <a:rPr lang="en-US" sz="4400" dirty="0">
                <a:effectLst>
                  <a:outerShdw blurRad="38100" dist="38100" dir="2700000" algn="tl">
                    <a:srgbClr val="000000">
                      <a:alpha val="43137"/>
                    </a:srgbClr>
                  </a:outerShdw>
                </a:effectLst>
              </a:rPr>
            </a:br>
            <a:r>
              <a:rPr lang="en-US" sz="4400" dirty="0">
                <a:effectLst>
                  <a:outerShdw blurRad="38100" dist="38100" dir="2700000" algn="tl">
                    <a:srgbClr val="000000">
                      <a:alpha val="43137"/>
                    </a:srgbClr>
                  </a:outerShdw>
                </a:effectLst>
              </a:rPr>
              <a:t>Introduction and Consequences</a:t>
            </a:r>
            <a:endParaRPr lang="en-US" dirty="0"/>
          </a:p>
        </p:txBody>
      </p:sp>
      <p:pic>
        <p:nvPicPr>
          <p:cNvPr id="3" name="Audio 2">
            <a:hlinkClick r:id="" action="ppaction://media"/>
            <a:extLst>
              <a:ext uri="{FF2B5EF4-FFF2-40B4-BE49-F238E27FC236}">
                <a16:creationId xmlns:a16="http://schemas.microsoft.com/office/drawing/2014/main" id="{182F621E-0409-49FA-88DA-05F40DC711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64900460"/>
      </p:ext>
    </p:extLst>
  </p:cSld>
  <p:clrMapOvr>
    <a:masterClrMapping/>
  </p:clrMapOvr>
  <mc:AlternateContent xmlns:mc="http://schemas.openxmlformats.org/markup-compatibility/2006" xmlns:p14="http://schemas.microsoft.com/office/powerpoint/2010/main">
    <mc:Choice Requires="p14">
      <p:transition spd="slow" p14:dur="2000" advTm="92862"/>
    </mc:Choice>
    <mc:Fallback xmlns="">
      <p:transition spd="slow" advTm="9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1" descr="MSX survey 4 2011 005.jpg">
            <a:extLst>
              <a:ext uri="{FF2B5EF4-FFF2-40B4-BE49-F238E27FC236}">
                <a16:creationId xmlns:a16="http://schemas.microsoft.com/office/drawing/2014/main" id="{A1CECBBA-3588-451F-BE1E-C6C6D78171C9}"/>
              </a:ext>
            </a:extLst>
          </p:cNvPr>
          <p:cNvPicPr>
            <a:picLocks noChangeAspect="1"/>
          </p:cNvPicPr>
          <p:nvPr/>
        </p:nvPicPr>
        <p:blipFill rotWithShape="1">
          <a:blip r:embed="rId5">
            <a:extLst>
              <a:ext uri="{28A0092B-C50C-407E-A947-70E740481C1C}">
                <a14:useLocalDpi xmlns:a14="http://schemas.microsoft.com/office/drawing/2010/main" val="0"/>
              </a:ext>
            </a:extLst>
          </a:blip>
          <a:srcRect t="25422" b="35551"/>
          <a:stretch/>
        </p:blipFill>
        <p:spPr bwMode="auto">
          <a:xfrm>
            <a:off x="0" y="41910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Content Placeholder 1">
            <a:extLst>
              <a:ext uri="{FF2B5EF4-FFF2-40B4-BE49-F238E27FC236}">
                <a16:creationId xmlns:a16="http://schemas.microsoft.com/office/drawing/2014/main" id="{08DDB8FA-12D9-4812-A481-76FB53C9C514}"/>
              </a:ext>
            </a:extLst>
          </p:cNvPr>
          <p:cNvSpPr>
            <a:spLocks noGrp="1"/>
          </p:cNvSpPr>
          <p:nvPr>
            <p:ph idx="1"/>
          </p:nvPr>
        </p:nvSpPr>
        <p:spPr>
          <a:xfrm>
            <a:off x="228600" y="1249832"/>
            <a:ext cx="8458200" cy="2941168"/>
          </a:xfrm>
        </p:spPr>
        <p:txBody>
          <a:bodyPr>
            <a:normAutofit/>
          </a:bodyPr>
          <a:lstStyle/>
          <a:p>
            <a:pPr eaLnBrk="1" hangingPunct="1"/>
            <a:r>
              <a:rPr lang="en-US" altLang="en-US" sz="2400" dirty="0">
                <a:ea typeface="ＭＳ Ｐゴシック" panose="020B0600070205080204" pitchFamily="34" charset="-128"/>
              </a:rPr>
              <a:t>1983: DMR Survey (Sherburne &amp; Bean, 1991) </a:t>
            </a:r>
          </a:p>
          <a:p>
            <a:pPr lvl="1" eaLnBrk="1" hangingPunct="1"/>
            <a:r>
              <a:rPr lang="en-US" altLang="en-US" sz="2000" dirty="0">
                <a:ea typeface="ＭＳ Ｐゴシック" panose="020B0600070205080204" pitchFamily="34" charset="-128"/>
              </a:rPr>
              <a:t>2 oysters-Marsh River, 2 oysters-</a:t>
            </a:r>
            <a:r>
              <a:rPr lang="en-US" altLang="en-US" sz="2000" dirty="0" err="1">
                <a:ea typeface="ＭＳ Ｐゴシック" panose="020B0600070205080204" pitchFamily="34" charset="-128"/>
              </a:rPr>
              <a:t>Piscataqua</a:t>
            </a:r>
            <a:r>
              <a:rPr lang="en-US" altLang="en-US" sz="2000" dirty="0">
                <a:ea typeface="ＭＳ Ｐゴシック" panose="020B0600070205080204" pitchFamily="34" charset="-128"/>
              </a:rPr>
              <a:t> River (1983)</a:t>
            </a:r>
          </a:p>
          <a:p>
            <a:pPr lvl="1" eaLnBrk="1" hangingPunct="1"/>
            <a:r>
              <a:rPr lang="en-US" altLang="en-US" sz="2000" dirty="0">
                <a:ea typeface="ＭＳ Ｐゴシック" panose="020B0600070205080204" pitchFamily="34" charset="-128"/>
              </a:rPr>
              <a:t>Low levels (2.4%) at Darling Marine Center (1990)</a:t>
            </a:r>
          </a:p>
          <a:p>
            <a:pPr lvl="1" eaLnBrk="1" hangingPunct="1"/>
            <a:r>
              <a:rPr lang="en-US" altLang="en-US" sz="2000" dirty="0">
                <a:ea typeface="ＭＳ Ｐゴシック" panose="020B0600070205080204" pitchFamily="34" charset="-128"/>
              </a:rPr>
              <a:t>Limited mortality</a:t>
            </a:r>
          </a:p>
          <a:p>
            <a:pPr eaLnBrk="1" hangingPunct="1"/>
            <a:r>
              <a:rPr lang="en-US" altLang="en-US" sz="2400" dirty="0">
                <a:ea typeface="ＭＳ Ｐゴシック" panose="020B0600070205080204" pitchFamily="34" charset="-128"/>
              </a:rPr>
              <a:t>1995: </a:t>
            </a:r>
            <a:r>
              <a:rPr lang="en-US" altLang="en-US" sz="2400" dirty="0" err="1">
                <a:ea typeface="ＭＳ Ｐゴシック" panose="020B0600070205080204" pitchFamily="34" charset="-128"/>
              </a:rPr>
              <a:t>Piscataqua</a:t>
            </a:r>
            <a:r>
              <a:rPr lang="en-US" altLang="en-US" sz="2400" dirty="0">
                <a:ea typeface="ＭＳ Ｐゴシック" panose="020B0600070205080204" pitchFamily="34" charset="-128"/>
              </a:rPr>
              <a:t> River (Barber et. al., 1997)</a:t>
            </a:r>
          </a:p>
          <a:p>
            <a:pPr lvl="1" eaLnBrk="1" hangingPunct="1"/>
            <a:r>
              <a:rPr lang="en-US" altLang="en-US" sz="2000" dirty="0">
                <a:ea typeface="ＭＳ Ｐゴシック" panose="020B0600070205080204" pitchFamily="34" charset="-128"/>
              </a:rPr>
              <a:t>Epizootic event (25-80% mortality)</a:t>
            </a:r>
          </a:p>
          <a:p>
            <a:pPr lvl="1" eaLnBrk="1" hangingPunct="1"/>
            <a:r>
              <a:rPr lang="en-US" altLang="en-US" sz="2000" dirty="0">
                <a:ea typeface="ＭＳ Ｐゴシック" panose="020B0600070205080204" pitchFamily="34" charset="-128"/>
              </a:rPr>
              <a:t>Low prevalence (% infected) previously </a:t>
            </a:r>
          </a:p>
          <a:p>
            <a:pPr lvl="1" eaLnBrk="1" hangingPunct="1"/>
            <a:r>
              <a:rPr lang="en-US" altLang="en-US" sz="2000" dirty="0">
                <a:ea typeface="ＭＳ Ｐゴシック" panose="020B0600070205080204" pitchFamily="34" charset="-128"/>
              </a:rPr>
              <a:t>Still present today</a:t>
            </a:r>
          </a:p>
          <a:p>
            <a:pPr eaLnBrk="1" hangingPunct="1"/>
            <a:endParaRPr lang="en-US" altLang="en-US" sz="1800" dirty="0">
              <a:ea typeface="ＭＳ Ｐゴシック" panose="020B0600070205080204" pitchFamily="34" charset="-128"/>
            </a:endParaRPr>
          </a:p>
        </p:txBody>
      </p:sp>
      <p:sp>
        <p:nvSpPr>
          <p:cNvPr id="11267" name="Title 2">
            <a:extLst>
              <a:ext uri="{FF2B5EF4-FFF2-40B4-BE49-F238E27FC236}">
                <a16:creationId xmlns:a16="http://schemas.microsoft.com/office/drawing/2014/main" id="{C0EB494E-ED9C-440E-A97C-BA67B25798CC}"/>
              </a:ext>
            </a:extLst>
          </p:cNvPr>
          <p:cNvSpPr>
            <a:spLocks noGrp="1"/>
          </p:cNvSpPr>
          <p:nvPr>
            <p:ph type="title"/>
          </p:nvPr>
        </p:nvSpPr>
        <p:spPr/>
        <p:txBody>
          <a:bodyPr>
            <a:normAutofit/>
          </a:bodyPr>
          <a:lstStyle/>
          <a:p>
            <a:pPr eaLnBrk="1" hangingPunct="1"/>
            <a:r>
              <a:rPr lang="en-US" altLang="en-US" sz="4000" dirty="0">
                <a:ea typeface="ＭＳ Ｐゴシック" panose="020B0600070205080204" pitchFamily="34" charset="-128"/>
              </a:rPr>
              <a:t>MSX History in Maine</a:t>
            </a:r>
          </a:p>
        </p:txBody>
      </p:sp>
      <p:sp>
        <p:nvSpPr>
          <p:cNvPr id="11268" name="TextBox 7">
            <a:extLst>
              <a:ext uri="{FF2B5EF4-FFF2-40B4-BE49-F238E27FC236}">
                <a16:creationId xmlns:a16="http://schemas.microsoft.com/office/drawing/2014/main" id="{CE5EB5A2-2F47-4FEF-B944-B7E2E950C9F8}"/>
              </a:ext>
            </a:extLst>
          </p:cNvPr>
          <p:cNvSpPr txBox="1">
            <a:spLocks noChangeArrowheads="1"/>
          </p:cNvSpPr>
          <p:nvPr/>
        </p:nvSpPr>
        <p:spPr bwMode="auto">
          <a:xfrm>
            <a:off x="7315200" y="6553200"/>
            <a:ext cx="1828800" cy="31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r>
              <a:rPr lang="en-US" altLang="en-US" sz="1400" dirty="0">
                <a:latin typeface="+mn-lt"/>
              </a:rPr>
              <a:t>Photo D. Bouchard</a:t>
            </a:r>
          </a:p>
        </p:txBody>
      </p:sp>
      <p:pic>
        <p:nvPicPr>
          <p:cNvPr id="3" name="Audio 2">
            <a:hlinkClick r:id="" action="ppaction://media"/>
            <a:extLst>
              <a:ext uri="{FF2B5EF4-FFF2-40B4-BE49-F238E27FC236}">
                <a16:creationId xmlns:a16="http://schemas.microsoft.com/office/drawing/2014/main" id="{96DE7EEB-69A2-4AA7-8FCA-2EB83F5B4C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086470"/>
      </p:ext>
    </p:extLst>
  </p:cSld>
  <p:clrMapOvr>
    <a:masterClrMapping/>
  </p:clrMapOvr>
  <mc:AlternateContent xmlns:mc="http://schemas.openxmlformats.org/markup-compatibility/2006" xmlns:p14="http://schemas.microsoft.com/office/powerpoint/2010/main">
    <mc:Choice Requires="p14">
      <p:transition spd="slow" p14:dur="2000" advTm="85172"/>
    </mc:Choice>
    <mc:Fallback xmlns="">
      <p:transition spd="slow" advTm="8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a:extLst>
              <a:ext uri="{FF2B5EF4-FFF2-40B4-BE49-F238E27FC236}">
                <a16:creationId xmlns:a16="http://schemas.microsoft.com/office/drawing/2014/main" id="{16532D9B-8809-4883-A303-8BDB22078A7A}"/>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rcRect l="1337" t="14445" r="12222"/>
          <a:stretch>
            <a:fillRect/>
          </a:stretch>
        </p:blipFill>
        <p:spPr>
          <a:xfrm>
            <a:off x="-65088" y="0"/>
            <a:ext cx="9237663" cy="6858000"/>
          </a:xfrm>
        </p:spPr>
      </p:pic>
      <p:sp>
        <p:nvSpPr>
          <p:cNvPr id="12291" name="Title 3">
            <a:extLst>
              <a:ext uri="{FF2B5EF4-FFF2-40B4-BE49-F238E27FC236}">
                <a16:creationId xmlns:a16="http://schemas.microsoft.com/office/drawing/2014/main" id="{E581C670-3DFA-4D87-A6D1-FE25BB86A0F8}"/>
              </a:ext>
            </a:extLst>
          </p:cNvPr>
          <p:cNvSpPr>
            <a:spLocks noGrp="1"/>
          </p:cNvSpPr>
          <p:nvPr>
            <p:ph type="title"/>
          </p:nvPr>
        </p:nvSpPr>
        <p:spPr/>
        <p:txBody>
          <a:bodyPr>
            <a:noAutofit/>
          </a:bodyPr>
          <a:lstStyle/>
          <a:p>
            <a:br>
              <a:rPr lang="en-US" altLang="en-US" sz="3600" b="1" dirty="0">
                <a:solidFill>
                  <a:schemeClr val="tx2"/>
                </a:solidFill>
                <a:ea typeface="ＭＳ Ｐゴシック" panose="020B0600070205080204" pitchFamily="34" charset="-128"/>
              </a:rPr>
            </a:br>
            <a:r>
              <a:rPr lang="en-US" altLang="en-US" sz="4000" b="1" dirty="0">
                <a:solidFill>
                  <a:schemeClr val="tx2"/>
                </a:solidFill>
                <a:ea typeface="ＭＳ Ｐゴシック" panose="020B0600070205080204" pitchFamily="34" charset="-128"/>
              </a:rPr>
              <a:t>2010: Damariscotta River</a:t>
            </a:r>
            <a:endParaRPr lang="en-US" altLang="en-US" sz="3600" b="1" dirty="0">
              <a:solidFill>
                <a:schemeClr val="tx2"/>
              </a:solidFill>
              <a:ea typeface="ＭＳ Ｐゴシック" panose="020B0600070205080204" pitchFamily="34" charset="-128"/>
            </a:endParaRPr>
          </a:p>
        </p:txBody>
      </p:sp>
      <p:sp>
        <p:nvSpPr>
          <p:cNvPr id="12292" name="Text Placeholder 5">
            <a:extLst>
              <a:ext uri="{FF2B5EF4-FFF2-40B4-BE49-F238E27FC236}">
                <a16:creationId xmlns:a16="http://schemas.microsoft.com/office/drawing/2014/main" id="{133FC651-CD61-4F27-B649-1ABC728F3733}"/>
              </a:ext>
            </a:extLst>
          </p:cNvPr>
          <p:cNvSpPr>
            <a:spLocks noGrp="1"/>
          </p:cNvSpPr>
          <p:nvPr>
            <p:ph sz="quarter" idx="14"/>
          </p:nvPr>
        </p:nvSpPr>
        <p:spPr>
          <a:xfrm>
            <a:off x="-76200" y="4343400"/>
            <a:ext cx="8610600" cy="2514600"/>
          </a:xfrm>
        </p:spPr>
        <p:txBody>
          <a:bodyPr>
            <a:normAutofit fontScale="25000" lnSpcReduction="20000"/>
          </a:bodyPr>
          <a:lstStyle/>
          <a:p>
            <a:pPr lvl="1" eaLnBrk="1" hangingPunct="1">
              <a:buClrTx/>
            </a:pPr>
            <a:r>
              <a:rPr lang="en-US" altLang="en-US" sz="9600" b="1" dirty="0">
                <a:ea typeface="ＭＳ Ｐゴシック" panose="020B0600070205080204" pitchFamily="34" charset="-128"/>
              </a:rPr>
              <a:t>Mild winter followed by warm dry summer  </a:t>
            </a:r>
          </a:p>
          <a:p>
            <a:pPr lvl="1" eaLnBrk="1" hangingPunct="1">
              <a:buClrTx/>
            </a:pPr>
            <a:r>
              <a:rPr lang="en-US" altLang="en-US" sz="9600" b="1" dirty="0">
                <a:ea typeface="ＭＳ Ｐゴシック" panose="020B0600070205080204" pitchFamily="34" charset="-128"/>
              </a:rPr>
              <a:t>Producers noted increased mortality (up to 90%) </a:t>
            </a:r>
          </a:p>
          <a:p>
            <a:pPr lvl="1" eaLnBrk="1" hangingPunct="1">
              <a:buClrTx/>
            </a:pPr>
            <a:r>
              <a:rPr lang="en-US" altLang="en-US" sz="9600" b="1" dirty="0">
                <a:ea typeface="ＭＳ Ｐゴシック" panose="020B0600070205080204" pitchFamily="34" charset="-128"/>
              </a:rPr>
              <a:t>Rutgers: MSX diagnosed by histology</a:t>
            </a:r>
          </a:p>
          <a:p>
            <a:pPr lvl="2">
              <a:buClrTx/>
            </a:pPr>
            <a:r>
              <a:rPr lang="en-US" altLang="en-US" sz="8800" b="1" dirty="0">
                <a:ea typeface="ＭＳ Ｐゴシック" panose="020B0600070205080204" pitchFamily="34" charset="-128"/>
              </a:rPr>
              <a:t>Prevalence 5-100%</a:t>
            </a:r>
          </a:p>
          <a:p>
            <a:pPr lvl="2">
              <a:buClrTx/>
            </a:pPr>
            <a:r>
              <a:rPr lang="en-US" altLang="en-US" sz="8800" b="1" dirty="0">
                <a:ea typeface="ＭＳ Ｐゴシック" panose="020B0600070205080204" pitchFamily="34" charset="-128"/>
              </a:rPr>
              <a:t>Intensity varied</a:t>
            </a:r>
          </a:p>
          <a:p>
            <a:pPr lvl="1">
              <a:buClrTx/>
            </a:pPr>
            <a:r>
              <a:rPr lang="en-US" altLang="en-US" sz="9600" b="1" dirty="0">
                <a:ea typeface="ＭＳ Ｐゴシック" panose="020B0600070205080204" pitchFamily="34" charset="-128"/>
              </a:rPr>
              <a:t>Genetic sequencing: Similar to Barnstable, MA…</a:t>
            </a:r>
          </a:p>
          <a:p>
            <a:pPr lvl="1" eaLnBrk="1" hangingPunct="1">
              <a:buClrTx/>
            </a:pPr>
            <a:endParaRPr lang="en-US" altLang="en-US" sz="7400" dirty="0">
              <a:solidFill>
                <a:schemeClr val="tx1"/>
              </a:solidFill>
              <a:ea typeface="ＭＳ Ｐゴシック" panose="020B0600070205080204" pitchFamily="34" charset="-128"/>
            </a:endParaRPr>
          </a:p>
          <a:p>
            <a:pPr lvl="1" eaLnBrk="1" hangingPunct="1"/>
            <a:endParaRPr lang="en-US" altLang="en-US" dirty="0">
              <a:solidFill>
                <a:schemeClr val="tx1"/>
              </a:solidFill>
              <a:ea typeface="ＭＳ Ｐゴシック" panose="020B0600070205080204" pitchFamily="34" charset="-128"/>
            </a:endParaRPr>
          </a:p>
          <a:p>
            <a:pPr eaLnBrk="1" hangingPunct="1"/>
            <a:endParaRPr lang="en-US" altLang="en-US" sz="1800" dirty="0">
              <a:solidFill>
                <a:schemeClr val="tx1"/>
              </a:solidFill>
              <a:ea typeface="ＭＳ Ｐゴシック" panose="020B0600070205080204" pitchFamily="34" charset="-128"/>
            </a:endParaRPr>
          </a:p>
          <a:p>
            <a:endParaRPr lang="en-US" altLang="en-US" dirty="0">
              <a:solidFill>
                <a:schemeClr val="tx1"/>
              </a:solidFill>
              <a:ea typeface="ＭＳ Ｐゴシック" panose="020B0600070205080204" pitchFamily="34" charset="-128"/>
            </a:endParaRPr>
          </a:p>
        </p:txBody>
      </p:sp>
      <p:pic>
        <p:nvPicPr>
          <p:cNvPr id="3" name="Audio 2">
            <a:hlinkClick r:id="" action="ppaction://media"/>
            <a:extLst>
              <a:ext uri="{FF2B5EF4-FFF2-40B4-BE49-F238E27FC236}">
                <a16:creationId xmlns:a16="http://schemas.microsoft.com/office/drawing/2014/main" id="{FDE571A6-F1AC-4A02-A898-27C3081671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46417587"/>
      </p:ext>
    </p:extLst>
  </p:cSld>
  <p:clrMapOvr>
    <a:masterClrMapping/>
  </p:clrMapOvr>
  <mc:AlternateContent xmlns:mc="http://schemas.openxmlformats.org/markup-compatibility/2006" xmlns:p14="http://schemas.microsoft.com/office/powerpoint/2010/main">
    <mc:Choice Requires="p14">
      <p:transition spd="slow" p14:dur="2000" advTm="109031"/>
    </mc:Choice>
    <mc:Fallback xmlns="">
      <p:transition spd="slow" advTm="109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299364" y="4495800"/>
            <a:ext cx="3616036" cy="381000"/>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E6C9A0CE-23BB-42A9-9FED-F28E4AAA4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8" name="TextBox 7">
            <a:extLst>
              <a:ext uri="{FF2B5EF4-FFF2-40B4-BE49-F238E27FC236}">
                <a16:creationId xmlns:a16="http://schemas.microsoft.com/office/drawing/2014/main" id="{345F86CB-A9BD-4CFC-ACC8-C3D9F8E5AC67}"/>
              </a:ext>
            </a:extLst>
          </p:cNvPr>
          <p:cNvSpPr txBox="1"/>
          <p:nvPr/>
        </p:nvSpPr>
        <p:spPr>
          <a:xfrm>
            <a:off x="5299364" y="1143000"/>
            <a:ext cx="3539836" cy="4912114"/>
          </a:xfrm>
          <a:prstGeom prst="rect">
            <a:avLst/>
          </a:prstGeom>
          <a:noFill/>
        </p:spPr>
        <p:txBody>
          <a:bodyPr wrap="square" rtlCol="0">
            <a:spAutoFit/>
          </a:bodyPr>
          <a:lstStyle/>
          <a:p>
            <a:pPr marL="404813" lvl="1"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No movement of oysters from “Restricted Areas” to other areas of Maine.</a:t>
            </a:r>
          </a:p>
          <a:p>
            <a:pPr marL="862013" lvl="2"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Includes wet storage and flow through.</a:t>
            </a:r>
          </a:p>
          <a:p>
            <a:pPr marL="404813" lvl="1"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Does not apply to the purchase of seed from approved hatcheries.</a:t>
            </a:r>
          </a:p>
          <a:p>
            <a:pPr marL="404813" lvl="1"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MSX Detections</a:t>
            </a:r>
          </a:p>
          <a:p>
            <a:pPr marL="862013" lvl="2"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Damariscotta River: 2010-2019</a:t>
            </a:r>
          </a:p>
          <a:p>
            <a:pPr marL="862013" lvl="2"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Marsh River: 2013, 2019</a:t>
            </a:r>
          </a:p>
          <a:p>
            <a:pPr marL="862013" lvl="2"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Westport Island: 2015</a:t>
            </a:r>
          </a:p>
          <a:p>
            <a:pPr marL="862013" lvl="2" indent="-285750">
              <a:spcBef>
                <a:spcPct val="20000"/>
              </a:spcBef>
              <a:buClr>
                <a:srgbClr val="31B6FD"/>
              </a:buClr>
              <a:buSzPct val="100000"/>
              <a:buFont typeface="Wingdings" panose="05000000000000000000" pitchFamily="2" charset="2"/>
              <a:buChar char="Ø"/>
            </a:pPr>
            <a:r>
              <a:rPr lang="en-US" b="1" dirty="0">
                <a:ea typeface="ＭＳ Ｐゴシック" pitchFamily="34" charset="-128"/>
              </a:rPr>
              <a:t>Quahog Bay: 2020</a:t>
            </a:r>
            <a:endParaRPr lang="en-US" b="1" dirty="0"/>
          </a:p>
          <a:p>
            <a:endParaRPr lang="en-US" dirty="0"/>
          </a:p>
        </p:txBody>
      </p:sp>
      <p:pic>
        <p:nvPicPr>
          <p:cNvPr id="3" name="Audio 2">
            <a:hlinkClick r:id="" action="ppaction://media"/>
            <a:extLst>
              <a:ext uri="{FF2B5EF4-FFF2-40B4-BE49-F238E27FC236}">
                <a16:creationId xmlns:a16="http://schemas.microsoft.com/office/drawing/2014/main" id="{93822CFE-FD10-44B9-AD1A-DCD14A7FCF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72170065"/>
      </p:ext>
    </p:extLst>
  </p:cSld>
  <p:clrMapOvr>
    <a:masterClrMapping/>
  </p:clrMapOvr>
  <mc:AlternateContent xmlns:mc="http://schemas.openxmlformats.org/markup-compatibility/2006" xmlns:p14="http://schemas.microsoft.com/office/powerpoint/2010/main">
    <mc:Choice Requires="p14">
      <p:transition spd="slow" p14:dur="2000" advTm="127443"/>
    </mc:Choice>
    <mc:Fallback xmlns="">
      <p:transition spd="slow" advTm="12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8E871A-1D3E-4086-A51E-F9672F59642F}"/>
              </a:ext>
            </a:extLst>
          </p:cNvPr>
          <p:cNvSpPr>
            <a:spLocks noGrp="1"/>
          </p:cNvSpPr>
          <p:nvPr>
            <p:ph type="title"/>
          </p:nvPr>
        </p:nvSpPr>
        <p:spPr/>
        <p:txBody>
          <a:bodyPr>
            <a:normAutofit/>
          </a:bodyPr>
          <a:lstStyle/>
          <a:p>
            <a:r>
              <a:rPr lang="en-US" sz="4400" dirty="0"/>
              <a:t>Out-of-State Seed Sources</a:t>
            </a:r>
          </a:p>
        </p:txBody>
      </p:sp>
      <p:sp>
        <p:nvSpPr>
          <p:cNvPr id="4" name="Text Placeholder 3">
            <a:extLst>
              <a:ext uri="{FF2B5EF4-FFF2-40B4-BE49-F238E27FC236}">
                <a16:creationId xmlns:a16="http://schemas.microsoft.com/office/drawing/2014/main" id="{9EECB951-03EC-46F0-8847-01A20198E019}"/>
              </a:ext>
            </a:extLst>
          </p:cNvPr>
          <p:cNvSpPr>
            <a:spLocks noGrp="1"/>
          </p:cNvSpPr>
          <p:nvPr>
            <p:ph type="body" idx="1"/>
          </p:nvPr>
        </p:nvSpPr>
        <p:spPr/>
        <p:txBody>
          <a:bodyPr/>
          <a:lstStyle/>
          <a:p>
            <a:r>
              <a:rPr lang="en-US" dirty="0"/>
              <a:t>What you need to know to protect you and your neighbors.</a:t>
            </a:r>
          </a:p>
        </p:txBody>
      </p:sp>
      <p:pic>
        <p:nvPicPr>
          <p:cNvPr id="2" name="Audio 1">
            <a:hlinkClick r:id="" action="ppaction://media"/>
            <a:extLst>
              <a:ext uri="{FF2B5EF4-FFF2-40B4-BE49-F238E27FC236}">
                <a16:creationId xmlns:a16="http://schemas.microsoft.com/office/drawing/2014/main" id="{071EB480-65AA-4E7D-B51A-D06F809DDE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70969541"/>
      </p:ext>
    </p:extLst>
  </p:cSld>
  <p:clrMapOvr>
    <a:masterClrMapping/>
  </p:clrMapOvr>
  <mc:AlternateContent xmlns:mc="http://schemas.openxmlformats.org/markup-compatibility/2006" xmlns:p14="http://schemas.microsoft.com/office/powerpoint/2010/main">
    <mc:Choice Requires="p14">
      <p:transition spd="slow" p14:dur="2000" advTm="5792"/>
    </mc:Choice>
    <mc:Fallback xmlns="">
      <p:transition spd="slow" advTm="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80067"/>
            <a:ext cx="8305799" cy="4563533"/>
          </a:xfrm>
        </p:spPr>
        <p:txBody>
          <a:bodyPr>
            <a:noAutofit/>
          </a:bodyPr>
          <a:lstStyle/>
          <a:p>
            <a:r>
              <a:rPr lang="en-US" sz="2200" b="1" i="1" dirty="0"/>
              <a:t>24.03 Prohibited Activity</a:t>
            </a:r>
          </a:p>
          <a:p>
            <a:pPr lvl="1"/>
            <a:r>
              <a:rPr lang="en-US" sz="2000" i="1" dirty="0"/>
              <a:t>It shall be unlawful to import for introduction or to introduce into any coastal waters any live marine organisms, whether indigenous or nonindigenous, without a permit issued by the commissioner…</a:t>
            </a:r>
          </a:p>
          <a:p>
            <a:r>
              <a:rPr lang="en-US" sz="2200" b="1" u="sng" dirty="0"/>
              <a:t>Import</a:t>
            </a:r>
            <a:r>
              <a:rPr lang="en-US" sz="2200" dirty="0"/>
              <a:t>: to bring into the State of Maine from outside Maine.</a:t>
            </a:r>
          </a:p>
          <a:p>
            <a:r>
              <a:rPr lang="en-US" sz="2200" b="1" u="sng" dirty="0"/>
              <a:t>Introduce</a:t>
            </a:r>
            <a:r>
              <a:rPr lang="en-US" sz="2200" dirty="0"/>
              <a:t>: to bring into any place subject to the jurisdiction of the State of Maine from any </a:t>
            </a:r>
            <a:r>
              <a:rPr lang="en-US" sz="2200" u="sng" dirty="0"/>
              <a:t>restricted</a:t>
            </a:r>
            <a:r>
              <a:rPr lang="en-US" sz="2200" dirty="0"/>
              <a:t> areas within the State of Maine.</a:t>
            </a:r>
          </a:p>
          <a:p>
            <a:pPr lvl="1"/>
            <a:r>
              <a:rPr lang="en-US" sz="2000" dirty="0"/>
              <a:t>Different from Public Health “Restricted Areas”</a:t>
            </a:r>
          </a:p>
          <a:p>
            <a:pPr lvl="1"/>
            <a:r>
              <a:rPr lang="en-US" sz="2000" dirty="0"/>
              <a:t>Defined based on the presence of a pathogen, parasite, or pest of concern (i.e. MSX).</a:t>
            </a:r>
          </a:p>
          <a:p>
            <a:pPr marL="0" indent="0">
              <a:buNone/>
            </a:pPr>
            <a:r>
              <a:rPr lang="en-US" sz="1600" i="1" dirty="0"/>
              <a:t>	</a:t>
            </a:r>
          </a:p>
        </p:txBody>
      </p:sp>
      <p:sp>
        <p:nvSpPr>
          <p:cNvPr id="3" name="Title 2"/>
          <p:cNvSpPr>
            <a:spLocks noGrp="1"/>
          </p:cNvSpPr>
          <p:nvPr>
            <p:ph type="title"/>
          </p:nvPr>
        </p:nvSpPr>
        <p:spPr/>
        <p:txBody>
          <a:bodyPr>
            <a:normAutofit/>
          </a:bodyPr>
          <a:lstStyle/>
          <a:p>
            <a:r>
              <a:rPr lang="en-US" altLang="en-US" sz="4000" dirty="0">
                <a:ea typeface="ＭＳ Ｐゴシック" pitchFamily="34" charset="-128"/>
              </a:rPr>
              <a:t>MDMR Regulations Chapter 24: </a:t>
            </a:r>
            <a:endParaRPr lang="en-US" sz="4000" dirty="0"/>
          </a:p>
        </p:txBody>
      </p:sp>
      <p:pic>
        <p:nvPicPr>
          <p:cNvPr id="5" name="Audio 4">
            <a:hlinkClick r:id="" action="ppaction://media"/>
            <a:extLst>
              <a:ext uri="{FF2B5EF4-FFF2-40B4-BE49-F238E27FC236}">
                <a16:creationId xmlns:a16="http://schemas.microsoft.com/office/drawing/2014/main" id="{B2116939-468D-406F-B570-07931DDAA4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2700587"/>
      </p:ext>
    </p:extLst>
  </p:cSld>
  <p:clrMapOvr>
    <a:masterClrMapping/>
  </p:clrMapOvr>
  <mc:AlternateContent xmlns:mc="http://schemas.openxmlformats.org/markup-compatibility/2006" xmlns:p14="http://schemas.microsoft.com/office/powerpoint/2010/main">
    <mc:Choice Requires="p14">
      <p:transition spd="slow" p14:dur="2000" advTm="91016"/>
    </mc:Choice>
    <mc:Fallback xmlns="">
      <p:transition spd="slow" advTm="9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828800"/>
            <a:ext cx="7814733" cy="3886200"/>
          </a:xfrm>
        </p:spPr>
        <p:txBody>
          <a:bodyPr>
            <a:normAutofit fontScale="92500"/>
          </a:bodyPr>
          <a:lstStyle/>
          <a:p>
            <a:r>
              <a:rPr lang="en-US" i="1" u="sng" dirty="0"/>
              <a:t>24.10 &amp; 24.15</a:t>
            </a:r>
            <a:r>
              <a:rPr lang="en-US" i="1" dirty="0"/>
              <a:t> (including, but not limited to)</a:t>
            </a:r>
          </a:p>
          <a:p>
            <a:pPr lvl="2"/>
            <a:r>
              <a:rPr lang="en-US" sz="2200" i="1" dirty="0"/>
              <a:t>A.   the effects of any previous introduction of the same or a similar species in Maine or other areas;</a:t>
            </a:r>
          </a:p>
          <a:p>
            <a:pPr lvl="2"/>
            <a:r>
              <a:rPr lang="en-US" sz="2200" i="1" dirty="0"/>
              <a:t>B.   the relationship of the species of marine organism to be introduced with other members of the recipient area ecosystem; and </a:t>
            </a:r>
          </a:p>
          <a:p>
            <a:pPr lvl="2"/>
            <a:r>
              <a:rPr lang="en-US" sz="2200" i="1" dirty="0"/>
              <a:t>C.   </a:t>
            </a:r>
            <a:r>
              <a:rPr lang="en-US" sz="2200" b="1" i="1" dirty="0"/>
              <a:t>the potential effects of infectious or contagious diseases, pests or parasites that might be associated with the species of marine organism to be introduced upon other members of the ecosystem of the recipient area.</a:t>
            </a:r>
          </a:p>
          <a:p>
            <a:endParaRPr lang="en-US" dirty="0"/>
          </a:p>
        </p:txBody>
      </p:sp>
      <p:sp>
        <p:nvSpPr>
          <p:cNvPr id="3" name="Title 2"/>
          <p:cNvSpPr>
            <a:spLocks noGrp="1"/>
          </p:cNvSpPr>
          <p:nvPr>
            <p:ph type="title"/>
          </p:nvPr>
        </p:nvSpPr>
        <p:spPr/>
        <p:txBody>
          <a:bodyPr>
            <a:noAutofit/>
          </a:bodyPr>
          <a:lstStyle/>
          <a:p>
            <a:r>
              <a:rPr lang="en-US" altLang="en-US" sz="4000" dirty="0">
                <a:ea typeface="ＭＳ Ｐゴシック" pitchFamily="34" charset="-128"/>
              </a:rPr>
              <a:t>MDMR Regulations Chapter 24: </a:t>
            </a:r>
            <a:br>
              <a:rPr lang="en-US" altLang="en-US" sz="4000" dirty="0">
                <a:ea typeface="ＭＳ Ｐゴシック" pitchFamily="34" charset="-128"/>
              </a:rPr>
            </a:br>
            <a:r>
              <a:rPr lang="en-US" altLang="en-US" sz="4000" dirty="0">
                <a:ea typeface="ＭＳ Ｐゴシック" pitchFamily="34" charset="-128"/>
              </a:rPr>
              <a:t>Permit Issuance Criteria </a:t>
            </a:r>
            <a:endParaRPr lang="en-US" sz="4000" dirty="0"/>
          </a:p>
        </p:txBody>
      </p:sp>
      <p:pic>
        <p:nvPicPr>
          <p:cNvPr id="4" name="Audio 3">
            <a:hlinkClick r:id="" action="ppaction://media"/>
            <a:extLst>
              <a:ext uri="{FF2B5EF4-FFF2-40B4-BE49-F238E27FC236}">
                <a16:creationId xmlns:a16="http://schemas.microsoft.com/office/drawing/2014/main" id="{1777370D-AD2E-43DE-9A56-7F16E8367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98574892"/>
      </p:ext>
    </p:extLst>
  </p:cSld>
  <p:clrMapOvr>
    <a:masterClrMapping/>
  </p:clrMapOvr>
  <mc:AlternateContent xmlns:mc="http://schemas.openxmlformats.org/markup-compatibility/2006" xmlns:p14="http://schemas.microsoft.com/office/powerpoint/2010/main">
    <mc:Choice Requires="p14">
      <p:transition spd="slow" p14:dur="2000" advTm="80360"/>
    </mc:Choice>
    <mc:Fallback xmlns="">
      <p:transition spd="slow" advTm="8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p:txBody>
          <a:bodyPr>
            <a:normAutofit/>
          </a:bodyPr>
          <a:lstStyle/>
          <a:p>
            <a:pPr eaLnBrk="1" hangingPunct="1"/>
            <a:r>
              <a:rPr lang="en-US" altLang="en-US" sz="4000" dirty="0">
                <a:ea typeface="ＭＳ Ｐゴシック" pitchFamily="34" charset="-128"/>
              </a:rPr>
              <a:t>Assessing Risk:</a:t>
            </a:r>
          </a:p>
        </p:txBody>
      </p:sp>
      <p:sp>
        <p:nvSpPr>
          <p:cNvPr id="3" name="Text Placeholder 2"/>
          <p:cNvSpPr>
            <a:spLocks noGrp="1"/>
          </p:cNvSpPr>
          <p:nvPr>
            <p:ph type="body" idx="1"/>
          </p:nvPr>
        </p:nvSpPr>
        <p:spPr>
          <a:xfrm>
            <a:off x="457199" y="1447800"/>
            <a:ext cx="4187825" cy="639763"/>
          </a:xfrm>
        </p:spPr>
        <p:txBody>
          <a:bodyPr/>
          <a:lstStyle/>
          <a:p>
            <a:pPr>
              <a:defRPr/>
            </a:pPr>
            <a:r>
              <a:rPr lang="en-US" b="1" dirty="0"/>
              <a:t>Seed</a:t>
            </a:r>
          </a:p>
        </p:txBody>
      </p:sp>
      <p:sp>
        <p:nvSpPr>
          <p:cNvPr id="5" name="Content Placeholder 1"/>
          <p:cNvSpPr>
            <a:spLocks noGrp="1"/>
          </p:cNvSpPr>
          <p:nvPr>
            <p:ph sz="half" idx="2"/>
          </p:nvPr>
        </p:nvSpPr>
        <p:spPr>
          <a:xfrm>
            <a:off x="457201" y="2177956"/>
            <a:ext cx="4187824" cy="3232243"/>
          </a:xfrm>
        </p:spPr>
        <p:txBody>
          <a:bodyPr>
            <a:normAutofit/>
          </a:bodyPr>
          <a:lstStyle/>
          <a:p>
            <a:pPr>
              <a:lnSpc>
                <a:spcPct val="80000"/>
              </a:lnSpc>
            </a:pPr>
            <a:r>
              <a:rPr lang="en-US" altLang="en-US" dirty="0">
                <a:ea typeface="ＭＳ Ｐゴシック" pitchFamily="34" charset="-128"/>
              </a:rPr>
              <a:t>Regional pathogen status </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Hatchery certification</a:t>
            </a:r>
          </a:p>
          <a:p>
            <a:pPr lvl="1">
              <a:lnSpc>
                <a:spcPct val="80000"/>
              </a:lnSpc>
            </a:pPr>
            <a:r>
              <a:rPr lang="en-US" altLang="en-US" dirty="0">
                <a:ea typeface="ＭＳ Ｐゴシック" pitchFamily="34" charset="-128"/>
              </a:rPr>
              <a:t>Filtration/UV</a:t>
            </a:r>
          </a:p>
          <a:p>
            <a:pPr lvl="1">
              <a:lnSpc>
                <a:spcPct val="80000"/>
              </a:lnSpc>
            </a:pPr>
            <a:r>
              <a:rPr lang="en-US" altLang="en-US" dirty="0">
                <a:ea typeface="ＭＳ Ｐゴシック" pitchFamily="34" charset="-128"/>
              </a:rPr>
              <a:t>3-year health history</a:t>
            </a:r>
          </a:p>
          <a:p>
            <a:pPr lvl="1">
              <a:lnSpc>
                <a:spcPct val="80000"/>
              </a:lnSpc>
            </a:pPr>
            <a:r>
              <a:rPr lang="en-US" altLang="en-US" dirty="0">
                <a:ea typeface="ＭＳ Ｐゴシック" pitchFamily="34" charset="-128"/>
              </a:rPr>
              <a:t>Biosecurity audits</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Health screening</a:t>
            </a:r>
            <a:endParaRPr lang="en-US" altLang="en-US" sz="2000" dirty="0">
              <a:ea typeface="ＭＳ Ｐゴシック" pitchFamily="34" charset="-128"/>
            </a:endParaRPr>
          </a:p>
          <a:p>
            <a:pPr lvl="2">
              <a:lnSpc>
                <a:spcPct val="80000"/>
              </a:lnSpc>
            </a:pPr>
            <a:endParaRPr lang="en-US" altLang="en-US" sz="2000" dirty="0">
              <a:ea typeface="ＭＳ Ｐゴシック" pitchFamily="34" charset="-128"/>
            </a:endParaRPr>
          </a:p>
          <a:p>
            <a:pPr eaLnBrk="1" hangingPunct="1"/>
            <a:endParaRPr lang="en-US" altLang="en-US" sz="3000" dirty="0">
              <a:ea typeface="ＭＳ Ｐゴシック" pitchFamily="34" charset="-128"/>
            </a:endParaRPr>
          </a:p>
        </p:txBody>
      </p:sp>
      <p:sp>
        <p:nvSpPr>
          <p:cNvPr id="4" name="Text Placeholder 3"/>
          <p:cNvSpPr>
            <a:spLocks noGrp="1"/>
          </p:cNvSpPr>
          <p:nvPr>
            <p:ph type="body" sz="quarter" idx="3"/>
          </p:nvPr>
        </p:nvSpPr>
        <p:spPr>
          <a:xfrm>
            <a:off x="4646613" y="1447801"/>
            <a:ext cx="4040186" cy="639762"/>
          </a:xfrm>
        </p:spPr>
        <p:txBody>
          <a:bodyPr/>
          <a:lstStyle/>
          <a:p>
            <a:pPr>
              <a:defRPr/>
            </a:pPr>
            <a:r>
              <a:rPr lang="en-US" b="1" dirty="0"/>
              <a:t>Broodstock</a:t>
            </a:r>
          </a:p>
        </p:txBody>
      </p:sp>
      <p:sp>
        <p:nvSpPr>
          <p:cNvPr id="2" name="Content Placeholder 1"/>
          <p:cNvSpPr>
            <a:spLocks noGrp="1"/>
          </p:cNvSpPr>
          <p:nvPr>
            <p:ph sz="quarter" idx="4"/>
          </p:nvPr>
        </p:nvSpPr>
        <p:spPr>
          <a:xfrm>
            <a:off x="4645024" y="2177956"/>
            <a:ext cx="4041775" cy="2775043"/>
          </a:xfrm>
        </p:spPr>
        <p:txBody>
          <a:bodyPr>
            <a:noAutofit/>
          </a:bodyPr>
          <a:lstStyle/>
          <a:p>
            <a:pPr>
              <a:lnSpc>
                <a:spcPct val="80000"/>
              </a:lnSpc>
            </a:pPr>
            <a:r>
              <a:rPr lang="en-US" altLang="en-US" dirty="0">
                <a:ea typeface="ＭＳ Ｐゴシック" pitchFamily="34" charset="-128"/>
              </a:rPr>
              <a:t>Hatchery quarantine</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Wash eggs and larvae</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Screen seed</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Biosecurity Audits</a:t>
            </a:r>
          </a:p>
          <a:p>
            <a:pPr lvl="2">
              <a:lnSpc>
                <a:spcPct val="80000"/>
              </a:lnSpc>
            </a:pPr>
            <a:endParaRPr lang="en-US" altLang="en-US" sz="2200" dirty="0">
              <a:ea typeface="ＭＳ Ｐゴシック" pitchFamily="34" charset="-128"/>
            </a:endParaRPr>
          </a:p>
        </p:txBody>
      </p:sp>
      <p:pic>
        <p:nvPicPr>
          <p:cNvPr id="7" name="Audio 6">
            <a:hlinkClick r:id="" action="ppaction://media"/>
            <a:extLst>
              <a:ext uri="{FF2B5EF4-FFF2-40B4-BE49-F238E27FC236}">
                <a16:creationId xmlns:a16="http://schemas.microsoft.com/office/drawing/2014/main" id="{1976F6AC-1F2C-46DB-ABDE-7055C58827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8772414"/>
      </p:ext>
    </p:extLst>
  </p:cSld>
  <p:clrMapOvr>
    <a:masterClrMapping/>
  </p:clrMapOvr>
  <mc:AlternateContent xmlns:mc="http://schemas.openxmlformats.org/markup-compatibility/2006" xmlns:p14="http://schemas.microsoft.com/office/powerpoint/2010/main">
    <mc:Choice Requires="p14">
      <p:transition spd="slow" p14:dur="2000" advTm="120104"/>
    </mc:Choice>
    <mc:Fallback xmlns="">
      <p:transition spd="slow" advTm="12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96ED2-B2C0-4CFC-84D1-9F8F957C60B0}"/>
              </a:ext>
            </a:extLst>
          </p:cNvPr>
          <p:cNvSpPr>
            <a:spLocks noGrp="1"/>
          </p:cNvSpPr>
          <p:nvPr>
            <p:ph type="title"/>
          </p:nvPr>
        </p:nvSpPr>
        <p:spPr/>
        <p:txBody>
          <a:bodyPr>
            <a:noAutofit/>
          </a:bodyPr>
          <a:lstStyle/>
          <a:p>
            <a:pPr algn="ctr"/>
            <a:r>
              <a:rPr lang="en-US" sz="3600" dirty="0">
                <a:solidFill>
                  <a:schemeClr val="tx1"/>
                </a:solidFill>
              </a:rPr>
              <a:t>You Got A Great Deal on Used Gear. Now what?</a:t>
            </a:r>
          </a:p>
        </p:txBody>
      </p:sp>
      <p:sp>
        <p:nvSpPr>
          <p:cNvPr id="7" name="TextBox 7">
            <a:extLst>
              <a:ext uri="{FF2B5EF4-FFF2-40B4-BE49-F238E27FC236}">
                <a16:creationId xmlns:a16="http://schemas.microsoft.com/office/drawing/2014/main" id="{9B17ABE9-AAC3-4D8F-8C31-AEB3ECE1A798}"/>
              </a:ext>
            </a:extLst>
          </p:cNvPr>
          <p:cNvSpPr txBox="1">
            <a:spLocks noChangeArrowheads="1"/>
          </p:cNvSpPr>
          <p:nvPr/>
        </p:nvSpPr>
        <p:spPr bwMode="auto">
          <a:xfrm>
            <a:off x="33403" y="6462572"/>
            <a:ext cx="2765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r>
              <a:rPr lang="en-US" altLang="en-US" dirty="0"/>
              <a:t>Photo D. Morse</a:t>
            </a:r>
          </a:p>
        </p:txBody>
      </p:sp>
      <p:pic>
        <p:nvPicPr>
          <p:cNvPr id="4" name="Audio 3">
            <a:hlinkClick r:id="" action="ppaction://media"/>
            <a:extLst>
              <a:ext uri="{FF2B5EF4-FFF2-40B4-BE49-F238E27FC236}">
                <a16:creationId xmlns:a16="http://schemas.microsoft.com/office/drawing/2014/main" id="{BEEFBB0A-E8C9-427F-9AEF-B54DA5F5DB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1623297"/>
      </p:ext>
    </p:extLst>
  </p:cSld>
  <p:clrMapOvr>
    <a:masterClrMapping/>
  </p:clrMapOvr>
  <mc:AlternateContent xmlns:mc="http://schemas.openxmlformats.org/markup-compatibility/2006" xmlns:p14="http://schemas.microsoft.com/office/powerpoint/2010/main">
    <mc:Choice Requires="p14">
      <p:transition spd="slow" p14:dur="2000" advTm="30806"/>
    </mc:Choice>
    <mc:Fallback xmlns="">
      <p:transition spd="slow" advTm="3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C208F-0ED2-4D4C-9E97-DF40D88CA2E5}"/>
              </a:ext>
            </a:extLst>
          </p:cNvPr>
          <p:cNvSpPr>
            <a:spLocks noGrp="1"/>
          </p:cNvSpPr>
          <p:nvPr>
            <p:ph type="title"/>
          </p:nvPr>
        </p:nvSpPr>
        <p:spPr/>
        <p:txBody>
          <a:bodyPr>
            <a:noAutofit/>
          </a:bodyPr>
          <a:lstStyle/>
          <a:p>
            <a:pPr algn="ctr"/>
            <a:br>
              <a:rPr lang="en-US" sz="4000" dirty="0"/>
            </a:br>
            <a:r>
              <a:rPr lang="en-US" sz="4000" dirty="0"/>
              <a:t>What is Biosecurity?</a:t>
            </a:r>
            <a:br>
              <a:rPr lang="en-US" sz="4000" dirty="0"/>
            </a:br>
            <a:endParaRPr lang="en-US" sz="4000" dirty="0"/>
          </a:p>
        </p:txBody>
      </p:sp>
      <p:sp>
        <p:nvSpPr>
          <p:cNvPr id="29" name="Content Placeholder 28">
            <a:extLst>
              <a:ext uri="{FF2B5EF4-FFF2-40B4-BE49-F238E27FC236}">
                <a16:creationId xmlns:a16="http://schemas.microsoft.com/office/drawing/2014/main" id="{B89C3AE8-C367-47CF-8752-977F3A411412}"/>
              </a:ext>
            </a:extLst>
          </p:cNvPr>
          <p:cNvSpPr>
            <a:spLocks noGrp="1"/>
          </p:cNvSpPr>
          <p:nvPr>
            <p:ph idx="1"/>
          </p:nvPr>
        </p:nvSpPr>
        <p:spPr>
          <a:xfrm>
            <a:off x="457200" y="1252728"/>
            <a:ext cx="8229600" cy="3319272"/>
          </a:xfrm>
        </p:spPr>
        <p:txBody>
          <a:bodyPr/>
          <a:lstStyle/>
          <a:p>
            <a:r>
              <a:rPr lang="en-US" sz="2800" dirty="0"/>
              <a:t>T</a:t>
            </a:r>
            <a:r>
              <a:rPr lang="en-US" sz="2400" dirty="0"/>
              <a:t>ools and methods designed to reduce the risk of introduction and/or spread of pathogens, parasites, and pests (PPPs).</a:t>
            </a:r>
          </a:p>
          <a:p>
            <a:pPr lvl="1"/>
            <a:r>
              <a:rPr lang="en-US" sz="2000" u="sng" dirty="0"/>
              <a:t>Pathogen</a:t>
            </a:r>
            <a:r>
              <a:rPr lang="en-US" sz="2000" dirty="0"/>
              <a:t>: microorganism that may cause disease (bacteria, virus, some parasites)</a:t>
            </a:r>
          </a:p>
          <a:p>
            <a:pPr lvl="1"/>
            <a:r>
              <a:rPr lang="en-US" sz="2000" u="sng" dirty="0"/>
              <a:t>Parasite</a:t>
            </a:r>
            <a:r>
              <a:rPr lang="en-US" sz="2000" dirty="0"/>
              <a:t>: microorganism that depends on another living organism, causing harm to the host.</a:t>
            </a:r>
          </a:p>
          <a:p>
            <a:pPr lvl="1"/>
            <a:r>
              <a:rPr lang="en-US" sz="2000" u="sng" dirty="0"/>
              <a:t>Pest</a:t>
            </a:r>
            <a:r>
              <a:rPr lang="en-US" sz="2000" dirty="0"/>
              <a:t>: organism that causes a “nuisance” but not disease.</a:t>
            </a:r>
            <a:endParaRPr lang="en-US" sz="2000" u="sng" dirty="0"/>
          </a:p>
          <a:p>
            <a:endParaRPr lang="en-US" dirty="0"/>
          </a:p>
        </p:txBody>
      </p:sp>
      <p:grpSp>
        <p:nvGrpSpPr>
          <p:cNvPr id="36" name="Group 35">
            <a:extLst>
              <a:ext uri="{FF2B5EF4-FFF2-40B4-BE49-F238E27FC236}">
                <a16:creationId xmlns:a16="http://schemas.microsoft.com/office/drawing/2014/main" id="{90093B6A-6E87-4B39-9A1B-CD5F1ADFFD11}"/>
              </a:ext>
            </a:extLst>
          </p:cNvPr>
          <p:cNvGrpSpPr/>
          <p:nvPr/>
        </p:nvGrpSpPr>
        <p:grpSpPr>
          <a:xfrm>
            <a:off x="2743200" y="4191000"/>
            <a:ext cx="6047471" cy="2146963"/>
            <a:chOff x="2138675" y="4177636"/>
            <a:chExt cx="6047471" cy="2146963"/>
          </a:xfrm>
        </p:grpSpPr>
        <p:pic>
          <p:nvPicPr>
            <p:cNvPr id="33" name="Picture 32" descr="A picture containing logo&#10;&#10;Description automatically generated">
              <a:extLst>
                <a:ext uri="{FF2B5EF4-FFF2-40B4-BE49-F238E27FC236}">
                  <a16:creationId xmlns:a16="http://schemas.microsoft.com/office/drawing/2014/main" id="{54591C84-955B-4020-BD46-E24C002EF7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5712" y="4315953"/>
              <a:ext cx="3220434" cy="2008646"/>
            </a:xfrm>
            <a:prstGeom prst="rect">
              <a:avLst/>
            </a:prstGeom>
          </p:spPr>
        </p:pic>
        <p:pic>
          <p:nvPicPr>
            <p:cNvPr id="35" name="Picture 34">
              <a:extLst>
                <a:ext uri="{FF2B5EF4-FFF2-40B4-BE49-F238E27FC236}">
                  <a16:creationId xmlns:a16="http://schemas.microsoft.com/office/drawing/2014/main" id="{96334688-DA86-4658-9803-B697D64E6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8675" y="4177636"/>
              <a:ext cx="2039615" cy="2146963"/>
            </a:xfrm>
            <a:prstGeom prst="rect">
              <a:avLst/>
            </a:prstGeom>
          </p:spPr>
        </p:pic>
      </p:grpSp>
      <p:pic>
        <p:nvPicPr>
          <p:cNvPr id="6" name="Audio 5">
            <a:hlinkClick r:id="" action="ppaction://media"/>
            <a:extLst>
              <a:ext uri="{FF2B5EF4-FFF2-40B4-BE49-F238E27FC236}">
                <a16:creationId xmlns:a16="http://schemas.microsoft.com/office/drawing/2014/main" id="{0288446C-9F38-4328-ACCE-691F0B32FE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42125503"/>
      </p:ext>
    </p:extLst>
  </p:cSld>
  <p:clrMapOvr>
    <a:masterClrMapping/>
  </p:clrMapOvr>
  <mc:AlternateContent xmlns:mc="http://schemas.openxmlformats.org/markup-compatibility/2006" xmlns:p14="http://schemas.microsoft.com/office/powerpoint/2010/main">
    <mc:Choice Requires="p14">
      <p:transition spd="slow" p14:dur="2000" advTm="95063"/>
    </mc:Choice>
    <mc:Fallback xmlns="">
      <p:transition spd="slow" advTm="95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152D570-CE50-4545-BE31-81ACF5D4BBA6}"/>
              </a:ext>
            </a:extLst>
          </p:cNvPr>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t="19467" b="9822"/>
          <a:stretch/>
        </p:blipFill>
        <p:spPr>
          <a:xfrm>
            <a:off x="457199" y="1820567"/>
            <a:ext cx="3947205" cy="4186723"/>
          </a:xfrm>
        </p:spPr>
      </p:pic>
      <p:sp>
        <p:nvSpPr>
          <p:cNvPr id="3" name="Content Placeholder 2">
            <a:extLst>
              <a:ext uri="{FF2B5EF4-FFF2-40B4-BE49-F238E27FC236}">
                <a16:creationId xmlns:a16="http://schemas.microsoft.com/office/drawing/2014/main" id="{ECCF563D-09EF-4D8D-AE2A-1EE5D02B364F}"/>
              </a:ext>
            </a:extLst>
          </p:cNvPr>
          <p:cNvSpPr>
            <a:spLocks noGrp="1"/>
          </p:cNvSpPr>
          <p:nvPr>
            <p:ph sz="half" idx="2"/>
          </p:nvPr>
        </p:nvSpPr>
        <p:spPr>
          <a:xfrm>
            <a:off x="4572000" y="1557528"/>
            <a:ext cx="4191000" cy="4843272"/>
          </a:xfrm>
        </p:spPr>
        <p:txBody>
          <a:bodyPr>
            <a:normAutofit fontScale="70000" lnSpcReduction="20000"/>
          </a:bodyPr>
          <a:lstStyle/>
          <a:p>
            <a:r>
              <a:rPr lang="en-US" sz="3400" dirty="0"/>
              <a:t>Clean and Disinfect!</a:t>
            </a:r>
          </a:p>
          <a:p>
            <a:pPr lvl="1"/>
            <a:r>
              <a:rPr lang="en-US" sz="2600" dirty="0"/>
              <a:t>Before use and on land</a:t>
            </a:r>
          </a:p>
          <a:p>
            <a:r>
              <a:rPr lang="en-US" sz="3400" dirty="0"/>
              <a:t>Steps:</a:t>
            </a:r>
          </a:p>
          <a:p>
            <a:pPr marL="850392" lvl="1" indent="-457200">
              <a:buFont typeface="+mj-lt"/>
              <a:buAutoNum type="arabicPeriod"/>
            </a:pPr>
            <a:r>
              <a:rPr lang="en-US" sz="2600" dirty="0"/>
              <a:t>Power wash/scrub</a:t>
            </a:r>
          </a:p>
          <a:p>
            <a:pPr marL="850392" lvl="1" indent="-457200">
              <a:buFont typeface="+mj-lt"/>
              <a:buAutoNum type="arabicPeriod"/>
            </a:pPr>
            <a:r>
              <a:rPr lang="en-US" sz="2600" dirty="0"/>
              <a:t>Let dry ≥24 hours</a:t>
            </a:r>
          </a:p>
          <a:p>
            <a:pPr marL="850392" lvl="1" indent="-457200">
              <a:buFont typeface="+mj-lt"/>
              <a:buAutoNum type="arabicPeriod"/>
            </a:pPr>
            <a:r>
              <a:rPr lang="en-US" sz="2600" dirty="0"/>
              <a:t>Soak in bleach ≥ 30 mins</a:t>
            </a:r>
          </a:p>
          <a:p>
            <a:pPr lvl="2"/>
            <a:r>
              <a:rPr lang="en-US" sz="2300" dirty="0"/>
              <a:t>1 tablespoon of 5.25% sodium hypochlorite solution/gallon of water</a:t>
            </a:r>
          </a:p>
          <a:p>
            <a:pPr marL="907542" lvl="1" indent="-514350">
              <a:buFont typeface="+mj-lt"/>
              <a:buAutoNum type="arabicPeriod"/>
            </a:pPr>
            <a:r>
              <a:rPr lang="en-US" sz="2600" dirty="0"/>
              <a:t>Rinse with freshwater</a:t>
            </a:r>
          </a:p>
          <a:p>
            <a:pPr marL="907542" lvl="1" indent="-514350">
              <a:buFont typeface="+mj-lt"/>
              <a:buAutoNum type="arabicPeriod"/>
            </a:pPr>
            <a:r>
              <a:rPr lang="en-US" sz="2600" dirty="0"/>
              <a:t>Air-dry in the sun ≥ 24 </a:t>
            </a:r>
            <a:r>
              <a:rPr lang="en-US" sz="2600" dirty="0" err="1"/>
              <a:t>hrs</a:t>
            </a:r>
            <a:endParaRPr lang="en-US" sz="2600" dirty="0"/>
          </a:p>
          <a:p>
            <a:r>
              <a:rPr lang="en-US" sz="3400" u="sng" dirty="0"/>
              <a:t>Do not</a:t>
            </a:r>
            <a:r>
              <a:rPr lang="en-US" sz="3400" dirty="0"/>
              <a:t> dispose of removed material in waters of the State, compost or landfill only.</a:t>
            </a:r>
          </a:p>
          <a:p>
            <a:r>
              <a:rPr lang="en-US" sz="3400" dirty="0"/>
              <a:t>Ropes, buy new</a:t>
            </a:r>
          </a:p>
          <a:p>
            <a:endParaRPr lang="en-US" dirty="0"/>
          </a:p>
          <a:p>
            <a:endParaRPr lang="en-US" dirty="0"/>
          </a:p>
        </p:txBody>
      </p:sp>
      <p:sp>
        <p:nvSpPr>
          <p:cNvPr id="4" name="Title 3">
            <a:extLst>
              <a:ext uri="{FF2B5EF4-FFF2-40B4-BE49-F238E27FC236}">
                <a16:creationId xmlns:a16="http://schemas.microsoft.com/office/drawing/2014/main" id="{D92685B5-10C9-4C7A-B915-865FE861BEDE}"/>
              </a:ext>
            </a:extLst>
          </p:cNvPr>
          <p:cNvSpPr>
            <a:spLocks noGrp="1"/>
          </p:cNvSpPr>
          <p:nvPr>
            <p:ph type="title"/>
          </p:nvPr>
        </p:nvSpPr>
        <p:spPr/>
        <p:txBody>
          <a:bodyPr>
            <a:noAutofit/>
          </a:bodyPr>
          <a:lstStyle/>
          <a:p>
            <a:r>
              <a:rPr lang="en-US" sz="4000" dirty="0"/>
              <a:t>Biosecurity Basics</a:t>
            </a:r>
            <a:br>
              <a:rPr lang="en-US" sz="4000" dirty="0"/>
            </a:br>
            <a:r>
              <a:rPr lang="en-US" sz="4000" dirty="0"/>
              <a:t>Used Equipment Best Practices</a:t>
            </a:r>
          </a:p>
        </p:txBody>
      </p:sp>
      <p:sp>
        <p:nvSpPr>
          <p:cNvPr id="7" name="TextBox 7">
            <a:extLst>
              <a:ext uri="{FF2B5EF4-FFF2-40B4-BE49-F238E27FC236}">
                <a16:creationId xmlns:a16="http://schemas.microsoft.com/office/drawing/2014/main" id="{E23FA7D2-A1E1-4C76-B494-25428FB45149}"/>
              </a:ext>
            </a:extLst>
          </p:cNvPr>
          <p:cNvSpPr txBox="1">
            <a:spLocks noChangeArrowheads="1"/>
          </p:cNvSpPr>
          <p:nvPr/>
        </p:nvSpPr>
        <p:spPr bwMode="auto">
          <a:xfrm>
            <a:off x="485383" y="5637958"/>
            <a:ext cx="2765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r>
              <a:rPr lang="en-US" altLang="en-US" dirty="0"/>
              <a:t>Photo D. Morse</a:t>
            </a:r>
          </a:p>
        </p:txBody>
      </p:sp>
      <p:pic>
        <p:nvPicPr>
          <p:cNvPr id="2" name="Audio 1">
            <a:hlinkClick r:id="" action="ppaction://media"/>
            <a:extLst>
              <a:ext uri="{FF2B5EF4-FFF2-40B4-BE49-F238E27FC236}">
                <a16:creationId xmlns:a16="http://schemas.microsoft.com/office/drawing/2014/main" id="{28297E15-65B8-4413-B154-E9E75B74C4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6521493"/>
      </p:ext>
    </p:extLst>
  </p:cSld>
  <p:clrMapOvr>
    <a:masterClrMapping/>
  </p:clrMapOvr>
  <mc:AlternateContent xmlns:mc="http://schemas.openxmlformats.org/markup-compatibility/2006" xmlns:p14="http://schemas.microsoft.com/office/powerpoint/2010/main">
    <mc:Choice Requires="p14">
      <p:transition spd="slow" p14:dur="2000" advTm="107773"/>
    </mc:Choice>
    <mc:Fallback xmlns="">
      <p:transition spd="slow" advTm="10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E905CB-9F69-46D2-862B-016F7594221F}"/>
              </a:ext>
            </a:extLst>
          </p:cNvPr>
          <p:cNvSpPr>
            <a:spLocks noGrp="1"/>
          </p:cNvSpPr>
          <p:nvPr>
            <p:ph idx="1"/>
          </p:nvPr>
        </p:nvSpPr>
        <p:spPr/>
        <p:txBody>
          <a:bodyPr>
            <a:normAutofit fontScale="85000" lnSpcReduction="20000"/>
          </a:bodyPr>
          <a:lstStyle/>
          <a:p>
            <a:pPr marL="255588" indent="-255588"/>
            <a:r>
              <a:rPr lang="en-US" sz="2800" dirty="0"/>
              <a:t>“An ounce of prevention is worth a pound of cure.” – Benjamin Franklin</a:t>
            </a:r>
          </a:p>
          <a:p>
            <a:pPr marL="287338" indent="-255588"/>
            <a:r>
              <a:rPr lang="en-US" dirty="0"/>
              <a:t>Small investment to prevent vs. widespread cost of disease</a:t>
            </a:r>
          </a:p>
          <a:p>
            <a:pPr marL="287338" indent="-255588"/>
            <a:r>
              <a:rPr lang="en-US" sz="2800" dirty="0"/>
              <a:t>Know the rules</a:t>
            </a:r>
          </a:p>
          <a:p>
            <a:pPr marL="543370" lvl="1" indent="-255588"/>
            <a:r>
              <a:rPr lang="en-US" sz="2400" dirty="0"/>
              <a:t>Chapter 24 Regulations</a:t>
            </a:r>
          </a:p>
          <a:p>
            <a:pPr marL="543370" lvl="1" indent="-255588"/>
            <a:r>
              <a:rPr lang="en-US" sz="2400" dirty="0">
                <a:hlinkClick r:id="rId5"/>
              </a:rPr>
              <a:t>https://www.maine.gov/dmr/sites/maine.gov.dmr/files/docs/Chapter24_08102021.pdf</a:t>
            </a:r>
            <a:r>
              <a:rPr lang="en-US" sz="2400" dirty="0"/>
              <a:t> </a:t>
            </a:r>
          </a:p>
          <a:p>
            <a:pPr marL="543370" lvl="1" indent="-255588"/>
            <a:r>
              <a:rPr lang="en-US" sz="2400" dirty="0"/>
              <a:t>Chapter 2 Regulations (LPA Health Zones):</a:t>
            </a:r>
          </a:p>
          <a:p>
            <a:pPr marL="543370" lvl="1" indent="-255588"/>
            <a:r>
              <a:rPr lang="en-US" sz="2400" dirty="0">
                <a:hlinkClick r:id="rId6"/>
              </a:rPr>
              <a:t>https://www.maine.gov/dmr/sites/maine.gov.dmr/files/docs/chapter2-03-13-2022.pdf</a:t>
            </a:r>
            <a:r>
              <a:rPr lang="en-US" sz="2400" dirty="0"/>
              <a:t> </a:t>
            </a:r>
          </a:p>
          <a:p>
            <a:r>
              <a:rPr lang="en-US" sz="2800" dirty="0"/>
              <a:t>When in doubt, please contact me first!</a:t>
            </a:r>
          </a:p>
          <a:p>
            <a:pPr lvl="1"/>
            <a:r>
              <a:rPr lang="en-US" sz="2400" dirty="0">
                <a:hlinkClick r:id="rId7"/>
              </a:rPr>
              <a:t>Marcy.Nelson@Maine.gov</a:t>
            </a:r>
            <a:r>
              <a:rPr lang="en-US" sz="2400" dirty="0"/>
              <a:t> or (207) 441-4681</a:t>
            </a:r>
          </a:p>
          <a:p>
            <a:r>
              <a:rPr lang="en-US" sz="2800" dirty="0"/>
              <a:t>THANK YOU!!</a:t>
            </a:r>
          </a:p>
          <a:p>
            <a:pPr lvl="1"/>
            <a:endParaRPr lang="en-US" sz="2400" dirty="0"/>
          </a:p>
          <a:p>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p:txBody>
      </p:sp>
      <p:sp>
        <p:nvSpPr>
          <p:cNvPr id="3" name="Title 2">
            <a:extLst>
              <a:ext uri="{FF2B5EF4-FFF2-40B4-BE49-F238E27FC236}">
                <a16:creationId xmlns:a16="http://schemas.microsoft.com/office/drawing/2014/main" id="{7F400B6D-9172-4A94-AB32-97F4C5326FA4}"/>
              </a:ext>
            </a:extLst>
          </p:cNvPr>
          <p:cNvSpPr>
            <a:spLocks noGrp="1"/>
          </p:cNvSpPr>
          <p:nvPr>
            <p:ph type="title"/>
          </p:nvPr>
        </p:nvSpPr>
        <p:spPr/>
        <p:txBody>
          <a:bodyPr>
            <a:normAutofit/>
          </a:bodyPr>
          <a:lstStyle/>
          <a:p>
            <a:r>
              <a:rPr lang="en-US" dirty="0"/>
              <a:t>Take Home Messages</a:t>
            </a:r>
          </a:p>
        </p:txBody>
      </p:sp>
      <p:pic>
        <p:nvPicPr>
          <p:cNvPr id="18" name="Audio 17">
            <a:hlinkClick r:id="" action="ppaction://media"/>
            <a:extLst>
              <a:ext uri="{FF2B5EF4-FFF2-40B4-BE49-F238E27FC236}">
                <a16:creationId xmlns:a16="http://schemas.microsoft.com/office/drawing/2014/main" id="{B7FCBE65-C8BF-4837-86BF-F494C1B857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1339711"/>
      </p:ext>
    </p:extLst>
  </p:cSld>
  <p:clrMapOvr>
    <a:masterClrMapping/>
  </p:clrMapOvr>
  <mc:AlternateContent xmlns:mc="http://schemas.openxmlformats.org/markup-compatibility/2006" xmlns:p14="http://schemas.microsoft.com/office/powerpoint/2010/main">
    <mc:Choice Requires="p14">
      <p:transition spd="slow" p14:dur="2000" advTm="51038"/>
    </mc:Choice>
    <mc:Fallback xmlns="">
      <p:transition spd="slow" advTm="5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78FD7-2B4D-4A0A-B585-6AE7CD449B30}"/>
              </a:ext>
            </a:extLst>
          </p:cNvPr>
          <p:cNvSpPr>
            <a:spLocks noGrp="1"/>
          </p:cNvSpPr>
          <p:nvPr>
            <p:ph sz="half" idx="1"/>
          </p:nvPr>
        </p:nvSpPr>
        <p:spPr>
          <a:xfrm>
            <a:off x="457200" y="1481328"/>
            <a:ext cx="4953000" cy="4525963"/>
          </a:xfrm>
        </p:spPr>
        <p:txBody>
          <a:bodyPr>
            <a:normAutofit/>
          </a:bodyPr>
          <a:lstStyle/>
          <a:p>
            <a:pPr marL="285750" indent="-285750">
              <a:buFont typeface="Candara" panose="020E0502030303020204" pitchFamily="34" charset="0"/>
              <a:buChar char="*"/>
            </a:pPr>
            <a:endParaRPr lang="en-US" dirty="0"/>
          </a:p>
          <a:p>
            <a:pPr marL="285750" indent="-285750">
              <a:buFont typeface="Candara" panose="020E0502030303020204" pitchFamily="34" charset="0"/>
              <a:buChar char="*"/>
            </a:pPr>
            <a:r>
              <a:rPr lang="en-US" dirty="0"/>
              <a:t>Public trust</a:t>
            </a:r>
          </a:p>
          <a:p>
            <a:pPr marL="285750" indent="-285750">
              <a:buFont typeface="Candara" panose="020E0502030303020204" pitchFamily="34" charset="0"/>
              <a:buChar char="*"/>
            </a:pPr>
            <a:r>
              <a:rPr lang="en-US" dirty="0"/>
              <a:t>We’re all in this together</a:t>
            </a:r>
          </a:p>
          <a:p>
            <a:pPr marL="541782" lvl="1" indent="-285750">
              <a:buFont typeface="Candara" panose="020E0502030303020204" pitchFamily="34" charset="0"/>
              <a:buChar char="*"/>
            </a:pPr>
            <a:r>
              <a:rPr lang="en-US" dirty="0"/>
              <a:t>Shared water = Shared PPPs </a:t>
            </a:r>
          </a:p>
          <a:p>
            <a:pPr marL="285750" indent="-285750">
              <a:buFont typeface="Candara" panose="020E0502030303020204" pitchFamily="34" charset="0"/>
              <a:buChar char="*"/>
            </a:pPr>
            <a:r>
              <a:rPr lang="en-US" dirty="0"/>
              <a:t>Losses of wild and farmed resources</a:t>
            </a:r>
          </a:p>
          <a:p>
            <a:pPr marL="285750" indent="-285750">
              <a:buFont typeface="Candara" panose="020E0502030303020204" pitchFamily="34" charset="0"/>
              <a:buChar char="*"/>
            </a:pPr>
            <a:r>
              <a:rPr lang="en-US" dirty="0"/>
              <a:t>Economic consequences </a:t>
            </a:r>
          </a:p>
          <a:p>
            <a:pPr marL="541782" lvl="1" indent="-285750">
              <a:buFont typeface="Candara" panose="020E0502030303020204" pitchFamily="34" charset="0"/>
              <a:buChar char="*"/>
            </a:pPr>
            <a:r>
              <a:rPr lang="en-US" dirty="0"/>
              <a:t>Increased production costs</a:t>
            </a:r>
          </a:p>
          <a:p>
            <a:pPr marL="541782" lvl="1" indent="-285750">
              <a:buFont typeface="Candara" panose="020E0502030303020204" pitchFamily="34" charset="0"/>
              <a:buChar char="*"/>
            </a:pPr>
            <a:r>
              <a:rPr lang="en-US" dirty="0"/>
              <a:t>Unpredictable product</a:t>
            </a:r>
          </a:p>
          <a:p>
            <a:pPr marL="285750" indent="-285750">
              <a:buFont typeface="Candara" panose="020E0502030303020204" pitchFamily="34" charset="0"/>
              <a:buChar char="*"/>
            </a:pPr>
            <a:endParaRPr lang="en-US" dirty="0"/>
          </a:p>
          <a:p>
            <a:endParaRPr lang="en-US" dirty="0"/>
          </a:p>
        </p:txBody>
      </p:sp>
      <p:sp>
        <p:nvSpPr>
          <p:cNvPr id="2" name="Title 1">
            <a:extLst>
              <a:ext uri="{FF2B5EF4-FFF2-40B4-BE49-F238E27FC236}">
                <a16:creationId xmlns:a16="http://schemas.microsoft.com/office/drawing/2014/main" id="{E57376CC-D47A-4982-9ABB-D2B59911D2A9}"/>
              </a:ext>
            </a:extLst>
          </p:cNvPr>
          <p:cNvSpPr>
            <a:spLocks noGrp="1"/>
          </p:cNvSpPr>
          <p:nvPr>
            <p:ph type="title"/>
          </p:nvPr>
        </p:nvSpPr>
        <p:spPr/>
        <p:txBody>
          <a:bodyPr>
            <a:noAutofit/>
          </a:bodyPr>
          <a:lstStyle/>
          <a:p>
            <a:pPr algn="ctr"/>
            <a:r>
              <a:rPr lang="en-US" sz="4000" dirty="0"/>
              <a:t>Why Should I Care? </a:t>
            </a:r>
          </a:p>
        </p:txBody>
      </p:sp>
      <p:pic>
        <p:nvPicPr>
          <p:cNvPr id="7" name="Picture 4" descr=" Photo:&amp;nbsp; http://www.digitaljournal.com/science/highly-infectious-disease-affecting-tadpoles-across-the-globe/article/440803  ">
            <a:extLst>
              <a:ext uri="{FF2B5EF4-FFF2-40B4-BE49-F238E27FC236}">
                <a16:creationId xmlns:a16="http://schemas.microsoft.com/office/drawing/2014/main" id="{B94F2713-3A25-4298-B888-F9A8662578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941"/>
          <a:stretch/>
        </p:blipFill>
        <p:spPr bwMode="auto">
          <a:xfrm>
            <a:off x="5562600" y="4064175"/>
            <a:ext cx="3200400" cy="2184225"/>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cid:image001.jpg@01D427F6.19A5EE90">
            <a:extLst>
              <a:ext uri="{FF2B5EF4-FFF2-40B4-BE49-F238E27FC236}">
                <a16:creationId xmlns:a16="http://schemas.microsoft.com/office/drawing/2014/main" id="{CC649741-CFA6-44D8-B49F-EC6719326DAA}"/>
              </a:ext>
            </a:extLst>
          </p:cNvPr>
          <p:cNvPicPr>
            <a:picLocks/>
          </p:cNvPicPr>
          <p:nvPr/>
        </p:nvPicPr>
        <p:blipFill rotWithShape="1">
          <a:blip r:embed="rId6" r:link="rId7">
            <a:extLst>
              <a:ext uri="{28A0092B-C50C-407E-A947-70E740481C1C}">
                <a14:useLocalDpi xmlns:a14="http://schemas.microsoft.com/office/drawing/2010/main" val="0"/>
              </a:ext>
            </a:extLst>
          </a:blip>
          <a:srcRect t="7659" r="28435" b="7659"/>
          <a:stretch>
            <a:fillRect/>
          </a:stretch>
        </p:blipFill>
        <p:spPr bwMode="auto">
          <a:xfrm>
            <a:off x="5638800" y="1492057"/>
            <a:ext cx="3048000" cy="2394143"/>
          </a:xfrm>
          <a:prstGeom prst="rect">
            <a:avLst/>
          </a:prstGeom>
          <a:noFill/>
          <a:ln w="19050">
            <a:solidFill>
              <a:schemeClr val="tx1"/>
            </a:solidFill>
          </a:ln>
        </p:spPr>
      </p:pic>
      <p:pic>
        <p:nvPicPr>
          <p:cNvPr id="12" name="Audio 11">
            <a:hlinkClick r:id="" action="ppaction://media"/>
            <a:extLst>
              <a:ext uri="{FF2B5EF4-FFF2-40B4-BE49-F238E27FC236}">
                <a16:creationId xmlns:a16="http://schemas.microsoft.com/office/drawing/2014/main" id="{E0EB41CD-CD36-4163-9832-3FBBD957BC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73620869"/>
      </p:ext>
    </p:extLst>
  </p:cSld>
  <p:clrMapOvr>
    <a:masterClrMapping/>
  </p:clrMapOvr>
  <mc:AlternateContent xmlns:mc="http://schemas.openxmlformats.org/markup-compatibility/2006" xmlns:p14="http://schemas.microsoft.com/office/powerpoint/2010/main">
    <mc:Choice Requires="p14">
      <p:transition spd="slow" p14:dur="2000" advTm="82410"/>
    </mc:Choice>
    <mc:Fallback xmlns="">
      <p:transition spd="slow" advTm="8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4000" dirty="0"/>
              <a:t>Biosecurity Basics</a:t>
            </a:r>
            <a:br>
              <a:rPr lang="en-US" sz="4000" dirty="0"/>
            </a:br>
            <a:r>
              <a:rPr lang="en-US" sz="4000" dirty="0"/>
              <a:t>Risk Factors</a:t>
            </a:r>
          </a:p>
        </p:txBody>
      </p:sp>
      <p:pic>
        <p:nvPicPr>
          <p:cNvPr id="4" name="Content Placeholder 26" descr="Diagram&#10;&#10;Description automatically generated">
            <a:extLst>
              <a:ext uri="{FF2B5EF4-FFF2-40B4-BE49-F238E27FC236}">
                <a16:creationId xmlns:a16="http://schemas.microsoft.com/office/drawing/2014/main" id="{92B48123-22AD-4D95-9F1C-5F6954202479}"/>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2446" b="14261"/>
          <a:stretch/>
        </p:blipFill>
        <p:spPr>
          <a:xfrm>
            <a:off x="704097" y="1676400"/>
            <a:ext cx="7735806" cy="4038600"/>
          </a:xfrm>
        </p:spPr>
      </p:pic>
      <p:sp>
        <p:nvSpPr>
          <p:cNvPr id="5" name="TextBox 4">
            <a:extLst>
              <a:ext uri="{FF2B5EF4-FFF2-40B4-BE49-F238E27FC236}">
                <a16:creationId xmlns:a16="http://schemas.microsoft.com/office/drawing/2014/main" id="{DC917927-C53D-4AE4-9356-B592F8808152}"/>
              </a:ext>
            </a:extLst>
          </p:cNvPr>
          <p:cNvSpPr txBox="1"/>
          <p:nvPr/>
        </p:nvSpPr>
        <p:spPr>
          <a:xfrm>
            <a:off x="6096000" y="6244808"/>
            <a:ext cx="2743200" cy="338554"/>
          </a:xfrm>
          <a:prstGeom prst="rect">
            <a:avLst/>
          </a:prstGeom>
          <a:noFill/>
        </p:spPr>
        <p:txBody>
          <a:bodyPr wrap="square" rtlCol="0">
            <a:spAutoFit/>
          </a:bodyPr>
          <a:lstStyle/>
          <a:p>
            <a:r>
              <a:rPr lang="en-US" sz="1600" dirty="0"/>
              <a:t>Photo Credit: </a:t>
            </a:r>
            <a:r>
              <a:rPr lang="en-US" sz="1600" dirty="0" err="1"/>
              <a:t>Skretting</a:t>
            </a:r>
            <a:endParaRPr lang="en-US" sz="1600" dirty="0"/>
          </a:p>
        </p:txBody>
      </p:sp>
      <p:pic>
        <p:nvPicPr>
          <p:cNvPr id="2" name="Audio 1">
            <a:hlinkClick r:id="" action="ppaction://media"/>
            <a:extLst>
              <a:ext uri="{FF2B5EF4-FFF2-40B4-BE49-F238E27FC236}">
                <a16:creationId xmlns:a16="http://schemas.microsoft.com/office/drawing/2014/main" id="{6FC8D554-6931-4A1B-BF25-BB85F1CAAE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97410373"/>
      </p:ext>
    </p:extLst>
  </p:cSld>
  <p:clrMapOvr>
    <a:masterClrMapping/>
  </p:clrMapOvr>
  <mc:AlternateContent xmlns:mc="http://schemas.openxmlformats.org/markup-compatibility/2006" xmlns:p14="http://schemas.microsoft.com/office/powerpoint/2010/main">
    <mc:Choice Requires="p14">
      <p:transition spd="slow" p14:dur="2000" advTm="147242"/>
    </mc:Choice>
    <mc:Fallback xmlns="">
      <p:transition spd="slow" advTm="14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4000" dirty="0"/>
              <a:t>Biosecurity Basics</a:t>
            </a:r>
            <a:br>
              <a:rPr lang="en-US" sz="4000" dirty="0"/>
            </a:br>
            <a:r>
              <a:rPr lang="en-US" sz="4000" dirty="0"/>
              <a:t>Risk Analysis and Control</a:t>
            </a:r>
          </a:p>
        </p:txBody>
      </p:sp>
      <p:pic>
        <p:nvPicPr>
          <p:cNvPr id="1026" name="Picture 2" descr="Illustration of the risk management process, a cycle that follows the steps listed on this page. ">
            <a:extLst>
              <a:ext uri="{FF2B5EF4-FFF2-40B4-BE49-F238E27FC236}">
                <a16:creationId xmlns:a16="http://schemas.microsoft.com/office/drawing/2014/main" id="{BF886821-668B-418D-8B5B-511DAA6BB37B}"/>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6666" r="6666"/>
          <a:stretch/>
        </p:blipFill>
        <p:spPr bwMode="auto">
          <a:xfrm>
            <a:off x="2095500" y="1417638"/>
            <a:ext cx="4953000" cy="48017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8A5ED44-AB79-4A87-B444-600673AC66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57560483"/>
      </p:ext>
    </p:extLst>
  </p:cSld>
  <p:clrMapOvr>
    <a:masterClrMapping/>
  </p:clrMapOvr>
  <mc:AlternateContent xmlns:mc="http://schemas.openxmlformats.org/markup-compatibility/2006" xmlns:p14="http://schemas.microsoft.com/office/powerpoint/2010/main">
    <mc:Choice Requires="p14">
      <p:transition spd="slow" p14:dur="2000" advTm="49042"/>
    </mc:Choice>
    <mc:Fallback xmlns="">
      <p:transition spd="slow" advTm="4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1EA7-7225-42CB-9249-38953788606A}"/>
              </a:ext>
            </a:extLst>
          </p:cNvPr>
          <p:cNvSpPr>
            <a:spLocks noGrp="1"/>
          </p:cNvSpPr>
          <p:nvPr>
            <p:ph type="title"/>
          </p:nvPr>
        </p:nvSpPr>
        <p:spPr/>
        <p:txBody>
          <a:bodyPr/>
          <a:lstStyle/>
          <a:p>
            <a:r>
              <a:rPr lang="en-US" dirty="0"/>
              <a:t>The Role of MDMR</a:t>
            </a:r>
          </a:p>
        </p:txBody>
      </p:sp>
      <p:sp>
        <p:nvSpPr>
          <p:cNvPr id="3" name="Text Placeholder 2">
            <a:extLst>
              <a:ext uri="{FF2B5EF4-FFF2-40B4-BE49-F238E27FC236}">
                <a16:creationId xmlns:a16="http://schemas.microsoft.com/office/drawing/2014/main" id="{D9A780DA-3A47-48AC-82BC-B4485202CE52}"/>
              </a:ext>
            </a:extLst>
          </p:cNvPr>
          <p:cNvSpPr>
            <a:spLocks noGrp="1"/>
          </p:cNvSpPr>
          <p:nvPr>
            <p:ph type="body" idx="1"/>
          </p:nvPr>
        </p:nvSpPr>
        <p:spPr/>
        <p:txBody>
          <a:bodyPr/>
          <a:lstStyle/>
          <a:p>
            <a:r>
              <a:rPr lang="en-US" sz="2000" dirty="0"/>
              <a:t>The Department of Marine Resources was established to conserve and develop marine and estuarine resources…</a:t>
            </a:r>
          </a:p>
          <a:p>
            <a:endParaRPr lang="en-US" sz="2000" dirty="0"/>
          </a:p>
          <a:p>
            <a:endParaRPr lang="en-US" sz="2000" dirty="0"/>
          </a:p>
          <a:p>
            <a:endParaRPr lang="en-US" dirty="0"/>
          </a:p>
        </p:txBody>
      </p:sp>
      <p:pic>
        <p:nvPicPr>
          <p:cNvPr id="4" name="Audio 3">
            <a:hlinkClick r:id="" action="ppaction://media"/>
            <a:extLst>
              <a:ext uri="{FF2B5EF4-FFF2-40B4-BE49-F238E27FC236}">
                <a16:creationId xmlns:a16="http://schemas.microsoft.com/office/drawing/2014/main" id="{677D1586-0A1F-497F-B399-55075E1789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5624691"/>
      </p:ext>
    </p:extLst>
  </p:cSld>
  <p:clrMapOvr>
    <a:masterClrMapping/>
  </p:clrMapOvr>
  <mc:AlternateContent xmlns:mc="http://schemas.openxmlformats.org/markup-compatibility/2006" xmlns:p14="http://schemas.microsoft.com/office/powerpoint/2010/main">
    <mc:Choice Requires="p14">
      <p:transition spd="slow" p14:dur="2000" advTm="45647"/>
    </mc:Choice>
    <mc:Fallback xmlns="">
      <p:transition spd="slow" advTm="4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CBB04B-5652-45C5-B3B4-2E62EA4AB82A}"/>
              </a:ext>
            </a:extLst>
          </p:cNvPr>
          <p:cNvSpPr>
            <a:spLocks noGrp="1"/>
          </p:cNvSpPr>
          <p:nvPr>
            <p:ph type="title"/>
          </p:nvPr>
        </p:nvSpPr>
        <p:spPr/>
        <p:txBody>
          <a:bodyPr/>
          <a:lstStyle/>
          <a:p>
            <a:r>
              <a:rPr lang="en-US" dirty="0"/>
              <a:t>Sources of Seed</a:t>
            </a:r>
          </a:p>
        </p:txBody>
      </p:sp>
      <p:sp>
        <p:nvSpPr>
          <p:cNvPr id="6" name="Text Placeholder 5">
            <a:extLst>
              <a:ext uri="{FF2B5EF4-FFF2-40B4-BE49-F238E27FC236}">
                <a16:creationId xmlns:a16="http://schemas.microsoft.com/office/drawing/2014/main" id="{282F1CF1-B642-468C-82FB-E34B041A4BF2}"/>
              </a:ext>
            </a:extLst>
          </p:cNvPr>
          <p:cNvSpPr>
            <a:spLocks noGrp="1"/>
          </p:cNvSpPr>
          <p:nvPr>
            <p:ph type="body" idx="1"/>
          </p:nvPr>
        </p:nvSpPr>
        <p:spPr>
          <a:xfrm>
            <a:off x="457200" y="1295400"/>
            <a:ext cx="4040188" cy="762000"/>
          </a:xfrm>
        </p:spPr>
        <p:txBody>
          <a:bodyPr/>
          <a:lstStyle/>
          <a:p>
            <a:r>
              <a:rPr lang="en-US" dirty="0"/>
              <a:t>In-State Options</a:t>
            </a:r>
          </a:p>
        </p:txBody>
      </p:sp>
      <p:sp>
        <p:nvSpPr>
          <p:cNvPr id="8" name="Text Placeholder 7">
            <a:extLst>
              <a:ext uri="{FF2B5EF4-FFF2-40B4-BE49-F238E27FC236}">
                <a16:creationId xmlns:a16="http://schemas.microsoft.com/office/drawing/2014/main" id="{C4D0402A-02C8-4DCA-9AAC-2BD636A284BE}"/>
              </a:ext>
            </a:extLst>
          </p:cNvPr>
          <p:cNvSpPr>
            <a:spLocks noGrp="1"/>
          </p:cNvSpPr>
          <p:nvPr>
            <p:ph type="body" sz="half" idx="3"/>
          </p:nvPr>
        </p:nvSpPr>
        <p:spPr>
          <a:xfrm>
            <a:off x="4645026" y="1295400"/>
            <a:ext cx="4041775" cy="762000"/>
          </a:xfrm>
        </p:spPr>
        <p:txBody>
          <a:bodyPr/>
          <a:lstStyle/>
          <a:p>
            <a:r>
              <a:rPr lang="en-US" dirty="0"/>
              <a:t>Out-of-State Options *</a:t>
            </a:r>
          </a:p>
        </p:txBody>
      </p:sp>
      <p:sp>
        <p:nvSpPr>
          <p:cNvPr id="7" name="Content Placeholder 6">
            <a:extLst>
              <a:ext uri="{FF2B5EF4-FFF2-40B4-BE49-F238E27FC236}">
                <a16:creationId xmlns:a16="http://schemas.microsoft.com/office/drawing/2014/main" id="{B43BE931-5B7A-4B82-95C1-AE38DF04D71D}"/>
              </a:ext>
            </a:extLst>
          </p:cNvPr>
          <p:cNvSpPr>
            <a:spLocks noGrp="1"/>
          </p:cNvSpPr>
          <p:nvPr>
            <p:ph sz="quarter" idx="2"/>
          </p:nvPr>
        </p:nvSpPr>
        <p:spPr>
          <a:xfrm>
            <a:off x="457200" y="2057400"/>
            <a:ext cx="4040188" cy="2285237"/>
          </a:xfrm>
        </p:spPr>
        <p:txBody>
          <a:bodyPr>
            <a:noAutofit/>
          </a:bodyPr>
          <a:lstStyle/>
          <a:p>
            <a:pPr marL="231775" lvl="1"/>
            <a:r>
              <a:rPr lang="en-US" dirty="0"/>
              <a:t>Approved ME hatchery</a:t>
            </a:r>
          </a:p>
          <a:p>
            <a:pPr marL="231775" lvl="1"/>
            <a:r>
              <a:rPr lang="en-US" dirty="0"/>
              <a:t>Secondary seed / nursery*</a:t>
            </a:r>
          </a:p>
          <a:p>
            <a:pPr marL="231775" lvl="1"/>
            <a:r>
              <a:rPr lang="en-US" dirty="0"/>
              <a:t>Wild spat collection*</a:t>
            </a:r>
          </a:p>
          <a:p>
            <a:pPr marL="469519" lvl="2"/>
            <a:r>
              <a:rPr lang="en-US" sz="2000" dirty="0"/>
              <a:t> </a:t>
            </a:r>
            <a:r>
              <a:rPr lang="en-US" dirty="0"/>
              <a:t>No Soft, hard, or hen clams </a:t>
            </a:r>
            <a:endParaRPr lang="en-US" sz="2000" dirty="0"/>
          </a:p>
          <a:p>
            <a:pPr marL="3175" lvl="1" indent="0" algn="r">
              <a:buNone/>
            </a:pPr>
            <a:endParaRPr lang="en-US" dirty="0"/>
          </a:p>
          <a:p>
            <a:pPr marL="3175" lvl="1" indent="0" algn="r">
              <a:buNone/>
            </a:pPr>
            <a:r>
              <a:rPr lang="en-US" dirty="0"/>
              <a:t>*Permit may be required</a:t>
            </a:r>
          </a:p>
          <a:p>
            <a:pPr marL="515239" lvl="3"/>
            <a:endParaRPr lang="en-US" sz="2000" dirty="0"/>
          </a:p>
          <a:p>
            <a:endParaRPr lang="en-US" sz="2000" dirty="0"/>
          </a:p>
          <a:p>
            <a:endParaRPr lang="en-US" sz="2000" dirty="0"/>
          </a:p>
        </p:txBody>
      </p:sp>
      <p:sp>
        <p:nvSpPr>
          <p:cNvPr id="9" name="Content Placeholder 8">
            <a:extLst>
              <a:ext uri="{FF2B5EF4-FFF2-40B4-BE49-F238E27FC236}">
                <a16:creationId xmlns:a16="http://schemas.microsoft.com/office/drawing/2014/main" id="{1DEC7272-462F-4F6C-90D3-2852E46E8336}"/>
              </a:ext>
            </a:extLst>
          </p:cNvPr>
          <p:cNvSpPr>
            <a:spLocks noGrp="1"/>
          </p:cNvSpPr>
          <p:nvPr>
            <p:ph sz="quarter" idx="4"/>
          </p:nvPr>
        </p:nvSpPr>
        <p:spPr>
          <a:xfrm>
            <a:off x="4645025" y="2057399"/>
            <a:ext cx="4041775" cy="2285237"/>
          </a:xfrm>
        </p:spPr>
        <p:txBody>
          <a:bodyPr>
            <a:noAutofit/>
          </a:bodyPr>
          <a:lstStyle/>
          <a:p>
            <a:pPr marL="231775" lvl="1"/>
            <a:r>
              <a:rPr lang="en-US" dirty="0"/>
              <a:t>Approved hatchery</a:t>
            </a:r>
          </a:p>
          <a:p>
            <a:pPr marL="231775" lvl="1"/>
            <a:r>
              <a:rPr lang="en-US" dirty="0"/>
              <a:t>Secondary seed / nursery</a:t>
            </a:r>
          </a:p>
          <a:p>
            <a:pPr marL="231775" lvl="1"/>
            <a:r>
              <a:rPr lang="en-US" dirty="0"/>
              <a:t>No algae or urchins</a:t>
            </a:r>
          </a:p>
          <a:p>
            <a:pPr marL="231775" lvl="1"/>
            <a:endParaRPr lang="en-US" dirty="0"/>
          </a:p>
          <a:p>
            <a:pPr marL="3175" lvl="1" indent="0" algn="r">
              <a:buNone/>
            </a:pPr>
            <a:endParaRPr lang="en-US" dirty="0"/>
          </a:p>
          <a:p>
            <a:pPr marL="3175" lvl="1" indent="0" algn="r">
              <a:buNone/>
            </a:pPr>
            <a:r>
              <a:rPr lang="en-US" dirty="0"/>
              <a:t>*Permit required</a:t>
            </a:r>
          </a:p>
        </p:txBody>
      </p:sp>
      <p:pic>
        <p:nvPicPr>
          <p:cNvPr id="10" name="Picture 9">
            <a:extLst>
              <a:ext uri="{FF2B5EF4-FFF2-40B4-BE49-F238E27FC236}">
                <a16:creationId xmlns:a16="http://schemas.microsoft.com/office/drawing/2014/main" id="{9C6BCCC8-1CBE-4C96-BAFE-25C51D9BC5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60" y="4342637"/>
            <a:ext cx="3100697" cy="2286764"/>
          </a:xfrm>
          <a:prstGeom prst="rect">
            <a:avLst/>
          </a:prstGeom>
        </p:spPr>
      </p:pic>
      <p:pic>
        <p:nvPicPr>
          <p:cNvPr id="11" name="Picture 10">
            <a:extLst>
              <a:ext uri="{FF2B5EF4-FFF2-40B4-BE49-F238E27FC236}">
                <a16:creationId xmlns:a16="http://schemas.microsoft.com/office/drawing/2014/main" id="{69FF1B03-01AE-4C38-8153-21E3BEA9F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1488" y="4343400"/>
            <a:ext cx="2256564" cy="2287905"/>
          </a:xfrm>
          <a:prstGeom prst="rect">
            <a:avLst/>
          </a:prstGeom>
        </p:spPr>
      </p:pic>
      <p:pic>
        <p:nvPicPr>
          <p:cNvPr id="12" name="Picture 11">
            <a:extLst>
              <a:ext uri="{FF2B5EF4-FFF2-40B4-BE49-F238E27FC236}">
                <a16:creationId xmlns:a16="http://schemas.microsoft.com/office/drawing/2014/main" id="{46B71AC2-CC9D-4E15-9BBA-D755D2C42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6459" y="4342637"/>
            <a:ext cx="3051557" cy="2288668"/>
          </a:xfrm>
          <a:prstGeom prst="rect">
            <a:avLst/>
          </a:prstGeom>
        </p:spPr>
      </p:pic>
      <p:pic>
        <p:nvPicPr>
          <p:cNvPr id="2" name="Audio 1">
            <a:hlinkClick r:id="" action="ppaction://media"/>
            <a:extLst>
              <a:ext uri="{FF2B5EF4-FFF2-40B4-BE49-F238E27FC236}">
                <a16:creationId xmlns:a16="http://schemas.microsoft.com/office/drawing/2014/main" id="{510ADA09-483C-4A53-AE7C-6DAFC606CB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90023665"/>
      </p:ext>
    </p:extLst>
  </p:cSld>
  <p:clrMapOvr>
    <a:masterClrMapping/>
  </p:clrMapOvr>
  <mc:AlternateContent xmlns:mc="http://schemas.openxmlformats.org/markup-compatibility/2006" xmlns:p14="http://schemas.microsoft.com/office/powerpoint/2010/main">
    <mc:Choice Requires="p14">
      <p:transition spd="slow" p14:dur="2000" advTm="168914"/>
    </mc:Choice>
    <mc:Fallback xmlns="">
      <p:transition spd="slow" advTm="16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633441-2B5F-4A41-B79A-4FBBF6A6FF1E}"/>
              </a:ext>
            </a:extLst>
          </p:cNvPr>
          <p:cNvSpPr>
            <a:spLocks noGrp="1"/>
          </p:cNvSpPr>
          <p:nvPr>
            <p:ph sz="half" idx="1"/>
          </p:nvPr>
        </p:nvSpPr>
        <p:spPr/>
        <p:txBody>
          <a:bodyPr>
            <a:normAutofit/>
          </a:bodyPr>
          <a:lstStyle/>
          <a:p>
            <a:r>
              <a:rPr lang="en-US" dirty="0"/>
              <a:t>Shellfish:</a:t>
            </a:r>
          </a:p>
          <a:p>
            <a:pPr lvl="1"/>
            <a:r>
              <a:rPr lang="en-US" dirty="0"/>
              <a:t>Hatcheries – DMR</a:t>
            </a:r>
          </a:p>
          <a:p>
            <a:pPr lvl="2"/>
            <a:r>
              <a:rPr lang="en-US" dirty="0" err="1"/>
              <a:t>Downeast</a:t>
            </a:r>
            <a:r>
              <a:rPr lang="en-US" dirty="0"/>
              <a:t> Institute</a:t>
            </a:r>
          </a:p>
          <a:p>
            <a:pPr lvl="2"/>
            <a:r>
              <a:rPr lang="en-US" dirty="0"/>
              <a:t>Mook Sea Farm</a:t>
            </a:r>
          </a:p>
          <a:p>
            <a:pPr lvl="2"/>
            <a:r>
              <a:rPr lang="en-US" dirty="0"/>
              <a:t>Muscongus Bay Aq.</a:t>
            </a:r>
          </a:p>
          <a:p>
            <a:pPr lvl="2"/>
            <a:r>
              <a:rPr lang="en-US" dirty="0"/>
              <a:t>Running Tide Tech.</a:t>
            </a:r>
          </a:p>
          <a:p>
            <a:pPr lvl="1"/>
            <a:r>
              <a:rPr lang="en-US" dirty="0"/>
              <a:t>Secondary Seed</a:t>
            </a:r>
          </a:p>
          <a:p>
            <a:pPr lvl="2"/>
            <a:r>
              <a:rPr lang="en-US" dirty="0"/>
              <a:t>Same LPA Health Area or a permit is required</a:t>
            </a:r>
          </a:p>
          <a:p>
            <a:pPr lvl="1"/>
            <a:r>
              <a:rPr lang="en-US" dirty="0"/>
              <a:t>Wild</a:t>
            </a:r>
          </a:p>
          <a:p>
            <a:pPr lvl="2"/>
            <a:r>
              <a:rPr lang="en-US" dirty="0"/>
              <a:t>Same LPA Health Area or a permit is required</a:t>
            </a:r>
          </a:p>
        </p:txBody>
      </p:sp>
      <p:sp>
        <p:nvSpPr>
          <p:cNvPr id="4" name="Content Placeholder 3">
            <a:extLst>
              <a:ext uri="{FF2B5EF4-FFF2-40B4-BE49-F238E27FC236}">
                <a16:creationId xmlns:a16="http://schemas.microsoft.com/office/drawing/2014/main" id="{111ECA88-138F-4F19-B20C-9D5A6840EFBD}"/>
              </a:ext>
            </a:extLst>
          </p:cNvPr>
          <p:cNvSpPr>
            <a:spLocks noGrp="1"/>
          </p:cNvSpPr>
          <p:nvPr>
            <p:ph sz="half" idx="2"/>
          </p:nvPr>
        </p:nvSpPr>
        <p:spPr/>
        <p:txBody>
          <a:bodyPr>
            <a:normAutofit/>
          </a:bodyPr>
          <a:lstStyle/>
          <a:p>
            <a:r>
              <a:rPr lang="en-US" dirty="0"/>
              <a:t>Marine Algae:</a:t>
            </a:r>
          </a:p>
          <a:p>
            <a:pPr lvl="1"/>
            <a:r>
              <a:rPr lang="en-US" dirty="0"/>
              <a:t>Hatcheries – DMR </a:t>
            </a:r>
          </a:p>
          <a:p>
            <a:pPr lvl="2"/>
            <a:r>
              <a:rPr lang="en-US" dirty="0"/>
              <a:t>Atlantic Sea Farms</a:t>
            </a:r>
          </a:p>
          <a:p>
            <a:pPr lvl="2"/>
            <a:r>
              <a:rPr lang="en-US" dirty="0"/>
              <a:t>Oceans Balance</a:t>
            </a:r>
          </a:p>
          <a:p>
            <a:pPr lvl="2"/>
            <a:r>
              <a:rPr lang="en-US" dirty="0"/>
              <a:t>Sea Green Farms</a:t>
            </a:r>
          </a:p>
          <a:p>
            <a:pPr lvl="2"/>
            <a:r>
              <a:rPr lang="en-US" dirty="0"/>
              <a:t>Springtide Seaweed</a:t>
            </a:r>
          </a:p>
          <a:p>
            <a:pPr lvl="2"/>
            <a:r>
              <a:rPr lang="en-US"/>
              <a:t>Univ. </a:t>
            </a:r>
            <a:r>
              <a:rPr lang="en-US" dirty="0"/>
              <a:t>of New England</a:t>
            </a:r>
          </a:p>
          <a:p>
            <a:pPr lvl="1"/>
            <a:r>
              <a:rPr lang="en-US" dirty="0"/>
              <a:t>Wild  </a:t>
            </a:r>
          </a:p>
          <a:p>
            <a:pPr lvl="1"/>
            <a:r>
              <a:rPr lang="en-US" dirty="0"/>
              <a:t>All </a:t>
            </a:r>
            <a:r>
              <a:rPr lang="en-US" dirty="0" err="1"/>
              <a:t>sorus</a:t>
            </a:r>
            <a:r>
              <a:rPr lang="en-US" dirty="0"/>
              <a:t> tissue and seed must originate in Maine waters</a:t>
            </a:r>
          </a:p>
        </p:txBody>
      </p:sp>
      <p:sp>
        <p:nvSpPr>
          <p:cNvPr id="3" name="Title 2">
            <a:extLst>
              <a:ext uri="{FF2B5EF4-FFF2-40B4-BE49-F238E27FC236}">
                <a16:creationId xmlns:a16="http://schemas.microsoft.com/office/drawing/2014/main" id="{9878EFC9-087C-458C-8EF4-B5AFA026864B}"/>
              </a:ext>
            </a:extLst>
          </p:cNvPr>
          <p:cNvSpPr>
            <a:spLocks noGrp="1"/>
          </p:cNvSpPr>
          <p:nvPr>
            <p:ph type="title"/>
          </p:nvPr>
        </p:nvSpPr>
        <p:spPr/>
        <p:txBody>
          <a:bodyPr>
            <a:noAutofit/>
          </a:bodyPr>
          <a:lstStyle/>
          <a:p>
            <a:pPr algn="ctr"/>
            <a:r>
              <a:rPr lang="en-US" sz="4000" dirty="0"/>
              <a:t>If It’s From Maine It’s OK, Right? </a:t>
            </a:r>
            <a:br>
              <a:rPr lang="en-US" sz="4000" dirty="0"/>
            </a:br>
            <a:r>
              <a:rPr lang="en-US" sz="4000" dirty="0"/>
              <a:t>It Depends.</a:t>
            </a:r>
          </a:p>
        </p:txBody>
      </p:sp>
      <p:pic>
        <p:nvPicPr>
          <p:cNvPr id="6" name="Graphic 5" descr="Thumbs up sign">
            <a:extLst>
              <a:ext uri="{FF2B5EF4-FFF2-40B4-BE49-F238E27FC236}">
                <a16:creationId xmlns:a16="http://schemas.microsoft.com/office/drawing/2014/main" id="{CBB0B03E-F756-4574-9914-E933FEADFB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0" y="1828800"/>
            <a:ext cx="533400" cy="533400"/>
          </a:xfrm>
          <a:prstGeom prst="rect">
            <a:avLst/>
          </a:prstGeom>
        </p:spPr>
      </p:pic>
      <p:pic>
        <p:nvPicPr>
          <p:cNvPr id="7" name="Graphic 6" descr="Thumbs up sign">
            <a:extLst>
              <a:ext uri="{FF2B5EF4-FFF2-40B4-BE49-F238E27FC236}">
                <a16:creationId xmlns:a16="http://schemas.microsoft.com/office/drawing/2014/main" id="{7B9F5CD1-6A6C-4B15-BD9A-82C6F4CD07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1000" y="1828800"/>
            <a:ext cx="533400" cy="533400"/>
          </a:xfrm>
          <a:prstGeom prst="rect">
            <a:avLst/>
          </a:prstGeom>
        </p:spPr>
      </p:pic>
      <p:pic>
        <p:nvPicPr>
          <p:cNvPr id="5" name="Audio 4">
            <a:hlinkClick r:id="" action="ppaction://media"/>
            <a:extLst>
              <a:ext uri="{FF2B5EF4-FFF2-40B4-BE49-F238E27FC236}">
                <a16:creationId xmlns:a16="http://schemas.microsoft.com/office/drawing/2014/main" id="{96DC982B-5E3A-45F7-AA0D-EB8622E9B5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3340615"/>
      </p:ext>
    </p:extLst>
  </p:cSld>
  <p:clrMapOvr>
    <a:masterClrMapping/>
  </p:clrMapOvr>
  <mc:AlternateContent xmlns:mc="http://schemas.openxmlformats.org/markup-compatibility/2006" xmlns:p14="http://schemas.microsoft.com/office/powerpoint/2010/main">
    <mc:Choice Requires="p14">
      <p:transition spd="slow" p14:dur="2000" advTm="112558"/>
    </mc:Choice>
    <mc:Fallback xmlns="">
      <p:transition spd="slow" advTm="112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8122" t="2238" r="8444" b="13236"/>
          <a:stretch/>
        </p:blipFill>
        <p:spPr>
          <a:xfrm>
            <a:off x="0" y="0"/>
            <a:ext cx="9131482" cy="6903720"/>
          </a:xfrm>
        </p:spPr>
      </p:pic>
      <p:sp>
        <p:nvSpPr>
          <p:cNvPr id="3" name="Title 2"/>
          <p:cNvSpPr>
            <a:spLocks noGrp="1"/>
          </p:cNvSpPr>
          <p:nvPr>
            <p:ph type="title"/>
          </p:nvPr>
        </p:nvSpPr>
        <p:spPr>
          <a:xfrm>
            <a:off x="2438400" y="5605272"/>
            <a:ext cx="6705600" cy="1252728"/>
          </a:xfrm>
        </p:spPr>
        <p:txBody>
          <a:bodyPr>
            <a:noAutofit/>
          </a:bodyPr>
          <a:lstStyle/>
          <a:p>
            <a:r>
              <a:rPr lang="en-US" sz="3200" b="1" dirty="0">
                <a:solidFill>
                  <a:schemeClr val="tx1"/>
                </a:solidFill>
                <a:hlinkClick r:id="rId6"/>
              </a:rPr>
              <a:t>MDMR Regulations Chapter 2.05</a:t>
            </a:r>
            <a:br>
              <a:rPr lang="en-US" sz="3200" b="1" dirty="0">
                <a:solidFill>
                  <a:schemeClr val="tx1"/>
                </a:solidFill>
              </a:rPr>
            </a:br>
            <a:r>
              <a:rPr lang="en-US" sz="3200" b="1" dirty="0">
                <a:solidFill>
                  <a:schemeClr val="tx1"/>
                </a:solidFill>
              </a:rPr>
              <a:t>LPA Health Areas</a:t>
            </a:r>
          </a:p>
        </p:txBody>
      </p:sp>
      <p:pic>
        <p:nvPicPr>
          <p:cNvPr id="12" name="Audio 11">
            <a:hlinkClick r:id="" action="ppaction://media"/>
            <a:extLst>
              <a:ext uri="{FF2B5EF4-FFF2-40B4-BE49-F238E27FC236}">
                <a16:creationId xmlns:a16="http://schemas.microsoft.com/office/drawing/2014/main" id="{FF0D037B-7A91-45AC-8E65-142013FE11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79136144"/>
      </p:ext>
    </p:extLst>
  </p:cSld>
  <p:clrMapOvr>
    <a:masterClrMapping/>
  </p:clrMapOvr>
  <mc:AlternateContent xmlns:mc="http://schemas.openxmlformats.org/markup-compatibility/2006" xmlns:p14="http://schemas.microsoft.com/office/powerpoint/2010/main">
    <mc:Choice Requires="p14">
      <p:transition spd="slow" p14:dur="2000" advTm="116261"/>
    </mc:Choice>
    <mc:Fallback xmlns="">
      <p:transition spd="slow" advTm="11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60F2A33E1E9547A8533A936A0536E3" ma:contentTypeVersion="15" ma:contentTypeDescription="Create a new document." ma:contentTypeScope="" ma:versionID="341712bc6c585303f7598871f5a783d8">
  <xsd:schema xmlns:xsd="http://www.w3.org/2001/XMLSchema" xmlns:xs="http://www.w3.org/2001/XMLSchema" xmlns:p="http://schemas.microsoft.com/office/2006/metadata/properties" xmlns:ns1="http://schemas.microsoft.com/sharepoint/v3" xmlns:ns3="88fb8db8-5e83-4878-b6e4-6d2cebaeeba7" xmlns:ns4="cc12e628-22e7-462b-b5e1-74e82deda3ec" targetNamespace="http://schemas.microsoft.com/office/2006/metadata/properties" ma:root="true" ma:fieldsID="c3382e9c8d23c820f12b6376b3dcfbe8" ns1:_="" ns3:_="" ns4:_="">
    <xsd:import namespace="http://schemas.microsoft.com/sharepoint/v3"/>
    <xsd:import namespace="88fb8db8-5e83-4878-b6e4-6d2cebaeeba7"/>
    <xsd:import namespace="cc12e628-22e7-462b-b5e1-74e82deda3e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fb8db8-5e83-4878-b6e4-6d2cebaeeba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12e628-22e7-462b-b5e1-74e82deda3e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A7339B-44F3-4B3D-BDEB-F19E09528CDB}">
  <ds:schemaRefs>
    <ds:schemaRef ds:uri="http://schemas.microsoft.com/office/2006/metadata/properties"/>
    <ds:schemaRef ds:uri="http://purl.org/dc/dcmitype/"/>
    <ds:schemaRef ds:uri="http://schemas.microsoft.com/sharepoint/v3"/>
    <ds:schemaRef ds:uri="cc12e628-22e7-462b-b5e1-74e82deda3ec"/>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88fb8db8-5e83-4878-b6e4-6d2cebaeeba7"/>
    <ds:schemaRef ds:uri="http://www.w3.org/XML/1998/namespace"/>
    <ds:schemaRef ds:uri="http://purl.org/dc/elements/1.1/"/>
  </ds:schemaRefs>
</ds:datastoreItem>
</file>

<file path=customXml/itemProps2.xml><?xml version="1.0" encoding="utf-8"?>
<ds:datastoreItem xmlns:ds="http://schemas.openxmlformats.org/officeDocument/2006/customXml" ds:itemID="{D9168CCA-A45B-4578-80A3-0C1DB8EDAF02}">
  <ds:schemaRefs>
    <ds:schemaRef ds:uri="http://schemas.microsoft.com/sharepoint/v3/contenttype/forms"/>
  </ds:schemaRefs>
</ds:datastoreItem>
</file>

<file path=customXml/itemProps3.xml><?xml version="1.0" encoding="utf-8"?>
<ds:datastoreItem xmlns:ds="http://schemas.openxmlformats.org/officeDocument/2006/customXml" ds:itemID="{94C16272-827A-4899-894C-476DEFBC1D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fb8db8-5e83-4878-b6e4-6d2cebaeeba7"/>
    <ds:schemaRef ds:uri="cc12e628-22e7-462b-b5e1-74e82deda3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Concourse</Template>
  <TotalTime>1871</TotalTime>
  <Words>1186</Words>
  <Application>Microsoft Office PowerPoint</Application>
  <PresentationFormat>On-screen Show (4:3)</PresentationFormat>
  <Paragraphs>200</Paragraphs>
  <Slides>21</Slides>
  <Notes>21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Candara</vt:lpstr>
      <vt:lpstr>Lucida Sans Unicode</vt:lpstr>
      <vt:lpstr>Tahoma</vt:lpstr>
      <vt:lpstr>Times New Roman</vt:lpstr>
      <vt:lpstr>Verdana</vt:lpstr>
      <vt:lpstr>Wingdings</vt:lpstr>
      <vt:lpstr>Wingdings 2</vt:lpstr>
      <vt:lpstr>Wingdings 3</vt:lpstr>
      <vt:lpstr>Concourse</vt:lpstr>
      <vt:lpstr>Aquatic Organism Health and Biosecurity</vt:lpstr>
      <vt:lpstr> What is Biosecurity? </vt:lpstr>
      <vt:lpstr>Why Should I Care? </vt:lpstr>
      <vt:lpstr>Biosecurity Basics Risk Factors</vt:lpstr>
      <vt:lpstr>Biosecurity Basics Risk Analysis and Control</vt:lpstr>
      <vt:lpstr>The Role of MDMR</vt:lpstr>
      <vt:lpstr>Sources of Seed</vt:lpstr>
      <vt:lpstr>If It’s From Maine It’s OK, Right?  It Depends.</vt:lpstr>
      <vt:lpstr>MDMR Regulations Chapter 2.05 LPA Health Areas</vt:lpstr>
      <vt:lpstr>Why is seed from a lease/LPA treated as wild?</vt:lpstr>
      <vt:lpstr>MSX (Haplosporidium nelsoni) Introduction and Consequences</vt:lpstr>
      <vt:lpstr>MSX History in Maine</vt:lpstr>
      <vt:lpstr> 2010: Damariscotta River</vt:lpstr>
      <vt:lpstr>PowerPoint Presentation</vt:lpstr>
      <vt:lpstr>Out-of-State Seed Sources</vt:lpstr>
      <vt:lpstr>MDMR Regulations Chapter 24: </vt:lpstr>
      <vt:lpstr>MDMR Regulations Chapter 24:  Permit Issuance Criteria </vt:lpstr>
      <vt:lpstr>Assessing Risk:</vt:lpstr>
      <vt:lpstr>You Got A Great Deal on Used Gear. Now what?</vt:lpstr>
      <vt:lpstr>Biosecurity Basics Used Equipment Best Practices</vt:lpstr>
      <vt:lpstr>Take Home Messages</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Nichols, Jeff</dc:creator>
  <cp:lastModifiedBy>Brazier, Hannah</cp:lastModifiedBy>
  <cp:revision>11</cp:revision>
  <cp:lastPrinted>2021-10-06T16:36:43Z</cp:lastPrinted>
  <dcterms:created xsi:type="dcterms:W3CDTF">2013-02-06T19:36:23Z</dcterms:created>
  <dcterms:modified xsi:type="dcterms:W3CDTF">2022-11-07T15:21:13Z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0x010100F960F2A33E1E9547A8533A936A0536E3</vt:lpwstr>
  </property>
</Properties>
</file>