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73" r:id="rId2"/>
    <p:sldId id="277" r:id="rId3"/>
    <p:sldId id="279" r:id="rId4"/>
    <p:sldId id="282" r:id="rId5"/>
    <p:sldId id="286" r:id="rId6"/>
    <p:sldId id="276" r:id="rId7"/>
    <p:sldId id="300" r:id="rId8"/>
    <p:sldId id="292" r:id="rId9"/>
    <p:sldId id="303" r:id="rId10"/>
    <p:sldId id="301" r:id="rId11"/>
    <p:sldId id="302" r:id="rId12"/>
    <p:sldId id="310" r:id="rId13"/>
    <p:sldId id="311" r:id="rId14"/>
    <p:sldId id="291" r:id="rId15"/>
    <p:sldId id="304" r:id="rId16"/>
    <p:sldId id="305" r:id="rId17"/>
    <p:sldId id="306" r:id="rId18"/>
    <p:sldId id="307" r:id="rId19"/>
    <p:sldId id="308" r:id="rId20"/>
    <p:sldId id="309" r:id="rId21"/>
    <p:sldId id="312" r:id="rId22"/>
    <p:sldId id="313" r:id="rId23"/>
    <p:sldId id="315" r:id="rId24"/>
    <p:sldId id="314" r:id="rId25"/>
    <p:sldId id="316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31" autoAdjust="0"/>
    <p:restoredTop sz="94660"/>
  </p:normalViewPr>
  <p:slideViewPr>
    <p:cSldViewPr>
      <p:cViewPr varScale="1">
        <p:scale>
          <a:sx n="104" d="100"/>
          <a:sy n="104" d="100"/>
        </p:scale>
        <p:origin x="-9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85BE1D-6763-4FDF-927D-5E4782EC457C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ED8340-65EA-446E-8B66-63A06C6C9B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0473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EAB0777-4C60-462E-A92C-CDAFD498799C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LD-1452 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3200400"/>
            <a:ext cx="8305800" cy="2743200"/>
          </a:xfrm>
        </p:spPr>
        <p:txBody>
          <a:bodyPr>
            <a:normAutofit fontScale="70000" lnSpcReduction="20000"/>
          </a:bodyPr>
          <a:lstStyle/>
          <a:p>
            <a:r>
              <a:rPr lang="en-US" sz="3900" dirty="0" smtClean="0"/>
              <a:t>An Act to Protect Areas in Which Shellfish Conservation Gear Has Been Placed for Predator Control and Habitat Enhancement Purposes and Establish a Municipal Predator Control Pilot Program</a:t>
            </a:r>
          </a:p>
          <a:p>
            <a:endParaRPr lang="en-US" dirty="0"/>
          </a:p>
          <a:p>
            <a:r>
              <a:rPr lang="en-US" dirty="0" smtClean="0"/>
              <a:t>Kohl Kanwit - Director, Bureau of Public Health</a:t>
            </a:r>
          </a:p>
          <a:p>
            <a:r>
              <a:rPr lang="en-US" dirty="0" smtClean="0"/>
              <a:t>Maine Department of Marine Resources</a:t>
            </a:r>
            <a:endParaRPr lang="en-US" dirty="0"/>
          </a:p>
        </p:txBody>
      </p:sp>
      <p:pic>
        <p:nvPicPr>
          <p:cNvPr id="6" name="Picture 4" descr="Logo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533400"/>
            <a:ext cx="1667668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7323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Freeport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Permit issued </a:t>
            </a:r>
            <a:r>
              <a:rPr lang="en-US" dirty="0" smtClean="0"/>
              <a:t>June 4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</a:p>
          <a:p>
            <a:r>
              <a:rPr lang="en-US" dirty="0" smtClean="0"/>
              <a:t>Closed Staples, Spar, Recompense and Collins Coves as well as part of the shore near Wolfs Neck SP</a:t>
            </a:r>
          </a:p>
          <a:p>
            <a:r>
              <a:rPr lang="en-US" dirty="0" smtClean="0"/>
              <a:t>Objective was to compare different predator control methods along with enhancement activities (fencing, netting and trapping; seeding, settlement enhancement using substrate, pH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</a:p>
          <a:p>
            <a:r>
              <a:rPr lang="en-US" dirty="0" smtClean="0"/>
              <a:t>Fencing was difficult and expensive, netting is effective, trapping can be effective, other results unknown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9519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Harpswell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Permit issued </a:t>
            </a:r>
            <a:r>
              <a:rPr lang="en-US" dirty="0" smtClean="0"/>
              <a:t>June 13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</a:p>
          <a:p>
            <a:r>
              <a:rPr lang="en-US" dirty="0" smtClean="0"/>
              <a:t>Closed Strawberry Creek</a:t>
            </a:r>
          </a:p>
          <a:p>
            <a:r>
              <a:rPr lang="en-US" dirty="0" smtClean="0"/>
              <a:t>Objective was to remove green crabs by trapping and milky ribbon worms with hand digging</a:t>
            </a:r>
          </a:p>
          <a:p>
            <a:r>
              <a:rPr lang="en-US" dirty="0" smtClean="0"/>
              <a:t>Establish several treatments to study recruitment/enhancement/survival</a:t>
            </a:r>
          </a:p>
          <a:p>
            <a:r>
              <a:rPr lang="en-US" dirty="0" smtClean="0"/>
              <a:t>Trapping can be successful, but numbers of green crabs were much lower in 2014 v. 2013, netting TBD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9519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Questions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effective do you think the predator control strategies were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Netting and trapping are best</a:t>
            </a:r>
          </a:p>
          <a:p>
            <a:pPr marL="393192" lvl="1" indent="0">
              <a:buNone/>
            </a:pPr>
            <a:endParaRPr lang="en-US" dirty="0"/>
          </a:p>
          <a:p>
            <a:r>
              <a:rPr lang="en-US" dirty="0"/>
              <a:t>What benefit did you observe as a result of the authority to prohibit other resource harvest activities?</a:t>
            </a:r>
          </a:p>
          <a:p>
            <a:pPr lvl="1"/>
            <a:r>
              <a:rPr lang="en-US" dirty="0" smtClean="0"/>
              <a:t>Eliminated the variable of harvest activities within a study area that could impact success/survival/recruitment </a:t>
            </a:r>
            <a:r>
              <a:rPr lang="en-US" dirty="0" err="1" smtClean="0"/>
              <a:t>etc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5040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 smtClean="0"/>
              <a:t>Project Concerns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Effective communication between industries and municipal officials</a:t>
            </a:r>
          </a:p>
          <a:p>
            <a:pPr lvl="1"/>
            <a:r>
              <a:rPr lang="en-US" dirty="0" smtClean="0"/>
              <a:t>Mailings sent the day of the closure</a:t>
            </a:r>
          </a:p>
          <a:p>
            <a:pPr lvl="1"/>
            <a:r>
              <a:rPr lang="en-US" dirty="0" smtClean="0"/>
              <a:t>No posting of the area(s)/false posting of area(s)</a:t>
            </a:r>
          </a:p>
          <a:p>
            <a:r>
              <a:rPr lang="en-US" dirty="0" smtClean="0"/>
              <a:t>The scientific rigor of the studies </a:t>
            </a:r>
          </a:p>
          <a:p>
            <a:pPr lvl="1"/>
            <a:r>
              <a:rPr lang="en-US" dirty="0" smtClean="0"/>
              <a:t>most didn’t outline objectives well in application process</a:t>
            </a:r>
          </a:p>
          <a:p>
            <a:pPr lvl="1"/>
            <a:r>
              <a:rPr lang="en-US" dirty="0" smtClean="0"/>
              <a:t>some didn’t do what they proposed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ome added additional parameters during the studies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valuation of effectiveness has not been done </a:t>
            </a:r>
          </a:p>
          <a:p>
            <a:r>
              <a:rPr lang="en-US" dirty="0" smtClean="0"/>
              <a:t>Low numbers of green crabs complicated the studies</a:t>
            </a:r>
          </a:p>
          <a:p>
            <a:r>
              <a:rPr lang="en-US" dirty="0" smtClean="0"/>
              <a:t>LD1452 title: “….and habitat enhancement purposes..”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80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 of this meeting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600" dirty="0" smtClean="0"/>
              <a:t>“…with cooperation of the soft shell clam and marine worm industries and other interested parties…”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247286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Predator Control Strategies for Green Crabs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048000"/>
          </a:xfrm>
        </p:spPr>
        <p:txBody>
          <a:bodyPr>
            <a:normAutofit/>
          </a:bodyPr>
          <a:lstStyle/>
          <a:p>
            <a:r>
              <a:rPr lang="en-US" dirty="0" smtClean="0"/>
              <a:t>Netting</a:t>
            </a:r>
          </a:p>
          <a:p>
            <a:r>
              <a:rPr lang="en-US" dirty="0" smtClean="0"/>
              <a:t>Trapping</a:t>
            </a:r>
          </a:p>
          <a:p>
            <a:r>
              <a:rPr lang="en-US" dirty="0" smtClean="0"/>
              <a:t>Fencing (not recommended)</a:t>
            </a:r>
          </a:p>
          <a:p>
            <a:endParaRPr lang="en-US" dirty="0" smtClean="0"/>
          </a:p>
          <a:p>
            <a:r>
              <a:rPr lang="en-US" dirty="0" smtClean="0"/>
              <a:t>What other ideas tested or untested are there?</a:t>
            </a:r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539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Needs of the Clam and Worm Industries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810000"/>
          </a:xfrm>
        </p:spPr>
        <p:txBody>
          <a:bodyPr/>
          <a:lstStyle/>
          <a:p>
            <a:r>
              <a:rPr lang="en-US" dirty="0" smtClean="0"/>
              <a:t>What are the needs of the clam industry  specifically with regard to predator control?</a:t>
            </a:r>
          </a:p>
          <a:p>
            <a:pPr lvl="1"/>
            <a:r>
              <a:rPr lang="en-US" dirty="0" smtClean="0"/>
              <a:t>Additional research to evaluate predator control methods that work</a:t>
            </a:r>
          </a:p>
          <a:p>
            <a:pPr lvl="1"/>
            <a:r>
              <a:rPr lang="en-US" dirty="0" smtClean="0"/>
              <a:t>Research to identify what effects recruitment and survival (environmental conditions and human impacts)</a:t>
            </a: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262078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4244"/>
            <a:ext cx="8229600" cy="3585556"/>
          </a:xfrm>
        </p:spPr>
        <p:txBody>
          <a:bodyPr/>
          <a:lstStyle/>
          <a:p>
            <a:r>
              <a:rPr lang="en-US" dirty="0"/>
              <a:t>What are the needs of the worm industry specifically with regard to predator control</a:t>
            </a:r>
            <a:r>
              <a:rPr lang="en-US" dirty="0" smtClean="0"/>
              <a:t>?</a:t>
            </a:r>
          </a:p>
          <a:p>
            <a:pPr lvl="1"/>
            <a:r>
              <a:rPr lang="en-US" dirty="0"/>
              <a:t>Research to identify what effects recruitment and survival (environmental conditions and human impacts)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Needs of the Clam and Worm Industries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20267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Problem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Has LD1452 gotten to the heart of the issue?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433103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4244"/>
            <a:ext cx="8229600" cy="3585556"/>
          </a:xfrm>
        </p:spPr>
        <p:txBody>
          <a:bodyPr/>
          <a:lstStyle/>
          <a:p>
            <a:r>
              <a:rPr lang="en-US" dirty="0" smtClean="0"/>
              <a:t>Not enough clams in many historically productive areas:</a:t>
            </a:r>
          </a:p>
          <a:p>
            <a:pPr lvl="1"/>
            <a:r>
              <a:rPr lang="en-US" dirty="0" smtClean="0"/>
              <a:t>Overharvest/human disturbance</a:t>
            </a:r>
          </a:p>
          <a:p>
            <a:pPr lvl="1"/>
            <a:r>
              <a:rPr lang="en-US" dirty="0" smtClean="0"/>
              <a:t>Predation</a:t>
            </a:r>
          </a:p>
          <a:p>
            <a:pPr lvl="1"/>
            <a:r>
              <a:rPr lang="en-US" dirty="0" smtClean="0"/>
              <a:t>Environmental conditions (pH, temperature, habitat loss, water quality)</a:t>
            </a:r>
          </a:p>
          <a:p>
            <a:pPr lvl="1"/>
            <a:r>
              <a:rPr lang="en-US" dirty="0" smtClean="0"/>
              <a:t>Disease</a:t>
            </a:r>
          </a:p>
          <a:p>
            <a:pPr lvl="1"/>
            <a:r>
              <a:rPr lang="en-US" dirty="0" smtClean="0"/>
              <a:t>Lack of mobility for </a:t>
            </a:r>
            <a:r>
              <a:rPr lang="en-US" dirty="0"/>
              <a:t>c</a:t>
            </a:r>
            <a:r>
              <a:rPr lang="en-US" dirty="0" smtClean="0"/>
              <a:t>lam harvesters</a:t>
            </a: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What is the Problem?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16292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85800"/>
            <a:ext cx="7848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History of LD1452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135504"/>
            <a:ext cx="8229600" cy="4389120"/>
          </a:xfrm>
        </p:spPr>
        <p:txBody>
          <a:bodyPr/>
          <a:lstStyle/>
          <a:p>
            <a:r>
              <a:rPr lang="en-US" dirty="0" smtClean="0"/>
              <a:t>Originally proposed by Sen. </a:t>
            </a:r>
            <a:r>
              <a:rPr lang="en-US" dirty="0" err="1" smtClean="0"/>
              <a:t>Gerzofsky</a:t>
            </a:r>
            <a:r>
              <a:rPr lang="en-US" dirty="0" smtClean="0"/>
              <a:t> as  “An Act to Allow Municipalities with Shellfish Conservation Ordinances To Request Permission To Prohibit Marine Worm Harvesting”</a:t>
            </a:r>
            <a:endParaRPr lang="en-US" dirty="0"/>
          </a:p>
          <a:p>
            <a:r>
              <a:rPr lang="en-US" dirty="0" smtClean="0"/>
              <a:t>Hearings turned out hundreds of attendees </a:t>
            </a:r>
          </a:p>
          <a:p>
            <a:r>
              <a:rPr lang="en-US" dirty="0" smtClean="0"/>
              <a:t>DMR supported banning molestation of predator control gear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4402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Possible 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Increased conservation activities (seeding, netting, surveys, harvest controls)</a:t>
            </a:r>
          </a:p>
          <a:p>
            <a:r>
              <a:rPr lang="en-US" dirty="0" smtClean="0"/>
              <a:t>Designated research areas closed to all harvest</a:t>
            </a:r>
          </a:p>
          <a:p>
            <a:r>
              <a:rPr lang="en-US" dirty="0" smtClean="0"/>
              <a:t>Research on the impacts of other harvest activities (especially worm) on clam populations</a:t>
            </a:r>
          </a:p>
          <a:p>
            <a:r>
              <a:rPr lang="en-US" dirty="0" smtClean="0"/>
              <a:t>Documentation of harvesting practices for both clam and worm industries</a:t>
            </a:r>
          </a:p>
          <a:p>
            <a:r>
              <a:rPr lang="en-US" dirty="0" smtClean="0"/>
              <a:t>Municipal aquaculture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86566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 the First Time…..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August 1997 Maine Soft Shelled Clam Advisory Council: </a:t>
            </a:r>
            <a:r>
              <a:rPr lang="en-US" dirty="0" err="1" smtClean="0"/>
              <a:t>Clammer</a:t>
            </a:r>
            <a:r>
              <a:rPr lang="en-US" dirty="0" smtClean="0"/>
              <a:t>/Wormer Conflict “is a priority”,  “some flats are being turned six times by wormers” – this was itself a re-visit of conflict in the Brunswick area that resulted in DMR closing 1/3 of the town flats to worming, Brian Beal conducted a study: </a:t>
            </a:r>
            <a:r>
              <a:rPr lang="en-US" i="1" dirty="0" smtClean="0"/>
              <a:t>Short-term Effects of Commercial Clam (Mya </a:t>
            </a:r>
            <a:r>
              <a:rPr lang="en-US" i="1" dirty="0" err="1" smtClean="0"/>
              <a:t>Arenaria</a:t>
            </a:r>
            <a:r>
              <a:rPr lang="en-US" i="1" dirty="0" smtClean="0"/>
              <a:t>) and Worm (</a:t>
            </a:r>
            <a:r>
              <a:rPr lang="en-US" i="1" dirty="0" err="1" smtClean="0"/>
              <a:t>Glycera</a:t>
            </a:r>
            <a:r>
              <a:rPr lang="en-US" i="1" dirty="0" smtClean="0"/>
              <a:t> </a:t>
            </a:r>
            <a:r>
              <a:rPr lang="en-US" i="1" dirty="0" err="1" smtClean="0"/>
              <a:t>Dibranchiata</a:t>
            </a:r>
            <a:r>
              <a:rPr lang="en-US" i="1" dirty="0" smtClean="0"/>
              <a:t>) Harvesting on Survival and Growth of Juveniles of the Soft-Shell Clam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2226132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 the First Time…..</a:t>
            </a:r>
            <a:r>
              <a:rPr lang="en-US" dirty="0" err="1" smtClean="0"/>
              <a:t>ctd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October 1997 MSSCAC formed a </a:t>
            </a:r>
            <a:r>
              <a:rPr lang="en-US" dirty="0" err="1" smtClean="0"/>
              <a:t>Clammer</a:t>
            </a:r>
            <a:r>
              <a:rPr lang="en-US" dirty="0" smtClean="0"/>
              <a:t>/Wormer Conflict Resolution Working Group (Sherman Hoyt, Peter </a:t>
            </a:r>
            <a:r>
              <a:rPr lang="en-US" dirty="0" err="1" smtClean="0"/>
              <a:t>Angis</a:t>
            </a:r>
            <a:r>
              <a:rPr lang="en-US" dirty="0" smtClean="0"/>
              <a:t> and Brian Beal)</a:t>
            </a:r>
          </a:p>
          <a:p>
            <a:r>
              <a:rPr lang="en-US" dirty="0" smtClean="0"/>
              <a:t>Several members of the Wormers Association and elected representatives were asked to attend the October 30, 1997 meeting to mediate the St. George issues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6413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 smtClean="0"/>
              <a:t>Not the First Time…..</a:t>
            </a:r>
            <a:r>
              <a:rPr lang="en-US" dirty="0" err="1" smtClean="0"/>
              <a:t>ctd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38912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March 16, 1998 MSSCAC reports there were 6 meetings of the Conflict Resolution sub-group and many felt progress was being made.</a:t>
            </a:r>
          </a:p>
          <a:p>
            <a:r>
              <a:rPr lang="en-US" dirty="0" smtClean="0"/>
              <a:t>Recommendations were “limiting [first worm then all] harvest” and establishing a test site</a:t>
            </a:r>
          </a:p>
          <a:p>
            <a:r>
              <a:rPr lang="en-US" dirty="0" smtClean="0"/>
              <a:t>General condenses that the worm industry would not react favorably </a:t>
            </a:r>
          </a:p>
          <a:p>
            <a:r>
              <a:rPr lang="en-US" dirty="0" smtClean="0"/>
              <a:t>The group “will one day have a recommendation for DMR and the MSSCA to look at”</a:t>
            </a:r>
          </a:p>
          <a:p>
            <a:r>
              <a:rPr lang="en-US" dirty="0" smtClean="0"/>
              <a:t>Kenny </a:t>
            </a:r>
            <a:r>
              <a:rPr lang="en-US" dirty="0" err="1" smtClean="0"/>
              <a:t>Goodnow</a:t>
            </a:r>
            <a:r>
              <a:rPr lang="en-US" dirty="0" smtClean="0"/>
              <a:t>: “…there needs to be some data upon which to base any changes in policy or regulation”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16074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 the First Time…..</a:t>
            </a:r>
            <a:r>
              <a:rPr lang="en-US" dirty="0" err="1" smtClean="0"/>
              <a:t>ctd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February 2, 2000 Draft report of </a:t>
            </a:r>
            <a:r>
              <a:rPr lang="en-US" dirty="0" err="1" smtClean="0"/>
              <a:t>Clammer</a:t>
            </a:r>
            <a:r>
              <a:rPr lang="en-US" dirty="0" smtClean="0"/>
              <a:t>/Wormer Conflict Resolution Workgroup submitted to MSSCAC</a:t>
            </a:r>
          </a:p>
          <a:p>
            <a:r>
              <a:rPr lang="en-US" dirty="0" smtClean="0"/>
              <a:t>Held 10 workgroup meetings</a:t>
            </a:r>
          </a:p>
          <a:p>
            <a:r>
              <a:rPr lang="en-US" dirty="0" smtClean="0"/>
              <a:t>Three zone, 30 day rolling closure plan in the St. George was implemented April 8, 1998 – repealed April 30, 1998 (the work group process had “failed to represent the worm industry”)</a:t>
            </a:r>
          </a:p>
          <a:p>
            <a:r>
              <a:rPr lang="en-US" dirty="0" smtClean="0"/>
              <a:t>A contact list was developed and was viewed as a “useful tool”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6413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Conflict Resolution Workgroup</a:t>
            </a:r>
            <a:br>
              <a:rPr lang="en-US" dirty="0" smtClean="0"/>
            </a:br>
            <a:r>
              <a:rPr lang="en-US" dirty="0" smtClean="0"/>
              <a:t>Conclusions and 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438912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Local conflicts are best resolved locally if possible</a:t>
            </a:r>
          </a:p>
          <a:p>
            <a:r>
              <a:rPr lang="en-US" dirty="0" smtClean="0"/>
              <a:t>Site specific conflicts that are not resolved locally should be addressed by the MSSCAC</a:t>
            </a:r>
          </a:p>
          <a:p>
            <a:r>
              <a:rPr lang="en-US" dirty="0" smtClean="0"/>
              <a:t>DMR regulatory power should be a last resort, it will likely increase conflict rather than resolve it</a:t>
            </a:r>
          </a:p>
          <a:p>
            <a:r>
              <a:rPr lang="en-US" dirty="0" smtClean="0"/>
              <a:t>MSSCAC should use the contact list and reach out to the worm industry</a:t>
            </a:r>
          </a:p>
          <a:p>
            <a:r>
              <a:rPr lang="en-US" dirty="0" smtClean="0"/>
              <a:t>Face to face participation by the worm industry is essential</a:t>
            </a:r>
          </a:p>
          <a:p>
            <a:r>
              <a:rPr lang="en-US" dirty="0" smtClean="0"/>
              <a:t>Statewide legislation should be avoided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16074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85800"/>
            <a:ext cx="8229600" cy="1143000"/>
          </a:xfrm>
        </p:spPr>
        <p:txBody>
          <a:bodyPr/>
          <a:lstStyle/>
          <a:p>
            <a:r>
              <a:rPr lang="en-US" dirty="0" smtClean="0"/>
              <a:t>LD1452 as implemented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8229600" cy="4389120"/>
          </a:xfrm>
        </p:spPr>
        <p:txBody>
          <a:bodyPr/>
          <a:lstStyle/>
          <a:p>
            <a:r>
              <a:rPr lang="en-US" dirty="0" smtClean="0"/>
              <a:t>Preamble recognizes the importance of both the soft shell clam and marine worm industries</a:t>
            </a:r>
          </a:p>
          <a:p>
            <a:r>
              <a:rPr lang="en-US" dirty="0" smtClean="0"/>
              <a:t>Preamble also recognizes the role of green crabs in the dramatic declines in soft clam populations</a:t>
            </a:r>
          </a:p>
          <a:p>
            <a:r>
              <a:rPr lang="en-US" dirty="0" smtClean="0"/>
              <a:t>Sec. 1 establishes a prohibition on molestation of shellfish gear</a:t>
            </a:r>
          </a:p>
          <a:p>
            <a:r>
              <a:rPr lang="en-US" dirty="0" smtClean="0"/>
              <a:t>Sec. 2 establishes a predator control pilot project</a:t>
            </a:r>
          </a:p>
          <a:p>
            <a:r>
              <a:rPr lang="en-US" dirty="0" smtClean="0"/>
              <a:t>Sec. 3 establishes the requirement for a report to the standing committee before January 31 on predator control strategies to mitigate the effects of green crabs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7200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Sec. 1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 municipality, as part of a shellfish conservation program, may place protective netting, fencing, traps or other gear in the intertidal zone.  </a:t>
            </a:r>
          </a:p>
          <a:p>
            <a:r>
              <a:rPr lang="en-US" dirty="0" smtClean="0"/>
              <a:t>This gear must be clearly marked.  </a:t>
            </a:r>
          </a:p>
          <a:p>
            <a:r>
              <a:rPr lang="en-US" dirty="0" smtClean="0"/>
              <a:t>A person may not tamper, molest disturb, alter or destroy protective gear</a:t>
            </a:r>
          </a:p>
          <a:p>
            <a:r>
              <a:rPr lang="en-US" dirty="0" smtClean="0"/>
              <a:t>Violation will lead to fines between $300-$1000.</a:t>
            </a:r>
          </a:p>
          <a:p>
            <a:r>
              <a:rPr lang="en-US" dirty="0" smtClean="0"/>
              <a:t>This section (10-B.) DOES NOT sunset</a:t>
            </a:r>
            <a:endParaRPr lang="en-US" dirty="0"/>
          </a:p>
          <a:p>
            <a:r>
              <a:rPr lang="en-US" dirty="0" smtClean="0"/>
              <a:t>Subsection 10-C relates to the predator control pilot projects and sunsets February 28,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3018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Sec.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493775" cy="3332957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 smtClean="0"/>
          </a:p>
        </p:txBody>
      </p:sp>
      <p:sp>
        <p:nvSpPr>
          <p:cNvPr id="6" name="Text Placeholder 2"/>
          <p:cNvSpPr txBox="1">
            <a:spLocks/>
          </p:cNvSpPr>
          <p:nvPr/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Authorizes pilot projects to determine the effectiveness of predator control in increasing survival of soft shell clams </a:t>
            </a:r>
            <a:r>
              <a:rPr lang="en-US" u="sng" dirty="0" smtClean="0"/>
              <a:t>and marine worms</a:t>
            </a:r>
          </a:p>
          <a:p>
            <a:r>
              <a:rPr lang="en-US" dirty="0" smtClean="0"/>
              <a:t>The Commissioner may approve up to 4 municipal projects (more could be approved but not allowed to ban worm harvesting)</a:t>
            </a:r>
          </a:p>
          <a:p>
            <a:r>
              <a:rPr lang="en-US" dirty="0" smtClean="0"/>
              <a:t>Requirements were: marking, maintaining gear and notification of closures and openings</a:t>
            </a:r>
          </a:p>
          <a:p>
            <a:r>
              <a:rPr lang="en-US" dirty="0" smtClean="0"/>
              <a:t>This section DOES sunset February 28, 2015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3858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375"/>
            <a:ext cx="8229600" cy="809625"/>
          </a:xfrm>
        </p:spPr>
        <p:txBody>
          <a:bodyPr>
            <a:normAutofit/>
          </a:bodyPr>
          <a:lstStyle/>
          <a:p>
            <a:r>
              <a:rPr lang="en-US" dirty="0" smtClean="0"/>
              <a:t>Sec. </a:t>
            </a:r>
            <a:r>
              <a:rPr lang="en-US" dirty="0"/>
              <a:t>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581400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457200" y="167640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The Commissioner (or representative) will develop with the cooperation of clam and worm industries predator control strategies for green crabs</a:t>
            </a:r>
          </a:p>
          <a:p>
            <a:r>
              <a:rPr lang="en-US" dirty="0" smtClean="0"/>
              <a:t>Must identify the needs of the clam and worm industries</a:t>
            </a:r>
          </a:p>
          <a:p>
            <a:r>
              <a:rPr lang="en-US" dirty="0" smtClean="0"/>
              <a:t>Recognize both industries have an economic interest in properly managing the intertidal zone in a way that does not disadvantage either group</a:t>
            </a:r>
          </a:p>
          <a:p>
            <a:r>
              <a:rPr lang="en-US" dirty="0" smtClean="0"/>
              <a:t>Present the strategies to the standing committee no later than January 31, 2015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0820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LD1452 Pilot Projects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Brunswick, Freeport, Harpswell and West Bath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578128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Brunswick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Permit issued May 19</a:t>
            </a:r>
            <a:r>
              <a:rPr lang="en-US" baseline="30000" dirty="0"/>
              <a:t>th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Project implementation date was delayed to provide time to communicate with worm industry</a:t>
            </a:r>
            <a:endParaRPr lang="en-US" dirty="0"/>
          </a:p>
          <a:p>
            <a:r>
              <a:rPr lang="en-US" dirty="0" smtClean="0"/>
              <a:t>Closed Woodward and Buttermilk Coves</a:t>
            </a:r>
          </a:p>
          <a:p>
            <a:r>
              <a:rPr lang="en-US" dirty="0" smtClean="0"/>
              <a:t>Objective was to compare fenced to unfenced areas in combination with trapping</a:t>
            </a:r>
          </a:p>
          <a:p>
            <a:r>
              <a:rPr lang="en-US" dirty="0" smtClean="0"/>
              <a:t>Fencing was difficult and expensive, netting TBD</a:t>
            </a:r>
          </a:p>
          <a:p>
            <a:r>
              <a:rPr lang="en-US" dirty="0" smtClean="0"/>
              <a:t>Trapping can be successful, but numbers of green crabs were much lower in 2014 v. 2013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7399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West Bath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Permit issued May </a:t>
            </a:r>
            <a:r>
              <a:rPr lang="en-US" dirty="0" smtClean="0"/>
              <a:t>20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</a:p>
          <a:p>
            <a:r>
              <a:rPr lang="en-US" dirty="0" smtClean="0"/>
              <a:t>Closed Browns Cove</a:t>
            </a:r>
          </a:p>
          <a:p>
            <a:r>
              <a:rPr lang="en-US" dirty="0" smtClean="0"/>
              <a:t>Testing effectiveness of easily replicated/implemented predator control programs (traps and nets)</a:t>
            </a:r>
          </a:p>
          <a:p>
            <a:r>
              <a:rPr lang="en-US" dirty="0" smtClean="0"/>
              <a:t>Trapping can work, timing of nets is critical if you are trying to catch natural sets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9519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TC101790491[[fn=Mylar]]</Template>
  <TotalTime>1494</TotalTime>
  <Words>1361</Words>
  <Application>Microsoft Office PowerPoint</Application>
  <PresentationFormat>On-screen Show (4:3)</PresentationFormat>
  <Paragraphs>130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Flow</vt:lpstr>
      <vt:lpstr>LD-1452  </vt:lpstr>
      <vt:lpstr>History of LD1452</vt:lpstr>
      <vt:lpstr>LD1452 as implemented</vt:lpstr>
      <vt:lpstr>Sec. 1</vt:lpstr>
      <vt:lpstr>Sec. 2</vt:lpstr>
      <vt:lpstr>Sec. 3</vt:lpstr>
      <vt:lpstr>LD1452 Pilot Projects</vt:lpstr>
      <vt:lpstr>Brunswick</vt:lpstr>
      <vt:lpstr>West Bath</vt:lpstr>
      <vt:lpstr>Freeport</vt:lpstr>
      <vt:lpstr>Harpswell</vt:lpstr>
      <vt:lpstr>Two Questions</vt:lpstr>
      <vt:lpstr>Project Concerns</vt:lpstr>
      <vt:lpstr>Purpose of this meeting</vt:lpstr>
      <vt:lpstr>Predator Control Strategies for Green Crabs</vt:lpstr>
      <vt:lpstr>Needs of the Clam and Worm Industries </vt:lpstr>
      <vt:lpstr>Needs of the Clam and Worm Industries </vt:lpstr>
      <vt:lpstr>The Problem</vt:lpstr>
      <vt:lpstr>What is the Problem?</vt:lpstr>
      <vt:lpstr>Possible Solutions</vt:lpstr>
      <vt:lpstr>Not the First Time…..</vt:lpstr>
      <vt:lpstr>Not the First Time…..ctd.</vt:lpstr>
      <vt:lpstr>Not the First Time…..ctd.</vt:lpstr>
      <vt:lpstr>Not the First Time…..ctd.</vt:lpstr>
      <vt:lpstr>Conflict Resolution Workgroup Conclusions and Recommendations</vt:lpstr>
    </vt:vector>
  </TitlesOfParts>
  <Company>State of Maine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DMR  Bureau of Public Health</dc:title>
  <dc:creator>OIT</dc:creator>
  <cp:lastModifiedBy>Kanwit, Kohl</cp:lastModifiedBy>
  <cp:revision>64</cp:revision>
  <dcterms:created xsi:type="dcterms:W3CDTF">2013-04-05T15:19:03Z</dcterms:created>
  <dcterms:modified xsi:type="dcterms:W3CDTF">2015-01-05T14:36:08Z</dcterms:modified>
</cp:coreProperties>
</file>