
<file path=[Content_Types].xml><?xml version="1.0" encoding="utf-8"?>
<Types xmlns="http://schemas.openxmlformats.org/package/2006/content-types">
  <Default Extension="emf" ContentType="image/x-emf"/>
  <Default Extension="gif" ContentType="image/gif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drawings/drawing1.xml" ContentType="application/vnd.openxmlformats-officedocument.drawingml.chartshapes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56" r:id="rId2"/>
    <p:sldId id="285" r:id="rId3"/>
    <p:sldId id="274" r:id="rId4"/>
    <p:sldId id="284" r:id="rId5"/>
    <p:sldId id="276" r:id="rId6"/>
    <p:sldId id="277" r:id="rId7"/>
    <p:sldId id="275" r:id="rId8"/>
    <p:sldId id="279" r:id="rId9"/>
    <p:sldId id="280" r:id="rId10"/>
    <p:sldId id="282" r:id="rId11"/>
    <p:sldId id="281" r:id="rId12"/>
    <p:sldId id="283" r:id="rId13"/>
    <p:sldId id="268" r:id="rId14"/>
    <p:sldId id="278" r:id="rId15"/>
    <p:sldId id="270" r:id="rId16"/>
    <p:sldId id="271" r:id="rId17"/>
    <p:sldId id="273" r:id="rId18"/>
    <p:sldId id="267" r:id="rId19"/>
  </p:sldIdLst>
  <p:sldSz cx="9144000" cy="6858000" type="screen4x3"/>
  <p:notesSz cx="6858000" cy="9144000"/>
  <p:custDataLst>
    <p:tags r:id="rId21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54061"/>
    <a:srgbClr val="5CC47C"/>
    <a:srgbClr val="66FF99"/>
    <a:srgbClr val="4EBE8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71" autoAdjust="0"/>
  </p:normalViewPr>
  <p:slideViewPr>
    <p:cSldViewPr>
      <p:cViewPr varScale="1">
        <p:scale>
          <a:sx n="114" d="100"/>
          <a:sy n="114" d="100"/>
        </p:scale>
        <p:origin x="1560" y="3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ags" Target="tags/tag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5" Type="http://schemas.openxmlformats.org/officeDocument/2006/relationships/chartUserShapes" Target="../drawings/drawing1.xml"/><Relationship Id="rId4" Type="http://schemas.openxmlformats.org/officeDocument/2006/relationships/package" Target="../embeddings/Microsoft_Excel_Worksheet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7.9728406150177927E-2"/>
          <c:y val="7.9905144761832914E-2"/>
          <c:w val="0.9041645889168356"/>
          <c:h val="0.65663139120114056"/>
        </c:manualLayout>
      </c:layout>
      <c:barChart>
        <c:barDir val="col"/>
        <c:grouping val="clustered"/>
        <c:varyColors val="0"/>
        <c:ser>
          <c:idx val="0"/>
          <c:order val="0"/>
          <c:tx>
            <c:v>Rep 1</c:v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'for graph'!$F$3:$F$20</c:f>
              <c:strCache>
                <c:ptCount val="18"/>
                <c:pt idx="0">
                  <c:v>G WEST</c:v>
                </c:pt>
                <c:pt idx="1">
                  <c:v>G EAST</c:v>
                </c:pt>
                <c:pt idx="2">
                  <c:v>F WEST</c:v>
                </c:pt>
                <c:pt idx="3">
                  <c:v>F EAST</c:v>
                </c:pt>
                <c:pt idx="4">
                  <c:v>E WEST</c:v>
                </c:pt>
                <c:pt idx="5">
                  <c:v>E EAST</c:v>
                </c:pt>
                <c:pt idx="6">
                  <c:v>D WEST</c:v>
                </c:pt>
                <c:pt idx="7">
                  <c:v>D MID</c:v>
                </c:pt>
                <c:pt idx="8">
                  <c:v>D EAST</c:v>
                </c:pt>
                <c:pt idx="9">
                  <c:v>C WEST</c:v>
                </c:pt>
                <c:pt idx="10">
                  <c:v>C MID</c:v>
                </c:pt>
                <c:pt idx="11">
                  <c:v>C EAST</c:v>
                </c:pt>
                <c:pt idx="12">
                  <c:v>B WEST</c:v>
                </c:pt>
                <c:pt idx="13">
                  <c:v>B MID</c:v>
                </c:pt>
                <c:pt idx="14">
                  <c:v>B EAST</c:v>
                </c:pt>
                <c:pt idx="15">
                  <c:v>A WEST</c:v>
                </c:pt>
                <c:pt idx="16">
                  <c:v>A MID</c:v>
                </c:pt>
                <c:pt idx="17">
                  <c:v>A EAST</c:v>
                </c:pt>
              </c:strCache>
            </c:strRef>
          </c:cat>
          <c:val>
            <c:numRef>
              <c:f>'for graph'!$H$3:$H$20</c:f>
              <c:numCache>
                <c:formatCode>General</c:formatCode>
                <c:ptCount val="18"/>
                <c:pt idx="0">
                  <c:v>0.157</c:v>
                </c:pt>
                <c:pt idx="1">
                  <c:v>0.10249999999999999</c:v>
                </c:pt>
                <c:pt idx="2">
                  <c:v>0.13589999999999999</c:v>
                </c:pt>
                <c:pt idx="4">
                  <c:v>0.10979999999999999</c:v>
                </c:pt>
                <c:pt idx="7">
                  <c:v>0.1249</c:v>
                </c:pt>
                <c:pt idx="15">
                  <c:v>0.14299999999999999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FD9-41AA-B10E-D9DCF3F22049}"/>
            </c:ext>
          </c:extLst>
        </c:ser>
        <c:ser>
          <c:idx val="1"/>
          <c:order val="1"/>
          <c:tx>
            <c:v>RL 1</c:v>
          </c:tx>
          <c:spPr>
            <a:solidFill>
              <a:schemeClr val="bg2">
                <a:lumMod val="90000"/>
              </a:schemeClr>
            </a:solidFill>
            <a:ln>
              <a:solidFill>
                <a:schemeClr val="bg2">
                  <a:lumMod val="90000"/>
                </a:schemeClr>
              </a:solidFill>
            </a:ln>
            <a:effectLst/>
          </c:spPr>
          <c:invertIfNegative val="0"/>
          <c:cat>
            <c:strRef>
              <c:f>'for graph'!$F$3:$F$20</c:f>
              <c:strCache>
                <c:ptCount val="18"/>
                <c:pt idx="0">
                  <c:v>G WEST</c:v>
                </c:pt>
                <c:pt idx="1">
                  <c:v>G EAST</c:v>
                </c:pt>
                <c:pt idx="2">
                  <c:v>F WEST</c:v>
                </c:pt>
                <c:pt idx="3">
                  <c:v>F EAST</c:v>
                </c:pt>
                <c:pt idx="4">
                  <c:v>E WEST</c:v>
                </c:pt>
                <c:pt idx="5">
                  <c:v>E EAST</c:v>
                </c:pt>
                <c:pt idx="6">
                  <c:v>D WEST</c:v>
                </c:pt>
                <c:pt idx="7">
                  <c:v>D MID</c:v>
                </c:pt>
                <c:pt idx="8">
                  <c:v>D EAST</c:v>
                </c:pt>
                <c:pt idx="9">
                  <c:v>C WEST</c:v>
                </c:pt>
                <c:pt idx="10">
                  <c:v>C MID</c:v>
                </c:pt>
                <c:pt idx="11">
                  <c:v>C EAST</c:v>
                </c:pt>
                <c:pt idx="12">
                  <c:v>B WEST</c:v>
                </c:pt>
                <c:pt idx="13">
                  <c:v>B MID</c:v>
                </c:pt>
                <c:pt idx="14">
                  <c:v>B EAST</c:v>
                </c:pt>
                <c:pt idx="15">
                  <c:v>A WEST</c:v>
                </c:pt>
                <c:pt idx="16">
                  <c:v>A MID</c:v>
                </c:pt>
                <c:pt idx="17">
                  <c:v>A EAST</c:v>
                </c:pt>
              </c:strCache>
            </c:strRef>
          </c:cat>
          <c:val>
            <c:numRef>
              <c:f>'for graph'!$I$3:$I$20</c:f>
              <c:numCache>
                <c:formatCode>General</c:formatCode>
                <c:ptCount val="18"/>
                <c:pt idx="0">
                  <c:v>9.8500000000000004E-2</c:v>
                </c:pt>
                <c:pt idx="1">
                  <c:v>9.9500000000000005E-2</c:v>
                </c:pt>
                <c:pt idx="2">
                  <c:v>9.9000000000000005E-2</c:v>
                </c:pt>
                <c:pt idx="3">
                  <c:v>9.9000000000000005E-2</c:v>
                </c:pt>
                <c:pt idx="4">
                  <c:v>0.1</c:v>
                </c:pt>
                <c:pt idx="5">
                  <c:v>0.1</c:v>
                </c:pt>
                <c:pt idx="6">
                  <c:v>9.7600000000000006E-2</c:v>
                </c:pt>
                <c:pt idx="7">
                  <c:v>9.8500000000000004E-2</c:v>
                </c:pt>
                <c:pt idx="8">
                  <c:v>9.9500000000000005E-2</c:v>
                </c:pt>
                <c:pt idx="9">
                  <c:v>9.6600000000000005E-2</c:v>
                </c:pt>
                <c:pt idx="10">
                  <c:v>0.1</c:v>
                </c:pt>
                <c:pt idx="11">
                  <c:v>9.7600000000000006E-2</c:v>
                </c:pt>
                <c:pt idx="12">
                  <c:v>9.7600000000000006E-2</c:v>
                </c:pt>
                <c:pt idx="13">
                  <c:v>9.9000000000000005E-2</c:v>
                </c:pt>
                <c:pt idx="14">
                  <c:v>9.9000000000000005E-2</c:v>
                </c:pt>
                <c:pt idx="15">
                  <c:v>9.8500000000000004E-2</c:v>
                </c:pt>
                <c:pt idx="16">
                  <c:v>9.9500000000000005E-2</c:v>
                </c:pt>
                <c:pt idx="17">
                  <c:v>9.9000000000000005E-2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FD9-41AA-B10E-D9DCF3F22049}"/>
            </c:ext>
          </c:extLst>
        </c:ser>
        <c:ser>
          <c:idx val="2"/>
          <c:order val="2"/>
          <c:tx>
            <c:v>Rep 2</c:v>
          </c:tx>
          <c:spPr>
            <a:solidFill>
              <a:schemeClr val="accent1">
                <a:lumMod val="75000"/>
              </a:schemeClr>
            </a:solidFill>
            <a:ln>
              <a:noFill/>
            </a:ln>
            <a:effectLst/>
          </c:spPr>
          <c:invertIfNegative val="0"/>
          <c:cat>
            <c:strRef>
              <c:f>'for graph'!$F$3:$F$20</c:f>
              <c:strCache>
                <c:ptCount val="18"/>
                <c:pt idx="0">
                  <c:v>G WEST</c:v>
                </c:pt>
                <c:pt idx="1">
                  <c:v>G EAST</c:v>
                </c:pt>
                <c:pt idx="2">
                  <c:v>F WEST</c:v>
                </c:pt>
                <c:pt idx="3">
                  <c:v>F EAST</c:v>
                </c:pt>
                <c:pt idx="4">
                  <c:v>E WEST</c:v>
                </c:pt>
                <c:pt idx="5">
                  <c:v>E EAST</c:v>
                </c:pt>
                <c:pt idx="6">
                  <c:v>D WEST</c:v>
                </c:pt>
                <c:pt idx="7">
                  <c:v>D MID</c:v>
                </c:pt>
                <c:pt idx="8">
                  <c:v>D EAST</c:v>
                </c:pt>
                <c:pt idx="9">
                  <c:v>C WEST</c:v>
                </c:pt>
                <c:pt idx="10">
                  <c:v>C MID</c:v>
                </c:pt>
                <c:pt idx="11">
                  <c:v>C EAST</c:v>
                </c:pt>
                <c:pt idx="12">
                  <c:v>B WEST</c:v>
                </c:pt>
                <c:pt idx="13">
                  <c:v>B MID</c:v>
                </c:pt>
                <c:pt idx="14">
                  <c:v>B EAST</c:v>
                </c:pt>
                <c:pt idx="15">
                  <c:v>A WEST</c:v>
                </c:pt>
                <c:pt idx="16">
                  <c:v>A MID</c:v>
                </c:pt>
                <c:pt idx="17">
                  <c:v>A EAST</c:v>
                </c:pt>
              </c:strCache>
            </c:strRef>
          </c:cat>
          <c:val>
            <c:numRef>
              <c:f>'for graph'!$K$3:$K$20</c:f>
              <c:numCache>
                <c:formatCode>General</c:formatCode>
                <c:ptCount val="18"/>
                <c:pt idx="0">
                  <c:v>0.1033</c:v>
                </c:pt>
                <c:pt idx="1">
                  <c:v>0.1138</c:v>
                </c:pt>
                <c:pt idx="2">
                  <c:v>0.1162</c:v>
                </c:pt>
                <c:pt idx="4">
                  <c:v>0.13289999999999999</c:v>
                </c:pt>
                <c:pt idx="5">
                  <c:v>0.1226</c:v>
                </c:pt>
                <c:pt idx="6">
                  <c:v>0.10539999999999999</c:v>
                </c:pt>
                <c:pt idx="17">
                  <c:v>9.7699999999999995E-2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7FD9-41AA-B10E-D9DCF3F22049}"/>
            </c:ext>
          </c:extLst>
        </c:ser>
        <c:ser>
          <c:idx val="3"/>
          <c:order val="3"/>
          <c:tx>
            <c:v>RL 2</c:v>
          </c:tx>
          <c:spPr>
            <a:solidFill>
              <a:schemeClr val="bg2">
                <a:lumMod val="75000"/>
              </a:schemeClr>
            </a:solidFill>
            <a:ln>
              <a:noFill/>
            </a:ln>
            <a:effectLst/>
          </c:spPr>
          <c:invertIfNegative val="0"/>
          <c:cat>
            <c:strRef>
              <c:f>'for graph'!$F$3:$F$20</c:f>
              <c:strCache>
                <c:ptCount val="18"/>
                <c:pt idx="0">
                  <c:v>G WEST</c:v>
                </c:pt>
                <c:pt idx="1">
                  <c:v>G EAST</c:v>
                </c:pt>
                <c:pt idx="2">
                  <c:v>F WEST</c:v>
                </c:pt>
                <c:pt idx="3">
                  <c:v>F EAST</c:v>
                </c:pt>
                <c:pt idx="4">
                  <c:v>E WEST</c:v>
                </c:pt>
                <c:pt idx="5">
                  <c:v>E EAST</c:v>
                </c:pt>
                <c:pt idx="6">
                  <c:v>D WEST</c:v>
                </c:pt>
                <c:pt idx="7">
                  <c:v>D MID</c:v>
                </c:pt>
                <c:pt idx="8">
                  <c:v>D EAST</c:v>
                </c:pt>
                <c:pt idx="9">
                  <c:v>C WEST</c:v>
                </c:pt>
                <c:pt idx="10">
                  <c:v>C MID</c:v>
                </c:pt>
                <c:pt idx="11">
                  <c:v>C EAST</c:v>
                </c:pt>
                <c:pt idx="12">
                  <c:v>B WEST</c:v>
                </c:pt>
                <c:pt idx="13">
                  <c:v>B MID</c:v>
                </c:pt>
                <c:pt idx="14">
                  <c:v>B EAST</c:v>
                </c:pt>
                <c:pt idx="15">
                  <c:v>A WEST</c:v>
                </c:pt>
                <c:pt idx="16">
                  <c:v>A MID</c:v>
                </c:pt>
                <c:pt idx="17">
                  <c:v>A EAST</c:v>
                </c:pt>
              </c:strCache>
            </c:strRef>
          </c:cat>
          <c:val>
            <c:numRef>
              <c:f>'for graph'!$L$3:$L$20</c:f>
              <c:numCache>
                <c:formatCode>General</c:formatCode>
                <c:ptCount val="18"/>
                <c:pt idx="0">
                  <c:v>9.7100000000000006E-2</c:v>
                </c:pt>
                <c:pt idx="1">
                  <c:v>9.8500000000000004E-2</c:v>
                </c:pt>
                <c:pt idx="2">
                  <c:v>9.8000000000000004E-2</c:v>
                </c:pt>
                <c:pt idx="3">
                  <c:v>0.1</c:v>
                </c:pt>
                <c:pt idx="4">
                  <c:v>9.9500000000000005E-2</c:v>
                </c:pt>
                <c:pt idx="5">
                  <c:v>9.9500000000000005E-2</c:v>
                </c:pt>
                <c:pt idx="6">
                  <c:v>9.8000000000000004E-2</c:v>
                </c:pt>
                <c:pt idx="7">
                  <c:v>9.9500000000000005E-2</c:v>
                </c:pt>
                <c:pt idx="8">
                  <c:v>9.9000000000000005E-2</c:v>
                </c:pt>
                <c:pt idx="9">
                  <c:v>9.9500000000000005E-2</c:v>
                </c:pt>
                <c:pt idx="10">
                  <c:v>9.7600000000000006E-2</c:v>
                </c:pt>
                <c:pt idx="11">
                  <c:v>9.7100000000000006E-2</c:v>
                </c:pt>
                <c:pt idx="12">
                  <c:v>9.7600000000000006E-2</c:v>
                </c:pt>
                <c:pt idx="13">
                  <c:v>9.8500000000000004E-2</c:v>
                </c:pt>
                <c:pt idx="14">
                  <c:v>9.8000000000000004E-2</c:v>
                </c:pt>
                <c:pt idx="15">
                  <c:v>0.1</c:v>
                </c:pt>
                <c:pt idx="16">
                  <c:v>9.6600000000000005E-2</c:v>
                </c:pt>
                <c:pt idx="17">
                  <c:v>9.7100000000000006E-2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7FD9-41AA-B10E-D9DCF3F2204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418777032"/>
        <c:axId val="418779000"/>
      </c:barChart>
      <c:catAx>
        <c:axId val="418777032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200" b="1"/>
                  <a:t>Lobster Management Zone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18779000"/>
        <c:crosses val="autoZero"/>
        <c:auto val="1"/>
        <c:lblAlgn val="ctr"/>
        <c:lblOffset val="100"/>
        <c:noMultiLvlLbl val="0"/>
      </c:catAx>
      <c:valAx>
        <c:axId val="418779000"/>
        <c:scaling>
          <c:orientation val="minMax"/>
          <c:max val="0.25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200" b="1" dirty="0"/>
                  <a:t>Perfluorooctane</a:t>
                </a:r>
                <a:r>
                  <a:rPr lang="en-US" sz="1200" b="1" baseline="0" dirty="0"/>
                  <a:t> Sulfonate (PFOS), ng/g wet weight</a:t>
                </a:r>
                <a:endParaRPr lang="en-US" sz="1200" b="1" dirty="0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1877703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72275417101673023"/>
          <c:y val="0.30085501183621344"/>
          <c:w val="0.19584330893454527"/>
          <c:h val="3.4111023411875878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  <c:userShapes r:id="rId5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0.09081</cdr:x>
      <cdr:y>0.11662</cdr:y>
    </cdr:from>
    <cdr:to>
      <cdr:x>0.92608</cdr:x>
      <cdr:y>0.24344</cdr:y>
    </cdr:to>
    <cdr:sp macro="" textlink="">
      <cdr:nvSpPr>
        <cdr:cNvPr id="2" name="TextBox 1">
          <a:extLst xmlns:a="http://schemas.openxmlformats.org/drawingml/2006/main">
            <a:ext uri="{FF2B5EF4-FFF2-40B4-BE49-F238E27FC236}">
              <a16:creationId xmlns:a16="http://schemas.microsoft.com/office/drawing/2014/main" id="{0A044B3E-99DC-41AF-8F5D-8B4D0B64FA08}"/>
            </a:ext>
          </a:extLst>
        </cdr:cNvPr>
        <cdr:cNvSpPr txBox="1"/>
      </cdr:nvSpPr>
      <cdr:spPr>
        <a:xfrm xmlns:a="http://schemas.openxmlformats.org/drawingml/2006/main">
          <a:off x="787644" y="732692"/>
          <a:ext cx="7244495" cy="79680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US" sz="1100"/>
        </a:p>
      </cdr:txBody>
    </cdr:sp>
  </cdr:relSizeAnchor>
  <cdr:relSizeAnchor xmlns:cdr="http://schemas.openxmlformats.org/drawingml/2006/chartDrawing">
    <cdr:from>
      <cdr:x>0.12144</cdr:x>
      <cdr:y>0.81514</cdr:y>
    </cdr:from>
    <cdr:to>
      <cdr:x>0.90074</cdr:x>
      <cdr:y>0.95197</cdr:y>
    </cdr:to>
    <cdr:sp macro="" textlink="">
      <cdr:nvSpPr>
        <cdr:cNvPr id="3" name="TextBox 2">
          <a:extLst xmlns:a="http://schemas.openxmlformats.org/drawingml/2006/main">
            <a:ext uri="{FF2B5EF4-FFF2-40B4-BE49-F238E27FC236}">
              <a16:creationId xmlns:a16="http://schemas.microsoft.com/office/drawing/2014/main" id="{FD00D376-F694-4D7D-BE64-8E6B2DCBF77C}"/>
            </a:ext>
          </a:extLst>
        </cdr:cNvPr>
        <cdr:cNvSpPr txBox="1"/>
      </cdr:nvSpPr>
      <cdr:spPr>
        <a:xfrm xmlns:a="http://schemas.openxmlformats.org/drawingml/2006/main">
          <a:off x="1053245" y="5128846"/>
          <a:ext cx="6759087" cy="86091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marL="0" marR="0" lvl="0" indent="0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sz="1100" b="0" i="0" baseline="0">
              <a:effectLst/>
              <a:latin typeface="+mn-lt"/>
              <a:ea typeface="+mn-ea"/>
              <a:cs typeface="+mn-cs"/>
            </a:rPr>
            <a:t>Shown west (left) to east (right); 18 spatial samples with two replicates at each location, each sample concentration represents a five lobster muscle tissue composite; two spatial samples zones E, F, G; three spatial samples zones A - D (higher landing zones); grayed out columns are reporting limit values (below which non-detect); blue columns indicate concentration above reporting limit.</a:t>
          </a:r>
          <a:endParaRPr lang="en-US">
            <a:effectLst/>
          </a:endParaRPr>
        </a:p>
        <a:p xmlns:a="http://schemas.openxmlformats.org/drawingml/2006/main">
          <a:endParaRPr lang="en-US" sz="1100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76EA87-491A-4ADF-9E42-4E887E9A6D6D}" type="datetimeFigureOut">
              <a:rPr lang="en-US" smtClean="0"/>
              <a:t>9/18/2023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2286B44-9F3C-4703-8A16-77A994477D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91540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286B44-9F3C-4703-8A16-77A994477D98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29494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505200" y="1676400"/>
            <a:ext cx="4953000" cy="1927225"/>
          </a:xfrm>
        </p:spPr>
        <p:txBody>
          <a:bodyPr/>
          <a:lstStyle>
            <a:lvl1pPr algn="r">
              <a:defRPr b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544084" y="3733800"/>
            <a:ext cx="4914115" cy="1752600"/>
          </a:xfrm>
        </p:spPr>
        <p:txBody>
          <a:bodyPr/>
          <a:lstStyle>
            <a:lvl1pPr marL="0" indent="0" algn="r">
              <a:spcBef>
                <a:spcPts val="0"/>
              </a:spcBef>
              <a:spcAft>
                <a:spcPts val="600"/>
              </a:spcAft>
              <a:buNone/>
              <a:defRPr sz="24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Staff Name </a:t>
            </a:r>
            <a:br>
              <a:rPr lang="en-US" dirty="0"/>
            </a:br>
            <a:r>
              <a:rPr lang="en-US" dirty="0"/>
              <a:t>Title/Program </a:t>
            </a:r>
          </a:p>
        </p:txBody>
      </p:sp>
      <p:pic>
        <p:nvPicPr>
          <p:cNvPr id="2051" name="Picture 3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556084"/>
            <a:ext cx="2554287" cy="2554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347" y="6019800"/>
            <a:ext cx="9169400" cy="938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506700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000" b="1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51244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 sz="4000" b="1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F502C29-6255-4BF1-8853-6D87703BED30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84038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C7AE16-8148-488F-A616-A7A63E8E3B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4F31E83-018A-4176-B8FA-E38A27214E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AAE820E-0ACB-41F4-9438-151F3A74FC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4989977-31E0-444C-8C8A-7D11C8D5F6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F502C29-6255-4BF1-8853-6D87703BED30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3DE85C63-5A7F-40DA-A669-474DC9BD6241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57200" y="1600200"/>
            <a:ext cx="4038601" cy="4495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2DC03EE3-125D-4293-9980-FEBB1B729E93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4648200" y="1600200"/>
            <a:ext cx="4038600" cy="4495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7859296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964ED6-EDEC-4A91-8E7E-FCA2186923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39ACF35-B23E-4FAE-9059-1E6F343C6D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56D1584-0B1F-4047-8829-4F31D6C973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C0C3173-0FB2-47E1-BDAB-214B4D5A18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F502C29-6255-4BF1-8853-6D87703BED30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6B3B6BFF-35A4-4108-9016-0FD09A1F571D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57200" y="1676400"/>
            <a:ext cx="8229600" cy="18732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3C9BB520-939F-43E0-91AE-3D957565E184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457200" y="3810000"/>
            <a:ext cx="8229600" cy="2286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28746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E67D84-D7EB-4786-BB9A-1A44C84EBE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18953C3-C4EE-448C-B3B8-45475EF191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FD58A31-EE78-45CA-819A-44C6C2C844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25CA790-1B79-4D2F-942A-8128C78613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F502C29-6255-4BF1-8853-6D87703BED30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70265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3D7E75-82E5-4227-A723-7DC309C4A2C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8" name="Picture Placeholder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875" t="-1201" r="-455" b="-697"/>
          <a:stretch>
            <a:fillRect/>
          </a:stretch>
        </p:blipFill>
        <p:spPr bwMode="auto">
          <a:xfrm>
            <a:off x="3159125" y="762000"/>
            <a:ext cx="2825750" cy="270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 userDrawn="1"/>
        </p:nvSpPr>
        <p:spPr>
          <a:xfrm>
            <a:off x="3789362" y="3593861"/>
            <a:ext cx="15652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rgbClr val="25406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Contact:</a:t>
            </a:r>
          </a:p>
        </p:txBody>
      </p:sp>
      <p:sp>
        <p:nvSpPr>
          <p:cNvPr id="10" name="Rectangle 9"/>
          <p:cNvSpPr/>
          <p:nvPr userDrawn="1"/>
        </p:nvSpPr>
        <p:spPr>
          <a:xfrm>
            <a:off x="3374684" y="5494099"/>
            <a:ext cx="239463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kumimoji="0" lang="en-US" sz="1800" b="1" i="1" u="none" strike="noStrike" kern="1200" cap="none" spc="0" normalizeH="0" baseline="0" noProof="0" dirty="0">
                <a:ln>
                  <a:noFill/>
                </a:ln>
                <a:solidFill>
                  <a:srgbClr val="4F81BD">
                    <a:lumMod val="50000"/>
                  </a:srgb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www.maine.gov/dep</a:t>
            </a:r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2432137" y="4172535"/>
            <a:ext cx="4267200" cy="1143000"/>
          </a:xfrm>
        </p:spPr>
        <p:txBody>
          <a:bodyPr/>
          <a:lstStyle>
            <a:lvl5pPr marL="0" indent="0" algn="ctr">
              <a:buFontTx/>
              <a:buNone/>
              <a:defRPr>
                <a:solidFill>
                  <a:srgbClr val="25406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948290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altLang="en-US"/>
              <a:t>Click to edit Master title style</a:t>
            </a:r>
            <a:endParaRPr lang="en-US" altLang="en-US" dirty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  <a:endParaRPr lang="en-US" alt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8F502C29-6255-4BF1-8853-6D87703BED3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1028" name="Picture 4"/>
          <p:cNvPicPr>
            <a:picLocks noChangeAspect="1" noChangeArrowheads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96000"/>
            <a:ext cx="9717088" cy="871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9" r:id="rId4"/>
    <p:sldLayoutId id="2147483660" r:id="rId5"/>
    <p:sldLayoutId id="2147483661" r:id="rId6"/>
    <p:sldLayoutId id="2147483657" r:id="rId7"/>
  </p:sldLayoutIdLst>
  <p:hf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000" b="1" i="0" u="none" kern="1200">
          <a:solidFill>
            <a:schemeClr val="tx2">
              <a:lumMod val="75000"/>
            </a:schemeClr>
          </a:solidFill>
          <a:effectLst/>
          <a:latin typeface="Arial" panose="020B0604020202020204" pitchFamily="34" charset="0"/>
          <a:ea typeface="+mj-ea"/>
          <a:cs typeface="Arial" panose="020B0604020202020204" pitchFamily="34" charset="0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2">
              <a:lumMod val="75000"/>
            </a:schemeClr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b="0" i="0" u="none" kern="1200">
          <a:solidFill>
            <a:schemeClr val="tx2">
              <a:lumMod val="75000"/>
            </a:schemeClr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2">
              <a:lumMod val="75000"/>
            </a:schemeClr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2">
              <a:lumMod val="75000"/>
            </a:schemeClr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2">
              <a:lumMod val="7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mailto:james.stahlnecker@maine.gov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14600" y="2133600"/>
            <a:ext cx="6058682" cy="1628775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4900" dirty="0"/>
              <a:t>PFAS in Maine Shellfish</a:t>
            </a:r>
            <a:br>
              <a:rPr lang="en-US" dirty="0"/>
            </a:br>
            <a:br>
              <a:rPr lang="en-US" sz="2700" dirty="0"/>
            </a:br>
            <a:r>
              <a:rPr lang="en-US" sz="2700" dirty="0"/>
              <a:t>Presentation to the</a:t>
            </a:r>
            <a:br>
              <a:rPr lang="en-US" sz="2700" dirty="0"/>
            </a:br>
            <a:r>
              <a:rPr lang="en-US" sz="2700" dirty="0"/>
              <a:t>Shellfish Advisory Council</a:t>
            </a:r>
            <a:br>
              <a:rPr lang="en-US" sz="2700" dirty="0"/>
            </a:br>
            <a:br>
              <a:rPr lang="en-US" sz="2700" dirty="0"/>
            </a:br>
            <a:r>
              <a:rPr lang="en-US" sz="2700" dirty="0"/>
              <a:t>September 19, 2023</a:t>
            </a:r>
            <a:br>
              <a:rPr lang="en-US" sz="2800" dirty="0">
                <a:solidFill>
                  <a:schemeClr val="tx2"/>
                </a:solidFill>
              </a:rPr>
            </a:br>
            <a:endParaRPr lang="en-US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6800" y="4267200"/>
            <a:ext cx="7506482" cy="1447800"/>
          </a:xfrm>
        </p:spPr>
        <p:txBody>
          <a:bodyPr/>
          <a:lstStyle/>
          <a:p>
            <a:pPr algn="ctr"/>
            <a:endParaRPr lang="en-US" sz="2000" dirty="0">
              <a:solidFill>
                <a:schemeClr val="tx2"/>
              </a:solidFill>
            </a:endParaRPr>
          </a:p>
          <a:p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Jim Stahlnecker</a:t>
            </a:r>
          </a:p>
          <a:p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Surface Water Ambient Toxics (SWAT) Monitoring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106ADD-EFE7-3B6B-2D96-5BA0AA0F7E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PFOSA in Soft Shell Clam, Oyster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88B3EFF5-3ABC-8C17-A911-E6C3420BB62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767" y="1600200"/>
            <a:ext cx="6248465" cy="452596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62122637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43FF48-B799-D564-B4AC-0D41D57861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PFOS in Soft Shell Clam – Atkins Bay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542D01D6-630C-DA30-E847-49F61813FF9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767" y="1600200"/>
            <a:ext cx="6248465" cy="452596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68315138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57B442-5F0C-D7B2-D682-92A7258B64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PFAS in Soft Shell Clam &amp; Oyster - 2022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925A2F8A-FC4B-2CDE-D990-43A872D9E41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370695"/>
            <a:ext cx="8229600" cy="298497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9347336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2B9343BB-2A6F-4DA5-A6C2-D2B05EFA8E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SWAT PFAS American</a:t>
            </a:r>
            <a:br>
              <a:rPr lang="en-US" dirty="0"/>
            </a:br>
            <a:r>
              <a:rPr lang="en-US" dirty="0"/>
              <a:t>Lobster Stations - 2021</a:t>
            </a:r>
          </a:p>
        </p:txBody>
      </p:sp>
      <p:pic>
        <p:nvPicPr>
          <p:cNvPr id="3" name="Content Placeholder 2">
            <a:extLst>
              <a:ext uri="{FF2B5EF4-FFF2-40B4-BE49-F238E27FC236}">
                <a16:creationId xmlns:a16="http://schemas.microsoft.com/office/drawing/2014/main" id="{0CFFB785-F204-4E1A-A671-23ABF8262A3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56197" y="1600200"/>
            <a:ext cx="6031606" cy="4525963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7115C7AC-C573-45C7-BFF6-307275BEBCB0}"/>
              </a:ext>
            </a:extLst>
          </p:cNvPr>
          <p:cNvSpPr txBox="1"/>
          <p:nvPr/>
        </p:nvSpPr>
        <p:spPr>
          <a:xfrm>
            <a:off x="8763000" y="5943600"/>
            <a:ext cx="30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71746DD9-0941-4E74-9311-F69316DCA47C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857122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634513-3529-38C7-53E8-92C4454627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PFOS in Lobster Muscle - 2021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602D2FB0-2B49-424D-B7CD-22E3456BCE47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55993174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7A986E-CCD2-421D-917E-22910B2166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PFOS in Pollock - 2021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CB2894CF-EB9E-4FB3-8B29-08692D8D31E3}"/>
              </a:ext>
            </a:extLst>
          </p:cNvPr>
          <p:cNvSpPr/>
          <p:nvPr/>
        </p:nvSpPr>
        <p:spPr>
          <a:xfrm>
            <a:off x="5181600" y="5638800"/>
            <a:ext cx="762000" cy="3048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23AEDA22-6669-6B42-04FA-70F8D367ECE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767" y="1600200"/>
            <a:ext cx="6248465" cy="452596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04095219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405536-F16C-4421-966E-6E6B911EB9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PFOS in Atlantic Silverside -</a:t>
            </a:r>
            <a:br>
              <a:rPr lang="en-US" dirty="0"/>
            </a:br>
            <a:r>
              <a:rPr lang="en-US" dirty="0"/>
              <a:t>2021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ACA8870C-4F54-4796-9A85-99CD0F79FC26}"/>
              </a:ext>
            </a:extLst>
          </p:cNvPr>
          <p:cNvSpPr/>
          <p:nvPr/>
        </p:nvSpPr>
        <p:spPr>
          <a:xfrm>
            <a:off x="5181600" y="5257800"/>
            <a:ext cx="838200" cy="3048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D47701ED-76DF-C40A-2B64-8265BCF8C2F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0269" y="1600200"/>
            <a:ext cx="6243462" cy="452596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09014911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B5590D-A1BA-4333-B249-3151077719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PFAS in Bivalves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18696C-6011-4938-BCDD-11CACB6E89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4525963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en-US" dirty="0"/>
              <a:t>No PFOS detected in soft shell clam tissue except at Atkins Bay, Kennebec R.</a:t>
            </a:r>
          </a:p>
          <a:p>
            <a:pPr>
              <a:spcAft>
                <a:spcPts val="600"/>
              </a:spcAft>
            </a:pPr>
            <a:r>
              <a:rPr lang="en-US" dirty="0"/>
              <a:t>No PFOS detected in Royal R./Casco Bay American oyster tissue</a:t>
            </a:r>
          </a:p>
          <a:p>
            <a:pPr>
              <a:spcAft>
                <a:spcPts val="600"/>
              </a:spcAft>
            </a:pPr>
            <a:r>
              <a:rPr lang="en-US" dirty="0"/>
              <a:t>No PFOS detected in blue mussel tissue except at Inner Fore River</a:t>
            </a:r>
          </a:p>
          <a:p>
            <a:pPr>
              <a:spcAft>
                <a:spcPts val="600"/>
              </a:spcAft>
            </a:pPr>
            <a:r>
              <a:rPr lang="en-US" dirty="0"/>
              <a:t>PFOSA in about half of blue mussel sites &amp; half of soft shell clam sites </a:t>
            </a:r>
          </a:p>
        </p:txBody>
      </p:sp>
    </p:spTree>
    <p:extLst>
      <p:ext uri="{BB962C8B-B14F-4D97-AF65-F5344CB8AC3E}">
        <p14:creationId xmlns:p14="http://schemas.microsoft.com/office/powerpoint/2010/main" val="155273097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 idx="4294967295"/>
          </p:nvPr>
        </p:nvSpPr>
        <p:spPr>
          <a:xfrm>
            <a:off x="1828800" y="3505200"/>
            <a:ext cx="5486400" cy="1954819"/>
          </a:xfrm>
        </p:spPr>
        <p:txBody>
          <a:bodyPr anchor="ctr">
            <a:noAutofit/>
          </a:bodyPr>
          <a:lstStyle/>
          <a:p>
            <a:pPr algn="ctr" eaLnBrk="1" hangingPunct="1">
              <a:defRPr/>
            </a:pPr>
            <a:r>
              <a:rPr lang="en-US" sz="2000" b="0" dirty="0">
                <a:solidFill>
                  <a:schemeClr val="accent1">
                    <a:lumMod val="50000"/>
                  </a:schemeClr>
                </a:solidFill>
              </a:rPr>
              <a:t>Jim Stahlnecker</a:t>
            </a:r>
            <a:br>
              <a:rPr lang="en-US" sz="2000" b="0" dirty="0">
                <a:solidFill>
                  <a:schemeClr val="accent1">
                    <a:lumMod val="50000"/>
                  </a:schemeClr>
                </a:solidFill>
              </a:rPr>
            </a:br>
            <a:r>
              <a:rPr lang="en-US" sz="2000" b="0" dirty="0">
                <a:solidFill>
                  <a:schemeClr val="accent1">
                    <a:lumMod val="50000"/>
                  </a:schemeClr>
                </a:solidFill>
                <a:hlinkClick r:id="rId3"/>
              </a:rPr>
              <a:t>james.stahlnecker@maine.gov</a:t>
            </a:r>
            <a:br>
              <a:rPr lang="en-US" sz="2000" b="0" dirty="0">
                <a:solidFill>
                  <a:schemeClr val="accent1">
                    <a:lumMod val="50000"/>
                  </a:schemeClr>
                </a:solidFill>
              </a:rPr>
            </a:br>
            <a:r>
              <a:rPr lang="en-US" sz="2000" b="0" dirty="0">
                <a:solidFill>
                  <a:schemeClr val="accent1">
                    <a:lumMod val="50000"/>
                  </a:schemeClr>
                </a:solidFill>
              </a:rPr>
              <a:t>(207) 215-6954</a:t>
            </a:r>
            <a:endParaRPr lang="en-US" sz="2000" b="0" dirty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0" y="6270625"/>
            <a:ext cx="9144000" cy="376238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i="1" dirty="0">
                <a:latin typeface="Arial" pitchFamily="34" charset="0"/>
                <a:cs typeface="Arial" pitchFamily="34" charset="0"/>
              </a:rPr>
              <a:t>                  			</a:t>
            </a:r>
            <a:endParaRPr lang="en-US" i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315" y="6053380"/>
            <a:ext cx="947882" cy="87398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894B6D7-91D4-43DE-9427-891C0532A0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93D7E75-82E5-4227-A723-7DC309C4A2C1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E2AD3A-4DC7-70A1-D6B2-181534487C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What Are PFAS?</a:t>
            </a:r>
            <a:br>
              <a:rPr lang="en-US" dirty="0"/>
            </a:br>
            <a:r>
              <a:rPr lang="en-US" sz="2700" dirty="0"/>
              <a:t>per- or polyfluoroalkyl substances</a:t>
            </a:r>
          </a:p>
        </p:txBody>
      </p:sp>
      <p:pic>
        <p:nvPicPr>
          <p:cNvPr id="1026" name="Picture 2" descr="Perfluorooctanesulfonamide - Wikiwand">
            <a:extLst>
              <a:ext uri="{FF2B5EF4-FFF2-40B4-BE49-F238E27FC236}">
                <a16:creationId xmlns:a16="http://schemas.microsoft.com/office/drawing/2014/main" id="{4CD766C1-74CB-D759-46D7-8BEDD0E09262}"/>
              </a:ext>
            </a:extLst>
          </p:cNvPr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638425" y="2022475"/>
            <a:ext cx="3867150" cy="1181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A014ADCB-C9D2-D8C5-AAA7-ADDB099BF4C4}"/>
              </a:ext>
            </a:extLst>
          </p:cNvPr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3810002"/>
            <a:ext cx="3429000" cy="11022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7DBDF76-4EB6-4C51-3D77-6A29EBBC042F}"/>
              </a:ext>
            </a:extLst>
          </p:cNvPr>
          <p:cNvSpPr txBox="1"/>
          <p:nvPr/>
        </p:nvSpPr>
        <p:spPr>
          <a:xfrm>
            <a:off x="5257800" y="1422340"/>
            <a:ext cx="3048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Perfluorooctanesulfonamide (PFOSA)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8C3E3DE-5DFA-C3E2-11E1-165C3CD619D7}"/>
              </a:ext>
            </a:extLst>
          </p:cNvPr>
          <p:cNvSpPr txBox="1"/>
          <p:nvPr/>
        </p:nvSpPr>
        <p:spPr>
          <a:xfrm>
            <a:off x="1143000" y="5105400"/>
            <a:ext cx="3124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Perfluorooctane sulfonate (PFOS)</a:t>
            </a:r>
          </a:p>
        </p:txBody>
      </p:sp>
    </p:spTree>
    <p:extLst>
      <p:ext uri="{BB962C8B-B14F-4D97-AF65-F5344CB8AC3E}">
        <p14:creationId xmlns:p14="http://schemas.microsoft.com/office/powerpoint/2010/main" val="36396033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C0D5F1-F0D5-3422-14A0-64D2CD3C1F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Marine Species Analyzed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23838C-698E-E37C-C2B8-55654759BB2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Aft>
                <a:spcPts val="600"/>
              </a:spcAft>
            </a:pPr>
            <a:r>
              <a:rPr lang="en-US" dirty="0"/>
              <a:t>Blue mussel</a:t>
            </a:r>
          </a:p>
          <a:p>
            <a:pPr>
              <a:spcAft>
                <a:spcPts val="600"/>
              </a:spcAft>
            </a:pPr>
            <a:r>
              <a:rPr lang="en-US" dirty="0"/>
              <a:t>Soft shell clam</a:t>
            </a:r>
          </a:p>
          <a:p>
            <a:pPr>
              <a:spcAft>
                <a:spcPts val="600"/>
              </a:spcAft>
            </a:pPr>
            <a:r>
              <a:rPr lang="en-US" dirty="0"/>
              <a:t>Eastern oyster</a:t>
            </a:r>
          </a:p>
          <a:p>
            <a:pPr>
              <a:spcAft>
                <a:spcPts val="600"/>
              </a:spcAft>
            </a:pPr>
            <a:r>
              <a:rPr lang="en-US" dirty="0"/>
              <a:t>American lobster</a:t>
            </a:r>
          </a:p>
          <a:p>
            <a:pPr>
              <a:spcAft>
                <a:spcPts val="600"/>
              </a:spcAft>
            </a:pPr>
            <a:r>
              <a:rPr lang="en-US" dirty="0"/>
              <a:t>Finfish species:</a:t>
            </a:r>
          </a:p>
          <a:p>
            <a:pPr lvl="1">
              <a:spcAft>
                <a:spcPts val="600"/>
              </a:spcAft>
            </a:pPr>
            <a:r>
              <a:rPr lang="en-US" dirty="0"/>
              <a:t>pollock, striped bass, bluefish, Atlantic silverside, banded killifish </a:t>
            </a:r>
          </a:p>
        </p:txBody>
      </p:sp>
    </p:spTree>
    <p:extLst>
      <p:ext uri="{BB962C8B-B14F-4D97-AF65-F5344CB8AC3E}">
        <p14:creationId xmlns:p14="http://schemas.microsoft.com/office/powerpoint/2010/main" val="42046130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C413DA-1D8F-9592-2506-888E39B8C6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Changes Through Time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95D671-84E7-E7D2-5F21-4DB40C18643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Aft>
                <a:spcPts val="600"/>
              </a:spcAft>
            </a:pPr>
            <a:r>
              <a:rPr lang="en-US" dirty="0"/>
              <a:t>Increase from 12 to 40 PFAS compounds from lab</a:t>
            </a:r>
          </a:p>
          <a:p>
            <a:pPr>
              <a:spcAft>
                <a:spcPts val="600"/>
              </a:spcAft>
            </a:pPr>
            <a:r>
              <a:rPr lang="en-US" dirty="0"/>
              <a:t>Decreasing detection levels/reporting limits</a:t>
            </a:r>
          </a:p>
          <a:p>
            <a:pPr>
              <a:spcAft>
                <a:spcPts val="600"/>
              </a:spcAft>
            </a:pPr>
            <a:r>
              <a:rPr lang="en-US" dirty="0"/>
              <a:t>We see more compounds now, mainly due to better detection</a:t>
            </a:r>
          </a:p>
          <a:p>
            <a:pPr>
              <a:spcAft>
                <a:spcPts val="600"/>
              </a:spcAft>
            </a:pPr>
            <a:r>
              <a:rPr lang="en-US" dirty="0"/>
              <a:t>Shifting focus from species to species as data is gathered and lessons are learned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50278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80C72F-FF63-9834-4C85-CD08463D67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History of Shellfish PFAS Testing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BF46ED-B029-16D3-FD36-82506E54740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Aft>
                <a:spcPts val="600"/>
              </a:spcAft>
            </a:pPr>
            <a:r>
              <a:rPr lang="en-US" dirty="0"/>
              <a:t>2013 - 12 compounds</a:t>
            </a:r>
          </a:p>
          <a:p>
            <a:pPr lvl="1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/>
              <a:t>2 blue mussel (East End, Sears Is.) &amp; 2 soft shell clam sites (Mast C., Presumpscot R.);  only PFOSA &amp; only at East End; all soft shell clam non-detects</a:t>
            </a:r>
          </a:p>
          <a:p>
            <a:pPr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/>
              <a:t>2014 - 13 compounds</a:t>
            </a:r>
          </a:p>
          <a:p>
            <a:pPr lvl="1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/>
              <a:t>2 blue mussel sites (Navy Pier, Harpswell C.); PFOSA in both (75% of reps) &amp; </a:t>
            </a:r>
            <a:r>
              <a:rPr lang="en-US" dirty="0" err="1"/>
              <a:t>PFHpA</a:t>
            </a:r>
            <a:r>
              <a:rPr lang="en-US" dirty="0"/>
              <a:t> (25% of reps) at Navy Pier (</a:t>
            </a:r>
            <a:r>
              <a:rPr lang="en-US" dirty="0" err="1"/>
              <a:t>perfluoroheptanoate</a:t>
            </a:r>
            <a:r>
              <a:rPr lang="en-US" dirty="0"/>
              <a:t>)</a:t>
            </a:r>
          </a:p>
          <a:p>
            <a:pPr lvl="1">
              <a:buFont typeface="Arial" panose="020B0604020202020204" pitchFamily="34" charset="0"/>
              <a:buChar char="•"/>
            </a:pPr>
            <a:endParaRPr lang="en-US" dirty="0"/>
          </a:p>
          <a:p>
            <a:pPr lvl="1">
              <a:buFont typeface="Arial" panose="020B0604020202020204" pitchFamily="34" charset="0"/>
              <a:buChar char="•"/>
            </a:pPr>
            <a:endParaRPr lang="en-US" dirty="0"/>
          </a:p>
          <a:p>
            <a:pPr marL="457200" lvl="1" indent="0">
              <a:buNone/>
            </a:pP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3266140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80C72F-FF63-9834-4C85-CD08463D67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61386"/>
            <a:ext cx="8229600" cy="1143000"/>
          </a:xfrm>
        </p:spPr>
        <p:txBody>
          <a:bodyPr/>
          <a:lstStyle/>
          <a:p>
            <a:r>
              <a:rPr lang="en-US" dirty="0"/>
              <a:t>History of Shellfish PFAS Testing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BF46ED-B029-16D3-FD36-82506E5474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440829"/>
            <a:ext cx="8229600" cy="4525963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en-US" dirty="0"/>
              <a:t>2015 - no PFAS shellfish testing</a:t>
            </a:r>
          </a:p>
          <a:p>
            <a:pPr>
              <a:spcAft>
                <a:spcPts val="600"/>
              </a:spcAft>
            </a:pPr>
            <a:r>
              <a:rPr lang="en-US" dirty="0"/>
              <a:t>2016 - 13 compounds</a:t>
            </a:r>
          </a:p>
          <a:p>
            <a:pPr lvl="1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/>
              <a:t>1 blue mussel site (Harpswell C.) at new location; only PFOSA (50% of reps)</a:t>
            </a:r>
          </a:p>
          <a:p>
            <a:pPr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/>
              <a:t>2017 -  13 compounds</a:t>
            </a:r>
          </a:p>
          <a:p>
            <a:pPr lvl="1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/>
              <a:t>2 soft shell clam sites (Harpswell C., Broad C. Eastport); all non-detects</a:t>
            </a:r>
          </a:p>
          <a:p>
            <a:pPr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/>
              <a:t>2018 – no PFAS shellfish testing (lobster focus)</a:t>
            </a:r>
          </a:p>
        </p:txBody>
      </p:sp>
    </p:spTree>
    <p:extLst>
      <p:ext uri="{BB962C8B-B14F-4D97-AF65-F5344CB8AC3E}">
        <p14:creationId xmlns:p14="http://schemas.microsoft.com/office/powerpoint/2010/main" val="34828590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BAE3B6-5F5E-7656-ECF1-F062CFA734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PFAS in Blue Mussel – 2019-20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1FBEEB36-9B11-0109-A661-A8A30F74A7D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0566" y="1295400"/>
            <a:ext cx="6422867" cy="492649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11338373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45C744-C3AE-10CA-6ADF-D1A9953036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PFOS in Blue Mussel – Inner Fore R.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6EB4972B-F5BD-4B3F-A53B-D6D180519A3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0269" y="1600200"/>
            <a:ext cx="6243462" cy="452596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46058557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2B1BDF-3EE2-40E0-B29D-62ABD63D06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PFOSA in Blue Mussel – 2019-20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978E5957-EDB8-5D17-7B93-38571146DCF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0269" y="1600200"/>
            <a:ext cx="6243462" cy="452596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796031172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10"/>
  <p:tag name="MMPROD_UIDATA" val="&lt;database version=&quot;11.0&quot;&gt;&lt;object type=&quot;1&quot; unique_id=&quot;10001&quot;&gt;&lt;object type=&quot;2&quot; unique_id=&quot;10052&quot;&gt;&lt;object type=&quot;3&quot; unique_id=&quot;10053&quot;&gt;&lt;property id=&quot;20148&quot; value=&quot;5&quot;/&gt;&lt;property id=&quot;20300&quot; value=&quot;Slide 1&quot;/&gt;&lt;property id=&quot;20307&quot; value=&quot;256&quot;/&gt;&lt;/object&gt;&lt;object type=&quot;3&quot; unique_id=&quot;10058&quot;&gt;&lt;property id=&quot;20148&quot; value=&quot;5&quot;/&gt;&lt;property id=&quot;20300&quot; value=&quot;Slide 3&quot;/&gt;&lt;property id=&quot;20307&quot; value=&quot;267&quot;/&gt;&lt;/object&gt;&lt;object type=&quot;3&quot; unique_id=&quot;10109&quot;&gt;&lt;property id=&quot;20148&quot; value=&quot;5&quot;/&gt;&lt;property id=&quot;20300&quot; value=&quot;Slide 2&quot;/&gt;&lt;property id=&quot;20307&quot; value=&quot;268&quot;/&gt;&lt;/object&gt;&lt;/object&gt;&lt;object type=&quot;8&quot; unique_id=&quot;10066&quot;&gt;&lt;/object&gt;&lt;/object&gt;&lt;/database&gt;"/>
  <p:tag name="SECTOMILLISECCONVERTED" val="1"/>
</p:tagLst>
</file>

<file path=ppt/theme/theme1.xml><?xml version="1.0" encoding="utf-8"?>
<a:theme xmlns:a="http://schemas.openxmlformats.org/drawingml/2006/main" name="ME DEP PPP-white background Style (2)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EP power point template 2018" id="{571487D1-8ED4-45DE-8F4F-3A598441320D}" vid="{65AC2620-8D72-4E4E-9AD5-0197A331F7F2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DEP power point template 2020</Template>
  <TotalTime>1758</TotalTime>
  <Words>504</Words>
  <Application>Microsoft Office PowerPoint</Application>
  <PresentationFormat>On-screen Show (4:3)</PresentationFormat>
  <Paragraphs>57</Paragraphs>
  <Slides>18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1" baseType="lpstr">
      <vt:lpstr>Arial</vt:lpstr>
      <vt:lpstr>Calibri</vt:lpstr>
      <vt:lpstr>ME DEP PPP-white background Style (2)</vt:lpstr>
      <vt:lpstr>PFAS in Maine Shellfish  Presentation to the Shellfish Advisory Council  September 19, 2023 </vt:lpstr>
      <vt:lpstr>What Are PFAS? per- or polyfluoroalkyl substances</vt:lpstr>
      <vt:lpstr>Marine Species Analyzed</vt:lpstr>
      <vt:lpstr>Changes Through Time</vt:lpstr>
      <vt:lpstr>History of Shellfish PFAS Testing</vt:lpstr>
      <vt:lpstr>History of Shellfish PFAS Testing</vt:lpstr>
      <vt:lpstr>PFAS in Blue Mussel – 2019-20</vt:lpstr>
      <vt:lpstr>PFOS in Blue Mussel – Inner Fore R.</vt:lpstr>
      <vt:lpstr>PFOSA in Blue Mussel – 2019-20</vt:lpstr>
      <vt:lpstr>PFOSA in Soft Shell Clam, Oyster</vt:lpstr>
      <vt:lpstr>PFOS in Soft Shell Clam – Atkins Bay</vt:lpstr>
      <vt:lpstr>PFAS in Soft Shell Clam &amp; Oyster - 2022</vt:lpstr>
      <vt:lpstr>SWAT PFAS American Lobster Stations - 2021</vt:lpstr>
      <vt:lpstr>PFOS in Lobster Muscle - 2021</vt:lpstr>
      <vt:lpstr>PFOS in Pollock - 2021</vt:lpstr>
      <vt:lpstr>PFOS in Atlantic Silverside - 2021</vt:lpstr>
      <vt:lpstr>PFAS in Bivalves </vt:lpstr>
      <vt:lpstr>Jim Stahlnecker james.stahlnecker@maine.gov (207) 215-6954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Stahlnecker, James</dc:creator>
  <cp:lastModifiedBy>Stahlnecker, James</cp:lastModifiedBy>
  <cp:revision>9</cp:revision>
  <dcterms:created xsi:type="dcterms:W3CDTF">2023-05-09T19:16:24Z</dcterms:created>
  <dcterms:modified xsi:type="dcterms:W3CDTF">2023-09-18T18:34:32Z</dcterms:modified>
</cp:coreProperties>
</file>