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60" r:id="rId2"/>
    <p:sldId id="259" r:id="rId3"/>
    <p:sldId id="257" r:id="rId4"/>
    <p:sldId id="258"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6626" autoAdjust="0"/>
  </p:normalViewPr>
  <p:slideViewPr>
    <p:cSldViewPr>
      <p:cViewPr varScale="1">
        <p:scale>
          <a:sx n="63" d="100"/>
          <a:sy n="63" d="100"/>
        </p:scale>
        <p:origin x="-137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914B93-0629-455A-96D7-1E188E5F3FE4}" type="datetimeFigureOut">
              <a:rPr lang="en-US" smtClean="0"/>
              <a:t>10/23/2013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2F9FFB-CF9B-46EF-BDB7-3C953DF28CB2}" type="slidenum">
              <a:rPr lang="en-US" smtClean="0"/>
              <a:t>‹#›</a:t>
            </a:fld>
            <a:endParaRPr lang="en-US" dirty="0"/>
          </a:p>
        </p:txBody>
      </p:sp>
    </p:spTree>
    <p:extLst>
      <p:ext uri="{BB962C8B-B14F-4D97-AF65-F5344CB8AC3E}">
        <p14:creationId xmlns:p14="http://schemas.microsoft.com/office/powerpoint/2010/main" val="28570947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1" i="0" u="none" strike="noStrike" kern="1200" baseline="0" dirty="0" smtClean="0">
                <a:solidFill>
                  <a:schemeClr val="tx1"/>
                </a:solidFill>
                <a:latin typeface="+mn-lt"/>
                <a:ea typeface="+mn-ea"/>
                <a:cs typeface="+mn-cs"/>
              </a:rPr>
              <a:t>Structure: </a:t>
            </a:r>
            <a:r>
              <a:rPr lang="en-US" sz="1000" b="0" i="0" u="none" strike="noStrike" kern="1200" baseline="0" dirty="0" smtClean="0">
                <a:solidFill>
                  <a:schemeClr val="tx1"/>
                </a:solidFill>
                <a:latin typeface="+mn-lt"/>
                <a:ea typeface="+mn-ea"/>
                <a:cs typeface="+mn-cs"/>
              </a:rPr>
              <a:t>Features of a healthcare organization or clinician relevant to the capacity to provide healthcare. This may include, but is not limited to, measures that address health IT infrastructure, provider capacity, systems, and other healthcare infrastructure supports. </a:t>
            </a:r>
          </a:p>
          <a:p>
            <a:r>
              <a:rPr lang="en-US" sz="1000" b="1" i="0" u="none" strike="noStrike" kern="1200" baseline="0" dirty="0" smtClean="0">
                <a:solidFill>
                  <a:schemeClr val="tx1"/>
                </a:solidFill>
                <a:latin typeface="+mn-lt"/>
                <a:ea typeface="+mn-ea"/>
                <a:cs typeface="+mn-cs"/>
              </a:rPr>
              <a:t>Process</a:t>
            </a:r>
            <a:r>
              <a:rPr lang="en-US" sz="1000" b="0" i="0" u="none" strike="noStrike" kern="1200" baseline="0" dirty="0" smtClean="0">
                <a:solidFill>
                  <a:schemeClr val="tx1"/>
                </a:solidFill>
                <a:latin typeface="+mn-lt"/>
                <a:ea typeface="+mn-ea"/>
                <a:cs typeface="+mn-cs"/>
              </a:rPr>
              <a:t>: A healthcare service provided to, or on behalf of, a patient. This may include, but is not limited to, measures that may address adherence to recommendations for clinical practice based on evidence or consensus. </a:t>
            </a:r>
          </a:p>
          <a:p>
            <a:r>
              <a:rPr lang="en-US" sz="1000" b="1" i="0" u="none" strike="noStrike" kern="1200" baseline="0" dirty="0" smtClean="0">
                <a:solidFill>
                  <a:schemeClr val="tx1"/>
                </a:solidFill>
                <a:latin typeface="+mn-lt"/>
                <a:ea typeface="+mn-ea"/>
                <a:cs typeface="+mn-cs"/>
              </a:rPr>
              <a:t>Outcome</a:t>
            </a:r>
            <a:r>
              <a:rPr lang="en-US" sz="1000" b="0" i="0" u="none" strike="noStrike" kern="1200" baseline="0" dirty="0" smtClean="0">
                <a:solidFill>
                  <a:schemeClr val="tx1"/>
                </a:solidFill>
                <a:latin typeface="+mn-lt"/>
                <a:ea typeface="+mn-ea"/>
                <a:cs typeface="+mn-cs"/>
              </a:rPr>
              <a:t>: The health state of a patient (or change in health status) resulting from healthcare— desirable or adverse. </a:t>
            </a:r>
          </a:p>
          <a:p>
            <a:r>
              <a:rPr lang="en-US" sz="1000" b="1" i="0" u="none" strike="noStrike" kern="1200" baseline="0" dirty="0" smtClean="0">
                <a:solidFill>
                  <a:schemeClr val="tx1"/>
                </a:solidFill>
                <a:latin typeface="+mn-lt"/>
                <a:ea typeface="+mn-ea"/>
                <a:cs typeface="+mn-cs"/>
              </a:rPr>
              <a:t>Care Experience: </a:t>
            </a:r>
            <a:r>
              <a:rPr lang="en-US" sz="1000" b="0" i="0" u="none" strike="noStrike" kern="1200" baseline="0" dirty="0" smtClean="0">
                <a:solidFill>
                  <a:schemeClr val="tx1"/>
                </a:solidFill>
                <a:latin typeface="+mn-lt"/>
                <a:ea typeface="+mn-ea"/>
                <a:cs typeface="+mn-cs"/>
              </a:rPr>
              <a:t>Patient and their care givers’ experience of care </a:t>
            </a:r>
          </a:p>
          <a:p>
            <a:r>
              <a:rPr lang="en-US" sz="1000" b="1" i="0" u="none" strike="noStrike" kern="1200" baseline="0" dirty="0" smtClean="0">
                <a:solidFill>
                  <a:schemeClr val="tx1"/>
                </a:solidFill>
                <a:latin typeface="+mn-lt"/>
                <a:ea typeface="+mn-ea"/>
                <a:cs typeface="+mn-cs"/>
              </a:rPr>
              <a:t>Cost and Resource Use: </a:t>
            </a:r>
            <a:r>
              <a:rPr lang="en-US" sz="1000" b="0" i="0" u="none" strike="noStrike" kern="1200" baseline="0" dirty="0" smtClean="0">
                <a:solidFill>
                  <a:schemeClr val="tx1"/>
                </a:solidFill>
                <a:latin typeface="+mn-lt"/>
                <a:ea typeface="+mn-ea"/>
                <a:cs typeface="+mn-cs"/>
              </a:rPr>
              <a:t>Counting the frequency of units of defined health system services or resources; some may further apply a dollar amount (e.g., allowable charges, paid amounts, or standardized prices) to each unit of resource use (i.e., monetize the health service or resource use units) </a:t>
            </a:r>
            <a:endParaRPr lang="en-US" sz="1000" dirty="0"/>
          </a:p>
        </p:txBody>
      </p:sp>
      <p:sp>
        <p:nvSpPr>
          <p:cNvPr id="4" name="Slide Number Placeholder 3"/>
          <p:cNvSpPr>
            <a:spLocks noGrp="1"/>
          </p:cNvSpPr>
          <p:nvPr>
            <p:ph type="sldNum" sz="quarter" idx="10"/>
          </p:nvPr>
        </p:nvSpPr>
        <p:spPr/>
        <p:txBody>
          <a:bodyPr/>
          <a:lstStyle/>
          <a:p>
            <a:fld id="{882F9FFB-CF9B-46EF-BDB7-3C953DF28CB2}" type="slidenum">
              <a:rPr lang="en-US" smtClean="0"/>
              <a:t>2</a:t>
            </a:fld>
            <a:endParaRPr lang="en-US" dirty="0"/>
          </a:p>
        </p:txBody>
      </p:sp>
    </p:spTree>
    <p:extLst>
      <p:ext uri="{BB962C8B-B14F-4D97-AF65-F5344CB8AC3E}">
        <p14:creationId xmlns:p14="http://schemas.microsoft.com/office/powerpoint/2010/main" val="2586073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FF11662A-26E5-4F1B-BC53-E7B308763F15}" type="datetimeFigureOut">
              <a:rPr lang="en-US" smtClean="0"/>
              <a:t>10/23/2013</a:t>
            </a:fld>
            <a:endParaRPr lang="en-US" dirty="0"/>
          </a:p>
        </p:txBody>
      </p:sp>
      <p:sp>
        <p:nvSpPr>
          <p:cNvPr id="20" name="Footer Placeholder 19"/>
          <p:cNvSpPr>
            <a:spLocks noGrp="1"/>
          </p:cNvSpPr>
          <p:nvPr>
            <p:ph type="ftr" sz="quarter" idx="11"/>
          </p:nvPr>
        </p:nvSpPr>
        <p:spPr/>
        <p:txBody>
          <a:bodyPr/>
          <a:lstStyle>
            <a:extLst/>
          </a:lstStyle>
          <a:p>
            <a:endParaRPr lang="en-US" dirty="0"/>
          </a:p>
        </p:txBody>
      </p:sp>
      <p:sp>
        <p:nvSpPr>
          <p:cNvPr id="10" name="Slide Number Placeholder 9"/>
          <p:cNvSpPr>
            <a:spLocks noGrp="1"/>
          </p:cNvSpPr>
          <p:nvPr>
            <p:ph type="sldNum" sz="quarter" idx="12"/>
          </p:nvPr>
        </p:nvSpPr>
        <p:spPr/>
        <p:txBody>
          <a:bodyPr/>
          <a:lstStyle>
            <a:extLst/>
          </a:lstStyle>
          <a:p>
            <a:fld id="{A6E81E94-A730-45E2-9BA9-9231A0FBD560}" type="slidenum">
              <a:rPr lang="en-US" smtClean="0"/>
              <a:t>‹#›</a:t>
            </a:fld>
            <a:endParaRPr lang="en-US"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F11662A-26E5-4F1B-BC53-E7B308763F15}" type="datetimeFigureOut">
              <a:rPr lang="en-US" smtClean="0"/>
              <a:t>10/23/2013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A6E81E94-A730-45E2-9BA9-9231A0FBD560}"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F11662A-26E5-4F1B-BC53-E7B308763F15}" type="datetimeFigureOut">
              <a:rPr lang="en-US" smtClean="0"/>
              <a:t>10/23/2013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A6E81E94-A730-45E2-9BA9-9231A0FBD560}"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F11662A-26E5-4F1B-BC53-E7B308763F15}" type="datetimeFigureOut">
              <a:rPr lang="en-US" smtClean="0"/>
              <a:t>10/23/2013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A6E81E94-A730-45E2-9BA9-9231A0FBD560}"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F11662A-26E5-4F1B-BC53-E7B308763F15}" type="datetimeFigureOut">
              <a:rPr lang="en-US" smtClean="0"/>
              <a:t>10/23/2013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A6E81E94-A730-45E2-9BA9-9231A0FBD560}" type="slidenum">
              <a:rPr lang="en-US" smtClean="0"/>
              <a:t>‹#›</a:t>
            </a:fld>
            <a:endParaRPr lang="en-US"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F11662A-26E5-4F1B-BC53-E7B308763F15}" type="datetimeFigureOut">
              <a:rPr lang="en-US" smtClean="0"/>
              <a:t>10/23/2013</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A6E81E94-A730-45E2-9BA9-9231A0FBD560}"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F11662A-26E5-4F1B-BC53-E7B308763F15}" type="datetimeFigureOut">
              <a:rPr lang="en-US" smtClean="0"/>
              <a:t>10/23/2013</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A6E81E94-A730-45E2-9BA9-9231A0FBD560}"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F11662A-26E5-4F1B-BC53-E7B308763F15}" type="datetimeFigureOut">
              <a:rPr lang="en-US" smtClean="0"/>
              <a:t>10/23/2013</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A6E81E94-A730-45E2-9BA9-9231A0FBD560}"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FF11662A-26E5-4F1B-BC53-E7B308763F15}" type="datetimeFigureOut">
              <a:rPr lang="en-US" smtClean="0"/>
              <a:t>10/23/2013</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A6E81E94-A730-45E2-9BA9-9231A0FBD560}" type="slidenum">
              <a:rPr lang="en-US" smtClean="0"/>
              <a:t>‹#›</a:t>
            </a:fld>
            <a:endParaRPr lang="en-US"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F11662A-26E5-4F1B-BC53-E7B308763F15}" type="datetimeFigureOut">
              <a:rPr lang="en-US" smtClean="0"/>
              <a:t>10/23/2013</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A6E81E94-A730-45E2-9BA9-9231A0FBD560}"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FF11662A-26E5-4F1B-BC53-E7B308763F15}" type="datetimeFigureOut">
              <a:rPr lang="en-US" smtClean="0"/>
              <a:t>10/23/2013</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A6E81E94-A730-45E2-9BA9-9231A0FBD560}" type="slidenum">
              <a:rPr lang="en-US" smtClean="0"/>
              <a:t>‹#›</a:t>
            </a:fld>
            <a:endParaRPr lang="en-US"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F11662A-26E5-4F1B-BC53-E7B308763F15}" type="datetimeFigureOut">
              <a:rPr lang="en-US" smtClean="0"/>
              <a:t>10/23/2013</a:t>
            </a:fld>
            <a:endParaRPr lang="en-US"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6E81E94-A730-45E2-9BA9-9231A0FBD560}" type="slidenum">
              <a:rPr lang="en-US" smtClean="0"/>
              <a:t>‹#›</a:t>
            </a:fld>
            <a:endParaRPr lang="en-US"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C00000"/>
                </a:solidFill>
              </a:rPr>
              <a:t>SIM Measure Development</a:t>
            </a:r>
            <a:endParaRPr lang="en-US" b="1" dirty="0">
              <a:solidFill>
                <a:srgbClr val="C00000"/>
              </a:solidFill>
            </a:endParaRPr>
          </a:p>
        </p:txBody>
      </p:sp>
      <p:sp>
        <p:nvSpPr>
          <p:cNvPr id="3" name="Subtitle 2"/>
          <p:cNvSpPr>
            <a:spLocks noGrp="1"/>
          </p:cNvSpPr>
          <p:nvPr>
            <p:ph type="subTitle" idx="1"/>
          </p:nvPr>
        </p:nvSpPr>
        <p:spPr>
          <a:xfrm>
            <a:off x="1447800" y="3657600"/>
            <a:ext cx="7406640" cy="1621464"/>
          </a:xfrm>
        </p:spPr>
        <p:txBody>
          <a:bodyPr>
            <a:normAutofit/>
          </a:bodyPr>
          <a:lstStyle/>
          <a:p>
            <a:r>
              <a:rPr lang="en-US" sz="2800" dirty="0" smtClean="0"/>
              <a:t>Presentation to SIM Steering Committee</a:t>
            </a:r>
          </a:p>
          <a:p>
            <a:r>
              <a:rPr lang="en-US" sz="2800" dirty="0" smtClean="0"/>
              <a:t>October 23, 2013</a:t>
            </a:r>
            <a:endParaRPr lang="en-US" sz="2800" dirty="0"/>
          </a:p>
        </p:txBody>
      </p:sp>
    </p:spTree>
    <p:extLst>
      <p:ext uri="{BB962C8B-B14F-4D97-AF65-F5344CB8AC3E}">
        <p14:creationId xmlns:p14="http://schemas.microsoft.com/office/powerpoint/2010/main" val="874968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C00000"/>
                </a:solidFill>
              </a:rPr>
              <a:t>What Will Be Measured?</a:t>
            </a:r>
            <a:endParaRPr lang="en-US" b="1" dirty="0">
              <a:solidFill>
                <a:srgbClr val="C00000"/>
              </a:solidFill>
            </a:endParaRPr>
          </a:p>
        </p:txBody>
      </p:sp>
      <p:sp>
        <p:nvSpPr>
          <p:cNvPr id="3" name="Content Placeholder 2"/>
          <p:cNvSpPr>
            <a:spLocks noGrp="1"/>
          </p:cNvSpPr>
          <p:nvPr>
            <p:ph idx="1"/>
          </p:nvPr>
        </p:nvSpPr>
        <p:spPr/>
        <p:txBody>
          <a:bodyPr>
            <a:normAutofit/>
          </a:bodyPr>
          <a:lstStyle/>
          <a:p>
            <a:r>
              <a:rPr lang="en-US" dirty="0" smtClean="0"/>
              <a:t>Structure </a:t>
            </a:r>
          </a:p>
          <a:p>
            <a:r>
              <a:rPr lang="en-US" dirty="0" smtClean="0"/>
              <a:t>Process of Care</a:t>
            </a:r>
          </a:p>
          <a:p>
            <a:r>
              <a:rPr lang="en-US" dirty="0" smtClean="0"/>
              <a:t>Outcomes</a:t>
            </a:r>
          </a:p>
          <a:p>
            <a:r>
              <a:rPr lang="en-US" dirty="0" smtClean="0"/>
              <a:t>Care Experiences</a:t>
            </a:r>
          </a:p>
          <a:p>
            <a:r>
              <a:rPr lang="en-US" dirty="0" smtClean="0"/>
              <a:t>Cost and Resource Use</a:t>
            </a:r>
            <a:endParaRPr lang="en-US" dirty="0"/>
          </a:p>
          <a:p>
            <a:endParaRPr lang="en-US" dirty="0"/>
          </a:p>
        </p:txBody>
      </p:sp>
    </p:spTree>
    <p:extLst>
      <p:ext uri="{BB962C8B-B14F-4D97-AF65-F5344CB8AC3E}">
        <p14:creationId xmlns:p14="http://schemas.microsoft.com/office/powerpoint/2010/main" val="1800543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C00000"/>
                </a:solidFill>
              </a:rPr>
              <a:t>Measure Selection </a:t>
            </a:r>
            <a:endParaRPr lang="en-US" b="1" dirty="0">
              <a:solidFill>
                <a:srgbClr val="C00000"/>
              </a:solidFill>
            </a:endParaRPr>
          </a:p>
        </p:txBody>
      </p:sp>
      <p:sp>
        <p:nvSpPr>
          <p:cNvPr id="3" name="Content Placeholder 2"/>
          <p:cNvSpPr>
            <a:spLocks noGrp="1"/>
          </p:cNvSpPr>
          <p:nvPr>
            <p:ph idx="1"/>
          </p:nvPr>
        </p:nvSpPr>
        <p:spPr>
          <a:xfrm>
            <a:off x="1435608" y="1447800"/>
            <a:ext cx="7498080" cy="5105400"/>
          </a:xfrm>
        </p:spPr>
        <p:txBody>
          <a:bodyPr>
            <a:normAutofit fontScale="55000" lnSpcReduction="20000"/>
          </a:bodyPr>
          <a:lstStyle/>
          <a:p>
            <a:pPr marL="0" indent="0">
              <a:buNone/>
            </a:pPr>
            <a:r>
              <a:rPr lang="en-US" sz="4000" b="1" dirty="0" smtClean="0">
                <a:solidFill>
                  <a:srgbClr val="C00000"/>
                </a:solidFill>
              </a:rPr>
              <a:t>Focus on Measures:</a:t>
            </a:r>
            <a:endParaRPr lang="en-US" sz="4000" b="1" dirty="0">
              <a:solidFill>
                <a:srgbClr val="C00000"/>
              </a:solidFill>
            </a:endParaRPr>
          </a:p>
          <a:p>
            <a:pPr lvl="1">
              <a:buFont typeface="Arial" panose="020B0604020202020204" pitchFamily="34" charset="0"/>
              <a:buChar char="•"/>
            </a:pPr>
            <a:r>
              <a:rPr lang="en-US" sz="3600" dirty="0"/>
              <a:t>t</a:t>
            </a:r>
            <a:r>
              <a:rPr lang="en-US" sz="3600" dirty="0" smtClean="0"/>
              <a:t>hat address </a:t>
            </a:r>
            <a:r>
              <a:rPr lang="en-US" sz="3600" dirty="0"/>
              <a:t>important </a:t>
            </a:r>
            <a:r>
              <a:rPr lang="en-US" sz="3600" dirty="0" smtClean="0"/>
              <a:t>health conditions/topics and have </a:t>
            </a:r>
            <a:r>
              <a:rPr lang="en-US" sz="3600" dirty="0"/>
              <a:t>a strong scientific evidence </a:t>
            </a:r>
            <a:r>
              <a:rPr lang="en-US" sz="3600" dirty="0" smtClean="0"/>
              <a:t>base; </a:t>
            </a:r>
          </a:p>
          <a:p>
            <a:pPr lvl="1">
              <a:buFont typeface="Arial" panose="020B0604020202020204" pitchFamily="34" charset="0"/>
              <a:buChar char="•"/>
            </a:pPr>
            <a:r>
              <a:rPr lang="en-US" sz="3600" dirty="0"/>
              <a:t>w</a:t>
            </a:r>
            <a:r>
              <a:rPr lang="en-US" sz="3600" dirty="0" smtClean="0"/>
              <a:t>here data is readily available to support use of measure.</a:t>
            </a:r>
          </a:p>
          <a:p>
            <a:pPr lvl="1">
              <a:buFont typeface="Arial" panose="020B0604020202020204" pitchFamily="34" charset="0"/>
              <a:buChar char="•"/>
            </a:pPr>
            <a:r>
              <a:rPr lang="en-US" sz="3600" dirty="0"/>
              <a:t>t</a:t>
            </a:r>
            <a:r>
              <a:rPr lang="en-US" sz="3600" dirty="0" smtClean="0"/>
              <a:t>hat are meaningful and actionable: promote integrated care, improved health and mental health outcomes, efficient use of resources;</a:t>
            </a:r>
          </a:p>
          <a:p>
            <a:pPr lvl="1">
              <a:buFont typeface="Arial" panose="020B0604020202020204" pitchFamily="34" charset="0"/>
              <a:buChar char="•"/>
            </a:pPr>
            <a:r>
              <a:rPr lang="en-US" sz="3600" dirty="0" smtClean="0"/>
              <a:t>that maximize alignment with currently reported metrics and SIM goals (i.e., CMMI Priority Measures, Behavioral Health Homes, Health Homes, Accountable Communities, Pathways To Excellence, etc.);</a:t>
            </a:r>
          </a:p>
          <a:p>
            <a:pPr lvl="1">
              <a:buFont typeface="Arial" panose="020B0604020202020204" pitchFamily="34" charset="0"/>
              <a:buChar char="•"/>
            </a:pPr>
            <a:r>
              <a:rPr lang="en-US" sz="3600" dirty="0"/>
              <a:t>t</a:t>
            </a:r>
            <a:r>
              <a:rPr lang="en-US" sz="3600" dirty="0" smtClean="0"/>
              <a:t>hat closely align with SIM drivers and success of Triple Aim: better health, improved patient experience of care and lower cost</a:t>
            </a:r>
          </a:p>
          <a:p>
            <a:pPr lvl="1">
              <a:buFont typeface="Arial" panose="020B0604020202020204" pitchFamily="34" charset="0"/>
              <a:buChar char="•"/>
            </a:pPr>
            <a:r>
              <a:rPr lang="en-US" sz="3600" dirty="0" smtClean="0"/>
              <a:t>reflect a mix of process and outcomes, short and long term impacts</a:t>
            </a:r>
          </a:p>
          <a:p>
            <a:pPr lvl="1">
              <a:buFont typeface="Arial" panose="020B0604020202020204" pitchFamily="34" charset="0"/>
              <a:buChar char="•"/>
            </a:pPr>
            <a:r>
              <a:rPr lang="en-US" sz="3600" dirty="0" smtClean="0"/>
              <a:t>Minimize reporting burden to providers, to extent feasible and keep number of metrics to a “reasonable” number</a:t>
            </a:r>
          </a:p>
          <a:p>
            <a:pPr marL="0" indent="0">
              <a:buNone/>
            </a:pPr>
            <a:endParaRPr lang="en-US" dirty="0"/>
          </a:p>
        </p:txBody>
      </p:sp>
    </p:spTree>
    <p:extLst>
      <p:ext uri="{BB962C8B-B14F-4D97-AF65-F5344CB8AC3E}">
        <p14:creationId xmlns:p14="http://schemas.microsoft.com/office/powerpoint/2010/main" val="3004494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a:t>
            </a:r>
            <a:r>
              <a:rPr lang="en-US" b="1" dirty="0" smtClean="0">
                <a:solidFill>
                  <a:srgbClr val="C00000"/>
                </a:solidFill>
              </a:rPr>
              <a:t>Next Steps</a:t>
            </a:r>
            <a:endParaRPr lang="en-US" b="1" dirty="0">
              <a:solidFill>
                <a:srgbClr val="C00000"/>
              </a:solidFill>
            </a:endParaRPr>
          </a:p>
        </p:txBody>
      </p:sp>
      <p:sp>
        <p:nvSpPr>
          <p:cNvPr id="3" name="Content Placeholder 2"/>
          <p:cNvSpPr>
            <a:spLocks noGrp="1"/>
          </p:cNvSpPr>
          <p:nvPr>
            <p:ph idx="1"/>
          </p:nvPr>
        </p:nvSpPr>
        <p:spPr/>
        <p:txBody>
          <a:bodyPr>
            <a:normAutofit fontScale="92500" lnSpcReduction="10000"/>
          </a:bodyPr>
          <a:lstStyle/>
          <a:p>
            <a:pPr lvl="1">
              <a:buFont typeface="Arial" panose="020B0604020202020204" pitchFamily="34" charset="0"/>
              <a:buChar char="•"/>
            </a:pPr>
            <a:r>
              <a:rPr lang="en-US" dirty="0" smtClean="0"/>
              <a:t>Focus work in November/December on review and selection of SIM Core Measures.</a:t>
            </a:r>
          </a:p>
          <a:p>
            <a:pPr lvl="1">
              <a:buFont typeface="Arial" panose="020B0604020202020204" pitchFamily="34" charset="0"/>
              <a:buChar char="•"/>
            </a:pPr>
            <a:r>
              <a:rPr lang="en-US" dirty="0" smtClean="0"/>
              <a:t>Core – Smaller set of 10 – 15 measures that are meaningful and closely aligned with key SIM drivers.</a:t>
            </a:r>
          </a:p>
          <a:p>
            <a:pPr lvl="1">
              <a:buFont typeface="Arial" panose="020B0604020202020204" pitchFamily="34" charset="0"/>
              <a:buChar char="•"/>
            </a:pPr>
            <a:r>
              <a:rPr lang="en-US" dirty="0" smtClean="0"/>
              <a:t>Where possible, select from existing measure sets (i.e., health homes, Behavioral Health Homes, CMMI Priority Measures, Accountable Communities, etc.).</a:t>
            </a:r>
          </a:p>
          <a:p>
            <a:pPr lvl="1">
              <a:buFont typeface="Arial" panose="020B0604020202020204" pitchFamily="34" charset="0"/>
              <a:buChar char="•"/>
            </a:pPr>
            <a:r>
              <a:rPr lang="en-US" dirty="0" smtClean="0"/>
              <a:t>Review and technical consultation from CMS/CMMI Evaluation Team.</a:t>
            </a:r>
          </a:p>
          <a:p>
            <a:pPr lvl="1">
              <a:buFont typeface="Arial" panose="020B0604020202020204" pitchFamily="34" charset="0"/>
              <a:buChar char="•"/>
            </a:pPr>
            <a:r>
              <a:rPr lang="en-US" dirty="0" smtClean="0"/>
              <a:t>Review and approval by Steering Committee.</a:t>
            </a:r>
          </a:p>
          <a:p>
            <a:pPr lvl="1">
              <a:buFont typeface="Arial" panose="020B0604020202020204" pitchFamily="34" charset="0"/>
              <a:buChar char="•"/>
            </a:pPr>
            <a:endParaRPr lang="en-US" dirty="0"/>
          </a:p>
        </p:txBody>
      </p:sp>
    </p:spTree>
    <p:extLst>
      <p:ext uri="{BB962C8B-B14F-4D97-AF65-F5344CB8AC3E}">
        <p14:creationId xmlns:p14="http://schemas.microsoft.com/office/powerpoint/2010/main" val="42064933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970</TotalTime>
  <Words>427</Words>
  <Application>Microsoft Office PowerPoint</Application>
  <PresentationFormat>On-screen Show (4:3)</PresentationFormat>
  <Paragraphs>30</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Solstice</vt:lpstr>
      <vt:lpstr>SIM Measure Development</vt:lpstr>
      <vt:lpstr>What Will Be Measured?</vt:lpstr>
      <vt:lpstr>Measure Selection </vt:lpstr>
      <vt:lpstr> Next Steps</vt:lpstr>
    </vt:vector>
  </TitlesOfParts>
  <Company>State of Maine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Yoe, Jay</dc:creator>
  <cp:lastModifiedBy>michael.morin</cp:lastModifiedBy>
  <cp:revision>24</cp:revision>
  <dcterms:created xsi:type="dcterms:W3CDTF">2013-10-22T17:23:01Z</dcterms:created>
  <dcterms:modified xsi:type="dcterms:W3CDTF">2013-10-23T18:21:29Z</dcterms:modified>
</cp:coreProperties>
</file>