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EDB9FE-C04F-486B-BCE9-D68DD0B46E2B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BDE7F6-3936-498B-BBD6-A447E856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3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Today’s focus on Accountable Communities</a:t>
            </a:r>
          </a:p>
          <a:p>
            <a:r>
              <a:rPr lang="en-US" dirty="0" smtClean="0"/>
              <a:t>brief overview of Health Homes as well since they have the potential to create strong foundation for AC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4655B0-13F1-404C-90AF-1981196FF65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6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2" descr="MaineCare-Services_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92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8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7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12" descr="MaineCare-Services_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95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6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9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3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4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0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3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8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358A2-337B-4C58-93BE-E5F76FF5BCCF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86A3E-DE36-4802-B69D-5042B5CB1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Steering Committee Meeting</a:t>
            </a:r>
          </a:p>
          <a:p>
            <a:r>
              <a:rPr lang="en-US" dirty="0" smtClean="0"/>
              <a:t>July 29,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56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r>
              <a:rPr lang="en-US" dirty="0" smtClean="0"/>
              <a:t>Current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 for Service</a:t>
            </a:r>
          </a:p>
          <a:p>
            <a:r>
              <a:rPr lang="en-US" dirty="0" smtClean="0"/>
              <a:t>Acute Events</a:t>
            </a:r>
          </a:p>
          <a:p>
            <a:r>
              <a:rPr lang="en-US" dirty="0" smtClean="0"/>
              <a:t>Issue of the Day</a:t>
            </a:r>
          </a:p>
          <a:p>
            <a:r>
              <a:rPr lang="en-US" dirty="0" smtClean="0"/>
              <a:t>Episodic Care</a:t>
            </a:r>
          </a:p>
          <a:p>
            <a:r>
              <a:rPr lang="en-US" dirty="0" smtClean="0"/>
              <a:t>Fragmented Care</a:t>
            </a:r>
          </a:p>
          <a:p>
            <a:r>
              <a:rPr lang="en-US" dirty="0" smtClean="0"/>
              <a:t>Driven by patient decision to access( who &amp; when)</a:t>
            </a:r>
          </a:p>
          <a:p>
            <a:r>
              <a:rPr lang="en-US" dirty="0" smtClean="0"/>
              <a:t>Suboptimal Utilization &amp; 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elay 5"/>
          <p:cNvSpPr/>
          <p:nvPr/>
        </p:nvSpPr>
        <p:spPr bwMode="auto">
          <a:xfrm rot="16200000">
            <a:off x="3230821" y="-1490712"/>
            <a:ext cx="2607408" cy="5741234"/>
          </a:xfrm>
          <a:prstGeom prst="flowChartDelay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2400" u="sng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Multi-Payer </a:t>
            </a:r>
          </a:p>
          <a:p>
            <a:pPr algn="ctr">
              <a:spcBef>
                <a:spcPct val="20000"/>
              </a:spcBef>
            </a:pPr>
            <a:r>
              <a:rPr lang="en-US" sz="2400" u="sng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ACOs</a:t>
            </a:r>
            <a:r>
              <a:rPr lang="en-US" sz="2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24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Core measures for public reporting </a:t>
            </a:r>
            <a:r>
              <a:rPr lang="en-US" sz="2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and value-based </a:t>
            </a:r>
            <a:r>
              <a:rPr lang="en-US" sz="240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payment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663907" y="2863492"/>
            <a:ext cx="5741236" cy="20236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spcBef>
                <a:spcPct val="20000"/>
              </a:spcBef>
            </a:pPr>
            <a:r>
              <a:rPr lang="en-US" sz="2400" u="sng" dirty="0">
                <a:solidFill>
                  <a:srgbClr val="BBE0E3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Integrated, </a:t>
            </a:r>
            <a:r>
              <a:rPr lang="en-US" sz="2400" u="sng" dirty="0" smtClean="0">
                <a:solidFill>
                  <a:srgbClr val="BBE0E3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Patient-Centered </a:t>
            </a:r>
            <a:r>
              <a:rPr lang="en-US" sz="2400" u="sng" dirty="0">
                <a:solidFill>
                  <a:srgbClr val="BBE0E3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Care</a:t>
            </a:r>
            <a:r>
              <a:rPr lang="en-US" sz="2400" dirty="0">
                <a:solidFill>
                  <a:srgbClr val="BBE0E3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: </a:t>
            </a:r>
            <a:endParaRPr lang="en-US" sz="2400" dirty="0" smtClean="0">
              <a:solidFill>
                <a:srgbClr val="BBE0E3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0" lvl="1" algn="ctr">
              <a:spcBef>
                <a:spcPct val="20000"/>
              </a:spcBef>
            </a:pPr>
            <a:r>
              <a:rPr lang="en-US" sz="2400" dirty="0" smtClean="0">
                <a:solidFill>
                  <a:srgbClr val="BBE0E3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Multi-Payer </a:t>
            </a:r>
            <a:r>
              <a:rPr lang="en-US" sz="2400" dirty="0">
                <a:solidFill>
                  <a:srgbClr val="BBE0E3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Patient-Centered Medical </a:t>
            </a:r>
            <a:r>
              <a:rPr lang="en-US" sz="2400" dirty="0" smtClean="0">
                <a:solidFill>
                  <a:srgbClr val="BBE0E3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Homes, Health Homes and Behavioral Health Homes</a:t>
            </a:r>
            <a:endParaRPr lang="en-US" sz="2400" dirty="0">
              <a:solidFill>
                <a:srgbClr val="BBE0E3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32645" y="5029554"/>
            <a:ext cx="7162044" cy="8394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Leadership ● Consumer Engagement</a:t>
            </a:r>
            <a:r>
              <a:rPr lang="en-US" sz="2000" dirty="0"/>
              <a:t> </a:t>
            </a:r>
            <a:r>
              <a:rPr lang="en-US" sz="2000" dirty="0" smtClean="0"/>
              <a:t>● </a:t>
            </a:r>
          </a:p>
          <a:p>
            <a:pPr algn="ctr"/>
            <a:r>
              <a:rPr lang="en-US" sz="2000" dirty="0" smtClean="0"/>
              <a:t>Community Linkages ● Workforce Education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932645" y="1574337"/>
            <a:ext cx="539645" cy="4264685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549799" y="1574337"/>
            <a:ext cx="544890" cy="4264685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49276" y="5990099"/>
            <a:ext cx="8770497" cy="71427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Health Information/ Tools: Access and Analytics</a:t>
            </a:r>
            <a:endParaRPr lang="en-US" sz="2000" dirty="0"/>
          </a:p>
        </p:txBody>
      </p:sp>
      <p:sp>
        <p:nvSpPr>
          <p:cNvPr id="14" name="Rounded Rectangle 13"/>
          <p:cNvSpPr/>
          <p:nvPr/>
        </p:nvSpPr>
        <p:spPr>
          <a:xfrm>
            <a:off x="123176" y="5029554"/>
            <a:ext cx="656313" cy="165981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267339" y="5029554"/>
            <a:ext cx="656314" cy="164482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74638"/>
            <a:ext cx="54102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With this new model under way, what does the SIM grant bring to the table?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Allow for the development and implementation of the tools and resources necessary to continue transformation from current system to one based on Advanced Primary Care Model</a:t>
            </a:r>
          </a:p>
          <a:p>
            <a:r>
              <a:rPr lang="en-US" dirty="0" smtClean="0"/>
              <a:t>Data collection, analysis &amp; reporting</a:t>
            </a:r>
          </a:p>
          <a:p>
            <a:r>
              <a:rPr lang="en-US" dirty="0" smtClean="0"/>
              <a:t>Workforce Development</a:t>
            </a:r>
          </a:p>
          <a:p>
            <a:r>
              <a:rPr lang="en-US" dirty="0" smtClean="0"/>
              <a:t>Leadership Development</a:t>
            </a:r>
          </a:p>
          <a:p>
            <a:r>
              <a:rPr lang="en-US" dirty="0" smtClean="0"/>
              <a:t>Market Shift to fund a new delivery model</a:t>
            </a:r>
          </a:p>
          <a:p>
            <a:r>
              <a:rPr lang="en-US" dirty="0" smtClean="0"/>
              <a:t>Informed Decision Making by the patient and the system</a:t>
            </a:r>
          </a:p>
          <a:p>
            <a:r>
              <a:rPr lang="en-US" dirty="0" smtClean="0"/>
              <a:t>Population Health interventions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3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Value of SIM Grant-</a:t>
            </a:r>
            <a:br>
              <a:rPr lang="en-US" sz="3200" dirty="0" smtClean="0"/>
            </a:br>
            <a:r>
              <a:rPr lang="en-US" sz="3200" dirty="0" smtClean="0"/>
              <a:t>A bridge from here to tomorrow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dirty="0"/>
              <a:t>Helps transition from current fee for service to value based purchasing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Helps transition process from providers intervening with patients on an acute and episodic basis to one in which the patient with a team of healthcare staff take ownership of their disease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Coordination of care replaces fragmentation of care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Patient becomes member of care team fully &amp; continuously engaged 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Appropriate utilization &amp; cost will be </a:t>
            </a:r>
            <a:r>
              <a:rPr lang="en-US" sz="2500" dirty="0" smtClean="0"/>
              <a:t>realized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37788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251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SIM Model</vt:lpstr>
      <vt:lpstr>Current System</vt:lpstr>
      <vt:lpstr>PowerPoint Presentation</vt:lpstr>
      <vt:lpstr>With this new model under way, what does the SIM grant bring to the table?</vt:lpstr>
      <vt:lpstr>Value of SIM Grant- A bridge from here to tomorrow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Model</dc:title>
  <dc:creator>Flanigan, Kevin S.</dc:creator>
  <cp:lastModifiedBy>michael.morin</cp:lastModifiedBy>
  <cp:revision>4</cp:revision>
  <cp:lastPrinted>2013-07-29T14:24:21Z</cp:lastPrinted>
  <dcterms:created xsi:type="dcterms:W3CDTF">2013-07-29T14:22:01Z</dcterms:created>
  <dcterms:modified xsi:type="dcterms:W3CDTF">2013-07-29T16:44:40Z</dcterms:modified>
</cp:coreProperties>
</file>