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7" r:id="rId1"/>
    <p:sldMasterId id="2147483669" r:id="rId2"/>
  </p:sldMasterIdLst>
  <p:notesMasterIdLst>
    <p:notesMasterId r:id="rId25"/>
  </p:notesMasterIdLst>
  <p:handoutMasterIdLst>
    <p:handoutMasterId r:id="rId26"/>
  </p:handoutMasterIdLst>
  <p:sldIdLst>
    <p:sldId id="294" r:id="rId3"/>
    <p:sldId id="292" r:id="rId4"/>
    <p:sldId id="302" r:id="rId5"/>
    <p:sldId id="303" r:id="rId6"/>
    <p:sldId id="304" r:id="rId7"/>
    <p:sldId id="306" r:id="rId8"/>
    <p:sldId id="308" r:id="rId9"/>
    <p:sldId id="309" r:id="rId10"/>
    <p:sldId id="299" r:id="rId11"/>
    <p:sldId id="318" r:id="rId12"/>
    <p:sldId id="320" r:id="rId13"/>
    <p:sldId id="321" r:id="rId14"/>
    <p:sldId id="310" r:id="rId15"/>
    <p:sldId id="311" r:id="rId16"/>
    <p:sldId id="312" r:id="rId17"/>
    <p:sldId id="313" r:id="rId18"/>
    <p:sldId id="314" r:id="rId19"/>
    <p:sldId id="315" r:id="rId20"/>
    <p:sldId id="316" r:id="rId21"/>
    <p:sldId id="317" r:id="rId22"/>
    <p:sldId id="322" r:id="rId23"/>
    <p:sldId id="323" r:id="rId24"/>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FB23E"/>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03" autoAdjust="0"/>
    <p:restoredTop sz="93606" autoAdjust="0"/>
  </p:normalViewPr>
  <p:slideViewPr>
    <p:cSldViewPr snapToGrid="0" snapToObjects="1">
      <p:cViewPr>
        <p:scale>
          <a:sx n="80" d="100"/>
          <a:sy n="80" d="100"/>
        </p:scale>
        <p:origin x="-558"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749C456A-67C2-4249-9C84-A7057CCABC44}" type="datetimeFigureOut">
              <a:rPr lang="en-US" smtClean="0"/>
              <a:t>7/20/2015</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31B3E2E2-228B-C044-95C5-A1817A794C09}" type="slidenum">
              <a:rPr lang="en-US" smtClean="0"/>
              <a:t>‹#›</a:t>
            </a:fld>
            <a:endParaRPr lang="en-US" dirty="0"/>
          </a:p>
        </p:txBody>
      </p:sp>
    </p:spTree>
    <p:extLst>
      <p:ext uri="{BB962C8B-B14F-4D97-AF65-F5344CB8AC3E}">
        <p14:creationId xmlns:p14="http://schemas.microsoft.com/office/powerpoint/2010/main" val="7890548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056E184-CB1D-4B43-BD43-5790560FE1E0}" type="datetimeFigureOut">
              <a:rPr lang="en-US" smtClean="0"/>
              <a:t>7/20/2015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BF2F6CC8-C099-4689-8918-1961A9B208AB}" type="slidenum">
              <a:rPr lang="en-US" smtClean="0"/>
              <a:t>‹#›</a:t>
            </a:fld>
            <a:endParaRPr lang="en-US" dirty="0"/>
          </a:p>
        </p:txBody>
      </p:sp>
    </p:spTree>
    <p:extLst>
      <p:ext uri="{BB962C8B-B14F-4D97-AF65-F5344CB8AC3E}">
        <p14:creationId xmlns:p14="http://schemas.microsoft.com/office/powerpoint/2010/main" val="4130547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smtClean="0"/>
              <a:t>References</a:t>
            </a:r>
            <a:r>
              <a:rPr lang="en-US" baseline="0" dirty="0" smtClean="0"/>
              <a:t> for the assertion that PC leads to improved pop’n health, lower costs, higher quality:</a:t>
            </a:r>
          </a:p>
          <a:p>
            <a:r>
              <a:rPr lang="en-US" baseline="0" dirty="0" smtClean="0"/>
              <a:t>	Barbara Starfield, L Shi A Grover and J Mcinko – </a:t>
            </a:r>
            <a:r>
              <a:rPr lang="en-US" i="1" baseline="0" dirty="0" smtClean="0"/>
              <a:t>Hlth Aff</a:t>
            </a:r>
            <a:r>
              <a:rPr lang="en-US" i="0" baseline="0" dirty="0" smtClean="0"/>
              <a:t>, 2005, W5-97-W5-107; Baicher and Chandra, </a:t>
            </a:r>
            <a:r>
              <a:rPr lang="en-US" i="1" baseline="0" dirty="0" smtClean="0"/>
              <a:t>Hlth Aff</a:t>
            </a:r>
            <a:r>
              <a:rPr lang="en-US" i="0" baseline="0" dirty="0" smtClean="0"/>
              <a:t> (2004) and Macinko, et al, </a:t>
            </a:r>
            <a:r>
              <a:rPr lang="en-US" i="1" baseline="0" dirty="0" smtClean="0"/>
              <a:t>Int J Hlth Svc</a:t>
            </a:r>
            <a:r>
              <a:rPr lang="en-US" i="0" baseline="0" dirty="0" smtClean="0"/>
              <a:t> (2007).</a:t>
            </a:r>
            <a:endParaRPr lang="en-US" dirty="0"/>
          </a:p>
        </p:txBody>
      </p:sp>
      <p:sp>
        <p:nvSpPr>
          <p:cNvPr id="4" name="Slide Number Placeholder 3"/>
          <p:cNvSpPr>
            <a:spLocks noGrp="1"/>
          </p:cNvSpPr>
          <p:nvPr>
            <p:ph type="sldNum" sz="quarter" idx="10"/>
          </p:nvPr>
        </p:nvSpPr>
        <p:spPr/>
        <p:txBody>
          <a:bodyPr/>
          <a:lstStyle/>
          <a:p>
            <a:fld id="{BF2F6CC8-C099-4689-8918-1961A9B208AB}" type="slidenum">
              <a:rPr lang="en-US" smtClean="0"/>
              <a:t>2</a:t>
            </a:fld>
            <a:endParaRPr lang="en-US" dirty="0"/>
          </a:p>
        </p:txBody>
      </p:sp>
    </p:spTree>
    <p:extLst>
      <p:ext uri="{BB962C8B-B14F-4D97-AF65-F5344CB8AC3E}">
        <p14:creationId xmlns:p14="http://schemas.microsoft.com/office/powerpoint/2010/main" val="32767318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1"/>
            <a:ext cx="21336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3124200" y="6356351"/>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A5356534-4107-7643-9FD1-A9FC5EB2D0B1}" type="slidenum">
              <a:rPr lang="en-US" smtClean="0"/>
              <a:t>‹#›</a:t>
            </a:fld>
            <a:endParaRPr lang="en-US" dirty="0"/>
          </a:p>
        </p:txBody>
      </p:sp>
    </p:spTree>
    <p:extLst>
      <p:ext uri="{BB962C8B-B14F-4D97-AF65-F5344CB8AC3E}">
        <p14:creationId xmlns:p14="http://schemas.microsoft.com/office/powerpoint/2010/main" val="423220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1"/>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1"/>
            <a:ext cx="21336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3124200" y="6356351"/>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A5356534-4107-7643-9FD1-A9FC5EB2D0B1}" type="slidenum">
              <a:rPr lang="en-US" smtClean="0"/>
              <a:t>‹#›</a:t>
            </a:fld>
            <a:endParaRPr lang="en-US" dirty="0"/>
          </a:p>
        </p:txBody>
      </p:sp>
    </p:spTree>
    <p:extLst>
      <p:ext uri="{BB962C8B-B14F-4D97-AF65-F5344CB8AC3E}">
        <p14:creationId xmlns:p14="http://schemas.microsoft.com/office/powerpoint/2010/main" val="4085783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1"/>
            <a:ext cx="21336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3124200" y="6356351"/>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A5356534-4107-7643-9FD1-A9FC5EB2D0B1}" type="slidenum">
              <a:rPr lang="en-US" smtClean="0"/>
              <a:t>‹#›</a:t>
            </a:fld>
            <a:endParaRPr lang="en-US" dirty="0"/>
          </a:p>
        </p:txBody>
      </p:sp>
    </p:spTree>
    <p:extLst>
      <p:ext uri="{BB962C8B-B14F-4D97-AF65-F5344CB8AC3E}">
        <p14:creationId xmlns:p14="http://schemas.microsoft.com/office/powerpoint/2010/main" val="30150938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266700" y="533400"/>
            <a:ext cx="8763000" cy="762000"/>
          </a:xfrm>
          <a:prstGeom prst="rect">
            <a:avLst/>
          </a:prstGeom>
        </p:spPr>
        <p:txBody>
          <a:bodyPr/>
          <a:lstStyle/>
          <a:p>
            <a:r>
              <a:rPr lang="en-US" dirty="0" smtClean="0"/>
              <a:t>Click to edit Master title style</a:t>
            </a:r>
            <a:endParaRPr lang="en-US" dirty="0"/>
          </a:p>
        </p:txBody>
      </p:sp>
      <p:sp>
        <p:nvSpPr>
          <p:cNvPr id="5" name="Content Placeholder 2"/>
          <p:cNvSpPr>
            <a:spLocks noGrp="1"/>
          </p:cNvSpPr>
          <p:nvPr>
            <p:ph idx="1"/>
          </p:nvPr>
        </p:nvSpPr>
        <p:spPr>
          <a:xfrm>
            <a:off x="609600" y="1524000"/>
            <a:ext cx="8305800" cy="4724400"/>
          </a:xfrm>
          <a:prstGeom prst="rect">
            <a:avLst/>
          </a:prstGeom>
        </p:spPr>
        <p:txBody>
          <a:bodyPr/>
          <a:lstStyle>
            <a:lvl2pPr>
              <a:tabLst>
                <a:tab pos="1143000" algn="l"/>
                <a:tab pos="2286000" algn="l"/>
                <a:tab pos="3429000" algn="l"/>
                <a:tab pos="4572000" algn="l"/>
              </a:tabLst>
              <a:defRPr/>
            </a:lvl2pPr>
            <a:lvl3pPr>
              <a:tabLst>
                <a:tab pos="914400" algn="l"/>
                <a:tab pos="1828800" algn="l"/>
                <a:tab pos="2743200" algn="l"/>
                <a:tab pos="3657600" algn="l"/>
              </a:tabLst>
              <a:defRPr/>
            </a:lvl3pPr>
            <a:lvl4pPr>
              <a:tabLst>
                <a:tab pos="914400" algn="l"/>
                <a:tab pos="1828800" algn="l"/>
                <a:tab pos="2743200" algn="l"/>
                <a:tab pos="3657600" algn="l"/>
              </a:tabLst>
              <a:defRPr/>
            </a:lvl4pPr>
            <a:lvl5pPr>
              <a:tabLst>
                <a:tab pos="914400" algn="l"/>
                <a:tab pos="1828800" algn="l"/>
                <a:tab pos="2743200" algn="l"/>
                <a:tab pos="3657600" algn="l"/>
              </a:tab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3"/>
          <p:cNvSpPr>
            <a:spLocks noGrp="1"/>
          </p:cNvSpPr>
          <p:nvPr>
            <p:ph type="sldNum" sz="quarter" idx="10"/>
          </p:nvPr>
        </p:nvSpPr>
        <p:spPr/>
        <p:txBody>
          <a:bodyPr/>
          <a:lstStyle>
            <a:lvl1pPr>
              <a:defRPr/>
            </a:lvl1pPr>
          </a:lstStyle>
          <a:p>
            <a:pPr>
              <a:defRPr/>
            </a:pPr>
            <a:fld id="{6B9927CF-721A-41D1-B00E-5DF245167458}" type="slidenum">
              <a:rPr lang="en-US"/>
              <a:pPr>
                <a:defRPr/>
              </a:pPr>
              <a:t>‹#›</a:t>
            </a:fld>
            <a:endParaRPr lang="en-US" dirty="0"/>
          </a:p>
        </p:txBody>
      </p:sp>
    </p:spTree>
    <p:extLst>
      <p:ext uri="{BB962C8B-B14F-4D97-AF65-F5344CB8AC3E}">
        <p14:creationId xmlns:p14="http://schemas.microsoft.com/office/powerpoint/2010/main" val="3517724067"/>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1"/>
            <a:ext cx="2133600" cy="365125"/>
          </a:xfrm>
          <a:prstGeom prst="rect">
            <a:avLst/>
          </a:prstGeom>
        </p:spPr>
        <p:txBody>
          <a:bodyPr/>
          <a:lstStyle/>
          <a:p>
            <a:endParaRPr lang="en-US" dirty="0">
              <a:solidFill>
                <a:prstClr val="black"/>
              </a:solidFill>
            </a:endParaRPr>
          </a:p>
        </p:txBody>
      </p:sp>
      <p:sp>
        <p:nvSpPr>
          <p:cNvPr id="5" name="Footer Placeholder 4"/>
          <p:cNvSpPr>
            <a:spLocks noGrp="1"/>
          </p:cNvSpPr>
          <p:nvPr>
            <p:ph type="ftr" sz="quarter" idx="11"/>
          </p:nvPr>
        </p:nvSpPr>
        <p:spPr>
          <a:xfrm>
            <a:off x="3124200" y="6356351"/>
            <a:ext cx="2895600" cy="365125"/>
          </a:xfrm>
          <a:prstGeom prst="rect">
            <a:avLst/>
          </a:prstGeom>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A5356534-4107-7643-9FD1-A9FC5EB2D0B1}"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551279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1"/>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1"/>
            <a:ext cx="2133600" cy="365125"/>
          </a:xfrm>
          <a:prstGeom prst="rect">
            <a:avLst/>
          </a:prstGeom>
        </p:spPr>
        <p:txBody>
          <a:bodyPr/>
          <a:lstStyle/>
          <a:p>
            <a:endParaRPr lang="en-US" dirty="0">
              <a:solidFill>
                <a:prstClr val="black"/>
              </a:solidFill>
            </a:endParaRPr>
          </a:p>
        </p:txBody>
      </p:sp>
      <p:sp>
        <p:nvSpPr>
          <p:cNvPr id="5" name="Footer Placeholder 4"/>
          <p:cNvSpPr>
            <a:spLocks noGrp="1"/>
          </p:cNvSpPr>
          <p:nvPr>
            <p:ph type="ftr" sz="quarter" idx="11"/>
          </p:nvPr>
        </p:nvSpPr>
        <p:spPr>
          <a:xfrm>
            <a:off x="3124200" y="6356351"/>
            <a:ext cx="2895600" cy="365125"/>
          </a:xfrm>
          <a:prstGeom prst="rect">
            <a:avLst/>
          </a:prstGeom>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A5356534-4107-7643-9FD1-A9FC5EB2D0B1}"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274461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8"/>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1"/>
            <a:ext cx="2133600" cy="365125"/>
          </a:xfrm>
          <a:prstGeom prst="rect">
            <a:avLst/>
          </a:prstGeom>
        </p:spPr>
        <p:txBody>
          <a:bodyPr/>
          <a:lstStyle/>
          <a:p>
            <a:endParaRPr lang="en-US" dirty="0">
              <a:solidFill>
                <a:prstClr val="black"/>
              </a:solidFill>
            </a:endParaRPr>
          </a:p>
        </p:txBody>
      </p:sp>
      <p:sp>
        <p:nvSpPr>
          <p:cNvPr id="5" name="Footer Placeholder 4"/>
          <p:cNvSpPr>
            <a:spLocks noGrp="1"/>
          </p:cNvSpPr>
          <p:nvPr>
            <p:ph type="ftr" sz="quarter" idx="11"/>
          </p:nvPr>
        </p:nvSpPr>
        <p:spPr>
          <a:xfrm>
            <a:off x="3124200" y="6356351"/>
            <a:ext cx="2895600" cy="365125"/>
          </a:xfrm>
          <a:prstGeom prst="rect">
            <a:avLst/>
          </a:prstGeom>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A5356534-4107-7643-9FD1-A9FC5EB2D0B1}"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2998011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lstStyle>
            <a:lvl1pPr>
              <a:defRPr b="0" i="0">
                <a:solidFill>
                  <a:schemeClr val="bg1"/>
                </a:solidFill>
                <a:latin typeface="Neutra Display Expert-Light"/>
                <a:cs typeface="Neutra Display Expert-Light"/>
              </a:defRPr>
            </a:lvl1pPr>
          </a:lstStyle>
          <a:p>
            <a:r>
              <a:rPr lang="en-US" dirty="0" smtClean="0"/>
              <a:t>TITLE</a:t>
            </a:r>
            <a:endParaRPr lang="en-US" dirty="0"/>
          </a:p>
        </p:txBody>
      </p:sp>
      <p:sp>
        <p:nvSpPr>
          <p:cNvPr id="3" name="Content Placeholder 2"/>
          <p:cNvSpPr>
            <a:spLocks noGrp="1"/>
          </p:cNvSpPr>
          <p:nvPr>
            <p:ph sz="half" idx="1"/>
          </p:nvPr>
        </p:nvSpPr>
        <p:spPr>
          <a:xfrm>
            <a:off x="457200" y="1600201"/>
            <a:ext cx="4038600" cy="4525963"/>
          </a:xfrm>
          <a:prstGeom prst="rect">
            <a:avLst/>
          </a:prstGeom>
        </p:spPr>
        <p:txBody>
          <a:bodyPr/>
          <a:lstStyle>
            <a:lvl1pPr>
              <a:defRPr sz="2800" b="0" i="0">
                <a:latin typeface="Neutra Display Expert-Light"/>
                <a:cs typeface="Neutra Display Expert-Light"/>
              </a:defRPr>
            </a:lvl1pPr>
            <a:lvl2pPr>
              <a:defRPr sz="2400" b="0" i="0">
                <a:latin typeface="Neutra Display Expert-Light"/>
                <a:cs typeface="Neutra Display Expert-Light"/>
              </a:defRPr>
            </a:lvl2pPr>
            <a:lvl3pPr>
              <a:defRPr sz="2000" b="0" i="0">
                <a:latin typeface="Neutra Display Expert-Light"/>
                <a:cs typeface="Neutra Display Expert-Light"/>
              </a:defRPr>
            </a:lvl3pPr>
            <a:lvl4pPr>
              <a:defRPr sz="1800" b="0" i="0">
                <a:latin typeface="Neutra Display Expert-Light"/>
                <a:cs typeface="Neutra Display Expert-Light"/>
              </a:defRPr>
            </a:lvl4pPr>
            <a:lvl5pPr>
              <a:defRPr sz="1800" b="0" i="0">
                <a:latin typeface="Neutra Display Expert-Light"/>
                <a:cs typeface="Neutra Display Expert-Light"/>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1"/>
            <a:ext cx="4038600" cy="4525963"/>
          </a:xfrm>
          <a:prstGeom prst="rect">
            <a:avLst/>
          </a:prstGeom>
        </p:spPr>
        <p:txBody>
          <a:bodyPr/>
          <a:lstStyle>
            <a:lvl1pPr>
              <a:defRPr sz="2800" b="0" i="0">
                <a:latin typeface="Neutra Display Expert-Light"/>
                <a:cs typeface="Neutra Display Expert-Light"/>
              </a:defRPr>
            </a:lvl1pPr>
            <a:lvl2pPr>
              <a:defRPr sz="2400" b="0" i="0">
                <a:latin typeface="Neutra Display Expert-Light"/>
                <a:cs typeface="Neutra Display Expert-Light"/>
              </a:defRPr>
            </a:lvl2pPr>
            <a:lvl3pPr>
              <a:defRPr sz="2000" b="0" i="0">
                <a:latin typeface="Neutra Display Expert-Light"/>
                <a:cs typeface="Neutra Display Expert-Light"/>
              </a:defRPr>
            </a:lvl3pPr>
            <a:lvl4pPr>
              <a:defRPr sz="1800" b="0" i="0">
                <a:latin typeface="Neutra Display Expert-Light"/>
                <a:cs typeface="Neutra Display Expert-Light"/>
              </a:defRPr>
            </a:lvl4pPr>
            <a:lvl5pPr>
              <a:defRPr sz="1800" b="0" i="0">
                <a:latin typeface="Neutra Display Expert-Light"/>
                <a:cs typeface="Neutra Display Expert-Light"/>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1"/>
            <a:ext cx="2133600" cy="365125"/>
          </a:xfrm>
          <a:prstGeom prst="rect">
            <a:avLst/>
          </a:prstGeom>
        </p:spPr>
        <p:txBody>
          <a:bodyPr/>
          <a:lstStyle/>
          <a:p>
            <a:endParaRPr lang="en-US" dirty="0">
              <a:solidFill>
                <a:prstClr val="black"/>
              </a:solidFill>
            </a:endParaRPr>
          </a:p>
        </p:txBody>
      </p:sp>
      <p:sp>
        <p:nvSpPr>
          <p:cNvPr id="6" name="Footer Placeholder 5"/>
          <p:cNvSpPr>
            <a:spLocks noGrp="1"/>
          </p:cNvSpPr>
          <p:nvPr>
            <p:ph type="ftr" sz="quarter" idx="11"/>
          </p:nvPr>
        </p:nvSpPr>
        <p:spPr>
          <a:xfrm>
            <a:off x="3124200" y="6356351"/>
            <a:ext cx="2895600" cy="365125"/>
          </a:xfrm>
          <a:prstGeom prst="rect">
            <a:avLst/>
          </a:prstGeom>
        </p:spPr>
        <p:txBody>
          <a:bodyPr/>
          <a:lstStyle/>
          <a:p>
            <a:endParaRPr lang="en-US" dirty="0">
              <a:solidFill>
                <a:prstClr val="black"/>
              </a:solidFill>
            </a:endParaRPr>
          </a:p>
        </p:txBody>
      </p:sp>
      <p:sp>
        <p:nvSpPr>
          <p:cNvPr id="7" name="Slide Number Placeholder 6"/>
          <p:cNvSpPr>
            <a:spLocks noGrp="1"/>
          </p:cNvSpPr>
          <p:nvPr>
            <p:ph type="sldNum" sz="quarter" idx="12"/>
          </p:nvPr>
        </p:nvSpPr>
        <p:spPr/>
        <p:txBody>
          <a:bodyPr/>
          <a:lstStyle/>
          <a:p>
            <a:fld id="{A5356534-4107-7643-9FD1-A9FC5EB2D0B1}"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810265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1"/>
            <a:ext cx="2133600" cy="365125"/>
          </a:xfrm>
          <a:prstGeom prst="rect">
            <a:avLst/>
          </a:prstGeom>
        </p:spPr>
        <p:txBody>
          <a:bodyPr/>
          <a:lstStyle/>
          <a:p>
            <a:endParaRPr lang="en-US" dirty="0">
              <a:solidFill>
                <a:prstClr val="black"/>
              </a:solidFill>
            </a:endParaRPr>
          </a:p>
        </p:txBody>
      </p:sp>
      <p:sp>
        <p:nvSpPr>
          <p:cNvPr id="8" name="Footer Placeholder 7"/>
          <p:cNvSpPr>
            <a:spLocks noGrp="1"/>
          </p:cNvSpPr>
          <p:nvPr>
            <p:ph type="ftr" sz="quarter" idx="11"/>
          </p:nvPr>
        </p:nvSpPr>
        <p:spPr>
          <a:xfrm>
            <a:off x="3124200" y="6356351"/>
            <a:ext cx="2895600" cy="365125"/>
          </a:xfrm>
          <a:prstGeom prst="rect">
            <a:avLst/>
          </a:prstGeom>
        </p:spPr>
        <p:txBody>
          <a:bodyPr/>
          <a:lstStyle/>
          <a:p>
            <a:endParaRPr lang="en-US" dirty="0">
              <a:solidFill>
                <a:prstClr val="black"/>
              </a:solidFill>
            </a:endParaRPr>
          </a:p>
        </p:txBody>
      </p:sp>
      <p:sp>
        <p:nvSpPr>
          <p:cNvPr id="9" name="Slide Number Placeholder 8"/>
          <p:cNvSpPr>
            <a:spLocks noGrp="1"/>
          </p:cNvSpPr>
          <p:nvPr>
            <p:ph type="sldNum" sz="quarter" idx="12"/>
          </p:nvPr>
        </p:nvSpPr>
        <p:spPr/>
        <p:txBody>
          <a:bodyPr/>
          <a:lstStyle/>
          <a:p>
            <a:fld id="{A5356534-4107-7643-9FD1-A9FC5EB2D0B1}"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820208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1"/>
            <a:ext cx="2133600" cy="365125"/>
          </a:xfrm>
          <a:prstGeom prst="rect">
            <a:avLst/>
          </a:prstGeom>
        </p:spPr>
        <p:txBody>
          <a:bodyPr/>
          <a:lstStyle/>
          <a:p>
            <a:endParaRPr lang="en-US" dirty="0">
              <a:solidFill>
                <a:prstClr val="black"/>
              </a:solidFill>
            </a:endParaRPr>
          </a:p>
        </p:txBody>
      </p:sp>
      <p:sp>
        <p:nvSpPr>
          <p:cNvPr id="4" name="Footer Placeholder 3"/>
          <p:cNvSpPr>
            <a:spLocks noGrp="1"/>
          </p:cNvSpPr>
          <p:nvPr>
            <p:ph type="ftr" sz="quarter" idx="11"/>
          </p:nvPr>
        </p:nvSpPr>
        <p:spPr>
          <a:xfrm>
            <a:off x="3124200" y="6356351"/>
            <a:ext cx="2895600" cy="365125"/>
          </a:xfrm>
          <a:prstGeom prst="rect">
            <a:avLst/>
          </a:prstGeom>
        </p:spPr>
        <p:txBody>
          <a:bodyPr/>
          <a:lstStyle/>
          <a:p>
            <a:endParaRPr lang="en-US" dirty="0">
              <a:solidFill>
                <a:prstClr val="black"/>
              </a:solidFill>
            </a:endParaRPr>
          </a:p>
        </p:txBody>
      </p:sp>
      <p:sp>
        <p:nvSpPr>
          <p:cNvPr id="5" name="Slide Number Placeholder 4"/>
          <p:cNvSpPr>
            <a:spLocks noGrp="1"/>
          </p:cNvSpPr>
          <p:nvPr>
            <p:ph type="sldNum" sz="quarter" idx="12"/>
          </p:nvPr>
        </p:nvSpPr>
        <p:spPr/>
        <p:txBody>
          <a:bodyPr/>
          <a:lstStyle/>
          <a:p>
            <a:fld id="{A5356534-4107-7643-9FD1-A9FC5EB2D0B1}"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179654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1"/>
            <a:ext cx="2133600" cy="365125"/>
          </a:xfrm>
          <a:prstGeom prst="rect">
            <a:avLst/>
          </a:prstGeom>
        </p:spPr>
        <p:txBody>
          <a:bodyPr/>
          <a:lstStyle/>
          <a:p>
            <a:endParaRPr lang="en-US" dirty="0">
              <a:solidFill>
                <a:prstClr val="black"/>
              </a:solidFill>
            </a:endParaRPr>
          </a:p>
        </p:txBody>
      </p:sp>
      <p:sp>
        <p:nvSpPr>
          <p:cNvPr id="3" name="Footer Placeholder 2"/>
          <p:cNvSpPr>
            <a:spLocks noGrp="1"/>
          </p:cNvSpPr>
          <p:nvPr>
            <p:ph type="ftr" sz="quarter" idx="11"/>
          </p:nvPr>
        </p:nvSpPr>
        <p:spPr>
          <a:xfrm>
            <a:off x="3124200" y="6356351"/>
            <a:ext cx="2895600" cy="365125"/>
          </a:xfrm>
          <a:prstGeom prst="rect">
            <a:avLst/>
          </a:prstGeom>
        </p:spPr>
        <p:txBody>
          <a:bodyPr/>
          <a:lstStyle/>
          <a:p>
            <a:endParaRPr lang="en-US" dirty="0">
              <a:solidFill>
                <a:prstClr val="black"/>
              </a:solidFill>
            </a:endParaRPr>
          </a:p>
        </p:txBody>
      </p:sp>
      <p:sp>
        <p:nvSpPr>
          <p:cNvPr id="4" name="Slide Number Placeholder 3"/>
          <p:cNvSpPr>
            <a:spLocks noGrp="1"/>
          </p:cNvSpPr>
          <p:nvPr>
            <p:ph type="sldNum" sz="quarter" idx="12"/>
          </p:nvPr>
        </p:nvSpPr>
        <p:spPr/>
        <p:txBody>
          <a:bodyPr/>
          <a:lstStyle/>
          <a:p>
            <a:fld id="{A5356534-4107-7643-9FD1-A9FC5EB2D0B1}"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91676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1"/>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1"/>
            <a:ext cx="21336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3124200" y="6356351"/>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A5356534-4107-7643-9FD1-A9FC5EB2D0B1}" type="slidenum">
              <a:rPr lang="en-US" smtClean="0"/>
              <a:t>‹#›</a:t>
            </a:fld>
            <a:endParaRPr lang="en-US" dirty="0"/>
          </a:p>
        </p:txBody>
      </p:sp>
    </p:spTree>
    <p:extLst>
      <p:ext uri="{BB962C8B-B14F-4D97-AF65-F5344CB8AC3E}">
        <p14:creationId xmlns:p14="http://schemas.microsoft.com/office/powerpoint/2010/main" val="15456051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1"/>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1"/>
            <a:ext cx="2133600" cy="365125"/>
          </a:xfrm>
          <a:prstGeom prst="rect">
            <a:avLst/>
          </a:prstGeom>
        </p:spPr>
        <p:txBody>
          <a:bodyPr/>
          <a:lstStyle/>
          <a:p>
            <a:endParaRPr lang="en-US" dirty="0">
              <a:solidFill>
                <a:prstClr val="black"/>
              </a:solidFill>
            </a:endParaRPr>
          </a:p>
        </p:txBody>
      </p:sp>
      <p:sp>
        <p:nvSpPr>
          <p:cNvPr id="6" name="Footer Placeholder 5"/>
          <p:cNvSpPr>
            <a:spLocks noGrp="1"/>
          </p:cNvSpPr>
          <p:nvPr>
            <p:ph type="ftr" sz="quarter" idx="11"/>
          </p:nvPr>
        </p:nvSpPr>
        <p:spPr>
          <a:xfrm>
            <a:off x="3124200" y="6356351"/>
            <a:ext cx="2895600" cy="365125"/>
          </a:xfrm>
          <a:prstGeom prst="rect">
            <a:avLst/>
          </a:prstGeom>
        </p:spPr>
        <p:txBody>
          <a:bodyPr/>
          <a:lstStyle/>
          <a:p>
            <a:endParaRPr lang="en-US" dirty="0">
              <a:solidFill>
                <a:prstClr val="black"/>
              </a:solidFill>
            </a:endParaRPr>
          </a:p>
        </p:txBody>
      </p:sp>
      <p:sp>
        <p:nvSpPr>
          <p:cNvPr id="7" name="Slide Number Placeholder 6"/>
          <p:cNvSpPr>
            <a:spLocks noGrp="1"/>
          </p:cNvSpPr>
          <p:nvPr>
            <p:ph type="sldNum" sz="quarter" idx="12"/>
          </p:nvPr>
        </p:nvSpPr>
        <p:spPr/>
        <p:txBody>
          <a:bodyPr/>
          <a:lstStyle/>
          <a:p>
            <a:fld id="{A5356534-4107-7643-9FD1-A9FC5EB2D0B1}"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481278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1"/>
            <a:ext cx="2133600" cy="365125"/>
          </a:xfrm>
          <a:prstGeom prst="rect">
            <a:avLst/>
          </a:prstGeom>
        </p:spPr>
        <p:txBody>
          <a:bodyPr/>
          <a:lstStyle/>
          <a:p>
            <a:endParaRPr lang="en-US" dirty="0">
              <a:solidFill>
                <a:prstClr val="black"/>
              </a:solidFill>
            </a:endParaRPr>
          </a:p>
        </p:txBody>
      </p:sp>
      <p:sp>
        <p:nvSpPr>
          <p:cNvPr id="6" name="Footer Placeholder 5"/>
          <p:cNvSpPr>
            <a:spLocks noGrp="1"/>
          </p:cNvSpPr>
          <p:nvPr>
            <p:ph type="ftr" sz="quarter" idx="11"/>
          </p:nvPr>
        </p:nvSpPr>
        <p:spPr>
          <a:xfrm>
            <a:off x="3124200" y="6356351"/>
            <a:ext cx="2895600" cy="365125"/>
          </a:xfrm>
          <a:prstGeom prst="rect">
            <a:avLst/>
          </a:prstGeom>
        </p:spPr>
        <p:txBody>
          <a:bodyPr/>
          <a:lstStyle/>
          <a:p>
            <a:endParaRPr lang="en-US" dirty="0">
              <a:solidFill>
                <a:prstClr val="black"/>
              </a:solidFill>
            </a:endParaRPr>
          </a:p>
        </p:txBody>
      </p:sp>
      <p:sp>
        <p:nvSpPr>
          <p:cNvPr id="7" name="Slide Number Placeholder 6"/>
          <p:cNvSpPr>
            <a:spLocks noGrp="1"/>
          </p:cNvSpPr>
          <p:nvPr>
            <p:ph type="sldNum" sz="quarter" idx="12"/>
          </p:nvPr>
        </p:nvSpPr>
        <p:spPr/>
        <p:txBody>
          <a:bodyPr/>
          <a:lstStyle/>
          <a:p>
            <a:fld id="{A5356534-4107-7643-9FD1-A9FC5EB2D0B1}"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664998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1"/>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1"/>
            <a:ext cx="2133600" cy="365125"/>
          </a:xfrm>
          <a:prstGeom prst="rect">
            <a:avLst/>
          </a:prstGeom>
        </p:spPr>
        <p:txBody>
          <a:bodyPr/>
          <a:lstStyle/>
          <a:p>
            <a:endParaRPr lang="en-US" dirty="0">
              <a:solidFill>
                <a:prstClr val="black"/>
              </a:solidFill>
            </a:endParaRPr>
          </a:p>
        </p:txBody>
      </p:sp>
      <p:sp>
        <p:nvSpPr>
          <p:cNvPr id="5" name="Footer Placeholder 4"/>
          <p:cNvSpPr>
            <a:spLocks noGrp="1"/>
          </p:cNvSpPr>
          <p:nvPr>
            <p:ph type="ftr" sz="quarter" idx="11"/>
          </p:nvPr>
        </p:nvSpPr>
        <p:spPr>
          <a:xfrm>
            <a:off x="3124200" y="6356351"/>
            <a:ext cx="2895600" cy="365125"/>
          </a:xfrm>
          <a:prstGeom prst="rect">
            <a:avLst/>
          </a:prstGeom>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A5356534-4107-7643-9FD1-A9FC5EB2D0B1}"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36381236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1"/>
            <a:ext cx="2133600" cy="365125"/>
          </a:xfrm>
          <a:prstGeom prst="rect">
            <a:avLst/>
          </a:prstGeom>
        </p:spPr>
        <p:txBody>
          <a:bodyPr/>
          <a:lstStyle/>
          <a:p>
            <a:endParaRPr lang="en-US" dirty="0">
              <a:solidFill>
                <a:prstClr val="black"/>
              </a:solidFill>
            </a:endParaRPr>
          </a:p>
        </p:txBody>
      </p:sp>
      <p:sp>
        <p:nvSpPr>
          <p:cNvPr id="5" name="Footer Placeholder 4"/>
          <p:cNvSpPr>
            <a:spLocks noGrp="1"/>
          </p:cNvSpPr>
          <p:nvPr>
            <p:ph type="ftr" sz="quarter" idx="11"/>
          </p:nvPr>
        </p:nvSpPr>
        <p:spPr>
          <a:xfrm>
            <a:off x="3124200" y="6356351"/>
            <a:ext cx="2895600" cy="365125"/>
          </a:xfrm>
          <a:prstGeom prst="rect">
            <a:avLst/>
          </a:prstGeom>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A5356534-4107-7643-9FD1-A9FC5EB2D0B1}"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18210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8"/>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1"/>
            <a:ext cx="21336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3124200" y="6356351"/>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A5356534-4107-7643-9FD1-A9FC5EB2D0B1}" type="slidenum">
              <a:rPr lang="en-US" smtClean="0"/>
              <a:t>‹#›</a:t>
            </a:fld>
            <a:endParaRPr lang="en-US" dirty="0"/>
          </a:p>
        </p:txBody>
      </p:sp>
    </p:spTree>
    <p:extLst>
      <p:ext uri="{BB962C8B-B14F-4D97-AF65-F5344CB8AC3E}">
        <p14:creationId xmlns:p14="http://schemas.microsoft.com/office/powerpoint/2010/main" val="4024068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lstStyle>
            <a:lvl1pPr>
              <a:defRPr b="0" i="0">
                <a:solidFill>
                  <a:schemeClr val="bg1"/>
                </a:solidFill>
                <a:latin typeface="Neutra Display Expert-Light"/>
                <a:cs typeface="Neutra Display Expert-Light"/>
              </a:defRPr>
            </a:lvl1pPr>
          </a:lstStyle>
          <a:p>
            <a:r>
              <a:rPr lang="en-US" dirty="0" smtClean="0"/>
              <a:t>TITLE</a:t>
            </a:r>
            <a:endParaRPr lang="en-US" dirty="0"/>
          </a:p>
        </p:txBody>
      </p:sp>
      <p:sp>
        <p:nvSpPr>
          <p:cNvPr id="3" name="Content Placeholder 2"/>
          <p:cNvSpPr>
            <a:spLocks noGrp="1"/>
          </p:cNvSpPr>
          <p:nvPr>
            <p:ph sz="half" idx="1"/>
          </p:nvPr>
        </p:nvSpPr>
        <p:spPr>
          <a:xfrm>
            <a:off x="457200" y="1600201"/>
            <a:ext cx="4038600" cy="4525963"/>
          </a:xfrm>
          <a:prstGeom prst="rect">
            <a:avLst/>
          </a:prstGeom>
        </p:spPr>
        <p:txBody>
          <a:bodyPr/>
          <a:lstStyle>
            <a:lvl1pPr>
              <a:defRPr sz="2800" b="0" i="0">
                <a:latin typeface="Neutra Display Expert-Light"/>
                <a:cs typeface="Neutra Display Expert-Light"/>
              </a:defRPr>
            </a:lvl1pPr>
            <a:lvl2pPr>
              <a:defRPr sz="2400" b="0" i="0">
                <a:latin typeface="Neutra Display Expert-Light"/>
                <a:cs typeface="Neutra Display Expert-Light"/>
              </a:defRPr>
            </a:lvl2pPr>
            <a:lvl3pPr>
              <a:defRPr sz="2000" b="0" i="0">
                <a:latin typeface="Neutra Display Expert-Light"/>
                <a:cs typeface="Neutra Display Expert-Light"/>
              </a:defRPr>
            </a:lvl3pPr>
            <a:lvl4pPr>
              <a:defRPr sz="1800" b="0" i="0">
                <a:latin typeface="Neutra Display Expert-Light"/>
                <a:cs typeface="Neutra Display Expert-Light"/>
              </a:defRPr>
            </a:lvl4pPr>
            <a:lvl5pPr>
              <a:defRPr sz="1800" b="0" i="0">
                <a:latin typeface="Neutra Display Expert-Light"/>
                <a:cs typeface="Neutra Display Expert-Light"/>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1"/>
            <a:ext cx="4038600" cy="4525963"/>
          </a:xfrm>
          <a:prstGeom prst="rect">
            <a:avLst/>
          </a:prstGeom>
        </p:spPr>
        <p:txBody>
          <a:bodyPr/>
          <a:lstStyle>
            <a:lvl1pPr>
              <a:defRPr sz="2800" b="0" i="0">
                <a:latin typeface="Neutra Display Expert-Light"/>
                <a:cs typeface="Neutra Display Expert-Light"/>
              </a:defRPr>
            </a:lvl1pPr>
            <a:lvl2pPr>
              <a:defRPr sz="2400" b="0" i="0">
                <a:latin typeface="Neutra Display Expert-Light"/>
                <a:cs typeface="Neutra Display Expert-Light"/>
              </a:defRPr>
            </a:lvl2pPr>
            <a:lvl3pPr>
              <a:defRPr sz="2000" b="0" i="0">
                <a:latin typeface="Neutra Display Expert-Light"/>
                <a:cs typeface="Neutra Display Expert-Light"/>
              </a:defRPr>
            </a:lvl3pPr>
            <a:lvl4pPr>
              <a:defRPr sz="1800" b="0" i="0">
                <a:latin typeface="Neutra Display Expert-Light"/>
                <a:cs typeface="Neutra Display Expert-Light"/>
              </a:defRPr>
            </a:lvl4pPr>
            <a:lvl5pPr>
              <a:defRPr sz="1800" b="0" i="0">
                <a:latin typeface="Neutra Display Expert-Light"/>
                <a:cs typeface="Neutra Display Expert-Light"/>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1"/>
            <a:ext cx="2133600" cy="365125"/>
          </a:xfrm>
          <a:prstGeom prst="rect">
            <a:avLst/>
          </a:prstGeom>
        </p:spPr>
        <p:txBody>
          <a:bodyPr/>
          <a:lstStyle/>
          <a:p>
            <a:endParaRPr lang="en-US" dirty="0"/>
          </a:p>
        </p:txBody>
      </p:sp>
      <p:sp>
        <p:nvSpPr>
          <p:cNvPr id="6" name="Footer Placeholder 5"/>
          <p:cNvSpPr>
            <a:spLocks noGrp="1"/>
          </p:cNvSpPr>
          <p:nvPr>
            <p:ph type="ftr" sz="quarter" idx="11"/>
          </p:nvPr>
        </p:nvSpPr>
        <p:spPr>
          <a:xfrm>
            <a:off x="3124200" y="6356351"/>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A5356534-4107-7643-9FD1-A9FC5EB2D0B1}" type="slidenum">
              <a:rPr lang="en-US" smtClean="0"/>
              <a:t>‹#›</a:t>
            </a:fld>
            <a:endParaRPr lang="en-US" dirty="0"/>
          </a:p>
        </p:txBody>
      </p:sp>
    </p:spTree>
    <p:extLst>
      <p:ext uri="{BB962C8B-B14F-4D97-AF65-F5344CB8AC3E}">
        <p14:creationId xmlns:p14="http://schemas.microsoft.com/office/powerpoint/2010/main" val="2170795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1"/>
            <a:ext cx="2133600" cy="365125"/>
          </a:xfrm>
          <a:prstGeom prst="rect">
            <a:avLst/>
          </a:prstGeom>
        </p:spPr>
        <p:txBody>
          <a:bodyPr/>
          <a:lstStyle/>
          <a:p>
            <a:endParaRPr lang="en-US" dirty="0"/>
          </a:p>
        </p:txBody>
      </p:sp>
      <p:sp>
        <p:nvSpPr>
          <p:cNvPr id="8" name="Footer Placeholder 7"/>
          <p:cNvSpPr>
            <a:spLocks noGrp="1"/>
          </p:cNvSpPr>
          <p:nvPr>
            <p:ph type="ftr" sz="quarter" idx="11"/>
          </p:nvPr>
        </p:nvSpPr>
        <p:spPr>
          <a:xfrm>
            <a:off x="3124200" y="6356351"/>
            <a:ext cx="2895600" cy="365125"/>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A5356534-4107-7643-9FD1-A9FC5EB2D0B1}" type="slidenum">
              <a:rPr lang="en-US" smtClean="0"/>
              <a:t>‹#›</a:t>
            </a:fld>
            <a:endParaRPr lang="en-US" dirty="0"/>
          </a:p>
        </p:txBody>
      </p:sp>
    </p:spTree>
    <p:extLst>
      <p:ext uri="{BB962C8B-B14F-4D97-AF65-F5344CB8AC3E}">
        <p14:creationId xmlns:p14="http://schemas.microsoft.com/office/powerpoint/2010/main" val="22071170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1"/>
            <a:ext cx="2133600" cy="365125"/>
          </a:xfrm>
          <a:prstGeom prst="rect">
            <a:avLst/>
          </a:prstGeom>
        </p:spPr>
        <p:txBody>
          <a:bodyPr/>
          <a:lstStyle/>
          <a:p>
            <a:endParaRPr lang="en-US" dirty="0"/>
          </a:p>
        </p:txBody>
      </p:sp>
      <p:sp>
        <p:nvSpPr>
          <p:cNvPr id="4" name="Footer Placeholder 3"/>
          <p:cNvSpPr>
            <a:spLocks noGrp="1"/>
          </p:cNvSpPr>
          <p:nvPr>
            <p:ph type="ftr" sz="quarter" idx="11"/>
          </p:nvPr>
        </p:nvSpPr>
        <p:spPr>
          <a:xfrm>
            <a:off x="3124200" y="6356351"/>
            <a:ext cx="2895600" cy="365125"/>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A5356534-4107-7643-9FD1-A9FC5EB2D0B1}" type="slidenum">
              <a:rPr lang="en-US" smtClean="0"/>
              <a:t>‹#›</a:t>
            </a:fld>
            <a:endParaRPr lang="en-US" dirty="0"/>
          </a:p>
        </p:txBody>
      </p:sp>
    </p:spTree>
    <p:extLst>
      <p:ext uri="{BB962C8B-B14F-4D97-AF65-F5344CB8AC3E}">
        <p14:creationId xmlns:p14="http://schemas.microsoft.com/office/powerpoint/2010/main" val="4086760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1"/>
            <a:ext cx="2133600" cy="365125"/>
          </a:xfrm>
          <a:prstGeom prst="rect">
            <a:avLst/>
          </a:prstGeom>
        </p:spPr>
        <p:txBody>
          <a:bodyPr/>
          <a:lstStyle/>
          <a:p>
            <a:endParaRPr lang="en-US" dirty="0"/>
          </a:p>
        </p:txBody>
      </p:sp>
      <p:sp>
        <p:nvSpPr>
          <p:cNvPr id="3" name="Footer Placeholder 2"/>
          <p:cNvSpPr>
            <a:spLocks noGrp="1"/>
          </p:cNvSpPr>
          <p:nvPr>
            <p:ph type="ftr" sz="quarter" idx="11"/>
          </p:nvPr>
        </p:nvSpPr>
        <p:spPr>
          <a:xfrm>
            <a:off x="3124200" y="6356351"/>
            <a:ext cx="2895600" cy="365125"/>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A5356534-4107-7643-9FD1-A9FC5EB2D0B1}" type="slidenum">
              <a:rPr lang="en-US" smtClean="0"/>
              <a:t>‹#›</a:t>
            </a:fld>
            <a:endParaRPr lang="en-US" dirty="0"/>
          </a:p>
        </p:txBody>
      </p:sp>
    </p:spTree>
    <p:extLst>
      <p:ext uri="{BB962C8B-B14F-4D97-AF65-F5344CB8AC3E}">
        <p14:creationId xmlns:p14="http://schemas.microsoft.com/office/powerpoint/2010/main" val="3307055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1"/>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1"/>
            <a:ext cx="2133600" cy="365125"/>
          </a:xfrm>
          <a:prstGeom prst="rect">
            <a:avLst/>
          </a:prstGeom>
        </p:spPr>
        <p:txBody>
          <a:bodyPr/>
          <a:lstStyle/>
          <a:p>
            <a:endParaRPr lang="en-US" dirty="0"/>
          </a:p>
        </p:txBody>
      </p:sp>
      <p:sp>
        <p:nvSpPr>
          <p:cNvPr id="6" name="Footer Placeholder 5"/>
          <p:cNvSpPr>
            <a:spLocks noGrp="1"/>
          </p:cNvSpPr>
          <p:nvPr>
            <p:ph type="ftr" sz="quarter" idx="11"/>
          </p:nvPr>
        </p:nvSpPr>
        <p:spPr>
          <a:xfrm>
            <a:off x="3124200" y="6356351"/>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A5356534-4107-7643-9FD1-A9FC5EB2D0B1}" type="slidenum">
              <a:rPr lang="en-US" smtClean="0"/>
              <a:t>‹#›</a:t>
            </a:fld>
            <a:endParaRPr lang="en-US" dirty="0"/>
          </a:p>
        </p:txBody>
      </p:sp>
    </p:spTree>
    <p:extLst>
      <p:ext uri="{BB962C8B-B14F-4D97-AF65-F5344CB8AC3E}">
        <p14:creationId xmlns:p14="http://schemas.microsoft.com/office/powerpoint/2010/main" val="1580335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1"/>
            <a:ext cx="2133600" cy="365125"/>
          </a:xfrm>
          <a:prstGeom prst="rect">
            <a:avLst/>
          </a:prstGeom>
        </p:spPr>
        <p:txBody>
          <a:bodyPr/>
          <a:lstStyle/>
          <a:p>
            <a:endParaRPr lang="en-US" dirty="0"/>
          </a:p>
        </p:txBody>
      </p:sp>
      <p:sp>
        <p:nvSpPr>
          <p:cNvPr id="6" name="Footer Placeholder 5"/>
          <p:cNvSpPr>
            <a:spLocks noGrp="1"/>
          </p:cNvSpPr>
          <p:nvPr>
            <p:ph type="ftr" sz="quarter" idx="11"/>
          </p:nvPr>
        </p:nvSpPr>
        <p:spPr>
          <a:xfrm>
            <a:off x="3124200" y="6356351"/>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A5356534-4107-7643-9FD1-A9FC5EB2D0B1}" type="slidenum">
              <a:rPr lang="en-US" smtClean="0"/>
              <a:t>‹#›</a:t>
            </a:fld>
            <a:endParaRPr lang="en-US" dirty="0"/>
          </a:p>
        </p:txBody>
      </p:sp>
    </p:spTree>
    <p:extLst>
      <p:ext uri="{BB962C8B-B14F-4D97-AF65-F5344CB8AC3E}">
        <p14:creationId xmlns:p14="http://schemas.microsoft.com/office/powerpoint/2010/main" val="2481577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356534-4107-7643-9FD1-A9FC5EB2D0B1}" type="slidenum">
              <a:rPr lang="en-US" smtClean="0"/>
              <a:t>‹#›</a:t>
            </a:fld>
            <a:endParaRPr lang="en-US" dirty="0"/>
          </a:p>
        </p:txBody>
      </p:sp>
      <p:pic>
        <p:nvPicPr>
          <p:cNvPr id="7" name="Picture 6" descr="slide template B.pdf"/>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4109" y="0"/>
            <a:ext cx="9200445" cy="6873394"/>
          </a:xfrm>
          <a:prstGeom prst="rect">
            <a:avLst/>
          </a:prstGeom>
        </p:spPr>
      </p:pic>
      <p:sp>
        <p:nvSpPr>
          <p:cNvPr id="3" name="Rectangle 2"/>
          <p:cNvSpPr/>
          <p:nvPr userDrawn="1"/>
        </p:nvSpPr>
        <p:spPr>
          <a:xfrm>
            <a:off x="-93132" y="2"/>
            <a:ext cx="9389532" cy="1278470"/>
          </a:xfrm>
          <a:prstGeom prst="rect">
            <a:avLst/>
          </a:prstGeom>
          <a:solidFill>
            <a:srgbClr val="8FB23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Oval 1"/>
          <p:cNvSpPr/>
          <p:nvPr userDrawn="1"/>
        </p:nvSpPr>
        <p:spPr>
          <a:xfrm>
            <a:off x="-93132" y="1193801"/>
            <a:ext cx="270933" cy="270933"/>
          </a:xfrm>
          <a:prstGeom prst="ellipse">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Oval 3"/>
          <p:cNvSpPr/>
          <p:nvPr userDrawn="1"/>
        </p:nvSpPr>
        <p:spPr>
          <a:xfrm>
            <a:off x="-46565" y="1244602"/>
            <a:ext cx="177800" cy="177800"/>
          </a:xfrm>
          <a:prstGeom prst="ellipse">
            <a:avLst/>
          </a:prstGeom>
          <a:noFill/>
          <a:ln>
            <a:solidFill>
              <a:schemeClr val="tx1">
                <a:lumMod val="65000"/>
                <a:lumOff val="3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9" name="Straight Connector 8"/>
          <p:cNvCxnSpPr/>
          <p:nvPr userDrawn="1"/>
        </p:nvCxnSpPr>
        <p:spPr>
          <a:xfrm>
            <a:off x="165766" y="1332511"/>
            <a:ext cx="9191203" cy="7831"/>
          </a:xfrm>
          <a:prstGeom prst="line">
            <a:avLst/>
          </a:prstGeom>
          <a:ln w="50800">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userDrawn="1"/>
        </p:nvCxnSpPr>
        <p:spPr>
          <a:xfrm flipV="1">
            <a:off x="130600" y="1332511"/>
            <a:ext cx="9191203" cy="3913"/>
          </a:xfrm>
          <a:prstGeom prst="line">
            <a:avLst/>
          </a:prstGeom>
          <a:ln w="9525">
            <a:solidFill>
              <a:schemeClr val="tx1">
                <a:lumMod val="65000"/>
                <a:lumOff val="35000"/>
              </a:schemeClr>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userDrawn="1"/>
        </p:nvCxnSpPr>
        <p:spPr>
          <a:xfrm>
            <a:off x="-14109" y="6340957"/>
            <a:ext cx="9191203" cy="7831"/>
          </a:xfrm>
          <a:prstGeom prst="line">
            <a:avLst/>
          </a:prstGeom>
          <a:ln w="50800">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5" name="Rectangle 14"/>
          <p:cNvSpPr/>
          <p:nvPr userDrawn="1"/>
        </p:nvSpPr>
        <p:spPr>
          <a:xfrm>
            <a:off x="-93132" y="6371745"/>
            <a:ext cx="9284335" cy="50165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TextBox 13"/>
          <p:cNvSpPr txBox="1"/>
          <p:nvPr userDrawn="1"/>
        </p:nvSpPr>
        <p:spPr>
          <a:xfrm>
            <a:off x="-23351" y="6546911"/>
            <a:ext cx="9200445" cy="246221"/>
          </a:xfrm>
          <a:prstGeom prst="rect">
            <a:avLst/>
          </a:prstGeom>
          <a:noFill/>
        </p:spPr>
        <p:txBody>
          <a:bodyPr wrap="square" rtlCol="0">
            <a:spAutoFit/>
          </a:bodyPr>
          <a:lstStyle/>
          <a:p>
            <a:pPr algn="ctr"/>
            <a:r>
              <a:rPr lang="en-US" sz="1000" b="0" i="0" dirty="0" smtClean="0">
                <a:solidFill>
                  <a:schemeClr val="tx1">
                    <a:lumMod val="65000"/>
                    <a:lumOff val="35000"/>
                  </a:schemeClr>
                </a:solidFill>
                <a:latin typeface="Neutraface Text Light"/>
                <a:cs typeface="Neutraface Text Light"/>
              </a:rPr>
              <a:t>Maine</a:t>
            </a:r>
            <a:r>
              <a:rPr lang="en-US" sz="1000" b="0" i="0" baseline="0" dirty="0" smtClean="0">
                <a:solidFill>
                  <a:schemeClr val="tx1">
                    <a:lumMod val="65000"/>
                    <a:lumOff val="35000"/>
                  </a:schemeClr>
                </a:solidFill>
                <a:latin typeface="Neutraface Text Light"/>
                <a:cs typeface="Neutraface Text Light"/>
              </a:rPr>
              <a:t> Health Management Coalition </a:t>
            </a:r>
            <a:r>
              <a:rPr lang="en-US" sz="1000" b="0" i="0" baseline="0" dirty="0" smtClean="0">
                <a:solidFill>
                  <a:srgbClr val="8FB23E"/>
                </a:solidFill>
                <a:latin typeface="Neutraface Text Light"/>
                <a:cs typeface="Neutraface Text Light"/>
              </a:rPr>
              <a:t>|</a:t>
            </a:r>
            <a:r>
              <a:rPr lang="en-US" sz="1000" b="0" i="0" baseline="0" dirty="0" smtClean="0">
                <a:solidFill>
                  <a:schemeClr val="tx1">
                    <a:lumMod val="65000"/>
                    <a:lumOff val="35000"/>
                  </a:schemeClr>
                </a:solidFill>
                <a:latin typeface="Neutraface Text Light"/>
                <a:cs typeface="Neutraface Text Light"/>
              </a:rPr>
              <a:t> 11 Bowdoin Mill Island, Suite 260 </a:t>
            </a:r>
            <a:r>
              <a:rPr lang="en-US" sz="1000" b="0" i="0" baseline="0" dirty="0" smtClean="0">
                <a:solidFill>
                  <a:srgbClr val="8FB23E"/>
                </a:solidFill>
                <a:latin typeface="Neutraface Text Light"/>
                <a:cs typeface="Neutraface Text Light"/>
              </a:rPr>
              <a:t>| </a:t>
            </a:r>
            <a:r>
              <a:rPr lang="en-US" sz="1000" b="0" i="0" baseline="0" dirty="0" smtClean="0">
                <a:solidFill>
                  <a:srgbClr val="595959"/>
                </a:solidFill>
                <a:latin typeface="Neutraface Text Light"/>
                <a:cs typeface="Neutraface Text Light"/>
              </a:rPr>
              <a:t>Topsham, ME 04086 </a:t>
            </a:r>
            <a:r>
              <a:rPr lang="en-US" sz="1000" b="0" i="0" baseline="0" dirty="0" smtClean="0">
                <a:solidFill>
                  <a:srgbClr val="8FB23E"/>
                </a:solidFill>
                <a:latin typeface="Neutraface Text Light"/>
                <a:cs typeface="Neutraface Text Light"/>
              </a:rPr>
              <a:t>| </a:t>
            </a:r>
            <a:r>
              <a:rPr lang="en-US" sz="1000" b="0" i="0" baseline="0" dirty="0" smtClean="0">
                <a:solidFill>
                  <a:srgbClr val="595959"/>
                </a:solidFill>
                <a:latin typeface="Neutraface Text Light"/>
                <a:cs typeface="Neutraface Text Light"/>
              </a:rPr>
              <a:t>(207) 899-1971 </a:t>
            </a:r>
            <a:r>
              <a:rPr lang="en-US" sz="1000" b="0" i="0" baseline="0" dirty="0" smtClean="0">
                <a:solidFill>
                  <a:srgbClr val="8FB23E"/>
                </a:solidFill>
                <a:latin typeface="Neutraface Text Light"/>
                <a:cs typeface="Neutraface Text Light"/>
              </a:rPr>
              <a:t>| </a:t>
            </a:r>
            <a:r>
              <a:rPr lang="en-US" sz="1000" b="0" i="0" baseline="0" dirty="0" smtClean="0">
                <a:solidFill>
                  <a:srgbClr val="595959"/>
                </a:solidFill>
                <a:latin typeface="Neutraface Text Light"/>
                <a:cs typeface="Neutraface Text Light"/>
              </a:rPr>
              <a:t>www.mehmc.org</a:t>
            </a:r>
            <a:r>
              <a:rPr lang="en-US" sz="1000" b="0" i="0" baseline="0" dirty="0" smtClean="0">
                <a:solidFill>
                  <a:srgbClr val="8FB23E"/>
                </a:solidFill>
                <a:latin typeface="Neutraface Text Light"/>
                <a:cs typeface="Neutraface Text Light"/>
              </a:rPr>
              <a:t> | </a:t>
            </a:r>
            <a:r>
              <a:rPr lang="en-US" sz="1000" b="0" i="0" baseline="0" dirty="0" smtClean="0">
                <a:solidFill>
                  <a:schemeClr val="tx1">
                    <a:lumMod val="65000"/>
                    <a:lumOff val="35000"/>
                  </a:schemeClr>
                </a:solidFill>
                <a:latin typeface="Neutraface Text Light"/>
                <a:cs typeface="Neutraface Text Light"/>
              </a:rPr>
              <a:t>www.getbettermaine.org</a:t>
            </a:r>
            <a:endParaRPr lang="en-US" sz="1000" b="0" i="0" dirty="0">
              <a:solidFill>
                <a:schemeClr val="tx1">
                  <a:lumMod val="65000"/>
                  <a:lumOff val="35000"/>
                </a:schemeClr>
              </a:solidFill>
              <a:latin typeface="Neutraface Text Light"/>
              <a:cs typeface="Neutraface Text Light"/>
            </a:endParaRPr>
          </a:p>
        </p:txBody>
      </p:sp>
      <p:cxnSp>
        <p:nvCxnSpPr>
          <p:cNvPr id="12" name="Straight Connector 11"/>
          <p:cNvCxnSpPr/>
          <p:nvPr userDrawn="1"/>
        </p:nvCxnSpPr>
        <p:spPr>
          <a:xfrm flipV="1">
            <a:off x="2" y="6463434"/>
            <a:ext cx="9191203" cy="3913"/>
          </a:xfrm>
          <a:prstGeom prst="line">
            <a:avLst/>
          </a:prstGeom>
          <a:ln w="9525">
            <a:solidFill>
              <a:schemeClr val="tx1">
                <a:lumMod val="65000"/>
                <a:lumOff val="35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34460039"/>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81" r:id="rId12"/>
  </p:sldLayoutIdLst>
  <p:timing>
    <p:tnLst>
      <p:par>
        <p:cTn id="1" dur="indefinite" restart="never" nodeType="tmRoot"/>
      </p:par>
    </p:tnLst>
  </p:timing>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356534-4107-7643-9FD1-A9FC5EB2D0B1}" type="slidenum">
              <a:rPr lang="en-US" smtClean="0">
                <a:solidFill>
                  <a:prstClr val="black">
                    <a:tint val="75000"/>
                  </a:prstClr>
                </a:solidFill>
              </a:rPr>
              <a:pPr/>
              <a:t>‹#›</a:t>
            </a:fld>
            <a:endParaRPr lang="en-US" dirty="0">
              <a:solidFill>
                <a:prstClr val="black">
                  <a:tint val="75000"/>
                </a:prstClr>
              </a:solidFill>
            </a:endParaRPr>
          </a:p>
        </p:txBody>
      </p:sp>
      <p:pic>
        <p:nvPicPr>
          <p:cNvPr id="7" name="Picture 6" descr="slide template B.pdf"/>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4109" y="0"/>
            <a:ext cx="9200445" cy="6873394"/>
          </a:xfrm>
          <a:prstGeom prst="rect">
            <a:avLst/>
          </a:prstGeom>
        </p:spPr>
      </p:pic>
      <p:sp>
        <p:nvSpPr>
          <p:cNvPr id="3" name="Rectangle 2"/>
          <p:cNvSpPr/>
          <p:nvPr userDrawn="1"/>
        </p:nvSpPr>
        <p:spPr>
          <a:xfrm>
            <a:off x="-93132" y="2"/>
            <a:ext cx="9389532" cy="1278470"/>
          </a:xfrm>
          <a:prstGeom prst="rect">
            <a:avLst/>
          </a:prstGeom>
          <a:solidFill>
            <a:srgbClr val="8FB23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2" name="Oval 1"/>
          <p:cNvSpPr/>
          <p:nvPr userDrawn="1"/>
        </p:nvSpPr>
        <p:spPr>
          <a:xfrm>
            <a:off x="-93132" y="1193801"/>
            <a:ext cx="270933" cy="270933"/>
          </a:xfrm>
          <a:prstGeom prst="ellipse">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4" name="Oval 3"/>
          <p:cNvSpPr/>
          <p:nvPr userDrawn="1"/>
        </p:nvSpPr>
        <p:spPr>
          <a:xfrm>
            <a:off x="-46565" y="1244602"/>
            <a:ext cx="177800" cy="177800"/>
          </a:xfrm>
          <a:prstGeom prst="ellipse">
            <a:avLst/>
          </a:prstGeom>
          <a:noFill/>
          <a:ln>
            <a:solidFill>
              <a:schemeClr val="tx1">
                <a:lumMod val="65000"/>
                <a:lumOff val="3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cxnSp>
        <p:nvCxnSpPr>
          <p:cNvPr id="9" name="Straight Connector 8"/>
          <p:cNvCxnSpPr/>
          <p:nvPr userDrawn="1"/>
        </p:nvCxnSpPr>
        <p:spPr>
          <a:xfrm>
            <a:off x="165766" y="1332511"/>
            <a:ext cx="9191203" cy="7831"/>
          </a:xfrm>
          <a:prstGeom prst="line">
            <a:avLst/>
          </a:prstGeom>
          <a:ln w="50800">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userDrawn="1"/>
        </p:nvCxnSpPr>
        <p:spPr>
          <a:xfrm flipV="1">
            <a:off x="130600" y="1332511"/>
            <a:ext cx="9191203" cy="3913"/>
          </a:xfrm>
          <a:prstGeom prst="line">
            <a:avLst/>
          </a:prstGeom>
          <a:ln w="9525">
            <a:solidFill>
              <a:schemeClr val="tx1">
                <a:lumMod val="65000"/>
                <a:lumOff val="35000"/>
              </a:schemeClr>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userDrawn="1"/>
        </p:nvCxnSpPr>
        <p:spPr>
          <a:xfrm>
            <a:off x="-14109" y="6340957"/>
            <a:ext cx="9191203" cy="7831"/>
          </a:xfrm>
          <a:prstGeom prst="line">
            <a:avLst/>
          </a:prstGeom>
          <a:ln w="50800">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userDrawn="1"/>
        </p:nvCxnSpPr>
        <p:spPr>
          <a:xfrm flipV="1">
            <a:off x="2" y="6336438"/>
            <a:ext cx="9191203" cy="3913"/>
          </a:xfrm>
          <a:prstGeom prst="line">
            <a:avLst/>
          </a:prstGeom>
          <a:ln w="9525">
            <a:solidFill>
              <a:schemeClr val="tx1">
                <a:lumMod val="65000"/>
                <a:lumOff val="35000"/>
              </a:schemeClr>
            </a:solidFill>
          </a:ln>
          <a:effectLst/>
        </p:spPr>
        <p:style>
          <a:lnRef idx="2">
            <a:schemeClr val="accent1"/>
          </a:lnRef>
          <a:fillRef idx="0">
            <a:schemeClr val="accent1"/>
          </a:fillRef>
          <a:effectRef idx="1">
            <a:schemeClr val="accent1"/>
          </a:effectRef>
          <a:fontRef idx="minor">
            <a:schemeClr val="tx1"/>
          </a:fontRef>
        </p:style>
      </p:cxnSp>
      <p:sp>
        <p:nvSpPr>
          <p:cNvPr id="15" name="Rectangle 14"/>
          <p:cNvSpPr/>
          <p:nvPr userDrawn="1"/>
        </p:nvSpPr>
        <p:spPr>
          <a:xfrm>
            <a:off x="-93132" y="6371745"/>
            <a:ext cx="9284335" cy="50165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14" name="TextBox 13"/>
          <p:cNvSpPr txBox="1"/>
          <p:nvPr userDrawn="1"/>
        </p:nvSpPr>
        <p:spPr>
          <a:xfrm>
            <a:off x="-23351" y="6356417"/>
            <a:ext cx="9200445" cy="400110"/>
          </a:xfrm>
          <a:prstGeom prst="rect">
            <a:avLst/>
          </a:prstGeom>
          <a:noFill/>
        </p:spPr>
        <p:txBody>
          <a:bodyPr wrap="square" rtlCol="0">
            <a:spAutoFit/>
          </a:bodyPr>
          <a:lstStyle/>
          <a:p>
            <a:pPr algn="ctr"/>
            <a:r>
              <a:rPr lang="en-US" sz="1000" dirty="0" smtClean="0">
                <a:solidFill>
                  <a:prstClr val="black">
                    <a:lumMod val="65000"/>
                    <a:lumOff val="35000"/>
                  </a:prstClr>
                </a:solidFill>
                <a:latin typeface="Neutraface Text Light"/>
                <a:cs typeface="Neutraface Text Light"/>
              </a:rPr>
              <a:t>Maine Health Management Coalition </a:t>
            </a:r>
            <a:r>
              <a:rPr lang="en-US" sz="1000" dirty="0" smtClean="0">
                <a:solidFill>
                  <a:srgbClr val="8FB23E"/>
                </a:solidFill>
                <a:latin typeface="Neutraface Text Light"/>
                <a:cs typeface="Neutraface Text Light"/>
              </a:rPr>
              <a:t>|</a:t>
            </a:r>
            <a:r>
              <a:rPr lang="en-US" sz="1000" dirty="0" smtClean="0">
                <a:solidFill>
                  <a:prstClr val="black">
                    <a:lumMod val="65000"/>
                    <a:lumOff val="35000"/>
                  </a:prstClr>
                </a:solidFill>
                <a:latin typeface="Neutraface Text Light"/>
                <a:cs typeface="Neutraface Text Light"/>
              </a:rPr>
              <a:t> Maine Health Management Coalition-Foundation</a:t>
            </a:r>
          </a:p>
          <a:p>
            <a:pPr algn="ctr"/>
            <a:r>
              <a:rPr lang="en-US" sz="1000" dirty="0" smtClean="0">
                <a:solidFill>
                  <a:prstClr val="black">
                    <a:lumMod val="65000"/>
                    <a:lumOff val="35000"/>
                  </a:prstClr>
                </a:solidFill>
                <a:latin typeface="Neutraface Text Light"/>
                <a:cs typeface="Neutraface Text Light"/>
              </a:rPr>
              <a:t>11 Bowdoin Mill Island, Suite 260 </a:t>
            </a:r>
            <a:r>
              <a:rPr lang="en-US" sz="1000" dirty="0" smtClean="0">
                <a:solidFill>
                  <a:srgbClr val="8FB23E"/>
                </a:solidFill>
                <a:latin typeface="Neutraface Text Light"/>
                <a:cs typeface="Neutraface Text Light"/>
              </a:rPr>
              <a:t>| </a:t>
            </a:r>
            <a:r>
              <a:rPr lang="en-US" sz="1000" dirty="0" smtClean="0">
                <a:solidFill>
                  <a:srgbClr val="595959"/>
                </a:solidFill>
                <a:latin typeface="Neutraface Text Light"/>
                <a:cs typeface="Neutraface Text Light"/>
              </a:rPr>
              <a:t>Topsham, ME 04086 </a:t>
            </a:r>
            <a:r>
              <a:rPr lang="en-US" sz="1000" dirty="0" smtClean="0">
                <a:solidFill>
                  <a:srgbClr val="8FB23E"/>
                </a:solidFill>
                <a:latin typeface="Neutraface Text Light"/>
                <a:cs typeface="Neutraface Text Light"/>
              </a:rPr>
              <a:t>| </a:t>
            </a:r>
            <a:r>
              <a:rPr lang="en-US" sz="1000" dirty="0" smtClean="0">
                <a:solidFill>
                  <a:srgbClr val="595959"/>
                </a:solidFill>
                <a:latin typeface="Neutraface Text Light"/>
                <a:cs typeface="Neutraface Text Light"/>
              </a:rPr>
              <a:t>(207) 899-1971 </a:t>
            </a:r>
            <a:r>
              <a:rPr lang="en-US" sz="1000" dirty="0" smtClean="0">
                <a:solidFill>
                  <a:srgbClr val="8FB23E"/>
                </a:solidFill>
                <a:latin typeface="Neutraface Text Light"/>
                <a:cs typeface="Neutraface Text Light"/>
              </a:rPr>
              <a:t>| </a:t>
            </a:r>
            <a:r>
              <a:rPr lang="en-US" sz="1000" dirty="0" smtClean="0">
                <a:solidFill>
                  <a:srgbClr val="595959"/>
                </a:solidFill>
                <a:latin typeface="Neutraface Text Light"/>
                <a:cs typeface="Neutraface Text Light"/>
              </a:rPr>
              <a:t>www.mehmc.org</a:t>
            </a:r>
            <a:r>
              <a:rPr lang="en-US" sz="1000" dirty="0" smtClean="0">
                <a:solidFill>
                  <a:srgbClr val="8FB23E"/>
                </a:solidFill>
                <a:latin typeface="Neutraface Text Light"/>
                <a:cs typeface="Neutraface Text Light"/>
              </a:rPr>
              <a:t> | </a:t>
            </a:r>
            <a:r>
              <a:rPr lang="en-US" sz="1000" dirty="0" smtClean="0">
                <a:solidFill>
                  <a:prstClr val="black">
                    <a:lumMod val="65000"/>
                    <a:lumOff val="35000"/>
                  </a:prstClr>
                </a:solidFill>
                <a:latin typeface="Neutraface Text Light"/>
                <a:cs typeface="Neutraface Text Light"/>
              </a:rPr>
              <a:t>www.getbettermaine.org</a:t>
            </a:r>
            <a:endParaRPr lang="en-US" sz="1000" dirty="0">
              <a:solidFill>
                <a:prstClr val="black">
                  <a:lumMod val="65000"/>
                  <a:lumOff val="35000"/>
                </a:prstClr>
              </a:solidFill>
              <a:latin typeface="Neutraface Text Light"/>
              <a:cs typeface="Neutraface Text Light"/>
            </a:endParaRPr>
          </a:p>
        </p:txBody>
      </p:sp>
    </p:spTree>
    <p:extLst>
      <p:ext uri="{BB962C8B-B14F-4D97-AF65-F5344CB8AC3E}">
        <p14:creationId xmlns:p14="http://schemas.microsoft.com/office/powerpoint/2010/main" val="2672910978"/>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iming>
    <p:tnLst>
      <p:par>
        <p:cTn id="1" dur="indefinite" restart="never" nodeType="tmRoot"/>
      </p:par>
    </p:tnLst>
  </p:timing>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5356534-4107-7643-9FD1-A9FC5EB2D0B1}" type="slidenum">
              <a:rPr lang="en-US" smtClean="0"/>
              <a:t>1</a:t>
            </a:fld>
            <a:endParaRPr lang="en-US" dirty="0"/>
          </a:p>
        </p:txBody>
      </p:sp>
      <p:sp>
        <p:nvSpPr>
          <p:cNvPr id="6" name="Rectangle 5"/>
          <p:cNvSpPr/>
          <p:nvPr/>
        </p:nvSpPr>
        <p:spPr>
          <a:xfrm>
            <a:off x="-190500" y="-127000"/>
            <a:ext cx="9626600" cy="71755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4" name="Picture 13" descr="cover slide.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4581" y="-148162"/>
            <a:ext cx="9715500" cy="7219950"/>
          </a:xfrm>
          <a:prstGeom prst="rect">
            <a:avLst/>
          </a:prstGeom>
        </p:spPr>
      </p:pic>
      <p:sp>
        <p:nvSpPr>
          <p:cNvPr id="8" name="TextBox 7"/>
          <p:cNvSpPr txBox="1"/>
          <p:nvPr/>
        </p:nvSpPr>
        <p:spPr>
          <a:xfrm>
            <a:off x="1930400" y="1806159"/>
            <a:ext cx="5384800" cy="646331"/>
          </a:xfrm>
          <a:prstGeom prst="rect">
            <a:avLst/>
          </a:prstGeom>
          <a:noFill/>
        </p:spPr>
        <p:txBody>
          <a:bodyPr wrap="square" rtlCol="0">
            <a:spAutoFit/>
          </a:bodyPr>
          <a:lstStyle/>
          <a:p>
            <a:pPr algn="ctr"/>
            <a:r>
              <a:rPr lang="en-US" sz="3600" dirty="0" smtClean="0">
                <a:latin typeface="Helvetica Neue"/>
                <a:cs typeface="Helvetica Neue"/>
              </a:rPr>
              <a:t>ACI Steering Committee</a:t>
            </a:r>
            <a:endParaRPr lang="en-US" sz="3600" dirty="0">
              <a:latin typeface="Helvetica Neue"/>
              <a:cs typeface="Helvetica Neue"/>
            </a:endParaRPr>
          </a:p>
        </p:txBody>
      </p:sp>
      <p:sp>
        <p:nvSpPr>
          <p:cNvPr id="10" name="TextBox 9"/>
          <p:cNvSpPr txBox="1"/>
          <p:nvPr/>
        </p:nvSpPr>
        <p:spPr>
          <a:xfrm>
            <a:off x="2540000" y="3467100"/>
            <a:ext cx="4203700" cy="461665"/>
          </a:xfrm>
          <a:prstGeom prst="rect">
            <a:avLst/>
          </a:prstGeom>
          <a:noFill/>
        </p:spPr>
        <p:txBody>
          <a:bodyPr wrap="square" rtlCol="0">
            <a:spAutoFit/>
          </a:bodyPr>
          <a:lstStyle/>
          <a:p>
            <a:pPr algn="ctr"/>
            <a:r>
              <a:rPr lang="en-US" sz="2400" dirty="0" smtClean="0">
                <a:latin typeface="Helvetica Neue Thin"/>
                <a:cs typeface="Helvetica Neue Thin"/>
              </a:rPr>
              <a:t>July 21, 2015</a:t>
            </a:r>
            <a:endParaRPr lang="en-US" sz="2400" dirty="0">
              <a:latin typeface="Helvetica Neue Thin"/>
              <a:cs typeface="Helvetica Neue Thin"/>
            </a:endParaRPr>
          </a:p>
        </p:txBody>
      </p:sp>
      <p:pic>
        <p:nvPicPr>
          <p:cNvPr id="1026" name="Picture 2" descr="C:\Users\FJohnson\Documents\Logos\sim logo_final_1inch (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3309" y="727364"/>
            <a:ext cx="2404872" cy="91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22601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t>Findings of Current Payment Practices</a:t>
            </a:r>
            <a:endParaRPr lang="en-US" sz="3600" b="1" dirty="0"/>
          </a:p>
        </p:txBody>
      </p:sp>
      <p:sp>
        <p:nvSpPr>
          <p:cNvPr id="3" name="Content Placeholder 2"/>
          <p:cNvSpPr>
            <a:spLocks noGrp="1"/>
          </p:cNvSpPr>
          <p:nvPr>
            <p:ph idx="1"/>
          </p:nvPr>
        </p:nvSpPr>
        <p:spPr/>
        <p:txBody>
          <a:bodyPr/>
          <a:lstStyle/>
          <a:p>
            <a:r>
              <a:rPr lang="en-US" dirty="0" smtClean="0"/>
              <a:t>All FFS based, no capitation</a:t>
            </a:r>
          </a:p>
          <a:p>
            <a:r>
              <a:rPr lang="en-US" dirty="0" smtClean="0"/>
              <a:t>Most payers offer small-to-modest PMPM payments for PCMH support</a:t>
            </a:r>
          </a:p>
          <a:p>
            <a:r>
              <a:rPr lang="en-US" dirty="0" smtClean="0"/>
              <a:t>Payments include quality incentives, care management and shared savings</a:t>
            </a:r>
          </a:p>
          <a:p>
            <a:r>
              <a:rPr lang="en-US" dirty="0" smtClean="0"/>
              <a:t>Payers focused on ACO contracting</a:t>
            </a:r>
            <a:endParaRPr lang="en-US" dirty="0"/>
          </a:p>
        </p:txBody>
      </p:sp>
      <p:sp>
        <p:nvSpPr>
          <p:cNvPr id="4" name="Slide Number Placeholder 3"/>
          <p:cNvSpPr>
            <a:spLocks noGrp="1"/>
          </p:cNvSpPr>
          <p:nvPr>
            <p:ph type="sldNum" sz="quarter" idx="12"/>
          </p:nvPr>
        </p:nvSpPr>
        <p:spPr/>
        <p:txBody>
          <a:bodyPr/>
          <a:lstStyle/>
          <a:p>
            <a:fld id="{A5356534-4107-7643-9FD1-A9FC5EB2D0B1}" type="slidenum">
              <a:rPr lang="en-US" smtClean="0"/>
              <a:t>10</a:t>
            </a:fld>
            <a:endParaRPr lang="en-US" dirty="0"/>
          </a:p>
        </p:txBody>
      </p:sp>
    </p:spTree>
    <p:extLst>
      <p:ext uri="{BB962C8B-B14F-4D97-AF65-F5344CB8AC3E}">
        <p14:creationId xmlns:p14="http://schemas.microsoft.com/office/powerpoint/2010/main" val="8712191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Discern’s</a:t>
            </a:r>
            <a:r>
              <a:rPr lang="en-US" dirty="0" smtClean="0"/>
              <a:t> </a:t>
            </a:r>
            <a:r>
              <a:rPr lang="en-US" dirty="0" smtClean="0"/>
              <a:t>Proposed </a:t>
            </a:r>
            <a:r>
              <a:rPr lang="en-US" dirty="0" smtClean="0"/>
              <a:t>Approach</a:t>
            </a:r>
            <a:endParaRPr lang="en-US" dirty="0"/>
          </a:p>
        </p:txBody>
      </p:sp>
      <p:sp>
        <p:nvSpPr>
          <p:cNvPr id="3" name="Content Placeholder 2"/>
          <p:cNvSpPr>
            <a:spLocks noGrp="1"/>
          </p:cNvSpPr>
          <p:nvPr>
            <p:ph idx="1"/>
          </p:nvPr>
        </p:nvSpPr>
        <p:spPr/>
        <p:txBody>
          <a:bodyPr>
            <a:normAutofit lnSpcReduction="10000"/>
          </a:bodyPr>
          <a:lstStyle/>
          <a:p>
            <a:r>
              <a:rPr lang="en-US" b="1" dirty="0" smtClean="0"/>
              <a:t>One size does not fit all</a:t>
            </a:r>
          </a:p>
          <a:p>
            <a:pPr lvl="1"/>
            <a:r>
              <a:rPr lang="en-US" b="1" dirty="0" smtClean="0"/>
              <a:t>Tier </a:t>
            </a:r>
            <a:r>
              <a:rPr lang="en-US" b="1" dirty="0"/>
              <a:t>1- Practice </a:t>
            </a:r>
            <a:r>
              <a:rPr lang="en-US" b="1" dirty="0" smtClean="0"/>
              <a:t>Investment</a:t>
            </a:r>
            <a:endParaRPr lang="en-US" dirty="0"/>
          </a:p>
          <a:p>
            <a:pPr lvl="2"/>
            <a:r>
              <a:rPr lang="en-US" dirty="0" smtClean="0"/>
              <a:t>Initial steps and investment in improvements in cost reduction, quality improvement and system integration. </a:t>
            </a:r>
          </a:p>
          <a:p>
            <a:pPr lvl="1"/>
            <a:r>
              <a:rPr lang="en-US" b="1" dirty="0" smtClean="0"/>
              <a:t>Tier </a:t>
            </a:r>
            <a:r>
              <a:rPr lang="en-US" b="1" dirty="0"/>
              <a:t>2- Practice </a:t>
            </a:r>
            <a:r>
              <a:rPr lang="en-US" b="1" dirty="0" smtClean="0"/>
              <a:t>Enhancement</a:t>
            </a:r>
            <a:r>
              <a:rPr lang="en-US" dirty="0" smtClean="0"/>
              <a:t> </a:t>
            </a:r>
          </a:p>
          <a:p>
            <a:pPr lvl="2"/>
            <a:r>
              <a:rPr lang="en-US" dirty="0" smtClean="0"/>
              <a:t>Financial incentives for performance improvement, continued investment</a:t>
            </a:r>
          </a:p>
          <a:p>
            <a:pPr lvl="1"/>
            <a:r>
              <a:rPr lang="en-US" b="1" dirty="0" smtClean="0"/>
              <a:t>Tier </a:t>
            </a:r>
            <a:r>
              <a:rPr lang="en-US" b="1" dirty="0"/>
              <a:t>3- Practice </a:t>
            </a:r>
            <a:r>
              <a:rPr lang="en-US" b="1" dirty="0" smtClean="0"/>
              <a:t>Integration</a:t>
            </a:r>
          </a:p>
          <a:p>
            <a:pPr lvl="2"/>
            <a:r>
              <a:rPr lang="en-US" dirty="0" smtClean="0"/>
              <a:t>Transition to more advanced payment models, increased risk to providers balanced by increased integration with system</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6B9927CF-721A-41D1-B00E-5DF245167458}" type="slidenum">
              <a:rPr lang="en-US" smtClean="0"/>
              <a:pPr>
                <a:defRPr/>
              </a:pPr>
              <a:t>11</a:t>
            </a:fld>
            <a:endParaRPr lang="en-US" dirty="0"/>
          </a:p>
        </p:txBody>
      </p:sp>
    </p:spTree>
    <p:extLst>
      <p:ext uri="{BB962C8B-B14F-4D97-AF65-F5344CB8AC3E}">
        <p14:creationId xmlns:p14="http://schemas.microsoft.com/office/powerpoint/2010/main" val="848489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Discern’s</a:t>
            </a:r>
            <a:r>
              <a:rPr lang="en-US" dirty="0" smtClean="0"/>
              <a:t> Recommendations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Define performance expectations and measures for each tier</a:t>
            </a:r>
          </a:p>
          <a:p>
            <a:pPr lvl="1"/>
            <a:r>
              <a:rPr lang="en-US" dirty="0" smtClean="0"/>
              <a:t>Tier 1 – infrastructure and process</a:t>
            </a:r>
          </a:p>
          <a:p>
            <a:pPr lvl="1"/>
            <a:r>
              <a:rPr lang="en-US" dirty="0" smtClean="0"/>
              <a:t>Tier 2 – clinical quality; patient engagement</a:t>
            </a:r>
          </a:p>
          <a:p>
            <a:pPr lvl="1"/>
            <a:r>
              <a:rPr lang="en-US" dirty="0" smtClean="0"/>
              <a:t>Tier 3 – population clinical and cost outcomes</a:t>
            </a:r>
          </a:p>
          <a:p>
            <a:r>
              <a:rPr lang="en-US" dirty="0" smtClean="0"/>
              <a:t>Define payment principles for each tier</a:t>
            </a:r>
          </a:p>
          <a:p>
            <a:pPr lvl="1"/>
            <a:r>
              <a:rPr lang="en-US" dirty="0" smtClean="0"/>
              <a:t>Tier 1 – fixed payments tied to specific improvements (leverage CCM)</a:t>
            </a:r>
          </a:p>
          <a:p>
            <a:pPr lvl="1"/>
            <a:r>
              <a:rPr lang="en-US" dirty="0" smtClean="0"/>
              <a:t>Tier 2 – emphasis on performance-based payment; risk for primary care outcomes</a:t>
            </a:r>
          </a:p>
          <a:p>
            <a:pPr lvl="1"/>
            <a:r>
              <a:rPr lang="en-US" dirty="0" smtClean="0"/>
              <a:t>Tier 3 – population risk </a:t>
            </a:r>
            <a:endParaRPr lang="en-US" dirty="0"/>
          </a:p>
        </p:txBody>
      </p:sp>
      <p:sp>
        <p:nvSpPr>
          <p:cNvPr id="4" name="Slide Number Placeholder 3"/>
          <p:cNvSpPr>
            <a:spLocks noGrp="1"/>
          </p:cNvSpPr>
          <p:nvPr>
            <p:ph type="sldNum" sz="quarter" idx="10"/>
          </p:nvPr>
        </p:nvSpPr>
        <p:spPr/>
        <p:txBody>
          <a:bodyPr/>
          <a:lstStyle/>
          <a:p>
            <a:pPr>
              <a:defRPr/>
            </a:pPr>
            <a:fld id="{6B9927CF-721A-41D1-B00E-5DF245167458}" type="slidenum">
              <a:rPr lang="en-US" smtClean="0"/>
              <a:pPr>
                <a:defRPr/>
              </a:pPr>
              <a:t>12</a:t>
            </a:fld>
            <a:endParaRPr lang="en-US" dirty="0"/>
          </a:p>
        </p:txBody>
      </p:sp>
    </p:spTree>
    <p:extLst>
      <p:ext uri="{BB962C8B-B14F-4D97-AF65-F5344CB8AC3E}">
        <p14:creationId xmlns:p14="http://schemas.microsoft.com/office/powerpoint/2010/main" val="1382620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325185274"/>
              </p:ext>
            </p:extLst>
          </p:nvPr>
        </p:nvGraphicFramePr>
        <p:xfrm>
          <a:off x="982871" y="1335604"/>
          <a:ext cx="7178257" cy="5589000"/>
        </p:xfrm>
        <a:graphic>
          <a:graphicData uri="http://schemas.openxmlformats.org/drawingml/2006/table">
            <a:tbl>
              <a:tblPr firstRow="1" firstCol="1" bandRow="1">
                <a:tableStyleId>{5C22544A-7EE6-4342-B048-85BDC9FD1C3A}</a:tableStyleId>
              </a:tblPr>
              <a:tblGrid>
                <a:gridCol w="1088506"/>
                <a:gridCol w="2059336"/>
                <a:gridCol w="2108368"/>
                <a:gridCol w="1922047"/>
              </a:tblGrid>
              <a:tr h="165401">
                <a:tc>
                  <a:txBody>
                    <a:bodyPr/>
                    <a:lstStyle/>
                    <a:p>
                      <a:pPr marL="0" marR="0" algn="ctr">
                        <a:lnSpc>
                          <a:spcPct val="115000"/>
                        </a:lnSpc>
                        <a:spcBef>
                          <a:spcPts val="0"/>
                        </a:spcBef>
                        <a:spcAft>
                          <a:spcPts val="0"/>
                        </a:spcAft>
                      </a:pPr>
                      <a:r>
                        <a:rPr lang="en-US" sz="1000" dirty="0">
                          <a:effectLst/>
                        </a:rPr>
                        <a:t>Domain</a:t>
                      </a:r>
                      <a:endParaRPr lang="en-US" sz="1000" dirty="0">
                        <a:effectLst/>
                        <a:latin typeface="Book Antiqua"/>
                        <a:ea typeface="Calibri"/>
                        <a:cs typeface="Times New Roman"/>
                      </a:endParaRPr>
                    </a:p>
                  </a:txBody>
                  <a:tcPr marL="58838" marR="58838" marT="0" marB="0"/>
                </a:tc>
                <a:tc>
                  <a:txBody>
                    <a:bodyPr/>
                    <a:lstStyle/>
                    <a:p>
                      <a:pPr marL="0" marR="0" algn="ctr">
                        <a:lnSpc>
                          <a:spcPct val="115000"/>
                        </a:lnSpc>
                        <a:spcBef>
                          <a:spcPts val="0"/>
                        </a:spcBef>
                        <a:spcAft>
                          <a:spcPts val="0"/>
                        </a:spcAft>
                      </a:pPr>
                      <a:r>
                        <a:rPr lang="en-US" sz="1000">
                          <a:effectLst/>
                        </a:rPr>
                        <a:t>Tier 1: Foundational</a:t>
                      </a:r>
                      <a:endParaRPr lang="en-US" sz="1000">
                        <a:effectLst/>
                        <a:latin typeface="Book Antiqua"/>
                        <a:ea typeface="Calibri"/>
                        <a:cs typeface="Times New Roman"/>
                      </a:endParaRPr>
                    </a:p>
                  </a:txBody>
                  <a:tcPr marL="58838" marR="58838" marT="0" marB="0"/>
                </a:tc>
                <a:tc>
                  <a:txBody>
                    <a:bodyPr/>
                    <a:lstStyle/>
                    <a:p>
                      <a:pPr marL="0" marR="0" algn="ctr">
                        <a:lnSpc>
                          <a:spcPct val="115000"/>
                        </a:lnSpc>
                        <a:spcBef>
                          <a:spcPts val="0"/>
                        </a:spcBef>
                        <a:spcAft>
                          <a:spcPts val="0"/>
                        </a:spcAft>
                      </a:pPr>
                      <a:r>
                        <a:rPr lang="en-US" sz="1000">
                          <a:effectLst/>
                        </a:rPr>
                        <a:t>Tier 2: Maturing</a:t>
                      </a:r>
                      <a:endParaRPr lang="en-US" sz="1000">
                        <a:effectLst/>
                        <a:latin typeface="Book Antiqua"/>
                        <a:ea typeface="Calibri"/>
                        <a:cs typeface="Times New Roman"/>
                      </a:endParaRPr>
                    </a:p>
                  </a:txBody>
                  <a:tcPr marL="58838" marR="58838" marT="0" marB="0"/>
                </a:tc>
                <a:tc>
                  <a:txBody>
                    <a:bodyPr/>
                    <a:lstStyle/>
                    <a:p>
                      <a:pPr marL="0" marR="0" algn="ctr">
                        <a:lnSpc>
                          <a:spcPct val="115000"/>
                        </a:lnSpc>
                        <a:spcBef>
                          <a:spcPts val="0"/>
                        </a:spcBef>
                        <a:spcAft>
                          <a:spcPts val="0"/>
                        </a:spcAft>
                      </a:pPr>
                      <a:r>
                        <a:rPr lang="en-US" sz="1000" dirty="0">
                          <a:effectLst/>
                        </a:rPr>
                        <a:t>Tier 3: Advanced</a:t>
                      </a:r>
                      <a:endParaRPr lang="en-US" sz="1000" dirty="0">
                        <a:effectLst/>
                        <a:latin typeface="Book Antiqua"/>
                        <a:ea typeface="Calibri"/>
                        <a:cs typeface="Times New Roman"/>
                      </a:endParaRPr>
                    </a:p>
                  </a:txBody>
                  <a:tcPr marL="58838" marR="58838" marT="0" marB="0"/>
                </a:tc>
              </a:tr>
              <a:tr h="4360562">
                <a:tc>
                  <a:txBody>
                    <a:bodyPr/>
                    <a:lstStyle/>
                    <a:p>
                      <a:pPr marL="0" marR="0">
                        <a:lnSpc>
                          <a:spcPct val="115000"/>
                        </a:lnSpc>
                        <a:spcBef>
                          <a:spcPts val="0"/>
                        </a:spcBef>
                        <a:spcAft>
                          <a:spcPts val="0"/>
                        </a:spcAft>
                      </a:pPr>
                      <a:r>
                        <a:rPr lang="en-US" sz="1000">
                          <a:effectLst/>
                        </a:rPr>
                        <a:t>1. Care Management for High Risk Patients</a:t>
                      </a:r>
                      <a:endParaRPr lang="en-US" sz="1000">
                        <a:effectLst/>
                        <a:latin typeface="Book Antiqua"/>
                        <a:ea typeface="Calibri"/>
                        <a:cs typeface="Times New Roman"/>
                      </a:endParaRPr>
                    </a:p>
                  </a:txBody>
                  <a:tcPr marL="58838" marR="58838" marT="0" marB="0"/>
                </a:tc>
                <a:tc>
                  <a:txBody>
                    <a:bodyPr/>
                    <a:lstStyle/>
                    <a:p>
                      <a:pPr marL="342900" marR="0" lvl="0" indent="-342900">
                        <a:lnSpc>
                          <a:spcPct val="115000"/>
                        </a:lnSpc>
                        <a:spcBef>
                          <a:spcPts val="0"/>
                        </a:spcBef>
                        <a:spcAft>
                          <a:spcPts val="0"/>
                        </a:spcAft>
                        <a:buFont typeface="Symbol"/>
                        <a:buChar char=""/>
                      </a:pPr>
                      <a:r>
                        <a:rPr lang="en-US" sz="1000">
                          <a:effectLst/>
                        </a:rPr>
                        <a:t>The practice has assigned 95% of patients to provider panels</a:t>
                      </a:r>
                    </a:p>
                    <a:p>
                      <a:pPr marL="342900" marR="0" lvl="0" indent="-342900">
                        <a:lnSpc>
                          <a:spcPct val="115000"/>
                        </a:lnSpc>
                        <a:spcBef>
                          <a:spcPts val="0"/>
                        </a:spcBef>
                        <a:spcAft>
                          <a:spcPts val="0"/>
                        </a:spcAft>
                        <a:buFont typeface="Symbol"/>
                        <a:buChar char=""/>
                      </a:pPr>
                      <a:r>
                        <a:rPr lang="en-US" sz="1000">
                          <a:effectLst/>
                        </a:rPr>
                        <a:t>The practice has developed and implemented a data-driven and clinical assessment methodology to assign a risk status to every empaneled patient</a:t>
                      </a:r>
                    </a:p>
                    <a:p>
                      <a:pPr marL="342900" marR="0" lvl="0" indent="-342900">
                        <a:lnSpc>
                          <a:spcPct val="115000"/>
                        </a:lnSpc>
                        <a:spcBef>
                          <a:spcPts val="0"/>
                        </a:spcBef>
                        <a:spcAft>
                          <a:spcPts val="0"/>
                        </a:spcAft>
                        <a:buFont typeface="Symbol"/>
                        <a:buChar char=""/>
                      </a:pPr>
                      <a:r>
                        <a:rPr lang="en-US" sz="1000">
                          <a:effectLst/>
                        </a:rPr>
                        <a:t>The practice has established a baseline proportion of population in each risk category</a:t>
                      </a:r>
                    </a:p>
                    <a:p>
                      <a:pPr marL="342900" marR="0" lvl="0" indent="-342900">
                        <a:lnSpc>
                          <a:spcPct val="115000"/>
                        </a:lnSpc>
                        <a:spcBef>
                          <a:spcPts val="0"/>
                        </a:spcBef>
                        <a:spcAft>
                          <a:spcPts val="0"/>
                        </a:spcAft>
                        <a:buFont typeface="Symbol"/>
                        <a:buChar char=""/>
                      </a:pPr>
                      <a:r>
                        <a:rPr lang="en-US" sz="1000">
                          <a:effectLst/>
                        </a:rPr>
                        <a:t>The practice has designated care management resources either within the practice or within the ACO’s centralized Care Management structure that are based on assessed patient needs.</a:t>
                      </a:r>
                    </a:p>
                    <a:p>
                      <a:pPr marL="342900" marR="0" lvl="0" indent="-342900">
                        <a:lnSpc>
                          <a:spcPct val="115000"/>
                        </a:lnSpc>
                        <a:spcBef>
                          <a:spcPts val="0"/>
                        </a:spcBef>
                        <a:spcAft>
                          <a:spcPts val="0"/>
                        </a:spcAft>
                        <a:buFont typeface="Symbol"/>
                        <a:buChar char=""/>
                      </a:pPr>
                      <a:r>
                        <a:rPr lang="en-US" sz="1000">
                          <a:effectLst/>
                        </a:rPr>
                        <a:t>The practice has developed and implemented a protocol regarding level of care management services to be provided to each risk level.</a:t>
                      </a:r>
                    </a:p>
                    <a:p>
                      <a:pPr marL="342900" marR="0" lvl="0" indent="-342900">
                        <a:lnSpc>
                          <a:spcPct val="115000"/>
                        </a:lnSpc>
                        <a:spcBef>
                          <a:spcPts val="0"/>
                        </a:spcBef>
                        <a:spcAft>
                          <a:spcPts val="0"/>
                        </a:spcAft>
                        <a:buFont typeface="Symbol"/>
                        <a:buChar char=""/>
                      </a:pPr>
                      <a:r>
                        <a:rPr lang="en-US" sz="1000">
                          <a:effectLst/>
                        </a:rPr>
                        <a:t>The practice has provided care management services to at least 75% of its highest risk patients, including the development, implementation and monitoring of patient-centered care plans.</a:t>
                      </a:r>
                      <a:endParaRPr lang="en-US" sz="1000">
                        <a:effectLst/>
                        <a:latin typeface="Book Antiqua"/>
                        <a:ea typeface="Calibri"/>
                        <a:cs typeface="Times New Roman"/>
                      </a:endParaRPr>
                    </a:p>
                  </a:txBody>
                  <a:tcPr marL="58838" marR="58838" marT="0" marB="0"/>
                </a:tc>
                <a:tc>
                  <a:txBody>
                    <a:bodyPr/>
                    <a:lstStyle/>
                    <a:p>
                      <a:pPr marL="0" marR="0">
                        <a:lnSpc>
                          <a:spcPct val="115000"/>
                        </a:lnSpc>
                        <a:spcBef>
                          <a:spcPts val="0"/>
                        </a:spcBef>
                        <a:spcAft>
                          <a:spcPts val="0"/>
                        </a:spcAft>
                      </a:pPr>
                      <a:r>
                        <a:rPr lang="en-US" sz="1000">
                          <a:effectLst/>
                        </a:rPr>
                        <a:t>In addition to meeting the Tier 1 requirements, the practice:</a:t>
                      </a:r>
                    </a:p>
                    <a:p>
                      <a:pPr marL="342900" marR="0" lvl="0" indent="-342900">
                        <a:lnSpc>
                          <a:spcPct val="115000"/>
                        </a:lnSpc>
                        <a:spcBef>
                          <a:spcPts val="0"/>
                        </a:spcBef>
                        <a:spcAft>
                          <a:spcPts val="0"/>
                        </a:spcAft>
                        <a:buFont typeface="Symbol"/>
                        <a:buChar char=""/>
                      </a:pPr>
                      <a:r>
                        <a:rPr lang="en-US" sz="1000">
                          <a:effectLst/>
                        </a:rPr>
                        <a:t>the practice includes in its risk methodology consideration of both clinical and utilization data</a:t>
                      </a:r>
                    </a:p>
                    <a:p>
                      <a:pPr marL="342900" marR="0" lvl="0" indent="-342900">
                        <a:lnSpc>
                          <a:spcPct val="115000"/>
                        </a:lnSpc>
                        <a:spcBef>
                          <a:spcPts val="0"/>
                        </a:spcBef>
                        <a:spcAft>
                          <a:spcPts val="0"/>
                        </a:spcAft>
                        <a:buFont typeface="Symbol"/>
                        <a:buChar char=""/>
                      </a:pPr>
                      <a:r>
                        <a:rPr lang="en-US" sz="1000">
                          <a:effectLst/>
                        </a:rPr>
                        <a:t>the practice has begun implementing one of the following behavioral health integration models:</a:t>
                      </a:r>
                    </a:p>
                    <a:p>
                      <a:pPr marL="742950" marR="0" lvl="1" indent="-285750">
                        <a:lnSpc>
                          <a:spcPct val="115000"/>
                        </a:lnSpc>
                        <a:spcBef>
                          <a:spcPts val="0"/>
                        </a:spcBef>
                        <a:spcAft>
                          <a:spcPts val="0"/>
                        </a:spcAft>
                        <a:buFont typeface="Courier New"/>
                        <a:buChar char="o"/>
                      </a:pPr>
                      <a:r>
                        <a:rPr lang="en-US" sz="1000">
                          <a:effectLst/>
                        </a:rPr>
                        <a:t>preferred referral arrangements</a:t>
                      </a:r>
                    </a:p>
                    <a:p>
                      <a:pPr marL="742950" marR="0" lvl="1" indent="-285750">
                        <a:lnSpc>
                          <a:spcPct val="115000"/>
                        </a:lnSpc>
                        <a:spcBef>
                          <a:spcPts val="0"/>
                        </a:spcBef>
                        <a:spcAft>
                          <a:spcPts val="0"/>
                        </a:spcAft>
                        <a:buFont typeface="Courier New"/>
                        <a:buChar char="o"/>
                      </a:pPr>
                      <a:r>
                        <a:rPr lang="en-US" sz="1000">
                          <a:effectLst/>
                        </a:rPr>
                        <a:t>co-located BH services</a:t>
                      </a:r>
                    </a:p>
                    <a:p>
                      <a:pPr marL="742950" marR="0" lvl="1" indent="-285750">
                        <a:lnSpc>
                          <a:spcPct val="115000"/>
                        </a:lnSpc>
                        <a:spcBef>
                          <a:spcPts val="0"/>
                        </a:spcBef>
                        <a:spcAft>
                          <a:spcPts val="0"/>
                        </a:spcAft>
                        <a:buFont typeface="Courier New"/>
                        <a:buChar char="o"/>
                      </a:pPr>
                      <a:r>
                        <a:rPr lang="en-US" sz="1000">
                          <a:effectLst/>
                        </a:rPr>
                        <a:t>co-located, integrated BH services</a:t>
                      </a:r>
                    </a:p>
                    <a:p>
                      <a:pPr marL="342900" marR="0" lvl="0" indent="-342900">
                        <a:lnSpc>
                          <a:spcPct val="115000"/>
                        </a:lnSpc>
                        <a:spcBef>
                          <a:spcPts val="0"/>
                        </a:spcBef>
                        <a:spcAft>
                          <a:spcPts val="0"/>
                        </a:spcAft>
                        <a:buFont typeface="Symbol"/>
                        <a:buChar char=""/>
                      </a:pPr>
                      <a:r>
                        <a:rPr lang="en-US" sz="1000">
                          <a:effectLst/>
                        </a:rPr>
                        <a:t>the practice has implemented a protocol for completing medication reconciliation for high risk patients within 72 hours of IP discharge</a:t>
                      </a:r>
                    </a:p>
                    <a:p>
                      <a:pPr marL="342900" marR="0" lvl="0" indent="-342900">
                        <a:lnSpc>
                          <a:spcPct val="115000"/>
                        </a:lnSpc>
                        <a:spcBef>
                          <a:spcPts val="0"/>
                        </a:spcBef>
                        <a:spcAft>
                          <a:spcPts val="0"/>
                        </a:spcAft>
                        <a:buFont typeface="Symbol"/>
                        <a:buChar char=""/>
                      </a:pPr>
                      <a:r>
                        <a:rPr lang="en-US" sz="1000">
                          <a:effectLst/>
                        </a:rPr>
                        <a:t>the practice has implemented a self-management support program for at least three high risk conditions </a:t>
                      </a:r>
                    </a:p>
                    <a:p>
                      <a:pPr marL="342900" marR="0" lvl="0" indent="-342900">
                        <a:lnSpc>
                          <a:spcPct val="115000"/>
                        </a:lnSpc>
                        <a:spcBef>
                          <a:spcPts val="0"/>
                        </a:spcBef>
                        <a:spcAft>
                          <a:spcPts val="0"/>
                        </a:spcAft>
                        <a:buFont typeface="Symbol"/>
                        <a:buChar char=""/>
                      </a:pPr>
                      <a:r>
                        <a:rPr lang="en-US" sz="1000">
                          <a:effectLst/>
                        </a:rPr>
                        <a:t>annually, the practice tracks changes in the proportion of patients in each risk stratification to assess the impact of care management activities</a:t>
                      </a:r>
                    </a:p>
                    <a:p>
                      <a:pPr marL="0" marR="0">
                        <a:lnSpc>
                          <a:spcPct val="115000"/>
                        </a:lnSpc>
                        <a:spcBef>
                          <a:spcPts val="0"/>
                        </a:spcBef>
                        <a:spcAft>
                          <a:spcPts val="0"/>
                        </a:spcAft>
                      </a:pPr>
                      <a:r>
                        <a:rPr lang="en-US" sz="1000">
                          <a:effectLst/>
                        </a:rPr>
                        <a:t> </a:t>
                      </a:r>
                      <a:endParaRPr lang="en-US" sz="1000">
                        <a:effectLst/>
                        <a:latin typeface="Book Antiqua"/>
                        <a:ea typeface="Calibri"/>
                        <a:cs typeface="Times New Roman"/>
                      </a:endParaRPr>
                    </a:p>
                  </a:txBody>
                  <a:tcPr marL="58838" marR="58838" marT="0" marB="0"/>
                </a:tc>
                <a:tc>
                  <a:txBody>
                    <a:bodyPr/>
                    <a:lstStyle/>
                    <a:p>
                      <a:pPr marL="0" marR="0">
                        <a:lnSpc>
                          <a:spcPct val="115000"/>
                        </a:lnSpc>
                        <a:spcBef>
                          <a:spcPts val="0"/>
                        </a:spcBef>
                        <a:spcAft>
                          <a:spcPts val="0"/>
                        </a:spcAft>
                      </a:pPr>
                      <a:r>
                        <a:rPr lang="en-US" sz="1000" dirty="0">
                          <a:effectLst/>
                        </a:rPr>
                        <a:t>In addition to meeting the Tier 2 requirements, the practice:</a:t>
                      </a:r>
                    </a:p>
                    <a:p>
                      <a:pPr marL="342900" marR="0" lvl="0" indent="-342900">
                        <a:lnSpc>
                          <a:spcPct val="115000"/>
                        </a:lnSpc>
                        <a:spcBef>
                          <a:spcPts val="0"/>
                        </a:spcBef>
                        <a:spcAft>
                          <a:spcPts val="0"/>
                        </a:spcAft>
                        <a:buFont typeface="Symbol"/>
                        <a:buChar char=""/>
                      </a:pPr>
                      <a:r>
                        <a:rPr lang="en-US" sz="1000" dirty="0">
                          <a:effectLst/>
                        </a:rPr>
                        <a:t>the practice refines its risk stratification methodology based on an assessment of the strengths and weaknesses of the implemented methodology to identify those patients who are at highest risk and would benefit from care management support</a:t>
                      </a:r>
                    </a:p>
                    <a:p>
                      <a:pPr marL="342900" marR="0" lvl="0" indent="-342900">
                        <a:lnSpc>
                          <a:spcPct val="115000"/>
                        </a:lnSpc>
                        <a:spcBef>
                          <a:spcPts val="0"/>
                        </a:spcBef>
                        <a:spcAft>
                          <a:spcPts val="0"/>
                        </a:spcAft>
                        <a:buFont typeface="Symbol"/>
                        <a:buChar char=""/>
                      </a:pPr>
                      <a:r>
                        <a:rPr lang="en-US" sz="1000" dirty="0">
                          <a:effectLst/>
                        </a:rPr>
                        <a:t>the practice includes in its risk methodology consideration of the patient’s socioeconomic factors</a:t>
                      </a:r>
                    </a:p>
                    <a:p>
                      <a:pPr marL="342900" marR="0" lvl="0" indent="-342900">
                        <a:lnSpc>
                          <a:spcPct val="115000"/>
                        </a:lnSpc>
                        <a:spcBef>
                          <a:spcPts val="0"/>
                        </a:spcBef>
                        <a:spcAft>
                          <a:spcPts val="0"/>
                        </a:spcAft>
                        <a:buFont typeface="Symbol"/>
                        <a:buChar char=""/>
                      </a:pPr>
                      <a:r>
                        <a:rPr lang="en-US" sz="1000" dirty="0">
                          <a:effectLst/>
                        </a:rPr>
                        <a:t>the practice has established formal referral processes and/or agreements with community-based organizations to address socio-economic determinants of health</a:t>
                      </a:r>
                      <a:endParaRPr lang="en-US" sz="1000" dirty="0">
                        <a:effectLst/>
                        <a:latin typeface="Book Antiqua"/>
                        <a:ea typeface="Calibri"/>
                        <a:cs typeface="Times New Roman"/>
                      </a:endParaRPr>
                    </a:p>
                  </a:txBody>
                  <a:tcPr marL="58838" marR="58838" marT="0" marB="0"/>
                </a:tc>
              </a:tr>
            </a:tbl>
          </a:graphicData>
        </a:graphic>
      </p:graphicFrame>
      <p:sp>
        <p:nvSpPr>
          <p:cNvPr id="4" name="Slide Number Placeholder 3"/>
          <p:cNvSpPr>
            <a:spLocks noGrp="1"/>
          </p:cNvSpPr>
          <p:nvPr>
            <p:ph type="sldNum" sz="quarter" idx="12"/>
          </p:nvPr>
        </p:nvSpPr>
        <p:spPr/>
        <p:txBody>
          <a:bodyPr/>
          <a:lstStyle/>
          <a:p>
            <a:fld id="{A5356534-4107-7643-9FD1-A9FC5EB2D0B1}" type="slidenum">
              <a:rPr lang="en-US" smtClean="0"/>
              <a:t>13</a:t>
            </a:fld>
            <a:endParaRPr lang="en-US" dirty="0"/>
          </a:p>
        </p:txBody>
      </p:sp>
    </p:spTree>
    <p:extLst>
      <p:ext uri="{BB962C8B-B14F-4D97-AF65-F5344CB8AC3E}">
        <p14:creationId xmlns:p14="http://schemas.microsoft.com/office/powerpoint/2010/main" val="38365704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811999386"/>
              </p:ext>
            </p:extLst>
          </p:nvPr>
        </p:nvGraphicFramePr>
        <p:xfrm>
          <a:off x="457200" y="2078181"/>
          <a:ext cx="8229600" cy="2425330"/>
        </p:xfrm>
        <a:graphic>
          <a:graphicData uri="http://schemas.openxmlformats.org/drawingml/2006/table">
            <a:tbl>
              <a:tblPr firstRow="1" firstCol="1" bandRow="1">
                <a:tableStyleId>{5C22544A-7EE6-4342-B048-85BDC9FD1C3A}</a:tableStyleId>
              </a:tblPr>
              <a:tblGrid>
                <a:gridCol w="1247931"/>
                <a:gridCol w="2320604"/>
                <a:gridCol w="2457511"/>
                <a:gridCol w="2203554"/>
              </a:tblGrid>
              <a:tr h="2425330">
                <a:tc>
                  <a:txBody>
                    <a:bodyPr/>
                    <a:lstStyle/>
                    <a:p>
                      <a:pPr marL="0" marR="0">
                        <a:lnSpc>
                          <a:spcPct val="115000"/>
                        </a:lnSpc>
                        <a:spcBef>
                          <a:spcPts val="0"/>
                        </a:spcBef>
                        <a:spcAft>
                          <a:spcPts val="0"/>
                        </a:spcAft>
                      </a:pPr>
                      <a:r>
                        <a:rPr lang="en-US" sz="1000" dirty="0">
                          <a:effectLst/>
                        </a:rPr>
                        <a:t>2. Access and Continuity</a:t>
                      </a:r>
                      <a:endParaRPr lang="en-US" sz="1100" dirty="0">
                        <a:effectLst/>
                        <a:latin typeface="Book Antiqua"/>
                        <a:ea typeface="Calibri"/>
                        <a:cs typeface="Times New Roman"/>
                      </a:endParaRPr>
                    </a:p>
                  </a:txBody>
                  <a:tcPr marL="67456" marR="67456" marT="0" marB="0"/>
                </a:tc>
                <a:tc>
                  <a:txBody>
                    <a:bodyPr/>
                    <a:lstStyle/>
                    <a:p>
                      <a:pPr marL="0" marR="0">
                        <a:lnSpc>
                          <a:spcPct val="115000"/>
                        </a:lnSpc>
                        <a:spcBef>
                          <a:spcPts val="0"/>
                        </a:spcBef>
                        <a:spcAft>
                          <a:spcPts val="0"/>
                        </a:spcAft>
                      </a:pPr>
                      <a:r>
                        <a:rPr lang="en-US" sz="1000">
                          <a:effectLst/>
                        </a:rPr>
                        <a:t>The practice provides 24-hour, 7- days-a-week patient access to a nurse or other practitioner for patient advice and to inform care by other professionals.</a:t>
                      </a:r>
                      <a:endParaRPr lang="en-US" sz="1100">
                        <a:effectLst/>
                        <a:latin typeface="Book Antiqua"/>
                        <a:ea typeface="Calibri"/>
                        <a:cs typeface="Times New Roman"/>
                      </a:endParaRPr>
                    </a:p>
                  </a:txBody>
                  <a:tcPr marL="67456" marR="67456" marT="0" marB="0"/>
                </a:tc>
                <a:tc>
                  <a:txBody>
                    <a:bodyPr/>
                    <a:lstStyle/>
                    <a:p>
                      <a:pPr marL="342900" marR="0" lvl="0" indent="-342900">
                        <a:lnSpc>
                          <a:spcPct val="115000"/>
                        </a:lnSpc>
                        <a:spcBef>
                          <a:spcPts val="0"/>
                        </a:spcBef>
                        <a:spcAft>
                          <a:spcPts val="0"/>
                        </a:spcAft>
                        <a:buFont typeface="Symbol"/>
                        <a:buChar char=""/>
                      </a:pPr>
                      <a:r>
                        <a:rPr lang="en-US" sz="1000">
                          <a:effectLst/>
                        </a:rPr>
                        <a:t>The practice provides 24-hour, 7-days-a-week patient access to nurse or other practitioner who has real-time access to practice’s medical record, for patient advice and to inform care by other professionals.</a:t>
                      </a:r>
                      <a:endParaRPr lang="en-US" sz="1100">
                        <a:effectLst/>
                      </a:endParaRPr>
                    </a:p>
                    <a:p>
                      <a:pPr marL="342900" marR="0" lvl="0" indent="-342900">
                        <a:lnSpc>
                          <a:spcPct val="115000"/>
                        </a:lnSpc>
                        <a:spcBef>
                          <a:spcPts val="0"/>
                        </a:spcBef>
                        <a:spcAft>
                          <a:spcPts val="0"/>
                        </a:spcAft>
                        <a:buFont typeface="Symbol"/>
                        <a:buChar char=""/>
                      </a:pPr>
                      <a:r>
                        <a:rPr lang="en-US" sz="1000">
                          <a:effectLst/>
                        </a:rPr>
                        <a:t>The practice has implemented at least one form of asynchronous form of communication (e.g., patient portal, email, text messaging) and has made a commitment to respond within two business days.</a:t>
                      </a:r>
                      <a:endParaRPr lang="en-US" sz="1100">
                        <a:effectLst/>
                        <a:latin typeface="Book Antiqua"/>
                        <a:ea typeface="Calibri"/>
                        <a:cs typeface="Times New Roman"/>
                      </a:endParaRPr>
                    </a:p>
                  </a:txBody>
                  <a:tcPr marL="67456" marR="67456" marT="0" marB="0"/>
                </a:tc>
                <a:tc>
                  <a:txBody>
                    <a:bodyPr/>
                    <a:lstStyle/>
                    <a:p>
                      <a:pPr marL="0" marR="0">
                        <a:lnSpc>
                          <a:spcPct val="115000"/>
                        </a:lnSpc>
                        <a:spcBef>
                          <a:spcPts val="0"/>
                        </a:spcBef>
                        <a:spcAft>
                          <a:spcPts val="0"/>
                        </a:spcAft>
                      </a:pPr>
                      <a:r>
                        <a:rPr lang="en-US" sz="1000" dirty="0">
                          <a:effectLst/>
                        </a:rPr>
                        <a:t>In addition to meeting Tier 2 requirements:</a:t>
                      </a:r>
                      <a:endParaRPr lang="en-US" sz="1100" dirty="0">
                        <a:effectLst/>
                      </a:endParaRPr>
                    </a:p>
                    <a:p>
                      <a:pPr marL="342900" marR="0" lvl="0" indent="-342900">
                        <a:lnSpc>
                          <a:spcPct val="115000"/>
                        </a:lnSpc>
                        <a:spcBef>
                          <a:spcPts val="0"/>
                        </a:spcBef>
                        <a:spcAft>
                          <a:spcPts val="0"/>
                        </a:spcAft>
                        <a:buFont typeface="Symbol"/>
                        <a:buChar char=""/>
                      </a:pPr>
                      <a:r>
                        <a:rPr lang="en-US" sz="1000" dirty="0">
                          <a:effectLst/>
                        </a:rPr>
                        <a:t>the practice has implemented open access scheduling, and</a:t>
                      </a:r>
                      <a:endParaRPr lang="en-US" sz="1100" dirty="0">
                        <a:effectLst/>
                      </a:endParaRPr>
                    </a:p>
                    <a:p>
                      <a:pPr marL="342900" marR="0" lvl="0" indent="-342900">
                        <a:lnSpc>
                          <a:spcPct val="115000"/>
                        </a:lnSpc>
                        <a:spcBef>
                          <a:spcPts val="0"/>
                        </a:spcBef>
                        <a:spcAft>
                          <a:spcPts val="0"/>
                        </a:spcAft>
                        <a:buFont typeface="Symbol"/>
                        <a:buChar char=""/>
                      </a:pPr>
                      <a:r>
                        <a:rPr lang="en-US" sz="1000" dirty="0">
                          <a:effectLst/>
                        </a:rPr>
                        <a:t>the practice offers extended hours, defined as office hours at least 35 hours a week plus at least one evening (after 6pm) and at least one weekend day.</a:t>
                      </a:r>
                      <a:endParaRPr lang="en-US" sz="1100" dirty="0">
                        <a:effectLst/>
                        <a:latin typeface="Book Antiqua"/>
                        <a:ea typeface="Calibri"/>
                        <a:cs typeface="Times New Roman"/>
                      </a:endParaRPr>
                    </a:p>
                  </a:txBody>
                  <a:tcPr marL="67456" marR="67456" marT="0" marB="0"/>
                </a:tc>
              </a:tr>
            </a:tbl>
          </a:graphicData>
        </a:graphic>
      </p:graphicFrame>
      <p:sp>
        <p:nvSpPr>
          <p:cNvPr id="4" name="Slide Number Placeholder 3"/>
          <p:cNvSpPr>
            <a:spLocks noGrp="1"/>
          </p:cNvSpPr>
          <p:nvPr>
            <p:ph type="sldNum" sz="quarter" idx="12"/>
          </p:nvPr>
        </p:nvSpPr>
        <p:spPr/>
        <p:txBody>
          <a:bodyPr/>
          <a:lstStyle/>
          <a:p>
            <a:fld id="{A5356534-4107-7643-9FD1-A9FC5EB2D0B1}" type="slidenum">
              <a:rPr lang="en-US" smtClean="0"/>
              <a:t>14</a:t>
            </a:fld>
            <a:endParaRPr lang="en-US" dirty="0"/>
          </a:p>
        </p:txBody>
      </p:sp>
    </p:spTree>
    <p:extLst>
      <p:ext uri="{BB962C8B-B14F-4D97-AF65-F5344CB8AC3E}">
        <p14:creationId xmlns:p14="http://schemas.microsoft.com/office/powerpoint/2010/main" val="30260336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graphicFrame>
        <p:nvGraphicFramePr>
          <p:cNvPr id="5" name="Content Placeholder 4"/>
          <p:cNvGraphicFramePr>
            <a:graphicFrameLocks noGrp="1"/>
          </p:cNvGraphicFramePr>
          <p:nvPr>
            <p:ph idx="1"/>
          </p:nvPr>
        </p:nvGraphicFramePr>
        <p:xfrm>
          <a:off x="457200" y="2110581"/>
          <a:ext cx="8229600" cy="3485770"/>
        </p:xfrm>
        <a:graphic>
          <a:graphicData uri="http://schemas.openxmlformats.org/drawingml/2006/table">
            <a:tbl>
              <a:tblPr firstRow="1" firstCol="1" bandRow="1">
                <a:tableStyleId>{5C22544A-7EE6-4342-B048-85BDC9FD1C3A}</a:tableStyleId>
              </a:tblPr>
              <a:tblGrid>
                <a:gridCol w="1247931"/>
                <a:gridCol w="2360951"/>
                <a:gridCol w="2417164"/>
                <a:gridCol w="2203554"/>
              </a:tblGrid>
              <a:tr h="2241029">
                <a:tc>
                  <a:txBody>
                    <a:bodyPr/>
                    <a:lstStyle/>
                    <a:p>
                      <a:pPr marL="0" marR="0">
                        <a:lnSpc>
                          <a:spcPct val="115000"/>
                        </a:lnSpc>
                        <a:spcBef>
                          <a:spcPts val="0"/>
                        </a:spcBef>
                        <a:spcAft>
                          <a:spcPts val="0"/>
                        </a:spcAft>
                      </a:pPr>
                      <a:r>
                        <a:rPr lang="en-US" sz="1000">
                          <a:effectLst/>
                        </a:rPr>
                        <a:t>3. Patient Experience</a:t>
                      </a:r>
                      <a:endParaRPr lang="en-US" sz="1100">
                        <a:effectLst/>
                        <a:latin typeface="Book Antiqua"/>
                        <a:ea typeface="Calibri"/>
                        <a:cs typeface="Times New Roman"/>
                      </a:endParaRPr>
                    </a:p>
                  </a:txBody>
                  <a:tcPr marL="67456" marR="67456" marT="0" marB="0"/>
                </a:tc>
                <a:tc>
                  <a:txBody>
                    <a:bodyPr/>
                    <a:lstStyle/>
                    <a:p>
                      <a:pPr marL="0" marR="0">
                        <a:lnSpc>
                          <a:spcPct val="115000"/>
                        </a:lnSpc>
                        <a:spcBef>
                          <a:spcPts val="0"/>
                        </a:spcBef>
                        <a:spcAft>
                          <a:spcPts val="0"/>
                        </a:spcAft>
                      </a:pPr>
                      <a:r>
                        <a:rPr lang="en-US" sz="1000">
                          <a:effectLst/>
                        </a:rPr>
                        <a:t>The practice implements one of the following strategies to obtain patient engagement feedback:</a:t>
                      </a:r>
                      <a:endParaRPr lang="en-US" sz="1100">
                        <a:effectLst/>
                      </a:endParaRPr>
                    </a:p>
                    <a:p>
                      <a:pPr marL="342900" marR="0" lvl="0" indent="-342900">
                        <a:lnSpc>
                          <a:spcPct val="115000"/>
                        </a:lnSpc>
                        <a:spcBef>
                          <a:spcPts val="0"/>
                        </a:spcBef>
                        <a:spcAft>
                          <a:spcPts val="0"/>
                        </a:spcAft>
                        <a:buFont typeface="Symbol"/>
                        <a:buChar char=""/>
                      </a:pPr>
                      <a:r>
                        <a:rPr lang="en-US" sz="1000">
                          <a:effectLst/>
                        </a:rPr>
                        <a:t>conducts an initial patient survey using a validated survey tool to establish a baseline and identify at least one domain needing improvement</a:t>
                      </a:r>
                      <a:endParaRPr lang="en-US" sz="1100">
                        <a:effectLst/>
                      </a:endParaRPr>
                    </a:p>
                    <a:p>
                      <a:pPr marL="342900" marR="0" lvl="0" indent="-342900">
                        <a:lnSpc>
                          <a:spcPct val="115000"/>
                        </a:lnSpc>
                        <a:spcBef>
                          <a:spcPts val="0"/>
                        </a:spcBef>
                        <a:spcAft>
                          <a:spcPts val="0"/>
                        </a:spcAft>
                        <a:buFont typeface="Symbol"/>
                        <a:buChar char=""/>
                      </a:pPr>
                      <a:r>
                        <a:rPr lang="en-US" sz="1000">
                          <a:effectLst/>
                        </a:rPr>
                        <a:t>forms a patient advisory council and holds meetings quarterly to obtain feedback and documents the nature of feedback and how the practice is using it. </a:t>
                      </a:r>
                      <a:endParaRPr lang="en-US" sz="1100">
                        <a:effectLst/>
                        <a:latin typeface="Book Antiqua"/>
                        <a:ea typeface="Calibri"/>
                        <a:cs typeface="Times New Roman"/>
                      </a:endParaRPr>
                    </a:p>
                  </a:txBody>
                  <a:tcPr marL="67456" marR="67456" marT="0" marB="0"/>
                </a:tc>
                <a:tc>
                  <a:txBody>
                    <a:bodyPr/>
                    <a:lstStyle/>
                    <a:p>
                      <a:pPr marL="0" marR="0">
                        <a:lnSpc>
                          <a:spcPct val="115000"/>
                        </a:lnSpc>
                        <a:spcBef>
                          <a:spcPts val="0"/>
                        </a:spcBef>
                        <a:spcAft>
                          <a:spcPts val="0"/>
                        </a:spcAft>
                      </a:pPr>
                      <a:r>
                        <a:rPr lang="en-US" sz="1000">
                          <a:effectLst/>
                        </a:rPr>
                        <a:t>The practice obtains patient feedback by:</a:t>
                      </a:r>
                      <a:endParaRPr lang="en-US" sz="1100">
                        <a:effectLst/>
                      </a:endParaRPr>
                    </a:p>
                    <a:p>
                      <a:pPr marL="342900" marR="0" lvl="0" indent="-342900">
                        <a:lnSpc>
                          <a:spcPct val="115000"/>
                        </a:lnSpc>
                        <a:spcBef>
                          <a:spcPts val="0"/>
                        </a:spcBef>
                        <a:spcAft>
                          <a:spcPts val="0"/>
                        </a:spcAft>
                        <a:buFont typeface="Symbol"/>
                        <a:buChar char=""/>
                      </a:pPr>
                      <a:r>
                        <a:rPr lang="en-US" sz="1000">
                          <a:effectLst/>
                        </a:rPr>
                        <a:t>conducting a practice-based survey semi-annual, and</a:t>
                      </a:r>
                      <a:endParaRPr lang="en-US" sz="1100">
                        <a:effectLst/>
                      </a:endParaRPr>
                    </a:p>
                    <a:p>
                      <a:pPr marL="342900" marR="0" lvl="0" indent="-342900">
                        <a:lnSpc>
                          <a:spcPct val="115000"/>
                        </a:lnSpc>
                        <a:spcBef>
                          <a:spcPts val="0"/>
                        </a:spcBef>
                        <a:spcAft>
                          <a:spcPts val="0"/>
                        </a:spcAft>
                        <a:buFont typeface="Symbol"/>
                        <a:buChar char=""/>
                      </a:pPr>
                      <a:r>
                        <a:rPr lang="en-US" sz="1000">
                          <a:effectLst/>
                        </a:rPr>
                        <a:t>holding family/patient council meetings quarterly.</a:t>
                      </a:r>
                      <a:endParaRPr lang="en-US" sz="1100">
                        <a:effectLst/>
                      </a:endParaRPr>
                    </a:p>
                    <a:p>
                      <a:pPr marL="0" marR="0">
                        <a:lnSpc>
                          <a:spcPct val="115000"/>
                        </a:lnSpc>
                        <a:spcBef>
                          <a:spcPts val="0"/>
                        </a:spcBef>
                        <a:spcAft>
                          <a:spcPts val="0"/>
                        </a:spcAft>
                      </a:pPr>
                      <a:r>
                        <a:rPr lang="en-US" sz="1000">
                          <a:effectLst/>
                        </a:rPr>
                        <a:t>The practice develops communications to patients about specific changes being made to the practice in response to patient feedback.</a:t>
                      </a:r>
                      <a:endParaRPr lang="en-US" sz="1100">
                        <a:effectLst/>
                        <a:latin typeface="Book Antiqua"/>
                        <a:ea typeface="Calibri"/>
                        <a:cs typeface="Times New Roman"/>
                      </a:endParaRPr>
                    </a:p>
                  </a:txBody>
                  <a:tcPr marL="67456" marR="67456" marT="0" marB="0"/>
                </a:tc>
                <a:tc>
                  <a:txBody>
                    <a:bodyPr/>
                    <a:lstStyle/>
                    <a:p>
                      <a:pPr marL="0" marR="0">
                        <a:lnSpc>
                          <a:spcPct val="115000"/>
                        </a:lnSpc>
                        <a:spcBef>
                          <a:spcPts val="0"/>
                        </a:spcBef>
                        <a:spcAft>
                          <a:spcPts val="0"/>
                        </a:spcAft>
                      </a:pPr>
                      <a:r>
                        <a:rPr lang="en-US" sz="1000">
                          <a:effectLst/>
                        </a:rPr>
                        <a:t>The practice meets Tier 2 requirements.</a:t>
                      </a:r>
                      <a:endParaRPr lang="en-US" sz="1100">
                        <a:effectLst/>
                        <a:latin typeface="Book Antiqua"/>
                        <a:ea typeface="Calibri"/>
                        <a:cs typeface="Times New Roman"/>
                      </a:endParaRPr>
                    </a:p>
                  </a:txBody>
                  <a:tcPr marL="67456" marR="67456" marT="0" marB="0"/>
                </a:tc>
              </a:tr>
              <a:tr h="1206708">
                <a:tc>
                  <a:txBody>
                    <a:bodyPr/>
                    <a:lstStyle/>
                    <a:p>
                      <a:pPr marL="0" marR="0">
                        <a:lnSpc>
                          <a:spcPct val="115000"/>
                        </a:lnSpc>
                        <a:spcBef>
                          <a:spcPts val="0"/>
                        </a:spcBef>
                        <a:spcAft>
                          <a:spcPts val="0"/>
                        </a:spcAft>
                      </a:pPr>
                      <a:r>
                        <a:rPr lang="en-US" sz="1000">
                          <a:effectLst/>
                        </a:rPr>
                        <a:t>4. Quality Improvement Activity</a:t>
                      </a:r>
                      <a:endParaRPr lang="en-US" sz="1100">
                        <a:effectLst/>
                        <a:latin typeface="Book Antiqua"/>
                        <a:ea typeface="Calibri"/>
                        <a:cs typeface="Times New Roman"/>
                      </a:endParaRPr>
                    </a:p>
                  </a:txBody>
                  <a:tcPr marL="67456" marR="67456" marT="0" marB="0"/>
                </a:tc>
                <a:tc>
                  <a:txBody>
                    <a:bodyPr/>
                    <a:lstStyle/>
                    <a:p>
                      <a:pPr marL="0" marR="0">
                        <a:lnSpc>
                          <a:spcPct val="115000"/>
                        </a:lnSpc>
                        <a:spcBef>
                          <a:spcPts val="0"/>
                        </a:spcBef>
                        <a:spcAft>
                          <a:spcPts val="0"/>
                        </a:spcAft>
                      </a:pPr>
                      <a:r>
                        <a:rPr lang="en-US" sz="1000">
                          <a:effectLst/>
                        </a:rPr>
                        <a:t>The practice implements quality improvement initiatives to improve on at least two of the clinical process measures included in the Maine ACO Core Measure Set. </a:t>
                      </a:r>
                      <a:endParaRPr lang="en-US" sz="1100">
                        <a:effectLst/>
                        <a:latin typeface="Book Antiqua"/>
                        <a:ea typeface="Calibri"/>
                        <a:cs typeface="Times New Roman"/>
                      </a:endParaRPr>
                    </a:p>
                  </a:txBody>
                  <a:tcPr marL="67456" marR="67456" marT="0" marB="0"/>
                </a:tc>
                <a:tc>
                  <a:txBody>
                    <a:bodyPr/>
                    <a:lstStyle/>
                    <a:p>
                      <a:pPr marL="0" marR="0">
                        <a:lnSpc>
                          <a:spcPct val="115000"/>
                        </a:lnSpc>
                        <a:spcBef>
                          <a:spcPts val="0"/>
                        </a:spcBef>
                        <a:spcAft>
                          <a:spcPts val="0"/>
                        </a:spcAft>
                      </a:pPr>
                      <a:r>
                        <a:rPr lang="en-US" sz="1000">
                          <a:effectLst/>
                        </a:rPr>
                        <a:t>The practice implements quality improvement initiatives to improve performance on at least two of the clinical process measures included in the Maine ACO Core Measure Set not addressed during the prior 24 months, and two outcome measures.</a:t>
                      </a:r>
                      <a:endParaRPr lang="en-US" sz="1100">
                        <a:effectLst/>
                        <a:latin typeface="Book Antiqua"/>
                        <a:ea typeface="Calibri"/>
                        <a:cs typeface="Times New Roman"/>
                      </a:endParaRPr>
                    </a:p>
                  </a:txBody>
                  <a:tcPr marL="67456" marR="67456" marT="0" marB="0"/>
                </a:tc>
                <a:tc>
                  <a:txBody>
                    <a:bodyPr/>
                    <a:lstStyle/>
                    <a:p>
                      <a:pPr marL="0" marR="0">
                        <a:lnSpc>
                          <a:spcPct val="115000"/>
                        </a:lnSpc>
                        <a:spcBef>
                          <a:spcPts val="0"/>
                        </a:spcBef>
                        <a:spcAft>
                          <a:spcPts val="0"/>
                        </a:spcAft>
                      </a:pPr>
                      <a:r>
                        <a:rPr lang="en-US" sz="1000" dirty="0">
                          <a:effectLst/>
                        </a:rPr>
                        <a:t>The practice implements quality improvement initiatives to improve performance on at least four of the clinical outcome measures included in the Maine ACO Core Measure Set.</a:t>
                      </a:r>
                      <a:endParaRPr lang="en-US" sz="1100" dirty="0">
                        <a:effectLst/>
                        <a:latin typeface="Book Antiqua"/>
                        <a:ea typeface="Calibri"/>
                        <a:cs typeface="Times New Roman"/>
                      </a:endParaRPr>
                    </a:p>
                  </a:txBody>
                  <a:tcPr marL="67456" marR="67456" marT="0" marB="0"/>
                </a:tc>
              </a:tr>
            </a:tbl>
          </a:graphicData>
        </a:graphic>
      </p:graphicFrame>
      <p:sp>
        <p:nvSpPr>
          <p:cNvPr id="4" name="Slide Number Placeholder 3"/>
          <p:cNvSpPr>
            <a:spLocks noGrp="1"/>
          </p:cNvSpPr>
          <p:nvPr>
            <p:ph type="sldNum" sz="quarter" idx="12"/>
          </p:nvPr>
        </p:nvSpPr>
        <p:spPr/>
        <p:txBody>
          <a:bodyPr/>
          <a:lstStyle/>
          <a:p>
            <a:fld id="{A5356534-4107-7643-9FD1-A9FC5EB2D0B1}" type="slidenum">
              <a:rPr lang="en-US" smtClean="0"/>
              <a:t>15</a:t>
            </a:fld>
            <a:endParaRPr lang="en-US" dirty="0"/>
          </a:p>
        </p:txBody>
      </p:sp>
    </p:spTree>
    <p:extLst>
      <p:ext uri="{BB962C8B-B14F-4D97-AF65-F5344CB8AC3E}">
        <p14:creationId xmlns:p14="http://schemas.microsoft.com/office/powerpoint/2010/main" val="19608018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graphicFrame>
        <p:nvGraphicFramePr>
          <p:cNvPr id="5" name="Content Placeholder 4"/>
          <p:cNvGraphicFramePr>
            <a:graphicFrameLocks noGrp="1"/>
          </p:cNvGraphicFramePr>
          <p:nvPr>
            <p:ph idx="1"/>
          </p:nvPr>
        </p:nvGraphicFramePr>
        <p:xfrm>
          <a:off x="457200" y="2636361"/>
          <a:ext cx="8229600" cy="2413416"/>
        </p:xfrm>
        <a:graphic>
          <a:graphicData uri="http://schemas.openxmlformats.org/drawingml/2006/table">
            <a:tbl>
              <a:tblPr firstRow="1" firstCol="1" bandRow="1">
                <a:tableStyleId>{5C22544A-7EE6-4342-B048-85BDC9FD1C3A}</a:tableStyleId>
              </a:tblPr>
              <a:tblGrid>
                <a:gridCol w="1247931"/>
                <a:gridCol w="2360951"/>
                <a:gridCol w="2417164"/>
                <a:gridCol w="2203554"/>
              </a:tblGrid>
              <a:tr h="2413416">
                <a:tc>
                  <a:txBody>
                    <a:bodyPr/>
                    <a:lstStyle/>
                    <a:p>
                      <a:pPr marL="0" marR="0">
                        <a:lnSpc>
                          <a:spcPct val="115000"/>
                        </a:lnSpc>
                        <a:spcBef>
                          <a:spcPts val="0"/>
                        </a:spcBef>
                        <a:spcAft>
                          <a:spcPts val="0"/>
                        </a:spcAft>
                      </a:pPr>
                      <a:r>
                        <a:rPr lang="en-US" sz="1000">
                          <a:effectLst/>
                        </a:rPr>
                        <a:t>5. Quality Improvement Results</a:t>
                      </a:r>
                      <a:endParaRPr lang="en-US" sz="1100">
                        <a:effectLst/>
                        <a:latin typeface="Book Antiqua"/>
                        <a:ea typeface="Calibri"/>
                        <a:cs typeface="Times New Roman"/>
                      </a:endParaRPr>
                    </a:p>
                  </a:txBody>
                  <a:tcPr marL="67456" marR="67456" marT="0" marB="0"/>
                </a:tc>
                <a:tc>
                  <a:txBody>
                    <a:bodyPr/>
                    <a:lstStyle/>
                    <a:p>
                      <a:pPr marL="342900" marR="0" lvl="0" indent="-342900">
                        <a:lnSpc>
                          <a:spcPct val="115000"/>
                        </a:lnSpc>
                        <a:spcBef>
                          <a:spcPts val="0"/>
                        </a:spcBef>
                        <a:spcAft>
                          <a:spcPts val="0"/>
                        </a:spcAft>
                        <a:buFont typeface="Symbol"/>
                        <a:buChar char=""/>
                      </a:pPr>
                      <a:r>
                        <a:rPr lang="en-US" sz="1000">
                          <a:effectLst/>
                        </a:rPr>
                        <a:t>The practice annually demonstrates statistically significant improvement for at least two clinical process measures included in the Maine ACO Core Measure Set, unless the practice performs at or above a high-performance benchmark for each measure can the measure set, in which case it will be deemed to meet the improvement target.</a:t>
                      </a:r>
                      <a:endParaRPr lang="en-US" sz="1100">
                        <a:effectLst/>
                      </a:endParaRPr>
                    </a:p>
                    <a:p>
                      <a:pPr marL="0" marR="0">
                        <a:lnSpc>
                          <a:spcPct val="115000"/>
                        </a:lnSpc>
                        <a:spcBef>
                          <a:spcPts val="0"/>
                        </a:spcBef>
                        <a:spcAft>
                          <a:spcPts val="0"/>
                        </a:spcAft>
                      </a:pPr>
                      <a:r>
                        <a:rPr lang="en-US" sz="1000">
                          <a:effectLst/>
                        </a:rPr>
                        <a:t> </a:t>
                      </a:r>
                      <a:endParaRPr lang="en-US" sz="1100">
                        <a:effectLst/>
                        <a:latin typeface="Book Antiqua"/>
                        <a:ea typeface="Calibri"/>
                        <a:cs typeface="Times New Roman"/>
                      </a:endParaRPr>
                    </a:p>
                  </a:txBody>
                  <a:tcPr marL="67456" marR="67456" marT="0" marB="0"/>
                </a:tc>
                <a:tc>
                  <a:txBody>
                    <a:bodyPr/>
                    <a:lstStyle/>
                    <a:p>
                      <a:pPr marL="342900" marR="0" lvl="0" indent="-342900">
                        <a:lnSpc>
                          <a:spcPct val="115000"/>
                        </a:lnSpc>
                        <a:spcBef>
                          <a:spcPts val="0"/>
                        </a:spcBef>
                        <a:spcAft>
                          <a:spcPts val="0"/>
                        </a:spcAft>
                        <a:buFont typeface="Symbol"/>
                        <a:buChar char=""/>
                      </a:pPr>
                      <a:r>
                        <a:rPr lang="en-US" sz="1000">
                          <a:effectLst/>
                        </a:rPr>
                        <a:t>The practice annually demonstrates statistically significant improvement for at least a) two clinical process measures, and b) one clinical outcome measure included in the Maine ACO Core Measure Set, unless the practice performs at or above a high-performance benchmark for each measure in the measure set, in which case it will be deemed to meet the improvement target.</a:t>
                      </a:r>
                      <a:endParaRPr lang="en-US" sz="1100">
                        <a:effectLst/>
                      </a:endParaRPr>
                    </a:p>
                    <a:p>
                      <a:pPr marL="342900" marR="0" lvl="0" indent="-342900">
                        <a:lnSpc>
                          <a:spcPct val="115000"/>
                        </a:lnSpc>
                        <a:spcBef>
                          <a:spcPts val="0"/>
                        </a:spcBef>
                        <a:spcAft>
                          <a:spcPts val="0"/>
                        </a:spcAft>
                        <a:buFont typeface="Symbol"/>
                        <a:buChar char=""/>
                      </a:pPr>
                      <a:r>
                        <a:rPr lang="en-US" sz="1000">
                          <a:effectLst/>
                        </a:rPr>
                        <a:t>Use a two-year look back period.</a:t>
                      </a:r>
                      <a:endParaRPr lang="en-US" sz="1100">
                        <a:effectLst/>
                        <a:latin typeface="Book Antiqua"/>
                        <a:ea typeface="Calibri"/>
                        <a:cs typeface="Times New Roman"/>
                      </a:endParaRPr>
                    </a:p>
                  </a:txBody>
                  <a:tcPr marL="67456" marR="67456" marT="0" marB="0"/>
                </a:tc>
                <a:tc>
                  <a:txBody>
                    <a:bodyPr/>
                    <a:lstStyle/>
                    <a:p>
                      <a:pPr marL="342900" marR="0" lvl="0" indent="-342900">
                        <a:lnSpc>
                          <a:spcPct val="115000"/>
                        </a:lnSpc>
                        <a:spcBef>
                          <a:spcPts val="0"/>
                        </a:spcBef>
                        <a:spcAft>
                          <a:spcPts val="0"/>
                        </a:spcAft>
                        <a:buFont typeface="Symbol"/>
                        <a:buChar char=""/>
                      </a:pPr>
                      <a:r>
                        <a:rPr lang="en-US" sz="1000" dirty="0">
                          <a:effectLst/>
                        </a:rPr>
                        <a:t>The practice annually demonstrates statistically significant improvement for at least two clinical outcome measures included in the Maine ACO Core Measure Set or performs at or above a high-performance benchmark for each outcome measure in the measure set.</a:t>
                      </a:r>
                      <a:endParaRPr lang="en-US" sz="1100" dirty="0">
                        <a:effectLst/>
                      </a:endParaRPr>
                    </a:p>
                    <a:p>
                      <a:pPr marL="342900" marR="0" lvl="0" indent="-342900">
                        <a:lnSpc>
                          <a:spcPct val="115000"/>
                        </a:lnSpc>
                        <a:spcBef>
                          <a:spcPts val="0"/>
                        </a:spcBef>
                        <a:spcAft>
                          <a:spcPts val="0"/>
                        </a:spcAft>
                        <a:buFont typeface="Symbol"/>
                        <a:buChar char=""/>
                      </a:pPr>
                      <a:r>
                        <a:rPr lang="en-US" sz="1000" dirty="0">
                          <a:effectLst/>
                        </a:rPr>
                        <a:t>Use a 2-year look back period.</a:t>
                      </a:r>
                      <a:endParaRPr lang="en-US" sz="1100" dirty="0">
                        <a:effectLst/>
                        <a:latin typeface="Book Antiqua"/>
                        <a:ea typeface="Calibri"/>
                        <a:cs typeface="Times New Roman"/>
                      </a:endParaRPr>
                    </a:p>
                  </a:txBody>
                  <a:tcPr marL="67456" marR="67456" marT="0" marB="0"/>
                </a:tc>
              </a:tr>
            </a:tbl>
          </a:graphicData>
        </a:graphic>
      </p:graphicFrame>
      <p:sp>
        <p:nvSpPr>
          <p:cNvPr id="4" name="Slide Number Placeholder 3"/>
          <p:cNvSpPr>
            <a:spLocks noGrp="1"/>
          </p:cNvSpPr>
          <p:nvPr>
            <p:ph type="sldNum" sz="quarter" idx="12"/>
          </p:nvPr>
        </p:nvSpPr>
        <p:spPr/>
        <p:txBody>
          <a:bodyPr/>
          <a:lstStyle/>
          <a:p>
            <a:fld id="{A5356534-4107-7643-9FD1-A9FC5EB2D0B1}" type="slidenum">
              <a:rPr lang="en-US" smtClean="0"/>
              <a:t>16</a:t>
            </a:fld>
            <a:endParaRPr lang="en-US" dirty="0"/>
          </a:p>
        </p:txBody>
      </p:sp>
    </p:spTree>
    <p:extLst>
      <p:ext uri="{BB962C8B-B14F-4D97-AF65-F5344CB8AC3E}">
        <p14:creationId xmlns:p14="http://schemas.microsoft.com/office/powerpoint/2010/main" val="12157711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769018076"/>
              </p:ext>
            </p:extLst>
          </p:nvPr>
        </p:nvGraphicFramePr>
        <p:xfrm>
          <a:off x="457200" y="2090058"/>
          <a:ext cx="8229600" cy="2959720"/>
        </p:xfrm>
        <a:graphic>
          <a:graphicData uri="http://schemas.openxmlformats.org/drawingml/2006/table">
            <a:tbl>
              <a:tblPr firstRow="1" firstCol="1" bandRow="1">
                <a:tableStyleId>{5C22544A-7EE6-4342-B048-85BDC9FD1C3A}</a:tableStyleId>
              </a:tblPr>
              <a:tblGrid>
                <a:gridCol w="1247931"/>
                <a:gridCol w="2360951"/>
                <a:gridCol w="2417164"/>
                <a:gridCol w="2203554"/>
              </a:tblGrid>
              <a:tr h="2959720">
                <a:tc>
                  <a:txBody>
                    <a:bodyPr/>
                    <a:lstStyle/>
                    <a:p>
                      <a:pPr marL="0" marR="0">
                        <a:lnSpc>
                          <a:spcPct val="115000"/>
                        </a:lnSpc>
                        <a:spcBef>
                          <a:spcPts val="0"/>
                        </a:spcBef>
                        <a:spcAft>
                          <a:spcPts val="0"/>
                        </a:spcAft>
                      </a:pPr>
                      <a:r>
                        <a:rPr lang="en-US" sz="1000" dirty="0">
                          <a:effectLst/>
                        </a:rPr>
                        <a:t>6. Care Coordination Across the Medical Neighborhood</a:t>
                      </a:r>
                      <a:endParaRPr lang="en-US" sz="1100" dirty="0">
                        <a:effectLst/>
                        <a:latin typeface="Book Antiqua"/>
                        <a:ea typeface="Calibri"/>
                        <a:cs typeface="Times New Roman"/>
                      </a:endParaRPr>
                    </a:p>
                  </a:txBody>
                  <a:tcPr marL="67456" marR="67456" marT="0" marB="0"/>
                </a:tc>
                <a:tc>
                  <a:txBody>
                    <a:bodyPr/>
                    <a:lstStyle/>
                    <a:p>
                      <a:pPr marL="0" marR="0">
                        <a:lnSpc>
                          <a:spcPct val="115000"/>
                        </a:lnSpc>
                        <a:spcBef>
                          <a:spcPts val="0"/>
                        </a:spcBef>
                        <a:spcAft>
                          <a:spcPts val="0"/>
                        </a:spcAft>
                      </a:pPr>
                      <a:r>
                        <a:rPr lang="en-US" sz="1000" dirty="0">
                          <a:effectLst/>
                        </a:rPr>
                        <a:t>The practice has implemented processes (and tracks compliance) with high volume hospitals and high volume post-acute institutional providers regarding: </a:t>
                      </a:r>
                      <a:endParaRPr lang="en-US" sz="1100" dirty="0">
                        <a:effectLst/>
                      </a:endParaRPr>
                    </a:p>
                    <a:p>
                      <a:pPr marL="342900" marR="0" lvl="0" indent="-342900">
                        <a:lnSpc>
                          <a:spcPct val="115000"/>
                        </a:lnSpc>
                        <a:spcBef>
                          <a:spcPts val="0"/>
                        </a:spcBef>
                        <a:spcAft>
                          <a:spcPts val="0"/>
                        </a:spcAft>
                        <a:buFont typeface="Symbol"/>
                        <a:buChar char=""/>
                      </a:pPr>
                      <a:r>
                        <a:rPr lang="en-US" sz="1000" dirty="0">
                          <a:effectLst/>
                        </a:rPr>
                        <a:t>notification of admissions and clinical information exchange at the time of admission</a:t>
                      </a:r>
                      <a:endParaRPr lang="en-US" sz="1100" dirty="0">
                        <a:effectLst/>
                      </a:endParaRPr>
                    </a:p>
                    <a:p>
                      <a:pPr marL="342900" marR="0" lvl="0" indent="-342900">
                        <a:lnSpc>
                          <a:spcPct val="115000"/>
                        </a:lnSpc>
                        <a:spcBef>
                          <a:spcPts val="0"/>
                        </a:spcBef>
                        <a:spcAft>
                          <a:spcPts val="0"/>
                        </a:spcAft>
                        <a:buFont typeface="Symbol"/>
                        <a:buChar char=""/>
                      </a:pPr>
                      <a:r>
                        <a:rPr lang="en-US" sz="1000" dirty="0">
                          <a:effectLst/>
                        </a:rPr>
                        <a:t>notification of discharge, clinical information exchange and care transition management at hospital discharge</a:t>
                      </a:r>
                      <a:endParaRPr lang="en-US" sz="1100" dirty="0">
                        <a:effectLst/>
                        <a:latin typeface="Book Antiqua"/>
                        <a:ea typeface="Calibri"/>
                        <a:cs typeface="Times New Roman"/>
                      </a:endParaRPr>
                    </a:p>
                  </a:txBody>
                  <a:tcPr marL="67456" marR="67456" marT="0" marB="0"/>
                </a:tc>
                <a:tc>
                  <a:txBody>
                    <a:bodyPr/>
                    <a:lstStyle/>
                    <a:p>
                      <a:pPr marL="0" marR="0">
                        <a:lnSpc>
                          <a:spcPct val="115000"/>
                        </a:lnSpc>
                        <a:spcBef>
                          <a:spcPts val="0"/>
                        </a:spcBef>
                        <a:spcAft>
                          <a:spcPts val="0"/>
                        </a:spcAft>
                      </a:pPr>
                      <a:r>
                        <a:rPr lang="en-US" sz="1000">
                          <a:effectLst/>
                        </a:rPr>
                        <a:t>In addition to meeting Tier 1 requirements:</a:t>
                      </a:r>
                      <a:endParaRPr lang="en-US" sz="1100">
                        <a:effectLst/>
                      </a:endParaRPr>
                    </a:p>
                    <a:p>
                      <a:pPr marL="342900" marR="0" lvl="0" indent="-342900">
                        <a:lnSpc>
                          <a:spcPct val="115000"/>
                        </a:lnSpc>
                        <a:spcBef>
                          <a:spcPts val="0"/>
                        </a:spcBef>
                        <a:spcAft>
                          <a:spcPts val="0"/>
                        </a:spcAft>
                        <a:buFont typeface="Symbol"/>
                        <a:buChar char=""/>
                      </a:pPr>
                      <a:r>
                        <a:rPr lang="en-US" sz="1000">
                          <a:effectLst/>
                        </a:rPr>
                        <a:t>the practice has  entered into compacts/collaborative agreements with at least two groups of high volume specialists in different specialties to improve transitions of care</a:t>
                      </a:r>
                      <a:endParaRPr lang="en-US" sz="1100">
                        <a:effectLst/>
                      </a:endParaRPr>
                    </a:p>
                    <a:p>
                      <a:pPr marL="342900" marR="0" lvl="0" indent="-342900">
                        <a:lnSpc>
                          <a:spcPct val="115000"/>
                        </a:lnSpc>
                        <a:spcBef>
                          <a:spcPts val="0"/>
                        </a:spcBef>
                        <a:spcAft>
                          <a:spcPts val="0"/>
                        </a:spcAft>
                        <a:buFont typeface="Symbol"/>
                        <a:buChar char=""/>
                      </a:pPr>
                      <a:r>
                        <a:rPr lang="en-US" sz="1000">
                          <a:effectLst/>
                        </a:rPr>
                        <a:t>the practice has developed standard processes and documents for communicating key information during care transitions and upon referral to other providers.</a:t>
                      </a:r>
                      <a:endParaRPr lang="en-US" sz="1100">
                        <a:effectLst/>
                        <a:latin typeface="Book Antiqua"/>
                        <a:ea typeface="Calibri"/>
                        <a:cs typeface="Times New Roman"/>
                      </a:endParaRPr>
                    </a:p>
                  </a:txBody>
                  <a:tcPr marL="67456" marR="67456" marT="0" marB="0"/>
                </a:tc>
                <a:tc>
                  <a:txBody>
                    <a:bodyPr/>
                    <a:lstStyle/>
                    <a:p>
                      <a:pPr marL="0" marR="0">
                        <a:lnSpc>
                          <a:spcPct val="115000"/>
                        </a:lnSpc>
                        <a:spcBef>
                          <a:spcPts val="0"/>
                        </a:spcBef>
                        <a:spcAft>
                          <a:spcPts val="0"/>
                        </a:spcAft>
                      </a:pPr>
                      <a:r>
                        <a:rPr lang="en-US" sz="1000" dirty="0">
                          <a:effectLst/>
                        </a:rPr>
                        <a:t>In addition to meeting Tier 2 requirements:</a:t>
                      </a:r>
                      <a:endParaRPr lang="en-US" sz="1100" dirty="0">
                        <a:effectLst/>
                      </a:endParaRPr>
                    </a:p>
                    <a:p>
                      <a:pPr marL="742950" marR="0" lvl="1" indent="-285750">
                        <a:lnSpc>
                          <a:spcPct val="115000"/>
                        </a:lnSpc>
                        <a:spcBef>
                          <a:spcPts val="0"/>
                        </a:spcBef>
                        <a:spcAft>
                          <a:spcPts val="0"/>
                        </a:spcAft>
                        <a:buFont typeface="Symbol"/>
                        <a:buChar char=""/>
                      </a:pPr>
                      <a:r>
                        <a:rPr lang="en-US" sz="1000" dirty="0">
                          <a:effectLst/>
                        </a:rPr>
                        <a:t>the practice maintains compacts/collaborative agreements with an additional two groups of high volume specialists in different specialties to improve transitions of care</a:t>
                      </a:r>
                      <a:endParaRPr lang="en-US" sz="1100" dirty="0">
                        <a:effectLst/>
                        <a:latin typeface="Book Antiqua"/>
                        <a:ea typeface="Calibri"/>
                        <a:cs typeface="Times New Roman"/>
                      </a:endParaRPr>
                    </a:p>
                  </a:txBody>
                  <a:tcPr marL="67456" marR="67456" marT="0" marB="0"/>
                </a:tc>
              </a:tr>
            </a:tbl>
          </a:graphicData>
        </a:graphic>
      </p:graphicFrame>
      <p:sp>
        <p:nvSpPr>
          <p:cNvPr id="4" name="Slide Number Placeholder 3"/>
          <p:cNvSpPr>
            <a:spLocks noGrp="1"/>
          </p:cNvSpPr>
          <p:nvPr>
            <p:ph type="sldNum" sz="quarter" idx="12"/>
          </p:nvPr>
        </p:nvSpPr>
        <p:spPr/>
        <p:txBody>
          <a:bodyPr/>
          <a:lstStyle/>
          <a:p>
            <a:fld id="{A5356534-4107-7643-9FD1-A9FC5EB2D0B1}" type="slidenum">
              <a:rPr lang="en-US" smtClean="0"/>
              <a:t>17</a:t>
            </a:fld>
            <a:endParaRPr lang="en-US" dirty="0"/>
          </a:p>
        </p:txBody>
      </p:sp>
    </p:spTree>
    <p:extLst>
      <p:ext uri="{BB962C8B-B14F-4D97-AF65-F5344CB8AC3E}">
        <p14:creationId xmlns:p14="http://schemas.microsoft.com/office/powerpoint/2010/main" val="34733552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graphicFrame>
        <p:nvGraphicFramePr>
          <p:cNvPr id="5" name="Content Placeholder 4"/>
          <p:cNvGraphicFramePr>
            <a:graphicFrameLocks noGrp="1"/>
          </p:cNvGraphicFramePr>
          <p:nvPr>
            <p:ph idx="1"/>
          </p:nvPr>
        </p:nvGraphicFramePr>
        <p:xfrm>
          <a:off x="457200" y="2110581"/>
          <a:ext cx="8229600" cy="3447738"/>
        </p:xfrm>
        <a:graphic>
          <a:graphicData uri="http://schemas.openxmlformats.org/drawingml/2006/table">
            <a:tbl>
              <a:tblPr firstRow="1" firstCol="1" bandRow="1">
                <a:tableStyleId>{5C22544A-7EE6-4342-B048-85BDC9FD1C3A}</a:tableStyleId>
              </a:tblPr>
              <a:tblGrid>
                <a:gridCol w="1247931"/>
                <a:gridCol w="2360951"/>
                <a:gridCol w="2417164"/>
                <a:gridCol w="2203554"/>
              </a:tblGrid>
              <a:tr h="3447738">
                <a:tc>
                  <a:txBody>
                    <a:bodyPr/>
                    <a:lstStyle/>
                    <a:p>
                      <a:pPr marL="0" marR="0">
                        <a:lnSpc>
                          <a:spcPct val="115000"/>
                        </a:lnSpc>
                        <a:spcBef>
                          <a:spcPts val="0"/>
                        </a:spcBef>
                        <a:spcAft>
                          <a:spcPts val="0"/>
                        </a:spcAft>
                      </a:pPr>
                      <a:r>
                        <a:rPr lang="en-US" sz="1000">
                          <a:effectLst/>
                        </a:rPr>
                        <a:t>7. Shared Decision Making</a:t>
                      </a:r>
                      <a:endParaRPr lang="en-US" sz="1100">
                        <a:effectLst/>
                        <a:latin typeface="Book Antiqua"/>
                        <a:ea typeface="Calibri"/>
                        <a:cs typeface="Times New Roman"/>
                      </a:endParaRPr>
                    </a:p>
                  </a:txBody>
                  <a:tcPr marL="67456" marR="67456" marT="0" marB="0"/>
                </a:tc>
                <a:tc>
                  <a:txBody>
                    <a:bodyPr/>
                    <a:lstStyle/>
                    <a:p>
                      <a:pPr marL="0" marR="0">
                        <a:lnSpc>
                          <a:spcPct val="115000"/>
                        </a:lnSpc>
                        <a:spcBef>
                          <a:spcPts val="0"/>
                        </a:spcBef>
                        <a:spcAft>
                          <a:spcPts val="0"/>
                        </a:spcAft>
                      </a:pPr>
                      <a:r>
                        <a:rPr lang="en-US" sz="1000">
                          <a:effectLst/>
                        </a:rPr>
                        <a:t>No requirements for Tier 1.</a:t>
                      </a:r>
                      <a:endParaRPr lang="en-US" sz="1100">
                        <a:effectLst/>
                        <a:latin typeface="Book Antiqua"/>
                        <a:ea typeface="Calibri"/>
                        <a:cs typeface="Times New Roman"/>
                      </a:endParaRPr>
                    </a:p>
                  </a:txBody>
                  <a:tcPr marL="67456" marR="67456" marT="0" marB="0"/>
                </a:tc>
                <a:tc>
                  <a:txBody>
                    <a:bodyPr/>
                    <a:lstStyle/>
                    <a:p>
                      <a:pPr marL="342900" marR="0" lvl="0" indent="-342900">
                        <a:lnSpc>
                          <a:spcPct val="115000"/>
                        </a:lnSpc>
                        <a:spcBef>
                          <a:spcPts val="0"/>
                        </a:spcBef>
                        <a:spcAft>
                          <a:spcPts val="0"/>
                        </a:spcAft>
                        <a:buFont typeface="Symbol"/>
                        <a:buChar char=""/>
                      </a:pPr>
                      <a:r>
                        <a:rPr lang="en-US" sz="1000">
                          <a:effectLst/>
                        </a:rPr>
                        <a:t>The practice identifies shared decision-making resources, develops shared-decision making protocols for at least two health conditions and trains all impacted staff on shared decision-making protocols.</a:t>
                      </a:r>
                      <a:endParaRPr lang="en-US" sz="1100">
                        <a:effectLst/>
                      </a:endParaRPr>
                    </a:p>
                    <a:p>
                      <a:pPr marL="342900" marR="0" lvl="0" indent="-342900">
                        <a:lnSpc>
                          <a:spcPct val="115000"/>
                        </a:lnSpc>
                        <a:spcBef>
                          <a:spcPts val="0"/>
                        </a:spcBef>
                        <a:spcAft>
                          <a:spcPts val="0"/>
                        </a:spcAft>
                        <a:buFont typeface="Symbol"/>
                        <a:buChar char=""/>
                      </a:pPr>
                      <a:r>
                        <a:rPr lang="en-US" sz="1000">
                          <a:effectLst/>
                        </a:rPr>
                        <a:t>Practice implements shared decision making protocols for at least two health conditions.</a:t>
                      </a:r>
                      <a:endParaRPr lang="en-US" sz="1100">
                        <a:effectLst/>
                      </a:endParaRPr>
                    </a:p>
                    <a:p>
                      <a:pPr marL="342900" marR="0" lvl="0" indent="-342900">
                        <a:lnSpc>
                          <a:spcPct val="115000"/>
                        </a:lnSpc>
                        <a:spcBef>
                          <a:spcPts val="0"/>
                        </a:spcBef>
                        <a:spcAft>
                          <a:spcPts val="0"/>
                        </a:spcAft>
                        <a:buFont typeface="Symbol"/>
                        <a:buChar char=""/>
                      </a:pPr>
                      <a:r>
                        <a:rPr lang="en-US" sz="1000">
                          <a:effectLst/>
                        </a:rPr>
                        <a:t>Practice tracks shared decision-making initiative by either:</a:t>
                      </a:r>
                      <a:endParaRPr lang="en-US" sz="1100">
                        <a:effectLst/>
                      </a:endParaRPr>
                    </a:p>
                    <a:p>
                      <a:pPr marL="742950" marR="0" lvl="1" indent="-285750">
                        <a:lnSpc>
                          <a:spcPct val="115000"/>
                        </a:lnSpc>
                        <a:spcBef>
                          <a:spcPts val="0"/>
                        </a:spcBef>
                        <a:spcAft>
                          <a:spcPts val="0"/>
                        </a:spcAft>
                        <a:buFont typeface="Courier New"/>
                        <a:buChar char="o"/>
                      </a:pPr>
                      <a:r>
                        <a:rPr lang="en-US" sz="1000">
                          <a:effectLst/>
                        </a:rPr>
                        <a:t>tracking the proportion of eligible patients who receive shared decision-making aid, or</a:t>
                      </a:r>
                      <a:endParaRPr lang="en-US" sz="1100">
                        <a:effectLst/>
                      </a:endParaRPr>
                    </a:p>
                    <a:p>
                      <a:pPr marL="742950" marR="0" lvl="1" indent="-285750">
                        <a:lnSpc>
                          <a:spcPct val="115000"/>
                        </a:lnSpc>
                        <a:spcBef>
                          <a:spcPts val="0"/>
                        </a:spcBef>
                        <a:spcAft>
                          <a:spcPts val="0"/>
                        </a:spcAft>
                        <a:buFont typeface="Courier New"/>
                        <a:buChar char="o"/>
                      </a:pPr>
                      <a:r>
                        <a:rPr lang="en-US" sz="1000">
                          <a:effectLst/>
                        </a:rPr>
                        <a:t>creating quarterly counts of pts receiving shared decision-making aids by each health condition.</a:t>
                      </a:r>
                      <a:endParaRPr lang="en-US" sz="1100">
                        <a:effectLst/>
                        <a:latin typeface="Book Antiqua"/>
                        <a:ea typeface="Calibri"/>
                        <a:cs typeface="Times New Roman"/>
                      </a:endParaRPr>
                    </a:p>
                  </a:txBody>
                  <a:tcPr marL="67456" marR="67456" marT="0" marB="0"/>
                </a:tc>
                <a:tc>
                  <a:txBody>
                    <a:bodyPr/>
                    <a:lstStyle/>
                    <a:p>
                      <a:pPr marL="0" marR="0">
                        <a:lnSpc>
                          <a:spcPct val="115000"/>
                        </a:lnSpc>
                        <a:spcBef>
                          <a:spcPts val="0"/>
                        </a:spcBef>
                        <a:spcAft>
                          <a:spcPts val="0"/>
                        </a:spcAft>
                      </a:pPr>
                      <a:r>
                        <a:rPr lang="en-US" sz="1000" dirty="0">
                          <a:effectLst/>
                        </a:rPr>
                        <a:t>In addition to meeting Tier 2 requirements:</a:t>
                      </a:r>
                      <a:endParaRPr lang="en-US" sz="1100" dirty="0">
                        <a:effectLst/>
                      </a:endParaRPr>
                    </a:p>
                    <a:p>
                      <a:pPr marL="342900" marR="0" lvl="0" indent="-342900">
                        <a:lnSpc>
                          <a:spcPct val="115000"/>
                        </a:lnSpc>
                        <a:spcBef>
                          <a:spcPts val="0"/>
                        </a:spcBef>
                        <a:spcAft>
                          <a:spcPts val="0"/>
                        </a:spcAft>
                        <a:buFont typeface="Symbol"/>
                        <a:buChar char=""/>
                      </a:pPr>
                      <a:r>
                        <a:rPr lang="en-US" sz="1000" dirty="0">
                          <a:effectLst/>
                        </a:rPr>
                        <a:t>the practice implements shared decision making protocol for at least two additional health conditions</a:t>
                      </a:r>
                      <a:endParaRPr lang="en-US" sz="1100" dirty="0">
                        <a:effectLst/>
                      </a:endParaRPr>
                    </a:p>
                    <a:p>
                      <a:pPr marL="617220" marR="0">
                        <a:lnSpc>
                          <a:spcPct val="115000"/>
                        </a:lnSpc>
                        <a:spcBef>
                          <a:spcPts val="0"/>
                        </a:spcBef>
                        <a:spcAft>
                          <a:spcPts val="0"/>
                        </a:spcAft>
                      </a:pPr>
                      <a:r>
                        <a:rPr lang="en-US" sz="1000" dirty="0">
                          <a:effectLst/>
                        </a:rPr>
                        <a:t> </a:t>
                      </a:r>
                      <a:endParaRPr lang="en-US" sz="1100" dirty="0">
                        <a:effectLst/>
                        <a:latin typeface="Book Antiqua"/>
                        <a:ea typeface="Calibri"/>
                        <a:cs typeface="Times New Roman"/>
                      </a:endParaRPr>
                    </a:p>
                  </a:txBody>
                  <a:tcPr marL="67456" marR="67456" marT="0" marB="0"/>
                </a:tc>
              </a:tr>
            </a:tbl>
          </a:graphicData>
        </a:graphic>
      </p:graphicFrame>
      <p:sp>
        <p:nvSpPr>
          <p:cNvPr id="4" name="Slide Number Placeholder 3"/>
          <p:cNvSpPr>
            <a:spLocks noGrp="1"/>
          </p:cNvSpPr>
          <p:nvPr>
            <p:ph type="sldNum" sz="quarter" idx="12"/>
          </p:nvPr>
        </p:nvSpPr>
        <p:spPr/>
        <p:txBody>
          <a:bodyPr/>
          <a:lstStyle/>
          <a:p>
            <a:fld id="{A5356534-4107-7643-9FD1-A9FC5EB2D0B1}" type="slidenum">
              <a:rPr lang="en-US" smtClean="0"/>
              <a:t>18</a:t>
            </a:fld>
            <a:endParaRPr lang="en-US" dirty="0"/>
          </a:p>
        </p:txBody>
      </p:sp>
    </p:spTree>
    <p:extLst>
      <p:ext uri="{BB962C8B-B14F-4D97-AF65-F5344CB8AC3E}">
        <p14:creationId xmlns:p14="http://schemas.microsoft.com/office/powerpoint/2010/main" val="35433437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graphicFrame>
        <p:nvGraphicFramePr>
          <p:cNvPr id="5" name="Content Placeholder 4"/>
          <p:cNvGraphicFramePr>
            <a:graphicFrameLocks noGrp="1"/>
          </p:cNvGraphicFramePr>
          <p:nvPr>
            <p:ph idx="1"/>
          </p:nvPr>
        </p:nvGraphicFramePr>
        <p:xfrm>
          <a:off x="457200" y="1935321"/>
          <a:ext cx="8229600" cy="3792511"/>
        </p:xfrm>
        <a:graphic>
          <a:graphicData uri="http://schemas.openxmlformats.org/drawingml/2006/table">
            <a:tbl>
              <a:tblPr firstRow="1" firstCol="1" bandRow="1">
                <a:tableStyleId>{5C22544A-7EE6-4342-B048-85BDC9FD1C3A}</a:tableStyleId>
              </a:tblPr>
              <a:tblGrid>
                <a:gridCol w="1247931"/>
                <a:gridCol w="2360951"/>
                <a:gridCol w="2417164"/>
                <a:gridCol w="2203554"/>
              </a:tblGrid>
              <a:tr h="3792511">
                <a:tc>
                  <a:txBody>
                    <a:bodyPr/>
                    <a:lstStyle/>
                    <a:p>
                      <a:pPr marL="0" marR="0">
                        <a:lnSpc>
                          <a:spcPct val="115000"/>
                        </a:lnSpc>
                        <a:spcBef>
                          <a:spcPts val="0"/>
                        </a:spcBef>
                        <a:spcAft>
                          <a:spcPts val="0"/>
                        </a:spcAft>
                      </a:pPr>
                      <a:r>
                        <a:rPr lang="en-US" sz="1000">
                          <a:effectLst/>
                        </a:rPr>
                        <a:t>8. Health Information Technology</a:t>
                      </a:r>
                      <a:endParaRPr lang="en-US" sz="1100">
                        <a:effectLst/>
                        <a:latin typeface="Book Antiqua"/>
                        <a:ea typeface="Calibri"/>
                        <a:cs typeface="Times New Roman"/>
                      </a:endParaRPr>
                    </a:p>
                  </a:txBody>
                  <a:tcPr marL="67456" marR="67456" marT="0" marB="0"/>
                </a:tc>
                <a:tc>
                  <a:txBody>
                    <a:bodyPr/>
                    <a:lstStyle/>
                    <a:p>
                      <a:pPr marL="342900" marR="0" lvl="0" indent="-342900">
                        <a:lnSpc>
                          <a:spcPct val="115000"/>
                        </a:lnSpc>
                        <a:spcBef>
                          <a:spcPts val="0"/>
                        </a:spcBef>
                        <a:spcAft>
                          <a:spcPts val="0"/>
                        </a:spcAft>
                        <a:buFont typeface="Symbol"/>
                        <a:buChar char=""/>
                      </a:pPr>
                      <a:r>
                        <a:rPr lang="en-US" sz="1000">
                          <a:effectLst/>
                        </a:rPr>
                        <a:t>Participating providers attest to meeting Stage 1 Meaningful Use requirements for EHR Incentive Programs.</a:t>
                      </a:r>
                      <a:endParaRPr lang="en-US" sz="1100">
                        <a:effectLst/>
                      </a:endParaRPr>
                    </a:p>
                    <a:p>
                      <a:pPr marL="342900" marR="0" lvl="0" indent="-342900">
                        <a:lnSpc>
                          <a:spcPct val="115000"/>
                        </a:lnSpc>
                        <a:spcBef>
                          <a:spcPts val="0"/>
                        </a:spcBef>
                        <a:spcAft>
                          <a:spcPts val="0"/>
                        </a:spcAft>
                        <a:buFont typeface="Symbol"/>
                        <a:buChar char=""/>
                      </a:pPr>
                      <a:r>
                        <a:rPr lang="en-US" sz="1000">
                          <a:effectLst/>
                        </a:rPr>
                        <a:t>The practice has created and populated two patient registries:  one for high risk patients and one for patients with a selected, high-prevalence, chronic condition (e.g., diabetes, hypertension, asthma, ADHD).</a:t>
                      </a:r>
                      <a:endParaRPr lang="en-US" sz="1100">
                        <a:effectLst/>
                        <a:latin typeface="Book Antiqua"/>
                        <a:ea typeface="Calibri"/>
                        <a:cs typeface="Times New Roman"/>
                      </a:endParaRPr>
                    </a:p>
                  </a:txBody>
                  <a:tcPr marL="67456" marR="67456" marT="0" marB="0"/>
                </a:tc>
                <a:tc>
                  <a:txBody>
                    <a:bodyPr/>
                    <a:lstStyle/>
                    <a:p>
                      <a:pPr marL="342900" marR="0" lvl="0" indent="-342900">
                        <a:lnSpc>
                          <a:spcPct val="115000"/>
                        </a:lnSpc>
                        <a:spcBef>
                          <a:spcPts val="0"/>
                        </a:spcBef>
                        <a:spcAft>
                          <a:spcPts val="0"/>
                        </a:spcAft>
                        <a:buFont typeface="Symbol"/>
                        <a:buChar char=""/>
                      </a:pPr>
                      <a:r>
                        <a:rPr lang="en-US" sz="1000">
                          <a:effectLst/>
                        </a:rPr>
                        <a:t>The practice has the ability to access a single medical record shared by the whole care team, and uses the record to manage communication and information flow in support of referrals to other clinicians, transitions of care and when care is received in other health settings.</a:t>
                      </a:r>
                      <a:endParaRPr lang="en-US" sz="1100">
                        <a:effectLst/>
                      </a:endParaRPr>
                    </a:p>
                    <a:p>
                      <a:pPr marL="342900" marR="0" lvl="0" indent="-342900">
                        <a:lnSpc>
                          <a:spcPct val="115000"/>
                        </a:lnSpc>
                        <a:spcBef>
                          <a:spcPts val="0"/>
                        </a:spcBef>
                        <a:spcAft>
                          <a:spcPts val="0"/>
                        </a:spcAft>
                        <a:buFont typeface="Symbol"/>
                        <a:buChar char=""/>
                      </a:pPr>
                      <a:r>
                        <a:rPr lang="en-US" sz="1000">
                          <a:effectLst/>
                        </a:rPr>
                        <a:t>The practice has added a patient registry for one additional high-prevalence chronic condition and regularly generates reports from its patient registries to assess population management opportunities.</a:t>
                      </a:r>
                      <a:endParaRPr lang="en-US" sz="1100">
                        <a:effectLst/>
                      </a:endParaRPr>
                    </a:p>
                    <a:p>
                      <a:pPr marL="342900" marR="0" lvl="0" indent="-342900">
                        <a:lnSpc>
                          <a:spcPct val="115000"/>
                        </a:lnSpc>
                        <a:spcBef>
                          <a:spcPts val="0"/>
                        </a:spcBef>
                        <a:spcAft>
                          <a:spcPts val="0"/>
                        </a:spcAft>
                        <a:buFont typeface="Symbol"/>
                        <a:buChar char=""/>
                      </a:pPr>
                      <a:r>
                        <a:rPr lang="en-US" sz="1000">
                          <a:effectLst/>
                        </a:rPr>
                        <a:t>The practice has identified the care settings/providers for which the practice has the ability to exchange health information electronically.</a:t>
                      </a:r>
                      <a:endParaRPr lang="en-US" sz="1100">
                        <a:effectLst/>
                        <a:latin typeface="Book Antiqua"/>
                        <a:ea typeface="Calibri"/>
                        <a:cs typeface="Times New Roman"/>
                      </a:endParaRPr>
                    </a:p>
                  </a:txBody>
                  <a:tcPr marL="67456" marR="67456" marT="0" marB="0"/>
                </a:tc>
                <a:tc>
                  <a:txBody>
                    <a:bodyPr/>
                    <a:lstStyle/>
                    <a:p>
                      <a:pPr marL="342900" marR="0" lvl="0" indent="-342900">
                        <a:lnSpc>
                          <a:spcPct val="115000"/>
                        </a:lnSpc>
                        <a:spcBef>
                          <a:spcPts val="0"/>
                        </a:spcBef>
                        <a:spcAft>
                          <a:spcPts val="0"/>
                        </a:spcAft>
                        <a:buFont typeface="Symbol"/>
                        <a:buChar char=""/>
                      </a:pPr>
                      <a:r>
                        <a:rPr lang="en-US" sz="1000" dirty="0">
                          <a:effectLst/>
                        </a:rPr>
                        <a:t>All eligible professionals within the practice are engaged with, and working towards attestation for Stage II of Meaningful Use in the timelines set by the Meaningful Use program.</a:t>
                      </a:r>
                      <a:endParaRPr lang="en-US" sz="1100" dirty="0">
                        <a:effectLst/>
                      </a:endParaRPr>
                    </a:p>
                    <a:p>
                      <a:pPr marL="342900" marR="0" lvl="0" indent="-342900">
                        <a:lnSpc>
                          <a:spcPct val="115000"/>
                        </a:lnSpc>
                        <a:spcBef>
                          <a:spcPts val="0"/>
                        </a:spcBef>
                        <a:spcAft>
                          <a:spcPts val="0"/>
                        </a:spcAft>
                        <a:buFont typeface="Symbol"/>
                        <a:buChar char=""/>
                      </a:pPr>
                      <a:r>
                        <a:rPr lang="en-US" sz="1000" dirty="0">
                          <a:effectLst/>
                        </a:rPr>
                        <a:t>The practice has added a patient registry for one additional high-prevalence chronic condition and regularly generates reports from its patient registries to assess population management opportunities.</a:t>
                      </a:r>
                      <a:endParaRPr lang="en-US" sz="1100" dirty="0">
                        <a:effectLst/>
                      </a:endParaRPr>
                    </a:p>
                    <a:p>
                      <a:pPr marL="342900" marR="0" lvl="0" indent="-342900">
                        <a:lnSpc>
                          <a:spcPct val="115000"/>
                        </a:lnSpc>
                        <a:spcBef>
                          <a:spcPts val="0"/>
                        </a:spcBef>
                        <a:spcAft>
                          <a:spcPts val="0"/>
                        </a:spcAft>
                        <a:buFont typeface="Symbol"/>
                        <a:buChar char=""/>
                      </a:pPr>
                      <a:r>
                        <a:rPr lang="en-US" sz="1000" dirty="0">
                          <a:effectLst/>
                        </a:rPr>
                        <a:t>The practice has established health information exchange practices with health care setting/ providers for which it has the ability to exchange health information electronically.</a:t>
                      </a:r>
                      <a:endParaRPr lang="en-US" sz="1100" dirty="0">
                        <a:effectLst/>
                        <a:latin typeface="Book Antiqua"/>
                        <a:ea typeface="Calibri"/>
                        <a:cs typeface="Times New Roman"/>
                      </a:endParaRPr>
                    </a:p>
                  </a:txBody>
                  <a:tcPr marL="67456" marR="67456" marT="0" marB="0"/>
                </a:tc>
              </a:tr>
            </a:tbl>
          </a:graphicData>
        </a:graphic>
      </p:graphicFrame>
      <p:sp>
        <p:nvSpPr>
          <p:cNvPr id="4" name="Slide Number Placeholder 3"/>
          <p:cNvSpPr>
            <a:spLocks noGrp="1"/>
          </p:cNvSpPr>
          <p:nvPr>
            <p:ph type="sldNum" sz="quarter" idx="12"/>
          </p:nvPr>
        </p:nvSpPr>
        <p:spPr/>
        <p:txBody>
          <a:bodyPr/>
          <a:lstStyle/>
          <a:p>
            <a:fld id="{A5356534-4107-7643-9FD1-A9FC5EB2D0B1}" type="slidenum">
              <a:rPr lang="en-US" smtClean="0"/>
              <a:t>19</a:t>
            </a:fld>
            <a:endParaRPr lang="en-US" dirty="0"/>
          </a:p>
        </p:txBody>
      </p:sp>
    </p:spTree>
    <p:extLst>
      <p:ext uri="{BB962C8B-B14F-4D97-AF65-F5344CB8AC3E}">
        <p14:creationId xmlns:p14="http://schemas.microsoft.com/office/powerpoint/2010/main" val="28442653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Today’s Agenda</a:t>
            </a:r>
            <a:endParaRPr lang="en-US" dirty="0"/>
          </a:p>
        </p:txBody>
      </p:sp>
      <p:sp>
        <p:nvSpPr>
          <p:cNvPr id="8" name="Content Placeholder 7"/>
          <p:cNvSpPr>
            <a:spLocks noGrp="1"/>
          </p:cNvSpPr>
          <p:nvPr>
            <p:ph idx="1"/>
          </p:nvPr>
        </p:nvSpPr>
        <p:spPr>
          <a:xfrm>
            <a:off x="457200" y="1743076"/>
            <a:ext cx="8229600" cy="4525963"/>
          </a:xfrm>
        </p:spPr>
        <p:txBody>
          <a:bodyPr/>
          <a:lstStyle/>
          <a:p>
            <a:pPr marL="1371600" lvl="3" indent="0">
              <a:buNone/>
            </a:pPr>
            <a:r>
              <a:rPr lang="en-US" dirty="0" smtClean="0"/>
              <a:t>Public Reporting of TCI on </a:t>
            </a:r>
            <a:r>
              <a:rPr lang="en-US" dirty="0" err="1" smtClean="0"/>
              <a:t>GetBetterMaine</a:t>
            </a:r>
            <a:endParaRPr lang="en-US" dirty="0" smtClean="0"/>
          </a:p>
          <a:p>
            <a:pPr marL="1371600" lvl="3" indent="0">
              <a:buNone/>
            </a:pPr>
            <a:r>
              <a:rPr lang="en-US" dirty="0" smtClean="0"/>
              <a:t>Update/status of Measure Alignment work</a:t>
            </a:r>
          </a:p>
          <a:p>
            <a:pPr marL="1371600" lvl="3" indent="0">
              <a:buNone/>
            </a:pPr>
            <a:r>
              <a:rPr lang="en-US" dirty="0" smtClean="0"/>
              <a:t>Update on Primary Care Spend</a:t>
            </a:r>
          </a:p>
          <a:p>
            <a:pPr marL="1371600" lvl="3" indent="0">
              <a:buNone/>
            </a:pPr>
            <a:r>
              <a:rPr lang="en-US" dirty="0" smtClean="0"/>
              <a:t>Findings and recommendations of Bailit Health interviews on key primary care payment definition</a:t>
            </a:r>
          </a:p>
          <a:p>
            <a:pPr marL="1371600" lvl="3" indent="0">
              <a:buNone/>
            </a:pPr>
            <a:r>
              <a:rPr lang="en-US" dirty="0" smtClean="0"/>
              <a:t>CMS announcement of potential expansion of CPCI</a:t>
            </a:r>
            <a:endParaRPr lang="en-US" dirty="0"/>
          </a:p>
        </p:txBody>
      </p:sp>
      <p:sp>
        <p:nvSpPr>
          <p:cNvPr id="3" name="Slide Number Placeholder 2"/>
          <p:cNvSpPr>
            <a:spLocks noGrp="1"/>
          </p:cNvSpPr>
          <p:nvPr>
            <p:ph type="sldNum" sz="quarter" idx="12"/>
          </p:nvPr>
        </p:nvSpPr>
        <p:spPr/>
        <p:txBody>
          <a:bodyPr/>
          <a:lstStyle/>
          <a:p>
            <a:fld id="{A5356534-4107-7643-9FD1-A9FC5EB2D0B1}" type="slidenum">
              <a:rPr lang="en-US" smtClean="0"/>
              <a:t>2</a:t>
            </a:fld>
            <a:endParaRPr lang="en-US" dirty="0"/>
          </a:p>
        </p:txBody>
      </p:sp>
    </p:spTree>
    <p:extLst>
      <p:ext uri="{BB962C8B-B14F-4D97-AF65-F5344CB8AC3E}">
        <p14:creationId xmlns:p14="http://schemas.microsoft.com/office/powerpoint/2010/main" val="33113240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997347303"/>
              </p:ext>
            </p:extLst>
          </p:nvPr>
        </p:nvGraphicFramePr>
        <p:xfrm>
          <a:off x="350322" y="2115565"/>
          <a:ext cx="8229600" cy="2575188"/>
        </p:xfrm>
        <a:graphic>
          <a:graphicData uri="http://schemas.openxmlformats.org/drawingml/2006/table">
            <a:tbl>
              <a:tblPr firstRow="1" firstCol="1" bandRow="1">
                <a:tableStyleId>{5C22544A-7EE6-4342-B048-85BDC9FD1C3A}</a:tableStyleId>
              </a:tblPr>
              <a:tblGrid>
                <a:gridCol w="1247931"/>
                <a:gridCol w="2360951"/>
                <a:gridCol w="2417164"/>
                <a:gridCol w="2203554"/>
              </a:tblGrid>
              <a:tr h="2575188">
                <a:tc>
                  <a:txBody>
                    <a:bodyPr/>
                    <a:lstStyle/>
                    <a:p>
                      <a:pPr marL="0" marR="0">
                        <a:lnSpc>
                          <a:spcPct val="115000"/>
                        </a:lnSpc>
                        <a:spcBef>
                          <a:spcPts val="0"/>
                        </a:spcBef>
                        <a:spcAft>
                          <a:spcPts val="0"/>
                        </a:spcAft>
                      </a:pPr>
                      <a:r>
                        <a:rPr lang="en-US" sz="1000">
                          <a:effectLst/>
                        </a:rPr>
                        <a:t>9. Measure Generation and Reporting Requirements</a:t>
                      </a:r>
                      <a:endParaRPr lang="en-US" sz="1100">
                        <a:effectLst/>
                        <a:latin typeface="Book Antiqua"/>
                        <a:ea typeface="Calibri"/>
                        <a:cs typeface="Times New Roman"/>
                      </a:endParaRPr>
                    </a:p>
                  </a:txBody>
                  <a:tcPr marL="67456" marR="67456" marT="0" marB="0"/>
                </a:tc>
                <a:tc>
                  <a:txBody>
                    <a:bodyPr/>
                    <a:lstStyle/>
                    <a:p>
                      <a:pPr marL="0" marR="0">
                        <a:lnSpc>
                          <a:spcPct val="115000"/>
                        </a:lnSpc>
                        <a:spcBef>
                          <a:spcPts val="0"/>
                        </a:spcBef>
                        <a:spcAft>
                          <a:spcPts val="0"/>
                        </a:spcAft>
                      </a:pPr>
                      <a:r>
                        <a:rPr lang="en-US" sz="1000">
                          <a:effectLst/>
                        </a:rPr>
                        <a:t>The practice:</a:t>
                      </a:r>
                      <a:endParaRPr lang="en-US" sz="1100">
                        <a:effectLst/>
                      </a:endParaRPr>
                    </a:p>
                    <a:p>
                      <a:pPr marL="342900" marR="0" lvl="0" indent="-342900">
                        <a:lnSpc>
                          <a:spcPct val="115000"/>
                        </a:lnSpc>
                        <a:spcBef>
                          <a:spcPts val="0"/>
                        </a:spcBef>
                        <a:spcAft>
                          <a:spcPts val="0"/>
                        </a:spcAft>
                        <a:buFont typeface="Symbol"/>
                        <a:buChar char=""/>
                      </a:pPr>
                      <a:r>
                        <a:rPr lang="en-US" sz="1000">
                          <a:effectLst/>
                        </a:rPr>
                        <a:t>generates all clinical data-based ACO Core Measure Set measures and reports them to Maine Quality Counts</a:t>
                      </a:r>
                      <a:endParaRPr lang="en-US" sz="1100">
                        <a:effectLst/>
                      </a:endParaRPr>
                    </a:p>
                    <a:p>
                      <a:pPr marL="342900" marR="0" lvl="0" indent="-342900">
                        <a:lnSpc>
                          <a:spcPct val="115000"/>
                        </a:lnSpc>
                        <a:spcBef>
                          <a:spcPts val="0"/>
                        </a:spcBef>
                        <a:spcAft>
                          <a:spcPts val="0"/>
                        </a:spcAft>
                        <a:buFont typeface="Symbol"/>
                        <a:buChar char=""/>
                      </a:pPr>
                      <a:r>
                        <a:rPr lang="en-US" sz="1000">
                          <a:effectLst/>
                        </a:rPr>
                        <a:t>is capable of running reports from its patient registry to identify individual patient care and population management opportunities.</a:t>
                      </a:r>
                      <a:endParaRPr lang="en-US" sz="1100">
                        <a:effectLst/>
                        <a:latin typeface="Book Antiqua"/>
                        <a:ea typeface="Calibri"/>
                        <a:cs typeface="Times New Roman"/>
                      </a:endParaRPr>
                    </a:p>
                  </a:txBody>
                  <a:tcPr marL="67456" marR="67456" marT="0" marB="0"/>
                </a:tc>
                <a:tc>
                  <a:txBody>
                    <a:bodyPr/>
                    <a:lstStyle/>
                    <a:p>
                      <a:pPr marL="0" marR="0">
                        <a:spcBef>
                          <a:spcPts val="0"/>
                        </a:spcBef>
                        <a:spcAft>
                          <a:spcPts val="0"/>
                        </a:spcAft>
                      </a:pPr>
                      <a:r>
                        <a:rPr lang="en-US" sz="1000">
                          <a:effectLst/>
                        </a:rPr>
                        <a:t>In addition to meeting Tier 1 requirements, the practice has implemented a process to verify its ability to accurately report clinical data-based ACO Core Measure Set measures consistent with prescribed specifications and made corrections required to improve the accuracy of its reporting. </a:t>
                      </a:r>
                    </a:p>
                    <a:p>
                      <a:pPr marL="0" marR="0">
                        <a:lnSpc>
                          <a:spcPct val="115000"/>
                        </a:lnSpc>
                        <a:spcBef>
                          <a:spcPts val="0"/>
                        </a:spcBef>
                        <a:spcAft>
                          <a:spcPts val="0"/>
                        </a:spcAft>
                      </a:pPr>
                      <a:r>
                        <a:rPr lang="en-US" sz="1000">
                          <a:effectLst/>
                        </a:rPr>
                        <a:t> </a:t>
                      </a:r>
                      <a:endParaRPr lang="en-US" sz="1100">
                        <a:effectLst/>
                        <a:latin typeface="Book Antiqua"/>
                        <a:ea typeface="Calibri"/>
                        <a:cs typeface="Times New Roman"/>
                      </a:endParaRPr>
                    </a:p>
                  </a:txBody>
                  <a:tcPr marL="67456" marR="67456" marT="0" marB="0"/>
                </a:tc>
                <a:tc>
                  <a:txBody>
                    <a:bodyPr/>
                    <a:lstStyle/>
                    <a:p>
                      <a:pPr marL="0" marR="0">
                        <a:lnSpc>
                          <a:spcPct val="115000"/>
                        </a:lnSpc>
                        <a:spcBef>
                          <a:spcPts val="0"/>
                        </a:spcBef>
                        <a:spcAft>
                          <a:spcPts val="0"/>
                        </a:spcAft>
                      </a:pPr>
                      <a:r>
                        <a:rPr lang="en-US" sz="1000" dirty="0">
                          <a:effectLst/>
                        </a:rPr>
                        <a:t>In addition to meeting Tier 2 requirements, the practice routinely generates the following types of measure for internal clinical management:</a:t>
                      </a:r>
                      <a:endParaRPr lang="en-US" sz="1100" dirty="0">
                        <a:effectLst/>
                      </a:endParaRPr>
                    </a:p>
                    <a:p>
                      <a:pPr marL="342900" marR="0" lvl="0" indent="-342900">
                        <a:lnSpc>
                          <a:spcPct val="115000"/>
                        </a:lnSpc>
                        <a:spcBef>
                          <a:spcPts val="0"/>
                        </a:spcBef>
                        <a:spcAft>
                          <a:spcPts val="0"/>
                        </a:spcAft>
                        <a:buFont typeface="Symbol"/>
                        <a:buChar char=""/>
                      </a:pPr>
                      <a:r>
                        <a:rPr lang="en-US" sz="1000" dirty="0">
                          <a:effectLst/>
                        </a:rPr>
                        <a:t>patient engagement or activation</a:t>
                      </a:r>
                      <a:endParaRPr lang="en-US" sz="1100" dirty="0">
                        <a:effectLst/>
                      </a:endParaRPr>
                    </a:p>
                    <a:p>
                      <a:pPr marL="342900" marR="0" lvl="0" indent="-342900">
                        <a:lnSpc>
                          <a:spcPct val="115000"/>
                        </a:lnSpc>
                        <a:spcBef>
                          <a:spcPts val="0"/>
                        </a:spcBef>
                        <a:spcAft>
                          <a:spcPts val="0"/>
                        </a:spcAft>
                        <a:buFont typeface="Symbol"/>
                        <a:buChar char=""/>
                      </a:pPr>
                      <a:r>
                        <a:rPr lang="en-US" sz="1000" dirty="0">
                          <a:effectLst/>
                        </a:rPr>
                        <a:t>patient functional status and/or well-being</a:t>
                      </a:r>
                      <a:endParaRPr lang="en-US" sz="1100" dirty="0">
                        <a:effectLst/>
                        <a:latin typeface="Book Antiqua"/>
                        <a:ea typeface="Calibri"/>
                        <a:cs typeface="Times New Roman"/>
                      </a:endParaRPr>
                    </a:p>
                  </a:txBody>
                  <a:tcPr marL="67456" marR="67456" marT="0" marB="0"/>
                </a:tc>
              </a:tr>
            </a:tbl>
          </a:graphicData>
        </a:graphic>
      </p:graphicFrame>
      <p:sp>
        <p:nvSpPr>
          <p:cNvPr id="4" name="Slide Number Placeholder 3"/>
          <p:cNvSpPr>
            <a:spLocks noGrp="1"/>
          </p:cNvSpPr>
          <p:nvPr>
            <p:ph type="sldNum" sz="quarter" idx="12"/>
          </p:nvPr>
        </p:nvSpPr>
        <p:spPr/>
        <p:txBody>
          <a:bodyPr/>
          <a:lstStyle/>
          <a:p>
            <a:fld id="{A5356534-4107-7643-9FD1-A9FC5EB2D0B1}" type="slidenum">
              <a:rPr lang="en-US" smtClean="0"/>
              <a:t>20</a:t>
            </a:fld>
            <a:endParaRPr lang="en-US" dirty="0"/>
          </a:p>
        </p:txBody>
      </p:sp>
    </p:spTree>
    <p:extLst>
      <p:ext uri="{BB962C8B-B14F-4D97-AF65-F5344CB8AC3E}">
        <p14:creationId xmlns:p14="http://schemas.microsoft.com/office/powerpoint/2010/main" val="26709214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Implementing the Recommendations</a:t>
            </a:r>
            <a:endParaRPr lang="en-US" sz="3600" dirty="0"/>
          </a:p>
        </p:txBody>
      </p:sp>
      <p:sp>
        <p:nvSpPr>
          <p:cNvPr id="3" name="Content Placeholder 2"/>
          <p:cNvSpPr>
            <a:spLocks noGrp="1"/>
          </p:cNvSpPr>
          <p:nvPr>
            <p:ph idx="1"/>
          </p:nvPr>
        </p:nvSpPr>
        <p:spPr/>
        <p:txBody>
          <a:bodyPr/>
          <a:lstStyle/>
          <a:p>
            <a:r>
              <a:rPr lang="en-US" sz="2400" dirty="0" smtClean="0"/>
              <a:t>With current variation in primary care payment models and attention on ACOs, plan sponsors, health plans and </a:t>
            </a:r>
            <a:r>
              <a:rPr lang="en-US" sz="2400" dirty="0" err="1" smtClean="0"/>
              <a:t>MaineCare</a:t>
            </a:r>
            <a:r>
              <a:rPr lang="en-US" sz="2400" dirty="0" smtClean="0"/>
              <a:t> will need to support primary care by demonstrating:</a:t>
            </a:r>
          </a:p>
          <a:p>
            <a:r>
              <a:rPr lang="en-US" sz="2400" dirty="0" smtClean="0"/>
              <a:t>Detrimental impact of FFS on PC delivery to achieve ACO goals</a:t>
            </a:r>
          </a:p>
          <a:p>
            <a:r>
              <a:rPr lang="en-US" sz="2400" dirty="0" smtClean="0"/>
              <a:t>Evidence of effectiveness of value-based payment models</a:t>
            </a:r>
          </a:p>
          <a:p>
            <a:r>
              <a:rPr lang="en-US" sz="2400" dirty="0" smtClean="0"/>
              <a:t>Increased performance accountability contained in the recommended model – measurable value </a:t>
            </a:r>
          </a:p>
          <a:p>
            <a:endParaRPr lang="en-US" dirty="0"/>
          </a:p>
        </p:txBody>
      </p:sp>
      <p:sp>
        <p:nvSpPr>
          <p:cNvPr id="4" name="Slide Number Placeholder 3"/>
          <p:cNvSpPr>
            <a:spLocks noGrp="1"/>
          </p:cNvSpPr>
          <p:nvPr>
            <p:ph type="sldNum" sz="quarter" idx="12"/>
          </p:nvPr>
        </p:nvSpPr>
        <p:spPr/>
        <p:txBody>
          <a:bodyPr/>
          <a:lstStyle/>
          <a:p>
            <a:fld id="{A5356534-4107-7643-9FD1-A9FC5EB2D0B1}" type="slidenum">
              <a:rPr lang="en-US" smtClean="0"/>
              <a:t>21</a:t>
            </a:fld>
            <a:endParaRPr lang="en-US" dirty="0"/>
          </a:p>
        </p:txBody>
      </p:sp>
    </p:spTree>
    <p:extLst>
      <p:ext uri="{BB962C8B-B14F-4D97-AF65-F5344CB8AC3E}">
        <p14:creationId xmlns:p14="http://schemas.microsoft.com/office/powerpoint/2010/main" val="1870952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Implementing the Recommendations</a:t>
            </a:r>
            <a:endParaRPr lang="en-US" sz="3600" dirty="0"/>
          </a:p>
        </p:txBody>
      </p:sp>
      <p:sp>
        <p:nvSpPr>
          <p:cNvPr id="3" name="Content Placeholder 2"/>
          <p:cNvSpPr>
            <a:spLocks noGrp="1"/>
          </p:cNvSpPr>
          <p:nvPr>
            <p:ph idx="1"/>
          </p:nvPr>
        </p:nvSpPr>
        <p:spPr/>
        <p:txBody>
          <a:bodyPr/>
          <a:lstStyle/>
          <a:p>
            <a:r>
              <a:rPr lang="en-US" dirty="0" smtClean="0"/>
              <a:t>Practice Accountability:</a:t>
            </a:r>
          </a:p>
          <a:p>
            <a:r>
              <a:rPr lang="en-US" dirty="0" smtClean="0"/>
              <a:t>How to assess practice performance?</a:t>
            </a:r>
          </a:p>
          <a:p>
            <a:r>
              <a:rPr lang="en-US" dirty="0" smtClean="0"/>
              <a:t>Survey to gauge performance for 8 of 9 domains (excluding Quality Improvement Results)</a:t>
            </a:r>
          </a:p>
          <a:p>
            <a:r>
              <a:rPr lang="en-US" dirty="0" smtClean="0"/>
              <a:t>Third party to conduct survey</a:t>
            </a:r>
          </a:p>
          <a:p>
            <a:endParaRPr lang="en-US" dirty="0"/>
          </a:p>
        </p:txBody>
      </p:sp>
      <p:sp>
        <p:nvSpPr>
          <p:cNvPr id="4" name="Slide Number Placeholder 3"/>
          <p:cNvSpPr>
            <a:spLocks noGrp="1"/>
          </p:cNvSpPr>
          <p:nvPr>
            <p:ph type="sldNum" sz="quarter" idx="12"/>
          </p:nvPr>
        </p:nvSpPr>
        <p:spPr/>
        <p:txBody>
          <a:bodyPr/>
          <a:lstStyle/>
          <a:p>
            <a:fld id="{A5356534-4107-7643-9FD1-A9FC5EB2D0B1}" type="slidenum">
              <a:rPr lang="en-US" smtClean="0"/>
              <a:t>22</a:t>
            </a:fld>
            <a:endParaRPr lang="en-US" dirty="0"/>
          </a:p>
        </p:txBody>
      </p:sp>
    </p:spTree>
    <p:extLst>
      <p:ext uri="{BB962C8B-B14F-4D97-AF65-F5344CB8AC3E}">
        <p14:creationId xmlns:p14="http://schemas.microsoft.com/office/powerpoint/2010/main" val="1419477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BBE0E3"/>
                </a:solidFill>
              </a:rPr>
              <a:t>Review of recommended </a:t>
            </a:r>
            <a:r>
              <a:rPr lang="en-US" dirty="0" smtClean="0">
                <a:solidFill>
                  <a:srgbClr val="BBE0E3"/>
                </a:solidFill>
              </a:rPr>
              <a:t>“payment” </a:t>
            </a:r>
            <a:r>
              <a:rPr lang="en-US" dirty="0">
                <a:solidFill>
                  <a:srgbClr val="BBE0E3"/>
                </a:solidFill>
              </a:rPr>
              <a:t>measure set</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0"/>
          </p:nvPr>
        </p:nvSpPr>
        <p:spPr/>
        <p:txBody>
          <a:bodyPr/>
          <a:lstStyle/>
          <a:p>
            <a:fld id="{6CDFDD91-9DC5-443A-B5D4-A4D827708E68}" type="slidenum">
              <a:rPr lang="en-US" smtClean="0">
                <a:solidFill>
                  <a:srgbClr val="000000"/>
                </a:solidFill>
              </a:rPr>
              <a:pPr/>
              <a:t>3</a:t>
            </a:fld>
            <a:endParaRPr lang="en-US" dirty="0">
              <a:solidFill>
                <a:srgbClr val="000000"/>
              </a:solidFill>
            </a:endParaRPr>
          </a:p>
        </p:txBody>
      </p:sp>
      <p:graphicFrame>
        <p:nvGraphicFramePr>
          <p:cNvPr id="5" name="Content Placeholder 4"/>
          <p:cNvGraphicFramePr>
            <a:graphicFrameLocks/>
          </p:cNvGraphicFramePr>
          <p:nvPr>
            <p:extLst>
              <p:ext uri="{D42A27DB-BD31-4B8C-83A1-F6EECF244321}">
                <p14:modId xmlns:p14="http://schemas.microsoft.com/office/powerpoint/2010/main" val="1863945268"/>
              </p:ext>
            </p:extLst>
          </p:nvPr>
        </p:nvGraphicFramePr>
        <p:xfrm>
          <a:off x="381000" y="1114567"/>
          <a:ext cx="8435173" cy="5464624"/>
        </p:xfrm>
        <a:graphic>
          <a:graphicData uri="http://schemas.openxmlformats.org/drawingml/2006/table">
            <a:tbl>
              <a:tblPr firstRow="1" firstCol="1" bandRow="1"/>
              <a:tblGrid>
                <a:gridCol w="2467432"/>
                <a:gridCol w="688586"/>
                <a:gridCol w="688586"/>
                <a:gridCol w="1079683"/>
                <a:gridCol w="839338"/>
                <a:gridCol w="744084"/>
                <a:gridCol w="1006241"/>
                <a:gridCol w="921223"/>
              </a:tblGrid>
              <a:tr h="804019">
                <a:tc>
                  <a:txBody>
                    <a:bodyPr/>
                    <a:lstStyle/>
                    <a:p>
                      <a:pPr algn="l" fontAlgn="ctr"/>
                      <a:r>
                        <a:rPr lang="en-US" sz="1500" b="1" i="0" u="none" strike="noStrike" dirty="0">
                          <a:solidFill>
                            <a:srgbClr val="25325B"/>
                          </a:solidFill>
                          <a:effectLst/>
                          <a:latin typeface="+mn-lt"/>
                        </a:rPr>
                        <a:t>Measure Name</a:t>
                      </a: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ctr" fontAlgn="ctr"/>
                      <a:r>
                        <a:rPr lang="en-US" sz="1500" b="1" i="0" u="none" strike="noStrike" dirty="0">
                          <a:solidFill>
                            <a:srgbClr val="25325B"/>
                          </a:solidFill>
                          <a:effectLst/>
                          <a:latin typeface="+mn-lt"/>
                        </a:rPr>
                        <a:t>NQF Number</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500" b="1" i="0" u="none" strike="noStrike" dirty="0">
                          <a:solidFill>
                            <a:srgbClr val="25325B"/>
                          </a:solidFill>
                          <a:effectLst/>
                          <a:latin typeface="+mn-lt"/>
                        </a:rPr>
                        <a:t>Steward</a:t>
                      </a: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500" b="1" i="0" u="none" strike="noStrike" dirty="0">
                          <a:solidFill>
                            <a:srgbClr val="25325B"/>
                          </a:solidFill>
                          <a:effectLst/>
                          <a:latin typeface="+mn-lt"/>
                        </a:rPr>
                        <a:t>Domain</a:t>
                      </a: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500" b="1" i="0" u="none" strike="noStrike" dirty="0">
                          <a:solidFill>
                            <a:srgbClr val="25325B"/>
                          </a:solidFill>
                          <a:effectLst/>
                          <a:latin typeface="+mn-lt"/>
                        </a:rPr>
                        <a:t>Process/      Outcome</a:t>
                      </a: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500" b="1" i="0" u="none" strike="noStrike" dirty="0" smtClean="0">
                          <a:solidFill>
                            <a:srgbClr val="25325B"/>
                          </a:solidFill>
                          <a:effectLst/>
                          <a:latin typeface="+mn-lt"/>
                        </a:rPr>
                        <a:t>Care Setting</a:t>
                      </a:r>
                      <a:endParaRPr lang="en-US" sz="1500" b="1" i="0" u="none" strike="noStrike" dirty="0">
                        <a:solidFill>
                          <a:srgbClr val="25325B"/>
                        </a:solidFill>
                        <a:effectLst/>
                        <a:latin typeface="+mn-lt"/>
                      </a:endParaRP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500" b="1" i="0" u="none" strike="noStrike" dirty="0" smtClean="0">
                          <a:solidFill>
                            <a:srgbClr val="25325B"/>
                          </a:solidFill>
                          <a:effectLst/>
                          <a:latin typeface="+mn-lt"/>
                        </a:rPr>
                        <a:t>Population</a:t>
                      </a:r>
                      <a:endParaRPr lang="en-US" sz="1500" b="1" i="0" u="none" strike="noStrike" dirty="0">
                        <a:solidFill>
                          <a:srgbClr val="25325B"/>
                        </a:solidFill>
                        <a:effectLst/>
                        <a:latin typeface="+mn-lt"/>
                      </a:endParaRP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500" b="1" i="0" u="none" strike="noStrike" dirty="0" smtClean="0">
                          <a:solidFill>
                            <a:srgbClr val="25325B"/>
                          </a:solidFill>
                          <a:effectLst/>
                          <a:latin typeface="+mn-lt"/>
                        </a:rPr>
                        <a:t>Data Source</a:t>
                      </a:r>
                      <a:endParaRPr lang="en-US" sz="1500" b="1" i="0" u="none" strike="noStrike" dirty="0">
                        <a:solidFill>
                          <a:srgbClr val="25325B"/>
                        </a:solidFill>
                        <a:effectLst/>
                        <a:latin typeface="+mn-lt"/>
                      </a:endParaRP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r>
              <a:tr h="633545">
                <a:tc>
                  <a:txBody>
                    <a:bodyPr/>
                    <a:lstStyle/>
                    <a:p>
                      <a:pPr algn="l" fontAlgn="t"/>
                      <a:r>
                        <a:rPr lang="en-US" sz="1250" b="0" i="0" u="none" strike="noStrike" dirty="0">
                          <a:solidFill>
                            <a:srgbClr val="000000"/>
                          </a:solidFill>
                          <a:effectLst/>
                          <a:latin typeface="+mn-lt"/>
                          <a:cs typeface="Arial" panose="020B0604020202020204" pitchFamily="34" charset="0"/>
                        </a:rPr>
                        <a:t>Follow-Up After Hospitalization for Mental Illness (FUH)</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0576</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NCQA</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Behavioral Health</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Ambulatory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Adult </a:t>
                      </a:r>
                      <a:r>
                        <a:rPr lang="en-US" sz="1250" b="0" i="0" u="none" strike="noStrike" dirty="0" smtClean="0">
                          <a:solidFill>
                            <a:srgbClr val="000000"/>
                          </a:solidFill>
                          <a:effectLst/>
                          <a:latin typeface="+mn-lt"/>
                          <a:cs typeface="Arial" panose="020B0604020202020204" pitchFamily="34" charset="0"/>
                        </a:rPr>
                        <a:t>&amp; </a:t>
                      </a:r>
                      <a:r>
                        <a:rPr lang="en-US" sz="1250" b="0" i="0" u="none" strike="noStrike" dirty="0">
                          <a:solidFill>
                            <a:srgbClr val="000000"/>
                          </a:solidFill>
                          <a:effectLst/>
                          <a:latin typeface="+mn-lt"/>
                          <a:cs typeface="Arial" panose="020B0604020202020204" pitchFamily="34" charset="0"/>
                        </a:rPr>
                        <a:t>Pediatric (6 </a:t>
                      </a:r>
                      <a:r>
                        <a:rPr lang="en-US" sz="1250" b="0" i="0" u="none" strike="noStrike" dirty="0" err="1">
                          <a:solidFill>
                            <a:srgbClr val="000000"/>
                          </a:solidFill>
                          <a:effectLst/>
                          <a:latin typeface="+mn-lt"/>
                          <a:cs typeface="Arial" panose="020B0604020202020204" pitchFamily="34" charset="0"/>
                        </a:rPr>
                        <a:t>yrs</a:t>
                      </a:r>
                      <a:r>
                        <a:rPr lang="en-US" sz="1250" b="0" i="0" u="none" strike="noStrike" dirty="0">
                          <a:solidFill>
                            <a:srgbClr val="000000"/>
                          </a:solidFill>
                          <a:effectLst/>
                          <a:latin typeface="+mn-lt"/>
                          <a:cs typeface="Arial" panose="020B0604020202020204" pitchFamily="34" charset="0"/>
                        </a:rPr>
                        <a:t> and older)</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Claims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706187">
                <a:tc>
                  <a:txBody>
                    <a:bodyPr/>
                    <a:lstStyle/>
                    <a:p>
                      <a:pPr algn="l" fontAlgn="t"/>
                      <a:r>
                        <a:rPr lang="en-US" sz="1250" b="0" i="0" u="none" strike="noStrike" dirty="0">
                          <a:solidFill>
                            <a:srgbClr val="000000"/>
                          </a:solidFill>
                          <a:effectLst/>
                          <a:latin typeface="+mn-lt"/>
                          <a:cs typeface="Arial" panose="020B0604020202020204" pitchFamily="34" charset="0"/>
                        </a:rPr>
                        <a:t>Initiation and Engagement of Alcohol and Other Drug Dependence Treatment (IET)</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0004</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NCQA </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Behavioral Health</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Ambulatory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Adult </a:t>
                      </a:r>
                      <a:r>
                        <a:rPr lang="en-US" sz="1250" b="0" i="0" u="none" strike="noStrike" dirty="0" smtClean="0">
                          <a:solidFill>
                            <a:srgbClr val="000000"/>
                          </a:solidFill>
                          <a:effectLst/>
                          <a:latin typeface="+mn-lt"/>
                          <a:cs typeface="Arial" panose="020B0604020202020204" pitchFamily="34" charset="0"/>
                        </a:rPr>
                        <a:t>&amp; </a:t>
                      </a:r>
                      <a:r>
                        <a:rPr lang="en-US" sz="1250" b="0" i="0" u="none" strike="noStrike" dirty="0">
                          <a:solidFill>
                            <a:srgbClr val="000000"/>
                          </a:solidFill>
                          <a:effectLst/>
                          <a:latin typeface="+mn-lt"/>
                          <a:cs typeface="Arial" panose="020B0604020202020204" pitchFamily="34" charset="0"/>
                        </a:rPr>
                        <a:t>Pediatric</a:t>
                      </a:r>
                      <a:br>
                        <a:rPr lang="en-US" sz="1250" b="0" i="0" u="none" strike="noStrike" dirty="0">
                          <a:solidFill>
                            <a:srgbClr val="000000"/>
                          </a:solidFill>
                          <a:effectLst/>
                          <a:latin typeface="+mn-lt"/>
                          <a:cs typeface="Arial" panose="020B0604020202020204" pitchFamily="34" charset="0"/>
                        </a:rPr>
                      </a:br>
                      <a:r>
                        <a:rPr lang="en-US" sz="1250" b="0" i="0" u="none" strike="noStrike" dirty="0">
                          <a:solidFill>
                            <a:srgbClr val="000000"/>
                          </a:solidFill>
                          <a:effectLst/>
                          <a:latin typeface="+mn-lt"/>
                          <a:cs typeface="Arial" panose="020B0604020202020204" pitchFamily="34" charset="0"/>
                        </a:rPr>
                        <a:t>(13 </a:t>
                      </a:r>
                      <a:r>
                        <a:rPr lang="en-US" sz="1250" b="0" i="0" u="none" strike="noStrike" dirty="0" err="1" smtClean="0">
                          <a:solidFill>
                            <a:srgbClr val="000000"/>
                          </a:solidFill>
                          <a:effectLst/>
                          <a:latin typeface="+mn-lt"/>
                          <a:cs typeface="Arial" panose="020B0604020202020204" pitchFamily="34" charset="0"/>
                        </a:rPr>
                        <a:t>yrs</a:t>
                      </a:r>
                      <a:r>
                        <a:rPr lang="en-US" sz="1250" b="0" i="0" u="none" strike="noStrike" dirty="0" smtClean="0">
                          <a:solidFill>
                            <a:srgbClr val="000000"/>
                          </a:solidFill>
                          <a:effectLst/>
                          <a:latin typeface="+mn-lt"/>
                          <a:cs typeface="Arial" panose="020B0604020202020204" pitchFamily="34" charset="0"/>
                        </a:rPr>
                        <a:t> </a:t>
                      </a:r>
                      <a:r>
                        <a:rPr lang="en-US" sz="1250" b="0" i="0" u="none" strike="noStrike" dirty="0">
                          <a:solidFill>
                            <a:srgbClr val="000000"/>
                          </a:solidFill>
                          <a:effectLst/>
                          <a:latin typeface="+mn-lt"/>
                          <a:cs typeface="Arial" panose="020B0604020202020204" pitchFamily="34" charset="0"/>
                        </a:rPr>
                        <a:t>and older</a:t>
                      </a:r>
                      <a:r>
                        <a:rPr lang="en-US" sz="1250" b="0" i="0" u="none" strike="noStrike" dirty="0" smtClean="0">
                          <a:solidFill>
                            <a:srgbClr val="000000"/>
                          </a:solidFill>
                          <a:effectLst/>
                          <a:latin typeface="+mn-lt"/>
                          <a:cs typeface="Arial" panose="020B0604020202020204" pitchFamily="34" charset="0"/>
                        </a:rPr>
                        <a:t>)</a:t>
                      </a:r>
                      <a:endParaRPr lang="en-US" sz="1250" b="0" i="0" u="none" strike="noStrike" dirty="0">
                        <a:solidFill>
                          <a:srgbClr val="000000"/>
                        </a:solidFill>
                        <a:effectLst/>
                        <a:latin typeface="+mn-lt"/>
                        <a:cs typeface="Arial" panose="020B0604020202020204" pitchFamily="34" charset="0"/>
                      </a:endParaRP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Claims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691633">
                <a:tc>
                  <a:txBody>
                    <a:bodyPr/>
                    <a:lstStyle/>
                    <a:p>
                      <a:pPr algn="l" fontAlgn="t"/>
                      <a:r>
                        <a:rPr lang="en-US" sz="1250" b="0" i="0" u="none" strike="noStrike" dirty="0">
                          <a:solidFill>
                            <a:srgbClr val="000000"/>
                          </a:solidFill>
                          <a:effectLst/>
                          <a:latin typeface="+mn-lt"/>
                          <a:cs typeface="Arial" panose="020B0604020202020204" pitchFamily="34" charset="0"/>
                        </a:rPr>
                        <a:t>Comprehensive Diabetes Care: Medical Attention for Nephropathy (CDC)</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0062</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NCQA </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Chronic Illness Care Diabetes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Ambulatory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Adult</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Claims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526487">
                <a:tc>
                  <a:txBody>
                    <a:bodyPr/>
                    <a:lstStyle/>
                    <a:p>
                      <a:pPr algn="l" fontAlgn="t"/>
                      <a:r>
                        <a:rPr lang="en-US" sz="1250" b="0" i="0" u="none" strike="noStrike">
                          <a:solidFill>
                            <a:srgbClr val="000000"/>
                          </a:solidFill>
                          <a:effectLst/>
                          <a:latin typeface="+mn-lt"/>
                          <a:cs typeface="Arial" panose="020B0604020202020204" pitchFamily="34" charset="0"/>
                        </a:rPr>
                        <a:t>Comprehensive Diabetes Care: Eye Exam (CDC)</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0055</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NCQA </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Chronic Illness Care Diabetes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Ambulatory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Adult</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Claims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524016">
                <a:tc>
                  <a:txBody>
                    <a:bodyPr/>
                    <a:lstStyle/>
                    <a:p>
                      <a:pPr algn="l" fontAlgn="t"/>
                      <a:r>
                        <a:rPr lang="en-US" sz="1250" b="0" i="0" u="none" strike="noStrike">
                          <a:solidFill>
                            <a:srgbClr val="000000"/>
                          </a:solidFill>
                          <a:effectLst/>
                          <a:latin typeface="+mn-lt"/>
                          <a:cs typeface="Arial" panose="020B0604020202020204" pitchFamily="34" charset="0"/>
                        </a:rPr>
                        <a:t>Comprehensive Diabetes Care: Hemoglobin A1c (HbA1c) Poor Control (&gt;9.0%) (CDC)</a:t>
                      </a:r>
                      <a:br>
                        <a:rPr lang="en-US" sz="1250" b="0" i="0" u="none" strike="noStrike">
                          <a:solidFill>
                            <a:srgbClr val="000000"/>
                          </a:solidFill>
                          <a:effectLst/>
                          <a:latin typeface="+mn-lt"/>
                          <a:cs typeface="Arial" panose="020B0604020202020204" pitchFamily="34" charset="0"/>
                        </a:rPr>
                      </a:br>
                      <a:endParaRPr lang="en-US" sz="1250" b="0" i="0" u="none" strike="noStrike">
                        <a:solidFill>
                          <a:srgbClr val="000000"/>
                        </a:solidFill>
                        <a:effectLst/>
                        <a:latin typeface="+mn-lt"/>
                        <a:cs typeface="Arial" panose="020B0604020202020204" pitchFamily="34" charset="0"/>
                      </a:endParaRP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0059</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NCQA </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Chronic Illness Care Diabetes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Outcome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Ambulatory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Adult</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Claims and Clinical Data</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647274">
                <a:tc>
                  <a:txBody>
                    <a:bodyPr/>
                    <a:lstStyle/>
                    <a:p>
                      <a:pPr algn="l" fontAlgn="t"/>
                      <a:r>
                        <a:rPr lang="en-US" sz="1250" b="0" i="0" u="none" strike="noStrike" dirty="0" smtClean="0">
                          <a:solidFill>
                            <a:srgbClr val="000000"/>
                          </a:solidFill>
                          <a:effectLst/>
                          <a:latin typeface="+mn-lt"/>
                          <a:cs typeface="Arial" panose="020B0604020202020204" pitchFamily="34" charset="0"/>
                        </a:rPr>
                        <a:t>Comprehensive </a:t>
                      </a:r>
                      <a:r>
                        <a:rPr lang="en-US" sz="1250" b="0" i="0" u="none" strike="noStrike" dirty="0">
                          <a:solidFill>
                            <a:srgbClr val="000000"/>
                          </a:solidFill>
                          <a:effectLst/>
                          <a:latin typeface="+mn-lt"/>
                          <a:cs typeface="Arial" panose="020B0604020202020204" pitchFamily="34" charset="0"/>
                        </a:rPr>
                        <a:t>Diabetes Care: Blood Pressure Control (&lt;140/90 mm Hg) (CDC</a:t>
                      </a:r>
                      <a:r>
                        <a:rPr lang="en-US" sz="1250" b="0" i="0" u="none" strike="noStrike" dirty="0" smtClean="0">
                          <a:solidFill>
                            <a:srgbClr val="000000"/>
                          </a:solidFill>
                          <a:effectLst/>
                          <a:latin typeface="+mn-lt"/>
                          <a:cs typeface="Arial" panose="020B0604020202020204" pitchFamily="34" charset="0"/>
                        </a:rPr>
                        <a:t>)</a:t>
                      </a:r>
                      <a:endParaRPr lang="en-US" sz="1250" b="0" i="0" u="none" strike="noStrike" dirty="0">
                        <a:solidFill>
                          <a:srgbClr val="000000"/>
                        </a:solidFill>
                        <a:effectLst/>
                        <a:latin typeface="+mn-lt"/>
                        <a:cs typeface="Arial" panose="020B0604020202020204" pitchFamily="34" charset="0"/>
                      </a:endParaRP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0061</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NCQA</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Chronic Illness Care Diabetes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Outcome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Ambulatory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Adult</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Claims and Clinical Data</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618616">
                <a:tc>
                  <a:txBody>
                    <a:bodyPr/>
                    <a:lstStyle/>
                    <a:p>
                      <a:pPr algn="l" fontAlgn="t"/>
                      <a:r>
                        <a:rPr lang="en-US" sz="1250" b="0" i="0" u="none" strike="noStrike" dirty="0">
                          <a:solidFill>
                            <a:srgbClr val="000000"/>
                          </a:solidFill>
                          <a:effectLst/>
                          <a:latin typeface="+mn-lt"/>
                          <a:cs typeface="Arial" panose="020B0604020202020204" pitchFamily="34" charset="0"/>
                        </a:rPr>
                        <a:t>Controlling High Blood Pressure (CBP)</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0018</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NCQA </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Chronic Illness Care Hypertension</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Outcome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Ambulatory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Adult</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Clinical Data</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bl>
          </a:graphicData>
        </a:graphic>
      </p:graphicFrame>
    </p:spTree>
    <p:extLst>
      <p:ext uri="{BB962C8B-B14F-4D97-AF65-F5344CB8AC3E}">
        <p14:creationId xmlns:p14="http://schemas.microsoft.com/office/powerpoint/2010/main" val="4280150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543498" cy="1143000"/>
          </a:xfrm>
        </p:spPr>
        <p:txBody>
          <a:bodyPr>
            <a:normAutofit fontScale="90000"/>
          </a:bodyPr>
          <a:lstStyle/>
          <a:p>
            <a:r>
              <a:rPr lang="en-US" dirty="0"/>
              <a:t>Review of recommended </a:t>
            </a:r>
            <a:r>
              <a:rPr lang="en-US" dirty="0" smtClean="0"/>
              <a:t>“payment” </a:t>
            </a:r>
            <a:r>
              <a:rPr lang="en-US" dirty="0"/>
              <a:t>measure </a:t>
            </a:r>
            <a:r>
              <a:rPr lang="en-US" dirty="0" smtClean="0"/>
              <a:t>set </a:t>
            </a:r>
            <a:r>
              <a:rPr lang="en-US" sz="2400" dirty="0" smtClean="0">
                <a:solidFill>
                  <a:srgbClr val="BBE0E3"/>
                </a:solidFill>
              </a:rPr>
              <a:t>(</a:t>
            </a:r>
            <a:r>
              <a:rPr lang="en-US" sz="2400" dirty="0">
                <a:solidFill>
                  <a:srgbClr val="BBE0E3"/>
                </a:solidFill>
              </a:rPr>
              <a:t>continued)</a:t>
            </a:r>
            <a:r>
              <a:rPr lang="en-US" dirty="0" smtClean="0"/>
              <a:t> </a:t>
            </a:r>
            <a:endParaRPr lang="en-US" dirty="0"/>
          </a:p>
        </p:txBody>
      </p:sp>
      <p:sp>
        <p:nvSpPr>
          <p:cNvPr id="4" name="Slide Number Placeholder 3"/>
          <p:cNvSpPr>
            <a:spLocks noGrp="1"/>
          </p:cNvSpPr>
          <p:nvPr>
            <p:ph type="sldNum" sz="quarter" idx="10"/>
          </p:nvPr>
        </p:nvSpPr>
        <p:spPr/>
        <p:txBody>
          <a:bodyPr/>
          <a:lstStyle/>
          <a:p>
            <a:fld id="{6CDFDD91-9DC5-443A-B5D4-A4D827708E68}" type="slidenum">
              <a:rPr lang="en-US" smtClean="0">
                <a:solidFill>
                  <a:srgbClr val="000000"/>
                </a:solidFill>
              </a:rPr>
              <a:pPr/>
              <a:t>4</a:t>
            </a:fld>
            <a:endParaRPr lang="en-US" dirty="0">
              <a:solidFill>
                <a:srgbClr val="000000"/>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927117178"/>
              </p:ext>
            </p:extLst>
          </p:nvPr>
        </p:nvGraphicFramePr>
        <p:xfrm>
          <a:off x="381000" y="1114567"/>
          <a:ext cx="8435173" cy="5849403"/>
        </p:xfrm>
        <a:graphic>
          <a:graphicData uri="http://schemas.openxmlformats.org/drawingml/2006/table">
            <a:tbl>
              <a:tblPr firstRow="1" firstCol="1" bandRow="1"/>
              <a:tblGrid>
                <a:gridCol w="2467432"/>
                <a:gridCol w="688586"/>
                <a:gridCol w="688586"/>
                <a:gridCol w="1079683"/>
                <a:gridCol w="774792"/>
                <a:gridCol w="900752"/>
                <a:gridCol w="914119"/>
                <a:gridCol w="921223"/>
              </a:tblGrid>
              <a:tr h="823415">
                <a:tc>
                  <a:txBody>
                    <a:bodyPr/>
                    <a:lstStyle/>
                    <a:p>
                      <a:pPr algn="l" fontAlgn="ctr"/>
                      <a:r>
                        <a:rPr lang="en-US" sz="1500" b="1" i="0" u="none" strike="noStrike" dirty="0">
                          <a:solidFill>
                            <a:srgbClr val="25325B"/>
                          </a:solidFill>
                          <a:effectLst/>
                          <a:latin typeface="+mn-lt"/>
                        </a:rPr>
                        <a:t>Measure Name</a:t>
                      </a: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ctr" fontAlgn="ctr"/>
                      <a:r>
                        <a:rPr lang="en-US" sz="1500" b="1" i="0" u="none" strike="noStrike" dirty="0">
                          <a:solidFill>
                            <a:srgbClr val="25325B"/>
                          </a:solidFill>
                          <a:effectLst/>
                          <a:latin typeface="+mn-lt"/>
                        </a:rPr>
                        <a:t>NQF Number</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500" b="1" i="0" u="none" strike="noStrike" dirty="0">
                          <a:solidFill>
                            <a:srgbClr val="25325B"/>
                          </a:solidFill>
                          <a:effectLst/>
                          <a:latin typeface="+mn-lt"/>
                        </a:rPr>
                        <a:t>Steward</a:t>
                      </a: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500" b="1" i="0" u="none" strike="noStrike" dirty="0">
                          <a:solidFill>
                            <a:srgbClr val="25325B"/>
                          </a:solidFill>
                          <a:effectLst/>
                          <a:latin typeface="+mn-lt"/>
                        </a:rPr>
                        <a:t>Domain</a:t>
                      </a: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500" b="1" i="0" u="none" strike="noStrike" dirty="0">
                          <a:solidFill>
                            <a:srgbClr val="25325B"/>
                          </a:solidFill>
                          <a:effectLst/>
                          <a:latin typeface="+mn-lt"/>
                        </a:rPr>
                        <a:t>Process/      Outcome</a:t>
                      </a: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500" b="1" i="0" u="none" strike="noStrike" dirty="0" smtClean="0">
                          <a:solidFill>
                            <a:srgbClr val="25325B"/>
                          </a:solidFill>
                          <a:effectLst/>
                          <a:latin typeface="+mn-lt"/>
                        </a:rPr>
                        <a:t>Care Setting</a:t>
                      </a:r>
                      <a:endParaRPr lang="en-US" sz="1500" b="1" i="0" u="none" strike="noStrike" dirty="0">
                        <a:solidFill>
                          <a:srgbClr val="25325B"/>
                        </a:solidFill>
                        <a:effectLst/>
                        <a:latin typeface="+mn-lt"/>
                      </a:endParaRP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500" b="1" i="0" u="none" strike="noStrike" dirty="0" smtClean="0">
                          <a:solidFill>
                            <a:srgbClr val="25325B"/>
                          </a:solidFill>
                          <a:effectLst/>
                          <a:latin typeface="+mn-lt"/>
                        </a:rPr>
                        <a:t>Population</a:t>
                      </a:r>
                      <a:endParaRPr lang="en-US" sz="1500" b="1" i="0" u="none" strike="noStrike" dirty="0">
                        <a:solidFill>
                          <a:srgbClr val="25325B"/>
                        </a:solidFill>
                        <a:effectLst/>
                        <a:latin typeface="+mn-lt"/>
                      </a:endParaRP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500" b="1" i="0" u="none" strike="noStrike" dirty="0" smtClean="0">
                          <a:solidFill>
                            <a:srgbClr val="25325B"/>
                          </a:solidFill>
                          <a:effectLst/>
                          <a:latin typeface="+mn-lt"/>
                        </a:rPr>
                        <a:t>Data Source</a:t>
                      </a:r>
                      <a:endParaRPr lang="en-US" sz="1500" b="1" i="0" u="none" strike="noStrike" dirty="0">
                        <a:solidFill>
                          <a:srgbClr val="25325B"/>
                        </a:solidFill>
                        <a:effectLst/>
                        <a:latin typeface="+mn-lt"/>
                      </a:endParaRP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r>
              <a:tr h="483420">
                <a:tc>
                  <a:txBody>
                    <a:bodyPr/>
                    <a:lstStyle/>
                    <a:p>
                      <a:pPr algn="l" fontAlgn="t"/>
                      <a:r>
                        <a:rPr lang="en-US" sz="1250" b="0" i="0" u="none" strike="noStrike" dirty="0">
                          <a:solidFill>
                            <a:srgbClr val="000000"/>
                          </a:solidFill>
                          <a:effectLst/>
                          <a:latin typeface="+mn-lt"/>
                          <a:cs typeface="Arial" panose="020B0604020202020204" pitchFamily="34" charset="0"/>
                        </a:rPr>
                        <a:t>Avoidance of Antibiotic Treatment in Adults With Acute Bronchitis (AAB)</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0058</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NCQA</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Chronic Illness Care: Respiratory Illness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Ambulatory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Adult</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Claims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405936">
                <a:tc>
                  <a:txBody>
                    <a:bodyPr/>
                    <a:lstStyle/>
                    <a:p>
                      <a:pPr algn="l" fontAlgn="t"/>
                      <a:r>
                        <a:rPr lang="en-US" sz="1250" b="0" i="0" u="none" strike="noStrike" dirty="0">
                          <a:solidFill>
                            <a:srgbClr val="000000"/>
                          </a:solidFill>
                          <a:effectLst/>
                          <a:latin typeface="+mn-lt"/>
                          <a:cs typeface="Arial" panose="020B0604020202020204" pitchFamily="34" charset="0"/>
                        </a:rPr>
                        <a:t>TCOC: Total Cost of Care Population-based PMPM Index (TCI)</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1604</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Health </a:t>
                      </a:r>
                      <a:r>
                        <a:rPr lang="en-US" sz="1250" b="0" i="0" u="none" strike="noStrike" dirty="0" smtClean="0">
                          <a:solidFill>
                            <a:srgbClr val="000000"/>
                          </a:solidFill>
                          <a:effectLst/>
                          <a:latin typeface="+mn-lt"/>
                          <a:cs typeface="Arial" panose="020B0604020202020204" pitchFamily="34" charset="0"/>
                        </a:rPr>
                        <a:t>Partners</a:t>
                      </a:r>
                      <a:endParaRPr lang="en-US" sz="1250" b="0" i="0" u="none" strike="noStrike" dirty="0">
                        <a:solidFill>
                          <a:srgbClr val="000000"/>
                        </a:solidFill>
                        <a:effectLst/>
                        <a:latin typeface="+mn-lt"/>
                        <a:cs typeface="Arial" panose="020B0604020202020204" pitchFamily="34" charset="0"/>
                      </a:endParaRP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Cost</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Cost</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Setting free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All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Claims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467521">
                <a:tc>
                  <a:txBody>
                    <a:bodyPr/>
                    <a:lstStyle/>
                    <a:p>
                      <a:pPr algn="l" fontAlgn="t"/>
                      <a:r>
                        <a:rPr lang="en-US" sz="1250" b="0" i="0" u="none" strike="noStrike" dirty="0">
                          <a:solidFill>
                            <a:srgbClr val="000000"/>
                          </a:solidFill>
                          <a:effectLst/>
                          <a:latin typeface="+mn-lt"/>
                          <a:cs typeface="Arial" panose="020B0604020202020204" pitchFamily="34" charset="0"/>
                        </a:rPr>
                        <a:t>TCOC: Total Resource Use Population-based PMPM Index (RUI)</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1598</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Health </a:t>
                      </a:r>
                      <a:r>
                        <a:rPr lang="en-US" sz="1250" b="0" i="0" u="none" strike="noStrike" dirty="0" smtClean="0">
                          <a:solidFill>
                            <a:srgbClr val="000000"/>
                          </a:solidFill>
                          <a:effectLst/>
                          <a:latin typeface="+mn-lt"/>
                          <a:cs typeface="Arial" panose="020B0604020202020204" pitchFamily="34" charset="0"/>
                        </a:rPr>
                        <a:t>Partners</a:t>
                      </a:r>
                      <a:endParaRPr lang="en-US" sz="1250" b="0" i="0" u="none" strike="noStrike" dirty="0">
                        <a:solidFill>
                          <a:srgbClr val="000000"/>
                        </a:solidFill>
                        <a:effectLst/>
                        <a:latin typeface="+mn-lt"/>
                        <a:cs typeface="Arial" panose="020B0604020202020204" pitchFamily="34" charset="0"/>
                      </a:endParaRP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Cost</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Cost</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Setting free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All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Claims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354841">
                <a:tc>
                  <a:txBody>
                    <a:bodyPr/>
                    <a:lstStyle/>
                    <a:p>
                      <a:pPr algn="l" fontAlgn="t"/>
                      <a:r>
                        <a:rPr lang="en-US" sz="1250" b="0" i="0" u="none" strike="noStrike">
                          <a:solidFill>
                            <a:srgbClr val="000000"/>
                          </a:solidFill>
                          <a:effectLst/>
                          <a:latin typeface="+mn-lt"/>
                          <a:cs typeface="Arial" panose="020B0604020202020204" pitchFamily="34" charset="0"/>
                        </a:rPr>
                        <a:t>Plan All-Cause Readmission (PCR)</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1768</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NCQA </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Overuse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Outcome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Ambulatory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Adult</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Claims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395786">
                <a:tc>
                  <a:txBody>
                    <a:bodyPr/>
                    <a:lstStyle/>
                    <a:p>
                      <a:pPr algn="l" fontAlgn="t"/>
                      <a:r>
                        <a:rPr lang="en-US" sz="1250" b="0" i="0" u="none" strike="noStrike">
                          <a:solidFill>
                            <a:srgbClr val="000000"/>
                          </a:solidFill>
                          <a:effectLst/>
                          <a:latin typeface="+mn-lt"/>
                          <a:cs typeface="Arial" panose="020B0604020202020204" pitchFamily="34" charset="0"/>
                        </a:rPr>
                        <a:t>ED Utilization for Ambulatory Care-Sensitive Conditions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 </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AHRQ</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Overuse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Ambulatory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All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Claims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450376">
                <a:tc>
                  <a:txBody>
                    <a:bodyPr/>
                    <a:lstStyle/>
                    <a:p>
                      <a:pPr algn="l" fontAlgn="t"/>
                      <a:r>
                        <a:rPr lang="en-US" sz="1250" b="0" i="0" u="none" strike="noStrike">
                          <a:solidFill>
                            <a:srgbClr val="000000"/>
                          </a:solidFill>
                          <a:effectLst/>
                          <a:latin typeface="+mn-lt"/>
                          <a:cs typeface="Arial" panose="020B0604020202020204" pitchFamily="34" charset="0"/>
                        </a:rPr>
                        <a:t>Well-Child Visits in the 3rd, 4th, 5th, and 6th Years of Life (W34)</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1516</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NCQA </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smtClean="0">
                          <a:solidFill>
                            <a:srgbClr val="000000"/>
                          </a:solidFill>
                          <a:effectLst/>
                          <a:latin typeface="+mn-lt"/>
                          <a:cs typeface="Arial" panose="020B0604020202020204" pitchFamily="34" charset="0"/>
                        </a:rPr>
                        <a:t>Pediatrics - </a:t>
                      </a:r>
                      <a:r>
                        <a:rPr lang="en-US" sz="1250" b="0" i="0" u="none" strike="noStrike" dirty="0">
                          <a:solidFill>
                            <a:srgbClr val="000000"/>
                          </a:solidFill>
                          <a:effectLst/>
                          <a:latin typeface="+mn-lt"/>
                          <a:cs typeface="Arial" panose="020B0604020202020204" pitchFamily="34" charset="0"/>
                        </a:rPr>
                        <a:t>Prevention</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Ambulatory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Pediatric</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Claims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477671">
                <a:tc>
                  <a:txBody>
                    <a:bodyPr/>
                    <a:lstStyle/>
                    <a:p>
                      <a:pPr algn="l" fontAlgn="t"/>
                      <a:r>
                        <a:rPr lang="en-US" sz="1250" b="0" i="0" u="none" strike="noStrike">
                          <a:solidFill>
                            <a:srgbClr val="000000"/>
                          </a:solidFill>
                          <a:effectLst/>
                          <a:latin typeface="+mn-lt"/>
                          <a:cs typeface="Arial" panose="020B0604020202020204" pitchFamily="34" charset="0"/>
                        </a:rPr>
                        <a:t>Adolescent Well-Care Visits (AWC) (12–21 years of age)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 </a:t>
                      </a:r>
                      <a:r>
                        <a:rPr lang="en-US" sz="1250" b="0" i="0" u="none" strike="noStrike" dirty="0" smtClean="0">
                          <a:solidFill>
                            <a:srgbClr val="000000"/>
                          </a:solidFill>
                          <a:effectLst/>
                          <a:latin typeface="+mn-lt"/>
                          <a:cs typeface="Arial" panose="020B0604020202020204" pitchFamily="34" charset="0"/>
                        </a:rPr>
                        <a:t>NA</a:t>
                      </a:r>
                      <a:endParaRPr lang="en-US" sz="1250" b="0" i="0" u="none" strike="noStrike" dirty="0">
                        <a:solidFill>
                          <a:srgbClr val="000000"/>
                        </a:solidFill>
                        <a:effectLst/>
                        <a:latin typeface="+mn-lt"/>
                        <a:cs typeface="Arial" panose="020B0604020202020204" pitchFamily="34" charset="0"/>
                      </a:endParaRP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NCQA</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smtClean="0">
                          <a:solidFill>
                            <a:srgbClr val="000000"/>
                          </a:solidFill>
                          <a:effectLst/>
                          <a:latin typeface="+mn-lt"/>
                          <a:cs typeface="Arial" panose="020B0604020202020204" pitchFamily="34" charset="0"/>
                        </a:rPr>
                        <a:t>Pediatrics </a:t>
                      </a:r>
                      <a:r>
                        <a:rPr lang="en-US" sz="1250" b="0" i="0" u="none" strike="noStrike" dirty="0">
                          <a:solidFill>
                            <a:srgbClr val="000000"/>
                          </a:solidFill>
                          <a:effectLst/>
                          <a:latin typeface="+mn-lt"/>
                          <a:cs typeface="Arial" panose="020B0604020202020204" pitchFamily="34" charset="0"/>
                        </a:rPr>
                        <a:t>- Prevention</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Ambulatory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Pediatric</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Claims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524016">
                <a:tc>
                  <a:txBody>
                    <a:bodyPr/>
                    <a:lstStyle/>
                    <a:p>
                      <a:pPr algn="l" fontAlgn="t"/>
                      <a:r>
                        <a:rPr lang="en-US" sz="1250" b="0" i="0" u="none" strike="noStrike">
                          <a:solidFill>
                            <a:srgbClr val="000000"/>
                          </a:solidFill>
                          <a:effectLst/>
                          <a:latin typeface="+mn-lt"/>
                          <a:cs typeface="Arial" panose="020B0604020202020204" pitchFamily="34" charset="0"/>
                        </a:rPr>
                        <a:t>Colorectal Cancer Screening (COL)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0034</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NCQA </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Preventive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Ambulatory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Adult</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Claims and Clinical Data</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524016">
                <a:tc>
                  <a:txBody>
                    <a:bodyPr/>
                    <a:lstStyle/>
                    <a:p>
                      <a:pPr algn="l" fontAlgn="t"/>
                      <a:r>
                        <a:rPr lang="en-US" sz="1250" b="0" i="0" u="none" strike="noStrike">
                          <a:solidFill>
                            <a:srgbClr val="000000"/>
                          </a:solidFill>
                          <a:effectLst/>
                          <a:latin typeface="+mn-lt"/>
                          <a:cs typeface="Arial" panose="020B0604020202020204" pitchFamily="34" charset="0"/>
                        </a:rPr>
                        <a:t>Tobacco Use: Screening and Cessation Intervention</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0028</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AMA-PCPI</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Preventive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Ambulatory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Adult</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Claims and Clinical Data</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618616">
                <a:tc>
                  <a:txBody>
                    <a:bodyPr/>
                    <a:lstStyle/>
                    <a:p>
                      <a:pPr algn="l" fontAlgn="t"/>
                      <a:r>
                        <a:rPr lang="en-US" sz="1250" b="0" i="0" u="none" strike="noStrike" dirty="0">
                          <a:solidFill>
                            <a:srgbClr val="000000"/>
                          </a:solidFill>
                          <a:effectLst/>
                          <a:latin typeface="+mn-lt"/>
                          <a:cs typeface="Arial" panose="020B0604020202020204" pitchFamily="34" charset="0"/>
                        </a:rPr>
                        <a:t>Adult BMI Assessment (ABA)</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 </a:t>
                      </a:r>
                      <a:r>
                        <a:rPr lang="en-US" sz="1250" b="0" i="0" u="none" strike="noStrike" dirty="0" smtClean="0">
                          <a:solidFill>
                            <a:srgbClr val="000000"/>
                          </a:solidFill>
                          <a:effectLst/>
                          <a:latin typeface="+mn-lt"/>
                          <a:cs typeface="Arial" panose="020B0604020202020204" pitchFamily="34" charset="0"/>
                        </a:rPr>
                        <a:t>NA</a:t>
                      </a:r>
                      <a:endParaRPr lang="en-US" sz="1250" b="0" i="0" u="none" strike="noStrike" dirty="0">
                        <a:solidFill>
                          <a:srgbClr val="000000"/>
                        </a:solidFill>
                        <a:effectLst/>
                        <a:latin typeface="+mn-lt"/>
                        <a:cs typeface="Arial" panose="020B0604020202020204" pitchFamily="34" charset="0"/>
                      </a:endParaRP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NCQA</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Preventive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cs typeface="Arial" panose="020B0604020202020204" pitchFamily="34" charset="0"/>
                        </a:rPr>
                        <a:t>Ambulatory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Adult</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cs typeface="Arial" panose="020B0604020202020204" pitchFamily="34" charset="0"/>
                        </a:rPr>
                        <a:t>Claims and Clinical Data</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bl>
          </a:graphicData>
        </a:graphic>
      </p:graphicFrame>
    </p:spTree>
    <p:extLst>
      <p:ext uri="{BB962C8B-B14F-4D97-AF65-F5344CB8AC3E}">
        <p14:creationId xmlns:p14="http://schemas.microsoft.com/office/powerpoint/2010/main" val="21009919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594678" cy="1143000"/>
          </a:xfrm>
        </p:spPr>
        <p:txBody>
          <a:bodyPr>
            <a:normAutofit fontScale="90000"/>
          </a:bodyPr>
          <a:lstStyle/>
          <a:p>
            <a:r>
              <a:rPr lang="en-US" dirty="0" smtClean="0"/>
              <a:t>Review of recommended “payment” measure set </a:t>
            </a:r>
            <a:r>
              <a:rPr lang="en-US" sz="2400" dirty="0">
                <a:solidFill>
                  <a:srgbClr val="BBE0E3"/>
                </a:solidFill>
              </a:rPr>
              <a:t>(continued)</a:t>
            </a:r>
            <a:endParaRPr lang="en-US" dirty="0"/>
          </a:p>
        </p:txBody>
      </p:sp>
      <p:sp>
        <p:nvSpPr>
          <p:cNvPr id="3" name="Content Placeholder 2"/>
          <p:cNvSpPr>
            <a:spLocks noGrp="1"/>
          </p:cNvSpPr>
          <p:nvPr>
            <p:ph idx="1"/>
          </p:nvPr>
        </p:nvSpPr>
        <p:spPr/>
        <p:txBody>
          <a:bodyPr/>
          <a:lstStyle/>
          <a:p>
            <a:endParaRPr lang="en-US" i="1" dirty="0"/>
          </a:p>
        </p:txBody>
      </p:sp>
      <p:sp>
        <p:nvSpPr>
          <p:cNvPr id="4" name="Slide Number Placeholder 3"/>
          <p:cNvSpPr>
            <a:spLocks noGrp="1"/>
          </p:cNvSpPr>
          <p:nvPr>
            <p:ph type="sldNum" sz="quarter" idx="10"/>
          </p:nvPr>
        </p:nvSpPr>
        <p:spPr/>
        <p:txBody>
          <a:bodyPr/>
          <a:lstStyle/>
          <a:p>
            <a:fld id="{6CDFDD91-9DC5-443A-B5D4-A4D827708E68}" type="slidenum">
              <a:rPr lang="en-US" smtClean="0">
                <a:solidFill>
                  <a:srgbClr val="000000"/>
                </a:solidFill>
              </a:rPr>
              <a:pPr/>
              <a:t>5</a:t>
            </a:fld>
            <a:endParaRPr lang="en-US" dirty="0">
              <a:solidFill>
                <a:srgbClr val="00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2826700538"/>
              </p:ext>
            </p:extLst>
          </p:nvPr>
        </p:nvGraphicFramePr>
        <p:xfrm>
          <a:off x="358253" y="1398896"/>
          <a:ext cx="8424081" cy="5050720"/>
        </p:xfrm>
        <a:graphic>
          <a:graphicData uri="http://schemas.openxmlformats.org/drawingml/2006/table">
            <a:tbl>
              <a:tblPr firstRow="1" firstCol="1" bandRow="1"/>
              <a:tblGrid>
                <a:gridCol w="2456340"/>
                <a:gridCol w="688586"/>
                <a:gridCol w="688586"/>
                <a:gridCol w="1079683"/>
                <a:gridCol w="839338"/>
                <a:gridCol w="839337"/>
                <a:gridCol w="910988"/>
                <a:gridCol w="921223"/>
              </a:tblGrid>
              <a:tr h="783847">
                <a:tc>
                  <a:txBody>
                    <a:bodyPr/>
                    <a:lstStyle/>
                    <a:p>
                      <a:pPr algn="l" fontAlgn="ctr"/>
                      <a:r>
                        <a:rPr lang="en-US" sz="1250" b="1" i="0" u="none" strike="noStrike" dirty="0">
                          <a:solidFill>
                            <a:srgbClr val="25325B"/>
                          </a:solidFill>
                          <a:effectLst/>
                          <a:latin typeface="+mn-lt"/>
                        </a:rPr>
                        <a:t>Measure Name</a:t>
                      </a: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ctr" fontAlgn="ctr"/>
                      <a:r>
                        <a:rPr lang="en-US" sz="1250" b="1" i="0" u="none" strike="noStrike" dirty="0">
                          <a:solidFill>
                            <a:srgbClr val="25325B"/>
                          </a:solidFill>
                          <a:effectLst/>
                          <a:latin typeface="+mn-lt"/>
                        </a:rPr>
                        <a:t>NQF Number</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250" b="1" i="0" u="none" strike="noStrike" dirty="0">
                          <a:solidFill>
                            <a:srgbClr val="25325B"/>
                          </a:solidFill>
                          <a:effectLst/>
                          <a:latin typeface="+mn-lt"/>
                        </a:rPr>
                        <a:t>Steward</a:t>
                      </a: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250" b="1" i="0" u="none" strike="noStrike" dirty="0">
                          <a:solidFill>
                            <a:srgbClr val="25325B"/>
                          </a:solidFill>
                          <a:effectLst/>
                          <a:latin typeface="+mn-lt"/>
                        </a:rPr>
                        <a:t>Domain</a:t>
                      </a: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250" b="1" i="0" u="none" strike="noStrike" dirty="0">
                          <a:solidFill>
                            <a:srgbClr val="25325B"/>
                          </a:solidFill>
                          <a:effectLst/>
                          <a:latin typeface="+mn-lt"/>
                        </a:rPr>
                        <a:t>Process/      Outcome</a:t>
                      </a: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250" b="1" i="0" u="none" strike="noStrike" dirty="0" smtClean="0">
                          <a:solidFill>
                            <a:srgbClr val="25325B"/>
                          </a:solidFill>
                          <a:effectLst/>
                          <a:latin typeface="+mn-lt"/>
                        </a:rPr>
                        <a:t>Care Setting</a:t>
                      </a:r>
                      <a:endParaRPr lang="en-US" sz="1250" b="1" i="0" u="none" strike="noStrike" dirty="0">
                        <a:solidFill>
                          <a:srgbClr val="25325B"/>
                        </a:solidFill>
                        <a:effectLst/>
                        <a:latin typeface="+mn-lt"/>
                      </a:endParaRP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250" b="1" i="0" u="none" strike="noStrike" dirty="0" smtClean="0">
                          <a:solidFill>
                            <a:srgbClr val="25325B"/>
                          </a:solidFill>
                          <a:effectLst/>
                          <a:latin typeface="+mn-lt"/>
                        </a:rPr>
                        <a:t>Population</a:t>
                      </a:r>
                      <a:endParaRPr lang="en-US" sz="1250" b="1" i="0" u="none" strike="noStrike" dirty="0">
                        <a:solidFill>
                          <a:srgbClr val="25325B"/>
                        </a:solidFill>
                        <a:effectLst/>
                        <a:latin typeface="+mn-lt"/>
                      </a:endParaRP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250" b="1" i="0" u="none" strike="noStrike" dirty="0" smtClean="0">
                          <a:solidFill>
                            <a:srgbClr val="25325B"/>
                          </a:solidFill>
                          <a:effectLst/>
                          <a:latin typeface="+mn-lt"/>
                        </a:rPr>
                        <a:t>Data Source</a:t>
                      </a:r>
                      <a:endParaRPr lang="en-US" sz="1250" b="1" i="0" u="none" strike="noStrike" dirty="0">
                        <a:solidFill>
                          <a:srgbClr val="25325B"/>
                        </a:solidFill>
                        <a:effectLst/>
                        <a:latin typeface="+mn-lt"/>
                      </a:endParaRP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r>
              <a:tr h="540035">
                <a:tc>
                  <a:txBody>
                    <a:bodyPr/>
                    <a:lstStyle/>
                    <a:p>
                      <a:pPr algn="l" fontAlgn="t"/>
                      <a:r>
                        <a:rPr lang="en-US" sz="1250" b="0" i="0" u="none" strike="noStrike" dirty="0">
                          <a:solidFill>
                            <a:srgbClr val="000000"/>
                          </a:solidFill>
                          <a:effectLst/>
                          <a:latin typeface="+mn-lt"/>
                        </a:rPr>
                        <a:t>Influenza Immunization</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1659</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CMS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Hospital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Hospital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All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Claims and Clincal Data</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510869">
                <a:tc>
                  <a:txBody>
                    <a:bodyPr/>
                    <a:lstStyle/>
                    <a:p>
                      <a:pPr algn="l" fontAlgn="t"/>
                      <a:r>
                        <a:rPr lang="en-US" sz="1250" b="0" i="0" u="none" strike="noStrike" dirty="0" smtClean="0">
                          <a:solidFill>
                            <a:srgbClr val="000000"/>
                          </a:solidFill>
                          <a:effectLst/>
                          <a:latin typeface="+mn-lt"/>
                        </a:rPr>
                        <a:t>Venous Thromboembolism (VTE) </a:t>
                      </a:r>
                    </a:p>
                    <a:p>
                      <a:pPr algn="l" fontAlgn="t"/>
                      <a:r>
                        <a:rPr lang="en-US" sz="1250" b="0" i="0" u="none" strike="noStrike" dirty="0" smtClean="0">
                          <a:solidFill>
                            <a:srgbClr val="000000"/>
                          </a:solidFill>
                          <a:effectLst/>
                          <a:latin typeface="+mn-lt"/>
                        </a:rPr>
                        <a:t>VTE1; VTE2; VTE3; VTE5; VTE6</a:t>
                      </a:r>
                      <a:endParaRPr lang="en-US" sz="1250" b="0" i="0" u="none" strike="noStrike" dirty="0">
                        <a:solidFill>
                          <a:srgbClr val="000000"/>
                        </a:solidFill>
                        <a:effectLst/>
                        <a:latin typeface="+mn-lt"/>
                      </a:endParaRP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smtClean="0">
                          <a:solidFill>
                            <a:srgbClr val="000000"/>
                          </a:solidFill>
                          <a:effectLst/>
                          <a:latin typeface="+mn-lt"/>
                        </a:rPr>
                        <a:t>0371,</a:t>
                      </a:r>
                      <a:r>
                        <a:rPr lang="en-US" sz="1250" b="0" i="0" u="none" strike="noStrike" baseline="0" dirty="0" smtClean="0">
                          <a:solidFill>
                            <a:srgbClr val="000000"/>
                          </a:solidFill>
                          <a:effectLst/>
                          <a:latin typeface="+mn-lt"/>
                        </a:rPr>
                        <a:t> </a:t>
                      </a:r>
                      <a:r>
                        <a:rPr lang="en-US" sz="1250" b="0" i="0" u="none" strike="noStrike" dirty="0" smtClean="0">
                          <a:solidFill>
                            <a:srgbClr val="000000"/>
                          </a:solidFill>
                          <a:effectLst/>
                          <a:latin typeface="+mn-lt"/>
                        </a:rPr>
                        <a:t>0372, 0373,0375, 0376</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The Joint Commission</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Hospital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Hospital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Adult</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Clinical Data</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510869">
                <a:tc>
                  <a:txBody>
                    <a:bodyPr/>
                    <a:lstStyle/>
                    <a:p>
                      <a:pPr algn="l" fontAlgn="t"/>
                      <a:r>
                        <a:rPr lang="en-US" sz="1250" b="0" i="0" u="none" strike="noStrike" dirty="0" smtClean="0">
                          <a:solidFill>
                            <a:srgbClr val="000000"/>
                          </a:solidFill>
                          <a:effectLst/>
                          <a:latin typeface="+mn-lt"/>
                        </a:rPr>
                        <a:t>Stroke (STK) </a:t>
                      </a:r>
                    </a:p>
                    <a:p>
                      <a:pPr algn="l" fontAlgn="t"/>
                      <a:r>
                        <a:rPr lang="en-US" sz="1250" b="0" i="0" u="none" strike="noStrike" dirty="0" smtClean="0">
                          <a:solidFill>
                            <a:srgbClr val="000000"/>
                          </a:solidFill>
                          <a:effectLst/>
                          <a:latin typeface="+mn-lt"/>
                        </a:rPr>
                        <a:t>STK1; STK4; STK6; STK8</a:t>
                      </a:r>
                      <a:endParaRPr lang="en-US" sz="1250" b="0" i="0" u="none" strike="noStrike" dirty="0">
                        <a:solidFill>
                          <a:srgbClr val="000000"/>
                        </a:solidFill>
                        <a:effectLst/>
                        <a:latin typeface="+mn-lt"/>
                      </a:endParaRP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50" b="0" i="0" u="none" strike="noStrike" dirty="0" smtClean="0">
                          <a:solidFill>
                            <a:srgbClr val="000000"/>
                          </a:solidFill>
                          <a:effectLst/>
                          <a:latin typeface="+mn-lt"/>
                        </a:rPr>
                        <a:t>0434, 0437, 0439,0440 </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The Joint Commission</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Hospital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Hospital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Adult</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Clinical Data</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0">
                <a:tc>
                  <a:txBody>
                    <a:bodyPr/>
                    <a:lstStyle/>
                    <a:p>
                      <a:pPr algn="l" fontAlgn="t"/>
                      <a:r>
                        <a:rPr lang="en-US" sz="1250" b="0" i="0" u="none" strike="noStrike" dirty="0">
                          <a:solidFill>
                            <a:srgbClr val="000000"/>
                          </a:solidFill>
                          <a:effectLst/>
                          <a:latin typeface="+mn-lt"/>
                        </a:rPr>
                        <a:t>Cesarean Rate for Nulliparous Singleton Vertex (PC-02)</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0471</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The Joint Commission</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Hospital - Maternity</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Hospital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Adult</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Claims and Clinical Data</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543939">
                <a:tc>
                  <a:txBody>
                    <a:bodyPr/>
                    <a:lstStyle/>
                    <a:p>
                      <a:pPr algn="l" fontAlgn="t"/>
                      <a:r>
                        <a:rPr lang="en-US" sz="1250" b="0" i="0" u="none" strike="noStrike">
                          <a:solidFill>
                            <a:srgbClr val="000000"/>
                          </a:solidFill>
                          <a:effectLst/>
                          <a:latin typeface="+mn-lt"/>
                        </a:rPr>
                        <a:t>Elective Delivery Prior to 39 Completed Weeks Gestation (PC-01)</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0469</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The Joint Commission</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Hospital - Maternity</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Hospital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Adult</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Clinical Data</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510869">
                <a:tc>
                  <a:txBody>
                    <a:bodyPr/>
                    <a:lstStyle/>
                    <a:p>
                      <a:pPr algn="l" fontAlgn="t"/>
                      <a:r>
                        <a:rPr lang="en-US" sz="1250" b="0" i="0" u="none" strike="noStrike" dirty="0">
                          <a:solidFill>
                            <a:srgbClr val="000000"/>
                          </a:solidFill>
                          <a:effectLst/>
                          <a:latin typeface="+mn-lt"/>
                        </a:rPr>
                        <a:t>MHDO #NSPC-3: Patient Fall Rate </a:t>
                      </a:r>
                      <a:endParaRPr lang="en-US" sz="1250" b="0" i="0" u="none" strike="noStrike" dirty="0" smtClean="0">
                        <a:solidFill>
                          <a:srgbClr val="000000"/>
                        </a:solidFill>
                        <a:effectLst/>
                        <a:latin typeface="+mn-lt"/>
                      </a:endParaRPr>
                    </a:p>
                    <a:p>
                      <a:pPr algn="l" fontAlgn="t"/>
                      <a:r>
                        <a:rPr lang="en-US" sz="1250" b="0" i="0" u="none" strike="noStrike" dirty="0" smtClean="0">
                          <a:solidFill>
                            <a:srgbClr val="000000"/>
                          </a:solidFill>
                          <a:effectLst/>
                          <a:latin typeface="+mn-lt"/>
                        </a:rPr>
                        <a:t>(</a:t>
                      </a:r>
                      <a:r>
                        <a:rPr lang="en-US" sz="1250" b="0" i="0" u="none" strike="noStrike" dirty="0">
                          <a:solidFill>
                            <a:srgbClr val="000000"/>
                          </a:solidFill>
                          <a:effectLst/>
                          <a:latin typeface="+mn-lt"/>
                        </a:rPr>
                        <a:t>Falls With Injury) </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0141</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 </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Hospital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Outcome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Hospital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 </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Clinical Data</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510869">
                <a:tc>
                  <a:txBody>
                    <a:bodyPr/>
                    <a:lstStyle/>
                    <a:p>
                      <a:pPr algn="l" fontAlgn="t"/>
                      <a:r>
                        <a:rPr lang="en-US" sz="1250" b="0" i="0" u="none" strike="noStrike">
                          <a:solidFill>
                            <a:srgbClr val="000000"/>
                          </a:solidFill>
                          <a:effectLst/>
                          <a:latin typeface="+mn-lt"/>
                        </a:rPr>
                        <a:t>MHMC: Med Spotlight Medication Safety</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 </a:t>
                      </a:r>
                      <a:r>
                        <a:rPr lang="en-US" sz="1250" b="0" i="0" u="none" strike="noStrike" dirty="0" smtClean="0">
                          <a:solidFill>
                            <a:srgbClr val="000000"/>
                          </a:solidFill>
                          <a:effectLst/>
                          <a:latin typeface="+mn-lt"/>
                        </a:rPr>
                        <a:t>NA</a:t>
                      </a:r>
                      <a:endParaRPr lang="en-US" sz="1250" b="0" i="0" u="none" strike="noStrike" dirty="0">
                        <a:solidFill>
                          <a:srgbClr val="000000"/>
                        </a:solidFill>
                        <a:effectLst/>
                        <a:latin typeface="+mn-lt"/>
                      </a:endParaRP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MHMC</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Hospital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Hospital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All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Survey</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bl>
          </a:graphicData>
        </a:graphic>
      </p:graphicFrame>
    </p:spTree>
    <p:extLst>
      <p:ext uri="{BB962C8B-B14F-4D97-AF65-F5344CB8AC3E}">
        <p14:creationId xmlns:p14="http://schemas.microsoft.com/office/powerpoint/2010/main" val="15742440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502555" cy="1143000"/>
          </a:xfrm>
        </p:spPr>
        <p:txBody>
          <a:bodyPr>
            <a:normAutofit fontScale="90000"/>
          </a:bodyPr>
          <a:lstStyle/>
          <a:p>
            <a:r>
              <a:rPr lang="en-US" dirty="0"/>
              <a:t>Review of recommended </a:t>
            </a:r>
            <a:r>
              <a:rPr lang="en-US" dirty="0" smtClean="0"/>
              <a:t>“payment” </a:t>
            </a:r>
            <a:r>
              <a:rPr lang="en-US" dirty="0"/>
              <a:t>measure set </a:t>
            </a:r>
            <a:r>
              <a:rPr lang="en-US" sz="2400" dirty="0">
                <a:solidFill>
                  <a:srgbClr val="BBE0E3"/>
                </a:solidFill>
              </a:rPr>
              <a:t>(</a:t>
            </a:r>
            <a:r>
              <a:rPr lang="en-US" sz="2400" dirty="0" smtClean="0">
                <a:solidFill>
                  <a:srgbClr val="BBE0E3"/>
                </a:solidFill>
              </a:rPr>
              <a:t>continued)</a:t>
            </a:r>
            <a:endParaRPr lang="en-US" dirty="0"/>
          </a:p>
        </p:txBody>
      </p:sp>
      <p:sp>
        <p:nvSpPr>
          <p:cNvPr id="4" name="Slide Number Placeholder 3"/>
          <p:cNvSpPr>
            <a:spLocks noGrp="1"/>
          </p:cNvSpPr>
          <p:nvPr>
            <p:ph type="sldNum" sz="quarter" idx="10"/>
          </p:nvPr>
        </p:nvSpPr>
        <p:spPr/>
        <p:txBody>
          <a:bodyPr/>
          <a:lstStyle/>
          <a:p>
            <a:fld id="{6CDFDD91-9DC5-443A-B5D4-A4D827708E68}" type="slidenum">
              <a:rPr lang="en-US" smtClean="0">
                <a:solidFill>
                  <a:srgbClr val="000000"/>
                </a:solidFill>
              </a:rPr>
              <a:pPr/>
              <a:t>6</a:t>
            </a:fld>
            <a:endParaRPr lang="en-US" dirty="0">
              <a:solidFill>
                <a:srgbClr val="00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1057891784"/>
              </p:ext>
            </p:extLst>
          </p:nvPr>
        </p:nvGraphicFramePr>
        <p:xfrm>
          <a:off x="306220" y="1221474"/>
          <a:ext cx="8435173" cy="4838133"/>
        </p:xfrm>
        <a:graphic>
          <a:graphicData uri="http://schemas.openxmlformats.org/drawingml/2006/table">
            <a:tbl>
              <a:tblPr firstRow="1" firstCol="1" bandRow="1"/>
              <a:tblGrid>
                <a:gridCol w="2467432"/>
                <a:gridCol w="688586"/>
                <a:gridCol w="688586"/>
                <a:gridCol w="1079683"/>
                <a:gridCol w="839338"/>
                <a:gridCol w="839337"/>
                <a:gridCol w="910988"/>
                <a:gridCol w="921223"/>
              </a:tblGrid>
              <a:tr h="849063">
                <a:tc>
                  <a:txBody>
                    <a:bodyPr/>
                    <a:lstStyle/>
                    <a:p>
                      <a:pPr algn="l" fontAlgn="ctr"/>
                      <a:r>
                        <a:rPr lang="en-US" sz="1250" b="1" i="0" u="none" strike="noStrike" dirty="0">
                          <a:solidFill>
                            <a:srgbClr val="25325B"/>
                          </a:solidFill>
                          <a:effectLst/>
                          <a:latin typeface="+mn-lt"/>
                        </a:rPr>
                        <a:t>Measure Name</a:t>
                      </a: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ctr" fontAlgn="ctr"/>
                      <a:r>
                        <a:rPr lang="en-US" sz="1250" b="1" i="0" u="none" strike="noStrike" dirty="0">
                          <a:solidFill>
                            <a:srgbClr val="25325B"/>
                          </a:solidFill>
                          <a:effectLst/>
                          <a:latin typeface="+mn-lt"/>
                        </a:rPr>
                        <a:t>NQF Number</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250" b="1" i="0" u="none" strike="noStrike" dirty="0">
                          <a:solidFill>
                            <a:srgbClr val="25325B"/>
                          </a:solidFill>
                          <a:effectLst/>
                          <a:latin typeface="+mn-lt"/>
                        </a:rPr>
                        <a:t>Steward</a:t>
                      </a: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250" b="1" i="0" u="none" strike="noStrike" dirty="0">
                          <a:solidFill>
                            <a:srgbClr val="25325B"/>
                          </a:solidFill>
                          <a:effectLst/>
                          <a:latin typeface="+mn-lt"/>
                        </a:rPr>
                        <a:t>Domain</a:t>
                      </a: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250" b="1" i="0" u="none" strike="noStrike" dirty="0">
                          <a:solidFill>
                            <a:srgbClr val="25325B"/>
                          </a:solidFill>
                          <a:effectLst/>
                          <a:latin typeface="+mn-lt"/>
                        </a:rPr>
                        <a:t>Process/      Outcome</a:t>
                      </a: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250" b="1" i="0" u="none" strike="noStrike" dirty="0" smtClean="0">
                          <a:solidFill>
                            <a:srgbClr val="25325B"/>
                          </a:solidFill>
                          <a:effectLst/>
                          <a:latin typeface="+mn-lt"/>
                        </a:rPr>
                        <a:t>Care Setting</a:t>
                      </a:r>
                      <a:endParaRPr lang="en-US" sz="1250" b="1" i="0" u="none" strike="noStrike" dirty="0">
                        <a:solidFill>
                          <a:srgbClr val="25325B"/>
                        </a:solidFill>
                        <a:effectLst/>
                        <a:latin typeface="+mn-lt"/>
                      </a:endParaRP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250" b="1" i="0" u="none" strike="noStrike" dirty="0" smtClean="0">
                          <a:solidFill>
                            <a:srgbClr val="25325B"/>
                          </a:solidFill>
                          <a:effectLst/>
                          <a:latin typeface="+mn-lt"/>
                        </a:rPr>
                        <a:t>Population</a:t>
                      </a:r>
                      <a:endParaRPr lang="en-US" sz="1250" b="1" i="0" u="none" strike="noStrike" dirty="0">
                        <a:solidFill>
                          <a:srgbClr val="25325B"/>
                        </a:solidFill>
                        <a:effectLst/>
                        <a:latin typeface="+mn-lt"/>
                      </a:endParaRP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250" b="1" i="0" u="none" strike="noStrike" dirty="0" smtClean="0">
                          <a:solidFill>
                            <a:srgbClr val="25325B"/>
                          </a:solidFill>
                          <a:effectLst/>
                          <a:latin typeface="+mn-lt"/>
                        </a:rPr>
                        <a:t>Data Source</a:t>
                      </a:r>
                      <a:endParaRPr lang="en-US" sz="1250" b="1" i="0" u="none" strike="noStrike" dirty="0">
                        <a:solidFill>
                          <a:srgbClr val="25325B"/>
                        </a:solidFill>
                        <a:effectLst/>
                        <a:latin typeface="+mn-lt"/>
                      </a:endParaRP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r>
              <a:tr h="873188">
                <a:tc>
                  <a:txBody>
                    <a:bodyPr/>
                    <a:lstStyle/>
                    <a:p>
                      <a:pPr algn="l" fontAlgn="t"/>
                      <a:r>
                        <a:rPr lang="en-US" sz="1250" b="0" i="0" u="none" strike="noStrike" dirty="0">
                          <a:solidFill>
                            <a:srgbClr val="000000"/>
                          </a:solidFill>
                          <a:effectLst/>
                          <a:latin typeface="+mn-lt"/>
                        </a:rPr>
                        <a:t>3-Item Care Transition Measure (CTM-3)</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0228</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smtClean="0">
                          <a:solidFill>
                            <a:srgbClr val="000000"/>
                          </a:solidFill>
                          <a:effectLst/>
                          <a:latin typeface="+mn-lt"/>
                        </a:rPr>
                        <a:t>Univ. </a:t>
                      </a:r>
                      <a:r>
                        <a:rPr lang="en-US" sz="1250" b="0" i="0" u="none" strike="noStrike" dirty="0">
                          <a:solidFill>
                            <a:srgbClr val="000000"/>
                          </a:solidFill>
                          <a:effectLst/>
                          <a:latin typeface="+mn-lt"/>
                        </a:rPr>
                        <a:t>of </a:t>
                      </a:r>
                      <a:r>
                        <a:rPr lang="en-US" sz="1250" b="0" i="0" u="none" strike="noStrike" dirty="0" smtClean="0">
                          <a:solidFill>
                            <a:srgbClr val="000000"/>
                          </a:solidFill>
                          <a:effectLst/>
                          <a:latin typeface="+mn-lt"/>
                        </a:rPr>
                        <a:t>CO </a:t>
                      </a:r>
                      <a:r>
                        <a:rPr lang="en-US" sz="1250" b="0" i="0" u="none" strike="noStrike" dirty="0">
                          <a:solidFill>
                            <a:srgbClr val="000000"/>
                          </a:solidFill>
                          <a:effectLst/>
                          <a:latin typeface="+mn-lt"/>
                        </a:rPr>
                        <a:t>Health Sciences </a:t>
                      </a:r>
                      <a:r>
                        <a:rPr lang="en-US" sz="1250" b="0" i="0" u="none" strike="noStrike" dirty="0" smtClean="0">
                          <a:solidFill>
                            <a:srgbClr val="000000"/>
                          </a:solidFill>
                          <a:effectLst/>
                          <a:latin typeface="+mn-lt"/>
                        </a:rPr>
                        <a:t>Center</a:t>
                      </a:r>
                      <a:endParaRPr lang="en-US" sz="1250" b="0" i="0" u="none" strike="noStrike" dirty="0">
                        <a:solidFill>
                          <a:srgbClr val="000000"/>
                        </a:solidFill>
                        <a:effectLst/>
                        <a:latin typeface="+mn-lt"/>
                      </a:endParaRP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Care Coordination</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Survey</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Hospital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Adult</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Survey</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2486515">
                <a:tc>
                  <a:txBody>
                    <a:bodyPr/>
                    <a:lstStyle/>
                    <a:p>
                      <a:pPr algn="l" fontAlgn="t"/>
                      <a:r>
                        <a:rPr lang="en-US" sz="1250" b="0" i="0" u="none" strike="noStrike" dirty="0" smtClean="0">
                          <a:solidFill>
                            <a:srgbClr val="000000"/>
                          </a:solidFill>
                          <a:effectLst/>
                          <a:latin typeface="+mn-lt"/>
                        </a:rPr>
                        <a:t>HCAHPS</a:t>
                      </a:r>
                      <a:r>
                        <a:rPr lang="en-US" sz="1250" b="0" i="0" u="none" strike="noStrike" dirty="0">
                          <a:solidFill>
                            <a:srgbClr val="000000"/>
                          </a:solidFill>
                          <a:effectLst/>
                          <a:latin typeface="+mn-lt"/>
                        </a:rPr>
                        <a:t/>
                      </a:r>
                      <a:br>
                        <a:rPr lang="en-US" sz="1250" b="0" i="0" u="none" strike="noStrike" dirty="0">
                          <a:solidFill>
                            <a:srgbClr val="000000"/>
                          </a:solidFill>
                          <a:effectLst/>
                          <a:latin typeface="+mn-lt"/>
                        </a:rPr>
                      </a:br>
                      <a:endParaRPr lang="en-US" sz="1250" b="0" i="0" u="none" strike="noStrike" dirty="0" smtClean="0">
                        <a:solidFill>
                          <a:srgbClr val="000000"/>
                        </a:solidFill>
                        <a:effectLst/>
                        <a:latin typeface="+mn-lt"/>
                      </a:endParaRPr>
                    </a:p>
                    <a:p>
                      <a:pPr algn="l" fontAlgn="t"/>
                      <a:r>
                        <a:rPr lang="en-US" sz="1250" b="0" i="0" u="none" strike="noStrike" dirty="0" smtClean="0">
                          <a:solidFill>
                            <a:srgbClr val="000000"/>
                          </a:solidFill>
                          <a:effectLst/>
                          <a:latin typeface="+mn-lt"/>
                        </a:rPr>
                        <a:t>- </a:t>
                      </a:r>
                      <a:r>
                        <a:rPr lang="en-US" sz="1250" b="0" i="0" u="none" strike="noStrike" dirty="0">
                          <a:solidFill>
                            <a:srgbClr val="000000"/>
                          </a:solidFill>
                          <a:effectLst/>
                          <a:latin typeface="+mn-lt"/>
                        </a:rPr>
                        <a:t>Cleanliness and Quietness of Hospital Environment</a:t>
                      </a:r>
                      <a:br>
                        <a:rPr lang="en-US" sz="1250" b="0" i="0" u="none" strike="noStrike" dirty="0">
                          <a:solidFill>
                            <a:srgbClr val="000000"/>
                          </a:solidFill>
                          <a:effectLst/>
                          <a:latin typeface="+mn-lt"/>
                        </a:rPr>
                      </a:br>
                      <a:r>
                        <a:rPr lang="en-US" sz="1250" b="0" i="0" u="none" strike="noStrike" dirty="0">
                          <a:solidFill>
                            <a:srgbClr val="000000"/>
                          </a:solidFill>
                          <a:effectLst/>
                          <a:latin typeface="+mn-lt"/>
                        </a:rPr>
                        <a:t>- Communication about Medicines</a:t>
                      </a:r>
                      <a:br>
                        <a:rPr lang="en-US" sz="1250" b="0" i="0" u="none" strike="noStrike" dirty="0">
                          <a:solidFill>
                            <a:srgbClr val="000000"/>
                          </a:solidFill>
                          <a:effectLst/>
                          <a:latin typeface="+mn-lt"/>
                        </a:rPr>
                      </a:br>
                      <a:r>
                        <a:rPr lang="en-US" sz="1250" b="0" i="0" u="none" strike="noStrike" dirty="0">
                          <a:solidFill>
                            <a:srgbClr val="000000"/>
                          </a:solidFill>
                          <a:effectLst/>
                          <a:latin typeface="+mn-lt"/>
                        </a:rPr>
                        <a:t>- Communication with Doctors</a:t>
                      </a:r>
                      <a:br>
                        <a:rPr lang="en-US" sz="1250" b="0" i="0" u="none" strike="noStrike" dirty="0">
                          <a:solidFill>
                            <a:srgbClr val="000000"/>
                          </a:solidFill>
                          <a:effectLst/>
                          <a:latin typeface="+mn-lt"/>
                        </a:rPr>
                      </a:br>
                      <a:r>
                        <a:rPr lang="en-US" sz="1250" b="0" i="0" u="none" strike="noStrike" dirty="0">
                          <a:solidFill>
                            <a:srgbClr val="000000"/>
                          </a:solidFill>
                          <a:effectLst/>
                          <a:latin typeface="+mn-lt"/>
                        </a:rPr>
                        <a:t>- Communication with Nurses</a:t>
                      </a:r>
                      <a:br>
                        <a:rPr lang="en-US" sz="1250" b="0" i="0" u="none" strike="noStrike" dirty="0">
                          <a:solidFill>
                            <a:srgbClr val="000000"/>
                          </a:solidFill>
                          <a:effectLst/>
                          <a:latin typeface="+mn-lt"/>
                        </a:rPr>
                      </a:br>
                      <a:r>
                        <a:rPr lang="en-US" sz="1250" b="0" i="0" u="none" strike="noStrike" dirty="0">
                          <a:solidFill>
                            <a:srgbClr val="000000"/>
                          </a:solidFill>
                          <a:effectLst/>
                          <a:latin typeface="+mn-lt"/>
                        </a:rPr>
                        <a:t>- Discharge Information</a:t>
                      </a:r>
                      <a:br>
                        <a:rPr lang="en-US" sz="1250" b="0" i="0" u="none" strike="noStrike" dirty="0">
                          <a:solidFill>
                            <a:srgbClr val="000000"/>
                          </a:solidFill>
                          <a:effectLst/>
                          <a:latin typeface="+mn-lt"/>
                        </a:rPr>
                      </a:br>
                      <a:r>
                        <a:rPr lang="en-US" sz="1250" b="0" i="0" u="none" strike="noStrike" dirty="0">
                          <a:solidFill>
                            <a:srgbClr val="000000"/>
                          </a:solidFill>
                          <a:effectLst/>
                          <a:latin typeface="+mn-lt"/>
                        </a:rPr>
                        <a:t>- Pain Management</a:t>
                      </a:r>
                      <a:br>
                        <a:rPr lang="en-US" sz="1250" b="0" i="0" u="none" strike="noStrike" dirty="0">
                          <a:solidFill>
                            <a:srgbClr val="000000"/>
                          </a:solidFill>
                          <a:effectLst/>
                          <a:latin typeface="+mn-lt"/>
                        </a:rPr>
                      </a:br>
                      <a:r>
                        <a:rPr lang="en-US" sz="1250" b="0" i="0" u="none" strike="noStrike" dirty="0">
                          <a:solidFill>
                            <a:srgbClr val="000000"/>
                          </a:solidFill>
                          <a:effectLst/>
                          <a:latin typeface="+mn-lt"/>
                        </a:rPr>
                        <a:t>- Overall Rating of Hospital</a:t>
                      </a:r>
                      <a:br>
                        <a:rPr lang="en-US" sz="1250" b="0" i="0" u="none" strike="noStrike" dirty="0">
                          <a:solidFill>
                            <a:srgbClr val="000000"/>
                          </a:solidFill>
                          <a:effectLst/>
                          <a:latin typeface="+mn-lt"/>
                        </a:rPr>
                      </a:br>
                      <a:r>
                        <a:rPr lang="en-US" sz="1250" b="0" i="0" u="none" strike="noStrike" dirty="0">
                          <a:solidFill>
                            <a:srgbClr val="000000"/>
                          </a:solidFill>
                          <a:effectLst/>
                          <a:latin typeface="+mn-lt"/>
                        </a:rPr>
                        <a:t>- Responsiveness of Hospital Staff </a:t>
                      </a:r>
                      <a:br>
                        <a:rPr lang="en-US" sz="1250" b="0" i="0" u="none" strike="noStrike" dirty="0">
                          <a:solidFill>
                            <a:srgbClr val="000000"/>
                          </a:solidFill>
                          <a:effectLst/>
                          <a:latin typeface="+mn-lt"/>
                        </a:rPr>
                      </a:br>
                      <a:r>
                        <a:rPr lang="en-US" sz="1250" b="0" i="0" u="none" strike="noStrike" dirty="0">
                          <a:solidFill>
                            <a:srgbClr val="000000"/>
                          </a:solidFill>
                          <a:effectLst/>
                          <a:latin typeface="+mn-lt"/>
                        </a:rPr>
                        <a:t>- Willingness to </a:t>
                      </a:r>
                      <a:r>
                        <a:rPr lang="en-US" sz="1250" b="0" i="0" u="none" strike="noStrike" dirty="0" smtClean="0">
                          <a:solidFill>
                            <a:srgbClr val="000000"/>
                          </a:solidFill>
                          <a:effectLst/>
                          <a:latin typeface="+mn-lt"/>
                        </a:rPr>
                        <a:t>Recommend</a:t>
                      </a:r>
                      <a:endParaRPr lang="en-US" sz="1250" b="0" i="0" u="none" strike="noStrike" dirty="0">
                        <a:solidFill>
                          <a:srgbClr val="000000"/>
                        </a:solidFill>
                        <a:effectLst/>
                        <a:latin typeface="+mn-lt"/>
                      </a:endParaRP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0166</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CMS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Hospital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Survey</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Hospital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Adult</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Survey</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629367">
                <a:tc>
                  <a:txBody>
                    <a:bodyPr/>
                    <a:lstStyle/>
                    <a:p>
                      <a:pPr algn="l" fontAlgn="t"/>
                      <a:r>
                        <a:rPr lang="en-US" sz="1250" b="0" i="0" u="none" strike="noStrike" dirty="0" smtClean="0">
                          <a:solidFill>
                            <a:srgbClr val="000000"/>
                          </a:solidFill>
                          <a:effectLst/>
                          <a:latin typeface="+mn-lt"/>
                        </a:rPr>
                        <a:t>CAHPS</a:t>
                      </a:r>
                      <a:r>
                        <a:rPr lang="en-US" sz="1250" b="0" i="0" u="none" strike="noStrike" dirty="0">
                          <a:solidFill>
                            <a:srgbClr val="000000"/>
                          </a:solidFill>
                          <a:effectLst/>
                          <a:latin typeface="+mn-lt"/>
                        </a:rPr>
                        <a:t>® Clinician/Group Surveys - (Adult Primary Care, Pediatric Care, and Specialist Care Surveys)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0005</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AHRQ</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Consumer Experience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Survey</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Ambulatory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Adult</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Survey</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bl>
          </a:graphicData>
        </a:graphic>
      </p:graphicFrame>
    </p:spTree>
    <p:extLst>
      <p:ext uri="{BB962C8B-B14F-4D97-AF65-F5344CB8AC3E}">
        <p14:creationId xmlns:p14="http://schemas.microsoft.com/office/powerpoint/2010/main" val="20091970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041943" cy="1143000"/>
          </a:xfrm>
        </p:spPr>
        <p:txBody>
          <a:bodyPr>
            <a:normAutofit fontScale="90000"/>
          </a:bodyPr>
          <a:lstStyle/>
          <a:p>
            <a:r>
              <a:rPr lang="en-US" dirty="0"/>
              <a:t>Review of recommended </a:t>
            </a:r>
            <a:r>
              <a:rPr lang="en-US" dirty="0" smtClean="0"/>
              <a:t>“monitoring” </a:t>
            </a:r>
            <a:r>
              <a:rPr lang="en-US" dirty="0"/>
              <a:t>measure </a:t>
            </a:r>
            <a:r>
              <a:rPr lang="en-US" dirty="0" smtClean="0"/>
              <a:t>set</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0"/>
          </p:nvPr>
        </p:nvSpPr>
        <p:spPr/>
        <p:txBody>
          <a:bodyPr/>
          <a:lstStyle/>
          <a:p>
            <a:fld id="{6CDFDD91-9DC5-443A-B5D4-A4D827708E68}" type="slidenum">
              <a:rPr lang="en-US" smtClean="0">
                <a:solidFill>
                  <a:srgbClr val="000000"/>
                </a:solidFill>
              </a:rPr>
              <a:pPr/>
              <a:t>7</a:t>
            </a:fld>
            <a:endParaRPr lang="en-US" dirty="0">
              <a:solidFill>
                <a:srgbClr val="00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431505540"/>
              </p:ext>
            </p:extLst>
          </p:nvPr>
        </p:nvGraphicFramePr>
        <p:xfrm>
          <a:off x="336927" y="1221475"/>
          <a:ext cx="8435173" cy="5555061"/>
        </p:xfrm>
        <a:graphic>
          <a:graphicData uri="http://schemas.openxmlformats.org/drawingml/2006/table">
            <a:tbl>
              <a:tblPr firstRow="1" firstCol="1" bandRow="1"/>
              <a:tblGrid>
                <a:gridCol w="2467432"/>
                <a:gridCol w="688586"/>
                <a:gridCol w="688586"/>
                <a:gridCol w="1079683"/>
                <a:gridCol w="767687"/>
                <a:gridCol w="910988"/>
                <a:gridCol w="910988"/>
                <a:gridCol w="921223"/>
              </a:tblGrid>
              <a:tr h="804019">
                <a:tc>
                  <a:txBody>
                    <a:bodyPr/>
                    <a:lstStyle/>
                    <a:p>
                      <a:pPr algn="l" fontAlgn="ctr"/>
                      <a:r>
                        <a:rPr lang="en-US" sz="1500" b="1" i="0" u="none" strike="noStrike" dirty="0">
                          <a:solidFill>
                            <a:srgbClr val="25325B"/>
                          </a:solidFill>
                          <a:effectLst/>
                          <a:latin typeface="+mn-lt"/>
                        </a:rPr>
                        <a:t>Measure Name</a:t>
                      </a: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ctr" fontAlgn="ctr"/>
                      <a:r>
                        <a:rPr lang="en-US" sz="1500" b="1" i="0" u="none" strike="noStrike" dirty="0">
                          <a:solidFill>
                            <a:srgbClr val="25325B"/>
                          </a:solidFill>
                          <a:effectLst/>
                          <a:latin typeface="+mn-lt"/>
                        </a:rPr>
                        <a:t>NQF Number</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500" b="1" i="0" u="none" strike="noStrike" dirty="0">
                          <a:solidFill>
                            <a:srgbClr val="25325B"/>
                          </a:solidFill>
                          <a:effectLst/>
                          <a:latin typeface="+mn-lt"/>
                        </a:rPr>
                        <a:t>Steward</a:t>
                      </a: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500" b="1" i="0" u="none" strike="noStrike" dirty="0">
                          <a:solidFill>
                            <a:srgbClr val="25325B"/>
                          </a:solidFill>
                          <a:effectLst/>
                          <a:latin typeface="+mn-lt"/>
                        </a:rPr>
                        <a:t>Domain</a:t>
                      </a: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500" b="1" i="0" u="none" strike="noStrike" dirty="0">
                          <a:solidFill>
                            <a:srgbClr val="25325B"/>
                          </a:solidFill>
                          <a:effectLst/>
                          <a:latin typeface="+mn-lt"/>
                        </a:rPr>
                        <a:t>Process/      Outcome</a:t>
                      </a: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500" b="1" i="0" u="none" strike="noStrike" dirty="0" smtClean="0">
                          <a:solidFill>
                            <a:srgbClr val="25325B"/>
                          </a:solidFill>
                          <a:effectLst/>
                          <a:latin typeface="+mn-lt"/>
                        </a:rPr>
                        <a:t>Care Setting</a:t>
                      </a:r>
                      <a:endParaRPr lang="en-US" sz="1500" b="1" i="0" u="none" strike="noStrike" dirty="0">
                        <a:solidFill>
                          <a:srgbClr val="25325B"/>
                        </a:solidFill>
                        <a:effectLst/>
                        <a:latin typeface="+mn-lt"/>
                      </a:endParaRP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500" b="1" i="0" u="none" strike="noStrike" dirty="0" smtClean="0">
                          <a:solidFill>
                            <a:srgbClr val="25325B"/>
                          </a:solidFill>
                          <a:effectLst/>
                          <a:latin typeface="+mn-lt"/>
                        </a:rPr>
                        <a:t>Population</a:t>
                      </a:r>
                      <a:endParaRPr lang="en-US" sz="1500" b="1" i="0" u="none" strike="noStrike" dirty="0">
                        <a:solidFill>
                          <a:srgbClr val="25325B"/>
                        </a:solidFill>
                        <a:effectLst/>
                        <a:latin typeface="+mn-lt"/>
                      </a:endParaRP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500" b="1" i="0" u="none" strike="noStrike" dirty="0" smtClean="0">
                          <a:solidFill>
                            <a:srgbClr val="25325B"/>
                          </a:solidFill>
                          <a:effectLst/>
                          <a:latin typeface="+mn-lt"/>
                        </a:rPr>
                        <a:t>Data Source</a:t>
                      </a:r>
                      <a:endParaRPr lang="en-US" sz="1500" b="1" i="0" u="none" strike="noStrike" dirty="0">
                        <a:solidFill>
                          <a:srgbClr val="25325B"/>
                        </a:solidFill>
                        <a:effectLst/>
                        <a:latin typeface="+mn-lt"/>
                      </a:endParaRP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r>
              <a:tr h="691633">
                <a:tc>
                  <a:txBody>
                    <a:bodyPr/>
                    <a:lstStyle/>
                    <a:p>
                      <a:pPr algn="l" fontAlgn="t"/>
                      <a:r>
                        <a:rPr lang="en-US" sz="1250" b="0" i="0" u="none" strike="noStrike" dirty="0">
                          <a:solidFill>
                            <a:srgbClr val="000000"/>
                          </a:solidFill>
                          <a:effectLst/>
                          <a:latin typeface="+mn-lt"/>
                        </a:rPr>
                        <a:t>Cardiovascular Health Screening for People with Schizophrenia or Bipolar Disorder Who Are Prescribed Antipsychotic Medications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1927</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NCQA</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Behavioral Health</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Ambulatory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Adult</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Claims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476449">
                <a:tc>
                  <a:txBody>
                    <a:bodyPr/>
                    <a:lstStyle/>
                    <a:p>
                      <a:pPr algn="l" fontAlgn="t"/>
                      <a:r>
                        <a:rPr lang="en-US" sz="1250" b="0" i="0" u="none" strike="noStrike">
                          <a:solidFill>
                            <a:srgbClr val="000000"/>
                          </a:solidFill>
                          <a:effectLst/>
                          <a:latin typeface="+mn-lt"/>
                        </a:rPr>
                        <a:t>Percent of Members with Fragmented Primary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 </a:t>
                      </a:r>
                      <a:r>
                        <a:rPr lang="en-US" sz="1250" b="0" i="0" u="none" strike="noStrike" dirty="0" smtClean="0">
                          <a:solidFill>
                            <a:srgbClr val="000000"/>
                          </a:solidFill>
                          <a:effectLst/>
                          <a:latin typeface="+mn-lt"/>
                        </a:rPr>
                        <a:t>NA</a:t>
                      </a:r>
                      <a:endParaRPr lang="en-US" sz="1250" b="0" i="0" u="none" strike="noStrike" dirty="0">
                        <a:solidFill>
                          <a:srgbClr val="000000"/>
                        </a:solidFill>
                        <a:effectLst/>
                        <a:latin typeface="+mn-lt"/>
                      </a:endParaRP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Homegrown</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Care Coordination</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Ambulatory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All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Claims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524016">
                <a:tc>
                  <a:txBody>
                    <a:bodyPr/>
                    <a:lstStyle/>
                    <a:p>
                      <a:pPr algn="l" fontAlgn="t"/>
                      <a:r>
                        <a:rPr lang="en-US" sz="1250" b="0" i="0" u="none" strike="noStrike">
                          <a:solidFill>
                            <a:srgbClr val="000000"/>
                          </a:solidFill>
                          <a:effectLst/>
                          <a:latin typeface="+mn-lt"/>
                        </a:rPr>
                        <a:t>Children with Four Topical Fluoride Applications by 4 Years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 </a:t>
                      </a:r>
                      <a:r>
                        <a:rPr lang="en-US" sz="1250" b="0" i="0" u="none" strike="noStrike" dirty="0" smtClean="0">
                          <a:solidFill>
                            <a:srgbClr val="000000"/>
                          </a:solidFill>
                          <a:effectLst/>
                          <a:latin typeface="+mn-lt"/>
                        </a:rPr>
                        <a:t>NA</a:t>
                      </a:r>
                      <a:endParaRPr lang="en-US" sz="1250" b="0" i="0" u="none" strike="noStrike" dirty="0">
                        <a:solidFill>
                          <a:srgbClr val="000000"/>
                        </a:solidFill>
                        <a:effectLst/>
                        <a:latin typeface="+mn-lt"/>
                      </a:endParaRP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IHOC #56</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Oral Health</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Ambulatory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Pediatric</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Claims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524016">
                <a:tc>
                  <a:txBody>
                    <a:bodyPr/>
                    <a:lstStyle/>
                    <a:p>
                      <a:pPr algn="l" fontAlgn="t"/>
                      <a:r>
                        <a:rPr lang="en-US" sz="1250" b="0" i="0" u="none" strike="noStrike">
                          <a:solidFill>
                            <a:srgbClr val="000000"/>
                          </a:solidFill>
                          <a:effectLst/>
                          <a:latin typeface="+mn-lt"/>
                        </a:rPr>
                        <a:t>Use of Imaging Studies for Low Back Pain (LBP)</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0052</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NCQA </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Overuse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Ambulatory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Adult</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Claims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521461">
                <a:tc>
                  <a:txBody>
                    <a:bodyPr/>
                    <a:lstStyle/>
                    <a:p>
                      <a:pPr algn="l" fontAlgn="t"/>
                      <a:r>
                        <a:rPr lang="en-US" sz="1250" b="0" i="0" u="none" strike="noStrike" dirty="0">
                          <a:solidFill>
                            <a:srgbClr val="000000"/>
                          </a:solidFill>
                          <a:effectLst/>
                          <a:latin typeface="+mn-lt"/>
                        </a:rPr>
                        <a:t>Non-emergent ED Use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 </a:t>
                      </a:r>
                      <a:r>
                        <a:rPr lang="en-US" sz="1250" b="0" i="0" u="none" strike="noStrike" dirty="0" smtClean="0">
                          <a:solidFill>
                            <a:srgbClr val="000000"/>
                          </a:solidFill>
                          <a:effectLst/>
                          <a:latin typeface="+mn-lt"/>
                        </a:rPr>
                        <a:t>NA</a:t>
                      </a:r>
                      <a:endParaRPr lang="en-US" sz="1250" b="0" i="0" u="none" strike="noStrike" dirty="0">
                        <a:solidFill>
                          <a:srgbClr val="000000"/>
                        </a:solidFill>
                        <a:effectLst/>
                        <a:latin typeface="+mn-lt"/>
                      </a:endParaRP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Muskie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Overuse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Ambulatory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All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Claims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524016">
                <a:tc>
                  <a:txBody>
                    <a:bodyPr/>
                    <a:lstStyle/>
                    <a:p>
                      <a:pPr algn="l" fontAlgn="t"/>
                      <a:r>
                        <a:rPr lang="en-US" sz="1250" b="0" i="0" u="none" strike="noStrike">
                          <a:solidFill>
                            <a:srgbClr val="000000"/>
                          </a:solidFill>
                          <a:effectLst/>
                          <a:latin typeface="+mn-lt"/>
                        </a:rPr>
                        <a:t>Well-Child Visits in the First 15 Months of Life (W15)</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1392</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NCQA </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Pediatric Measures - Prevention</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Ambulatory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Pediatric</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Claims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524016">
                <a:tc>
                  <a:txBody>
                    <a:bodyPr/>
                    <a:lstStyle/>
                    <a:p>
                      <a:pPr algn="l" fontAlgn="t"/>
                      <a:r>
                        <a:rPr lang="en-US" sz="1250" b="0" i="0" u="none" strike="noStrike">
                          <a:solidFill>
                            <a:srgbClr val="000000"/>
                          </a:solidFill>
                          <a:effectLst/>
                          <a:latin typeface="+mn-lt"/>
                        </a:rPr>
                        <a:t>Use of Appropriate Medications for Asthma (ASM)</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0036</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NCQA </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Chronic Illness Care: Respiratory Illness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Ambulatory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All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Claims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524016">
                <a:tc>
                  <a:txBody>
                    <a:bodyPr/>
                    <a:lstStyle/>
                    <a:p>
                      <a:pPr algn="l" fontAlgn="t"/>
                      <a:r>
                        <a:rPr lang="en-US" sz="1250" b="0" i="0" u="none" strike="noStrike">
                          <a:solidFill>
                            <a:srgbClr val="000000"/>
                          </a:solidFill>
                          <a:effectLst/>
                          <a:latin typeface="+mn-lt"/>
                        </a:rPr>
                        <a:t>Developmental Screening In the First Three Years of Life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1448</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NCQA</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Pediatric Measures - Prevention</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Ambulatory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Pediatric</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Claims (Depending on state)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bl>
          </a:graphicData>
        </a:graphic>
      </p:graphicFrame>
    </p:spTree>
    <p:extLst>
      <p:ext uri="{BB962C8B-B14F-4D97-AF65-F5344CB8AC3E}">
        <p14:creationId xmlns:p14="http://schemas.microsoft.com/office/powerpoint/2010/main" val="26114733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599" y="-76200"/>
            <a:ext cx="8645858" cy="1143000"/>
          </a:xfrm>
        </p:spPr>
        <p:txBody>
          <a:bodyPr/>
          <a:lstStyle/>
          <a:p>
            <a:r>
              <a:rPr lang="en-US" dirty="0"/>
              <a:t>Review of recommended </a:t>
            </a:r>
            <a:r>
              <a:rPr lang="en-US" dirty="0" smtClean="0"/>
              <a:t>“monitoring” measure set </a:t>
            </a:r>
            <a:r>
              <a:rPr lang="en-US" sz="2400" dirty="0" smtClean="0"/>
              <a:t>(continued)</a:t>
            </a:r>
            <a:endParaRPr lang="en-US" sz="2400"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0"/>
          </p:nvPr>
        </p:nvSpPr>
        <p:spPr/>
        <p:txBody>
          <a:bodyPr/>
          <a:lstStyle/>
          <a:p>
            <a:fld id="{6CDFDD91-9DC5-443A-B5D4-A4D827708E68}" type="slidenum">
              <a:rPr lang="en-US" smtClean="0">
                <a:solidFill>
                  <a:srgbClr val="000000"/>
                </a:solidFill>
              </a:rPr>
              <a:pPr/>
              <a:t>8</a:t>
            </a:fld>
            <a:endParaRPr lang="en-US" dirty="0">
              <a:solidFill>
                <a:srgbClr val="00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4008305742"/>
              </p:ext>
            </p:extLst>
          </p:nvPr>
        </p:nvGraphicFramePr>
        <p:xfrm>
          <a:off x="367634" y="1112293"/>
          <a:ext cx="8435173" cy="5483752"/>
        </p:xfrm>
        <a:graphic>
          <a:graphicData uri="http://schemas.openxmlformats.org/drawingml/2006/table">
            <a:tbl>
              <a:tblPr firstRow="1" firstCol="1" bandRow="1"/>
              <a:tblGrid>
                <a:gridCol w="2467432"/>
                <a:gridCol w="688586"/>
                <a:gridCol w="688586"/>
                <a:gridCol w="1079683"/>
                <a:gridCol w="839338"/>
                <a:gridCol w="839337"/>
                <a:gridCol w="910988"/>
                <a:gridCol w="921223"/>
              </a:tblGrid>
              <a:tr h="804019">
                <a:tc>
                  <a:txBody>
                    <a:bodyPr/>
                    <a:lstStyle/>
                    <a:p>
                      <a:pPr algn="l" fontAlgn="ctr"/>
                      <a:r>
                        <a:rPr lang="en-US" sz="1500" b="1" i="0" u="none" strike="noStrike" dirty="0">
                          <a:solidFill>
                            <a:srgbClr val="25325B"/>
                          </a:solidFill>
                          <a:effectLst/>
                          <a:latin typeface="+mn-lt"/>
                        </a:rPr>
                        <a:t>Measure Name</a:t>
                      </a: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ctr" fontAlgn="ctr"/>
                      <a:r>
                        <a:rPr lang="en-US" sz="1500" b="1" i="0" u="none" strike="noStrike" dirty="0">
                          <a:solidFill>
                            <a:srgbClr val="25325B"/>
                          </a:solidFill>
                          <a:effectLst/>
                          <a:latin typeface="+mn-lt"/>
                        </a:rPr>
                        <a:t>NQF Number</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500" b="1" i="0" u="none" strike="noStrike" dirty="0">
                          <a:solidFill>
                            <a:srgbClr val="25325B"/>
                          </a:solidFill>
                          <a:effectLst/>
                          <a:latin typeface="+mn-lt"/>
                        </a:rPr>
                        <a:t>Steward</a:t>
                      </a: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500" b="1" i="0" u="none" strike="noStrike" dirty="0">
                          <a:solidFill>
                            <a:srgbClr val="25325B"/>
                          </a:solidFill>
                          <a:effectLst/>
                          <a:latin typeface="+mn-lt"/>
                        </a:rPr>
                        <a:t>Domain</a:t>
                      </a: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500" b="1" i="0" u="none" strike="noStrike" dirty="0">
                          <a:solidFill>
                            <a:srgbClr val="25325B"/>
                          </a:solidFill>
                          <a:effectLst/>
                          <a:latin typeface="+mn-lt"/>
                        </a:rPr>
                        <a:t>Process/      Outcome</a:t>
                      </a: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500" b="1" i="0" u="none" strike="noStrike" dirty="0" smtClean="0">
                          <a:solidFill>
                            <a:srgbClr val="25325B"/>
                          </a:solidFill>
                          <a:effectLst/>
                          <a:latin typeface="+mn-lt"/>
                        </a:rPr>
                        <a:t>Care Setting</a:t>
                      </a:r>
                      <a:endParaRPr lang="en-US" sz="1500" b="1" i="0" u="none" strike="noStrike" dirty="0">
                        <a:solidFill>
                          <a:srgbClr val="25325B"/>
                        </a:solidFill>
                        <a:effectLst/>
                        <a:latin typeface="+mn-lt"/>
                      </a:endParaRP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500" b="1" i="0" u="none" strike="noStrike" dirty="0" smtClean="0">
                          <a:solidFill>
                            <a:srgbClr val="25325B"/>
                          </a:solidFill>
                          <a:effectLst/>
                          <a:latin typeface="+mn-lt"/>
                        </a:rPr>
                        <a:t>Population</a:t>
                      </a:r>
                      <a:endParaRPr lang="en-US" sz="1500" b="1" i="0" u="none" strike="noStrike" dirty="0">
                        <a:solidFill>
                          <a:srgbClr val="25325B"/>
                        </a:solidFill>
                        <a:effectLst/>
                        <a:latin typeface="+mn-lt"/>
                      </a:endParaRP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500" b="1" i="0" u="none" strike="noStrike" dirty="0" smtClean="0">
                          <a:solidFill>
                            <a:srgbClr val="25325B"/>
                          </a:solidFill>
                          <a:effectLst/>
                          <a:latin typeface="+mn-lt"/>
                        </a:rPr>
                        <a:t>Data Source</a:t>
                      </a:r>
                      <a:endParaRPr lang="en-US" sz="1500" b="1" i="0" u="none" strike="noStrike" dirty="0">
                        <a:solidFill>
                          <a:srgbClr val="25325B"/>
                        </a:solidFill>
                        <a:effectLst/>
                        <a:latin typeface="+mn-lt"/>
                      </a:endParaRPr>
                    </a:p>
                  </a:txBody>
                  <a:tcPr marL="6429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r>
              <a:tr h="458398">
                <a:tc>
                  <a:txBody>
                    <a:bodyPr/>
                    <a:lstStyle/>
                    <a:p>
                      <a:pPr algn="l" fontAlgn="t"/>
                      <a:r>
                        <a:rPr lang="en-US" sz="1250" b="0" i="0" u="none" strike="noStrike" dirty="0">
                          <a:solidFill>
                            <a:srgbClr val="000000"/>
                          </a:solidFill>
                          <a:effectLst/>
                          <a:latin typeface="+mn-lt"/>
                        </a:rPr>
                        <a:t>Ambulatory Surgery/1000</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ctr" fontAlgn="t"/>
                      <a:r>
                        <a:rPr lang="en-US" sz="1250" b="0" i="0" u="none" strike="noStrike" dirty="0">
                          <a:solidFill>
                            <a:srgbClr val="000000"/>
                          </a:solidFill>
                          <a:effectLst/>
                          <a:latin typeface="+mn-lt"/>
                        </a:rPr>
                        <a:t> </a:t>
                      </a:r>
                      <a:r>
                        <a:rPr lang="en-US" sz="1250" b="0" i="0" u="none" strike="noStrike" dirty="0" smtClean="0">
                          <a:solidFill>
                            <a:srgbClr val="000000"/>
                          </a:solidFill>
                          <a:effectLst/>
                          <a:latin typeface="+mn-lt"/>
                        </a:rPr>
                        <a:t>---</a:t>
                      </a:r>
                      <a:endParaRPr lang="en-US" sz="1250" b="0" i="0" u="none" strike="noStrike" dirty="0">
                        <a:solidFill>
                          <a:srgbClr val="000000"/>
                        </a:solidFill>
                        <a:effectLst/>
                        <a:latin typeface="+mn-lt"/>
                      </a:endParaRP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 </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Utilization</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Ambulatory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All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Claims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504967">
                <a:tc>
                  <a:txBody>
                    <a:bodyPr/>
                    <a:lstStyle/>
                    <a:p>
                      <a:pPr algn="l" fontAlgn="t"/>
                      <a:r>
                        <a:rPr lang="en-US" sz="1250" b="0" i="0" u="none" strike="noStrike" dirty="0">
                          <a:solidFill>
                            <a:srgbClr val="000000"/>
                          </a:solidFill>
                          <a:effectLst/>
                          <a:latin typeface="+mn-lt"/>
                        </a:rPr>
                        <a:t>Ambulatory Care (AMB)</a:t>
                      </a:r>
                      <a:br>
                        <a:rPr lang="en-US" sz="1250" b="0" i="0" u="none" strike="noStrike" dirty="0">
                          <a:solidFill>
                            <a:srgbClr val="000000"/>
                          </a:solidFill>
                          <a:effectLst/>
                          <a:latin typeface="+mn-lt"/>
                        </a:rPr>
                      </a:br>
                      <a:r>
                        <a:rPr lang="en-US" sz="1250" b="0" i="0" u="none" strike="noStrike" dirty="0">
                          <a:solidFill>
                            <a:srgbClr val="000000"/>
                          </a:solidFill>
                          <a:effectLst/>
                          <a:latin typeface="+mn-lt"/>
                        </a:rPr>
                        <a:t>(ED rate only)</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ctr" fontAlgn="t"/>
                      <a:r>
                        <a:rPr lang="en-US" sz="1250" b="0" i="0" u="none" strike="noStrike" smtClean="0">
                          <a:solidFill>
                            <a:srgbClr val="000000"/>
                          </a:solidFill>
                          <a:effectLst/>
                          <a:latin typeface="+mn-lt"/>
                        </a:rPr>
                        <a:t> ---</a:t>
                      </a:r>
                      <a:endParaRPr lang="en-US" sz="1250" b="0" i="0" u="none" strike="noStrike" dirty="0">
                        <a:solidFill>
                          <a:srgbClr val="000000"/>
                        </a:solidFill>
                        <a:effectLst/>
                        <a:latin typeface="+mn-lt"/>
                      </a:endParaRP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NCQA</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Utilization</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Ambulatory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All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Claims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477672">
                <a:tc>
                  <a:txBody>
                    <a:bodyPr/>
                    <a:lstStyle/>
                    <a:p>
                      <a:pPr algn="l" fontAlgn="t"/>
                      <a:r>
                        <a:rPr lang="en-US" sz="1250" b="0" i="0" u="none" strike="noStrike" dirty="0">
                          <a:solidFill>
                            <a:srgbClr val="000000"/>
                          </a:solidFill>
                          <a:effectLst/>
                          <a:latin typeface="+mn-lt"/>
                        </a:rPr>
                        <a:t>% Generic Scripts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ctr" fontAlgn="t"/>
                      <a:r>
                        <a:rPr lang="en-US" sz="1250" b="0" i="0" u="none" strike="noStrike" smtClean="0">
                          <a:solidFill>
                            <a:srgbClr val="000000"/>
                          </a:solidFill>
                          <a:effectLst/>
                          <a:latin typeface="+mn-lt"/>
                        </a:rPr>
                        <a:t> ---</a:t>
                      </a:r>
                      <a:endParaRPr lang="en-US" sz="1250" b="0" i="0" u="none" strike="noStrike" dirty="0">
                        <a:solidFill>
                          <a:srgbClr val="000000"/>
                        </a:solidFill>
                        <a:effectLst/>
                        <a:latin typeface="+mn-lt"/>
                      </a:endParaRP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 </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Utilization</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Ambulatory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All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Claims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524016">
                <a:tc>
                  <a:txBody>
                    <a:bodyPr/>
                    <a:lstStyle/>
                    <a:p>
                      <a:pPr algn="l" fontAlgn="t"/>
                      <a:r>
                        <a:rPr lang="en-US" sz="1250" b="0" i="0" u="none" strike="noStrike" dirty="0">
                          <a:solidFill>
                            <a:srgbClr val="000000"/>
                          </a:solidFill>
                          <a:effectLst/>
                          <a:latin typeface="+mn-lt"/>
                        </a:rPr>
                        <a:t>High-end Imaging/1000</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ctr" fontAlgn="t"/>
                      <a:r>
                        <a:rPr lang="en-US" sz="1250" b="0" i="0" u="none" strike="noStrike" smtClean="0">
                          <a:solidFill>
                            <a:srgbClr val="000000"/>
                          </a:solidFill>
                          <a:effectLst/>
                          <a:latin typeface="+mn-lt"/>
                        </a:rPr>
                        <a:t> ---</a:t>
                      </a:r>
                      <a:endParaRPr lang="en-US" sz="1250" b="0" i="0" u="none" strike="noStrike" dirty="0">
                        <a:solidFill>
                          <a:srgbClr val="000000"/>
                        </a:solidFill>
                        <a:effectLst/>
                        <a:latin typeface="+mn-lt"/>
                      </a:endParaRP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 </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Utilization</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Ambulatory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All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Claims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524016">
                <a:tc>
                  <a:txBody>
                    <a:bodyPr/>
                    <a:lstStyle/>
                    <a:p>
                      <a:pPr algn="l" fontAlgn="t"/>
                      <a:r>
                        <a:rPr lang="en-US" sz="1250" b="0" i="0" u="none" strike="noStrike">
                          <a:solidFill>
                            <a:srgbClr val="000000"/>
                          </a:solidFill>
                          <a:effectLst/>
                          <a:latin typeface="+mn-lt"/>
                        </a:rPr>
                        <a:t>Inpatient Utilization - General Hospital/Acute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ctr" fontAlgn="t"/>
                      <a:r>
                        <a:rPr lang="en-US" sz="1250" b="0" i="0" u="none" strike="noStrike" smtClean="0">
                          <a:solidFill>
                            <a:srgbClr val="000000"/>
                          </a:solidFill>
                          <a:effectLst/>
                          <a:latin typeface="+mn-lt"/>
                        </a:rPr>
                        <a:t> ---</a:t>
                      </a:r>
                      <a:endParaRPr lang="en-US" sz="1250" b="0" i="0" u="none" strike="noStrike" dirty="0">
                        <a:solidFill>
                          <a:srgbClr val="000000"/>
                        </a:solidFill>
                        <a:effectLst/>
                        <a:latin typeface="+mn-lt"/>
                      </a:endParaRP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NCQA</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Utilization</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Hospital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All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Claims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618616">
                <a:tc>
                  <a:txBody>
                    <a:bodyPr/>
                    <a:lstStyle/>
                    <a:p>
                      <a:pPr algn="l" fontAlgn="t"/>
                      <a:r>
                        <a:rPr lang="en-US" sz="1250" b="0" i="0" u="none" strike="noStrike">
                          <a:solidFill>
                            <a:srgbClr val="000000"/>
                          </a:solidFill>
                          <a:effectLst/>
                          <a:latin typeface="+mn-lt"/>
                        </a:rPr>
                        <a:t>Primary Care Visits/1000</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ctr" fontAlgn="t"/>
                      <a:r>
                        <a:rPr lang="en-US" sz="1250" b="0" i="0" u="none" strike="noStrike" dirty="0" smtClean="0">
                          <a:solidFill>
                            <a:srgbClr val="000000"/>
                          </a:solidFill>
                          <a:effectLst/>
                          <a:latin typeface="+mn-lt"/>
                        </a:rPr>
                        <a:t> ---</a:t>
                      </a:r>
                      <a:endParaRPr lang="en-US" sz="1250" b="0" i="0" u="none" strike="noStrike" dirty="0">
                        <a:solidFill>
                          <a:srgbClr val="000000"/>
                        </a:solidFill>
                        <a:effectLst/>
                        <a:latin typeface="+mn-lt"/>
                      </a:endParaRP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 </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Utilization</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Ambulatory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All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Claims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524016">
                <a:tc>
                  <a:txBody>
                    <a:bodyPr/>
                    <a:lstStyle/>
                    <a:p>
                      <a:pPr algn="l" fontAlgn="t"/>
                      <a:r>
                        <a:rPr lang="en-US" sz="1250" b="0" i="0" u="none" strike="noStrike">
                          <a:solidFill>
                            <a:srgbClr val="000000"/>
                          </a:solidFill>
                          <a:effectLst/>
                          <a:latin typeface="+mn-lt"/>
                        </a:rPr>
                        <a:t>Skilled Nursing Facility (SNF) Days/1000</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ctr" fontAlgn="t"/>
                      <a:r>
                        <a:rPr lang="en-US" sz="1250" b="0" i="0" u="none" strike="noStrike" smtClean="0">
                          <a:solidFill>
                            <a:srgbClr val="000000"/>
                          </a:solidFill>
                          <a:effectLst/>
                          <a:latin typeface="+mn-lt"/>
                        </a:rPr>
                        <a:t> ---</a:t>
                      </a:r>
                      <a:endParaRPr lang="en-US" sz="1250" b="0" i="0" u="none" strike="noStrike" dirty="0">
                        <a:solidFill>
                          <a:srgbClr val="000000"/>
                        </a:solidFill>
                        <a:effectLst/>
                        <a:latin typeface="+mn-lt"/>
                      </a:endParaRP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 </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Utilization</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SNF</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All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Claims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524016">
                <a:tc>
                  <a:txBody>
                    <a:bodyPr/>
                    <a:lstStyle/>
                    <a:p>
                      <a:pPr algn="l" fontAlgn="t"/>
                      <a:r>
                        <a:rPr lang="en-US" sz="1250" b="0" i="0" u="none" strike="noStrike" dirty="0">
                          <a:solidFill>
                            <a:srgbClr val="000000"/>
                          </a:solidFill>
                          <a:effectLst/>
                          <a:latin typeface="+mn-lt"/>
                        </a:rPr>
                        <a:t>Specialty Visits/1000</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ctr" fontAlgn="t"/>
                      <a:r>
                        <a:rPr lang="en-US" sz="1250" b="0" i="0" u="none" strike="noStrike" smtClean="0">
                          <a:solidFill>
                            <a:srgbClr val="000000"/>
                          </a:solidFill>
                          <a:effectLst/>
                          <a:latin typeface="+mn-lt"/>
                        </a:rPr>
                        <a:t> ---</a:t>
                      </a:r>
                      <a:endParaRPr lang="en-US" sz="1250" b="0" i="0" u="none" strike="noStrike" dirty="0">
                        <a:solidFill>
                          <a:srgbClr val="000000"/>
                        </a:solidFill>
                        <a:effectLst/>
                        <a:latin typeface="+mn-lt"/>
                      </a:endParaRP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 </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Utilization</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Ambulatory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All</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Claims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524016">
                <a:tc>
                  <a:txBody>
                    <a:bodyPr/>
                    <a:lstStyle/>
                    <a:p>
                      <a:pPr algn="l" fontAlgn="t"/>
                      <a:r>
                        <a:rPr lang="en-US" sz="1250" b="0" i="0" u="none" strike="noStrike">
                          <a:solidFill>
                            <a:srgbClr val="000000"/>
                          </a:solidFill>
                          <a:effectLst/>
                          <a:latin typeface="+mn-lt"/>
                        </a:rPr>
                        <a:t>ED Utilization: Number of ED visits per 1000 member months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ctr" fontAlgn="t"/>
                      <a:r>
                        <a:rPr lang="en-US" sz="1250" b="0" i="0" u="none" strike="noStrike" dirty="0" smtClean="0">
                          <a:solidFill>
                            <a:srgbClr val="000000"/>
                          </a:solidFill>
                          <a:effectLst/>
                          <a:latin typeface="+mn-lt"/>
                        </a:rPr>
                        <a:t> ---</a:t>
                      </a:r>
                      <a:endParaRPr lang="en-US" sz="1250" b="0" i="0" u="none" strike="noStrike" dirty="0">
                        <a:solidFill>
                          <a:srgbClr val="000000"/>
                        </a:solidFill>
                        <a:effectLst/>
                        <a:latin typeface="+mn-lt"/>
                      </a:endParaRP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NCQA</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Utilization - Pediatric</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Process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a:solidFill>
                            <a:srgbClr val="000000"/>
                          </a:solidFill>
                          <a:effectLst/>
                          <a:latin typeface="+mn-lt"/>
                        </a:rPr>
                        <a:t>Ambulatory Care</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Pediatric</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fontAlgn="t"/>
                      <a:r>
                        <a:rPr lang="en-US" sz="1250" b="0" i="0" u="none" strike="noStrike" dirty="0">
                          <a:solidFill>
                            <a:srgbClr val="000000"/>
                          </a:solidFill>
                          <a:effectLst/>
                          <a:latin typeface="+mn-lt"/>
                        </a:rPr>
                        <a:t>Claims</a:t>
                      </a:r>
                    </a:p>
                  </a:txBody>
                  <a:tcPr marL="7144" marR="7144"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bl>
          </a:graphicData>
        </a:graphic>
      </p:graphicFrame>
    </p:spTree>
    <p:extLst>
      <p:ext uri="{BB962C8B-B14F-4D97-AF65-F5344CB8AC3E}">
        <p14:creationId xmlns:p14="http://schemas.microsoft.com/office/powerpoint/2010/main" val="22533554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Primary Care Spend Calculation</a:t>
            </a:r>
            <a:endParaRPr lang="en-US" dirty="0"/>
          </a:p>
        </p:txBody>
      </p:sp>
      <p:sp>
        <p:nvSpPr>
          <p:cNvPr id="3" name="Content Placeholder 2"/>
          <p:cNvSpPr>
            <a:spLocks noGrp="1"/>
          </p:cNvSpPr>
          <p:nvPr>
            <p:ph idx="1"/>
          </p:nvPr>
        </p:nvSpPr>
        <p:spPr/>
        <p:txBody>
          <a:bodyPr/>
          <a:lstStyle/>
          <a:p>
            <a:r>
              <a:rPr lang="en-US" dirty="0" smtClean="0"/>
              <a:t>Total spend used in denominator</a:t>
            </a:r>
          </a:p>
          <a:p>
            <a:pPr marL="0" indent="0" algn="ctr">
              <a:buNone/>
            </a:pPr>
            <a:r>
              <a:rPr lang="en-US" dirty="0" smtClean="0"/>
              <a:t>$1.02 billion (inc $290m Rx)</a:t>
            </a:r>
          </a:p>
          <a:p>
            <a:r>
              <a:rPr lang="en-US" dirty="0" smtClean="0"/>
              <a:t>Of that total, primary care spend</a:t>
            </a:r>
          </a:p>
          <a:p>
            <a:pPr marL="0" indent="0" algn="ctr">
              <a:buNone/>
            </a:pPr>
            <a:r>
              <a:rPr lang="en-US" dirty="0" smtClean="0"/>
              <a:t>$53 million</a:t>
            </a:r>
          </a:p>
          <a:p>
            <a:r>
              <a:rPr lang="en-US" b="1" dirty="0" smtClean="0"/>
              <a:t>5.2% primary care </a:t>
            </a:r>
            <a:r>
              <a:rPr lang="en-US" b="1" dirty="0" smtClean="0"/>
              <a:t>spend</a:t>
            </a:r>
          </a:p>
          <a:p>
            <a:r>
              <a:rPr lang="en-US" dirty="0" smtClean="0"/>
              <a:t>CY 14 commercial non-claims spend - $10.3 million</a:t>
            </a:r>
          </a:p>
          <a:p>
            <a:r>
              <a:rPr lang="en-US" dirty="0" smtClean="0"/>
              <a:t>Current estimate = 6.2% primary care spend</a:t>
            </a:r>
            <a:endParaRPr lang="en-US" dirty="0" smtClean="0"/>
          </a:p>
          <a:p>
            <a:pPr lvl="1"/>
            <a:endParaRPr lang="en-US" dirty="0" smtClean="0"/>
          </a:p>
        </p:txBody>
      </p:sp>
      <p:sp>
        <p:nvSpPr>
          <p:cNvPr id="4" name="Slide Number Placeholder 3"/>
          <p:cNvSpPr>
            <a:spLocks noGrp="1"/>
          </p:cNvSpPr>
          <p:nvPr>
            <p:ph type="sldNum" sz="quarter" idx="12"/>
          </p:nvPr>
        </p:nvSpPr>
        <p:spPr/>
        <p:txBody>
          <a:bodyPr/>
          <a:lstStyle/>
          <a:p>
            <a:fld id="{A5356534-4107-7643-9FD1-A9FC5EB2D0B1}" type="slidenum">
              <a:rPr lang="en-US" smtClean="0"/>
              <a:t>9</a:t>
            </a:fld>
            <a:endParaRPr lang="en-US" dirty="0"/>
          </a:p>
        </p:txBody>
      </p:sp>
    </p:spTree>
    <p:extLst>
      <p:ext uri="{BB962C8B-B14F-4D97-AF65-F5344CB8AC3E}">
        <p14:creationId xmlns:p14="http://schemas.microsoft.com/office/powerpoint/2010/main" val="345854637"/>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5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8428</TotalTime>
  <Words>2841</Words>
  <Application>Microsoft Office PowerPoint</Application>
  <PresentationFormat>On-screen Show (4:3)</PresentationFormat>
  <Paragraphs>580</Paragraphs>
  <Slides>22</Slides>
  <Notes>1</Notes>
  <HiddenSlides>0</HiddenSlides>
  <MMClips>0</MMClips>
  <ScaleCrop>false</ScaleCrop>
  <HeadingPairs>
    <vt:vector size="4" baseType="variant">
      <vt:variant>
        <vt:lpstr>Theme</vt:lpstr>
      </vt:variant>
      <vt:variant>
        <vt:i4>2</vt:i4>
      </vt:variant>
      <vt:variant>
        <vt:lpstr>Slide Titles</vt:lpstr>
      </vt:variant>
      <vt:variant>
        <vt:i4>22</vt:i4>
      </vt:variant>
    </vt:vector>
  </HeadingPairs>
  <TitlesOfParts>
    <vt:vector size="24" baseType="lpstr">
      <vt:lpstr>Custom Design</vt:lpstr>
      <vt:lpstr>5_Custom Design</vt:lpstr>
      <vt:lpstr>PowerPoint Presentation</vt:lpstr>
      <vt:lpstr>Today’s Agenda</vt:lpstr>
      <vt:lpstr>Review of recommended “payment” measure set</vt:lpstr>
      <vt:lpstr>Review of recommended “payment” measure set (continued) </vt:lpstr>
      <vt:lpstr>Review of recommended “payment” measure set (continued)</vt:lpstr>
      <vt:lpstr>Review of recommended “payment” measure set (continued)</vt:lpstr>
      <vt:lpstr>Review of recommended “monitoring” measure set</vt:lpstr>
      <vt:lpstr>Review of recommended “monitoring” measure set (continued)</vt:lpstr>
      <vt:lpstr>Primary Care Spend Calculation</vt:lpstr>
      <vt:lpstr>Findings of Current Payment Practices</vt:lpstr>
      <vt:lpstr>Discern’s Proposed Approach</vt:lpstr>
      <vt:lpstr>Discern’s Recommendations</vt:lpstr>
      <vt:lpstr>Recommendations</vt:lpstr>
      <vt:lpstr>Recommendations</vt:lpstr>
      <vt:lpstr>Recommendations</vt:lpstr>
      <vt:lpstr>Recommendations</vt:lpstr>
      <vt:lpstr>Recommendations</vt:lpstr>
      <vt:lpstr>Recommendations</vt:lpstr>
      <vt:lpstr>Recommendations</vt:lpstr>
      <vt:lpstr>Recommendations</vt:lpstr>
      <vt:lpstr>Implementing the Recommendations</vt:lpstr>
      <vt:lpstr>Implementing the Recommendations</vt:lpstr>
    </vt:vector>
  </TitlesOfParts>
  <Company>Maine Health Management Coalition</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Brandon Hotham</dc:creator>
  <cp:lastModifiedBy>Frank Johnson</cp:lastModifiedBy>
  <cp:revision>140</cp:revision>
  <cp:lastPrinted>2014-11-24T21:11:33Z</cp:lastPrinted>
  <dcterms:created xsi:type="dcterms:W3CDTF">2014-02-03T17:00:52Z</dcterms:created>
  <dcterms:modified xsi:type="dcterms:W3CDTF">2015-07-20T20:42:53Z</dcterms:modified>
</cp:coreProperties>
</file>