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68" r:id="rId6"/>
    <p:sldId id="274" r:id="rId7"/>
    <p:sldId id="275" r:id="rId8"/>
    <p:sldId id="269" r:id="rId9"/>
    <p:sldId id="277"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17663A-BEC7-86F4-0D94-D3FAEC934C3C}" name="Shiminski, Jessica" initials="JS" userId="S::Jessica.Shiminski@maine.gov::fedba0db-d187-413d-9a77-961e9ff28b23" providerId="AD"/>
  <p188:author id="{057B123C-CEA9-E1B3-8A6E-08EB9D4D2857}" name="Coaty, Kristen" initials="CK" userId="S::kristen.coaty@maine.gov::61652ba7-879c-4a8f-85f2-c7bc5c8a6f22" providerId="AD"/>
  <p188:author id="{C219144F-5016-5FFE-56A3-3E36DA90C9D9}" name="Anton, Caitlin" initials="CA" userId="S::Caitlin.Anton@maine.gov::7d763d50-f1b9-4196-a3ca-d2a7e30ad175" providerId="AD"/>
  <p188:author id="{E9AB6A98-5A03-5E80-137A-1A2D72E51C78}" name="Lincoln, Rebecca" initials="RL" userId="S::rebecca.lincoln@maine.gov::9f34316e-c59f-44b6-be82-f07fec78ea60" providerId="AD"/>
  <p188:author id="{8913D3C2-2E00-FDB9-9D7E-C97390BE4890}" name="Pied, David" initials="DP" userId="S::David.Pied@maine.gov::63474625-dab9-45a5-8bf0-c0c055a47b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BE619-84DD-4378-B7DD-42E86941621B}" v="34" dt="2026-06-25T15:38:18.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49" autoAdjust="0"/>
  </p:normalViewPr>
  <p:slideViewPr>
    <p:cSldViewPr snapToGrid="0">
      <p:cViewPr varScale="1">
        <p:scale>
          <a:sx n="60" d="100"/>
          <a:sy n="60" d="100"/>
        </p:scale>
        <p:origin x="152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Caitlin" userId="7d763d50-f1b9-4196-a3ca-d2a7e30ad175" providerId="ADAL" clId="{4FD30E51-1E77-4272-8D31-C2C5FD4E1C25}"/>
    <pc:docChg chg="undo custSel addSld delSld modSld sldOrd">
      <pc:chgData name="Anton, Caitlin" userId="7d763d50-f1b9-4196-a3ca-d2a7e30ad175" providerId="ADAL" clId="{4FD30E51-1E77-4272-8D31-C2C5FD4E1C25}" dt="2026-06-25T15:51:42.394" v="9828" actId="13926"/>
      <pc:docMkLst>
        <pc:docMk/>
      </pc:docMkLst>
      <pc:sldChg chg="modSp mod modNotesTx">
        <pc:chgData name="Anton, Caitlin" userId="7d763d50-f1b9-4196-a3ca-d2a7e30ad175" providerId="ADAL" clId="{4FD30E51-1E77-4272-8D31-C2C5FD4E1C25}" dt="2026-06-25T15:45:14.062" v="9752" actId="20577"/>
        <pc:sldMkLst>
          <pc:docMk/>
          <pc:sldMk cId="1938534842" sldId="256"/>
        </pc:sldMkLst>
        <pc:spChg chg="mod">
          <ac:chgData name="Anton, Caitlin" userId="7d763d50-f1b9-4196-a3ca-d2a7e30ad175" providerId="ADAL" clId="{4FD30E51-1E77-4272-8D31-C2C5FD4E1C25}" dt="2026-06-25T14:53:36.485" v="8410" actId="2711"/>
          <ac:spMkLst>
            <pc:docMk/>
            <pc:sldMk cId="1938534842" sldId="256"/>
            <ac:spMk id="4" creationId="{891540D9-EF3E-EDBE-F2AD-C4C5E8760476}"/>
          </ac:spMkLst>
        </pc:spChg>
      </pc:sldChg>
      <pc:sldChg chg="modSp mod modNotesTx">
        <pc:chgData name="Anton, Caitlin" userId="7d763d50-f1b9-4196-a3ca-d2a7e30ad175" providerId="ADAL" clId="{4FD30E51-1E77-4272-8D31-C2C5FD4E1C25}" dt="2026-06-25T15:51:42.394" v="9828" actId="13926"/>
        <pc:sldMkLst>
          <pc:docMk/>
          <pc:sldMk cId="1340534204" sldId="267"/>
        </pc:sldMkLst>
        <pc:spChg chg="mod">
          <ac:chgData name="Anton, Caitlin" userId="7d763d50-f1b9-4196-a3ca-d2a7e30ad175" providerId="ADAL" clId="{4FD30E51-1E77-4272-8D31-C2C5FD4E1C25}" dt="2026-06-25T14:51:24.851" v="8404" actId="113"/>
          <ac:spMkLst>
            <pc:docMk/>
            <pc:sldMk cId="1340534204" sldId="267"/>
            <ac:spMk id="4" creationId="{FA5E99DB-88B4-75B1-FBEA-90D69E66CF92}"/>
          </ac:spMkLst>
        </pc:spChg>
      </pc:sldChg>
      <pc:sldChg chg="addSp modSp mod modNotesTx">
        <pc:chgData name="Anton, Caitlin" userId="7d763d50-f1b9-4196-a3ca-d2a7e30ad175" providerId="ADAL" clId="{4FD30E51-1E77-4272-8D31-C2C5FD4E1C25}" dt="2026-06-25T15:50:56.906" v="9813" actId="13926"/>
        <pc:sldMkLst>
          <pc:docMk/>
          <pc:sldMk cId="160858407" sldId="268"/>
        </pc:sldMkLst>
        <pc:spChg chg="mod">
          <ac:chgData name="Anton, Caitlin" userId="7d763d50-f1b9-4196-a3ca-d2a7e30ad175" providerId="ADAL" clId="{4FD30E51-1E77-4272-8D31-C2C5FD4E1C25}" dt="2026-06-25T15:04:21.018" v="8483" actId="20577"/>
          <ac:spMkLst>
            <pc:docMk/>
            <pc:sldMk cId="160858407" sldId="268"/>
            <ac:spMk id="2" creationId="{6AB6F7D1-897A-65CB-49A5-56479BB23B70}"/>
          </ac:spMkLst>
        </pc:spChg>
        <pc:picChg chg="add mod">
          <ac:chgData name="Anton, Caitlin" userId="7d763d50-f1b9-4196-a3ca-d2a7e30ad175" providerId="ADAL" clId="{4FD30E51-1E77-4272-8D31-C2C5FD4E1C25}" dt="2026-06-25T14:40:22.976" v="8151" actId="1076"/>
          <ac:picMkLst>
            <pc:docMk/>
            <pc:sldMk cId="160858407" sldId="268"/>
            <ac:picMk id="5" creationId="{852DCA35-DAC0-6657-84FB-863CE9BC8165}"/>
          </ac:picMkLst>
        </pc:picChg>
      </pc:sldChg>
      <pc:sldChg chg="addSp modSp mod modClrScheme chgLayout modNotesTx">
        <pc:chgData name="Anton, Caitlin" userId="7d763d50-f1b9-4196-a3ca-d2a7e30ad175" providerId="ADAL" clId="{4FD30E51-1E77-4272-8D31-C2C5FD4E1C25}" dt="2026-06-25T15:51:27.159" v="9826" actId="13926"/>
        <pc:sldMkLst>
          <pc:docMk/>
          <pc:sldMk cId="2990325394" sldId="269"/>
        </pc:sldMkLst>
        <pc:spChg chg="mod ord">
          <ac:chgData name="Anton, Caitlin" userId="7d763d50-f1b9-4196-a3ca-d2a7e30ad175" providerId="ADAL" clId="{4FD30E51-1E77-4272-8D31-C2C5FD4E1C25}" dt="2026-06-25T14:54:21.328" v="8415" actId="2711"/>
          <ac:spMkLst>
            <pc:docMk/>
            <pc:sldMk cId="2990325394" sldId="269"/>
            <ac:spMk id="3" creationId="{337E36EE-8996-8FD4-D0BE-587CC0AE1BD6}"/>
          </ac:spMkLst>
        </pc:spChg>
        <pc:spChg chg="mod">
          <ac:chgData name="Anton, Caitlin" userId="7d763d50-f1b9-4196-a3ca-d2a7e30ad175" providerId="ADAL" clId="{4FD30E51-1E77-4272-8D31-C2C5FD4E1C25}" dt="2026-06-25T14:55:49.826" v="8464" actId="14100"/>
          <ac:spMkLst>
            <pc:docMk/>
            <pc:sldMk cId="2990325394" sldId="269"/>
            <ac:spMk id="4" creationId="{87AF9100-99F4-4DE3-2065-304BB0CC0685}"/>
          </ac:spMkLst>
        </pc:spChg>
        <pc:picChg chg="add mod">
          <ac:chgData name="Anton, Caitlin" userId="7d763d50-f1b9-4196-a3ca-d2a7e30ad175" providerId="ADAL" clId="{4FD30E51-1E77-4272-8D31-C2C5FD4E1C25}" dt="2026-06-25T14:48:28.757" v="8237" actId="1076"/>
          <ac:picMkLst>
            <pc:docMk/>
            <pc:sldMk cId="2990325394" sldId="269"/>
            <ac:picMk id="6" creationId="{34736090-5102-1023-C8A1-D845F94DBD02}"/>
          </ac:picMkLst>
        </pc:picChg>
      </pc:sldChg>
      <pc:sldChg chg="addSp delSp modSp mod modClrScheme chgLayout modNotesTx">
        <pc:chgData name="Anton, Caitlin" userId="7d763d50-f1b9-4196-a3ca-d2a7e30ad175" providerId="ADAL" clId="{4FD30E51-1E77-4272-8D31-C2C5FD4E1C25}" dt="2026-06-25T15:47:19.832" v="9812" actId="20577"/>
        <pc:sldMkLst>
          <pc:docMk/>
          <pc:sldMk cId="4195406688" sldId="274"/>
        </pc:sldMkLst>
        <pc:spChg chg="mod ord">
          <ac:chgData name="Anton, Caitlin" userId="7d763d50-f1b9-4196-a3ca-d2a7e30ad175" providerId="ADAL" clId="{4FD30E51-1E77-4272-8D31-C2C5FD4E1C25}" dt="2026-06-25T14:53:55.830" v="8412" actId="2711"/>
          <ac:spMkLst>
            <pc:docMk/>
            <pc:sldMk cId="4195406688" sldId="274"/>
            <ac:spMk id="3" creationId="{B2539621-286D-372A-F360-4A74B78D2BF7}"/>
          </ac:spMkLst>
        </pc:spChg>
        <pc:spChg chg="mod ord">
          <ac:chgData name="Anton, Caitlin" userId="7d763d50-f1b9-4196-a3ca-d2a7e30ad175" providerId="ADAL" clId="{4FD30E51-1E77-4272-8D31-C2C5FD4E1C25}" dt="2026-06-25T14:54:02.242" v="8413" actId="2711"/>
          <ac:spMkLst>
            <pc:docMk/>
            <pc:sldMk cId="4195406688" sldId="274"/>
            <ac:spMk id="7" creationId="{801FE5CD-D00F-82AD-8C59-8EE022691085}"/>
          </ac:spMkLst>
        </pc:spChg>
        <pc:picChg chg="add del mod">
          <ac:chgData name="Anton, Caitlin" userId="7d763d50-f1b9-4196-a3ca-d2a7e30ad175" providerId="ADAL" clId="{4FD30E51-1E77-4272-8D31-C2C5FD4E1C25}" dt="2026-06-25T14:42:21.483" v="8168" actId="478"/>
          <ac:picMkLst>
            <pc:docMk/>
            <pc:sldMk cId="4195406688" sldId="274"/>
            <ac:picMk id="13" creationId="{8A7CF86D-AA04-629C-FA8E-C67BFDC46512}"/>
          </ac:picMkLst>
        </pc:picChg>
        <pc:picChg chg="add mod">
          <ac:chgData name="Anton, Caitlin" userId="7d763d50-f1b9-4196-a3ca-d2a7e30ad175" providerId="ADAL" clId="{4FD30E51-1E77-4272-8D31-C2C5FD4E1C25}" dt="2026-06-25T14:42:26.438" v="8171" actId="1076"/>
          <ac:picMkLst>
            <pc:docMk/>
            <pc:sldMk cId="4195406688" sldId="274"/>
            <ac:picMk id="17" creationId="{E083590D-CDD1-8892-6284-A78E6ED80EFE}"/>
          </ac:picMkLst>
        </pc:picChg>
      </pc:sldChg>
      <pc:sldChg chg="addSp delSp modSp mod ord modNotesTx">
        <pc:chgData name="Anton, Caitlin" userId="7d763d50-f1b9-4196-a3ca-d2a7e30ad175" providerId="ADAL" clId="{4FD30E51-1E77-4272-8D31-C2C5FD4E1C25}" dt="2026-06-25T15:51:22.043" v="9825" actId="20577"/>
        <pc:sldMkLst>
          <pc:docMk/>
          <pc:sldMk cId="2445512163" sldId="275"/>
        </pc:sldMkLst>
        <pc:spChg chg="del mod">
          <ac:chgData name="Anton, Caitlin" userId="7d763d50-f1b9-4196-a3ca-d2a7e30ad175" providerId="ADAL" clId="{4FD30E51-1E77-4272-8D31-C2C5FD4E1C25}" dt="2026-06-25T14:43:53.338" v="8175" actId="478"/>
          <ac:spMkLst>
            <pc:docMk/>
            <pc:sldMk cId="2445512163" sldId="275"/>
            <ac:spMk id="2" creationId="{F1B92D53-6719-6A25-D1CC-636E49C2F00C}"/>
          </ac:spMkLst>
        </pc:spChg>
        <pc:spChg chg="add mod">
          <ac:chgData name="Anton, Caitlin" userId="7d763d50-f1b9-4196-a3ca-d2a7e30ad175" providerId="ADAL" clId="{4FD30E51-1E77-4272-8D31-C2C5FD4E1C25}" dt="2026-06-25T14:54:15.356" v="8414" actId="2711"/>
          <ac:spMkLst>
            <pc:docMk/>
            <pc:sldMk cId="2445512163" sldId="275"/>
            <ac:spMk id="7" creationId="{5059A028-907C-B6D0-190C-3496E82E4160}"/>
          </ac:spMkLst>
        </pc:spChg>
        <pc:picChg chg="add mod">
          <ac:chgData name="Anton, Caitlin" userId="7d763d50-f1b9-4196-a3ca-d2a7e30ad175" providerId="ADAL" clId="{4FD30E51-1E77-4272-8D31-C2C5FD4E1C25}" dt="2026-06-25T14:44:41.638" v="8179" actId="1076"/>
          <ac:picMkLst>
            <pc:docMk/>
            <pc:sldMk cId="2445512163" sldId="275"/>
            <ac:picMk id="5" creationId="{63C1C9E2-F98E-5A90-E9F1-A23EF93B9825}"/>
          </ac:picMkLst>
        </pc:picChg>
      </pc:sldChg>
      <pc:sldChg chg="del">
        <pc:chgData name="Anton, Caitlin" userId="7d763d50-f1b9-4196-a3ca-d2a7e30ad175" providerId="ADAL" clId="{4FD30E51-1E77-4272-8D31-C2C5FD4E1C25}" dt="2026-06-25T12:52:00.475" v="3257" actId="47"/>
        <pc:sldMkLst>
          <pc:docMk/>
          <pc:sldMk cId="2444435469" sldId="276"/>
        </pc:sldMkLst>
      </pc:sldChg>
      <pc:sldChg chg="addSp delSp modSp add mod modNotesTx">
        <pc:chgData name="Anton, Caitlin" userId="7d763d50-f1b9-4196-a3ca-d2a7e30ad175" providerId="ADAL" clId="{4FD30E51-1E77-4272-8D31-C2C5FD4E1C25}" dt="2026-06-25T15:51:34.115" v="9827" actId="13926"/>
        <pc:sldMkLst>
          <pc:docMk/>
          <pc:sldMk cId="2085530452" sldId="277"/>
        </pc:sldMkLst>
        <pc:spChg chg="mod">
          <ac:chgData name="Anton, Caitlin" userId="7d763d50-f1b9-4196-a3ca-d2a7e30ad175" providerId="ADAL" clId="{4FD30E51-1E77-4272-8D31-C2C5FD4E1C25}" dt="2026-06-25T12:14:05.633" v="3142" actId="20577"/>
          <ac:spMkLst>
            <pc:docMk/>
            <pc:sldMk cId="2085530452" sldId="277"/>
            <ac:spMk id="3" creationId="{21A49736-13F4-1EE6-7157-70167F93882F}"/>
          </ac:spMkLst>
        </pc:spChg>
        <pc:spChg chg="del mod">
          <ac:chgData name="Anton, Caitlin" userId="7d763d50-f1b9-4196-a3ca-d2a7e30ad175" providerId="ADAL" clId="{4FD30E51-1E77-4272-8D31-C2C5FD4E1C25}" dt="2026-06-25T12:14:27.428" v="3148" actId="478"/>
          <ac:spMkLst>
            <pc:docMk/>
            <pc:sldMk cId="2085530452" sldId="277"/>
            <ac:spMk id="4" creationId="{203B9667-0DC0-1CC8-51CD-1D4728FF88AA}"/>
          </ac:spMkLst>
        </pc:spChg>
        <pc:spChg chg="add mod">
          <ac:chgData name="Anton, Caitlin" userId="7d763d50-f1b9-4196-a3ca-d2a7e30ad175" providerId="ADAL" clId="{4FD30E51-1E77-4272-8D31-C2C5FD4E1C25}" dt="2026-06-25T12:21:18.076" v="3256" actId="122"/>
          <ac:spMkLst>
            <pc:docMk/>
            <pc:sldMk cId="2085530452" sldId="277"/>
            <ac:spMk id="5" creationId="{67FBA614-DDD8-D905-AACC-0B4663C94181}"/>
          </ac:spMkLst>
        </pc:spChg>
        <pc:picChg chg="add del mod">
          <ac:chgData name="Anton, Caitlin" userId="7d763d50-f1b9-4196-a3ca-d2a7e30ad175" providerId="ADAL" clId="{4FD30E51-1E77-4272-8D31-C2C5FD4E1C25}" dt="2026-06-25T12:17:32.806" v="3223" actId="478"/>
          <ac:picMkLst>
            <pc:docMk/>
            <pc:sldMk cId="2085530452" sldId="277"/>
            <ac:picMk id="7" creationId="{CA884078-65AB-3B8D-12A5-15478EC430AA}"/>
          </ac:picMkLst>
        </pc:picChg>
        <pc:picChg chg="add del">
          <ac:chgData name="Anton, Caitlin" userId="7d763d50-f1b9-4196-a3ca-d2a7e30ad175" providerId="ADAL" clId="{4FD30E51-1E77-4272-8D31-C2C5FD4E1C25}" dt="2026-06-25T12:18:45.994" v="3225" actId="478"/>
          <ac:picMkLst>
            <pc:docMk/>
            <pc:sldMk cId="2085530452" sldId="277"/>
            <ac:picMk id="9" creationId="{A06D3CB6-D84D-48B5-AF6B-334C905CB62F}"/>
          </ac:picMkLst>
        </pc:picChg>
        <pc:picChg chg="add mod">
          <ac:chgData name="Anton, Caitlin" userId="7d763d50-f1b9-4196-a3ca-d2a7e30ad175" providerId="ADAL" clId="{4FD30E51-1E77-4272-8D31-C2C5FD4E1C25}" dt="2026-06-25T12:20:23.316" v="3241" actId="1076"/>
          <ac:picMkLst>
            <pc:docMk/>
            <pc:sldMk cId="2085530452" sldId="277"/>
            <ac:picMk id="11" creationId="{39D2938D-94F5-DE32-934C-0C0362F69375}"/>
          </ac:picMkLst>
        </pc:picChg>
        <pc:picChg chg="add mod">
          <ac:chgData name="Anton, Caitlin" userId="7d763d50-f1b9-4196-a3ca-d2a7e30ad175" providerId="ADAL" clId="{4FD30E51-1E77-4272-8D31-C2C5FD4E1C25}" dt="2026-06-25T12:21:09.351" v="3254" actId="1037"/>
          <ac:picMkLst>
            <pc:docMk/>
            <pc:sldMk cId="2085530452" sldId="277"/>
            <ac:picMk id="13" creationId="{2B8AAA3D-F2E7-6409-7CE8-B16A10A3ECFA}"/>
          </ac:picMkLst>
        </pc:picChg>
        <pc:picChg chg="add mod">
          <ac:chgData name="Anton, Caitlin" userId="7d763d50-f1b9-4196-a3ca-d2a7e30ad175" providerId="ADAL" clId="{4FD30E51-1E77-4272-8D31-C2C5FD4E1C25}" dt="2026-06-25T12:21:07.133" v="3247" actId="1076"/>
          <ac:picMkLst>
            <pc:docMk/>
            <pc:sldMk cId="2085530452" sldId="277"/>
            <ac:picMk id="15" creationId="{C98DA8AF-84A1-00E7-647C-FB4CBCCF50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0F115-1409-4095-8E84-F771B3BC3416}" type="datetimeFigureOut">
              <a:rPr lang="en-US" smtClean="0"/>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5F4B8-FB0B-48EE-9074-F820E1E61123}" type="slidenum">
              <a:rPr lang="en-US" smtClean="0"/>
              <a:t>‹#›</a:t>
            </a:fld>
            <a:endParaRPr lang="en-US"/>
          </a:p>
        </p:txBody>
      </p:sp>
    </p:spTree>
    <p:extLst>
      <p:ext uri="{BB962C8B-B14F-4D97-AF65-F5344CB8AC3E}">
        <p14:creationId xmlns:p14="http://schemas.microsoft.com/office/powerpoint/2010/main" val="404886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Good afternoon everyone, thanks so much for joining us today. </a:t>
            </a:r>
          </a:p>
          <a:p>
            <a:endParaRPr lang="en-US" dirty="0">
              <a:latin typeface="Calibri"/>
              <a:ea typeface="Calibri"/>
              <a:cs typeface="Calibri"/>
            </a:endParaRPr>
          </a:p>
          <a:p>
            <a:r>
              <a:rPr lang="en-US" dirty="0">
                <a:latin typeface="Calibri"/>
                <a:ea typeface="Calibri"/>
                <a:cs typeface="Calibri"/>
              </a:rPr>
              <a:t>We’re going to go ahead and get started now! I just want to mention a couple housekeeping notes – please make sure you are muted, and feel free to post your questions in the chat. We’ll be covering them at the end. </a:t>
            </a:r>
          </a:p>
          <a:p>
            <a:endParaRPr lang="en-US" dirty="0">
              <a:latin typeface="Calibri"/>
              <a:ea typeface="Calibri"/>
              <a:cs typeface="Calibri"/>
            </a:endParaRPr>
          </a:p>
          <a:p>
            <a:r>
              <a:rPr lang="en-US" dirty="0">
                <a:latin typeface="Calibri"/>
                <a:ea typeface="Calibri"/>
                <a:cs typeface="Calibri"/>
              </a:rPr>
              <a:t>I want to welcome everyone to the first in our office hours series to help guide providers through the July 1</a:t>
            </a:r>
            <a:r>
              <a:rPr lang="en-US" baseline="30000" dirty="0">
                <a:latin typeface="Calibri"/>
                <a:ea typeface="Calibri"/>
                <a:cs typeface="Calibri"/>
              </a:rPr>
              <a:t>st</a:t>
            </a:r>
            <a:r>
              <a:rPr lang="en-US" dirty="0">
                <a:latin typeface="Calibri"/>
                <a:ea typeface="Calibri"/>
                <a:cs typeface="Calibri"/>
              </a:rPr>
              <a:t> transition. We’ll be hosting office hours every other Thursday, so our next one </a:t>
            </a:r>
          </a:p>
          <a:p>
            <a:r>
              <a:rPr lang="en-US" dirty="0">
                <a:latin typeface="Calibri"/>
                <a:ea typeface="Calibri"/>
                <a:cs typeface="Calibri"/>
              </a:rPr>
              <a:t>Will be July 9</a:t>
            </a:r>
            <a:r>
              <a:rPr lang="en-US" baseline="30000" dirty="0">
                <a:latin typeface="Calibri"/>
                <a:ea typeface="Calibri"/>
                <a:cs typeface="Calibri"/>
              </a:rPr>
              <a:t>th.  </a:t>
            </a:r>
            <a:endParaRPr lang="en-US" dirty="0">
              <a:latin typeface="Calibri"/>
              <a:ea typeface="Calibri"/>
              <a:cs typeface="Calibri"/>
            </a:endParaRPr>
          </a:p>
          <a:p>
            <a:endParaRPr lang="en-US" dirty="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My name is Caitlin Anton and I’m the Adult Vaccine Program Manager. </a:t>
            </a:r>
            <a:r>
              <a:rPr lang="en-US" dirty="0">
                <a:solidFill>
                  <a:srgbClr val="222222"/>
                </a:solidFill>
                <a:highlight>
                  <a:srgbClr val="FFFFFF"/>
                </a:highlight>
              </a:rPr>
              <a:t>We wanted to use today’s office hours to walk through the adult vaccine ordering changes that will take effect on July 1 and answer any questions you might ahead prior to the launch.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22222"/>
              </a:solidFill>
              <a:highlight>
                <a:srgbClr val="FFFFFF"/>
              </a:highlight>
            </a:endParaRP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15A5F4B8-FB0B-48EE-9074-F820E1E61123}" type="slidenum">
              <a:rPr lang="en-US" smtClean="0"/>
              <a:t>1</a:t>
            </a:fld>
            <a:endParaRPr lang="en-US"/>
          </a:p>
        </p:txBody>
      </p:sp>
    </p:spTree>
    <p:extLst>
      <p:ext uri="{BB962C8B-B14F-4D97-AF65-F5344CB8AC3E}">
        <p14:creationId xmlns:p14="http://schemas.microsoft.com/office/powerpoint/2010/main" val="185838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55AF-3DBA-18AA-D4CD-C4CDCB280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D85A7-77F5-DD13-22DA-21E96B0D0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47A5A-9562-DB57-71D1-41C518AC5A57}"/>
              </a:ext>
            </a:extLst>
          </p:cNvPr>
          <p:cNvSpPr>
            <a:spLocks noGrp="1"/>
          </p:cNvSpPr>
          <p:nvPr>
            <p:ph type="body" idx="1"/>
          </p:nvPr>
        </p:nvSpPr>
        <p:spPr/>
        <p:txBody>
          <a:bodyPr/>
          <a:lstStyle/>
          <a:p>
            <a:r>
              <a:rPr lang="en-US" dirty="0">
                <a:solidFill>
                  <a:srgbClr val="222222"/>
                </a:solidFill>
              </a:rPr>
              <a:t>We’ll start with a few key updates and reminders, then we’ll jump into a demo of the ordering process in </a:t>
            </a:r>
            <a:r>
              <a:rPr lang="en-US" dirty="0" err="1">
                <a:solidFill>
                  <a:srgbClr val="222222"/>
                </a:solidFill>
              </a:rPr>
              <a:t>ImmPact</a:t>
            </a:r>
            <a:r>
              <a:rPr lang="en-US" dirty="0">
                <a:solidFill>
                  <a:srgbClr val="222222"/>
                </a:solidFill>
              </a:rPr>
              <a:t>. After that we’ll come back and talk through</a:t>
            </a:r>
          </a:p>
          <a:p>
            <a:r>
              <a:rPr lang="en-US" dirty="0">
                <a:solidFill>
                  <a:srgbClr val="222222"/>
                </a:solidFill>
              </a:rPr>
              <a:t>a few ordering reminders, I’ll show you our new webpage and leave plenty of time for questions. </a:t>
            </a:r>
          </a:p>
          <a:p>
            <a:endParaRPr lang="en-US" dirty="0">
              <a:solidFill>
                <a:srgbClr val="222222"/>
              </a:solidFill>
            </a:endParaRPr>
          </a:p>
          <a:p>
            <a:r>
              <a:rPr lang="en-US" dirty="0">
                <a:solidFill>
                  <a:srgbClr val="222222"/>
                </a:solidFill>
              </a:rPr>
              <a:t>Most of today’s session is really focused on ordering and hopefully by the end you’ll see that the actual changes are pretty minimal. </a:t>
            </a:r>
          </a:p>
        </p:txBody>
      </p:sp>
      <p:sp>
        <p:nvSpPr>
          <p:cNvPr id="4" name="Slide Number Placeholder 3">
            <a:extLst>
              <a:ext uri="{FF2B5EF4-FFF2-40B4-BE49-F238E27FC236}">
                <a16:creationId xmlns:a16="http://schemas.microsoft.com/office/drawing/2014/main" id="{F4704761-4600-AF0E-4EF6-2BE9BBA9EB1F}"/>
              </a:ext>
            </a:extLst>
          </p:cNvPr>
          <p:cNvSpPr>
            <a:spLocks noGrp="1"/>
          </p:cNvSpPr>
          <p:nvPr>
            <p:ph type="sldNum" sz="quarter" idx="5"/>
          </p:nvPr>
        </p:nvSpPr>
        <p:spPr/>
        <p:txBody>
          <a:bodyPr/>
          <a:lstStyle/>
          <a:p>
            <a:fld id="{15A5F4B8-FB0B-48EE-9074-F820E1E61123}" type="slidenum">
              <a:rPr lang="en-US" smtClean="0"/>
              <a:t>2</a:t>
            </a:fld>
            <a:endParaRPr lang="en-US"/>
          </a:p>
        </p:txBody>
      </p:sp>
    </p:spTree>
    <p:extLst>
      <p:ext uri="{BB962C8B-B14F-4D97-AF65-F5344CB8AC3E}">
        <p14:creationId xmlns:p14="http://schemas.microsoft.com/office/powerpoint/2010/main" val="422976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A6B7-9EDF-C4CE-25CC-53A3EDF0D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D9E5A-E6CD-CB37-AE78-F6DBE75DE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05AA5-5118-CA65-596C-0B4CA0AAB79B}"/>
              </a:ext>
            </a:extLst>
          </p:cNvPr>
          <p:cNvSpPr>
            <a:spLocks noGrp="1"/>
          </p:cNvSpPr>
          <p:nvPr>
            <p:ph type="body" idx="1"/>
          </p:nvPr>
        </p:nvSpPr>
        <p:spPr/>
        <p:txBody>
          <a:bodyPr/>
          <a:lstStyle/>
          <a:p>
            <a:r>
              <a:rPr lang="en-US" dirty="0"/>
              <a:t>Before we jump into the ordering demo, I wanted to cover a few quick reminders about inventory and ordering. A provider communication was sent out through our listserv yesterday outlining these updates, so I’ll go through them briefly. At the end we’ll cover our new website and show you where these communications are posted. </a:t>
            </a:r>
          </a:p>
          <a:p>
            <a:endParaRPr lang="en-US" dirty="0"/>
          </a:p>
          <a:p>
            <a:r>
              <a:rPr lang="en-US" dirty="0"/>
              <a:t>As you know, beginning July 1, enrolled providers will be able to order state supplied vaccine for eligible adults ages 19-64.</a:t>
            </a:r>
          </a:p>
          <a:p>
            <a:endParaRPr lang="en-US" dirty="0"/>
          </a:p>
          <a:p>
            <a:r>
              <a:rPr lang="en-US" dirty="0"/>
              <a:t>One of the biggest changes providers will notice with ordering is that pediatric and adult vaccine will now appear on the same ordering screen in </a:t>
            </a:r>
            <a:r>
              <a:rPr lang="en-US" dirty="0" err="1"/>
              <a:t>ImmPact</a:t>
            </a:r>
            <a:r>
              <a:rPr lang="en-US" dirty="0"/>
              <a:t>. </a:t>
            </a:r>
          </a:p>
          <a:p>
            <a:endParaRPr lang="en-US" dirty="0"/>
          </a:p>
          <a:p>
            <a:r>
              <a:rPr lang="en-US" dirty="0"/>
              <a:t>Separate pediatric and adult inventories are no longer required, and providers can continue to use existing private inventory until it has been depleted. Once vaccine is in your inventory, it can be used for any eligible patient as long as it’s age-appropriate and administered according to current recommendations.</a:t>
            </a:r>
          </a:p>
          <a:p>
            <a:endParaRPr lang="en-US" dirty="0"/>
          </a:p>
          <a:p>
            <a:r>
              <a:rPr lang="en-US" dirty="0"/>
              <a:t>If you still have private inventory on hand, continue using it until it’s depleted. During that transition period, providers may also continue billing insurers for privately purchased vaccine.</a:t>
            </a:r>
          </a:p>
          <a:p>
            <a:endParaRPr lang="en-US" dirty="0"/>
          </a:p>
          <a:p>
            <a:r>
              <a:rPr lang="en-US" dirty="0"/>
              <a:t>We also recommend maintaining about a six-week supply of vaccine and ordering conservatively as you transition into the new program.</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15ABED8-789D-0F74-BB02-122C5C134D1D}"/>
              </a:ext>
            </a:extLst>
          </p:cNvPr>
          <p:cNvSpPr>
            <a:spLocks noGrp="1"/>
          </p:cNvSpPr>
          <p:nvPr>
            <p:ph type="sldNum" sz="quarter" idx="5"/>
          </p:nvPr>
        </p:nvSpPr>
        <p:spPr/>
        <p:txBody>
          <a:bodyPr/>
          <a:lstStyle/>
          <a:p>
            <a:fld id="{15A5F4B8-FB0B-48EE-9074-F820E1E61123}" type="slidenum">
              <a:rPr lang="en-US" smtClean="0"/>
              <a:t>3</a:t>
            </a:fld>
            <a:endParaRPr lang="en-US"/>
          </a:p>
        </p:txBody>
      </p:sp>
    </p:spTree>
    <p:extLst>
      <p:ext uri="{BB962C8B-B14F-4D97-AF65-F5344CB8AC3E}">
        <p14:creationId xmlns:p14="http://schemas.microsoft.com/office/powerpoint/2010/main" val="425366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18E7-8BC7-580B-F58A-E0775955B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CB3CE-4AE2-02EC-D3D9-645466B3C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EEEFC-B208-08BC-D479-5623B8B5EBFF}"/>
              </a:ext>
            </a:extLst>
          </p:cNvPr>
          <p:cNvSpPr>
            <a:spLocks noGrp="1"/>
          </p:cNvSpPr>
          <p:nvPr>
            <p:ph type="body" idx="1"/>
          </p:nvPr>
        </p:nvSpPr>
        <p:spPr/>
        <p:txBody>
          <a:bodyPr/>
          <a:lstStyle/>
          <a:p>
            <a:r>
              <a:rPr lang="en-US" dirty="0"/>
              <a:t>I’m going to show you how this will actually look within </a:t>
            </a:r>
            <a:r>
              <a:rPr lang="en-US" dirty="0" err="1"/>
              <a:t>ImmPact</a:t>
            </a:r>
            <a:r>
              <a:rPr lang="en-US" dirty="0"/>
              <a:t> and walk you through the process so you will be comfortable with ordering on July 1. </a:t>
            </a:r>
          </a:p>
          <a:p>
            <a:r>
              <a:rPr lang="en-US" b="1" u="sng" dirty="0"/>
              <a:t>MANAGE ORDERS</a:t>
            </a:r>
            <a:endParaRPr lang="en-US" dirty="0"/>
          </a:p>
          <a:p>
            <a:r>
              <a:rPr lang="en-US" dirty="0"/>
              <a:t>We’ll start in Manage Orders</a:t>
            </a:r>
          </a:p>
          <a:p>
            <a:r>
              <a:rPr lang="en-US" dirty="0"/>
              <a:t>For current providers, this should look very familiar. </a:t>
            </a:r>
          </a:p>
          <a:p>
            <a:endParaRPr lang="en-US" dirty="0"/>
          </a:p>
          <a:p>
            <a:r>
              <a:rPr lang="en-US" b="1" u="sng" dirty="0"/>
              <a:t>CREATE ORDER</a:t>
            </a:r>
            <a:endParaRPr lang="en-US" dirty="0"/>
          </a:p>
          <a:p>
            <a:r>
              <a:rPr lang="en-US" dirty="0"/>
              <a:t>From here, you’ll select Create Order.  Make sure that you have entered in your temps and reconciled otherwise you will not be able to place an order. </a:t>
            </a:r>
          </a:p>
          <a:p>
            <a:r>
              <a:rPr lang="en-US" dirty="0"/>
              <a:t>Again the overall process isn’t changing much. </a:t>
            </a:r>
          </a:p>
          <a:p>
            <a:endParaRPr lang="en-US" u="sng" dirty="0">
              <a:highlight>
                <a:srgbClr val="FFFF00"/>
              </a:highlight>
            </a:endParaRPr>
          </a:p>
          <a:p>
            <a:r>
              <a:rPr lang="en-US" b="1" u="sng" dirty="0"/>
              <a:t>PEDIATRIC AND ADULT VACCINES </a:t>
            </a:r>
            <a:endParaRPr lang="en-US" dirty="0"/>
          </a:p>
          <a:p>
            <a:r>
              <a:rPr lang="en-US" dirty="0"/>
              <a:t>Once you get to the ordering screen, you’ll see pediatric vaccines listed first.</a:t>
            </a:r>
          </a:p>
          <a:p>
            <a:r>
              <a:rPr lang="en-US" dirty="0"/>
              <a:t>If you scroll down, you’ll see the adult vaccine section. </a:t>
            </a:r>
          </a:p>
          <a:p>
            <a:r>
              <a:rPr lang="en-US" dirty="0"/>
              <a:t>This is really the biggest change providers will notice. </a:t>
            </a:r>
          </a:p>
          <a:p>
            <a:r>
              <a:rPr lang="en-US" dirty="0"/>
              <a:t>When ordering, we ask that you estimate your ordering needs for pediatric and adult and enter them in accordingly. However, the vaccine will be for EVERYONE </a:t>
            </a:r>
          </a:p>
          <a:p>
            <a:r>
              <a:rPr lang="en-US" dirty="0"/>
              <a:t>Once you have it in your inventory.</a:t>
            </a:r>
          </a:p>
          <a:p>
            <a:r>
              <a:rPr lang="en-US" dirty="0"/>
              <a:t>This is important for us, because your ordering is tied to funding streams and we’ll be using this information until we have more data. </a:t>
            </a:r>
          </a:p>
          <a:p>
            <a:r>
              <a:rPr lang="en-US" dirty="0"/>
              <a:t>For small practices, who may not need more than one box of vaccine for both populations, you will want to default to adding the doses into the adult section. For larger practices</a:t>
            </a:r>
          </a:p>
          <a:p>
            <a:r>
              <a:rPr lang="en-US" dirty="0"/>
              <a:t>You’ll want to estimate your needs and separate between peds and adult. </a:t>
            </a:r>
          </a:p>
          <a:p>
            <a:endParaRPr lang="en-US" dirty="0"/>
          </a:p>
          <a:p>
            <a:r>
              <a:rPr lang="en-US" b="1" u="sng" dirty="0"/>
              <a:t>ORDER SUMMARY</a:t>
            </a:r>
          </a:p>
          <a:p>
            <a:endParaRPr lang="en-US" b="0" u="none" dirty="0"/>
          </a:p>
          <a:p>
            <a:r>
              <a:rPr lang="en-US" b="0" u="none" dirty="0"/>
              <a:t>After entering quantities,  you can review your selections …once everything looks correct, you can submit the order as you normally would. </a:t>
            </a:r>
          </a:p>
          <a:p>
            <a:endParaRPr lang="en-US" b="1" u="none" dirty="0"/>
          </a:p>
          <a:p>
            <a:r>
              <a:rPr lang="en-US" b="1" u="none" dirty="0"/>
              <a:t>&lt;I will now PASS TO KAYLA TO GO THROUGH the MANAGE INVENTORY screen and to go over eligibility codes&gt;</a:t>
            </a:r>
          </a:p>
          <a:p>
            <a:endParaRPr lang="en-US" b="0" u="none" dirty="0"/>
          </a:p>
          <a:p>
            <a:endParaRPr lang="en-US" u="sng" dirty="0"/>
          </a:p>
          <a:p>
            <a:endParaRPr lang="en-US" u="sng" dirty="0"/>
          </a:p>
          <a:p>
            <a:endParaRPr lang="en-US" dirty="0"/>
          </a:p>
          <a:p>
            <a:endParaRPr lang="en-US" dirty="0"/>
          </a:p>
        </p:txBody>
      </p:sp>
      <p:sp>
        <p:nvSpPr>
          <p:cNvPr id="4" name="Slide Number Placeholder 3">
            <a:extLst>
              <a:ext uri="{FF2B5EF4-FFF2-40B4-BE49-F238E27FC236}">
                <a16:creationId xmlns:a16="http://schemas.microsoft.com/office/drawing/2014/main" id="{B34A0759-4C5B-F1BD-DC33-DFF132166E25}"/>
              </a:ext>
            </a:extLst>
          </p:cNvPr>
          <p:cNvSpPr>
            <a:spLocks noGrp="1"/>
          </p:cNvSpPr>
          <p:nvPr>
            <p:ph type="sldNum" sz="quarter" idx="5"/>
          </p:nvPr>
        </p:nvSpPr>
        <p:spPr/>
        <p:txBody>
          <a:bodyPr/>
          <a:lstStyle/>
          <a:p>
            <a:fld id="{15A5F4B8-FB0B-48EE-9074-F820E1E61123}" type="slidenum">
              <a:rPr lang="en-US" smtClean="0"/>
              <a:t>4</a:t>
            </a:fld>
            <a:endParaRPr lang="en-US"/>
          </a:p>
        </p:txBody>
      </p:sp>
    </p:spTree>
    <p:extLst>
      <p:ext uri="{BB962C8B-B14F-4D97-AF65-F5344CB8AC3E}">
        <p14:creationId xmlns:p14="http://schemas.microsoft.com/office/powerpoint/2010/main" val="346418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0E159-7B8A-6EF3-60C1-482B4557A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45CBB-4F8A-E640-4255-FF7ABB9E7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E40DE-2BF3-2A18-7BDA-CD3F2116EFBF}"/>
              </a:ext>
            </a:extLst>
          </p:cNvPr>
          <p:cNvSpPr>
            <a:spLocks noGrp="1"/>
          </p:cNvSpPr>
          <p:nvPr>
            <p:ph type="body" idx="1"/>
          </p:nvPr>
        </p:nvSpPr>
        <p:spPr/>
        <p:txBody>
          <a:bodyPr/>
          <a:lstStyle/>
          <a:p>
            <a:r>
              <a:rPr lang="en-US" dirty="0"/>
              <a:t>Thank you, Kayla, </a:t>
            </a:r>
          </a:p>
          <a:p>
            <a:endParaRPr lang="en-US" dirty="0"/>
          </a:p>
          <a:p>
            <a:r>
              <a:rPr lang="en-US" dirty="0"/>
              <a:t>This slide really summarizes the ordering reminders that we just talked about during the demo, We won’t go through each item in detail, but it’ll be helpful to have as a reference when we share the slides afterward. </a:t>
            </a:r>
          </a:p>
          <a:p>
            <a:endParaRPr lang="en-US" dirty="0"/>
          </a:p>
          <a:p>
            <a:endParaRPr lang="en-US" dirty="0"/>
          </a:p>
        </p:txBody>
      </p:sp>
      <p:sp>
        <p:nvSpPr>
          <p:cNvPr id="4" name="Slide Number Placeholder 3">
            <a:extLst>
              <a:ext uri="{FF2B5EF4-FFF2-40B4-BE49-F238E27FC236}">
                <a16:creationId xmlns:a16="http://schemas.microsoft.com/office/drawing/2014/main" id="{7C9DB8E5-F096-017D-63C7-2F68F3C49920}"/>
              </a:ext>
            </a:extLst>
          </p:cNvPr>
          <p:cNvSpPr>
            <a:spLocks noGrp="1"/>
          </p:cNvSpPr>
          <p:nvPr>
            <p:ph type="sldNum" sz="quarter" idx="5"/>
          </p:nvPr>
        </p:nvSpPr>
        <p:spPr/>
        <p:txBody>
          <a:bodyPr/>
          <a:lstStyle/>
          <a:p>
            <a:fld id="{15A5F4B8-FB0B-48EE-9074-F820E1E61123}" type="slidenum">
              <a:rPr lang="en-US" smtClean="0"/>
              <a:t>5</a:t>
            </a:fld>
            <a:endParaRPr lang="en-US"/>
          </a:p>
        </p:txBody>
      </p:sp>
    </p:spTree>
    <p:extLst>
      <p:ext uri="{BB962C8B-B14F-4D97-AF65-F5344CB8AC3E}">
        <p14:creationId xmlns:p14="http://schemas.microsoft.com/office/powerpoint/2010/main" val="315474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CEDA-9D44-6E67-7F30-301F8ADF4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7DCA2-59C4-13D6-0465-8BD910B8D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D916B-571F-EEF8-B0D6-300B2DD7318B}"/>
              </a:ext>
            </a:extLst>
          </p:cNvPr>
          <p:cNvSpPr>
            <a:spLocks noGrp="1"/>
          </p:cNvSpPr>
          <p:nvPr>
            <p:ph type="body" idx="1"/>
          </p:nvPr>
        </p:nvSpPr>
        <p:spPr/>
        <p:txBody>
          <a:bodyPr/>
          <a:lstStyle/>
          <a:p>
            <a:r>
              <a:rPr lang="en-US" dirty="0"/>
              <a:t>One thing that was not included in yesterday’s communication is that our new website is now live! This will be your one stop shop for enrollment guidance, program updates, ordering instructions, office hours information, FAQs and additional program resources. </a:t>
            </a:r>
          </a:p>
          <a:p>
            <a:endParaRPr lang="en-US" dirty="0"/>
          </a:p>
          <a:p>
            <a:r>
              <a:rPr lang="en-US" dirty="0"/>
              <a:t>We wanted to make this as comprehensive as possible, and we’ll continue to update as new information becomes available. </a:t>
            </a:r>
          </a:p>
          <a:p>
            <a:endParaRPr lang="en-US" dirty="0"/>
          </a:p>
        </p:txBody>
      </p:sp>
      <p:sp>
        <p:nvSpPr>
          <p:cNvPr id="4" name="Slide Number Placeholder 3">
            <a:extLst>
              <a:ext uri="{FF2B5EF4-FFF2-40B4-BE49-F238E27FC236}">
                <a16:creationId xmlns:a16="http://schemas.microsoft.com/office/drawing/2014/main" id="{0B99A10E-5B80-443A-4B68-8FE9C06F5978}"/>
              </a:ext>
            </a:extLst>
          </p:cNvPr>
          <p:cNvSpPr>
            <a:spLocks noGrp="1"/>
          </p:cNvSpPr>
          <p:nvPr>
            <p:ph type="sldNum" sz="quarter" idx="5"/>
          </p:nvPr>
        </p:nvSpPr>
        <p:spPr/>
        <p:txBody>
          <a:bodyPr/>
          <a:lstStyle/>
          <a:p>
            <a:fld id="{15A5F4B8-FB0B-48EE-9074-F820E1E61123}" type="slidenum">
              <a:rPr lang="en-US" smtClean="0"/>
              <a:t>6</a:t>
            </a:fld>
            <a:endParaRPr lang="en-US"/>
          </a:p>
        </p:txBody>
      </p:sp>
    </p:spTree>
    <p:extLst>
      <p:ext uri="{BB962C8B-B14F-4D97-AF65-F5344CB8AC3E}">
        <p14:creationId xmlns:p14="http://schemas.microsoft.com/office/powerpoint/2010/main" val="151121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everything we wanted to cover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pause here and open it up for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don’t get to your question today, or if something comes up later, please don’t hesitate to reach out to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posting slides to our website by the end of the day. </a:t>
            </a:r>
          </a:p>
        </p:txBody>
      </p:sp>
      <p:sp>
        <p:nvSpPr>
          <p:cNvPr id="4" name="Slide Number Placeholder 3"/>
          <p:cNvSpPr>
            <a:spLocks noGrp="1"/>
          </p:cNvSpPr>
          <p:nvPr>
            <p:ph type="sldNum" sz="quarter" idx="5"/>
          </p:nvPr>
        </p:nvSpPr>
        <p:spPr/>
        <p:txBody>
          <a:bodyPr/>
          <a:lstStyle/>
          <a:p>
            <a:fld id="{15A5F4B8-FB0B-48EE-9074-F820E1E61123}" type="slidenum">
              <a:rPr lang="en-US" smtClean="0"/>
              <a:t>7</a:t>
            </a:fld>
            <a:endParaRPr lang="en-US"/>
          </a:p>
        </p:txBody>
      </p:sp>
    </p:spTree>
    <p:extLst>
      <p:ext uri="{BB962C8B-B14F-4D97-AF65-F5344CB8AC3E}">
        <p14:creationId xmlns:p14="http://schemas.microsoft.com/office/powerpoint/2010/main" val="2584572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EEB1F-01F0-409E-AB10-7ACBAEB86B44}"/>
              </a:ext>
            </a:extLst>
          </p:cNvPr>
          <p:cNvSpPr>
            <a:spLocks noGrp="1"/>
          </p:cNvSpPr>
          <p:nvPr>
            <p:ph type="subTitle" idx="1" hasCustomPrompt="1"/>
          </p:nvPr>
        </p:nvSpPr>
        <p:spPr>
          <a:xfrm>
            <a:off x="1524000" y="3049715"/>
            <a:ext cx="9144000" cy="1380722"/>
          </a:xfrm>
        </p:spPr>
        <p:txBody>
          <a:bodyPr>
            <a:normAutofit/>
          </a:bodyPr>
          <a:lstStyle>
            <a:lvl1pPr marL="0" indent="0" algn="ctr">
              <a:buNone/>
              <a:defRPr sz="2800">
                <a:solidFill>
                  <a:schemeClr val="tx1">
                    <a:lumMod val="50000"/>
                    <a:lumOff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a:t>
            </a:r>
          </a:p>
          <a:p>
            <a:r>
              <a:rPr lang="en-US"/>
              <a:t>Day/Month/Year</a:t>
            </a:r>
          </a:p>
        </p:txBody>
      </p:sp>
      <p:sp>
        <p:nvSpPr>
          <p:cNvPr id="15" name="Text Placeholder 14">
            <a:extLst>
              <a:ext uri="{FF2B5EF4-FFF2-40B4-BE49-F238E27FC236}">
                <a16:creationId xmlns:a16="http://schemas.microsoft.com/office/drawing/2014/main" id="{1DB5F6A9-FF7E-4022-ACCD-CDA77746B54D}"/>
              </a:ext>
            </a:extLst>
          </p:cNvPr>
          <p:cNvSpPr>
            <a:spLocks noGrp="1"/>
          </p:cNvSpPr>
          <p:nvPr>
            <p:ph type="body" sz="quarter" idx="10" hasCustomPrompt="1"/>
          </p:nvPr>
        </p:nvSpPr>
        <p:spPr>
          <a:xfrm>
            <a:off x="0" y="758952"/>
            <a:ext cx="12192000" cy="2111375"/>
          </a:xfrm>
          <a:solidFill>
            <a:srgbClr val="004D80"/>
          </a:solidFill>
        </p:spPr>
        <p:txBody>
          <a:bodyPr anchor="ctr" anchorCtr="0">
            <a:normAutofit/>
          </a:bodyPr>
          <a:lstStyle>
            <a:lvl1pPr marL="0" indent="0" algn="ctr">
              <a:buNone/>
              <a:defRPr sz="3600">
                <a:solidFill>
                  <a:schemeClr val="bg1"/>
                </a:solidFill>
                <a:latin typeface="Verdana" panose="020B0604030504040204" pitchFamily="34" charset="0"/>
                <a:ea typeface="Verdana" panose="020B0604030504040204" pitchFamily="34" charset="0"/>
                <a:cs typeface="Times New Roman" panose="02020603050405020304" pitchFamily="18" charset="0"/>
              </a:defRPr>
            </a:lvl1pPr>
          </a:lstStyle>
          <a:p>
            <a:pPr lvl="0"/>
            <a:r>
              <a:rPr lang="en-US"/>
              <a:t>Presentation title                                                                       Over one or Two Lines</a:t>
            </a:r>
          </a:p>
        </p:txBody>
      </p:sp>
      <p:pic>
        <p:nvPicPr>
          <p:cNvPr id="20" name="Picture 19">
            <a:extLst>
              <a:ext uri="{FF2B5EF4-FFF2-40B4-BE49-F238E27FC236}">
                <a16:creationId xmlns:a16="http://schemas.microsoft.com/office/drawing/2014/main" id="{3E3E1E87-0E1D-48A4-80C1-1592774CD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102" y="4609825"/>
            <a:ext cx="1695796" cy="1695796"/>
          </a:xfrm>
          <a:prstGeom prst="rect">
            <a:avLst/>
          </a:prstGeom>
        </p:spPr>
      </p:pic>
      <p:sp>
        <p:nvSpPr>
          <p:cNvPr id="2" name="Slide Number Placeholder 1">
            <a:extLst>
              <a:ext uri="{FF2B5EF4-FFF2-40B4-BE49-F238E27FC236}">
                <a16:creationId xmlns:a16="http://schemas.microsoft.com/office/drawing/2014/main" id="{D2925535-A4CA-4C37-96A8-2207CA11E038}"/>
              </a:ext>
            </a:extLst>
          </p:cNvPr>
          <p:cNvSpPr>
            <a:spLocks noGrp="1"/>
          </p:cNvSpPr>
          <p:nvPr>
            <p:ph type="sldNum" sz="quarter" idx="11"/>
          </p:nvPr>
        </p:nvSpPr>
        <p:spPr/>
        <p:txBody>
          <a:bodyPr/>
          <a:lstStyle/>
          <a:p>
            <a:fld id="{DAE9CCCE-A9D2-4B39-84D7-5C8FF15C6D38}" type="slidenum">
              <a:rPr lang="en-US" smtClean="0"/>
              <a:t>‹#›</a:t>
            </a:fld>
            <a:endParaRPr lang="en-US"/>
          </a:p>
        </p:txBody>
      </p:sp>
    </p:spTree>
    <p:extLst>
      <p:ext uri="{BB962C8B-B14F-4D97-AF65-F5344CB8AC3E}">
        <p14:creationId xmlns:p14="http://schemas.microsoft.com/office/powerpoint/2010/main" val="31263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EEB1F-01F0-409E-AB10-7ACBAEB86B44}"/>
              </a:ext>
            </a:extLst>
          </p:cNvPr>
          <p:cNvSpPr>
            <a:spLocks noGrp="1"/>
          </p:cNvSpPr>
          <p:nvPr>
            <p:ph type="subTitle" idx="1" hasCustomPrompt="1"/>
          </p:nvPr>
        </p:nvSpPr>
        <p:spPr>
          <a:xfrm>
            <a:off x="1524000" y="2121032"/>
            <a:ext cx="9144000" cy="2153054"/>
          </a:xfrm>
        </p:spPr>
        <p:txBody>
          <a:bodyPr>
            <a:normAutofit/>
          </a:bodyPr>
          <a:lstStyle>
            <a:lvl1pPr marL="0" indent="0" algn="ctr">
              <a:buNone/>
              <a:defRPr sz="2800" b="1">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Title</a:t>
            </a:r>
          </a:p>
          <a:p>
            <a:r>
              <a:rPr lang="en-US"/>
              <a:t>Contact Information</a:t>
            </a:r>
          </a:p>
        </p:txBody>
      </p:sp>
      <p:sp>
        <p:nvSpPr>
          <p:cNvPr id="15" name="Text Placeholder 14">
            <a:extLst>
              <a:ext uri="{FF2B5EF4-FFF2-40B4-BE49-F238E27FC236}">
                <a16:creationId xmlns:a16="http://schemas.microsoft.com/office/drawing/2014/main" id="{1DB5F6A9-FF7E-4022-ACCD-CDA77746B54D}"/>
              </a:ext>
            </a:extLst>
          </p:cNvPr>
          <p:cNvSpPr>
            <a:spLocks noGrp="1"/>
          </p:cNvSpPr>
          <p:nvPr>
            <p:ph type="body" sz="quarter" idx="10" hasCustomPrompt="1"/>
          </p:nvPr>
        </p:nvSpPr>
        <p:spPr>
          <a:xfrm>
            <a:off x="0" y="0"/>
            <a:ext cx="12192000" cy="1427620"/>
          </a:xfrm>
          <a:solidFill>
            <a:srgbClr val="004D80"/>
          </a:solidFill>
        </p:spPr>
        <p:txBody>
          <a:bodyPr anchor="ctr" anchorCtr="0">
            <a:normAutofit/>
          </a:bodyPr>
          <a:lstStyle>
            <a:lvl1pPr marL="0" indent="0" algn="ctr">
              <a:buNone/>
              <a:defRPr sz="3600">
                <a:solidFill>
                  <a:schemeClr val="bg1"/>
                </a:solidFill>
                <a:latin typeface="Verdana" panose="020B0604030504040204" pitchFamily="34" charset="0"/>
                <a:ea typeface="Verdana" panose="020B0604030504040204" pitchFamily="34" charset="0"/>
                <a:cs typeface="Times New Roman" panose="02020603050405020304" pitchFamily="18" charset="0"/>
              </a:defRPr>
            </a:lvl1pPr>
          </a:lstStyle>
          <a:p>
            <a:pPr lvl="0"/>
            <a:r>
              <a:rPr lang="en-US"/>
              <a:t>Questions?</a:t>
            </a:r>
          </a:p>
        </p:txBody>
      </p:sp>
      <p:pic>
        <p:nvPicPr>
          <p:cNvPr id="20" name="Picture 19">
            <a:extLst>
              <a:ext uri="{FF2B5EF4-FFF2-40B4-BE49-F238E27FC236}">
                <a16:creationId xmlns:a16="http://schemas.microsoft.com/office/drawing/2014/main" id="{3E3E1E87-0E1D-48A4-80C1-1592774CD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102" y="4274086"/>
            <a:ext cx="1695796" cy="1695796"/>
          </a:xfrm>
          <a:prstGeom prst="rect">
            <a:avLst/>
          </a:prstGeom>
        </p:spPr>
      </p:pic>
      <p:sp>
        <p:nvSpPr>
          <p:cNvPr id="2" name="Slide Number Placeholder 1">
            <a:extLst>
              <a:ext uri="{FF2B5EF4-FFF2-40B4-BE49-F238E27FC236}">
                <a16:creationId xmlns:a16="http://schemas.microsoft.com/office/drawing/2014/main" id="{1A9F73A7-E4D2-4369-B68B-491AF249A73C}"/>
              </a:ext>
            </a:extLst>
          </p:cNvPr>
          <p:cNvSpPr>
            <a:spLocks noGrp="1"/>
          </p:cNvSpPr>
          <p:nvPr>
            <p:ph type="sldNum" sz="quarter" idx="11"/>
          </p:nvPr>
        </p:nvSpPr>
        <p:spPr/>
        <p:txBody>
          <a:bodyPr/>
          <a:lstStyle/>
          <a:p>
            <a:fld id="{DAE9CCCE-A9D2-4B39-84D7-5C8FF15C6D38}" type="slidenum">
              <a:rPr lang="en-US" smtClean="0"/>
              <a:t>‹#›</a:t>
            </a:fld>
            <a:endParaRPr lang="en-US"/>
          </a:p>
        </p:txBody>
      </p:sp>
    </p:spTree>
    <p:extLst>
      <p:ext uri="{BB962C8B-B14F-4D97-AF65-F5344CB8AC3E}">
        <p14:creationId xmlns:p14="http://schemas.microsoft.com/office/powerpoint/2010/main" val="422537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1A49C-496C-47B2-9E78-B5C5792E4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64CED8-DE45-4779-A7E6-221A58AD4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6CCE3-2AB4-46AE-9776-B81A3F5D3113}"/>
              </a:ext>
            </a:extLst>
          </p:cNvPr>
          <p:cNvSpPr>
            <a:spLocks noGrp="1"/>
          </p:cNvSpPr>
          <p:nvPr>
            <p:ph type="dt" sz="half" idx="10"/>
          </p:nvPr>
        </p:nvSpPr>
        <p:spPr/>
        <p:txBody>
          <a:bodyPr/>
          <a:lstStyle/>
          <a:p>
            <a:fld id="{E19FCECA-92F6-48AC-AA02-020DDA7819D0}" type="datetimeFigureOut">
              <a:rPr lang="en-US" smtClean="0"/>
              <a:t>6/24/2026</a:t>
            </a:fld>
            <a:endParaRPr lang="en-US"/>
          </a:p>
        </p:txBody>
      </p:sp>
      <p:sp>
        <p:nvSpPr>
          <p:cNvPr id="5" name="Footer Placeholder 4">
            <a:extLst>
              <a:ext uri="{FF2B5EF4-FFF2-40B4-BE49-F238E27FC236}">
                <a16:creationId xmlns:a16="http://schemas.microsoft.com/office/drawing/2014/main" id="{F0F0726D-3569-463D-8060-13EA09FAB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D19F6-DAD0-4414-822F-EBC283170C4A}"/>
              </a:ext>
            </a:extLst>
          </p:cNvPr>
          <p:cNvSpPr>
            <a:spLocks noGrp="1"/>
          </p:cNvSpPr>
          <p:nvPr>
            <p:ph type="sldNum" sz="quarter" idx="12"/>
          </p:nvPr>
        </p:nvSpPr>
        <p:spPr/>
        <p:txBody>
          <a:bodyPr/>
          <a:lstStyle/>
          <a:p>
            <a:fld id="{DAE9CCCE-A9D2-4B39-84D7-5C8FF15C6D38}" type="slidenum">
              <a:rPr lang="en-US" smtClean="0"/>
              <a:t>‹#›</a:t>
            </a:fld>
            <a:endParaRPr lang="en-US"/>
          </a:p>
        </p:txBody>
      </p:sp>
    </p:spTree>
    <p:extLst>
      <p:ext uri="{BB962C8B-B14F-4D97-AF65-F5344CB8AC3E}">
        <p14:creationId xmlns:p14="http://schemas.microsoft.com/office/powerpoint/2010/main" val="336962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F0A60-66FE-409A-843E-A228522817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3CDFDB1A-DB99-466A-92B2-22A7B74C57A3}"/>
              </a:ext>
            </a:extLst>
          </p:cNvPr>
          <p:cNvSpPr>
            <a:spLocks noGrp="1"/>
          </p:cNvSpPr>
          <p:nvPr>
            <p:ph type="title" hasCustomPrompt="1"/>
          </p:nvPr>
        </p:nvSpPr>
        <p:spPr>
          <a:xfrm>
            <a:off x="0" y="-1"/>
            <a:ext cx="12192000" cy="1444752"/>
          </a:xfrm>
          <a:prstGeom prst="rect">
            <a:avLst/>
          </a:prstGeom>
          <a:solidFill>
            <a:srgbClr val="004D80"/>
          </a:solidFill>
        </p:spPr>
        <p:txBody>
          <a:bodyPr vert="horz" lIns="91440" tIns="45720" rIns="91440" bIns="45720" rtlCol="0" anchor="ctr">
            <a:noAutofit/>
          </a:bodyPr>
          <a:lstStyle>
            <a:lvl1pPr>
              <a:defRPr/>
            </a:lvl1pPr>
          </a:lstStyle>
          <a:p>
            <a:r>
              <a:rPr lang="en-US"/>
              <a:t>Title over one</a:t>
            </a:r>
            <a:br>
              <a:rPr lang="en-US"/>
            </a:br>
            <a:r>
              <a:rPr lang="en-US"/>
              <a:t>or two lines</a:t>
            </a:r>
          </a:p>
        </p:txBody>
      </p:sp>
      <p:sp>
        <p:nvSpPr>
          <p:cNvPr id="2" name="Slide Number Placeholder 1">
            <a:extLst>
              <a:ext uri="{FF2B5EF4-FFF2-40B4-BE49-F238E27FC236}">
                <a16:creationId xmlns:a16="http://schemas.microsoft.com/office/drawing/2014/main" id="{43C6B301-08DC-45A3-B343-3541484A4691}"/>
              </a:ext>
            </a:extLst>
          </p:cNvPr>
          <p:cNvSpPr>
            <a:spLocks noGrp="1"/>
          </p:cNvSpPr>
          <p:nvPr>
            <p:ph type="sldNum" sz="quarter" idx="10"/>
          </p:nvPr>
        </p:nvSpPr>
        <p:spPr/>
        <p:txBody>
          <a:bodyPr/>
          <a:lstStyle/>
          <a:p>
            <a:fld id="{DAE9CCCE-A9D2-4B39-84D7-5C8FF15C6D38}" type="slidenum">
              <a:rPr lang="en-US" smtClean="0"/>
              <a:t>‹#›</a:t>
            </a:fld>
            <a:endParaRPr lang="en-US"/>
          </a:p>
        </p:txBody>
      </p:sp>
    </p:spTree>
    <p:extLst>
      <p:ext uri="{BB962C8B-B14F-4D97-AF65-F5344CB8AC3E}">
        <p14:creationId xmlns:p14="http://schemas.microsoft.com/office/powerpoint/2010/main" val="350207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957A-050A-48FE-BE4F-949C76F9D4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50EAC3-E1CF-4F32-A909-27399EADB3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D9B32FB5-E7A7-4823-888F-9FEFCB736E5F}"/>
              </a:ext>
            </a:extLst>
          </p:cNvPr>
          <p:cNvSpPr>
            <a:spLocks noGrp="1"/>
          </p:cNvSpPr>
          <p:nvPr>
            <p:ph type="sldNum" sz="quarter" idx="10"/>
          </p:nvPr>
        </p:nvSpPr>
        <p:spPr/>
        <p:txBody>
          <a:bodyPr/>
          <a:lstStyle/>
          <a:p>
            <a:fld id="{DAE9CCCE-A9D2-4B39-84D7-5C8FF15C6D38}" type="slidenum">
              <a:rPr lang="en-US" smtClean="0"/>
              <a:t>‹#›</a:t>
            </a:fld>
            <a:endParaRPr lang="en-US"/>
          </a:p>
        </p:txBody>
      </p:sp>
    </p:spTree>
    <p:extLst>
      <p:ext uri="{BB962C8B-B14F-4D97-AF65-F5344CB8AC3E}">
        <p14:creationId xmlns:p14="http://schemas.microsoft.com/office/powerpoint/2010/main" val="417702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6B6A3-35D4-4844-A410-CF31677BFC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80539-8579-4AC0-9269-11454153B6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AB0B63B-D4D8-47A8-ACDB-ED7131F30E55}"/>
              </a:ext>
            </a:extLst>
          </p:cNvPr>
          <p:cNvSpPr>
            <a:spLocks noGrp="1"/>
          </p:cNvSpPr>
          <p:nvPr>
            <p:ph type="title"/>
          </p:nvPr>
        </p:nvSpPr>
        <p:spPr>
          <a:xfrm>
            <a:off x="0" y="0"/>
            <a:ext cx="12192000" cy="1444752"/>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5381CC1-672E-49F8-AC48-52E1976BDE9A}"/>
              </a:ext>
            </a:extLst>
          </p:cNvPr>
          <p:cNvSpPr>
            <a:spLocks noGrp="1"/>
          </p:cNvSpPr>
          <p:nvPr>
            <p:ph type="sldNum" sz="quarter" idx="10"/>
          </p:nvPr>
        </p:nvSpPr>
        <p:spPr/>
        <p:txBody>
          <a:bodyPr/>
          <a:lstStyle/>
          <a:p>
            <a:fld id="{DAE9CCCE-A9D2-4B39-84D7-5C8FF15C6D38}" type="slidenum">
              <a:rPr lang="en-US" smtClean="0"/>
              <a:t>‹#›</a:t>
            </a:fld>
            <a:endParaRPr lang="en-US"/>
          </a:p>
        </p:txBody>
      </p:sp>
    </p:spTree>
    <p:extLst>
      <p:ext uri="{BB962C8B-B14F-4D97-AF65-F5344CB8AC3E}">
        <p14:creationId xmlns:p14="http://schemas.microsoft.com/office/powerpoint/2010/main" val="114156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8C49-1BDC-4A92-B05B-9BA18CF7E467}"/>
              </a:ext>
            </a:extLst>
          </p:cNvPr>
          <p:cNvSpPr>
            <a:spLocks noGrp="1"/>
          </p:cNvSpPr>
          <p:nvPr>
            <p:ph type="title"/>
          </p:nvPr>
        </p:nvSpPr>
        <p:spPr>
          <a:xfrm>
            <a:off x="0" y="0"/>
            <a:ext cx="12192000"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FBB63-7EBD-4BBD-B241-83672C571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86AF9-6576-4513-B2AB-8707BCCAA8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389BB4-9DB8-4649-BBF7-45FDE5691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618959-14E8-40C2-BF2C-DBB066351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69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27F206-D561-4132-B86C-B09B725EBC71}"/>
              </a:ext>
            </a:extLst>
          </p:cNvPr>
          <p:cNvSpPr>
            <a:spLocks noGrp="1"/>
          </p:cNvSpPr>
          <p:nvPr>
            <p:ph type="title"/>
          </p:nvPr>
        </p:nvSpPr>
        <p:spPr>
          <a:xfrm>
            <a:off x="0" y="0"/>
            <a:ext cx="12192000" cy="1444752"/>
          </a:xfr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62B17FB2-296D-4C61-A26B-49684B37E3C0}"/>
              </a:ext>
            </a:extLst>
          </p:cNvPr>
          <p:cNvSpPr>
            <a:spLocks noGrp="1"/>
          </p:cNvSpPr>
          <p:nvPr>
            <p:ph type="sldNum" sz="quarter" idx="10"/>
          </p:nvPr>
        </p:nvSpPr>
        <p:spPr/>
        <p:txBody>
          <a:bodyPr/>
          <a:lstStyle/>
          <a:p>
            <a:fld id="{DAE9CCCE-A9D2-4B39-84D7-5C8FF15C6D38}" type="slidenum">
              <a:rPr lang="en-US" smtClean="0"/>
              <a:t>‹#›</a:t>
            </a:fld>
            <a:endParaRPr lang="en-US"/>
          </a:p>
        </p:txBody>
      </p:sp>
    </p:spTree>
    <p:extLst>
      <p:ext uri="{BB962C8B-B14F-4D97-AF65-F5344CB8AC3E}">
        <p14:creationId xmlns:p14="http://schemas.microsoft.com/office/powerpoint/2010/main" val="353738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3FD7A-9503-471F-8A72-A1AAFCD0D2A1}"/>
              </a:ext>
            </a:extLst>
          </p:cNvPr>
          <p:cNvSpPr>
            <a:spLocks noGrp="1"/>
          </p:cNvSpPr>
          <p:nvPr>
            <p:ph type="sldNum" sz="quarter" idx="10"/>
          </p:nvPr>
        </p:nvSpPr>
        <p:spPr/>
        <p:txBody>
          <a:bodyPr/>
          <a:lstStyle/>
          <a:p>
            <a:fld id="{DAE9CCCE-A9D2-4B39-84D7-5C8FF15C6D38}" type="slidenum">
              <a:rPr lang="en-US" smtClean="0"/>
              <a:t>‹#›</a:t>
            </a:fld>
            <a:endParaRPr lang="en-US"/>
          </a:p>
        </p:txBody>
      </p:sp>
    </p:spTree>
    <p:extLst>
      <p:ext uri="{BB962C8B-B14F-4D97-AF65-F5344CB8AC3E}">
        <p14:creationId xmlns:p14="http://schemas.microsoft.com/office/powerpoint/2010/main" val="308158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963E-5960-43FF-999D-2AEFFC9B5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E2AAD6-7244-4FA0-AE4F-145FCC9BB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9E2B88-906A-4153-B4B1-D21A05E6F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511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B8C7-8FF6-4EE7-87BA-294552ACA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B17D5E-2C97-48E8-BFE1-F6E12277E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BA4C0D1-5734-4AB4-83DF-AFF2E81EA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054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BC9F6-758E-4CEA-A68A-84533844A83B}"/>
              </a:ext>
            </a:extLst>
          </p:cNvPr>
          <p:cNvSpPr>
            <a:spLocks noGrp="1"/>
          </p:cNvSpPr>
          <p:nvPr>
            <p:ph type="title"/>
          </p:nvPr>
        </p:nvSpPr>
        <p:spPr>
          <a:xfrm>
            <a:off x="0" y="426908"/>
            <a:ext cx="12192000" cy="914400"/>
          </a:xfrm>
          <a:prstGeom prst="rect">
            <a:avLst/>
          </a:prstGeom>
          <a:solidFill>
            <a:srgbClr val="004D80"/>
          </a:solidFill>
        </p:spPr>
        <p:txBody>
          <a:bodyPr vert="horz"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ABF9F9F4-EF8F-488E-9579-9CE248123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7A02662-FABA-47A3-BDA8-BA3AC229CE43}"/>
              </a:ext>
            </a:extLst>
          </p:cNvPr>
          <p:cNvSpPr txBox="1"/>
          <p:nvPr/>
        </p:nvSpPr>
        <p:spPr>
          <a:xfrm>
            <a:off x="4196499" y="6385023"/>
            <a:ext cx="3799002" cy="307777"/>
          </a:xfrm>
          <a:prstGeom prst="rect">
            <a:avLst/>
          </a:prstGeom>
          <a:noFill/>
        </p:spPr>
        <p:txBody>
          <a:bodyPr wrap="square" rtlCol="0">
            <a:spAutoFit/>
          </a:bodyPr>
          <a:lstStyle/>
          <a:p>
            <a:r>
              <a:rPr lang="en-US" sz="1400">
                <a:solidFill>
                  <a:schemeClr val="tx1">
                    <a:lumMod val="50000"/>
                    <a:lumOff val="50000"/>
                  </a:schemeClr>
                </a:solidFill>
              </a:rPr>
              <a:t>Maine Center for Disease Control and Prevention</a:t>
            </a:r>
          </a:p>
        </p:txBody>
      </p:sp>
      <p:sp>
        <p:nvSpPr>
          <p:cNvPr id="4" name="Slide Number Placeholder 3">
            <a:extLst>
              <a:ext uri="{FF2B5EF4-FFF2-40B4-BE49-F238E27FC236}">
                <a16:creationId xmlns:a16="http://schemas.microsoft.com/office/drawing/2014/main" id="{11781EA5-6316-4AB0-89F4-A26E02DA1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9CCCE-A9D2-4B39-84D7-5C8FF15C6D38}" type="slidenum">
              <a:rPr lang="en-US" smtClean="0"/>
              <a:t>‹#›</a:t>
            </a:fld>
            <a:endParaRPr lang="en-US"/>
          </a:p>
        </p:txBody>
      </p:sp>
    </p:spTree>
    <p:extLst>
      <p:ext uri="{BB962C8B-B14F-4D97-AF65-F5344CB8AC3E}">
        <p14:creationId xmlns:p14="http://schemas.microsoft.com/office/powerpoint/2010/main" val="1676012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600" kern="1200">
          <a:solidFill>
            <a:schemeClr val="bg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edev.ir.hhs-ctp.net/MEUA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maine.gov/dhhs/mecdc/sites/maine.gov.dhhs.mecdc/files/2026_06_18_ImmPactOrderingInstructions_v2_0.pdf"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maine.gov/dhhs/mecdc/sites/maine.gov.dhhs.mecdc/files/2026_06_18_ImmPactOrderingInstructions_v2_0.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maine.gov/dhhs/mecdc/mecdc/diseases-conditions/immunization/expanded-universal-immunization-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mailto:ImmunizeME.DHHS@maine.gov"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mailto:ImmPact.Support@main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91540D9-EF3E-EDBE-F2AD-C4C5E8760476}"/>
              </a:ext>
            </a:extLst>
          </p:cNvPr>
          <p:cNvSpPr>
            <a:spLocks noGrp="1"/>
          </p:cNvSpPr>
          <p:nvPr>
            <p:ph type="subTitle" idx="1"/>
          </p:nvPr>
        </p:nvSpPr>
        <p:spPr>
          <a:xfrm>
            <a:off x="1391920" y="3047999"/>
            <a:ext cx="9144000" cy="1097957"/>
          </a:xfrm>
        </p:spPr>
        <p:txBody>
          <a:bodyPr/>
          <a:lstStyle/>
          <a:p>
            <a:r>
              <a:rPr lang="en-US" dirty="0">
                <a:latin typeface="Times New Roman" panose="02020603050405020304" pitchFamily="18" charset="0"/>
                <a:cs typeface="Times New Roman" panose="02020603050405020304" pitchFamily="18" charset="0"/>
              </a:rPr>
              <a:t>June 2026</a:t>
            </a:r>
          </a:p>
        </p:txBody>
      </p:sp>
      <p:sp>
        <p:nvSpPr>
          <p:cNvPr id="5" name="Text Placeholder 4">
            <a:extLst>
              <a:ext uri="{FF2B5EF4-FFF2-40B4-BE49-F238E27FC236}">
                <a16:creationId xmlns:a16="http://schemas.microsoft.com/office/drawing/2014/main" id="{B0E2C02A-0D0C-3C40-0294-49A3D6D0A0C1}"/>
              </a:ext>
            </a:extLst>
          </p:cNvPr>
          <p:cNvSpPr>
            <a:spLocks noGrp="1"/>
          </p:cNvSpPr>
          <p:nvPr>
            <p:ph type="body" sz="quarter" idx="10"/>
          </p:nvPr>
        </p:nvSpPr>
        <p:spPr/>
        <p:txBody>
          <a:bodyPr/>
          <a:lstStyle/>
          <a:p>
            <a:r>
              <a:rPr lang="en-US" dirty="0">
                <a:latin typeface="Times New Roman" panose="02020603050405020304" pitchFamily="18" charset="0"/>
              </a:rPr>
              <a:t>Maine Universal </a:t>
            </a:r>
          </a:p>
          <a:p>
            <a:r>
              <a:rPr lang="en-US" dirty="0">
                <a:latin typeface="Times New Roman" panose="02020603050405020304" pitchFamily="18" charset="0"/>
              </a:rPr>
              <a:t>Immunization Program Office Hours</a:t>
            </a:r>
            <a:endParaRPr lang="en-US" sz="3200" dirty="0"/>
          </a:p>
        </p:txBody>
      </p:sp>
      <p:sp>
        <p:nvSpPr>
          <p:cNvPr id="2" name="TextBox 1">
            <a:extLst>
              <a:ext uri="{FF2B5EF4-FFF2-40B4-BE49-F238E27FC236}">
                <a16:creationId xmlns:a16="http://schemas.microsoft.com/office/drawing/2014/main" id="{C1AB02B5-3AD8-CD24-A660-E71C4023DF02}"/>
              </a:ext>
            </a:extLst>
          </p:cNvPr>
          <p:cNvSpPr txBox="1"/>
          <p:nvPr/>
        </p:nvSpPr>
        <p:spPr>
          <a:xfrm>
            <a:off x="12575142" y="6730886"/>
            <a:ext cx="406400" cy="369332"/>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93853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961DA-8636-7236-AACB-31E1649D485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6F7D1-897A-65CB-49A5-56479BB23B70}"/>
              </a:ext>
            </a:extLst>
          </p:cNvPr>
          <p:cNvSpPr>
            <a:spLocks noGrp="1"/>
          </p:cNvSpPr>
          <p:nvPr>
            <p:ph idx="1"/>
          </p:nvPr>
        </p:nvSpPr>
        <p:spPr>
          <a:xfrm>
            <a:off x="340554" y="1773948"/>
            <a:ext cx="11510892" cy="4862052"/>
          </a:xfrm>
        </p:spPr>
        <p:txBody>
          <a:bodyPr vert="horz" lIns="91440" tIns="45720" rIns="91440" bIns="45720" rtlCol="0" anchor="t">
            <a:noAutofit/>
          </a:bodyPr>
          <a:lstStyle/>
          <a:p>
            <a:pPr lvl="1">
              <a:lnSpc>
                <a:spcPct val="100000"/>
              </a:lnSpc>
              <a:spcBef>
                <a:spcPts val="0"/>
              </a:spcBef>
            </a:pPr>
            <a:r>
              <a:rPr lang="en-US" sz="2300" dirty="0">
                <a:latin typeface="Times New Roman" panose="02020603050405020304" pitchFamily="18" charset="0"/>
                <a:ea typeface="Calibri" panose="020F0502020204030204" pitchFamily="34" charset="0"/>
                <a:cs typeface="Times New Roman" panose="02020603050405020304" pitchFamily="18" charset="0"/>
              </a:rPr>
              <a:t>July 1 updates</a:t>
            </a:r>
          </a:p>
          <a:p>
            <a:pPr lvl="1">
              <a:lnSpc>
                <a:spcPct val="100000"/>
              </a:lnSpc>
              <a:spcBef>
                <a:spcPts val="0"/>
              </a:spcBef>
            </a:pPr>
            <a:r>
              <a:rPr lang="en-US" sz="2300" dirty="0" err="1">
                <a:latin typeface="Times New Roman" panose="02020603050405020304" pitchFamily="18" charset="0"/>
                <a:ea typeface="Calibri" panose="020F0502020204030204" pitchFamily="34" charset="0"/>
                <a:cs typeface="Times New Roman" panose="02020603050405020304" pitchFamily="18" charset="0"/>
              </a:rPr>
              <a:t>ImmPact</a:t>
            </a:r>
            <a:r>
              <a:rPr lang="en-US" sz="2300" dirty="0">
                <a:latin typeface="Times New Roman" panose="02020603050405020304" pitchFamily="18" charset="0"/>
                <a:ea typeface="Calibri" panose="020F0502020204030204" pitchFamily="34" charset="0"/>
                <a:cs typeface="Times New Roman" panose="02020603050405020304" pitchFamily="18" charset="0"/>
              </a:rPr>
              <a:t> ordering demo</a:t>
            </a:r>
          </a:p>
          <a:p>
            <a:pPr lvl="1">
              <a:lnSpc>
                <a:spcPct val="100000"/>
              </a:lnSpc>
              <a:spcBef>
                <a:spcPts val="0"/>
              </a:spcBef>
            </a:pPr>
            <a:r>
              <a:rPr lang="en-US" sz="2300" dirty="0">
                <a:latin typeface="Times New Roman" panose="02020603050405020304" pitchFamily="18" charset="0"/>
                <a:ea typeface="Calibri" panose="020F0502020204030204" pitchFamily="34" charset="0"/>
                <a:cs typeface="Times New Roman" panose="02020603050405020304" pitchFamily="18" charset="0"/>
              </a:rPr>
              <a:t>Ordering reminders</a:t>
            </a:r>
          </a:p>
          <a:p>
            <a:pPr lvl="1">
              <a:lnSpc>
                <a:spcPct val="100000"/>
              </a:lnSpc>
              <a:spcBef>
                <a:spcPts val="0"/>
              </a:spcBef>
            </a:pPr>
            <a:r>
              <a:rPr lang="en-US" sz="2300" dirty="0">
                <a:latin typeface="Times New Roman" panose="02020603050405020304" pitchFamily="18" charset="0"/>
                <a:ea typeface="Calibri" panose="020F0502020204030204" pitchFamily="34" charset="0"/>
                <a:cs typeface="Times New Roman" panose="02020603050405020304" pitchFamily="18" charset="0"/>
              </a:rPr>
              <a:t>New Universal Immunization Program website</a:t>
            </a:r>
          </a:p>
          <a:p>
            <a:pPr lvl="1">
              <a:lnSpc>
                <a:spcPct val="100000"/>
              </a:lnSpc>
              <a:spcBef>
                <a:spcPts val="0"/>
              </a:spcBef>
            </a:pPr>
            <a:r>
              <a:rPr lang="en-US" sz="2300" dirty="0">
                <a:latin typeface="Times New Roman" panose="02020603050405020304" pitchFamily="18" charset="0"/>
                <a:ea typeface="Calibri" panose="020F0502020204030204" pitchFamily="34" charset="0"/>
                <a:cs typeface="Times New Roman" panose="02020603050405020304" pitchFamily="18" charset="0"/>
              </a:rPr>
              <a:t>Questions?</a:t>
            </a:r>
          </a:p>
          <a:p>
            <a:pPr lvl="1">
              <a:lnSpc>
                <a:spcPct val="100000"/>
              </a:lnSpc>
              <a:spcBef>
                <a:spcPts val="0"/>
              </a:spcBef>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A30D7C3-FF3B-518C-6D7D-F29D60CB0F9C}"/>
              </a:ext>
            </a:extLst>
          </p:cNvPr>
          <p:cNvSpPr>
            <a:spLocks noGrp="1"/>
          </p:cNvSpPr>
          <p:nvPr>
            <p:ph type="title"/>
          </p:nvPr>
        </p:nvSpPr>
        <p:spPr>
          <a:xfrm>
            <a:off x="0" y="0"/>
            <a:ext cx="12192000" cy="1220093"/>
          </a:xfrm>
        </p:spPr>
        <p:txBody>
          <a:bodyPr/>
          <a:lstStyle/>
          <a:p>
            <a:r>
              <a:rPr lang="en-US" dirty="0">
                <a:latin typeface="Times New Roman"/>
                <a:ea typeface="Verdana"/>
                <a:cs typeface="Times New Roman"/>
              </a:rPr>
              <a:t>Agenda</a:t>
            </a:r>
          </a:p>
        </p:txBody>
      </p:sp>
      <p:pic>
        <p:nvPicPr>
          <p:cNvPr id="5" name="Picture 4">
            <a:extLst>
              <a:ext uri="{FF2B5EF4-FFF2-40B4-BE49-F238E27FC236}">
                <a16:creationId xmlns:a16="http://schemas.microsoft.com/office/drawing/2014/main" id="{852DCA35-DAC0-6657-84FB-863CE9BC8165}"/>
              </a:ext>
            </a:extLst>
          </p:cNvPr>
          <p:cNvPicPr>
            <a:picLocks noChangeAspect="1"/>
          </p:cNvPicPr>
          <p:nvPr/>
        </p:nvPicPr>
        <p:blipFill>
          <a:blip r:embed="rId3"/>
          <a:stretch>
            <a:fillRect/>
          </a:stretch>
        </p:blipFill>
        <p:spPr>
          <a:xfrm>
            <a:off x="7250750" y="2299138"/>
            <a:ext cx="4168813" cy="3811672"/>
          </a:xfrm>
          <a:prstGeom prst="rect">
            <a:avLst/>
          </a:prstGeom>
        </p:spPr>
      </p:pic>
    </p:spTree>
    <p:extLst>
      <p:ext uri="{BB962C8B-B14F-4D97-AF65-F5344CB8AC3E}">
        <p14:creationId xmlns:p14="http://schemas.microsoft.com/office/powerpoint/2010/main" val="16085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F0A3-F32B-AA5D-39EC-138BA0BBA8C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01FE5CD-D00F-82AD-8C59-8EE022691085}"/>
              </a:ext>
            </a:extLst>
          </p:cNvPr>
          <p:cNvSpPr txBox="1"/>
          <p:nvPr/>
        </p:nvSpPr>
        <p:spPr>
          <a:xfrm>
            <a:off x="6172200" y="1825625"/>
            <a:ext cx="5181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Adult vaccine ordering opens July 1</a:t>
            </a:r>
          </a:p>
          <a:p>
            <a:pPr marL="228600" indent="-228600">
              <a:lnSpc>
                <a:spcPct val="9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Adult and pediatric vaccine may be ordered on the same order screen in </a:t>
            </a:r>
            <a:r>
              <a:rPr lang="en-US" sz="2400" dirty="0" err="1">
                <a:latin typeface="Times New Roman" panose="02020603050405020304" pitchFamily="18" charset="0"/>
                <a:cs typeface="Times New Roman" panose="02020603050405020304" pitchFamily="18" charset="0"/>
              </a:rPr>
              <a:t>ImmPact</a:t>
            </a:r>
            <a:endParaRPr lang="en-US" sz="2400" dirty="0">
              <a:latin typeface="Times New Roman" panose="02020603050405020304" pitchFamily="18" charset="0"/>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Separating pediatric and adult inventories are no longer required. </a:t>
            </a:r>
          </a:p>
          <a:p>
            <a:pPr marL="228600" indent="-228600">
              <a:lnSpc>
                <a:spcPct val="9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Existing private inventory may continue to be used until depleted.</a:t>
            </a:r>
          </a:p>
          <a:p>
            <a:pPr marL="228600" indent="-228600">
              <a:lnSpc>
                <a:spcPct val="9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Providers should maintain a 6-week vaccine supply. </a:t>
            </a:r>
          </a:p>
          <a:p>
            <a:pPr marL="228600" lvl="1" indent="-228600">
              <a:lnSpc>
                <a:spcPct val="90000"/>
              </a:lnSpc>
              <a:spcBef>
                <a:spcPts val="100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2539621-286D-372A-F360-4A74B78D2BF7}"/>
              </a:ext>
            </a:extLst>
          </p:cNvPr>
          <p:cNvSpPr>
            <a:spLocks noGrp="1"/>
          </p:cNvSpPr>
          <p:nvPr>
            <p:ph type="title"/>
          </p:nvPr>
        </p:nvSpPr>
        <p:spPr>
          <a:xfrm>
            <a:off x="0" y="0"/>
            <a:ext cx="12192000" cy="1444752"/>
          </a:xfrm>
        </p:spPr>
        <p:txBody>
          <a:bodyPr vert="horz" lIns="91440" tIns="45720" rIns="91440" bIns="45720" rtlCol="0" anchor="ctr">
            <a:normAutofit/>
          </a:bodyPr>
          <a:lstStyle/>
          <a:p>
            <a:r>
              <a:rPr lang="en-US" kern="1200" dirty="0">
                <a:latin typeface="Times New Roman" panose="02020603050405020304" pitchFamily="18" charset="0"/>
                <a:cs typeface="Times New Roman" panose="02020603050405020304" pitchFamily="18" charset="0"/>
              </a:rPr>
              <a:t>July 1 Updates</a:t>
            </a:r>
          </a:p>
        </p:txBody>
      </p:sp>
      <p:pic>
        <p:nvPicPr>
          <p:cNvPr id="17" name="Picture 16">
            <a:extLst>
              <a:ext uri="{FF2B5EF4-FFF2-40B4-BE49-F238E27FC236}">
                <a16:creationId xmlns:a16="http://schemas.microsoft.com/office/drawing/2014/main" id="{E083590D-CDD1-8892-6284-A78E6ED80EFE}"/>
              </a:ext>
            </a:extLst>
          </p:cNvPr>
          <p:cNvPicPr>
            <a:picLocks noChangeAspect="1"/>
          </p:cNvPicPr>
          <p:nvPr/>
        </p:nvPicPr>
        <p:blipFill>
          <a:blip r:embed="rId3"/>
          <a:stretch>
            <a:fillRect/>
          </a:stretch>
        </p:blipFill>
        <p:spPr>
          <a:xfrm>
            <a:off x="1223305" y="2293832"/>
            <a:ext cx="4235117" cy="2818278"/>
          </a:xfrm>
          <a:prstGeom prst="rect">
            <a:avLst/>
          </a:prstGeom>
        </p:spPr>
      </p:pic>
    </p:spTree>
    <p:extLst>
      <p:ext uri="{BB962C8B-B14F-4D97-AF65-F5344CB8AC3E}">
        <p14:creationId xmlns:p14="http://schemas.microsoft.com/office/powerpoint/2010/main" val="419540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E4DC3-3C86-4FC6-796A-4DCC5FA777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636F50-39A3-780B-3DD1-A37F6B3A7182}"/>
              </a:ext>
            </a:extLst>
          </p:cNvPr>
          <p:cNvSpPr>
            <a:spLocks noGrp="1"/>
          </p:cNvSpPr>
          <p:nvPr>
            <p:ph type="title"/>
          </p:nvPr>
        </p:nvSpPr>
        <p:spPr>
          <a:xfrm>
            <a:off x="0" y="0"/>
            <a:ext cx="12192000" cy="1444752"/>
          </a:xfrm>
        </p:spPr>
        <p:txBody>
          <a:bodyPr anchor="ctr">
            <a:normAutofit/>
          </a:bodyPr>
          <a:lstStyle/>
          <a:p>
            <a:r>
              <a:rPr lang="en-US" dirty="0" err="1">
                <a:latin typeface="Times New Roman" panose="02020603050405020304" pitchFamily="18" charset="0"/>
              </a:rPr>
              <a:t>ImmPact</a:t>
            </a:r>
            <a:r>
              <a:rPr lang="en-US" dirty="0">
                <a:latin typeface="Times New Roman" panose="02020603050405020304" pitchFamily="18" charset="0"/>
              </a:rPr>
              <a:t> Ordering Demo</a:t>
            </a:r>
          </a:p>
        </p:txBody>
      </p:sp>
      <p:pic>
        <p:nvPicPr>
          <p:cNvPr id="5" name="Picture 4">
            <a:hlinkClick r:id="rId3"/>
            <a:extLst>
              <a:ext uri="{FF2B5EF4-FFF2-40B4-BE49-F238E27FC236}">
                <a16:creationId xmlns:a16="http://schemas.microsoft.com/office/drawing/2014/main" id="{63C1C9E2-F98E-5A90-E9F1-A23EF93B9825}"/>
              </a:ext>
            </a:extLst>
          </p:cNvPr>
          <p:cNvPicPr>
            <a:picLocks noChangeAspect="1"/>
          </p:cNvPicPr>
          <p:nvPr/>
        </p:nvPicPr>
        <p:blipFill>
          <a:blip r:embed="rId4"/>
          <a:stretch>
            <a:fillRect/>
          </a:stretch>
        </p:blipFill>
        <p:spPr>
          <a:xfrm>
            <a:off x="1802422" y="1859144"/>
            <a:ext cx="8397968" cy="3139712"/>
          </a:xfrm>
          <a:prstGeom prst="rect">
            <a:avLst/>
          </a:prstGeom>
        </p:spPr>
      </p:pic>
      <p:sp>
        <p:nvSpPr>
          <p:cNvPr id="7" name="TextBox 6">
            <a:extLst>
              <a:ext uri="{FF2B5EF4-FFF2-40B4-BE49-F238E27FC236}">
                <a16:creationId xmlns:a16="http://schemas.microsoft.com/office/drawing/2014/main" id="{5059A028-907C-B6D0-190C-3496E82E4160}"/>
              </a:ext>
            </a:extLst>
          </p:cNvPr>
          <p:cNvSpPr txBox="1"/>
          <p:nvPr/>
        </p:nvSpPr>
        <p:spPr>
          <a:xfrm>
            <a:off x="1802423" y="4998856"/>
            <a:ext cx="8949660" cy="369332"/>
          </a:xfrm>
          <a:prstGeom prst="rect">
            <a:avLst/>
          </a:prstGeom>
          <a:noFill/>
        </p:spPr>
        <p:txBody>
          <a:bodyPr wrap="square">
            <a:spAutoFit/>
          </a:bodyPr>
          <a:lstStyle/>
          <a:p>
            <a:pPr algn="ctr"/>
            <a:r>
              <a:rPr lang="en-US" dirty="0" err="1">
                <a:latin typeface="Times New Roman" panose="02020603050405020304" pitchFamily="18" charset="0"/>
                <a:cs typeface="Times New Roman" panose="02020603050405020304" pitchFamily="18" charset="0"/>
                <a:hlinkClick r:id="rId5"/>
              </a:rPr>
              <a:t>ImmPact</a:t>
            </a:r>
            <a:r>
              <a:rPr lang="en-US" dirty="0">
                <a:latin typeface="Times New Roman" panose="02020603050405020304" pitchFamily="18" charset="0"/>
                <a:cs typeface="Times New Roman" panose="02020603050405020304" pitchFamily="18" charset="0"/>
                <a:hlinkClick r:id="rId5"/>
              </a:rPr>
              <a:t> Ordering Instructions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51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EF3F3-6255-7E9F-45D9-39514DBBC77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AF9100-99F4-4DE3-2065-304BB0CC0685}"/>
              </a:ext>
            </a:extLst>
          </p:cNvPr>
          <p:cNvSpPr>
            <a:spLocks noGrp="1"/>
          </p:cNvSpPr>
          <p:nvPr>
            <p:ph sz="half" idx="1"/>
          </p:nvPr>
        </p:nvSpPr>
        <p:spPr>
          <a:xfrm>
            <a:off x="493986" y="1629594"/>
            <a:ext cx="6390290" cy="4351338"/>
          </a:xfrm>
        </p:spPr>
        <p:txBody>
          <a:bodyPr>
            <a:normAutofit fontScale="70000" lnSpcReduction="20000"/>
          </a:bodyPr>
          <a:lstStyle/>
          <a:p>
            <a:pPr marL="285750" indent="-285750"/>
            <a:r>
              <a:rPr lang="en-US" sz="2900" dirty="0" err="1">
                <a:latin typeface="Times New Roman" panose="02020603050405020304" pitchFamily="18" charset="0"/>
                <a:cs typeface="Times New Roman" panose="02020603050405020304" pitchFamily="18" charset="0"/>
                <a:hlinkClick r:id="rId3"/>
              </a:rPr>
              <a:t>ImmPact</a:t>
            </a:r>
            <a:r>
              <a:rPr lang="en-US" sz="2900" dirty="0">
                <a:latin typeface="Times New Roman" panose="02020603050405020304" pitchFamily="18" charset="0"/>
                <a:cs typeface="Times New Roman" panose="02020603050405020304" pitchFamily="18" charset="0"/>
                <a:hlinkClick r:id="rId3"/>
              </a:rPr>
              <a:t> Ordering Instructions</a:t>
            </a:r>
            <a:endParaRPr lang="en-US" sz="2900" dirty="0">
              <a:latin typeface="Times New Roman" panose="02020603050405020304" pitchFamily="18" charset="0"/>
              <a:cs typeface="Times New Roman" panose="02020603050405020304" pitchFamily="18" charset="0"/>
            </a:endParaRPr>
          </a:p>
          <a:p>
            <a:pPr marL="285750" indent="-285750"/>
            <a:r>
              <a:rPr lang="en-US" sz="2900" dirty="0">
                <a:latin typeface="Times New Roman" panose="02020603050405020304" pitchFamily="18" charset="0"/>
                <a:cs typeface="Times New Roman" panose="02020603050405020304" pitchFamily="18" charset="0"/>
              </a:rPr>
              <a:t>We recommend maintaining a 6-week supply of vaccine. </a:t>
            </a:r>
          </a:p>
          <a:p>
            <a:pPr marL="285750" indent="-285750"/>
            <a:r>
              <a:rPr lang="en-US" sz="2900" dirty="0">
                <a:latin typeface="Times New Roman" panose="02020603050405020304" pitchFamily="18" charset="0"/>
                <a:cs typeface="Times New Roman" panose="02020603050405020304" pitchFamily="18" charset="0"/>
              </a:rPr>
              <a:t>Smaller practices may only need one box of vaccine initially</a:t>
            </a:r>
          </a:p>
          <a:p>
            <a:pPr marL="742950" lvl="1" indent="-285750"/>
            <a:r>
              <a:rPr lang="en-US" sz="2900" dirty="0">
                <a:latin typeface="Times New Roman" panose="02020603050405020304" pitchFamily="18" charset="0"/>
                <a:cs typeface="Times New Roman" panose="02020603050405020304" pitchFamily="18" charset="0"/>
              </a:rPr>
              <a:t>When splitting a box between peds and adult – put quantity in the adult intent</a:t>
            </a:r>
          </a:p>
          <a:p>
            <a:pPr marL="742950" lvl="1" indent="-285750"/>
            <a:r>
              <a:rPr lang="en-US" sz="2900" dirty="0">
                <a:latin typeface="Times New Roman" panose="02020603050405020304" pitchFamily="18" charset="0"/>
                <a:cs typeface="Times New Roman" panose="02020603050405020304" pitchFamily="18" charset="0"/>
              </a:rPr>
              <a:t>Otherwise do your best to estimate how much to order for peds vs. adults and </a:t>
            </a:r>
          </a:p>
          <a:p>
            <a:pPr marL="457200" lvl="1" indent="0">
              <a:buNone/>
            </a:pPr>
            <a:r>
              <a:rPr lang="en-US" sz="2900" dirty="0">
                <a:latin typeface="Times New Roman" panose="02020603050405020304" pitchFamily="18" charset="0"/>
                <a:cs typeface="Times New Roman" panose="02020603050405020304" pitchFamily="18" charset="0"/>
              </a:rPr>
              <a:t>     split accordingly on the order screen. </a:t>
            </a:r>
          </a:p>
          <a:p>
            <a:pPr marL="285750" indent="-285750"/>
            <a:r>
              <a:rPr lang="en-US" sz="2900" dirty="0">
                <a:latin typeface="Times New Roman" panose="02020603050405020304" pitchFamily="18" charset="0"/>
                <a:cs typeface="Times New Roman" panose="02020603050405020304" pitchFamily="18" charset="0"/>
              </a:rPr>
              <a:t>Ordering selections help MIP estimate future program needs</a:t>
            </a:r>
          </a:p>
          <a:p>
            <a:pPr marL="285750" indent="-285750"/>
            <a:r>
              <a:rPr lang="en-US" sz="2900" dirty="0">
                <a:latin typeface="Times New Roman" panose="02020603050405020304" pitchFamily="18" charset="0"/>
                <a:cs typeface="Times New Roman" panose="02020603050405020304" pitchFamily="18" charset="0"/>
              </a:rPr>
              <a:t>IMPORTANT: Once vaccine is in your inventory, it may be used for eligible patients ages 0-64 when indicated</a:t>
            </a:r>
          </a:p>
          <a:p>
            <a:pPr marL="285750" indent="-285750"/>
            <a:r>
              <a:rPr lang="en-US" sz="2900" dirty="0">
                <a:latin typeface="Times New Roman" panose="02020603050405020304" pitchFamily="18" charset="0"/>
                <a:cs typeface="Times New Roman" panose="02020603050405020304" pitchFamily="18" charset="0"/>
              </a:rPr>
              <a:t>Orders are expected to arrive within 5-7 business days</a:t>
            </a:r>
          </a:p>
          <a:p>
            <a:pPr marL="742950" lvl="1" indent="-285750"/>
            <a:endParaRPr lang="en-US" sz="1500" dirty="0"/>
          </a:p>
          <a:p>
            <a:pPr marL="457200" lvl="1" indent="0">
              <a:buNone/>
            </a:pPr>
            <a:endParaRPr lang="en-US" sz="1500" dirty="0"/>
          </a:p>
          <a:p>
            <a:pPr marL="457200" lvl="1" indent="0">
              <a:buNone/>
            </a:pPr>
            <a:endParaRPr lang="en-US" sz="1500" dirty="0"/>
          </a:p>
        </p:txBody>
      </p:sp>
      <p:pic>
        <p:nvPicPr>
          <p:cNvPr id="6" name="Picture 5">
            <a:extLst>
              <a:ext uri="{FF2B5EF4-FFF2-40B4-BE49-F238E27FC236}">
                <a16:creationId xmlns:a16="http://schemas.microsoft.com/office/drawing/2014/main" id="{34736090-5102-1023-C8A1-D845F94DBD02}"/>
              </a:ext>
            </a:extLst>
          </p:cNvPr>
          <p:cNvPicPr>
            <a:picLocks noChangeAspect="1"/>
          </p:cNvPicPr>
          <p:nvPr/>
        </p:nvPicPr>
        <p:blipFill>
          <a:blip r:embed="rId4"/>
          <a:stretch>
            <a:fillRect/>
          </a:stretch>
        </p:blipFill>
        <p:spPr>
          <a:xfrm>
            <a:off x="7683020" y="2119913"/>
            <a:ext cx="3520509" cy="3370701"/>
          </a:xfrm>
          <a:prstGeom prst="rect">
            <a:avLst/>
          </a:prstGeom>
          <a:noFill/>
        </p:spPr>
      </p:pic>
      <p:sp>
        <p:nvSpPr>
          <p:cNvPr id="3" name="Title 2">
            <a:extLst>
              <a:ext uri="{FF2B5EF4-FFF2-40B4-BE49-F238E27FC236}">
                <a16:creationId xmlns:a16="http://schemas.microsoft.com/office/drawing/2014/main" id="{337E36EE-8996-8FD4-D0BE-587CC0AE1BD6}"/>
              </a:ext>
            </a:extLst>
          </p:cNvPr>
          <p:cNvSpPr>
            <a:spLocks noGrp="1"/>
          </p:cNvSpPr>
          <p:nvPr>
            <p:ph type="title"/>
          </p:nvPr>
        </p:nvSpPr>
        <p:spPr>
          <a:xfrm>
            <a:off x="0" y="0"/>
            <a:ext cx="12192000" cy="1444752"/>
          </a:xfrm>
        </p:spPr>
        <p:txBody>
          <a:bodyPr anchor="ctr">
            <a:normAutofit/>
          </a:bodyPr>
          <a:lstStyle/>
          <a:p>
            <a:r>
              <a:rPr lang="en-US" dirty="0">
                <a:latin typeface="Times New Roman" panose="02020603050405020304" pitchFamily="18" charset="0"/>
                <a:cs typeface="Times New Roman" panose="02020603050405020304" pitchFamily="18" charset="0"/>
              </a:rPr>
              <a:t>Ordering Reminders</a:t>
            </a:r>
          </a:p>
        </p:txBody>
      </p:sp>
    </p:spTree>
    <p:extLst>
      <p:ext uri="{BB962C8B-B14F-4D97-AF65-F5344CB8AC3E}">
        <p14:creationId xmlns:p14="http://schemas.microsoft.com/office/powerpoint/2010/main" val="299032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BB51-F6FA-DF57-53DA-0B9986AA9A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A49736-13F4-1EE6-7157-70167F93882F}"/>
              </a:ext>
            </a:extLst>
          </p:cNvPr>
          <p:cNvSpPr>
            <a:spLocks noGrp="1"/>
          </p:cNvSpPr>
          <p:nvPr>
            <p:ph type="title"/>
          </p:nvPr>
        </p:nvSpPr>
        <p:spPr>
          <a:xfrm>
            <a:off x="0" y="0"/>
            <a:ext cx="12192000" cy="1140541"/>
          </a:xfrm>
        </p:spPr>
        <p:txBody>
          <a:bodyPr/>
          <a:lstStyle/>
          <a:p>
            <a:r>
              <a:rPr lang="en-US" dirty="0">
                <a:latin typeface="Times New Roman" panose="02020603050405020304" pitchFamily="18" charset="0"/>
                <a:cs typeface="Times New Roman" panose="02020603050405020304" pitchFamily="18" charset="0"/>
              </a:rPr>
              <a:t>New Universal Immunization Program Website</a:t>
            </a:r>
          </a:p>
        </p:txBody>
      </p:sp>
      <p:sp>
        <p:nvSpPr>
          <p:cNvPr id="5" name="Content Placeholder 4">
            <a:extLst>
              <a:ext uri="{FF2B5EF4-FFF2-40B4-BE49-F238E27FC236}">
                <a16:creationId xmlns:a16="http://schemas.microsoft.com/office/drawing/2014/main" id="{67FBA614-DDD8-D905-AACC-0B4663C94181}"/>
              </a:ext>
            </a:extLst>
          </p:cNvPr>
          <p:cNvSpPr>
            <a:spLocks noGrp="1"/>
          </p:cNvSpPr>
          <p:nvPr>
            <p:ph idx="1"/>
          </p:nvPr>
        </p:nvSpPr>
        <p:spPr>
          <a:xfrm>
            <a:off x="510988" y="1398494"/>
            <a:ext cx="10842812" cy="4778469"/>
          </a:xfrm>
        </p:spPr>
        <p:txBody>
          <a:bodyPr/>
          <a:lstStyle/>
          <a:p>
            <a:pPr marL="0" indent="0" algn="ctr">
              <a:buNone/>
            </a:pPr>
            <a:r>
              <a:rPr lang="en-US" dirty="0">
                <a:hlinkClick r:id="rId3"/>
              </a:rPr>
              <a:t>Expanded Universal Immunization Program</a:t>
            </a:r>
            <a:endParaRPr lang="en-US" dirty="0"/>
          </a:p>
          <a:p>
            <a:pPr marL="0" indent="0">
              <a:buNone/>
            </a:pPr>
            <a:endParaRPr lang="en-US" dirty="0"/>
          </a:p>
        </p:txBody>
      </p:sp>
      <p:pic>
        <p:nvPicPr>
          <p:cNvPr id="11" name="Picture 10">
            <a:extLst>
              <a:ext uri="{FF2B5EF4-FFF2-40B4-BE49-F238E27FC236}">
                <a16:creationId xmlns:a16="http://schemas.microsoft.com/office/drawing/2014/main" id="{39D2938D-94F5-DE32-934C-0C0362F69375}"/>
              </a:ext>
            </a:extLst>
          </p:cNvPr>
          <p:cNvPicPr>
            <a:picLocks noChangeAspect="1"/>
          </p:cNvPicPr>
          <p:nvPr/>
        </p:nvPicPr>
        <p:blipFill>
          <a:blip r:embed="rId4"/>
          <a:stretch>
            <a:fillRect/>
          </a:stretch>
        </p:blipFill>
        <p:spPr>
          <a:xfrm>
            <a:off x="234544" y="2617258"/>
            <a:ext cx="3959532" cy="2546413"/>
          </a:xfrm>
          <a:prstGeom prst="rect">
            <a:avLst/>
          </a:prstGeom>
        </p:spPr>
      </p:pic>
      <p:pic>
        <p:nvPicPr>
          <p:cNvPr id="13" name="Picture 12">
            <a:extLst>
              <a:ext uri="{FF2B5EF4-FFF2-40B4-BE49-F238E27FC236}">
                <a16:creationId xmlns:a16="http://schemas.microsoft.com/office/drawing/2014/main" id="{2B8AAA3D-F2E7-6409-7CE8-B16A10A3ECFA}"/>
              </a:ext>
            </a:extLst>
          </p:cNvPr>
          <p:cNvPicPr>
            <a:picLocks noChangeAspect="1"/>
          </p:cNvPicPr>
          <p:nvPr/>
        </p:nvPicPr>
        <p:blipFill>
          <a:blip r:embed="rId5"/>
          <a:stretch>
            <a:fillRect/>
          </a:stretch>
        </p:blipFill>
        <p:spPr>
          <a:xfrm>
            <a:off x="4334385" y="1922929"/>
            <a:ext cx="3684585" cy="4141695"/>
          </a:xfrm>
          <a:prstGeom prst="rect">
            <a:avLst/>
          </a:prstGeom>
        </p:spPr>
      </p:pic>
      <p:pic>
        <p:nvPicPr>
          <p:cNvPr id="15" name="Picture 14">
            <a:extLst>
              <a:ext uri="{FF2B5EF4-FFF2-40B4-BE49-F238E27FC236}">
                <a16:creationId xmlns:a16="http://schemas.microsoft.com/office/drawing/2014/main" id="{C98DA8AF-84A1-00E7-647C-FB4CBCCF50BD}"/>
              </a:ext>
            </a:extLst>
          </p:cNvPr>
          <p:cNvPicPr>
            <a:picLocks noChangeAspect="1"/>
          </p:cNvPicPr>
          <p:nvPr/>
        </p:nvPicPr>
        <p:blipFill>
          <a:blip r:embed="rId6"/>
          <a:stretch>
            <a:fillRect/>
          </a:stretch>
        </p:blipFill>
        <p:spPr>
          <a:xfrm>
            <a:off x="8125049" y="2488809"/>
            <a:ext cx="4064314" cy="3575815"/>
          </a:xfrm>
          <a:prstGeom prst="rect">
            <a:avLst/>
          </a:prstGeom>
        </p:spPr>
      </p:pic>
    </p:spTree>
    <p:extLst>
      <p:ext uri="{BB962C8B-B14F-4D97-AF65-F5344CB8AC3E}">
        <p14:creationId xmlns:p14="http://schemas.microsoft.com/office/powerpoint/2010/main" val="208553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A5E99DB-88B4-75B1-FBEA-90D69E66CF92}"/>
              </a:ext>
            </a:extLst>
          </p:cNvPr>
          <p:cNvSpPr>
            <a:spLocks noGrp="1"/>
          </p:cNvSpPr>
          <p:nvPr>
            <p:ph type="subTitle" idx="1"/>
          </p:nvPr>
        </p:nvSpPr>
        <p:spPr>
          <a:xfrm>
            <a:off x="1524000" y="1369105"/>
            <a:ext cx="9144000" cy="2603368"/>
          </a:xfrm>
        </p:spPr>
        <p:txBody>
          <a:bodyPr>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000000"/>
                </a:solidFill>
              </a:rPr>
              <a:t>General Email: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ImmunizeME.DHHS@maine.gov</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ImmPact</a:t>
            </a:r>
            <a:r>
              <a:rPr kumimoji="0" lang="en-US" sz="28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Help Desk Email: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solidFill>
                  <a:srgbClr val="000000"/>
                </a:solidFill>
                <a:hlinkClick r:id="rId4"/>
              </a:rPr>
              <a:t>ImmPact.Support@maine.gov</a:t>
            </a:r>
            <a:endParaRPr lang="en-US" b="0" dirty="0">
              <a:solidFill>
                <a:srgbClr val="000000"/>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Text Placeholder 4">
            <a:extLst>
              <a:ext uri="{FF2B5EF4-FFF2-40B4-BE49-F238E27FC236}">
                <a16:creationId xmlns:a16="http://schemas.microsoft.com/office/drawing/2014/main" id="{37C4E7F3-E36D-C71D-BDE6-E9B93DFDBE1F}"/>
              </a:ext>
            </a:extLst>
          </p:cNvPr>
          <p:cNvSpPr>
            <a:spLocks noGrp="1"/>
          </p:cNvSpPr>
          <p:nvPr>
            <p:ph type="body" sz="quarter" idx="10"/>
          </p:nvPr>
        </p:nvSpPr>
        <p:spPr>
          <a:xfrm>
            <a:off x="0" y="-19664"/>
            <a:ext cx="12192000" cy="1140542"/>
          </a:xfrm>
        </p:spPr>
        <p:txBody>
          <a:bodyPr/>
          <a:lstStyle/>
          <a:p>
            <a:r>
              <a:rPr lang="en-US">
                <a:latin typeface="Times New Roman" panose="02020603050405020304" pitchFamily="18" charset="0"/>
              </a:rPr>
              <a:t>Questions?</a:t>
            </a:r>
          </a:p>
        </p:txBody>
      </p:sp>
    </p:spTree>
    <p:extLst>
      <p:ext uri="{BB962C8B-B14F-4D97-AF65-F5344CB8AC3E}">
        <p14:creationId xmlns:p14="http://schemas.microsoft.com/office/powerpoint/2010/main" val="1340534204"/>
      </p:ext>
    </p:extLst>
  </p:cSld>
  <p:clrMapOvr>
    <a:masterClrMapping/>
  </p:clrMapOvr>
</p:sld>
</file>

<file path=ppt/theme/theme1.xml><?xml version="1.0" encoding="utf-8"?>
<a:theme xmlns:a="http://schemas.openxmlformats.org/drawingml/2006/main" name="EOHP Power Point Template 2018">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HP Power Point Template 2018" id="{CBF180C4-5641-447B-9EB9-A12543D4BE9E}" vid="{E287610D-CD25-4F72-988A-F3BE203A67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373160-531f-4d07-934b-1fdd1e522a2d" xsi:nil="true"/>
    <lcf76f155ced4ddcb4097134ff3c332f xmlns="127e1092-95ad-4aa9-82ba-6fd8f812ced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3BCB1CE0DE064B98B49E64290A9466" ma:contentTypeVersion="10" ma:contentTypeDescription="Create a new document." ma:contentTypeScope="" ma:versionID="641a507c55488b0b46944b035d7d506e">
  <xsd:schema xmlns:xsd="http://www.w3.org/2001/XMLSchema" xmlns:xs="http://www.w3.org/2001/XMLSchema" xmlns:p="http://schemas.microsoft.com/office/2006/metadata/properties" xmlns:ns2="127e1092-95ad-4aa9-82ba-6fd8f812ced1" xmlns:ns3="74373160-531f-4d07-934b-1fdd1e522a2d" targetNamespace="http://schemas.microsoft.com/office/2006/metadata/properties" ma:root="true" ma:fieldsID="08d27ab5ed00867892c57de0e777bfb7" ns2:_="" ns3:_="">
    <xsd:import namespace="127e1092-95ad-4aa9-82ba-6fd8f812ced1"/>
    <xsd:import namespace="74373160-531f-4d07-934b-1fdd1e522a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e1092-95ad-4aa9-82ba-6fd8f812c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373160-531f-4d07-934b-1fdd1e522a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ac5690-2037-4952-bef6-ace58c5462f7}" ma:internalName="TaxCatchAll" ma:showField="CatchAllData" ma:web="74373160-531f-4d07-934b-1fdd1e522a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27959F-F43F-424B-9D23-E3E56CBD8902}">
  <ds:schemaRefs>
    <ds:schemaRef ds:uri="127e1092-95ad-4aa9-82ba-6fd8f812ced1"/>
    <ds:schemaRef ds:uri="74373160-531f-4d07-934b-1fdd1e522a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A49D32-175B-435E-9B90-3BE71BF197D6}">
  <ds:schemaRefs>
    <ds:schemaRef ds:uri="127e1092-95ad-4aa9-82ba-6fd8f812ced1"/>
    <ds:schemaRef ds:uri="74373160-531f-4d07-934b-1fdd1e522a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0A5353-15AD-4FEF-92D9-7F95604206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1242</TotalTime>
  <Words>1114</Words>
  <Application>Microsoft Office PowerPoint</Application>
  <PresentationFormat>Widescreen</PresentationFormat>
  <Paragraphs>110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Times New Roman</vt:lpstr>
      <vt:lpstr>Verdana</vt:lpstr>
      <vt:lpstr>EOHP Power Point Template 2018</vt:lpstr>
      <vt:lpstr>PowerPoint Presentation</vt:lpstr>
      <vt:lpstr>Agenda</vt:lpstr>
      <vt:lpstr>July 1 Updates</vt:lpstr>
      <vt:lpstr>ImmPact Ordering Demo</vt:lpstr>
      <vt:lpstr>Ordering Reminders</vt:lpstr>
      <vt:lpstr>New Universal Immunization Program Website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Arneson, Erin</dc:creator>
  <cp:lastModifiedBy>Anton, Caitlin</cp:lastModifiedBy>
  <cp:revision>5</cp:revision>
  <dcterms:created xsi:type="dcterms:W3CDTF">2024-09-25T16:08:32Z</dcterms:created>
  <dcterms:modified xsi:type="dcterms:W3CDTF">2026-06-25T15:51:50Z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0x0101000F3BCB1CE0DE064B98B49E64290A9466</vt:lpwstr>
  </property>
  <property fmtid="{D5CDD505-2E9C-101B-9397-08002B2CF9AE}" pid="3" name="MediaServiceImageTags">
    <vt:lpwstr/>
  </property>
</Properties>
</file>