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6"/>
  </p:notesMasterIdLst>
  <p:handoutMasterIdLst>
    <p:handoutMasterId r:id="rId27"/>
  </p:handoutMasterIdLst>
  <p:sldIdLst>
    <p:sldId id="257" r:id="rId2"/>
    <p:sldId id="308" r:id="rId3"/>
    <p:sldId id="309" r:id="rId4"/>
    <p:sldId id="342" r:id="rId5"/>
    <p:sldId id="366" r:id="rId6"/>
    <p:sldId id="343" r:id="rId7"/>
    <p:sldId id="344" r:id="rId8"/>
    <p:sldId id="364" r:id="rId9"/>
    <p:sldId id="349" r:id="rId10"/>
    <p:sldId id="350" r:id="rId11"/>
    <p:sldId id="346" r:id="rId12"/>
    <p:sldId id="347" r:id="rId13"/>
    <p:sldId id="348" r:id="rId14"/>
    <p:sldId id="340" r:id="rId15"/>
    <p:sldId id="341" r:id="rId16"/>
    <p:sldId id="353" r:id="rId17"/>
    <p:sldId id="354" r:id="rId18"/>
    <p:sldId id="356" r:id="rId19"/>
    <p:sldId id="355" r:id="rId20"/>
    <p:sldId id="357" r:id="rId21"/>
    <p:sldId id="358" r:id="rId22"/>
    <p:sldId id="359" r:id="rId23"/>
    <p:sldId id="365" r:id="rId24"/>
    <p:sldId id="26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3" autoAdjust="0"/>
    <p:restoredTop sz="70040" autoAdjust="0"/>
  </p:normalViewPr>
  <p:slideViewPr>
    <p:cSldViewPr>
      <p:cViewPr varScale="1">
        <p:scale>
          <a:sx n="54" d="100"/>
          <a:sy n="54" d="100"/>
        </p:scale>
        <p:origin x="166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98377-C499-40BD-84D7-544E97FA19E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FC15C13-121B-4FDC-AB9E-73E4BD841628}">
      <dgm:prSet phldrT="[Text]"/>
      <dgm:spPr>
        <a:solidFill>
          <a:srgbClr val="00B0F0"/>
        </a:solidFill>
        <a:ln>
          <a:solidFill>
            <a:srgbClr val="5C8A78"/>
          </a:solidFill>
        </a:ln>
      </dgm:spPr>
      <dgm:t>
        <a:bodyPr/>
        <a:lstStyle/>
        <a:p>
          <a:r>
            <a:rPr lang="en-US" b="1" dirty="0">
              <a:solidFill>
                <a:schemeClr val="tx1"/>
              </a:solidFill>
            </a:rPr>
            <a:t>American Indian/Alaska Native</a:t>
          </a:r>
        </a:p>
      </dgm:t>
    </dgm:pt>
    <dgm:pt modelId="{D1873186-F563-49E8-8B39-66E951EFCEBD}" type="parTrans" cxnId="{89DF24AC-EA76-434D-8EBE-941578CD3439}">
      <dgm:prSet/>
      <dgm:spPr/>
      <dgm:t>
        <a:bodyPr/>
        <a:lstStyle/>
        <a:p>
          <a:endParaRPr lang="en-US"/>
        </a:p>
      </dgm:t>
    </dgm:pt>
    <dgm:pt modelId="{08EA8C52-0C1A-4AD9-B5BE-BBC431DB5D94}" type="sibTrans" cxnId="{89DF24AC-EA76-434D-8EBE-941578CD3439}">
      <dgm:prSet/>
      <dgm:spPr>
        <a:ln>
          <a:solidFill>
            <a:schemeClr val="tx2"/>
          </a:solidFill>
        </a:ln>
      </dgm:spPr>
      <dgm:t>
        <a:bodyPr/>
        <a:lstStyle/>
        <a:p>
          <a:endParaRPr lang="en-US"/>
        </a:p>
      </dgm:t>
    </dgm:pt>
    <dgm:pt modelId="{12B530F8-4A19-4F04-857D-9A5F31ED36A3}">
      <dgm:prSet phldrT="[Text]"/>
      <dgm:spPr>
        <a:solidFill>
          <a:srgbClr val="92D050"/>
        </a:solidFill>
        <a:ln>
          <a:solidFill>
            <a:srgbClr val="5C8A78"/>
          </a:solidFill>
        </a:ln>
      </dgm:spPr>
      <dgm:t>
        <a:bodyPr/>
        <a:lstStyle/>
        <a:p>
          <a:r>
            <a:rPr lang="en-US" b="1" dirty="0">
              <a:solidFill>
                <a:schemeClr val="tx1"/>
              </a:solidFill>
            </a:rPr>
            <a:t>Asian</a:t>
          </a:r>
        </a:p>
      </dgm:t>
    </dgm:pt>
    <dgm:pt modelId="{DEDD4519-B3E3-442C-AB37-0ACD3CA8F599}" type="parTrans" cxnId="{F2D46ECB-DFCE-47CC-9F28-93E0F3E291F4}">
      <dgm:prSet/>
      <dgm:spPr/>
      <dgm:t>
        <a:bodyPr/>
        <a:lstStyle/>
        <a:p>
          <a:endParaRPr lang="en-US"/>
        </a:p>
      </dgm:t>
    </dgm:pt>
    <dgm:pt modelId="{790278C3-ACC5-4129-A37E-F8EE7B919327}" type="sibTrans" cxnId="{F2D46ECB-DFCE-47CC-9F28-93E0F3E291F4}">
      <dgm:prSet/>
      <dgm:spPr>
        <a:ln>
          <a:solidFill>
            <a:schemeClr val="tx2"/>
          </a:solidFill>
        </a:ln>
      </dgm:spPr>
      <dgm:t>
        <a:bodyPr/>
        <a:lstStyle/>
        <a:p>
          <a:endParaRPr lang="en-US"/>
        </a:p>
      </dgm:t>
    </dgm:pt>
    <dgm:pt modelId="{429306F5-63E9-44F4-BD8A-B81FFE787031}">
      <dgm:prSet phldrT="[Text]"/>
      <dgm:spPr>
        <a:solidFill>
          <a:schemeClr val="bg2">
            <a:lumMod val="75000"/>
          </a:schemeClr>
        </a:solidFill>
        <a:ln>
          <a:solidFill>
            <a:srgbClr val="5C8A78"/>
          </a:solidFill>
        </a:ln>
      </dgm:spPr>
      <dgm:t>
        <a:bodyPr/>
        <a:lstStyle/>
        <a:p>
          <a:r>
            <a:rPr lang="en-US" b="1" dirty="0">
              <a:solidFill>
                <a:schemeClr val="tx1"/>
              </a:solidFill>
            </a:rPr>
            <a:t>Black or African American</a:t>
          </a:r>
        </a:p>
      </dgm:t>
    </dgm:pt>
    <dgm:pt modelId="{9A97D4F5-3B02-4764-A9EA-84D38FE857F2}" type="parTrans" cxnId="{1A05AB90-7CAF-4DA4-9F4C-32C7C218117C}">
      <dgm:prSet/>
      <dgm:spPr/>
      <dgm:t>
        <a:bodyPr/>
        <a:lstStyle/>
        <a:p>
          <a:endParaRPr lang="en-US"/>
        </a:p>
      </dgm:t>
    </dgm:pt>
    <dgm:pt modelId="{64AE39D7-2599-4393-9AFB-2BF5C558F462}" type="sibTrans" cxnId="{1A05AB90-7CAF-4DA4-9F4C-32C7C218117C}">
      <dgm:prSet/>
      <dgm:spPr>
        <a:ln>
          <a:solidFill>
            <a:schemeClr val="tx2"/>
          </a:solidFill>
        </a:ln>
      </dgm:spPr>
      <dgm:t>
        <a:bodyPr/>
        <a:lstStyle/>
        <a:p>
          <a:endParaRPr lang="en-US"/>
        </a:p>
      </dgm:t>
    </dgm:pt>
    <dgm:pt modelId="{2BE8308C-A927-41B9-B865-5BEA25D9BB43}">
      <dgm:prSet phldrT="[Text]"/>
      <dgm:spPr>
        <a:solidFill>
          <a:schemeClr val="accent4">
            <a:lumMod val="60000"/>
            <a:lumOff val="40000"/>
          </a:schemeClr>
        </a:solidFill>
        <a:ln>
          <a:solidFill>
            <a:srgbClr val="5C8A78"/>
          </a:solidFill>
        </a:ln>
      </dgm:spPr>
      <dgm:t>
        <a:bodyPr/>
        <a:lstStyle/>
        <a:p>
          <a:r>
            <a:rPr lang="en-US" b="1" dirty="0">
              <a:solidFill>
                <a:schemeClr val="tx1"/>
              </a:solidFill>
            </a:rPr>
            <a:t>Native Hawaiian or Other Pacific Islander</a:t>
          </a:r>
        </a:p>
      </dgm:t>
    </dgm:pt>
    <dgm:pt modelId="{6722B4BA-0E2C-4880-8837-97BDBCFB289B}" type="parTrans" cxnId="{CACA8534-DB5C-4599-9C04-4B498FE2AB77}">
      <dgm:prSet/>
      <dgm:spPr/>
      <dgm:t>
        <a:bodyPr/>
        <a:lstStyle/>
        <a:p>
          <a:endParaRPr lang="en-US"/>
        </a:p>
      </dgm:t>
    </dgm:pt>
    <dgm:pt modelId="{76F433F9-F677-4680-9379-E3E5526D6E19}" type="sibTrans" cxnId="{CACA8534-DB5C-4599-9C04-4B498FE2AB77}">
      <dgm:prSet/>
      <dgm:spPr>
        <a:ln>
          <a:solidFill>
            <a:schemeClr val="tx2"/>
          </a:solidFill>
        </a:ln>
      </dgm:spPr>
      <dgm:t>
        <a:bodyPr/>
        <a:lstStyle/>
        <a:p>
          <a:endParaRPr lang="en-US"/>
        </a:p>
      </dgm:t>
    </dgm:pt>
    <dgm:pt modelId="{4207D361-E26A-48F9-8675-AA77A7D4A744}">
      <dgm:prSet phldrT="[Text]"/>
      <dgm:spPr>
        <a:solidFill>
          <a:srgbClr val="FFC000"/>
        </a:solidFill>
        <a:ln>
          <a:solidFill>
            <a:srgbClr val="5C8A78"/>
          </a:solidFill>
        </a:ln>
      </dgm:spPr>
      <dgm:t>
        <a:bodyPr/>
        <a:lstStyle/>
        <a:p>
          <a:r>
            <a:rPr lang="en-US" b="1" dirty="0">
              <a:solidFill>
                <a:schemeClr val="tx1"/>
              </a:solidFill>
            </a:rPr>
            <a:t>White</a:t>
          </a:r>
        </a:p>
      </dgm:t>
    </dgm:pt>
    <dgm:pt modelId="{DB322EF3-BCFB-48FB-8CC9-58E7D6D60DB5}" type="parTrans" cxnId="{234BFAC7-0B14-426F-A838-BF61E011B5A0}">
      <dgm:prSet/>
      <dgm:spPr/>
      <dgm:t>
        <a:bodyPr/>
        <a:lstStyle/>
        <a:p>
          <a:endParaRPr lang="en-US"/>
        </a:p>
      </dgm:t>
    </dgm:pt>
    <dgm:pt modelId="{877591E9-2DC6-4931-A98F-16D8F3F58601}" type="sibTrans" cxnId="{234BFAC7-0B14-426F-A838-BF61E011B5A0}">
      <dgm:prSet/>
      <dgm:spPr>
        <a:ln>
          <a:solidFill>
            <a:schemeClr val="tx2"/>
          </a:solidFill>
        </a:ln>
      </dgm:spPr>
      <dgm:t>
        <a:bodyPr/>
        <a:lstStyle/>
        <a:p>
          <a:endParaRPr lang="en-US"/>
        </a:p>
      </dgm:t>
    </dgm:pt>
    <dgm:pt modelId="{40F4A27B-53F1-45FD-9E99-B023DF58C707}" type="pres">
      <dgm:prSet presAssocID="{A4D98377-C499-40BD-84D7-544E97FA19E4}" presName="cycle" presStyleCnt="0">
        <dgm:presLayoutVars>
          <dgm:dir/>
          <dgm:resizeHandles val="exact"/>
        </dgm:presLayoutVars>
      </dgm:prSet>
      <dgm:spPr/>
    </dgm:pt>
    <dgm:pt modelId="{94B162A5-3E0E-4331-A219-ABA92CE9A84A}" type="pres">
      <dgm:prSet presAssocID="{4FC15C13-121B-4FDC-AB9E-73E4BD841628}" presName="node" presStyleLbl="node1" presStyleIdx="0" presStyleCnt="5">
        <dgm:presLayoutVars>
          <dgm:bulletEnabled val="1"/>
        </dgm:presLayoutVars>
      </dgm:prSet>
      <dgm:spPr/>
    </dgm:pt>
    <dgm:pt modelId="{EF1B5E2B-C641-4254-978A-F4AF6171CE9C}" type="pres">
      <dgm:prSet presAssocID="{4FC15C13-121B-4FDC-AB9E-73E4BD841628}" presName="spNode" presStyleCnt="0"/>
      <dgm:spPr/>
    </dgm:pt>
    <dgm:pt modelId="{5A4D4058-681F-4086-8A1B-40824CF4C9F2}" type="pres">
      <dgm:prSet presAssocID="{08EA8C52-0C1A-4AD9-B5BE-BBC431DB5D94}" presName="sibTrans" presStyleLbl="sibTrans1D1" presStyleIdx="0" presStyleCnt="5"/>
      <dgm:spPr/>
    </dgm:pt>
    <dgm:pt modelId="{2B020A10-60C2-4A4A-9AA7-6558FBE580AF}" type="pres">
      <dgm:prSet presAssocID="{12B530F8-4A19-4F04-857D-9A5F31ED36A3}" presName="node" presStyleLbl="node1" presStyleIdx="1" presStyleCnt="5">
        <dgm:presLayoutVars>
          <dgm:bulletEnabled val="1"/>
        </dgm:presLayoutVars>
      </dgm:prSet>
      <dgm:spPr/>
    </dgm:pt>
    <dgm:pt modelId="{DE7E91E8-3EB7-4984-8BCF-579534DAC35D}" type="pres">
      <dgm:prSet presAssocID="{12B530F8-4A19-4F04-857D-9A5F31ED36A3}" presName="spNode" presStyleCnt="0"/>
      <dgm:spPr/>
    </dgm:pt>
    <dgm:pt modelId="{883DD987-3F02-4EBE-8E19-5C26E6AFC4AE}" type="pres">
      <dgm:prSet presAssocID="{790278C3-ACC5-4129-A37E-F8EE7B919327}" presName="sibTrans" presStyleLbl="sibTrans1D1" presStyleIdx="1" presStyleCnt="5"/>
      <dgm:spPr/>
    </dgm:pt>
    <dgm:pt modelId="{4B23A7F7-1226-4661-837A-2A8F23EA49A0}" type="pres">
      <dgm:prSet presAssocID="{429306F5-63E9-44F4-BD8A-B81FFE787031}" presName="node" presStyleLbl="node1" presStyleIdx="2" presStyleCnt="5" custRadScaleRad="96635" custRadScaleInc="-33638">
        <dgm:presLayoutVars>
          <dgm:bulletEnabled val="1"/>
        </dgm:presLayoutVars>
      </dgm:prSet>
      <dgm:spPr/>
    </dgm:pt>
    <dgm:pt modelId="{52FD53EF-445F-4E75-A411-F9EB08A6602A}" type="pres">
      <dgm:prSet presAssocID="{429306F5-63E9-44F4-BD8A-B81FFE787031}" presName="spNode" presStyleCnt="0"/>
      <dgm:spPr/>
    </dgm:pt>
    <dgm:pt modelId="{473B9504-5545-4D72-9E62-DA0C7CA8FC1D}" type="pres">
      <dgm:prSet presAssocID="{64AE39D7-2599-4393-9AFB-2BF5C558F462}" presName="sibTrans" presStyleLbl="sibTrans1D1" presStyleIdx="2" presStyleCnt="5"/>
      <dgm:spPr/>
    </dgm:pt>
    <dgm:pt modelId="{C3FF5A2B-35B2-4071-A80E-393358668EE1}" type="pres">
      <dgm:prSet presAssocID="{2BE8308C-A927-41B9-B865-5BEA25D9BB43}" presName="node" presStyleLbl="node1" presStyleIdx="3" presStyleCnt="5" custRadScaleRad="97422" custRadScaleInc="33950">
        <dgm:presLayoutVars>
          <dgm:bulletEnabled val="1"/>
        </dgm:presLayoutVars>
      </dgm:prSet>
      <dgm:spPr/>
    </dgm:pt>
    <dgm:pt modelId="{E2DEA6C7-CF44-47F6-81F4-87FE65E1BE4E}" type="pres">
      <dgm:prSet presAssocID="{2BE8308C-A927-41B9-B865-5BEA25D9BB43}" presName="spNode" presStyleCnt="0"/>
      <dgm:spPr/>
    </dgm:pt>
    <dgm:pt modelId="{442D9229-6BE4-4C9B-9F3D-DF42C6C4B099}" type="pres">
      <dgm:prSet presAssocID="{76F433F9-F677-4680-9379-E3E5526D6E19}" presName="sibTrans" presStyleLbl="sibTrans1D1" presStyleIdx="3" presStyleCnt="5"/>
      <dgm:spPr/>
    </dgm:pt>
    <dgm:pt modelId="{7DE89334-F433-49BB-AD98-26A75C7857B1}" type="pres">
      <dgm:prSet presAssocID="{4207D361-E26A-48F9-8675-AA77A7D4A744}" presName="node" presStyleLbl="node1" presStyleIdx="4" presStyleCnt="5">
        <dgm:presLayoutVars>
          <dgm:bulletEnabled val="1"/>
        </dgm:presLayoutVars>
      </dgm:prSet>
      <dgm:spPr/>
    </dgm:pt>
    <dgm:pt modelId="{793F15CA-0370-44F5-8192-AF5B0E769BBC}" type="pres">
      <dgm:prSet presAssocID="{4207D361-E26A-48F9-8675-AA77A7D4A744}" presName="spNode" presStyleCnt="0"/>
      <dgm:spPr/>
    </dgm:pt>
    <dgm:pt modelId="{FA8DDBAC-2545-4DBF-9BD9-1EAC40B019D7}" type="pres">
      <dgm:prSet presAssocID="{877591E9-2DC6-4931-A98F-16D8F3F58601}" presName="sibTrans" presStyleLbl="sibTrans1D1" presStyleIdx="4" presStyleCnt="5"/>
      <dgm:spPr/>
    </dgm:pt>
  </dgm:ptLst>
  <dgm:cxnLst>
    <dgm:cxn modelId="{F39CAC12-EC96-4F1C-99FB-C4211FE9FF8F}" type="presOf" srcId="{A4D98377-C499-40BD-84D7-544E97FA19E4}" destId="{40F4A27B-53F1-45FD-9E99-B023DF58C707}" srcOrd="0" destOrd="0" presId="urn:microsoft.com/office/officeart/2005/8/layout/cycle6"/>
    <dgm:cxn modelId="{B1527715-C06D-4F21-AC13-2E674D03A305}" type="presOf" srcId="{12B530F8-4A19-4F04-857D-9A5F31ED36A3}" destId="{2B020A10-60C2-4A4A-9AA7-6558FBE580AF}" srcOrd="0" destOrd="0" presId="urn:microsoft.com/office/officeart/2005/8/layout/cycle6"/>
    <dgm:cxn modelId="{BA04A817-939D-4886-8225-A24688481631}" type="presOf" srcId="{64AE39D7-2599-4393-9AFB-2BF5C558F462}" destId="{473B9504-5545-4D72-9E62-DA0C7CA8FC1D}" srcOrd="0" destOrd="0" presId="urn:microsoft.com/office/officeart/2005/8/layout/cycle6"/>
    <dgm:cxn modelId="{F3AA2A21-63A3-453F-A3EE-0A8E80226FF1}" type="presOf" srcId="{4207D361-E26A-48F9-8675-AA77A7D4A744}" destId="{7DE89334-F433-49BB-AD98-26A75C7857B1}" srcOrd="0" destOrd="0" presId="urn:microsoft.com/office/officeart/2005/8/layout/cycle6"/>
    <dgm:cxn modelId="{CACA8534-DB5C-4599-9C04-4B498FE2AB77}" srcId="{A4D98377-C499-40BD-84D7-544E97FA19E4}" destId="{2BE8308C-A927-41B9-B865-5BEA25D9BB43}" srcOrd="3" destOrd="0" parTransId="{6722B4BA-0E2C-4880-8837-97BDBCFB289B}" sibTransId="{76F433F9-F677-4680-9379-E3E5526D6E19}"/>
    <dgm:cxn modelId="{109B203F-27DD-4555-9267-7DBD1B5E4FAA}" type="presOf" srcId="{877591E9-2DC6-4931-A98F-16D8F3F58601}" destId="{FA8DDBAC-2545-4DBF-9BD9-1EAC40B019D7}" srcOrd="0" destOrd="0" presId="urn:microsoft.com/office/officeart/2005/8/layout/cycle6"/>
    <dgm:cxn modelId="{AAA6C24A-F36D-4CC0-B1A8-44ACA56D0E07}" type="presOf" srcId="{2BE8308C-A927-41B9-B865-5BEA25D9BB43}" destId="{C3FF5A2B-35B2-4071-A80E-393358668EE1}" srcOrd="0" destOrd="0" presId="urn:microsoft.com/office/officeart/2005/8/layout/cycle6"/>
    <dgm:cxn modelId="{B5177356-E5CD-4BEA-B9CE-F67E697420D8}" type="presOf" srcId="{790278C3-ACC5-4129-A37E-F8EE7B919327}" destId="{883DD987-3F02-4EBE-8E19-5C26E6AFC4AE}" srcOrd="0" destOrd="0" presId="urn:microsoft.com/office/officeart/2005/8/layout/cycle6"/>
    <dgm:cxn modelId="{36BA0A89-A34A-4C7F-BD61-D6E59DEDBB3F}" type="presOf" srcId="{4FC15C13-121B-4FDC-AB9E-73E4BD841628}" destId="{94B162A5-3E0E-4331-A219-ABA92CE9A84A}" srcOrd="0" destOrd="0" presId="urn:microsoft.com/office/officeart/2005/8/layout/cycle6"/>
    <dgm:cxn modelId="{1A05AB90-7CAF-4DA4-9F4C-32C7C218117C}" srcId="{A4D98377-C499-40BD-84D7-544E97FA19E4}" destId="{429306F5-63E9-44F4-BD8A-B81FFE787031}" srcOrd="2" destOrd="0" parTransId="{9A97D4F5-3B02-4764-A9EA-84D38FE857F2}" sibTransId="{64AE39D7-2599-4393-9AFB-2BF5C558F462}"/>
    <dgm:cxn modelId="{0107779E-A61C-42A3-AA92-22C2CBF188E3}" type="presOf" srcId="{76F433F9-F677-4680-9379-E3E5526D6E19}" destId="{442D9229-6BE4-4C9B-9F3D-DF42C6C4B099}" srcOrd="0" destOrd="0" presId="urn:microsoft.com/office/officeart/2005/8/layout/cycle6"/>
    <dgm:cxn modelId="{89DF24AC-EA76-434D-8EBE-941578CD3439}" srcId="{A4D98377-C499-40BD-84D7-544E97FA19E4}" destId="{4FC15C13-121B-4FDC-AB9E-73E4BD841628}" srcOrd="0" destOrd="0" parTransId="{D1873186-F563-49E8-8B39-66E951EFCEBD}" sibTransId="{08EA8C52-0C1A-4AD9-B5BE-BBC431DB5D94}"/>
    <dgm:cxn modelId="{DE3E2BB1-774D-46E1-B839-E5D67E2B3AC1}" type="presOf" srcId="{08EA8C52-0C1A-4AD9-B5BE-BBC431DB5D94}" destId="{5A4D4058-681F-4086-8A1B-40824CF4C9F2}" srcOrd="0" destOrd="0" presId="urn:microsoft.com/office/officeart/2005/8/layout/cycle6"/>
    <dgm:cxn modelId="{375CC1BB-0AAE-49A6-926E-7892F72998EF}" type="presOf" srcId="{429306F5-63E9-44F4-BD8A-B81FFE787031}" destId="{4B23A7F7-1226-4661-837A-2A8F23EA49A0}" srcOrd="0" destOrd="0" presId="urn:microsoft.com/office/officeart/2005/8/layout/cycle6"/>
    <dgm:cxn modelId="{234BFAC7-0B14-426F-A838-BF61E011B5A0}" srcId="{A4D98377-C499-40BD-84D7-544E97FA19E4}" destId="{4207D361-E26A-48F9-8675-AA77A7D4A744}" srcOrd="4" destOrd="0" parTransId="{DB322EF3-BCFB-48FB-8CC9-58E7D6D60DB5}" sibTransId="{877591E9-2DC6-4931-A98F-16D8F3F58601}"/>
    <dgm:cxn modelId="{F2D46ECB-DFCE-47CC-9F28-93E0F3E291F4}" srcId="{A4D98377-C499-40BD-84D7-544E97FA19E4}" destId="{12B530F8-4A19-4F04-857D-9A5F31ED36A3}" srcOrd="1" destOrd="0" parTransId="{DEDD4519-B3E3-442C-AB37-0ACD3CA8F599}" sibTransId="{790278C3-ACC5-4129-A37E-F8EE7B919327}"/>
    <dgm:cxn modelId="{B0963BD5-49A6-4DD5-B487-19D0E3BEC102}" type="presParOf" srcId="{40F4A27B-53F1-45FD-9E99-B023DF58C707}" destId="{94B162A5-3E0E-4331-A219-ABA92CE9A84A}" srcOrd="0" destOrd="0" presId="urn:microsoft.com/office/officeart/2005/8/layout/cycle6"/>
    <dgm:cxn modelId="{22A66CE0-E061-4EB9-BBD3-E314ADE52BCC}" type="presParOf" srcId="{40F4A27B-53F1-45FD-9E99-B023DF58C707}" destId="{EF1B5E2B-C641-4254-978A-F4AF6171CE9C}" srcOrd="1" destOrd="0" presId="urn:microsoft.com/office/officeart/2005/8/layout/cycle6"/>
    <dgm:cxn modelId="{9CE6C712-BE59-4378-A4F7-0ACFC2478746}" type="presParOf" srcId="{40F4A27B-53F1-45FD-9E99-B023DF58C707}" destId="{5A4D4058-681F-4086-8A1B-40824CF4C9F2}" srcOrd="2" destOrd="0" presId="urn:microsoft.com/office/officeart/2005/8/layout/cycle6"/>
    <dgm:cxn modelId="{85497688-24AB-4FA4-A863-DB4DE64AF8F6}" type="presParOf" srcId="{40F4A27B-53F1-45FD-9E99-B023DF58C707}" destId="{2B020A10-60C2-4A4A-9AA7-6558FBE580AF}" srcOrd="3" destOrd="0" presId="urn:microsoft.com/office/officeart/2005/8/layout/cycle6"/>
    <dgm:cxn modelId="{29430729-8DBC-4BF9-BB4C-86EE5A879938}" type="presParOf" srcId="{40F4A27B-53F1-45FD-9E99-B023DF58C707}" destId="{DE7E91E8-3EB7-4984-8BCF-579534DAC35D}" srcOrd="4" destOrd="0" presId="urn:microsoft.com/office/officeart/2005/8/layout/cycle6"/>
    <dgm:cxn modelId="{C73DBD34-48A6-4C3A-BB42-13CF50A51E34}" type="presParOf" srcId="{40F4A27B-53F1-45FD-9E99-B023DF58C707}" destId="{883DD987-3F02-4EBE-8E19-5C26E6AFC4AE}" srcOrd="5" destOrd="0" presId="urn:microsoft.com/office/officeart/2005/8/layout/cycle6"/>
    <dgm:cxn modelId="{9390D761-0C14-4DC5-89B4-A9360666EAA9}" type="presParOf" srcId="{40F4A27B-53F1-45FD-9E99-B023DF58C707}" destId="{4B23A7F7-1226-4661-837A-2A8F23EA49A0}" srcOrd="6" destOrd="0" presId="urn:microsoft.com/office/officeart/2005/8/layout/cycle6"/>
    <dgm:cxn modelId="{71E1A296-D611-4663-BB1A-74F2E5704091}" type="presParOf" srcId="{40F4A27B-53F1-45FD-9E99-B023DF58C707}" destId="{52FD53EF-445F-4E75-A411-F9EB08A6602A}" srcOrd="7" destOrd="0" presId="urn:microsoft.com/office/officeart/2005/8/layout/cycle6"/>
    <dgm:cxn modelId="{317A1A6A-AA4D-4028-847A-CC1B080B827D}" type="presParOf" srcId="{40F4A27B-53F1-45FD-9E99-B023DF58C707}" destId="{473B9504-5545-4D72-9E62-DA0C7CA8FC1D}" srcOrd="8" destOrd="0" presId="urn:microsoft.com/office/officeart/2005/8/layout/cycle6"/>
    <dgm:cxn modelId="{AA0BEB03-0DD6-4617-9AB1-9E00F2CA99EB}" type="presParOf" srcId="{40F4A27B-53F1-45FD-9E99-B023DF58C707}" destId="{C3FF5A2B-35B2-4071-A80E-393358668EE1}" srcOrd="9" destOrd="0" presId="urn:microsoft.com/office/officeart/2005/8/layout/cycle6"/>
    <dgm:cxn modelId="{AF17F3FD-B6CF-4DAE-8D50-4A42924DD22F}" type="presParOf" srcId="{40F4A27B-53F1-45FD-9E99-B023DF58C707}" destId="{E2DEA6C7-CF44-47F6-81F4-87FE65E1BE4E}" srcOrd="10" destOrd="0" presId="urn:microsoft.com/office/officeart/2005/8/layout/cycle6"/>
    <dgm:cxn modelId="{34849285-E96A-4BF5-A3B7-9C9BA361C787}" type="presParOf" srcId="{40F4A27B-53F1-45FD-9E99-B023DF58C707}" destId="{442D9229-6BE4-4C9B-9F3D-DF42C6C4B099}" srcOrd="11" destOrd="0" presId="urn:microsoft.com/office/officeart/2005/8/layout/cycle6"/>
    <dgm:cxn modelId="{5B43F287-EBAA-4D93-B2DF-1FC13CD13CB3}" type="presParOf" srcId="{40F4A27B-53F1-45FD-9E99-B023DF58C707}" destId="{7DE89334-F433-49BB-AD98-26A75C7857B1}" srcOrd="12" destOrd="0" presId="urn:microsoft.com/office/officeart/2005/8/layout/cycle6"/>
    <dgm:cxn modelId="{5E573BB2-80E4-414C-8BDF-76EB45C7919A}" type="presParOf" srcId="{40F4A27B-53F1-45FD-9E99-B023DF58C707}" destId="{793F15CA-0370-44F5-8192-AF5B0E769BBC}" srcOrd="13" destOrd="0" presId="urn:microsoft.com/office/officeart/2005/8/layout/cycle6"/>
    <dgm:cxn modelId="{54588E1C-66AA-4491-9863-E9A63FC3899D}" type="presParOf" srcId="{40F4A27B-53F1-45FD-9E99-B023DF58C707}" destId="{FA8DDBAC-2545-4DBF-9BD9-1EAC40B019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62A5-3E0E-4331-A219-ABA92CE9A84A}">
      <dsp:nvSpPr>
        <dsp:cNvPr id="0" name=""/>
        <dsp:cNvSpPr/>
      </dsp:nvSpPr>
      <dsp:spPr>
        <a:xfrm>
          <a:off x="3238667" y="1918"/>
          <a:ext cx="1676065" cy="1089442"/>
        </a:xfrm>
        <a:prstGeom prst="roundRect">
          <a:avLst/>
        </a:prstGeom>
        <a:solidFill>
          <a:srgbClr val="00B0F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American Indian/Alaska Native</a:t>
          </a:r>
        </a:p>
      </dsp:txBody>
      <dsp:txXfrm>
        <a:off x="3291849" y="55100"/>
        <a:ext cx="1569701" cy="983078"/>
      </dsp:txXfrm>
    </dsp:sp>
    <dsp:sp modelId="{5A4D4058-681F-4086-8A1B-40824CF4C9F2}">
      <dsp:nvSpPr>
        <dsp:cNvPr id="0" name=""/>
        <dsp:cNvSpPr/>
      </dsp:nvSpPr>
      <dsp:spPr>
        <a:xfrm>
          <a:off x="1899390" y="546640"/>
          <a:ext cx="4354618" cy="4354618"/>
        </a:xfrm>
        <a:custGeom>
          <a:avLst/>
          <a:gdLst/>
          <a:ahLst/>
          <a:cxnLst/>
          <a:rect l="0" t="0" r="0" b="0"/>
          <a:pathLst>
            <a:path>
              <a:moveTo>
                <a:pt x="3026864" y="172582"/>
              </a:moveTo>
              <a:arcTo wR="2177309" hR="2177309" stAng="17577964"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2B020A10-60C2-4A4A-9AA7-6558FBE580AF}">
      <dsp:nvSpPr>
        <dsp:cNvPr id="0" name=""/>
        <dsp:cNvSpPr/>
      </dsp:nvSpPr>
      <dsp:spPr>
        <a:xfrm>
          <a:off x="5309411" y="1506402"/>
          <a:ext cx="1676065" cy="1089442"/>
        </a:xfrm>
        <a:prstGeom prst="roundRect">
          <a:avLst/>
        </a:prstGeom>
        <a:solidFill>
          <a:srgbClr val="92D05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Asian</a:t>
          </a:r>
        </a:p>
      </dsp:txBody>
      <dsp:txXfrm>
        <a:off x="5362593" y="1559584"/>
        <a:ext cx="1569701" cy="983078"/>
      </dsp:txXfrm>
    </dsp:sp>
    <dsp:sp modelId="{883DD987-3F02-4EBE-8E19-5C26E6AFC4AE}">
      <dsp:nvSpPr>
        <dsp:cNvPr id="0" name=""/>
        <dsp:cNvSpPr/>
      </dsp:nvSpPr>
      <dsp:spPr>
        <a:xfrm>
          <a:off x="1895679" y="402379"/>
          <a:ext cx="4354618" cy="4354618"/>
        </a:xfrm>
        <a:custGeom>
          <a:avLst/>
          <a:gdLst/>
          <a:ahLst/>
          <a:cxnLst/>
          <a:rect l="0" t="0" r="0" b="0"/>
          <a:pathLst>
            <a:path>
              <a:moveTo>
                <a:pt x="4354444" y="2204831"/>
              </a:moveTo>
              <a:arcTo wR="2177309" hR="2177309" stAng="43457" swAng="177983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4B23A7F7-1226-4661-837A-2A8F23EA49A0}">
      <dsp:nvSpPr>
        <dsp:cNvPr id="0" name=""/>
        <dsp:cNvSpPr/>
      </dsp:nvSpPr>
      <dsp:spPr>
        <a:xfrm>
          <a:off x="4702188" y="3690883"/>
          <a:ext cx="1676065" cy="1089442"/>
        </a:xfrm>
        <a:prstGeom prst="roundRect">
          <a:avLst/>
        </a:prstGeom>
        <a:solidFill>
          <a:schemeClr val="bg2">
            <a:lumMod val="75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Black or African American</a:t>
          </a:r>
        </a:p>
      </dsp:txBody>
      <dsp:txXfrm>
        <a:off x="4755370" y="3744065"/>
        <a:ext cx="1569701" cy="983078"/>
      </dsp:txXfrm>
    </dsp:sp>
    <dsp:sp modelId="{473B9504-5545-4D72-9E62-DA0C7CA8FC1D}">
      <dsp:nvSpPr>
        <dsp:cNvPr id="0" name=""/>
        <dsp:cNvSpPr/>
      </dsp:nvSpPr>
      <dsp:spPr>
        <a:xfrm>
          <a:off x="1870045" y="479056"/>
          <a:ext cx="4354618" cy="4354618"/>
        </a:xfrm>
        <a:custGeom>
          <a:avLst/>
          <a:gdLst/>
          <a:ahLst/>
          <a:cxnLst/>
          <a:rect l="0" t="0" r="0" b="0"/>
          <a:pathLst>
            <a:path>
              <a:moveTo>
                <a:pt x="2820068" y="4257581"/>
              </a:moveTo>
              <a:arcTo wR="2177309" hR="2177309" stAng="4369799" swAng="1986508"/>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C3FF5A2B-35B2-4071-A80E-393358668EE1}">
      <dsp:nvSpPr>
        <dsp:cNvPr id="0" name=""/>
        <dsp:cNvSpPr/>
      </dsp:nvSpPr>
      <dsp:spPr>
        <a:xfrm>
          <a:off x="1761236" y="3701264"/>
          <a:ext cx="1676065" cy="1089442"/>
        </a:xfrm>
        <a:prstGeom prst="roundRect">
          <a:avLst/>
        </a:prstGeom>
        <a:solidFill>
          <a:schemeClr val="accent4">
            <a:lumMod val="60000"/>
            <a:lumOff val="40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Native Hawaiian or Other Pacific Islander</a:t>
          </a:r>
        </a:p>
      </dsp:txBody>
      <dsp:txXfrm>
        <a:off x="1814418" y="3754446"/>
        <a:ext cx="1569701" cy="983078"/>
      </dsp:txXfrm>
    </dsp:sp>
    <dsp:sp modelId="{442D9229-6BE4-4C9B-9F3D-DF42C6C4B099}">
      <dsp:nvSpPr>
        <dsp:cNvPr id="0" name=""/>
        <dsp:cNvSpPr/>
      </dsp:nvSpPr>
      <dsp:spPr>
        <a:xfrm>
          <a:off x="1903088" y="436532"/>
          <a:ext cx="4354618" cy="4354618"/>
        </a:xfrm>
        <a:custGeom>
          <a:avLst/>
          <a:gdLst/>
          <a:ahLst/>
          <a:cxnLst/>
          <a:rect l="0" t="0" r="0" b="0"/>
          <a:pathLst>
            <a:path>
              <a:moveTo>
                <a:pt x="285310" y="3254813"/>
              </a:moveTo>
              <a:arcTo wR="2177309" hR="2177309" stAng="9020293" swAng="179007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7DE89334-F433-49BB-AD98-26A75C7857B1}">
      <dsp:nvSpPr>
        <dsp:cNvPr id="0" name=""/>
        <dsp:cNvSpPr/>
      </dsp:nvSpPr>
      <dsp:spPr>
        <a:xfrm>
          <a:off x="1167923" y="1506402"/>
          <a:ext cx="1676065" cy="1089442"/>
        </a:xfrm>
        <a:prstGeom prst="roundRect">
          <a:avLst/>
        </a:prstGeom>
        <a:solidFill>
          <a:srgbClr val="FFC00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White</a:t>
          </a:r>
        </a:p>
      </dsp:txBody>
      <dsp:txXfrm>
        <a:off x="1221105" y="1559584"/>
        <a:ext cx="1569701" cy="983078"/>
      </dsp:txXfrm>
    </dsp:sp>
    <dsp:sp modelId="{FA8DDBAC-2545-4DBF-9BD9-1EAC40B019D7}">
      <dsp:nvSpPr>
        <dsp:cNvPr id="0" name=""/>
        <dsp:cNvSpPr/>
      </dsp:nvSpPr>
      <dsp:spPr>
        <a:xfrm>
          <a:off x="1899390" y="546640"/>
          <a:ext cx="4354618" cy="4354618"/>
        </a:xfrm>
        <a:custGeom>
          <a:avLst/>
          <a:gdLst/>
          <a:ahLst/>
          <a:cxnLst/>
          <a:rect l="0" t="0" r="0" b="0"/>
          <a:pathLst>
            <a:path>
              <a:moveTo>
                <a:pt x="379264" y="949419"/>
              </a:moveTo>
              <a:arcTo wR="2177309" hR="2177309" stAng="12859757"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4/16/2025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4/16/2025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Welcome</a:t>
            </a:r>
            <a:r>
              <a:rPr lang="en-US" dirty="0"/>
              <a:t> to the “Equality for All” civil rights training. </a:t>
            </a:r>
          </a:p>
          <a:p>
            <a:pPr>
              <a:defRPr/>
            </a:pPr>
            <a:r>
              <a:rPr lang="en-US" dirty="0"/>
              <a:t>This training developed by CA WIC Program, adapted for use in Maine </a:t>
            </a: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a:t>
            </a:fld>
            <a:endParaRPr lang="en-US" dirty="0"/>
          </a:p>
        </p:txBody>
      </p:sp>
    </p:spTree>
    <p:extLst>
      <p:ext uri="{BB962C8B-B14F-4D97-AF65-F5344CB8AC3E}">
        <p14:creationId xmlns:p14="http://schemas.microsoft.com/office/powerpoint/2010/main" val="381606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State and local agencies must take reasonable steps to ensure “meaningful” access to program information and services by people with Limited English Proficiency (LEP). </a:t>
            </a:r>
          </a:p>
          <a:p>
            <a:pPr>
              <a:defRPr/>
            </a:pPr>
            <a:r>
              <a:rPr lang="en-US" dirty="0"/>
              <a:t>These services may include: </a:t>
            </a:r>
          </a:p>
          <a:p>
            <a:pPr>
              <a:defRPr/>
            </a:pPr>
            <a:r>
              <a:rPr lang="en-US" dirty="0"/>
              <a:t>	• Providing interpreters </a:t>
            </a:r>
          </a:p>
          <a:p>
            <a:pPr>
              <a:defRPr/>
            </a:pPr>
            <a:r>
              <a:rPr lang="en-US" dirty="0"/>
              <a:t>	• Providing printed materials in different languages </a:t>
            </a:r>
          </a:p>
          <a:p>
            <a:pPr>
              <a:defRPr/>
            </a:pPr>
            <a:endParaRPr lang="en-US" dirty="0"/>
          </a:p>
          <a:p>
            <a:pPr>
              <a:defRPr/>
            </a:pPr>
            <a:r>
              <a:rPr lang="en-US" dirty="0"/>
              <a:t>Who is protected? </a:t>
            </a:r>
          </a:p>
          <a:p>
            <a:pPr>
              <a:defRPr/>
            </a:pPr>
            <a:r>
              <a:rPr lang="en-US" dirty="0"/>
              <a:t>Individuals for whom English is not their primary language and who have a limited ability to read, speak, write or understand English. </a:t>
            </a:r>
          </a:p>
          <a:p>
            <a:pPr>
              <a:defRPr/>
            </a:pPr>
            <a:endParaRPr lang="en-US" dirty="0"/>
          </a:p>
          <a:p>
            <a:pPr>
              <a:defRPr/>
            </a:pPr>
            <a:r>
              <a:rPr lang="en-US" dirty="0"/>
              <a:t>Local agencies must adhere to LEP policies </a:t>
            </a:r>
          </a:p>
          <a:p>
            <a:pPr>
              <a:defRPr/>
            </a:pPr>
            <a:r>
              <a:rPr lang="en-US" dirty="0"/>
              <a:t>Procedures taken by LA staff must include: </a:t>
            </a:r>
          </a:p>
          <a:p>
            <a:pPr>
              <a:defRPr/>
            </a:pPr>
            <a:r>
              <a:rPr lang="en-US" dirty="0"/>
              <a:t>	• Proper identification of individuals needing language assistance </a:t>
            </a:r>
          </a:p>
          <a:p>
            <a:pPr>
              <a:defRPr/>
            </a:pPr>
            <a:r>
              <a:rPr lang="en-US" dirty="0"/>
              <a:t>	• Consistent provision of interpreter services to LEP participants </a:t>
            </a:r>
          </a:p>
          <a:p>
            <a:pPr>
              <a:defRPr/>
            </a:pPr>
            <a:r>
              <a:rPr lang="en-US" dirty="0"/>
              <a:t>	• Documentation in participant record when interpreter service is refuse</a:t>
            </a:r>
            <a:endParaRPr lang="en-US" dirty="0">
              <a:latin typeface="+mn-lt"/>
            </a:endParaRPr>
          </a:p>
          <a:p>
            <a:pPr>
              <a:defRPr/>
            </a:pPr>
            <a:endParaRPr lang="en-US" dirty="0">
              <a:latin typeface="+mn-lt"/>
            </a:endParaRPr>
          </a:p>
          <a:p>
            <a:pPr>
              <a:defRPr/>
            </a:pPr>
            <a:r>
              <a:rPr lang="en-US" dirty="0">
                <a:latin typeface="+mn-lt"/>
              </a:rPr>
              <a:t>Service provisions for LEP participants may depend on the number and frequency of LEP participants served. Volunteers or children may be used if they are competent enough to understand and interpret English. A shortage of resources does not eliminate the LEP requirement.</a:t>
            </a:r>
          </a:p>
          <a:p>
            <a:endParaRPr lang="en-US" dirty="0"/>
          </a:p>
          <a:p>
            <a:r>
              <a:rPr lang="en-US" dirty="0"/>
              <a:t>Now we will review some potential causes for a Civil Rights complaint. </a:t>
            </a:r>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295698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Stereotype</a:t>
            </a:r>
            <a:r>
              <a:rPr lang="en-US" dirty="0">
                <a:latin typeface="+mn-lt"/>
              </a:rPr>
              <a:t> is </a:t>
            </a:r>
            <a:r>
              <a:rPr lang="en-US" i="1" dirty="0">
                <a:latin typeface="+mn-lt"/>
              </a:rPr>
              <a:t>“a preconceived or oversimplified generalization involving beliefs about a particular group.”</a:t>
            </a:r>
          </a:p>
          <a:p>
            <a:pPr>
              <a:defRPr/>
            </a:pPr>
            <a:r>
              <a:rPr lang="en-US" dirty="0">
                <a:latin typeface="+mn-lt"/>
              </a:rPr>
              <a:t>Its what we </a:t>
            </a:r>
            <a:r>
              <a:rPr lang="en-US" u="sng" dirty="0">
                <a:latin typeface="+mn-lt"/>
              </a:rPr>
              <a:t>think</a:t>
            </a:r>
            <a:r>
              <a:rPr lang="en-US" dirty="0">
                <a:latin typeface="+mn-lt"/>
              </a:rPr>
              <a:t> about a group of people (e.g. all police officers eat donuts or all women are bad drivers)</a:t>
            </a:r>
          </a:p>
          <a:p>
            <a:pPr>
              <a:defRPr/>
            </a:pPr>
            <a:r>
              <a:rPr lang="en-US" dirty="0">
                <a:latin typeface="+mn-lt"/>
              </a:rPr>
              <a:t>Stereotypes:</a:t>
            </a:r>
          </a:p>
          <a:p>
            <a:pPr>
              <a:defRPr/>
            </a:pPr>
            <a:r>
              <a:rPr lang="en-US" dirty="0">
                <a:latin typeface="+mn-lt"/>
              </a:rPr>
              <a:t>Can be negative or *positive</a:t>
            </a:r>
          </a:p>
          <a:p>
            <a:pPr>
              <a:defRPr/>
            </a:pPr>
            <a:r>
              <a:rPr lang="en-US" dirty="0">
                <a:latin typeface="+mn-lt"/>
              </a:rPr>
              <a:t>Do not consider individual characteristics</a:t>
            </a:r>
          </a:p>
          <a:p>
            <a:pPr>
              <a:defRPr/>
            </a:pPr>
            <a:r>
              <a:rPr lang="en-US" dirty="0">
                <a:latin typeface="+mn-lt"/>
              </a:rPr>
              <a:t>Based on what we hear, read, or believe</a:t>
            </a:r>
          </a:p>
          <a:p>
            <a:pPr>
              <a:defRPr/>
            </a:pPr>
            <a:r>
              <a:rPr lang="en-US" dirty="0">
                <a:latin typeface="+mn-lt"/>
              </a:rPr>
              <a:t>Based on how someone supposedly thinks or behaves.</a:t>
            </a:r>
          </a:p>
          <a:p>
            <a:pPr>
              <a:defRPr/>
            </a:pPr>
            <a:r>
              <a:rPr lang="en-US" dirty="0">
                <a:latin typeface="+mn-lt"/>
              </a:rPr>
              <a:t> *Example of a positive  stereotype: "</a:t>
            </a:r>
            <a:r>
              <a:rPr lang="en-US" i="1" dirty="0">
                <a:latin typeface="+mn-lt"/>
              </a:rPr>
              <a:t>All breastfeeding mothers are caring and nurturing</a:t>
            </a:r>
            <a:r>
              <a:rPr lang="en-US" dirty="0">
                <a:latin typeface="+mn-lt"/>
              </a:rPr>
              <a:t>“</a:t>
            </a:r>
          </a:p>
          <a:p>
            <a:pPr>
              <a:defRPr/>
            </a:pPr>
            <a:endParaRPr lang="en-US" dirty="0">
              <a:latin typeface="+mn-lt"/>
            </a:endParaRPr>
          </a:p>
          <a:p>
            <a:pPr>
              <a:defRPr/>
            </a:pPr>
            <a:r>
              <a:rPr lang="en-US" sz="800" dirty="0">
                <a:latin typeface="+mn-lt"/>
              </a:rPr>
              <a:t>http://www.freeimages.com/photo/1344035</a:t>
            </a:r>
          </a:p>
          <a:p>
            <a:pPr>
              <a:defRPr/>
            </a:pPr>
            <a:r>
              <a:rPr lang="en-US" sz="800" dirty="0">
                <a:latin typeface="+mn-lt"/>
              </a:rPr>
              <a:t> </a:t>
            </a:r>
          </a:p>
          <a:p>
            <a:pPr>
              <a:defRPr/>
            </a:pPr>
            <a:r>
              <a:rPr lang="en-US" dirty="0">
                <a:latin typeface="+mn-lt"/>
              </a:rPr>
              <a:t> </a:t>
            </a:r>
          </a:p>
          <a:p>
            <a:pPr>
              <a:defRPr/>
            </a:pPr>
            <a:r>
              <a:rPr lang="en-US" i="1" dirty="0">
                <a:latin typeface="+mn-lt"/>
              </a:rPr>
              <a:t> </a:t>
            </a:r>
            <a:endParaRPr lang="en-US" dirty="0">
              <a:latin typeface="+mn-lt"/>
            </a:endParaRPr>
          </a:p>
          <a:p>
            <a:pPr>
              <a:defRPr/>
            </a:pPr>
            <a:r>
              <a:rPr lang="en-US" b="1" dirty="0">
                <a:latin typeface="+mn-lt"/>
              </a:rPr>
              <a:t> </a:t>
            </a:r>
            <a:endParaRPr lang="en-US" dirty="0">
              <a:latin typeface="+mn-lt"/>
            </a:endParaRPr>
          </a:p>
          <a:p>
            <a:pPr>
              <a:defRPr/>
            </a:pPr>
            <a:r>
              <a:rPr lang="en-US" dirty="0">
                <a:latin typeface="+mn-lt"/>
              </a:rPr>
              <a:t> </a:t>
            </a:r>
          </a:p>
          <a:p>
            <a:pPr>
              <a:defRPr/>
            </a:pPr>
            <a:r>
              <a:rPr lang="en-US" dirty="0">
                <a:latin typeface="+mn-lt"/>
              </a:rPr>
              <a:t> </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129094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Prejudice</a:t>
            </a:r>
            <a:r>
              <a:rPr lang="en-US" dirty="0">
                <a:latin typeface="+mn-lt"/>
              </a:rPr>
              <a:t> is </a:t>
            </a:r>
            <a:r>
              <a:rPr lang="en-US" i="1" dirty="0">
                <a:latin typeface="+mn-lt"/>
              </a:rPr>
              <a:t>“a rigid unfavorable judgment or opinion </a:t>
            </a:r>
            <a:r>
              <a:rPr lang="en-US" i="1" u="sng" dirty="0">
                <a:latin typeface="+mn-lt"/>
              </a:rPr>
              <a:t>formed beforehand</a:t>
            </a:r>
            <a:r>
              <a:rPr lang="en-US" dirty="0">
                <a:latin typeface="+mn-lt"/>
              </a:rPr>
              <a:t> </a:t>
            </a:r>
            <a:r>
              <a:rPr lang="en-US" i="1" dirty="0">
                <a:latin typeface="+mn-lt"/>
              </a:rPr>
              <a:t>without knowledge or examination of the facts.”</a:t>
            </a:r>
            <a:endParaRPr lang="en-US" dirty="0">
              <a:latin typeface="+mn-lt"/>
            </a:endParaRPr>
          </a:p>
          <a:p>
            <a:pPr>
              <a:defRPr/>
            </a:pPr>
            <a:r>
              <a:rPr lang="en-US" i="1" dirty="0">
                <a:latin typeface="+mn-lt"/>
              </a:rPr>
              <a:t> </a:t>
            </a:r>
            <a:endParaRPr lang="en-US" dirty="0">
              <a:latin typeface="+mn-lt"/>
            </a:endParaRPr>
          </a:p>
          <a:p>
            <a:pPr>
              <a:defRPr/>
            </a:pPr>
            <a:r>
              <a:rPr lang="en-US" dirty="0">
                <a:latin typeface="+mn-lt"/>
              </a:rPr>
              <a:t>Prejudice is often:</a:t>
            </a:r>
          </a:p>
          <a:p>
            <a:pPr>
              <a:defRPr/>
            </a:pPr>
            <a:r>
              <a:rPr lang="en-US" dirty="0">
                <a:latin typeface="+mn-lt"/>
              </a:rPr>
              <a:t>A pre-judgment.</a:t>
            </a:r>
          </a:p>
          <a:p>
            <a:pPr>
              <a:defRPr/>
            </a:pPr>
            <a:r>
              <a:rPr lang="en-US" dirty="0">
                <a:latin typeface="+mn-lt"/>
              </a:rPr>
              <a:t>Not factual (ignorance based)</a:t>
            </a:r>
          </a:p>
          <a:p>
            <a:pPr>
              <a:defRPr/>
            </a:pPr>
            <a:r>
              <a:rPr lang="en-US" dirty="0">
                <a:latin typeface="+mn-lt"/>
              </a:rPr>
              <a:t>Can be based on race, gender, nationality, social class, disability</a:t>
            </a:r>
          </a:p>
          <a:p>
            <a:pPr>
              <a:defRPr/>
            </a:pPr>
            <a:endParaRPr lang="en-US" dirty="0">
              <a:latin typeface="+mn-lt"/>
            </a:endParaRPr>
          </a:p>
          <a:p>
            <a:pPr>
              <a:defRPr/>
            </a:pPr>
            <a:r>
              <a:rPr lang="en-US" dirty="0">
                <a:latin typeface="+mn-lt"/>
              </a:rPr>
              <a:t>http://quotes.lifehack.org/media/quotes/quote-E.-B.-White-prejudice-is-a-great-time-saver-you-125328.png</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410340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Discrimination</a:t>
            </a:r>
            <a:r>
              <a:rPr lang="en-US" dirty="0">
                <a:latin typeface="+mn-lt"/>
              </a:rPr>
              <a:t> is</a:t>
            </a:r>
            <a:r>
              <a:rPr lang="en-US" b="1" dirty="0">
                <a:latin typeface="+mn-lt"/>
              </a:rPr>
              <a:t> </a:t>
            </a:r>
            <a:r>
              <a:rPr lang="en-US" dirty="0">
                <a:latin typeface="+mn-lt"/>
              </a:rPr>
              <a:t>“</a:t>
            </a:r>
            <a:r>
              <a:rPr lang="en-US" i="1" dirty="0">
                <a:latin typeface="+mn-lt"/>
              </a:rPr>
              <a:t>the </a:t>
            </a:r>
            <a:r>
              <a:rPr lang="en-US" i="1" u="sng" dirty="0">
                <a:latin typeface="+mn-lt"/>
              </a:rPr>
              <a:t>act</a:t>
            </a:r>
            <a:r>
              <a:rPr lang="en-US" dirty="0">
                <a:latin typeface="+mn-lt"/>
              </a:rPr>
              <a:t> </a:t>
            </a:r>
            <a:r>
              <a:rPr lang="en-US" i="1" dirty="0">
                <a:latin typeface="+mn-lt"/>
              </a:rPr>
              <a:t>of treating people differently due to our prejudices.”  This is </a:t>
            </a:r>
            <a:r>
              <a:rPr lang="en-US" i="1" u="sng" dirty="0">
                <a:latin typeface="+mn-lt"/>
              </a:rPr>
              <a:t>our behavior</a:t>
            </a:r>
            <a:r>
              <a:rPr lang="en-US" dirty="0">
                <a:latin typeface="+mn-lt"/>
              </a:rPr>
              <a:t> </a:t>
            </a:r>
            <a:r>
              <a:rPr lang="en-US" i="1" dirty="0">
                <a:latin typeface="+mn-lt"/>
              </a:rPr>
              <a:t>toward an individual group</a:t>
            </a:r>
            <a:endParaRPr lang="en-US" dirty="0">
              <a:latin typeface="+mn-lt"/>
            </a:endParaRPr>
          </a:p>
          <a:p>
            <a:pPr>
              <a:defRPr/>
            </a:pPr>
            <a:r>
              <a:rPr lang="en-US" dirty="0">
                <a:latin typeface="+mn-lt"/>
              </a:rPr>
              <a:t> </a:t>
            </a:r>
          </a:p>
          <a:p>
            <a:pPr>
              <a:defRPr/>
            </a:pPr>
            <a:r>
              <a:rPr lang="en-US" dirty="0">
                <a:latin typeface="+mn-lt"/>
              </a:rPr>
              <a:t>Discrimination: </a:t>
            </a:r>
          </a:p>
          <a:p>
            <a:pPr>
              <a:defRPr/>
            </a:pPr>
            <a:r>
              <a:rPr lang="en-US" dirty="0">
                <a:latin typeface="+mn-lt"/>
              </a:rPr>
              <a:t>Involves associating individuals to a group we’ve assigned them to</a:t>
            </a:r>
          </a:p>
          <a:p>
            <a:pPr>
              <a:defRPr/>
            </a:pPr>
            <a:r>
              <a:rPr lang="en-US" dirty="0">
                <a:latin typeface="+mn-lt"/>
              </a:rPr>
              <a:t>Usually includes:</a:t>
            </a:r>
          </a:p>
          <a:p>
            <a:pPr>
              <a:defRPr/>
            </a:pPr>
            <a:endParaRPr lang="en-US" dirty="0">
              <a:latin typeface="+mn-lt"/>
            </a:endParaRPr>
          </a:p>
          <a:p>
            <a:pPr>
              <a:defRPr/>
            </a:pPr>
            <a:r>
              <a:rPr lang="en-US" dirty="0">
                <a:latin typeface="+mn-lt"/>
              </a:rPr>
              <a:t>keeping people out of activities/places</a:t>
            </a:r>
          </a:p>
          <a:p>
            <a:pPr>
              <a:defRPr/>
            </a:pPr>
            <a:r>
              <a:rPr lang="en-US" dirty="0">
                <a:latin typeface="+mn-lt"/>
              </a:rPr>
              <a:t>treating people with less respect</a:t>
            </a:r>
          </a:p>
          <a:p>
            <a:pPr>
              <a:defRPr/>
            </a:pPr>
            <a:r>
              <a:rPr lang="en-US" dirty="0">
                <a:latin typeface="+mn-lt"/>
              </a:rPr>
              <a:t>denying people certain things </a:t>
            </a:r>
          </a:p>
          <a:p>
            <a:pPr>
              <a:defRPr/>
            </a:pPr>
            <a:r>
              <a:rPr lang="en-US" dirty="0">
                <a:latin typeface="+mn-lt"/>
              </a:rPr>
              <a:t>Not providing the same opportunities to everyone, e.g. training and career opportunities</a:t>
            </a:r>
          </a:p>
          <a:p>
            <a:pPr>
              <a:defRPr/>
            </a:pPr>
            <a:r>
              <a:rPr lang="en-US" dirty="0">
                <a:latin typeface="+mn-lt"/>
              </a:rPr>
              <a:t>Discrimination is illegal!</a:t>
            </a:r>
          </a:p>
          <a:p>
            <a:pPr>
              <a:defRPr/>
            </a:pPr>
            <a:endParaRPr lang="en-US" dirty="0">
              <a:latin typeface="+mn-lt"/>
            </a:endParaRPr>
          </a:p>
          <a:p>
            <a:pPr>
              <a:defRPr/>
            </a:pPr>
            <a:endParaRPr lang="en-US" dirty="0">
              <a:latin typeface="+mn-lt"/>
            </a:endParaRPr>
          </a:p>
          <a:p>
            <a:pPr>
              <a:defRPr/>
            </a:pPr>
            <a:r>
              <a:rPr lang="en-US" dirty="0">
                <a:latin typeface="+mn-lt"/>
              </a:rPr>
              <a:t>http://www.freeimages.com/photo/1159994</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59551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Ask:  So </a:t>
            </a:r>
            <a:r>
              <a:rPr lang="en-US" dirty="0"/>
              <a:t>Why does WIC collect Ethnicity and Race data? </a:t>
            </a:r>
          </a:p>
          <a:p>
            <a:pPr>
              <a:defRPr/>
            </a:pPr>
            <a:endParaRPr lang="en-US" dirty="0"/>
          </a:p>
          <a:p>
            <a:pPr>
              <a:defRPr/>
            </a:pPr>
            <a:r>
              <a:rPr lang="en-US" b="1" dirty="0">
                <a:latin typeface="+mn-lt"/>
              </a:rPr>
              <a:t>Debrief:</a:t>
            </a:r>
            <a:endParaRPr lang="en-US" dirty="0">
              <a:latin typeface="+mn-lt"/>
            </a:endParaRPr>
          </a:p>
          <a:p>
            <a:pPr>
              <a:defRPr/>
            </a:pPr>
            <a:r>
              <a:rPr lang="en-US" dirty="0">
                <a:latin typeface="+mn-lt"/>
              </a:rPr>
              <a:t>All USDA funded programs are required to collect this data.</a:t>
            </a:r>
          </a:p>
          <a:p>
            <a:pPr>
              <a:defRPr/>
            </a:pPr>
            <a:r>
              <a:rPr lang="en-US" dirty="0">
                <a:latin typeface="+mn-lt"/>
              </a:rPr>
              <a:t>Data is used to determine how well WIC is reaching potential eligible persons.</a:t>
            </a:r>
          </a:p>
          <a:p>
            <a:pPr>
              <a:defRPr/>
            </a:pPr>
            <a:r>
              <a:rPr lang="en-US" dirty="0">
                <a:latin typeface="+mn-lt"/>
              </a:rPr>
              <a:t>Data helps identify areas where additional outreach is needed.</a:t>
            </a:r>
          </a:p>
          <a:p>
            <a:pPr>
              <a:defRPr/>
            </a:pPr>
            <a:r>
              <a:rPr lang="en-US" b="1" dirty="0">
                <a:latin typeface="+mn-lt"/>
              </a:rPr>
              <a:t> </a:t>
            </a:r>
            <a:endParaRPr lang="en-US"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359388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Explain: </a:t>
            </a:r>
            <a:r>
              <a:rPr lang="en-US" dirty="0">
                <a:latin typeface="+mn-lt"/>
              </a:rPr>
              <a:t>USDA requires WIC to tell every participant:</a:t>
            </a:r>
          </a:p>
          <a:p>
            <a:pPr>
              <a:defRPr/>
            </a:pPr>
            <a:r>
              <a:rPr lang="en-US" dirty="0">
                <a:latin typeface="+mn-lt"/>
              </a:rPr>
              <a:t>The collection of the information</a:t>
            </a:r>
            <a:r>
              <a:rPr lang="en-US" b="1" dirty="0">
                <a:latin typeface="+mn-lt"/>
              </a:rPr>
              <a:t> </a:t>
            </a:r>
            <a:r>
              <a:rPr lang="en-US" dirty="0">
                <a:latin typeface="+mn-lt"/>
              </a:rPr>
              <a:t>is strictly for statistical reporting requirements, and</a:t>
            </a:r>
          </a:p>
          <a:p>
            <a:pPr>
              <a:defRPr/>
            </a:pPr>
            <a:r>
              <a:rPr lang="en-US" dirty="0">
                <a:latin typeface="+mn-lt"/>
              </a:rPr>
              <a:t>Has no effect on the determination of their eligibility for WIC benefits.</a:t>
            </a:r>
          </a:p>
          <a:p>
            <a:pPr>
              <a:defRPr/>
            </a:pPr>
            <a:r>
              <a:rPr lang="en-US" sz="1200" b="1" kern="1200" dirty="0">
                <a:solidFill>
                  <a:schemeClr val="tx1"/>
                </a:solidFill>
                <a:effectLst/>
                <a:latin typeface="+mn-lt"/>
                <a:ea typeface="+mn-ea"/>
                <a:cs typeface="+mn-cs"/>
              </a:rPr>
              <a:t>Please note: When an applicant does not provide self-identified racial and ethnicity data, the staff member shall inform the applicant/participant that race and ethnicity will be recorded using visual observation in order to record the information as accurately as possible.</a:t>
            </a:r>
          </a:p>
          <a:p>
            <a:pPr>
              <a:defRPr/>
            </a:pPr>
            <a:endParaRPr lang="en-US" dirty="0">
              <a:latin typeface="+mn-lt"/>
            </a:endParaRPr>
          </a:p>
          <a:p>
            <a:pPr>
              <a:defRPr/>
            </a:pPr>
            <a:r>
              <a:rPr lang="en-US" dirty="0">
                <a:latin typeface="+mn-lt"/>
              </a:rPr>
              <a:t>If a participant asks how the data is used, you may explain: </a:t>
            </a:r>
          </a:p>
          <a:p>
            <a:pPr>
              <a:defRPr/>
            </a:pPr>
            <a:r>
              <a:rPr lang="en-US" dirty="0">
                <a:latin typeface="+mn-lt"/>
              </a:rPr>
              <a:t>The information is used by USDA to determine how effectively WIC is reaching minority groups, and to identify where additional outreach is needed.</a:t>
            </a:r>
          </a:p>
          <a:p>
            <a:pPr>
              <a:defRPr/>
            </a:pPr>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411303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often prevent conflict from occurring by providing excellent customer service to our participants </a:t>
            </a:r>
            <a:r>
              <a:rPr lang="en-US" altLang="en-US" dirty="0"/>
              <a:t>during individual consultations, group education, front desk contact, phone calls, and language on signage and outreach materials</a:t>
            </a:r>
            <a:r>
              <a:rPr lang="en-US" dirty="0"/>
              <a:t>. </a:t>
            </a:r>
          </a:p>
          <a:p>
            <a:pPr marL="171450" indent="-171450">
              <a:buFontTx/>
              <a:buChar char="-"/>
            </a:pPr>
            <a:r>
              <a:rPr lang="en-US" dirty="0"/>
              <a:t>Be patient and polite </a:t>
            </a:r>
          </a:p>
          <a:p>
            <a:pPr marL="171450" indent="-171450">
              <a:buFontTx/>
              <a:buChar char="-"/>
            </a:pPr>
            <a:r>
              <a:rPr lang="en-US" dirty="0"/>
              <a:t>Listen with presence and compassion </a:t>
            </a:r>
          </a:p>
          <a:p>
            <a:pPr marL="171450" indent="-171450">
              <a:buFontTx/>
              <a:buChar char="-"/>
            </a:pPr>
            <a:r>
              <a:rPr lang="en-US" dirty="0"/>
              <a:t>Avoid sarcasm </a:t>
            </a:r>
          </a:p>
          <a:p>
            <a:pPr marL="171450" indent="-171450">
              <a:buFontTx/>
              <a:buChar char="-"/>
            </a:pPr>
            <a:r>
              <a:rPr lang="en-US" dirty="0"/>
              <a:t>Be empathetic </a:t>
            </a:r>
          </a:p>
          <a:p>
            <a:pPr marL="171450" indent="-171450">
              <a:buFontTx/>
              <a:buChar char="-"/>
            </a:pPr>
            <a:r>
              <a:rPr lang="en-US" dirty="0"/>
              <a:t>Do not be afraid to ask for help to resolve a situation </a:t>
            </a:r>
          </a:p>
          <a:p>
            <a:pPr marL="171450" indent="-171450">
              <a:buFontTx/>
              <a:buChar char="-"/>
            </a:pPr>
            <a:r>
              <a:rPr lang="en-US" dirty="0"/>
              <a:t>Smile whenever possible  Apologize where appropriate </a:t>
            </a:r>
          </a:p>
          <a:p>
            <a:pPr marL="171450" indent="-171450">
              <a:buFontTx/>
              <a:buChar char="-"/>
            </a:pPr>
            <a:r>
              <a:rPr lang="en-US" dirty="0"/>
              <a:t>To avoid offending anyone, be open to valuing the other person’s opinion </a:t>
            </a:r>
          </a:p>
          <a:p>
            <a:pPr marL="171450" indent="-171450">
              <a:buFontTx/>
              <a:buChar char="-"/>
            </a:pPr>
            <a:r>
              <a:rPr lang="en-US" dirty="0"/>
              <a:t>Do not feel you have the need to have the last word </a:t>
            </a:r>
          </a:p>
          <a:p>
            <a:pPr marL="171450" indent="-171450">
              <a:buFontTx/>
              <a:buChar char="-"/>
            </a:pPr>
            <a:r>
              <a:rPr lang="en-US" dirty="0"/>
              <a:t>Treat everyone the same no matter who they are, how they look, or how they act </a:t>
            </a:r>
          </a:p>
          <a:p>
            <a:pPr marL="171450" indent="-171450">
              <a:buFontTx/>
              <a:buChar char="-"/>
            </a:pPr>
            <a:r>
              <a:rPr lang="en-US" dirty="0"/>
              <a:t>Impose policies that impact all people the same </a:t>
            </a:r>
          </a:p>
          <a:p>
            <a:pPr marL="171450" indent="-171450">
              <a:buFontTx/>
              <a:buChar char="-"/>
            </a:pPr>
            <a:r>
              <a:rPr lang="en-US" dirty="0"/>
              <a:t>Treat everyone with dignity and respect </a:t>
            </a:r>
          </a:p>
          <a:p>
            <a:pPr marL="171450" indent="-171450">
              <a:buFontTx/>
              <a:buChar char="-"/>
            </a:pPr>
            <a:endParaRPr lang="en-US" altLang="en-US" b="1" dirty="0"/>
          </a:p>
          <a:p>
            <a:pPr marL="0" indent="0">
              <a:buFontTx/>
              <a:buNone/>
            </a:pPr>
            <a:r>
              <a:rPr lang="en-US" altLang="en-US" b="1" dirty="0"/>
              <a:t>While many conflicts can be resolved using the aforementioned strategies, your safety is the number one priority. </a:t>
            </a:r>
            <a:endParaRPr lang="en-US" altLang="en-US" dirty="0"/>
          </a:p>
          <a:p>
            <a:r>
              <a:rPr lang="en-US" altLang="en-US" dirty="0"/>
              <a:t>Be safe</a:t>
            </a:r>
          </a:p>
          <a:p>
            <a:r>
              <a:rPr lang="en-US" altLang="en-US" dirty="0"/>
              <a:t>Call 911 if needed (better safe than sorry)</a:t>
            </a:r>
          </a:p>
          <a:p>
            <a:r>
              <a:rPr lang="en-US" altLang="en-US" dirty="0"/>
              <a:t>And trust your instincts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169261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 claims to have been discriminated against, these steps must be followed: </a:t>
            </a:r>
          </a:p>
          <a:p>
            <a:endParaRPr lang="en-US" dirty="0"/>
          </a:p>
          <a:p>
            <a:r>
              <a:rPr lang="en-US" dirty="0"/>
              <a:t>Step 1 </a:t>
            </a:r>
          </a:p>
          <a:p>
            <a:r>
              <a:rPr lang="en-US" dirty="0"/>
              <a:t>• Apologize to the participant and inform a supervisor immediately. </a:t>
            </a:r>
          </a:p>
          <a:p>
            <a:r>
              <a:rPr lang="en-US" dirty="0"/>
              <a:t>	• Note: the participant has up to 180 days after the incident to report the complaint. Complaints may be written, verbal or anonymous. </a:t>
            </a:r>
          </a:p>
          <a:p>
            <a:endParaRPr lang="en-US" dirty="0"/>
          </a:p>
          <a:p>
            <a:r>
              <a:rPr lang="en-US" dirty="0"/>
              <a:t>Step 2 </a:t>
            </a:r>
          </a:p>
          <a:p>
            <a:r>
              <a:rPr lang="en-US" dirty="0"/>
              <a:t>If the supervisor cannot resolve the situation: </a:t>
            </a:r>
          </a:p>
          <a:p>
            <a:r>
              <a:rPr lang="en-US" dirty="0"/>
              <a:t>• Share the rights and responsibilities information in the on our webpage and in the WICShopper app with the participant. </a:t>
            </a:r>
          </a:p>
          <a:p>
            <a:r>
              <a:rPr lang="en-US" dirty="0"/>
              <a:t>• Assist the participant with filing a complaint, if necessary. </a:t>
            </a:r>
          </a:p>
          <a:p>
            <a:r>
              <a:rPr lang="en-US" dirty="0"/>
              <a:t>	• Note: Maine CDC WIC Policy CR-4 provides detail on filing a complaint. </a:t>
            </a:r>
          </a:p>
          <a:p>
            <a:endParaRPr lang="en-US" dirty="0"/>
          </a:p>
          <a:p>
            <a:r>
              <a:rPr lang="en-US" dirty="0"/>
              <a:t>Step 3 </a:t>
            </a:r>
          </a:p>
          <a:p>
            <a:r>
              <a:rPr lang="en-US" dirty="0"/>
              <a:t>Send the complaint to the addresses listed here. If the participant files the complaint her/himself, provide the addresses for where to send the complaint. </a:t>
            </a:r>
          </a:p>
          <a:p>
            <a:r>
              <a:rPr lang="en-US" dirty="0"/>
              <a:t>	• Note: the agency must respond to the complaint within 5 days. </a:t>
            </a:r>
          </a:p>
          <a:p>
            <a:endParaRPr lang="en-US" dirty="0"/>
          </a:p>
          <a:p>
            <a:r>
              <a:rPr lang="en-US" altLang="en-US" b="1" dirty="0"/>
              <a:t> </a:t>
            </a:r>
            <a:endParaRPr lang="en-US" altLang="en-US" dirty="0"/>
          </a:p>
          <a:p>
            <a:r>
              <a:rPr lang="en-US" altLang="en-US" b="1" dirty="0"/>
              <a:t>You </a:t>
            </a:r>
            <a:r>
              <a:rPr lang="en-US" altLang="en-US" dirty="0"/>
              <a:t>must protect the individual’s confidentiality.  Details of the complaint should only be shared among:</a:t>
            </a:r>
          </a:p>
          <a:p>
            <a:r>
              <a:rPr lang="en-US" altLang="en-US" dirty="0"/>
              <a:t>- WIC supervisors</a:t>
            </a:r>
          </a:p>
          <a:p>
            <a:r>
              <a:rPr lang="en-US" altLang="en-US" dirty="0"/>
              <a:t>- the person filing the complaint</a:t>
            </a:r>
          </a:p>
          <a:p>
            <a:r>
              <a:rPr lang="en-US" altLang="en-US" dirty="0"/>
              <a:t>- State WIC Civil Rights Coordinator</a:t>
            </a:r>
          </a:p>
          <a:p>
            <a:r>
              <a:rPr lang="en-US" altLang="en-US" dirty="0"/>
              <a:t>- Staff involved in the incident</a:t>
            </a:r>
          </a:p>
          <a:p>
            <a:r>
              <a:rPr lang="en-US" altLang="en-US" dirty="0"/>
              <a:t> </a:t>
            </a:r>
          </a:p>
          <a:p>
            <a:endParaRPr lang="en-US" altLang="en-US" dirty="0"/>
          </a:p>
          <a:p>
            <a:r>
              <a:rPr lang="en-US" altLang="en-US" dirty="0"/>
              <a:t>http://www.freeimages.com/photo/680529</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296752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mn-lt"/>
              </a:rPr>
              <a:t>Public Notification</a:t>
            </a:r>
            <a:endParaRPr lang="en-US" dirty="0">
              <a:latin typeface="+mn-lt"/>
            </a:endParaRPr>
          </a:p>
          <a:p>
            <a:pPr>
              <a:defRPr/>
            </a:pPr>
            <a:r>
              <a:rPr lang="en-US" b="1" dirty="0">
                <a:latin typeface="+mn-lt"/>
              </a:rPr>
              <a:t>Explain</a:t>
            </a:r>
            <a:r>
              <a:rPr lang="en-US" dirty="0">
                <a:latin typeface="+mn-lt"/>
              </a:rPr>
              <a:t>: Federal law requires WIC programs to inform potential WIC applicants or participants about:</a:t>
            </a:r>
          </a:p>
          <a:p>
            <a:pPr>
              <a:defRPr/>
            </a:pPr>
            <a:r>
              <a:rPr lang="en-US" dirty="0">
                <a:latin typeface="+mn-lt"/>
              </a:rPr>
              <a:t>program availability</a:t>
            </a:r>
          </a:p>
          <a:p>
            <a:pPr>
              <a:defRPr/>
            </a:pPr>
            <a:r>
              <a:rPr lang="en-US" dirty="0">
                <a:latin typeface="+mn-lt"/>
              </a:rPr>
              <a:t>rights and responsibilities</a:t>
            </a:r>
          </a:p>
          <a:p>
            <a:pPr>
              <a:defRPr/>
            </a:pPr>
            <a:r>
              <a:rPr lang="en-US" dirty="0">
                <a:latin typeface="+mn-lt"/>
              </a:rPr>
              <a:t>nondiscrimination policy</a:t>
            </a:r>
          </a:p>
          <a:p>
            <a:pPr>
              <a:defRPr/>
            </a:pPr>
            <a:r>
              <a:rPr lang="en-US" dirty="0">
                <a:latin typeface="+mn-lt"/>
              </a:rPr>
              <a:t>complaint procedures</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18</a:t>
            </a:fld>
            <a:endParaRPr lang="en-US" dirty="0"/>
          </a:p>
        </p:txBody>
      </p:sp>
    </p:spTree>
    <p:extLst>
      <p:ext uri="{BB962C8B-B14F-4D97-AF65-F5344CB8AC3E}">
        <p14:creationId xmlns:p14="http://schemas.microsoft.com/office/powerpoint/2010/main" val="248518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 </a:t>
            </a:r>
          </a:p>
          <a:p>
            <a:pPr>
              <a:defRPr/>
            </a:pPr>
            <a:r>
              <a:rPr lang="en-US" b="1" dirty="0">
                <a:latin typeface="+mn-lt"/>
              </a:rPr>
              <a:t>Debrief: </a:t>
            </a:r>
            <a:r>
              <a:rPr lang="en-US" dirty="0">
                <a:latin typeface="+mn-lt"/>
              </a:rPr>
              <a:t>USDA requires that posters are placed where easily visible.  Agencies should check their “And Justice for All” posters to ensure they are posting the correct version (475A—</a:t>
            </a:r>
            <a:r>
              <a:rPr lang="en-US" dirty="0"/>
              <a:t>September 2019</a:t>
            </a:r>
            <a:r>
              <a:rPr lang="en-US" baseline="0" dirty="0">
                <a:latin typeface="+mn-lt"/>
              </a:rPr>
              <a:t>) </a:t>
            </a:r>
            <a:r>
              <a:rPr lang="en-US" b="1" baseline="0" dirty="0">
                <a:latin typeface="+mn-lt"/>
              </a:rPr>
              <a:t>please be on the look out for updated 2022 posters</a:t>
            </a:r>
            <a:r>
              <a:rPr lang="en-US" baseline="0" dirty="0">
                <a:latin typeface="+mn-lt"/>
              </a:rPr>
              <a:t>. We are still waiting for the newest version of the poster and will distribute them to your local agencies as soon as we have them from FNS.</a:t>
            </a:r>
            <a:endParaRPr lang="en-US" dirty="0"/>
          </a:p>
          <a:p>
            <a:pPr eaLnBrk="1" hangingPunct="1">
              <a:defRPr/>
            </a:pPr>
            <a:endParaRPr lang="en-US" dirty="0"/>
          </a:p>
          <a:p>
            <a:pPr eaLnBrk="1" hangingPunct="1">
              <a:defRPr/>
            </a:pPr>
            <a:r>
              <a:rPr lang="en-US" dirty="0"/>
              <a:t>Agencies must post </a:t>
            </a:r>
          </a:p>
          <a:p>
            <a:pPr eaLnBrk="1" hangingPunct="1">
              <a:defRPr/>
            </a:pPr>
            <a:r>
              <a:rPr lang="en-US" dirty="0"/>
              <a:t>“And Justice for All” poster where easily visible and use version AD-475A Revised September 2019.</a:t>
            </a:r>
          </a:p>
          <a:p>
            <a:pPr eaLnBrk="1" hangingPunct="1">
              <a:defRPr/>
            </a:pPr>
            <a:endParaRPr lang="en-US" dirty="0"/>
          </a:p>
          <a:p>
            <a:pP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85530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Explain </a:t>
            </a:r>
            <a:r>
              <a:rPr lang="en-US" dirty="0"/>
              <a:t>the training purpose: </a:t>
            </a:r>
          </a:p>
          <a:p>
            <a:pPr marL="171450" indent="-171450">
              <a:buFont typeface="Arial" pitchFamily="34" charset="0"/>
              <a:buChar char="•"/>
              <a:defRPr/>
            </a:pPr>
            <a:r>
              <a:rPr lang="en-US" dirty="0"/>
              <a:t>USDA requires all WIC staff attend civil rights training annually to prevent discrimination</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1794013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nondiscrimination statements: the “full” version and the “short” version. </a:t>
            </a:r>
          </a:p>
          <a:p>
            <a:r>
              <a:rPr lang="en-US" dirty="0"/>
              <a:t>Maine CDC WIC Program Policy CR-1 provides details on use of each statement. </a:t>
            </a:r>
          </a:p>
          <a:p>
            <a:endParaRPr lang="en-US" dirty="0"/>
          </a:p>
          <a:p>
            <a:r>
              <a:rPr lang="en-US" dirty="0"/>
              <a:t>The nondiscrimination statement is not required for nutrition education and breastfeeding promotion and support materials that strictly provide a nutrition message and simply carry the WIC logo with no other mention of the WIC program.</a:t>
            </a:r>
          </a:p>
        </p:txBody>
      </p:sp>
      <p:sp>
        <p:nvSpPr>
          <p:cNvPr id="4" name="Slide Number Placeholder 3"/>
          <p:cNvSpPr>
            <a:spLocks noGrp="1"/>
          </p:cNvSpPr>
          <p:nvPr>
            <p:ph type="sldNum" sz="quarter" idx="10"/>
          </p:nvPr>
        </p:nvSpPr>
        <p:spPr/>
        <p:txBody>
          <a:bodyPr/>
          <a:lstStyle/>
          <a:p>
            <a:fld id="{9910F91F-2413-4B17-A2A4-E081FA6F39B7}" type="slidenum">
              <a:rPr lang="en-US" smtClean="0"/>
              <a:t>20</a:t>
            </a:fld>
            <a:endParaRPr lang="en-US" dirty="0"/>
          </a:p>
        </p:txBody>
      </p:sp>
    </p:spTree>
    <p:extLst>
      <p:ext uri="{BB962C8B-B14F-4D97-AF65-F5344CB8AC3E}">
        <p14:creationId xmlns:p14="http://schemas.microsoft.com/office/powerpoint/2010/main" val="2837305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 statement may be used if material is too small to permit the full statement, however must be the same size font as the body of the text to ensure the important of the statement is not overlooked.. Full details can be found in Policy CR-1</a:t>
            </a:r>
          </a:p>
        </p:txBody>
      </p:sp>
      <p:sp>
        <p:nvSpPr>
          <p:cNvPr id="4" name="Slide Number Placeholder 3"/>
          <p:cNvSpPr>
            <a:spLocks noGrp="1"/>
          </p:cNvSpPr>
          <p:nvPr>
            <p:ph type="sldNum" sz="quarter" idx="10"/>
          </p:nvPr>
        </p:nvSpPr>
        <p:spPr/>
        <p:txBody>
          <a:bodyPr/>
          <a:lstStyle/>
          <a:p>
            <a:fld id="{9910F91F-2413-4B17-A2A4-E081FA6F39B7}" type="slidenum">
              <a:rPr lang="en-US" smtClean="0"/>
              <a:t>21</a:t>
            </a:fld>
            <a:endParaRPr lang="en-US" dirty="0"/>
          </a:p>
        </p:txBody>
      </p:sp>
    </p:spTree>
    <p:extLst>
      <p:ext uri="{BB962C8B-B14F-4D97-AF65-F5344CB8AC3E}">
        <p14:creationId xmlns:p14="http://schemas.microsoft.com/office/powerpoint/2010/main" val="1332741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t>Compliance Reviews</a:t>
            </a:r>
            <a:endParaRPr lang="en-US" altLang="en-US" dirty="0"/>
          </a:p>
          <a:p>
            <a:r>
              <a:rPr lang="en-US" altLang="en-US" dirty="0"/>
              <a:t>When</a:t>
            </a:r>
            <a:r>
              <a:rPr lang="en-US" altLang="en-US" b="1" dirty="0"/>
              <a:t> </a:t>
            </a:r>
            <a:r>
              <a:rPr lang="en-US" altLang="en-US" dirty="0"/>
              <a:t>State WIC conducts a </a:t>
            </a:r>
            <a:r>
              <a:rPr lang="en-US" altLang="en-US" u="sng" dirty="0"/>
              <a:t>program evaluation</a:t>
            </a:r>
            <a:r>
              <a:rPr lang="en-US" altLang="en-US" dirty="0"/>
              <a:t>, they check to ensure: </a:t>
            </a:r>
          </a:p>
          <a:p>
            <a:r>
              <a:rPr lang="en-US" altLang="en-US" dirty="0"/>
              <a:t>	- WIC clinics are complying with civil rights laws and regulations.</a:t>
            </a:r>
          </a:p>
          <a:p>
            <a:r>
              <a:rPr lang="en-US" altLang="en-US" dirty="0"/>
              <a:t>	- Staff attends annual civil rights training.</a:t>
            </a:r>
          </a:p>
          <a:p>
            <a:r>
              <a:rPr lang="en-US" altLang="en-US" dirty="0"/>
              <a:t> </a:t>
            </a:r>
          </a:p>
          <a:p>
            <a:r>
              <a:rPr lang="en-US" altLang="en-US" b="1" u="sng" dirty="0"/>
              <a:t>Resolution of Non-Compliance</a:t>
            </a:r>
            <a:endParaRPr lang="en-US" altLang="en-US" dirty="0"/>
          </a:p>
          <a:p>
            <a:r>
              <a:rPr lang="en-US" altLang="en-US" dirty="0"/>
              <a:t>If State WIC finds that a local agency has not complied with WIC civil rights laws and regulations:</a:t>
            </a:r>
          </a:p>
          <a:p>
            <a:r>
              <a:rPr lang="en-US" altLang="en-US" dirty="0"/>
              <a:t>	- The agency must develop a corrective action plan to resolve the errors.</a:t>
            </a:r>
          </a:p>
          <a:p>
            <a:r>
              <a:rPr lang="en-US" altLang="en-US" dirty="0"/>
              <a:t>	- State WIC will follow-up to ensure the errors have been corrected.</a:t>
            </a:r>
          </a:p>
          <a:p>
            <a:endParaRPr lang="en-US" altLang="en-US" dirty="0"/>
          </a:p>
          <a:p>
            <a:r>
              <a:rPr lang="en-US" altLang="en-US" dirty="0"/>
              <a:t>https://www.mycallfinder.com/blog/2014/10/financial-importance-call-monitoring-tcpa-compliance/</a:t>
            </a:r>
          </a:p>
        </p:txBody>
      </p:sp>
      <p:sp>
        <p:nvSpPr>
          <p:cNvPr id="4" name="Slide Number Placeholder 3"/>
          <p:cNvSpPr>
            <a:spLocks noGrp="1"/>
          </p:cNvSpPr>
          <p:nvPr>
            <p:ph type="sldNum" sz="quarter" idx="10"/>
          </p:nvPr>
        </p:nvSpPr>
        <p:spPr/>
        <p:txBody>
          <a:bodyPr/>
          <a:lstStyle/>
          <a:p>
            <a:fld id="{9910F91F-2413-4B17-A2A4-E081FA6F39B7}" type="slidenum">
              <a:rPr lang="en-US" smtClean="0"/>
              <a:t>22</a:t>
            </a:fld>
            <a:endParaRPr lang="en-US" dirty="0"/>
          </a:p>
        </p:txBody>
      </p:sp>
    </p:spTree>
    <p:extLst>
      <p:ext uri="{BB962C8B-B14F-4D97-AF65-F5344CB8AC3E}">
        <p14:creationId xmlns:p14="http://schemas.microsoft.com/office/powerpoint/2010/main" val="198475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2023 when the State Plan is published you will see the following policy changes for the Civil Rights sections.</a:t>
            </a:r>
          </a:p>
          <a:p>
            <a:endParaRPr lang="en-US" dirty="0"/>
          </a:p>
          <a:p>
            <a:r>
              <a:rPr lang="en-US" b="1" dirty="0"/>
              <a:t>Pull up policies and review tracked changes</a:t>
            </a:r>
          </a:p>
          <a:p>
            <a:endParaRPr lang="en-US" dirty="0"/>
          </a:p>
          <a:p>
            <a:r>
              <a:rPr lang="en-US" dirty="0"/>
              <a:t>If you have further questions, please contact the State Agency for assistance</a:t>
            </a:r>
          </a:p>
        </p:txBody>
      </p:sp>
      <p:sp>
        <p:nvSpPr>
          <p:cNvPr id="4" name="Slide Number Placeholder 3"/>
          <p:cNvSpPr>
            <a:spLocks noGrp="1"/>
          </p:cNvSpPr>
          <p:nvPr>
            <p:ph type="sldNum" sz="quarter" idx="10"/>
          </p:nvPr>
        </p:nvSpPr>
        <p:spPr/>
        <p:txBody>
          <a:bodyPr/>
          <a:lstStyle/>
          <a:p>
            <a:fld id="{C8A9F27D-83D8-4CE4-B3BD-A4581E189851}" type="slidenum">
              <a:rPr lang="en-US" smtClean="0"/>
              <a:t>23</a:t>
            </a:fld>
            <a:endParaRPr lang="en-US" dirty="0"/>
          </a:p>
        </p:txBody>
      </p:sp>
    </p:spTree>
    <p:extLst>
      <p:ext uri="{BB962C8B-B14F-4D97-AF65-F5344CB8AC3E}">
        <p14:creationId xmlns:p14="http://schemas.microsoft.com/office/powerpoint/2010/main" val="211220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further questions, please contact the State Agency for assistance</a:t>
            </a:r>
          </a:p>
        </p:txBody>
      </p:sp>
      <p:sp>
        <p:nvSpPr>
          <p:cNvPr id="4" name="Slide Number Placeholder 3"/>
          <p:cNvSpPr>
            <a:spLocks noGrp="1"/>
          </p:cNvSpPr>
          <p:nvPr>
            <p:ph type="sldNum" sz="quarter" idx="10"/>
          </p:nvPr>
        </p:nvSpPr>
        <p:spPr/>
        <p:txBody>
          <a:bodyPr/>
          <a:lstStyle/>
          <a:p>
            <a:fld id="{C8A9F27D-83D8-4CE4-B3BD-A4581E189851}" type="slidenum">
              <a:rPr lang="en-US" smtClean="0"/>
              <a:t>24</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Explain: What are Civil Rights? </a:t>
            </a:r>
            <a:r>
              <a:rPr lang="en-US" altLang="en-US" dirty="0"/>
              <a:t>Our society was built on rights for the people and by the people.  The Declaration of Independence mentions “inalienable rights.” We have constitutional, and we have civil rights.  Civil rights are the rights of individuals to be treated equally.  All civil rights categories must be honored and protected to ensure all people are treated fairly.</a:t>
            </a:r>
          </a:p>
          <a:p>
            <a:r>
              <a:rPr lang="en-US" alt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46772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The protected categories are mandated by State and Federal Laws. </a:t>
            </a:r>
          </a:p>
          <a:p>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3626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Here you will find a list of the state of Maine resources for Civil Rights. (Click each link and review information)</a:t>
            </a:r>
          </a:p>
          <a:p>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103824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state and federal WIC protected Civil Rights categories are listed in Rights &amp; Responsibilities</a:t>
            </a:r>
            <a:r>
              <a:rPr lang="en-US" baseline="0" dirty="0"/>
              <a:t> on in Spirit MIS, on our website and in the WICShopper App.</a:t>
            </a:r>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423588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Say: </a:t>
            </a:r>
            <a:r>
              <a:rPr lang="en-US" altLang="en-US" dirty="0"/>
              <a:t> Here is a list of the state and federal protected categories. </a:t>
            </a:r>
          </a:p>
          <a:p>
            <a:r>
              <a:rPr lang="en-US" altLang="en-US" b="1" dirty="0"/>
              <a:t>Read:</a:t>
            </a:r>
            <a:r>
              <a:rPr lang="en-US" altLang="en-US" dirty="0"/>
              <a:t> categories out loud.</a:t>
            </a:r>
          </a:p>
          <a:p>
            <a:endParaRPr lang="en-US" altLang="en-US" baseline="30000"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44172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latin typeface="Times New Roman" panose="02020603050405020304" pitchFamily="18" charset="0"/>
                <a:cs typeface="Times New Roman" panose="02020603050405020304" pitchFamily="18" charset="0"/>
              </a:rPr>
              <a:t>Race (read definition) </a:t>
            </a:r>
          </a:p>
          <a:p>
            <a:pPr lvl="2"/>
            <a:r>
              <a:rPr lang="en-US" dirty="0">
                <a:latin typeface="Times New Roman" panose="02020603050405020304" pitchFamily="18" charset="0"/>
                <a:cs typeface="Times New Roman" panose="02020603050405020304" pitchFamily="18" charset="0"/>
              </a:rPr>
              <a:t>Color (read definition)</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National Origin - (read definition) </a:t>
            </a:r>
            <a:r>
              <a:rPr lang="en-US" sz="1200" b="0" i="0" dirty="0">
                <a:solidFill>
                  <a:srgbClr val="000000"/>
                </a:solidFill>
                <a:effectLst/>
                <a:latin typeface="Times New Roman" panose="02020603050405020304" pitchFamily="18" charset="0"/>
                <a:cs typeface="Times New Roman" panose="02020603050405020304" pitchFamily="18" charset="0"/>
              </a:rPr>
              <a:t>***</a:t>
            </a:r>
            <a:r>
              <a:rPr lang="en-US" sz="1200" b="0" i="0" dirty="0">
                <a:solidFill>
                  <a:srgbClr val="000000"/>
                </a:solidFill>
                <a:effectLst/>
                <a:latin typeface="Times New Roman" panose="02020603050405020304" pitchFamily="18" charset="0"/>
              </a:rPr>
              <a:t>Most complaints associated with language or accents are covered here.</a:t>
            </a:r>
            <a:endParaRPr lang="en-US" sz="1200" b="0" i="0" dirty="0">
              <a:solidFill>
                <a:srgbClr val="000000"/>
              </a:solidFill>
              <a:effectLst/>
              <a:latin typeface="Segoe UI" panose="020B0502040204020203"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Age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Sex ** includes </a:t>
            </a:r>
            <a:r>
              <a:rPr lang="en-US" sz="1200" b="0" i="0" dirty="0">
                <a:solidFill>
                  <a:srgbClr val="000000"/>
                </a:solidFill>
                <a:effectLst/>
                <a:latin typeface="Times New Roman" panose="02020603050405020304" pitchFamily="18" charset="0"/>
              </a:rPr>
              <a:t>pregnancy, childbirth, &amp; breastfeeding </a:t>
            </a:r>
            <a:r>
              <a:rPr lang="en-US" sz="1200" b="0" i="0" dirty="0">
                <a:solidFill>
                  <a:srgbClr val="000000"/>
                </a:solidFill>
                <a:effectLst/>
                <a:latin typeface="Times New Roman" panose="02020603050405020304" pitchFamily="18" charset="0"/>
                <a:cs typeface="Times New Roman" panose="02020603050405020304" pitchFamily="18" charset="0"/>
              </a:rPr>
              <a:t>status. This means </a:t>
            </a:r>
            <a:r>
              <a:rPr lang="en-US" sz="1200" b="0" i="0" kern="1200" dirty="0">
                <a:solidFill>
                  <a:schemeClr val="tx1"/>
                </a:solidFill>
                <a:effectLst/>
                <a:latin typeface="+mn-lt"/>
                <a:ea typeface="+mn-ea"/>
                <a:cs typeface="+mn-cs"/>
              </a:rPr>
              <a:t>pregnancy-related conditions are protected, including mastitis, gestational diabetes, postpartum depression, loss or end of pregnancy or recovery from loss or end of pregnancy. Lactation accommodations require employers to provide reasonable time to allow employee to express breastmilk, and place to pump milk in private that is near workplace; A toilet stall is not acceptable. </a:t>
            </a:r>
            <a:endParaRPr lang="en-US" sz="1400" b="0" i="0" kern="120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Disability **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Creed (read definition) – it is important to note that this does not have to be an organized group, traditional denomination, or world religion in order to be protected.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Sexual Orientation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In addition to these protected categories, the UDSA also requires accommodations for individuals with disabilities and/or  limited English proficiency. </a:t>
            </a:r>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110163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Americans with Disabilities Act (ADA) is the most comprehensive federal legislation that prohibits discrimination against people with disabilities </a:t>
            </a:r>
          </a:p>
          <a:p>
            <a:endParaRPr lang="en-US" dirty="0"/>
          </a:p>
          <a:p>
            <a:r>
              <a:rPr lang="en-US" dirty="0"/>
              <a:t>Who is protected by ADA? ADA protects individuals with disabilities. A disability is a physical or mental impairment that substantially limits an individual’s major life activities. Major life activity means functions such as caring for one’s self, performing manual tasks, walking, seeing hearing, speaking, breathing, learning and working. This includes function of the immune system, normal cell growth, digestive, bowel, bladder, neurological, brain, respiratory, circulatory, cardiovascular, endocrine, and reproductive functions (ADA Amendments Act 2008). In addition, women, infants and children must be accommodated if medically or nutritionally warranted (nutrition tailoring)</a:t>
            </a:r>
          </a:p>
          <a:p>
            <a:endParaRPr lang="en-US" dirty="0"/>
          </a:p>
          <a:p>
            <a:r>
              <a:rPr lang="en-US" dirty="0"/>
              <a:t>ADA mandates reasonable accommodation </a:t>
            </a:r>
          </a:p>
          <a:p>
            <a:r>
              <a:rPr lang="en-US" dirty="0"/>
              <a:t>Reasonable accommodation is a modification or adjustment to enable individuals with disabilities to have equal access to benefits and privileges of a service or program, such as: • Changing existing facilities to make them accessible or usable • Acquiring or modifying equipment • Modifying tests, training materials, or policies to accommodate program participants with disabilities</a:t>
            </a:r>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296145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4/16/2025</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4/16/2025</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4/16/2025</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4/16/2025</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4/16/2025</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4/16/2025</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4/16/2025</a:t>
            </a:fld>
            <a:endParaRPr lang="en-US" dirty="0"/>
          </a:p>
        </p:txBody>
      </p:sp>
      <p:sp>
        <p:nvSpPr>
          <p:cNvPr id="8" name="Footer Placeholder 7"/>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4/16/2025</a:t>
            </a:fld>
            <a:endParaRPr lang="en-US" dirty="0"/>
          </a:p>
        </p:txBody>
      </p:sp>
      <p:sp>
        <p:nvSpPr>
          <p:cNvPr id="4" name="Footer Placeholder 3"/>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4/16/2025</a:t>
            </a:fld>
            <a:endParaRPr lang="en-US" dirty="0"/>
          </a:p>
        </p:txBody>
      </p:sp>
      <p:sp>
        <p:nvSpPr>
          <p:cNvPr id="3" name="Footer Placeholder 2"/>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4/16/2025</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4/16/2025</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4/16/2025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reeimages.com/browse.phtml?f=download&amp;id=1344035&amp;redirect=phot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www.freeimages.com/browse.phtml?f=download&amp;id=1159994&amp;redirect=phot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reeimages.com/browse.phtml?f=download&amp;id=1095634&amp;redirect=phot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www.freeimages.com/browse.phtml?f=download&amp;id=680529&amp;redirect=phot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en/c/c2/MLK_Memorial_NPS_photo.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legislature.maine.gov/statutes/5/title5sec4684-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egislature.maine.gov/statutes/5/title5ch337-Bsec0.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Maine CDC WIC Nutrition Program</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Civil Rights Training</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FFY2026</a:t>
            </a:r>
          </a:p>
          <a:p>
            <a:r>
              <a:rPr lang="en-US" sz="2800" dirty="0">
                <a:solidFill>
                  <a:schemeClr val="tx1"/>
                </a:solidFill>
                <a:latin typeface="Times New Roman" panose="02020603050405020304" pitchFamily="18" charset="0"/>
                <a:cs typeface="Times New Roman" panose="02020603050405020304" pitchFamily="18" charset="0"/>
              </a:rPr>
              <a:t>Adapted with permission from </a:t>
            </a:r>
          </a:p>
          <a:p>
            <a:r>
              <a:rPr lang="en-US" sz="2800" dirty="0">
                <a:solidFill>
                  <a:schemeClr val="tx1"/>
                </a:solidFill>
                <a:latin typeface="Times New Roman" panose="02020603050405020304" pitchFamily="18" charset="0"/>
                <a:cs typeface="Times New Roman" panose="02020603050405020304" pitchFamily="18" charset="0"/>
              </a:rPr>
              <a:t>California WIC Program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29" y="487680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Limited English Proficiency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(LEP)</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E828659C-4091-4AAA-9A66-A75759D72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721476"/>
            <a:ext cx="6629400" cy="445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73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Stereotyping</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5" descr="Beware Of Hippies">
            <a:hlinkClick r:id="rId3"/>
            <a:extLst>
              <a:ext uri="{FF2B5EF4-FFF2-40B4-BE49-F238E27FC236}">
                <a16:creationId xmlns:a16="http://schemas.microsoft.com/office/drawing/2014/main" id="{5F6C4187-9E13-4AA8-B30D-0C3640A2EF03}"/>
              </a:ext>
            </a:extLst>
          </p:cNvPr>
          <p:cNvPicPr>
            <a:picLocks noChangeAspect="1" noChangeArrowheads="1"/>
          </p:cNvPicPr>
          <p:nvPr/>
        </p:nvPicPr>
        <p:blipFill>
          <a:blip r:embed="rId4"/>
          <a:srcRect/>
          <a:stretch>
            <a:fillRect/>
          </a:stretch>
        </p:blipFill>
        <p:spPr bwMode="auto">
          <a:xfrm>
            <a:off x="1655776" y="1619758"/>
            <a:ext cx="5832449" cy="470484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5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Prejudice</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A3960CB1-D3B8-43D6-9FB7-5E6B82736234}"/>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68350" y="1771650"/>
            <a:ext cx="76073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9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Discrimination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Outcast 2">
            <a:hlinkClick r:id="rId3"/>
            <a:extLst>
              <a:ext uri="{FF2B5EF4-FFF2-40B4-BE49-F238E27FC236}">
                <a16:creationId xmlns:a16="http://schemas.microsoft.com/office/drawing/2014/main" id="{B7DA8C26-5431-4ED2-AE25-39A6F831608B}"/>
              </a:ext>
            </a:extLst>
          </p:cNvPr>
          <p:cNvPicPr>
            <a:picLocks noChangeAspect="1" noChangeArrowheads="1"/>
          </p:cNvPicPr>
          <p:nvPr/>
        </p:nvPicPr>
        <p:blipFill>
          <a:blip r:embed="rId4"/>
          <a:srcRect/>
          <a:stretch>
            <a:fillRect/>
          </a:stretch>
        </p:blipFill>
        <p:spPr bwMode="auto">
          <a:xfrm>
            <a:off x="868362" y="813198"/>
            <a:ext cx="7437437" cy="55780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4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dirty="0">
              <a:solidFill>
                <a:prstClr val="black">
                  <a:tint val="75000"/>
                </a:prstClr>
              </a:solidFill>
            </a:endParaRPr>
          </a:p>
        </p:txBody>
      </p:sp>
      <p:sp>
        <p:nvSpPr>
          <p:cNvPr id="5" name="Footer Placeholder 4"/>
          <p:cNvSpPr>
            <a:spLocks noGrp="1"/>
          </p:cNvSpPr>
          <p:nvPr>
            <p:ph type="ftr" sz="quarter" idx="11"/>
          </p:nvPr>
        </p:nvSpPr>
        <p:spPr>
          <a:xfrm>
            <a:off x="2743200" y="6370955"/>
            <a:ext cx="3657600" cy="365125"/>
          </a:xfrm>
        </p:spPr>
        <p:txBody>
          <a:bodyPr/>
          <a:lstStyle/>
          <a:p>
            <a:r>
              <a:rPr lang="en-US" dirty="0">
                <a:solidFill>
                  <a:prstClr val="black">
                    <a:tint val="75000"/>
                  </a:prstClr>
                </a:solidFill>
              </a:rPr>
              <a:t>Maine Center for Disease Control and Prevention</a:t>
            </a:r>
          </a:p>
        </p:txBody>
      </p:sp>
      <p:graphicFrame>
        <p:nvGraphicFramePr>
          <p:cNvPr id="6" name="Diagram 5">
            <a:extLst>
              <a:ext uri="{FF2B5EF4-FFF2-40B4-BE49-F238E27FC236}">
                <a16:creationId xmlns:a16="http://schemas.microsoft.com/office/drawing/2014/main" id="{9E16A9FD-AB0F-4AE2-A2AD-BD7F73A3CA9A}"/>
              </a:ext>
            </a:extLst>
          </p:cNvPr>
          <p:cNvGraphicFramePr/>
          <p:nvPr>
            <p:extLst>
              <p:ext uri="{D42A27DB-BD31-4B8C-83A1-F6EECF244321}">
                <p14:modId xmlns:p14="http://schemas.microsoft.com/office/powerpoint/2010/main" val="3100026787"/>
              </p:ext>
            </p:extLst>
          </p:nvPr>
        </p:nvGraphicFramePr>
        <p:xfrm>
          <a:off x="495300" y="1601295"/>
          <a:ext cx="8153400" cy="510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33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WIC_Visit_4">
            <a:extLst>
              <a:ext uri="{FF2B5EF4-FFF2-40B4-BE49-F238E27FC236}">
                <a16:creationId xmlns:a16="http://schemas.microsoft.com/office/drawing/2014/main" id="{45FFDA8D-4A42-4C26-8503-0A1F81B66B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0613" y="1828800"/>
            <a:ext cx="4422774" cy="442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062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416" y="0"/>
            <a:ext cx="9153378" cy="255454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Customer Service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&amp; Conflict Resolution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Rectangle 3">
            <a:extLst>
              <a:ext uri="{FF2B5EF4-FFF2-40B4-BE49-F238E27FC236}">
                <a16:creationId xmlns:a16="http://schemas.microsoft.com/office/drawing/2014/main" id="{1CBF52C5-6C06-43B3-BBB7-952334977A1C}"/>
              </a:ext>
            </a:extLst>
          </p:cNvPr>
          <p:cNvSpPr txBox="1">
            <a:spLocks noChangeArrowheads="1"/>
          </p:cNvSpPr>
          <p:nvPr/>
        </p:nvSpPr>
        <p:spPr>
          <a:xfrm>
            <a:off x="5334000" y="1497176"/>
            <a:ext cx="3810000" cy="51934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defRPr/>
            </a:pPr>
            <a:endParaRPr lang="en-US" altLang="en-US" dirty="0">
              <a:latin typeface="Times New Roman" panose="02020603050405020304" pitchFamily="18" charset="0"/>
              <a:cs typeface="Times New Roman" panose="02020603050405020304" pitchFamily="18" charset="0"/>
            </a:endParaRPr>
          </a:p>
          <a:p>
            <a:pPr marL="0" indent="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Conflicts </a:t>
            </a: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happen…</a:t>
            </a:r>
          </a:p>
          <a:p>
            <a:pPr marL="609600" indent="-609600">
              <a:buFontTx/>
              <a:buNone/>
              <a:tabLst>
                <a:tab pos="4854575" algn="l"/>
              </a:tabLst>
              <a:defRPr/>
            </a:pPr>
            <a:endPar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09600" indent="-60960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Prepared! </a:t>
            </a:r>
            <a:r>
              <a:rPr lang="en-US" altLang="en-US" sz="4000" b="1" dirty="0">
                <a:solidFill>
                  <a:srgbClr val="FFFFFF"/>
                </a:solidFill>
                <a:effectLst>
                  <a:outerShdw blurRad="38100" dist="38100" dir="2700000" algn="tl">
                    <a:srgbClr val="000000">
                      <a:alpha val="43137"/>
                    </a:srgbClr>
                  </a:outerShdw>
                </a:effectLst>
                <a:latin typeface="Calibri" panose="020F0502020204030204" pitchFamily="34" charset="0"/>
              </a:rPr>
              <a:t>	</a:t>
            </a:r>
          </a:p>
        </p:txBody>
      </p:sp>
      <p:pic>
        <p:nvPicPr>
          <p:cNvPr id="7" name="Picture 6" descr="Desperate Couple 1 :)">
            <a:hlinkClick r:id="rId3"/>
            <a:extLst>
              <a:ext uri="{FF2B5EF4-FFF2-40B4-BE49-F238E27FC236}">
                <a16:creationId xmlns:a16="http://schemas.microsoft.com/office/drawing/2014/main" id="{C06C12F2-8F26-4680-952E-E3D200B73C56}"/>
              </a:ext>
            </a:extLst>
          </p:cNvPr>
          <p:cNvPicPr>
            <a:picLocks noChangeAspect="1" noChangeArrowheads="1"/>
          </p:cNvPicPr>
          <p:nvPr/>
        </p:nvPicPr>
        <p:blipFill>
          <a:blip r:embed="rId4"/>
          <a:srcRect/>
          <a:stretch>
            <a:fillRect/>
          </a:stretch>
        </p:blipFill>
        <p:spPr bwMode="auto">
          <a:xfrm>
            <a:off x="578708" y="2743200"/>
            <a:ext cx="4176584" cy="331274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8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Complaints</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What are the Local Agency responsibilities?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6" descr="Work 4">
            <a:hlinkClick r:id="rId3"/>
            <a:extLst>
              <a:ext uri="{FF2B5EF4-FFF2-40B4-BE49-F238E27FC236}">
                <a16:creationId xmlns:a16="http://schemas.microsoft.com/office/drawing/2014/main" id="{90958367-64E9-476D-B266-9BE36A840CD4}"/>
              </a:ext>
            </a:extLst>
          </p:cNvPr>
          <p:cNvPicPr>
            <a:picLocks noChangeAspect="1" noChangeArrowheads="1"/>
          </p:cNvPicPr>
          <p:nvPr/>
        </p:nvPicPr>
        <p:blipFill>
          <a:blip r:embed="rId4"/>
          <a:srcRect/>
          <a:stretch>
            <a:fillRect/>
          </a:stretch>
        </p:blipFill>
        <p:spPr bwMode="auto">
          <a:xfrm>
            <a:off x="381000" y="1676400"/>
            <a:ext cx="2362200" cy="3163819"/>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BC67FB-4DDB-48B0-A235-839BA567F613}"/>
              </a:ext>
            </a:extLst>
          </p:cNvPr>
          <p:cNvSpPr/>
          <p:nvPr/>
        </p:nvSpPr>
        <p:spPr>
          <a:xfrm>
            <a:off x="3092355" y="1676400"/>
            <a:ext cx="5638800" cy="4524315"/>
          </a:xfrm>
          <a:prstGeom prst="rect">
            <a:avLst/>
          </a:prstGeom>
        </p:spPr>
        <p:txBody>
          <a:bodyPr wrap="square">
            <a:spAutoFit/>
          </a:bodyPr>
          <a:lstStyle/>
          <a:p>
            <a:pPr algn="l"/>
            <a:r>
              <a:rPr lang="en-US" sz="1600" b="0" i="0" dirty="0">
                <a:solidFill>
                  <a:srgbClr val="000000"/>
                </a:solidFill>
                <a:effectLst/>
                <a:latin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a:t>
            </a:r>
            <a:r>
              <a:rPr lang="en-US" sz="1600" b="0" i="0" dirty="0">
                <a:solidFill>
                  <a:srgbClr val="3366CC"/>
                </a:solidFill>
                <a:effectLst/>
                <a:latin typeface="Times New Roman" panose="02020603050405020304" pitchFamily="18" charset="0"/>
                <a:cs typeface="Times New Roman" panose="02020603050405020304" pitchFamily="18" charset="0"/>
                <a:hlinkClick r:id="rId5"/>
              </a:rPr>
              <a:t>obtained online (PDF)</a:t>
            </a:r>
            <a:r>
              <a:rPr lang="en-US" sz="1600" b="0" i="0" dirty="0">
                <a:solidFill>
                  <a:srgbClr val="000000"/>
                </a:solidFill>
                <a:effectLst/>
                <a:latin typeface="Times New Roman" panose="02020603050405020304" pitchFamily="18" charset="0"/>
                <a:cs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gn="l"/>
            <a:endParaRPr lang="en-US" sz="1600" b="0" i="0" dirty="0">
              <a:solidFill>
                <a:srgbClr val="000000"/>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Mail</a:t>
            </a:r>
            <a:r>
              <a:rPr lang="en-US" sz="1600" b="0" i="0" dirty="0">
                <a:solidFill>
                  <a:srgbClr val="000000"/>
                </a:solidFill>
                <a:effectLst/>
                <a:latin typeface="Times New Roman" panose="02020603050405020304" pitchFamily="18" charset="0"/>
                <a:cs typeface="Times New Roman" panose="02020603050405020304" pitchFamily="18" charset="0"/>
              </a:rPr>
              <a:t>: U.S. Department of Agriculture</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Office of the Assistant Secretary for Civil Rights</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1400 Independence Avenue, SW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Washington, D.C. 20250-9410; or</a:t>
            </a: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Fax</a:t>
            </a:r>
            <a:r>
              <a:rPr lang="en-US" sz="1600" b="0" i="0" dirty="0">
                <a:solidFill>
                  <a:srgbClr val="000000"/>
                </a:solidFill>
                <a:effectLst/>
                <a:latin typeface="Times New Roman" panose="02020603050405020304" pitchFamily="18" charset="0"/>
                <a:cs typeface="Times New Roman" panose="02020603050405020304" pitchFamily="18" charset="0"/>
              </a:rPr>
              <a:t>: (833) 256-1665 or</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(202) 690-7442; or</a:t>
            </a: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Email</a:t>
            </a:r>
            <a:r>
              <a:rPr lang="en-US"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3366CC"/>
                </a:solidFill>
                <a:effectLst/>
                <a:latin typeface="Times New Roman" panose="02020603050405020304" pitchFamily="18" charset="0"/>
                <a:cs typeface="Times New Roman" panose="02020603050405020304" pitchFamily="18" charset="0"/>
                <a:hlinkClick r:id="rId6"/>
              </a:rPr>
              <a:t>program.intake@usda.gov</a:t>
            </a:r>
            <a:endParaRPr lang="en-US" sz="1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72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D4D7E407-039F-4001-AA78-3F198FDB2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76199"/>
            <a:ext cx="3840079" cy="45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a:extLst>
              <a:ext uri="{FF2B5EF4-FFF2-40B4-BE49-F238E27FC236}">
                <a16:creationId xmlns:a16="http://schemas.microsoft.com/office/drawing/2014/main" id="{854B848C-0E84-443A-A0B8-50A38F7FDC2E}"/>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236284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Justice for All posters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E16F2762-4D57-4978-900C-2831DD810BF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pic>
        <p:nvPicPr>
          <p:cNvPr id="5" name="Picture 4">
            <a:extLst>
              <a:ext uri="{FF2B5EF4-FFF2-40B4-BE49-F238E27FC236}">
                <a16:creationId xmlns:a16="http://schemas.microsoft.com/office/drawing/2014/main" id="{781892CA-CD28-4C08-B835-789E392A08A7}"/>
              </a:ext>
            </a:extLst>
          </p:cNvPr>
          <p:cNvPicPr>
            <a:picLocks noChangeAspect="1"/>
          </p:cNvPicPr>
          <p:nvPr/>
        </p:nvPicPr>
        <p:blipFill>
          <a:blip r:embed="rId3"/>
          <a:stretch>
            <a:fillRect/>
          </a:stretch>
        </p:blipFill>
        <p:spPr>
          <a:xfrm>
            <a:off x="2895600" y="1536443"/>
            <a:ext cx="3102380" cy="4701879"/>
          </a:xfrm>
          <a:prstGeom prst="rect">
            <a:avLst/>
          </a:prstGeom>
        </p:spPr>
      </p:pic>
    </p:spTree>
    <p:extLst>
      <p:ext uri="{BB962C8B-B14F-4D97-AF65-F5344CB8AC3E}">
        <p14:creationId xmlns:p14="http://schemas.microsoft.com/office/powerpoint/2010/main" val="345212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492875"/>
            <a:ext cx="3657600" cy="365125"/>
          </a:xfrm>
        </p:spPr>
        <p:txBody>
          <a:bodyPr/>
          <a:lstStyle/>
          <a:p>
            <a:r>
              <a:rPr lang="en-US" dirty="0">
                <a:solidFill>
                  <a:prstClr val="black">
                    <a:tint val="75000"/>
                  </a:prstClr>
                </a:solidFill>
              </a:rPr>
              <a:t>Maine Center for Disease Control and Prevention</a:t>
            </a:r>
          </a:p>
        </p:txBody>
      </p:sp>
      <p:pic>
        <p:nvPicPr>
          <p:cNvPr id="6" name="Picture 6" descr="File:MLK Memorial NPS photo.jpg">
            <a:hlinkClick r:id="rId3"/>
            <a:extLst>
              <a:ext uri="{FF2B5EF4-FFF2-40B4-BE49-F238E27FC236}">
                <a16:creationId xmlns:a16="http://schemas.microsoft.com/office/drawing/2014/main" id="{DA1C2120-3E78-4492-B9A2-38879FF7CB15}"/>
              </a:ext>
            </a:extLst>
          </p:cNvPr>
          <p:cNvPicPr>
            <a:picLocks noChangeAspect="1" noChangeArrowheads="1"/>
          </p:cNvPicPr>
          <p:nvPr/>
        </p:nvPicPr>
        <p:blipFill>
          <a:blip r:embed="rId4"/>
          <a:srcRect/>
          <a:stretch>
            <a:fillRect/>
          </a:stretch>
        </p:blipFill>
        <p:spPr>
          <a:xfrm>
            <a:off x="2894013" y="1506537"/>
            <a:ext cx="3371850" cy="5075237"/>
          </a:xfrm>
          <a:prstGeom prst="rect">
            <a:avLst/>
          </a:prstGeom>
          <a:ln>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2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Full Text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6077F5E-A98C-4A90-A55B-5ED68CFF39E7}"/>
              </a:ext>
            </a:extLst>
          </p:cNvPr>
          <p:cNvSpPr txBox="1"/>
          <p:nvPr/>
        </p:nvSpPr>
        <p:spPr>
          <a:xfrm>
            <a:off x="76200" y="1412458"/>
            <a:ext cx="8991600" cy="489364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Non-Discrimination Statement</a:t>
            </a:r>
          </a:p>
          <a:p>
            <a:r>
              <a:rPr lang="en-US" sz="1200" dirty="0">
                <a:latin typeface="Times New Roman" panose="02020603050405020304" pitchFamily="18" charset="0"/>
                <a:cs typeface="Times New Roman" panose="02020603050405020304" pitchFamily="18" charset="0"/>
              </a:rPr>
              <a:t>Federal Level</a:t>
            </a:r>
          </a:p>
          <a:p>
            <a:r>
              <a:rPr lang="en-US" sz="1200" dirty="0">
                <a:latin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disability, age, or reprisal or retaliation for prior civil rights activity.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obtained online (PDF),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Mail: U.S. Department of Agriculture</a:t>
            </a:r>
          </a:p>
          <a:p>
            <a:r>
              <a:rPr lang="en-US" sz="1200" dirty="0">
                <a:latin typeface="Times New Roman" panose="02020603050405020304" pitchFamily="18" charset="0"/>
                <a:cs typeface="Times New Roman" panose="02020603050405020304" pitchFamily="18" charset="0"/>
              </a:rPr>
              <a:t>Office of the Assistant Secretary for Civil Rights</a:t>
            </a:r>
          </a:p>
          <a:p>
            <a:r>
              <a:rPr lang="en-US" sz="1200" dirty="0">
                <a:latin typeface="Times New Roman" panose="02020603050405020304" pitchFamily="18" charset="0"/>
                <a:cs typeface="Times New Roman" panose="02020603050405020304" pitchFamily="18" charset="0"/>
              </a:rPr>
              <a:t>1400 Independence Avenue, SW</a:t>
            </a:r>
          </a:p>
          <a:p>
            <a:r>
              <a:rPr lang="en-US" sz="1200" dirty="0">
                <a:latin typeface="Times New Roman" panose="02020603050405020304" pitchFamily="18" charset="0"/>
                <a:cs typeface="Times New Roman" panose="02020603050405020304" pitchFamily="18" charset="0"/>
              </a:rPr>
              <a:t>Washington, D.C. 20250-9410; or</a:t>
            </a:r>
          </a:p>
          <a:p>
            <a:r>
              <a:rPr lang="en-US" sz="1200" dirty="0">
                <a:latin typeface="Times New Roman" panose="02020603050405020304" pitchFamily="18" charset="0"/>
                <a:cs typeface="Times New Roman" panose="02020603050405020304" pitchFamily="18" charset="0"/>
              </a:rPr>
              <a:t>Fax: (833) 256-1665 or</a:t>
            </a:r>
          </a:p>
          <a:p>
            <a:r>
              <a:rPr lang="en-US" sz="1200" dirty="0">
                <a:latin typeface="Times New Roman" panose="02020603050405020304" pitchFamily="18" charset="0"/>
                <a:cs typeface="Times New Roman" panose="02020603050405020304" pitchFamily="18" charset="0"/>
              </a:rPr>
              <a:t>(202) 690-7442; or</a:t>
            </a:r>
          </a:p>
          <a:p>
            <a:r>
              <a:rPr lang="en-US" sz="1200" dirty="0">
                <a:latin typeface="Times New Roman" panose="02020603050405020304" pitchFamily="18" charset="0"/>
                <a:cs typeface="Times New Roman" panose="02020603050405020304" pitchFamily="18" charset="0"/>
              </a:rPr>
              <a:t>Email: </a:t>
            </a:r>
            <a:r>
              <a:rPr lang="en-US" sz="1200" dirty="0">
                <a:latin typeface="Times New Roman" panose="02020603050405020304" pitchFamily="18" charset="0"/>
                <a:cs typeface="Times New Roman" panose="02020603050405020304" pitchFamily="18" charset="0"/>
                <a:hlinkClick r:id="rId3"/>
              </a:rPr>
              <a:t>program.intake@usda.gov</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institution is an equal opportunity provider.</a:t>
            </a:r>
          </a:p>
        </p:txBody>
      </p:sp>
      <p:sp>
        <p:nvSpPr>
          <p:cNvPr id="7" name="Footer Placeholder 4">
            <a:extLst>
              <a:ext uri="{FF2B5EF4-FFF2-40B4-BE49-F238E27FC236}">
                <a16:creationId xmlns:a16="http://schemas.microsoft.com/office/drawing/2014/main" id="{FA7DC6C2-52D5-456F-81B8-370DB14158DA}"/>
              </a:ext>
            </a:extLst>
          </p:cNvPr>
          <p:cNvSpPr>
            <a:spLocks noGrp="1"/>
          </p:cNvSpPr>
          <p:nvPr>
            <p:ph type="ftr" sz="quarter" idx="11"/>
          </p:nvPr>
        </p:nvSpPr>
        <p:spPr>
          <a:xfrm>
            <a:off x="2743200" y="6492875"/>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137733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Short Statement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78E6910-48B7-4762-9F50-8648114D665A}"/>
              </a:ext>
            </a:extLst>
          </p:cNvPr>
          <p:cNvSpPr txBox="1"/>
          <p:nvPr/>
        </p:nvSpPr>
        <p:spPr>
          <a:xfrm>
            <a:off x="190500" y="3075057"/>
            <a:ext cx="8763000"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Short statement: </a:t>
            </a:r>
          </a:p>
          <a:p>
            <a:pPr algn="ctr"/>
            <a:r>
              <a:rPr lang="en-US" sz="2400" dirty="0">
                <a:latin typeface="Times New Roman" panose="02020603050405020304" pitchFamily="18" charset="0"/>
                <a:cs typeface="Times New Roman" panose="02020603050405020304" pitchFamily="18" charset="0"/>
              </a:rPr>
              <a:t>This institution is an equal opportunity provider. </a:t>
            </a:r>
          </a:p>
        </p:txBody>
      </p:sp>
      <p:sp>
        <p:nvSpPr>
          <p:cNvPr id="7" name="Footer Placeholder 4">
            <a:extLst>
              <a:ext uri="{FF2B5EF4-FFF2-40B4-BE49-F238E27FC236}">
                <a16:creationId xmlns:a16="http://schemas.microsoft.com/office/drawing/2014/main" id="{45B28795-D32F-4822-B5C5-796D997C378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370283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Monitoring Visits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86583AD3-6DA0-4C97-9BA9-EAECA2DEB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421137" cy="368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a:extLst>
              <a:ext uri="{FF2B5EF4-FFF2-40B4-BE49-F238E27FC236}">
                <a16:creationId xmlns:a16="http://schemas.microsoft.com/office/drawing/2014/main" id="{6F85A9DE-D14A-4A28-9D38-1D58C091E466}"/>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70739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34677"/>
            <a:ext cx="9144000" cy="3124199"/>
          </a:xfrm>
        </p:spPr>
        <p:txBody>
          <a:bodyPr>
            <a:normAutofit/>
          </a:bodyPr>
          <a:lstStyle/>
          <a:p>
            <a:r>
              <a:rPr lang="en-US" sz="2400" dirty="0">
                <a:latin typeface="Times New Roman" panose="02020603050405020304" pitchFamily="18" charset="0"/>
                <a:cs typeface="Times New Roman" panose="02020603050405020304" pitchFamily="18" charset="0"/>
              </a:rPr>
              <a:t>Language Access (CR-6)</a:t>
            </a:r>
          </a:p>
        </p:txBody>
      </p:sp>
      <p:sp>
        <p:nvSpPr>
          <p:cNvPr id="4" name="Slide Number Placeholder 3"/>
          <p:cNvSpPr>
            <a:spLocks noGrp="1"/>
          </p:cNvSpPr>
          <p:nvPr>
            <p:ph type="sldNum" sz="quarter" idx="12"/>
          </p:nvPr>
        </p:nvSpPr>
        <p:spPr/>
        <p:txBody>
          <a:bodyPr/>
          <a:lstStyle/>
          <a:p>
            <a:fld id="{2DDE72C6-7067-432E-A04B-6684B33D0546}" type="slidenum">
              <a:rPr lang="en-US" smtClean="0"/>
              <a:t>23</a:t>
            </a:fld>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Policy Changes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8" name="Footer Placeholder 1">
            <a:extLst>
              <a:ext uri="{FF2B5EF4-FFF2-40B4-BE49-F238E27FC236}">
                <a16:creationId xmlns:a16="http://schemas.microsoft.com/office/drawing/2014/main" id="{B798ED00-121B-4B33-BC39-C8C69B582B84}"/>
              </a:ext>
            </a:extLst>
          </p:cNvPr>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Center for Disease Control and Prevention</a:t>
            </a:r>
          </a:p>
        </p:txBody>
      </p:sp>
    </p:spTree>
    <p:extLst>
      <p:ext uri="{BB962C8B-B14F-4D97-AF65-F5344CB8AC3E}">
        <p14:creationId xmlns:p14="http://schemas.microsoft.com/office/powerpoint/2010/main" val="344576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124199"/>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rPr>
              <a:t>Samantha Blanchard</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Nutrition Coordinator</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Maine WIC Nutrition Program</a:t>
            </a:r>
          </a:p>
          <a:p>
            <a:pPr marL="0" indent="0" algn="ctr">
              <a:spcBef>
                <a:spcPts val="0"/>
              </a:spcBef>
              <a:buNone/>
            </a:pPr>
            <a:r>
              <a:rPr lang="fr-FR" sz="2800" b="1" dirty="0">
                <a:latin typeface="Times New Roman" panose="02020603050405020304" pitchFamily="18" charset="0"/>
                <a:cs typeface="Times New Roman" panose="02020603050405020304" pitchFamily="18" charset="0"/>
              </a:rPr>
              <a:t>samantha.blanchard@maine.gov</a:t>
            </a: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2DDE72C6-7067-432E-A04B-6684B33D0546}" type="slidenum">
              <a:rPr lang="en-US" smtClean="0"/>
              <a:t>24</a:t>
            </a:fld>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8" name="Footer Placeholder 1">
            <a:extLst>
              <a:ext uri="{FF2B5EF4-FFF2-40B4-BE49-F238E27FC236}">
                <a16:creationId xmlns:a16="http://schemas.microsoft.com/office/drawing/2014/main" id="{B798ED00-121B-4B33-BC39-C8C69B582B84}"/>
              </a:ext>
            </a:extLst>
          </p:cNvPr>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Center for Disease Control and Prevention</a:t>
            </a:r>
          </a:p>
        </p:txBody>
      </p:sp>
    </p:spTree>
    <p:extLst>
      <p:ext uri="{BB962C8B-B14F-4D97-AF65-F5344CB8AC3E}">
        <p14:creationId xmlns:p14="http://schemas.microsoft.com/office/powerpoint/2010/main" val="26564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5">
            <a:extLst>
              <a:ext uri="{FF2B5EF4-FFF2-40B4-BE49-F238E27FC236}">
                <a16:creationId xmlns:a16="http://schemas.microsoft.com/office/drawing/2014/main" id="{D9F83AB5-6546-44BF-A44F-8720CB95B581}"/>
              </a:ext>
            </a:extLst>
          </p:cNvPr>
          <p:cNvPicPr>
            <a:picLocks noChangeAspect="1" noChangeArrowheads="1"/>
          </p:cNvPicPr>
          <p:nvPr/>
        </p:nvPicPr>
        <p:blipFill>
          <a:blip r:embed="rId3"/>
          <a:srcRect l="24165" r="26669" b="2124"/>
          <a:stretch>
            <a:fillRect/>
          </a:stretch>
        </p:blipFill>
        <p:spPr bwMode="auto">
          <a:xfrm>
            <a:off x="2999445" y="1676399"/>
            <a:ext cx="3145110" cy="4695825"/>
          </a:xfrm>
          <a:prstGeom prst="rect">
            <a:avLst/>
          </a:prstGeom>
          <a:noFill/>
          <a:ln w="9525">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E1F4A108-AF48-42BC-888D-0E969EEF7367}"/>
              </a:ext>
            </a:extLst>
          </p:cNvPr>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6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TextBox 5">
            <a:extLst>
              <a:ext uri="{FF2B5EF4-FFF2-40B4-BE49-F238E27FC236}">
                <a16:creationId xmlns:a16="http://schemas.microsoft.com/office/drawing/2014/main" id="{6887DC17-360D-4705-9A0A-B3A9DBDB1D74}"/>
              </a:ext>
            </a:extLst>
          </p:cNvPr>
          <p:cNvSpPr txBox="1"/>
          <p:nvPr/>
        </p:nvSpPr>
        <p:spPr>
          <a:xfrm>
            <a:off x="5582091" y="1798637"/>
            <a:ext cx="2173992" cy="769441"/>
          </a:xfrm>
          <a:prstGeom prst="rect">
            <a:avLst/>
          </a:prstGeom>
          <a:noFill/>
        </p:spPr>
        <p:txBody>
          <a:bodyPr wrap="none">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Federal</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774DE011-D334-4321-B04C-D8CB6BFADD87}"/>
              </a:ext>
            </a:extLst>
          </p:cNvPr>
          <p:cNvSpPr/>
          <p:nvPr/>
        </p:nvSpPr>
        <p:spPr>
          <a:xfrm>
            <a:off x="1371600" y="5278437"/>
            <a:ext cx="2338388" cy="1016000"/>
          </a:xfrm>
          <a:prstGeom prst="rect">
            <a:avLst/>
          </a:prstGeom>
        </p:spPr>
        <p:txBody>
          <a:bodyPr>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a:t>
            </a:r>
            <a:r>
              <a:rPr lang="en-US" sz="6000" dirty="0">
                <a:effectLst>
                  <a:outerShdw blurRad="38100" dist="38100" dir="2700000" algn="tl">
                    <a:srgbClr val="000000">
                      <a:alpha val="43137"/>
                    </a:srgbClr>
                  </a:outerShdw>
                </a:effectLst>
              </a:rPr>
              <a:t> </a:t>
            </a:r>
          </a:p>
        </p:txBody>
      </p:sp>
      <p:pic>
        <p:nvPicPr>
          <p:cNvPr id="8" name="Picture 9" descr="https://encrypted-tbn3.gstatic.com/images?q=tbn:ANd9GcTq1xM3hBAX9TAhIoIm4StrQ_DtojAmI236fXQ3hhS4og-ZYDBGZg">
            <a:extLst>
              <a:ext uri="{FF2B5EF4-FFF2-40B4-BE49-F238E27FC236}">
                <a16:creationId xmlns:a16="http://schemas.microsoft.com/office/drawing/2014/main" id="{10608B62-56D3-43E1-AF4D-F8E05BC11802}"/>
              </a:ext>
            </a:extLst>
          </p:cNvPr>
          <p:cNvPicPr>
            <a:picLocks noChangeAspect="1" noChangeArrowheads="1"/>
          </p:cNvPicPr>
          <p:nvPr/>
        </p:nvPicPr>
        <p:blipFill>
          <a:blip r:embed="rId3"/>
          <a:srcRect/>
          <a:stretch>
            <a:fillRect/>
          </a:stretch>
        </p:blipFill>
        <p:spPr bwMode="auto">
          <a:xfrm>
            <a:off x="4953000" y="2743200"/>
            <a:ext cx="3382963" cy="3382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3E7E5C83-933E-497A-9E84-83369F254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25449"/>
            <a:ext cx="2971800" cy="381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0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State Civil Rights Resources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3" name="Content Placeholder 6">
            <a:extLst>
              <a:ext uri="{FF2B5EF4-FFF2-40B4-BE49-F238E27FC236}">
                <a16:creationId xmlns:a16="http://schemas.microsoft.com/office/drawing/2014/main" id="{B14ACAEC-1769-3F46-00D8-B43E2B250A4A}"/>
              </a:ext>
            </a:extLst>
          </p:cNvPr>
          <p:cNvSpPr txBox="1">
            <a:spLocks/>
          </p:cNvSpPr>
          <p:nvPr/>
        </p:nvSpPr>
        <p:spPr>
          <a:xfrm>
            <a:off x="228600" y="1676400"/>
            <a:ext cx="8458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Maine’s Civil Rights Law</a:t>
            </a:r>
          </a:p>
          <a:p>
            <a:pPr lvl="1"/>
            <a:r>
              <a:rPr lang="en-US" sz="2400" dirty="0">
                <a:latin typeface="Times New Roman" panose="02020603050405020304" pitchFamily="18" charset="0"/>
                <a:cs typeface="Times New Roman" panose="02020603050405020304" pitchFamily="18" charset="0"/>
                <a:hlinkClick r:id="rId3"/>
              </a:rPr>
              <a:t>Title 5, §4684-A: Civil rights (maine.gov)</a:t>
            </a:r>
            <a:endParaRPr lang="en-US" sz="2400" dirty="0">
              <a:latin typeface="Times New Roman" panose="02020603050405020304" pitchFamily="18" charset="0"/>
              <a:cs typeface="Times New Roman" panose="02020603050405020304" pitchFamily="18" charset="0"/>
            </a:endParaRPr>
          </a:p>
          <a:p>
            <a:pPr lvl="2"/>
            <a:endParaRPr lang="en-US" dirty="0"/>
          </a:p>
          <a:p>
            <a:r>
              <a:rPr lang="en-US" sz="2400" dirty="0">
                <a:latin typeface="Times New Roman" panose="02020603050405020304" pitchFamily="18" charset="0"/>
                <a:cs typeface="Times New Roman" panose="02020603050405020304" pitchFamily="18" charset="0"/>
              </a:rPr>
              <a:t>Maine’s Civil Rights General Information</a:t>
            </a:r>
          </a:p>
          <a:p>
            <a:pPr lvl="1"/>
            <a:r>
              <a:rPr lang="en-US" sz="2400" dirty="0">
                <a:hlinkClick r:id="rId4"/>
              </a:rPr>
              <a:t>Title 5, Chapter 337-B: CIVIL RIGHTS ACT (maine.gov)</a:t>
            </a:r>
            <a:endParaRPr 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8244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4" name="Picture 3">
            <a:extLst>
              <a:ext uri="{FF2B5EF4-FFF2-40B4-BE49-F238E27FC236}">
                <a16:creationId xmlns:a16="http://schemas.microsoft.com/office/drawing/2014/main" id="{E4F3F32C-54DE-44D9-9526-98A1C8EF6039}"/>
              </a:ext>
            </a:extLst>
          </p:cNvPr>
          <p:cNvPicPr>
            <a:picLocks noChangeAspect="1"/>
          </p:cNvPicPr>
          <p:nvPr/>
        </p:nvPicPr>
        <p:blipFill>
          <a:blip r:embed="rId3"/>
          <a:stretch>
            <a:fillRect/>
          </a:stretch>
        </p:blipFill>
        <p:spPr>
          <a:xfrm>
            <a:off x="3643673" y="481084"/>
            <a:ext cx="5450285" cy="4852916"/>
          </a:xfrm>
          <a:prstGeom prst="rect">
            <a:avLst/>
          </a:prstGeom>
        </p:spPr>
      </p:pic>
      <p:cxnSp>
        <p:nvCxnSpPr>
          <p:cNvPr id="8" name="Straight Arrow Connector 7">
            <a:extLst>
              <a:ext uri="{FF2B5EF4-FFF2-40B4-BE49-F238E27FC236}">
                <a16:creationId xmlns:a16="http://schemas.microsoft.com/office/drawing/2014/main" id="{E5CB29C8-14DB-4AB7-8156-44EE6745D89E}"/>
              </a:ext>
            </a:extLst>
          </p:cNvPr>
          <p:cNvCxnSpPr>
            <a:cxnSpLocks/>
          </p:cNvCxnSpPr>
          <p:nvPr/>
        </p:nvCxnSpPr>
        <p:spPr>
          <a:xfrm flipV="1">
            <a:off x="3653231" y="3583059"/>
            <a:ext cx="340915" cy="15240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pic>
        <p:nvPicPr>
          <p:cNvPr id="1026" name="id-4CEF848D-BBFC-41C7-BA6A-C94D7A76923D" descr="Image.jpeg">
            <a:extLst>
              <a:ext uri="{FF2B5EF4-FFF2-40B4-BE49-F238E27FC236}">
                <a16:creationId xmlns:a16="http://schemas.microsoft.com/office/drawing/2014/main" id="{43CC0FA5-A234-409C-97CB-859743C657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1" y="0"/>
            <a:ext cx="2905096" cy="516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E2EF042-3384-46C4-B06F-552A1D8C0287}"/>
              </a:ext>
            </a:extLst>
          </p:cNvPr>
          <p:cNvCxnSpPr>
            <a:cxnSpLocks/>
          </p:cNvCxnSpPr>
          <p:nvPr/>
        </p:nvCxnSpPr>
        <p:spPr>
          <a:xfrm flipH="1" flipV="1">
            <a:off x="2514600" y="3048000"/>
            <a:ext cx="685800" cy="9144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9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WIC 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8" name="Content Placeholder 6">
            <a:extLst>
              <a:ext uri="{FF2B5EF4-FFF2-40B4-BE49-F238E27FC236}">
                <a16:creationId xmlns:a16="http://schemas.microsoft.com/office/drawing/2014/main" id="{6387672D-754D-458F-8B2D-251BF9C6CA56}"/>
              </a:ext>
            </a:extLst>
          </p:cNvPr>
          <p:cNvSpPr txBox="1">
            <a:spLocks/>
          </p:cNvSpPr>
          <p:nvPr/>
        </p:nvSpPr>
        <p:spPr>
          <a:xfrm>
            <a:off x="152400" y="1656247"/>
            <a:ext cx="8229600" cy="43635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Federal</a:t>
            </a:r>
          </a:p>
          <a:p>
            <a:pPr lvl="2"/>
            <a:r>
              <a:rPr lang="en-US" dirty="0">
                <a:latin typeface="Times New Roman" panose="02020603050405020304" pitchFamily="18" charset="0"/>
                <a:cs typeface="Times New Roman" panose="02020603050405020304" pitchFamily="18" charset="0"/>
              </a:rPr>
              <a:t>Race</a:t>
            </a:r>
          </a:p>
          <a:p>
            <a:pPr lvl="2"/>
            <a:r>
              <a:rPr lang="en-US" dirty="0">
                <a:latin typeface="Times New Roman" panose="02020603050405020304" pitchFamily="18" charset="0"/>
                <a:cs typeface="Times New Roman" panose="02020603050405020304" pitchFamily="18" charset="0"/>
              </a:rPr>
              <a:t>Color</a:t>
            </a:r>
          </a:p>
          <a:p>
            <a:pPr lvl="2"/>
            <a:r>
              <a:rPr lang="en-US" dirty="0">
                <a:latin typeface="Times New Roman" panose="02020603050405020304" pitchFamily="18" charset="0"/>
                <a:cs typeface="Times New Roman" panose="02020603050405020304" pitchFamily="18" charset="0"/>
              </a:rPr>
              <a:t>National Origin</a:t>
            </a:r>
          </a:p>
          <a:p>
            <a:pPr lvl="2"/>
            <a:r>
              <a:rPr lang="en-US" dirty="0">
                <a:latin typeface="Times New Roman" panose="02020603050405020304" pitchFamily="18" charset="0"/>
                <a:cs typeface="Times New Roman" panose="02020603050405020304" pitchFamily="18" charset="0"/>
              </a:rPr>
              <a:t>Age</a:t>
            </a:r>
          </a:p>
          <a:p>
            <a:pPr lvl="2"/>
            <a:r>
              <a:rPr lang="en-US" dirty="0">
                <a:latin typeface="Times New Roman" panose="02020603050405020304" pitchFamily="18" charset="0"/>
                <a:cs typeface="Times New Roman" panose="02020603050405020304" pitchFamily="18" charset="0"/>
              </a:rPr>
              <a:t>Sex </a:t>
            </a:r>
          </a:p>
          <a:p>
            <a:pPr lvl="2"/>
            <a:r>
              <a:rPr lang="en-US" dirty="0">
                <a:latin typeface="Times New Roman" panose="02020603050405020304" pitchFamily="18" charset="0"/>
                <a:cs typeface="Times New Roman" panose="02020603050405020304" pitchFamily="18" charset="0"/>
              </a:rPr>
              <a:t>Disability </a:t>
            </a:r>
          </a:p>
          <a:p>
            <a:pPr lvl="2"/>
            <a:r>
              <a:rPr lang="en-US" dirty="0">
                <a:latin typeface="Times New Roman" panose="02020603050405020304" pitchFamily="18" charset="0"/>
                <a:cs typeface="Times New Roman" panose="02020603050405020304" pitchFamily="18" charset="0"/>
              </a:rPr>
              <a:t>Creed</a:t>
            </a:r>
          </a:p>
          <a:p>
            <a:pPr lvl="2"/>
            <a:r>
              <a:rPr lang="en-US" dirty="0">
                <a:latin typeface="Times New Roman" panose="02020603050405020304" pitchFamily="18" charset="0"/>
                <a:cs typeface="Times New Roman" panose="02020603050405020304" pitchFamily="18" charset="0"/>
              </a:rPr>
              <a:t>Sexual Orientation</a:t>
            </a:r>
          </a:p>
          <a:p>
            <a:pPr lvl="2"/>
            <a:r>
              <a:rPr lang="en-US" sz="2400" dirty="0">
                <a:latin typeface="Times New Roman" panose="02020603050405020304" pitchFamily="18" charset="0"/>
                <a:ea typeface="Calibri" panose="020F0502020204030204" pitchFamily="34" charset="0"/>
                <a:cs typeface="Times New Roman" panose="02020603050405020304" pitchFamily="18" charset="0"/>
              </a:rPr>
              <a:t>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complaints will be sent to the federal government</a:t>
            </a:r>
            <a:endParaRPr lang="en-US" sz="2400"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7785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Defined</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11" name="TextBox 10">
            <a:extLst>
              <a:ext uri="{FF2B5EF4-FFF2-40B4-BE49-F238E27FC236}">
                <a16:creationId xmlns:a16="http://schemas.microsoft.com/office/drawing/2014/main" id="{67A3C182-ED1D-48F8-8C61-9B0256DA7A47}"/>
              </a:ext>
            </a:extLst>
          </p:cNvPr>
          <p:cNvSpPr txBox="1"/>
          <p:nvPr/>
        </p:nvSpPr>
        <p:spPr>
          <a:xfrm>
            <a:off x="228600" y="1752600"/>
            <a:ext cx="8229600" cy="4191000"/>
          </a:xfrm>
          <a:prstGeom prst="rect">
            <a:avLst/>
          </a:prstGeom>
          <a:noFill/>
        </p:spPr>
        <p:txBody>
          <a:bodyPr wrap="square" rtlCol="0">
            <a:spAutoFit/>
          </a:bodyPr>
          <a:lstStyle/>
          <a:p>
            <a:endParaRPr lang="en-US" dirty="0"/>
          </a:p>
        </p:txBody>
      </p:sp>
      <p:graphicFrame>
        <p:nvGraphicFramePr>
          <p:cNvPr id="3" name="Table 5">
            <a:extLst>
              <a:ext uri="{FF2B5EF4-FFF2-40B4-BE49-F238E27FC236}">
                <a16:creationId xmlns:a16="http://schemas.microsoft.com/office/drawing/2014/main" id="{967E35FF-1C77-49B5-8CF2-57D4D25DBD21}"/>
              </a:ext>
            </a:extLst>
          </p:cNvPr>
          <p:cNvGraphicFramePr>
            <a:graphicFrameLocks noGrp="1"/>
          </p:cNvGraphicFramePr>
          <p:nvPr>
            <p:extLst>
              <p:ext uri="{D42A27DB-BD31-4B8C-83A1-F6EECF244321}">
                <p14:modId xmlns:p14="http://schemas.microsoft.com/office/powerpoint/2010/main" val="1148149087"/>
              </p:ext>
            </p:extLst>
          </p:nvPr>
        </p:nvGraphicFramePr>
        <p:xfrm>
          <a:off x="0" y="-111397"/>
          <a:ext cx="9153378" cy="6969397"/>
        </p:xfrm>
        <a:graphic>
          <a:graphicData uri="http://schemas.openxmlformats.org/drawingml/2006/table">
            <a:tbl>
              <a:tblPr bandRow="1">
                <a:tableStyleId>{5C22544A-7EE6-4342-B048-85BDC9FD1C3A}</a:tableStyleId>
              </a:tblPr>
              <a:tblGrid>
                <a:gridCol w="2586722">
                  <a:extLst>
                    <a:ext uri="{9D8B030D-6E8A-4147-A177-3AD203B41FA5}">
                      <a16:colId xmlns:a16="http://schemas.microsoft.com/office/drawing/2014/main" val="4178327001"/>
                    </a:ext>
                  </a:extLst>
                </a:gridCol>
                <a:gridCol w="6566656">
                  <a:extLst>
                    <a:ext uri="{9D8B030D-6E8A-4147-A177-3AD203B41FA5}">
                      <a16:colId xmlns:a16="http://schemas.microsoft.com/office/drawing/2014/main" val="3199804185"/>
                    </a:ext>
                  </a:extLst>
                </a:gridCol>
              </a:tblGrid>
              <a:tr h="1240607">
                <a:tc>
                  <a:txBody>
                    <a:bodyPr/>
                    <a:lstStyle/>
                    <a:p>
                      <a:pPr algn="ctr"/>
                      <a:r>
                        <a:rPr lang="en-US" sz="2400" dirty="0">
                          <a:latin typeface="Times New Roman" panose="02020603050405020304" pitchFamily="18" charset="0"/>
                          <a:cs typeface="Times New Roman" panose="02020603050405020304" pitchFamily="18" charset="0"/>
                        </a:rPr>
                        <a:t>Race</a:t>
                      </a:r>
                    </a:p>
                  </a:txBody>
                  <a:tcPr/>
                </a:tc>
                <a:tc>
                  <a:txBody>
                    <a:bodyPr/>
                    <a:lstStyle/>
                    <a:p>
                      <a:pPr algn="ctr"/>
                      <a:r>
                        <a:rPr lang="en-US" sz="2400" b="0" i="0" dirty="0">
                          <a:solidFill>
                            <a:srgbClr val="000000"/>
                          </a:solidFill>
                          <a:effectLst/>
                          <a:latin typeface="Times New Roman" panose="02020603050405020304" pitchFamily="18" charset="0"/>
                          <a:cs typeface="Times New Roman" panose="02020603050405020304" pitchFamily="18" charset="0"/>
                        </a:rPr>
                        <a:t>An individual belonging to one of the accepted anthropological groups; or the perception, based usually on physical characteristics, that a person is a member of a racial group.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33349214"/>
                  </a:ext>
                </a:extLst>
              </a:tr>
              <a:tr h="477157">
                <a:tc>
                  <a:txBody>
                    <a:bodyPr/>
                    <a:lstStyle/>
                    <a:p>
                      <a:pPr algn="ctr"/>
                      <a:r>
                        <a:rPr lang="en-US" sz="2400" dirty="0">
                          <a:latin typeface="Times New Roman" panose="02020603050405020304" pitchFamily="18" charset="0"/>
                          <a:cs typeface="Times New Roman" panose="02020603050405020304" pitchFamily="18" charset="0"/>
                        </a:rPr>
                        <a:t>Color</a:t>
                      </a:r>
                    </a:p>
                  </a:txBody>
                  <a:tcPr/>
                </a:tc>
                <a:tc>
                  <a:txBody>
                    <a:bodyPr/>
                    <a:lstStyle/>
                    <a:p>
                      <a:pPr algn="ctr"/>
                      <a:r>
                        <a:rPr lang="en-US" sz="2400" b="0" i="0" dirty="0">
                          <a:solidFill>
                            <a:srgbClr val="000000"/>
                          </a:solidFill>
                          <a:effectLst/>
                          <a:latin typeface="Times New Roman" panose="02020603050405020304" pitchFamily="18" charset="0"/>
                        </a:rPr>
                        <a:t>Color of skin; including shade of skin within a racial group.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0174230"/>
                  </a:ext>
                </a:extLst>
              </a:tr>
              <a:tr h="477157">
                <a:tc>
                  <a:txBody>
                    <a:bodyPr/>
                    <a:lstStyle/>
                    <a:p>
                      <a:pPr algn="ctr"/>
                      <a:r>
                        <a:rPr lang="en-US" sz="2400" dirty="0">
                          <a:latin typeface="Times New Roman" panose="02020603050405020304" pitchFamily="18" charset="0"/>
                          <a:cs typeface="Times New Roman" panose="02020603050405020304" pitchFamily="18" charset="0"/>
                        </a:rPr>
                        <a:t>National Origin</a:t>
                      </a:r>
                    </a:p>
                  </a:txBody>
                  <a:tcPr/>
                </a:tc>
                <a:tc>
                  <a:txBody>
                    <a:bodyPr/>
                    <a:lstStyle/>
                    <a:p>
                      <a:pPr algn="ctr" rtl="0" fontAlgn="base"/>
                      <a:r>
                        <a:rPr lang="en-US" sz="2400" b="0" i="0" dirty="0">
                          <a:solidFill>
                            <a:srgbClr val="000000"/>
                          </a:solidFill>
                          <a:effectLst/>
                          <a:latin typeface="Times New Roman" panose="02020603050405020304" pitchFamily="18" charset="0"/>
                        </a:rPr>
                        <a:t>The country or part of the world that an individual or his or her ancestors are from.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9759378"/>
                  </a:ext>
                </a:extLst>
              </a:tr>
              <a:tr h="477157">
                <a:tc>
                  <a:txBody>
                    <a:bodyPr/>
                    <a:lstStyle/>
                    <a:p>
                      <a:pPr algn="ctr"/>
                      <a:r>
                        <a:rPr lang="en-US" sz="2400" dirty="0">
                          <a:latin typeface="Times New Roman" panose="02020603050405020304" pitchFamily="18" charset="0"/>
                          <a:cs typeface="Times New Roman" panose="02020603050405020304" pitchFamily="18" charset="0"/>
                        </a:rPr>
                        <a:t>Age</a:t>
                      </a:r>
                    </a:p>
                  </a:txBody>
                  <a:tcPr/>
                </a:tc>
                <a:tc>
                  <a:txBody>
                    <a:bodyPr/>
                    <a:lstStyle/>
                    <a:p>
                      <a:pPr algn="ctr" rtl="0" fontAlgn="base"/>
                      <a:r>
                        <a:rPr lang="en-US" sz="2400" b="0" i="0" dirty="0">
                          <a:solidFill>
                            <a:srgbClr val="000000"/>
                          </a:solidFill>
                          <a:effectLst/>
                          <a:latin typeface="Times New Roman" panose="02020603050405020304" pitchFamily="18" charset="0"/>
                        </a:rPr>
                        <a:t>Age discrimination Act of 1967 applies to persons 40 years old and over. </a:t>
                      </a:r>
                      <a:endParaRPr lang="en-US" sz="2400" b="0" i="0" dirty="0">
                        <a:solidFill>
                          <a:srgbClr val="000000"/>
                        </a:solidFill>
                        <a:effectLst/>
                        <a:latin typeface="Segoe UI" panose="020B0502040204020203" pitchFamily="34" charset="0"/>
                      </a:endParaRPr>
                    </a:p>
                  </a:txBody>
                  <a:tcPr/>
                </a:tc>
                <a:extLst>
                  <a:ext uri="{0D108BD9-81ED-4DB2-BD59-A6C34878D82A}">
                    <a16:rowId xmlns:a16="http://schemas.microsoft.com/office/drawing/2014/main" val="2266977277"/>
                  </a:ext>
                </a:extLst>
              </a:tr>
              <a:tr h="477157">
                <a:tc>
                  <a:txBody>
                    <a:bodyPr/>
                    <a:lstStyle/>
                    <a:p>
                      <a:pPr algn="ctr"/>
                      <a:r>
                        <a:rPr lang="en-US" sz="2400" dirty="0">
                          <a:latin typeface="Times New Roman" panose="02020603050405020304" pitchFamily="18" charset="0"/>
                          <a:cs typeface="Times New Roman" panose="02020603050405020304" pitchFamily="18" charset="0"/>
                        </a:rPr>
                        <a:t>Sex</a:t>
                      </a:r>
                    </a:p>
                  </a:txBody>
                  <a:tcPr/>
                </a:tc>
                <a:tc>
                  <a:txBody>
                    <a:bodyPr/>
                    <a:lstStyle/>
                    <a:p>
                      <a:pPr algn="ctr"/>
                      <a:r>
                        <a:rPr lang="en-US" sz="2400" b="0" i="0" dirty="0">
                          <a:solidFill>
                            <a:srgbClr val="000000"/>
                          </a:solidFill>
                          <a:effectLst/>
                          <a:latin typeface="Times New Roman" panose="02020603050405020304" pitchFamily="18" charset="0"/>
                        </a:rPr>
                        <a:t>Including sexual harassment, pregnancy, childbirth, breastfeeding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1893482"/>
                  </a:ext>
                </a:extLst>
              </a:tr>
              <a:tr h="477157">
                <a:tc>
                  <a:txBody>
                    <a:bodyPr/>
                    <a:lstStyle/>
                    <a:p>
                      <a:pPr algn="ctr"/>
                      <a:r>
                        <a:rPr lang="en-US" sz="2400" dirty="0">
                          <a:latin typeface="Times New Roman" panose="02020603050405020304" pitchFamily="18" charset="0"/>
                          <a:cs typeface="Times New Roman" panose="02020603050405020304" pitchFamily="18" charset="0"/>
                        </a:rPr>
                        <a:t>Disability</a:t>
                      </a:r>
                    </a:p>
                  </a:txBody>
                  <a:tcPr/>
                </a:tc>
                <a:tc>
                  <a:txBody>
                    <a:bodyPr/>
                    <a:lstStyle/>
                    <a:p>
                      <a:pPr algn="ctr"/>
                      <a:r>
                        <a:rPr lang="en-US" sz="2400" dirty="0">
                          <a:latin typeface="Times New Roman" panose="02020603050405020304" pitchFamily="18" charset="0"/>
                          <a:cs typeface="Times New Roman" panose="02020603050405020304" pitchFamily="18" charset="0"/>
                        </a:rPr>
                        <a:t>Physical or mental impairment, permanent or temporary</a:t>
                      </a:r>
                    </a:p>
                  </a:txBody>
                  <a:tcPr/>
                </a:tc>
                <a:extLst>
                  <a:ext uri="{0D108BD9-81ED-4DB2-BD59-A6C34878D82A}">
                    <a16:rowId xmlns:a16="http://schemas.microsoft.com/office/drawing/2014/main" val="4242276769"/>
                  </a:ext>
                </a:extLst>
              </a:tr>
              <a:tr h="477157">
                <a:tc>
                  <a:txBody>
                    <a:bodyPr/>
                    <a:lstStyle/>
                    <a:p>
                      <a:pPr algn="ctr"/>
                      <a:r>
                        <a:rPr lang="en-US" sz="2400" dirty="0">
                          <a:latin typeface="Times New Roman" panose="02020603050405020304" pitchFamily="18" charset="0"/>
                          <a:cs typeface="Times New Roman" panose="02020603050405020304" pitchFamily="18" charset="0"/>
                        </a:rPr>
                        <a:t>Creed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A followed spiritual belief</a:t>
                      </a:r>
                    </a:p>
                  </a:txBody>
                  <a:tcPr/>
                </a:tc>
                <a:extLst>
                  <a:ext uri="{0D108BD9-81ED-4DB2-BD59-A6C34878D82A}">
                    <a16:rowId xmlns:a16="http://schemas.microsoft.com/office/drawing/2014/main" val="134263355"/>
                  </a:ext>
                </a:extLst>
              </a:tr>
              <a:tr h="477157">
                <a:tc>
                  <a:txBody>
                    <a:bodyPr/>
                    <a:lstStyle/>
                    <a:p>
                      <a:pPr algn="ctr"/>
                      <a:r>
                        <a:rPr lang="en-US" sz="2400" dirty="0">
                          <a:latin typeface="Times New Roman" panose="02020603050405020304" pitchFamily="18" charset="0"/>
                          <a:cs typeface="Times New Roman" panose="02020603050405020304" pitchFamily="18" charset="0"/>
                        </a:rPr>
                        <a:t>Sexual Orientation</a:t>
                      </a:r>
                    </a:p>
                  </a:txBody>
                  <a:tcPr/>
                </a:tc>
                <a:tc>
                  <a:txBody>
                    <a:bodyPr/>
                    <a:lstStyle/>
                    <a:p>
                      <a:pPr algn="ctr"/>
                      <a:r>
                        <a:rPr lang="en-US" sz="2400" b="0" i="0" dirty="0">
                          <a:solidFill>
                            <a:srgbClr val="000000"/>
                          </a:solidFill>
                          <a:effectLst/>
                          <a:latin typeface="Times New Roman" panose="02020603050405020304" pitchFamily="18" charset="0"/>
                        </a:rPr>
                        <a:t>The direction of one’s affection, sexual, or emotional attractions involving others.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6953933"/>
                  </a:ext>
                </a:extLst>
              </a:tr>
            </a:tbl>
          </a:graphicData>
        </a:graphic>
      </p:graphicFrame>
    </p:spTree>
    <p:extLst>
      <p:ext uri="{BB962C8B-B14F-4D97-AF65-F5344CB8AC3E}">
        <p14:creationId xmlns:p14="http://schemas.microsoft.com/office/powerpoint/2010/main" val="151141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Americans with Disabilities Act</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(ADA)</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3">
            <a:extLst>
              <a:ext uri="{FF2B5EF4-FFF2-40B4-BE49-F238E27FC236}">
                <a16:creationId xmlns:a16="http://schemas.microsoft.com/office/drawing/2014/main" id="{DAA898A1-735E-4464-A2AC-0D7135D62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640994"/>
            <a:ext cx="6324600" cy="475980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54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D9D883EABFB142B6CF515C680BFCEC" ma:contentTypeVersion="20" ma:contentTypeDescription="Create a new document." ma:contentTypeScope="" ma:versionID="c5b74e1b2da905d4b2006bf039732c13">
  <xsd:schema xmlns:xsd="http://www.w3.org/2001/XMLSchema" xmlns:xs="http://www.w3.org/2001/XMLSchema" xmlns:p="http://schemas.microsoft.com/office/2006/metadata/properties" xmlns:ns1="http://schemas.microsoft.com/sharepoint/v3" xmlns:ns2="0afccf3a-bfa9-4bf1-afdb-0eb50c935d9e" xmlns:ns3="ec095a07-abe7-4654-9586-5fc200f50c5a" targetNamespace="http://schemas.microsoft.com/office/2006/metadata/properties" ma:root="true" ma:fieldsID="d2e6dacb0e941245fa60ee2970f72d76" ns1:_="" ns2:_="" ns3:_="">
    <xsd:import namespace="http://schemas.microsoft.com/sharepoint/v3"/>
    <xsd:import namespace="0afccf3a-bfa9-4bf1-afdb-0eb50c935d9e"/>
    <xsd:import namespace="ec095a07-abe7-4654-9586-5fc200f50c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TaxCatchAll"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ccf3a-bfa9-4bf1-afdb-0eb50c935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95a07-abe7-4654-9586-5fc200f50c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6754ab7-4678-48e2-9b6f-8c6f815af2c4}" ma:internalName="TaxCatchAll" ma:showField="CatchAllData" ma:web="ec095a07-abe7-4654-9586-5fc200f50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c095a07-abe7-4654-9586-5fc200f50c5a" xsi:nil="true"/>
    <_ip_UnifiedCompliancePolicyProperties xmlns="http://schemas.microsoft.com/sharepoint/v3" xsi:nil="true"/>
    <lcf76f155ced4ddcb4097134ff3c332f xmlns="0afccf3a-bfa9-4bf1-afdb-0eb50c935d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326CB2-A7D6-40E7-BC3A-EBD38B1EEC92}"/>
</file>

<file path=customXml/itemProps2.xml><?xml version="1.0" encoding="utf-8"?>
<ds:datastoreItem xmlns:ds="http://schemas.openxmlformats.org/officeDocument/2006/customXml" ds:itemID="{CA43ED17-10C2-45C1-B76E-CFFBB04F3B75}"/>
</file>

<file path=customXml/itemProps3.xml><?xml version="1.0" encoding="utf-8"?>
<ds:datastoreItem xmlns:ds="http://schemas.openxmlformats.org/officeDocument/2006/customXml" ds:itemID="{97DABE0C-1581-4A1E-A475-E4763CAF40C0}"/>
</file>

<file path=docProps/app.xml><?xml version="1.0" encoding="utf-8"?>
<Properties xmlns="http://schemas.openxmlformats.org/officeDocument/2006/extended-properties" xmlns:vt="http://schemas.openxmlformats.org/officeDocument/2006/docPropsVTypes">
  <TotalTime>7881</TotalTime>
  <Words>3003</Words>
  <Application>Microsoft Office PowerPoint</Application>
  <PresentationFormat>On-screen Show (4:3)</PresentationFormat>
  <Paragraphs>353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Segoe UI</vt:lpstr>
      <vt:lpstr>Times New Roman</vt:lpstr>
      <vt:lpstr>Office Theme</vt:lpstr>
      <vt:lpstr>Maine CDC WIC Nutrition Program Civil Rights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Blanchard, Samantha</cp:lastModifiedBy>
  <cp:revision>114</cp:revision>
  <cp:lastPrinted>2015-09-24T20:03:22Z</cp:lastPrinted>
  <dcterms:created xsi:type="dcterms:W3CDTF">2015-04-10T16:13:17Z</dcterms:created>
  <dcterms:modified xsi:type="dcterms:W3CDTF">2025-04-16T13:25:15Z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0x010100C7D9D883EABFB142B6CF515C680BFCEC</vt:lpwstr>
  </property>
</Properties>
</file>