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  <p:sldMasterId id="2147483660" r:id="rId5"/>
  </p:sldMasterIdLst>
  <p:notesMasterIdLst>
    <p:notesMasterId r:id="rId43"/>
  </p:notesMasterIdLst>
  <p:handoutMasterIdLst>
    <p:handoutMasterId r:id="rId44"/>
  </p:handoutMasterIdLst>
  <p:sldIdLst>
    <p:sldId id="257" r:id="rId6"/>
    <p:sldId id="697" r:id="rId7"/>
    <p:sldId id="673" r:id="rId8"/>
    <p:sldId id="308" r:id="rId9"/>
    <p:sldId id="309" r:id="rId10"/>
    <p:sldId id="323" r:id="rId11"/>
    <p:sldId id="698" r:id="rId12"/>
    <p:sldId id="699" r:id="rId13"/>
    <p:sldId id="700" r:id="rId14"/>
    <p:sldId id="701" r:id="rId15"/>
    <p:sldId id="720" r:id="rId16"/>
    <p:sldId id="702" r:id="rId17"/>
    <p:sldId id="703" r:id="rId18"/>
    <p:sldId id="704" r:id="rId19"/>
    <p:sldId id="705" r:id="rId20"/>
    <p:sldId id="706" r:id="rId21"/>
    <p:sldId id="707" r:id="rId22"/>
    <p:sldId id="708" r:id="rId23"/>
    <p:sldId id="710" r:id="rId24"/>
    <p:sldId id="711" r:id="rId25"/>
    <p:sldId id="712" r:id="rId26"/>
    <p:sldId id="713" r:id="rId27"/>
    <p:sldId id="731" r:id="rId28"/>
    <p:sldId id="724" r:id="rId29"/>
    <p:sldId id="723" r:id="rId30"/>
    <p:sldId id="727" r:id="rId31"/>
    <p:sldId id="714" r:id="rId32"/>
    <p:sldId id="715" r:id="rId33"/>
    <p:sldId id="716" r:id="rId34"/>
    <p:sldId id="717" r:id="rId35"/>
    <p:sldId id="718" r:id="rId36"/>
    <p:sldId id="732" r:id="rId37"/>
    <p:sldId id="734" r:id="rId38"/>
    <p:sldId id="722" r:id="rId39"/>
    <p:sldId id="733" r:id="rId40"/>
    <p:sldId id="729" r:id="rId41"/>
    <p:sldId id="267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D284C-1EF4-4E42-9E7C-E3BEEFB79B23}" v="4" dt="2020-09-30T12:53:16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3" autoAdjust="0"/>
    <p:restoredTop sz="94660"/>
  </p:normalViewPr>
  <p:slideViewPr>
    <p:cSldViewPr>
      <p:cViewPr varScale="1">
        <p:scale>
          <a:sx n="54" d="100"/>
          <a:sy n="54" d="100"/>
        </p:scale>
        <p:origin x="14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ourneau, Lisa" userId="bcd90502-3c5f-4370-a725-d028e6db8552" providerId="ADAL" clId="{8003D7F0-B911-4635-9A01-3338F6B9963D}"/>
    <pc:docChg chg="undo custSel addSld delSld modSld">
      <pc:chgData name="Letourneau, Lisa" userId="bcd90502-3c5f-4370-a725-d028e6db8552" providerId="ADAL" clId="{8003D7F0-B911-4635-9A01-3338F6B9963D}" dt="2020-09-30T13:05:43.322" v="1436" actId="20577"/>
      <pc:docMkLst>
        <pc:docMk/>
      </pc:docMkLst>
      <pc:sldChg chg="del">
        <pc:chgData name="Letourneau, Lisa" userId="bcd90502-3c5f-4370-a725-d028e6db8552" providerId="ADAL" clId="{8003D7F0-B911-4635-9A01-3338F6B9963D}" dt="2020-09-30T12:44:54.235" v="1" actId="2696"/>
        <pc:sldMkLst>
          <pc:docMk/>
          <pc:sldMk cId="1986287535" sldId="315"/>
        </pc:sldMkLst>
      </pc:sldChg>
      <pc:sldChg chg="del">
        <pc:chgData name="Letourneau, Lisa" userId="bcd90502-3c5f-4370-a725-d028e6db8552" providerId="ADAL" clId="{8003D7F0-B911-4635-9A01-3338F6B9963D}" dt="2020-09-30T12:44:55.944" v="2" actId="2696"/>
        <pc:sldMkLst>
          <pc:docMk/>
          <pc:sldMk cId="2054345212" sldId="333"/>
        </pc:sldMkLst>
      </pc:sldChg>
      <pc:sldChg chg="modSp">
        <pc:chgData name="Letourneau, Lisa" userId="bcd90502-3c5f-4370-a725-d028e6db8552" providerId="ADAL" clId="{8003D7F0-B911-4635-9A01-3338F6B9963D}" dt="2020-09-30T12:52:43.998" v="547" actId="20577"/>
        <pc:sldMkLst>
          <pc:docMk/>
          <pc:sldMk cId="508602320" sldId="722"/>
        </pc:sldMkLst>
        <pc:spChg chg="mod">
          <ac:chgData name="Letourneau, Lisa" userId="bcd90502-3c5f-4370-a725-d028e6db8552" providerId="ADAL" clId="{8003D7F0-B911-4635-9A01-3338F6B9963D}" dt="2020-09-30T12:52:43.998" v="547" actId="20577"/>
          <ac:spMkLst>
            <pc:docMk/>
            <pc:sldMk cId="508602320" sldId="722"/>
            <ac:spMk id="3" creationId="{00000000-0000-0000-0000-000000000000}"/>
          </ac:spMkLst>
        </pc:spChg>
      </pc:sldChg>
      <pc:sldChg chg="del">
        <pc:chgData name="Letourneau, Lisa" userId="bcd90502-3c5f-4370-a725-d028e6db8552" providerId="ADAL" clId="{8003D7F0-B911-4635-9A01-3338F6B9963D}" dt="2020-09-30T12:44:52.956" v="0" actId="2696"/>
        <pc:sldMkLst>
          <pc:docMk/>
          <pc:sldMk cId="4071730037" sldId="730"/>
        </pc:sldMkLst>
      </pc:sldChg>
      <pc:sldChg chg="modSp">
        <pc:chgData name="Letourneau, Lisa" userId="bcd90502-3c5f-4370-a725-d028e6db8552" providerId="ADAL" clId="{8003D7F0-B911-4635-9A01-3338F6B9963D}" dt="2020-09-30T13:00:05.393" v="1253" actId="20577"/>
        <pc:sldMkLst>
          <pc:docMk/>
          <pc:sldMk cId="947264963" sldId="732"/>
        </pc:sldMkLst>
        <pc:spChg chg="mod">
          <ac:chgData name="Letourneau, Lisa" userId="bcd90502-3c5f-4370-a725-d028e6db8552" providerId="ADAL" clId="{8003D7F0-B911-4635-9A01-3338F6B9963D}" dt="2020-09-30T13:00:05.393" v="1253" actId="20577"/>
          <ac:spMkLst>
            <pc:docMk/>
            <pc:sldMk cId="947264963" sldId="732"/>
            <ac:spMk id="3" creationId="{00000000-0000-0000-0000-000000000000}"/>
          </ac:spMkLst>
        </pc:spChg>
      </pc:sldChg>
      <pc:sldChg chg="modSp">
        <pc:chgData name="Letourneau, Lisa" userId="bcd90502-3c5f-4370-a725-d028e6db8552" providerId="ADAL" clId="{8003D7F0-B911-4635-9A01-3338F6B9963D}" dt="2020-09-30T13:05:43.322" v="1436" actId="20577"/>
        <pc:sldMkLst>
          <pc:docMk/>
          <pc:sldMk cId="960987193" sldId="733"/>
        </pc:sldMkLst>
        <pc:spChg chg="mod">
          <ac:chgData name="Letourneau, Lisa" userId="bcd90502-3c5f-4370-a725-d028e6db8552" providerId="ADAL" clId="{8003D7F0-B911-4635-9A01-3338F6B9963D}" dt="2020-09-30T13:05:43.322" v="1436" actId="20577"/>
          <ac:spMkLst>
            <pc:docMk/>
            <pc:sldMk cId="960987193" sldId="733"/>
            <ac:spMk id="3" creationId="{00000000-0000-0000-0000-000000000000}"/>
          </ac:spMkLst>
        </pc:spChg>
        <pc:spChg chg="mod">
          <ac:chgData name="Letourneau, Lisa" userId="bcd90502-3c5f-4370-a725-d028e6db8552" providerId="ADAL" clId="{8003D7F0-B911-4635-9A01-3338F6B9963D}" dt="2020-09-30T12:50:47.700" v="294" actId="20577"/>
          <ac:spMkLst>
            <pc:docMk/>
            <pc:sldMk cId="960987193" sldId="733"/>
            <ac:spMk id="4" creationId="{00000000-0000-0000-0000-000000000000}"/>
          </ac:spMkLst>
        </pc:spChg>
      </pc:sldChg>
      <pc:sldChg chg="modSp">
        <pc:chgData name="Letourneau, Lisa" userId="bcd90502-3c5f-4370-a725-d028e6db8552" providerId="ADAL" clId="{8003D7F0-B911-4635-9A01-3338F6B9963D}" dt="2020-09-30T13:02:05.817" v="1321" actId="948"/>
        <pc:sldMkLst>
          <pc:docMk/>
          <pc:sldMk cId="1349753583" sldId="734"/>
        </pc:sldMkLst>
        <pc:spChg chg="mod">
          <ac:chgData name="Letourneau, Lisa" userId="bcd90502-3c5f-4370-a725-d028e6db8552" providerId="ADAL" clId="{8003D7F0-B911-4635-9A01-3338F6B9963D}" dt="2020-09-30T13:02:05.817" v="1321" actId="948"/>
          <ac:spMkLst>
            <pc:docMk/>
            <pc:sldMk cId="1349753583" sldId="734"/>
            <ac:spMk id="3" creationId="{00000000-0000-0000-0000-000000000000}"/>
          </ac:spMkLst>
        </pc:spChg>
        <pc:spChg chg="mod">
          <ac:chgData name="Letourneau, Lisa" userId="bcd90502-3c5f-4370-a725-d028e6db8552" providerId="ADAL" clId="{8003D7F0-B911-4635-9A01-3338F6B9963D}" dt="2020-09-30T12:58:49.901" v="1229" actId="1076"/>
          <ac:spMkLst>
            <pc:docMk/>
            <pc:sldMk cId="1349753583" sldId="734"/>
            <ac:spMk id="4" creationId="{00000000-0000-0000-0000-000000000000}"/>
          </ac:spMkLst>
        </pc:spChg>
      </pc:sldChg>
      <pc:sldChg chg="add del">
        <pc:chgData name="Letourneau, Lisa" userId="bcd90502-3c5f-4370-a725-d028e6db8552" providerId="ADAL" clId="{8003D7F0-B911-4635-9A01-3338F6B9963D}" dt="2020-09-30T12:53:12.369" v="550"/>
        <pc:sldMkLst>
          <pc:docMk/>
          <pc:sldMk cId="2475090783" sldId="73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76A7-59D2-4195-9B1D-AAD6D9FF680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54341-5499-4B96-92EC-FB30E8B8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9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5246-0DF8-42B4-8844-7CB090C4107A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F91F-2413-4B17-A2A4-E081FA6F39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E94A13-9A67-4310-8242-6A88B1E93C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F27D-83D8-4CE4-B3BD-A4581E18985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0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FFC1-FA82-473D-B8AB-92B311C41072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2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8AD4-4484-4A3F-AE44-03C288D655DD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83C2-44DD-4B7D-B3DB-10305C261740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8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D84C-C8FD-42AD-87EB-FA275843F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7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BBCA-5267-48AD-BB22-26EF53531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0" y="156532"/>
            <a:ext cx="9153378" cy="107721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3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A66B9-8524-4605-8D16-95E207603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78D-B162-43CB-84C1-089723FA28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0" y="156532"/>
            <a:ext cx="9153378" cy="107721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7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22D4-6C87-4EF8-ADA1-2B6B1AD3D1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0F7D-F572-4F7F-AC66-5F9F20D77C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156532"/>
            <a:ext cx="9153378" cy="107721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5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17AF-DF79-4EF3-86B8-FBF7A2154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5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8C10-3C97-4F61-8E3E-F28013A6C2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7305-52F7-49BC-B3BF-7194D70178C1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26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7988-5272-45EC-BD3E-F7D212A826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9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9CD4-F5F1-49F6-8802-B2FE7A9A5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0" y="156532"/>
            <a:ext cx="9153378" cy="107721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0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19A2F-DC2D-4FF8-8CD7-E3FD5D00AB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8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ption 1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8229600" cy="4495800"/>
          </a:xfrm>
        </p:spPr>
        <p:txBody>
          <a:bodyPr>
            <a:noAutofit/>
          </a:bodyPr>
          <a:lstStyle>
            <a:lvl1pPr marL="285750" indent="-285750">
              <a:buClr>
                <a:srgbClr val="D55C19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>
              <a:buClr>
                <a:srgbClr val="D55C19"/>
              </a:buClr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D55C19"/>
              </a:buClr>
              <a:defRPr sz="1800">
                <a:solidFill>
                  <a:schemeClr val="tx1"/>
                </a:solidFill>
              </a:defRPr>
            </a:lvl3pPr>
            <a:lvl4pPr marL="1371600" indent="0">
              <a:buClr>
                <a:srgbClr val="D55C19"/>
              </a:buClr>
              <a:buNone/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dirty="0"/>
              <a:t>Body copy – Garamond – 18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 – Garamond – 18pt</a:t>
            </a:r>
          </a:p>
          <a:p>
            <a:pPr lvl="2"/>
            <a:r>
              <a:rPr lang="en-US" dirty="0"/>
              <a:t>Third level – Garamond –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– Garamond –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0" y="156532"/>
            <a:ext cx="9153378" cy="1077218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E0B9-6FAF-403E-9F15-136A38E3D574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1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40BB-99B6-416B-88F7-D6870326FA0F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7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A053-4859-4DC6-A8DC-6431CC4CFD73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6E0B-A923-4CE2-8E84-A05641F4546A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1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0A87-BAE6-4D5D-86DF-3F13CB3AEEA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1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C63-C81A-4615-9583-045C5499212E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A2C0-A722-4512-AD22-3A6B340CC446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E651-5E7C-447B-8E63-5B75A8F360CB}" type="datetime1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2BC9-63B1-475F-82C3-3D3DE5316F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91CB-DC5A-4323-A803-A07A0DCD72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9/30/2020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2BC9-63B1-475F-82C3-3D3DE5316F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Research-Statistics-Data-and-Systems/Statistics-Trends-and-Reports/Dashboard/Medicare-Enrollment/Enrollment%20Dashboard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Letourneau@maine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Nicole.Breton@maine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ine.gov/dhhs/mecdc/public-health-systems/rhpc/hwf/index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ine.gov/dhhs/documents/RHTT-2019-Listening-Session-Report-021920.pdf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on.cms.gov/webinars-and-forums/chart-overview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1" y="549390"/>
            <a:ext cx="9143999" cy="1613941"/>
          </a:xfrm>
          <a:solidFill>
            <a:srgbClr val="004D80"/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Maine DHHS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229600" cy="3200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Maine DHHS Introduction to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Center for Innovation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Access &amp; Rural Transformation (CHART) Model</a:t>
            </a:r>
          </a:p>
          <a:p>
            <a:endParaRPr lang="en-US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 M. Letourneau MD, MPH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Advisor, Maine DHHS – Sept 2020</a:t>
            </a:r>
          </a:p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1" y="5257800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09EB47-FFC4-44CF-992F-75F23FF9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AA86A-0ACF-4A31-99BD-8384FD1B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7999D-FED7-464D-A066-3EEAA56E4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247033" cy="534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78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B25C99-821E-4F06-BFC1-7524E9A6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362F5-88B4-465A-8ACC-738F3237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1E04B-287A-4934-90AA-2273D61F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4" y="457200"/>
            <a:ext cx="7495095" cy="55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3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1B7B92-5401-4973-9FA7-28DA909A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9FBC50-565A-4C7C-9D5C-8A1EDA68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00C93-2B0B-4958-B6E3-C7203168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3718"/>
            <a:ext cx="7031326" cy="51905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00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FC947-EAF5-4107-B4A7-C3C72871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033BA-D6FD-4956-85B5-E65FAA74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CAE32F-889D-463F-BEFD-52A9BF6A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7003685" cy="522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49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E76A9-D6AA-48B5-AD37-4B1037D2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C990FD-FB37-411F-B184-EC19BF65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E8D94-1D22-49E6-BE54-5AEB79448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7116591" cy="5151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31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35517A-AF09-49F1-9143-3CD55833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9DBF7-DD40-4745-A832-E285E6A8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11C71-66D2-474B-A7E2-6D5BDFB9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727430"/>
            <a:ext cx="7391400" cy="54031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0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67ACAA-BDE4-4803-8306-AB2AEE0E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E4B4D-3B76-4413-BF9B-2BDCF4B5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8001D-DE41-42D1-BE32-EB76507B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157" y="685799"/>
            <a:ext cx="7235643" cy="5393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669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0FCB58-1362-479D-B079-C2BB8C87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49633-91B1-4313-8B65-4397300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5396E-9C8F-46F6-A7BA-F1A4FD01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6901459" cy="514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5027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9AF419-15E5-416F-A746-6A7CD8A9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823AC-E1E9-4634-A0D8-D7310CE5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5FD99-3437-4AE7-84BC-5DB6685A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7040586" cy="519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8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0C204A-25A0-451D-A4C6-29690BD0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A1913-DE1C-40DA-AF22-3FCAFBCC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D92B-87F5-4522-9DFF-1B131DDA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800"/>
            <a:ext cx="7105911" cy="529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52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EC9E-86EA-4EBE-AE3D-62F4DFB9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82BC9-63B1-475F-82C3-3D3DE5316F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79D7E3B-4D14-4575-8DCF-654EDEF7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5639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DHHS Goals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9FDAE-D61A-4975-9071-63E73C1CD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68639"/>
            <a:ext cx="6683645" cy="55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9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3BE871-150E-4E65-A5F5-99ADAD4C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73575-0FEB-4D4E-A6CE-73461ECB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1544E-D136-4996-A6C2-AF6654363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82" y="762000"/>
            <a:ext cx="7003685" cy="522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873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06442-093E-46BA-A69A-4C7CA4E9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37459-6E75-42DF-9DD9-15187490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DEBA2-E154-453E-A37A-9D1B60EA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56800"/>
            <a:ext cx="6901459" cy="514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81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36659-9A83-46AD-BF71-4EF7DA8A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3980D-F807-4F63-A824-3423EE4E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74858-8999-419A-AF55-C5DD64B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74" y="781623"/>
            <a:ext cx="6878926" cy="4978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89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11" y="2195512"/>
            <a:ext cx="8534400" cy="43434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Vision for transforming care in community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Readiness to commit to community-based, collaborative, cross-sector approach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Ability to meet CMS requirement of at least 10,000 Medicare FFS beneficiaries in region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Willingness to accept capitated payment (with details TBD) for Medicare, Medicaid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Interest in developing innovative approaches that leverage opportunity for CMS flexibility, waivers</a:t>
            </a:r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105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-19160"/>
            <a:ext cx="9153378" cy="1985159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8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CHART Model Community Transformation Track: Key Questions for </a:t>
            </a:r>
          </a:p>
          <a:p>
            <a:pPr algn="ctr" eaLnBrk="1" hangingPunct="1">
              <a:lnSpc>
                <a:spcPts val="3800"/>
              </a:lnSpc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Communities &amp; Hospitals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64285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9733"/>
            <a:ext cx="8534400" cy="4343400"/>
          </a:xfrm>
        </p:spPr>
        <p:txBody>
          <a:bodyPr>
            <a:noAutofit/>
          </a:bodyPr>
          <a:lstStyle/>
          <a:p>
            <a:pPr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endParaRPr lang="en-US" altLang="en-US" sz="100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48864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Medicare FFS Beneficiaries by County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C03195-8916-470E-AD46-904566BBD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7844"/>
              </p:ext>
            </p:extLst>
          </p:nvPr>
        </p:nvGraphicFramePr>
        <p:xfrm>
          <a:off x="2261868" y="1014867"/>
          <a:ext cx="4311652" cy="5406031"/>
        </p:xfrm>
        <a:graphic>
          <a:graphicData uri="http://schemas.openxmlformats.org/drawingml/2006/table">
            <a:tbl>
              <a:tblPr/>
              <a:tblGrid>
                <a:gridCol w="2155826">
                  <a:extLst>
                    <a:ext uri="{9D8B030D-6E8A-4147-A177-3AD203B41FA5}">
                      <a16:colId xmlns:a16="http://schemas.microsoft.com/office/drawing/2014/main" val="3213908645"/>
                    </a:ext>
                  </a:extLst>
                </a:gridCol>
                <a:gridCol w="2155826">
                  <a:extLst>
                    <a:ext uri="{9D8B030D-6E8A-4147-A177-3AD203B41FA5}">
                      <a16:colId xmlns:a16="http://schemas.microsoft.com/office/drawing/2014/main" val="1372627468"/>
                    </a:ext>
                  </a:extLst>
                </a:gridCol>
              </a:tblGrid>
              <a:tr h="63464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2020 Enrollment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 Medicare </a:t>
                      </a:r>
                      <a:r>
                        <a:rPr lang="en-US" sz="1800" b="0" i="0" u="sng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Mbrs</a:t>
                      </a:r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64797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Cumberland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20632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532889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Penobscot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866962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Kennebec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6358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Aroostook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24550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Androscoggin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384910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Hancock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99739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Somerset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49347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Oxford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79435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7,380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37299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08337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6,423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467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66824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Sagadahoc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78277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3,874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53404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Piscataquis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23891"/>
                  </a:ext>
                </a:extLst>
              </a:tr>
              <a:tr h="21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196,252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997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2EB9EB8-1F01-4AB4-8B0F-E024589063CA}"/>
              </a:ext>
            </a:extLst>
          </p:cNvPr>
          <p:cNvSpPr txBox="1"/>
          <p:nvPr/>
        </p:nvSpPr>
        <p:spPr>
          <a:xfrm>
            <a:off x="73914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*CMS Data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207F3-01C2-444F-9876-B23EDDDD2A6C}"/>
              </a:ext>
            </a:extLst>
          </p:cNvPr>
          <p:cNvSpPr txBox="1"/>
          <p:nvPr/>
        </p:nvSpPr>
        <p:spPr>
          <a:xfrm>
            <a:off x="228600" y="6239804"/>
            <a:ext cx="18046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Rural Counties</a:t>
            </a:r>
          </a:p>
        </p:txBody>
      </p:sp>
    </p:spTree>
    <p:extLst>
      <p:ext uri="{BB962C8B-B14F-4D97-AF65-F5344CB8AC3E}">
        <p14:creationId xmlns:p14="http://schemas.microsoft.com/office/powerpoint/2010/main" val="113255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48864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MaineCare Members by County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A2D6577-2341-46B2-AABA-AB92257EF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83260"/>
              </p:ext>
            </p:extLst>
          </p:nvPr>
        </p:nvGraphicFramePr>
        <p:xfrm>
          <a:off x="1915161" y="1297619"/>
          <a:ext cx="5714999" cy="505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3981536" imgH="3524381" progId="Excel.Sheet.12">
                  <p:embed/>
                </p:oleObj>
              </mc:Choice>
              <mc:Fallback>
                <p:oleObj name="Worksheet" r:id="rId3" imgW="3981536" imgH="3524381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A2D6577-2341-46B2-AABA-AB92257EFE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5161" y="1297619"/>
                        <a:ext cx="5714999" cy="505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2D20D0-2287-460D-AB7B-1E54415A105C}"/>
              </a:ext>
            </a:extLst>
          </p:cNvPr>
          <p:cNvSpPr txBox="1"/>
          <p:nvPr/>
        </p:nvSpPr>
        <p:spPr>
          <a:xfrm>
            <a:off x="110493" y="6352143"/>
            <a:ext cx="18046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Rural Counties</a:t>
            </a:r>
          </a:p>
        </p:txBody>
      </p:sp>
    </p:spTree>
    <p:extLst>
      <p:ext uri="{BB962C8B-B14F-4D97-AF65-F5344CB8AC3E}">
        <p14:creationId xmlns:p14="http://schemas.microsoft.com/office/powerpoint/2010/main" val="403524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F42FA5-E3C5-48D5-AE1F-202B9432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276820"/>
            <a:ext cx="4191000" cy="54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48864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MaineCare Members by Zip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936190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1A43C5-7ED5-47A2-BCD6-AA05CC6E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624E8D-5D7D-4095-9557-F4D904C4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AFC0B-B48F-4617-B93D-26E1A8BA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7107526" cy="52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5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D467BD-F4D0-4AC1-AF39-C35DC46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376EBA-F019-418E-96B2-BA7EF439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06782-F3A0-48AC-956A-E09A672F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37" y="685800"/>
            <a:ext cx="7031326" cy="5241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55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2F000-64BA-42C7-86A8-403C0F5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FF13B5-A37D-4D57-9711-B3A5D10A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C98B-4FBA-4D15-9C2F-0CDDB456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3" y="609600"/>
            <a:ext cx="7247033" cy="534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875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27735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Maine DHHS  - 8 Major Initiatives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2AE128-8394-4943-BEF5-3A4DEED03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243" y="1868921"/>
            <a:ext cx="4419156" cy="339447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dirty="0"/>
              <a:t>Adapt to Maine’s Aging Population</a:t>
            </a:r>
          </a:p>
          <a:p>
            <a:pPr>
              <a:spcBef>
                <a:spcPts val="450"/>
              </a:spcBef>
            </a:pPr>
            <a:r>
              <a:rPr lang="en-US" dirty="0"/>
              <a:t>Promote Early Childhood Development</a:t>
            </a:r>
          </a:p>
          <a:p>
            <a:pPr>
              <a:spcBef>
                <a:spcPts val="450"/>
              </a:spcBef>
            </a:pPr>
            <a:r>
              <a:rPr lang="en-US" dirty="0"/>
              <a:t>Support At-Risk Youth</a:t>
            </a:r>
          </a:p>
          <a:p>
            <a:pPr>
              <a:spcBef>
                <a:spcPts val="450"/>
              </a:spcBef>
            </a:pPr>
            <a:r>
              <a:rPr lang="en-US" dirty="0"/>
              <a:t>Promote Opportunity through Education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C22CA-042A-466D-BEA1-27E689B8F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799" y="1676400"/>
            <a:ext cx="4191444" cy="4472865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</a:pPr>
            <a:r>
              <a:rPr lang="en-US" dirty="0">
                <a:latin typeface="+mj-lt"/>
              </a:rPr>
              <a:t>Improve Health Care &amp; Coverage Affordability</a:t>
            </a:r>
          </a:p>
          <a:p>
            <a:pPr>
              <a:spcBef>
                <a:spcPts val="450"/>
              </a:spcBef>
            </a:pPr>
            <a:r>
              <a:rPr lang="en-US" dirty="0">
                <a:highlight>
                  <a:srgbClr val="FFFF00"/>
                </a:highlight>
                <a:latin typeface="+mj-lt"/>
              </a:rPr>
              <a:t>Support Rural Health Transformation</a:t>
            </a:r>
          </a:p>
          <a:p>
            <a:pPr>
              <a:spcBef>
                <a:spcPts val="450"/>
              </a:spcBef>
            </a:pPr>
            <a:r>
              <a:rPr lang="en-US" dirty="0">
                <a:latin typeface="+mj-lt"/>
              </a:rPr>
              <a:t>Lead Maine’s Opioid Response</a:t>
            </a:r>
          </a:p>
          <a:p>
            <a:pPr>
              <a:spcBef>
                <a:spcPts val="450"/>
              </a:spcBef>
            </a:pPr>
            <a:r>
              <a:rPr lang="en-US" dirty="0">
                <a:latin typeface="+mj-lt"/>
              </a:rPr>
              <a:t>Conduct Behavioral Health “Map and Match” Initiative</a:t>
            </a: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78A68C7-47CD-4FDE-9645-D1E4BA08B93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363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7DA234-25B6-43BB-AD0F-36A0389F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2BF43-DF01-4558-9DE6-3303C6AB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7D6F-BDDD-445F-9142-AE7CB968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74" y="645797"/>
            <a:ext cx="6955126" cy="5184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43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4C4022-D63F-45EA-8527-7394EF63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40767-162B-4810-B968-DA4B441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BCD8A-5AC9-44AD-BD45-33A8392215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609600"/>
            <a:ext cx="7031326" cy="5241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081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87" y="1524000"/>
            <a:ext cx="8839200" cy="43434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Align with CMS goals: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Improve access to care in rural areas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Improve quality of care &amp; health outcomes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Increase adoption of alternative payment models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Improve financial sustainability of rural providers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Reflect needs of rural communities, per DHHS Rural Health Listening Sessions: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Provide adequate primary care, specialty care, prevention </a:t>
            </a:r>
            <a:r>
              <a:rPr lang="en-US" altLang="en-US" sz="2400" dirty="0" err="1"/>
              <a:t>svcs</a:t>
            </a:r>
            <a:endParaRPr lang="en-US" altLang="en-US" sz="2400" dirty="0"/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Ensure access to after-hours emergency care, EMS </a:t>
            </a:r>
            <a:r>
              <a:rPr lang="en-US" altLang="en-US" sz="2400" dirty="0" err="1"/>
              <a:t>svcs</a:t>
            </a:r>
            <a:endParaRPr lang="en-US" altLang="en-US" sz="2400" dirty="0"/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Coordinate care across settings</a:t>
            </a:r>
          </a:p>
          <a:p>
            <a:pPr lvl="1">
              <a:spcBef>
                <a:spcPts val="400"/>
              </a:spcBef>
              <a:defRPr/>
            </a:pPr>
            <a:r>
              <a:rPr lang="en-US" altLang="en-US" sz="2400" dirty="0"/>
              <a:t>Provide care in home and/or as close to home as possible</a:t>
            </a:r>
          </a:p>
          <a:p>
            <a:pPr lvl="1">
              <a:spcBef>
                <a:spcPts val="400"/>
              </a:spcBef>
              <a:defRPr/>
            </a:pPr>
            <a:endParaRPr lang="en-US" altLang="en-US" sz="2400" dirty="0"/>
          </a:p>
          <a:p>
            <a:pPr lvl="1">
              <a:spcBef>
                <a:spcPts val="400"/>
              </a:spcBef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105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9587"/>
            <a:ext cx="9153378" cy="1231106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CHART Model: ME DHHS Goals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94726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2083"/>
            <a:ext cx="8534400" cy="51054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en-US" sz="2400" dirty="0"/>
              <a:t>Adhere to ME DHHS guiding principles – e.g.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Identify clear vision for transforming health &amp; health care in community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Commit to implementing multi-payer new VBP payment model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Be community-focused, reflecting community needs &amp; assets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Utilize evidence-based approaches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/>
              <a:t>Incorporate key elements for improving rural health care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Primary care-based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Expanded use of telehealth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Use new workforce models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Identify regional models of care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400" dirty="0"/>
              <a:t>Include focus on key clinical areas: 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High-prevalence chronic diseases: COPD, HF, CVD, diabetes, dementia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Behavioral health (mental health, SUD)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000" dirty="0"/>
              <a:t>Incorporate serious illness care, palliative care approaches</a:t>
            </a:r>
          </a:p>
          <a:p>
            <a:pPr lvl="1">
              <a:spcBef>
                <a:spcPts val="400"/>
              </a:spcBef>
              <a:defRPr/>
            </a:pPr>
            <a:endParaRPr lang="en-US" altLang="en-US" sz="2400" dirty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105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0"/>
            <a:ext cx="9153378" cy="1231106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CHART Model: ME DHHS Framework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1349753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3434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Share information widely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Ensure transparent, inclusive process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dirty="0"/>
              <a:t>Encourage participation in both tracks:</a:t>
            </a:r>
          </a:p>
          <a:p>
            <a:pPr lvl="1">
              <a:defRPr/>
            </a:pPr>
            <a:r>
              <a:rPr lang="en-US" altLang="en-US" dirty="0"/>
              <a:t>Support successful Maine application for Community Transformation Track</a:t>
            </a:r>
          </a:p>
          <a:p>
            <a:pPr lvl="1">
              <a:defRPr/>
            </a:pPr>
            <a:r>
              <a:rPr lang="en-US" altLang="en-US" dirty="0"/>
              <a:t>Encourage ACOs to participate in ACO track</a:t>
            </a:r>
          </a:p>
          <a:p>
            <a:pPr>
              <a:defRPr/>
            </a:pPr>
            <a:r>
              <a:rPr lang="en-US" altLang="en-US" sz="2800" dirty="0"/>
              <a:t>Support inclusive process for selecting Maine rural community/hospital(s) for participation in Community Transformation Track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105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9587"/>
            <a:ext cx="9153378" cy="1231106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CHART Model: ME DHHS Process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508602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4343400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800" dirty="0"/>
              <a:t>Community Transformation Track participation: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b="1" dirty="0"/>
              <a:t>Sept</a:t>
            </a:r>
            <a:r>
              <a:rPr lang="en-US" altLang="en-US" sz="2800" dirty="0"/>
              <a:t>: share information re: opportunity for participation, model expectations</a:t>
            </a:r>
          </a:p>
          <a:p>
            <a:pPr>
              <a:spcBef>
                <a:spcPts val="400"/>
              </a:spcBef>
              <a:defRPr/>
            </a:pPr>
            <a:r>
              <a:rPr lang="en-US" altLang="en-US" sz="2800" b="1" dirty="0"/>
              <a:t>Early Oct</a:t>
            </a:r>
            <a:r>
              <a:rPr lang="en-US" altLang="en-US" sz="2800" dirty="0"/>
              <a:t>: request indication of interest from interested rural communities/hospitals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dirty="0"/>
              <a:t>Mid Oct</a:t>
            </a:r>
            <a:r>
              <a:rPr lang="en-US" altLang="en-US" sz="2800" dirty="0"/>
              <a:t>: host community discussions with interested communities/hospitals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dirty="0"/>
              <a:t>End Oct/Early Nov</a:t>
            </a:r>
            <a:r>
              <a:rPr lang="en-US" altLang="en-US" sz="2800" dirty="0"/>
              <a:t>: Select community/hospital(s), identify Lead Organization for Maine application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dirty="0"/>
              <a:t>Nov – Jan: </a:t>
            </a:r>
            <a:r>
              <a:rPr lang="en-US" altLang="en-US" sz="2800" dirty="0"/>
              <a:t> Develop proposal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dirty="0"/>
              <a:t>Feb 5: </a:t>
            </a:r>
            <a:r>
              <a:rPr lang="en-US" altLang="en-US" sz="2800"/>
              <a:t>CMS proposal </a:t>
            </a:r>
            <a:r>
              <a:rPr lang="en-US" altLang="en-US" sz="2800" dirty="0"/>
              <a:t>deadline</a:t>
            </a:r>
            <a:endParaRPr lang="en-US" altLang="en-US" sz="2800" b="1" dirty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endParaRPr lang="en-US" altLang="en-US" sz="105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79587"/>
            <a:ext cx="9153378" cy="1231106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200"/>
              </a:spcBef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CHART Model: ME DHHS Timeline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960987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739"/>
            <a:ext cx="8534400" cy="434340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endParaRPr lang="en-US" altLang="en-US" sz="2400" dirty="0"/>
          </a:p>
          <a:p>
            <a:pPr marL="0" indent="0" algn="ctr">
              <a:buNone/>
              <a:defRPr/>
            </a:pPr>
            <a:endParaRPr lang="en-US" altLang="en-US" sz="3600" dirty="0"/>
          </a:p>
          <a:p>
            <a:pPr marL="0" indent="0" algn="ctr">
              <a:buNone/>
              <a:defRPr/>
            </a:pPr>
            <a:r>
              <a:rPr lang="en-US" altLang="en-US" sz="3600" dirty="0"/>
              <a:t>Questions?</a:t>
            </a:r>
          </a:p>
          <a:p>
            <a:pPr marL="0" indent="0" algn="ctr">
              <a:buNone/>
              <a:defRPr/>
            </a:pPr>
            <a:br>
              <a:rPr lang="en-US" altLang="en-US" sz="3600" dirty="0"/>
            </a:br>
            <a:r>
              <a:rPr lang="en-US" altLang="en-US" sz="3600" dirty="0"/>
              <a:t>Discussion!</a:t>
            </a:r>
          </a:p>
          <a:p>
            <a:pPr marL="0" indent="0">
              <a:buNone/>
              <a:defRPr/>
            </a:pPr>
            <a:endParaRPr lang="en-US" altLang="en-US" sz="1000" b="1" u="sng" dirty="0"/>
          </a:p>
          <a:p>
            <a:pPr marL="0" indent="0">
              <a:buNone/>
              <a:defRPr/>
            </a:pPr>
            <a:endParaRPr lang="en-US" altLang="en-US" sz="100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48864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Health Transformation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2783393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79" y="1524000"/>
            <a:ext cx="8237621" cy="35204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Lisa Letourneau MD, MPH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Advisor, Healthcare Delivery System Change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Lisa.Letourneau@maine.gov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207-415-4043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Nicole Breton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ME CDC Office of Rural Health, Primary Care &amp; Oral Health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Nicole.Breton@maine.gov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W: 207-287-5503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72C6-7067-432E-A04B-6684B33D0546}" type="slidenum">
              <a:rPr lang="en-US" smtClean="0"/>
              <a:t>37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4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30" y="4752118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74" y="0"/>
            <a:ext cx="9153378" cy="1446550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DHHS Rural Health </a:t>
            </a:r>
          </a:p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 Framework:  Key Elements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pic>
        <p:nvPicPr>
          <p:cNvPr id="6" name="Picture 2" descr="Population Density">
            <a:extLst>
              <a:ext uri="{FF2B5EF4-FFF2-40B4-BE49-F238E27FC236}">
                <a16:creationId xmlns:a16="http://schemas.microsoft.com/office/drawing/2014/main" id="{5EF9BEE1-3A46-434C-8C0A-25E5017B7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16274" r="39087" b="11568"/>
          <a:stretch/>
        </p:blipFill>
        <p:spPr bwMode="auto">
          <a:xfrm>
            <a:off x="457200" y="1779280"/>
            <a:ext cx="30175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1050-32D9-4168-877A-888EF040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8D7DD-F93D-47BE-A800-13957D6B84F3}"/>
              </a:ext>
            </a:extLst>
          </p:cNvPr>
          <p:cNvSpPr txBox="1"/>
          <p:nvPr/>
        </p:nvSpPr>
        <p:spPr>
          <a:xfrm>
            <a:off x="3695700" y="1997268"/>
            <a:ext cx="5257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Ensure community engagement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Promote statewide efforts to strengthen infrastructure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Develop regional models of care – perinatal/maternity care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Support new payment models that support improved models for rural health care</a:t>
            </a:r>
          </a:p>
        </p:txBody>
      </p:sp>
    </p:spTree>
    <p:extLst>
      <p:ext uri="{BB962C8B-B14F-4D97-AF65-F5344CB8AC3E}">
        <p14:creationId xmlns:p14="http://schemas.microsoft.com/office/powerpoint/2010/main" val="83982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3739"/>
            <a:ext cx="4953000" cy="4343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b="1" u="sng" dirty="0"/>
              <a:t>Engage Communities</a:t>
            </a:r>
          </a:p>
          <a:p>
            <a:pPr>
              <a:defRPr/>
            </a:pPr>
            <a:r>
              <a:rPr lang="en-US" altLang="en-US" sz="2400" dirty="0"/>
              <a:t>Conducted listening sessions in rural communities: Caribou, Calais/Machias/Eastport, Farmington, Lincoln, Bethel, Skowhegan </a:t>
            </a:r>
            <a:r>
              <a:rPr lang="en-US" altLang="en-US" sz="2400" dirty="0">
                <a:sym typeface="Wingdings" panose="05000000000000000000" pitchFamily="2" charset="2"/>
              </a:rPr>
              <a:t> “Listening to Maine’s Communities” Report</a:t>
            </a: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Convened multi-stakeholder Rural Health Transformation Team</a:t>
            </a:r>
          </a:p>
          <a:p>
            <a:pPr>
              <a:defRPr/>
            </a:pPr>
            <a:r>
              <a:rPr lang="en-US" altLang="en-US" sz="2400" dirty="0"/>
              <a:t>Openly communicated work: ME </a:t>
            </a:r>
            <a:r>
              <a:rPr lang="en-US" altLang="en-US" sz="2400" dirty="0">
                <a:hlinkClick r:id="rId2"/>
              </a:rPr>
              <a:t>DHHS Rural Health website</a:t>
            </a:r>
            <a:endParaRPr lang="en-US" altLang="en-US" sz="2400" dirty="0"/>
          </a:p>
          <a:p>
            <a:pPr marL="0" indent="0">
              <a:buNone/>
              <a:defRPr/>
            </a:pPr>
            <a:endParaRPr lang="en-US" altLang="en-US" sz="1000" b="1" u="sng" dirty="0"/>
          </a:p>
          <a:p>
            <a:pPr marL="0" indent="0" algn="ctr">
              <a:buNone/>
              <a:defRPr/>
            </a:pPr>
            <a:endParaRPr lang="en-US" altLang="en-US" sz="2400" dirty="0">
              <a:latin typeface="Times New Roman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9378" y="228600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Health Transformation Strategies</a:t>
            </a: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3EACC26F-34F1-4FAB-B06C-9171D442D8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6400" y="1473739"/>
            <a:ext cx="3124200" cy="3938588"/>
            <a:chOff x="3456" y="928"/>
            <a:chExt cx="1968" cy="248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B5AB600-E899-43B2-9C94-F2E51C32C447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3456" y="928"/>
              <a:ext cx="1968" cy="2481"/>
            </a:xfrm>
            <a:prstGeom prst="rect">
              <a:avLst/>
            </a:prstGeom>
            <a:noFill/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63FFC8E0-79D9-470C-8A53-5C99F7B2D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28"/>
              <a:ext cx="1971" cy="2484"/>
            </a:xfrm>
            <a:prstGeom prst="rect">
              <a:avLst/>
            </a:prstGeom>
            <a:noFill/>
            <a:ln w="9525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EBB1A03-B4B8-4058-A0C0-717700833914}"/>
              </a:ext>
            </a:extLst>
          </p:cNvPr>
          <p:cNvSpPr/>
          <p:nvPr/>
        </p:nvSpPr>
        <p:spPr>
          <a:xfrm>
            <a:off x="5181600" y="55126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Listening to Maine’s Rural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5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11630"/>
            <a:ext cx="8724900" cy="4343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altLang="en-US" sz="2700" b="1" u="sng" dirty="0">
                <a:latin typeface="+mj-lt"/>
              </a:rPr>
              <a:t>Prepare for CMS Rural Payment Model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700" dirty="0">
                <a:latin typeface="+mj-lt"/>
              </a:rPr>
              <a:t>Identified rural care model key components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700" dirty="0">
                <a:latin typeface="+mj-lt"/>
              </a:rPr>
              <a:t>Anticipated CMMI demonstration/pilot to test innovative payment arrangements for rural areas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700" dirty="0">
                <a:latin typeface="+mj-lt"/>
              </a:rPr>
              <a:t>Studied other state payment models (PA, VT, MD, OR)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700" dirty="0">
                <a:latin typeface="+mj-lt"/>
              </a:rPr>
              <a:t>Identifying laws, regulations that may need changes/waivers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700" dirty="0">
                <a:latin typeface="+mj-lt"/>
              </a:rPr>
              <a:t>Identifying rural areas that could participate in payment pilots, engage local leaders and stakeholders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CBA50-CD0C-49BF-99AE-B3E4F4920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6576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Maine Department of Health and Human Services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02297B6-087C-4685-B0D7-4875B105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864"/>
            <a:ext cx="9153378" cy="892552"/>
          </a:xfrm>
          <a:prstGeom prst="rect">
            <a:avLst/>
          </a:prstGeom>
          <a:solidFill>
            <a:srgbClr val="004D8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Health Transformation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4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88376A-2D7E-4784-8B47-C41BE06F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95E728-99B3-4CF6-9D31-DDCFB6CD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4DA8F-FB39-466A-996B-2C7D26E6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96" y="161925"/>
            <a:ext cx="8071824" cy="5772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9A5A4E-9D97-4410-A29D-C4DDBBB1812D}"/>
              </a:ext>
            </a:extLst>
          </p:cNvPr>
          <p:cNvSpPr/>
          <p:nvPr/>
        </p:nvSpPr>
        <p:spPr>
          <a:xfrm>
            <a:off x="1478280" y="6033184"/>
            <a:ext cx="713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https://innovation.cms.gov/webinars-and-forums/chart-overview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799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9B9AFD-750F-465D-A9F9-0963CD91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FCEA3-5E05-4496-BEBA-0B74E310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4E1A8-523A-48B3-8B26-0C1EBBA5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7637376" cy="5721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393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4E3B1-8A70-4E16-ACB3-436F2953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51FCB-9774-4720-9F5B-A74FE0E2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2BC9-63B1-475F-82C3-3D3DE5316FF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6208B-667F-499C-A31B-43EDAC35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620000" cy="55702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236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66E5C4EE02B48A9BDBE5FB54A25D5" ma:contentTypeVersion="13" ma:contentTypeDescription="Create a new document." ma:contentTypeScope="" ma:versionID="53d739107d0eaf2bb7dea032281d326a">
  <xsd:schema xmlns:xsd="http://www.w3.org/2001/XMLSchema" xmlns:xs="http://www.w3.org/2001/XMLSchema" xmlns:p="http://schemas.microsoft.com/office/2006/metadata/properties" xmlns:ns1="http://schemas.microsoft.com/sharepoint/v3" xmlns:ns3="81a9341b-64b5-4ad4-8639-fddfaeb5e640" xmlns:ns4="17e3ba3f-548d-4f96-a93e-b45757cad069" targetNamespace="http://schemas.microsoft.com/office/2006/metadata/properties" ma:root="true" ma:fieldsID="c526e188c1a3963b0b6734062ab9c0ba" ns1:_="" ns3:_="" ns4:_="">
    <xsd:import namespace="http://schemas.microsoft.com/sharepoint/v3"/>
    <xsd:import namespace="81a9341b-64b5-4ad4-8639-fddfaeb5e640"/>
    <xsd:import namespace="17e3ba3f-548d-4f96-a93e-b45757cad0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9341b-64b5-4ad4-8639-fddfaeb5e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3ba3f-548d-4f96-a93e-b45757cad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25165B-870A-4CDE-844E-D7FC29701C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a9341b-64b5-4ad4-8639-fddfaeb5e640"/>
    <ds:schemaRef ds:uri="17e3ba3f-548d-4f96-a93e-b45757cad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FD6B8-4C1D-4E9B-A588-83003A0E09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DE6D8-756B-4529-9428-A604071110F5}">
  <ds:schemaRefs>
    <ds:schemaRef ds:uri="http://purl.org/dc/terms/"/>
    <ds:schemaRef ds:uri="http://schemas.openxmlformats.org/package/2006/metadata/core-properties"/>
    <ds:schemaRef ds:uri="81a9341b-64b5-4ad4-8639-fddfaeb5e6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17e3ba3f-548d-4f96-a93e-b45757cad06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1050</Words>
  <Application>Microsoft Office PowerPoint</Application>
  <PresentationFormat>On-screen Show (4:3)</PresentationFormat>
  <Paragraphs>245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Office Theme</vt:lpstr>
      <vt:lpstr>1_Office Theme</vt:lpstr>
      <vt:lpstr>Worksheet</vt:lpstr>
      <vt:lpstr>Maine DHHS</vt:lpstr>
      <vt:lpstr>DHHS Goals</vt:lpstr>
      <vt:lpstr>Maine DHHS  - 8 Major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Aging and Disability Services Pressures and Priorities</dc:title>
  <dc:creator>Martins, John A</dc:creator>
  <cp:lastModifiedBy>Letourneau, Lisa</cp:lastModifiedBy>
  <cp:revision>123</cp:revision>
  <cp:lastPrinted>2019-07-09T20:53:50Z</cp:lastPrinted>
  <dcterms:created xsi:type="dcterms:W3CDTF">2015-04-10T16:13:17Z</dcterms:created>
  <dcterms:modified xsi:type="dcterms:W3CDTF">2020-09-30T13:05:43Z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0x01010006B66E5C4EE02B48A9BDBE5FB54A25D5</vt:lpwstr>
  </property>
</Properties>
</file>