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2"/>
  </p:notesMasterIdLst>
  <p:handoutMasterIdLst>
    <p:handoutMasterId r:id="rId33"/>
  </p:handoutMasterIdLst>
  <p:sldIdLst>
    <p:sldId id="257" r:id="rId2"/>
    <p:sldId id="308" r:id="rId3"/>
    <p:sldId id="309" r:id="rId4"/>
    <p:sldId id="310" r:id="rId5"/>
    <p:sldId id="311" r:id="rId6"/>
    <p:sldId id="312" r:id="rId7"/>
    <p:sldId id="337" r:id="rId8"/>
    <p:sldId id="338" r:id="rId9"/>
    <p:sldId id="339" r:id="rId10"/>
    <p:sldId id="340" r:id="rId11"/>
    <p:sldId id="341" r:id="rId12"/>
    <p:sldId id="342" r:id="rId13"/>
    <p:sldId id="343" r:id="rId14"/>
    <p:sldId id="344" r:id="rId15"/>
    <p:sldId id="346" r:id="rId16"/>
    <p:sldId id="347" r:id="rId17"/>
    <p:sldId id="348" r:id="rId18"/>
    <p:sldId id="349" r:id="rId19"/>
    <p:sldId id="350" r:id="rId20"/>
    <p:sldId id="351" r:id="rId21"/>
    <p:sldId id="352" r:id="rId22"/>
    <p:sldId id="353" r:id="rId23"/>
    <p:sldId id="354" r:id="rId24"/>
    <p:sldId id="356" r:id="rId25"/>
    <p:sldId id="355" r:id="rId26"/>
    <p:sldId id="357" r:id="rId27"/>
    <p:sldId id="358" r:id="rId28"/>
    <p:sldId id="359" r:id="rId29"/>
    <p:sldId id="363" r:id="rId30"/>
    <p:sldId id="26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69436" autoAdjust="0"/>
  </p:normalViewPr>
  <p:slideViewPr>
    <p:cSldViewPr>
      <p:cViewPr varScale="1">
        <p:scale>
          <a:sx n="48" d="100"/>
          <a:sy n="48" d="100"/>
        </p:scale>
        <p:origin x="2214"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98377-C499-40BD-84D7-544E97FA19E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FC15C13-121B-4FDC-AB9E-73E4BD841628}">
      <dgm:prSet phldrT="[Text]"/>
      <dgm:spPr>
        <a:solidFill>
          <a:srgbClr val="00B0F0"/>
        </a:solidFill>
        <a:ln>
          <a:solidFill>
            <a:srgbClr val="5C8A78"/>
          </a:solidFill>
        </a:ln>
      </dgm:spPr>
      <dgm:t>
        <a:bodyPr/>
        <a:lstStyle/>
        <a:p>
          <a:r>
            <a:rPr lang="en-US" b="1" dirty="0">
              <a:solidFill>
                <a:schemeClr val="tx1"/>
              </a:solidFill>
            </a:rPr>
            <a:t>American Indian/Alaska Native</a:t>
          </a:r>
        </a:p>
      </dgm:t>
    </dgm:pt>
    <dgm:pt modelId="{D1873186-F563-49E8-8B39-66E951EFCEBD}" type="parTrans" cxnId="{89DF24AC-EA76-434D-8EBE-941578CD3439}">
      <dgm:prSet/>
      <dgm:spPr/>
      <dgm:t>
        <a:bodyPr/>
        <a:lstStyle/>
        <a:p>
          <a:endParaRPr lang="en-US"/>
        </a:p>
      </dgm:t>
    </dgm:pt>
    <dgm:pt modelId="{08EA8C52-0C1A-4AD9-B5BE-BBC431DB5D94}" type="sibTrans" cxnId="{89DF24AC-EA76-434D-8EBE-941578CD3439}">
      <dgm:prSet/>
      <dgm:spPr>
        <a:ln>
          <a:solidFill>
            <a:schemeClr val="tx2"/>
          </a:solidFill>
        </a:ln>
      </dgm:spPr>
      <dgm:t>
        <a:bodyPr/>
        <a:lstStyle/>
        <a:p>
          <a:endParaRPr lang="en-US"/>
        </a:p>
      </dgm:t>
    </dgm:pt>
    <dgm:pt modelId="{12B530F8-4A19-4F04-857D-9A5F31ED36A3}">
      <dgm:prSet phldrT="[Text]"/>
      <dgm:spPr>
        <a:solidFill>
          <a:srgbClr val="92D050"/>
        </a:solidFill>
        <a:ln>
          <a:solidFill>
            <a:srgbClr val="5C8A78"/>
          </a:solidFill>
        </a:ln>
      </dgm:spPr>
      <dgm:t>
        <a:bodyPr/>
        <a:lstStyle/>
        <a:p>
          <a:r>
            <a:rPr lang="en-US" b="1" dirty="0">
              <a:solidFill>
                <a:schemeClr val="tx1"/>
              </a:solidFill>
            </a:rPr>
            <a:t>Asian</a:t>
          </a:r>
        </a:p>
      </dgm:t>
    </dgm:pt>
    <dgm:pt modelId="{DEDD4519-B3E3-442C-AB37-0ACD3CA8F599}" type="parTrans" cxnId="{F2D46ECB-DFCE-47CC-9F28-93E0F3E291F4}">
      <dgm:prSet/>
      <dgm:spPr/>
      <dgm:t>
        <a:bodyPr/>
        <a:lstStyle/>
        <a:p>
          <a:endParaRPr lang="en-US"/>
        </a:p>
      </dgm:t>
    </dgm:pt>
    <dgm:pt modelId="{790278C3-ACC5-4129-A37E-F8EE7B919327}" type="sibTrans" cxnId="{F2D46ECB-DFCE-47CC-9F28-93E0F3E291F4}">
      <dgm:prSet/>
      <dgm:spPr>
        <a:ln>
          <a:solidFill>
            <a:schemeClr val="tx2"/>
          </a:solidFill>
        </a:ln>
      </dgm:spPr>
      <dgm:t>
        <a:bodyPr/>
        <a:lstStyle/>
        <a:p>
          <a:endParaRPr lang="en-US"/>
        </a:p>
      </dgm:t>
    </dgm:pt>
    <dgm:pt modelId="{429306F5-63E9-44F4-BD8A-B81FFE787031}">
      <dgm:prSet phldrT="[Text]"/>
      <dgm:spPr>
        <a:solidFill>
          <a:schemeClr val="bg2">
            <a:lumMod val="75000"/>
          </a:schemeClr>
        </a:solidFill>
        <a:ln>
          <a:solidFill>
            <a:srgbClr val="5C8A78"/>
          </a:solidFill>
        </a:ln>
      </dgm:spPr>
      <dgm:t>
        <a:bodyPr/>
        <a:lstStyle/>
        <a:p>
          <a:r>
            <a:rPr lang="en-US" b="1" dirty="0">
              <a:solidFill>
                <a:schemeClr val="tx1"/>
              </a:solidFill>
            </a:rPr>
            <a:t>Black or African American</a:t>
          </a:r>
        </a:p>
      </dgm:t>
    </dgm:pt>
    <dgm:pt modelId="{9A97D4F5-3B02-4764-A9EA-84D38FE857F2}" type="parTrans" cxnId="{1A05AB90-7CAF-4DA4-9F4C-32C7C218117C}">
      <dgm:prSet/>
      <dgm:spPr/>
      <dgm:t>
        <a:bodyPr/>
        <a:lstStyle/>
        <a:p>
          <a:endParaRPr lang="en-US"/>
        </a:p>
      </dgm:t>
    </dgm:pt>
    <dgm:pt modelId="{64AE39D7-2599-4393-9AFB-2BF5C558F462}" type="sibTrans" cxnId="{1A05AB90-7CAF-4DA4-9F4C-32C7C218117C}">
      <dgm:prSet/>
      <dgm:spPr>
        <a:ln>
          <a:solidFill>
            <a:schemeClr val="tx2"/>
          </a:solidFill>
        </a:ln>
      </dgm:spPr>
      <dgm:t>
        <a:bodyPr/>
        <a:lstStyle/>
        <a:p>
          <a:endParaRPr lang="en-US"/>
        </a:p>
      </dgm:t>
    </dgm:pt>
    <dgm:pt modelId="{2BE8308C-A927-41B9-B865-5BEA25D9BB43}">
      <dgm:prSet phldrT="[Text]"/>
      <dgm:spPr>
        <a:solidFill>
          <a:schemeClr val="accent4">
            <a:lumMod val="60000"/>
            <a:lumOff val="40000"/>
          </a:schemeClr>
        </a:solidFill>
        <a:ln>
          <a:solidFill>
            <a:srgbClr val="5C8A78"/>
          </a:solidFill>
        </a:ln>
      </dgm:spPr>
      <dgm:t>
        <a:bodyPr/>
        <a:lstStyle/>
        <a:p>
          <a:r>
            <a:rPr lang="en-US" b="1" dirty="0">
              <a:solidFill>
                <a:schemeClr val="tx1"/>
              </a:solidFill>
            </a:rPr>
            <a:t>Native Hawaiian or Other Pacific Islander</a:t>
          </a:r>
        </a:p>
      </dgm:t>
    </dgm:pt>
    <dgm:pt modelId="{6722B4BA-0E2C-4880-8837-97BDBCFB289B}" type="parTrans" cxnId="{CACA8534-DB5C-4599-9C04-4B498FE2AB77}">
      <dgm:prSet/>
      <dgm:spPr/>
      <dgm:t>
        <a:bodyPr/>
        <a:lstStyle/>
        <a:p>
          <a:endParaRPr lang="en-US"/>
        </a:p>
      </dgm:t>
    </dgm:pt>
    <dgm:pt modelId="{76F433F9-F677-4680-9379-E3E5526D6E19}" type="sibTrans" cxnId="{CACA8534-DB5C-4599-9C04-4B498FE2AB77}">
      <dgm:prSet/>
      <dgm:spPr>
        <a:ln>
          <a:solidFill>
            <a:schemeClr val="tx2"/>
          </a:solidFill>
        </a:ln>
      </dgm:spPr>
      <dgm:t>
        <a:bodyPr/>
        <a:lstStyle/>
        <a:p>
          <a:endParaRPr lang="en-US"/>
        </a:p>
      </dgm:t>
    </dgm:pt>
    <dgm:pt modelId="{4207D361-E26A-48F9-8675-AA77A7D4A744}">
      <dgm:prSet phldrT="[Text]"/>
      <dgm:spPr>
        <a:solidFill>
          <a:srgbClr val="FFC000"/>
        </a:solidFill>
        <a:ln>
          <a:solidFill>
            <a:srgbClr val="5C8A78"/>
          </a:solidFill>
        </a:ln>
      </dgm:spPr>
      <dgm:t>
        <a:bodyPr/>
        <a:lstStyle/>
        <a:p>
          <a:r>
            <a:rPr lang="en-US" b="1" dirty="0">
              <a:solidFill>
                <a:schemeClr val="tx1"/>
              </a:solidFill>
            </a:rPr>
            <a:t>White</a:t>
          </a:r>
        </a:p>
      </dgm:t>
    </dgm:pt>
    <dgm:pt modelId="{DB322EF3-BCFB-48FB-8CC9-58E7D6D60DB5}" type="parTrans" cxnId="{234BFAC7-0B14-426F-A838-BF61E011B5A0}">
      <dgm:prSet/>
      <dgm:spPr/>
      <dgm:t>
        <a:bodyPr/>
        <a:lstStyle/>
        <a:p>
          <a:endParaRPr lang="en-US"/>
        </a:p>
      </dgm:t>
    </dgm:pt>
    <dgm:pt modelId="{877591E9-2DC6-4931-A98F-16D8F3F58601}" type="sibTrans" cxnId="{234BFAC7-0B14-426F-A838-BF61E011B5A0}">
      <dgm:prSet/>
      <dgm:spPr>
        <a:ln>
          <a:solidFill>
            <a:schemeClr val="tx2"/>
          </a:solidFill>
        </a:ln>
      </dgm:spPr>
      <dgm:t>
        <a:bodyPr/>
        <a:lstStyle/>
        <a:p>
          <a:endParaRPr lang="en-US"/>
        </a:p>
      </dgm:t>
    </dgm:pt>
    <dgm:pt modelId="{40F4A27B-53F1-45FD-9E99-B023DF58C707}" type="pres">
      <dgm:prSet presAssocID="{A4D98377-C499-40BD-84D7-544E97FA19E4}" presName="cycle" presStyleCnt="0">
        <dgm:presLayoutVars>
          <dgm:dir/>
          <dgm:resizeHandles val="exact"/>
        </dgm:presLayoutVars>
      </dgm:prSet>
      <dgm:spPr/>
    </dgm:pt>
    <dgm:pt modelId="{94B162A5-3E0E-4331-A219-ABA92CE9A84A}" type="pres">
      <dgm:prSet presAssocID="{4FC15C13-121B-4FDC-AB9E-73E4BD841628}" presName="node" presStyleLbl="node1" presStyleIdx="0" presStyleCnt="5">
        <dgm:presLayoutVars>
          <dgm:bulletEnabled val="1"/>
        </dgm:presLayoutVars>
      </dgm:prSet>
      <dgm:spPr/>
    </dgm:pt>
    <dgm:pt modelId="{EF1B5E2B-C641-4254-978A-F4AF6171CE9C}" type="pres">
      <dgm:prSet presAssocID="{4FC15C13-121B-4FDC-AB9E-73E4BD841628}" presName="spNode" presStyleCnt="0"/>
      <dgm:spPr/>
    </dgm:pt>
    <dgm:pt modelId="{5A4D4058-681F-4086-8A1B-40824CF4C9F2}" type="pres">
      <dgm:prSet presAssocID="{08EA8C52-0C1A-4AD9-B5BE-BBC431DB5D94}" presName="sibTrans" presStyleLbl="sibTrans1D1" presStyleIdx="0" presStyleCnt="5"/>
      <dgm:spPr/>
    </dgm:pt>
    <dgm:pt modelId="{2B020A10-60C2-4A4A-9AA7-6558FBE580AF}" type="pres">
      <dgm:prSet presAssocID="{12B530F8-4A19-4F04-857D-9A5F31ED36A3}" presName="node" presStyleLbl="node1" presStyleIdx="1" presStyleCnt="5">
        <dgm:presLayoutVars>
          <dgm:bulletEnabled val="1"/>
        </dgm:presLayoutVars>
      </dgm:prSet>
      <dgm:spPr/>
    </dgm:pt>
    <dgm:pt modelId="{DE7E91E8-3EB7-4984-8BCF-579534DAC35D}" type="pres">
      <dgm:prSet presAssocID="{12B530F8-4A19-4F04-857D-9A5F31ED36A3}" presName="spNode" presStyleCnt="0"/>
      <dgm:spPr/>
    </dgm:pt>
    <dgm:pt modelId="{883DD987-3F02-4EBE-8E19-5C26E6AFC4AE}" type="pres">
      <dgm:prSet presAssocID="{790278C3-ACC5-4129-A37E-F8EE7B919327}" presName="sibTrans" presStyleLbl="sibTrans1D1" presStyleIdx="1" presStyleCnt="5"/>
      <dgm:spPr/>
    </dgm:pt>
    <dgm:pt modelId="{4B23A7F7-1226-4661-837A-2A8F23EA49A0}" type="pres">
      <dgm:prSet presAssocID="{429306F5-63E9-44F4-BD8A-B81FFE787031}" presName="node" presStyleLbl="node1" presStyleIdx="2" presStyleCnt="5" custRadScaleRad="96635" custRadScaleInc="-33638">
        <dgm:presLayoutVars>
          <dgm:bulletEnabled val="1"/>
        </dgm:presLayoutVars>
      </dgm:prSet>
      <dgm:spPr/>
    </dgm:pt>
    <dgm:pt modelId="{52FD53EF-445F-4E75-A411-F9EB08A6602A}" type="pres">
      <dgm:prSet presAssocID="{429306F5-63E9-44F4-BD8A-B81FFE787031}" presName="spNode" presStyleCnt="0"/>
      <dgm:spPr/>
    </dgm:pt>
    <dgm:pt modelId="{473B9504-5545-4D72-9E62-DA0C7CA8FC1D}" type="pres">
      <dgm:prSet presAssocID="{64AE39D7-2599-4393-9AFB-2BF5C558F462}" presName="sibTrans" presStyleLbl="sibTrans1D1" presStyleIdx="2" presStyleCnt="5"/>
      <dgm:spPr/>
    </dgm:pt>
    <dgm:pt modelId="{C3FF5A2B-35B2-4071-A80E-393358668EE1}" type="pres">
      <dgm:prSet presAssocID="{2BE8308C-A927-41B9-B865-5BEA25D9BB43}" presName="node" presStyleLbl="node1" presStyleIdx="3" presStyleCnt="5" custRadScaleRad="97422" custRadScaleInc="33950">
        <dgm:presLayoutVars>
          <dgm:bulletEnabled val="1"/>
        </dgm:presLayoutVars>
      </dgm:prSet>
      <dgm:spPr/>
    </dgm:pt>
    <dgm:pt modelId="{E2DEA6C7-CF44-47F6-81F4-87FE65E1BE4E}" type="pres">
      <dgm:prSet presAssocID="{2BE8308C-A927-41B9-B865-5BEA25D9BB43}" presName="spNode" presStyleCnt="0"/>
      <dgm:spPr/>
    </dgm:pt>
    <dgm:pt modelId="{442D9229-6BE4-4C9B-9F3D-DF42C6C4B099}" type="pres">
      <dgm:prSet presAssocID="{76F433F9-F677-4680-9379-E3E5526D6E19}" presName="sibTrans" presStyleLbl="sibTrans1D1" presStyleIdx="3" presStyleCnt="5"/>
      <dgm:spPr/>
    </dgm:pt>
    <dgm:pt modelId="{7DE89334-F433-49BB-AD98-26A75C7857B1}" type="pres">
      <dgm:prSet presAssocID="{4207D361-E26A-48F9-8675-AA77A7D4A744}" presName="node" presStyleLbl="node1" presStyleIdx="4" presStyleCnt="5">
        <dgm:presLayoutVars>
          <dgm:bulletEnabled val="1"/>
        </dgm:presLayoutVars>
      </dgm:prSet>
      <dgm:spPr/>
    </dgm:pt>
    <dgm:pt modelId="{793F15CA-0370-44F5-8192-AF5B0E769BBC}" type="pres">
      <dgm:prSet presAssocID="{4207D361-E26A-48F9-8675-AA77A7D4A744}" presName="spNode" presStyleCnt="0"/>
      <dgm:spPr/>
    </dgm:pt>
    <dgm:pt modelId="{FA8DDBAC-2545-4DBF-9BD9-1EAC40B019D7}" type="pres">
      <dgm:prSet presAssocID="{877591E9-2DC6-4931-A98F-16D8F3F58601}" presName="sibTrans" presStyleLbl="sibTrans1D1" presStyleIdx="4" presStyleCnt="5"/>
      <dgm:spPr/>
    </dgm:pt>
  </dgm:ptLst>
  <dgm:cxnLst>
    <dgm:cxn modelId="{F39CAC12-EC96-4F1C-99FB-C4211FE9FF8F}" type="presOf" srcId="{A4D98377-C499-40BD-84D7-544E97FA19E4}" destId="{40F4A27B-53F1-45FD-9E99-B023DF58C707}" srcOrd="0" destOrd="0" presId="urn:microsoft.com/office/officeart/2005/8/layout/cycle6"/>
    <dgm:cxn modelId="{B1527715-C06D-4F21-AC13-2E674D03A305}" type="presOf" srcId="{12B530F8-4A19-4F04-857D-9A5F31ED36A3}" destId="{2B020A10-60C2-4A4A-9AA7-6558FBE580AF}" srcOrd="0" destOrd="0" presId="urn:microsoft.com/office/officeart/2005/8/layout/cycle6"/>
    <dgm:cxn modelId="{BA04A817-939D-4886-8225-A24688481631}" type="presOf" srcId="{64AE39D7-2599-4393-9AFB-2BF5C558F462}" destId="{473B9504-5545-4D72-9E62-DA0C7CA8FC1D}" srcOrd="0" destOrd="0" presId="urn:microsoft.com/office/officeart/2005/8/layout/cycle6"/>
    <dgm:cxn modelId="{F3AA2A21-63A3-453F-A3EE-0A8E80226FF1}" type="presOf" srcId="{4207D361-E26A-48F9-8675-AA77A7D4A744}" destId="{7DE89334-F433-49BB-AD98-26A75C7857B1}" srcOrd="0" destOrd="0" presId="urn:microsoft.com/office/officeart/2005/8/layout/cycle6"/>
    <dgm:cxn modelId="{CACA8534-DB5C-4599-9C04-4B498FE2AB77}" srcId="{A4D98377-C499-40BD-84D7-544E97FA19E4}" destId="{2BE8308C-A927-41B9-B865-5BEA25D9BB43}" srcOrd="3" destOrd="0" parTransId="{6722B4BA-0E2C-4880-8837-97BDBCFB289B}" sibTransId="{76F433F9-F677-4680-9379-E3E5526D6E19}"/>
    <dgm:cxn modelId="{109B203F-27DD-4555-9267-7DBD1B5E4FAA}" type="presOf" srcId="{877591E9-2DC6-4931-A98F-16D8F3F58601}" destId="{FA8DDBAC-2545-4DBF-9BD9-1EAC40B019D7}" srcOrd="0" destOrd="0" presId="urn:microsoft.com/office/officeart/2005/8/layout/cycle6"/>
    <dgm:cxn modelId="{AAA6C24A-F36D-4CC0-B1A8-44ACA56D0E07}" type="presOf" srcId="{2BE8308C-A927-41B9-B865-5BEA25D9BB43}" destId="{C3FF5A2B-35B2-4071-A80E-393358668EE1}" srcOrd="0" destOrd="0" presId="urn:microsoft.com/office/officeart/2005/8/layout/cycle6"/>
    <dgm:cxn modelId="{B5177356-E5CD-4BEA-B9CE-F67E697420D8}" type="presOf" srcId="{790278C3-ACC5-4129-A37E-F8EE7B919327}" destId="{883DD987-3F02-4EBE-8E19-5C26E6AFC4AE}" srcOrd="0" destOrd="0" presId="urn:microsoft.com/office/officeart/2005/8/layout/cycle6"/>
    <dgm:cxn modelId="{36BA0A89-A34A-4C7F-BD61-D6E59DEDBB3F}" type="presOf" srcId="{4FC15C13-121B-4FDC-AB9E-73E4BD841628}" destId="{94B162A5-3E0E-4331-A219-ABA92CE9A84A}" srcOrd="0" destOrd="0" presId="urn:microsoft.com/office/officeart/2005/8/layout/cycle6"/>
    <dgm:cxn modelId="{1A05AB90-7CAF-4DA4-9F4C-32C7C218117C}" srcId="{A4D98377-C499-40BD-84D7-544E97FA19E4}" destId="{429306F5-63E9-44F4-BD8A-B81FFE787031}" srcOrd="2" destOrd="0" parTransId="{9A97D4F5-3B02-4764-A9EA-84D38FE857F2}" sibTransId="{64AE39D7-2599-4393-9AFB-2BF5C558F462}"/>
    <dgm:cxn modelId="{0107779E-A61C-42A3-AA92-22C2CBF188E3}" type="presOf" srcId="{76F433F9-F677-4680-9379-E3E5526D6E19}" destId="{442D9229-6BE4-4C9B-9F3D-DF42C6C4B099}" srcOrd="0" destOrd="0" presId="urn:microsoft.com/office/officeart/2005/8/layout/cycle6"/>
    <dgm:cxn modelId="{89DF24AC-EA76-434D-8EBE-941578CD3439}" srcId="{A4D98377-C499-40BD-84D7-544E97FA19E4}" destId="{4FC15C13-121B-4FDC-AB9E-73E4BD841628}" srcOrd="0" destOrd="0" parTransId="{D1873186-F563-49E8-8B39-66E951EFCEBD}" sibTransId="{08EA8C52-0C1A-4AD9-B5BE-BBC431DB5D94}"/>
    <dgm:cxn modelId="{DE3E2BB1-774D-46E1-B839-E5D67E2B3AC1}" type="presOf" srcId="{08EA8C52-0C1A-4AD9-B5BE-BBC431DB5D94}" destId="{5A4D4058-681F-4086-8A1B-40824CF4C9F2}" srcOrd="0" destOrd="0" presId="urn:microsoft.com/office/officeart/2005/8/layout/cycle6"/>
    <dgm:cxn modelId="{375CC1BB-0AAE-49A6-926E-7892F72998EF}" type="presOf" srcId="{429306F5-63E9-44F4-BD8A-B81FFE787031}" destId="{4B23A7F7-1226-4661-837A-2A8F23EA49A0}" srcOrd="0" destOrd="0" presId="urn:microsoft.com/office/officeart/2005/8/layout/cycle6"/>
    <dgm:cxn modelId="{234BFAC7-0B14-426F-A838-BF61E011B5A0}" srcId="{A4D98377-C499-40BD-84D7-544E97FA19E4}" destId="{4207D361-E26A-48F9-8675-AA77A7D4A744}" srcOrd="4" destOrd="0" parTransId="{DB322EF3-BCFB-48FB-8CC9-58E7D6D60DB5}" sibTransId="{877591E9-2DC6-4931-A98F-16D8F3F58601}"/>
    <dgm:cxn modelId="{F2D46ECB-DFCE-47CC-9F28-93E0F3E291F4}" srcId="{A4D98377-C499-40BD-84D7-544E97FA19E4}" destId="{12B530F8-4A19-4F04-857D-9A5F31ED36A3}" srcOrd="1" destOrd="0" parTransId="{DEDD4519-B3E3-442C-AB37-0ACD3CA8F599}" sibTransId="{790278C3-ACC5-4129-A37E-F8EE7B919327}"/>
    <dgm:cxn modelId="{B0963BD5-49A6-4DD5-B487-19D0E3BEC102}" type="presParOf" srcId="{40F4A27B-53F1-45FD-9E99-B023DF58C707}" destId="{94B162A5-3E0E-4331-A219-ABA92CE9A84A}" srcOrd="0" destOrd="0" presId="urn:microsoft.com/office/officeart/2005/8/layout/cycle6"/>
    <dgm:cxn modelId="{22A66CE0-E061-4EB9-BBD3-E314ADE52BCC}" type="presParOf" srcId="{40F4A27B-53F1-45FD-9E99-B023DF58C707}" destId="{EF1B5E2B-C641-4254-978A-F4AF6171CE9C}" srcOrd="1" destOrd="0" presId="urn:microsoft.com/office/officeart/2005/8/layout/cycle6"/>
    <dgm:cxn modelId="{9CE6C712-BE59-4378-A4F7-0ACFC2478746}" type="presParOf" srcId="{40F4A27B-53F1-45FD-9E99-B023DF58C707}" destId="{5A4D4058-681F-4086-8A1B-40824CF4C9F2}" srcOrd="2" destOrd="0" presId="urn:microsoft.com/office/officeart/2005/8/layout/cycle6"/>
    <dgm:cxn modelId="{85497688-24AB-4FA4-A863-DB4DE64AF8F6}" type="presParOf" srcId="{40F4A27B-53F1-45FD-9E99-B023DF58C707}" destId="{2B020A10-60C2-4A4A-9AA7-6558FBE580AF}" srcOrd="3" destOrd="0" presId="urn:microsoft.com/office/officeart/2005/8/layout/cycle6"/>
    <dgm:cxn modelId="{29430729-8DBC-4BF9-BB4C-86EE5A879938}" type="presParOf" srcId="{40F4A27B-53F1-45FD-9E99-B023DF58C707}" destId="{DE7E91E8-3EB7-4984-8BCF-579534DAC35D}" srcOrd="4" destOrd="0" presId="urn:microsoft.com/office/officeart/2005/8/layout/cycle6"/>
    <dgm:cxn modelId="{C73DBD34-48A6-4C3A-BB42-13CF50A51E34}" type="presParOf" srcId="{40F4A27B-53F1-45FD-9E99-B023DF58C707}" destId="{883DD987-3F02-4EBE-8E19-5C26E6AFC4AE}" srcOrd="5" destOrd="0" presId="urn:microsoft.com/office/officeart/2005/8/layout/cycle6"/>
    <dgm:cxn modelId="{9390D761-0C14-4DC5-89B4-A9360666EAA9}" type="presParOf" srcId="{40F4A27B-53F1-45FD-9E99-B023DF58C707}" destId="{4B23A7F7-1226-4661-837A-2A8F23EA49A0}" srcOrd="6" destOrd="0" presId="urn:microsoft.com/office/officeart/2005/8/layout/cycle6"/>
    <dgm:cxn modelId="{71E1A296-D611-4663-BB1A-74F2E5704091}" type="presParOf" srcId="{40F4A27B-53F1-45FD-9E99-B023DF58C707}" destId="{52FD53EF-445F-4E75-A411-F9EB08A6602A}" srcOrd="7" destOrd="0" presId="urn:microsoft.com/office/officeart/2005/8/layout/cycle6"/>
    <dgm:cxn modelId="{317A1A6A-AA4D-4028-847A-CC1B080B827D}" type="presParOf" srcId="{40F4A27B-53F1-45FD-9E99-B023DF58C707}" destId="{473B9504-5545-4D72-9E62-DA0C7CA8FC1D}" srcOrd="8" destOrd="0" presId="urn:microsoft.com/office/officeart/2005/8/layout/cycle6"/>
    <dgm:cxn modelId="{AA0BEB03-0DD6-4617-9AB1-9E00F2CA99EB}" type="presParOf" srcId="{40F4A27B-53F1-45FD-9E99-B023DF58C707}" destId="{C3FF5A2B-35B2-4071-A80E-393358668EE1}" srcOrd="9" destOrd="0" presId="urn:microsoft.com/office/officeart/2005/8/layout/cycle6"/>
    <dgm:cxn modelId="{AF17F3FD-B6CF-4DAE-8D50-4A42924DD22F}" type="presParOf" srcId="{40F4A27B-53F1-45FD-9E99-B023DF58C707}" destId="{E2DEA6C7-CF44-47F6-81F4-87FE65E1BE4E}" srcOrd="10" destOrd="0" presId="urn:microsoft.com/office/officeart/2005/8/layout/cycle6"/>
    <dgm:cxn modelId="{34849285-E96A-4BF5-A3B7-9C9BA361C787}" type="presParOf" srcId="{40F4A27B-53F1-45FD-9E99-B023DF58C707}" destId="{442D9229-6BE4-4C9B-9F3D-DF42C6C4B099}" srcOrd="11" destOrd="0" presId="urn:microsoft.com/office/officeart/2005/8/layout/cycle6"/>
    <dgm:cxn modelId="{5B43F287-EBAA-4D93-B2DF-1FC13CD13CB3}" type="presParOf" srcId="{40F4A27B-53F1-45FD-9E99-B023DF58C707}" destId="{7DE89334-F433-49BB-AD98-26A75C7857B1}" srcOrd="12" destOrd="0" presId="urn:microsoft.com/office/officeart/2005/8/layout/cycle6"/>
    <dgm:cxn modelId="{5E573BB2-80E4-414C-8BDF-76EB45C7919A}" type="presParOf" srcId="{40F4A27B-53F1-45FD-9E99-B023DF58C707}" destId="{793F15CA-0370-44F5-8192-AF5B0E769BBC}" srcOrd="13" destOrd="0" presId="urn:microsoft.com/office/officeart/2005/8/layout/cycle6"/>
    <dgm:cxn modelId="{54588E1C-66AA-4491-9863-E9A63FC3899D}" type="presParOf" srcId="{40F4A27B-53F1-45FD-9E99-B023DF58C707}" destId="{FA8DDBAC-2545-4DBF-9BD9-1EAC40B019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62A5-3E0E-4331-A219-ABA92CE9A84A}">
      <dsp:nvSpPr>
        <dsp:cNvPr id="0" name=""/>
        <dsp:cNvSpPr/>
      </dsp:nvSpPr>
      <dsp:spPr>
        <a:xfrm>
          <a:off x="3238667" y="1918"/>
          <a:ext cx="1676065" cy="1089442"/>
        </a:xfrm>
        <a:prstGeom prst="roundRect">
          <a:avLst/>
        </a:prstGeom>
        <a:solidFill>
          <a:srgbClr val="00B0F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American Indian/Alaska Native</a:t>
          </a:r>
        </a:p>
      </dsp:txBody>
      <dsp:txXfrm>
        <a:off x="3291849" y="55100"/>
        <a:ext cx="1569701" cy="983078"/>
      </dsp:txXfrm>
    </dsp:sp>
    <dsp:sp modelId="{5A4D4058-681F-4086-8A1B-40824CF4C9F2}">
      <dsp:nvSpPr>
        <dsp:cNvPr id="0" name=""/>
        <dsp:cNvSpPr/>
      </dsp:nvSpPr>
      <dsp:spPr>
        <a:xfrm>
          <a:off x="1899390" y="546640"/>
          <a:ext cx="4354618" cy="4354618"/>
        </a:xfrm>
        <a:custGeom>
          <a:avLst/>
          <a:gdLst/>
          <a:ahLst/>
          <a:cxnLst/>
          <a:rect l="0" t="0" r="0" b="0"/>
          <a:pathLst>
            <a:path>
              <a:moveTo>
                <a:pt x="3026864" y="172582"/>
              </a:moveTo>
              <a:arcTo wR="2177309" hR="2177309" stAng="17577964"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2B020A10-60C2-4A4A-9AA7-6558FBE580AF}">
      <dsp:nvSpPr>
        <dsp:cNvPr id="0" name=""/>
        <dsp:cNvSpPr/>
      </dsp:nvSpPr>
      <dsp:spPr>
        <a:xfrm>
          <a:off x="5309411" y="1506402"/>
          <a:ext cx="1676065" cy="1089442"/>
        </a:xfrm>
        <a:prstGeom prst="roundRect">
          <a:avLst/>
        </a:prstGeom>
        <a:solidFill>
          <a:srgbClr val="92D05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Asian</a:t>
          </a:r>
        </a:p>
      </dsp:txBody>
      <dsp:txXfrm>
        <a:off x="5362593" y="1559584"/>
        <a:ext cx="1569701" cy="983078"/>
      </dsp:txXfrm>
    </dsp:sp>
    <dsp:sp modelId="{883DD987-3F02-4EBE-8E19-5C26E6AFC4AE}">
      <dsp:nvSpPr>
        <dsp:cNvPr id="0" name=""/>
        <dsp:cNvSpPr/>
      </dsp:nvSpPr>
      <dsp:spPr>
        <a:xfrm>
          <a:off x="1895679" y="402379"/>
          <a:ext cx="4354618" cy="4354618"/>
        </a:xfrm>
        <a:custGeom>
          <a:avLst/>
          <a:gdLst/>
          <a:ahLst/>
          <a:cxnLst/>
          <a:rect l="0" t="0" r="0" b="0"/>
          <a:pathLst>
            <a:path>
              <a:moveTo>
                <a:pt x="4354444" y="2204831"/>
              </a:moveTo>
              <a:arcTo wR="2177309" hR="2177309" stAng="43457" swAng="177983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4B23A7F7-1226-4661-837A-2A8F23EA49A0}">
      <dsp:nvSpPr>
        <dsp:cNvPr id="0" name=""/>
        <dsp:cNvSpPr/>
      </dsp:nvSpPr>
      <dsp:spPr>
        <a:xfrm>
          <a:off x="4702188" y="3690883"/>
          <a:ext cx="1676065" cy="1089442"/>
        </a:xfrm>
        <a:prstGeom prst="roundRect">
          <a:avLst/>
        </a:prstGeom>
        <a:solidFill>
          <a:schemeClr val="bg2">
            <a:lumMod val="75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Black or African American</a:t>
          </a:r>
        </a:p>
      </dsp:txBody>
      <dsp:txXfrm>
        <a:off x="4755370" y="3744065"/>
        <a:ext cx="1569701" cy="983078"/>
      </dsp:txXfrm>
    </dsp:sp>
    <dsp:sp modelId="{473B9504-5545-4D72-9E62-DA0C7CA8FC1D}">
      <dsp:nvSpPr>
        <dsp:cNvPr id="0" name=""/>
        <dsp:cNvSpPr/>
      </dsp:nvSpPr>
      <dsp:spPr>
        <a:xfrm>
          <a:off x="1870045" y="479056"/>
          <a:ext cx="4354618" cy="4354618"/>
        </a:xfrm>
        <a:custGeom>
          <a:avLst/>
          <a:gdLst/>
          <a:ahLst/>
          <a:cxnLst/>
          <a:rect l="0" t="0" r="0" b="0"/>
          <a:pathLst>
            <a:path>
              <a:moveTo>
                <a:pt x="2820068" y="4257581"/>
              </a:moveTo>
              <a:arcTo wR="2177309" hR="2177309" stAng="4369799" swAng="1986508"/>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C3FF5A2B-35B2-4071-A80E-393358668EE1}">
      <dsp:nvSpPr>
        <dsp:cNvPr id="0" name=""/>
        <dsp:cNvSpPr/>
      </dsp:nvSpPr>
      <dsp:spPr>
        <a:xfrm>
          <a:off x="1761236" y="3701264"/>
          <a:ext cx="1676065" cy="1089442"/>
        </a:xfrm>
        <a:prstGeom prst="roundRect">
          <a:avLst/>
        </a:prstGeom>
        <a:solidFill>
          <a:schemeClr val="accent4">
            <a:lumMod val="60000"/>
            <a:lumOff val="40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Native Hawaiian or Other Pacific Islander</a:t>
          </a:r>
        </a:p>
      </dsp:txBody>
      <dsp:txXfrm>
        <a:off x="1814418" y="3754446"/>
        <a:ext cx="1569701" cy="983078"/>
      </dsp:txXfrm>
    </dsp:sp>
    <dsp:sp modelId="{442D9229-6BE4-4C9B-9F3D-DF42C6C4B099}">
      <dsp:nvSpPr>
        <dsp:cNvPr id="0" name=""/>
        <dsp:cNvSpPr/>
      </dsp:nvSpPr>
      <dsp:spPr>
        <a:xfrm>
          <a:off x="1903088" y="436532"/>
          <a:ext cx="4354618" cy="4354618"/>
        </a:xfrm>
        <a:custGeom>
          <a:avLst/>
          <a:gdLst/>
          <a:ahLst/>
          <a:cxnLst/>
          <a:rect l="0" t="0" r="0" b="0"/>
          <a:pathLst>
            <a:path>
              <a:moveTo>
                <a:pt x="285310" y="3254813"/>
              </a:moveTo>
              <a:arcTo wR="2177309" hR="2177309" stAng="9020293" swAng="179007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7DE89334-F433-49BB-AD98-26A75C7857B1}">
      <dsp:nvSpPr>
        <dsp:cNvPr id="0" name=""/>
        <dsp:cNvSpPr/>
      </dsp:nvSpPr>
      <dsp:spPr>
        <a:xfrm>
          <a:off x="1167923" y="1506402"/>
          <a:ext cx="1676065" cy="1089442"/>
        </a:xfrm>
        <a:prstGeom prst="roundRect">
          <a:avLst/>
        </a:prstGeom>
        <a:solidFill>
          <a:srgbClr val="FFC00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White</a:t>
          </a:r>
        </a:p>
      </dsp:txBody>
      <dsp:txXfrm>
        <a:off x="1221105" y="1559584"/>
        <a:ext cx="1569701" cy="983078"/>
      </dsp:txXfrm>
    </dsp:sp>
    <dsp:sp modelId="{FA8DDBAC-2545-4DBF-9BD9-1EAC40B019D7}">
      <dsp:nvSpPr>
        <dsp:cNvPr id="0" name=""/>
        <dsp:cNvSpPr/>
      </dsp:nvSpPr>
      <dsp:spPr>
        <a:xfrm>
          <a:off x="1899390" y="546640"/>
          <a:ext cx="4354618" cy="4354618"/>
        </a:xfrm>
        <a:custGeom>
          <a:avLst/>
          <a:gdLst/>
          <a:ahLst/>
          <a:cxnLst/>
          <a:rect l="0" t="0" r="0" b="0"/>
          <a:pathLst>
            <a:path>
              <a:moveTo>
                <a:pt x="379264" y="949419"/>
              </a:moveTo>
              <a:arcTo wR="2177309" hR="2177309" stAng="12859757"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10/4/2019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10/4/2019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a:p>
            <a:pPr>
              <a:defRPr/>
            </a:pPr>
            <a:r>
              <a:rPr lang="en-US" b="1" dirty="0"/>
              <a:t>Welcome</a:t>
            </a:r>
            <a:r>
              <a:rPr lang="en-US" dirty="0"/>
              <a:t> trainees to the “Equality for All” civil rights training. </a:t>
            </a:r>
          </a:p>
          <a:p>
            <a:pPr>
              <a:defRPr/>
            </a:pPr>
            <a:r>
              <a:rPr lang="en-US" dirty="0"/>
              <a:t>This training developed by CA WIC Program, adapted for use in Maine </a:t>
            </a:r>
          </a:p>
          <a:p>
            <a:pPr>
              <a:defRPr/>
            </a:pPr>
            <a:r>
              <a:rPr lang="en-US" b="1" dirty="0"/>
              <a:t>Explain </a:t>
            </a:r>
            <a:r>
              <a:rPr lang="en-US" dirty="0"/>
              <a:t>the training purpose: </a:t>
            </a:r>
          </a:p>
          <a:p>
            <a:pPr marL="171450" indent="-171450">
              <a:buFont typeface="Arial" pitchFamily="34" charset="0"/>
              <a:buChar char="•"/>
              <a:defRPr/>
            </a:pPr>
            <a:r>
              <a:rPr lang="en-US" dirty="0"/>
              <a:t>USDA requires all WIC staff attend civil rights training annually to prevent discrimination</a:t>
            </a:r>
          </a:p>
          <a:p>
            <a:pPr>
              <a:defRPr/>
            </a:pPr>
            <a:r>
              <a:rPr lang="en-US" b="1" dirty="0"/>
              <a:t>Housekeeping: </a:t>
            </a:r>
            <a:r>
              <a:rPr lang="en-US" dirty="0"/>
              <a:t>duration of the training, breaks and cell phones</a:t>
            </a:r>
          </a:p>
          <a:p>
            <a:pPr>
              <a:defRPr/>
            </a:pPr>
            <a:r>
              <a:rPr lang="en-US" b="1" dirty="0"/>
              <a:t>Instruct </a:t>
            </a:r>
            <a:r>
              <a:rPr lang="en-US" dirty="0"/>
              <a:t>trainees to turn to the Agenda and Objectives on  </a:t>
            </a:r>
            <a:r>
              <a:rPr lang="en-US" dirty="0">
                <a:solidFill>
                  <a:srgbClr val="C00000"/>
                </a:solidFill>
              </a:rPr>
              <a:t>pages 2 and 3 </a:t>
            </a:r>
            <a:r>
              <a:rPr lang="en-US" dirty="0"/>
              <a:t>in their workbooks and review. </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79401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Explain: </a:t>
            </a:r>
            <a:r>
              <a:rPr lang="en-US" dirty="0">
                <a:latin typeface="+mn-lt"/>
              </a:rPr>
              <a:t>USDA requires WIC to tell every participant:</a:t>
            </a:r>
          </a:p>
          <a:p>
            <a:pPr>
              <a:defRPr/>
            </a:pPr>
            <a:r>
              <a:rPr lang="en-US" dirty="0">
                <a:latin typeface="+mn-lt"/>
              </a:rPr>
              <a:t>The collection of the information</a:t>
            </a:r>
            <a:r>
              <a:rPr lang="en-US" b="1" dirty="0">
                <a:latin typeface="+mn-lt"/>
              </a:rPr>
              <a:t> </a:t>
            </a:r>
            <a:r>
              <a:rPr lang="en-US" dirty="0">
                <a:latin typeface="+mn-lt"/>
              </a:rPr>
              <a:t>is strictly for statistical reporting requirements, and</a:t>
            </a:r>
          </a:p>
          <a:p>
            <a:pPr>
              <a:defRPr/>
            </a:pPr>
            <a:r>
              <a:rPr lang="en-US" dirty="0">
                <a:latin typeface="+mn-lt"/>
              </a:rPr>
              <a:t>Has no effect on the determination of their eligibility for WIC benefits.</a:t>
            </a:r>
          </a:p>
          <a:p>
            <a:pPr>
              <a:defRPr/>
            </a:pPr>
            <a:r>
              <a:rPr lang="en-US" dirty="0">
                <a:latin typeface="+mn-lt"/>
              </a:rPr>
              <a:t> </a:t>
            </a:r>
          </a:p>
          <a:p>
            <a:pPr>
              <a:defRPr/>
            </a:pPr>
            <a:r>
              <a:rPr lang="en-US" dirty="0">
                <a:latin typeface="+mn-lt"/>
              </a:rPr>
              <a:t>If a participant asks how the data is used, you may explain: </a:t>
            </a:r>
          </a:p>
          <a:p>
            <a:pPr>
              <a:defRPr/>
            </a:pPr>
            <a:r>
              <a:rPr lang="en-US" dirty="0">
                <a:latin typeface="+mn-lt"/>
              </a:rPr>
              <a:t>The information is used by USDA to determine how effectively WIC is reaching minority groups, and to identify where additional outreach is needed.</a:t>
            </a:r>
          </a:p>
          <a:p>
            <a:pPr>
              <a:defRPr/>
            </a:pPr>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411303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The protected categories are mandated by State and Federal Laws</a:t>
            </a:r>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3626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state and federal WIC protected Civil Rights categories are listed in Rights &amp; Responsibilities</a:t>
            </a:r>
            <a:r>
              <a:rPr lang="en-US" baseline="0" dirty="0"/>
              <a:t> on pg. 3 of the WIC participant booklet</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423588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Say: </a:t>
            </a:r>
            <a:r>
              <a:rPr lang="en-US" altLang="en-US" dirty="0"/>
              <a:t> Here is a list of the state and federal protected categories. </a:t>
            </a:r>
          </a:p>
          <a:p>
            <a:r>
              <a:rPr lang="en-US" altLang="en-US" b="1" dirty="0"/>
              <a:t>Read:</a:t>
            </a:r>
            <a:r>
              <a:rPr lang="en-US" altLang="en-US" dirty="0"/>
              <a:t> categories out loud.</a:t>
            </a:r>
          </a:p>
          <a:p>
            <a:endParaRPr lang="en-US" altLang="en-US" b="1" dirty="0"/>
          </a:p>
          <a:p>
            <a:r>
              <a:rPr lang="en-US" altLang="en-US" b="1" dirty="0"/>
              <a:t>Ask trainees:  Are there any categories you were not aware of?</a:t>
            </a:r>
            <a:endParaRPr lang="en-US" altLang="en-US" dirty="0"/>
          </a:p>
          <a:p>
            <a:r>
              <a:rPr lang="en-US" altLang="en-US" b="1" u="sng" dirty="0"/>
              <a:t>Activity 2:</a:t>
            </a:r>
            <a:r>
              <a:rPr lang="en-US" altLang="en-US" b="1" dirty="0"/>
              <a:t>  WIC Protected Classes</a:t>
            </a:r>
          </a:p>
          <a:p>
            <a:r>
              <a:rPr lang="en-US" altLang="en-US" dirty="0"/>
              <a:t>Instruct trainees to turn to page 5 in their workbooks and complete the matching exercise.  They may work alone, in pairs , or table groups.</a:t>
            </a:r>
          </a:p>
          <a:p>
            <a:r>
              <a:rPr lang="en-US" altLang="en-US" b="1" dirty="0"/>
              <a:t>Debrief:</a:t>
            </a:r>
            <a:r>
              <a:rPr lang="en-US" altLang="en-US" dirty="0"/>
              <a:t>  Answers to matching exercise.</a:t>
            </a:r>
          </a:p>
          <a:p>
            <a:r>
              <a:rPr lang="en-US" altLang="en-US" b="1" u="sng" dirty="0"/>
              <a:t>Activity 3:  </a:t>
            </a:r>
          </a:p>
          <a:p>
            <a:r>
              <a:rPr lang="en-US" altLang="en-US" b="1" dirty="0"/>
              <a:t>Ask:  </a:t>
            </a:r>
            <a:r>
              <a:rPr lang="en-US" altLang="en-US" dirty="0"/>
              <a:t>trainees to turn to </a:t>
            </a:r>
            <a:r>
              <a:rPr lang="en-US" altLang="en-US" b="1" u="sng" dirty="0"/>
              <a:t>page 6-7</a:t>
            </a:r>
            <a:r>
              <a:rPr lang="en-US" altLang="en-US" dirty="0"/>
              <a:t> and review the definitions and the examples of each class.   They can use this page for a reference.   Discuss with a partner what protected class you found interesting</a:t>
            </a:r>
            <a:endParaRPr lang="en-US" dirty="0"/>
          </a:p>
          <a:p>
            <a:endParaRPr lang="en-US" dirty="0"/>
          </a:p>
          <a:p>
            <a:pPr>
              <a:defRPr/>
            </a:pPr>
            <a:r>
              <a:rPr lang="en-US" b="1" dirty="0">
                <a:latin typeface="+mn-lt"/>
              </a:rPr>
              <a:t>Read </a:t>
            </a:r>
            <a:r>
              <a:rPr lang="en-US" dirty="0">
                <a:latin typeface="+mn-lt"/>
              </a:rPr>
              <a:t>aloud the following story, or tell a personal story in your own words:</a:t>
            </a:r>
            <a:r>
              <a:rPr lang="en-US" b="1" dirty="0">
                <a:latin typeface="+mn-lt"/>
              </a:rPr>
              <a:t> </a:t>
            </a:r>
          </a:p>
          <a:p>
            <a:pPr>
              <a:defRPr/>
            </a:pPr>
            <a:endParaRPr lang="en-US" dirty="0">
              <a:latin typeface="+mn-lt"/>
            </a:endParaRPr>
          </a:p>
          <a:p>
            <a:pPr>
              <a:defRPr/>
            </a:pPr>
            <a:r>
              <a:rPr lang="en-US" i="1" dirty="0">
                <a:latin typeface="+mn-lt"/>
              </a:rPr>
              <a:t>Imagine you are in a bank applying for a loan and you notice the loan officer is staring at you.  After collecting your loan information, she excuses herself to discuss your application with her supervisor.  You overhear the loan officer  mentioning to her supervisor that you don’t look like the type of person who would repay a loan.  The loan officer returns and informs you that you do not qualify for the loan and your application has been denied.</a:t>
            </a:r>
          </a:p>
          <a:p>
            <a:pPr>
              <a:defRPr/>
            </a:pPr>
            <a:r>
              <a:rPr lang="en-US" b="1" dirty="0"/>
              <a:t>Debrief:  </a:t>
            </a:r>
            <a:r>
              <a:rPr lang="en-US" dirty="0"/>
              <a:t>Ask Trainees what they thought of the story</a:t>
            </a:r>
            <a:endParaRPr lang="en-US" b="1" dirty="0"/>
          </a:p>
          <a:p>
            <a:pPr>
              <a:defRPr/>
            </a:pPr>
            <a:r>
              <a:rPr lang="en-US" b="1" dirty="0">
                <a:latin typeface="+mn-lt"/>
              </a:rPr>
              <a:t>Ask </a:t>
            </a:r>
            <a:r>
              <a:rPr lang="en-US" dirty="0">
                <a:latin typeface="+mn-lt"/>
              </a:rPr>
              <a:t>trainees how that would make them feel.</a:t>
            </a:r>
          </a:p>
          <a:p>
            <a:endParaRPr lang="en-US" altLang="en-US" baseline="30000"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44172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Stereotype</a:t>
            </a:r>
            <a:r>
              <a:rPr lang="en-US" dirty="0">
                <a:latin typeface="+mn-lt"/>
              </a:rPr>
              <a:t> is </a:t>
            </a:r>
            <a:r>
              <a:rPr lang="en-US" i="1" dirty="0">
                <a:latin typeface="+mn-lt"/>
              </a:rPr>
              <a:t>“a preconceived or oversimplified generalization involving beliefs about a particular group.”</a:t>
            </a:r>
          </a:p>
          <a:p>
            <a:pPr>
              <a:defRPr/>
            </a:pPr>
            <a:r>
              <a:rPr lang="en-US" dirty="0">
                <a:latin typeface="+mn-lt"/>
              </a:rPr>
              <a:t>Its what we </a:t>
            </a:r>
            <a:r>
              <a:rPr lang="en-US" u="sng" dirty="0">
                <a:latin typeface="+mn-lt"/>
              </a:rPr>
              <a:t>think</a:t>
            </a:r>
            <a:r>
              <a:rPr lang="en-US" dirty="0">
                <a:latin typeface="+mn-lt"/>
              </a:rPr>
              <a:t> about a group of people (e.g. all police officers eat donuts or all women are bad drivers)</a:t>
            </a:r>
          </a:p>
          <a:p>
            <a:pPr>
              <a:defRPr/>
            </a:pPr>
            <a:r>
              <a:rPr lang="en-US" dirty="0">
                <a:latin typeface="+mn-lt"/>
              </a:rPr>
              <a:t>Stereotypes:</a:t>
            </a:r>
          </a:p>
          <a:p>
            <a:pPr>
              <a:defRPr/>
            </a:pPr>
            <a:r>
              <a:rPr lang="en-US" dirty="0">
                <a:latin typeface="+mn-lt"/>
              </a:rPr>
              <a:t>Can be negative or *positive</a:t>
            </a:r>
          </a:p>
          <a:p>
            <a:pPr>
              <a:defRPr/>
            </a:pPr>
            <a:r>
              <a:rPr lang="en-US" dirty="0">
                <a:latin typeface="+mn-lt"/>
              </a:rPr>
              <a:t>Do not consider individual characteristics</a:t>
            </a:r>
          </a:p>
          <a:p>
            <a:pPr>
              <a:defRPr/>
            </a:pPr>
            <a:r>
              <a:rPr lang="en-US" dirty="0">
                <a:latin typeface="+mn-lt"/>
              </a:rPr>
              <a:t>Based on what we hear, read, or believe</a:t>
            </a:r>
          </a:p>
          <a:p>
            <a:pPr>
              <a:defRPr/>
            </a:pPr>
            <a:r>
              <a:rPr lang="en-US" dirty="0">
                <a:latin typeface="+mn-lt"/>
              </a:rPr>
              <a:t>Based on how someone supposedly thinks or behaves.</a:t>
            </a:r>
          </a:p>
          <a:p>
            <a:pPr>
              <a:defRPr/>
            </a:pPr>
            <a:r>
              <a:rPr lang="en-US" dirty="0">
                <a:latin typeface="+mn-lt"/>
              </a:rPr>
              <a:t> *Example of a positive  stereotype: "</a:t>
            </a:r>
            <a:r>
              <a:rPr lang="en-US" i="1" dirty="0">
                <a:latin typeface="+mn-lt"/>
              </a:rPr>
              <a:t>All breastfeeding mothers are caring and nurturing</a:t>
            </a:r>
            <a:r>
              <a:rPr lang="en-US" dirty="0">
                <a:latin typeface="+mn-lt"/>
              </a:rPr>
              <a:t>“</a:t>
            </a:r>
          </a:p>
          <a:p>
            <a:pPr>
              <a:defRPr/>
            </a:pPr>
            <a:endParaRPr lang="en-US" dirty="0">
              <a:latin typeface="+mn-lt"/>
            </a:endParaRPr>
          </a:p>
          <a:p>
            <a:pPr>
              <a:defRPr/>
            </a:pPr>
            <a:r>
              <a:rPr lang="en-US" sz="800" dirty="0">
                <a:latin typeface="+mn-lt"/>
              </a:rPr>
              <a:t>http://www.freeimages.com/photo/1344035</a:t>
            </a:r>
          </a:p>
          <a:p>
            <a:pPr>
              <a:defRPr/>
            </a:pPr>
            <a:r>
              <a:rPr lang="en-US" sz="800" dirty="0">
                <a:latin typeface="+mn-lt"/>
              </a:rPr>
              <a:t> </a:t>
            </a:r>
          </a:p>
          <a:p>
            <a:pPr>
              <a:defRPr/>
            </a:pPr>
            <a:r>
              <a:rPr lang="en-US" dirty="0">
                <a:latin typeface="+mn-lt"/>
              </a:rPr>
              <a:t> </a:t>
            </a:r>
          </a:p>
          <a:p>
            <a:pPr>
              <a:defRPr/>
            </a:pPr>
            <a:r>
              <a:rPr lang="en-US" i="1" dirty="0">
                <a:latin typeface="+mn-lt"/>
              </a:rPr>
              <a:t> </a:t>
            </a:r>
            <a:endParaRPr lang="en-US" dirty="0">
              <a:latin typeface="+mn-lt"/>
            </a:endParaRPr>
          </a:p>
          <a:p>
            <a:pPr>
              <a:defRPr/>
            </a:pPr>
            <a:r>
              <a:rPr lang="en-US" b="1" dirty="0">
                <a:latin typeface="+mn-lt"/>
              </a:rPr>
              <a:t> </a:t>
            </a:r>
            <a:endParaRPr lang="en-US" dirty="0">
              <a:latin typeface="+mn-lt"/>
            </a:endParaRPr>
          </a:p>
          <a:p>
            <a:pPr>
              <a:defRPr/>
            </a:pPr>
            <a:r>
              <a:rPr lang="en-US" dirty="0">
                <a:latin typeface="+mn-lt"/>
              </a:rPr>
              <a:t> </a:t>
            </a:r>
          </a:p>
          <a:p>
            <a:pPr>
              <a:defRPr/>
            </a:pPr>
            <a:r>
              <a:rPr lang="en-US" dirty="0">
                <a:latin typeface="+mn-lt"/>
              </a:rPr>
              <a:t> </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129094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Prejudice</a:t>
            </a:r>
            <a:r>
              <a:rPr lang="en-US" dirty="0">
                <a:latin typeface="+mn-lt"/>
              </a:rPr>
              <a:t> is </a:t>
            </a:r>
            <a:r>
              <a:rPr lang="en-US" i="1" dirty="0">
                <a:latin typeface="+mn-lt"/>
              </a:rPr>
              <a:t>“a rigid unfavorable judgment or opinion </a:t>
            </a:r>
            <a:r>
              <a:rPr lang="en-US" i="1" u="sng" dirty="0">
                <a:latin typeface="+mn-lt"/>
              </a:rPr>
              <a:t>formed beforehand</a:t>
            </a:r>
            <a:r>
              <a:rPr lang="en-US" dirty="0">
                <a:latin typeface="+mn-lt"/>
              </a:rPr>
              <a:t> </a:t>
            </a:r>
            <a:r>
              <a:rPr lang="en-US" i="1" dirty="0">
                <a:latin typeface="+mn-lt"/>
              </a:rPr>
              <a:t>without knowledge or examination of the facts.”</a:t>
            </a:r>
            <a:endParaRPr lang="en-US" dirty="0">
              <a:latin typeface="+mn-lt"/>
            </a:endParaRPr>
          </a:p>
          <a:p>
            <a:pPr>
              <a:defRPr/>
            </a:pPr>
            <a:r>
              <a:rPr lang="en-US" i="1" dirty="0">
                <a:latin typeface="+mn-lt"/>
              </a:rPr>
              <a:t> </a:t>
            </a:r>
            <a:endParaRPr lang="en-US" dirty="0">
              <a:latin typeface="+mn-lt"/>
            </a:endParaRPr>
          </a:p>
          <a:p>
            <a:pPr>
              <a:defRPr/>
            </a:pPr>
            <a:r>
              <a:rPr lang="en-US" dirty="0">
                <a:latin typeface="+mn-lt"/>
              </a:rPr>
              <a:t>Prejudice is often:</a:t>
            </a:r>
          </a:p>
          <a:p>
            <a:pPr>
              <a:defRPr/>
            </a:pPr>
            <a:r>
              <a:rPr lang="en-US" dirty="0">
                <a:latin typeface="+mn-lt"/>
              </a:rPr>
              <a:t>A pre-judgment.</a:t>
            </a:r>
          </a:p>
          <a:p>
            <a:pPr>
              <a:defRPr/>
            </a:pPr>
            <a:r>
              <a:rPr lang="en-US" dirty="0">
                <a:latin typeface="+mn-lt"/>
              </a:rPr>
              <a:t>Not factual (ignorance based)</a:t>
            </a:r>
          </a:p>
          <a:p>
            <a:pPr>
              <a:defRPr/>
            </a:pPr>
            <a:r>
              <a:rPr lang="en-US" dirty="0">
                <a:latin typeface="+mn-lt"/>
              </a:rPr>
              <a:t>Can be based on race, gender, nationality, social class, disability</a:t>
            </a:r>
          </a:p>
          <a:p>
            <a:pPr>
              <a:defRPr/>
            </a:pPr>
            <a:endParaRPr lang="en-US" dirty="0">
              <a:latin typeface="+mn-lt"/>
            </a:endParaRPr>
          </a:p>
          <a:p>
            <a:pPr>
              <a:defRPr/>
            </a:pPr>
            <a:r>
              <a:rPr lang="en-US" dirty="0">
                <a:latin typeface="+mn-lt"/>
              </a:rPr>
              <a:t>http://quotes.lifehack.org/media/quotes/quote-E.-B.-White-prejudice-is-a-great-time-saver-you-125328.png</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4103404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Discrimination</a:t>
            </a:r>
            <a:r>
              <a:rPr lang="en-US" dirty="0">
                <a:latin typeface="+mn-lt"/>
              </a:rPr>
              <a:t> is</a:t>
            </a:r>
            <a:r>
              <a:rPr lang="en-US" b="1" dirty="0">
                <a:latin typeface="+mn-lt"/>
              </a:rPr>
              <a:t> </a:t>
            </a:r>
            <a:r>
              <a:rPr lang="en-US" dirty="0">
                <a:latin typeface="+mn-lt"/>
              </a:rPr>
              <a:t>“</a:t>
            </a:r>
            <a:r>
              <a:rPr lang="en-US" i="1" dirty="0">
                <a:latin typeface="+mn-lt"/>
              </a:rPr>
              <a:t>the </a:t>
            </a:r>
            <a:r>
              <a:rPr lang="en-US" i="1" u="sng" dirty="0">
                <a:latin typeface="+mn-lt"/>
              </a:rPr>
              <a:t>act</a:t>
            </a:r>
            <a:r>
              <a:rPr lang="en-US" dirty="0">
                <a:latin typeface="+mn-lt"/>
              </a:rPr>
              <a:t> </a:t>
            </a:r>
            <a:r>
              <a:rPr lang="en-US" i="1" dirty="0">
                <a:latin typeface="+mn-lt"/>
              </a:rPr>
              <a:t>of treating people differently due to our prejudices.”  This is </a:t>
            </a:r>
            <a:r>
              <a:rPr lang="en-US" i="1" u="sng" dirty="0">
                <a:latin typeface="+mn-lt"/>
              </a:rPr>
              <a:t>our behavior</a:t>
            </a:r>
            <a:r>
              <a:rPr lang="en-US" dirty="0">
                <a:latin typeface="+mn-lt"/>
              </a:rPr>
              <a:t> </a:t>
            </a:r>
            <a:r>
              <a:rPr lang="en-US" i="1" dirty="0">
                <a:latin typeface="+mn-lt"/>
              </a:rPr>
              <a:t>toward an individual group</a:t>
            </a:r>
            <a:endParaRPr lang="en-US" dirty="0">
              <a:latin typeface="+mn-lt"/>
            </a:endParaRPr>
          </a:p>
          <a:p>
            <a:pPr>
              <a:defRPr/>
            </a:pPr>
            <a:r>
              <a:rPr lang="en-US" dirty="0">
                <a:latin typeface="+mn-lt"/>
              </a:rPr>
              <a:t> </a:t>
            </a:r>
          </a:p>
          <a:p>
            <a:pPr>
              <a:defRPr/>
            </a:pPr>
            <a:r>
              <a:rPr lang="en-US" dirty="0">
                <a:latin typeface="+mn-lt"/>
              </a:rPr>
              <a:t>Discrimination: </a:t>
            </a:r>
          </a:p>
          <a:p>
            <a:pPr>
              <a:defRPr/>
            </a:pPr>
            <a:r>
              <a:rPr lang="en-US" dirty="0">
                <a:latin typeface="+mn-lt"/>
              </a:rPr>
              <a:t>Involves associating individuals to a group we’ve assigned them to</a:t>
            </a:r>
          </a:p>
          <a:p>
            <a:pPr>
              <a:defRPr/>
            </a:pPr>
            <a:r>
              <a:rPr lang="en-US" dirty="0">
                <a:latin typeface="+mn-lt"/>
              </a:rPr>
              <a:t>Usually includes:</a:t>
            </a:r>
          </a:p>
          <a:p>
            <a:pPr>
              <a:defRPr/>
            </a:pPr>
            <a:endParaRPr lang="en-US" dirty="0">
              <a:latin typeface="+mn-lt"/>
            </a:endParaRPr>
          </a:p>
          <a:p>
            <a:pPr>
              <a:defRPr/>
            </a:pPr>
            <a:r>
              <a:rPr lang="en-US" dirty="0">
                <a:latin typeface="+mn-lt"/>
              </a:rPr>
              <a:t>keeping people out of activities/places</a:t>
            </a:r>
          </a:p>
          <a:p>
            <a:pPr>
              <a:defRPr/>
            </a:pPr>
            <a:r>
              <a:rPr lang="en-US" dirty="0">
                <a:latin typeface="+mn-lt"/>
              </a:rPr>
              <a:t>treating people with less respect</a:t>
            </a:r>
          </a:p>
          <a:p>
            <a:pPr>
              <a:defRPr/>
            </a:pPr>
            <a:r>
              <a:rPr lang="en-US" dirty="0">
                <a:latin typeface="+mn-lt"/>
              </a:rPr>
              <a:t>denying people certain things </a:t>
            </a:r>
          </a:p>
          <a:p>
            <a:pPr>
              <a:defRPr/>
            </a:pPr>
            <a:r>
              <a:rPr lang="en-US" dirty="0">
                <a:latin typeface="+mn-lt"/>
              </a:rPr>
              <a:t>Not providing the same opportunities to everyone, e.g. training and career opportunities</a:t>
            </a:r>
          </a:p>
          <a:p>
            <a:pPr>
              <a:defRPr/>
            </a:pPr>
            <a:r>
              <a:rPr lang="en-US" dirty="0">
                <a:latin typeface="+mn-lt"/>
              </a:rPr>
              <a:t>Discrimination is illegal!</a:t>
            </a:r>
          </a:p>
          <a:p>
            <a:pPr>
              <a:defRPr/>
            </a:pPr>
            <a:endParaRPr lang="en-US" dirty="0">
              <a:latin typeface="+mn-lt"/>
            </a:endParaRPr>
          </a:p>
          <a:p>
            <a:pPr>
              <a:defRPr/>
            </a:pPr>
            <a:r>
              <a:rPr lang="en-US" b="1" u="sng" dirty="0">
                <a:latin typeface="+mn-lt"/>
              </a:rPr>
              <a:t>Activity 4: Discrimination Concepts</a:t>
            </a:r>
            <a:endParaRPr lang="en-US" dirty="0">
              <a:latin typeface="+mn-lt"/>
            </a:endParaRPr>
          </a:p>
          <a:p>
            <a:pPr>
              <a:defRPr/>
            </a:pPr>
            <a:r>
              <a:rPr lang="en-US" b="1" dirty="0">
                <a:latin typeface="+mn-lt"/>
              </a:rPr>
              <a:t>Instruct</a:t>
            </a:r>
            <a:r>
              <a:rPr lang="en-US" dirty="0">
                <a:latin typeface="+mn-lt"/>
              </a:rPr>
              <a:t> trainees to turn to  </a:t>
            </a:r>
            <a:r>
              <a:rPr lang="en-US" b="1" u="sng" dirty="0">
                <a:latin typeface="+mn-lt"/>
              </a:rPr>
              <a:t>page 8</a:t>
            </a:r>
            <a:r>
              <a:rPr lang="en-US" dirty="0">
                <a:latin typeface="+mn-lt"/>
              </a:rPr>
              <a:t>  in their workbooks.  Have them work in their groups or alone and answer each question.</a:t>
            </a:r>
          </a:p>
          <a:p>
            <a:pPr>
              <a:defRPr/>
            </a:pPr>
            <a:r>
              <a:rPr lang="en-US" b="1" dirty="0">
                <a:latin typeface="+mn-lt"/>
              </a:rPr>
              <a:t>Debrief</a:t>
            </a:r>
            <a:r>
              <a:rPr lang="en-US" dirty="0">
                <a:latin typeface="+mn-lt"/>
              </a:rPr>
              <a:t>: Have trainees share their answers with the larger group. Correct answers as needed.</a:t>
            </a:r>
          </a:p>
          <a:p>
            <a:pPr>
              <a:defRPr/>
            </a:pPr>
            <a:endParaRPr lang="en-US" i="1" u="sng" dirty="0">
              <a:latin typeface="+mn-lt"/>
            </a:endParaRPr>
          </a:p>
          <a:p>
            <a:pPr>
              <a:defRPr/>
            </a:pPr>
            <a:r>
              <a:rPr lang="en-US" b="1" i="0" u="sng" dirty="0">
                <a:latin typeface="+mn-lt"/>
              </a:rPr>
              <a:t>Karen Read:  </a:t>
            </a:r>
            <a:r>
              <a:rPr lang="en-US" i="1" u="sng" dirty="0">
                <a:latin typeface="+mn-lt"/>
              </a:rPr>
              <a:t>“Brown Eyes, Blue Eyes”  debrief with large group. (Include in facilitators guide) optional</a:t>
            </a:r>
          </a:p>
          <a:p>
            <a:pPr>
              <a:defRPr/>
            </a:pPr>
            <a:r>
              <a:rPr lang="en-US" b="1" dirty="0"/>
              <a:t>Instruct</a:t>
            </a:r>
            <a:r>
              <a:rPr lang="en-US" dirty="0"/>
              <a:t> trainees to turn to </a:t>
            </a:r>
            <a:r>
              <a:rPr lang="en-US" b="1" u="sng" dirty="0"/>
              <a:t>Activity 5 pages 9-10</a:t>
            </a:r>
            <a:r>
              <a:rPr lang="en-US" dirty="0"/>
              <a:t> in their workbooks.  Have them work in their groups and answer questions about their assigned scenarios.</a:t>
            </a:r>
          </a:p>
          <a:p>
            <a:pPr>
              <a:defRPr/>
            </a:pPr>
            <a:endParaRPr lang="en-US" dirty="0">
              <a:latin typeface="+mn-lt"/>
            </a:endParaRPr>
          </a:p>
          <a:p>
            <a:pPr>
              <a:defRPr/>
            </a:pPr>
            <a:r>
              <a:rPr lang="en-US" dirty="0">
                <a:latin typeface="+mn-lt"/>
              </a:rPr>
              <a:t>http://www.freeimages.com/photo/1159994</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59551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Instruct trainees to refer to </a:t>
            </a:r>
            <a:r>
              <a:rPr lang="en-US" altLang="en-US" b="1" u="sng" dirty="0"/>
              <a:t>Activity 6 on page 11</a:t>
            </a:r>
            <a:r>
              <a:rPr lang="en-US" altLang="en-US" dirty="0"/>
              <a:t> ( ADA and LEP) in their workbooks.</a:t>
            </a:r>
          </a:p>
          <a:p>
            <a:r>
              <a:rPr lang="en-US" altLang="en-US" dirty="0"/>
              <a:t>Ask for a volunteer to read the top half under ADA.</a:t>
            </a:r>
          </a:p>
          <a:p>
            <a:r>
              <a:rPr lang="en-US" altLang="en-US" dirty="0"/>
              <a:t>Instruct the group to call out ways their agency provides reasonable accommodation for participants with disabilities.</a:t>
            </a:r>
          </a:p>
          <a:p>
            <a:r>
              <a:rPr lang="en-US" altLang="en-US" dirty="0"/>
              <a:t>Probe for:</a:t>
            </a:r>
          </a:p>
          <a:p>
            <a:r>
              <a:rPr lang="en-US" altLang="en-US" dirty="0"/>
              <a:t>Parking lots (disabled spaces)</a:t>
            </a:r>
          </a:p>
          <a:p>
            <a:r>
              <a:rPr lang="en-US" altLang="en-US" dirty="0"/>
              <a:t>Entrances/exits and halls (ramps)</a:t>
            </a:r>
          </a:p>
          <a:p>
            <a:r>
              <a:rPr lang="en-US" altLang="en-US" dirty="0"/>
              <a:t>Elevators and rest rooms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296145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LEP</a:t>
            </a:r>
            <a:endParaRPr lang="en-US" dirty="0">
              <a:latin typeface="+mn-lt"/>
            </a:endParaRPr>
          </a:p>
          <a:p>
            <a:pPr>
              <a:defRPr/>
            </a:pPr>
            <a:r>
              <a:rPr lang="en-US" b="1" dirty="0">
                <a:latin typeface="+mn-lt"/>
              </a:rPr>
              <a:t>3. Ask </a:t>
            </a:r>
            <a:r>
              <a:rPr lang="en-US" dirty="0">
                <a:latin typeface="+mn-lt"/>
              </a:rPr>
              <a:t>for a volunteer to read</a:t>
            </a:r>
            <a:r>
              <a:rPr lang="en-US" b="1" dirty="0">
                <a:latin typeface="+mn-lt"/>
              </a:rPr>
              <a:t> </a:t>
            </a:r>
            <a:r>
              <a:rPr lang="en-US" dirty="0">
                <a:latin typeface="+mn-lt"/>
              </a:rPr>
              <a:t>the bottom half of the ADA and LEP Overview. </a:t>
            </a:r>
            <a:r>
              <a:rPr lang="en-US" b="1" u="sng" dirty="0">
                <a:latin typeface="+mn-lt"/>
              </a:rPr>
              <a:t>Bottom of page 11</a:t>
            </a:r>
          </a:p>
          <a:p>
            <a:pPr>
              <a:defRPr/>
            </a:pPr>
            <a:r>
              <a:rPr lang="en-US" b="1" dirty="0">
                <a:latin typeface="+mn-lt"/>
              </a:rPr>
              <a:t>4. Ask </a:t>
            </a:r>
            <a:r>
              <a:rPr lang="en-US" dirty="0">
                <a:latin typeface="+mn-lt"/>
              </a:rPr>
              <a:t>the group</a:t>
            </a:r>
            <a:r>
              <a:rPr lang="en-US" b="1" dirty="0">
                <a:latin typeface="+mn-lt"/>
              </a:rPr>
              <a:t> </a:t>
            </a:r>
            <a:r>
              <a:rPr lang="en-US" dirty="0">
                <a:latin typeface="+mn-lt"/>
              </a:rPr>
              <a:t>to</a:t>
            </a:r>
            <a:r>
              <a:rPr lang="en-US" b="1" dirty="0">
                <a:latin typeface="+mn-lt"/>
              </a:rPr>
              <a:t> </a:t>
            </a:r>
            <a:r>
              <a:rPr lang="en-US" dirty="0">
                <a:latin typeface="+mn-lt"/>
              </a:rPr>
              <a:t>call out ways their agency provides reasonable accommodation for participants with LEP.</a:t>
            </a:r>
          </a:p>
          <a:p>
            <a:pPr>
              <a:defRPr/>
            </a:pPr>
            <a:r>
              <a:rPr lang="en-US" b="1" dirty="0">
                <a:latin typeface="+mn-lt"/>
              </a:rPr>
              <a:t> Probe</a:t>
            </a:r>
            <a:r>
              <a:rPr lang="en-US" dirty="0">
                <a:latin typeface="+mn-lt"/>
              </a:rPr>
              <a:t> for:</a:t>
            </a:r>
          </a:p>
          <a:p>
            <a:pPr lvl="1">
              <a:defRPr/>
            </a:pPr>
            <a:r>
              <a:rPr lang="en-US" dirty="0">
                <a:latin typeface="+mn-lt"/>
              </a:rPr>
              <a:t>interpreters</a:t>
            </a:r>
          </a:p>
          <a:p>
            <a:pPr lvl="1">
              <a:defRPr/>
            </a:pPr>
            <a:r>
              <a:rPr lang="en-US" dirty="0">
                <a:latin typeface="+mn-lt"/>
              </a:rPr>
              <a:t>written materials in different languages</a:t>
            </a:r>
          </a:p>
          <a:p>
            <a:pPr>
              <a:defRPr/>
            </a:pPr>
            <a:r>
              <a:rPr lang="en-US" dirty="0">
                <a:latin typeface="+mn-lt"/>
              </a:rPr>
              <a:t> </a:t>
            </a:r>
            <a:r>
              <a:rPr lang="en-US" b="1" dirty="0">
                <a:latin typeface="+mn-lt"/>
              </a:rPr>
              <a:t>Mention</a:t>
            </a:r>
            <a:r>
              <a:rPr lang="en-US" dirty="0">
                <a:latin typeface="+mn-lt"/>
              </a:rPr>
              <a:t>:</a:t>
            </a:r>
          </a:p>
          <a:p>
            <a:pPr>
              <a:defRPr/>
            </a:pPr>
            <a:r>
              <a:rPr lang="en-US" dirty="0">
                <a:latin typeface="+mn-lt"/>
              </a:rPr>
              <a:t>Service provisions for LEP participants may depend on the number and frequency of LEP participants served.</a:t>
            </a:r>
          </a:p>
          <a:p>
            <a:pPr>
              <a:defRPr/>
            </a:pPr>
            <a:r>
              <a:rPr lang="en-US" dirty="0">
                <a:latin typeface="+mn-lt"/>
              </a:rPr>
              <a:t>Volunteers or children may be used if they are competent enough to understand and interpret English.</a:t>
            </a:r>
          </a:p>
          <a:p>
            <a:pPr>
              <a:defRPr/>
            </a:pPr>
            <a:r>
              <a:rPr lang="en-US" dirty="0">
                <a:latin typeface="+mn-lt"/>
              </a:rPr>
              <a:t>A shortage of resources does not eliminate the LEP requirement.</a:t>
            </a:r>
          </a:p>
          <a:p>
            <a:pPr>
              <a:defRPr/>
            </a:pPr>
            <a:r>
              <a:rPr lang="en-US" b="1" dirty="0">
                <a:latin typeface="+mn-lt"/>
              </a:rPr>
              <a:t>Debrief: </a:t>
            </a:r>
            <a:r>
              <a:rPr lang="en-US" dirty="0">
                <a:latin typeface="+mn-lt"/>
              </a:rPr>
              <a:t>Ask trainees to call out ways their agency might discriminate against a WIC applicant with a disability.  participant based on a disability or LEP.</a:t>
            </a:r>
          </a:p>
          <a:p>
            <a:pPr>
              <a:defRPr/>
            </a:pPr>
            <a:r>
              <a:rPr lang="en-US" b="1" dirty="0">
                <a:latin typeface="+mn-lt"/>
              </a:rPr>
              <a:t> Probe </a:t>
            </a:r>
            <a:r>
              <a:rPr lang="en-US" dirty="0">
                <a:latin typeface="+mn-lt"/>
              </a:rPr>
              <a:t>for:</a:t>
            </a:r>
          </a:p>
          <a:p>
            <a:pPr marL="174708" indent="-174708">
              <a:buFont typeface="Arial" pitchFamily="34" charset="0"/>
              <a:buChar char="•"/>
              <a:defRPr/>
            </a:pPr>
            <a:r>
              <a:rPr lang="en-US" dirty="0">
                <a:latin typeface="+mn-lt"/>
              </a:rPr>
              <a:t>segregation (separation)</a:t>
            </a:r>
          </a:p>
          <a:p>
            <a:pPr marL="174708" indent="-174708">
              <a:buFont typeface="Arial" pitchFamily="34" charset="0"/>
              <a:buChar char="•"/>
              <a:defRPr/>
            </a:pPr>
            <a:r>
              <a:rPr lang="en-US" dirty="0">
                <a:latin typeface="+mn-lt"/>
              </a:rPr>
              <a:t>different waiting times</a:t>
            </a:r>
          </a:p>
          <a:p>
            <a:pPr marL="174708" indent="-174708">
              <a:buFont typeface="Arial" pitchFamily="34" charset="0"/>
              <a:buChar char="•"/>
              <a:defRPr/>
            </a:pPr>
            <a:r>
              <a:rPr lang="en-US" dirty="0">
                <a:latin typeface="+mn-lt"/>
              </a:rPr>
              <a:t>facilities or services not accessible to people with disabilities</a:t>
            </a:r>
          </a:p>
          <a:p>
            <a:pPr marL="174708" indent="-174708">
              <a:buFont typeface="Arial" pitchFamily="34" charset="0"/>
              <a:buChar char="•"/>
              <a:defRPr/>
            </a:pPr>
            <a:r>
              <a:rPr lang="en-US" dirty="0">
                <a:latin typeface="+mn-lt"/>
              </a:rPr>
              <a:t>failing to advise a LEP participant that an interpreter will be provided free of charge</a:t>
            </a:r>
          </a:p>
          <a:p>
            <a:pPr marL="174708" indent="-174708">
              <a:buFont typeface="Arial" pitchFamily="34" charset="0"/>
              <a:buChar char="•"/>
              <a:defRPr/>
            </a:pPr>
            <a:r>
              <a:rPr lang="en-US" dirty="0">
                <a:latin typeface="+mn-lt"/>
              </a:rPr>
              <a:t>requiring a person with LEP to bring their own interpreter</a:t>
            </a:r>
          </a:p>
          <a:p>
            <a:pPr marL="174708" indent="-174708">
              <a:buFont typeface="Arial" pitchFamily="34" charset="0"/>
              <a:buChar char="•"/>
              <a:defRPr/>
            </a:pPr>
            <a:r>
              <a:rPr lang="en-US" dirty="0">
                <a:latin typeface="+mn-lt"/>
              </a:rPr>
              <a:t>treating people with disabilities differently from other participants</a:t>
            </a:r>
          </a:p>
          <a:p>
            <a:pPr marL="174708" indent="-174708">
              <a:buFont typeface="Arial" pitchFamily="34" charset="0"/>
              <a:buChar char="•"/>
              <a:defRPr/>
            </a:pPr>
            <a:r>
              <a:rPr lang="en-US" dirty="0">
                <a:latin typeface="+mn-lt"/>
              </a:rPr>
              <a:t>operating a WIC site in an area that is not accessible to people in certain groups (no public transportation)</a:t>
            </a:r>
          </a:p>
          <a:p>
            <a:pPr marL="174708" indent="-174708">
              <a:buFont typeface="Arial" pitchFamily="34" charset="0"/>
              <a:buChar char="•"/>
              <a:defRPr/>
            </a:pPr>
            <a:r>
              <a:rPr lang="en-US" dirty="0">
                <a:latin typeface="+mn-lt"/>
              </a:rPr>
              <a:t>providing different WIC benefits to individuals based on their membership in a protected class</a:t>
            </a:r>
          </a:p>
          <a:p>
            <a:pPr marL="174708" indent="-174708">
              <a:buFont typeface="Arial" pitchFamily="34" charset="0"/>
              <a:buChar char="•"/>
              <a:defRPr/>
            </a:pPr>
            <a:r>
              <a:rPr lang="en-US" dirty="0">
                <a:latin typeface="+mn-lt"/>
              </a:rPr>
              <a:t>requesting extra verification or documentation from people based on membership in a protected class</a:t>
            </a:r>
          </a:p>
          <a:p>
            <a:pPr>
              <a:defRPr/>
            </a:pPr>
            <a:r>
              <a:rPr lang="en-US" b="1" dirty="0">
                <a:latin typeface="+mn-lt"/>
              </a:rPr>
              <a:t> Ask trainees</a:t>
            </a:r>
            <a:r>
              <a:rPr lang="en-US" dirty="0">
                <a:latin typeface="+mn-lt"/>
              </a:rPr>
              <a:t> what questions they have about ADA and LEP.</a:t>
            </a:r>
          </a:p>
          <a:p>
            <a:pPr>
              <a:defRPr/>
            </a:pPr>
            <a:endParaRPr lang="en-US" dirty="0">
              <a:latin typeface="+mn-lt"/>
            </a:endParaRPr>
          </a:p>
          <a:p>
            <a:pPr>
              <a:defRPr/>
            </a:pPr>
            <a:endParaRPr lang="en-US" dirty="0">
              <a:latin typeface="+mn-lt"/>
            </a:endParaRPr>
          </a:p>
          <a:p>
            <a:pPr>
              <a:defRPr/>
            </a:pPr>
            <a:r>
              <a:rPr lang="en-US" dirty="0">
                <a:latin typeface="+mn-lt"/>
              </a:rPr>
              <a:t>https://arabinformationcenterithaca.wordpress.com/arabic-child-rearing/</a:t>
            </a:r>
          </a:p>
          <a:p>
            <a:pPr>
              <a:defRPr/>
            </a:pPr>
            <a:endParaRPr 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2956984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t>Activity 8:</a:t>
            </a:r>
            <a:r>
              <a:rPr lang="en-US" altLang="en-US" b="1" dirty="0"/>
              <a:t> Customer Service</a:t>
            </a:r>
            <a:endParaRPr lang="en-US" altLang="en-US" dirty="0"/>
          </a:p>
          <a:p>
            <a:r>
              <a:rPr lang="en-US" altLang="en-US" b="1" dirty="0"/>
              <a:t>Ask</a:t>
            </a:r>
            <a:r>
              <a:rPr lang="en-US" altLang="en-US" dirty="0"/>
              <a:t> trainees to turn to </a:t>
            </a:r>
            <a:r>
              <a:rPr lang="en-US" altLang="en-US" b="1" u="sng" dirty="0"/>
              <a:t>Activity 8 </a:t>
            </a:r>
            <a:r>
              <a:rPr lang="en-US" altLang="en-US" u="sng" dirty="0"/>
              <a:t>on </a:t>
            </a:r>
            <a:r>
              <a:rPr lang="en-US" altLang="en-US" b="1" u="sng" dirty="0"/>
              <a:t>page 13</a:t>
            </a:r>
            <a:r>
              <a:rPr lang="en-US" altLang="en-US" dirty="0"/>
              <a:t> in their workbooks.  Have a volunteer read the scenario as trainees follow along.</a:t>
            </a:r>
          </a:p>
          <a:p>
            <a:r>
              <a:rPr lang="en-US" altLang="en-US" b="1" dirty="0"/>
              <a:t> </a:t>
            </a:r>
            <a:endParaRPr lang="en-US" altLang="en-US" dirty="0"/>
          </a:p>
          <a:p>
            <a:r>
              <a:rPr lang="en-US" altLang="en-US" b="1" dirty="0"/>
              <a:t>Ask </a:t>
            </a:r>
            <a:r>
              <a:rPr lang="en-US" altLang="en-US" dirty="0"/>
              <a:t>trainees:</a:t>
            </a:r>
          </a:p>
          <a:p>
            <a:r>
              <a:rPr lang="en-US" altLang="en-US" dirty="0"/>
              <a:t>Does this sound familiar?</a:t>
            </a:r>
          </a:p>
          <a:p>
            <a:r>
              <a:rPr lang="en-US" altLang="en-US" dirty="0"/>
              <a:t>How many of you have been in a similar situation?</a:t>
            </a:r>
          </a:p>
          <a:p>
            <a:r>
              <a:rPr lang="en-US" altLang="en-US" dirty="0"/>
              <a:t>How may a participant get the impression she is being discriminated against?</a:t>
            </a:r>
          </a:p>
          <a:p>
            <a:r>
              <a:rPr lang="en-US" altLang="en-US" dirty="0"/>
              <a:t>How can a situation end up as a complaint if not handled correctly?</a:t>
            </a:r>
          </a:p>
          <a:p>
            <a:r>
              <a:rPr lang="en-US" altLang="en-US" b="1" dirty="0"/>
              <a:t> </a:t>
            </a:r>
            <a:endParaRPr lang="en-US" altLang="en-US" dirty="0"/>
          </a:p>
          <a:p>
            <a:r>
              <a:rPr lang="en-US" altLang="en-US" b="1" dirty="0"/>
              <a:t>Instruct </a:t>
            </a:r>
            <a:r>
              <a:rPr lang="en-US" altLang="en-US" dirty="0"/>
              <a:t>trainees to answer the questions in table groups.</a:t>
            </a:r>
          </a:p>
          <a:p>
            <a:r>
              <a:rPr lang="en-US" altLang="en-US" dirty="0"/>
              <a:t> </a:t>
            </a:r>
          </a:p>
          <a:p>
            <a:r>
              <a:rPr lang="en-US" altLang="en-US" b="1" dirty="0"/>
              <a:t>Debrief: </a:t>
            </a:r>
            <a:r>
              <a:rPr lang="en-US" altLang="en-US" dirty="0"/>
              <a:t>Ask trainees to select one spokesperson from each table group and share their answers with the larger group.</a:t>
            </a:r>
          </a:p>
          <a:p>
            <a:r>
              <a:rPr lang="en-US" altLang="en-US" b="1" dirty="0"/>
              <a:t> </a:t>
            </a:r>
            <a:endParaRPr lang="en-US" altLang="en-US" dirty="0"/>
          </a:p>
          <a:p>
            <a:r>
              <a:rPr lang="en-US" altLang="en-US" b="1" dirty="0"/>
              <a:t>Ask </a:t>
            </a:r>
            <a:r>
              <a:rPr lang="en-US" altLang="en-US" dirty="0"/>
              <a:t>trainees to provide one example of how someone helped resolve a similar situation at WIC and prevented a discrimination complaint.</a:t>
            </a:r>
          </a:p>
          <a:p>
            <a:r>
              <a:rPr lang="en-US" altLang="en-US" b="1" dirty="0"/>
              <a:t> </a:t>
            </a:r>
            <a:endParaRPr lang="en-US" altLang="en-US" dirty="0"/>
          </a:p>
          <a:p>
            <a:r>
              <a:rPr lang="en-US" altLang="en-US" b="1" dirty="0"/>
              <a:t>Explain </a:t>
            </a:r>
            <a:r>
              <a:rPr lang="en-US" altLang="en-US" dirty="0"/>
              <a:t>that often we can prevent conflict from occurring by providing excellent customer service to our participants during individual consultations, group education, front desk contact, phone calls, and language on signage and outreach materials. </a:t>
            </a:r>
          </a:p>
          <a:p>
            <a:r>
              <a:rPr lang="en-US" altLang="en-US" dirty="0"/>
              <a:t> </a:t>
            </a:r>
          </a:p>
          <a:p>
            <a:pPr eaLnBrk="1" hangingPunct="1"/>
            <a:r>
              <a:rPr lang="en-US" altLang="en-US" dirty="0" err="1"/>
              <a:t>Freeimages.comhttp</a:t>
            </a:r>
            <a:r>
              <a:rPr lang="en-US" altLang="en-US" dirty="0"/>
              <a:t>://www.freeimages.com/photo/499019</a:t>
            </a:r>
          </a:p>
          <a:p>
            <a:pPr eaLnBrk="1" hangingPunct="1"/>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351887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Ask</a:t>
            </a:r>
            <a:r>
              <a:rPr lang="en-US" altLang="en-US" dirty="0"/>
              <a:t> trainees to call out:</a:t>
            </a:r>
          </a:p>
          <a:p>
            <a:r>
              <a:rPr lang="en-US" altLang="en-US" dirty="0"/>
              <a:t>What does the term “civil rights” mean? (everyone treated equally)</a:t>
            </a:r>
          </a:p>
          <a:p>
            <a:r>
              <a:rPr lang="en-US" altLang="en-US" dirty="0"/>
              <a:t>What are some civil rights you have?</a:t>
            </a:r>
          </a:p>
          <a:p>
            <a:r>
              <a:rPr lang="en-US" altLang="en-US" b="1" dirty="0"/>
              <a:t>Explain: </a:t>
            </a:r>
            <a:r>
              <a:rPr lang="en-US" altLang="en-US" dirty="0"/>
              <a:t>Our society was built on rights for the people and by the people.  The Declaration of Independence mentions “inalienable rights.” We have constitutional, and we have civil rights.  Civil rights are the rights of individuals to be treated equally.  All civil rights categories must be honored and protected to ensure all people are treated fairly.</a:t>
            </a:r>
          </a:p>
          <a:p>
            <a:r>
              <a:rPr lang="en-US" alt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467723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Ask:  </a:t>
            </a:r>
            <a:r>
              <a:rPr lang="en-US" altLang="en-US" dirty="0"/>
              <a:t>trainees what this quote means to them.</a:t>
            </a:r>
          </a:p>
          <a:p>
            <a:endParaRPr lang="en-US" altLang="en-US" dirty="0"/>
          </a:p>
          <a:p>
            <a:r>
              <a:rPr lang="en-US" altLang="en-US" b="1" dirty="0"/>
              <a:t>Probe:</a:t>
            </a:r>
            <a:r>
              <a:rPr lang="en-US" altLang="en-US" dirty="0"/>
              <a:t> for situations where the initial contact with a person may have been an unfavorable experience.</a:t>
            </a:r>
          </a:p>
          <a:p>
            <a:r>
              <a:rPr lang="en-US" altLang="en-US" dirty="0"/>
              <a:t>http://www.freeimages.com/photo/457763</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21</a:t>
            </a:fld>
            <a:endParaRPr lang="en-US" dirty="0"/>
          </a:p>
        </p:txBody>
      </p:sp>
    </p:spTree>
    <p:extLst>
      <p:ext uri="{BB962C8B-B14F-4D97-AF65-F5344CB8AC3E}">
        <p14:creationId xmlns:p14="http://schemas.microsoft.com/office/powerpoint/2010/main" val="60289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Review Handout</a:t>
            </a:r>
            <a:r>
              <a:rPr lang="en-US" altLang="en-US" i="1" dirty="0"/>
              <a:t>: “In Times of Conflict” </a:t>
            </a:r>
            <a:r>
              <a:rPr lang="en-US" altLang="en-US" b="1" u="sng" dirty="0"/>
              <a:t>page 14</a:t>
            </a:r>
          </a:p>
          <a:p>
            <a:r>
              <a:rPr lang="en-US" altLang="en-US" b="1" dirty="0"/>
              <a:t>Ask:</a:t>
            </a:r>
            <a:r>
              <a:rPr lang="en-US" altLang="en-US" dirty="0"/>
              <a:t> trainees what methods they have found difficult to do?</a:t>
            </a:r>
          </a:p>
          <a:p>
            <a:r>
              <a:rPr lang="en-US" altLang="en-US" b="1" dirty="0"/>
              <a:t>Emphasize</a:t>
            </a:r>
            <a:r>
              <a:rPr lang="en-US" altLang="en-US" dirty="0"/>
              <a:t> the need to:</a:t>
            </a:r>
          </a:p>
          <a:p>
            <a:r>
              <a:rPr lang="en-US" altLang="en-US" dirty="0"/>
              <a:t>Be safe</a:t>
            </a:r>
          </a:p>
          <a:p>
            <a:r>
              <a:rPr lang="en-US" altLang="en-US" dirty="0"/>
              <a:t>Call 911 if needed (better safe than sorry)</a:t>
            </a:r>
          </a:p>
          <a:p>
            <a:r>
              <a:rPr lang="en-US" altLang="en-US" dirty="0"/>
              <a:t>Trust your instincts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22</a:t>
            </a:fld>
            <a:endParaRPr lang="en-US" dirty="0"/>
          </a:p>
        </p:txBody>
      </p:sp>
    </p:spTree>
    <p:extLst>
      <p:ext uri="{BB962C8B-B14F-4D97-AF65-F5344CB8AC3E}">
        <p14:creationId xmlns:p14="http://schemas.microsoft.com/office/powerpoint/2010/main" val="169261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Ask trainees </a:t>
            </a:r>
            <a:r>
              <a:rPr lang="en-US" altLang="en-US" dirty="0"/>
              <a:t>to consider what their WIC agency should do if a participant or applicant felt they were being discriminated against?</a:t>
            </a:r>
          </a:p>
          <a:p>
            <a:r>
              <a:rPr lang="en-US" altLang="en-US" dirty="0"/>
              <a:t> </a:t>
            </a:r>
          </a:p>
          <a:p>
            <a:r>
              <a:rPr lang="en-US" altLang="en-US" b="1" dirty="0"/>
              <a:t>Activity 9: Discrimination Complaint Process</a:t>
            </a:r>
            <a:endParaRPr lang="en-US" altLang="en-US" dirty="0"/>
          </a:p>
          <a:p>
            <a:r>
              <a:rPr lang="en-US" altLang="en-US" b="1" dirty="0"/>
              <a:t>Instruct </a:t>
            </a:r>
            <a:r>
              <a:rPr lang="en-US" altLang="en-US" dirty="0"/>
              <a:t>Trainees to turn to </a:t>
            </a:r>
            <a:r>
              <a:rPr lang="en-US" altLang="en-US" b="1" u="sng" dirty="0"/>
              <a:t>Activity 9</a:t>
            </a:r>
            <a:r>
              <a:rPr lang="en-US" altLang="en-US" u="sng" dirty="0"/>
              <a:t> beginning on </a:t>
            </a:r>
            <a:r>
              <a:rPr lang="en-US" altLang="en-US" b="1" u="sng" dirty="0"/>
              <a:t>page 15</a:t>
            </a:r>
            <a:r>
              <a:rPr lang="en-US" altLang="en-US" dirty="0"/>
              <a:t> in their workbooks.  Briefly review the </a:t>
            </a:r>
            <a:r>
              <a:rPr lang="en-US" altLang="en-US" i="1" dirty="0"/>
              <a:t>Discrimination Complaint Process</a:t>
            </a:r>
            <a:r>
              <a:rPr lang="en-US" altLang="en-US" dirty="0"/>
              <a:t>. </a:t>
            </a:r>
          </a:p>
          <a:p>
            <a:r>
              <a:rPr lang="en-US" altLang="en-US" dirty="0"/>
              <a:t>Ask for a volunteer(s) to read the</a:t>
            </a:r>
            <a:r>
              <a:rPr lang="en-US" altLang="en-US" b="1" dirty="0"/>
              <a:t> </a:t>
            </a:r>
            <a:r>
              <a:rPr lang="en-US" altLang="en-US" i="1" dirty="0"/>
              <a:t>Complaint Procedures Overview</a:t>
            </a:r>
            <a:r>
              <a:rPr lang="en-US" altLang="en-US" dirty="0"/>
              <a:t> on </a:t>
            </a:r>
            <a:r>
              <a:rPr lang="en-US" altLang="en-US" b="1" u="sng" dirty="0"/>
              <a:t>page 16</a:t>
            </a:r>
            <a:r>
              <a:rPr lang="en-US" altLang="en-US" dirty="0"/>
              <a:t> and discuss as a group.</a:t>
            </a:r>
          </a:p>
          <a:p>
            <a:r>
              <a:rPr lang="en-US" altLang="en-US" b="1" dirty="0"/>
              <a:t> </a:t>
            </a:r>
            <a:endParaRPr lang="en-US" altLang="en-US" dirty="0"/>
          </a:p>
          <a:p>
            <a:r>
              <a:rPr lang="en-US" altLang="en-US" b="1" dirty="0"/>
              <a:t>Ensure </a:t>
            </a:r>
            <a:r>
              <a:rPr lang="en-US" altLang="en-US" dirty="0"/>
              <a:t>trainees know they must protect the individual’s confidentiality.  Details of the complaint should only be shared among:</a:t>
            </a:r>
          </a:p>
          <a:p>
            <a:r>
              <a:rPr lang="en-US" altLang="en-US" dirty="0"/>
              <a:t>WIC supervisors</a:t>
            </a:r>
          </a:p>
          <a:p>
            <a:r>
              <a:rPr lang="en-US" altLang="en-US" dirty="0"/>
              <a:t>the person filing the complaint</a:t>
            </a:r>
          </a:p>
          <a:p>
            <a:r>
              <a:rPr lang="en-US" altLang="en-US" dirty="0"/>
              <a:t>State WIC Civil Rights Coordinator</a:t>
            </a:r>
          </a:p>
          <a:p>
            <a:r>
              <a:rPr lang="en-US" altLang="en-US" dirty="0"/>
              <a:t>Staff involved in the incident</a:t>
            </a:r>
          </a:p>
          <a:p>
            <a:r>
              <a:rPr lang="en-US" altLang="en-US" dirty="0"/>
              <a:t> </a:t>
            </a:r>
          </a:p>
          <a:p>
            <a:r>
              <a:rPr lang="en-US" altLang="en-US" b="1" dirty="0"/>
              <a:t>Ask </a:t>
            </a:r>
            <a:r>
              <a:rPr lang="en-US" altLang="en-US" dirty="0"/>
              <a:t>what questions they have about the discrimination complaint process.</a:t>
            </a:r>
            <a:r>
              <a:rPr lang="en-US" altLang="en-US" b="1" dirty="0"/>
              <a:t> </a:t>
            </a:r>
            <a:endParaRPr lang="en-US" altLang="en-US" dirty="0"/>
          </a:p>
          <a:p>
            <a:endParaRPr lang="en-US" altLang="en-US" dirty="0"/>
          </a:p>
          <a:p>
            <a:r>
              <a:rPr lang="en-US" altLang="en-US" dirty="0"/>
              <a:t>http://www.freeimages.com/photo/680529</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23</a:t>
            </a:fld>
            <a:endParaRPr lang="en-US" dirty="0"/>
          </a:p>
        </p:txBody>
      </p:sp>
    </p:spTree>
    <p:extLst>
      <p:ext uri="{BB962C8B-B14F-4D97-AF65-F5344CB8AC3E}">
        <p14:creationId xmlns:p14="http://schemas.microsoft.com/office/powerpoint/2010/main" val="296752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mn-lt"/>
              </a:rPr>
              <a:t>Public Notification</a:t>
            </a:r>
            <a:endParaRPr lang="en-US" dirty="0">
              <a:latin typeface="+mn-lt"/>
            </a:endParaRPr>
          </a:p>
          <a:p>
            <a:pPr>
              <a:defRPr/>
            </a:pPr>
            <a:r>
              <a:rPr lang="en-US" b="1" dirty="0">
                <a:latin typeface="+mn-lt"/>
              </a:rPr>
              <a:t>Explain</a:t>
            </a:r>
            <a:r>
              <a:rPr lang="en-US" dirty="0">
                <a:latin typeface="+mn-lt"/>
              </a:rPr>
              <a:t>: Federal law requires WIC programs to inform potential WIC applicants or participants about:</a:t>
            </a:r>
          </a:p>
          <a:p>
            <a:pPr>
              <a:defRPr/>
            </a:pPr>
            <a:r>
              <a:rPr lang="en-US" dirty="0">
                <a:latin typeface="+mn-lt"/>
              </a:rPr>
              <a:t>program availability</a:t>
            </a:r>
          </a:p>
          <a:p>
            <a:pPr>
              <a:defRPr/>
            </a:pPr>
            <a:r>
              <a:rPr lang="en-US" dirty="0">
                <a:latin typeface="+mn-lt"/>
              </a:rPr>
              <a:t>rights and responsibilities</a:t>
            </a:r>
          </a:p>
          <a:p>
            <a:pPr>
              <a:defRPr/>
            </a:pPr>
            <a:r>
              <a:rPr lang="en-US" dirty="0">
                <a:latin typeface="+mn-lt"/>
              </a:rPr>
              <a:t>nondiscrimination policy</a:t>
            </a:r>
          </a:p>
          <a:p>
            <a:pPr>
              <a:defRPr/>
            </a:pPr>
            <a:r>
              <a:rPr lang="en-US" dirty="0">
                <a:latin typeface="+mn-lt"/>
              </a:rPr>
              <a:t>complaint procedures</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24</a:t>
            </a:fld>
            <a:endParaRPr lang="en-US" dirty="0"/>
          </a:p>
        </p:txBody>
      </p:sp>
    </p:spTree>
    <p:extLst>
      <p:ext uri="{BB962C8B-B14F-4D97-AF65-F5344CB8AC3E}">
        <p14:creationId xmlns:p14="http://schemas.microsoft.com/office/powerpoint/2010/main" val="248518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Ask </a:t>
            </a:r>
            <a:r>
              <a:rPr lang="en-US" dirty="0">
                <a:latin typeface="+mn-lt"/>
              </a:rPr>
              <a:t>trainees to call out where the “And Justice for All” posters should be posted in their WIC sites. </a:t>
            </a:r>
          </a:p>
          <a:p>
            <a:pPr>
              <a:defRPr/>
            </a:pPr>
            <a:r>
              <a:rPr lang="en-US" dirty="0">
                <a:latin typeface="+mn-lt"/>
              </a:rPr>
              <a:t> </a:t>
            </a:r>
          </a:p>
          <a:p>
            <a:pPr>
              <a:defRPr/>
            </a:pPr>
            <a:r>
              <a:rPr lang="en-US" b="1" dirty="0">
                <a:latin typeface="+mn-lt"/>
              </a:rPr>
              <a:t>Debrief: </a:t>
            </a:r>
            <a:r>
              <a:rPr lang="en-US" dirty="0">
                <a:latin typeface="+mn-lt"/>
              </a:rPr>
              <a:t>USDA requires that posters are placed where easily visible.  Agencies should check their “And Justice for All” posters to ensure they are posting the correct version (475A—December</a:t>
            </a:r>
            <a:r>
              <a:rPr lang="en-US" baseline="0" dirty="0">
                <a:latin typeface="+mn-lt"/>
              </a:rPr>
              <a:t> 2015)</a:t>
            </a:r>
            <a:endParaRPr lang="en-US" dirty="0"/>
          </a:p>
          <a:p>
            <a:pPr eaLnBrk="1" hangingPunct="1">
              <a:defRPr/>
            </a:pPr>
            <a:endParaRPr lang="en-US" dirty="0"/>
          </a:p>
          <a:p>
            <a:pPr eaLnBrk="1" hangingPunct="1">
              <a:defRPr/>
            </a:pPr>
            <a:r>
              <a:rPr lang="en-US" dirty="0"/>
              <a:t>Agencies must post </a:t>
            </a:r>
          </a:p>
          <a:p>
            <a:pPr eaLnBrk="1" hangingPunct="1">
              <a:defRPr/>
            </a:pPr>
            <a:r>
              <a:rPr lang="en-US" dirty="0"/>
              <a:t>“And Justice for All” poster where easily visible and use version AD-475A Revised December 2015.</a:t>
            </a:r>
          </a:p>
          <a:p>
            <a:pPr eaLnBrk="1" hangingPunct="1">
              <a:defRPr/>
            </a:pPr>
            <a:endParaRPr lang="en-US" dirty="0"/>
          </a:p>
          <a:p>
            <a:pPr eaLnBrk="1" hangingPunct="1">
              <a:defRPr/>
            </a:pPr>
            <a:r>
              <a:rPr lang="en-US" dirty="0"/>
              <a:t>Refer trainees to appendix II on page 18 in their workbooks for instructions on downloading the “And Justice for All “ posters.</a:t>
            </a:r>
          </a:p>
          <a:p>
            <a:pP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25</a:t>
            </a:fld>
            <a:endParaRPr lang="en-US" dirty="0"/>
          </a:p>
        </p:txBody>
      </p:sp>
    </p:spTree>
    <p:extLst>
      <p:ext uri="{BB962C8B-B14F-4D97-AF65-F5344CB8AC3E}">
        <p14:creationId xmlns:p14="http://schemas.microsoft.com/office/powerpoint/2010/main" val="85530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26</a:t>
            </a:fld>
            <a:endParaRPr lang="en-US" dirty="0"/>
          </a:p>
        </p:txBody>
      </p:sp>
    </p:spTree>
    <p:extLst>
      <p:ext uri="{BB962C8B-B14F-4D97-AF65-F5344CB8AC3E}">
        <p14:creationId xmlns:p14="http://schemas.microsoft.com/office/powerpoint/2010/main" val="2837305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27</a:t>
            </a:fld>
            <a:endParaRPr lang="en-US" dirty="0"/>
          </a:p>
        </p:txBody>
      </p:sp>
    </p:spTree>
    <p:extLst>
      <p:ext uri="{BB962C8B-B14F-4D97-AF65-F5344CB8AC3E}">
        <p14:creationId xmlns:p14="http://schemas.microsoft.com/office/powerpoint/2010/main" val="1332741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t>Compliance Reviews</a:t>
            </a:r>
            <a:endParaRPr lang="en-US" altLang="en-US" dirty="0"/>
          </a:p>
          <a:p>
            <a:r>
              <a:rPr lang="en-US" altLang="en-US" b="1" dirty="0"/>
              <a:t>Explain: </a:t>
            </a:r>
            <a:r>
              <a:rPr lang="en-US" altLang="en-US" dirty="0"/>
              <a:t>When</a:t>
            </a:r>
            <a:r>
              <a:rPr lang="en-US" altLang="en-US" b="1" dirty="0"/>
              <a:t> </a:t>
            </a:r>
            <a:r>
              <a:rPr lang="en-US" altLang="en-US" dirty="0"/>
              <a:t>State WIC conducts a </a:t>
            </a:r>
            <a:r>
              <a:rPr lang="en-US" altLang="en-US" u="sng" dirty="0"/>
              <a:t>program evaluation</a:t>
            </a:r>
            <a:r>
              <a:rPr lang="en-US" altLang="en-US" dirty="0"/>
              <a:t>, they check to ensure: </a:t>
            </a:r>
          </a:p>
          <a:p>
            <a:r>
              <a:rPr lang="en-US" altLang="en-US" dirty="0"/>
              <a:t>WIC clinics are complying with civil rights laws and regulations.</a:t>
            </a:r>
          </a:p>
          <a:p>
            <a:r>
              <a:rPr lang="en-US" altLang="en-US" dirty="0"/>
              <a:t>Staff attends annual civil rights training.</a:t>
            </a:r>
          </a:p>
          <a:p>
            <a:r>
              <a:rPr lang="en-US" altLang="en-US" dirty="0"/>
              <a:t> </a:t>
            </a:r>
          </a:p>
          <a:p>
            <a:r>
              <a:rPr lang="en-US" altLang="en-US" b="1" u="sng" dirty="0"/>
              <a:t>Resolution of Non-Compliance</a:t>
            </a:r>
            <a:endParaRPr lang="en-US" altLang="en-US" dirty="0"/>
          </a:p>
          <a:p>
            <a:r>
              <a:rPr lang="en-US" altLang="en-US" b="1" dirty="0"/>
              <a:t>Explain: </a:t>
            </a:r>
            <a:r>
              <a:rPr lang="en-US" altLang="en-US" dirty="0"/>
              <a:t>If State WIC finds that a local agency has not complied with WIC civil rights laws and regulations:</a:t>
            </a:r>
          </a:p>
          <a:p>
            <a:r>
              <a:rPr lang="en-US" altLang="en-US" dirty="0"/>
              <a:t>The agency must develop a corrective action plan to resolve the errors.</a:t>
            </a:r>
          </a:p>
          <a:p>
            <a:r>
              <a:rPr lang="en-US" altLang="en-US" dirty="0"/>
              <a:t>State WIC will follow-up to ensure the errors have been corrected.</a:t>
            </a:r>
          </a:p>
          <a:p>
            <a:r>
              <a:rPr lang="en-US" altLang="en-US" dirty="0"/>
              <a:t> </a:t>
            </a:r>
          </a:p>
          <a:p>
            <a:r>
              <a:rPr lang="en-US" altLang="en-US" b="1" dirty="0"/>
              <a:t>Ask </a:t>
            </a:r>
            <a:r>
              <a:rPr lang="en-US" altLang="en-US" dirty="0"/>
              <a:t>trainees what questions they have about public notification, compliance review, and resolution of non-compliance.</a:t>
            </a:r>
          </a:p>
          <a:p>
            <a:endParaRPr lang="en-US" altLang="en-US" dirty="0"/>
          </a:p>
          <a:p>
            <a:r>
              <a:rPr lang="en-US" altLang="en-US" dirty="0"/>
              <a:t>https://www.mycallfinder.com/blog/2014/10/financial-importance-call-monitoring-tcpa-compliance/</a:t>
            </a:r>
          </a:p>
        </p:txBody>
      </p:sp>
      <p:sp>
        <p:nvSpPr>
          <p:cNvPr id="4" name="Slide Number Placeholder 3"/>
          <p:cNvSpPr>
            <a:spLocks noGrp="1"/>
          </p:cNvSpPr>
          <p:nvPr>
            <p:ph type="sldNum" sz="quarter" idx="10"/>
          </p:nvPr>
        </p:nvSpPr>
        <p:spPr/>
        <p:txBody>
          <a:bodyPr/>
          <a:lstStyle/>
          <a:p>
            <a:fld id="{9910F91F-2413-4B17-A2A4-E081FA6F39B7}" type="slidenum">
              <a:rPr lang="en-US" smtClean="0"/>
              <a:t>28</a:t>
            </a:fld>
            <a:endParaRPr lang="en-US" dirty="0"/>
          </a:p>
        </p:txBody>
      </p:sp>
    </p:spTree>
    <p:extLst>
      <p:ext uri="{BB962C8B-B14F-4D97-AF65-F5344CB8AC3E}">
        <p14:creationId xmlns:p14="http://schemas.microsoft.com/office/powerpoint/2010/main" val="1984751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Read</a:t>
            </a:r>
            <a:r>
              <a:rPr lang="en-US" dirty="0">
                <a:latin typeface="+mn-lt"/>
              </a:rPr>
              <a:t> aloud: The Museum of Tolerance in Los Angeles welcomes its visitors in a unique and compelling way.  Visitors must wait in the lobby until invited into the museum by a tour guide.  The guide points out there are only two doors to enter the museum.  One door is marked “prejudiced” and the other door is marked “unprejudiced”.  Visitors are instructed to enter the door that most represents them.  Almost always, the door marked “unprejudiced” is selected.  The brave visitor who is first to try the door is unable to turn the knob.  Much to everyone’s surprise, the “unprejudiced” door is locked.  The only way to enter the museum is through the door marked “prejudiced.”</a:t>
            </a:r>
          </a:p>
        </p:txBody>
      </p:sp>
      <p:sp>
        <p:nvSpPr>
          <p:cNvPr id="4" name="Slide Number Placeholder 3"/>
          <p:cNvSpPr>
            <a:spLocks noGrp="1"/>
          </p:cNvSpPr>
          <p:nvPr>
            <p:ph type="sldNum" sz="quarter" idx="10"/>
          </p:nvPr>
        </p:nvSpPr>
        <p:spPr/>
        <p:txBody>
          <a:bodyPr/>
          <a:lstStyle/>
          <a:p>
            <a:fld id="{9910F91F-2413-4B17-A2A4-E081FA6F39B7}" type="slidenum">
              <a:rPr lang="en-US" smtClean="0"/>
              <a:t>29</a:t>
            </a:fld>
            <a:endParaRPr lang="en-US" dirty="0"/>
          </a:p>
        </p:txBody>
      </p:sp>
    </p:spTree>
    <p:extLst>
      <p:ext uri="{BB962C8B-B14F-4D97-AF65-F5344CB8AC3E}">
        <p14:creationId xmlns:p14="http://schemas.microsoft.com/office/powerpoint/2010/main" val="978030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30</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What comes to mind when you hear the terms ethnicity and race? </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222457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Explain: </a:t>
            </a:r>
            <a:r>
              <a:rPr lang="en-US" dirty="0">
                <a:latin typeface="+mn-lt"/>
              </a:rPr>
              <a:t>Ethnicity is socially defined.  Ethnic groups share a common ancestry.  </a:t>
            </a:r>
          </a:p>
          <a:p>
            <a:pPr>
              <a:defRPr/>
            </a:pPr>
            <a:endParaRPr lang="en-US" dirty="0">
              <a:latin typeface="+mn-lt"/>
            </a:endParaRPr>
          </a:p>
          <a:p>
            <a:pPr>
              <a:defRPr/>
            </a:pPr>
            <a:r>
              <a:rPr lang="en-US" b="1" dirty="0">
                <a:latin typeface="+mn-lt"/>
              </a:rPr>
              <a:t>They may share: (next slide)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147312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Culture</a:t>
            </a:r>
          </a:p>
          <a:p>
            <a:pPr marL="171450" indent="-171450">
              <a:buFont typeface="Arial" panose="020B0604020202020204" pitchFamily="34" charset="0"/>
              <a:buChar char="•"/>
              <a:defRPr/>
            </a:pPr>
            <a:r>
              <a:rPr lang="en-US" dirty="0"/>
              <a:t>Genealogy (family tree)</a:t>
            </a:r>
          </a:p>
          <a:p>
            <a:pPr marL="171450" indent="-171450">
              <a:buFont typeface="Arial" panose="020B0604020202020204" pitchFamily="34" charset="0"/>
              <a:buChar char="•"/>
              <a:defRPr/>
            </a:pPr>
            <a:r>
              <a:rPr lang="en-US" dirty="0"/>
              <a:t>Family History</a:t>
            </a:r>
          </a:p>
          <a:p>
            <a:pPr marL="171450" indent="-171450">
              <a:buFont typeface="Arial" panose="020B0604020202020204" pitchFamily="34" charset="0"/>
              <a:buChar char="•"/>
              <a:defRPr/>
            </a:pPr>
            <a:r>
              <a:rPr lang="en-US" dirty="0"/>
              <a:t>Homeland (country of origin)</a:t>
            </a:r>
          </a:p>
          <a:p>
            <a:pPr marL="171450" indent="-171450">
              <a:buFont typeface="Arial" panose="020B0604020202020204" pitchFamily="34" charset="0"/>
              <a:buChar char="•"/>
              <a:defRPr/>
            </a:pPr>
            <a:r>
              <a:rPr lang="en-US" dirty="0"/>
              <a:t>Cultural heritage</a:t>
            </a:r>
          </a:p>
          <a:p>
            <a:pPr marL="171450" indent="-171450">
              <a:buFont typeface="Arial" panose="020B0604020202020204" pitchFamily="34" charset="0"/>
              <a:buChar char="•"/>
              <a:defRPr/>
            </a:pPr>
            <a:r>
              <a:rPr lang="en-US" dirty="0"/>
              <a:t>Cuisine</a:t>
            </a:r>
          </a:p>
          <a:p>
            <a:pPr marL="171450" indent="-171450">
              <a:buFont typeface="Arial" panose="020B0604020202020204" pitchFamily="34" charset="0"/>
              <a:buChar char="•"/>
              <a:defRPr/>
            </a:pPr>
            <a:r>
              <a:rPr lang="en-US" dirty="0"/>
              <a:t>Clothing styles</a:t>
            </a:r>
          </a:p>
          <a:p>
            <a:pPr>
              <a:defRPr/>
            </a:pPr>
            <a:r>
              <a:rPr lang="en-US" dirty="0"/>
              <a:t> </a:t>
            </a:r>
          </a:p>
          <a:p>
            <a:pPr marL="174708" indent="-174708">
              <a:buFont typeface="Arial" pitchFamily="34" charset="0"/>
              <a:buChar char="•"/>
              <a:defRPr/>
            </a:pPr>
            <a:endParaRPr lang="en-US" dirty="0"/>
          </a:p>
          <a:p>
            <a:pPr marL="174708" indent="-174708">
              <a:buFont typeface="Arial" pitchFamily="34" charset="0"/>
              <a:buChar char="•"/>
              <a:defRPr/>
            </a:pPr>
            <a:endParaRPr lang="en-US" dirty="0"/>
          </a:p>
          <a:p>
            <a:pPr marL="174708" indent="-174708">
              <a:buFont typeface="Arial" pitchFamily="34" charset="0"/>
              <a:buChar char="•"/>
              <a:defRPr/>
            </a:pPr>
            <a:endParaRPr lang="en-US" dirty="0"/>
          </a:p>
          <a:p>
            <a:pPr>
              <a:buFont typeface="Arial" pitchFamily="34" charset="0"/>
              <a:buNone/>
              <a:defRPr/>
            </a:pPr>
            <a:r>
              <a:rPr lang="en-US" baseline="30000" dirty="0"/>
              <a:t>1&lt;a </a:t>
            </a:r>
            <a:r>
              <a:rPr lang="en-US" baseline="30000" dirty="0" err="1"/>
              <a:t>href</a:t>
            </a:r>
            <a:r>
              <a:rPr lang="en-US" baseline="30000" dirty="0"/>
              <a:t>="http://www.flickr.com/photos/72213316@N00/3334030967/" title="</a:t>
            </a:r>
            <a:r>
              <a:rPr lang="en-US" baseline="30000" dirty="0" err="1"/>
              <a:t>Sudarushka</a:t>
            </a:r>
            <a:r>
              <a:rPr lang="en-US" baseline="30000" dirty="0"/>
              <a:t> group shot by Alaskan Dude, on Flickr"&gt;&lt;</a:t>
            </a:r>
            <a:r>
              <a:rPr lang="en-US" baseline="30000" dirty="0" err="1"/>
              <a:t>img</a:t>
            </a:r>
            <a:r>
              <a:rPr lang="en-US" baseline="30000" dirty="0"/>
              <a:t> </a:t>
            </a:r>
            <a:r>
              <a:rPr lang="en-US" baseline="30000" dirty="0" err="1"/>
              <a:t>src</a:t>
            </a:r>
            <a:r>
              <a:rPr lang="en-US" baseline="30000" dirty="0"/>
              <a:t>="http://farm4.staticflickr.com/3598/3334030967_54a7da9b9f.jpg" width="500" height="404" alt="</a:t>
            </a:r>
            <a:r>
              <a:rPr lang="en-US" baseline="30000" dirty="0" err="1"/>
              <a:t>Sudarushka</a:t>
            </a:r>
            <a:r>
              <a:rPr lang="en-US" baseline="30000" dirty="0"/>
              <a:t> group shot"&gt;&lt;/a&gt;</a:t>
            </a:r>
          </a:p>
          <a:p>
            <a:pPr>
              <a:buFont typeface="Arial" pitchFamily="34" charset="0"/>
              <a:buNone/>
              <a:defRPr/>
            </a:pPr>
            <a:r>
              <a:rPr lang="en-US" baseline="30000" dirty="0"/>
              <a:t>2&lt;</a:t>
            </a:r>
            <a:r>
              <a:rPr lang="en-US" baseline="30000" dirty="0" err="1"/>
              <a:t>iframe</a:t>
            </a:r>
            <a:r>
              <a:rPr lang="en-US" baseline="30000" dirty="0"/>
              <a:t> </a:t>
            </a:r>
            <a:r>
              <a:rPr lang="en-US" baseline="30000" dirty="0" err="1"/>
              <a:t>src</a:t>
            </a:r>
            <a:r>
              <a:rPr lang="en-US" baseline="30000" dirty="0"/>
              <a:t>="https://www.flickr.com/photos/stevendepolo/3239829063/player/d3345b53cd" height="334" width="500"  frameborder="0" </a:t>
            </a:r>
            <a:r>
              <a:rPr lang="en-US" baseline="30000" dirty="0" err="1"/>
              <a:t>allowfullscreen</a:t>
            </a:r>
            <a:r>
              <a:rPr lang="en-US" baseline="30000" dirty="0"/>
              <a:t> </a:t>
            </a:r>
            <a:r>
              <a:rPr lang="en-US" baseline="30000" dirty="0" err="1"/>
              <a:t>webkitallowfullscreen</a:t>
            </a:r>
            <a:r>
              <a:rPr lang="en-US" baseline="30000" dirty="0"/>
              <a:t> </a:t>
            </a:r>
            <a:r>
              <a:rPr lang="en-US" baseline="30000" dirty="0" err="1"/>
              <a:t>mozallowfullscreen</a:t>
            </a:r>
            <a:r>
              <a:rPr lang="en-US" baseline="30000" dirty="0"/>
              <a:t> </a:t>
            </a:r>
            <a:r>
              <a:rPr lang="en-US" baseline="30000" dirty="0" err="1"/>
              <a:t>oallowfullscreen</a:t>
            </a:r>
            <a:r>
              <a:rPr lang="en-US" baseline="30000" dirty="0"/>
              <a:t> </a:t>
            </a:r>
            <a:r>
              <a:rPr lang="en-US" baseline="30000" dirty="0" err="1"/>
              <a:t>msallowfullscreen</a:t>
            </a:r>
            <a:r>
              <a:rPr lang="en-US" baseline="30000" dirty="0"/>
              <a:t>&gt;&lt;/</a:t>
            </a:r>
            <a:r>
              <a:rPr lang="en-US" baseline="30000" dirty="0" err="1"/>
              <a:t>iframe</a:t>
            </a:r>
            <a:r>
              <a:rPr lang="en-US" baseline="30000" dirty="0"/>
              <a:t>&gt;</a:t>
            </a:r>
          </a:p>
          <a:p>
            <a:pPr>
              <a:buFont typeface="Arial" pitchFamily="34" charset="0"/>
              <a:buNone/>
              <a:defRPr/>
            </a:pPr>
            <a:r>
              <a:rPr lang="en-US" baseline="30000" dirty="0"/>
              <a:t>3&lt;a </a:t>
            </a:r>
            <a:r>
              <a:rPr lang="en-US" baseline="30000" dirty="0" err="1"/>
              <a:t>href</a:t>
            </a:r>
            <a:r>
              <a:rPr lang="en-US" baseline="30000" dirty="0"/>
              <a:t>="http://www.flickr.com/photos/stevendepolo/3276038096/" title="Indian Dance Ethnic Heritage Festival 42 by </a:t>
            </a:r>
            <a:r>
              <a:rPr lang="en-US" baseline="30000" dirty="0" err="1"/>
              <a:t>stevendepolo</a:t>
            </a:r>
            <a:r>
              <a:rPr lang="en-US" baseline="30000" dirty="0"/>
              <a:t>, on Flickr"&gt;&lt;</a:t>
            </a:r>
            <a:r>
              <a:rPr lang="en-US" baseline="30000" dirty="0" err="1"/>
              <a:t>img</a:t>
            </a:r>
            <a:r>
              <a:rPr lang="en-US" baseline="30000" dirty="0"/>
              <a:t> </a:t>
            </a:r>
            <a:r>
              <a:rPr lang="en-US" baseline="30000" dirty="0" err="1"/>
              <a:t>src</a:t>
            </a:r>
            <a:r>
              <a:rPr lang="en-US" baseline="30000" dirty="0"/>
              <a:t>="http://farm4.staticflickr.com/3381/3276038096_d0bbe02780_m.jpg" width="240" height="160" alt="Indian Dance Ethnic Heritage Festival 42"&gt;&lt;/a&gt;&gt;</a:t>
            </a:r>
          </a:p>
          <a:p>
            <a:pPr>
              <a:defRPr/>
            </a:pPr>
            <a:endParaRPr lang="en-US" b="1" dirty="0">
              <a:latin typeface="+mn-lt"/>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24107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Religion, mythology, or ritual  </a:t>
            </a:r>
            <a:endParaRPr lang="en-US" altLang="en-US" b="1" dirty="0"/>
          </a:p>
          <a:p>
            <a:endParaRPr lang="en-US" altLang="en-US" b="1" dirty="0"/>
          </a:p>
          <a:p>
            <a:endParaRPr lang="en-US" altLang="en-US" b="1" dirty="0"/>
          </a:p>
          <a:p>
            <a:r>
              <a:rPr lang="en-US" altLang="en-US" baseline="30000" dirty="0"/>
              <a:t>&lt;a </a:t>
            </a:r>
            <a:r>
              <a:rPr lang="en-US" altLang="en-US" baseline="30000" dirty="0" err="1"/>
              <a:t>href</a:t>
            </a:r>
            <a:r>
              <a:rPr lang="en-US" altLang="en-US" baseline="30000" dirty="0"/>
              <a:t>="http://www.flickr.com/photos/mckaysavage/6582764551/" title="Laos - </a:t>
            </a:r>
            <a:r>
              <a:rPr lang="en-US" altLang="en-US" baseline="30000" dirty="0" err="1"/>
              <a:t>Luang</a:t>
            </a:r>
            <a:r>
              <a:rPr lang="en-US" altLang="en-US" baseline="30000" dirty="0"/>
              <a:t> Prabang 100 - evening prayer at Wat </a:t>
            </a:r>
            <a:r>
              <a:rPr lang="en-US" altLang="en-US" baseline="30000" dirty="0" err="1"/>
              <a:t>Xieng</a:t>
            </a:r>
            <a:r>
              <a:rPr lang="en-US" altLang="en-US" baseline="30000" dirty="0"/>
              <a:t> Thong by </a:t>
            </a:r>
            <a:r>
              <a:rPr lang="en-US" altLang="en-US" baseline="30000" dirty="0" err="1"/>
              <a:t>mckaysavage</a:t>
            </a:r>
            <a:r>
              <a:rPr lang="en-US" altLang="en-US" baseline="30000" dirty="0"/>
              <a:t>, on Flickr"&gt;&lt;</a:t>
            </a:r>
            <a:r>
              <a:rPr lang="en-US" altLang="en-US" baseline="30000" dirty="0" err="1"/>
              <a:t>img</a:t>
            </a:r>
            <a:r>
              <a:rPr lang="en-US" altLang="en-US" baseline="30000" dirty="0"/>
              <a:t> </a:t>
            </a:r>
            <a:r>
              <a:rPr lang="en-US" altLang="en-US" baseline="30000" dirty="0" err="1"/>
              <a:t>src</a:t>
            </a:r>
            <a:r>
              <a:rPr lang="en-US" altLang="en-US" baseline="30000" dirty="0"/>
              <a:t>="http://farm8.staticflickr.com/7171/6582764551_22235e327c.jpg" width="500" height="333" alt="Laos - </a:t>
            </a:r>
            <a:r>
              <a:rPr lang="en-US" altLang="en-US" baseline="30000" dirty="0" err="1"/>
              <a:t>Luang</a:t>
            </a:r>
            <a:r>
              <a:rPr lang="en-US" altLang="en-US" baseline="30000" dirty="0"/>
              <a:t> Prabang 100 - evening prayer at Wat </a:t>
            </a:r>
            <a:r>
              <a:rPr lang="en-US" altLang="en-US" baseline="30000" dirty="0" err="1"/>
              <a:t>Xieng</a:t>
            </a:r>
            <a:r>
              <a:rPr lang="en-US" altLang="en-US" baseline="30000" dirty="0"/>
              <a:t> Thong"&gt;&lt;/a&gt;</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119440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or dialect</a:t>
            </a:r>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201724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Explain:  </a:t>
            </a:r>
            <a:r>
              <a:rPr lang="en-US" dirty="0"/>
              <a:t>Race is based on someone’s biological origins and refers to a person’s physical appearance including skin color, eye color, hair color, bone structure, and facial type. </a:t>
            </a:r>
          </a:p>
          <a:p>
            <a:pPr>
              <a:defRPr/>
            </a:pPr>
            <a:r>
              <a:rPr lang="en-US" b="1" dirty="0">
                <a:latin typeface="+mn-lt"/>
              </a:rPr>
              <a:t>Emphasize</a:t>
            </a:r>
            <a:r>
              <a:rPr lang="en-US" dirty="0">
                <a:latin typeface="+mn-lt"/>
              </a:rPr>
              <a:t>:</a:t>
            </a:r>
          </a:p>
          <a:p>
            <a:pPr marL="174708" indent="-174708">
              <a:buFont typeface="Arial" pitchFamily="34" charset="0"/>
              <a:buChar char="•"/>
              <a:defRPr/>
            </a:pPr>
            <a:r>
              <a:rPr lang="en-US" dirty="0">
                <a:latin typeface="+mn-lt"/>
              </a:rPr>
              <a:t>Hispanic or Latino is a culture, not a race.</a:t>
            </a:r>
            <a:r>
              <a:rPr lang="en-US" u="sng" dirty="0">
                <a:latin typeface="+mn-lt"/>
              </a:rPr>
              <a:t> </a:t>
            </a:r>
            <a:endParaRPr lang="en-US" dirty="0">
              <a:latin typeface="+mn-lt"/>
            </a:endParaRPr>
          </a:p>
          <a:p>
            <a:pPr marL="174708" indent="-174708">
              <a:buFont typeface="Arial" pitchFamily="34" charset="0"/>
              <a:buChar char="•"/>
              <a:defRPr/>
            </a:pPr>
            <a:r>
              <a:rPr lang="en-US" dirty="0">
                <a:latin typeface="+mn-lt"/>
              </a:rPr>
              <a:t>In prior years a</a:t>
            </a:r>
            <a:r>
              <a:rPr lang="en-US" b="1" dirty="0">
                <a:latin typeface="+mn-lt"/>
              </a:rPr>
              <a:t> </a:t>
            </a:r>
            <a:r>
              <a:rPr lang="en-US" dirty="0">
                <a:latin typeface="+mn-lt"/>
              </a:rPr>
              <a:t>significant number of participants were classified as Native American, many whom were actually Hispanic or Latino.</a:t>
            </a:r>
          </a:p>
          <a:p>
            <a:pPr marL="174708" indent="-174708">
              <a:buFont typeface="Arial" pitchFamily="34" charset="0"/>
              <a:buChar char="•"/>
              <a:defRPr/>
            </a:pPr>
            <a:r>
              <a:rPr lang="en-US" dirty="0">
                <a:latin typeface="+mn-lt"/>
              </a:rPr>
              <a:t>Ethnicity choice for WIC was created to more accurately represent the Hispanic and Latino population.</a:t>
            </a:r>
          </a:p>
          <a:p>
            <a:pPr>
              <a:defRPr/>
            </a:pPr>
            <a:r>
              <a:rPr lang="en-US" b="1" u="sng" dirty="0"/>
              <a:t>Activity 1: Ethnicity and Race  Page (4)</a:t>
            </a:r>
            <a:endParaRPr lang="en-US" dirty="0"/>
          </a:p>
          <a:p>
            <a:pPr>
              <a:defRPr/>
            </a:pPr>
            <a:r>
              <a:rPr lang="en-US" b="1" dirty="0"/>
              <a:t>Instruct </a:t>
            </a:r>
            <a:r>
              <a:rPr lang="en-US" dirty="0"/>
              <a:t>trainees to read the instructions for </a:t>
            </a:r>
            <a:r>
              <a:rPr lang="en-US" u="sng" dirty="0">
                <a:solidFill>
                  <a:srgbClr val="FFFF00"/>
                </a:solidFill>
              </a:rPr>
              <a:t>Activity 1 in their workbooks and share with their table group which ethnicity and race(s) they would choose for themselves and why.</a:t>
            </a:r>
          </a:p>
          <a:p>
            <a:pPr>
              <a:defRPr/>
            </a:pPr>
            <a:r>
              <a:rPr lang="en-US" b="1" dirty="0"/>
              <a:t>Debrief: </a:t>
            </a:r>
            <a:r>
              <a:rPr lang="en-US" dirty="0"/>
              <a:t>Invite trainee(s) to share what they chose with the larger group. </a:t>
            </a:r>
          </a:p>
          <a:p>
            <a:pPr>
              <a:defRPr/>
            </a:pPr>
            <a:r>
              <a:rPr lang="en-US" b="1" dirty="0"/>
              <a:t>Explain </a:t>
            </a:r>
            <a:r>
              <a:rPr lang="en-US" dirty="0"/>
              <a:t>that ethnicity and race questions:</a:t>
            </a:r>
          </a:p>
          <a:p>
            <a:pPr marL="174708" indent="-174708">
              <a:buFont typeface="Arial" pitchFamily="34" charset="0"/>
              <a:buChar char="•"/>
              <a:defRPr/>
            </a:pPr>
            <a:r>
              <a:rPr lang="en-US" dirty="0"/>
              <a:t>Are for data collection purposes only</a:t>
            </a:r>
          </a:p>
          <a:p>
            <a:pPr marL="174708" indent="-174708">
              <a:buFont typeface="Arial" pitchFamily="34" charset="0"/>
              <a:buChar char="•"/>
              <a:defRPr/>
            </a:pPr>
            <a:r>
              <a:rPr lang="en-US" dirty="0"/>
              <a:t>May not be the same descriptions participants would choose for themselves</a:t>
            </a:r>
          </a:p>
          <a:p>
            <a:pPr>
              <a:defRPr/>
            </a:pPr>
            <a:endParaRPr lang="en-US" dirty="0"/>
          </a:p>
          <a:p>
            <a:pPr>
              <a:defRPr/>
            </a:pPr>
            <a:endParaRPr lang="en-US" dirty="0"/>
          </a:p>
          <a:p>
            <a:pPr>
              <a:defRPr/>
            </a:pPr>
            <a:endParaRPr lang="en-US" dirty="0"/>
          </a:p>
          <a:p>
            <a:pPr>
              <a:defRPr/>
            </a:pPr>
            <a:r>
              <a:rPr lang="en-US" dirty="0"/>
              <a:t>&lt;a </a:t>
            </a:r>
            <a:r>
              <a:rPr lang="en-US" dirty="0" err="1"/>
              <a:t>href</a:t>
            </a:r>
            <a:r>
              <a:rPr lang="en-US" dirty="0"/>
              <a:t>="http://www.flickr.com/photos/eneas/454903080/" title="Close Your Eyes. Open Your Heart by </a:t>
            </a:r>
            <a:r>
              <a:rPr lang="en-US" dirty="0" err="1"/>
              <a:t>Eneas</a:t>
            </a:r>
            <a:r>
              <a:rPr lang="en-US" dirty="0"/>
              <a:t>, on Flickr"&gt;&lt;</a:t>
            </a:r>
            <a:r>
              <a:rPr lang="en-US" dirty="0" err="1"/>
              <a:t>img</a:t>
            </a:r>
            <a:r>
              <a:rPr lang="en-US" dirty="0"/>
              <a:t> </a:t>
            </a:r>
            <a:r>
              <a:rPr lang="en-US" dirty="0" err="1"/>
              <a:t>src</a:t>
            </a:r>
            <a:r>
              <a:rPr lang="en-US" dirty="0"/>
              <a:t>="http://farm1.staticflickr.com/223/454903080_777de302d1.jpg" width="500" height="249" alt="Close Your Eyes. Open Your Heart"&gt;&lt;/a&gt;</a:t>
            </a:r>
          </a:p>
          <a:p>
            <a:pPr>
              <a:defRPr/>
            </a:pPr>
            <a:endParaRPr lang="en-US" dirty="0"/>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358508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Ask:  </a:t>
            </a:r>
            <a:r>
              <a:rPr lang="en-US" dirty="0"/>
              <a:t>Why does WIC collect Ethnicity and Race data? </a:t>
            </a:r>
          </a:p>
          <a:p>
            <a:pPr>
              <a:defRPr/>
            </a:pPr>
            <a:endParaRPr lang="en-US" dirty="0"/>
          </a:p>
          <a:p>
            <a:pPr>
              <a:defRPr/>
            </a:pPr>
            <a:r>
              <a:rPr lang="en-US" b="1" dirty="0">
                <a:latin typeface="+mn-lt"/>
              </a:rPr>
              <a:t>Debrief:</a:t>
            </a:r>
            <a:endParaRPr lang="en-US" dirty="0">
              <a:latin typeface="+mn-lt"/>
            </a:endParaRPr>
          </a:p>
          <a:p>
            <a:pPr>
              <a:defRPr/>
            </a:pPr>
            <a:r>
              <a:rPr lang="en-US" dirty="0">
                <a:latin typeface="+mn-lt"/>
              </a:rPr>
              <a:t>All USDA funded programs are required to collect this data.</a:t>
            </a:r>
          </a:p>
          <a:p>
            <a:pPr>
              <a:defRPr/>
            </a:pPr>
            <a:r>
              <a:rPr lang="en-US" dirty="0">
                <a:latin typeface="+mn-lt"/>
              </a:rPr>
              <a:t>Data is used to determine how well WIC is reaching potential eligible persons.</a:t>
            </a:r>
          </a:p>
          <a:p>
            <a:pPr>
              <a:defRPr/>
            </a:pPr>
            <a:r>
              <a:rPr lang="en-US" dirty="0">
                <a:latin typeface="+mn-lt"/>
              </a:rPr>
              <a:t>Data helps identify areas where additional outreach is needed.</a:t>
            </a:r>
          </a:p>
          <a:p>
            <a:pPr>
              <a:defRPr/>
            </a:pPr>
            <a:r>
              <a:rPr lang="en-US" b="1" dirty="0">
                <a:latin typeface="+mn-lt"/>
              </a:rPr>
              <a:t> </a:t>
            </a:r>
            <a:endParaRPr lang="en-US"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359388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10/4/2019</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10/4/2019</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10/4/2019</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10/4/2019</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10/4/2019</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10/4/2019</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10/4/2019</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10/4/2019</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10/4/2019</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10/4/2019</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10/4/2019</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10/4/2019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reeimages.com/browse.phtml?f=download&amp;id=1344035&amp;redirect=phot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www.freeimages.com/browse.phtml?f=download&amp;id=1159994&amp;redirect=phot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en/c/c2/MLK_Memorial_NPS_photo.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freeimages.com/browse.phtml?f=download&amp;id=499019&amp;redirect=phot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freeimages.com/browse.phtml?f=download&amp;id=457763&amp;redirect=phot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www.freeimages.com/browse.phtml?f=download&amp;id=1095634&amp;redirect=phot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www.freeimages.com/browse.phtml?f=download&amp;id=680529&amp;redirect=phot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reeimages.com/browse.phtml?f=download&amp;id=62759&amp;redirect=phot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flickr.com/photos/stevendepolo/with/3276038096/"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flickr.com/photos/stevendepolo/with/3239829063/" TargetMode="External"/><Relationship Id="rId5" Type="http://schemas.openxmlformats.org/officeDocument/2006/relationships/image" Target="../media/image7.png"/><Relationship Id="rId4" Type="http://schemas.openxmlformats.org/officeDocument/2006/relationships/hyperlink" Target="http://www.flickr.com/photos/72213316@N00/with/33340309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Maine CDC WIC Nutrition Program</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Civil Rights Training</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r>
              <a:rPr lang="en-US" sz="2800" dirty="0">
                <a:latin typeface="Times New Roman" panose="02020603050405020304" pitchFamily="18" charset="0"/>
                <a:cs typeface="Times New Roman" panose="02020603050405020304" pitchFamily="18" charset="0"/>
              </a:rPr>
              <a:t>FFY2019</a:t>
            </a:r>
          </a:p>
          <a:p>
            <a:r>
              <a:rPr lang="en-US" sz="2800" dirty="0">
                <a:solidFill>
                  <a:schemeClr val="tx1"/>
                </a:solidFill>
                <a:latin typeface="Times New Roman" panose="02020603050405020304" pitchFamily="18" charset="0"/>
                <a:cs typeface="Times New Roman" panose="02020603050405020304" pitchFamily="18" charset="0"/>
              </a:rPr>
              <a:t>Adapted with permission from </a:t>
            </a:r>
          </a:p>
          <a:p>
            <a:r>
              <a:rPr lang="en-US" sz="2800" dirty="0">
                <a:solidFill>
                  <a:schemeClr val="tx1"/>
                </a:solidFill>
                <a:latin typeface="Times New Roman" panose="02020603050405020304" pitchFamily="18" charset="0"/>
                <a:cs typeface="Times New Roman" panose="02020603050405020304" pitchFamily="18" charset="0"/>
              </a:rPr>
              <a:t>California WIC Program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dirty="0">
              <a:solidFill>
                <a:prstClr val="black">
                  <a:tint val="75000"/>
                </a:prstClr>
              </a:solidFill>
            </a:endParaRPr>
          </a:p>
        </p:txBody>
      </p:sp>
      <p:sp>
        <p:nvSpPr>
          <p:cNvPr id="5" name="Footer Placeholder 4"/>
          <p:cNvSpPr>
            <a:spLocks noGrp="1"/>
          </p:cNvSpPr>
          <p:nvPr>
            <p:ph type="ftr" sz="quarter" idx="11"/>
          </p:nvPr>
        </p:nvSpPr>
        <p:spPr>
          <a:xfrm>
            <a:off x="2743200" y="6370955"/>
            <a:ext cx="3657600" cy="365125"/>
          </a:xfrm>
        </p:spPr>
        <p:txBody>
          <a:bodyPr/>
          <a:lstStyle/>
          <a:p>
            <a:r>
              <a:rPr lang="en-US" dirty="0">
                <a:solidFill>
                  <a:prstClr val="black">
                    <a:tint val="75000"/>
                  </a:prstClr>
                </a:solidFill>
              </a:rPr>
              <a:t>Maine Center for Disease Control and Prevention</a:t>
            </a:r>
          </a:p>
        </p:txBody>
      </p:sp>
      <p:graphicFrame>
        <p:nvGraphicFramePr>
          <p:cNvPr id="6" name="Diagram 5">
            <a:extLst>
              <a:ext uri="{FF2B5EF4-FFF2-40B4-BE49-F238E27FC236}">
                <a16:creationId xmlns:a16="http://schemas.microsoft.com/office/drawing/2014/main" id="{9E16A9FD-AB0F-4AE2-A2AD-BD7F73A3CA9A}"/>
              </a:ext>
            </a:extLst>
          </p:cNvPr>
          <p:cNvGraphicFramePr/>
          <p:nvPr>
            <p:extLst>
              <p:ext uri="{D42A27DB-BD31-4B8C-83A1-F6EECF244321}">
                <p14:modId xmlns:p14="http://schemas.microsoft.com/office/powerpoint/2010/main" val="3100026787"/>
              </p:ext>
            </p:extLst>
          </p:nvPr>
        </p:nvGraphicFramePr>
        <p:xfrm>
          <a:off x="495300" y="1601295"/>
          <a:ext cx="8153400" cy="510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33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WIC_Visit_4">
            <a:extLst>
              <a:ext uri="{FF2B5EF4-FFF2-40B4-BE49-F238E27FC236}">
                <a16:creationId xmlns:a16="http://schemas.microsoft.com/office/drawing/2014/main" id="{45FFDA8D-4A42-4C26-8503-0A1F81B66B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0613" y="1828800"/>
            <a:ext cx="4422774" cy="442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9062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TextBox 5">
            <a:extLst>
              <a:ext uri="{FF2B5EF4-FFF2-40B4-BE49-F238E27FC236}">
                <a16:creationId xmlns:a16="http://schemas.microsoft.com/office/drawing/2014/main" id="{6887DC17-360D-4705-9A0A-B3A9DBDB1D74}"/>
              </a:ext>
            </a:extLst>
          </p:cNvPr>
          <p:cNvSpPr txBox="1"/>
          <p:nvPr/>
        </p:nvSpPr>
        <p:spPr>
          <a:xfrm>
            <a:off x="5582091" y="1798637"/>
            <a:ext cx="2173992" cy="769441"/>
          </a:xfrm>
          <a:prstGeom prst="rect">
            <a:avLst/>
          </a:prstGeom>
          <a:noFill/>
        </p:spPr>
        <p:txBody>
          <a:bodyPr wrap="none">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Federal</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774DE011-D334-4321-B04C-D8CB6BFADD87}"/>
              </a:ext>
            </a:extLst>
          </p:cNvPr>
          <p:cNvSpPr/>
          <p:nvPr/>
        </p:nvSpPr>
        <p:spPr>
          <a:xfrm>
            <a:off x="1371600" y="5278437"/>
            <a:ext cx="2338388" cy="1016000"/>
          </a:xfrm>
          <a:prstGeom prst="rect">
            <a:avLst/>
          </a:prstGeom>
        </p:spPr>
        <p:txBody>
          <a:bodyPr>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r>
              <a:rPr lang="en-US" sz="6000" dirty="0">
                <a:effectLst>
                  <a:outerShdw blurRad="38100" dist="38100" dir="2700000" algn="tl">
                    <a:srgbClr val="000000">
                      <a:alpha val="43137"/>
                    </a:srgbClr>
                  </a:outerShdw>
                </a:effectLst>
              </a:rPr>
              <a:t> </a:t>
            </a:r>
          </a:p>
        </p:txBody>
      </p:sp>
      <p:pic>
        <p:nvPicPr>
          <p:cNvPr id="8" name="Picture 9" descr="https://encrypted-tbn3.gstatic.com/images?q=tbn:ANd9GcTq1xM3hBAX9TAhIoIm4StrQ_DtojAmI236fXQ3hhS4og-ZYDBGZg">
            <a:extLst>
              <a:ext uri="{FF2B5EF4-FFF2-40B4-BE49-F238E27FC236}">
                <a16:creationId xmlns:a16="http://schemas.microsoft.com/office/drawing/2014/main" id="{10608B62-56D3-43E1-AF4D-F8E05BC11802}"/>
              </a:ext>
            </a:extLst>
          </p:cNvPr>
          <p:cNvPicPr>
            <a:picLocks noChangeAspect="1" noChangeArrowheads="1"/>
          </p:cNvPicPr>
          <p:nvPr/>
        </p:nvPicPr>
        <p:blipFill>
          <a:blip r:embed="rId3"/>
          <a:srcRect/>
          <a:stretch>
            <a:fillRect/>
          </a:stretch>
        </p:blipFill>
        <p:spPr bwMode="auto">
          <a:xfrm>
            <a:off x="4953000" y="2743200"/>
            <a:ext cx="3382963" cy="3382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2">
            <a:extLst>
              <a:ext uri="{FF2B5EF4-FFF2-40B4-BE49-F238E27FC236}">
                <a16:creationId xmlns:a16="http://schemas.microsoft.com/office/drawing/2014/main" id="{3E7E5C83-933E-497A-9E84-83369F254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25449"/>
            <a:ext cx="2971800" cy="381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0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dirty="0">
              <a:solidFill>
                <a:prstClr val="black">
                  <a:tint val="75000"/>
                </a:prstClr>
              </a:solidFill>
            </a:endParaRPr>
          </a:p>
        </p:txBody>
      </p:sp>
      <p:pic>
        <p:nvPicPr>
          <p:cNvPr id="6" name="Picture 3">
            <a:extLst>
              <a:ext uri="{FF2B5EF4-FFF2-40B4-BE49-F238E27FC236}">
                <a16:creationId xmlns:a16="http://schemas.microsoft.com/office/drawing/2014/main" id="{1F7E2B6D-CA5D-4C04-B5CA-6403FE2A2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76069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A24197FA-E96E-4708-9677-FAE2E6A50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3070">
            <a:off x="1519999" y="2157275"/>
            <a:ext cx="7206266" cy="344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FF2B5EF4-FFF2-40B4-BE49-F238E27FC236}">
                <a16:creationId xmlns:a16="http://schemas.microsoft.com/office/drawing/2014/main" id="{E5CB29C8-14DB-4AB7-8156-44EE6745D89E}"/>
              </a:ext>
            </a:extLst>
          </p:cNvPr>
          <p:cNvCxnSpPr/>
          <p:nvPr/>
        </p:nvCxnSpPr>
        <p:spPr>
          <a:xfrm flipV="1">
            <a:off x="914400" y="5900036"/>
            <a:ext cx="1447800" cy="5334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2EF042-3384-46C4-B06F-552A1D8C0287}"/>
              </a:ext>
            </a:extLst>
          </p:cNvPr>
          <p:cNvCxnSpPr/>
          <p:nvPr/>
        </p:nvCxnSpPr>
        <p:spPr>
          <a:xfrm>
            <a:off x="4191000" y="1632836"/>
            <a:ext cx="876300" cy="10668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16299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WIC 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Content Placeholder 2">
            <a:extLst>
              <a:ext uri="{FF2B5EF4-FFF2-40B4-BE49-F238E27FC236}">
                <a16:creationId xmlns:a16="http://schemas.microsoft.com/office/drawing/2014/main" id="{51EF0890-DDA1-4D95-8D80-5ADC21A0F05D}"/>
              </a:ext>
            </a:extLst>
          </p:cNvPr>
          <p:cNvSpPr>
            <a:spLocks noGrp="1"/>
          </p:cNvSpPr>
          <p:nvPr>
            <p:ph idx="1"/>
          </p:nvPr>
        </p:nvSpPr>
        <p:spPr>
          <a:xfrm>
            <a:off x="457200" y="1600199"/>
            <a:ext cx="8229600" cy="4495801"/>
          </a:xfrm>
        </p:spPr>
        <p:txBody>
          <a:bodyPr numCol="2">
            <a:normAutofit/>
          </a:bodyPr>
          <a:lstStyle/>
          <a:p>
            <a:pPr marL="0" indent="0">
              <a:buNone/>
            </a:pPr>
            <a:r>
              <a:rPr lang="en-US" sz="2600" b="1" dirty="0">
                <a:latin typeface="Times New Roman" panose="02020603050405020304" pitchFamily="18" charset="0"/>
                <a:cs typeface="Times New Roman" panose="02020603050405020304" pitchFamily="18" charset="0"/>
              </a:rPr>
              <a:t>State</a:t>
            </a:r>
          </a:p>
          <a:p>
            <a:r>
              <a:rPr lang="en-US" sz="2600" dirty="0">
                <a:latin typeface="Times New Roman" panose="02020603050405020304" pitchFamily="18" charset="0"/>
                <a:cs typeface="Times New Roman" panose="02020603050405020304" pitchFamily="18" charset="0"/>
              </a:rPr>
              <a:t>Disability</a:t>
            </a:r>
          </a:p>
          <a:p>
            <a:r>
              <a:rPr lang="en-US" sz="2600" dirty="0">
                <a:latin typeface="Times New Roman" panose="02020603050405020304" pitchFamily="18" charset="0"/>
                <a:cs typeface="Times New Roman" panose="02020603050405020304" pitchFamily="18" charset="0"/>
              </a:rPr>
              <a:t>Race</a:t>
            </a:r>
          </a:p>
          <a:p>
            <a:r>
              <a:rPr lang="en-US" sz="2600" dirty="0">
                <a:latin typeface="Times New Roman" panose="02020603050405020304" pitchFamily="18" charset="0"/>
                <a:cs typeface="Times New Roman" panose="02020603050405020304" pitchFamily="18" charset="0"/>
              </a:rPr>
              <a:t>Color</a:t>
            </a:r>
          </a:p>
          <a:p>
            <a:r>
              <a:rPr lang="en-US" sz="2600" dirty="0">
                <a:latin typeface="Times New Roman" panose="02020603050405020304" pitchFamily="18" charset="0"/>
                <a:cs typeface="Times New Roman" panose="02020603050405020304" pitchFamily="18" charset="0"/>
              </a:rPr>
              <a:t>Creed</a:t>
            </a:r>
          </a:p>
          <a:p>
            <a:r>
              <a:rPr lang="en-US" sz="2600" dirty="0">
                <a:latin typeface="Times New Roman" panose="02020603050405020304" pitchFamily="18" charset="0"/>
                <a:cs typeface="Times New Roman" panose="02020603050405020304" pitchFamily="18" charset="0"/>
              </a:rPr>
              <a:t>Gender</a:t>
            </a:r>
          </a:p>
          <a:p>
            <a:r>
              <a:rPr lang="en-US" sz="2600" dirty="0">
                <a:latin typeface="Times New Roman" panose="02020603050405020304" pitchFamily="18" charset="0"/>
                <a:cs typeface="Times New Roman" panose="02020603050405020304" pitchFamily="18" charset="0"/>
              </a:rPr>
              <a:t>Sexual Orientation</a:t>
            </a:r>
          </a:p>
          <a:p>
            <a:r>
              <a:rPr lang="en-US" sz="2600" dirty="0">
                <a:latin typeface="Times New Roman" panose="02020603050405020304" pitchFamily="18" charset="0"/>
                <a:cs typeface="Times New Roman" panose="02020603050405020304" pitchFamily="18" charset="0"/>
              </a:rPr>
              <a:t>Age</a:t>
            </a:r>
          </a:p>
          <a:p>
            <a:r>
              <a:rPr lang="en-US" sz="2600" dirty="0">
                <a:latin typeface="Times New Roman" panose="02020603050405020304" pitchFamily="18" charset="0"/>
                <a:cs typeface="Times New Roman" panose="02020603050405020304" pitchFamily="18" charset="0"/>
              </a:rPr>
              <a:t>National Origin</a:t>
            </a:r>
          </a:p>
          <a:p>
            <a:pPr marL="0" indent="0">
              <a:buNone/>
            </a:pPr>
            <a:r>
              <a:rPr lang="en-US" sz="2600" b="1" dirty="0">
                <a:latin typeface="Times New Roman" panose="02020603050405020304" pitchFamily="18" charset="0"/>
                <a:cs typeface="Times New Roman" panose="02020603050405020304" pitchFamily="18" charset="0"/>
              </a:rPr>
              <a:t>Federal</a:t>
            </a:r>
          </a:p>
          <a:p>
            <a:r>
              <a:rPr lang="en-US" sz="2600" dirty="0">
                <a:latin typeface="Times New Roman" panose="02020603050405020304" pitchFamily="18" charset="0"/>
                <a:cs typeface="Times New Roman" panose="02020603050405020304" pitchFamily="18" charset="0"/>
              </a:rPr>
              <a:t>Race</a:t>
            </a:r>
          </a:p>
          <a:p>
            <a:r>
              <a:rPr lang="en-US" sz="2600" dirty="0">
                <a:latin typeface="Times New Roman" panose="02020603050405020304" pitchFamily="18" charset="0"/>
                <a:cs typeface="Times New Roman" panose="02020603050405020304" pitchFamily="18" charset="0"/>
              </a:rPr>
              <a:t>Color</a:t>
            </a:r>
          </a:p>
          <a:p>
            <a:r>
              <a:rPr lang="en-US" sz="2600" dirty="0">
                <a:latin typeface="Times New Roman" panose="02020603050405020304" pitchFamily="18" charset="0"/>
                <a:cs typeface="Times New Roman" panose="02020603050405020304" pitchFamily="18" charset="0"/>
              </a:rPr>
              <a:t>National origin</a:t>
            </a:r>
          </a:p>
          <a:p>
            <a:r>
              <a:rPr lang="en-US" sz="2600" dirty="0">
                <a:latin typeface="Times New Roman" panose="02020603050405020304" pitchFamily="18" charset="0"/>
                <a:cs typeface="Times New Roman" panose="02020603050405020304" pitchFamily="18" charset="0"/>
              </a:rPr>
              <a:t>Sex</a:t>
            </a:r>
          </a:p>
          <a:p>
            <a:r>
              <a:rPr lang="en-US" sz="2600" dirty="0">
                <a:latin typeface="Times New Roman" panose="02020603050405020304" pitchFamily="18" charset="0"/>
                <a:cs typeface="Times New Roman" panose="02020603050405020304" pitchFamily="18" charset="0"/>
              </a:rPr>
              <a:t>Disability</a:t>
            </a:r>
          </a:p>
          <a:p>
            <a:r>
              <a:rPr lang="en-US" sz="2600" dirty="0">
                <a:latin typeface="Times New Roman" panose="02020603050405020304" pitchFamily="18" charset="0"/>
                <a:cs typeface="Times New Roman" panose="02020603050405020304" pitchFamily="18" charset="0"/>
              </a:rPr>
              <a:t>Age</a:t>
            </a:r>
          </a:p>
          <a:p>
            <a:r>
              <a:rPr lang="en-US" sz="2600" dirty="0">
                <a:latin typeface="Times New Roman" panose="02020603050405020304" pitchFamily="18" charset="0"/>
                <a:cs typeface="Times New Roman" panose="02020603050405020304" pitchFamily="18" charset="0"/>
              </a:rPr>
              <a:t>Reprisal</a:t>
            </a:r>
          </a:p>
        </p:txBody>
      </p:sp>
    </p:spTree>
    <p:extLst>
      <p:ext uri="{BB962C8B-B14F-4D97-AF65-F5344CB8AC3E}">
        <p14:creationId xmlns:p14="http://schemas.microsoft.com/office/powerpoint/2010/main" val="87785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Stereotyping</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5" descr="Beware Of Hippies">
            <a:hlinkClick r:id="rId3"/>
            <a:extLst>
              <a:ext uri="{FF2B5EF4-FFF2-40B4-BE49-F238E27FC236}">
                <a16:creationId xmlns:a16="http://schemas.microsoft.com/office/drawing/2014/main" id="{5F6C4187-9E13-4AA8-B30D-0C3640A2EF03}"/>
              </a:ext>
            </a:extLst>
          </p:cNvPr>
          <p:cNvPicPr>
            <a:picLocks noChangeAspect="1" noChangeArrowheads="1"/>
          </p:cNvPicPr>
          <p:nvPr/>
        </p:nvPicPr>
        <p:blipFill>
          <a:blip r:embed="rId4"/>
          <a:srcRect/>
          <a:stretch>
            <a:fillRect/>
          </a:stretch>
        </p:blipFill>
        <p:spPr bwMode="auto">
          <a:xfrm>
            <a:off x="1655776" y="1619758"/>
            <a:ext cx="5832449" cy="470484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5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Prejudice</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A3960CB1-D3B8-43D6-9FB7-5E6B82736234}"/>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68350" y="1771650"/>
            <a:ext cx="76073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9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Discrimination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Outcast 2">
            <a:hlinkClick r:id="rId3"/>
            <a:extLst>
              <a:ext uri="{FF2B5EF4-FFF2-40B4-BE49-F238E27FC236}">
                <a16:creationId xmlns:a16="http://schemas.microsoft.com/office/drawing/2014/main" id="{B7DA8C26-5431-4ED2-AE25-39A6F831608B}"/>
              </a:ext>
            </a:extLst>
          </p:cNvPr>
          <p:cNvPicPr>
            <a:picLocks noChangeAspect="1" noChangeArrowheads="1"/>
          </p:cNvPicPr>
          <p:nvPr/>
        </p:nvPicPr>
        <p:blipFill>
          <a:blip r:embed="rId4"/>
          <a:srcRect/>
          <a:stretch>
            <a:fillRect/>
          </a:stretch>
        </p:blipFill>
        <p:spPr bwMode="auto">
          <a:xfrm>
            <a:off x="868362" y="813198"/>
            <a:ext cx="7437437" cy="55780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40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Americans with Disabilities Act</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(ADA)</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3">
            <a:extLst>
              <a:ext uri="{FF2B5EF4-FFF2-40B4-BE49-F238E27FC236}">
                <a16:creationId xmlns:a16="http://schemas.microsoft.com/office/drawing/2014/main" id="{DAA898A1-735E-4464-A2AC-0D7135D6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40994"/>
            <a:ext cx="6324600" cy="475980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54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Limited English Proficiency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(LEP)</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E828659C-4091-4AAA-9A66-A75759D72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721476"/>
            <a:ext cx="6629400" cy="445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3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492875"/>
            <a:ext cx="3657600" cy="365125"/>
          </a:xfrm>
        </p:spPr>
        <p:txBody>
          <a:bodyPr/>
          <a:lstStyle/>
          <a:p>
            <a:r>
              <a:rPr lang="en-US" dirty="0">
                <a:solidFill>
                  <a:prstClr val="black">
                    <a:tint val="75000"/>
                  </a:prstClr>
                </a:solidFill>
              </a:rPr>
              <a:t>Maine Center for Disease Control and Prevention</a:t>
            </a:r>
          </a:p>
        </p:txBody>
      </p:sp>
      <p:pic>
        <p:nvPicPr>
          <p:cNvPr id="6" name="Picture 6" descr="File:MLK Memorial NPS photo.jpg">
            <a:hlinkClick r:id="rId3"/>
            <a:extLst>
              <a:ext uri="{FF2B5EF4-FFF2-40B4-BE49-F238E27FC236}">
                <a16:creationId xmlns:a16="http://schemas.microsoft.com/office/drawing/2014/main" id="{DA1C2120-3E78-4492-B9A2-38879FF7CB15}"/>
              </a:ext>
            </a:extLst>
          </p:cNvPr>
          <p:cNvPicPr>
            <a:picLocks noChangeAspect="1" noChangeArrowheads="1"/>
          </p:cNvPicPr>
          <p:nvPr/>
        </p:nvPicPr>
        <p:blipFill>
          <a:blip r:embed="rId4"/>
          <a:srcRect/>
          <a:stretch>
            <a:fillRect/>
          </a:stretch>
        </p:blipFill>
        <p:spPr>
          <a:xfrm>
            <a:off x="2894013" y="1506537"/>
            <a:ext cx="3371850" cy="5075237"/>
          </a:xfrm>
          <a:prstGeom prst="rect">
            <a:avLst/>
          </a:prstGeom>
          <a:ln>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2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642"/>
            <a:ext cx="9153378" cy="1384995"/>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Customer Service</a:t>
            </a:r>
          </a:p>
          <a:p>
            <a:pPr algn="ctr" eaLnBrk="1" hangingPunct="1"/>
            <a:r>
              <a:rPr lang="en-US" sz="3200" dirty="0">
                <a:solidFill>
                  <a:schemeClr val="bg1"/>
                </a:solidFill>
                <a:latin typeface="Times New Roman" panose="02020603050405020304" pitchFamily="18" charset="0"/>
                <a:cs typeface="Times New Roman" panose="02020603050405020304" pitchFamily="18" charset="0"/>
              </a:rPr>
              <a:t>“Treat others the way you would want to be treated”</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Talking2">
            <a:hlinkClick r:id="rId3"/>
            <a:extLst>
              <a:ext uri="{FF2B5EF4-FFF2-40B4-BE49-F238E27FC236}">
                <a16:creationId xmlns:a16="http://schemas.microsoft.com/office/drawing/2014/main" id="{235620DA-D9EE-4C28-B6A9-EBB962466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619" y="1591743"/>
            <a:ext cx="3590762" cy="480905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7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Great Service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Minimizes Conflict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Rectangle 3">
            <a:extLst>
              <a:ext uri="{FF2B5EF4-FFF2-40B4-BE49-F238E27FC236}">
                <a16:creationId xmlns:a16="http://schemas.microsoft.com/office/drawing/2014/main" id="{FA1A327A-3568-4791-9679-DE7BAA3B2098}"/>
              </a:ext>
            </a:extLst>
          </p:cNvPr>
          <p:cNvSpPr txBox="1">
            <a:spLocks noChangeArrowheads="1"/>
          </p:cNvSpPr>
          <p:nvPr/>
        </p:nvSpPr>
        <p:spPr>
          <a:xfrm>
            <a:off x="76200" y="1524000"/>
            <a:ext cx="8991600" cy="2667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FontTx/>
              <a:buNone/>
              <a:defRPr/>
            </a:pPr>
            <a:r>
              <a:rPr lang="en-US" altLang="en-US" b="1" dirty="0">
                <a:solidFill>
                  <a:srgbClr val="FFFFFF"/>
                </a:solidFill>
                <a:effectLst>
                  <a:outerShdw blurRad="38100" dist="38100" dir="2700000" algn="tl">
                    <a:srgbClr val="000000">
                      <a:alpha val="43137"/>
                    </a:srgbClr>
                  </a:outerShdw>
                </a:effectLst>
              </a:rPr>
              <a:t>    </a:t>
            </a:r>
            <a:r>
              <a:rPr lang="en-US" alt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do not like this person. I must get to know him better.”</a:t>
            </a:r>
          </a:p>
          <a:p>
            <a:pPr marL="609600" indent="-609600">
              <a:defRPr/>
            </a:pPr>
            <a:endParaRPr lang="en-US" altLang="en-US" dirty="0">
              <a:latin typeface="Times New Roman" panose="02020603050405020304" pitchFamily="18" charset="0"/>
              <a:cs typeface="Times New Roman" panose="02020603050405020304" pitchFamily="18" charset="0"/>
            </a:endParaRPr>
          </a:p>
          <a:p>
            <a:pPr marL="609600" indent="-60960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Abraham Lincoln</a:t>
            </a:r>
            <a:r>
              <a:rPr lang="en-US" altLang="en-US" sz="4000" b="1" dirty="0">
                <a:solidFill>
                  <a:srgbClr val="FFFFFF"/>
                </a:solidFill>
                <a:effectLst>
                  <a:outerShdw blurRad="38100" dist="38100" dir="2700000" algn="tl">
                    <a:srgbClr val="000000">
                      <a:alpha val="43137"/>
                    </a:srgbClr>
                  </a:outerShdw>
                </a:effectLst>
                <a:latin typeface="Calibri" panose="020F0502020204030204" pitchFamily="34" charset="0"/>
              </a:rPr>
              <a:t>	</a:t>
            </a:r>
          </a:p>
        </p:txBody>
      </p:sp>
      <p:pic>
        <p:nvPicPr>
          <p:cNvPr id="7" name="Picture 7" descr="Western Heroes">
            <a:hlinkClick r:id="rId3"/>
            <a:extLst>
              <a:ext uri="{FF2B5EF4-FFF2-40B4-BE49-F238E27FC236}">
                <a16:creationId xmlns:a16="http://schemas.microsoft.com/office/drawing/2014/main" id="{5C580A34-502C-4DC9-B852-F2C1C3162F73}"/>
              </a:ext>
            </a:extLst>
          </p:cNvPr>
          <p:cNvPicPr>
            <a:picLocks noChangeAspect="1" noChangeArrowheads="1"/>
          </p:cNvPicPr>
          <p:nvPr/>
        </p:nvPicPr>
        <p:blipFill>
          <a:blip r:embed="rId4"/>
          <a:srcRect/>
          <a:stretch>
            <a:fillRect/>
          </a:stretch>
        </p:blipFill>
        <p:spPr bwMode="auto">
          <a:xfrm>
            <a:off x="990600" y="2781301"/>
            <a:ext cx="2668652" cy="3575050"/>
          </a:xfrm>
          <a:prstGeom prst="rect">
            <a:avLst/>
          </a:prstGeom>
          <a:noFill/>
          <a:ln w="9525">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43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Conflict Resolution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Rectangle 3">
            <a:extLst>
              <a:ext uri="{FF2B5EF4-FFF2-40B4-BE49-F238E27FC236}">
                <a16:creationId xmlns:a16="http://schemas.microsoft.com/office/drawing/2014/main" id="{1CBF52C5-6C06-43B3-BBB7-952334977A1C}"/>
              </a:ext>
            </a:extLst>
          </p:cNvPr>
          <p:cNvSpPr txBox="1">
            <a:spLocks noChangeArrowheads="1"/>
          </p:cNvSpPr>
          <p:nvPr/>
        </p:nvSpPr>
        <p:spPr>
          <a:xfrm>
            <a:off x="5257800" y="1077217"/>
            <a:ext cx="3810000" cy="51934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defRPr/>
            </a:pPr>
            <a:endParaRPr lang="en-US" altLang="en-US" dirty="0">
              <a:latin typeface="Times New Roman" panose="02020603050405020304" pitchFamily="18" charset="0"/>
              <a:cs typeface="Times New Roman" panose="02020603050405020304" pitchFamily="18" charset="0"/>
            </a:endParaRPr>
          </a:p>
          <a:p>
            <a:pPr marL="0" indent="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Conflicts </a:t>
            </a: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happen…</a:t>
            </a:r>
          </a:p>
          <a:p>
            <a:pPr marL="609600" indent="-609600">
              <a:buFontTx/>
              <a:buNone/>
              <a:tabLst>
                <a:tab pos="4854575" algn="l"/>
              </a:tabLst>
              <a:defRPr/>
            </a:pPr>
            <a:endPar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09600" indent="-60960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Prepared! </a:t>
            </a:r>
            <a:r>
              <a:rPr lang="en-US" altLang="en-US" sz="4000" b="1" dirty="0">
                <a:solidFill>
                  <a:srgbClr val="FFFFFF"/>
                </a:solidFill>
                <a:effectLst>
                  <a:outerShdw blurRad="38100" dist="38100" dir="2700000" algn="tl">
                    <a:srgbClr val="000000">
                      <a:alpha val="43137"/>
                    </a:srgbClr>
                  </a:outerShdw>
                </a:effectLst>
                <a:latin typeface="Calibri" panose="020F0502020204030204" pitchFamily="34" charset="0"/>
              </a:rPr>
              <a:t>	</a:t>
            </a:r>
          </a:p>
        </p:txBody>
      </p:sp>
      <p:pic>
        <p:nvPicPr>
          <p:cNvPr id="7" name="Picture 6" descr="Desperate Couple 1 :)">
            <a:hlinkClick r:id="rId3"/>
            <a:extLst>
              <a:ext uri="{FF2B5EF4-FFF2-40B4-BE49-F238E27FC236}">
                <a16:creationId xmlns:a16="http://schemas.microsoft.com/office/drawing/2014/main" id="{C06C12F2-8F26-4680-952E-E3D200B73C56}"/>
              </a:ext>
            </a:extLst>
          </p:cNvPr>
          <p:cNvPicPr>
            <a:picLocks noChangeAspect="1" noChangeArrowheads="1"/>
          </p:cNvPicPr>
          <p:nvPr/>
        </p:nvPicPr>
        <p:blipFill>
          <a:blip r:embed="rId4"/>
          <a:srcRect/>
          <a:stretch>
            <a:fillRect/>
          </a:stretch>
        </p:blipFill>
        <p:spPr bwMode="auto">
          <a:xfrm>
            <a:off x="152400" y="1828800"/>
            <a:ext cx="4927600" cy="390842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8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Complaints</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What are the Local Agency responsibilities?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6" descr="Work 4">
            <a:hlinkClick r:id="rId3"/>
            <a:extLst>
              <a:ext uri="{FF2B5EF4-FFF2-40B4-BE49-F238E27FC236}">
                <a16:creationId xmlns:a16="http://schemas.microsoft.com/office/drawing/2014/main" id="{90958367-64E9-476D-B266-9BE36A840CD4}"/>
              </a:ext>
            </a:extLst>
          </p:cNvPr>
          <p:cNvPicPr>
            <a:picLocks noChangeAspect="1" noChangeArrowheads="1"/>
          </p:cNvPicPr>
          <p:nvPr/>
        </p:nvPicPr>
        <p:blipFill>
          <a:blip r:embed="rId4"/>
          <a:srcRect/>
          <a:stretch>
            <a:fillRect/>
          </a:stretch>
        </p:blipFill>
        <p:spPr bwMode="auto">
          <a:xfrm>
            <a:off x="2628340" y="1524000"/>
            <a:ext cx="3656573" cy="4897438"/>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2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24</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D4D7E407-039F-4001-AA78-3F198FDB2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76199"/>
            <a:ext cx="3840079" cy="45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a:extLst>
              <a:ext uri="{FF2B5EF4-FFF2-40B4-BE49-F238E27FC236}">
                <a16:creationId xmlns:a16="http://schemas.microsoft.com/office/drawing/2014/main" id="{854B848C-0E84-443A-A0B8-50A38F7FDC2E}"/>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236284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Justice for All posters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25</a:t>
            </a:fld>
            <a:endParaRPr lang="en-US" dirty="0">
              <a:solidFill>
                <a:prstClr val="black">
                  <a:tint val="75000"/>
                </a:prstClr>
              </a:solidFill>
            </a:endParaRPr>
          </a:p>
        </p:txBody>
      </p:sp>
      <p:pic>
        <p:nvPicPr>
          <p:cNvPr id="6" name="Picture 5" descr="C:\Users\cgray2\AppData\Local\Microsoft\Windows\Temporary Internet Files\Content.Outlook\M1GD0DJ2\20160317_115433.jpg">
            <a:extLst>
              <a:ext uri="{FF2B5EF4-FFF2-40B4-BE49-F238E27FC236}">
                <a16:creationId xmlns:a16="http://schemas.microsoft.com/office/drawing/2014/main" id="{4A796725-6613-4709-9145-856DD8859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91" t="12262" r="6042" b="11273"/>
          <a:stretch>
            <a:fillRect/>
          </a:stretch>
        </p:blipFill>
        <p:spPr bwMode="auto">
          <a:xfrm>
            <a:off x="2876550" y="1557658"/>
            <a:ext cx="3390900" cy="485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E16F2762-4D57-4978-900C-2831DD810BF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345212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Full Text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6077F5E-A98C-4A90-A55B-5ED68CFF39E7}"/>
              </a:ext>
            </a:extLst>
          </p:cNvPr>
          <p:cNvSpPr txBox="1"/>
          <p:nvPr/>
        </p:nvSpPr>
        <p:spPr>
          <a:xfrm>
            <a:off x="152400" y="1458754"/>
            <a:ext cx="8763000" cy="5170646"/>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To file a program complaint of discrimination, complete the USDA Program Discrimination Complaint Form, (AD-3027) found online at: </a:t>
            </a:r>
            <a:r>
              <a:rPr lang="en-US" sz="1500" dirty="0">
                <a:latin typeface="Times New Roman" panose="02020603050405020304" pitchFamily="18" charset="0"/>
                <a:cs typeface="Times New Roman" panose="02020603050405020304" pitchFamily="18" charset="0"/>
                <a:hlinkClick r:id="rId3"/>
              </a:rPr>
              <a:t>http://www.ascr.usda.gov/complaint_filing_cust.html</a:t>
            </a:r>
            <a:r>
              <a:rPr lang="en-US" sz="1500" dirty="0">
                <a:latin typeface="Times New Roman" panose="02020603050405020304" pitchFamily="18" charset="0"/>
                <a:cs typeface="Times New Roman" panose="02020603050405020304" pitchFamily="18" charset="0"/>
              </a:rPr>
              <a:t> , and at any USDA office, or write a letter addressed to USDA and provide in the letter all of the information requested in the form. To request a copy of the complaint form, call (866) 632-9992. Submit your completed form or letter to USDA by: </a:t>
            </a:r>
          </a:p>
          <a:p>
            <a:endParaRPr lang="en-US" sz="1500" dirty="0">
              <a:latin typeface="Times New Roman" panose="02020603050405020304" pitchFamily="18" charset="0"/>
              <a:cs typeface="Times New Roman" panose="02020603050405020304" pitchFamily="18" charset="0"/>
            </a:endParaRPr>
          </a:p>
          <a:p>
            <a:pPr marL="342900" indent="-342900">
              <a:buAutoNum type="arabicParenBoth"/>
            </a:pPr>
            <a:r>
              <a:rPr lang="en-US" sz="1500" dirty="0">
                <a:latin typeface="Times New Roman" panose="02020603050405020304" pitchFamily="18" charset="0"/>
                <a:cs typeface="Times New Roman" panose="02020603050405020304" pitchFamily="18" charset="0"/>
              </a:rPr>
              <a:t>mail: U.S. Department of Agriculture Office of the Assistant Secretary for Civil Rights 1400 Independence Avenue, SW Washington, D.C. 20250-9410; </a:t>
            </a:r>
          </a:p>
          <a:p>
            <a:pPr marL="342900" indent="-342900">
              <a:buAutoNum type="arabicParenBoth"/>
            </a:pPr>
            <a:r>
              <a:rPr lang="en-US" sz="1500" dirty="0">
                <a:latin typeface="Times New Roman" panose="02020603050405020304" pitchFamily="18" charset="0"/>
                <a:cs typeface="Times New Roman" panose="02020603050405020304" pitchFamily="18" charset="0"/>
              </a:rPr>
              <a:t>fax: (202) 690-7442; or </a:t>
            </a:r>
          </a:p>
          <a:p>
            <a:pPr marL="342900" indent="-342900">
              <a:buAutoNum type="arabicParenBoth"/>
            </a:pPr>
            <a:r>
              <a:rPr lang="en-US" sz="1500" dirty="0">
                <a:latin typeface="Times New Roman" panose="02020603050405020304" pitchFamily="18" charset="0"/>
                <a:cs typeface="Times New Roman" panose="02020603050405020304" pitchFamily="18" charset="0"/>
              </a:rPr>
              <a:t>email: program.intake@usda.gov. </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This institution is an equal opportunity provider.</a:t>
            </a:r>
          </a:p>
        </p:txBody>
      </p:sp>
      <p:sp>
        <p:nvSpPr>
          <p:cNvPr id="7" name="Footer Placeholder 4">
            <a:extLst>
              <a:ext uri="{FF2B5EF4-FFF2-40B4-BE49-F238E27FC236}">
                <a16:creationId xmlns:a16="http://schemas.microsoft.com/office/drawing/2014/main" id="{FA7DC6C2-52D5-456F-81B8-370DB14158DA}"/>
              </a:ext>
            </a:extLst>
          </p:cNvPr>
          <p:cNvSpPr>
            <a:spLocks noGrp="1"/>
          </p:cNvSpPr>
          <p:nvPr>
            <p:ph type="ftr" sz="quarter" idx="11"/>
          </p:nvPr>
        </p:nvSpPr>
        <p:spPr>
          <a:xfrm>
            <a:off x="2743200" y="6492875"/>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137733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Short Statement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78E6910-48B7-4762-9F50-8648114D665A}"/>
              </a:ext>
            </a:extLst>
          </p:cNvPr>
          <p:cNvSpPr txBox="1"/>
          <p:nvPr/>
        </p:nvSpPr>
        <p:spPr>
          <a:xfrm>
            <a:off x="190500" y="3075057"/>
            <a:ext cx="8763000"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Short statement: </a:t>
            </a:r>
          </a:p>
          <a:p>
            <a:pPr algn="ctr"/>
            <a:r>
              <a:rPr lang="en-US" sz="2400" dirty="0">
                <a:latin typeface="Times New Roman" panose="02020603050405020304" pitchFamily="18" charset="0"/>
                <a:cs typeface="Times New Roman" panose="02020603050405020304" pitchFamily="18" charset="0"/>
              </a:rPr>
              <a:t>This institution is an equal opportunity provider. </a:t>
            </a:r>
          </a:p>
        </p:txBody>
      </p:sp>
      <p:sp>
        <p:nvSpPr>
          <p:cNvPr id="7" name="Footer Placeholder 4">
            <a:extLst>
              <a:ext uri="{FF2B5EF4-FFF2-40B4-BE49-F238E27FC236}">
                <a16:creationId xmlns:a16="http://schemas.microsoft.com/office/drawing/2014/main" id="{45B28795-D32F-4822-B5C5-796D997C378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370283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Monitoring Visits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28</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86583AD3-6DA0-4C97-9BA9-EAECA2DEB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421137" cy="368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a:extLst>
              <a:ext uri="{FF2B5EF4-FFF2-40B4-BE49-F238E27FC236}">
                <a16:creationId xmlns:a16="http://schemas.microsoft.com/office/drawing/2014/main" id="{6F85A9DE-D14A-4A28-9D38-1D58C091E466}"/>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70739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413875" cy="7042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2857500" y="6356350"/>
            <a:ext cx="3429000" cy="365125"/>
          </a:xfrm>
        </p:spPr>
        <p:txBody>
          <a:bodyPr/>
          <a:lstStyle/>
          <a:p>
            <a:r>
              <a:rPr lang="en-US" dirty="0"/>
              <a:t>Maine Center for Disease Control and Prevention</a:t>
            </a:r>
          </a:p>
        </p:txBody>
      </p:sp>
      <p:sp>
        <p:nvSpPr>
          <p:cNvPr id="6" name="Slide Number Placeholder 5"/>
          <p:cNvSpPr>
            <a:spLocks noGrp="1"/>
          </p:cNvSpPr>
          <p:nvPr>
            <p:ph type="sldNum" sz="quarter" idx="12"/>
          </p:nvPr>
        </p:nvSpPr>
        <p:spPr/>
        <p:txBody>
          <a:bodyPr/>
          <a:lstStyle/>
          <a:p>
            <a:fld id="{5FD82BC9-63B1-475F-82C3-3D3DE5316FF5}" type="slidenum">
              <a:rPr lang="en-US" smtClean="0"/>
              <a:t>29</a:t>
            </a:fld>
            <a:endParaRPr lang="en-US" dirty="0"/>
          </a:p>
        </p:txBody>
      </p:sp>
    </p:spTree>
    <p:extLst>
      <p:ext uri="{BB962C8B-B14F-4D97-AF65-F5344CB8AC3E}">
        <p14:creationId xmlns:p14="http://schemas.microsoft.com/office/powerpoint/2010/main" val="70837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5">
            <a:extLst>
              <a:ext uri="{FF2B5EF4-FFF2-40B4-BE49-F238E27FC236}">
                <a16:creationId xmlns:a16="http://schemas.microsoft.com/office/drawing/2014/main" id="{D9F83AB5-6546-44BF-A44F-8720CB95B581}"/>
              </a:ext>
            </a:extLst>
          </p:cNvPr>
          <p:cNvPicPr>
            <a:picLocks noChangeAspect="1" noChangeArrowheads="1"/>
          </p:cNvPicPr>
          <p:nvPr/>
        </p:nvPicPr>
        <p:blipFill>
          <a:blip r:embed="rId3"/>
          <a:srcRect l="24165" r="26669" b="2124"/>
          <a:stretch>
            <a:fillRect/>
          </a:stretch>
        </p:blipFill>
        <p:spPr bwMode="auto">
          <a:xfrm>
            <a:off x="2999445" y="1676399"/>
            <a:ext cx="3145110" cy="4695825"/>
          </a:xfrm>
          <a:prstGeom prst="rect">
            <a:avLst/>
          </a:prstGeom>
          <a:noFill/>
          <a:ln w="9525">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E1F4A108-AF48-42BC-888D-0E969EEF7367}"/>
              </a:ext>
            </a:extLst>
          </p:cNvPr>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62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Presenter’s Name </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Title</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Contact Information</a:t>
            </a:r>
          </a:p>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2DDE72C6-7067-432E-A04B-6684B33D0546}" type="slidenum">
              <a:rPr lang="en-US" smtClean="0"/>
              <a:t>30</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265645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Ethnicity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Race</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11" descr="School">
            <a:hlinkClick r:id="rId3"/>
            <a:extLst>
              <a:ext uri="{FF2B5EF4-FFF2-40B4-BE49-F238E27FC236}">
                <a16:creationId xmlns:a16="http://schemas.microsoft.com/office/drawing/2014/main" id="{55A19DBF-E8EE-48F8-9D1F-223336730DB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94909" y="1615281"/>
            <a:ext cx="6177491" cy="463311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4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Ethnicity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Groups with Common Ancestry</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4">
            <a:extLst>
              <a:ext uri="{FF2B5EF4-FFF2-40B4-BE49-F238E27FC236}">
                <a16:creationId xmlns:a16="http://schemas.microsoft.com/office/drawing/2014/main" id="{823D320B-8833-446B-AC58-39D3E32F336F}"/>
              </a:ext>
            </a:extLst>
          </p:cNvPr>
          <p:cNvPicPr>
            <a:picLocks noChangeAspect="1" noChangeArrowheads="1"/>
          </p:cNvPicPr>
          <p:nvPr/>
        </p:nvPicPr>
        <p:blipFill>
          <a:blip r:embed="rId3"/>
          <a:srcRect/>
          <a:stretch>
            <a:fillRect/>
          </a:stretch>
        </p:blipFill>
        <p:spPr bwMode="auto">
          <a:xfrm>
            <a:off x="1505743" y="1828800"/>
            <a:ext cx="6349714" cy="4228910"/>
          </a:xfrm>
          <a:prstGeom prst="rect">
            <a:avLst/>
          </a:prstGeom>
          <a:noFill/>
          <a:ln w="9525">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81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Ethnicity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Common Culture</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492875"/>
            <a:ext cx="3657600" cy="365125"/>
          </a:xfrm>
        </p:spPr>
        <p:txBody>
          <a:bodyPr/>
          <a:lstStyle/>
          <a:p>
            <a:r>
              <a:rPr lang="en-US" dirty="0">
                <a:solidFill>
                  <a:prstClr val="black">
                    <a:tint val="75000"/>
                  </a:prstClr>
                </a:solidFill>
              </a:rPr>
              <a:t>Maine Center for Disease Control and Prevention</a:t>
            </a:r>
          </a:p>
        </p:txBody>
      </p:sp>
      <p:grpSp>
        <p:nvGrpSpPr>
          <p:cNvPr id="6" name="Group 1">
            <a:extLst>
              <a:ext uri="{FF2B5EF4-FFF2-40B4-BE49-F238E27FC236}">
                <a16:creationId xmlns:a16="http://schemas.microsoft.com/office/drawing/2014/main" id="{DA0F8934-6622-42C7-976F-8140C21DE942}"/>
              </a:ext>
            </a:extLst>
          </p:cNvPr>
          <p:cNvGrpSpPr>
            <a:grpSpLocks/>
          </p:cNvGrpSpPr>
          <p:nvPr/>
        </p:nvGrpSpPr>
        <p:grpSpPr bwMode="auto">
          <a:xfrm>
            <a:off x="3048000" y="1542240"/>
            <a:ext cx="3048000" cy="2420160"/>
            <a:chOff x="3048000" y="1600200"/>
            <a:chExt cx="3048000" cy="2466975"/>
          </a:xfrm>
        </p:grpSpPr>
        <p:pic>
          <p:nvPicPr>
            <p:cNvPr id="7" name="Picture 6">
              <a:extLst>
                <a:ext uri="{FF2B5EF4-FFF2-40B4-BE49-F238E27FC236}">
                  <a16:creationId xmlns:a16="http://schemas.microsoft.com/office/drawing/2014/main" id="{7BD29AEB-5436-446F-9B8E-934FB7230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00200"/>
              <a:ext cx="3048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
              <a:extLst>
                <a:ext uri="{FF2B5EF4-FFF2-40B4-BE49-F238E27FC236}">
                  <a16:creationId xmlns:a16="http://schemas.microsoft.com/office/drawing/2014/main" id="{1FBA1421-532F-4357-936C-17582FBB8677}"/>
                </a:ext>
              </a:extLst>
            </p:cNvPr>
            <p:cNvSpPr txBox="1">
              <a:spLocks noChangeArrowheads="1"/>
            </p:cNvSpPr>
            <p:nvPr/>
          </p:nvSpPr>
          <p:spPr bwMode="auto">
            <a:xfrm>
              <a:off x="3048000" y="1600200"/>
              <a:ext cx="114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hlinkClick r:id="rId4" action="ppaction://hlinkfile"/>
                </a:rPr>
                <a:t>Alaskan Dude's </a:t>
              </a:r>
              <a:endParaRPr lang="en-US" altLang="en-US" sz="1000"/>
            </a:p>
          </p:txBody>
        </p:sp>
      </p:grpSp>
      <p:grpSp>
        <p:nvGrpSpPr>
          <p:cNvPr id="9" name="Group 1">
            <a:extLst>
              <a:ext uri="{FF2B5EF4-FFF2-40B4-BE49-F238E27FC236}">
                <a16:creationId xmlns:a16="http://schemas.microsoft.com/office/drawing/2014/main" id="{D889D476-EF7C-45EC-AE6B-327D17C52B94}"/>
              </a:ext>
            </a:extLst>
          </p:cNvPr>
          <p:cNvGrpSpPr>
            <a:grpSpLocks/>
          </p:cNvGrpSpPr>
          <p:nvPr/>
        </p:nvGrpSpPr>
        <p:grpSpPr bwMode="auto">
          <a:xfrm>
            <a:off x="4800600" y="4038600"/>
            <a:ext cx="3600450" cy="2405063"/>
            <a:chOff x="4800600" y="4078288"/>
            <a:chExt cx="3600451" cy="2405063"/>
          </a:xfrm>
        </p:grpSpPr>
        <p:pic>
          <p:nvPicPr>
            <p:cNvPr id="10" name="Picture 9">
              <a:extLst>
                <a:ext uri="{FF2B5EF4-FFF2-40B4-BE49-F238E27FC236}">
                  <a16:creationId xmlns:a16="http://schemas.microsoft.com/office/drawing/2014/main" id="{0534612E-54CA-4ED9-BB63-3B3D7DE00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078288"/>
              <a:ext cx="360045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a:extLst>
                <a:ext uri="{FF2B5EF4-FFF2-40B4-BE49-F238E27FC236}">
                  <a16:creationId xmlns:a16="http://schemas.microsoft.com/office/drawing/2014/main" id="{2647C232-B800-4BAD-A6FA-98699FDC0246}"/>
                </a:ext>
              </a:extLst>
            </p:cNvPr>
            <p:cNvSpPr txBox="1">
              <a:spLocks noChangeArrowheads="1"/>
            </p:cNvSpPr>
            <p:nvPr/>
          </p:nvSpPr>
          <p:spPr bwMode="auto">
            <a:xfrm>
              <a:off x="7467600" y="4078289"/>
              <a:ext cx="9334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hlinkClick r:id="rId6" action="ppaction://hlinkfile"/>
                </a:rPr>
                <a:t>stevendepolo's</a:t>
              </a:r>
              <a:endParaRPr lang="en-US" altLang="en-US" sz="1000"/>
            </a:p>
          </p:txBody>
        </p:sp>
      </p:grpSp>
      <p:grpSp>
        <p:nvGrpSpPr>
          <p:cNvPr id="12" name="Group 2">
            <a:extLst>
              <a:ext uri="{FF2B5EF4-FFF2-40B4-BE49-F238E27FC236}">
                <a16:creationId xmlns:a16="http://schemas.microsoft.com/office/drawing/2014/main" id="{A182F275-AA33-4C64-8E6E-D1BCF12CDECE}"/>
              </a:ext>
            </a:extLst>
          </p:cNvPr>
          <p:cNvGrpSpPr>
            <a:grpSpLocks/>
          </p:cNvGrpSpPr>
          <p:nvPr/>
        </p:nvGrpSpPr>
        <p:grpSpPr bwMode="auto">
          <a:xfrm>
            <a:off x="742950" y="4038600"/>
            <a:ext cx="3600450" cy="2405063"/>
            <a:chOff x="742950" y="4078289"/>
            <a:chExt cx="3600450" cy="2405063"/>
          </a:xfrm>
        </p:grpSpPr>
        <p:pic>
          <p:nvPicPr>
            <p:cNvPr id="13" name="Picture 10">
              <a:extLst>
                <a:ext uri="{FF2B5EF4-FFF2-40B4-BE49-F238E27FC236}">
                  <a16:creationId xmlns:a16="http://schemas.microsoft.com/office/drawing/2014/main" id="{49C09462-9E03-44FD-9D22-8F6C7448C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0" y="4078289"/>
              <a:ext cx="360045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8">
              <a:extLst>
                <a:ext uri="{FF2B5EF4-FFF2-40B4-BE49-F238E27FC236}">
                  <a16:creationId xmlns:a16="http://schemas.microsoft.com/office/drawing/2014/main" id="{883C8E70-8B3D-4FF8-ABFD-542FD00FE8FF}"/>
                </a:ext>
              </a:extLst>
            </p:cNvPr>
            <p:cNvSpPr txBox="1">
              <a:spLocks noChangeArrowheads="1"/>
            </p:cNvSpPr>
            <p:nvPr/>
          </p:nvSpPr>
          <p:spPr bwMode="auto">
            <a:xfrm>
              <a:off x="762000" y="6246912"/>
              <a:ext cx="9144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hlinkClick r:id="rId8" action="ppaction://hlinkfile"/>
                </a:rPr>
                <a:t>stevendepolo's</a:t>
              </a:r>
              <a:endParaRPr lang="en-US" altLang="en-US" sz="1000"/>
            </a:p>
          </p:txBody>
        </p:sp>
      </p:grpSp>
    </p:spTree>
    <p:extLst>
      <p:ext uri="{BB962C8B-B14F-4D97-AF65-F5344CB8AC3E}">
        <p14:creationId xmlns:p14="http://schemas.microsoft.com/office/powerpoint/2010/main" val="341907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Ethnicity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Religion</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5" descr="http://farm8.staticflickr.com/7171/6582764551_22235e327c_z.jpg">
            <a:extLst>
              <a:ext uri="{FF2B5EF4-FFF2-40B4-BE49-F238E27FC236}">
                <a16:creationId xmlns:a16="http://schemas.microsoft.com/office/drawing/2014/main" id="{F7EA9309-3001-4B96-96D9-E435D6856B25}"/>
              </a:ext>
            </a:extLst>
          </p:cNvPr>
          <p:cNvPicPr>
            <a:picLocks noGrp="1" noChangeAspect="1" noChangeArrowheads="1"/>
          </p:cNvPicPr>
          <p:nvPr>
            <p:ph idx="1"/>
          </p:nvPr>
        </p:nvPicPr>
        <p:blipFill>
          <a:blip r:embed="rId3"/>
          <a:srcRect/>
          <a:stretch>
            <a:fillRect/>
          </a:stretch>
        </p:blipFill>
        <p:spPr bwMode="auto">
          <a:xfrm>
            <a:off x="990600" y="1545669"/>
            <a:ext cx="7162800" cy="4778931"/>
          </a:xfrm>
          <a:prstGeom prst="rect">
            <a:avLst/>
          </a:prstGeom>
          <a:noFill/>
          <a:ln w="9525">
            <a:solidFill>
              <a:schemeClr val="accent5">
                <a:lumMod val="10000"/>
              </a:schemeClr>
            </a:solidFill>
            <a:miter lim="800000"/>
            <a:headEnd/>
            <a:tailEnd/>
          </a:ln>
        </p:spPr>
      </p:pic>
    </p:spTree>
    <p:extLst>
      <p:ext uri="{BB962C8B-B14F-4D97-AF65-F5344CB8AC3E}">
        <p14:creationId xmlns:p14="http://schemas.microsoft.com/office/powerpoint/2010/main" val="171255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Ethnicity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Language</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10" descr="http://farm5.staticflickr.com/4079/4759535950_7bca6684c8_b.jpg">
            <a:extLst>
              <a:ext uri="{FF2B5EF4-FFF2-40B4-BE49-F238E27FC236}">
                <a16:creationId xmlns:a16="http://schemas.microsoft.com/office/drawing/2014/main" id="{E480FC2F-4218-4D52-B811-D7EC3433F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9651"/>
            <a:ext cx="7620000" cy="476589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1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Race</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Biological Origins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http://farm1.staticflickr.com/223/454903080_777de302d1_z.jpg?zz=1">
            <a:extLst>
              <a:ext uri="{FF2B5EF4-FFF2-40B4-BE49-F238E27FC236}">
                <a16:creationId xmlns:a16="http://schemas.microsoft.com/office/drawing/2014/main" id="{DD34E936-17E0-43EF-926D-B90A55AF9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687990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42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5779</TotalTime>
  <Words>2252</Words>
  <Application>Microsoft Office PowerPoint</Application>
  <PresentationFormat>On-screen Show (4:3)</PresentationFormat>
  <Paragraphs>416</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Maine CDC WIC Nutrition Program Civil Rights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Pedre, Ana</cp:lastModifiedBy>
  <cp:revision>89</cp:revision>
  <cp:lastPrinted>2015-09-24T20:03:22Z</cp:lastPrinted>
  <dcterms:created xsi:type="dcterms:W3CDTF">2015-04-10T16:13:17Z</dcterms:created>
  <dcterms:modified xsi:type="dcterms:W3CDTF">2019-10-04T18:59:05Z</dcterms:modified>
</cp:coreProperties>
</file>