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34"/>
  </p:notesMasterIdLst>
  <p:handoutMasterIdLst>
    <p:handoutMasterId r:id="rId35"/>
  </p:handoutMasterIdLst>
  <p:sldIdLst>
    <p:sldId id="256" r:id="rId2"/>
    <p:sldId id="259" r:id="rId3"/>
    <p:sldId id="260" r:id="rId4"/>
    <p:sldId id="257" r:id="rId5"/>
    <p:sldId id="258" r:id="rId6"/>
    <p:sldId id="262" r:id="rId7"/>
    <p:sldId id="263" r:id="rId8"/>
    <p:sldId id="285" r:id="rId9"/>
    <p:sldId id="268" r:id="rId10"/>
    <p:sldId id="261" r:id="rId11"/>
    <p:sldId id="287" r:id="rId12"/>
    <p:sldId id="275" r:id="rId13"/>
    <p:sldId id="276" r:id="rId14"/>
    <p:sldId id="277" r:id="rId15"/>
    <p:sldId id="278" r:id="rId16"/>
    <p:sldId id="270" r:id="rId17"/>
    <p:sldId id="280" r:id="rId18"/>
    <p:sldId id="269" r:id="rId19"/>
    <p:sldId id="279" r:id="rId20"/>
    <p:sldId id="265" r:id="rId21"/>
    <p:sldId id="271" r:id="rId22"/>
    <p:sldId id="272" r:id="rId23"/>
    <p:sldId id="273" r:id="rId24"/>
    <p:sldId id="274" r:id="rId25"/>
    <p:sldId id="284" r:id="rId26"/>
    <p:sldId id="286" r:id="rId27"/>
    <p:sldId id="266" r:id="rId28"/>
    <p:sldId id="288" r:id="rId29"/>
    <p:sldId id="281" r:id="rId30"/>
    <p:sldId id="283" r:id="rId31"/>
    <p:sldId id="282" r:id="rId32"/>
    <p:sldId id="264" r:id="rId33"/>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8366" autoAdjust="0"/>
  </p:normalViewPr>
  <p:slideViewPr>
    <p:cSldViewPr>
      <p:cViewPr>
        <p:scale>
          <a:sx n="50" d="100"/>
          <a:sy n="50" d="100"/>
        </p:scale>
        <p:origin x="-1956"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14"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5B05247E-26E5-4BB7-9433-42433BE15B59}" type="datetimeFigureOut">
              <a:rPr lang="en-US" smtClean="0"/>
              <a:t>1/7/2015</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BC5D2EB0-86B2-4061-9263-9CF34D5491F1}" type="slidenum">
              <a:rPr lang="en-US" smtClean="0"/>
              <a:t>‹#›</a:t>
            </a:fld>
            <a:endParaRPr lang="en-US"/>
          </a:p>
        </p:txBody>
      </p:sp>
    </p:spTree>
    <p:extLst>
      <p:ext uri="{BB962C8B-B14F-4D97-AF65-F5344CB8AC3E}">
        <p14:creationId xmlns:p14="http://schemas.microsoft.com/office/powerpoint/2010/main" val="2921357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2A64FB8B-2DB0-4B7B-8956-53ED680BA929}" type="datetimeFigureOut">
              <a:rPr lang="en-US" smtClean="0"/>
              <a:t>1/7/2015</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CF91B3FA-C98F-4007-847D-B9271AE8402A}" type="slidenum">
              <a:rPr lang="en-US" smtClean="0"/>
              <a:t>‹#›</a:t>
            </a:fld>
            <a:endParaRPr lang="en-US"/>
          </a:p>
        </p:txBody>
      </p:sp>
    </p:spTree>
    <p:extLst>
      <p:ext uri="{BB962C8B-B14F-4D97-AF65-F5344CB8AC3E}">
        <p14:creationId xmlns:p14="http://schemas.microsoft.com/office/powerpoint/2010/main" val="357841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tutorial for the </a:t>
            </a:r>
            <a:r>
              <a:rPr lang="en-US" i="1" baseline="0" dirty="0" smtClean="0"/>
              <a:t>Best Practice Recommendations for Handoff Communication during Transport from a Home or Freestanding Birth Center to a Hospital Setting</a:t>
            </a:r>
            <a:r>
              <a:rPr lang="en-US" baseline="0" dirty="0" smtClean="0"/>
              <a:t>. This project is the result of a multidisciplinary workgroup convened by the Maine Center for Disease Control and Prevention. Our goal was to enhance effective communication and support families and health care professionals when access to hospital-based services occurs for women who chose home or birth center birth and their babies. My name is &lt;Nell Tharpe. I am a Certified Nurse Midwife&gt; and a participant in the workgroup.</a:t>
            </a:r>
          </a:p>
          <a:p>
            <a:r>
              <a:rPr lang="en-US" baseline="0" dirty="0" smtClean="0"/>
              <a:t>This tutorial provides a brief overview of the project, reviews the content of the Recommendations, then outlines their intended implementation.</a:t>
            </a:r>
          </a:p>
          <a:p>
            <a:endParaRPr lang="en-US" baseline="0" dirty="0" smtClean="0"/>
          </a:p>
          <a:p>
            <a:r>
              <a:rPr lang="en-US" baseline="0" dirty="0" smtClean="0"/>
              <a:t>The full document and each of the individual forms are available for download from the Maine CDC website. A link is provided at the end of the presentation. You are encouraged to have a copy of the full document to refer to during this tutorial. Before we begin the tutorial, let’s take a few moments to share the background on development of the Best Practice Recommendations for Handoff Communication.</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1</a:t>
            </a:fld>
            <a:endParaRPr lang="en-US"/>
          </a:p>
        </p:txBody>
      </p:sp>
    </p:spTree>
    <p:extLst>
      <p:ext uri="{BB962C8B-B14F-4D97-AF65-F5344CB8AC3E}">
        <p14:creationId xmlns:p14="http://schemas.microsoft.com/office/powerpoint/2010/main" val="2078333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we’ll turn to the Table of Contents. </a:t>
            </a:r>
          </a:p>
          <a:p>
            <a:r>
              <a:rPr lang="en-US" dirty="0" smtClean="0"/>
              <a:t>The Table of Contents is designed to quickly guide the reader to the content of interest. In the digital document </a:t>
            </a:r>
            <a:r>
              <a:rPr lang="en-US" baseline="0" dirty="0" smtClean="0"/>
              <a:t>“live links” allow direct rapid access to any portion of the document from the Table of Contents. </a:t>
            </a:r>
          </a:p>
          <a:p>
            <a:r>
              <a:rPr lang="en-US" baseline="0" dirty="0" smtClean="0"/>
              <a:t>Each of the scripts and forms can be printed individually, based on your professional discipline and the manner in which you participate in the transport process. You are encouraged to share the document with professionals in your organization or discipline who may participate in a transport, and identify which of the relevant components will be used to support families being transported.</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10</a:t>
            </a:fld>
            <a:endParaRPr lang="en-US"/>
          </a:p>
        </p:txBody>
      </p:sp>
    </p:spTree>
    <p:extLst>
      <p:ext uri="{BB962C8B-B14F-4D97-AF65-F5344CB8AC3E}">
        <p14:creationId xmlns:p14="http://schemas.microsoft.com/office/powerpoint/2010/main" val="4188024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Introduction on Page 5 provides the evidence-base for the development of the Recommendations. Effective communication is defined as patient-centered, timely, direct, and specific, and occurs between the woman, her family, and members of the care team.</a:t>
            </a:r>
          </a:p>
          <a:p>
            <a:r>
              <a:rPr lang="en-US" dirty="0" smtClean="0"/>
              <a:t>Maine-specific hospital regulations and the federal Emergency Medical Treatment and Labor Act (EMTALA) law establish the legal framework for requiring open access to hospital care in the perinatal period. This document provides core elements to support effective handoff from home or birth center to hospital in a way that supports women,</a:t>
            </a:r>
            <a:r>
              <a:rPr lang="en-US" baseline="0" dirty="0" smtClean="0"/>
              <a:t> families, and professionals</a:t>
            </a:r>
            <a:r>
              <a:rPr lang="en-US" dirty="0" smtClean="0"/>
              <a:t>. </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11</a:t>
            </a:fld>
            <a:endParaRPr lang="en-US"/>
          </a:p>
        </p:txBody>
      </p:sp>
    </p:spTree>
    <p:extLst>
      <p:ext uri="{BB962C8B-B14F-4D97-AF65-F5344CB8AC3E}">
        <p14:creationId xmlns:p14="http://schemas.microsoft.com/office/powerpoint/2010/main" val="220569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 to Page 6. The Transport Recommendations provide a one-page overview of the</a:t>
            </a:r>
            <a:r>
              <a:rPr lang="en-US" baseline="0" dirty="0" smtClean="0"/>
              <a:t> transport process for the Midwife or Physician who may arrange transport, and support discussion of transport as part of planning for home birth.</a:t>
            </a:r>
          </a:p>
        </p:txBody>
      </p:sp>
      <p:sp>
        <p:nvSpPr>
          <p:cNvPr id="4" name="Slide Number Placeholder 3"/>
          <p:cNvSpPr>
            <a:spLocks noGrp="1"/>
          </p:cNvSpPr>
          <p:nvPr>
            <p:ph type="sldNum" sz="quarter" idx="10"/>
          </p:nvPr>
        </p:nvSpPr>
        <p:spPr/>
        <p:txBody>
          <a:bodyPr/>
          <a:lstStyle/>
          <a:p>
            <a:fld id="{CF91B3FA-C98F-4007-847D-B9271AE8402A}" type="slidenum">
              <a:rPr lang="en-US" smtClean="0"/>
              <a:t>12</a:t>
            </a:fld>
            <a:endParaRPr lang="en-US"/>
          </a:p>
        </p:txBody>
      </p:sp>
    </p:spTree>
    <p:extLst>
      <p:ext uri="{BB962C8B-B14F-4D97-AF65-F5344CB8AC3E}">
        <p14:creationId xmlns:p14="http://schemas.microsoft.com/office/powerpoint/2010/main" val="200046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shot shows a portion of the stepwise guidance to support dialogue with the family before labor</a:t>
            </a:r>
            <a:r>
              <a:rPr lang="en-US" baseline="0" dirty="0" smtClean="0"/>
              <a:t> begins </a:t>
            </a:r>
            <a:r>
              <a:rPr lang="en-US" dirty="0" smtClean="0"/>
              <a:t>and decision-making when</a:t>
            </a:r>
            <a:r>
              <a:rPr lang="en-US" baseline="0" dirty="0" smtClean="0"/>
              <a:t> a transport occurs. These recommendations are intended to guide discussions with the family while planning for the birth and support decisions surrounding transport management. The recommendations provide opportunities for engagement with the woman as a partner in her birth and healthcare decisions regarding the specific factors that may affect how a potential transport is handled.</a:t>
            </a:r>
          </a:p>
          <a:p>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13</a:t>
            </a:fld>
            <a:endParaRPr lang="en-US"/>
          </a:p>
        </p:txBody>
      </p:sp>
    </p:spTree>
    <p:extLst>
      <p:ext uri="{BB962C8B-B14F-4D97-AF65-F5344CB8AC3E}">
        <p14:creationId xmlns:p14="http://schemas.microsoft.com/office/powerpoint/2010/main" val="75382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r>
              <a:rPr lang="en-US" dirty="0" smtClean="0"/>
              <a:t>The Best Practice Recommendations</a:t>
            </a:r>
            <a:r>
              <a:rPr lang="en-US" baseline="0" dirty="0" smtClean="0"/>
              <a:t> begin on Page 7 and describe </a:t>
            </a:r>
            <a:r>
              <a:rPr lang="en-US" dirty="0" smtClean="0"/>
              <a:t>broad foundational expectations </a:t>
            </a:r>
            <a:r>
              <a:rPr lang="en-US" baseline="0" dirty="0" smtClean="0"/>
              <a:t>for those who may participate in the transport process. Their focus is on fostering respectful and effective interprofessional communication using the Situation, Background, Assessment, Recommendation format, and acknowledgement of women’s autonomy to participate in decisions affecting their and their baby’s health. </a:t>
            </a:r>
            <a:endParaRPr lang="en-US" dirty="0" smtClean="0"/>
          </a:p>
        </p:txBody>
      </p:sp>
      <p:sp>
        <p:nvSpPr>
          <p:cNvPr id="4" name="Slide Number Placeholder 3"/>
          <p:cNvSpPr>
            <a:spLocks noGrp="1"/>
          </p:cNvSpPr>
          <p:nvPr>
            <p:ph type="sldNum" sz="quarter" idx="10"/>
          </p:nvPr>
        </p:nvSpPr>
        <p:spPr/>
        <p:txBody>
          <a:bodyPr/>
          <a:lstStyle/>
          <a:p>
            <a:fld id="{CF91B3FA-C98F-4007-847D-B9271AE8402A}" type="slidenum">
              <a:rPr lang="en-US" smtClean="0"/>
              <a:t>14</a:t>
            </a:fld>
            <a:endParaRPr lang="en-US"/>
          </a:p>
        </p:txBody>
      </p:sp>
    </p:spTree>
    <p:extLst>
      <p:ext uri="{BB962C8B-B14F-4D97-AF65-F5344CB8AC3E}">
        <p14:creationId xmlns:p14="http://schemas.microsoft.com/office/powerpoint/2010/main" val="162166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shot shows the purpose and some of the general recommendations for best practice during transport. The Best Practice Recommendations also include Role-specific recommendations for the Mother, Transferring Midwife or Physician, Emergency Medical Service Provider, Hospital-based Registered Nurse, Hospital-based Obstetrical or Pediatric Care Physician or Practitioner (CNM, NP, PA)</a:t>
            </a:r>
            <a:r>
              <a:rPr lang="en-US" baseline="0" dirty="0" smtClean="0"/>
              <a:t> to help inform the transport process and form the foundation for common understanding of these roles, and support effective professional communication.</a:t>
            </a:r>
          </a:p>
          <a:p>
            <a:r>
              <a:rPr lang="en-US" baseline="0" dirty="0" smtClean="0"/>
              <a:t>It may be helpful to pause at this slide and read through the Recommendations.</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15</a:t>
            </a:fld>
            <a:endParaRPr lang="en-US"/>
          </a:p>
        </p:txBody>
      </p:sp>
    </p:spTree>
    <p:extLst>
      <p:ext uri="{BB962C8B-B14F-4D97-AF65-F5344CB8AC3E}">
        <p14:creationId xmlns:p14="http://schemas.microsoft.com/office/powerpoint/2010/main" val="840286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EMS oriented content includes the topics listed here.</a:t>
            </a:r>
          </a:p>
          <a:p>
            <a:r>
              <a:rPr lang="en-US" dirty="0" smtClean="0"/>
              <a:t>The Best Practice Recommendations highlight specific roles and expectations and provide the context for subsequent documents.</a:t>
            </a:r>
          </a:p>
          <a:p>
            <a:r>
              <a:rPr lang="en-US" dirty="0" smtClean="0"/>
              <a:t>The SBAR Script is designed to ensure uniform delivery of critical clinical and demographic information and provides cues for the individual making the phone call. </a:t>
            </a:r>
          </a:p>
          <a:p>
            <a:r>
              <a:rPr lang="en-US" dirty="0" smtClean="0"/>
              <a:t>The SBAR form for recording the call follows the SBAR script and offers a quick means to capture the content of the phone call in an organized and systematic fashion.</a:t>
            </a:r>
          </a:p>
          <a:p>
            <a:r>
              <a:rPr lang="en-US" dirty="0" smtClean="0"/>
              <a:t>Next, we’ll look at these items on page 11 and 12.</a:t>
            </a:r>
          </a:p>
          <a:p>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16</a:t>
            </a:fld>
            <a:endParaRPr lang="en-US"/>
          </a:p>
        </p:txBody>
      </p:sp>
    </p:spTree>
    <p:extLst>
      <p:ext uri="{BB962C8B-B14F-4D97-AF65-F5344CB8AC3E}">
        <p14:creationId xmlns:p14="http://schemas.microsoft.com/office/powerpoint/2010/main" val="414275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shot shows the SBAR script to aid in consistent communication from the birth provider or individual from the home or freestanding birth center who calls 911 and speaks with EMS dispatch personnel. The goal is to ensure that all essential components are included in the dialogue and are presented in a systematic and logical order. Cues are added to</a:t>
            </a:r>
            <a:r>
              <a:rPr lang="en-US" baseline="0" dirty="0" smtClean="0"/>
              <a:t> remind the caller to inform EMS of any specific guidance to find the home and conditions or factors needed for optimal EMS access and service delivery during transport.</a:t>
            </a:r>
          </a:p>
        </p:txBody>
      </p:sp>
      <p:sp>
        <p:nvSpPr>
          <p:cNvPr id="4" name="Slide Number Placeholder 3"/>
          <p:cNvSpPr>
            <a:spLocks noGrp="1"/>
          </p:cNvSpPr>
          <p:nvPr>
            <p:ph type="sldNum" sz="quarter" idx="10"/>
          </p:nvPr>
        </p:nvSpPr>
        <p:spPr/>
        <p:txBody>
          <a:bodyPr/>
          <a:lstStyle/>
          <a:p>
            <a:fld id="{CF91B3FA-C98F-4007-847D-B9271AE8402A}" type="slidenum">
              <a:rPr lang="en-US" smtClean="0"/>
              <a:t>17</a:t>
            </a:fld>
            <a:endParaRPr lang="en-US"/>
          </a:p>
        </p:txBody>
      </p:sp>
    </p:spTree>
    <p:extLst>
      <p:ext uri="{BB962C8B-B14F-4D97-AF65-F5344CB8AC3E}">
        <p14:creationId xmlns:p14="http://schemas.microsoft.com/office/powerpoint/2010/main" val="2194880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shot shows the companion form for dispatcher receiving the phone call. It mirrors the information of the script to support both parties in moving through the communication process and information collection efficiently and with a common set of expectations. It is understood that Dispatch operates from</a:t>
            </a:r>
            <a:r>
              <a:rPr lang="en-US" baseline="0" dirty="0" smtClean="0"/>
              <a:t> its own set of protocols and may have additional required information to be gathered. EMS expectations are that the caller will remain on the line until EMS arrives at the scene. In some instances, when notification of the receiving hospital or practitioner by the birth provider is necessary, the call to Dispatch may need to be terminated prior to the arrival of EMS.</a:t>
            </a:r>
            <a:endParaRPr lang="en-US" dirty="0" smtClean="0"/>
          </a:p>
          <a:p>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18</a:t>
            </a:fld>
            <a:endParaRPr lang="en-US"/>
          </a:p>
        </p:txBody>
      </p:sp>
    </p:spTree>
    <p:extLst>
      <p:ext uri="{BB962C8B-B14F-4D97-AF65-F5344CB8AC3E}">
        <p14:creationId xmlns:p14="http://schemas.microsoft.com/office/powerpoint/2010/main" val="85107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recognized that EMS</a:t>
            </a:r>
            <a:r>
              <a:rPr lang="en-US" baseline="0" dirty="0" smtClean="0"/>
              <a:t> personnel function under strict medical protocols and direction from Medical Control. Participation of the birth provider in emergency care or transport is clearly defined in the protocol:</a:t>
            </a:r>
          </a:p>
          <a:p>
            <a:r>
              <a:rPr lang="en-US" baseline="0" dirty="0" smtClean="0"/>
              <a:t>Birth providers who are currently providing care, will be relinquishing care to EMS personnel and their Medical Control Physician. The midwife may continue to participate in the care when  </a:t>
            </a:r>
          </a:p>
          <a:p>
            <a:pPr marL="171450" indent="-171450">
              <a:buFont typeface="Arial" panose="020B0604020202020204" pitchFamily="34" charset="0"/>
              <a:buChar char="•"/>
            </a:pPr>
            <a:r>
              <a:rPr lang="en-US" baseline="0" dirty="0" smtClean="0"/>
              <a:t>Requested by the attending EMT </a:t>
            </a:r>
          </a:p>
          <a:p>
            <a:pPr marL="171450" indent="-171450">
              <a:buFont typeface="Arial" panose="020B0604020202020204" pitchFamily="34" charset="0"/>
              <a:buChar char="•"/>
            </a:pPr>
            <a:r>
              <a:rPr lang="en-US" baseline="0" dirty="0" smtClean="0"/>
              <a:t>Authorized by the Medical Control physician, </a:t>
            </a:r>
            <a:r>
              <a:rPr lang="en-US" b="1" i="1" baseline="0" dirty="0" smtClean="0"/>
              <a:t>and</a:t>
            </a:r>
          </a:p>
          <a:p>
            <a:pPr marL="171450" indent="-171450">
              <a:buFont typeface="Arial" panose="020B0604020202020204" pitchFamily="34" charset="0"/>
              <a:buChar char="•"/>
            </a:pPr>
            <a:r>
              <a:rPr lang="en-US" baseline="0" dirty="0" smtClean="0"/>
              <a:t>Is capable of assisting or delivering more extensive emergency medical care at the scene.</a:t>
            </a:r>
          </a:p>
          <a:p>
            <a:pPr marL="0" indent="0">
              <a:buFont typeface="Arial" panose="020B0604020202020204" pitchFamily="34" charset="0"/>
              <a:buNone/>
            </a:pPr>
            <a:r>
              <a:rPr lang="en-US" baseline="0" dirty="0" smtClean="0"/>
              <a:t>Birth professionals who attend birthing women at home or a freestanding birth center are educated and trained to provide newborn resuscitation and other emergency measures. While a transport indicates a need for more advanced care or resources the attending birth professional may be the most skilled and an appropriate resource for continued care in preparation or during transport.</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19</a:t>
            </a:fld>
            <a:endParaRPr lang="en-US"/>
          </a:p>
        </p:txBody>
      </p:sp>
    </p:spTree>
    <p:extLst>
      <p:ext uri="{BB962C8B-B14F-4D97-AF65-F5344CB8AC3E}">
        <p14:creationId xmlns:p14="http://schemas.microsoft.com/office/powerpoint/2010/main" val="272588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Continuum of Care workgroup was convened by Dr. Sheila Pinette</a:t>
            </a:r>
            <a:r>
              <a:rPr lang="en-US" baseline="0" dirty="0" smtClean="0"/>
              <a:t>, Director of </a:t>
            </a:r>
            <a:r>
              <a:rPr lang="en-US" dirty="0" smtClean="0"/>
              <a:t>the Maine</a:t>
            </a:r>
            <a:r>
              <a:rPr lang="en-US" baseline="0" dirty="0" smtClean="0"/>
              <a:t> </a:t>
            </a:r>
            <a:r>
              <a:rPr lang="en-US" dirty="0" smtClean="0"/>
              <a:t>CDC. </a:t>
            </a:r>
            <a:r>
              <a:rPr lang="en-US" baseline="0" dirty="0" smtClean="0"/>
              <a:t>The workgroup was comprised of Maine professionals concerned with the care of women and infants. Participants agreed to work together to create a culture of safety in which open dialogue could occur.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Discussion of issues and exploration of approaches led to development of recommendations for transport from planned home or birth center birth. </a:t>
            </a:r>
            <a:endParaRPr lang="en-US" dirty="0" smtClean="0"/>
          </a:p>
          <a:p>
            <a:r>
              <a:rPr lang="en-US" dirty="0" smtClean="0"/>
              <a:t>The concept of a “Continuum of Care” allows us all to effectively support access to the full range of maternity-related health services women in Maine.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Deep</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ppreciation goes to the diverse workgroup members whose shared purpose was to work collaboratively so that families who choose home and freestanding birth center as the location for their baby’s birth have access to the full spectrum of effective and respectful maternity care.</a:t>
            </a:r>
          </a:p>
          <a:p>
            <a:endParaRPr lang="en-US" baseline="0" dirty="0" smtClean="0"/>
          </a:p>
        </p:txBody>
      </p:sp>
      <p:sp>
        <p:nvSpPr>
          <p:cNvPr id="4" name="Slide Number Placeholder 3"/>
          <p:cNvSpPr>
            <a:spLocks noGrp="1"/>
          </p:cNvSpPr>
          <p:nvPr>
            <p:ph type="sldNum" sz="quarter" idx="10"/>
          </p:nvPr>
        </p:nvSpPr>
        <p:spPr/>
        <p:txBody>
          <a:bodyPr/>
          <a:lstStyle/>
          <a:p>
            <a:fld id="{CF91B3FA-C98F-4007-847D-B9271AE8402A}" type="slidenum">
              <a:rPr lang="en-US" smtClean="0"/>
              <a:t>2</a:t>
            </a:fld>
            <a:endParaRPr lang="en-US"/>
          </a:p>
        </p:txBody>
      </p:sp>
    </p:spTree>
    <p:extLst>
      <p:ext uri="{BB962C8B-B14F-4D97-AF65-F5344CB8AC3E}">
        <p14:creationId xmlns:p14="http://schemas.microsoft.com/office/powerpoint/2010/main" val="2898282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hospital oriented content </a:t>
            </a:r>
            <a:r>
              <a:rPr lang="en-US" baseline="0" dirty="0" smtClean="0"/>
              <a:t>includes the topics listed here.</a:t>
            </a:r>
          </a:p>
          <a:p>
            <a:r>
              <a:rPr lang="en-US" dirty="0" smtClean="0"/>
              <a:t>The Best Practice Recommendations highlight specific roles and expectations</a:t>
            </a:r>
            <a:r>
              <a:rPr lang="en-US" baseline="0" dirty="0" smtClean="0"/>
              <a:t> and provide the context for using the subsequent documents.</a:t>
            </a:r>
          </a:p>
          <a:p>
            <a:r>
              <a:rPr lang="en-US" baseline="0" dirty="0" smtClean="0"/>
              <a:t>The SBAR Script is designed to ensure uniform delivery of critical clinical and demographic information and provide cues for the individual making the phone call.</a:t>
            </a:r>
          </a:p>
          <a:p>
            <a:r>
              <a:rPr lang="en-US" baseline="0" dirty="0" smtClean="0"/>
              <a:t>The SBAR form for recording the call follows the SBAR script and offers a quick means to capture the content of the phone call in an organized and systematic fashion.</a:t>
            </a:r>
          </a:p>
          <a:p>
            <a:r>
              <a:rPr lang="en-US" baseline="0" dirty="0" smtClean="0"/>
              <a:t>Next, we’ll look at these items on pages 13 and 14.</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20</a:t>
            </a:fld>
            <a:endParaRPr lang="en-US"/>
          </a:p>
        </p:txBody>
      </p:sp>
    </p:spTree>
    <p:extLst>
      <p:ext uri="{BB962C8B-B14F-4D97-AF65-F5344CB8AC3E}">
        <p14:creationId xmlns:p14="http://schemas.microsoft.com/office/powerpoint/2010/main" val="3093662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shot shows the SBAR script to aid in consistent communication from the birth provider with hospital-based personnel. The goal is to ensure that all essential components are included in the dialogue and are presented in a systematic</a:t>
            </a:r>
            <a:r>
              <a:rPr lang="en-US" baseline="0" dirty="0" smtClean="0"/>
              <a:t> and logical order. </a:t>
            </a:r>
            <a:r>
              <a:rPr lang="en-US" dirty="0" smtClean="0"/>
              <a:t>As you can see, some of this form can be completed in advance of the labor and birth</a:t>
            </a:r>
            <a:r>
              <a:rPr lang="en-US" baseline="0" dirty="0" smtClean="0"/>
              <a:t> to guide the communication process.</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21</a:t>
            </a:fld>
            <a:endParaRPr lang="en-US"/>
          </a:p>
        </p:txBody>
      </p:sp>
    </p:spTree>
    <p:extLst>
      <p:ext uri="{BB962C8B-B14F-4D97-AF65-F5344CB8AC3E}">
        <p14:creationId xmlns:p14="http://schemas.microsoft.com/office/powerpoint/2010/main" val="3261057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shot</a:t>
            </a:r>
            <a:r>
              <a:rPr lang="en-US" baseline="0" dirty="0" smtClean="0"/>
              <a:t> shows the companion form for the nurse receiving the phone call. It mirrors the information of the script to support both parties in moving through the communication process and information collection efficiently and with a common set of expectations. </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22</a:t>
            </a:fld>
            <a:endParaRPr lang="en-US"/>
          </a:p>
        </p:txBody>
      </p:sp>
    </p:spTree>
    <p:extLst>
      <p:ext uri="{BB962C8B-B14F-4D97-AF65-F5344CB8AC3E}">
        <p14:creationId xmlns:p14="http://schemas.microsoft.com/office/powerpoint/2010/main" val="1131912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Transport Form on pages 15 &amp; 16 is a summary document that can be</a:t>
            </a:r>
            <a:r>
              <a:rPr lang="en-US" baseline="0" dirty="0" smtClean="0"/>
              <a:t> used to provide rapid access to essential information and serves as a springboard for discussion between midwife and family as pregnancy progresses and the basis for a shared plan for potential transport.</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23</a:t>
            </a:fld>
            <a:endParaRPr lang="en-US"/>
          </a:p>
        </p:txBody>
      </p:sp>
    </p:spTree>
    <p:extLst>
      <p:ext uri="{BB962C8B-B14F-4D97-AF65-F5344CB8AC3E}">
        <p14:creationId xmlns:p14="http://schemas.microsoft.com/office/powerpoint/2010/main" val="1888175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a:t>
            </a:r>
            <a:r>
              <a:rPr lang="en-US" baseline="0" dirty="0" smtClean="0"/>
              <a:t> shot shows a portion of the Maternal/Neonatal Transport Form. The Demographic and other information can be completed in advance. The Reason for Transport portion is comprised primarily of check boxes to facilitate ease of completion when the decision for transport has been made and available time may be limited.</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24</a:t>
            </a:fld>
            <a:endParaRPr lang="en-US"/>
          </a:p>
        </p:txBody>
      </p:sp>
    </p:spTree>
    <p:extLst>
      <p:ext uri="{BB962C8B-B14F-4D97-AF65-F5344CB8AC3E}">
        <p14:creationId xmlns:p14="http://schemas.microsoft.com/office/powerpoint/2010/main" val="2762191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begins on page 17,</a:t>
            </a:r>
            <a:r>
              <a:rPr lang="en-US" baseline="0" dirty="0" smtClean="0"/>
              <a:t> and includes </a:t>
            </a:r>
            <a:r>
              <a:rPr lang="en-US" dirty="0" smtClean="0"/>
              <a:t>Definitions</a:t>
            </a:r>
            <a:r>
              <a:rPr lang="en-US" baseline="0" dirty="0" smtClean="0"/>
              <a:t> for key terms with live links to source documents. </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25</a:t>
            </a:fld>
            <a:endParaRPr lang="en-US"/>
          </a:p>
        </p:txBody>
      </p:sp>
    </p:spTree>
    <p:extLst>
      <p:ext uri="{BB962C8B-B14F-4D97-AF65-F5344CB8AC3E}">
        <p14:creationId xmlns:p14="http://schemas.microsoft.com/office/powerpoint/2010/main" val="950160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shot shows a portion of the Definitions </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26</a:t>
            </a:fld>
            <a:endParaRPr lang="en-US"/>
          </a:p>
        </p:txBody>
      </p:sp>
    </p:spTree>
    <p:extLst>
      <p:ext uri="{BB962C8B-B14F-4D97-AF65-F5344CB8AC3E}">
        <p14:creationId xmlns:p14="http://schemas.microsoft.com/office/powerpoint/2010/main" val="2115155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Evaluation is an integral</a:t>
            </a:r>
            <a:r>
              <a:rPr lang="en-US" baseline="0" dirty="0" smtClean="0"/>
              <a:t> </a:t>
            </a:r>
            <a:r>
              <a:rPr lang="en-US" dirty="0" smtClean="0"/>
              <a:t>part of the quality process. </a:t>
            </a:r>
            <a:r>
              <a:rPr lang="en-US" baseline="0" dirty="0" smtClean="0"/>
              <a:t>Feedback from all of those involved in transport is important to ensuring the guidance and tools are clinically useful and relevant to maintaining or improving quality practice.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Included in</a:t>
            </a:r>
            <a:r>
              <a:rPr lang="en-US" baseline="0" dirty="0" smtClean="0"/>
              <a:t> the Transport documents are guidelines for post-transport debriefing to support continuous quality improvement practices as part of the professional competency review process. The professional competence review should take place while events and actions are fresh in people's minds, ideally within 48 hours of transport. The goals of the professional competence review are to maintain or improve the quality of care rendered and to identify processes in the transport that worked well and opportunities for improvement.  Such reviews must be confidential to encourage full and frank discussion among all participants and should be carried out in a non-judgmental manner that supports respectful dialogue, interdisciplinary exploration of shared processes and shared learning. In addition, there is a form to encourage evaluation of the document and associated tools. </a:t>
            </a:r>
          </a:p>
          <a:p>
            <a:r>
              <a:rPr lang="en-US" dirty="0" smtClean="0"/>
              <a:t>The document also includes written evaluation tools which are shown in the next two slides. </a:t>
            </a:r>
            <a:endParaRPr lang="en-US" baseline="0" dirty="0" smtClean="0"/>
          </a:p>
        </p:txBody>
      </p:sp>
      <p:sp>
        <p:nvSpPr>
          <p:cNvPr id="4" name="Slide Number Placeholder 3"/>
          <p:cNvSpPr>
            <a:spLocks noGrp="1"/>
          </p:cNvSpPr>
          <p:nvPr>
            <p:ph type="sldNum" sz="quarter" idx="10"/>
          </p:nvPr>
        </p:nvSpPr>
        <p:spPr/>
        <p:txBody>
          <a:bodyPr/>
          <a:lstStyle/>
          <a:p>
            <a:fld id="{CF91B3FA-C98F-4007-847D-B9271AE8402A}" type="slidenum">
              <a:rPr lang="en-US" smtClean="0"/>
              <a:t>27</a:t>
            </a:fld>
            <a:endParaRPr lang="en-US"/>
          </a:p>
        </p:txBody>
      </p:sp>
    </p:spTree>
    <p:extLst>
      <p:ext uri="{BB962C8B-B14F-4D97-AF65-F5344CB8AC3E}">
        <p14:creationId xmlns:p14="http://schemas.microsoft.com/office/powerpoint/2010/main" val="2521575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“Professional competence review activity" means study, evaluation, investigation, recommendation or action, by or on behalf of a health care entity and carried out by a professional competence committee, necessary to: </a:t>
            </a:r>
          </a:p>
          <a:p>
            <a:r>
              <a:rPr lang="en-US" dirty="0" smtClean="0"/>
              <a:t>A. Maintain or improve the quality of care rendered in, through or by the health care entity or by physicians; </a:t>
            </a:r>
          </a:p>
          <a:p>
            <a:r>
              <a:rPr lang="en-US" dirty="0" smtClean="0"/>
              <a:t>B. Reduce morbidity and mortality; or </a:t>
            </a:r>
          </a:p>
          <a:p>
            <a:r>
              <a:rPr lang="en-US" dirty="0" smtClean="0"/>
              <a:t>C. Establish and enforce appropriate standards of professional qualification, competence, conduct or performance</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post-transport review process</a:t>
            </a:r>
            <a:r>
              <a:rPr lang="en-US" dirty="0" smtClean="0"/>
              <a:t> is a</a:t>
            </a:r>
            <a:r>
              <a:rPr lang="en-US" baseline="0" dirty="0" smtClean="0"/>
              <a:t> multidisciplinary </a:t>
            </a:r>
            <a:r>
              <a:rPr lang="en-US" dirty="0" smtClean="0"/>
              <a:t>opportunity to identify what went well with the transport and where</a:t>
            </a:r>
            <a:r>
              <a:rPr lang="en-US" baseline="0" dirty="0" smtClean="0"/>
              <a:t> improvement could occur. The focus is on the transport communication and related activities. Guidance is provided for organizing and facilitating an effective professional discussion that occurs as soon after the transport as feasible, and within an environment that allows for </a:t>
            </a:r>
            <a:r>
              <a:rPr lang="en-US" sz="1200" kern="1200" dirty="0" smtClean="0">
                <a:solidFill>
                  <a:schemeClr val="tx1"/>
                </a:solidFill>
                <a:effectLst/>
                <a:latin typeface="+mn-lt"/>
                <a:ea typeface="+mn-ea"/>
                <a:cs typeface="+mn-cs"/>
              </a:rPr>
              <a:t>open interdisciplinary dialogue and identification of mutual</a:t>
            </a:r>
            <a:r>
              <a:rPr lang="en-US" sz="1200" kern="1200" baseline="0" dirty="0" smtClean="0">
                <a:solidFill>
                  <a:schemeClr val="tx1"/>
                </a:solidFill>
                <a:effectLst/>
                <a:latin typeface="+mn-lt"/>
                <a:ea typeface="+mn-ea"/>
                <a:cs typeface="+mn-cs"/>
              </a:rPr>
              <a:t> goals</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28</a:t>
            </a:fld>
            <a:endParaRPr lang="en-US"/>
          </a:p>
        </p:txBody>
      </p:sp>
    </p:spTree>
    <p:extLst>
      <p:ext uri="{BB962C8B-B14F-4D97-AF65-F5344CB8AC3E}">
        <p14:creationId xmlns:p14="http://schemas.microsoft.com/office/powerpoint/2010/main" val="904890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a:t>
            </a:r>
            <a:r>
              <a:rPr lang="en-US" dirty="0" smtClean="0"/>
              <a:t>tool is for evaluation of </a:t>
            </a:r>
            <a:r>
              <a:rPr lang="en-US" baseline="0" dirty="0" smtClean="0"/>
              <a:t>the Recommendations. This evaluation offers all participating professionals the opportunity to identify which communication tools were used, and whether the relevant Recommendations were readily understood and useful in practice. The purpose is to evaluate the utility of the content and specific communications tools. Comments and suggestions for tool improvement are welcomed.</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29</a:t>
            </a:fld>
            <a:endParaRPr lang="en-US"/>
          </a:p>
        </p:txBody>
      </p:sp>
    </p:spTree>
    <p:extLst>
      <p:ext uri="{BB962C8B-B14F-4D97-AF65-F5344CB8AC3E}">
        <p14:creationId xmlns:p14="http://schemas.microsoft.com/office/powerpoint/2010/main" val="407236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workgroup developed a formal purpose which recognizes</a:t>
            </a:r>
            <a:r>
              <a:rPr lang="en-US" baseline="0" dirty="0" smtClean="0"/>
              <a:t> that </a:t>
            </a:r>
            <a:r>
              <a:rPr lang="en-US" dirty="0" smtClean="0"/>
              <a:t>women have the right to</a:t>
            </a:r>
            <a:r>
              <a:rPr lang="en-US" baseline="0" dirty="0" smtClean="0"/>
              <a:t> choose the type of health care, birth location and health care provider that best meets their needs. About 1% of women who give birth in Maine choose home or a freestanding birth center for their birth, usually with a Certified Professional Midwife  or CPM. </a:t>
            </a:r>
          </a:p>
          <a:p>
            <a:r>
              <a:rPr lang="en-US" baseline="0" dirty="0" smtClean="0"/>
              <a:t>Ensuring ready access to care and services, particularly in an emergency, were identified as important public health measures and components of quality maternity care. The workgroup then identified several tools used by other states to support timely and seamless access to specialist or hospital care. A subcommittee was tasked to develop draft communication recommendations for health professionals who are involved in the transport of women or newborns from a home or birth center to a hospital.</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3</a:t>
            </a:fld>
            <a:endParaRPr lang="en-US"/>
          </a:p>
        </p:txBody>
      </p:sp>
    </p:spTree>
    <p:extLst>
      <p:ext uri="{BB962C8B-B14F-4D97-AF65-F5344CB8AC3E}">
        <p14:creationId xmlns:p14="http://schemas.microsoft.com/office/powerpoint/2010/main" val="217132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a:t>
            </a:r>
            <a:r>
              <a:rPr lang="en-US" baseline="0" dirty="0" smtClean="0"/>
              <a:t> </a:t>
            </a:r>
            <a:r>
              <a:rPr lang="en-US" dirty="0" smtClean="0"/>
              <a:t>evaluation tool is for families who experience a transport.</a:t>
            </a:r>
            <a:r>
              <a:rPr lang="en-US" baseline="0" dirty="0" smtClean="0"/>
              <a:t> This evaluation tool assesses family perceptions of how transport communication was handled, the information that was provided, the manner in which it was provided, and explores opportunities for improvement from the family point of view.</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30</a:t>
            </a:fld>
            <a:endParaRPr lang="en-US"/>
          </a:p>
        </p:txBody>
      </p:sp>
    </p:spTree>
    <p:extLst>
      <p:ext uri="{BB962C8B-B14F-4D97-AF65-F5344CB8AC3E}">
        <p14:creationId xmlns:p14="http://schemas.microsoft.com/office/powerpoint/2010/main" val="2737905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Practice Recommendations for Handoff Communication during Transport from a Home or Freestanding Birth Center to a Hospital Setting were designed to</a:t>
            </a:r>
          </a:p>
          <a:p>
            <a:r>
              <a:rPr lang="en-US" dirty="0" smtClean="0"/>
              <a:t>Reduce barriers to women seeking access to hospital care in the perinatal period</a:t>
            </a:r>
          </a:p>
          <a:p>
            <a:r>
              <a:rPr lang="en-US" dirty="0" smtClean="0"/>
              <a:t>Provide a uniform approach to perinatal transport</a:t>
            </a:r>
          </a:p>
          <a:p>
            <a:r>
              <a:rPr lang="en-US" dirty="0" smtClean="0"/>
              <a:t>Optimize perinatal outcomes through enhanced teamwork and seamless coordination of interprofessional care across settings</a:t>
            </a:r>
          </a:p>
          <a:p>
            <a:endParaRPr lang="en-US" dirty="0" smtClean="0"/>
          </a:p>
          <a:p>
            <a:r>
              <a:rPr lang="en-US" dirty="0" smtClean="0"/>
              <a:t>This concludes the tutorial on the Maine CDC’s Best Practice Recommendations for Handoff Communication during Transport from a Home or Freestanding Birth Center to a Hospital Setting.</a:t>
            </a:r>
          </a:p>
        </p:txBody>
      </p:sp>
      <p:sp>
        <p:nvSpPr>
          <p:cNvPr id="4" name="Slide Number Placeholder 3"/>
          <p:cNvSpPr>
            <a:spLocks noGrp="1"/>
          </p:cNvSpPr>
          <p:nvPr>
            <p:ph type="sldNum" sz="quarter" idx="10"/>
          </p:nvPr>
        </p:nvSpPr>
        <p:spPr/>
        <p:txBody>
          <a:bodyPr/>
          <a:lstStyle/>
          <a:p>
            <a:fld id="{CF91B3FA-C98F-4007-847D-B9271AE8402A}" type="slidenum">
              <a:rPr lang="en-US" smtClean="0"/>
              <a:t>31</a:t>
            </a:fld>
            <a:endParaRPr lang="en-US"/>
          </a:p>
        </p:txBody>
      </p:sp>
    </p:spTree>
    <p:extLst>
      <p:ext uri="{BB962C8B-B14F-4D97-AF65-F5344CB8AC3E}">
        <p14:creationId xmlns:p14="http://schemas.microsoft.com/office/powerpoint/2010/main" val="182473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time and attention,</a:t>
            </a:r>
            <a:r>
              <a:rPr lang="en-US" baseline="0" dirty="0" smtClean="0"/>
              <a:t> and for all you do for Maine’s women and newborns. </a:t>
            </a:r>
          </a:p>
        </p:txBody>
      </p:sp>
      <p:sp>
        <p:nvSpPr>
          <p:cNvPr id="4" name="Slide Number Placeholder 3"/>
          <p:cNvSpPr>
            <a:spLocks noGrp="1"/>
          </p:cNvSpPr>
          <p:nvPr>
            <p:ph type="sldNum" sz="quarter" idx="10"/>
          </p:nvPr>
        </p:nvSpPr>
        <p:spPr/>
        <p:txBody>
          <a:bodyPr/>
          <a:lstStyle/>
          <a:p>
            <a:fld id="{CF91B3FA-C98F-4007-847D-B9271AE8402A}" type="slidenum">
              <a:rPr lang="en-US" smtClean="0"/>
              <a:t>32</a:t>
            </a:fld>
            <a:endParaRPr lang="en-US"/>
          </a:p>
        </p:txBody>
      </p:sp>
    </p:spTree>
    <p:extLst>
      <p:ext uri="{BB962C8B-B14F-4D97-AF65-F5344CB8AC3E}">
        <p14:creationId xmlns:p14="http://schemas.microsoft.com/office/powerpoint/2010/main" val="159479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smtClean="0"/>
              <a:t>The purpose</a:t>
            </a:r>
            <a:r>
              <a:rPr lang="en-US" baseline="0" dirty="0" smtClean="0"/>
              <a:t> of</a:t>
            </a:r>
            <a:r>
              <a:rPr lang="en-US" dirty="0" smtClean="0"/>
              <a:t> the </a:t>
            </a:r>
            <a:r>
              <a:rPr lang="en-US" b="1" dirty="0">
                <a:ln w="1905"/>
                <a:solidFill>
                  <a:schemeClr val="accent2">
                    <a:lumMod val="75000"/>
                  </a:schemeClr>
                </a:solidFill>
                <a:effectLst>
                  <a:innerShdw blurRad="69850" dist="43180" dir="5400000">
                    <a:srgbClr val="000000">
                      <a:alpha val="65000"/>
                    </a:srgbClr>
                  </a:innerShdw>
                </a:effectLst>
              </a:rPr>
              <a:t>Best Practice Recommendations </a:t>
            </a:r>
            <a:r>
              <a:rPr lang="en-US" b="0" baseline="0" dirty="0" smtClean="0">
                <a:ln>
                  <a:noFill/>
                </a:ln>
                <a:solidFill>
                  <a:schemeClr val="tx1"/>
                </a:solidFill>
                <a:effectLst/>
              </a:rPr>
              <a:t>i</a:t>
            </a:r>
            <a:r>
              <a:rPr lang="en-US" baseline="0" dirty="0" smtClean="0"/>
              <a:t>s to share consistent and dependable tools that support a seamless continuum of care for the family who is being transported to the hospital from a home or freestanding birth-center setting. </a:t>
            </a:r>
          </a:p>
          <a:p>
            <a:pPr>
              <a:spcAft>
                <a:spcPts val="600"/>
              </a:spcAft>
            </a:pPr>
            <a:r>
              <a:rPr lang="en-US" baseline="0" dirty="0" smtClean="0"/>
              <a:t>The workgroup identified that uniform transport communication could be addressed within a public health framework and by engaging health professionals who come in contact with the family during transport. </a:t>
            </a:r>
          </a:p>
          <a:p>
            <a:pPr>
              <a:spcAft>
                <a:spcPts val="600"/>
              </a:spcAft>
            </a:pPr>
            <a:r>
              <a:rPr lang="en-US" baseline="0" dirty="0" smtClean="0"/>
              <a:t>Documents and tools from many sources were reviewed including from the </a:t>
            </a:r>
            <a:r>
              <a:rPr lang="en-US" u="sng" baseline="0" dirty="0" smtClean="0">
                <a:solidFill>
                  <a:srgbClr val="FF0000"/>
                </a:solidFill>
              </a:rPr>
              <a:t>&lt;spell out all acronyms&gt; AWHONN, ACOG, NARM, ACNM, and NNEPQIN</a:t>
            </a:r>
            <a:r>
              <a:rPr lang="en-US" baseline="0" dirty="0" smtClean="0"/>
              <a:t>, as well as recent evidence-based literature on handoff communication and perinatal care and transport. </a:t>
            </a:r>
          </a:p>
          <a:p>
            <a:pPr>
              <a:spcAft>
                <a:spcPts val="600"/>
              </a:spcAft>
            </a:pPr>
            <a:r>
              <a:rPr lang="en-US" baseline="0" dirty="0" smtClean="0"/>
              <a:t>Rather than simply developing a “Transport Form”  we opted to create a package of communication tools to support families and professionals who may be involved during transport, and to foster communication and collaboration across disciplines </a:t>
            </a:r>
            <a:r>
              <a:rPr lang="en-US" b="1" u="sng" baseline="0" dirty="0" smtClean="0"/>
              <a:t>for the benefit of the mother and baby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4</a:t>
            </a:fld>
            <a:endParaRPr lang="en-US"/>
          </a:p>
        </p:txBody>
      </p:sp>
    </p:spTree>
    <p:extLst>
      <p:ext uri="{BB962C8B-B14F-4D97-AF65-F5344CB8AC3E}">
        <p14:creationId xmlns:p14="http://schemas.microsoft.com/office/powerpoint/2010/main" val="2171000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r>
              <a:rPr lang="en-US" baseline="0" dirty="0" smtClean="0"/>
              <a:t>An integral component of quality care is the recognition that each woman’s pregnancy, labor and birth are major life events as well as an opportunity to address health needs. </a:t>
            </a:r>
            <a:r>
              <a:rPr lang="en-US" dirty="0" smtClean="0"/>
              <a:t>The overarching goals</a:t>
            </a:r>
            <a:r>
              <a:rPr lang="en-US" baseline="0" dirty="0" smtClean="0"/>
              <a:t> of the workgroup were to facilitate transport communication so that the associated physical transfer of mother or baby from one setting to another occurs as smoothly as possible, and that transport for hospital-based care is part of family-centered maternity care that is provided within the context of the woman’s life. Effective collaboration between professionals enhances quality care and can lead to greater understanding and appreciation of each professional’s unique role and skills that they bring to caring for the mother and her baby.</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5</a:t>
            </a:fld>
            <a:endParaRPr lang="en-US"/>
          </a:p>
        </p:txBody>
      </p:sp>
    </p:spTree>
    <p:extLst>
      <p:ext uri="{BB962C8B-B14F-4D97-AF65-F5344CB8AC3E}">
        <p14:creationId xmlns:p14="http://schemas.microsoft.com/office/powerpoint/2010/main" val="424535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did we approach this work? </a:t>
            </a:r>
            <a:r>
              <a:rPr lang="en-US" dirty="0" smtClean="0"/>
              <a:t>The Document “Quality patient care in labor and delivery: A call to action” provided the basis for our project. This document is</a:t>
            </a:r>
            <a:r>
              <a:rPr lang="en-US" baseline="0" dirty="0" smtClean="0"/>
              <a:t> endorsed by each of the National professional associations whose membership serve the perinatal population. </a:t>
            </a:r>
          </a:p>
          <a:p>
            <a:r>
              <a:rPr lang="en-US" dirty="0" smtClean="0"/>
              <a:t>Existing</a:t>
            </a:r>
            <a:r>
              <a:rPr lang="en-US" baseline="0" dirty="0" smtClean="0"/>
              <a:t> transport forms provided a starting place for discussion and communication tool development. Critical review of the draft document by workgroup members identified additional areas to be addressed. To ensure all aspects of professional care were appropriately addressed workgroup members then engaged in a “round-robin” process of review, discussion and thoughtful editing. </a:t>
            </a:r>
          </a:p>
          <a:p>
            <a:endParaRPr lang="en-US" dirty="0" smtClean="0"/>
          </a:p>
          <a:p>
            <a:r>
              <a:rPr lang="en-US" dirty="0" smtClean="0"/>
              <a:t>The commitment of the multidisciplinary group was to create a uniform process that is compatible with existing healthcare systems, </a:t>
            </a:r>
            <a:r>
              <a:rPr lang="en-US" baseline="0" dirty="0" smtClean="0"/>
              <a:t>for </a:t>
            </a:r>
            <a:r>
              <a:rPr lang="en-US" dirty="0" smtClean="0"/>
              <a:t>assuring access</a:t>
            </a:r>
            <a:r>
              <a:rPr lang="en-US" baseline="0" dirty="0" smtClean="0"/>
              <a:t> </a:t>
            </a:r>
            <a:r>
              <a:rPr lang="en-US" dirty="0" smtClean="0"/>
              <a:t>to care for birthing families that choose home or a free-standing birth center for their baby’s birth. </a:t>
            </a:r>
          </a:p>
          <a:p>
            <a:r>
              <a:rPr lang="en-US" dirty="0" smtClean="0"/>
              <a:t>The benefits to all stakeholders (birthing women and their families, home and birth center midwives, EMS providers who might participate in transport from the birth setting, and health care professionals in the receiving hospital) were clarified through shared understanding of each other’s roles,</a:t>
            </a:r>
            <a:r>
              <a:rPr lang="en-US" baseline="0" dirty="0" smtClean="0"/>
              <a:t> i</a:t>
            </a:r>
            <a:r>
              <a:rPr lang="en-US" dirty="0" smtClean="0"/>
              <a:t>dentification of clear expectations for communication, and development of practical</a:t>
            </a:r>
            <a:r>
              <a:rPr lang="en-US" baseline="0" dirty="0" smtClean="0"/>
              <a:t> </a:t>
            </a:r>
            <a:r>
              <a:rPr lang="en-US" dirty="0" smtClean="0"/>
              <a:t>tools to support professionals</a:t>
            </a:r>
            <a:r>
              <a:rPr lang="en-US" baseline="0" dirty="0" smtClean="0"/>
              <a:t> and families. </a:t>
            </a:r>
          </a:p>
          <a:p>
            <a:r>
              <a:rPr lang="en-US" dirty="0" smtClean="0"/>
              <a:t>Examination of transport processes and communication are first steps in optimizing outcomes for </a:t>
            </a:r>
            <a:r>
              <a:rPr lang="en-US" sz="1200" kern="1200" dirty="0" smtClean="0">
                <a:solidFill>
                  <a:schemeClr val="tx1"/>
                </a:solidFill>
                <a:effectLst/>
                <a:latin typeface="+mn-lt"/>
                <a:ea typeface="+mn-ea"/>
                <a:cs typeface="+mn-cs"/>
              </a:rPr>
              <a:t>families who intend home or a freestanding birth center as the location for their baby’s birth </a:t>
            </a:r>
            <a:r>
              <a:rPr lang="en-US" dirty="0" smtClean="0"/>
              <a:t>and are transported for access to hospital-based services.</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CF91B3FA-C98F-4007-847D-B9271AE8402A}" type="slidenum">
              <a:rPr lang="en-US" smtClean="0"/>
              <a:t>6</a:t>
            </a:fld>
            <a:endParaRPr lang="en-US"/>
          </a:p>
        </p:txBody>
      </p:sp>
    </p:spTree>
    <p:extLst>
      <p:ext uri="{BB962C8B-B14F-4D97-AF65-F5344CB8AC3E}">
        <p14:creationId xmlns:p14="http://schemas.microsoft.com/office/powerpoint/2010/main" val="2375097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workgroup participants and our EMS consultant had the opportunity to review drafts of the Recommendations and provide input for revision. This slide lists the workgroup members, all of whom were offered the opportunity to participate in this process. In addition, the draft tools were used and evaluated in two transport simulations; first by a group of Nurse Managers from Maine’s birthing hospitals, and second by a group of Maine Certified Professional Midwives who practice in the home setting. The results of those simulations and the related discussion were critical to the development of high quality Recommendations that are relevant to the primary professionals who will use them.</a:t>
            </a:r>
            <a:endParaRPr lang="en-US" dirty="0"/>
          </a:p>
        </p:txBody>
      </p:sp>
      <p:sp>
        <p:nvSpPr>
          <p:cNvPr id="4" name="Slide Number Placeholder 3"/>
          <p:cNvSpPr>
            <a:spLocks noGrp="1"/>
          </p:cNvSpPr>
          <p:nvPr>
            <p:ph type="sldNum" sz="quarter" idx="10"/>
          </p:nvPr>
        </p:nvSpPr>
        <p:spPr/>
        <p:txBody>
          <a:bodyPr/>
          <a:lstStyle/>
          <a:p>
            <a:fld id="{CF91B3FA-C98F-4007-847D-B9271AE8402A}" type="slidenum">
              <a:rPr lang="en-US" smtClean="0"/>
              <a:t>7</a:t>
            </a:fld>
            <a:endParaRPr lang="en-US"/>
          </a:p>
        </p:txBody>
      </p:sp>
    </p:spTree>
    <p:extLst>
      <p:ext uri="{BB962C8B-B14F-4D97-AF65-F5344CB8AC3E}">
        <p14:creationId xmlns:p14="http://schemas.microsoft.com/office/powerpoint/2010/main" val="131330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 the tutorial,</a:t>
            </a:r>
            <a:r>
              <a:rPr lang="en-US" baseline="0" dirty="0" smtClean="0"/>
              <a:t> let’s take a moment to talk about who might be involved during the transport of a mother or baby from a planned home or birth center birth. </a:t>
            </a:r>
          </a:p>
          <a:p>
            <a:r>
              <a:rPr lang="en-US" baseline="0" dirty="0" smtClean="0"/>
              <a:t>Most of the births in Maine that occur at home or a free standing birth center are attended by Certified Professional Midwives or CPMs. CPMs are educated and trained specifically to manage birth in the home or birth center setting. While CPMs are not currently licensed in Maine, they are authorized by Maine law to carry emergency medications and supplies including oxytocin for treatment of hemorrhage, and oxygen for resuscitation.</a:t>
            </a:r>
          </a:p>
          <a:p>
            <a:r>
              <a:rPr lang="en-US" baseline="0" dirty="0" smtClean="0"/>
              <a:t>Other professionals who attend births at home or a freestanding birth center include traditional or apprentice-trained midwives, Certified Nurse-Midwives, Naturopathic and other Doctors, and occasionally family members.</a:t>
            </a:r>
          </a:p>
          <a:p>
            <a:r>
              <a:rPr lang="en-US" baseline="0" dirty="0" smtClean="0"/>
              <a:t>The upcoming tutorial is for all professionals who may participate in the care of a woman or newborn who is transported from a home or freestanding birth center setting to a hospital. We each have our specific roles, responsibilities and perspectives when transport occurs. Our primary shared goal is effective professional communication that leads to families feeling supported when accessing the care they need.</a:t>
            </a:r>
          </a:p>
        </p:txBody>
      </p:sp>
      <p:sp>
        <p:nvSpPr>
          <p:cNvPr id="4" name="Slide Number Placeholder 3"/>
          <p:cNvSpPr>
            <a:spLocks noGrp="1"/>
          </p:cNvSpPr>
          <p:nvPr>
            <p:ph type="sldNum" sz="quarter" idx="10"/>
          </p:nvPr>
        </p:nvSpPr>
        <p:spPr/>
        <p:txBody>
          <a:bodyPr/>
          <a:lstStyle/>
          <a:p>
            <a:fld id="{CF91B3FA-C98F-4007-847D-B9271AE8402A}" type="slidenum">
              <a:rPr lang="en-US" smtClean="0"/>
              <a:t>8</a:t>
            </a:fld>
            <a:endParaRPr lang="en-US"/>
          </a:p>
        </p:txBody>
      </p:sp>
    </p:spTree>
    <p:extLst>
      <p:ext uri="{BB962C8B-B14F-4D97-AF65-F5344CB8AC3E}">
        <p14:creationId xmlns:p14="http://schemas.microsoft.com/office/powerpoint/2010/main" val="417077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turn to the document. If you haven’t already downloaded a copy of the Recommendations, feel free to pause this presentation and do so. It will make it easier to follow along. The full copy of the Recommendations and the communication tools are available on the MeCDC website.</a:t>
            </a:r>
          </a:p>
          <a:p>
            <a:r>
              <a:rPr lang="en-US" baseline="0" dirty="0" smtClean="0"/>
              <a:t>During the tutorial, we’ll briefly go over each aspect of the document. Feel free to stop the presentation as needed to read the documents, and jot down questions, or comments for later discussion.</a:t>
            </a:r>
          </a:p>
          <a:p>
            <a:r>
              <a:rPr lang="en-US" baseline="0" dirty="0" smtClean="0"/>
              <a:t>Facilitated group discussion about the Recommendations and how they will be used in your Facility, Practice or Setting is recommended. </a:t>
            </a:r>
          </a:p>
          <a:p>
            <a:r>
              <a:rPr lang="en-US" baseline="0" dirty="0" smtClean="0"/>
              <a:t>Interdisciplinary dialogue outside of the transport setting is also encouraged as a way to learn about each other and build a sense community as interdisciplinary professionals who serve the perinatal population. Examples of opportunities to engage include Newborn Resuscitation Courses, Transport Conferences, Continuing Education Programs, and professional perinatal gatherings.</a:t>
            </a:r>
          </a:p>
        </p:txBody>
      </p:sp>
      <p:sp>
        <p:nvSpPr>
          <p:cNvPr id="4" name="Slide Number Placeholder 3"/>
          <p:cNvSpPr>
            <a:spLocks noGrp="1"/>
          </p:cNvSpPr>
          <p:nvPr>
            <p:ph type="sldNum" sz="quarter" idx="10"/>
          </p:nvPr>
        </p:nvSpPr>
        <p:spPr/>
        <p:txBody>
          <a:bodyPr/>
          <a:lstStyle/>
          <a:p>
            <a:fld id="{CF91B3FA-C98F-4007-847D-B9271AE8402A}" type="slidenum">
              <a:rPr lang="en-US" smtClean="0"/>
              <a:t>9</a:t>
            </a:fld>
            <a:endParaRPr lang="en-US"/>
          </a:p>
        </p:txBody>
      </p:sp>
    </p:spTree>
    <p:extLst>
      <p:ext uri="{BB962C8B-B14F-4D97-AF65-F5344CB8AC3E}">
        <p14:creationId xmlns:p14="http://schemas.microsoft.com/office/powerpoint/2010/main" val="407114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7C33FB-C187-4FBF-A183-95619EB65B89}"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5FF5E-47EA-4C06-A934-30620C6C56B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7C33FB-C187-4FBF-A183-95619EB65B89}"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5FF5E-47EA-4C06-A934-30620C6C56B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E7C33FB-C187-4FBF-A183-95619EB65B89}"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5FF5E-47EA-4C06-A934-30620C6C56BB}"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7C33FB-C187-4FBF-A183-95619EB65B89}" type="datetimeFigureOut">
              <a:rPr lang="en-US" smtClean="0"/>
              <a:t>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75FF5E-47EA-4C06-A934-30620C6C56BB}" type="slidenum">
              <a:rPr lang="en-US" smtClean="0"/>
              <a:t>‹#›</a:t>
            </a:fld>
            <a:endParaRPr lang="en-US"/>
          </a:p>
        </p:txBody>
      </p:sp>
    </p:spTree>
    <p:extLst>
      <p:ext uri="{BB962C8B-B14F-4D97-AF65-F5344CB8AC3E}">
        <p14:creationId xmlns:p14="http://schemas.microsoft.com/office/powerpoint/2010/main" val="26511210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7C33FB-C187-4FBF-A183-95619EB65B89}"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75FF5E-47EA-4C06-A934-30620C6C56BB}"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7C33FB-C187-4FBF-A183-95619EB65B89}"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5FF5E-47EA-4C06-A934-30620C6C56B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E7C33FB-C187-4FBF-A183-95619EB65B89}" type="datetimeFigureOut">
              <a:rPr lang="en-US" smtClean="0"/>
              <a:t>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5FF5E-47EA-4C06-A934-30620C6C56BB}"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7C33FB-C187-4FBF-A183-95619EB65B89}" type="datetimeFigureOut">
              <a:rPr lang="en-US" smtClean="0"/>
              <a:t>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75FF5E-47EA-4C06-A934-30620C6C56B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7C33FB-C187-4FBF-A183-95619EB65B89}" type="datetimeFigureOut">
              <a:rPr lang="en-US" smtClean="0"/>
              <a:t>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75FF5E-47EA-4C06-A934-30620C6C56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E7C33FB-C187-4FBF-A183-95619EB65B89}" type="datetimeFigureOut">
              <a:rPr lang="en-US" smtClean="0"/>
              <a:t>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75FF5E-47EA-4C06-A934-30620C6C56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E7C33FB-C187-4FBF-A183-95619EB65B89}" type="datetimeFigureOut">
              <a:rPr lang="en-US" smtClean="0"/>
              <a:t>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5FF5E-47EA-4C06-A934-30620C6C56BB}"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7C33FB-C187-4FBF-A183-95619EB65B89}" type="datetimeFigureOut">
              <a:rPr lang="en-US" smtClean="0"/>
              <a:t>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5FF5E-47EA-4C06-A934-30620C6C56BB}"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E7C33FB-C187-4FBF-A183-95619EB65B89}" type="datetimeFigureOut">
              <a:rPr lang="en-US" smtClean="0"/>
              <a:t>1/7/2015</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475FF5E-47EA-4C06-A934-30620C6C56BB}"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38975" y="5915025"/>
            <a:ext cx="2105025" cy="942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2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7.tmp"/><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8.tmp"/><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6.png"/><Relationship Id="rId5" Type="http://schemas.openxmlformats.org/officeDocument/2006/relationships/image" Target="../media/image9.tmp"/><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6.png"/><Relationship Id="rId5" Type="http://schemas.openxmlformats.org/officeDocument/2006/relationships/image" Target="../media/image10.tmp"/><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2.png"/><Relationship Id="rId5" Type="http://schemas.openxmlformats.org/officeDocument/2006/relationships/image" Target="../media/image11.tmp"/><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2.png"/><Relationship Id="rId5" Type="http://schemas.openxmlformats.org/officeDocument/2006/relationships/image" Target="../media/image13.tmp"/><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www.maine.gov/ems/documents/2013_Maine_EMS_Protocols.pdf" TargetMode="Externa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4.tmp"/><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2.png"/><Relationship Id="rId5" Type="http://schemas.openxmlformats.org/officeDocument/2006/relationships/image" Target="../media/image15.tmp"/><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2.png"/><Relationship Id="rId5" Type="http://schemas.openxmlformats.org/officeDocument/2006/relationships/image" Target="../media/image16.tmp"/><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2.png"/><Relationship Id="rId5" Type="http://schemas.openxmlformats.org/officeDocument/2006/relationships/image" Target="../media/image17.tmp"/><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9.png"/><Relationship Id="rId5" Type="http://schemas.openxmlformats.org/officeDocument/2006/relationships/image" Target="../media/image18.tmp"/><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png"/><Relationship Id="rId5" Type="http://schemas.openxmlformats.org/officeDocument/2006/relationships/hyperlink" Target="http://www.mainelegislature.org/legis/statutes/24/title24sec2502-2.html"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19.png"/><Relationship Id="rId5" Type="http://schemas.openxmlformats.org/officeDocument/2006/relationships/image" Target="../media/image20.tmp"/><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9.png"/><Relationship Id="rId5" Type="http://schemas.openxmlformats.org/officeDocument/2006/relationships/image" Target="../media/image21.tmp"/><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hyperlink" Target="http://www.acog.org/-/media/Departments/Patient-Safety-and-Quality-Improvement/Call-to-Action-Paper.pdf?la=en"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5.tm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6712" y="1517332"/>
            <a:ext cx="8458200" cy="5112068"/>
          </a:xfrm>
        </p:spPr>
        <p:txBody>
          <a:bodyPr>
            <a:normAutofit/>
          </a:bodyPr>
          <a:lstStyle/>
          <a:p>
            <a:r>
              <a:rPr lang="en-US" sz="4000" b="1" cap="none" dirty="0" smtClean="0">
                <a:ln w="1905"/>
                <a:solidFill>
                  <a:schemeClr val="accent2">
                    <a:lumMod val="75000"/>
                  </a:schemeClr>
                </a:solidFill>
                <a:effectLst>
                  <a:innerShdw blurRad="69850" dist="43180" dir="5400000">
                    <a:srgbClr val="000000">
                      <a:alpha val="65000"/>
                    </a:srgbClr>
                  </a:innerShdw>
                </a:effectLst>
              </a:rPr>
              <a:t>Best Practice Recommendations for </a:t>
            </a:r>
            <a:br>
              <a:rPr lang="en-US" sz="4000" b="1" cap="none" dirty="0" smtClean="0">
                <a:ln w="1905"/>
                <a:solidFill>
                  <a:schemeClr val="accent2">
                    <a:lumMod val="75000"/>
                  </a:schemeClr>
                </a:solidFill>
                <a:effectLst>
                  <a:innerShdw blurRad="69850" dist="43180" dir="5400000">
                    <a:srgbClr val="000000">
                      <a:alpha val="65000"/>
                    </a:srgbClr>
                  </a:innerShdw>
                </a:effectLst>
              </a:rPr>
            </a:br>
            <a:r>
              <a:rPr lang="en-US" sz="4000" b="1" cap="none" dirty="0" smtClean="0">
                <a:ln w="1905"/>
                <a:solidFill>
                  <a:schemeClr val="accent2">
                    <a:lumMod val="75000"/>
                  </a:schemeClr>
                </a:solidFill>
                <a:effectLst>
                  <a:innerShdw blurRad="69850" dist="43180" dir="5400000">
                    <a:srgbClr val="000000">
                      <a:alpha val="65000"/>
                    </a:srgbClr>
                  </a:innerShdw>
                </a:effectLst>
              </a:rPr>
              <a:t>Handoff Communication </a:t>
            </a:r>
            <a:br>
              <a:rPr lang="en-US" sz="4000" b="1" cap="none" dirty="0" smtClean="0">
                <a:ln w="1905"/>
                <a:solidFill>
                  <a:schemeClr val="accent2">
                    <a:lumMod val="75000"/>
                  </a:schemeClr>
                </a:solidFill>
                <a:effectLst>
                  <a:innerShdw blurRad="69850" dist="43180" dir="5400000">
                    <a:srgbClr val="000000">
                      <a:alpha val="65000"/>
                    </a:srgbClr>
                  </a:innerShdw>
                </a:effectLst>
              </a:rPr>
            </a:br>
            <a:r>
              <a:rPr lang="en-US" sz="4000" b="1" cap="none" dirty="0" smtClean="0">
                <a:ln w="1905"/>
                <a:solidFill>
                  <a:schemeClr val="accent2">
                    <a:lumMod val="75000"/>
                  </a:schemeClr>
                </a:solidFill>
                <a:effectLst>
                  <a:innerShdw blurRad="69850" dist="43180" dir="5400000">
                    <a:srgbClr val="000000">
                      <a:alpha val="65000"/>
                    </a:srgbClr>
                  </a:innerShdw>
                </a:effectLst>
              </a:rPr>
              <a:t>during Transport from a Home or </a:t>
            </a:r>
            <a:br>
              <a:rPr lang="en-US" sz="4000" b="1" cap="none" dirty="0" smtClean="0">
                <a:ln w="1905"/>
                <a:solidFill>
                  <a:schemeClr val="accent2">
                    <a:lumMod val="75000"/>
                  </a:schemeClr>
                </a:solidFill>
                <a:effectLst>
                  <a:innerShdw blurRad="69850" dist="43180" dir="5400000">
                    <a:srgbClr val="000000">
                      <a:alpha val="65000"/>
                    </a:srgbClr>
                  </a:innerShdw>
                </a:effectLst>
              </a:rPr>
            </a:br>
            <a:r>
              <a:rPr lang="en-US" sz="4000" b="1" cap="none" dirty="0" smtClean="0">
                <a:ln w="1905"/>
                <a:solidFill>
                  <a:schemeClr val="accent2">
                    <a:lumMod val="75000"/>
                  </a:schemeClr>
                </a:solidFill>
                <a:effectLst>
                  <a:innerShdw blurRad="69850" dist="43180" dir="5400000">
                    <a:srgbClr val="000000">
                      <a:alpha val="65000"/>
                    </a:srgbClr>
                  </a:innerShdw>
                </a:effectLst>
              </a:rPr>
              <a:t>Freestanding Birth Center to a Hospital Setting</a:t>
            </a:r>
            <a:br>
              <a:rPr lang="en-US" sz="4000" b="1" cap="none" dirty="0" smtClean="0">
                <a:ln w="1905"/>
                <a:solidFill>
                  <a:schemeClr val="accent2">
                    <a:lumMod val="75000"/>
                  </a:schemeClr>
                </a:solidFill>
                <a:effectLst>
                  <a:innerShdw blurRad="69850" dist="43180" dir="5400000">
                    <a:srgbClr val="000000">
                      <a:alpha val="65000"/>
                    </a:srgbClr>
                  </a:innerShdw>
                </a:effectLst>
              </a:rPr>
            </a:br>
            <a:r>
              <a:rPr lang="en-US" sz="4000" b="1" cap="none" dirty="0" smtClean="0">
                <a:ln w="1905"/>
                <a:solidFill>
                  <a:schemeClr val="accent2">
                    <a:lumMod val="75000"/>
                  </a:schemeClr>
                </a:solidFill>
                <a:effectLst>
                  <a:innerShdw blurRad="69850" dist="43180" dir="5400000">
                    <a:srgbClr val="000000">
                      <a:alpha val="65000"/>
                    </a:srgbClr>
                  </a:innerShdw>
                </a:effectLst>
              </a:rPr>
              <a:t/>
            </a:r>
            <a:br>
              <a:rPr lang="en-US" sz="4000" b="1" cap="none" dirty="0" smtClean="0">
                <a:ln w="1905"/>
                <a:solidFill>
                  <a:schemeClr val="accent2">
                    <a:lumMod val="75000"/>
                  </a:schemeClr>
                </a:solidFill>
                <a:effectLst>
                  <a:innerShdw blurRad="69850" dist="43180" dir="5400000">
                    <a:srgbClr val="000000">
                      <a:alpha val="65000"/>
                    </a:srgbClr>
                  </a:innerShdw>
                </a:effectLst>
              </a:rPr>
            </a:br>
            <a:r>
              <a:rPr lang="en-US" sz="3600" b="1" cap="none" dirty="0" smtClean="0">
                <a:ln w="1905"/>
                <a:solidFill>
                  <a:schemeClr val="accent2">
                    <a:lumMod val="75000"/>
                  </a:schemeClr>
                </a:solidFill>
                <a:effectLst>
                  <a:innerShdw blurRad="69850" dist="43180" dir="5400000">
                    <a:srgbClr val="000000">
                      <a:alpha val="65000"/>
                    </a:srgbClr>
                  </a:innerShdw>
                </a:effectLst>
                <a:latin typeface="Elephant" panose="02020904090505020303" pitchFamily="18" charset="0"/>
              </a:rPr>
              <a:t>Maine Center for Disease Control and Prevention</a:t>
            </a:r>
            <a:endParaRPr lang="en-US" sz="4000" dirty="0">
              <a:latin typeface="Elephant" panose="02020904090505020303" pitchFamily="18" charset="0"/>
            </a:endParaRPr>
          </a:p>
        </p:txBody>
      </p:sp>
      <p:pic>
        <p:nvPicPr>
          <p:cNvPr id="1026" name="Picture 2" descr="Maine%20Center%20for%20Disease_72%20dpi_rgb[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375" y="214947"/>
            <a:ext cx="2933700" cy="130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4957181"/>
      </p:ext>
    </p:extLst>
  </p:cSld>
  <p:clrMapOvr>
    <a:masterClrMapping/>
  </p:clrMapOvr>
  <mc:AlternateContent xmlns:mc="http://schemas.openxmlformats.org/markup-compatibility/2006" xmlns:p14="http://schemas.microsoft.com/office/powerpoint/2010/main">
    <mc:Choice Requires="p14">
      <p:transition spd="slow" p14:dur="2000" advTm="71113"/>
    </mc:Choice>
    <mc:Fallback xmlns="">
      <p:transition spd="slow" advTm="7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05128"/>
          </a:xfrm>
          <a:solidFill>
            <a:schemeClr val="accent2">
              <a:lumMod val="75000"/>
            </a:schemeClr>
          </a:solidFill>
        </p:spPr>
        <p:txBody>
          <a:bodyPr/>
          <a:lstStyle/>
          <a:p>
            <a:r>
              <a:rPr lang="en-US" dirty="0" smtClean="0"/>
              <a:t>The Guidelines at a Glance</a:t>
            </a:r>
            <a:endParaRPr lang="en-US"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787" y="5795963"/>
            <a:ext cx="23352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15425" cy="570547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9243251"/>
      </p:ext>
    </p:extLst>
  </p:cSld>
  <p:clrMapOvr>
    <a:masterClrMapping/>
  </p:clrMapOvr>
  <mc:AlternateContent xmlns:mc="http://schemas.openxmlformats.org/markup-compatibility/2006" xmlns:p14="http://schemas.microsoft.com/office/powerpoint/2010/main">
    <mc:Choice Requires="p14">
      <p:transition spd="slow" p14:dur="2000" advTm="40655"/>
    </mc:Choice>
    <mc:Fallback xmlns="">
      <p:transition spd="slow" advTm="4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524000"/>
            <a:ext cx="3124200" cy="4998720"/>
          </a:xfrm>
          <a:prstGeom prst="rect">
            <a:avLst/>
          </a:prstGeom>
        </p:spPr>
      </p:pic>
      <p:sp>
        <p:nvSpPr>
          <p:cNvPr id="7" name="Title 6"/>
          <p:cNvSpPr>
            <a:spLocks noGrp="1"/>
          </p:cNvSpPr>
          <p:nvPr>
            <p:ph type="title"/>
          </p:nvPr>
        </p:nvSpPr>
        <p:spPr/>
        <p:txBody>
          <a:bodyPr/>
          <a:lstStyle/>
          <a:p>
            <a:r>
              <a:rPr lang="en-US" dirty="0" smtClean="0"/>
              <a:t>Introduction</a:t>
            </a:r>
            <a:endParaRPr lang="en-US" dirty="0"/>
          </a:p>
        </p:txBody>
      </p:sp>
      <p:sp>
        <p:nvSpPr>
          <p:cNvPr id="8" name="Content Placeholder 7"/>
          <p:cNvSpPr>
            <a:spLocks noGrp="1"/>
          </p:cNvSpPr>
          <p:nvPr>
            <p:ph sz="quarter" idx="13"/>
          </p:nvPr>
        </p:nvSpPr>
        <p:spPr>
          <a:xfrm>
            <a:off x="3962400" y="2514600"/>
            <a:ext cx="4876800" cy="3276601"/>
          </a:xfrm>
        </p:spPr>
        <p:txBody>
          <a:bodyPr>
            <a:noAutofit/>
          </a:bodyPr>
          <a:lstStyle/>
          <a:p>
            <a:pPr marL="0" indent="0">
              <a:buNone/>
            </a:pPr>
            <a:r>
              <a:rPr lang="en-US" sz="2800" dirty="0" smtClean="0"/>
              <a:t>Every </a:t>
            </a:r>
            <a:r>
              <a:rPr lang="en-US" sz="2800" dirty="0"/>
              <a:t>woman and newborn deserves ready access to quality maternity and newborn care that is respectfully provided; addresses identified health needs; and honors cultural and social </a:t>
            </a:r>
            <a:r>
              <a:rPr lang="en-US" sz="2800" dirty="0" smtClean="0"/>
              <a:t>preferences.</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6364784"/>
      </p:ext>
    </p:extLst>
  </p:cSld>
  <p:clrMapOvr>
    <a:masterClrMapping/>
  </p:clrMapOvr>
  <mc:AlternateContent xmlns:mc="http://schemas.openxmlformats.org/markup-compatibility/2006" xmlns:p14="http://schemas.microsoft.com/office/powerpoint/2010/main">
    <mc:Choice Requires="p14">
      <p:transition spd="slow" p14:dur="2000" advTm="43549"/>
    </mc:Choice>
    <mc:Fallback xmlns="">
      <p:transition spd="slow" advTm="4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1981200"/>
            <a:ext cx="7747000" cy="4724400"/>
          </a:xfrm>
        </p:spPr>
        <p:txBody>
          <a:bodyPr>
            <a:normAutofit fontScale="92500" lnSpcReduction="10000"/>
          </a:bodyPr>
          <a:lstStyle/>
          <a:p>
            <a:r>
              <a:rPr lang="en-US" sz="2800" dirty="0" smtClean="0"/>
              <a:t>Provides guidance for a methodical approach when planning for birth at home and when initiating a transport, including</a:t>
            </a:r>
          </a:p>
          <a:p>
            <a:pPr lvl="1"/>
            <a:r>
              <a:rPr lang="en-US" sz="2800" dirty="0" smtClean="0"/>
              <a:t>Primary focus </a:t>
            </a:r>
            <a:r>
              <a:rPr lang="en-US" sz="2800" dirty="0"/>
              <a:t>on provision and coordination of necessary care</a:t>
            </a:r>
          </a:p>
          <a:p>
            <a:pPr lvl="1"/>
            <a:r>
              <a:rPr lang="en-US" sz="2800" dirty="0" smtClean="0"/>
              <a:t>Engagement with the woman (or baby’s parent) as a partner in the transport process</a:t>
            </a:r>
          </a:p>
          <a:p>
            <a:pPr lvl="1"/>
            <a:r>
              <a:rPr lang="en-US" sz="2800" dirty="0" smtClean="0"/>
              <a:t>Identification of key decision-points</a:t>
            </a:r>
          </a:p>
          <a:p>
            <a:pPr lvl="1"/>
            <a:r>
              <a:rPr lang="en-US" sz="2800" dirty="0" smtClean="0"/>
              <a:t>Identification and clarification of roles</a:t>
            </a:r>
          </a:p>
          <a:p>
            <a:pPr lvl="1"/>
            <a:r>
              <a:rPr lang="en-US" sz="2800" dirty="0" smtClean="0"/>
              <a:t>Handoff communication strategies, including SBAR</a:t>
            </a:r>
          </a:p>
        </p:txBody>
      </p:sp>
      <p:sp>
        <p:nvSpPr>
          <p:cNvPr id="3" name="Title 2"/>
          <p:cNvSpPr>
            <a:spLocks noGrp="1"/>
          </p:cNvSpPr>
          <p:nvPr>
            <p:ph type="title"/>
          </p:nvPr>
        </p:nvSpPr>
        <p:spPr/>
        <p:txBody>
          <a:bodyPr>
            <a:normAutofit/>
          </a:bodyPr>
          <a:lstStyle/>
          <a:p>
            <a:r>
              <a:rPr lang="en-US" dirty="0" smtClean="0"/>
              <a:t>Pre-Labor Transport Guidance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8967909"/>
      </p:ext>
    </p:extLst>
  </p:cSld>
  <p:clrMapOvr>
    <a:masterClrMapping/>
  </p:clrMapOvr>
  <mc:AlternateContent xmlns:mc="http://schemas.openxmlformats.org/markup-compatibility/2006" xmlns:p14="http://schemas.microsoft.com/office/powerpoint/2010/main">
    <mc:Choice Requires="p14">
      <p:transition spd="slow" p14:dur="2000" advTm="37285"/>
    </mc:Choice>
    <mc:Fallback xmlns="">
      <p:transition spd="slow" advTm="3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840870"/>
            <a:ext cx="8655312" cy="5398416"/>
          </a:xfrm>
          <a:prstGeom prst="rect">
            <a:avLst/>
          </a:prstGeom>
          <a:ln>
            <a:solidFill>
              <a:schemeClr val="accent1"/>
            </a:solidFill>
          </a:ln>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7837" y="5815013"/>
            <a:ext cx="23352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3979948"/>
      </p:ext>
    </p:extLst>
  </p:cSld>
  <p:clrMapOvr>
    <a:masterClrMapping/>
  </p:clrMapOvr>
  <mc:AlternateContent xmlns:mc="http://schemas.openxmlformats.org/markup-compatibility/2006" xmlns:p14="http://schemas.microsoft.com/office/powerpoint/2010/main">
    <mc:Choice Requires="p14">
      <p:transition spd="slow" p14:dur="2000" advTm="33581"/>
    </mc:Choice>
    <mc:Fallback xmlns="">
      <p:transition spd="slow" advTm="3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 Recommendations</a:t>
            </a:r>
            <a:endParaRPr lang="en-US" dirty="0"/>
          </a:p>
        </p:txBody>
      </p:sp>
      <p:sp>
        <p:nvSpPr>
          <p:cNvPr id="3" name="Content Placeholder 2"/>
          <p:cNvSpPr>
            <a:spLocks noGrp="1"/>
          </p:cNvSpPr>
          <p:nvPr>
            <p:ph idx="1"/>
          </p:nvPr>
        </p:nvSpPr>
        <p:spPr>
          <a:xfrm>
            <a:off x="457200" y="2209800"/>
            <a:ext cx="8382000" cy="4191000"/>
          </a:xfrm>
        </p:spPr>
        <p:txBody>
          <a:bodyPr>
            <a:noAutofit/>
          </a:bodyPr>
          <a:lstStyle/>
          <a:p>
            <a:r>
              <a:rPr lang="en-US" sz="2800" b="1" dirty="0"/>
              <a:t>Purpose:  </a:t>
            </a:r>
            <a:r>
              <a:rPr lang="en-US" sz="2800" dirty="0"/>
              <a:t>	To provide communication guidelines for </a:t>
            </a:r>
            <a:r>
              <a:rPr lang="en-US" sz="2800" dirty="0" smtClean="0"/>
              <a:t>transfer </a:t>
            </a:r>
            <a:r>
              <a:rPr lang="en-US" sz="2800" dirty="0"/>
              <a:t>from a planned home or birth center birth to </a:t>
            </a:r>
            <a:r>
              <a:rPr lang="en-US" sz="2800" dirty="0" smtClean="0"/>
              <a:t>a </a:t>
            </a:r>
            <a:r>
              <a:rPr lang="en-US" sz="2800" dirty="0"/>
              <a:t>hospital setting. </a:t>
            </a:r>
            <a:endParaRPr lang="en-US" sz="2800" dirty="0" smtClean="0"/>
          </a:p>
          <a:p>
            <a:pPr lvl="1"/>
            <a:r>
              <a:rPr lang="en-US" sz="2600" dirty="0" smtClean="0"/>
              <a:t>The patient’s welfare </a:t>
            </a:r>
            <a:r>
              <a:rPr lang="en-US" sz="2600" dirty="0"/>
              <a:t>is central to professional communication and action among all </a:t>
            </a:r>
            <a:r>
              <a:rPr lang="en-US" sz="2600" dirty="0" smtClean="0"/>
              <a:t>involved personnel.</a:t>
            </a:r>
          </a:p>
          <a:p>
            <a:pPr lvl="1"/>
            <a:r>
              <a:rPr lang="en-US" sz="2600" dirty="0" smtClean="0"/>
              <a:t>The </a:t>
            </a:r>
            <a:r>
              <a:rPr lang="en-US" sz="2600" dirty="0"/>
              <a:t>SBAR format for communication is used to guide </a:t>
            </a:r>
            <a:r>
              <a:rPr lang="en-US" sz="2600" dirty="0" smtClean="0"/>
              <a:t>Handoff communication from </a:t>
            </a:r>
            <a:r>
              <a:rPr lang="en-US" sz="2600" dirty="0"/>
              <a:t>community-based providers to hospital-based care providers. </a:t>
            </a:r>
            <a:endParaRPr lang="en-US" sz="26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0157842"/>
      </p:ext>
    </p:extLst>
  </p:cSld>
  <p:clrMapOvr>
    <a:masterClrMapping/>
  </p:clrMapOvr>
  <mc:AlternateContent xmlns:mc="http://schemas.openxmlformats.org/markup-compatibility/2006" xmlns:p14="http://schemas.microsoft.com/office/powerpoint/2010/main">
    <mc:Choice Requires="p14">
      <p:transition spd="slow" p14:dur="2000" advTm="28652"/>
    </mc:Choice>
    <mc:Fallback xmlns="">
      <p:transition spd="slow" advTm="2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1000"/>
            <a:ext cx="8281988" cy="5628283"/>
          </a:xfrm>
          <a:prstGeom prst="rect">
            <a:avLst/>
          </a:prstGeom>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4343" y="5803106"/>
            <a:ext cx="23352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3286214"/>
      </p:ext>
    </p:extLst>
  </p:cSld>
  <p:clrMapOvr>
    <a:masterClrMapping/>
  </p:clrMapOvr>
  <mc:AlternateContent xmlns:mc="http://schemas.openxmlformats.org/markup-compatibility/2006" xmlns:p14="http://schemas.microsoft.com/office/powerpoint/2010/main">
    <mc:Choice Requires="p14">
      <p:transition spd="slow" p14:dur="2000" advTm="46913"/>
    </mc:Choice>
    <mc:Fallback xmlns="">
      <p:transition spd="slow" advTm="46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362200"/>
            <a:ext cx="7408333" cy="3763963"/>
          </a:xfrm>
        </p:spPr>
        <p:txBody>
          <a:bodyPr>
            <a:normAutofit/>
          </a:bodyPr>
          <a:lstStyle/>
          <a:p>
            <a:pPr lvl="0">
              <a:buClr>
                <a:srgbClr val="31B6FD"/>
              </a:buClr>
            </a:pPr>
            <a:r>
              <a:rPr lang="en-US" sz="3200" dirty="0">
                <a:solidFill>
                  <a:srgbClr val="073E87"/>
                </a:solidFill>
              </a:rPr>
              <a:t>Best Practice Recommendations</a:t>
            </a:r>
          </a:p>
          <a:p>
            <a:pPr lvl="1">
              <a:buClr>
                <a:srgbClr val="31B6FD"/>
              </a:buClr>
            </a:pPr>
            <a:r>
              <a:rPr lang="en-US" sz="2800" dirty="0">
                <a:solidFill>
                  <a:srgbClr val="073E87"/>
                </a:solidFill>
              </a:rPr>
              <a:t>Role of transferring </a:t>
            </a:r>
            <a:r>
              <a:rPr lang="en-US" sz="2800" dirty="0" smtClean="0">
                <a:solidFill>
                  <a:srgbClr val="073E87"/>
                </a:solidFill>
              </a:rPr>
              <a:t>Birth Professional</a:t>
            </a:r>
            <a:endParaRPr lang="en-US" sz="2800" dirty="0">
              <a:solidFill>
                <a:srgbClr val="073E87"/>
              </a:solidFill>
            </a:endParaRPr>
          </a:p>
          <a:p>
            <a:pPr lvl="1">
              <a:buClr>
                <a:srgbClr val="31B6FD"/>
              </a:buClr>
            </a:pPr>
            <a:r>
              <a:rPr lang="en-US" sz="2800" dirty="0">
                <a:solidFill>
                  <a:srgbClr val="073E87"/>
                </a:solidFill>
              </a:rPr>
              <a:t>Role of the </a:t>
            </a:r>
            <a:r>
              <a:rPr lang="en-US" sz="2800" dirty="0" smtClean="0">
                <a:solidFill>
                  <a:srgbClr val="073E87"/>
                </a:solidFill>
              </a:rPr>
              <a:t>EMS professional</a:t>
            </a:r>
            <a:endParaRPr lang="en-US" sz="2800" dirty="0">
              <a:solidFill>
                <a:srgbClr val="073E87"/>
              </a:solidFill>
            </a:endParaRPr>
          </a:p>
          <a:p>
            <a:pPr lvl="0">
              <a:buClr>
                <a:srgbClr val="31B6FD"/>
              </a:buClr>
            </a:pPr>
            <a:r>
              <a:rPr lang="en-US" sz="3200" dirty="0" smtClean="0">
                <a:solidFill>
                  <a:srgbClr val="073E87"/>
                </a:solidFill>
              </a:rPr>
              <a:t>Brief </a:t>
            </a:r>
            <a:r>
              <a:rPr lang="en-US" sz="3200" dirty="0">
                <a:solidFill>
                  <a:srgbClr val="073E87"/>
                </a:solidFill>
              </a:rPr>
              <a:t>SBAR Script for Phone Call Initiating Transport </a:t>
            </a:r>
            <a:r>
              <a:rPr lang="en-US" sz="3200" dirty="0" smtClean="0">
                <a:solidFill>
                  <a:srgbClr val="073E87"/>
                </a:solidFill>
              </a:rPr>
              <a:t>by EMS</a:t>
            </a:r>
            <a:endParaRPr lang="en-US" sz="3200" dirty="0">
              <a:solidFill>
                <a:srgbClr val="073E87"/>
              </a:solidFill>
            </a:endParaRPr>
          </a:p>
          <a:p>
            <a:pPr lvl="0">
              <a:buClr>
                <a:srgbClr val="31B6FD"/>
              </a:buClr>
            </a:pPr>
            <a:r>
              <a:rPr lang="en-US" sz="3200" dirty="0">
                <a:solidFill>
                  <a:srgbClr val="073E87"/>
                </a:solidFill>
              </a:rPr>
              <a:t>Brief SBAR Form for Recording Phone Call for </a:t>
            </a:r>
            <a:r>
              <a:rPr lang="en-US" sz="3200" dirty="0" smtClean="0">
                <a:solidFill>
                  <a:srgbClr val="073E87"/>
                </a:solidFill>
              </a:rPr>
              <a:t>Transport by Dispatch</a:t>
            </a:r>
            <a:endParaRPr lang="en-US" sz="3200" dirty="0">
              <a:solidFill>
                <a:srgbClr val="073E87"/>
              </a:solidFill>
            </a:endParaRPr>
          </a:p>
        </p:txBody>
      </p:sp>
      <p:sp>
        <p:nvSpPr>
          <p:cNvPr id="3" name="Title 2"/>
          <p:cNvSpPr>
            <a:spLocks noGrp="1"/>
          </p:cNvSpPr>
          <p:nvPr>
            <p:ph type="title"/>
          </p:nvPr>
        </p:nvSpPr>
        <p:spPr/>
        <p:txBody>
          <a:bodyPr/>
          <a:lstStyle/>
          <a:p>
            <a:r>
              <a:rPr lang="en-US" dirty="0" smtClean="0"/>
              <a:t>EMS-Oriented Contents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0340461"/>
      </p:ext>
    </p:extLst>
  </p:cSld>
  <p:clrMapOvr>
    <a:masterClrMapping/>
  </p:clrMapOvr>
  <mc:AlternateContent xmlns:mc="http://schemas.openxmlformats.org/markup-compatibility/2006" xmlns:p14="http://schemas.microsoft.com/office/powerpoint/2010/main">
    <mc:Choice Requires="p14">
      <p:transition spd="slow" p14:dur="2000" advTm="39281"/>
    </mc:Choice>
    <mc:Fallback xmlns="">
      <p:transition spd="slow" advTm="3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685800"/>
            <a:ext cx="7772400" cy="5461687"/>
          </a:xfrm>
          <a:prstGeom prst="rect">
            <a:avLst/>
          </a:prstGeom>
          <a:ln>
            <a:solidFill>
              <a:schemeClr val="accent1"/>
            </a:solidFill>
          </a:ln>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840623"/>
            <a:ext cx="2286000" cy="101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7242714"/>
      </p:ext>
    </p:extLst>
  </p:cSld>
  <p:clrMapOvr>
    <a:masterClrMapping/>
  </p:clrMapOvr>
  <mc:AlternateContent xmlns:mc="http://schemas.openxmlformats.org/markup-compatibility/2006" xmlns:p14="http://schemas.microsoft.com/office/powerpoint/2010/main">
    <mc:Choice Requires="p14">
      <p:transition spd="slow" p14:dur="2000" advTm="35620"/>
    </mc:Choice>
    <mc:Fallback xmlns="">
      <p:transition spd="slow" advTm="3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30427"/>
            <a:ext cx="8458200" cy="6118883"/>
          </a:xfrm>
          <a:prstGeom prst="rect">
            <a:avLst/>
          </a:prstGeom>
          <a:ln>
            <a:solidFill>
              <a:schemeClr val="accent1"/>
            </a:solidFill>
          </a:ln>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840623"/>
            <a:ext cx="2286000" cy="101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490851"/>
      </p:ext>
    </p:extLst>
  </p:cSld>
  <p:clrMapOvr>
    <a:masterClrMapping/>
  </p:clrMapOvr>
  <mc:AlternateContent xmlns:mc="http://schemas.openxmlformats.org/markup-compatibility/2006" xmlns:p14="http://schemas.microsoft.com/office/powerpoint/2010/main">
    <mc:Choice Requires="p14">
      <p:transition spd="slow" p14:dur="2000" advTm="46505"/>
    </mc:Choice>
    <mc:Fallback xmlns="">
      <p:transition spd="slow" advTm="4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5840623"/>
            <a:ext cx="2286000" cy="101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884" y="533400"/>
            <a:ext cx="7886700" cy="4943475"/>
          </a:xfrm>
          <a:prstGeom prst="rect">
            <a:avLst/>
          </a:prstGeom>
          <a:ln w="3175">
            <a:solidFill>
              <a:schemeClr val="accent1"/>
            </a:solidFill>
          </a:ln>
        </p:spPr>
      </p:pic>
      <p:sp>
        <p:nvSpPr>
          <p:cNvPr id="6" name="TextBox 5"/>
          <p:cNvSpPr txBox="1"/>
          <p:nvPr/>
        </p:nvSpPr>
        <p:spPr>
          <a:xfrm>
            <a:off x="612884" y="5638800"/>
            <a:ext cx="6245116" cy="923330"/>
          </a:xfrm>
          <a:prstGeom prst="rect">
            <a:avLst/>
          </a:prstGeom>
          <a:noFill/>
        </p:spPr>
        <p:txBody>
          <a:bodyPr wrap="square" rtlCol="0">
            <a:spAutoFit/>
          </a:bodyPr>
          <a:lstStyle/>
          <a:p>
            <a:r>
              <a:rPr lang="en-US" b="1" dirty="0"/>
              <a:t>From: </a:t>
            </a:r>
            <a:r>
              <a:rPr lang="en-US" b="1" dirty="0" smtClean="0"/>
              <a:t>Maine Prehospital Treatment Protocols, 2013. Page 132. </a:t>
            </a:r>
            <a:r>
              <a:rPr lang="en-US" b="1" dirty="0" smtClean="0">
                <a:hlinkClick r:id="rId7"/>
              </a:rPr>
              <a:t>http</a:t>
            </a:r>
            <a:r>
              <a:rPr lang="en-US" b="1" dirty="0">
                <a:hlinkClick r:id="rId7"/>
              </a:rPr>
              <a:t>://</a:t>
            </a:r>
            <a:r>
              <a:rPr lang="en-US" b="1" dirty="0" smtClean="0">
                <a:hlinkClick r:id="rId7"/>
              </a:rPr>
              <a:t>www.maine.gov/ems/documents/2013_Maine_EMS_Protocols.pdf</a:t>
            </a:r>
            <a:r>
              <a:rPr lang="en-US" b="1" dirty="0" smtClean="0"/>
              <a:t> </a:t>
            </a:r>
            <a:endParaRPr lang="en-US"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1441965"/>
      </p:ext>
    </p:extLst>
  </p:cSld>
  <p:clrMapOvr>
    <a:masterClrMapping/>
  </p:clrMapOvr>
  <mc:AlternateContent xmlns:mc="http://schemas.openxmlformats.org/markup-compatibility/2006" xmlns:p14="http://schemas.microsoft.com/office/powerpoint/2010/main">
    <mc:Choice Requires="p14">
      <p:transition spd="slow" p14:dur="2000" advTm="73641"/>
    </mc:Choice>
    <mc:Fallback xmlns="">
      <p:transition spd="slow" advTm="7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1828800"/>
            <a:ext cx="7408333" cy="4297363"/>
          </a:xfrm>
        </p:spPr>
        <p:txBody>
          <a:bodyPr>
            <a:normAutofit fontScale="92500" lnSpcReduction="20000"/>
          </a:bodyPr>
          <a:lstStyle/>
          <a:p>
            <a:r>
              <a:rPr lang="en-US" sz="3500" dirty="0" smtClean="0"/>
              <a:t>Convened by Dr. Sheila Pinette, Director, Maine Center for Disease Control and Prevention</a:t>
            </a:r>
          </a:p>
          <a:p>
            <a:r>
              <a:rPr lang="en-US" sz="3500" dirty="0" smtClean="0"/>
              <a:t>Broad-based workgroup including</a:t>
            </a:r>
          </a:p>
          <a:p>
            <a:pPr lvl="1"/>
            <a:r>
              <a:rPr lang="en-US" sz="3000" dirty="0"/>
              <a:t>CDC Staff </a:t>
            </a:r>
            <a:r>
              <a:rPr lang="en-US" sz="3000" dirty="0" smtClean="0"/>
              <a:t>(Physicians, Nurses, and Midwife)</a:t>
            </a:r>
          </a:p>
          <a:p>
            <a:pPr lvl="1"/>
            <a:r>
              <a:rPr lang="en-US" sz="3000" dirty="0"/>
              <a:t>Facilitator</a:t>
            </a:r>
          </a:p>
          <a:p>
            <a:pPr lvl="1"/>
            <a:r>
              <a:rPr lang="en-US" sz="3000" dirty="0" smtClean="0"/>
              <a:t>Perinatal Health Professionals (Physicians, Nurses and Midwives)</a:t>
            </a:r>
          </a:p>
          <a:p>
            <a:pPr lvl="1"/>
            <a:r>
              <a:rPr lang="en-US" sz="3000" dirty="0"/>
              <a:t>Consultants (Physicians, </a:t>
            </a:r>
            <a:r>
              <a:rPr lang="en-US" sz="3000" dirty="0" smtClean="0"/>
              <a:t>Paramedics)</a:t>
            </a:r>
          </a:p>
          <a:p>
            <a:pPr lvl="1"/>
            <a:r>
              <a:rPr lang="en-US" sz="3000" dirty="0" smtClean="0"/>
              <a:t>Legal representation</a:t>
            </a:r>
          </a:p>
        </p:txBody>
      </p:sp>
      <p:sp>
        <p:nvSpPr>
          <p:cNvPr id="2" name="Title 1"/>
          <p:cNvSpPr>
            <a:spLocks noGrp="1"/>
          </p:cNvSpPr>
          <p:nvPr>
            <p:ph type="title"/>
          </p:nvPr>
        </p:nvSpPr>
        <p:spPr/>
        <p:txBody>
          <a:bodyPr>
            <a:normAutofit fontScale="90000"/>
          </a:bodyPr>
          <a:lstStyle/>
          <a:p>
            <a:r>
              <a:rPr lang="en-US" dirty="0" smtClean="0"/>
              <a:t>The Continuum of Care Workgroup</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2715021"/>
      </p:ext>
    </p:extLst>
  </p:cSld>
  <p:clrMapOvr>
    <a:masterClrMapping/>
  </p:clrMapOvr>
  <mc:AlternateContent xmlns:mc="http://schemas.openxmlformats.org/markup-compatibility/2006" xmlns:p14="http://schemas.microsoft.com/office/powerpoint/2010/main">
    <mc:Choice Requires="p14">
      <p:transition spd="slow" p14:dur="2000" advTm="58221"/>
    </mc:Choice>
    <mc:Fallback xmlns="">
      <p:transition spd="slow" advTm="5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209800"/>
            <a:ext cx="7408333" cy="3916363"/>
          </a:xfrm>
        </p:spPr>
        <p:txBody>
          <a:bodyPr>
            <a:noAutofit/>
          </a:bodyPr>
          <a:lstStyle/>
          <a:p>
            <a:r>
              <a:rPr lang="en-US" sz="2800" dirty="0" smtClean="0"/>
              <a:t>Best Practice Recommendations</a:t>
            </a:r>
          </a:p>
          <a:p>
            <a:pPr lvl="1"/>
            <a:r>
              <a:rPr lang="en-US" sz="2400" dirty="0" smtClean="0"/>
              <a:t>Role of transferring Midwife</a:t>
            </a:r>
          </a:p>
          <a:p>
            <a:pPr lvl="1"/>
            <a:r>
              <a:rPr lang="en-US" sz="2400" dirty="0" smtClean="0"/>
              <a:t>Role of the Registered Nurse</a:t>
            </a:r>
          </a:p>
          <a:p>
            <a:pPr lvl="1"/>
            <a:r>
              <a:rPr lang="en-US" sz="2400" dirty="0" smtClean="0"/>
              <a:t>Role of the OB or Pediatric provider</a:t>
            </a:r>
          </a:p>
          <a:p>
            <a:r>
              <a:rPr lang="en-US" sz="2800" dirty="0"/>
              <a:t>Brief SBAR Script for Phone Call Initiating Transport to </a:t>
            </a:r>
            <a:r>
              <a:rPr lang="en-US" sz="2800" dirty="0" smtClean="0"/>
              <a:t>Hospital</a:t>
            </a:r>
          </a:p>
          <a:p>
            <a:r>
              <a:rPr lang="en-US" sz="2800" dirty="0"/>
              <a:t>Brief SBAR Form for Recording Phone Call for Transport</a:t>
            </a:r>
          </a:p>
        </p:txBody>
      </p:sp>
      <p:sp>
        <p:nvSpPr>
          <p:cNvPr id="2" name="Title 1"/>
          <p:cNvSpPr>
            <a:spLocks noGrp="1"/>
          </p:cNvSpPr>
          <p:nvPr>
            <p:ph type="title"/>
          </p:nvPr>
        </p:nvSpPr>
        <p:spPr/>
        <p:txBody>
          <a:bodyPr/>
          <a:lstStyle/>
          <a:p>
            <a:r>
              <a:rPr lang="en-US" dirty="0" smtClean="0"/>
              <a:t>Hospital-Oriented Contents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8551581"/>
      </p:ext>
    </p:extLst>
  </p:cSld>
  <p:clrMapOvr>
    <a:masterClrMapping/>
  </p:clrMapOvr>
  <mc:AlternateContent xmlns:mc="http://schemas.openxmlformats.org/markup-compatibility/2006" xmlns:p14="http://schemas.microsoft.com/office/powerpoint/2010/main">
    <mc:Choice Requires="p14">
      <p:transition spd="slow" p14:dur="2000" advTm="39668"/>
    </mc:Choice>
    <mc:Fallback xmlns="">
      <p:transition spd="slow" advTm="3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91510"/>
            <a:ext cx="8395786" cy="6076950"/>
          </a:xfrm>
          <a:prstGeom prst="rect">
            <a:avLst/>
          </a:prstGeom>
          <a:ln>
            <a:solidFill>
              <a:schemeClr val="accent1"/>
            </a:solidFill>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733069"/>
            <a:ext cx="2480441" cy="110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5338691"/>
      </p:ext>
    </p:extLst>
  </p:cSld>
  <p:clrMapOvr>
    <a:masterClrMapping/>
  </p:clrMapOvr>
  <mc:AlternateContent xmlns:mc="http://schemas.openxmlformats.org/markup-compatibility/2006" xmlns:p14="http://schemas.microsoft.com/office/powerpoint/2010/main">
    <mc:Choice Requires="p14">
      <p:transition spd="slow" p14:dur="2000" advTm="24963"/>
    </mc:Choice>
    <mc:Fallback xmlns="">
      <p:transition spd="slow" advTm="2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59" y="381000"/>
            <a:ext cx="8386582" cy="6182874"/>
          </a:xfrm>
          <a:prstGeom prst="rect">
            <a:avLst/>
          </a:prstGeom>
          <a:ln>
            <a:solidFill>
              <a:schemeClr val="accent1"/>
            </a:solidFill>
          </a:ln>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6944" y="5791200"/>
            <a:ext cx="239705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9242739"/>
      </p:ext>
    </p:extLst>
  </p:cSld>
  <p:clrMapOvr>
    <a:masterClrMapping/>
  </p:clrMapOvr>
  <mc:AlternateContent xmlns:mc="http://schemas.openxmlformats.org/markup-compatibility/2006" xmlns:p14="http://schemas.microsoft.com/office/powerpoint/2010/main">
    <mc:Choice Requires="p14">
      <p:transition spd="slow" p14:dur="2000" advTm="22877"/>
    </mc:Choice>
    <mc:Fallback xmlns="">
      <p:transition spd="slow" advTm="2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28800"/>
            <a:ext cx="7408333" cy="4495800"/>
          </a:xfrm>
        </p:spPr>
        <p:txBody>
          <a:bodyPr>
            <a:noAutofit/>
          </a:bodyPr>
          <a:lstStyle/>
          <a:p>
            <a:r>
              <a:rPr lang="en-US" sz="3200" dirty="0" smtClean="0"/>
              <a:t>Summary of essential information</a:t>
            </a:r>
          </a:p>
          <a:p>
            <a:pPr lvl="1"/>
            <a:r>
              <a:rPr lang="en-US" sz="2800" dirty="0" smtClean="0"/>
              <a:t>Demographic information</a:t>
            </a:r>
          </a:p>
          <a:p>
            <a:pPr lvl="1"/>
            <a:r>
              <a:rPr lang="en-US" sz="2800" dirty="0" smtClean="0"/>
              <a:t>Prenatal history</a:t>
            </a:r>
          </a:p>
          <a:p>
            <a:pPr lvl="1"/>
            <a:r>
              <a:rPr lang="en-US" sz="2800" dirty="0" smtClean="0"/>
              <a:t>Details of reason for transport</a:t>
            </a:r>
          </a:p>
          <a:p>
            <a:pPr lvl="1"/>
            <a:r>
              <a:rPr lang="en-US" sz="2800" dirty="0" smtClean="0"/>
              <a:t>Birth, postpartum and newborn history</a:t>
            </a:r>
          </a:p>
          <a:p>
            <a:pPr lvl="1"/>
            <a:r>
              <a:rPr lang="en-US" sz="2800" dirty="0" smtClean="0"/>
              <a:t>Complications and interventions</a:t>
            </a:r>
          </a:p>
          <a:p>
            <a:pPr lvl="1"/>
            <a:r>
              <a:rPr lang="en-US" sz="2800" dirty="0" smtClean="0"/>
              <a:t>Identification of established professional relationships with hospital-based professionals</a:t>
            </a:r>
            <a:endParaRPr lang="en-US" sz="2800" dirty="0"/>
          </a:p>
        </p:txBody>
      </p:sp>
      <p:sp>
        <p:nvSpPr>
          <p:cNvPr id="3" name="Title 2"/>
          <p:cNvSpPr>
            <a:spLocks noGrp="1"/>
          </p:cNvSpPr>
          <p:nvPr>
            <p:ph type="title"/>
          </p:nvPr>
        </p:nvSpPr>
        <p:spPr/>
        <p:txBody>
          <a:bodyPr/>
          <a:lstStyle/>
          <a:p>
            <a:r>
              <a:rPr lang="en-US" dirty="0" smtClean="0"/>
              <a:t>Transport Form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4376012"/>
      </p:ext>
    </p:extLst>
  </p:cSld>
  <p:clrMapOvr>
    <a:masterClrMapping/>
  </p:clrMapOvr>
  <mc:AlternateContent xmlns:mc="http://schemas.openxmlformats.org/markup-compatibility/2006" xmlns:p14="http://schemas.microsoft.com/office/powerpoint/2010/main">
    <mc:Choice Requires="p14">
      <p:transition spd="slow" p14:dur="2000" advTm="24525"/>
    </mc:Choice>
    <mc:Fallback xmlns="">
      <p:transition spd="slow" advTm="24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50" y="295275"/>
            <a:ext cx="8572500" cy="6267450"/>
          </a:xfrm>
          <a:prstGeom prst="rect">
            <a:avLst/>
          </a:prstGeom>
          <a:ln>
            <a:solidFill>
              <a:schemeClr val="accent1"/>
            </a:solidFill>
          </a:ln>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738" y="5778647"/>
            <a:ext cx="2425262" cy="107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3729490"/>
      </p:ext>
    </p:extLst>
  </p:cSld>
  <p:clrMapOvr>
    <a:masterClrMapping/>
  </p:clrMapOvr>
  <mc:AlternateContent xmlns:mc="http://schemas.openxmlformats.org/markup-compatibility/2006" xmlns:p14="http://schemas.microsoft.com/office/powerpoint/2010/main">
    <mc:Choice Requires="p14">
      <p:transition spd="slow" p14:dur="2000" advTm="25075"/>
    </mc:Choice>
    <mc:Fallback xmlns="">
      <p:transition spd="slow" advTm="2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057400"/>
            <a:ext cx="7408333" cy="4068763"/>
          </a:xfrm>
        </p:spPr>
        <p:txBody>
          <a:bodyPr>
            <a:noAutofit/>
          </a:bodyPr>
          <a:lstStyle/>
          <a:p>
            <a:r>
              <a:rPr lang="en-US" sz="2600" b="1" i="1" dirty="0"/>
              <a:t>Definitions</a:t>
            </a:r>
            <a:r>
              <a:rPr lang="en-US" sz="2600" dirty="0"/>
              <a:t> and </a:t>
            </a:r>
            <a:r>
              <a:rPr lang="en-US" sz="2600" dirty="0" smtClean="0"/>
              <a:t>a </a:t>
            </a:r>
            <a:r>
              <a:rPr lang="en-US" sz="2600" b="1" i="1" dirty="0" smtClean="0"/>
              <a:t>Key </a:t>
            </a:r>
            <a:r>
              <a:rPr lang="en-US" sz="2600" b="1" i="1" dirty="0"/>
              <a:t>to Acronyms and </a:t>
            </a:r>
            <a:r>
              <a:rPr lang="en-US" sz="2600" b="1" i="1" dirty="0" smtClean="0"/>
              <a:t>Abbreviations </a:t>
            </a:r>
            <a:r>
              <a:rPr lang="en-US" sz="2600" dirty="0" smtClean="0"/>
              <a:t>are provided to support common understanding of terms, professions, credentials, and expectations </a:t>
            </a:r>
          </a:p>
          <a:p>
            <a:r>
              <a:rPr lang="en-US" sz="2600" dirty="0" smtClean="0"/>
              <a:t>In-text citations are additionally cited in the list of references</a:t>
            </a:r>
          </a:p>
          <a:p>
            <a:r>
              <a:rPr lang="en-US" sz="2600" b="1" i="1" u="sng" dirty="0" smtClean="0"/>
              <a:t>Live links </a:t>
            </a:r>
            <a:r>
              <a:rPr lang="en-US" sz="2600" dirty="0" smtClean="0"/>
              <a:t>are included in the Definitions and the References for those who are seeking additional information</a:t>
            </a:r>
            <a:endParaRPr lang="en-US" sz="2600" dirty="0"/>
          </a:p>
        </p:txBody>
      </p:sp>
      <p:sp>
        <p:nvSpPr>
          <p:cNvPr id="3" name="Title 2"/>
          <p:cNvSpPr>
            <a:spLocks noGrp="1"/>
          </p:cNvSpPr>
          <p:nvPr>
            <p:ph type="title"/>
          </p:nvPr>
        </p:nvSpPr>
        <p:spPr/>
        <p:txBody>
          <a:bodyPr>
            <a:normAutofit fontScale="90000"/>
          </a:bodyPr>
          <a:lstStyle/>
          <a:p>
            <a:r>
              <a:rPr lang="en-US" dirty="0" smtClean="0"/>
              <a:t>Definitions, Abbreviations and References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2571910"/>
      </p:ext>
    </p:extLst>
  </p:cSld>
  <p:clrMapOvr>
    <a:masterClrMapping/>
  </p:clrMapOvr>
  <mc:AlternateContent xmlns:mc="http://schemas.openxmlformats.org/markup-compatibility/2006" xmlns:p14="http://schemas.microsoft.com/office/powerpoint/2010/main">
    <mc:Choice Requires="p14">
      <p:transition spd="slow" p14:dur="2000" advTm="16457"/>
    </mc:Choice>
    <mc:Fallback xmlns="">
      <p:transition spd="slow" advTm="1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09599"/>
            <a:ext cx="8559435" cy="5561415"/>
          </a:xfrm>
          <a:prstGeom prst="rect">
            <a:avLst/>
          </a:prstGeom>
          <a:ln>
            <a:solidFill>
              <a:schemeClr val="accent1"/>
            </a:solidFill>
          </a:ln>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5778500"/>
            <a:ext cx="24257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1251592"/>
      </p:ext>
    </p:extLst>
  </p:cSld>
  <p:clrMapOvr>
    <a:masterClrMapping/>
  </p:clrMapOvr>
  <mc:AlternateContent xmlns:mc="http://schemas.openxmlformats.org/markup-compatibility/2006" xmlns:p14="http://schemas.microsoft.com/office/powerpoint/2010/main">
    <mc:Choice Requires="p14">
      <p:transition spd="slow" p14:dur="2000" advTm="8754"/>
    </mc:Choice>
    <mc:Fallback xmlns="">
      <p:transition spd="slow" advTm="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799" y="2057400"/>
            <a:ext cx="8153401" cy="4068763"/>
          </a:xfrm>
        </p:spPr>
        <p:txBody>
          <a:bodyPr>
            <a:noAutofit/>
          </a:bodyPr>
          <a:lstStyle/>
          <a:p>
            <a:r>
              <a:rPr lang="en-US" sz="2700" dirty="0" smtClean="0"/>
              <a:t>Guidance to support constructive non-judgmental interdisciplinary communication about the transport process through professional competency review activities</a:t>
            </a:r>
          </a:p>
          <a:p>
            <a:r>
              <a:rPr lang="en-US" sz="2700" dirty="0"/>
              <a:t>E</a:t>
            </a:r>
            <a:r>
              <a:rPr lang="en-US" sz="2700" dirty="0" smtClean="0"/>
              <a:t>valuation form to support feedback from healthcare professionals about the utility of the Transport tools and guidance</a:t>
            </a:r>
          </a:p>
          <a:p>
            <a:r>
              <a:rPr lang="en-US" sz="2700" dirty="0"/>
              <a:t>Evaluation form to support feedback </a:t>
            </a:r>
            <a:r>
              <a:rPr lang="en-US" sz="2700" dirty="0" smtClean="0"/>
              <a:t>from families who experience a transport from a home or birth center birth</a:t>
            </a:r>
            <a:endParaRPr lang="en-US" sz="2700" dirty="0"/>
          </a:p>
        </p:txBody>
      </p:sp>
      <p:sp>
        <p:nvSpPr>
          <p:cNvPr id="2" name="Title 1"/>
          <p:cNvSpPr>
            <a:spLocks noGrp="1"/>
          </p:cNvSpPr>
          <p:nvPr>
            <p:ph type="title"/>
          </p:nvPr>
        </p:nvSpPr>
        <p:spPr/>
        <p:txBody>
          <a:bodyPr/>
          <a:lstStyle/>
          <a:p>
            <a:r>
              <a:rPr lang="en-US" dirty="0" smtClean="0"/>
              <a:t>Evaluation Processes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4957656"/>
      </p:ext>
    </p:extLst>
  </p:cSld>
  <p:clrMapOvr>
    <a:masterClrMapping/>
  </p:clrMapOvr>
  <mc:AlternateContent xmlns:mc="http://schemas.openxmlformats.org/markup-compatibility/2006" xmlns:p14="http://schemas.microsoft.com/office/powerpoint/2010/main">
    <mc:Choice Requires="p14">
      <p:transition spd="slow" p14:dur="2000" advTm="72605"/>
    </mc:Choice>
    <mc:Fallback xmlns="">
      <p:transition spd="slow" advTm="7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04801" y="1828800"/>
            <a:ext cx="8458200" cy="4297363"/>
          </a:xfrm>
        </p:spPr>
        <p:txBody>
          <a:bodyPr>
            <a:normAutofit/>
          </a:bodyPr>
          <a:lstStyle/>
          <a:p>
            <a:pPr marL="0" indent="0">
              <a:buNone/>
            </a:pPr>
            <a:r>
              <a:rPr lang="en-US" dirty="0" smtClean="0"/>
              <a:t> “</a:t>
            </a:r>
            <a:r>
              <a:rPr lang="en-US" b="1" dirty="0" smtClean="0"/>
              <a:t>Professional </a:t>
            </a:r>
            <a:r>
              <a:rPr lang="en-US" b="1" dirty="0"/>
              <a:t>competence review activity</a:t>
            </a:r>
            <a:r>
              <a:rPr lang="en-US" dirty="0"/>
              <a:t>" means </a:t>
            </a:r>
            <a:r>
              <a:rPr lang="en-US" dirty="0" smtClean="0"/>
              <a:t>study</a:t>
            </a:r>
            <a:r>
              <a:rPr lang="en-US" dirty="0"/>
              <a:t>, evaluation, investigation, recommendation or action, by or on behalf of a health care entity and carried out by a professional competence committee, necessary to: </a:t>
            </a:r>
          </a:p>
          <a:p>
            <a:pPr marL="301943" lvl="1" indent="0">
              <a:buNone/>
            </a:pPr>
            <a:r>
              <a:rPr lang="en-US" sz="2400" dirty="0" smtClean="0"/>
              <a:t>A. Maintain </a:t>
            </a:r>
            <a:r>
              <a:rPr lang="en-US" sz="2400" dirty="0"/>
              <a:t>or improve the quality of care rendered in, through or by the health care entity or by physicians; </a:t>
            </a:r>
            <a:endParaRPr lang="en-US" sz="2400" dirty="0" smtClean="0"/>
          </a:p>
          <a:p>
            <a:pPr marL="301943" lvl="1" indent="0">
              <a:buNone/>
            </a:pPr>
            <a:r>
              <a:rPr lang="en-US" sz="2400" dirty="0" smtClean="0"/>
              <a:t>B</a:t>
            </a:r>
            <a:r>
              <a:rPr lang="en-US" sz="2400" dirty="0"/>
              <a:t>. Reduce morbidity and mortality; or </a:t>
            </a:r>
            <a:endParaRPr lang="en-US" sz="2400" dirty="0" smtClean="0"/>
          </a:p>
          <a:p>
            <a:pPr marL="301943" lvl="1" indent="0">
              <a:buNone/>
            </a:pPr>
            <a:r>
              <a:rPr lang="en-US" sz="2400" dirty="0" smtClean="0"/>
              <a:t>C</a:t>
            </a:r>
            <a:r>
              <a:rPr lang="en-US" sz="2400" dirty="0"/>
              <a:t>. Establish and enforce appropriate standards of professional qualification, competence, conduct or performance</a:t>
            </a:r>
          </a:p>
        </p:txBody>
      </p:sp>
      <p:sp>
        <p:nvSpPr>
          <p:cNvPr id="7" name="Title 6"/>
          <p:cNvSpPr>
            <a:spLocks noGrp="1"/>
          </p:cNvSpPr>
          <p:nvPr>
            <p:ph type="title"/>
          </p:nvPr>
        </p:nvSpPr>
        <p:spPr/>
        <p:txBody>
          <a:bodyPr/>
          <a:lstStyle/>
          <a:p>
            <a:r>
              <a:rPr lang="en-US" dirty="0" smtClean="0"/>
              <a:t>Post-Transport Review Process</a:t>
            </a:r>
            <a:endParaRPr lang="en-US" dirty="0"/>
          </a:p>
        </p:txBody>
      </p:sp>
      <p:sp>
        <p:nvSpPr>
          <p:cNvPr id="5" name="TextBox 4"/>
          <p:cNvSpPr txBox="1"/>
          <p:nvPr/>
        </p:nvSpPr>
        <p:spPr>
          <a:xfrm>
            <a:off x="152400" y="5715000"/>
            <a:ext cx="5638800" cy="923330"/>
          </a:xfrm>
          <a:prstGeom prst="rect">
            <a:avLst/>
          </a:prstGeom>
          <a:noFill/>
        </p:spPr>
        <p:txBody>
          <a:bodyPr wrap="square" rtlCol="0">
            <a:spAutoFit/>
          </a:bodyPr>
          <a:lstStyle/>
          <a:p>
            <a:r>
              <a:rPr lang="en-US" dirty="0" smtClean="0"/>
              <a:t>From: </a:t>
            </a:r>
            <a:r>
              <a:rPr lang="en-US" dirty="0" smtClean="0">
                <a:hlinkClick r:id="rId5"/>
              </a:rPr>
              <a:t>http</a:t>
            </a:r>
            <a:r>
              <a:rPr lang="en-US" dirty="0">
                <a:hlinkClick r:id="rId5"/>
              </a:rPr>
              <a:t>://</a:t>
            </a:r>
            <a:r>
              <a:rPr lang="en-US" dirty="0" smtClean="0">
                <a:hlinkClick r:id="rId5"/>
              </a:rPr>
              <a:t>www.mainelegislature.org/legis/statutes/24/title24sec2502-2.html</a:t>
            </a:r>
            <a:r>
              <a:rPr lang="en-US" dirty="0" smtClean="0"/>
              <a:t>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1574770"/>
      </p:ext>
    </p:extLst>
  </p:cSld>
  <p:clrMapOvr>
    <a:masterClrMapping/>
  </p:clrMapOvr>
  <mc:AlternateContent xmlns:mc="http://schemas.openxmlformats.org/markup-compatibility/2006" xmlns:p14="http://schemas.microsoft.com/office/powerpoint/2010/main">
    <mc:Choice Requires="p14">
      <p:transition spd="slow" p14:dur="2000" advTm="69914"/>
    </mc:Choice>
    <mc:Fallback xmlns="">
      <p:transition spd="slow" advTm="69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33374"/>
            <a:ext cx="8645843" cy="5984875"/>
          </a:xfrm>
          <a:prstGeom prst="rect">
            <a:avLst/>
          </a:prstGeom>
          <a:ln>
            <a:solidFill>
              <a:schemeClr val="accent1"/>
            </a:solidFill>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5778500"/>
            <a:ext cx="24257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8296414"/>
      </p:ext>
    </p:extLst>
  </p:cSld>
  <p:clrMapOvr>
    <a:masterClrMapping/>
  </p:clrMapOvr>
  <mc:AlternateContent xmlns:mc="http://schemas.openxmlformats.org/markup-compatibility/2006" xmlns:p14="http://schemas.microsoft.com/office/powerpoint/2010/main">
    <mc:Choice Requires="p14">
      <p:transition spd="slow" p14:dur="2000" advTm="29882"/>
    </mc:Choice>
    <mc:Fallback xmlns="">
      <p:transition spd="slow" advTm="29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2057400"/>
            <a:ext cx="8077200" cy="4068763"/>
          </a:xfrm>
        </p:spPr>
        <p:txBody>
          <a:bodyPr>
            <a:normAutofit lnSpcReduction="10000"/>
          </a:bodyPr>
          <a:lstStyle/>
          <a:p>
            <a:pPr marL="0" indent="0">
              <a:lnSpc>
                <a:spcPct val="110000"/>
              </a:lnSpc>
              <a:buNone/>
            </a:pPr>
            <a:r>
              <a:rPr lang="en-US" sz="3200" dirty="0" smtClean="0"/>
              <a:t>“Work </a:t>
            </a:r>
            <a:r>
              <a:rPr lang="en-US" sz="3200" dirty="0"/>
              <a:t>collaboratively to enhance the choice, access, and safety of pregnant women, new </a:t>
            </a:r>
            <a:r>
              <a:rPr lang="en-US" sz="3200" dirty="0" smtClean="0"/>
              <a:t>mothers </a:t>
            </a:r>
            <a:r>
              <a:rPr lang="en-US" sz="3200" dirty="0"/>
              <a:t>and </a:t>
            </a:r>
            <a:r>
              <a:rPr lang="en-US" sz="3200" dirty="0" smtClean="0"/>
              <a:t>their newborns </a:t>
            </a:r>
            <a:r>
              <a:rPr lang="en-US" sz="3200" dirty="0"/>
              <a:t>by continuing to build on applicable best practice standards, </a:t>
            </a:r>
            <a:r>
              <a:rPr lang="en-US" sz="3200" dirty="0" smtClean="0"/>
              <a:t>in order that families that choose birth at home or in a freestanding birth center are provided the full spectrum of respectful and effective maternity care.”</a:t>
            </a:r>
            <a:endParaRPr lang="en-US" sz="3200" dirty="0"/>
          </a:p>
          <a:p>
            <a:endParaRPr lang="en-US" dirty="0"/>
          </a:p>
          <a:p>
            <a:endParaRPr lang="en-US" dirty="0"/>
          </a:p>
        </p:txBody>
      </p:sp>
      <p:sp>
        <p:nvSpPr>
          <p:cNvPr id="2" name="Title 1"/>
          <p:cNvSpPr>
            <a:spLocks noGrp="1"/>
          </p:cNvSpPr>
          <p:nvPr>
            <p:ph type="title"/>
          </p:nvPr>
        </p:nvSpPr>
        <p:spPr/>
        <p:txBody>
          <a:bodyPr/>
          <a:lstStyle/>
          <a:p>
            <a:r>
              <a:rPr lang="en-US" dirty="0" smtClean="0"/>
              <a:t>Workgroup Purpose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2015012"/>
      </p:ext>
    </p:extLst>
  </p:cSld>
  <p:clrMapOvr>
    <a:masterClrMapping/>
  </p:clrMapOvr>
  <mc:AlternateContent xmlns:mc="http://schemas.openxmlformats.org/markup-compatibility/2006" xmlns:p14="http://schemas.microsoft.com/office/powerpoint/2010/main">
    <mc:Choice Requires="p14">
      <p:transition spd="slow" p14:dur="2000" advTm="54613"/>
    </mc:Choice>
    <mc:Fallback xmlns="">
      <p:transition spd="slow" advTm="5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12" y="280987"/>
            <a:ext cx="9096375" cy="6296025"/>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5778500"/>
            <a:ext cx="24257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6434604"/>
      </p:ext>
    </p:extLst>
  </p:cSld>
  <p:clrMapOvr>
    <a:masterClrMapping/>
  </p:clrMapOvr>
  <mc:AlternateContent xmlns:mc="http://schemas.openxmlformats.org/markup-compatibility/2006" xmlns:p14="http://schemas.microsoft.com/office/powerpoint/2010/main">
    <mc:Choice Requires="p14">
      <p:transition spd="slow" p14:dur="2000" advTm="23414"/>
    </mc:Choice>
    <mc:Fallback xmlns="">
      <p:transition spd="slow" advTm="2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981200"/>
            <a:ext cx="8610599" cy="4144963"/>
          </a:xfrm>
        </p:spPr>
        <p:txBody>
          <a:bodyPr>
            <a:normAutofit/>
          </a:bodyPr>
          <a:lstStyle/>
          <a:p>
            <a:pPr marL="0" indent="0">
              <a:buNone/>
            </a:pPr>
            <a:r>
              <a:rPr lang="en-US" b="1" i="1" dirty="0" smtClean="0"/>
              <a:t>The </a:t>
            </a:r>
            <a:r>
              <a:rPr lang="en-US" b="1" i="1" dirty="0"/>
              <a:t>Best Practice Recommendations for Handoff Communication during Transport from a Home or Freestanding Birth Center to a Hospital </a:t>
            </a:r>
            <a:r>
              <a:rPr lang="en-US" b="1" i="1" dirty="0" smtClean="0"/>
              <a:t>Setting </a:t>
            </a:r>
            <a:r>
              <a:rPr lang="en-US" b="1" dirty="0" smtClean="0"/>
              <a:t>were designed to</a:t>
            </a:r>
          </a:p>
          <a:p>
            <a:r>
              <a:rPr lang="en-US" sz="2800" dirty="0"/>
              <a:t>Reduce barriers to women seeking access to hospital care in the perinatal period</a:t>
            </a:r>
          </a:p>
          <a:p>
            <a:r>
              <a:rPr lang="en-US" sz="2800" dirty="0" smtClean="0"/>
              <a:t>Provide a uniform approach to perinatal transport</a:t>
            </a:r>
          </a:p>
          <a:p>
            <a:r>
              <a:rPr lang="en-US" sz="2800" dirty="0" smtClean="0"/>
              <a:t>Optimize perinatal outcomes through enhanced teamwork and seamless coordination </a:t>
            </a:r>
            <a:r>
              <a:rPr lang="en-US" sz="2800" dirty="0"/>
              <a:t>of </a:t>
            </a:r>
            <a:r>
              <a:rPr lang="en-US" sz="2800" dirty="0" smtClean="0"/>
              <a:t>interprofessional care across settings</a:t>
            </a:r>
          </a:p>
          <a:p>
            <a:endParaRPr lang="en-US" sz="2800" dirty="0" smtClean="0"/>
          </a:p>
          <a:p>
            <a:endParaRPr lang="en-US" dirty="0"/>
          </a:p>
        </p:txBody>
      </p:sp>
      <p:sp>
        <p:nvSpPr>
          <p:cNvPr id="3" name="Title 2"/>
          <p:cNvSpPr>
            <a:spLocks noGrp="1"/>
          </p:cNvSpPr>
          <p:nvPr>
            <p:ph type="title"/>
          </p:nvPr>
        </p:nvSpPr>
        <p:spPr/>
        <p:txBody>
          <a:bodyPr/>
          <a:lstStyle/>
          <a:p>
            <a:r>
              <a:rPr lang="en-US" dirty="0" smtClean="0"/>
              <a:t>Summary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868545"/>
      </p:ext>
    </p:extLst>
  </p:cSld>
  <p:clrMapOvr>
    <a:masterClrMapping/>
  </p:clrMapOvr>
  <mc:AlternateContent xmlns:mc="http://schemas.openxmlformats.org/markup-compatibility/2006" xmlns:p14="http://schemas.microsoft.com/office/powerpoint/2010/main">
    <mc:Choice Requires="p14">
      <p:transition spd="slow" p14:dur="2000" advTm="72389"/>
    </mc:Choice>
    <mc:Fallback xmlns="">
      <p:transition spd="slow" advTm="7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0" y="2057400"/>
            <a:ext cx="7696200" cy="3733800"/>
          </a:xfrm>
        </p:spPr>
        <p:txBody>
          <a:bodyPr>
            <a:normAutofit fontScale="85000" lnSpcReduction="20000"/>
          </a:bodyPr>
          <a:lstStyle/>
          <a:p>
            <a:pPr marL="0" indent="0" algn="ctr">
              <a:buNone/>
            </a:pPr>
            <a:endParaRPr lang="en-US" sz="4400" b="1" dirty="0" smtClean="0"/>
          </a:p>
          <a:p>
            <a:pPr marL="0" indent="0" algn="ctr">
              <a:buNone/>
            </a:pPr>
            <a:r>
              <a:rPr lang="en-US" sz="4400" b="1" dirty="0" smtClean="0"/>
              <a:t>Birth is a significant life event for families. </a:t>
            </a:r>
          </a:p>
          <a:p>
            <a:pPr marL="0" indent="0" algn="ctr">
              <a:buNone/>
            </a:pPr>
            <a:r>
              <a:rPr lang="en-US" sz="4400" b="1" dirty="0" smtClean="0"/>
              <a:t>Family preferences should </a:t>
            </a:r>
            <a:r>
              <a:rPr lang="en-US" sz="4400" b="1" dirty="0"/>
              <a:t>be </a:t>
            </a:r>
            <a:r>
              <a:rPr lang="en-US" sz="4400" b="1" dirty="0" smtClean="0"/>
              <a:t>sought </a:t>
            </a:r>
            <a:r>
              <a:rPr lang="en-US" sz="4400" b="1" dirty="0"/>
              <a:t>and honored </a:t>
            </a:r>
            <a:r>
              <a:rPr lang="en-US" sz="4400" b="1" dirty="0" smtClean="0"/>
              <a:t>whenever possible including during emergent situations.</a:t>
            </a:r>
            <a:endParaRPr lang="en-US" sz="4400" dirty="0"/>
          </a:p>
        </p:txBody>
      </p:sp>
      <p:sp>
        <p:nvSpPr>
          <p:cNvPr id="2" name="Title 1"/>
          <p:cNvSpPr>
            <a:spLocks noGrp="1"/>
          </p:cNvSpPr>
          <p:nvPr>
            <p:ph type="title"/>
          </p:nvPr>
        </p:nvSpPr>
        <p:spPr/>
        <p:txBody>
          <a:bodyPr/>
          <a:lstStyle/>
          <a:p>
            <a:r>
              <a:rPr lang="en-US" dirty="0" smtClean="0"/>
              <a:t>Thank You!</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0533627"/>
      </p:ext>
    </p:extLst>
  </p:cSld>
  <p:clrMapOvr>
    <a:masterClrMapping/>
  </p:clrMapOvr>
  <mc:AlternateContent xmlns:mc="http://schemas.openxmlformats.org/markup-compatibility/2006" xmlns:p14="http://schemas.microsoft.com/office/powerpoint/2010/main">
    <mc:Choice Requires="p14">
      <p:transition spd="slow" p14:dur="2000" advTm="10278"/>
    </mc:Choice>
    <mc:Fallback xmlns="">
      <p:transition spd="slow" advTm="10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10599" cy="4525963"/>
          </a:xfrm>
        </p:spPr>
        <p:txBody>
          <a:bodyPr>
            <a:noAutofit/>
          </a:bodyPr>
          <a:lstStyle/>
          <a:p>
            <a:pPr marL="0" indent="0">
              <a:lnSpc>
                <a:spcPct val="140000"/>
              </a:lnSpc>
              <a:buNone/>
            </a:pPr>
            <a:r>
              <a:rPr lang="en-US" sz="2800" dirty="0" smtClean="0"/>
              <a:t>The </a:t>
            </a:r>
            <a:r>
              <a:rPr lang="en-US" sz="3200" b="1" i="1" dirty="0">
                <a:ln w="1905"/>
                <a:solidFill>
                  <a:schemeClr val="accent1">
                    <a:lumMod val="50000"/>
                  </a:schemeClr>
                </a:solidFill>
              </a:rPr>
              <a:t>B</a:t>
            </a:r>
            <a:r>
              <a:rPr lang="en-US" sz="3200" b="1" i="1" dirty="0" smtClean="0">
                <a:ln w="1905"/>
                <a:solidFill>
                  <a:schemeClr val="accent1">
                    <a:lumMod val="50000"/>
                  </a:schemeClr>
                </a:solidFill>
              </a:rPr>
              <a:t>est Practice </a:t>
            </a:r>
            <a:r>
              <a:rPr lang="en-US" sz="3200" b="1" i="1" dirty="0">
                <a:ln w="1905"/>
                <a:solidFill>
                  <a:schemeClr val="accent1">
                    <a:lumMod val="50000"/>
                  </a:schemeClr>
                </a:solidFill>
              </a:rPr>
              <a:t>Recommendations for </a:t>
            </a:r>
            <a:r>
              <a:rPr lang="en-US" sz="3200" b="1" i="1" dirty="0" smtClean="0">
                <a:ln w="1905"/>
                <a:solidFill>
                  <a:schemeClr val="accent1">
                    <a:lumMod val="50000"/>
                  </a:schemeClr>
                </a:solidFill>
              </a:rPr>
              <a:t>Handoff </a:t>
            </a:r>
            <a:r>
              <a:rPr lang="en-US" sz="3200" b="1" i="1" dirty="0">
                <a:ln w="1905"/>
                <a:solidFill>
                  <a:schemeClr val="accent1">
                    <a:lumMod val="50000"/>
                  </a:schemeClr>
                </a:solidFill>
              </a:rPr>
              <a:t>Communication </a:t>
            </a:r>
            <a:r>
              <a:rPr lang="en-US" sz="3200" b="1" i="1" dirty="0" smtClean="0">
                <a:ln w="1905"/>
                <a:solidFill>
                  <a:schemeClr val="accent1">
                    <a:lumMod val="50000"/>
                  </a:schemeClr>
                </a:solidFill>
              </a:rPr>
              <a:t>during </a:t>
            </a:r>
            <a:r>
              <a:rPr lang="en-US" sz="3200" b="1" i="1" dirty="0">
                <a:ln w="1905"/>
                <a:solidFill>
                  <a:schemeClr val="accent1">
                    <a:lumMod val="50000"/>
                  </a:schemeClr>
                </a:solidFill>
              </a:rPr>
              <a:t>Transport from a Home or </a:t>
            </a:r>
            <a:r>
              <a:rPr lang="en-US" sz="3200" b="1" i="1" dirty="0" smtClean="0">
                <a:ln w="1905"/>
                <a:solidFill>
                  <a:schemeClr val="accent1">
                    <a:lumMod val="50000"/>
                  </a:schemeClr>
                </a:solidFill>
              </a:rPr>
              <a:t>Birth </a:t>
            </a:r>
            <a:r>
              <a:rPr lang="en-US" sz="3200" b="1" i="1" dirty="0">
                <a:ln w="1905"/>
                <a:solidFill>
                  <a:schemeClr val="accent1">
                    <a:lumMod val="50000"/>
                  </a:schemeClr>
                </a:solidFill>
              </a:rPr>
              <a:t>Center to a Hospital </a:t>
            </a:r>
            <a:r>
              <a:rPr lang="en-US" sz="3200" b="1" i="1" dirty="0" smtClean="0">
                <a:ln w="1905"/>
                <a:solidFill>
                  <a:schemeClr val="accent1">
                    <a:lumMod val="50000"/>
                  </a:schemeClr>
                </a:solidFill>
              </a:rPr>
              <a:t>Setting</a:t>
            </a:r>
            <a:r>
              <a:rPr lang="en-US" sz="3200" i="1" dirty="0">
                <a:solidFill>
                  <a:schemeClr val="accent1">
                    <a:lumMod val="50000"/>
                  </a:schemeClr>
                </a:solidFill>
              </a:rPr>
              <a:t> </a:t>
            </a:r>
            <a:r>
              <a:rPr lang="en-US" sz="2800" dirty="0" smtClean="0"/>
              <a:t>are intended to foster effective </a:t>
            </a:r>
            <a:r>
              <a:rPr lang="en-US" sz="2800" b="1" dirty="0" smtClean="0"/>
              <a:t>communication</a:t>
            </a:r>
            <a:r>
              <a:rPr lang="en-US" sz="2800" dirty="0" smtClean="0"/>
              <a:t> across </a:t>
            </a:r>
            <a:r>
              <a:rPr lang="en-US" sz="2800" dirty="0"/>
              <a:t>settings and </a:t>
            </a:r>
            <a:r>
              <a:rPr lang="en-US" sz="2800" dirty="0" smtClean="0"/>
              <a:t>among interdisciplinary professionals who care </a:t>
            </a:r>
            <a:r>
              <a:rPr lang="en-US" sz="2800" dirty="0"/>
              <a:t>for women and newborns </a:t>
            </a:r>
            <a:r>
              <a:rPr lang="en-US" sz="2800" dirty="0" smtClean="0"/>
              <a:t>transferred </a:t>
            </a:r>
            <a:r>
              <a:rPr lang="en-US" sz="2800" dirty="0"/>
              <a:t>from a home or birth center to a hospital setting</a:t>
            </a:r>
            <a:r>
              <a:rPr lang="en-US" sz="2800" dirty="0" smtClean="0"/>
              <a:t>.</a:t>
            </a:r>
            <a:endParaRPr lang="en-US" sz="2800" dirty="0"/>
          </a:p>
        </p:txBody>
      </p:sp>
      <p:sp>
        <p:nvSpPr>
          <p:cNvPr id="2" name="Title 1"/>
          <p:cNvSpPr>
            <a:spLocks noGrp="1"/>
          </p:cNvSpPr>
          <p:nvPr>
            <p:ph type="title"/>
          </p:nvPr>
        </p:nvSpPr>
        <p:spPr/>
        <p:txBody>
          <a:bodyPr/>
          <a:lstStyle/>
          <a:p>
            <a:r>
              <a:rPr lang="en-US" dirty="0" smtClean="0"/>
              <a:t>Transport Communication Works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5985601"/>
      </p:ext>
    </p:extLst>
  </p:cSld>
  <p:clrMapOvr>
    <a:masterClrMapping/>
  </p:clrMapOvr>
  <mc:AlternateContent xmlns:mc="http://schemas.openxmlformats.org/markup-compatibility/2006" xmlns:p14="http://schemas.microsoft.com/office/powerpoint/2010/main">
    <mc:Choice Requires="p14">
      <p:transition spd="slow" p14:dur="2000" advTm="72984"/>
    </mc:Choice>
    <mc:Fallback xmlns="">
      <p:transition spd="slow" advTm="72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1905000"/>
            <a:ext cx="7408333" cy="4221163"/>
          </a:xfrm>
        </p:spPr>
        <p:txBody>
          <a:bodyPr>
            <a:normAutofit fontScale="92500" lnSpcReduction="10000"/>
          </a:bodyPr>
          <a:lstStyle/>
          <a:p>
            <a:r>
              <a:rPr lang="en-US" sz="3600" dirty="0"/>
              <a:t>Every woman and newborn deserves ready access to quality maternity and newborn care that </a:t>
            </a:r>
          </a:p>
          <a:p>
            <a:pPr lvl="1"/>
            <a:r>
              <a:rPr lang="en-US" sz="3200" b="1" dirty="0" smtClean="0"/>
              <a:t>Is efficiently and professionally coordinated</a:t>
            </a:r>
          </a:p>
          <a:p>
            <a:pPr lvl="1"/>
            <a:r>
              <a:rPr lang="en-US" sz="3200" b="1" dirty="0"/>
              <a:t>Is provided respectfully </a:t>
            </a:r>
          </a:p>
          <a:p>
            <a:pPr lvl="1"/>
            <a:r>
              <a:rPr lang="en-US" sz="3200" b="1" dirty="0"/>
              <a:t>Addresses identified health needs</a:t>
            </a:r>
          </a:p>
          <a:p>
            <a:pPr lvl="1"/>
            <a:r>
              <a:rPr lang="en-US" sz="3200" b="1" dirty="0"/>
              <a:t>Honors cultural and social preferences </a:t>
            </a:r>
          </a:p>
          <a:p>
            <a:endParaRPr lang="en-US" dirty="0"/>
          </a:p>
        </p:txBody>
      </p:sp>
      <p:sp>
        <p:nvSpPr>
          <p:cNvPr id="2" name="Title 1"/>
          <p:cNvSpPr>
            <a:spLocks noGrp="1"/>
          </p:cNvSpPr>
          <p:nvPr>
            <p:ph type="title"/>
          </p:nvPr>
        </p:nvSpPr>
        <p:spPr/>
        <p:txBody>
          <a:bodyPr>
            <a:normAutofit fontScale="90000"/>
          </a:bodyPr>
          <a:lstStyle/>
          <a:p>
            <a:r>
              <a:rPr lang="en-US" dirty="0" smtClean="0"/>
              <a:t>Goals for Transport Communication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7139031"/>
      </p:ext>
    </p:extLst>
  </p:cSld>
  <p:clrMapOvr>
    <a:masterClrMapping/>
  </p:clrMapOvr>
  <mc:AlternateContent xmlns:mc="http://schemas.openxmlformats.org/markup-compatibility/2006" xmlns:p14="http://schemas.microsoft.com/office/powerpoint/2010/main">
    <mc:Choice Requires="p14">
      <p:transition spd="slow" p14:dur="2000" advTm="53382"/>
    </mc:Choice>
    <mc:Fallback xmlns="">
      <p:transition spd="slow" advTm="5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 and Tool Development Process</a:t>
            </a:r>
            <a:endParaRPr lang="en-US" dirty="0"/>
          </a:p>
        </p:txBody>
      </p:sp>
      <p:sp>
        <p:nvSpPr>
          <p:cNvPr id="3" name="Content Placeholder 2"/>
          <p:cNvSpPr>
            <a:spLocks noGrp="1"/>
          </p:cNvSpPr>
          <p:nvPr>
            <p:ph sz="quarter" idx="13"/>
          </p:nvPr>
        </p:nvSpPr>
        <p:spPr>
          <a:xfrm>
            <a:off x="381000" y="1828800"/>
            <a:ext cx="4117847" cy="4297680"/>
          </a:xfrm>
        </p:spPr>
        <p:txBody>
          <a:bodyPr>
            <a:noAutofit/>
          </a:bodyPr>
          <a:lstStyle/>
          <a:p>
            <a:r>
              <a:rPr lang="en-US" sz="3200" dirty="0" smtClean="0"/>
              <a:t>Broad perinatal literature review</a:t>
            </a:r>
          </a:p>
          <a:p>
            <a:r>
              <a:rPr lang="en-US" sz="3000" dirty="0" smtClean="0"/>
              <a:t>Quality Patient </a:t>
            </a:r>
            <a:r>
              <a:rPr lang="en-US" sz="3000" dirty="0"/>
              <a:t>C</a:t>
            </a:r>
            <a:r>
              <a:rPr lang="en-US" sz="3000" dirty="0" smtClean="0"/>
              <a:t>are in Labor and Delivery: A Call to Action </a:t>
            </a:r>
            <a:r>
              <a:rPr lang="en-US" b="1" dirty="0">
                <a:hlinkClick r:id="rId5"/>
              </a:rPr>
              <a:t>http://www.acog.org/-/</a:t>
            </a:r>
            <a:r>
              <a:rPr lang="en-US" b="1" dirty="0" smtClean="0">
                <a:hlinkClick r:id="rId5"/>
              </a:rPr>
              <a:t>media/Departments/Patient-Safety-and-Quality-Improvement/Call-to-Action-Paper.pdf?la=en</a:t>
            </a:r>
            <a:r>
              <a:rPr lang="en-US" b="1" dirty="0" smtClean="0"/>
              <a:t> </a:t>
            </a:r>
          </a:p>
        </p:txBody>
      </p:sp>
      <p:sp>
        <p:nvSpPr>
          <p:cNvPr id="4" name="Content Placeholder 3"/>
          <p:cNvSpPr>
            <a:spLocks noGrp="1"/>
          </p:cNvSpPr>
          <p:nvPr>
            <p:ph sz="quarter" idx="14"/>
          </p:nvPr>
        </p:nvSpPr>
        <p:spPr>
          <a:xfrm>
            <a:off x="4645152" y="1981200"/>
            <a:ext cx="3822192" cy="4145280"/>
          </a:xfrm>
        </p:spPr>
        <p:txBody>
          <a:bodyPr>
            <a:normAutofit fontScale="85000" lnSpcReduction="20000"/>
          </a:bodyPr>
          <a:lstStyle/>
          <a:p>
            <a:r>
              <a:rPr lang="en-US" sz="3500" dirty="0" smtClean="0"/>
              <a:t>Transport Forms From: </a:t>
            </a:r>
          </a:p>
          <a:p>
            <a:pPr lvl="1"/>
            <a:r>
              <a:rPr lang="en-US" sz="3000" dirty="0" smtClean="0"/>
              <a:t>AWHONN</a:t>
            </a:r>
          </a:p>
          <a:p>
            <a:pPr lvl="1"/>
            <a:r>
              <a:rPr lang="en-US" sz="3000" dirty="0" smtClean="0"/>
              <a:t>NNEPQIN</a:t>
            </a:r>
          </a:p>
          <a:p>
            <a:pPr lvl="1"/>
            <a:r>
              <a:rPr lang="en-US" sz="3000" dirty="0" smtClean="0"/>
              <a:t>MMC</a:t>
            </a:r>
          </a:p>
          <a:p>
            <a:pPr lvl="1"/>
            <a:r>
              <a:rPr lang="en-US" sz="3000" dirty="0" smtClean="0"/>
              <a:t>Washington State</a:t>
            </a:r>
          </a:p>
          <a:p>
            <a:r>
              <a:rPr lang="en-US" sz="3500" dirty="0" smtClean="0"/>
              <a:t>SBAR </a:t>
            </a:r>
            <a:r>
              <a:rPr lang="en-US" sz="3500" dirty="0"/>
              <a:t>format </a:t>
            </a:r>
            <a:r>
              <a:rPr lang="en-US" sz="3500" dirty="0" smtClean="0"/>
              <a:t>for communication</a:t>
            </a:r>
            <a:endParaRPr lang="en-US" sz="3500" dirty="0"/>
          </a:p>
          <a:p>
            <a:r>
              <a:rPr lang="en-US" sz="3500" dirty="0"/>
              <a:t>Tools created through </a:t>
            </a:r>
            <a:r>
              <a:rPr lang="en-US" sz="3500" dirty="0" smtClean="0"/>
              <a:t>consensus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1263395"/>
      </p:ext>
    </p:extLst>
  </p:cSld>
  <p:clrMapOvr>
    <a:masterClrMapping/>
  </p:clrMapOvr>
  <mc:AlternateContent xmlns:mc="http://schemas.openxmlformats.org/markup-compatibility/2006" xmlns:p14="http://schemas.microsoft.com/office/powerpoint/2010/main">
    <mc:Choice Requires="p14">
      <p:transition spd="slow" p14:dur="2000" advTm="93228"/>
    </mc:Choice>
    <mc:Fallback xmlns="">
      <p:transition spd="slow" advTm="9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Reviewers</a:t>
            </a:r>
            <a:endParaRPr lang="en-US" dirty="0"/>
          </a:p>
        </p:txBody>
      </p:sp>
      <p:sp>
        <p:nvSpPr>
          <p:cNvPr id="5" name="Content Placeholder 4"/>
          <p:cNvSpPr>
            <a:spLocks noGrp="1"/>
          </p:cNvSpPr>
          <p:nvPr>
            <p:ph sz="quarter" idx="13"/>
          </p:nvPr>
        </p:nvSpPr>
        <p:spPr>
          <a:xfrm>
            <a:off x="228600" y="1981200"/>
            <a:ext cx="4270247" cy="4495800"/>
          </a:xfrm>
        </p:spPr>
        <p:txBody>
          <a:bodyPr>
            <a:noAutofit/>
          </a:bodyPr>
          <a:lstStyle/>
          <a:p>
            <a:pPr marL="0" indent="0">
              <a:lnSpc>
                <a:spcPct val="80000"/>
              </a:lnSpc>
              <a:spcBef>
                <a:spcPts val="600"/>
              </a:spcBef>
              <a:buNone/>
            </a:pPr>
            <a:r>
              <a:rPr lang="en-US" sz="1400" b="1" dirty="0" smtClean="0">
                <a:latin typeface="Arial Rounded MT Bold" panose="020F0704030504030204" pitchFamily="34" charset="0"/>
              </a:rPr>
              <a:t>Convener:  </a:t>
            </a:r>
            <a:r>
              <a:rPr lang="en-US" sz="1600" b="1" dirty="0" smtClean="0">
                <a:latin typeface="Arial Rounded MT Bold" panose="020F0704030504030204" pitchFamily="34" charset="0"/>
              </a:rPr>
              <a:t>Sheila </a:t>
            </a:r>
            <a:r>
              <a:rPr lang="en-US" sz="1600" b="1" dirty="0">
                <a:latin typeface="Arial Rounded MT Bold" panose="020F0704030504030204" pitchFamily="34" charset="0"/>
              </a:rPr>
              <a:t>Pinette, DO </a:t>
            </a:r>
            <a:r>
              <a:rPr lang="en-US" sz="1600" dirty="0">
                <a:latin typeface="Arial Rounded MT Bold" panose="020F0704030504030204" pitchFamily="34" charset="0"/>
              </a:rPr>
              <a:t>– Director, MeCDC, Augusta, ME</a:t>
            </a:r>
          </a:p>
          <a:p>
            <a:pPr marL="0" indent="0">
              <a:lnSpc>
                <a:spcPct val="80000"/>
              </a:lnSpc>
              <a:spcBef>
                <a:spcPts val="600"/>
              </a:spcBef>
              <a:buNone/>
            </a:pPr>
            <a:r>
              <a:rPr lang="en-US" sz="1300" b="1" dirty="0" smtClean="0">
                <a:latin typeface="Arial Rounded MT Bold" panose="020F0704030504030204" pitchFamily="34" charset="0"/>
              </a:rPr>
              <a:t>Facilitator</a:t>
            </a:r>
            <a:r>
              <a:rPr lang="en-US" sz="1300" b="1" dirty="0">
                <a:latin typeface="Arial Rounded MT Bold" panose="020F0704030504030204" pitchFamily="34" charset="0"/>
              </a:rPr>
              <a:t>: Frank Chessa, PhD </a:t>
            </a:r>
            <a:r>
              <a:rPr lang="en-US" sz="1300" dirty="0">
                <a:latin typeface="Arial Rounded MT Bold" panose="020F0704030504030204" pitchFamily="34" charset="0"/>
              </a:rPr>
              <a:t>– Director, Clinical Ethics, Maine Medical Center, Portland, ME</a:t>
            </a:r>
          </a:p>
          <a:p>
            <a:pPr marL="0" indent="0">
              <a:lnSpc>
                <a:spcPct val="80000"/>
              </a:lnSpc>
              <a:spcBef>
                <a:spcPts val="600"/>
              </a:spcBef>
              <a:buNone/>
            </a:pPr>
            <a:r>
              <a:rPr lang="en-US" sz="1300" b="1" dirty="0">
                <a:latin typeface="Arial Rounded MT Bold" panose="020F0704030504030204" pitchFamily="34" charset="0"/>
              </a:rPr>
              <a:t>Scribe: Toni Wall </a:t>
            </a:r>
            <a:r>
              <a:rPr lang="en-US" sz="1300" dirty="0">
                <a:latin typeface="Arial Rounded MT Bold" panose="020F0704030504030204" pitchFamily="34" charset="0"/>
              </a:rPr>
              <a:t>– Program Director, Children with Special Health Needs, MeCDC, Augusta, ME</a:t>
            </a:r>
          </a:p>
          <a:p>
            <a:pPr marL="0" indent="0">
              <a:lnSpc>
                <a:spcPct val="80000"/>
              </a:lnSpc>
              <a:spcBef>
                <a:spcPts val="600"/>
              </a:spcBef>
              <a:buNone/>
            </a:pPr>
            <a:r>
              <a:rPr lang="en-US" sz="1300" b="1" dirty="0" smtClean="0">
                <a:latin typeface="Arial Rounded MT Bold" panose="020F0704030504030204" pitchFamily="34" charset="0"/>
              </a:rPr>
              <a:t>Holly </a:t>
            </a:r>
            <a:r>
              <a:rPr lang="en-US" sz="1300" b="1" dirty="0">
                <a:latin typeface="Arial Rounded MT Bold" panose="020F0704030504030204" pitchFamily="34" charset="0"/>
              </a:rPr>
              <a:t>Arends Murphy</a:t>
            </a:r>
            <a:r>
              <a:rPr lang="en-US" sz="1300" dirty="0">
                <a:latin typeface="Arial Rounded MT Bold" panose="020F0704030504030204" pitchFamily="34" charset="0"/>
              </a:rPr>
              <a:t>, </a:t>
            </a:r>
            <a:r>
              <a:rPr lang="en-US" sz="1300" b="1" dirty="0">
                <a:latin typeface="Arial Rounded MT Bold" panose="020F0704030504030204" pitchFamily="34" charset="0"/>
              </a:rPr>
              <a:t>CPM</a:t>
            </a:r>
          </a:p>
          <a:p>
            <a:pPr marL="0" indent="0">
              <a:lnSpc>
                <a:spcPct val="80000"/>
              </a:lnSpc>
              <a:spcBef>
                <a:spcPts val="600"/>
              </a:spcBef>
              <a:buNone/>
            </a:pPr>
            <a:r>
              <a:rPr lang="en-US" sz="1300" b="1" dirty="0">
                <a:latin typeface="Arial Rounded MT Bold" panose="020F0704030504030204" pitchFamily="34" charset="0"/>
              </a:rPr>
              <a:t>Kelley Bowden, RN, MSN </a:t>
            </a:r>
            <a:r>
              <a:rPr lang="en-US" sz="1300" dirty="0">
                <a:latin typeface="Arial Rounded MT Bold" panose="020F0704030504030204" pitchFamily="34" charset="0"/>
              </a:rPr>
              <a:t>– Perinatal Outreach Nurse, Maine Medical Center, Portland, ME</a:t>
            </a:r>
          </a:p>
          <a:p>
            <a:pPr marL="0" indent="0">
              <a:lnSpc>
                <a:spcPct val="80000"/>
              </a:lnSpc>
              <a:spcBef>
                <a:spcPts val="600"/>
              </a:spcBef>
              <a:buNone/>
            </a:pPr>
            <a:r>
              <a:rPr lang="en-US" sz="1300" b="1" dirty="0">
                <a:latin typeface="Arial Rounded MT Bold" panose="020F0704030504030204" pitchFamily="34" charset="0"/>
              </a:rPr>
              <a:t>Jill Breen, </a:t>
            </a:r>
            <a:r>
              <a:rPr lang="en-US" sz="1300" b="1" dirty="0" smtClean="0">
                <a:latin typeface="Arial Rounded MT Bold" panose="020F0704030504030204" pitchFamily="34" charset="0"/>
              </a:rPr>
              <a:t>CPM, CLC </a:t>
            </a:r>
            <a:endParaRPr lang="en-US" sz="1300" b="1" dirty="0">
              <a:latin typeface="Arial Rounded MT Bold" panose="020F0704030504030204" pitchFamily="34" charset="0"/>
            </a:endParaRPr>
          </a:p>
          <a:p>
            <a:pPr marL="0" indent="0">
              <a:lnSpc>
                <a:spcPct val="80000"/>
              </a:lnSpc>
              <a:spcBef>
                <a:spcPts val="600"/>
              </a:spcBef>
              <a:buNone/>
            </a:pPr>
            <a:r>
              <a:rPr lang="en-US" sz="1300" b="1" dirty="0">
                <a:latin typeface="Arial Rounded MT Bold" panose="020F0704030504030204" pitchFamily="34" charset="0"/>
              </a:rPr>
              <a:t>Donna Broderick, CPM</a:t>
            </a:r>
          </a:p>
          <a:p>
            <a:pPr marL="0" indent="0">
              <a:lnSpc>
                <a:spcPct val="80000"/>
              </a:lnSpc>
              <a:spcBef>
                <a:spcPts val="600"/>
              </a:spcBef>
              <a:buNone/>
            </a:pPr>
            <a:r>
              <a:rPr lang="en-US" sz="1300" b="1" dirty="0">
                <a:latin typeface="Arial Rounded MT Bold" panose="020F0704030504030204" pitchFamily="34" charset="0"/>
              </a:rPr>
              <a:t>Mark Brown MD, MSPH </a:t>
            </a:r>
            <a:r>
              <a:rPr lang="en-US" sz="1300" dirty="0">
                <a:latin typeface="Arial Rounded MT Bold" panose="020F0704030504030204" pitchFamily="34" charset="0"/>
              </a:rPr>
              <a:t>– Neonatal-Perinatal Medicine &amp; Pediatrics, Eastern Maine Medical Center, Bangor, ME</a:t>
            </a:r>
          </a:p>
          <a:p>
            <a:pPr marL="0" indent="0">
              <a:lnSpc>
                <a:spcPct val="80000"/>
              </a:lnSpc>
              <a:spcBef>
                <a:spcPts val="600"/>
              </a:spcBef>
              <a:buNone/>
            </a:pPr>
            <a:r>
              <a:rPr lang="en-US" sz="1300" b="1" dirty="0">
                <a:latin typeface="Arial Rounded MT Bold" panose="020F0704030504030204" pitchFamily="34" charset="0"/>
              </a:rPr>
              <a:t>Pam Cahill</a:t>
            </a:r>
            <a:r>
              <a:rPr lang="en-US" sz="1300" dirty="0">
                <a:latin typeface="Arial Rounded MT Bold" panose="020F0704030504030204" pitchFamily="34" charset="0"/>
              </a:rPr>
              <a:t>, Executive Director, Maine Nurse Practitioner’s Association</a:t>
            </a:r>
          </a:p>
          <a:p>
            <a:pPr marL="0" indent="0">
              <a:lnSpc>
                <a:spcPct val="80000"/>
              </a:lnSpc>
              <a:spcBef>
                <a:spcPts val="600"/>
              </a:spcBef>
              <a:buNone/>
            </a:pPr>
            <a:r>
              <a:rPr lang="en-US" sz="1300" b="1" dirty="0">
                <a:latin typeface="Arial Rounded MT Bold" panose="020F0704030504030204" pitchFamily="34" charset="0"/>
              </a:rPr>
              <a:t>Pam Dyer Stewart, CPM</a:t>
            </a:r>
          </a:p>
          <a:p>
            <a:pPr marL="0" indent="0">
              <a:lnSpc>
                <a:spcPct val="80000"/>
              </a:lnSpc>
              <a:spcBef>
                <a:spcPts val="600"/>
              </a:spcBef>
              <a:buNone/>
            </a:pPr>
            <a:r>
              <a:rPr lang="en-US" sz="1300" b="1" dirty="0">
                <a:latin typeface="Arial Rounded MT Bold" panose="020F0704030504030204" pitchFamily="34" charset="0"/>
              </a:rPr>
              <a:t>Heidi Fillmore, CPM, NHCM </a:t>
            </a:r>
            <a:r>
              <a:rPr lang="en-US" sz="1300" dirty="0">
                <a:latin typeface="Arial Rounded MT Bold" panose="020F0704030504030204" pitchFamily="34" charset="0"/>
              </a:rPr>
              <a:t>– Director, </a:t>
            </a:r>
            <a:r>
              <a:rPr lang="en-US" sz="1300" dirty="0" err="1">
                <a:latin typeface="Arial Rounded MT Bold" panose="020F0704030504030204" pitchFamily="34" charset="0"/>
              </a:rPr>
              <a:t>Birthwise</a:t>
            </a:r>
            <a:r>
              <a:rPr lang="en-US" sz="1300" dirty="0">
                <a:latin typeface="Arial Rounded MT Bold" panose="020F0704030504030204" pitchFamily="34" charset="0"/>
              </a:rPr>
              <a:t> Midwifery School, Bridgton, ME </a:t>
            </a:r>
          </a:p>
          <a:p>
            <a:pPr marL="0" indent="0">
              <a:lnSpc>
                <a:spcPct val="80000"/>
              </a:lnSpc>
              <a:spcBef>
                <a:spcPts val="600"/>
              </a:spcBef>
              <a:buNone/>
            </a:pPr>
            <a:r>
              <a:rPr lang="en-US" sz="1300" b="1" dirty="0">
                <a:latin typeface="Arial Rounded MT Bold" panose="020F0704030504030204" pitchFamily="34" charset="0"/>
              </a:rPr>
              <a:t>Eleanor </a:t>
            </a:r>
            <a:r>
              <a:rPr lang="en-US" sz="1300" b="1" dirty="0" err="1">
                <a:latin typeface="Arial Rounded MT Bold" panose="020F0704030504030204" pitchFamily="34" charset="0"/>
              </a:rPr>
              <a:t>Mulcahy</a:t>
            </a:r>
            <a:r>
              <a:rPr lang="en-US" sz="1300" b="1" dirty="0">
                <a:latin typeface="Arial Rounded MT Bold" panose="020F0704030504030204" pitchFamily="34" charset="0"/>
              </a:rPr>
              <a:t>, RNC </a:t>
            </a:r>
            <a:r>
              <a:rPr lang="en-US" sz="1300" dirty="0">
                <a:latin typeface="Arial Rounded MT Bold" panose="020F0704030504030204" pitchFamily="34" charset="0"/>
              </a:rPr>
              <a:t>– Newborn Genetic Screening, MeCDC, Augusta, </a:t>
            </a:r>
            <a:r>
              <a:rPr lang="en-US" sz="1300" dirty="0" smtClean="0">
                <a:latin typeface="Arial Rounded MT Bold" panose="020F0704030504030204" pitchFamily="34" charset="0"/>
              </a:rPr>
              <a:t>ME</a:t>
            </a:r>
            <a:endParaRPr lang="en-US" sz="1300" dirty="0">
              <a:latin typeface="Arial Rounded MT Bold" panose="020F0704030504030204" pitchFamily="34" charset="0"/>
            </a:endParaRPr>
          </a:p>
        </p:txBody>
      </p:sp>
      <p:sp>
        <p:nvSpPr>
          <p:cNvPr id="6" name="Content Placeholder 5"/>
          <p:cNvSpPr>
            <a:spLocks noGrp="1"/>
          </p:cNvSpPr>
          <p:nvPr>
            <p:ph sz="quarter" idx="14"/>
          </p:nvPr>
        </p:nvSpPr>
        <p:spPr>
          <a:xfrm>
            <a:off x="4572000" y="2362200"/>
            <a:ext cx="4343400" cy="3764280"/>
          </a:xfrm>
        </p:spPr>
        <p:txBody>
          <a:bodyPr>
            <a:normAutofit fontScale="25000" lnSpcReduction="20000"/>
          </a:bodyPr>
          <a:lstStyle/>
          <a:p>
            <a:pPr marL="0" indent="0">
              <a:spcBef>
                <a:spcPts val="600"/>
              </a:spcBef>
              <a:buNone/>
            </a:pPr>
            <a:r>
              <a:rPr lang="en-US" sz="5400" b="1" dirty="0">
                <a:latin typeface="Arial Rounded MT Bold" panose="020F0704030504030204" pitchFamily="34" charset="0"/>
              </a:rPr>
              <a:t>Jay Naliboff, MD </a:t>
            </a:r>
            <a:r>
              <a:rPr lang="en-US" sz="5400" dirty="0">
                <a:latin typeface="Arial Rounded MT Bold" panose="020F0704030504030204" pitchFamily="34" charset="0"/>
              </a:rPr>
              <a:t>– Obstetrics &amp; Gynecology, Franklin Health Women's Care, Farmington, ME</a:t>
            </a:r>
          </a:p>
          <a:p>
            <a:pPr marL="0" indent="0">
              <a:spcBef>
                <a:spcPts val="600"/>
              </a:spcBef>
              <a:buNone/>
            </a:pPr>
            <a:r>
              <a:rPr lang="en-US" sz="5200" b="1" dirty="0" smtClean="0">
                <a:latin typeface="Arial Rounded MT Bold" panose="020F0704030504030204" pitchFamily="34" charset="0"/>
              </a:rPr>
              <a:t>Suzanne </a:t>
            </a:r>
            <a:r>
              <a:rPr lang="en-US" sz="5200" b="1" dirty="0">
                <a:latin typeface="Arial Rounded MT Bold" panose="020F0704030504030204" pitchFamily="34" charset="0"/>
              </a:rPr>
              <a:t>Norgang, MSN, CNM </a:t>
            </a:r>
            <a:r>
              <a:rPr lang="en-US" sz="5200" dirty="0">
                <a:latin typeface="Arial Rounded MT Bold" panose="020F0704030504030204" pitchFamily="34" charset="0"/>
              </a:rPr>
              <a:t>– Women's Healthcare, Blue Hill Memorial Hospital, Blue Hill, ME</a:t>
            </a:r>
          </a:p>
          <a:p>
            <a:pPr marL="0" indent="0">
              <a:spcBef>
                <a:spcPts val="600"/>
              </a:spcBef>
              <a:buNone/>
            </a:pPr>
            <a:r>
              <a:rPr lang="en-US" sz="5200" b="1" dirty="0" smtClean="0">
                <a:latin typeface="Arial Rounded MT Bold" panose="020F0704030504030204" pitchFamily="34" charset="0"/>
              </a:rPr>
              <a:t>Christopher </a:t>
            </a:r>
            <a:r>
              <a:rPr lang="en-US" sz="5200" b="1" dirty="0">
                <a:latin typeface="Arial Rounded MT Bold" panose="020F0704030504030204" pitchFamily="34" charset="0"/>
              </a:rPr>
              <a:t>Pezzullo, DO </a:t>
            </a:r>
            <a:r>
              <a:rPr lang="en-US" sz="5200" dirty="0">
                <a:latin typeface="Arial Rounded MT Bold" panose="020F0704030504030204" pitchFamily="34" charset="0"/>
              </a:rPr>
              <a:t>– Medical Director, Division of Population Health, MeCDC, Augusta, ME</a:t>
            </a:r>
          </a:p>
          <a:p>
            <a:pPr marL="0" indent="0">
              <a:spcBef>
                <a:spcPts val="600"/>
              </a:spcBef>
              <a:buNone/>
            </a:pPr>
            <a:r>
              <a:rPr lang="en-US" sz="5200" b="1" dirty="0" smtClean="0">
                <a:latin typeface="Arial Rounded MT Bold" panose="020F0704030504030204" pitchFamily="34" charset="0"/>
              </a:rPr>
              <a:t>Valerie </a:t>
            </a:r>
            <a:r>
              <a:rPr lang="en-US" sz="5200" b="1" dirty="0">
                <a:latin typeface="Arial Rounded MT Bold" panose="020F0704030504030204" pitchFamily="34" charset="0"/>
              </a:rPr>
              <a:t>Ricker, RN, MSN, MS </a:t>
            </a:r>
            <a:r>
              <a:rPr lang="en-US" sz="5200" dirty="0">
                <a:latin typeface="Arial Rounded MT Bold" panose="020F0704030504030204" pitchFamily="34" charset="0"/>
              </a:rPr>
              <a:t>Assistant Director, Division of Population Health, MeCDC, Augusta, ME</a:t>
            </a:r>
          </a:p>
          <a:p>
            <a:pPr marL="0" indent="0">
              <a:spcBef>
                <a:spcPts val="600"/>
              </a:spcBef>
              <a:buNone/>
            </a:pPr>
            <a:r>
              <a:rPr lang="en-US" sz="5200" b="1" dirty="0">
                <a:latin typeface="Arial Rounded MT Bold" panose="020F0704030504030204" pitchFamily="34" charset="0"/>
              </a:rPr>
              <a:t>Gordon Smith J.D</a:t>
            </a:r>
            <a:r>
              <a:rPr lang="en-US" sz="5200" dirty="0">
                <a:latin typeface="Arial Rounded MT Bold" panose="020F0704030504030204" pitchFamily="34" charset="0"/>
              </a:rPr>
              <a:t>. – Executive Vice President, Maine Medical Association, Manchester, ME</a:t>
            </a:r>
          </a:p>
          <a:p>
            <a:pPr marL="0" indent="0">
              <a:spcBef>
                <a:spcPts val="600"/>
              </a:spcBef>
              <a:buNone/>
            </a:pPr>
            <a:r>
              <a:rPr lang="en-US" sz="5200" b="1" dirty="0">
                <a:latin typeface="Arial Rounded MT Bold" panose="020F0704030504030204" pitchFamily="34" charset="0"/>
              </a:rPr>
              <a:t>Nell Tharpe, MS, CNM </a:t>
            </a:r>
            <a:r>
              <a:rPr lang="en-US" sz="5200" dirty="0">
                <a:latin typeface="Arial Rounded MT Bold" panose="020F0704030504030204" pitchFamily="34" charset="0"/>
              </a:rPr>
              <a:t>– Maternal Child Health Consultant, Public Health Nursing Program, </a:t>
            </a:r>
            <a:r>
              <a:rPr lang="en-US" sz="5200" dirty="0" err="1">
                <a:latin typeface="Arial Rounded MT Bold" panose="020F0704030504030204" pitchFamily="34" charset="0"/>
              </a:rPr>
              <a:t>MeCDC</a:t>
            </a:r>
            <a:r>
              <a:rPr lang="en-US" sz="5200" dirty="0">
                <a:latin typeface="Arial Rounded MT Bold" panose="020F0704030504030204" pitchFamily="34" charset="0"/>
              </a:rPr>
              <a:t>, Augusta, ME</a:t>
            </a:r>
          </a:p>
          <a:p>
            <a:pPr marL="0" indent="0">
              <a:spcBef>
                <a:spcPts val="600"/>
              </a:spcBef>
              <a:buNone/>
            </a:pPr>
            <a:r>
              <a:rPr lang="en-US" sz="5200" b="1" dirty="0">
                <a:latin typeface="Arial Rounded MT Bold" panose="020F0704030504030204" pitchFamily="34" charset="0"/>
              </a:rPr>
              <a:t>Joseph Wax, MD </a:t>
            </a:r>
            <a:r>
              <a:rPr lang="en-US" sz="5200" dirty="0">
                <a:latin typeface="Arial Rounded MT Bold" panose="020F0704030504030204" pitchFamily="34" charset="0"/>
              </a:rPr>
              <a:t>– Maternal Fetal Medicine, Maine Medical Center, Portland, </a:t>
            </a:r>
            <a:r>
              <a:rPr lang="en-US" sz="5200" dirty="0" smtClean="0">
                <a:latin typeface="Arial Rounded MT Bold" panose="020F0704030504030204" pitchFamily="34" charset="0"/>
              </a:rPr>
              <a:t>ME</a:t>
            </a:r>
          </a:p>
          <a:p>
            <a:pPr marL="0" indent="0">
              <a:spcBef>
                <a:spcPts val="600"/>
              </a:spcBef>
              <a:buNone/>
            </a:pPr>
            <a:r>
              <a:rPr lang="en-US" sz="5200" b="1" dirty="0" smtClean="0">
                <a:latin typeface="Arial Rounded MT Bold" panose="020F0704030504030204" pitchFamily="34" charset="0"/>
              </a:rPr>
              <a:t>Consultant: Matt </a:t>
            </a:r>
            <a:r>
              <a:rPr lang="en-US" sz="5200" b="1" dirty="0" err="1" smtClean="0">
                <a:latin typeface="Arial Rounded MT Bold" panose="020F0704030504030204" pitchFamily="34" charset="0"/>
              </a:rPr>
              <a:t>Sholl</a:t>
            </a:r>
            <a:r>
              <a:rPr lang="en-US" sz="5200" dirty="0" smtClean="0">
                <a:latin typeface="Arial Rounded MT Bold" panose="020F0704030504030204" pitchFamily="34" charset="0"/>
              </a:rPr>
              <a:t>, </a:t>
            </a:r>
            <a:r>
              <a:rPr lang="en-US" sz="5200" b="1" dirty="0" smtClean="0">
                <a:latin typeface="Arial Rounded MT Bold" panose="020F0704030504030204" pitchFamily="34" charset="0"/>
              </a:rPr>
              <a:t>MD, MPH </a:t>
            </a:r>
            <a:r>
              <a:rPr lang="en-US" sz="5200" dirty="0" smtClean="0">
                <a:latin typeface="Arial Rounded MT Bold" panose="020F0704030504030204" pitchFamily="34" charset="0"/>
              </a:rPr>
              <a:t>– Maine State EMS Medical Director, Maine Medical Center, Portland, ME</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53588"/>
      </p:ext>
    </p:extLst>
  </p:cSld>
  <p:clrMapOvr>
    <a:masterClrMapping/>
  </p:clrMapOvr>
  <mc:AlternateContent xmlns:mc="http://schemas.openxmlformats.org/markup-compatibility/2006" xmlns:p14="http://schemas.microsoft.com/office/powerpoint/2010/main">
    <mc:Choice Requires="p14">
      <p:transition spd="slow" p14:dur="2000" advTm="42476"/>
    </mc:Choice>
    <mc:Fallback xmlns="">
      <p:transition spd="slow" advTm="4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Audience</a:t>
            </a:r>
            <a:endParaRPr lang="en-US" dirty="0"/>
          </a:p>
        </p:txBody>
      </p:sp>
      <p:sp>
        <p:nvSpPr>
          <p:cNvPr id="3" name="Content Placeholder 2"/>
          <p:cNvSpPr>
            <a:spLocks noGrp="1"/>
          </p:cNvSpPr>
          <p:nvPr>
            <p:ph sz="quarter" idx="13"/>
          </p:nvPr>
        </p:nvSpPr>
        <p:spPr>
          <a:xfrm>
            <a:off x="304800" y="1905000"/>
            <a:ext cx="4194047" cy="4221480"/>
          </a:xfrm>
        </p:spPr>
        <p:txBody>
          <a:bodyPr>
            <a:normAutofit/>
          </a:bodyPr>
          <a:lstStyle/>
          <a:p>
            <a:r>
              <a:rPr lang="en-US" dirty="0" smtClean="0"/>
              <a:t>Midwives</a:t>
            </a:r>
          </a:p>
          <a:p>
            <a:pPr lvl="1"/>
            <a:r>
              <a:rPr lang="en-US" dirty="0" smtClean="0"/>
              <a:t>Certified Professional Midwives (CPM)</a:t>
            </a:r>
          </a:p>
          <a:p>
            <a:pPr lvl="1"/>
            <a:r>
              <a:rPr lang="en-US" dirty="0" smtClean="0"/>
              <a:t>Certified Nurse Midwives (CNM)</a:t>
            </a:r>
          </a:p>
          <a:p>
            <a:pPr lvl="1"/>
            <a:r>
              <a:rPr lang="en-US" dirty="0" smtClean="0"/>
              <a:t>Traditional Midwives</a:t>
            </a:r>
          </a:p>
          <a:p>
            <a:r>
              <a:rPr lang="en-US" dirty="0" smtClean="0"/>
              <a:t>Doctors </a:t>
            </a:r>
          </a:p>
          <a:p>
            <a:pPr lvl="1"/>
            <a:r>
              <a:rPr lang="en-US" dirty="0" smtClean="0"/>
              <a:t>Naturopathic Doctor (ND)</a:t>
            </a:r>
          </a:p>
          <a:p>
            <a:pPr lvl="1"/>
            <a:r>
              <a:rPr lang="en-US" dirty="0" smtClean="0"/>
              <a:t>Osteopathic Doctor (DO)</a:t>
            </a:r>
          </a:p>
          <a:p>
            <a:pPr lvl="1"/>
            <a:r>
              <a:rPr lang="en-US" dirty="0" smtClean="0"/>
              <a:t>Medical Doctor (MD)</a:t>
            </a:r>
          </a:p>
          <a:p>
            <a:pPr lvl="2"/>
            <a:endParaRPr lang="en-US" dirty="0" smtClean="0"/>
          </a:p>
          <a:p>
            <a:pPr lvl="1"/>
            <a:endParaRPr lang="en-US" dirty="0"/>
          </a:p>
        </p:txBody>
      </p:sp>
      <p:sp>
        <p:nvSpPr>
          <p:cNvPr id="4" name="Content Placeholder 3"/>
          <p:cNvSpPr>
            <a:spLocks noGrp="1"/>
          </p:cNvSpPr>
          <p:nvPr>
            <p:ph sz="quarter" idx="14"/>
          </p:nvPr>
        </p:nvSpPr>
        <p:spPr>
          <a:xfrm>
            <a:off x="4645152" y="2362200"/>
            <a:ext cx="4194048" cy="3764280"/>
          </a:xfrm>
        </p:spPr>
        <p:txBody>
          <a:bodyPr/>
          <a:lstStyle/>
          <a:p>
            <a:r>
              <a:rPr lang="en-US" dirty="0" smtClean="0"/>
              <a:t>Emergency Medical System (EMS) Professionals</a:t>
            </a:r>
          </a:p>
          <a:p>
            <a:pPr lvl="1"/>
            <a:r>
              <a:rPr lang="en-US" dirty="0" smtClean="0"/>
              <a:t>Dispatch</a:t>
            </a:r>
          </a:p>
          <a:p>
            <a:pPr lvl="1"/>
            <a:r>
              <a:rPr lang="en-US" dirty="0" smtClean="0"/>
              <a:t>EMT - all levels</a:t>
            </a:r>
          </a:p>
          <a:p>
            <a:pPr lvl="1"/>
            <a:r>
              <a:rPr lang="en-US" dirty="0" smtClean="0"/>
              <a:t>Paramedic</a:t>
            </a:r>
          </a:p>
          <a:p>
            <a:r>
              <a:rPr lang="en-US" dirty="0" smtClean="0"/>
              <a:t>Nurses</a:t>
            </a:r>
          </a:p>
          <a:p>
            <a:pPr marL="553720" lvl="2"/>
            <a:r>
              <a:rPr lang="en-US" sz="2200" dirty="0"/>
              <a:t>Registered Nurse (RN)</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790283"/>
      </p:ext>
    </p:extLst>
  </p:cSld>
  <p:clrMapOvr>
    <a:masterClrMapping/>
  </p:clrMapOvr>
  <mc:AlternateContent xmlns:mc="http://schemas.openxmlformats.org/markup-compatibility/2006" xmlns:p14="http://schemas.microsoft.com/office/powerpoint/2010/main">
    <mc:Choice Requires="p14">
      <p:transition spd="slow" p14:dur="2000" advTm="74635"/>
    </mc:Choice>
    <mc:Fallback xmlns="">
      <p:transition spd="slow" advTm="7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57200"/>
            <a:ext cx="8662770" cy="5643274"/>
          </a:xfrm>
          <a:prstGeom prst="rect">
            <a:avLst/>
          </a:prstGeom>
        </p:spPr>
      </p:pic>
      <p:sp>
        <p:nvSpPr>
          <p:cNvPr id="4" name="TextBox 3"/>
          <p:cNvSpPr txBox="1"/>
          <p:nvPr/>
        </p:nvSpPr>
        <p:spPr>
          <a:xfrm>
            <a:off x="457200" y="6248400"/>
            <a:ext cx="4953000" cy="381000"/>
          </a:xfrm>
          <a:prstGeom prst="rect">
            <a:avLst/>
          </a:prstGeom>
          <a:noFill/>
        </p:spPr>
        <p:txBody>
          <a:bodyPr wrap="square" rtlCol="0">
            <a:spAutoFit/>
          </a:bodyPr>
          <a:lstStyle/>
          <a:p>
            <a:r>
              <a:rPr lang="en-US" b="1" dirty="0" smtClean="0"/>
              <a:t>ADD LINK TO DOCUMENT HERE</a:t>
            </a:r>
            <a:endParaRPr lang="en-US"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2215874"/>
      </p:ext>
    </p:extLst>
  </p:cSld>
  <p:clrMapOvr>
    <a:masterClrMapping/>
  </p:clrMapOvr>
  <mc:AlternateContent xmlns:mc="http://schemas.openxmlformats.org/markup-compatibility/2006" xmlns:p14="http://schemas.microsoft.com/office/powerpoint/2010/main">
    <mc:Choice Requires="p14">
      <p:transition spd="slow" p14:dur="2000" advTm="62201"/>
    </mc:Choice>
    <mc:Fallback xmlns="">
      <p:transition spd="slow" advTm="6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2669</TotalTime>
  <Words>4523</Words>
  <Application>Microsoft Office PowerPoint</Application>
  <PresentationFormat>On-screen Show (4:3)</PresentationFormat>
  <Paragraphs>239</Paragraphs>
  <Slides>32</Slides>
  <Notes>32</Notes>
  <HiddenSlides>0</HiddenSlides>
  <MMClips>32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Waveform</vt:lpstr>
      <vt:lpstr>Best Practice Recommendations for  Handoff Communication  during Transport from a Home or  Freestanding Birth Center to a Hospital Setting  Maine Center for Disease Control and Prevention</vt:lpstr>
      <vt:lpstr>The Continuum of Care Workgroup</vt:lpstr>
      <vt:lpstr>Workgroup Purpose</vt:lpstr>
      <vt:lpstr>Transport Communication Works</vt:lpstr>
      <vt:lpstr>Goals for Transport Communication</vt:lpstr>
      <vt:lpstr>Recommendation and Tool Development Process</vt:lpstr>
      <vt:lpstr>Reviewers</vt:lpstr>
      <vt:lpstr>Tutorial Audience</vt:lpstr>
      <vt:lpstr>PowerPoint Presentation</vt:lpstr>
      <vt:lpstr>The Guidelines at a Glance</vt:lpstr>
      <vt:lpstr>Introduction</vt:lpstr>
      <vt:lpstr>Pre-Labor Transport Guidance</vt:lpstr>
      <vt:lpstr>PowerPoint Presentation</vt:lpstr>
      <vt:lpstr>Best Practice Recommendations</vt:lpstr>
      <vt:lpstr>PowerPoint Presentation</vt:lpstr>
      <vt:lpstr>EMS-Oriented Contents</vt:lpstr>
      <vt:lpstr>PowerPoint Presentation</vt:lpstr>
      <vt:lpstr>PowerPoint Presentation</vt:lpstr>
      <vt:lpstr>PowerPoint Presentation</vt:lpstr>
      <vt:lpstr>Hospital-Oriented Contents</vt:lpstr>
      <vt:lpstr>PowerPoint Presentation</vt:lpstr>
      <vt:lpstr>PowerPoint Presentation</vt:lpstr>
      <vt:lpstr>Transport Form</vt:lpstr>
      <vt:lpstr>PowerPoint Presentation</vt:lpstr>
      <vt:lpstr>Definitions, Abbreviations and References</vt:lpstr>
      <vt:lpstr>PowerPoint Presentation</vt:lpstr>
      <vt:lpstr>Evaluation Processes </vt:lpstr>
      <vt:lpstr>Post-Transport Review Process</vt:lpstr>
      <vt:lpstr>PowerPoint Presentation</vt:lpstr>
      <vt:lpstr>PowerPoint Presentation</vt:lpstr>
      <vt:lpstr>Summary</vt:lpstr>
      <vt:lpstr>Thank You!</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MeCDC Recommendations for TRANSPORT FROM A HOME OR BIRTH CENTER TO A HOSPITAL SETTING </dc:title>
  <dc:creator>Tharpe, Nell</dc:creator>
  <cp:lastModifiedBy>Tharpe, Nell</cp:lastModifiedBy>
  <cp:revision>120</cp:revision>
  <cp:lastPrinted>2014-06-23T16:49:44Z</cp:lastPrinted>
  <dcterms:created xsi:type="dcterms:W3CDTF">2013-11-25T15:40:31Z</dcterms:created>
  <dcterms:modified xsi:type="dcterms:W3CDTF">2015-01-07T16:16:23Z</dcterms:modified>
</cp:coreProperties>
</file>