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drawings/drawing3.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drawings/drawing4.xml" ContentType="application/vnd.openxmlformats-officedocument.drawingml.chartshapes+xml"/>
  <Override PartName="/ppt/notesSlides/notesSlide27.xml" ContentType="application/vnd.openxmlformats-officedocument.presentationml.notesSlide+xml"/>
  <Override PartName="/ppt/charts/chart7.xml" ContentType="application/vnd.openxmlformats-officedocument.drawingml.chart+xml"/>
  <Override PartName="/ppt/notesSlides/notesSlide28.xml" ContentType="application/vnd.openxmlformats-officedocument.presentationml.notesSlide+xml"/>
  <Override PartName="/ppt/charts/chart8.xml" ContentType="application/vnd.openxmlformats-officedocument.drawingml.chart+xml"/>
  <Override PartName="/ppt/drawings/drawing5.xml" ContentType="application/vnd.openxmlformats-officedocument.drawingml.chartshapes+xml"/>
  <Override PartName="/ppt/charts/chart9.xml" ContentType="application/vnd.openxmlformats-officedocument.drawingml.chart+xml"/>
  <Override PartName="/ppt/notesSlides/notesSlide29.xml" ContentType="application/vnd.openxmlformats-officedocument.presentationml.notesSlide+xml"/>
  <Override PartName="/ppt/charts/chart10.xml" ContentType="application/vnd.openxmlformats-officedocument.drawingml.chart+xml"/>
  <Override PartName="/ppt/drawings/drawing6.xml" ContentType="application/vnd.openxmlformats-officedocument.drawingml.chartshapes+xml"/>
  <Override PartName="/ppt/charts/chart11.xml" ContentType="application/vnd.openxmlformats-officedocument.drawingml.chart+xml"/>
  <Override PartName="/ppt/drawings/drawing7.xml" ContentType="application/vnd.openxmlformats-officedocument.drawingml.chartshapes+xml"/>
  <Override PartName="/ppt/notesSlides/notesSlide30.xml" ContentType="application/vnd.openxmlformats-officedocument.presentationml.notesSlide+xml"/>
  <Override PartName="/ppt/charts/chart12.xml" ContentType="application/vnd.openxmlformats-officedocument.drawingml.chart+xml"/>
  <Override PartName="/ppt/drawings/drawing8.xml" ContentType="application/vnd.openxmlformats-officedocument.drawingml.chartshapes+xml"/>
  <Override PartName="/ppt/charts/chart13.xml" ContentType="application/vnd.openxmlformats-officedocument.drawingml.chart+xml"/>
  <Override PartName="/ppt/drawings/drawing9.xml" ContentType="application/vnd.openxmlformats-officedocument.drawingml.chartshapes+xml"/>
  <Override PartName="/ppt/notesSlides/notesSlide31.xml" ContentType="application/vnd.openxmlformats-officedocument.presentationml.notesSlide+xml"/>
  <Override PartName="/ppt/charts/chart14.xml" ContentType="application/vnd.openxmlformats-officedocument.drawingml.chart+xml"/>
  <Override PartName="/ppt/notesSlides/notesSlide32.xml" ContentType="application/vnd.openxmlformats-officedocument.presentationml.notesSlide+xml"/>
  <Override PartName="/ppt/charts/chart15.xml" ContentType="application/vnd.openxmlformats-officedocument.drawingml.chart+xml"/>
  <Override PartName="/ppt/drawings/drawing10.xml" ContentType="application/vnd.openxmlformats-officedocument.drawingml.chartshapes+xml"/>
  <Override PartName="/ppt/notesSlides/notesSlide33.xml" ContentType="application/vnd.openxmlformats-officedocument.presentationml.notesSlide+xml"/>
  <Override PartName="/ppt/charts/chart16.xml" ContentType="application/vnd.openxmlformats-officedocument.drawingml.chart+xml"/>
  <Override PartName="/ppt/drawings/drawing11.xml" ContentType="application/vnd.openxmlformats-officedocument.drawingml.chartshapes+xml"/>
  <Override PartName="/ppt/notesSlides/notesSlide34.xml" ContentType="application/vnd.openxmlformats-officedocument.presentationml.notesSlide+xml"/>
  <Override PartName="/ppt/charts/chart17.xml" ContentType="application/vnd.openxmlformats-officedocument.drawingml.chart+xml"/>
  <Override PartName="/ppt/notesSlides/notesSlide35.xml" ContentType="application/vnd.openxmlformats-officedocument.presentationml.notesSlide+xml"/>
  <Override PartName="/ppt/charts/chart18.xml" ContentType="application/vnd.openxmlformats-officedocument.drawingml.chart+xml"/>
  <Override PartName="/ppt/drawings/drawing12.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9.xml" ContentType="application/vnd.openxmlformats-officedocument.drawingml.chart+xml"/>
  <Override PartName="/ppt/drawings/drawing13.xml" ContentType="application/vnd.openxmlformats-officedocument.drawingml.chartshapes+xml"/>
  <Override PartName="/ppt/notesSlides/notesSlide38.xml" ContentType="application/vnd.openxmlformats-officedocument.presentationml.notesSlide+xml"/>
  <Override PartName="/ppt/charts/chart20.xml" ContentType="application/vnd.openxmlformats-officedocument.drawingml.chart+xml"/>
  <Override PartName="/ppt/drawings/drawing14.xml" ContentType="application/vnd.openxmlformats-officedocument.drawingml.chartshapes+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colors12.xml" ContentType="application/vnd.ms-office.chartcolorstyle+xml"/>
  <Override PartName="/ppt/charts/style12.xml" ContentType="application/vnd.ms-office.chartstyle+xml"/>
  <Override PartName="/ppt/charts/colors13.xml" ContentType="application/vnd.ms-office.chartcolorstyle+xml"/>
  <Override PartName="/ppt/charts/style13.xml" ContentType="application/vnd.ms-office.chartstyle+xml"/>
  <Override PartName="/ppt/charts/colors14.xml" ContentType="application/vnd.ms-office.chartcolorstyle+xml"/>
  <Override PartName="/ppt/charts/style14.xml" ContentType="application/vnd.ms-office.chartstyle+xml"/>
  <Override PartName="/ppt/charts/colors15.xml" ContentType="application/vnd.ms-office.chartcolorstyle+xml"/>
  <Override PartName="/ppt/charts/style15.xml" ContentType="application/vnd.ms-office.chartstyle+xml"/>
  <Override PartName="/ppt/charts/colors16.xml" ContentType="application/vnd.ms-office.chartcolorstyle+xml"/>
  <Override PartName="/ppt/charts/style16.xml" ContentType="application/vnd.ms-office.chartstyle+xml"/>
  <Override PartName="/ppt/charts/colors17.xml" ContentType="application/vnd.ms-office.chartcolorstyle+xml"/>
  <Override PartName="/ppt/charts/style17.xml" ContentType="application/vnd.ms-office.chartstyle+xml"/>
  <Override PartName="/ppt/charts/colors18.xml" ContentType="application/vnd.ms-office.chartcolorstyle+xml"/>
  <Override PartName="/ppt/charts/style18.xml" ContentType="application/vnd.ms-office.chartstyle+xml"/>
  <Override PartName="/ppt/charts/colors19.xml" ContentType="application/vnd.ms-office.chartcolorstyle+xml"/>
  <Override PartName="/ppt/charts/style19.xml" ContentType="application/vnd.ms-office.chartstyle+xml"/>
  <Override PartName="/ppt/charts/colors20.xml" ContentType="application/vnd.ms-office.chartcolorstyle+xml"/>
  <Override PartName="/ppt/charts/style2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85" r:id="rId2"/>
    <p:sldId id="321" r:id="rId3"/>
    <p:sldId id="386" r:id="rId4"/>
    <p:sldId id="328" r:id="rId5"/>
    <p:sldId id="323" r:id="rId6"/>
    <p:sldId id="329" r:id="rId7"/>
    <p:sldId id="393" r:id="rId8"/>
    <p:sldId id="322" r:id="rId9"/>
    <p:sldId id="388" r:id="rId10"/>
    <p:sldId id="399" r:id="rId11"/>
    <p:sldId id="387" r:id="rId12"/>
    <p:sldId id="402" r:id="rId13"/>
    <p:sldId id="400" r:id="rId14"/>
    <p:sldId id="401" r:id="rId15"/>
    <p:sldId id="394" r:id="rId16"/>
    <p:sldId id="395" r:id="rId17"/>
    <p:sldId id="333" r:id="rId18"/>
    <p:sldId id="337" r:id="rId19"/>
    <p:sldId id="390" r:id="rId20"/>
    <p:sldId id="336" r:id="rId21"/>
    <p:sldId id="338" r:id="rId22"/>
    <p:sldId id="284" r:id="rId23"/>
    <p:sldId id="391" r:id="rId24"/>
    <p:sldId id="286" r:id="rId25"/>
    <p:sldId id="340" r:id="rId26"/>
    <p:sldId id="288" r:id="rId27"/>
    <p:sldId id="308" r:id="rId28"/>
    <p:sldId id="341" r:id="rId29"/>
    <p:sldId id="356" r:id="rId30"/>
    <p:sldId id="342" r:id="rId31"/>
    <p:sldId id="382" r:id="rId32"/>
    <p:sldId id="343" r:id="rId33"/>
    <p:sldId id="344" r:id="rId34"/>
    <p:sldId id="392" r:id="rId35"/>
    <p:sldId id="345" r:id="rId36"/>
    <p:sldId id="346" r:id="rId37"/>
    <p:sldId id="397" r:id="rId38"/>
    <p:sldId id="398" r:id="rId39"/>
    <p:sldId id="349" r:id="rId40"/>
    <p:sldId id="350" r:id="rId4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a L. Morrissey" initials="JLM" lastIdx="51" clrIdx="0"/>
  <p:cmAuthor id="7" name="Rochelle Li" initials="RL [3]" lastIdx="1" clrIdx="7">
    <p:extLst/>
  </p:cmAuthor>
  <p:cmAuthor id="1" name="Lockwood, Maura" initials="LM" lastIdx="3" clrIdx="1">
    <p:extLst/>
  </p:cmAuthor>
  <p:cmAuthor id="8" name="Rochelle Li" initials="RL [4]" lastIdx="1" clrIdx="8">
    <p:extLst/>
  </p:cmAuthor>
  <p:cmAuthor id="2" name="JSI" initials="J" lastIdx="25" clrIdx="2">
    <p:extLst/>
  </p:cmAuthor>
  <p:cmAuthor id="9" name="Rochelle Li" initials="RL [5]" lastIdx="1" clrIdx="9">
    <p:extLst/>
  </p:cmAuthor>
  <p:cmAuthor id="3" name="Birkhimer, Nancy" initials="BN" lastIdx="40" clrIdx="3">
    <p:extLst/>
  </p:cmAuthor>
  <p:cmAuthor id="4" name="Rochelle Li" initials="Ro" lastIdx="1" clrIdx="4">
    <p:extLst/>
  </p:cmAuthor>
  <p:cmAuthor id="5" name="Rochelle Li" initials="RL" lastIdx="1" clrIdx="5">
    <p:extLst/>
  </p:cmAuthor>
  <p:cmAuthor id="6" name="Rochelle Li" initials="RL [2]"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AC1"/>
    <a:srgbClr val="A2ADB1"/>
    <a:srgbClr val="660F44"/>
    <a:srgbClr val="94CF4F"/>
    <a:srgbClr val="CCDA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89"/>
    <p:restoredTop sz="64262" autoAdjust="0"/>
  </p:normalViewPr>
  <p:slideViewPr>
    <p:cSldViewPr snapToGrid="0" snapToObjects="1">
      <p:cViewPr varScale="1">
        <p:scale>
          <a:sx n="70" d="100"/>
          <a:sy n="70" d="100"/>
        </p:scale>
        <p:origin x="-1824" y="-9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3" d="100"/>
          <a:sy n="83" d="100"/>
        </p:scale>
        <p:origin x="3102"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microsoft.com/office/2011/relationships/chartColorStyle" Target="colors10.xml"/><Relationship Id="rId2" Type="http://schemas.openxmlformats.org/officeDocument/2006/relationships/chartUserShapes" Target="../drawings/drawing6.xml"/><Relationship Id="rId1" Type="http://schemas.openxmlformats.org/officeDocument/2006/relationships/package" Target="../embeddings/Microsoft_Excel_Worksheet10.xlsx"/><Relationship Id="rId4"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microsoft.com/office/2011/relationships/chartColorStyle" Target="colors11.xml"/><Relationship Id="rId2" Type="http://schemas.openxmlformats.org/officeDocument/2006/relationships/chartUserShapes" Target="../drawings/drawing7.xml"/><Relationship Id="rId1" Type="http://schemas.openxmlformats.org/officeDocument/2006/relationships/package" Target="../embeddings/Microsoft_Excel_Worksheet11.xlsx"/><Relationship Id="rId4"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microsoft.com/office/2011/relationships/chartColorStyle" Target="colors12.xml"/><Relationship Id="rId2" Type="http://schemas.openxmlformats.org/officeDocument/2006/relationships/chartUserShapes" Target="../drawings/drawing8.xml"/><Relationship Id="rId1" Type="http://schemas.openxmlformats.org/officeDocument/2006/relationships/package" Target="../embeddings/Microsoft_Excel_Worksheet12.xlsx"/><Relationship Id="rId4"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microsoft.com/office/2011/relationships/chartColorStyle" Target="colors13.xml"/><Relationship Id="rId2" Type="http://schemas.openxmlformats.org/officeDocument/2006/relationships/chartUserShapes" Target="../drawings/drawing9.xml"/><Relationship Id="rId1" Type="http://schemas.openxmlformats.org/officeDocument/2006/relationships/package" Target="../embeddings/Microsoft_Excel_Worksheet13.xlsx"/><Relationship Id="rId4"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3" Type="http://schemas.microsoft.com/office/2011/relationships/chartColorStyle" Target="colors15.xml"/><Relationship Id="rId2" Type="http://schemas.openxmlformats.org/officeDocument/2006/relationships/chartUserShapes" Target="../drawings/drawing10.xml"/><Relationship Id="rId1" Type="http://schemas.openxmlformats.org/officeDocument/2006/relationships/package" Target="../embeddings/Microsoft_Excel_Worksheet15.xlsx"/><Relationship Id="rId4"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microsoft.com/office/2011/relationships/chartColorStyle" Target="colors16.xml"/><Relationship Id="rId2" Type="http://schemas.openxmlformats.org/officeDocument/2006/relationships/chartUserShapes" Target="../drawings/drawing11.xml"/><Relationship Id="rId1" Type="http://schemas.openxmlformats.org/officeDocument/2006/relationships/package" Target="../embeddings/Microsoft_Excel_Worksheet16.xlsx"/><Relationship Id="rId4"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3" Type="http://schemas.microsoft.com/office/2011/relationships/chartColorStyle" Target="colors18.xml"/><Relationship Id="rId2" Type="http://schemas.openxmlformats.org/officeDocument/2006/relationships/chartUserShapes" Target="../drawings/drawing12.xml"/><Relationship Id="rId1" Type="http://schemas.openxmlformats.org/officeDocument/2006/relationships/package" Target="../embeddings/Microsoft_Excel_Worksheet18.xlsx"/><Relationship Id="rId4"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microsoft.com/office/2011/relationships/chartColorStyle" Target="colors19.xml"/><Relationship Id="rId2" Type="http://schemas.openxmlformats.org/officeDocument/2006/relationships/chartUserShapes" Target="../drawings/drawing13.xml"/><Relationship Id="rId1" Type="http://schemas.openxmlformats.org/officeDocument/2006/relationships/package" Target="../embeddings/Microsoft_Excel_Worksheet19.xlsx"/><Relationship Id="rId4"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package" Target="../embeddings/Microsoft_Excel_Worksheet2.xlsx"/><Relationship Id="rId4"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microsoft.com/office/2011/relationships/chartColorStyle" Target="colors20.xml"/><Relationship Id="rId2" Type="http://schemas.openxmlformats.org/officeDocument/2006/relationships/chartUserShapes" Target="../drawings/drawing14.xml"/><Relationship Id="rId1" Type="http://schemas.openxmlformats.org/officeDocument/2006/relationships/package" Target="../embeddings/Microsoft_Excel_Worksheet20.xlsx"/><Relationship Id="rId4"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2.xml"/><Relationship Id="rId1" Type="http://schemas.openxmlformats.org/officeDocument/2006/relationships/package" Target="../embeddings/Microsoft_Excel_Worksheet3.xlsx"/><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3.xml"/><Relationship Id="rId1" Type="http://schemas.openxmlformats.org/officeDocument/2006/relationships/package" Target="../embeddings/Microsoft_Excel_Worksheet4.xlsx"/><Relationship Id="rId4" Type="http://schemas.microsoft.com/office/2011/relationships/chartStyle" Target="style4.xm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chartUserShapes" Target="../drawings/drawing4.xml"/><Relationship Id="rId1" Type="http://schemas.openxmlformats.org/officeDocument/2006/relationships/package" Target="../embeddings/Microsoft_Excel_Worksheet6.xlsx"/><Relationship Id="rId4" Type="http://schemas.microsoft.com/office/2011/relationships/chartStyle" Target="style6.xm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ColorStyle" Target="colors8.xml"/><Relationship Id="rId2" Type="http://schemas.openxmlformats.org/officeDocument/2006/relationships/chartUserShapes" Target="../drawings/drawing5.xml"/><Relationship Id="rId1" Type="http://schemas.openxmlformats.org/officeDocument/2006/relationships/package" Target="../embeddings/Microsoft_Excel_Worksheet8.xlsx"/><Relationship Id="rId4" Type="http://schemas.microsoft.com/office/2011/relationships/chartStyle" Target="style8.xm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9266629333299"/>
          <c:y val="3.5759725769714298E-2"/>
          <c:w val="0.83580597532312095"/>
          <c:h val="0.91093361885454904"/>
        </c:manualLayout>
      </c:layout>
      <c:barChart>
        <c:barDir val="col"/>
        <c:grouping val="clustered"/>
        <c:varyColors val="0"/>
        <c:ser>
          <c:idx val="0"/>
          <c:order val="0"/>
          <c:tx>
            <c:strRef>
              <c:f>Sheet1!$B$1</c:f>
              <c:strCache>
                <c:ptCount val="1"/>
                <c:pt idx="0">
                  <c:v>2010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0.17499999999999999</c:v>
                </c:pt>
              </c:numCache>
            </c:numRef>
          </c:val>
          <c:extLst xmlns:c16r2="http://schemas.microsoft.com/office/drawing/2015/06/chart">
            <c:ext xmlns:c16="http://schemas.microsoft.com/office/drawing/2014/chart" uri="{C3380CC4-5D6E-409C-BE32-E72D297353CC}">
              <c16:uniqueId val="{00000000-6FCE-4493-B0DE-D539E1C642A7}"/>
            </c:ext>
          </c:extLst>
        </c:ser>
        <c:ser>
          <c:idx val="1"/>
          <c:order val="1"/>
          <c:tx>
            <c:strRef>
              <c:f>Sheet1!$C$1</c:f>
              <c:strCache>
                <c:ptCount val="1"/>
                <c:pt idx="0">
                  <c:v>2017</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0.27200000000000002</c:v>
                </c:pt>
              </c:numCache>
            </c:numRef>
          </c:val>
          <c:extLst xmlns:c16r2="http://schemas.microsoft.com/office/drawing/2015/06/chart">
            <c:ext xmlns:c16="http://schemas.microsoft.com/office/drawing/2014/chart" uri="{C3380CC4-5D6E-409C-BE32-E72D297353CC}">
              <c16:uniqueId val="{00000001-6FCE-4493-B0DE-D539E1C642A7}"/>
            </c:ext>
          </c:extLst>
        </c:ser>
        <c:dLbls>
          <c:dLblPos val="outEnd"/>
          <c:showLegendKey val="0"/>
          <c:showVal val="1"/>
          <c:showCatName val="0"/>
          <c:showSerName val="0"/>
          <c:showPercent val="0"/>
          <c:showBubbleSize val="0"/>
        </c:dLbls>
        <c:gapWidth val="219"/>
        <c:overlap val="-27"/>
        <c:axId val="54218752"/>
        <c:axId val="54220288"/>
      </c:barChart>
      <c:catAx>
        <c:axId val="54218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220288"/>
        <c:crosses val="autoZero"/>
        <c:auto val="1"/>
        <c:lblAlgn val="ctr"/>
        <c:lblOffset val="100"/>
        <c:noMultiLvlLbl val="0"/>
      </c:catAx>
      <c:valAx>
        <c:axId val="54220288"/>
        <c:scaling>
          <c:orientation val="minMax"/>
          <c:max val="0.5"/>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54218752"/>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Diabetes</c:v>
                </c:pt>
              </c:strCache>
            </c:strRef>
          </c:tx>
          <c:spPr>
            <a:solidFill>
              <a:schemeClr val="accent2"/>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2A97-4823-93BF-FA03159795C8}"/>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2011-2013</c:v>
                </c:pt>
                <c:pt idx="1">
                  <c:v>2014-2016</c:v>
                </c:pt>
              </c:strCache>
            </c:strRef>
          </c:cat>
          <c:val>
            <c:numRef>
              <c:f>Sheet1!$B$2:$B$3</c:f>
              <c:numCache>
                <c:formatCode>0%</c:formatCode>
                <c:ptCount val="2"/>
                <c:pt idx="0">
                  <c:v>0.09</c:v>
                </c:pt>
                <c:pt idx="1">
                  <c:v>0.09</c:v>
                </c:pt>
              </c:numCache>
            </c:numRef>
          </c:val>
          <c:extLst xmlns:c16r2="http://schemas.microsoft.com/office/drawing/2015/06/chart">
            <c:ext xmlns:c16="http://schemas.microsoft.com/office/drawing/2014/chart" uri="{C3380CC4-5D6E-409C-BE32-E72D297353CC}">
              <c16:uniqueId val="{00000002-2A97-4823-93BF-FA03159795C8}"/>
            </c:ext>
          </c:extLst>
        </c:ser>
        <c:dLbls>
          <c:showLegendKey val="0"/>
          <c:showVal val="0"/>
          <c:showCatName val="0"/>
          <c:showSerName val="0"/>
          <c:showPercent val="0"/>
          <c:showBubbleSize val="0"/>
        </c:dLbls>
        <c:gapWidth val="219"/>
        <c:overlap val="-27"/>
        <c:axId val="127014784"/>
        <c:axId val="127016320"/>
      </c:barChart>
      <c:catAx>
        <c:axId val="1270147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127016320"/>
        <c:crosses val="autoZero"/>
        <c:auto val="1"/>
        <c:lblAlgn val="ctr"/>
        <c:lblOffset val="100"/>
        <c:noMultiLvlLbl val="0"/>
      </c:catAx>
      <c:valAx>
        <c:axId val="127016320"/>
        <c:scaling>
          <c:orientation val="minMax"/>
          <c:max val="0.15"/>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127014784"/>
        <c:crosses val="autoZero"/>
        <c:crossBetween val="between"/>
        <c:majorUnit val="0.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61092366424301E-2"/>
          <c:y val="0.13877500348789601"/>
          <c:w val="0.89253675713501701"/>
          <c:h val="0.74439772896561995"/>
        </c:manualLayout>
      </c:layout>
      <c:barChart>
        <c:barDir val="col"/>
        <c:grouping val="clustered"/>
        <c:varyColors val="0"/>
        <c:ser>
          <c:idx val="0"/>
          <c:order val="0"/>
          <c:tx>
            <c:strRef>
              <c:f>Sheet1!$B$1</c:f>
              <c:strCache>
                <c:ptCount val="1"/>
                <c:pt idx="0">
                  <c:v>Asthma</c:v>
                </c:pt>
              </c:strCache>
            </c:strRef>
          </c:tx>
          <c:spPr>
            <a:solidFill>
              <a:schemeClr val="accent2"/>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363B-42D7-90E2-201DF1167AB9}"/>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2011-2013</c:v>
                </c:pt>
                <c:pt idx="1">
                  <c:v>2014-2016</c:v>
                </c:pt>
              </c:strCache>
            </c:strRef>
          </c:cat>
          <c:val>
            <c:numRef>
              <c:f>Sheet1!$B$2:$B$3</c:f>
              <c:numCache>
                <c:formatCode>0%</c:formatCode>
                <c:ptCount val="2"/>
                <c:pt idx="0">
                  <c:v>0.08</c:v>
                </c:pt>
                <c:pt idx="1">
                  <c:v>0.08</c:v>
                </c:pt>
              </c:numCache>
            </c:numRef>
          </c:val>
          <c:extLst xmlns:c16r2="http://schemas.microsoft.com/office/drawing/2015/06/chart">
            <c:ext xmlns:c16="http://schemas.microsoft.com/office/drawing/2014/chart" uri="{C3380CC4-5D6E-409C-BE32-E72D297353CC}">
              <c16:uniqueId val="{00000002-363B-42D7-90E2-201DF1167AB9}"/>
            </c:ext>
          </c:extLst>
        </c:ser>
        <c:dLbls>
          <c:dLblPos val="outEnd"/>
          <c:showLegendKey val="0"/>
          <c:showVal val="1"/>
          <c:showCatName val="0"/>
          <c:showSerName val="0"/>
          <c:showPercent val="0"/>
          <c:showBubbleSize val="0"/>
        </c:dLbls>
        <c:gapWidth val="219"/>
        <c:overlap val="-27"/>
        <c:axId val="139267072"/>
        <c:axId val="139278208"/>
      </c:barChart>
      <c:catAx>
        <c:axId val="1392670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139278208"/>
        <c:crosses val="autoZero"/>
        <c:auto val="1"/>
        <c:lblAlgn val="ctr"/>
        <c:lblOffset val="100"/>
        <c:noMultiLvlLbl val="0"/>
      </c:catAx>
      <c:valAx>
        <c:axId val="139278208"/>
        <c:scaling>
          <c:orientation val="minMax"/>
          <c:max val="0.15"/>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139267072"/>
        <c:crosses val="autoZero"/>
        <c:crossBetween val="between"/>
        <c:majorUnit val="0.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09105564210962"/>
          <c:y val="4.056696863859223E-2"/>
          <c:w val="0.76621992642686398"/>
          <c:h val="0.83613180644658114"/>
        </c:manualLayout>
      </c:layout>
      <c:barChart>
        <c:barDir val="col"/>
        <c:grouping val="clustered"/>
        <c:varyColors val="0"/>
        <c:ser>
          <c:idx val="0"/>
          <c:order val="0"/>
          <c:tx>
            <c:strRef>
              <c:f>Sheet1!$B$1</c:f>
              <c:strCache>
                <c:ptCount val="1"/>
                <c:pt idx="0">
                  <c:v>HI cholesterol</c:v>
                </c:pt>
              </c:strCache>
            </c:strRef>
          </c:tx>
          <c:spPr>
            <a:solidFill>
              <a:schemeClr val="accent2"/>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A9DD-4BE8-821A-1F57E8DE8B22}"/>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2011 &amp; 2013</c:v>
                </c:pt>
                <c:pt idx="1">
                  <c:v>2013 &amp; 2015</c:v>
                </c:pt>
              </c:strCache>
            </c:strRef>
          </c:cat>
          <c:val>
            <c:numRef>
              <c:f>Sheet1!$B$2:$B$3</c:f>
              <c:numCache>
                <c:formatCode>0%</c:formatCode>
                <c:ptCount val="2"/>
                <c:pt idx="0">
                  <c:v>0.41</c:v>
                </c:pt>
                <c:pt idx="1">
                  <c:v>0.38</c:v>
                </c:pt>
              </c:numCache>
            </c:numRef>
          </c:val>
          <c:extLst xmlns:c16r2="http://schemas.microsoft.com/office/drawing/2015/06/chart">
            <c:ext xmlns:c16="http://schemas.microsoft.com/office/drawing/2014/chart" uri="{C3380CC4-5D6E-409C-BE32-E72D297353CC}">
              <c16:uniqueId val="{00000002-A9DD-4BE8-821A-1F57E8DE8B22}"/>
            </c:ext>
          </c:extLst>
        </c:ser>
        <c:dLbls>
          <c:dLblPos val="outEnd"/>
          <c:showLegendKey val="0"/>
          <c:showVal val="1"/>
          <c:showCatName val="0"/>
          <c:showSerName val="0"/>
          <c:showPercent val="0"/>
          <c:showBubbleSize val="0"/>
        </c:dLbls>
        <c:gapWidth val="219"/>
        <c:overlap val="-27"/>
        <c:axId val="139332608"/>
        <c:axId val="139364224"/>
      </c:barChart>
      <c:catAx>
        <c:axId val="1393326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139364224"/>
        <c:crosses val="autoZero"/>
        <c:auto val="1"/>
        <c:lblAlgn val="ctr"/>
        <c:lblOffset val="100"/>
        <c:noMultiLvlLbl val="0"/>
      </c:catAx>
      <c:valAx>
        <c:axId val="139364224"/>
        <c:scaling>
          <c:orientation val="minMax"/>
          <c:max val="0.5"/>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139332608"/>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1723137508626"/>
          <c:y val="3.7027613004458157E-2"/>
          <c:w val="0.83279656339573271"/>
          <c:h val="0.83683147532641022"/>
        </c:manualLayout>
      </c:layout>
      <c:barChart>
        <c:barDir val="col"/>
        <c:grouping val="clustered"/>
        <c:varyColors val="0"/>
        <c:ser>
          <c:idx val="0"/>
          <c:order val="0"/>
          <c:tx>
            <c:strRef>
              <c:f>Sheet1!$B$1</c:f>
              <c:strCache>
                <c:ptCount val="1"/>
                <c:pt idx="0">
                  <c:v>HI cholesterol</c:v>
                </c:pt>
              </c:strCache>
            </c:strRef>
          </c:tx>
          <c:spPr>
            <a:solidFill>
              <a:schemeClr val="accent2"/>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A15-4294-9794-C8E237A2D0D7}"/>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2011 &amp; 2013</c:v>
                </c:pt>
                <c:pt idx="1">
                  <c:v>2013 &amp; 2015</c:v>
                </c:pt>
              </c:strCache>
            </c:strRef>
          </c:cat>
          <c:val>
            <c:numRef>
              <c:f>Sheet1!$B$2:$B$3</c:f>
              <c:numCache>
                <c:formatCode>0%</c:formatCode>
                <c:ptCount val="2"/>
                <c:pt idx="0">
                  <c:v>0.34</c:v>
                </c:pt>
                <c:pt idx="1">
                  <c:v>0.35</c:v>
                </c:pt>
              </c:numCache>
            </c:numRef>
          </c:val>
          <c:extLst xmlns:c16r2="http://schemas.microsoft.com/office/drawing/2015/06/chart">
            <c:ext xmlns:c16="http://schemas.microsoft.com/office/drawing/2014/chart" uri="{C3380CC4-5D6E-409C-BE32-E72D297353CC}">
              <c16:uniqueId val="{00000002-4A15-4294-9794-C8E237A2D0D7}"/>
            </c:ext>
          </c:extLst>
        </c:ser>
        <c:dLbls>
          <c:dLblPos val="outEnd"/>
          <c:showLegendKey val="0"/>
          <c:showVal val="1"/>
          <c:showCatName val="0"/>
          <c:showSerName val="0"/>
          <c:showPercent val="0"/>
          <c:showBubbleSize val="0"/>
        </c:dLbls>
        <c:gapWidth val="219"/>
        <c:overlap val="-27"/>
        <c:axId val="169703296"/>
        <c:axId val="169710336"/>
      </c:barChart>
      <c:catAx>
        <c:axId val="1697032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169710336"/>
        <c:crosses val="autoZero"/>
        <c:auto val="1"/>
        <c:lblAlgn val="ctr"/>
        <c:lblOffset val="100"/>
        <c:noMultiLvlLbl val="0"/>
      </c:catAx>
      <c:valAx>
        <c:axId val="169710336"/>
        <c:scaling>
          <c:orientation val="minMax"/>
          <c:max val="0.5"/>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169703296"/>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1719525252738"/>
          <c:y val="9.3113192423151622E-2"/>
          <c:w val="0.76930543834100873"/>
          <c:h val="0.82232533220555026"/>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6A20-4C82-BA45-D44C4B879381}"/>
              </c:ext>
            </c:extLst>
          </c:dPt>
          <c:dPt>
            <c:idx val="1"/>
            <c:invertIfNegative val="0"/>
            <c:bubble3D val="0"/>
            <c:extLst xmlns:c16r2="http://schemas.microsoft.com/office/drawing/2015/06/chart">
              <c:ext xmlns:c16="http://schemas.microsoft.com/office/drawing/2014/chart" uri="{C3380CC4-5D6E-409C-BE32-E72D297353CC}">
                <c16:uniqueId val="{00000001-6A20-4C82-BA45-D44C4B87938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2007-2011</c:v>
                </c:pt>
                <c:pt idx="1">
                  <c:v>2012-2016</c:v>
                </c:pt>
              </c:strCache>
            </c:strRef>
          </c:cat>
          <c:val>
            <c:numRef>
              <c:f>Sheet1!$B$2:$B$3</c:f>
              <c:numCache>
                <c:formatCode>0.0</c:formatCode>
                <c:ptCount val="2"/>
                <c:pt idx="0">
                  <c:v>91.1</c:v>
                </c:pt>
                <c:pt idx="1">
                  <c:v>68.400000000000006</c:v>
                </c:pt>
              </c:numCache>
            </c:numRef>
          </c:val>
          <c:extLst xmlns:c16r2="http://schemas.microsoft.com/office/drawing/2015/06/chart">
            <c:ext xmlns:c16="http://schemas.microsoft.com/office/drawing/2014/chart" uri="{C3380CC4-5D6E-409C-BE32-E72D297353CC}">
              <c16:uniqueId val="{00000002-6A20-4C82-BA45-D44C4B879381}"/>
            </c:ext>
          </c:extLst>
        </c:ser>
        <c:dLbls>
          <c:showLegendKey val="0"/>
          <c:showVal val="0"/>
          <c:showCatName val="0"/>
          <c:showSerName val="0"/>
          <c:showPercent val="0"/>
          <c:showBubbleSize val="0"/>
        </c:dLbls>
        <c:gapWidth val="150"/>
        <c:axId val="169638912"/>
        <c:axId val="169648896"/>
      </c:barChart>
      <c:catAx>
        <c:axId val="169638912"/>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169648896"/>
        <c:crosses val="autoZero"/>
        <c:auto val="1"/>
        <c:lblAlgn val="ctr"/>
        <c:lblOffset val="100"/>
        <c:noMultiLvlLbl val="0"/>
      </c:catAx>
      <c:valAx>
        <c:axId val="169648896"/>
        <c:scaling>
          <c:orientation val="minMax"/>
          <c:max val="100"/>
          <c:min val="0"/>
        </c:scaling>
        <c:delete val="1"/>
        <c:axPos val="l"/>
        <c:majorGridlines>
          <c:spPr>
            <a:ln w="19050" cap="flat" cmpd="sng" algn="ctr">
              <a:solidFill>
                <a:schemeClr val="accent1">
                  <a:lumMod val="40000"/>
                  <a:lumOff val="60000"/>
                </a:schemeClr>
              </a:solidFill>
              <a:round/>
            </a:ln>
            <a:effectLst/>
          </c:spPr>
        </c:majorGridlines>
        <c:numFmt formatCode="0" sourceLinked="0"/>
        <c:majorTickMark val="out"/>
        <c:minorTickMark val="none"/>
        <c:tickLblPos val="nextTo"/>
        <c:crossAx val="169638912"/>
        <c:crosses val="autoZero"/>
        <c:crossBetween val="between"/>
        <c:majorUnit val="20"/>
      </c:valAx>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Lbls>
            <c:dLbl>
              <c:idx val="0"/>
              <c:tx>
                <c:rich>
                  <a:bodyPr/>
                  <a:lstStyle/>
                  <a:p>
                    <a:r>
                      <a:rPr lang="en-US" dirty="0" smtClean="0"/>
                      <a:t>24%</a:t>
                    </a:r>
                    <a:endParaRPr lang="en-US" dirty="0"/>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DE2-402E-B331-06154049F98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Sad/Hopeless 2+ Weeks</c:v>
                </c:pt>
              </c:strCache>
            </c:strRef>
          </c:cat>
          <c:val>
            <c:numRef>
              <c:f>Sheet1!$B$2</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0-4919-4446-85B7-141BB5FA2505}"/>
            </c:ext>
          </c:extLst>
        </c:ser>
        <c:ser>
          <c:idx val="1"/>
          <c:order val="1"/>
          <c:tx>
            <c:strRef>
              <c:f>Sheet1!$C$1</c:f>
              <c:strCache>
                <c:ptCount val="1"/>
                <c:pt idx="0">
                  <c:v>Series 2</c:v>
                </c:pt>
              </c:strCache>
            </c:strRef>
          </c:tx>
          <c:spPr>
            <a:solidFill>
              <a:schemeClr val="accent1"/>
            </a:solidFill>
            <a:ln>
              <a:noFill/>
            </a:ln>
            <a:effectLst/>
          </c:spPr>
          <c:invertIfNegative val="0"/>
          <c:cat>
            <c:strRef>
              <c:f>Sheet1!$A$2</c:f>
              <c:strCache>
                <c:ptCount val="1"/>
                <c:pt idx="0">
                  <c:v>Sad/Hopeless 2+ Weeks</c:v>
                </c:pt>
              </c:strCache>
            </c:strRef>
          </c:cat>
          <c:val>
            <c:numRef>
              <c:f>Sheet1!$C$2</c:f>
              <c:numCache>
                <c:formatCode>General</c:formatCode>
                <c:ptCount val="1"/>
                <c:pt idx="0">
                  <c:v>27</c:v>
                </c:pt>
              </c:numCache>
            </c:numRef>
          </c:val>
          <c:extLst xmlns:c16r2="http://schemas.microsoft.com/office/drawing/2015/06/chart">
            <c:ext xmlns:c16="http://schemas.microsoft.com/office/drawing/2014/chart" uri="{C3380CC4-5D6E-409C-BE32-E72D297353CC}">
              <c16:uniqueId val="{00000001-4919-4446-85B7-141BB5FA2505}"/>
            </c:ext>
          </c:extLst>
        </c:ser>
        <c:dLbls>
          <c:showLegendKey val="0"/>
          <c:showVal val="0"/>
          <c:showCatName val="0"/>
          <c:showSerName val="0"/>
          <c:showPercent val="0"/>
          <c:showBubbleSize val="0"/>
        </c:dLbls>
        <c:gapWidth val="219"/>
        <c:overlap val="-27"/>
        <c:axId val="169879808"/>
        <c:axId val="169889792"/>
      </c:barChart>
      <c:catAx>
        <c:axId val="169879808"/>
        <c:scaling>
          <c:orientation val="minMax"/>
        </c:scaling>
        <c:delete val="1"/>
        <c:axPos val="b"/>
        <c:numFmt formatCode="General" sourceLinked="1"/>
        <c:majorTickMark val="out"/>
        <c:minorTickMark val="none"/>
        <c:tickLblPos val="nextTo"/>
        <c:crossAx val="169889792"/>
        <c:crosses val="autoZero"/>
        <c:auto val="1"/>
        <c:lblAlgn val="ctr"/>
        <c:lblOffset val="100"/>
        <c:noMultiLvlLbl val="0"/>
      </c:catAx>
      <c:valAx>
        <c:axId val="169889792"/>
        <c:scaling>
          <c:orientation val="minMax"/>
          <c:max val="35"/>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69879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HelveticaNeueLT Std Cn" panose="020B0506030502030204" pitchFamily="34" charset="0"/>
                <a:ea typeface="+mn-ea"/>
                <a:cs typeface="+mn-cs"/>
              </a:defRPr>
            </a:pPr>
            <a:r>
              <a:rPr lang="en-US" sz="2400" b="1" dirty="0">
                <a:solidFill>
                  <a:schemeClr val="tx1"/>
                </a:solidFill>
                <a:latin typeface="HelveticaNeueLT Std Cn" panose="020B0506030502030204" pitchFamily="34" charset="0"/>
              </a:rPr>
              <a:t>Diabetes</a:t>
            </a:r>
          </a:p>
        </c:rich>
      </c:tx>
      <c:layout>
        <c:manualLayout>
          <c:xMode val="edge"/>
          <c:yMode val="edge"/>
          <c:x val="0.42679773923772102"/>
          <c:y val="5.5505856461299602E-2"/>
        </c:manualLayout>
      </c:layout>
      <c:overlay val="0"/>
      <c:spPr>
        <a:noFill/>
        <a:ln>
          <a:noFill/>
        </a:ln>
        <a:effectLst/>
      </c:sp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169913728"/>
        <c:axId val="171275392"/>
      </c:barChart>
      <c:catAx>
        <c:axId val="1699137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HelveticaNeueLT Std Cn" panose="020B0506030502030204" pitchFamily="34" charset="0"/>
                <a:ea typeface="+mn-ea"/>
                <a:cs typeface="+mn-cs"/>
              </a:defRPr>
            </a:pPr>
            <a:endParaRPr lang="en-US"/>
          </a:p>
        </c:txPr>
        <c:crossAx val="171275392"/>
        <c:crosses val="autoZero"/>
        <c:auto val="1"/>
        <c:lblAlgn val="ctr"/>
        <c:lblOffset val="100"/>
        <c:noMultiLvlLbl val="0"/>
      </c:catAx>
      <c:valAx>
        <c:axId val="171275392"/>
        <c:scaling>
          <c:orientation val="minMax"/>
          <c:max val="0.1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1" i="0" u="none" strike="noStrike" baseline="0" dirty="0">
                    <a:solidFill>
                      <a:schemeClr val="tx1"/>
                    </a:solidFill>
                    <a:effectLst/>
                    <a:latin typeface="HelveticaNeueLT Std Cn" panose="020B0506030502030204" pitchFamily="34" charset="0"/>
                  </a:rPr>
                  <a:t>Prevalence rate </a:t>
                </a:r>
                <a:endParaRPr lang="en-US" sz="1800" b="0" dirty="0">
                  <a:solidFill>
                    <a:schemeClr val="tx1"/>
                  </a:solidFill>
                  <a:effectLst/>
                  <a:latin typeface="HelveticaNeueLT Std Cn" panose="020B0506030502030204" pitchFamily="34" charset="0"/>
                </a:endParaRPr>
              </a:p>
            </c:rich>
          </c:tx>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HelveticaNeueLT Std Cn" panose="020B0506030502030204" pitchFamily="34" charset="0"/>
                <a:ea typeface="+mn-ea"/>
                <a:cs typeface="+mn-cs"/>
              </a:defRPr>
            </a:pPr>
            <a:endParaRPr lang="en-US"/>
          </a:p>
        </c:txPr>
        <c:crossAx val="169913728"/>
        <c:crosses val="autoZero"/>
        <c:crossBetween val="between"/>
        <c:majorUnit val="0.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1719525252738"/>
          <c:y val="9.3113192423151622E-2"/>
          <c:w val="0.76930543834100873"/>
          <c:h val="0.82232533220555026"/>
        </c:manualLayout>
      </c:layout>
      <c:barChart>
        <c:barDir val="col"/>
        <c:grouping val="clustered"/>
        <c:varyColors val="0"/>
        <c:ser>
          <c:idx val="0"/>
          <c:order val="0"/>
          <c:tx>
            <c:strRef>
              <c:f>Sheet1!$B$1</c:f>
              <c:strCache>
                <c:ptCount val="1"/>
                <c:pt idx="0">
                  <c:v>Series 1</c:v>
                </c:pt>
              </c:strCache>
            </c:strRef>
          </c:tx>
          <c:spPr>
            <a:solidFill>
              <a:schemeClr val="accent2"/>
            </a:solidFill>
            <a:ln>
              <a:solidFill>
                <a:schemeClr val="accent2"/>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A97D-4415-97D7-AA6A04023CE4}"/>
              </c:ext>
            </c:extLst>
          </c:dPt>
          <c:dPt>
            <c:idx val="1"/>
            <c:invertIfNegative val="0"/>
            <c:bubble3D val="0"/>
            <c:extLst xmlns:c16r2="http://schemas.microsoft.com/office/drawing/2015/06/chart">
              <c:ext xmlns:c16="http://schemas.microsoft.com/office/drawing/2014/chart" uri="{C3380CC4-5D6E-409C-BE32-E72D297353CC}">
                <c16:uniqueId val="{00000001-A97D-4415-97D7-AA6A04023CE4}"/>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2007-2011</c:v>
                </c:pt>
                <c:pt idx="1">
                  <c:v>2012-2016</c:v>
                </c:pt>
              </c:strCache>
            </c:strRef>
          </c:cat>
          <c:val>
            <c:numRef>
              <c:f>Sheet1!$B$2:$B$3</c:f>
              <c:numCache>
                <c:formatCode>0.0</c:formatCode>
                <c:ptCount val="2"/>
                <c:pt idx="0">
                  <c:v>97.7</c:v>
                </c:pt>
                <c:pt idx="1">
                  <c:v>96.4</c:v>
                </c:pt>
              </c:numCache>
            </c:numRef>
          </c:val>
          <c:extLst xmlns:c16r2="http://schemas.microsoft.com/office/drawing/2015/06/chart">
            <c:ext xmlns:c16="http://schemas.microsoft.com/office/drawing/2014/chart" uri="{C3380CC4-5D6E-409C-BE32-E72D297353CC}">
              <c16:uniqueId val="{00000002-A97D-4415-97D7-AA6A04023CE4}"/>
            </c:ext>
          </c:extLst>
        </c:ser>
        <c:dLbls>
          <c:showLegendKey val="0"/>
          <c:showVal val="0"/>
          <c:showCatName val="0"/>
          <c:showSerName val="0"/>
          <c:showPercent val="0"/>
          <c:showBubbleSize val="0"/>
        </c:dLbls>
        <c:gapWidth val="150"/>
        <c:axId val="171006208"/>
        <c:axId val="171024384"/>
      </c:barChart>
      <c:catAx>
        <c:axId val="171006208"/>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171024384"/>
        <c:crosses val="autoZero"/>
        <c:auto val="1"/>
        <c:lblAlgn val="ctr"/>
        <c:lblOffset val="100"/>
        <c:noMultiLvlLbl val="0"/>
      </c:catAx>
      <c:valAx>
        <c:axId val="171024384"/>
        <c:scaling>
          <c:orientation val="minMax"/>
          <c:max val="120"/>
          <c:min val="0"/>
        </c:scaling>
        <c:delete val="1"/>
        <c:axPos val="l"/>
        <c:majorGridlines>
          <c:spPr>
            <a:ln w="19050" cap="flat" cmpd="sng" algn="ctr">
              <a:solidFill>
                <a:schemeClr val="accent1">
                  <a:lumMod val="40000"/>
                  <a:lumOff val="60000"/>
                </a:schemeClr>
              </a:solidFill>
              <a:round/>
            </a:ln>
            <a:effectLst/>
          </c:spPr>
        </c:majorGridlines>
        <c:numFmt formatCode="0" sourceLinked="0"/>
        <c:majorTickMark val="out"/>
        <c:minorTickMark val="none"/>
        <c:tickLblPos val="nextTo"/>
        <c:crossAx val="171006208"/>
        <c:crosses val="autoZero"/>
        <c:crossBetween val="between"/>
        <c:majorUnit val="20"/>
      </c:valAx>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HelveticaNeueLT Std Cn" panose="020B0506030502030204" pitchFamily="34" charset="0"/>
                <a:ea typeface="+mn-ea"/>
                <a:cs typeface="+mn-cs"/>
              </a:defRPr>
            </a:pPr>
            <a:r>
              <a:rPr lang="en-US" sz="2400" b="1" dirty="0">
                <a:solidFill>
                  <a:schemeClr val="tx1"/>
                </a:solidFill>
                <a:latin typeface="HelveticaNeueLT Std Cn" panose="020B0506030502030204" pitchFamily="34" charset="0"/>
              </a:rPr>
              <a:t>Diabetes</a:t>
            </a:r>
          </a:p>
        </c:rich>
      </c:tx>
      <c:layout>
        <c:manualLayout>
          <c:xMode val="edge"/>
          <c:yMode val="edge"/>
          <c:x val="0.42679773923772102"/>
          <c:y val="5.5505856461299602E-2"/>
        </c:manualLayout>
      </c:layout>
      <c:overlay val="0"/>
      <c:spPr>
        <a:noFill/>
        <a:ln>
          <a:noFill/>
        </a:ln>
        <a:effectLst/>
      </c:sp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145431168"/>
        <c:axId val="145490304"/>
      </c:barChart>
      <c:catAx>
        <c:axId val="1454311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HelveticaNeueLT Std Cn" panose="020B0506030502030204" pitchFamily="34" charset="0"/>
                <a:ea typeface="+mn-ea"/>
                <a:cs typeface="+mn-cs"/>
              </a:defRPr>
            </a:pPr>
            <a:endParaRPr lang="en-US"/>
          </a:p>
        </c:txPr>
        <c:crossAx val="145490304"/>
        <c:crosses val="autoZero"/>
        <c:auto val="1"/>
        <c:lblAlgn val="ctr"/>
        <c:lblOffset val="100"/>
        <c:noMultiLvlLbl val="0"/>
      </c:catAx>
      <c:valAx>
        <c:axId val="145490304"/>
        <c:scaling>
          <c:orientation val="minMax"/>
          <c:max val="0.1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1" i="0" u="none" strike="noStrike" baseline="0" dirty="0">
                    <a:solidFill>
                      <a:schemeClr val="tx1"/>
                    </a:solidFill>
                    <a:effectLst/>
                    <a:latin typeface="HelveticaNeueLT Std Cn" panose="020B0506030502030204" pitchFamily="34" charset="0"/>
                  </a:rPr>
                  <a:t>Prevalence rate </a:t>
                </a:r>
                <a:endParaRPr lang="en-US" sz="1800" b="0" dirty="0">
                  <a:solidFill>
                    <a:schemeClr val="tx1"/>
                  </a:solidFill>
                  <a:effectLst/>
                  <a:latin typeface="HelveticaNeueLT Std Cn" panose="020B0506030502030204" pitchFamily="34" charset="0"/>
                </a:endParaRPr>
              </a:p>
            </c:rich>
          </c:tx>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HelveticaNeueLT Std Cn" panose="020B0506030502030204" pitchFamily="34" charset="0"/>
                <a:ea typeface="+mn-ea"/>
                <a:cs typeface="+mn-cs"/>
              </a:defRPr>
            </a:pPr>
            <a:endParaRPr lang="en-US"/>
          </a:p>
        </c:txPr>
        <c:crossAx val="145431168"/>
        <c:crosses val="autoZero"/>
        <c:crossBetween val="between"/>
        <c:majorUnit val="0.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HelveticaNeueLT Std Cn" panose="020B0506030502030204" pitchFamily="34" charset="0"/>
                <a:ea typeface="+mn-ea"/>
                <a:cs typeface="+mn-cs"/>
              </a:defRPr>
            </a:pPr>
            <a:r>
              <a:rPr lang="en-US" sz="2400" b="1" dirty="0">
                <a:solidFill>
                  <a:schemeClr val="tx1"/>
                </a:solidFill>
                <a:latin typeface="HelveticaNeueLT Std Cn" panose="020B0506030502030204" pitchFamily="34" charset="0"/>
              </a:rPr>
              <a:t>Diabetes</a:t>
            </a:r>
          </a:p>
        </c:rich>
      </c:tx>
      <c:layout>
        <c:manualLayout>
          <c:xMode val="edge"/>
          <c:yMode val="edge"/>
          <c:x val="0.42679773923772141"/>
          <c:y val="5.550585646129963E-2"/>
        </c:manualLayout>
      </c:layout>
      <c:overlay val="0"/>
      <c:spPr>
        <a:noFill/>
        <a:ln>
          <a:noFill/>
        </a:ln>
        <a:effectLst/>
      </c:sp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145544704"/>
        <c:axId val="145546240"/>
      </c:barChart>
      <c:catAx>
        <c:axId val="1455447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HelveticaNeueLT Std Cn" panose="020B0506030502030204" pitchFamily="34" charset="0"/>
                <a:ea typeface="+mn-ea"/>
                <a:cs typeface="+mn-cs"/>
              </a:defRPr>
            </a:pPr>
            <a:endParaRPr lang="en-US"/>
          </a:p>
        </c:txPr>
        <c:crossAx val="145546240"/>
        <c:crosses val="autoZero"/>
        <c:auto val="1"/>
        <c:lblAlgn val="ctr"/>
        <c:lblOffset val="100"/>
        <c:noMultiLvlLbl val="0"/>
      </c:catAx>
      <c:valAx>
        <c:axId val="145546240"/>
        <c:scaling>
          <c:orientation val="minMax"/>
          <c:max val="0.1500000000000000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1" i="0" u="none" strike="noStrike" baseline="0" dirty="0">
                    <a:solidFill>
                      <a:schemeClr val="tx1"/>
                    </a:solidFill>
                    <a:effectLst/>
                    <a:latin typeface="HelveticaNeueLT Std Cn" panose="020B0506030502030204" pitchFamily="34" charset="0"/>
                  </a:rPr>
                  <a:t>Prevalence rate </a:t>
                </a:r>
                <a:endParaRPr lang="en-US" sz="1800" b="0" dirty="0">
                  <a:solidFill>
                    <a:schemeClr val="tx1"/>
                  </a:solidFill>
                  <a:effectLst/>
                  <a:latin typeface="HelveticaNeueLT Std Cn" panose="020B0506030502030204" pitchFamily="34" charset="0"/>
                </a:endParaRPr>
              </a:p>
            </c:rich>
          </c:tx>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HelveticaNeueLT Std Cn" panose="020B0506030502030204" pitchFamily="34" charset="0"/>
                <a:ea typeface="+mn-ea"/>
                <a:cs typeface="+mn-cs"/>
              </a:defRPr>
            </a:pPr>
            <a:endParaRPr lang="en-US"/>
          </a:p>
        </c:txPr>
        <c:crossAx val="145544704"/>
        <c:crosses val="autoZero"/>
        <c:crossBetween val="between"/>
        <c:majorUnit val="5.000000000000001E-2"/>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39077840721701"/>
          <c:y val="0.14221361273401248"/>
          <c:w val="0.74732204351743892"/>
          <c:h val="0.76950064778097549"/>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4-1D36-4816-B189-81AAF61298EB}"/>
              </c:ext>
            </c:extLst>
          </c:dPt>
          <c:dPt>
            <c:idx val="1"/>
            <c:invertIfNegative val="0"/>
            <c:bubble3D val="0"/>
            <c:extLst xmlns:c16r2="http://schemas.microsoft.com/office/drawing/2015/06/chart">
              <c:ext xmlns:c16="http://schemas.microsoft.com/office/drawing/2014/chart" uri="{C3380CC4-5D6E-409C-BE32-E72D297353CC}">
                <c16:uniqueId val="{00000003-1D36-4816-B189-81AAF61298EB}"/>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2010-2012</c:v>
                </c:pt>
                <c:pt idx="1">
                  <c:v>2014-2016</c:v>
                </c:pt>
              </c:strCache>
            </c:strRef>
          </c:cat>
          <c:val>
            <c:numRef>
              <c:f>Sheet1!$B$2:$B$3</c:f>
              <c:numCache>
                <c:formatCode>#,##0.0</c:formatCode>
                <c:ptCount val="2"/>
                <c:pt idx="0">
                  <c:v>6156.8</c:v>
                </c:pt>
                <c:pt idx="1">
                  <c:v>6887.6</c:v>
                </c:pt>
              </c:numCache>
            </c:numRef>
          </c:val>
          <c:extLst xmlns:c16r2="http://schemas.microsoft.com/office/drawing/2015/06/chart">
            <c:ext xmlns:c16="http://schemas.microsoft.com/office/drawing/2014/chart" uri="{C3380CC4-5D6E-409C-BE32-E72D297353CC}">
              <c16:uniqueId val="{00000000-1D36-4816-B189-81AAF61298EB}"/>
            </c:ext>
          </c:extLst>
        </c:ser>
        <c:dLbls>
          <c:showLegendKey val="0"/>
          <c:showVal val="0"/>
          <c:showCatName val="0"/>
          <c:showSerName val="0"/>
          <c:showPercent val="0"/>
          <c:showBubbleSize val="0"/>
        </c:dLbls>
        <c:gapWidth val="219"/>
        <c:axId val="90239744"/>
        <c:axId val="90241280"/>
      </c:barChart>
      <c:catAx>
        <c:axId val="9023974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90241280"/>
        <c:crosses val="autoZero"/>
        <c:auto val="1"/>
        <c:lblAlgn val="ctr"/>
        <c:lblOffset val="100"/>
        <c:noMultiLvlLbl val="0"/>
      </c:catAx>
      <c:valAx>
        <c:axId val="90241280"/>
        <c:scaling>
          <c:orientation val="minMax"/>
          <c:max val="10000"/>
          <c:min val="0"/>
        </c:scaling>
        <c:delete val="1"/>
        <c:axPos val="l"/>
        <c:majorGridlines>
          <c:spPr>
            <a:ln w="19050" cap="flat" cmpd="sng" algn="ctr">
              <a:solidFill>
                <a:schemeClr val="accent1">
                  <a:lumMod val="40000"/>
                  <a:lumOff val="60000"/>
                </a:schemeClr>
              </a:solidFill>
              <a:round/>
            </a:ln>
            <a:effectLst/>
          </c:spPr>
        </c:majorGridlines>
        <c:numFmt formatCode="#,##0.0" sourceLinked="1"/>
        <c:majorTickMark val="out"/>
        <c:minorTickMark val="none"/>
        <c:tickLblPos val="nextTo"/>
        <c:crossAx val="90239744"/>
        <c:crosses val="autoZero"/>
        <c:crossBetween val="between"/>
        <c:majorUnit val="2000"/>
      </c:valAx>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HelveticaNeueLT Std Cn" panose="020B0506030502030204" pitchFamily="34" charset="0"/>
                <a:ea typeface="+mn-ea"/>
                <a:cs typeface="+mn-cs"/>
              </a:defRPr>
            </a:pPr>
            <a:r>
              <a:rPr lang="en-US" sz="2400" b="1" dirty="0">
                <a:solidFill>
                  <a:schemeClr val="tx1"/>
                </a:solidFill>
                <a:latin typeface="HelveticaNeueLT Std Cn" panose="020B0506030502030204" pitchFamily="34" charset="0"/>
              </a:rPr>
              <a:t>Diabetes</a:t>
            </a:r>
          </a:p>
        </c:rich>
      </c:tx>
      <c:layout>
        <c:manualLayout>
          <c:xMode val="edge"/>
          <c:yMode val="edge"/>
          <c:x val="0.42679773923772141"/>
          <c:y val="5.550585646129963E-2"/>
        </c:manualLayout>
      </c:layout>
      <c:overlay val="0"/>
      <c:spPr>
        <a:noFill/>
        <a:ln>
          <a:noFill/>
        </a:ln>
        <a:effectLst/>
      </c:sp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171153280"/>
        <c:axId val="171154816"/>
      </c:barChart>
      <c:catAx>
        <c:axId val="1711532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HelveticaNeueLT Std Cn" panose="020B0506030502030204" pitchFamily="34" charset="0"/>
                <a:ea typeface="+mn-ea"/>
                <a:cs typeface="+mn-cs"/>
              </a:defRPr>
            </a:pPr>
            <a:endParaRPr lang="en-US"/>
          </a:p>
        </c:txPr>
        <c:crossAx val="171154816"/>
        <c:crosses val="autoZero"/>
        <c:auto val="1"/>
        <c:lblAlgn val="ctr"/>
        <c:lblOffset val="100"/>
        <c:noMultiLvlLbl val="0"/>
      </c:catAx>
      <c:valAx>
        <c:axId val="171154816"/>
        <c:scaling>
          <c:orientation val="minMax"/>
          <c:max val="0.1500000000000000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1" i="0" u="none" strike="noStrike" baseline="0" dirty="0">
                    <a:solidFill>
                      <a:schemeClr val="tx1"/>
                    </a:solidFill>
                    <a:effectLst/>
                    <a:latin typeface="HelveticaNeueLT Std Cn" panose="020B0506030502030204" pitchFamily="34" charset="0"/>
                  </a:rPr>
                  <a:t>Prevalence rate </a:t>
                </a:r>
                <a:endParaRPr lang="en-US" sz="1800" b="0" dirty="0">
                  <a:solidFill>
                    <a:schemeClr val="tx1"/>
                  </a:solidFill>
                  <a:effectLst/>
                  <a:latin typeface="HelveticaNeueLT Std Cn" panose="020B0506030502030204" pitchFamily="34" charset="0"/>
                </a:endParaRPr>
              </a:p>
            </c:rich>
          </c:tx>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HelveticaNeueLT Std Cn" panose="020B0506030502030204" pitchFamily="34" charset="0"/>
                <a:ea typeface="+mn-ea"/>
                <a:cs typeface="+mn-cs"/>
              </a:defRPr>
            </a:pPr>
            <a:endParaRPr lang="en-US"/>
          </a:p>
        </c:txPr>
        <c:crossAx val="171153280"/>
        <c:crosses val="autoZero"/>
        <c:crossBetween val="between"/>
        <c:majorUnit val="5.000000000000001E-2"/>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2169249220896"/>
          <c:y val="0.21830817146865278"/>
          <c:w val="0.81752363795752636"/>
          <c:h val="0.77382646328662008"/>
        </c:manualLayout>
      </c:layout>
      <c:barChart>
        <c:barDir val="col"/>
        <c:grouping val="clustered"/>
        <c:varyColors val="0"/>
        <c:ser>
          <c:idx val="0"/>
          <c:order val="0"/>
          <c:tx>
            <c:strRef>
              <c:f>Sheet1!$B$1</c:f>
              <c:strCache>
                <c:ptCount val="1"/>
                <c:pt idx="0">
                  <c:v>Column1</c:v>
                </c:pt>
              </c:strCache>
            </c:strRef>
          </c:tx>
          <c:spPr>
            <a:solidFill>
              <a:schemeClr val="accent2"/>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8712-4CB0-BD34-DB4E9ECB8824}"/>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Obesity (High School)</c:v>
                </c:pt>
              </c:strCache>
            </c:strRef>
          </c:cat>
          <c:val>
            <c:numRef>
              <c:f>Sheet1!$B$2</c:f>
              <c:numCache>
                <c:formatCode>0%</c:formatCode>
                <c:ptCount val="1"/>
                <c:pt idx="0">
                  <c:v>0.13500000000000001</c:v>
                </c:pt>
              </c:numCache>
            </c:numRef>
          </c:val>
          <c:extLst xmlns:c16r2="http://schemas.microsoft.com/office/drawing/2015/06/chart">
            <c:ext xmlns:c16="http://schemas.microsoft.com/office/drawing/2014/chart" uri="{C3380CC4-5D6E-409C-BE32-E72D297353CC}">
              <c16:uniqueId val="{00000001-8712-4CB0-BD34-DB4E9ECB8824}"/>
            </c:ext>
          </c:extLst>
        </c:ser>
        <c:ser>
          <c:idx val="1"/>
          <c:order val="1"/>
          <c:tx>
            <c:strRef>
              <c:f>Sheet1!$C$1</c:f>
              <c:strCache>
                <c:ptCount val="1"/>
                <c:pt idx="0">
                  <c:v>Column2</c:v>
                </c:pt>
              </c:strCache>
            </c:strRef>
          </c:tx>
          <c:spPr>
            <a:solidFill>
              <a:schemeClr val="accent1"/>
            </a:solidFill>
            <a:ln>
              <a:noFill/>
            </a:ln>
            <a:effectLst/>
          </c:spPr>
          <c:invertIfNegative val="0"/>
          <c:dLbls>
            <c:dLbl>
              <c:idx val="0"/>
              <c:layout>
                <c:manualLayout>
                  <c:x val="-2.8163167189865874E-3"/>
                  <c:y val="1.464664788974095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758-4600-AA57-933F3CA127E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Obesity (High School)</c:v>
                </c:pt>
              </c:strCache>
            </c:strRef>
          </c:cat>
          <c:val>
            <c:numRef>
              <c:f>Sheet1!$C$2</c:f>
              <c:numCache>
                <c:formatCode>0%</c:formatCode>
                <c:ptCount val="1"/>
                <c:pt idx="0">
                  <c:v>0.15</c:v>
                </c:pt>
              </c:numCache>
            </c:numRef>
          </c:val>
          <c:extLst xmlns:c16r2="http://schemas.microsoft.com/office/drawing/2015/06/chart">
            <c:ext xmlns:c16="http://schemas.microsoft.com/office/drawing/2014/chart" uri="{C3380CC4-5D6E-409C-BE32-E72D297353CC}">
              <c16:uniqueId val="{00000002-8712-4CB0-BD34-DB4E9ECB8824}"/>
            </c:ext>
          </c:extLst>
        </c:ser>
        <c:dLbls>
          <c:showLegendKey val="0"/>
          <c:showVal val="0"/>
          <c:showCatName val="0"/>
          <c:showSerName val="0"/>
          <c:showPercent val="0"/>
          <c:showBubbleSize val="0"/>
        </c:dLbls>
        <c:gapWidth val="219"/>
        <c:overlap val="-27"/>
        <c:axId val="90633344"/>
        <c:axId val="90634880"/>
      </c:barChart>
      <c:catAx>
        <c:axId val="90633344"/>
        <c:scaling>
          <c:orientation val="minMax"/>
        </c:scaling>
        <c:delete val="1"/>
        <c:axPos val="b"/>
        <c:numFmt formatCode="General" sourceLinked="1"/>
        <c:majorTickMark val="out"/>
        <c:minorTickMark val="none"/>
        <c:tickLblPos val="nextTo"/>
        <c:crossAx val="90634880"/>
        <c:crosses val="autoZero"/>
        <c:auto val="1"/>
        <c:lblAlgn val="ctr"/>
        <c:lblOffset val="100"/>
        <c:noMultiLvlLbl val="0"/>
      </c:catAx>
      <c:valAx>
        <c:axId val="90634880"/>
        <c:scaling>
          <c:orientation val="minMax"/>
          <c:max val="0.4"/>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90633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2169249220896"/>
          <c:y val="0.21830817146865278"/>
          <c:w val="0.81752363795752636"/>
          <c:h val="0.77382646328662008"/>
        </c:manualLayout>
      </c:layout>
      <c:barChart>
        <c:barDir val="col"/>
        <c:grouping val="clustered"/>
        <c:varyColors val="0"/>
        <c:ser>
          <c:idx val="0"/>
          <c:order val="0"/>
          <c:tx>
            <c:strRef>
              <c:f>Sheet1!$B$1</c:f>
              <c:strCache>
                <c:ptCount val="1"/>
                <c:pt idx="0">
                  <c:v>Column1</c:v>
                </c:pt>
              </c:strCache>
            </c:strRef>
          </c:tx>
          <c:spPr>
            <a:solidFill>
              <a:schemeClr val="accent2"/>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713F-4747-B23D-2BD3C1021BC6}"/>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Obesity (High School)</c:v>
                </c:pt>
              </c:strCache>
            </c:strRef>
          </c:cat>
          <c:val>
            <c:numRef>
              <c:f>Sheet1!$B$2</c:f>
              <c:numCache>
                <c:formatCode>0%</c:formatCode>
                <c:ptCount val="1"/>
                <c:pt idx="0">
                  <c:v>0.2</c:v>
                </c:pt>
              </c:numCache>
            </c:numRef>
          </c:val>
          <c:extLst xmlns:c16r2="http://schemas.microsoft.com/office/drawing/2015/06/chart">
            <c:ext xmlns:c16="http://schemas.microsoft.com/office/drawing/2014/chart" uri="{C3380CC4-5D6E-409C-BE32-E72D297353CC}">
              <c16:uniqueId val="{00000001-713F-4747-B23D-2BD3C1021BC6}"/>
            </c:ext>
          </c:extLst>
        </c:ser>
        <c:ser>
          <c:idx val="1"/>
          <c:order val="1"/>
          <c:tx>
            <c:strRef>
              <c:f>Sheet1!$C$1</c:f>
              <c:strCache>
                <c:ptCount val="1"/>
                <c:pt idx="0">
                  <c:v>Column2</c:v>
                </c:pt>
              </c:strCache>
            </c:strRef>
          </c:tx>
          <c:spPr>
            <a:solidFill>
              <a:schemeClr val="accent2"/>
            </a:solidFill>
            <a:ln>
              <a:noFill/>
            </a:ln>
            <a:effectLst/>
          </c:spPr>
          <c:invertIfNegative val="0"/>
          <c:dLbls>
            <c:dLbl>
              <c:idx val="0"/>
              <c:layout>
                <c:manualLayout>
                  <c:x val="-2.8163167189865874E-3"/>
                  <c:y val="1.464664788974095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13F-4747-B23D-2BD3C1021BC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Obesity (High School)</c:v>
                </c:pt>
              </c:strCache>
            </c:strRef>
          </c:cat>
          <c:val>
            <c:numRef>
              <c:f>Sheet1!$C$2</c:f>
              <c:numCache>
                <c:formatCode>0%</c:formatCode>
                <c:ptCount val="1"/>
                <c:pt idx="0">
                  <c:v>0.24</c:v>
                </c:pt>
              </c:numCache>
            </c:numRef>
          </c:val>
          <c:extLst xmlns:c16r2="http://schemas.microsoft.com/office/drawing/2015/06/chart">
            <c:ext xmlns:c16="http://schemas.microsoft.com/office/drawing/2014/chart" uri="{C3380CC4-5D6E-409C-BE32-E72D297353CC}">
              <c16:uniqueId val="{00000003-713F-4747-B23D-2BD3C1021BC6}"/>
            </c:ext>
          </c:extLst>
        </c:ser>
        <c:dLbls>
          <c:showLegendKey val="0"/>
          <c:showVal val="0"/>
          <c:showCatName val="0"/>
          <c:showSerName val="0"/>
          <c:showPercent val="0"/>
          <c:showBubbleSize val="0"/>
        </c:dLbls>
        <c:gapWidth val="219"/>
        <c:overlap val="-27"/>
        <c:axId val="91452928"/>
        <c:axId val="91454464"/>
      </c:barChart>
      <c:catAx>
        <c:axId val="91452928"/>
        <c:scaling>
          <c:orientation val="minMax"/>
        </c:scaling>
        <c:delete val="1"/>
        <c:axPos val="b"/>
        <c:numFmt formatCode="General" sourceLinked="1"/>
        <c:majorTickMark val="out"/>
        <c:minorTickMark val="none"/>
        <c:tickLblPos val="nextTo"/>
        <c:crossAx val="91454464"/>
        <c:crosses val="autoZero"/>
        <c:auto val="1"/>
        <c:lblAlgn val="ctr"/>
        <c:lblOffset val="100"/>
        <c:noMultiLvlLbl val="0"/>
      </c:catAx>
      <c:valAx>
        <c:axId val="91454464"/>
        <c:scaling>
          <c:orientation val="minMax"/>
          <c:max val="0.4"/>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91452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654209452807002E-2"/>
          <c:y val="2.1051693455581701E-2"/>
          <c:w val="0.89890969731543002"/>
          <c:h val="0.86554245129768204"/>
        </c:manualLayout>
      </c:layout>
      <c:lineChart>
        <c:grouping val="stacked"/>
        <c:varyColors val="0"/>
        <c:ser>
          <c:idx val="0"/>
          <c:order val="0"/>
          <c:tx>
            <c:strRef>
              <c:f>Sheet1!$B$1</c:f>
              <c:strCache>
                <c:ptCount val="1"/>
                <c:pt idx="0">
                  <c:v>Series 1</c:v>
                </c:pt>
              </c:strCache>
            </c:strRef>
          </c:tx>
          <c:spPr>
            <a:ln w="28575" cap="rnd">
              <a:solidFill>
                <a:schemeClr val="accent2"/>
              </a:solidFill>
              <a:round/>
            </a:ln>
            <a:effectLst/>
          </c:spPr>
          <c:marker>
            <c:symbol val="square"/>
            <c:size val="5"/>
            <c:spPr>
              <a:solidFill>
                <a:schemeClr val="accent2"/>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2013</c:v>
                </c:pt>
                <c:pt idx="1">
                  <c:v>2015</c:v>
                </c:pt>
                <c:pt idx="2">
                  <c:v>2017</c:v>
                </c:pt>
              </c:numCache>
            </c:numRef>
          </c:cat>
          <c:val>
            <c:numRef>
              <c:f>Sheet1!$B$2:$B$4</c:f>
              <c:numCache>
                <c:formatCode>General</c:formatCode>
                <c:ptCount val="3"/>
                <c:pt idx="0">
                  <c:v>13</c:v>
                </c:pt>
                <c:pt idx="1">
                  <c:v>11</c:v>
                </c:pt>
                <c:pt idx="2">
                  <c:v>10</c:v>
                </c:pt>
              </c:numCache>
            </c:numRef>
          </c:val>
          <c:smooth val="0"/>
          <c:extLst xmlns:c16r2="http://schemas.microsoft.com/office/drawing/2015/06/chart">
            <c:ext xmlns:c16="http://schemas.microsoft.com/office/drawing/2014/chart" uri="{C3380CC4-5D6E-409C-BE32-E72D297353CC}">
              <c16:uniqueId val="{00000000-8B6E-4C4E-8EC0-385B7AFF96E2}"/>
            </c:ext>
          </c:extLst>
        </c:ser>
        <c:dLbls>
          <c:showLegendKey val="0"/>
          <c:showVal val="0"/>
          <c:showCatName val="0"/>
          <c:showSerName val="0"/>
          <c:showPercent val="0"/>
          <c:showBubbleSize val="0"/>
        </c:dLbls>
        <c:marker val="1"/>
        <c:smooth val="0"/>
        <c:axId val="121493760"/>
        <c:axId val="121499648"/>
      </c:lineChart>
      <c:catAx>
        <c:axId val="121493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latin typeface="+mn-lt"/>
                <a:ea typeface="+mn-ea"/>
                <a:cs typeface="+mn-cs"/>
              </a:defRPr>
            </a:pPr>
            <a:endParaRPr lang="en-US"/>
          </a:p>
        </c:txPr>
        <c:crossAx val="121499648"/>
        <c:crosses val="autoZero"/>
        <c:auto val="1"/>
        <c:lblAlgn val="ctr"/>
        <c:lblOffset val="100"/>
        <c:noMultiLvlLbl val="0"/>
      </c:catAx>
      <c:valAx>
        <c:axId val="121499648"/>
        <c:scaling>
          <c:orientation val="minMax"/>
          <c:max val="25"/>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1493760"/>
        <c:crosses val="autoZero"/>
        <c:crossBetween val="between"/>
        <c:majorUnit val="5"/>
      </c:valAx>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Smoking</c:v>
                </c:pt>
              </c:strCache>
            </c:strRef>
          </c:tx>
          <c:spPr>
            <a:solidFill>
              <a:schemeClr val="accent2"/>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4A56-4849-A23F-754C16D31A9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2015</c:v>
                </c:pt>
                <c:pt idx="1">
                  <c:v>2017</c:v>
                </c:pt>
              </c:numCache>
            </c:numRef>
          </c:cat>
          <c:val>
            <c:numRef>
              <c:f>Sheet1!$B$2:$B$3</c:f>
              <c:numCache>
                <c:formatCode>0%</c:formatCode>
                <c:ptCount val="2"/>
                <c:pt idx="0">
                  <c:v>0.123</c:v>
                </c:pt>
                <c:pt idx="1">
                  <c:v>0.14499999999999999</c:v>
                </c:pt>
              </c:numCache>
            </c:numRef>
          </c:val>
          <c:extLst xmlns:c16r2="http://schemas.microsoft.com/office/drawing/2015/06/chart">
            <c:ext xmlns:c16="http://schemas.microsoft.com/office/drawing/2014/chart" uri="{C3380CC4-5D6E-409C-BE32-E72D297353CC}">
              <c16:uniqueId val="{00000002-4A56-4849-A23F-754C16D31A9E}"/>
            </c:ext>
          </c:extLst>
        </c:ser>
        <c:dLbls>
          <c:showLegendKey val="0"/>
          <c:showVal val="0"/>
          <c:showCatName val="0"/>
          <c:showSerName val="0"/>
          <c:showPercent val="0"/>
          <c:showBubbleSize val="0"/>
        </c:dLbls>
        <c:gapWidth val="219"/>
        <c:overlap val="-27"/>
        <c:axId val="122049280"/>
        <c:axId val="122050816"/>
      </c:barChart>
      <c:catAx>
        <c:axId val="12204928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122050816"/>
        <c:crosses val="autoZero"/>
        <c:auto val="1"/>
        <c:lblAlgn val="ctr"/>
        <c:lblOffset val="100"/>
        <c:noMultiLvlLbl val="0"/>
      </c:catAx>
      <c:valAx>
        <c:axId val="122050816"/>
        <c:scaling>
          <c:orientation val="minMax"/>
          <c:max val="0.25"/>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122049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608392131960342E-2"/>
          <c:y val="3.1038730252524373E-2"/>
          <c:w val="0.69836806946857322"/>
          <c:h val="0.83282751698847735"/>
        </c:manualLayout>
      </c:layout>
      <c:lineChart>
        <c:grouping val="standard"/>
        <c:varyColors val="0"/>
        <c:ser>
          <c:idx val="0"/>
          <c:order val="0"/>
          <c:tx>
            <c:strRef>
              <c:f>Sheet1!$B$1</c:f>
              <c:strCache>
                <c:ptCount val="1"/>
                <c:pt idx="0">
                  <c:v>Alcohol</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dLbls>
            <c:dLbl>
              <c:idx val="1"/>
              <c:layout>
                <c:manualLayout>
                  <c:x val="-4.2942466311818278E-2"/>
                  <c:y val="-8.397700907210763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F6D-4E59-823E-3C19925BE487}"/>
                </c:ext>
              </c:extLst>
            </c:dLbl>
            <c:dLbl>
              <c:idx val="2"/>
              <c:layout>
                <c:manualLayout>
                  <c:x val="-2.5334074179858022E-2"/>
                  <c:y val="6.431914657884217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5.7271295409201006E-2"/>
                      <c:h val="8.173532299831418E-2"/>
                    </c:manualLayout>
                  </c15:layout>
                </c:ext>
                <c:ext xmlns:c16="http://schemas.microsoft.com/office/drawing/2014/chart" uri="{C3380CC4-5D6E-409C-BE32-E72D297353CC}">
                  <c16:uniqueId val="{00000000-0F6D-4E59-823E-3C19925BE48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2013</c:v>
                </c:pt>
                <c:pt idx="1">
                  <c:v>2015</c:v>
                </c:pt>
                <c:pt idx="2">
                  <c:v>2017</c:v>
                </c:pt>
              </c:numCache>
            </c:numRef>
          </c:cat>
          <c:val>
            <c:numRef>
              <c:f>Sheet1!$B$2:$B$4</c:f>
              <c:numCache>
                <c:formatCode>General</c:formatCode>
                <c:ptCount val="3"/>
                <c:pt idx="0">
                  <c:v>25</c:v>
                </c:pt>
                <c:pt idx="1">
                  <c:v>19</c:v>
                </c:pt>
                <c:pt idx="2">
                  <c:v>19</c:v>
                </c:pt>
              </c:numCache>
            </c:numRef>
          </c:val>
          <c:smooth val="0"/>
          <c:extLst xmlns:c16r2="http://schemas.microsoft.com/office/drawing/2015/06/chart">
            <c:ext xmlns:c16="http://schemas.microsoft.com/office/drawing/2014/chart" uri="{C3380CC4-5D6E-409C-BE32-E72D297353CC}">
              <c16:uniqueId val="{00000000-4092-4842-959B-96848B4578B9}"/>
            </c:ext>
          </c:extLst>
        </c:ser>
        <c:ser>
          <c:idx val="1"/>
          <c:order val="1"/>
          <c:tx>
            <c:strRef>
              <c:f>Sheet1!$C$1</c:f>
              <c:strCache>
                <c:ptCount val="1"/>
                <c:pt idx="0">
                  <c:v>Marijuana</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Lbl>
              <c:idx val="0"/>
              <c:layout>
                <c:manualLayout>
                  <c:x val="-5.1746662377798451E-2"/>
                  <c:y val="6.431914657884214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5B8-4A8C-BE51-A7CC8184CC6C}"/>
                </c:ext>
              </c:extLst>
            </c:dLbl>
            <c:dLbl>
              <c:idx val="1"/>
              <c:layout>
                <c:manualLayout>
                  <c:x val="-4.074141729532324E-2"/>
                  <c:y val="5.052415535549800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D44-4EAA-9FD8-9A72F5DE89CB}"/>
                </c:ext>
              </c:extLst>
            </c:dLbl>
            <c:dLbl>
              <c:idx val="2"/>
              <c:layout>
                <c:manualLayout>
                  <c:x val="3.2795630345775328E-3"/>
                  <c:y val="2.293417290880964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F6D-4E59-823E-3C19925BE48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2013</c:v>
                </c:pt>
                <c:pt idx="1">
                  <c:v>2015</c:v>
                </c:pt>
                <c:pt idx="2">
                  <c:v>2017</c:v>
                </c:pt>
              </c:numCache>
            </c:numRef>
          </c:cat>
          <c:val>
            <c:numRef>
              <c:f>Sheet1!$C$2:$C$4</c:f>
              <c:numCache>
                <c:formatCode>General</c:formatCode>
                <c:ptCount val="3"/>
                <c:pt idx="0">
                  <c:v>23</c:v>
                </c:pt>
                <c:pt idx="1">
                  <c:v>18</c:v>
                </c:pt>
                <c:pt idx="2">
                  <c:v>22</c:v>
                </c:pt>
              </c:numCache>
            </c:numRef>
          </c:val>
          <c:smooth val="0"/>
          <c:extLst xmlns:c16r2="http://schemas.microsoft.com/office/drawing/2015/06/chart">
            <c:ext xmlns:c16="http://schemas.microsoft.com/office/drawing/2014/chart" uri="{C3380CC4-5D6E-409C-BE32-E72D297353CC}">
              <c16:uniqueId val="{00000001-4092-4842-959B-96848B4578B9}"/>
            </c:ext>
          </c:extLst>
        </c:ser>
        <c:dLbls>
          <c:showLegendKey val="0"/>
          <c:showVal val="0"/>
          <c:showCatName val="0"/>
          <c:showSerName val="0"/>
          <c:showPercent val="0"/>
          <c:showBubbleSize val="0"/>
        </c:dLbls>
        <c:marker val="1"/>
        <c:smooth val="0"/>
        <c:axId val="122108928"/>
        <c:axId val="122114816"/>
      </c:lineChart>
      <c:catAx>
        <c:axId val="12210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latin typeface="+mn-lt"/>
                <a:ea typeface="+mn-ea"/>
                <a:cs typeface="+mn-cs"/>
              </a:defRPr>
            </a:pPr>
            <a:endParaRPr lang="en-US"/>
          </a:p>
        </c:txPr>
        <c:crossAx val="122114816"/>
        <c:crosses val="autoZero"/>
        <c:auto val="1"/>
        <c:lblAlgn val="ctr"/>
        <c:lblOffset val="100"/>
        <c:noMultiLvlLbl val="0"/>
      </c:catAx>
      <c:valAx>
        <c:axId val="1221148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21089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HelveticaNeueLT Std Cn" panose="020B0506030502030204" pitchFamily="34" charset="0"/>
                <a:ea typeface="+mn-ea"/>
                <a:cs typeface="+mn-cs"/>
              </a:defRPr>
            </a:pPr>
            <a:r>
              <a:rPr lang="en-US" sz="2400" b="1" dirty="0">
                <a:solidFill>
                  <a:schemeClr val="tx1"/>
                </a:solidFill>
                <a:latin typeface="HelveticaNeueLT Std Cn" panose="020B0506030502030204" pitchFamily="34" charset="0"/>
              </a:rPr>
              <a:t>Diabetes</a:t>
            </a:r>
          </a:p>
        </c:rich>
      </c:tx>
      <c:layout>
        <c:manualLayout>
          <c:xMode val="edge"/>
          <c:yMode val="edge"/>
          <c:x val="0.42679773923772102"/>
          <c:y val="5.5505856461299602E-2"/>
        </c:manualLayout>
      </c:layout>
      <c:overlay val="0"/>
      <c:spPr>
        <a:noFill/>
        <a:ln>
          <a:noFill/>
        </a:ln>
        <a:effectLst/>
      </c:sp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126888576"/>
        <c:axId val="126890368"/>
      </c:barChart>
      <c:catAx>
        <c:axId val="1268885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HelveticaNeueLT Std Cn" panose="020B0506030502030204" pitchFamily="34" charset="0"/>
                <a:ea typeface="+mn-ea"/>
                <a:cs typeface="+mn-cs"/>
              </a:defRPr>
            </a:pPr>
            <a:endParaRPr lang="en-US"/>
          </a:p>
        </c:txPr>
        <c:crossAx val="126890368"/>
        <c:crosses val="autoZero"/>
        <c:auto val="1"/>
        <c:lblAlgn val="ctr"/>
        <c:lblOffset val="100"/>
        <c:noMultiLvlLbl val="0"/>
      </c:catAx>
      <c:valAx>
        <c:axId val="126890368"/>
        <c:scaling>
          <c:orientation val="minMax"/>
          <c:max val="0.1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1" i="0" u="none" strike="noStrike" baseline="0" dirty="0">
                    <a:solidFill>
                      <a:schemeClr val="tx1"/>
                    </a:solidFill>
                    <a:effectLst/>
                    <a:latin typeface="HelveticaNeueLT Std Cn" panose="020B0506030502030204" pitchFamily="34" charset="0"/>
                  </a:rPr>
                  <a:t>Prevalence rate </a:t>
                </a:r>
                <a:endParaRPr lang="en-US" sz="1800" b="0" dirty="0">
                  <a:solidFill>
                    <a:schemeClr val="tx1"/>
                  </a:solidFill>
                  <a:effectLst/>
                  <a:latin typeface="HelveticaNeueLT Std Cn" panose="020B0506030502030204" pitchFamily="34" charset="0"/>
                </a:endParaRPr>
              </a:p>
            </c:rich>
          </c:tx>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HelveticaNeueLT Std Cn" panose="020B0506030502030204" pitchFamily="34" charset="0"/>
                <a:ea typeface="+mn-ea"/>
                <a:cs typeface="+mn-cs"/>
              </a:defRPr>
            </a:pPr>
            <a:endParaRPr lang="en-US"/>
          </a:p>
        </c:txPr>
        <c:crossAx val="126888576"/>
        <c:crosses val="autoZero"/>
        <c:crossBetween val="between"/>
        <c:majorUnit val="0.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55031928062503"/>
          <c:y val="0.15008129257137956"/>
          <c:w val="0.70637104343267054"/>
          <c:h val="0.75533263901901215"/>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2857-4CF2-A3D2-411413D50480}"/>
              </c:ext>
            </c:extLst>
          </c:dPt>
          <c:dPt>
            <c:idx val="1"/>
            <c:invertIfNegative val="0"/>
            <c:bubble3D val="0"/>
            <c:extLst xmlns:c16r2="http://schemas.microsoft.com/office/drawing/2015/06/chart">
              <c:ext xmlns:c16="http://schemas.microsoft.com/office/drawing/2014/chart" uri="{C3380CC4-5D6E-409C-BE32-E72D297353CC}">
                <c16:uniqueId val="{00000002-2857-4CF2-A3D2-411413D50480}"/>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2009-2011</c:v>
                </c:pt>
                <c:pt idx="1">
                  <c:v>2012-2014</c:v>
                </c:pt>
              </c:strCache>
            </c:strRef>
          </c:cat>
          <c:val>
            <c:numRef>
              <c:f>Sheet1!$B$2:$B$3</c:f>
              <c:numCache>
                <c:formatCode>0.0</c:formatCode>
                <c:ptCount val="2"/>
                <c:pt idx="0">
                  <c:v>114.4</c:v>
                </c:pt>
                <c:pt idx="1">
                  <c:v>63</c:v>
                </c:pt>
              </c:numCache>
            </c:numRef>
          </c:val>
          <c:extLst xmlns:c16r2="http://schemas.microsoft.com/office/drawing/2015/06/chart">
            <c:ext xmlns:c16="http://schemas.microsoft.com/office/drawing/2014/chart" uri="{C3380CC4-5D6E-409C-BE32-E72D297353CC}">
              <c16:uniqueId val="{00000003-2857-4CF2-A3D2-411413D50480}"/>
            </c:ext>
          </c:extLst>
        </c:ser>
        <c:dLbls>
          <c:showLegendKey val="0"/>
          <c:showVal val="0"/>
          <c:showCatName val="0"/>
          <c:showSerName val="0"/>
          <c:showPercent val="0"/>
          <c:showBubbleSize val="0"/>
        </c:dLbls>
        <c:gapWidth val="150"/>
        <c:axId val="126949632"/>
        <c:axId val="126967808"/>
      </c:barChart>
      <c:catAx>
        <c:axId val="126949632"/>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126967808"/>
        <c:crosses val="autoZero"/>
        <c:auto val="1"/>
        <c:lblAlgn val="ctr"/>
        <c:lblOffset val="100"/>
        <c:noMultiLvlLbl val="0"/>
      </c:catAx>
      <c:valAx>
        <c:axId val="126967808"/>
        <c:scaling>
          <c:orientation val="minMax"/>
          <c:max val="150"/>
          <c:min val="0"/>
        </c:scaling>
        <c:delete val="1"/>
        <c:axPos val="l"/>
        <c:majorGridlines>
          <c:spPr>
            <a:ln w="19050" cap="flat" cmpd="sng" algn="ctr">
              <a:solidFill>
                <a:schemeClr val="accent1">
                  <a:lumMod val="40000"/>
                  <a:lumOff val="60000"/>
                </a:schemeClr>
              </a:solidFill>
              <a:round/>
            </a:ln>
            <a:effectLst/>
          </c:spPr>
        </c:majorGridlines>
        <c:numFmt formatCode="0" sourceLinked="0"/>
        <c:majorTickMark val="out"/>
        <c:minorTickMark val="none"/>
        <c:tickLblPos val="nextTo"/>
        <c:crossAx val="126949632"/>
        <c:crosses val="autoZero"/>
        <c:crossBetween val="between"/>
        <c:majorUnit val="25"/>
      </c:valAx>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87FBF-575C-411F-A36F-BCDEB7C4AE0B}" type="doc">
      <dgm:prSet loTypeId="urn:microsoft.com/office/officeart/2009/layout/CirclePictureHierarchy" loCatId="hierarchy" qsTypeId="urn:microsoft.com/office/officeart/2005/8/quickstyle/simple1" qsCatId="simple" csTypeId="urn:microsoft.com/office/officeart/2005/8/colors/colorful3" csCatId="colorful" phldr="1"/>
      <dgm:spPr/>
      <dgm:t>
        <a:bodyPr/>
        <a:lstStyle/>
        <a:p>
          <a:endParaRPr lang="en-US"/>
        </a:p>
      </dgm:t>
    </dgm:pt>
    <dgm:pt modelId="{AB2B4223-06A5-4FF2-B474-C8E493045211}">
      <dgm:prSet phldrT="[Text]" custT="1"/>
      <dgm:spPr/>
      <dgm:t>
        <a:bodyPr/>
        <a:lstStyle/>
        <a:p>
          <a:r>
            <a:rPr lang="en-US" sz="1800" dirty="0"/>
            <a:t>Program Manager</a:t>
          </a:r>
        </a:p>
      </dgm:t>
    </dgm:pt>
    <dgm:pt modelId="{BA670DE7-CB44-4C9C-9769-26D23D9785A0}" type="parTrans" cxnId="{E64724B7-FB10-43DB-9FAB-2A7D36803A17}">
      <dgm:prSet/>
      <dgm:spPr/>
      <dgm:t>
        <a:bodyPr/>
        <a:lstStyle/>
        <a:p>
          <a:endParaRPr lang="en-US"/>
        </a:p>
      </dgm:t>
    </dgm:pt>
    <dgm:pt modelId="{8223ADCD-3460-4390-BC48-EBD2B7D1ACF0}" type="sibTrans" cxnId="{E64724B7-FB10-43DB-9FAB-2A7D36803A17}">
      <dgm:prSet/>
      <dgm:spPr/>
      <dgm:t>
        <a:bodyPr/>
        <a:lstStyle/>
        <a:p>
          <a:endParaRPr lang="en-US"/>
        </a:p>
      </dgm:t>
    </dgm:pt>
    <dgm:pt modelId="{602AF2B4-D090-47B8-9193-0BD1C27910A3}">
      <dgm:prSet phldrT="[Text]" custT="1"/>
      <dgm:spPr/>
      <dgm:t>
        <a:bodyPr/>
        <a:lstStyle/>
        <a:p>
          <a:r>
            <a:rPr lang="en-US" sz="1800" dirty="0" smtClean="0"/>
            <a:t>Metrics Committee</a:t>
          </a:r>
          <a:endParaRPr lang="en-US" sz="1800" dirty="0"/>
        </a:p>
      </dgm:t>
    </dgm:pt>
    <dgm:pt modelId="{DDE28312-F6F2-4D6E-9926-207A3472728B}" type="parTrans" cxnId="{F7B95F3C-55BF-48B8-ADB7-1DDC10E1F33F}">
      <dgm:prSet/>
      <dgm:spPr/>
      <dgm:t>
        <a:bodyPr/>
        <a:lstStyle/>
        <a:p>
          <a:endParaRPr lang="en-US"/>
        </a:p>
      </dgm:t>
    </dgm:pt>
    <dgm:pt modelId="{40F9A24B-5D5C-49CD-9823-AC448D4EBE82}" type="sibTrans" cxnId="{F7B95F3C-55BF-48B8-ADB7-1DDC10E1F33F}">
      <dgm:prSet/>
      <dgm:spPr/>
      <dgm:t>
        <a:bodyPr/>
        <a:lstStyle/>
        <a:p>
          <a:endParaRPr lang="en-US"/>
        </a:p>
      </dgm:t>
    </dgm:pt>
    <dgm:pt modelId="{01AAF7C5-ECD1-4EEE-8496-CAD6853FB07F}">
      <dgm:prSet phldrT="[Text]" custT="1"/>
      <dgm:spPr/>
      <dgm:t>
        <a:bodyPr/>
        <a:lstStyle/>
        <a:p>
          <a:r>
            <a:rPr lang="en-US" sz="1800" dirty="0"/>
            <a:t>Steering Committee</a:t>
          </a:r>
        </a:p>
      </dgm:t>
    </dgm:pt>
    <dgm:pt modelId="{82446385-3EC7-4ECE-A6E0-AFBA7CC119DA}" type="parTrans" cxnId="{356F654F-20C8-4DDD-AF69-2E29B0521F5E}">
      <dgm:prSet/>
      <dgm:spPr/>
      <dgm:t>
        <a:bodyPr/>
        <a:lstStyle/>
        <a:p>
          <a:endParaRPr lang="en-US"/>
        </a:p>
      </dgm:t>
    </dgm:pt>
    <dgm:pt modelId="{C6003FFA-1487-45A7-A7B9-BB6A8203C7AC}" type="sibTrans" cxnId="{356F654F-20C8-4DDD-AF69-2E29B0521F5E}">
      <dgm:prSet/>
      <dgm:spPr/>
      <dgm:t>
        <a:bodyPr/>
        <a:lstStyle/>
        <a:p>
          <a:endParaRPr lang="en-US"/>
        </a:p>
      </dgm:t>
    </dgm:pt>
    <dgm:pt modelId="{4132D523-9E44-4A73-973C-F1CF26D2394A}">
      <dgm:prSet phldrT="[Text]" custT="1"/>
      <dgm:spPr/>
      <dgm:t>
        <a:bodyPr/>
        <a:lstStyle/>
        <a:p>
          <a:r>
            <a:rPr lang="en-US" sz="1800" dirty="0" smtClean="0"/>
            <a:t>Data Analysis Team</a:t>
          </a:r>
          <a:endParaRPr lang="en-US" sz="1800" dirty="0"/>
        </a:p>
      </dgm:t>
    </dgm:pt>
    <dgm:pt modelId="{D2060102-2CAA-4D87-936A-866A481D05FB}" type="parTrans" cxnId="{4CD9888C-806C-4DB3-8CD1-E309B4617BB9}">
      <dgm:prSet/>
      <dgm:spPr/>
      <dgm:t>
        <a:bodyPr/>
        <a:lstStyle/>
        <a:p>
          <a:endParaRPr lang="en-US"/>
        </a:p>
      </dgm:t>
    </dgm:pt>
    <dgm:pt modelId="{FC9F50DC-F31E-44B6-852B-676699F39828}" type="sibTrans" cxnId="{4CD9888C-806C-4DB3-8CD1-E309B4617BB9}">
      <dgm:prSet/>
      <dgm:spPr/>
      <dgm:t>
        <a:bodyPr/>
        <a:lstStyle/>
        <a:p>
          <a:endParaRPr lang="en-US"/>
        </a:p>
      </dgm:t>
    </dgm:pt>
    <dgm:pt modelId="{22D71133-603E-420E-9C5C-2ECA772CE11F}">
      <dgm:prSet custT="1"/>
      <dgm:spPr/>
      <dgm:t>
        <a:bodyPr/>
        <a:lstStyle/>
        <a:p>
          <a:r>
            <a:rPr lang="en-US" sz="1800" dirty="0" smtClean="0"/>
            <a:t>Community Engagement Committee</a:t>
          </a:r>
          <a:endParaRPr lang="en-US" sz="1800" dirty="0"/>
        </a:p>
      </dgm:t>
    </dgm:pt>
    <dgm:pt modelId="{D187AF18-15F4-42EE-9FAA-F1D799087D01}" type="parTrans" cxnId="{63F78013-1176-4DC7-8F61-E48A4FB91EBD}">
      <dgm:prSet/>
      <dgm:spPr/>
      <dgm:t>
        <a:bodyPr/>
        <a:lstStyle/>
        <a:p>
          <a:endParaRPr lang="en-US"/>
        </a:p>
      </dgm:t>
    </dgm:pt>
    <dgm:pt modelId="{4D6D2581-11FF-432D-8B52-77C5D05F4836}" type="sibTrans" cxnId="{63F78013-1176-4DC7-8F61-E48A4FB91EBD}">
      <dgm:prSet/>
      <dgm:spPr/>
      <dgm:t>
        <a:bodyPr/>
        <a:lstStyle/>
        <a:p>
          <a:endParaRPr lang="en-US"/>
        </a:p>
      </dgm:t>
    </dgm:pt>
    <dgm:pt modelId="{E9144B40-71BB-45F9-A7AA-FBE76933E999}">
      <dgm:prSet custT="1"/>
      <dgm:spPr/>
      <dgm:t>
        <a:bodyPr/>
        <a:lstStyle/>
        <a:p>
          <a:r>
            <a:rPr lang="en-US" sz="1800" dirty="0"/>
            <a:t>Local Planning Teams</a:t>
          </a:r>
        </a:p>
      </dgm:t>
    </dgm:pt>
    <dgm:pt modelId="{9942D8DA-7A2A-4246-8200-6769513BC583}" type="parTrans" cxnId="{27EECACD-B9A1-4DF3-80CA-D20E4FA78952}">
      <dgm:prSet/>
      <dgm:spPr/>
      <dgm:t>
        <a:bodyPr/>
        <a:lstStyle/>
        <a:p>
          <a:endParaRPr lang="en-US"/>
        </a:p>
      </dgm:t>
    </dgm:pt>
    <dgm:pt modelId="{D6105C24-37D3-42BF-9CDD-63124CF32764}" type="sibTrans" cxnId="{27EECACD-B9A1-4DF3-80CA-D20E4FA78952}">
      <dgm:prSet/>
      <dgm:spPr/>
      <dgm:t>
        <a:bodyPr/>
        <a:lstStyle/>
        <a:p>
          <a:endParaRPr lang="en-US"/>
        </a:p>
      </dgm:t>
    </dgm:pt>
    <dgm:pt modelId="{DA1C5D32-53FC-4DE9-8607-EC89C1E48351}">
      <dgm:prSet custT="1"/>
      <dgm:spPr/>
      <dgm:t>
        <a:bodyPr/>
        <a:lstStyle/>
        <a:p>
          <a:r>
            <a:rPr lang="en-US" sz="1600" dirty="0" smtClean="0"/>
            <a:t>JSI</a:t>
          </a:r>
          <a:endParaRPr lang="en-US" sz="1600" dirty="0"/>
        </a:p>
      </dgm:t>
    </dgm:pt>
    <dgm:pt modelId="{2A0EA86A-6E6D-4D02-8957-C45981BFB9DC}" type="parTrans" cxnId="{F54542AA-5407-4A91-8EF1-ED4CBFC4FE72}">
      <dgm:prSet/>
      <dgm:spPr>
        <a:ln w="9525">
          <a:prstDash val="sysDot"/>
        </a:ln>
      </dgm:spPr>
      <dgm:t>
        <a:bodyPr/>
        <a:lstStyle/>
        <a:p>
          <a:endParaRPr lang="en-US"/>
        </a:p>
      </dgm:t>
    </dgm:pt>
    <dgm:pt modelId="{4D3A2851-97F3-48DF-A1AF-046C03A0B88E}" type="sibTrans" cxnId="{F54542AA-5407-4A91-8EF1-ED4CBFC4FE72}">
      <dgm:prSet/>
      <dgm:spPr/>
      <dgm:t>
        <a:bodyPr/>
        <a:lstStyle/>
        <a:p>
          <a:endParaRPr lang="en-US"/>
        </a:p>
      </dgm:t>
    </dgm:pt>
    <dgm:pt modelId="{D641465C-7770-495D-91E2-FEFE0BAD7856}" type="pres">
      <dgm:prSet presAssocID="{B5187FBF-575C-411F-A36F-BCDEB7C4AE0B}" presName="hierChild1" presStyleCnt="0">
        <dgm:presLayoutVars>
          <dgm:chPref val="1"/>
          <dgm:dir/>
          <dgm:animOne val="branch"/>
          <dgm:animLvl val="lvl"/>
          <dgm:resizeHandles/>
        </dgm:presLayoutVars>
      </dgm:prSet>
      <dgm:spPr/>
      <dgm:t>
        <a:bodyPr/>
        <a:lstStyle/>
        <a:p>
          <a:endParaRPr lang="en-US"/>
        </a:p>
      </dgm:t>
    </dgm:pt>
    <dgm:pt modelId="{5F65A267-3A7F-42DA-8747-8ACFDF7D1487}" type="pres">
      <dgm:prSet presAssocID="{AB2B4223-06A5-4FF2-B474-C8E493045211}" presName="hierRoot1" presStyleCnt="0"/>
      <dgm:spPr/>
      <dgm:t>
        <a:bodyPr/>
        <a:lstStyle/>
        <a:p>
          <a:endParaRPr lang="en-US"/>
        </a:p>
      </dgm:t>
    </dgm:pt>
    <dgm:pt modelId="{BEC78007-1769-4B57-AB9B-BB1C9A78C986}" type="pres">
      <dgm:prSet presAssocID="{AB2B4223-06A5-4FF2-B474-C8E493045211}" presName="composite" presStyleCnt="0"/>
      <dgm:spPr/>
      <dgm:t>
        <a:bodyPr/>
        <a:lstStyle/>
        <a:p>
          <a:endParaRPr lang="en-US"/>
        </a:p>
      </dgm:t>
    </dgm:pt>
    <dgm:pt modelId="{3FE41373-7ACE-40CD-A12C-FFB9B226E3BA}" type="pres">
      <dgm:prSet presAssocID="{AB2B4223-06A5-4FF2-B474-C8E493045211}" presName="image" presStyleLbl="node0" presStyleIdx="0" presStyleCnt="2" custScaleX="89118" custScaleY="88527" custLinFactX="100000" custLinFactNeighborX="133732" custLinFactNeighborY="95175"/>
      <dgm:spPr/>
      <dgm:t>
        <a:bodyPr/>
        <a:lstStyle/>
        <a:p>
          <a:endParaRPr lang="en-US"/>
        </a:p>
      </dgm:t>
    </dgm:pt>
    <dgm:pt modelId="{B0D09251-1EF4-4146-AFA6-FED1767DB6CF}" type="pres">
      <dgm:prSet presAssocID="{AB2B4223-06A5-4FF2-B474-C8E493045211}" presName="text" presStyleLbl="revTx" presStyleIdx="0" presStyleCnt="7" custScaleX="182062" custLinFactX="100000" custLinFactNeighborX="126534" custLinFactNeighborY="85268">
        <dgm:presLayoutVars>
          <dgm:chPref val="3"/>
        </dgm:presLayoutVars>
      </dgm:prSet>
      <dgm:spPr/>
      <dgm:t>
        <a:bodyPr/>
        <a:lstStyle/>
        <a:p>
          <a:endParaRPr lang="en-US"/>
        </a:p>
      </dgm:t>
    </dgm:pt>
    <dgm:pt modelId="{DD75C58D-2E2A-459D-805E-BBCDF8B53EB0}" type="pres">
      <dgm:prSet presAssocID="{AB2B4223-06A5-4FF2-B474-C8E493045211}" presName="hierChild2" presStyleCnt="0"/>
      <dgm:spPr/>
      <dgm:t>
        <a:bodyPr/>
        <a:lstStyle/>
        <a:p>
          <a:endParaRPr lang="en-US"/>
        </a:p>
      </dgm:t>
    </dgm:pt>
    <dgm:pt modelId="{F971EC4C-084B-4111-B931-C3EA2A8B5EB4}" type="pres">
      <dgm:prSet presAssocID="{01AAF7C5-ECD1-4EEE-8496-CAD6853FB07F}" presName="hierRoot1" presStyleCnt="0"/>
      <dgm:spPr/>
      <dgm:t>
        <a:bodyPr/>
        <a:lstStyle/>
        <a:p>
          <a:endParaRPr lang="en-US"/>
        </a:p>
      </dgm:t>
    </dgm:pt>
    <dgm:pt modelId="{8E9E4A04-CF4B-454E-A4DB-F34F0D27D835}" type="pres">
      <dgm:prSet presAssocID="{01AAF7C5-ECD1-4EEE-8496-CAD6853FB07F}" presName="composite" presStyleCnt="0"/>
      <dgm:spPr/>
      <dgm:t>
        <a:bodyPr/>
        <a:lstStyle/>
        <a:p>
          <a:endParaRPr lang="en-US"/>
        </a:p>
      </dgm:t>
    </dgm:pt>
    <dgm:pt modelId="{4719A828-48BD-4CDC-A9D2-20537BD75672}" type="pres">
      <dgm:prSet presAssocID="{01AAF7C5-ECD1-4EEE-8496-CAD6853FB07F}" presName="image" presStyleLbl="node0" presStyleIdx="1" presStyleCnt="2" custScaleX="99815" custScaleY="89822" custLinFactX="-1443" custLinFactNeighborX="-100000" custLinFactNeighborY="-34085"/>
      <dgm:spPr/>
      <dgm:t>
        <a:bodyPr/>
        <a:lstStyle/>
        <a:p>
          <a:endParaRPr lang="en-US"/>
        </a:p>
      </dgm:t>
    </dgm:pt>
    <dgm:pt modelId="{B1805020-8D27-4408-8BB2-1029D5816FD1}" type="pres">
      <dgm:prSet presAssocID="{01AAF7C5-ECD1-4EEE-8496-CAD6853FB07F}" presName="text" presStyleLbl="revTx" presStyleIdx="1" presStyleCnt="7" custScaleX="146410" custScaleY="146410" custLinFactNeighborX="-17027" custLinFactNeighborY="-19368">
        <dgm:presLayoutVars>
          <dgm:chPref val="3"/>
        </dgm:presLayoutVars>
      </dgm:prSet>
      <dgm:spPr/>
      <dgm:t>
        <a:bodyPr/>
        <a:lstStyle/>
        <a:p>
          <a:endParaRPr lang="en-US"/>
        </a:p>
      </dgm:t>
    </dgm:pt>
    <dgm:pt modelId="{A9110D9A-892E-41E8-9B38-A6F3ADC24DAE}" type="pres">
      <dgm:prSet presAssocID="{01AAF7C5-ECD1-4EEE-8496-CAD6853FB07F}" presName="hierChild2" presStyleCnt="0"/>
      <dgm:spPr/>
      <dgm:t>
        <a:bodyPr/>
        <a:lstStyle/>
        <a:p>
          <a:endParaRPr lang="en-US"/>
        </a:p>
      </dgm:t>
    </dgm:pt>
    <dgm:pt modelId="{7D092C2F-61FC-45B8-BA58-C737F9B660A1}" type="pres">
      <dgm:prSet presAssocID="{DDE28312-F6F2-4D6E-9926-207A3472728B}" presName="Name10" presStyleLbl="parChTrans1D2" presStyleIdx="0" presStyleCnt="3"/>
      <dgm:spPr/>
      <dgm:t>
        <a:bodyPr/>
        <a:lstStyle/>
        <a:p>
          <a:endParaRPr lang="en-US"/>
        </a:p>
      </dgm:t>
    </dgm:pt>
    <dgm:pt modelId="{78D1BE84-DB85-46A7-9687-CB62B5378738}" type="pres">
      <dgm:prSet presAssocID="{602AF2B4-D090-47B8-9193-0BD1C27910A3}" presName="hierRoot2" presStyleCnt="0"/>
      <dgm:spPr/>
      <dgm:t>
        <a:bodyPr/>
        <a:lstStyle/>
        <a:p>
          <a:endParaRPr lang="en-US"/>
        </a:p>
      </dgm:t>
    </dgm:pt>
    <dgm:pt modelId="{55E09D1D-461C-4DCD-BC20-4361A01B561A}" type="pres">
      <dgm:prSet presAssocID="{602AF2B4-D090-47B8-9193-0BD1C27910A3}" presName="composite2" presStyleCnt="0"/>
      <dgm:spPr/>
      <dgm:t>
        <a:bodyPr/>
        <a:lstStyle/>
        <a:p>
          <a:endParaRPr lang="en-US"/>
        </a:p>
      </dgm:t>
    </dgm:pt>
    <dgm:pt modelId="{3B0500F3-6F43-4835-B2E1-C7A61455AB32}" type="pres">
      <dgm:prSet presAssocID="{602AF2B4-D090-47B8-9193-0BD1C27910A3}" presName="image2" presStyleLbl="node2" presStyleIdx="0" presStyleCnt="3" custScaleX="89118" custScaleY="88527" custLinFactNeighborX="1178" custLinFactNeighborY="42329"/>
      <dgm:spPr/>
      <dgm:t>
        <a:bodyPr/>
        <a:lstStyle/>
        <a:p>
          <a:endParaRPr lang="en-US"/>
        </a:p>
      </dgm:t>
    </dgm:pt>
    <dgm:pt modelId="{60DBA640-5CF4-427D-8F21-C93B7DDACB91}" type="pres">
      <dgm:prSet presAssocID="{602AF2B4-D090-47B8-9193-0BD1C27910A3}" presName="text2" presStyleLbl="revTx" presStyleIdx="2" presStyleCnt="7" custLinFactNeighborX="5309" custLinFactNeighborY="51403">
        <dgm:presLayoutVars>
          <dgm:chPref val="3"/>
        </dgm:presLayoutVars>
      </dgm:prSet>
      <dgm:spPr/>
      <dgm:t>
        <a:bodyPr/>
        <a:lstStyle/>
        <a:p>
          <a:endParaRPr lang="en-US"/>
        </a:p>
      </dgm:t>
    </dgm:pt>
    <dgm:pt modelId="{24355B93-154E-49C4-A36F-F7294F3BBA8F}" type="pres">
      <dgm:prSet presAssocID="{602AF2B4-D090-47B8-9193-0BD1C27910A3}" presName="hierChild3" presStyleCnt="0"/>
      <dgm:spPr/>
      <dgm:t>
        <a:bodyPr/>
        <a:lstStyle/>
        <a:p>
          <a:endParaRPr lang="en-US"/>
        </a:p>
      </dgm:t>
    </dgm:pt>
    <dgm:pt modelId="{469BFC6D-5F5A-41D4-8DA3-03DDBB94CE86}" type="pres">
      <dgm:prSet presAssocID="{D2060102-2CAA-4D87-936A-866A481D05FB}" presName="Name17" presStyleLbl="parChTrans1D3" presStyleIdx="0" presStyleCnt="2"/>
      <dgm:spPr/>
      <dgm:t>
        <a:bodyPr/>
        <a:lstStyle/>
        <a:p>
          <a:endParaRPr lang="en-US"/>
        </a:p>
      </dgm:t>
    </dgm:pt>
    <dgm:pt modelId="{6FB44DBB-B5C1-4E9B-97E7-6E75E55FD1AB}" type="pres">
      <dgm:prSet presAssocID="{4132D523-9E44-4A73-973C-F1CF26D2394A}" presName="hierRoot3" presStyleCnt="0"/>
      <dgm:spPr/>
      <dgm:t>
        <a:bodyPr/>
        <a:lstStyle/>
        <a:p>
          <a:endParaRPr lang="en-US"/>
        </a:p>
      </dgm:t>
    </dgm:pt>
    <dgm:pt modelId="{FB6A8733-F16C-4958-B8C6-1BE104FEC5E8}" type="pres">
      <dgm:prSet presAssocID="{4132D523-9E44-4A73-973C-F1CF26D2394A}" presName="composite3" presStyleCnt="0"/>
      <dgm:spPr/>
      <dgm:t>
        <a:bodyPr/>
        <a:lstStyle/>
        <a:p>
          <a:endParaRPr lang="en-US"/>
        </a:p>
      </dgm:t>
    </dgm:pt>
    <dgm:pt modelId="{F9A86DED-6254-4596-A5D1-ADCA2654E295}" type="pres">
      <dgm:prSet presAssocID="{4132D523-9E44-4A73-973C-F1CF26D2394A}" presName="image3" presStyleLbl="node3" presStyleIdx="0" presStyleCnt="2" custScaleX="89118" custScaleY="88527" custLinFactNeighborX="1178" custLinFactNeighborY="26436"/>
      <dgm:spPr/>
      <dgm:t>
        <a:bodyPr/>
        <a:lstStyle/>
        <a:p>
          <a:endParaRPr lang="en-US"/>
        </a:p>
      </dgm:t>
    </dgm:pt>
    <dgm:pt modelId="{2D0F17C6-6BE0-48C2-8E59-00E42C234893}" type="pres">
      <dgm:prSet presAssocID="{4132D523-9E44-4A73-973C-F1CF26D2394A}" presName="text3" presStyleLbl="revTx" presStyleIdx="3" presStyleCnt="7" custLinFactNeighborX="8339" custLinFactNeighborY="19368">
        <dgm:presLayoutVars>
          <dgm:chPref val="3"/>
        </dgm:presLayoutVars>
      </dgm:prSet>
      <dgm:spPr/>
      <dgm:t>
        <a:bodyPr/>
        <a:lstStyle/>
        <a:p>
          <a:endParaRPr lang="en-US"/>
        </a:p>
      </dgm:t>
    </dgm:pt>
    <dgm:pt modelId="{62ED62E4-CF2A-4691-A3E8-BFF600F66BCE}" type="pres">
      <dgm:prSet presAssocID="{4132D523-9E44-4A73-973C-F1CF26D2394A}" presName="hierChild4" presStyleCnt="0"/>
      <dgm:spPr/>
      <dgm:t>
        <a:bodyPr/>
        <a:lstStyle/>
        <a:p>
          <a:endParaRPr lang="en-US"/>
        </a:p>
      </dgm:t>
    </dgm:pt>
    <dgm:pt modelId="{F5A6B264-2BFE-4CC8-85F3-BAFFB3F53084}" type="pres">
      <dgm:prSet presAssocID="{D187AF18-15F4-42EE-9FAA-F1D799087D01}" presName="Name10" presStyleLbl="parChTrans1D2" presStyleIdx="1" presStyleCnt="3"/>
      <dgm:spPr/>
      <dgm:t>
        <a:bodyPr/>
        <a:lstStyle/>
        <a:p>
          <a:endParaRPr lang="en-US"/>
        </a:p>
      </dgm:t>
    </dgm:pt>
    <dgm:pt modelId="{72E8A29D-4562-4F74-AE80-600856FFC34C}" type="pres">
      <dgm:prSet presAssocID="{22D71133-603E-420E-9C5C-2ECA772CE11F}" presName="hierRoot2" presStyleCnt="0"/>
      <dgm:spPr/>
      <dgm:t>
        <a:bodyPr/>
        <a:lstStyle/>
        <a:p>
          <a:endParaRPr lang="en-US"/>
        </a:p>
      </dgm:t>
    </dgm:pt>
    <dgm:pt modelId="{98FFE736-4597-4EC7-A1BE-FB7702D52BB9}" type="pres">
      <dgm:prSet presAssocID="{22D71133-603E-420E-9C5C-2ECA772CE11F}" presName="composite2" presStyleCnt="0"/>
      <dgm:spPr/>
      <dgm:t>
        <a:bodyPr/>
        <a:lstStyle/>
        <a:p>
          <a:endParaRPr lang="en-US"/>
        </a:p>
      </dgm:t>
    </dgm:pt>
    <dgm:pt modelId="{69251F27-A833-4E11-8AE2-F3DB61C39EA2}" type="pres">
      <dgm:prSet presAssocID="{22D71133-603E-420E-9C5C-2ECA772CE11F}" presName="image2" presStyleLbl="node2" presStyleIdx="1" presStyleCnt="3" custScaleX="89118" custScaleY="88527" custLinFactNeighborX="14138" custLinFactNeighborY="42762"/>
      <dgm:spPr/>
      <dgm:t>
        <a:bodyPr/>
        <a:lstStyle/>
        <a:p>
          <a:endParaRPr lang="en-US"/>
        </a:p>
      </dgm:t>
    </dgm:pt>
    <dgm:pt modelId="{0732A5D1-430F-45D4-A48E-1DFC9DCBA6CD}" type="pres">
      <dgm:prSet presAssocID="{22D71133-603E-420E-9C5C-2ECA772CE11F}" presName="text2" presStyleLbl="revTx" presStyleIdx="4" presStyleCnt="7" custLinFactNeighborX="5475" custLinFactNeighborY="34000">
        <dgm:presLayoutVars>
          <dgm:chPref val="3"/>
        </dgm:presLayoutVars>
      </dgm:prSet>
      <dgm:spPr/>
      <dgm:t>
        <a:bodyPr/>
        <a:lstStyle/>
        <a:p>
          <a:endParaRPr lang="en-US"/>
        </a:p>
      </dgm:t>
    </dgm:pt>
    <dgm:pt modelId="{1DFDEDB2-BD4D-4BCB-BD81-566388BAA77B}" type="pres">
      <dgm:prSet presAssocID="{22D71133-603E-420E-9C5C-2ECA772CE11F}" presName="hierChild3" presStyleCnt="0"/>
      <dgm:spPr/>
      <dgm:t>
        <a:bodyPr/>
        <a:lstStyle/>
        <a:p>
          <a:endParaRPr lang="en-US"/>
        </a:p>
      </dgm:t>
    </dgm:pt>
    <dgm:pt modelId="{97810491-8F94-440D-B1A9-8BE8CF4B4304}" type="pres">
      <dgm:prSet presAssocID="{9942D8DA-7A2A-4246-8200-6769513BC583}" presName="Name17" presStyleLbl="parChTrans1D3" presStyleIdx="1" presStyleCnt="2"/>
      <dgm:spPr/>
      <dgm:t>
        <a:bodyPr/>
        <a:lstStyle/>
        <a:p>
          <a:endParaRPr lang="en-US"/>
        </a:p>
      </dgm:t>
    </dgm:pt>
    <dgm:pt modelId="{8EA7881B-F2C8-424C-93E0-145A1F2E8110}" type="pres">
      <dgm:prSet presAssocID="{E9144B40-71BB-45F9-A7AA-FBE76933E999}" presName="hierRoot3" presStyleCnt="0"/>
      <dgm:spPr/>
      <dgm:t>
        <a:bodyPr/>
        <a:lstStyle/>
        <a:p>
          <a:endParaRPr lang="en-US"/>
        </a:p>
      </dgm:t>
    </dgm:pt>
    <dgm:pt modelId="{C8F0D99D-68BC-4C21-9B30-E8F707E76CB8}" type="pres">
      <dgm:prSet presAssocID="{E9144B40-71BB-45F9-A7AA-FBE76933E999}" presName="composite3" presStyleCnt="0"/>
      <dgm:spPr/>
      <dgm:t>
        <a:bodyPr/>
        <a:lstStyle/>
        <a:p>
          <a:endParaRPr lang="en-US"/>
        </a:p>
      </dgm:t>
    </dgm:pt>
    <dgm:pt modelId="{5DB0FB44-EEB6-4F81-B4B9-A41F8D5FA29A}" type="pres">
      <dgm:prSet presAssocID="{E9144B40-71BB-45F9-A7AA-FBE76933E999}" presName="image3" presStyleLbl="node3" presStyleIdx="1" presStyleCnt="2" custScaleX="89118" custScaleY="88527" custLinFactNeighborX="13734" custLinFactNeighborY="26869"/>
      <dgm:spPr/>
      <dgm:t>
        <a:bodyPr/>
        <a:lstStyle/>
        <a:p>
          <a:endParaRPr lang="en-US"/>
        </a:p>
      </dgm:t>
    </dgm:pt>
    <dgm:pt modelId="{9C684EF1-3C7F-4905-BDBB-13579F53B12D}" type="pres">
      <dgm:prSet presAssocID="{E9144B40-71BB-45F9-A7AA-FBE76933E999}" presName="text3" presStyleLbl="revTx" presStyleIdx="5" presStyleCnt="7" custLinFactNeighborX="10547" custLinFactNeighborY="22641">
        <dgm:presLayoutVars>
          <dgm:chPref val="3"/>
        </dgm:presLayoutVars>
      </dgm:prSet>
      <dgm:spPr/>
      <dgm:t>
        <a:bodyPr/>
        <a:lstStyle/>
        <a:p>
          <a:endParaRPr lang="en-US"/>
        </a:p>
      </dgm:t>
    </dgm:pt>
    <dgm:pt modelId="{803C40ED-D65B-4734-A35D-9B5142A0F6E0}" type="pres">
      <dgm:prSet presAssocID="{E9144B40-71BB-45F9-A7AA-FBE76933E999}" presName="hierChild4" presStyleCnt="0"/>
      <dgm:spPr/>
      <dgm:t>
        <a:bodyPr/>
        <a:lstStyle/>
        <a:p>
          <a:endParaRPr lang="en-US"/>
        </a:p>
      </dgm:t>
    </dgm:pt>
    <dgm:pt modelId="{377C28BF-411D-451B-B669-B5EB0EEF2816}" type="pres">
      <dgm:prSet presAssocID="{2A0EA86A-6E6D-4D02-8957-C45981BFB9DC}" presName="Name10" presStyleLbl="parChTrans1D2" presStyleIdx="2" presStyleCnt="3"/>
      <dgm:spPr/>
      <dgm:t>
        <a:bodyPr/>
        <a:lstStyle/>
        <a:p>
          <a:endParaRPr lang="en-US"/>
        </a:p>
      </dgm:t>
    </dgm:pt>
    <dgm:pt modelId="{4E060DEA-C931-4253-BED4-0B8B30261370}" type="pres">
      <dgm:prSet presAssocID="{DA1C5D32-53FC-4DE9-8607-EC89C1E48351}" presName="hierRoot2" presStyleCnt="0"/>
      <dgm:spPr/>
    </dgm:pt>
    <dgm:pt modelId="{4C6ECCC6-2C3D-406D-A8EF-28D4AD5F78AC}" type="pres">
      <dgm:prSet presAssocID="{DA1C5D32-53FC-4DE9-8607-EC89C1E48351}" presName="composite2" presStyleCnt="0"/>
      <dgm:spPr/>
    </dgm:pt>
    <dgm:pt modelId="{16BB8056-B70A-4A19-8FF5-96DCDDF591CE}" type="pres">
      <dgm:prSet presAssocID="{DA1C5D32-53FC-4DE9-8607-EC89C1E48351}" presName="image2" presStyleLbl="node2" presStyleIdx="2" presStyleCnt="3" custScaleX="79807" custScaleY="79674" custLinFactNeighborX="12525" custLinFactNeighborY="-16165"/>
      <dgm:spPr>
        <a:solidFill>
          <a:schemeClr val="accent6">
            <a:lumMod val="60000"/>
            <a:lumOff val="40000"/>
          </a:schemeClr>
        </a:solidFill>
      </dgm:spPr>
      <dgm:t>
        <a:bodyPr/>
        <a:lstStyle/>
        <a:p>
          <a:endParaRPr lang="en-US"/>
        </a:p>
      </dgm:t>
    </dgm:pt>
    <dgm:pt modelId="{58573D21-E290-4710-BC5B-D26A5CCA09E2}" type="pres">
      <dgm:prSet presAssocID="{DA1C5D32-53FC-4DE9-8607-EC89C1E48351}" presName="text2" presStyleLbl="revTx" presStyleIdx="6" presStyleCnt="7" custLinFactNeighborX="144" custLinFactNeighborY="-9396">
        <dgm:presLayoutVars>
          <dgm:chPref val="3"/>
        </dgm:presLayoutVars>
      </dgm:prSet>
      <dgm:spPr/>
      <dgm:t>
        <a:bodyPr/>
        <a:lstStyle/>
        <a:p>
          <a:endParaRPr lang="en-US"/>
        </a:p>
      </dgm:t>
    </dgm:pt>
    <dgm:pt modelId="{294041FE-9F70-4CB3-94DC-5FB05162DE74}" type="pres">
      <dgm:prSet presAssocID="{DA1C5D32-53FC-4DE9-8607-EC89C1E48351}" presName="hierChild3" presStyleCnt="0"/>
      <dgm:spPr/>
    </dgm:pt>
  </dgm:ptLst>
  <dgm:cxnLst>
    <dgm:cxn modelId="{08C1E267-8976-4C24-8FB0-60C9BCC10677}" type="presOf" srcId="{602AF2B4-D090-47B8-9193-0BD1C27910A3}" destId="{60DBA640-5CF4-427D-8F21-C93B7DDACB91}" srcOrd="0" destOrd="0" presId="urn:microsoft.com/office/officeart/2009/layout/CirclePictureHierarchy"/>
    <dgm:cxn modelId="{E0FC1D81-47B6-4908-9C42-EFB4B0D3D11C}" type="presOf" srcId="{AB2B4223-06A5-4FF2-B474-C8E493045211}" destId="{B0D09251-1EF4-4146-AFA6-FED1767DB6CF}" srcOrd="0" destOrd="0" presId="urn:microsoft.com/office/officeart/2009/layout/CirclePictureHierarchy"/>
    <dgm:cxn modelId="{E601C348-77E9-469D-85A9-23C921331469}" type="presOf" srcId="{9942D8DA-7A2A-4246-8200-6769513BC583}" destId="{97810491-8F94-440D-B1A9-8BE8CF4B4304}" srcOrd="0" destOrd="0" presId="urn:microsoft.com/office/officeart/2009/layout/CirclePictureHierarchy"/>
    <dgm:cxn modelId="{63F78013-1176-4DC7-8F61-E48A4FB91EBD}" srcId="{01AAF7C5-ECD1-4EEE-8496-CAD6853FB07F}" destId="{22D71133-603E-420E-9C5C-2ECA772CE11F}" srcOrd="1" destOrd="0" parTransId="{D187AF18-15F4-42EE-9FAA-F1D799087D01}" sibTransId="{4D6D2581-11FF-432D-8B52-77C5D05F4836}"/>
    <dgm:cxn modelId="{27EECACD-B9A1-4DF3-80CA-D20E4FA78952}" srcId="{22D71133-603E-420E-9C5C-2ECA772CE11F}" destId="{E9144B40-71BB-45F9-A7AA-FBE76933E999}" srcOrd="0" destOrd="0" parTransId="{9942D8DA-7A2A-4246-8200-6769513BC583}" sibTransId="{D6105C24-37D3-42BF-9CDD-63124CF32764}"/>
    <dgm:cxn modelId="{D71DF7C2-2561-44F3-AE88-E91E56EC8A44}" type="presOf" srcId="{DDE28312-F6F2-4D6E-9926-207A3472728B}" destId="{7D092C2F-61FC-45B8-BA58-C737F9B660A1}" srcOrd="0" destOrd="0" presId="urn:microsoft.com/office/officeart/2009/layout/CirclePictureHierarchy"/>
    <dgm:cxn modelId="{E64724B7-FB10-43DB-9FAB-2A7D36803A17}" srcId="{B5187FBF-575C-411F-A36F-BCDEB7C4AE0B}" destId="{AB2B4223-06A5-4FF2-B474-C8E493045211}" srcOrd="0" destOrd="0" parTransId="{BA670DE7-CB44-4C9C-9769-26D23D9785A0}" sibTransId="{8223ADCD-3460-4390-BC48-EBD2B7D1ACF0}"/>
    <dgm:cxn modelId="{356F654F-20C8-4DDD-AF69-2E29B0521F5E}" srcId="{B5187FBF-575C-411F-A36F-BCDEB7C4AE0B}" destId="{01AAF7C5-ECD1-4EEE-8496-CAD6853FB07F}" srcOrd="1" destOrd="0" parTransId="{82446385-3EC7-4ECE-A6E0-AFBA7CC119DA}" sibTransId="{C6003FFA-1487-45A7-A7B9-BB6A8203C7AC}"/>
    <dgm:cxn modelId="{228E98F5-52F2-4852-9B04-7F78CA92E60D}" type="presOf" srcId="{D2060102-2CAA-4D87-936A-866A481D05FB}" destId="{469BFC6D-5F5A-41D4-8DA3-03DDBB94CE86}" srcOrd="0" destOrd="0" presId="urn:microsoft.com/office/officeart/2009/layout/CirclePictureHierarchy"/>
    <dgm:cxn modelId="{296A44E4-F1F7-4DED-B156-DA738E2902C4}" type="presOf" srcId="{B5187FBF-575C-411F-A36F-BCDEB7C4AE0B}" destId="{D641465C-7770-495D-91E2-FEFE0BAD7856}" srcOrd="0" destOrd="0" presId="urn:microsoft.com/office/officeart/2009/layout/CirclePictureHierarchy"/>
    <dgm:cxn modelId="{F54542AA-5407-4A91-8EF1-ED4CBFC4FE72}" srcId="{01AAF7C5-ECD1-4EEE-8496-CAD6853FB07F}" destId="{DA1C5D32-53FC-4DE9-8607-EC89C1E48351}" srcOrd="2" destOrd="0" parTransId="{2A0EA86A-6E6D-4D02-8957-C45981BFB9DC}" sibTransId="{4D3A2851-97F3-48DF-A1AF-046C03A0B88E}"/>
    <dgm:cxn modelId="{609E3137-44FA-49E2-9E83-AD4D58A4AA47}" type="presOf" srcId="{D187AF18-15F4-42EE-9FAA-F1D799087D01}" destId="{F5A6B264-2BFE-4CC8-85F3-BAFFB3F53084}" srcOrd="0" destOrd="0" presId="urn:microsoft.com/office/officeart/2009/layout/CirclePictureHierarchy"/>
    <dgm:cxn modelId="{9A94745A-939A-400C-A09B-9B9A3A7B950B}" type="presOf" srcId="{4132D523-9E44-4A73-973C-F1CF26D2394A}" destId="{2D0F17C6-6BE0-48C2-8E59-00E42C234893}" srcOrd="0" destOrd="0" presId="urn:microsoft.com/office/officeart/2009/layout/CirclePictureHierarchy"/>
    <dgm:cxn modelId="{4CD9888C-806C-4DB3-8CD1-E309B4617BB9}" srcId="{602AF2B4-D090-47B8-9193-0BD1C27910A3}" destId="{4132D523-9E44-4A73-973C-F1CF26D2394A}" srcOrd="0" destOrd="0" parTransId="{D2060102-2CAA-4D87-936A-866A481D05FB}" sibTransId="{FC9F50DC-F31E-44B6-852B-676699F39828}"/>
    <dgm:cxn modelId="{C2C8A88C-C007-4D81-BC92-2A5031DEDF8F}" type="presOf" srcId="{22D71133-603E-420E-9C5C-2ECA772CE11F}" destId="{0732A5D1-430F-45D4-A48E-1DFC9DCBA6CD}" srcOrd="0" destOrd="0" presId="urn:microsoft.com/office/officeart/2009/layout/CirclePictureHierarchy"/>
    <dgm:cxn modelId="{C0A05414-FAF4-4224-8098-CA14FC3B290A}" type="presOf" srcId="{E9144B40-71BB-45F9-A7AA-FBE76933E999}" destId="{9C684EF1-3C7F-4905-BDBB-13579F53B12D}" srcOrd="0" destOrd="0" presId="urn:microsoft.com/office/officeart/2009/layout/CirclePictureHierarchy"/>
    <dgm:cxn modelId="{A2487452-1B50-4784-8D5A-B24E3E379771}" type="presOf" srcId="{2A0EA86A-6E6D-4D02-8957-C45981BFB9DC}" destId="{377C28BF-411D-451B-B669-B5EB0EEF2816}" srcOrd="0" destOrd="0" presId="urn:microsoft.com/office/officeart/2009/layout/CirclePictureHierarchy"/>
    <dgm:cxn modelId="{358DF00F-1577-4EEC-B052-B7DFB7967D38}" type="presOf" srcId="{01AAF7C5-ECD1-4EEE-8496-CAD6853FB07F}" destId="{B1805020-8D27-4408-8BB2-1029D5816FD1}" srcOrd="0" destOrd="0" presId="urn:microsoft.com/office/officeart/2009/layout/CirclePictureHierarchy"/>
    <dgm:cxn modelId="{7541D879-EFE5-4F0A-90FA-2DEC8B95B12D}" type="presOf" srcId="{DA1C5D32-53FC-4DE9-8607-EC89C1E48351}" destId="{58573D21-E290-4710-BC5B-D26A5CCA09E2}" srcOrd="0" destOrd="0" presId="urn:microsoft.com/office/officeart/2009/layout/CirclePictureHierarchy"/>
    <dgm:cxn modelId="{F7B95F3C-55BF-48B8-ADB7-1DDC10E1F33F}" srcId="{01AAF7C5-ECD1-4EEE-8496-CAD6853FB07F}" destId="{602AF2B4-D090-47B8-9193-0BD1C27910A3}" srcOrd="0" destOrd="0" parTransId="{DDE28312-F6F2-4D6E-9926-207A3472728B}" sibTransId="{40F9A24B-5D5C-49CD-9823-AC448D4EBE82}"/>
    <dgm:cxn modelId="{15B41D3A-1F40-49E5-BE15-DC65138663F1}" type="presParOf" srcId="{D641465C-7770-495D-91E2-FEFE0BAD7856}" destId="{5F65A267-3A7F-42DA-8747-8ACFDF7D1487}" srcOrd="0" destOrd="0" presId="urn:microsoft.com/office/officeart/2009/layout/CirclePictureHierarchy"/>
    <dgm:cxn modelId="{3A3D02CC-0EA4-4303-8583-9AC986A5F73C}" type="presParOf" srcId="{5F65A267-3A7F-42DA-8747-8ACFDF7D1487}" destId="{BEC78007-1769-4B57-AB9B-BB1C9A78C986}" srcOrd="0" destOrd="0" presId="urn:microsoft.com/office/officeart/2009/layout/CirclePictureHierarchy"/>
    <dgm:cxn modelId="{ED6140D6-8322-44AD-85D3-97F0BF8725DA}" type="presParOf" srcId="{BEC78007-1769-4B57-AB9B-BB1C9A78C986}" destId="{3FE41373-7ACE-40CD-A12C-FFB9B226E3BA}" srcOrd="0" destOrd="0" presId="urn:microsoft.com/office/officeart/2009/layout/CirclePictureHierarchy"/>
    <dgm:cxn modelId="{C3DC785F-8025-4900-9381-A80E5E97F598}" type="presParOf" srcId="{BEC78007-1769-4B57-AB9B-BB1C9A78C986}" destId="{B0D09251-1EF4-4146-AFA6-FED1767DB6CF}" srcOrd="1" destOrd="0" presId="urn:microsoft.com/office/officeart/2009/layout/CirclePictureHierarchy"/>
    <dgm:cxn modelId="{6F3B50ED-0D74-49F3-BD7B-3F77602D4671}" type="presParOf" srcId="{5F65A267-3A7F-42DA-8747-8ACFDF7D1487}" destId="{DD75C58D-2E2A-459D-805E-BBCDF8B53EB0}" srcOrd="1" destOrd="0" presId="urn:microsoft.com/office/officeart/2009/layout/CirclePictureHierarchy"/>
    <dgm:cxn modelId="{CCBD9BCE-3AB8-4FBC-9C6C-DB66DEB718FD}" type="presParOf" srcId="{D641465C-7770-495D-91E2-FEFE0BAD7856}" destId="{F971EC4C-084B-4111-B931-C3EA2A8B5EB4}" srcOrd="1" destOrd="0" presId="urn:microsoft.com/office/officeart/2009/layout/CirclePictureHierarchy"/>
    <dgm:cxn modelId="{5D1DF9C4-5133-49EE-AB99-C737FC8CF411}" type="presParOf" srcId="{F971EC4C-084B-4111-B931-C3EA2A8B5EB4}" destId="{8E9E4A04-CF4B-454E-A4DB-F34F0D27D835}" srcOrd="0" destOrd="0" presId="urn:microsoft.com/office/officeart/2009/layout/CirclePictureHierarchy"/>
    <dgm:cxn modelId="{AEB46E86-4D5B-4435-8232-F29D530F2FFF}" type="presParOf" srcId="{8E9E4A04-CF4B-454E-A4DB-F34F0D27D835}" destId="{4719A828-48BD-4CDC-A9D2-20537BD75672}" srcOrd="0" destOrd="0" presId="urn:microsoft.com/office/officeart/2009/layout/CirclePictureHierarchy"/>
    <dgm:cxn modelId="{767132CB-452C-48C9-8A97-7FD64FE477E6}" type="presParOf" srcId="{8E9E4A04-CF4B-454E-A4DB-F34F0D27D835}" destId="{B1805020-8D27-4408-8BB2-1029D5816FD1}" srcOrd="1" destOrd="0" presId="urn:microsoft.com/office/officeart/2009/layout/CirclePictureHierarchy"/>
    <dgm:cxn modelId="{E6BF000F-7F20-456D-B129-954540A3D8FF}" type="presParOf" srcId="{F971EC4C-084B-4111-B931-C3EA2A8B5EB4}" destId="{A9110D9A-892E-41E8-9B38-A6F3ADC24DAE}" srcOrd="1" destOrd="0" presId="urn:microsoft.com/office/officeart/2009/layout/CirclePictureHierarchy"/>
    <dgm:cxn modelId="{C0DCC3A2-3DFF-4D6F-A0FC-BFCA8EDC24FE}" type="presParOf" srcId="{A9110D9A-892E-41E8-9B38-A6F3ADC24DAE}" destId="{7D092C2F-61FC-45B8-BA58-C737F9B660A1}" srcOrd="0" destOrd="0" presId="urn:microsoft.com/office/officeart/2009/layout/CirclePictureHierarchy"/>
    <dgm:cxn modelId="{A09E2953-DE54-4C9C-A55A-AEB76A281942}" type="presParOf" srcId="{A9110D9A-892E-41E8-9B38-A6F3ADC24DAE}" destId="{78D1BE84-DB85-46A7-9687-CB62B5378738}" srcOrd="1" destOrd="0" presId="urn:microsoft.com/office/officeart/2009/layout/CirclePictureHierarchy"/>
    <dgm:cxn modelId="{05F471C1-5E7D-4227-871D-29228D93DA8F}" type="presParOf" srcId="{78D1BE84-DB85-46A7-9687-CB62B5378738}" destId="{55E09D1D-461C-4DCD-BC20-4361A01B561A}" srcOrd="0" destOrd="0" presId="urn:microsoft.com/office/officeart/2009/layout/CirclePictureHierarchy"/>
    <dgm:cxn modelId="{AE5AD0DA-678E-4BB5-8A01-F1AED293D2A8}" type="presParOf" srcId="{55E09D1D-461C-4DCD-BC20-4361A01B561A}" destId="{3B0500F3-6F43-4835-B2E1-C7A61455AB32}" srcOrd="0" destOrd="0" presId="urn:microsoft.com/office/officeart/2009/layout/CirclePictureHierarchy"/>
    <dgm:cxn modelId="{3D20F876-D18C-4864-A47C-0876A1DD566B}" type="presParOf" srcId="{55E09D1D-461C-4DCD-BC20-4361A01B561A}" destId="{60DBA640-5CF4-427D-8F21-C93B7DDACB91}" srcOrd="1" destOrd="0" presId="urn:microsoft.com/office/officeart/2009/layout/CirclePictureHierarchy"/>
    <dgm:cxn modelId="{E678CF02-9270-43FE-BDBD-DEF90BF5DD49}" type="presParOf" srcId="{78D1BE84-DB85-46A7-9687-CB62B5378738}" destId="{24355B93-154E-49C4-A36F-F7294F3BBA8F}" srcOrd="1" destOrd="0" presId="urn:microsoft.com/office/officeart/2009/layout/CirclePictureHierarchy"/>
    <dgm:cxn modelId="{C8596400-6223-4BDA-8BB6-BED6EF764236}" type="presParOf" srcId="{24355B93-154E-49C4-A36F-F7294F3BBA8F}" destId="{469BFC6D-5F5A-41D4-8DA3-03DDBB94CE86}" srcOrd="0" destOrd="0" presId="urn:microsoft.com/office/officeart/2009/layout/CirclePictureHierarchy"/>
    <dgm:cxn modelId="{3D426D60-3E72-42FE-BA63-0658CD9151EB}" type="presParOf" srcId="{24355B93-154E-49C4-A36F-F7294F3BBA8F}" destId="{6FB44DBB-B5C1-4E9B-97E7-6E75E55FD1AB}" srcOrd="1" destOrd="0" presId="urn:microsoft.com/office/officeart/2009/layout/CirclePictureHierarchy"/>
    <dgm:cxn modelId="{E61A6947-E4E9-4E22-884A-752695B88FF5}" type="presParOf" srcId="{6FB44DBB-B5C1-4E9B-97E7-6E75E55FD1AB}" destId="{FB6A8733-F16C-4958-B8C6-1BE104FEC5E8}" srcOrd="0" destOrd="0" presId="urn:microsoft.com/office/officeart/2009/layout/CirclePictureHierarchy"/>
    <dgm:cxn modelId="{F43BC8B6-5E8E-4407-9B47-9DA1EB693EE6}" type="presParOf" srcId="{FB6A8733-F16C-4958-B8C6-1BE104FEC5E8}" destId="{F9A86DED-6254-4596-A5D1-ADCA2654E295}" srcOrd="0" destOrd="0" presId="urn:microsoft.com/office/officeart/2009/layout/CirclePictureHierarchy"/>
    <dgm:cxn modelId="{313DDB5B-42AF-4B38-A86A-34539778D1DD}" type="presParOf" srcId="{FB6A8733-F16C-4958-B8C6-1BE104FEC5E8}" destId="{2D0F17C6-6BE0-48C2-8E59-00E42C234893}" srcOrd="1" destOrd="0" presId="urn:microsoft.com/office/officeart/2009/layout/CirclePictureHierarchy"/>
    <dgm:cxn modelId="{14E39520-6382-4E80-A3AE-B5296A25AA19}" type="presParOf" srcId="{6FB44DBB-B5C1-4E9B-97E7-6E75E55FD1AB}" destId="{62ED62E4-CF2A-4691-A3E8-BFF600F66BCE}" srcOrd="1" destOrd="0" presId="urn:microsoft.com/office/officeart/2009/layout/CirclePictureHierarchy"/>
    <dgm:cxn modelId="{AADF335F-05B3-41AB-9E0C-4A21118DCDAC}" type="presParOf" srcId="{A9110D9A-892E-41E8-9B38-A6F3ADC24DAE}" destId="{F5A6B264-2BFE-4CC8-85F3-BAFFB3F53084}" srcOrd="2" destOrd="0" presId="urn:microsoft.com/office/officeart/2009/layout/CirclePictureHierarchy"/>
    <dgm:cxn modelId="{1CE5197F-1154-43FC-A55D-D1816876736E}" type="presParOf" srcId="{A9110D9A-892E-41E8-9B38-A6F3ADC24DAE}" destId="{72E8A29D-4562-4F74-AE80-600856FFC34C}" srcOrd="3" destOrd="0" presId="urn:microsoft.com/office/officeart/2009/layout/CirclePictureHierarchy"/>
    <dgm:cxn modelId="{8727B9BF-2EA1-4E72-8C15-336023C55A69}" type="presParOf" srcId="{72E8A29D-4562-4F74-AE80-600856FFC34C}" destId="{98FFE736-4597-4EC7-A1BE-FB7702D52BB9}" srcOrd="0" destOrd="0" presId="urn:microsoft.com/office/officeart/2009/layout/CirclePictureHierarchy"/>
    <dgm:cxn modelId="{65A6F5F0-F0CE-4A42-AAED-200ACF7BE046}" type="presParOf" srcId="{98FFE736-4597-4EC7-A1BE-FB7702D52BB9}" destId="{69251F27-A833-4E11-8AE2-F3DB61C39EA2}" srcOrd="0" destOrd="0" presId="urn:microsoft.com/office/officeart/2009/layout/CirclePictureHierarchy"/>
    <dgm:cxn modelId="{770C8A74-04CD-4AF0-9B8B-7E8072783222}" type="presParOf" srcId="{98FFE736-4597-4EC7-A1BE-FB7702D52BB9}" destId="{0732A5D1-430F-45D4-A48E-1DFC9DCBA6CD}" srcOrd="1" destOrd="0" presId="urn:microsoft.com/office/officeart/2009/layout/CirclePictureHierarchy"/>
    <dgm:cxn modelId="{C7DEBC05-536B-4122-A017-A1E39DC37657}" type="presParOf" srcId="{72E8A29D-4562-4F74-AE80-600856FFC34C}" destId="{1DFDEDB2-BD4D-4BCB-BD81-566388BAA77B}" srcOrd="1" destOrd="0" presId="urn:microsoft.com/office/officeart/2009/layout/CirclePictureHierarchy"/>
    <dgm:cxn modelId="{9A5E5CD3-CBF1-44EE-AF60-2756DCF0381E}" type="presParOf" srcId="{1DFDEDB2-BD4D-4BCB-BD81-566388BAA77B}" destId="{97810491-8F94-440D-B1A9-8BE8CF4B4304}" srcOrd="0" destOrd="0" presId="urn:microsoft.com/office/officeart/2009/layout/CirclePictureHierarchy"/>
    <dgm:cxn modelId="{49E0871E-B9B3-4908-B125-72C4BAE15FA8}" type="presParOf" srcId="{1DFDEDB2-BD4D-4BCB-BD81-566388BAA77B}" destId="{8EA7881B-F2C8-424C-93E0-145A1F2E8110}" srcOrd="1" destOrd="0" presId="urn:microsoft.com/office/officeart/2009/layout/CirclePictureHierarchy"/>
    <dgm:cxn modelId="{7D8A5C53-DCCD-4B0A-8DCC-780EA60A9014}" type="presParOf" srcId="{8EA7881B-F2C8-424C-93E0-145A1F2E8110}" destId="{C8F0D99D-68BC-4C21-9B30-E8F707E76CB8}" srcOrd="0" destOrd="0" presId="urn:microsoft.com/office/officeart/2009/layout/CirclePictureHierarchy"/>
    <dgm:cxn modelId="{40788F3E-6E00-400A-BD7D-C6A817753C9F}" type="presParOf" srcId="{C8F0D99D-68BC-4C21-9B30-E8F707E76CB8}" destId="{5DB0FB44-EEB6-4F81-B4B9-A41F8D5FA29A}" srcOrd="0" destOrd="0" presId="urn:microsoft.com/office/officeart/2009/layout/CirclePictureHierarchy"/>
    <dgm:cxn modelId="{87596A28-42C3-451D-AC97-06258C6695FD}" type="presParOf" srcId="{C8F0D99D-68BC-4C21-9B30-E8F707E76CB8}" destId="{9C684EF1-3C7F-4905-BDBB-13579F53B12D}" srcOrd="1" destOrd="0" presId="urn:microsoft.com/office/officeart/2009/layout/CirclePictureHierarchy"/>
    <dgm:cxn modelId="{00313275-B905-489E-ACF0-224551688DEC}" type="presParOf" srcId="{8EA7881B-F2C8-424C-93E0-145A1F2E8110}" destId="{803C40ED-D65B-4734-A35D-9B5142A0F6E0}" srcOrd="1" destOrd="0" presId="urn:microsoft.com/office/officeart/2009/layout/CirclePictureHierarchy"/>
    <dgm:cxn modelId="{39A99FE7-AA7A-4F95-814C-28A54427618F}" type="presParOf" srcId="{A9110D9A-892E-41E8-9B38-A6F3ADC24DAE}" destId="{377C28BF-411D-451B-B669-B5EB0EEF2816}" srcOrd="4" destOrd="0" presId="urn:microsoft.com/office/officeart/2009/layout/CirclePictureHierarchy"/>
    <dgm:cxn modelId="{C0366141-9644-458D-AC6D-D72F65B02925}" type="presParOf" srcId="{A9110D9A-892E-41E8-9B38-A6F3ADC24DAE}" destId="{4E060DEA-C931-4253-BED4-0B8B30261370}" srcOrd="5" destOrd="0" presId="urn:microsoft.com/office/officeart/2009/layout/CirclePictureHierarchy"/>
    <dgm:cxn modelId="{7F261962-FE53-4541-B0AE-CE5257EAB080}" type="presParOf" srcId="{4E060DEA-C931-4253-BED4-0B8B30261370}" destId="{4C6ECCC6-2C3D-406D-A8EF-28D4AD5F78AC}" srcOrd="0" destOrd="0" presId="urn:microsoft.com/office/officeart/2009/layout/CirclePictureHierarchy"/>
    <dgm:cxn modelId="{1593F81C-E1D8-4106-A9C0-1CD21F6FB0B0}" type="presParOf" srcId="{4C6ECCC6-2C3D-406D-A8EF-28D4AD5F78AC}" destId="{16BB8056-B70A-4A19-8FF5-96DCDDF591CE}" srcOrd="0" destOrd="0" presId="urn:microsoft.com/office/officeart/2009/layout/CirclePictureHierarchy"/>
    <dgm:cxn modelId="{2CB2A906-7165-403E-AA2A-BBEFFE976B31}" type="presParOf" srcId="{4C6ECCC6-2C3D-406D-A8EF-28D4AD5F78AC}" destId="{58573D21-E290-4710-BC5B-D26A5CCA09E2}" srcOrd="1" destOrd="0" presId="urn:microsoft.com/office/officeart/2009/layout/CirclePictureHierarchy"/>
    <dgm:cxn modelId="{9B2B9398-C694-4B0C-A4C1-44A3417D9611}" type="presParOf" srcId="{4E060DEA-C931-4253-BED4-0B8B30261370}" destId="{294041FE-9F70-4CB3-94DC-5FB05162DE74}"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BC65C5-AC38-4C90-9528-D98BF541574B}"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AA67217-BBD3-4265-855D-93C8E22A9766}">
      <dgm:prSet phldrT="[Text]"/>
      <dgm:spPr>
        <a:solidFill>
          <a:schemeClr val="accent6">
            <a:lumMod val="75000"/>
          </a:schemeClr>
        </a:solidFill>
      </dgm:spPr>
      <dgm:t>
        <a:bodyPr/>
        <a:lstStyle/>
        <a:p>
          <a:r>
            <a:rPr lang="en-US" dirty="0" smtClean="0"/>
            <a:t>Community Health Needs </a:t>
          </a:r>
          <a:r>
            <a:rPr lang="en-US" b="1" dirty="0" smtClean="0"/>
            <a:t>Assess</a:t>
          </a:r>
          <a:r>
            <a:rPr lang="en-US" b="0" dirty="0" smtClean="0"/>
            <a:t>ment</a:t>
          </a:r>
          <a:r>
            <a:rPr lang="en-US" dirty="0" smtClean="0"/>
            <a:t> (CHNA)</a:t>
          </a:r>
          <a:endParaRPr lang="en-US" dirty="0"/>
        </a:p>
      </dgm:t>
    </dgm:pt>
    <dgm:pt modelId="{8ABE75B0-3FD4-400B-A056-7A1897584B6C}" type="parTrans" cxnId="{BAE0DF93-EA86-4A51-932C-FA7A2532823B}">
      <dgm:prSet/>
      <dgm:spPr/>
      <dgm:t>
        <a:bodyPr/>
        <a:lstStyle/>
        <a:p>
          <a:endParaRPr lang="en-US"/>
        </a:p>
      </dgm:t>
    </dgm:pt>
    <dgm:pt modelId="{6BE8E7AF-EB04-492A-B463-90A4E31310ED}" type="sibTrans" cxnId="{BAE0DF93-EA86-4A51-932C-FA7A2532823B}">
      <dgm:prSet/>
      <dgm:spPr/>
      <dgm:t>
        <a:bodyPr/>
        <a:lstStyle/>
        <a:p>
          <a:endParaRPr lang="en-US"/>
        </a:p>
      </dgm:t>
    </dgm:pt>
    <dgm:pt modelId="{703087D5-2AF1-46D1-BFF1-5B5B33AE679D}">
      <dgm:prSet phldrT="[Text]"/>
      <dgm:spPr>
        <a:solidFill>
          <a:schemeClr val="accent6">
            <a:lumMod val="75000"/>
          </a:schemeClr>
        </a:solidFill>
      </dgm:spPr>
      <dgm:t>
        <a:bodyPr/>
        <a:lstStyle/>
        <a:p>
          <a:r>
            <a:rPr lang="en-US" dirty="0" smtClean="0"/>
            <a:t>Hospital Implementation Strategies </a:t>
          </a:r>
        </a:p>
        <a:p>
          <a:r>
            <a:rPr lang="en-US" b="1" dirty="0" smtClean="0"/>
            <a:t>(IS)</a:t>
          </a:r>
          <a:endParaRPr lang="en-US" b="1" dirty="0"/>
        </a:p>
      </dgm:t>
    </dgm:pt>
    <dgm:pt modelId="{500E348B-07A6-46E5-9BC8-77FBD0FF9EC3}" type="parTrans" cxnId="{0A118035-A841-4E84-99AE-A2A71DD6D3E2}">
      <dgm:prSet/>
      <dgm:spPr/>
      <dgm:t>
        <a:bodyPr/>
        <a:lstStyle/>
        <a:p>
          <a:endParaRPr lang="en-US"/>
        </a:p>
      </dgm:t>
    </dgm:pt>
    <dgm:pt modelId="{F7F5380D-9C83-49E4-9E09-0110B7CABE46}" type="sibTrans" cxnId="{0A118035-A841-4E84-99AE-A2A71DD6D3E2}">
      <dgm:prSet/>
      <dgm:spPr/>
      <dgm:t>
        <a:bodyPr/>
        <a:lstStyle/>
        <a:p>
          <a:endParaRPr lang="en-US"/>
        </a:p>
      </dgm:t>
    </dgm:pt>
    <dgm:pt modelId="{0FBE69BD-08A1-4A1B-9A7F-4E5DD38195CD}">
      <dgm:prSet phldrT="[Text]"/>
      <dgm:spPr>
        <a:solidFill>
          <a:schemeClr val="accent6">
            <a:lumMod val="75000"/>
          </a:schemeClr>
        </a:solidFill>
      </dgm:spPr>
      <dgm:t>
        <a:bodyPr/>
        <a:lstStyle/>
        <a:p>
          <a:r>
            <a:rPr lang="en-US" dirty="0" smtClean="0"/>
            <a:t>Public Health</a:t>
          </a:r>
        </a:p>
        <a:p>
          <a:r>
            <a:rPr lang="en-US" dirty="0" smtClean="0"/>
            <a:t>District Health Improvement Plan</a:t>
          </a:r>
        </a:p>
        <a:p>
          <a:r>
            <a:rPr lang="en-US" b="1" dirty="0" smtClean="0"/>
            <a:t>(DPHIP)</a:t>
          </a:r>
          <a:endParaRPr lang="en-US" b="1" dirty="0"/>
        </a:p>
      </dgm:t>
    </dgm:pt>
    <dgm:pt modelId="{FE9A4A1D-3E2E-40E2-8900-E241A38341BD}" type="parTrans" cxnId="{FBDD50C5-2FEB-4BA7-9C45-F88F0AFDE322}">
      <dgm:prSet/>
      <dgm:spPr/>
      <dgm:t>
        <a:bodyPr/>
        <a:lstStyle/>
        <a:p>
          <a:endParaRPr lang="en-US"/>
        </a:p>
      </dgm:t>
    </dgm:pt>
    <dgm:pt modelId="{C4D05384-415C-4DD3-96E1-F02F66D170A2}" type="sibTrans" cxnId="{FBDD50C5-2FEB-4BA7-9C45-F88F0AFDE322}">
      <dgm:prSet/>
      <dgm:spPr/>
      <dgm:t>
        <a:bodyPr/>
        <a:lstStyle/>
        <a:p>
          <a:endParaRPr lang="en-US"/>
        </a:p>
      </dgm:t>
    </dgm:pt>
    <dgm:pt modelId="{78A6CDE4-ECAE-4782-98F4-C42BEC6F4AE5}">
      <dgm:prSet phldrT="[Text]"/>
      <dgm:spPr>
        <a:solidFill>
          <a:schemeClr val="accent6">
            <a:lumMod val="75000"/>
          </a:schemeClr>
        </a:solidFill>
      </dgm:spPr>
      <dgm:t>
        <a:bodyPr/>
        <a:lstStyle/>
        <a:p>
          <a:r>
            <a:rPr lang="en-US" b="1" dirty="0" smtClean="0"/>
            <a:t>State Health Improvement Plan</a:t>
          </a:r>
        </a:p>
        <a:p>
          <a:r>
            <a:rPr lang="en-US" b="1" dirty="0" smtClean="0"/>
            <a:t>(SHIP)</a:t>
          </a:r>
          <a:endParaRPr lang="en-US" b="1" dirty="0"/>
        </a:p>
      </dgm:t>
    </dgm:pt>
    <dgm:pt modelId="{F959E9E7-A709-4573-A25C-316AEF18035B}" type="parTrans" cxnId="{EA924516-B9E7-4913-84D7-FF4FBB777268}">
      <dgm:prSet/>
      <dgm:spPr/>
      <dgm:t>
        <a:bodyPr/>
        <a:lstStyle/>
        <a:p>
          <a:endParaRPr lang="en-US"/>
        </a:p>
      </dgm:t>
    </dgm:pt>
    <dgm:pt modelId="{074B5897-AC6B-4B7F-A764-F5B3B41F5F13}" type="sibTrans" cxnId="{EA924516-B9E7-4913-84D7-FF4FBB777268}">
      <dgm:prSet/>
      <dgm:spPr/>
      <dgm:t>
        <a:bodyPr/>
        <a:lstStyle/>
        <a:p>
          <a:endParaRPr lang="en-US"/>
        </a:p>
      </dgm:t>
    </dgm:pt>
    <dgm:pt modelId="{94B2C0FE-07D4-4989-92A0-E714AB51C26D}">
      <dgm:prSet phldrT="[Text]"/>
      <dgm:spPr>
        <a:solidFill>
          <a:schemeClr val="accent6">
            <a:lumMod val="75000"/>
          </a:schemeClr>
        </a:solidFill>
      </dgm:spPr>
      <dgm:t>
        <a:bodyPr/>
        <a:lstStyle/>
        <a:p>
          <a:r>
            <a:rPr lang="en-US" b="1" dirty="0" smtClean="0"/>
            <a:t>Evaluate</a:t>
          </a:r>
          <a:endParaRPr lang="en-US" b="1" dirty="0"/>
        </a:p>
      </dgm:t>
    </dgm:pt>
    <dgm:pt modelId="{AC237BB9-A825-450C-AA2A-0076D8AE1A5A}" type="parTrans" cxnId="{E05490F0-1EAF-493A-A049-95505876F927}">
      <dgm:prSet/>
      <dgm:spPr/>
      <dgm:t>
        <a:bodyPr/>
        <a:lstStyle/>
        <a:p>
          <a:endParaRPr lang="en-US"/>
        </a:p>
      </dgm:t>
    </dgm:pt>
    <dgm:pt modelId="{E76D2581-824A-43F8-87B2-A037ACF9F568}" type="sibTrans" cxnId="{E05490F0-1EAF-493A-A049-95505876F927}">
      <dgm:prSet/>
      <dgm:spPr/>
      <dgm:t>
        <a:bodyPr/>
        <a:lstStyle/>
        <a:p>
          <a:endParaRPr lang="en-US"/>
        </a:p>
      </dgm:t>
    </dgm:pt>
    <dgm:pt modelId="{B3D4261A-58DF-43B0-B011-4BDB3DC22822}" type="pres">
      <dgm:prSet presAssocID="{D3BC65C5-AC38-4C90-9528-D98BF541574B}" presName="cycle" presStyleCnt="0">
        <dgm:presLayoutVars>
          <dgm:dir/>
          <dgm:resizeHandles val="exact"/>
        </dgm:presLayoutVars>
      </dgm:prSet>
      <dgm:spPr/>
      <dgm:t>
        <a:bodyPr/>
        <a:lstStyle/>
        <a:p>
          <a:endParaRPr lang="en-US"/>
        </a:p>
      </dgm:t>
    </dgm:pt>
    <dgm:pt modelId="{4C45A1C4-FAE4-4947-8DB3-FCAFB1033B2D}" type="pres">
      <dgm:prSet presAssocID="{4AA67217-BBD3-4265-855D-93C8E22A9766}" presName="node" presStyleLbl="node1" presStyleIdx="0" presStyleCnt="5">
        <dgm:presLayoutVars>
          <dgm:bulletEnabled val="1"/>
        </dgm:presLayoutVars>
      </dgm:prSet>
      <dgm:spPr/>
      <dgm:t>
        <a:bodyPr/>
        <a:lstStyle/>
        <a:p>
          <a:endParaRPr lang="en-US"/>
        </a:p>
      </dgm:t>
    </dgm:pt>
    <dgm:pt modelId="{5165ABCB-7133-42F7-80FF-7995EF64A680}" type="pres">
      <dgm:prSet presAssocID="{4AA67217-BBD3-4265-855D-93C8E22A9766}" presName="spNode" presStyleCnt="0"/>
      <dgm:spPr/>
    </dgm:pt>
    <dgm:pt modelId="{CE1159BA-B25A-4D72-B12F-D6A4E1ECB48B}" type="pres">
      <dgm:prSet presAssocID="{6BE8E7AF-EB04-492A-B463-90A4E31310ED}" presName="sibTrans" presStyleLbl="sibTrans1D1" presStyleIdx="0" presStyleCnt="5"/>
      <dgm:spPr/>
      <dgm:t>
        <a:bodyPr/>
        <a:lstStyle/>
        <a:p>
          <a:endParaRPr lang="en-US"/>
        </a:p>
      </dgm:t>
    </dgm:pt>
    <dgm:pt modelId="{2F288131-A25A-490E-8A55-61CB45A64A75}" type="pres">
      <dgm:prSet presAssocID="{703087D5-2AF1-46D1-BFF1-5B5B33AE679D}" presName="node" presStyleLbl="node1" presStyleIdx="1" presStyleCnt="5">
        <dgm:presLayoutVars>
          <dgm:bulletEnabled val="1"/>
        </dgm:presLayoutVars>
      </dgm:prSet>
      <dgm:spPr/>
      <dgm:t>
        <a:bodyPr/>
        <a:lstStyle/>
        <a:p>
          <a:endParaRPr lang="en-US"/>
        </a:p>
      </dgm:t>
    </dgm:pt>
    <dgm:pt modelId="{4A0F7A5F-9AC3-4D5D-A2F6-F02DC2C2E2B5}" type="pres">
      <dgm:prSet presAssocID="{703087D5-2AF1-46D1-BFF1-5B5B33AE679D}" presName="spNode" presStyleCnt="0"/>
      <dgm:spPr/>
    </dgm:pt>
    <dgm:pt modelId="{FC1EDAF0-B379-4758-9EA3-50ABFFDB84C2}" type="pres">
      <dgm:prSet presAssocID="{F7F5380D-9C83-49E4-9E09-0110B7CABE46}" presName="sibTrans" presStyleLbl="sibTrans1D1" presStyleIdx="1" presStyleCnt="5"/>
      <dgm:spPr/>
      <dgm:t>
        <a:bodyPr/>
        <a:lstStyle/>
        <a:p>
          <a:endParaRPr lang="en-US"/>
        </a:p>
      </dgm:t>
    </dgm:pt>
    <dgm:pt modelId="{6D4C95F9-F98D-49AA-85F6-CEC606C06F32}" type="pres">
      <dgm:prSet presAssocID="{0FBE69BD-08A1-4A1B-9A7F-4E5DD38195CD}" presName="node" presStyleLbl="node1" presStyleIdx="2" presStyleCnt="5">
        <dgm:presLayoutVars>
          <dgm:bulletEnabled val="1"/>
        </dgm:presLayoutVars>
      </dgm:prSet>
      <dgm:spPr/>
      <dgm:t>
        <a:bodyPr/>
        <a:lstStyle/>
        <a:p>
          <a:endParaRPr lang="en-US"/>
        </a:p>
      </dgm:t>
    </dgm:pt>
    <dgm:pt modelId="{28888BDB-832E-4107-9A70-D8C7DA67253D}" type="pres">
      <dgm:prSet presAssocID="{0FBE69BD-08A1-4A1B-9A7F-4E5DD38195CD}" presName="spNode" presStyleCnt="0"/>
      <dgm:spPr/>
    </dgm:pt>
    <dgm:pt modelId="{7EB534DD-CE32-4C1B-BBB4-E1BCFDC93853}" type="pres">
      <dgm:prSet presAssocID="{C4D05384-415C-4DD3-96E1-F02F66D170A2}" presName="sibTrans" presStyleLbl="sibTrans1D1" presStyleIdx="2" presStyleCnt="5"/>
      <dgm:spPr/>
      <dgm:t>
        <a:bodyPr/>
        <a:lstStyle/>
        <a:p>
          <a:endParaRPr lang="en-US"/>
        </a:p>
      </dgm:t>
    </dgm:pt>
    <dgm:pt modelId="{C8807C51-08DE-4873-8E56-4836C0D09A85}" type="pres">
      <dgm:prSet presAssocID="{78A6CDE4-ECAE-4782-98F4-C42BEC6F4AE5}" presName="node" presStyleLbl="node1" presStyleIdx="3" presStyleCnt="5">
        <dgm:presLayoutVars>
          <dgm:bulletEnabled val="1"/>
        </dgm:presLayoutVars>
      </dgm:prSet>
      <dgm:spPr/>
      <dgm:t>
        <a:bodyPr/>
        <a:lstStyle/>
        <a:p>
          <a:endParaRPr lang="en-US"/>
        </a:p>
      </dgm:t>
    </dgm:pt>
    <dgm:pt modelId="{FA02C45A-9D52-437C-B89D-D623B3E3760B}" type="pres">
      <dgm:prSet presAssocID="{78A6CDE4-ECAE-4782-98F4-C42BEC6F4AE5}" presName="spNode" presStyleCnt="0"/>
      <dgm:spPr/>
    </dgm:pt>
    <dgm:pt modelId="{1A674B30-F1FF-4E12-989B-4A3F9A4391EC}" type="pres">
      <dgm:prSet presAssocID="{074B5897-AC6B-4B7F-A764-F5B3B41F5F13}" presName="sibTrans" presStyleLbl="sibTrans1D1" presStyleIdx="3" presStyleCnt="5"/>
      <dgm:spPr/>
      <dgm:t>
        <a:bodyPr/>
        <a:lstStyle/>
        <a:p>
          <a:endParaRPr lang="en-US"/>
        </a:p>
      </dgm:t>
    </dgm:pt>
    <dgm:pt modelId="{E34C49B4-CBEA-4360-9671-B6E8C78313A9}" type="pres">
      <dgm:prSet presAssocID="{94B2C0FE-07D4-4989-92A0-E714AB51C26D}" presName="node" presStyleLbl="node1" presStyleIdx="4" presStyleCnt="5">
        <dgm:presLayoutVars>
          <dgm:bulletEnabled val="1"/>
        </dgm:presLayoutVars>
      </dgm:prSet>
      <dgm:spPr/>
      <dgm:t>
        <a:bodyPr/>
        <a:lstStyle/>
        <a:p>
          <a:endParaRPr lang="en-US"/>
        </a:p>
      </dgm:t>
    </dgm:pt>
    <dgm:pt modelId="{9E220303-339F-4BB3-A681-84FDE00DC3AE}" type="pres">
      <dgm:prSet presAssocID="{94B2C0FE-07D4-4989-92A0-E714AB51C26D}" presName="spNode" presStyleCnt="0"/>
      <dgm:spPr/>
    </dgm:pt>
    <dgm:pt modelId="{95E271BC-4C41-4C6F-A771-0ACDA0E3C22E}" type="pres">
      <dgm:prSet presAssocID="{E76D2581-824A-43F8-87B2-A037ACF9F568}" presName="sibTrans" presStyleLbl="sibTrans1D1" presStyleIdx="4" presStyleCnt="5"/>
      <dgm:spPr/>
      <dgm:t>
        <a:bodyPr/>
        <a:lstStyle/>
        <a:p>
          <a:endParaRPr lang="en-US"/>
        </a:p>
      </dgm:t>
    </dgm:pt>
  </dgm:ptLst>
  <dgm:cxnLst>
    <dgm:cxn modelId="{0A118035-A841-4E84-99AE-A2A71DD6D3E2}" srcId="{D3BC65C5-AC38-4C90-9528-D98BF541574B}" destId="{703087D5-2AF1-46D1-BFF1-5B5B33AE679D}" srcOrd="1" destOrd="0" parTransId="{500E348B-07A6-46E5-9BC8-77FBD0FF9EC3}" sibTransId="{F7F5380D-9C83-49E4-9E09-0110B7CABE46}"/>
    <dgm:cxn modelId="{E05490F0-1EAF-493A-A049-95505876F927}" srcId="{D3BC65C5-AC38-4C90-9528-D98BF541574B}" destId="{94B2C0FE-07D4-4989-92A0-E714AB51C26D}" srcOrd="4" destOrd="0" parTransId="{AC237BB9-A825-450C-AA2A-0076D8AE1A5A}" sibTransId="{E76D2581-824A-43F8-87B2-A037ACF9F568}"/>
    <dgm:cxn modelId="{78D49F5A-D273-40F3-A6FE-5A3A272A9475}" type="presOf" srcId="{E76D2581-824A-43F8-87B2-A037ACF9F568}" destId="{95E271BC-4C41-4C6F-A771-0ACDA0E3C22E}" srcOrd="0" destOrd="0" presId="urn:microsoft.com/office/officeart/2005/8/layout/cycle5"/>
    <dgm:cxn modelId="{37D782BC-BCD8-4935-B739-62CF57D89D92}" type="presOf" srcId="{94B2C0FE-07D4-4989-92A0-E714AB51C26D}" destId="{E34C49B4-CBEA-4360-9671-B6E8C78313A9}" srcOrd="0" destOrd="0" presId="urn:microsoft.com/office/officeart/2005/8/layout/cycle5"/>
    <dgm:cxn modelId="{11368391-8578-4BDA-8AA4-7C5DE5B961EB}" type="presOf" srcId="{703087D5-2AF1-46D1-BFF1-5B5B33AE679D}" destId="{2F288131-A25A-490E-8A55-61CB45A64A75}" srcOrd="0" destOrd="0" presId="urn:microsoft.com/office/officeart/2005/8/layout/cycle5"/>
    <dgm:cxn modelId="{174D7042-6873-4ACB-8279-69CC5A5CF09A}" type="presOf" srcId="{D3BC65C5-AC38-4C90-9528-D98BF541574B}" destId="{B3D4261A-58DF-43B0-B011-4BDB3DC22822}" srcOrd="0" destOrd="0" presId="urn:microsoft.com/office/officeart/2005/8/layout/cycle5"/>
    <dgm:cxn modelId="{BAE0DF93-EA86-4A51-932C-FA7A2532823B}" srcId="{D3BC65C5-AC38-4C90-9528-D98BF541574B}" destId="{4AA67217-BBD3-4265-855D-93C8E22A9766}" srcOrd="0" destOrd="0" parTransId="{8ABE75B0-3FD4-400B-A056-7A1897584B6C}" sibTransId="{6BE8E7AF-EB04-492A-B463-90A4E31310ED}"/>
    <dgm:cxn modelId="{EA924516-B9E7-4913-84D7-FF4FBB777268}" srcId="{D3BC65C5-AC38-4C90-9528-D98BF541574B}" destId="{78A6CDE4-ECAE-4782-98F4-C42BEC6F4AE5}" srcOrd="3" destOrd="0" parTransId="{F959E9E7-A709-4573-A25C-316AEF18035B}" sibTransId="{074B5897-AC6B-4B7F-A764-F5B3B41F5F13}"/>
    <dgm:cxn modelId="{7C0BBB89-5DDE-4280-BA3E-838FA8205245}" type="presOf" srcId="{6BE8E7AF-EB04-492A-B463-90A4E31310ED}" destId="{CE1159BA-B25A-4D72-B12F-D6A4E1ECB48B}" srcOrd="0" destOrd="0" presId="urn:microsoft.com/office/officeart/2005/8/layout/cycle5"/>
    <dgm:cxn modelId="{8E2D95C7-2F02-4B0A-B14F-9C03F4474DE2}" type="presOf" srcId="{F7F5380D-9C83-49E4-9E09-0110B7CABE46}" destId="{FC1EDAF0-B379-4758-9EA3-50ABFFDB84C2}" srcOrd="0" destOrd="0" presId="urn:microsoft.com/office/officeart/2005/8/layout/cycle5"/>
    <dgm:cxn modelId="{A40FD6CC-C0CA-4351-84B8-16ED2D425BDB}" type="presOf" srcId="{074B5897-AC6B-4B7F-A764-F5B3B41F5F13}" destId="{1A674B30-F1FF-4E12-989B-4A3F9A4391EC}" srcOrd="0" destOrd="0" presId="urn:microsoft.com/office/officeart/2005/8/layout/cycle5"/>
    <dgm:cxn modelId="{52DF0D4E-CC4E-4752-98BD-D8032EAEBE56}" type="presOf" srcId="{78A6CDE4-ECAE-4782-98F4-C42BEC6F4AE5}" destId="{C8807C51-08DE-4873-8E56-4836C0D09A85}" srcOrd="0" destOrd="0" presId="urn:microsoft.com/office/officeart/2005/8/layout/cycle5"/>
    <dgm:cxn modelId="{FBDD50C5-2FEB-4BA7-9C45-F88F0AFDE322}" srcId="{D3BC65C5-AC38-4C90-9528-D98BF541574B}" destId="{0FBE69BD-08A1-4A1B-9A7F-4E5DD38195CD}" srcOrd="2" destOrd="0" parTransId="{FE9A4A1D-3E2E-40E2-8900-E241A38341BD}" sibTransId="{C4D05384-415C-4DD3-96E1-F02F66D170A2}"/>
    <dgm:cxn modelId="{7DBBEE4E-296B-44DC-AF8B-F6EF9F100EDC}" type="presOf" srcId="{0FBE69BD-08A1-4A1B-9A7F-4E5DD38195CD}" destId="{6D4C95F9-F98D-49AA-85F6-CEC606C06F32}" srcOrd="0" destOrd="0" presId="urn:microsoft.com/office/officeart/2005/8/layout/cycle5"/>
    <dgm:cxn modelId="{01206A2D-36FF-4EFC-8AF8-C19B20A01DA4}" type="presOf" srcId="{C4D05384-415C-4DD3-96E1-F02F66D170A2}" destId="{7EB534DD-CE32-4C1B-BBB4-E1BCFDC93853}" srcOrd="0" destOrd="0" presId="urn:microsoft.com/office/officeart/2005/8/layout/cycle5"/>
    <dgm:cxn modelId="{4F257D00-F4D8-462A-A5F5-95D3634A016E}" type="presOf" srcId="{4AA67217-BBD3-4265-855D-93C8E22A9766}" destId="{4C45A1C4-FAE4-4947-8DB3-FCAFB1033B2D}" srcOrd="0" destOrd="0" presId="urn:microsoft.com/office/officeart/2005/8/layout/cycle5"/>
    <dgm:cxn modelId="{767E304E-B521-4F60-AE65-FC9E3217DA53}" type="presParOf" srcId="{B3D4261A-58DF-43B0-B011-4BDB3DC22822}" destId="{4C45A1C4-FAE4-4947-8DB3-FCAFB1033B2D}" srcOrd="0" destOrd="0" presId="urn:microsoft.com/office/officeart/2005/8/layout/cycle5"/>
    <dgm:cxn modelId="{958AEF3F-ED91-4F80-9726-8F0E8A119B29}" type="presParOf" srcId="{B3D4261A-58DF-43B0-B011-4BDB3DC22822}" destId="{5165ABCB-7133-42F7-80FF-7995EF64A680}" srcOrd="1" destOrd="0" presId="urn:microsoft.com/office/officeart/2005/8/layout/cycle5"/>
    <dgm:cxn modelId="{C7E23576-5C2D-46F3-B795-5CC7821CCC85}" type="presParOf" srcId="{B3D4261A-58DF-43B0-B011-4BDB3DC22822}" destId="{CE1159BA-B25A-4D72-B12F-D6A4E1ECB48B}" srcOrd="2" destOrd="0" presId="urn:microsoft.com/office/officeart/2005/8/layout/cycle5"/>
    <dgm:cxn modelId="{791ACE20-F1ED-4B88-9BD2-86E6BB3DE0BA}" type="presParOf" srcId="{B3D4261A-58DF-43B0-B011-4BDB3DC22822}" destId="{2F288131-A25A-490E-8A55-61CB45A64A75}" srcOrd="3" destOrd="0" presId="urn:microsoft.com/office/officeart/2005/8/layout/cycle5"/>
    <dgm:cxn modelId="{06653374-8CBE-4F8D-9122-930DF1DEF98F}" type="presParOf" srcId="{B3D4261A-58DF-43B0-B011-4BDB3DC22822}" destId="{4A0F7A5F-9AC3-4D5D-A2F6-F02DC2C2E2B5}" srcOrd="4" destOrd="0" presId="urn:microsoft.com/office/officeart/2005/8/layout/cycle5"/>
    <dgm:cxn modelId="{D203DDC9-67FA-45B8-AD5B-87A9A14ACB4B}" type="presParOf" srcId="{B3D4261A-58DF-43B0-B011-4BDB3DC22822}" destId="{FC1EDAF0-B379-4758-9EA3-50ABFFDB84C2}" srcOrd="5" destOrd="0" presId="urn:microsoft.com/office/officeart/2005/8/layout/cycle5"/>
    <dgm:cxn modelId="{82B700A9-EAA4-4F98-9B3E-D064F1B7EAAB}" type="presParOf" srcId="{B3D4261A-58DF-43B0-B011-4BDB3DC22822}" destId="{6D4C95F9-F98D-49AA-85F6-CEC606C06F32}" srcOrd="6" destOrd="0" presId="urn:microsoft.com/office/officeart/2005/8/layout/cycle5"/>
    <dgm:cxn modelId="{49F5D1E6-320E-4F12-8791-EE174F39B131}" type="presParOf" srcId="{B3D4261A-58DF-43B0-B011-4BDB3DC22822}" destId="{28888BDB-832E-4107-9A70-D8C7DA67253D}" srcOrd="7" destOrd="0" presId="urn:microsoft.com/office/officeart/2005/8/layout/cycle5"/>
    <dgm:cxn modelId="{99A68CDA-5C8B-4E6B-9974-4176D7F692E9}" type="presParOf" srcId="{B3D4261A-58DF-43B0-B011-4BDB3DC22822}" destId="{7EB534DD-CE32-4C1B-BBB4-E1BCFDC93853}" srcOrd="8" destOrd="0" presId="urn:microsoft.com/office/officeart/2005/8/layout/cycle5"/>
    <dgm:cxn modelId="{E99343E3-0652-4B47-9E11-8E13A74699F7}" type="presParOf" srcId="{B3D4261A-58DF-43B0-B011-4BDB3DC22822}" destId="{C8807C51-08DE-4873-8E56-4836C0D09A85}" srcOrd="9" destOrd="0" presId="urn:microsoft.com/office/officeart/2005/8/layout/cycle5"/>
    <dgm:cxn modelId="{449046F7-FAC7-437D-89AC-33BEDF2E3A90}" type="presParOf" srcId="{B3D4261A-58DF-43B0-B011-4BDB3DC22822}" destId="{FA02C45A-9D52-437C-B89D-D623B3E3760B}" srcOrd="10" destOrd="0" presId="urn:microsoft.com/office/officeart/2005/8/layout/cycle5"/>
    <dgm:cxn modelId="{52E758D7-527C-413D-B017-9BB9F87113C2}" type="presParOf" srcId="{B3D4261A-58DF-43B0-B011-4BDB3DC22822}" destId="{1A674B30-F1FF-4E12-989B-4A3F9A4391EC}" srcOrd="11" destOrd="0" presId="urn:microsoft.com/office/officeart/2005/8/layout/cycle5"/>
    <dgm:cxn modelId="{BEE0133B-0102-4B2C-95C3-80BA828C105D}" type="presParOf" srcId="{B3D4261A-58DF-43B0-B011-4BDB3DC22822}" destId="{E34C49B4-CBEA-4360-9671-B6E8C78313A9}" srcOrd="12" destOrd="0" presId="urn:microsoft.com/office/officeart/2005/8/layout/cycle5"/>
    <dgm:cxn modelId="{29781482-EAB6-4B54-B7EA-2E56ACD54693}" type="presParOf" srcId="{B3D4261A-58DF-43B0-B011-4BDB3DC22822}" destId="{9E220303-339F-4BB3-A681-84FDE00DC3AE}" srcOrd="13" destOrd="0" presId="urn:microsoft.com/office/officeart/2005/8/layout/cycle5"/>
    <dgm:cxn modelId="{552EDEB1-D917-4550-B03D-35832D83C95B}" type="presParOf" srcId="{B3D4261A-58DF-43B0-B011-4BDB3DC22822}" destId="{95E271BC-4C41-4C6F-A771-0ACDA0E3C22E}"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C28BF-411D-451B-B669-B5EB0EEF2816}">
      <dsp:nvSpPr>
        <dsp:cNvPr id="0" name=""/>
        <dsp:cNvSpPr/>
      </dsp:nvSpPr>
      <dsp:spPr>
        <a:xfrm>
          <a:off x="2842006" y="1482245"/>
          <a:ext cx="4021755" cy="890095"/>
        </a:xfrm>
        <a:custGeom>
          <a:avLst/>
          <a:gdLst/>
          <a:ahLst/>
          <a:cxnLst/>
          <a:rect l="0" t="0" r="0" b="0"/>
          <a:pathLst>
            <a:path>
              <a:moveTo>
                <a:pt x="0" y="0"/>
              </a:moveTo>
              <a:lnTo>
                <a:pt x="0" y="731380"/>
              </a:lnTo>
              <a:lnTo>
                <a:pt x="4021755" y="731380"/>
              </a:lnTo>
              <a:lnTo>
                <a:pt x="4021755" y="890095"/>
              </a:lnTo>
            </a:path>
          </a:pathLst>
        </a:custGeom>
        <a:noFill/>
        <a:ln w="9525" cap="flat" cmpd="sng" algn="ctr">
          <a:solidFill>
            <a:scrgbClr r="0" g="0" b="0"/>
          </a:solidFill>
          <a:prstDash val="sysDot"/>
        </a:ln>
        <a:effectLst/>
      </dsp:spPr>
      <dsp:style>
        <a:lnRef idx="2">
          <a:scrgbClr r="0" g="0" b="0"/>
        </a:lnRef>
        <a:fillRef idx="0">
          <a:scrgbClr r="0" g="0" b="0"/>
        </a:fillRef>
        <a:effectRef idx="0">
          <a:scrgbClr r="0" g="0" b="0"/>
        </a:effectRef>
        <a:fontRef idx="minor"/>
      </dsp:style>
    </dsp:sp>
    <dsp:sp modelId="{97810491-8F94-440D-B1A9-8BE8CF4B4304}">
      <dsp:nvSpPr>
        <dsp:cNvPr id="0" name=""/>
        <dsp:cNvSpPr/>
      </dsp:nvSpPr>
      <dsp:spPr>
        <a:xfrm>
          <a:off x="4139492" y="3825182"/>
          <a:ext cx="91440" cy="272533"/>
        </a:xfrm>
        <a:custGeom>
          <a:avLst/>
          <a:gdLst/>
          <a:ahLst/>
          <a:cxnLst/>
          <a:rect l="0" t="0" r="0" b="0"/>
          <a:pathLst>
            <a:path>
              <a:moveTo>
                <a:pt x="49823" y="0"/>
              </a:moveTo>
              <a:lnTo>
                <a:pt x="49823" y="113817"/>
              </a:lnTo>
              <a:lnTo>
                <a:pt x="45720" y="113817"/>
              </a:lnTo>
              <a:lnTo>
                <a:pt x="45720" y="272533"/>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A6B264-2BFE-4CC8-85F3-BAFFB3F53084}">
      <dsp:nvSpPr>
        <dsp:cNvPr id="0" name=""/>
        <dsp:cNvSpPr/>
      </dsp:nvSpPr>
      <dsp:spPr>
        <a:xfrm>
          <a:off x="2842006" y="1482245"/>
          <a:ext cx="1347309" cy="1443699"/>
        </a:xfrm>
        <a:custGeom>
          <a:avLst/>
          <a:gdLst/>
          <a:ahLst/>
          <a:cxnLst/>
          <a:rect l="0" t="0" r="0" b="0"/>
          <a:pathLst>
            <a:path>
              <a:moveTo>
                <a:pt x="0" y="0"/>
              </a:moveTo>
              <a:lnTo>
                <a:pt x="0" y="1284984"/>
              </a:lnTo>
              <a:lnTo>
                <a:pt x="1347309" y="1284984"/>
              </a:lnTo>
              <a:lnTo>
                <a:pt x="1347309" y="1443699"/>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9BFC6D-5F5A-41D4-8DA3-03DDBB94CE86}">
      <dsp:nvSpPr>
        <dsp:cNvPr id="0" name=""/>
        <dsp:cNvSpPr/>
      </dsp:nvSpPr>
      <dsp:spPr>
        <a:xfrm>
          <a:off x="1273831" y="3820783"/>
          <a:ext cx="91440" cy="272533"/>
        </a:xfrm>
        <a:custGeom>
          <a:avLst/>
          <a:gdLst/>
          <a:ahLst/>
          <a:cxnLst/>
          <a:rect l="0" t="0" r="0" b="0"/>
          <a:pathLst>
            <a:path>
              <a:moveTo>
                <a:pt x="45720" y="0"/>
              </a:moveTo>
              <a:lnTo>
                <a:pt x="45720" y="272533"/>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092C2F-61FC-45B8-BA58-C737F9B660A1}">
      <dsp:nvSpPr>
        <dsp:cNvPr id="0" name=""/>
        <dsp:cNvSpPr/>
      </dsp:nvSpPr>
      <dsp:spPr>
        <a:xfrm>
          <a:off x="1319551" y="1482245"/>
          <a:ext cx="1522455" cy="1439301"/>
        </a:xfrm>
        <a:custGeom>
          <a:avLst/>
          <a:gdLst/>
          <a:ahLst/>
          <a:cxnLst/>
          <a:rect l="0" t="0" r="0" b="0"/>
          <a:pathLst>
            <a:path>
              <a:moveTo>
                <a:pt x="1522455" y="0"/>
              </a:moveTo>
              <a:lnTo>
                <a:pt x="1522455" y="1280585"/>
              </a:lnTo>
              <a:lnTo>
                <a:pt x="0" y="1280585"/>
              </a:lnTo>
              <a:lnTo>
                <a:pt x="0" y="1439301"/>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E41373-7ACE-40CD-A12C-FFB9B226E3BA}">
      <dsp:nvSpPr>
        <dsp:cNvPr id="0" name=""/>
        <dsp:cNvSpPr/>
      </dsp:nvSpPr>
      <dsp:spPr>
        <a:xfrm>
          <a:off x="2376394" y="1653713"/>
          <a:ext cx="905240" cy="899237"/>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D09251-1EF4-4146-AFA6-FED1767DB6CF}">
      <dsp:nvSpPr>
        <dsp:cNvPr id="0" name=""/>
        <dsp:cNvSpPr/>
      </dsp:nvSpPr>
      <dsp:spPr>
        <a:xfrm>
          <a:off x="3789153" y="1492271"/>
          <a:ext cx="2774017" cy="1015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Program Manager</a:t>
          </a:r>
        </a:p>
      </dsp:txBody>
      <dsp:txXfrm>
        <a:off x="3789153" y="1492271"/>
        <a:ext cx="2774017" cy="1015777"/>
      </dsp:txXfrm>
    </dsp:sp>
    <dsp:sp modelId="{4719A828-48BD-4CDC-A9D2-20537BD75672}">
      <dsp:nvSpPr>
        <dsp:cNvPr id="0" name=""/>
        <dsp:cNvSpPr/>
      </dsp:nvSpPr>
      <dsp:spPr>
        <a:xfrm>
          <a:off x="2335057" y="569853"/>
          <a:ext cx="1013898" cy="912391"/>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05020-8D27-4408-8BB2-1029D5816FD1}">
      <dsp:nvSpPr>
        <dsp:cNvPr id="0" name=""/>
        <dsp:cNvSpPr/>
      </dsp:nvSpPr>
      <dsp:spPr>
        <a:xfrm>
          <a:off x="3767329" y="429402"/>
          <a:ext cx="2230800" cy="14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Steering Committee</a:t>
          </a:r>
        </a:p>
      </dsp:txBody>
      <dsp:txXfrm>
        <a:off x="3767329" y="429402"/>
        <a:ext cx="2230800" cy="1487200"/>
      </dsp:txXfrm>
    </dsp:sp>
    <dsp:sp modelId="{3B0500F3-6F43-4835-B2E1-C7A61455AB32}">
      <dsp:nvSpPr>
        <dsp:cNvPr id="0" name=""/>
        <dsp:cNvSpPr/>
      </dsp:nvSpPr>
      <dsp:spPr>
        <a:xfrm>
          <a:off x="866931" y="2921546"/>
          <a:ext cx="905240" cy="899237"/>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DBA640-5CF4-427D-8F21-C93B7DDACB91}">
      <dsp:nvSpPr>
        <dsp:cNvPr id="0" name=""/>
        <dsp:cNvSpPr/>
      </dsp:nvSpPr>
      <dsp:spPr>
        <a:xfrm>
          <a:off x="1896366" y="2952908"/>
          <a:ext cx="1523666" cy="1015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Metrics Committee</a:t>
          </a:r>
          <a:endParaRPr lang="en-US" sz="1800" kern="1200" dirty="0"/>
        </a:p>
      </dsp:txBody>
      <dsp:txXfrm>
        <a:off x="1896366" y="2952908"/>
        <a:ext cx="1523666" cy="1015777"/>
      </dsp:txXfrm>
    </dsp:sp>
    <dsp:sp modelId="{F9A86DED-6254-4596-A5D1-ADCA2654E295}">
      <dsp:nvSpPr>
        <dsp:cNvPr id="0" name=""/>
        <dsp:cNvSpPr/>
      </dsp:nvSpPr>
      <dsp:spPr>
        <a:xfrm>
          <a:off x="866931" y="4093317"/>
          <a:ext cx="905240" cy="899237"/>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0F17C6-6BE0-48C2-8E59-00E42C234893}">
      <dsp:nvSpPr>
        <dsp:cNvPr id="0" name=""/>
        <dsp:cNvSpPr/>
      </dsp:nvSpPr>
      <dsp:spPr>
        <a:xfrm>
          <a:off x="1942533" y="3960712"/>
          <a:ext cx="1523666" cy="1015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Data Analysis Team</a:t>
          </a:r>
          <a:endParaRPr lang="en-US" sz="1800" kern="1200" dirty="0"/>
        </a:p>
      </dsp:txBody>
      <dsp:txXfrm>
        <a:off x="1942533" y="3960712"/>
        <a:ext cx="1523666" cy="1015777"/>
      </dsp:txXfrm>
    </dsp:sp>
    <dsp:sp modelId="{69251F27-A833-4E11-8AE2-F3DB61C39EA2}">
      <dsp:nvSpPr>
        <dsp:cNvPr id="0" name=""/>
        <dsp:cNvSpPr/>
      </dsp:nvSpPr>
      <dsp:spPr>
        <a:xfrm>
          <a:off x="3736696" y="2925944"/>
          <a:ext cx="905240" cy="899237"/>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32A5D1-430F-45D4-A48E-1DFC9DCBA6CD}">
      <dsp:nvSpPr>
        <dsp:cNvPr id="0" name=""/>
        <dsp:cNvSpPr/>
      </dsp:nvSpPr>
      <dsp:spPr>
        <a:xfrm>
          <a:off x="4637015" y="2776132"/>
          <a:ext cx="1523666" cy="1015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Community Engagement Committee</a:t>
          </a:r>
          <a:endParaRPr lang="en-US" sz="1800" kern="1200" dirty="0"/>
        </a:p>
      </dsp:txBody>
      <dsp:txXfrm>
        <a:off x="4637015" y="2776132"/>
        <a:ext cx="1523666" cy="1015777"/>
      </dsp:txXfrm>
    </dsp:sp>
    <dsp:sp modelId="{5DB0FB44-EEB6-4F81-B4B9-A41F8D5FA29A}">
      <dsp:nvSpPr>
        <dsp:cNvPr id="0" name=""/>
        <dsp:cNvSpPr/>
      </dsp:nvSpPr>
      <dsp:spPr>
        <a:xfrm>
          <a:off x="3732592" y="4097715"/>
          <a:ext cx="905240" cy="899237"/>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684EF1-3C7F-4905-BDBB-13579F53B12D}">
      <dsp:nvSpPr>
        <dsp:cNvPr id="0" name=""/>
        <dsp:cNvSpPr/>
      </dsp:nvSpPr>
      <dsp:spPr>
        <a:xfrm>
          <a:off x="4714295" y="3993958"/>
          <a:ext cx="1523666" cy="1015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Local Planning Teams</a:t>
          </a:r>
        </a:p>
      </dsp:txBody>
      <dsp:txXfrm>
        <a:off x="4714295" y="3993958"/>
        <a:ext cx="1523666" cy="1015777"/>
      </dsp:txXfrm>
    </dsp:sp>
    <dsp:sp modelId="{16BB8056-B70A-4A19-8FF5-96DCDDF591CE}">
      <dsp:nvSpPr>
        <dsp:cNvPr id="0" name=""/>
        <dsp:cNvSpPr/>
      </dsp:nvSpPr>
      <dsp:spPr>
        <a:xfrm>
          <a:off x="6458431" y="2372340"/>
          <a:ext cx="810661" cy="809310"/>
        </a:xfrm>
        <a:prstGeom prst="ellipse">
          <a:avLst/>
        </a:prstGeom>
        <a:solidFill>
          <a:schemeClr val="accent6">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573D21-E290-4710-BC5B-D26A5CCA09E2}">
      <dsp:nvSpPr>
        <dsp:cNvPr id="0" name=""/>
        <dsp:cNvSpPr/>
      </dsp:nvSpPr>
      <dsp:spPr>
        <a:xfrm>
          <a:off x="7246619" y="2335325"/>
          <a:ext cx="1523666" cy="1015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JSI</a:t>
          </a:r>
          <a:endParaRPr lang="en-US" sz="1600" kern="1200" dirty="0"/>
        </a:p>
      </dsp:txBody>
      <dsp:txXfrm>
        <a:off x="7246619" y="2335325"/>
        <a:ext cx="1523666" cy="1015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5A1C4-FAE4-4947-8DB3-FCAFB1033B2D}">
      <dsp:nvSpPr>
        <dsp:cNvPr id="0" name=""/>
        <dsp:cNvSpPr/>
      </dsp:nvSpPr>
      <dsp:spPr>
        <a:xfrm>
          <a:off x="1757404" y="4712"/>
          <a:ext cx="1422316" cy="924505"/>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Community Health Needs </a:t>
          </a:r>
          <a:r>
            <a:rPr lang="en-US" sz="1100" b="1" kern="1200" dirty="0" smtClean="0"/>
            <a:t>Assess</a:t>
          </a:r>
          <a:r>
            <a:rPr lang="en-US" sz="1100" b="0" kern="1200" dirty="0" smtClean="0"/>
            <a:t>ment</a:t>
          </a:r>
          <a:r>
            <a:rPr lang="en-US" sz="1100" kern="1200" dirty="0" smtClean="0"/>
            <a:t> (CHNA)</a:t>
          </a:r>
          <a:endParaRPr lang="en-US" sz="1100" kern="1200" dirty="0"/>
        </a:p>
      </dsp:txBody>
      <dsp:txXfrm>
        <a:off x="1802535" y="49843"/>
        <a:ext cx="1332054" cy="834243"/>
      </dsp:txXfrm>
    </dsp:sp>
    <dsp:sp modelId="{CE1159BA-B25A-4D72-B12F-D6A4E1ECB48B}">
      <dsp:nvSpPr>
        <dsp:cNvPr id="0" name=""/>
        <dsp:cNvSpPr/>
      </dsp:nvSpPr>
      <dsp:spPr>
        <a:xfrm>
          <a:off x="622008" y="466965"/>
          <a:ext cx="3693107" cy="3693107"/>
        </a:xfrm>
        <a:custGeom>
          <a:avLst/>
          <a:gdLst/>
          <a:ahLst/>
          <a:cxnLst/>
          <a:rect l="0" t="0" r="0" b="0"/>
          <a:pathLst>
            <a:path>
              <a:moveTo>
                <a:pt x="2748129" y="235057"/>
              </a:moveTo>
              <a:arcTo wR="1846553" hR="1846553" stAng="17953529" swAng="1211390"/>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288131-A25A-490E-8A55-61CB45A64A75}">
      <dsp:nvSpPr>
        <dsp:cNvPr id="0" name=""/>
        <dsp:cNvSpPr/>
      </dsp:nvSpPr>
      <dsp:spPr>
        <a:xfrm>
          <a:off x="3513581" y="1280649"/>
          <a:ext cx="1422316" cy="924505"/>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Hospital Implementation Strategies </a:t>
          </a:r>
        </a:p>
        <a:p>
          <a:pPr lvl="0" algn="ctr" defTabSz="488950">
            <a:lnSpc>
              <a:spcPct val="90000"/>
            </a:lnSpc>
            <a:spcBef>
              <a:spcPct val="0"/>
            </a:spcBef>
            <a:spcAft>
              <a:spcPct val="35000"/>
            </a:spcAft>
          </a:pPr>
          <a:r>
            <a:rPr lang="en-US" sz="1100" b="1" kern="1200" dirty="0" smtClean="0"/>
            <a:t>(IS)</a:t>
          </a:r>
          <a:endParaRPr lang="en-US" sz="1100" b="1" kern="1200" dirty="0"/>
        </a:p>
      </dsp:txBody>
      <dsp:txXfrm>
        <a:off x="3558712" y="1325780"/>
        <a:ext cx="1332054" cy="834243"/>
      </dsp:txXfrm>
    </dsp:sp>
    <dsp:sp modelId="{FC1EDAF0-B379-4758-9EA3-50ABFFDB84C2}">
      <dsp:nvSpPr>
        <dsp:cNvPr id="0" name=""/>
        <dsp:cNvSpPr/>
      </dsp:nvSpPr>
      <dsp:spPr>
        <a:xfrm>
          <a:off x="622008" y="466965"/>
          <a:ext cx="3693107" cy="3693107"/>
        </a:xfrm>
        <a:custGeom>
          <a:avLst/>
          <a:gdLst/>
          <a:ahLst/>
          <a:cxnLst/>
          <a:rect l="0" t="0" r="0" b="0"/>
          <a:pathLst>
            <a:path>
              <a:moveTo>
                <a:pt x="3688676" y="1974404"/>
              </a:moveTo>
              <a:arcTo wR="1846553" hR="1846553" stAng="21838211" swAng="1359611"/>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D4C95F9-F98D-49AA-85F6-CEC606C06F32}">
      <dsp:nvSpPr>
        <dsp:cNvPr id="0" name=""/>
        <dsp:cNvSpPr/>
      </dsp:nvSpPr>
      <dsp:spPr>
        <a:xfrm>
          <a:off x="2842781" y="3345159"/>
          <a:ext cx="1422316" cy="924505"/>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Public Health</a:t>
          </a:r>
        </a:p>
        <a:p>
          <a:pPr lvl="0" algn="ctr" defTabSz="488950">
            <a:lnSpc>
              <a:spcPct val="90000"/>
            </a:lnSpc>
            <a:spcBef>
              <a:spcPct val="0"/>
            </a:spcBef>
            <a:spcAft>
              <a:spcPct val="35000"/>
            </a:spcAft>
          </a:pPr>
          <a:r>
            <a:rPr lang="en-US" sz="1100" kern="1200" dirty="0" smtClean="0"/>
            <a:t>District Health Improvement Plan</a:t>
          </a:r>
        </a:p>
        <a:p>
          <a:pPr lvl="0" algn="ctr" defTabSz="488950">
            <a:lnSpc>
              <a:spcPct val="90000"/>
            </a:lnSpc>
            <a:spcBef>
              <a:spcPct val="0"/>
            </a:spcBef>
            <a:spcAft>
              <a:spcPct val="35000"/>
            </a:spcAft>
          </a:pPr>
          <a:r>
            <a:rPr lang="en-US" sz="1100" b="1" kern="1200" dirty="0" smtClean="0"/>
            <a:t>(DPHIP)</a:t>
          </a:r>
          <a:endParaRPr lang="en-US" sz="1100" b="1" kern="1200" dirty="0"/>
        </a:p>
      </dsp:txBody>
      <dsp:txXfrm>
        <a:off x="2887912" y="3390290"/>
        <a:ext cx="1332054" cy="834243"/>
      </dsp:txXfrm>
    </dsp:sp>
    <dsp:sp modelId="{7EB534DD-CE32-4C1B-BBB4-E1BCFDC93853}">
      <dsp:nvSpPr>
        <dsp:cNvPr id="0" name=""/>
        <dsp:cNvSpPr/>
      </dsp:nvSpPr>
      <dsp:spPr>
        <a:xfrm>
          <a:off x="622008" y="466965"/>
          <a:ext cx="3693107" cy="3693107"/>
        </a:xfrm>
        <a:custGeom>
          <a:avLst/>
          <a:gdLst/>
          <a:ahLst/>
          <a:cxnLst/>
          <a:rect l="0" t="0" r="0" b="0"/>
          <a:pathLst>
            <a:path>
              <a:moveTo>
                <a:pt x="2073122" y="3679155"/>
              </a:moveTo>
              <a:arcTo wR="1846553" hR="1846553" stAng="4977129" swAng="845743"/>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8807C51-08DE-4873-8E56-4836C0D09A85}">
      <dsp:nvSpPr>
        <dsp:cNvPr id="0" name=""/>
        <dsp:cNvSpPr/>
      </dsp:nvSpPr>
      <dsp:spPr>
        <a:xfrm>
          <a:off x="672027" y="3345159"/>
          <a:ext cx="1422316" cy="924505"/>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State Health Improvement Plan</a:t>
          </a:r>
        </a:p>
        <a:p>
          <a:pPr lvl="0" algn="ctr" defTabSz="488950">
            <a:lnSpc>
              <a:spcPct val="90000"/>
            </a:lnSpc>
            <a:spcBef>
              <a:spcPct val="0"/>
            </a:spcBef>
            <a:spcAft>
              <a:spcPct val="35000"/>
            </a:spcAft>
          </a:pPr>
          <a:r>
            <a:rPr lang="en-US" sz="1100" b="1" kern="1200" dirty="0" smtClean="0"/>
            <a:t>(SHIP)</a:t>
          </a:r>
          <a:endParaRPr lang="en-US" sz="1100" b="1" kern="1200" dirty="0"/>
        </a:p>
      </dsp:txBody>
      <dsp:txXfrm>
        <a:off x="717158" y="3390290"/>
        <a:ext cx="1332054" cy="834243"/>
      </dsp:txXfrm>
    </dsp:sp>
    <dsp:sp modelId="{1A674B30-F1FF-4E12-989B-4A3F9A4391EC}">
      <dsp:nvSpPr>
        <dsp:cNvPr id="0" name=""/>
        <dsp:cNvSpPr/>
      </dsp:nvSpPr>
      <dsp:spPr>
        <a:xfrm>
          <a:off x="622008" y="466965"/>
          <a:ext cx="3693107" cy="3693107"/>
        </a:xfrm>
        <a:custGeom>
          <a:avLst/>
          <a:gdLst/>
          <a:ahLst/>
          <a:cxnLst/>
          <a:rect l="0" t="0" r="0" b="0"/>
          <a:pathLst>
            <a:path>
              <a:moveTo>
                <a:pt x="195888" y="2674240"/>
              </a:moveTo>
              <a:arcTo wR="1846553" hR="1846553" stAng="9202178" swAng="1359611"/>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34C49B4-CBEA-4360-9671-B6E8C78313A9}">
      <dsp:nvSpPr>
        <dsp:cNvPr id="0" name=""/>
        <dsp:cNvSpPr/>
      </dsp:nvSpPr>
      <dsp:spPr>
        <a:xfrm>
          <a:off x="1227" y="1280649"/>
          <a:ext cx="1422316" cy="924505"/>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Evaluate</a:t>
          </a:r>
          <a:endParaRPr lang="en-US" sz="1100" b="1" kern="1200" dirty="0"/>
        </a:p>
      </dsp:txBody>
      <dsp:txXfrm>
        <a:off x="46358" y="1325780"/>
        <a:ext cx="1332054" cy="834243"/>
      </dsp:txXfrm>
    </dsp:sp>
    <dsp:sp modelId="{95E271BC-4C41-4C6F-A771-0ACDA0E3C22E}">
      <dsp:nvSpPr>
        <dsp:cNvPr id="0" name=""/>
        <dsp:cNvSpPr/>
      </dsp:nvSpPr>
      <dsp:spPr>
        <a:xfrm>
          <a:off x="622008" y="466965"/>
          <a:ext cx="3693107" cy="3693107"/>
        </a:xfrm>
        <a:custGeom>
          <a:avLst/>
          <a:gdLst/>
          <a:ahLst/>
          <a:cxnLst/>
          <a:rect l="0" t="0" r="0" b="0"/>
          <a:pathLst>
            <a:path>
              <a:moveTo>
                <a:pt x="444197" y="645239"/>
              </a:moveTo>
              <a:arcTo wR="1846553" hR="1846553" stAng="13235081" swAng="1211390"/>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0.73226</cdr:x>
      <cdr:y>0.4061</cdr:y>
    </cdr:from>
    <cdr:to>
      <cdr:x>0.90038</cdr:x>
      <cdr:y>0.41589</cdr:y>
    </cdr:to>
    <cdr:sp macro="" textlink="">
      <cdr:nvSpPr>
        <cdr:cNvPr id="3" name="Rectangle 2"/>
        <cdr:cNvSpPr/>
      </cdr:nvSpPr>
      <cdr:spPr>
        <a:xfrm xmlns:a="http://schemas.openxmlformats.org/drawingml/2006/main" flipV="1">
          <a:off x="3896577" y="1897043"/>
          <a:ext cx="894612" cy="45719"/>
        </a:xfrm>
        <a:prstGeom xmlns:a="http://schemas.openxmlformats.org/drawingml/2006/main" prst="rect">
          <a:avLst/>
        </a:prstGeom>
        <a:solidFill xmlns:a="http://schemas.openxmlformats.org/drawingml/2006/main">
          <a:schemeClr val="accent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userShapes>
</file>

<file path=ppt/drawings/drawing10.xml><?xml version="1.0" encoding="utf-8"?>
<c:userShapes xmlns:c="http://schemas.openxmlformats.org/drawingml/2006/chart">
  <cdr:relSizeAnchor xmlns:cdr="http://schemas.openxmlformats.org/drawingml/2006/chartDrawing">
    <cdr:from>
      <cdr:x>0.54927</cdr:x>
      <cdr:y>0.1445</cdr:y>
    </cdr:from>
    <cdr:to>
      <cdr:x>0.71993</cdr:x>
      <cdr:y>0.22587</cdr:y>
    </cdr:to>
    <cdr:sp macro="" textlink="">
      <cdr:nvSpPr>
        <cdr:cNvPr id="2" name="TextBox 1"/>
        <cdr:cNvSpPr txBox="1"/>
      </cdr:nvSpPr>
      <cdr:spPr>
        <a:xfrm xmlns:a="http://schemas.openxmlformats.org/drawingml/2006/main">
          <a:off x="2393455" y="555592"/>
          <a:ext cx="743654" cy="3128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tx1"/>
              </a:solidFill>
            </a:rPr>
            <a:t>27%</a:t>
          </a:r>
          <a:endParaRPr lang="en-US" sz="1800" b="1" dirty="0">
            <a:solidFill>
              <a:schemeClr val="tx1"/>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2.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3.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a:extLst xmlns:a="http://schemas.openxmlformats.org/drawingml/2006/main">
            <a:ext uri="{FF2B5EF4-FFF2-40B4-BE49-F238E27FC236}">
              <a16:creationId xmlns:a16="http://schemas.microsoft.com/office/drawing/2014/main" xmlns="" id="{857A0697-2CD0-4E8E-BAD7-3A0DAA1841F2}"/>
            </a:ext>
          </a:extLst>
        </cdr:cNvPr>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4.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a:extLst xmlns:a="http://schemas.openxmlformats.org/drawingml/2006/main">
            <a:ext uri="{FF2B5EF4-FFF2-40B4-BE49-F238E27FC236}">
              <a16:creationId xmlns:a16="http://schemas.microsoft.com/office/drawing/2014/main" xmlns="" id="{752FCB22-10A4-4BA9-9F19-23FF9954434C}"/>
            </a:ext>
          </a:extLst>
        </cdr:cNvPr>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0.05049</cdr:x>
      <cdr:y>0</cdr:y>
    </cdr:from>
    <cdr:to>
      <cdr:x>0.22312</cdr:x>
      <cdr:y>0.08465</cdr:y>
    </cdr:to>
    <cdr:sp macro="" textlink="">
      <cdr:nvSpPr>
        <cdr:cNvPr id="4" name="TextBox 21"/>
        <cdr:cNvSpPr txBox="1"/>
      </cdr:nvSpPr>
      <cdr:spPr>
        <a:xfrm xmlns:a="http://schemas.openxmlformats.org/drawingml/2006/main">
          <a:off x="294062" y="0"/>
          <a:ext cx="1005327" cy="31800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dirty="0">
              <a:latin typeface="+mj-lt"/>
            </a:rPr>
            <a:t>5</a:t>
          </a:r>
          <a:r>
            <a:rPr lang="en-US" sz="1400" dirty="0" smtClean="0">
              <a:latin typeface="+mj-lt"/>
            </a:rPr>
            <a:t>0%</a:t>
          </a:r>
          <a:endParaRPr lang="en-US" sz="1400" dirty="0">
            <a:latin typeface="+mj-lt"/>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0.68516</cdr:x>
      <cdr:y>0.59696</cdr:y>
    </cdr:from>
    <cdr:to>
      <cdr:x>0.68516</cdr:x>
      <cdr:y>0.59696</cdr:y>
    </cdr:to>
    <cdr:cxnSp macro="">
      <cdr:nvCxnSpPr>
        <cdr:cNvPr id="3" name="Straight Connector 2"/>
        <cdr:cNvCxnSpPr/>
      </cdr:nvCxnSpPr>
      <cdr:spPr>
        <a:xfrm xmlns:a="http://schemas.openxmlformats.org/drawingml/2006/main">
          <a:off x="2970069" y="2588099"/>
          <a:ext cx="0" cy="0"/>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cdr:y>
    </cdr:from>
    <cdr:to>
      <cdr:x>0.17263</cdr:x>
      <cdr:y>0.08158</cdr:y>
    </cdr:to>
    <cdr:sp macro="" textlink="">
      <cdr:nvSpPr>
        <cdr:cNvPr id="4" name="TextBox 21"/>
        <cdr:cNvSpPr txBox="1"/>
      </cdr:nvSpPr>
      <cdr:spPr>
        <a:xfrm xmlns:a="http://schemas.openxmlformats.org/drawingml/2006/main">
          <a:off x="-6343436" y="0"/>
          <a:ext cx="100963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dirty="0">
              <a:latin typeface="+mj-lt"/>
            </a:rPr>
            <a:t>5</a:t>
          </a:r>
          <a:r>
            <a:rPr lang="en-US" sz="1400" dirty="0" smtClean="0">
              <a:latin typeface="+mj-lt"/>
            </a:rPr>
            <a:t>0%</a:t>
          </a:r>
          <a:endParaRPr lang="en-US" sz="1400" dirty="0">
            <a:latin typeface="+mj-lt"/>
          </a:endParaRPr>
        </a:p>
      </cdr:txBody>
    </cdr:sp>
  </cdr:relSizeAnchor>
  <cdr:relSizeAnchor xmlns:cdr="http://schemas.openxmlformats.org/drawingml/2006/chartDrawing">
    <cdr:from>
      <cdr:x>0.43428</cdr:x>
      <cdr:y>0.26837</cdr:y>
    </cdr:from>
    <cdr:to>
      <cdr:x>0.7375</cdr:x>
      <cdr:y>0.31733</cdr:y>
    </cdr:to>
    <cdr:sp macro="" textlink="">
      <cdr:nvSpPr>
        <cdr:cNvPr id="5" name="TextBox 1"/>
        <cdr:cNvSpPr txBox="1"/>
      </cdr:nvSpPr>
      <cdr:spPr>
        <a:xfrm xmlns:a="http://schemas.openxmlformats.org/drawingml/2006/main">
          <a:off x="2539921" y="1012536"/>
          <a:ext cx="1773410" cy="184692"/>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latin typeface="+mj-lt"/>
            </a:rPr>
            <a:t>Maine 3</a:t>
          </a:r>
          <a:r>
            <a:rPr lang="en-US" sz="1600" dirty="0" smtClean="0">
              <a:latin typeface="+mj-lt"/>
            </a:rPr>
            <a:t>4%</a:t>
          </a:r>
          <a:endParaRPr lang="en-US" sz="1600" dirty="0">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1742694C-4018-4D12-A9FA-6A512ADA38B2}" type="datetimeFigureOut">
              <a:rPr lang="en-US" smtClean="0"/>
              <a:t>11/7/2018</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AC42DEB1-45F9-4A73-AC1A-B85BF7E1632B}" type="slidenum">
              <a:rPr lang="en-US" smtClean="0"/>
              <a:t>‹#›</a:t>
            </a:fld>
            <a:endParaRPr lang="en-US" dirty="0"/>
          </a:p>
        </p:txBody>
      </p:sp>
    </p:spTree>
    <p:extLst>
      <p:ext uri="{BB962C8B-B14F-4D97-AF65-F5344CB8AC3E}">
        <p14:creationId xmlns:p14="http://schemas.microsoft.com/office/powerpoint/2010/main" val="3401071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DF8AAC10-CFEF-A94C-A6E5-BCF807DBDEA9}" type="datetimeFigureOut">
              <a:rPr lang="en-US" smtClean="0"/>
              <a:t>11/7/2018</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EA5E2EEE-0310-C24D-981C-65A489894E8C}" type="slidenum">
              <a:rPr lang="en-US" smtClean="0"/>
              <a:t>‹#›</a:t>
            </a:fld>
            <a:endParaRPr lang="en-US" dirty="0"/>
          </a:p>
        </p:txBody>
      </p:sp>
    </p:spTree>
    <p:extLst>
      <p:ext uri="{BB962C8B-B14F-4D97-AF65-F5344CB8AC3E}">
        <p14:creationId xmlns:p14="http://schemas.microsoft.com/office/powerpoint/2010/main" val="165097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mod="1">
    <p:ext uri="{620B2872-D7B9-4A21-9093-7833F8D536E1}">
      <p15:sldGuideLst xmlns:p15="http://schemas.microsoft.com/office/powerpoint/2012/main" xmlns="">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Local</a:t>
            </a:r>
            <a:r>
              <a:rPr lang="en-US" b="1" i="1" baseline="0" dirty="0" smtClean="0"/>
              <a:t> Facilitator</a:t>
            </a:r>
            <a:endParaRPr lang="en-US" b="1" i="1" dirty="0"/>
          </a:p>
        </p:txBody>
      </p:sp>
      <p:sp>
        <p:nvSpPr>
          <p:cNvPr id="4" name="Slide Number Placeholder 3"/>
          <p:cNvSpPr>
            <a:spLocks noGrp="1"/>
          </p:cNvSpPr>
          <p:nvPr>
            <p:ph type="sldNum" sz="quarter" idx="10"/>
          </p:nvPr>
        </p:nvSpPr>
        <p:spPr/>
        <p:txBody>
          <a:bodyPr/>
          <a:lstStyle/>
          <a:p>
            <a:fld id="{EA5E2EEE-0310-C24D-981C-65A489894E8C}" type="slidenum">
              <a:rPr lang="en-US" smtClean="0"/>
              <a:t>1</a:t>
            </a:fld>
            <a:endParaRPr lang="en-US" dirty="0"/>
          </a:p>
        </p:txBody>
      </p:sp>
    </p:spTree>
    <p:extLst>
      <p:ext uri="{BB962C8B-B14F-4D97-AF65-F5344CB8AC3E}">
        <p14:creationId xmlns:p14="http://schemas.microsoft.com/office/powerpoint/2010/main" val="419622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Please note that our partners are listed here alphabetically</a:t>
            </a:r>
            <a:r>
              <a:rPr lang="en-US" b="1" baseline="0" dirty="0"/>
              <a:t> for consistency sake.</a:t>
            </a:r>
            <a:endParaRPr lang="en-US" b="1" dirty="0"/>
          </a:p>
          <a:p>
            <a:endParaRPr lang="en-US" dirty="0"/>
          </a:p>
          <a:p>
            <a:r>
              <a:rPr lang="en-US" dirty="0"/>
              <a:t>Priorities</a:t>
            </a:r>
            <a:r>
              <a:rPr lang="en-US" baseline="0" dirty="0"/>
              <a:t> for the hospitals and district are listed.</a:t>
            </a:r>
          </a:p>
          <a:p>
            <a:r>
              <a:rPr lang="en-US" baseline="0" dirty="0"/>
              <a:t>Under each, there are entities identified focusing efforts on these priorities either through the hospital, district or prevention services work. </a:t>
            </a:r>
          </a:p>
          <a:p>
            <a:r>
              <a:rPr lang="en-US" baseline="0" dirty="0"/>
              <a:t>NOTE: there are other community partners in our area that are focusing efforts on these priorities as well.</a:t>
            </a:r>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10</a:t>
            </a:fld>
            <a:endParaRPr lang="en-US" dirty="0"/>
          </a:p>
        </p:txBody>
      </p:sp>
    </p:spTree>
    <p:extLst>
      <p:ext uri="{BB962C8B-B14F-4D97-AF65-F5344CB8AC3E}">
        <p14:creationId xmlns:p14="http://schemas.microsoft.com/office/powerpoint/2010/main" val="4246376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Local Facilitator</a:t>
            </a:r>
          </a:p>
          <a:p>
            <a:endParaRPr lang="en-US" dirty="0" smtClean="0"/>
          </a:p>
          <a:p>
            <a:r>
              <a:rPr lang="en-US" dirty="0" smtClean="0"/>
              <a:t>Priorities</a:t>
            </a:r>
            <a:r>
              <a:rPr lang="en-US" baseline="0" dirty="0" smtClean="0"/>
              <a:t> for the hospitals and district are listed.</a:t>
            </a:r>
          </a:p>
          <a:p>
            <a:r>
              <a:rPr lang="en-US" baseline="0" dirty="0" smtClean="0"/>
              <a:t>Under each, there are entities identified focusing efforts on these priorities either through the hospital, district or prevention services work. </a:t>
            </a:r>
          </a:p>
          <a:p>
            <a:r>
              <a:rPr lang="en-US" baseline="0" dirty="0" smtClean="0"/>
              <a:t>NOTE: there are other community partners in our area that are focusing efforts on these priorities as well.</a:t>
            </a:r>
            <a:endParaRPr lang="en-US" dirty="0"/>
          </a:p>
        </p:txBody>
      </p:sp>
      <p:sp>
        <p:nvSpPr>
          <p:cNvPr id="4" name="Slide Number Placeholder 3"/>
          <p:cNvSpPr>
            <a:spLocks noGrp="1"/>
          </p:cNvSpPr>
          <p:nvPr>
            <p:ph type="sldNum" sz="quarter" idx="10"/>
          </p:nvPr>
        </p:nvSpPr>
        <p:spPr/>
        <p:txBody>
          <a:bodyPr/>
          <a:lstStyle/>
          <a:p>
            <a:pPr defTabSz="474254">
              <a:defRPr/>
            </a:pPr>
            <a:fld id="{EA5E2EEE-0310-C24D-981C-65A489894E8C}" type="slidenum">
              <a:rPr lang="en-US">
                <a:solidFill>
                  <a:prstClr val="black"/>
                </a:solidFill>
                <a:latin typeface="Calibri" panose="020F0502020204030204"/>
              </a:rPr>
              <a:pPr defTabSz="47425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1277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charset="0"/>
                <a:ea typeface="Arial" charset="0"/>
                <a:cs typeface="Arial" charset="0"/>
              </a:defRPr>
            </a:lvl1pPr>
            <a:lvl2pPr marL="785305" indent="-302040" eaLnBrk="0" hangingPunct="0">
              <a:defRPr>
                <a:solidFill>
                  <a:schemeClr val="tx1"/>
                </a:solidFill>
                <a:latin typeface="Calibri" charset="0"/>
                <a:ea typeface="Arial" charset="0"/>
                <a:cs typeface="Arial" charset="0"/>
              </a:defRPr>
            </a:lvl2pPr>
            <a:lvl3pPr marL="1208161" indent="-241632" eaLnBrk="0" hangingPunct="0">
              <a:defRPr>
                <a:solidFill>
                  <a:schemeClr val="tx1"/>
                </a:solidFill>
                <a:latin typeface="Calibri" charset="0"/>
                <a:ea typeface="Arial" charset="0"/>
                <a:cs typeface="Arial" charset="0"/>
              </a:defRPr>
            </a:lvl3pPr>
            <a:lvl4pPr marL="1691426" indent="-241632" eaLnBrk="0" hangingPunct="0">
              <a:defRPr>
                <a:solidFill>
                  <a:schemeClr val="tx1"/>
                </a:solidFill>
                <a:latin typeface="Calibri" charset="0"/>
                <a:ea typeface="Arial" charset="0"/>
                <a:cs typeface="Arial" charset="0"/>
              </a:defRPr>
            </a:lvl4pPr>
            <a:lvl5pPr marL="2174690" indent="-241632" eaLnBrk="0" hangingPunct="0">
              <a:defRPr>
                <a:solidFill>
                  <a:schemeClr val="tx1"/>
                </a:solidFill>
                <a:latin typeface="Calibri" charset="0"/>
                <a:ea typeface="Arial" charset="0"/>
                <a:cs typeface="Arial" charset="0"/>
              </a:defRPr>
            </a:lvl5pPr>
            <a:lvl6pPr marL="2657954" indent="-241632" eaLnBrk="0" fontAlgn="base" hangingPunct="0">
              <a:spcBef>
                <a:spcPct val="0"/>
              </a:spcBef>
              <a:spcAft>
                <a:spcPct val="0"/>
              </a:spcAft>
              <a:defRPr>
                <a:solidFill>
                  <a:schemeClr val="tx1"/>
                </a:solidFill>
                <a:latin typeface="Calibri" charset="0"/>
                <a:ea typeface="Arial" charset="0"/>
                <a:cs typeface="Arial" charset="0"/>
              </a:defRPr>
            </a:lvl6pPr>
            <a:lvl7pPr marL="3141218" indent="-241632" eaLnBrk="0" fontAlgn="base" hangingPunct="0">
              <a:spcBef>
                <a:spcPct val="0"/>
              </a:spcBef>
              <a:spcAft>
                <a:spcPct val="0"/>
              </a:spcAft>
              <a:defRPr>
                <a:solidFill>
                  <a:schemeClr val="tx1"/>
                </a:solidFill>
                <a:latin typeface="Calibri" charset="0"/>
                <a:ea typeface="Arial" charset="0"/>
                <a:cs typeface="Arial" charset="0"/>
              </a:defRPr>
            </a:lvl7pPr>
            <a:lvl8pPr marL="3624483" indent="-241632" eaLnBrk="0" fontAlgn="base" hangingPunct="0">
              <a:spcBef>
                <a:spcPct val="0"/>
              </a:spcBef>
              <a:spcAft>
                <a:spcPct val="0"/>
              </a:spcAft>
              <a:defRPr>
                <a:solidFill>
                  <a:schemeClr val="tx1"/>
                </a:solidFill>
                <a:latin typeface="Calibri" charset="0"/>
                <a:ea typeface="Arial" charset="0"/>
                <a:cs typeface="Arial" charset="0"/>
              </a:defRPr>
            </a:lvl8pPr>
            <a:lvl9pPr marL="4107747" indent="-241632" eaLnBrk="0" fontAlgn="base" hangingPunct="0">
              <a:spcBef>
                <a:spcPct val="0"/>
              </a:spcBef>
              <a:spcAft>
                <a:spcPct val="0"/>
              </a:spcAft>
              <a:defRPr>
                <a:solidFill>
                  <a:schemeClr val="tx1"/>
                </a:solidFill>
                <a:latin typeface="Calibri" charset="0"/>
                <a:ea typeface="Arial" charset="0"/>
                <a:cs typeface="Arial" charset="0"/>
              </a:defRPr>
            </a:lvl9pPr>
          </a:lstStyle>
          <a:p>
            <a:pPr defTabSz="483265" eaLnBrk="1" hangingPunct="1">
              <a:defRPr/>
            </a:pPr>
            <a:fld id="{0AB89BCE-4582-254A-8BB7-52CADC0ABBA3}" type="slidenum">
              <a:rPr lang="en-US" altLang="en-US">
                <a:solidFill>
                  <a:prstClr val="black"/>
                </a:solidFill>
              </a:rPr>
              <a:pPr defTabSz="483265" eaLnBrk="1" hangingPunct="1">
                <a:defRPr/>
              </a:pPr>
              <a:t>12</a:t>
            </a:fld>
            <a:endParaRPr lang="en-US" altLang="en-US" dirty="0">
              <a:solidFill>
                <a:prstClr val="black"/>
              </a:solidFill>
            </a:endParaRPr>
          </a:p>
        </p:txBody>
      </p:sp>
    </p:spTree>
    <p:extLst>
      <p:ext uri="{BB962C8B-B14F-4D97-AF65-F5344CB8AC3E}">
        <p14:creationId xmlns:p14="http://schemas.microsoft.com/office/powerpoint/2010/main" val="3587740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charset="0"/>
                <a:ea typeface="Arial" charset="0"/>
                <a:cs typeface="Arial" charset="0"/>
              </a:defRPr>
            </a:lvl1pPr>
            <a:lvl2pPr marL="785305" indent="-302040" eaLnBrk="0" hangingPunct="0">
              <a:defRPr>
                <a:solidFill>
                  <a:schemeClr val="tx1"/>
                </a:solidFill>
                <a:latin typeface="Calibri" charset="0"/>
                <a:ea typeface="Arial" charset="0"/>
                <a:cs typeface="Arial" charset="0"/>
              </a:defRPr>
            </a:lvl2pPr>
            <a:lvl3pPr marL="1208161" indent="-241632" eaLnBrk="0" hangingPunct="0">
              <a:defRPr>
                <a:solidFill>
                  <a:schemeClr val="tx1"/>
                </a:solidFill>
                <a:latin typeface="Calibri" charset="0"/>
                <a:ea typeface="Arial" charset="0"/>
                <a:cs typeface="Arial" charset="0"/>
              </a:defRPr>
            </a:lvl3pPr>
            <a:lvl4pPr marL="1691426" indent="-241632" eaLnBrk="0" hangingPunct="0">
              <a:defRPr>
                <a:solidFill>
                  <a:schemeClr val="tx1"/>
                </a:solidFill>
                <a:latin typeface="Calibri" charset="0"/>
                <a:ea typeface="Arial" charset="0"/>
                <a:cs typeface="Arial" charset="0"/>
              </a:defRPr>
            </a:lvl4pPr>
            <a:lvl5pPr marL="2174690" indent="-241632" eaLnBrk="0" hangingPunct="0">
              <a:defRPr>
                <a:solidFill>
                  <a:schemeClr val="tx1"/>
                </a:solidFill>
                <a:latin typeface="Calibri" charset="0"/>
                <a:ea typeface="Arial" charset="0"/>
                <a:cs typeface="Arial" charset="0"/>
              </a:defRPr>
            </a:lvl5pPr>
            <a:lvl6pPr marL="2657954" indent="-241632" eaLnBrk="0" fontAlgn="base" hangingPunct="0">
              <a:spcBef>
                <a:spcPct val="0"/>
              </a:spcBef>
              <a:spcAft>
                <a:spcPct val="0"/>
              </a:spcAft>
              <a:defRPr>
                <a:solidFill>
                  <a:schemeClr val="tx1"/>
                </a:solidFill>
                <a:latin typeface="Calibri" charset="0"/>
                <a:ea typeface="Arial" charset="0"/>
                <a:cs typeface="Arial" charset="0"/>
              </a:defRPr>
            </a:lvl6pPr>
            <a:lvl7pPr marL="3141218" indent="-241632" eaLnBrk="0" fontAlgn="base" hangingPunct="0">
              <a:spcBef>
                <a:spcPct val="0"/>
              </a:spcBef>
              <a:spcAft>
                <a:spcPct val="0"/>
              </a:spcAft>
              <a:defRPr>
                <a:solidFill>
                  <a:schemeClr val="tx1"/>
                </a:solidFill>
                <a:latin typeface="Calibri" charset="0"/>
                <a:ea typeface="Arial" charset="0"/>
                <a:cs typeface="Arial" charset="0"/>
              </a:defRPr>
            </a:lvl7pPr>
            <a:lvl8pPr marL="3624483" indent="-241632" eaLnBrk="0" fontAlgn="base" hangingPunct="0">
              <a:spcBef>
                <a:spcPct val="0"/>
              </a:spcBef>
              <a:spcAft>
                <a:spcPct val="0"/>
              </a:spcAft>
              <a:defRPr>
                <a:solidFill>
                  <a:schemeClr val="tx1"/>
                </a:solidFill>
                <a:latin typeface="Calibri" charset="0"/>
                <a:ea typeface="Arial" charset="0"/>
                <a:cs typeface="Arial" charset="0"/>
              </a:defRPr>
            </a:lvl8pPr>
            <a:lvl9pPr marL="4107747" indent="-241632" eaLnBrk="0" fontAlgn="base" hangingPunct="0">
              <a:spcBef>
                <a:spcPct val="0"/>
              </a:spcBef>
              <a:spcAft>
                <a:spcPct val="0"/>
              </a:spcAft>
              <a:defRPr>
                <a:solidFill>
                  <a:schemeClr val="tx1"/>
                </a:solidFill>
                <a:latin typeface="Calibri" charset="0"/>
                <a:ea typeface="Arial" charset="0"/>
                <a:cs typeface="Arial" charset="0"/>
              </a:defRPr>
            </a:lvl9pPr>
          </a:lstStyle>
          <a:p>
            <a:pPr defTabSz="483265" eaLnBrk="1" hangingPunct="1">
              <a:defRPr/>
            </a:pPr>
            <a:fld id="{0AB89BCE-4582-254A-8BB7-52CADC0ABBA3}" type="slidenum">
              <a:rPr lang="en-US" altLang="en-US">
                <a:solidFill>
                  <a:prstClr val="black"/>
                </a:solidFill>
              </a:rPr>
              <a:pPr defTabSz="483265" eaLnBrk="1" hangingPunct="1">
                <a:defRPr/>
              </a:pPr>
              <a:t>13</a:t>
            </a:fld>
            <a:endParaRPr lang="en-US" altLang="en-US" dirty="0">
              <a:solidFill>
                <a:prstClr val="black"/>
              </a:solidFill>
            </a:endParaRPr>
          </a:p>
        </p:txBody>
      </p:sp>
    </p:spTree>
    <p:extLst>
      <p:ext uri="{BB962C8B-B14F-4D97-AF65-F5344CB8AC3E}">
        <p14:creationId xmlns:p14="http://schemas.microsoft.com/office/powerpoint/2010/main" val="4020451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charset="0"/>
                <a:ea typeface="Arial" charset="0"/>
                <a:cs typeface="Arial" charset="0"/>
              </a:defRPr>
            </a:lvl1pPr>
            <a:lvl2pPr marL="785305" indent="-302040" eaLnBrk="0" hangingPunct="0">
              <a:defRPr>
                <a:solidFill>
                  <a:schemeClr val="tx1"/>
                </a:solidFill>
                <a:latin typeface="Calibri" charset="0"/>
                <a:ea typeface="Arial" charset="0"/>
                <a:cs typeface="Arial" charset="0"/>
              </a:defRPr>
            </a:lvl2pPr>
            <a:lvl3pPr marL="1208161" indent="-241632" eaLnBrk="0" hangingPunct="0">
              <a:defRPr>
                <a:solidFill>
                  <a:schemeClr val="tx1"/>
                </a:solidFill>
                <a:latin typeface="Calibri" charset="0"/>
                <a:ea typeface="Arial" charset="0"/>
                <a:cs typeface="Arial" charset="0"/>
              </a:defRPr>
            </a:lvl3pPr>
            <a:lvl4pPr marL="1691426" indent="-241632" eaLnBrk="0" hangingPunct="0">
              <a:defRPr>
                <a:solidFill>
                  <a:schemeClr val="tx1"/>
                </a:solidFill>
                <a:latin typeface="Calibri" charset="0"/>
                <a:ea typeface="Arial" charset="0"/>
                <a:cs typeface="Arial" charset="0"/>
              </a:defRPr>
            </a:lvl4pPr>
            <a:lvl5pPr marL="2174690" indent="-241632" eaLnBrk="0" hangingPunct="0">
              <a:defRPr>
                <a:solidFill>
                  <a:schemeClr val="tx1"/>
                </a:solidFill>
                <a:latin typeface="Calibri" charset="0"/>
                <a:ea typeface="Arial" charset="0"/>
                <a:cs typeface="Arial" charset="0"/>
              </a:defRPr>
            </a:lvl5pPr>
            <a:lvl6pPr marL="2657954" indent="-241632" eaLnBrk="0" fontAlgn="base" hangingPunct="0">
              <a:spcBef>
                <a:spcPct val="0"/>
              </a:spcBef>
              <a:spcAft>
                <a:spcPct val="0"/>
              </a:spcAft>
              <a:defRPr>
                <a:solidFill>
                  <a:schemeClr val="tx1"/>
                </a:solidFill>
                <a:latin typeface="Calibri" charset="0"/>
                <a:ea typeface="Arial" charset="0"/>
                <a:cs typeface="Arial" charset="0"/>
              </a:defRPr>
            </a:lvl6pPr>
            <a:lvl7pPr marL="3141218" indent="-241632" eaLnBrk="0" fontAlgn="base" hangingPunct="0">
              <a:spcBef>
                <a:spcPct val="0"/>
              </a:spcBef>
              <a:spcAft>
                <a:spcPct val="0"/>
              </a:spcAft>
              <a:defRPr>
                <a:solidFill>
                  <a:schemeClr val="tx1"/>
                </a:solidFill>
                <a:latin typeface="Calibri" charset="0"/>
                <a:ea typeface="Arial" charset="0"/>
                <a:cs typeface="Arial" charset="0"/>
              </a:defRPr>
            </a:lvl7pPr>
            <a:lvl8pPr marL="3624483" indent="-241632" eaLnBrk="0" fontAlgn="base" hangingPunct="0">
              <a:spcBef>
                <a:spcPct val="0"/>
              </a:spcBef>
              <a:spcAft>
                <a:spcPct val="0"/>
              </a:spcAft>
              <a:defRPr>
                <a:solidFill>
                  <a:schemeClr val="tx1"/>
                </a:solidFill>
                <a:latin typeface="Calibri" charset="0"/>
                <a:ea typeface="Arial" charset="0"/>
                <a:cs typeface="Arial" charset="0"/>
              </a:defRPr>
            </a:lvl8pPr>
            <a:lvl9pPr marL="4107747" indent="-241632" eaLnBrk="0" fontAlgn="base" hangingPunct="0">
              <a:spcBef>
                <a:spcPct val="0"/>
              </a:spcBef>
              <a:spcAft>
                <a:spcPct val="0"/>
              </a:spcAft>
              <a:defRPr>
                <a:solidFill>
                  <a:schemeClr val="tx1"/>
                </a:solidFill>
                <a:latin typeface="Calibri" charset="0"/>
                <a:ea typeface="Arial" charset="0"/>
                <a:cs typeface="Arial" charset="0"/>
              </a:defRPr>
            </a:lvl9pPr>
          </a:lstStyle>
          <a:p>
            <a:pPr defTabSz="483265" eaLnBrk="1" hangingPunct="1">
              <a:defRPr/>
            </a:pPr>
            <a:fld id="{0AB89BCE-4582-254A-8BB7-52CADC0ABBA3}" type="slidenum">
              <a:rPr lang="en-US" altLang="en-US">
                <a:solidFill>
                  <a:prstClr val="black"/>
                </a:solidFill>
              </a:rPr>
              <a:pPr defTabSz="483265" eaLnBrk="1" hangingPunct="1">
                <a:defRPr/>
              </a:pPr>
              <a:t>14</a:t>
            </a:fld>
            <a:endParaRPr lang="en-US" altLang="en-US" dirty="0">
              <a:solidFill>
                <a:prstClr val="black"/>
              </a:solidFill>
            </a:endParaRPr>
          </a:p>
        </p:txBody>
      </p:sp>
    </p:spTree>
    <p:extLst>
      <p:ext uri="{BB962C8B-B14F-4D97-AF65-F5344CB8AC3E}">
        <p14:creationId xmlns:p14="http://schemas.microsoft.com/office/powerpoint/2010/main" val="2200275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JSI or other facilitator</a:t>
            </a:r>
          </a:p>
          <a:p>
            <a:endParaRPr lang="en-US" dirty="0"/>
          </a:p>
          <a:p>
            <a:r>
              <a:rPr lang="en-US" dirty="0"/>
              <a:t>The County Profile provides almost 200 health data indicators from over 30 sources. Looking through the document, you’ll see that wherever possible, we’ve included data for the county for two points in time (to note any changes over time), state data (to compare the county to the state), and national data (to compare the county and the state to the US). Along with the data, you’ll notice some symbols. These symbols show whether there are important changes in the data over time, and show where County data is notably better or worse than the state or the nation.</a:t>
            </a:r>
          </a:p>
          <a:p>
            <a:endParaRPr lang="en-US" dirty="0"/>
          </a:p>
          <a:p>
            <a:r>
              <a:rPr lang="en-US" b="1" dirty="0"/>
              <a:t>When we’re looking at the County level data to see if things changed over time:</a:t>
            </a:r>
          </a:p>
          <a:p>
            <a:r>
              <a:rPr lang="en-US" dirty="0"/>
              <a:t>A star means that the health issue or problem is getting better over time</a:t>
            </a:r>
          </a:p>
          <a:p>
            <a:r>
              <a:rPr lang="en-US" dirty="0"/>
              <a:t>A red exclamation point means that the health issue or problem is getting worse over time</a:t>
            </a:r>
          </a:p>
          <a:p>
            <a:r>
              <a:rPr lang="en-US" dirty="0"/>
              <a:t>A gray circle means that any change in the data over time is not statistically significant</a:t>
            </a:r>
          </a:p>
          <a:p>
            <a:r>
              <a:rPr lang="en-US" dirty="0"/>
              <a:t>N/A means that there was not enough data to be able to make a comparison</a:t>
            </a:r>
          </a:p>
          <a:p>
            <a:endParaRPr lang="en-US" dirty="0"/>
          </a:p>
          <a:p>
            <a:r>
              <a:rPr lang="en-US" b="1" dirty="0"/>
              <a:t>Looking at County data in comparison to the state and national data:</a:t>
            </a:r>
          </a:p>
          <a:p>
            <a:r>
              <a:rPr lang="en-US" dirty="0"/>
              <a:t>A star means that the County is doing significantly better than the state or national average</a:t>
            </a:r>
          </a:p>
          <a:p>
            <a:r>
              <a:rPr lang="en-US" dirty="0"/>
              <a:t>An exclamation point means that the county is doing significantly worse than the state or national average</a:t>
            </a:r>
          </a:p>
          <a:p>
            <a:r>
              <a:rPr lang="en-US" dirty="0"/>
              <a:t>A gray circle means there is no statistically significance between the County and the state or national average</a:t>
            </a:r>
          </a:p>
          <a:p>
            <a:r>
              <a:rPr lang="en-US" dirty="0"/>
              <a:t>N/A means that there isn’t enough data to make a comparison </a:t>
            </a:r>
          </a:p>
          <a:p>
            <a:endParaRPr lang="en-US" dirty="0"/>
          </a:p>
          <a:p>
            <a:r>
              <a:rPr lang="en-US" dirty="0"/>
              <a:t>There are two additional symbols you might see:</a:t>
            </a:r>
          </a:p>
          <a:p>
            <a:r>
              <a:rPr lang="en-US" dirty="0"/>
              <a:t>A black dot means that you should use caution when interpreting the data – the results might be unreliable because of small numbers</a:t>
            </a:r>
          </a:p>
          <a:p>
            <a:r>
              <a:rPr lang="en-US" dirty="0"/>
              <a:t>A black dash means that data was unavailable, or that data was suppressed due to a small number of respondents</a:t>
            </a:r>
          </a:p>
          <a:p>
            <a:endParaRPr lang="en-US" dirty="0"/>
          </a:p>
          <a:p>
            <a:endParaRPr lang="en-US" dirty="0"/>
          </a:p>
          <a:p>
            <a:pPr defTabSz="948507">
              <a:defRPr/>
            </a:pPr>
            <a:r>
              <a:rPr lang="en-US" b="1" dirty="0"/>
              <a:t>(Go to next slide and walk audience through an example)</a:t>
            </a:r>
          </a:p>
          <a:p>
            <a:endParaRPr lang="en-US" dirty="0"/>
          </a:p>
          <a:p>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charset="0"/>
                <a:ea typeface="Arial" charset="0"/>
                <a:cs typeface="Arial" charset="0"/>
              </a:defRPr>
            </a:lvl1pPr>
            <a:lvl2pPr marL="785305" indent="-302040" eaLnBrk="0" hangingPunct="0">
              <a:defRPr>
                <a:solidFill>
                  <a:schemeClr val="tx1"/>
                </a:solidFill>
                <a:latin typeface="Calibri" charset="0"/>
                <a:ea typeface="Arial" charset="0"/>
                <a:cs typeface="Arial" charset="0"/>
              </a:defRPr>
            </a:lvl2pPr>
            <a:lvl3pPr marL="1208161" indent="-241632" eaLnBrk="0" hangingPunct="0">
              <a:defRPr>
                <a:solidFill>
                  <a:schemeClr val="tx1"/>
                </a:solidFill>
                <a:latin typeface="Calibri" charset="0"/>
                <a:ea typeface="Arial" charset="0"/>
                <a:cs typeface="Arial" charset="0"/>
              </a:defRPr>
            </a:lvl3pPr>
            <a:lvl4pPr marL="1691426" indent="-241632" eaLnBrk="0" hangingPunct="0">
              <a:defRPr>
                <a:solidFill>
                  <a:schemeClr val="tx1"/>
                </a:solidFill>
                <a:latin typeface="Calibri" charset="0"/>
                <a:ea typeface="Arial" charset="0"/>
                <a:cs typeface="Arial" charset="0"/>
              </a:defRPr>
            </a:lvl4pPr>
            <a:lvl5pPr marL="2174690" indent="-241632" eaLnBrk="0" hangingPunct="0">
              <a:defRPr>
                <a:solidFill>
                  <a:schemeClr val="tx1"/>
                </a:solidFill>
                <a:latin typeface="Calibri" charset="0"/>
                <a:ea typeface="Arial" charset="0"/>
                <a:cs typeface="Arial" charset="0"/>
              </a:defRPr>
            </a:lvl5pPr>
            <a:lvl6pPr marL="2657954" indent="-241632" eaLnBrk="0" fontAlgn="base" hangingPunct="0">
              <a:spcBef>
                <a:spcPct val="0"/>
              </a:spcBef>
              <a:spcAft>
                <a:spcPct val="0"/>
              </a:spcAft>
              <a:defRPr>
                <a:solidFill>
                  <a:schemeClr val="tx1"/>
                </a:solidFill>
                <a:latin typeface="Calibri" charset="0"/>
                <a:ea typeface="Arial" charset="0"/>
                <a:cs typeface="Arial" charset="0"/>
              </a:defRPr>
            </a:lvl6pPr>
            <a:lvl7pPr marL="3141218" indent="-241632" eaLnBrk="0" fontAlgn="base" hangingPunct="0">
              <a:spcBef>
                <a:spcPct val="0"/>
              </a:spcBef>
              <a:spcAft>
                <a:spcPct val="0"/>
              </a:spcAft>
              <a:defRPr>
                <a:solidFill>
                  <a:schemeClr val="tx1"/>
                </a:solidFill>
                <a:latin typeface="Calibri" charset="0"/>
                <a:ea typeface="Arial" charset="0"/>
                <a:cs typeface="Arial" charset="0"/>
              </a:defRPr>
            </a:lvl7pPr>
            <a:lvl8pPr marL="3624483" indent="-241632" eaLnBrk="0" fontAlgn="base" hangingPunct="0">
              <a:spcBef>
                <a:spcPct val="0"/>
              </a:spcBef>
              <a:spcAft>
                <a:spcPct val="0"/>
              </a:spcAft>
              <a:defRPr>
                <a:solidFill>
                  <a:schemeClr val="tx1"/>
                </a:solidFill>
                <a:latin typeface="Calibri" charset="0"/>
                <a:ea typeface="Arial" charset="0"/>
                <a:cs typeface="Arial" charset="0"/>
              </a:defRPr>
            </a:lvl8pPr>
            <a:lvl9pPr marL="4107747" indent="-241632"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0AB89BCE-4582-254A-8BB7-52CADC0ABBA3}" type="slidenum">
              <a:rPr lang="en-US" altLang="en-US"/>
              <a:pPr eaLnBrk="1" hangingPunct="1"/>
              <a:t>15</a:t>
            </a:fld>
            <a:endParaRPr lang="en-US" altLang="en-US" dirty="0"/>
          </a:p>
        </p:txBody>
      </p:sp>
    </p:spTree>
    <p:extLst>
      <p:ext uri="{BB962C8B-B14F-4D97-AF65-F5344CB8AC3E}">
        <p14:creationId xmlns:p14="http://schemas.microsoft.com/office/powerpoint/2010/main" val="698422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8507">
              <a:defRPr/>
            </a:pPr>
            <a:r>
              <a:rPr lang="en-US" dirty="0" smtClean="0"/>
              <a:t>JSI or other facilitator</a:t>
            </a:r>
          </a:p>
          <a:p>
            <a:pPr eaLnBrk="1" hangingPunct="1">
              <a:defRPr/>
            </a:pPr>
            <a:endParaRPr lang="en-US" altLang="en-US" dirty="0" smtClean="0"/>
          </a:p>
          <a:p>
            <a:pPr eaLnBrk="1" hangingPunct="1">
              <a:defRPr/>
            </a:pPr>
            <a:r>
              <a:rPr lang="en-US" altLang="en-US" dirty="0" smtClean="0"/>
              <a:t>Lets use</a:t>
            </a:r>
            <a:r>
              <a:rPr lang="en-US" altLang="en-US" baseline="0" dirty="0" smtClean="0"/>
              <a:t> this line as an example</a:t>
            </a:r>
          </a:p>
          <a:p>
            <a:pPr eaLnBrk="1" hangingPunct="1">
              <a:defRPr/>
            </a:pPr>
            <a:r>
              <a:rPr lang="en-US" altLang="en-US" baseline="0" dirty="0" smtClean="0"/>
              <a:t>Here, we can compare the overall death rate in Androscoggin County between 2007-2011 and 2012-2016. Although the rate is higher in Point 2, the gray circle tells us that the change over time was not significant.</a:t>
            </a:r>
          </a:p>
          <a:p>
            <a:pPr eaLnBrk="1" hangingPunct="1">
              <a:defRPr/>
            </a:pPr>
            <a:r>
              <a:rPr lang="en-US" altLang="en-US" baseline="0" dirty="0" smtClean="0"/>
              <a:t>We then look at the most recent data compared to the state and to the US. Here, the red exclamation point tells us that the County rate is significantly higher then the state and the US. </a:t>
            </a:r>
            <a:endParaRPr lang="en-US" altLang="en-US" dirty="0" smtClean="0"/>
          </a:p>
          <a:p>
            <a:pPr eaLnBrk="1" hangingPunct="1">
              <a:defRPr/>
            </a:pP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charset="0"/>
                <a:ea typeface="Arial" charset="0"/>
                <a:cs typeface="Arial" charset="0"/>
              </a:defRPr>
            </a:lvl1pPr>
            <a:lvl2pPr marL="785305" indent="-302040" eaLnBrk="0" hangingPunct="0">
              <a:defRPr>
                <a:solidFill>
                  <a:schemeClr val="tx1"/>
                </a:solidFill>
                <a:latin typeface="Calibri" charset="0"/>
                <a:ea typeface="Arial" charset="0"/>
                <a:cs typeface="Arial" charset="0"/>
              </a:defRPr>
            </a:lvl2pPr>
            <a:lvl3pPr marL="1208161" indent="-241632" eaLnBrk="0" hangingPunct="0">
              <a:defRPr>
                <a:solidFill>
                  <a:schemeClr val="tx1"/>
                </a:solidFill>
                <a:latin typeface="Calibri" charset="0"/>
                <a:ea typeface="Arial" charset="0"/>
                <a:cs typeface="Arial" charset="0"/>
              </a:defRPr>
            </a:lvl3pPr>
            <a:lvl4pPr marL="1691426" indent="-241632" eaLnBrk="0" hangingPunct="0">
              <a:defRPr>
                <a:solidFill>
                  <a:schemeClr val="tx1"/>
                </a:solidFill>
                <a:latin typeface="Calibri" charset="0"/>
                <a:ea typeface="Arial" charset="0"/>
                <a:cs typeface="Arial" charset="0"/>
              </a:defRPr>
            </a:lvl4pPr>
            <a:lvl5pPr marL="2174690" indent="-241632" eaLnBrk="0" hangingPunct="0">
              <a:defRPr>
                <a:solidFill>
                  <a:schemeClr val="tx1"/>
                </a:solidFill>
                <a:latin typeface="Calibri" charset="0"/>
                <a:ea typeface="Arial" charset="0"/>
                <a:cs typeface="Arial" charset="0"/>
              </a:defRPr>
            </a:lvl5pPr>
            <a:lvl6pPr marL="2657954" indent="-241632" eaLnBrk="0" fontAlgn="base" hangingPunct="0">
              <a:spcBef>
                <a:spcPct val="0"/>
              </a:spcBef>
              <a:spcAft>
                <a:spcPct val="0"/>
              </a:spcAft>
              <a:defRPr>
                <a:solidFill>
                  <a:schemeClr val="tx1"/>
                </a:solidFill>
                <a:latin typeface="Calibri" charset="0"/>
                <a:ea typeface="Arial" charset="0"/>
                <a:cs typeface="Arial" charset="0"/>
              </a:defRPr>
            </a:lvl6pPr>
            <a:lvl7pPr marL="3141218" indent="-241632" eaLnBrk="0" fontAlgn="base" hangingPunct="0">
              <a:spcBef>
                <a:spcPct val="0"/>
              </a:spcBef>
              <a:spcAft>
                <a:spcPct val="0"/>
              </a:spcAft>
              <a:defRPr>
                <a:solidFill>
                  <a:schemeClr val="tx1"/>
                </a:solidFill>
                <a:latin typeface="Calibri" charset="0"/>
                <a:ea typeface="Arial" charset="0"/>
                <a:cs typeface="Arial" charset="0"/>
              </a:defRPr>
            </a:lvl7pPr>
            <a:lvl8pPr marL="3624483" indent="-241632" eaLnBrk="0" fontAlgn="base" hangingPunct="0">
              <a:spcBef>
                <a:spcPct val="0"/>
              </a:spcBef>
              <a:spcAft>
                <a:spcPct val="0"/>
              </a:spcAft>
              <a:defRPr>
                <a:solidFill>
                  <a:schemeClr val="tx1"/>
                </a:solidFill>
                <a:latin typeface="Calibri" charset="0"/>
                <a:ea typeface="Arial" charset="0"/>
                <a:cs typeface="Arial" charset="0"/>
              </a:defRPr>
            </a:lvl8pPr>
            <a:lvl9pPr marL="4107747" indent="-241632"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0AB89BCE-4582-254A-8BB7-52CADC0ABBA3}" type="slidenum">
              <a:rPr lang="en-US" altLang="en-US"/>
              <a:pPr eaLnBrk="1" hangingPunct="1"/>
              <a:t>16</a:t>
            </a:fld>
            <a:endParaRPr lang="en-US" altLang="en-US" dirty="0"/>
          </a:p>
        </p:txBody>
      </p:sp>
    </p:spTree>
    <p:extLst>
      <p:ext uri="{BB962C8B-B14F-4D97-AF65-F5344CB8AC3E}">
        <p14:creationId xmlns:p14="http://schemas.microsoft.com/office/powerpoint/2010/main" val="663730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endParaRPr lang="en-US" dirty="0" smtClean="0"/>
          </a:p>
          <a:p>
            <a:endParaRPr lang="en-US" dirty="0" smtClean="0"/>
          </a:p>
          <a:p>
            <a:r>
              <a:rPr lang="en-US" dirty="0" smtClean="0"/>
              <a:t>We</a:t>
            </a:r>
            <a:r>
              <a:rPr lang="en-US" baseline="0" dirty="0" smtClean="0"/>
              <a:t> encourage you to spend some time looking through the County Health Profile. We won’t be able to cover all that is in the document during this presentation today, but we’ve pulled out a number of key findings to give you an overview of health in each county.</a:t>
            </a:r>
          </a:p>
          <a:p>
            <a:endParaRPr lang="en-US" baseline="0" dirty="0" smtClean="0"/>
          </a:p>
          <a:p>
            <a:r>
              <a:rPr lang="en-US" dirty="0"/>
              <a:t>The following data was chosen for this PowerPoint based on the criteria below:</a:t>
            </a:r>
          </a:p>
          <a:p>
            <a:pPr marL="237127" indent="-237127">
              <a:buFont typeface="+mj-lt"/>
              <a:buAutoNum type="arabicPeriod"/>
            </a:pPr>
            <a:r>
              <a:rPr lang="en-US" dirty="0"/>
              <a:t>Previous County Priorities</a:t>
            </a:r>
          </a:p>
          <a:p>
            <a:pPr marL="237127" indent="-237127">
              <a:buFont typeface="+mj-lt"/>
              <a:buAutoNum type="arabicPeriod"/>
            </a:pPr>
            <a:r>
              <a:rPr lang="en-US" dirty="0"/>
              <a:t>Indicators visualized in the County Health Profile</a:t>
            </a:r>
          </a:p>
          <a:p>
            <a:pPr marL="237127" indent="-237127">
              <a:buFont typeface="+mj-lt"/>
              <a:buAutoNum type="arabicPeriod"/>
            </a:pPr>
            <a:r>
              <a:rPr lang="en-US" dirty="0"/>
              <a:t>The county level data significantly diverges from the state and/or nation in either a positive or negative direction. </a:t>
            </a:r>
          </a:p>
          <a:p>
            <a:pPr marL="237127" indent="-237127">
              <a:buFont typeface="+mj-lt"/>
              <a:buAutoNum type="arabicPeriod"/>
            </a:pPr>
            <a:r>
              <a:rPr lang="en-US" dirty="0"/>
              <a:t>Significant changes in prevalence, incidence or health behavior over time (trend)</a:t>
            </a:r>
          </a:p>
          <a:p>
            <a:pPr marL="237127" indent="-237127">
              <a:buFont typeface="+mj-lt"/>
              <a:buAutoNum type="arabicPeriod"/>
            </a:pPr>
            <a:r>
              <a:rPr lang="en-US" dirty="0"/>
              <a:t>The magnitude of impact is significant (i.e. high rates of prevalence and incidence). (i.e.: does this indicator impact leading cause of mortality and/or morbidity?)</a:t>
            </a:r>
          </a:p>
          <a:p>
            <a:pPr marL="237127" indent="-237127">
              <a:buFont typeface="+mj-lt"/>
              <a:buAutoNum type="arabicPeriod"/>
            </a:pPr>
            <a:r>
              <a:rPr lang="en-US" dirty="0"/>
              <a:t>Based on the criteria above, the “33 Key Indicators” were used to prioritize “tie breaks”</a:t>
            </a:r>
          </a:p>
          <a:p>
            <a:pPr marL="237127" indent="-237127">
              <a:buFont typeface="+mj-lt"/>
              <a:buAutoNum type="arabicPeriod"/>
            </a:pPr>
            <a:r>
              <a:rPr lang="en-US" dirty="0"/>
              <a:t>Requests by local planning teams</a:t>
            </a:r>
          </a:p>
          <a:p>
            <a:endParaRPr lang="en-US" dirty="0" smtClean="0"/>
          </a:p>
        </p:txBody>
      </p:sp>
      <p:sp>
        <p:nvSpPr>
          <p:cNvPr id="4" name="Slide Number Placeholder 3"/>
          <p:cNvSpPr>
            <a:spLocks noGrp="1"/>
          </p:cNvSpPr>
          <p:nvPr>
            <p:ph type="sldNum" sz="quarter" idx="10"/>
          </p:nvPr>
        </p:nvSpPr>
        <p:spPr/>
        <p:txBody>
          <a:bodyPr/>
          <a:lstStyle/>
          <a:p>
            <a:fld id="{EA5E2EEE-0310-C24D-981C-65A489894E8C}" type="slidenum">
              <a:rPr lang="en-US" smtClean="0"/>
              <a:t>17</a:t>
            </a:fld>
            <a:endParaRPr lang="en-US" dirty="0"/>
          </a:p>
        </p:txBody>
      </p:sp>
    </p:spTree>
    <p:extLst>
      <p:ext uri="{BB962C8B-B14F-4D97-AF65-F5344CB8AC3E}">
        <p14:creationId xmlns:p14="http://schemas.microsoft.com/office/powerpoint/2010/main" val="2400215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dirty="0" smtClean="0"/>
          </a:p>
          <a:p>
            <a:r>
              <a:rPr lang="en-US" dirty="0" smtClean="0"/>
              <a:t>Direct people to</a:t>
            </a:r>
            <a:r>
              <a:rPr lang="en-US" baseline="0" dirty="0" smtClean="0"/>
              <a:t> </a:t>
            </a:r>
            <a:r>
              <a:rPr lang="en-US" dirty="0" smtClean="0"/>
              <a:t>Page</a:t>
            </a:r>
            <a:r>
              <a:rPr lang="en-US" baseline="0" dirty="0" smtClean="0"/>
              <a:t> 5-8 of County Profile for more information on demographics</a:t>
            </a:r>
          </a:p>
          <a:p>
            <a:endParaRPr lang="en-US" dirty="0" smtClean="0"/>
          </a:p>
          <a:p>
            <a:r>
              <a:rPr lang="en-US" b="1" dirty="0" smtClean="0"/>
              <a:t>AGE:</a:t>
            </a:r>
          </a:p>
          <a:p>
            <a:pPr marL="177845" indent="-177845" defTabSz="948507">
              <a:buFont typeface="Arial" panose="020B0604020202020204" pitchFamily="34" charset="0"/>
              <a:buChar char="•"/>
              <a:defRPr/>
            </a:pPr>
            <a:r>
              <a:rPr lang="en-US" baseline="0" dirty="0" smtClean="0"/>
              <a:t>Among all counties, Lincoln has the largest proportion of people over the age of 65 – 25%</a:t>
            </a:r>
          </a:p>
          <a:p>
            <a:pPr marL="177845" indent="-177845" defTabSz="948507">
              <a:buFont typeface="Arial" panose="020B0604020202020204" pitchFamily="34" charset="0"/>
              <a:buChar char="•"/>
              <a:defRPr/>
            </a:pPr>
            <a:r>
              <a:rPr lang="en-US" baseline="0" dirty="0" smtClean="0"/>
              <a:t>It’s important to understand the age distribution in a community when assessing health status – for example, older individuals typically have more complex/chronic conditions and physical vulnerabilities (e.g. falls) and young people may be more apt to engage in risky behaviors (e.g alcohol and tobacco use, unprotected sex)</a:t>
            </a:r>
          </a:p>
          <a:p>
            <a:endParaRPr lang="en-US" baseline="0" dirty="0" smtClean="0"/>
          </a:p>
          <a:p>
            <a:r>
              <a:rPr lang="en-US" b="1" baseline="0" dirty="0" smtClean="0"/>
              <a:t>RURALITY:</a:t>
            </a:r>
          </a:p>
          <a:p>
            <a:pPr marL="177845" indent="-177845">
              <a:buFont typeface="Arial" panose="020B0604020202020204" pitchFamily="34" charset="0"/>
              <a:buChar char="•"/>
            </a:pPr>
            <a:r>
              <a:rPr lang="en-US" baseline="0" dirty="0" smtClean="0"/>
              <a:t>Lincoln is one of two counties that is 100% rural</a:t>
            </a:r>
          </a:p>
          <a:p>
            <a:pPr marL="177845" indent="-177845">
              <a:buFont typeface="Arial" panose="020B0604020202020204" pitchFamily="34" charset="0"/>
              <a:buChar char="•"/>
            </a:pPr>
            <a:r>
              <a:rPr lang="en-US" baseline="0" dirty="0" smtClean="0"/>
              <a:t>There are a number of risk factors associated with urban living that have an affect on ones health – population density, pollution, crime, lack of safe green space, and housing related health risks – just to name a few. </a:t>
            </a:r>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18</a:t>
            </a:fld>
            <a:endParaRPr lang="en-US" dirty="0"/>
          </a:p>
        </p:txBody>
      </p:sp>
    </p:spTree>
    <p:extLst>
      <p:ext uri="{BB962C8B-B14F-4D97-AF65-F5344CB8AC3E}">
        <p14:creationId xmlns:p14="http://schemas.microsoft.com/office/powerpoint/2010/main" val="1739868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pPr defTabSz="948507">
              <a:defRPr/>
            </a:pPr>
            <a:endParaRPr lang="en-US" b="1" i="1" dirty="0">
              <a:solidFill>
                <a:schemeClr val="accent4"/>
              </a:solidFill>
            </a:endParaRPr>
          </a:p>
          <a:p>
            <a:pPr defTabSz="948507">
              <a:defRPr/>
            </a:pPr>
            <a:r>
              <a:rPr lang="en-US" dirty="0">
                <a:solidFill>
                  <a:schemeClr val="accent4"/>
                </a:solidFill>
              </a:rPr>
              <a:t>Pregnancy among teenagers often creates a number of issues for the young mother. Many are still experiencing physical growth, have high nutritional requirements, and often have poor eating habits. It is common for young mothers to experience physiological, emotional, social, and economic problems. The younger the mother, the higher the probability of a low birth weight infant, poor infant development, neonatal death, and other conditions.</a:t>
            </a:r>
          </a:p>
          <a:p>
            <a:endParaRPr lang="en-US" dirty="0" smtClean="0"/>
          </a:p>
          <a:p>
            <a:r>
              <a:rPr lang="en-US" dirty="0" smtClean="0"/>
              <a:t>The teen birth rate in Lincoln County increased between 2010 and 2016,</a:t>
            </a:r>
            <a:r>
              <a:rPr lang="en-US" baseline="0" dirty="0" smtClean="0"/>
              <a:t> and is significantly higher than the state overall. </a:t>
            </a:r>
          </a:p>
          <a:p>
            <a:endParaRPr lang="en-US" baseline="0" dirty="0" smtClean="0"/>
          </a:p>
          <a:p>
            <a:r>
              <a:rPr lang="en-US" baseline="0" dirty="0" smtClean="0"/>
              <a:t>There are a number of other data points related to pregnancy and birth outcomes on Page 22 of the County Health Profile.</a:t>
            </a:r>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19</a:t>
            </a:fld>
            <a:endParaRPr lang="en-US" dirty="0"/>
          </a:p>
        </p:txBody>
      </p:sp>
    </p:spTree>
    <p:extLst>
      <p:ext uri="{BB962C8B-B14F-4D97-AF65-F5344CB8AC3E}">
        <p14:creationId xmlns:p14="http://schemas.microsoft.com/office/powerpoint/2010/main" val="258096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smtClean="0"/>
              <a:t>Local Facilitator</a:t>
            </a:r>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2</a:t>
            </a:fld>
            <a:endParaRPr lang="en-US" dirty="0"/>
          </a:p>
        </p:txBody>
      </p:sp>
    </p:spTree>
    <p:extLst>
      <p:ext uri="{BB962C8B-B14F-4D97-AF65-F5344CB8AC3E}">
        <p14:creationId xmlns:p14="http://schemas.microsoft.com/office/powerpoint/2010/main" val="1144995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dirty="0"/>
          </a:p>
          <a:p>
            <a:r>
              <a:rPr lang="en-US" dirty="0"/>
              <a:t>EDUCATION</a:t>
            </a:r>
            <a:r>
              <a:rPr lang="en-US" dirty="0" smtClean="0"/>
              <a:t>:</a:t>
            </a:r>
          </a:p>
          <a:p>
            <a:pPr marL="177845" indent="-177845" defTabSz="948507">
              <a:buFont typeface="Arial" panose="020B0604020202020204" pitchFamily="34" charset="0"/>
              <a:buChar char="•"/>
              <a:defRPr/>
            </a:pPr>
            <a:r>
              <a:rPr lang="en-US" dirty="0" smtClean="0"/>
              <a:t>Higher</a:t>
            </a:r>
            <a:r>
              <a:rPr lang="en-US" baseline="0" dirty="0" smtClean="0"/>
              <a:t> education is associated with improved health outcomes and social development at the individual and community level. The health benefits of higher education typically include better access to resources, safer and more stable housing, and better engagement with providers. Those with lower levels of education typically have more difficulty navigating the health system and are exposed to more chronic stress. </a:t>
            </a:r>
            <a:endParaRPr lang="en-US" dirty="0" smtClean="0"/>
          </a:p>
          <a:p>
            <a:pPr marL="177845" indent="-177845" defTabSz="948507">
              <a:buFont typeface="Arial" panose="020B0604020202020204" pitchFamily="34" charset="0"/>
              <a:buChar char="•"/>
              <a:defRPr/>
            </a:pPr>
            <a:r>
              <a:rPr lang="en-US" baseline="0" dirty="0" smtClean="0"/>
              <a:t>Darker purple on the map shows an increase between the year 2000 and 2016. In Lincoln County, the percentage of population with an Assoc degree or higher increased approximately 7% between 2000 and 2016. Lincoln County has a slightly larger percentage of residents with Assoc Degree or higher compared to the state overall – 40% compared to 37% REFER TO PAGE 8 OF YOUR PROFILES TO SEE MAPS FOR EACH POINT IN TIME. </a:t>
            </a:r>
          </a:p>
          <a:p>
            <a:endParaRPr lang="en-US" baseline="0" dirty="0" smtClean="0"/>
          </a:p>
          <a:p>
            <a:pPr defTabSz="948507">
              <a:defRPr/>
            </a:pPr>
            <a:r>
              <a:rPr lang="en-US" baseline="0" dirty="0" smtClean="0"/>
              <a:t>Turn to Page 18 of the County Health Profile – the Social Determinants of Health Section. Here you find other data points related to socioeconomic status, like median household income and </a:t>
            </a:r>
            <a:r>
              <a:rPr lang="en-US" dirty="0"/>
              <a:t>unemployment</a:t>
            </a:r>
            <a:r>
              <a:rPr lang="en-US" baseline="0" dirty="0" smtClean="0"/>
              <a:t> rate.</a:t>
            </a:r>
            <a:endParaRPr lang="en-US" dirty="0" smtClean="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20</a:t>
            </a:fld>
            <a:endParaRPr lang="en-US" dirty="0"/>
          </a:p>
        </p:txBody>
      </p:sp>
    </p:spTree>
    <p:extLst>
      <p:ext uri="{BB962C8B-B14F-4D97-AF65-F5344CB8AC3E}">
        <p14:creationId xmlns:p14="http://schemas.microsoft.com/office/powerpoint/2010/main" val="2906449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b="1" dirty="0" smtClean="0"/>
          </a:p>
          <a:p>
            <a:r>
              <a:rPr lang="en-US" dirty="0" smtClean="0"/>
              <a:t>In addition to the county health profiles, we are providing some table</a:t>
            </a:r>
            <a:r>
              <a:rPr lang="en-US" baseline="0" dirty="0" smtClean="0"/>
              <a:t>s showing health disparities among some populations within Maine.</a:t>
            </a:r>
          </a:p>
          <a:p>
            <a:endParaRPr lang="en-US" baseline="0" dirty="0" smtClean="0"/>
          </a:p>
          <a:p>
            <a:r>
              <a:rPr lang="en-US" baseline="0" dirty="0" smtClean="0"/>
              <a:t>These data are state level data.  When we try to look at the same data at the county level, we generally found that:</a:t>
            </a:r>
          </a:p>
          <a:p>
            <a:pPr marL="237127" indent="-237127">
              <a:buAutoNum type="arabicParenBoth"/>
            </a:pPr>
            <a:r>
              <a:rPr lang="en-US" baseline="0" dirty="0" smtClean="0"/>
              <a:t>Much of the data is suppressed due to small numbers and privacy concerns</a:t>
            </a:r>
          </a:p>
          <a:p>
            <a:pPr marL="237127" indent="-237127">
              <a:buAutoNum type="arabicParenBoth"/>
            </a:pPr>
            <a:r>
              <a:rPr lang="en-US" baseline="0" dirty="0" smtClean="0"/>
              <a:t>The variation between these groups does not change very much from county to county.  If the group shows a disparity at the state level, the same disparity will be at the local level</a:t>
            </a:r>
          </a:p>
          <a:p>
            <a:pPr marL="237127" indent="-237127">
              <a:buAutoNum type="arabicParenBoth"/>
            </a:pPr>
            <a:endParaRPr lang="en-US" baseline="0" dirty="0" smtClean="0"/>
          </a:p>
          <a:p>
            <a:r>
              <a:rPr lang="en-US" baseline="0" dirty="0" smtClean="0"/>
              <a:t>These tables show the percentage or rate of health or social determinants of health indicators (rows) by varying</a:t>
            </a:r>
          </a:p>
          <a:p>
            <a:r>
              <a:rPr lang="en-US" baseline="0" dirty="0" smtClean="0"/>
              <a:t>education groups in Maine (columns). In the example on the screen, 59.6% of adults with less than a high school diploma have an income  of less than $25,000, while 9.7% of adults with a bachelor’s degree or higher have an income of less than $25,000.</a:t>
            </a:r>
          </a:p>
          <a:p>
            <a:endParaRPr lang="en-US" baseline="0" dirty="0" smtClean="0"/>
          </a:p>
          <a:p>
            <a:r>
              <a:rPr lang="en-US" baseline="0" dirty="0" smtClean="0"/>
              <a:t>The columns in each row therefore do not add up to one hundred.  </a:t>
            </a:r>
          </a:p>
          <a:p>
            <a:endParaRPr lang="en-US" baseline="0" dirty="0" smtClean="0"/>
          </a:p>
          <a:p>
            <a:r>
              <a:rPr lang="en-US" baseline="0" dirty="0" smtClean="0"/>
              <a:t>The bar chart in the final column shows the same data in the same order in a chart format.  In the example on the on the screen, you can see that many indicators show better outcomes as peoples’ educational increases</a:t>
            </a:r>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21</a:t>
            </a:fld>
            <a:endParaRPr lang="en-US" dirty="0"/>
          </a:p>
        </p:txBody>
      </p:sp>
    </p:spTree>
    <p:extLst>
      <p:ext uri="{BB962C8B-B14F-4D97-AF65-F5344CB8AC3E}">
        <p14:creationId xmlns:p14="http://schemas.microsoft.com/office/powerpoint/2010/main" val="1050722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dirty="0" smtClean="0"/>
          </a:p>
          <a:p>
            <a:r>
              <a:rPr lang="en-US" dirty="0" smtClean="0"/>
              <a:t>Rate of years of potential life can</a:t>
            </a:r>
            <a:r>
              <a:rPr lang="en-US" baseline="0" dirty="0" smtClean="0"/>
              <a:t> be found in the table on Page 14 of the County Health profile</a:t>
            </a:r>
            <a:endParaRPr lang="en-US" dirty="0" smtClean="0"/>
          </a:p>
          <a:p>
            <a:pPr marL="177845" indent="-177845">
              <a:buFont typeface="Arial" panose="020B0604020202020204" pitchFamily="34" charset="0"/>
              <a:buChar char="•"/>
            </a:pPr>
            <a:endParaRPr lang="en-US" dirty="0" smtClean="0"/>
          </a:p>
          <a:p>
            <a:pPr marL="177845" indent="-177845">
              <a:buFont typeface="Arial" panose="020B0604020202020204" pitchFamily="34" charset="0"/>
              <a:buChar char="•"/>
            </a:pPr>
            <a:r>
              <a:rPr lang="en-US" dirty="0" smtClean="0"/>
              <a:t>The</a:t>
            </a:r>
            <a:r>
              <a:rPr lang="en-US" baseline="0" dirty="0" smtClean="0"/>
              <a:t> YPLL measure is used because simple mortality rates do not fully address the issue of premature death, the impact of disease and death, and their cost to society. </a:t>
            </a:r>
            <a:r>
              <a:rPr lang="en-US" dirty="0" smtClean="0"/>
              <a:t>The YPLL increased</a:t>
            </a:r>
            <a:r>
              <a:rPr lang="en-US" baseline="0" dirty="0" smtClean="0"/>
              <a:t> in Lincoln County between 2010-2012 and 2014-2016, though only slightly. </a:t>
            </a:r>
          </a:p>
          <a:p>
            <a:pPr marL="177845" indent="-177845">
              <a:buFont typeface="Arial" panose="020B0604020202020204" pitchFamily="34" charset="0"/>
              <a:buChar char="•"/>
            </a:pPr>
            <a:r>
              <a:rPr lang="en-US" baseline="0" dirty="0" smtClean="0"/>
              <a:t> A high YPLL tells us that there is reason to focus attention on deaths that could have been prevented – there is reason to investigate the causes of premature death.</a:t>
            </a:r>
          </a:p>
          <a:p>
            <a:pPr marL="177845" indent="-177845">
              <a:buFont typeface="Arial" panose="020B0604020202020204" pitchFamily="34" charset="0"/>
              <a:buChar char="•"/>
            </a:pPr>
            <a:endParaRPr lang="en-US" baseline="0" dirty="0" smtClean="0"/>
          </a:p>
          <a:p>
            <a:r>
              <a:rPr lang="en-US" dirty="0" smtClean="0"/>
              <a:t>For example, a person dying at age 25 contributes 50 years of life lost, whereas a person who dies at 65 contributes 10 years of life lost to a County’s YPLL. In</a:t>
            </a:r>
            <a:r>
              <a:rPr lang="en-US" baseline="0" dirty="0" smtClean="0"/>
              <a:t> other words, high rates of years of potential life lost is an indicator of people dying young.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A5E2EEE-0310-C24D-981C-65A489894E8C}" type="slidenum">
              <a:rPr lang="en-US" smtClean="0"/>
              <a:t>22</a:t>
            </a:fld>
            <a:endParaRPr lang="en-US" dirty="0"/>
          </a:p>
        </p:txBody>
      </p:sp>
    </p:spTree>
    <p:extLst>
      <p:ext uri="{BB962C8B-B14F-4D97-AF65-F5344CB8AC3E}">
        <p14:creationId xmlns:p14="http://schemas.microsoft.com/office/powerpoint/2010/main" val="4292531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JSI or other facilitator</a:t>
            </a:r>
          </a:p>
          <a:p>
            <a:endParaRPr lang="en-US" dirty="0" smtClean="0"/>
          </a:p>
          <a:p>
            <a:r>
              <a:rPr lang="en-US" dirty="0" smtClean="0"/>
              <a:t>Direct people to page 18 of the county health profile for more data</a:t>
            </a:r>
            <a:r>
              <a:rPr lang="en-US" baseline="0" dirty="0" smtClean="0"/>
              <a:t> on the social determinants of health. The social determinants of health are the conditions that effect the environments in which people live, work, learn, and play</a:t>
            </a:r>
            <a:endParaRPr lang="en-US" dirty="0" smtClean="0"/>
          </a:p>
          <a:p>
            <a:endParaRPr lang="en-US" dirty="0" smtClean="0"/>
          </a:p>
          <a:p>
            <a:r>
              <a:rPr lang="en-US" dirty="0" smtClean="0"/>
              <a:t>UNEMPLOYMENT</a:t>
            </a:r>
          </a:p>
          <a:p>
            <a:pPr marL="177845" indent="-177845" defTabSz="948507">
              <a:buFont typeface="Arial" panose="020B0604020202020204" pitchFamily="34" charset="0"/>
              <a:buChar char="•"/>
              <a:defRPr/>
            </a:pPr>
            <a:r>
              <a:rPr lang="en-US" baseline="0" dirty="0" smtClean="0"/>
              <a:t>Between 2011-2013 and 2015-2017, the unemployment decreased from 7% to 4%</a:t>
            </a:r>
          </a:p>
          <a:p>
            <a:pPr marL="177845" indent="-177845" defTabSz="948507">
              <a:buFont typeface="Arial" panose="020B0604020202020204" pitchFamily="34" charset="0"/>
              <a:buChar char="•"/>
              <a:defRPr/>
            </a:pPr>
            <a:r>
              <a:rPr lang="en-US" dirty="0" smtClean="0"/>
              <a:t>Lack </a:t>
            </a:r>
            <a:r>
              <a:rPr lang="en-US" dirty="0"/>
              <a:t>of gainful employment is linked to several barriers to good health – lack of health insurance</a:t>
            </a:r>
            <a:r>
              <a:rPr lang="en-US" baseline="0" dirty="0"/>
              <a:t> and inability to pay for care, inability to pay for transportation to/from appointments, etc. </a:t>
            </a:r>
            <a:endParaRPr lang="en-US" dirty="0"/>
          </a:p>
          <a:p>
            <a:endParaRPr lang="en-US" baseline="0" dirty="0" smtClean="0"/>
          </a:p>
          <a:p>
            <a:r>
              <a:rPr lang="en-US" baseline="0" dirty="0" smtClean="0"/>
              <a:t>POVERTY:</a:t>
            </a:r>
          </a:p>
          <a:p>
            <a:pPr marL="177845" indent="-177845">
              <a:buFont typeface="Arial" panose="020B0604020202020204" pitchFamily="34" charset="0"/>
              <a:buChar char="•"/>
            </a:pPr>
            <a:r>
              <a:rPr lang="en-US" baseline="0" dirty="0" smtClean="0"/>
              <a:t>Poverty impacts all facets of an individuals life – it may prevent someone from continuing their education, can impede access to healthy food and safe housing, and overall, makes it more difficult to maintain good health. </a:t>
            </a:r>
          </a:p>
          <a:p>
            <a:pPr marL="177845" indent="-177845">
              <a:buFont typeface="Arial" panose="020B0604020202020204" pitchFamily="34" charset="0"/>
              <a:buChar char="•"/>
            </a:pPr>
            <a:r>
              <a:rPr lang="en-US" baseline="0" dirty="0" smtClean="0"/>
              <a:t>In Lincoln, the % of population living in poverty has increased 1-2% since the year 2000. Approximately 12% of the population lives in poverty, compared to 14% of Maine’s population overall. </a:t>
            </a:r>
          </a:p>
          <a:p>
            <a:pPr marL="177845" indent="-177845">
              <a:buFont typeface="Arial" panose="020B0604020202020204" pitchFamily="34" charset="0"/>
              <a:buChar char="•"/>
            </a:pPr>
            <a:r>
              <a:rPr lang="en-US" baseline="0" dirty="0" smtClean="0"/>
              <a:t>The median household income in Lincoln is higher than the state overall - $53.5K compared to $50.8K</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EA5E2EEE-0310-C24D-981C-65A489894E8C}" type="slidenum">
              <a:rPr lang="en-US" smtClean="0"/>
              <a:t>23</a:t>
            </a:fld>
            <a:endParaRPr lang="en-US" dirty="0"/>
          </a:p>
        </p:txBody>
      </p:sp>
    </p:spTree>
    <p:extLst>
      <p:ext uri="{BB962C8B-B14F-4D97-AF65-F5344CB8AC3E}">
        <p14:creationId xmlns:p14="http://schemas.microsoft.com/office/powerpoint/2010/main" val="3541239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667">
              <a:defRPr/>
            </a:pPr>
            <a:r>
              <a:rPr lang="en-US" b="1" i="1" dirty="0">
                <a:solidFill>
                  <a:schemeClr val="accent4"/>
                </a:solidFill>
              </a:rPr>
              <a:t>JSI or Other Facilitator</a:t>
            </a:r>
          </a:p>
          <a:p>
            <a:pPr defTabSz="967667">
              <a:defRPr/>
            </a:pPr>
            <a:endParaRPr lang="en-US" b="1" dirty="0" smtClean="0"/>
          </a:p>
          <a:p>
            <a:pPr defTabSz="967667">
              <a:defRPr/>
            </a:pPr>
            <a:r>
              <a:rPr lang="en-US" b="0" dirty="0" smtClean="0"/>
              <a:t>Lack of physical activity, poor nutrition,</a:t>
            </a:r>
            <a:r>
              <a:rPr lang="en-US" b="0" baseline="0" dirty="0" smtClean="0"/>
              <a:t> and obesity are among the leading risk factors associated with chronic health issues. Adequate nutrition helps prevent disease and is essential for the healthy growth and development of children and adolescents. Being physically active reduces the risk for many chronic health conditions and is linked to good emotional health.</a:t>
            </a:r>
          </a:p>
          <a:p>
            <a:pPr defTabSz="967667">
              <a:defRPr/>
            </a:pPr>
            <a:endParaRPr lang="en-US" b="1" dirty="0" smtClean="0"/>
          </a:p>
          <a:p>
            <a:pPr defTabSz="967667">
              <a:defRPr/>
            </a:pPr>
            <a:r>
              <a:rPr lang="en-US" b="0" dirty="0" smtClean="0"/>
              <a:t>Starting</a:t>
            </a:r>
            <a:r>
              <a:rPr lang="en-US" b="0" baseline="0" dirty="0" smtClean="0"/>
              <a:t> at the bottom of Page 21 and moving into Page 22 of the County Health Profile, you’ll find data on physical activity, nutrition, and weight.</a:t>
            </a:r>
          </a:p>
          <a:p>
            <a:pPr defTabSz="967667">
              <a:defRPr/>
            </a:pPr>
            <a:endParaRPr lang="en-US" b="1" dirty="0" smtClean="0"/>
          </a:p>
          <a:p>
            <a:pPr defTabSz="967667">
              <a:defRPr/>
            </a:pPr>
            <a:r>
              <a:rPr lang="en-US" b="1" dirty="0" smtClean="0"/>
              <a:t>Obesity – Adults</a:t>
            </a:r>
          </a:p>
          <a:p>
            <a:pPr marL="177845" indent="-177845" defTabSz="967667">
              <a:buFont typeface="Arial" panose="020B0604020202020204" pitchFamily="34" charset="0"/>
              <a:buChar char="•"/>
              <a:defRPr/>
            </a:pPr>
            <a:r>
              <a:rPr lang="en-US" b="0" baseline="0" dirty="0" smtClean="0"/>
              <a:t>The percentage of adults in Lincoln County that are obese is lower than the state overall. The data shows an increase over time, though the change is not statistically significant.</a:t>
            </a:r>
            <a:endParaRPr lang="en-US" b="0" dirty="0" smtClean="0"/>
          </a:p>
          <a:p>
            <a:pPr marL="177845" indent="-177845" defTabSz="967667">
              <a:buFont typeface="Arial" panose="020B0604020202020204" pitchFamily="34" charset="0"/>
              <a:buChar char="•"/>
              <a:defRPr/>
            </a:pPr>
            <a:r>
              <a:rPr lang="en-US" b="0" dirty="0" smtClean="0"/>
              <a:t>On Page</a:t>
            </a:r>
            <a:r>
              <a:rPr lang="en-US" b="0" baseline="0" dirty="0" smtClean="0"/>
              <a:t> 22, you’ll see that the percentage of adults who reported meeting physical activity recommendations was slightly higher than the state (55% compared to 54%). The percentage with less than one serving of fruit and vegetables a day were both lower than the state, meaning Lincoln County is faring better in these categories.</a:t>
            </a:r>
            <a:endParaRPr lang="en-US" dirty="0" smtClean="0"/>
          </a:p>
          <a:p>
            <a:pPr defTabSz="967667">
              <a:defRPr/>
            </a:pPr>
            <a:endParaRPr lang="en-US" b="1" dirty="0" smtClean="0"/>
          </a:p>
          <a:p>
            <a:pPr defTabSz="967667">
              <a:defRPr/>
            </a:pPr>
            <a:r>
              <a:rPr lang="en-US" b="1" dirty="0" smtClean="0"/>
              <a:t>Obesity</a:t>
            </a:r>
            <a:r>
              <a:rPr lang="en-US" b="1" baseline="0" dirty="0" smtClean="0"/>
              <a:t> – High School</a:t>
            </a:r>
            <a:endParaRPr lang="en-US" b="1" dirty="0" smtClean="0"/>
          </a:p>
          <a:p>
            <a:pPr marL="177845" indent="-177845" defTabSz="967667">
              <a:buFont typeface="Arial" panose="020B0604020202020204" pitchFamily="34" charset="0"/>
              <a:buChar char="•"/>
              <a:defRPr/>
            </a:pPr>
            <a:r>
              <a:rPr lang="en-US" b="0" dirty="0" smtClean="0"/>
              <a:t>The percentage of high school students in Lincoln County that are obese is very similar</a:t>
            </a:r>
            <a:r>
              <a:rPr lang="en-US" b="0" baseline="0" dirty="0" smtClean="0"/>
              <a:t> to the state overall</a:t>
            </a:r>
            <a:endParaRPr lang="en-US" b="0" dirty="0" smtClean="0"/>
          </a:p>
          <a:p>
            <a:pPr marL="177845" indent="-177845" defTabSz="967667">
              <a:buFont typeface="Arial" panose="020B0604020202020204" pitchFamily="34" charset="0"/>
              <a:buChar char="•"/>
              <a:defRPr/>
            </a:pPr>
            <a:r>
              <a:rPr lang="en-US" b="0" dirty="0" smtClean="0"/>
              <a:t>On Page 22, </a:t>
            </a:r>
            <a:r>
              <a:rPr lang="en-US" b="0" baseline="0" dirty="0" smtClean="0"/>
              <a:t>you’ll see that the percentage of high school students who reported meeting physical activity recommendations was higher than the state overall (22 vs 20%), as was the percentage who consumed 5+ servings of fruits and vegetables a day (17 vs. 16%)</a:t>
            </a:r>
            <a:endParaRPr lang="en-US" dirty="0" smtClean="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24</a:t>
            </a:fld>
            <a:endParaRPr lang="en-US" dirty="0"/>
          </a:p>
        </p:txBody>
      </p:sp>
    </p:spTree>
    <p:extLst>
      <p:ext uri="{BB962C8B-B14F-4D97-AF65-F5344CB8AC3E}">
        <p14:creationId xmlns:p14="http://schemas.microsoft.com/office/powerpoint/2010/main" val="3208430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667">
              <a:defRPr/>
            </a:pPr>
            <a:r>
              <a:rPr lang="en-US" b="1" i="1" dirty="0">
                <a:solidFill>
                  <a:schemeClr val="accent4"/>
                </a:solidFill>
              </a:rPr>
              <a:t>JSI or Other Facilitator</a:t>
            </a:r>
          </a:p>
          <a:p>
            <a:pPr defTabSz="967667">
              <a:defRPr/>
            </a:pPr>
            <a:endParaRPr lang="en-US" b="1" baseline="0" dirty="0" smtClean="0"/>
          </a:p>
          <a:p>
            <a:pPr defTabSz="967667">
              <a:defRPr/>
            </a:pPr>
            <a:r>
              <a:rPr lang="en-US" b="0" dirty="0" smtClean="0"/>
              <a:t>Reducing</a:t>
            </a:r>
            <a:r>
              <a:rPr lang="en-US" b="0" baseline="0" dirty="0" smtClean="0"/>
              <a:t> tobacco use is the single most effective way to prevent death and disease in the US. Each year, almost half a million Americans die from tobacco related illnesses. For every person who dies from tobacco use, 30 more suffer with at least one serious tobacco-related illness, such as COPD, heart disease, or cancer</a:t>
            </a:r>
          </a:p>
          <a:p>
            <a:pPr defTabSz="967667">
              <a:defRPr/>
            </a:pPr>
            <a:endParaRPr lang="en-US" b="0" baseline="0" dirty="0" smtClean="0"/>
          </a:p>
          <a:p>
            <a:pPr defTabSz="967667">
              <a:defRPr/>
            </a:pPr>
            <a:r>
              <a:rPr lang="en-US" b="0" dirty="0" smtClean="0"/>
              <a:t>Page 27 of the County Health Profile has additional data on Tobacco Use</a:t>
            </a:r>
            <a:endParaRPr lang="en-US" b="1" baseline="0" dirty="0" smtClean="0"/>
          </a:p>
          <a:p>
            <a:pPr defTabSz="967667">
              <a:defRPr/>
            </a:pPr>
            <a:endParaRPr lang="en-US" b="1" baseline="0" dirty="0" smtClean="0"/>
          </a:p>
          <a:p>
            <a:pPr defTabSz="967667">
              <a:defRPr/>
            </a:pPr>
            <a:r>
              <a:rPr lang="en-US" b="1" baseline="0" dirty="0" smtClean="0"/>
              <a:t>ADULT CURRENT SMOKING:</a:t>
            </a:r>
          </a:p>
          <a:p>
            <a:pPr marL="177845" indent="-177845" defTabSz="967667">
              <a:buFont typeface="Arial" panose="020B0604020202020204" pitchFamily="34" charset="0"/>
              <a:buChar char="•"/>
              <a:defRPr/>
            </a:pPr>
            <a:r>
              <a:rPr lang="en-US" b="0" baseline="0" dirty="0" smtClean="0"/>
              <a:t>The percentage of adults in Lincoln County who currently smoke is the same as the state overall – approximately 20%. </a:t>
            </a:r>
          </a:p>
          <a:p>
            <a:pPr defTabSz="967667">
              <a:defRPr/>
            </a:pPr>
            <a:endParaRPr lang="en-US" b="0" baseline="0" dirty="0" smtClean="0"/>
          </a:p>
          <a:p>
            <a:pPr defTabSz="967667">
              <a:defRPr/>
            </a:pPr>
            <a:endParaRPr lang="en-US" dirty="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25</a:t>
            </a:fld>
            <a:endParaRPr lang="en-US" dirty="0"/>
          </a:p>
        </p:txBody>
      </p:sp>
    </p:spTree>
    <p:extLst>
      <p:ext uri="{BB962C8B-B14F-4D97-AF65-F5344CB8AC3E}">
        <p14:creationId xmlns:p14="http://schemas.microsoft.com/office/powerpoint/2010/main" val="3182571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667">
              <a:defRPr/>
            </a:pPr>
            <a:r>
              <a:rPr lang="en-US" b="1" i="1" dirty="0">
                <a:solidFill>
                  <a:schemeClr val="accent4"/>
                </a:solidFill>
              </a:rPr>
              <a:t>JSI or Other Facilitator</a:t>
            </a:r>
            <a:endParaRPr lang="en-US" b="0" baseline="0" dirty="0" smtClean="0"/>
          </a:p>
          <a:p>
            <a:pPr defTabSz="967667">
              <a:defRPr/>
            </a:pPr>
            <a:endParaRPr lang="en-US" b="0" baseline="0" dirty="0" smtClean="0"/>
          </a:p>
          <a:p>
            <a:pPr defTabSz="967667">
              <a:defRPr/>
            </a:pPr>
            <a:r>
              <a:rPr lang="en-US" b="1" baseline="0" dirty="0" smtClean="0"/>
              <a:t>PAST 30 DAY HIGH SCHOOL:</a:t>
            </a:r>
          </a:p>
          <a:p>
            <a:pPr marL="177845" indent="-177845" defTabSz="967667">
              <a:buFont typeface="Arial" panose="020B0604020202020204" pitchFamily="34" charset="0"/>
              <a:buChar char="•"/>
              <a:defRPr/>
            </a:pPr>
            <a:r>
              <a:rPr lang="en-US" b="0" baseline="0" dirty="0" smtClean="0"/>
              <a:t>Over time, the percentage of high school students who reported smoking cigarettes in the past 30 days has decreased steadily, from 13 to 10%. The current percentage (10%) is slightly higher than the state (9%)</a:t>
            </a:r>
          </a:p>
          <a:p>
            <a:pPr marL="177845" indent="-177845" defTabSz="967667">
              <a:buFont typeface="Arial" panose="020B0604020202020204" pitchFamily="34" charset="0"/>
              <a:buChar char="•"/>
              <a:defRPr/>
            </a:pPr>
            <a:r>
              <a:rPr lang="en-US" b="0" baseline="0" dirty="0" smtClean="0"/>
              <a:t>The percentage of high school students who reported e-cigarette use in the past 30 days has increased from 12% to 15% between 2015 and 2017</a:t>
            </a:r>
          </a:p>
          <a:p>
            <a:pPr marL="177845" marR="0" indent="-177845" algn="l" defTabSz="9676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We recommend reading the data on e-cigarette use rates with caution</a:t>
            </a:r>
            <a:r>
              <a:rPr lang="en-US" sz="1200" kern="1200" dirty="0" smtClean="0">
                <a:solidFill>
                  <a:schemeClr val="tx1"/>
                </a:solidFill>
                <a:effectLst/>
                <a:latin typeface="+mn-lt"/>
                <a:ea typeface="+mn-ea"/>
                <a:cs typeface="+mn-cs"/>
              </a:rPr>
              <a:t> as there is some concern of under-reporting due to the wording of the question as to whether students understood that e-cigarettes includes JUUL or ENDS or other devises. </a:t>
            </a:r>
            <a:r>
              <a:rPr lang="en-US" sz="1200" kern="1200" smtClean="0">
                <a:solidFill>
                  <a:schemeClr val="tx1"/>
                </a:solidFill>
                <a:effectLst/>
                <a:latin typeface="+mn-lt"/>
                <a:ea typeface="+mn-ea"/>
                <a:cs typeface="+mn-cs"/>
              </a:rPr>
              <a:t>This question is likely to undergo rewording in 2019.”</a:t>
            </a:r>
            <a:endParaRPr lang="en-US" b="0" baseline="0" smtClean="0"/>
          </a:p>
          <a:p>
            <a:pPr marL="177845" indent="-177845" defTabSz="967667">
              <a:buFont typeface="Arial" panose="020B0604020202020204" pitchFamily="34" charset="0"/>
              <a:buChar char="•"/>
              <a:defRPr/>
            </a:pPr>
            <a:endParaRPr lang="en-US" b="0" baseline="0" dirty="0" smtClean="0"/>
          </a:p>
          <a:p>
            <a:pPr defTabSz="967667">
              <a:defRPr/>
            </a:pPr>
            <a:endParaRPr lang="en-US" b="0" baseline="0" dirty="0" smtClean="0"/>
          </a:p>
          <a:p>
            <a:pPr defTabSz="967667">
              <a:defRPr/>
            </a:pPr>
            <a:endParaRPr lang="en-US" b="0" baseline="0" dirty="0" smtClean="0"/>
          </a:p>
          <a:p>
            <a:pPr defTabSz="967667">
              <a:defRPr/>
            </a:pPr>
            <a:r>
              <a:rPr lang="en-US" b="0" baseline="0" dirty="0" smtClean="0"/>
              <a:t>On Page 27 of the County Health Profile, you will see there that the percentage of high school students exposed to secondhand smoke is higher than the state overall (34% vs. 31%), indicating that high schoolers are being exposed to tobacco smoke in the home. Secondhand smoke causes a number of health problems, including asthma, respiratory and ear infections, and cardiovascular disease</a:t>
            </a:r>
          </a:p>
          <a:p>
            <a:pPr defTabSz="967667">
              <a:defRPr/>
            </a:pPr>
            <a:endParaRPr lang="en-US" b="0" baseline="0" dirty="0" smtClean="0"/>
          </a:p>
          <a:p>
            <a:pPr marL="177845" indent="-177845" defTabSz="967667">
              <a:buFont typeface="Arial" panose="020B0604020202020204" pitchFamily="34" charset="0"/>
              <a:buChar char="•"/>
              <a:defRPr/>
            </a:pPr>
            <a:endParaRPr lang="en-US" b="0" baseline="0" dirty="0" smtClean="0"/>
          </a:p>
          <a:p>
            <a:pPr defTabSz="967667">
              <a:defRPr/>
            </a:pPr>
            <a:endParaRPr lang="en-US" b="1" baseline="0" dirty="0" smtClean="0"/>
          </a:p>
          <a:p>
            <a:pPr defTabSz="967667">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26</a:t>
            </a:fld>
            <a:endParaRPr lang="en-US" dirty="0"/>
          </a:p>
        </p:txBody>
      </p:sp>
    </p:spTree>
    <p:extLst>
      <p:ext uri="{BB962C8B-B14F-4D97-AF65-F5344CB8AC3E}">
        <p14:creationId xmlns:p14="http://schemas.microsoft.com/office/powerpoint/2010/main" val="3568364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667">
              <a:defRPr/>
            </a:pPr>
            <a:r>
              <a:rPr lang="en-US" b="1" i="1" dirty="0">
                <a:solidFill>
                  <a:schemeClr val="accent4"/>
                </a:solidFill>
              </a:rPr>
              <a:t>JSI or Other Facilitator</a:t>
            </a:r>
          </a:p>
          <a:p>
            <a:pPr defTabSz="967667">
              <a:defRPr/>
            </a:pPr>
            <a:endParaRPr lang="en-US" dirty="0" smtClean="0"/>
          </a:p>
          <a:p>
            <a:pPr defTabSz="967667">
              <a:defRPr/>
            </a:pPr>
            <a:r>
              <a:rPr lang="en-US" dirty="0" smtClean="0"/>
              <a:t>Youth</a:t>
            </a:r>
            <a:r>
              <a:rPr lang="en-US" baseline="0" dirty="0" smtClean="0"/>
              <a:t> substance use can lead to problems in school, can aggravate physical and/or mental health issues, contribute to accidents and injury, and create lifelong health problems. </a:t>
            </a:r>
            <a:r>
              <a:rPr lang="en-US" dirty="0" smtClean="0"/>
              <a:t>Please see Page</a:t>
            </a:r>
            <a:r>
              <a:rPr lang="en-US" baseline="0" dirty="0" smtClean="0"/>
              <a:t> 26 and 27 of the County Health Profile for additional data on substance use</a:t>
            </a:r>
          </a:p>
          <a:p>
            <a:pPr defTabSz="967667">
              <a:defRPr/>
            </a:pPr>
            <a:endParaRPr lang="en-US" baseline="0" dirty="0" smtClean="0"/>
          </a:p>
          <a:p>
            <a:pPr defTabSz="967667">
              <a:defRPr/>
            </a:pPr>
            <a:r>
              <a:rPr lang="en-US" baseline="0" dirty="0" smtClean="0"/>
              <a:t>The line graph on the right shows past 30-day use for alcohol and marijuana among high school students over time.</a:t>
            </a:r>
          </a:p>
          <a:p>
            <a:pPr marL="177845" indent="-177845" defTabSz="967667">
              <a:buFont typeface="Arial" panose="020B0604020202020204" pitchFamily="34" charset="0"/>
              <a:buChar char="•"/>
              <a:defRPr/>
            </a:pPr>
            <a:r>
              <a:rPr lang="en-US" baseline="0" dirty="0" smtClean="0"/>
              <a:t>Past 30 day alcohol use has decreased over time, from 25% in 2013 to 19% in 2017. The current percentage is lower than the state (23%). As you can see on Page 26 of the County Health Profile, the percentage of high school students who report binge drinking is also lower than the state (19 vs 23%)</a:t>
            </a:r>
          </a:p>
          <a:p>
            <a:pPr marL="177845" indent="-177845" defTabSz="967667">
              <a:buFont typeface="Arial" panose="020B0604020202020204" pitchFamily="34" charset="0"/>
              <a:buChar char="•"/>
              <a:defRPr/>
            </a:pPr>
            <a:r>
              <a:rPr lang="en-US" baseline="0" dirty="0" smtClean="0"/>
              <a:t>Past 30 day marijuana use decreased between 2013 and 2015, but increased between 2015 and 2017. The current percentage, 22%, is higher than the state overall (19%)</a:t>
            </a:r>
          </a:p>
          <a:p>
            <a:pPr defTabSz="967667">
              <a:defRPr/>
            </a:pPr>
            <a:endParaRPr lang="en-US" dirty="0" smtClean="0"/>
          </a:p>
          <a:p>
            <a:pPr defTabSz="967667">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27</a:t>
            </a:fld>
            <a:endParaRPr lang="en-US" dirty="0"/>
          </a:p>
        </p:txBody>
      </p:sp>
    </p:spTree>
    <p:extLst>
      <p:ext uri="{BB962C8B-B14F-4D97-AF65-F5344CB8AC3E}">
        <p14:creationId xmlns:p14="http://schemas.microsoft.com/office/powerpoint/2010/main" val="2732811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dirty="0" smtClean="0"/>
          </a:p>
          <a:p>
            <a:r>
              <a:rPr lang="en-US" dirty="0" smtClean="0"/>
              <a:t>Experts</a:t>
            </a:r>
            <a:r>
              <a:rPr lang="en-US" baseline="0" dirty="0" smtClean="0"/>
              <a:t> </a:t>
            </a:r>
            <a:r>
              <a:rPr lang="en-US" baseline="0" dirty="0"/>
              <a:t>have an idea of the risk and causal factors associated with cancer, but more research is needed to understand the many unknowns that still exist. What we do know is that there are several common risk factors: age, family history, tobacco use, overweight/obesity, excessive alcohol consumption, exposure to the sun, and exposure to environmental and occupational pollutants. </a:t>
            </a:r>
          </a:p>
          <a:p>
            <a:endParaRPr lang="en-US" baseline="0" dirty="0"/>
          </a:p>
          <a:p>
            <a:r>
              <a:rPr lang="en-US" baseline="0" dirty="0" smtClean="0"/>
              <a:t>Cancer is the leading cause of death in Lincoln County and in the state overall. The rate of all cancer deaths in Lincoln County is lower than the state– 164.4 vs. 173.8 per 100,000. </a:t>
            </a:r>
          </a:p>
          <a:p>
            <a:endParaRPr lang="en-US" baseline="0" dirty="0" smtClean="0"/>
          </a:p>
          <a:p>
            <a:r>
              <a:rPr lang="en-US" baseline="0" dirty="0" smtClean="0"/>
              <a:t>In the County Health Profile on Pages 19 and 20, you’ll see a number of other cancer-related data points, including death and incidence rates many different forms of cancer</a:t>
            </a:r>
            <a:r>
              <a:rPr lang="en-US" i="1" baseline="0" dirty="0" smtClean="0"/>
              <a:t>. </a:t>
            </a:r>
            <a:r>
              <a:rPr lang="en-US" i="0" baseline="0" dirty="0" smtClean="0"/>
              <a:t>As shown in the graph the right, the incidence of new prostate cancer cases significantly decreased over time in Lincoln County, from 114 to 63, and is lower than the state overall.</a:t>
            </a:r>
            <a:endParaRPr lang="en-US" i="1" dirty="0"/>
          </a:p>
        </p:txBody>
      </p:sp>
      <p:sp>
        <p:nvSpPr>
          <p:cNvPr id="4" name="Slide Number Placeholder 3"/>
          <p:cNvSpPr>
            <a:spLocks noGrp="1"/>
          </p:cNvSpPr>
          <p:nvPr>
            <p:ph type="sldNum" sz="quarter" idx="10"/>
          </p:nvPr>
        </p:nvSpPr>
        <p:spPr/>
        <p:txBody>
          <a:bodyPr/>
          <a:lstStyle/>
          <a:p>
            <a:fld id="{EA5E2EEE-0310-C24D-981C-65A489894E8C}" type="slidenum">
              <a:rPr lang="en-US" smtClean="0"/>
              <a:t>28</a:t>
            </a:fld>
            <a:endParaRPr lang="en-US" dirty="0"/>
          </a:p>
        </p:txBody>
      </p:sp>
    </p:spTree>
    <p:extLst>
      <p:ext uri="{BB962C8B-B14F-4D97-AF65-F5344CB8AC3E}">
        <p14:creationId xmlns:p14="http://schemas.microsoft.com/office/powerpoint/2010/main" val="2024286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baseline="0" dirty="0" smtClean="0"/>
          </a:p>
          <a:p>
            <a:pPr marL="177845" indent="-177845">
              <a:buFont typeface="Arial" panose="020B0604020202020204" pitchFamily="34" charset="0"/>
              <a:buChar char="•"/>
            </a:pPr>
            <a:r>
              <a:rPr lang="en-US" baseline="0" dirty="0" smtClean="0"/>
              <a:t>In Lincoln, the percent of adults with diabetes has remained steady over time, at 9%. The current prevalence is right on par with the state. </a:t>
            </a:r>
          </a:p>
          <a:p>
            <a:pPr marL="177845" indent="-177845">
              <a:buFont typeface="Arial" panose="020B0604020202020204" pitchFamily="34" charset="0"/>
              <a:buChar char="•"/>
            </a:pPr>
            <a:r>
              <a:rPr lang="en-US" baseline="0" dirty="0" smtClean="0"/>
              <a:t>The percent of adults with asthma also remained steady over time, and is significantly lower than the state overall (8% vs 12%)</a:t>
            </a:r>
          </a:p>
          <a:p>
            <a:pPr marL="177845" indent="-177845">
              <a:buFont typeface="Arial" panose="020B0604020202020204" pitchFamily="34" charset="0"/>
              <a:buChar char="•"/>
            </a:pPr>
            <a:endParaRPr lang="en-US" baseline="0" dirty="0" smtClean="0"/>
          </a:p>
          <a:p>
            <a:r>
              <a:rPr lang="en-US" baseline="0" dirty="0" smtClean="0"/>
              <a:t>Page 21 also includes a number of data points around diabetes, asthma, and respiratory conditions</a:t>
            </a:r>
          </a:p>
        </p:txBody>
      </p:sp>
      <p:sp>
        <p:nvSpPr>
          <p:cNvPr id="4" name="Slide Number Placeholder 3"/>
          <p:cNvSpPr>
            <a:spLocks noGrp="1"/>
          </p:cNvSpPr>
          <p:nvPr>
            <p:ph type="sldNum" sz="quarter" idx="10"/>
          </p:nvPr>
        </p:nvSpPr>
        <p:spPr/>
        <p:txBody>
          <a:bodyPr/>
          <a:lstStyle/>
          <a:p>
            <a:fld id="{EA5E2EEE-0310-C24D-981C-65A489894E8C}" type="slidenum">
              <a:rPr lang="en-US" smtClean="0"/>
              <a:t>29</a:t>
            </a:fld>
            <a:endParaRPr lang="en-US" dirty="0"/>
          </a:p>
        </p:txBody>
      </p:sp>
    </p:spTree>
    <p:extLst>
      <p:ext uri="{BB962C8B-B14F-4D97-AF65-F5344CB8AC3E}">
        <p14:creationId xmlns:p14="http://schemas.microsoft.com/office/powerpoint/2010/main" val="1999737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smtClean="0"/>
              <a:t>Local</a:t>
            </a:r>
            <a:r>
              <a:rPr lang="en-US" b="1" i="1" baseline="0" dirty="0" smtClean="0"/>
              <a:t> Facilitator</a:t>
            </a:r>
            <a:endParaRPr lang="en-US" b="1" i="1" dirty="0" smtClean="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3</a:t>
            </a:fld>
            <a:endParaRPr lang="en-US" dirty="0"/>
          </a:p>
        </p:txBody>
      </p:sp>
    </p:spTree>
    <p:extLst>
      <p:ext uri="{BB962C8B-B14F-4D97-AF65-F5344CB8AC3E}">
        <p14:creationId xmlns:p14="http://schemas.microsoft.com/office/powerpoint/2010/main" val="751531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baseline="0" dirty="0" smtClean="0"/>
          </a:p>
          <a:p>
            <a:r>
              <a:rPr lang="en-US" baseline="0" dirty="0" smtClean="0"/>
              <a:t>In Lincoln County, the percentage of adults with high cholesterol and the percentage of adults with high blood pressure is similar to the state overall. The percentage of adults with high cholesterol declined slightly over time, from 41 to 38%.</a:t>
            </a:r>
          </a:p>
          <a:p>
            <a:endParaRPr lang="en-US" baseline="0" dirty="0" smtClean="0"/>
          </a:p>
          <a:p>
            <a:r>
              <a:rPr lang="en-US" baseline="0" dirty="0" smtClean="0"/>
              <a:t>Both of these are risk factors for a number of cardiovascular diseases and conditions, including coronary heart disease, heart attack, and stroke. On Page 20 of the County Health Profile, you will see a number of data points related to cardiovascular disease</a:t>
            </a:r>
          </a:p>
          <a:p>
            <a:endParaRPr lang="en-US" baseline="0" dirty="0" smtClean="0"/>
          </a:p>
          <a:p>
            <a:endParaRPr lang="en-US" baseline="0" dirty="0" smtClean="0"/>
          </a:p>
          <a:p>
            <a:endParaRPr lang="en-US" baseline="0" dirty="0"/>
          </a:p>
        </p:txBody>
      </p:sp>
      <p:sp>
        <p:nvSpPr>
          <p:cNvPr id="4" name="Slide Number Placeholder 3"/>
          <p:cNvSpPr>
            <a:spLocks noGrp="1"/>
          </p:cNvSpPr>
          <p:nvPr>
            <p:ph type="sldNum" sz="quarter" idx="10"/>
          </p:nvPr>
        </p:nvSpPr>
        <p:spPr/>
        <p:txBody>
          <a:bodyPr/>
          <a:lstStyle/>
          <a:p>
            <a:fld id="{EA5E2EEE-0310-C24D-981C-65A489894E8C}" type="slidenum">
              <a:rPr lang="en-US" smtClean="0"/>
              <a:t>30</a:t>
            </a:fld>
            <a:endParaRPr lang="en-US" dirty="0"/>
          </a:p>
        </p:txBody>
      </p:sp>
    </p:spTree>
    <p:extLst>
      <p:ext uri="{BB962C8B-B14F-4D97-AF65-F5344CB8AC3E}">
        <p14:creationId xmlns:p14="http://schemas.microsoft.com/office/powerpoint/2010/main" val="1898850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667">
              <a:defRPr/>
            </a:pPr>
            <a:r>
              <a:rPr lang="en-US" b="1" i="1" dirty="0">
                <a:solidFill>
                  <a:schemeClr val="accent4"/>
                </a:solidFill>
              </a:rPr>
              <a:t>JSI or Other Facilitator</a:t>
            </a:r>
          </a:p>
          <a:p>
            <a:pPr defTabSz="967667">
              <a:defRPr/>
            </a:pPr>
            <a:endParaRPr lang="en-US" b="1" i="1" dirty="0">
              <a:solidFill>
                <a:schemeClr val="accent4"/>
              </a:solidFill>
            </a:endParaRPr>
          </a:p>
          <a:p>
            <a:pPr defTabSz="967667">
              <a:defRPr/>
            </a:pPr>
            <a:r>
              <a:rPr lang="en-US" dirty="0">
                <a:solidFill>
                  <a:schemeClr val="accent4"/>
                </a:solidFill>
              </a:rPr>
              <a:t>In Lincoln County, the rate of coronary heart disease deaths significantly declined over time, from 91 to 68 per 100,000 population, and is significantly lower than the state (and the nation!) overall.</a:t>
            </a:r>
          </a:p>
          <a:p>
            <a:pPr defTabSz="967667">
              <a:defRPr/>
            </a:pPr>
            <a:endParaRPr lang="en-US" dirty="0">
              <a:solidFill>
                <a:schemeClr val="accent4"/>
              </a:solidFill>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31</a:t>
            </a:fld>
            <a:endParaRPr lang="en-US" dirty="0"/>
          </a:p>
        </p:txBody>
      </p:sp>
    </p:spTree>
    <p:extLst>
      <p:ext uri="{BB962C8B-B14F-4D97-AF65-F5344CB8AC3E}">
        <p14:creationId xmlns:p14="http://schemas.microsoft.com/office/powerpoint/2010/main" val="781613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667">
              <a:defRPr/>
            </a:pPr>
            <a:r>
              <a:rPr lang="en-US" b="1" i="1" dirty="0">
                <a:solidFill>
                  <a:schemeClr val="accent4"/>
                </a:solidFill>
              </a:rPr>
              <a:t>JSI or Other Facilitator</a:t>
            </a:r>
          </a:p>
          <a:p>
            <a:pPr defTabSz="967667">
              <a:defRPr/>
            </a:pPr>
            <a:endParaRPr lang="en-US" b="0" dirty="0" smtClean="0"/>
          </a:p>
          <a:p>
            <a:pPr defTabSz="967667">
              <a:defRPr/>
            </a:pPr>
            <a:r>
              <a:rPr lang="en-US" b="0" dirty="0" smtClean="0"/>
              <a:t>Mental</a:t>
            </a:r>
            <a:r>
              <a:rPr lang="en-US" b="0" baseline="0" dirty="0" smtClean="0"/>
              <a:t> </a:t>
            </a:r>
            <a:r>
              <a:rPr lang="en-US" b="0" baseline="0" dirty="0"/>
              <a:t>health has an impact on individuals, families, and communities. Like substance use, mental health impacts all segments of the population, across demographic and socioeconomic lines. </a:t>
            </a:r>
            <a:r>
              <a:rPr lang="en-US" b="0" baseline="0" dirty="0" smtClean="0"/>
              <a:t>You can see more data on mental health on Pages 25 and 26 of the County Profile. </a:t>
            </a:r>
          </a:p>
          <a:p>
            <a:pPr defTabSz="967667">
              <a:defRPr/>
            </a:pPr>
            <a:endParaRPr lang="en-US" b="0" baseline="0" dirty="0" smtClean="0"/>
          </a:p>
          <a:p>
            <a:pPr defTabSz="967667">
              <a:defRPr/>
            </a:pPr>
            <a:endParaRPr lang="en-US" b="0" baseline="0" dirty="0" smtClean="0"/>
          </a:p>
          <a:p>
            <a:pPr defTabSz="967667">
              <a:defRPr/>
            </a:pPr>
            <a:r>
              <a:rPr lang="en-US" b="1" baseline="0" dirty="0" smtClean="0"/>
              <a:t>Adults</a:t>
            </a:r>
          </a:p>
          <a:p>
            <a:pPr marL="177845" indent="-177845" defTabSz="967667">
              <a:buFont typeface="Arial" panose="020B0604020202020204" pitchFamily="34" charset="0"/>
              <a:buChar char="•"/>
              <a:defRPr/>
            </a:pPr>
            <a:r>
              <a:rPr lang="en-US" b="0" baseline="0" dirty="0" smtClean="0"/>
              <a:t>Looking at the map, you’ll see that the percentage of adults with depression is right around the state percentage – approximately 8% for both.</a:t>
            </a:r>
          </a:p>
          <a:p>
            <a:pPr defTabSz="967667">
              <a:defRPr/>
            </a:pPr>
            <a:endParaRPr lang="en-US" b="1" baseline="0" dirty="0" smtClean="0"/>
          </a:p>
          <a:p>
            <a:pPr defTabSz="967667">
              <a:defRPr/>
            </a:pPr>
            <a:r>
              <a:rPr lang="en-US" b="1" baseline="0" dirty="0" smtClean="0"/>
              <a:t>High School</a:t>
            </a:r>
          </a:p>
          <a:p>
            <a:pPr marL="177845" indent="-177845" defTabSz="967667">
              <a:buFont typeface="Arial" panose="020B0604020202020204" pitchFamily="34" charset="0"/>
              <a:buChar char="•"/>
              <a:defRPr/>
            </a:pPr>
            <a:r>
              <a:rPr lang="en-US" b="0" baseline="0" dirty="0" smtClean="0"/>
              <a:t>In 2017, the percentage of high school students who reported being sad/hopeless for two weeks in a row in the past 30 days was significantly smaller compared to the state overall (24 vs 27%).You can see more data on mental health on Pages 25 and 26 of the County Profile. Notice that although the sad/hopeless percentage is significantly smaller, the percentage of HS students who reported that they’ve seriously considered suicide is the same as the state overall – 14%.</a:t>
            </a:r>
          </a:p>
          <a:p>
            <a:pPr defTabSz="967667">
              <a:defRPr/>
            </a:pPr>
            <a:endParaRPr lang="en-US" b="0" baseline="0" dirty="0" smtClean="0"/>
          </a:p>
        </p:txBody>
      </p:sp>
      <p:sp>
        <p:nvSpPr>
          <p:cNvPr id="4" name="Slide Number Placeholder 3"/>
          <p:cNvSpPr>
            <a:spLocks noGrp="1"/>
          </p:cNvSpPr>
          <p:nvPr>
            <p:ph type="sldNum" sz="quarter" idx="10"/>
          </p:nvPr>
        </p:nvSpPr>
        <p:spPr/>
        <p:txBody>
          <a:bodyPr/>
          <a:lstStyle/>
          <a:p>
            <a:fld id="{EA5E2EEE-0310-C24D-981C-65A489894E8C}" type="slidenum">
              <a:rPr lang="en-US" smtClean="0"/>
              <a:t>32</a:t>
            </a:fld>
            <a:endParaRPr lang="en-US" dirty="0"/>
          </a:p>
        </p:txBody>
      </p:sp>
    </p:spTree>
    <p:extLst>
      <p:ext uri="{BB962C8B-B14F-4D97-AF65-F5344CB8AC3E}">
        <p14:creationId xmlns:p14="http://schemas.microsoft.com/office/powerpoint/2010/main" val="1874029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baseline="0" dirty="0" smtClean="0"/>
          </a:p>
          <a:p>
            <a:pPr marL="177845" indent="-177845">
              <a:buFont typeface="Arial" panose="020B0604020202020204" pitchFamily="34" charset="0"/>
              <a:buChar char="•"/>
            </a:pPr>
            <a:r>
              <a:rPr lang="en-US" baseline="0" dirty="0" smtClean="0"/>
              <a:t>The rate of overdose deaths in Lincoln County is slightly higher than the state at 19 per 100,000 population. If you turn to Page 26 of the County Health Profile, you’ll see additional data points related to substance alcohol use. Notice that the rate of overdose deaths doubled between 2007-2011 and 2012-2016 – likely a result of the opioid epidemic.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33</a:t>
            </a:fld>
            <a:endParaRPr lang="en-US" dirty="0"/>
          </a:p>
        </p:txBody>
      </p:sp>
    </p:spTree>
    <p:extLst>
      <p:ext uri="{BB962C8B-B14F-4D97-AF65-F5344CB8AC3E}">
        <p14:creationId xmlns:p14="http://schemas.microsoft.com/office/powerpoint/2010/main" val="3562338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667">
              <a:defRPr/>
            </a:pPr>
            <a:r>
              <a:rPr lang="en-US" b="1" i="1" dirty="0">
                <a:solidFill>
                  <a:schemeClr val="accent4"/>
                </a:solidFill>
              </a:rPr>
              <a:t>JSI or Other Facilitator</a:t>
            </a:r>
          </a:p>
          <a:p>
            <a:pPr defTabSz="967667">
              <a:defRPr/>
            </a:pPr>
            <a:endParaRPr lang="en-US" b="1" i="1" dirty="0">
              <a:solidFill>
                <a:schemeClr val="accent4"/>
              </a:solidFill>
            </a:endParaRPr>
          </a:p>
          <a:p>
            <a:pPr defTabSz="967667">
              <a:defRPr/>
            </a:pPr>
            <a:r>
              <a:rPr lang="en-US" dirty="0"/>
              <a:t>Injuries affect everyone, regardless of age, race, or economic status. Unintentional injuries are the fifth leading cause of death overall in the United States, and the leading cause of death for those under 35 years of age. The top three causes of fatal unintentional injuries include motor vehicle crashes, poisoning, and falls (CDC).</a:t>
            </a:r>
          </a:p>
          <a:p>
            <a:pPr defTabSz="967667">
              <a:defRPr/>
            </a:pPr>
            <a:endParaRPr lang="en-US" b="1" i="1" dirty="0">
              <a:solidFill>
                <a:schemeClr val="accent4"/>
              </a:solidFill>
            </a:endParaRPr>
          </a:p>
          <a:p>
            <a:pPr defTabSz="967667">
              <a:defRPr/>
            </a:pPr>
            <a:r>
              <a:rPr lang="en-US" dirty="0">
                <a:solidFill>
                  <a:schemeClr val="accent4"/>
                </a:solidFill>
              </a:rPr>
              <a:t>In Lincoln County, the rate of ED visits due to traumatic brain injury was steady over time, but is significantly higher than the state overall (96 vs 85 per 10,000)</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34</a:t>
            </a:fld>
            <a:endParaRPr lang="en-US" dirty="0"/>
          </a:p>
        </p:txBody>
      </p:sp>
    </p:spTree>
    <p:extLst>
      <p:ext uri="{BB962C8B-B14F-4D97-AF65-F5344CB8AC3E}">
        <p14:creationId xmlns:p14="http://schemas.microsoft.com/office/powerpoint/2010/main" val="3358337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dirty="0" smtClean="0"/>
          </a:p>
          <a:p>
            <a:pPr defTabSz="948507">
              <a:defRPr/>
            </a:pPr>
            <a:r>
              <a:rPr lang="en-US" dirty="0" smtClean="0"/>
              <a:t>As shown</a:t>
            </a:r>
            <a:r>
              <a:rPr lang="en-US" baseline="0" dirty="0" smtClean="0"/>
              <a:t> in the map, Lincoln fares very similarly to the state overall. Approximately 9% of individuals are unable to obtain care due to cost, compared to 10% for the state overall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A5E2EEE-0310-C24D-981C-65A489894E8C}" type="slidenum">
              <a:rPr lang="en-US" smtClean="0"/>
              <a:t>35</a:t>
            </a:fld>
            <a:endParaRPr lang="en-US" dirty="0"/>
          </a:p>
        </p:txBody>
      </p:sp>
    </p:spTree>
    <p:extLst>
      <p:ext uri="{BB962C8B-B14F-4D97-AF65-F5344CB8AC3E}">
        <p14:creationId xmlns:p14="http://schemas.microsoft.com/office/powerpoint/2010/main" val="1916660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36</a:t>
            </a:fld>
            <a:endParaRPr lang="en-US" dirty="0"/>
          </a:p>
        </p:txBody>
      </p:sp>
    </p:spTree>
    <p:extLst>
      <p:ext uri="{BB962C8B-B14F-4D97-AF65-F5344CB8AC3E}">
        <p14:creationId xmlns:p14="http://schemas.microsoft.com/office/powerpoint/2010/main" val="2809009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dirty="0"/>
          </a:p>
          <a:p>
            <a:r>
              <a:rPr lang="en-US" dirty="0"/>
              <a:t>Overview/instructions (see page 11 of the </a:t>
            </a:r>
            <a:r>
              <a:rPr lang="en-US" baseline="0" dirty="0"/>
              <a:t>Community Engagement Toolkit)</a:t>
            </a:r>
            <a:r>
              <a:rPr lang="en-US" dirty="0"/>
              <a:t>: These breakout sessions will provide an opportunity for you all to share their feedback. Table facilitators have question prompts to lead discussions. The purpose of these small group discussions is to identify up to 4 health priorities, local resources to address those priorities, and gaps in resources.</a:t>
            </a:r>
            <a:endParaRPr lang="en-US" baseline="0" dirty="0"/>
          </a:p>
          <a:p>
            <a:endParaRPr lang="en-US" baseline="0" dirty="0"/>
          </a:p>
          <a:p>
            <a:r>
              <a:rPr lang="en-US" baseline="0" dirty="0"/>
              <a:t>((Leave this slide up during table breakouts))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37</a:t>
            </a:fld>
            <a:endParaRPr lang="en-US" dirty="0"/>
          </a:p>
        </p:txBody>
      </p:sp>
    </p:spTree>
    <p:extLst>
      <p:ext uri="{BB962C8B-B14F-4D97-AF65-F5344CB8AC3E}">
        <p14:creationId xmlns:p14="http://schemas.microsoft.com/office/powerpoint/2010/main" val="3660190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JSI or other facilitator</a:t>
            </a:r>
          </a:p>
          <a:p>
            <a:pPr defTabSz="948507">
              <a:defRPr/>
            </a:pPr>
            <a:endParaRPr lang="en-US" dirty="0"/>
          </a:p>
          <a:p>
            <a:pPr marL="533535" indent="-533535">
              <a:spcAft>
                <a:spcPts val="622"/>
              </a:spcAft>
              <a:buFont typeface="+mj-lt"/>
              <a:buAutoNum type="arabicPeriod"/>
            </a:pPr>
            <a:r>
              <a:rPr lang="en-US" dirty="0"/>
              <a:t>Create sticky notes like the one you see here on the left. The priority area is on top, the asset or resource is on the note, and a label for Asset or Resource so that you remember later.</a:t>
            </a:r>
          </a:p>
          <a:p>
            <a:pPr marL="533535" indent="-533535">
              <a:spcAft>
                <a:spcPts val="622"/>
              </a:spcAft>
              <a:buFont typeface="+mj-lt"/>
              <a:buAutoNum type="arabicPeriod"/>
            </a:pPr>
            <a:r>
              <a:rPr lang="en-US" dirty="0"/>
              <a:t>After we each have an individual opportunity to vote on the priorities which have been identified during the table breakouts, we will invite you to place your  sticky notes with assets/resources and needs on the corresponding Priority Area sheet.</a:t>
            </a:r>
          </a:p>
          <a:p>
            <a:pPr marL="533535" indent="-533535">
              <a:spcAft>
                <a:spcPts val="622"/>
              </a:spcAft>
              <a:buFont typeface="+mj-lt"/>
              <a:buAutoNum type="arabicPeriod"/>
            </a:pPr>
            <a:r>
              <a:rPr lang="en-US" dirty="0"/>
              <a:t>For those assets/resources and needs pertaining to other domains that did not make this forum’s final cut, please place then on the sheet marked “Other”. This is still valuable information that others may find useful down the road. </a:t>
            </a:r>
          </a:p>
          <a:p>
            <a:pPr defTabSz="948507">
              <a:defRPr/>
            </a:pPr>
            <a:endParaRPr lang="en-US" dirty="0"/>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38</a:t>
            </a:fld>
            <a:endParaRPr lang="en-US" dirty="0"/>
          </a:p>
        </p:txBody>
      </p:sp>
    </p:spTree>
    <p:extLst>
      <p:ext uri="{BB962C8B-B14F-4D97-AF65-F5344CB8AC3E}">
        <p14:creationId xmlns:p14="http://schemas.microsoft.com/office/powerpoint/2010/main" val="1631514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solidFill>
                  <a:schemeClr val="accent4"/>
                </a:solidFill>
              </a:rPr>
              <a:t>JSI or Other Facilitator</a:t>
            </a:r>
          </a:p>
          <a:p>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39</a:t>
            </a:fld>
            <a:endParaRPr lang="en-US" dirty="0"/>
          </a:p>
        </p:txBody>
      </p:sp>
    </p:spTree>
    <p:extLst>
      <p:ext uri="{BB962C8B-B14F-4D97-AF65-F5344CB8AC3E}">
        <p14:creationId xmlns:p14="http://schemas.microsoft.com/office/powerpoint/2010/main" val="254300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JSI or Other</a:t>
            </a:r>
            <a:r>
              <a:rPr lang="en-US" b="1" i="1" baseline="0" dirty="0" smtClean="0"/>
              <a:t> Facilitator</a:t>
            </a:r>
            <a:endParaRPr lang="en-US" b="1" i="1" dirty="0" smtClean="0"/>
          </a:p>
          <a:p>
            <a:endParaRPr lang="en-US" dirty="0" smtClean="0"/>
          </a:p>
          <a:p>
            <a:r>
              <a:rPr lang="en-US" dirty="0" smtClean="0"/>
              <a:t>There are a number of things that bring us here today from the IRS, national accreditation</a:t>
            </a:r>
            <a:r>
              <a:rPr lang="en-US" baseline="0" dirty="0" smtClean="0"/>
              <a:t> boards, as well as the insight and leadership from the Maine Shared CHNA leader ship who long before the IRS and accreditation requirements saw an opportunity to work together to make Maine the healthiest state in the nation. </a:t>
            </a:r>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4</a:t>
            </a:fld>
            <a:endParaRPr lang="en-US" dirty="0"/>
          </a:p>
        </p:txBody>
      </p:sp>
    </p:spTree>
    <p:extLst>
      <p:ext uri="{BB962C8B-B14F-4D97-AF65-F5344CB8AC3E}">
        <p14:creationId xmlns:p14="http://schemas.microsoft.com/office/powerpoint/2010/main" val="807720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Facilitator</a:t>
            </a:r>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40</a:t>
            </a:fld>
            <a:endParaRPr lang="en-US" dirty="0"/>
          </a:p>
        </p:txBody>
      </p:sp>
    </p:spTree>
    <p:extLst>
      <p:ext uri="{BB962C8B-B14F-4D97-AF65-F5344CB8AC3E}">
        <p14:creationId xmlns:p14="http://schemas.microsoft.com/office/powerpoint/2010/main" val="128814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8507">
              <a:spcBef>
                <a:spcPct val="0"/>
              </a:spcBef>
              <a:defRPr/>
            </a:pPr>
            <a:r>
              <a:rPr lang="en-US" b="1" i="1" dirty="0" smtClean="0"/>
              <a:t>JSI or Other</a:t>
            </a:r>
            <a:r>
              <a:rPr lang="en-US" b="1" i="1" baseline="0" dirty="0" smtClean="0"/>
              <a:t> Facilitator</a:t>
            </a:r>
            <a:endParaRPr lang="en-US" b="1" i="1" dirty="0" smtClean="0"/>
          </a:p>
          <a:p>
            <a:pPr eaLnBrk="1" hangingPunct="1">
              <a:spcBef>
                <a:spcPct val="0"/>
              </a:spcBef>
            </a:pPr>
            <a:endParaRPr lang="en-US" altLang="en-US" dirty="0" smtClean="0"/>
          </a:p>
          <a:p>
            <a:pPr defTabSz="948507">
              <a:spcBef>
                <a:spcPct val="0"/>
              </a:spcBef>
              <a:defRPr/>
            </a:pPr>
            <a:r>
              <a:rPr lang="en-US" dirty="0" smtClean="0"/>
              <a:t>See page 28 of the Community Engagement</a:t>
            </a:r>
            <a:r>
              <a:rPr lang="en-US" baseline="0" dirty="0" smtClean="0"/>
              <a:t> Toolkit for more information</a:t>
            </a:r>
            <a:r>
              <a:rPr lang="en-US" altLang="en-US" dirty="0" smtClean="0"/>
              <a:t> </a:t>
            </a:r>
          </a:p>
          <a:p>
            <a:pPr eaLnBrk="1" hangingPunct="1">
              <a:spcBef>
                <a:spcPct val="0"/>
              </a:spcBef>
            </a:pPr>
            <a:endParaRPr lang="en-US" altLang="en-US" dirty="0" smtClean="0"/>
          </a:p>
          <a:p>
            <a:pPr eaLnBrk="1" hangingPunct="1">
              <a:spcBef>
                <a:spcPct val="0"/>
              </a:spcBef>
            </a:pPr>
            <a:r>
              <a:rPr lang="en-US" altLang="en-US" dirty="0" smtClean="0"/>
              <a:t>Maine is the only state in the nation that conducts a statewide community health needs assessment through our unique public private partnership.  These</a:t>
            </a:r>
            <a:r>
              <a:rPr lang="en-US" altLang="en-US" baseline="0" dirty="0" smtClean="0"/>
              <a:t> community health needs assessments – referred to as “CHNAs” – are required for non-profit hospitals (under the IRS and ACA) and for local health departments to meet requirements under the Public Health Accreditation Board (PHAB). Among the required activities are:</a:t>
            </a:r>
          </a:p>
          <a:p>
            <a:pPr marL="237127" indent="-237127">
              <a:spcBef>
                <a:spcPct val="0"/>
              </a:spcBef>
              <a:buAutoNum type="arabicPeriod"/>
            </a:pPr>
            <a:r>
              <a:rPr lang="en-US" altLang="en-US" baseline="0" dirty="0" smtClean="0"/>
              <a:t>Obtain input from the community, including providers and communities served, on health needs (which is why we’re here today)</a:t>
            </a:r>
          </a:p>
          <a:p>
            <a:pPr marL="237127" indent="-237127">
              <a:spcBef>
                <a:spcPct val="0"/>
              </a:spcBef>
              <a:buAutoNum type="arabicPeriod"/>
            </a:pPr>
            <a:r>
              <a:rPr lang="en-US" altLang="en-US" baseline="0" dirty="0" smtClean="0"/>
              <a:t>Evaluate previous actions taken to address needs identified in previous CHNAs</a:t>
            </a:r>
          </a:p>
          <a:p>
            <a:pPr marL="237127" indent="-237127">
              <a:spcBef>
                <a:spcPct val="0"/>
              </a:spcBef>
              <a:buAutoNum type="arabicPeriod"/>
            </a:pPr>
            <a:r>
              <a:rPr lang="en-US" altLang="en-US" baseline="0" dirty="0" smtClean="0"/>
              <a:t>Choose needs to be addressed (and provide justification)</a:t>
            </a:r>
          </a:p>
          <a:p>
            <a:pPr marL="237127" indent="-237127">
              <a:spcBef>
                <a:spcPct val="0"/>
              </a:spcBef>
              <a:buAutoNum type="arabicPeriod"/>
            </a:pPr>
            <a:r>
              <a:rPr lang="en-US" altLang="en-US" baseline="0" dirty="0" smtClean="0"/>
              <a:t>Summarize an implementation strategy</a:t>
            </a:r>
          </a:p>
          <a:p>
            <a:pPr marL="237127" indent="-237127">
              <a:spcBef>
                <a:spcPct val="0"/>
              </a:spcBef>
              <a:buAutoNum type="arabicPeriod"/>
            </a:pPr>
            <a:endParaRPr lang="en-US" altLang="en-US" dirty="0" smtClean="0"/>
          </a:p>
          <a:p>
            <a:pPr marL="237127" indent="-237127">
              <a:spcBef>
                <a:spcPct val="0"/>
              </a:spcBef>
              <a:buAutoNum type="arabicPeriod"/>
            </a:pPr>
            <a:endParaRPr lang="en-US" altLang="en-US" dirty="0"/>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Arial" charset="0"/>
                <a:cs typeface="Arial" charset="0"/>
              </a:defRPr>
            </a:lvl1pPr>
            <a:lvl2pPr marL="770662" indent="-296408" eaLnBrk="0" hangingPunct="0">
              <a:defRPr>
                <a:solidFill>
                  <a:schemeClr val="tx1"/>
                </a:solidFill>
                <a:latin typeface="Calibri" charset="0"/>
                <a:ea typeface="Arial" charset="0"/>
                <a:cs typeface="Arial" charset="0"/>
              </a:defRPr>
            </a:lvl2pPr>
            <a:lvl3pPr marL="1185634" indent="-237127" eaLnBrk="0" hangingPunct="0">
              <a:defRPr>
                <a:solidFill>
                  <a:schemeClr val="tx1"/>
                </a:solidFill>
                <a:latin typeface="Calibri" charset="0"/>
                <a:ea typeface="Arial" charset="0"/>
                <a:cs typeface="Arial" charset="0"/>
              </a:defRPr>
            </a:lvl3pPr>
            <a:lvl4pPr marL="1659887" indent="-237127" eaLnBrk="0" hangingPunct="0">
              <a:defRPr>
                <a:solidFill>
                  <a:schemeClr val="tx1"/>
                </a:solidFill>
                <a:latin typeface="Calibri" charset="0"/>
                <a:ea typeface="Arial" charset="0"/>
                <a:cs typeface="Arial" charset="0"/>
              </a:defRPr>
            </a:lvl4pPr>
            <a:lvl5pPr marL="2134141" indent="-237127" eaLnBrk="0" hangingPunct="0">
              <a:defRPr>
                <a:solidFill>
                  <a:schemeClr val="tx1"/>
                </a:solidFill>
                <a:latin typeface="Calibri" charset="0"/>
                <a:ea typeface="Arial" charset="0"/>
                <a:cs typeface="Arial" charset="0"/>
              </a:defRPr>
            </a:lvl5pPr>
            <a:lvl6pPr marL="2608395" indent="-237127" eaLnBrk="0" fontAlgn="base" hangingPunct="0">
              <a:spcBef>
                <a:spcPct val="0"/>
              </a:spcBef>
              <a:spcAft>
                <a:spcPct val="0"/>
              </a:spcAft>
              <a:defRPr>
                <a:solidFill>
                  <a:schemeClr val="tx1"/>
                </a:solidFill>
                <a:latin typeface="Calibri" charset="0"/>
                <a:ea typeface="Arial" charset="0"/>
                <a:cs typeface="Arial" charset="0"/>
              </a:defRPr>
            </a:lvl6pPr>
            <a:lvl7pPr marL="3082648" indent="-237127" eaLnBrk="0" fontAlgn="base" hangingPunct="0">
              <a:spcBef>
                <a:spcPct val="0"/>
              </a:spcBef>
              <a:spcAft>
                <a:spcPct val="0"/>
              </a:spcAft>
              <a:defRPr>
                <a:solidFill>
                  <a:schemeClr val="tx1"/>
                </a:solidFill>
                <a:latin typeface="Calibri" charset="0"/>
                <a:ea typeface="Arial" charset="0"/>
                <a:cs typeface="Arial" charset="0"/>
              </a:defRPr>
            </a:lvl7pPr>
            <a:lvl8pPr marL="3556902" indent="-237127" eaLnBrk="0" fontAlgn="base" hangingPunct="0">
              <a:spcBef>
                <a:spcPct val="0"/>
              </a:spcBef>
              <a:spcAft>
                <a:spcPct val="0"/>
              </a:spcAft>
              <a:defRPr>
                <a:solidFill>
                  <a:schemeClr val="tx1"/>
                </a:solidFill>
                <a:latin typeface="Calibri" charset="0"/>
                <a:ea typeface="Arial" charset="0"/>
                <a:cs typeface="Arial" charset="0"/>
              </a:defRPr>
            </a:lvl8pPr>
            <a:lvl9pPr marL="4031155" indent="-237127"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009F09D6-6E2B-214C-A2BC-5E87530A82C4}" type="slidenum">
              <a:rPr lang="en-US" altLang="en-US"/>
              <a:pPr eaLnBrk="1" hangingPunct="1"/>
              <a:t>5</a:t>
            </a:fld>
            <a:endParaRPr lang="en-US" altLang="en-US" dirty="0"/>
          </a:p>
        </p:txBody>
      </p:sp>
    </p:spTree>
    <p:extLst>
      <p:ext uri="{BB962C8B-B14F-4D97-AF65-F5344CB8AC3E}">
        <p14:creationId xmlns:p14="http://schemas.microsoft.com/office/powerpoint/2010/main" val="3680264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smtClean="0"/>
              <a:t>JSI or Other</a:t>
            </a:r>
            <a:r>
              <a:rPr lang="en-US" b="1" i="1" baseline="0" dirty="0" smtClean="0"/>
              <a:t> Facilitator</a:t>
            </a:r>
            <a:endParaRPr lang="en-US" b="1" i="1" dirty="0" smtClean="0"/>
          </a:p>
          <a:p>
            <a:endParaRPr lang="en-US" dirty="0" smtClean="0"/>
          </a:p>
          <a:p>
            <a:endParaRPr lang="en-US" dirty="0" smtClean="0"/>
          </a:p>
          <a:p>
            <a:r>
              <a:rPr lang="en-US" dirty="0" smtClean="0"/>
              <a:t>Steering</a:t>
            </a:r>
            <a:r>
              <a:rPr lang="en-US" baseline="0" dirty="0" smtClean="0"/>
              <a:t> Committee consists of representatives from the signatory members: Central Maine Heath Care, Eastern Maine Healthcare (EMHS to become Northern Light Health on October 1) Maine General Healthcare, MaineHealth, and the Maine Center for Disease Control and Prevention. Major funding for the Maine Shared CHNA is provided by the partnering healthcare systems with generous in-kind support from the Maine CDC and the countless organizations who contribute to this effort. </a:t>
            </a:r>
          </a:p>
          <a:p>
            <a:endParaRPr lang="en-US" baseline="0" dirty="0" smtClean="0"/>
          </a:p>
          <a:p>
            <a:r>
              <a:rPr lang="en-US" baseline="0" dirty="0" smtClean="0"/>
              <a:t>Funding supports the Program Manager and contracting with a vendor to support this effort. John Snow, Inc. (JSI) was selected in January, 2018.  Ask folks to stand if they have served in any or all of the following roles: </a:t>
            </a:r>
          </a:p>
          <a:p>
            <a:endParaRPr lang="en-US" baseline="0" dirty="0" smtClean="0"/>
          </a:p>
          <a:p>
            <a:pPr marL="177845" indent="-177845">
              <a:buFont typeface="Arial" panose="020B0604020202020204" pitchFamily="34" charset="0"/>
              <a:buChar char="•"/>
            </a:pPr>
            <a:r>
              <a:rPr lang="en-US" baseline="0" dirty="0" smtClean="0"/>
              <a:t>Data Analysis Team is made up of a subgroup with representatives from the Metrics Committee, analysts from Maine CDC, USM, and JSI. Their role has been to collect and analyze the list of 200 indicators identified by the Metrics Committee</a:t>
            </a:r>
          </a:p>
          <a:p>
            <a:pPr marL="177845" indent="-177845">
              <a:buFont typeface="Arial" panose="020B0604020202020204" pitchFamily="34" charset="0"/>
              <a:buChar char="•"/>
            </a:pPr>
            <a:r>
              <a:rPr lang="en-US" baseline="0" dirty="0" smtClean="0"/>
              <a:t>Metrics Committee is made up of representatives from the signatory members with further support from UNE, USM, and subject matter experts.</a:t>
            </a:r>
          </a:p>
          <a:p>
            <a:pPr marL="177845" indent="-177845">
              <a:buFont typeface="Arial" panose="020B0604020202020204" pitchFamily="34" charset="0"/>
              <a:buChar char="•"/>
            </a:pPr>
            <a:r>
              <a:rPr lang="en-US" baseline="0" dirty="0" smtClean="0"/>
              <a:t>The CEA made up of a subgroup with representatives from the Statewide Community Engagement Committee. Their role has been to provide advice and guidance to the Program Manager on every aspect of community engagement. </a:t>
            </a:r>
          </a:p>
          <a:p>
            <a:pPr marL="177845" indent="-177845">
              <a:buFont typeface="Arial" panose="020B0604020202020204" pitchFamily="34" charset="0"/>
              <a:buChar char="•"/>
            </a:pPr>
            <a:r>
              <a:rPr lang="en-US" baseline="0" dirty="0" smtClean="0"/>
              <a:t>Statewide Community Engagement includes partners and interested parties who have provided feedback on all aspects of community engagement</a:t>
            </a:r>
          </a:p>
          <a:p>
            <a:pPr marL="177845" indent="-177845">
              <a:buFont typeface="Arial" panose="020B0604020202020204" pitchFamily="34" charset="0"/>
              <a:buChar char="•"/>
            </a:pPr>
            <a:r>
              <a:rPr lang="en-US" baseline="0" dirty="0" smtClean="0"/>
              <a:t>Local Planning Teams have set dates, found venues, and organized every aspect of today’s event. </a:t>
            </a:r>
          </a:p>
          <a:p>
            <a:pPr marL="177845" indent="-177845">
              <a:buFont typeface="Arial" panose="020B0604020202020204" pitchFamily="34" charset="0"/>
              <a:buChar char="•"/>
            </a:pPr>
            <a:endParaRPr lang="en-US" baseline="0" dirty="0" smtClean="0"/>
          </a:p>
          <a:p>
            <a:r>
              <a:rPr lang="en-US" baseline="0" dirty="0" smtClean="0"/>
              <a:t>They deserve a hand!</a:t>
            </a:r>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t>6</a:t>
            </a:fld>
            <a:endParaRPr lang="en-US" dirty="0"/>
          </a:p>
        </p:txBody>
      </p:sp>
    </p:spTree>
    <p:extLst>
      <p:ext uri="{BB962C8B-B14F-4D97-AF65-F5344CB8AC3E}">
        <p14:creationId xmlns:p14="http://schemas.microsoft.com/office/powerpoint/2010/main" val="2463127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JSI or other facilitator</a:t>
            </a:r>
          </a:p>
          <a:p>
            <a:endParaRPr lang="en-US" dirty="0" smtClean="0"/>
          </a:p>
          <a:p>
            <a:r>
              <a:rPr lang="en-US" dirty="0" smtClean="0"/>
              <a:t>Best practice = including regular community assessment of</a:t>
            </a:r>
            <a:r>
              <a:rPr lang="en-US" baseline="0" dirty="0" smtClean="0"/>
              <a:t> data and progress, which creates multi level health improvement plans, which are evaluated regularly. Health Improvement Plans cannot succeed without partners – many who are here today.</a:t>
            </a:r>
            <a:endParaRPr lang="en-US" dirty="0"/>
          </a:p>
        </p:txBody>
      </p:sp>
      <p:sp>
        <p:nvSpPr>
          <p:cNvPr id="4" name="Slide Number Placeholder 3"/>
          <p:cNvSpPr>
            <a:spLocks noGrp="1"/>
          </p:cNvSpPr>
          <p:nvPr>
            <p:ph type="sldNum" sz="quarter" idx="10"/>
          </p:nvPr>
        </p:nvSpPr>
        <p:spPr/>
        <p:txBody>
          <a:bodyPr/>
          <a:lstStyle/>
          <a:p>
            <a:fld id="{EA5E2EEE-0310-C24D-981C-65A489894E8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100632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Local Facilitator</a:t>
            </a:r>
            <a:endParaRPr lang="en-US" b="1" i="1" dirty="0"/>
          </a:p>
        </p:txBody>
      </p:sp>
      <p:sp>
        <p:nvSpPr>
          <p:cNvPr id="4" name="Slide Number Placeholder 3"/>
          <p:cNvSpPr>
            <a:spLocks noGrp="1"/>
          </p:cNvSpPr>
          <p:nvPr>
            <p:ph type="sldNum" sz="quarter" idx="10"/>
          </p:nvPr>
        </p:nvSpPr>
        <p:spPr/>
        <p:txBody>
          <a:bodyPr/>
          <a:lstStyle/>
          <a:p>
            <a:fld id="{EA5E2EEE-0310-C24D-981C-65A489894E8C}" type="slidenum">
              <a:rPr lang="en-US" smtClean="0"/>
              <a:t>8</a:t>
            </a:fld>
            <a:endParaRPr lang="en-US" dirty="0"/>
          </a:p>
        </p:txBody>
      </p:sp>
    </p:spTree>
    <p:extLst>
      <p:ext uri="{BB962C8B-B14F-4D97-AF65-F5344CB8AC3E}">
        <p14:creationId xmlns:p14="http://schemas.microsoft.com/office/powerpoint/2010/main" val="121965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Facilitator</a:t>
            </a:r>
            <a:endParaRPr lang="en-US" dirty="0"/>
          </a:p>
        </p:txBody>
      </p:sp>
      <p:sp>
        <p:nvSpPr>
          <p:cNvPr id="4" name="Slide Number Placeholder 3"/>
          <p:cNvSpPr>
            <a:spLocks noGrp="1"/>
          </p:cNvSpPr>
          <p:nvPr>
            <p:ph type="sldNum" sz="quarter" idx="10"/>
          </p:nvPr>
        </p:nvSpPr>
        <p:spPr/>
        <p:txBody>
          <a:bodyPr/>
          <a:lstStyle/>
          <a:p>
            <a:pPr defTabSz="483265">
              <a:defRPr/>
            </a:pPr>
            <a:fld id="{EA5E2EEE-0310-C24D-981C-65A489894E8C}" type="slidenum">
              <a:rPr lang="en-US">
                <a:solidFill>
                  <a:prstClr val="black"/>
                </a:solidFill>
                <a:latin typeface="Calibri" panose="020F0502020204030204"/>
              </a:rPr>
              <a:pPr defTabSz="483265">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79589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7500" spc="-50" baseline="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9FE01A-AFA7-41CD-8C4D-E5B5AD653E9A}" type="datetime1">
              <a:rPr lang="en-US" smtClean="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633" y="5055695"/>
            <a:ext cx="7362825" cy="108585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solidFill>
            <a:schemeClr val="accent5"/>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73C9A8-C7E0-4AD5-80F1-5A0D237FEC74}" type="datetime1">
              <a:rPr lang="en-US" smtClean="0"/>
              <a:t>11/7/2018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F29EFF-4D8D-4690-A7AD-15D915D37A39}" type="datetime1">
              <a:rPr lang="en-US" smtClean="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E59872-C388-4522-B50C-4031E7508F63}" type="datetime1">
              <a:rPr lang="en-US" smtClean="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4400" b="0" spc="-50" baseline="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ABDF6B77-5A8B-41E0-8963-2EDF716D533E}" type="datetime1">
              <a:rPr lang="en-US" smtClean="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68440"/>
          </a:xfr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EF032A-B040-4A50-8768-C17FBAF36822}" type="datetime1">
              <a:rPr lang="en-US" smtClean="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4800" b="0">
                <a:solidFill>
                  <a:schemeClr val="accent3"/>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CC1B82-5D4E-4E21-983D-ADCF3124968B}" type="datetime1">
              <a:rPr lang="en-US" smtClean="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968440"/>
          </a:xfrm>
        </p:spPr>
        <p:txBody>
          <a:bodyPr/>
          <a:lstStyle/>
          <a:p>
            <a:r>
              <a:rPr lang="en-US" dirty="0"/>
              <a:t>Click to edit Master title style</a:t>
            </a:r>
          </a:p>
        </p:txBody>
      </p:sp>
      <p:sp>
        <p:nvSpPr>
          <p:cNvPr id="3" name="Content Placeholder 2"/>
          <p:cNvSpPr>
            <a:spLocks noGrp="1"/>
          </p:cNvSpPr>
          <p:nvPr>
            <p:ph sz="half" idx="1"/>
          </p:nvPr>
        </p:nvSpPr>
        <p:spPr>
          <a:xfrm>
            <a:off x="1097279" y="1533378"/>
            <a:ext cx="4937760" cy="4335716"/>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533378"/>
            <a:ext cx="4937760" cy="4335717"/>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725A133-73B1-4CD1-988C-11A849CCB810}" type="datetime1">
              <a:rPr lang="en-US" smtClean="0"/>
              <a:t>11/7/2018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95135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522496"/>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258778"/>
            <a:ext cx="4937760" cy="3705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522496"/>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258778"/>
            <a:ext cx="4937760" cy="3705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F8014B-A96E-415E-B04B-8CACE673092C}" type="datetime1">
              <a:rPr lang="en-US" smtClean="0"/>
              <a:t>11/7/2018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08C64B-4F5B-44A2-8D62-F346689F9934}" type="datetime1">
              <a:rPr lang="en-US" smtClean="0"/>
              <a:t>11/7/2018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4F06596-9F05-43B2-8B77-0DF50391A286}" type="datetime1">
              <a:rPr lang="en-US" smtClean="0"/>
              <a:t>11/7/2018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209700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9702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04800" y="594359"/>
            <a:ext cx="2626822" cy="2286000"/>
          </a:xfrm>
        </p:spPr>
        <p:txBody>
          <a:bodyPr anchor="b">
            <a:normAutofit/>
          </a:bodyPr>
          <a:lstStyle>
            <a:lvl1pPr>
              <a:defRPr sz="3200" b="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4800" y="2926080"/>
            <a:ext cx="2626822"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13112" y="6459785"/>
            <a:ext cx="2618510" cy="365125"/>
          </a:xfrm>
        </p:spPr>
        <p:txBody>
          <a:bodyPr/>
          <a:lstStyle>
            <a:lvl1pPr algn="l">
              <a:defRPr/>
            </a:lvl1pPr>
          </a:lstStyle>
          <a:p>
            <a:fld id="{7CA98013-DDD5-43EE-88AA-3920052506CB}" type="datetime1">
              <a:rPr lang="en-US" smtClean="0"/>
              <a:t>11/7/2018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98602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533378"/>
            <a:ext cx="10058400" cy="4335716"/>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b="1">
                <a:solidFill>
                  <a:schemeClr val="bg1"/>
                </a:solidFill>
              </a:defRPr>
            </a:lvl1pPr>
          </a:lstStyle>
          <a:p>
            <a:fld id="{CA6BC1E1-3DA4-41F7-ADA4-7BD38C2AF9ED}" type="datetime1">
              <a:rPr lang="en-US" smtClean="0"/>
              <a:t>11/7/2018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b="1" cap="all" baseline="0">
                <a:solidFill>
                  <a:schemeClr val="bg1"/>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chemeClr val="bg1"/>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88720" y="1336414"/>
            <a:ext cx="996696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85000"/>
        </a:lnSpc>
        <a:spcBef>
          <a:spcPct val="0"/>
        </a:spcBef>
        <a:buNone/>
        <a:defRPr sz="4400" b="0" kern="1200" spc="-50" baseline="0">
          <a:solidFill>
            <a:schemeClr val="accent3"/>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3.emf"/><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image" Target="../media/image18.JPG"/><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chart" Target="../charts/chart15.xml"/></Relationships>
</file>

<file path=ppt/slides/_rels/slide3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669843"/>
            <a:ext cx="10058400" cy="2687665"/>
          </a:xfrm>
        </p:spPr>
        <p:txBody>
          <a:bodyPr>
            <a:noAutofit/>
          </a:bodyPr>
          <a:lstStyle/>
          <a:p>
            <a:r>
              <a:rPr lang="en-US" sz="6600" dirty="0" smtClean="0"/>
              <a:t>Maine Shared Community Health Needs Assessment</a:t>
            </a:r>
            <a:br>
              <a:rPr lang="en-US" sz="6600" dirty="0" smtClean="0"/>
            </a:br>
            <a:endParaRPr lang="en-US" sz="4800" dirty="0"/>
          </a:p>
        </p:txBody>
      </p:sp>
      <p:sp>
        <p:nvSpPr>
          <p:cNvPr id="5" name="Rectangle 4"/>
          <p:cNvSpPr/>
          <p:nvPr/>
        </p:nvSpPr>
        <p:spPr>
          <a:xfrm>
            <a:off x="3048000" y="3105835"/>
            <a:ext cx="6096000" cy="1077218"/>
          </a:xfrm>
          <a:prstGeom prst="rect">
            <a:avLst/>
          </a:prstGeom>
        </p:spPr>
        <p:txBody>
          <a:bodyPr>
            <a:spAutoFit/>
          </a:bodyPr>
          <a:lstStyle/>
          <a:p>
            <a:pPr algn="ctr"/>
            <a:r>
              <a:rPr lang="en-US" sz="3200" dirty="0">
                <a:solidFill>
                  <a:schemeClr val="bg2">
                    <a:lumMod val="50000"/>
                  </a:schemeClr>
                </a:solidFill>
              </a:rPr>
              <a:t>Midcoast Public Health District: </a:t>
            </a:r>
          </a:p>
          <a:p>
            <a:pPr algn="ctr"/>
            <a:r>
              <a:rPr lang="en-US" sz="3200" b="1" dirty="0" smtClean="0">
                <a:solidFill>
                  <a:schemeClr val="bg2">
                    <a:lumMod val="50000"/>
                  </a:schemeClr>
                </a:solidFill>
              </a:rPr>
              <a:t>Lincoln County</a:t>
            </a:r>
            <a:endParaRPr lang="en-US" sz="3200" b="1" dirty="0">
              <a:solidFill>
                <a:schemeClr val="bg2">
                  <a:lumMod val="50000"/>
                </a:schemeClr>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t>1</a:t>
            </a:fld>
            <a:endParaRPr lang="en-US" dirty="0"/>
          </a:p>
        </p:txBody>
      </p:sp>
    </p:spTree>
    <p:extLst>
      <p:ext uri="{BB962C8B-B14F-4D97-AF65-F5344CB8AC3E}">
        <p14:creationId xmlns:p14="http://schemas.microsoft.com/office/powerpoint/2010/main" val="1935586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eaLnBrk="1" hangingPunct="1"/>
            <a:r>
              <a:rPr lang="en-US" altLang="en-US" dirty="0"/>
              <a:t>Midcoast </a:t>
            </a:r>
            <a:r>
              <a:rPr lang="en-US" altLang="en-US" dirty="0" smtClean="0"/>
              <a:t>District Highlights</a:t>
            </a:r>
            <a:r>
              <a:rPr lang="en-US" altLang="en-US" dirty="0"/>
              <a:t/>
            </a:r>
            <a:br>
              <a:rPr lang="en-US" altLang="en-US" dirty="0"/>
            </a:br>
            <a:r>
              <a:rPr lang="en-US" altLang="en-US" sz="2000" dirty="0" smtClean="0"/>
              <a:t>DPHIP 2017-2019 &amp; Prevention Services</a:t>
            </a:r>
            <a:endParaRPr lang="en-US" altLang="en-US" sz="2000" dirty="0"/>
          </a:p>
        </p:txBody>
      </p:sp>
      <p:graphicFrame>
        <p:nvGraphicFramePr>
          <p:cNvPr id="6" name="Table 5"/>
          <p:cNvGraphicFramePr>
            <a:graphicFrameLocks noGrp="1"/>
          </p:cNvGraphicFramePr>
          <p:nvPr>
            <p:extLst>
              <p:ext uri="{D42A27DB-BD31-4B8C-83A1-F6EECF244321}">
                <p14:modId xmlns:p14="http://schemas.microsoft.com/office/powerpoint/2010/main" val="1524153324"/>
              </p:ext>
            </p:extLst>
          </p:nvPr>
        </p:nvGraphicFramePr>
        <p:xfrm>
          <a:off x="146755" y="1339703"/>
          <a:ext cx="11921067" cy="5030632"/>
        </p:xfrm>
        <a:graphic>
          <a:graphicData uri="http://schemas.openxmlformats.org/drawingml/2006/table">
            <a:tbl>
              <a:tblPr firstRow="1" firstCol="1" bandRow="1">
                <a:tableStyleId>{93296810-A885-4BE3-A3E7-6D5BEEA58F35}</a:tableStyleId>
              </a:tblPr>
              <a:tblGrid>
                <a:gridCol w="1500919">
                  <a:extLst>
                    <a:ext uri="{9D8B030D-6E8A-4147-A177-3AD203B41FA5}">
                      <a16:colId xmlns:a16="http://schemas.microsoft.com/office/drawing/2014/main" xmlns="" val="20000"/>
                    </a:ext>
                  </a:extLst>
                </a:gridCol>
                <a:gridCol w="2582213">
                  <a:extLst>
                    <a:ext uri="{9D8B030D-6E8A-4147-A177-3AD203B41FA5}">
                      <a16:colId xmlns:a16="http://schemas.microsoft.com/office/drawing/2014/main" xmlns="" val="20002"/>
                    </a:ext>
                  </a:extLst>
                </a:gridCol>
                <a:gridCol w="2631462">
                  <a:extLst>
                    <a:ext uri="{9D8B030D-6E8A-4147-A177-3AD203B41FA5}">
                      <a16:colId xmlns:a16="http://schemas.microsoft.com/office/drawing/2014/main" xmlns="" val="20003"/>
                    </a:ext>
                  </a:extLst>
                </a:gridCol>
                <a:gridCol w="2633507">
                  <a:extLst>
                    <a:ext uri="{9D8B030D-6E8A-4147-A177-3AD203B41FA5}">
                      <a16:colId xmlns:a16="http://schemas.microsoft.com/office/drawing/2014/main" xmlns="" val="20004"/>
                    </a:ext>
                  </a:extLst>
                </a:gridCol>
                <a:gridCol w="2572966">
                  <a:extLst>
                    <a:ext uri="{9D8B030D-6E8A-4147-A177-3AD203B41FA5}">
                      <a16:colId xmlns:a16="http://schemas.microsoft.com/office/drawing/2014/main" xmlns="" val="20005"/>
                    </a:ext>
                  </a:extLst>
                </a:gridCol>
              </a:tblGrid>
              <a:tr h="646636">
                <a:tc>
                  <a:txBody>
                    <a:bodyPr/>
                    <a:lstStyle/>
                    <a:p>
                      <a:pPr marL="0" marR="0" algn="ctr">
                        <a:lnSpc>
                          <a:spcPct val="115000"/>
                        </a:lnSpc>
                        <a:spcBef>
                          <a:spcPts val="0"/>
                        </a:spcBef>
                        <a:spcAft>
                          <a:spcPts val="0"/>
                        </a:spcAft>
                      </a:pPr>
                      <a:r>
                        <a:rPr lang="en-US" sz="1600" dirty="0">
                          <a:effectLst/>
                        </a:rPr>
                        <a:t>Priority</a:t>
                      </a:r>
                      <a:endParaRPr lang="en-US" sz="1600" dirty="0">
                        <a:solidFill>
                          <a:schemeClr val="tx1"/>
                        </a:solidFill>
                        <a:effectLst/>
                        <a:latin typeface="Calibri" panose="020F0502020204030204" pitchFamily="34" charset="0"/>
                        <a:ea typeface="Calibri"/>
                        <a:cs typeface="Times New Roman"/>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600" kern="1200" dirty="0">
                          <a:effectLst/>
                        </a:rPr>
                        <a:t>Elevated Blood Lead Levels</a:t>
                      </a:r>
                      <a:endParaRPr lang="en-US" sz="1600" b="1" kern="1200" dirty="0">
                        <a:solidFill>
                          <a:schemeClr val="lt1"/>
                        </a:solidFill>
                        <a:effectLst/>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600" kern="1200" dirty="0">
                          <a:effectLst/>
                        </a:rPr>
                        <a:t>Mental Health – Youth &amp; Adult</a:t>
                      </a:r>
                      <a:endParaRPr lang="en-US" sz="1600" b="1" kern="1200" dirty="0">
                        <a:solidFill>
                          <a:schemeClr val="lt1"/>
                        </a:solidFill>
                        <a:effectLst/>
                        <a:latin typeface="+mn-lt"/>
                        <a:ea typeface="+mn-ea"/>
                        <a:cs typeface="+mn-cs"/>
                      </a:endParaRPr>
                    </a:p>
                  </a:txBody>
                  <a:tcPr marL="68580" marR="68580" marT="0" marB="0" anchor="ctr"/>
                </a:tc>
                <a:tc>
                  <a:txBody>
                    <a:bodyPr/>
                    <a:lstStyle/>
                    <a:p>
                      <a:pPr marL="0" marR="0" algn="ctr">
                        <a:lnSpc>
                          <a:spcPct val="115000"/>
                        </a:lnSpc>
                        <a:spcBef>
                          <a:spcPts val="0"/>
                        </a:spcBef>
                        <a:spcAft>
                          <a:spcPts val="0"/>
                        </a:spcAft>
                      </a:pPr>
                      <a:r>
                        <a:rPr lang="en-US" sz="1600" dirty="0">
                          <a:effectLst/>
                        </a:rPr>
                        <a:t>Obesity</a:t>
                      </a:r>
                      <a:r>
                        <a:rPr lang="en-US" sz="1600" baseline="0" dirty="0">
                          <a:effectLst/>
                        </a:rPr>
                        <a:t> &amp; Diabetes</a:t>
                      </a:r>
                      <a:endParaRPr lang="en-US" sz="1600" dirty="0">
                        <a:solidFill>
                          <a:schemeClr val="tx1"/>
                        </a:solidFill>
                        <a:effectLst/>
                        <a:latin typeface="Calibri" panose="020F0502020204030204" pitchFamily="34" charset="0"/>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a:effectLst/>
                        </a:rPr>
                        <a:t>Substance &amp;</a:t>
                      </a:r>
                      <a:r>
                        <a:rPr lang="en-US" sz="1600" baseline="0" dirty="0">
                          <a:effectLst/>
                        </a:rPr>
                        <a:t> Tobacco Use</a:t>
                      </a:r>
                      <a:endParaRPr lang="en-US" sz="1600" dirty="0">
                        <a:effectLst/>
                      </a:endParaRPr>
                    </a:p>
                  </a:txBody>
                  <a:tcPr marL="68580" marR="68580" marT="0" marB="0" anchor="ctr"/>
                </a:tc>
                <a:extLst>
                  <a:ext uri="{0D108BD9-81ED-4DB2-BD59-A6C34878D82A}">
                    <a16:rowId xmlns:a16="http://schemas.microsoft.com/office/drawing/2014/main" xmlns="" val="10000"/>
                  </a:ext>
                </a:extLst>
              </a:tr>
              <a:tr h="1948221">
                <a:tc>
                  <a:txBody>
                    <a:bodyPr/>
                    <a:lstStyle/>
                    <a:p>
                      <a:pPr marL="0" marR="0" indent="0" algn="ctr">
                        <a:lnSpc>
                          <a:spcPct val="115000"/>
                        </a:lnSpc>
                        <a:spcBef>
                          <a:spcPts val="0"/>
                        </a:spcBef>
                        <a:spcAft>
                          <a:spcPts val="0"/>
                        </a:spcAft>
                        <a:buFont typeface="Arial" panose="020B0604020202020204" pitchFamily="34" charset="0"/>
                        <a:buNone/>
                      </a:pPr>
                      <a:r>
                        <a:rPr lang="en-US" sz="1600" dirty="0">
                          <a:effectLst/>
                        </a:rPr>
                        <a:t>Partners</a:t>
                      </a:r>
                      <a:endParaRPr lang="en-US" sz="1600" b="1" dirty="0">
                        <a:solidFill>
                          <a:schemeClr val="tx1"/>
                        </a:solidFill>
                        <a:effectLst/>
                        <a:latin typeface="+mn-lt"/>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00" dirty="0">
                          <a:effectLst/>
                        </a:rPr>
                        <a:t>Midcoast</a:t>
                      </a:r>
                      <a:r>
                        <a:rPr lang="en-US" sz="1400" baseline="0" dirty="0">
                          <a:effectLst/>
                        </a:rPr>
                        <a:t> Public Health Council</a:t>
                      </a:r>
                    </a:p>
                    <a:p>
                      <a:pPr marL="0" marR="0" algn="l">
                        <a:lnSpc>
                          <a:spcPct val="115000"/>
                        </a:lnSpc>
                        <a:spcBef>
                          <a:spcPts val="0"/>
                        </a:spcBef>
                        <a:spcAft>
                          <a:spcPts val="0"/>
                        </a:spcAft>
                      </a:pPr>
                      <a:r>
                        <a:rPr lang="en-US" sz="1400" dirty="0">
                          <a:effectLst/>
                        </a:rPr>
                        <a:t>Pen</a:t>
                      </a:r>
                      <a:r>
                        <a:rPr lang="en-US" sz="1400" baseline="0" dirty="0">
                          <a:effectLst/>
                        </a:rPr>
                        <a:t> Bay Medical Center </a:t>
                      </a:r>
                    </a:p>
                    <a:p>
                      <a:pPr marL="0" marR="0" algn="l">
                        <a:lnSpc>
                          <a:spcPct val="115000"/>
                        </a:lnSpc>
                        <a:spcBef>
                          <a:spcPts val="0"/>
                        </a:spcBef>
                        <a:spcAft>
                          <a:spcPts val="0"/>
                        </a:spcAft>
                      </a:pPr>
                      <a:r>
                        <a:rPr lang="en-US" sz="1400" baseline="0" dirty="0">
                          <a:effectLst/>
                        </a:rPr>
                        <a:t>Waldo County General Hospital</a:t>
                      </a:r>
                      <a:endParaRPr lang="en-US" sz="1400" b="0" dirty="0">
                        <a:effectLst/>
                        <a:latin typeface="+mn-lt"/>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400" dirty="0" smtClean="0">
                          <a:effectLst/>
                        </a:rPr>
                        <a:t>LincolnHealth</a:t>
                      </a:r>
                    </a:p>
                    <a:p>
                      <a:pPr marL="0" marR="0" algn="l">
                        <a:lnSpc>
                          <a:spcPct val="115000"/>
                        </a:lnSpc>
                        <a:spcBef>
                          <a:spcPts val="0"/>
                        </a:spcBef>
                        <a:spcAft>
                          <a:spcPts val="0"/>
                        </a:spcAft>
                      </a:pPr>
                      <a:r>
                        <a:rPr lang="en-US" sz="1400" dirty="0" smtClean="0">
                          <a:effectLst/>
                        </a:rPr>
                        <a:t>Mid Coast Hospital</a:t>
                      </a:r>
                    </a:p>
                    <a:p>
                      <a:pPr marL="0" marR="0" algn="l">
                        <a:lnSpc>
                          <a:spcPct val="115000"/>
                        </a:lnSpc>
                        <a:spcBef>
                          <a:spcPts val="0"/>
                        </a:spcBef>
                        <a:spcAft>
                          <a:spcPts val="0"/>
                        </a:spcAft>
                      </a:pPr>
                      <a:r>
                        <a:rPr lang="en-US" sz="1400" dirty="0" smtClean="0">
                          <a:effectLst/>
                        </a:rPr>
                        <a:t>Midcoast</a:t>
                      </a:r>
                      <a:r>
                        <a:rPr lang="en-US" sz="1400" baseline="0" dirty="0" smtClean="0">
                          <a:effectLst/>
                        </a:rPr>
                        <a:t> </a:t>
                      </a:r>
                      <a:r>
                        <a:rPr lang="en-US" sz="1400" baseline="0" dirty="0">
                          <a:effectLst/>
                        </a:rPr>
                        <a:t>Public Health Council</a:t>
                      </a:r>
                    </a:p>
                    <a:p>
                      <a:pPr marL="0" marR="0" algn="l">
                        <a:lnSpc>
                          <a:spcPct val="115000"/>
                        </a:lnSpc>
                        <a:spcBef>
                          <a:spcPts val="0"/>
                        </a:spcBef>
                        <a:spcAft>
                          <a:spcPts val="0"/>
                        </a:spcAft>
                      </a:pPr>
                      <a:r>
                        <a:rPr lang="en-US" sz="1400" baseline="0" dirty="0">
                          <a:effectLst/>
                        </a:rPr>
                        <a:t>OUT Maine</a:t>
                      </a:r>
                      <a:endParaRPr lang="en-US" sz="1400" b="0" dirty="0">
                        <a:effectLst/>
                        <a:latin typeface="+mn-lt"/>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400" dirty="0">
                          <a:effectLst/>
                        </a:rPr>
                        <a:t>Knox County Community Health Coalition</a:t>
                      </a:r>
                    </a:p>
                    <a:p>
                      <a:pPr marL="0" marR="0" algn="l">
                        <a:lnSpc>
                          <a:spcPct val="115000"/>
                        </a:lnSpc>
                        <a:spcBef>
                          <a:spcPts val="0"/>
                        </a:spcBef>
                        <a:spcAft>
                          <a:spcPts val="0"/>
                        </a:spcAft>
                      </a:pPr>
                      <a:r>
                        <a:rPr lang="en-US" sz="1400" dirty="0" smtClean="0">
                          <a:effectLst/>
                        </a:rPr>
                        <a:t>LincolnHealth</a:t>
                      </a:r>
                    </a:p>
                    <a:p>
                      <a:pPr marL="0" marR="0" algn="l">
                        <a:lnSpc>
                          <a:spcPct val="115000"/>
                        </a:lnSpc>
                        <a:spcBef>
                          <a:spcPts val="0"/>
                        </a:spcBef>
                        <a:spcAft>
                          <a:spcPts val="0"/>
                        </a:spcAft>
                      </a:pPr>
                      <a:r>
                        <a:rPr lang="en-US" sz="1400" dirty="0" smtClean="0">
                          <a:effectLst/>
                        </a:rPr>
                        <a:t>Mid</a:t>
                      </a:r>
                      <a:r>
                        <a:rPr lang="en-US" sz="1400" baseline="0" dirty="0" smtClean="0">
                          <a:effectLst/>
                        </a:rPr>
                        <a:t> </a:t>
                      </a:r>
                      <a:r>
                        <a:rPr lang="en-US" sz="1400" baseline="0" dirty="0">
                          <a:effectLst/>
                        </a:rPr>
                        <a:t>Coast Hospital</a:t>
                      </a:r>
                      <a:endParaRPr lang="en-US" sz="1400" dirty="0">
                        <a:effectLst/>
                      </a:endParaRPr>
                    </a:p>
                    <a:p>
                      <a:pPr marL="0" marR="0" algn="l">
                        <a:lnSpc>
                          <a:spcPct val="115000"/>
                        </a:lnSpc>
                        <a:spcBef>
                          <a:spcPts val="0"/>
                        </a:spcBef>
                        <a:spcAft>
                          <a:spcPts val="0"/>
                        </a:spcAft>
                      </a:pPr>
                      <a:r>
                        <a:rPr lang="en-US" sz="1400" dirty="0">
                          <a:effectLst/>
                        </a:rPr>
                        <a:t>Midcoast</a:t>
                      </a:r>
                      <a:r>
                        <a:rPr lang="en-US" sz="1400" baseline="0" dirty="0">
                          <a:effectLst/>
                        </a:rPr>
                        <a:t> Public Health Council</a:t>
                      </a:r>
                    </a:p>
                    <a:p>
                      <a:pPr marL="0" marR="0" algn="l">
                        <a:lnSpc>
                          <a:spcPct val="115000"/>
                        </a:lnSpc>
                        <a:spcBef>
                          <a:spcPts val="0"/>
                        </a:spcBef>
                        <a:spcAft>
                          <a:spcPts val="0"/>
                        </a:spcAft>
                      </a:pPr>
                      <a:r>
                        <a:rPr lang="en-US" sz="1400" dirty="0">
                          <a:effectLst/>
                        </a:rPr>
                        <a:t>Pen</a:t>
                      </a:r>
                      <a:r>
                        <a:rPr lang="en-US" sz="1400" baseline="0" dirty="0">
                          <a:effectLst/>
                        </a:rPr>
                        <a:t> Bay Medical Center</a:t>
                      </a:r>
                    </a:p>
                    <a:p>
                      <a:pPr marL="0" marR="0" algn="l">
                        <a:lnSpc>
                          <a:spcPct val="115000"/>
                        </a:lnSpc>
                        <a:spcBef>
                          <a:spcPts val="0"/>
                        </a:spcBef>
                        <a:spcAft>
                          <a:spcPts val="0"/>
                        </a:spcAft>
                      </a:pPr>
                      <a:r>
                        <a:rPr lang="en-US" sz="1400" baseline="0" dirty="0">
                          <a:effectLst/>
                        </a:rPr>
                        <a:t>Waldo County General Hospital</a:t>
                      </a:r>
                      <a:endParaRPr lang="en-US" sz="1400" b="0" dirty="0">
                        <a:effectLst/>
                        <a:latin typeface="+mn-lt"/>
                        <a:ea typeface="Calibri"/>
                        <a:cs typeface="Times New Roman"/>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rPr>
                        <a:t>Healthy </a:t>
                      </a:r>
                      <a:r>
                        <a:rPr lang="en-US" sz="1400" dirty="0">
                          <a:effectLst/>
                        </a:rPr>
                        <a:t>Lincoln</a:t>
                      </a:r>
                      <a:r>
                        <a:rPr lang="en-US" sz="1400" baseline="0" dirty="0">
                          <a:effectLst/>
                        </a:rPr>
                        <a:t> County</a:t>
                      </a:r>
                      <a:endParaRPr lang="en-US" sz="1400" dirty="0">
                        <a:effectLst/>
                      </a:endParaRPr>
                    </a:p>
                    <a:p>
                      <a:pPr marL="282575" marR="0" lvl="0" indent="-282575" algn="l" defTabSz="914400" rtl="0" eaLnBrk="1" fontAlgn="auto" latinLnBrk="0" hangingPunct="1">
                        <a:lnSpc>
                          <a:spcPct val="115000"/>
                        </a:lnSpc>
                        <a:spcBef>
                          <a:spcPts val="0"/>
                        </a:spcBef>
                        <a:spcAft>
                          <a:spcPts val="0"/>
                        </a:spcAft>
                        <a:buClrTx/>
                        <a:buSzTx/>
                        <a:buFontTx/>
                        <a:buNone/>
                        <a:tabLst/>
                        <a:defRPr/>
                      </a:pPr>
                      <a:r>
                        <a:rPr lang="en-US" sz="1400" dirty="0">
                          <a:effectLst/>
                        </a:rPr>
                        <a:t>Knox County Community </a:t>
                      </a:r>
                      <a:r>
                        <a:rPr lang="en-US" sz="1400" dirty="0" smtClean="0">
                          <a:effectLst/>
                        </a:rPr>
                        <a:t>  Health </a:t>
                      </a:r>
                      <a:r>
                        <a:rPr lang="en-US" sz="1400" dirty="0">
                          <a:effectLst/>
                        </a:rPr>
                        <a:t>Coalition</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rPr>
                        <a:t>LincolnHealth</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rPr>
                        <a:t>Mid</a:t>
                      </a:r>
                      <a:r>
                        <a:rPr lang="en-US" sz="1400" baseline="0" dirty="0" smtClean="0">
                          <a:effectLst/>
                        </a:rPr>
                        <a:t> </a:t>
                      </a:r>
                      <a:r>
                        <a:rPr lang="en-US" sz="1400" baseline="0" dirty="0">
                          <a:effectLst/>
                        </a:rPr>
                        <a:t>Coast Hospital</a:t>
                      </a:r>
                      <a:endParaRPr lang="en-US" sz="1400" dirty="0">
                        <a:effectLst/>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a:effectLst/>
                        </a:rPr>
                        <a:t>Pen Bay Medical Center</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a:effectLst/>
                        </a:rPr>
                        <a:t>Waldo County General Hospital</a:t>
                      </a:r>
                      <a:endParaRPr lang="en-US" sz="1400" b="0" dirty="0">
                        <a:effectLst/>
                        <a:latin typeface="+mn-lt"/>
                        <a:ea typeface="Calibri"/>
                        <a:cs typeface="Times New Roman"/>
                      </a:endParaRPr>
                    </a:p>
                  </a:txBody>
                  <a:tcPr marL="68580" marR="68580" marT="0" marB="0"/>
                </a:tc>
                <a:extLst>
                  <a:ext uri="{0D108BD9-81ED-4DB2-BD59-A6C34878D82A}">
                    <a16:rowId xmlns:a16="http://schemas.microsoft.com/office/drawing/2014/main" xmlns="" val="10001"/>
                  </a:ext>
                </a:extLst>
              </a:tr>
              <a:tr h="2421084">
                <a:tc>
                  <a:txBody>
                    <a:bodyPr/>
                    <a:lstStyle/>
                    <a:p>
                      <a:pPr marL="0" marR="0" indent="0" algn="ctr">
                        <a:lnSpc>
                          <a:spcPct val="115000"/>
                        </a:lnSpc>
                        <a:spcBef>
                          <a:spcPts val="0"/>
                        </a:spcBef>
                        <a:spcAft>
                          <a:spcPts val="0"/>
                        </a:spcAft>
                        <a:buFont typeface="Arial" panose="020B0604020202020204" pitchFamily="34" charset="0"/>
                        <a:buNone/>
                      </a:pPr>
                      <a:r>
                        <a:rPr lang="en-US" sz="1600" dirty="0">
                          <a:effectLst/>
                        </a:rPr>
                        <a:t>District Highlights</a:t>
                      </a:r>
                      <a:endParaRPr lang="en-US" sz="1600" b="1" dirty="0">
                        <a:solidFill>
                          <a:schemeClr val="tx1"/>
                        </a:solidFill>
                        <a:effectLst/>
                        <a:latin typeface="+mn-lt"/>
                        <a:ea typeface="Calibri"/>
                        <a:cs typeface="Times New Roman"/>
                      </a:endParaRPr>
                    </a:p>
                  </a:txBody>
                  <a:tcPr marL="68580" marR="68580" marT="0" marB="0" anchor="ctr"/>
                </a:tc>
                <a:tc>
                  <a:txBody>
                    <a:bodyPr/>
                    <a:lstStyle/>
                    <a:p>
                      <a:pPr marL="0" marR="0" algn="l">
                        <a:lnSpc>
                          <a:spcPct val="115000"/>
                        </a:lnSpc>
                        <a:spcBef>
                          <a:spcPts val="0"/>
                        </a:spcBef>
                        <a:spcAft>
                          <a:spcPts val="0"/>
                        </a:spcAft>
                      </a:pPr>
                      <a:endParaRPr lang="en-US" sz="1400" dirty="0">
                        <a:effectLst/>
                      </a:endParaRPr>
                    </a:p>
                    <a:p>
                      <a:pPr marL="0" marR="0" algn="l">
                        <a:lnSpc>
                          <a:spcPct val="115000"/>
                        </a:lnSpc>
                        <a:spcBef>
                          <a:spcPts val="0"/>
                        </a:spcBef>
                        <a:spcAft>
                          <a:spcPts val="0"/>
                        </a:spcAft>
                      </a:pPr>
                      <a:r>
                        <a:rPr lang="en-US" sz="1400" dirty="0">
                          <a:effectLst/>
                        </a:rPr>
                        <a:t>Strategic review of blood level testing in Midcoast Maine – June 2017</a:t>
                      </a:r>
                    </a:p>
                    <a:p>
                      <a:pPr marL="0" marR="0" algn="l">
                        <a:lnSpc>
                          <a:spcPct val="115000"/>
                        </a:lnSpc>
                        <a:spcBef>
                          <a:spcPts val="0"/>
                        </a:spcBef>
                        <a:spcAft>
                          <a:spcPts val="0"/>
                        </a:spcAft>
                      </a:pPr>
                      <a:endParaRPr lang="en-US" sz="1400" dirty="0">
                        <a:effectLst/>
                      </a:endParaRPr>
                    </a:p>
                    <a:p>
                      <a:pPr marL="0" marR="0" algn="l">
                        <a:lnSpc>
                          <a:spcPct val="115000"/>
                        </a:lnSpc>
                        <a:spcBef>
                          <a:spcPts val="0"/>
                        </a:spcBef>
                        <a:spcAft>
                          <a:spcPts val="0"/>
                        </a:spcAft>
                      </a:pPr>
                      <a:r>
                        <a:rPr lang="en-US" sz="1400" dirty="0">
                          <a:effectLst/>
                        </a:rPr>
                        <a:t>Work </a:t>
                      </a:r>
                      <a:r>
                        <a:rPr lang="en-US" sz="1400" baseline="0" dirty="0">
                          <a:effectLst/>
                        </a:rPr>
                        <a:t>with Pediatric practices to increase testing rates</a:t>
                      </a:r>
                      <a:endParaRPr lang="en-US" sz="1400" b="0" dirty="0">
                        <a:effectLst/>
                        <a:latin typeface="+mn-lt"/>
                        <a:ea typeface="Calibri"/>
                        <a:cs typeface="Times New Roman"/>
                      </a:endParaRPr>
                    </a:p>
                  </a:txBody>
                  <a:tcPr marL="68580" marR="68580" marT="0" marB="0"/>
                </a:tc>
                <a:tc>
                  <a:txBody>
                    <a:bodyPr/>
                    <a:lstStyle/>
                    <a:p>
                      <a:pPr marL="0" marR="0" algn="l">
                        <a:lnSpc>
                          <a:spcPct val="115000"/>
                        </a:lnSpc>
                        <a:spcBef>
                          <a:spcPts val="0"/>
                        </a:spcBef>
                        <a:spcAft>
                          <a:spcPts val="0"/>
                        </a:spcAft>
                      </a:pPr>
                      <a:endParaRPr lang="en-US" sz="1400" dirty="0">
                        <a:effectLst/>
                      </a:endParaRPr>
                    </a:p>
                    <a:p>
                      <a:pPr marL="0" marR="0" algn="l">
                        <a:lnSpc>
                          <a:spcPct val="115000"/>
                        </a:lnSpc>
                        <a:spcBef>
                          <a:spcPts val="0"/>
                        </a:spcBef>
                        <a:spcAft>
                          <a:spcPts val="0"/>
                        </a:spcAft>
                      </a:pPr>
                      <a:r>
                        <a:rPr lang="en-US" sz="1400" dirty="0">
                          <a:effectLst/>
                        </a:rPr>
                        <a:t>Mental health needs assessment for older adults in Midcoast Maine – July 2017</a:t>
                      </a:r>
                    </a:p>
                    <a:p>
                      <a:pPr marL="0" marR="0" algn="l">
                        <a:lnSpc>
                          <a:spcPct val="115000"/>
                        </a:lnSpc>
                        <a:spcBef>
                          <a:spcPts val="0"/>
                        </a:spcBef>
                        <a:spcAft>
                          <a:spcPts val="0"/>
                        </a:spcAft>
                      </a:pPr>
                      <a:endParaRPr lang="en-US" sz="1400" dirty="0">
                        <a:effectLst/>
                      </a:endParaRPr>
                    </a:p>
                    <a:p>
                      <a:pPr marL="0" marR="0" algn="l">
                        <a:lnSpc>
                          <a:spcPct val="115000"/>
                        </a:lnSpc>
                        <a:spcBef>
                          <a:spcPts val="0"/>
                        </a:spcBef>
                        <a:spcAft>
                          <a:spcPts val="0"/>
                        </a:spcAft>
                      </a:pPr>
                      <a:r>
                        <a:rPr lang="en-US" sz="1400" dirty="0">
                          <a:effectLst/>
                        </a:rPr>
                        <a:t>School</a:t>
                      </a:r>
                      <a:r>
                        <a:rPr lang="en-US" sz="1400" baseline="0" dirty="0">
                          <a:effectLst/>
                        </a:rPr>
                        <a:t> and youth serving organizations surveys on youth mental health – July 2017</a:t>
                      </a:r>
                      <a:endParaRPr lang="en-US" sz="1400" b="0" dirty="0">
                        <a:effectLst/>
                        <a:latin typeface="+mn-lt"/>
                        <a:ea typeface="Calibri"/>
                        <a:cs typeface="Times New Roman"/>
                      </a:endParaRPr>
                    </a:p>
                  </a:txBody>
                  <a:tcPr marL="68580" marR="68580" marT="0" marB="0"/>
                </a:tc>
                <a:tc>
                  <a:txBody>
                    <a:bodyPr/>
                    <a:lstStyle/>
                    <a:p>
                      <a:pPr marL="0" marR="0" algn="l">
                        <a:lnSpc>
                          <a:spcPct val="115000"/>
                        </a:lnSpc>
                        <a:spcBef>
                          <a:spcPts val="0"/>
                        </a:spcBef>
                        <a:spcAft>
                          <a:spcPts val="0"/>
                        </a:spcAft>
                      </a:pPr>
                      <a:endParaRPr lang="en-US" sz="1400" dirty="0">
                        <a:effectLst/>
                      </a:endParaRPr>
                    </a:p>
                    <a:p>
                      <a:pPr marL="0" marR="0" algn="l">
                        <a:lnSpc>
                          <a:spcPct val="115000"/>
                        </a:lnSpc>
                        <a:spcBef>
                          <a:spcPts val="0"/>
                        </a:spcBef>
                        <a:spcAft>
                          <a:spcPts val="0"/>
                        </a:spcAft>
                      </a:pPr>
                      <a:r>
                        <a:rPr lang="en-US" sz="1400" dirty="0">
                          <a:effectLst/>
                        </a:rPr>
                        <a:t>Strategic</a:t>
                      </a:r>
                      <a:r>
                        <a:rPr lang="en-US" sz="1400" baseline="0" dirty="0">
                          <a:effectLst/>
                        </a:rPr>
                        <a:t> review of Chronic Disease Self Management Programs in Midcoast District report and recommendation – July 2017</a:t>
                      </a:r>
                    </a:p>
                    <a:p>
                      <a:pPr marL="0" marR="0" algn="l">
                        <a:lnSpc>
                          <a:spcPct val="115000"/>
                        </a:lnSpc>
                        <a:spcBef>
                          <a:spcPts val="0"/>
                        </a:spcBef>
                        <a:spcAft>
                          <a:spcPts val="0"/>
                        </a:spcAft>
                      </a:pPr>
                      <a:endParaRPr lang="en-US" sz="1400" baseline="0" dirty="0">
                        <a:effectLst/>
                      </a:endParaRPr>
                    </a:p>
                    <a:p>
                      <a:pPr marL="0" marR="0" algn="l">
                        <a:lnSpc>
                          <a:spcPct val="115000"/>
                        </a:lnSpc>
                        <a:spcBef>
                          <a:spcPts val="0"/>
                        </a:spcBef>
                        <a:spcAft>
                          <a:spcPts val="0"/>
                        </a:spcAft>
                      </a:pPr>
                      <a:r>
                        <a:rPr lang="en-US" sz="1400" baseline="0" dirty="0">
                          <a:effectLst/>
                        </a:rPr>
                        <a:t>10 Mini-grants awarded</a:t>
                      </a:r>
                      <a:endParaRPr lang="en-US" sz="1400" b="0" dirty="0">
                        <a:effectLst/>
                        <a:latin typeface="+mn-lt"/>
                        <a:ea typeface="Calibri"/>
                        <a:cs typeface="Times New Roman"/>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1400" b="0" dirty="0">
                        <a:effectLst/>
                        <a:latin typeface="+mn-lt"/>
                        <a:ea typeface="Calibri"/>
                        <a:cs typeface="Times New Roman"/>
                      </a:endParaRPr>
                    </a:p>
                  </a:txBody>
                  <a:tcPr marL="68580" marR="68580" marT="0" marB="0"/>
                </a:tc>
                <a:extLst>
                  <a:ext uri="{0D108BD9-81ED-4DB2-BD59-A6C34878D82A}">
                    <a16:rowId xmlns:a16="http://schemas.microsoft.com/office/drawing/2014/main" xmlns="" val="63533263"/>
                  </a:ext>
                </a:extLst>
              </a:tr>
            </a:tbl>
          </a:graphicData>
        </a:graphic>
      </p:graphicFrame>
      <p:sp>
        <p:nvSpPr>
          <p:cNvPr id="2" name="Rectangle 1"/>
          <p:cNvSpPr/>
          <p:nvPr/>
        </p:nvSpPr>
        <p:spPr>
          <a:xfrm>
            <a:off x="0" y="6366933"/>
            <a:ext cx="12192000" cy="5192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6581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eaLnBrk="1" hangingPunct="1"/>
            <a:r>
              <a:rPr lang="en-US" altLang="en-US" dirty="0" smtClean="0"/>
              <a:t>Lincoln County &amp; LincolnHealth</a:t>
            </a:r>
            <a:br>
              <a:rPr lang="en-US" altLang="en-US" dirty="0" smtClean="0"/>
            </a:br>
            <a:r>
              <a:rPr lang="en-US" altLang="en-US" sz="2000" dirty="0" smtClean="0"/>
              <a:t>Priority areas of work since the 2016 Shared CHNA</a:t>
            </a:r>
            <a:endParaRPr lang="en-US" alt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1546684252"/>
              </p:ext>
            </p:extLst>
          </p:nvPr>
        </p:nvGraphicFramePr>
        <p:xfrm>
          <a:off x="91441" y="1345778"/>
          <a:ext cx="11968038" cy="5103663"/>
        </p:xfrm>
        <a:graphic>
          <a:graphicData uri="http://schemas.openxmlformats.org/drawingml/2006/table">
            <a:tbl>
              <a:tblPr firstRow="1" firstCol="1" bandRow="1">
                <a:tableStyleId>{7DF18680-E054-41AD-8BC1-D1AEF772440D}</a:tableStyleId>
              </a:tblPr>
              <a:tblGrid>
                <a:gridCol w="1416871">
                  <a:extLst>
                    <a:ext uri="{9D8B030D-6E8A-4147-A177-3AD203B41FA5}">
                      <a16:colId xmlns:a16="http://schemas.microsoft.com/office/drawing/2014/main" xmlns="" val="20000"/>
                    </a:ext>
                  </a:extLst>
                </a:gridCol>
                <a:gridCol w="3074911">
                  <a:extLst>
                    <a:ext uri="{9D8B030D-6E8A-4147-A177-3AD203B41FA5}">
                      <a16:colId xmlns:a16="http://schemas.microsoft.com/office/drawing/2014/main" xmlns="" val="20003"/>
                    </a:ext>
                  </a:extLst>
                </a:gridCol>
                <a:gridCol w="3707981">
                  <a:extLst>
                    <a:ext uri="{9D8B030D-6E8A-4147-A177-3AD203B41FA5}">
                      <a16:colId xmlns:a16="http://schemas.microsoft.com/office/drawing/2014/main" xmlns="" val="20004"/>
                    </a:ext>
                  </a:extLst>
                </a:gridCol>
                <a:gridCol w="3768275">
                  <a:extLst>
                    <a:ext uri="{9D8B030D-6E8A-4147-A177-3AD203B41FA5}">
                      <a16:colId xmlns:a16="http://schemas.microsoft.com/office/drawing/2014/main" xmlns="" val="20005"/>
                    </a:ext>
                  </a:extLst>
                </a:gridCol>
              </a:tblGrid>
              <a:tr h="811966">
                <a:tc>
                  <a:txBody>
                    <a:bodyPr/>
                    <a:lstStyle/>
                    <a:p>
                      <a:pPr marL="0" marR="0" algn="ctr">
                        <a:lnSpc>
                          <a:spcPct val="115000"/>
                        </a:lnSpc>
                        <a:spcBef>
                          <a:spcPts val="0"/>
                        </a:spcBef>
                        <a:spcAft>
                          <a:spcPts val="0"/>
                        </a:spcAft>
                      </a:pPr>
                      <a:r>
                        <a:rPr lang="en-US" sz="1600" dirty="0" smtClean="0">
                          <a:effectLst/>
                        </a:rPr>
                        <a:t>Priority</a:t>
                      </a:r>
                      <a:endParaRPr lang="en-US" sz="1600" dirty="0">
                        <a:solidFill>
                          <a:schemeClr val="tx1"/>
                        </a:solidFill>
                        <a:effectLst/>
                        <a:latin typeface="Calibri" panose="020F0502020204030204" pitchFamily="34" charset="0"/>
                        <a:ea typeface="Calibri"/>
                        <a:cs typeface="Times New Roman"/>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600" kern="1200" dirty="0" smtClean="0">
                          <a:effectLst/>
                        </a:rPr>
                        <a:t>Mental Health Services</a:t>
                      </a:r>
                      <a:endParaRPr lang="en-US" sz="1600" b="1" kern="1200" dirty="0" smtClean="0">
                        <a:solidFill>
                          <a:schemeClr val="lt1"/>
                        </a:solidFill>
                        <a:effectLst/>
                        <a:latin typeface="+mn-lt"/>
                        <a:ea typeface="+mn-ea"/>
                        <a:cs typeface="+mn-cs"/>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rPr>
                        <a:t>Healthy Eating and Active Living  </a:t>
                      </a:r>
                    </a:p>
                    <a:p>
                      <a:pPr marL="0" marR="0" algn="ctr">
                        <a:lnSpc>
                          <a:spcPct val="115000"/>
                        </a:lnSpc>
                        <a:spcBef>
                          <a:spcPts val="0"/>
                        </a:spcBef>
                        <a:spcAft>
                          <a:spcPts val="0"/>
                        </a:spcAft>
                      </a:pPr>
                      <a:r>
                        <a:rPr lang="en-US" sz="1600" dirty="0" smtClean="0">
                          <a:effectLst/>
                        </a:rPr>
                        <a:t>(Obesity, Physical Activity and Nutrition)</a:t>
                      </a:r>
                      <a:endParaRPr lang="en-US" sz="1600" dirty="0">
                        <a:solidFill>
                          <a:schemeClr val="tx1"/>
                        </a:solidFill>
                        <a:effectLst/>
                        <a:latin typeface="Calibri" panose="020F0502020204030204" pitchFamily="34" charset="0"/>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effectLst/>
                        </a:rPr>
                        <a:t>Substance </a:t>
                      </a:r>
                      <a:r>
                        <a:rPr lang="en-US" sz="1600" baseline="0" dirty="0" smtClean="0">
                          <a:effectLst/>
                        </a:rPr>
                        <a:t>Use</a:t>
                      </a:r>
                      <a:endParaRPr lang="en-US" sz="1600" dirty="0">
                        <a:effectLst/>
                      </a:endParaRPr>
                    </a:p>
                  </a:txBody>
                  <a:tcPr marL="68580" marR="68580" marT="0" marB="0" anchor="ctr"/>
                </a:tc>
                <a:extLst>
                  <a:ext uri="{0D108BD9-81ED-4DB2-BD59-A6C34878D82A}">
                    <a16:rowId xmlns:a16="http://schemas.microsoft.com/office/drawing/2014/main" xmlns="" val="10000"/>
                  </a:ext>
                </a:extLst>
              </a:tr>
              <a:tr h="2468667">
                <a:tc>
                  <a:txBody>
                    <a:bodyPr/>
                    <a:lstStyle/>
                    <a:p>
                      <a:pPr marL="0" marR="0" indent="0" algn="ctr">
                        <a:lnSpc>
                          <a:spcPct val="115000"/>
                        </a:lnSpc>
                        <a:spcBef>
                          <a:spcPts val="0"/>
                        </a:spcBef>
                        <a:spcAft>
                          <a:spcPts val="0"/>
                        </a:spcAft>
                        <a:buFont typeface="Arial" panose="020B0604020202020204" pitchFamily="34" charset="0"/>
                        <a:buNone/>
                      </a:pPr>
                      <a:r>
                        <a:rPr lang="en-US" sz="1600" dirty="0" smtClean="0">
                          <a:effectLst/>
                        </a:rPr>
                        <a:t>Partners</a:t>
                      </a:r>
                      <a:endParaRPr lang="en-US" sz="1600" b="1" dirty="0">
                        <a:solidFill>
                          <a:schemeClr val="tx1"/>
                        </a:solidFill>
                        <a:effectLst/>
                        <a:latin typeface="+mn-lt"/>
                        <a:ea typeface="Calibri"/>
                        <a:cs typeface="Times New Roman"/>
                      </a:endParaRPr>
                    </a:p>
                  </a:txBody>
                  <a:tcPr marL="68580" marR="68580" marT="0" marB="0" anchor="ctr"/>
                </a:tc>
                <a:tc>
                  <a:txBody>
                    <a:bodyPr/>
                    <a:lstStyle/>
                    <a:p>
                      <a:pPr marL="225425" marR="0" lvl="0" indent="-225425" algn="l"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AOS 93 Boothbay Region School-Based Health Center</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Lincoln Academy</a:t>
                      </a:r>
                    </a:p>
                    <a:p>
                      <a:pPr marL="0" marR="0" algn="l">
                        <a:lnSpc>
                          <a:spcPct val="115000"/>
                        </a:lnSpc>
                        <a:spcBef>
                          <a:spcPts val="0"/>
                        </a:spcBef>
                        <a:spcAft>
                          <a:spcPts val="0"/>
                        </a:spcAft>
                      </a:pPr>
                      <a:r>
                        <a:rPr lang="en-US" sz="1400" dirty="0" smtClean="0">
                          <a:effectLst/>
                        </a:rPr>
                        <a:t>Lincoln Medical Practices (LMP), LincolnHealth</a:t>
                      </a:r>
                      <a:endParaRPr lang="en-US" sz="1400" baseline="0" dirty="0" smtClean="0">
                        <a:effectLst/>
                      </a:endParaRPr>
                    </a:p>
                    <a:p>
                      <a:pPr marL="0" marR="0" algn="l">
                        <a:lnSpc>
                          <a:spcPct val="115000"/>
                        </a:lnSpc>
                        <a:spcBef>
                          <a:spcPts val="0"/>
                        </a:spcBef>
                        <a:spcAft>
                          <a:spcPts val="0"/>
                        </a:spcAft>
                      </a:pPr>
                      <a:r>
                        <a:rPr lang="en-US" sz="1400" baseline="0" dirty="0" smtClean="0">
                          <a:effectLst/>
                        </a:rPr>
                        <a:t>Maine Behavioral Health</a:t>
                      </a:r>
                    </a:p>
                    <a:p>
                      <a:pPr marL="0" marR="0" algn="l">
                        <a:lnSpc>
                          <a:spcPct val="115000"/>
                        </a:lnSpc>
                        <a:spcBef>
                          <a:spcPts val="0"/>
                        </a:spcBef>
                        <a:spcAft>
                          <a:spcPts val="0"/>
                        </a:spcAft>
                      </a:pPr>
                      <a:r>
                        <a:rPr lang="en-US" sz="1400" b="0" baseline="0" dirty="0" smtClean="0">
                          <a:effectLst/>
                          <a:latin typeface="+mn-lt"/>
                          <a:ea typeface="Calibri"/>
                          <a:cs typeface="Times New Roman"/>
                        </a:rPr>
                        <a:t>Coulombe Center for Health Improvement</a:t>
                      </a: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AOS 93, AOS 98, Wiscasset Schools, Lincoln Academy and Coast Kids Preschool</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Boothbay Region YMCA</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Childcare sites</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CLC YMCA</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FARMS at the Y</a:t>
                      </a:r>
                    </a:p>
                    <a:p>
                      <a:pPr marL="0" marR="0" algn="l">
                        <a:lnSpc>
                          <a:spcPct val="115000"/>
                        </a:lnSpc>
                        <a:spcBef>
                          <a:spcPts val="0"/>
                        </a:spcBef>
                        <a:spcAft>
                          <a:spcPts val="0"/>
                        </a:spcAft>
                      </a:pPr>
                      <a:r>
                        <a:rPr lang="en-US" sz="1400" dirty="0" smtClean="0">
                          <a:effectLst/>
                        </a:rPr>
                        <a:t>Healthy</a:t>
                      </a:r>
                      <a:r>
                        <a:rPr lang="en-US" sz="1400" baseline="0" dirty="0" smtClean="0">
                          <a:effectLst/>
                        </a:rPr>
                        <a:t> Lincoln County (HLC)</a:t>
                      </a:r>
                      <a:endParaRPr lang="en-US" sz="1400" dirty="0" smtClean="0">
                        <a:effectLst/>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rPr>
                        <a:t>LincolnHealth</a:t>
                      </a:r>
                      <a:endParaRPr lang="en-US" sz="1400" baseline="0" dirty="0" smtClean="0">
                        <a:effectLst/>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MaineHealth Let’s Go!</a:t>
                      </a:r>
                    </a:p>
                    <a:p>
                      <a:pPr marL="0" marR="0" algn="l">
                        <a:lnSpc>
                          <a:spcPct val="115000"/>
                        </a:lnSpc>
                        <a:spcBef>
                          <a:spcPts val="0"/>
                        </a:spcBef>
                        <a:spcAft>
                          <a:spcPts val="0"/>
                        </a:spcAft>
                      </a:pPr>
                      <a:r>
                        <a:rPr lang="en-US" sz="1400" dirty="0" smtClean="0">
                          <a:effectLst/>
                        </a:rPr>
                        <a:t>Midcoast</a:t>
                      </a:r>
                      <a:r>
                        <a:rPr lang="en-US" sz="1400" baseline="0" dirty="0" smtClean="0">
                          <a:effectLst/>
                        </a:rPr>
                        <a:t> Public Health Council</a:t>
                      </a:r>
                      <a:endParaRPr lang="en-US" sz="1400" b="0" baseline="0" dirty="0" smtClean="0">
                        <a:effectLst/>
                        <a:latin typeface="+mn-lt"/>
                        <a:ea typeface="Calibri"/>
                        <a:cs typeface="Times New Roman"/>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Addiction Resource Center of Mid Coast Hospital</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rPr>
                        <a:t>Healthy Lincoln County</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rPr>
                        <a:t>Lincoln County Recovery Collaborative</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rPr>
                        <a:t>LincolnHealth</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Maine Health Access Foundation (MeHAF)</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b="0" baseline="0" dirty="0" smtClean="0">
                          <a:effectLst/>
                          <a:latin typeface="+mn-lt"/>
                          <a:ea typeface="Calibri"/>
                          <a:cs typeface="Times New Roman"/>
                        </a:rPr>
                        <a:t>Boothbay Region Community Resource Council (BRCRC)</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b="0" baseline="0" dirty="0" smtClean="0">
                          <a:effectLst/>
                          <a:latin typeface="+mn-lt"/>
                          <a:ea typeface="Calibri"/>
                          <a:cs typeface="Times New Roman"/>
                        </a:rPr>
                        <a:t>Local Police Departments</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400" b="0" baseline="0" dirty="0" smtClean="0">
                          <a:effectLst/>
                          <a:latin typeface="+mn-lt"/>
                          <a:ea typeface="Calibri"/>
                          <a:cs typeface="Times New Roman"/>
                        </a:rPr>
                        <a:t>Boothbay Region and CLC YMCA’s</a:t>
                      </a:r>
                      <a:endParaRPr lang="en-US" sz="1400" b="0" dirty="0">
                        <a:effectLst/>
                        <a:latin typeface="+mn-lt"/>
                        <a:ea typeface="Calibri"/>
                        <a:cs typeface="Times New Roman"/>
                      </a:endParaRPr>
                    </a:p>
                  </a:txBody>
                  <a:tcPr marL="68580" marR="68580" marT="0" marB="0"/>
                </a:tc>
                <a:extLst>
                  <a:ext uri="{0D108BD9-81ED-4DB2-BD59-A6C34878D82A}">
                    <a16:rowId xmlns:a16="http://schemas.microsoft.com/office/drawing/2014/main" xmlns="" val="10001"/>
                  </a:ext>
                </a:extLst>
              </a:tr>
              <a:tr h="1681625">
                <a:tc>
                  <a:txBody>
                    <a:bodyPr/>
                    <a:lstStyle/>
                    <a:p>
                      <a:pPr marL="0" marR="0" indent="0" algn="ctr">
                        <a:lnSpc>
                          <a:spcPct val="115000"/>
                        </a:lnSpc>
                        <a:spcBef>
                          <a:spcPts val="0"/>
                        </a:spcBef>
                        <a:spcAft>
                          <a:spcPts val="0"/>
                        </a:spcAft>
                        <a:buFont typeface="Arial" panose="020B0604020202020204" pitchFamily="34" charset="0"/>
                        <a:buNone/>
                      </a:pPr>
                      <a:r>
                        <a:rPr lang="en-US" sz="1600" dirty="0" smtClean="0">
                          <a:effectLst/>
                        </a:rPr>
                        <a:t>District Highlights</a:t>
                      </a:r>
                      <a:endParaRPr lang="en-US" sz="1600" b="1" dirty="0">
                        <a:solidFill>
                          <a:schemeClr val="tx1"/>
                        </a:solidFill>
                        <a:effectLst/>
                        <a:latin typeface="+mn-lt"/>
                        <a:ea typeface="Calibri"/>
                        <a:cs typeface="Times New Roman"/>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Connected children, adults and families to mental health/behavioral health services provided within LMP Practices, Boothbay Region School-Based Health Center and Lincoln Academy </a:t>
                      </a:r>
                      <a:endParaRPr lang="en-US" sz="1400" b="0" baseline="0" dirty="0" smtClean="0">
                        <a:effectLst/>
                        <a:latin typeface="+mn-lt"/>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400" baseline="0" dirty="0" smtClean="0">
                          <a:effectLst/>
                        </a:rPr>
                        <a:t>Awarded mini-grants to Let’s Go! School and Childcare Site Applicants</a:t>
                      </a:r>
                    </a:p>
                    <a:p>
                      <a:pPr marL="0" marR="0" lvl="0" indent="0" algn="l" defTabSz="914400" rtl="0" eaLnBrk="1" fontAlgn="auto" latinLnBrk="0" hangingPunct="1">
                        <a:lnSpc>
                          <a:spcPct val="115000"/>
                        </a:lnSpc>
                        <a:spcBef>
                          <a:spcPts val="300"/>
                        </a:spcBef>
                        <a:spcAft>
                          <a:spcPts val="0"/>
                        </a:spcAft>
                        <a:buClrTx/>
                        <a:buSzTx/>
                        <a:buFontTx/>
                        <a:buNone/>
                        <a:tabLst/>
                        <a:defRPr/>
                      </a:pPr>
                      <a:r>
                        <a:rPr lang="en-US" sz="1400" baseline="0" dirty="0" smtClean="0">
                          <a:effectLst/>
                        </a:rPr>
                        <a:t>CLC and Boothbay Region YMCAs’ provide Diabetes Prevention Program</a:t>
                      </a:r>
                    </a:p>
                    <a:p>
                      <a:pPr marL="0" marR="0" lvl="0" indent="0" algn="l" defTabSz="914400" rtl="0" eaLnBrk="1" fontAlgn="auto" latinLnBrk="0" hangingPunct="1">
                        <a:lnSpc>
                          <a:spcPct val="115000"/>
                        </a:lnSpc>
                        <a:spcBef>
                          <a:spcPts val="300"/>
                        </a:spcBef>
                        <a:spcAft>
                          <a:spcPts val="0"/>
                        </a:spcAft>
                        <a:buClrTx/>
                        <a:buSzTx/>
                        <a:buFontTx/>
                        <a:buNone/>
                        <a:tabLst/>
                        <a:defRPr/>
                      </a:pPr>
                      <a:r>
                        <a:rPr lang="en-US" sz="1400" baseline="0" dirty="0" smtClean="0">
                          <a:effectLst/>
                        </a:rPr>
                        <a:t>Healthy cooking classes hosted by FARMS, YMCAs, HLC and LincolnHealth</a:t>
                      </a:r>
                      <a:endParaRPr lang="en-US" sz="1400" b="0" baseline="0" dirty="0" smtClean="0">
                        <a:effectLst/>
                        <a:latin typeface="+mn-lt"/>
                        <a:ea typeface="Calibri"/>
                        <a:cs typeface="Times New Roman"/>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rPr>
                        <a:t>LincolnHealth expanded access to </a:t>
                      </a:r>
                      <a:r>
                        <a:rPr lang="en-US" sz="1400" baseline="0" dirty="0" smtClean="0">
                          <a:effectLst/>
                        </a:rPr>
                        <a:t>Medication-Assisted Treatment for Opioid Addiction with MeHAF planning grant </a:t>
                      </a:r>
                    </a:p>
                    <a:p>
                      <a:pPr marL="0" marR="0" lvl="0" indent="0" algn="l" defTabSz="914400" rtl="0" eaLnBrk="1" fontAlgn="auto" latinLnBrk="0" hangingPunct="1">
                        <a:lnSpc>
                          <a:spcPct val="115000"/>
                        </a:lnSpc>
                        <a:spcBef>
                          <a:spcPts val="300"/>
                        </a:spcBef>
                        <a:spcAft>
                          <a:spcPts val="0"/>
                        </a:spcAft>
                        <a:buClrTx/>
                        <a:buSzTx/>
                        <a:buFontTx/>
                        <a:buNone/>
                        <a:tabLst/>
                        <a:defRPr/>
                      </a:pPr>
                      <a:r>
                        <a:rPr lang="en-US" sz="1400" baseline="0" dirty="0" smtClean="0">
                          <a:effectLst/>
                        </a:rPr>
                        <a:t>Youth-oriented prevention programs provided by Healthy Lincoln County</a:t>
                      </a:r>
                    </a:p>
                    <a:p>
                      <a:pPr marL="0" marR="0" lvl="0" indent="0" algn="l" defTabSz="914400" rtl="0" eaLnBrk="1" fontAlgn="auto" latinLnBrk="0" hangingPunct="1">
                        <a:lnSpc>
                          <a:spcPct val="115000"/>
                        </a:lnSpc>
                        <a:spcBef>
                          <a:spcPts val="300"/>
                        </a:spcBef>
                        <a:spcAft>
                          <a:spcPts val="0"/>
                        </a:spcAft>
                        <a:buClrTx/>
                        <a:buSzTx/>
                        <a:buFontTx/>
                        <a:buNone/>
                        <a:tabLst/>
                        <a:defRPr/>
                      </a:pPr>
                      <a:r>
                        <a:rPr lang="en-US" sz="1400" baseline="0" dirty="0" smtClean="0">
                          <a:effectLst/>
                        </a:rPr>
                        <a:t>Work of Lincoln County Recovery Collaborative continues</a:t>
                      </a:r>
                    </a:p>
                  </a:txBody>
                  <a:tcPr marL="68580" marR="68580" marT="0" marB="0"/>
                </a:tc>
                <a:extLst>
                  <a:ext uri="{0D108BD9-81ED-4DB2-BD59-A6C34878D82A}">
                    <a16:rowId xmlns:a16="http://schemas.microsoft.com/office/drawing/2014/main" xmlns="" val="63533263"/>
                  </a:ext>
                </a:extLst>
              </a:tr>
            </a:tbl>
          </a:graphicData>
        </a:graphic>
      </p:graphicFrame>
      <p:sp>
        <p:nvSpPr>
          <p:cNvPr id="2" name="Slide Number Placeholder 1"/>
          <p:cNvSpPr>
            <a:spLocks noGrp="1"/>
          </p:cNvSpPr>
          <p:nvPr>
            <p:ph type="sldNum" sz="quarter" idx="12"/>
          </p:nvPr>
        </p:nvSpPr>
        <p:spPr/>
        <p:txBody>
          <a:bodyPr/>
          <a:lstStyle/>
          <a:p>
            <a:fld id="{4FAB73BC-B049-4115-A692-8D63A059BFB8}" type="slidenum">
              <a:rPr lang="en-US" smtClean="0"/>
              <a:t>11</a:t>
            </a:fld>
            <a:endParaRPr lang="en-US" dirty="0"/>
          </a:p>
        </p:txBody>
      </p:sp>
    </p:spTree>
    <p:extLst>
      <p:ext uri="{BB962C8B-B14F-4D97-AF65-F5344CB8AC3E}">
        <p14:creationId xmlns:p14="http://schemas.microsoft.com/office/powerpoint/2010/main" val="1813170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eaLnBrk="1" hangingPunct="1"/>
            <a:r>
              <a:rPr lang="en-US" altLang="en-US" dirty="0" smtClean="0"/>
              <a:t>Mental Health</a:t>
            </a:r>
            <a:endParaRPr lang="en-US" altLang="en-US" dirty="0"/>
          </a:p>
        </p:txBody>
      </p:sp>
      <p:graphicFrame>
        <p:nvGraphicFramePr>
          <p:cNvPr id="2" name="Table 1"/>
          <p:cNvGraphicFramePr>
            <a:graphicFrameLocks noGrp="1"/>
          </p:cNvGraphicFramePr>
          <p:nvPr>
            <p:extLst>
              <p:ext uri="{D42A27DB-BD31-4B8C-83A1-F6EECF244321}">
                <p14:modId xmlns:p14="http://schemas.microsoft.com/office/powerpoint/2010/main" val="3313032224"/>
              </p:ext>
            </p:extLst>
          </p:nvPr>
        </p:nvGraphicFramePr>
        <p:xfrm>
          <a:off x="4481689" y="1944774"/>
          <a:ext cx="7336569" cy="3474811"/>
        </p:xfrm>
        <a:graphic>
          <a:graphicData uri="http://schemas.openxmlformats.org/drawingml/2006/table">
            <a:tbl>
              <a:tblPr firstRow="1" bandRow="1">
                <a:tableStyleId>{5940675A-B579-460E-94D1-54222C63F5DA}</a:tableStyleId>
              </a:tblPr>
              <a:tblGrid>
                <a:gridCol w="2177447">
                  <a:extLst>
                    <a:ext uri="{9D8B030D-6E8A-4147-A177-3AD203B41FA5}">
                      <a16:colId xmlns:a16="http://schemas.microsoft.com/office/drawing/2014/main" xmlns="" val="2442425742"/>
                    </a:ext>
                  </a:extLst>
                </a:gridCol>
                <a:gridCol w="5159122">
                  <a:extLst>
                    <a:ext uri="{9D8B030D-6E8A-4147-A177-3AD203B41FA5}">
                      <a16:colId xmlns:a16="http://schemas.microsoft.com/office/drawing/2014/main" xmlns="" val="736078406"/>
                    </a:ext>
                  </a:extLst>
                </a:gridCol>
              </a:tblGrid>
              <a:tr h="34748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Activities &amp; Key Accomplishments</a:t>
                      </a:r>
                    </a:p>
                    <a:p>
                      <a:endParaRPr lang="en-US" dirty="0"/>
                    </a:p>
                  </a:txBody>
                  <a:tcPr/>
                </a:tc>
                <a:tc>
                  <a:txBody>
                    <a:bodyPr/>
                    <a:lstStyle/>
                    <a:p>
                      <a:pPr marL="285750" indent="-285750">
                        <a:buFont typeface="Arial" panose="020B0604020202020204" pitchFamily="34" charset="0"/>
                        <a:buChar char="•"/>
                      </a:pPr>
                      <a:r>
                        <a:rPr lang="en-US" sz="1800" dirty="0" smtClean="0"/>
                        <a:t>Maine Behavioral Health Clinicians are integrated into LincolnHealth,</a:t>
                      </a:r>
                      <a:r>
                        <a:rPr lang="en-US" sz="1800" baseline="0" dirty="0" smtClean="0"/>
                        <a:t> Lincoln Medical Partners Family, Pediatric and Women’s Health Practices. </a:t>
                      </a:r>
                    </a:p>
                    <a:p>
                      <a:pPr marL="0" indent="0">
                        <a:buFont typeface="Arial" panose="020B0604020202020204" pitchFamily="34" charset="0"/>
                        <a:buNone/>
                      </a:pPr>
                      <a:endParaRPr lang="en-US" sz="1800" baseline="0" dirty="0" smtClean="0"/>
                    </a:p>
                    <a:p>
                      <a:pPr marL="285750" indent="-285750">
                        <a:buFont typeface="Arial" panose="020B0604020202020204" pitchFamily="34" charset="0"/>
                        <a:buChar char="•"/>
                      </a:pPr>
                      <a:r>
                        <a:rPr lang="en-US" sz="1800" baseline="0" dirty="0" smtClean="0"/>
                        <a:t>Behavioral health services were expanded at Boothbay Regional High School’s Health Center and Lincoln Academy. Made possible through the financial support of the LincolnHealth Coulombe Center for Health Improvement.</a:t>
                      </a:r>
                      <a:endParaRPr lang="en-US" sz="1800" dirty="0"/>
                    </a:p>
                  </a:txBody>
                  <a:tcPr/>
                </a:tc>
                <a:extLst>
                  <a:ext uri="{0D108BD9-81ED-4DB2-BD59-A6C34878D82A}">
                    <a16:rowId xmlns:a16="http://schemas.microsoft.com/office/drawing/2014/main" xmlns="" val="4140896237"/>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316" y="1944774"/>
            <a:ext cx="2386370" cy="159105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316" y="3827852"/>
            <a:ext cx="2385007" cy="15917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1337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r>
              <a:rPr lang="en-US" altLang="en-US" dirty="0" smtClean="0"/>
              <a:t>Substance Misuse Prevention &amp; Treatment</a:t>
            </a:r>
            <a:endParaRPr lang="en-US" altLang="en-US" dirty="0"/>
          </a:p>
        </p:txBody>
      </p:sp>
      <p:graphicFrame>
        <p:nvGraphicFramePr>
          <p:cNvPr id="2" name="Table 1"/>
          <p:cNvGraphicFramePr>
            <a:graphicFrameLocks noGrp="1"/>
          </p:cNvGraphicFramePr>
          <p:nvPr>
            <p:extLst>
              <p:ext uri="{D42A27DB-BD31-4B8C-83A1-F6EECF244321}">
                <p14:modId xmlns:p14="http://schemas.microsoft.com/office/powerpoint/2010/main" val="1057069502"/>
              </p:ext>
            </p:extLst>
          </p:nvPr>
        </p:nvGraphicFramePr>
        <p:xfrm>
          <a:off x="4707467" y="1527085"/>
          <a:ext cx="7108481" cy="4522432"/>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xmlns="" val="2442425742"/>
                    </a:ext>
                  </a:extLst>
                </a:gridCol>
                <a:gridCol w="5076481">
                  <a:extLst>
                    <a:ext uri="{9D8B030D-6E8A-4147-A177-3AD203B41FA5}">
                      <a16:colId xmlns:a16="http://schemas.microsoft.com/office/drawing/2014/main" xmlns="" val="736078406"/>
                    </a:ext>
                  </a:extLst>
                </a:gridCol>
              </a:tblGrid>
              <a:tr h="3654125">
                <a:tc>
                  <a:txBody>
                    <a:bodyPr/>
                    <a:lstStyle/>
                    <a:p>
                      <a:r>
                        <a:rPr lang="en-US" dirty="0" smtClean="0"/>
                        <a:t>Activities &amp; Key Accomplishments</a:t>
                      </a:r>
                      <a:endParaRPr lang="en-US" dirty="0"/>
                    </a:p>
                  </a:txBody>
                  <a:tcPr/>
                </a:tc>
                <a:tc>
                  <a:txBody>
                    <a:bodyPr/>
                    <a:lstStyle/>
                    <a:p>
                      <a:pPr marL="285750" indent="-285750">
                        <a:buFont typeface="Arial" panose="020B0604020202020204" pitchFamily="34" charset="0"/>
                        <a:buChar char="•"/>
                      </a:pPr>
                      <a:r>
                        <a:rPr lang="en-US" sz="1400" dirty="0" smtClean="0"/>
                        <a:t>LincolnHealth</a:t>
                      </a:r>
                      <a:r>
                        <a:rPr lang="en-US" sz="1400" baseline="0" dirty="0" smtClean="0"/>
                        <a:t> expanded Medication Assisted Treatment with 2 additional physicians bringing the total to 5. Patients, who qualify, have greater access to treatment.</a:t>
                      </a:r>
                    </a:p>
                    <a:p>
                      <a:pPr marL="0" indent="0">
                        <a:buFont typeface="Arial" panose="020B0604020202020204" pitchFamily="34" charset="0"/>
                        <a:buNone/>
                      </a:pPr>
                      <a:endParaRPr lang="en-US" sz="1400" baseline="0" dirty="0" smtClean="0"/>
                    </a:p>
                    <a:p>
                      <a:pPr marL="285750" indent="-285750">
                        <a:buFont typeface="Arial" panose="020B0604020202020204" pitchFamily="34" charset="0"/>
                        <a:buChar char="•"/>
                      </a:pPr>
                      <a:r>
                        <a:rPr lang="en-US" sz="1400" baseline="0" dirty="0" smtClean="0"/>
                        <a:t>With the support of Mid Coast Hospital’s Addiction Resource Center, LincolnHealth Emergency Department Physicians and Nurses are trained to screen patients with opioid addiction issues for possible suboxone treatment.</a:t>
                      </a:r>
                    </a:p>
                    <a:p>
                      <a:pPr marL="285750" indent="-285750">
                        <a:buFont typeface="Arial" panose="020B0604020202020204" pitchFamily="34" charset="0"/>
                        <a:buChar char="•"/>
                      </a:pPr>
                      <a:endParaRPr lang="en-US" sz="1400" baseline="0" dirty="0" smtClean="0"/>
                    </a:p>
                    <a:p>
                      <a:pPr marL="285750" indent="-285750">
                        <a:buFont typeface="Arial" panose="020B0604020202020204" pitchFamily="34" charset="0"/>
                        <a:buChar char="•"/>
                      </a:pPr>
                      <a:r>
                        <a:rPr lang="en-US" sz="1400" baseline="0" dirty="0" smtClean="0"/>
                        <a:t>85% increase in the number of pounds of medication collected at disposal sites from 2017-2018</a:t>
                      </a:r>
                    </a:p>
                    <a:p>
                      <a:pPr marL="285750" indent="-285750">
                        <a:buFont typeface="Arial" panose="020B0604020202020204" pitchFamily="34" charset="0"/>
                        <a:buChar char="•"/>
                      </a:pPr>
                      <a:endParaRPr lang="en-US" sz="1400" baseline="0" dirty="0" smtClean="0"/>
                    </a:p>
                    <a:p>
                      <a:pPr marL="285750" indent="-285750">
                        <a:buFont typeface="Arial" panose="020B0604020202020204" pitchFamily="34" charset="0"/>
                        <a:buChar char="•"/>
                      </a:pPr>
                      <a:r>
                        <a:rPr lang="en-US" sz="1400" baseline="0" dirty="0" smtClean="0"/>
                        <a:t>244 Lincoln County high school students received an evidence-based substance use prevention program provided by Healthy Lincoln County in school</a:t>
                      </a:r>
                    </a:p>
                    <a:p>
                      <a:pPr marL="285750" indent="-285750">
                        <a:buFont typeface="Arial" panose="020B0604020202020204" pitchFamily="34" charset="0"/>
                        <a:buChar char="•"/>
                      </a:pPr>
                      <a:endParaRPr lang="en-US" sz="1400" dirty="0"/>
                    </a:p>
                  </a:txBody>
                  <a:tcPr/>
                </a:tc>
                <a:extLst>
                  <a:ext uri="{0D108BD9-81ED-4DB2-BD59-A6C34878D82A}">
                    <a16:rowId xmlns:a16="http://schemas.microsoft.com/office/drawing/2014/main" xmlns="" val="4140896237"/>
                  </a:ext>
                </a:extLst>
              </a:tr>
              <a:tr h="868307">
                <a:tc>
                  <a:txBody>
                    <a:bodyPr/>
                    <a:lstStyle/>
                    <a:p>
                      <a:r>
                        <a:rPr lang="en-US" dirty="0" smtClean="0"/>
                        <a:t>Grant Work</a:t>
                      </a:r>
                      <a:endParaRPr lang="en-US" dirty="0"/>
                    </a:p>
                  </a:txBody>
                  <a:tcPr/>
                </a:tc>
                <a:tc>
                  <a:txBody>
                    <a:bodyPr/>
                    <a:lstStyle/>
                    <a:p>
                      <a:r>
                        <a:rPr lang="en-US" sz="1400" baseline="0" dirty="0" smtClean="0"/>
                        <a:t>MeHAF 2-year planning grant awarded to LincolnHealth in 2017 to expand Medical Assisted Treatment.</a:t>
                      </a:r>
                    </a:p>
                  </a:txBody>
                  <a:tcPr/>
                </a:tc>
                <a:extLst>
                  <a:ext uri="{0D108BD9-81ED-4DB2-BD59-A6C34878D82A}">
                    <a16:rowId xmlns:a16="http://schemas.microsoft.com/office/drawing/2014/main" xmlns="" val="1424534191"/>
                  </a:ext>
                </a:extLst>
              </a:tr>
            </a:tbl>
          </a:graphicData>
        </a:graphic>
      </p:graphicFrame>
      <p:sp>
        <p:nvSpPr>
          <p:cNvPr id="6" name="TextBox 5"/>
          <p:cNvSpPr txBox="1"/>
          <p:nvPr/>
        </p:nvSpPr>
        <p:spPr>
          <a:xfrm>
            <a:off x="733299" y="3445454"/>
            <a:ext cx="2865635" cy="276999"/>
          </a:xfrm>
          <a:prstGeom prst="rect">
            <a:avLst/>
          </a:prstGeom>
          <a:noFill/>
        </p:spPr>
        <p:txBody>
          <a:bodyPr wrap="square" rtlCol="0">
            <a:spAutoFit/>
          </a:bodyPr>
          <a:lstStyle/>
          <a:p>
            <a:r>
              <a:rPr lang="en-US" sz="1200" dirty="0" smtClean="0"/>
              <a:t>Lincoln County Resource Council</a:t>
            </a:r>
            <a:endParaRPr lang="en-US" sz="1200" dirty="0"/>
          </a:p>
        </p:txBody>
      </p:sp>
      <p:sp>
        <p:nvSpPr>
          <p:cNvPr id="8" name="TextBox 7"/>
          <p:cNvSpPr txBox="1"/>
          <p:nvPr/>
        </p:nvSpPr>
        <p:spPr>
          <a:xfrm>
            <a:off x="733298" y="6031943"/>
            <a:ext cx="4422901" cy="276999"/>
          </a:xfrm>
          <a:prstGeom prst="rect">
            <a:avLst/>
          </a:prstGeom>
          <a:noFill/>
        </p:spPr>
        <p:txBody>
          <a:bodyPr wrap="square" rtlCol="0">
            <a:spAutoFit/>
          </a:bodyPr>
          <a:lstStyle/>
          <a:p>
            <a:r>
              <a:rPr lang="en-US" sz="1200" dirty="0" smtClean="0"/>
              <a:t>Healthy Lincoln County hosts information night.</a:t>
            </a:r>
            <a:endParaRPr lang="en-US" sz="1200"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1074"/>
          <a:stretch/>
        </p:blipFill>
        <p:spPr>
          <a:xfrm>
            <a:off x="828302" y="1527085"/>
            <a:ext cx="2769920" cy="1847382"/>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02" y="3872057"/>
            <a:ext cx="2770632" cy="20779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85209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r>
              <a:rPr lang="en-US" altLang="en-US" dirty="0" smtClean="0"/>
              <a:t>Healthy Eating/Active Living </a:t>
            </a:r>
            <a:r>
              <a:rPr lang="en-US" altLang="en-US" sz="3600" dirty="0" smtClean="0"/>
              <a:t>(Obesity &amp; Nutrition)</a:t>
            </a:r>
            <a:endParaRPr lang="en-US" altLang="en-US" sz="3600" dirty="0"/>
          </a:p>
        </p:txBody>
      </p:sp>
      <p:graphicFrame>
        <p:nvGraphicFramePr>
          <p:cNvPr id="2" name="Table 1"/>
          <p:cNvGraphicFramePr>
            <a:graphicFrameLocks noGrp="1"/>
          </p:cNvGraphicFramePr>
          <p:nvPr>
            <p:extLst>
              <p:ext uri="{D42A27DB-BD31-4B8C-83A1-F6EECF244321}">
                <p14:modId xmlns:p14="http://schemas.microsoft.com/office/powerpoint/2010/main" val="831157488"/>
              </p:ext>
            </p:extLst>
          </p:nvPr>
        </p:nvGraphicFramePr>
        <p:xfrm>
          <a:off x="5118265" y="1425298"/>
          <a:ext cx="6697683" cy="4945437"/>
        </p:xfrm>
        <a:graphic>
          <a:graphicData uri="http://schemas.openxmlformats.org/drawingml/2006/table">
            <a:tbl>
              <a:tblPr firstRow="1" bandRow="1">
                <a:tableStyleId>{5940675A-B579-460E-94D1-54222C63F5DA}</a:tableStyleId>
              </a:tblPr>
              <a:tblGrid>
                <a:gridCol w="1987830">
                  <a:extLst>
                    <a:ext uri="{9D8B030D-6E8A-4147-A177-3AD203B41FA5}">
                      <a16:colId xmlns:a16="http://schemas.microsoft.com/office/drawing/2014/main" xmlns="" val="2442425742"/>
                    </a:ext>
                  </a:extLst>
                </a:gridCol>
                <a:gridCol w="4709853">
                  <a:extLst>
                    <a:ext uri="{9D8B030D-6E8A-4147-A177-3AD203B41FA5}">
                      <a16:colId xmlns:a16="http://schemas.microsoft.com/office/drawing/2014/main" xmlns="" val="736078406"/>
                    </a:ext>
                  </a:extLst>
                </a:gridCol>
              </a:tblGrid>
              <a:tr h="3824825">
                <a:tc>
                  <a:txBody>
                    <a:bodyPr/>
                    <a:lstStyle/>
                    <a:p>
                      <a:r>
                        <a:rPr lang="en-US" dirty="0" smtClean="0"/>
                        <a:t>Activities &amp; Key Accomplishments</a:t>
                      </a:r>
                      <a:endParaRPr lang="en-US" dirty="0"/>
                    </a:p>
                  </a:txBody>
                  <a:tcPr/>
                </a:tc>
                <a:tc>
                  <a:txBody>
                    <a:bodyPr/>
                    <a:lstStyle/>
                    <a:p>
                      <a:pPr marL="285750" indent="-285750">
                        <a:buFont typeface="Arial" panose="020B0604020202020204" pitchFamily="34" charset="0"/>
                        <a:buChar char="•"/>
                      </a:pPr>
                      <a:r>
                        <a:rPr lang="en-US" sz="1400" dirty="0" smtClean="0"/>
                        <a:t>Let’s Go! 5210 in Lincoln</a:t>
                      </a:r>
                      <a:r>
                        <a:rPr lang="en-US" sz="1400" baseline="0" dirty="0" smtClean="0"/>
                        <a:t> County worked with more then 30 sites to help create environments where the healthy choice is the easy choice. This work was done in partnership with schools, childcares, out of school programs, superintendents, and food service directors. </a:t>
                      </a:r>
                      <a:endParaRPr lang="en-US" sz="1400" dirty="0" smtClean="0"/>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Healthy Lincoln County provided 1,300 youth</a:t>
                      </a:r>
                      <a:r>
                        <a:rPr lang="en-US" sz="1400" baseline="0" dirty="0" smtClean="0"/>
                        <a:t> with evidence-based  SNAP-Ed nutrition education programs in school.</a:t>
                      </a:r>
                    </a:p>
                    <a:p>
                      <a:pPr marL="285750" indent="-285750">
                        <a:buFont typeface="Arial" panose="020B0604020202020204" pitchFamily="34" charset="0"/>
                        <a:buChar char="•"/>
                      </a:pPr>
                      <a:endParaRPr lang="en-US" sz="1400" baseline="0" dirty="0" smtClean="0"/>
                    </a:p>
                    <a:p>
                      <a:pPr marL="285750" indent="-285750">
                        <a:buFont typeface="Arial" panose="020B0604020202020204" pitchFamily="34" charset="0"/>
                        <a:buChar char="•"/>
                      </a:pPr>
                      <a:r>
                        <a:rPr lang="en-US" sz="1400" baseline="0" dirty="0" smtClean="0"/>
                        <a:t>The Lincoln County Gleaners established in 2017, distributing 5,894lbs of free produce from local farms to community sites</a:t>
                      </a:r>
                      <a:endParaRPr lang="en-US" sz="1400" dirty="0" smtClean="0"/>
                    </a:p>
                    <a:p>
                      <a:pPr marL="0" indent="0">
                        <a:buFont typeface="Arial" panose="020B0604020202020204" pitchFamily="34" charset="0"/>
                        <a:buNone/>
                      </a:pPr>
                      <a:endParaRPr lang="en-US" sz="1400" dirty="0" smtClean="0"/>
                    </a:p>
                    <a:p>
                      <a:pPr marL="285750" indent="-285750">
                        <a:buFont typeface="Arial" panose="020B0604020202020204" pitchFamily="34" charset="0"/>
                        <a:buChar char="•"/>
                      </a:pPr>
                      <a:r>
                        <a:rPr lang="en-US" sz="1400" dirty="0" smtClean="0"/>
                        <a:t>The</a:t>
                      </a:r>
                      <a:r>
                        <a:rPr lang="en-US" sz="1400" baseline="0" dirty="0" smtClean="0"/>
                        <a:t> CLC and Boothbay YMCA’s began offering the national Diabetes Prevention Program in 2017, a collaborative effort with LincolnHealth.</a:t>
                      </a:r>
                      <a:endParaRPr lang="en-US" sz="1400" dirty="0"/>
                    </a:p>
                  </a:txBody>
                  <a:tcPr/>
                </a:tc>
                <a:extLst>
                  <a:ext uri="{0D108BD9-81ED-4DB2-BD59-A6C34878D82A}">
                    <a16:rowId xmlns:a16="http://schemas.microsoft.com/office/drawing/2014/main" xmlns="" val="4140896237"/>
                  </a:ext>
                </a:extLst>
              </a:tr>
              <a:tr h="1013517">
                <a:tc>
                  <a:txBody>
                    <a:bodyPr/>
                    <a:lstStyle/>
                    <a:p>
                      <a:r>
                        <a:rPr lang="en-US" dirty="0" smtClean="0"/>
                        <a:t>Grant Work</a:t>
                      </a:r>
                      <a:endParaRPr lang="en-US" dirty="0"/>
                    </a:p>
                  </a:txBody>
                  <a:tcPr/>
                </a:tc>
                <a:tc>
                  <a:txBody>
                    <a:bodyPr/>
                    <a:lstStyle/>
                    <a:p>
                      <a:r>
                        <a:rPr lang="en-US" sz="1400" baseline="0" dirty="0" smtClean="0"/>
                        <a:t>LincolnHealth’s Let’s Go! Program gave out </a:t>
                      </a:r>
                    </a:p>
                    <a:p>
                      <a:r>
                        <a:rPr lang="en-US" sz="1400" baseline="0" dirty="0" smtClean="0"/>
                        <a:t>10 mini-grants to schools and childcare sites for physical activity and healthy eating initiatives.</a:t>
                      </a:r>
                    </a:p>
                  </a:txBody>
                  <a:tcPr/>
                </a:tc>
                <a:extLst>
                  <a:ext uri="{0D108BD9-81ED-4DB2-BD59-A6C34878D82A}">
                    <a16:rowId xmlns:a16="http://schemas.microsoft.com/office/drawing/2014/main" xmlns="" val="1424534191"/>
                  </a:ext>
                </a:extLst>
              </a:tr>
            </a:tbl>
          </a:graphicData>
        </a:graphic>
      </p:graphicFrame>
      <p:sp>
        <p:nvSpPr>
          <p:cNvPr id="6" name="TextBox 5"/>
          <p:cNvSpPr txBox="1"/>
          <p:nvPr/>
        </p:nvSpPr>
        <p:spPr>
          <a:xfrm>
            <a:off x="690171" y="2994958"/>
            <a:ext cx="3451113" cy="461665"/>
          </a:xfrm>
          <a:prstGeom prst="rect">
            <a:avLst/>
          </a:prstGeom>
          <a:noFill/>
        </p:spPr>
        <p:txBody>
          <a:bodyPr wrap="square" rtlCol="0">
            <a:spAutoFit/>
          </a:bodyPr>
          <a:lstStyle/>
          <a:p>
            <a:r>
              <a:rPr lang="en-US" sz="1200" dirty="0" smtClean="0"/>
              <a:t>Bay Landing Residents in class with Lara Coger, HLC, Nutrition Education Coordinator</a:t>
            </a:r>
            <a:endParaRPr lang="en-US" sz="1200" dirty="0"/>
          </a:p>
        </p:txBody>
      </p:sp>
      <p:sp>
        <p:nvSpPr>
          <p:cNvPr id="7" name="TextBox 6"/>
          <p:cNvSpPr txBox="1"/>
          <p:nvPr/>
        </p:nvSpPr>
        <p:spPr>
          <a:xfrm>
            <a:off x="3277193" y="4628415"/>
            <a:ext cx="2119024" cy="646331"/>
          </a:xfrm>
          <a:prstGeom prst="rect">
            <a:avLst/>
          </a:prstGeom>
          <a:noFill/>
        </p:spPr>
        <p:txBody>
          <a:bodyPr wrap="square" rtlCol="0">
            <a:spAutoFit/>
          </a:bodyPr>
          <a:lstStyle/>
          <a:p>
            <a:r>
              <a:rPr lang="en-US" sz="1200" dirty="0" smtClean="0"/>
              <a:t>Coastal Kids Preschool students prepare vegetables.</a:t>
            </a:r>
            <a:endParaRPr lang="en-US" sz="12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1363"/>
          <a:stretch/>
        </p:blipFill>
        <p:spPr>
          <a:xfrm>
            <a:off x="782220" y="1511041"/>
            <a:ext cx="3041635" cy="138486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705" y="3679985"/>
            <a:ext cx="2506488" cy="25064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41541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How to Read County Health Profile </a:t>
            </a:r>
            <a:endParaRPr lang="en-US" altLang="en-US" dirty="0"/>
          </a:p>
        </p:txBody>
      </p:sp>
      <p:sp>
        <p:nvSpPr>
          <p:cNvPr id="2" name="Slide Number Placeholder 1"/>
          <p:cNvSpPr>
            <a:spLocks noGrp="1"/>
          </p:cNvSpPr>
          <p:nvPr>
            <p:ph type="sldNum" sz="quarter" idx="12"/>
          </p:nvPr>
        </p:nvSpPr>
        <p:spPr/>
        <p:txBody>
          <a:bodyPr/>
          <a:lstStyle/>
          <a:p>
            <a:fld id="{6113E31D-E2AB-40D1-8B51-AFA5AFEF393A}" type="slidenum">
              <a:rPr lang="en-US" smtClean="0"/>
              <a:t>15</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4941" b="23449"/>
          <a:stretch/>
        </p:blipFill>
        <p:spPr>
          <a:xfrm>
            <a:off x="386733" y="1497723"/>
            <a:ext cx="9103822" cy="4902153"/>
          </a:xfrm>
          <a:prstGeom prst="rect">
            <a:avLst/>
          </a:prstGeom>
        </p:spPr>
      </p:pic>
      <p:sp>
        <p:nvSpPr>
          <p:cNvPr id="5" name="Rectangle 4"/>
          <p:cNvSpPr/>
          <p:nvPr/>
        </p:nvSpPr>
        <p:spPr>
          <a:xfrm rot="1752931">
            <a:off x="7274632" y="2611215"/>
            <a:ext cx="3454793"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C00000"/>
                </a:solidFill>
                <a:effectLst>
                  <a:outerShdw blurRad="63500" dir="3600000" algn="tl" rotWithShape="0">
                    <a:srgbClr val="000000">
                      <a:alpha val="70000"/>
                    </a:srgbClr>
                  </a:outerShdw>
                </a:effectLst>
              </a:rPr>
              <a:t>EXAMPLE</a:t>
            </a:r>
            <a:endParaRPr lang="en-US" sz="5400" b="0" cap="none" spc="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416175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How to Read County Health Profile </a:t>
            </a:r>
            <a:endParaRPr lang="en-US" altLang="en-US" dirty="0"/>
          </a:p>
        </p:txBody>
      </p:sp>
      <p:sp>
        <p:nvSpPr>
          <p:cNvPr id="2" name="Slide Number Placeholder 1"/>
          <p:cNvSpPr>
            <a:spLocks noGrp="1"/>
          </p:cNvSpPr>
          <p:nvPr>
            <p:ph type="sldNum" sz="quarter" idx="12"/>
          </p:nvPr>
        </p:nvSpPr>
        <p:spPr/>
        <p:txBody>
          <a:bodyPr/>
          <a:lstStyle/>
          <a:p>
            <a:fld id="{6113E31D-E2AB-40D1-8B51-AFA5AFEF393A}" type="slidenum">
              <a:rPr lang="en-US" smtClean="0"/>
              <a:t>16</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450" t="5748" r="8392" b="82436"/>
          <a:stretch/>
        </p:blipFill>
        <p:spPr>
          <a:xfrm>
            <a:off x="291073" y="2036835"/>
            <a:ext cx="11900927" cy="2188151"/>
          </a:xfrm>
          <a:prstGeom prst="rect">
            <a:avLst/>
          </a:prstGeom>
        </p:spPr>
      </p:pic>
      <p:sp>
        <p:nvSpPr>
          <p:cNvPr id="3" name="Rectangle 2"/>
          <p:cNvSpPr/>
          <p:nvPr/>
        </p:nvSpPr>
        <p:spPr>
          <a:xfrm>
            <a:off x="4399084" y="1680137"/>
            <a:ext cx="3454793"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C00000"/>
                </a:solidFill>
                <a:effectLst>
                  <a:outerShdw blurRad="63500" dir="3600000" algn="tl" rotWithShape="0">
                    <a:srgbClr val="000000">
                      <a:alpha val="70000"/>
                    </a:srgbClr>
                  </a:outerShdw>
                </a:effectLst>
              </a:rPr>
              <a:t>EXAMPLE</a:t>
            </a:r>
            <a:endParaRPr lang="en-US" sz="5400" b="0" cap="none" spc="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387885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Key Findings </a:t>
            </a:r>
          </a:p>
        </p:txBody>
      </p:sp>
      <p:sp>
        <p:nvSpPr>
          <p:cNvPr id="3" name="Slide Number Placeholder 2"/>
          <p:cNvSpPr>
            <a:spLocks noGrp="1"/>
          </p:cNvSpPr>
          <p:nvPr>
            <p:ph type="sldNum" sz="quarter" idx="12"/>
          </p:nvPr>
        </p:nvSpPr>
        <p:spPr/>
        <p:txBody>
          <a:bodyPr/>
          <a:lstStyle/>
          <a:p>
            <a:fld id="{4FAB73BC-B049-4115-A692-8D63A059BFB8}" type="slidenum">
              <a:rPr lang="en-US" smtClean="0"/>
              <a:t>17</a:t>
            </a:fld>
            <a:endParaRPr lang="en-US" dirty="0"/>
          </a:p>
        </p:txBody>
      </p:sp>
    </p:spTree>
    <p:extLst>
      <p:ext uri="{BB962C8B-B14F-4D97-AF65-F5344CB8AC3E}">
        <p14:creationId xmlns:p14="http://schemas.microsoft.com/office/powerpoint/2010/main" val="710729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Demographics</a:t>
            </a:r>
          </a:p>
        </p:txBody>
      </p:sp>
      <p:sp>
        <p:nvSpPr>
          <p:cNvPr id="7" name="Content Placeholder 6"/>
          <p:cNvSpPr>
            <a:spLocks noGrp="1"/>
          </p:cNvSpPr>
          <p:nvPr>
            <p:ph sz="half" idx="2"/>
          </p:nvPr>
        </p:nvSpPr>
        <p:spPr>
          <a:xfrm>
            <a:off x="6217919" y="1371600"/>
            <a:ext cx="5511625" cy="4335717"/>
          </a:xfrm>
        </p:spPr>
        <p:txBody>
          <a:bodyPr>
            <a:normAutofit/>
          </a:bodyPr>
          <a:lstStyle/>
          <a:p>
            <a:pPr marL="0" indent="0">
              <a:buNone/>
            </a:pPr>
            <a:r>
              <a:rPr lang="en-US" b="1" dirty="0" smtClean="0">
                <a:solidFill>
                  <a:schemeClr val="tx1"/>
                </a:solidFill>
                <a:latin typeface="+mj-lt"/>
              </a:rPr>
              <a:t>Percent of Population </a:t>
            </a:r>
            <a:r>
              <a:rPr lang="en-US" b="1" dirty="0">
                <a:solidFill>
                  <a:schemeClr val="tx1"/>
                </a:solidFill>
                <a:latin typeface="+mj-lt"/>
              </a:rPr>
              <a:t>Living in Rural </a:t>
            </a:r>
            <a:r>
              <a:rPr lang="en-US" b="1" dirty="0" smtClean="0">
                <a:solidFill>
                  <a:schemeClr val="tx1"/>
                </a:solidFill>
                <a:latin typeface="+mj-lt"/>
              </a:rPr>
              <a:t>Areas, 2012-2016</a:t>
            </a:r>
            <a:endParaRPr lang="en-US" b="1" dirty="0">
              <a:solidFill>
                <a:schemeClr val="tx1"/>
              </a:solidFill>
              <a:latin typeface="+mj-lt"/>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t>18</a:t>
            </a:fld>
            <a:endParaRPr lang="en-US" dirty="0"/>
          </a:p>
        </p:txBody>
      </p:sp>
      <p:sp>
        <p:nvSpPr>
          <p:cNvPr id="11" name="TextBox 10"/>
          <p:cNvSpPr txBox="1"/>
          <p:nvPr/>
        </p:nvSpPr>
        <p:spPr>
          <a:xfrm>
            <a:off x="1249680" y="1371600"/>
            <a:ext cx="5443580" cy="400110"/>
          </a:xfrm>
          <a:prstGeom prst="rect">
            <a:avLst/>
          </a:prstGeom>
          <a:noFill/>
        </p:spPr>
        <p:txBody>
          <a:bodyPr wrap="square" rtlCol="0">
            <a:spAutoFit/>
          </a:bodyPr>
          <a:lstStyle/>
          <a:p>
            <a:r>
              <a:rPr lang="en-US" sz="2000" b="1" dirty="0" smtClean="0">
                <a:latin typeface="+mj-lt"/>
              </a:rPr>
              <a:t>Lincoln County: Age Distribution</a:t>
            </a:r>
            <a:endParaRPr lang="en-US" sz="2000" b="1" dirty="0">
              <a:latin typeface="+mj-lt"/>
            </a:endParaRPr>
          </a:p>
        </p:txBody>
      </p:sp>
      <p:pic>
        <p:nvPicPr>
          <p:cNvPr id="12" name="Picture 11"/>
          <p:cNvPicPr>
            <a:picLocks noChangeAspect="1"/>
          </p:cNvPicPr>
          <p:nvPr/>
        </p:nvPicPr>
        <p:blipFill>
          <a:blip r:embed="rId3"/>
          <a:stretch>
            <a:fillRect/>
          </a:stretch>
        </p:blipFill>
        <p:spPr>
          <a:xfrm>
            <a:off x="7209050" y="1921618"/>
            <a:ext cx="2767527" cy="4262226"/>
          </a:xfrm>
          <a:prstGeom prst="rect">
            <a:avLst/>
          </a:prstGeom>
        </p:spPr>
      </p:pic>
      <p:sp>
        <p:nvSpPr>
          <p:cNvPr id="6" name="Rectangle 5"/>
          <p:cNvSpPr/>
          <p:nvPr/>
        </p:nvSpPr>
        <p:spPr>
          <a:xfrm>
            <a:off x="4319337" y="1921618"/>
            <a:ext cx="1222271" cy="2131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33160" y="2005843"/>
            <a:ext cx="1433210" cy="677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p:cNvSpPr/>
          <p:nvPr/>
        </p:nvSpPr>
        <p:spPr>
          <a:xfrm>
            <a:off x="2566370" y="2237874"/>
            <a:ext cx="283830" cy="300789"/>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8592813" y="4969043"/>
            <a:ext cx="1963657" cy="121480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58736" t="72631" b="1930"/>
          <a:stretch/>
        </p:blipFill>
        <p:spPr>
          <a:xfrm>
            <a:off x="9098613" y="4793387"/>
            <a:ext cx="1464501" cy="1390457"/>
          </a:xfrm>
          <a:prstGeom prst="rect">
            <a:avLst/>
          </a:prstGeom>
        </p:spPr>
      </p:pic>
      <p:pic>
        <p:nvPicPr>
          <p:cNvPr id="4" name="Picture 3"/>
          <p:cNvPicPr>
            <a:picLocks noChangeAspect="1"/>
          </p:cNvPicPr>
          <p:nvPr/>
        </p:nvPicPr>
        <p:blipFill rotWithShape="1">
          <a:blip r:embed="rId5"/>
          <a:srcRect l="3143" r="1640"/>
          <a:stretch/>
        </p:blipFill>
        <p:spPr>
          <a:xfrm>
            <a:off x="440906" y="2168622"/>
            <a:ext cx="6359329" cy="3407821"/>
          </a:xfrm>
          <a:prstGeom prst="rect">
            <a:avLst/>
          </a:prstGeom>
        </p:spPr>
      </p:pic>
    </p:spTree>
    <p:extLst>
      <p:ext uri="{BB962C8B-B14F-4D97-AF65-F5344CB8AC3E}">
        <p14:creationId xmlns:p14="http://schemas.microsoft.com/office/powerpoint/2010/main" val="3435961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Demographics</a:t>
            </a:r>
          </a:p>
        </p:txBody>
      </p:sp>
      <p:sp>
        <p:nvSpPr>
          <p:cNvPr id="7" name="Content Placeholder 6"/>
          <p:cNvSpPr>
            <a:spLocks noGrp="1"/>
          </p:cNvSpPr>
          <p:nvPr>
            <p:ph sz="half" idx="2"/>
          </p:nvPr>
        </p:nvSpPr>
        <p:spPr>
          <a:xfrm>
            <a:off x="3602310" y="1456660"/>
            <a:ext cx="5511625" cy="4335717"/>
          </a:xfrm>
        </p:spPr>
        <p:txBody>
          <a:bodyPr>
            <a:normAutofit/>
          </a:bodyPr>
          <a:lstStyle/>
          <a:p>
            <a:pPr marL="0" indent="0" algn="ctr">
              <a:lnSpc>
                <a:spcPct val="100000"/>
              </a:lnSpc>
              <a:spcBef>
                <a:spcPts val="0"/>
              </a:spcBef>
              <a:spcAft>
                <a:spcPts val="0"/>
              </a:spcAft>
              <a:buNone/>
            </a:pPr>
            <a:r>
              <a:rPr lang="en-US" b="1" dirty="0" smtClean="0">
                <a:solidFill>
                  <a:schemeClr val="tx1"/>
                </a:solidFill>
                <a:latin typeface="+mj-lt"/>
              </a:rPr>
              <a:t>Lincoln County: Births to 15-19 Year Olds </a:t>
            </a:r>
          </a:p>
          <a:p>
            <a:pPr marL="0" indent="0" algn="ctr">
              <a:lnSpc>
                <a:spcPct val="100000"/>
              </a:lnSpc>
              <a:spcBef>
                <a:spcPts val="0"/>
              </a:spcBef>
              <a:spcAft>
                <a:spcPts val="0"/>
              </a:spcAft>
              <a:buNone/>
            </a:pPr>
            <a:r>
              <a:rPr lang="en-US" b="1" dirty="0" smtClean="0">
                <a:solidFill>
                  <a:schemeClr val="tx1"/>
                </a:solidFill>
                <a:latin typeface="+mj-lt"/>
              </a:rPr>
              <a:t>Per 1,000 Population</a:t>
            </a:r>
          </a:p>
        </p:txBody>
      </p:sp>
      <p:sp>
        <p:nvSpPr>
          <p:cNvPr id="3" name="Slide Number Placeholder 2"/>
          <p:cNvSpPr>
            <a:spLocks noGrp="1"/>
          </p:cNvSpPr>
          <p:nvPr>
            <p:ph type="sldNum" sz="quarter" idx="12"/>
          </p:nvPr>
        </p:nvSpPr>
        <p:spPr/>
        <p:txBody>
          <a:bodyPr/>
          <a:lstStyle/>
          <a:p>
            <a:fld id="{4FAB73BC-B049-4115-A692-8D63A059BFB8}" type="slidenum">
              <a:rPr lang="en-US" smtClean="0"/>
              <a:t>19</a:t>
            </a:fld>
            <a:endParaRPr lang="en-US" dirty="0"/>
          </a:p>
        </p:txBody>
      </p:sp>
      <p:graphicFrame>
        <p:nvGraphicFramePr>
          <p:cNvPr id="15" name="Content Placeholder 10"/>
          <p:cNvGraphicFramePr>
            <a:graphicFrameLocks/>
          </p:cNvGraphicFramePr>
          <p:nvPr>
            <p:extLst>
              <p:ext uri="{D42A27DB-BD31-4B8C-83A1-F6EECF244321}">
                <p14:modId xmlns:p14="http://schemas.microsoft.com/office/powerpoint/2010/main" val="2662607023"/>
              </p:ext>
            </p:extLst>
          </p:nvPr>
        </p:nvGraphicFramePr>
        <p:xfrm>
          <a:off x="3860409" y="2057873"/>
          <a:ext cx="4532142" cy="397855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3947500" y="2016192"/>
            <a:ext cx="762000" cy="338554"/>
          </a:xfrm>
          <a:prstGeom prst="rect">
            <a:avLst/>
          </a:prstGeom>
          <a:noFill/>
        </p:spPr>
        <p:txBody>
          <a:bodyPr wrap="square" rtlCol="0">
            <a:spAutoFit/>
          </a:bodyPr>
          <a:lstStyle/>
          <a:p>
            <a:r>
              <a:rPr lang="en-US" sz="1600" dirty="0" smtClean="0"/>
              <a:t>50%</a:t>
            </a:r>
            <a:endParaRPr lang="en-US" sz="1600" dirty="0"/>
          </a:p>
        </p:txBody>
      </p:sp>
      <p:cxnSp>
        <p:nvCxnSpPr>
          <p:cNvPr id="17" name="Straight Connector 16"/>
          <p:cNvCxnSpPr/>
          <p:nvPr/>
        </p:nvCxnSpPr>
        <p:spPr>
          <a:xfrm>
            <a:off x="6400574" y="4697004"/>
            <a:ext cx="1094049"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94623" y="4527727"/>
            <a:ext cx="1225413" cy="338554"/>
          </a:xfrm>
          <a:prstGeom prst="rect">
            <a:avLst/>
          </a:prstGeom>
          <a:noFill/>
        </p:spPr>
        <p:txBody>
          <a:bodyPr wrap="square" rtlCol="0">
            <a:spAutoFit/>
          </a:bodyPr>
          <a:lstStyle/>
          <a:p>
            <a:r>
              <a:rPr lang="en-US" sz="1600" dirty="0" smtClean="0"/>
              <a:t>Maine 16%</a:t>
            </a:r>
            <a:endParaRPr lang="en-US" sz="1600" dirty="0"/>
          </a:p>
        </p:txBody>
      </p:sp>
      <p:sp>
        <p:nvSpPr>
          <p:cNvPr id="20" name="TextBox 19"/>
          <p:cNvSpPr txBox="1"/>
          <p:nvPr/>
        </p:nvSpPr>
        <p:spPr>
          <a:xfrm>
            <a:off x="5515281" y="5824709"/>
            <a:ext cx="705852" cy="369332"/>
          </a:xfrm>
          <a:prstGeom prst="rect">
            <a:avLst/>
          </a:prstGeom>
          <a:noFill/>
        </p:spPr>
        <p:txBody>
          <a:bodyPr wrap="square" rtlCol="0">
            <a:spAutoFit/>
          </a:bodyPr>
          <a:lstStyle/>
          <a:p>
            <a:r>
              <a:rPr lang="en-US" b="1" dirty="0" smtClean="0"/>
              <a:t>2010</a:t>
            </a:r>
            <a:endParaRPr lang="en-US" b="1" dirty="0"/>
          </a:p>
        </p:txBody>
      </p:sp>
      <p:sp>
        <p:nvSpPr>
          <p:cNvPr id="21" name="TextBox 20"/>
          <p:cNvSpPr txBox="1"/>
          <p:nvPr/>
        </p:nvSpPr>
        <p:spPr>
          <a:xfrm>
            <a:off x="6577828" y="5827443"/>
            <a:ext cx="811551" cy="369332"/>
          </a:xfrm>
          <a:prstGeom prst="rect">
            <a:avLst/>
          </a:prstGeom>
          <a:noFill/>
        </p:spPr>
        <p:txBody>
          <a:bodyPr wrap="square" rtlCol="0">
            <a:spAutoFit/>
          </a:bodyPr>
          <a:lstStyle/>
          <a:p>
            <a:r>
              <a:rPr lang="en-US" b="1" dirty="0" smtClean="0"/>
              <a:t>2016</a:t>
            </a:r>
            <a:endParaRPr lang="en-US" b="1" dirty="0"/>
          </a:p>
        </p:txBody>
      </p:sp>
    </p:spTree>
    <p:extLst>
      <p:ext uri="{BB962C8B-B14F-4D97-AF65-F5344CB8AC3E}">
        <p14:creationId xmlns:p14="http://schemas.microsoft.com/office/powerpoint/2010/main" val="3416727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Welcome and </a:t>
            </a:r>
            <a:r>
              <a:rPr lang="en-US" dirty="0" smtClean="0"/>
              <a:t>Introductions</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t>2</a:t>
            </a:fld>
            <a:endParaRPr lang="en-US" dirty="0"/>
          </a:p>
        </p:txBody>
      </p:sp>
    </p:spTree>
    <p:extLst>
      <p:ext uri="{BB962C8B-B14F-4D97-AF65-F5344CB8AC3E}">
        <p14:creationId xmlns:p14="http://schemas.microsoft.com/office/powerpoint/2010/main" val="4049015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Demographics </a:t>
            </a:r>
          </a:p>
        </p:txBody>
      </p:sp>
      <p:sp>
        <p:nvSpPr>
          <p:cNvPr id="3" name="Content Placeholder 2"/>
          <p:cNvSpPr>
            <a:spLocks noGrp="1"/>
          </p:cNvSpPr>
          <p:nvPr>
            <p:ph sz="half" idx="1"/>
          </p:nvPr>
        </p:nvSpPr>
        <p:spPr>
          <a:xfrm>
            <a:off x="2171700" y="1447653"/>
            <a:ext cx="7000875" cy="4335716"/>
          </a:xfrm>
        </p:spPr>
        <p:txBody>
          <a:bodyPr>
            <a:normAutofit/>
          </a:bodyPr>
          <a:lstStyle/>
          <a:p>
            <a:pPr algn="ctr"/>
            <a:r>
              <a:rPr lang="en-US" sz="1800" b="1" dirty="0" smtClean="0">
                <a:solidFill>
                  <a:schemeClr val="tx1"/>
                </a:solidFill>
              </a:rPr>
              <a:t>Change in Percent of Population Age 25+ With Associates Degrees or Higher, 2000-2016</a:t>
            </a:r>
            <a:endParaRPr lang="en-US" sz="1800" b="1" dirty="0">
              <a:solidFill>
                <a:schemeClr val="tx1"/>
              </a:solidFill>
            </a:endParaRPr>
          </a:p>
          <a:p>
            <a:pPr algn="ctr"/>
            <a:endParaRPr lang="en-US" sz="1600" dirty="0"/>
          </a:p>
        </p:txBody>
      </p:sp>
      <p:sp>
        <p:nvSpPr>
          <p:cNvPr id="7" name="Slide Number Placeholder 6"/>
          <p:cNvSpPr>
            <a:spLocks noGrp="1"/>
          </p:cNvSpPr>
          <p:nvPr>
            <p:ph type="sldNum" sz="quarter" idx="12"/>
          </p:nvPr>
        </p:nvSpPr>
        <p:spPr/>
        <p:txBody>
          <a:bodyPr/>
          <a:lstStyle/>
          <a:p>
            <a:fld id="{4FAB73BC-B049-4115-A692-8D63A059BFB8}" type="slidenum">
              <a:rPr lang="en-US" smtClean="0"/>
              <a:t>20</a:t>
            </a:fld>
            <a:endParaRPr lang="en-US" dirty="0"/>
          </a:p>
        </p:txBody>
      </p:sp>
      <p:sp>
        <p:nvSpPr>
          <p:cNvPr id="8" name="Rectangle 7"/>
          <p:cNvSpPr/>
          <p:nvPr/>
        </p:nvSpPr>
        <p:spPr>
          <a:xfrm>
            <a:off x="1872553" y="2477692"/>
            <a:ext cx="735736" cy="220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872553" y="2257748"/>
            <a:ext cx="900627" cy="219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7642" r="54374" b="51220"/>
          <a:stretch/>
        </p:blipFill>
        <p:spPr>
          <a:xfrm>
            <a:off x="3818866" y="1917791"/>
            <a:ext cx="3892627" cy="4541994"/>
          </a:xfrm>
          <a:prstGeom prst="rect">
            <a:avLst/>
          </a:prstGeom>
        </p:spPr>
      </p:pic>
    </p:spTree>
    <p:extLst>
      <p:ext uri="{BB962C8B-B14F-4D97-AF65-F5344CB8AC3E}">
        <p14:creationId xmlns:p14="http://schemas.microsoft.com/office/powerpoint/2010/main" val="727695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 y="594358"/>
            <a:ext cx="1889760" cy="3575305"/>
          </a:xfrm>
        </p:spPr>
        <p:txBody>
          <a:bodyPr/>
          <a:lstStyle/>
          <a:p>
            <a:r>
              <a:rPr lang="en-US" dirty="0">
                <a:solidFill>
                  <a:schemeClr val="tx1"/>
                </a:solidFill>
              </a:rPr>
              <a:t>Health Equity Data</a:t>
            </a:r>
            <a:br>
              <a:rPr lang="en-US" dirty="0">
                <a:solidFill>
                  <a:schemeClr val="tx1"/>
                </a:solidFill>
              </a:rPr>
            </a:br>
            <a:r>
              <a:rPr lang="en-US" dirty="0">
                <a:solidFill>
                  <a:schemeClr val="tx1"/>
                </a:solidFill>
              </a:rPr>
              <a:t/>
            </a:r>
            <a:br>
              <a:rPr lang="en-US" dirty="0">
                <a:solidFill>
                  <a:schemeClr val="tx1"/>
                </a:solidFill>
              </a:rPr>
            </a:br>
            <a:r>
              <a:rPr lang="en-US" sz="2000" dirty="0">
                <a:solidFill>
                  <a:schemeClr val="tx1"/>
                </a:solidFill>
              </a:rPr>
              <a:t> </a:t>
            </a:r>
          </a:p>
        </p:txBody>
      </p:sp>
      <p:pic>
        <p:nvPicPr>
          <p:cNvPr id="7" name="Content Placeholder 6"/>
          <p:cNvPicPr>
            <a:picLocks noGrp="1" noChangeAspect="1"/>
          </p:cNvPicPr>
          <p:nvPr>
            <p:ph idx="1"/>
          </p:nvPr>
        </p:nvPicPr>
        <p:blipFill>
          <a:blip r:embed="rId3"/>
          <a:stretch>
            <a:fillRect/>
          </a:stretch>
        </p:blipFill>
        <p:spPr>
          <a:xfrm>
            <a:off x="3891516" y="148374"/>
            <a:ext cx="8225698" cy="6358751"/>
          </a:xfrm>
          <a:prstGeom prst="rect">
            <a:avLst/>
          </a:prstGeom>
        </p:spPr>
      </p:pic>
      <p:sp>
        <p:nvSpPr>
          <p:cNvPr id="5" name="Text Placeholder 4"/>
          <p:cNvSpPr>
            <a:spLocks noGrp="1"/>
          </p:cNvSpPr>
          <p:nvPr>
            <p:ph type="body" sz="half" idx="2"/>
          </p:nvPr>
        </p:nvSpPr>
        <p:spPr>
          <a:xfrm>
            <a:off x="2389632" y="2926079"/>
            <a:ext cx="2626822" cy="3581045"/>
          </a:xfrm>
          <a:solidFill>
            <a:srgbClr val="CCDAE9"/>
          </a:solidFill>
        </p:spPr>
        <p:txBody>
          <a:bodyPr>
            <a:normAutofit fontScale="92500" lnSpcReduction="20000"/>
          </a:bodyPr>
          <a:lstStyle/>
          <a:p>
            <a:endParaRPr lang="en-US" sz="600" dirty="0">
              <a:solidFill>
                <a:schemeClr val="tx1"/>
              </a:solidFill>
            </a:endParaRPr>
          </a:p>
          <a:p>
            <a:r>
              <a:rPr lang="en-US" sz="2000" dirty="0">
                <a:solidFill>
                  <a:schemeClr val="tx1"/>
                </a:solidFill>
              </a:rPr>
              <a:t>Handouts include </a:t>
            </a:r>
            <a:r>
              <a:rPr lang="en-US" sz="2000" dirty="0" smtClean="0">
                <a:solidFill>
                  <a:schemeClr val="tx1"/>
                </a:solidFill>
              </a:rPr>
              <a:t>selected data </a:t>
            </a:r>
            <a:r>
              <a:rPr lang="en-US" sz="2000" dirty="0">
                <a:solidFill>
                  <a:schemeClr val="tx1"/>
                </a:solidFill>
              </a:rPr>
              <a:t>for:</a:t>
            </a:r>
          </a:p>
          <a:p>
            <a:pPr marL="342900" indent="-342900">
              <a:buFont typeface="Arial" panose="020B0604020202020204" pitchFamily="34" charset="0"/>
              <a:buChar char="•"/>
            </a:pPr>
            <a:r>
              <a:rPr lang="en-US" sz="2000" dirty="0">
                <a:solidFill>
                  <a:schemeClr val="tx1"/>
                </a:solidFill>
              </a:rPr>
              <a:t>Sex</a:t>
            </a:r>
          </a:p>
          <a:p>
            <a:pPr marL="342900" indent="-342900">
              <a:buFont typeface="Arial" panose="020B0604020202020204" pitchFamily="34" charset="0"/>
              <a:buChar char="•"/>
            </a:pPr>
            <a:r>
              <a:rPr lang="en-US" sz="2000" dirty="0">
                <a:solidFill>
                  <a:schemeClr val="tx1"/>
                </a:solidFill>
              </a:rPr>
              <a:t>Race</a:t>
            </a:r>
          </a:p>
          <a:p>
            <a:pPr marL="342900" indent="-342900">
              <a:buFont typeface="Arial" panose="020B0604020202020204" pitchFamily="34" charset="0"/>
              <a:buChar char="•"/>
            </a:pPr>
            <a:r>
              <a:rPr lang="en-US" sz="2000" dirty="0">
                <a:solidFill>
                  <a:schemeClr val="tx1"/>
                </a:solidFill>
              </a:rPr>
              <a:t>Ethnicity</a:t>
            </a:r>
          </a:p>
          <a:p>
            <a:pPr marL="342900" indent="-342900">
              <a:buFont typeface="Arial" panose="020B0604020202020204" pitchFamily="34" charset="0"/>
              <a:buChar char="•"/>
            </a:pPr>
            <a:r>
              <a:rPr lang="en-US" sz="2000" dirty="0">
                <a:solidFill>
                  <a:schemeClr val="tx1"/>
                </a:solidFill>
              </a:rPr>
              <a:t>Sexual orientation</a:t>
            </a:r>
          </a:p>
          <a:p>
            <a:pPr marL="342900" indent="-342900">
              <a:buFont typeface="Arial" panose="020B0604020202020204" pitchFamily="34" charset="0"/>
              <a:buChar char="•"/>
            </a:pPr>
            <a:r>
              <a:rPr lang="en-US" sz="2000" dirty="0">
                <a:solidFill>
                  <a:schemeClr val="tx1"/>
                </a:solidFill>
              </a:rPr>
              <a:t>Education</a:t>
            </a:r>
          </a:p>
          <a:p>
            <a:pPr marL="342900" indent="-342900">
              <a:buFont typeface="Arial" panose="020B0604020202020204" pitchFamily="34" charset="0"/>
              <a:buChar char="•"/>
            </a:pPr>
            <a:r>
              <a:rPr lang="en-US" sz="2000" dirty="0">
                <a:solidFill>
                  <a:schemeClr val="tx1"/>
                </a:solidFill>
              </a:rPr>
              <a:t>Income</a:t>
            </a:r>
          </a:p>
          <a:p>
            <a:pPr marL="342900" indent="-342900">
              <a:buFont typeface="Arial" panose="020B0604020202020204" pitchFamily="34" charset="0"/>
              <a:buChar char="•"/>
            </a:pPr>
            <a:r>
              <a:rPr lang="en-US" sz="2000" dirty="0">
                <a:solidFill>
                  <a:schemeClr val="tx1"/>
                </a:solidFill>
              </a:rPr>
              <a:t>Rurality</a:t>
            </a:r>
          </a:p>
          <a:p>
            <a:endParaRPr lang="en-US" sz="2000" dirty="0">
              <a:solidFill>
                <a:schemeClr val="tx1"/>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21</a:t>
            </a:fld>
            <a:endParaRPr lang="en-US" dirty="0"/>
          </a:p>
        </p:txBody>
      </p:sp>
    </p:spTree>
    <p:extLst>
      <p:ext uri="{BB962C8B-B14F-4D97-AF65-F5344CB8AC3E}">
        <p14:creationId xmlns:p14="http://schemas.microsoft.com/office/powerpoint/2010/main" val="31626711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Years of Potential Life Lost </a:t>
            </a:r>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943192788"/>
              </p:ext>
            </p:extLst>
          </p:nvPr>
        </p:nvGraphicFramePr>
        <p:xfrm>
          <a:off x="994383" y="1564004"/>
          <a:ext cx="5321315" cy="4671332"/>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
          <p:cNvSpPr txBox="1"/>
          <p:nvPr/>
        </p:nvSpPr>
        <p:spPr>
          <a:xfrm>
            <a:off x="5762456" y="3278888"/>
            <a:ext cx="1540623" cy="2772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latin typeface="+mj-lt"/>
              </a:rPr>
              <a:t>Maine 6529.2</a:t>
            </a:r>
          </a:p>
        </p:txBody>
      </p:sp>
      <p:sp>
        <p:nvSpPr>
          <p:cNvPr id="4" name="Slide Number Placeholder 3"/>
          <p:cNvSpPr>
            <a:spLocks noGrp="1"/>
          </p:cNvSpPr>
          <p:nvPr>
            <p:ph type="sldNum" sz="quarter" idx="12"/>
          </p:nvPr>
        </p:nvSpPr>
        <p:spPr/>
        <p:txBody>
          <a:bodyPr/>
          <a:lstStyle/>
          <a:p>
            <a:fld id="{4FAB73BC-B049-4115-A692-8D63A059BFB8}" type="slidenum">
              <a:rPr lang="en-US" smtClean="0">
                <a:latin typeface="+mj-lt"/>
              </a:rPr>
              <a:t>22</a:t>
            </a:fld>
            <a:endParaRPr lang="en-US" dirty="0">
              <a:latin typeface="+mj-lt"/>
            </a:endParaRPr>
          </a:p>
        </p:txBody>
      </p:sp>
      <p:sp>
        <p:nvSpPr>
          <p:cNvPr id="10" name="Content Placeholder 2"/>
          <p:cNvSpPr>
            <a:spLocks noGrp="1"/>
          </p:cNvSpPr>
          <p:nvPr>
            <p:ph sz="half" idx="2"/>
          </p:nvPr>
        </p:nvSpPr>
        <p:spPr>
          <a:xfrm>
            <a:off x="7411934" y="2895600"/>
            <a:ext cx="4026774" cy="1130895"/>
          </a:xfrm>
        </p:spPr>
        <p:txBody>
          <a:bodyPr>
            <a:normAutofit/>
          </a:bodyPr>
          <a:lstStyle/>
          <a:p>
            <a:pPr marL="0" indent="0">
              <a:lnSpc>
                <a:spcPct val="100000"/>
              </a:lnSpc>
              <a:buNone/>
            </a:pPr>
            <a:r>
              <a:rPr lang="en-US" b="1" dirty="0">
                <a:latin typeface="+mj-lt"/>
              </a:rPr>
              <a:t>YPLL measures premature death, or the years of potential life lost before the age of 75. </a:t>
            </a:r>
          </a:p>
        </p:txBody>
      </p:sp>
      <p:sp>
        <p:nvSpPr>
          <p:cNvPr id="12" name="TextBox 11"/>
          <p:cNvSpPr txBox="1"/>
          <p:nvPr/>
        </p:nvSpPr>
        <p:spPr>
          <a:xfrm>
            <a:off x="1519160" y="2076468"/>
            <a:ext cx="1141715" cy="338554"/>
          </a:xfrm>
          <a:prstGeom prst="rect">
            <a:avLst/>
          </a:prstGeom>
          <a:noFill/>
        </p:spPr>
        <p:txBody>
          <a:bodyPr wrap="square" rtlCol="0">
            <a:spAutoFit/>
          </a:bodyPr>
          <a:lstStyle/>
          <a:p>
            <a:r>
              <a:rPr lang="en-US" sz="1600" dirty="0" smtClean="0"/>
              <a:t>10,000</a:t>
            </a:r>
            <a:endParaRPr lang="en-US" sz="1600" dirty="0"/>
          </a:p>
        </p:txBody>
      </p:sp>
      <p:sp>
        <p:nvSpPr>
          <p:cNvPr id="13" name="Content Placeholder 2"/>
          <p:cNvSpPr txBox="1">
            <a:spLocks/>
          </p:cNvSpPr>
          <p:nvPr/>
        </p:nvSpPr>
        <p:spPr>
          <a:xfrm>
            <a:off x="1205961" y="1509874"/>
            <a:ext cx="8264610" cy="113089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Font typeface="Calibri" panose="020F0502020204030204" pitchFamily="34" charset="0"/>
              <a:buNone/>
            </a:pPr>
            <a:r>
              <a:rPr lang="en-US" b="1" dirty="0" smtClean="0">
                <a:latin typeface="+mj-lt"/>
              </a:rPr>
              <a:t>Lincoln County: Years of Potential Life Lost Per 100,000 Population</a:t>
            </a:r>
            <a:endParaRPr lang="en-US" b="1" dirty="0">
              <a:latin typeface="+mj-lt"/>
            </a:endParaRPr>
          </a:p>
        </p:txBody>
      </p:sp>
    </p:spTree>
    <p:extLst>
      <p:ext uri="{BB962C8B-B14F-4D97-AF65-F5344CB8AC3E}">
        <p14:creationId xmlns:p14="http://schemas.microsoft.com/office/powerpoint/2010/main" val="2741547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Determinants of Health</a:t>
            </a:r>
          </a:p>
        </p:txBody>
      </p:sp>
      <p:sp>
        <p:nvSpPr>
          <p:cNvPr id="4" name="Content Placeholder 3"/>
          <p:cNvSpPr>
            <a:spLocks noGrp="1"/>
          </p:cNvSpPr>
          <p:nvPr>
            <p:ph sz="half" idx="1"/>
          </p:nvPr>
        </p:nvSpPr>
        <p:spPr>
          <a:xfrm>
            <a:off x="1179642" y="1444922"/>
            <a:ext cx="4937760" cy="4335716"/>
          </a:xfrm>
        </p:spPr>
        <p:txBody>
          <a:bodyPr/>
          <a:lstStyle/>
          <a:p>
            <a:pPr algn="ctr"/>
            <a:r>
              <a:rPr lang="en-US" sz="1800" b="1" dirty="0" smtClean="0">
                <a:solidFill>
                  <a:schemeClr val="tx1"/>
                </a:solidFill>
                <a:latin typeface="+mj-lt"/>
              </a:rPr>
              <a:t>Unemployment rate (2012-2016)</a:t>
            </a:r>
            <a:endParaRPr lang="en-US" sz="1800" b="1" dirty="0">
              <a:solidFill>
                <a:schemeClr val="tx1"/>
              </a:solidFill>
              <a:latin typeface="+mj-lt"/>
            </a:endParaRPr>
          </a:p>
          <a:p>
            <a:endParaRPr lang="en-US" b="1" dirty="0">
              <a:latin typeface="+mj-lt"/>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74" b="5259"/>
          <a:stretch/>
        </p:blipFill>
        <p:spPr>
          <a:xfrm>
            <a:off x="1678159" y="1869619"/>
            <a:ext cx="2826705" cy="4134139"/>
          </a:xfrm>
          <a:prstGeom prst="rect">
            <a:avLst/>
          </a:prstGeom>
        </p:spPr>
      </p:pic>
      <p:sp>
        <p:nvSpPr>
          <p:cNvPr id="10" name="Rectangle 9"/>
          <p:cNvSpPr/>
          <p:nvPr/>
        </p:nvSpPr>
        <p:spPr>
          <a:xfrm>
            <a:off x="2815389" y="5065295"/>
            <a:ext cx="1768643" cy="1070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636352" y="5081997"/>
            <a:ext cx="1768643" cy="1070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3"/>
          <p:cNvSpPr txBox="1">
            <a:spLocks/>
          </p:cNvSpPr>
          <p:nvPr/>
        </p:nvSpPr>
        <p:spPr>
          <a:xfrm>
            <a:off x="6416552" y="1440091"/>
            <a:ext cx="4937760" cy="433571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buFont typeface="Calibri" panose="020F0502020204030204" pitchFamily="34" charset="0"/>
              <a:buNone/>
            </a:pPr>
            <a:r>
              <a:rPr lang="en-US" sz="1800" b="1" dirty="0" smtClean="0">
                <a:solidFill>
                  <a:schemeClr val="tx1"/>
                </a:solidFill>
              </a:rPr>
              <a:t>Lincoln County: Percent of Individuals Living in Poverty, 2000-2016</a:t>
            </a:r>
            <a:endParaRPr lang="en-US" sz="1600" dirty="0"/>
          </a:p>
        </p:txBody>
      </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47108" t="7642" b="51220"/>
          <a:stretch/>
        </p:blipFill>
        <p:spPr>
          <a:xfrm>
            <a:off x="7140935" y="2058117"/>
            <a:ext cx="4512527" cy="454199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9021" t="73684" b="2106"/>
          <a:stretch/>
        </p:blipFill>
        <p:spPr>
          <a:xfrm>
            <a:off x="3576935" y="4784651"/>
            <a:ext cx="1651617" cy="1505188"/>
          </a:xfrm>
          <a:prstGeom prst="rect">
            <a:avLst/>
          </a:prstGeom>
        </p:spPr>
      </p:pic>
      <p:sp>
        <p:nvSpPr>
          <p:cNvPr id="3" name="Slide Number Placeholder 2"/>
          <p:cNvSpPr>
            <a:spLocks noGrp="1"/>
          </p:cNvSpPr>
          <p:nvPr>
            <p:ph type="sldNum" sz="quarter" idx="12"/>
          </p:nvPr>
        </p:nvSpPr>
        <p:spPr/>
        <p:txBody>
          <a:bodyPr/>
          <a:lstStyle/>
          <a:p>
            <a:fld id="{4FAB73BC-B049-4115-A692-8D63A059BFB8}" type="slidenum">
              <a:rPr lang="en-US" smtClean="0"/>
              <a:t>23</a:t>
            </a:fld>
            <a:endParaRPr lang="en-US" dirty="0"/>
          </a:p>
        </p:txBody>
      </p:sp>
    </p:spTree>
    <p:extLst>
      <p:ext uri="{BB962C8B-B14F-4D97-AF65-F5344CB8AC3E}">
        <p14:creationId xmlns:p14="http://schemas.microsoft.com/office/powerpoint/2010/main" val="33361762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201305" y="3655369"/>
            <a:ext cx="1094049"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Health </a:t>
            </a:r>
            <a:r>
              <a:rPr lang="en-US" dirty="0" smtClean="0"/>
              <a:t>Behaviors - </a:t>
            </a:r>
            <a:r>
              <a:rPr lang="en-US" dirty="0"/>
              <a:t>Obesity</a:t>
            </a:r>
          </a:p>
        </p:txBody>
      </p:sp>
      <p:sp>
        <p:nvSpPr>
          <p:cNvPr id="3" name="Slide Number Placeholder 2"/>
          <p:cNvSpPr>
            <a:spLocks noGrp="1"/>
          </p:cNvSpPr>
          <p:nvPr>
            <p:ph type="sldNum" sz="quarter" idx="12"/>
          </p:nvPr>
        </p:nvSpPr>
        <p:spPr/>
        <p:txBody>
          <a:bodyPr/>
          <a:lstStyle/>
          <a:p>
            <a:fld id="{6113E31D-E2AB-40D1-8B51-AFA5AFEF393A}" type="slidenum">
              <a:rPr lang="en-US" smtClean="0"/>
              <a:t>24</a:t>
            </a:fld>
            <a:endParaRPr lang="en-US" dirty="0"/>
          </a:p>
        </p:txBody>
      </p:sp>
      <p:graphicFrame>
        <p:nvGraphicFramePr>
          <p:cNvPr id="19" name="Content Placeholder 5"/>
          <p:cNvGraphicFramePr>
            <a:graphicFrameLocks/>
          </p:cNvGraphicFramePr>
          <p:nvPr>
            <p:extLst>
              <p:ext uri="{D42A27DB-BD31-4B8C-83A1-F6EECF244321}">
                <p14:modId xmlns:p14="http://schemas.microsoft.com/office/powerpoint/2010/main" val="3089631791"/>
              </p:ext>
            </p:extLst>
          </p:nvPr>
        </p:nvGraphicFramePr>
        <p:xfrm>
          <a:off x="6331935" y="2006258"/>
          <a:ext cx="4152220" cy="3992028"/>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1"/>
          <p:cNvSpPr txBox="1"/>
          <p:nvPr/>
        </p:nvSpPr>
        <p:spPr>
          <a:xfrm>
            <a:off x="356823" y="2703227"/>
            <a:ext cx="1795237" cy="2527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mj-lt"/>
              </a:rPr>
              <a:t>40%</a:t>
            </a:r>
          </a:p>
          <a:p>
            <a:pPr algn="ctr"/>
            <a:endParaRPr lang="en-US" sz="1400" dirty="0">
              <a:latin typeface="+mj-lt"/>
            </a:endParaRPr>
          </a:p>
        </p:txBody>
      </p:sp>
      <p:sp>
        <p:nvSpPr>
          <p:cNvPr id="27" name="TextBox 1"/>
          <p:cNvSpPr txBox="1"/>
          <p:nvPr/>
        </p:nvSpPr>
        <p:spPr>
          <a:xfrm>
            <a:off x="5919512" y="2690366"/>
            <a:ext cx="1795237" cy="2527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mj-lt"/>
              </a:rPr>
              <a:t>40%</a:t>
            </a:r>
            <a:endParaRPr lang="en-US" sz="1600" dirty="0">
              <a:latin typeface="+mj-lt"/>
            </a:endParaRPr>
          </a:p>
        </p:txBody>
      </p:sp>
      <p:sp>
        <p:nvSpPr>
          <p:cNvPr id="30" name="TextBox 29"/>
          <p:cNvSpPr txBox="1"/>
          <p:nvPr/>
        </p:nvSpPr>
        <p:spPr>
          <a:xfrm>
            <a:off x="8955507" y="5985273"/>
            <a:ext cx="695961" cy="307777"/>
          </a:xfrm>
          <a:prstGeom prst="rect">
            <a:avLst/>
          </a:prstGeom>
          <a:noFill/>
        </p:spPr>
        <p:txBody>
          <a:bodyPr wrap="square" rtlCol="0">
            <a:spAutoFit/>
          </a:bodyPr>
          <a:lstStyle/>
          <a:p>
            <a:r>
              <a:rPr lang="en-US" sz="1400" b="1" dirty="0" smtClean="0"/>
              <a:t>Maine</a:t>
            </a:r>
            <a:endParaRPr lang="en-US" sz="1400" b="1" dirty="0"/>
          </a:p>
        </p:txBody>
      </p:sp>
      <p:sp>
        <p:nvSpPr>
          <p:cNvPr id="31" name="TextBox 30"/>
          <p:cNvSpPr txBox="1"/>
          <p:nvPr/>
        </p:nvSpPr>
        <p:spPr>
          <a:xfrm>
            <a:off x="7902312" y="5972260"/>
            <a:ext cx="932181" cy="307777"/>
          </a:xfrm>
          <a:prstGeom prst="rect">
            <a:avLst/>
          </a:prstGeom>
          <a:noFill/>
        </p:spPr>
        <p:txBody>
          <a:bodyPr wrap="square" rtlCol="0">
            <a:spAutoFit/>
          </a:bodyPr>
          <a:lstStyle/>
          <a:p>
            <a:r>
              <a:rPr lang="en-US" sz="1400" b="1" dirty="0" smtClean="0">
                <a:latin typeface="+mj-lt"/>
              </a:rPr>
              <a:t>Lincoln</a:t>
            </a:r>
            <a:endParaRPr lang="en-US" sz="1400" b="1" dirty="0">
              <a:latin typeface="+mj-lt"/>
            </a:endParaRPr>
          </a:p>
        </p:txBody>
      </p:sp>
      <p:sp>
        <p:nvSpPr>
          <p:cNvPr id="16" name="Content Placeholder 1"/>
          <p:cNvSpPr txBox="1">
            <a:spLocks/>
          </p:cNvSpPr>
          <p:nvPr/>
        </p:nvSpPr>
        <p:spPr>
          <a:xfrm>
            <a:off x="658365" y="1608310"/>
            <a:ext cx="5316354" cy="41265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b="1" dirty="0" smtClean="0">
                <a:solidFill>
                  <a:schemeClr val="tx1"/>
                </a:solidFill>
                <a:latin typeface="+mj-lt"/>
              </a:rPr>
              <a:t>Lincoln County: Obesity (Adults)</a:t>
            </a:r>
            <a:endParaRPr lang="en-US" b="1" dirty="0">
              <a:solidFill>
                <a:schemeClr val="tx1"/>
              </a:solidFill>
              <a:latin typeface="+mj-lt"/>
            </a:endParaRPr>
          </a:p>
        </p:txBody>
      </p:sp>
      <p:sp>
        <p:nvSpPr>
          <p:cNvPr id="17" name="Content Placeholder 1"/>
          <p:cNvSpPr txBox="1">
            <a:spLocks/>
          </p:cNvSpPr>
          <p:nvPr/>
        </p:nvSpPr>
        <p:spPr>
          <a:xfrm>
            <a:off x="6072293" y="1593605"/>
            <a:ext cx="5524399" cy="41265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00000"/>
              </a:lnSpc>
              <a:spcBef>
                <a:spcPts val="0"/>
              </a:spcBef>
              <a:spcAft>
                <a:spcPts val="0"/>
              </a:spcAft>
            </a:pPr>
            <a:r>
              <a:rPr lang="en-US" b="1" dirty="0" smtClean="0">
                <a:solidFill>
                  <a:schemeClr val="tx1"/>
                </a:solidFill>
                <a:latin typeface="+mj-lt"/>
              </a:rPr>
              <a:t>Lincoln County vs. Maine: Obesity </a:t>
            </a:r>
          </a:p>
          <a:p>
            <a:pPr algn="ctr">
              <a:lnSpc>
                <a:spcPct val="100000"/>
              </a:lnSpc>
              <a:spcBef>
                <a:spcPts val="0"/>
              </a:spcBef>
              <a:spcAft>
                <a:spcPts val="0"/>
              </a:spcAft>
            </a:pPr>
            <a:r>
              <a:rPr lang="en-US" b="1" dirty="0" smtClean="0">
                <a:solidFill>
                  <a:schemeClr val="tx1"/>
                </a:solidFill>
                <a:latin typeface="+mj-lt"/>
              </a:rPr>
              <a:t>(High School)</a:t>
            </a:r>
            <a:endParaRPr lang="en-US" b="1" dirty="0">
              <a:solidFill>
                <a:schemeClr val="tx1"/>
              </a:solidFill>
              <a:latin typeface="+mj-lt"/>
            </a:endParaRPr>
          </a:p>
        </p:txBody>
      </p:sp>
      <p:graphicFrame>
        <p:nvGraphicFramePr>
          <p:cNvPr id="21" name="Content Placeholder 5"/>
          <p:cNvGraphicFramePr>
            <a:graphicFrameLocks/>
          </p:cNvGraphicFramePr>
          <p:nvPr>
            <p:extLst>
              <p:ext uri="{D42A27DB-BD31-4B8C-83A1-F6EECF244321}">
                <p14:modId xmlns:p14="http://schemas.microsoft.com/office/powerpoint/2010/main" val="3135137158"/>
              </p:ext>
            </p:extLst>
          </p:nvPr>
        </p:nvGraphicFramePr>
        <p:xfrm>
          <a:off x="781728" y="2012263"/>
          <a:ext cx="4152220" cy="3992028"/>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p:cNvSpPr txBox="1"/>
          <p:nvPr/>
        </p:nvSpPr>
        <p:spPr>
          <a:xfrm>
            <a:off x="2490687" y="5972260"/>
            <a:ext cx="932181" cy="307777"/>
          </a:xfrm>
          <a:prstGeom prst="rect">
            <a:avLst/>
          </a:prstGeom>
          <a:noFill/>
        </p:spPr>
        <p:txBody>
          <a:bodyPr wrap="square" rtlCol="0">
            <a:spAutoFit/>
          </a:bodyPr>
          <a:lstStyle/>
          <a:p>
            <a:r>
              <a:rPr lang="en-US" sz="1400" b="1" dirty="0" smtClean="0">
                <a:latin typeface="+mj-lt"/>
              </a:rPr>
              <a:t>2011</a:t>
            </a:r>
            <a:endParaRPr lang="en-US" sz="1400" b="1" dirty="0">
              <a:latin typeface="+mj-lt"/>
            </a:endParaRPr>
          </a:p>
        </p:txBody>
      </p:sp>
      <p:sp>
        <p:nvSpPr>
          <p:cNvPr id="24" name="TextBox 23"/>
          <p:cNvSpPr txBox="1"/>
          <p:nvPr/>
        </p:nvSpPr>
        <p:spPr>
          <a:xfrm>
            <a:off x="3422868" y="5998286"/>
            <a:ext cx="932181" cy="307777"/>
          </a:xfrm>
          <a:prstGeom prst="rect">
            <a:avLst/>
          </a:prstGeom>
          <a:noFill/>
        </p:spPr>
        <p:txBody>
          <a:bodyPr wrap="square" rtlCol="0">
            <a:spAutoFit/>
          </a:bodyPr>
          <a:lstStyle/>
          <a:p>
            <a:r>
              <a:rPr lang="en-US" sz="1400" b="1" dirty="0" smtClean="0">
                <a:latin typeface="+mj-lt"/>
              </a:rPr>
              <a:t>2016</a:t>
            </a:r>
            <a:endParaRPr lang="en-US" sz="1400" b="1" dirty="0">
              <a:latin typeface="+mj-lt"/>
            </a:endParaRPr>
          </a:p>
        </p:txBody>
      </p:sp>
      <p:sp>
        <p:nvSpPr>
          <p:cNvPr id="5" name="TextBox 1"/>
          <p:cNvSpPr txBox="1"/>
          <p:nvPr/>
        </p:nvSpPr>
        <p:spPr>
          <a:xfrm>
            <a:off x="4036329" y="3458890"/>
            <a:ext cx="1795237" cy="2527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latin typeface="+mj-lt"/>
              </a:rPr>
              <a:t>Maine </a:t>
            </a:r>
            <a:r>
              <a:rPr lang="en-US" sz="1800" dirty="0" smtClean="0">
                <a:latin typeface="+mj-lt"/>
              </a:rPr>
              <a:t>30%</a:t>
            </a:r>
            <a:endParaRPr lang="en-US" sz="1800" dirty="0">
              <a:latin typeface="+mj-lt"/>
            </a:endParaRPr>
          </a:p>
        </p:txBody>
      </p:sp>
    </p:spTree>
    <p:extLst>
      <p:ext uri="{BB962C8B-B14F-4D97-AF65-F5344CB8AC3E}">
        <p14:creationId xmlns:p14="http://schemas.microsoft.com/office/powerpoint/2010/main" val="4077744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8853" t="73320" b="2644"/>
          <a:stretch/>
        </p:blipFill>
        <p:spPr>
          <a:xfrm>
            <a:off x="7105237" y="2346528"/>
            <a:ext cx="1806622" cy="1648326"/>
          </a:xfrm>
          <a:prstGeom prst="rect">
            <a:avLst/>
          </a:prstGeom>
        </p:spPr>
      </p:pic>
      <p:sp>
        <p:nvSpPr>
          <p:cNvPr id="2" name="Title 1"/>
          <p:cNvSpPr>
            <a:spLocks noGrp="1"/>
          </p:cNvSpPr>
          <p:nvPr>
            <p:ph type="title"/>
          </p:nvPr>
        </p:nvSpPr>
        <p:spPr/>
        <p:txBody>
          <a:bodyPr>
            <a:normAutofit/>
          </a:bodyPr>
          <a:lstStyle/>
          <a:p>
            <a:r>
              <a:rPr lang="en-US" dirty="0"/>
              <a:t>Health Behaviors- Smoking</a:t>
            </a:r>
          </a:p>
        </p:txBody>
      </p:sp>
      <p:sp>
        <p:nvSpPr>
          <p:cNvPr id="4" name="Slide Number Placeholder 3"/>
          <p:cNvSpPr>
            <a:spLocks noGrp="1"/>
          </p:cNvSpPr>
          <p:nvPr>
            <p:ph type="sldNum" sz="quarter" idx="12"/>
          </p:nvPr>
        </p:nvSpPr>
        <p:spPr/>
        <p:txBody>
          <a:bodyPr/>
          <a:lstStyle/>
          <a:p>
            <a:fld id="{6113E31D-E2AB-40D1-8B51-AFA5AFEF393A}" type="slidenum">
              <a:rPr lang="en-US" smtClean="0">
                <a:latin typeface="+mj-lt"/>
              </a:rPr>
              <a:t>25</a:t>
            </a:fld>
            <a:endParaRPr lang="en-US" dirty="0">
              <a:latin typeface="+mj-lt"/>
            </a:endParaRPr>
          </a:p>
        </p:txBody>
      </p:sp>
      <p:sp>
        <p:nvSpPr>
          <p:cNvPr id="12" name="TextBox 11"/>
          <p:cNvSpPr txBox="1"/>
          <p:nvPr/>
        </p:nvSpPr>
        <p:spPr>
          <a:xfrm>
            <a:off x="3702124" y="1515531"/>
            <a:ext cx="5209735" cy="830997"/>
          </a:xfrm>
          <a:prstGeom prst="rect">
            <a:avLst/>
          </a:prstGeom>
          <a:noFill/>
        </p:spPr>
        <p:txBody>
          <a:bodyPr wrap="square" rtlCol="0">
            <a:spAutoFit/>
          </a:bodyPr>
          <a:lstStyle/>
          <a:p>
            <a:r>
              <a:rPr lang="en-US" sz="2400" b="1" dirty="0">
                <a:latin typeface="+mj-lt"/>
              </a:rPr>
              <a:t>Current Smoking (Adults</a:t>
            </a:r>
            <a:r>
              <a:rPr lang="en-US" sz="2400" b="1" dirty="0" smtClean="0">
                <a:latin typeface="+mj-lt"/>
              </a:rPr>
              <a:t>), 2016</a:t>
            </a:r>
            <a:endParaRPr lang="en-US" sz="2400" b="1" dirty="0">
              <a:latin typeface="+mj-lt"/>
            </a:endParaRPr>
          </a:p>
          <a:p>
            <a:endParaRPr lang="en-US" sz="2400" b="1" dirty="0">
              <a:latin typeface="+mj-lt"/>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2703"/>
          <a:stretch/>
        </p:blipFill>
        <p:spPr>
          <a:xfrm>
            <a:off x="4551953" y="1931029"/>
            <a:ext cx="2885719" cy="4385550"/>
          </a:xfrm>
          <a:prstGeom prst="rect">
            <a:avLst/>
          </a:prstGeom>
        </p:spPr>
      </p:pic>
      <p:sp>
        <p:nvSpPr>
          <p:cNvPr id="7" name="Rectangle 6"/>
          <p:cNvSpPr/>
          <p:nvPr/>
        </p:nvSpPr>
        <p:spPr>
          <a:xfrm>
            <a:off x="6273038" y="4920916"/>
            <a:ext cx="1824215" cy="108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858000" y="5919539"/>
            <a:ext cx="685800" cy="385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80" y="5191010"/>
            <a:ext cx="4860618" cy="1041561"/>
          </a:xfrm>
          <a:prstGeom prst="rect">
            <a:avLst/>
          </a:prstGeom>
        </p:spPr>
      </p:pic>
    </p:spTree>
    <p:extLst>
      <p:ext uri="{BB962C8B-B14F-4D97-AF65-F5344CB8AC3E}">
        <p14:creationId xmlns:p14="http://schemas.microsoft.com/office/powerpoint/2010/main" val="3668541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 Behaviors- Smoking</a:t>
            </a:r>
          </a:p>
        </p:txBody>
      </p:sp>
      <p:sp>
        <p:nvSpPr>
          <p:cNvPr id="4" name="Slide Number Placeholder 3"/>
          <p:cNvSpPr>
            <a:spLocks noGrp="1"/>
          </p:cNvSpPr>
          <p:nvPr>
            <p:ph type="sldNum" sz="quarter" idx="12"/>
          </p:nvPr>
        </p:nvSpPr>
        <p:spPr/>
        <p:txBody>
          <a:bodyPr/>
          <a:lstStyle/>
          <a:p>
            <a:fld id="{6113E31D-E2AB-40D1-8B51-AFA5AFEF393A}" type="slidenum">
              <a:rPr lang="en-US" smtClean="0">
                <a:latin typeface="+mj-lt"/>
              </a:rPr>
              <a:t>26</a:t>
            </a:fld>
            <a:endParaRPr lang="en-US" dirty="0">
              <a:latin typeface="+mj-lt"/>
            </a:endParaRPr>
          </a:p>
        </p:txBody>
      </p:sp>
      <p:sp>
        <p:nvSpPr>
          <p:cNvPr id="5" name="Content Placeholder 4"/>
          <p:cNvSpPr>
            <a:spLocks noGrp="1"/>
          </p:cNvSpPr>
          <p:nvPr>
            <p:ph idx="1"/>
          </p:nvPr>
        </p:nvSpPr>
        <p:spPr>
          <a:xfrm>
            <a:off x="1438435" y="1549234"/>
            <a:ext cx="4812866" cy="589620"/>
          </a:xfrm>
        </p:spPr>
        <p:txBody>
          <a:bodyPr>
            <a:normAutofit lnSpcReduction="10000"/>
          </a:bodyPr>
          <a:lstStyle/>
          <a:p>
            <a:pPr algn="ctr"/>
            <a:r>
              <a:rPr lang="en-US" b="1" dirty="0" smtClean="0">
                <a:solidFill>
                  <a:schemeClr val="tx1"/>
                </a:solidFill>
                <a:latin typeface="+mj-lt"/>
              </a:rPr>
              <a:t>Lincoln County: Past-30-Day Cigarette Smoking (High School)</a:t>
            </a:r>
            <a:endParaRPr lang="en-US" b="1" dirty="0">
              <a:solidFill>
                <a:schemeClr val="tx1"/>
              </a:solidFill>
              <a:latin typeface="+mj-lt"/>
            </a:endParaRPr>
          </a:p>
        </p:txBody>
      </p:sp>
      <p:graphicFrame>
        <p:nvGraphicFramePr>
          <p:cNvPr id="9" name="Chart 8"/>
          <p:cNvGraphicFramePr/>
          <p:nvPr>
            <p:extLst>
              <p:ext uri="{D42A27DB-BD31-4B8C-83A1-F6EECF244321}">
                <p14:modId xmlns:p14="http://schemas.microsoft.com/office/powerpoint/2010/main" val="908579315"/>
              </p:ext>
            </p:extLst>
          </p:nvPr>
        </p:nvGraphicFramePr>
        <p:xfrm>
          <a:off x="1200564" y="2487636"/>
          <a:ext cx="5288609" cy="384866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928748" y="2409493"/>
            <a:ext cx="762000" cy="307777"/>
          </a:xfrm>
          <a:prstGeom prst="rect">
            <a:avLst/>
          </a:prstGeom>
          <a:noFill/>
        </p:spPr>
        <p:txBody>
          <a:bodyPr wrap="square" rtlCol="0">
            <a:spAutoFit/>
          </a:bodyPr>
          <a:lstStyle/>
          <a:p>
            <a:r>
              <a:rPr lang="en-US" sz="1400" dirty="0" smtClean="0">
                <a:latin typeface="+mj-lt"/>
              </a:rPr>
              <a:t>25%</a:t>
            </a:r>
            <a:endParaRPr lang="en-US" sz="1400" dirty="0">
              <a:latin typeface="+mj-lt"/>
            </a:endParaRPr>
          </a:p>
        </p:txBody>
      </p:sp>
      <p:graphicFrame>
        <p:nvGraphicFramePr>
          <p:cNvPr id="8" name="Content Placeholder 5"/>
          <p:cNvGraphicFramePr>
            <a:graphicFrameLocks/>
          </p:cNvGraphicFramePr>
          <p:nvPr>
            <p:extLst>
              <p:ext uri="{D42A27DB-BD31-4B8C-83A1-F6EECF244321}">
                <p14:modId xmlns:p14="http://schemas.microsoft.com/office/powerpoint/2010/main" val="3635322067"/>
              </p:ext>
            </p:extLst>
          </p:nvPr>
        </p:nvGraphicFramePr>
        <p:xfrm>
          <a:off x="7129590" y="2409493"/>
          <a:ext cx="4026089" cy="402666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6990628" y="2375855"/>
            <a:ext cx="762000" cy="307777"/>
          </a:xfrm>
          <a:prstGeom prst="rect">
            <a:avLst/>
          </a:prstGeom>
          <a:noFill/>
        </p:spPr>
        <p:txBody>
          <a:bodyPr wrap="square" rtlCol="0">
            <a:spAutoFit/>
          </a:bodyPr>
          <a:lstStyle/>
          <a:p>
            <a:r>
              <a:rPr lang="en-US" sz="1400" dirty="0" smtClean="0">
                <a:latin typeface="+mj-lt"/>
              </a:rPr>
              <a:t>25%</a:t>
            </a:r>
            <a:endParaRPr lang="en-US" sz="1400" dirty="0">
              <a:latin typeface="+mj-lt"/>
            </a:endParaRPr>
          </a:p>
        </p:txBody>
      </p:sp>
      <p:sp>
        <p:nvSpPr>
          <p:cNvPr id="14" name="Content Placeholder 4"/>
          <p:cNvSpPr txBox="1">
            <a:spLocks/>
          </p:cNvSpPr>
          <p:nvPr/>
        </p:nvSpPr>
        <p:spPr>
          <a:xfrm>
            <a:off x="6996086" y="1466104"/>
            <a:ext cx="4348177" cy="58962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00000"/>
              </a:lnSpc>
              <a:spcBef>
                <a:spcPts val="0"/>
              </a:spcBef>
              <a:spcAft>
                <a:spcPts val="0"/>
              </a:spcAft>
            </a:pPr>
            <a:r>
              <a:rPr lang="en-US" b="1" dirty="0" smtClean="0">
                <a:solidFill>
                  <a:schemeClr val="tx1"/>
                </a:solidFill>
                <a:latin typeface="+mj-lt"/>
              </a:rPr>
              <a:t>Lincoln County: Past-30-Day </a:t>
            </a:r>
          </a:p>
          <a:p>
            <a:pPr algn="ctr">
              <a:lnSpc>
                <a:spcPct val="100000"/>
              </a:lnSpc>
              <a:spcBef>
                <a:spcPts val="0"/>
              </a:spcBef>
              <a:spcAft>
                <a:spcPts val="0"/>
              </a:spcAft>
            </a:pPr>
            <a:r>
              <a:rPr lang="en-US" b="1" dirty="0" smtClean="0">
                <a:solidFill>
                  <a:schemeClr val="tx1"/>
                </a:solidFill>
                <a:latin typeface="+mj-lt"/>
              </a:rPr>
              <a:t>E-Cigarette Use (High School)</a:t>
            </a:r>
            <a:endParaRPr lang="en-US" b="1" dirty="0">
              <a:solidFill>
                <a:schemeClr val="tx1"/>
              </a:solidFill>
              <a:latin typeface="+mj-lt"/>
            </a:endParaRPr>
          </a:p>
        </p:txBody>
      </p:sp>
      <p:cxnSp>
        <p:nvCxnSpPr>
          <p:cNvPr id="15" name="Straight Connector 14"/>
          <p:cNvCxnSpPr/>
          <p:nvPr/>
        </p:nvCxnSpPr>
        <p:spPr>
          <a:xfrm>
            <a:off x="9671006" y="3901478"/>
            <a:ext cx="764275"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1"/>
          <p:cNvSpPr txBox="1"/>
          <p:nvPr/>
        </p:nvSpPr>
        <p:spPr>
          <a:xfrm>
            <a:off x="10170976" y="3725453"/>
            <a:ext cx="1795237" cy="2527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latin typeface="+mj-lt"/>
              </a:rPr>
              <a:t>Maine </a:t>
            </a:r>
            <a:r>
              <a:rPr lang="en-US" sz="1600" dirty="0" smtClean="0">
                <a:latin typeface="+mj-lt"/>
              </a:rPr>
              <a:t>15%</a:t>
            </a:r>
            <a:endParaRPr lang="en-US" sz="1600" dirty="0">
              <a:latin typeface="+mj-lt"/>
            </a:endParaRPr>
          </a:p>
        </p:txBody>
      </p:sp>
    </p:spTree>
    <p:extLst>
      <p:ext uri="{BB962C8B-B14F-4D97-AF65-F5344CB8AC3E}">
        <p14:creationId xmlns:p14="http://schemas.microsoft.com/office/powerpoint/2010/main" val="2748368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 Behaviors- </a:t>
            </a:r>
            <a:r>
              <a:rPr lang="en-US" dirty="0" smtClean="0"/>
              <a:t>Alcohol and Marijuana</a:t>
            </a:r>
            <a:endParaRPr lang="en-US" dirty="0"/>
          </a:p>
        </p:txBody>
      </p:sp>
      <p:sp>
        <p:nvSpPr>
          <p:cNvPr id="21" name="Slide Number Placeholder 3"/>
          <p:cNvSpPr>
            <a:spLocks noGrp="1"/>
          </p:cNvSpPr>
          <p:nvPr>
            <p:ph type="sldNum" sz="quarter" idx="12"/>
          </p:nvPr>
        </p:nvSpPr>
        <p:spPr>
          <a:xfrm>
            <a:off x="9712959" y="6492875"/>
            <a:ext cx="1312025" cy="365125"/>
          </a:xfrm>
        </p:spPr>
        <p:txBody>
          <a:bodyPr/>
          <a:lstStyle/>
          <a:p>
            <a:fld id="{6113E31D-E2AB-40D1-8B51-AFA5AFEF393A}" type="slidenum">
              <a:rPr lang="en-US" smtClean="0">
                <a:latin typeface="+mj-lt"/>
              </a:rPr>
              <a:t>27</a:t>
            </a:fld>
            <a:endParaRPr lang="en-US" dirty="0">
              <a:latin typeface="+mj-lt"/>
            </a:endParaRPr>
          </a:p>
        </p:txBody>
      </p:sp>
      <p:sp>
        <p:nvSpPr>
          <p:cNvPr id="22" name="Content Placeholder 4"/>
          <p:cNvSpPr txBox="1">
            <a:spLocks/>
          </p:cNvSpPr>
          <p:nvPr/>
        </p:nvSpPr>
        <p:spPr>
          <a:xfrm>
            <a:off x="3483784" y="1482066"/>
            <a:ext cx="5568215" cy="43357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b="1" dirty="0" smtClean="0">
                <a:solidFill>
                  <a:schemeClr val="tx1"/>
                </a:solidFill>
                <a:latin typeface="+mj-lt"/>
              </a:rPr>
              <a:t>Lincoln County: Past 30-day Alcohol and Marijuana Use (High School)</a:t>
            </a:r>
            <a:endParaRPr lang="en-US" b="1" dirty="0">
              <a:solidFill>
                <a:schemeClr val="tx1"/>
              </a:solidFill>
              <a:latin typeface="+mj-lt"/>
            </a:endParaRPr>
          </a:p>
        </p:txBody>
      </p:sp>
      <p:graphicFrame>
        <p:nvGraphicFramePr>
          <p:cNvPr id="23" name="Chart 22"/>
          <p:cNvGraphicFramePr/>
          <p:nvPr>
            <p:extLst>
              <p:ext uri="{D42A27DB-BD31-4B8C-83A1-F6EECF244321}">
                <p14:modId xmlns:p14="http://schemas.microsoft.com/office/powerpoint/2010/main" val="1902012996"/>
              </p:ext>
            </p:extLst>
          </p:nvPr>
        </p:nvGraphicFramePr>
        <p:xfrm>
          <a:off x="4137740" y="2474330"/>
          <a:ext cx="5769976" cy="3682496"/>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3803774" y="2409493"/>
            <a:ext cx="762000" cy="307777"/>
          </a:xfrm>
          <a:prstGeom prst="rect">
            <a:avLst/>
          </a:prstGeom>
          <a:noFill/>
        </p:spPr>
        <p:txBody>
          <a:bodyPr wrap="square" rtlCol="0">
            <a:spAutoFit/>
          </a:bodyPr>
          <a:lstStyle/>
          <a:p>
            <a:r>
              <a:rPr lang="en-US" sz="1400" dirty="0" smtClean="0">
                <a:latin typeface="+mj-lt"/>
              </a:rPr>
              <a:t>35%</a:t>
            </a:r>
            <a:endParaRPr lang="en-US" sz="1400" dirty="0">
              <a:latin typeface="+mj-lt"/>
            </a:endParaRPr>
          </a:p>
        </p:txBody>
      </p:sp>
    </p:spTree>
    <p:extLst>
      <p:ext uri="{BB962C8B-B14F-4D97-AF65-F5344CB8AC3E}">
        <p14:creationId xmlns:p14="http://schemas.microsoft.com/office/powerpoint/2010/main" val="32832037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Health </a:t>
            </a:r>
            <a:r>
              <a:rPr lang="en-US" dirty="0" smtClean="0"/>
              <a:t>Outcomes - Cancer</a:t>
            </a:r>
            <a:endParaRPr lang="en-US" dirty="0"/>
          </a:p>
        </p:txBody>
      </p:sp>
      <p:graphicFrame>
        <p:nvGraphicFramePr>
          <p:cNvPr id="4" name="Content Placeholder 5"/>
          <p:cNvGraphicFramePr>
            <a:graphicFrameLocks/>
          </p:cNvGraphicFramePr>
          <p:nvPr>
            <p:extLst/>
          </p:nvPr>
        </p:nvGraphicFramePr>
        <p:xfrm>
          <a:off x="955392" y="1317275"/>
          <a:ext cx="3254002" cy="259257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4FAB73BC-B049-4115-A692-8D63A059BFB8}" type="slidenum">
              <a:rPr lang="en-US" smtClean="0"/>
              <a:t>28</a:t>
            </a:fld>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527"/>
          <a:stretch/>
        </p:blipFill>
        <p:spPr>
          <a:xfrm>
            <a:off x="560801" y="2053389"/>
            <a:ext cx="2795238" cy="4226033"/>
          </a:xfrm>
          <a:prstGeom prst="rect">
            <a:avLst/>
          </a:prstGeom>
        </p:spPr>
      </p:pic>
      <p:sp>
        <p:nvSpPr>
          <p:cNvPr id="7" name="TextBox 6"/>
          <p:cNvSpPr txBox="1"/>
          <p:nvPr/>
        </p:nvSpPr>
        <p:spPr>
          <a:xfrm>
            <a:off x="1582495" y="1532390"/>
            <a:ext cx="3881754" cy="830997"/>
          </a:xfrm>
          <a:prstGeom prst="rect">
            <a:avLst/>
          </a:prstGeom>
          <a:noFill/>
        </p:spPr>
        <p:txBody>
          <a:bodyPr wrap="square" rtlCol="0">
            <a:spAutoFit/>
          </a:bodyPr>
          <a:lstStyle/>
          <a:p>
            <a:r>
              <a:rPr lang="en-US" sz="2200" b="1" dirty="0" smtClean="0">
                <a:latin typeface="+mj-lt"/>
              </a:rPr>
              <a:t>All Cancer Deaths, 2016</a:t>
            </a:r>
            <a:endParaRPr lang="en-US" sz="2200" b="1" dirty="0">
              <a:latin typeface="+mj-lt"/>
            </a:endParaRPr>
          </a:p>
          <a:p>
            <a:endParaRPr lang="en-US" sz="2400" b="1" dirty="0">
              <a:latin typeface="+mj-lt"/>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9615" t="72982"/>
          <a:stretch/>
        </p:blipFill>
        <p:spPr>
          <a:xfrm>
            <a:off x="3051522" y="2359192"/>
            <a:ext cx="1785624" cy="1852863"/>
          </a:xfrm>
          <a:prstGeom prst="rect">
            <a:avLst/>
          </a:prstGeom>
        </p:spPr>
      </p:pic>
      <p:sp>
        <p:nvSpPr>
          <p:cNvPr id="9" name="Rectangle 8"/>
          <p:cNvSpPr/>
          <p:nvPr/>
        </p:nvSpPr>
        <p:spPr>
          <a:xfrm>
            <a:off x="6126480" y="5113421"/>
            <a:ext cx="1790299" cy="1166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660" y="5183960"/>
            <a:ext cx="4782969" cy="1024922"/>
          </a:xfrm>
          <a:prstGeom prst="rect">
            <a:avLst/>
          </a:prstGeom>
        </p:spPr>
      </p:pic>
      <p:sp>
        <p:nvSpPr>
          <p:cNvPr id="10" name="TextBox 9"/>
          <p:cNvSpPr txBox="1"/>
          <p:nvPr/>
        </p:nvSpPr>
        <p:spPr>
          <a:xfrm>
            <a:off x="5965292" y="1377194"/>
            <a:ext cx="6598878" cy="769441"/>
          </a:xfrm>
          <a:prstGeom prst="rect">
            <a:avLst/>
          </a:prstGeom>
          <a:noFill/>
        </p:spPr>
        <p:txBody>
          <a:bodyPr wrap="square" rtlCol="0">
            <a:spAutoFit/>
          </a:bodyPr>
          <a:lstStyle/>
          <a:p>
            <a:pPr algn="ctr"/>
            <a:r>
              <a:rPr lang="en-US" sz="2200" b="1" dirty="0" smtClean="0">
                <a:latin typeface="+mj-lt"/>
              </a:rPr>
              <a:t>Lincoln County: Prostate Cancer Incidence </a:t>
            </a:r>
          </a:p>
          <a:p>
            <a:pPr algn="ctr"/>
            <a:r>
              <a:rPr lang="en-US" sz="2200" b="1" dirty="0" smtClean="0">
                <a:latin typeface="+mj-lt"/>
              </a:rPr>
              <a:t>Per 100,000 </a:t>
            </a:r>
            <a:r>
              <a:rPr lang="en-US" sz="2200" b="1" dirty="0">
                <a:latin typeface="+mj-lt"/>
              </a:rPr>
              <a:t>P</a:t>
            </a:r>
            <a:r>
              <a:rPr lang="en-US" sz="2200" b="1" dirty="0" smtClean="0">
                <a:latin typeface="+mj-lt"/>
              </a:rPr>
              <a:t>opulation</a:t>
            </a:r>
            <a:endParaRPr lang="en-US" sz="2200" b="1" dirty="0">
              <a:latin typeface="+mj-lt"/>
            </a:endParaRPr>
          </a:p>
        </p:txBody>
      </p:sp>
      <p:graphicFrame>
        <p:nvGraphicFramePr>
          <p:cNvPr id="11" name="Content Placeholder 8"/>
          <p:cNvGraphicFramePr>
            <a:graphicFrameLocks/>
          </p:cNvGraphicFramePr>
          <p:nvPr>
            <p:extLst>
              <p:ext uri="{D42A27DB-BD31-4B8C-83A1-F6EECF244321}">
                <p14:modId xmlns:p14="http://schemas.microsoft.com/office/powerpoint/2010/main" val="4196107375"/>
              </p:ext>
            </p:extLst>
          </p:nvPr>
        </p:nvGraphicFramePr>
        <p:xfrm>
          <a:off x="6391241" y="1919245"/>
          <a:ext cx="5044935" cy="4360177"/>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p:cNvSpPr txBox="1"/>
          <p:nvPr/>
        </p:nvSpPr>
        <p:spPr>
          <a:xfrm>
            <a:off x="6785832" y="2391450"/>
            <a:ext cx="693787" cy="307777"/>
          </a:xfrm>
          <a:prstGeom prst="rect">
            <a:avLst/>
          </a:prstGeom>
          <a:noFill/>
        </p:spPr>
        <p:txBody>
          <a:bodyPr wrap="square" rtlCol="0">
            <a:spAutoFit/>
          </a:bodyPr>
          <a:lstStyle/>
          <a:p>
            <a:r>
              <a:rPr lang="en-US" sz="1400" dirty="0" smtClean="0">
                <a:latin typeface="+mj-lt"/>
              </a:rPr>
              <a:t>500.0</a:t>
            </a:r>
            <a:endParaRPr lang="en-US" sz="1400" dirty="0">
              <a:latin typeface="+mj-lt"/>
            </a:endParaRPr>
          </a:p>
        </p:txBody>
      </p:sp>
      <p:sp>
        <p:nvSpPr>
          <p:cNvPr id="13" name="TextBox 12"/>
          <p:cNvSpPr txBox="1"/>
          <p:nvPr/>
        </p:nvSpPr>
        <p:spPr>
          <a:xfrm>
            <a:off x="7018192" y="2889635"/>
            <a:ext cx="400110" cy="2755781"/>
          </a:xfrm>
          <a:prstGeom prst="rect">
            <a:avLst/>
          </a:prstGeom>
          <a:noFill/>
        </p:spPr>
        <p:txBody>
          <a:bodyPr vert="vert270" wrap="square" rtlCol="0">
            <a:spAutoFit/>
          </a:bodyPr>
          <a:lstStyle/>
          <a:p>
            <a:pPr algn="ctr"/>
            <a:r>
              <a:rPr lang="en-US" sz="1400" dirty="0" smtClean="0">
                <a:latin typeface="+mj-lt"/>
              </a:rPr>
              <a:t>Incidence per 100,000</a:t>
            </a:r>
            <a:endParaRPr lang="en-US" sz="1400" dirty="0">
              <a:latin typeface="+mj-lt"/>
            </a:endParaRPr>
          </a:p>
        </p:txBody>
      </p:sp>
      <p:cxnSp>
        <p:nvCxnSpPr>
          <p:cNvPr id="14" name="Straight Connector 13"/>
          <p:cNvCxnSpPr/>
          <p:nvPr/>
        </p:nvCxnSpPr>
        <p:spPr>
          <a:xfrm>
            <a:off x="9712351" y="4007803"/>
            <a:ext cx="764275"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Box 1"/>
          <p:cNvSpPr txBox="1"/>
          <p:nvPr/>
        </p:nvSpPr>
        <p:spPr>
          <a:xfrm>
            <a:off x="10267890" y="3835271"/>
            <a:ext cx="1795237" cy="2527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latin typeface="+mj-lt"/>
              </a:rPr>
              <a:t>Maine </a:t>
            </a:r>
            <a:r>
              <a:rPr lang="en-US" sz="1600" dirty="0" smtClean="0">
                <a:latin typeface="+mj-lt"/>
              </a:rPr>
              <a:t>87.1%</a:t>
            </a:r>
            <a:endParaRPr lang="en-US" sz="1600" dirty="0">
              <a:latin typeface="+mj-lt"/>
            </a:endParaRPr>
          </a:p>
        </p:txBody>
      </p:sp>
    </p:spTree>
    <p:extLst>
      <p:ext uri="{BB962C8B-B14F-4D97-AF65-F5344CB8AC3E}">
        <p14:creationId xmlns:p14="http://schemas.microsoft.com/office/powerpoint/2010/main" val="85214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3806305" y="3598507"/>
            <a:ext cx="1143970" cy="1"/>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26924" y="310691"/>
            <a:ext cx="10058400" cy="986020"/>
          </a:xfrm>
        </p:spPr>
        <p:txBody>
          <a:bodyPr>
            <a:noAutofit/>
          </a:bodyPr>
          <a:lstStyle/>
          <a:p>
            <a:r>
              <a:rPr lang="en-US" dirty="0"/>
              <a:t>Health Outcomes-Adult Chronic Disease</a:t>
            </a:r>
          </a:p>
        </p:txBody>
      </p:sp>
      <p:graphicFrame>
        <p:nvGraphicFramePr>
          <p:cNvPr id="4" name="Content Placeholder 5"/>
          <p:cNvGraphicFramePr>
            <a:graphicFrameLocks/>
          </p:cNvGraphicFramePr>
          <p:nvPr>
            <p:extLst>
              <p:ext uri="{D42A27DB-BD31-4B8C-83A1-F6EECF244321}">
                <p14:modId xmlns:p14="http://schemas.microsoft.com/office/powerpoint/2010/main" val="3944465369"/>
              </p:ext>
            </p:extLst>
          </p:nvPr>
        </p:nvGraphicFramePr>
        <p:xfrm>
          <a:off x="773418" y="2290842"/>
          <a:ext cx="4877925" cy="415910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p:nvPr/>
        </p:nvSpPr>
        <p:spPr>
          <a:xfrm>
            <a:off x="4726407" y="3414380"/>
            <a:ext cx="1773410" cy="1846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latin typeface="+mj-lt"/>
              </a:rPr>
              <a:t>Maine </a:t>
            </a:r>
            <a:r>
              <a:rPr lang="en-US" sz="1600" dirty="0" smtClean="0">
                <a:latin typeface="+mj-lt"/>
              </a:rPr>
              <a:t>10%</a:t>
            </a:r>
            <a:endParaRPr lang="en-US" sz="1600" dirty="0">
              <a:latin typeface="+mj-lt"/>
            </a:endParaRPr>
          </a:p>
        </p:txBody>
      </p:sp>
      <p:graphicFrame>
        <p:nvGraphicFramePr>
          <p:cNvPr id="13" name="Content Placeholder 5"/>
          <p:cNvGraphicFramePr>
            <a:graphicFrameLocks/>
          </p:cNvGraphicFramePr>
          <p:nvPr>
            <p:extLst>
              <p:ext uri="{D42A27DB-BD31-4B8C-83A1-F6EECF244321}">
                <p14:modId xmlns:p14="http://schemas.microsoft.com/office/powerpoint/2010/main" val="2084593986"/>
              </p:ext>
            </p:extLst>
          </p:nvPr>
        </p:nvGraphicFramePr>
        <p:xfrm>
          <a:off x="6297194" y="1888761"/>
          <a:ext cx="5178932" cy="4571024"/>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Connector 15"/>
          <p:cNvCxnSpPr/>
          <p:nvPr/>
        </p:nvCxnSpPr>
        <p:spPr>
          <a:xfrm>
            <a:off x="9552690" y="3217875"/>
            <a:ext cx="965264"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
          <p:cNvSpPr txBox="1"/>
          <p:nvPr/>
        </p:nvSpPr>
        <p:spPr>
          <a:xfrm>
            <a:off x="10181802" y="3018895"/>
            <a:ext cx="1773410" cy="1846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latin typeface="+mj-lt"/>
              </a:rPr>
              <a:t>Maine </a:t>
            </a:r>
            <a:r>
              <a:rPr lang="en-US" sz="1600" dirty="0" smtClean="0">
                <a:latin typeface="+mj-lt"/>
              </a:rPr>
              <a:t>12%</a:t>
            </a:r>
            <a:endParaRPr lang="en-US" sz="1600" dirty="0">
              <a:latin typeface="+mj-lt"/>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t>29</a:t>
            </a:fld>
            <a:endParaRPr lang="en-US" dirty="0"/>
          </a:p>
        </p:txBody>
      </p:sp>
      <p:sp>
        <p:nvSpPr>
          <p:cNvPr id="5" name="TextBox 4"/>
          <p:cNvSpPr txBox="1"/>
          <p:nvPr/>
        </p:nvSpPr>
        <p:spPr>
          <a:xfrm>
            <a:off x="709917" y="2276799"/>
            <a:ext cx="693787" cy="307777"/>
          </a:xfrm>
          <a:prstGeom prst="rect">
            <a:avLst/>
          </a:prstGeom>
          <a:noFill/>
        </p:spPr>
        <p:txBody>
          <a:bodyPr wrap="square" rtlCol="0">
            <a:spAutoFit/>
          </a:bodyPr>
          <a:lstStyle/>
          <a:p>
            <a:r>
              <a:rPr lang="en-US" sz="1400" dirty="0" smtClean="0">
                <a:latin typeface="+mj-lt"/>
              </a:rPr>
              <a:t>15%</a:t>
            </a:r>
            <a:endParaRPr lang="en-US" sz="1400" dirty="0">
              <a:latin typeface="+mj-lt"/>
            </a:endParaRPr>
          </a:p>
        </p:txBody>
      </p:sp>
      <p:sp>
        <p:nvSpPr>
          <p:cNvPr id="22" name="TextBox 21"/>
          <p:cNvSpPr txBox="1"/>
          <p:nvPr/>
        </p:nvSpPr>
        <p:spPr>
          <a:xfrm>
            <a:off x="6152923" y="2343793"/>
            <a:ext cx="693787" cy="307777"/>
          </a:xfrm>
          <a:prstGeom prst="rect">
            <a:avLst/>
          </a:prstGeom>
          <a:noFill/>
        </p:spPr>
        <p:txBody>
          <a:bodyPr wrap="square" rtlCol="0">
            <a:spAutoFit/>
          </a:bodyPr>
          <a:lstStyle/>
          <a:p>
            <a:r>
              <a:rPr lang="en-US" sz="1400" dirty="0" smtClean="0">
                <a:latin typeface="+mj-lt"/>
              </a:rPr>
              <a:t>15%</a:t>
            </a:r>
            <a:endParaRPr lang="en-US" sz="1400" dirty="0">
              <a:latin typeface="+mj-lt"/>
            </a:endParaRPr>
          </a:p>
        </p:txBody>
      </p:sp>
      <p:sp>
        <p:nvSpPr>
          <p:cNvPr id="12" name="TextBox 11"/>
          <p:cNvSpPr txBox="1"/>
          <p:nvPr/>
        </p:nvSpPr>
        <p:spPr>
          <a:xfrm>
            <a:off x="1089855" y="1448201"/>
            <a:ext cx="5161385" cy="1200329"/>
          </a:xfrm>
          <a:prstGeom prst="rect">
            <a:avLst/>
          </a:prstGeom>
          <a:noFill/>
        </p:spPr>
        <p:txBody>
          <a:bodyPr wrap="square" rtlCol="0">
            <a:spAutoFit/>
          </a:bodyPr>
          <a:lstStyle/>
          <a:p>
            <a:pPr algn="ctr"/>
            <a:r>
              <a:rPr lang="en-US" sz="2400" b="1" dirty="0" smtClean="0">
                <a:latin typeface="+mj-lt"/>
              </a:rPr>
              <a:t>Lincoln County: Diabetes Prevalence (Adults)</a:t>
            </a:r>
            <a:endParaRPr lang="en-US" sz="2400" b="1" dirty="0">
              <a:latin typeface="+mj-lt"/>
            </a:endParaRPr>
          </a:p>
          <a:p>
            <a:endParaRPr lang="en-US" sz="2400" b="1" dirty="0">
              <a:latin typeface="+mj-lt"/>
            </a:endParaRPr>
          </a:p>
        </p:txBody>
      </p:sp>
      <p:sp>
        <p:nvSpPr>
          <p:cNvPr id="14" name="TextBox 13"/>
          <p:cNvSpPr txBox="1"/>
          <p:nvPr/>
        </p:nvSpPr>
        <p:spPr>
          <a:xfrm>
            <a:off x="6314741" y="1459845"/>
            <a:ext cx="5161385" cy="1200329"/>
          </a:xfrm>
          <a:prstGeom prst="rect">
            <a:avLst/>
          </a:prstGeom>
          <a:noFill/>
        </p:spPr>
        <p:txBody>
          <a:bodyPr wrap="square" rtlCol="0">
            <a:spAutoFit/>
          </a:bodyPr>
          <a:lstStyle/>
          <a:p>
            <a:pPr algn="ctr"/>
            <a:r>
              <a:rPr lang="en-US" sz="2400" b="1" dirty="0" smtClean="0">
                <a:latin typeface="+mj-lt"/>
              </a:rPr>
              <a:t>Lincoln County: Asthma Prevalence (Adults)</a:t>
            </a:r>
            <a:endParaRPr lang="en-US" sz="2400" b="1" dirty="0">
              <a:latin typeface="+mj-lt"/>
            </a:endParaRPr>
          </a:p>
          <a:p>
            <a:endParaRPr lang="en-US" sz="2400" b="1" dirty="0">
              <a:latin typeface="+mj-lt"/>
            </a:endParaRPr>
          </a:p>
        </p:txBody>
      </p:sp>
    </p:spTree>
    <p:extLst>
      <p:ext uri="{BB962C8B-B14F-4D97-AF65-F5344CB8AC3E}">
        <p14:creationId xmlns:p14="http://schemas.microsoft.com/office/powerpoint/2010/main" val="25408074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Forum Agenda</a:t>
            </a:r>
            <a:endParaRPr lang="en-US" dirty="0">
              <a:solidFill>
                <a:schemeClr val="tx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5398859"/>
              </p:ext>
            </p:extLst>
          </p:nvPr>
        </p:nvGraphicFramePr>
        <p:xfrm>
          <a:off x="3206607" y="260771"/>
          <a:ext cx="8511259" cy="6335425"/>
        </p:xfrm>
        <a:graphic>
          <a:graphicData uri="http://schemas.openxmlformats.org/drawingml/2006/table">
            <a:tbl>
              <a:tblPr bandRow="1">
                <a:tableStyleId>{5FD0F851-EC5A-4D38-B0AD-8093EC10F338}</a:tableStyleId>
              </a:tblPr>
              <a:tblGrid>
                <a:gridCol w="2122415">
                  <a:extLst>
                    <a:ext uri="{9D8B030D-6E8A-4147-A177-3AD203B41FA5}">
                      <a16:colId xmlns:a16="http://schemas.microsoft.com/office/drawing/2014/main" xmlns="" val="20000"/>
                    </a:ext>
                  </a:extLst>
                </a:gridCol>
                <a:gridCol w="3339828">
                  <a:extLst>
                    <a:ext uri="{9D8B030D-6E8A-4147-A177-3AD203B41FA5}">
                      <a16:colId xmlns:a16="http://schemas.microsoft.com/office/drawing/2014/main" xmlns="" val="20001"/>
                    </a:ext>
                  </a:extLst>
                </a:gridCol>
                <a:gridCol w="211930">
                  <a:extLst>
                    <a:ext uri="{9D8B030D-6E8A-4147-A177-3AD203B41FA5}">
                      <a16:colId xmlns:a16="http://schemas.microsoft.com/office/drawing/2014/main" xmlns="" val="3995651336"/>
                    </a:ext>
                  </a:extLst>
                </a:gridCol>
                <a:gridCol w="2837086">
                  <a:extLst>
                    <a:ext uri="{9D8B030D-6E8A-4147-A177-3AD203B41FA5}">
                      <a16:colId xmlns:a16="http://schemas.microsoft.com/office/drawing/2014/main" xmlns="" val="20002"/>
                    </a:ext>
                  </a:extLst>
                </a:gridCol>
              </a:tblGrid>
              <a:tr h="615421">
                <a:tc>
                  <a:txBody>
                    <a:bodyPr/>
                    <a:lstStyle/>
                    <a:p>
                      <a:pPr marL="0" marR="0" algn="ctr">
                        <a:spcBef>
                          <a:spcPts val="0"/>
                        </a:spcBef>
                        <a:spcAft>
                          <a:spcPts val="0"/>
                        </a:spcAft>
                      </a:pPr>
                      <a:r>
                        <a:rPr lang="en-US" sz="1400" b="1" dirty="0">
                          <a:effectLst/>
                        </a:rPr>
                        <a:t>Time Spent</a:t>
                      </a:r>
                      <a:endParaRPr lang="en-US" sz="1200" b="1" dirty="0">
                        <a:effectLst/>
                        <a:latin typeface="Arial Narrow"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78AC1">
                        <a:alpha val="52941"/>
                      </a:srgbClr>
                    </a:solidFill>
                  </a:tcPr>
                </a:tc>
                <a:tc gridSpan="2">
                  <a:txBody>
                    <a:bodyPr/>
                    <a:lstStyle/>
                    <a:p>
                      <a:pPr marL="0" marR="0" algn="ctr">
                        <a:spcBef>
                          <a:spcPts val="0"/>
                        </a:spcBef>
                        <a:spcAft>
                          <a:spcPts val="0"/>
                        </a:spcAft>
                      </a:pPr>
                      <a:r>
                        <a:rPr lang="en-US" sz="1400" b="1" dirty="0">
                          <a:effectLst/>
                        </a:rPr>
                        <a:t>Activity</a:t>
                      </a:r>
                      <a:endParaRPr lang="en-US" sz="1200" b="1" dirty="0">
                        <a:effectLst/>
                        <a:latin typeface="Arial Narrow"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78AC1">
                        <a:alpha val="52941"/>
                      </a:srgbClr>
                    </a:solidFill>
                  </a:tcPr>
                </a:tc>
                <a:tc hMerge="1">
                  <a:txBody>
                    <a:bodyPr/>
                    <a:lstStyle/>
                    <a:p>
                      <a:endParaRPr lang="en-US"/>
                    </a:p>
                  </a:txBody>
                  <a:tcPr/>
                </a:tc>
                <a:tc>
                  <a:txBody>
                    <a:bodyPr/>
                    <a:lstStyle/>
                    <a:p>
                      <a:pPr marL="0" marR="0" algn="ctr">
                        <a:spcBef>
                          <a:spcPts val="0"/>
                        </a:spcBef>
                        <a:spcAft>
                          <a:spcPts val="0"/>
                        </a:spcAft>
                      </a:pPr>
                      <a:r>
                        <a:rPr lang="en-US" sz="1400" b="1" dirty="0">
                          <a:effectLst/>
                        </a:rPr>
                        <a:t>Speaker/Facilitator</a:t>
                      </a:r>
                      <a:endParaRPr lang="en-US" sz="1200" b="1" dirty="0">
                        <a:effectLst/>
                        <a:latin typeface="Arial Narrow"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78AC1">
                        <a:alpha val="52941"/>
                      </a:srgbClr>
                    </a:solidFill>
                  </a:tcPr>
                </a:tc>
                <a:extLst>
                  <a:ext uri="{0D108BD9-81ED-4DB2-BD59-A6C34878D82A}">
                    <a16:rowId xmlns:a16="http://schemas.microsoft.com/office/drawing/2014/main" xmlns="" val="10000"/>
                  </a:ext>
                </a:extLst>
              </a:tr>
              <a:tr h="478473">
                <a:tc>
                  <a:txBody>
                    <a:bodyPr/>
                    <a:lstStyle/>
                    <a:p>
                      <a:pPr marL="225425" marR="0" indent="0" algn="l">
                        <a:spcBef>
                          <a:spcPts val="0"/>
                        </a:spcBef>
                        <a:spcAft>
                          <a:spcPts val="0"/>
                        </a:spcAft>
                      </a:pPr>
                      <a:r>
                        <a:rPr lang="en-US" sz="1400" kern="1200" dirty="0" smtClean="0">
                          <a:solidFill>
                            <a:schemeClr val="tx1"/>
                          </a:solidFill>
                          <a:effectLst/>
                          <a:latin typeface="+mn-lt"/>
                          <a:ea typeface="+mn-ea"/>
                          <a:cs typeface="+mn-cs"/>
                        </a:rPr>
                        <a:t>3:00 p.m. – 3:30 p.m.</a:t>
                      </a:r>
                      <a:endParaRPr lang="en-US" sz="1400" kern="1200" dirty="0">
                        <a:solidFill>
                          <a:schemeClr val="tx1"/>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algn="ctr">
                        <a:spcBef>
                          <a:spcPts val="0"/>
                        </a:spcBef>
                        <a:spcAft>
                          <a:spcPts val="0"/>
                        </a:spcAft>
                      </a:pPr>
                      <a:r>
                        <a:rPr lang="en-US" sz="1400" kern="1200" dirty="0" smtClean="0">
                          <a:solidFill>
                            <a:schemeClr val="tx1"/>
                          </a:solidFill>
                          <a:effectLst/>
                          <a:latin typeface="+mn-lt"/>
                          <a:ea typeface="+mn-ea"/>
                          <a:cs typeface="+mn-cs"/>
                        </a:rPr>
                        <a:t>Registration and Refreshments</a:t>
                      </a:r>
                      <a:endParaRPr lang="en-US" sz="1400" kern="1200" dirty="0">
                        <a:solidFill>
                          <a:schemeClr val="tx1"/>
                        </a:solidFill>
                        <a:effectLst/>
                        <a:latin typeface="+mn-lt"/>
                        <a:ea typeface="+mn-ea"/>
                        <a:cs typeface="+mn-cs"/>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pPr marL="0" marR="0" algn="ctr">
                        <a:spcBef>
                          <a:spcPts val="0"/>
                        </a:spcBef>
                        <a:spcAft>
                          <a:spcPts val="0"/>
                        </a:spcAft>
                      </a:pP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72577603"/>
                  </a:ext>
                </a:extLst>
              </a:tr>
              <a:tr h="755055">
                <a:tc>
                  <a:txBody>
                    <a:bodyPr/>
                    <a:lstStyle/>
                    <a:p>
                      <a:pPr marL="0" marR="0" algn="ctr">
                        <a:spcBef>
                          <a:spcPts val="0"/>
                        </a:spcBef>
                        <a:spcAft>
                          <a:spcPts val="0"/>
                        </a:spcAft>
                      </a:pPr>
                      <a:r>
                        <a:rPr lang="en-US" sz="1400" dirty="0" smtClean="0">
                          <a:effectLst/>
                        </a:rPr>
                        <a:t>3:30 p.m. – 3:35 p.m.</a:t>
                      </a:r>
                      <a:endParaRPr lang="en-US" sz="1200" dirty="0">
                        <a:effectLst/>
                        <a:latin typeface="Arial Narrow" charset="0"/>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rPr>
                        <a:t>Welcome and Introductions</a:t>
                      </a:r>
                      <a:endParaRPr lang="en-US" sz="14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400" kern="1200" dirty="0" smtClean="0">
                          <a:solidFill>
                            <a:schemeClr val="tx1"/>
                          </a:solidFill>
                          <a:effectLst/>
                          <a:latin typeface="+mn-lt"/>
                          <a:ea typeface="+mn-ea"/>
                          <a:cs typeface="+mn-cs"/>
                        </a:rPr>
                        <a:t>James W. Donovan, FACHE</a:t>
                      </a:r>
                    </a:p>
                    <a:p>
                      <a:pPr algn="ctr"/>
                      <a:r>
                        <a:rPr lang="en-US" sz="1400" kern="1200" dirty="0" smtClean="0">
                          <a:solidFill>
                            <a:schemeClr val="tx1"/>
                          </a:solidFill>
                          <a:effectLst/>
                          <a:latin typeface="+mn-lt"/>
                          <a:ea typeface="+mn-ea"/>
                          <a:cs typeface="+mn-cs"/>
                        </a:rPr>
                        <a:t>President and CEO</a:t>
                      </a:r>
                    </a:p>
                    <a:p>
                      <a:pPr algn="ctr"/>
                      <a:r>
                        <a:rPr lang="en-US" sz="1400" kern="1200" dirty="0" smtClean="0">
                          <a:solidFill>
                            <a:schemeClr val="tx1"/>
                          </a:solidFill>
                          <a:effectLst/>
                          <a:latin typeface="+mn-lt"/>
                          <a:ea typeface="+mn-ea"/>
                          <a:cs typeface="+mn-cs"/>
                        </a:rPr>
                        <a:t>LincolnHealth (LH)</a:t>
                      </a:r>
                      <a:endParaRPr lang="en-US" sz="1400" kern="1200" dirty="0">
                        <a:solidFill>
                          <a:schemeClr val="tx1"/>
                        </a:solidFill>
                        <a:effectLst/>
                        <a:latin typeface="+mn-lt"/>
                        <a:ea typeface="+mn-ea"/>
                        <a:cs typeface="+mn-cs"/>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kern="1200" dirty="0">
                        <a:solidFill>
                          <a:schemeClr val="tx1"/>
                        </a:solidFill>
                        <a:effectLst/>
                        <a:latin typeface="+mn-lt"/>
                        <a:ea typeface="+mn-ea"/>
                        <a:cs typeface="+mn-cs"/>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1209212">
                <a:tc>
                  <a:txBody>
                    <a:bodyPr/>
                    <a:lstStyle/>
                    <a:p>
                      <a:pPr marL="0" marR="0" algn="ctr">
                        <a:spcBef>
                          <a:spcPts val="0"/>
                        </a:spcBef>
                        <a:spcAft>
                          <a:spcPts val="0"/>
                        </a:spcAft>
                      </a:pPr>
                      <a:r>
                        <a:rPr lang="en-US" sz="1400" dirty="0" smtClean="0">
                          <a:effectLst/>
                        </a:rPr>
                        <a:t>3:35</a:t>
                      </a:r>
                      <a:r>
                        <a:rPr lang="en-US" sz="1400" baseline="0" dirty="0" smtClean="0">
                          <a:effectLst/>
                        </a:rPr>
                        <a:t> p.m. – 3:50 p.m.</a:t>
                      </a:r>
                      <a:endParaRPr lang="en-US" sz="1200" dirty="0">
                        <a:effectLst/>
                        <a:latin typeface="Arial Narrow" charset="0"/>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rPr>
                        <a:t>Review of CHNA requirements and activities since last effort</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400" dirty="0" smtClean="0">
                          <a:effectLst/>
                          <a:latin typeface="+mn-lt"/>
                        </a:rPr>
                        <a:t>Drexell</a:t>
                      </a:r>
                      <a:r>
                        <a:rPr lang="en-US" sz="1400" baseline="0" dirty="0" smtClean="0">
                          <a:effectLst/>
                          <a:latin typeface="+mn-lt"/>
                        </a:rPr>
                        <a:t> White, Public Health Liaison, Midcoast PHD</a:t>
                      </a:r>
                    </a:p>
                    <a:p>
                      <a:pPr marL="0" marR="0" algn="ctr">
                        <a:spcBef>
                          <a:spcPts val="0"/>
                        </a:spcBef>
                        <a:spcAft>
                          <a:spcPts val="0"/>
                        </a:spcAft>
                      </a:pPr>
                      <a:r>
                        <a:rPr lang="en-US" sz="1400" baseline="0" dirty="0" smtClean="0">
                          <a:effectLst/>
                          <a:latin typeface="+mn-lt"/>
                        </a:rPr>
                        <a:t>Kate Marone, Healthy Lincoln County</a:t>
                      </a:r>
                    </a:p>
                    <a:p>
                      <a:pPr marL="0" marR="0" algn="ctr">
                        <a:spcBef>
                          <a:spcPts val="0"/>
                        </a:spcBef>
                        <a:spcAft>
                          <a:spcPts val="0"/>
                        </a:spcAft>
                      </a:pPr>
                      <a:r>
                        <a:rPr lang="en-US" sz="1400" baseline="0" dirty="0" smtClean="0">
                          <a:effectLst/>
                          <a:latin typeface="+mn-lt"/>
                        </a:rPr>
                        <a:t>Anni Pat McKenney, LH</a:t>
                      </a:r>
                    </a:p>
                    <a:p>
                      <a:pPr marL="0" marR="0" algn="ctr">
                        <a:spcBef>
                          <a:spcPts val="0"/>
                        </a:spcBef>
                        <a:spcAft>
                          <a:spcPts val="0"/>
                        </a:spcAft>
                      </a:pPr>
                      <a:r>
                        <a:rPr lang="en-US" sz="1400" baseline="0" dirty="0" smtClean="0">
                          <a:effectLst/>
                          <a:latin typeface="+mn-lt"/>
                        </a:rPr>
                        <a:t>Kristina Verney, LH</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706856">
                <a:tc>
                  <a:txBody>
                    <a:bodyPr/>
                    <a:lstStyle/>
                    <a:p>
                      <a:pPr marL="0" marR="0" algn="ctr">
                        <a:spcBef>
                          <a:spcPts val="0"/>
                        </a:spcBef>
                        <a:spcAft>
                          <a:spcPts val="0"/>
                        </a:spcAft>
                      </a:pPr>
                      <a:r>
                        <a:rPr lang="en-US" sz="1400" dirty="0" smtClean="0">
                          <a:effectLst/>
                        </a:rPr>
                        <a:t>3:50 p.m.</a:t>
                      </a:r>
                      <a:r>
                        <a:rPr lang="en-US" sz="1400" baseline="0" dirty="0" smtClean="0">
                          <a:effectLst/>
                        </a:rPr>
                        <a:t> – 4:10 p.m.</a:t>
                      </a:r>
                      <a:endParaRPr lang="en-US" sz="1200" dirty="0">
                        <a:effectLst/>
                        <a:latin typeface="Arial Narrow" charset="0"/>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rPr>
                        <a:t>Present key findings from Data Profile</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400" dirty="0">
                          <a:effectLst/>
                        </a:rPr>
                        <a:t>JSI</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614560">
                <a:tc>
                  <a:txBody>
                    <a:bodyPr/>
                    <a:lstStyle/>
                    <a:p>
                      <a:pPr marL="0" marR="0" algn="ctr">
                        <a:spcBef>
                          <a:spcPts val="0"/>
                        </a:spcBef>
                        <a:spcAft>
                          <a:spcPts val="0"/>
                        </a:spcAft>
                      </a:pPr>
                      <a:r>
                        <a:rPr lang="en-US" sz="1400" dirty="0" smtClean="0">
                          <a:effectLst/>
                        </a:rPr>
                        <a:t>4:10 p.m. – 4:20 p.m.</a:t>
                      </a:r>
                      <a:endParaRPr lang="en-US" sz="1200" dirty="0">
                        <a:effectLst/>
                        <a:latin typeface="Arial Narrow" charset="0"/>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rPr>
                        <a:t>Questions on the Data</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400" dirty="0">
                          <a:effectLst/>
                        </a:rPr>
                        <a:t>JSI</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868830">
                <a:tc>
                  <a:txBody>
                    <a:bodyPr/>
                    <a:lstStyle/>
                    <a:p>
                      <a:pPr marL="0" marR="0" algn="ctr">
                        <a:spcBef>
                          <a:spcPts val="0"/>
                        </a:spcBef>
                        <a:spcAft>
                          <a:spcPts val="0"/>
                        </a:spcAft>
                      </a:pPr>
                      <a:r>
                        <a:rPr lang="en-US" sz="1400" dirty="0" smtClean="0">
                          <a:effectLst/>
                        </a:rPr>
                        <a:t>4:20 p.m.</a:t>
                      </a:r>
                      <a:r>
                        <a:rPr lang="en-US" sz="1400" baseline="0" dirty="0" smtClean="0">
                          <a:effectLst/>
                        </a:rPr>
                        <a:t> – 5:00 p.m.</a:t>
                      </a:r>
                      <a:endParaRPr lang="en-US" sz="1400" dirty="0" smtClean="0">
                        <a:effectLst/>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rPr>
                        <a:t>Facilitated </a:t>
                      </a:r>
                      <a:r>
                        <a:rPr lang="en-US" sz="1400" dirty="0" smtClean="0">
                          <a:effectLst/>
                        </a:rPr>
                        <a:t>Table Breakouts: Data Discussion and Health Priorities</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400" dirty="0">
                          <a:effectLst/>
                        </a:rPr>
                        <a:t>JSI &amp; Local </a:t>
                      </a:r>
                      <a:r>
                        <a:rPr lang="en-US" sz="1400" dirty="0" smtClean="0">
                          <a:effectLst/>
                        </a:rPr>
                        <a:t>Facilitators</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507798">
                <a:tc>
                  <a:txBody>
                    <a:bodyPr/>
                    <a:lstStyle/>
                    <a:p>
                      <a:pPr marL="0" marR="0" algn="ctr">
                        <a:spcBef>
                          <a:spcPts val="0"/>
                        </a:spcBef>
                        <a:spcAft>
                          <a:spcPts val="0"/>
                        </a:spcAft>
                      </a:pPr>
                      <a:r>
                        <a:rPr lang="en-US" sz="1400" dirty="0" smtClean="0">
                          <a:effectLst/>
                        </a:rPr>
                        <a:t>5:00 p.m. – 5:20 p.m.</a:t>
                      </a:r>
                      <a:endParaRPr lang="en-US" sz="1200" dirty="0">
                        <a:effectLst/>
                        <a:latin typeface="Arial Narrow" charset="0"/>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rPr>
                        <a:t>Report </a:t>
                      </a:r>
                      <a:r>
                        <a:rPr lang="en-US" sz="1400" dirty="0" smtClean="0">
                          <a:effectLst/>
                        </a:rPr>
                        <a:t>back</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400" dirty="0">
                          <a:effectLst/>
                        </a:rPr>
                        <a:t>JSI</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579220">
                <a:tc>
                  <a:txBody>
                    <a:bodyPr/>
                    <a:lstStyle/>
                    <a:p>
                      <a:pPr marL="0" marR="0" algn="ctr">
                        <a:spcBef>
                          <a:spcPts val="0"/>
                        </a:spcBef>
                        <a:spcAft>
                          <a:spcPts val="0"/>
                        </a:spcAft>
                      </a:pPr>
                      <a:r>
                        <a:rPr lang="en-US" sz="1400" dirty="0" smtClean="0">
                          <a:effectLst/>
                        </a:rPr>
                        <a:t>5:20 p.m.</a:t>
                      </a:r>
                      <a:r>
                        <a:rPr lang="en-US" sz="1400" baseline="0" dirty="0" smtClean="0">
                          <a:effectLst/>
                        </a:rPr>
                        <a:t> – 5:30 p.m.</a:t>
                      </a:r>
                      <a:endParaRPr lang="en-US" sz="1200" dirty="0">
                        <a:effectLst/>
                        <a:latin typeface="Arial Narrow" charset="0"/>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rPr>
                        <a:t>Wrap up and next steps</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400" dirty="0" smtClean="0">
                          <a:effectLst/>
                        </a:rPr>
                        <a:t>Cathy</a:t>
                      </a:r>
                      <a:r>
                        <a:rPr lang="en-US" sz="1400" baseline="0" dirty="0" smtClean="0">
                          <a:effectLst/>
                        </a:rPr>
                        <a:t> Cole, LH</a:t>
                      </a: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endParaRPr lang="en-US" sz="1200" dirty="0">
                        <a:effectLst/>
                        <a:latin typeface="Arial Narrow" charset="0"/>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bl>
          </a:graphicData>
        </a:graphic>
      </p:graphicFrame>
      <p:sp>
        <p:nvSpPr>
          <p:cNvPr id="3" name="Slide Number Placeholder 2"/>
          <p:cNvSpPr>
            <a:spLocks noGrp="1"/>
          </p:cNvSpPr>
          <p:nvPr>
            <p:ph type="sldNum" sz="quarter" idx="12"/>
          </p:nvPr>
        </p:nvSpPr>
        <p:spPr/>
        <p:txBody>
          <a:bodyPr/>
          <a:lstStyle/>
          <a:p>
            <a:fld id="{4FAB73BC-B049-4115-A692-8D63A059BFB8}" type="slidenum">
              <a:rPr lang="en-US" smtClean="0"/>
              <a:pPr/>
              <a:t>3</a:t>
            </a:fld>
            <a:endParaRPr lang="en-US" dirty="0"/>
          </a:p>
        </p:txBody>
      </p:sp>
    </p:spTree>
    <p:extLst>
      <p:ext uri="{BB962C8B-B14F-4D97-AF65-F5344CB8AC3E}">
        <p14:creationId xmlns:p14="http://schemas.microsoft.com/office/powerpoint/2010/main" val="3634476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4124061" y="3350958"/>
            <a:ext cx="965264"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26924" y="310691"/>
            <a:ext cx="10058400" cy="986020"/>
          </a:xfrm>
        </p:spPr>
        <p:txBody>
          <a:bodyPr>
            <a:noAutofit/>
          </a:bodyPr>
          <a:lstStyle/>
          <a:p>
            <a:r>
              <a:rPr lang="en-US" dirty="0"/>
              <a:t>Health </a:t>
            </a:r>
            <a:r>
              <a:rPr lang="en-US" dirty="0" smtClean="0"/>
              <a:t>Outcomes-Adult </a:t>
            </a:r>
            <a:r>
              <a:rPr lang="en-US" dirty="0"/>
              <a:t>Chronic Disease</a:t>
            </a:r>
          </a:p>
        </p:txBody>
      </p:sp>
      <p:sp>
        <p:nvSpPr>
          <p:cNvPr id="3" name="Slide Number Placeholder 2"/>
          <p:cNvSpPr>
            <a:spLocks noGrp="1"/>
          </p:cNvSpPr>
          <p:nvPr>
            <p:ph type="sldNum" sz="quarter" idx="12"/>
          </p:nvPr>
        </p:nvSpPr>
        <p:spPr/>
        <p:txBody>
          <a:bodyPr/>
          <a:lstStyle/>
          <a:p>
            <a:fld id="{4FAB73BC-B049-4115-A692-8D63A059BFB8}" type="slidenum">
              <a:rPr lang="en-US" smtClean="0">
                <a:latin typeface="+mj-lt"/>
              </a:rPr>
              <a:t>30</a:t>
            </a:fld>
            <a:endParaRPr lang="en-US" dirty="0">
              <a:latin typeface="+mj-lt"/>
            </a:endParaRPr>
          </a:p>
        </p:txBody>
      </p:sp>
      <p:sp>
        <p:nvSpPr>
          <p:cNvPr id="12" name="TextBox 11"/>
          <p:cNvSpPr txBox="1"/>
          <p:nvPr/>
        </p:nvSpPr>
        <p:spPr>
          <a:xfrm>
            <a:off x="1121577" y="1448201"/>
            <a:ext cx="4299283" cy="1200329"/>
          </a:xfrm>
          <a:prstGeom prst="rect">
            <a:avLst/>
          </a:prstGeom>
          <a:noFill/>
        </p:spPr>
        <p:txBody>
          <a:bodyPr wrap="square" rtlCol="0">
            <a:spAutoFit/>
          </a:bodyPr>
          <a:lstStyle/>
          <a:p>
            <a:pPr algn="ctr"/>
            <a:r>
              <a:rPr lang="en-US" sz="2400" b="1" dirty="0" smtClean="0">
                <a:latin typeface="+mj-lt"/>
              </a:rPr>
              <a:t>Lincoln County: </a:t>
            </a:r>
          </a:p>
          <a:p>
            <a:pPr algn="ctr"/>
            <a:r>
              <a:rPr lang="en-US" sz="2400" b="1" dirty="0" smtClean="0">
                <a:latin typeface="+mj-lt"/>
              </a:rPr>
              <a:t>High Cholesterol (Adults)</a:t>
            </a:r>
            <a:endParaRPr lang="en-US" sz="2400" b="1" dirty="0">
              <a:latin typeface="+mj-lt"/>
            </a:endParaRPr>
          </a:p>
          <a:p>
            <a:endParaRPr lang="en-US" sz="2400" b="1" dirty="0">
              <a:latin typeface="+mj-lt"/>
            </a:endParaRPr>
          </a:p>
        </p:txBody>
      </p:sp>
      <p:graphicFrame>
        <p:nvGraphicFramePr>
          <p:cNvPr id="16" name="Content Placeholder 5"/>
          <p:cNvGraphicFramePr>
            <a:graphicFrameLocks/>
          </p:cNvGraphicFramePr>
          <p:nvPr>
            <p:extLst>
              <p:ext uri="{D42A27DB-BD31-4B8C-83A1-F6EECF244321}">
                <p14:modId xmlns:p14="http://schemas.microsoft.com/office/powerpoint/2010/main" val="2962091665"/>
              </p:ext>
            </p:extLst>
          </p:nvPr>
        </p:nvGraphicFramePr>
        <p:xfrm>
          <a:off x="359421" y="2503876"/>
          <a:ext cx="5823593" cy="37567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ontent Placeholder 5"/>
          <p:cNvGraphicFramePr>
            <a:graphicFrameLocks/>
          </p:cNvGraphicFramePr>
          <p:nvPr>
            <p:extLst>
              <p:ext uri="{D42A27DB-BD31-4B8C-83A1-F6EECF244321}">
                <p14:modId xmlns:p14="http://schemas.microsoft.com/office/powerpoint/2010/main" val="3396239454"/>
              </p:ext>
            </p:extLst>
          </p:nvPr>
        </p:nvGraphicFramePr>
        <p:xfrm>
          <a:off x="5900188" y="2503876"/>
          <a:ext cx="5848564" cy="3772860"/>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p:cNvSpPr txBox="1"/>
          <p:nvPr/>
        </p:nvSpPr>
        <p:spPr>
          <a:xfrm>
            <a:off x="7118076" y="1479760"/>
            <a:ext cx="4299283" cy="1200329"/>
          </a:xfrm>
          <a:prstGeom prst="rect">
            <a:avLst/>
          </a:prstGeom>
          <a:noFill/>
        </p:spPr>
        <p:txBody>
          <a:bodyPr wrap="square" rtlCol="0">
            <a:spAutoFit/>
          </a:bodyPr>
          <a:lstStyle/>
          <a:p>
            <a:pPr algn="ctr"/>
            <a:r>
              <a:rPr lang="en-US" sz="2400" b="1" dirty="0" smtClean="0">
                <a:latin typeface="+mj-lt"/>
              </a:rPr>
              <a:t>Lincoln County: </a:t>
            </a:r>
          </a:p>
          <a:p>
            <a:pPr algn="ctr"/>
            <a:r>
              <a:rPr lang="en-US" sz="2400" b="1" dirty="0" smtClean="0">
                <a:latin typeface="+mj-lt"/>
              </a:rPr>
              <a:t>High Blood Pressure</a:t>
            </a:r>
            <a:endParaRPr lang="en-US" sz="2400" b="1" dirty="0">
              <a:latin typeface="+mj-lt"/>
            </a:endParaRPr>
          </a:p>
          <a:p>
            <a:endParaRPr lang="en-US" sz="2400" b="1" dirty="0">
              <a:latin typeface="+mj-lt"/>
            </a:endParaRPr>
          </a:p>
        </p:txBody>
      </p:sp>
      <p:sp>
        <p:nvSpPr>
          <p:cNvPr id="27" name="TextBox 1"/>
          <p:cNvSpPr txBox="1"/>
          <p:nvPr/>
        </p:nvSpPr>
        <p:spPr>
          <a:xfrm>
            <a:off x="4773819" y="3176850"/>
            <a:ext cx="1773410" cy="1846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latin typeface="+mj-lt"/>
              </a:rPr>
              <a:t>Maine </a:t>
            </a:r>
            <a:r>
              <a:rPr lang="en-US" sz="1600" dirty="0" smtClean="0">
                <a:latin typeface="+mj-lt"/>
              </a:rPr>
              <a:t>39%</a:t>
            </a:r>
            <a:endParaRPr lang="en-US" sz="1600" dirty="0">
              <a:latin typeface="+mj-lt"/>
            </a:endParaRPr>
          </a:p>
        </p:txBody>
      </p:sp>
      <p:cxnSp>
        <p:nvCxnSpPr>
          <p:cNvPr id="26" name="Straight Connector 25"/>
          <p:cNvCxnSpPr/>
          <p:nvPr/>
        </p:nvCxnSpPr>
        <p:spPr>
          <a:xfrm>
            <a:off x="9944000" y="3684133"/>
            <a:ext cx="88303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929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Health </a:t>
            </a:r>
            <a:r>
              <a:rPr lang="en-US" dirty="0" smtClean="0"/>
              <a:t>Outcomes – Injury</a:t>
            </a:r>
            <a:endParaRPr lang="en-US" dirty="0"/>
          </a:p>
        </p:txBody>
      </p:sp>
      <p:graphicFrame>
        <p:nvGraphicFramePr>
          <p:cNvPr id="15" name="Content Placeholder 8"/>
          <p:cNvGraphicFramePr>
            <a:graphicFrameLocks/>
          </p:cNvGraphicFramePr>
          <p:nvPr>
            <p:extLst>
              <p:ext uri="{D42A27DB-BD31-4B8C-83A1-F6EECF244321}">
                <p14:modId xmlns:p14="http://schemas.microsoft.com/office/powerpoint/2010/main" val="2733704701"/>
              </p:ext>
            </p:extLst>
          </p:nvPr>
        </p:nvGraphicFramePr>
        <p:xfrm>
          <a:off x="2882843" y="1965166"/>
          <a:ext cx="5044935" cy="4360177"/>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p:cNvCxnSpPr/>
          <p:nvPr/>
        </p:nvCxnSpPr>
        <p:spPr>
          <a:xfrm>
            <a:off x="6485400" y="2933756"/>
            <a:ext cx="800442"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944161" y="1527950"/>
            <a:ext cx="6062174" cy="707886"/>
          </a:xfrm>
          <a:prstGeom prst="rect">
            <a:avLst/>
          </a:prstGeom>
          <a:noFill/>
        </p:spPr>
        <p:txBody>
          <a:bodyPr wrap="square" rtlCol="0">
            <a:spAutoFit/>
          </a:bodyPr>
          <a:lstStyle/>
          <a:p>
            <a:pPr algn="ctr"/>
            <a:r>
              <a:rPr lang="en-US" sz="2000" b="1" dirty="0" smtClean="0"/>
              <a:t>Lincoln County: Coronary Heart Disease Deaths Per 100,000 Population</a:t>
            </a:r>
            <a:endParaRPr lang="en-US" sz="2400" b="1" dirty="0"/>
          </a:p>
        </p:txBody>
      </p:sp>
      <p:sp>
        <p:nvSpPr>
          <p:cNvPr id="31" name="TextBox 30"/>
          <p:cNvSpPr txBox="1"/>
          <p:nvPr/>
        </p:nvSpPr>
        <p:spPr>
          <a:xfrm>
            <a:off x="7285842" y="2764479"/>
            <a:ext cx="1361141" cy="338554"/>
          </a:xfrm>
          <a:prstGeom prst="rect">
            <a:avLst/>
          </a:prstGeom>
          <a:noFill/>
        </p:spPr>
        <p:txBody>
          <a:bodyPr wrap="square" rtlCol="0">
            <a:spAutoFit/>
          </a:bodyPr>
          <a:lstStyle/>
          <a:p>
            <a:r>
              <a:rPr lang="en-US" sz="1600" dirty="0" smtClean="0">
                <a:latin typeface="+mj-lt"/>
              </a:rPr>
              <a:t>Maine 84.1</a:t>
            </a:r>
            <a:endParaRPr lang="en-US" sz="1600" dirty="0">
              <a:latin typeface="+mj-lt"/>
            </a:endParaRPr>
          </a:p>
        </p:txBody>
      </p:sp>
      <p:sp>
        <p:nvSpPr>
          <p:cNvPr id="13" name="TextBox 12"/>
          <p:cNvSpPr txBox="1"/>
          <p:nvPr/>
        </p:nvSpPr>
        <p:spPr>
          <a:xfrm>
            <a:off x="3546749" y="2183386"/>
            <a:ext cx="693787" cy="338554"/>
          </a:xfrm>
          <a:prstGeom prst="rect">
            <a:avLst/>
          </a:prstGeom>
          <a:noFill/>
        </p:spPr>
        <p:txBody>
          <a:bodyPr wrap="square" rtlCol="0">
            <a:spAutoFit/>
          </a:bodyPr>
          <a:lstStyle/>
          <a:p>
            <a:r>
              <a:rPr lang="en-US" sz="1600" dirty="0" smtClean="0">
                <a:latin typeface="+mj-lt"/>
              </a:rPr>
              <a:t>100</a:t>
            </a:r>
            <a:endParaRPr lang="en-US" sz="1600" dirty="0">
              <a:latin typeface="+mj-lt"/>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t>31</a:t>
            </a:fld>
            <a:endParaRPr lang="en-US" dirty="0"/>
          </a:p>
        </p:txBody>
      </p:sp>
    </p:spTree>
    <p:extLst>
      <p:ext uri="{BB962C8B-B14F-4D97-AF65-F5344CB8AC3E}">
        <p14:creationId xmlns:p14="http://schemas.microsoft.com/office/powerpoint/2010/main" val="1769349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a:t>
            </a:r>
            <a:r>
              <a:rPr lang="en-US" dirty="0" smtClean="0"/>
              <a:t>Outcomes - </a:t>
            </a:r>
            <a:r>
              <a:rPr lang="en-US" dirty="0"/>
              <a:t>Mental Health</a:t>
            </a:r>
          </a:p>
        </p:txBody>
      </p:sp>
      <p:sp>
        <p:nvSpPr>
          <p:cNvPr id="4" name="Slide Number Placeholder 3"/>
          <p:cNvSpPr>
            <a:spLocks noGrp="1"/>
          </p:cNvSpPr>
          <p:nvPr>
            <p:ph type="sldNum" sz="quarter" idx="12"/>
          </p:nvPr>
        </p:nvSpPr>
        <p:spPr>
          <a:xfrm>
            <a:off x="9419611" y="6459785"/>
            <a:ext cx="1312025" cy="365125"/>
          </a:xfrm>
        </p:spPr>
        <p:txBody>
          <a:bodyPr/>
          <a:lstStyle/>
          <a:p>
            <a:fld id="{4FAB73BC-B049-4115-A692-8D63A059BFB8}" type="slidenum">
              <a:rPr lang="en-US" smtClean="0">
                <a:latin typeface="+mj-lt"/>
              </a:rPr>
              <a:t>32</a:t>
            </a:fld>
            <a:endParaRPr lang="en-US"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78" y="2117038"/>
            <a:ext cx="2687313" cy="4161918"/>
          </a:xfrm>
          <a:prstGeom prst="rect">
            <a:avLst/>
          </a:prstGeom>
        </p:spPr>
      </p:pic>
      <p:sp>
        <p:nvSpPr>
          <p:cNvPr id="14" name="TextBox 13"/>
          <p:cNvSpPr txBox="1"/>
          <p:nvPr/>
        </p:nvSpPr>
        <p:spPr>
          <a:xfrm>
            <a:off x="6240795" y="1414215"/>
            <a:ext cx="6062174" cy="707886"/>
          </a:xfrm>
          <a:prstGeom prst="rect">
            <a:avLst/>
          </a:prstGeom>
          <a:noFill/>
        </p:spPr>
        <p:txBody>
          <a:bodyPr wrap="square" rtlCol="0">
            <a:spAutoFit/>
          </a:bodyPr>
          <a:lstStyle/>
          <a:p>
            <a:pPr algn="ctr"/>
            <a:r>
              <a:rPr lang="en-US" sz="2000" b="1" dirty="0" smtClean="0"/>
              <a:t>Lincoln County vs. Maine: Sad/Hopeless </a:t>
            </a:r>
          </a:p>
          <a:p>
            <a:pPr algn="ctr"/>
            <a:r>
              <a:rPr lang="en-US" sz="2000" b="1" dirty="0" smtClean="0"/>
              <a:t>2+ Weeks in a Row (High </a:t>
            </a:r>
            <a:r>
              <a:rPr lang="en-US" sz="2000" b="1" dirty="0"/>
              <a:t>School</a:t>
            </a:r>
            <a:r>
              <a:rPr lang="en-US" sz="2000" b="1" dirty="0" smtClean="0"/>
              <a:t>), 2017</a:t>
            </a:r>
            <a:endParaRPr lang="en-US" sz="2400" b="1"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9600" t="73509"/>
          <a:stretch/>
        </p:blipFill>
        <p:spPr>
          <a:xfrm>
            <a:off x="3790906" y="2359051"/>
            <a:ext cx="1788958" cy="1816768"/>
          </a:xfrm>
          <a:prstGeom prst="rect">
            <a:avLst/>
          </a:prstGeom>
        </p:spPr>
      </p:pic>
      <p:sp>
        <p:nvSpPr>
          <p:cNvPr id="6" name="Rectangle 5"/>
          <p:cNvSpPr/>
          <p:nvPr/>
        </p:nvSpPr>
        <p:spPr>
          <a:xfrm>
            <a:off x="2863516" y="5197642"/>
            <a:ext cx="1788932" cy="1081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6552407" y="2219588"/>
            <a:ext cx="693787" cy="338554"/>
          </a:xfrm>
          <a:prstGeom prst="rect">
            <a:avLst/>
          </a:prstGeom>
          <a:noFill/>
        </p:spPr>
        <p:txBody>
          <a:bodyPr wrap="square" rtlCol="0">
            <a:spAutoFit/>
          </a:bodyPr>
          <a:lstStyle/>
          <a:p>
            <a:r>
              <a:rPr lang="en-US" sz="1600" dirty="0" smtClean="0">
                <a:latin typeface="+mj-lt"/>
              </a:rPr>
              <a:t>35%</a:t>
            </a:r>
            <a:endParaRPr lang="en-US" sz="1600" dirty="0">
              <a:latin typeface="+mj-lt"/>
            </a:endParaRPr>
          </a:p>
        </p:txBody>
      </p:sp>
      <p:sp>
        <p:nvSpPr>
          <p:cNvPr id="36" name="TextBox 35"/>
          <p:cNvSpPr txBox="1"/>
          <p:nvPr/>
        </p:nvSpPr>
        <p:spPr>
          <a:xfrm>
            <a:off x="1005253" y="1406937"/>
            <a:ext cx="6062174" cy="400110"/>
          </a:xfrm>
          <a:prstGeom prst="rect">
            <a:avLst/>
          </a:prstGeom>
          <a:noFill/>
        </p:spPr>
        <p:txBody>
          <a:bodyPr wrap="square" rtlCol="0">
            <a:spAutoFit/>
          </a:bodyPr>
          <a:lstStyle/>
          <a:p>
            <a:r>
              <a:rPr lang="en-US" sz="2000" b="1" dirty="0" smtClean="0"/>
              <a:t>Current Depression (Adults), 2014-2016 </a:t>
            </a:r>
            <a:endParaRPr lang="en-US" sz="2400" b="1" dirty="0"/>
          </a:p>
        </p:txBody>
      </p:sp>
      <p:graphicFrame>
        <p:nvGraphicFramePr>
          <p:cNvPr id="9" name="Chart 8"/>
          <p:cNvGraphicFramePr/>
          <p:nvPr>
            <p:extLst>
              <p:ext uri="{D42A27DB-BD31-4B8C-83A1-F6EECF244321}">
                <p14:modId xmlns:p14="http://schemas.microsoft.com/office/powerpoint/2010/main" val="2217573920"/>
              </p:ext>
            </p:extLst>
          </p:nvPr>
        </p:nvGraphicFramePr>
        <p:xfrm>
          <a:off x="7006413" y="2264514"/>
          <a:ext cx="4357517" cy="3844902"/>
        </p:xfrm>
        <a:graphic>
          <a:graphicData uri="http://schemas.openxmlformats.org/drawingml/2006/chart">
            <c:chart xmlns:c="http://schemas.openxmlformats.org/drawingml/2006/chart" xmlns:r="http://schemas.openxmlformats.org/officeDocument/2006/relationships" r:id="rId4"/>
          </a:graphicData>
        </a:graphic>
      </p:graphicFrame>
      <p:sp>
        <p:nvSpPr>
          <p:cNvPr id="39" name="TextBox 38"/>
          <p:cNvSpPr txBox="1"/>
          <p:nvPr/>
        </p:nvSpPr>
        <p:spPr>
          <a:xfrm>
            <a:off x="9424802" y="5994478"/>
            <a:ext cx="693787" cy="307777"/>
          </a:xfrm>
          <a:prstGeom prst="rect">
            <a:avLst/>
          </a:prstGeom>
          <a:noFill/>
        </p:spPr>
        <p:txBody>
          <a:bodyPr wrap="square" rtlCol="0">
            <a:spAutoFit/>
          </a:bodyPr>
          <a:lstStyle/>
          <a:p>
            <a:r>
              <a:rPr lang="en-US" sz="1400" b="1" dirty="0" smtClean="0">
                <a:latin typeface="+mj-lt"/>
              </a:rPr>
              <a:t>Maine</a:t>
            </a:r>
            <a:endParaRPr lang="en-US" sz="1400" b="1" dirty="0">
              <a:latin typeface="+mj-lt"/>
            </a:endParaRPr>
          </a:p>
        </p:txBody>
      </p:sp>
      <p:sp>
        <p:nvSpPr>
          <p:cNvPr id="40" name="TextBox 39"/>
          <p:cNvSpPr txBox="1"/>
          <p:nvPr/>
        </p:nvSpPr>
        <p:spPr>
          <a:xfrm>
            <a:off x="8174271" y="5994478"/>
            <a:ext cx="831346" cy="307777"/>
          </a:xfrm>
          <a:prstGeom prst="rect">
            <a:avLst/>
          </a:prstGeom>
          <a:noFill/>
        </p:spPr>
        <p:txBody>
          <a:bodyPr wrap="square" rtlCol="0">
            <a:spAutoFit/>
          </a:bodyPr>
          <a:lstStyle/>
          <a:p>
            <a:r>
              <a:rPr lang="en-US" sz="1400" b="1" dirty="0" smtClean="0">
                <a:latin typeface="+mj-lt"/>
              </a:rPr>
              <a:t>Lincoln</a:t>
            </a:r>
            <a:endParaRPr lang="en-US" sz="1400" b="1" dirty="0">
              <a:latin typeface="+mj-lt"/>
            </a:endParaRPr>
          </a:p>
        </p:txBody>
      </p:sp>
    </p:spTree>
    <p:extLst>
      <p:ext uri="{BB962C8B-B14F-4D97-AF65-F5344CB8AC3E}">
        <p14:creationId xmlns:p14="http://schemas.microsoft.com/office/powerpoint/2010/main" val="4360514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Health </a:t>
            </a:r>
            <a:r>
              <a:rPr lang="en-US" dirty="0" smtClean="0"/>
              <a:t>Outcomes - Substance </a:t>
            </a:r>
            <a:r>
              <a:rPr lang="en-US" dirty="0"/>
              <a:t>Use</a:t>
            </a:r>
          </a:p>
        </p:txBody>
      </p:sp>
      <p:graphicFrame>
        <p:nvGraphicFramePr>
          <p:cNvPr id="4" name="Content Placeholder 5"/>
          <p:cNvGraphicFramePr>
            <a:graphicFrameLocks/>
          </p:cNvGraphicFramePr>
          <p:nvPr>
            <p:extLst>
              <p:ext uri="{D42A27DB-BD31-4B8C-83A1-F6EECF244321}">
                <p14:modId xmlns:p14="http://schemas.microsoft.com/office/powerpoint/2010/main" val="2136466499"/>
              </p:ext>
            </p:extLst>
          </p:nvPr>
        </p:nvGraphicFramePr>
        <p:xfrm>
          <a:off x="473394" y="1312853"/>
          <a:ext cx="3254002" cy="2592577"/>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4462043" y="1450648"/>
            <a:ext cx="5209735" cy="1077218"/>
          </a:xfrm>
          <a:prstGeom prst="rect">
            <a:avLst/>
          </a:prstGeom>
          <a:noFill/>
        </p:spPr>
        <p:txBody>
          <a:bodyPr wrap="square" rtlCol="0">
            <a:spAutoFit/>
          </a:bodyPr>
          <a:lstStyle/>
          <a:p>
            <a:pPr algn="ctr"/>
            <a:r>
              <a:rPr lang="en-US" sz="2000" b="1" dirty="0">
                <a:latin typeface="+mj-lt"/>
              </a:rPr>
              <a:t>Overdose </a:t>
            </a:r>
            <a:r>
              <a:rPr lang="en-US" sz="2000" b="1" dirty="0" smtClean="0">
                <a:latin typeface="+mj-lt"/>
              </a:rPr>
              <a:t>Deaths Per 100,000</a:t>
            </a:r>
          </a:p>
          <a:p>
            <a:pPr algn="ctr"/>
            <a:r>
              <a:rPr lang="en-US" sz="2000" b="1" dirty="0" smtClean="0">
                <a:latin typeface="+mj-lt"/>
              </a:rPr>
              <a:t> 2012-2016</a:t>
            </a:r>
            <a:endParaRPr lang="en-US" sz="2000" b="1" dirty="0">
              <a:latin typeface="+mj-lt"/>
            </a:endParaRPr>
          </a:p>
          <a:p>
            <a:endParaRPr lang="en-US" sz="2400" b="1" dirty="0">
              <a:latin typeface="+mj-lt"/>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663"/>
          <a:stretch/>
        </p:blipFill>
        <p:spPr>
          <a:xfrm>
            <a:off x="3751004" y="2193633"/>
            <a:ext cx="2685491" cy="403170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5928" t="73294"/>
          <a:stretch/>
        </p:blipFill>
        <p:spPr>
          <a:xfrm>
            <a:off x="6141352" y="2400019"/>
            <a:ext cx="1851119" cy="1730073"/>
          </a:xfrm>
          <a:prstGeom prst="rect">
            <a:avLst/>
          </a:prstGeom>
        </p:spPr>
      </p:pic>
      <p:sp>
        <p:nvSpPr>
          <p:cNvPr id="13" name="Rounded Rectangle 12"/>
          <p:cNvSpPr/>
          <p:nvPr/>
        </p:nvSpPr>
        <p:spPr>
          <a:xfrm>
            <a:off x="5131242" y="5110786"/>
            <a:ext cx="1687313" cy="9523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0196" y="5172471"/>
            <a:ext cx="4619841" cy="989966"/>
          </a:xfrm>
          <a:prstGeom prst="rect">
            <a:avLst/>
          </a:prstGeom>
        </p:spPr>
      </p:pic>
      <p:sp>
        <p:nvSpPr>
          <p:cNvPr id="3" name="Slide Number Placeholder 2"/>
          <p:cNvSpPr>
            <a:spLocks noGrp="1"/>
          </p:cNvSpPr>
          <p:nvPr>
            <p:ph type="sldNum" sz="quarter" idx="12"/>
          </p:nvPr>
        </p:nvSpPr>
        <p:spPr/>
        <p:txBody>
          <a:bodyPr/>
          <a:lstStyle/>
          <a:p>
            <a:fld id="{4FAB73BC-B049-4115-A692-8D63A059BFB8}" type="slidenum">
              <a:rPr lang="en-US" smtClean="0"/>
              <a:t>33</a:t>
            </a:fld>
            <a:endParaRPr lang="en-US" dirty="0"/>
          </a:p>
        </p:txBody>
      </p:sp>
    </p:spTree>
    <p:extLst>
      <p:ext uri="{BB962C8B-B14F-4D97-AF65-F5344CB8AC3E}">
        <p14:creationId xmlns:p14="http://schemas.microsoft.com/office/powerpoint/2010/main" val="39193189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Health </a:t>
            </a:r>
            <a:r>
              <a:rPr lang="en-US" dirty="0" smtClean="0"/>
              <a:t>Outcomes – Injury</a:t>
            </a:r>
            <a:endParaRPr lang="en-US" dirty="0"/>
          </a:p>
        </p:txBody>
      </p:sp>
      <p:sp>
        <p:nvSpPr>
          <p:cNvPr id="14" name="Rectangle 13"/>
          <p:cNvSpPr/>
          <p:nvPr/>
        </p:nvSpPr>
        <p:spPr>
          <a:xfrm>
            <a:off x="3415597" y="2565361"/>
            <a:ext cx="2789964" cy="646331"/>
          </a:xfrm>
          <a:prstGeom prst="rect">
            <a:avLst/>
          </a:prstGeom>
        </p:spPr>
        <p:txBody>
          <a:bodyPr wrap="square">
            <a:spAutoFit/>
          </a:bodyPr>
          <a:lstStyle/>
          <a:p>
            <a:pPr algn="ctr"/>
            <a:r>
              <a:rPr lang="en-US" b="1" dirty="0" smtClean="0">
                <a:solidFill>
                  <a:schemeClr val="bg1"/>
                </a:solidFill>
              </a:rPr>
              <a:t>2017</a:t>
            </a:r>
            <a:endParaRPr lang="en-US" b="1" dirty="0">
              <a:solidFill>
                <a:schemeClr val="bg1"/>
              </a:solidFill>
            </a:endParaRPr>
          </a:p>
          <a:p>
            <a:pPr algn="ctr"/>
            <a:r>
              <a:rPr lang="en-US" dirty="0">
                <a:solidFill>
                  <a:schemeClr val="bg1"/>
                </a:solidFill>
              </a:rPr>
              <a:t>114</a:t>
            </a:r>
          </a:p>
        </p:txBody>
      </p:sp>
      <p:sp>
        <p:nvSpPr>
          <p:cNvPr id="16" name="TextBox 15"/>
          <p:cNvSpPr txBox="1"/>
          <p:nvPr/>
        </p:nvSpPr>
        <p:spPr>
          <a:xfrm>
            <a:off x="3287278" y="2175532"/>
            <a:ext cx="693787" cy="338554"/>
          </a:xfrm>
          <a:prstGeom prst="rect">
            <a:avLst/>
          </a:prstGeom>
          <a:noFill/>
        </p:spPr>
        <p:txBody>
          <a:bodyPr wrap="square" rtlCol="0">
            <a:spAutoFit/>
          </a:bodyPr>
          <a:lstStyle/>
          <a:p>
            <a:r>
              <a:rPr lang="en-US" sz="1600" dirty="0" smtClean="0">
                <a:latin typeface="+mj-lt"/>
              </a:rPr>
              <a:t>120.0</a:t>
            </a:r>
            <a:endParaRPr lang="en-US" sz="1600" dirty="0">
              <a:latin typeface="+mj-lt"/>
            </a:endParaRPr>
          </a:p>
        </p:txBody>
      </p:sp>
      <p:graphicFrame>
        <p:nvGraphicFramePr>
          <p:cNvPr id="30" name="Content Placeholder 8"/>
          <p:cNvGraphicFramePr>
            <a:graphicFrameLocks/>
          </p:cNvGraphicFramePr>
          <p:nvPr>
            <p:extLst>
              <p:ext uri="{D42A27DB-BD31-4B8C-83A1-F6EECF244321}">
                <p14:modId xmlns:p14="http://schemas.microsoft.com/office/powerpoint/2010/main" val="28186912"/>
              </p:ext>
            </p:extLst>
          </p:nvPr>
        </p:nvGraphicFramePr>
        <p:xfrm>
          <a:off x="2819754" y="1928061"/>
          <a:ext cx="5044935" cy="4360177"/>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p:nvPr/>
        </p:nvSpPr>
        <p:spPr>
          <a:xfrm>
            <a:off x="2819754" y="1527951"/>
            <a:ext cx="6062174" cy="707886"/>
          </a:xfrm>
          <a:prstGeom prst="rect">
            <a:avLst/>
          </a:prstGeom>
          <a:noFill/>
        </p:spPr>
        <p:txBody>
          <a:bodyPr wrap="square" rtlCol="0">
            <a:spAutoFit/>
          </a:bodyPr>
          <a:lstStyle/>
          <a:p>
            <a:pPr algn="ctr"/>
            <a:r>
              <a:rPr lang="en-US" sz="2000" b="1" dirty="0" smtClean="0"/>
              <a:t>Lincoln County: Traumatic Brain Injury ED Visits Per 10,000 Population</a:t>
            </a:r>
            <a:endParaRPr lang="en-US" sz="2400" b="1" dirty="0"/>
          </a:p>
        </p:txBody>
      </p:sp>
      <p:cxnSp>
        <p:nvCxnSpPr>
          <p:cNvPr id="17" name="Straight Connector 16"/>
          <p:cNvCxnSpPr/>
          <p:nvPr/>
        </p:nvCxnSpPr>
        <p:spPr>
          <a:xfrm>
            <a:off x="6403727" y="3318993"/>
            <a:ext cx="90084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272668" y="3156690"/>
            <a:ext cx="1361141" cy="338554"/>
          </a:xfrm>
          <a:prstGeom prst="rect">
            <a:avLst/>
          </a:prstGeom>
          <a:noFill/>
        </p:spPr>
        <p:txBody>
          <a:bodyPr wrap="square" rtlCol="0">
            <a:spAutoFit/>
          </a:bodyPr>
          <a:lstStyle/>
          <a:p>
            <a:r>
              <a:rPr lang="en-US" sz="1600" dirty="0" smtClean="0">
                <a:latin typeface="+mj-lt"/>
              </a:rPr>
              <a:t>Maine 85.1</a:t>
            </a:r>
            <a:endParaRPr lang="en-US" sz="1600" dirty="0">
              <a:latin typeface="+mj-lt"/>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t>34</a:t>
            </a:fld>
            <a:endParaRPr lang="en-US" dirty="0"/>
          </a:p>
        </p:txBody>
      </p:sp>
    </p:spTree>
    <p:extLst>
      <p:ext uri="{BB962C8B-B14F-4D97-AF65-F5344CB8AC3E}">
        <p14:creationId xmlns:p14="http://schemas.microsoft.com/office/powerpoint/2010/main" val="189288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Health Access and Quality</a:t>
            </a:r>
          </a:p>
        </p:txBody>
      </p:sp>
      <p:graphicFrame>
        <p:nvGraphicFramePr>
          <p:cNvPr id="4" name="Content Placeholder 5"/>
          <p:cNvGraphicFramePr>
            <a:graphicFrameLocks/>
          </p:cNvGraphicFramePr>
          <p:nvPr>
            <p:extLst/>
          </p:nvPr>
        </p:nvGraphicFramePr>
        <p:xfrm>
          <a:off x="955392" y="1317275"/>
          <a:ext cx="3254002" cy="2592577"/>
        </p:xfrm>
        <a:graphic>
          <a:graphicData uri="http://schemas.openxmlformats.org/drawingml/2006/chart">
            <c:chart xmlns:c="http://schemas.openxmlformats.org/drawingml/2006/chart" xmlns:r="http://schemas.openxmlformats.org/officeDocument/2006/relationships" r:id="rId3"/>
          </a:graphicData>
        </a:graphic>
      </p:graphicFrame>
      <p:sp>
        <p:nvSpPr>
          <p:cNvPr id="23" name="Content Placeholder 2"/>
          <p:cNvSpPr txBox="1">
            <a:spLocks/>
          </p:cNvSpPr>
          <p:nvPr/>
        </p:nvSpPr>
        <p:spPr>
          <a:xfrm>
            <a:off x="6679292" y="3246514"/>
            <a:ext cx="4640167" cy="93862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solidFill>
                <a:schemeClr val="tx1"/>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t>35</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498" y="1489213"/>
            <a:ext cx="3131588" cy="476108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833" y="4981074"/>
            <a:ext cx="5069196" cy="1177954"/>
          </a:xfrm>
          <a:prstGeom prst="rect">
            <a:avLst/>
          </a:prstGeom>
        </p:spPr>
      </p:pic>
      <p:sp>
        <p:nvSpPr>
          <p:cNvPr id="22" name="TextBox 21"/>
          <p:cNvSpPr txBox="1"/>
          <p:nvPr/>
        </p:nvSpPr>
        <p:spPr>
          <a:xfrm>
            <a:off x="1469557" y="1539352"/>
            <a:ext cx="5209735" cy="1200329"/>
          </a:xfrm>
          <a:prstGeom prst="rect">
            <a:avLst/>
          </a:prstGeom>
          <a:noFill/>
        </p:spPr>
        <p:txBody>
          <a:bodyPr wrap="square" rtlCol="0">
            <a:spAutoFit/>
          </a:bodyPr>
          <a:lstStyle/>
          <a:p>
            <a:r>
              <a:rPr lang="en-US" sz="2400" b="1" dirty="0">
                <a:latin typeface="+mj-lt"/>
              </a:rPr>
              <a:t>Unable to Obtain Care Due to </a:t>
            </a:r>
            <a:r>
              <a:rPr lang="en-US" sz="2400" b="1" dirty="0" smtClean="0">
                <a:latin typeface="+mj-lt"/>
              </a:rPr>
              <a:t>Cost, 2014-2016 </a:t>
            </a:r>
            <a:endParaRPr lang="en-US" sz="2400" b="1" dirty="0">
              <a:latin typeface="+mj-lt"/>
            </a:endParaRPr>
          </a:p>
          <a:p>
            <a:endParaRPr lang="en-US" sz="2400" b="1" dirty="0">
              <a:latin typeface="+mj-lt"/>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8746" t="72950"/>
          <a:stretch/>
        </p:blipFill>
        <p:spPr>
          <a:xfrm>
            <a:off x="8065392" y="1886525"/>
            <a:ext cx="1835066" cy="1829301"/>
          </a:xfrm>
          <a:prstGeom prst="rect">
            <a:avLst/>
          </a:prstGeom>
        </p:spPr>
      </p:pic>
    </p:spTree>
    <p:extLst>
      <p:ext uri="{BB962C8B-B14F-4D97-AF65-F5344CB8AC3E}">
        <p14:creationId xmlns:p14="http://schemas.microsoft.com/office/powerpoint/2010/main" val="36804840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Facilitated Discussion</a:t>
            </a:r>
          </a:p>
        </p:txBody>
      </p:sp>
      <p:sp>
        <p:nvSpPr>
          <p:cNvPr id="3" name="Slide Number Placeholder 2"/>
          <p:cNvSpPr>
            <a:spLocks noGrp="1"/>
          </p:cNvSpPr>
          <p:nvPr>
            <p:ph type="sldNum" sz="quarter" idx="12"/>
          </p:nvPr>
        </p:nvSpPr>
        <p:spPr/>
        <p:txBody>
          <a:bodyPr/>
          <a:lstStyle/>
          <a:p>
            <a:fld id="{4FAB73BC-B049-4115-A692-8D63A059BFB8}" type="slidenum">
              <a:rPr lang="en-US" smtClean="0"/>
              <a:t>36</a:t>
            </a:fld>
            <a:endParaRPr lang="en-US" dirty="0"/>
          </a:p>
        </p:txBody>
      </p:sp>
    </p:spTree>
    <p:extLst>
      <p:ext uri="{BB962C8B-B14F-4D97-AF65-F5344CB8AC3E}">
        <p14:creationId xmlns:p14="http://schemas.microsoft.com/office/powerpoint/2010/main" val="38032437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Small Group Discussion Questions</a:t>
            </a:r>
          </a:p>
        </p:txBody>
      </p:sp>
      <p:graphicFrame>
        <p:nvGraphicFramePr>
          <p:cNvPr id="4" name="Content Placeholder 5"/>
          <p:cNvGraphicFramePr>
            <a:graphicFrameLocks/>
          </p:cNvGraphicFramePr>
          <p:nvPr>
            <p:extLst/>
          </p:nvPr>
        </p:nvGraphicFramePr>
        <p:xfrm>
          <a:off x="955392" y="1317275"/>
          <a:ext cx="3254002" cy="2592577"/>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189185" y="1350859"/>
            <a:ext cx="11745311" cy="4632037"/>
          </a:xfrm>
          <a:prstGeom prst="rect">
            <a:avLst/>
          </a:prstGeom>
          <a:noFill/>
        </p:spPr>
        <p:txBody>
          <a:bodyPr wrap="square" rtlCol="0">
            <a:spAutoFit/>
          </a:bodyPr>
          <a:lstStyle/>
          <a:p>
            <a:pPr marL="514350" indent="-514350">
              <a:spcAft>
                <a:spcPts val="600"/>
              </a:spcAft>
              <a:buFont typeface="+mj-lt"/>
              <a:buAutoNum type="arabicPeriod"/>
            </a:pPr>
            <a:r>
              <a:rPr lang="en-US" sz="3000" dirty="0">
                <a:latin typeface="+mj-lt"/>
              </a:rPr>
              <a:t>Based on your own knowledge and experiences, are there any major health issues that are not represented in the data?          (</a:t>
            </a:r>
            <a:r>
              <a:rPr lang="en-US" sz="3000" b="1" dirty="0">
                <a:latin typeface="+mj-lt"/>
              </a:rPr>
              <a:t>10 mins</a:t>
            </a:r>
            <a:r>
              <a:rPr lang="en-US" sz="3000" dirty="0">
                <a:latin typeface="+mj-lt"/>
              </a:rPr>
              <a:t>)</a:t>
            </a:r>
          </a:p>
          <a:p>
            <a:pPr marL="514350" indent="-514350">
              <a:spcAft>
                <a:spcPts val="600"/>
              </a:spcAft>
              <a:buFont typeface="+mj-lt"/>
              <a:buAutoNum type="arabicPeriod"/>
            </a:pPr>
            <a:endParaRPr lang="en-US" sz="3000" dirty="0">
              <a:latin typeface="+mj-lt"/>
            </a:endParaRPr>
          </a:p>
          <a:p>
            <a:pPr marL="514350" indent="-514350">
              <a:spcAft>
                <a:spcPts val="600"/>
              </a:spcAft>
              <a:buFont typeface="+mj-lt"/>
              <a:buAutoNum type="arabicPeriod"/>
            </a:pPr>
            <a:r>
              <a:rPr lang="en-US" sz="3000" dirty="0">
                <a:latin typeface="+mj-lt"/>
              </a:rPr>
              <a:t>Based on the data, past priorities, and your observations, what do you see as the top needs of our community? (</a:t>
            </a:r>
            <a:r>
              <a:rPr lang="en-US" sz="3000" b="1" dirty="0">
                <a:latin typeface="+mj-lt"/>
              </a:rPr>
              <a:t>20 mins</a:t>
            </a:r>
            <a:r>
              <a:rPr lang="en-US" sz="3000" dirty="0">
                <a:latin typeface="+mj-lt"/>
              </a:rPr>
              <a:t>)</a:t>
            </a:r>
          </a:p>
          <a:p>
            <a:pPr marL="514350" indent="-514350">
              <a:spcAft>
                <a:spcPts val="600"/>
              </a:spcAft>
              <a:buFont typeface="+mj-lt"/>
              <a:buAutoNum type="arabicPeriod"/>
            </a:pPr>
            <a:endParaRPr lang="en-US" sz="3000" dirty="0">
              <a:latin typeface="+mj-lt"/>
            </a:endParaRPr>
          </a:p>
          <a:p>
            <a:pPr marL="514350" indent="-514350">
              <a:spcAft>
                <a:spcPts val="600"/>
              </a:spcAft>
              <a:buFont typeface="+mj-lt"/>
              <a:buAutoNum type="arabicPeriod"/>
            </a:pPr>
            <a:r>
              <a:rPr lang="en-US" sz="3000" dirty="0">
                <a:latin typeface="+mj-lt"/>
              </a:rPr>
              <a:t>What community resources are available to address these needs, and what more may be needed? (</a:t>
            </a:r>
            <a:r>
              <a:rPr lang="en-US" sz="3000" b="1" dirty="0">
                <a:latin typeface="+mj-lt"/>
              </a:rPr>
              <a:t>10 mins</a:t>
            </a:r>
            <a:r>
              <a:rPr lang="en-US" sz="3000" dirty="0">
                <a:latin typeface="+mj-lt"/>
              </a:rPr>
              <a:t>)</a:t>
            </a:r>
          </a:p>
        </p:txBody>
      </p:sp>
      <p:sp>
        <p:nvSpPr>
          <p:cNvPr id="23" name="Content Placeholder 2"/>
          <p:cNvSpPr txBox="1">
            <a:spLocks/>
          </p:cNvSpPr>
          <p:nvPr/>
        </p:nvSpPr>
        <p:spPr>
          <a:xfrm>
            <a:off x="6679292" y="3246514"/>
            <a:ext cx="4640167" cy="93862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solidFill>
                <a:schemeClr val="tx1"/>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t>37</a:t>
            </a:fld>
            <a:endParaRPr lang="en-US" dirty="0"/>
          </a:p>
        </p:txBody>
      </p:sp>
    </p:spTree>
    <p:extLst>
      <p:ext uri="{BB962C8B-B14F-4D97-AF65-F5344CB8AC3E}">
        <p14:creationId xmlns:p14="http://schemas.microsoft.com/office/powerpoint/2010/main" val="3844020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Assets/Resources and Needs</a:t>
            </a:r>
          </a:p>
        </p:txBody>
      </p:sp>
      <p:graphicFrame>
        <p:nvGraphicFramePr>
          <p:cNvPr id="4" name="Content Placeholder 5"/>
          <p:cNvGraphicFramePr>
            <a:graphicFrameLocks/>
          </p:cNvGraphicFramePr>
          <p:nvPr>
            <p:extLst/>
          </p:nvPr>
        </p:nvGraphicFramePr>
        <p:xfrm>
          <a:off x="955392" y="1317275"/>
          <a:ext cx="3254002" cy="2592577"/>
        </p:xfrm>
        <a:graphic>
          <a:graphicData uri="http://schemas.openxmlformats.org/drawingml/2006/chart">
            <c:chart xmlns:c="http://schemas.openxmlformats.org/drawingml/2006/chart" xmlns:r="http://schemas.openxmlformats.org/officeDocument/2006/relationships" r:id="rId3"/>
          </a:graphicData>
        </a:graphic>
      </p:graphicFrame>
      <p:sp>
        <p:nvSpPr>
          <p:cNvPr id="23" name="Content Placeholder 2"/>
          <p:cNvSpPr txBox="1">
            <a:spLocks/>
          </p:cNvSpPr>
          <p:nvPr/>
        </p:nvSpPr>
        <p:spPr>
          <a:xfrm>
            <a:off x="6679292" y="3246514"/>
            <a:ext cx="4640167" cy="93862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solidFill>
                <a:schemeClr val="tx1"/>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t>38</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307" y="1549716"/>
            <a:ext cx="3540202" cy="4720269"/>
          </a:xfrm>
          <a:prstGeom prst="rect">
            <a:avLst/>
          </a:prstGeom>
        </p:spPr>
      </p:pic>
      <p:pic>
        <p:nvPicPr>
          <p:cNvPr id="7" name="Picture 6">
            <a:extLst>
              <a:ext uri="{FF2B5EF4-FFF2-40B4-BE49-F238E27FC236}">
                <a16:creationId xmlns:a16="http://schemas.microsoft.com/office/drawing/2014/main" xmlns="" id="{07502AC8-8D2B-4810-99E1-D32923E27753}"/>
              </a:ext>
            </a:extLst>
          </p:cNvPr>
          <p:cNvPicPr>
            <a:picLocks noChangeAspect="1"/>
          </p:cNvPicPr>
          <p:nvPr/>
        </p:nvPicPr>
        <p:blipFill rotWithShape="1">
          <a:blip r:embed="rId5"/>
          <a:srcRect l="16780" r="10351" b="4667"/>
          <a:stretch/>
        </p:blipFill>
        <p:spPr>
          <a:xfrm rot="4935916">
            <a:off x="1010028" y="1850597"/>
            <a:ext cx="3507440" cy="3441542"/>
          </a:xfrm>
          <a:prstGeom prst="rect">
            <a:avLst/>
          </a:prstGeom>
        </p:spPr>
      </p:pic>
      <p:sp>
        <p:nvSpPr>
          <p:cNvPr id="8" name="Arrow: Right 7">
            <a:extLst>
              <a:ext uri="{FF2B5EF4-FFF2-40B4-BE49-F238E27FC236}">
                <a16:creationId xmlns:a16="http://schemas.microsoft.com/office/drawing/2014/main" xmlns="" id="{F3EF47F5-D628-4411-9558-690E08B09179}"/>
              </a:ext>
            </a:extLst>
          </p:cNvPr>
          <p:cNvSpPr/>
          <p:nvPr/>
        </p:nvSpPr>
        <p:spPr>
          <a:xfrm>
            <a:off x="5145546" y="2613563"/>
            <a:ext cx="1316214" cy="388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04410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Prioritization Exercise</a:t>
            </a:r>
          </a:p>
        </p:txBody>
      </p:sp>
      <p:sp>
        <p:nvSpPr>
          <p:cNvPr id="3" name="Slide Number Placeholder 2"/>
          <p:cNvSpPr>
            <a:spLocks noGrp="1"/>
          </p:cNvSpPr>
          <p:nvPr>
            <p:ph type="sldNum" sz="quarter" idx="12"/>
          </p:nvPr>
        </p:nvSpPr>
        <p:spPr/>
        <p:txBody>
          <a:bodyPr/>
          <a:lstStyle/>
          <a:p>
            <a:fld id="{4FAB73BC-B049-4115-A692-8D63A059BFB8}" type="slidenum">
              <a:rPr lang="en-US" smtClean="0"/>
              <a:t>39</a:t>
            </a:fld>
            <a:endParaRPr lang="en-US" dirty="0"/>
          </a:p>
        </p:txBody>
      </p:sp>
    </p:spTree>
    <p:extLst>
      <p:ext uri="{BB962C8B-B14F-4D97-AF65-F5344CB8AC3E}">
        <p14:creationId xmlns:p14="http://schemas.microsoft.com/office/powerpoint/2010/main" val="2288515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Why are we here?</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2564991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Wrap Up and Next Steps</a:t>
            </a:r>
          </a:p>
        </p:txBody>
      </p:sp>
      <p:sp>
        <p:nvSpPr>
          <p:cNvPr id="4" name="Slide Number Placeholder 3"/>
          <p:cNvSpPr>
            <a:spLocks noGrp="1"/>
          </p:cNvSpPr>
          <p:nvPr>
            <p:ph type="sldNum" sz="quarter" idx="12"/>
          </p:nvPr>
        </p:nvSpPr>
        <p:spPr/>
        <p:txBody>
          <a:bodyPr/>
          <a:lstStyle/>
          <a:p>
            <a:fld id="{4FAB73BC-B049-4115-A692-8D63A059BFB8}" type="slidenum">
              <a:rPr lang="en-US" smtClean="0"/>
              <a:t>40</a:t>
            </a:fld>
            <a:endParaRPr lang="en-US" dirty="0"/>
          </a:p>
        </p:txBody>
      </p:sp>
    </p:spTree>
    <p:extLst>
      <p:ext uri="{BB962C8B-B14F-4D97-AF65-F5344CB8AC3E}">
        <p14:creationId xmlns:p14="http://schemas.microsoft.com/office/powerpoint/2010/main" val="680919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dirty="0"/>
              <a:t>Guidance, Regulations &amp; the Law</a:t>
            </a:r>
          </a:p>
        </p:txBody>
      </p:sp>
      <p:sp>
        <p:nvSpPr>
          <p:cNvPr id="4" name="Slide Number Placeholder 3">
            <a:extLst/>
          </p:cNvPr>
          <p:cNvSpPr>
            <a:spLocks noGrp="1"/>
          </p:cNvSpPr>
          <p:nvPr>
            <p:ph type="sldNum" sz="quarter" idx="12"/>
          </p:nvPr>
        </p:nvSpPr>
        <p:spPr/>
        <p:txBody>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A9216CDE-3755-D443-8613-CCE1F464822F}" type="slidenum">
              <a:rPr lang="en-US" altLang="en-US">
                <a:solidFill>
                  <a:schemeClr val="bg1"/>
                </a:solidFill>
              </a:rPr>
              <a:pPr eaLnBrk="1" hangingPunct="1"/>
              <a:t>5</a:t>
            </a:fld>
            <a:endParaRPr lang="en-US" altLang="en-US" dirty="0">
              <a:solidFill>
                <a:schemeClr val="bg1"/>
              </a:solidFill>
            </a:endParaRPr>
          </a:p>
        </p:txBody>
      </p:sp>
      <p:sp>
        <p:nvSpPr>
          <p:cNvPr id="3077" name="TextBox 4"/>
          <p:cNvSpPr txBox="1">
            <a:spLocks noChangeArrowheads="1"/>
          </p:cNvSpPr>
          <p:nvPr/>
        </p:nvSpPr>
        <p:spPr bwMode="auto">
          <a:xfrm>
            <a:off x="9678421" y="5987980"/>
            <a:ext cx="2676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000" i="1" dirty="0"/>
              <a:t>Images </a:t>
            </a:r>
            <a:r>
              <a:rPr lang="en-US" altLang="en-US" sz="1000" i="1" dirty="0" smtClean="0"/>
              <a:t>of </a:t>
            </a:r>
            <a:r>
              <a:rPr lang="en-US" altLang="en-US" sz="1000" i="1" dirty="0"/>
              <a:t>PHAB and IRS from the internet</a:t>
            </a:r>
          </a:p>
        </p:txBody>
      </p:sp>
      <p:sp>
        <p:nvSpPr>
          <p:cNvPr id="10" name="Oval 9"/>
          <p:cNvSpPr/>
          <p:nvPr/>
        </p:nvSpPr>
        <p:spPr>
          <a:xfrm>
            <a:off x="4660062" y="1851327"/>
            <a:ext cx="4158409" cy="415840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pic>
        <p:nvPicPr>
          <p:cNvPr id="11" name="Picture 2"/>
          <p:cNvPicPr>
            <a:picLocks noChangeAspect="1"/>
          </p:cNvPicPr>
          <p:nvPr/>
        </p:nvPicPr>
        <p:blipFill rotWithShape="1">
          <a:blip r:embed="rId3">
            <a:extLst>
              <a:ext uri="{28A0092B-C50C-407E-A947-70E740481C1C}">
                <a14:useLocalDpi xmlns:a14="http://schemas.microsoft.com/office/drawing/2010/main" val="0"/>
              </a:ext>
            </a:extLst>
          </a:blip>
          <a:srcRect r="63516"/>
          <a:stretch/>
        </p:blipFill>
        <p:spPr bwMode="auto">
          <a:xfrm>
            <a:off x="2700670" y="2996418"/>
            <a:ext cx="1867021" cy="191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rotWithShape="1">
          <a:blip r:embed="rId3">
            <a:extLst>
              <a:ext uri="{28A0092B-C50C-407E-A947-70E740481C1C}">
                <a14:useLocalDpi xmlns:a14="http://schemas.microsoft.com/office/drawing/2010/main" val="0"/>
              </a:ext>
            </a:extLst>
          </a:blip>
          <a:srcRect l="69424"/>
          <a:stretch/>
        </p:blipFill>
        <p:spPr bwMode="auto">
          <a:xfrm>
            <a:off x="6961431" y="2996419"/>
            <a:ext cx="1258353" cy="168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92446" y="3355195"/>
            <a:ext cx="2096086" cy="1323439"/>
          </a:xfrm>
          <a:prstGeom prst="rect">
            <a:avLst/>
          </a:prstGeom>
          <a:noFill/>
        </p:spPr>
        <p:txBody>
          <a:bodyPr wrap="square" rtlCol="0">
            <a:spAutoFit/>
          </a:bodyPr>
          <a:lstStyle/>
          <a:p>
            <a:pPr algn="ctr"/>
            <a:r>
              <a:rPr lang="en-US" sz="2000" b="1" dirty="0" smtClean="0">
                <a:solidFill>
                  <a:schemeClr val="accent2"/>
                </a:solidFill>
              </a:rPr>
              <a:t>Maine Shared </a:t>
            </a:r>
          </a:p>
          <a:p>
            <a:pPr algn="ctr"/>
            <a:r>
              <a:rPr lang="en-US" sz="2000" b="1" dirty="0" smtClean="0">
                <a:solidFill>
                  <a:schemeClr val="accent2"/>
                </a:solidFill>
              </a:rPr>
              <a:t>Community </a:t>
            </a:r>
            <a:br>
              <a:rPr lang="en-US" sz="2000" b="1" dirty="0" smtClean="0">
                <a:solidFill>
                  <a:schemeClr val="accent2"/>
                </a:solidFill>
              </a:rPr>
            </a:br>
            <a:r>
              <a:rPr lang="en-US" sz="2000" b="1" dirty="0" smtClean="0">
                <a:solidFill>
                  <a:schemeClr val="accent2"/>
                </a:solidFill>
              </a:rPr>
              <a:t>Health Needs Assessment</a:t>
            </a:r>
            <a:endParaRPr lang="en-US" sz="2000" b="1" dirty="0">
              <a:solidFill>
                <a:schemeClr val="accent2"/>
              </a:solidFill>
            </a:endParaRPr>
          </a:p>
        </p:txBody>
      </p:sp>
      <p:sp>
        <p:nvSpPr>
          <p:cNvPr id="9" name="Oval 8"/>
          <p:cNvSpPr/>
          <p:nvPr/>
        </p:nvSpPr>
        <p:spPr>
          <a:xfrm>
            <a:off x="2461849" y="1829571"/>
            <a:ext cx="4158409" cy="415840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Tree>
    <p:extLst>
      <p:ext uri="{BB962C8B-B14F-4D97-AF65-F5344CB8AC3E}">
        <p14:creationId xmlns:p14="http://schemas.microsoft.com/office/powerpoint/2010/main" val="2656183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Maine Shared CHNA </a:t>
            </a:r>
          </a:p>
        </p:txBody>
      </p:sp>
      <p:sp>
        <p:nvSpPr>
          <p:cNvPr id="4" name="Text Placeholder 3"/>
          <p:cNvSpPr>
            <a:spLocks noGrp="1"/>
          </p:cNvSpPr>
          <p:nvPr>
            <p:ph type="body" sz="half" idx="2"/>
          </p:nvPr>
        </p:nvSpPr>
        <p:spPr/>
        <p:txBody>
          <a:bodyPr/>
          <a:lstStyle/>
          <a:p>
            <a:r>
              <a:rPr lang="en-US" dirty="0"/>
              <a:t>Governance</a:t>
            </a:r>
          </a:p>
        </p:txBody>
      </p:sp>
      <p:graphicFrame>
        <p:nvGraphicFramePr>
          <p:cNvPr id="7" name="Content Placeholder 6"/>
          <p:cNvGraphicFramePr>
            <a:graphicFrameLocks noGrp="1"/>
          </p:cNvGraphicFramePr>
          <p:nvPr>
            <p:ph idx="1"/>
            <p:extLst/>
          </p:nvPr>
        </p:nvGraphicFramePr>
        <p:xfrm>
          <a:off x="3037398" y="103367"/>
          <a:ext cx="8770289" cy="5405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4FAB73BC-B049-4115-A692-8D63A059BFB8}" type="slidenum">
              <a:rPr lang="en-US" smtClean="0"/>
              <a:pPr/>
              <a:t>6</a:t>
            </a:fld>
            <a:endParaRPr lang="en-US" dirty="0"/>
          </a:p>
        </p:txBody>
      </p:sp>
    </p:spTree>
    <p:extLst>
      <p:ext uri="{BB962C8B-B14F-4D97-AF65-F5344CB8AC3E}">
        <p14:creationId xmlns:p14="http://schemas.microsoft.com/office/powerpoint/2010/main" val="2867635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dirty="0" smtClean="0"/>
              <a:t>Health Improvement Process</a:t>
            </a:r>
            <a:endParaRPr lang="en-US" altLang="en-US" dirty="0"/>
          </a:p>
        </p:txBody>
      </p:sp>
      <p:graphicFrame>
        <p:nvGraphicFramePr>
          <p:cNvPr id="3" name="Content Placeholder 7"/>
          <p:cNvGraphicFramePr>
            <a:graphicFrameLocks/>
          </p:cNvGraphicFramePr>
          <p:nvPr>
            <p:extLst/>
          </p:nvPr>
        </p:nvGraphicFramePr>
        <p:xfrm>
          <a:off x="3411243" y="1589124"/>
          <a:ext cx="4937125" cy="4335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a:xfrm>
            <a:off x="1474416" y="3391784"/>
            <a:ext cx="1109295" cy="62732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dirty="0" smtClean="0">
                <a:solidFill>
                  <a:srgbClr val="FFFFFF"/>
                </a:solidFill>
              </a:rPr>
              <a:t>Partners</a:t>
            </a:r>
            <a:endParaRPr lang="en-US" sz="1200" dirty="0">
              <a:solidFill>
                <a:srgbClr val="FFFFFF"/>
              </a:solidFill>
            </a:endParaRPr>
          </a:p>
        </p:txBody>
      </p:sp>
      <p:sp>
        <p:nvSpPr>
          <p:cNvPr id="6" name="Oval 5"/>
          <p:cNvSpPr/>
          <p:nvPr/>
        </p:nvSpPr>
        <p:spPr>
          <a:xfrm>
            <a:off x="2029063" y="1951072"/>
            <a:ext cx="1109295" cy="62732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solidFill>
                  <a:srgbClr val="FFFFFF"/>
                </a:solidFill>
              </a:rPr>
              <a:t>Partners</a:t>
            </a:r>
            <a:endParaRPr lang="en-US" sz="1200" dirty="0">
              <a:solidFill>
                <a:srgbClr val="FFFFFF"/>
              </a:solidFill>
            </a:endParaRPr>
          </a:p>
        </p:txBody>
      </p:sp>
      <p:sp>
        <p:nvSpPr>
          <p:cNvPr id="7" name="Oval 6"/>
          <p:cNvSpPr/>
          <p:nvPr/>
        </p:nvSpPr>
        <p:spPr>
          <a:xfrm>
            <a:off x="7428684" y="1637412"/>
            <a:ext cx="1109295" cy="62732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smtClean="0">
                <a:solidFill>
                  <a:srgbClr val="FFFFFF"/>
                </a:solidFill>
              </a:rPr>
              <a:t>Partners</a:t>
            </a:r>
            <a:endParaRPr lang="en-US" sz="1200" dirty="0">
              <a:solidFill>
                <a:srgbClr val="FFFFFF"/>
              </a:solidFill>
            </a:endParaRPr>
          </a:p>
        </p:txBody>
      </p:sp>
      <p:sp>
        <p:nvSpPr>
          <p:cNvPr id="8" name="Oval 7"/>
          <p:cNvSpPr/>
          <p:nvPr/>
        </p:nvSpPr>
        <p:spPr>
          <a:xfrm>
            <a:off x="8740033" y="3033818"/>
            <a:ext cx="1109295" cy="627321"/>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1200" dirty="0" smtClean="0">
                <a:solidFill>
                  <a:srgbClr val="FFFFFF"/>
                </a:solidFill>
              </a:rPr>
              <a:t>Partners</a:t>
            </a:r>
            <a:endParaRPr lang="en-US" sz="1200" dirty="0">
              <a:solidFill>
                <a:srgbClr val="FFFFFF"/>
              </a:solidFill>
            </a:endParaRPr>
          </a:p>
        </p:txBody>
      </p:sp>
      <p:sp>
        <p:nvSpPr>
          <p:cNvPr id="9" name="Oval 8"/>
          <p:cNvSpPr/>
          <p:nvPr/>
        </p:nvSpPr>
        <p:spPr>
          <a:xfrm>
            <a:off x="8688694" y="4813001"/>
            <a:ext cx="1109295" cy="62732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dirty="0" smtClean="0">
                <a:solidFill>
                  <a:srgbClr val="FFFFFF"/>
                </a:solidFill>
              </a:rPr>
              <a:t>Partners</a:t>
            </a:r>
            <a:endParaRPr lang="en-US" sz="1200" dirty="0">
              <a:solidFill>
                <a:srgbClr val="FFFFFF"/>
              </a:solidFill>
            </a:endParaRPr>
          </a:p>
        </p:txBody>
      </p:sp>
      <p:sp>
        <p:nvSpPr>
          <p:cNvPr id="10" name="Oval 9"/>
          <p:cNvSpPr/>
          <p:nvPr/>
        </p:nvSpPr>
        <p:spPr>
          <a:xfrm>
            <a:off x="2301948" y="4813002"/>
            <a:ext cx="1109295" cy="62732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smtClean="0">
                <a:solidFill>
                  <a:srgbClr val="FFFFFF"/>
                </a:solidFill>
              </a:rPr>
              <a:t>Partners</a:t>
            </a:r>
            <a:endParaRPr lang="en-US" sz="1200" dirty="0">
              <a:solidFill>
                <a:srgbClr val="FFFFFF"/>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FFFFFF"/>
                </a:solidFill>
              </a:rPr>
              <a:pPr/>
              <a:t>7</a:t>
            </a:fld>
            <a:endParaRPr lang="en-US" dirty="0">
              <a:solidFill>
                <a:srgbClr val="FFFFFF"/>
              </a:solidFill>
            </a:endParaRPr>
          </a:p>
        </p:txBody>
      </p:sp>
    </p:spTree>
    <p:extLst>
      <p:ext uri="{BB962C8B-B14F-4D97-AF65-F5344CB8AC3E}">
        <p14:creationId xmlns:p14="http://schemas.microsoft.com/office/powerpoint/2010/main" val="10773311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Local Activities and Accomplishments</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t>8</a:t>
            </a:fld>
            <a:endParaRPr lang="en-US" dirty="0"/>
          </a:p>
        </p:txBody>
      </p:sp>
    </p:spTree>
    <p:extLst>
      <p:ext uri="{BB962C8B-B14F-4D97-AF65-F5344CB8AC3E}">
        <p14:creationId xmlns:p14="http://schemas.microsoft.com/office/powerpoint/2010/main" val="903632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fontScale="90000"/>
          </a:bodyPr>
          <a:lstStyle/>
          <a:p>
            <a:pPr algn="ctr" eaLnBrk="1" hangingPunct="1"/>
            <a:r>
              <a:rPr lang="en-US" altLang="en-US" sz="4000" dirty="0"/>
              <a:t>Midcoast Public Health District </a:t>
            </a:r>
            <a:r>
              <a:rPr lang="en-US" altLang="en-US" dirty="0"/>
              <a:t/>
            </a:r>
            <a:br>
              <a:rPr lang="en-US" altLang="en-US" dirty="0"/>
            </a:br>
            <a:r>
              <a:rPr lang="en-US" altLang="en-US" sz="4000" dirty="0"/>
              <a:t>Midcoast Public Health Council (MPHC)</a:t>
            </a:r>
          </a:p>
        </p:txBody>
      </p:sp>
      <p:sp>
        <p:nvSpPr>
          <p:cNvPr id="2" name="TextBox 1">
            <a:extLst>
              <a:ext uri="{FF2B5EF4-FFF2-40B4-BE49-F238E27FC236}">
                <a16:creationId xmlns:a16="http://schemas.microsoft.com/office/drawing/2014/main" xmlns="" id="{5EBF2BB2-F9B1-4F10-935F-430C7ADA9CE8}"/>
              </a:ext>
            </a:extLst>
          </p:cNvPr>
          <p:cNvSpPr txBox="1"/>
          <p:nvPr/>
        </p:nvSpPr>
        <p:spPr>
          <a:xfrm>
            <a:off x="1186249" y="1371600"/>
            <a:ext cx="9811265" cy="483209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Midcoast Public Health District is one of </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nine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ublic health districts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 Maine. The </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district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includes Waldo, Lincoln, Knox </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and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Sagadahoc </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counties.</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Midcoast Public Health Council is the District Coordinating Council (DCC) for </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public health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 </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the Midcoast with council membership or representation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from the </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district’s four counties</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as well as Brunswick and Harpswell.</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District Public Health Improvement Plan (DPHIP) </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created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 2016 </a:t>
            </a:r>
          </a:p>
        </p:txBody>
      </p:sp>
      <p:sp>
        <p:nvSpPr>
          <p:cNvPr id="3" name="Slide Number Placeholder 2"/>
          <p:cNvSpPr>
            <a:spLocks noGrp="1"/>
          </p:cNvSpPr>
          <p:nvPr>
            <p:ph type="sldNum" sz="quarter" idx="12"/>
          </p:nvPr>
        </p:nvSpPr>
        <p:spPr/>
        <p:txBody>
          <a:bodyPr/>
          <a:lstStyle/>
          <a:p>
            <a:fld id="{4FAB73BC-B049-4115-A692-8D63A059BFB8}" type="slidenum">
              <a:rPr lang="en-US" smtClean="0"/>
              <a:t>9</a:t>
            </a:fld>
            <a:endParaRPr lang="en-US" dirty="0"/>
          </a:p>
        </p:txBody>
      </p:sp>
      <p:sp>
        <p:nvSpPr>
          <p:cNvPr id="4" name="Rectangle 3"/>
          <p:cNvSpPr/>
          <p:nvPr/>
        </p:nvSpPr>
        <p:spPr>
          <a:xfrm>
            <a:off x="-159488" y="6358270"/>
            <a:ext cx="12351488" cy="4997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1543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Healthy Maine">
      <a:dk1>
        <a:srgbClr val="000000"/>
      </a:dk1>
      <a:lt1>
        <a:srgbClr val="FFFFFF"/>
      </a:lt1>
      <a:dk2>
        <a:srgbClr val="637052"/>
      </a:dk2>
      <a:lt2>
        <a:srgbClr val="CCDDEA"/>
      </a:lt2>
      <a:accent1>
        <a:srgbClr val="9FADB1"/>
      </a:accent1>
      <a:accent2>
        <a:srgbClr val="3C6E6F"/>
      </a:accent2>
      <a:accent3>
        <a:srgbClr val="061D38"/>
      </a:accent3>
      <a:accent4>
        <a:srgbClr val="660F44"/>
      </a:accent4>
      <a:accent5>
        <a:srgbClr val="178AC1"/>
      </a:accent5>
      <a:accent6>
        <a:srgbClr val="94CF4F"/>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7147</TotalTime>
  <Words>5642</Words>
  <Application>Microsoft Office PowerPoint</Application>
  <PresentationFormat>Custom</PresentationFormat>
  <Paragraphs>626</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Retrospect</vt:lpstr>
      <vt:lpstr>Maine Shared Community Health Needs Assessment </vt:lpstr>
      <vt:lpstr>Welcome and Introductions</vt:lpstr>
      <vt:lpstr>Forum Agenda</vt:lpstr>
      <vt:lpstr>Why are we here?</vt:lpstr>
      <vt:lpstr>Guidance, Regulations &amp; the Law</vt:lpstr>
      <vt:lpstr>Maine Shared CHNA </vt:lpstr>
      <vt:lpstr>Health Improvement Process</vt:lpstr>
      <vt:lpstr>Local Activities and Accomplishments</vt:lpstr>
      <vt:lpstr>Midcoast Public Health District  Midcoast Public Health Council (MPHC)</vt:lpstr>
      <vt:lpstr>Midcoast District Highlights DPHIP 2017-2019 &amp; Prevention Services</vt:lpstr>
      <vt:lpstr>Lincoln County &amp; LincolnHealth Priority areas of work since the 2016 Shared CHNA</vt:lpstr>
      <vt:lpstr>Mental Health</vt:lpstr>
      <vt:lpstr>Substance Misuse Prevention &amp; Treatment</vt:lpstr>
      <vt:lpstr>Healthy Eating/Active Living (Obesity &amp; Nutrition)</vt:lpstr>
      <vt:lpstr>How to Read County Health Profile </vt:lpstr>
      <vt:lpstr>How to Read County Health Profile </vt:lpstr>
      <vt:lpstr>Key Findings </vt:lpstr>
      <vt:lpstr>Demographics</vt:lpstr>
      <vt:lpstr>Demographics</vt:lpstr>
      <vt:lpstr>Demographics </vt:lpstr>
      <vt:lpstr>Health Equity Data   </vt:lpstr>
      <vt:lpstr>Years of Potential Life Lost </vt:lpstr>
      <vt:lpstr>Social Determinants of Health</vt:lpstr>
      <vt:lpstr>Health Behaviors - Obesity</vt:lpstr>
      <vt:lpstr>Health Behaviors- Smoking</vt:lpstr>
      <vt:lpstr>Health Behaviors- Smoking</vt:lpstr>
      <vt:lpstr>Health Behaviors- Alcohol and Marijuana</vt:lpstr>
      <vt:lpstr>Health Outcomes - Cancer</vt:lpstr>
      <vt:lpstr>Health Outcomes-Adult Chronic Disease</vt:lpstr>
      <vt:lpstr>Health Outcomes-Adult Chronic Disease</vt:lpstr>
      <vt:lpstr>Health Outcomes – Injury</vt:lpstr>
      <vt:lpstr>Health Outcomes - Mental Health</vt:lpstr>
      <vt:lpstr>Health Outcomes - Substance Use</vt:lpstr>
      <vt:lpstr>Health Outcomes – Injury</vt:lpstr>
      <vt:lpstr>Health Access and Quality</vt:lpstr>
      <vt:lpstr>Facilitated Discussion</vt:lpstr>
      <vt:lpstr>Small Group Discussion Questions</vt:lpstr>
      <vt:lpstr>Assets/Resources and Needs</vt:lpstr>
      <vt:lpstr>Prioritization Exercise</vt:lpstr>
      <vt:lpstr>Wrap Up and Next Steps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Rochelle Li</dc:creator>
  <cp:lastModifiedBy>Joanna L. Morrissey</cp:lastModifiedBy>
  <cp:revision>411</cp:revision>
  <cp:lastPrinted>2018-10-22T19:36:18Z</cp:lastPrinted>
  <dcterms:created xsi:type="dcterms:W3CDTF">2018-06-04T14:53:24Z</dcterms:created>
  <dcterms:modified xsi:type="dcterms:W3CDTF">2018-11-07T18:55:48Z</dcterms:modified>
</cp:coreProperties>
</file>