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xml" ContentType="application/vnd.openxmlformats-officedocument.drawingml.chart+xml"/>
  <Override PartName="/ppt/notesSlides/notesSlide26.xml" ContentType="application/vnd.openxmlformats-officedocument.presentationml.notesSlide+xml"/>
  <Override PartName="/ppt/charts/chart3.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4.xml" ContentType="application/vnd.openxmlformats-officedocument.drawingml.chart+xml"/>
  <Override PartName="/ppt/notesSlides/notesSlide29.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ppt/drawings/drawing2.xml" ContentType="application/vnd.openxmlformats-officedocument.drawingml.chartshape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7.xml" ContentType="application/vnd.openxmlformats-officedocument.drawingml.chart+xml"/>
  <Override PartName="/ppt/drawings/drawing3.xml" ContentType="application/vnd.openxmlformats-officedocument.drawingml.chartshapes+xml"/>
  <Override PartName="/ppt/charts/chart8.xml" ContentType="application/vnd.openxmlformats-officedocument.drawingml.chart+xml"/>
  <Override PartName="/ppt/drawings/drawing4.xml" ContentType="application/vnd.openxmlformats-officedocument.drawingml.chartshapes+xml"/>
  <Override PartName="/ppt/notesSlides/notesSlide32.xml" ContentType="application/vnd.openxmlformats-officedocument.presentationml.notesSlide+xml"/>
  <Override PartName="/ppt/charts/chart9.xml" ContentType="application/vnd.openxmlformats-officedocument.drawingml.chart+xml"/>
  <Override PartName="/ppt/notesSlides/notesSlide33.xml" ContentType="application/vnd.openxmlformats-officedocument.presentationml.notesSlide+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ppt/notesSlides/notesSlide34.xml" ContentType="application/vnd.openxmlformats-officedocument.presentationml.notesSlide+xml"/>
  <Override PartName="/ppt/charts/chart12.xml" ContentType="application/vnd.openxmlformats-officedocument.drawingml.chart+xml"/>
  <Override PartName="/ppt/notesSlides/notesSlide35.xml" ContentType="application/vnd.openxmlformats-officedocument.presentationml.notesSlide+xml"/>
  <Override PartName="/ppt/charts/chart13.xml" ContentType="application/vnd.openxmlformats-officedocument.drawingml.chart+xml"/>
  <Override PartName="/ppt/drawings/drawing6.xml" ContentType="application/vnd.openxmlformats-officedocument.drawingml.chartshapes+xml"/>
  <Override PartName="/ppt/charts/chart14.xml" ContentType="application/vnd.openxmlformats-officedocument.drawingml.chart+xml"/>
  <Override PartName="/ppt/drawings/drawing7.xml" ContentType="application/vnd.openxmlformats-officedocument.drawingml.chartshapes+xml"/>
  <Override PartName="/ppt/notesSlides/notesSlide36.xml" ContentType="application/vnd.openxmlformats-officedocument.presentationml.notesSlide+xml"/>
  <Override PartName="/ppt/charts/chart15.xml" ContentType="application/vnd.openxmlformats-officedocument.drawingml.chart+xml"/>
  <Override PartName="/ppt/drawings/drawing8.xml" ContentType="application/vnd.openxmlformats-officedocument.drawingml.chartshapes+xml"/>
  <Override PartName="/ppt/charts/chart16.xml" ContentType="application/vnd.openxmlformats-officedocument.drawingml.chart+xml"/>
  <Override PartName="/ppt/drawings/drawing9.xml" ContentType="application/vnd.openxmlformats-officedocument.drawingml.chartshapes+xml"/>
  <Override PartName="/ppt/notesSlides/notesSlide37.xml" ContentType="application/vnd.openxmlformats-officedocument.presentationml.notesSlide+xml"/>
  <Override PartName="/ppt/charts/chart17.xml" ContentType="application/vnd.openxmlformats-officedocument.drawingml.chart+xml"/>
  <Override PartName="/ppt/notesSlides/notesSlide38.xml" ContentType="application/vnd.openxmlformats-officedocument.presentationml.notesSlide+xml"/>
  <Override PartName="/ppt/charts/chart18.xml" ContentType="application/vnd.openxmlformats-officedocument.drawingml.chart+xml"/>
  <Override PartName="/ppt/drawings/drawing10.xml" ContentType="application/vnd.openxmlformats-officedocument.drawingml.chartshapes+xml"/>
  <Override PartName="/ppt/notesSlides/notesSlide39.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4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41.xml" ContentType="application/vnd.openxmlformats-officedocument.presentationml.notesSlide+xml"/>
  <Override PartName="/ppt/charts/chart23.xml" ContentType="application/vnd.openxmlformats-officedocument.drawingml.chart+xml"/>
  <Override PartName="/ppt/notesSlides/notesSlide42.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notesSlides/notesSlide43.xml" ContentType="application/vnd.openxmlformats-officedocument.presentationml.notesSlide+xml"/>
  <Override PartName="/ppt/charts/chart26.xml" ContentType="application/vnd.openxmlformats-officedocument.drawingml.chart+xml"/>
  <Override PartName="/ppt/drawings/drawing11.xml" ContentType="application/vnd.openxmlformats-officedocument.drawingml.chartshape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27.xml" ContentType="application/vnd.openxmlformats-officedocument.drawingml.chart+xml"/>
  <Override PartName="/ppt/drawings/drawing12.xml" ContentType="application/vnd.openxmlformats-officedocument.drawingml.chartshapes+xml"/>
  <Override PartName="/ppt/notesSlides/notesSlide46.xml" ContentType="application/vnd.openxmlformats-officedocument.presentationml.notesSlide+xml"/>
  <Override PartName="/ppt/charts/chart28.xml" ContentType="application/vnd.openxmlformats-officedocument.drawingml.chart+xml"/>
  <Override PartName="/ppt/drawings/drawing13.xml" ContentType="application/vnd.openxmlformats-officedocument.drawingml.chartshape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Override PartName="/ppt/charts/style10.xml" ContentType="application/vnd.ms-office.chartstyle+xml"/>
  <Override PartName="/ppt/charts/colors10.xml" ContentType="application/vnd.ms-office.chartcolorstyle+xml"/>
  <Override PartName="/ppt/charts/style11.xml" ContentType="application/vnd.ms-office.chartstyle+xml"/>
  <Override PartName="/ppt/charts/colors11.xml" ContentType="application/vnd.ms-office.chartcolorstyle+xml"/>
  <Override PartName="/ppt/charts/colors12.xml" ContentType="application/vnd.ms-office.chartcolorstyle+xml"/>
  <Override PartName="/ppt/charts/style12.xml" ContentType="application/vnd.ms-office.chartstyle+xml"/>
  <Override PartName="/ppt/charts/colors13.xml" ContentType="application/vnd.ms-office.chartcolorstyle+xml"/>
  <Override PartName="/ppt/charts/style13.xml" ContentType="application/vnd.ms-office.chartstyle+xml"/>
  <Override PartName="/ppt/charts/colors14.xml" ContentType="application/vnd.ms-office.chartcolorstyle+xml"/>
  <Override PartName="/ppt/charts/style14.xml" ContentType="application/vnd.ms-office.chartstyle+xml"/>
  <Override PartName="/ppt/charts/colors15.xml" ContentType="application/vnd.ms-office.chartcolorstyle+xml"/>
  <Override PartName="/ppt/charts/style15.xml" ContentType="application/vnd.ms-office.chartstyle+xml"/>
  <Override PartName="/ppt/charts/style16.xml" ContentType="application/vnd.ms-office.chartstyle+xml"/>
  <Override PartName="/ppt/charts/colors16.xml" ContentType="application/vnd.ms-office.chartcolorstyle+xml"/>
  <Override PartName="/ppt/charts/colors17.xml" ContentType="application/vnd.ms-office.chartcolorstyle+xml"/>
  <Override PartName="/ppt/charts/style17.xml" ContentType="application/vnd.ms-office.chartstyle+xml"/>
  <Override PartName="/ppt/charts/style18.xml" ContentType="application/vnd.ms-office.chartstyle+xml"/>
  <Override PartName="/ppt/charts/colors18.xml" ContentType="application/vnd.ms-office.chartcolorstyle+xml"/>
  <Override PartName="/ppt/charts/style19.xml" ContentType="application/vnd.ms-office.chartstyle+xml"/>
  <Override PartName="/ppt/charts/colors19.xml" ContentType="application/vnd.ms-office.chartcolorstyle+xml"/>
  <Override PartName="/ppt/charts/style20.xml" ContentType="application/vnd.ms-office.chartstyle+xml"/>
  <Override PartName="/ppt/charts/colors20.xml" ContentType="application/vnd.ms-office.chartcolorstyle+xml"/>
  <Override PartName="/ppt/charts/style21.xml" ContentType="application/vnd.ms-office.chartstyle+xml"/>
  <Override PartName="/ppt/charts/colors21.xml" ContentType="application/vnd.ms-office.chartcolorstyle+xml"/>
  <Override PartName="/ppt/charts/style22.xml" ContentType="application/vnd.ms-office.chartstyle+xml"/>
  <Override PartName="/ppt/charts/colors22.xml" ContentType="application/vnd.ms-office.chartcolorstyle+xml"/>
  <Override PartName="/ppt/charts/style23.xml" ContentType="application/vnd.ms-office.chartstyle+xml"/>
  <Override PartName="/ppt/charts/colors23.xml" ContentType="application/vnd.ms-office.chartcolorstyle+xml"/>
  <Override PartName="/ppt/charts/style24.xml" ContentType="application/vnd.ms-office.chartstyle+xml"/>
  <Override PartName="/ppt/charts/colors24.xml" ContentType="application/vnd.ms-office.chartcolorstyle+xml"/>
  <Override PartName="/ppt/charts/colors25.xml" ContentType="application/vnd.ms-office.chartcolorstyle+xml"/>
  <Override PartName="/ppt/charts/style25.xml" ContentType="application/vnd.ms-office.chartstyle+xml"/>
  <Override PartName="/ppt/charts/colors26.xml" ContentType="application/vnd.ms-office.chartcolorstyle+xml"/>
  <Override PartName="/ppt/charts/style26.xml" ContentType="application/vnd.ms-office.chartstyle+xml"/>
  <Override PartName="/ppt/charts/colors27.xml" ContentType="application/vnd.ms-office.chartcolorstyle+xml"/>
  <Override PartName="/ppt/charts/style27.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handoutMasterIdLst>
    <p:handoutMasterId r:id="rId52"/>
  </p:handoutMasterIdLst>
  <p:sldIdLst>
    <p:sldId id="373" r:id="rId2"/>
    <p:sldId id="386" r:id="rId3"/>
    <p:sldId id="321" r:id="rId4"/>
    <p:sldId id="403" r:id="rId5"/>
    <p:sldId id="328" r:id="rId6"/>
    <p:sldId id="323" r:id="rId7"/>
    <p:sldId id="329" r:id="rId8"/>
    <p:sldId id="396" r:id="rId9"/>
    <p:sldId id="322" r:id="rId10"/>
    <p:sldId id="388" r:id="rId11"/>
    <p:sldId id="389" r:id="rId12"/>
    <p:sldId id="390" r:id="rId13"/>
    <p:sldId id="391" r:id="rId14"/>
    <p:sldId id="392" r:id="rId15"/>
    <p:sldId id="393" r:id="rId16"/>
    <p:sldId id="394" r:id="rId17"/>
    <p:sldId id="395" r:id="rId18"/>
    <p:sldId id="400" r:id="rId19"/>
    <p:sldId id="385" r:id="rId20"/>
    <p:sldId id="333" r:id="rId21"/>
    <p:sldId id="337" r:id="rId22"/>
    <p:sldId id="336" r:id="rId23"/>
    <p:sldId id="335" r:id="rId24"/>
    <p:sldId id="338" r:id="rId25"/>
    <p:sldId id="284" r:id="rId26"/>
    <p:sldId id="339" r:id="rId27"/>
    <p:sldId id="359" r:id="rId28"/>
    <p:sldId id="381" r:id="rId29"/>
    <p:sldId id="286" r:id="rId30"/>
    <p:sldId id="340" r:id="rId31"/>
    <p:sldId id="288" r:id="rId32"/>
    <p:sldId id="308" r:id="rId33"/>
    <p:sldId id="341" r:id="rId34"/>
    <p:sldId id="384" r:id="rId35"/>
    <p:sldId id="356" r:id="rId36"/>
    <p:sldId id="342" r:id="rId37"/>
    <p:sldId id="343" r:id="rId38"/>
    <p:sldId id="344" r:id="rId39"/>
    <p:sldId id="357" r:id="rId40"/>
    <p:sldId id="382" r:id="rId41"/>
    <p:sldId id="402" r:id="rId42"/>
    <p:sldId id="397" r:id="rId43"/>
    <p:sldId id="345" r:id="rId44"/>
    <p:sldId id="346" r:id="rId45"/>
    <p:sldId id="398" r:id="rId46"/>
    <p:sldId id="399" r:id="rId47"/>
    <p:sldId id="349" r:id="rId48"/>
    <p:sldId id="350" r:id="rId49"/>
    <p:sldId id="401" r:id="rId5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a L. Morrissey" initials="JLM" lastIdx="52" clrIdx="0"/>
  <p:cmAuthor id="7" name="Rochelle Li" initials="RL [3]" lastIdx="1" clrIdx="7">
    <p:extLst/>
  </p:cmAuthor>
  <p:cmAuthor id="1" name="Lockwood, Maura" initials="LM" lastIdx="3" clrIdx="1">
    <p:extLst/>
  </p:cmAuthor>
  <p:cmAuthor id="8" name="Rochelle Li" initials="RL [4]" lastIdx="1" clrIdx="8">
    <p:extLst/>
  </p:cmAuthor>
  <p:cmAuthor id="2" name="JSI" initials="J" lastIdx="25" clrIdx="2">
    <p:extLst/>
  </p:cmAuthor>
  <p:cmAuthor id="9" name="Rochelle Li" initials="RL [5]" lastIdx="1" clrIdx="9">
    <p:extLst/>
  </p:cmAuthor>
  <p:cmAuthor id="3" name="Birkhimer, Nancy" initials="BN" lastIdx="40" clrIdx="3">
    <p:extLst/>
  </p:cmAuthor>
  <p:cmAuthor id="10" name="Natalie Truesdell" initials="NDT" lastIdx="2" clrIdx="10">
    <p:extLst/>
  </p:cmAuthor>
  <p:cmAuthor id="4" name="Rochelle Li" initials="Ro" lastIdx="4" clrIdx="4">
    <p:extLst/>
  </p:cmAuthor>
  <p:cmAuthor id="5" name="Rochelle Li" initials="RL" lastIdx="1" clrIdx="5">
    <p:extLst/>
  </p:cmAuthor>
  <p:cmAuthor id="6" name="Rochelle Li" initials="RL [2]" lastIdx="1"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8AC1"/>
    <a:srgbClr val="A2ADB1"/>
    <a:srgbClr val="660F44"/>
    <a:srgbClr val="94CF4F"/>
    <a:srgbClr val="CCDA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1" autoAdjust="0"/>
    <p:restoredTop sz="79827" autoAdjust="0"/>
  </p:normalViewPr>
  <p:slideViewPr>
    <p:cSldViewPr snapToGrid="0" snapToObjects="1">
      <p:cViewPr varScale="1">
        <p:scale>
          <a:sx n="70" d="100"/>
          <a:sy n="70" d="100"/>
        </p:scale>
        <p:origin x="-126" y="-534"/>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83" d="100"/>
          <a:sy n="83" d="100"/>
        </p:scale>
        <p:origin x="310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microsoft.com/office/2011/relationships/chartColorStyle" Target="colors9.xml"/><Relationship Id="rId2" Type="http://schemas.openxmlformats.org/officeDocument/2006/relationships/chartUserShapes" Target="../drawings/drawing5.xml"/><Relationship Id="rId1" Type="http://schemas.openxmlformats.org/officeDocument/2006/relationships/package" Target="../embeddings/Microsoft_Excel_Worksheet10.xlsx"/><Relationship Id="rId4"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3" Type="http://schemas.microsoft.com/office/2011/relationships/chartColorStyle" Target="colors12.xml"/><Relationship Id="rId2" Type="http://schemas.openxmlformats.org/officeDocument/2006/relationships/chartUserShapes" Target="../drawings/drawing6.xml"/><Relationship Id="rId1" Type="http://schemas.openxmlformats.org/officeDocument/2006/relationships/package" Target="../embeddings/Microsoft_Excel_Worksheet13.xlsx"/><Relationship Id="rId4"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microsoft.com/office/2011/relationships/chartColorStyle" Target="colors13.xml"/><Relationship Id="rId2" Type="http://schemas.openxmlformats.org/officeDocument/2006/relationships/chartUserShapes" Target="../drawings/drawing7.xml"/><Relationship Id="rId1" Type="http://schemas.openxmlformats.org/officeDocument/2006/relationships/package" Target="../embeddings/Microsoft_Excel_Worksheet14.xlsx"/><Relationship Id="rId4"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microsoft.com/office/2011/relationships/chartColorStyle" Target="colors14.xml"/><Relationship Id="rId2" Type="http://schemas.openxmlformats.org/officeDocument/2006/relationships/chartUserShapes" Target="../drawings/drawing8.xml"/><Relationship Id="rId1" Type="http://schemas.openxmlformats.org/officeDocument/2006/relationships/package" Target="../embeddings/Microsoft_Excel_Worksheet15.xlsx"/><Relationship Id="rId4"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microsoft.com/office/2011/relationships/chartColorStyle" Target="colors15.xml"/><Relationship Id="rId2" Type="http://schemas.openxmlformats.org/officeDocument/2006/relationships/chartUserShapes" Target="../drawings/drawing9.xml"/><Relationship Id="rId1" Type="http://schemas.openxmlformats.org/officeDocument/2006/relationships/package" Target="../embeddings/Microsoft_Excel_Worksheet16.xlsx"/><Relationship Id="rId4"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3" Type="http://schemas.microsoft.com/office/2011/relationships/chartColorStyle" Target="colors17.xml"/><Relationship Id="rId2" Type="http://schemas.openxmlformats.org/officeDocument/2006/relationships/chartUserShapes" Target="../drawings/drawing10.xml"/><Relationship Id="rId1" Type="http://schemas.openxmlformats.org/officeDocument/2006/relationships/package" Target="../embeddings/Microsoft_Excel_Worksheet18.xlsx"/><Relationship Id="rId4"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3" Type="http://schemas.microsoft.com/office/2011/relationships/chartStyle" Target="style20.xml"/><Relationship Id="rId2" Type="http://schemas.microsoft.com/office/2011/relationships/chartColorStyle" Target="colors20.xml"/><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3" Type="http://schemas.microsoft.com/office/2011/relationships/chartStyle" Target="style21.xml"/><Relationship Id="rId2" Type="http://schemas.microsoft.com/office/2011/relationships/chartColorStyle" Target="colors21.xml"/><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3" Type="http://schemas.microsoft.com/office/2011/relationships/chartStyle" Target="style22.xml"/><Relationship Id="rId2" Type="http://schemas.microsoft.com/office/2011/relationships/chartColorStyle" Target="colors22.xml"/><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3" Type="http://schemas.microsoft.com/office/2011/relationships/chartStyle" Target="style23.xml"/><Relationship Id="rId2" Type="http://schemas.microsoft.com/office/2011/relationships/chartColorStyle" Target="colors23.xml"/><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3" Type="http://schemas.microsoft.com/office/2011/relationships/chartStyle" Target="style24.xml"/><Relationship Id="rId2" Type="http://schemas.microsoft.com/office/2011/relationships/chartColorStyle" Target="colors24.xml"/><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3" Type="http://schemas.microsoft.com/office/2011/relationships/chartColorStyle" Target="colors25.xml"/><Relationship Id="rId2" Type="http://schemas.openxmlformats.org/officeDocument/2006/relationships/chartUserShapes" Target="../drawings/drawing11.xml"/><Relationship Id="rId1" Type="http://schemas.openxmlformats.org/officeDocument/2006/relationships/package" Target="../embeddings/Microsoft_Excel_Worksheet26.xlsx"/><Relationship Id="rId4" Type="http://schemas.microsoft.com/office/2011/relationships/chartStyle" Target="style25.xml"/></Relationships>
</file>

<file path=ppt/charts/_rels/chart27.xml.rels><?xml version="1.0" encoding="UTF-8" standalone="yes"?>
<Relationships xmlns="http://schemas.openxmlformats.org/package/2006/relationships"><Relationship Id="rId3" Type="http://schemas.microsoft.com/office/2011/relationships/chartColorStyle" Target="colors26.xml"/><Relationship Id="rId2" Type="http://schemas.openxmlformats.org/officeDocument/2006/relationships/chartUserShapes" Target="../drawings/drawing12.xml"/><Relationship Id="rId1" Type="http://schemas.openxmlformats.org/officeDocument/2006/relationships/package" Target="../embeddings/Microsoft_Excel_Worksheet27.xlsx"/><Relationship Id="rId4" Type="http://schemas.microsoft.com/office/2011/relationships/chartStyle" Target="style26.xml"/></Relationships>
</file>

<file path=ppt/charts/_rels/chart28.xml.rels><?xml version="1.0" encoding="UTF-8" standalone="yes"?>
<Relationships xmlns="http://schemas.openxmlformats.org/package/2006/relationships"><Relationship Id="rId3" Type="http://schemas.microsoft.com/office/2011/relationships/chartColorStyle" Target="colors27.xml"/><Relationship Id="rId2" Type="http://schemas.openxmlformats.org/officeDocument/2006/relationships/chartUserShapes" Target="../drawings/drawing13.xml"/><Relationship Id="rId1" Type="http://schemas.openxmlformats.org/officeDocument/2006/relationships/package" Target="../embeddings/Microsoft_Excel_Worksheet28.xlsx"/><Relationship Id="rId4"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chartUserShapes" Target="../drawings/drawing1.xml"/><Relationship Id="rId1" Type="http://schemas.openxmlformats.org/officeDocument/2006/relationships/package" Target="../embeddings/Microsoft_Excel_Worksheet5.xlsx"/><Relationship Id="rId4" Type="http://schemas.microsoft.com/office/2011/relationships/chartStyle" Target="style5.xm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chartUserShapes" Target="../drawings/drawing2.xml"/><Relationship Id="rId1" Type="http://schemas.openxmlformats.org/officeDocument/2006/relationships/package" Target="../embeddings/Microsoft_Excel_Worksheet6.xlsx"/><Relationship Id="rId4" Type="http://schemas.microsoft.com/office/2011/relationships/chartStyle" Target="style6.xml"/></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openxmlformats.org/officeDocument/2006/relationships/chartUserShapes" Target="../drawings/drawing3.xml"/><Relationship Id="rId1" Type="http://schemas.openxmlformats.org/officeDocument/2006/relationships/package" Target="../embeddings/Microsoft_Excel_Worksheet7.xlsx"/><Relationship Id="rId4" Type="http://schemas.microsoft.com/office/2011/relationships/chartStyle" Target="style7.xml"/></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openxmlformats.org/officeDocument/2006/relationships/chartUserShapes" Target="../drawings/drawing4.xml"/><Relationship Id="rId1" Type="http://schemas.openxmlformats.org/officeDocument/2006/relationships/package" Target="../embeddings/Microsoft_Excel_Worksheet8.xlsx"/><Relationship Id="rId4" Type="http://schemas.microsoft.com/office/2011/relationships/chartStyle" Target="style8.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69266629333299"/>
          <c:y val="3.5759725769714298E-2"/>
          <c:w val="0.83580597532312095"/>
          <c:h val="0.91093361885454904"/>
        </c:manualLayout>
      </c:layout>
      <c:barChart>
        <c:barDir val="col"/>
        <c:grouping val="clustered"/>
        <c:varyColors val="0"/>
        <c:ser>
          <c:idx val="0"/>
          <c:order val="0"/>
          <c:tx>
            <c:strRef>
              <c:f>Sheet1!$B$1</c:f>
              <c:strCache>
                <c:ptCount val="1"/>
                <c:pt idx="0">
                  <c:v>2011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5.0999999999999997E-2</c:v>
                </c:pt>
              </c:numCache>
            </c:numRef>
          </c:val>
          <c:extLst xmlns:c16r2="http://schemas.microsoft.com/office/drawing/2015/06/chart">
            <c:ext xmlns:c16="http://schemas.microsoft.com/office/drawing/2014/chart" uri="{C3380CC4-5D6E-409C-BE32-E72D297353CC}">
              <c16:uniqueId val="{00000000-4491-4BF0-B56F-5DFA060BDFAB}"/>
            </c:ext>
          </c:extLst>
        </c:ser>
        <c:ser>
          <c:idx val="1"/>
          <c:order val="1"/>
          <c:tx>
            <c:strRef>
              <c:f>Sheet1!$C$1</c:f>
              <c:strCache>
                <c:ptCount val="1"/>
                <c:pt idx="0">
                  <c:v>2017</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9.9000000000000005E-2</c:v>
                </c:pt>
              </c:numCache>
            </c:numRef>
          </c:val>
          <c:extLst xmlns:c16r2="http://schemas.microsoft.com/office/drawing/2015/06/chart">
            <c:ext xmlns:c16="http://schemas.microsoft.com/office/drawing/2014/chart" uri="{C3380CC4-5D6E-409C-BE32-E72D297353CC}">
              <c16:uniqueId val="{00000001-4491-4BF0-B56F-5DFA060BDFAB}"/>
            </c:ext>
          </c:extLst>
        </c:ser>
        <c:dLbls>
          <c:dLblPos val="outEnd"/>
          <c:showLegendKey val="0"/>
          <c:showVal val="1"/>
          <c:showCatName val="0"/>
          <c:showSerName val="0"/>
          <c:showPercent val="0"/>
          <c:showBubbleSize val="0"/>
        </c:dLbls>
        <c:gapWidth val="219"/>
        <c:overlap val="-27"/>
        <c:axId val="117401856"/>
        <c:axId val="117420032"/>
      </c:barChart>
      <c:catAx>
        <c:axId val="117401856"/>
        <c:scaling>
          <c:orientation val="minMax"/>
        </c:scaling>
        <c:delete val="1"/>
        <c:axPos val="b"/>
        <c:numFmt formatCode="General" sourceLinked="1"/>
        <c:majorTickMark val="none"/>
        <c:minorTickMark val="none"/>
        <c:tickLblPos val="nextTo"/>
        <c:crossAx val="117420032"/>
        <c:crosses val="autoZero"/>
        <c:auto val="1"/>
        <c:lblAlgn val="ctr"/>
        <c:lblOffset val="100"/>
        <c:noMultiLvlLbl val="0"/>
      </c:catAx>
      <c:valAx>
        <c:axId val="117420032"/>
        <c:scaling>
          <c:orientation val="minMax"/>
          <c:max val="0.12"/>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117401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HelveticaNeueLT Std Cn" panose="020B0506030502030204" pitchFamily="34" charset="0"/>
                <a:ea typeface="+mn-ea"/>
                <a:cs typeface="+mn-cs"/>
              </a:defRPr>
            </a:pPr>
            <a:r>
              <a:rPr lang="en-US" sz="2400" b="1" dirty="0">
                <a:solidFill>
                  <a:schemeClr val="tx1"/>
                </a:solidFill>
                <a:latin typeface="HelveticaNeueLT Std Cn" panose="020B0506030502030204" pitchFamily="34" charset="0"/>
              </a:rPr>
              <a:t>Diabetes</a:t>
            </a:r>
          </a:p>
        </c:rich>
      </c:tx>
      <c:layout>
        <c:manualLayout>
          <c:xMode val="edge"/>
          <c:yMode val="edge"/>
          <c:x val="0.42679773923772102"/>
          <c:y val="5.5505856461299602E-2"/>
        </c:manualLayout>
      </c:layout>
      <c:overlay val="0"/>
      <c:spPr>
        <a:noFill/>
        <a:ln>
          <a:noFill/>
        </a:ln>
        <a:effectLst/>
      </c:sp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120669696"/>
        <c:axId val="120671232"/>
      </c:barChart>
      <c:catAx>
        <c:axId val="12066969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120671232"/>
        <c:crosses val="autoZero"/>
        <c:auto val="1"/>
        <c:lblAlgn val="ctr"/>
        <c:lblOffset val="100"/>
        <c:noMultiLvlLbl val="0"/>
      </c:catAx>
      <c:valAx>
        <c:axId val="120671232"/>
        <c:scaling>
          <c:orientation val="minMax"/>
          <c:max val="0.1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800" b="1" i="0" u="none" strike="noStrike" baseline="0" dirty="0">
                    <a:solidFill>
                      <a:schemeClr val="tx1"/>
                    </a:solidFill>
                    <a:effectLst/>
                    <a:latin typeface="HelveticaNeueLT Std Cn" panose="020B0506030502030204" pitchFamily="34" charset="0"/>
                  </a:rPr>
                  <a:t>Prevalence rate </a:t>
                </a:r>
                <a:endParaRPr lang="en-US" sz="1800" b="0" dirty="0">
                  <a:solidFill>
                    <a:schemeClr val="tx1"/>
                  </a:solidFill>
                  <a:effectLst/>
                  <a:latin typeface="HelveticaNeueLT Std Cn" panose="020B0506030502030204" pitchFamily="34" charset="0"/>
                </a:endParaRPr>
              </a:p>
            </c:rich>
          </c:tx>
          <c:layout/>
          <c:overlay val="0"/>
          <c:spPr>
            <a:noFill/>
            <a:ln>
              <a:noFill/>
            </a:ln>
            <a:effectLst/>
          </c:sp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120669696"/>
        <c:crosses val="autoZero"/>
        <c:crossBetween val="between"/>
        <c:majorUnit val="0.05"/>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55031928062503"/>
          <c:y val="0.15008129257137956"/>
          <c:w val="0.70637104343267054"/>
          <c:h val="0.75533263901901215"/>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2857-4CF2-A3D2-411413D50480}"/>
              </c:ext>
            </c:extLst>
          </c:dPt>
          <c:dPt>
            <c:idx val="1"/>
            <c:invertIfNegative val="0"/>
            <c:bubble3D val="0"/>
            <c:extLst xmlns:c16r2="http://schemas.microsoft.com/office/drawing/2015/06/chart">
              <c:ext xmlns:c16="http://schemas.microsoft.com/office/drawing/2014/chart" uri="{C3380CC4-5D6E-409C-BE32-E72D297353CC}">
                <c16:uniqueId val="{00000002-2857-4CF2-A3D2-411413D50480}"/>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2009-2011</c:v>
                </c:pt>
                <c:pt idx="1">
                  <c:v>2012-2014</c:v>
                </c:pt>
              </c:strCache>
            </c:strRef>
          </c:cat>
          <c:val>
            <c:numRef>
              <c:f>Sheet1!$B$2:$B$3</c:f>
              <c:numCache>
                <c:formatCode>0.0</c:formatCode>
                <c:ptCount val="2"/>
                <c:pt idx="0">
                  <c:v>488.6</c:v>
                </c:pt>
                <c:pt idx="1">
                  <c:v>467.7</c:v>
                </c:pt>
              </c:numCache>
            </c:numRef>
          </c:val>
          <c:extLst xmlns:c16r2="http://schemas.microsoft.com/office/drawing/2015/06/chart">
            <c:ext xmlns:c16="http://schemas.microsoft.com/office/drawing/2014/chart" uri="{C3380CC4-5D6E-409C-BE32-E72D297353CC}">
              <c16:uniqueId val="{00000003-2857-4CF2-A3D2-411413D50480}"/>
            </c:ext>
          </c:extLst>
        </c:ser>
        <c:dLbls>
          <c:showLegendKey val="0"/>
          <c:showVal val="0"/>
          <c:showCatName val="0"/>
          <c:showSerName val="0"/>
          <c:showPercent val="0"/>
          <c:showBubbleSize val="0"/>
        </c:dLbls>
        <c:gapWidth val="150"/>
        <c:axId val="160507008"/>
        <c:axId val="160508544"/>
      </c:barChart>
      <c:catAx>
        <c:axId val="160507008"/>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j-lt"/>
                <a:ea typeface="+mn-ea"/>
                <a:cs typeface="+mn-cs"/>
              </a:defRPr>
            </a:pPr>
            <a:endParaRPr lang="en-US"/>
          </a:p>
        </c:txPr>
        <c:crossAx val="160508544"/>
        <c:crosses val="autoZero"/>
        <c:auto val="1"/>
        <c:lblAlgn val="ctr"/>
        <c:lblOffset val="100"/>
        <c:noMultiLvlLbl val="0"/>
      </c:catAx>
      <c:valAx>
        <c:axId val="160508544"/>
        <c:scaling>
          <c:orientation val="minMax"/>
          <c:max val="500"/>
          <c:min val="0"/>
        </c:scaling>
        <c:delete val="1"/>
        <c:axPos val="l"/>
        <c:majorGridlines>
          <c:spPr>
            <a:ln w="19050" cap="flat" cmpd="sng" algn="ctr">
              <a:solidFill>
                <a:schemeClr val="accent1">
                  <a:lumMod val="40000"/>
                  <a:lumOff val="60000"/>
                </a:schemeClr>
              </a:solidFill>
              <a:round/>
            </a:ln>
            <a:effectLst/>
          </c:spPr>
        </c:majorGridlines>
        <c:numFmt formatCode="0" sourceLinked="0"/>
        <c:majorTickMark val="out"/>
        <c:minorTickMark val="none"/>
        <c:tickLblPos val="nextTo"/>
        <c:crossAx val="160507008"/>
        <c:crosses val="autoZero"/>
        <c:crossBetween val="between"/>
        <c:majorUnit val="100"/>
      </c:valAx>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88595064574619"/>
          <c:y val="4.1899637494011557E-2"/>
          <c:w val="0.86079801868816574"/>
          <c:h val="0.87191194990145393"/>
        </c:manualLayout>
      </c:layout>
      <c:barChart>
        <c:barDir val="col"/>
        <c:grouping val="clustered"/>
        <c:varyColors val="0"/>
        <c:ser>
          <c:idx val="0"/>
          <c:order val="0"/>
          <c:tx>
            <c:strRef>
              <c:f>Sheet1!$B$1</c:f>
              <c:strCache>
                <c:ptCount val="1"/>
                <c:pt idx="0">
                  <c:v>2012 &amp; 2014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Sad/Hopeless 2+ Weeks</c:v>
                </c:pt>
              </c:strCache>
            </c:strRef>
          </c:cat>
          <c:val>
            <c:numRef>
              <c:f>Sheet1!$B$2</c:f>
              <c:numCache>
                <c:formatCode>General</c:formatCode>
                <c:ptCount val="1"/>
                <c:pt idx="0">
                  <c:v>68.8</c:v>
                </c:pt>
              </c:numCache>
            </c:numRef>
          </c:val>
          <c:extLst xmlns:c16r2="http://schemas.microsoft.com/office/drawing/2015/06/chart">
            <c:ext xmlns:c16="http://schemas.microsoft.com/office/drawing/2014/chart" uri="{C3380CC4-5D6E-409C-BE32-E72D297353CC}">
              <c16:uniqueId val="{00000001-6746-4B85-8C6A-13FEEE09EEEC}"/>
            </c:ext>
          </c:extLst>
        </c:ser>
        <c:ser>
          <c:idx val="1"/>
          <c:order val="1"/>
          <c:tx>
            <c:strRef>
              <c:f>Sheet1!$C$1</c:f>
              <c:strCache>
                <c:ptCount val="1"/>
                <c:pt idx="0">
                  <c:v>2014 &amp; 2016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Sad/Hopeless 2+ Weeks</c:v>
                </c:pt>
              </c:strCache>
            </c:strRef>
          </c:cat>
          <c:val>
            <c:numRef>
              <c:f>Sheet1!$C$2</c:f>
              <c:numCache>
                <c:formatCode>General</c:formatCode>
                <c:ptCount val="1"/>
                <c:pt idx="0">
                  <c:v>69.099999999999994</c:v>
                </c:pt>
              </c:numCache>
            </c:numRef>
          </c:val>
          <c:extLst xmlns:c16r2="http://schemas.microsoft.com/office/drawing/2015/06/chart">
            <c:ext xmlns:c16="http://schemas.microsoft.com/office/drawing/2014/chart" uri="{C3380CC4-5D6E-409C-BE32-E72D297353CC}">
              <c16:uniqueId val="{00000002-6746-4B85-8C6A-13FEEE09EEEC}"/>
            </c:ext>
          </c:extLst>
        </c:ser>
        <c:dLbls>
          <c:showLegendKey val="0"/>
          <c:showVal val="0"/>
          <c:showCatName val="0"/>
          <c:showSerName val="0"/>
          <c:showPercent val="0"/>
          <c:showBubbleSize val="0"/>
        </c:dLbls>
        <c:gapWidth val="219"/>
        <c:overlap val="-27"/>
        <c:axId val="160617984"/>
        <c:axId val="160619520"/>
      </c:barChart>
      <c:catAx>
        <c:axId val="160617984"/>
        <c:scaling>
          <c:orientation val="minMax"/>
        </c:scaling>
        <c:delete val="1"/>
        <c:axPos val="b"/>
        <c:numFmt formatCode="General" sourceLinked="1"/>
        <c:majorTickMark val="out"/>
        <c:minorTickMark val="none"/>
        <c:tickLblPos val="nextTo"/>
        <c:crossAx val="160619520"/>
        <c:crosses val="autoZero"/>
        <c:auto val="1"/>
        <c:lblAlgn val="ctr"/>
        <c:lblOffset val="100"/>
        <c:noMultiLvlLbl val="0"/>
      </c:catAx>
      <c:valAx>
        <c:axId val="160619520"/>
        <c:scaling>
          <c:orientation val="minMax"/>
          <c:max val="10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60617984"/>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04249245324599"/>
          <c:y val="3.3588924935605197E-2"/>
          <c:w val="0.7943182808263759"/>
          <c:h val="0.85198464382635797"/>
        </c:manualLayout>
      </c:layout>
      <c:barChart>
        <c:barDir val="col"/>
        <c:grouping val="clustered"/>
        <c:varyColors val="0"/>
        <c:ser>
          <c:idx val="0"/>
          <c:order val="0"/>
          <c:tx>
            <c:strRef>
              <c:f>Sheet1!$B$1</c:f>
              <c:strCache>
                <c:ptCount val="1"/>
                <c:pt idx="0">
                  <c:v>Diabetes</c:v>
                </c:pt>
              </c:strCache>
            </c:strRef>
          </c:tx>
          <c:spPr>
            <a:solidFill>
              <a:schemeClr val="accent2"/>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2A97-4823-93BF-FA03159795C8}"/>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2011-2013</c:v>
                </c:pt>
                <c:pt idx="1">
                  <c:v>2014-2016</c:v>
                </c:pt>
              </c:strCache>
            </c:strRef>
          </c:cat>
          <c:val>
            <c:numRef>
              <c:f>Sheet1!$B$2:$B$3</c:f>
              <c:numCache>
                <c:formatCode>0%</c:formatCode>
                <c:ptCount val="2"/>
                <c:pt idx="0">
                  <c:v>7.5999999999999998E-2</c:v>
                </c:pt>
                <c:pt idx="1">
                  <c:v>0.08</c:v>
                </c:pt>
              </c:numCache>
            </c:numRef>
          </c:val>
          <c:extLst xmlns:c16r2="http://schemas.microsoft.com/office/drawing/2015/06/chart">
            <c:ext xmlns:c16="http://schemas.microsoft.com/office/drawing/2014/chart" uri="{C3380CC4-5D6E-409C-BE32-E72D297353CC}">
              <c16:uniqueId val="{00000002-2A97-4823-93BF-FA03159795C8}"/>
            </c:ext>
          </c:extLst>
        </c:ser>
        <c:dLbls>
          <c:showLegendKey val="0"/>
          <c:showVal val="0"/>
          <c:showCatName val="0"/>
          <c:showSerName val="0"/>
          <c:showPercent val="0"/>
          <c:showBubbleSize val="0"/>
        </c:dLbls>
        <c:gapWidth val="219"/>
        <c:overlap val="-27"/>
        <c:axId val="197784704"/>
        <c:axId val="197786240"/>
      </c:barChart>
      <c:catAx>
        <c:axId val="1977847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j-lt"/>
                <a:ea typeface="+mn-ea"/>
                <a:cs typeface="+mn-cs"/>
              </a:defRPr>
            </a:pPr>
            <a:endParaRPr lang="en-US"/>
          </a:p>
        </c:txPr>
        <c:crossAx val="197786240"/>
        <c:crosses val="autoZero"/>
        <c:auto val="1"/>
        <c:lblAlgn val="ctr"/>
        <c:lblOffset val="100"/>
        <c:noMultiLvlLbl val="0"/>
      </c:catAx>
      <c:valAx>
        <c:axId val="197786240"/>
        <c:scaling>
          <c:orientation val="minMax"/>
          <c:max val="0.15"/>
          <c:min val="0"/>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197784704"/>
        <c:crosses val="autoZero"/>
        <c:crossBetween val="between"/>
        <c:majorUnit val="0.05"/>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04188662836279"/>
          <c:y val="0.13877503159029575"/>
          <c:w val="0.74785438387683023"/>
          <c:h val="0.74439772896561995"/>
        </c:manualLayout>
      </c:layout>
      <c:barChart>
        <c:barDir val="col"/>
        <c:grouping val="clustered"/>
        <c:varyColors val="0"/>
        <c:ser>
          <c:idx val="0"/>
          <c:order val="0"/>
          <c:tx>
            <c:strRef>
              <c:f>Sheet1!$B$1</c:f>
              <c:strCache>
                <c:ptCount val="1"/>
                <c:pt idx="0">
                  <c:v>Asthma</c:v>
                </c:pt>
              </c:strCache>
            </c:strRef>
          </c:tx>
          <c:spPr>
            <a:solidFill>
              <a:schemeClr val="accent2"/>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363B-42D7-90E2-201DF1167AB9}"/>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2011-2013</c:v>
                </c:pt>
                <c:pt idx="1">
                  <c:v>2014-2016</c:v>
                </c:pt>
              </c:strCache>
            </c:strRef>
          </c:cat>
          <c:val>
            <c:numRef>
              <c:f>Sheet1!$B$2:$B$3</c:f>
              <c:numCache>
                <c:formatCode>0%</c:formatCode>
                <c:ptCount val="2"/>
                <c:pt idx="0">
                  <c:v>0.108</c:v>
                </c:pt>
                <c:pt idx="1">
                  <c:v>0.104</c:v>
                </c:pt>
              </c:numCache>
            </c:numRef>
          </c:val>
          <c:extLst xmlns:c16r2="http://schemas.microsoft.com/office/drawing/2015/06/chart">
            <c:ext xmlns:c16="http://schemas.microsoft.com/office/drawing/2014/chart" uri="{C3380CC4-5D6E-409C-BE32-E72D297353CC}">
              <c16:uniqueId val="{00000002-363B-42D7-90E2-201DF1167AB9}"/>
            </c:ext>
          </c:extLst>
        </c:ser>
        <c:dLbls>
          <c:dLblPos val="outEnd"/>
          <c:showLegendKey val="0"/>
          <c:showVal val="1"/>
          <c:showCatName val="0"/>
          <c:showSerName val="0"/>
          <c:showPercent val="0"/>
          <c:showBubbleSize val="0"/>
        </c:dLbls>
        <c:gapWidth val="219"/>
        <c:overlap val="-27"/>
        <c:axId val="197851392"/>
        <c:axId val="198055040"/>
      </c:barChart>
      <c:catAx>
        <c:axId val="19785139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j-lt"/>
                <a:ea typeface="+mn-ea"/>
                <a:cs typeface="+mn-cs"/>
              </a:defRPr>
            </a:pPr>
            <a:endParaRPr lang="en-US"/>
          </a:p>
        </c:txPr>
        <c:crossAx val="198055040"/>
        <c:crosses val="autoZero"/>
        <c:auto val="1"/>
        <c:lblAlgn val="ctr"/>
        <c:lblOffset val="100"/>
        <c:noMultiLvlLbl val="0"/>
      </c:catAx>
      <c:valAx>
        <c:axId val="198055040"/>
        <c:scaling>
          <c:orientation val="minMax"/>
          <c:max val="0.15"/>
          <c:min val="0"/>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197851392"/>
        <c:crosses val="autoZero"/>
        <c:crossBetween val="between"/>
        <c:majorUnit val="0.05"/>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571448931956615E-2"/>
          <c:y val="4.056696863859223E-2"/>
          <c:w val="0.78584698484251903"/>
          <c:h val="0.83613180644658114"/>
        </c:manualLayout>
      </c:layout>
      <c:barChart>
        <c:barDir val="col"/>
        <c:grouping val="clustered"/>
        <c:varyColors val="0"/>
        <c:ser>
          <c:idx val="0"/>
          <c:order val="0"/>
          <c:tx>
            <c:strRef>
              <c:f>Sheet1!$B$1</c:f>
              <c:strCache>
                <c:ptCount val="1"/>
                <c:pt idx="0">
                  <c:v>HI cholesterol</c:v>
                </c:pt>
              </c:strCache>
            </c:strRef>
          </c:tx>
          <c:spPr>
            <a:solidFill>
              <a:schemeClr val="accent2"/>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A9DD-4BE8-821A-1F57E8DE8B22}"/>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2011 &amp; 2013</c:v>
                </c:pt>
                <c:pt idx="1">
                  <c:v>2013 &amp; 2015</c:v>
                </c:pt>
              </c:strCache>
            </c:strRef>
          </c:cat>
          <c:val>
            <c:numRef>
              <c:f>Sheet1!$B$2:$B$3</c:f>
              <c:numCache>
                <c:formatCode>0%</c:formatCode>
                <c:ptCount val="2"/>
                <c:pt idx="0">
                  <c:v>0.38</c:v>
                </c:pt>
                <c:pt idx="1">
                  <c:v>0.39</c:v>
                </c:pt>
              </c:numCache>
            </c:numRef>
          </c:val>
          <c:extLst xmlns:c16r2="http://schemas.microsoft.com/office/drawing/2015/06/chart">
            <c:ext xmlns:c16="http://schemas.microsoft.com/office/drawing/2014/chart" uri="{C3380CC4-5D6E-409C-BE32-E72D297353CC}">
              <c16:uniqueId val="{00000002-A9DD-4BE8-821A-1F57E8DE8B22}"/>
            </c:ext>
          </c:extLst>
        </c:ser>
        <c:dLbls>
          <c:dLblPos val="outEnd"/>
          <c:showLegendKey val="0"/>
          <c:showVal val="1"/>
          <c:showCatName val="0"/>
          <c:showSerName val="0"/>
          <c:showPercent val="0"/>
          <c:showBubbleSize val="0"/>
        </c:dLbls>
        <c:gapWidth val="219"/>
        <c:overlap val="-27"/>
        <c:axId val="198084864"/>
        <c:axId val="198112384"/>
      </c:barChart>
      <c:catAx>
        <c:axId val="19808486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j-lt"/>
                <a:ea typeface="+mn-ea"/>
                <a:cs typeface="+mn-cs"/>
              </a:defRPr>
            </a:pPr>
            <a:endParaRPr lang="en-US"/>
          </a:p>
        </c:txPr>
        <c:crossAx val="198112384"/>
        <c:crosses val="autoZero"/>
        <c:auto val="1"/>
        <c:lblAlgn val="ctr"/>
        <c:lblOffset val="100"/>
        <c:noMultiLvlLbl val="0"/>
      </c:catAx>
      <c:valAx>
        <c:axId val="198112384"/>
        <c:scaling>
          <c:orientation val="minMax"/>
          <c:max val="0.5"/>
          <c:min val="0"/>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198084864"/>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48714248489031E-2"/>
          <c:y val="3.7027613004458157E-2"/>
          <c:w val="0.85668276862491377"/>
          <c:h val="0.83683147532641022"/>
        </c:manualLayout>
      </c:layout>
      <c:barChart>
        <c:barDir val="col"/>
        <c:grouping val="clustered"/>
        <c:varyColors val="0"/>
        <c:ser>
          <c:idx val="0"/>
          <c:order val="0"/>
          <c:tx>
            <c:strRef>
              <c:f>Sheet1!$B$1</c:f>
              <c:strCache>
                <c:ptCount val="1"/>
                <c:pt idx="0">
                  <c:v>HI cholesterol</c:v>
                </c:pt>
              </c:strCache>
            </c:strRef>
          </c:tx>
          <c:spPr>
            <a:solidFill>
              <a:schemeClr val="accent2"/>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4A15-4294-9794-C8E237A2D0D7}"/>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2011 &amp; 2013</c:v>
                </c:pt>
                <c:pt idx="1">
                  <c:v>2013 &amp; 2015</c:v>
                </c:pt>
              </c:strCache>
            </c:strRef>
          </c:cat>
          <c:val>
            <c:numRef>
              <c:f>Sheet1!$B$2:$B$3</c:f>
              <c:numCache>
                <c:formatCode>0%</c:formatCode>
                <c:ptCount val="2"/>
                <c:pt idx="0">
                  <c:v>0.31</c:v>
                </c:pt>
                <c:pt idx="1">
                  <c:v>0.33</c:v>
                </c:pt>
              </c:numCache>
            </c:numRef>
          </c:val>
          <c:extLst xmlns:c16r2="http://schemas.microsoft.com/office/drawing/2015/06/chart">
            <c:ext xmlns:c16="http://schemas.microsoft.com/office/drawing/2014/chart" uri="{C3380CC4-5D6E-409C-BE32-E72D297353CC}">
              <c16:uniqueId val="{00000002-4A15-4294-9794-C8E237A2D0D7}"/>
            </c:ext>
          </c:extLst>
        </c:ser>
        <c:dLbls>
          <c:dLblPos val="outEnd"/>
          <c:showLegendKey val="0"/>
          <c:showVal val="1"/>
          <c:showCatName val="0"/>
          <c:showSerName val="0"/>
          <c:showPercent val="0"/>
          <c:showBubbleSize val="0"/>
        </c:dLbls>
        <c:gapWidth val="219"/>
        <c:overlap val="-27"/>
        <c:axId val="198521984"/>
        <c:axId val="198524928"/>
      </c:barChart>
      <c:catAx>
        <c:axId val="19852198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j-lt"/>
                <a:ea typeface="+mn-ea"/>
                <a:cs typeface="+mn-cs"/>
              </a:defRPr>
            </a:pPr>
            <a:endParaRPr lang="en-US"/>
          </a:p>
        </c:txPr>
        <c:crossAx val="198524928"/>
        <c:crosses val="autoZero"/>
        <c:auto val="1"/>
        <c:lblAlgn val="ctr"/>
        <c:lblOffset val="100"/>
        <c:noMultiLvlLbl val="0"/>
      </c:catAx>
      <c:valAx>
        <c:axId val="198524928"/>
        <c:scaling>
          <c:orientation val="minMax"/>
          <c:max val="0.5"/>
          <c:min val="0"/>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198521984"/>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Sad/Hopeless 2+ Weeks</c:v>
                </c:pt>
              </c:strCache>
            </c:strRef>
          </c:cat>
          <c:val>
            <c:numRef>
              <c:f>Sheet1!$B$2</c:f>
              <c:numCache>
                <c:formatCode>0%</c:formatCode>
                <c:ptCount val="1"/>
                <c:pt idx="0">
                  <c:v>0.24</c:v>
                </c:pt>
              </c:numCache>
            </c:numRef>
          </c:val>
          <c:extLst xmlns:c16r2="http://schemas.microsoft.com/office/drawing/2015/06/chart">
            <c:ext xmlns:c16="http://schemas.microsoft.com/office/drawing/2014/chart" uri="{C3380CC4-5D6E-409C-BE32-E72D297353CC}">
              <c16:uniqueId val="{00000000-4919-4446-85B7-141BB5FA2505}"/>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Sad/Hopeless 2+ Weeks</c:v>
                </c:pt>
              </c:strCache>
            </c:strRef>
          </c:cat>
          <c:val>
            <c:numRef>
              <c:f>Sheet1!$C$2</c:f>
              <c:numCache>
                <c:formatCode>0%</c:formatCode>
                <c:ptCount val="1"/>
                <c:pt idx="0">
                  <c:v>0.24</c:v>
                </c:pt>
              </c:numCache>
            </c:numRef>
          </c:val>
          <c:extLst xmlns:c16r2="http://schemas.microsoft.com/office/drawing/2015/06/chart">
            <c:ext xmlns:c16="http://schemas.microsoft.com/office/drawing/2014/chart" uri="{C3380CC4-5D6E-409C-BE32-E72D297353CC}">
              <c16:uniqueId val="{00000001-4919-4446-85B7-141BB5FA2505}"/>
            </c:ext>
          </c:extLst>
        </c:ser>
        <c:dLbls>
          <c:showLegendKey val="0"/>
          <c:showVal val="0"/>
          <c:showCatName val="0"/>
          <c:showSerName val="0"/>
          <c:showPercent val="0"/>
          <c:showBubbleSize val="0"/>
        </c:dLbls>
        <c:gapWidth val="219"/>
        <c:overlap val="-27"/>
        <c:axId val="200301568"/>
        <c:axId val="200315648"/>
      </c:barChart>
      <c:catAx>
        <c:axId val="200301568"/>
        <c:scaling>
          <c:orientation val="minMax"/>
        </c:scaling>
        <c:delete val="1"/>
        <c:axPos val="b"/>
        <c:numFmt formatCode="General" sourceLinked="1"/>
        <c:majorTickMark val="out"/>
        <c:minorTickMark val="none"/>
        <c:tickLblPos val="nextTo"/>
        <c:crossAx val="200315648"/>
        <c:crosses val="autoZero"/>
        <c:auto val="1"/>
        <c:lblAlgn val="ctr"/>
        <c:lblOffset val="100"/>
        <c:noMultiLvlLbl val="0"/>
      </c:catAx>
      <c:valAx>
        <c:axId val="200315648"/>
        <c:scaling>
          <c:orientation val="minMax"/>
          <c:max val="0.35000000000000003"/>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00301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HelveticaNeueLT Std Cn" panose="020B0506030502030204" pitchFamily="34" charset="0"/>
                <a:ea typeface="+mn-ea"/>
                <a:cs typeface="+mn-cs"/>
              </a:defRPr>
            </a:pPr>
            <a:r>
              <a:rPr lang="en-US" sz="2400" b="1" dirty="0">
                <a:solidFill>
                  <a:schemeClr val="tx1"/>
                </a:solidFill>
                <a:latin typeface="HelveticaNeueLT Std Cn" panose="020B0506030502030204" pitchFamily="34" charset="0"/>
              </a:rPr>
              <a:t>Diabetes</a:t>
            </a:r>
          </a:p>
        </c:rich>
      </c:tx>
      <c:layout>
        <c:manualLayout>
          <c:xMode val="edge"/>
          <c:yMode val="edge"/>
          <c:x val="0.42679773923772102"/>
          <c:y val="5.5505856461299602E-2"/>
        </c:manualLayout>
      </c:layout>
      <c:overlay val="0"/>
      <c:spPr>
        <a:noFill/>
        <a:ln>
          <a:noFill/>
        </a:ln>
        <a:effectLst/>
      </c:sp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201315456"/>
        <c:axId val="201316992"/>
      </c:barChart>
      <c:catAx>
        <c:axId val="20131545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201316992"/>
        <c:crosses val="autoZero"/>
        <c:auto val="1"/>
        <c:lblAlgn val="ctr"/>
        <c:lblOffset val="100"/>
        <c:noMultiLvlLbl val="0"/>
      </c:catAx>
      <c:valAx>
        <c:axId val="201316992"/>
        <c:scaling>
          <c:orientation val="minMax"/>
          <c:max val="0.1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800" b="1" i="0" u="none" strike="noStrike" baseline="0" dirty="0">
                    <a:solidFill>
                      <a:schemeClr val="tx1"/>
                    </a:solidFill>
                    <a:effectLst/>
                    <a:latin typeface="HelveticaNeueLT Std Cn" panose="020B0506030502030204" pitchFamily="34" charset="0"/>
                  </a:rPr>
                  <a:t>Prevalence rate </a:t>
                </a:r>
                <a:endParaRPr lang="en-US" sz="1800" b="0" dirty="0">
                  <a:solidFill>
                    <a:schemeClr val="tx1"/>
                  </a:solidFill>
                  <a:effectLst/>
                  <a:latin typeface="HelveticaNeueLT Std Cn" panose="020B0506030502030204" pitchFamily="34" charset="0"/>
                </a:endParaRPr>
              </a:p>
            </c:rich>
          </c:tx>
          <c:layout/>
          <c:overlay val="0"/>
          <c:spPr>
            <a:noFill/>
            <a:ln>
              <a:noFill/>
            </a:ln>
            <a:effectLst/>
          </c:sp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201315456"/>
        <c:crosses val="autoZero"/>
        <c:crossBetween val="between"/>
        <c:majorUnit val="0.05"/>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1719525252738"/>
          <c:y val="9.3113192423151622E-2"/>
          <c:w val="0.76930543834100873"/>
          <c:h val="0.82232533220555026"/>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75F4-4A39-B13C-D2F436CF1E89}"/>
              </c:ext>
            </c:extLst>
          </c:dPt>
          <c:dPt>
            <c:idx val="1"/>
            <c:invertIfNegative val="0"/>
            <c:bubble3D val="0"/>
            <c:extLst xmlns:c16r2="http://schemas.microsoft.com/office/drawing/2015/06/chart">
              <c:ext xmlns:c16="http://schemas.microsoft.com/office/drawing/2014/chart" uri="{C3380CC4-5D6E-409C-BE32-E72D297353CC}">
                <c16:uniqueId val="{00000002-75F4-4A39-B13C-D2F436CF1E89}"/>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2007-2011</c:v>
                </c:pt>
                <c:pt idx="1">
                  <c:v>2012-2016</c:v>
                </c:pt>
              </c:strCache>
            </c:strRef>
          </c:cat>
          <c:val>
            <c:numRef>
              <c:f>Sheet1!$B$2:$B$3</c:f>
              <c:numCache>
                <c:formatCode>0.0</c:formatCode>
                <c:ptCount val="2"/>
                <c:pt idx="0">
                  <c:v>54</c:v>
                </c:pt>
                <c:pt idx="1">
                  <c:v>105</c:v>
                </c:pt>
              </c:numCache>
            </c:numRef>
          </c:val>
          <c:extLst xmlns:c16r2="http://schemas.microsoft.com/office/drawing/2015/06/chart">
            <c:ext xmlns:c16="http://schemas.microsoft.com/office/drawing/2014/chart" uri="{C3380CC4-5D6E-409C-BE32-E72D297353CC}">
              <c16:uniqueId val="{00000003-75F4-4A39-B13C-D2F436CF1E89}"/>
            </c:ext>
          </c:extLst>
        </c:ser>
        <c:dLbls>
          <c:showLegendKey val="0"/>
          <c:showVal val="0"/>
          <c:showCatName val="0"/>
          <c:showSerName val="0"/>
          <c:showPercent val="0"/>
          <c:showBubbleSize val="0"/>
        </c:dLbls>
        <c:gapWidth val="150"/>
        <c:axId val="198631424"/>
        <c:axId val="198632960"/>
      </c:barChart>
      <c:catAx>
        <c:axId val="198631424"/>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j-lt"/>
                <a:ea typeface="+mn-ea"/>
                <a:cs typeface="+mn-cs"/>
              </a:defRPr>
            </a:pPr>
            <a:endParaRPr lang="en-US"/>
          </a:p>
        </c:txPr>
        <c:crossAx val="198632960"/>
        <c:crosses val="autoZero"/>
        <c:auto val="1"/>
        <c:lblAlgn val="ctr"/>
        <c:lblOffset val="100"/>
        <c:noMultiLvlLbl val="0"/>
      </c:catAx>
      <c:valAx>
        <c:axId val="198632960"/>
        <c:scaling>
          <c:orientation val="minMax"/>
          <c:max val="120"/>
          <c:min val="0"/>
        </c:scaling>
        <c:delete val="1"/>
        <c:axPos val="l"/>
        <c:majorGridlines>
          <c:spPr>
            <a:ln w="19050" cap="flat" cmpd="sng" algn="ctr">
              <a:solidFill>
                <a:schemeClr val="accent1">
                  <a:lumMod val="40000"/>
                  <a:lumOff val="60000"/>
                </a:schemeClr>
              </a:solidFill>
              <a:round/>
            </a:ln>
            <a:effectLst/>
          </c:spPr>
        </c:majorGridlines>
        <c:numFmt formatCode="0" sourceLinked="0"/>
        <c:majorTickMark val="out"/>
        <c:minorTickMark val="none"/>
        <c:tickLblPos val="nextTo"/>
        <c:crossAx val="198631424"/>
        <c:crosses val="autoZero"/>
        <c:crossBetween val="between"/>
        <c:majorUnit val="20"/>
      </c:valAx>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55066275911125"/>
          <c:y val="0.14493232337157796"/>
          <c:w val="0.74016215916554473"/>
          <c:h val="0.76134451586827911"/>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4-1D36-4816-B189-81AAF61298EB}"/>
              </c:ext>
            </c:extLst>
          </c:dPt>
          <c:dPt>
            <c:idx val="1"/>
            <c:invertIfNegative val="0"/>
            <c:bubble3D val="0"/>
            <c:extLst xmlns:c16r2="http://schemas.microsoft.com/office/drawing/2015/06/chart">
              <c:ext xmlns:c16="http://schemas.microsoft.com/office/drawing/2014/chart" uri="{C3380CC4-5D6E-409C-BE32-E72D297353CC}">
                <c16:uniqueId val="{00000003-1D36-4816-B189-81AAF61298EB}"/>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2010-2012</c:v>
                </c:pt>
                <c:pt idx="1">
                  <c:v>2014-2016</c:v>
                </c:pt>
              </c:strCache>
            </c:strRef>
          </c:cat>
          <c:val>
            <c:numRef>
              <c:f>Sheet1!$B$2:$B$3</c:f>
              <c:numCache>
                <c:formatCode>#,##0.0</c:formatCode>
                <c:ptCount val="2"/>
                <c:pt idx="0">
                  <c:v>6407.5</c:v>
                </c:pt>
                <c:pt idx="1">
                  <c:v>6260.2</c:v>
                </c:pt>
              </c:numCache>
            </c:numRef>
          </c:val>
          <c:extLst xmlns:c16r2="http://schemas.microsoft.com/office/drawing/2015/06/chart">
            <c:ext xmlns:c16="http://schemas.microsoft.com/office/drawing/2014/chart" uri="{C3380CC4-5D6E-409C-BE32-E72D297353CC}">
              <c16:uniqueId val="{00000000-1D36-4816-B189-81AAF61298EB}"/>
            </c:ext>
          </c:extLst>
        </c:ser>
        <c:dLbls>
          <c:showLegendKey val="0"/>
          <c:showVal val="0"/>
          <c:showCatName val="0"/>
          <c:showSerName val="0"/>
          <c:showPercent val="0"/>
          <c:showBubbleSize val="0"/>
        </c:dLbls>
        <c:gapWidth val="219"/>
        <c:axId val="118550912"/>
        <c:axId val="118552448"/>
      </c:barChart>
      <c:catAx>
        <c:axId val="118550912"/>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j-lt"/>
                <a:ea typeface="+mn-ea"/>
                <a:cs typeface="+mn-cs"/>
              </a:defRPr>
            </a:pPr>
            <a:endParaRPr lang="en-US"/>
          </a:p>
        </c:txPr>
        <c:crossAx val="118552448"/>
        <c:crosses val="autoZero"/>
        <c:auto val="1"/>
        <c:lblAlgn val="ctr"/>
        <c:lblOffset val="100"/>
        <c:noMultiLvlLbl val="0"/>
      </c:catAx>
      <c:valAx>
        <c:axId val="118552448"/>
        <c:scaling>
          <c:orientation val="minMax"/>
          <c:max val="10000"/>
          <c:min val="0"/>
        </c:scaling>
        <c:delete val="1"/>
        <c:axPos val="l"/>
        <c:majorGridlines>
          <c:spPr>
            <a:ln w="19050" cap="flat" cmpd="sng" algn="ctr">
              <a:solidFill>
                <a:schemeClr val="accent1">
                  <a:lumMod val="40000"/>
                  <a:lumOff val="60000"/>
                </a:schemeClr>
              </a:solidFill>
              <a:round/>
            </a:ln>
            <a:effectLst/>
          </c:spPr>
        </c:majorGridlines>
        <c:numFmt formatCode="#,##0.0" sourceLinked="1"/>
        <c:majorTickMark val="out"/>
        <c:minorTickMark val="none"/>
        <c:tickLblPos val="nextTo"/>
        <c:crossAx val="118550912"/>
        <c:crosses val="autoZero"/>
        <c:crossBetween val="between"/>
        <c:majorUnit val="2000"/>
      </c:valAx>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1719525252738"/>
          <c:y val="9.3113192423151622E-2"/>
          <c:w val="0.76930543834100873"/>
          <c:h val="0.82232533220555026"/>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6A20-4C82-BA45-D44C4B879381}"/>
              </c:ext>
            </c:extLst>
          </c:dPt>
          <c:dPt>
            <c:idx val="1"/>
            <c:invertIfNegative val="0"/>
            <c:bubble3D val="0"/>
            <c:extLst xmlns:c16r2="http://schemas.microsoft.com/office/drawing/2015/06/chart">
              <c:ext xmlns:c16="http://schemas.microsoft.com/office/drawing/2014/chart" uri="{C3380CC4-5D6E-409C-BE32-E72D297353CC}">
                <c16:uniqueId val="{00000001-6A20-4C82-BA45-D44C4B879381}"/>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2007-2011</c:v>
                </c:pt>
                <c:pt idx="1">
                  <c:v>2012-2016</c:v>
                </c:pt>
              </c:strCache>
            </c:strRef>
          </c:cat>
          <c:val>
            <c:numRef>
              <c:f>Sheet1!$B$2:$B$3</c:f>
              <c:numCache>
                <c:formatCode>0.0</c:formatCode>
                <c:ptCount val="2"/>
                <c:pt idx="0">
                  <c:v>14.5</c:v>
                </c:pt>
                <c:pt idx="1">
                  <c:v>15.8</c:v>
                </c:pt>
              </c:numCache>
            </c:numRef>
          </c:val>
          <c:extLst xmlns:c16r2="http://schemas.microsoft.com/office/drawing/2015/06/chart">
            <c:ext xmlns:c16="http://schemas.microsoft.com/office/drawing/2014/chart" uri="{C3380CC4-5D6E-409C-BE32-E72D297353CC}">
              <c16:uniqueId val="{00000002-6A20-4C82-BA45-D44C4B879381}"/>
            </c:ext>
          </c:extLst>
        </c:ser>
        <c:dLbls>
          <c:showLegendKey val="0"/>
          <c:showVal val="0"/>
          <c:showCatName val="0"/>
          <c:showSerName val="0"/>
          <c:showPercent val="0"/>
          <c:showBubbleSize val="0"/>
        </c:dLbls>
        <c:gapWidth val="150"/>
        <c:axId val="203020544"/>
        <c:axId val="203030528"/>
      </c:barChart>
      <c:catAx>
        <c:axId val="203020544"/>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j-lt"/>
                <a:ea typeface="+mn-ea"/>
                <a:cs typeface="+mn-cs"/>
              </a:defRPr>
            </a:pPr>
            <a:endParaRPr lang="en-US"/>
          </a:p>
        </c:txPr>
        <c:crossAx val="203030528"/>
        <c:crosses val="autoZero"/>
        <c:auto val="1"/>
        <c:lblAlgn val="ctr"/>
        <c:lblOffset val="100"/>
        <c:noMultiLvlLbl val="0"/>
      </c:catAx>
      <c:valAx>
        <c:axId val="203030528"/>
        <c:scaling>
          <c:orientation val="minMax"/>
          <c:max val="100"/>
          <c:min val="0"/>
        </c:scaling>
        <c:delete val="1"/>
        <c:axPos val="l"/>
        <c:majorGridlines>
          <c:spPr>
            <a:ln w="19050" cap="flat" cmpd="sng" algn="ctr">
              <a:solidFill>
                <a:schemeClr val="accent1">
                  <a:lumMod val="40000"/>
                  <a:lumOff val="60000"/>
                </a:schemeClr>
              </a:solidFill>
              <a:round/>
            </a:ln>
            <a:effectLst/>
          </c:spPr>
        </c:majorGridlines>
        <c:numFmt formatCode="0" sourceLinked="0"/>
        <c:majorTickMark val="out"/>
        <c:minorTickMark val="none"/>
        <c:tickLblPos val="nextTo"/>
        <c:crossAx val="203020544"/>
        <c:crosses val="autoZero"/>
        <c:crossBetween val="between"/>
        <c:majorUnit val="20"/>
      </c:valAx>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1719525252738"/>
          <c:y val="9.3113192423151622E-2"/>
          <c:w val="0.76930543834100873"/>
          <c:h val="0.82232533220555026"/>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6A20-4C82-BA45-D44C4B879381}"/>
              </c:ext>
            </c:extLst>
          </c:dPt>
          <c:dPt>
            <c:idx val="1"/>
            <c:invertIfNegative val="0"/>
            <c:bubble3D val="0"/>
            <c:extLst xmlns:c16r2="http://schemas.microsoft.com/office/drawing/2015/06/chart">
              <c:ext xmlns:c16="http://schemas.microsoft.com/office/drawing/2014/chart" uri="{C3380CC4-5D6E-409C-BE32-E72D297353CC}">
                <c16:uniqueId val="{00000001-6A20-4C82-BA45-D44C4B879381}"/>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2007-2011</c:v>
                </c:pt>
                <c:pt idx="1">
                  <c:v>2012-2016</c:v>
                </c:pt>
              </c:strCache>
            </c:strRef>
          </c:cat>
          <c:val>
            <c:numRef>
              <c:f>Sheet1!$B$2:$B$3</c:f>
              <c:numCache>
                <c:formatCode>0.0</c:formatCode>
                <c:ptCount val="2"/>
                <c:pt idx="0">
                  <c:v>65.5</c:v>
                </c:pt>
                <c:pt idx="1">
                  <c:v>69.3</c:v>
                </c:pt>
              </c:numCache>
            </c:numRef>
          </c:val>
          <c:extLst xmlns:c16r2="http://schemas.microsoft.com/office/drawing/2015/06/chart">
            <c:ext xmlns:c16="http://schemas.microsoft.com/office/drawing/2014/chart" uri="{C3380CC4-5D6E-409C-BE32-E72D297353CC}">
              <c16:uniqueId val="{00000002-6A20-4C82-BA45-D44C4B879381}"/>
            </c:ext>
          </c:extLst>
        </c:ser>
        <c:dLbls>
          <c:showLegendKey val="0"/>
          <c:showVal val="0"/>
          <c:showCatName val="0"/>
          <c:showSerName val="0"/>
          <c:showPercent val="0"/>
          <c:showBubbleSize val="0"/>
        </c:dLbls>
        <c:gapWidth val="150"/>
        <c:axId val="203090944"/>
        <c:axId val="203105024"/>
      </c:barChart>
      <c:catAx>
        <c:axId val="203090944"/>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j-lt"/>
                <a:ea typeface="+mn-ea"/>
                <a:cs typeface="+mn-cs"/>
              </a:defRPr>
            </a:pPr>
            <a:endParaRPr lang="en-US"/>
          </a:p>
        </c:txPr>
        <c:crossAx val="203105024"/>
        <c:crosses val="autoZero"/>
        <c:auto val="1"/>
        <c:lblAlgn val="ctr"/>
        <c:lblOffset val="100"/>
        <c:noMultiLvlLbl val="0"/>
      </c:catAx>
      <c:valAx>
        <c:axId val="203105024"/>
        <c:scaling>
          <c:orientation val="minMax"/>
          <c:max val="100"/>
          <c:min val="0"/>
        </c:scaling>
        <c:delete val="1"/>
        <c:axPos val="l"/>
        <c:majorGridlines>
          <c:spPr>
            <a:ln w="19050" cap="flat" cmpd="sng" algn="ctr">
              <a:solidFill>
                <a:schemeClr val="accent1">
                  <a:lumMod val="40000"/>
                  <a:lumOff val="60000"/>
                </a:schemeClr>
              </a:solidFill>
              <a:round/>
            </a:ln>
            <a:effectLst/>
          </c:spPr>
        </c:majorGridlines>
        <c:numFmt formatCode="0" sourceLinked="0"/>
        <c:majorTickMark val="out"/>
        <c:minorTickMark val="none"/>
        <c:tickLblPos val="nextTo"/>
        <c:crossAx val="203090944"/>
        <c:crosses val="autoZero"/>
        <c:crossBetween val="between"/>
        <c:majorUnit val="20"/>
      </c:valAx>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68932999136759"/>
          <c:y val="9.3113192423151622E-2"/>
          <c:w val="0.76930543834100873"/>
          <c:h val="0.82232533220555026"/>
        </c:manualLayout>
      </c:layout>
      <c:barChart>
        <c:barDir val="col"/>
        <c:grouping val="clustered"/>
        <c:varyColors val="0"/>
        <c:ser>
          <c:idx val="0"/>
          <c:order val="0"/>
          <c:tx>
            <c:strRef>
              <c:f>Sheet1!$B$1</c:f>
              <c:strCache>
                <c:ptCount val="1"/>
                <c:pt idx="0">
                  <c:v>Series 1</c:v>
                </c:pt>
              </c:strCache>
            </c:strRef>
          </c:tx>
          <c:spPr>
            <a:solidFill>
              <a:schemeClr val="accent2"/>
            </a:solidFill>
            <a:ln>
              <a:solidFill>
                <a:schemeClr val="accent2"/>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A97D-4415-97D7-AA6A04023CE4}"/>
              </c:ext>
            </c:extLst>
          </c:dPt>
          <c:dPt>
            <c:idx val="1"/>
            <c:invertIfNegative val="0"/>
            <c:bubble3D val="0"/>
            <c:extLst xmlns:c16r2="http://schemas.microsoft.com/office/drawing/2015/06/chart">
              <c:ext xmlns:c16="http://schemas.microsoft.com/office/drawing/2014/chart" uri="{C3380CC4-5D6E-409C-BE32-E72D297353CC}">
                <c16:uniqueId val="{00000001-A97D-4415-97D7-AA6A04023CE4}"/>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2009-2011</c:v>
                </c:pt>
                <c:pt idx="1">
                  <c:v>2012-2014</c:v>
                </c:pt>
              </c:strCache>
            </c:strRef>
          </c:cat>
          <c:val>
            <c:numRef>
              <c:f>Sheet1!$B$2:$B$3</c:f>
              <c:numCache>
                <c:formatCode>0.0</c:formatCode>
                <c:ptCount val="2"/>
                <c:pt idx="0">
                  <c:v>429.5</c:v>
                </c:pt>
                <c:pt idx="1">
                  <c:v>411.5</c:v>
                </c:pt>
              </c:numCache>
            </c:numRef>
          </c:val>
          <c:extLst xmlns:c16r2="http://schemas.microsoft.com/office/drawing/2015/06/chart">
            <c:ext xmlns:c16="http://schemas.microsoft.com/office/drawing/2014/chart" uri="{C3380CC4-5D6E-409C-BE32-E72D297353CC}">
              <c16:uniqueId val="{00000002-A97D-4415-97D7-AA6A04023CE4}"/>
            </c:ext>
          </c:extLst>
        </c:ser>
        <c:dLbls>
          <c:showLegendKey val="0"/>
          <c:showVal val="0"/>
          <c:showCatName val="0"/>
          <c:showSerName val="0"/>
          <c:showPercent val="0"/>
          <c:showBubbleSize val="0"/>
        </c:dLbls>
        <c:gapWidth val="150"/>
        <c:axId val="203159040"/>
        <c:axId val="203160576"/>
      </c:barChart>
      <c:catAx>
        <c:axId val="203159040"/>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j-lt"/>
                <a:ea typeface="+mn-ea"/>
                <a:cs typeface="+mn-cs"/>
              </a:defRPr>
            </a:pPr>
            <a:endParaRPr lang="en-US"/>
          </a:p>
        </c:txPr>
        <c:crossAx val="203160576"/>
        <c:crosses val="autoZero"/>
        <c:auto val="1"/>
        <c:lblAlgn val="ctr"/>
        <c:lblOffset val="100"/>
        <c:noMultiLvlLbl val="0"/>
      </c:catAx>
      <c:valAx>
        <c:axId val="203160576"/>
        <c:scaling>
          <c:orientation val="minMax"/>
          <c:max val="450"/>
          <c:min val="0"/>
        </c:scaling>
        <c:delete val="1"/>
        <c:axPos val="l"/>
        <c:majorGridlines>
          <c:spPr>
            <a:ln w="19050" cap="flat" cmpd="sng" algn="ctr">
              <a:solidFill>
                <a:schemeClr val="accent1">
                  <a:lumMod val="40000"/>
                  <a:lumOff val="60000"/>
                </a:schemeClr>
              </a:solidFill>
              <a:round/>
            </a:ln>
            <a:effectLst/>
          </c:spPr>
        </c:majorGridlines>
        <c:numFmt formatCode="0" sourceLinked="0"/>
        <c:majorTickMark val="out"/>
        <c:minorTickMark val="none"/>
        <c:tickLblPos val="nextTo"/>
        <c:crossAx val="203159040"/>
        <c:crosses val="autoZero"/>
        <c:crossBetween val="between"/>
        <c:majorUnit val="50"/>
      </c:valAx>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976440026421419E-2"/>
          <c:y val="0.10910426860975693"/>
          <c:w val="0.79907067992073588"/>
          <c:h val="0.84685833778459196"/>
        </c:manualLayout>
      </c:layout>
      <c:barChart>
        <c:barDir val="col"/>
        <c:grouping val="clustered"/>
        <c:varyColors val="0"/>
        <c:ser>
          <c:idx val="0"/>
          <c:order val="0"/>
          <c:tx>
            <c:strRef>
              <c:f>Sheet1!$B$1</c:f>
              <c:strCache>
                <c:ptCount val="1"/>
                <c:pt idx="0">
                  <c:v>2003-2011</c:v>
                </c:pt>
              </c:strCache>
            </c:strRef>
          </c:tx>
          <c:spPr>
            <a:solidFill>
              <a:schemeClr val="accent2"/>
            </a:solidFill>
            <a:ln>
              <a:noFill/>
            </a:ln>
            <a:effectLst/>
          </c:spPr>
          <c:invertIfNegative val="0"/>
          <c:dLbls>
            <c:dLbl>
              <c:idx val="0"/>
              <c:layout/>
              <c:tx>
                <c:rich>
                  <a:bodyPr/>
                  <a:lstStyle/>
                  <a:p>
                    <a:r>
                      <a:rPr lang="en-US" dirty="0" smtClean="0"/>
                      <a:t>34%</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E426-499C-95AE-1B34BE9877D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33.6</c:v>
                </c:pt>
              </c:numCache>
            </c:numRef>
          </c:val>
          <c:extLst xmlns:c16r2="http://schemas.microsoft.com/office/drawing/2015/06/chart">
            <c:ext xmlns:c16="http://schemas.microsoft.com/office/drawing/2014/chart" uri="{C3380CC4-5D6E-409C-BE32-E72D297353CC}">
              <c16:uniqueId val="{00000000-E426-499C-95AE-1B34BE9877D3}"/>
            </c:ext>
          </c:extLst>
        </c:ser>
        <c:ser>
          <c:idx val="1"/>
          <c:order val="1"/>
          <c:tx>
            <c:strRef>
              <c:f>Sheet1!$C$1</c:f>
              <c:strCache>
                <c:ptCount val="1"/>
                <c:pt idx="0">
                  <c:v>2012-2016</c:v>
                </c:pt>
              </c:strCache>
            </c:strRef>
          </c:tx>
          <c:spPr>
            <a:solidFill>
              <a:schemeClr val="accent2"/>
            </a:solidFill>
            <a:ln>
              <a:noFill/>
            </a:ln>
            <a:effectLst/>
          </c:spPr>
          <c:invertIfNegative val="0"/>
          <c:dLbls>
            <c:dLbl>
              <c:idx val="0"/>
              <c:layout/>
              <c:tx>
                <c:rich>
                  <a:bodyPr/>
                  <a:lstStyle/>
                  <a:p>
                    <a:r>
                      <a:rPr lang="en-US" dirty="0" smtClean="0"/>
                      <a:t>27%</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E426-499C-95AE-1B34BE9877D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27.4</c:v>
                </c:pt>
              </c:numCache>
            </c:numRef>
          </c:val>
          <c:extLst xmlns:c16r2="http://schemas.microsoft.com/office/drawing/2015/06/chart">
            <c:ext xmlns:c16="http://schemas.microsoft.com/office/drawing/2014/chart" uri="{C3380CC4-5D6E-409C-BE32-E72D297353CC}">
              <c16:uniqueId val="{00000001-E426-499C-95AE-1B34BE9877D3}"/>
            </c:ext>
          </c:extLst>
        </c:ser>
        <c:dLbls>
          <c:showLegendKey val="0"/>
          <c:showVal val="0"/>
          <c:showCatName val="0"/>
          <c:showSerName val="0"/>
          <c:showPercent val="0"/>
          <c:showBubbleSize val="0"/>
        </c:dLbls>
        <c:gapWidth val="219"/>
        <c:overlap val="-27"/>
        <c:axId val="203513856"/>
        <c:axId val="203515392"/>
      </c:barChart>
      <c:catAx>
        <c:axId val="20351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3515392"/>
        <c:crosses val="autoZero"/>
        <c:auto val="1"/>
        <c:lblAlgn val="ctr"/>
        <c:lblOffset val="100"/>
        <c:noMultiLvlLbl val="0"/>
      </c:catAx>
      <c:valAx>
        <c:axId val="203515392"/>
        <c:scaling>
          <c:orientation val="minMax"/>
          <c:max val="100"/>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0351385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976440026421419E-2"/>
          <c:y val="0.10910426860975693"/>
          <c:w val="0.79907067992073588"/>
          <c:h val="0.84685833778459196"/>
        </c:manualLayout>
      </c:layout>
      <c:barChart>
        <c:barDir val="col"/>
        <c:grouping val="clustered"/>
        <c:varyColors val="0"/>
        <c:ser>
          <c:idx val="0"/>
          <c:order val="0"/>
          <c:tx>
            <c:strRef>
              <c:f>Sheet1!$B$1</c:f>
              <c:strCache>
                <c:ptCount val="1"/>
                <c:pt idx="0">
                  <c:v>2003-2011</c:v>
                </c:pt>
              </c:strCache>
            </c:strRef>
          </c:tx>
          <c:spPr>
            <a:solidFill>
              <a:schemeClr val="accent2"/>
            </a:solidFill>
            <a:ln>
              <a:noFill/>
            </a:ln>
            <a:effectLst/>
          </c:spPr>
          <c:invertIfNegative val="0"/>
          <c:dLbls>
            <c:dLbl>
              <c:idx val="0"/>
              <c:layout/>
              <c:tx>
                <c:rich>
                  <a:bodyPr/>
                  <a:lstStyle/>
                  <a:p>
                    <a:r>
                      <a:rPr lang="en-US" smtClean="0"/>
                      <a:t>12%</a:t>
                    </a:r>
                    <a:endParaRPr lang="en-US"/>
                  </a:p>
                </c:rich>
              </c:tx>
              <c:dLblPos val="outEnd"/>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12</c:v>
                </c:pt>
              </c:numCache>
            </c:numRef>
          </c:val>
          <c:extLst xmlns:c16r2="http://schemas.microsoft.com/office/drawing/2015/06/chart">
            <c:ext xmlns:c16="http://schemas.microsoft.com/office/drawing/2014/chart" uri="{C3380CC4-5D6E-409C-BE32-E72D297353CC}">
              <c16:uniqueId val="{00000000-6FEC-4168-8CD3-E0CD5D74E1B5}"/>
            </c:ext>
          </c:extLst>
        </c:ser>
        <c:ser>
          <c:idx val="1"/>
          <c:order val="1"/>
          <c:tx>
            <c:strRef>
              <c:f>Sheet1!$C$1</c:f>
              <c:strCache>
                <c:ptCount val="1"/>
                <c:pt idx="0">
                  <c:v>2012-2016</c:v>
                </c:pt>
              </c:strCache>
            </c:strRef>
          </c:tx>
          <c:spPr>
            <a:solidFill>
              <a:schemeClr val="accent2"/>
            </a:solidFill>
            <a:ln>
              <a:noFill/>
            </a:ln>
            <a:effectLst/>
          </c:spPr>
          <c:invertIfNegative val="0"/>
          <c:dLbls>
            <c:dLbl>
              <c:idx val="0"/>
              <c:layout/>
              <c:tx>
                <c:rich>
                  <a:bodyPr/>
                  <a:lstStyle/>
                  <a:p>
                    <a:r>
                      <a:rPr lang="en-US" dirty="0" smtClean="0"/>
                      <a:t>5%</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6FEC-4168-8CD3-E0CD5D74E1B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4.8</c:v>
                </c:pt>
              </c:numCache>
            </c:numRef>
          </c:val>
          <c:extLst xmlns:c16r2="http://schemas.microsoft.com/office/drawing/2015/06/chart">
            <c:ext xmlns:c16="http://schemas.microsoft.com/office/drawing/2014/chart" uri="{C3380CC4-5D6E-409C-BE32-E72D297353CC}">
              <c16:uniqueId val="{00000001-6FEC-4168-8CD3-E0CD5D74E1B5}"/>
            </c:ext>
          </c:extLst>
        </c:ser>
        <c:dLbls>
          <c:showLegendKey val="0"/>
          <c:showVal val="0"/>
          <c:showCatName val="0"/>
          <c:showSerName val="0"/>
          <c:showPercent val="0"/>
          <c:showBubbleSize val="0"/>
        </c:dLbls>
        <c:gapWidth val="219"/>
        <c:overlap val="-27"/>
        <c:axId val="203613312"/>
        <c:axId val="203614848"/>
      </c:barChart>
      <c:catAx>
        <c:axId val="20361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3614848"/>
        <c:crosses val="autoZero"/>
        <c:auto val="1"/>
        <c:lblAlgn val="ctr"/>
        <c:lblOffset val="100"/>
        <c:noMultiLvlLbl val="0"/>
      </c:catAx>
      <c:valAx>
        <c:axId val="203614848"/>
        <c:scaling>
          <c:orientation val="minMax"/>
          <c:max val="15"/>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3613312"/>
        <c:crosses val="autoZero"/>
        <c:crossBetween val="between"/>
        <c:majorUnit val="3"/>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976440026421419E-2"/>
          <c:y val="0.10910426860975693"/>
          <c:w val="0.79907067992073588"/>
          <c:h val="0.84685833778459196"/>
        </c:manualLayout>
      </c:layout>
      <c:barChart>
        <c:barDir val="col"/>
        <c:grouping val="clustered"/>
        <c:varyColors val="0"/>
        <c:ser>
          <c:idx val="0"/>
          <c:order val="0"/>
          <c:tx>
            <c:strRef>
              <c:f>Sheet1!$B$1</c:f>
              <c:strCache>
                <c:ptCount val="1"/>
                <c:pt idx="0">
                  <c:v>2003-2011</c:v>
                </c:pt>
              </c:strCache>
            </c:strRef>
          </c:tx>
          <c:spPr>
            <a:solidFill>
              <a:schemeClr val="accent2"/>
            </a:solidFill>
            <a:ln>
              <a:noFill/>
            </a:ln>
            <a:effectLst/>
          </c:spPr>
          <c:invertIfNegative val="0"/>
          <c:dLbls>
            <c:dLbl>
              <c:idx val="0"/>
              <c:layout/>
              <c:tx>
                <c:rich>
                  <a:bodyPr/>
                  <a:lstStyle/>
                  <a:p>
                    <a:r>
                      <a:rPr lang="en-US" dirty="0" smtClean="0"/>
                      <a:t>1%</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E426-499C-95AE-1B34BE9877D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1.3</c:v>
                </c:pt>
              </c:numCache>
            </c:numRef>
          </c:val>
          <c:extLst xmlns:c16r2="http://schemas.microsoft.com/office/drawing/2015/06/chart">
            <c:ext xmlns:c16="http://schemas.microsoft.com/office/drawing/2014/chart" uri="{C3380CC4-5D6E-409C-BE32-E72D297353CC}">
              <c16:uniqueId val="{00000000-E426-499C-95AE-1B34BE9877D3}"/>
            </c:ext>
          </c:extLst>
        </c:ser>
        <c:ser>
          <c:idx val="1"/>
          <c:order val="1"/>
          <c:tx>
            <c:strRef>
              <c:f>Sheet1!$C$1</c:f>
              <c:strCache>
                <c:ptCount val="1"/>
                <c:pt idx="0">
                  <c:v>2012-2016</c:v>
                </c:pt>
              </c:strCache>
            </c:strRef>
          </c:tx>
          <c:spPr>
            <a:solidFill>
              <a:schemeClr val="accent2"/>
            </a:solidFill>
            <a:ln>
              <a:noFill/>
            </a:ln>
            <a:effectLst/>
          </c:spPr>
          <c:invertIfNegative val="0"/>
          <c:dLbls>
            <c:dLbl>
              <c:idx val="0"/>
              <c:layout/>
              <c:tx>
                <c:rich>
                  <a:bodyPr/>
                  <a:lstStyle/>
                  <a:p>
                    <a:r>
                      <a:rPr lang="en-US" dirty="0" smtClean="0"/>
                      <a:t>4%</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E426-499C-95AE-1B34BE9877D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3.7</c:v>
                </c:pt>
              </c:numCache>
            </c:numRef>
          </c:val>
          <c:extLst xmlns:c16r2="http://schemas.microsoft.com/office/drawing/2015/06/chart">
            <c:ext xmlns:c16="http://schemas.microsoft.com/office/drawing/2014/chart" uri="{C3380CC4-5D6E-409C-BE32-E72D297353CC}">
              <c16:uniqueId val="{00000001-E426-499C-95AE-1B34BE9877D3}"/>
            </c:ext>
          </c:extLst>
        </c:ser>
        <c:dLbls>
          <c:showLegendKey val="0"/>
          <c:showVal val="0"/>
          <c:showCatName val="0"/>
          <c:showSerName val="0"/>
          <c:showPercent val="0"/>
          <c:showBubbleSize val="0"/>
        </c:dLbls>
        <c:gapWidth val="219"/>
        <c:overlap val="-27"/>
        <c:axId val="203666560"/>
        <c:axId val="203668096"/>
      </c:barChart>
      <c:catAx>
        <c:axId val="203666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3668096"/>
        <c:crosses val="autoZero"/>
        <c:auto val="1"/>
        <c:lblAlgn val="ctr"/>
        <c:lblOffset val="100"/>
        <c:noMultiLvlLbl val="0"/>
      </c:catAx>
      <c:valAx>
        <c:axId val="203668096"/>
        <c:scaling>
          <c:orientation val="minMax"/>
          <c:max val="15"/>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3666560"/>
        <c:crosses val="autoZero"/>
        <c:crossBetween val="between"/>
        <c:majorUnit val="3"/>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HelveticaNeueLT Std Cn" panose="020B0506030502030204" pitchFamily="34" charset="0"/>
                <a:ea typeface="+mn-ea"/>
                <a:cs typeface="+mn-cs"/>
              </a:defRPr>
            </a:pPr>
            <a:r>
              <a:rPr lang="en-US" sz="2400" b="1" dirty="0">
                <a:solidFill>
                  <a:schemeClr val="tx1"/>
                </a:solidFill>
                <a:latin typeface="HelveticaNeueLT Std Cn" panose="020B0506030502030204" pitchFamily="34" charset="0"/>
              </a:rPr>
              <a:t>Diabetes</a:t>
            </a:r>
          </a:p>
        </c:rich>
      </c:tx>
      <c:layout>
        <c:manualLayout>
          <c:xMode val="edge"/>
          <c:yMode val="edge"/>
          <c:x val="0.42679773923772102"/>
          <c:y val="5.5505856461299602E-2"/>
        </c:manualLayout>
      </c:layout>
      <c:overlay val="0"/>
      <c:spPr>
        <a:noFill/>
        <a:ln>
          <a:noFill/>
        </a:ln>
        <a:effectLst/>
      </c:sp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203715712"/>
        <c:axId val="203717248"/>
      </c:barChart>
      <c:catAx>
        <c:axId val="20371571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203717248"/>
        <c:crosses val="autoZero"/>
        <c:auto val="1"/>
        <c:lblAlgn val="ctr"/>
        <c:lblOffset val="100"/>
        <c:noMultiLvlLbl val="0"/>
      </c:catAx>
      <c:valAx>
        <c:axId val="203717248"/>
        <c:scaling>
          <c:orientation val="minMax"/>
          <c:max val="0.1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800" b="1" i="0" u="none" strike="noStrike" baseline="0" dirty="0">
                    <a:solidFill>
                      <a:schemeClr val="tx1"/>
                    </a:solidFill>
                    <a:effectLst/>
                    <a:latin typeface="HelveticaNeueLT Std Cn" panose="020B0506030502030204" pitchFamily="34" charset="0"/>
                  </a:rPr>
                  <a:t>Prevalence rate </a:t>
                </a:r>
                <a:endParaRPr lang="en-US" sz="1800" b="0" dirty="0">
                  <a:solidFill>
                    <a:schemeClr val="tx1"/>
                  </a:solidFill>
                  <a:effectLst/>
                  <a:latin typeface="HelveticaNeueLT Std Cn" panose="020B0506030502030204" pitchFamily="34" charset="0"/>
                </a:endParaRPr>
              </a:p>
            </c:rich>
          </c:tx>
          <c:layout/>
          <c:overlay val="0"/>
          <c:spPr>
            <a:noFill/>
            <a:ln>
              <a:noFill/>
            </a:ln>
            <a:effectLst/>
          </c:sp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203715712"/>
        <c:crosses val="autoZero"/>
        <c:crossBetween val="between"/>
        <c:majorUnit val="0.05"/>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HelveticaNeueLT Std Cn" panose="020B0506030502030204" pitchFamily="34" charset="0"/>
                <a:ea typeface="+mn-ea"/>
                <a:cs typeface="+mn-cs"/>
              </a:defRPr>
            </a:pPr>
            <a:r>
              <a:rPr lang="en-US" sz="2400" b="1" dirty="0">
                <a:solidFill>
                  <a:schemeClr val="tx1"/>
                </a:solidFill>
                <a:latin typeface="HelveticaNeueLT Std Cn" panose="020B0506030502030204" pitchFamily="34" charset="0"/>
              </a:rPr>
              <a:t>Diabetes</a:t>
            </a:r>
          </a:p>
        </c:rich>
      </c:tx>
      <c:layout>
        <c:manualLayout>
          <c:xMode val="edge"/>
          <c:yMode val="edge"/>
          <c:x val="0.42679773923772141"/>
          <c:y val="5.550585646129963E-2"/>
        </c:manualLayout>
      </c:layout>
      <c:overlay val="0"/>
      <c:spPr>
        <a:noFill/>
        <a:ln>
          <a:noFill/>
        </a:ln>
        <a:effectLst/>
      </c:sp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201433088"/>
        <c:axId val="201434624"/>
      </c:barChart>
      <c:catAx>
        <c:axId val="2014330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201434624"/>
        <c:crosses val="autoZero"/>
        <c:auto val="1"/>
        <c:lblAlgn val="ctr"/>
        <c:lblOffset val="100"/>
        <c:noMultiLvlLbl val="0"/>
      </c:catAx>
      <c:valAx>
        <c:axId val="201434624"/>
        <c:scaling>
          <c:orientation val="minMax"/>
          <c:max val="0.15000000000000002"/>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800" b="1" i="0" u="none" strike="noStrike" baseline="0" dirty="0">
                    <a:solidFill>
                      <a:schemeClr val="tx1"/>
                    </a:solidFill>
                    <a:effectLst/>
                    <a:latin typeface="HelveticaNeueLT Std Cn" panose="020B0506030502030204" pitchFamily="34" charset="0"/>
                  </a:rPr>
                  <a:t>Prevalence rate </a:t>
                </a:r>
                <a:endParaRPr lang="en-US" sz="1800" b="0" dirty="0">
                  <a:solidFill>
                    <a:schemeClr val="tx1"/>
                  </a:solidFill>
                  <a:effectLst/>
                  <a:latin typeface="HelveticaNeueLT Std Cn" panose="020B0506030502030204" pitchFamily="34" charset="0"/>
                </a:endParaRPr>
              </a:p>
            </c:rich>
          </c:tx>
          <c:layout/>
          <c:overlay val="0"/>
          <c:spPr>
            <a:noFill/>
            <a:ln>
              <a:noFill/>
            </a:ln>
            <a:effectLst/>
          </c:sp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201433088"/>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HelveticaNeueLT Std Cn" panose="020B0506030502030204" pitchFamily="34" charset="0"/>
                <a:ea typeface="+mn-ea"/>
                <a:cs typeface="+mn-cs"/>
              </a:defRPr>
            </a:pPr>
            <a:r>
              <a:rPr lang="en-US" sz="2400" b="1" dirty="0">
                <a:solidFill>
                  <a:schemeClr val="tx1"/>
                </a:solidFill>
                <a:latin typeface="HelveticaNeueLT Std Cn" panose="020B0506030502030204" pitchFamily="34" charset="0"/>
              </a:rPr>
              <a:t>Diabetes</a:t>
            </a:r>
          </a:p>
        </c:rich>
      </c:tx>
      <c:layout>
        <c:manualLayout>
          <c:xMode val="edge"/>
          <c:yMode val="edge"/>
          <c:x val="0.42679773923772141"/>
          <c:y val="5.550585646129963E-2"/>
        </c:manualLayout>
      </c:layout>
      <c:overlay val="0"/>
      <c:spPr>
        <a:noFill/>
        <a:ln>
          <a:noFill/>
        </a:ln>
        <a:effectLst/>
      </c:sp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201527680"/>
        <c:axId val="201529216"/>
      </c:barChart>
      <c:catAx>
        <c:axId val="20152768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201529216"/>
        <c:crosses val="autoZero"/>
        <c:auto val="1"/>
        <c:lblAlgn val="ctr"/>
        <c:lblOffset val="100"/>
        <c:noMultiLvlLbl val="0"/>
      </c:catAx>
      <c:valAx>
        <c:axId val="201529216"/>
        <c:scaling>
          <c:orientation val="minMax"/>
          <c:max val="0.15000000000000002"/>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800" b="1" i="0" u="none" strike="noStrike" baseline="0" dirty="0">
                    <a:solidFill>
                      <a:schemeClr val="tx1"/>
                    </a:solidFill>
                    <a:effectLst/>
                    <a:latin typeface="HelveticaNeueLT Std Cn" panose="020B0506030502030204" pitchFamily="34" charset="0"/>
                  </a:rPr>
                  <a:t>Prevalence rate </a:t>
                </a:r>
                <a:endParaRPr lang="en-US" sz="1800" b="0" dirty="0">
                  <a:solidFill>
                    <a:schemeClr val="tx1"/>
                  </a:solidFill>
                  <a:effectLst/>
                  <a:latin typeface="HelveticaNeueLT Std Cn" panose="020B0506030502030204" pitchFamily="34" charset="0"/>
                </a:endParaRPr>
              </a:p>
            </c:rich>
          </c:tx>
          <c:layout/>
          <c:overlay val="0"/>
          <c:spPr>
            <a:noFill/>
            <a:ln>
              <a:noFill/>
            </a:ln>
            <a:effectLst/>
          </c:sp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201527680"/>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24614501729099"/>
          <c:y val="1.4911401381623762E-2"/>
          <c:w val="0.71150770996541801"/>
          <c:h val="0.91648907393735779"/>
        </c:manualLayout>
      </c:layout>
      <c:barChart>
        <c:barDir val="col"/>
        <c:grouping val="clustered"/>
        <c:varyColors val="0"/>
        <c:ser>
          <c:idx val="0"/>
          <c:order val="0"/>
          <c:tx>
            <c:strRef>
              <c:f>Sheet1!$B$1</c:f>
              <c:strCache>
                <c:ptCount val="1"/>
                <c:pt idx="0">
                  <c:v>2009-2011</c:v>
                </c:pt>
              </c:strCache>
            </c:strRef>
          </c:tx>
          <c:spPr>
            <a:solidFill>
              <a:schemeClr val="accent2"/>
            </a:solidFill>
            <a:ln>
              <a:noFill/>
            </a:ln>
            <a:effectLst/>
          </c:spPr>
          <c:invertIfNegative val="0"/>
          <c:dLbls>
            <c:dLbl>
              <c:idx val="0"/>
              <c:layout>
                <c:manualLayout>
                  <c:x val="-4.6394422971356932E-17"/>
                  <c:y val="2.0133047208032443E-2"/>
                </c:manualLayout>
              </c:layout>
              <c:tx>
                <c:rich>
                  <a:bodyPr/>
                  <a:lstStyle/>
                  <a:p>
                    <a:r>
                      <a:rPr lang="en-US" dirty="0" smtClean="0"/>
                      <a:t>11%</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ED6-42E2-9338-CDCC5B23683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Adults Living in Poverty</c:v>
                </c:pt>
              </c:strCache>
            </c:strRef>
          </c:cat>
          <c:val>
            <c:numRef>
              <c:f>Sheet1!$B$2</c:f>
              <c:numCache>
                <c:formatCode>General</c:formatCode>
                <c:ptCount val="1"/>
                <c:pt idx="0">
                  <c:v>11</c:v>
                </c:pt>
              </c:numCache>
            </c:numRef>
          </c:val>
          <c:extLst xmlns:c16r2="http://schemas.microsoft.com/office/drawing/2015/06/chart">
            <c:ext xmlns:c16="http://schemas.microsoft.com/office/drawing/2014/chart" uri="{C3380CC4-5D6E-409C-BE32-E72D297353CC}">
              <c16:uniqueId val="{00000000-D21A-4F4F-B72C-07DF11742D70}"/>
            </c:ext>
          </c:extLst>
        </c:ser>
        <c:ser>
          <c:idx val="1"/>
          <c:order val="1"/>
          <c:tx>
            <c:strRef>
              <c:f>Sheet1!$C$1</c:f>
              <c:strCache>
                <c:ptCount val="1"/>
                <c:pt idx="0">
                  <c:v>2012-2016</c:v>
                </c:pt>
              </c:strCache>
            </c:strRef>
          </c:tx>
          <c:spPr>
            <a:solidFill>
              <a:schemeClr val="accent2"/>
            </a:solidFill>
            <a:ln>
              <a:noFill/>
            </a:ln>
            <a:effectLst/>
          </c:spPr>
          <c:invertIfNegative val="0"/>
          <c:dLbls>
            <c:dLbl>
              <c:idx val="0"/>
              <c:layout>
                <c:manualLayout>
                  <c:x val="0"/>
                  <c:y val="2.3488555076037861E-2"/>
                </c:manualLayout>
              </c:layout>
              <c:tx>
                <c:rich>
                  <a:bodyPr/>
                  <a:lstStyle/>
                  <a:p>
                    <a:r>
                      <a:rPr lang="en-US" dirty="0" smtClean="0"/>
                      <a:t>12%</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ED6-42E2-9338-CDCC5B23683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Adults Living in Poverty</c:v>
                </c:pt>
              </c:strCache>
            </c:strRef>
          </c:cat>
          <c:val>
            <c:numRef>
              <c:f>Sheet1!$C$2</c:f>
              <c:numCache>
                <c:formatCode>General</c:formatCode>
                <c:ptCount val="1"/>
                <c:pt idx="0">
                  <c:v>12</c:v>
                </c:pt>
              </c:numCache>
            </c:numRef>
          </c:val>
          <c:extLst xmlns:c16r2="http://schemas.microsoft.com/office/drawing/2015/06/chart">
            <c:ext xmlns:c16="http://schemas.microsoft.com/office/drawing/2014/chart" uri="{C3380CC4-5D6E-409C-BE32-E72D297353CC}">
              <c16:uniqueId val="{00000001-D21A-4F4F-B72C-07DF11742D70}"/>
            </c:ext>
          </c:extLst>
        </c:ser>
        <c:dLbls>
          <c:showLegendKey val="0"/>
          <c:showVal val="0"/>
          <c:showCatName val="0"/>
          <c:showSerName val="0"/>
          <c:showPercent val="0"/>
          <c:showBubbleSize val="0"/>
        </c:dLbls>
        <c:gapWidth val="219"/>
        <c:overlap val="-27"/>
        <c:axId val="201917184"/>
        <c:axId val="201918720"/>
      </c:barChart>
      <c:catAx>
        <c:axId val="201917184"/>
        <c:scaling>
          <c:orientation val="minMax"/>
        </c:scaling>
        <c:delete val="1"/>
        <c:axPos val="b"/>
        <c:numFmt formatCode="General" sourceLinked="1"/>
        <c:majorTickMark val="out"/>
        <c:minorTickMark val="none"/>
        <c:tickLblPos val="nextTo"/>
        <c:crossAx val="201918720"/>
        <c:crosses val="autoZero"/>
        <c:auto val="1"/>
        <c:lblAlgn val="ctr"/>
        <c:lblOffset val="100"/>
        <c:noMultiLvlLbl val="0"/>
      </c:catAx>
      <c:valAx>
        <c:axId val="201918720"/>
        <c:scaling>
          <c:orientation val="minMax"/>
          <c:max val="25"/>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01917184"/>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59720834096014"/>
          <c:y val="3.4229331446260759E-2"/>
          <c:w val="0.86188025947790248"/>
          <c:h val="0.88640521208461476"/>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FE81-480F-B05A-51E454566C5E}"/>
              </c:ext>
            </c:extLst>
          </c:dPt>
          <c:dPt>
            <c:idx val="1"/>
            <c:invertIfNegative val="0"/>
            <c:bubble3D val="0"/>
            <c:extLst xmlns:c16r2="http://schemas.microsoft.com/office/drawing/2015/06/chart">
              <c:ext xmlns:c16="http://schemas.microsoft.com/office/drawing/2014/chart" uri="{C3380CC4-5D6E-409C-BE32-E72D297353CC}">
                <c16:uniqueId val="{00000001-FE81-480F-B05A-51E454566C5E}"/>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2010-2013</c:v>
                </c:pt>
                <c:pt idx="1">
                  <c:v>2014-2016</c:v>
                </c:pt>
              </c:strCache>
            </c:strRef>
          </c:cat>
          <c:val>
            <c:numRef>
              <c:f>Sheet1!$B$2:$B$3</c:f>
              <c:numCache>
                <c:formatCode>0.0</c:formatCode>
                <c:ptCount val="2"/>
                <c:pt idx="0">
                  <c:v>218.4</c:v>
                </c:pt>
                <c:pt idx="1">
                  <c:v>146.1</c:v>
                </c:pt>
              </c:numCache>
            </c:numRef>
          </c:val>
          <c:extLst xmlns:c16r2="http://schemas.microsoft.com/office/drawing/2015/06/chart">
            <c:ext xmlns:c16="http://schemas.microsoft.com/office/drawing/2014/chart" uri="{C3380CC4-5D6E-409C-BE32-E72D297353CC}">
              <c16:uniqueId val="{00000002-FE81-480F-B05A-51E454566C5E}"/>
            </c:ext>
          </c:extLst>
        </c:ser>
        <c:dLbls>
          <c:showLegendKey val="0"/>
          <c:showVal val="0"/>
          <c:showCatName val="0"/>
          <c:showSerName val="0"/>
          <c:showPercent val="0"/>
          <c:showBubbleSize val="0"/>
        </c:dLbls>
        <c:gapWidth val="150"/>
        <c:axId val="206462336"/>
        <c:axId val="206468224"/>
      </c:barChart>
      <c:catAx>
        <c:axId val="206462336"/>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j-lt"/>
                <a:ea typeface="+mn-ea"/>
                <a:cs typeface="+mn-cs"/>
              </a:defRPr>
            </a:pPr>
            <a:endParaRPr lang="en-US"/>
          </a:p>
        </c:txPr>
        <c:crossAx val="206468224"/>
        <c:crosses val="autoZero"/>
        <c:auto val="1"/>
        <c:lblAlgn val="ctr"/>
        <c:lblOffset val="100"/>
        <c:noMultiLvlLbl val="0"/>
      </c:catAx>
      <c:valAx>
        <c:axId val="206468224"/>
        <c:scaling>
          <c:orientation val="minMax"/>
          <c:max val="400"/>
          <c:min val="0"/>
        </c:scaling>
        <c:delete val="1"/>
        <c:axPos val="l"/>
        <c:majorGridlines>
          <c:spPr>
            <a:ln w="19050" cap="flat" cmpd="sng" algn="ctr">
              <a:solidFill>
                <a:schemeClr val="accent1">
                  <a:lumMod val="40000"/>
                  <a:lumOff val="60000"/>
                </a:schemeClr>
              </a:solidFill>
              <a:round/>
            </a:ln>
            <a:effectLst/>
          </c:spPr>
        </c:majorGridlines>
        <c:numFmt formatCode="0" sourceLinked="0"/>
        <c:majorTickMark val="out"/>
        <c:minorTickMark val="none"/>
        <c:tickLblPos val="nextTo"/>
        <c:crossAx val="206462336"/>
        <c:crosses val="autoZero"/>
        <c:crossBetween val="between"/>
        <c:majorUnit val="50"/>
      </c:valAx>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28038181748557"/>
          <c:y val="0.1326402739453664"/>
          <c:w val="0.7748436738006379"/>
          <c:h val="0.82434240587452823"/>
        </c:manualLayout>
      </c:layout>
      <c:barChart>
        <c:barDir val="col"/>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6BAF-4C1D-87B6-405CD24D25A3}"/>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Obesity (Adults)</c:v>
                </c:pt>
              </c:strCache>
            </c:strRef>
          </c:cat>
          <c:val>
            <c:numRef>
              <c:f>Sheet1!$B$2</c:f>
              <c:numCache>
                <c:formatCode>0%</c:formatCode>
                <c:ptCount val="1"/>
                <c:pt idx="0">
                  <c:v>0.23499999999999999</c:v>
                </c:pt>
              </c:numCache>
            </c:numRef>
          </c:val>
          <c:extLst xmlns:c16r2="http://schemas.microsoft.com/office/drawing/2015/06/chart">
            <c:ext xmlns:c16="http://schemas.microsoft.com/office/drawing/2014/chart" uri="{C3380CC4-5D6E-409C-BE32-E72D297353CC}">
              <c16:uniqueId val="{00000002-6BAF-4C1D-87B6-405CD24D25A3}"/>
            </c:ext>
          </c:extLst>
        </c:ser>
        <c:ser>
          <c:idx val="1"/>
          <c:order val="1"/>
          <c:tx>
            <c:strRef>
              <c:f>Sheet1!$C$1</c:f>
              <c:strCache>
                <c:ptCount val="1"/>
                <c:pt idx="0">
                  <c:v>Column2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Obesity (Adults)</c:v>
                </c:pt>
              </c:strCache>
            </c:strRef>
          </c:cat>
          <c:val>
            <c:numRef>
              <c:f>Sheet1!$C$2</c:f>
              <c:numCache>
                <c:formatCode>0%</c:formatCode>
                <c:ptCount val="1"/>
                <c:pt idx="0">
                  <c:v>0.28799999999999998</c:v>
                </c:pt>
              </c:numCache>
            </c:numRef>
          </c:val>
          <c:extLst xmlns:c16r2="http://schemas.microsoft.com/office/drawing/2015/06/chart">
            <c:ext xmlns:c16="http://schemas.microsoft.com/office/drawing/2014/chart" uri="{C3380CC4-5D6E-409C-BE32-E72D297353CC}">
              <c16:uniqueId val="{00000002-0433-4113-A863-9FE905996A34}"/>
            </c:ext>
          </c:extLst>
        </c:ser>
        <c:dLbls>
          <c:showLegendKey val="0"/>
          <c:showVal val="0"/>
          <c:showCatName val="0"/>
          <c:showSerName val="0"/>
          <c:showPercent val="0"/>
          <c:showBubbleSize val="0"/>
        </c:dLbls>
        <c:gapWidth val="219"/>
        <c:overlap val="-27"/>
        <c:axId val="206527488"/>
        <c:axId val="206533376"/>
      </c:barChart>
      <c:catAx>
        <c:axId val="206527488"/>
        <c:scaling>
          <c:orientation val="minMax"/>
        </c:scaling>
        <c:delete val="1"/>
        <c:axPos val="b"/>
        <c:numFmt formatCode="General" sourceLinked="1"/>
        <c:majorTickMark val="out"/>
        <c:minorTickMark val="none"/>
        <c:tickLblPos val="nextTo"/>
        <c:crossAx val="206533376"/>
        <c:crosses val="autoZero"/>
        <c:auto val="1"/>
        <c:lblAlgn val="ctr"/>
        <c:lblOffset val="100"/>
        <c:noMultiLvlLbl val="0"/>
      </c:catAx>
      <c:valAx>
        <c:axId val="206533376"/>
        <c:scaling>
          <c:orientation val="minMax"/>
          <c:max val="0.4"/>
          <c:min val="0"/>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206527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19844078062092"/>
          <c:y val="0.10992297708456973"/>
          <c:w val="0.79375048232195777"/>
          <c:h val="0.8822116576707032"/>
        </c:manualLayout>
      </c:layout>
      <c:barChart>
        <c:barDir val="col"/>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8712-4CB0-BD34-DB4E9ECB8824}"/>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Obesity (High School)</c:v>
                </c:pt>
              </c:strCache>
            </c:strRef>
          </c:cat>
          <c:val>
            <c:numRef>
              <c:f>Sheet1!$B$2</c:f>
              <c:numCache>
                <c:formatCode>0%</c:formatCode>
                <c:ptCount val="1"/>
                <c:pt idx="0">
                  <c:v>0.20100000000000001</c:v>
                </c:pt>
              </c:numCache>
            </c:numRef>
          </c:val>
          <c:extLst xmlns:c16r2="http://schemas.microsoft.com/office/drawing/2015/06/chart">
            <c:ext xmlns:c16="http://schemas.microsoft.com/office/drawing/2014/chart" uri="{C3380CC4-5D6E-409C-BE32-E72D297353CC}">
              <c16:uniqueId val="{00000001-8712-4CB0-BD34-DB4E9ECB8824}"/>
            </c:ext>
          </c:extLst>
        </c:ser>
        <c:ser>
          <c:idx val="1"/>
          <c:order val="1"/>
          <c:tx>
            <c:strRef>
              <c:f>Sheet1!$C$1</c:f>
              <c:strCache>
                <c:ptCount val="1"/>
                <c:pt idx="0">
                  <c:v>Column2</c:v>
                </c:pt>
              </c:strCache>
            </c:strRef>
          </c:tx>
          <c:spPr>
            <a:solidFill>
              <a:schemeClr val="accent2"/>
            </a:solidFill>
            <a:ln>
              <a:noFill/>
            </a:ln>
            <a:effectLst/>
          </c:spPr>
          <c:invertIfNegative val="0"/>
          <c:dLbls>
            <c:dLbl>
              <c:idx val="0"/>
              <c:layout>
                <c:manualLayout>
                  <c:x val="-2.8163167189865874E-3"/>
                  <c:y val="1.464664788974095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758-4600-AA57-933F3CA127E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Obesity (High School)</c:v>
                </c:pt>
              </c:strCache>
            </c:strRef>
          </c:cat>
          <c:val>
            <c:numRef>
              <c:f>Sheet1!$C$2</c:f>
              <c:numCache>
                <c:formatCode>0%</c:formatCode>
                <c:ptCount val="1"/>
                <c:pt idx="0">
                  <c:v>0.14000000000000001</c:v>
                </c:pt>
              </c:numCache>
            </c:numRef>
          </c:val>
          <c:extLst xmlns:c16r2="http://schemas.microsoft.com/office/drawing/2015/06/chart">
            <c:ext xmlns:c16="http://schemas.microsoft.com/office/drawing/2014/chart" uri="{C3380CC4-5D6E-409C-BE32-E72D297353CC}">
              <c16:uniqueId val="{00000002-8712-4CB0-BD34-DB4E9ECB8824}"/>
            </c:ext>
          </c:extLst>
        </c:ser>
        <c:dLbls>
          <c:showLegendKey val="0"/>
          <c:showVal val="0"/>
          <c:showCatName val="0"/>
          <c:showSerName val="0"/>
          <c:showPercent val="0"/>
          <c:showBubbleSize val="0"/>
        </c:dLbls>
        <c:gapWidth val="219"/>
        <c:overlap val="-27"/>
        <c:axId val="229797248"/>
        <c:axId val="229807232"/>
      </c:barChart>
      <c:catAx>
        <c:axId val="229797248"/>
        <c:scaling>
          <c:orientation val="minMax"/>
        </c:scaling>
        <c:delete val="1"/>
        <c:axPos val="b"/>
        <c:numFmt formatCode="General" sourceLinked="1"/>
        <c:majorTickMark val="out"/>
        <c:minorTickMark val="none"/>
        <c:tickLblPos val="nextTo"/>
        <c:crossAx val="229807232"/>
        <c:crosses val="autoZero"/>
        <c:auto val="1"/>
        <c:lblAlgn val="ctr"/>
        <c:lblOffset val="100"/>
        <c:noMultiLvlLbl val="0"/>
      </c:catAx>
      <c:valAx>
        <c:axId val="229807232"/>
        <c:scaling>
          <c:orientation val="minMax"/>
          <c:max val="0.4"/>
          <c:min val="0"/>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229797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63709495741402"/>
          <c:y val="2.1084461521726931E-2"/>
          <c:w val="0.72950225392434198"/>
          <c:h val="0.85690380766997565"/>
        </c:manualLayout>
      </c:layout>
      <c:barChart>
        <c:barDir val="col"/>
        <c:grouping val="clustered"/>
        <c:varyColors val="0"/>
        <c:ser>
          <c:idx val="0"/>
          <c:order val="0"/>
          <c:tx>
            <c:strRef>
              <c:f>Sheet1!$B$1</c:f>
              <c:strCache>
                <c:ptCount val="1"/>
                <c:pt idx="0">
                  <c:v>Smoking</c:v>
                </c:pt>
              </c:strCache>
            </c:strRef>
          </c:tx>
          <c:spPr>
            <a:solidFill>
              <a:schemeClr val="accent2"/>
            </a:solidFill>
            <a:ln>
              <a:noFill/>
            </a:ln>
            <a:effectLst/>
          </c:spPr>
          <c:invertIfNegative val="0"/>
          <c:dPt>
            <c:idx val="0"/>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4A56-4849-A23F-754C16D31A9E}"/>
              </c:ext>
            </c:extLst>
          </c:dPt>
          <c:dLbls>
            <c:dLbl>
              <c:idx val="0"/>
              <c:layout/>
              <c:tx>
                <c:rich>
                  <a:bodyPr/>
                  <a:lstStyle/>
                  <a:p>
                    <a:r>
                      <a:rPr lang="en-US" smtClean="0"/>
                      <a:t>17%</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A56-4849-A23F-754C16D31A9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2017</c:v>
                </c:pt>
              </c:numCache>
            </c:numRef>
          </c:cat>
          <c:val>
            <c:numRef>
              <c:f>Sheet1!$B$2</c:f>
              <c:numCache>
                <c:formatCode>0%</c:formatCode>
                <c:ptCount val="1"/>
                <c:pt idx="0">
                  <c:v>0.159</c:v>
                </c:pt>
              </c:numCache>
            </c:numRef>
          </c:val>
          <c:extLst xmlns:c16r2="http://schemas.microsoft.com/office/drawing/2015/06/chart">
            <c:ext xmlns:c16="http://schemas.microsoft.com/office/drawing/2014/chart" uri="{C3380CC4-5D6E-409C-BE32-E72D297353CC}">
              <c16:uniqueId val="{00000002-4A56-4849-A23F-754C16D31A9E}"/>
            </c:ext>
          </c:extLst>
        </c:ser>
        <c:dLbls>
          <c:showLegendKey val="0"/>
          <c:showVal val="0"/>
          <c:showCatName val="0"/>
          <c:showSerName val="0"/>
          <c:showPercent val="0"/>
          <c:showBubbleSize val="0"/>
        </c:dLbls>
        <c:gapWidth val="219"/>
        <c:overlap val="-27"/>
        <c:axId val="120097024"/>
        <c:axId val="120119296"/>
      </c:barChart>
      <c:catAx>
        <c:axId val="120097024"/>
        <c:scaling>
          <c:orientation val="minMax"/>
        </c:scaling>
        <c:delete val="1"/>
        <c:axPos val="b"/>
        <c:numFmt formatCode="General" sourceLinked="1"/>
        <c:majorTickMark val="out"/>
        <c:minorTickMark val="none"/>
        <c:tickLblPos val="nextTo"/>
        <c:crossAx val="120119296"/>
        <c:crosses val="autoZero"/>
        <c:auto val="1"/>
        <c:lblAlgn val="ctr"/>
        <c:lblOffset val="100"/>
        <c:noMultiLvlLbl val="0"/>
      </c:catAx>
      <c:valAx>
        <c:axId val="120119296"/>
        <c:scaling>
          <c:orientation val="minMax"/>
          <c:max val="0.30000000000000004"/>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120097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94116144825476"/>
          <c:y val="0.22421261193074329"/>
          <c:w val="0.80418301817605997"/>
          <c:h val="0.73277006166432945"/>
        </c:manualLayout>
      </c:layout>
      <c:barChart>
        <c:barDir val="col"/>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840F-4E9A-BC4E-D29CD8D2BFB2}"/>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Obesity (Adults)</c:v>
                </c:pt>
              </c:strCache>
            </c:strRef>
          </c:cat>
          <c:val>
            <c:numRef>
              <c:f>Sheet1!$B$2</c:f>
              <c:numCache>
                <c:formatCode>0%</c:formatCode>
                <c:ptCount val="1"/>
                <c:pt idx="0">
                  <c:v>0.23499999999999999</c:v>
                </c:pt>
              </c:numCache>
            </c:numRef>
          </c:val>
          <c:extLst xmlns:c16r2="http://schemas.microsoft.com/office/drawing/2015/06/chart">
            <c:ext xmlns:c16="http://schemas.microsoft.com/office/drawing/2014/chart" uri="{C3380CC4-5D6E-409C-BE32-E72D297353CC}">
              <c16:uniqueId val="{00000001-840F-4E9A-BC4E-D29CD8D2BFB2}"/>
            </c:ext>
          </c:extLst>
        </c:ser>
        <c:ser>
          <c:idx val="1"/>
          <c:order val="1"/>
          <c:tx>
            <c:strRef>
              <c:f>Sheet1!$C$1</c:f>
              <c:strCache>
                <c:ptCount val="1"/>
                <c:pt idx="0">
                  <c:v>Column2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Obesity (Adults)</c:v>
                </c:pt>
              </c:strCache>
            </c:strRef>
          </c:cat>
          <c:val>
            <c:numRef>
              <c:f>Sheet1!$C$2</c:f>
              <c:numCache>
                <c:formatCode>0%</c:formatCode>
                <c:ptCount val="1"/>
                <c:pt idx="0">
                  <c:v>9.5000000000000001E-2</c:v>
                </c:pt>
              </c:numCache>
            </c:numRef>
          </c:val>
          <c:extLst xmlns:c16r2="http://schemas.microsoft.com/office/drawing/2015/06/chart">
            <c:ext xmlns:c16="http://schemas.microsoft.com/office/drawing/2014/chart" uri="{C3380CC4-5D6E-409C-BE32-E72D297353CC}">
              <c16:uniqueId val="{00000002-840F-4E9A-BC4E-D29CD8D2BFB2}"/>
            </c:ext>
          </c:extLst>
        </c:ser>
        <c:dLbls>
          <c:showLegendKey val="0"/>
          <c:showVal val="0"/>
          <c:showCatName val="0"/>
          <c:showSerName val="0"/>
          <c:showPercent val="0"/>
          <c:showBubbleSize val="0"/>
        </c:dLbls>
        <c:gapWidth val="219"/>
        <c:overlap val="-27"/>
        <c:axId val="120187136"/>
        <c:axId val="120197120"/>
      </c:barChart>
      <c:catAx>
        <c:axId val="120187136"/>
        <c:scaling>
          <c:orientation val="minMax"/>
        </c:scaling>
        <c:delete val="1"/>
        <c:axPos val="b"/>
        <c:numFmt formatCode="General" sourceLinked="1"/>
        <c:majorTickMark val="out"/>
        <c:minorTickMark val="none"/>
        <c:tickLblPos val="nextTo"/>
        <c:crossAx val="120197120"/>
        <c:crosses val="autoZero"/>
        <c:auto val="1"/>
        <c:lblAlgn val="ctr"/>
        <c:lblOffset val="100"/>
        <c:noMultiLvlLbl val="0"/>
      </c:catAx>
      <c:valAx>
        <c:axId val="120197120"/>
        <c:scaling>
          <c:orientation val="minMax"/>
          <c:max val="0.30000000000000004"/>
          <c:min val="0"/>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120187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Alcohol</c:v>
                </c:pt>
              </c:strCache>
            </c:strRef>
          </c:tx>
          <c:spPr>
            <a:ln w="28575" cap="rnd">
              <a:solidFill>
                <a:schemeClr val="accent1"/>
              </a:solidFill>
              <a:round/>
            </a:ln>
            <a:effectLst/>
          </c:spPr>
          <c:invertIfNegative val="0"/>
          <c:dLbls>
            <c:dLbl>
              <c:idx val="1"/>
              <c:layout>
                <c:manualLayout>
                  <c:x val="-3.3235840149075145E-3"/>
                  <c:y val="-3.224579198456698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F6D-4E59-823E-3C19925BE487}"/>
                </c:ext>
              </c:extLst>
            </c:dLbl>
            <c:dLbl>
              <c:idx val="2"/>
              <c:layout>
                <c:manualLayout>
                  <c:x val="-3.6339319262333233E-2"/>
                  <c:y val="-6.673327004292740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F6D-4E59-823E-3C19925BE48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Sheet1!$A$2:$A$3</c:f>
              <c:numCache>
                <c:formatCode>General</c:formatCode>
                <c:ptCount val="2"/>
                <c:pt idx="0">
                  <c:v>2011</c:v>
                </c:pt>
                <c:pt idx="1">
                  <c:v>2017</c:v>
                </c:pt>
              </c:numCache>
            </c:numRef>
          </c:cat>
          <c:val>
            <c:numRef>
              <c:f>Sheet1!$B$2:$B$3</c:f>
              <c:numCache>
                <c:formatCode>General</c:formatCode>
                <c:ptCount val="2"/>
                <c:pt idx="0">
                  <c:v>27.7</c:v>
                </c:pt>
                <c:pt idx="1">
                  <c:v>25.2</c:v>
                </c:pt>
              </c:numCache>
            </c:numRef>
          </c:val>
          <c:extLst xmlns:c16r2="http://schemas.microsoft.com/office/drawing/2015/06/chart">
            <c:ext xmlns:c16="http://schemas.microsoft.com/office/drawing/2014/chart" uri="{C3380CC4-5D6E-409C-BE32-E72D297353CC}">
              <c16:uniqueId val="{00000000-4092-4842-959B-96848B4578B9}"/>
            </c:ext>
          </c:extLst>
        </c:ser>
        <c:ser>
          <c:idx val="1"/>
          <c:order val="1"/>
          <c:tx>
            <c:strRef>
              <c:f>Sheet1!$C$1</c:f>
              <c:strCache>
                <c:ptCount val="1"/>
                <c:pt idx="0">
                  <c:v>Marijuana</c:v>
                </c:pt>
              </c:strCache>
            </c:strRef>
          </c:tx>
          <c:spPr>
            <a:ln w="28575" cap="rnd">
              <a:solidFill>
                <a:schemeClr val="accent2"/>
              </a:solidFill>
              <a:round/>
            </a:ln>
            <a:effectLst/>
          </c:spPr>
          <c:invertIfNegative val="0"/>
          <c:dLbls>
            <c:dLbl>
              <c:idx val="1"/>
              <c:layout>
                <c:manualLayout>
                  <c:x val="1.6485857133547787E-2"/>
                  <c:y val="-1.15533051495507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D44-4EAA-9FD8-9A72F5DE89CB}"/>
                </c:ext>
              </c:extLst>
            </c:dLbl>
            <c:dLbl>
              <c:idx val="2"/>
              <c:layout>
                <c:manualLayout>
                  <c:x val="-4.5143515328313323E-2"/>
                  <c:y val="5.397290316133405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F6D-4E59-823E-3C19925BE48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Sheet1!$A$2:$A$3</c:f>
              <c:numCache>
                <c:formatCode>General</c:formatCode>
                <c:ptCount val="2"/>
                <c:pt idx="0">
                  <c:v>2011</c:v>
                </c:pt>
                <c:pt idx="1">
                  <c:v>2017</c:v>
                </c:pt>
              </c:numCache>
            </c:numRef>
          </c:cat>
          <c:val>
            <c:numRef>
              <c:f>Sheet1!$C$2:$C$3</c:f>
              <c:numCache>
                <c:formatCode>General</c:formatCode>
                <c:ptCount val="2"/>
                <c:pt idx="0">
                  <c:v>30.8</c:v>
                </c:pt>
                <c:pt idx="1">
                  <c:v>25.8</c:v>
                </c:pt>
              </c:numCache>
            </c:numRef>
          </c:val>
          <c:extLst xmlns:c16r2="http://schemas.microsoft.com/office/drawing/2015/06/chart">
            <c:ext xmlns:c16="http://schemas.microsoft.com/office/drawing/2014/chart" uri="{C3380CC4-5D6E-409C-BE32-E72D297353CC}">
              <c16:uniqueId val="{00000001-4092-4842-959B-96848B4578B9}"/>
            </c:ext>
          </c:extLst>
        </c:ser>
        <c:dLbls>
          <c:showLegendKey val="0"/>
          <c:showVal val="0"/>
          <c:showCatName val="0"/>
          <c:showSerName val="0"/>
          <c:showPercent val="0"/>
          <c:showBubbleSize val="0"/>
        </c:dLbls>
        <c:gapWidth val="150"/>
        <c:axId val="120256384"/>
        <c:axId val="120257920"/>
      </c:barChart>
      <c:catAx>
        <c:axId val="120256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95000"/>
                    <a:lumOff val="5000"/>
                  </a:schemeClr>
                </a:solidFill>
                <a:latin typeface="+mn-lt"/>
                <a:ea typeface="+mn-ea"/>
                <a:cs typeface="+mn-cs"/>
              </a:defRPr>
            </a:pPr>
            <a:endParaRPr lang="en-US"/>
          </a:p>
        </c:txPr>
        <c:crossAx val="120257920"/>
        <c:crosses val="autoZero"/>
        <c:auto val="1"/>
        <c:lblAlgn val="ctr"/>
        <c:lblOffset val="100"/>
        <c:noMultiLvlLbl val="0"/>
      </c:catAx>
      <c:valAx>
        <c:axId val="12025792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20256384"/>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187FBF-575C-411F-A36F-BCDEB7C4AE0B}" type="doc">
      <dgm:prSet loTypeId="urn:microsoft.com/office/officeart/2009/layout/CirclePictureHierarchy" loCatId="hierarchy" qsTypeId="urn:microsoft.com/office/officeart/2005/8/quickstyle/simple1" qsCatId="simple" csTypeId="urn:microsoft.com/office/officeart/2005/8/colors/colorful3" csCatId="colorful" phldr="1"/>
      <dgm:spPr/>
      <dgm:t>
        <a:bodyPr/>
        <a:lstStyle/>
        <a:p>
          <a:endParaRPr lang="en-US"/>
        </a:p>
      </dgm:t>
    </dgm:pt>
    <dgm:pt modelId="{AB2B4223-06A5-4FF2-B474-C8E493045211}">
      <dgm:prSet phldrT="[Text]" custT="1"/>
      <dgm:spPr/>
      <dgm:t>
        <a:bodyPr/>
        <a:lstStyle/>
        <a:p>
          <a:r>
            <a:rPr lang="en-US" sz="1800" dirty="0"/>
            <a:t>Program Manager</a:t>
          </a:r>
        </a:p>
      </dgm:t>
    </dgm:pt>
    <dgm:pt modelId="{BA670DE7-CB44-4C9C-9769-26D23D9785A0}" type="parTrans" cxnId="{E64724B7-FB10-43DB-9FAB-2A7D36803A17}">
      <dgm:prSet/>
      <dgm:spPr/>
      <dgm:t>
        <a:bodyPr/>
        <a:lstStyle/>
        <a:p>
          <a:endParaRPr lang="en-US"/>
        </a:p>
      </dgm:t>
    </dgm:pt>
    <dgm:pt modelId="{8223ADCD-3460-4390-BC48-EBD2B7D1ACF0}" type="sibTrans" cxnId="{E64724B7-FB10-43DB-9FAB-2A7D36803A17}">
      <dgm:prSet/>
      <dgm:spPr/>
      <dgm:t>
        <a:bodyPr/>
        <a:lstStyle/>
        <a:p>
          <a:endParaRPr lang="en-US"/>
        </a:p>
      </dgm:t>
    </dgm:pt>
    <dgm:pt modelId="{602AF2B4-D090-47B8-9193-0BD1C27910A3}">
      <dgm:prSet phldrT="[Text]" custT="1"/>
      <dgm:spPr/>
      <dgm:t>
        <a:bodyPr/>
        <a:lstStyle/>
        <a:p>
          <a:r>
            <a:rPr lang="en-US" sz="1800" dirty="0" smtClean="0"/>
            <a:t>Metrics Committee</a:t>
          </a:r>
          <a:endParaRPr lang="en-US" sz="1800" dirty="0"/>
        </a:p>
      </dgm:t>
    </dgm:pt>
    <dgm:pt modelId="{DDE28312-F6F2-4D6E-9926-207A3472728B}" type="parTrans" cxnId="{F7B95F3C-55BF-48B8-ADB7-1DDC10E1F33F}">
      <dgm:prSet/>
      <dgm:spPr/>
      <dgm:t>
        <a:bodyPr/>
        <a:lstStyle/>
        <a:p>
          <a:endParaRPr lang="en-US"/>
        </a:p>
      </dgm:t>
    </dgm:pt>
    <dgm:pt modelId="{40F9A24B-5D5C-49CD-9823-AC448D4EBE82}" type="sibTrans" cxnId="{F7B95F3C-55BF-48B8-ADB7-1DDC10E1F33F}">
      <dgm:prSet/>
      <dgm:spPr/>
      <dgm:t>
        <a:bodyPr/>
        <a:lstStyle/>
        <a:p>
          <a:endParaRPr lang="en-US"/>
        </a:p>
      </dgm:t>
    </dgm:pt>
    <dgm:pt modelId="{01AAF7C5-ECD1-4EEE-8496-CAD6853FB07F}">
      <dgm:prSet phldrT="[Text]" custT="1"/>
      <dgm:spPr/>
      <dgm:t>
        <a:bodyPr/>
        <a:lstStyle/>
        <a:p>
          <a:r>
            <a:rPr lang="en-US" sz="1800" dirty="0"/>
            <a:t>Steering Committee</a:t>
          </a:r>
        </a:p>
      </dgm:t>
    </dgm:pt>
    <dgm:pt modelId="{82446385-3EC7-4ECE-A6E0-AFBA7CC119DA}" type="parTrans" cxnId="{356F654F-20C8-4DDD-AF69-2E29B0521F5E}">
      <dgm:prSet/>
      <dgm:spPr/>
      <dgm:t>
        <a:bodyPr/>
        <a:lstStyle/>
        <a:p>
          <a:endParaRPr lang="en-US"/>
        </a:p>
      </dgm:t>
    </dgm:pt>
    <dgm:pt modelId="{C6003FFA-1487-45A7-A7B9-BB6A8203C7AC}" type="sibTrans" cxnId="{356F654F-20C8-4DDD-AF69-2E29B0521F5E}">
      <dgm:prSet/>
      <dgm:spPr/>
      <dgm:t>
        <a:bodyPr/>
        <a:lstStyle/>
        <a:p>
          <a:endParaRPr lang="en-US"/>
        </a:p>
      </dgm:t>
    </dgm:pt>
    <dgm:pt modelId="{4132D523-9E44-4A73-973C-F1CF26D2394A}">
      <dgm:prSet phldrT="[Text]" custT="1"/>
      <dgm:spPr/>
      <dgm:t>
        <a:bodyPr/>
        <a:lstStyle/>
        <a:p>
          <a:r>
            <a:rPr lang="en-US" sz="1800" dirty="0" smtClean="0"/>
            <a:t>Data Analysis Team</a:t>
          </a:r>
          <a:endParaRPr lang="en-US" sz="1800" dirty="0"/>
        </a:p>
      </dgm:t>
    </dgm:pt>
    <dgm:pt modelId="{D2060102-2CAA-4D87-936A-866A481D05FB}" type="parTrans" cxnId="{4CD9888C-806C-4DB3-8CD1-E309B4617BB9}">
      <dgm:prSet/>
      <dgm:spPr/>
      <dgm:t>
        <a:bodyPr/>
        <a:lstStyle/>
        <a:p>
          <a:endParaRPr lang="en-US"/>
        </a:p>
      </dgm:t>
    </dgm:pt>
    <dgm:pt modelId="{FC9F50DC-F31E-44B6-852B-676699F39828}" type="sibTrans" cxnId="{4CD9888C-806C-4DB3-8CD1-E309B4617BB9}">
      <dgm:prSet/>
      <dgm:spPr/>
      <dgm:t>
        <a:bodyPr/>
        <a:lstStyle/>
        <a:p>
          <a:endParaRPr lang="en-US"/>
        </a:p>
      </dgm:t>
    </dgm:pt>
    <dgm:pt modelId="{22D71133-603E-420E-9C5C-2ECA772CE11F}">
      <dgm:prSet custT="1"/>
      <dgm:spPr/>
      <dgm:t>
        <a:bodyPr/>
        <a:lstStyle/>
        <a:p>
          <a:r>
            <a:rPr lang="en-US" sz="1800" dirty="0" smtClean="0"/>
            <a:t>Community Engagement Committee</a:t>
          </a:r>
          <a:endParaRPr lang="en-US" sz="1800" dirty="0"/>
        </a:p>
      </dgm:t>
    </dgm:pt>
    <dgm:pt modelId="{D187AF18-15F4-42EE-9FAA-F1D799087D01}" type="parTrans" cxnId="{63F78013-1176-4DC7-8F61-E48A4FB91EBD}">
      <dgm:prSet/>
      <dgm:spPr/>
      <dgm:t>
        <a:bodyPr/>
        <a:lstStyle/>
        <a:p>
          <a:endParaRPr lang="en-US"/>
        </a:p>
      </dgm:t>
    </dgm:pt>
    <dgm:pt modelId="{4D6D2581-11FF-432D-8B52-77C5D05F4836}" type="sibTrans" cxnId="{63F78013-1176-4DC7-8F61-E48A4FB91EBD}">
      <dgm:prSet/>
      <dgm:spPr/>
      <dgm:t>
        <a:bodyPr/>
        <a:lstStyle/>
        <a:p>
          <a:endParaRPr lang="en-US"/>
        </a:p>
      </dgm:t>
    </dgm:pt>
    <dgm:pt modelId="{E9144B40-71BB-45F9-A7AA-FBE76933E999}">
      <dgm:prSet custT="1"/>
      <dgm:spPr/>
      <dgm:t>
        <a:bodyPr/>
        <a:lstStyle/>
        <a:p>
          <a:r>
            <a:rPr lang="en-US" sz="1800" dirty="0"/>
            <a:t>Local Planning Teams</a:t>
          </a:r>
        </a:p>
      </dgm:t>
    </dgm:pt>
    <dgm:pt modelId="{9942D8DA-7A2A-4246-8200-6769513BC583}" type="parTrans" cxnId="{27EECACD-B9A1-4DF3-80CA-D20E4FA78952}">
      <dgm:prSet/>
      <dgm:spPr/>
      <dgm:t>
        <a:bodyPr/>
        <a:lstStyle/>
        <a:p>
          <a:endParaRPr lang="en-US"/>
        </a:p>
      </dgm:t>
    </dgm:pt>
    <dgm:pt modelId="{D6105C24-37D3-42BF-9CDD-63124CF32764}" type="sibTrans" cxnId="{27EECACD-B9A1-4DF3-80CA-D20E4FA78952}">
      <dgm:prSet/>
      <dgm:spPr/>
      <dgm:t>
        <a:bodyPr/>
        <a:lstStyle/>
        <a:p>
          <a:endParaRPr lang="en-US"/>
        </a:p>
      </dgm:t>
    </dgm:pt>
    <dgm:pt modelId="{DA1C5D32-53FC-4DE9-8607-EC89C1E48351}">
      <dgm:prSet custT="1"/>
      <dgm:spPr/>
      <dgm:t>
        <a:bodyPr/>
        <a:lstStyle/>
        <a:p>
          <a:r>
            <a:rPr lang="en-US" sz="1600" dirty="0" smtClean="0"/>
            <a:t>JSI</a:t>
          </a:r>
          <a:endParaRPr lang="en-US" sz="1600" dirty="0"/>
        </a:p>
      </dgm:t>
    </dgm:pt>
    <dgm:pt modelId="{2A0EA86A-6E6D-4D02-8957-C45981BFB9DC}" type="parTrans" cxnId="{F54542AA-5407-4A91-8EF1-ED4CBFC4FE72}">
      <dgm:prSet/>
      <dgm:spPr>
        <a:ln w="9525">
          <a:prstDash val="sysDot"/>
        </a:ln>
      </dgm:spPr>
      <dgm:t>
        <a:bodyPr/>
        <a:lstStyle/>
        <a:p>
          <a:endParaRPr lang="en-US"/>
        </a:p>
      </dgm:t>
    </dgm:pt>
    <dgm:pt modelId="{4D3A2851-97F3-48DF-A1AF-046C03A0B88E}" type="sibTrans" cxnId="{F54542AA-5407-4A91-8EF1-ED4CBFC4FE72}">
      <dgm:prSet/>
      <dgm:spPr/>
      <dgm:t>
        <a:bodyPr/>
        <a:lstStyle/>
        <a:p>
          <a:endParaRPr lang="en-US"/>
        </a:p>
      </dgm:t>
    </dgm:pt>
    <dgm:pt modelId="{D641465C-7770-495D-91E2-FEFE0BAD7856}" type="pres">
      <dgm:prSet presAssocID="{B5187FBF-575C-411F-A36F-BCDEB7C4AE0B}" presName="hierChild1" presStyleCnt="0">
        <dgm:presLayoutVars>
          <dgm:chPref val="1"/>
          <dgm:dir/>
          <dgm:animOne val="branch"/>
          <dgm:animLvl val="lvl"/>
          <dgm:resizeHandles/>
        </dgm:presLayoutVars>
      </dgm:prSet>
      <dgm:spPr/>
      <dgm:t>
        <a:bodyPr/>
        <a:lstStyle/>
        <a:p>
          <a:endParaRPr lang="en-US"/>
        </a:p>
      </dgm:t>
    </dgm:pt>
    <dgm:pt modelId="{5F65A267-3A7F-42DA-8747-8ACFDF7D1487}" type="pres">
      <dgm:prSet presAssocID="{AB2B4223-06A5-4FF2-B474-C8E493045211}" presName="hierRoot1" presStyleCnt="0"/>
      <dgm:spPr/>
      <dgm:t>
        <a:bodyPr/>
        <a:lstStyle/>
        <a:p>
          <a:endParaRPr lang="en-US"/>
        </a:p>
      </dgm:t>
    </dgm:pt>
    <dgm:pt modelId="{BEC78007-1769-4B57-AB9B-BB1C9A78C986}" type="pres">
      <dgm:prSet presAssocID="{AB2B4223-06A5-4FF2-B474-C8E493045211}" presName="composite" presStyleCnt="0"/>
      <dgm:spPr/>
      <dgm:t>
        <a:bodyPr/>
        <a:lstStyle/>
        <a:p>
          <a:endParaRPr lang="en-US"/>
        </a:p>
      </dgm:t>
    </dgm:pt>
    <dgm:pt modelId="{3FE41373-7ACE-40CD-A12C-FFB9B226E3BA}" type="pres">
      <dgm:prSet presAssocID="{AB2B4223-06A5-4FF2-B474-C8E493045211}" presName="image" presStyleLbl="node0" presStyleIdx="0" presStyleCnt="2" custScaleX="89118" custScaleY="88527" custLinFactX="100000" custLinFactNeighborX="133732" custLinFactNeighborY="95175"/>
      <dgm:spPr/>
      <dgm:t>
        <a:bodyPr/>
        <a:lstStyle/>
        <a:p>
          <a:endParaRPr lang="en-US"/>
        </a:p>
      </dgm:t>
    </dgm:pt>
    <dgm:pt modelId="{B0D09251-1EF4-4146-AFA6-FED1767DB6CF}" type="pres">
      <dgm:prSet presAssocID="{AB2B4223-06A5-4FF2-B474-C8E493045211}" presName="text" presStyleLbl="revTx" presStyleIdx="0" presStyleCnt="7" custScaleX="182062" custLinFactX="100000" custLinFactNeighborX="126534" custLinFactNeighborY="85268">
        <dgm:presLayoutVars>
          <dgm:chPref val="3"/>
        </dgm:presLayoutVars>
      </dgm:prSet>
      <dgm:spPr/>
      <dgm:t>
        <a:bodyPr/>
        <a:lstStyle/>
        <a:p>
          <a:endParaRPr lang="en-US"/>
        </a:p>
      </dgm:t>
    </dgm:pt>
    <dgm:pt modelId="{DD75C58D-2E2A-459D-805E-BBCDF8B53EB0}" type="pres">
      <dgm:prSet presAssocID="{AB2B4223-06A5-4FF2-B474-C8E493045211}" presName="hierChild2" presStyleCnt="0"/>
      <dgm:spPr/>
      <dgm:t>
        <a:bodyPr/>
        <a:lstStyle/>
        <a:p>
          <a:endParaRPr lang="en-US"/>
        </a:p>
      </dgm:t>
    </dgm:pt>
    <dgm:pt modelId="{F971EC4C-084B-4111-B931-C3EA2A8B5EB4}" type="pres">
      <dgm:prSet presAssocID="{01AAF7C5-ECD1-4EEE-8496-CAD6853FB07F}" presName="hierRoot1" presStyleCnt="0"/>
      <dgm:spPr/>
      <dgm:t>
        <a:bodyPr/>
        <a:lstStyle/>
        <a:p>
          <a:endParaRPr lang="en-US"/>
        </a:p>
      </dgm:t>
    </dgm:pt>
    <dgm:pt modelId="{8E9E4A04-CF4B-454E-A4DB-F34F0D27D835}" type="pres">
      <dgm:prSet presAssocID="{01AAF7C5-ECD1-4EEE-8496-CAD6853FB07F}" presName="composite" presStyleCnt="0"/>
      <dgm:spPr/>
      <dgm:t>
        <a:bodyPr/>
        <a:lstStyle/>
        <a:p>
          <a:endParaRPr lang="en-US"/>
        </a:p>
      </dgm:t>
    </dgm:pt>
    <dgm:pt modelId="{4719A828-48BD-4CDC-A9D2-20537BD75672}" type="pres">
      <dgm:prSet presAssocID="{01AAF7C5-ECD1-4EEE-8496-CAD6853FB07F}" presName="image" presStyleLbl="node0" presStyleIdx="1" presStyleCnt="2" custScaleX="99815" custScaleY="89822" custLinFactX="-1443" custLinFactNeighborX="-100000" custLinFactNeighborY="-34085"/>
      <dgm:spPr/>
      <dgm:t>
        <a:bodyPr/>
        <a:lstStyle/>
        <a:p>
          <a:endParaRPr lang="en-US"/>
        </a:p>
      </dgm:t>
    </dgm:pt>
    <dgm:pt modelId="{B1805020-8D27-4408-8BB2-1029D5816FD1}" type="pres">
      <dgm:prSet presAssocID="{01AAF7C5-ECD1-4EEE-8496-CAD6853FB07F}" presName="text" presStyleLbl="revTx" presStyleIdx="1" presStyleCnt="7" custScaleX="146410" custScaleY="146410" custLinFactNeighborX="-17027" custLinFactNeighborY="-19368">
        <dgm:presLayoutVars>
          <dgm:chPref val="3"/>
        </dgm:presLayoutVars>
      </dgm:prSet>
      <dgm:spPr/>
      <dgm:t>
        <a:bodyPr/>
        <a:lstStyle/>
        <a:p>
          <a:endParaRPr lang="en-US"/>
        </a:p>
      </dgm:t>
    </dgm:pt>
    <dgm:pt modelId="{A9110D9A-892E-41E8-9B38-A6F3ADC24DAE}" type="pres">
      <dgm:prSet presAssocID="{01AAF7C5-ECD1-4EEE-8496-CAD6853FB07F}" presName="hierChild2" presStyleCnt="0"/>
      <dgm:spPr/>
      <dgm:t>
        <a:bodyPr/>
        <a:lstStyle/>
        <a:p>
          <a:endParaRPr lang="en-US"/>
        </a:p>
      </dgm:t>
    </dgm:pt>
    <dgm:pt modelId="{7D092C2F-61FC-45B8-BA58-C737F9B660A1}" type="pres">
      <dgm:prSet presAssocID="{DDE28312-F6F2-4D6E-9926-207A3472728B}" presName="Name10" presStyleLbl="parChTrans1D2" presStyleIdx="0" presStyleCnt="3"/>
      <dgm:spPr/>
      <dgm:t>
        <a:bodyPr/>
        <a:lstStyle/>
        <a:p>
          <a:endParaRPr lang="en-US"/>
        </a:p>
      </dgm:t>
    </dgm:pt>
    <dgm:pt modelId="{78D1BE84-DB85-46A7-9687-CB62B5378738}" type="pres">
      <dgm:prSet presAssocID="{602AF2B4-D090-47B8-9193-0BD1C27910A3}" presName="hierRoot2" presStyleCnt="0"/>
      <dgm:spPr/>
      <dgm:t>
        <a:bodyPr/>
        <a:lstStyle/>
        <a:p>
          <a:endParaRPr lang="en-US"/>
        </a:p>
      </dgm:t>
    </dgm:pt>
    <dgm:pt modelId="{55E09D1D-461C-4DCD-BC20-4361A01B561A}" type="pres">
      <dgm:prSet presAssocID="{602AF2B4-D090-47B8-9193-0BD1C27910A3}" presName="composite2" presStyleCnt="0"/>
      <dgm:spPr/>
      <dgm:t>
        <a:bodyPr/>
        <a:lstStyle/>
        <a:p>
          <a:endParaRPr lang="en-US"/>
        </a:p>
      </dgm:t>
    </dgm:pt>
    <dgm:pt modelId="{3B0500F3-6F43-4835-B2E1-C7A61455AB32}" type="pres">
      <dgm:prSet presAssocID="{602AF2B4-D090-47B8-9193-0BD1C27910A3}" presName="image2" presStyleLbl="node2" presStyleIdx="0" presStyleCnt="3" custScaleX="89118" custScaleY="88527" custLinFactNeighborX="1178" custLinFactNeighborY="42329"/>
      <dgm:spPr/>
      <dgm:t>
        <a:bodyPr/>
        <a:lstStyle/>
        <a:p>
          <a:endParaRPr lang="en-US"/>
        </a:p>
      </dgm:t>
    </dgm:pt>
    <dgm:pt modelId="{60DBA640-5CF4-427D-8F21-C93B7DDACB91}" type="pres">
      <dgm:prSet presAssocID="{602AF2B4-D090-47B8-9193-0BD1C27910A3}" presName="text2" presStyleLbl="revTx" presStyleIdx="2" presStyleCnt="7" custLinFactNeighborX="5309" custLinFactNeighborY="51403">
        <dgm:presLayoutVars>
          <dgm:chPref val="3"/>
        </dgm:presLayoutVars>
      </dgm:prSet>
      <dgm:spPr/>
      <dgm:t>
        <a:bodyPr/>
        <a:lstStyle/>
        <a:p>
          <a:endParaRPr lang="en-US"/>
        </a:p>
      </dgm:t>
    </dgm:pt>
    <dgm:pt modelId="{24355B93-154E-49C4-A36F-F7294F3BBA8F}" type="pres">
      <dgm:prSet presAssocID="{602AF2B4-D090-47B8-9193-0BD1C27910A3}" presName="hierChild3" presStyleCnt="0"/>
      <dgm:spPr/>
      <dgm:t>
        <a:bodyPr/>
        <a:lstStyle/>
        <a:p>
          <a:endParaRPr lang="en-US"/>
        </a:p>
      </dgm:t>
    </dgm:pt>
    <dgm:pt modelId="{469BFC6D-5F5A-41D4-8DA3-03DDBB94CE86}" type="pres">
      <dgm:prSet presAssocID="{D2060102-2CAA-4D87-936A-866A481D05FB}" presName="Name17" presStyleLbl="parChTrans1D3" presStyleIdx="0" presStyleCnt="2"/>
      <dgm:spPr/>
      <dgm:t>
        <a:bodyPr/>
        <a:lstStyle/>
        <a:p>
          <a:endParaRPr lang="en-US"/>
        </a:p>
      </dgm:t>
    </dgm:pt>
    <dgm:pt modelId="{6FB44DBB-B5C1-4E9B-97E7-6E75E55FD1AB}" type="pres">
      <dgm:prSet presAssocID="{4132D523-9E44-4A73-973C-F1CF26D2394A}" presName="hierRoot3" presStyleCnt="0"/>
      <dgm:spPr/>
      <dgm:t>
        <a:bodyPr/>
        <a:lstStyle/>
        <a:p>
          <a:endParaRPr lang="en-US"/>
        </a:p>
      </dgm:t>
    </dgm:pt>
    <dgm:pt modelId="{FB6A8733-F16C-4958-B8C6-1BE104FEC5E8}" type="pres">
      <dgm:prSet presAssocID="{4132D523-9E44-4A73-973C-F1CF26D2394A}" presName="composite3" presStyleCnt="0"/>
      <dgm:spPr/>
      <dgm:t>
        <a:bodyPr/>
        <a:lstStyle/>
        <a:p>
          <a:endParaRPr lang="en-US"/>
        </a:p>
      </dgm:t>
    </dgm:pt>
    <dgm:pt modelId="{F9A86DED-6254-4596-A5D1-ADCA2654E295}" type="pres">
      <dgm:prSet presAssocID="{4132D523-9E44-4A73-973C-F1CF26D2394A}" presName="image3" presStyleLbl="node3" presStyleIdx="0" presStyleCnt="2" custScaleX="89118" custScaleY="88527" custLinFactNeighborX="1178" custLinFactNeighborY="26436"/>
      <dgm:spPr/>
      <dgm:t>
        <a:bodyPr/>
        <a:lstStyle/>
        <a:p>
          <a:endParaRPr lang="en-US"/>
        </a:p>
      </dgm:t>
    </dgm:pt>
    <dgm:pt modelId="{2D0F17C6-6BE0-48C2-8E59-00E42C234893}" type="pres">
      <dgm:prSet presAssocID="{4132D523-9E44-4A73-973C-F1CF26D2394A}" presName="text3" presStyleLbl="revTx" presStyleIdx="3" presStyleCnt="7" custLinFactNeighborX="8339" custLinFactNeighborY="19368">
        <dgm:presLayoutVars>
          <dgm:chPref val="3"/>
        </dgm:presLayoutVars>
      </dgm:prSet>
      <dgm:spPr/>
      <dgm:t>
        <a:bodyPr/>
        <a:lstStyle/>
        <a:p>
          <a:endParaRPr lang="en-US"/>
        </a:p>
      </dgm:t>
    </dgm:pt>
    <dgm:pt modelId="{62ED62E4-CF2A-4691-A3E8-BFF600F66BCE}" type="pres">
      <dgm:prSet presAssocID="{4132D523-9E44-4A73-973C-F1CF26D2394A}" presName="hierChild4" presStyleCnt="0"/>
      <dgm:spPr/>
      <dgm:t>
        <a:bodyPr/>
        <a:lstStyle/>
        <a:p>
          <a:endParaRPr lang="en-US"/>
        </a:p>
      </dgm:t>
    </dgm:pt>
    <dgm:pt modelId="{F5A6B264-2BFE-4CC8-85F3-BAFFB3F53084}" type="pres">
      <dgm:prSet presAssocID="{D187AF18-15F4-42EE-9FAA-F1D799087D01}" presName="Name10" presStyleLbl="parChTrans1D2" presStyleIdx="1" presStyleCnt="3"/>
      <dgm:spPr/>
      <dgm:t>
        <a:bodyPr/>
        <a:lstStyle/>
        <a:p>
          <a:endParaRPr lang="en-US"/>
        </a:p>
      </dgm:t>
    </dgm:pt>
    <dgm:pt modelId="{72E8A29D-4562-4F74-AE80-600856FFC34C}" type="pres">
      <dgm:prSet presAssocID="{22D71133-603E-420E-9C5C-2ECA772CE11F}" presName="hierRoot2" presStyleCnt="0"/>
      <dgm:spPr/>
      <dgm:t>
        <a:bodyPr/>
        <a:lstStyle/>
        <a:p>
          <a:endParaRPr lang="en-US"/>
        </a:p>
      </dgm:t>
    </dgm:pt>
    <dgm:pt modelId="{98FFE736-4597-4EC7-A1BE-FB7702D52BB9}" type="pres">
      <dgm:prSet presAssocID="{22D71133-603E-420E-9C5C-2ECA772CE11F}" presName="composite2" presStyleCnt="0"/>
      <dgm:spPr/>
      <dgm:t>
        <a:bodyPr/>
        <a:lstStyle/>
        <a:p>
          <a:endParaRPr lang="en-US"/>
        </a:p>
      </dgm:t>
    </dgm:pt>
    <dgm:pt modelId="{69251F27-A833-4E11-8AE2-F3DB61C39EA2}" type="pres">
      <dgm:prSet presAssocID="{22D71133-603E-420E-9C5C-2ECA772CE11F}" presName="image2" presStyleLbl="node2" presStyleIdx="1" presStyleCnt="3" custScaleX="89118" custScaleY="88527" custLinFactNeighborX="14138" custLinFactNeighborY="42762"/>
      <dgm:spPr/>
      <dgm:t>
        <a:bodyPr/>
        <a:lstStyle/>
        <a:p>
          <a:endParaRPr lang="en-US"/>
        </a:p>
      </dgm:t>
    </dgm:pt>
    <dgm:pt modelId="{0732A5D1-430F-45D4-A48E-1DFC9DCBA6CD}" type="pres">
      <dgm:prSet presAssocID="{22D71133-603E-420E-9C5C-2ECA772CE11F}" presName="text2" presStyleLbl="revTx" presStyleIdx="4" presStyleCnt="7" custLinFactNeighborX="5475" custLinFactNeighborY="34000">
        <dgm:presLayoutVars>
          <dgm:chPref val="3"/>
        </dgm:presLayoutVars>
      </dgm:prSet>
      <dgm:spPr/>
      <dgm:t>
        <a:bodyPr/>
        <a:lstStyle/>
        <a:p>
          <a:endParaRPr lang="en-US"/>
        </a:p>
      </dgm:t>
    </dgm:pt>
    <dgm:pt modelId="{1DFDEDB2-BD4D-4BCB-BD81-566388BAA77B}" type="pres">
      <dgm:prSet presAssocID="{22D71133-603E-420E-9C5C-2ECA772CE11F}" presName="hierChild3" presStyleCnt="0"/>
      <dgm:spPr/>
      <dgm:t>
        <a:bodyPr/>
        <a:lstStyle/>
        <a:p>
          <a:endParaRPr lang="en-US"/>
        </a:p>
      </dgm:t>
    </dgm:pt>
    <dgm:pt modelId="{97810491-8F94-440D-B1A9-8BE8CF4B4304}" type="pres">
      <dgm:prSet presAssocID="{9942D8DA-7A2A-4246-8200-6769513BC583}" presName="Name17" presStyleLbl="parChTrans1D3" presStyleIdx="1" presStyleCnt="2"/>
      <dgm:spPr/>
      <dgm:t>
        <a:bodyPr/>
        <a:lstStyle/>
        <a:p>
          <a:endParaRPr lang="en-US"/>
        </a:p>
      </dgm:t>
    </dgm:pt>
    <dgm:pt modelId="{8EA7881B-F2C8-424C-93E0-145A1F2E8110}" type="pres">
      <dgm:prSet presAssocID="{E9144B40-71BB-45F9-A7AA-FBE76933E999}" presName="hierRoot3" presStyleCnt="0"/>
      <dgm:spPr/>
      <dgm:t>
        <a:bodyPr/>
        <a:lstStyle/>
        <a:p>
          <a:endParaRPr lang="en-US"/>
        </a:p>
      </dgm:t>
    </dgm:pt>
    <dgm:pt modelId="{C8F0D99D-68BC-4C21-9B30-E8F707E76CB8}" type="pres">
      <dgm:prSet presAssocID="{E9144B40-71BB-45F9-A7AA-FBE76933E999}" presName="composite3" presStyleCnt="0"/>
      <dgm:spPr/>
      <dgm:t>
        <a:bodyPr/>
        <a:lstStyle/>
        <a:p>
          <a:endParaRPr lang="en-US"/>
        </a:p>
      </dgm:t>
    </dgm:pt>
    <dgm:pt modelId="{5DB0FB44-EEB6-4F81-B4B9-A41F8D5FA29A}" type="pres">
      <dgm:prSet presAssocID="{E9144B40-71BB-45F9-A7AA-FBE76933E999}" presName="image3" presStyleLbl="node3" presStyleIdx="1" presStyleCnt="2" custScaleX="89118" custScaleY="88527" custLinFactNeighborX="13734" custLinFactNeighborY="26869"/>
      <dgm:spPr/>
      <dgm:t>
        <a:bodyPr/>
        <a:lstStyle/>
        <a:p>
          <a:endParaRPr lang="en-US"/>
        </a:p>
      </dgm:t>
    </dgm:pt>
    <dgm:pt modelId="{9C684EF1-3C7F-4905-BDBB-13579F53B12D}" type="pres">
      <dgm:prSet presAssocID="{E9144B40-71BB-45F9-A7AA-FBE76933E999}" presName="text3" presStyleLbl="revTx" presStyleIdx="5" presStyleCnt="7" custLinFactNeighborX="10547" custLinFactNeighborY="22641">
        <dgm:presLayoutVars>
          <dgm:chPref val="3"/>
        </dgm:presLayoutVars>
      </dgm:prSet>
      <dgm:spPr/>
      <dgm:t>
        <a:bodyPr/>
        <a:lstStyle/>
        <a:p>
          <a:endParaRPr lang="en-US"/>
        </a:p>
      </dgm:t>
    </dgm:pt>
    <dgm:pt modelId="{803C40ED-D65B-4734-A35D-9B5142A0F6E0}" type="pres">
      <dgm:prSet presAssocID="{E9144B40-71BB-45F9-A7AA-FBE76933E999}" presName="hierChild4" presStyleCnt="0"/>
      <dgm:spPr/>
      <dgm:t>
        <a:bodyPr/>
        <a:lstStyle/>
        <a:p>
          <a:endParaRPr lang="en-US"/>
        </a:p>
      </dgm:t>
    </dgm:pt>
    <dgm:pt modelId="{377C28BF-411D-451B-B669-B5EB0EEF2816}" type="pres">
      <dgm:prSet presAssocID="{2A0EA86A-6E6D-4D02-8957-C45981BFB9DC}" presName="Name10" presStyleLbl="parChTrans1D2" presStyleIdx="2" presStyleCnt="3"/>
      <dgm:spPr/>
      <dgm:t>
        <a:bodyPr/>
        <a:lstStyle/>
        <a:p>
          <a:endParaRPr lang="en-US"/>
        </a:p>
      </dgm:t>
    </dgm:pt>
    <dgm:pt modelId="{4E060DEA-C931-4253-BED4-0B8B30261370}" type="pres">
      <dgm:prSet presAssocID="{DA1C5D32-53FC-4DE9-8607-EC89C1E48351}" presName="hierRoot2" presStyleCnt="0"/>
      <dgm:spPr/>
    </dgm:pt>
    <dgm:pt modelId="{4C6ECCC6-2C3D-406D-A8EF-28D4AD5F78AC}" type="pres">
      <dgm:prSet presAssocID="{DA1C5D32-53FC-4DE9-8607-EC89C1E48351}" presName="composite2" presStyleCnt="0"/>
      <dgm:spPr/>
    </dgm:pt>
    <dgm:pt modelId="{16BB8056-B70A-4A19-8FF5-96DCDDF591CE}" type="pres">
      <dgm:prSet presAssocID="{DA1C5D32-53FC-4DE9-8607-EC89C1E48351}" presName="image2" presStyleLbl="node2" presStyleIdx="2" presStyleCnt="3" custScaleX="79807" custScaleY="79674" custLinFactNeighborX="12525" custLinFactNeighborY="-16165"/>
      <dgm:spPr>
        <a:solidFill>
          <a:schemeClr val="accent6">
            <a:lumMod val="60000"/>
            <a:lumOff val="40000"/>
          </a:schemeClr>
        </a:solidFill>
      </dgm:spPr>
      <dgm:t>
        <a:bodyPr/>
        <a:lstStyle/>
        <a:p>
          <a:endParaRPr lang="en-US"/>
        </a:p>
      </dgm:t>
    </dgm:pt>
    <dgm:pt modelId="{58573D21-E290-4710-BC5B-D26A5CCA09E2}" type="pres">
      <dgm:prSet presAssocID="{DA1C5D32-53FC-4DE9-8607-EC89C1E48351}" presName="text2" presStyleLbl="revTx" presStyleIdx="6" presStyleCnt="7" custLinFactNeighborX="144" custLinFactNeighborY="-9396">
        <dgm:presLayoutVars>
          <dgm:chPref val="3"/>
        </dgm:presLayoutVars>
      </dgm:prSet>
      <dgm:spPr/>
      <dgm:t>
        <a:bodyPr/>
        <a:lstStyle/>
        <a:p>
          <a:endParaRPr lang="en-US"/>
        </a:p>
      </dgm:t>
    </dgm:pt>
    <dgm:pt modelId="{294041FE-9F70-4CB3-94DC-5FB05162DE74}" type="pres">
      <dgm:prSet presAssocID="{DA1C5D32-53FC-4DE9-8607-EC89C1E48351}" presName="hierChild3" presStyleCnt="0"/>
      <dgm:spPr/>
    </dgm:pt>
  </dgm:ptLst>
  <dgm:cxnLst>
    <dgm:cxn modelId="{08C1E267-8976-4C24-8FB0-60C9BCC10677}" type="presOf" srcId="{602AF2B4-D090-47B8-9193-0BD1C27910A3}" destId="{60DBA640-5CF4-427D-8F21-C93B7DDACB91}" srcOrd="0" destOrd="0" presId="urn:microsoft.com/office/officeart/2009/layout/CirclePictureHierarchy"/>
    <dgm:cxn modelId="{E0FC1D81-47B6-4908-9C42-EFB4B0D3D11C}" type="presOf" srcId="{AB2B4223-06A5-4FF2-B474-C8E493045211}" destId="{B0D09251-1EF4-4146-AFA6-FED1767DB6CF}" srcOrd="0" destOrd="0" presId="urn:microsoft.com/office/officeart/2009/layout/CirclePictureHierarchy"/>
    <dgm:cxn modelId="{E601C348-77E9-469D-85A9-23C921331469}" type="presOf" srcId="{9942D8DA-7A2A-4246-8200-6769513BC583}" destId="{97810491-8F94-440D-B1A9-8BE8CF4B4304}" srcOrd="0" destOrd="0" presId="urn:microsoft.com/office/officeart/2009/layout/CirclePictureHierarchy"/>
    <dgm:cxn modelId="{63F78013-1176-4DC7-8F61-E48A4FB91EBD}" srcId="{01AAF7C5-ECD1-4EEE-8496-CAD6853FB07F}" destId="{22D71133-603E-420E-9C5C-2ECA772CE11F}" srcOrd="1" destOrd="0" parTransId="{D187AF18-15F4-42EE-9FAA-F1D799087D01}" sibTransId="{4D6D2581-11FF-432D-8B52-77C5D05F4836}"/>
    <dgm:cxn modelId="{27EECACD-B9A1-4DF3-80CA-D20E4FA78952}" srcId="{22D71133-603E-420E-9C5C-2ECA772CE11F}" destId="{E9144B40-71BB-45F9-A7AA-FBE76933E999}" srcOrd="0" destOrd="0" parTransId="{9942D8DA-7A2A-4246-8200-6769513BC583}" sibTransId="{D6105C24-37D3-42BF-9CDD-63124CF32764}"/>
    <dgm:cxn modelId="{D71DF7C2-2561-44F3-AE88-E91E56EC8A44}" type="presOf" srcId="{DDE28312-F6F2-4D6E-9926-207A3472728B}" destId="{7D092C2F-61FC-45B8-BA58-C737F9B660A1}" srcOrd="0" destOrd="0" presId="urn:microsoft.com/office/officeart/2009/layout/CirclePictureHierarchy"/>
    <dgm:cxn modelId="{E64724B7-FB10-43DB-9FAB-2A7D36803A17}" srcId="{B5187FBF-575C-411F-A36F-BCDEB7C4AE0B}" destId="{AB2B4223-06A5-4FF2-B474-C8E493045211}" srcOrd="0" destOrd="0" parTransId="{BA670DE7-CB44-4C9C-9769-26D23D9785A0}" sibTransId="{8223ADCD-3460-4390-BC48-EBD2B7D1ACF0}"/>
    <dgm:cxn modelId="{356F654F-20C8-4DDD-AF69-2E29B0521F5E}" srcId="{B5187FBF-575C-411F-A36F-BCDEB7C4AE0B}" destId="{01AAF7C5-ECD1-4EEE-8496-CAD6853FB07F}" srcOrd="1" destOrd="0" parTransId="{82446385-3EC7-4ECE-A6E0-AFBA7CC119DA}" sibTransId="{C6003FFA-1487-45A7-A7B9-BB6A8203C7AC}"/>
    <dgm:cxn modelId="{228E98F5-52F2-4852-9B04-7F78CA92E60D}" type="presOf" srcId="{D2060102-2CAA-4D87-936A-866A481D05FB}" destId="{469BFC6D-5F5A-41D4-8DA3-03DDBB94CE86}" srcOrd="0" destOrd="0" presId="urn:microsoft.com/office/officeart/2009/layout/CirclePictureHierarchy"/>
    <dgm:cxn modelId="{296A44E4-F1F7-4DED-B156-DA738E2902C4}" type="presOf" srcId="{B5187FBF-575C-411F-A36F-BCDEB7C4AE0B}" destId="{D641465C-7770-495D-91E2-FEFE0BAD7856}" srcOrd="0" destOrd="0" presId="urn:microsoft.com/office/officeart/2009/layout/CirclePictureHierarchy"/>
    <dgm:cxn modelId="{F54542AA-5407-4A91-8EF1-ED4CBFC4FE72}" srcId="{01AAF7C5-ECD1-4EEE-8496-CAD6853FB07F}" destId="{DA1C5D32-53FC-4DE9-8607-EC89C1E48351}" srcOrd="2" destOrd="0" parTransId="{2A0EA86A-6E6D-4D02-8957-C45981BFB9DC}" sibTransId="{4D3A2851-97F3-48DF-A1AF-046C03A0B88E}"/>
    <dgm:cxn modelId="{609E3137-44FA-49E2-9E83-AD4D58A4AA47}" type="presOf" srcId="{D187AF18-15F4-42EE-9FAA-F1D799087D01}" destId="{F5A6B264-2BFE-4CC8-85F3-BAFFB3F53084}" srcOrd="0" destOrd="0" presId="urn:microsoft.com/office/officeart/2009/layout/CirclePictureHierarchy"/>
    <dgm:cxn modelId="{9A94745A-939A-400C-A09B-9B9A3A7B950B}" type="presOf" srcId="{4132D523-9E44-4A73-973C-F1CF26D2394A}" destId="{2D0F17C6-6BE0-48C2-8E59-00E42C234893}" srcOrd="0" destOrd="0" presId="urn:microsoft.com/office/officeart/2009/layout/CirclePictureHierarchy"/>
    <dgm:cxn modelId="{4CD9888C-806C-4DB3-8CD1-E309B4617BB9}" srcId="{602AF2B4-D090-47B8-9193-0BD1C27910A3}" destId="{4132D523-9E44-4A73-973C-F1CF26D2394A}" srcOrd="0" destOrd="0" parTransId="{D2060102-2CAA-4D87-936A-866A481D05FB}" sibTransId="{FC9F50DC-F31E-44B6-852B-676699F39828}"/>
    <dgm:cxn modelId="{C2C8A88C-C007-4D81-BC92-2A5031DEDF8F}" type="presOf" srcId="{22D71133-603E-420E-9C5C-2ECA772CE11F}" destId="{0732A5D1-430F-45D4-A48E-1DFC9DCBA6CD}" srcOrd="0" destOrd="0" presId="urn:microsoft.com/office/officeart/2009/layout/CirclePictureHierarchy"/>
    <dgm:cxn modelId="{C0A05414-FAF4-4224-8098-CA14FC3B290A}" type="presOf" srcId="{E9144B40-71BB-45F9-A7AA-FBE76933E999}" destId="{9C684EF1-3C7F-4905-BDBB-13579F53B12D}" srcOrd="0" destOrd="0" presId="urn:microsoft.com/office/officeart/2009/layout/CirclePictureHierarchy"/>
    <dgm:cxn modelId="{A2487452-1B50-4784-8D5A-B24E3E379771}" type="presOf" srcId="{2A0EA86A-6E6D-4D02-8957-C45981BFB9DC}" destId="{377C28BF-411D-451B-B669-B5EB0EEF2816}" srcOrd="0" destOrd="0" presId="urn:microsoft.com/office/officeart/2009/layout/CirclePictureHierarchy"/>
    <dgm:cxn modelId="{358DF00F-1577-4EEC-B052-B7DFB7967D38}" type="presOf" srcId="{01AAF7C5-ECD1-4EEE-8496-CAD6853FB07F}" destId="{B1805020-8D27-4408-8BB2-1029D5816FD1}" srcOrd="0" destOrd="0" presId="urn:microsoft.com/office/officeart/2009/layout/CirclePictureHierarchy"/>
    <dgm:cxn modelId="{7541D879-EFE5-4F0A-90FA-2DEC8B95B12D}" type="presOf" srcId="{DA1C5D32-53FC-4DE9-8607-EC89C1E48351}" destId="{58573D21-E290-4710-BC5B-D26A5CCA09E2}" srcOrd="0" destOrd="0" presId="urn:microsoft.com/office/officeart/2009/layout/CirclePictureHierarchy"/>
    <dgm:cxn modelId="{F7B95F3C-55BF-48B8-ADB7-1DDC10E1F33F}" srcId="{01AAF7C5-ECD1-4EEE-8496-CAD6853FB07F}" destId="{602AF2B4-D090-47B8-9193-0BD1C27910A3}" srcOrd="0" destOrd="0" parTransId="{DDE28312-F6F2-4D6E-9926-207A3472728B}" sibTransId="{40F9A24B-5D5C-49CD-9823-AC448D4EBE82}"/>
    <dgm:cxn modelId="{15B41D3A-1F40-49E5-BE15-DC65138663F1}" type="presParOf" srcId="{D641465C-7770-495D-91E2-FEFE0BAD7856}" destId="{5F65A267-3A7F-42DA-8747-8ACFDF7D1487}" srcOrd="0" destOrd="0" presId="urn:microsoft.com/office/officeart/2009/layout/CirclePictureHierarchy"/>
    <dgm:cxn modelId="{3A3D02CC-0EA4-4303-8583-9AC986A5F73C}" type="presParOf" srcId="{5F65A267-3A7F-42DA-8747-8ACFDF7D1487}" destId="{BEC78007-1769-4B57-AB9B-BB1C9A78C986}" srcOrd="0" destOrd="0" presId="urn:microsoft.com/office/officeart/2009/layout/CirclePictureHierarchy"/>
    <dgm:cxn modelId="{ED6140D6-8322-44AD-85D3-97F0BF8725DA}" type="presParOf" srcId="{BEC78007-1769-4B57-AB9B-BB1C9A78C986}" destId="{3FE41373-7ACE-40CD-A12C-FFB9B226E3BA}" srcOrd="0" destOrd="0" presId="urn:microsoft.com/office/officeart/2009/layout/CirclePictureHierarchy"/>
    <dgm:cxn modelId="{C3DC785F-8025-4900-9381-A80E5E97F598}" type="presParOf" srcId="{BEC78007-1769-4B57-AB9B-BB1C9A78C986}" destId="{B0D09251-1EF4-4146-AFA6-FED1767DB6CF}" srcOrd="1" destOrd="0" presId="urn:microsoft.com/office/officeart/2009/layout/CirclePictureHierarchy"/>
    <dgm:cxn modelId="{6F3B50ED-0D74-49F3-BD7B-3F77602D4671}" type="presParOf" srcId="{5F65A267-3A7F-42DA-8747-8ACFDF7D1487}" destId="{DD75C58D-2E2A-459D-805E-BBCDF8B53EB0}" srcOrd="1" destOrd="0" presId="urn:microsoft.com/office/officeart/2009/layout/CirclePictureHierarchy"/>
    <dgm:cxn modelId="{CCBD9BCE-3AB8-4FBC-9C6C-DB66DEB718FD}" type="presParOf" srcId="{D641465C-7770-495D-91E2-FEFE0BAD7856}" destId="{F971EC4C-084B-4111-B931-C3EA2A8B5EB4}" srcOrd="1" destOrd="0" presId="urn:microsoft.com/office/officeart/2009/layout/CirclePictureHierarchy"/>
    <dgm:cxn modelId="{5D1DF9C4-5133-49EE-AB99-C737FC8CF411}" type="presParOf" srcId="{F971EC4C-084B-4111-B931-C3EA2A8B5EB4}" destId="{8E9E4A04-CF4B-454E-A4DB-F34F0D27D835}" srcOrd="0" destOrd="0" presId="urn:microsoft.com/office/officeart/2009/layout/CirclePictureHierarchy"/>
    <dgm:cxn modelId="{AEB46E86-4D5B-4435-8232-F29D530F2FFF}" type="presParOf" srcId="{8E9E4A04-CF4B-454E-A4DB-F34F0D27D835}" destId="{4719A828-48BD-4CDC-A9D2-20537BD75672}" srcOrd="0" destOrd="0" presId="urn:microsoft.com/office/officeart/2009/layout/CirclePictureHierarchy"/>
    <dgm:cxn modelId="{767132CB-452C-48C9-8A97-7FD64FE477E6}" type="presParOf" srcId="{8E9E4A04-CF4B-454E-A4DB-F34F0D27D835}" destId="{B1805020-8D27-4408-8BB2-1029D5816FD1}" srcOrd="1" destOrd="0" presId="urn:microsoft.com/office/officeart/2009/layout/CirclePictureHierarchy"/>
    <dgm:cxn modelId="{E6BF000F-7F20-456D-B129-954540A3D8FF}" type="presParOf" srcId="{F971EC4C-084B-4111-B931-C3EA2A8B5EB4}" destId="{A9110D9A-892E-41E8-9B38-A6F3ADC24DAE}" srcOrd="1" destOrd="0" presId="urn:microsoft.com/office/officeart/2009/layout/CirclePictureHierarchy"/>
    <dgm:cxn modelId="{C0DCC3A2-3DFF-4D6F-A0FC-BFCA8EDC24FE}" type="presParOf" srcId="{A9110D9A-892E-41E8-9B38-A6F3ADC24DAE}" destId="{7D092C2F-61FC-45B8-BA58-C737F9B660A1}" srcOrd="0" destOrd="0" presId="urn:microsoft.com/office/officeart/2009/layout/CirclePictureHierarchy"/>
    <dgm:cxn modelId="{A09E2953-DE54-4C9C-A55A-AEB76A281942}" type="presParOf" srcId="{A9110D9A-892E-41E8-9B38-A6F3ADC24DAE}" destId="{78D1BE84-DB85-46A7-9687-CB62B5378738}" srcOrd="1" destOrd="0" presId="urn:microsoft.com/office/officeart/2009/layout/CirclePictureHierarchy"/>
    <dgm:cxn modelId="{05F471C1-5E7D-4227-871D-29228D93DA8F}" type="presParOf" srcId="{78D1BE84-DB85-46A7-9687-CB62B5378738}" destId="{55E09D1D-461C-4DCD-BC20-4361A01B561A}" srcOrd="0" destOrd="0" presId="urn:microsoft.com/office/officeart/2009/layout/CirclePictureHierarchy"/>
    <dgm:cxn modelId="{AE5AD0DA-678E-4BB5-8A01-F1AED293D2A8}" type="presParOf" srcId="{55E09D1D-461C-4DCD-BC20-4361A01B561A}" destId="{3B0500F3-6F43-4835-B2E1-C7A61455AB32}" srcOrd="0" destOrd="0" presId="urn:microsoft.com/office/officeart/2009/layout/CirclePictureHierarchy"/>
    <dgm:cxn modelId="{3D20F876-D18C-4864-A47C-0876A1DD566B}" type="presParOf" srcId="{55E09D1D-461C-4DCD-BC20-4361A01B561A}" destId="{60DBA640-5CF4-427D-8F21-C93B7DDACB91}" srcOrd="1" destOrd="0" presId="urn:microsoft.com/office/officeart/2009/layout/CirclePictureHierarchy"/>
    <dgm:cxn modelId="{E678CF02-9270-43FE-BDBD-DEF90BF5DD49}" type="presParOf" srcId="{78D1BE84-DB85-46A7-9687-CB62B5378738}" destId="{24355B93-154E-49C4-A36F-F7294F3BBA8F}" srcOrd="1" destOrd="0" presId="urn:microsoft.com/office/officeart/2009/layout/CirclePictureHierarchy"/>
    <dgm:cxn modelId="{C8596400-6223-4BDA-8BB6-BED6EF764236}" type="presParOf" srcId="{24355B93-154E-49C4-A36F-F7294F3BBA8F}" destId="{469BFC6D-5F5A-41D4-8DA3-03DDBB94CE86}" srcOrd="0" destOrd="0" presId="urn:microsoft.com/office/officeart/2009/layout/CirclePictureHierarchy"/>
    <dgm:cxn modelId="{3D426D60-3E72-42FE-BA63-0658CD9151EB}" type="presParOf" srcId="{24355B93-154E-49C4-A36F-F7294F3BBA8F}" destId="{6FB44DBB-B5C1-4E9B-97E7-6E75E55FD1AB}" srcOrd="1" destOrd="0" presId="urn:microsoft.com/office/officeart/2009/layout/CirclePictureHierarchy"/>
    <dgm:cxn modelId="{E61A6947-E4E9-4E22-884A-752695B88FF5}" type="presParOf" srcId="{6FB44DBB-B5C1-4E9B-97E7-6E75E55FD1AB}" destId="{FB6A8733-F16C-4958-B8C6-1BE104FEC5E8}" srcOrd="0" destOrd="0" presId="urn:microsoft.com/office/officeart/2009/layout/CirclePictureHierarchy"/>
    <dgm:cxn modelId="{F43BC8B6-5E8E-4407-9B47-9DA1EB693EE6}" type="presParOf" srcId="{FB6A8733-F16C-4958-B8C6-1BE104FEC5E8}" destId="{F9A86DED-6254-4596-A5D1-ADCA2654E295}" srcOrd="0" destOrd="0" presId="urn:microsoft.com/office/officeart/2009/layout/CirclePictureHierarchy"/>
    <dgm:cxn modelId="{313DDB5B-42AF-4B38-A86A-34539778D1DD}" type="presParOf" srcId="{FB6A8733-F16C-4958-B8C6-1BE104FEC5E8}" destId="{2D0F17C6-6BE0-48C2-8E59-00E42C234893}" srcOrd="1" destOrd="0" presId="urn:microsoft.com/office/officeart/2009/layout/CirclePictureHierarchy"/>
    <dgm:cxn modelId="{14E39520-6382-4E80-A3AE-B5296A25AA19}" type="presParOf" srcId="{6FB44DBB-B5C1-4E9B-97E7-6E75E55FD1AB}" destId="{62ED62E4-CF2A-4691-A3E8-BFF600F66BCE}" srcOrd="1" destOrd="0" presId="urn:microsoft.com/office/officeart/2009/layout/CirclePictureHierarchy"/>
    <dgm:cxn modelId="{AADF335F-05B3-41AB-9E0C-4A21118DCDAC}" type="presParOf" srcId="{A9110D9A-892E-41E8-9B38-A6F3ADC24DAE}" destId="{F5A6B264-2BFE-4CC8-85F3-BAFFB3F53084}" srcOrd="2" destOrd="0" presId="urn:microsoft.com/office/officeart/2009/layout/CirclePictureHierarchy"/>
    <dgm:cxn modelId="{1CE5197F-1154-43FC-A55D-D1816876736E}" type="presParOf" srcId="{A9110D9A-892E-41E8-9B38-A6F3ADC24DAE}" destId="{72E8A29D-4562-4F74-AE80-600856FFC34C}" srcOrd="3" destOrd="0" presId="urn:microsoft.com/office/officeart/2009/layout/CirclePictureHierarchy"/>
    <dgm:cxn modelId="{8727B9BF-2EA1-4E72-8C15-336023C55A69}" type="presParOf" srcId="{72E8A29D-4562-4F74-AE80-600856FFC34C}" destId="{98FFE736-4597-4EC7-A1BE-FB7702D52BB9}" srcOrd="0" destOrd="0" presId="urn:microsoft.com/office/officeart/2009/layout/CirclePictureHierarchy"/>
    <dgm:cxn modelId="{65A6F5F0-F0CE-4A42-AAED-200ACF7BE046}" type="presParOf" srcId="{98FFE736-4597-4EC7-A1BE-FB7702D52BB9}" destId="{69251F27-A833-4E11-8AE2-F3DB61C39EA2}" srcOrd="0" destOrd="0" presId="urn:microsoft.com/office/officeart/2009/layout/CirclePictureHierarchy"/>
    <dgm:cxn modelId="{770C8A74-04CD-4AF0-9B8B-7E8072783222}" type="presParOf" srcId="{98FFE736-4597-4EC7-A1BE-FB7702D52BB9}" destId="{0732A5D1-430F-45D4-A48E-1DFC9DCBA6CD}" srcOrd="1" destOrd="0" presId="urn:microsoft.com/office/officeart/2009/layout/CirclePictureHierarchy"/>
    <dgm:cxn modelId="{C7DEBC05-536B-4122-A017-A1E39DC37657}" type="presParOf" srcId="{72E8A29D-4562-4F74-AE80-600856FFC34C}" destId="{1DFDEDB2-BD4D-4BCB-BD81-566388BAA77B}" srcOrd="1" destOrd="0" presId="urn:microsoft.com/office/officeart/2009/layout/CirclePictureHierarchy"/>
    <dgm:cxn modelId="{9A5E5CD3-CBF1-44EE-AF60-2756DCF0381E}" type="presParOf" srcId="{1DFDEDB2-BD4D-4BCB-BD81-566388BAA77B}" destId="{97810491-8F94-440D-B1A9-8BE8CF4B4304}" srcOrd="0" destOrd="0" presId="urn:microsoft.com/office/officeart/2009/layout/CirclePictureHierarchy"/>
    <dgm:cxn modelId="{49E0871E-B9B3-4908-B125-72C4BAE15FA8}" type="presParOf" srcId="{1DFDEDB2-BD4D-4BCB-BD81-566388BAA77B}" destId="{8EA7881B-F2C8-424C-93E0-145A1F2E8110}" srcOrd="1" destOrd="0" presId="urn:microsoft.com/office/officeart/2009/layout/CirclePictureHierarchy"/>
    <dgm:cxn modelId="{7D8A5C53-DCCD-4B0A-8DCC-780EA60A9014}" type="presParOf" srcId="{8EA7881B-F2C8-424C-93E0-145A1F2E8110}" destId="{C8F0D99D-68BC-4C21-9B30-E8F707E76CB8}" srcOrd="0" destOrd="0" presId="urn:microsoft.com/office/officeart/2009/layout/CirclePictureHierarchy"/>
    <dgm:cxn modelId="{40788F3E-6E00-400A-BD7D-C6A817753C9F}" type="presParOf" srcId="{C8F0D99D-68BC-4C21-9B30-E8F707E76CB8}" destId="{5DB0FB44-EEB6-4F81-B4B9-A41F8D5FA29A}" srcOrd="0" destOrd="0" presId="urn:microsoft.com/office/officeart/2009/layout/CirclePictureHierarchy"/>
    <dgm:cxn modelId="{87596A28-42C3-451D-AC97-06258C6695FD}" type="presParOf" srcId="{C8F0D99D-68BC-4C21-9B30-E8F707E76CB8}" destId="{9C684EF1-3C7F-4905-BDBB-13579F53B12D}" srcOrd="1" destOrd="0" presId="urn:microsoft.com/office/officeart/2009/layout/CirclePictureHierarchy"/>
    <dgm:cxn modelId="{00313275-B905-489E-ACF0-224551688DEC}" type="presParOf" srcId="{8EA7881B-F2C8-424C-93E0-145A1F2E8110}" destId="{803C40ED-D65B-4734-A35D-9B5142A0F6E0}" srcOrd="1" destOrd="0" presId="urn:microsoft.com/office/officeart/2009/layout/CirclePictureHierarchy"/>
    <dgm:cxn modelId="{39A99FE7-AA7A-4F95-814C-28A54427618F}" type="presParOf" srcId="{A9110D9A-892E-41E8-9B38-A6F3ADC24DAE}" destId="{377C28BF-411D-451B-B669-B5EB0EEF2816}" srcOrd="4" destOrd="0" presId="urn:microsoft.com/office/officeart/2009/layout/CirclePictureHierarchy"/>
    <dgm:cxn modelId="{C0366141-9644-458D-AC6D-D72F65B02925}" type="presParOf" srcId="{A9110D9A-892E-41E8-9B38-A6F3ADC24DAE}" destId="{4E060DEA-C931-4253-BED4-0B8B30261370}" srcOrd="5" destOrd="0" presId="urn:microsoft.com/office/officeart/2009/layout/CirclePictureHierarchy"/>
    <dgm:cxn modelId="{7F261962-FE53-4541-B0AE-CE5257EAB080}" type="presParOf" srcId="{4E060DEA-C931-4253-BED4-0B8B30261370}" destId="{4C6ECCC6-2C3D-406D-A8EF-28D4AD5F78AC}" srcOrd="0" destOrd="0" presId="urn:microsoft.com/office/officeart/2009/layout/CirclePictureHierarchy"/>
    <dgm:cxn modelId="{1593F81C-E1D8-4106-A9C0-1CD21F6FB0B0}" type="presParOf" srcId="{4C6ECCC6-2C3D-406D-A8EF-28D4AD5F78AC}" destId="{16BB8056-B70A-4A19-8FF5-96DCDDF591CE}" srcOrd="0" destOrd="0" presId="urn:microsoft.com/office/officeart/2009/layout/CirclePictureHierarchy"/>
    <dgm:cxn modelId="{2CB2A906-7165-403E-AA2A-BBEFFE976B31}" type="presParOf" srcId="{4C6ECCC6-2C3D-406D-A8EF-28D4AD5F78AC}" destId="{58573D21-E290-4710-BC5B-D26A5CCA09E2}" srcOrd="1" destOrd="0" presId="urn:microsoft.com/office/officeart/2009/layout/CirclePictureHierarchy"/>
    <dgm:cxn modelId="{9B2B9398-C694-4B0C-A4C1-44A3417D9611}" type="presParOf" srcId="{4E060DEA-C931-4253-BED4-0B8B30261370}" destId="{294041FE-9F70-4CB3-94DC-5FB05162DE74}"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BC65C5-AC38-4C90-9528-D98BF541574B}"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4AA67217-BBD3-4265-855D-93C8E22A9766}">
      <dgm:prSet phldrT="[Text]"/>
      <dgm:spPr>
        <a:solidFill>
          <a:schemeClr val="accent6">
            <a:lumMod val="75000"/>
          </a:schemeClr>
        </a:solidFill>
      </dgm:spPr>
      <dgm:t>
        <a:bodyPr/>
        <a:lstStyle/>
        <a:p>
          <a:r>
            <a:rPr lang="en-US" dirty="0" smtClean="0"/>
            <a:t>Community Health Needs </a:t>
          </a:r>
          <a:r>
            <a:rPr lang="en-US" b="1" dirty="0" smtClean="0"/>
            <a:t>Assess</a:t>
          </a:r>
          <a:r>
            <a:rPr lang="en-US" b="0" dirty="0" smtClean="0"/>
            <a:t>ment</a:t>
          </a:r>
          <a:r>
            <a:rPr lang="en-US" dirty="0" smtClean="0"/>
            <a:t> (CHNA)</a:t>
          </a:r>
          <a:endParaRPr lang="en-US" dirty="0"/>
        </a:p>
      </dgm:t>
    </dgm:pt>
    <dgm:pt modelId="{8ABE75B0-3FD4-400B-A056-7A1897584B6C}" type="parTrans" cxnId="{BAE0DF93-EA86-4A51-932C-FA7A2532823B}">
      <dgm:prSet/>
      <dgm:spPr/>
      <dgm:t>
        <a:bodyPr/>
        <a:lstStyle/>
        <a:p>
          <a:endParaRPr lang="en-US"/>
        </a:p>
      </dgm:t>
    </dgm:pt>
    <dgm:pt modelId="{6BE8E7AF-EB04-492A-B463-90A4E31310ED}" type="sibTrans" cxnId="{BAE0DF93-EA86-4A51-932C-FA7A2532823B}">
      <dgm:prSet/>
      <dgm:spPr/>
      <dgm:t>
        <a:bodyPr/>
        <a:lstStyle/>
        <a:p>
          <a:endParaRPr lang="en-US"/>
        </a:p>
      </dgm:t>
    </dgm:pt>
    <dgm:pt modelId="{703087D5-2AF1-46D1-BFF1-5B5B33AE679D}">
      <dgm:prSet phldrT="[Text]"/>
      <dgm:spPr>
        <a:solidFill>
          <a:schemeClr val="accent6">
            <a:lumMod val="75000"/>
          </a:schemeClr>
        </a:solidFill>
      </dgm:spPr>
      <dgm:t>
        <a:bodyPr/>
        <a:lstStyle/>
        <a:p>
          <a:r>
            <a:rPr lang="en-US" dirty="0" smtClean="0"/>
            <a:t>Hospital Implementation Strategies </a:t>
          </a:r>
        </a:p>
        <a:p>
          <a:r>
            <a:rPr lang="en-US" b="1" dirty="0" smtClean="0"/>
            <a:t>(IS)</a:t>
          </a:r>
          <a:endParaRPr lang="en-US" b="1" dirty="0"/>
        </a:p>
      </dgm:t>
    </dgm:pt>
    <dgm:pt modelId="{500E348B-07A6-46E5-9BC8-77FBD0FF9EC3}" type="parTrans" cxnId="{0A118035-A841-4E84-99AE-A2A71DD6D3E2}">
      <dgm:prSet/>
      <dgm:spPr/>
      <dgm:t>
        <a:bodyPr/>
        <a:lstStyle/>
        <a:p>
          <a:endParaRPr lang="en-US"/>
        </a:p>
      </dgm:t>
    </dgm:pt>
    <dgm:pt modelId="{F7F5380D-9C83-49E4-9E09-0110B7CABE46}" type="sibTrans" cxnId="{0A118035-A841-4E84-99AE-A2A71DD6D3E2}">
      <dgm:prSet/>
      <dgm:spPr/>
      <dgm:t>
        <a:bodyPr/>
        <a:lstStyle/>
        <a:p>
          <a:endParaRPr lang="en-US"/>
        </a:p>
      </dgm:t>
    </dgm:pt>
    <dgm:pt modelId="{0FBE69BD-08A1-4A1B-9A7F-4E5DD38195CD}">
      <dgm:prSet phldrT="[Text]"/>
      <dgm:spPr>
        <a:solidFill>
          <a:schemeClr val="accent6">
            <a:lumMod val="75000"/>
          </a:schemeClr>
        </a:solidFill>
      </dgm:spPr>
      <dgm:t>
        <a:bodyPr/>
        <a:lstStyle/>
        <a:p>
          <a:r>
            <a:rPr lang="en-US" dirty="0" smtClean="0"/>
            <a:t>Public Health</a:t>
          </a:r>
        </a:p>
        <a:p>
          <a:r>
            <a:rPr lang="en-US" dirty="0" smtClean="0"/>
            <a:t>District Health Improvement Plan</a:t>
          </a:r>
        </a:p>
        <a:p>
          <a:r>
            <a:rPr lang="en-US" b="1" dirty="0" smtClean="0"/>
            <a:t>(DPHIP)</a:t>
          </a:r>
          <a:endParaRPr lang="en-US" b="1" dirty="0"/>
        </a:p>
      </dgm:t>
    </dgm:pt>
    <dgm:pt modelId="{FE9A4A1D-3E2E-40E2-8900-E241A38341BD}" type="parTrans" cxnId="{FBDD50C5-2FEB-4BA7-9C45-F88F0AFDE322}">
      <dgm:prSet/>
      <dgm:spPr/>
      <dgm:t>
        <a:bodyPr/>
        <a:lstStyle/>
        <a:p>
          <a:endParaRPr lang="en-US"/>
        </a:p>
      </dgm:t>
    </dgm:pt>
    <dgm:pt modelId="{C4D05384-415C-4DD3-96E1-F02F66D170A2}" type="sibTrans" cxnId="{FBDD50C5-2FEB-4BA7-9C45-F88F0AFDE322}">
      <dgm:prSet/>
      <dgm:spPr/>
      <dgm:t>
        <a:bodyPr/>
        <a:lstStyle/>
        <a:p>
          <a:endParaRPr lang="en-US"/>
        </a:p>
      </dgm:t>
    </dgm:pt>
    <dgm:pt modelId="{78A6CDE4-ECAE-4782-98F4-C42BEC6F4AE5}">
      <dgm:prSet phldrT="[Text]"/>
      <dgm:spPr>
        <a:solidFill>
          <a:schemeClr val="accent6">
            <a:lumMod val="75000"/>
          </a:schemeClr>
        </a:solidFill>
      </dgm:spPr>
      <dgm:t>
        <a:bodyPr/>
        <a:lstStyle/>
        <a:p>
          <a:r>
            <a:rPr lang="en-US" b="1" dirty="0" smtClean="0"/>
            <a:t>State Health Improvement Plan</a:t>
          </a:r>
        </a:p>
        <a:p>
          <a:r>
            <a:rPr lang="en-US" b="1" dirty="0" smtClean="0"/>
            <a:t>(SHIP)</a:t>
          </a:r>
          <a:endParaRPr lang="en-US" b="1" dirty="0"/>
        </a:p>
      </dgm:t>
    </dgm:pt>
    <dgm:pt modelId="{F959E9E7-A709-4573-A25C-316AEF18035B}" type="parTrans" cxnId="{EA924516-B9E7-4913-84D7-FF4FBB777268}">
      <dgm:prSet/>
      <dgm:spPr/>
      <dgm:t>
        <a:bodyPr/>
        <a:lstStyle/>
        <a:p>
          <a:endParaRPr lang="en-US"/>
        </a:p>
      </dgm:t>
    </dgm:pt>
    <dgm:pt modelId="{074B5897-AC6B-4B7F-A764-F5B3B41F5F13}" type="sibTrans" cxnId="{EA924516-B9E7-4913-84D7-FF4FBB777268}">
      <dgm:prSet/>
      <dgm:spPr/>
      <dgm:t>
        <a:bodyPr/>
        <a:lstStyle/>
        <a:p>
          <a:endParaRPr lang="en-US"/>
        </a:p>
      </dgm:t>
    </dgm:pt>
    <dgm:pt modelId="{94B2C0FE-07D4-4989-92A0-E714AB51C26D}">
      <dgm:prSet phldrT="[Text]"/>
      <dgm:spPr>
        <a:solidFill>
          <a:schemeClr val="accent6">
            <a:lumMod val="75000"/>
          </a:schemeClr>
        </a:solidFill>
      </dgm:spPr>
      <dgm:t>
        <a:bodyPr/>
        <a:lstStyle/>
        <a:p>
          <a:r>
            <a:rPr lang="en-US" b="1" dirty="0" smtClean="0"/>
            <a:t>Evaluate</a:t>
          </a:r>
          <a:endParaRPr lang="en-US" b="1" dirty="0"/>
        </a:p>
      </dgm:t>
    </dgm:pt>
    <dgm:pt modelId="{AC237BB9-A825-450C-AA2A-0076D8AE1A5A}" type="parTrans" cxnId="{E05490F0-1EAF-493A-A049-95505876F927}">
      <dgm:prSet/>
      <dgm:spPr/>
      <dgm:t>
        <a:bodyPr/>
        <a:lstStyle/>
        <a:p>
          <a:endParaRPr lang="en-US"/>
        </a:p>
      </dgm:t>
    </dgm:pt>
    <dgm:pt modelId="{E76D2581-824A-43F8-87B2-A037ACF9F568}" type="sibTrans" cxnId="{E05490F0-1EAF-493A-A049-95505876F927}">
      <dgm:prSet/>
      <dgm:spPr/>
      <dgm:t>
        <a:bodyPr/>
        <a:lstStyle/>
        <a:p>
          <a:endParaRPr lang="en-US"/>
        </a:p>
      </dgm:t>
    </dgm:pt>
    <dgm:pt modelId="{B3D4261A-58DF-43B0-B011-4BDB3DC22822}" type="pres">
      <dgm:prSet presAssocID="{D3BC65C5-AC38-4C90-9528-D98BF541574B}" presName="cycle" presStyleCnt="0">
        <dgm:presLayoutVars>
          <dgm:dir/>
          <dgm:resizeHandles val="exact"/>
        </dgm:presLayoutVars>
      </dgm:prSet>
      <dgm:spPr/>
      <dgm:t>
        <a:bodyPr/>
        <a:lstStyle/>
        <a:p>
          <a:endParaRPr lang="en-US"/>
        </a:p>
      </dgm:t>
    </dgm:pt>
    <dgm:pt modelId="{4C45A1C4-FAE4-4947-8DB3-FCAFB1033B2D}" type="pres">
      <dgm:prSet presAssocID="{4AA67217-BBD3-4265-855D-93C8E22A9766}" presName="node" presStyleLbl="node1" presStyleIdx="0" presStyleCnt="5">
        <dgm:presLayoutVars>
          <dgm:bulletEnabled val="1"/>
        </dgm:presLayoutVars>
      </dgm:prSet>
      <dgm:spPr/>
      <dgm:t>
        <a:bodyPr/>
        <a:lstStyle/>
        <a:p>
          <a:endParaRPr lang="en-US"/>
        </a:p>
      </dgm:t>
    </dgm:pt>
    <dgm:pt modelId="{5165ABCB-7133-42F7-80FF-7995EF64A680}" type="pres">
      <dgm:prSet presAssocID="{4AA67217-BBD3-4265-855D-93C8E22A9766}" presName="spNode" presStyleCnt="0"/>
      <dgm:spPr/>
    </dgm:pt>
    <dgm:pt modelId="{CE1159BA-B25A-4D72-B12F-D6A4E1ECB48B}" type="pres">
      <dgm:prSet presAssocID="{6BE8E7AF-EB04-492A-B463-90A4E31310ED}" presName="sibTrans" presStyleLbl="sibTrans1D1" presStyleIdx="0" presStyleCnt="5"/>
      <dgm:spPr/>
      <dgm:t>
        <a:bodyPr/>
        <a:lstStyle/>
        <a:p>
          <a:endParaRPr lang="en-US"/>
        </a:p>
      </dgm:t>
    </dgm:pt>
    <dgm:pt modelId="{2F288131-A25A-490E-8A55-61CB45A64A75}" type="pres">
      <dgm:prSet presAssocID="{703087D5-2AF1-46D1-BFF1-5B5B33AE679D}" presName="node" presStyleLbl="node1" presStyleIdx="1" presStyleCnt="5">
        <dgm:presLayoutVars>
          <dgm:bulletEnabled val="1"/>
        </dgm:presLayoutVars>
      </dgm:prSet>
      <dgm:spPr/>
      <dgm:t>
        <a:bodyPr/>
        <a:lstStyle/>
        <a:p>
          <a:endParaRPr lang="en-US"/>
        </a:p>
      </dgm:t>
    </dgm:pt>
    <dgm:pt modelId="{4A0F7A5F-9AC3-4D5D-A2F6-F02DC2C2E2B5}" type="pres">
      <dgm:prSet presAssocID="{703087D5-2AF1-46D1-BFF1-5B5B33AE679D}" presName="spNode" presStyleCnt="0"/>
      <dgm:spPr/>
    </dgm:pt>
    <dgm:pt modelId="{FC1EDAF0-B379-4758-9EA3-50ABFFDB84C2}" type="pres">
      <dgm:prSet presAssocID="{F7F5380D-9C83-49E4-9E09-0110B7CABE46}" presName="sibTrans" presStyleLbl="sibTrans1D1" presStyleIdx="1" presStyleCnt="5"/>
      <dgm:spPr/>
      <dgm:t>
        <a:bodyPr/>
        <a:lstStyle/>
        <a:p>
          <a:endParaRPr lang="en-US"/>
        </a:p>
      </dgm:t>
    </dgm:pt>
    <dgm:pt modelId="{6D4C95F9-F98D-49AA-85F6-CEC606C06F32}" type="pres">
      <dgm:prSet presAssocID="{0FBE69BD-08A1-4A1B-9A7F-4E5DD38195CD}" presName="node" presStyleLbl="node1" presStyleIdx="2" presStyleCnt="5">
        <dgm:presLayoutVars>
          <dgm:bulletEnabled val="1"/>
        </dgm:presLayoutVars>
      </dgm:prSet>
      <dgm:spPr/>
      <dgm:t>
        <a:bodyPr/>
        <a:lstStyle/>
        <a:p>
          <a:endParaRPr lang="en-US"/>
        </a:p>
      </dgm:t>
    </dgm:pt>
    <dgm:pt modelId="{28888BDB-832E-4107-9A70-D8C7DA67253D}" type="pres">
      <dgm:prSet presAssocID="{0FBE69BD-08A1-4A1B-9A7F-4E5DD38195CD}" presName="spNode" presStyleCnt="0"/>
      <dgm:spPr/>
    </dgm:pt>
    <dgm:pt modelId="{7EB534DD-CE32-4C1B-BBB4-E1BCFDC93853}" type="pres">
      <dgm:prSet presAssocID="{C4D05384-415C-4DD3-96E1-F02F66D170A2}" presName="sibTrans" presStyleLbl="sibTrans1D1" presStyleIdx="2" presStyleCnt="5"/>
      <dgm:spPr/>
      <dgm:t>
        <a:bodyPr/>
        <a:lstStyle/>
        <a:p>
          <a:endParaRPr lang="en-US"/>
        </a:p>
      </dgm:t>
    </dgm:pt>
    <dgm:pt modelId="{C8807C51-08DE-4873-8E56-4836C0D09A85}" type="pres">
      <dgm:prSet presAssocID="{78A6CDE4-ECAE-4782-98F4-C42BEC6F4AE5}" presName="node" presStyleLbl="node1" presStyleIdx="3" presStyleCnt="5">
        <dgm:presLayoutVars>
          <dgm:bulletEnabled val="1"/>
        </dgm:presLayoutVars>
      </dgm:prSet>
      <dgm:spPr/>
      <dgm:t>
        <a:bodyPr/>
        <a:lstStyle/>
        <a:p>
          <a:endParaRPr lang="en-US"/>
        </a:p>
      </dgm:t>
    </dgm:pt>
    <dgm:pt modelId="{FA02C45A-9D52-437C-B89D-D623B3E3760B}" type="pres">
      <dgm:prSet presAssocID="{78A6CDE4-ECAE-4782-98F4-C42BEC6F4AE5}" presName="spNode" presStyleCnt="0"/>
      <dgm:spPr/>
    </dgm:pt>
    <dgm:pt modelId="{1A674B30-F1FF-4E12-989B-4A3F9A4391EC}" type="pres">
      <dgm:prSet presAssocID="{074B5897-AC6B-4B7F-A764-F5B3B41F5F13}" presName="sibTrans" presStyleLbl="sibTrans1D1" presStyleIdx="3" presStyleCnt="5"/>
      <dgm:spPr/>
      <dgm:t>
        <a:bodyPr/>
        <a:lstStyle/>
        <a:p>
          <a:endParaRPr lang="en-US"/>
        </a:p>
      </dgm:t>
    </dgm:pt>
    <dgm:pt modelId="{E34C49B4-CBEA-4360-9671-B6E8C78313A9}" type="pres">
      <dgm:prSet presAssocID="{94B2C0FE-07D4-4989-92A0-E714AB51C26D}" presName="node" presStyleLbl="node1" presStyleIdx="4" presStyleCnt="5">
        <dgm:presLayoutVars>
          <dgm:bulletEnabled val="1"/>
        </dgm:presLayoutVars>
      </dgm:prSet>
      <dgm:spPr/>
      <dgm:t>
        <a:bodyPr/>
        <a:lstStyle/>
        <a:p>
          <a:endParaRPr lang="en-US"/>
        </a:p>
      </dgm:t>
    </dgm:pt>
    <dgm:pt modelId="{9E220303-339F-4BB3-A681-84FDE00DC3AE}" type="pres">
      <dgm:prSet presAssocID="{94B2C0FE-07D4-4989-92A0-E714AB51C26D}" presName="spNode" presStyleCnt="0"/>
      <dgm:spPr/>
    </dgm:pt>
    <dgm:pt modelId="{95E271BC-4C41-4C6F-A771-0ACDA0E3C22E}" type="pres">
      <dgm:prSet presAssocID="{E76D2581-824A-43F8-87B2-A037ACF9F568}" presName="sibTrans" presStyleLbl="sibTrans1D1" presStyleIdx="4" presStyleCnt="5"/>
      <dgm:spPr/>
      <dgm:t>
        <a:bodyPr/>
        <a:lstStyle/>
        <a:p>
          <a:endParaRPr lang="en-US"/>
        </a:p>
      </dgm:t>
    </dgm:pt>
  </dgm:ptLst>
  <dgm:cxnLst>
    <dgm:cxn modelId="{0A118035-A841-4E84-99AE-A2A71DD6D3E2}" srcId="{D3BC65C5-AC38-4C90-9528-D98BF541574B}" destId="{703087D5-2AF1-46D1-BFF1-5B5B33AE679D}" srcOrd="1" destOrd="0" parTransId="{500E348B-07A6-46E5-9BC8-77FBD0FF9EC3}" sibTransId="{F7F5380D-9C83-49E4-9E09-0110B7CABE46}"/>
    <dgm:cxn modelId="{E05490F0-1EAF-493A-A049-95505876F927}" srcId="{D3BC65C5-AC38-4C90-9528-D98BF541574B}" destId="{94B2C0FE-07D4-4989-92A0-E714AB51C26D}" srcOrd="4" destOrd="0" parTransId="{AC237BB9-A825-450C-AA2A-0076D8AE1A5A}" sibTransId="{E76D2581-824A-43F8-87B2-A037ACF9F568}"/>
    <dgm:cxn modelId="{8A5A2286-682E-49E4-80C2-9CE73C2C9312}" type="presOf" srcId="{4AA67217-BBD3-4265-855D-93C8E22A9766}" destId="{4C45A1C4-FAE4-4947-8DB3-FCAFB1033B2D}" srcOrd="0" destOrd="0" presId="urn:microsoft.com/office/officeart/2005/8/layout/cycle5"/>
    <dgm:cxn modelId="{3D955AA9-12B1-406B-ACFF-E154D00A71D5}" type="presOf" srcId="{78A6CDE4-ECAE-4782-98F4-C42BEC6F4AE5}" destId="{C8807C51-08DE-4873-8E56-4836C0D09A85}" srcOrd="0" destOrd="0" presId="urn:microsoft.com/office/officeart/2005/8/layout/cycle5"/>
    <dgm:cxn modelId="{BAE0DF93-EA86-4A51-932C-FA7A2532823B}" srcId="{D3BC65C5-AC38-4C90-9528-D98BF541574B}" destId="{4AA67217-BBD3-4265-855D-93C8E22A9766}" srcOrd="0" destOrd="0" parTransId="{8ABE75B0-3FD4-400B-A056-7A1897584B6C}" sibTransId="{6BE8E7AF-EB04-492A-B463-90A4E31310ED}"/>
    <dgm:cxn modelId="{08C67099-439C-45A9-9620-4536E657E216}" type="presOf" srcId="{6BE8E7AF-EB04-492A-B463-90A4E31310ED}" destId="{CE1159BA-B25A-4D72-B12F-D6A4E1ECB48B}" srcOrd="0" destOrd="0" presId="urn:microsoft.com/office/officeart/2005/8/layout/cycle5"/>
    <dgm:cxn modelId="{CD89291B-FA0C-4ED6-B70A-E60A2C857344}" type="presOf" srcId="{703087D5-2AF1-46D1-BFF1-5B5B33AE679D}" destId="{2F288131-A25A-490E-8A55-61CB45A64A75}" srcOrd="0" destOrd="0" presId="urn:microsoft.com/office/officeart/2005/8/layout/cycle5"/>
    <dgm:cxn modelId="{EA924516-B9E7-4913-84D7-FF4FBB777268}" srcId="{D3BC65C5-AC38-4C90-9528-D98BF541574B}" destId="{78A6CDE4-ECAE-4782-98F4-C42BEC6F4AE5}" srcOrd="3" destOrd="0" parTransId="{F959E9E7-A709-4573-A25C-316AEF18035B}" sibTransId="{074B5897-AC6B-4B7F-A764-F5B3B41F5F13}"/>
    <dgm:cxn modelId="{DA8E9C2C-DD89-47A4-8F93-B715A2B3CDBA}" type="presOf" srcId="{94B2C0FE-07D4-4989-92A0-E714AB51C26D}" destId="{E34C49B4-CBEA-4360-9671-B6E8C78313A9}" srcOrd="0" destOrd="0" presId="urn:microsoft.com/office/officeart/2005/8/layout/cycle5"/>
    <dgm:cxn modelId="{8B4EA929-7C36-44FE-9EFB-1BA8819BE703}" type="presOf" srcId="{E76D2581-824A-43F8-87B2-A037ACF9F568}" destId="{95E271BC-4C41-4C6F-A771-0ACDA0E3C22E}" srcOrd="0" destOrd="0" presId="urn:microsoft.com/office/officeart/2005/8/layout/cycle5"/>
    <dgm:cxn modelId="{9B0AD15C-150C-422F-9F8B-0A191A0E3745}" type="presOf" srcId="{074B5897-AC6B-4B7F-A764-F5B3B41F5F13}" destId="{1A674B30-F1FF-4E12-989B-4A3F9A4391EC}" srcOrd="0" destOrd="0" presId="urn:microsoft.com/office/officeart/2005/8/layout/cycle5"/>
    <dgm:cxn modelId="{17CBD377-A66D-44E7-9AC8-8F4285480BC4}" type="presOf" srcId="{0FBE69BD-08A1-4A1B-9A7F-4E5DD38195CD}" destId="{6D4C95F9-F98D-49AA-85F6-CEC606C06F32}" srcOrd="0" destOrd="0" presId="urn:microsoft.com/office/officeart/2005/8/layout/cycle5"/>
    <dgm:cxn modelId="{64711471-ADE6-4825-B098-4FE183835A9B}" type="presOf" srcId="{D3BC65C5-AC38-4C90-9528-D98BF541574B}" destId="{B3D4261A-58DF-43B0-B011-4BDB3DC22822}" srcOrd="0" destOrd="0" presId="urn:microsoft.com/office/officeart/2005/8/layout/cycle5"/>
    <dgm:cxn modelId="{FBDD50C5-2FEB-4BA7-9C45-F88F0AFDE322}" srcId="{D3BC65C5-AC38-4C90-9528-D98BF541574B}" destId="{0FBE69BD-08A1-4A1B-9A7F-4E5DD38195CD}" srcOrd="2" destOrd="0" parTransId="{FE9A4A1D-3E2E-40E2-8900-E241A38341BD}" sibTransId="{C4D05384-415C-4DD3-96E1-F02F66D170A2}"/>
    <dgm:cxn modelId="{D72AF3B4-B63E-4B5F-9675-87D1621ECDE4}" type="presOf" srcId="{F7F5380D-9C83-49E4-9E09-0110B7CABE46}" destId="{FC1EDAF0-B379-4758-9EA3-50ABFFDB84C2}" srcOrd="0" destOrd="0" presId="urn:microsoft.com/office/officeart/2005/8/layout/cycle5"/>
    <dgm:cxn modelId="{1557E4B9-ACCA-449D-B4FA-BBAF875C305C}" type="presOf" srcId="{C4D05384-415C-4DD3-96E1-F02F66D170A2}" destId="{7EB534DD-CE32-4C1B-BBB4-E1BCFDC93853}" srcOrd="0" destOrd="0" presId="urn:microsoft.com/office/officeart/2005/8/layout/cycle5"/>
    <dgm:cxn modelId="{5174C6BE-70B3-4AA8-9C6D-42D4D1A01A8C}" type="presParOf" srcId="{B3D4261A-58DF-43B0-B011-4BDB3DC22822}" destId="{4C45A1C4-FAE4-4947-8DB3-FCAFB1033B2D}" srcOrd="0" destOrd="0" presId="urn:microsoft.com/office/officeart/2005/8/layout/cycle5"/>
    <dgm:cxn modelId="{78F2F69B-F72E-42CE-BA7C-66A6714F24D0}" type="presParOf" srcId="{B3D4261A-58DF-43B0-B011-4BDB3DC22822}" destId="{5165ABCB-7133-42F7-80FF-7995EF64A680}" srcOrd="1" destOrd="0" presId="urn:microsoft.com/office/officeart/2005/8/layout/cycle5"/>
    <dgm:cxn modelId="{953F16D2-4F81-4B74-B5D1-0B63BC2FEC31}" type="presParOf" srcId="{B3D4261A-58DF-43B0-B011-4BDB3DC22822}" destId="{CE1159BA-B25A-4D72-B12F-D6A4E1ECB48B}" srcOrd="2" destOrd="0" presId="urn:microsoft.com/office/officeart/2005/8/layout/cycle5"/>
    <dgm:cxn modelId="{23D7E95C-75C5-4016-AB47-E339B389C5D5}" type="presParOf" srcId="{B3D4261A-58DF-43B0-B011-4BDB3DC22822}" destId="{2F288131-A25A-490E-8A55-61CB45A64A75}" srcOrd="3" destOrd="0" presId="urn:microsoft.com/office/officeart/2005/8/layout/cycle5"/>
    <dgm:cxn modelId="{A03F3690-FC64-4B96-9607-926F0D6A1EF7}" type="presParOf" srcId="{B3D4261A-58DF-43B0-B011-4BDB3DC22822}" destId="{4A0F7A5F-9AC3-4D5D-A2F6-F02DC2C2E2B5}" srcOrd="4" destOrd="0" presId="urn:microsoft.com/office/officeart/2005/8/layout/cycle5"/>
    <dgm:cxn modelId="{17B73ECD-C5A3-4938-B9D0-1C64123C016B}" type="presParOf" srcId="{B3D4261A-58DF-43B0-B011-4BDB3DC22822}" destId="{FC1EDAF0-B379-4758-9EA3-50ABFFDB84C2}" srcOrd="5" destOrd="0" presId="urn:microsoft.com/office/officeart/2005/8/layout/cycle5"/>
    <dgm:cxn modelId="{FD0CEDD1-52BF-4E21-8612-7A4A0FF3B686}" type="presParOf" srcId="{B3D4261A-58DF-43B0-B011-4BDB3DC22822}" destId="{6D4C95F9-F98D-49AA-85F6-CEC606C06F32}" srcOrd="6" destOrd="0" presId="urn:microsoft.com/office/officeart/2005/8/layout/cycle5"/>
    <dgm:cxn modelId="{F603E0E3-0D70-44B5-B0DB-FA8F5360699D}" type="presParOf" srcId="{B3D4261A-58DF-43B0-B011-4BDB3DC22822}" destId="{28888BDB-832E-4107-9A70-D8C7DA67253D}" srcOrd="7" destOrd="0" presId="urn:microsoft.com/office/officeart/2005/8/layout/cycle5"/>
    <dgm:cxn modelId="{9A360734-DB6C-4E14-BC6D-9B8F4586CF61}" type="presParOf" srcId="{B3D4261A-58DF-43B0-B011-4BDB3DC22822}" destId="{7EB534DD-CE32-4C1B-BBB4-E1BCFDC93853}" srcOrd="8" destOrd="0" presId="urn:microsoft.com/office/officeart/2005/8/layout/cycle5"/>
    <dgm:cxn modelId="{918DC473-4E32-4C46-9AA4-A96A1815B816}" type="presParOf" srcId="{B3D4261A-58DF-43B0-B011-4BDB3DC22822}" destId="{C8807C51-08DE-4873-8E56-4836C0D09A85}" srcOrd="9" destOrd="0" presId="urn:microsoft.com/office/officeart/2005/8/layout/cycle5"/>
    <dgm:cxn modelId="{4A6E2986-C106-4332-8956-C762A86BB443}" type="presParOf" srcId="{B3D4261A-58DF-43B0-B011-4BDB3DC22822}" destId="{FA02C45A-9D52-437C-B89D-D623B3E3760B}" srcOrd="10" destOrd="0" presId="urn:microsoft.com/office/officeart/2005/8/layout/cycle5"/>
    <dgm:cxn modelId="{20F0459C-83BF-4D9F-BC67-69392ADB96E3}" type="presParOf" srcId="{B3D4261A-58DF-43B0-B011-4BDB3DC22822}" destId="{1A674B30-F1FF-4E12-989B-4A3F9A4391EC}" srcOrd="11" destOrd="0" presId="urn:microsoft.com/office/officeart/2005/8/layout/cycle5"/>
    <dgm:cxn modelId="{AE346B98-F0BC-43AC-971D-57B74A21E8CB}" type="presParOf" srcId="{B3D4261A-58DF-43B0-B011-4BDB3DC22822}" destId="{E34C49B4-CBEA-4360-9671-B6E8C78313A9}" srcOrd="12" destOrd="0" presId="urn:microsoft.com/office/officeart/2005/8/layout/cycle5"/>
    <dgm:cxn modelId="{A39A15D7-2D26-46D9-B9ED-37AB4EBE12E0}" type="presParOf" srcId="{B3D4261A-58DF-43B0-B011-4BDB3DC22822}" destId="{9E220303-339F-4BB3-A681-84FDE00DC3AE}" srcOrd="13" destOrd="0" presId="urn:microsoft.com/office/officeart/2005/8/layout/cycle5"/>
    <dgm:cxn modelId="{D49BFD97-CBB6-4FF7-90F9-E5ED7EFEF2ED}" type="presParOf" srcId="{B3D4261A-58DF-43B0-B011-4BDB3DC22822}" destId="{95E271BC-4C41-4C6F-A771-0ACDA0E3C22E}"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C28BF-411D-451B-B669-B5EB0EEF2816}">
      <dsp:nvSpPr>
        <dsp:cNvPr id="0" name=""/>
        <dsp:cNvSpPr/>
      </dsp:nvSpPr>
      <dsp:spPr>
        <a:xfrm>
          <a:off x="2842006" y="1482245"/>
          <a:ext cx="4021755" cy="890095"/>
        </a:xfrm>
        <a:custGeom>
          <a:avLst/>
          <a:gdLst/>
          <a:ahLst/>
          <a:cxnLst/>
          <a:rect l="0" t="0" r="0" b="0"/>
          <a:pathLst>
            <a:path>
              <a:moveTo>
                <a:pt x="0" y="0"/>
              </a:moveTo>
              <a:lnTo>
                <a:pt x="0" y="731380"/>
              </a:lnTo>
              <a:lnTo>
                <a:pt x="4021755" y="731380"/>
              </a:lnTo>
              <a:lnTo>
                <a:pt x="4021755" y="890095"/>
              </a:lnTo>
            </a:path>
          </a:pathLst>
        </a:custGeom>
        <a:noFill/>
        <a:ln w="9525" cap="flat" cmpd="sng" algn="ctr">
          <a:solidFill>
            <a:scrgbClr r="0" g="0" b="0"/>
          </a:solidFill>
          <a:prstDash val="sysDot"/>
        </a:ln>
        <a:effectLst/>
      </dsp:spPr>
      <dsp:style>
        <a:lnRef idx="2">
          <a:scrgbClr r="0" g="0" b="0"/>
        </a:lnRef>
        <a:fillRef idx="0">
          <a:scrgbClr r="0" g="0" b="0"/>
        </a:fillRef>
        <a:effectRef idx="0">
          <a:scrgbClr r="0" g="0" b="0"/>
        </a:effectRef>
        <a:fontRef idx="minor"/>
      </dsp:style>
    </dsp:sp>
    <dsp:sp modelId="{97810491-8F94-440D-B1A9-8BE8CF4B4304}">
      <dsp:nvSpPr>
        <dsp:cNvPr id="0" name=""/>
        <dsp:cNvSpPr/>
      </dsp:nvSpPr>
      <dsp:spPr>
        <a:xfrm>
          <a:off x="4139492" y="3825182"/>
          <a:ext cx="91440" cy="272533"/>
        </a:xfrm>
        <a:custGeom>
          <a:avLst/>
          <a:gdLst/>
          <a:ahLst/>
          <a:cxnLst/>
          <a:rect l="0" t="0" r="0" b="0"/>
          <a:pathLst>
            <a:path>
              <a:moveTo>
                <a:pt x="49823" y="0"/>
              </a:moveTo>
              <a:lnTo>
                <a:pt x="49823" y="113817"/>
              </a:lnTo>
              <a:lnTo>
                <a:pt x="45720" y="113817"/>
              </a:lnTo>
              <a:lnTo>
                <a:pt x="45720" y="272533"/>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A6B264-2BFE-4CC8-85F3-BAFFB3F53084}">
      <dsp:nvSpPr>
        <dsp:cNvPr id="0" name=""/>
        <dsp:cNvSpPr/>
      </dsp:nvSpPr>
      <dsp:spPr>
        <a:xfrm>
          <a:off x="2842006" y="1482245"/>
          <a:ext cx="1347309" cy="1443699"/>
        </a:xfrm>
        <a:custGeom>
          <a:avLst/>
          <a:gdLst/>
          <a:ahLst/>
          <a:cxnLst/>
          <a:rect l="0" t="0" r="0" b="0"/>
          <a:pathLst>
            <a:path>
              <a:moveTo>
                <a:pt x="0" y="0"/>
              </a:moveTo>
              <a:lnTo>
                <a:pt x="0" y="1284984"/>
              </a:lnTo>
              <a:lnTo>
                <a:pt x="1347309" y="1284984"/>
              </a:lnTo>
              <a:lnTo>
                <a:pt x="1347309" y="144369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9BFC6D-5F5A-41D4-8DA3-03DDBB94CE86}">
      <dsp:nvSpPr>
        <dsp:cNvPr id="0" name=""/>
        <dsp:cNvSpPr/>
      </dsp:nvSpPr>
      <dsp:spPr>
        <a:xfrm>
          <a:off x="1273831" y="3820783"/>
          <a:ext cx="91440" cy="272533"/>
        </a:xfrm>
        <a:custGeom>
          <a:avLst/>
          <a:gdLst/>
          <a:ahLst/>
          <a:cxnLst/>
          <a:rect l="0" t="0" r="0" b="0"/>
          <a:pathLst>
            <a:path>
              <a:moveTo>
                <a:pt x="45720" y="0"/>
              </a:moveTo>
              <a:lnTo>
                <a:pt x="45720" y="272533"/>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092C2F-61FC-45B8-BA58-C737F9B660A1}">
      <dsp:nvSpPr>
        <dsp:cNvPr id="0" name=""/>
        <dsp:cNvSpPr/>
      </dsp:nvSpPr>
      <dsp:spPr>
        <a:xfrm>
          <a:off x="1319551" y="1482245"/>
          <a:ext cx="1522455" cy="1439301"/>
        </a:xfrm>
        <a:custGeom>
          <a:avLst/>
          <a:gdLst/>
          <a:ahLst/>
          <a:cxnLst/>
          <a:rect l="0" t="0" r="0" b="0"/>
          <a:pathLst>
            <a:path>
              <a:moveTo>
                <a:pt x="1522455" y="0"/>
              </a:moveTo>
              <a:lnTo>
                <a:pt x="1522455" y="1280585"/>
              </a:lnTo>
              <a:lnTo>
                <a:pt x="0" y="1280585"/>
              </a:lnTo>
              <a:lnTo>
                <a:pt x="0" y="1439301"/>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E41373-7ACE-40CD-A12C-FFB9B226E3BA}">
      <dsp:nvSpPr>
        <dsp:cNvPr id="0" name=""/>
        <dsp:cNvSpPr/>
      </dsp:nvSpPr>
      <dsp:spPr>
        <a:xfrm>
          <a:off x="2376394" y="1653713"/>
          <a:ext cx="905240" cy="899237"/>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D09251-1EF4-4146-AFA6-FED1767DB6CF}">
      <dsp:nvSpPr>
        <dsp:cNvPr id="0" name=""/>
        <dsp:cNvSpPr/>
      </dsp:nvSpPr>
      <dsp:spPr>
        <a:xfrm>
          <a:off x="3789153" y="1492271"/>
          <a:ext cx="2774017" cy="1015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Program Manager</a:t>
          </a:r>
        </a:p>
      </dsp:txBody>
      <dsp:txXfrm>
        <a:off x="3789153" y="1492271"/>
        <a:ext cx="2774017" cy="1015777"/>
      </dsp:txXfrm>
    </dsp:sp>
    <dsp:sp modelId="{4719A828-48BD-4CDC-A9D2-20537BD75672}">
      <dsp:nvSpPr>
        <dsp:cNvPr id="0" name=""/>
        <dsp:cNvSpPr/>
      </dsp:nvSpPr>
      <dsp:spPr>
        <a:xfrm>
          <a:off x="2335057" y="569853"/>
          <a:ext cx="1013898" cy="912391"/>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805020-8D27-4408-8BB2-1029D5816FD1}">
      <dsp:nvSpPr>
        <dsp:cNvPr id="0" name=""/>
        <dsp:cNvSpPr/>
      </dsp:nvSpPr>
      <dsp:spPr>
        <a:xfrm>
          <a:off x="3767329" y="429402"/>
          <a:ext cx="2230800" cy="148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Steering Committee</a:t>
          </a:r>
        </a:p>
      </dsp:txBody>
      <dsp:txXfrm>
        <a:off x="3767329" y="429402"/>
        <a:ext cx="2230800" cy="1487200"/>
      </dsp:txXfrm>
    </dsp:sp>
    <dsp:sp modelId="{3B0500F3-6F43-4835-B2E1-C7A61455AB32}">
      <dsp:nvSpPr>
        <dsp:cNvPr id="0" name=""/>
        <dsp:cNvSpPr/>
      </dsp:nvSpPr>
      <dsp:spPr>
        <a:xfrm>
          <a:off x="866931" y="2921546"/>
          <a:ext cx="905240" cy="899237"/>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DBA640-5CF4-427D-8F21-C93B7DDACB91}">
      <dsp:nvSpPr>
        <dsp:cNvPr id="0" name=""/>
        <dsp:cNvSpPr/>
      </dsp:nvSpPr>
      <dsp:spPr>
        <a:xfrm>
          <a:off x="1896366" y="2952908"/>
          <a:ext cx="1523666" cy="1015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Metrics Committee</a:t>
          </a:r>
          <a:endParaRPr lang="en-US" sz="1800" kern="1200" dirty="0"/>
        </a:p>
      </dsp:txBody>
      <dsp:txXfrm>
        <a:off x="1896366" y="2952908"/>
        <a:ext cx="1523666" cy="1015777"/>
      </dsp:txXfrm>
    </dsp:sp>
    <dsp:sp modelId="{F9A86DED-6254-4596-A5D1-ADCA2654E295}">
      <dsp:nvSpPr>
        <dsp:cNvPr id="0" name=""/>
        <dsp:cNvSpPr/>
      </dsp:nvSpPr>
      <dsp:spPr>
        <a:xfrm>
          <a:off x="866931" y="4093317"/>
          <a:ext cx="905240" cy="899237"/>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0F17C6-6BE0-48C2-8E59-00E42C234893}">
      <dsp:nvSpPr>
        <dsp:cNvPr id="0" name=""/>
        <dsp:cNvSpPr/>
      </dsp:nvSpPr>
      <dsp:spPr>
        <a:xfrm>
          <a:off x="1942533" y="3960712"/>
          <a:ext cx="1523666" cy="1015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Data Analysis Team</a:t>
          </a:r>
          <a:endParaRPr lang="en-US" sz="1800" kern="1200" dirty="0"/>
        </a:p>
      </dsp:txBody>
      <dsp:txXfrm>
        <a:off x="1942533" y="3960712"/>
        <a:ext cx="1523666" cy="1015777"/>
      </dsp:txXfrm>
    </dsp:sp>
    <dsp:sp modelId="{69251F27-A833-4E11-8AE2-F3DB61C39EA2}">
      <dsp:nvSpPr>
        <dsp:cNvPr id="0" name=""/>
        <dsp:cNvSpPr/>
      </dsp:nvSpPr>
      <dsp:spPr>
        <a:xfrm>
          <a:off x="3736696" y="2925944"/>
          <a:ext cx="905240" cy="899237"/>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32A5D1-430F-45D4-A48E-1DFC9DCBA6CD}">
      <dsp:nvSpPr>
        <dsp:cNvPr id="0" name=""/>
        <dsp:cNvSpPr/>
      </dsp:nvSpPr>
      <dsp:spPr>
        <a:xfrm>
          <a:off x="4637015" y="2776132"/>
          <a:ext cx="1523666" cy="1015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Community Engagement Committee</a:t>
          </a:r>
          <a:endParaRPr lang="en-US" sz="1800" kern="1200" dirty="0"/>
        </a:p>
      </dsp:txBody>
      <dsp:txXfrm>
        <a:off x="4637015" y="2776132"/>
        <a:ext cx="1523666" cy="1015777"/>
      </dsp:txXfrm>
    </dsp:sp>
    <dsp:sp modelId="{5DB0FB44-EEB6-4F81-B4B9-A41F8D5FA29A}">
      <dsp:nvSpPr>
        <dsp:cNvPr id="0" name=""/>
        <dsp:cNvSpPr/>
      </dsp:nvSpPr>
      <dsp:spPr>
        <a:xfrm>
          <a:off x="3732592" y="4097715"/>
          <a:ext cx="905240" cy="899237"/>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684EF1-3C7F-4905-BDBB-13579F53B12D}">
      <dsp:nvSpPr>
        <dsp:cNvPr id="0" name=""/>
        <dsp:cNvSpPr/>
      </dsp:nvSpPr>
      <dsp:spPr>
        <a:xfrm>
          <a:off x="4714295" y="3993958"/>
          <a:ext cx="1523666" cy="1015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Local Planning Teams</a:t>
          </a:r>
        </a:p>
      </dsp:txBody>
      <dsp:txXfrm>
        <a:off x="4714295" y="3993958"/>
        <a:ext cx="1523666" cy="1015777"/>
      </dsp:txXfrm>
    </dsp:sp>
    <dsp:sp modelId="{16BB8056-B70A-4A19-8FF5-96DCDDF591CE}">
      <dsp:nvSpPr>
        <dsp:cNvPr id="0" name=""/>
        <dsp:cNvSpPr/>
      </dsp:nvSpPr>
      <dsp:spPr>
        <a:xfrm>
          <a:off x="6458431" y="2372340"/>
          <a:ext cx="810661" cy="809310"/>
        </a:xfrm>
        <a:prstGeom prst="ellipse">
          <a:avLst/>
        </a:prstGeom>
        <a:solidFill>
          <a:schemeClr val="accent6">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573D21-E290-4710-BC5B-D26A5CCA09E2}">
      <dsp:nvSpPr>
        <dsp:cNvPr id="0" name=""/>
        <dsp:cNvSpPr/>
      </dsp:nvSpPr>
      <dsp:spPr>
        <a:xfrm>
          <a:off x="7246619" y="2335325"/>
          <a:ext cx="1523666" cy="1015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JSI</a:t>
          </a:r>
          <a:endParaRPr lang="en-US" sz="1600" kern="1200" dirty="0"/>
        </a:p>
      </dsp:txBody>
      <dsp:txXfrm>
        <a:off x="7246619" y="2335325"/>
        <a:ext cx="1523666" cy="10157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45A1C4-FAE4-4947-8DB3-FCAFB1033B2D}">
      <dsp:nvSpPr>
        <dsp:cNvPr id="0" name=""/>
        <dsp:cNvSpPr/>
      </dsp:nvSpPr>
      <dsp:spPr>
        <a:xfrm>
          <a:off x="1757404" y="4712"/>
          <a:ext cx="1422316" cy="924505"/>
        </a:xfrm>
        <a:prstGeom prst="roundRect">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Community Health Needs </a:t>
          </a:r>
          <a:r>
            <a:rPr lang="en-US" sz="1100" b="1" kern="1200" dirty="0" smtClean="0"/>
            <a:t>Assess</a:t>
          </a:r>
          <a:r>
            <a:rPr lang="en-US" sz="1100" b="0" kern="1200" dirty="0" smtClean="0"/>
            <a:t>ment</a:t>
          </a:r>
          <a:r>
            <a:rPr lang="en-US" sz="1100" kern="1200" dirty="0" smtClean="0"/>
            <a:t> (CHNA)</a:t>
          </a:r>
          <a:endParaRPr lang="en-US" sz="1100" kern="1200" dirty="0"/>
        </a:p>
      </dsp:txBody>
      <dsp:txXfrm>
        <a:off x="1802535" y="49843"/>
        <a:ext cx="1332054" cy="834243"/>
      </dsp:txXfrm>
    </dsp:sp>
    <dsp:sp modelId="{CE1159BA-B25A-4D72-B12F-D6A4E1ECB48B}">
      <dsp:nvSpPr>
        <dsp:cNvPr id="0" name=""/>
        <dsp:cNvSpPr/>
      </dsp:nvSpPr>
      <dsp:spPr>
        <a:xfrm>
          <a:off x="622008" y="466965"/>
          <a:ext cx="3693107" cy="3693107"/>
        </a:xfrm>
        <a:custGeom>
          <a:avLst/>
          <a:gdLst/>
          <a:ahLst/>
          <a:cxnLst/>
          <a:rect l="0" t="0" r="0" b="0"/>
          <a:pathLst>
            <a:path>
              <a:moveTo>
                <a:pt x="2748129" y="235057"/>
              </a:moveTo>
              <a:arcTo wR="1846553" hR="1846553" stAng="17953529" swAng="1211390"/>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F288131-A25A-490E-8A55-61CB45A64A75}">
      <dsp:nvSpPr>
        <dsp:cNvPr id="0" name=""/>
        <dsp:cNvSpPr/>
      </dsp:nvSpPr>
      <dsp:spPr>
        <a:xfrm>
          <a:off x="3513581" y="1280649"/>
          <a:ext cx="1422316" cy="924505"/>
        </a:xfrm>
        <a:prstGeom prst="roundRect">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Hospital Implementation Strategies </a:t>
          </a:r>
        </a:p>
        <a:p>
          <a:pPr lvl="0" algn="ctr" defTabSz="488950">
            <a:lnSpc>
              <a:spcPct val="90000"/>
            </a:lnSpc>
            <a:spcBef>
              <a:spcPct val="0"/>
            </a:spcBef>
            <a:spcAft>
              <a:spcPct val="35000"/>
            </a:spcAft>
          </a:pPr>
          <a:r>
            <a:rPr lang="en-US" sz="1100" b="1" kern="1200" dirty="0" smtClean="0"/>
            <a:t>(IS)</a:t>
          </a:r>
          <a:endParaRPr lang="en-US" sz="1100" b="1" kern="1200" dirty="0"/>
        </a:p>
      </dsp:txBody>
      <dsp:txXfrm>
        <a:off x="3558712" y="1325780"/>
        <a:ext cx="1332054" cy="834243"/>
      </dsp:txXfrm>
    </dsp:sp>
    <dsp:sp modelId="{FC1EDAF0-B379-4758-9EA3-50ABFFDB84C2}">
      <dsp:nvSpPr>
        <dsp:cNvPr id="0" name=""/>
        <dsp:cNvSpPr/>
      </dsp:nvSpPr>
      <dsp:spPr>
        <a:xfrm>
          <a:off x="622008" y="466965"/>
          <a:ext cx="3693107" cy="3693107"/>
        </a:xfrm>
        <a:custGeom>
          <a:avLst/>
          <a:gdLst/>
          <a:ahLst/>
          <a:cxnLst/>
          <a:rect l="0" t="0" r="0" b="0"/>
          <a:pathLst>
            <a:path>
              <a:moveTo>
                <a:pt x="3688676" y="1974404"/>
              </a:moveTo>
              <a:arcTo wR="1846553" hR="1846553" stAng="21838211" swAng="1359611"/>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D4C95F9-F98D-49AA-85F6-CEC606C06F32}">
      <dsp:nvSpPr>
        <dsp:cNvPr id="0" name=""/>
        <dsp:cNvSpPr/>
      </dsp:nvSpPr>
      <dsp:spPr>
        <a:xfrm>
          <a:off x="2842781" y="3345159"/>
          <a:ext cx="1422316" cy="924505"/>
        </a:xfrm>
        <a:prstGeom prst="roundRect">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Public Health</a:t>
          </a:r>
        </a:p>
        <a:p>
          <a:pPr lvl="0" algn="ctr" defTabSz="488950">
            <a:lnSpc>
              <a:spcPct val="90000"/>
            </a:lnSpc>
            <a:spcBef>
              <a:spcPct val="0"/>
            </a:spcBef>
            <a:spcAft>
              <a:spcPct val="35000"/>
            </a:spcAft>
          </a:pPr>
          <a:r>
            <a:rPr lang="en-US" sz="1100" kern="1200" dirty="0" smtClean="0"/>
            <a:t>District Health Improvement Plan</a:t>
          </a:r>
        </a:p>
        <a:p>
          <a:pPr lvl="0" algn="ctr" defTabSz="488950">
            <a:lnSpc>
              <a:spcPct val="90000"/>
            </a:lnSpc>
            <a:spcBef>
              <a:spcPct val="0"/>
            </a:spcBef>
            <a:spcAft>
              <a:spcPct val="35000"/>
            </a:spcAft>
          </a:pPr>
          <a:r>
            <a:rPr lang="en-US" sz="1100" b="1" kern="1200" dirty="0" smtClean="0"/>
            <a:t>(DPHIP)</a:t>
          </a:r>
          <a:endParaRPr lang="en-US" sz="1100" b="1" kern="1200" dirty="0"/>
        </a:p>
      </dsp:txBody>
      <dsp:txXfrm>
        <a:off x="2887912" y="3390290"/>
        <a:ext cx="1332054" cy="834243"/>
      </dsp:txXfrm>
    </dsp:sp>
    <dsp:sp modelId="{7EB534DD-CE32-4C1B-BBB4-E1BCFDC93853}">
      <dsp:nvSpPr>
        <dsp:cNvPr id="0" name=""/>
        <dsp:cNvSpPr/>
      </dsp:nvSpPr>
      <dsp:spPr>
        <a:xfrm>
          <a:off x="622008" y="466965"/>
          <a:ext cx="3693107" cy="3693107"/>
        </a:xfrm>
        <a:custGeom>
          <a:avLst/>
          <a:gdLst/>
          <a:ahLst/>
          <a:cxnLst/>
          <a:rect l="0" t="0" r="0" b="0"/>
          <a:pathLst>
            <a:path>
              <a:moveTo>
                <a:pt x="2073122" y="3679155"/>
              </a:moveTo>
              <a:arcTo wR="1846553" hR="1846553" stAng="4977129" swAng="845743"/>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8807C51-08DE-4873-8E56-4836C0D09A85}">
      <dsp:nvSpPr>
        <dsp:cNvPr id="0" name=""/>
        <dsp:cNvSpPr/>
      </dsp:nvSpPr>
      <dsp:spPr>
        <a:xfrm>
          <a:off x="672027" y="3345159"/>
          <a:ext cx="1422316" cy="924505"/>
        </a:xfrm>
        <a:prstGeom prst="roundRect">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State Health Improvement Plan</a:t>
          </a:r>
        </a:p>
        <a:p>
          <a:pPr lvl="0" algn="ctr" defTabSz="488950">
            <a:lnSpc>
              <a:spcPct val="90000"/>
            </a:lnSpc>
            <a:spcBef>
              <a:spcPct val="0"/>
            </a:spcBef>
            <a:spcAft>
              <a:spcPct val="35000"/>
            </a:spcAft>
          </a:pPr>
          <a:r>
            <a:rPr lang="en-US" sz="1100" b="1" kern="1200" dirty="0" smtClean="0"/>
            <a:t>(SHIP)</a:t>
          </a:r>
          <a:endParaRPr lang="en-US" sz="1100" b="1" kern="1200" dirty="0"/>
        </a:p>
      </dsp:txBody>
      <dsp:txXfrm>
        <a:off x="717158" y="3390290"/>
        <a:ext cx="1332054" cy="834243"/>
      </dsp:txXfrm>
    </dsp:sp>
    <dsp:sp modelId="{1A674B30-F1FF-4E12-989B-4A3F9A4391EC}">
      <dsp:nvSpPr>
        <dsp:cNvPr id="0" name=""/>
        <dsp:cNvSpPr/>
      </dsp:nvSpPr>
      <dsp:spPr>
        <a:xfrm>
          <a:off x="622008" y="466965"/>
          <a:ext cx="3693107" cy="3693107"/>
        </a:xfrm>
        <a:custGeom>
          <a:avLst/>
          <a:gdLst/>
          <a:ahLst/>
          <a:cxnLst/>
          <a:rect l="0" t="0" r="0" b="0"/>
          <a:pathLst>
            <a:path>
              <a:moveTo>
                <a:pt x="195888" y="2674240"/>
              </a:moveTo>
              <a:arcTo wR="1846553" hR="1846553" stAng="9202178" swAng="1359611"/>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34C49B4-CBEA-4360-9671-B6E8C78313A9}">
      <dsp:nvSpPr>
        <dsp:cNvPr id="0" name=""/>
        <dsp:cNvSpPr/>
      </dsp:nvSpPr>
      <dsp:spPr>
        <a:xfrm>
          <a:off x="1227" y="1280649"/>
          <a:ext cx="1422316" cy="924505"/>
        </a:xfrm>
        <a:prstGeom prst="roundRect">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Evaluate</a:t>
          </a:r>
          <a:endParaRPr lang="en-US" sz="1100" b="1" kern="1200" dirty="0"/>
        </a:p>
      </dsp:txBody>
      <dsp:txXfrm>
        <a:off x="46358" y="1325780"/>
        <a:ext cx="1332054" cy="834243"/>
      </dsp:txXfrm>
    </dsp:sp>
    <dsp:sp modelId="{95E271BC-4C41-4C6F-A771-0ACDA0E3C22E}">
      <dsp:nvSpPr>
        <dsp:cNvPr id="0" name=""/>
        <dsp:cNvSpPr/>
      </dsp:nvSpPr>
      <dsp:spPr>
        <a:xfrm>
          <a:off x="622008" y="466965"/>
          <a:ext cx="3693107" cy="3693107"/>
        </a:xfrm>
        <a:custGeom>
          <a:avLst/>
          <a:gdLst/>
          <a:ahLst/>
          <a:cxnLst/>
          <a:rect l="0" t="0" r="0" b="0"/>
          <a:pathLst>
            <a:path>
              <a:moveTo>
                <a:pt x="444197" y="645239"/>
              </a:moveTo>
              <a:arcTo wR="1846553" hR="1846553" stAng="13235081" swAng="1211390"/>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0.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1.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3.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a:extLst xmlns:a="http://schemas.openxmlformats.org/drawingml/2006/main">
            <a:ext uri="{FF2B5EF4-FFF2-40B4-BE49-F238E27FC236}">
              <a16:creationId xmlns="" xmlns:a16="http://schemas.microsoft.com/office/drawing/2014/main" id="{752FCB22-10A4-4BA9-9F19-23FF9954434C}"/>
            </a:ext>
          </a:extLst>
        </cdr:cNvPr>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cdr:y>
    </cdr:from>
    <cdr:to>
      <cdr:x>0.17263</cdr:x>
      <cdr:y>0.08465</cdr:y>
    </cdr:to>
    <cdr:sp macro="" textlink="">
      <cdr:nvSpPr>
        <cdr:cNvPr id="4" name="TextBox 21"/>
        <cdr:cNvSpPr txBox="1"/>
      </cdr:nvSpPr>
      <cdr:spPr>
        <a:xfrm xmlns:a="http://schemas.openxmlformats.org/drawingml/2006/main">
          <a:off x="-519843" y="-2640818"/>
          <a:ext cx="972991"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400" dirty="0">
              <a:latin typeface="+mj-lt"/>
            </a:rPr>
            <a:t>5</a:t>
          </a:r>
          <a:r>
            <a:rPr lang="en-US" sz="1400" dirty="0" smtClean="0">
              <a:latin typeface="+mj-lt"/>
            </a:rPr>
            <a:t>0%</a:t>
          </a:r>
          <a:endParaRPr lang="en-US" sz="1400" dirty="0">
            <a:latin typeface="+mj-lt"/>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cdr:y>
    </cdr:from>
    <cdr:to>
      <cdr:x>0.17263</cdr:x>
      <cdr:y>0.08158</cdr:y>
    </cdr:to>
    <cdr:sp macro="" textlink="">
      <cdr:nvSpPr>
        <cdr:cNvPr id="4" name="TextBox 21"/>
        <cdr:cNvSpPr txBox="1"/>
      </cdr:nvSpPr>
      <cdr:spPr>
        <a:xfrm xmlns:a="http://schemas.openxmlformats.org/drawingml/2006/main">
          <a:off x="-6343436" y="0"/>
          <a:ext cx="1009638"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400" dirty="0">
              <a:latin typeface="+mj-lt"/>
            </a:rPr>
            <a:t>5</a:t>
          </a:r>
          <a:r>
            <a:rPr lang="en-US" sz="1400" dirty="0" smtClean="0">
              <a:latin typeface="+mj-lt"/>
            </a:rPr>
            <a:t>0%</a:t>
          </a:r>
          <a:endParaRPr lang="en-US" sz="1400" dirty="0">
            <a:latin typeface="+mj-lt"/>
          </a:endParaRPr>
        </a:p>
      </cdr:txBody>
    </cdr:sp>
  </cdr:relSizeAnchor>
  <cdr:relSizeAnchor xmlns:cdr="http://schemas.openxmlformats.org/drawingml/2006/chartDrawing">
    <cdr:from>
      <cdr:x>0.37722</cdr:x>
      <cdr:y>0.25223</cdr:y>
    </cdr:from>
    <cdr:to>
      <cdr:x>0.68044</cdr:x>
      <cdr:y>0.30119</cdr:y>
    </cdr:to>
    <cdr:sp macro="" textlink="">
      <cdr:nvSpPr>
        <cdr:cNvPr id="5" name="TextBox 1"/>
        <cdr:cNvSpPr txBox="1"/>
      </cdr:nvSpPr>
      <cdr:spPr>
        <a:xfrm xmlns:a="http://schemas.openxmlformats.org/drawingml/2006/main">
          <a:off x="2206167" y="951628"/>
          <a:ext cx="1773402" cy="184720"/>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1600" dirty="0">
              <a:latin typeface="+mj-lt"/>
            </a:rPr>
            <a:t>Maine 3</a:t>
          </a:r>
          <a:r>
            <a:rPr lang="en-US" sz="1600" dirty="0" smtClean="0">
              <a:latin typeface="+mj-lt"/>
            </a:rPr>
            <a:t>4%</a:t>
          </a:r>
          <a:endParaRPr lang="en-US" sz="1600" dirty="0">
            <a:latin typeface="+mj-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742694C-4018-4D12-A9FA-6A512ADA38B2}" type="datetimeFigureOut">
              <a:rPr lang="en-US" smtClean="0"/>
              <a:t>10/22/2018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C42DEB1-45F9-4A73-AC1A-B85BF7E1632B}" type="slidenum">
              <a:rPr lang="en-US" smtClean="0"/>
              <a:t>‹#›</a:t>
            </a:fld>
            <a:endParaRPr lang="en-US"/>
          </a:p>
        </p:txBody>
      </p:sp>
    </p:spTree>
    <p:extLst>
      <p:ext uri="{BB962C8B-B14F-4D97-AF65-F5344CB8AC3E}">
        <p14:creationId xmlns:p14="http://schemas.microsoft.com/office/powerpoint/2010/main" val="3401071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F8AAC10-CFEF-A94C-A6E5-BCF807DBDEA9}" type="datetimeFigureOut">
              <a:rPr lang="en-US" smtClean="0"/>
              <a:t>10/22/2018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A5E2EEE-0310-C24D-981C-65A489894E8C}" type="slidenum">
              <a:rPr lang="en-US" smtClean="0"/>
              <a:t>‹#›</a:t>
            </a:fld>
            <a:endParaRPr lang="en-US"/>
          </a:p>
        </p:txBody>
      </p:sp>
    </p:spTree>
    <p:extLst>
      <p:ext uri="{BB962C8B-B14F-4D97-AF65-F5344CB8AC3E}">
        <p14:creationId xmlns:p14="http://schemas.microsoft.com/office/powerpoint/2010/main" val="1650972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 xmlns:p15="http://schemas.microsoft.com/office/powerpoint/2012/main">
        <p15:guide id="1" orient="horz" pos="2928" userDrawn="1">
          <p15:clr>
            <a:srgbClr val="F26B43"/>
          </p15:clr>
        </p15:guide>
        <p15:guide id="2" pos="220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Local Facilitator</a:t>
            </a:r>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1</a:t>
            </a:fld>
            <a:endParaRPr lang="en-US"/>
          </a:p>
        </p:txBody>
      </p:sp>
    </p:spTree>
    <p:extLst>
      <p:ext uri="{BB962C8B-B14F-4D97-AF65-F5344CB8AC3E}">
        <p14:creationId xmlns:p14="http://schemas.microsoft.com/office/powerpoint/2010/main" val="3986508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Local Facilitator</a:t>
            </a:r>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10</a:t>
            </a:fld>
            <a:endParaRPr lang="en-US"/>
          </a:p>
        </p:txBody>
      </p:sp>
    </p:spTree>
    <p:extLst>
      <p:ext uri="{BB962C8B-B14F-4D97-AF65-F5344CB8AC3E}">
        <p14:creationId xmlns:p14="http://schemas.microsoft.com/office/powerpoint/2010/main" val="1831888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Local Facilitator</a:t>
            </a:r>
          </a:p>
          <a:p>
            <a:endParaRPr lang="en-US" dirty="0"/>
          </a:p>
        </p:txBody>
      </p:sp>
      <p:sp>
        <p:nvSpPr>
          <p:cNvPr id="4" name="Slide Number Placeholder 3"/>
          <p:cNvSpPr>
            <a:spLocks noGrp="1"/>
          </p:cNvSpPr>
          <p:nvPr>
            <p:ph type="sldNum" sz="quarter" idx="10"/>
          </p:nvPr>
        </p:nvSpPr>
        <p:spPr/>
        <p:txBody>
          <a:bodyPr/>
          <a:lstStyle/>
          <a:p>
            <a:pPr defTabSz="465887">
              <a:defRPr/>
            </a:pPr>
            <a:fld id="{EA5E2EEE-0310-C24D-981C-65A489894E8C}" type="slidenum">
              <a:rPr lang="en-US">
                <a:solidFill>
                  <a:prstClr val="black"/>
                </a:solidFill>
                <a:latin typeface="Calibri" panose="020F0502020204030204"/>
              </a:rPr>
              <a:pPr defTabSz="465887">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4115627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Local Facilitator</a:t>
            </a:r>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12</a:t>
            </a:fld>
            <a:endParaRPr lang="en-US"/>
          </a:p>
        </p:txBody>
      </p:sp>
    </p:spTree>
    <p:extLst>
      <p:ext uri="{BB962C8B-B14F-4D97-AF65-F5344CB8AC3E}">
        <p14:creationId xmlns:p14="http://schemas.microsoft.com/office/powerpoint/2010/main" val="789221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Local Facilitator</a:t>
            </a:r>
          </a:p>
          <a:p>
            <a:pPr eaLnBrk="1" hangingPunct="1">
              <a:defRPr/>
            </a:pPr>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charset="0"/>
                <a:ea typeface="Arial" charset="0"/>
                <a:cs typeface="Arial" charset="0"/>
              </a:defRPr>
            </a:lvl1pPr>
            <a:lvl2pPr marL="757066" indent="-291179" eaLnBrk="0" hangingPunct="0">
              <a:defRPr>
                <a:solidFill>
                  <a:schemeClr val="tx1"/>
                </a:solidFill>
                <a:latin typeface="Calibri" charset="0"/>
                <a:ea typeface="Arial" charset="0"/>
                <a:cs typeface="Arial" charset="0"/>
              </a:defRPr>
            </a:lvl2pPr>
            <a:lvl3pPr marL="1164717" indent="-232943" eaLnBrk="0" hangingPunct="0">
              <a:defRPr>
                <a:solidFill>
                  <a:schemeClr val="tx1"/>
                </a:solidFill>
                <a:latin typeface="Calibri" charset="0"/>
                <a:ea typeface="Arial" charset="0"/>
                <a:cs typeface="Arial" charset="0"/>
              </a:defRPr>
            </a:lvl3pPr>
            <a:lvl4pPr marL="1630604" indent="-232943" eaLnBrk="0" hangingPunct="0">
              <a:defRPr>
                <a:solidFill>
                  <a:schemeClr val="tx1"/>
                </a:solidFill>
                <a:latin typeface="Calibri" charset="0"/>
                <a:ea typeface="Arial" charset="0"/>
                <a:cs typeface="Arial" charset="0"/>
              </a:defRPr>
            </a:lvl4pPr>
            <a:lvl5pPr marL="2096491" indent="-232943" eaLnBrk="0" hangingPunct="0">
              <a:defRPr>
                <a:solidFill>
                  <a:schemeClr val="tx1"/>
                </a:solidFill>
                <a:latin typeface="Calibri" charset="0"/>
                <a:ea typeface="Arial" charset="0"/>
                <a:cs typeface="Arial" charset="0"/>
              </a:defRPr>
            </a:lvl5pPr>
            <a:lvl6pPr marL="2562377" indent="-232943" eaLnBrk="0" fontAlgn="base" hangingPunct="0">
              <a:spcBef>
                <a:spcPct val="0"/>
              </a:spcBef>
              <a:spcAft>
                <a:spcPct val="0"/>
              </a:spcAft>
              <a:defRPr>
                <a:solidFill>
                  <a:schemeClr val="tx1"/>
                </a:solidFill>
                <a:latin typeface="Calibri" charset="0"/>
                <a:ea typeface="Arial" charset="0"/>
                <a:cs typeface="Arial" charset="0"/>
              </a:defRPr>
            </a:lvl6pPr>
            <a:lvl7pPr marL="3028264" indent="-232943" eaLnBrk="0" fontAlgn="base" hangingPunct="0">
              <a:spcBef>
                <a:spcPct val="0"/>
              </a:spcBef>
              <a:spcAft>
                <a:spcPct val="0"/>
              </a:spcAft>
              <a:defRPr>
                <a:solidFill>
                  <a:schemeClr val="tx1"/>
                </a:solidFill>
                <a:latin typeface="Calibri" charset="0"/>
                <a:ea typeface="Arial" charset="0"/>
                <a:cs typeface="Arial" charset="0"/>
              </a:defRPr>
            </a:lvl7pPr>
            <a:lvl8pPr marL="3494151" indent="-232943" eaLnBrk="0" fontAlgn="base" hangingPunct="0">
              <a:spcBef>
                <a:spcPct val="0"/>
              </a:spcBef>
              <a:spcAft>
                <a:spcPct val="0"/>
              </a:spcAft>
              <a:defRPr>
                <a:solidFill>
                  <a:schemeClr val="tx1"/>
                </a:solidFill>
                <a:latin typeface="Calibri" charset="0"/>
                <a:ea typeface="Arial" charset="0"/>
                <a:cs typeface="Arial" charset="0"/>
              </a:defRPr>
            </a:lvl8pPr>
            <a:lvl9pPr marL="3960038" indent="-232943" eaLnBrk="0" fontAlgn="base" hangingPunct="0">
              <a:spcBef>
                <a:spcPct val="0"/>
              </a:spcBef>
              <a:spcAft>
                <a:spcPct val="0"/>
              </a:spcAft>
              <a:defRPr>
                <a:solidFill>
                  <a:schemeClr val="tx1"/>
                </a:solidFill>
                <a:latin typeface="Calibri" charset="0"/>
                <a:ea typeface="Arial" charset="0"/>
                <a:cs typeface="Arial" charset="0"/>
              </a:defRPr>
            </a:lvl9pPr>
          </a:lstStyle>
          <a:p>
            <a:pPr defTabSz="465887" eaLnBrk="1" hangingPunct="1">
              <a:defRPr/>
            </a:pPr>
            <a:fld id="{0AB89BCE-4582-254A-8BB7-52CADC0ABBA3}" type="slidenum">
              <a:rPr lang="en-US" altLang="en-US">
                <a:solidFill>
                  <a:prstClr val="black"/>
                </a:solidFill>
              </a:rPr>
              <a:pPr defTabSz="465887" eaLnBrk="1" hangingPunct="1">
                <a:defRPr/>
              </a:pPr>
              <a:t>13</a:t>
            </a:fld>
            <a:endParaRPr lang="en-US" altLang="en-US">
              <a:solidFill>
                <a:prstClr val="black"/>
              </a:solidFill>
            </a:endParaRPr>
          </a:p>
        </p:txBody>
      </p:sp>
    </p:spTree>
    <p:extLst>
      <p:ext uri="{BB962C8B-B14F-4D97-AF65-F5344CB8AC3E}">
        <p14:creationId xmlns:p14="http://schemas.microsoft.com/office/powerpoint/2010/main" val="1875712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Local Facilitator</a:t>
            </a:r>
          </a:p>
          <a:p>
            <a:pPr eaLnBrk="1" hangingPunct="1">
              <a:defRPr/>
            </a:pPr>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charset="0"/>
                <a:ea typeface="Arial" charset="0"/>
                <a:cs typeface="Arial" charset="0"/>
              </a:defRPr>
            </a:lvl1pPr>
            <a:lvl2pPr marL="757066" indent="-291179" eaLnBrk="0" hangingPunct="0">
              <a:defRPr>
                <a:solidFill>
                  <a:schemeClr val="tx1"/>
                </a:solidFill>
                <a:latin typeface="Calibri" charset="0"/>
                <a:ea typeface="Arial" charset="0"/>
                <a:cs typeface="Arial" charset="0"/>
              </a:defRPr>
            </a:lvl2pPr>
            <a:lvl3pPr marL="1164717" indent="-232943" eaLnBrk="0" hangingPunct="0">
              <a:defRPr>
                <a:solidFill>
                  <a:schemeClr val="tx1"/>
                </a:solidFill>
                <a:latin typeface="Calibri" charset="0"/>
                <a:ea typeface="Arial" charset="0"/>
                <a:cs typeface="Arial" charset="0"/>
              </a:defRPr>
            </a:lvl3pPr>
            <a:lvl4pPr marL="1630604" indent="-232943" eaLnBrk="0" hangingPunct="0">
              <a:defRPr>
                <a:solidFill>
                  <a:schemeClr val="tx1"/>
                </a:solidFill>
                <a:latin typeface="Calibri" charset="0"/>
                <a:ea typeface="Arial" charset="0"/>
                <a:cs typeface="Arial" charset="0"/>
              </a:defRPr>
            </a:lvl4pPr>
            <a:lvl5pPr marL="2096491" indent="-232943" eaLnBrk="0" hangingPunct="0">
              <a:defRPr>
                <a:solidFill>
                  <a:schemeClr val="tx1"/>
                </a:solidFill>
                <a:latin typeface="Calibri" charset="0"/>
                <a:ea typeface="Arial" charset="0"/>
                <a:cs typeface="Arial" charset="0"/>
              </a:defRPr>
            </a:lvl5pPr>
            <a:lvl6pPr marL="2562377" indent="-232943" eaLnBrk="0" fontAlgn="base" hangingPunct="0">
              <a:spcBef>
                <a:spcPct val="0"/>
              </a:spcBef>
              <a:spcAft>
                <a:spcPct val="0"/>
              </a:spcAft>
              <a:defRPr>
                <a:solidFill>
                  <a:schemeClr val="tx1"/>
                </a:solidFill>
                <a:latin typeface="Calibri" charset="0"/>
                <a:ea typeface="Arial" charset="0"/>
                <a:cs typeface="Arial" charset="0"/>
              </a:defRPr>
            </a:lvl6pPr>
            <a:lvl7pPr marL="3028264" indent="-232943" eaLnBrk="0" fontAlgn="base" hangingPunct="0">
              <a:spcBef>
                <a:spcPct val="0"/>
              </a:spcBef>
              <a:spcAft>
                <a:spcPct val="0"/>
              </a:spcAft>
              <a:defRPr>
                <a:solidFill>
                  <a:schemeClr val="tx1"/>
                </a:solidFill>
                <a:latin typeface="Calibri" charset="0"/>
                <a:ea typeface="Arial" charset="0"/>
                <a:cs typeface="Arial" charset="0"/>
              </a:defRPr>
            </a:lvl7pPr>
            <a:lvl8pPr marL="3494151" indent="-232943" eaLnBrk="0" fontAlgn="base" hangingPunct="0">
              <a:spcBef>
                <a:spcPct val="0"/>
              </a:spcBef>
              <a:spcAft>
                <a:spcPct val="0"/>
              </a:spcAft>
              <a:defRPr>
                <a:solidFill>
                  <a:schemeClr val="tx1"/>
                </a:solidFill>
                <a:latin typeface="Calibri" charset="0"/>
                <a:ea typeface="Arial" charset="0"/>
                <a:cs typeface="Arial" charset="0"/>
              </a:defRPr>
            </a:lvl8pPr>
            <a:lvl9pPr marL="3960038" indent="-232943" eaLnBrk="0" fontAlgn="base" hangingPunct="0">
              <a:spcBef>
                <a:spcPct val="0"/>
              </a:spcBef>
              <a:spcAft>
                <a:spcPct val="0"/>
              </a:spcAft>
              <a:defRPr>
                <a:solidFill>
                  <a:schemeClr val="tx1"/>
                </a:solidFill>
                <a:latin typeface="Calibri" charset="0"/>
                <a:ea typeface="Arial" charset="0"/>
                <a:cs typeface="Arial" charset="0"/>
              </a:defRPr>
            </a:lvl9pPr>
          </a:lstStyle>
          <a:p>
            <a:pPr defTabSz="465887" eaLnBrk="1" hangingPunct="1">
              <a:defRPr/>
            </a:pPr>
            <a:fld id="{0AB89BCE-4582-254A-8BB7-52CADC0ABBA3}" type="slidenum">
              <a:rPr lang="en-US" altLang="en-US">
                <a:solidFill>
                  <a:prstClr val="black"/>
                </a:solidFill>
              </a:rPr>
              <a:pPr defTabSz="465887" eaLnBrk="1" hangingPunct="1">
                <a:defRPr/>
              </a:pPr>
              <a:t>14</a:t>
            </a:fld>
            <a:endParaRPr lang="en-US" altLang="en-US">
              <a:solidFill>
                <a:prstClr val="black"/>
              </a:solidFill>
            </a:endParaRPr>
          </a:p>
        </p:txBody>
      </p:sp>
    </p:spTree>
    <p:extLst>
      <p:ext uri="{BB962C8B-B14F-4D97-AF65-F5344CB8AC3E}">
        <p14:creationId xmlns:p14="http://schemas.microsoft.com/office/powerpoint/2010/main" val="2812814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Local Facilitator</a:t>
            </a:r>
          </a:p>
          <a:p>
            <a:pPr eaLnBrk="1" hangingPunct="1">
              <a:defRPr/>
            </a:pPr>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charset="0"/>
                <a:ea typeface="Arial" charset="0"/>
                <a:cs typeface="Arial" charset="0"/>
              </a:defRPr>
            </a:lvl1pPr>
            <a:lvl2pPr marL="757066" indent="-291179" eaLnBrk="0" hangingPunct="0">
              <a:defRPr>
                <a:solidFill>
                  <a:schemeClr val="tx1"/>
                </a:solidFill>
                <a:latin typeface="Calibri" charset="0"/>
                <a:ea typeface="Arial" charset="0"/>
                <a:cs typeface="Arial" charset="0"/>
              </a:defRPr>
            </a:lvl2pPr>
            <a:lvl3pPr marL="1164717" indent="-232943" eaLnBrk="0" hangingPunct="0">
              <a:defRPr>
                <a:solidFill>
                  <a:schemeClr val="tx1"/>
                </a:solidFill>
                <a:latin typeface="Calibri" charset="0"/>
                <a:ea typeface="Arial" charset="0"/>
                <a:cs typeface="Arial" charset="0"/>
              </a:defRPr>
            </a:lvl3pPr>
            <a:lvl4pPr marL="1630604" indent="-232943" eaLnBrk="0" hangingPunct="0">
              <a:defRPr>
                <a:solidFill>
                  <a:schemeClr val="tx1"/>
                </a:solidFill>
                <a:latin typeface="Calibri" charset="0"/>
                <a:ea typeface="Arial" charset="0"/>
                <a:cs typeface="Arial" charset="0"/>
              </a:defRPr>
            </a:lvl4pPr>
            <a:lvl5pPr marL="2096491" indent="-232943" eaLnBrk="0" hangingPunct="0">
              <a:defRPr>
                <a:solidFill>
                  <a:schemeClr val="tx1"/>
                </a:solidFill>
                <a:latin typeface="Calibri" charset="0"/>
                <a:ea typeface="Arial" charset="0"/>
                <a:cs typeface="Arial" charset="0"/>
              </a:defRPr>
            </a:lvl5pPr>
            <a:lvl6pPr marL="2562377" indent="-232943" eaLnBrk="0" fontAlgn="base" hangingPunct="0">
              <a:spcBef>
                <a:spcPct val="0"/>
              </a:spcBef>
              <a:spcAft>
                <a:spcPct val="0"/>
              </a:spcAft>
              <a:defRPr>
                <a:solidFill>
                  <a:schemeClr val="tx1"/>
                </a:solidFill>
                <a:latin typeface="Calibri" charset="0"/>
                <a:ea typeface="Arial" charset="0"/>
                <a:cs typeface="Arial" charset="0"/>
              </a:defRPr>
            </a:lvl6pPr>
            <a:lvl7pPr marL="3028264" indent="-232943" eaLnBrk="0" fontAlgn="base" hangingPunct="0">
              <a:spcBef>
                <a:spcPct val="0"/>
              </a:spcBef>
              <a:spcAft>
                <a:spcPct val="0"/>
              </a:spcAft>
              <a:defRPr>
                <a:solidFill>
                  <a:schemeClr val="tx1"/>
                </a:solidFill>
                <a:latin typeface="Calibri" charset="0"/>
                <a:ea typeface="Arial" charset="0"/>
                <a:cs typeface="Arial" charset="0"/>
              </a:defRPr>
            </a:lvl7pPr>
            <a:lvl8pPr marL="3494151" indent="-232943" eaLnBrk="0" fontAlgn="base" hangingPunct="0">
              <a:spcBef>
                <a:spcPct val="0"/>
              </a:spcBef>
              <a:spcAft>
                <a:spcPct val="0"/>
              </a:spcAft>
              <a:defRPr>
                <a:solidFill>
                  <a:schemeClr val="tx1"/>
                </a:solidFill>
                <a:latin typeface="Calibri" charset="0"/>
                <a:ea typeface="Arial" charset="0"/>
                <a:cs typeface="Arial" charset="0"/>
              </a:defRPr>
            </a:lvl8pPr>
            <a:lvl9pPr marL="3960038" indent="-232943" eaLnBrk="0" fontAlgn="base" hangingPunct="0">
              <a:spcBef>
                <a:spcPct val="0"/>
              </a:spcBef>
              <a:spcAft>
                <a:spcPct val="0"/>
              </a:spcAft>
              <a:defRPr>
                <a:solidFill>
                  <a:schemeClr val="tx1"/>
                </a:solidFill>
                <a:latin typeface="Calibri" charset="0"/>
                <a:ea typeface="Arial" charset="0"/>
                <a:cs typeface="Arial" charset="0"/>
              </a:defRPr>
            </a:lvl9pPr>
          </a:lstStyle>
          <a:p>
            <a:pPr defTabSz="465887" eaLnBrk="1" hangingPunct="1">
              <a:defRPr/>
            </a:pPr>
            <a:fld id="{0AB89BCE-4582-254A-8BB7-52CADC0ABBA3}" type="slidenum">
              <a:rPr lang="en-US" altLang="en-US">
                <a:solidFill>
                  <a:prstClr val="black"/>
                </a:solidFill>
              </a:rPr>
              <a:pPr defTabSz="465887" eaLnBrk="1" hangingPunct="1">
                <a:defRPr/>
              </a:pPr>
              <a:t>15</a:t>
            </a:fld>
            <a:endParaRPr lang="en-US" altLang="en-US">
              <a:solidFill>
                <a:prstClr val="black"/>
              </a:solidFill>
            </a:endParaRPr>
          </a:p>
        </p:txBody>
      </p:sp>
    </p:spTree>
    <p:extLst>
      <p:ext uri="{BB962C8B-B14F-4D97-AF65-F5344CB8AC3E}">
        <p14:creationId xmlns:p14="http://schemas.microsoft.com/office/powerpoint/2010/main" val="3493076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Local Facilitator</a:t>
            </a:r>
          </a:p>
          <a:p>
            <a:pPr eaLnBrk="1" hangingPunct="1">
              <a:defRPr/>
            </a:pPr>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charset="0"/>
                <a:ea typeface="Arial" charset="0"/>
                <a:cs typeface="Arial" charset="0"/>
              </a:defRPr>
            </a:lvl1pPr>
            <a:lvl2pPr marL="757066" indent="-291179" eaLnBrk="0" hangingPunct="0">
              <a:defRPr>
                <a:solidFill>
                  <a:schemeClr val="tx1"/>
                </a:solidFill>
                <a:latin typeface="Calibri" charset="0"/>
                <a:ea typeface="Arial" charset="0"/>
                <a:cs typeface="Arial" charset="0"/>
              </a:defRPr>
            </a:lvl2pPr>
            <a:lvl3pPr marL="1164717" indent="-232943" eaLnBrk="0" hangingPunct="0">
              <a:defRPr>
                <a:solidFill>
                  <a:schemeClr val="tx1"/>
                </a:solidFill>
                <a:latin typeface="Calibri" charset="0"/>
                <a:ea typeface="Arial" charset="0"/>
                <a:cs typeface="Arial" charset="0"/>
              </a:defRPr>
            </a:lvl3pPr>
            <a:lvl4pPr marL="1630604" indent="-232943" eaLnBrk="0" hangingPunct="0">
              <a:defRPr>
                <a:solidFill>
                  <a:schemeClr val="tx1"/>
                </a:solidFill>
                <a:latin typeface="Calibri" charset="0"/>
                <a:ea typeface="Arial" charset="0"/>
                <a:cs typeface="Arial" charset="0"/>
              </a:defRPr>
            </a:lvl4pPr>
            <a:lvl5pPr marL="2096491" indent="-232943" eaLnBrk="0" hangingPunct="0">
              <a:defRPr>
                <a:solidFill>
                  <a:schemeClr val="tx1"/>
                </a:solidFill>
                <a:latin typeface="Calibri" charset="0"/>
                <a:ea typeface="Arial" charset="0"/>
                <a:cs typeface="Arial" charset="0"/>
              </a:defRPr>
            </a:lvl5pPr>
            <a:lvl6pPr marL="2562377" indent="-232943" eaLnBrk="0" fontAlgn="base" hangingPunct="0">
              <a:spcBef>
                <a:spcPct val="0"/>
              </a:spcBef>
              <a:spcAft>
                <a:spcPct val="0"/>
              </a:spcAft>
              <a:defRPr>
                <a:solidFill>
                  <a:schemeClr val="tx1"/>
                </a:solidFill>
                <a:latin typeface="Calibri" charset="0"/>
                <a:ea typeface="Arial" charset="0"/>
                <a:cs typeface="Arial" charset="0"/>
              </a:defRPr>
            </a:lvl6pPr>
            <a:lvl7pPr marL="3028264" indent="-232943" eaLnBrk="0" fontAlgn="base" hangingPunct="0">
              <a:spcBef>
                <a:spcPct val="0"/>
              </a:spcBef>
              <a:spcAft>
                <a:spcPct val="0"/>
              </a:spcAft>
              <a:defRPr>
                <a:solidFill>
                  <a:schemeClr val="tx1"/>
                </a:solidFill>
                <a:latin typeface="Calibri" charset="0"/>
                <a:ea typeface="Arial" charset="0"/>
                <a:cs typeface="Arial" charset="0"/>
              </a:defRPr>
            </a:lvl7pPr>
            <a:lvl8pPr marL="3494151" indent="-232943" eaLnBrk="0" fontAlgn="base" hangingPunct="0">
              <a:spcBef>
                <a:spcPct val="0"/>
              </a:spcBef>
              <a:spcAft>
                <a:spcPct val="0"/>
              </a:spcAft>
              <a:defRPr>
                <a:solidFill>
                  <a:schemeClr val="tx1"/>
                </a:solidFill>
                <a:latin typeface="Calibri" charset="0"/>
                <a:ea typeface="Arial" charset="0"/>
                <a:cs typeface="Arial" charset="0"/>
              </a:defRPr>
            </a:lvl8pPr>
            <a:lvl9pPr marL="3960038" indent="-232943" eaLnBrk="0" fontAlgn="base" hangingPunct="0">
              <a:spcBef>
                <a:spcPct val="0"/>
              </a:spcBef>
              <a:spcAft>
                <a:spcPct val="0"/>
              </a:spcAft>
              <a:defRPr>
                <a:solidFill>
                  <a:schemeClr val="tx1"/>
                </a:solidFill>
                <a:latin typeface="Calibri" charset="0"/>
                <a:ea typeface="Arial" charset="0"/>
                <a:cs typeface="Arial" charset="0"/>
              </a:defRPr>
            </a:lvl9pPr>
          </a:lstStyle>
          <a:p>
            <a:pPr defTabSz="465887" eaLnBrk="1" hangingPunct="1">
              <a:defRPr/>
            </a:pPr>
            <a:fld id="{0AB89BCE-4582-254A-8BB7-52CADC0ABBA3}" type="slidenum">
              <a:rPr lang="en-US" altLang="en-US">
                <a:solidFill>
                  <a:prstClr val="black"/>
                </a:solidFill>
              </a:rPr>
              <a:pPr defTabSz="465887" eaLnBrk="1" hangingPunct="1">
                <a:defRPr/>
              </a:pPr>
              <a:t>16</a:t>
            </a:fld>
            <a:endParaRPr lang="en-US" altLang="en-US">
              <a:solidFill>
                <a:prstClr val="black"/>
              </a:solidFill>
            </a:endParaRPr>
          </a:p>
        </p:txBody>
      </p:sp>
    </p:spTree>
    <p:extLst>
      <p:ext uri="{BB962C8B-B14F-4D97-AF65-F5344CB8AC3E}">
        <p14:creationId xmlns:p14="http://schemas.microsoft.com/office/powerpoint/2010/main" val="803848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Local Facilitator</a:t>
            </a:r>
          </a:p>
          <a:p>
            <a:pPr eaLnBrk="1" hangingPunct="1">
              <a:defRPr/>
            </a:pPr>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charset="0"/>
                <a:ea typeface="Arial" charset="0"/>
                <a:cs typeface="Arial" charset="0"/>
              </a:defRPr>
            </a:lvl1pPr>
            <a:lvl2pPr marL="757066" indent="-291179" eaLnBrk="0" hangingPunct="0">
              <a:defRPr>
                <a:solidFill>
                  <a:schemeClr val="tx1"/>
                </a:solidFill>
                <a:latin typeface="Calibri" charset="0"/>
                <a:ea typeface="Arial" charset="0"/>
                <a:cs typeface="Arial" charset="0"/>
              </a:defRPr>
            </a:lvl2pPr>
            <a:lvl3pPr marL="1164717" indent="-232943" eaLnBrk="0" hangingPunct="0">
              <a:defRPr>
                <a:solidFill>
                  <a:schemeClr val="tx1"/>
                </a:solidFill>
                <a:latin typeface="Calibri" charset="0"/>
                <a:ea typeface="Arial" charset="0"/>
                <a:cs typeface="Arial" charset="0"/>
              </a:defRPr>
            </a:lvl3pPr>
            <a:lvl4pPr marL="1630604" indent="-232943" eaLnBrk="0" hangingPunct="0">
              <a:defRPr>
                <a:solidFill>
                  <a:schemeClr val="tx1"/>
                </a:solidFill>
                <a:latin typeface="Calibri" charset="0"/>
                <a:ea typeface="Arial" charset="0"/>
                <a:cs typeface="Arial" charset="0"/>
              </a:defRPr>
            </a:lvl4pPr>
            <a:lvl5pPr marL="2096491" indent="-232943" eaLnBrk="0" hangingPunct="0">
              <a:defRPr>
                <a:solidFill>
                  <a:schemeClr val="tx1"/>
                </a:solidFill>
                <a:latin typeface="Calibri" charset="0"/>
                <a:ea typeface="Arial" charset="0"/>
                <a:cs typeface="Arial" charset="0"/>
              </a:defRPr>
            </a:lvl5pPr>
            <a:lvl6pPr marL="2562377" indent="-232943" eaLnBrk="0" fontAlgn="base" hangingPunct="0">
              <a:spcBef>
                <a:spcPct val="0"/>
              </a:spcBef>
              <a:spcAft>
                <a:spcPct val="0"/>
              </a:spcAft>
              <a:defRPr>
                <a:solidFill>
                  <a:schemeClr val="tx1"/>
                </a:solidFill>
                <a:latin typeface="Calibri" charset="0"/>
                <a:ea typeface="Arial" charset="0"/>
                <a:cs typeface="Arial" charset="0"/>
              </a:defRPr>
            </a:lvl6pPr>
            <a:lvl7pPr marL="3028264" indent="-232943" eaLnBrk="0" fontAlgn="base" hangingPunct="0">
              <a:spcBef>
                <a:spcPct val="0"/>
              </a:spcBef>
              <a:spcAft>
                <a:spcPct val="0"/>
              </a:spcAft>
              <a:defRPr>
                <a:solidFill>
                  <a:schemeClr val="tx1"/>
                </a:solidFill>
                <a:latin typeface="Calibri" charset="0"/>
                <a:ea typeface="Arial" charset="0"/>
                <a:cs typeface="Arial" charset="0"/>
              </a:defRPr>
            </a:lvl7pPr>
            <a:lvl8pPr marL="3494151" indent="-232943" eaLnBrk="0" fontAlgn="base" hangingPunct="0">
              <a:spcBef>
                <a:spcPct val="0"/>
              </a:spcBef>
              <a:spcAft>
                <a:spcPct val="0"/>
              </a:spcAft>
              <a:defRPr>
                <a:solidFill>
                  <a:schemeClr val="tx1"/>
                </a:solidFill>
                <a:latin typeface="Calibri" charset="0"/>
                <a:ea typeface="Arial" charset="0"/>
                <a:cs typeface="Arial" charset="0"/>
              </a:defRPr>
            </a:lvl8pPr>
            <a:lvl9pPr marL="3960038" indent="-232943" eaLnBrk="0" fontAlgn="base" hangingPunct="0">
              <a:spcBef>
                <a:spcPct val="0"/>
              </a:spcBef>
              <a:spcAft>
                <a:spcPct val="0"/>
              </a:spcAft>
              <a:defRPr>
                <a:solidFill>
                  <a:schemeClr val="tx1"/>
                </a:solidFill>
                <a:latin typeface="Calibri" charset="0"/>
                <a:ea typeface="Arial" charset="0"/>
                <a:cs typeface="Arial" charset="0"/>
              </a:defRPr>
            </a:lvl9pPr>
          </a:lstStyle>
          <a:p>
            <a:pPr defTabSz="465887" eaLnBrk="1" hangingPunct="1">
              <a:defRPr/>
            </a:pPr>
            <a:fld id="{0AB89BCE-4582-254A-8BB7-52CADC0ABBA3}" type="slidenum">
              <a:rPr lang="en-US" altLang="en-US">
                <a:solidFill>
                  <a:prstClr val="black"/>
                </a:solidFill>
              </a:rPr>
              <a:pPr defTabSz="465887" eaLnBrk="1" hangingPunct="1">
                <a:defRPr/>
              </a:pPr>
              <a:t>17</a:t>
            </a:fld>
            <a:endParaRPr lang="en-US" altLang="en-US">
              <a:solidFill>
                <a:prstClr val="black"/>
              </a:solidFill>
            </a:endParaRPr>
          </a:p>
        </p:txBody>
      </p:sp>
    </p:spTree>
    <p:extLst>
      <p:ext uri="{BB962C8B-B14F-4D97-AF65-F5344CB8AC3E}">
        <p14:creationId xmlns:p14="http://schemas.microsoft.com/office/powerpoint/2010/main" val="1538372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JSI or other facilitator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County Profile provides almost 200 health data indicators from over 30 sources. Looking through the document, you’ll see that wherever possible, we’ve included data for the county for two points in time (to note any changes over time), state data (to compare the county to the state), and national data (to compare the county and the state to the US). Along with the data, you’ll notice some symbols. These symbols show whether there are important changes in the data over time, and show where County data is notably better or worse than the state or the nation.</a:t>
            </a:r>
          </a:p>
          <a:p>
            <a:endParaRPr lang="en-US" sz="1200"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When we’re looking at the County level data to see if things changed over time:</a:t>
            </a:r>
          </a:p>
          <a:p>
            <a:r>
              <a:rPr lang="en-US" sz="1200" kern="1200" baseline="0" dirty="0" smtClean="0">
                <a:solidFill>
                  <a:schemeClr val="tx1"/>
                </a:solidFill>
                <a:effectLst/>
                <a:latin typeface="+mn-lt"/>
                <a:ea typeface="+mn-ea"/>
                <a:cs typeface="+mn-cs"/>
              </a:rPr>
              <a:t>A star means that the health issue or problem is getting better over time</a:t>
            </a:r>
          </a:p>
          <a:p>
            <a:r>
              <a:rPr lang="en-US" sz="1200" kern="1200" baseline="0" dirty="0" smtClean="0">
                <a:solidFill>
                  <a:schemeClr val="tx1"/>
                </a:solidFill>
                <a:effectLst/>
                <a:latin typeface="+mn-lt"/>
                <a:ea typeface="+mn-ea"/>
                <a:cs typeface="+mn-cs"/>
              </a:rPr>
              <a:t>A red exclamation point means that the health issue or problem is getting worse over time</a:t>
            </a:r>
          </a:p>
          <a:p>
            <a:r>
              <a:rPr lang="en-US" sz="1200" kern="1200" baseline="0" dirty="0" smtClean="0">
                <a:solidFill>
                  <a:schemeClr val="tx1"/>
                </a:solidFill>
                <a:effectLst/>
                <a:latin typeface="+mn-lt"/>
                <a:ea typeface="+mn-ea"/>
                <a:cs typeface="+mn-cs"/>
              </a:rPr>
              <a:t>A gray circle means that any change in the data over time is not statistically significant</a:t>
            </a:r>
          </a:p>
          <a:p>
            <a:r>
              <a:rPr lang="en-US" sz="1200" kern="1200" baseline="0" dirty="0" smtClean="0">
                <a:solidFill>
                  <a:schemeClr val="tx1"/>
                </a:solidFill>
                <a:effectLst/>
                <a:latin typeface="+mn-lt"/>
                <a:ea typeface="+mn-ea"/>
                <a:cs typeface="+mn-cs"/>
              </a:rPr>
              <a:t>N/A means that there was not enough data to be able to make a comparison</a:t>
            </a:r>
          </a:p>
          <a:p>
            <a:endParaRPr lang="en-US" sz="1200"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Looking at County data in comparison to the state and national data:</a:t>
            </a:r>
          </a:p>
          <a:p>
            <a:r>
              <a:rPr lang="en-US" sz="1200" kern="1200" baseline="0" dirty="0" smtClean="0">
                <a:solidFill>
                  <a:schemeClr val="tx1"/>
                </a:solidFill>
                <a:effectLst/>
                <a:latin typeface="+mn-lt"/>
                <a:ea typeface="+mn-ea"/>
                <a:cs typeface="+mn-cs"/>
              </a:rPr>
              <a:t>A star means that the County is doing significantly better than the state or national average</a:t>
            </a:r>
          </a:p>
          <a:p>
            <a:r>
              <a:rPr lang="en-US" sz="1200" kern="1200" baseline="0" dirty="0" smtClean="0">
                <a:solidFill>
                  <a:schemeClr val="tx1"/>
                </a:solidFill>
                <a:effectLst/>
                <a:latin typeface="+mn-lt"/>
                <a:ea typeface="+mn-ea"/>
                <a:cs typeface="+mn-cs"/>
              </a:rPr>
              <a:t>An exclamation point means that the county is doing significantly worse than the state or national average</a:t>
            </a:r>
          </a:p>
          <a:p>
            <a:r>
              <a:rPr lang="en-US" sz="1200" kern="1200" baseline="0" dirty="0" smtClean="0">
                <a:solidFill>
                  <a:schemeClr val="tx1"/>
                </a:solidFill>
                <a:effectLst/>
                <a:latin typeface="+mn-lt"/>
                <a:ea typeface="+mn-ea"/>
                <a:cs typeface="+mn-cs"/>
              </a:rPr>
              <a:t>A gray circle means there is no statistically significance between the County and the state or national average</a:t>
            </a:r>
          </a:p>
          <a:p>
            <a:r>
              <a:rPr lang="en-US" sz="1200" kern="1200" baseline="0" dirty="0" smtClean="0">
                <a:solidFill>
                  <a:schemeClr val="tx1"/>
                </a:solidFill>
                <a:effectLst/>
                <a:latin typeface="+mn-lt"/>
                <a:ea typeface="+mn-ea"/>
                <a:cs typeface="+mn-cs"/>
              </a:rPr>
              <a:t>N/A means that there isn’t enough data to make a comparison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There are two additional symbols you might see:</a:t>
            </a:r>
          </a:p>
          <a:p>
            <a:r>
              <a:rPr lang="en-US" sz="1200" kern="1200" baseline="0" dirty="0" smtClean="0">
                <a:solidFill>
                  <a:schemeClr val="tx1"/>
                </a:solidFill>
                <a:effectLst/>
                <a:latin typeface="+mn-lt"/>
                <a:ea typeface="+mn-ea"/>
                <a:cs typeface="+mn-cs"/>
              </a:rPr>
              <a:t>A black dot means that you should use caution when interpreting the data – the results might be unreliable because of small numbers</a:t>
            </a:r>
          </a:p>
          <a:p>
            <a:r>
              <a:rPr lang="en-US" sz="1200" kern="1200" baseline="0" dirty="0" smtClean="0">
                <a:solidFill>
                  <a:schemeClr val="tx1"/>
                </a:solidFill>
                <a:effectLst/>
                <a:latin typeface="+mn-lt"/>
                <a:ea typeface="+mn-ea"/>
                <a:cs typeface="+mn-cs"/>
              </a:rPr>
              <a:t>A black dash means that data was unavailable, or that data was suppressed due to a small number of respondents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(Go to next slide and walk audience through an example)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following </a:t>
            </a:r>
            <a:r>
              <a:rPr lang="en-US" sz="1200" kern="1200" dirty="0" smtClean="0">
                <a:solidFill>
                  <a:schemeClr val="tx1"/>
                </a:solidFill>
                <a:effectLst/>
                <a:latin typeface="+mn-lt"/>
                <a:ea typeface="+mn-ea"/>
                <a:cs typeface="+mn-cs"/>
              </a:rPr>
              <a:t>data was chosen for this PowerPoint based on the criteria below:</a:t>
            </a:r>
          </a:p>
          <a:p>
            <a:pPr marL="228600" lvl="0" indent="-228600">
              <a:buFont typeface="+mj-lt"/>
              <a:buAutoNum type="arabicPeriod"/>
            </a:pPr>
            <a:r>
              <a:rPr lang="en-US" sz="1200" kern="1200" dirty="0" smtClean="0">
                <a:solidFill>
                  <a:schemeClr val="tx1"/>
                </a:solidFill>
                <a:effectLst/>
                <a:latin typeface="+mn-lt"/>
                <a:ea typeface="+mn-ea"/>
                <a:cs typeface="+mn-cs"/>
              </a:rPr>
              <a:t>Previous County Priorities</a:t>
            </a:r>
          </a:p>
          <a:p>
            <a:pPr marL="228600" lvl="0" indent="-228600">
              <a:buFont typeface="+mj-lt"/>
              <a:buAutoNum type="arabicPeriod"/>
            </a:pPr>
            <a:r>
              <a:rPr lang="en-US" sz="1200" kern="1200" dirty="0" smtClean="0">
                <a:solidFill>
                  <a:schemeClr val="tx1"/>
                </a:solidFill>
                <a:effectLst/>
                <a:latin typeface="+mn-lt"/>
                <a:ea typeface="+mn-ea"/>
                <a:cs typeface="+mn-cs"/>
              </a:rPr>
              <a:t>Indicators visualized in the County Health Profile</a:t>
            </a:r>
          </a:p>
          <a:p>
            <a:pPr marL="228600" lvl="0" indent="-228600">
              <a:buFont typeface="+mj-lt"/>
              <a:buAutoNum type="arabicPeriod"/>
            </a:pPr>
            <a:r>
              <a:rPr lang="en-US" sz="1200" kern="1200" dirty="0" smtClean="0">
                <a:solidFill>
                  <a:schemeClr val="tx1"/>
                </a:solidFill>
                <a:effectLst/>
                <a:latin typeface="+mn-lt"/>
                <a:ea typeface="+mn-ea"/>
                <a:cs typeface="+mn-cs"/>
              </a:rPr>
              <a:t>The county level data significantly diverges from the state and/or nation in either a positive or negative direction. </a:t>
            </a:r>
          </a:p>
          <a:p>
            <a:pPr marL="228600" lvl="0" indent="-228600">
              <a:buFont typeface="+mj-lt"/>
              <a:buAutoNum type="arabicPeriod"/>
            </a:pPr>
            <a:r>
              <a:rPr lang="en-US" sz="1200" kern="1200" dirty="0" smtClean="0">
                <a:solidFill>
                  <a:schemeClr val="tx1"/>
                </a:solidFill>
                <a:effectLst/>
                <a:latin typeface="+mn-lt"/>
                <a:ea typeface="+mn-ea"/>
                <a:cs typeface="+mn-cs"/>
              </a:rPr>
              <a:t>Significant changes in prevalence, incidence or health behavior over time (trend)</a:t>
            </a:r>
          </a:p>
          <a:p>
            <a:pPr marL="228600" lvl="0" indent="-228600">
              <a:buFont typeface="+mj-lt"/>
              <a:buAutoNum type="arabicPeriod"/>
            </a:pPr>
            <a:r>
              <a:rPr lang="en-US" sz="1200" kern="1200" dirty="0" smtClean="0">
                <a:solidFill>
                  <a:schemeClr val="tx1"/>
                </a:solidFill>
                <a:effectLst/>
                <a:latin typeface="+mn-lt"/>
                <a:ea typeface="+mn-ea"/>
                <a:cs typeface="+mn-cs"/>
              </a:rPr>
              <a:t>The magnitude of impact is significant (i.e. high rates of prevalence and incidence). (i.e.: does this indicator impact leading cause of mortality and/or morbidity?)</a:t>
            </a:r>
          </a:p>
          <a:p>
            <a:pPr marL="228600" lvl="0" indent="-228600">
              <a:buFont typeface="+mj-lt"/>
              <a:buAutoNum type="arabicPeriod"/>
            </a:pPr>
            <a:r>
              <a:rPr lang="en-US" sz="1200" kern="1200" dirty="0" smtClean="0">
                <a:solidFill>
                  <a:schemeClr val="tx1"/>
                </a:solidFill>
                <a:effectLst/>
                <a:latin typeface="+mn-lt"/>
                <a:ea typeface="+mn-ea"/>
                <a:cs typeface="+mn-cs"/>
              </a:rPr>
              <a:t>Based on the criteria above, the “33 Key Indicators” were used to prioritize “tie breaks”</a:t>
            </a:r>
          </a:p>
          <a:p>
            <a:pPr marL="228600" lvl="0" indent="-228600">
              <a:buFont typeface="+mj-lt"/>
              <a:buAutoNum type="arabicPeriod"/>
            </a:pPr>
            <a:r>
              <a:rPr lang="en-US" sz="1200" kern="1200" dirty="0" smtClean="0">
                <a:solidFill>
                  <a:schemeClr val="tx1"/>
                </a:solidFill>
                <a:effectLst/>
                <a:latin typeface="+mn-lt"/>
                <a:ea typeface="+mn-ea"/>
                <a:cs typeface="+mn-cs"/>
              </a:rPr>
              <a:t>Requests</a:t>
            </a:r>
            <a:r>
              <a:rPr lang="en-US" sz="1200" kern="1200" baseline="0" dirty="0" smtClean="0">
                <a:solidFill>
                  <a:schemeClr val="tx1"/>
                </a:solidFill>
                <a:effectLst/>
                <a:latin typeface="+mn-lt"/>
                <a:ea typeface="+mn-ea"/>
                <a:cs typeface="+mn-cs"/>
              </a:rPr>
              <a:t> by local planning teams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charset="0"/>
                <a:ea typeface="Arial" charset="0"/>
                <a:cs typeface="Arial" charset="0"/>
              </a:defRPr>
            </a:lvl1pPr>
            <a:lvl2pPr marL="757066" indent="-291179" eaLnBrk="0" hangingPunct="0">
              <a:defRPr>
                <a:solidFill>
                  <a:schemeClr val="tx1"/>
                </a:solidFill>
                <a:latin typeface="Calibri" charset="0"/>
                <a:ea typeface="Arial" charset="0"/>
                <a:cs typeface="Arial" charset="0"/>
              </a:defRPr>
            </a:lvl2pPr>
            <a:lvl3pPr marL="1164717" indent="-232943" eaLnBrk="0" hangingPunct="0">
              <a:defRPr>
                <a:solidFill>
                  <a:schemeClr val="tx1"/>
                </a:solidFill>
                <a:latin typeface="Calibri" charset="0"/>
                <a:ea typeface="Arial" charset="0"/>
                <a:cs typeface="Arial" charset="0"/>
              </a:defRPr>
            </a:lvl3pPr>
            <a:lvl4pPr marL="1630604" indent="-232943" eaLnBrk="0" hangingPunct="0">
              <a:defRPr>
                <a:solidFill>
                  <a:schemeClr val="tx1"/>
                </a:solidFill>
                <a:latin typeface="Calibri" charset="0"/>
                <a:ea typeface="Arial" charset="0"/>
                <a:cs typeface="Arial" charset="0"/>
              </a:defRPr>
            </a:lvl4pPr>
            <a:lvl5pPr marL="2096491" indent="-232943" eaLnBrk="0" hangingPunct="0">
              <a:defRPr>
                <a:solidFill>
                  <a:schemeClr val="tx1"/>
                </a:solidFill>
                <a:latin typeface="Calibri" charset="0"/>
                <a:ea typeface="Arial" charset="0"/>
                <a:cs typeface="Arial" charset="0"/>
              </a:defRPr>
            </a:lvl5pPr>
            <a:lvl6pPr marL="2562377" indent="-232943" eaLnBrk="0" fontAlgn="base" hangingPunct="0">
              <a:spcBef>
                <a:spcPct val="0"/>
              </a:spcBef>
              <a:spcAft>
                <a:spcPct val="0"/>
              </a:spcAft>
              <a:defRPr>
                <a:solidFill>
                  <a:schemeClr val="tx1"/>
                </a:solidFill>
                <a:latin typeface="Calibri" charset="0"/>
                <a:ea typeface="Arial" charset="0"/>
                <a:cs typeface="Arial" charset="0"/>
              </a:defRPr>
            </a:lvl6pPr>
            <a:lvl7pPr marL="3028264" indent="-232943" eaLnBrk="0" fontAlgn="base" hangingPunct="0">
              <a:spcBef>
                <a:spcPct val="0"/>
              </a:spcBef>
              <a:spcAft>
                <a:spcPct val="0"/>
              </a:spcAft>
              <a:defRPr>
                <a:solidFill>
                  <a:schemeClr val="tx1"/>
                </a:solidFill>
                <a:latin typeface="Calibri" charset="0"/>
                <a:ea typeface="Arial" charset="0"/>
                <a:cs typeface="Arial" charset="0"/>
              </a:defRPr>
            </a:lvl7pPr>
            <a:lvl8pPr marL="3494151" indent="-232943" eaLnBrk="0" fontAlgn="base" hangingPunct="0">
              <a:spcBef>
                <a:spcPct val="0"/>
              </a:spcBef>
              <a:spcAft>
                <a:spcPct val="0"/>
              </a:spcAft>
              <a:defRPr>
                <a:solidFill>
                  <a:schemeClr val="tx1"/>
                </a:solidFill>
                <a:latin typeface="Calibri" charset="0"/>
                <a:ea typeface="Arial" charset="0"/>
                <a:cs typeface="Arial" charset="0"/>
              </a:defRPr>
            </a:lvl8pPr>
            <a:lvl9pPr marL="3960038" indent="-232943"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0AB89BCE-4582-254A-8BB7-52CADC0ABBA3}" type="slidenum">
              <a:rPr lang="en-US" altLang="en-US"/>
              <a:pPr eaLnBrk="1" hangingPunct="1"/>
              <a:t>18</a:t>
            </a:fld>
            <a:endParaRPr lang="en-US" altLang="en-US"/>
          </a:p>
        </p:txBody>
      </p:sp>
    </p:spTree>
    <p:extLst>
      <p:ext uri="{BB962C8B-B14F-4D97-AF65-F5344CB8AC3E}">
        <p14:creationId xmlns:p14="http://schemas.microsoft.com/office/powerpoint/2010/main" val="80525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JSI or other facilitator</a:t>
            </a:r>
          </a:p>
          <a:p>
            <a:pPr eaLnBrk="1" hangingPunct="1">
              <a:defRPr/>
            </a:pPr>
            <a:r>
              <a:rPr lang="en-US" altLang="en-US" dirty="0" smtClean="0"/>
              <a:t>Lets use</a:t>
            </a:r>
            <a:r>
              <a:rPr lang="en-US" altLang="en-US" baseline="0" dirty="0" smtClean="0"/>
              <a:t> this line as an example</a:t>
            </a:r>
          </a:p>
          <a:p>
            <a:pPr eaLnBrk="1" hangingPunct="1">
              <a:defRPr/>
            </a:pPr>
            <a:r>
              <a:rPr lang="en-US" altLang="en-US" baseline="0" dirty="0" smtClean="0"/>
              <a:t>Here, we can compare the overall death rate in Androscoggin County between 2007-2011 and 2012-2016. Although the rate is higher in Point 2, the gray circle tells us that the change over time was not significant.</a:t>
            </a:r>
          </a:p>
          <a:p>
            <a:pPr eaLnBrk="1" hangingPunct="1">
              <a:defRPr/>
            </a:pPr>
            <a:r>
              <a:rPr lang="en-US" altLang="en-US" baseline="0" dirty="0" smtClean="0"/>
              <a:t>We then look at the most recent data compared to the state and to the US. Here, the red exclamation point tells us that the County rate is significantly higher then the state and the US. </a:t>
            </a:r>
            <a:endParaRPr lang="en-US" altLang="en-US" dirty="0" smtClean="0"/>
          </a:p>
          <a:p>
            <a:pPr eaLnBrk="1" hangingPunct="1">
              <a:defRPr/>
            </a:pPr>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charset="0"/>
                <a:ea typeface="Arial" charset="0"/>
                <a:cs typeface="Arial" charset="0"/>
              </a:defRPr>
            </a:lvl1pPr>
            <a:lvl2pPr marL="757066" indent="-291179" eaLnBrk="0" hangingPunct="0">
              <a:defRPr>
                <a:solidFill>
                  <a:schemeClr val="tx1"/>
                </a:solidFill>
                <a:latin typeface="Calibri" charset="0"/>
                <a:ea typeface="Arial" charset="0"/>
                <a:cs typeface="Arial" charset="0"/>
              </a:defRPr>
            </a:lvl2pPr>
            <a:lvl3pPr marL="1164717" indent="-232943" eaLnBrk="0" hangingPunct="0">
              <a:defRPr>
                <a:solidFill>
                  <a:schemeClr val="tx1"/>
                </a:solidFill>
                <a:latin typeface="Calibri" charset="0"/>
                <a:ea typeface="Arial" charset="0"/>
                <a:cs typeface="Arial" charset="0"/>
              </a:defRPr>
            </a:lvl3pPr>
            <a:lvl4pPr marL="1630604" indent="-232943" eaLnBrk="0" hangingPunct="0">
              <a:defRPr>
                <a:solidFill>
                  <a:schemeClr val="tx1"/>
                </a:solidFill>
                <a:latin typeface="Calibri" charset="0"/>
                <a:ea typeface="Arial" charset="0"/>
                <a:cs typeface="Arial" charset="0"/>
              </a:defRPr>
            </a:lvl4pPr>
            <a:lvl5pPr marL="2096491" indent="-232943" eaLnBrk="0" hangingPunct="0">
              <a:defRPr>
                <a:solidFill>
                  <a:schemeClr val="tx1"/>
                </a:solidFill>
                <a:latin typeface="Calibri" charset="0"/>
                <a:ea typeface="Arial" charset="0"/>
                <a:cs typeface="Arial" charset="0"/>
              </a:defRPr>
            </a:lvl5pPr>
            <a:lvl6pPr marL="2562377" indent="-232943" eaLnBrk="0" fontAlgn="base" hangingPunct="0">
              <a:spcBef>
                <a:spcPct val="0"/>
              </a:spcBef>
              <a:spcAft>
                <a:spcPct val="0"/>
              </a:spcAft>
              <a:defRPr>
                <a:solidFill>
                  <a:schemeClr val="tx1"/>
                </a:solidFill>
                <a:latin typeface="Calibri" charset="0"/>
                <a:ea typeface="Arial" charset="0"/>
                <a:cs typeface="Arial" charset="0"/>
              </a:defRPr>
            </a:lvl6pPr>
            <a:lvl7pPr marL="3028264" indent="-232943" eaLnBrk="0" fontAlgn="base" hangingPunct="0">
              <a:spcBef>
                <a:spcPct val="0"/>
              </a:spcBef>
              <a:spcAft>
                <a:spcPct val="0"/>
              </a:spcAft>
              <a:defRPr>
                <a:solidFill>
                  <a:schemeClr val="tx1"/>
                </a:solidFill>
                <a:latin typeface="Calibri" charset="0"/>
                <a:ea typeface="Arial" charset="0"/>
                <a:cs typeface="Arial" charset="0"/>
              </a:defRPr>
            </a:lvl7pPr>
            <a:lvl8pPr marL="3494151" indent="-232943" eaLnBrk="0" fontAlgn="base" hangingPunct="0">
              <a:spcBef>
                <a:spcPct val="0"/>
              </a:spcBef>
              <a:spcAft>
                <a:spcPct val="0"/>
              </a:spcAft>
              <a:defRPr>
                <a:solidFill>
                  <a:schemeClr val="tx1"/>
                </a:solidFill>
                <a:latin typeface="Calibri" charset="0"/>
                <a:ea typeface="Arial" charset="0"/>
                <a:cs typeface="Arial" charset="0"/>
              </a:defRPr>
            </a:lvl8pPr>
            <a:lvl9pPr marL="3960038" indent="-232943"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0AB89BCE-4582-254A-8BB7-52CADC0ABBA3}" type="slidenum">
              <a:rPr lang="en-US" altLang="en-US"/>
              <a:pPr eaLnBrk="1" hangingPunct="1"/>
              <a:t>19</a:t>
            </a:fld>
            <a:endParaRPr lang="en-US" altLang="en-US" dirty="0"/>
          </a:p>
        </p:txBody>
      </p:sp>
    </p:spTree>
    <p:extLst>
      <p:ext uri="{BB962C8B-B14F-4D97-AF65-F5344CB8AC3E}">
        <p14:creationId xmlns:p14="http://schemas.microsoft.com/office/powerpoint/2010/main" val="3474218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Local Facilitator</a:t>
            </a:r>
          </a:p>
          <a:p>
            <a:pPr eaLnBrk="1" hangingPunct="1">
              <a:defRPr/>
            </a:pPr>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charset="0"/>
                <a:ea typeface="Arial" charset="0"/>
                <a:cs typeface="Arial" charset="0"/>
              </a:defRPr>
            </a:lvl1pPr>
            <a:lvl2pPr marL="771450" indent="-296711" eaLnBrk="0" hangingPunct="0">
              <a:defRPr>
                <a:solidFill>
                  <a:schemeClr val="tx1"/>
                </a:solidFill>
                <a:latin typeface="Calibri" charset="0"/>
                <a:ea typeface="Arial" charset="0"/>
                <a:cs typeface="Arial" charset="0"/>
              </a:defRPr>
            </a:lvl2pPr>
            <a:lvl3pPr marL="1186847" indent="-237369" eaLnBrk="0" hangingPunct="0">
              <a:defRPr>
                <a:solidFill>
                  <a:schemeClr val="tx1"/>
                </a:solidFill>
                <a:latin typeface="Calibri" charset="0"/>
                <a:ea typeface="Arial" charset="0"/>
                <a:cs typeface="Arial" charset="0"/>
              </a:defRPr>
            </a:lvl3pPr>
            <a:lvl4pPr marL="1661585" indent="-237369" eaLnBrk="0" hangingPunct="0">
              <a:defRPr>
                <a:solidFill>
                  <a:schemeClr val="tx1"/>
                </a:solidFill>
                <a:latin typeface="Calibri" charset="0"/>
                <a:ea typeface="Arial" charset="0"/>
                <a:cs typeface="Arial" charset="0"/>
              </a:defRPr>
            </a:lvl4pPr>
            <a:lvl5pPr marL="2136324" indent="-237369" eaLnBrk="0" hangingPunct="0">
              <a:defRPr>
                <a:solidFill>
                  <a:schemeClr val="tx1"/>
                </a:solidFill>
                <a:latin typeface="Calibri" charset="0"/>
                <a:ea typeface="Arial" charset="0"/>
                <a:cs typeface="Arial" charset="0"/>
              </a:defRPr>
            </a:lvl5pPr>
            <a:lvl6pPr marL="2611062" indent="-237369" eaLnBrk="0" fontAlgn="base" hangingPunct="0">
              <a:spcBef>
                <a:spcPct val="0"/>
              </a:spcBef>
              <a:spcAft>
                <a:spcPct val="0"/>
              </a:spcAft>
              <a:defRPr>
                <a:solidFill>
                  <a:schemeClr val="tx1"/>
                </a:solidFill>
                <a:latin typeface="Calibri" charset="0"/>
                <a:ea typeface="Arial" charset="0"/>
                <a:cs typeface="Arial" charset="0"/>
              </a:defRPr>
            </a:lvl6pPr>
            <a:lvl7pPr marL="3085801" indent="-237369" eaLnBrk="0" fontAlgn="base" hangingPunct="0">
              <a:spcBef>
                <a:spcPct val="0"/>
              </a:spcBef>
              <a:spcAft>
                <a:spcPct val="0"/>
              </a:spcAft>
              <a:defRPr>
                <a:solidFill>
                  <a:schemeClr val="tx1"/>
                </a:solidFill>
                <a:latin typeface="Calibri" charset="0"/>
                <a:ea typeface="Arial" charset="0"/>
                <a:cs typeface="Arial" charset="0"/>
              </a:defRPr>
            </a:lvl7pPr>
            <a:lvl8pPr marL="3560540" indent="-237369" eaLnBrk="0" fontAlgn="base" hangingPunct="0">
              <a:spcBef>
                <a:spcPct val="0"/>
              </a:spcBef>
              <a:spcAft>
                <a:spcPct val="0"/>
              </a:spcAft>
              <a:defRPr>
                <a:solidFill>
                  <a:schemeClr val="tx1"/>
                </a:solidFill>
                <a:latin typeface="Calibri" charset="0"/>
                <a:ea typeface="Arial" charset="0"/>
                <a:cs typeface="Arial" charset="0"/>
              </a:defRPr>
            </a:lvl8pPr>
            <a:lvl9pPr marL="4035279" indent="-237369"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0AB89BCE-4582-254A-8BB7-52CADC0ABBA3}" type="slidenum">
              <a:rPr lang="en-US" altLang="en-US"/>
              <a:pPr eaLnBrk="1" hangingPunct="1"/>
              <a:t>2</a:t>
            </a:fld>
            <a:endParaRPr lang="en-US" altLang="en-US"/>
          </a:p>
        </p:txBody>
      </p:sp>
    </p:spTree>
    <p:extLst>
      <p:ext uri="{BB962C8B-B14F-4D97-AF65-F5344CB8AC3E}">
        <p14:creationId xmlns:p14="http://schemas.microsoft.com/office/powerpoint/2010/main" val="2823860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i="1" kern="1200" dirty="0" smtClean="0">
                <a:solidFill>
                  <a:schemeClr val="accent4"/>
                </a:solidFill>
                <a:effectLst/>
                <a:latin typeface="+mn-lt"/>
                <a:ea typeface="+mn-ea"/>
                <a:cs typeface="+mn-cs"/>
              </a:rPr>
              <a:t>JSI or Other Facilitator</a:t>
            </a:r>
            <a:endParaRPr lang="en-US" dirty="0" smtClean="0"/>
          </a:p>
          <a:p>
            <a:pPr marL="0" indent="0">
              <a:buFont typeface="+mj-lt"/>
              <a:buNone/>
            </a:pPr>
            <a:endParaRPr lang="en-US" dirty="0" smtClean="0"/>
          </a:p>
          <a:p>
            <a:pPr marL="0" indent="0">
              <a:buFont typeface="+mj-lt"/>
              <a:buNone/>
            </a:pPr>
            <a:endParaRPr lang="en-US" dirty="0" smtClean="0"/>
          </a:p>
          <a:p>
            <a:pPr marL="0" indent="0">
              <a:buFont typeface="+mj-lt"/>
              <a:buNone/>
            </a:pPr>
            <a:r>
              <a:rPr lang="en-US" dirty="0" smtClean="0"/>
              <a:t>We</a:t>
            </a:r>
            <a:r>
              <a:rPr lang="en-US" baseline="0" dirty="0" smtClean="0"/>
              <a:t> encourage you to spend some time looking through the County Health Profile. We won’t be able to cover all that is in the document during this presentation today, but we’ve pulled out a number of key findings to give you an overview of health in each county.</a:t>
            </a:r>
          </a:p>
          <a:p>
            <a:pPr marL="0" indent="0">
              <a:buFont typeface="+mj-lt"/>
              <a:buNone/>
            </a:pPr>
            <a:endParaRPr lang="en-US" baseline="0" dirty="0" smtClean="0"/>
          </a:p>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following </a:t>
            </a:r>
            <a:r>
              <a:rPr lang="en-US" sz="1200" kern="1200" dirty="0" smtClean="0">
                <a:solidFill>
                  <a:schemeClr val="tx1"/>
                </a:solidFill>
                <a:effectLst/>
                <a:latin typeface="+mn-lt"/>
                <a:ea typeface="+mn-ea"/>
                <a:cs typeface="+mn-cs"/>
              </a:rPr>
              <a:t>data was chosen for this PowerPoint based on the criteria below:</a:t>
            </a:r>
          </a:p>
          <a:p>
            <a:pPr marL="228600" lvl="0" indent="-228600">
              <a:buFont typeface="+mj-lt"/>
              <a:buAutoNum type="arabicPeriod"/>
            </a:pPr>
            <a:r>
              <a:rPr lang="en-US" sz="1200" kern="1200" dirty="0" smtClean="0">
                <a:solidFill>
                  <a:schemeClr val="tx1"/>
                </a:solidFill>
                <a:effectLst/>
                <a:latin typeface="+mn-lt"/>
                <a:ea typeface="+mn-ea"/>
                <a:cs typeface="+mn-cs"/>
              </a:rPr>
              <a:t>Previous County Priorities</a:t>
            </a:r>
          </a:p>
          <a:p>
            <a:pPr marL="228600" lvl="0" indent="-228600">
              <a:buFont typeface="+mj-lt"/>
              <a:buAutoNum type="arabicPeriod"/>
            </a:pPr>
            <a:r>
              <a:rPr lang="en-US" sz="1200" kern="1200" dirty="0" smtClean="0">
                <a:solidFill>
                  <a:schemeClr val="tx1"/>
                </a:solidFill>
                <a:effectLst/>
                <a:latin typeface="+mn-lt"/>
                <a:ea typeface="+mn-ea"/>
                <a:cs typeface="+mn-cs"/>
              </a:rPr>
              <a:t>Indicators visualized in the County Health Profile</a:t>
            </a:r>
          </a:p>
          <a:p>
            <a:pPr marL="228600" lvl="0" indent="-228600">
              <a:buFont typeface="+mj-lt"/>
              <a:buAutoNum type="arabicPeriod"/>
            </a:pPr>
            <a:r>
              <a:rPr lang="en-US" sz="1200" kern="1200" dirty="0" smtClean="0">
                <a:solidFill>
                  <a:schemeClr val="tx1"/>
                </a:solidFill>
                <a:effectLst/>
                <a:latin typeface="+mn-lt"/>
                <a:ea typeface="+mn-ea"/>
                <a:cs typeface="+mn-cs"/>
              </a:rPr>
              <a:t>The county level data significantly diverges from the state and/or nation in either a positive or negative direction. </a:t>
            </a:r>
          </a:p>
          <a:p>
            <a:pPr marL="228600" lvl="0" indent="-228600">
              <a:buFont typeface="+mj-lt"/>
              <a:buAutoNum type="arabicPeriod"/>
            </a:pPr>
            <a:r>
              <a:rPr lang="en-US" sz="1200" kern="1200" dirty="0" smtClean="0">
                <a:solidFill>
                  <a:schemeClr val="tx1"/>
                </a:solidFill>
                <a:effectLst/>
                <a:latin typeface="+mn-lt"/>
                <a:ea typeface="+mn-ea"/>
                <a:cs typeface="+mn-cs"/>
              </a:rPr>
              <a:t>Significant changes in prevalence, incidence or health behavior over time (trend)</a:t>
            </a:r>
          </a:p>
          <a:p>
            <a:pPr marL="228600" lvl="0" indent="-228600">
              <a:buFont typeface="+mj-lt"/>
              <a:buAutoNum type="arabicPeriod"/>
            </a:pPr>
            <a:r>
              <a:rPr lang="en-US" sz="1200" kern="1200" dirty="0" smtClean="0">
                <a:solidFill>
                  <a:schemeClr val="tx1"/>
                </a:solidFill>
                <a:effectLst/>
                <a:latin typeface="+mn-lt"/>
                <a:ea typeface="+mn-ea"/>
                <a:cs typeface="+mn-cs"/>
              </a:rPr>
              <a:t>The magnitude of impact is significant (i.e. high rates of prevalence and incidence). (i.e.: does this indicator impact leading cause of mortality and/or morbidity?)</a:t>
            </a:r>
          </a:p>
          <a:p>
            <a:pPr marL="228600" lvl="0" indent="-228600">
              <a:buFont typeface="+mj-lt"/>
              <a:buAutoNum type="arabicPeriod"/>
            </a:pPr>
            <a:r>
              <a:rPr lang="en-US" sz="1200" kern="1200" dirty="0" smtClean="0">
                <a:solidFill>
                  <a:schemeClr val="tx1"/>
                </a:solidFill>
                <a:effectLst/>
                <a:latin typeface="+mn-lt"/>
                <a:ea typeface="+mn-ea"/>
                <a:cs typeface="+mn-cs"/>
              </a:rPr>
              <a:t>Based on the criteria above, the “33 Key Indicators” were used to prioritize “tie breaks”</a:t>
            </a:r>
          </a:p>
          <a:p>
            <a:pPr marL="228600" lvl="0" indent="-228600">
              <a:buFont typeface="+mj-lt"/>
              <a:buAutoNum type="arabicPeriod"/>
            </a:pPr>
            <a:r>
              <a:rPr lang="en-US" sz="1200" kern="1200" dirty="0" smtClean="0">
                <a:solidFill>
                  <a:schemeClr val="tx1"/>
                </a:solidFill>
                <a:effectLst/>
                <a:latin typeface="+mn-lt"/>
                <a:ea typeface="+mn-ea"/>
                <a:cs typeface="+mn-cs"/>
              </a:rPr>
              <a:t>Requests</a:t>
            </a:r>
            <a:r>
              <a:rPr lang="en-US" sz="1200" kern="1200" baseline="0" dirty="0" smtClean="0">
                <a:solidFill>
                  <a:schemeClr val="tx1"/>
                </a:solidFill>
                <a:effectLst/>
                <a:latin typeface="+mn-lt"/>
                <a:ea typeface="+mn-ea"/>
                <a:cs typeface="+mn-cs"/>
              </a:rPr>
              <a:t> by local planning teams</a:t>
            </a:r>
            <a:endParaRPr lang="en-US" sz="1200" kern="1200" dirty="0" smtClean="0">
              <a:solidFill>
                <a:schemeClr val="tx1"/>
              </a:solidFill>
              <a:effectLst/>
              <a:latin typeface="+mn-lt"/>
              <a:ea typeface="+mn-ea"/>
              <a:cs typeface="+mn-cs"/>
            </a:endParaRPr>
          </a:p>
          <a:p>
            <a:pPr marL="0" indent="0">
              <a:buFont typeface="+mj-lt"/>
              <a:buNone/>
            </a:pPr>
            <a:endParaRPr lang="en-US" dirty="0" smtClean="0"/>
          </a:p>
        </p:txBody>
      </p:sp>
      <p:sp>
        <p:nvSpPr>
          <p:cNvPr id="4" name="Slide Number Placeholder 3"/>
          <p:cNvSpPr>
            <a:spLocks noGrp="1"/>
          </p:cNvSpPr>
          <p:nvPr>
            <p:ph type="sldNum" sz="quarter" idx="10"/>
          </p:nvPr>
        </p:nvSpPr>
        <p:spPr/>
        <p:txBody>
          <a:bodyPr/>
          <a:lstStyle/>
          <a:p>
            <a:fld id="{EA5E2EEE-0310-C24D-981C-65A489894E8C}" type="slidenum">
              <a:rPr lang="en-US" smtClean="0"/>
              <a:t>20</a:t>
            </a:fld>
            <a:endParaRPr lang="en-US"/>
          </a:p>
        </p:txBody>
      </p:sp>
    </p:spTree>
    <p:extLst>
      <p:ext uri="{BB962C8B-B14F-4D97-AF65-F5344CB8AC3E}">
        <p14:creationId xmlns:p14="http://schemas.microsoft.com/office/powerpoint/2010/main" val="2400215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accent4"/>
                </a:solidFill>
                <a:effectLst/>
                <a:latin typeface="+mn-lt"/>
                <a:ea typeface="+mn-ea"/>
                <a:cs typeface="+mn-cs"/>
              </a:rPr>
              <a:t>JSI or Other Facilitator</a:t>
            </a:r>
          </a:p>
          <a:p>
            <a:endParaRPr lang="en-US" dirty="0" smtClean="0"/>
          </a:p>
          <a:p>
            <a:r>
              <a:rPr lang="en-US" dirty="0" smtClean="0"/>
              <a:t>Direct people to</a:t>
            </a:r>
            <a:r>
              <a:rPr lang="en-US" baseline="0" dirty="0" smtClean="0"/>
              <a:t> </a:t>
            </a:r>
            <a:r>
              <a:rPr lang="en-US" dirty="0" smtClean="0"/>
              <a:t>Page</a:t>
            </a:r>
            <a:r>
              <a:rPr lang="en-US" baseline="0" dirty="0" smtClean="0"/>
              <a:t> 5-8 of County Profile for more information on demographics</a:t>
            </a:r>
          </a:p>
          <a:p>
            <a:endParaRPr lang="en-US" dirty="0" smtClean="0"/>
          </a:p>
          <a:p>
            <a:r>
              <a:rPr lang="en-US" b="1" dirty="0" smtClean="0"/>
              <a:t>AGE: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Knox County is one of 4 counties where 21-23% of population is over 65</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It’s important to understand the age distribution in a community when assessing health status – for example, older individuals typically have more complex/chronic conditions and physical vulnerabilities (e.g. falls) and young people may be more apt to engage in risky behaviors (</a:t>
            </a:r>
            <a:r>
              <a:rPr lang="en-US" baseline="0" dirty="0" err="1" smtClean="0"/>
              <a:t>e.g</a:t>
            </a:r>
            <a:r>
              <a:rPr lang="en-US" baseline="0" dirty="0" smtClean="0"/>
              <a:t> alcohol and tobacco use, unprotected sex)</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baseline="0" dirty="0" smtClean="0"/>
              <a:t>RURALITY:</a:t>
            </a:r>
          </a:p>
          <a:p>
            <a:pPr marL="171450" indent="-171450">
              <a:buFont typeface="Arial" panose="020B0604020202020204" pitchFamily="34" charset="0"/>
              <a:buChar char="•"/>
            </a:pPr>
            <a:r>
              <a:rPr lang="en-US" baseline="0" dirty="0" smtClean="0"/>
              <a:t>Of all counties in Maine, Knox has 67.9% percentage of people living in a rural area. This is significantly higher than the percentage for the state overall (61%)</a:t>
            </a:r>
          </a:p>
          <a:p>
            <a:pPr marL="171450" indent="-171450">
              <a:buFont typeface="Arial" panose="020B0604020202020204" pitchFamily="34" charset="0"/>
              <a:buChar char="•"/>
            </a:pPr>
            <a:r>
              <a:rPr lang="en-US" baseline="0" dirty="0" smtClean="0"/>
              <a:t>There are a number of risk factors associated with urban living that have an affect on ones health – population density, pollution, crime, lack of safe green space, and housing related health risks – just to name a few. </a:t>
            </a:r>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21</a:t>
            </a:fld>
            <a:endParaRPr lang="en-US"/>
          </a:p>
        </p:txBody>
      </p:sp>
    </p:spTree>
    <p:extLst>
      <p:ext uri="{BB962C8B-B14F-4D97-AF65-F5344CB8AC3E}">
        <p14:creationId xmlns:p14="http://schemas.microsoft.com/office/powerpoint/2010/main" val="1739868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accent4"/>
                </a:solidFill>
                <a:effectLst/>
                <a:latin typeface="+mn-lt"/>
                <a:ea typeface="+mn-ea"/>
                <a:cs typeface="+mn-cs"/>
              </a:rPr>
              <a:t>JSI or Other Facilitator</a:t>
            </a:r>
          </a:p>
          <a:p>
            <a:endParaRPr lang="en-US" dirty="0"/>
          </a:p>
          <a:p>
            <a:r>
              <a:rPr lang="en-US" dirty="0"/>
              <a:t>EDUCATION</a:t>
            </a:r>
            <a:r>
              <a:rPr lang="en-US" dirty="0" smtClean="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Darker purple on the map shows an increase between the year 2000 and 2016. In Knox County, the percentage of population with an </a:t>
            </a:r>
            <a:r>
              <a:rPr lang="en-US" baseline="0" dirty="0" err="1" smtClean="0"/>
              <a:t>Assoc</a:t>
            </a:r>
            <a:r>
              <a:rPr lang="en-US" baseline="0" dirty="0" smtClean="0"/>
              <a:t> degree or higher increased approximately 7% between 2000 and 2016. Knox County has the percentage of residents with </a:t>
            </a:r>
            <a:r>
              <a:rPr lang="en-US" baseline="0" dirty="0" err="1" smtClean="0"/>
              <a:t>Assoc</a:t>
            </a:r>
            <a:r>
              <a:rPr lang="en-US" baseline="0" dirty="0" smtClean="0"/>
              <a:t> Degree or higher is 38.7%, compared to 37% for the state overall.</a:t>
            </a:r>
            <a:endParaRPr lang="en-US" dirty="0"/>
          </a:p>
          <a:p>
            <a:pPr marL="171450" indent="-171450">
              <a:buFont typeface="Arial" panose="020B0604020202020204" pitchFamily="34" charset="0"/>
              <a:buChar char="•"/>
            </a:pPr>
            <a:r>
              <a:rPr lang="en-US" dirty="0"/>
              <a:t>Higher</a:t>
            </a:r>
            <a:r>
              <a:rPr lang="en-US" baseline="0" dirty="0"/>
              <a:t> education is associated with improved health outcomes and social development at the individual and community level. The health benefits of higher education typically include better access to resources, safer and more stable housing, and better engagement with providers. Those with lower levels of education typically have more difficulty navigating the health system and are exposed to more chronic stress. </a:t>
            </a:r>
            <a:endParaRPr lang="en-US" baseline="0" dirty="0" smtClean="0"/>
          </a:p>
          <a:p>
            <a:pPr marL="171450" indent="-171450">
              <a:buFont typeface="Arial" panose="020B0604020202020204" pitchFamily="34" charset="0"/>
              <a:buChar cha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Turn to Page 18 of the County Health Profile – the Social Determinants of Health Section. Here you find other data points related to socioeconomic status, like median household income and </a:t>
            </a:r>
            <a:r>
              <a:rPr lang="en-US" sz="1200" kern="1200" baseline="0" dirty="0" smtClean="0">
                <a:solidFill>
                  <a:schemeClr val="tx1"/>
                </a:solidFill>
                <a:latin typeface="+mn-lt"/>
                <a:ea typeface="+mn-ea"/>
                <a:cs typeface="+mn-cs"/>
              </a:rPr>
              <a:t>unemployment</a:t>
            </a:r>
            <a:r>
              <a:rPr lang="en-US" baseline="0" dirty="0" smtClean="0"/>
              <a:t> rate.</a:t>
            </a:r>
            <a:endParaRPr lang="en-US" dirty="0" smtClean="0"/>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22</a:t>
            </a:fld>
            <a:endParaRPr lang="en-US"/>
          </a:p>
        </p:txBody>
      </p:sp>
    </p:spTree>
    <p:extLst>
      <p:ext uri="{BB962C8B-B14F-4D97-AF65-F5344CB8AC3E}">
        <p14:creationId xmlns:p14="http://schemas.microsoft.com/office/powerpoint/2010/main" val="2906449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871"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accent4"/>
                </a:solidFill>
                <a:effectLst/>
                <a:latin typeface="+mn-lt"/>
                <a:ea typeface="+mn-ea"/>
                <a:cs typeface="+mn-cs"/>
              </a:rPr>
              <a:t>JSI or Other Facilitator</a:t>
            </a:r>
          </a:p>
          <a:p>
            <a:pPr defTabSz="932871">
              <a:defRPr/>
            </a:pPr>
            <a:endParaRPr lang="en-US" b="1" dirty="0" smtClean="0"/>
          </a:p>
          <a:p>
            <a:pPr defTabSz="932871">
              <a:defRPr/>
            </a:pPr>
            <a:r>
              <a:rPr lang="en-US" b="1" dirty="0" smtClean="0"/>
              <a:t>LGBT</a:t>
            </a:r>
            <a:r>
              <a:rPr lang="en-US" b="1" dirty="0"/>
              <a:t>:</a:t>
            </a:r>
          </a:p>
          <a:p>
            <a:pPr marL="171450" indent="-171450" defTabSz="932871">
              <a:buFont typeface="Arial" panose="020B0604020202020204" pitchFamily="34" charset="0"/>
              <a:buChar char="•"/>
              <a:defRPr/>
            </a:pPr>
            <a:r>
              <a:rPr lang="en-US" b="0" dirty="0"/>
              <a:t>Between</a:t>
            </a:r>
            <a:r>
              <a:rPr lang="en-US" b="0" baseline="0" dirty="0"/>
              <a:t> 2011 and 2017, the percentage of high school students identifying as </a:t>
            </a:r>
            <a:r>
              <a:rPr lang="en-US" b="0" baseline="0" dirty="0" smtClean="0"/>
              <a:t>LGB in Knox County nearly doubled – from 5% to 10%</a:t>
            </a:r>
            <a:endParaRPr lang="en-US" b="0" baseline="0" dirty="0"/>
          </a:p>
          <a:p>
            <a:pPr marL="171450" indent="-171450" defTabSz="932871">
              <a:buFont typeface="Arial" panose="020B0604020202020204" pitchFamily="34" charset="0"/>
              <a:buChar char="•"/>
              <a:defRPr/>
            </a:pPr>
            <a:r>
              <a:rPr lang="en-US" b="0" baseline="0" dirty="0"/>
              <a:t>Those that identify as LGB may face obstacles in accessing culturally competent health care services</a:t>
            </a:r>
          </a:p>
          <a:p>
            <a:pPr marL="171450" indent="-171450" defTabSz="932871">
              <a:buFont typeface="Arial" panose="020B0604020202020204" pitchFamily="34" charset="0"/>
              <a:buChar char="•"/>
              <a:defRPr/>
            </a:pPr>
            <a:r>
              <a:rPr lang="en-US" b="0" baseline="0" dirty="0"/>
              <a:t>LGB individuals are at a higher risk of being homeless when they are young, are more likely to be harassed and discriminated against at school and in the workplace, and face disparities with respect to rates of chronic disease, substance use, mental health issues, sexual health issues, and violence</a:t>
            </a:r>
          </a:p>
          <a:p>
            <a:pPr marL="171450" indent="-171450" defTabSz="932871">
              <a:buFont typeface="Arial" panose="020B0604020202020204" pitchFamily="34" charset="0"/>
              <a:buChar char="•"/>
              <a:defRPr/>
            </a:pPr>
            <a:r>
              <a:rPr lang="en-US" b="0" baseline="0" dirty="0"/>
              <a:t>The percentage of adults who identify as LGBTQ is </a:t>
            </a:r>
            <a:r>
              <a:rPr lang="en-US" b="0" baseline="0" dirty="0" smtClean="0"/>
              <a:t>2.9%</a:t>
            </a:r>
            <a:endParaRPr lang="en-US" b="0" baseline="0" dirty="0"/>
          </a:p>
          <a:p>
            <a:pPr marL="171450" indent="-171450" defTabSz="932871">
              <a:buFont typeface="Arial" panose="020B0604020202020204" pitchFamily="34" charset="0"/>
              <a:buChar char="•"/>
              <a:defRPr/>
            </a:pPr>
            <a:endParaRPr lang="en-US" b="0" dirty="0"/>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23</a:t>
            </a:fld>
            <a:endParaRPr lang="en-US"/>
          </a:p>
        </p:txBody>
      </p:sp>
    </p:spTree>
    <p:extLst>
      <p:ext uri="{BB962C8B-B14F-4D97-AF65-F5344CB8AC3E}">
        <p14:creationId xmlns:p14="http://schemas.microsoft.com/office/powerpoint/2010/main" val="2343412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accent4"/>
                </a:solidFill>
                <a:effectLst/>
                <a:latin typeface="+mn-lt"/>
                <a:ea typeface="+mn-ea"/>
                <a:cs typeface="+mn-cs"/>
              </a:rPr>
              <a:t>JSI or Other Facilitator</a:t>
            </a:r>
          </a:p>
          <a:p>
            <a:endParaRPr lang="en-US" b="1" dirty="0" smtClean="0"/>
          </a:p>
          <a:p>
            <a:r>
              <a:rPr lang="en-US" dirty="0" smtClean="0"/>
              <a:t>In addition to the county health profiles, we are providing some table</a:t>
            </a:r>
            <a:r>
              <a:rPr lang="en-US" baseline="0" dirty="0" smtClean="0"/>
              <a:t>s showing health disparities among some populations within Maine.</a:t>
            </a:r>
          </a:p>
          <a:p>
            <a:endParaRPr lang="en-US" baseline="0" dirty="0" smtClean="0"/>
          </a:p>
          <a:p>
            <a:r>
              <a:rPr lang="en-US" baseline="0" dirty="0" smtClean="0"/>
              <a:t>These data are state level data.  When we try to look at the same data at the county level, we generally found that:</a:t>
            </a:r>
          </a:p>
          <a:p>
            <a:pPr marL="228600" indent="-228600">
              <a:buAutoNum type="arabicParenBoth"/>
            </a:pPr>
            <a:r>
              <a:rPr lang="en-US" baseline="0" dirty="0" smtClean="0"/>
              <a:t>Much of the data is suppressed due to small numbers and privacy concerns</a:t>
            </a:r>
          </a:p>
          <a:p>
            <a:pPr marL="228600" indent="-228600">
              <a:buAutoNum type="arabicParenBoth"/>
            </a:pPr>
            <a:r>
              <a:rPr lang="en-US" baseline="0" dirty="0" smtClean="0"/>
              <a:t>The variation between these groups does not change very much from county to county.  If the group shows a disparity at the state level, the same disparity will be at the local level</a:t>
            </a:r>
          </a:p>
          <a:p>
            <a:pPr marL="228600" indent="-228600">
              <a:buAutoNum type="arabicParenBoth"/>
            </a:pPr>
            <a:endParaRPr lang="en-US" baseline="0" dirty="0" smtClean="0"/>
          </a:p>
          <a:p>
            <a:pPr marL="0" indent="0">
              <a:buNone/>
            </a:pPr>
            <a:r>
              <a:rPr lang="en-US" baseline="0" dirty="0" smtClean="0"/>
              <a:t>These tables show the percentage or rate of health or social determinants of health indicators (rows) by varying</a:t>
            </a:r>
          </a:p>
          <a:p>
            <a:pPr marL="0" indent="0">
              <a:buNone/>
            </a:pPr>
            <a:r>
              <a:rPr lang="en-US" baseline="0" dirty="0" smtClean="0"/>
              <a:t>education groups in Maine (columns). In the example on the screen, 59.6% of adults with less than a high school diploma have an income  of less than $25,000, while 9.7% of adults with a bachelor’s degree or higher have an income of less than $25,000.</a:t>
            </a:r>
          </a:p>
          <a:p>
            <a:pPr marL="0" indent="0">
              <a:buNone/>
            </a:pPr>
            <a:endParaRPr lang="en-US" baseline="0" dirty="0" smtClean="0"/>
          </a:p>
          <a:p>
            <a:pPr marL="0" indent="0">
              <a:buNone/>
            </a:pPr>
            <a:r>
              <a:rPr lang="en-US" baseline="0" dirty="0" smtClean="0"/>
              <a:t>The columns in each row therefore do not add up to one hundred.  </a:t>
            </a:r>
          </a:p>
          <a:p>
            <a:pPr marL="0" indent="0">
              <a:buNone/>
            </a:pPr>
            <a:endParaRPr lang="en-US" baseline="0" dirty="0" smtClean="0"/>
          </a:p>
          <a:p>
            <a:pPr marL="0" indent="0">
              <a:buNone/>
            </a:pPr>
            <a:r>
              <a:rPr lang="en-US" baseline="0" dirty="0" smtClean="0"/>
              <a:t>The bar chart in the final column shows the same data in the same order in a chart format.  In the example on the on the screen, you can see that many indicators show better outcomes as peoples’ educational level increases.</a:t>
            </a:r>
            <a:endParaRPr lang="en-US" dirty="0" smtClean="0"/>
          </a:p>
          <a:p>
            <a:pPr marL="0" indent="0">
              <a:buNone/>
            </a:pPr>
            <a:r>
              <a:rPr lang="en-US" baseline="0" dirty="0" smtClean="0"/>
              <a:t>better outcomes as peoples’ educational level increases.</a:t>
            </a:r>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24</a:t>
            </a:fld>
            <a:endParaRPr lang="en-US"/>
          </a:p>
        </p:txBody>
      </p:sp>
    </p:spTree>
    <p:extLst>
      <p:ext uri="{BB962C8B-B14F-4D97-AF65-F5344CB8AC3E}">
        <p14:creationId xmlns:p14="http://schemas.microsoft.com/office/powerpoint/2010/main" val="1050722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1" kern="1200" dirty="0" smtClean="0">
                <a:solidFill>
                  <a:schemeClr val="accent4"/>
                </a:solidFill>
                <a:effectLst/>
                <a:latin typeface="+mn-lt"/>
                <a:ea typeface="+mn-ea"/>
                <a:cs typeface="+mn-cs"/>
              </a:rPr>
              <a:t>JSI or Other Facilitator</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Leading Cause of death by county and state can be found on page 15 of the County Health profile. Other mortality stats can be found on page 19.</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The</a:t>
            </a:r>
            <a:r>
              <a:rPr lang="en-US" baseline="0" dirty="0" smtClean="0"/>
              <a:t> YPLL measure is used because simple mortality rates do not fully address the issue of premature death, the impact of disease and death, and their cost to society. </a:t>
            </a:r>
            <a:r>
              <a:rPr lang="en-US" dirty="0" smtClean="0"/>
              <a:t>The YPLL increased</a:t>
            </a:r>
            <a:r>
              <a:rPr lang="en-US" baseline="0" dirty="0" smtClean="0"/>
              <a:t> in Knox County has not changed significantly since 2010. Knox’s rate is not significantly different than the state rate.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 A high YPLL tells us that there is reason to focus attention on deaths that could have been prevented – there is reason to investigate the causes of premature death.</a:t>
            </a:r>
          </a:p>
          <a:p>
            <a:pPr marL="171450" indent="-171450">
              <a:buFont typeface="Arial" panose="020B0604020202020204" pitchFamily="34" charset="0"/>
              <a:buChar char="•"/>
            </a:pPr>
            <a:endParaRPr lang="en-US" baseline="0" dirty="0" smtClean="0"/>
          </a:p>
          <a:p>
            <a:pPr marL="0" indent="0">
              <a:lnSpc>
                <a:spcPct val="100000"/>
              </a:lnSpc>
              <a:buNone/>
            </a:pPr>
            <a:r>
              <a:rPr lang="en-US" dirty="0" smtClean="0"/>
              <a:t>For example, a person dying at age 25 contributes 50 years of life lost, whereas a person who dies at 65 contributes 10 years of life lost to a County’s YPLL. In</a:t>
            </a:r>
            <a:r>
              <a:rPr lang="en-US" baseline="0" dirty="0" smtClean="0"/>
              <a:t> other words, high rates of years of potential life lost is an indicator of people dying young.</a:t>
            </a:r>
            <a:endParaRPr lang="en-US" dirty="0" smtClean="0"/>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EA5E2EEE-0310-C24D-981C-65A489894E8C}" type="slidenum">
              <a:rPr lang="en-US" smtClean="0"/>
              <a:t>25</a:t>
            </a:fld>
            <a:endParaRPr lang="en-US"/>
          </a:p>
        </p:txBody>
      </p:sp>
    </p:spTree>
    <p:extLst>
      <p:ext uri="{BB962C8B-B14F-4D97-AF65-F5344CB8AC3E}">
        <p14:creationId xmlns:p14="http://schemas.microsoft.com/office/powerpoint/2010/main" val="4292531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1" kern="1200" dirty="0" smtClean="0">
                <a:solidFill>
                  <a:schemeClr val="accent4"/>
                </a:solidFill>
                <a:effectLst/>
                <a:latin typeface="+mn-lt"/>
                <a:ea typeface="+mn-ea"/>
                <a:cs typeface="+mn-cs"/>
              </a:rPr>
              <a:t>JSI or Other Facilitator</a:t>
            </a:r>
          </a:p>
          <a:p>
            <a:pPr marL="0" indent="0">
              <a:buFont typeface="Arial" panose="020B0604020202020204" pitchFamily="34" charset="0"/>
              <a:buNone/>
            </a:pPr>
            <a:endParaRPr lang="en-US" b="1" dirty="0" smtClean="0"/>
          </a:p>
          <a:p>
            <a:pPr marL="0" indent="0">
              <a:buFont typeface="Arial" panose="020B0604020202020204" pitchFamily="34" charset="0"/>
              <a:buNone/>
            </a:pPr>
            <a:r>
              <a:rPr lang="en-US" dirty="0" smtClean="0"/>
              <a:t>Direct people to page 18 of the county health profile for more data</a:t>
            </a:r>
            <a:r>
              <a:rPr lang="en-US" baseline="0" dirty="0" smtClean="0"/>
              <a:t> on the social determinants of health. The social determinants of health are the conditions that effect the environments in which people live, work, learn, and play</a:t>
            </a:r>
            <a:endParaRPr lang="en-US"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baseline="0" dirty="0" smtClean="0"/>
              <a:t>POVERTY:</a:t>
            </a:r>
          </a:p>
          <a:p>
            <a:pPr marL="171450" indent="-171450">
              <a:buFont typeface="Arial" panose="020B0604020202020204" pitchFamily="34" charset="0"/>
              <a:buChar char="•"/>
            </a:pPr>
            <a:r>
              <a:rPr lang="en-US" baseline="0" dirty="0" smtClean="0"/>
              <a:t>Poverty impacts all facets of an individuals life – it may prevent someone from continuing their education, can impede access to healthy food and safe housing, and overall, makes it more difficult to maintain good health. </a:t>
            </a:r>
          </a:p>
          <a:p>
            <a:pPr marL="171450" indent="-171450">
              <a:buFont typeface="Arial" panose="020B0604020202020204" pitchFamily="34" charset="0"/>
              <a:buChar char="•"/>
            </a:pPr>
            <a:r>
              <a:rPr lang="en-US" baseline="0" dirty="0" smtClean="0"/>
              <a:t>In Knox County , the % of population living in poverty has remained steady, around 11%. This percentage is lower than the state overall (14%).</a:t>
            </a:r>
          </a:p>
          <a:p>
            <a:pPr marL="171450" indent="-171450">
              <a:buFont typeface="Arial" panose="020B0604020202020204" pitchFamily="34" charset="0"/>
              <a:buChar char="•"/>
            </a:pPr>
            <a:r>
              <a:rPr lang="en-US" baseline="0" dirty="0" smtClean="0"/>
              <a:t>The median household income increased by approximately $5K (</a:t>
            </a:r>
            <a:r>
              <a:rPr lang="en-US" sz="1200" kern="1200" dirty="0" smtClean="0">
                <a:solidFill>
                  <a:schemeClr val="tx1"/>
                </a:solidFill>
                <a:effectLst/>
                <a:latin typeface="+mn-lt"/>
                <a:ea typeface="+mn-ea"/>
                <a:cs typeface="+mn-cs"/>
              </a:rPr>
              <a:t>increase from 46.8K to 52.2K)</a:t>
            </a:r>
            <a:r>
              <a:rPr lang="en-US" baseline="0" dirty="0" smtClean="0"/>
              <a:t> between 2007-2011 and 2012-2016, and is approximately $2K higher than the state</a:t>
            </a:r>
            <a:endParaRPr lang="en-US" dirty="0" smtClean="0"/>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EA5E2EEE-0310-C24D-981C-65A489894E8C}" type="slidenum">
              <a:rPr lang="en-US" smtClean="0"/>
              <a:t>26</a:t>
            </a:fld>
            <a:endParaRPr lang="en-US"/>
          </a:p>
        </p:txBody>
      </p:sp>
    </p:spTree>
    <p:extLst>
      <p:ext uri="{BB962C8B-B14F-4D97-AF65-F5344CB8AC3E}">
        <p14:creationId xmlns:p14="http://schemas.microsoft.com/office/powerpoint/2010/main" val="4033815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accent4"/>
                </a:solidFill>
                <a:effectLst/>
                <a:latin typeface="+mn-lt"/>
                <a:ea typeface="+mn-ea"/>
                <a:cs typeface="+mn-cs"/>
              </a:rPr>
              <a:t>JSI or Other Facilitator</a:t>
            </a:r>
          </a:p>
          <a:p>
            <a:endParaRPr lang="en-US" baseline="0" dirty="0" smtClean="0"/>
          </a:p>
          <a:p>
            <a:pPr marL="171450" indent="-171450">
              <a:buFont typeface="Arial" panose="020B0604020202020204" pitchFamily="34" charset="0"/>
              <a:buChar char="•"/>
            </a:pPr>
            <a:r>
              <a:rPr lang="en-US" dirty="0" smtClean="0"/>
              <a:t>This map shows the percentage of high school students who report at least three out of eight adverse childhood experiences</a:t>
            </a:r>
            <a:r>
              <a:rPr lang="en-US" baseline="0" dirty="0" smtClean="0"/>
              <a:t> – such as abuse, neglect, and other stressful and/or traumatic events. </a:t>
            </a:r>
            <a:r>
              <a:rPr lang="en-US" sz="1200" b="0" i="0" kern="1200" baseline="0" dirty="0" smtClean="0">
                <a:solidFill>
                  <a:schemeClr val="tx1"/>
                </a:solidFill>
                <a:effectLst/>
                <a:latin typeface="+mn-lt"/>
                <a:ea typeface="+mn-ea"/>
                <a:cs typeface="+mn-cs"/>
              </a:rPr>
              <a:t>Knox has a slightly lower percentage among all counties – 21.4% vs. 23.4% for the state overall.</a:t>
            </a:r>
            <a:endParaRPr lang="en-US" dirty="0" smtClean="0"/>
          </a:p>
        </p:txBody>
      </p:sp>
      <p:sp>
        <p:nvSpPr>
          <p:cNvPr id="4" name="Slide Number Placeholder 3"/>
          <p:cNvSpPr>
            <a:spLocks noGrp="1"/>
          </p:cNvSpPr>
          <p:nvPr>
            <p:ph type="sldNum" sz="quarter" idx="10"/>
          </p:nvPr>
        </p:nvSpPr>
        <p:spPr/>
        <p:txBody>
          <a:bodyPr/>
          <a:lstStyle/>
          <a:p>
            <a:fld id="{EA5E2EEE-0310-C24D-981C-65A489894E8C}" type="slidenum">
              <a:rPr lang="en-US" smtClean="0"/>
              <a:t>27</a:t>
            </a:fld>
            <a:endParaRPr lang="en-US"/>
          </a:p>
        </p:txBody>
      </p:sp>
    </p:spTree>
    <p:extLst>
      <p:ext uri="{BB962C8B-B14F-4D97-AF65-F5344CB8AC3E}">
        <p14:creationId xmlns:p14="http://schemas.microsoft.com/office/powerpoint/2010/main" val="17918277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accent4"/>
                </a:solidFill>
                <a:effectLst/>
                <a:latin typeface="+mn-lt"/>
                <a:ea typeface="+mn-ea"/>
                <a:cs typeface="+mn-cs"/>
              </a:rPr>
              <a:t>JSI or Other Facilitator</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Crime</a:t>
            </a:r>
            <a:r>
              <a:rPr lang="en-US" baseline="0" dirty="0" smtClean="0"/>
              <a:t> and violence are public health issues that impact health status on many levels – from death to injury, trauma, anxiety, isolation, and community cohesion</a:t>
            </a:r>
          </a:p>
          <a:p>
            <a:pPr marL="171450" indent="-171450">
              <a:buFont typeface="Arial" panose="020B0604020202020204" pitchFamily="34" charset="0"/>
              <a:buChar char="•"/>
            </a:pPr>
            <a:r>
              <a:rPr lang="en-US" baseline="0" dirty="0" smtClean="0"/>
              <a:t>From 2010-2013 and 2014-2016, the rate of violent crime in Knox County decreased from 218 per 100,000 to 146 per 100,000. The rate of violent crime in this county is significantly lower than that of the state average (367).</a:t>
            </a:r>
          </a:p>
          <a:p>
            <a:pPr marL="0" indent="0">
              <a:buFont typeface="Arial" panose="020B0604020202020204" pitchFamily="34" charset="0"/>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Direct</a:t>
            </a:r>
            <a:r>
              <a:rPr lang="en-US" baseline="0" dirty="0" smtClean="0"/>
              <a:t> people to Page 25 of the County Health Profile for more data on violence and intentional injury</a:t>
            </a:r>
            <a:endParaRPr lang="en-US"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28</a:t>
            </a:fld>
            <a:endParaRPr lang="en-US"/>
          </a:p>
        </p:txBody>
      </p:sp>
    </p:spTree>
    <p:extLst>
      <p:ext uri="{BB962C8B-B14F-4D97-AF65-F5344CB8AC3E}">
        <p14:creationId xmlns:p14="http://schemas.microsoft.com/office/powerpoint/2010/main" val="33943358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871"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accent4"/>
                </a:solidFill>
                <a:effectLst/>
                <a:latin typeface="+mn-lt"/>
                <a:ea typeface="+mn-ea"/>
                <a:cs typeface="+mn-cs"/>
              </a:rPr>
              <a:t>JSI or Other Facilitator</a:t>
            </a:r>
          </a:p>
          <a:p>
            <a:pPr defTabSz="932871">
              <a:defRPr/>
            </a:pPr>
            <a:endParaRPr lang="en-US" b="1" dirty="0" smtClean="0"/>
          </a:p>
          <a:p>
            <a:pPr defTabSz="932871">
              <a:defRPr/>
            </a:pPr>
            <a:r>
              <a:rPr lang="en-US" b="0" dirty="0" smtClean="0"/>
              <a:t>Lack of physical activity, poor nutrition,</a:t>
            </a:r>
            <a:r>
              <a:rPr lang="en-US" b="0" baseline="0" dirty="0" smtClean="0"/>
              <a:t> and obesity are among the leading risk factors associated with chronic health issues. Adequate nutrition helps prevent disease and is essential for the healthy growth and development of children and adolescents. Being physically active reduces the risk for many chronic health conditions and is linked to good emotional health.</a:t>
            </a:r>
          </a:p>
          <a:p>
            <a:pPr defTabSz="932871">
              <a:defRPr/>
            </a:pPr>
            <a:endParaRPr lang="en-US" b="1" dirty="0" smtClean="0"/>
          </a:p>
          <a:p>
            <a:pPr defTabSz="932871">
              <a:defRPr/>
            </a:pPr>
            <a:r>
              <a:rPr lang="en-US" b="0" dirty="0" smtClean="0"/>
              <a:t>Starting</a:t>
            </a:r>
            <a:r>
              <a:rPr lang="en-US" b="0" baseline="0" dirty="0" smtClean="0"/>
              <a:t> at the bottom of Page 21 and moving into Page 22 of the County Health Profile, you’ll find data on physical activity, nutrition, and weight.</a:t>
            </a:r>
          </a:p>
          <a:p>
            <a:pPr defTabSz="932871">
              <a:defRPr/>
            </a:pPr>
            <a:endParaRPr lang="en-US" b="1" dirty="0" smtClean="0"/>
          </a:p>
          <a:p>
            <a:pPr defTabSz="932871">
              <a:defRPr/>
            </a:pPr>
            <a:r>
              <a:rPr lang="en-US" b="1" dirty="0" smtClean="0"/>
              <a:t>Obesity – Adults</a:t>
            </a:r>
          </a:p>
          <a:p>
            <a:pPr marL="171450" indent="-171450" defTabSz="932871">
              <a:buFont typeface="Arial" panose="020B0604020202020204" pitchFamily="34" charset="0"/>
              <a:buChar char="•"/>
              <a:defRPr/>
            </a:pPr>
            <a:r>
              <a:rPr lang="en-US" b="0" baseline="0" dirty="0" smtClean="0"/>
              <a:t>The percentage of adults in Knox County that are obese is slightly lower than the state overall, and the data shows an increase over time, though the change is not statistically significant.</a:t>
            </a:r>
            <a:endParaRPr lang="en-US" b="0" dirty="0" smtClean="0"/>
          </a:p>
          <a:p>
            <a:pPr marL="171450" marR="0" indent="-171450" algn="l" defTabSz="93287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Knox County data</a:t>
            </a:r>
            <a:r>
              <a:rPr lang="en-US" b="0" baseline="0" dirty="0" smtClean="0"/>
              <a:t> indicates a high rate of healthy behaviors compared to the state overall. </a:t>
            </a:r>
            <a:r>
              <a:rPr lang="en-US" b="0" dirty="0" smtClean="0"/>
              <a:t>On Page</a:t>
            </a:r>
            <a:r>
              <a:rPr lang="en-US" b="0" baseline="0" dirty="0" smtClean="0"/>
              <a:t> 22, you’ll see that the percentage of adults who reported meeting physical activity recommendations was the same as the state (54%, respectively), and the percentage with less than one serving of fruit and vegetables is similar to the state.</a:t>
            </a:r>
            <a:endParaRPr lang="en-US" dirty="0" smtClean="0"/>
          </a:p>
          <a:p>
            <a:pPr defTabSz="932871">
              <a:defRPr/>
            </a:pPr>
            <a:endParaRPr lang="en-US" b="1" dirty="0" smtClean="0"/>
          </a:p>
          <a:p>
            <a:pPr defTabSz="932871">
              <a:defRPr/>
            </a:pPr>
            <a:r>
              <a:rPr lang="en-US" b="1" dirty="0" smtClean="0"/>
              <a:t>Obesity</a:t>
            </a:r>
            <a:r>
              <a:rPr lang="en-US" b="1" baseline="0" dirty="0" smtClean="0"/>
              <a:t> – High School</a:t>
            </a:r>
            <a:endParaRPr lang="en-US" b="1" dirty="0" smtClean="0"/>
          </a:p>
          <a:p>
            <a:pPr marL="171450" marR="0" indent="-171450" algn="l" defTabSz="93287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The percentage of high school students in Knox County that are obese is lower than the state overall, and has decreased over time.</a:t>
            </a:r>
          </a:p>
          <a:p>
            <a:pPr marL="171450" marR="0" indent="-171450" algn="l" defTabSz="93287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On Page 22, </a:t>
            </a:r>
            <a:r>
              <a:rPr lang="en-US" b="0" baseline="0" dirty="0" smtClean="0"/>
              <a:t>who consumed 5+ servings of fruits and vegetables a day has remained steady at 15%.</a:t>
            </a:r>
            <a:endParaRPr lang="en-US" dirty="0" smtClean="0"/>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29</a:t>
            </a:fld>
            <a:endParaRPr lang="en-US"/>
          </a:p>
        </p:txBody>
      </p:sp>
    </p:spTree>
    <p:extLst>
      <p:ext uri="{BB962C8B-B14F-4D97-AF65-F5344CB8AC3E}">
        <p14:creationId xmlns:p14="http://schemas.microsoft.com/office/powerpoint/2010/main" val="3208430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Local Facilitator</a:t>
            </a:r>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3</a:t>
            </a:fld>
            <a:endParaRPr lang="en-US"/>
          </a:p>
        </p:txBody>
      </p:sp>
    </p:spTree>
    <p:extLst>
      <p:ext uri="{BB962C8B-B14F-4D97-AF65-F5344CB8AC3E}">
        <p14:creationId xmlns:p14="http://schemas.microsoft.com/office/powerpoint/2010/main" val="1144995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87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1" kern="1200" dirty="0" smtClean="0">
                <a:solidFill>
                  <a:schemeClr val="accent4"/>
                </a:solidFill>
                <a:effectLst/>
                <a:latin typeface="+mn-lt"/>
                <a:ea typeface="+mn-ea"/>
                <a:cs typeface="+mn-cs"/>
              </a:rPr>
              <a:t>JSI or Other Facilitator</a:t>
            </a:r>
          </a:p>
          <a:p>
            <a:pPr marL="0" marR="0" indent="0" algn="l" defTabSz="93287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i="1" kern="1200" dirty="0" smtClean="0">
              <a:solidFill>
                <a:schemeClr val="accent4"/>
              </a:solidFill>
              <a:effectLst/>
              <a:latin typeface="+mn-lt"/>
              <a:ea typeface="+mn-ea"/>
              <a:cs typeface="+mn-cs"/>
            </a:endParaRPr>
          </a:p>
          <a:p>
            <a:pPr marL="0" marR="0" indent="0" algn="l" defTabSz="93287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smtClean="0"/>
              <a:t>Reducing</a:t>
            </a:r>
            <a:r>
              <a:rPr lang="en-US" b="0" baseline="0" dirty="0" smtClean="0"/>
              <a:t> tobacco use is the single most effective way to prevent death and disease in the US. Each year, almost half a million Americans die from tobacco related illnesses. For every person who dies from tobacco use, 30 more suffer with at least one serious tobacco-related illness, such as COPD, heart disease, or cancer</a:t>
            </a:r>
          </a:p>
          <a:p>
            <a:pPr marL="0" marR="0" indent="0" algn="l" defTabSz="93287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i="1" kern="1200" dirty="0" smtClean="0">
              <a:solidFill>
                <a:schemeClr val="accent4"/>
              </a:solidFill>
              <a:effectLst/>
              <a:latin typeface="+mn-lt"/>
              <a:ea typeface="+mn-ea"/>
              <a:cs typeface="+mn-cs"/>
            </a:endParaRPr>
          </a:p>
          <a:p>
            <a:pPr marL="0" indent="0" defTabSz="932871">
              <a:buFont typeface="Arial" panose="020B0604020202020204" pitchFamily="34" charset="0"/>
              <a:buNone/>
              <a:defRPr/>
            </a:pPr>
            <a:endParaRPr lang="en-US" b="1" baseline="0" dirty="0" smtClean="0"/>
          </a:p>
          <a:p>
            <a:pPr marL="0" indent="0" defTabSz="932871">
              <a:buFont typeface="Arial" panose="020B0604020202020204" pitchFamily="34" charset="0"/>
              <a:buNone/>
              <a:defRPr/>
            </a:pPr>
            <a:r>
              <a:rPr lang="en-US" b="1" baseline="0" dirty="0" smtClean="0"/>
              <a:t>ADULT CURRENT SMOKING:</a:t>
            </a:r>
          </a:p>
          <a:p>
            <a:pPr marL="171450" indent="-171450" defTabSz="932871">
              <a:buFont typeface="Arial" panose="020B0604020202020204" pitchFamily="34" charset="0"/>
              <a:buChar char="•"/>
              <a:defRPr/>
            </a:pPr>
            <a:r>
              <a:rPr lang="en-US" b="0" baseline="0" dirty="0" smtClean="0"/>
              <a:t>Knox has fewer adult smokers compared to the state overall (14% vs 20%)</a:t>
            </a:r>
          </a:p>
          <a:p>
            <a:pPr marL="0" indent="0" defTabSz="932871">
              <a:buFont typeface="Arial" panose="020B0604020202020204" pitchFamily="34" charset="0"/>
              <a:buNone/>
              <a:defRPr/>
            </a:pPr>
            <a:endParaRPr lang="en-US" b="0" baseline="0" dirty="0" smtClean="0"/>
          </a:p>
          <a:p>
            <a:pPr defTabSz="932871">
              <a:defRPr/>
            </a:pPr>
            <a:endParaRPr lang="en-US" dirty="0"/>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30</a:t>
            </a:fld>
            <a:endParaRPr lang="en-US"/>
          </a:p>
        </p:txBody>
      </p:sp>
    </p:spTree>
    <p:extLst>
      <p:ext uri="{BB962C8B-B14F-4D97-AF65-F5344CB8AC3E}">
        <p14:creationId xmlns:p14="http://schemas.microsoft.com/office/powerpoint/2010/main" val="31825718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871"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accent4"/>
                </a:solidFill>
                <a:effectLst/>
                <a:latin typeface="+mn-lt"/>
                <a:ea typeface="+mn-ea"/>
                <a:cs typeface="+mn-cs"/>
              </a:rPr>
              <a:t>JSI or Other Facilitator</a:t>
            </a:r>
          </a:p>
          <a:p>
            <a:pPr marL="0" marR="0" indent="0" algn="l" defTabSz="932871"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932871" rtl="0" eaLnBrk="1" fontAlgn="auto" latinLnBrk="0" hangingPunct="1">
              <a:lnSpc>
                <a:spcPct val="100000"/>
              </a:lnSpc>
              <a:spcBef>
                <a:spcPts val="0"/>
              </a:spcBef>
              <a:spcAft>
                <a:spcPts val="0"/>
              </a:spcAft>
              <a:buClrTx/>
              <a:buSzTx/>
              <a:buFontTx/>
              <a:buNone/>
              <a:tabLst/>
              <a:defRPr/>
            </a:pPr>
            <a:r>
              <a:rPr lang="en-US" b="0" dirty="0" smtClean="0"/>
              <a:t>Page 27 of the County Health Profile has additional data on Tobacco Use</a:t>
            </a:r>
          </a:p>
          <a:p>
            <a:pPr defTabSz="932871">
              <a:defRPr/>
            </a:pPr>
            <a:endParaRPr lang="en-US" b="0" baseline="0" dirty="0" smtClean="0"/>
          </a:p>
          <a:p>
            <a:pPr marL="0" indent="0" defTabSz="932871">
              <a:buFont typeface="Arial" panose="020B0604020202020204" pitchFamily="34" charset="0"/>
              <a:buNone/>
              <a:defRPr/>
            </a:pPr>
            <a:endParaRPr lang="en-US" b="0" baseline="0" dirty="0" smtClean="0"/>
          </a:p>
          <a:p>
            <a:pPr marL="0" indent="0" defTabSz="932871">
              <a:buFont typeface="Arial" panose="020B0604020202020204" pitchFamily="34" charset="0"/>
              <a:buNone/>
              <a:defRPr/>
            </a:pPr>
            <a:r>
              <a:rPr lang="en-US" b="1" baseline="0" dirty="0" smtClean="0"/>
              <a:t>PAST 30 DAY HIGH SCHOOL:</a:t>
            </a:r>
          </a:p>
          <a:p>
            <a:pPr marL="171450" indent="-171450" defTabSz="932871">
              <a:buFont typeface="Arial" panose="020B0604020202020204" pitchFamily="34" charset="0"/>
              <a:buChar char="•"/>
              <a:defRPr/>
            </a:pPr>
            <a:r>
              <a:rPr lang="en-US" b="0" baseline="0" dirty="0" smtClean="0"/>
              <a:t>Over time, the percentage of high school students who reported smoking cigarettes in the past 30 days has decreased significantly, from 24 to 10%. The current percentage (10%) is consistent with the state at (9%)</a:t>
            </a:r>
          </a:p>
          <a:p>
            <a:pPr marL="171450" indent="-171450" defTabSz="932871">
              <a:buFont typeface="Arial" panose="020B0604020202020204" pitchFamily="34" charset="0"/>
              <a:buChar char="•"/>
              <a:defRPr/>
            </a:pPr>
            <a:r>
              <a:rPr lang="en-US" b="0" baseline="0" dirty="0" smtClean="0"/>
              <a:t>The percentage of high school students who reported e-cigarette use in the past 30 days is slightly higher than the state (17 vs. 15%)</a:t>
            </a:r>
          </a:p>
          <a:p>
            <a:pPr marL="171450" marR="0" indent="-171450" algn="l" defTabSz="93287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As you can see on the County Health Profile, the percentage of high school students exposed to secondhand smoke decreased over time, from 52% to 31%, and is the same as the state percentage (31%)</a:t>
            </a:r>
          </a:p>
          <a:p>
            <a:pPr marL="0" indent="0" defTabSz="932871">
              <a:buFont typeface="Arial" panose="020B0604020202020204" pitchFamily="34" charset="0"/>
              <a:buNone/>
              <a:defRPr/>
            </a:pPr>
            <a:endParaRPr lang="en-US" b="0" baseline="0" dirty="0" smtClean="0"/>
          </a:p>
          <a:p>
            <a:pPr marL="171450" indent="-171450" defTabSz="932871">
              <a:buFont typeface="Arial" panose="020B0604020202020204" pitchFamily="34" charset="0"/>
              <a:buChar char="•"/>
              <a:defRPr/>
            </a:pPr>
            <a:endParaRPr lang="en-US" b="0" baseline="0" dirty="0" smtClean="0"/>
          </a:p>
          <a:p>
            <a:pPr defTabSz="932871">
              <a:defRPr/>
            </a:pPr>
            <a:endParaRPr lang="en-US" b="1" baseline="0" dirty="0" smtClean="0"/>
          </a:p>
          <a:p>
            <a:pPr defTabSz="932871">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31</a:t>
            </a:fld>
            <a:endParaRPr lang="en-US"/>
          </a:p>
        </p:txBody>
      </p:sp>
    </p:spTree>
    <p:extLst>
      <p:ext uri="{BB962C8B-B14F-4D97-AF65-F5344CB8AC3E}">
        <p14:creationId xmlns:p14="http://schemas.microsoft.com/office/powerpoint/2010/main" val="35683649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871"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accent4"/>
                </a:solidFill>
                <a:effectLst/>
                <a:latin typeface="+mn-lt"/>
                <a:ea typeface="+mn-ea"/>
                <a:cs typeface="+mn-cs"/>
              </a:rPr>
              <a:t>JSI or Other Facilitator</a:t>
            </a:r>
          </a:p>
          <a:p>
            <a:pPr marL="0" marR="0" indent="0" algn="l" defTabSz="932871"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32871" rtl="0" eaLnBrk="1" fontAlgn="auto" latinLnBrk="0" hangingPunct="1">
              <a:lnSpc>
                <a:spcPct val="100000"/>
              </a:lnSpc>
              <a:spcBef>
                <a:spcPts val="0"/>
              </a:spcBef>
              <a:spcAft>
                <a:spcPts val="0"/>
              </a:spcAft>
              <a:buClrTx/>
              <a:buSzTx/>
              <a:buFontTx/>
              <a:buNone/>
              <a:tabLst/>
              <a:defRPr/>
            </a:pPr>
            <a:r>
              <a:rPr lang="en-US" dirty="0" smtClean="0"/>
              <a:t>Youth</a:t>
            </a:r>
            <a:r>
              <a:rPr lang="en-US" baseline="0" dirty="0" smtClean="0"/>
              <a:t> substance use can lead to problems in school, can aggravate physical and/or mental health issues, contribute to accidents and injury, and create lifelong health problems. </a:t>
            </a:r>
            <a:r>
              <a:rPr lang="en-US" dirty="0" smtClean="0"/>
              <a:t>Please see Page</a:t>
            </a:r>
            <a:r>
              <a:rPr lang="en-US" baseline="0" dirty="0" smtClean="0"/>
              <a:t> 26 and 27 of the County Health Profile for additional data on substance use</a:t>
            </a:r>
          </a:p>
          <a:p>
            <a:pPr defTabSz="932871">
              <a:defRPr/>
            </a:pPr>
            <a:endParaRPr lang="en-US" baseline="0" dirty="0" smtClean="0"/>
          </a:p>
          <a:p>
            <a:pPr defTabSz="932871">
              <a:defRPr/>
            </a:pPr>
            <a:r>
              <a:rPr lang="en-US" baseline="0" dirty="0" smtClean="0"/>
              <a:t>The chart shows past 30-day use for alcohol and marijuana among high school students over time.</a:t>
            </a:r>
          </a:p>
          <a:p>
            <a:pPr marL="171450" indent="-171450" defTabSz="932871">
              <a:buFont typeface="Arial" panose="020B0604020202020204" pitchFamily="34" charset="0"/>
              <a:buChar char="•"/>
              <a:defRPr/>
            </a:pPr>
            <a:r>
              <a:rPr lang="en-US" baseline="0" dirty="0" smtClean="0"/>
              <a:t>Past 30 day alcohol use has not changed significantly over time, and is significantly higher than the state rate of 22%</a:t>
            </a:r>
          </a:p>
          <a:p>
            <a:pPr marL="171450" indent="-171450" defTabSz="932871">
              <a:buFont typeface="Arial" panose="020B0604020202020204" pitchFamily="34" charset="0"/>
              <a:buChar char="•"/>
              <a:defRPr/>
            </a:pPr>
            <a:r>
              <a:rPr lang="en-US" baseline="0" dirty="0" smtClean="0"/>
              <a:t>Past 30 day marijuana use while appearing to decline, the change is not statistically significant</a:t>
            </a:r>
            <a:endParaRPr lang="en-US" dirty="0" smtClean="0"/>
          </a:p>
          <a:p>
            <a:pPr defTabSz="932871">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32</a:t>
            </a:fld>
            <a:endParaRPr lang="en-US"/>
          </a:p>
        </p:txBody>
      </p:sp>
    </p:spTree>
    <p:extLst>
      <p:ext uri="{BB962C8B-B14F-4D97-AF65-F5344CB8AC3E}">
        <p14:creationId xmlns:p14="http://schemas.microsoft.com/office/powerpoint/2010/main" val="27328115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accent4"/>
                </a:solidFill>
                <a:effectLst/>
                <a:latin typeface="+mn-lt"/>
                <a:ea typeface="+mn-ea"/>
                <a:cs typeface="+mn-cs"/>
              </a:rPr>
              <a:t>JSI or Other Facilitator</a:t>
            </a:r>
          </a:p>
          <a:p>
            <a:endParaRPr lang="en-US" dirty="0" smtClean="0"/>
          </a:p>
          <a:p>
            <a:r>
              <a:rPr lang="en-US" dirty="0" smtClean="0"/>
              <a:t>Experts</a:t>
            </a:r>
            <a:r>
              <a:rPr lang="en-US" baseline="0" dirty="0" smtClean="0"/>
              <a:t> </a:t>
            </a:r>
            <a:r>
              <a:rPr lang="en-US" baseline="0" dirty="0"/>
              <a:t>have an idea of the risk and causal factors associated with cancer, but more research is needed to understand the many unknowns that still exist. What we do know is that there are several common risk factors: age, family history, tobacco use, overweight/obesity, excessive alcohol consumption, exposure to the sun, and exposure to environmental and occupational pollutants. </a:t>
            </a:r>
          </a:p>
          <a:p>
            <a:endParaRPr lang="en-US" baseline="0" dirty="0"/>
          </a:p>
          <a:p>
            <a:r>
              <a:rPr lang="en-US" baseline="0" dirty="0" smtClean="0"/>
              <a:t>The rate of all cancer deaths in Knox County is significantly lower than the state– 173.8 vs. 166.7 per 100,000. All-cancer incidence is shown in the graph on the right. </a:t>
            </a:r>
            <a:r>
              <a:rPr lang="en-US" i="0" baseline="0" dirty="0" smtClean="0"/>
              <a:t>The rate of all new cancer cases decreased over time in Knox county, from 489 to 468 per 100,000 population. </a:t>
            </a:r>
          </a:p>
          <a:p>
            <a:endParaRPr lang="en-US" baseline="0" dirty="0" smtClean="0"/>
          </a:p>
          <a:p>
            <a:r>
              <a:rPr lang="en-US" baseline="0" dirty="0" smtClean="0"/>
              <a:t>In the County Health Profile on Pages 19 and 20, you’ll see a number of other cancer-related data points, including death and incidence rates many different forms of cancer</a:t>
            </a:r>
            <a:r>
              <a:rPr lang="en-US" i="1" baseline="0" dirty="0" smtClean="0"/>
              <a:t>. </a:t>
            </a:r>
          </a:p>
          <a:p>
            <a:endParaRPr lang="en-US"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Notice</a:t>
            </a:r>
            <a:r>
              <a:rPr lang="en-US" sz="1200" kern="1200" baseline="0" dirty="0" smtClean="0">
                <a:solidFill>
                  <a:schemeClr val="tx1"/>
                </a:solidFill>
                <a:effectLst/>
                <a:latin typeface="+mn-lt"/>
                <a:ea typeface="+mn-ea"/>
                <a:cs typeface="+mn-cs"/>
              </a:rPr>
              <a:t> that: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Prostate cancer incidence per 100,000 (significant decrease from 128 to 67)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Female breast cancer late stage incidence per 100,000 (county rate 64.9 significantly higher than state rate)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Melanoma incidence per 100,000 (county rate 39.6 significantly higher than state)</a:t>
            </a:r>
          </a:p>
          <a:p>
            <a:endParaRPr lang="en-US" i="1" dirty="0"/>
          </a:p>
        </p:txBody>
      </p:sp>
      <p:sp>
        <p:nvSpPr>
          <p:cNvPr id="4" name="Slide Number Placeholder 3"/>
          <p:cNvSpPr>
            <a:spLocks noGrp="1"/>
          </p:cNvSpPr>
          <p:nvPr>
            <p:ph type="sldNum" sz="quarter" idx="10"/>
          </p:nvPr>
        </p:nvSpPr>
        <p:spPr/>
        <p:txBody>
          <a:bodyPr/>
          <a:lstStyle/>
          <a:p>
            <a:fld id="{EA5E2EEE-0310-C24D-981C-65A489894E8C}" type="slidenum">
              <a:rPr lang="en-US" smtClean="0"/>
              <a:t>33</a:t>
            </a:fld>
            <a:endParaRPr lang="en-US"/>
          </a:p>
        </p:txBody>
      </p:sp>
    </p:spTree>
    <p:extLst>
      <p:ext uri="{BB962C8B-B14F-4D97-AF65-F5344CB8AC3E}">
        <p14:creationId xmlns:p14="http://schemas.microsoft.com/office/powerpoint/2010/main" val="20242861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accent4"/>
                </a:solidFill>
                <a:effectLst/>
                <a:latin typeface="+mn-lt"/>
                <a:ea typeface="+mn-ea"/>
                <a:cs typeface="+mn-cs"/>
              </a:rPr>
              <a:t>JSI or Other Facilitator</a:t>
            </a:r>
          </a:p>
          <a:p>
            <a:endParaRPr lang="en-US" baseline="0" dirty="0" smtClean="0"/>
          </a:p>
          <a:p>
            <a:r>
              <a:rPr lang="en-US" baseline="0" dirty="0" smtClean="0"/>
              <a:t>Colorectal cancer screening is remaining steady at about 69%, and while lower, is not significantly lower than the state screening rate.</a:t>
            </a:r>
          </a:p>
          <a:p>
            <a:endParaRPr lang="en-US" baseline="0" dirty="0"/>
          </a:p>
        </p:txBody>
      </p:sp>
      <p:sp>
        <p:nvSpPr>
          <p:cNvPr id="4" name="Slide Number Placeholder 3"/>
          <p:cNvSpPr>
            <a:spLocks noGrp="1"/>
          </p:cNvSpPr>
          <p:nvPr>
            <p:ph type="sldNum" sz="quarter" idx="10"/>
          </p:nvPr>
        </p:nvSpPr>
        <p:spPr/>
        <p:txBody>
          <a:bodyPr/>
          <a:lstStyle/>
          <a:p>
            <a:fld id="{EA5E2EEE-0310-C24D-981C-65A489894E8C}" type="slidenum">
              <a:rPr lang="en-US" smtClean="0"/>
              <a:t>34</a:t>
            </a:fld>
            <a:endParaRPr lang="en-US"/>
          </a:p>
        </p:txBody>
      </p:sp>
    </p:spTree>
    <p:extLst>
      <p:ext uri="{BB962C8B-B14F-4D97-AF65-F5344CB8AC3E}">
        <p14:creationId xmlns:p14="http://schemas.microsoft.com/office/powerpoint/2010/main" val="34269073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1" kern="1200" dirty="0" smtClean="0">
                <a:solidFill>
                  <a:schemeClr val="accent4"/>
                </a:solidFill>
                <a:effectLst/>
                <a:latin typeface="+mn-lt"/>
                <a:ea typeface="+mn-ea"/>
                <a:cs typeface="+mn-cs"/>
              </a:rPr>
              <a:t>JSI or Other Facilitator</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In Knox, the percent of adults with diabetes stayed the same over time (8%). The current prevalence is right on par with the state. On page 21 of the  county health profile, you’ll see other data points around diabetes.  For example Knox County has a significantly higher rate of formal diabetes education for adults with diabetes than the state. (71% -Knox, vs 59%-state)</a:t>
            </a:r>
          </a:p>
          <a:p>
            <a:pPr marL="171450" indent="-171450">
              <a:buFont typeface="Arial" panose="020B0604020202020204" pitchFamily="34" charset="0"/>
              <a:buChar char="•"/>
            </a:pPr>
            <a:r>
              <a:rPr lang="en-US" baseline="0" dirty="0" smtClean="0"/>
              <a:t>Notice that the chronic lower respiratory death rate is significantly lower than the state rate.</a:t>
            </a:r>
          </a:p>
          <a:p>
            <a:pPr marL="171450" indent="-171450">
              <a:buFont typeface="Arial" panose="020B0604020202020204" pitchFamily="34" charset="0"/>
              <a:buChar char="•"/>
            </a:pPr>
            <a:r>
              <a:rPr lang="en-US" baseline="0" dirty="0" smtClean="0"/>
              <a:t>The percent of adults with asthma decreased slightly over time, and is also very similar to the state (10% vs. 12%). Page 21 also includes a number of data points around asthma and other respiratory conditions. Notice that the asthma ED rate increased over time in Knox County, from 61 to 62 per 10,000 population, and is higher than the state overall (58).</a:t>
            </a:r>
          </a:p>
        </p:txBody>
      </p:sp>
      <p:sp>
        <p:nvSpPr>
          <p:cNvPr id="4" name="Slide Number Placeholder 3"/>
          <p:cNvSpPr>
            <a:spLocks noGrp="1"/>
          </p:cNvSpPr>
          <p:nvPr>
            <p:ph type="sldNum" sz="quarter" idx="10"/>
          </p:nvPr>
        </p:nvSpPr>
        <p:spPr/>
        <p:txBody>
          <a:bodyPr/>
          <a:lstStyle/>
          <a:p>
            <a:fld id="{EA5E2EEE-0310-C24D-981C-65A489894E8C}" type="slidenum">
              <a:rPr lang="en-US" smtClean="0"/>
              <a:t>35</a:t>
            </a:fld>
            <a:endParaRPr lang="en-US"/>
          </a:p>
        </p:txBody>
      </p:sp>
    </p:spTree>
    <p:extLst>
      <p:ext uri="{BB962C8B-B14F-4D97-AF65-F5344CB8AC3E}">
        <p14:creationId xmlns:p14="http://schemas.microsoft.com/office/powerpoint/2010/main" val="19997370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accent4"/>
                </a:solidFill>
                <a:effectLst/>
                <a:latin typeface="+mn-lt"/>
                <a:ea typeface="+mn-ea"/>
                <a:cs typeface="+mn-cs"/>
              </a:rPr>
              <a:t>JSI or Other Facilitator</a:t>
            </a:r>
          </a:p>
          <a:p>
            <a:endParaRPr lang="en-US" baseline="0" dirty="0" smtClean="0"/>
          </a:p>
          <a:p>
            <a:r>
              <a:rPr lang="en-US" baseline="0" dirty="0" smtClean="0"/>
              <a:t>The percentage of adults in Knox County with high cholesterol is similar to the state. The percentage of individuals with high blood pressure is similar to the state rate of 34%.</a:t>
            </a:r>
          </a:p>
          <a:p>
            <a:endParaRPr lang="en-US" baseline="0" dirty="0" smtClean="0"/>
          </a:p>
          <a:p>
            <a:r>
              <a:rPr lang="en-US" baseline="0" dirty="0" smtClean="0"/>
              <a:t>Both of these are risk factors for a number of cardiovascular diseases and conditions, including coronary heart disease, heart attack, and stroke. On Page 20 of the County Health Profile, you will see a number of data points related to cardiovascular disease</a:t>
            </a:r>
          </a:p>
          <a:p>
            <a:endParaRPr lang="en-US" baseline="0" dirty="0" smtClean="0"/>
          </a:p>
          <a:p>
            <a:r>
              <a:rPr lang="en-US" baseline="0" dirty="0" smtClean="0"/>
              <a:t>Of note is that coronary heart and cardiovascular disease deaths per 100,000 are significantly lower in Knox than the state and the nation.</a:t>
            </a:r>
          </a:p>
          <a:p>
            <a:endParaRPr lang="en-US" baseline="0" dirty="0" smtClean="0"/>
          </a:p>
          <a:p>
            <a:endParaRPr lang="en-US" baseline="0" dirty="0"/>
          </a:p>
        </p:txBody>
      </p:sp>
      <p:sp>
        <p:nvSpPr>
          <p:cNvPr id="4" name="Slide Number Placeholder 3"/>
          <p:cNvSpPr>
            <a:spLocks noGrp="1"/>
          </p:cNvSpPr>
          <p:nvPr>
            <p:ph type="sldNum" sz="quarter" idx="10"/>
          </p:nvPr>
        </p:nvSpPr>
        <p:spPr/>
        <p:txBody>
          <a:bodyPr/>
          <a:lstStyle/>
          <a:p>
            <a:fld id="{EA5E2EEE-0310-C24D-981C-65A489894E8C}" type="slidenum">
              <a:rPr lang="en-US" smtClean="0"/>
              <a:t>36</a:t>
            </a:fld>
            <a:endParaRPr lang="en-US"/>
          </a:p>
        </p:txBody>
      </p:sp>
    </p:spTree>
    <p:extLst>
      <p:ext uri="{BB962C8B-B14F-4D97-AF65-F5344CB8AC3E}">
        <p14:creationId xmlns:p14="http://schemas.microsoft.com/office/powerpoint/2010/main" val="18988505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871"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accent4"/>
                </a:solidFill>
                <a:effectLst/>
                <a:latin typeface="+mn-lt"/>
                <a:ea typeface="+mn-ea"/>
                <a:cs typeface="+mn-cs"/>
              </a:rPr>
              <a:t>JSI or Other Facilitator</a:t>
            </a:r>
          </a:p>
          <a:p>
            <a:pPr defTabSz="932871">
              <a:defRPr/>
            </a:pPr>
            <a:endParaRPr lang="en-US" b="0" dirty="0" smtClean="0"/>
          </a:p>
          <a:p>
            <a:pPr defTabSz="932871">
              <a:defRPr/>
            </a:pPr>
            <a:r>
              <a:rPr lang="en-US" b="0" dirty="0" smtClean="0"/>
              <a:t>Mental</a:t>
            </a:r>
            <a:r>
              <a:rPr lang="en-US" b="0" baseline="0" dirty="0" smtClean="0"/>
              <a:t> </a:t>
            </a:r>
            <a:r>
              <a:rPr lang="en-US" b="0" baseline="0" dirty="0"/>
              <a:t>health has an impact on individuals, families, and communities. Like substance use, mental health impacts all segments of the population, across demographic and socioeconomic lines. </a:t>
            </a:r>
            <a:endParaRPr lang="en-US" b="0" baseline="0" dirty="0" smtClean="0"/>
          </a:p>
          <a:p>
            <a:pPr defTabSz="932871">
              <a:defRPr/>
            </a:pPr>
            <a:endParaRPr lang="en-US" b="0" baseline="0" dirty="0" smtClean="0"/>
          </a:p>
          <a:p>
            <a:pPr defTabSz="932871">
              <a:defRPr/>
            </a:pPr>
            <a:r>
              <a:rPr lang="en-US" b="1" baseline="0" dirty="0" smtClean="0"/>
              <a:t>Adults</a:t>
            </a:r>
          </a:p>
          <a:p>
            <a:pPr marL="171450" indent="-171450" defTabSz="932871">
              <a:buFont typeface="Arial" panose="020B0604020202020204" pitchFamily="34" charset="0"/>
              <a:buChar char="•"/>
              <a:defRPr/>
            </a:pPr>
            <a:r>
              <a:rPr lang="en-US" b="0" baseline="0" dirty="0" smtClean="0"/>
              <a:t>Looking at the map, you’ll see that the percentage of adults with depression is right around the state percentage – 7% in Knox County , and 8% in Maine overall</a:t>
            </a:r>
          </a:p>
          <a:p>
            <a:pPr marL="171450" indent="-171450" defTabSz="932871">
              <a:buFont typeface="Arial" panose="020B0604020202020204" pitchFamily="34" charset="0"/>
              <a:buChar char="•"/>
              <a:defRPr/>
            </a:pPr>
            <a:endParaRPr lang="en-US" b="0" baseline="0" dirty="0" smtClean="0"/>
          </a:p>
          <a:p>
            <a:pPr marL="0" indent="0" defTabSz="932871">
              <a:buFont typeface="Arial" panose="020B0604020202020204" pitchFamily="34" charset="0"/>
              <a:buNone/>
              <a:defRPr/>
            </a:pPr>
            <a:r>
              <a:rPr lang="en-US" b="1" baseline="0" dirty="0" smtClean="0"/>
              <a:t>High School</a:t>
            </a:r>
          </a:p>
          <a:p>
            <a:pPr marL="171450" indent="-171450" defTabSz="932871">
              <a:buFont typeface="Arial" panose="020B0604020202020204" pitchFamily="34" charset="0"/>
              <a:buChar char="•"/>
              <a:defRPr/>
            </a:pPr>
            <a:r>
              <a:rPr lang="en-US" b="0" baseline="0" dirty="0" smtClean="0"/>
              <a:t>Between 2011 and 2017, the percentage of high school students who reported being sad or hopeless for more than two weeks in a row did not change (24%). Rate of students considering suicide decreased from 19% in 2011 to 15% in 2017. (But this change is not significant)</a:t>
            </a:r>
          </a:p>
          <a:p>
            <a:pPr marL="171450" indent="-171450" defTabSz="932871">
              <a:buFont typeface="Arial" panose="020B0604020202020204" pitchFamily="34" charset="0"/>
              <a:buChar char="•"/>
              <a:defRPr/>
            </a:pPr>
            <a:endParaRPr lang="en-US" b="0" baseline="0" dirty="0" smtClean="0"/>
          </a:p>
          <a:p>
            <a:pPr marL="0" marR="0" indent="0" algn="l" defTabSz="93287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smtClean="0"/>
              <a:t>You can see more data on mental health on Pages 25 and 26 of the County Profile. </a:t>
            </a:r>
          </a:p>
          <a:p>
            <a:pPr marL="0" indent="0" defTabSz="932871">
              <a:buFont typeface="Arial" panose="020B0604020202020204" pitchFamily="34" charset="0"/>
              <a:buNone/>
              <a:defRPr/>
            </a:pPr>
            <a:endParaRPr lang="en-US" b="0" baseline="0" dirty="0" smtClean="0"/>
          </a:p>
        </p:txBody>
      </p:sp>
      <p:sp>
        <p:nvSpPr>
          <p:cNvPr id="4" name="Slide Number Placeholder 3"/>
          <p:cNvSpPr>
            <a:spLocks noGrp="1"/>
          </p:cNvSpPr>
          <p:nvPr>
            <p:ph type="sldNum" sz="quarter" idx="10"/>
          </p:nvPr>
        </p:nvSpPr>
        <p:spPr/>
        <p:txBody>
          <a:bodyPr/>
          <a:lstStyle/>
          <a:p>
            <a:fld id="{EA5E2EEE-0310-C24D-981C-65A489894E8C}" type="slidenum">
              <a:rPr lang="en-US" smtClean="0"/>
              <a:t>37</a:t>
            </a:fld>
            <a:endParaRPr lang="en-US"/>
          </a:p>
        </p:txBody>
      </p:sp>
    </p:spTree>
    <p:extLst>
      <p:ext uri="{BB962C8B-B14F-4D97-AF65-F5344CB8AC3E}">
        <p14:creationId xmlns:p14="http://schemas.microsoft.com/office/powerpoint/2010/main" val="18740298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1" kern="1200" dirty="0" smtClean="0">
                <a:solidFill>
                  <a:schemeClr val="accent4"/>
                </a:solidFill>
                <a:effectLst/>
                <a:latin typeface="+mn-lt"/>
                <a:ea typeface="+mn-ea"/>
                <a:cs typeface="+mn-cs"/>
              </a:rPr>
              <a:t>JSI or Other Facilitator</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The rate of overdose deaths in Knox County significantly increased over time – from 14 to 16 per 100,000. The current death rate mirrors that of the state (also 18 per 100,000.</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Additional data on substance use can be seen on Page 26 of the county Health Profile and will be discussed in the next slide</a:t>
            </a:r>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38</a:t>
            </a:fld>
            <a:endParaRPr lang="en-US"/>
          </a:p>
        </p:txBody>
      </p:sp>
    </p:spTree>
    <p:extLst>
      <p:ext uri="{BB962C8B-B14F-4D97-AF65-F5344CB8AC3E}">
        <p14:creationId xmlns:p14="http://schemas.microsoft.com/office/powerpoint/2010/main" val="35623386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871"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accent4"/>
                </a:solidFill>
                <a:effectLst/>
                <a:latin typeface="+mn-lt"/>
                <a:ea typeface="+mn-ea"/>
                <a:cs typeface="+mn-cs"/>
              </a:rPr>
              <a:t>JSI or Other Facilitator</a:t>
            </a:r>
          </a:p>
          <a:p>
            <a:pPr marL="0" marR="0" indent="0" algn="l" defTabSz="932871" rtl="0" eaLnBrk="1" fontAlgn="auto" latinLnBrk="0" hangingPunct="1">
              <a:lnSpc>
                <a:spcPct val="100000"/>
              </a:lnSpc>
              <a:spcBef>
                <a:spcPts val="0"/>
              </a:spcBef>
              <a:spcAft>
                <a:spcPts val="0"/>
              </a:spcAft>
              <a:buClrTx/>
              <a:buSzTx/>
              <a:buFontTx/>
              <a:buNone/>
              <a:tabLst/>
              <a:defRPr/>
            </a:pPr>
            <a:endParaRPr lang="en-US" sz="1200" b="1" i="1" kern="1200" dirty="0" smtClean="0">
              <a:solidFill>
                <a:schemeClr val="accent4"/>
              </a:solidFill>
              <a:effectLst/>
              <a:latin typeface="+mn-lt"/>
              <a:ea typeface="+mn-ea"/>
              <a:cs typeface="+mn-cs"/>
            </a:endParaRPr>
          </a:p>
          <a:p>
            <a:pPr marL="0" marR="0" indent="0" algn="l" defTabSz="932871"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accent4"/>
                </a:solidFill>
                <a:effectLst/>
                <a:latin typeface="+mn-lt"/>
                <a:ea typeface="+mn-ea"/>
                <a:cs typeface="+mn-cs"/>
              </a:rPr>
              <a:t>Between 2007-2011 and 2012-2016, drug induced</a:t>
            </a:r>
            <a:r>
              <a:rPr lang="en-US" sz="1200" b="0" i="0" kern="1200" baseline="0" dirty="0" smtClean="0">
                <a:solidFill>
                  <a:schemeClr val="accent4"/>
                </a:solidFill>
                <a:effectLst/>
                <a:latin typeface="+mn-lt"/>
                <a:ea typeface="+mn-ea"/>
                <a:cs typeface="+mn-cs"/>
              </a:rPr>
              <a:t> deaths per 100,000 increased in Knox County. As seen in the chart on the right, the reports of drug-affected infants also increased over time – in fact, it more than doubled, and is higher than Maine overall at 77.9</a:t>
            </a:r>
          </a:p>
          <a:p>
            <a:pPr marL="0" marR="0" indent="0" algn="l" defTabSz="932871"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accent4"/>
              </a:solidFill>
              <a:effectLst/>
              <a:latin typeface="+mn-lt"/>
              <a:ea typeface="+mn-ea"/>
              <a:cs typeface="+mn-c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39</a:t>
            </a:fld>
            <a:endParaRPr lang="en-US"/>
          </a:p>
        </p:txBody>
      </p:sp>
    </p:spTree>
    <p:extLst>
      <p:ext uri="{BB962C8B-B14F-4D97-AF65-F5344CB8AC3E}">
        <p14:creationId xmlns:p14="http://schemas.microsoft.com/office/powerpoint/2010/main" val="689828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Local Facilitator</a:t>
            </a:r>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4</a:t>
            </a:fld>
            <a:endParaRPr lang="en-US"/>
          </a:p>
        </p:txBody>
      </p:sp>
    </p:spTree>
    <p:extLst>
      <p:ext uri="{BB962C8B-B14F-4D97-AF65-F5344CB8AC3E}">
        <p14:creationId xmlns:p14="http://schemas.microsoft.com/office/powerpoint/2010/main" val="21098697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871"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accent4"/>
                </a:solidFill>
                <a:effectLst/>
                <a:latin typeface="+mn-lt"/>
                <a:ea typeface="+mn-ea"/>
                <a:cs typeface="+mn-cs"/>
              </a:rPr>
              <a:t>JSI or Other Facilitator</a:t>
            </a:r>
          </a:p>
          <a:p>
            <a:pPr marL="0" marR="0" indent="0" algn="l" defTabSz="932871" rtl="0" eaLnBrk="1" fontAlgn="auto" latinLnBrk="0" hangingPunct="1">
              <a:lnSpc>
                <a:spcPct val="100000"/>
              </a:lnSpc>
              <a:spcBef>
                <a:spcPts val="0"/>
              </a:spcBef>
              <a:spcAft>
                <a:spcPts val="0"/>
              </a:spcAft>
              <a:buClrTx/>
              <a:buSzTx/>
              <a:buFontTx/>
              <a:buNone/>
              <a:tabLst/>
              <a:defRPr/>
            </a:pPr>
            <a:endParaRPr lang="en-US" sz="1200" b="1" i="1" kern="1200" dirty="0" smtClean="0">
              <a:solidFill>
                <a:schemeClr val="accent4"/>
              </a:solidFill>
              <a:effectLst/>
              <a:latin typeface="+mn-lt"/>
              <a:ea typeface="+mn-ea"/>
              <a:cs typeface="+mn-cs"/>
            </a:endParaRPr>
          </a:p>
          <a:p>
            <a:pPr marL="0" marR="0" indent="0" algn="l" defTabSz="932871"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accent4"/>
                </a:solidFill>
                <a:effectLst/>
                <a:latin typeface="+mn-lt"/>
                <a:ea typeface="+mn-ea"/>
                <a:cs typeface="+mn-cs"/>
              </a:rPr>
              <a:t>In Knox County,</a:t>
            </a:r>
            <a:r>
              <a:rPr lang="en-US" sz="1200" b="0" i="0" kern="1200" baseline="0" dirty="0" smtClean="0">
                <a:solidFill>
                  <a:schemeClr val="accent4"/>
                </a:solidFill>
                <a:effectLst/>
                <a:latin typeface="+mn-lt"/>
                <a:ea typeface="+mn-ea"/>
                <a:cs typeface="+mn-cs"/>
              </a:rPr>
              <a:t> the rate of injury deaths increased slightly over time, but not significantly. </a:t>
            </a:r>
          </a:p>
          <a:p>
            <a:r>
              <a:rPr lang="en-US" sz="1200" b="0" i="0" kern="1200" baseline="0" dirty="0" smtClean="0">
                <a:solidFill>
                  <a:schemeClr val="accent4"/>
                </a:solidFill>
                <a:effectLst/>
                <a:latin typeface="+mn-lt"/>
                <a:ea typeface="+mn-ea"/>
                <a:cs typeface="+mn-cs"/>
              </a:rPr>
              <a:t>While the rate of unintentional fall-related ED visits decreased slightly over time, it remains significantly higher than the state overall (411 per 100,000 vs. 340).</a:t>
            </a:r>
            <a:endParaRPr lang="en-US" baseline="0" dirty="0" smtClean="0"/>
          </a:p>
          <a:p>
            <a:endParaRPr lang="en-US" baseline="0" dirty="0" smtClean="0"/>
          </a:p>
          <a:p>
            <a:r>
              <a:rPr lang="en-US" baseline="0" dirty="0" smtClean="0"/>
              <a:t>Other data points around injury, both intentional and unintentional, can be found on page 24 and 25 of the County Health Profile.</a:t>
            </a:r>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40</a:t>
            </a:fld>
            <a:endParaRPr lang="en-US"/>
          </a:p>
        </p:txBody>
      </p:sp>
    </p:spTree>
    <p:extLst>
      <p:ext uri="{BB962C8B-B14F-4D97-AF65-F5344CB8AC3E}">
        <p14:creationId xmlns:p14="http://schemas.microsoft.com/office/powerpoint/2010/main" val="7816134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871"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accent4"/>
                </a:solidFill>
                <a:effectLst/>
                <a:latin typeface="+mn-lt"/>
                <a:ea typeface="+mn-ea"/>
                <a:cs typeface="+mn-cs"/>
              </a:rPr>
              <a:t>JSI or Other Facilitator</a:t>
            </a:r>
          </a:p>
          <a:p>
            <a:pPr marL="0" marR="0" indent="0" algn="l" defTabSz="932871"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accent4"/>
              </a:solidFill>
              <a:effectLst/>
              <a:latin typeface="+mn-lt"/>
              <a:ea typeface="+mn-ea"/>
              <a:cs typeface="+mn-cs"/>
            </a:endParaRPr>
          </a:p>
          <a:p>
            <a:pPr marL="0" marR="0" indent="0" algn="l" defTabSz="932871"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accent4"/>
                </a:solidFill>
                <a:effectLst/>
                <a:latin typeface="+mn-lt"/>
                <a:ea typeface="+mn-ea"/>
                <a:cs typeface="+mn-cs"/>
              </a:rPr>
              <a:t>Lead screening rates appear to be declining over time and remain significantly below the state rate for children age 12-23 months, as seen here in the graph, and children age 24-35 months (as seen on Page 23 of the County Health Profile.) Page 23 contains a number of other data points related to environmental health</a:t>
            </a:r>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41</a:t>
            </a:fld>
            <a:endParaRPr lang="en-US"/>
          </a:p>
        </p:txBody>
      </p:sp>
    </p:spTree>
    <p:extLst>
      <p:ext uri="{BB962C8B-B14F-4D97-AF65-F5344CB8AC3E}">
        <p14:creationId xmlns:p14="http://schemas.microsoft.com/office/powerpoint/2010/main" val="19901875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871"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accent4"/>
                </a:solidFill>
                <a:effectLst/>
                <a:latin typeface="+mn-lt"/>
                <a:ea typeface="+mn-ea"/>
                <a:cs typeface="+mn-cs"/>
              </a:rPr>
              <a:t>JSI or Other Facilitator</a:t>
            </a:r>
          </a:p>
          <a:p>
            <a:pPr marL="0" marR="0" indent="0" algn="l" defTabSz="932871" rtl="0" eaLnBrk="1" fontAlgn="auto" latinLnBrk="0" hangingPunct="1">
              <a:lnSpc>
                <a:spcPct val="100000"/>
              </a:lnSpc>
              <a:spcBef>
                <a:spcPts val="0"/>
              </a:spcBef>
              <a:spcAft>
                <a:spcPts val="0"/>
              </a:spcAft>
              <a:buClrTx/>
              <a:buSzTx/>
              <a:buFontTx/>
              <a:buNone/>
              <a:tabLst/>
              <a:defRPr/>
            </a:pPr>
            <a:endParaRPr lang="en-US" sz="1200" b="1" i="1" kern="1200" dirty="0" smtClean="0">
              <a:solidFill>
                <a:schemeClr val="accent4"/>
              </a:solidFill>
              <a:effectLst/>
              <a:latin typeface="+mn-lt"/>
              <a:ea typeface="+mn-ea"/>
              <a:cs typeface="+mn-cs"/>
            </a:endParaRPr>
          </a:p>
          <a:p>
            <a:pPr marL="0" marR="0" indent="0" algn="l" defTabSz="932871"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accent4"/>
                </a:solidFill>
                <a:effectLst/>
                <a:latin typeface="+mn-lt"/>
                <a:ea typeface="+mn-ea"/>
                <a:cs typeface="+mn-cs"/>
              </a:rPr>
              <a:t>In Knox County,</a:t>
            </a:r>
            <a:r>
              <a:rPr lang="en-US" sz="1200" b="0" i="0" kern="1200" baseline="0" dirty="0" smtClean="0">
                <a:solidFill>
                  <a:schemeClr val="accent4"/>
                </a:solidFill>
                <a:effectLst/>
                <a:latin typeface="+mn-lt"/>
                <a:ea typeface="+mn-ea"/>
                <a:cs typeface="+mn-cs"/>
              </a:rPr>
              <a:t> the rate of children with elevated blood levels among confirmed cases significantly declined over time. At the same time, the rate of unconfirmed cases slightly increased.</a:t>
            </a:r>
          </a:p>
        </p:txBody>
      </p:sp>
      <p:sp>
        <p:nvSpPr>
          <p:cNvPr id="4" name="Slide Number Placeholder 3"/>
          <p:cNvSpPr>
            <a:spLocks noGrp="1"/>
          </p:cNvSpPr>
          <p:nvPr>
            <p:ph type="sldNum" sz="quarter" idx="10"/>
          </p:nvPr>
        </p:nvSpPr>
        <p:spPr/>
        <p:txBody>
          <a:bodyPr/>
          <a:lstStyle/>
          <a:p>
            <a:fld id="{EA5E2EEE-0310-C24D-981C-65A489894E8C}" type="slidenum">
              <a:rPr lang="en-US" smtClean="0"/>
              <a:t>42</a:t>
            </a:fld>
            <a:endParaRPr lang="en-US"/>
          </a:p>
        </p:txBody>
      </p:sp>
    </p:spTree>
    <p:extLst>
      <p:ext uri="{BB962C8B-B14F-4D97-AF65-F5344CB8AC3E}">
        <p14:creationId xmlns:p14="http://schemas.microsoft.com/office/powerpoint/2010/main" val="7816134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accent4"/>
                </a:solidFill>
                <a:effectLst/>
                <a:latin typeface="+mn-lt"/>
                <a:ea typeface="+mn-ea"/>
                <a:cs typeface="+mn-cs"/>
              </a:rPr>
              <a:t>JSI or Other Facilitator</a:t>
            </a:r>
          </a:p>
          <a:p>
            <a:endParaRPr lang="en-US" dirty="0" smtClean="0"/>
          </a:p>
          <a:p>
            <a:r>
              <a:rPr lang="en-US" dirty="0" smtClean="0"/>
              <a:t>When</a:t>
            </a:r>
            <a:r>
              <a:rPr lang="en-US" baseline="0" dirty="0" smtClean="0"/>
              <a:t> it comes to cost barriers to health care, Knox fares slightly better than the state overall – 9% of individuals in Knox County report being unable to obtain care due to cost, compared to 10% for the state overall.</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A5E2EEE-0310-C24D-981C-65A489894E8C}" type="slidenum">
              <a:rPr lang="en-US" smtClean="0"/>
              <a:t>43</a:t>
            </a:fld>
            <a:endParaRPr lang="en-US"/>
          </a:p>
        </p:txBody>
      </p:sp>
    </p:spTree>
    <p:extLst>
      <p:ext uri="{BB962C8B-B14F-4D97-AF65-F5344CB8AC3E}">
        <p14:creationId xmlns:p14="http://schemas.microsoft.com/office/powerpoint/2010/main" val="19166603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accent4"/>
                </a:solidFill>
                <a:effectLst/>
                <a:latin typeface="+mn-lt"/>
                <a:ea typeface="+mn-ea"/>
                <a:cs typeface="+mn-cs"/>
              </a:rPr>
              <a:t>JSI or Other Facilitator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44</a:t>
            </a:fld>
            <a:endParaRPr lang="en-US"/>
          </a:p>
        </p:txBody>
      </p:sp>
    </p:spTree>
    <p:extLst>
      <p:ext uri="{BB962C8B-B14F-4D97-AF65-F5344CB8AC3E}">
        <p14:creationId xmlns:p14="http://schemas.microsoft.com/office/powerpoint/2010/main" val="28090099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JSI or other facilitator</a:t>
            </a:r>
          </a:p>
          <a:p>
            <a:endParaRPr lang="en-US" dirty="0" smtClean="0"/>
          </a:p>
          <a:p>
            <a:r>
              <a:rPr lang="en-US" dirty="0" smtClean="0"/>
              <a:t>Overview/instructions (see page 11 of the </a:t>
            </a:r>
            <a:r>
              <a:rPr lang="en-US" baseline="0" dirty="0" smtClean="0"/>
              <a:t>Community Engagement Toolkit)</a:t>
            </a:r>
            <a:r>
              <a:rPr lang="en-US" dirty="0" smtClean="0"/>
              <a:t>: </a:t>
            </a:r>
            <a:r>
              <a:rPr lang="en-US" sz="1200" kern="1200" dirty="0" smtClean="0">
                <a:solidFill>
                  <a:schemeClr val="tx1"/>
                </a:solidFill>
                <a:effectLst/>
                <a:latin typeface="+mn-lt"/>
                <a:ea typeface="+mn-ea"/>
                <a:cs typeface="+mn-cs"/>
              </a:rPr>
              <a:t>These breakout sessions will provide an opportunity for you all to share their feedback. Table facilitators have question prompts to lead discussions. The purpose of these small group discussions is to identify up to 4 health priorities, local resources to address those priorities, and gaps in resources.</a:t>
            </a:r>
            <a:endParaRPr lang="en-US" baseline="0" dirty="0" smtClean="0"/>
          </a:p>
          <a:p>
            <a:endParaRPr lang="en-US" baseline="0" dirty="0" smtClean="0"/>
          </a:p>
          <a:p>
            <a:r>
              <a:rPr lang="en-US" baseline="0" dirty="0" smtClean="0"/>
              <a:t>Leave this slide up during table breakouts</a:t>
            </a:r>
            <a:endParaRPr lang="en-US" dirty="0" smtClean="0"/>
          </a:p>
        </p:txBody>
      </p:sp>
      <p:sp>
        <p:nvSpPr>
          <p:cNvPr id="4" name="Slide Number Placeholder 3"/>
          <p:cNvSpPr>
            <a:spLocks noGrp="1"/>
          </p:cNvSpPr>
          <p:nvPr>
            <p:ph type="sldNum" sz="quarter" idx="10"/>
          </p:nvPr>
        </p:nvSpPr>
        <p:spPr/>
        <p:txBody>
          <a:bodyPr/>
          <a:lstStyle/>
          <a:p>
            <a:fld id="{EA5E2EEE-0310-C24D-981C-65A489894E8C}" type="slidenum">
              <a:rPr lang="en-US" smtClean="0"/>
              <a:t>45</a:t>
            </a:fld>
            <a:endParaRPr lang="en-US"/>
          </a:p>
        </p:txBody>
      </p:sp>
    </p:spTree>
    <p:extLst>
      <p:ext uri="{BB962C8B-B14F-4D97-AF65-F5344CB8AC3E}">
        <p14:creationId xmlns:p14="http://schemas.microsoft.com/office/powerpoint/2010/main" val="22020332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JSI or other facilitator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514350" indent="-514350">
              <a:spcAft>
                <a:spcPts val="600"/>
              </a:spcAft>
              <a:buFont typeface="+mj-lt"/>
              <a:buAutoNum type="arabicPeriod"/>
            </a:pPr>
            <a:r>
              <a:rPr lang="en-US" sz="1200" kern="1200" dirty="0">
                <a:solidFill>
                  <a:schemeClr val="tx1"/>
                </a:solidFill>
                <a:latin typeface="+mn-lt"/>
                <a:ea typeface="+mn-ea"/>
                <a:cs typeface="+mn-cs"/>
              </a:rPr>
              <a:t>Create sticky notes like the one you see here on the left. The priority area is on top, the asset or resource is on the note, and a label for Asset or Resource so that you remember later.</a:t>
            </a:r>
          </a:p>
          <a:p>
            <a:pPr marL="514350" indent="-514350">
              <a:spcAft>
                <a:spcPts val="600"/>
              </a:spcAft>
              <a:buFont typeface="+mj-lt"/>
              <a:buAutoNum type="arabicPeriod"/>
            </a:pPr>
            <a:r>
              <a:rPr lang="en-US" sz="1200" kern="1200" dirty="0">
                <a:solidFill>
                  <a:schemeClr val="tx1"/>
                </a:solidFill>
                <a:latin typeface="+mn-lt"/>
                <a:ea typeface="+mn-ea"/>
                <a:cs typeface="+mn-cs"/>
              </a:rPr>
              <a:t>After we each have an individual </a:t>
            </a:r>
            <a:r>
              <a:rPr lang="en-US" sz="1200" kern="1200" dirty="0" err="1">
                <a:solidFill>
                  <a:schemeClr val="tx1"/>
                </a:solidFill>
                <a:latin typeface="+mn-lt"/>
                <a:ea typeface="+mn-ea"/>
                <a:cs typeface="+mn-cs"/>
              </a:rPr>
              <a:t>oppty</a:t>
            </a:r>
            <a:r>
              <a:rPr lang="en-US" sz="1200" kern="1200" dirty="0">
                <a:solidFill>
                  <a:schemeClr val="tx1"/>
                </a:solidFill>
                <a:latin typeface="+mn-lt"/>
                <a:ea typeface="+mn-ea"/>
                <a:cs typeface="+mn-cs"/>
              </a:rPr>
              <a:t> to vote on the priorities which have been identified during the table breakouts, we will invite you to place your  sticky notes with assets/resources and needs on the corresponding Priority Area sheet.</a:t>
            </a:r>
          </a:p>
          <a:p>
            <a:pPr marL="514350" indent="-514350">
              <a:spcAft>
                <a:spcPts val="600"/>
              </a:spcAft>
              <a:buFont typeface="+mj-lt"/>
              <a:buAutoNum type="arabicPeriod"/>
            </a:pPr>
            <a:r>
              <a:rPr lang="en-US" sz="1200" kern="1200" dirty="0">
                <a:solidFill>
                  <a:schemeClr val="tx1"/>
                </a:solidFill>
                <a:latin typeface="+mn-lt"/>
                <a:ea typeface="+mn-ea"/>
                <a:cs typeface="+mn-cs"/>
              </a:rPr>
              <a:t>For those assets/resources and needs pertaining to other domains that did not make this forum’s final cut, please place then on the sheet marked “Other”. This is still valuable information that others may find useful down the road.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46</a:t>
            </a:fld>
            <a:endParaRPr lang="en-US"/>
          </a:p>
        </p:txBody>
      </p:sp>
    </p:spTree>
    <p:extLst>
      <p:ext uri="{BB962C8B-B14F-4D97-AF65-F5344CB8AC3E}">
        <p14:creationId xmlns:p14="http://schemas.microsoft.com/office/powerpoint/2010/main" val="9761606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accent4"/>
                </a:solidFill>
                <a:effectLst/>
                <a:latin typeface="+mn-lt"/>
                <a:ea typeface="+mn-ea"/>
                <a:cs typeface="+mn-cs"/>
              </a:rPr>
              <a:t>JSI or Other Facilitator</a:t>
            </a:r>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47</a:t>
            </a:fld>
            <a:endParaRPr lang="en-US"/>
          </a:p>
        </p:txBody>
      </p:sp>
    </p:spTree>
    <p:extLst>
      <p:ext uri="{BB962C8B-B14F-4D97-AF65-F5344CB8AC3E}">
        <p14:creationId xmlns:p14="http://schemas.microsoft.com/office/powerpoint/2010/main" val="25430060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Local Facilitator</a:t>
            </a:r>
            <a:endParaRPr lang="en-US" b="1" i="1" dirty="0"/>
          </a:p>
        </p:txBody>
      </p:sp>
      <p:sp>
        <p:nvSpPr>
          <p:cNvPr id="4" name="Slide Number Placeholder 3"/>
          <p:cNvSpPr>
            <a:spLocks noGrp="1"/>
          </p:cNvSpPr>
          <p:nvPr>
            <p:ph type="sldNum" sz="quarter" idx="10"/>
          </p:nvPr>
        </p:nvSpPr>
        <p:spPr/>
        <p:txBody>
          <a:bodyPr/>
          <a:lstStyle/>
          <a:p>
            <a:fld id="{EA5E2EEE-0310-C24D-981C-65A489894E8C}" type="slidenum">
              <a:rPr lang="en-US" smtClean="0"/>
              <a:t>48</a:t>
            </a:fld>
            <a:endParaRPr lang="en-US"/>
          </a:p>
        </p:txBody>
      </p:sp>
    </p:spTree>
    <p:extLst>
      <p:ext uri="{BB962C8B-B14F-4D97-AF65-F5344CB8AC3E}">
        <p14:creationId xmlns:p14="http://schemas.microsoft.com/office/powerpoint/2010/main" val="38584779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49</a:t>
            </a:fld>
            <a:endParaRPr lang="en-US"/>
          </a:p>
        </p:txBody>
      </p:sp>
    </p:spTree>
    <p:extLst>
      <p:ext uri="{BB962C8B-B14F-4D97-AF65-F5344CB8AC3E}">
        <p14:creationId xmlns:p14="http://schemas.microsoft.com/office/powerpoint/2010/main" val="1858588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JSI or Other</a:t>
            </a:r>
            <a:r>
              <a:rPr lang="en-US" b="1" i="1" baseline="0" dirty="0" smtClean="0"/>
              <a:t> Facilitator</a:t>
            </a:r>
            <a:endParaRPr lang="en-US" b="1" i="1" dirty="0" smtClean="0"/>
          </a:p>
          <a:p>
            <a:endParaRPr lang="en-US" dirty="0" smtClean="0"/>
          </a:p>
          <a:p>
            <a:r>
              <a:rPr lang="en-US" dirty="0" smtClean="0"/>
              <a:t>There are a number of things that bring us here today from the IRS, national accreditation</a:t>
            </a:r>
            <a:r>
              <a:rPr lang="en-US" baseline="0" dirty="0" smtClean="0"/>
              <a:t> boards, as well as the insight and leadership from the Maine Shared CHNA leadership, who long before the IRS and accreditation requirements saw an opportunity to work together to make Maine the healthiest state in the nation. </a:t>
            </a:r>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5</a:t>
            </a:fld>
            <a:endParaRPr lang="en-US"/>
          </a:p>
        </p:txBody>
      </p:sp>
    </p:spTree>
    <p:extLst>
      <p:ext uri="{BB962C8B-B14F-4D97-AF65-F5344CB8AC3E}">
        <p14:creationId xmlns:p14="http://schemas.microsoft.com/office/powerpoint/2010/main" val="807720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b="1" i="1" dirty="0" smtClean="0"/>
              <a:t>JSI or Other</a:t>
            </a:r>
            <a:r>
              <a:rPr lang="en-US" b="1" i="1" baseline="0" dirty="0" smtClean="0"/>
              <a:t> Facilitator</a:t>
            </a:r>
            <a:endParaRPr lang="en-US" b="1" i="1" dirty="0" smtClean="0"/>
          </a:p>
          <a:p>
            <a:pPr eaLnBrk="1" hangingPunct="1">
              <a:spcBef>
                <a:spcPct val="0"/>
              </a:spcBef>
            </a:pPr>
            <a:endParaRPr lang="en-US" alt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See page 28 of the Community Engagement</a:t>
            </a:r>
            <a:r>
              <a:rPr lang="en-US" baseline="0" dirty="0" smtClean="0"/>
              <a:t> Toolkit for more information</a:t>
            </a:r>
            <a:r>
              <a:rPr lang="en-US" altLang="en-US" dirty="0" smtClean="0"/>
              <a:t> </a:t>
            </a:r>
          </a:p>
          <a:p>
            <a:pPr eaLnBrk="1" hangingPunct="1">
              <a:spcBef>
                <a:spcPct val="0"/>
              </a:spcBef>
            </a:pPr>
            <a:endParaRPr lang="en-US" altLang="en-US" dirty="0" smtClean="0"/>
          </a:p>
          <a:p>
            <a:pPr eaLnBrk="1" hangingPunct="1">
              <a:spcBef>
                <a:spcPct val="0"/>
              </a:spcBef>
            </a:pPr>
            <a:r>
              <a:rPr lang="en-US" altLang="en-US" dirty="0" smtClean="0"/>
              <a:t>Maine is the only state in the nation that conducts a statewide community health needs assessment through our unique public private partnership.  These</a:t>
            </a:r>
            <a:r>
              <a:rPr lang="en-US" altLang="en-US" baseline="0" dirty="0" smtClean="0"/>
              <a:t> community health needs assessments – referred to as “CHNAs” – are required for non-profit hospitals (under the IRS and ACA) and for local health departments to meet requirements under the Public Health Accreditation Board (PHAB). Among the required activities are:</a:t>
            </a:r>
          </a:p>
          <a:p>
            <a:pPr marL="228600" indent="-228600" eaLnBrk="1" hangingPunct="1">
              <a:spcBef>
                <a:spcPct val="0"/>
              </a:spcBef>
              <a:buAutoNum type="arabicPeriod"/>
            </a:pPr>
            <a:r>
              <a:rPr lang="en-US" altLang="en-US" baseline="0" dirty="0" smtClean="0"/>
              <a:t>Obtain input from the community, including providers and communities served, on health needs (which is why we’re here today)</a:t>
            </a:r>
          </a:p>
          <a:p>
            <a:pPr marL="228600" indent="-228600" eaLnBrk="1" hangingPunct="1">
              <a:spcBef>
                <a:spcPct val="0"/>
              </a:spcBef>
              <a:buAutoNum type="arabicPeriod"/>
            </a:pPr>
            <a:r>
              <a:rPr lang="en-US" altLang="en-US" baseline="0" dirty="0" smtClean="0"/>
              <a:t>Evaluate previous actions taken to address needs identified in previous CHNAs</a:t>
            </a:r>
          </a:p>
          <a:p>
            <a:pPr marL="228600" indent="-228600" eaLnBrk="1" hangingPunct="1">
              <a:spcBef>
                <a:spcPct val="0"/>
              </a:spcBef>
              <a:buAutoNum type="arabicPeriod"/>
            </a:pPr>
            <a:r>
              <a:rPr lang="en-US" altLang="en-US" baseline="0" dirty="0" smtClean="0"/>
              <a:t>Choose needs to be addressed (and provide justification)</a:t>
            </a:r>
          </a:p>
          <a:p>
            <a:pPr marL="228600" indent="-228600" eaLnBrk="1" hangingPunct="1">
              <a:spcBef>
                <a:spcPct val="0"/>
              </a:spcBef>
              <a:buAutoNum type="arabicPeriod"/>
            </a:pPr>
            <a:r>
              <a:rPr lang="en-US" altLang="en-US" baseline="0" dirty="0" smtClean="0"/>
              <a:t>Summarize an implementation strategy</a:t>
            </a:r>
          </a:p>
          <a:p>
            <a:pPr marL="228600" indent="-228600" eaLnBrk="1" hangingPunct="1">
              <a:spcBef>
                <a:spcPct val="0"/>
              </a:spcBef>
              <a:buAutoNum type="arabicPeriod"/>
            </a:pPr>
            <a:endParaRPr lang="en-US" altLang="en-US" dirty="0" smtClean="0"/>
          </a:p>
          <a:p>
            <a:pPr marL="228600" indent="-228600" eaLnBrk="1" hangingPunct="1">
              <a:spcBef>
                <a:spcPct val="0"/>
              </a:spcBef>
              <a:buAutoNum type="arabicPeriod"/>
            </a:pPr>
            <a:endParaRPr lang="en-US" altLang="en-US" dirty="0"/>
          </a:p>
        </p:txBody>
      </p:sp>
      <p:sp>
        <p:nvSpPr>
          <p:cNvPr id="81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Arial"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009F09D6-6E2B-214C-A2BC-5E87530A82C4}" type="slidenum">
              <a:rPr lang="en-US" altLang="en-US"/>
              <a:pPr eaLnBrk="1" hangingPunct="1"/>
              <a:t>6</a:t>
            </a:fld>
            <a:endParaRPr lang="en-US" altLang="en-US"/>
          </a:p>
        </p:txBody>
      </p:sp>
    </p:spTree>
    <p:extLst>
      <p:ext uri="{BB962C8B-B14F-4D97-AF65-F5344CB8AC3E}">
        <p14:creationId xmlns:p14="http://schemas.microsoft.com/office/powerpoint/2010/main" val="3680264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JSI or Other</a:t>
            </a:r>
            <a:r>
              <a:rPr lang="en-US" b="1" i="1" baseline="0" dirty="0" smtClean="0"/>
              <a:t> Facilitator</a:t>
            </a:r>
            <a:endParaRPr lang="en-US" b="1" i="1" dirty="0" smtClean="0"/>
          </a:p>
          <a:p>
            <a:endParaRPr lang="en-US" dirty="0" smtClean="0"/>
          </a:p>
          <a:p>
            <a:endParaRPr lang="en-US" dirty="0" smtClean="0"/>
          </a:p>
          <a:p>
            <a:r>
              <a:rPr lang="en-US" dirty="0" smtClean="0"/>
              <a:t>Steering</a:t>
            </a:r>
            <a:r>
              <a:rPr lang="en-US" baseline="0" dirty="0" smtClean="0"/>
              <a:t> Committee consists of representatives from the signatory members: Central Maine Heath Care, Eastern Maine Healthcare (EMHS to become Northern Light Health on October 1) Maine General Healthcare, </a:t>
            </a:r>
            <a:r>
              <a:rPr lang="en-US" baseline="0" dirty="0" err="1" smtClean="0"/>
              <a:t>MaineHealth</a:t>
            </a:r>
            <a:r>
              <a:rPr lang="en-US" baseline="0" dirty="0" smtClean="0"/>
              <a:t>, and the Maine Center for Disease Control and Prevention. Major funding for the Maine Shared CHNA is provided by the partnering healthcare systems with generous in-kind support from the Maine CDC and the countless organizations who contribute to this effort. </a:t>
            </a:r>
          </a:p>
          <a:p>
            <a:endParaRPr lang="en-US" baseline="0" dirty="0" smtClean="0"/>
          </a:p>
          <a:p>
            <a:r>
              <a:rPr lang="en-US" baseline="0" dirty="0" smtClean="0"/>
              <a:t>Funding supports the Program Manager and contracting with a vendor to support this effort. John Snow, Inc. (JSI) was selected in January, 2018.  Ask folks to stand if they have served in any or all of the following roles: </a:t>
            </a:r>
          </a:p>
          <a:p>
            <a:endParaRPr lang="en-US" baseline="0" dirty="0" smtClean="0"/>
          </a:p>
          <a:p>
            <a:pPr marL="171450" indent="-171450">
              <a:buFont typeface="Arial" panose="020B0604020202020204" pitchFamily="34" charset="0"/>
              <a:buChar char="•"/>
            </a:pPr>
            <a:r>
              <a:rPr lang="en-US" baseline="0" dirty="0" smtClean="0"/>
              <a:t>Data Analysis Team is made up of a subgroup with representatives from the Metrics Committee, analysts from Maine CDC, USM, and JSI. Their role has been to collect and analyze the list of 200 indicators identified by the Metrics Committee</a:t>
            </a:r>
          </a:p>
          <a:p>
            <a:pPr marL="171450" indent="-171450">
              <a:buFont typeface="Arial" panose="020B0604020202020204" pitchFamily="34" charset="0"/>
              <a:buChar char="•"/>
            </a:pPr>
            <a:r>
              <a:rPr lang="en-US" baseline="0" dirty="0" smtClean="0"/>
              <a:t>Metrics Committee is made up of representatives from the signatory members with further support from UNE, USM, and subject matter experts.</a:t>
            </a:r>
          </a:p>
          <a:p>
            <a:pPr marL="171450" indent="-171450">
              <a:buFont typeface="Arial" panose="020B0604020202020204" pitchFamily="34" charset="0"/>
              <a:buChar char="•"/>
            </a:pPr>
            <a:r>
              <a:rPr lang="en-US" baseline="0" dirty="0" smtClean="0"/>
              <a:t>The CEA made up of a subgroup with representatives from the Statewide Community Engagement Committee. Their role has been to provide advice and guidance to the Program Manager on every aspect of community engagement. </a:t>
            </a:r>
          </a:p>
          <a:p>
            <a:pPr marL="171450" indent="-171450">
              <a:buFont typeface="Arial" panose="020B0604020202020204" pitchFamily="34" charset="0"/>
              <a:buChar char="•"/>
            </a:pPr>
            <a:r>
              <a:rPr lang="en-US" baseline="0" dirty="0" smtClean="0"/>
              <a:t>Statewide Community Engagement includes partners and interested parties who have provided feedback on all aspects of community engagement</a:t>
            </a:r>
          </a:p>
          <a:p>
            <a:pPr marL="171450" indent="-171450">
              <a:buFont typeface="Arial" panose="020B0604020202020204" pitchFamily="34" charset="0"/>
              <a:buChar char="•"/>
            </a:pPr>
            <a:r>
              <a:rPr lang="en-US" baseline="0" dirty="0" smtClean="0"/>
              <a:t>Local Planning Teams have set dates, found venues, and organized every aspect of today’s event. </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They deserve a hand!</a:t>
            </a:r>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7</a:t>
            </a:fld>
            <a:endParaRPr lang="en-US"/>
          </a:p>
        </p:txBody>
      </p:sp>
    </p:spTree>
    <p:extLst>
      <p:ext uri="{BB962C8B-B14F-4D97-AF65-F5344CB8AC3E}">
        <p14:creationId xmlns:p14="http://schemas.microsoft.com/office/powerpoint/2010/main" val="2463127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JSI or Other Facilitator</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Best practice = Regular community assessment of the data, reviewing progress on priorities, and updating health improvement plans based on findings. Health Improvement Plans cannot succeed without partners – many who are here today. </a:t>
            </a:r>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95476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Local Facilitator</a:t>
            </a:r>
            <a:endParaRPr lang="en-US" b="1" i="1" dirty="0"/>
          </a:p>
        </p:txBody>
      </p:sp>
      <p:sp>
        <p:nvSpPr>
          <p:cNvPr id="4" name="Slide Number Placeholder 3"/>
          <p:cNvSpPr>
            <a:spLocks noGrp="1"/>
          </p:cNvSpPr>
          <p:nvPr>
            <p:ph type="sldNum" sz="quarter" idx="10"/>
          </p:nvPr>
        </p:nvSpPr>
        <p:spPr/>
        <p:txBody>
          <a:bodyPr/>
          <a:lstStyle/>
          <a:p>
            <a:fld id="{EA5E2EEE-0310-C24D-981C-65A489894E8C}" type="slidenum">
              <a:rPr lang="en-US" smtClean="0"/>
              <a:t>9</a:t>
            </a:fld>
            <a:endParaRPr lang="en-US"/>
          </a:p>
        </p:txBody>
      </p:sp>
    </p:spTree>
    <p:extLst>
      <p:ext uri="{BB962C8B-B14F-4D97-AF65-F5344CB8AC3E}">
        <p14:creationId xmlns:p14="http://schemas.microsoft.com/office/powerpoint/2010/main" val="12196555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7500" spc="-50" baseline="0">
                <a:solidFill>
                  <a:schemeClr val="accent3"/>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809503-827A-481E-8DA7-8855721A6C3C}" type="datetime1">
              <a:rPr lang="en-US" smtClean="0"/>
              <a:t>10/22/2018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3014" y="5055695"/>
            <a:ext cx="7362825" cy="108585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solidFill>
            <a:schemeClr val="accent5"/>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DFB8DC-CD78-4F99-B5D5-ACCD50DF6743}" type="datetime1">
              <a:rPr lang="en-US" smtClean="0"/>
              <a:t>10/22/2018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42B219-3590-46AA-9B5D-7F61189C7AA5}" type="datetime1">
              <a:rPr lang="en-US" smtClean="0"/>
              <a:t>10/22/2018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B939B2-1C02-4552-9859-081ED63EC0F5}" type="datetime1">
              <a:rPr lang="en-US" smtClean="0"/>
              <a:t>10/22/2018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4400" b="0" spc="-50" baseline="0">
                <a:solidFill>
                  <a:schemeClr val="accent3"/>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DD05D2BC-CAEA-43DA-B7C0-BA22D29A2D95}" type="datetime1">
              <a:rPr lang="en-US" smtClean="0"/>
              <a:t>10/22/2018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8440"/>
          </a:xfrm>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6B1341-7D4D-4264-8566-29A8953BF85E}" type="datetime1">
              <a:rPr lang="en-US" smtClean="0"/>
              <a:t>10/22/2018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4800" b="0">
                <a:solidFill>
                  <a:schemeClr val="accent3"/>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3A9086-2219-40A6-8B5F-11D9BA403908}" type="datetime1">
              <a:rPr lang="en-US" smtClean="0"/>
              <a:t>10/22/2018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968440"/>
          </a:xfrm>
        </p:spPr>
        <p:txBody>
          <a:bodyPr/>
          <a:lstStyle/>
          <a:p>
            <a:r>
              <a:rPr lang="en-US" dirty="0"/>
              <a:t>Click to edit Master title style</a:t>
            </a:r>
          </a:p>
        </p:txBody>
      </p:sp>
      <p:sp>
        <p:nvSpPr>
          <p:cNvPr id="3" name="Content Placeholder 2"/>
          <p:cNvSpPr>
            <a:spLocks noGrp="1"/>
          </p:cNvSpPr>
          <p:nvPr>
            <p:ph sz="half" idx="1"/>
          </p:nvPr>
        </p:nvSpPr>
        <p:spPr>
          <a:xfrm>
            <a:off x="1097279" y="1533378"/>
            <a:ext cx="4937760" cy="4335716"/>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533378"/>
            <a:ext cx="4937760" cy="4335717"/>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A7563F8-7BC8-49AC-B265-E908F36F555E}" type="datetime1">
              <a:rPr lang="en-US" smtClean="0"/>
              <a:t>10/22/2018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4"/>
            <a:ext cx="10058400" cy="951354"/>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522496"/>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258778"/>
            <a:ext cx="4937760" cy="37059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522496"/>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258778"/>
            <a:ext cx="4937760" cy="37059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E99C99-6292-42AE-A83A-802EE560C669}" type="datetime1">
              <a:rPr lang="en-US" smtClean="0"/>
              <a:t>10/22/2018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DE893-93A8-4212-BCDE-5DE9380DD911}" type="datetime1">
              <a:rPr lang="en-US" smtClean="0"/>
              <a:t>10/22/2018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98456CA-33A3-419F-AE45-40BB85B57C27}" type="datetime1">
              <a:rPr lang="en-US" smtClean="0"/>
              <a:t>10/22/2018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7" y="0"/>
            <a:ext cx="2097007"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09702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04800" y="594359"/>
            <a:ext cx="2626822" cy="2286000"/>
          </a:xfrm>
        </p:spPr>
        <p:txBody>
          <a:bodyPr anchor="b">
            <a:normAutofit/>
          </a:bodyPr>
          <a:lstStyle>
            <a:lvl1pPr>
              <a:defRPr sz="3200" b="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4800" y="2926080"/>
            <a:ext cx="2626822"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13112" y="6459785"/>
            <a:ext cx="2618510" cy="365125"/>
          </a:xfrm>
        </p:spPr>
        <p:txBody>
          <a:bodyPr/>
          <a:lstStyle>
            <a:lvl1pPr algn="l">
              <a:defRPr/>
            </a:lvl1pPr>
          </a:lstStyle>
          <a:p>
            <a:fld id="{2B75F623-3EF9-487A-83CF-F61A2434F60A}" type="datetime1">
              <a:rPr lang="en-US" smtClean="0"/>
              <a:t>10/22/2018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98602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533378"/>
            <a:ext cx="10058400" cy="4335716"/>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b="1">
                <a:solidFill>
                  <a:schemeClr val="bg1"/>
                </a:solidFill>
              </a:defRPr>
            </a:lvl1pPr>
          </a:lstStyle>
          <a:p>
            <a:fld id="{AD1056AC-C57E-4118-924D-2F50D1DA7BCE}" type="datetime1">
              <a:rPr lang="en-US" smtClean="0"/>
              <a:t>10/22/2018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b="1" cap="all" baseline="0">
                <a:solidFill>
                  <a:schemeClr val="bg1"/>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chemeClr val="bg1"/>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88720" y="1336414"/>
            <a:ext cx="996696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85000"/>
        </a:lnSpc>
        <a:spcBef>
          <a:spcPct val="0"/>
        </a:spcBef>
        <a:buNone/>
        <a:defRPr sz="4400" b="0" kern="1200" spc="-50" baseline="0">
          <a:solidFill>
            <a:schemeClr val="accent3"/>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18.emf"/><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3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3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chart" Target="../charts/chart11.xml"/><Relationship Id="rId5" Type="http://schemas.openxmlformats.org/officeDocument/2006/relationships/image" Target="../media/image22.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3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17.xml"/></Relationships>
</file>

<file path=ppt/slides/_rels/slide3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chart" Target="../charts/chart22.xml"/></Relationships>
</file>

<file path=ppt/slides/_rels/slide4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chart" Target="../charts/chart25.xml"/></Relationships>
</file>

<file path=ppt/slides/_rels/slide4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7.JP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28.jp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mailto:cputnamkcchc@gmail.com" TargetMode="External"/><Relationship Id="rId3" Type="http://schemas.openxmlformats.org/officeDocument/2006/relationships/hyperlink" Target="mailto:drexell.r.white@maine.gov" TargetMode="External"/><Relationship Id="rId7" Type="http://schemas.openxmlformats.org/officeDocument/2006/relationships/hyperlink" Target="mailto:rmccormick@pbmc.org" TargetMode="External"/><Relationship Id="rId2" Type="http://schemas.openxmlformats.org/officeDocument/2006/relationships/notesSlide" Target="../notesSlides/notesSlide49.xml"/><Relationship Id="rId1" Type="http://schemas.openxmlformats.org/officeDocument/2006/relationships/slideLayout" Target="../slideLayouts/slideLayout5.xml"/><Relationship Id="rId6" Type="http://schemas.openxmlformats.org/officeDocument/2006/relationships/hyperlink" Target="mailto:efreedman@mainehealth.org" TargetMode="External"/><Relationship Id="rId5" Type="http://schemas.openxmlformats.org/officeDocument/2006/relationships/hyperlink" Target="mailto:jlmorrisse@mainehealth.org" TargetMode="External"/><Relationship Id="rId4" Type="http://schemas.openxmlformats.org/officeDocument/2006/relationships/hyperlink" Target="mailto:phoebe.downer@maine.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t">
            <a:normAutofit/>
          </a:bodyPr>
          <a:lstStyle/>
          <a:p>
            <a:r>
              <a:rPr lang="en-US" sz="6000" dirty="0" smtClean="0"/>
              <a:t>Maine Shared Community Health Needs Assessment</a:t>
            </a:r>
            <a:endParaRPr lang="en-US" sz="6000" dirty="0"/>
          </a:p>
        </p:txBody>
      </p:sp>
      <p:sp>
        <p:nvSpPr>
          <p:cNvPr id="4" name="Subtitle 3"/>
          <p:cNvSpPr>
            <a:spLocks noGrp="1"/>
          </p:cNvSpPr>
          <p:nvPr>
            <p:ph type="subTitle" idx="1"/>
          </p:nvPr>
        </p:nvSpPr>
        <p:spPr>
          <a:xfrm>
            <a:off x="1100051" y="3182112"/>
            <a:ext cx="10058400" cy="1143000"/>
          </a:xfrm>
        </p:spPr>
        <p:txBody>
          <a:bodyPr anchor="ctr">
            <a:normAutofit/>
          </a:bodyPr>
          <a:lstStyle/>
          <a:p>
            <a:pPr algn="ctr"/>
            <a:r>
              <a:rPr lang="en-US" sz="3000" b="1" dirty="0" smtClean="0">
                <a:solidFill>
                  <a:schemeClr val="bg2">
                    <a:lumMod val="50000"/>
                  </a:schemeClr>
                </a:solidFill>
              </a:rPr>
              <a:t>Knox county</a:t>
            </a:r>
            <a:endParaRPr lang="en-US" sz="3000" b="1" dirty="0">
              <a:solidFill>
                <a:schemeClr val="bg2">
                  <a:lumMod val="50000"/>
                </a:schemeClr>
              </a:solidFill>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t>1</a:t>
            </a:fld>
            <a:endParaRPr lang="en-US" dirty="0"/>
          </a:p>
        </p:txBody>
      </p:sp>
    </p:spTree>
    <p:extLst>
      <p:ext uri="{BB962C8B-B14F-4D97-AF65-F5344CB8AC3E}">
        <p14:creationId xmlns:p14="http://schemas.microsoft.com/office/powerpoint/2010/main" val="570597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6273" t="31619" r="13632" b="33297"/>
          <a:stretch/>
        </p:blipFill>
        <p:spPr>
          <a:xfrm>
            <a:off x="3164417" y="1447800"/>
            <a:ext cx="5940393" cy="4796246"/>
          </a:xfrm>
          <a:prstGeom prst="rect">
            <a:avLst/>
          </a:prstGeom>
        </p:spPr>
      </p:pic>
      <p:sp>
        <p:nvSpPr>
          <p:cNvPr id="4" name="Title 3"/>
          <p:cNvSpPr>
            <a:spLocks noGrp="1"/>
          </p:cNvSpPr>
          <p:nvPr>
            <p:ph type="title"/>
          </p:nvPr>
        </p:nvSpPr>
        <p:spPr/>
        <p:txBody>
          <a:bodyPr/>
          <a:lstStyle/>
          <a:p>
            <a:r>
              <a:rPr lang="en-US" dirty="0" smtClean="0"/>
              <a:t>Health Improvement</a:t>
            </a:r>
            <a:endParaRPr lang="en-US" dirty="0"/>
          </a:p>
        </p:txBody>
      </p:sp>
      <p:sp>
        <p:nvSpPr>
          <p:cNvPr id="2" name="Slide Number Placeholder 1"/>
          <p:cNvSpPr>
            <a:spLocks noGrp="1"/>
          </p:cNvSpPr>
          <p:nvPr>
            <p:ph type="sldNum" sz="quarter" idx="12"/>
          </p:nvPr>
        </p:nvSpPr>
        <p:spPr/>
        <p:txBody>
          <a:bodyPr/>
          <a:lstStyle/>
          <a:p>
            <a:fld id="{4FAB73BC-B049-4115-A692-8D63A059BFB8}" type="slidenum">
              <a:rPr lang="en-US" smtClean="0"/>
              <a:t>10</a:t>
            </a:fld>
            <a:endParaRPr lang="en-US" dirty="0"/>
          </a:p>
        </p:txBody>
      </p:sp>
    </p:spTree>
    <p:extLst>
      <p:ext uri="{BB962C8B-B14F-4D97-AF65-F5344CB8AC3E}">
        <p14:creationId xmlns:p14="http://schemas.microsoft.com/office/powerpoint/2010/main" val="874639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fontScale="90000"/>
          </a:bodyPr>
          <a:lstStyle/>
          <a:p>
            <a:pPr algn="ctr" eaLnBrk="1" hangingPunct="1"/>
            <a:r>
              <a:rPr lang="en-US" altLang="en-US" sz="4000" dirty="0"/>
              <a:t>Midcoast Public Health District </a:t>
            </a:r>
            <a:r>
              <a:rPr lang="en-US" altLang="en-US" dirty="0"/>
              <a:t/>
            </a:r>
            <a:br>
              <a:rPr lang="en-US" altLang="en-US" dirty="0"/>
            </a:br>
            <a:r>
              <a:rPr lang="en-US" altLang="en-US" sz="4000" dirty="0"/>
              <a:t>Midcoast Public Health Council (MPHC)</a:t>
            </a:r>
          </a:p>
        </p:txBody>
      </p:sp>
      <p:sp>
        <p:nvSpPr>
          <p:cNvPr id="2" name="TextBox 1">
            <a:extLst>
              <a:ext uri="{FF2B5EF4-FFF2-40B4-BE49-F238E27FC236}">
                <a16:creationId xmlns="" xmlns:a16="http://schemas.microsoft.com/office/drawing/2014/main" id="{5EBF2BB2-F9B1-4F10-935F-430C7ADA9CE8}"/>
              </a:ext>
            </a:extLst>
          </p:cNvPr>
          <p:cNvSpPr txBox="1"/>
          <p:nvPr/>
        </p:nvSpPr>
        <p:spPr>
          <a:xfrm>
            <a:off x="1186249" y="1346200"/>
            <a:ext cx="9811265" cy="483209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The Midcoast Public Health District is one of </a:t>
            </a:r>
            <a:r>
              <a:rPr kumimoji="0" lang="en-US" sz="2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nine </a:t>
            </a:r>
            <a:r>
              <a:rPr lang="en-US" sz="2800" dirty="0">
                <a:solidFill>
                  <a:srgbClr val="000000"/>
                </a:solidFill>
                <a:latin typeface="Calibri" panose="020F0502020204030204" pitchFamily="34" charset="0"/>
              </a:rPr>
              <a:t>p</a:t>
            </a:r>
            <a:r>
              <a:rPr kumimoji="0" lang="en-US" sz="2800" b="0" i="0" u="none" strike="noStrike" kern="1200" cap="none" spc="0" normalizeH="0" baseline="0" noProof="0" dirty="0" err="1" smtClean="0">
                <a:ln>
                  <a:noFill/>
                </a:ln>
                <a:solidFill>
                  <a:srgbClr val="000000"/>
                </a:solidFill>
                <a:effectLst/>
                <a:uLnTx/>
                <a:uFillTx/>
                <a:latin typeface="Calibri" panose="020F0502020204030204" pitchFamily="34" charset="0"/>
                <a:ea typeface="+mn-ea"/>
                <a:cs typeface="+mn-cs"/>
              </a:rPr>
              <a:t>ublic</a:t>
            </a:r>
            <a:r>
              <a:rPr kumimoji="0" lang="en-US" sz="2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 health districts </a:t>
            </a: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 Maine. The </a:t>
            </a:r>
            <a:r>
              <a:rPr kumimoji="0" lang="en-US" sz="2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district </a:t>
            </a: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includes Waldo, Lincoln, Knox </a:t>
            </a:r>
            <a:r>
              <a:rPr kumimoji="0" lang="en-US" sz="2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and </a:t>
            </a: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Sagadahoc </a:t>
            </a:r>
            <a:r>
              <a:rPr kumimoji="0" lang="en-US" sz="2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counties.</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The Midcoast Public Health Council is the District Coordinating Council (DCC) for </a:t>
            </a:r>
            <a:r>
              <a:rPr kumimoji="0" lang="en-US" sz="2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public health </a:t>
            </a: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 </a:t>
            </a:r>
            <a:r>
              <a:rPr kumimoji="0" lang="en-US" sz="2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the Midcoast with council membership</a:t>
            </a:r>
            <a:r>
              <a:rPr kumimoji="0" lang="en-US" sz="2800" b="0" i="0" u="none" strike="noStrike" kern="1200" cap="none" spc="0" normalizeH="0" noProof="0" dirty="0" smtClean="0">
                <a:ln>
                  <a:noFill/>
                </a:ln>
                <a:solidFill>
                  <a:srgbClr val="000000"/>
                </a:solidFill>
                <a:effectLst/>
                <a:uLnTx/>
                <a:uFillTx/>
                <a:latin typeface="Calibri" panose="020F0502020204030204" pitchFamily="34" charset="0"/>
                <a:ea typeface="+mn-ea"/>
                <a:cs typeface="+mn-cs"/>
              </a:rPr>
              <a:t> or r</a:t>
            </a:r>
            <a:r>
              <a:rPr kumimoji="0" lang="en-US" sz="2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epresentation </a:t>
            </a: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from the </a:t>
            </a:r>
            <a:r>
              <a:rPr kumimoji="0" lang="en-US" sz="2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district’s four counties</a:t>
            </a: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lang="en-US" sz="2800" dirty="0" smtClean="0">
                <a:solidFill>
                  <a:srgbClr val="000000"/>
                </a:solidFill>
                <a:latin typeface="Calibri" panose="020F0502020204030204" pitchFamily="34" charset="0"/>
              </a:rPr>
              <a:t>as well as </a:t>
            </a:r>
            <a:r>
              <a:rPr kumimoji="0" lang="en-US" sz="2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Brunswick and </a:t>
            </a:r>
            <a:r>
              <a:rPr kumimoji="0" lang="en-US" sz="2800" b="0" i="0" u="none" strike="noStrike" kern="1200" cap="none" spc="0" normalizeH="0" baseline="0" noProof="0" dirty="0" err="1" smtClean="0">
                <a:ln>
                  <a:noFill/>
                </a:ln>
                <a:solidFill>
                  <a:srgbClr val="000000"/>
                </a:solidFill>
                <a:effectLst/>
                <a:uLnTx/>
                <a:uFillTx/>
                <a:latin typeface="Calibri" panose="020F0502020204030204" pitchFamily="34" charset="0"/>
                <a:ea typeface="+mn-ea"/>
                <a:cs typeface="+mn-cs"/>
              </a:rPr>
              <a:t>Harpswell</a:t>
            </a:r>
            <a:r>
              <a:rPr kumimoji="0" lang="en-US" sz="2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Current District </a:t>
            </a: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Public Health Improvement Plan (DPHIP) </a:t>
            </a:r>
            <a:r>
              <a:rPr kumimoji="0" lang="en-US" sz="2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created </a:t>
            </a: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 2016 </a:t>
            </a:r>
          </a:p>
        </p:txBody>
      </p:sp>
      <p:sp>
        <p:nvSpPr>
          <p:cNvPr id="3" name="Slide Number Placeholder 2"/>
          <p:cNvSpPr>
            <a:spLocks noGrp="1"/>
          </p:cNvSpPr>
          <p:nvPr>
            <p:ph type="sldNum" sz="quarter" idx="12"/>
          </p:nvPr>
        </p:nvSpPr>
        <p:spPr/>
        <p:txBody>
          <a:bodyPr/>
          <a:lstStyle/>
          <a:p>
            <a:fld id="{4FAB73BC-B049-4115-A692-8D63A059BFB8}" type="slidenum">
              <a:rPr lang="en-US" smtClean="0"/>
              <a:t>11</a:t>
            </a:fld>
            <a:endParaRPr lang="en-US" dirty="0"/>
          </a:p>
        </p:txBody>
      </p:sp>
    </p:spTree>
    <p:extLst>
      <p:ext uri="{BB962C8B-B14F-4D97-AF65-F5344CB8AC3E}">
        <p14:creationId xmlns:p14="http://schemas.microsoft.com/office/powerpoint/2010/main" val="3188644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pPr eaLnBrk="1" hangingPunct="1"/>
            <a:r>
              <a:rPr lang="en-US" altLang="en-US" dirty="0" smtClean="0"/>
              <a:t>Midcoast District – Knox County</a:t>
            </a:r>
            <a:br>
              <a:rPr lang="en-US" altLang="en-US" dirty="0" smtClean="0"/>
            </a:br>
            <a:r>
              <a:rPr lang="en-US" altLang="en-US" sz="2000" dirty="0" smtClean="0"/>
              <a:t>Hospital and District priority areas of work since the 2016 Shared CHNA</a:t>
            </a:r>
            <a:endParaRPr lang="en-US" altLang="en-US" sz="2000" dirty="0"/>
          </a:p>
        </p:txBody>
      </p:sp>
      <p:graphicFrame>
        <p:nvGraphicFramePr>
          <p:cNvPr id="6" name="Table 5"/>
          <p:cNvGraphicFramePr>
            <a:graphicFrameLocks noGrp="1"/>
          </p:cNvGraphicFramePr>
          <p:nvPr>
            <p:extLst>
              <p:ext uri="{D42A27DB-BD31-4B8C-83A1-F6EECF244321}">
                <p14:modId xmlns:p14="http://schemas.microsoft.com/office/powerpoint/2010/main" val="1462373437"/>
              </p:ext>
            </p:extLst>
          </p:nvPr>
        </p:nvGraphicFramePr>
        <p:xfrm>
          <a:off x="0" y="1371601"/>
          <a:ext cx="12191999" cy="5024552"/>
        </p:xfrm>
        <a:graphic>
          <a:graphicData uri="http://schemas.openxmlformats.org/drawingml/2006/table">
            <a:tbl>
              <a:tblPr firstRow="1" firstCol="1" bandRow="1">
                <a:tableStyleId>{7DF18680-E054-41AD-8BC1-D1AEF772440D}</a:tableStyleId>
              </a:tblPr>
              <a:tblGrid>
                <a:gridCol w="1259435">
                  <a:extLst>
                    <a:ext uri="{9D8B030D-6E8A-4147-A177-3AD203B41FA5}">
                      <a16:colId xmlns="" xmlns:a16="http://schemas.microsoft.com/office/drawing/2014/main" val="20000"/>
                    </a:ext>
                  </a:extLst>
                </a:gridCol>
                <a:gridCol w="2188924">
                  <a:extLst>
                    <a:ext uri="{9D8B030D-6E8A-4147-A177-3AD203B41FA5}">
                      <a16:colId xmlns="" xmlns:a16="http://schemas.microsoft.com/office/drawing/2014/main" val="20001"/>
                    </a:ext>
                  </a:extLst>
                </a:gridCol>
                <a:gridCol w="2166758">
                  <a:extLst>
                    <a:ext uri="{9D8B030D-6E8A-4147-A177-3AD203B41FA5}">
                      <a16:colId xmlns="" xmlns:a16="http://schemas.microsoft.com/office/drawing/2014/main" val="20002"/>
                    </a:ext>
                  </a:extLst>
                </a:gridCol>
                <a:gridCol w="2208083">
                  <a:extLst>
                    <a:ext uri="{9D8B030D-6E8A-4147-A177-3AD203B41FA5}">
                      <a16:colId xmlns="" xmlns:a16="http://schemas.microsoft.com/office/drawing/2014/main" val="20003"/>
                    </a:ext>
                  </a:extLst>
                </a:gridCol>
                <a:gridCol w="2209800">
                  <a:extLst>
                    <a:ext uri="{9D8B030D-6E8A-4147-A177-3AD203B41FA5}">
                      <a16:colId xmlns="" xmlns:a16="http://schemas.microsoft.com/office/drawing/2014/main" val="20004"/>
                    </a:ext>
                  </a:extLst>
                </a:gridCol>
                <a:gridCol w="2158999">
                  <a:extLst>
                    <a:ext uri="{9D8B030D-6E8A-4147-A177-3AD203B41FA5}">
                      <a16:colId xmlns="" xmlns:a16="http://schemas.microsoft.com/office/drawing/2014/main" val="20005"/>
                    </a:ext>
                  </a:extLst>
                </a:gridCol>
              </a:tblGrid>
              <a:tr h="622299">
                <a:tc>
                  <a:txBody>
                    <a:bodyPr/>
                    <a:lstStyle/>
                    <a:p>
                      <a:pPr marL="0" marR="0" algn="ctr">
                        <a:lnSpc>
                          <a:spcPct val="115000"/>
                        </a:lnSpc>
                        <a:spcBef>
                          <a:spcPts val="0"/>
                        </a:spcBef>
                        <a:spcAft>
                          <a:spcPts val="0"/>
                        </a:spcAft>
                      </a:pPr>
                      <a:r>
                        <a:rPr lang="en-US" sz="1600" dirty="0" smtClean="0">
                          <a:effectLst/>
                        </a:rPr>
                        <a:t>Priority</a:t>
                      </a:r>
                      <a:endParaRPr lang="en-US" sz="1600" dirty="0">
                        <a:solidFill>
                          <a:schemeClr val="tx1"/>
                        </a:solidFill>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smtClean="0">
                          <a:effectLst/>
                        </a:rPr>
                        <a:t>Cancer Prevention &amp; Screening</a:t>
                      </a:r>
                      <a:endParaRPr lang="en-US" sz="1600" dirty="0">
                        <a:solidFill>
                          <a:schemeClr val="tx1"/>
                        </a:solidFill>
                        <a:effectLst/>
                        <a:latin typeface="Calibri" panose="020F0502020204030204" pitchFamily="34" charset="0"/>
                        <a:ea typeface="Calibri"/>
                        <a:cs typeface="Times New Roman"/>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600" b="1" kern="1200" dirty="0" smtClean="0">
                          <a:solidFill>
                            <a:schemeClr val="lt1"/>
                          </a:solidFill>
                          <a:effectLst/>
                          <a:latin typeface="+mn-lt"/>
                          <a:ea typeface="+mn-ea"/>
                          <a:cs typeface="+mn-cs"/>
                        </a:rPr>
                        <a:t>Elevated Blood Lead Levels</a:t>
                      </a:r>
                      <a:endParaRPr lang="en-US" sz="1600" b="1" kern="1200" dirty="0">
                        <a:solidFill>
                          <a:schemeClr val="lt1"/>
                        </a:solidFill>
                        <a:effectLst/>
                        <a:latin typeface="+mn-lt"/>
                        <a:ea typeface="+mn-ea"/>
                        <a:cs typeface="+mn-cs"/>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600" b="1" kern="1200" dirty="0" smtClean="0">
                          <a:solidFill>
                            <a:schemeClr val="lt1"/>
                          </a:solidFill>
                          <a:effectLst/>
                          <a:latin typeface="+mn-lt"/>
                          <a:ea typeface="+mn-ea"/>
                          <a:cs typeface="+mn-cs"/>
                        </a:rPr>
                        <a:t>Mental Health – Youth &amp; Adult</a:t>
                      </a:r>
                    </a:p>
                  </a:txBody>
                  <a:tcPr marL="68580" marR="68580" marT="0" marB="0" anchor="ctr"/>
                </a:tc>
                <a:tc>
                  <a:txBody>
                    <a:bodyPr/>
                    <a:lstStyle/>
                    <a:p>
                      <a:pPr marL="0" marR="0" algn="ctr">
                        <a:lnSpc>
                          <a:spcPct val="115000"/>
                        </a:lnSpc>
                        <a:spcBef>
                          <a:spcPts val="0"/>
                        </a:spcBef>
                        <a:spcAft>
                          <a:spcPts val="0"/>
                        </a:spcAft>
                      </a:pPr>
                      <a:r>
                        <a:rPr lang="en-US" sz="1600" dirty="0" smtClean="0">
                          <a:solidFill>
                            <a:schemeClr val="lt1"/>
                          </a:solidFill>
                          <a:effectLst/>
                          <a:latin typeface="+mn-lt"/>
                          <a:ea typeface="+mn-ea"/>
                          <a:cs typeface="+mn-cs"/>
                        </a:rPr>
                        <a:t>Obesity</a:t>
                      </a:r>
                      <a:r>
                        <a:rPr lang="en-US" sz="1600" baseline="0" dirty="0" smtClean="0">
                          <a:solidFill>
                            <a:schemeClr val="lt1"/>
                          </a:solidFill>
                          <a:effectLst/>
                          <a:latin typeface="+mn-lt"/>
                          <a:ea typeface="+mn-ea"/>
                          <a:cs typeface="+mn-cs"/>
                        </a:rPr>
                        <a:t> &amp; Diabetes</a:t>
                      </a:r>
                      <a:endParaRPr lang="en-US" sz="1600" dirty="0">
                        <a:solidFill>
                          <a:schemeClr val="tx1"/>
                        </a:solidFill>
                        <a:effectLst/>
                        <a:latin typeface="Calibri" panose="020F0502020204030204" pitchFamily="34" charset="0"/>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smtClean="0">
                          <a:effectLst/>
                        </a:rPr>
                        <a:t>Substance &amp;</a:t>
                      </a:r>
                      <a:r>
                        <a:rPr lang="en-US" sz="1600" baseline="0" dirty="0" smtClean="0">
                          <a:effectLst/>
                        </a:rPr>
                        <a:t> Tobacco Use</a:t>
                      </a:r>
                      <a:endParaRPr lang="en-US" sz="1600" dirty="0">
                        <a:effectLst/>
                      </a:endParaRPr>
                    </a:p>
                  </a:txBody>
                  <a:tcPr marL="68580" marR="68580" marT="0" marB="0" anchor="ctr"/>
                </a:tc>
                <a:extLst>
                  <a:ext uri="{0D108BD9-81ED-4DB2-BD59-A6C34878D82A}">
                    <a16:rowId xmlns="" xmlns:a16="http://schemas.microsoft.com/office/drawing/2014/main" val="10000"/>
                  </a:ext>
                </a:extLst>
              </a:tr>
              <a:tr h="1871340">
                <a:tc>
                  <a:txBody>
                    <a:bodyPr/>
                    <a:lstStyle/>
                    <a:p>
                      <a:pPr marL="0" marR="0" indent="0" algn="ctr">
                        <a:lnSpc>
                          <a:spcPct val="115000"/>
                        </a:lnSpc>
                        <a:spcBef>
                          <a:spcPts val="0"/>
                        </a:spcBef>
                        <a:spcAft>
                          <a:spcPts val="0"/>
                        </a:spcAft>
                        <a:buFont typeface="Arial" panose="020B0604020202020204" pitchFamily="34" charset="0"/>
                        <a:buNone/>
                      </a:pPr>
                      <a:r>
                        <a:rPr lang="en-US" sz="1600" b="1" dirty="0" smtClean="0">
                          <a:solidFill>
                            <a:schemeClr val="tx1"/>
                          </a:solidFill>
                          <a:effectLst/>
                          <a:latin typeface="+mn-lt"/>
                          <a:ea typeface="Calibri"/>
                          <a:cs typeface="Times New Roman"/>
                        </a:rPr>
                        <a:t>Partners</a:t>
                      </a:r>
                      <a:endParaRPr lang="en-US" sz="1600" b="1" dirty="0">
                        <a:solidFill>
                          <a:schemeClr val="tx1"/>
                        </a:solidFill>
                        <a:effectLst/>
                        <a:latin typeface="+mn-lt"/>
                        <a:ea typeface="Calibri"/>
                        <a:cs typeface="Times New Roman"/>
                      </a:endParaRPr>
                    </a:p>
                  </a:txBody>
                  <a:tcPr marL="68580" marR="68580" marT="0" marB="0" anchor="ctr">
                    <a:solidFill>
                      <a:srgbClr val="A2ADB1">
                        <a:alpha val="25098"/>
                      </a:srgbClr>
                    </a:solidFill>
                  </a:tcPr>
                </a:tc>
                <a:tc>
                  <a:txBody>
                    <a:bodyPr/>
                    <a:lstStyle/>
                    <a:p>
                      <a:pPr marL="0" marR="0" algn="l">
                        <a:lnSpc>
                          <a:spcPct val="115000"/>
                        </a:lnSpc>
                        <a:spcBef>
                          <a:spcPts val="0"/>
                        </a:spcBef>
                        <a:spcAft>
                          <a:spcPts val="0"/>
                        </a:spcAft>
                      </a:pPr>
                      <a:r>
                        <a:rPr lang="en-US" sz="1400" b="0" dirty="0" smtClean="0">
                          <a:effectLst/>
                          <a:latin typeface="+mn-lt"/>
                          <a:ea typeface="Calibri"/>
                          <a:cs typeface="Times New Roman"/>
                        </a:rPr>
                        <a:t>Pen</a:t>
                      </a:r>
                      <a:r>
                        <a:rPr lang="en-US" sz="1400" b="0" baseline="0" dirty="0" smtClean="0">
                          <a:effectLst/>
                          <a:latin typeface="+mn-lt"/>
                          <a:ea typeface="Calibri"/>
                          <a:cs typeface="Times New Roman"/>
                        </a:rPr>
                        <a:t> Bay Medical Center </a:t>
                      </a:r>
                    </a:p>
                    <a:p>
                      <a:pPr marL="0" marR="0" algn="l">
                        <a:lnSpc>
                          <a:spcPct val="115000"/>
                        </a:lnSpc>
                        <a:spcBef>
                          <a:spcPts val="0"/>
                        </a:spcBef>
                        <a:spcAft>
                          <a:spcPts val="0"/>
                        </a:spcAft>
                      </a:pPr>
                      <a:r>
                        <a:rPr lang="en-US" sz="1400" b="0" baseline="0" dirty="0" smtClean="0">
                          <a:effectLst/>
                          <a:latin typeface="+mn-lt"/>
                          <a:ea typeface="Calibri"/>
                          <a:cs typeface="Times New Roman"/>
                        </a:rPr>
                        <a:t>Waldo County General Hospital</a:t>
                      </a:r>
                      <a:endParaRPr lang="en-US" sz="1400" b="0" dirty="0">
                        <a:effectLst/>
                        <a:latin typeface="+mn-lt"/>
                        <a:ea typeface="Calibri"/>
                        <a:cs typeface="Times New Roman"/>
                      </a:endParaRPr>
                    </a:p>
                  </a:txBody>
                  <a:tcPr marL="68580" marR="68580" marT="0" marB="0">
                    <a:solidFill>
                      <a:srgbClr val="A2ADB1">
                        <a:alpha val="25098"/>
                      </a:srgbClr>
                    </a:solidFill>
                  </a:tcPr>
                </a:tc>
                <a:tc>
                  <a:txBody>
                    <a:bodyPr/>
                    <a:lstStyle/>
                    <a:p>
                      <a:pPr marL="0" marR="0" algn="l">
                        <a:lnSpc>
                          <a:spcPct val="115000"/>
                        </a:lnSpc>
                        <a:spcBef>
                          <a:spcPts val="0"/>
                        </a:spcBef>
                        <a:spcAft>
                          <a:spcPts val="0"/>
                        </a:spcAft>
                      </a:pPr>
                      <a:r>
                        <a:rPr lang="en-US" sz="1400" b="0" dirty="0" smtClean="0">
                          <a:effectLst/>
                          <a:latin typeface="+mn-lt"/>
                          <a:ea typeface="Calibri"/>
                          <a:cs typeface="Times New Roman"/>
                        </a:rPr>
                        <a:t>Midcoast</a:t>
                      </a:r>
                      <a:r>
                        <a:rPr lang="en-US" sz="1400" b="0" baseline="0" dirty="0" smtClean="0">
                          <a:effectLst/>
                          <a:latin typeface="+mn-lt"/>
                          <a:ea typeface="Calibri"/>
                          <a:cs typeface="Times New Roman"/>
                        </a:rPr>
                        <a:t> Public Health Council</a:t>
                      </a:r>
                    </a:p>
                    <a:p>
                      <a:pPr marL="0" marR="0" algn="l">
                        <a:lnSpc>
                          <a:spcPct val="115000"/>
                        </a:lnSpc>
                        <a:spcBef>
                          <a:spcPts val="0"/>
                        </a:spcBef>
                        <a:spcAft>
                          <a:spcPts val="0"/>
                        </a:spcAft>
                      </a:pPr>
                      <a:r>
                        <a:rPr lang="en-US" sz="1400" b="0" dirty="0" smtClean="0">
                          <a:effectLst/>
                          <a:latin typeface="+mn-lt"/>
                          <a:ea typeface="Calibri"/>
                          <a:cs typeface="Times New Roman"/>
                        </a:rPr>
                        <a:t>Pen</a:t>
                      </a:r>
                      <a:r>
                        <a:rPr lang="en-US" sz="1400" b="0" baseline="0" dirty="0" smtClean="0">
                          <a:effectLst/>
                          <a:latin typeface="+mn-lt"/>
                          <a:ea typeface="Calibri"/>
                          <a:cs typeface="Times New Roman"/>
                        </a:rPr>
                        <a:t> Bay Medical Center </a:t>
                      </a:r>
                    </a:p>
                    <a:p>
                      <a:pPr marL="0" marR="0" algn="l">
                        <a:lnSpc>
                          <a:spcPct val="115000"/>
                        </a:lnSpc>
                        <a:spcBef>
                          <a:spcPts val="0"/>
                        </a:spcBef>
                        <a:spcAft>
                          <a:spcPts val="0"/>
                        </a:spcAft>
                      </a:pPr>
                      <a:r>
                        <a:rPr lang="en-US" sz="1400" b="0" baseline="0" dirty="0" smtClean="0">
                          <a:effectLst/>
                          <a:latin typeface="+mn-lt"/>
                          <a:ea typeface="Calibri"/>
                          <a:cs typeface="Times New Roman"/>
                        </a:rPr>
                        <a:t>Waldo County General Hospital</a:t>
                      </a:r>
                      <a:endParaRPr lang="en-US" sz="1400" b="0" dirty="0" smtClean="0">
                        <a:effectLst/>
                        <a:latin typeface="+mn-lt"/>
                        <a:ea typeface="Calibri"/>
                        <a:cs typeface="Times New Roman"/>
                      </a:endParaRPr>
                    </a:p>
                  </a:txBody>
                  <a:tcPr marL="68580" marR="68580" marT="0" marB="0">
                    <a:solidFill>
                      <a:srgbClr val="A2ADB1">
                        <a:alpha val="25098"/>
                      </a:srgbClr>
                    </a:solidFill>
                  </a:tcPr>
                </a:tc>
                <a:tc>
                  <a:txBody>
                    <a:bodyPr/>
                    <a:lstStyle/>
                    <a:p>
                      <a:pPr marL="0" marR="0" algn="l">
                        <a:lnSpc>
                          <a:spcPct val="115000"/>
                        </a:lnSpc>
                        <a:spcBef>
                          <a:spcPts val="0"/>
                        </a:spcBef>
                        <a:spcAft>
                          <a:spcPts val="0"/>
                        </a:spcAft>
                      </a:pPr>
                      <a:r>
                        <a:rPr lang="en-US" sz="1400" b="0" dirty="0" smtClean="0">
                          <a:effectLst/>
                          <a:latin typeface="+mn-lt"/>
                          <a:ea typeface="Calibri"/>
                          <a:cs typeface="Times New Roman"/>
                        </a:rPr>
                        <a:t>Midcoast</a:t>
                      </a:r>
                      <a:r>
                        <a:rPr lang="en-US" sz="1400" b="0" baseline="0" dirty="0" smtClean="0">
                          <a:effectLst/>
                          <a:latin typeface="+mn-lt"/>
                          <a:ea typeface="Calibri"/>
                          <a:cs typeface="Times New Roman"/>
                        </a:rPr>
                        <a:t> Public Health Council</a:t>
                      </a:r>
                    </a:p>
                    <a:p>
                      <a:pPr marL="0" marR="0" algn="l">
                        <a:lnSpc>
                          <a:spcPct val="115000"/>
                        </a:lnSpc>
                        <a:spcBef>
                          <a:spcPts val="0"/>
                        </a:spcBef>
                        <a:spcAft>
                          <a:spcPts val="0"/>
                        </a:spcAft>
                      </a:pPr>
                      <a:r>
                        <a:rPr lang="en-US" sz="1400" b="0" baseline="0" dirty="0" smtClean="0">
                          <a:effectLst/>
                          <a:latin typeface="+mn-lt"/>
                          <a:ea typeface="Calibri"/>
                          <a:cs typeface="Times New Roman"/>
                        </a:rPr>
                        <a:t>OUT Maine</a:t>
                      </a:r>
                      <a:endParaRPr lang="en-US" sz="1400" b="0" dirty="0">
                        <a:effectLst/>
                        <a:latin typeface="+mn-lt"/>
                        <a:ea typeface="Calibri"/>
                        <a:cs typeface="Times New Roman"/>
                      </a:endParaRPr>
                    </a:p>
                  </a:txBody>
                  <a:tcPr marL="68580" marR="68580" marT="0" marB="0">
                    <a:solidFill>
                      <a:srgbClr val="A2ADB1">
                        <a:alpha val="25098"/>
                      </a:srgbClr>
                    </a:solidFill>
                  </a:tcPr>
                </a:tc>
                <a:tc>
                  <a:txBody>
                    <a:bodyPr/>
                    <a:lstStyle/>
                    <a:p>
                      <a:pPr marL="0" marR="0" algn="l">
                        <a:lnSpc>
                          <a:spcPct val="115000"/>
                        </a:lnSpc>
                        <a:spcBef>
                          <a:spcPts val="0"/>
                        </a:spcBef>
                        <a:spcAft>
                          <a:spcPts val="0"/>
                        </a:spcAft>
                      </a:pPr>
                      <a:r>
                        <a:rPr lang="en-US" sz="1400" b="0" dirty="0" smtClean="0">
                          <a:effectLst/>
                          <a:latin typeface="+mn-lt"/>
                          <a:ea typeface="Calibri"/>
                          <a:cs typeface="Times New Roman"/>
                        </a:rPr>
                        <a:t>Knox County Community Health Coalition</a:t>
                      </a:r>
                    </a:p>
                    <a:p>
                      <a:pPr marL="0" marR="0" algn="l">
                        <a:lnSpc>
                          <a:spcPct val="115000"/>
                        </a:lnSpc>
                        <a:spcBef>
                          <a:spcPts val="0"/>
                        </a:spcBef>
                        <a:spcAft>
                          <a:spcPts val="0"/>
                        </a:spcAft>
                      </a:pPr>
                      <a:r>
                        <a:rPr lang="en-US" sz="1400" b="0" dirty="0" smtClean="0">
                          <a:effectLst/>
                          <a:latin typeface="+mn-lt"/>
                          <a:ea typeface="Calibri"/>
                          <a:cs typeface="Times New Roman"/>
                        </a:rPr>
                        <a:t>Mid</a:t>
                      </a:r>
                      <a:r>
                        <a:rPr lang="en-US" sz="1400" b="0" baseline="0" dirty="0" smtClean="0">
                          <a:effectLst/>
                          <a:latin typeface="+mn-lt"/>
                          <a:ea typeface="Calibri"/>
                          <a:cs typeface="Times New Roman"/>
                        </a:rPr>
                        <a:t> Coast Hospital</a:t>
                      </a:r>
                      <a:endParaRPr lang="en-US" sz="1400" b="0" dirty="0" smtClean="0">
                        <a:effectLst/>
                        <a:latin typeface="+mn-lt"/>
                        <a:ea typeface="Calibri"/>
                        <a:cs typeface="Times New Roman"/>
                      </a:endParaRPr>
                    </a:p>
                    <a:p>
                      <a:pPr marL="0" marR="0" algn="l">
                        <a:lnSpc>
                          <a:spcPct val="115000"/>
                        </a:lnSpc>
                        <a:spcBef>
                          <a:spcPts val="0"/>
                        </a:spcBef>
                        <a:spcAft>
                          <a:spcPts val="0"/>
                        </a:spcAft>
                      </a:pPr>
                      <a:r>
                        <a:rPr lang="en-US" sz="1400" b="0" dirty="0" smtClean="0">
                          <a:effectLst/>
                          <a:latin typeface="+mn-lt"/>
                          <a:ea typeface="Calibri"/>
                          <a:cs typeface="Times New Roman"/>
                        </a:rPr>
                        <a:t>Midcoast</a:t>
                      </a:r>
                      <a:r>
                        <a:rPr lang="en-US" sz="1400" b="0" baseline="0" dirty="0" smtClean="0">
                          <a:effectLst/>
                          <a:latin typeface="+mn-lt"/>
                          <a:ea typeface="Calibri"/>
                          <a:cs typeface="Times New Roman"/>
                        </a:rPr>
                        <a:t> Public Health Council</a:t>
                      </a:r>
                    </a:p>
                    <a:p>
                      <a:pPr marL="0" marR="0" algn="l">
                        <a:lnSpc>
                          <a:spcPct val="115000"/>
                        </a:lnSpc>
                        <a:spcBef>
                          <a:spcPts val="0"/>
                        </a:spcBef>
                        <a:spcAft>
                          <a:spcPts val="0"/>
                        </a:spcAft>
                      </a:pPr>
                      <a:r>
                        <a:rPr lang="en-US" sz="1400" b="0" dirty="0" smtClean="0">
                          <a:effectLst/>
                          <a:latin typeface="+mn-lt"/>
                          <a:ea typeface="Calibri"/>
                          <a:cs typeface="Times New Roman"/>
                        </a:rPr>
                        <a:t>Pen</a:t>
                      </a:r>
                      <a:r>
                        <a:rPr lang="en-US" sz="1400" b="0" baseline="0" dirty="0" smtClean="0">
                          <a:effectLst/>
                          <a:latin typeface="+mn-lt"/>
                          <a:ea typeface="Calibri"/>
                          <a:cs typeface="Times New Roman"/>
                        </a:rPr>
                        <a:t> Bay Medical Center</a:t>
                      </a:r>
                    </a:p>
                    <a:p>
                      <a:pPr marL="0" marR="0" algn="l">
                        <a:lnSpc>
                          <a:spcPct val="115000"/>
                        </a:lnSpc>
                        <a:spcBef>
                          <a:spcPts val="0"/>
                        </a:spcBef>
                        <a:spcAft>
                          <a:spcPts val="0"/>
                        </a:spcAft>
                      </a:pPr>
                      <a:r>
                        <a:rPr lang="en-US" sz="1400" b="0" baseline="0" dirty="0" smtClean="0">
                          <a:effectLst/>
                          <a:latin typeface="+mn-lt"/>
                          <a:ea typeface="Calibri"/>
                          <a:cs typeface="Times New Roman"/>
                        </a:rPr>
                        <a:t>Waldo County General Hospital</a:t>
                      </a:r>
                      <a:endParaRPr lang="en-US" sz="1400" b="0" dirty="0">
                        <a:effectLst/>
                        <a:latin typeface="+mn-lt"/>
                        <a:ea typeface="Calibri"/>
                        <a:cs typeface="Times New Roman"/>
                      </a:endParaRPr>
                    </a:p>
                  </a:txBody>
                  <a:tcPr marL="68580" marR="68580" marT="0" marB="0">
                    <a:solidFill>
                      <a:srgbClr val="A2ADB1">
                        <a:alpha val="25098"/>
                      </a:srgb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smtClean="0">
                          <a:effectLst/>
                          <a:latin typeface="+mn-lt"/>
                          <a:ea typeface="Calibri"/>
                          <a:cs typeface="Times New Roman"/>
                        </a:rPr>
                        <a:t>Access Health</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smtClean="0">
                          <a:effectLst/>
                          <a:latin typeface="+mn-lt"/>
                          <a:ea typeface="Calibri"/>
                          <a:cs typeface="Times New Roman"/>
                        </a:rPr>
                        <a:t>Healthy Lincoln</a:t>
                      </a:r>
                      <a:r>
                        <a:rPr lang="en-US" sz="1400" b="0" baseline="0" dirty="0" smtClean="0">
                          <a:effectLst/>
                          <a:latin typeface="+mn-lt"/>
                          <a:ea typeface="Calibri"/>
                          <a:cs typeface="Times New Roman"/>
                        </a:rPr>
                        <a:t> County</a:t>
                      </a:r>
                      <a:endParaRPr lang="en-US" sz="1400" b="0" dirty="0" smtClean="0">
                        <a:effectLst/>
                        <a:latin typeface="+mn-lt"/>
                        <a:ea typeface="Calibri"/>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smtClean="0">
                          <a:effectLst/>
                          <a:latin typeface="+mn-lt"/>
                          <a:ea typeface="Calibri"/>
                          <a:cs typeface="Times New Roman"/>
                        </a:rPr>
                        <a:t>Knox County Community Health Coalition</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smtClean="0">
                          <a:effectLst/>
                          <a:latin typeface="+mn-lt"/>
                          <a:ea typeface="Calibri"/>
                          <a:cs typeface="Times New Roman"/>
                        </a:rPr>
                        <a:t>Mid</a:t>
                      </a:r>
                      <a:r>
                        <a:rPr lang="en-US" sz="1400" b="0" baseline="0" dirty="0" smtClean="0">
                          <a:effectLst/>
                          <a:latin typeface="+mn-lt"/>
                          <a:ea typeface="Calibri"/>
                          <a:cs typeface="Times New Roman"/>
                        </a:rPr>
                        <a:t> Coast Hospital</a:t>
                      </a:r>
                      <a:endParaRPr lang="en-US" sz="1400" b="0" dirty="0" smtClean="0">
                        <a:effectLst/>
                        <a:latin typeface="+mn-lt"/>
                        <a:ea typeface="Calibri"/>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smtClean="0">
                          <a:effectLst/>
                          <a:latin typeface="+mn-lt"/>
                          <a:ea typeface="Calibri"/>
                          <a:cs typeface="Times New Roman"/>
                        </a:rPr>
                        <a:t>Pen Bay Medical Center</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smtClean="0">
                          <a:effectLst/>
                          <a:latin typeface="+mn-lt"/>
                          <a:ea typeface="Calibri"/>
                          <a:cs typeface="Times New Roman"/>
                        </a:rPr>
                        <a:t>Waldo County General Hospital</a:t>
                      </a:r>
                      <a:endParaRPr lang="en-US" sz="1400" b="0" dirty="0">
                        <a:effectLst/>
                        <a:latin typeface="+mn-lt"/>
                        <a:ea typeface="Calibri"/>
                        <a:cs typeface="Times New Roman"/>
                      </a:endParaRPr>
                    </a:p>
                  </a:txBody>
                  <a:tcPr marL="68580" marR="68580" marT="0" marB="0">
                    <a:solidFill>
                      <a:srgbClr val="A2ADB1">
                        <a:alpha val="25098"/>
                      </a:srgbClr>
                    </a:solidFill>
                  </a:tcPr>
                </a:tc>
                <a:extLst>
                  <a:ext uri="{0D108BD9-81ED-4DB2-BD59-A6C34878D82A}">
                    <a16:rowId xmlns="" xmlns:a16="http://schemas.microsoft.com/office/drawing/2014/main" val="10001"/>
                  </a:ext>
                </a:extLst>
              </a:tr>
              <a:tr h="2439341">
                <a:tc>
                  <a:txBody>
                    <a:bodyPr/>
                    <a:lstStyle/>
                    <a:p>
                      <a:pPr marL="0" marR="0" indent="0" algn="ctr">
                        <a:lnSpc>
                          <a:spcPct val="115000"/>
                        </a:lnSpc>
                        <a:spcBef>
                          <a:spcPts val="0"/>
                        </a:spcBef>
                        <a:spcAft>
                          <a:spcPts val="0"/>
                        </a:spcAft>
                        <a:buFont typeface="Arial" panose="020B0604020202020204" pitchFamily="34" charset="0"/>
                        <a:buNone/>
                      </a:pPr>
                      <a:r>
                        <a:rPr lang="en-US" sz="1600" b="1" dirty="0" smtClean="0">
                          <a:solidFill>
                            <a:schemeClr val="tx1"/>
                          </a:solidFill>
                          <a:effectLst/>
                          <a:latin typeface="+mn-lt"/>
                          <a:ea typeface="Calibri"/>
                          <a:cs typeface="Times New Roman"/>
                        </a:rPr>
                        <a:t>District Highlights</a:t>
                      </a:r>
                      <a:endParaRPr lang="en-US" sz="1600" b="1" dirty="0">
                        <a:solidFill>
                          <a:schemeClr val="tx1"/>
                        </a:solidFill>
                        <a:effectLst/>
                        <a:latin typeface="+mn-lt"/>
                        <a:ea typeface="Calibri"/>
                        <a:cs typeface="Times New Roman"/>
                      </a:endParaRPr>
                    </a:p>
                  </a:txBody>
                  <a:tcPr marL="68580" marR="68580" marT="0" marB="0" anchor="ctr">
                    <a:solidFill>
                      <a:srgbClr val="A2ADB1">
                        <a:alpha val="25098"/>
                      </a:srgbClr>
                    </a:solidFill>
                  </a:tcPr>
                </a:tc>
                <a:tc>
                  <a:txBody>
                    <a:bodyPr/>
                    <a:lstStyle/>
                    <a:p>
                      <a:pPr marL="0" marR="0" algn="l">
                        <a:lnSpc>
                          <a:spcPct val="115000"/>
                        </a:lnSpc>
                        <a:spcBef>
                          <a:spcPts val="0"/>
                        </a:spcBef>
                        <a:spcAft>
                          <a:spcPts val="0"/>
                        </a:spcAft>
                      </a:pPr>
                      <a:endParaRPr lang="en-US" sz="1400" b="0" dirty="0">
                        <a:effectLst/>
                        <a:latin typeface="+mn-lt"/>
                        <a:ea typeface="Calibri"/>
                        <a:cs typeface="Times New Roman"/>
                      </a:endParaRPr>
                    </a:p>
                  </a:txBody>
                  <a:tcPr marL="68580" marR="68580" marT="0" marB="0">
                    <a:solidFill>
                      <a:srgbClr val="A2ADB1">
                        <a:alpha val="25098"/>
                      </a:srgbClr>
                    </a:solidFill>
                  </a:tcPr>
                </a:tc>
                <a:tc>
                  <a:txBody>
                    <a:bodyPr/>
                    <a:lstStyle/>
                    <a:p>
                      <a:pPr marL="0" marR="0" algn="l">
                        <a:lnSpc>
                          <a:spcPct val="115000"/>
                        </a:lnSpc>
                        <a:spcBef>
                          <a:spcPts val="0"/>
                        </a:spcBef>
                        <a:spcAft>
                          <a:spcPts val="0"/>
                        </a:spcAft>
                      </a:pPr>
                      <a:r>
                        <a:rPr lang="en-US" sz="1400" b="0" dirty="0" smtClean="0">
                          <a:effectLst/>
                          <a:latin typeface="+mn-lt"/>
                          <a:ea typeface="Calibri"/>
                          <a:cs typeface="Times New Roman"/>
                        </a:rPr>
                        <a:t>Strategic review of blood level testing in Midcoast Maine – June 2017</a:t>
                      </a:r>
                    </a:p>
                    <a:p>
                      <a:pPr marL="0" marR="0" algn="l">
                        <a:lnSpc>
                          <a:spcPct val="115000"/>
                        </a:lnSpc>
                        <a:spcBef>
                          <a:spcPts val="0"/>
                        </a:spcBef>
                        <a:spcAft>
                          <a:spcPts val="0"/>
                        </a:spcAft>
                      </a:pPr>
                      <a:endParaRPr lang="en-US" sz="1400" b="0" dirty="0" smtClean="0">
                        <a:effectLst/>
                        <a:latin typeface="+mn-lt"/>
                        <a:ea typeface="Calibri"/>
                        <a:cs typeface="Times New Roman"/>
                      </a:endParaRPr>
                    </a:p>
                    <a:p>
                      <a:pPr marL="0" marR="0" algn="l">
                        <a:lnSpc>
                          <a:spcPct val="115000"/>
                        </a:lnSpc>
                        <a:spcBef>
                          <a:spcPts val="0"/>
                        </a:spcBef>
                        <a:spcAft>
                          <a:spcPts val="0"/>
                        </a:spcAft>
                      </a:pPr>
                      <a:r>
                        <a:rPr lang="en-US" sz="1400" b="0" dirty="0" smtClean="0">
                          <a:effectLst/>
                          <a:latin typeface="+mn-lt"/>
                          <a:ea typeface="Calibri"/>
                          <a:cs typeface="Times New Roman"/>
                        </a:rPr>
                        <a:t>Working</a:t>
                      </a:r>
                      <a:r>
                        <a:rPr lang="en-US" sz="1400" b="0" baseline="0" dirty="0" smtClean="0">
                          <a:effectLst/>
                          <a:latin typeface="+mn-lt"/>
                          <a:ea typeface="Calibri"/>
                          <a:cs typeface="Times New Roman"/>
                        </a:rPr>
                        <a:t> with Pediatric practices to increase testing rates</a:t>
                      </a:r>
                      <a:endParaRPr lang="en-US" sz="1400" b="0" dirty="0" smtClean="0">
                        <a:effectLst/>
                        <a:latin typeface="+mn-lt"/>
                        <a:ea typeface="Calibri"/>
                        <a:cs typeface="Times New Roman"/>
                      </a:endParaRPr>
                    </a:p>
                  </a:txBody>
                  <a:tcPr marL="68580" marR="68580" marT="0" marB="0">
                    <a:solidFill>
                      <a:srgbClr val="A2ADB1">
                        <a:alpha val="25098"/>
                      </a:srgbClr>
                    </a:solidFill>
                  </a:tcPr>
                </a:tc>
                <a:tc>
                  <a:txBody>
                    <a:bodyPr/>
                    <a:lstStyle/>
                    <a:p>
                      <a:pPr marL="0" marR="0" algn="l">
                        <a:lnSpc>
                          <a:spcPct val="115000"/>
                        </a:lnSpc>
                        <a:spcBef>
                          <a:spcPts val="0"/>
                        </a:spcBef>
                        <a:spcAft>
                          <a:spcPts val="0"/>
                        </a:spcAft>
                      </a:pPr>
                      <a:r>
                        <a:rPr lang="en-US" sz="1400" b="0" dirty="0" smtClean="0">
                          <a:effectLst/>
                          <a:latin typeface="+mn-lt"/>
                          <a:ea typeface="Calibri"/>
                          <a:cs typeface="Times New Roman"/>
                        </a:rPr>
                        <a:t>Mental health needs assessment for older adults in Midcoast Maine – July 2017</a:t>
                      </a:r>
                    </a:p>
                    <a:p>
                      <a:pPr marL="0" marR="0" algn="l">
                        <a:lnSpc>
                          <a:spcPct val="115000"/>
                        </a:lnSpc>
                        <a:spcBef>
                          <a:spcPts val="0"/>
                        </a:spcBef>
                        <a:spcAft>
                          <a:spcPts val="0"/>
                        </a:spcAft>
                      </a:pPr>
                      <a:endParaRPr lang="en-US" sz="1400" b="0" dirty="0" smtClean="0">
                        <a:effectLst/>
                        <a:latin typeface="+mn-lt"/>
                        <a:ea typeface="Calibri"/>
                        <a:cs typeface="Times New Roman"/>
                      </a:endParaRPr>
                    </a:p>
                    <a:p>
                      <a:pPr marL="0" marR="0" algn="l">
                        <a:lnSpc>
                          <a:spcPct val="115000"/>
                        </a:lnSpc>
                        <a:spcBef>
                          <a:spcPts val="0"/>
                        </a:spcBef>
                        <a:spcAft>
                          <a:spcPts val="0"/>
                        </a:spcAft>
                      </a:pPr>
                      <a:r>
                        <a:rPr lang="en-US" sz="1400" b="0" dirty="0" smtClean="0">
                          <a:effectLst/>
                          <a:latin typeface="+mn-lt"/>
                          <a:ea typeface="Calibri"/>
                          <a:cs typeface="Times New Roman"/>
                        </a:rPr>
                        <a:t>School</a:t>
                      </a:r>
                      <a:r>
                        <a:rPr lang="en-US" sz="1400" b="0" baseline="0" dirty="0" smtClean="0">
                          <a:effectLst/>
                          <a:latin typeface="+mn-lt"/>
                          <a:ea typeface="Calibri"/>
                          <a:cs typeface="Times New Roman"/>
                        </a:rPr>
                        <a:t> and youth serving organizations surveys on youth mental health – July 2017</a:t>
                      </a:r>
                      <a:endParaRPr lang="en-US" sz="1400" b="0" dirty="0">
                        <a:effectLst/>
                        <a:latin typeface="+mn-lt"/>
                        <a:ea typeface="Calibri"/>
                        <a:cs typeface="Times New Roman"/>
                      </a:endParaRPr>
                    </a:p>
                  </a:txBody>
                  <a:tcPr marL="68580" marR="68580" marT="0" marB="0">
                    <a:solidFill>
                      <a:srgbClr val="A2ADB1">
                        <a:alpha val="25098"/>
                      </a:srgbClr>
                    </a:solidFill>
                  </a:tcPr>
                </a:tc>
                <a:tc>
                  <a:txBody>
                    <a:bodyPr/>
                    <a:lstStyle/>
                    <a:p>
                      <a:pPr marL="0" marR="0" algn="l">
                        <a:lnSpc>
                          <a:spcPct val="115000"/>
                        </a:lnSpc>
                        <a:spcBef>
                          <a:spcPts val="0"/>
                        </a:spcBef>
                        <a:spcAft>
                          <a:spcPts val="0"/>
                        </a:spcAft>
                      </a:pPr>
                      <a:r>
                        <a:rPr lang="en-US" sz="1400" b="0" dirty="0" smtClean="0">
                          <a:effectLst/>
                          <a:latin typeface="+mn-lt"/>
                          <a:ea typeface="Calibri"/>
                          <a:cs typeface="Times New Roman"/>
                        </a:rPr>
                        <a:t>Strategic</a:t>
                      </a:r>
                      <a:r>
                        <a:rPr lang="en-US" sz="1400" b="0" baseline="0" dirty="0" smtClean="0">
                          <a:effectLst/>
                          <a:latin typeface="+mn-lt"/>
                          <a:ea typeface="Calibri"/>
                          <a:cs typeface="Times New Roman"/>
                        </a:rPr>
                        <a:t> review of Chronic Disease Self Management Programs in Midcoast District report and recommendation – July 2017</a:t>
                      </a:r>
                    </a:p>
                    <a:p>
                      <a:pPr marL="0" marR="0" algn="l">
                        <a:lnSpc>
                          <a:spcPct val="115000"/>
                        </a:lnSpc>
                        <a:spcBef>
                          <a:spcPts val="0"/>
                        </a:spcBef>
                        <a:spcAft>
                          <a:spcPts val="0"/>
                        </a:spcAft>
                      </a:pPr>
                      <a:endParaRPr lang="en-US" sz="1400" b="0" baseline="0" dirty="0" smtClean="0">
                        <a:effectLst/>
                        <a:latin typeface="+mn-lt"/>
                        <a:ea typeface="Calibri"/>
                        <a:cs typeface="Times New Roman"/>
                      </a:endParaRPr>
                    </a:p>
                    <a:p>
                      <a:pPr marL="0" marR="0" algn="l">
                        <a:lnSpc>
                          <a:spcPct val="115000"/>
                        </a:lnSpc>
                        <a:spcBef>
                          <a:spcPts val="0"/>
                        </a:spcBef>
                        <a:spcAft>
                          <a:spcPts val="0"/>
                        </a:spcAft>
                      </a:pPr>
                      <a:r>
                        <a:rPr lang="en-US" sz="1400" b="0" baseline="0" dirty="0" smtClean="0">
                          <a:effectLst/>
                          <a:latin typeface="+mn-lt"/>
                          <a:ea typeface="Calibri"/>
                          <a:cs typeface="Times New Roman"/>
                        </a:rPr>
                        <a:t>10 Mini-grants awarded</a:t>
                      </a:r>
                      <a:endParaRPr lang="en-US" sz="1400" b="0" dirty="0">
                        <a:effectLst/>
                        <a:latin typeface="+mn-lt"/>
                        <a:ea typeface="Calibri"/>
                        <a:cs typeface="Times New Roman"/>
                      </a:endParaRPr>
                    </a:p>
                  </a:txBody>
                  <a:tcPr marL="68580" marR="68580" marT="0" marB="0">
                    <a:solidFill>
                      <a:srgbClr val="A2ADB1">
                        <a:alpha val="25098"/>
                      </a:srgb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US" sz="1400" b="0" dirty="0">
                        <a:effectLst/>
                        <a:latin typeface="+mn-lt"/>
                        <a:ea typeface="Calibri"/>
                        <a:cs typeface="Times New Roman"/>
                      </a:endParaRPr>
                    </a:p>
                  </a:txBody>
                  <a:tcPr marL="68580" marR="68580" marT="0" marB="0">
                    <a:solidFill>
                      <a:srgbClr val="A2ADB1">
                        <a:alpha val="25098"/>
                      </a:srgbClr>
                    </a:solidFill>
                  </a:tcPr>
                </a:tc>
                <a:extLst>
                  <a:ext uri="{0D108BD9-81ED-4DB2-BD59-A6C34878D82A}">
                    <a16:rowId xmlns="" xmlns:a16="http://schemas.microsoft.com/office/drawing/2014/main" val="63533263"/>
                  </a:ext>
                </a:extLst>
              </a:tr>
            </a:tbl>
          </a:graphicData>
        </a:graphic>
      </p:graphicFrame>
      <p:sp>
        <p:nvSpPr>
          <p:cNvPr id="2" name="Slide Number Placeholder 1"/>
          <p:cNvSpPr>
            <a:spLocks noGrp="1"/>
          </p:cNvSpPr>
          <p:nvPr>
            <p:ph type="sldNum" sz="quarter" idx="12"/>
          </p:nvPr>
        </p:nvSpPr>
        <p:spPr/>
        <p:txBody>
          <a:bodyPr/>
          <a:lstStyle/>
          <a:p>
            <a:fld id="{4FAB73BC-B049-4115-A692-8D63A059BFB8}" type="slidenum">
              <a:rPr lang="en-US" smtClean="0"/>
              <a:t>12</a:t>
            </a:fld>
            <a:endParaRPr lang="en-US" dirty="0"/>
          </a:p>
        </p:txBody>
      </p:sp>
    </p:spTree>
    <p:extLst>
      <p:ext uri="{BB962C8B-B14F-4D97-AF65-F5344CB8AC3E}">
        <p14:creationId xmlns:p14="http://schemas.microsoft.com/office/powerpoint/2010/main" val="17368289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dirty="0" smtClean="0"/>
              <a:t>Cancer Screening &amp; Prevention</a:t>
            </a:r>
            <a:endParaRPr lang="en-US" altLang="en-US" dirty="0"/>
          </a:p>
        </p:txBody>
      </p:sp>
      <p:graphicFrame>
        <p:nvGraphicFramePr>
          <p:cNvPr id="2" name="Table 1"/>
          <p:cNvGraphicFramePr>
            <a:graphicFrameLocks noGrp="1"/>
          </p:cNvGraphicFramePr>
          <p:nvPr>
            <p:extLst>
              <p:ext uri="{D42A27DB-BD31-4B8C-83A1-F6EECF244321}">
                <p14:modId xmlns:p14="http://schemas.microsoft.com/office/powerpoint/2010/main" val="223708731"/>
              </p:ext>
            </p:extLst>
          </p:nvPr>
        </p:nvGraphicFramePr>
        <p:xfrm>
          <a:off x="5460274" y="1527085"/>
          <a:ext cx="6147526" cy="4300509"/>
        </p:xfrm>
        <a:graphic>
          <a:graphicData uri="http://schemas.openxmlformats.org/drawingml/2006/table">
            <a:tbl>
              <a:tblPr firstRow="1" bandRow="1">
                <a:tableStyleId>{5940675A-B579-460E-94D1-54222C63F5DA}</a:tableStyleId>
              </a:tblPr>
              <a:tblGrid>
                <a:gridCol w="1824547">
                  <a:extLst>
                    <a:ext uri="{9D8B030D-6E8A-4147-A177-3AD203B41FA5}">
                      <a16:colId xmlns="" xmlns:a16="http://schemas.microsoft.com/office/drawing/2014/main" val="2442425742"/>
                    </a:ext>
                  </a:extLst>
                </a:gridCol>
                <a:gridCol w="4322979">
                  <a:extLst>
                    <a:ext uri="{9D8B030D-6E8A-4147-A177-3AD203B41FA5}">
                      <a16:colId xmlns="" xmlns:a16="http://schemas.microsoft.com/office/drawing/2014/main" val="736078406"/>
                    </a:ext>
                  </a:extLst>
                </a:gridCol>
              </a:tblGrid>
              <a:tr h="3474811">
                <a:tc>
                  <a:txBody>
                    <a:bodyPr/>
                    <a:lstStyle/>
                    <a:p>
                      <a:r>
                        <a:rPr lang="en-US" dirty="0" smtClean="0"/>
                        <a:t>Education &amp; Programs</a:t>
                      </a:r>
                      <a:endParaRPr lang="en-US" dirty="0"/>
                    </a:p>
                  </a:txBody>
                  <a:tcPr/>
                </a:tc>
                <a:tc>
                  <a:txBody>
                    <a:bodyPr/>
                    <a:lstStyle/>
                    <a:p>
                      <a:r>
                        <a:rPr lang="en-US" sz="1400" dirty="0" smtClean="0"/>
                        <a:t>Impact Melanoma</a:t>
                      </a:r>
                    </a:p>
                    <a:p>
                      <a:pPr marL="285750" indent="-285750">
                        <a:buFont typeface="Arial" panose="020B0604020202020204" pitchFamily="34" charset="0"/>
                        <a:buChar char="•"/>
                      </a:pPr>
                      <a:r>
                        <a:rPr lang="en-US" sz="1400" dirty="0" smtClean="0"/>
                        <a:t>“Skinny on Skin” – May 2017</a:t>
                      </a:r>
                    </a:p>
                    <a:p>
                      <a:pPr marL="285750" indent="-285750">
                        <a:buFont typeface="Arial" panose="020B0604020202020204" pitchFamily="34" charset="0"/>
                        <a:buChar char="•"/>
                      </a:pPr>
                      <a:r>
                        <a:rPr lang="en-US" sz="1400" dirty="0" smtClean="0"/>
                        <a:t>“Your Skin is In” – May 2018</a:t>
                      </a:r>
                    </a:p>
                    <a:p>
                      <a:pPr marL="285750" indent="-285750">
                        <a:buFont typeface="Arial" panose="020B0604020202020204" pitchFamily="34" charset="0"/>
                        <a:buChar char="•"/>
                      </a:pPr>
                      <a:endParaRPr lang="en-US" sz="1400" dirty="0" smtClean="0"/>
                    </a:p>
                    <a:p>
                      <a:pPr marL="0" indent="0">
                        <a:buFont typeface="Arial" panose="020B0604020202020204" pitchFamily="34" charset="0"/>
                        <a:buNone/>
                      </a:pPr>
                      <a:r>
                        <a:rPr lang="en-US" sz="1400" dirty="0" smtClean="0"/>
                        <a:t>Journey</a:t>
                      </a:r>
                      <a:r>
                        <a:rPr lang="en-US" sz="1400" baseline="0" dirty="0" smtClean="0"/>
                        <a:t> to Health </a:t>
                      </a:r>
                    </a:p>
                    <a:p>
                      <a:pPr marL="285750" indent="-285750">
                        <a:buFont typeface="Arial" panose="020B0604020202020204" pitchFamily="34" charset="0"/>
                        <a:buChar char="•"/>
                      </a:pPr>
                      <a:r>
                        <a:rPr lang="en-US" sz="1400" baseline="0" dirty="0" smtClean="0"/>
                        <a:t>“Fight Cancer in the Kitchen” – October 2017</a:t>
                      </a:r>
                    </a:p>
                    <a:p>
                      <a:pPr marL="285750" indent="-285750">
                        <a:buFont typeface="Arial" panose="020B0604020202020204" pitchFamily="34" charset="0"/>
                        <a:buChar char="•"/>
                      </a:pPr>
                      <a:r>
                        <a:rPr lang="en-US" sz="1400" baseline="0" dirty="0" smtClean="0"/>
                        <a:t>Cancer Education Series – October 2018</a:t>
                      </a:r>
                    </a:p>
                    <a:p>
                      <a:pPr marL="0" indent="0">
                        <a:buFont typeface="Arial" panose="020B0604020202020204" pitchFamily="34" charset="0"/>
                        <a:buNone/>
                      </a:pPr>
                      <a:endParaRPr lang="en-US" sz="1400" baseline="0" dirty="0" smtClean="0"/>
                    </a:p>
                    <a:p>
                      <a:pPr marL="0" indent="0">
                        <a:buFont typeface="Arial" panose="020B0604020202020204" pitchFamily="34" charset="0"/>
                        <a:buNone/>
                      </a:pPr>
                      <a:r>
                        <a:rPr lang="en-US" sz="1400" baseline="0" dirty="0" smtClean="0"/>
                        <a:t>Screenings</a:t>
                      </a:r>
                    </a:p>
                    <a:p>
                      <a:pPr marL="285750" indent="-285750">
                        <a:buFont typeface="Arial" panose="020B0604020202020204" pitchFamily="34" charset="0"/>
                        <a:buChar char="•"/>
                      </a:pPr>
                      <a:r>
                        <a:rPr lang="en-US" sz="1400" baseline="0" dirty="0" smtClean="0"/>
                        <a:t>Free mammogram, skin and colon screenings</a:t>
                      </a:r>
                    </a:p>
                    <a:p>
                      <a:pPr marL="285750" indent="-285750">
                        <a:buFont typeface="Arial" panose="020B0604020202020204" pitchFamily="34" charset="0"/>
                        <a:buChar char="•"/>
                      </a:pPr>
                      <a:r>
                        <a:rPr lang="en-US" sz="1400" baseline="0" dirty="0" smtClean="0"/>
                        <a:t>Expanded hours in radiology department</a:t>
                      </a:r>
                    </a:p>
                    <a:p>
                      <a:pPr marL="285750" indent="-285750">
                        <a:buFont typeface="Arial" panose="020B0604020202020204" pitchFamily="34" charset="0"/>
                        <a:buChar char="•"/>
                      </a:pPr>
                      <a:r>
                        <a:rPr lang="en-US" sz="1400" baseline="0" dirty="0" smtClean="0"/>
                        <a:t>71 – 72% of patients over 50 screened for colorectal cancer and had an office visit within last 12 months</a:t>
                      </a:r>
                      <a:endParaRPr lang="en-US" sz="1400" dirty="0"/>
                    </a:p>
                  </a:txBody>
                  <a:tcPr/>
                </a:tc>
                <a:extLst>
                  <a:ext uri="{0D108BD9-81ED-4DB2-BD59-A6C34878D82A}">
                    <a16:rowId xmlns="" xmlns:a16="http://schemas.microsoft.com/office/drawing/2014/main" val="4140896237"/>
                  </a:ext>
                </a:extLst>
              </a:tr>
              <a:tr h="825698">
                <a:tc>
                  <a:txBody>
                    <a:bodyPr/>
                    <a:lstStyle/>
                    <a:p>
                      <a:r>
                        <a:rPr lang="en-US" dirty="0" smtClean="0"/>
                        <a:t>Grant Work</a:t>
                      </a:r>
                      <a:endParaRPr lang="en-US" dirty="0"/>
                    </a:p>
                  </a:txBody>
                  <a:tcPr/>
                </a:tc>
                <a:tc>
                  <a:txBody>
                    <a:bodyPr/>
                    <a:lstStyle/>
                    <a:p>
                      <a:r>
                        <a:rPr lang="en-US" sz="1400" dirty="0" smtClean="0"/>
                        <a:t>Maine Cancer Foundation</a:t>
                      </a:r>
                    </a:p>
                    <a:p>
                      <a:pPr marL="285750" indent="-285750">
                        <a:buFont typeface="Arial" panose="020B0604020202020204" pitchFamily="34" charset="0"/>
                        <a:buChar char="•"/>
                      </a:pPr>
                      <a:r>
                        <a:rPr lang="en-US" sz="1400" baseline="0" dirty="0" smtClean="0"/>
                        <a:t>Increase colorectal cancer screening rates (PBMC &amp; WCGH)</a:t>
                      </a:r>
                    </a:p>
                  </a:txBody>
                  <a:tcPr/>
                </a:tc>
                <a:extLst>
                  <a:ext uri="{0D108BD9-81ED-4DB2-BD59-A6C34878D82A}">
                    <a16:rowId xmlns="" xmlns:a16="http://schemas.microsoft.com/office/drawing/2014/main" val="1424534191"/>
                  </a:ext>
                </a:extLst>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899" y="1527086"/>
            <a:ext cx="4559301" cy="4203759"/>
          </a:xfrm>
          <a:prstGeom prst="rect">
            <a:avLst/>
          </a:prstGeom>
        </p:spPr>
      </p:pic>
      <p:sp>
        <p:nvSpPr>
          <p:cNvPr id="6" name="TextBox 5"/>
          <p:cNvSpPr txBox="1"/>
          <p:nvPr/>
        </p:nvSpPr>
        <p:spPr>
          <a:xfrm>
            <a:off x="596899" y="5730845"/>
            <a:ext cx="4559301" cy="461665"/>
          </a:xfrm>
          <a:prstGeom prst="rect">
            <a:avLst/>
          </a:prstGeom>
          <a:noFill/>
        </p:spPr>
        <p:txBody>
          <a:bodyPr wrap="square" rtlCol="0">
            <a:spAutoFit/>
          </a:bodyPr>
          <a:lstStyle/>
          <a:p>
            <a:r>
              <a:rPr lang="en-US" sz="1200" dirty="0" smtClean="0"/>
              <a:t>William </a:t>
            </a:r>
            <a:r>
              <a:rPr lang="en-US" sz="1200" dirty="0" err="1" smtClean="0"/>
              <a:t>Fabricius</a:t>
            </a:r>
            <a:r>
              <a:rPr lang="en-US" sz="1200" dirty="0" smtClean="0"/>
              <a:t>, MD, Rachael McCormick and Jill Coyle, RN teaching the “Fight Cancer in the Kitchen” cooking class</a:t>
            </a:r>
            <a:endParaRPr lang="en-US" sz="1200" dirty="0"/>
          </a:p>
        </p:txBody>
      </p:sp>
      <p:sp>
        <p:nvSpPr>
          <p:cNvPr id="3" name="Slide Number Placeholder 2"/>
          <p:cNvSpPr>
            <a:spLocks noGrp="1"/>
          </p:cNvSpPr>
          <p:nvPr>
            <p:ph type="sldNum" sz="quarter" idx="12"/>
          </p:nvPr>
        </p:nvSpPr>
        <p:spPr/>
        <p:txBody>
          <a:bodyPr/>
          <a:lstStyle/>
          <a:p>
            <a:fld id="{6113E31D-E2AB-40D1-8B51-AFA5AFEF393A}" type="slidenum">
              <a:rPr lang="en-US" smtClean="0"/>
              <a:t>13</a:t>
            </a:fld>
            <a:endParaRPr lang="en-US" dirty="0"/>
          </a:p>
        </p:txBody>
      </p:sp>
    </p:spTree>
    <p:extLst>
      <p:ext uri="{BB962C8B-B14F-4D97-AF65-F5344CB8AC3E}">
        <p14:creationId xmlns:p14="http://schemas.microsoft.com/office/powerpoint/2010/main" val="3777427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dirty="0" smtClean="0"/>
              <a:t>Elevated Blood Lead Levels</a:t>
            </a:r>
            <a:endParaRPr lang="en-US" altLang="en-US" dirty="0"/>
          </a:p>
        </p:txBody>
      </p:sp>
      <p:graphicFrame>
        <p:nvGraphicFramePr>
          <p:cNvPr id="2" name="Table 1"/>
          <p:cNvGraphicFramePr>
            <a:graphicFrameLocks noGrp="1"/>
          </p:cNvGraphicFramePr>
          <p:nvPr>
            <p:extLst>
              <p:ext uri="{D42A27DB-BD31-4B8C-83A1-F6EECF244321}">
                <p14:modId xmlns:p14="http://schemas.microsoft.com/office/powerpoint/2010/main" val="752322739"/>
              </p:ext>
            </p:extLst>
          </p:nvPr>
        </p:nvGraphicFramePr>
        <p:xfrm>
          <a:off x="790215" y="2199949"/>
          <a:ext cx="6289854" cy="2438400"/>
        </p:xfrm>
        <a:graphic>
          <a:graphicData uri="http://schemas.openxmlformats.org/drawingml/2006/table">
            <a:tbl>
              <a:tblPr firstRow="1" bandRow="1">
                <a:tableStyleId>{5940675A-B579-460E-94D1-54222C63F5DA}</a:tableStyleId>
              </a:tblPr>
              <a:tblGrid>
                <a:gridCol w="1748441">
                  <a:extLst>
                    <a:ext uri="{9D8B030D-6E8A-4147-A177-3AD203B41FA5}">
                      <a16:colId xmlns="" xmlns:a16="http://schemas.microsoft.com/office/drawing/2014/main" val="2442425742"/>
                    </a:ext>
                  </a:extLst>
                </a:gridCol>
                <a:gridCol w="4541413">
                  <a:extLst>
                    <a:ext uri="{9D8B030D-6E8A-4147-A177-3AD203B41FA5}">
                      <a16:colId xmlns="" xmlns:a16="http://schemas.microsoft.com/office/drawing/2014/main" val="736078406"/>
                    </a:ext>
                  </a:extLst>
                </a:gridCol>
              </a:tblGrid>
              <a:tr h="370840">
                <a:tc>
                  <a:txBody>
                    <a:bodyPr/>
                    <a:lstStyle/>
                    <a:p>
                      <a:r>
                        <a:rPr lang="en-US" dirty="0" smtClean="0"/>
                        <a:t>Education &amp; Programs</a:t>
                      </a:r>
                      <a:endParaRPr lang="en-US" dirty="0"/>
                    </a:p>
                  </a:txBody>
                  <a:tcPr/>
                </a:tc>
                <a:tc>
                  <a:txBody>
                    <a:bodyPr/>
                    <a:lstStyle/>
                    <a:p>
                      <a:pPr marL="0" indent="0">
                        <a:buFont typeface="Arial" panose="020B0604020202020204" pitchFamily="34" charset="0"/>
                        <a:buNone/>
                      </a:pPr>
                      <a:r>
                        <a:rPr lang="en-US" sz="1400" dirty="0" smtClean="0"/>
                        <a:t>Coordinated effort of hospitals, Maine CDC and Midcoast Public Health Council to conduct analysis of lead</a:t>
                      </a:r>
                      <a:r>
                        <a:rPr lang="en-US" sz="1400" baseline="0" dirty="0" smtClean="0"/>
                        <a:t> screening, testing and barriers</a:t>
                      </a:r>
                      <a:endParaRPr lang="en-US" sz="1400" dirty="0" smtClean="0"/>
                    </a:p>
                    <a:p>
                      <a:pPr marL="0" indent="0">
                        <a:buFont typeface="Arial" panose="020B0604020202020204" pitchFamily="34" charset="0"/>
                        <a:buNone/>
                      </a:pPr>
                      <a:endParaRPr lang="en-US" sz="1400" dirty="0" smtClean="0"/>
                    </a:p>
                    <a:p>
                      <a:pPr marL="0" indent="0">
                        <a:buFont typeface="Arial" panose="020B0604020202020204" pitchFamily="34" charset="0"/>
                        <a:buNone/>
                      </a:pPr>
                      <a:r>
                        <a:rPr lang="en-US" sz="1400" dirty="0" smtClean="0"/>
                        <a:t>Protocol</a:t>
                      </a:r>
                      <a:r>
                        <a:rPr lang="en-US" sz="1400" baseline="0" dirty="0" smtClean="0"/>
                        <a:t> developed and implemented to perform in-office capillary blood draw for testing patients for lead (Pen Bay Pediatrics)</a:t>
                      </a:r>
                    </a:p>
                    <a:p>
                      <a:pPr marL="0" indent="0">
                        <a:buFont typeface="Arial" panose="020B0604020202020204" pitchFamily="34" charset="0"/>
                        <a:buNone/>
                      </a:pPr>
                      <a:endParaRPr lang="en-US" sz="1400" baseline="0" dirty="0" smtClean="0"/>
                    </a:p>
                    <a:p>
                      <a:pPr marL="0" indent="0">
                        <a:buFont typeface="Arial" panose="020B0604020202020204" pitchFamily="34" charset="0"/>
                        <a:buNone/>
                      </a:pPr>
                      <a:r>
                        <a:rPr lang="en-US" sz="1400" baseline="0" dirty="0" smtClean="0"/>
                        <a:t>Educational outreach to childcare sites in Knox and Waldo counties</a:t>
                      </a:r>
                    </a:p>
                    <a:p>
                      <a:pPr marL="0" indent="0">
                        <a:buFont typeface="Arial" panose="020B0604020202020204" pitchFamily="34" charset="0"/>
                        <a:buNone/>
                      </a:pPr>
                      <a:endParaRPr lang="en-US" sz="1400" b="1" baseline="0" dirty="0" smtClean="0">
                        <a:solidFill>
                          <a:srgbClr val="FF0000"/>
                        </a:solidFill>
                      </a:endParaRPr>
                    </a:p>
                  </a:txBody>
                  <a:tcPr/>
                </a:tc>
                <a:extLst>
                  <a:ext uri="{0D108BD9-81ED-4DB2-BD59-A6C34878D82A}">
                    <a16:rowId xmlns="" xmlns:a16="http://schemas.microsoft.com/office/drawing/2014/main" val="4140896237"/>
                  </a:ext>
                </a:extLst>
              </a:tr>
            </a:tbl>
          </a:graphicData>
        </a:graphic>
      </p:graphicFrame>
      <p:pic>
        <p:nvPicPr>
          <p:cNvPr id="1026" name="Picture 1" descr="cid:image001.jpg@01D3A1A0.B751FF80"/>
          <p:cNvPicPr>
            <a:picLocks noChangeAspect="1" noChangeArrowheads="1"/>
          </p:cNvPicPr>
          <p:nvPr/>
        </p:nvPicPr>
        <p:blipFill rotWithShape="1">
          <a:blip r:embed="rId3">
            <a:extLst>
              <a:ext uri="{28A0092B-C50C-407E-A947-70E740481C1C}">
                <a14:useLocalDpi xmlns:a14="http://schemas.microsoft.com/office/drawing/2010/main" val="0"/>
              </a:ext>
            </a:extLst>
          </a:blip>
          <a:srcRect r="1139" b="75697"/>
          <a:stretch/>
        </p:blipFill>
        <p:spPr bwMode="auto">
          <a:xfrm>
            <a:off x="7293366" y="1916167"/>
            <a:ext cx="4490112" cy="6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 descr="cid:image001.jpg@01D3A1A0.B751FF80"/>
          <p:cNvPicPr>
            <a:picLocks noChangeAspect="1" noChangeArrowheads="1"/>
          </p:cNvPicPr>
          <p:nvPr/>
        </p:nvPicPr>
        <p:blipFill rotWithShape="1">
          <a:blip r:embed="rId3">
            <a:extLst>
              <a:ext uri="{28A0092B-C50C-407E-A947-70E740481C1C}">
                <a14:useLocalDpi xmlns:a14="http://schemas.microsoft.com/office/drawing/2010/main" val="0"/>
              </a:ext>
            </a:extLst>
          </a:blip>
          <a:srcRect l="14919" t="25930" r="14466"/>
          <a:stretch/>
        </p:blipFill>
        <p:spPr bwMode="auto">
          <a:xfrm>
            <a:off x="7327486" y="2592470"/>
            <a:ext cx="4455992" cy="263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6113E31D-E2AB-40D1-8B51-AFA5AFEF393A}" type="slidenum">
              <a:rPr lang="en-US" smtClean="0"/>
              <a:t>14</a:t>
            </a:fld>
            <a:endParaRPr lang="en-US" dirty="0"/>
          </a:p>
        </p:txBody>
      </p:sp>
    </p:spTree>
    <p:extLst>
      <p:ext uri="{BB962C8B-B14F-4D97-AF65-F5344CB8AC3E}">
        <p14:creationId xmlns:p14="http://schemas.microsoft.com/office/powerpoint/2010/main" val="2586771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dirty="0" smtClean="0"/>
              <a:t>Obesity &amp; Diabetes</a:t>
            </a:r>
            <a:endParaRPr lang="en-US" altLang="en-US" dirty="0"/>
          </a:p>
        </p:txBody>
      </p:sp>
      <p:graphicFrame>
        <p:nvGraphicFramePr>
          <p:cNvPr id="2" name="Table 1"/>
          <p:cNvGraphicFramePr>
            <a:graphicFrameLocks noGrp="1"/>
          </p:cNvGraphicFramePr>
          <p:nvPr>
            <p:extLst>
              <p:ext uri="{D42A27DB-BD31-4B8C-83A1-F6EECF244321}">
                <p14:modId xmlns:p14="http://schemas.microsoft.com/office/powerpoint/2010/main" val="838216533"/>
              </p:ext>
            </p:extLst>
          </p:nvPr>
        </p:nvGraphicFramePr>
        <p:xfrm>
          <a:off x="770709" y="1436914"/>
          <a:ext cx="10837091" cy="4855028"/>
        </p:xfrm>
        <a:graphic>
          <a:graphicData uri="http://schemas.openxmlformats.org/drawingml/2006/table">
            <a:tbl>
              <a:tblPr firstRow="1" bandRow="1">
                <a:tableStyleId>{5940675A-B579-460E-94D1-54222C63F5DA}</a:tableStyleId>
              </a:tblPr>
              <a:tblGrid>
                <a:gridCol w="2146021">
                  <a:extLst>
                    <a:ext uri="{9D8B030D-6E8A-4147-A177-3AD203B41FA5}">
                      <a16:colId xmlns="" xmlns:a16="http://schemas.microsoft.com/office/drawing/2014/main" val="2442425742"/>
                    </a:ext>
                  </a:extLst>
                </a:gridCol>
                <a:gridCol w="8691070">
                  <a:extLst>
                    <a:ext uri="{9D8B030D-6E8A-4147-A177-3AD203B41FA5}">
                      <a16:colId xmlns="" xmlns:a16="http://schemas.microsoft.com/office/drawing/2014/main" val="736078406"/>
                    </a:ext>
                  </a:extLst>
                </a:gridCol>
              </a:tblGrid>
              <a:tr h="3148148">
                <a:tc>
                  <a:txBody>
                    <a:bodyPr/>
                    <a:lstStyle/>
                    <a:p>
                      <a:r>
                        <a:rPr lang="en-US" dirty="0" smtClean="0"/>
                        <a:t>Education &amp; Programs</a:t>
                      </a:r>
                      <a:endParaRPr lang="en-US" dirty="0"/>
                    </a:p>
                  </a:txBody>
                  <a:tcPr/>
                </a:tc>
                <a:tc>
                  <a:txBody>
                    <a:bodyPr/>
                    <a:lstStyle/>
                    <a:p>
                      <a:r>
                        <a:rPr lang="en-US" sz="1400" i="1" dirty="0" smtClean="0"/>
                        <a:t>Let’s Go!</a:t>
                      </a:r>
                    </a:p>
                    <a:p>
                      <a:pPr marL="285750" indent="-285750">
                        <a:buFont typeface="Arial" panose="020B0604020202020204" pitchFamily="34" charset="0"/>
                        <a:buChar char="•"/>
                      </a:pPr>
                      <a:r>
                        <a:rPr lang="en-US" sz="1400" b="1" baseline="0" dirty="0" smtClean="0"/>
                        <a:t>40</a:t>
                      </a:r>
                      <a:r>
                        <a:rPr lang="en-US" sz="1400" baseline="0" dirty="0" smtClean="0"/>
                        <a:t> Knox County Sites</a:t>
                      </a:r>
                    </a:p>
                    <a:p>
                      <a:pPr marL="285750" indent="-285750">
                        <a:buFont typeface="Arial" panose="020B0604020202020204" pitchFamily="34" charset="0"/>
                        <a:buChar char="•"/>
                      </a:pPr>
                      <a:r>
                        <a:rPr lang="en-US" sz="1400" b="1" baseline="0" dirty="0" smtClean="0"/>
                        <a:t>48 </a:t>
                      </a:r>
                      <a:r>
                        <a:rPr lang="en-US" sz="1400" b="0" baseline="0" dirty="0" smtClean="0"/>
                        <a:t>Waldo County Sites</a:t>
                      </a:r>
                      <a:endParaRPr lang="en-US" sz="1400" b="1" baseline="0" dirty="0" smtClean="0"/>
                    </a:p>
                    <a:p>
                      <a:pPr marL="0" indent="0">
                        <a:buFont typeface="Arial" panose="020B0604020202020204" pitchFamily="34" charset="0"/>
                        <a:buNone/>
                      </a:pPr>
                      <a:endParaRPr lang="en-US" sz="800" baseline="0" dirty="0" smtClean="0"/>
                    </a:p>
                    <a:p>
                      <a:pPr marL="0" indent="0">
                        <a:buFont typeface="Arial" panose="020B0604020202020204" pitchFamily="34" charset="0"/>
                        <a:buNone/>
                      </a:pPr>
                      <a:r>
                        <a:rPr lang="en-US" sz="1400" baseline="0" dirty="0" smtClean="0"/>
                        <a:t>PBMC &amp; WCGH Wellness</a:t>
                      </a:r>
                    </a:p>
                    <a:p>
                      <a:pPr marL="285750" indent="-285750">
                        <a:buFont typeface="Arial" panose="020B0604020202020204" pitchFamily="34" charset="0"/>
                        <a:buChar char="•"/>
                      </a:pPr>
                      <a:r>
                        <a:rPr lang="en-US" sz="1400" b="1" baseline="0" dirty="0" smtClean="0"/>
                        <a:t>704</a:t>
                      </a:r>
                      <a:r>
                        <a:rPr lang="en-US" sz="1400" baseline="0" dirty="0" smtClean="0"/>
                        <a:t> employees participated in 14 </a:t>
                      </a:r>
                      <a:r>
                        <a:rPr lang="en-US" sz="1400" b="1" i="1" baseline="0" dirty="0" smtClean="0"/>
                        <a:t>Works on Wellness</a:t>
                      </a:r>
                      <a:r>
                        <a:rPr lang="en-US" sz="1400" b="0" i="0" baseline="0" dirty="0" smtClean="0"/>
                        <a:t> programs</a:t>
                      </a:r>
                    </a:p>
                    <a:p>
                      <a:pPr marL="285750" indent="-285750">
                        <a:buFont typeface="Arial" panose="020B0604020202020204" pitchFamily="34" charset="0"/>
                        <a:buChar char="•"/>
                      </a:pPr>
                      <a:r>
                        <a:rPr lang="en-US" sz="1400" b="0" i="0" baseline="0" dirty="0" smtClean="0"/>
                        <a:t>Bay View Café (PBMC) and Best Café (WCGH) make healthy choices                                                      the easiest choices</a:t>
                      </a:r>
                    </a:p>
                    <a:p>
                      <a:pPr marL="0" indent="0">
                        <a:buFont typeface="Arial" panose="020B0604020202020204" pitchFamily="34" charset="0"/>
                        <a:buNone/>
                      </a:pPr>
                      <a:endParaRPr lang="en-US" sz="800" b="0" i="0" baseline="0" dirty="0" smtClean="0"/>
                    </a:p>
                    <a:p>
                      <a:pPr marL="0" indent="0">
                        <a:buFont typeface="Arial" panose="020B0604020202020204" pitchFamily="34" charset="0"/>
                        <a:buNone/>
                      </a:pPr>
                      <a:r>
                        <a:rPr lang="en-US" sz="1400" b="0" i="0" baseline="0" dirty="0" smtClean="0"/>
                        <a:t>Journey to Health</a:t>
                      </a:r>
                    </a:p>
                    <a:p>
                      <a:pPr marL="285750" indent="-285750">
                        <a:buFont typeface="Arial" panose="020B0604020202020204" pitchFamily="34" charset="0"/>
                        <a:buChar char="•"/>
                      </a:pPr>
                      <a:r>
                        <a:rPr lang="en-US" sz="1400" b="0" i="0" baseline="0" dirty="0" smtClean="0"/>
                        <a:t>1613 participants in classes at 25 sites in 2017</a:t>
                      </a:r>
                    </a:p>
                    <a:p>
                      <a:pPr marL="285750" indent="-285750">
                        <a:buFont typeface="Arial" panose="020B0604020202020204" pitchFamily="34" charset="0"/>
                        <a:buChar char="•"/>
                      </a:pPr>
                      <a:r>
                        <a:rPr lang="en-US" sz="1400" b="0" i="0" baseline="0" dirty="0" smtClean="0"/>
                        <a:t>Healthy Eating &amp; Cooking, Physical Movement, and Healthy Mind &amp; Body classes</a:t>
                      </a:r>
                    </a:p>
                    <a:p>
                      <a:pPr marL="0" indent="0">
                        <a:buFont typeface="Arial" panose="020B0604020202020204" pitchFamily="34" charset="0"/>
                        <a:buNone/>
                      </a:pPr>
                      <a:endParaRPr lang="en-US" sz="800" b="0" i="0" baseline="0" dirty="0" smtClean="0"/>
                    </a:p>
                    <a:p>
                      <a:pPr marL="0" indent="0">
                        <a:buFont typeface="Arial" panose="020B0604020202020204" pitchFamily="34" charset="0"/>
                        <a:buNone/>
                      </a:pPr>
                      <a:r>
                        <a:rPr lang="en-US" sz="1400" b="0" i="0" baseline="0" dirty="0" smtClean="0"/>
                        <a:t>Diabetes Prevention Program</a:t>
                      </a:r>
                    </a:p>
                    <a:p>
                      <a:pPr marL="0" indent="0">
                        <a:buFont typeface="Arial" panose="020B0604020202020204" pitchFamily="34" charset="0"/>
                        <a:buNone/>
                      </a:pPr>
                      <a:endParaRPr lang="en-US" sz="800" b="0" i="0" baseline="0" dirty="0" smtClean="0"/>
                    </a:p>
                    <a:p>
                      <a:pPr marL="0" indent="0">
                        <a:buFont typeface="Arial" panose="020B0604020202020204" pitchFamily="34" charset="0"/>
                        <a:buNone/>
                      </a:pPr>
                      <a:r>
                        <a:rPr lang="en-US" sz="1400" b="0" i="0" baseline="0" dirty="0" smtClean="0"/>
                        <a:t>Medical Nutrition Therapy</a:t>
                      </a:r>
                      <a:endParaRPr lang="en-US" sz="1400" dirty="0" smtClean="0"/>
                    </a:p>
                  </a:txBody>
                  <a:tcPr/>
                </a:tc>
                <a:extLst>
                  <a:ext uri="{0D108BD9-81ED-4DB2-BD59-A6C34878D82A}">
                    <a16:rowId xmlns="" xmlns:a16="http://schemas.microsoft.com/office/drawing/2014/main" val="4140896237"/>
                  </a:ext>
                </a:extLst>
              </a:tr>
              <a:tr h="1335711">
                <a:tc>
                  <a:txBody>
                    <a:bodyPr/>
                    <a:lstStyle/>
                    <a:p>
                      <a:r>
                        <a:rPr lang="en-US" dirty="0" smtClean="0"/>
                        <a:t>Grant Work</a:t>
                      </a:r>
                      <a:endParaRPr lang="en-US" dirty="0"/>
                    </a:p>
                  </a:txBody>
                  <a:tcPr/>
                </a:tc>
                <a:tc>
                  <a:txBody>
                    <a:bodyPr/>
                    <a:lstStyle/>
                    <a:p>
                      <a:r>
                        <a:rPr lang="en-US" sz="1400" baseline="0" dirty="0" smtClean="0"/>
                        <a:t>SNAP-Ed Nutrition Education Grant</a:t>
                      </a:r>
                    </a:p>
                    <a:p>
                      <a:pPr marL="285750" indent="-285750">
                        <a:buFont typeface="Arial" panose="020B0604020202020204" pitchFamily="34" charset="0"/>
                        <a:buChar char="•"/>
                      </a:pPr>
                      <a:r>
                        <a:rPr lang="en-US" sz="1400" baseline="0" dirty="0" smtClean="0"/>
                        <a:t>SNAP-Ed Nutrition Educator </a:t>
                      </a:r>
                      <a:br>
                        <a:rPr lang="en-US" sz="1400" baseline="0" dirty="0" smtClean="0"/>
                      </a:br>
                      <a:r>
                        <a:rPr lang="en-US" sz="1400" baseline="0" dirty="0" smtClean="0"/>
                        <a:t>Waldo County General Hospital</a:t>
                      </a:r>
                    </a:p>
                    <a:p>
                      <a:pPr marL="285750" indent="-285750">
                        <a:buFont typeface="Arial" panose="020B0604020202020204" pitchFamily="34" charset="0"/>
                        <a:buChar char="•"/>
                      </a:pPr>
                      <a:r>
                        <a:rPr lang="en-US" sz="1400" baseline="0" dirty="0" smtClean="0"/>
                        <a:t>SNAP-Ed Nutrition Educator </a:t>
                      </a:r>
                      <a:br>
                        <a:rPr lang="en-US" sz="1400" baseline="0" dirty="0" smtClean="0"/>
                      </a:br>
                      <a:r>
                        <a:rPr lang="en-US" sz="1400" baseline="0" dirty="0" smtClean="0"/>
                        <a:t>Knox County Community Health Coalition</a:t>
                      </a:r>
                    </a:p>
                    <a:p>
                      <a:endParaRPr lang="en-US" sz="800" baseline="0" dirty="0" smtClean="0"/>
                    </a:p>
                    <a:p>
                      <a:r>
                        <a:rPr lang="en-US" sz="1400" baseline="0" dirty="0" smtClean="0"/>
                        <a:t>Maine Prevention Services Grant – Obesity</a:t>
                      </a:r>
                    </a:p>
                    <a:p>
                      <a:pPr marL="285750" indent="-285750">
                        <a:buFont typeface="Arial" panose="020B0604020202020204" pitchFamily="34" charset="0"/>
                        <a:buChar char="•"/>
                      </a:pPr>
                      <a:r>
                        <a:rPr lang="en-US" sz="1400" i="1" baseline="0" dirty="0" smtClean="0"/>
                        <a:t>Let’s Go! </a:t>
                      </a:r>
                      <a:r>
                        <a:rPr lang="en-US" sz="1400" i="0" baseline="0" dirty="0" smtClean="0"/>
                        <a:t>Coordinator expanded work </a:t>
                      </a:r>
                      <a:r>
                        <a:rPr lang="en-US" sz="1400" baseline="0" dirty="0" smtClean="0"/>
                        <a:t>with childcare sites and school district wellness policies</a:t>
                      </a:r>
                    </a:p>
                  </a:txBody>
                  <a:tcPr/>
                </a:tc>
                <a:extLst>
                  <a:ext uri="{0D108BD9-81ED-4DB2-BD59-A6C34878D82A}">
                    <a16:rowId xmlns="" xmlns:a16="http://schemas.microsoft.com/office/drawing/2014/main" val="1424534191"/>
                  </a:ext>
                </a:extLst>
              </a:tr>
            </a:tbl>
          </a:graphicData>
        </a:graphic>
      </p:graphicFrame>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5" r="59892"/>
          <a:stretch/>
        </p:blipFill>
        <p:spPr>
          <a:xfrm>
            <a:off x="8007632" y="1285848"/>
            <a:ext cx="3456487" cy="1914937"/>
          </a:xfrm>
          <a:prstGeom prst="rect">
            <a:avLst/>
          </a:prstGeom>
        </p:spPr>
      </p:pic>
      <p:sp>
        <p:nvSpPr>
          <p:cNvPr id="3" name="Slide Number Placeholder 2"/>
          <p:cNvSpPr>
            <a:spLocks noGrp="1"/>
          </p:cNvSpPr>
          <p:nvPr>
            <p:ph type="sldNum" sz="quarter" idx="12"/>
          </p:nvPr>
        </p:nvSpPr>
        <p:spPr/>
        <p:txBody>
          <a:bodyPr/>
          <a:lstStyle/>
          <a:p>
            <a:fld id="{6113E31D-E2AB-40D1-8B51-AFA5AFEF393A}" type="slidenum">
              <a:rPr lang="en-US" smtClean="0"/>
              <a:t>15</a:t>
            </a:fld>
            <a:endParaRPr lang="en-US" dirty="0"/>
          </a:p>
        </p:txBody>
      </p:sp>
    </p:spTree>
    <p:extLst>
      <p:ext uri="{BB962C8B-B14F-4D97-AF65-F5344CB8AC3E}">
        <p14:creationId xmlns:p14="http://schemas.microsoft.com/office/powerpoint/2010/main" val="2110488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dirty="0" smtClean="0"/>
              <a:t>Substance Use</a:t>
            </a:r>
            <a:endParaRPr lang="en-US" altLang="en-US" dirty="0"/>
          </a:p>
        </p:txBody>
      </p:sp>
      <p:graphicFrame>
        <p:nvGraphicFramePr>
          <p:cNvPr id="2" name="Table 1"/>
          <p:cNvGraphicFramePr>
            <a:graphicFrameLocks noGrp="1"/>
          </p:cNvGraphicFramePr>
          <p:nvPr>
            <p:extLst>
              <p:ext uri="{D42A27DB-BD31-4B8C-83A1-F6EECF244321}">
                <p14:modId xmlns:p14="http://schemas.microsoft.com/office/powerpoint/2010/main" val="3413691485"/>
              </p:ext>
            </p:extLst>
          </p:nvPr>
        </p:nvGraphicFramePr>
        <p:xfrm>
          <a:off x="1685109" y="1710570"/>
          <a:ext cx="9026434" cy="3810000"/>
        </p:xfrm>
        <a:graphic>
          <a:graphicData uri="http://schemas.openxmlformats.org/drawingml/2006/table">
            <a:tbl>
              <a:tblPr firstRow="1" bandRow="1">
                <a:tableStyleId>{5940675A-B579-460E-94D1-54222C63F5DA}</a:tableStyleId>
              </a:tblPr>
              <a:tblGrid>
                <a:gridCol w="2444607">
                  <a:extLst>
                    <a:ext uri="{9D8B030D-6E8A-4147-A177-3AD203B41FA5}">
                      <a16:colId xmlns="" xmlns:a16="http://schemas.microsoft.com/office/drawing/2014/main" val="2442425742"/>
                    </a:ext>
                  </a:extLst>
                </a:gridCol>
                <a:gridCol w="6581827">
                  <a:extLst>
                    <a:ext uri="{9D8B030D-6E8A-4147-A177-3AD203B41FA5}">
                      <a16:colId xmlns="" xmlns:a16="http://schemas.microsoft.com/office/drawing/2014/main" val="736078406"/>
                    </a:ext>
                  </a:extLst>
                </a:gridCol>
              </a:tblGrid>
              <a:tr h="2795784">
                <a:tc>
                  <a:txBody>
                    <a:bodyPr/>
                    <a:lstStyle/>
                    <a:p>
                      <a:r>
                        <a:rPr lang="en-US" dirty="0" smtClean="0"/>
                        <a:t>Education &amp; Programs</a:t>
                      </a:r>
                      <a:endParaRPr lang="en-US" dirty="0"/>
                    </a:p>
                  </a:txBody>
                  <a:tcPr/>
                </a:tc>
                <a:tc>
                  <a:txBody>
                    <a:bodyPr/>
                    <a:lstStyle/>
                    <a:p>
                      <a:r>
                        <a:rPr lang="en-US" sz="1400" dirty="0" smtClean="0"/>
                        <a:t>Expanded</a:t>
                      </a:r>
                      <a:r>
                        <a:rPr lang="en-US" sz="1400" baseline="0" dirty="0" smtClean="0"/>
                        <a:t> treatment for opioid use disorder – Maine Behavioral Healthcare, Pen Bay Medical Center and Waldo County General Hospital</a:t>
                      </a:r>
                    </a:p>
                    <a:p>
                      <a:endParaRPr lang="en-US" sz="1400" baseline="0" dirty="0" smtClean="0"/>
                    </a:p>
                    <a:p>
                      <a:r>
                        <a:rPr lang="en-US" sz="1400" dirty="0" smtClean="0"/>
                        <a:t>Integrated</a:t>
                      </a:r>
                      <a:r>
                        <a:rPr lang="en-US" sz="1400" baseline="0" dirty="0" smtClean="0"/>
                        <a:t> Medication Assisted Treatment (IMAT) Program</a:t>
                      </a:r>
                    </a:p>
                    <a:p>
                      <a:pPr marL="285750" indent="-285750">
                        <a:buFont typeface="Arial" panose="020B0604020202020204" pitchFamily="34" charset="0"/>
                        <a:buChar char="•"/>
                      </a:pPr>
                      <a:r>
                        <a:rPr lang="en-US" sz="1400" baseline="0" dirty="0" smtClean="0"/>
                        <a:t>Local PBMC and WCGH providers trained to provide buprenorphine</a:t>
                      </a:r>
                    </a:p>
                    <a:p>
                      <a:pPr marL="0" indent="0">
                        <a:buFont typeface="Arial" panose="020B0604020202020204" pitchFamily="34" charset="0"/>
                        <a:buNone/>
                      </a:pPr>
                      <a:endParaRPr lang="en-US" sz="1400" baseline="0" dirty="0" smtClean="0"/>
                    </a:p>
                    <a:p>
                      <a:pPr marL="0" indent="0">
                        <a:buFont typeface="Arial" panose="020B0604020202020204" pitchFamily="34" charset="0"/>
                        <a:buNone/>
                      </a:pPr>
                      <a:r>
                        <a:rPr lang="en-US" sz="1400" baseline="0" dirty="0" smtClean="0"/>
                        <a:t>Collaboration to host “Recovery Boys”</a:t>
                      </a:r>
                    </a:p>
                    <a:p>
                      <a:pPr marL="0" indent="0">
                        <a:buFont typeface="Arial" panose="020B0604020202020204" pitchFamily="34" charset="0"/>
                        <a:buNone/>
                      </a:pPr>
                      <a:endParaRPr lang="en-US" sz="1400" baseline="0" dirty="0" smtClean="0"/>
                    </a:p>
                    <a:p>
                      <a:pPr marL="0" indent="0">
                        <a:buFont typeface="Arial" panose="020B0604020202020204" pitchFamily="34" charset="0"/>
                        <a:buNone/>
                      </a:pPr>
                      <a:r>
                        <a:rPr lang="en-US" sz="1400" baseline="0" dirty="0" smtClean="0"/>
                        <a:t>Community Education – Knox County Community Health Coalition</a:t>
                      </a:r>
                    </a:p>
                    <a:p>
                      <a:pPr marL="285750" indent="-285750">
                        <a:buFont typeface="Arial" panose="020B0604020202020204" pitchFamily="34" charset="0"/>
                        <a:buChar char="•"/>
                      </a:pPr>
                      <a:r>
                        <a:rPr lang="en-US" sz="1400" baseline="0" dirty="0" smtClean="0"/>
                        <a:t>Impairment detection trainings</a:t>
                      </a:r>
                    </a:p>
                    <a:p>
                      <a:pPr marL="285750" indent="-285750">
                        <a:buFont typeface="Arial" panose="020B0604020202020204" pitchFamily="34" charset="0"/>
                        <a:buChar char="•"/>
                      </a:pPr>
                      <a:r>
                        <a:rPr lang="en-US" sz="1400" baseline="0" dirty="0" smtClean="0"/>
                        <a:t>Driver’s education curriculum for high schools</a:t>
                      </a:r>
                    </a:p>
                    <a:p>
                      <a:pPr marL="285750" indent="-285750">
                        <a:buFont typeface="Arial" panose="020B0604020202020204" pitchFamily="34" charset="0"/>
                        <a:buChar char="•"/>
                      </a:pPr>
                      <a:r>
                        <a:rPr lang="en-US" sz="1400" baseline="0" dirty="0" smtClean="0"/>
                        <a:t>Safe storage/disposal workshops</a:t>
                      </a:r>
                    </a:p>
                    <a:p>
                      <a:pPr marL="285750" indent="-285750">
                        <a:buFont typeface="Arial" panose="020B0604020202020204" pitchFamily="34" charset="0"/>
                        <a:buChar char="•"/>
                      </a:pPr>
                      <a:r>
                        <a:rPr lang="en-US" sz="1400" baseline="0" dirty="0" smtClean="0"/>
                        <a:t>Medication take back</a:t>
                      </a:r>
                    </a:p>
                    <a:p>
                      <a:pPr marL="285750" indent="-285750">
                        <a:buFont typeface="Arial" panose="020B0604020202020204" pitchFamily="34" charset="0"/>
                        <a:buChar char="•"/>
                      </a:pPr>
                      <a:r>
                        <a:rPr lang="en-US" sz="1400" baseline="0" dirty="0" smtClean="0"/>
                        <a:t>“Addiction As a Brain Disease”</a:t>
                      </a:r>
                    </a:p>
                  </a:txBody>
                  <a:tcPr/>
                </a:tc>
                <a:extLst>
                  <a:ext uri="{0D108BD9-81ED-4DB2-BD59-A6C34878D82A}">
                    <a16:rowId xmlns="" xmlns:a16="http://schemas.microsoft.com/office/drawing/2014/main" val="4140896237"/>
                  </a:ext>
                </a:extLst>
              </a:tr>
              <a:tr h="532335">
                <a:tc>
                  <a:txBody>
                    <a:bodyPr/>
                    <a:lstStyle/>
                    <a:p>
                      <a:r>
                        <a:rPr lang="en-US" dirty="0" smtClean="0"/>
                        <a:t>Grant Work</a:t>
                      </a:r>
                      <a:endParaRPr lang="en-US" dirty="0"/>
                    </a:p>
                  </a:txBody>
                  <a:tcPr/>
                </a:tc>
                <a:tc>
                  <a:txBody>
                    <a:bodyPr/>
                    <a:lstStyle/>
                    <a:p>
                      <a:pPr marL="0" indent="0">
                        <a:buFont typeface="Arial" panose="020B0604020202020204" pitchFamily="34" charset="0"/>
                        <a:buNone/>
                      </a:pPr>
                      <a:r>
                        <a:rPr lang="en-US" sz="1400" baseline="0" dirty="0" smtClean="0"/>
                        <a:t>Maine Prevention Services Grant </a:t>
                      </a:r>
                    </a:p>
                    <a:p>
                      <a:pPr marL="285750" indent="-285750">
                        <a:buFont typeface="Arial" panose="020B0604020202020204" pitchFamily="34" charset="0"/>
                        <a:buChar char="•"/>
                      </a:pPr>
                      <a:r>
                        <a:rPr lang="en-US" sz="1400" baseline="0" dirty="0" smtClean="0"/>
                        <a:t>Substance Abuse Prevention Specialist </a:t>
                      </a:r>
                      <a:br>
                        <a:rPr lang="en-US" sz="1400" baseline="0" dirty="0" smtClean="0"/>
                      </a:br>
                      <a:r>
                        <a:rPr lang="en-US" sz="1400" baseline="0" dirty="0" smtClean="0"/>
                        <a:t>Knox County Community Health Coalition</a:t>
                      </a:r>
                    </a:p>
                  </a:txBody>
                  <a:tcPr/>
                </a:tc>
                <a:extLst>
                  <a:ext uri="{0D108BD9-81ED-4DB2-BD59-A6C34878D82A}">
                    <a16:rowId xmlns="" xmlns:a16="http://schemas.microsoft.com/office/drawing/2014/main" val="1424534191"/>
                  </a:ext>
                </a:extLst>
              </a:tr>
            </a:tbl>
          </a:graphicData>
        </a:graphic>
      </p:graphicFrame>
      <p:sp>
        <p:nvSpPr>
          <p:cNvPr id="3" name="Slide Number Placeholder 2"/>
          <p:cNvSpPr>
            <a:spLocks noGrp="1"/>
          </p:cNvSpPr>
          <p:nvPr>
            <p:ph type="sldNum" sz="quarter" idx="12"/>
          </p:nvPr>
        </p:nvSpPr>
        <p:spPr/>
        <p:txBody>
          <a:bodyPr/>
          <a:lstStyle/>
          <a:p>
            <a:fld id="{6113E31D-E2AB-40D1-8B51-AFA5AFEF393A}" type="slidenum">
              <a:rPr lang="en-US" smtClean="0"/>
              <a:t>16</a:t>
            </a:fld>
            <a:endParaRPr lang="en-US" dirty="0"/>
          </a:p>
        </p:txBody>
      </p:sp>
    </p:spTree>
    <p:extLst>
      <p:ext uri="{BB962C8B-B14F-4D97-AF65-F5344CB8AC3E}">
        <p14:creationId xmlns:p14="http://schemas.microsoft.com/office/powerpoint/2010/main" val="26910090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dirty="0" smtClean="0"/>
              <a:t>Tobacco Use</a:t>
            </a:r>
            <a:endParaRPr lang="en-US" altLang="en-US" dirty="0"/>
          </a:p>
        </p:txBody>
      </p:sp>
      <p:graphicFrame>
        <p:nvGraphicFramePr>
          <p:cNvPr id="2" name="Table 1"/>
          <p:cNvGraphicFramePr>
            <a:graphicFrameLocks noGrp="1"/>
          </p:cNvGraphicFramePr>
          <p:nvPr>
            <p:extLst>
              <p:ext uri="{D42A27DB-BD31-4B8C-83A1-F6EECF244321}">
                <p14:modId xmlns:p14="http://schemas.microsoft.com/office/powerpoint/2010/main" val="3796566917"/>
              </p:ext>
            </p:extLst>
          </p:nvPr>
        </p:nvGraphicFramePr>
        <p:xfrm>
          <a:off x="5513696" y="2133058"/>
          <a:ext cx="6237026" cy="2956560"/>
        </p:xfrm>
        <a:graphic>
          <a:graphicData uri="http://schemas.openxmlformats.org/drawingml/2006/table">
            <a:tbl>
              <a:tblPr firstRow="1" bandRow="1">
                <a:tableStyleId>{5940675A-B579-460E-94D1-54222C63F5DA}</a:tableStyleId>
              </a:tblPr>
              <a:tblGrid>
                <a:gridCol w="1807369">
                  <a:extLst>
                    <a:ext uri="{9D8B030D-6E8A-4147-A177-3AD203B41FA5}">
                      <a16:colId xmlns="" xmlns:a16="http://schemas.microsoft.com/office/drawing/2014/main" val="2442425742"/>
                    </a:ext>
                  </a:extLst>
                </a:gridCol>
                <a:gridCol w="4429657">
                  <a:extLst>
                    <a:ext uri="{9D8B030D-6E8A-4147-A177-3AD203B41FA5}">
                      <a16:colId xmlns="" xmlns:a16="http://schemas.microsoft.com/office/drawing/2014/main" val="736078406"/>
                    </a:ext>
                  </a:extLst>
                </a:gridCol>
              </a:tblGrid>
              <a:tr h="370840">
                <a:tc>
                  <a:txBody>
                    <a:bodyPr/>
                    <a:lstStyle/>
                    <a:p>
                      <a:r>
                        <a:rPr lang="en-US" dirty="0" smtClean="0"/>
                        <a:t>Education &amp; Programs</a:t>
                      </a:r>
                      <a:endParaRPr lang="en-US" dirty="0"/>
                    </a:p>
                  </a:txBody>
                  <a:tcPr/>
                </a:tc>
                <a:tc>
                  <a:txBody>
                    <a:bodyPr/>
                    <a:lstStyle/>
                    <a:p>
                      <a:pPr marL="0" indent="0">
                        <a:buFont typeface="Arial" panose="020B0604020202020204" pitchFamily="34" charset="0"/>
                        <a:buNone/>
                      </a:pPr>
                      <a:r>
                        <a:rPr lang="en-US" sz="1400" baseline="0" dirty="0" smtClean="0"/>
                        <a:t>Referrals to Maine Tobacco Helpline and local tobacco treatment classes</a:t>
                      </a:r>
                    </a:p>
                    <a:p>
                      <a:pPr marL="0" indent="0">
                        <a:buFont typeface="Arial" panose="020B0604020202020204" pitchFamily="34" charset="0"/>
                        <a:buNone/>
                      </a:pPr>
                      <a:endParaRPr lang="en-US" sz="1400" baseline="0" dirty="0" smtClean="0"/>
                    </a:p>
                    <a:p>
                      <a:pPr marL="0" indent="0">
                        <a:buFont typeface="Arial" panose="020B0604020202020204" pitchFamily="34" charset="0"/>
                        <a:buNone/>
                      </a:pPr>
                      <a:r>
                        <a:rPr lang="en-US" sz="1400" dirty="0" smtClean="0"/>
                        <a:t>New tobacco policies</a:t>
                      </a:r>
                    </a:p>
                    <a:p>
                      <a:pPr marL="285750" indent="-285750">
                        <a:buFont typeface="Arial" panose="020B0604020202020204" pitchFamily="34" charset="0"/>
                        <a:buChar char="•"/>
                      </a:pPr>
                      <a:r>
                        <a:rPr lang="en-US" sz="1400" b="1" dirty="0" smtClean="0"/>
                        <a:t>14</a:t>
                      </a:r>
                      <a:r>
                        <a:rPr lang="en-US" sz="1400" dirty="0" smtClean="0"/>
                        <a:t> Waldo County</a:t>
                      </a:r>
                    </a:p>
                    <a:p>
                      <a:pPr marL="285750" indent="-285750">
                        <a:buFont typeface="Arial" panose="020B0604020202020204" pitchFamily="34" charset="0"/>
                        <a:buChar char="•"/>
                      </a:pPr>
                      <a:r>
                        <a:rPr lang="en-US" sz="1400" b="1" dirty="0" smtClean="0">
                          <a:solidFill>
                            <a:schemeClr val="tx1"/>
                          </a:solidFill>
                        </a:rPr>
                        <a:t>7</a:t>
                      </a:r>
                      <a:r>
                        <a:rPr lang="en-US" sz="1400" b="0" dirty="0" smtClean="0">
                          <a:solidFill>
                            <a:schemeClr val="tx1"/>
                          </a:solidFill>
                        </a:rPr>
                        <a:t> Knox County </a:t>
                      </a:r>
                    </a:p>
                    <a:p>
                      <a:pPr marL="285750" indent="-285750">
                        <a:buFont typeface="Arial" panose="020B0604020202020204" pitchFamily="34" charset="0"/>
                        <a:buChar char="•"/>
                      </a:pPr>
                      <a:endParaRPr lang="en-US" sz="1400" b="0" dirty="0" smtClean="0">
                        <a:solidFill>
                          <a:schemeClr val="tx1"/>
                        </a:solidFill>
                      </a:endParaRPr>
                    </a:p>
                    <a:p>
                      <a:pPr marL="0" indent="0">
                        <a:buFont typeface="Arial" panose="020B0604020202020204" pitchFamily="34" charset="0"/>
                        <a:buNone/>
                      </a:pPr>
                      <a:r>
                        <a:rPr lang="en-US" sz="1400" b="0" dirty="0" smtClean="0">
                          <a:solidFill>
                            <a:schemeClr val="tx1"/>
                          </a:solidFill>
                        </a:rPr>
                        <a:t>Smoke-free</a:t>
                      </a:r>
                      <a:r>
                        <a:rPr lang="en-US" sz="1400" b="0" baseline="0" dirty="0" smtClean="0">
                          <a:solidFill>
                            <a:schemeClr val="tx1"/>
                          </a:solidFill>
                        </a:rPr>
                        <a:t> Home Pledge</a:t>
                      </a:r>
                      <a:endParaRPr lang="en-US" sz="1400" b="0" dirty="0">
                        <a:solidFill>
                          <a:schemeClr val="tx1"/>
                        </a:solidFill>
                      </a:endParaRPr>
                    </a:p>
                  </a:txBody>
                  <a:tcPr/>
                </a:tc>
                <a:extLst>
                  <a:ext uri="{0D108BD9-81ED-4DB2-BD59-A6C34878D82A}">
                    <a16:rowId xmlns="" xmlns:a16="http://schemas.microsoft.com/office/drawing/2014/main" val="4140896237"/>
                  </a:ext>
                </a:extLst>
              </a:tr>
              <a:tr h="370840">
                <a:tc>
                  <a:txBody>
                    <a:bodyPr/>
                    <a:lstStyle/>
                    <a:p>
                      <a:r>
                        <a:rPr lang="en-US" dirty="0" smtClean="0"/>
                        <a:t>Grant Work</a:t>
                      </a:r>
                      <a:endParaRPr lang="en-US" dirty="0"/>
                    </a:p>
                  </a:txBody>
                  <a:tcPr/>
                </a:tc>
                <a:tc>
                  <a:txBody>
                    <a:bodyPr/>
                    <a:lstStyle/>
                    <a:p>
                      <a:r>
                        <a:rPr lang="en-US" sz="1400" baseline="0" dirty="0" smtClean="0"/>
                        <a:t>Maine Prevention Services Grant </a:t>
                      </a:r>
                    </a:p>
                    <a:p>
                      <a:pPr marL="285750" indent="-285750">
                        <a:buFont typeface="Arial" panose="020B0604020202020204" pitchFamily="34" charset="0"/>
                        <a:buChar char="•"/>
                      </a:pPr>
                      <a:r>
                        <a:rPr lang="en-US" sz="1400" baseline="0" dirty="0" smtClean="0"/>
                        <a:t>Tobacco Prevention Coordinator </a:t>
                      </a:r>
                      <a:br>
                        <a:rPr lang="en-US" sz="1400" baseline="0" dirty="0" smtClean="0"/>
                      </a:br>
                      <a:r>
                        <a:rPr lang="en-US" sz="1400" baseline="0" dirty="0" smtClean="0"/>
                        <a:t>Knox County Community Health Coalition</a:t>
                      </a:r>
                    </a:p>
                    <a:p>
                      <a:pPr marL="285750" indent="-285750">
                        <a:buFont typeface="Arial" panose="020B0604020202020204" pitchFamily="34" charset="0"/>
                        <a:buChar char="•"/>
                      </a:pPr>
                      <a:r>
                        <a:rPr lang="en-US" sz="1400" baseline="0" dirty="0" smtClean="0"/>
                        <a:t>Tobacco Prevention Coordinator  </a:t>
                      </a:r>
                      <a:br>
                        <a:rPr lang="en-US" sz="1400" baseline="0" dirty="0" smtClean="0"/>
                      </a:br>
                      <a:r>
                        <a:rPr lang="en-US" sz="1400" baseline="0" dirty="0" smtClean="0"/>
                        <a:t>Waldo County General Hospital</a:t>
                      </a:r>
                    </a:p>
                  </a:txBody>
                  <a:tcPr/>
                </a:tc>
                <a:extLst>
                  <a:ext uri="{0D108BD9-81ED-4DB2-BD59-A6C34878D82A}">
                    <a16:rowId xmlns="" xmlns:a16="http://schemas.microsoft.com/office/drawing/2014/main" val="1424534191"/>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899" y="2109198"/>
            <a:ext cx="4559301" cy="3039534"/>
          </a:xfrm>
          <a:prstGeom prst="rect">
            <a:avLst/>
          </a:prstGeom>
        </p:spPr>
      </p:pic>
      <p:sp>
        <p:nvSpPr>
          <p:cNvPr id="3" name="Slide Number Placeholder 2"/>
          <p:cNvSpPr>
            <a:spLocks noGrp="1"/>
          </p:cNvSpPr>
          <p:nvPr>
            <p:ph type="sldNum" sz="quarter" idx="12"/>
          </p:nvPr>
        </p:nvSpPr>
        <p:spPr/>
        <p:txBody>
          <a:bodyPr/>
          <a:lstStyle/>
          <a:p>
            <a:fld id="{6113E31D-E2AB-40D1-8B51-AFA5AFEF393A}" type="slidenum">
              <a:rPr lang="en-US" smtClean="0"/>
              <a:t>17</a:t>
            </a:fld>
            <a:endParaRPr lang="en-US" dirty="0"/>
          </a:p>
        </p:txBody>
      </p:sp>
    </p:spTree>
    <p:extLst>
      <p:ext uri="{BB962C8B-B14F-4D97-AF65-F5344CB8AC3E}">
        <p14:creationId xmlns:p14="http://schemas.microsoft.com/office/powerpoint/2010/main" val="113472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dirty="0" smtClean="0"/>
              <a:t>How to Read County Health Profile </a:t>
            </a:r>
            <a:endParaRPr lang="en-US" altLang="en-US" dirty="0"/>
          </a:p>
        </p:txBody>
      </p:sp>
      <p:sp>
        <p:nvSpPr>
          <p:cNvPr id="2" name="Slide Number Placeholder 1"/>
          <p:cNvSpPr>
            <a:spLocks noGrp="1"/>
          </p:cNvSpPr>
          <p:nvPr>
            <p:ph type="sldNum" sz="quarter" idx="12"/>
          </p:nvPr>
        </p:nvSpPr>
        <p:spPr/>
        <p:txBody>
          <a:bodyPr/>
          <a:lstStyle/>
          <a:p>
            <a:fld id="{6113E31D-E2AB-40D1-8B51-AFA5AFEF393A}" type="slidenum">
              <a:rPr lang="en-US" smtClean="0"/>
              <a:t>18</a:t>
            </a:fld>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34941" b="23449"/>
          <a:stretch/>
        </p:blipFill>
        <p:spPr>
          <a:xfrm>
            <a:off x="386733" y="1497723"/>
            <a:ext cx="9103822" cy="4902153"/>
          </a:xfrm>
          <a:prstGeom prst="rect">
            <a:avLst/>
          </a:prstGeom>
        </p:spPr>
      </p:pic>
      <p:sp>
        <p:nvSpPr>
          <p:cNvPr id="5" name="Rectangle 4"/>
          <p:cNvSpPr/>
          <p:nvPr/>
        </p:nvSpPr>
        <p:spPr>
          <a:xfrm rot="486712">
            <a:off x="6833674" y="2720267"/>
            <a:ext cx="3454793"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endPar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258847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dirty="0" smtClean="0"/>
              <a:t>How to Read County Health Profile </a:t>
            </a:r>
            <a:endParaRPr lang="en-US" altLang="en-US" dirty="0"/>
          </a:p>
        </p:txBody>
      </p:sp>
      <p:sp>
        <p:nvSpPr>
          <p:cNvPr id="2" name="Slide Number Placeholder 1"/>
          <p:cNvSpPr>
            <a:spLocks noGrp="1"/>
          </p:cNvSpPr>
          <p:nvPr>
            <p:ph type="sldNum" sz="quarter" idx="12"/>
          </p:nvPr>
        </p:nvSpPr>
        <p:spPr/>
        <p:txBody>
          <a:bodyPr/>
          <a:lstStyle/>
          <a:p>
            <a:fld id="{6113E31D-E2AB-40D1-8B51-AFA5AFEF393A}" type="slidenum">
              <a:rPr lang="en-US" smtClean="0"/>
              <a:t>19</a:t>
            </a:fld>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8450" t="5748" r="8392" b="82436"/>
          <a:stretch/>
        </p:blipFill>
        <p:spPr>
          <a:xfrm>
            <a:off x="291073" y="2036835"/>
            <a:ext cx="11900927" cy="2188151"/>
          </a:xfrm>
          <a:prstGeom prst="rect">
            <a:avLst/>
          </a:prstGeom>
        </p:spPr>
      </p:pic>
      <p:sp>
        <p:nvSpPr>
          <p:cNvPr id="3" name="Rectangle 2"/>
          <p:cNvSpPr/>
          <p:nvPr/>
        </p:nvSpPr>
        <p:spPr>
          <a:xfrm>
            <a:off x="4399084" y="1680137"/>
            <a:ext cx="3454793"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endPar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125979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97408" y="317176"/>
            <a:ext cx="11058144" cy="968440"/>
          </a:xfrm>
        </p:spPr>
        <p:txBody>
          <a:bodyPr>
            <a:normAutofit fontScale="90000"/>
          </a:bodyPr>
          <a:lstStyle/>
          <a:p>
            <a:r>
              <a:rPr lang="en-US" dirty="0"/>
              <a:t>Thank you to the following sponsors of this forum!</a:t>
            </a:r>
            <a:endParaRPr lang="en-US" alt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132" y="2172064"/>
            <a:ext cx="3410461" cy="52301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9714" y="4230943"/>
            <a:ext cx="2133052" cy="133810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69714" y="1787753"/>
            <a:ext cx="1983699" cy="13565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7279" y="1888599"/>
            <a:ext cx="2303537" cy="1255654"/>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23112" y="3804061"/>
            <a:ext cx="1893631" cy="1708384"/>
          </a:xfrm>
          <a:prstGeom prst="rect">
            <a:avLst/>
          </a:prstGeom>
        </p:spPr>
      </p:pic>
      <p:sp>
        <p:nvSpPr>
          <p:cNvPr id="2" name="Slide Number Placeholder 1"/>
          <p:cNvSpPr>
            <a:spLocks noGrp="1"/>
          </p:cNvSpPr>
          <p:nvPr>
            <p:ph type="sldNum" sz="quarter" idx="12"/>
          </p:nvPr>
        </p:nvSpPr>
        <p:spPr/>
        <p:txBody>
          <a:bodyPr/>
          <a:lstStyle/>
          <a:p>
            <a:fld id="{6113E31D-E2AB-40D1-8B51-AFA5AFEF393A}" type="slidenum">
              <a:rPr lang="en-US" smtClean="0"/>
              <a:t>2</a:t>
            </a:fld>
            <a:endParaRPr lang="en-US" dirty="0"/>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32629" y="3935057"/>
            <a:ext cx="1721210" cy="1721210"/>
          </a:xfrm>
          <a:prstGeom prst="rect">
            <a:avLst/>
          </a:prstGeom>
        </p:spPr>
      </p:pic>
    </p:spTree>
    <p:extLst>
      <p:ext uri="{BB962C8B-B14F-4D97-AF65-F5344CB8AC3E}">
        <p14:creationId xmlns:p14="http://schemas.microsoft.com/office/powerpoint/2010/main" val="3107076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Key Findings </a:t>
            </a:r>
          </a:p>
        </p:txBody>
      </p:sp>
      <p:sp>
        <p:nvSpPr>
          <p:cNvPr id="3" name="Slide Number Placeholder 2"/>
          <p:cNvSpPr>
            <a:spLocks noGrp="1"/>
          </p:cNvSpPr>
          <p:nvPr>
            <p:ph type="sldNum" sz="quarter" idx="12"/>
          </p:nvPr>
        </p:nvSpPr>
        <p:spPr/>
        <p:txBody>
          <a:bodyPr/>
          <a:lstStyle/>
          <a:p>
            <a:fld id="{4FAB73BC-B049-4115-A692-8D63A059BFB8}" type="slidenum">
              <a:rPr lang="en-US" smtClean="0"/>
              <a:t>20</a:t>
            </a:fld>
            <a:endParaRPr lang="en-US" dirty="0"/>
          </a:p>
        </p:txBody>
      </p:sp>
    </p:spTree>
    <p:extLst>
      <p:ext uri="{BB962C8B-B14F-4D97-AF65-F5344CB8AC3E}">
        <p14:creationId xmlns:p14="http://schemas.microsoft.com/office/powerpoint/2010/main" val="7107294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Demographics</a:t>
            </a:r>
          </a:p>
        </p:txBody>
      </p:sp>
      <p:sp>
        <p:nvSpPr>
          <p:cNvPr id="7" name="Content Placeholder 6"/>
          <p:cNvSpPr>
            <a:spLocks noGrp="1"/>
          </p:cNvSpPr>
          <p:nvPr>
            <p:ph sz="half" idx="2"/>
          </p:nvPr>
        </p:nvSpPr>
        <p:spPr>
          <a:xfrm>
            <a:off x="6217919" y="1371600"/>
            <a:ext cx="5511625" cy="4335717"/>
          </a:xfrm>
        </p:spPr>
        <p:txBody>
          <a:bodyPr>
            <a:normAutofit/>
          </a:bodyPr>
          <a:lstStyle/>
          <a:p>
            <a:pPr marL="0" indent="0">
              <a:buNone/>
            </a:pPr>
            <a:r>
              <a:rPr lang="en-US" b="1" dirty="0" smtClean="0">
                <a:solidFill>
                  <a:schemeClr val="tx1"/>
                </a:solidFill>
                <a:latin typeface="+mj-lt"/>
              </a:rPr>
              <a:t>Percent of Population </a:t>
            </a:r>
            <a:r>
              <a:rPr lang="en-US" b="1" dirty="0">
                <a:solidFill>
                  <a:schemeClr val="tx1"/>
                </a:solidFill>
                <a:latin typeface="+mj-lt"/>
              </a:rPr>
              <a:t>Living in Rural </a:t>
            </a:r>
            <a:r>
              <a:rPr lang="en-US" b="1" dirty="0" smtClean="0">
                <a:solidFill>
                  <a:schemeClr val="tx1"/>
                </a:solidFill>
                <a:latin typeface="+mj-lt"/>
              </a:rPr>
              <a:t>Areas, 2012-2016</a:t>
            </a:r>
            <a:endParaRPr lang="en-US" b="1" dirty="0">
              <a:solidFill>
                <a:schemeClr val="tx1"/>
              </a:solidFill>
              <a:latin typeface="+mj-lt"/>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t>21</a:t>
            </a:fld>
            <a:endParaRPr lang="en-US" dirty="0"/>
          </a:p>
        </p:txBody>
      </p:sp>
      <p:sp>
        <p:nvSpPr>
          <p:cNvPr id="11" name="TextBox 10"/>
          <p:cNvSpPr txBox="1"/>
          <p:nvPr/>
        </p:nvSpPr>
        <p:spPr>
          <a:xfrm>
            <a:off x="1249680" y="1371600"/>
            <a:ext cx="5443580" cy="400110"/>
          </a:xfrm>
          <a:prstGeom prst="rect">
            <a:avLst/>
          </a:prstGeom>
          <a:noFill/>
        </p:spPr>
        <p:txBody>
          <a:bodyPr wrap="square" rtlCol="0">
            <a:spAutoFit/>
          </a:bodyPr>
          <a:lstStyle/>
          <a:p>
            <a:r>
              <a:rPr lang="en-US" sz="2000" b="1" dirty="0" smtClean="0">
                <a:latin typeface="+mj-lt"/>
              </a:rPr>
              <a:t>Knox County: Age Distribution </a:t>
            </a:r>
            <a:endParaRPr lang="en-US" sz="2000" b="1" dirty="0">
              <a:latin typeface="+mj-lt"/>
            </a:endParaRPr>
          </a:p>
        </p:txBody>
      </p:sp>
      <p:pic>
        <p:nvPicPr>
          <p:cNvPr id="12" name="Picture 11"/>
          <p:cNvPicPr>
            <a:picLocks noChangeAspect="1"/>
          </p:cNvPicPr>
          <p:nvPr/>
        </p:nvPicPr>
        <p:blipFill>
          <a:blip r:embed="rId3"/>
          <a:stretch>
            <a:fillRect/>
          </a:stretch>
        </p:blipFill>
        <p:spPr>
          <a:xfrm>
            <a:off x="7209050" y="1921618"/>
            <a:ext cx="2767527" cy="4262226"/>
          </a:xfrm>
          <a:prstGeom prst="rect">
            <a:avLst/>
          </a:prstGeom>
        </p:spPr>
      </p:pic>
      <p:sp>
        <p:nvSpPr>
          <p:cNvPr id="6" name="Rectangle 5"/>
          <p:cNvSpPr/>
          <p:nvPr/>
        </p:nvSpPr>
        <p:spPr>
          <a:xfrm>
            <a:off x="4319337" y="1921618"/>
            <a:ext cx="1222271" cy="2131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33160" y="2005843"/>
            <a:ext cx="1433210" cy="6772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p:nvSpPr>
        <p:spPr>
          <a:xfrm>
            <a:off x="2566370" y="2237874"/>
            <a:ext cx="283830" cy="300789"/>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8592813" y="4969043"/>
            <a:ext cx="1963657" cy="121480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58736" t="72631" b="1930"/>
          <a:stretch/>
        </p:blipFill>
        <p:spPr>
          <a:xfrm>
            <a:off x="9098613" y="4793387"/>
            <a:ext cx="1464501" cy="1390457"/>
          </a:xfrm>
          <a:prstGeom prst="rect">
            <a:avLst/>
          </a:prstGeom>
        </p:spPr>
      </p:pic>
      <p:pic>
        <p:nvPicPr>
          <p:cNvPr id="4" name="Picture 3"/>
          <p:cNvPicPr>
            <a:picLocks noChangeAspect="1"/>
          </p:cNvPicPr>
          <p:nvPr/>
        </p:nvPicPr>
        <p:blipFill rotWithShape="1">
          <a:blip r:embed="rId5"/>
          <a:srcRect l="3459" r="2596"/>
          <a:stretch/>
        </p:blipFill>
        <p:spPr>
          <a:xfrm>
            <a:off x="483863" y="2153899"/>
            <a:ext cx="6229622" cy="3334716"/>
          </a:xfrm>
          <a:prstGeom prst="rect">
            <a:avLst/>
          </a:prstGeom>
        </p:spPr>
      </p:pic>
    </p:spTree>
    <p:extLst>
      <p:ext uri="{BB962C8B-B14F-4D97-AF65-F5344CB8AC3E}">
        <p14:creationId xmlns:p14="http://schemas.microsoft.com/office/powerpoint/2010/main" val="34359617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Demographics </a:t>
            </a:r>
          </a:p>
        </p:txBody>
      </p:sp>
      <p:sp>
        <p:nvSpPr>
          <p:cNvPr id="3" name="Content Placeholder 2"/>
          <p:cNvSpPr>
            <a:spLocks noGrp="1"/>
          </p:cNvSpPr>
          <p:nvPr>
            <p:ph sz="half" idx="1"/>
          </p:nvPr>
        </p:nvSpPr>
        <p:spPr>
          <a:xfrm>
            <a:off x="2171700" y="1447653"/>
            <a:ext cx="7000875" cy="4335716"/>
          </a:xfrm>
        </p:spPr>
        <p:txBody>
          <a:bodyPr>
            <a:normAutofit/>
          </a:bodyPr>
          <a:lstStyle/>
          <a:p>
            <a:pPr algn="ctr"/>
            <a:r>
              <a:rPr lang="en-US" sz="1800" b="1" dirty="0" smtClean="0">
                <a:solidFill>
                  <a:schemeClr val="tx1"/>
                </a:solidFill>
              </a:rPr>
              <a:t>Change in Percent of Population Age 25+ With Associates Degrees or Higher, 2000-2016</a:t>
            </a:r>
            <a:endParaRPr lang="en-US" sz="1800" b="1" dirty="0">
              <a:solidFill>
                <a:schemeClr val="tx1"/>
              </a:solidFill>
            </a:endParaRPr>
          </a:p>
          <a:p>
            <a:pPr algn="ctr"/>
            <a:endParaRPr lang="en-US" sz="1600" dirty="0"/>
          </a:p>
        </p:txBody>
      </p:sp>
      <p:sp>
        <p:nvSpPr>
          <p:cNvPr id="7" name="Slide Number Placeholder 6"/>
          <p:cNvSpPr>
            <a:spLocks noGrp="1"/>
          </p:cNvSpPr>
          <p:nvPr>
            <p:ph type="sldNum" sz="quarter" idx="12"/>
          </p:nvPr>
        </p:nvSpPr>
        <p:spPr/>
        <p:txBody>
          <a:bodyPr/>
          <a:lstStyle/>
          <a:p>
            <a:fld id="{4FAB73BC-B049-4115-A692-8D63A059BFB8}" type="slidenum">
              <a:rPr lang="en-US" smtClean="0"/>
              <a:t>22</a:t>
            </a:fld>
            <a:endParaRPr lang="en-US" dirty="0"/>
          </a:p>
        </p:txBody>
      </p:sp>
      <p:sp>
        <p:nvSpPr>
          <p:cNvPr id="8" name="Rectangle 7"/>
          <p:cNvSpPr/>
          <p:nvPr/>
        </p:nvSpPr>
        <p:spPr>
          <a:xfrm>
            <a:off x="1872553" y="2477692"/>
            <a:ext cx="735736" cy="2205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872553" y="2257748"/>
            <a:ext cx="900627" cy="219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7642" r="54374" b="51220"/>
          <a:stretch/>
        </p:blipFill>
        <p:spPr>
          <a:xfrm>
            <a:off x="3818866" y="1917791"/>
            <a:ext cx="3892627" cy="4541994"/>
          </a:xfrm>
          <a:prstGeom prst="rect">
            <a:avLst/>
          </a:prstGeom>
        </p:spPr>
      </p:pic>
    </p:spTree>
    <p:extLst>
      <p:ext uri="{BB962C8B-B14F-4D97-AF65-F5344CB8AC3E}">
        <p14:creationId xmlns:p14="http://schemas.microsoft.com/office/powerpoint/2010/main" val="727695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5975272" y="2623655"/>
            <a:ext cx="1094049"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normAutofit/>
          </a:bodyPr>
          <a:lstStyle/>
          <a:p>
            <a:r>
              <a:rPr lang="en-US" dirty="0"/>
              <a:t>Demographics</a:t>
            </a:r>
          </a:p>
        </p:txBody>
      </p:sp>
      <p:sp>
        <p:nvSpPr>
          <p:cNvPr id="2" name="Content Placeholder 1"/>
          <p:cNvSpPr>
            <a:spLocks noGrp="1"/>
          </p:cNvSpPr>
          <p:nvPr>
            <p:ph sz="half" idx="2"/>
          </p:nvPr>
        </p:nvSpPr>
        <p:spPr>
          <a:xfrm>
            <a:off x="1187768" y="1533378"/>
            <a:ext cx="9936480" cy="412653"/>
          </a:xfrm>
        </p:spPr>
        <p:txBody>
          <a:bodyPr>
            <a:noAutofit/>
          </a:bodyPr>
          <a:lstStyle/>
          <a:p>
            <a:pPr algn="ctr"/>
            <a:r>
              <a:rPr lang="en-US" sz="1800" b="1" dirty="0" smtClean="0">
                <a:solidFill>
                  <a:schemeClr val="tx1"/>
                </a:solidFill>
                <a:latin typeface="+mj-lt"/>
              </a:rPr>
              <a:t>Knox County: Gay</a:t>
            </a:r>
            <a:r>
              <a:rPr lang="en-US" sz="1800" b="1" dirty="0">
                <a:solidFill>
                  <a:schemeClr val="tx1"/>
                </a:solidFill>
                <a:latin typeface="+mj-lt"/>
              </a:rPr>
              <a:t>, Lesbian, and Bisexual High School </a:t>
            </a:r>
            <a:r>
              <a:rPr lang="en-US" sz="1800" b="1" dirty="0" smtClean="0">
                <a:solidFill>
                  <a:schemeClr val="tx1"/>
                </a:solidFill>
                <a:latin typeface="+mj-lt"/>
              </a:rPr>
              <a:t>Students</a:t>
            </a:r>
            <a:endParaRPr lang="en-US" sz="1800" b="1" dirty="0">
              <a:solidFill>
                <a:schemeClr val="tx1"/>
              </a:solidFill>
              <a:latin typeface="+mj-lt"/>
            </a:endParaRPr>
          </a:p>
        </p:txBody>
      </p:sp>
      <p:sp>
        <p:nvSpPr>
          <p:cNvPr id="3" name="TextBox 2"/>
          <p:cNvSpPr txBox="1"/>
          <p:nvPr/>
        </p:nvSpPr>
        <p:spPr>
          <a:xfrm>
            <a:off x="5100242" y="5851761"/>
            <a:ext cx="705852" cy="369332"/>
          </a:xfrm>
          <a:prstGeom prst="rect">
            <a:avLst/>
          </a:prstGeom>
          <a:noFill/>
        </p:spPr>
        <p:txBody>
          <a:bodyPr wrap="square" rtlCol="0">
            <a:spAutoFit/>
          </a:bodyPr>
          <a:lstStyle/>
          <a:p>
            <a:r>
              <a:rPr lang="en-US" b="1" dirty="0"/>
              <a:t>2011</a:t>
            </a:r>
          </a:p>
        </p:txBody>
      </p:sp>
      <p:graphicFrame>
        <p:nvGraphicFramePr>
          <p:cNvPr id="7" name="Content Placeholder 10"/>
          <p:cNvGraphicFramePr>
            <a:graphicFrameLocks/>
          </p:cNvGraphicFramePr>
          <p:nvPr>
            <p:extLst>
              <p:ext uri="{D42A27DB-BD31-4B8C-83A1-F6EECF244321}">
                <p14:modId xmlns:p14="http://schemas.microsoft.com/office/powerpoint/2010/main" val="2159392845"/>
              </p:ext>
            </p:extLst>
          </p:nvPr>
        </p:nvGraphicFramePr>
        <p:xfrm>
          <a:off x="3453619" y="2057873"/>
          <a:ext cx="4532142" cy="397855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139931" y="5863484"/>
            <a:ext cx="705852" cy="369332"/>
          </a:xfrm>
          <a:prstGeom prst="rect">
            <a:avLst/>
          </a:prstGeom>
          <a:noFill/>
        </p:spPr>
        <p:txBody>
          <a:bodyPr wrap="square" rtlCol="0">
            <a:spAutoFit/>
          </a:bodyPr>
          <a:lstStyle/>
          <a:p>
            <a:r>
              <a:rPr lang="en-US" b="1" dirty="0"/>
              <a:t>2017</a:t>
            </a:r>
          </a:p>
        </p:txBody>
      </p:sp>
      <p:sp>
        <p:nvSpPr>
          <p:cNvPr id="5" name="Slide Number Placeholder 4"/>
          <p:cNvSpPr>
            <a:spLocks noGrp="1"/>
          </p:cNvSpPr>
          <p:nvPr>
            <p:ph type="sldNum" sz="quarter" idx="12"/>
          </p:nvPr>
        </p:nvSpPr>
        <p:spPr/>
        <p:txBody>
          <a:bodyPr/>
          <a:lstStyle/>
          <a:p>
            <a:fld id="{4FAB73BC-B049-4115-A692-8D63A059BFB8}" type="slidenum">
              <a:rPr lang="en-US" smtClean="0"/>
              <a:t>23</a:t>
            </a:fld>
            <a:endParaRPr lang="en-US" dirty="0"/>
          </a:p>
        </p:txBody>
      </p:sp>
      <p:sp>
        <p:nvSpPr>
          <p:cNvPr id="10" name="TextBox 1"/>
          <p:cNvSpPr txBox="1"/>
          <p:nvPr/>
        </p:nvSpPr>
        <p:spPr>
          <a:xfrm>
            <a:off x="6845783" y="2444680"/>
            <a:ext cx="1795237" cy="2527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mj-lt"/>
              </a:rPr>
              <a:t>Maine </a:t>
            </a:r>
            <a:r>
              <a:rPr lang="en-US" sz="1600" dirty="0" smtClean="0">
                <a:latin typeface="+mj-lt"/>
              </a:rPr>
              <a:t>11%</a:t>
            </a:r>
            <a:endParaRPr lang="en-US" sz="1600" dirty="0">
              <a:latin typeface="+mj-lt"/>
            </a:endParaRPr>
          </a:p>
        </p:txBody>
      </p:sp>
      <p:sp>
        <p:nvSpPr>
          <p:cNvPr id="12" name="TextBox 11"/>
          <p:cNvSpPr txBox="1"/>
          <p:nvPr/>
        </p:nvSpPr>
        <p:spPr>
          <a:xfrm>
            <a:off x="3523968" y="2035904"/>
            <a:ext cx="762000" cy="338554"/>
          </a:xfrm>
          <a:prstGeom prst="rect">
            <a:avLst/>
          </a:prstGeom>
          <a:noFill/>
        </p:spPr>
        <p:txBody>
          <a:bodyPr wrap="square" rtlCol="0">
            <a:spAutoFit/>
          </a:bodyPr>
          <a:lstStyle/>
          <a:p>
            <a:r>
              <a:rPr lang="en-US" sz="1600" dirty="0" smtClean="0"/>
              <a:t>12%</a:t>
            </a:r>
            <a:endParaRPr lang="en-US" sz="1600" dirty="0"/>
          </a:p>
        </p:txBody>
      </p:sp>
    </p:spTree>
    <p:extLst>
      <p:ext uri="{BB962C8B-B14F-4D97-AF65-F5344CB8AC3E}">
        <p14:creationId xmlns:p14="http://schemas.microsoft.com/office/powerpoint/2010/main" val="28170661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 y="594358"/>
            <a:ext cx="1889760" cy="3575305"/>
          </a:xfrm>
        </p:spPr>
        <p:txBody>
          <a:bodyPr/>
          <a:lstStyle/>
          <a:p>
            <a:r>
              <a:rPr lang="en-US" dirty="0">
                <a:solidFill>
                  <a:schemeClr val="tx1"/>
                </a:solidFill>
              </a:rPr>
              <a:t>Health Equity Data</a:t>
            </a:r>
            <a:br>
              <a:rPr lang="en-US" dirty="0">
                <a:solidFill>
                  <a:schemeClr val="tx1"/>
                </a:solidFill>
              </a:rPr>
            </a:br>
            <a:r>
              <a:rPr lang="en-US" dirty="0">
                <a:solidFill>
                  <a:schemeClr val="tx1"/>
                </a:solidFill>
              </a:rPr>
              <a:t/>
            </a:r>
            <a:br>
              <a:rPr lang="en-US" dirty="0">
                <a:solidFill>
                  <a:schemeClr val="tx1"/>
                </a:solidFill>
              </a:rPr>
            </a:br>
            <a:r>
              <a:rPr lang="en-US" sz="2000" dirty="0">
                <a:solidFill>
                  <a:schemeClr val="tx1"/>
                </a:solidFill>
              </a:rPr>
              <a:t> </a:t>
            </a:r>
          </a:p>
        </p:txBody>
      </p:sp>
      <p:pic>
        <p:nvPicPr>
          <p:cNvPr id="7" name="Content Placeholder 6"/>
          <p:cNvPicPr>
            <a:picLocks noGrp="1" noChangeAspect="1"/>
          </p:cNvPicPr>
          <p:nvPr>
            <p:ph idx="1"/>
          </p:nvPr>
        </p:nvPicPr>
        <p:blipFill>
          <a:blip r:embed="rId3"/>
          <a:stretch>
            <a:fillRect/>
          </a:stretch>
        </p:blipFill>
        <p:spPr>
          <a:xfrm>
            <a:off x="3891516" y="148374"/>
            <a:ext cx="8225698" cy="6358751"/>
          </a:xfrm>
          <a:prstGeom prst="rect">
            <a:avLst/>
          </a:prstGeom>
        </p:spPr>
      </p:pic>
      <p:sp>
        <p:nvSpPr>
          <p:cNvPr id="5" name="Text Placeholder 4"/>
          <p:cNvSpPr>
            <a:spLocks noGrp="1"/>
          </p:cNvSpPr>
          <p:nvPr>
            <p:ph type="body" sz="half" idx="2"/>
          </p:nvPr>
        </p:nvSpPr>
        <p:spPr>
          <a:xfrm>
            <a:off x="2389632" y="2926079"/>
            <a:ext cx="2626822" cy="3581045"/>
          </a:xfrm>
          <a:solidFill>
            <a:srgbClr val="CCDAE9"/>
          </a:solidFill>
        </p:spPr>
        <p:txBody>
          <a:bodyPr>
            <a:normAutofit fontScale="92500" lnSpcReduction="20000"/>
          </a:bodyPr>
          <a:lstStyle/>
          <a:p>
            <a:endParaRPr lang="en-US" sz="600" dirty="0">
              <a:solidFill>
                <a:schemeClr val="tx1"/>
              </a:solidFill>
            </a:endParaRPr>
          </a:p>
          <a:p>
            <a:r>
              <a:rPr lang="en-US" sz="2000" dirty="0">
                <a:solidFill>
                  <a:schemeClr val="tx1"/>
                </a:solidFill>
              </a:rPr>
              <a:t>Handouts include selected data for:</a:t>
            </a:r>
          </a:p>
          <a:p>
            <a:pPr marL="342900" indent="-342900">
              <a:buFont typeface="Arial" panose="020B0604020202020204" pitchFamily="34" charset="0"/>
              <a:buChar char="•"/>
            </a:pPr>
            <a:r>
              <a:rPr lang="en-US" sz="2000" dirty="0">
                <a:solidFill>
                  <a:schemeClr val="tx1"/>
                </a:solidFill>
              </a:rPr>
              <a:t>Sex</a:t>
            </a:r>
          </a:p>
          <a:p>
            <a:pPr marL="342900" indent="-342900">
              <a:buFont typeface="Arial" panose="020B0604020202020204" pitchFamily="34" charset="0"/>
              <a:buChar char="•"/>
            </a:pPr>
            <a:r>
              <a:rPr lang="en-US" sz="2000" dirty="0">
                <a:solidFill>
                  <a:schemeClr val="tx1"/>
                </a:solidFill>
              </a:rPr>
              <a:t>Race</a:t>
            </a:r>
          </a:p>
          <a:p>
            <a:pPr marL="342900" indent="-342900">
              <a:buFont typeface="Arial" panose="020B0604020202020204" pitchFamily="34" charset="0"/>
              <a:buChar char="•"/>
            </a:pPr>
            <a:r>
              <a:rPr lang="en-US" sz="2000" dirty="0">
                <a:solidFill>
                  <a:schemeClr val="tx1"/>
                </a:solidFill>
              </a:rPr>
              <a:t>Ethnicity</a:t>
            </a:r>
          </a:p>
          <a:p>
            <a:pPr marL="342900" indent="-342900">
              <a:buFont typeface="Arial" panose="020B0604020202020204" pitchFamily="34" charset="0"/>
              <a:buChar char="•"/>
            </a:pPr>
            <a:r>
              <a:rPr lang="en-US" sz="2000" dirty="0">
                <a:solidFill>
                  <a:schemeClr val="tx1"/>
                </a:solidFill>
              </a:rPr>
              <a:t>Sexual orientation</a:t>
            </a:r>
          </a:p>
          <a:p>
            <a:pPr marL="342900" indent="-342900">
              <a:buFont typeface="Arial" panose="020B0604020202020204" pitchFamily="34" charset="0"/>
              <a:buChar char="•"/>
            </a:pPr>
            <a:r>
              <a:rPr lang="en-US" sz="2000" dirty="0">
                <a:solidFill>
                  <a:schemeClr val="tx1"/>
                </a:solidFill>
              </a:rPr>
              <a:t>Education</a:t>
            </a:r>
          </a:p>
          <a:p>
            <a:pPr marL="342900" indent="-342900">
              <a:buFont typeface="Arial" panose="020B0604020202020204" pitchFamily="34" charset="0"/>
              <a:buChar char="•"/>
            </a:pPr>
            <a:r>
              <a:rPr lang="en-US" sz="2000" dirty="0">
                <a:solidFill>
                  <a:schemeClr val="tx1"/>
                </a:solidFill>
              </a:rPr>
              <a:t>Income</a:t>
            </a:r>
          </a:p>
          <a:p>
            <a:pPr marL="342900" indent="-342900">
              <a:buFont typeface="Arial" panose="020B0604020202020204" pitchFamily="34" charset="0"/>
              <a:buChar char="•"/>
            </a:pPr>
            <a:r>
              <a:rPr lang="en-US" sz="2000" dirty="0">
                <a:solidFill>
                  <a:schemeClr val="tx1"/>
                </a:solidFill>
              </a:rPr>
              <a:t>Rurality</a:t>
            </a:r>
          </a:p>
          <a:p>
            <a:endParaRPr lang="en-US" sz="2000" dirty="0">
              <a:solidFill>
                <a:schemeClr val="tx1"/>
              </a:solidFill>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pPr/>
              <a:t>24</a:t>
            </a:fld>
            <a:endParaRPr lang="en-US" dirty="0"/>
          </a:p>
        </p:txBody>
      </p:sp>
    </p:spTree>
    <p:extLst>
      <p:ext uri="{BB962C8B-B14F-4D97-AF65-F5344CB8AC3E}">
        <p14:creationId xmlns:p14="http://schemas.microsoft.com/office/powerpoint/2010/main" val="31626711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3800323" y="3477603"/>
            <a:ext cx="1163292" cy="405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 name="Title 1"/>
          <p:cNvSpPr>
            <a:spLocks noGrp="1"/>
          </p:cNvSpPr>
          <p:nvPr>
            <p:ph type="title"/>
          </p:nvPr>
        </p:nvSpPr>
        <p:spPr/>
        <p:txBody>
          <a:bodyPr/>
          <a:lstStyle/>
          <a:p>
            <a:r>
              <a:rPr lang="en-US" dirty="0"/>
              <a:t>Years of Potential Life Lost </a:t>
            </a:r>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468032326"/>
              </p:ext>
            </p:extLst>
          </p:nvPr>
        </p:nvGraphicFramePr>
        <p:xfrm>
          <a:off x="54696" y="1690829"/>
          <a:ext cx="5321315" cy="4671332"/>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
          <p:cNvSpPr txBox="1"/>
          <p:nvPr/>
        </p:nvSpPr>
        <p:spPr>
          <a:xfrm>
            <a:off x="4963615" y="3338986"/>
            <a:ext cx="1540623" cy="277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mj-lt"/>
              </a:rPr>
              <a:t>Maine 6529.2</a:t>
            </a:r>
          </a:p>
        </p:txBody>
      </p:sp>
      <p:sp>
        <p:nvSpPr>
          <p:cNvPr id="4" name="Slide Number Placeholder 3"/>
          <p:cNvSpPr>
            <a:spLocks noGrp="1"/>
          </p:cNvSpPr>
          <p:nvPr>
            <p:ph type="sldNum" sz="quarter" idx="12"/>
          </p:nvPr>
        </p:nvSpPr>
        <p:spPr/>
        <p:txBody>
          <a:bodyPr/>
          <a:lstStyle/>
          <a:p>
            <a:fld id="{4FAB73BC-B049-4115-A692-8D63A059BFB8}" type="slidenum">
              <a:rPr lang="en-US" smtClean="0">
                <a:latin typeface="+mj-lt"/>
              </a:rPr>
              <a:t>25</a:t>
            </a:fld>
            <a:endParaRPr lang="en-US" dirty="0">
              <a:latin typeface="+mj-lt"/>
            </a:endParaRPr>
          </a:p>
        </p:txBody>
      </p:sp>
      <p:sp>
        <p:nvSpPr>
          <p:cNvPr id="10" name="Content Placeholder 2"/>
          <p:cNvSpPr>
            <a:spLocks noGrp="1"/>
          </p:cNvSpPr>
          <p:nvPr>
            <p:ph sz="half" idx="2"/>
          </p:nvPr>
        </p:nvSpPr>
        <p:spPr>
          <a:xfrm>
            <a:off x="7411934" y="2895600"/>
            <a:ext cx="4026774" cy="1130895"/>
          </a:xfrm>
        </p:spPr>
        <p:txBody>
          <a:bodyPr>
            <a:normAutofit/>
          </a:bodyPr>
          <a:lstStyle/>
          <a:p>
            <a:pPr marL="0" indent="0">
              <a:lnSpc>
                <a:spcPct val="100000"/>
              </a:lnSpc>
              <a:buNone/>
            </a:pPr>
            <a:r>
              <a:rPr lang="en-US" b="1" dirty="0">
                <a:latin typeface="+mj-lt"/>
              </a:rPr>
              <a:t>YPLL measures premature death, or the years of potential life lost before the age of 75. </a:t>
            </a:r>
          </a:p>
        </p:txBody>
      </p:sp>
      <p:sp>
        <p:nvSpPr>
          <p:cNvPr id="12" name="TextBox 11"/>
          <p:cNvSpPr txBox="1"/>
          <p:nvPr/>
        </p:nvSpPr>
        <p:spPr>
          <a:xfrm>
            <a:off x="621672" y="2196758"/>
            <a:ext cx="1141715" cy="338554"/>
          </a:xfrm>
          <a:prstGeom prst="rect">
            <a:avLst/>
          </a:prstGeom>
          <a:noFill/>
        </p:spPr>
        <p:txBody>
          <a:bodyPr wrap="square" rtlCol="0">
            <a:spAutoFit/>
          </a:bodyPr>
          <a:lstStyle/>
          <a:p>
            <a:r>
              <a:rPr lang="en-US" sz="1600" dirty="0" smtClean="0"/>
              <a:t>10,000</a:t>
            </a:r>
            <a:endParaRPr lang="en-US" sz="1600" dirty="0"/>
          </a:p>
        </p:txBody>
      </p:sp>
      <p:sp>
        <p:nvSpPr>
          <p:cNvPr id="14" name="Content Placeholder 2"/>
          <p:cNvSpPr txBox="1">
            <a:spLocks/>
          </p:cNvSpPr>
          <p:nvPr/>
        </p:nvSpPr>
        <p:spPr>
          <a:xfrm>
            <a:off x="1097280" y="1416565"/>
            <a:ext cx="7920596" cy="113089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buFont typeface="Calibri" panose="020F0502020204030204" pitchFamily="34" charset="0"/>
              <a:buNone/>
            </a:pPr>
            <a:r>
              <a:rPr lang="en-US" b="1" dirty="0" smtClean="0">
                <a:latin typeface="+mj-lt"/>
              </a:rPr>
              <a:t>Knox County: Years of Potential Life Lost Per 100,000 Population</a:t>
            </a:r>
            <a:endParaRPr lang="en-US" b="1" dirty="0">
              <a:latin typeface="+mj-lt"/>
            </a:endParaRPr>
          </a:p>
        </p:txBody>
      </p:sp>
    </p:spTree>
    <p:extLst>
      <p:ext uri="{BB962C8B-B14F-4D97-AF65-F5344CB8AC3E}">
        <p14:creationId xmlns:p14="http://schemas.microsoft.com/office/powerpoint/2010/main" val="27415479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flipV="1">
            <a:off x="5962428" y="4084998"/>
            <a:ext cx="1163292" cy="405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 name="Title 1"/>
          <p:cNvSpPr>
            <a:spLocks noGrp="1"/>
          </p:cNvSpPr>
          <p:nvPr>
            <p:ph type="title"/>
          </p:nvPr>
        </p:nvSpPr>
        <p:spPr/>
        <p:txBody>
          <a:bodyPr/>
          <a:lstStyle/>
          <a:p>
            <a:r>
              <a:rPr lang="en-US" dirty="0"/>
              <a:t>Social Determinants of Health</a:t>
            </a:r>
          </a:p>
        </p:txBody>
      </p:sp>
      <p:sp>
        <p:nvSpPr>
          <p:cNvPr id="4" name="Content Placeholder 3"/>
          <p:cNvSpPr>
            <a:spLocks noGrp="1"/>
          </p:cNvSpPr>
          <p:nvPr>
            <p:ph sz="half" idx="1"/>
          </p:nvPr>
        </p:nvSpPr>
        <p:spPr>
          <a:xfrm>
            <a:off x="1081114" y="-52471098"/>
            <a:ext cx="4937760" cy="4335716"/>
          </a:xfrm>
        </p:spPr>
        <p:txBody>
          <a:bodyPr/>
          <a:lstStyle/>
          <a:p>
            <a:r>
              <a:rPr lang="en-US" sz="1800" b="1" dirty="0" smtClean="0">
                <a:solidFill>
                  <a:schemeClr val="tx1"/>
                </a:solidFill>
                <a:latin typeface="+mj-lt"/>
              </a:rPr>
              <a:t>Unemployment rate (2012-2016)</a:t>
            </a:r>
            <a:endParaRPr lang="en-US" sz="1800" b="1" dirty="0">
              <a:solidFill>
                <a:schemeClr val="tx1"/>
              </a:solidFill>
              <a:latin typeface="+mj-lt"/>
            </a:endParaRPr>
          </a:p>
          <a:p>
            <a:endParaRPr lang="en-US" b="1" dirty="0">
              <a:latin typeface="+mj-lt"/>
            </a:endParaRPr>
          </a:p>
        </p:txBody>
      </p:sp>
      <p:sp>
        <p:nvSpPr>
          <p:cNvPr id="5" name="Slide Number Placeholder 4"/>
          <p:cNvSpPr>
            <a:spLocks noGrp="1"/>
          </p:cNvSpPr>
          <p:nvPr>
            <p:ph type="sldNum" sz="quarter" idx="12"/>
          </p:nvPr>
        </p:nvSpPr>
        <p:spPr>
          <a:xfrm>
            <a:off x="9445953" y="6484871"/>
            <a:ext cx="1312025" cy="365125"/>
          </a:xfrm>
        </p:spPr>
        <p:txBody>
          <a:bodyPr/>
          <a:lstStyle/>
          <a:p>
            <a:fld id="{4FAB73BC-B049-4115-A692-8D63A059BFB8}" type="slidenum">
              <a:rPr lang="en-US" smtClean="0">
                <a:latin typeface="+mj-lt"/>
              </a:rPr>
              <a:t>26</a:t>
            </a:fld>
            <a:endParaRPr lang="en-US" dirty="0">
              <a:latin typeface="+mj-lt"/>
            </a:endParaRPr>
          </a:p>
        </p:txBody>
      </p:sp>
      <p:sp>
        <p:nvSpPr>
          <p:cNvPr id="10" name="Rectangle 9"/>
          <p:cNvSpPr/>
          <p:nvPr/>
        </p:nvSpPr>
        <p:spPr>
          <a:xfrm>
            <a:off x="2891489" y="5065295"/>
            <a:ext cx="1768643" cy="10708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3"/>
          <p:cNvSpPr txBox="1">
            <a:spLocks/>
          </p:cNvSpPr>
          <p:nvPr/>
        </p:nvSpPr>
        <p:spPr>
          <a:xfrm>
            <a:off x="3671689" y="1423389"/>
            <a:ext cx="4937760" cy="433571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spcBef>
                <a:spcPts val="0"/>
              </a:spcBef>
              <a:buFont typeface="Calibri" panose="020F0502020204030204" pitchFamily="34" charset="0"/>
              <a:buNone/>
            </a:pPr>
            <a:r>
              <a:rPr lang="en-US" sz="1800" b="1" dirty="0" smtClean="0">
                <a:solidFill>
                  <a:schemeClr val="tx1"/>
                </a:solidFill>
              </a:rPr>
              <a:t>Knox County: Percent of Individuals </a:t>
            </a:r>
          </a:p>
          <a:p>
            <a:pPr marL="0" indent="0" algn="ctr">
              <a:spcBef>
                <a:spcPts val="0"/>
              </a:spcBef>
              <a:buFont typeface="Calibri" panose="020F0502020204030204" pitchFamily="34" charset="0"/>
              <a:buNone/>
            </a:pPr>
            <a:r>
              <a:rPr lang="en-US" sz="1800" b="1" dirty="0" smtClean="0">
                <a:solidFill>
                  <a:schemeClr val="tx1"/>
                </a:solidFill>
              </a:rPr>
              <a:t>Living in Poverty, 2000-2016</a:t>
            </a:r>
          </a:p>
          <a:p>
            <a:endParaRPr lang="en-US" sz="1600" dirty="0"/>
          </a:p>
        </p:txBody>
      </p:sp>
      <p:graphicFrame>
        <p:nvGraphicFramePr>
          <p:cNvPr id="35" name="Chart 34"/>
          <p:cNvGraphicFramePr/>
          <p:nvPr>
            <p:extLst>
              <p:ext uri="{D42A27DB-BD31-4B8C-83A1-F6EECF244321}">
                <p14:modId xmlns:p14="http://schemas.microsoft.com/office/powerpoint/2010/main" val="256809021"/>
              </p:ext>
            </p:extLst>
          </p:nvPr>
        </p:nvGraphicFramePr>
        <p:xfrm>
          <a:off x="3509621" y="2480821"/>
          <a:ext cx="5018505" cy="3784822"/>
        </p:xfrm>
        <a:graphic>
          <a:graphicData uri="http://schemas.openxmlformats.org/drawingml/2006/chart">
            <c:chart xmlns:c="http://schemas.openxmlformats.org/drawingml/2006/chart" xmlns:r="http://schemas.openxmlformats.org/officeDocument/2006/relationships" r:id="rId3"/>
          </a:graphicData>
        </a:graphic>
      </p:graphicFrame>
      <p:sp>
        <p:nvSpPr>
          <p:cNvPr id="43" name="TextBox 42"/>
          <p:cNvSpPr txBox="1"/>
          <p:nvPr/>
        </p:nvSpPr>
        <p:spPr>
          <a:xfrm>
            <a:off x="3671689" y="2379038"/>
            <a:ext cx="1141715" cy="338554"/>
          </a:xfrm>
          <a:prstGeom prst="rect">
            <a:avLst/>
          </a:prstGeom>
          <a:noFill/>
        </p:spPr>
        <p:txBody>
          <a:bodyPr wrap="square" rtlCol="0">
            <a:spAutoFit/>
          </a:bodyPr>
          <a:lstStyle/>
          <a:p>
            <a:r>
              <a:rPr lang="en-US" sz="1600" dirty="0" smtClean="0"/>
              <a:t>25%</a:t>
            </a:r>
            <a:endParaRPr lang="en-US" sz="1600" dirty="0"/>
          </a:p>
        </p:txBody>
      </p:sp>
      <p:sp>
        <p:nvSpPr>
          <p:cNvPr id="22" name="TextBox 1"/>
          <p:cNvSpPr txBox="1"/>
          <p:nvPr/>
        </p:nvSpPr>
        <p:spPr>
          <a:xfrm>
            <a:off x="4614585" y="5978334"/>
            <a:ext cx="1795237" cy="2527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t>2009-2011</a:t>
            </a:r>
            <a:endParaRPr lang="en-US" sz="1600" b="1" dirty="0"/>
          </a:p>
        </p:txBody>
      </p:sp>
      <p:sp>
        <p:nvSpPr>
          <p:cNvPr id="23" name="TextBox 1"/>
          <p:cNvSpPr txBox="1"/>
          <p:nvPr/>
        </p:nvSpPr>
        <p:spPr>
          <a:xfrm>
            <a:off x="5656803" y="5978334"/>
            <a:ext cx="1795237" cy="2527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t>2012-2016</a:t>
            </a:r>
            <a:endParaRPr lang="en-US" sz="1600" b="1" dirty="0"/>
          </a:p>
        </p:txBody>
      </p:sp>
      <p:sp>
        <p:nvSpPr>
          <p:cNvPr id="25" name="TextBox 1"/>
          <p:cNvSpPr txBox="1"/>
          <p:nvPr/>
        </p:nvSpPr>
        <p:spPr>
          <a:xfrm>
            <a:off x="6920418" y="3946381"/>
            <a:ext cx="1540623" cy="277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smtClean="0">
                <a:latin typeface="+mj-lt"/>
              </a:rPr>
              <a:t>Maine 14%</a:t>
            </a:r>
            <a:endParaRPr lang="en-US" sz="1600" dirty="0">
              <a:latin typeface="+mj-lt"/>
            </a:endParaRPr>
          </a:p>
        </p:txBody>
      </p:sp>
    </p:spTree>
    <p:extLst>
      <p:ext uri="{BB962C8B-B14F-4D97-AF65-F5344CB8AC3E}">
        <p14:creationId xmlns:p14="http://schemas.microsoft.com/office/powerpoint/2010/main" val="9928438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Determinants of Health</a:t>
            </a:r>
            <a:endParaRPr lang="en-US" dirty="0"/>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b="4235"/>
          <a:stretch/>
        </p:blipFill>
        <p:spPr>
          <a:xfrm>
            <a:off x="3635203" y="2125517"/>
            <a:ext cx="2766220" cy="4077647"/>
          </a:xfrm>
          <a:prstGeom prst="rect">
            <a:avLst/>
          </a:prstGeom>
        </p:spPr>
      </p:pic>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57299" t="72656" b="1476"/>
          <a:stretch/>
        </p:blipFill>
        <p:spPr>
          <a:xfrm>
            <a:off x="5945524" y="2439207"/>
            <a:ext cx="1488700" cy="1388178"/>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8313" y="5291969"/>
            <a:ext cx="4400233" cy="942907"/>
          </a:xfrm>
          <a:prstGeom prst="rect">
            <a:avLst/>
          </a:prstGeom>
        </p:spPr>
      </p:pic>
      <p:sp>
        <p:nvSpPr>
          <p:cNvPr id="27" name="Content Placeholder 1"/>
          <p:cNvSpPr>
            <a:spLocks noGrp="1"/>
          </p:cNvSpPr>
          <p:nvPr>
            <p:ph sz="half" idx="2"/>
          </p:nvPr>
        </p:nvSpPr>
        <p:spPr>
          <a:xfrm>
            <a:off x="1219200" y="1574682"/>
            <a:ext cx="9936480" cy="412653"/>
          </a:xfrm>
        </p:spPr>
        <p:txBody>
          <a:bodyPr>
            <a:noAutofit/>
          </a:bodyPr>
          <a:lstStyle/>
          <a:p>
            <a:pPr algn="ctr"/>
            <a:r>
              <a:rPr lang="en-US" sz="1800" b="1" dirty="0" smtClean="0">
                <a:solidFill>
                  <a:schemeClr val="tx1"/>
                </a:solidFill>
                <a:latin typeface="+mj-lt"/>
              </a:rPr>
              <a:t>Adverse Childhood Experiences, 2017</a:t>
            </a:r>
            <a:endParaRPr lang="en-US" sz="1800" b="1" dirty="0">
              <a:solidFill>
                <a:schemeClr val="tx1"/>
              </a:solidFill>
              <a:latin typeface="+mj-lt"/>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t>27</a:t>
            </a:fld>
            <a:endParaRPr lang="en-US" dirty="0"/>
          </a:p>
        </p:txBody>
      </p:sp>
    </p:spTree>
    <p:extLst>
      <p:ext uri="{BB962C8B-B14F-4D97-AF65-F5344CB8AC3E}">
        <p14:creationId xmlns:p14="http://schemas.microsoft.com/office/powerpoint/2010/main" val="11899911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Determinants of Health</a:t>
            </a:r>
            <a:endParaRPr lang="en-US" dirty="0"/>
          </a:p>
        </p:txBody>
      </p:sp>
      <p:sp>
        <p:nvSpPr>
          <p:cNvPr id="27" name="Content Placeholder 1"/>
          <p:cNvSpPr>
            <a:spLocks noGrp="1"/>
          </p:cNvSpPr>
          <p:nvPr>
            <p:ph sz="half" idx="2"/>
          </p:nvPr>
        </p:nvSpPr>
        <p:spPr>
          <a:xfrm>
            <a:off x="1219200" y="1510514"/>
            <a:ext cx="9936480" cy="412653"/>
          </a:xfrm>
        </p:spPr>
        <p:txBody>
          <a:bodyPr>
            <a:noAutofit/>
          </a:bodyPr>
          <a:lstStyle/>
          <a:p>
            <a:pPr algn="ctr"/>
            <a:r>
              <a:rPr lang="en-US" b="1" dirty="0" smtClean="0">
                <a:solidFill>
                  <a:schemeClr val="tx1"/>
                </a:solidFill>
                <a:latin typeface="+mj-lt"/>
              </a:rPr>
              <a:t>Knox County: Violent Crime Rate Per 100,000 </a:t>
            </a:r>
            <a:endParaRPr lang="en-US" b="1" dirty="0">
              <a:solidFill>
                <a:schemeClr val="tx1"/>
              </a:solidFill>
              <a:latin typeface="+mj-lt"/>
            </a:endParaRPr>
          </a:p>
        </p:txBody>
      </p:sp>
      <p:sp>
        <p:nvSpPr>
          <p:cNvPr id="7" name="Rectangle 6"/>
          <p:cNvSpPr/>
          <p:nvPr/>
        </p:nvSpPr>
        <p:spPr>
          <a:xfrm flipV="1">
            <a:off x="6912456" y="2344466"/>
            <a:ext cx="981308"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latin typeface="+mj-lt"/>
            </a:endParaRPr>
          </a:p>
        </p:txBody>
      </p:sp>
      <p:graphicFrame>
        <p:nvGraphicFramePr>
          <p:cNvPr id="8" name="Content Placeholder 8"/>
          <p:cNvGraphicFramePr>
            <a:graphicFrameLocks/>
          </p:cNvGraphicFramePr>
          <p:nvPr>
            <p:extLst>
              <p:ext uri="{D42A27DB-BD31-4B8C-83A1-F6EECF244321}">
                <p14:modId xmlns:p14="http://schemas.microsoft.com/office/powerpoint/2010/main" val="2177072260"/>
              </p:ext>
            </p:extLst>
          </p:nvPr>
        </p:nvGraphicFramePr>
        <p:xfrm>
          <a:off x="3558415" y="1912833"/>
          <a:ext cx="4938712" cy="436017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7828001" y="2125634"/>
            <a:ext cx="1540629" cy="277244"/>
            <a:chOff x="1225278" y="4332744"/>
            <a:chExt cx="1187251" cy="228609"/>
          </a:xfrm>
        </p:grpSpPr>
        <p:sp>
          <p:nvSpPr>
            <p:cNvPr id="11" name="TextBox 2"/>
            <p:cNvSpPr txBox="1"/>
            <p:nvPr/>
          </p:nvSpPr>
          <p:spPr>
            <a:xfrm>
              <a:off x="1225278" y="4332744"/>
              <a:ext cx="1187251" cy="22860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latin typeface="+mj-lt"/>
                </a:rPr>
                <a:t>Maine 366.7</a:t>
              </a:r>
            </a:p>
          </p:txBody>
        </p:sp>
      </p:grpSp>
      <p:grpSp>
        <p:nvGrpSpPr>
          <p:cNvPr id="12" name="Group 11"/>
          <p:cNvGrpSpPr/>
          <p:nvPr/>
        </p:nvGrpSpPr>
        <p:grpSpPr>
          <a:xfrm>
            <a:off x="3510287" y="1890299"/>
            <a:ext cx="770315" cy="277244"/>
            <a:chOff x="1462673" y="4321763"/>
            <a:chExt cx="593626" cy="228609"/>
          </a:xfrm>
        </p:grpSpPr>
        <p:sp>
          <p:nvSpPr>
            <p:cNvPr id="13" name="TextBox 2"/>
            <p:cNvSpPr txBox="1"/>
            <p:nvPr/>
          </p:nvSpPr>
          <p:spPr>
            <a:xfrm>
              <a:off x="1462673" y="4321763"/>
              <a:ext cx="593626" cy="22860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smtClean="0">
                  <a:latin typeface="+mj-lt"/>
                </a:rPr>
                <a:t>400.0</a:t>
              </a:r>
              <a:endParaRPr lang="en-US" sz="1600" dirty="0">
                <a:latin typeface="+mj-lt"/>
              </a:endParaRPr>
            </a:p>
          </p:txBody>
        </p:sp>
      </p:grpSp>
      <p:sp>
        <p:nvSpPr>
          <p:cNvPr id="3" name="Slide Number Placeholder 2"/>
          <p:cNvSpPr>
            <a:spLocks noGrp="1"/>
          </p:cNvSpPr>
          <p:nvPr>
            <p:ph type="sldNum" sz="quarter" idx="12"/>
          </p:nvPr>
        </p:nvSpPr>
        <p:spPr/>
        <p:txBody>
          <a:bodyPr/>
          <a:lstStyle/>
          <a:p>
            <a:fld id="{4FAB73BC-B049-4115-A692-8D63A059BFB8}" type="slidenum">
              <a:rPr lang="en-US" smtClean="0"/>
              <a:t>28</a:t>
            </a:fld>
            <a:endParaRPr lang="en-US" dirty="0"/>
          </a:p>
        </p:txBody>
      </p:sp>
    </p:spTree>
    <p:extLst>
      <p:ext uri="{BB962C8B-B14F-4D97-AF65-F5344CB8AC3E}">
        <p14:creationId xmlns:p14="http://schemas.microsoft.com/office/powerpoint/2010/main" val="35937813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8438606" y="4513445"/>
            <a:ext cx="1027611"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316542" y="3150358"/>
            <a:ext cx="1094049"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Health </a:t>
            </a:r>
            <a:r>
              <a:rPr lang="en-US" dirty="0" smtClean="0"/>
              <a:t>Behaviors - </a:t>
            </a:r>
            <a:r>
              <a:rPr lang="en-US" dirty="0"/>
              <a:t>Obesity</a:t>
            </a:r>
          </a:p>
        </p:txBody>
      </p:sp>
      <p:graphicFrame>
        <p:nvGraphicFramePr>
          <p:cNvPr id="14" name="Content Placeholder 5"/>
          <p:cNvGraphicFramePr>
            <a:graphicFrameLocks noGrp="1"/>
          </p:cNvGraphicFramePr>
          <p:nvPr>
            <p:ph idx="1"/>
            <p:extLst>
              <p:ext uri="{D42A27DB-BD31-4B8C-83A1-F6EECF244321}">
                <p14:modId xmlns:p14="http://schemas.microsoft.com/office/powerpoint/2010/main" val="1326473864"/>
              </p:ext>
            </p:extLst>
          </p:nvPr>
        </p:nvGraphicFramePr>
        <p:xfrm>
          <a:off x="641685" y="1573257"/>
          <a:ext cx="4761538" cy="457671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479838" y="5972260"/>
            <a:ext cx="705852" cy="369332"/>
          </a:xfrm>
          <a:prstGeom prst="rect">
            <a:avLst/>
          </a:prstGeom>
          <a:noFill/>
        </p:spPr>
        <p:txBody>
          <a:bodyPr wrap="square" rtlCol="0">
            <a:spAutoFit/>
          </a:bodyPr>
          <a:lstStyle/>
          <a:p>
            <a:r>
              <a:rPr lang="en-US" b="1" dirty="0">
                <a:latin typeface="+mj-lt"/>
              </a:rPr>
              <a:t>2011</a:t>
            </a:r>
          </a:p>
        </p:txBody>
      </p:sp>
      <p:sp>
        <p:nvSpPr>
          <p:cNvPr id="3" name="Slide Number Placeholder 2"/>
          <p:cNvSpPr>
            <a:spLocks noGrp="1"/>
          </p:cNvSpPr>
          <p:nvPr>
            <p:ph type="sldNum" sz="quarter" idx="12"/>
          </p:nvPr>
        </p:nvSpPr>
        <p:spPr/>
        <p:txBody>
          <a:bodyPr/>
          <a:lstStyle/>
          <a:p>
            <a:fld id="{6113E31D-E2AB-40D1-8B51-AFA5AFEF393A}" type="slidenum">
              <a:rPr lang="en-US" smtClean="0"/>
              <a:t>29</a:t>
            </a:fld>
            <a:endParaRPr lang="en-US" dirty="0"/>
          </a:p>
        </p:txBody>
      </p:sp>
      <p:graphicFrame>
        <p:nvGraphicFramePr>
          <p:cNvPr id="19" name="Content Placeholder 5"/>
          <p:cNvGraphicFramePr>
            <a:graphicFrameLocks/>
          </p:cNvGraphicFramePr>
          <p:nvPr>
            <p:extLst>
              <p:ext uri="{D42A27DB-BD31-4B8C-83A1-F6EECF244321}">
                <p14:modId xmlns:p14="http://schemas.microsoft.com/office/powerpoint/2010/main" val="2194710110"/>
              </p:ext>
            </p:extLst>
          </p:nvPr>
        </p:nvGraphicFramePr>
        <p:xfrm>
          <a:off x="5974719" y="1662823"/>
          <a:ext cx="4509436" cy="4335463"/>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1"/>
          <p:cNvSpPr txBox="1"/>
          <p:nvPr/>
        </p:nvSpPr>
        <p:spPr>
          <a:xfrm>
            <a:off x="356824" y="2006258"/>
            <a:ext cx="1795237" cy="2527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smtClean="0">
                <a:latin typeface="+mj-lt"/>
              </a:rPr>
              <a:t>40%</a:t>
            </a:r>
          </a:p>
          <a:p>
            <a:pPr algn="ctr"/>
            <a:endParaRPr lang="en-US" sz="1400" dirty="0">
              <a:latin typeface="+mj-lt"/>
            </a:endParaRPr>
          </a:p>
        </p:txBody>
      </p:sp>
      <p:sp>
        <p:nvSpPr>
          <p:cNvPr id="26" name="TextBox 25"/>
          <p:cNvSpPr txBox="1"/>
          <p:nvPr/>
        </p:nvSpPr>
        <p:spPr>
          <a:xfrm>
            <a:off x="3562622" y="5965304"/>
            <a:ext cx="705852" cy="369332"/>
          </a:xfrm>
          <a:prstGeom prst="rect">
            <a:avLst/>
          </a:prstGeom>
          <a:noFill/>
        </p:spPr>
        <p:txBody>
          <a:bodyPr wrap="square" rtlCol="0">
            <a:spAutoFit/>
          </a:bodyPr>
          <a:lstStyle/>
          <a:p>
            <a:r>
              <a:rPr lang="en-US" b="1" dirty="0" smtClean="0">
                <a:latin typeface="Arial (Body)"/>
              </a:rPr>
              <a:t>2016</a:t>
            </a:r>
            <a:endParaRPr lang="en-US" b="1" dirty="0">
              <a:latin typeface="Arial (Body)"/>
            </a:endParaRPr>
          </a:p>
        </p:txBody>
      </p:sp>
      <p:sp>
        <p:nvSpPr>
          <p:cNvPr id="27" name="TextBox 1"/>
          <p:cNvSpPr txBox="1"/>
          <p:nvPr/>
        </p:nvSpPr>
        <p:spPr>
          <a:xfrm>
            <a:off x="5524058" y="2006258"/>
            <a:ext cx="1795237" cy="2527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smtClean="0">
                <a:latin typeface="+mj-lt"/>
              </a:rPr>
              <a:t>40%</a:t>
            </a:r>
            <a:endParaRPr lang="en-US" sz="1600" dirty="0">
              <a:latin typeface="+mj-lt"/>
            </a:endParaRPr>
          </a:p>
        </p:txBody>
      </p:sp>
      <p:sp>
        <p:nvSpPr>
          <p:cNvPr id="20" name="TextBox 1"/>
          <p:cNvSpPr txBox="1"/>
          <p:nvPr/>
        </p:nvSpPr>
        <p:spPr>
          <a:xfrm>
            <a:off x="9228330" y="4320939"/>
            <a:ext cx="1795237" cy="2527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latin typeface="+mj-lt"/>
              </a:rPr>
              <a:t>Maine</a:t>
            </a:r>
            <a:r>
              <a:rPr lang="en-US" sz="1600" dirty="0">
                <a:latin typeface="+mj-lt"/>
              </a:rPr>
              <a:t> </a:t>
            </a:r>
            <a:r>
              <a:rPr lang="en-US" sz="1800" dirty="0">
                <a:latin typeface="+mj-lt"/>
              </a:rPr>
              <a:t>15</a:t>
            </a:r>
            <a:r>
              <a:rPr lang="en-US" sz="1600" dirty="0">
                <a:latin typeface="+mj-lt"/>
              </a:rPr>
              <a:t>%</a:t>
            </a:r>
          </a:p>
        </p:txBody>
      </p:sp>
      <p:sp>
        <p:nvSpPr>
          <p:cNvPr id="5" name="TextBox 1"/>
          <p:cNvSpPr txBox="1"/>
          <p:nvPr/>
        </p:nvSpPr>
        <p:spPr>
          <a:xfrm>
            <a:off x="4169218" y="2943124"/>
            <a:ext cx="1795237" cy="2527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latin typeface="+mj-lt"/>
              </a:rPr>
              <a:t>Maine </a:t>
            </a:r>
            <a:r>
              <a:rPr lang="en-US" sz="1800" dirty="0" smtClean="0">
                <a:latin typeface="+mj-lt"/>
              </a:rPr>
              <a:t>30%</a:t>
            </a:r>
            <a:endParaRPr lang="en-US" sz="1800" dirty="0">
              <a:latin typeface="+mj-lt"/>
            </a:endParaRPr>
          </a:p>
        </p:txBody>
      </p:sp>
      <p:sp>
        <p:nvSpPr>
          <p:cNvPr id="30" name="TextBox 29"/>
          <p:cNvSpPr txBox="1"/>
          <p:nvPr/>
        </p:nvSpPr>
        <p:spPr>
          <a:xfrm>
            <a:off x="8607527" y="5972260"/>
            <a:ext cx="705852" cy="369332"/>
          </a:xfrm>
          <a:prstGeom prst="rect">
            <a:avLst/>
          </a:prstGeom>
          <a:noFill/>
        </p:spPr>
        <p:txBody>
          <a:bodyPr wrap="square" rtlCol="0">
            <a:spAutoFit/>
          </a:bodyPr>
          <a:lstStyle/>
          <a:p>
            <a:r>
              <a:rPr lang="en-US" b="1" dirty="0" smtClean="0"/>
              <a:t>2017</a:t>
            </a:r>
            <a:endParaRPr lang="en-US" b="1" dirty="0"/>
          </a:p>
        </p:txBody>
      </p:sp>
      <p:sp>
        <p:nvSpPr>
          <p:cNvPr id="31" name="TextBox 30"/>
          <p:cNvSpPr txBox="1"/>
          <p:nvPr/>
        </p:nvSpPr>
        <p:spPr>
          <a:xfrm>
            <a:off x="7675346" y="5972260"/>
            <a:ext cx="705852" cy="369332"/>
          </a:xfrm>
          <a:prstGeom prst="rect">
            <a:avLst/>
          </a:prstGeom>
          <a:noFill/>
        </p:spPr>
        <p:txBody>
          <a:bodyPr wrap="square" rtlCol="0">
            <a:spAutoFit/>
          </a:bodyPr>
          <a:lstStyle/>
          <a:p>
            <a:r>
              <a:rPr lang="en-US" b="1" dirty="0">
                <a:latin typeface="+mj-lt"/>
              </a:rPr>
              <a:t>2011</a:t>
            </a:r>
          </a:p>
        </p:txBody>
      </p:sp>
      <p:sp>
        <p:nvSpPr>
          <p:cNvPr id="16" name="Content Placeholder 1"/>
          <p:cNvSpPr txBox="1">
            <a:spLocks/>
          </p:cNvSpPr>
          <p:nvPr/>
        </p:nvSpPr>
        <p:spPr>
          <a:xfrm>
            <a:off x="658365" y="1526499"/>
            <a:ext cx="5316354" cy="412653"/>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b="1" dirty="0" smtClean="0">
                <a:solidFill>
                  <a:schemeClr val="tx1"/>
                </a:solidFill>
                <a:latin typeface="+mj-lt"/>
              </a:rPr>
              <a:t>Knox County: Obesity (Adults)</a:t>
            </a:r>
            <a:endParaRPr lang="en-US" b="1" dirty="0">
              <a:solidFill>
                <a:schemeClr val="tx1"/>
              </a:solidFill>
              <a:latin typeface="+mj-lt"/>
            </a:endParaRPr>
          </a:p>
        </p:txBody>
      </p:sp>
      <p:sp>
        <p:nvSpPr>
          <p:cNvPr id="17" name="Content Placeholder 1"/>
          <p:cNvSpPr txBox="1">
            <a:spLocks/>
          </p:cNvSpPr>
          <p:nvPr/>
        </p:nvSpPr>
        <p:spPr>
          <a:xfrm>
            <a:off x="5688083" y="1548300"/>
            <a:ext cx="5524399" cy="412653"/>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b="1" dirty="0" smtClean="0">
                <a:solidFill>
                  <a:schemeClr val="tx1"/>
                </a:solidFill>
                <a:latin typeface="+mj-lt"/>
              </a:rPr>
              <a:t>Knox County: Obesity (High School)</a:t>
            </a:r>
            <a:endParaRPr lang="en-US" b="1" dirty="0">
              <a:solidFill>
                <a:schemeClr val="tx1"/>
              </a:solidFill>
              <a:latin typeface="+mj-lt"/>
            </a:endParaRPr>
          </a:p>
        </p:txBody>
      </p:sp>
    </p:spTree>
    <p:extLst>
      <p:ext uri="{BB962C8B-B14F-4D97-AF65-F5344CB8AC3E}">
        <p14:creationId xmlns:p14="http://schemas.microsoft.com/office/powerpoint/2010/main" val="4077744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Welcome and </a:t>
            </a:r>
            <a:r>
              <a:rPr lang="en-US" dirty="0" smtClean="0"/>
              <a:t>Introductions</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40490157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8853" t="73320" b="2644"/>
          <a:stretch/>
        </p:blipFill>
        <p:spPr>
          <a:xfrm>
            <a:off x="7105237" y="2346528"/>
            <a:ext cx="1806622" cy="1648326"/>
          </a:xfrm>
          <a:prstGeom prst="rect">
            <a:avLst/>
          </a:prstGeom>
        </p:spPr>
      </p:pic>
      <p:sp>
        <p:nvSpPr>
          <p:cNvPr id="2" name="Title 1"/>
          <p:cNvSpPr>
            <a:spLocks noGrp="1"/>
          </p:cNvSpPr>
          <p:nvPr>
            <p:ph type="title"/>
          </p:nvPr>
        </p:nvSpPr>
        <p:spPr/>
        <p:txBody>
          <a:bodyPr>
            <a:normAutofit/>
          </a:bodyPr>
          <a:lstStyle/>
          <a:p>
            <a:r>
              <a:rPr lang="en-US" dirty="0"/>
              <a:t>Health Behaviors- Smoking</a:t>
            </a:r>
          </a:p>
        </p:txBody>
      </p:sp>
      <p:sp>
        <p:nvSpPr>
          <p:cNvPr id="4" name="Slide Number Placeholder 3"/>
          <p:cNvSpPr>
            <a:spLocks noGrp="1"/>
          </p:cNvSpPr>
          <p:nvPr>
            <p:ph type="sldNum" sz="quarter" idx="12"/>
          </p:nvPr>
        </p:nvSpPr>
        <p:spPr/>
        <p:txBody>
          <a:bodyPr/>
          <a:lstStyle/>
          <a:p>
            <a:fld id="{6113E31D-E2AB-40D1-8B51-AFA5AFEF393A}" type="slidenum">
              <a:rPr lang="en-US" smtClean="0">
                <a:latin typeface="+mj-lt"/>
              </a:rPr>
              <a:t>30</a:t>
            </a:fld>
            <a:endParaRPr lang="en-US" dirty="0">
              <a:latin typeface="+mj-lt"/>
            </a:endParaRPr>
          </a:p>
        </p:txBody>
      </p:sp>
      <p:sp>
        <p:nvSpPr>
          <p:cNvPr id="12" name="TextBox 11"/>
          <p:cNvSpPr txBox="1"/>
          <p:nvPr/>
        </p:nvSpPr>
        <p:spPr>
          <a:xfrm>
            <a:off x="3702124" y="1515531"/>
            <a:ext cx="5209735" cy="830997"/>
          </a:xfrm>
          <a:prstGeom prst="rect">
            <a:avLst/>
          </a:prstGeom>
          <a:noFill/>
        </p:spPr>
        <p:txBody>
          <a:bodyPr wrap="square" rtlCol="0">
            <a:spAutoFit/>
          </a:bodyPr>
          <a:lstStyle/>
          <a:p>
            <a:r>
              <a:rPr lang="en-US" sz="2400" b="1" dirty="0">
                <a:latin typeface="+mj-lt"/>
              </a:rPr>
              <a:t>Current Smoking (Adults</a:t>
            </a:r>
            <a:r>
              <a:rPr lang="en-US" sz="2400" b="1" dirty="0" smtClean="0">
                <a:latin typeface="+mj-lt"/>
              </a:rPr>
              <a:t>), 2016</a:t>
            </a:r>
            <a:endParaRPr lang="en-US" sz="2400" b="1" dirty="0">
              <a:latin typeface="+mj-lt"/>
            </a:endParaRPr>
          </a:p>
          <a:p>
            <a:endParaRPr lang="en-US" sz="2400" b="1" dirty="0">
              <a:latin typeface="+mj-lt"/>
            </a:endParaRPr>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b="2703"/>
          <a:stretch/>
        </p:blipFill>
        <p:spPr>
          <a:xfrm>
            <a:off x="4551953" y="1931029"/>
            <a:ext cx="2885719" cy="4385550"/>
          </a:xfrm>
          <a:prstGeom prst="rect">
            <a:avLst/>
          </a:prstGeom>
        </p:spPr>
      </p:pic>
      <p:sp>
        <p:nvSpPr>
          <p:cNvPr id="7" name="Rectangle 6"/>
          <p:cNvSpPr/>
          <p:nvPr/>
        </p:nvSpPr>
        <p:spPr>
          <a:xfrm>
            <a:off x="6273038" y="4920916"/>
            <a:ext cx="1824215" cy="1082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0" y="5919539"/>
            <a:ext cx="685800" cy="3850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6480" y="5191010"/>
            <a:ext cx="4860618" cy="1041561"/>
          </a:xfrm>
          <a:prstGeom prst="rect">
            <a:avLst/>
          </a:prstGeom>
        </p:spPr>
      </p:pic>
    </p:spTree>
    <p:extLst>
      <p:ext uri="{BB962C8B-B14F-4D97-AF65-F5344CB8AC3E}">
        <p14:creationId xmlns:p14="http://schemas.microsoft.com/office/powerpoint/2010/main" val="36685410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Health Behaviors- Smoking</a:t>
            </a:r>
          </a:p>
        </p:txBody>
      </p:sp>
      <p:sp>
        <p:nvSpPr>
          <p:cNvPr id="4" name="Slide Number Placeholder 3"/>
          <p:cNvSpPr>
            <a:spLocks noGrp="1"/>
          </p:cNvSpPr>
          <p:nvPr>
            <p:ph type="sldNum" sz="quarter" idx="12"/>
          </p:nvPr>
        </p:nvSpPr>
        <p:spPr/>
        <p:txBody>
          <a:bodyPr/>
          <a:lstStyle/>
          <a:p>
            <a:fld id="{6113E31D-E2AB-40D1-8B51-AFA5AFEF393A}" type="slidenum">
              <a:rPr lang="en-US" smtClean="0">
                <a:latin typeface="+mj-lt"/>
              </a:rPr>
              <a:t>31</a:t>
            </a:fld>
            <a:endParaRPr lang="en-US" dirty="0">
              <a:latin typeface="+mj-lt"/>
            </a:endParaRPr>
          </a:p>
        </p:txBody>
      </p:sp>
      <p:sp>
        <p:nvSpPr>
          <p:cNvPr id="5" name="Content Placeholder 4"/>
          <p:cNvSpPr>
            <a:spLocks noGrp="1"/>
          </p:cNvSpPr>
          <p:nvPr>
            <p:ph idx="1"/>
          </p:nvPr>
        </p:nvSpPr>
        <p:spPr>
          <a:xfrm>
            <a:off x="1438435" y="1549234"/>
            <a:ext cx="4812866" cy="589620"/>
          </a:xfrm>
        </p:spPr>
        <p:txBody>
          <a:bodyPr>
            <a:normAutofit lnSpcReduction="10000"/>
          </a:bodyPr>
          <a:lstStyle/>
          <a:p>
            <a:pPr algn="ctr"/>
            <a:r>
              <a:rPr lang="en-US" b="1" dirty="0" smtClean="0">
                <a:solidFill>
                  <a:schemeClr val="tx1"/>
                </a:solidFill>
                <a:latin typeface="+mj-lt"/>
              </a:rPr>
              <a:t>Knox County: Past-30-Day Cigarette Smoking (High School)</a:t>
            </a:r>
            <a:endParaRPr lang="en-US" b="1" dirty="0">
              <a:solidFill>
                <a:schemeClr val="tx1"/>
              </a:solidFill>
              <a:latin typeface="+mj-lt"/>
            </a:endParaRPr>
          </a:p>
        </p:txBody>
      </p:sp>
      <p:sp>
        <p:nvSpPr>
          <p:cNvPr id="11" name="TextBox 10"/>
          <p:cNvSpPr txBox="1"/>
          <p:nvPr/>
        </p:nvSpPr>
        <p:spPr>
          <a:xfrm>
            <a:off x="1319904" y="2255604"/>
            <a:ext cx="762000" cy="307777"/>
          </a:xfrm>
          <a:prstGeom prst="rect">
            <a:avLst/>
          </a:prstGeom>
          <a:noFill/>
        </p:spPr>
        <p:txBody>
          <a:bodyPr wrap="square" rtlCol="0">
            <a:spAutoFit/>
          </a:bodyPr>
          <a:lstStyle/>
          <a:p>
            <a:r>
              <a:rPr lang="en-US" sz="1400" dirty="0" smtClean="0">
                <a:latin typeface="+mj-lt"/>
              </a:rPr>
              <a:t>30%</a:t>
            </a:r>
            <a:endParaRPr lang="en-US" sz="1400" dirty="0">
              <a:latin typeface="+mj-lt"/>
            </a:endParaRPr>
          </a:p>
        </p:txBody>
      </p:sp>
      <p:graphicFrame>
        <p:nvGraphicFramePr>
          <p:cNvPr id="8" name="Content Placeholder 5"/>
          <p:cNvGraphicFramePr>
            <a:graphicFrameLocks/>
          </p:cNvGraphicFramePr>
          <p:nvPr>
            <p:extLst>
              <p:ext uri="{D42A27DB-BD31-4B8C-83A1-F6EECF244321}">
                <p14:modId xmlns:p14="http://schemas.microsoft.com/office/powerpoint/2010/main" val="721736049"/>
              </p:ext>
            </p:extLst>
          </p:nvPr>
        </p:nvGraphicFramePr>
        <p:xfrm>
          <a:off x="7129590" y="2251794"/>
          <a:ext cx="4026089" cy="402666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7293959" y="2163953"/>
            <a:ext cx="762000" cy="307777"/>
          </a:xfrm>
          <a:prstGeom prst="rect">
            <a:avLst/>
          </a:prstGeom>
          <a:noFill/>
        </p:spPr>
        <p:txBody>
          <a:bodyPr wrap="square" rtlCol="0">
            <a:spAutoFit/>
          </a:bodyPr>
          <a:lstStyle/>
          <a:p>
            <a:r>
              <a:rPr lang="en-US" sz="1400" dirty="0" smtClean="0">
                <a:latin typeface="+mj-lt"/>
              </a:rPr>
              <a:t>30%</a:t>
            </a:r>
            <a:endParaRPr lang="en-US" sz="1400" dirty="0">
              <a:latin typeface="+mj-lt"/>
            </a:endParaRPr>
          </a:p>
        </p:txBody>
      </p:sp>
      <p:sp>
        <p:nvSpPr>
          <p:cNvPr id="14" name="Content Placeholder 4"/>
          <p:cNvSpPr txBox="1">
            <a:spLocks/>
          </p:cNvSpPr>
          <p:nvPr/>
        </p:nvSpPr>
        <p:spPr>
          <a:xfrm>
            <a:off x="6996086" y="1454234"/>
            <a:ext cx="4348177" cy="58962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00000"/>
              </a:lnSpc>
              <a:spcBef>
                <a:spcPts val="0"/>
              </a:spcBef>
              <a:spcAft>
                <a:spcPts val="0"/>
              </a:spcAft>
            </a:pPr>
            <a:r>
              <a:rPr lang="en-US" b="1" dirty="0" smtClean="0">
                <a:solidFill>
                  <a:schemeClr val="tx1"/>
                </a:solidFill>
                <a:latin typeface="+mj-lt"/>
              </a:rPr>
              <a:t>Knox County: Past-30-Day </a:t>
            </a:r>
          </a:p>
          <a:p>
            <a:pPr marL="0" indent="0" algn="ctr">
              <a:lnSpc>
                <a:spcPct val="100000"/>
              </a:lnSpc>
              <a:spcBef>
                <a:spcPts val="0"/>
              </a:spcBef>
              <a:spcAft>
                <a:spcPts val="0"/>
              </a:spcAft>
            </a:pPr>
            <a:r>
              <a:rPr lang="en-US" b="1" dirty="0" smtClean="0">
                <a:solidFill>
                  <a:schemeClr val="tx1"/>
                </a:solidFill>
                <a:latin typeface="+mj-lt"/>
              </a:rPr>
              <a:t>E-Cigarette Use (High School)</a:t>
            </a:r>
            <a:endParaRPr lang="en-US" b="1" dirty="0">
              <a:solidFill>
                <a:schemeClr val="tx1"/>
              </a:solidFill>
              <a:latin typeface="+mj-lt"/>
            </a:endParaRPr>
          </a:p>
        </p:txBody>
      </p:sp>
      <p:cxnSp>
        <p:nvCxnSpPr>
          <p:cNvPr id="15" name="Straight Connector 14"/>
          <p:cNvCxnSpPr/>
          <p:nvPr/>
        </p:nvCxnSpPr>
        <p:spPr>
          <a:xfrm>
            <a:off x="8733124" y="4053879"/>
            <a:ext cx="1293154"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Box 1"/>
          <p:cNvSpPr txBox="1"/>
          <p:nvPr/>
        </p:nvSpPr>
        <p:spPr>
          <a:xfrm>
            <a:off x="9549026" y="3695909"/>
            <a:ext cx="1795237" cy="2527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mj-lt"/>
              </a:rPr>
              <a:t>Maine </a:t>
            </a:r>
            <a:r>
              <a:rPr lang="en-US" sz="1600" dirty="0" smtClean="0">
                <a:latin typeface="+mj-lt"/>
              </a:rPr>
              <a:t>15%</a:t>
            </a:r>
            <a:endParaRPr lang="en-US" sz="1600" dirty="0">
              <a:latin typeface="+mj-lt"/>
            </a:endParaRPr>
          </a:p>
        </p:txBody>
      </p:sp>
      <p:graphicFrame>
        <p:nvGraphicFramePr>
          <p:cNvPr id="17" name="Content Placeholder 5"/>
          <p:cNvGraphicFramePr>
            <a:graphicFrameLocks/>
          </p:cNvGraphicFramePr>
          <p:nvPr>
            <p:extLst>
              <p:ext uri="{D42A27DB-BD31-4B8C-83A1-F6EECF244321}">
                <p14:modId xmlns:p14="http://schemas.microsoft.com/office/powerpoint/2010/main" val="1707839175"/>
              </p:ext>
            </p:extLst>
          </p:nvPr>
        </p:nvGraphicFramePr>
        <p:xfrm>
          <a:off x="1158334" y="1407552"/>
          <a:ext cx="4761538" cy="4576714"/>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p:cNvSpPr txBox="1"/>
          <p:nvPr/>
        </p:nvSpPr>
        <p:spPr>
          <a:xfrm>
            <a:off x="2903207" y="5909124"/>
            <a:ext cx="705852" cy="369332"/>
          </a:xfrm>
          <a:prstGeom prst="rect">
            <a:avLst/>
          </a:prstGeom>
          <a:noFill/>
        </p:spPr>
        <p:txBody>
          <a:bodyPr wrap="square" rtlCol="0">
            <a:spAutoFit/>
          </a:bodyPr>
          <a:lstStyle/>
          <a:p>
            <a:r>
              <a:rPr lang="en-US" b="1" dirty="0">
                <a:latin typeface="+mj-lt"/>
              </a:rPr>
              <a:t>2011</a:t>
            </a:r>
          </a:p>
        </p:txBody>
      </p:sp>
      <p:sp>
        <p:nvSpPr>
          <p:cNvPr id="19" name="TextBox 18"/>
          <p:cNvSpPr txBox="1"/>
          <p:nvPr/>
        </p:nvSpPr>
        <p:spPr>
          <a:xfrm>
            <a:off x="3986557" y="5909124"/>
            <a:ext cx="705852" cy="369332"/>
          </a:xfrm>
          <a:prstGeom prst="rect">
            <a:avLst/>
          </a:prstGeom>
          <a:noFill/>
        </p:spPr>
        <p:txBody>
          <a:bodyPr wrap="square" rtlCol="0">
            <a:spAutoFit/>
          </a:bodyPr>
          <a:lstStyle/>
          <a:p>
            <a:r>
              <a:rPr lang="en-US" b="1" dirty="0" smtClean="0">
                <a:latin typeface="+mj-lt"/>
              </a:rPr>
              <a:t>2017</a:t>
            </a:r>
            <a:endParaRPr lang="en-US" b="1" dirty="0">
              <a:latin typeface="+mj-lt"/>
            </a:endParaRPr>
          </a:p>
        </p:txBody>
      </p:sp>
      <p:sp>
        <p:nvSpPr>
          <p:cNvPr id="20" name="TextBox 19"/>
          <p:cNvSpPr txBox="1"/>
          <p:nvPr/>
        </p:nvSpPr>
        <p:spPr>
          <a:xfrm>
            <a:off x="9026775" y="5876858"/>
            <a:ext cx="705852" cy="369332"/>
          </a:xfrm>
          <a:prstGeom prst="rect">
            <a:avLst/>
          </a:prstGeom>
          <a:noFill/>
        </p:spPr>
        <p:txBody>
          <a:bodyPr wrap="square" rtlCol="0">
            <a:spAutoFit/>
          </a:bodyPr>
          <a:lstStyle/>
          <a:p>
            <a:r>
              <a:rPr lang="en-US" b="1" dirty="0" smtClean="0">
                <a:latin typeface="+mj-lt"/>
              </a:rPr>
              <a:t>2017</a:t>
            </a:r>
            <a:endParaRPr lang="en-US" b="1" dirty="0">
              <a:latin typeface="+mj-lt"/>
            </a:endParaRPr>
          </a:p>
        </p:txBody>
      </p:sp>
    </p:spTree>
    <p:extLst>
      <p:ext uri="{BB962C8B-B14F-4D97-AF65-F5344CB8AC3E}">
        <p14:creationId xmlns:p14="http://schemas.microsoft.com/office/powerpoint/2010/main" val="27483680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Health Behaviors- </a:t>
            </a:r>
            <a:r>
              <a:rPr lang="en-US" dirty="0" smtClean="0"/>
              <a:t>Alcohol and Marijuana</a:t>
            </a:r>
            <a:endParaRPr lang="en-US" dirty="0"/>
          </a:p>
        </p:txBody>
      </p:sp>
      <p:sp>
        <p:nvSpPr>
          <p:cNvPr id="21" name="Slide Number Placeholder 3"/>
          <p:cNvSpPr>
            <a:spLocks noGrp="1"/>
          </p:cNvSpPr>
          <p:nvPr>
            <p:ph type="sldNum" sz="quarter" idx="12"/>
          </p:nvPr>
        </p:nvSpPr>
        <p:spPr>
          <a:xfrm>
            <a:off x="9712959" y="6492875"/>
            <a:ext cx="1312025" cy="365125"/>
          </a:xfrm>
        </p:spPr>
        <p:txBody>
          <a:bodyPr/>
          <a:lstStyle/>
          <a:p>
            <a:fld id="{6113E31D-E2AB-40D1-8B51-AFA5AFEF393A}" type="slidenum">
              <a:rPr lang="en-US" smtClean="0">
                <a:latin typeface="+mj-lt"/>
              </a:rPr>
              <a:t>32</a:t>
            </a:fld>
            <a:endParaRPr lang="en-US" dirty="0">
              <a:latin typeface="+mj-lt"/>
            </a:endParaRPr>
          </a:p>
        </p:txBody>
      </p:sp>
      <p:sp>
        <p:nvSpPr>
          <p:cNvPr id="22" name="Content Placeholder 4"/>
          <p:cNvSpPr txBox="1">
            <a:spLocks/>
          </p:cNvSpPr>
          <p:nvPr/>
        </p:nvSpPr>
        <p:spPr>
          <a:xfrm>
            <a:off x="3483784" y="1482066"/>
            <a:ext cx="5568215" cy="433571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b="1" dirty="0" smtClean="0">
                <a:solidFill>
                  <a:schemeClr val="tx1"/>
                </a:solidFill>
                <a:latin typeface="+mj-lt"/>
              </a:rPr>
              <a:t>Knox County: Past-30-Day Alcohol and Marijuana Use (High School)</a:t>
            </a:r>
            <a:endParaRPr lang="en-US" b="1" dirty="0">
              <a:solidFill>
                <a:schemeClr val="tx1"/>
              </a:solidFill>
              <a:latin typeface="+mj-lt"/>
            </a:endParaRPr>
          </a:p>
        </p:txBody>
      </p:sp>
      <p:graphicFrame>
        <p:nvGraphicFramePr>
          <p:cNvPr id="23" name="Chart 22"/>
          <p:cNvGraphicFramePr/>
          <p:nvPr>
            <p:extLst>
              <p:ext uri="{D42A27DB-BD31-4B8C-83A1-F6EECF244321}">
                <p14:modId xmlns:p14="http://schemas.microsoft.com/office/powerpoint/2010/main" val="2109577176"/>
              </p:ext>
            </p:extLst>
          </p:nvPr>
        </p:nvGraphicFramePr>
        <p:xfrm>
          <a:off x="4137740" y="2474330"/>
          <a:ext cx="5769976" cy="3682496"/>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p:cNvSpPr txBox="1"/>
          <p:nvPr/>
        </p:nvSpPr>
        <p:spPr>
          <a:xfrm>
            <a:off x="3803774" y="2409493"/>
            <a:ext cx="762000" cy="307777"/>
          </a:xfrm>
          <a:prstGeom prst="rect">
            <a:avLst/>
          </a:prstGeom>
          <a:noFill/>
        </p:spPr>
        <p:txBody>
          <a:bodyPr wrap="square" rtlCol="0">
            <a:spAutoFit/>
          </a:bodyPr>
          <a:lstStyle/>
          <a:p>
            <a:r>
              <a:rPr lang="en-US" sz="1400" dirty="0" smtClean="0">
                <a:latin typeface="+mj-lt"/>
              </a:rPr>
              <a:t>35%</a:t>
            </a:r>
            <a:endParaRPr lang="en-US" sz="1400" dirty="0">
              <a:latin typeface="+mj-lt"/>
            </a:endParaRPr>
          </a:p>
        </p:txBody>
      </p:sp>
    </p:spTree>
    <p:extLst>
      <p:ext uri="{BB962C8B-B14F-4D97-AF65-F5344CB8AC3E}">
        <p14:creationId xmlns:p14="http://schemas.microsoft.com/office/powerpoint/2010/main" val="32832037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Health </a:t>
            </a:r>
            <a:r>
              <a:rPr lang="en-US" dirty="0" smtClean="0"/>
              <a:t>Outcomes - Cancer</a:t>
            </a:r>
            <a:endParaRPr lang="en-US" dirty="0"/>
          </a:p>
        </p:txBody>
      </p:sp>
      <p:graphicFrame>
        <p:nvGraphicFramePr>
          <p:cNvPr id="4" name="Content Placeholder 5"/>
          <p:cNvGraphicFramePr>
            <a:graphicFrameLocks/>
          </p:cNvGraphicFramePr>
          <p:nvPr>
            <p:extLst/>
          </p:nvPr>
        </p:nvGraphicFramePr>
        <p:xfrm>
          <a:off x="955392" y="1317275"/>
          <a:ext cx="3254002" cy="2592577"/>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4FAB73BC-B049-4115-A692-8D63A059BFB8}" type="slidenum">
              <a:rPr lang="en-US" smtClean="0"/>
              <a:t>33</a:t>
            </a:fld>
            <a:endParaRPr lang="en-US"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2527"/>
          <a:stretch/>
        </p:blipFill>
        <p:spPr>
          <a:xfrm>
            <a:off x="560801" y="2053389"/>
            <a:ext cx="2795238" cy="4226033"/>
          </a:xfrm>
          <a:prstGeom prst="rect">
            <a:avLst/>
          </a:prstGeom>
        </p:spPr>
      </p:pic>
      <p:sp>
        <p:nvSpPr>
          <p:cNvPr id="7" name="TextBox 6"/>
          <p:cNvSpPr txBox="1"/>
          <p:nvPr/>
        </p:nvSpPr>
        <p:spPr>
          <a:xfrm>
            <a:off x="1582495" y="1532390"/>
            <a:ext cx="3881754" cy="830997"/>
          </a:xfrm>
          <a:prstGeom prst="rect">
            <a:avLst/>
          </a:prstGeom>
          <a:noFill/>
        </p:spPr>
        <p:txBody>
          <a:bodyPr wrap="square" rtlCol="0">
            <a:spAutoFit/>
          </a:bodyPr>
          <a:lstStyle/>
          <a:p>
            <a:r>
              <a:rPr lang="en-US" sz="2400" b="1" dirty="0" smtClean="0">
                <a:latin typeface="+mj-lt"/>
              </a:rPr>
              <a:t>All Cancer Deaths, 2016</a:t>
            </a:r>
            <a:endParaRPr lang="en-US" sz="2400" b="1" dirty="0">
              <a:latin typeface="+mj-lt"/>
            </a:endParaRPr>
          </a:p>
          <a:p>
            <a:endParaRPr lang="en-US" sz="2400" b="1" dirty="0">
              <a:latin typeface="+mj-lt"/>
            </a:endParaRP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59615" t="72982"/>
          <a:stretch/>
        </p:blipFill>
        <p:spPr>
          <a:xfrm>
            <a:off x="3051522" y="2359192"/>
            <a:ext cx="1785624" cy="1852863"/>
          </a:xfrm>
          <a:prstGeom prst="rect">
            <a:avLst/>
          </a:prstGeom>
        </p:spPr>
      </p:pic>
      <p:sp>
        <p:nvSpPr>
          <p:cNvPr id="9" name="Rectangle 8"/>
          <p:cNvSpPr/>
          <p:nvPr/>
        </p:nvSpPr>
        <p:spPr>
          <a:xfrm>
            <a:off x="6126480" y="5113421"/>
            <a:ext cx="1790299" cy="1166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8660" y="5183960"/>
            <a:ext cx="4782969" cy="1024922"/>
          </a:xfrm>
          <a:prstGeom prst="rect">
            <a:avLst/>
          </a:prstGeom>
        </p:spPr>
      </p:pic>
      <p:sp>
        <p:nvSpPr>
          <p:cNvPr id="10" name="TextBox 9"/>
          <p:cNvSpPr txBox="1"/>
          <p:nvPr/>
        </p:nvSpPr>
        <p:spPr>
          <a:xfrm>
            <a:off x="6655003" y="1346314"/>
            <a:ext cx="5269145" cy="1200329"/>
          </a:xfrm>
          <a:prstGeom prst="rect">
            <a:avLst/>
          </a:prstGeom>
          <a:noFill/>
        </p:spPr>
        <p:txBody>
          <a:bodyPr wrap="square" rtlCol="0">
            <a:spAutoFit/>
          </a:bodyPr>
          <a:lstStyle/>
          <a:p>
            <a:pPr algn="ctr"/>
            <a:r>
              <a:rPr lang="en-US" sz="2400" b="1" dirty="0" smtClean="0">
                <a:latin typeface="+mj-lt"/>
              </a:rPr>
              <a:t>Knox County: </a:t>
            </a:r>
          </a:p>
          <a:p>
            <a:pPr algn="ctr"/>
            <a:r>
              <a:rPr lang="en-US" sz="2400" b="1" dirty="0" smtClean="0">
                <a:latin typeface="+mj-lt"/>
              </a:rPr>
              <a:t>All Cancer Incidence Per 100,000</a:t>
            </a:r>
            <a:endParaRPr lang="en-US" sz="2400" b="1" dirty="0">
              <a:latin typeface="+mj-lt"/>
            </a:endParaRPr>
          </a:p>
          <a:p>
            <a:endParaRPr lang="en-US" sz="2400" b="1" dirty="0">
              <a:latin typeface="+mj-lt"/>
            </a:endParaRPr>
          </a:p>
        </p:txBody>
      </p:sp>
      <p:graphicFrame>
        <p:nvGraphicFramePr>
          <p:cNvPr id="11" name="Content Placeholder 8"/>
          <p:cNvGraphicFramePr>
            <a:graphicFrameLocks/>
          </p:cNvGraphicFramePr>
          <p:nvPr>
            <p:extLst>
              <p:ext uri="{D42A27DB-BD31-4B8C-83A1-F6EECF244321}">
                <p14:modId xmlns:p14="http://schemas.microsoft.com/office/powerpoint/2010/main" val="2358286179"/>
              </p:ext>
            </p:extLst>
          </p:nvPr>
        </p:nvGraphicFramePr>
        <p:xfrm>
          <a:off x="6391241" y="1919245"/>
          <a:ext cx="5044935" cy="4360177"/>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p:cNvSpPr txBox="1"/>
          <p:nvPr/>
        </p:nvSpPr>
        <p:spPr>
          <a:xfrm>
            <a:off x="6785832" y="2391450"/>
            <a:ext cx="693787" cy="307777"/>
          </a:xfrm>
          <a:prstGeom prst="rect">
            <a:avLst/>
          </a:prstGeom>
          <a:noFill/>
        </p:spPr>
        <p:txBody>
          <a:bodyPr wrap="square" rtlCol="0">
            <a:spAutoFit/>
          </a:bodyPr>
          <a:lstStyle/>
          <a:p>
            <a:r>
              <a:rPr lang="en-US" sz="1400" dirty="0" smtClean="0">
                <a:latin typeface="+mj-lt"/>
              </a:rPr>
              <a:t>500.0</a:t>
            </a:r>
            <a:endParaRPr lang="en-US" sz="1400" dirty="0">
              <a:latin typeface="+mj-lt"/>
            </a:endParaRPr>
          </a:p>
        </p:txBody>
      </p:sp>
      <p:cxnSp>
        <p:nvCxnSpPr>
          <p:cNvPr id="14" name="Straight Connector 13"/>
          <p:cNvCxnSpPr/>
          <p:nvPr/>
        </p:nvCxnSpPr>
        <p:spPr>
          <a:xfrm>
            <a:off x="9650167" y="2721214"/>
            <a:ext cx="965264"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Box 1"/>
          <p:cNvSpPr txBox="1"/>
          <p:nvPr/>
        </p:nvSpPr>
        <p:spPr>
          <a:xfrm>
            <a:off x="10325778" y="2543991"/>
            <a:ext cx="1773410" cy="17487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smtClean="0">
                <a:latin typeface="+mj-lt"/>
              </a:rPr>
              <a:t>Maine 473.7</a:t>
            </a:r>
            <a:endParaRPr lang="en-US" sz="1600" dirty="0">
              <a:latin typeface="+mj-lt"/>
            </a:endParaRPr>
          </a:p>
        </p:txBody>
      </p:sp>
    </p:spTree>
    <p:extLst>
      <p:ext uri="{BB962C8B-B14F-4D97-AF65-F5344CB8AC3E}">
        <p14:creationId xmlns:p14="http://schemas.microsoft.com/office/powerpoint/2010/main" val="852145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6809491" y="3408002"/>
            <a:ext cx="965264"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Autofit/>
          </a:bodyPr>
          <a:lstStyle/>
          <a:p>
            <a:r>
              <a:rPr lang="en-US" dirty="0"/>
              <a:t>Health </a:t>
            </a:r>
            <a:r>
              <a:rPr lang="en-US" dirty="0" smtClean="0"/>
              <a:t>Outcomes - Cancer</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t>34</a:t>
            </a:fld>
            <a:endParaRPr lang="en-US" dirty="0"/>
          </a:p>
        </p:txBody>
      </p:sp>
      <p:sp>
        <p:nvSpPr>
          <p:cNvPr id="9" name="Rectangle 8"/>
          <p:cNvSpPr/>
          <p:nvPr/>
        </p:nvSpPr>
        <p:spPr>
          <a:xfrm>
            <a:off x="6126480" y="5113421"/>
            <a:ext cx="1790299" cy="1166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561443" y="1366494"/>
            <a:ext cx="6263205" cy="1200329"/>
          </a:xfrm>
          <a:prstGeom prst="rect">
            <a:avLst/>
          </a:prstGeom>
          <a:noFill/>
        </p:spPr>
        <p:txBody>
          <a:bodyPr wrap="square" rtlCol="0">
            <a:spAutoFit/>
          </a:bodyPr>
          <a:lstStyle/>
          <a:p>
            <a:pPr algn="ctr"/>
            <a:r>
              <a:rPr lang="en-US" sz="2400" b="1" dirty="0" smtClean="0">
                <a:latin typeface="+mj-lt"/>
              </a:rPr>
              <a:t>Knox County: </a:t>
            </a:r>
          </a:p>
          <a:p>
            <a:pPr algn="ctr"/>
            <a:r>
              <a:rPr lang="en-US" sz="2400" b="1" dirty="0" smtClean="0">
                <a:latin typeface="+mj-lt"/>
              </a:rPr>
              <a:t>Colorectal Cancer Screening (Adults 50+)</a:t>
            </a:r>
            <a:endParaRPr lang="en-US" sz="2400" b="1" dirty="0">
              <a:latin typeface="+mj-lt"/>
            </a:endParaRPr>
          </a:p>
          <a:p>
            <a:endParaRPr lang="en-US" sz="2400" b="1" dirty="0">
              <a:latin typeface="+mj-lt"/>
            </a:endParaRPr>
          </a:p>
        </p:txBody>
      </p:sp>
      <p:graphicFrame>
        <p:nvGraphicFramePr>
          <p:cNvPr id="15" name="Chart 14"/>
          <p:cNvGraphicFramePr/>
          <p:nvPr>
            <p:extLst>
              <p:ext uri="{D42A27DB-BD31-4B8C-83A1-F6EECF244321}">
                <p14:modId xmlns:p14="http://schemas.microsoft.com/office/powerpoint/2010/main" val="1981595354"/>
              </p:ext>
            </p:extLst>
          </p:nvPr>
        </p:nvGraphicFramePr>
        <p:xfrm>
          <a:off x="3947721" y="2434520"/>
          <a:ext cx="4992192" cy="384490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
          <p:cNvSpPr txBox="1"/>
          <p:nvPr/>
        </p:nvSpPr>
        <p:spPr>
          <a:xfrm>
            <a:off x="7470629" y="3246372"/>
            <a:ext cx="1773410" cy="1846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smtClean="0">
                <a:latin typeface="+mj-lt"/>
              </a:rPr>
              <a:t>Maine 75%</a:t>
            </a:r>
            <a:endParaRPr lang="en-US" sz="1600" dirty="0">
              <a:latin typeface="+mj-lt"/>
            </a:endParaRPr>
          </a:p>
        </p:txBody>
      </p:sp>
      <p:sp>
        <p:nvSpPr>
          <p:cNvPr id="19" name="TextBox 18"/>
          <p:cNvSpPr txBox="1"/>
          <p:nvPr/>
        </p:nvSpPr>
        <p:spPr>
          <a:xfrm>
            <a:off x="3806384" y="2434519"/>
            <a:ext cx="757000" cy="338554"/>
          </a:xfrm>
          <a:prstGeom prst="rect">
            <a:avLst/>
          </a:prstGeom>
          <a:noFill/>
        </p:spPr>
        <p:txBody>
          <a:bodyPr wrap="square" rtlCol="0">
            <a:spAutoFit/>
          </a:bodyPr>
          <a:lstStyle/>
          <a:p>
            <a:r>
              <a:rPr lang="en-US" sz="1600" dirty="0" smtClean="0">
                <a:latin typeface="+mj-lt"/>
              </a:rPr>
              <a:t>100%</a:t>
            </a:r>
            <a:endParaRPr lang="en-US" sz="1600" dirty="0">
              <a:latin typeface="+mj-lt"/>
            </a:endParaRPr>
          </a:p>
        </p:txBody>
      </p:sp>
      <p:sp>
        <p:nvSpPr>
          <p:cNvPr id="20" name="TextBox 19"/>
          <p:cNvSpPr txBox="1"/>
          <p:nvPr/>
        </p:nvSpPr>
        <p:spPr>
          <a:xfrm>
            <a:off x="5377524" y="5993583"/>
            <a:ext cx="1497911" cy="338554"/>
          </a:xfrm>
          <a:prstGeom prst="rect">
            <a:avLst/>
          </a:prstGeom>
          <a:noFill/>
        </p:spPr>
        <p:txBody>
          <a:bodyPr wrap="square" rtlCol="0">
            <a:spAutoFit/>
          </a:bodyPr>
          <a:lstStyle/>
          <a:p>
            <a:r>
              <a:rPr lang="en-US" sz="1600" b="1" dirty="0" smtClean="0">
                <a:latin typeface="+mj-lt"/>
              </a:rPr>
              <a:t>2012 &amp; 2014</a:t>
            </a:r>
            <a:endParaRPr lang="en-US" sz="1600" b="1" dirty="0">
              <a:latin typeface="+mj-lt"/>
            </a:endParaRPr>
          </a:p>
        </p:txBody>
      </p:sp>
      <p:sp>
        <p:nvSpPr>
          <p:cNvPr id="21" name="TextBox 20"/>
          <p:cNvSpPr txBox="1"/>
          <p:nvPr/>
        </p:nvSpPr>
        <p:spPr>
          <a:xfrm>
            <a:off x="6693046" y="5993583"/>
            <a:ext cx="1497911" cy="338554"/>
          </a:xfrm>
          <a:prstGeom prst="rect">
            <a:avLst/>
          </a:prstGeom>
          <a:noFill/>
        </p:spPr>
        <p:txBody>
          <a:bodyPr wrap="square" rtlCol="0">
            <a:spAutoFit/>
          </a:bodyPr>
          <a:lstStyle/>
          <a:p>
            <a:r>
              <a:rPr lang="en-US" sz="1600" b="1" dirty="0" smtClean="0">
                <a:latin typeface="+mj-lt"/>
              </a:rPr>
              <a:t>2014 &amp; 2016</a:t>
            </a:r>
            <a:endParaRPr lang="en-US" sz="1600" b="1" dirty="0">
              <a:latin typeface="+mj-lt"/>
            </a:endParaRPr>
          </a:p>
        </p:txBody>
      </p:sp>
    </p:spTree>
    <p:extLst>
      <p:ext uri="{BB962C8B-B14F-4D97-AF65-F5344CB8AC3E}">
        <p14:creationId xmlns:p14="http://schemas.microsoft.com/office/powerpoint/2010/main" val="21969139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6924" y="310691"/>
            <a:ext cx="10058400" cy="986020"/>
          </a:xfrm>
        </p:spPr>
        <p:txBody>
          <a:bodyPr>
            <a:noAutofit/>
          </a:bodyPr>
          <a:lstStyle/>
          <a:p>
            <a:r>
              <a:rPr lang="en-US" dirty="0"/>
              <a:t>Health Outcomes-Adult Chronic Disease</a:t>
            </a:r>
          </a:p>
        </p:txBody>
      </p:sp>
      <p:graphicFrame>
        <p:nvGraphicFramePr>
          <p:cNvPr id="4" name="Content Placeholder 5"/>
          <p:cNvGraphicFramePr>
            <a:graphicFrameLocks/>
          </p:cNvGraphicFramePr>
          <p:nvPr>
            <p:extLst>
              <p:ext uri="{D42A27DB-BD31-4B8C-83A1-F6EECF244321}">
                <p14:modId xmlns:p14="http://schemas.microsoft.com/office/powerpoint/2010/main" val="1910917707"/>
              </p:ext>
            </p:extLst>
          </p:nvPr>
        </p:nvGraphicFramePr>
        <p:xfrm>
          <a:off x="773418" y="2290842"/>
          <a:ext cx="4877925" cy="4159109"/>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a:xfrm>
            <a:off x="3992568" y="3598507"/>
            <a:ext cx="1143970" cy="1"/>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Box 1"/>
          <p:cNvSpPr txBox="1"/>
          <p:nvPr/>
        </p:nvSpPr>
        <p:spPr>
          <a:xfrm>
            <a:off x="4895737" y="3414380"/>
            <a:ext cx="1773410" cy="1846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mj-lt"/>
              </a:rPr>
              <a:t>Maine </a:t>
            </a:r>
            <a:r>
              <a:rPr lang="en-US" sz="1600" dirty="0" smtClean="0">
                <a:latin typeface="+mj-lt"/>
              </a:rPr>
              <a:t>10%</a:t>
            </a:r>
            <a:endParaRPr lang="en-US" sz="1600" dirty="0">
              <a:latin typeface="+mj-lt"/>
            </a:endParaRPr>
          </a:p>
        </p:txBody>
      </p:sp>
      <p:graphicFrame>
        <p:nvGraphicFramePr>
          <p:cNvPr id="13" name="Content Placeholder 5"/>
          <p:cNvGraphicFramePr>
            <a:graphicFrameLocks/>
          </p:cNvGraphicFramePr>
          <p:nvPr>
            <p:extLst>
              <p:ext uri="{D42A27DB-BD31-4B8C-83A1-F6EECF244321}">
                <p14:modId xmlns:p14="http://schemas.microsoft.com/office/powerpoint/2010/main" val="4076473665"/>
              </p:ext>
            </p:extLst>
          </p:nvPr>
        </p:nvGraphicFramePr>
        <p:xfrm>
          <a:off x="6297194" y="1888761"/>
          <a:ext cx="5178932" cy="4571024"/>
        </p:xfrm>
        <a:graphic>
          <a:graphicData uri="http://schemas.openxmlformats.org/drawingml/2006/chart">
            <c:chart xmlns:c="http://schemas.openxmlformats.org/drawingml/2006/chart" xmlns:r="http://schemas.openxmlformats.org/officeDocument/2006/relationships" r:id="rId4"/>
          </a:graphicData>
        </a:graphic>
      </p:graphicFrame>
      <p:cxnSp>
        <p:nvCxnSpPr>
          <p:cNvPr id="16" name="Straight Connector 15"/>
          <p:cNvCxnSpPr/>
          <p:nvPr/>
        </p:nvCxnSpPr>
        <p:spPr>
          <a:xfrm>
            <a:off x="9484958" y="3217875"/>
            <a:ext cx="965264"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Box 1"/>
          <p:cNvSpPr txBox="1"/>
          <p:nvPr/>
        </p:nvSpPr>
        <p:spPr>
          <a:xfrm>
            <a:off x="10181802" y="3018895"/>
            <a:ext cx="1773410" cy="1846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mj-lt"/>
              </a:rPr>
              <a:t>Maine </a:t>
            </a:r>
            <a:r>
              <a:rPr lang="en-US" sz="1600" dirty="0" smtClean="0">
                <a:latin typeface="+mj-lt"/>
              </a:rPr>
              <a:t>12%</a:t>
            </a:r>
            <a:endParaRPr lang="en-US" sz="1600" dirty="0">
              <a:latin typeface="+mj-lt"/>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t>35</a:t>
            </a:fld>
            <a:endParaRPr lang="en-US" dirty="0"/>
          </a:p>
        </p:txBody>
      </p:sp>
      <p:sp>
        <p:nvSpPr>
          <p:cNvPr id="5" name="TextBox 4"/>
          <p:cNvSpPr txBox="1"/>
          <p:nvPr/>
        </p:nvSpPr>
        <p:spPr>
          <a:xfrm>
            <a:off x="1026354" y="2276799"/>
            <a:ext cx="693787" cy="307777"/>
          </a:xfrm>
          <a:prstGeom prst="rect">
            <a:avLst/>
          </a:prstGeom>
          <a:noFill/>
        </p:spPr>
        <p:txBody>
          <a:bodyPr wrap="square" rtlCol="0">
            <a:spAutoFit/>
          </a:bodyPr>
          <a:lstStyle/>
          <a:p>
            <a:r>
              <a:rPr lang="en-US" sz="1400" dirty="0" smtClean="0">
                <a:latin typeface="+mj-lt"/>
              </a:rPr>
              <a:t>15%</a:t>
            </a:r>
            <a:endParaRPr lang="en-US" sz="1400" dirty="0">
              <a:latin typeface="+mj-lt"/>
            </a:endParaRPr>
          </a:p>
        </p:txBody>
      </p:sp>
      <p:sp>
        <p:nvSpPr>
          <p:cNvPr id="22" name="TextBox 21"/>
          <p:cNvSpPr txBox="1"/>
          <p:nvPr/>
        </p:nvSpPr>
        <p:spPr>
          <a:xfrm>
            <a:off x="6499817" y="2414373"/>
            <a:ext cx="693787" cy="307777"/>
          </a:xfrm>
          <a:prstGeom prst="rect">
            <a:avLst/>
          </a:prstGeom>
          <a:noFill/>
        </p:spPr>
        <p:txBody>
          <a:bodyPr wrap="square" rtlCol="0">
            <a:spAutoFit/>
          </a:bodyPr>
          <a:lstStyle/>
          <a:p>
            <a:r>
              <a:rPr lang="en-US" sz="1400" dirty="0" smtClean="0">
                <a:latin typeface="+mj-lt"/>
              </a:rPr>
              <a:t>15%</a:t>
            </a:r>
            <a:endParaRPr lang="en-US" sz="1400" dirty="0">
              <a:latin typeface="+mj-lt"/>
            </a:endParaRPr>
          </a:p>
        </p:txBody>
      </p:sp>
      <p:sp>
        <p:nvSpPr>
          <p:cNvPr id="12" name="TextBox 11"/>
          <p:cNvSpPr txBox="1"/>
          <p:nvPr/>
        </p:nvSpPr>
        <p:spPr>
          <a:xfrm>
            <a:off x="1089855" y="1448201"/>
            <a:ext cx="5161385" cy="1200329"/>
          </a:xfrm>
          <a:prstGeom prst="rect">
            <a:avLst/>
          </a:prstGeom>
          <a:noFill/>
        </p:spPr>
        <p:txBody>
          <a:bodyPr wrap="square" rtlCol="0">
            <a:spAutoFit/>
          </a:bodyPr>
          <a:lstStyle/>
          <a:p>
            <a:pPr algn="ctr"/>
            <a:r>
              <a:rPr lang="en-US" sz="2400" b="1" dirty="0" smtClean="0">
                <a:latin typeface="+mj-lt"/>
              </a:rPr>
              <a:t>Knox County: Diabetes Prevalence  (Adults)</a:t>
            </a:r>
            <a:endParaRPr lang="en-US" sz="2400" b="1" dirty="0">
              <a:latin typeface="+mj-lt"/>
            </a:endParaRPr>
          </a:p>
          <a:p>
            <a:endParaRPr lang="en-US" sz="2400" b="1" dirty="0">
              <a:latin typeface="+mj-lt"/>
            </a:endParaRPr>
          </a:p>
        </p:txBody>
      </p:sp>
      <p:sp>
        <p:nvSpPr>
          <p:cNvPr id="14" name="TextBox 13"/>
          <p:cNvSpPr txBox="1"/>
          <p:nvPr/>
        </p:nvSpPr>
        <p:spPr>
          <a:xfrm>
            <a:off x="6580726" y="1459845"/>
            <a:ext cx="5161385" cy="1200329"/>
          </a:xfrm>
          <a:prstGeom prst="rect">
            <a:avLst/>
          </a:prstGeom>
          <a:noFill/>
        </p:spPr>
        <p:txBody>
          <a:bodyPr wrap="square" rtlCol="0">
            <a:spAutoFit/>
          </a:bodyPr>
          <a:lstStyle/>
          <a:p>
            <a:pPr algn="ctr"/>
            <a:r>
              <a:rPr lang="en-US" sz="2400" b="1" dirty="0" smtClean="0">
                <a:latin typeface="+mj-lt"/>
              </a:rPr>
              <a:t>Knox County: Asthma Prevalence (Adults)</a:t>
            </a:r>
            <a:endParaRPr lang="en-US" sz="2400" b="1" dirty="0">
              <a:latin typeface="+mj-lt"/>
            </a:endParaRPr>
          </a:p>
          <a:p>
            <a:endParaRPr lang="en-US" sz="2400" b="1" dirty="0">
              <a:latin typeface="+mj-lt"/>
            </a:endParaRPr>
          </a:p>
        </p:txBody>
      </p:sp>
    </p:spTree>
    <p:extLst>
      <p:ext uri="{BB962C8B-B14F-4D97-AF65-F5344CB8AC3E}">
        <p14:creationId xmlns:p14="http://schemas.microsoft.com/office/powerpoint/2010/main" val="25408074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820" y="318015"/>
            <a:ext cx="10058400" cy="986020"/>
          </a:xfrm>
        </p:spPr>
        <p:txBody>
          <a:bodyPr>
            <a:noAutofit/>
          </a:bodyPr>
          <a:lstStyle/>
          <a:p>
            <a:r>
              <a:rPr lang="en-US" dirty="0"/>
              <a:t>Health </a:t>
            </a:r>
            <a:r>
              <a:rPr lang="en-US" dirty="0" smtClean="0"/>
              <a:t>Outcomes-Adult </a:t>
            </a:r>
            <a:r>
              <a:rPr lang="en-US" dirty="0"/>
              <a:t>Chronic Disease</a:t>
            </a:r>
          </a:p>
        </p:txBody>
      </p:sp>
      <p:sp>
        <p:nvSpPr>
          <p:cNvPr id="3" name="Slide Number Placeholder 2"/>
          <p:cNvSpPr>
            <a:spLocks noGrp="1"/>
          </p:cNvSpPr>
          <p:nvPr>
            <p:ph type="sldNum" sz="quarter" idx="12"/>
          </p:nvPr>
        </p:nvSpPr>
        <p:spPr/>
        <p:txBody>
          <a:bodyPr/>
          <a:lstStyle/>
          <a:p>
            <a:fld id="{4FAB73BC-B049-4115-A692-8D63A059BFB8}" type="slidenum">
              <a:rPr lang="en-US" smtClean="0">
                <a:latin typeface="+mj-lt"/>
              </a:rPr>
              <a:t>36</a:t>
            </a:fld>
            <a:endParaRPr lang="en-US" dirty="0">
              <a:latin typeface="+mj-lt"/>
            </a:endParaRPr>
          </a:p>
        </p:txBody>
      </p:sp>
      <p:sp>
        <p:nvSpPr>
          <p:cNvPr id="12" name="TextBox 11"/>
          <p:cNvSpPr txBox="1"/>
          <p:nvPr/>
        </p:nvSpPr>
        <p:spPr>
          <a:xfrm>
            <a:off x="1121577" y="1448201"/>
            <a:ext cx="4299283" cy="1200329"/>
          </a:xfrm>
          <a:prstGeom prst="rect">
            <a:avLst/>
          </a:prstGeom>
          <a:noFill/>
        </p:spPr>
        <p:txBody>
          <a:bodyPr wrap="square" rtlCol="0">
            <a:spAutoFit/>
          </a:bodyPr>
          <a:lstStyle/>
          <a:p>
            <a:pPr algn="ctr"/>
            <a:r>
              <a:rPr lang="en-US" sz="2400" b="1" dirty="0" smtClean="0">
                <a:latin typeface="+mj-lt"/>
              </a:rPr>
              <a:t>Knox County: </a:t>
            </a:r>
          </a:p>
          <a:p>
            <a:pPr algn="ctr"/>
            <a:r>
              <a:rPr lang="en-US" sz="2400" b="1" dirty="0" smtClean="0">
                <a:latin typeface="+mj-lt"/>
              </a:rPr>
              <a:t>High Cholesterol (Adults)</a:t>
            </a:r>
            <a:endParaRPr lang="en-US" sz="2400" b="1" dirty="0">
              <a:latin typeface="+mj-lt"/>
            </a:endParaRPr>
          </a:p>
          <a:p>
            <a:endParaRPr lang="en-US" sz="2400" b="1" dirty="0">
              <a:latin typeface="+mj-lt"/>
            </a:endParaRPr>
          </a:p>
        </p:txBody>
      </p:sp>
      <p:graphicFrame>
        <p:nvGraphicFramePr>
          <p:cNvPr id="16" name="Content Placeholder 5"/>
          <p:cNvGraphicFramePr>
            <a:graphicFrameLocks/>
          </p:cNvGraphicFramePr>
          <p:nvPr>
            <p:extLst>
              <p:ext uri="{D42A27DB-BD31-4B8C-83A1-F6EECF244321}">
                <p14:modId xmlns:p14="http://schemas.microsoft.com/office/powerpoint/2010/main" val="2539453632"/>
              </p:ext>
            </p:extLst>
          </p:nvPr>
        </p:nvGraphicFramePr>
        <p:xfrm>
          <a:off x="848820" y="2611509"/>
          <a:ext cx="5713836" cy="37567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ontent Placeholder 5"/>
          <p:cNvGraphicFramePr>
            <a:graphicFrameLocks/>
          </p:cNvGraphicFramePr>
          <p:nvPr>
            <p:extLst>
              <p:ext uri="{D42A27DB-BD31-4B8C-83A1-F6EECF244321}">
                <p14:modId xmlns:p14="http://schemas.microsoft.com/office/powerpoint/2010/main" val="1588386986"/>
              </p:ext>
            </p:extLst>
          </p:nvPr>
        </p:nvGraphicFramePr>
        <p:xfrm>
          <a:off x="6225484" y="2580850"/>
          <a:ext cx="5848564" cy="3772860"/>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p:cNvSpPr txBox="1"/>
          <p:nvPr/>
        </p:nvSpPr>
        <p:spPr>
          <a:xfrm>
            <a:off x="6882172" y="1479760"/>
            <a:ext cx="4535188" cy="1200329"/>
          </a:xfrm>
          <a:prstGeom prst="rect">
            <a:avLst/>
          </a:prstGeom>
          <a:noFill/>
        </p:spPr>
        <p:txBody>
          <a:bodyPr wrap="square" rtlCol="0">
            <a:spAutoFit/>
          </a:bodyPr>
          <a:lstStyle/>
          <a:p>
            <a:pPr algn="ctr"/>
            <a:r>
              <a:rPr lang="en-US" sz="2400" b="1" dirty="0" smtClean="0">
                <a:latin typeface="+mj-lt"/>
              </a:rPr>
              <a:t>Knox County: </a:t>
            </a:r>
          </a:p>
          <a:p>
            <a:pPr algn="ctr"/>
            <a:r>
              <a:rPr lang="en-US" sz="2400" b="1" dirty="0" smtClean="0">
                <a:latin typeface="+mj-lt"/>
              </a:rPr>
              <a:t>High Blood Pressure (Adults)</a:t>
            </a:r>
            <a:endParaRPr lang="en-US" sz="2400" b="1" dirty="0">
              <a:latin typeface="+mj-lt"/>
            </a:endParaRPr>
          </a:p>
          <a:p>
            <a:endParaRPr lang="en-US" sz="2400" b="1" dirty="0">
              <a:latin typeface="+mj-lt"/>
            </a:endParaRPr>
          </a:p>
        </p:txBody>
      </p:sp>
      <p:sp>
        <p:nvSpPr>
          <p:cNvPr id="27" name="TextBox 1"/>
          <p:cNvSpPr txBox="1"/>
          <p:nvPr/>
        </p:nvSpPr>
        <p:spPr>
          <a:xfrm>
            <a:off x="2819033" y="3305708"/>
            <a:ext cx="1773410" cy="1846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mj-lt"/>
              </a:rPr>
              <a:t>Maine </a:t>
            </a:r>
            <a:r>
              <a:rPr lang="en-US" sz="1600" dirty="0" smtClean="0">
                <a:latin typeface="+mj-lt"/>
              </a:rPr>
              <a:t>39%</a:t>
            </a:r>
            <a:endParaRPr lang="en-US" sz="1600" dirty="0">
              <a:latin typeface="+mj-lt"/>
            </a:endParaRPr>
          </a:p>
        </p:txBody>
      </p:sp>
      <p:cxnSp>
        <p:nvCxnSpPr>
          <p:cNvPr id="25" name="Straight Connector 24"/>
          <p:cNvCxnSpPr/>
          <p:nvPr/>
        </p:nvCxnSpPr>
        <p:spPr>
          <a:xfrm>
            <a:off x="4297071" y="3470838"/>
            <a:ext cx="965264"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900458" y="3717198"/>
            <a:ext cx="965264"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99293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a:t>
            </a:r>
            <a:r>
              <a:rPr lang="en-US" dirty="0" smtClean="0"/>
              <a:t>Outcomes - </a:t>
            </a:r>
            <a:r>
              <a:rPr lang="en-US" dirty="0"/>
              <a:t>Mental Health</a:t>
            </a:r>
          </a:p>
        </p:txBody>
      </p:sp>
      <p:sp>
        <p:nvSpPr>
          <p:cNvPr id="4" name="Slide Number Placeholder 3"/>
          <p:cNvSpPr>
            <a:spLocks noGrp="1"/>
          </p:cNvSpPr>
          <p:nvPr>
            <p:ph type="sldNum" sz="quarter" idx="12"/>
          </p:nvPr>
        </p:nvSpPr>
        <p:spPr>
          <a:xfrm>
            <a:off x="9419611" y="6459785"/>
            <a:ext cx="1312025" cy="365125"/>
          </a:xfrm>
        </p:spPr>
        <p:txBody>
          <a:bodyPr/>
          <a:lstStyle/>
          <a:p>
            <a:fld id="{4FAB73BC-B049-4115-A692-8D63A059BFB8}" type="slidenum">
              <a:rPr lang="en-US" smtClean="0">
                <a:latin typeface="+mj-lt"/>
              </a:rPr>
              <a:t>37</a:t>
            </a:fld>
            <a:endParaRPr lang="en-US" dirty="0">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778" y="2117038"/>
            <a:ext cx="2687313" cy="4161918"/>
          </a:xfrm>
          <a:prstGeom prst="rect">
            <a:avLst/>
          </a:prstGeom>
        </p:spPr>
      </p:pic>
      <p:sp>
        <p:nvSpPr>
          <p:cNvPr id="14" name="TextBox 13"/>
          <p:cNvSpPr txBox="1"/>
          <p:nvPr/>
        </p:nvSpPr>
        <p:spPr>
          <a:xfrm>
            <a:off x="6240795" y="1414215"/>
            <a:ext cx="6062174" cy="707886"/>
          </a:xfrm>
          <a:prstGeom prst="rect">
            <a:avLst/>
          </a:prstGeom>
          <a:noFill/>
        </p:spPr>
        <p:txBody>
          <a:bodyPr wrap="square" rtlCol="0">
            <a:spAutoFit/>
          </a:bodyPr>
          <a:lstStyle/>
          <a:p>
            <a:pPr algn="ctr"/>
            <a:r>
              <a:rPr lang="en-US" sz="2000" b="1" dirty="0" smtClean="0"/>
              <a:t>Knox County: Sad/Hopeless </a:t>
            </a:r>
          </a:p>
          <a:p>
            <a:pPr algn="ctr"/>
            <a:r>
              <a:rPr lang="en-US" sz="2000" b="1" dirty="0" smtClean="0"/>
              <a:t>2+ Weeks in a Row (High </a:t>
            </a:r>
            <a:r>
              <a:rPr lang="en-US" sz="2000" b="1" dirty="0"/>
              <a:t>School)</a:t>
            </a:r>
            <a:endParaRPr lang="en-US" sz="2400" b="1"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9600" t="73509"/>
          <a:stretch/>
        </p:blipFill>
        <p:spPr>
          <a:xfrm>
            <a:off x="3790906" y="2359051"/>
            <a:ext cx="1788958" cy="1816768"/>
          </a:xfrm>
          <a:prstGeom prst="rect">
            <a:avLst/>
          </a:prstGeom>
        </p:spPr>
      </p:pic>
      <p:sp>
        <p:nvSpPr>
          <p:cNvPr id="6" name="Rectangle 5"/>
          <p:cNvSpPr/>
          <p:nvPr/>
        </p:nvSpPr>
        <p:spPr>
          <a:xfrm>
            <a:off x="2863516" y="5197642"/>
            <a:ext cx="1788932" cy="1081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552407" y="2219588"/>
            <a:ext cx="693787" cy="338554"/>
          </a:xfrm>
          <a:prstGeom prst="rect">
            <a:avLst/>
          </a:prstGeom>
          <a:noFill/>
        </p:spPr>
        <p:txBody>
          <a:bodyPr wrap="square" rtlCol="0">
            <a:spAutoFit/>
          </a:bodyPr>
          <a:lstStyle/>
          <a:p>
            <a:r>
              <a:rPr lang="en-US" sz="1600" dirty="0" smtClean="0">
                <a:latin typeface="+mj-lt"/>
              </a:rPr>
              <a:t>35%</a:t>
            </a:r>
            <a:endParaRPr lang="en-US" sz="1600" dirty="0">
              <a:latin typeface="+mj-lt"/>
            </a:endParaRPr>
          </a:p>
        </p:txBody>
      </p:sp>
      <p:sp>
        <p:nvSpPr>
          <p:cNvPr id="36" name="TextBox 35"/>
          <p:cNvSpPr txBox="1"/>
          <p:nvPr/>
        </p:nvSpPr>
        <p:spPr>
          <a:xfrm>
            <a:off x="1005253" y="1406937"/>
            <a:ext cx="6062174" cy="400110"/>
          </a:xfrm>
          <a:prstGeom prst="rect">
            <a:avLst/>
          </a:prstGeom>
          <a:noFill/>
        </p:spPr>
        <p:txBody>
          <a:bodyPr wrap="square" rtlCol="0">
            <a:spAutoFit/>
          </a:bodyPr>
          <a:lstStyle/>
          <a:p>
            <a:r>
              <a:rPr lang="en-US" sz="2000" b="1" dirty="0" smtClean="0"/>
              <a:t>Current Depression (Adults), 2014-2016 </a:t>
            </a:r>
            <a:endParaRPr lang="en-US" sz="2400" b="1" dirty="0"/>
          </a:p>
        </p:txBody>
      </p:sp>
      <p:graphicFrame>
        <p:nvGraphicFramePr>
          <p:cNvPr id="9" name="Chart 8"/>
          <p:cNvGraphicFramePr/>
          <p:nvPr>
            <p:extLst>
              <p:ext uri="{D42A27DB-BD31-4B8C-83A1-F6EECF244321}">
                <p14:modId xmlns:p14="http://schemas.microsoft.com/office/powerpoint/2010/main" val="3102957903"/>
              </p:ext>
            </p:extLst>
          </p:nvPr>
        </p:nvGraphicFramePr>
        <p:xfrm>
          <a:off x="7006413" y="2264514"/>
          <a:ext cx="4357517" cy="3844902"/>
        </p:xfrm>
        <a:graphic>
          <a:graphicData uri="http://schemas.openxmlformats.org/drawingml/2006/chart">
            <c:chart xmlns:c="http://schemas.openxmlformats.org/drawingml/2006/chart" xmlns:r="http://schemas.openxmlformats.org/officeDocument/2006/relationships" r:id="rId4"/>
          </a:graphicData>
        </a:graphic>
      </p:graphicFrame>
      <p:sp>
        <p:nvSpPr>
          <p:cNvPr id="39" name="TextBox 38"/>
          <p:cNvSpPr txBox="1"/>
          <p:nvPr/>
        </p:nvSpPr>
        <p:spPr>
          <a:xfrm>
            <a:off x="9424802" y="5994478"/>
            <a:ext cx="693787" cy="369332"/>
          </a:xfrm>
          <a:prstGeom prst="rect">
            <a:avLst/>
          </a:prstGeom>
          <a:noFill/>
        </p:spPr>
        <p:txBody>
          <a:bodyPr wrap="square" rtlCol="0">
            <a:spAutoFit/>
          </a:bodyPr>
          <a:lstStyle/>
          <a:p>
            <a:r>
              <a:rPr lang="en-US" b="1" dirty="0" smtClean="0">
                <a:latin typeface="+mj-lt"/>
              </a:rPr>
              <a:t>2017</a:t>
            </a:r>
            <a:endParaRPr lang="en-US" b="1" dirty="0">
              <a:latin typeface="+mj-lt"/>
            </a:endParaRPr>
          </a:p>
        </p:txBody>
      </p:sp>
      <p:sp>
        <p:nvSpPr>
          <p:cNvPr id="40" name="TextBox 39"/>
          <p:cNvSpPr txBox="1"/>
          <p:nvPr/>
        </p:nvSpPr>
        <p:spPr>
          <a:xfrm>
            <a:off x="8311829" y="5994478"/>
            <a:ext cx="693787" cy="369332"/>
          </a:xfrm>
          <a:prstGeom prst="rect">
            <a:avLst/>
          </a:prstGeom>
          <a:noFill/>
        </p:spPr>
        <p:txBody>
          <a:bodyPr wrap="square" rtlCol="0">
            <a:spAutoFit/>
          </a:bodyPr>
          <a:lstStyle/>
          <a:p>
            <a:r>
              <a:rPr lang="en-US" b="1" dirty="0" smtClean="0">
                <a:latin typeface="+mj-lt"/>
              </a:rPr>
              <a:t>2011</a:t>
            </a:r>
            <a:endParaRPr lang="en-US" b="1" dirty="0">
              <a:latin typeface="+mj-lt"/>
            </a:endParaRPr>
          </a:p>
        </p:txBody>
      </p:sp>
      <p:sp>
        <p:nvSpPr>
          <p:cNvPr id="46" name="TextBox 45"/>
          <p:cNvSpPr txBox="1"/>
          <p:nvPr/>
        </p:nvSpPr>
        <p:spPr>
          <a:xfrm>
            <a:off x="10370486" y="2946969"/>
            <a:ext cx="1362427" cy="338554"/>
          </a:xfrm>
          <a:prstGeom prst="rect">
            <a:avLst/>
          </a:prstGeom>
          <a:noFill/>
        </p:spPr>
        <p:txBody>
          <a:bodyPr wrap="square" rtlCol="0">
            <a:spAutoFit/>
          </a:bodyPr>
          <a:lstStyle/>
          <a:p>
            <a:r>
              <a:rPr lang="en-US" sz="1600" dirty="0" smtClean="0">
                <a:latin typeface="+mj-lt"/>
              </a:rPr>
              <a:t>Maine 27%</a:t>
            </a:r>
            <a:endParaRPr lang="en-US" sz="1600" dirty="0">
              <a:latin typeface="+mj-lt"/>
            </a:endParaRPr>
          </a:p>
        </p:txBody>
      </p:sp>
      <p:cxnSp>
        <p:nvCxnSpPr>
          <p:cNvPr id="47" name="Straight Connector 46"/>
          <p:cNvCxnSpPr/>
          <p:nvPr/>
        </p:nvCxnSpPr>
        <p:spPr>
          <a:xfrm>
            <a:off x="9242354" y="3170704"/>
            <a:ext cx="1128132" cy="1165"/>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60514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Health </a:t>
            </a:r>
            <a:r>
              <a:rPr lang="en-US" dirty="0" smtClean="0"/>
              <a:t>Outcomes - Substance </a:t>
            </a:r>
            <a:r>
              <a:rPr lang="en-US" dirty="0"/>
              <a:t>Use</a:t>
            </a:r>
          </a:p>
        </p:txBody>
      </p:sp>
      <p:graphicFrame>
        <p:nvGraphicFramePr>
          <p:cNvPr id="4" name="Content Placeholder 5"/>
          <p:cNvGraphicFramePr>
            <a:graphicFrameLocks/>
          </p:cNvGraphicFramePr>
          <p:nvPr>
            <p:extLst>
              <p:ext uri="{D42A27DB-BD31-4B8C-83A1-F6EECF244321}">
                <p14:modId xmlns:p14="http://schemas.microsoft.com/office/powerpoint/2010/main" val="2136466499"/>
              </p:ext>
            </p:extLst>
          </p:nvPr>
        </p:nvGraphicFramePr>
        <p:xfrm>
          <a:off x="473394" y="1312853"/>
          <a:ext cx="3254002" cy="2592577"/>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a:off x="4462043" y="1450648"/>
            <a:ext cx="5209735" cy="1077218"/>
          </a:xfrm>
          <a:prstGeom prst="rect">
            <a:avLst/>
          </a:prstGeom>
          <a:noFill/>
        </p:spPr>
        <p:txBody>
          <a:bodyPr wrap="square" rtlCol="0">
            <a:spAutoFit/>
          </a:bodyPr>
          <a:lstStyle/>
          <a:p>
            <a:pPr algn="ctr"/>
            <a:r>
              <a:rPr lang="en-US" sz="2000" b="1" dirty="0">
                <a:latin typeface="+mj-lt"/>
              </a:rPr>
              <a:t>Overdose </a:t>
            </a:r>
            <a:r>
              <a:rPr lang="en-US" sz="2000" b="1" dirty="0" smtClean="0">
                <a:latin typeface="+mj-lt"/>
              </a:rPr>
              <a:t>Deaths Per 100,000</a:t>
            </a:r>
          </a:p>
          <a:p>
            <a:pPr algn="ctr"/>
            <a:r>
              <a:rPr lang="en-US" sz="2000" b="1" dirty="0" smtClean="0">
                <a:latin typeface="+mj-lt"/>
              </a:rPr>
              <a:t> 2012-2016</a:t>
            </a:r>
            <a:endParaRPr lang="en-US" sz="2000" b="1" dirty="0">
              <a:latin typeface="+mj-lt"/>
            </a:endParaRPr>
          </a:p>
          <a:p>
            <a:endParaRPr lang="en-US" sz="2400" b="1" dirty="0">
              <a:latin typeface="+mj-lt"/>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2663"/>
          <a:stretch/>
        </p:blipFill>
        <p:spPr>
          <a:xfrm>
            <a:off x="3751004" y="2193633"/>
            <a:ext cx="2685491" cy="4031704"/>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5928" t="73294"/>
          <a:stretch/>
        </p:blipFill>
        <p:spPr>
          <a:xfrm>
            <a:off x="6141352" y="2400019"/>
            <a:ext cx="1851119" cy="1730073"/>
          </a:xfrm>
          <a:prstGeom prst="rect">
            <a:avLst/>
          </a:prstGeom>
        </p:spPr>
      </p:pic>
      <p:sp>
        <p:nvSpPr>
          <p:cNvPr id="13" name="Rounded Rectangle 12"/>
          <p:cNvSpPr/>
          <p:nvPr/>
        </p:nvSpPr>
        <p:spPr>
          <a:xfrm>
            <a:off x="5131242" y="5110786"/>
            <a:ext cx="1687313" cy="9523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0196" y="5172471"/>
            <a:ext cx="4619841" cy="989966"/>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t>38</a:t>
            </a:fld>
            <a:endParaRPr lang="en-US" dirty="0"/>
          </a:p>
        </p:txBody>
      </p:sp>
    </p:spTree>
    <p:extLst>
      <p:ext uri="{BB962C8B-B14F-4D97-AF65-F5344CB8AC3E}">
        <p14:creationId xmlns:p14="http://schemas.microsoft.com/office/powerpoint/2010/main" val="39193189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ontent Placeholder 8"/>
          <p:cNvGraphicFramePr>
            <a:graphicFrameLocks/>
          </p:cNvGraphicFramePr>
          <p:nvPr>
            <p:extLst>
              <p:ext uri="{D42A27DB-BD31-4B8C-83A1-F6EECF244321}">
                <p14:modId xmlns:p14="http://schemas.microsoft.com/office/powerpoint/2010/main" val="49441153"/>
              </p:ext>
            </p:extLst>
          </p:nvPr>
        </p:nvGraphicFramePr>
        <p:xfrm>
          <a:off x="6126480" y="1928059"/>
          <a:ext cx="5044935" cy="436017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r>
              <a:rPr lang="en-US" dirty="0"/>
              <a:t>Health </a:t>
            </a:r>
            <a:r>
              <a:rPr lang="en-US" dirty="0" smtClean="0"/>
              <a:t>Outcomes – Substance Use</a:t>
            </a:r>
            <a:endParaRPr lang="en-US" dirty="0"/>
          </a:p>
        </p:txBody>
      </p:sp>
      <p:sp>
        <p:nvSpPr>
          <p:cNvPr id="14" name="Rectangle 13"/>
          <p:cNvSpPr/>
          <p:nvPr/>
        </p:nvSpPr>
        <p:spPr>
          <a:xfrm>
            <a:off x="6722323" y="2565360"/>
            <a:ext cx="2789964" cy="646331"/>
          </a:xfrm>
          <a:prstGeom prst="rect">
            <a:avLst/>
          </a:prstGeom>
        </p:spPr>
        <p:txBody>
          <a:bodyPr wrap="square">
            <a:spAutoFit/>
          </a:bodyPr>
          <a:lstStyle/>
          <a:p>
            <a:pPr algn="ctr"/>
            <a:r>
              <a:rPr lang="en-US" b="1" dirty="0" smtClean="0">
                <a:solidFill>
                  <a:schemeClr val="bg1"/>
                </a:solidFill>
              </a:rPr>
              <a:t>2017</a:t>
            </a:r>
            <a:endParaRPr lang="en-US" b="1" dirty="0">
              <a:solidFill>
                <a:schemeClr val="bg1"/>
              </a:solidFill>
            </a:endParaRPr>
          </a:p>
          <a:p>
            <a:pPr algn="ctr"/>
            <a:r>
              <a:rPr lang="en-US" dirty="0">
                <a:solidFill>
                  <a:schemeClr val="bg1"/>
                </a:solidFill>
              </a:rPr>
              <a:t>114</a:t>
            </a:r>
          </a:p>
        </p:txBody>
      </p:sp>
      <p:graphicFrame>
        <p:nvGraphicFramePr>
          <p:cNvPr id="15" name="Content Placeholder 8"/>
          <p:cNvGraphicFramePr>
            <a:graphicFrameLocks/>
          </p:cNvGraphicFramePr>
          <p:nvPr>
            <p:extLst>
              <p:ext uri="{D42A27DB-BD31-4B8C-83A1-F6EECF244321}">
                <p14:modId xmlns:p14="http://schemas.microsoft.com/office/powerpoint/2010/main" val="932573768"/>
              </p:ext>
            </p:extLst>
          </p:nvPr>
        </p:nvGraphicFramePr>
        <p:xfrm>
          <a:off x="147798" y="1928060"/>
          <a:ext cx="5044935" cy="4360177"/>
        </p:xfrm>
        <a:graphic>
          <a:graphicData uri="http://schemas.openxmlformats.org/drawingml/2006/chart">
            <c:chart xmlns:c="http://schemas.openxmlformats.org/drawingml/2006/chart" xmlns:r="http://schemas.openxmlformats.org/officeDocument/2006/relationships" r:id="rId4"/>
          </a:graphicData>
        </a:graphic>
      </p:graphicFrame>
      <p:cxnSp>
        <p:nvCxnSpPr>
          <p:cNvPr id="19" name="Straight Connector 18"/>
          <p:cNvCxnSpPr/>
          <p:nvPr/>
        </p:nvCxnSpPr>
        <p:spPr>
          <a:xfrm>
            <a:off x="3780576" y="5261520"/>
            <a:ext cx="800442"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95678" y="1353186"/>
            <a:ext cx="6062174" cy="707886"/>
          </a:xfrm>
          <a:prstGeom prst="rect">
            <a:avLst/>
          </a:prstGeom>
          <a:noFill/>
        </p:spPr>
        <p:txBody>
          <a:bodyPr wrap="square" rtlCol="0">
            <a:spAutoFit/>
          </a:bodyPr>
          <a:lstStyle/>
          <a:p>
            <a:pPr algn="ctr"/>
            <a:r>
              <a:rPr lang="en-US" sz="2000" b="1" dirty="0" smtClean="0"/>
              <a:t>Knox County: </a:t>
            </a:r>
          </a:p>
          <a:p>
            <a:pPr algn="ctr"/>
            <a:r>
              <a:rPr lang="en-US" sz="2000" b="1" dirty="0" smtClean="0"/>
              <a:t>Drug Induced Deaths Per 100,000</a:t>
            </a:r>
            <a:endParaRPr lang="en-US" sz="2400" b="1" dirty="0"/>
          </a:p>
        </p:txBody>
      </p:sp>
      <p:sp>
        <p:nvSpPr>
          <p:cNvPr id="32" name="TextBox 31"/>
          <p:cNvSpPr txBox="1"/>
          <p:nvPr/>
        </p:nvSpPr>
        <p:spPr>
          <a:xfrm>
            <a:off x="6126480" y="1369264"/>
            <a:ext cx="6062174" cy="707886"/>
          </a:xfrm>
          <a:prstGeom prst="rect">
            <a:avLst/>
          </a:prstGeom>
          <a:noFill/>
        </p:spPr>
        <p:txBody>
          <a:bodyPr wrap="square" rtlCol="0">
            <a:spAutoFit/>
          </a:bodyPr>
          <a:lstStyle/>
          <a:p>
            <a:pPr algn="ctr"/>
            <a:r>
              <a:rPr lang="en-US" sz="2000" b="1" dirty="0" smtClean="0"/>
              <a:t>Knox County: </a:t>
            </a:r>
          </a:p>
          <a:p>
            <a:pPr algn="ctr"/>
            <a:r>
              <a:rPr lang="en-US" sz="2000" b="1" dirty="0" smtClean="0"/>
              <a:t>Drug-Affected Infants Cases Per 1,000</a:t>
            </a:r>
            <a:endParaRPr lang="en-US" sz="2400" b="1" dirty="0"/>
          </a:p>
        </p:txBody>
      </p:sp>
      <p:sp>
        <p:nvSpPr>
          <p:cNvPr id="13" name="TextBox 12"/>
          <p:cNvSpPr txBox="1"/>
          <p:nvPr/>
        </p:nvSpPr>
        <p:spPr>
          <a:xfrm>
            <a:off x="750386" y="2158893"/>
            <a:ext cx="693787" cy="338554"/>
          </a:xfrm>
          <a:prstGeom prst="rect">
            <a:avLst/>
          </a:prstGeom>
          <a:noFill/>
        </p:spPr>
        <p:txBody>
          <a:bodyPr wrap="square" rtlCol="0">
            <a:spAutoFit/>
          </a:bodyPr>
          <a:lstStyle/>
          <a:p>
            <a:r>
              <a:rPr lang="en-US" sz="1600" dirty="0" smtClean="0">
                <a:latin typeface="+mj-lt"/>
              </a:rPr>
              <a:t>100</a:t>
            </a:r>
            <a:endParaRPr lang="en-US" sz="1600" dirty="0">
              <a:latin typeface="+mj-lt"/>
            </a:endParaRPr>
          </a:p>
        </p:txBody>
      </p:sp>
      <p:sp>
        <p:nvSpPr>
          <p:cNvPr id="3" name="TextBox 2"/>
          <p:cNvSpPr txBox="1"/>
          <p:nvPr/>
        </p:nvSpPr>
        <p:spPr>
          <a:xfrm>
            <a:off x="4622836" y="5061465"/>
            <a:ext cx="1735016" cy="338554"/>
          </a:xfrm>
          <a:prstGeom prst="rect">
            <a:avLst/>
          </a:prstGeom>
          <a:noFill/>
        </p:spPr>
        <p:txBody>
          <a:bodyPr wrap="square" rtlCol="0">
            <a:spAutoFit/>
          </a:bodyPr>
          <a:lstStyle/>
          <a:p>
            <a:r>
              <a:rPr lang="en-US" sz="1600" dirty="0" smtClean="0"/>
              <a:t>Maine </a:t>
            </a:r>
            <a:r>
              <a:rPr lang="en-US" sz="1600" dirty="0"/>
              <a:t>18.9</a:t>
            </a:r>
          </a:p>
        </p:txBody>
      </p:sp>
      <p:sp>
        <p:nvSpPr>
          <p:cNvPr id="16" name="TextBox 15"/>
          <p:cNvSpPr txBox="1"/>
          <p:nvPr/>
        </p:nvSpPr>
        <p:spPr>
          <a:xfrm>
            <a:off x="6730278" y="2175531"/>
            <a:ext cx="693787" cy="338554"/>
          </a:xfrm>
          <a:prstGeom prst="rect">
            <a:avLst/>
          </a:prstGeom>
          <a:noFill/>
        </p:spPr>
        <p:txBody>
          <a:bodyPr wrap="square" rtlCol="0">
            <a:spAutoFit/>
          </a:bodyPr>
          <a:lstStyle/>
          <a:p>
            <a:r>
              <a:rPr lang="en-US" sz="1600" dirty="0" smtClean="0">
                <a:latin typeface="+mj-lt"/>
              </a:rPr>
              <a:t>120</a:t>
            </a:r>
            <a:endParaRPr lang="en-US" sz="1600" dirty="0">
              <a:latin typeface="+mj-lt"/>
            </a:endParaRPr>
          </a:p>
        </p:txBody>
      </p:sp>
      <p:sp>
        <p:nvSpPr>
          <p:cNvPr id="31" name="TextBox 30"/>
          <p:cNvSpPr txBox="1"/>
          <p:nvPr/>
        </p:nvSpPr>
        <p:spPr>
          <a:xfrm>
            <a:off x="10626016" y="3465821"/>
            <a:ext cx="1361141" cy="338554"/>
          </a:xfrm>
          <a:prstGeom prst="rect">
            <a:avLst/>
          </a:prstGeom>
          <a:noFill/>
        </p:spPr>
        <p:txBody>
          <a:bodyPr wrap="square" rtlCol="0">
            <a:spAutoFit/>
          </a:bodyPr>
          <a:lstStyle/>
          <a:p>
            <a:r>
              <a:rPr lang="en-US" sz="1600" dirty="0" smtClean="0">
                <a:latin typeface="+mj-lt"/>
              </a:rPr>
              <a:t>Maine 77.9</a:t>
            </a:r>
            <a:endParaRPr lang="en-US" sz="1600" dirty="0">
              <a:latin typeface="+mj-lt"/>
            </a:endParaRPr>
          </a:p>
        </p:txBody>
      </p:sp>
      <p:cxnSp>
        <p:nvCxnSpPr>
          <p:cNvPr id="17" name="Straight Connector 16"/>
          <p:cNvCxnSpPr/>
          <p:nvPr/>
        </p:nvCxnSpPr>
        <p:spPr>
          <a:xfrm>
            <a:off x="9708543" y="3643853"/>
            <a:ext cx="917473"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4FAB73BC-B049-4115-A692-8D63A059BFB8}" type="slidenum">
              <a:rPr lang="en-US" smtClean="0"/>
              <a:t>39</a:t>
            </a:fld>
            <a:endParaRPr lang="en-US" dirty="0"/>
          </a:p>
        </p:txBody>
      </p:sp>
    </p:spTree>
    <p:extLst>
      <p:ext uri="{BB962C8B-B14F-4D97-AF65-F5344CB8AC3E}">
        <p14:creationId xmlns:p14="http://schemas.microsoft.com/office/powerpoint/2010/main" val="4254718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Forum Agenda</a:t>
            </a:r>
          </a:p>
        </p:txBody>
      </p:sp>
      <p:graphicFrame>
        <p:nvGraphicFramePr>
          <p:cNvPr id="6" name="Table 5"/>
          <p:cNvGraphicFramePr>
            <a:graphicFrameLocks noGrp="1"/>
          </p:cNvGraphicFramePr>
          <p:nvPr>
            <p:extLst>
              <p:ext uri="{D42A27DB-BD31-4B8C-83A1-F6EECF244321}">
                <p14:modId xmlns:p14="http://schemas.microsoft.com/office/powerpoint/2010/main" val="1985348051"/>
              </p:ext>
            </p:extLst>
          </p:nvPr>
        </p:nvGraphicFramePr>
        <p:xfrm>
          <a:off x="2155372" y="4"/>
          <a:ext cx="10036627" cy="6857995"/>
        </p:xfrm>
        <a:graphic>
          <a:graphicData uri="http://schemas.openxmlformats.org/drawingml/2006/table">
            <a:tbl>
              <a:tblPr firstRow="1" bandRow="1">
                <a:tableStyleId>{5C22544A-7EE6-4342-B048-85BDC9FD1C3A}</a:tableStyleId>
              </a:tblPr>
              <a:tblGrid>
                <a:gridCol w="2103119">
                  <a:extLst>
                    <a:ext uri="{9D8B030D-6E8A-4147-A177-3AD203B41FA5}">
                      <a16:colId xmlns:a16="http://schemas.microsoft.com/office/drawing/2014/main" xmlns="" val="4184606064"/>
                    </a:ext>
                  </a:extLst>
                </a:gridCol>
                <a:gridCol w="3618412">
                  <a:extLst>
                    <a:ext uri="{9D8B030D-6E8A-4147-A177-3AD203B41FA5}">
                      <a16:colId xmlns:a16="http://schemas.microsoft.com/office/drawing/2014/main" xmlns="" val="865461235"/>
                    </a:ext>
                  </a:extLst>
                </a:gridCol>
                <a:gridCol w="4315096">
                  <a:extLst>
                    <a:ext uri="{9D8B030D-6E8A-4147-A177-3AD203B41FA5}">
                      <a16:colId xmlns:a16="http://schemas.microsoft.com/office/drawing/2014/main" xmlns="" val="2589381332"/>
                    </a:ext>
                  </a:extLst>
                </a:gridCol>
              </a:tblGrid>
              <a:tr h="615577">
                <a:tc gridSpan="3">
                  <a:txBody>
                    <a:bodyPr/>
                    <a:lstStyle/>
                    <a:p>
                      <a:pPr algn="ctr"/>
                      <a:r>
                        <a:rPr lang="en-US" sz="2000" dirty="0" smtClean="0">
                          <a:solidFill>
                            <a:schemeClr val="bg1"/>
                          </a:solidFill>
                        </a:rPr>
                        <a:t>Midcoast</a:t>
                      </a:r>
                      <a:r>
                        <a:rPr lang="en-US" sz="2000" baseline="0" dirty="0" smtClean="0">
                          <a:solidFill>
                            <a:schemeClr val="bg1"/>
                          </a:solidFill>
                        </a:rPr>
                        <a:t> Public Health District: Knox County Forum Agenda</a:t>
                      </a:r>
                      <a:endParaRPr lang="en-US" sz="2000" dirty="0">
                        <a:solidFill>
                          <a:schemeClr val="bg1"/>
                        </a:solidFill>
                      </a:endParaRPr>
                    </a:p>
                  </a:txBody>
                  <a:tcPr anchor="ctr">
                    <a:solidFill>
                      <a:schemeClr val="accent5"/>
                    </a:solidFill>
                  </a:tcPr>
                </a:tc>
                <a:tc hMerge="1">
                  <a:txBody>
                    <a:bodyPr/>
                    <a:lstStyle/>
                    <a:p>
                      <a:endParaRPr lang="en-US" dirty="0"/>
                    </a:p>
                  </a:txBody>
                  <a:tcPr>
                    <a:solidFill>
                      <a:schemeClr val="accent5"/>
                    </a:solidFill>
                  </a:tcPr>
                </a:tc>
                <a:tc hMerge="1">
                  <a:txBody>
                    <a:bodyPr/>
                    <a:lstStyle/>
                    <a:p>
                      <a:endParaRPr lang="en-US" dirty="0"/>
                    </a:p>
                  </a:txBody>
                  <a:tcPr>
                    <a:solidFill>
                      <a:schemeClr val="accent5"/>
                    </a:solidFill>
                  </a:tcPr>
                </a:tc>
                <a:extLst>
                  <a:ext uri="{0D108BD9-81ED-4DB2-BD59-A6C34878D82A}">
                    <a16:rowId xmlns:a16="http://schemas.microsoft.com/office/drawing/2014/main" xmlns="" val="2094731245"/>
                  </a:ext>
                </a:extLst>
              </a:tr>
              <a:tr h="392833">
                <a:tc gridSpan="3">
                  <a:txBody>
                    <a:bodyPr/>
                    <a:lstStyle/>
                    <a:p>
                      <a:r>
                        <a:rPr lang="en-US" sz="1600" i="1" dirty="0" smtClean="0"/>
                        <a:t>4:30</a:t>
                      </a:r>
                      <a:r>
                        <a:rPr lang="en-US" sz="1600" i="1" baseline="0" dirty="0" smtClean="0"/>
                        <a:t> – 5:00 p.m.                      Registration and refreshments</a:t>
                      </a:r>
                      <a:endParaRPr lang="en-US" sz="1600" i="1"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xmlns="" val="1965612981"/>
                  </a:ext>
                </a:extLst>
              </a:tr>
              <a:tr h="1513029">
                <a:tc>
                  <a:txBody>
                    <a:bodyPr/>
                    <a:lstStyle/>
                    <a:p>
                      <a:r>
                        <a:rPr lang="en-US" sz="1600" dirty="0" smtClean="0"/>
                        <a:t>5:00</a:t>
                      </a:r>
                      <a:r>
                        <a:rPr lang="en-US" sz="1600" baseline="0" dirty="0" smtClean="0"/>
                        <a:t> – 5:05 p.m.</a:t>
                      </a:r>
                      <a:endParaRPr lang="en-US" sz="1600" dirty="0"/>
                    </a:p>
                  </a:txBody>
                  <a:tcPr/>
                </a:tc>
                <a:tc>
                  <a:txBody>
                    <a:bodyPr/>
                    <a:lstStyle/>
                    <a:p>
                      <a:r>
                        <a:rPr lang="en-US" sz="1600" dirty="0" smtClean="0"/>
                        <a:t>Welcome and introductions</a:t>
                      </a:r>
                      <a:endParaRPr lang="en-US" sz="1600" dirty="0"/>
                    </a:p>
                  </a:txBody>
                  <a:tcPr/>
                </a:tc>
                <a:tc>
                  <a:txBody>
                    <a:bodyPr/>
                    <a:lstStyle/>
                    <a:p>
                      <a:r>
                        <a:rPr lang="en-US" sz="1600" b="1" dirty="0" smtClean="0"/>
                        <a:t>Kendra Emery</a:t>
                      </a:r>
                      <a:r>
                        <a:rPr lang="en-US" sz="1600" dirty="0" smtClean="0"/>
                        <a:t>, DO</a:t>
                      </a:r>
                    </a:p>
                    <a:p>
                      <a:r>
                        <a:rPr lang="en-US" sz="1600" baseline="0" dirty="0" smtClean="0"/>
                        <a:t>Pen Bay Medical Center </a:t>
                      </a:r>
                    </a:p>
                    <a:p>
                      <a:endParaRPr lang="en-US" sz="1600" baseline="0" dirty="0" smtClean="0"/>
                    </a:p>
                    <a:p>
                      <a:r>
                        <a:rPr lang="en-US" sz="1600" b="1" baseline="0" dirty="0" smtClean="0"/>
                        <a:t>Drexell White</a:t>
                      </a:r>
                      <a:r>
                        <a:rPr lang="en-US" sz="1600" baseline="0" dirty="0" smtClean="0"/>
                        <a:t>, </a:t>
                      </a:r>
                    </a:p>
                    <a:p>
                      <a:r>
                        <a:rPr lang="en-US" sz="1600" baseline="0" dirty="0" smtClean="0"/>
                        <a:t>Midcoast Public Health District Liaison</a:t>
                      </a:r>
                      <a:endParaRPr lang="en-US" sz="1600" dirty="0"/>
                    </a:p>
                  </a:txBody>
                  <a:tcPr/>
                </a:tc>
                <a:extLst>
                  <a:ext uri="{0D108BD9-81ED-4DB2-BD59-A6C34878D82A}">
                    <a16:rowId xmlns:a16="http://schemas.microsoft.com/office/drawing/2014/main" xmlns="" val="2420697242"/>
                  </a:ext>
                </a:extLst>
              </a:tr>
              <a:tr h="1646669">
                <a:tc>
                  <a:txBody>
                    <a:bodyPr/>
                    <a:lstStyle/>
                    <a:p>
                      <a:r>
                        <a:rPr lang="en-US" sz="1600" dirty="0" smtClean="0"/>
                        <a:t>5:05 – 5:20 p.m.</a:t>
                      </a:r>
                      <a:endParaRPr lang="en-US" sz="1600" dirty="0"/>
                    </a:p>
                  </a:txBody>
                  <a:tcPr/>
                </a:tc>
                <a:tc>
                  <a:txBody>
                    <a:bodyPr/>
                    <a:lstStyle/>
                    <a:p>
                      <a:r>
                        <a:rPr lang="en-US" sz="1600" dirty="0" smtClean="0"/>
                        <a:t>2016 CHNA priorities</a:t>
                      </a:r>
                      <a:r>
                        <a:rPr lang="en-US" sz="1600" baseline="0" dirty="0" smtClean="0"/>
                        <a:t> and highlights</a:t>
                      </a:r>
                      <a:endParaRPr lang="en-US" sz="1600" dirty="0"/>
                    </a:p>
                  </a:txBody>
                  <a:tcPr/>
                </a:tc>
                <a:tc>
                  <a:txBody>
                    <a:bodyPr/>
                    <a:lstStyle/>
                    <a:p>
                      <a:r>
                        <a:rPr lang="en-US" sz="1600" b="1" dirty="0" smtClean="0">
                          <a:solidFill>
                            <a:schemeClr val="tx1"/>
                          </a:solidFill>
                        </a:rPr>
                        <a:t>Drexell White</a:t>
                      </a:r>
                    </a:p>
                    <a:p>
                      <a:endParaRPr lang="en-US" sz="1600" b="1" dirty="0" smtClean="0">
                        <a:solidFill>
                          <a:schemeClr val="tx1"/>
                        </a:solidFill>
                      </a:endParaRPr>
                    </a:p>
                    <a:p>
                      <a:r>
                        <a:rPr lang="en-US" sz="1600" b="1" dirty="0" smtClean="0">
                          <a:solidFill>
                            <a:schemeClr val="tx1"/>
                          </a:solidFill>
                        </a:rPr>
                        <a:t>Rachael McCormick</a:t>
                      </a:r>
                      <a:r>
                        <a:rPr lang="en-US" sz="1600" dirty="0" smtClean="0">
                          <a:solidFill>
                            <a:schemeClr val="tx1"/>
                          </a:solidFill>
                        </a:rPr>
                        <a:t>, </a:t>
                      </a:r>
                    </a:p>
                    <a:p>
                      <a:r>
                        <a:rPr lang="en-US" sz="1600" baseline="0" dirty="0" smtClean="0">
                          <a:solidFill>
                            <a:schemeClr val="tx1"/>
                          </a:solidFill>
                        </a:rPr>
                        <a:t>Manager Community Health &amp; Wellness, </a:t>
                      </a:r>
                    </a:p>
                    <a:p>
                      <a:r>
                        <a:rPr lang="en-US" sz="1600" baseline="0" dirty="0" smtClean="0">
                          <a:solidFill>
                            <a:schemeClr val="tx1"/>
                          </a:solidFill>
                        </a:rPr>
                        <a:t>Pen Bay Medical Center &amp;</a:t>
                      </a:r>
                    </a:p>
                    <a:p>
                      <a:r>
                        <a:rPr lang="en-US" sz="1600" baseline="0" dirty="0" smtClean="0">
                          <a:solidFill>
                            <a:schemeClr val="tx1"/>
                          </a:solidFill>
                        </a:rPr>
                        <a:t>Waldo County General Hospital</a:t>
                      </a:r>
                    </a:p>
                  </a:txBody>
                  <a:tcPr/>
                </a:tc>
                <a:extLst>
                  <a:ext uri="{0D108BD9-81ED-4DB2-BD59-A6C34878D82A}">
                    <a16:rowId xmlns:a16="http://schemas.microsoft.com/office/drawing/2014/main" xmlns="" val="1565607359"/>
                  </a:ext>
                </a:extLst>
              </a:tr>
              <a:tr h="613464">
                <a:tc>
                  <a:txBody>
                    <a:bodyPr/>
                    <a:lstStyle/>
                    <a:p>
                      <a:r>
                        <a:rPr lang="en-US" sz="1600" dirty="0" smtClean="0"/>
                        <a:t>5:20 – 5:50</a:t>
                      </a:r>
                      <a:r>
                        <a:rPr lang="en-US" sz="1600" baseline="0" dirty="0" smtClean="0"/>
                        <a:t> p.m.</a:t>
                      </a:r>
                      <a:endParaRPr lang="en-US" sz="1600" dirty="0"/>
                    </a:p>
                  </a:txBody>
                  <a:tcPr/>
                </a:tc>
                <a:tc>
                  <a:txBody>
                    <a:bodyPr/>
                    <a:lstStyle/>
                    <a:p>
                      <a:r>
                        <a:rPr lang="en-US" sz="1600" dirty="0" smtClean="0"/>
                        <a:t>Review Knox County Data Profile </a:t>
                      </a:r>
                    </a:p>
                  </a:txBody>
                  <a:tcPr/>
                </a:tc>
                <a:tc>
                  <a:txBody>
                    <a:bodyPr/>
                    <a:lstStyle/>
                    <a:p>
                      <a:r>
                        <a:rPr lang="en-US" sz="1600" b="1" dirty="0" smtClean="0"/>
                        <a:t>JSI</a:t>
                      </a:r>
                      <a:endParaRPr lang="en-US" sz="1600" b="1" dirty="0"/>
                    </a:p>
                  </a:txBody>
                  <a:tcPr/>
                </a:tc>
                <a:extLst>
                  <a:ext uri="{0D108BD9-81ED-4DB2-BD59-A6C34878D82A}">
                    <a16:rowId xmlns:a16="http://schemas.microsoft.com/office/drawing/2014/main" xmlns="" val="441706139"/>
                  </a:ext>
                </a:extLst>
              </a:tr>
              <a:tr h="613464">
                <a:tc>
                  <a:txBody>
                    <a:bodyPr/>
                    <a:lstStyle/>
                    <a:p>
                      <a:r>
                        <a:rPr lang="en-US" sz="1600" dirty="0" smtClean="0"/>
                        <a:t>5:50 – 6:25 p.m.</a:t>
                      </a:r>
                      <a:endParaRPr lang="en-US" sz="1600" dirty="0"/>
                    </a:p>
                  </a:txBody>
                  <a:tcPr/>
                </a:tc>
                <a:tc>
                  <a:txBody>
                    <a:bodyPr/>
                    <a:lstStyle/>
                    <a:p>
                      <a:r>
                        <a:rPr lang="en-US" sz="1600" dirty="0" smtClean="0"/>
                        <a:t>Discussion on data and</a:t>
                      </a:r>
                      <a:r>
                        <a:rPr lang="en-US" sz="1600" baseline="0" dirty="0" smtClean="0"/>
                        <a:t> health priorities</a:t>
                      </a:r>
                      <a:endParaRPr lang="en-US" sz="1600" dirty="0"/>
                    </a:p>
                  </a:txBody>
                  <a:tcPr/>
                </a:tc>
                <a:tc>
                  <a:txBody>
                    <a:bodyPr/>
                    <a:lstStyle/>
                    <a:p>
                      <a:r>
                        <a:rPr lang="en-US" sz="1600" b="1" dirty="0" smtClean="0"/>
                        <a:t>JSI</a:t>
                      </a:r>
                      <a:endParaRPr lang="en-US" sz="1600" b="1" dirty="0"/>
                    </a:p>
                  </a:txBody>
                  <a:tcPr/>
                </a:tc>
                <a:extLst>
                  <a:ext uri="{0D108BD9-81ED-4DB2-BD59-A6C34878D82A}">
                    <a16:rowId xmlns:a16="http://schemas.microsoft.com/office/drawing/2014/main" xmlns="" val="3017915123"/>
                  </a:ext>
                </a:extLst>
              </a:tr>
              <a:tr h="613464">
                <a:tc>
                  <a:txBody>
                    <a:bodyPr/>
                    <a:lstStyle/>
                    <a:p>
                      <a:r>
                        <a:rPr lang="en-US" sz="1600" dirty="0" smtClean="0"/>
                        <a:t>6:25 – 6:45 p.m.</a:t>
                      </a:r>
                      <a:endParaRPr lang="en-US" sz="1600" dirty="0"/>
                    </a:p>
                  </a:txBody>
                  <a:tcPr/>
                </a:tc>
                <a:tc>
                  <a:txBody>
                    <a:bodyPr/>
                    <a:lstStyle/>
                    <a:p>
                      <a:r>
                        <a:rPr lang="en-US" sz="1600" dirty="0" smtClean="0"/>
                        <a:t>Generate priorities from forum</a:t>
                      </a:r>
                      <a:endParaRPr lang="en-US" sz="1600" dirty="0"/>
                    </a:p>
                  </a:txBody>
                  <a:tcPr/>
                </a:tc>
                <a:tc>
                  <a:txBody>
                    <a:bodyPr/>
                    <a:lstStyle/>
                    <a:p>
                      <a:r>
                        <a:rPr lang="en-US" sz="1600" b="1" dirty="0" smtClean="0"/>
                        <a:t>JSI</a:t>
                      </a:r>
                      <a:endParaRPr lang="en-US" sz="1600" b="1" dirty="0"/>
                    </a:p>
                  </a:txBody>
                  <a:tcPr/>
                </a:tc>
                <a:extLst>
                  <a:ext uri="{0D108BD9-81ED-4DB2-BD59-A6C34878D82A}">
                    <a16:rowId xmlns:a16="http://schemas.microsoft.com/office/drawing/2014/main" xmlns="" val="1090270447"/>
                  </a:ext>
                </a:extLst>
              </a:tr>
              <a:tr h="849495">
                <a:tc>
                  <a:txBody>
                    <a:bodyPr/>
                    <a:lstStyle/>
                    <a:p>
                      <a:r>
                        <a:rPr lang="en-US" sz="1600" dirty="0" smtClean="0"/>
                        <a:t>6:45 – 7:00 p.m.</a:t>
                      </a:r>
                      <a:endParaRPr lang="en-US" sz="1600" dirty="0"/>
                    </a:p>
                  </a:txBody>
                  <a:tcPr/>
                </a:tc>
                <a:tc>
                  <a:txBody>
                    <a:bodyPr/>
                    <a:lstStyle/>
                    <a:p>
                      <a:r>
                        <a:rPr lang="en-US" sz="1600" dirty="0" smtClean="0"/>
                        <a:t>Evaluation and adjournment</a:t>
                      </a:r>
                      <a:endParaRPr lang="en-US" sz="1600" dirty="0"/>
                    </a:p>
                  </a:txBody>
                  <a:tcPr/>
                </a:tc>
                <a:tc>
                  <a:txBody>
                    <a:bodyPr/>
                    <a:lstStyle/>
                    <a:p>
                      <a:r>
                        <a:rPr lang="en-US" sz="1600" b="1" dirty="0" smtClean="0"/>
                        <a:t>Drexell White</a:t>
                      </a:r>
                    </a:p>
                    <a:p>
                      <a:endParaRPr lang="en-US" sz="1600" b="1" dirty="0" smtClean="0"/>
                    </a:p>
                    <a:p>
                      <a:r>
                        <a:rPr lang="en-US" sz="1600" b="1" dirty="0" smtClean="0"/>
                        <a:t>Rachael McCormick</a:t>
                      </a:r>
                      <a:endParaRPr lang="en-US" sz="1600" b="1" dirty="0"/>
                    </a:p>
                  </a:txBody>
                  <a:tcPr/>
                </a:tc>
                <a:extLst>
                  <a:ext uri="{0D108BD9-81ED-4DB2-BD59-A6C34878D82A}">
                    <a16:rowId xmlns:a16="http://schemas.microsoft.com/office/drawing/2014/main" xmlns="" val="112777157"/>
                  </a:ext>
                </a:extLst>
              </a:tr>
            </a:tbl>
          </a:graphicData>
        </a:graphic>
      </p:graphicFrame>
      <p:sp>
        <p:nvSpPr>
          <p:cNvPr id="3" name="Slide Number Placeholder 2"/>
          <p:cNvSpPr>
            <a:spLocks noGrp="1"/>
          </p:cNvSpPr>
          <p:nvPr>
            <p:ph type="sldNum" sz="quarter" idx="12"/>
          </p:nvPr>
        </p:nvSpPr>
        <p:spPr/>
        <p:txBody>
          <a:bodyPr/>
          <a:lstStyle/>
          <a:p>
            <a:fld id="{4FAB73BC-B049-4115-A692-8D63A059BFB8}" type="slidenum">
              <a:rPr lang="en-US" smtClean="0"/>
              <a:pPr/>
              <a:t>4</a:t>
            </a:fld>
            <a:endParaRPr lang="en-US" dirty="0"/>
          </a:p>
        </p:txBody>
      </p:sp>
    </p:spTree>
    <p:extLst>
      <p:ext uri="{BB962C8B-B14F-4D97-AF65-F5344CB8AC3E}">
        <p14:creationId xmlns:p14="http://schemas.microsoft.com/office/powerpoint/2010/main" val="5974974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Health </a:t>
            </a:r>
            <a:r>
              <a:rPr lang="en-US" dirty="0" smtClean="0"/>
              <a:t>Outcomes – Injury</a:t>
            </a:r>
            <a:endParaRPr lang="en-US" dirty="0"/>
          </a:p>
        </p:txBody>
      </p:sp>
      <p:sp>
        <p:nvSpPr>
          <p:cNvPr id="14" name="Rectangle 13"/>
          <p:cNvSpPr/>
          <p:nvPr/>
        </p:nvSpPr>
        <p:spPr>
          <a:xfrm>
            <a:off x="6722323" y="2565360"/>
            <a:ext cx="2789964" cy="646331"/>
          </a:xfrm>
          <a:prstGeom prst="rect">
            <a:avLst/>
          </a:prstGeom>
        </p:spPr>
        <p:txBody>
          <a:bodyPr wrap="square">
            <a:spAutoFit/>
          </a:bodyPr>
          <a:lstStyle/>
          <a:p>
            <a:pPr algn="ctr"/>
            <a:r>
              <a:rPr lang="en-US" b="1" dirty="0" smtClean="0">
                <a:solidFill>
                  <a:schemeClr val="bg1"/>
                </a:solidFill>
              </a:rPr>
              <a:t>2017</a:t>
            </a:r>
            <a:endParaRPr lang="en-US" b="1" dirty="0">
              <a:solidFill>
                <a:schemeClr val="bg1"/>
              </a:solidFill>
            </a:endParaRPr>
          </a:p>
          <a:p>
            <a:pPr algn="ctr"/>
            <a:r>
              <a:rPr lang="en-US" dirty="0">
                <a:solidFill>
                  <a:schemeClr val="bg1"/>
                </a:solidFill>
              </a:rPr>
              <a:t>114</a:t>
            </a:r>
          </a:p>
        </p:txBody>
      </p:sp>
      <p:graphicFrame>
        <p:nvGraphicFramePr>
          <p:cNvPr id="15" name="Content Placeholder 8"/>
          <p:cNvGraphicFramePr>
            <a:graphicFrameLocks/>
          </p:cNvGraphicFramePr>
          <p:nvPr>
            <p:extLst>
              <p:ext uri="{D42A27DB-BD31-4B8C-83A1-F6EECF244321}">
                <p14:modId xmlns:p14="http://schemas.microsoft.com/office/powerpoint/2010/main" val="973192506"/>
              </p:ext>
            </p:extLst>
          </p:nvPr>
        </p:nvGraphicFramePr>
        <p:xfrm>
          <a:off x="86480" y="1965166"/>
          <a:ext cx="5044935" cy="4360177"/>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6281248" y="2208834"/>
            <a:ext cx="693787" cy="338554"/>
          </a:xfrm>
          <a:prstGeom prst="rect">
            <a:avLst/>
          </a:prstGeom>
          <a:noFill/>
        </p:spPr>
        <p:txBody>
          <a:bodyPr wrap="square" rtlCol="0">
            <a:spAutoFit/>
          </a:bodyPr>
          <a:lstStyle/>
          <a:p>
            <a:r>
              <a:rPr lang="en-US" sz="1600" dirty="0" smtClean="0">
                <a:latin typeface="+mj-lt"/>
              </a:rPr>
              <a:t>450.0</a:t>
            </a:r>
            <a:endParaRPr lang="en-US" sz="1600" dirty="0">
              <a:latin typeface="+mj-lt"/>
            </a:endParaRPr>
          </a:p>
        </p:txBody>
      </p:sp>
      <p:cxnSp>
        <p:nvCxnSpPr>
          <p:cNvPr id="19" name="Straight Connector 18"/>
          <p:cNvCxnSpPr/>
          <p:nvPr/>
        </p:nvCxnSpPr>
        <p:spPr>
          <a:xfrm>
            <a:off x="3708384" y="3428267"/>
            <a:ext cx="800442"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47798" y="1366390"/>
            <a:ext cx="6062174" cy="707886"/>
          </a:xfrm>
          <a:prstGeom prst="rect">
            <a:avLst/>
          </a:prstGeom>
          <a:noFill/>
        </p:spPr>
        <p:txBody>
          <a:bodyPr wrap="square" rtlCol="0">
            <a:spAutoFit/>
          </a:bodyPr>
          <a:lstStyle/>
          <a:p>
            <a:pPr algn="ctr"/>
            <a:r>
              <a:rPr lang="en-US" sz="2000" b="1" dirty="0" smtClean="0"/>
              <a:t>Knox County: </a:t>
            </a:r>
          </a:p>
          <a:p>
            <a:pPr algn="ctr"/>
            <a:r>
              <a:rPr lang="en-US" sz="2000" b="1" dirty="0" smtClean="0"/>
              <a:t>Injury Deaths Per 100,000</a:t>
            </a:r>
            <a:endParaRPr lang="en-US" sz="2400" b="1" dirty="0"/>
          </a:p>
        </p:txBody>
      </p:sp>
      <p:graphicFrame>
        <p:nvGraphicFramePr>
          <p:cNvPr id="30" name="Content Placeholder 8"/>
          <p:cNvGraphicFramePr>
            <a:graphicFrameLocks/>
          </p:cNvGraphicFramePr>
          <p:nvPr>
            <p:extLst>
              <p:ext uri="{D42A27DB-BD31-4B8C-83A1-F6EECF244321}">
                <p14:modId xmlns:p14="http://schemas.microsoft.com/office/powerpoint/2010/main" val="3290465663"/>
              </p:ext>
            </p:extLst>
          </p:nvPr>
        </p:nvGraphicFramePr>
        <p:xfrm>
          <a:off x="5920305" y="1965165"/>
          <a:ext cx="5044935" cy="4360177"/>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p:cNvSpPr txBox="1"/>
          <p:nvPr/>
        </p:nvSpPr>
        <p:spPr>
          <a:xfrm>
            <a:off x="4489479" y="3227348"/>
            <a:ext cx="1361141" cy="338554"/>
          </a:xfrm>
          <a:prstGeom prst="rect">
            <a:avLst/>
          </a:prstGeom>
          <a:noFill/>
        </p:spPr>
        <p:txBody>
          <a:bodyPr wrap="square" rtlCol="0">
            <a:spAutoFit/>
          </a:bodyPr>
          <a:lstStyle/>
          <a:p>
            <a:r>
              <a:rPr lang="en-US" sz="1600" dirty="0" smtClean="0">
                <a:latin typeface="+mj-lt"/>
              </a:rPr>
              <a:t>Maine 67.9</a:t>
            </a:r>
            <a:endParaRPr lang="en-US" sz="1600" dirty="0">
              <a:latin typeface="+mj-lt"/>
            </a:endParaRPr>
          </a:p>
        </p:txBody>
      </p:sp>
      <p:sp>
        <p:nvSpPr>
          <p:cNvPr id="32" name="TextBox 31"/>
          <p:cNvSpPr txBox="1"/>
          <p:nvPr/>
        </p:nvSpPr>
        <p:spPr>
          <a:xfrm>
            <a:off x="6126480" y="1349362"/>
            <a:ext cx="6062174" cy="707886"/>
          </a:xfrm>
          <a:prstGeom prst="rect">
            <a:avLst/>
          </a:prstGeom>
          <a:noFill/>
        </p:spPr>
        <p:txBody>
          <a:bodyPr wrap="square" rtlCol="0">
            <a:spAutoFit/>
          </a:bodyPr>
          <a:lstStyle/>
          <a:p>
            <a:pPr algn="ctr"/>
            <a:r>
              <a:rPr lang="en-US" sz="2000" b="1" dirty="0" smtClean="0"/>
              <a:t>Knox County: Fall Related Injury (Unintentional) ED Visits Per 10,000</a:t>
            </a:r>
            <a:endParaRPr lang="en-US" sz="2400" b="1" dirty="0"/>
          </a:p>
        </p:txBody>
      </p:sp>
      <p:sp>
        <p:nvSpPr>
          <p:cNvPr id="13" name="TextBox 12"/>
          <p:cNvSpPr txBox="1"/>
          <p:nvPr/>
        </p:nvSpPr>
        <p:spPr>
          <a:xfrm>
            <a:off x="611238" y="2183386"/>
            <a:ext cx="693787" cy="338554"/>
          </a:xfrm>
          <a:prstGeom prst="rect">
            <a:avLst/>
          </a:prstGeom>
          <a:noFill/>
        </p:spPr>
        <p:txBody>
          <a:bodyPr wrap="square" rtlCol="0">
            <a:spAutoFit/>
          </a:bodyPr>
          <a:lstStyle/>
          <a:p>
            <a:r>
              <a:rPr lang="en-US" sz="1600" dirty="0" smtClean="0">
                <a:latin typeface="+mj-lt"/>
              </a:rPr>
              <a:t>100</a:t>
            </a:r>
            <a:endParaRPr lang="en-US" sz="1600" dirty="0">
              <a:latin typeface="+mj-lt"/>
            </a:endParaRPr>
          </a:p>
        </p:txBody>
      </p:sp>
      <p:cxnSp>
        <p:nvCxnSpPr>
          <p:cNvPr id="17" name="Straight Connector 16"/>
          <p:cNvCxnSpPr/>
          <p:nvPr/>
        </p:nvCxnSpPr>
        <p:spPr>
          <a:xfrm>
            <a:off x="9478421" y="3261214"/>
            <a:ext cx="951630"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0475109" y="3101796"/>
            <a:ext cx="1361141" cy="338554"/>
          </a:xfrm>
          <a:prstGeom prst="rect">
            <a:avLst/>
          </a:prstGeom>
          <a:noFill/>
        </p:spPr>
        <p:txBody>
          <a:bodyPr wrap="square" rtlCol="0">
            <a:spAutoFit/>
          </a:bodyPr>
          <a:lstStyle/>
          <a:p>
            <a:r>
              <a:rPr lang="en-US" sz="1600" dirty="0" smtClean="0">
                <a:latin typeface="+mj-lt"/>
              </a:rPr>
              <a:t>Maine 340.9</a:t>
            </a:r>
            <a:endParaRPr lang="en-US" sz="1600" dirty="0">
              <a:latin typeface="+mj-lt"/>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t>40</a:t>
            </a:fld>
            <a:endParaRPr lang="en-US" dirty="0"/>
          </a:p>
        </p:txBody>
      </p:sp>
    </p:spTree>
    <p:extLst>
      <p:ext uri="{BB962C8B-B14F-4D97-AF65-F5344CB8AC3E}">
        <p14:creationId xmlns:p14="http://schemas.microsoft.com/office/powerpoint/2010/main" val="1769349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Lead Screening Among Children</a:t>
            </a:r>
            <a:endParaRPr lang="en-US" dirty="0"/>
          </a:p>
        </p:txBody>
      </p:sp>
      <p:sp>
        <p:nvSpPr>
          <p:cNvPr id="14" name="Rectangle 13"/>
          <p:cNvSpPr/>
          <p:nvPr/>
        </p:nvSpPr>
        <p:spPr>
          <a:xfrm>
            <a:off x="6722323" y="2565360"/>
            <a:ext cx="2789964" cy="646331"/>
          </a:xfrm>
          <a:prstGeom prst="rect">
            <a:avLst/>
          </a:prstGeom>
        </p:spPr>
        <p:txBody>
          <a:bodyPr wrap="square">
            <a:spAutoFit/>
          </a:bodyPr>
          <a:lstStyle/>
          <a:p>
            <a:pPr algn="ctr"/>
            <a:r>
              <a:rPr lang="en-US" b="1" dirty="0" smtClean="0">
                <a:solidFill>
                  <a:schemeClr val="bg1"/>
                </a:solidFill>
              </a:rPr>
              <a:t>2017</a:t>
            </a:r>
            <a:endParaRPr lang="en-US" b="1" dirty="0">
              <a:solidFill>
                <a:schemeClr val="bg1"/>
              </a:solidFill>
            </a:endParaRPr>
          </a:p>
          <a:p>
            <a:pPr algn="ctr"/>
            <a:r>
              <a:rPr lang="en-US" dirty="0">
                <a:solidFill>
                  <a:schemeClr val="bg1"/>
                </a:solidFill>
              </a:rPr>
              <a:t>114</a:t>
            </a:r>
          </a:p>
        </p:txBody>
      </p:sp>
      <p:sp>
        <p:nvSpPr>
          <p:cNvPr id="32" name="TextBox 31"/>
          <p:cNvSpPr txBox="1"/>
          <p:nvPr/>
        </p:nvSpPr>
        <p:spPr>
          <a:xfrm>
            <a:off x="3095393" y="1420753"/>
            <a:ext cx="6062174" cy="707886"/>
          </a:xfrm>
          <a:prstGeom prst="rect">
            <a:avLst/>
          </a:prstGeom>
          <a:noFill/>
        </p:spPr>
        <p:txBody>
          <a:bodyPr wrap="square" rtlCol="0">
            <a:spAutoFit/>
          </a:bodyPr>
          <a:lstStyle/>
          <a:p>
            <a:pPr algn="ctr"/>
            <a:r>
              <a:rPr lang="en-US" sz="2000" b="1" dirty="0" smtClean="0"/>
              <a:t>Knox County: Percent of Children Ages 12-23 Months with Lead Screening</a:t>
            </a:r>
            <a:endParaRPr lang="en-US" sz="2400" b="1" dirty="0"/>
          </a:p>
        </p:txBody>
      </p:sp>
      <p:sp>
        <p:nvSpPr>
          <p:cNvPr id="3" name="Slide Number Placeholder 2"/>
          <p:cNvSpPr>
            <a:spLocks noGrp="1"/>
          </p:cNvSpPr>
          <p:nvPr>
            <p:ph type="sldNum" sz="quarter" idx="12"/>
          </p:nvPr>
        </p:nvSpPr>
        <p:spPr/>
        <p:txBody>
          <a:bodyPr/>
          <a:lstStyle/>
          <a:p>
            <a:fld id="{4FAB73BC-B049-4115-A692-8D63A059BFB8}" type="slidenum">
              <a:rPr lang="en-US" smtClean="0"/>
              <a:t>41</a:t>
            </a:fld>
            <a:endParaRPr lang="en-US" dirty="0"/>
          </a:p>
        </p:txBody>
      </p:sp>
      <p:sp>
        <p:nvSpPr>
          <p:cNvPr id="17" name="TextBox 16"/>
          <p:cNvSpPr txBox="1"/>
          <p:nvPr/>
        </p:nvSpPr>
        <p:spPr>
          <a:xfrm>
            <a:off x="7270440" y="3950540"/>
            <a:ext cx="1361141" cy="338554"/>
          </a:xfrm>
          <a:prstGeom prst="rect">
            <a:avLst/>
          </a:prstGeom>
          <a:noFill/>
        </p:spPr>
        <p:txBody>
          <a:bodyPr wrap="square" rtlCol="0">
            <a:spAutoFit/>
          </a:bodyPr>
          <a:lstStyle/>
          <a:p>
            <a:r>
              <a:rPr lang="en-US" sz="1600" dirty="0" smtClean="0">
                <a:latin typeface="+mj-lt"/>
              </a:rPr>
              <a:t>Maine 53%</a:t>
            </a:r>
            <a:endParaRPr lang="en-US" sz="1600" dirty="0">
              <a:latin typeface="+mj-lt"/>
            </a:endParaRPr>
          </a:p>
        </p:txBody>
      </p:sp>
      <p:graphicFrame>
        <p:nvGraphicFramePr>
          <p:cNvPr id="33" name="Chart 32"/>
          <p:cNvGraphicFramePr/>
          <p:nvPr>
            <p:extLst>
              <p:ext uri="{D42A27DB-BD31-4B8C-83A1-F6EECF244321}">
                <p14:modId xmlns:p14="http://schemas.microsoft.com/office/powerpoint/2010/main" val="323087901"/>
              </p:ext>
            </p:extLst>
          </p:nvPr>
        </p:nvGraphicFramePr>
        <p:xfrm>
          <a:off x="4062319" y="2140976"/>
          <a:ext cx="4550854" cy="3957682"/>
        </p:xfrm>
        <a:graphic>
          <a:graphicData uri="http://schemas.openxmlformats.org/drawingml/2006/chart">
            <c:chart xmlns:c="http://schemas.openxmlformats.org/drawingml/2006/chart" xmlns:r="http://schemas.openxmlformats.org/officeDocument/2006/relationships" r:id="rId3"/>
          </a:graphicData>
        </a:graphic>
      </p:graphicFrame>
      <p:sp>
        <p:nvSpPr>
          <p:cNvPr id="34" name="TextBox 33"/>
          <p:cNvSpPr txBox="1"/>
          <p:nvPr/>
        </p:nvSpPr>
        <p:spPr>
          <a:xfrm>
            <a:off x="3632921" y="2396083"/>
            <a:ext cx="858796" cy="338554"/>
          </a:xfrm>
          <a:prstGeom prst="rect">
            <a:avLst/>
          </a:prstGeom>
          <a:noFill/>
        </p:spPr>
        <p:txBody>
          <a:bodyPr wrap="square" rtlCol="0">
            <a:spAutoFit/>
          </a:bodyPr>
          <a:lstStyle/>
          <a:p>
            <a:r>
              <a:rPr lang="en-US" sz="1600" dirty="0" smtClean="0">
                <a:latin typeface="+mj-lt"/>
              </a:rPr>
              <a:t>100%</a:t>
            </a:r>
            <a:endParaRPr lang="en-US" sz="1600" dirty="0">
              <a:latin typeface="+mj-lt"/>
            </a:endParaRPr>
          </a:p>
        </p:txBody>
      </p:sp>
      <p:sp>
        <p:nvSpPr>
          <p:cNvPr id="35" name="TextBox 34"/>
          <p:cNvSpPr txBox="1"/>
          <p:nvPr/>
        </p:nvSpPr>
        <p:spPr>
          <a:xfrm>
            <a:off x="5343672" y="5919296"/>
            <a:ext cx="2479372" cy="338554"/>
          </a:xfrm>
          <a:prstGeom prst="rect">
            <a:avLst/>
          </a:prstGeom>
          <a:noFill/>
        </p:spPr>
        <p:txBody>
          <a:bodyPr wrap="square" rtlCol="0">
            <a:spAutoFit/>
          </a:bodyPr>
          <a:lstStyle/>
          <a:p>
            <a:r>
              <a:rPr lang="en-US" sz="1600" b="1" dirty="0" smtClean="0"/>
              <a:t>2011</a:t>
            </a:r>
            <a:endParaRPr lang="en-US" sz="1600" b="1" dirty="0"/>
          </a:p>
        </p:txBody>
      </p:sp>
      <p:sp>
        <p:nvSpPr>
          <p:cNvPr id="36" name="TextBox 35"/>
          <p:cNvSpPr txBox="1"/>
          <p:nvPr/>
        </p:nvSpPr>
        <p:spPr>
          <a:xfrm>
            <a:off x="6371612" y="5923892"/>
            <a:ext cx="2479372" cy="338554"/>
          </a:xfrm>
          <a:prstGeom prst="rect">
            <a:avLst/>
          </a:prstGeom>
          <a:noFill/>
        </p:spPr>
        <p:txBody>
          <a:bodyPr wrap="square" rtlCol="0">
            <a:spAutoFit/>
          </a:bodyPr>
          <a:lstStyle/>
          <a:p>
            <a:r>
              <a:rPr lang="en-US" sz="1600" b="1" dirty="0" smtClean="0"/>
              <a:t>2016</a:t>
            </a:r>
            <a:endParaRPr lang="en-US" sz="1600" b="1" dirty="0"/>
          </a:p>
        </p:txBody>
      </p:sp>
      <p:cxnSp>
        <p:nvCxnSpPr>
          <p:cNvPr id="18" name="Straight Connector 17"/>
          <p:cNvCxnSpPr/>
          <p:nvPr/>
        </p:nvCxnSpPr>
        <p:spPr>
          <a:xfrm>
            <a:off x="6261293" y="4119817"/>
            <a:ext cx="953923"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09885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Lead Levels Among Children</a:t>
            </a:r>
            <a:endParaRPr lang="en-US" dirty="0"/>
          </a:p>
        </p:txBody>
      </p:sp>
      <p:sp>
        <p:nvSpPr>
          <p:cNvPr id="14" name="Rectangle 13"/>
          <p:cNvSpPr/>
          <p:nvPr/>
        </p:nvSpPr>
        <p:spPr>
          <a:xfrm>
            <a:off x="6722323" y="2565360"/>
            <a:ext cx="2789964" cy="646331"/>
          </a:xfrm>
          <a:prstGeom prst="rect">
            <a:avLst/>
          </a:prstGeom>
        </p:spPr>
        <p:txBody>
          <a:bodyPr wrap="square">
            <a:spAutoFit/>
          </a:bodyPr>
          <a:lstStyle/>
          <a:p>
            <a:pPr algn="ctr"/>
            <a:r>
              <a:rPr lang="en-US" b="1" dirty="0" smtClean="0">
                <a:solidFill>
                  <a:schemeClr val="bg1"/>
                </a:solidFill>
              </a:rPr>
              <a:t>2017</a:t>
            </a:r>
            <a:endParaRPr lang="en-US" b="1" dirty="0">
              <a:solidFill>
                <a:schemeClr val="bg1"/>
              </a:solidFill>
            </a:endParaRPr>
          </a:p>
          <a:p>
            <a:pPr algn="ctr"/>
            <a:r>
              <a:rPr lang="en-US" dirty="0">
                <a:solidFill>
                  <a:schemeClr val="bg1"/>
                </a:solidFill>
              </a:rPr>
              <a:t>114</a:t>
            </a:r>
          </a:p>
        </p:txBody>
      </p:sp>
      <p:sp>
        <p:nvSpPr>
          <p:cNvPr id="29" name="TextBox 28"/>
          <p:cNvSpPr txBox="1"/>
          <p:nvPr/>
        </p:nvSpPr>
        <p:spPr>
          <a:xfrm>
            <a:off x="147798" y="1351756"/>
            <a:ext cx="6062174" cy="1015663"/>
          </a:xfrm>
          <a:prstGeom prst="rect">
            <a:avLst/>
          </a:prstGeom>
          <a:noFill/>
        </p:spPr>
        <p:txBody>
          <a:bodyPr wrap="square" rtlCol="0">
            <a:spAutoFit/>
          </a:bodyPr>
          <a:lstStyle/>
          <a:p>
            <a:pPr algn="ctr"/>
            <a:r>
              <a:rPr lang="en-US" sz="2000" b="1" dirty="0" smtClean="0"/>
              <a:t>Knox County: Children with CONFIRMED Elevated Blood Lead Levels (% of those screened)</a:t>
            </a:r>
            <a:endParaRPr lang="en-US" sz="2400" b="1" dirty="0"/>
          </a:p>
        </p:txBody>
      </p:sp>
      <p:sp>
        <p:nvSpPr>
          <p:cNvPr id="31" name="TextBox 30"/>
          <p:cNvSpPr txBox="1"/>
          <p:nvPr/>
        </p:nvSpPr>
        <p:spPr>
          <a:xfrm>
            <a:off x="4278897" y="5298972"/>
            <a:ext cx="1361141" cy="338554"/>
          </a:xfrm>
          <a:prstGeom prst="rect">
            <a:avLst/>
          </a:prstGeom>
          <a:noFill/>
        </p:spPr>
        <p:txBody>
          <a:bodyPr wrap="square" rtlCol="0">
            <a:spAutoFit/>
          </a:bodyPr>
          <a:lstStyle/>
          <a:p>
            <a:r>
              <a:rPr lang="en-US" sz="1600" dirty="0" smtClean="0">
                <a:latin typeface="+mj-lt"/>
              </a:rPr>
              <a:t>Maine 2.2%</a:t>
            </a:r>
            <a:endParaRPr lang="en-US" sz="1600" dirty="0">
              <a:latin typeface="+mj-lt"/>
            </a:endParaRPr>
          </a:p>
        </p:txBody>
      </p:sp>
      <p:sp>
        <p:nvSpPr>
          <p:cNvPr id="32" name="TextBox 31"/>
          <p:cNvSpPr txBox="1"/>
          <p:nvPr/>
        </p:nvSpPr>
        <p:spPr>
          <a:xfrm>
            <a:off x="6126480" y="1337647"/>
            <a:ext cx="6062174" cy="1015663"/>
          </a:xfrm>
          <a:prstGeom prst="rect">
            <a:avLst/>
          </a:prstGeom>
          <a:noFill/>
        </p:spPr>
        <p:txBody>
          <a:bodyPr wrap="square" rtlCol="0">
            <a:spAutoFit/>
          </a:bodyPr>
          <a:lstStyle/>
          <a:p>
            <a:pPr algn="ctr"/>
            <a:r>
              <a:rPr lang="en-US" sz="2000" b="1" dirty="0" smtClean="0"/>
              <a:t>Knox County: Children with UNCONFIRMED Elevated Blood Lead Levels (% of those screened)</a:t>
            </a:r>
            <a:endParaRPr lang="en-US" sz="2400" b="1" dirty="0"/>
          </a:p>
        </p:txBody>
      </p:sp>
      <p:sp>
        <p:nvSpPr>
          <p:cNvPr id="13" name="TextBox 12"/>
          <p:cNvSpPr txBox="1"/>
          <p:nvPr/>
        </p:nvSpPr>
        <p:spPr>
          <a:xfrm>
            <a:off x="816886" y="2399803"/>
            <a:ext cx="693787" cy="338554"/>
          </a:xfrm>
          <a:prstGeom prst="rect">
            <a:avLst/>
          </a:prstGeom>
          <a:noFill/>
        </p:spPr>
        <p:txBody>
          <a:bodyPr wrap="square" rtlCol="0">
            <a:spAutoFit/>
          </a:bodyPr>
          <a:lstStyle/>
          <a:p>
            <a:r>
              <a:rPr lang="en-US" sz="1600" dirty="0" smtClean="0">
                <a:latin typeface="+mj-lt"/>
              </a:rPr>
              <a:t>15%</a:t>
            </a:r>
            <a:endParaRPr lang="en-US" sz="1600" dirty="0">
              <a:latin typeface="+mj-lt"/>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t>42</a:t>
            </a:fld>
            <a:endParaRPr lang="en-US" dirty="0"/>
          </a:p>
        </p:txBody>
      </p:sp>
      <p:sp>
        <p:nvSpPr>
          <p:cNvPr id="17" name="TextBox 16"/>
          <p:cNvSpPr txBox="1"/>
          <p:nvPr/>
        </p:nvSpPr>
        <p:spPr>
          <a:xfrm>
            <a:off x="10208029" y="4984736"/>
            <a:ext cx="1361141" cy="338554"/>
          </a:xfrm>
          <a:prstGeom prst="rect">
            <a:avLst/>
          </a:prstGeom>
          <a:noFill/>
        </p:spPr>
        <p:txBody>
          <a:bodyPr wrap="square" rtlCol="0">
            <a:spAutoFit/>
          </a:bodyPr>
          <a:lstStyle/>
          <a:p>
            <a:r>
              <a:rPr lang="en-US" sz="1600" dirty="0" smtClean="0">
                <a:latin typeface="+mj-lt"/>
              </a:rPr>
              <a:t>Maine 3.3%</a:t>
            </a:r>
            <a:endParaRPr lang="en-US" sz="1600" dirty="0">
              <a:latin typeface="+mj-lt"/>
            </a:endParaRPr>
          </a:p>
        </p:txBody>
      </p:sp>
      <p:graphicFrame>
        <p:nvGraphicFramePr>
          <p:cNvPr id="12" name="Chart 11"/>
          <p:cNvGraphicFramePr/>
          <p:nvPr>
            <p:extLst>
              <p:ext uri="{D42A27DB-BD31-4B8C-83A1-F6EECF244321}">
                <p14:modId xmlns:p14="http://schemas.microsoft.com/office/powerpoint/2010/main" val="2899044730"/>
              </p:ext>
            </p:extLst>
          </p:nvPr>
        </p:nvGraphicFramePr>
        <p:xfrm>
          <a:off x="1152833" y="2151578"/>
          <a:ext cx="4550854" cy="3957682"/>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a:off x="2188574" y="5955372"/>
            <a:ext cx="2479372" cy="307777"/>
          </a:xfrm>
          <a:prstGeom prst="rect">
            <a:avLst/>
          </a:prstGeom>
          <a:noFill/>
        </p:spPr>
        <p:txBody>
          <a:bodyPr wrap="square" rtlCol="0">
            <a:spAutoFit/>
          </a:bodyPr>
          <a:lstStyle/>
          <a:p>
            <a:r>
              <a:rPr lang="en-US" sz="1400" b="1" dirty="0" smtClean="0"/>
              <a:t>2003-2007</a:t>
            </a:r>
            <a:endParaRPr lang="en-US" sz="1400" b="1" dirty="0"/>
          </a:p>
        </p:txBody>
      </p:sp>
      <p:sp>
        <p:nvSpPr>
          <p:cNvPr id="27" name="TextBox 26"/>
          <p:cNvSpPr txBox="1"/>
          <p:nvPr/>
        </p:nvSpPr>
        <p:spPr>
          <a:xfrm>
            <a:off x="3295260" y="5955372"/>
            <a:ext cx="2479372" cy="307777"/>
          </a:xfrm>
          <a:prstGeom prst="rect">
            <a:avLst/>
          </a:prstGeom>
          <a:noFill/>
        </p:spPr>
        <p:txBody>
          <a:bodyPr wrap="square" rtlCol="0">
            <a:spAutoFit/>
          </a:bodyPr>
          <a:lstStyle/>
          <a:p>
            <a:r>
              <a:rPr lang="en-US" sz="1400" b="1" dirty="0" smtClean="0"/>
              <a:t>2012-2016</a:t>
            </a:r>
            <a:endParaRPr lang="en-US" sz="1400" b="1" dirty="0"/>
          </a:p>
        </p:txBody>
      </p:sp>
      <p:cxnSp>
        <p:nvCxnSpPr>
          <p:cNvPr id="19" name="Straight Connector 18"/>
          <p:cNvCxnSpPr/>
          <p:nvPr/>
        </p:nvCxnSpPr>
        <p:spPr>
          <a:xfrm>
            <a:off x="3295260" y="5468249"/>
            <a:ext cx="952744"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graphicFrame>
        <p:nvGraphicFramePr>
          <p:cNvPr id="33" name="Chart 32"/>
          <p:cNvGraphicFramePr/>
          <p:nvPr>
            <p:extLst>
              <p:ext uri="{D42A27DB-BD31-4B8C-83A1-F6EECF244321}">
                <p14:modId xmlns:p14="http://schemas.microsoft.com/office/powerpoint/2010/main" val="1030740374"/>
              </p:ext>
            </p:extLst>
          </p:nvPr>
        </p:nvGraphicFramePr>
        <p:xfrm>
          <a:off x="7084929" y="2137288"/>
          <a:ext cx="4550854" cy="3957682"/>
        </p:xfrm>
        <a:graphic>
          <a:graphicData uri="http://schemas.openxmlformats.org/drawingml/2006/chart">
            <c:chart xmlns:c="http://schemas.openxmlformats.org/drawingml/2006/chart" xmlns:r="http://schemas.openxmlformats.org/officeDocument/2006/relationships" r:id="rId4"/>
          </a:graphicData>
        </a:graphic>
      </p:graphicFrame>
      <p:sp>
        <p:nvSpPr>
          <p:cNvPr id="34" name="TextBox 33"/>
          <p:cNvSpPr txBox="1"/>
          <p:nvPr/>
        </p:nvSpPr>
        <p:spPr>
          <a:xfrm>
            <a:off x="6822700" y="2399803"/>
            <a:ext cx="693787" cy="338554"/>
          </a:xfrm>
          <a:prstGeom prst="rect">
            <a:avLst/>
          </a:prstGeom>
          <a:noFill/>
        </p:spPr>
        <p:txBody>
          <a:bodyPr wrap="square" rtlCol="0">
            <a:spAutoFit/>
          </a:bodyPr>
          <a:lstStyle/>
          <a:p>
            <a:r>
              <a:rPr lang="en-US" sz="1600" dirty="0" smtClean="0">
                <a:latin typeface="+mj-lt"/>
              </a:rPr>
              <a:t>15%</a:t>
            </a:r>
            <a:endParaRPr lang="en-US" sz="1600" dirty="0">
              <a:latin typeface="+mj-lt"/>
            </a:endParaRPr>
          </a:p>
        </p:txBody>
      </p:sp>
      <p:sp>
        <p:nvSpPr>
          <p:cNvPr id="35" name="TextBox 34"/>
          <p:cNvSpPr txBox="1"/>
          <p:nvPr/>
        </p:nvSpPr>
        <p:spPr>
          <a:xfrm>
            <a:off x="8193161" y="5941081"/>
            <a:ext cx="2479372" cy="307777"/>
          </a:xfrm>
          <a:prstGeom prst="rect">
            <a:avLst/>
          </a:prstGeom>
          <a:noFill/>
        </p:spPr>
        <p:txBody>
          <a:bodyPr wrap="square" rtlCol="0">
            <a:spAutoFit/>
          </a:bodyPr>
          <a:lstStyle/>
          <a:p>
            <a:r>
              <a:rPr lang="en-US" sz="1400" b="1" dirty="0" smtClean="0"/>
              <a:t>2003-2007</a:t>
            </a:r>
            <a:endParaRPr lang="en-US" sz="1400" b="1" dirty="0"/>
          </a:p>
        </p:txBody>
      </p:sp>
      <p:sp>
        <p:nvSpPr>
          <p:cNvPr id="36" name="TextBox 35"/>
          <p:cNvSpPr txBox="1"/>
          <p:nvPr/>
        </p:nvSpPr>
        <p:spPr>
          <a:xfrm>
            <a:off x="9254106" y="5938747"/>
            <a:ext cx="2479372" cy="307777"/>
          </a:xfrm>
          <a:prstGeom prst="rect">
            <a:avLst/>
          </a:prstGeom>
          <a:noFill/>
        </p:spPr>
        <p:txBody>
          <a:bodyPr wrap="square" rtlCol="0">
            <a:spAutoFit/>
          </a:bodyPr>
          <a:lstStyle/>
          <a:p>
            <a:r>
              <a:rPr lang="en-US" sz="1400" b="1" dirty="0" smtClean="0"/>
              <a:t>2012-2016</a:t>
            </a:r>
            <a:endParaRPr lang="en-US" sz="1400" b="1" dirty="0"/>
          </a:p>
        </p:txBody>
      </p:sp>
      <p:cxnSp>
        <p:nvCxnSpPr>
          <p:cNvPr id="18" name="Straight Connector 17"/>
          <p:cNvCxnSpPr/>
          <p:nvPr/>
        </p:nvCxnSpPr>
        <p:spPr>
          <a:xfrm>
            <a:off x="9254106" y="5154013"/>
            <a:ext cx="953923"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05228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Health Access and Quality</a:t>
            </a:r>
          </a:p>
        </p:txBody>
      </p:sp>
      <p:graphicFrame>
        <p:nvGraphicFramePr>
          <p:cNvPr id="4" name="Content Placeholder 5"/>
          <p:cNvGraphicFramePr>
            <a:graphicFrameLocks/>
          </p:cNvGraphicFramePr>
          <p:nvPr>
            <p:extLst/>
          </p:nvPr>
        </p:nvGraphicFramePr>
        <p:xfrm>
          <a:off x="955392" y="1317275"/>
          <a:ext cx="3254002" cy="2592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Content Placeholder 2"/>
          <p:cNvSpPr txBox="1">
            <a:spLocks/>
          </p:cNvSpPr>
          <p:nvPr/>
        </p:nvSpPr>
        <p:spPr>
          <a:xfrm>
            <a:off x="6679292" y="3246514"/>
            <a:ext cx="4640167" cy="93862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solidFill>
                <a:schemeClr val="tx1"/>
              </a:solidFill>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t>43</a:t>
            </a:fld>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3498" y="1489213"/>
            <a:ext cx="3131588" cy="476108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3833" y="4981074"/>
            <a:ext cx="5069196" cy="1177954"/>
          </a:xfrm>
          <a:prstGeom prst="rect">
            <a:avLst/>
          </a:prstGeom>
        </p:spPr>
      </p:pic>
      <p:sp>
        <p:nvSpPr>
          <p:cNvPr id="22" name="TextBox 21"/>
          <p:cNvSpPr txBox="1"/>
          <p:nvPr/>
        </p:nvSpPr>
        <p:spPr>
          <a:xfrm>
            <a:off x="1469557" y="1539352"/>
            <a:ext cx="5209735" cy="1200329"/>
          </a:xfrm>
          <a:prstGeom prst="rect">
            <a:avLst/>
          </a:prstGeom>
          <a:noFill/>
        </p:spPr>
        <p:txBody>
          <a:bodyPr wrap="square" rtlCol="0">
            <a:spAutoFit/>
          </a:bodyPr>
          <a:lstStyle/>
          <a:p>
            <a:r>
              <a:rPr lang="en-US" sz="2400" b="1" dirty="0">
                <a:latin typeface="+mj-lt"/>
              </a:rPr>
              <a:t>Unable to Obtain Care Due to </a:t>
            </a:r>
            <a:r>
              <a:rPr lang="en-US" sz="2400" b="1" dirty="0" smtClean="0">
                <a:latin typeface="+mj-lt"/>
              </a:rPr>
              <a:t>Cost, 2014-2016 </a:t>
            </a:r>
            <a:endParaRPr lang="en-US" sz="2400" b="1" dirty="0">
              <a:latin typeface="+mj-lt"/>
            </a:endParaRPr>
          </a:p>
          <a:p>
            <a:endParaRPr lang="en-US" sz="2400" b="1" dirty="0">
              <a:latin typeface="+mj-lt"/>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58746" t="72950"/>
          <a:stretch/>
        </p:blipFill>
        <p:spPr>
          <a:xfrm>
            <a:off x="8065392" y="1886525"/>
            <a:ext cx="1835066" cy="1829301"/>
          </a:xfrm>
          <a:prstGeom prst="rect">
            <a:avLst/>
          </a:prstGeom>
        </p:spPr>
      </p:pic>
    </p:spTree>
    <p:extLst>
      <p:ext uri="{BB962C8B-B14F-4D97-AF65-F5344CB8AC3E}">
        <p14:creationId xmlns:p14="http://schemas.microsoft.com/office/powerpoint/2010/main" val="36804840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Facilitated Discussion</a:t>
            </a:r>
          </a:p>
        </p:txBody>
      </p:sp>
      <p:sp>
        <p:nvSpPr>
          <p:cNvPr id="3" name="Slide Number Placeholder 2"/>
          <p:cNvSpPr>
            <a:spLocks noGrp="1"/>
          </p:cNvSpPr>
          <p:nvPr>
            <p:ph type="sldNum" sz="quarter" idx="12"/>
          </p:nvPr>
        </p:nvSpPr>
        <p:spPr/>
        <p:txBody>
          <a:bodyPr/>
          <a:lstStyle/>
          <a:p>
            <a:fld id="{4FAB73BC-B049-4115-A692-8D63A059BFB8}" type="slidenum">
              <a:rPr lang="en-US" smtClean="0"/>
              <a:t>44</a:t>
            </a:fld>
            <a:endParaRPr lang="en-US" dirty="0"/>
          </a:p>
        </p:txBody>
      </p:sp>
    </p:spTree>
    <p:extLst>
      <p:ext uri="{BB962C8B-B14F-4D97-AF65-F5344CB8AC3E}">
        <p14:creationId xmlns:p14="http://schemas.microsoft.com/office/powerpoint/2010/main" val="38032437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Small Group Discussion Questions</a:t>
            </a:r>
          </a:p>
        </p:txBody>
      </p:sp>
      <p:graphicFrame>
        <p:nvGraphicFramePr>
          <p:cNvPr id="4" name="Content Placeholder 5"/>
          <p:cNvGraphicFramePr>
            <a:graphicFrameLocks/>
          </p:cNvGraphicFramePr>
          <p:nvPr>
            <p:extLst/>
          </p:nvPr>
        </p:nvGraphicFramePr>
        <p:xfrm>
          <a:off x="955392" y="1317275"/>
          <a:ext cx="3254002" cy="2592577"/>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a:off x="189185" y="1350859"/>
            <a:ext cx="11745311" cy="4632037"/>
          </a:xfrm>
          <a:prstGeom prst="rect">
            <a:avLst/>
          </a:prstGeom>
          <a:noFill/>
        </p:spPr>
        <p:txBody>
          <a:bodyPr wrap="square" rtlCol="0">
            <a:spAutoFit/>
          </a:bodyPr>
          <a:lstStyle/>
          <a:p>
            <a:pPr marL="514350" indent="-514350">
              <a:spcAft>
                <a:spcPts val="600"/>
              </a:spcAft>
              <a:buFont typeface="+mj-lt"/>
              <a:buAutoNum type="arabicPeriod"/>
            </a:pPr>
            <a:r>
              <a:rPr lang="en-US" sz="3000" dirty="0">
                <a:latin typeface="+mj-lt"/>
              </a:rPr>
              <a:t>Based on your own knowledge and experiences, are there any major health issues that are not represented in the data</a:t>
            </a:r>
            <a:r>
              <a:rPr lang="en-US" sz="3000" dirty="0" smtClean="0">
                <a:latin typeface="+mj-lt"/>
              </a:rPr>
              <a:t>?          (</a:t>
            </a:r>
            <a:r>
              <a:rPr lang="en-US" sz="3000" b="1" dirty="0" smtClean="0">
                <a:latin typeface="+mj-lt"/>
              </a:rPr>
              <a:t>10 mins</a:t>
            </a:r>
            <a:r>
              <a:rPr lang="en-US" sz="3000" dirty="0" smtClean="0">
                <a:latin typeface="+mj-lt"/>
              </a:rPr>
              <a:t>)</a:t>
            </a:r>
          </a:p>
          <a:p>
            <a:pPr marL="514350" indent="-514350">
              <a:spcAft>
                <a:spcPts val="600"/>
              </a:spcAft>
              <a:buFont typeface="+mj-lt"/>
              <a:buAutoNum type="arabicPeriod"/>
            </a:pPr>
            <a:endParaRPr lang="en-US" sz="3000" dirty="0">
              <a:latin typeface="+mj-lt"/>
            </a:endParaRPr>
          </a:p>
          <a:p>
            <a:pPr marL="514350" indent="-514350">
              <a:spcAft>
                <a:spcPts val="600"/>
              </a:spcAft>
              <a:buFont typeface="+mj-lt"/>
              <a:buAutoNum type="arabicPeriod"/>
            </a:pPr>
            <a:r>
              <a:rPr lang="en-US" sz="3000" dirty="0">
                <a:latin typeface="+mj-lt"/>
              </a:rPr>
              <a:t>Based on the data, past priorities, and your observations, what do you see as the top needs of our community</a:t>
            </a:r>
            <a:r>
              <a:rPr lang="en-US" sz="3000" dirty="0" smtClean="0">
                <a:latin typeface="+mj-lt"/>
              </a:rPr>
              <a:t>? (</a:t>
            </a:r>
            <a:r>
              <a:rPr lang="en-US" sz="3000" b="1" dirty="0" smtClean="0">
                <a:latin typeface="+mj-lt"/>
              </a:rPr>
              <a:t>20 mins</a:t>
            </a:r>
            <a:r>
              <a:rPr lang="en-US" sz="3000" dirty="0" smtClean="0">
                <a:latin typeface="+mj-lt"/>
              </a:rPr>
              <a:t>)</a:t>
            </a:r>
          </a:p>
          <a:p>
            <a:pPr marL="514350" indent="-514350">
              <a:spcAft>
                <a:spcPts val="600"/>
              </a:spcAft>
              <a:buFont typeface="+mj-lt"/>
              <a:buAutoNum type="arabicPeriod"/>
            </a:pPr>
            <a:endParaRPr lang="en-US" sz="3000" dirty="0">
              <a:latin typeface="+mj-lt"/>
            </a:endParaRPr>
          </a:p>
          <a:p>
            <a:pPr marL="514350" indent="-514350">
              <a:spcAft>
                <a:spcPts val="600"/>
              </a:spcAft>
              <a:buFont typeface="+mj-lt"/>
              <a:buAutoNum type="arabicPeriod"/>
            </a:pPr>
            <a:r>
              <a:rPr lang="en-US" sz="3000" dirty="0">
                <a:latin typeface="+mj-lt"/>
              </a:rPr>
              <a:t>What community resources are available to address these needs, and what more may be needed</a:t>
            </a:r>
            <a:r>
              <a:rPr lang="en-US" sz="3000" dirty="0" smtClean="0">
                <a:latin typeface="+mj-lt"/>
              </a:rPr>
              <a:t>? (</a:t>
            </a:r>
            <a:r>
              <a:rPr lang="en-US" sz="3000" b="1" dirty="0" smtClean="0">
                <a:latin typeface="+mj-lt"/>
              </a:rPr>
              <a:t>5 mins</a:t>
            </a:r>
            <a:r>
              <a:rPr lang="en-US" sz="3000" dirty="0" smtClean="0">
                <a:latin typeface="+mj-lt"/>
              </a:rPr>
              <a:t>)</a:t>
            </a:r>
            <a:endParaRPr lang="en-US" sz="3000" dirty="0">
              <a:latin typeface="+mj-lt"/>
            </a:endParaRPr>
          </a:p>
        </p:txBody>
      </p:sp>
      <p:sp>
        <p:nvSpPr>
          <p:cNvPr id="23" name="Content Placeholder 2"/>
          <p:cNvSpPr txBox="1">
            <a:spLocks/>
          </p:cNvSpPr>
          <p:nvPr/>
        </p:nvSpPr>
        <p:spPr>
          <a:xfrm>
            <a:off x="6679292" y="3246514"/>
            <a:ext cx="4640167" cy="93862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solidFill>
                <a:schemeClr val="tx1"/>
              </a:solidFill>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t>45</a:t>
            </a:fld>
            <a:endParaRPr lang="en-US" dirty="0"/>
          </a:p>
        </p:txBody>
      </p:sp>
    </p:spTree>
    <p:extLst>
      <p:ext uri="{BB962C8B-B14F-4D97-AF65-F5344CB8AC3E}">
        <p14:creationId xmlns:p14="http://schemas.microsoft.com/office/powerpoint/2010/main" val="29029943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Assets/Resources and Needs</a:t>
            </a:r>
          </a:p>
        </p:txBody>
      </p:sp>
      <p:graphicFrame>
        <p:nvGraphicFramePr>
          <p:cNvPr id="4" name="Content Placeholder 5"/>
          <p:cNvGraphicFramePr>
            <a:graphicFrameLocks/>
          </p:cNvGraphicFramePr>
          <p:nvPr>
            <p:extLst/>
          </p:nvPr>
        </p:nvGraphicFramePr>
        <p:xfrm>
          <a:off x="955392" y="1317275"/>
          <a:ext cx="3254002" cy="2592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Content Placeholder 2"/>
          <p:cNvSpPr txBox="1">
            <a:spLocks/>
          </p:cNvSpPr>
          <p:nvPr/>
        </p:nvSpPr>
        <p:spPr>
          <a:xfrm>
            <a:off x="6679292" y="3246514"/>
            <a:ext cx="4640167" cy="93862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solidFill>
                <a:schemeClr val="tx1"/>
              </a:solidFill>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t>46</a:t>
            </a:fld>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0307" y="1549716"/>
            <a:ext cx="3540202" cy="4720269"/>
          </a:xfrm>
          <a:prstGeom prst="rect">
            <a:avLst/>
          </a:prstGeom>
        </p:spPr>
      </p:pic>
      <p:pic>
        <p:nvPicPr>
          <p:cNvPr id="7" name="Picture 6">
            <a:extLst>
              <a:ext uri="{FF2B5EF4-FFF2-40B4-BE49-F238E27FC236}">
                <a16:creationId xmlns="" xmlns:a16="http://schemas.microsoft.com/office/drawing/2014/main" id="{07502AC8-8D2B-4810-99E1-D32923E27753}"/>
              </a:ext>
            </a:extLst>
          </p:cNvPr>
          <p:cNvPicPr>
            <a:picLocks noChangeAspect="1"/>
          </p:cNvPicPr>
          <p:nvPr/>
        </p:nvPicPr>
        <p:blipFill rotWithShape="1">
          <a:blip r:embed="rId5"/>
          <a:srcRect l="16780" r="10351" b="4667"/>
          <a:stretch/>
        </p:blipFill>
        <p:spPr>
          <a:xfrm rot="4935916">
            <a:off x="1010028" y="1850597"/>
            <a:ext cx="3507440" cy="3441542"/>
          </a:xfrm>
          <a:prstGeom prst="rect">
            <a:avLst/>
          </a:prstGeom>
        </p:spPr>
      </p:pic>
      <p:sp>
        <p:nvSpPr>
          <p:cNvPr id="8" name="Arrow: Right 7">
            <a:extLst>
              <a:ext uri="{FF2B5EF4-FFF2-40B4-BE49-F238E27FC236}">
                <a16:creationId xmlns="" xmlns:a16="http://schemas.microsoft.com/office/drawing/2014/main" id="{F3EF47F5-D628-4411-9558-690E08B09179}"/>
              </a:ext>
            </a:extLst>
          </p:cNvPr>
          <p:cNvSpPr/>
          <p:nvPr/>
        </p:nvSpPr>
        <p:spPr>
          <a:xfrm>
            <a:off x="5145546" y="2613563"/>
            <a:ext cx="1316214" cy="3887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79975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Prioritization Exercise</a:t>
            </a:r>
          </a:p>
        </p:txBody>
      </p:sp>
      <p:sp>
        <p:nvSpPr>
          <p:cNvPr id="3" name="Slide Number Placeholder 2"/>
          <p:cNvSpPr>
            <a:spLocks noGrp="1"/>
          </p:cNvSpPr>
          <p:nvPr>
            <p:ph type="sldNum" sz="quarter" idx="12"/>
          </p:nvPr>
        </p:nvSpPr>
        <p:spPr/>
        <p:txBody>
          <a:bodyPr/>
          <a:lstStyle/>
          <a:p>
            <a:fld id="{4FAB73BC-B049-4115-A692-8D63A059BFB8}" type="slidenum">
              <a:rPr lang="en-US" smtClean="0"/>
              <a:t>47</a:t>
            </a:fld>
            <a:endParaRPr lang="en-US" dirty="0"/>
          </a:p>
        </p:txBody>
      </p:sp>
    </p:spTree>
    <p:extLst>
      <p:ext uri="{BB962C8B-B14F-4D97-AF65-F5344CB8AC3E}">
        <p14:creationId xmlns:p14="http://schemas.microsoft.com/office/powerpoint/2010/main" val="22885156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Wrap Up and Next Steps</a:t>
            </a:r>
          </a:p>
        </p:txBody>
      </p:sp>
      <p:sp>
        <p:nvSpPr>
          <p:cNvPr id="4" name="Slide Number Placeholder 3"/>
          <p:cNvSpPr>
            <a:spLocks noGrp="1"/>
          </p:cNvSpPr>
          <p:nvPr>
            <p:ph type="sldNum" sz="quarter" idx="12"/>
          </p:nvPr>
        </p:nvSpPr>
        <p:spPr/>
        <p:txBody>
          <a:bodyPr/>
          <a:lstStyle/>
          <a:p>
            <a:fld id="{4FAB73BC-B049-4115-A692-8D63A059BFB8}" type="slidenum">
              <a:rPr lang="en-US" smtClean="0"/>
              <a:t>48</a:t>
            </a:fld>
            <a:endParaRPr lang="en-US" dirty="0"/>
          </a:p>
        </p:txBody>
      </p:sp>
    </p:spTree>
    <p:extLst>
      <p:ext uri="{BB962C8B-B14F-4D97-AF65-F5344CB8AC3E}">
        <p14:creationId xmlns:p14="http://schemas.microsoft.com/office/powerpoint/2010/main" val="6809192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Shared CHNA Contacts</a:t>
            </a:r>
            <a:endParaRPr lang="en-US" dirty="0"/>
          </a:p>
        </p:txBody>
      </p:sp>
      <p:sp>
        <p:nvSpPr>
          <p:cNvPr id="7" name="Content Placeholder 6"/>
          <p:cNvSpPr>
            <a:spLocks noGrp="1"/>
          </p:cNvSpPr>
          <p:nvPr>
            <p:ph sz="half" idx="2"/>
          </p:nvPr>
        </p:nvSpPr>
        <p:spPr>
          <a:xfrm>
            <a:off x="1125609" y="3504563"/>
            <a:ext cx="3866607" cy="2750821"/>
          </a:xfrm>
        </p:spPr>
        <p:txBody>
          <a:bodyPr>
            <a:normAutofit fontScale="92500" lnSpcReduction="10000"/>
          </a:bodyPr>
          <a:lstStyle/>
          <a:p>
            <a:pPr>
              <a:lnSpc>
                <a:spcPct val="100000"/>
              </a:lnSpc>
              <a:spcBef>
                <a:spcPts val="0"/>
              </a:spcBef>
              <a:spcAft>
                <a:spcPts val="0"/>
              </a:spcAft>
            </a:pPr>
            <a:r>
              <a:rPr lang="en-US" b="1" dirty="0" smtClean="0"/>
              <a:t>Maine CDC District Liaison	</a:t>
            </a:r>
            <a:r>
              <a:rPr lang="en-US" sz="1900" b="1" dirty="0" smtClean="0"/>
              <a:t>	</a:t>
            </a:r>
            <a:r>
              <a:rPr lang="en-US" b="1" dirty="0" smtClean="0"/>
              <a:t/>
            </a:r>
            <a:br>
              <a:rPr lang="en-US" b="1" dirty="0" smtClean="0"/>
            </a:br>
            <a:r>
              <a:rPr lang="en-US" sz="1900" dirty="0" smtClean="0"/>
              <a:t>Drexell White</a:t>
            </a:r>
            <a:br>
              <a:rPr lang="en-US" sz="1900" dirty="0" smtClean="0"/>
            </a:br>
            <a:r>
              <a:rPr lang="en-US" sz="1900" dirty="0" smtClean="0">
                <a:hlinkClick r:id="rId3"/>
              </a:rPr>
              <a:t>drexell.r.white@maine.gov</a:t>
            </a:r>
            <a:r>
              <a:rPr lang="en-US" sz="1900" dirty="0" smtClean="0"/>
              <a:t> </a:t>
            </a:r>
            <a:r>
              <a:rPr lang="en-US" sz="1900" dirty="0"/>
              <a:t/>
            </a:r>
            <a:br>
              <a:rPr lang="en-US" sz="1900" dirty="0"/>
            </a:br>
            <a:r>
              <a:rPr lang="en-US" sz="1900" dirty="0" smtClean="0"/>
              <a:t>596-4278</a:t>
            </a:r>
            <a:br>
              <a:rPr lang="en-US" sz="1900" dirty="0" smtClean="0"/>
            </a:br>
            <a:endParaRPr lang="en-US" sz="1900" dirty="0" smtClean="0"/>
          </a:p>
          <a:p>
            <a:pPr>
              <a:lnSpc>
                <a:spcPct val="100000"/>
              </a:lnSpc>
              <a:spcBef>
                <a:spcPts val="0"/>
              </a:spcBef>
              <a:spcAft>
                <a:spcPts val="0"/>
              </a:spcAft>
            </a:pPr>
            <a:r>
              <a:rPr lang="en-US" sz="1900" dirty="0" smtClean="0"/>
              <a:t>Phoebe Downer </a:t>
            </a:r>
            <a:br>
              <a:rPr lang="en-US" sz="1900" dirty="0" smtClean="0"/>
            </a:br>
            <a:r>
              <a:rPr lang="en-US" sz="1900" dirty="0" smtClean="0">
                <a:hlinkClick r:id="rId4"/>
              </a:rPr>
              <a:t>phoebe.downer@maine.gov</a:t>
            </a:r>
            <a:r>
              <a:rPr lang="en-US" sz="1900" dirty="0" smtClean="0"/>
              <a:t> </a:t>
            </a:r>
            <a:br>
              <a:rPr lang="en-US" sz="1900" dirty="0" smtClean="0"/>
            </a:br>
            <a:r>
              <a:rPr lang="en-US" sz="1900" dirty="0" smtClean="0"/>
              <a:t>596-4270</a:t>
            </a: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49</a:t>
            </a:fld>
            <a:endParaRPr lang="en-US" dirty="0"/>
          </a:p>
        </p:txBody>
      </p:sp>
      <p:sp>
        <p:nvSpPr>
          <p:cNvPr id="8" name="Content Placeholder 6"/>
          <p:cNvSpPr txBox="1">
            <a:spLocks/>
          </p:cNvSpPr>
          <p:nvPr/>
        </p:nvSpPr>
        <p:spPr>
          <a:xfrm>
            <a:off x="6473518" y="1501181"/>
            <a:ext cx="3866607" cy="25763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spcAft>
                <a:spcPts val="0"/>
              </a:spcAft>
            </a:pPr>
            <a:r>
              <a:rPr lang="en-US" sz="1900" b="1" dirty="0" smtClean="0"/>
              <a:t>MaineHealth Representatives</a:t>
            </a:r>
            <a:r>
              <a:rPr lang="en-US" sz="1800" b="1" dirty="0" smtClean="0"/>
              <a:t>		</a:t>
            </a:r>
            <a:br>
              <a:rPr lang="en-US" sz="1800" b="1" dirty="0" smtClean="0"/>
            </a:br>
            <a:r>
              <a:rPr lang="en-US" sz="1800" dirty="0" smtClean="0"/>
              <a:t>Jo Morrissey</a:t>
            </a:r>
            <a:br>
              <a:rPr lang="en-US" sz="1800" dirty="0" smtClean="0"/>
            </a:br>
            <a:r>
              <a:rPr lang="en-US" sz="1800" dirty="0" smtClean="0">
                <a:hlinkClick r:id="rId5"/>
              </a:rPr>
              <a:t>jlmorrisse@mainehealth.org</a:t>
            </a:r>
            <a:r>
              <a:rPr lang="en-US" sz="1800" dirty="0"/>
              <a:t/>
            </a:r>
            <a:br>
              <a:rPr lang="en-US" sz="1800" dirty="0"/>
            </a:br>
            <a:r>
              <a:rPr lang="en-US" sz="1800" dirty="0" smtClean="0"/>
              <a:t>661-3428</a:t>
            </a:r>
            <a:br>
              <a:rPr lang="en-US" sz="1800" dirty="0" smtClean="0"/>
            </a:br>
            <a:r>
              <a:rPr lang="en-US" sz="1800" b="1" dirty="0" smtClean="0"/>
              <a:t/>
            </a:r>
            <a:br>
              <a:rPr lang="en-US" sz="1800" b="1" dirty="0" smtClean="0"/>
            </a:br>
            <a:r>
              <a:rPr lang="en-US" sz="1800" dirty="0" smtClean="0"/>
              <a:t>Ellen Freedman</a:t>
            </a:r>
            <a:br>
              <a:rPr lang="en-US" sz="1800" dirty="0" smtClean="0"/>
            </a:br>
            <a:r>
              <a:rPr lang="en-US" sz="1800" dirty="0" smtClean="0">
                <a:hlinkClick r:id="rId6"/>
              </a:rPr>
              <a:t>efreedman@mainehealth.org</a:t>
            </a:r>
            <a:r>
              <a:rPr lang="en-US" sz="1800" dirty="0" smtClean="0"/>
              <a:t> </a:t>
            </a:r>
            <a:br>
              <a:rPr lang="en-US" sz="1800" dirty="0" smtClean="0"/>
            </a:br>
            <a:r>
              <a:rPr lang="en-US" sz="1800" dirty="0" smtClean="0"/>
              <a:t>661-7670</a:t>
            </a:r>
            <a:r>
              <a:rPr lang="en-US" sz="1900" dirty="0" smtClean="0"/>
              <a:t/>
            </a:r>
            <a:br>
              <a:rPr lang="en-US" sz="1900" dirty="0" smtClean="0"/>
            </a:br>
            <a:endParaRPr lang="en-US" sz="1900" dirty="0"/>
          </a:p>
        </p:txBody>
      </p:sp>
      <p:sp>
        <p:nvSpPr>
          <p:cNvPr id="10" name="Content Placeholder 6"/>
          <p:cNvSpPr txBox="1">
            <a:spLocks/>
          </p:cNvSpPr>
          <p:nvPr/>
        </p:nvSpPr>
        <p:spPr>
          <a:xfrm>
            <a:off x="6473519" y="4323685"/>
            <a:ext cx="3866607" cy="240199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0"/>
              </a:spcBef>
              <a:spcAft>
                <a:spcPts val="0"/>
              </a:spcAft>
            </a:pPr>
            <a:r>
              <a:rPr lang="en-US" sz="1900" b="1" dirty="0" smtClean="0"/>
              <a:t>Pen Bay Medical Center |</a:t>
            </a:r>
            <a:br>
              <a:rPr lang="en-US" sz="1900" b="1" dirty="0" smtClean="0"/>
            </a:br>
            <a:r>
              <a:rPr lang="en-US" sz="1900" b="1" dirty="0" smtClean="0"/>
              <a:t>Waldo County General Hospital</a:t>
            </a:r>
            <a:r>
              <a:rPr lang="en-US" b="1" dirty="0" smtClean="0"/>
              <a:t>		</a:t>
            </a:r>
            <a:br>
              <a:rPr lang="en-US" b="1" dirty="0" smtClean="0"/>
            </a:br>
            <a:r>
              <a:rPr lang="en-US" sz="1800" dirty="0" smtClean="0"/>
              <a:t>Rachael McCormick</a:t>
            </a:r>
            <a:br>
              <a:rPr lang="en-US" sz="1800" dirty="0" smtClean="0"/>
            </a:br>
            <a:r>
              <a:rPr lang="en-US" sz="1800" dirty="0" smtClean="0">
                <a:hlinkClick r:id="rId7"/>
              </a:rPr>
              <a:t>rmccormick@pbmc.org</a:t>
            </a:r>
            <a:r>
              <a:rPr lang="en-US" sz="1800" dirty="0" smtClean="0"/>
              <a:t/>
            </a:r>
            <a:br>
              <a:rPr lang="en-US" sz="1800" dirty="0" smtClean="0"/>
            </a:br>
            <a:r>
              <a:rPr lang="en-US" sz="1800" dirty="0" smtClean="0"/>
              <a:t>921-3957 | 505-4607</a:t>
            </a:r>
            <a:r>
              <a:rPr lang="en-US" dirty="0" smtClean="0"/>
              <a:t/>
            </a:r>
            <a:br>
              <a:rPr lang="en-US" dirty="0" smtClean="0"/>
            </a:br>
            <a:endParaRPr lang="en-US" dirty="0"/>
          </a:p>
        </p:txBody>
      </p:sp>
      <p:sp>
        <p:nvSpPr>
          <p:cNvPr id="11" name="Content Placeholder 6"/>
          <p:cNvSpPr txBox="1">
            <a:spLocks/>
          </p:cNvSpPr>
          <p:nvPr/>
        </p:nvSpPr>
        <p:spPr>
          <a:xfrm>
            <a:off x="1125609" y="1518467"/>
            <a:ext cx="4946668" cy="240199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0"/>
              </a:spcBef>
              <a:spcAft>
                <a:spcPts val="0"/>
              </a:spcAft>
            </a:pPr>
            <a:r>
              <a:rPr lang="en-US" sz="1900" b="1" dirty="0" smtClean="0"/>
              <a:t>Knox County Community Health  Coalition</a:t>
            </a:r>
            <a:r>
              <a:rPr lang="en-US" b="1" dirty="0" smtClean="0"/>
              <a:t/>
            </a:r>
            <a:br>
              <a:rPr lang="en-US" b="1" dirty="0" smtClean="0"/>
            </a:br>
            <a:r>
              <a:rPr lang="en-US" sz="1800" b="1" dirty="0" smtClean="0"/>
              <a:t/>
            </a:r>
            <a:br>
              <a:rPr lang="en-US" sz="1800" b="1" dirty="0" smtClean="0"/>
            </a:br>
            <a:r>
              <a:rPr lang="en-US" sz="1800" dirty="0" smtClean="0"/>
              <a:t>Connie Putnam</a:t>
            </a:r>
            <a:br>
              <a:rPr lang="en-US" sz="1800" dirty="0" smtClean="0"/>
            </a:br>
            <a:r>
              <a:rPr lang="en-US" sz="1800" dirty="0" smtClean="0">
                <a:hlinkClick r:id="rId8"/>
              </a:rPr>
              <a:t>cputnamkcchc@gmail.com</a:t>
            </a:r>
            <a:r>
              <a:rPr lang="en-US" sz="1800" dirty="0" smtClean="0"/>
              <a:t/>
            </a:r>
            <a:br>
              <a:rPr lang="en-US" sz="1800" dirty="0" smtClean="0"/>
            </a:br>
            <a:r>
              <a:rPr lang="en-US" sz="1800" dirty="0" smtClean="0"/>
              <a:t>236-6313, ext. 1</a:t>
            </a:r>
            <a:br>
              <a:rPr lang="en-US" sz="1800" dirty="0" smtClean="0"/>
            </a:br>
            <a:r>
              <a:rPr lang="en-US" sz="2200" b="1" dirty="0" smtClean="0"/>
              <a:t/>
            </a:r>
            <a:br>
              <a:rPr lang="en-US" sz="2200" b="1" dirty="0" smtClean="0"/>
            </a:br>
            <a:endParaRPr lang="en-US" dirty="0"/>
          </a:p>
        </p:txBody>
      </p:sp>
    </p:spTree>
    <p:extLst>
      <p:ext uri="{BB962C8B-B14F-4D97-AF65-F5344CB8AC3E}">
        <p14:creationId xmlns:p14="http://schemas.microsoft.com/office/powerpoint/2010/main" val="3103154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Why are we here?</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t>5</a:t>
            </a:fld>
            <a:endParaRPr lang="en-US" dirty="0"/>
          </a:p>
        </p:txBody>
      </p:sp>
    </p:spTree>
    <p:extLst>
      <p:ext uri="{BB962C8B-B14F-4D97-AF65-F5344CB8AC3E}">
        <p14:creationId xmlns:p14="http://schemas.microsoft.com/office/powerpoint/2010/main" val="2564991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altLang="en-US" dirty="0"/>
              <a:t>Guidance, Regulations &amp; the Law</a:t>
            </a:r>
          </a:p>
        </p:txBody>
      </p:sp>
      <p:sp>
        <p:nvSpPr>
          <p:cNvPr id="4" name="Slide Number Placeholder 3">
            <a:extLst/>
          </p:cNvPr>
          <p:cNvSpPr>
            <a:spLocks noGrp="1"/>
          </p:cNvSpPr>
          <p:nvPr>
            <p:ph type="sldNum" sz="quarter" idx="12"/>
          </p:nvPr>
        </p:nvSpPr>
        <p:spPr/>
        <p:txBody>
          <a:bodyPr/>
          <a:lstStyle>
            <a:lvl1pPr eaLnBrk="0" hangingPunct="0">
              <a:defRPr>
                <a:solidFill>
                  <a:schemeClr val="tx1"/>
                </a:solidFill>
                <a:latin typeface="Calibri" charset="0"/>
                <a:ea typeface="Arial"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A9216CDE-3755-D443-8613-CCE1F464822F}" type="slidenum">
              <a:rPr lang="en-US" altLang="en-US">
                <a:solidFill>
                  <a:srgbClr val="898989"/>
                </a:solidFill>
              </a:rPr>
              <a:pPr eaLnBrk="1" hangingPunct="1"/>
              <a:t>6</a:t>
            </a:fld>
            <a:endParaRPr lang="en-US" altLang="en-US">
              <a:solidFill>
                <a:srgbClr val="898989"/>
              </a:solidFill>
            </a:endParaRPr>
          </a:p>
        </p:txBody>
      </p:sp>
      <p:sp>
        <p:nvSpPr>
          <p:cNvPr id="3077" name="TextBox 4"/>
          <p:cNvSpPr txBox="1">
            <a:spLocks noChangeArrowheads="1"/>
          </p:cNvSpPr>
          <p:nvPr/>
        </p:nvSpPr>
        <p:spPr bwMode="auto">
          <a:xfrm>
            <a:off x="9678421" y="5987980"/>
            <a:ext cx="26765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000" i="1" dirty="0"/>
              <a:t>Images </a:t>
            </a:r>
            <a:r>
              <a:rPr lang="en-US" altLang="en-US" sz="1000" i="1" dirty="0" smtClean="0"/>
              <a:t>of </a:t>
            </a:r>
            <a:r>
              <a:rPr lang="en-US" altLang="en-US" sz="1000" i="1" dirty="0"/>
              <a:t>PHAB and IRS from the internet</a:t>
            </a:r>
          </a:p>
        </p:txBody>
      </p:sp>
      <p:sp>
        <p:nvSpPr>
          <p:cNvPr id="10" name="Oval 9"/>
          <p:cNvSpPr/>
          <p:nvPr/>
        </p:nvSpPr>
        <p:spPr>
          <a:xfrm>
            <a:off x="4660062" y="1851327"/>
            <a:ext cx="4158409" cy="4158409"/>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pic>
        <p:nvPicPr>
          <p:cNvPr id="11" name="Picture 2"/>
          <p:cNvPicPr>
            <a:picLocks noChangeAspect="1"/>
          </p:cNvPicPr>
          <p:nvPr/>
        </p:nvPicPr>
        <p:blipFill rotWithShape="1">
          <a:blip r:embed="rId3">
            <a:extLst>
              <a:ext uri="{28A0092B-C50C-407E-A947-70E740481C1C}">
                <a14:useLocalDpi xmlns:a14="http://schemas.microsoft.com/office/drawing/2010/main" val="0"/>
              </a:ext>
            </a:extLst>
          </a:blip>
          <a:srcRect r="63516"/>
          <a:stretch/>
        </p:blipFill>
        <p:spPr bwMode="auto">
          <a:xfrm>
            <a:off x="2700670" y="2996418"/>
            <a:ext cx="1867021" cy="191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p:cNvPicPr>
          <p:nvPr/>
        </p:nvPicPr>
        <p:blipFill rotWithShape="1">
          <a:blip r:embed="rId3">
            <a:extLst>
              <a:ext uri="{28A0092B-C50C-407E-A947-70E740481C1C}">
                <a14:useLocalDpi xmlns:a14="http://schemas.microsoft.com/office/drawing/2010/main" val="0"/>
              </a:ext>
            </a:extLst>
          </a:blip>
          <a:srcRect l="69424"/>
          <a:stretch/>
        </p:blipFill>
        <p:spPr bwMode="auto">
          <a:xfrm>
            <a:off x="6961431" y="2996419"/>
            <a:ext cx="1258353" cy="168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592446" y="3355195"/>
            <a:ext cx="2096086" cy="1323439"/>
          </a:xfrm>
          <a:prstGeom prst="rect">
            <a:avLst/>
          </a:prstGeom>
          <a:noFill/>
        </p:spPr>
        <p:txBody>
          <a:bodyPr wrap="square" rtlCol="0">
            <a:spAutoFit/>
          </a:bodyPr>
          <a:lstStyle/>
          <a:p>
            <a:pPr algn="ctr"/>
            <a:r>
              <a:rPr lang="en-US" sz="2000" b="1" dirty="0" smtClean="0">
                <a:solidFill>
                  <a:schemeClr val="accent2"/>
                </a:solidFill>
              </a:rPr>
              <a:t>Maine Shared </a:t>
            </a:r>
          </a:p>
          <a:p>
            <a:pPr algn="ctr"/>
            <a:r>
              <a:rPr lang="en-US" sz="2000" b="1" dirty="0" smtClean="0">
                <a:solidFill>
                  <a:schemeClr val="accent2"/>
                </a:solidFill>
              </a:rPr>
              <a:t>Community </a:t>
            </a:r>
            <a:br>
              <a:rPr lang="en-US" sz="2000" b="1" dirty="0" smtClean="0">
                <a:solidFill>
                  <a:schemeClr val="accent2"/>
                </a:solidFill>
              </a:rPr>
            </a:br>
            <a:r>
              <a:rPr lang="en-US" sz="2000" b="1" dirty="0" smtClean="0">
                <a:solidFill>
                  <a:schemeClr val="accent2"/>
                </a:solidFill>
              </a:rPr>
              <a:t>Health Needs Assessment</a:t>
            </a:r>
            <a:endParaRPr lang="en-US" sz="2000" b="1" dirty="0">
              <a:solidFill>
                <a:schemeClr val="accent2"/>
              </a:solidFill>
            </a:endParaRPr>
          </a:p>
        </p:txBody>
      </p:sp>
      <p:sp>
        <p:nvSpPr>
          <p:cNvPr id="9" name="Oval 8"/>
          <p:cNvSpPr/>
          <p:nvPr/>
        </p:nvSpPr>
        <p:spPr>
          <a:xfrm>
            <a:off x="2461849" y="1829571"/>
            <a:ext cx="4158409" cy="4158409"/>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Tree>
    <p:extLst>
      <p:ext uri="{BB962C8B-B14F-4D97-AF65-F5344CB8AC3E}">
        <p14:creationId xmlns:p14="http://schemas.microsoft.com/office/powerpoint/2010/main" val="2656183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Maine Shared CHNA </a:t>
            </a:r>
          </a:p>
        </p:txBody>
      </p:sp>
      <p:sp>
        <p:nvSpPr>
          <p:cNvPr id="4" name="Text Placeholder 3"/>
          <p:cNvSpPr>
            <a:spLocks noGrp="1"/>
          </p:cNvSpPr>
          <p:nvPr>
            <p:ph type="body" sz="half" idx="2"/>
          </p:nvPr>
        </p:nvSpPr>
        <p:spPr/>
        <p:txBody>
          <a:bodyPr/>
          <a:lstStyle/>
          <a:p>
            <a:r>
              <a:rPr lang="en-US" dirty="0"/>
              <a:t>Governance</a:t>
            </a:r>
          </a:p>
        </p:txBody>
      </p:sp>
      <p:graphicFrame>
        <p:nvGraphicFramePr>
          <p:cNvPr id="7" name="Content Placeholder 6"/>
          <p:cNvGraphicFramePr>
            <a:graphicFrameLocks noGrp="1"/>
          </p:cNvGraphicFramePr>
          <p:nvPr>
            <p:ph idx="1"/>
            <p:extLst/>
          </p:nvPr>
        </p:nvGraphicFramePr>
        <p:xfrm>
          <a:off x="3037398" y="103367"/>
          <a:ext cx="8770289" cy="5405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4FAB73BC-B049-4115-A692-8D63A059BFB8}" type="slidenum">
              <a:rPr lang="en-US" smtClean="0"/>
              <a:pPr/>
              <a:t>7</a:t>
            </a:fld>
            <a:endParaRPr lang="en-US" dirty="0"/>
          </a:p>
        </p:txBody>
      </p:sp>
    </p:spTree>
    <p:extLst>
      <p:ext uri="{BB962C8B-B14F-4D97-AF65-F5344CB8AC3E}">
        <p14:creationId xmlns:p14="http://schemas.microsoft.com/office/powerpoint/2010/main" val="2867635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dirty="0" smtClean="0"/>
              <a:t>Health Improvement Process</a:t>
            </a:r>
            <a:endParaRPr lang="en-US" altLang="en-US" dirty="0"/>
          </a:p>
        </p:txBody>
      </p:sp>
      <p:graphicFrame>
        <p:nvGraphicFramePr>
          <p:cNvPr id="3" name="Content Placeholder 7"/>
          <p:cNvGraphicFramePr>
            <a:graphicFrameLocks/>
          </p:cNvGraphicFramePr>
          <p:nvPr>
            <p:extLst/>
          </p:nvPr>
        </p:nvGraphicFramePr>
        <p:xfrm>
          <a:off x="3411243" y="1589124"/>
          <a:ext cx="4937125" cy="4335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val 1"/>
          <p:cNvSpPr/>
          <p:nvPr/>
        </p:nvSpPr>
        <p:spPr>
          <a:xfrm>
            <a:off x="1474416" y="3391784"/>
            <a:ext cx="1109295" cy="627321"/>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00" dirty="0" smtClean="0">
                <a:solidFill>
                  <a:srgbClr val="FFFFFF"/>
                </a:solidFill>
              </a:rPr>
              <a:t>Partners</a:t>
            </a:r>
            <a:endParaRPr lang="en-US" sz="1200" dirty="0">
              <a:solidFill>
                <a:srgbClr val="FFFFFF"/>
              </a:solidFill>
            </a:endParaRPr>
          </a:p>
        </p:txBody>
      </p:sp>
      <p:sp>
        <p:nvSpPr>
          <p:cNvPr id="6" name="Oval 5"/>
          <p:cNvSpPr/>
          <p:nvPr/>
        </p:nvSpPr>
        <p:spPr>
          <a:xfrm>
            <a:off x="2029063" y="1951072"/>
            <a:ext cx="1109295" cy="627321"/>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solidFill>
                  <a:srgbClr val="FFFFFF"/>
                </a:solidFill>
              </a:rPr>
              <a:t>Partners</a:t>
            </a:r>
            <a:endParaRPr lang="en-US" sz="1200" dirty="0">
              <a:solidFill>
                <a:srgbClr val="FFFFFF"/>
              </a:solidFill>
            </a:endParaRPr>
          </a:p>
        </p:txBody>
      </p:sp>
      <p:sp>
        <p:nvSpPr>
          <p:cNvPr id="7" name="Oval 6"/>
          <p:cNvSpPr/>
          <p:nvPr/>
        </p:nvSpPr>
        <p:spPr>
          <a:xfrm>
            <a:off x="7428684" y="1637412"/>
            <a:ext cx="1109295" cy="627321"/>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200" dirty="0" smtClean="0">
                <a:solidFill>
                  <a:srgbClr val="FFFFFF"/>
                </a:solidFill>
              </a:rPr>
              <a:t>Partners</a:t>
            </a:r>
            <a:endParaRPr lang="en-US" sz="1200" dirty="0">
              <a:solidFill>
                <a:srgbClr val="FFFFFF"/>
              </a:solidFill>
            </a:endParaRPr>
          </a:p>
        </p:txBody>
      </p:sp>
      <p:sp>
        <p:nvSpPr>
          <p:cNvPr id="8" name="Oval 7"/>
          <p:cNvSpPr/>
          <p:nvPr/>
        </p:nvSpPr>
        <p:spPr>
          <a:xfrm>
            <a:off x="8740033" y="3033818"/>
            <a:ext cx="1109295" cy="627321"/>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1200" dirty="0" smtClean="0">
                <a:solidFill>
                  <a:srgbClr val="FFFFFF"/>
                </a:solidFill>
              </a:rPr>
              <a:t>Partners</a:t>
            </a:r>
            <a:endParaRPr lang="en-US" sz="1200" dirty="0">
              <a:solidFill>
                <a:srgbClr val="FFFFFF"/>
              </a:solidFill>
            </a:endParaRPr>
          </a:p>
        </p:txBody>
      </p:sp>
      <p:sp>
        <p:nvSpPr>
          <p:cNvPr id="9" name="Oval 8"/>
          <p:cNvSpPr/>
          <p:nvPr/>
        </p:nvSpPr>
        <p:spPr>
          <a:xfrm>
            <a:off x="8688694" y="4813001"/>
            <a:ext cx="1109295" cy="627321"/>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00" dirty="0" smtClean="0">
                <a:solidFill>
                  <a:srgbClr val="FFFFFF"/>
                </a:solidFill>
              </a:rPr>
              <a:t>Partners</a:t>
            </a:r>
            <a:endParaRPr lang="en-US" sz="1200" dirty="0">
              <a:solidFill>
                <a:srgbClr val="FFFFFF"/>
              </a:solidFill>
            </a:endParaRPr>
          </a:p>
        </p:txBody>
      </p:sp>
      <p:sp>
        <p:nvSpPr>
          <p:cNvPr id="10" name="Oval 9"/>
          <p:cNvSpPr/>
          <p:nvPr/>
        </p:nvSpPr>
        <p:spPr>
          <a:xfrm>
            <a:off x="2301948" y="4813002"/>
            <a:ext cx="1109295" cy="627321"/>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200" dirty="0" smtClean="0">
                <a:solidFill>
                  <a:srgbClr val="FFFFFF"/>
                </a:solidFill>
              </a:rPr>
              <a:t>Partners</a:t>
            </a:r>
            <a:endParaRPr lang="en-US" sz="1200" dirty="0">
              <a:solidFill>
                <a:srgbClr val="FFFFFF"/>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srgbClr val="FFFFFF"/>
                </a:solidFill>
              </a:rPr>
              <a:pPr/>
              <a:t>8</a:t>
            </a:fld>
            <a:endParaRPr lang="en-US" dirty="0">
              <a:solidFill>
                <a:srgbClr val="FFFFFF"/>
              </a:solidFill>
            </a:endParaRPr>
          </a:p>
        </p:txBody>
      </p:sp>
    </p:spTree>
    <p:extLst>
      <p:ext uri="{BB962C8B-B14F-4D97-AF65-F5344CB8AC3E}">
        <p14:creationId xmlns:p14="http://schemas.microsoft.com/office/powerpoint/2010/main" val="2909095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Local Activities and Accomplishments</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t>9</a:t>
            </a:fld>
            <a:endParaRPr lang="en-US" dirty="0"/>
          </a:p>
        </p:txBody>
      </p:sp>
    </p:spTree>
    <p:extLst>
      <p:ext uri="{BB962C8B-B14F-4D97-AF65-F5344CB8AC3E}">
        <p14:creationId xmlns:p14="http://schemas.microsoft.com/office/powerpoint/2010/main" val="90363296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Healthy Maine">
      <a:dk1>
        <a:srgbClr val="000000"/>
      </a:dk1>
      <a:lt1>
        <a:srgbClr val="FFFFFF"/>
      </a:lt1>
      <a:dk2>
        <a:srgbClr val="637052"/>
      </a:dk2>
      <a:lt2>
        <a:srgbClr val="CCDDEA"/>
      </a:lt2>
      <a:accent1>
        <a:srgbClr val="9FADB1"/>
      </a:accent1>
      <a:accent2>
        <a:srgbClr val="3C6E6F"/>
      </a:accent2>
      <a:accent3>
        <a:srgbClr val="061D38"/>
      </a:accent3>
      <a:accent4>
        <a:srgbClr val="660F44"/>
      </a:accent4>
      <a:accent5>
        <a:srgbClr val="178AC1"/>
      </a:accent5>
      <a:accent6>
        <a:srgbClr val="94CF4F"/>
      </a:accent6>
      <a:hlink>
        <a:srgbClr val="2998E3"/>
      </a:hlink>
      <a:folHlink>
        <a:srgbClr val="8C8C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8300</TotalTime>
  <Words>5858</Words>
  <Application>Microsoft Office PowerPoint</Application>
  <PresentationFormat>Custom</PresentationFormat>
  <Paragraphs>754</Paragraphs>
  <Slides>49</Slides>
  <Notes>49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Retrospect</vt:lpstr>
      <vt:lpstr>Maine Shared Community Health Needs Assessment</vt:lpstr>
      <vt:lpstr>Thank you to the following sponsors of this forum!</vt:lpstr>
      <vt:lpstr>Welcome and Introductions</vt:lpstr>
      <vt:lpstr>Forum Agenda</vt:lpstr>
      <vt:lpstr>Why are we here?</vt:lpstr>
      <vt:lpstr>Guidance, Regulations &amp; the Law</vt:lpstr>
      <vt:lpstr>Maine Shared CHNA </vt:lpstr>
      <vt:lpstr>Health Improvement Process</vt:lpstr>
      <vt:lpstr>Local Activities and Accomplishments</vt:lpstr>
      <vt:lpstr>Health Improvement</vt:lpstr>
      <vt:lpstr>Midcoast Public Health District  Midcoast Public Health Council (MPHC)</vt:lpstr>
      <vt:lpstr>Midcoast District – Knox County Hospital and District priority areas of work since the 2016 Shared CHNA</vt:lpstr>
      <vt:lpstr>Cancer Screening &amp; Prevention</vt:lpstr>
      <vt:lpstr>Elevated Blood Lead Levels</vt:lpstr>
      <vt:lpstr>Obesity &amp; Diabetes</vt:lpstr>
      <vt:lpstr>Substance Use</vt:lpstr>
      <vt:lpstr>Tobacco Use</vt:lpstr>
      <vt:lpstr>How to Read County Health Profile </vt:lpstr>
      <vt:lpstr>How to Read County Health Profile </vt:lpstr>
      <vt:lpstr>Key Findings </vt:lpstr>
      <vt:lpstr>Demographics</vt:lpstr>
      <vt:lpstr>Demographics </vt:lpstr>
      <vt:lpstr>Demographics</vt:lpstr>
      <vt:lpstr>Health Equity Data   </vt:lpstr>
      <vt:lpstr>Years of Potential Life Lost </vt:lpstr>
      <vt:lpstr>Social Determinants of Health</vt:lpstr>
      <vt:lpstr>Social Determinants of Health</vt:lpstr>
      <vt:lpstr>Social Determinants of Health</vt:lpstr>
      <vt:lpstr>Health Behaviors - Obesity</vt:lpstr>
      <vt:lpstr>Health Behaviors- Smoking</vt:lpstr>
      <vt:lpstr>Health Behaviors- Smoking</vt:lpstr>
      <vt:lpstr>Health Behaviors- Alcohol and Marijuana</vt:lpstr>
      <vt:lpstr>Health Outcomes - Cancer</vt:lpstr>
      <vt:lpstr>Health Outcomes - Cancer</vt:lpstr>
      <vt:lpstr>Health Outcomes-Adult Chronic Disease</vt:lpstr>
      <vt:lpstr>Health Outcomes-Adult Chronic Disease</vt:lpstr>
      <vt:lpstr>Health Outcomes - Mental Health</vt:lpstr>
      <vt:lpstr>Health Outcomes - Substance Use</vt:lpstr>
      <vt:lpstr>Health Outcomes – Substance Use</vt:lpstr>
      <vt:lpstr>Health Outcomes – Injury</vt:lpstr>
      <vt:lpstr>Lead Screening Among Children</vt:lpstr>
      <vt:lpstr>Lead Levels Among Children</vt:lpstr>
      <vt:lpstr>Health Access and Quality</vt:lpstr>
      <vt:lpstr>Facilitated Discussion</vt:lpstr>
      <vt:lpstr>Small Group Discussion Questions</vt:lpstr>
      <vt:lpstr>Assets/Resources and Needs</vt:lpstr>
      <vt:lpstr>Prioritization Exercise</vt:lpstr>
      <vt:lpstr>Wrap Up and Next Steps</vt:lpstr>
      <vt:lpstr>Shared CHNA Contacts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Rochelle Li</dc:creator>
  <cp:lastModifiedBy>Joanna L. Morrissey</cp:lastModifiedBy>
  <cp:revision>428</cp:revision>
  <cp:lastPrinted>2018-08-08T18:33:20Z</cp:lastPrinted>
  <dcterms:created xsi:type="dcterms:W3CDTF">2018-06-04T14:53:24Z</dcterms:created>
  <dcterms:modified xsi:type="dcterms:W3CDTF">2018-10-22T18:56:18Z</dcterms:modified>
</cp:coreProperties>
</file>