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10.xml" ContentType="application/vnd.openxmlformats-officedocument.drawingml.chart+xml"/>
  <Override PartName="/ppt/drawings/drawing7.xml" ContentType="application/vnd.openxmlformats-officedocument.drawingml.chartshapes+xml"/>
  <Override PartName="/ppt/notesSlides/notesSlide27.xml" ContentType="application/vnd.openxmlformats-officedocument.presentationml.notesSlide+xml"/>
  <Override PartName="/ppt/charts/chart11.xml" ContentType="application/vnd.openxmlformats-officedocument.drawingml.chart+xml"/>
  <Override PartName="/ppt/drawings/drawing8.xml" ContentType="application/vnd.openxmlformats-officedocument.drawingml.chartshapes+xml"/>
  <Override PartName="/ppt/charts/chart12.xml" ContentType="application/vnd.openxmlformats-officedocument.drawingml.chart+xml"/>
  <Override PartName="/ppt/drawings/drawing9.xml" ContentType="application/vnd.openxmlformats-officedocument.drawingml.chartshapes+xml"/>
  <Override PartName="/ppt/notesSlides/notesSlide28.xml" ContentType="application/vnd.openxmlformats-officedocument.presentationml.notesSlide+xml"/>
  <Override PartName="/ppt/charts/chart13.xml" ContentType="application/vnd.openxmlformats-officedocument.drawingml.chart+xml"/>
  <Override PartName="/ppt/drawings/drawing10.xml" ContentType="application/vnd.openxmlformats-officedocument.drawingml.chartshapes+xml"/>
  <Override PartName="/ppt/charts/chart14.xml" ContentType="application/vnd.openxmlformats-officedocument.drawingml.chart+xml"/>
  <Override PartName="/ppt/drawings/drawing11.xml" ContentType="application/vnd.openxmlformats-officedocument.drawingml.chartshapes+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charts/chart17.xml" ContentType="application/vnd.openxmlformats-officedocument.drawingml.chart+xml"/>
  <Override PartName="/ppt/drawings/drawing12.xml" ContentType="application/vnd.openxmlformats-officedocument.drawingml.chartshapes+xml"/>
  <Override PartName="/ppt/notesSlides/notesSlide3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33.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notesSlides/notesSlide34.xml" ContentType="application/vnd.openxmlformats-officedocument.presentationml.notesSlide+xml"/>
  <Override PartName="/ppt/charts/chart21.xml" ContentType="application/vnd.openxmlformats-officedocument.drawingml.chart+xml"/>
  <Override PartName="/ppt/drawings/drawing14.xml" ContentType="application/vnd.openxmlformats-officedocument.drawingml.chartshapes+xml"/>
  <Override PartName="/ppt/charts/chart22.xml" ContentType="application/vnd.openxmlformats-officedocument.drawingml.chart+xml"/>
  <Override PartName="/ppt/drawings/drawing15.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drawings/drawing16.xml" ContentType="application/vnd.openxmlformats-officedocument.drawingml.chartshapes+xml"/>
  <Override PartName="/ppt/notesSlides/notesSlide37.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olors6.xml" ContentType="application/vnd.ms-office.chartcolorstyle+xml"/>
  <Override PartName="/ppt/charts/colors7.xml" ContentType="application/vnd.ms-office.chartcolorstyle+xml"/>
  <Override PartName="/ppt/charts/style7.xml" ContentType="application/vnd.ms-office.chartstyle+xml"/>
  <Override PartName="/ppt/charts/style8.xml" ContentType="application/vnd.ms-office.chartstyle+xml"/>
  <Override PartName="/ppt/charts/colors8.xml" ContentType="application/vnd.ms-office.chartcolor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colors17.xml" ContentType="application/vnd.ms-office.chartcolorstyle+xml"/>
  <Override PartName="/ppt/charts/style17.xml" ContentType="application/vnd.ms-office.chart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82" r:id="rId2"/>
    <p:sldId id="383" r:id="rId3"/>
    <p:sldId id="321" r:id="rId4"/>
    <p:sldId id="384" r:id="rId5"/>
    <p:sldId id="328" r:id="rId6"/>
    <p:sldId id="323" r:id="rId7"/>
    <p:sldId id="329" r:id="rId8"/>
    <p:sldId id="330" r:id="rId9"/>
    <p:sldId id="322" r:id="rId10"/>
    <p:sldId id="385" r:id="rId11"/>
    <p:sldId id="387" r:id="rId12"/>
    <p:sldId id="391" r:id="rId13"/>
    <p:sldId id="392" r:id="rId14"/>
    <p:sldId id="333" r:id="rId15"/>
    <p:sldId id="337" r:id="rId16"/>
    <p:sldId id="336" r:id="rId17"/>
    <p:sldId id="335" r:id="rId18"/>
    <p:sldId id="338" r:id="rId19"/>
    <p:sldId id="284" r:id="rId20"/>
    <p:sldId id="339" r:id="rId21"/>
    <p:sldId id="388" r:id="rId22"/>
    <p:sldId id="286" r:id="rId23"/>
    <p:sldId id="340" r:id="rId24"/>
    <p:sldId id="288" r:id="rId25"/>
    <p:sldId id="308" r:id="rId26"/>
    <p:sldId id="341" r:id="rId27"/>
    <p:sldId id="356" r:id="rId28"/>
    <p:sldId id="342" r:id="rId29"/>
    <p:sldId id="343" r:id="rId30"/>
    <p:sldId id="389" r:id="rId31"/>
    <p:sldId id="368" r:id="rId32"/>
    <p:sldId id="369" r:id="rId33"/>
    <p:sldId id="345" r:id="rId34"/>
    <p:sldId id="390" r:id="rId35"/>
    <p:sldId id="394" r:id="rId36"/>
    <p:sldId id="346" r:id="rId37"/>
    <p:sldId id="347" r:id="rId38"/>
    <p:sldId id="393" r:id="rId39"/>
    <p:sldId id="349" r:id="rId40"/>
    <p:sldId id="350" r:id="rId41"/>
    <p:sldId id="395"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L. Morrissey" initials="JLM" lastIdx="51" clrIdx="0"/>
  <p:cmAuthor id="1" name="Lockwood, Maura" initials="LM" lastIdx="3" clrIdx="1">
    <p:extLst/>
  </p:cmAuthor>
  <p:cmAuthor id="2" name="JSI" initials="J" lastIdx="25" clrIdx="2">
    <p:extLst/>
  </p:cmAuthor>
  <p:cmAuthor id="3" name="Birkhimer, Nancy" initials="BN" lastIdx="40" clrIdx="3">
    <p:extLst/>
  </p:cmAuthor>
  <p:cmAuthor id="4" name="Rochelle Li" initials="Ro" lastIdx="1" clrIdx="4">
    <p:extLst/>
  </p:cmAuthor>
  <p:cmAuthor id="5" name="Natalie Truesdell" initials="NDT"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F4F"/>
    <a:srgbClr val="178AC1"/>
    <a:srgbClr val="A2ADB1"/>
    <a:srgbClr val="660F44"/>
    <a:srgbClr val="CCD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1"/>
    <p:restoredTop sz="59307" autoAdjust="0"/>
  </p:normalViewPr>
  <p:slideViewPr>
    <p:cSldViewPr snapToGrid="0" snapToObjects="1">
      <p:cViewPr>
        <p:scale>
          <a:sx n="60" d="100"/>
          <a:sy n="60" d="100"/>
        </p:scale>
        <p:origin x="-2220" y="-2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3" d="100"/>
          <a:sy n="83" d="100"/>
        </p:scale>
        <p:origin x="31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7.xml"/><Relationship Id="rId1" Type="http://schemas.openxmlformats.org/officeDocument/2006/relationships/package" Target="../embeddings/Microsoft_Excel_Worksheet10.xlsx"/><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8.xml"/><Relationship Id="rId1" Type="http://schemas.openxmlformats.org/officeDocument/2006/relationships/package" Target="../embeddings/Microsoft_Excel_Worksheet11.xlsx"/><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chartUserShapes" Target="../drawings/drawing9.xml"/><Relationship Id="rId1" Type="http://schemas.openxmlformats.org/officeDocument/2006/relationships/package" Target="../embeddings/Microsoft_Excel_Worksheet12.xlsx"/><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chartUserShapes" Target="../drawings/drawing10.xml"/><Relationship Id="rId1" Type="http://schemas.openxmlformats.org/officeDocument/2006/relationships/package" Target="../embeddings/Microsoft_Excel_Worksheet13.xlsx"/><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chartUserShapes" Target="../drawings/drawing11.xml"/><Relationship Id="rId1" Type="http://schemas.openxmlformats.org/officeDocument/2006/relationships/package" Target="../embeddings/Microsoft_Excel_Worksheet14.xlsx"/><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chartUserShapes" Target="../drawings/drawing12.xml"/><Relationship Id="rId1" Type="http://schemas.openxmlformats.org/officeDocument/2006/relationships/package" Target="../embeddings/Microsoft_Excel_Worksheet17.xlsx"/><Relationship Id="rId4"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microsoft.com/office/2011/relationships/chartColorStyle" Target="colors20.xml"/><Relationship Id="rId2" Type="http://schemas.openxmlformats.org/officeDocument/2006/relationships/chartUserShapes" Target="../drawings/drawing13.xml"/><Relationship Id="rId1" Type="http://schemas.openxmlformats.org/officeDocument/2006/relationships/package" Target="../embeddings/Microsoft_Excel_Worksheet20.xlsx"/><Relationship Id="rId4"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microsoft.com/office/2011/relationships/chartColorStyle" Target="colors21.xml"/><Relationship Id="rId2" Type="http://schemas.openxmlformats.org/officeDocument/2006/relationships/chartUserShapes" Target="../drawings/drawing16.xml"/><Relationship Id="rId1" Type="http://schemas.openxmlformats.org/officeDocument/2006/relationships/package" Target="../embeddings/Microsoft_Excel_Worksheet23.xlsx"/><Relationship Id="rId4"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microsoft.com/office/2011/relationships/chartColorStyle" Target="colors22.xml"/><Relationship Id="rId2" Type="http://schemas.openxmlformats.org/officeDocument/2006/relationships/chartUserShapes" Target="../drawings/drawing17.xml"/><Relationship Id="rId1" Type="http://schemas.openxmlformats.org/officeDocument/2006/relationships/package" Target="../embeddings/Microsoft_Excel_Worksheet24.xlsx"/><Relationship Id="rId4"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2.xml"/><Relationship Id="rId1" Type="http://schemas.openxmlformats.org/officeDocument/2006/relationships/package" Target="../embeddings/Microsoft_Excel_Worksheet3.xlsx"/><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chartUserShapes" Target="../drawings/drawing3.xml"/><Relationship Id="rId1" Type="http://schemas.openxmlformats.org/officeDocument/2006/relationships/package" Target="../embeddings/Microsoft_Excel_Worksheet4.xlsx"/><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4.xml"/><Relationship Id="rId1" Type="http://schemas.openxmlformats.org/officeDocument/2006/relationships/package" Target="../embeddings/Microsoft_Excel_Worksheet5.xlsx"/><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5.xml"/><Relationship Id="rId1" Type="http://schemas.openxmlformats.org/officeDocument/2006/relationships/package" Target="../embeddings/Microsoft_Excel_Worksheet7.xlsx"/><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6.xml"/><Relationship Id="rId1" Type="http://schemas.openxmlformats.org/officeDocument/2006/relationships/package" Target="../embeddings/Microsoft_Excel_Worksheet9.xlsx"/><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926662933333"/>
          <c:y val="2.1339411253435293E-2"/>
          <c:w val="0.83580597532312129"/>
          <c:h val="0.95081479351543341"/>
        </c:manualLayout>
      </c:layout>
      <c:barChart>
        <c:barDir val="col"/>
        <c:grouping val="clustered"/>
        <c:varyColors val="0"/>
        <c:ser>
          <c:idx val="0"/>
          <c:order val="0"/>
          <c:tx>
            <c:strRef>
              <c:f>Sheet1!$B$1</c:f>
              <c:strCache>
                <c:ptCount val="1"/>
                <c:pt idx="0">
                  <c:v>2011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6.0000000000000039E-2</c:v>
                </c:pt>
              </c:numCache>
            </c:numRef>
          </c:val>
          <c:extLst xmlns:c16r2="http://schemas.microsoft.com/office/drawing/2015/06/chart">
            <c:ext xmlns:c16="http://schemas.microsoft.com/office/drawing/2014/chart" uri="{C3380CC4-5D6E-409C-BE32-E72D297353CC}">
              <c16:uniqueId val="{00000000-4491-4BF0-B56F-5DFA060BDFAB}"/>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0.11000000000000004</c:v>
                </c:pt>
              </c:numCache>
            </c:numRef>
          </c:val>
          <c:extLst xmlns:c16r2="http://schemas.microsoft.com/office/drawing/2015/06/chart">
            <c:ext xmlns:c16="http://schemas.microsoft.com/office/drawing/2014/chart" uri="{C3380CC4-5D6E-409C-BE32-E72D297353CC}">
              <c16:uniqueId val="{00000001-4491-4BF0-B56F-5DFA060BDFAB}"/>
            </c:ext>
          </c:extLst>
        </c:ser>
        <c:dLbls>
          <c:showLegendKey val="0"/>
          <c:showVal val="1"/>
          <c:showCatName val="0"/>
          <c:showSerName val="0"/>
          <c:showPercent val="0"/>
          <c:showBubbleSize val="0"/>
        </c:dLbls>
        <c:gapWidth val="219"/>
        <c:overlap val="-27"/>
        <c:axId val="79079296"/>
        <c:axId val="79080832"/>
      </c:barChart>
      <c:catAx>
        <c:axId val="79079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080832"/>
        <c:crosses val="autoZero"/>
        <c:auto val="1"/>
        <c:lblAlgn val="ctr"/>
        <c:lblOffset val="100"/>
        <c:noMultiLvlLbl val="0"/>
      </c:catAx>
      <c:valAx>
        <c:axId val="79080832"/>
        <c:scaling>
          <c:orientation val="minMax"/>
          <c:max val="0.15000000000000013"/>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79079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581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01170176"/>
        <c:axId val="103555840"/>
      </c:barChart>
      <c:catAx>
        <c:axId val="101170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03555840"/>
        <c:crosses val="autoZero"/>
        <c:auto val="1"/>
        <c:lblAlgn val="ctr"/>
        <c:lblOffset val="100"/>
        <c:noMultiLvlLbl val="0"/>
      </c:catAx>
      <c:valAx>
        <c:axId val="103555840"/>
        <c:scaling>
          <c:orientation val="minMax"/>
          <c:max val="0.1500000000000001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01170176"/>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7338571216305E-2"/>
          <c:y val="5.1910156718662538E-2"/>
          <c:w val="0.89299343470840575"/>
          <c:h val="0.8336634120433013"/>
        </c:manualLayout>
      </c:layout>
      <c:barChart>
        <c:barDir val="col"/>
        <c:grouping val="clustered"/>
        <c:varyColors val="0"/>
        <c:ser>
          <c:idx val="0"/>
          <c:order val="0"/>
          <c:tx>
            <c:strRef>
              <c:f>Sheet1!$B$1</c:f>
              <c:strCache>
                <c:ptCount val="1"/>
                <c:pt idx="0">
                  <c:v>Diabetes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9.0000000000000024E-2</c:v>
                </c:pt>
                <c:pt idx="1">
                  <c:v>0.1</c:v>
                </c:pt>
              </c:numCache>
            </c:numRef>
          </c:val>
          <c:extLst xmlns:c16r2="http://schemas.microsoft.com/office/drawing/2015/06/chart">
            <c:ext xmlns:c16="http://schemas.microsoft.com/office/drawing/2014/chart" uri="{C3380CC4-5D6E-409C-BE32-E72D297353CC}">
              <c16:uniqueId val="{00000002-2A97-4823-93BF-FA03159795C8}"/>
            </c:ext>
          </c:extLst>
        </c:ser>
        <c:dLbls>
          <c:showLegendKey val="0"/>
          <c:showVal val="0"/>
          <c:showCatName val="0"/>
          <c:showSerName val="0"/>
          <c:showPercent val="0"/>
          <c:showBubbleSize val="0"/>
        </c:dLbls>
        <c:gapWidth val="219"/>
        <c:overlap val="-27"/>
        <c:axId val="103639296"/>
        <c:axId val="103710720"/>
      </c:barChart>
      <c:catAx>
        <c:axId val="103639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03710720"/>
        <c:crosses val="autoZero"/>
        <c:auto val="1"/>
        <c:lblAlgn val="ctr"/>
        <c:lblOffset val="100"/>
        <c:noMultiLvlLbl val="0"/>
      </c:catAx>
      <c:valAx>
        <c:axId val="103710720"/>
        <c:scaling>
          <c:orientation val="minMax"/>
          <c:max val="0.15000000000000013"/>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crossAx val="103639296"/>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61092366424314E-2"/>
          <c:y val="0.13877500348789651"/>
          <c:w val="0.89253675713501657"/>
          <c:h val="0.74439772896561951"/>
        </c:manualLayout>
      </c:layout>
      <c:barChart>
        <c:barDir val="col"/>
        <c:grouping val="clustered"/>
        <c:varyColors val="0"/>
        <c:ser>
          <c:idx val="0"/>
          <c:order val="0"/>
          <c:tx>
            <c:strRef>
              <c:f>Sheet1!$B$1</c:f>
              <c:strCache>
                <c:ptCount val="1"/>
                <c:pt idx="0">
                  <c:v>Asthma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2011-2013</c:v>
                </c:pt>
                <c:pt idx="1">
                  <c:v>2014-2016</c:v>
                </c:pt>
              </c:strCache>
            </c:strRef>
          </c:cat>
          <c:val>
            <c:numRef>
              <c:f>Sheet1!$B$2:$B$3</c:f>
              <c:numCache>
                <c:formatCode>0%</c:formatCode>
                <c:ptCount val="2"/>
                <c:pt idx="0">
                  <c:v>0.1</c:v>
                </c:pt>
                <c:pt idx="1">
                  <c:v>0.11</c:v>
                </c:pt>
              </c:numCache>
            </c:numRef>
          </c:val>
          <c:extLst xmlns:c16r2="http://schemas.microsoft.com/office/drawing/2015/06/chart">
            <c:ext xmlns:c16="http://schemas.microsoft.com/office/drawing/2014/chart" uri="{C3380CC4-5D6E-409C-BE32-E72D297353CC}">
              <c16:uniqueId val="{00000002-363B-42D7-90E2-201DF1167AB9}"/>
            </c:ext>
          </c:extLst>
        </c:ser>
        <c:dLbls>
          <c:showLegendKey val="0"/>
          <c:showVal val="1"/>
          <c:showCatName val="0"/>
          <c:showSerName val="0"/>
          <c:showPercent val="0"/>
          <c:showBubbleSize val="0"/>
        </c:dLbls>
        <c:gapWidth val="219"/>
        <c:overlap val="-27"/>
        <c:axId val="115407872"/>
        <c:axId val="115480448"/>
      </c:barChart>
      <c:catAx>
        <c:axId val="115407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15480448"/>
        <c:crosses val="autoZero"/>
        <c:auto val="1"/>
        <c:lblAlgn val="ctr"/>
        <c:lblOffset val="100"/>
        <c:noMultiLvlLbl val="0"/>
      </c:catAx>
      <c:valAx>
        <c:axId val="115480448"/>
        <c:scaling>
          <c:orientation val="minMax"/>
          <c:max val="0.15000000000000013"/>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crossAx val="115407872"/>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88626952467309E-2"/>
          <c:y val="3.7186387918709561E-2"/>
          <c:w val="0.84298353267475945"/>
          <c:h val="0.83613180644658136"/>
        </c:manualLayout>
      </c:layout>
      <c:barChart>
        <c:barDir val="col"/>
        <c:grouping val="clustered"/>
        <c:varyColors val="0"/>
        <c:ser>
          <c:idx val="0"/>
          <c:order val="0"/>
          <c:tx>
            <c:strRef>
              <c:f>Sheet1!$B$1</c:f>
              <c:strCache>
                <c:ptCount val="1"/>
                <c:pt idx="0">
                  <c:v>HI cholesterol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0.45</c:v>
                </c:pt>
                <c:pt idx="1">
                  <c:v>0.4100000000000002</c:v>
                </c:pt>
              </c:numCache>
            </c:numRef>
          </c:val>
          <c:extLst xmlns:c16r2="http://schemas.microsoft.com/office/drawing/2015/06/chart">
            <c:ext xmlns:c16="http://schemas.microsoft.com/office/drawing/2014/chart" uri="{C3380CC4-5D6E-409C-BE32-E72D297353CC}">
              <c16:uniqueId val="{00000002-A9DD-4BE8-821A-1F57E8DE8B22}"/>
            </c:ext>
          </c:extLst>
        </c:ser>
        <c:dLbls>
          <c:showLegendKey val="0"/>
          <c:showVal val="1"/>
          <c:showCatName val="0"/>
          <c:showSerName val="0"/>
          <c:showPercent val="0"/>
          <c:showBubbleSize val="0"/>
        </c:dLbls>
        <c:gapWidth val="219"/>
        <c:overlap val="-27"/>
        <c:axId val="115604096"/>
        <c:axId val="116291072"/>
      </c:barChart>
      <c:catAx>
        <c:axId val="115604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16291072"/>
        <c:crosses val="autoZero"/>
        <c:auto val="1"/>
        <c:lblAlgn val="ctr"/>
        <c:lblOffset val="100"/>
        <c:noMultiLvlLbl val="0"/>
      </c:catAx>
      <c:valAx>
        <c:axId val="116291072"/>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11560409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5924052468265"/>
          <c:y val="3.7027613004458164E-2"/>
          <c:w val="0.87405455424613643"/>
          <c:h val="0.83683147532641033"/>
        </c:manualLayout>
      </c:layout>
      <c:barChart>
        <c:barDir val="col"/>
        <c:grouping val="clustered"/>
        <c:varyColors val="0"/>
        <c:ser>
          <c:idx val="0"/>
          <c:order val="0"/>
          <c:tx>
            <c:strRef>
              <c:f>Sheet1!$B$1</c:f>
              <c:strCache>
                <c:ptCount val="1"/>
                <c:pt idx="0">
                  <c:v>HI cholesterol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2011 &amp; 2013</c:v>
                </c:pt>
                <c:pt idx="1">
                  <c:v>2013 &amp; 2015</c:v>
                </c:pt>
              </c:strCache>
            </c:strRef>
          </c:cat>
          <c:val>
            <c:numRef>
              <c:f>Sheet1!$B$2:$B$3</c:f>
              <c:numCache>
                <c:formatCode>0%</c:formatCode>
                <c:ptCount val="2"/>
                <c:pt idx="0">
                  <c:v>0.34</c:v>
                </c:pt>
                <c:pt idx="1">
                  <c:v>0.3500000000000002</c:v>
                </c:pt>
              </c:numCache>
            </c:numRef>
          </c:val>
          <c:extLst xmlns:c16r2="http://schemas.microsoft.com/office/drawing/2015/06/chart">
            <c:ext xmlns:c16="http://schemas.microsoft.com/office/drawing/2014/chart" uri="{C3380CC4-5D6E-409C-BE32-E72D297353CC}">
              <c16:uniqueId val="{00000002-4A15-4294-9794-C8E237A2D0D7}"/>
            </c:ext>
          </c:extLst>
        </c:ser>
        <c:dLbls>
          <c:showLegendKey val="0"/>
          <c:showVal val="1"/>
          <c:showCatName val="0"/>
          <c:showSerName val="0"/>
          <c:showPercent val="0"/>
          <c:showBubbleSize val="0"/>
        </c:dLbls>
        <c:gapWidth val="219"/>
        <c:overlap val="-27"/>
        <c:axId val="116737152"/>
        <c:axId val="116760576"/>
      </c:barChart>
      <c:catAx>
        <c:axId val="1167371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16760576"/>
        <c:crosses val="autoZero"/>
        <c:auto val="1"/>
        <c:lblAlgn val="ctr"/>
        <c:lblOffset val="100"/>
        <c:noMultiLvlLbl val="0"/>
      </c:catAx>
      <c:valAx>
        <c:axId val="116760576"/>
        <c:scaling>
          <c:orientation val="minMax"/>
          <c:max val="0.5"/>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1167371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01526832827043E-2"/>
          <c:y val="3.3030750848786261E-2"/>
          <c:w val="0.93588091566825782"/>
          <c:h val="0.9273323481326694"/>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dLbl>
              <c:idx val="0"/>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95000"/>
                            <a:lumOff val="5000"/>
                          </a:schemeClr>
                        </a:solidFill>
                        <a:latin typeface="+mn-lt"/>
                        <a:ea typeface="+mn-ea"/>
                        <a:cs typeface="+mn-cs"/>
                      </a:defRPr>
                    </a:pPr>
                    <a:r>
                      <a:rPr lang="en-US" dirty="0" smtClean="0"/>
                      <a:t>20%</a:t>
                    </a:r>
                    <a:endParaRPr lang="en-US" dirty="0"/>
                  </a:p>
                </c:rich>
              </c:tx>
              <c:spPr>
                <a:noFill/>
                <a:ln>
                  <a:noFill/>
                </a:ln>
                <a:effectLst/>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2248190884854838"/>
                      <c:h val="0.12452593069992421"/>
                    </c:manualLayout>
                  </c15:layout>
                </c:ext>
                <c:ext xmlns:c16="http://schemas.microsoft.com/office/drawing/2014/chart" uri="{C3380CC4-5D6E-409C-BE32-E72D297353CC}">
                  <c16:uniqueId val="{00000003-4919-4446-85B7-141BB5FA25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Sheet1!$B$2</c:f>
              <c:numCache>
                <c:formatCode>General</c:formatCode>
                <c:ptCount val="1"/>
                <c:pt idx="0">
                  <c:v>20</c:v>
                </c:pt>
              </c:numCache>
            </c:numRef>
          </c:val>
          <c:extLst xmlns:c16r2="http://schemas.microsoft.com/office/drawing/2015/06/chart">
            <c:ext xmlns:c16="http://schemas.microsoft.com/office/drawing/2014/chart" uri="{C3380CC4-5D6E-409C-BE32-E72D297353CC}">
              <c16:uniqueId val="{00000000-4919-4446-85B7-141BB5FA2505}"/>
            </c:ext>
          </c:extLst>
        </c:ser>
        <c:ser>
          <c:idx val="1"/>
          <c:order val="1"/>
          <c:tx>
            <c:strRef>
              <c:f>Sheet1!$C$1</c:f>
              <c:strCache>
                <c:ptCount val="1"/>
                <c:pt idx="0">
                  <c:v>Series 2</c:v>
                </c:pt>
              </c:strCache>
            </c:strRef>
          </c:tx>
          <c:spPr>
            <a:solidFill>
              <a:schemeClr val="accent2"/>
            </a:solidFill>
            <a:ln>
              <a:noFill/>
            </a:ln>
            <a:effectLst/>
          </c:spPr>
          <c:invertIfNegative val="0"/>
          <c:dLbls>
            <c:dLbl>
              <c:idx val="0"/>
              <c:layout/>
              <c:tx>
                <c:rich>
                  <a:bodyPr/>
                  <a:lstStyle/>
                  <a:p>
                    <a:r>
                      <a:rPr lang="en-US" dirty="0" smtClean="0"/>
                      <a:t>26%</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919-4446-85B7-141BB5FA25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Sad/Hopeless 2+ Weeks</c:v>
                </c:pt>
              </c:strCache>
            </c:strRef>
          </c:cat>
          <c:val>
            <c:numRef>
              <c:f>Sheet1!$C$2</c:f>
              <c:numCache>
                <c:formatCode>General</c:formatCode>
                <c:ptCount val="1"/>
                <c:pt idx="0">
                  <c:v>26</c:v>
                </c:pt>
              </c:numCache>
            </c:numRef>
          </c:val>
          <c:extLst xmlns:c16r2="http://schemas.microsoft.com/office/drawing/2015/06/chart">
            <c:ext xmlns:c16="http://schemas.microsoft.com/office/drawing/2014/chart" uri="{C3380CC4-5D6E-409C-BE32-E72D297353CC}">
              <c16:uniqueId val="{00000001-4919-4446-85B7-141BB5FA2505}"/>
            </c:ext>
          </c:extLst>
        </c:ser>
        <c:dLbls>
          <c:showLegendKey val="0"/>
          <c:showVal val="0"/>
          <c:showCatName val="0"/>
          <c:showSerName val="0"/>
          <c:showPercent val="0"/>
          <c:showBubbleSize val="0"/>
        </c:dLbls>
        <c:gapWidth val="219"/>
        <c:overlap val="-27"/>
        <c:axId val="116978048"/>
        <c:axId val="116979584"/>
      </c:barChart>
      <c:catAx>
        <c:axId val="116978048"/>
        <c:scaling>
          <c:orientation val="minMax"/>
        </c:scaling>
        <c:delete val="1"/>
        <c:axPos val="b"/>
        <c:numFmt formatCode="General" sourceLinked="1"/>
        <c:majorTickMark val="out"/>
        <c:minorTickMark val="none"/>
        <c:tickLblPos val="none"/>
        <c:crossAx val="116979584"/>
        <c:crosses val="autoZero"/>
        <c:auto val="1"/>
        <c:lblAlgn val="ctr"/>
        <c:lblOffset val="100"/>
        <c:noMultiLvlLbl val="0"/>
      </c:catAx>
      <c:valAx>
        <c:axId val="116979584"/>
        <c:scaling>
          <c:orientation val="minMax"/>
          <c:max val="3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crossAx val="11697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1719525252738"/>
          <c:y val="9.3113192423151622E-2"/>
          <c:w val="0.76930543834100928"/>
          <c:h val="0.82232533220555093"/>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dLbl>
              <c:idx val="0"/>
              <c:tx>
                <c:rich>
                  <a:bodyPr/>
                  <a:lstStyle/>
                  <a:p>
                    <a:r>
                      <a:rPr lang="en-US" dirty="0" smtClean="0"/>
                      <a:t>12%</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D75-4C51-BD73-74EE750737C3}"/>
                </c:ext>
              </c:extLst>
            </c:dLbl>
            <c:dLbl>
              <c:idx val="1"/>
              <c:tx>
                <c:rich>
                  <a:bodyPr/>
                  <a:lstStyle/>
                  <a:p>
                    <a:r>
                      <a:rPr lang="en-US" dirty="0" smtClean="0">
                        <a:solidFill>
                          <a:schemeClr val="tx1">
                            <a:lumMod val="95000"/>
                            <a:lumOff val="5000"/>
                          </a:schemeClr>
                        </a:solidFill>
                      </a:rPr>
                      <a:t>15%</a:t>
                    </a:r>
                    <a:endParaRPr lang="en-US" dirty="0">
                      <a:solidFill>
                        <a:schemeClr val="tx1">
                          <a:lumMod val="95000"/>
                          <a:lumOff val="5000"/>
                        </a:schemeClr>
                      </a:solidFill>
                    </a:endParaRP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D75-4C51-BD73-74EE750737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2017</c:v>
                </c:pt>
              </c:numCache>
            </c:numRef>
          </c:cat>
          <c:val>
            <c:numRef>
              <c:f>Sheet1!$B$2:$B$3</c:f>
              <c:numCache>
                <c:formatCode>0.0</c:formatCode>
                <c:ptCount val="2"/>
                <c:pt idx="0">
                  <c:v>12</c:v>
                </c:pt>
                <c:pt idx="1">
                  <c:v>15</c:v>
                </c:pt>
              </c:numCache>
            </c:numRef>
          </c:val>
          <c:extLst xmlns:c16r2="http://schemas.microsoft.com/office/drawing/2015/06/chart">
            <c:ext xmlns:c16="http://schemas.microsoft.com/office/drawing/2014/chart" uri="{C3380CC4-5D6E-409C-BE32-E72D297353CC}">
              <c16:uniqueId val="{00000002-3D75-4C51-BD73-74EE750737C3}"/>
            </c:ext>
          </c:extLst>
        </c:ser>
        <c:dLbls>
          <c:showLegendKey val="0"/>
          <c:showVal val="0"/>
          <c:showCatName val="0"/>
          <c:showSerName val="0"/>
          <c:showPercent val="0"/>
          <c:showBubbleSize val="0"/>
        </c:dLbls>
        <c:gapWidth val="150"/>
        <c:axId val="117932800"/>
        <c:axId val="117934336"/>
      </c:barChart>
      <c:catAx>
        <c:axId val="117932800"/>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17934336"/>
        <c:crosses val="autoZero"/>
        <c:auto val="1"/>
        <c:lblAlgn val="ctr"/>
        <c:lblOffset val="100"/>
        <c:noMultiLvlLbl val="0"/>
      </c:catAx>
      <c:valAx>
        <c:axId val="117934336"/>
        <c:scaling>
          <c:orientation val="minMax"/>
          <c:max val="2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one"/>
        <c:crossAx val="117932800"/>
        <c:crosses val="autoZero"/>
        <c:crossBetween val="between"/>
        <c:majorUnit val="5"/>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581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1590528"/>
        <c:axId val="121592064"/>
      </c:barChart>
      <c:catAx>
        <c:axId val="121590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1592064"/>
        <c:crosses val="autoZero"/>
        <c:auto val="1"/>
        <c:lblAlgn val="ctr"/>
        <c:lblOffset val="100"/>
        <c:noMultiLvlLbl val="0"/>
      </c:catAx>
      <c:valAx>
        <c:axId val="121592064"/>
        <c:scaling>
          <c:orientation val="minMax"/>
          <c:max val="0.1500000000000001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1590528"/>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51165277649779"/>
          <c:y val="8.4375015050994498E-2"/>
          <c:w val="0.76930543834100928"/>
          <c:h val="0.82232533220555093"/>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2007-2011</c:v>
                </c:pt>
                <c:pt idx="1">
                  <c:v>2012-2016</c:v>
                </c:pt>
              </c:strCache>
            </c:strRef>
          </c:cat>
          <c:val>
            <c:numRef>
              <c:f>Sheet1!$B$2:$B$3</c:f>
              <c:numCache>
                <c:formatCode>0.0</c:formatCode>
                <c:ptCount val="2"/>
                <c:pt idx="0">
                  <c:v>389</c:v>
                </c:pt>
                <c:pt idx="1">
                  <c:v>356.9</c:v>
                </c:pt>
              </c:numCache>
            </c:numRef>
          </c:val>
          <c:extLst xmlns:c16r2="http://schemas.microsoft.com/office/drawing/2015/06/chart">
            <c:ext xmlns:c16="http://schemas.microsoft.com/office/drawing/2014/chart" uri="{C3380CC4-5D6E-409C-BE32-E72D297353CC}">
              <c16:uniqueId val="{00000002-D0DE-4911-99DC-6513908D0DD7}"/>
            </c:ext>
          </c:extLst>
        </c:ser>
        <c:dLbls>
          <c:showLegendKey val="0"/>
          <c:showVal val="0"/>
          <c:showCatName val="0"/>
          <c:showSerName val="0"/>
          <c:showPercent val="0"/>
          <c:showBubbleSize val="0"/>
        </c:dLbls>
        <c:gapWidth val="150"/>
        <c:axId val="121789056"/>
        <c:axId val="121794944"/>
      </c:barChart>
      <c:catAx>
        <c:axId val="12178905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21794944"/>
        <c:crosses val="autoZero"/>
        <c:auto val="1"/>
        <c:lblAlgn val="ctr"/>
        <c:lblOffset val="100"/>
        <c:noMultiLvlLbl val="0"/>
      </c:catAx>
      <c:valAx>
        <c:axId val="121794944"/>
        <c:scaling>
          <c:orientation val="minMax"/>
          <c:max val="4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one"/>
        <c:crossAx val="121789056"/>
        <c:crosses val="autoZero"/>
        <c:crossBetween val="between"/>
        <c:majorUnit val="5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067063302104"/>
          <c:y val="9.0200466632432696E-2"/>
          <c:w val="0.76930543834100928"/>
          <c:h val="0.82232533220555093"/>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2009-2011</c:v>
                </c:pt>
                <c:pt idx="1">
                  <c:v>2012-2014</c:v>
                </c:pt>
              </c:strCache>
            </c:strRef>
          </c:cat>
          <c:val>
            <c:numRef>
              <c:f>Sheet1!$B$2:$B$3</c:f>
              <c:numCache>
                <c:formatCode>0.0</c:formatCode>
                <c:ptCount val="2"/>
                <c:pt idx="0">
                  <c:v>60.3</c:v>
                </c:pt>
                <c:pt idx="1">
                  <c:v>79.7</c:v>
                </c:pt>
              </c:numCache>
            </c:numRef>
          </c:val>
          <c:extLst xmlns:c16r2="http://schemas.microsoft.com/office/drawing/2015/06/chart">
            <c:ext xmlns:c16="http://schemas.microsoft.com/office/drawing/2014/chart" uri="{C3380CC4-5D6E-409C-BE32-E72D297353CC}">
              <c16:uniqueId val="{00000002-D701-48CE-899C-EA1D4367294C}"/>
            </c:ext>
          </c:extLst>
        </c:ser>
        <c:dLbls>
          <c:showLegendKey val="0"/>
          <c:showVal val="0"/>
          <c:showCatName val="0"/>
          <c:showSerName val="0"/>
          <c:showPercent val="0"/>
          <c:showBubbleSize val="0"/>
        </c:dLbls>
        <c:gapWidth val="150"/>
        <c:axId val="121844096"/>
        <c:axId val="121845632"/>
      </c:barChart>
      <c:catAx>
        <c:axId val="121844096"/>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21845632"/>
        <c:crosses val="autoZero"/>
        <c:auto val="1"/>
        <c:lblAlgn val="ctr"/>
        <c:lblOffset val="100"/>
        <c:noMultiLvlLbl val="0"/>
      </c:catAx>
      <c:valAx>
        <c:axId val="121845632"/>
        <c:scaling>
          <c:orientation val="minMax"/>
          <c:max val="400"/>
          <c:min val="0"/>
        </c:scaling>
        <c:delete val="1"/>
        <c:axPos val="l"/>
        <c:majorGridlines>
          <c:spPr>
            <a:ln w="19050" cap="flat" cmpd="sng" algn="ctr">
              <a:solidFill>
                <a:schemeClr val="accent1">
                  <a:lumMod val="40000"/>
                  <a:lumOff val="60000"/>
                </a:schemeClr>
              </a:solidFill>
              <a:round/>
            </a:ln>
            <a:effectLst/>
          </c:spPr>
        </c:majorGridlines>
        <c:numFmt formatCode="0" sourceLinked="0"/>
        <c:majorTickMark val="out"/>
        <c:minorTickMark val="none"/>
        <c:tickLblPos val="none"/>
        <c:crossAx val="121844096"/>
        <c:crosses val="autoZero"/>
        <c:crossBetween val="between"/>
        <c:majorUnit val="5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8458103834588"/>
          <c:y val="7.1785478335324891E-3"/>
          <c:w val="0.8618802594779027"/>
          <c:h val="0.8864052120846152"/>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2010-2012</c:v>
                </c:pt>
                <c:pt idx="1">
                  <c:v>2014-2016</c:v>
                </c:pt>
              </c:strCache>
            </c:strRef>
          </c:cat>
          <c:val>
            <c:numRef>
              <c:f>Sheet1!$B$2:$B$3</c:f>
              <c:numCache>
                <c:formatCode>#,##0.0</c:formatCode>
                <c:ptCount val="2"/>
                <c:pt idx="0">
                  <c:v>6660.9</c:v>
                </c:pt>
                <c:pt idx="1">
                  <c:v>6341.6</c:v>
                </c:pt>
              </c:numCache>
            </c:numRef>
          </c:val>
          <c:extLst xmlns:c16r2="http://schemas.microsoft.com/office/drawing/2015/06/chart">
            <c:ext xmlns:c16="http://schemas.microsoft.com/office/drawing/2014/chart" uri="{C3380CC4-5D6E-409C-BE32-E72D297353CC}">
              <c16:uniqueId val="{00000000-1D36-4816-B189-81AAF61298EB}"/>
            </c:ext>
          </c:extLst>
        </c:ser>
        <c:dLbls>
          <c:showLegendKey val="0"/>
          <c:showVal val="0"/>
          <c:showCatName val="0"/>
          <c:showSerName val="0"/>
          <c:showPercent val="0"/>
          <c:showBubbleSize val="0"/>
        </c:dLbls>
        <c:gapWidth val="219"/>
        <c:axId val="79187328"/>
        <c:axId val="79193216"/>
      </c:barChart>
      <c:catAx>
        <c:axId val="79187328"/>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79193216"/>
        <c:crosses val="autoZero"/>
        <c:auto val="1"/>
        <c:lblAlgn val="ctr"/>
        <c:lblOffset val="100"/>
        <c:noMultiLvlLbl val="0"/>
      </c:catAx>
      <c:valAx>
        <c:axId val="79193216"/>
        <c:scaling>
          <c:orientation val="minMax"/>
          <c:max val="10000"/>
          <c:min val="0"/>
        </c:scaling>
        <c:delete val="1"/>
        <c:axPos val="l"/>
        <c:majorGridlines>
          <c:spPr>
            <a:ln w="19050" cap="flat" cmpd="sng" algn="ctr">
              <a:solidFill>
                <a:schemeClr val="accent1">
                  <a:lumMod val="40000"/>
                  <a:lumOff val="60000"/>
                </a:schemeClr>
              </a:solidFill>
              <a:round/>
            </a:ln>
            <a:effectLst/>
          </c:spPr>
        </c:majorGridlines>
        <c:numFmt formatCode="#,##0.0" sourceLinked="1"/>
        <c:majorTickMark val="out"/>
        <c:minorTickMark val="none"/>
        <c:tickLblPos val="none"/>
        <c:crossAx val="79187328"/>
        <c:crosses val="autoZero"/>
        <c:crossBetween val="between"/>
        <c:majorUnit val="2000"/>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581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1948800"/>
        <c:axId val="121950592"/>
      </c:barChart>
      <c:catAx>
        <c:axId val="121948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1950592"/>
        <c:crosses val="autoZero"/>
        <c:auto val="1"/>
        <c:lblAlgn val="ctr"/>
        <c:lblOffset val="100"/>
        <c:noMultiLvlLbl val="0"/>
      </c:catAx>
      <c:valAx>
        <c:axId val="121950592"/>
        <c:scaling>
          <c:orientation val="minMax"/>
          <c:max val="0.1500000000000001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1948800"/>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56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2002048"/>
        <c:axId val="122552704"/>
      </c:barChart>
      <c:catAx>
        <c:axId val="1220020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2552704"/>
        <c:crosses val="autoZero"/>
        <c:auto val="1"/>
        <c:lblAlgn val="ctr"/>
        <c:lblOffset val="100"/>
        <c:noMultiLvlLbl val="0"/>
      </c:catAx>
      <c:valAx>
        <c:axId val="122552704"/>
        <c:scaling>
          <c:orientation val="minMax"/>
          <c:max val="0.150000000000000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2002048"/>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2497176690241E-2"/>
          <c:y val="4.8400358291884021E-2"/>
          <c:w val="0.89299343470840575"/>
          <c:h val="0.83366341204330152"/>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Jul16-Jun17</c:v>
                </c:pt>
                <c:pt idx="1">
                  <c:v>Aug17-Jul18</c:v>
                </c:pt>
              </c:strCache>
            </c:strRef>
          </c:cat>
          <c:val>
            <c:numRef>
              <c:f>Sheet1!$B$2:$B$3</c:f>
              <c:numCache>
                <c:formatCode>0.0</c:formatCode>
                <c:ptCount val="2"/>
                <c:pt idx="0">
                  <c:v>0.70300000000000051</c:v>
                </c:pt>
                <c:pt idx="1">
                  <c:v>0.85300000000000054</c:v>
                </c:pt>
              </c:numCache>
            </c:numRef>
          </c:val>
          <c:extLst xmlns:c16r2="http://schemas.microsoft.com/office/drawing/2015/06/chart">
            <c:ext xmlns:c16="http://schemas.microsoft.com/office/drawing/2014/chart" uri="{C3380CC4-5D6E-409C-BE32-E72D297353CC}">
              <c16:uniqueId val="{00000001-AC75-47D3-97E9-083F77E04D06}"/>
            </c:ext>
          </c:extLst>
        </c:ser>
        <c:dLbls>
          <c:showLegendKey val="0"/>
          <c:showVal val="0"/>
          <c:showCatName val="0"/>
          <c:showSerName val="0"/>
          <c:showPercent val="0"/>
          <c:showBubbleSize val="0"/>
        </c:dLbls>
        <c:gapWidth val="219"/>
        <c:overlap val="-27"/>
        <c:axId val="122619392"/>
        <c:axId val="122620928"/>
      </c:barChart>
      <c:catAx>
        <c:axId val="122619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22620928"/>
        <c:crosses val="autoZero"/>
        <c:auto val="1"/>
        <c:lblAlgn val="ctr"/>
        <c:lblOffset val="100"/>
        <c:noMultiLvlLbl val="0"/>
      </c:catAx>
      <c:valAx>
        <c:axId val="12262092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6193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581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2693888"/>
        <c:axId val="122707968"/>
      </c:barChart>
      <c:catAx>
        <c:axId val="122693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2707968"/>
        <c:crosses val="autoZero"/>
        <c:auto val="1"/>
        <c:lblAlgn val="ctr"/>
        <c:lblOffset val="100"/>
        <c:noMultiLvlLbl val="0"/>
      </c:catAx>
      <c:valAx>
        <c:axId val="122707968"/>
        <c:scaling>
          <c:orientation val="minMax"/>
          <c:max val="0.1500000000000001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2693888"/>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41"/>
          <c:y val="5.5505856461299616E-2"/>
        </c:manualLayout>
      </c:layout>
      <c:overlay val="0"/>
      <c:spPr>
        <a:noFill/>
        <a:ln>
          <a:noFill/>
        </a:ln>
        <a:effectLst/>
      </c:sp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6884480"/>
        <c:axId val="126910848"/>
      </c:barChart>
      <c:catAx>
        <c:axId val="1268844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6910848"/>
        <c:crosses val="autoZero"/>
        <c:auto val="1"/>
        <c:lblAlgn val="ctr"/>
        <c:lblOffset val="100"/>
        <c:noMultiLvlLbl val="0"/>
      </c:catAx>
      <c:valAx>
        <c:axId val="126910848"/>
        <c:scaling>
          <c:orientation val="minMax"/>
          <c:max val="0.1500000000000000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6884480"/>
        <c:crosses val="autoZero"/>
        <c:crossBetween val="between"/>
        <c:majorUnit val="5.0000000000000017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2009-2011</c:v>
                </c:pt>
                <c:pt idx="1">
                  <c:v>2012-2016</c:v>
                </c:pt>
              </c:strCache>
            </c:strRef>
          </c:cat>
          <c:val>
            <c:numRef>
              <c:f>Sheet1!$B$2:$B$3</c:f>
              <c:numCache>
                <c:formatCode>0%</c:formatCode>
                <c:ptCount val="2"/>
                <c:pt idx="0">
                  <c:v>0.14000000000000001</c:v>
                </c:pt>
                <c:pt idx="1">
                  <c:v>0.14000000000000001</c:v>
                </c:pt>
              </c:numCache>
            </c:numRef>
          </c:val>
          <c:extLst xmlns:c16r2="http://schemas.microsoft.com/office/drawing/2015/06/chart">
            <c:ext xmlns:c16="http://schemas.microsoft.com/office/drawing/2014/chart" uri="{C3380CC4-5D6E-409C-BE32-E72D297353CC}">
              <c16:uniqueId val="{00000001-E1C6-4B56-B438-4B712B2B2487}"/>
            </c:ext>
          </c:extLst>
        </c:ser>
        <c:dLbls>
          <c:showLegendKey val="0"/>
          <c:showVal val="0"/>
          <c:showCatName val="0"/>
          <c:showSerName val="0"/>
          <c:showPercent val="0"/>
          <c:showBubbleSize val="0"/>
        </c:dLbls>
        <c:gapWidth val="219"/>
        <c:overlap val="-27"/>
        <c:axId val="79300096"/>
        <c:axId val="79301632"/>
      </c:barChart>
      <c:catAx>
        <c:axId val="79300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9301632"/>
        <c:crosses val="autoZero"/>
        <c:auto val="1"/>
        <c:lblAlgn val="ctr"/>
        <c:lblOffset val="100"/>
        <c:noMultiLvlLbl val="0"/>
      </c:catAx>
      <c:valAx>
        <c:axId val="79301632"/>
        <c:scaling>
          <c:orientation val="minMax"/>
          <c:max val="0.2"/>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79300096"/>
        <c:crosses val="autoZero"/>
        <c:crossBetween val="between"/>
        <c:majorUnit val="5.0000000000000024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Sheet1!$B$2</c:f>
              <c:numCache>
                <c:formatCode>0%</c:formatCode>
                <c:ptCount val="1"/>
                <c:pt idx="0">
                  <c:v>0.3500000000000002</c:v>
                </c:pt>
              </c:numCache>
            </c:numRef>
          </c:val>
          <c:extLst xmlns:c16r2="http://schemas.microsoft.com/office/drawing/2015/06/chart">
            <c:ext xmlns:c16="http://schemas.microsoft.com/office/drawing/2014/chart" uri="{C3380CC4-5D6E-409C-BE32-E72D297353CC}">
              <c16:uniqueId val="{00000002-6BAF-4C1D-87B6-405CD24D25A3}"/>
            </c:ext>
          </c:extLst>
        </c:ser>
        <c:ser>
          <c:idx val="1"/>
          <c:order val="1"/>
          <c:tx>
            <c:strRef>
              <c:f>Sheet1!$C$1</c:f>
              <c:strCache>
                <c:ptCount val="1"/>
                <c:pt idx="0">
                  <c:v>Column2</c:v>
                </c:pt>
              </c:strCache>
            </c:strRef>
          </c:tx>
          <c:spPr>
            <a:solidFill>
              <a:schemeClr val="accent2"/>
            </a:solidFill>
            <a:ln>
              <a:noFill/>
            </a:ln>
            <a:effectLst/>
          </c:spPr>
          <c:invertIfNegative val="0"/>
          <c:dLbls>
            <c:dLbl>
              <c:idx val="0"/>
              <c:layout>
                <c:manualLayout>
                  <c:x val="9.3373793676756103E-3"/>
                  <c:y val="6.22403334513613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B0F-40D5-99D7-F2C2336826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(Adults)</c:v>
                </c:pt>
              </c:strCache>
            </c:strRef>
          </c:cat>
          <c:val>
            <c:numRef>
              <c:f>Sheet1!$C$2</c:f>
              <c:numCache>
                <c:formatCode>0%</c:formatCode>
                <c:ptCount val="1"/>
                <c:pt idx="0">
                  <c:v>0.32000000000000023</c:v>
                </c:pt>
              </c:numCache>
            </c:numRef>
          </c:val>
          <c:extLst xmlns:c16r2="http://schemas.microsoft.com/office/drawing/2015/06/chart">
            <c:ext xmlns:c16="http://schemas.microsoft.com/office/drawing/2014/chart" uri="{C3380CC4-5D6E-409C-BE32-E72D297353CC}">
              <c16:uniqueId val="{00000002-0433-4113-A863-9FE905996A34}"/>
            </c:ext>
          </c:extLst>
        </c:ser>
        <c:dLbls>
          <c:showLegendKey val="0"/>
          <c:showVal val="0"/>
          <c:showCatName val="0"/>
          <c:showSerName val="0"/>
          <c:showPercent val="0"/>
          <c:showBubbleSize val="0"/>
        </c:dLbls>
        <c:gapWidth val="219"/>
        <c:overlap val="-27"/>
        <c:axId val="79439744"/>
        <c:axId val="79441280"/>
      </c:barChart>
      <c:catAx>
        <c:axId val="79439744"/>
        <c:scaling>
          <c:orientation val="minMax"/>
        </c:scaling>
        <c:delete val="1"/>
        <c:axPos val="b"/>
        <c:numFmt formatCode="General" sourceLinked="1"/>
        <c:majorTickMark val="out"/>
        <c:minorTickMark val="none"/>
        <c:tickLblPos val="none"/>
        <c:crossAx val="79441280"/>
        <c:crosses val="autoZero"/>
        <c:auto val="1"/>
        <c:lblAlgn val="ctr"/>
        <c:lblOffset val="100"/>
        <c:noMultiLvlLbl val="0"/>
      </c:catAx>
      <c:valAx>
        <c:axId val="79441280"/>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79439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68297974137958E-2"/>
          <c:y val="0.13829364937493421"/>
          <c:w val="0.8669747437394546"/>
          <c:h val="0.82948372526763525"/>
        </c:manualLayout>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Sheet1!$B$2</c:f>
              <c:numCache>
                <c:formatCode>0%</c:formatCode>
                <c:ptCount val="1"/>
                <c:pt idx="0">
                  <c:v>0.1</c:v>
                </c:pt>
              </c:numCache>
            </c:numRef>
          </c:val>
          <c:extLst xmlns:c16r2="http://schemas.microsoft.com/office/drawing/2015/06/chart">
            <c:ext xmlns:c16="http://schemas.microsoft.com/office/drawing/2014/chart" uri="{C3380CC4-5D6E-409C-BE32-E72D297353CC}">
              <c16:uniqueId val="{00000001-8712-4CB0-BD34-DB4E9ECB8824}"/>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Obesity (High School)</c:v>
                </c:pt>
              </c:strCache>
            </c:strRef>
          </c:cat>
          <c:val>
            <c:numRef>
              <c:f>Sheet1!$C$2</c:f>
              <c:numCache>
                <c:formatCode>0%</c:formatCode>
                <c:ptCount val="1"/>
                <c:pt idx="0">
                  <c:v>0.1800000000000001</c:v>
                </c:pt>
              </c:numCache>
            </c:numRef>
          </c:val>
          <c:extLst xmlns:c16r2="http://schemas.microsoft.com/office/drawing/2015/06/chart">
            <c:ext xmlns:c16="http://schemas.microsoft.com/office/drawing/2014/chart" uri="{C3380CC4-5D6E-409C-BE32-E72D297353CC}">
              <c16:uniqueId val="{00000002-8712-4CB0-BD34-DB4E9ECB8824}"/>
            </c:ext>
          </c:extLst>
        </c:ser>
        <c:dLbls>
          <c:showLegendKey val="0"/>
          <c:showVal val="0"/>
          <c:showCatName val="0"/>
          <c:showSerName val="0"/>
          <c:showPercent val="0"/>
          <c:showBubbleSize val="0"/>
        </c:dLbls>
        <c:gapWidth val="219"/>
        <c:overlap val="-27"/>
        <c:axId val="79586816"/>
        <c:axId val="79588352"/>
      </c:barChart>
      <c:catAx>
        <c:axId val="79586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588352"/>
        <c:crosses val="autoZero"/>
        <c:auto val="1"/>
        <c:lblAlgn val="ctr"/>
        <c:lblOffset val="100"/>
        <c:noMultiLvlLbl val="0"/>
      </c:catAx>
      <c:valAx>
        <c:axId val="79588352"/>
        <c:scaling>
          <c:orientation val="minMax"/>
          <c:max val="0.4"/>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79586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54209452806981E-2"/>
          <c:y val="2.1051693455581659E-2"/>
          <c:w val="0.89890969731543091"/>
          <c:h val="0.86554245129768193"/>
        </c:manualLayout>
      </c:layout>
      <c:lineChart>
        <c:grouping val="stacked"/>
        <c:varyColors val="0"/>
        <c:ser>
          <c:idx val="0"/>
          <c:order val="0"/>
          <c:tx>
            <c:strRef>
              <c:f>Sheet1!$B$1</c:f>
              <c:strCache>
                <c:ptCount val="1"/>
                <c:pt idx="0">
                  <c:v>Series 1</c:v>
                </c:pt>
              </c:strCache>
            </c:strRef>
          </c:tx>
          <c:spPr>
            <a:ln w="28575" cap="rnd">
              <a:solidFill>
                <a:schemeClr val="accent2"/>
              </a:solidFill>
              <a:round/>
            </a:ln>
            <a:effectLst/>
          </c:spPr>
          <c:marker>
            <c:symbol val="square"/>
            <c:size val="5"/>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2015</c:v>
                </c:pt>
                <c:pt idx="2">
                  <c:v>2017</c:v>
                </c:pt>
              </c:numCache>
            </c:numRef>
          </c:cat>
          <c:val>
            <c:numRef>
              <c:f>Sheet1!$B$2:$B$4</c:f>
              <c:numCache>
                <c:formatCode>General</c:formatCode>
                <c:ptCount val="3"/>
                <c:pt idx="0">
                  <c:v>12</c:v>
                </c:pt>
                <c:pt idx="1">
                  <c:v>10</c:v>
                </c:pt>
                <c:pt idx="2">
                  <c:v>13</c:v>
                </c:pt>
              </c:numCache>
            </c:numRef>
          </c:val>
          <c:smooth val="0"/>
          <c:extLst xmlns:c16r2="http://schemas.microsoft.com/office/drawing/2015/06/chart">
            <c:ext xmlns:c16="http://schemas.microsoft.com/office/drawing/2014/chart" uri="{C3380CC4-5D6E-409C-BE32-E72D297353CC}">
              <c16:uniqueId val="{00000000-8B6E-4C4E-8EC0-385B7AFF96E2}"/>
            </c:ext>
          </c:extLst>
        </c:ser>
        <c:dLbls>
          <c:showLegendKey val="0"/>
          <c:showVal val="0"/>
          <c:showCatName val="0"/>
          <c:showSerName val="0"/>
          <c:showPercent val="0"/>
          <c:showBubbleSize val="0"/>
        </c:dLbls>
        <c:marker val="1"/>
        <c:smooth val="0"/>
        <c:axId val="79862784"/>
        <c:axId val="79864576"/>
      </c:lineChart>
      <c:catAx>
        <c:axId val="79862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9864576"/>
        <c:crosses val="autoZero"/>
        <c:auto val="1"/>
        <c:lblAlgn val="ctr"/>
        <c:lblOffset val="100"/>
        <c:noMultiLvlLbl val="0"/>
      </c:catAx>
      <c:valAx>
        <c:axId val="79864576"/>
        <c:scaling>
          <c:orientation val="minMax"/>
          <c:max val="25"/>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crossAx val="79862784"/>
        <c:crosses val="autoZero"/>
        <c:crossBetween val="between"/>
        <c:majorUnit val="5"/>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4691043839321"/>
          <c:y val="0"/>
          <c:w val="0.87035308956160651"/>
          <c:h val="0.84711604798217477"/>
        </c:manualLayout>
      </c:layout>
      <c:barChart>
        <c:barDir val="col"/>
        <c:grouping val="clustered"/>
        <c:varyColors val="0"/>
        <c:ser>
          <c:idx val="0"/>
          <c:order val="0"/>
          <c:tx>
            <c:strRef>
              <c:f>Sheet1!$B$1</c:f>
              <c:strCache>
                <c:ptCount val="1"/>
                <c:pt idx="0">
                  <c:v>Smoking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4A56-4849-A23F-754C16D31A9E}"/>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2017</c:v>
                </c:pt>
              </c:numCache>
            </c:numRef>
          </c:cat>
          <c:val>
            <c:numRef>
              <c:f>Sheet1!$B$2:$B$3</c:f>
              <c:numCache>
                <c:formatCode>0%</c:formatCode>
                <c:ptCount val="2"/>
                <c:pt idx="0">
                  <c:v>0.16</c:v>
                </c:pt>
                <c:pt idx="1">
                  <c:v>0.1800000000000001</c:v>
                </c:pt>
              </c:numCache>
            </c:numRef>
          </c:val>
          <c:extLst xmlns:c16r2="http://schemas.microsoft.com/office/drawing/2015/06/chart">
            <c:ext xmlns:c16="http://schemas.microsoft.com/office/drawing/2014/chart" uri="{C3380CC4-5D6E-409C-BE32-E72D297353CC}">
              <c16:uniqueId val="{00000002-4A56-4849-A23F-754C16D31A9E}"/>
            </c:ext>
          </c:extLst>
        </c:ser>
        <c:dLbls>
          <c:showLegendKey val="0"/>
          <c:showVal val="0"/>
          <c:showCatName val="0"/>
          <c:showSerName val="0"/>
          <c:showPercent val="0"/>
          <c:showBubbleSize val="0"/>
        </c:dLbls>
        <c:gapWidth val="219"/>
        <c:overlap val="-27"/>
        <c:axId val="90212608"/>
        <c:axId val="90226688"/>
      </c:barChart>
      <c:catAx>
        <c:axId val="90212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90226688"/>
        <c:crosses val="autoZero"/>
        <c:auto val="1"/>
        <c:lblAlgn val="ctr"/>
        <c:lblOffset val="100"/>
        <c:noMultiLvlLbl val="0"/>
      </c:catAx>
      <c:valAx>
        <c:axId val="90226688"/>
        <c:scaling>
          <c:orientation val="minMax"/>
          <c:max val="0.25"/>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9021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Alcohol</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2015</c:v>
                </c:pt>
                <c:pt idx="2">
                  <c:v>2017</c:v>
                </c:pt>
              </c:numCache>
            </c:numRef>
          </c:cat>
          <c:val>
            <c:numRef>
              <c:f>Sheet1!$B$2:$B$4</c:f>
              <c:numCache>
                <c:formatCode>General</c:formatCode>
                <c:ptCount val="3"/>
                <c:pt idx="0">
                  <c:v>31</c:v>
                </c:pt>
                <c:pt idx="1">
                  <c:v>20</c:v>
                </c:pt>
                <c:pt idx="2">
                  <c:v>26</c:v>
                </c:pt>
              </c:numCache>
            </c:numRef>
          </c:val>
          <c:smooth val="0"/>
          <c:extLst xmlns:c16r2="http://schemas.microsoft.com/office/drawing/2015/06/chart">
            <c:ext xmlns:c16="http://schemas.microsoft.com/office/drawing/2014/chart" uri="{C3380CC4-5D6E-409C-BE32-E72D297353CC}">
              <c16:uniqueId val="{00000000-4092-4842-959B-96848B4578B9}"/>
            </c:ext>
          </c:extLst>
        </c:ser>
        <c:ser>
          <c:idx val="1"/>
          <c:order val="1"/>
          <c:tx>
            <c:strRef>
              <c:f>Sheet1!$C$1</c:f>
              <c:strCache>
                <c:ptCount val="1"/>
                <c:pt idx="0">
                  <c:v>Marijuana</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2"/>
              <c:layout>
                <c:manualLayout>
                  <c:x val="-4.0741417295323351E-2"/>
                  <c:y val="6.087039877300611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8A8-4915-B724-95AEFA5406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2015</c:v>
                </c:pt>
                <c:pt idx="2">
                  <c:v>2017</c:v>
                </c:pt>
              </c:numCache>
            </c:numRef>
          </c:cat>
          <c:val>
            <c:numRef>
              <c:f>Sheet1!$C$2:$C$4</c:f>
              <c:numCache>
                <c:formatCode>General</c:formatCode>
                <c:ptCount val="3"/>
                <c:pt idx="0">
                  <c:v>21</c:v>
                </c:pt>
                <c:pt idx="1">
                  <c:v>16</c:v>
                </c:pt>
                <c:pt idx="2">
                  <c:v>23</c:v>
                </c:pt>
              </c:numCache>
            </c:numRef>
          </c:val>
          <c:smooth val="0"/>
          <c:extLst xmlns:c16r2="http://schemas.microsoft.com/office/drawing/2015/06/chart">
            <c:ext xmlns:c16="http://schemas.microsoft.com/office/drawing/2014/chart" uri="{C3380CC4-5D6E-409C-BE32-E72D297353CC}">
              <c16:uniqueId val="{00000001-4092-4842-959B-96848B4578B9}"/>
            </c:ext>
          </c:extLst>
        </c:ser>
        <c:dLbls>
          <c:showLegendKey val="0"/>
          <c:showVal val="0"/>
          <c:showCatName val="0"/>
          <c:showSerName val="0"/>
          <c:showPercent val="0"/>
          <c:showBubbleSize val="0"/>
        </c:dLbls>
        <c:marker val="1"/>
        <c:smooth val="0"/>
        <c:axId val="100912128"/>
        <c:axId val="100991744"/>
      </c:lineChart>
      <c:catAx>
        <c:axId val="10091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100991744"/>
        <c:crosses val="autoZero"/>
        <c:auto val="1"/>
        <c:lblAlgn val="ctr"/>
        <c:lblOffset val="100"/>
        <c:noMultiLvlLbl val="0"/>
      </c:catAx>
      <c:valAx>
        <c:axId val="1009917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00912128"/>
        <c:crosses val="autoZero"/>
        <c:crossBetween val="between"/>
      </c:valAx>
      <c:spPr>
        <a:noFill/>
        <a:ln>
          <a:noFill/>
        </a:ln>
        <a:effectLst/>
      </c:spPr>
    </c:plotArea>
    <c:legend>
      <c:legendPos val="r"/>
      <c:layout>
        <c:manualLayout>
          <c:xMode val="edge"/>
          <c:yMode val="edge"/>
          <c:x val="0.7544724622771396"/>
          <c:y val="0.27156743686890628"/>
          <c:w val="0.24552753772286073"/>
          <c:h val="0.294773979387893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34179246130526E-2"/>
          <c:y val="4.5119185195222948E-2"/>
          <c:w val="0.89794938629342802"/>
          <c:h val="0.84041866949663946"/>
        </c:manualLayout>
      </c:layout>
      <c:barChart>
        <c:barDir val="col"/>
        <c:grouping val="clustered"/>
        <c:varyColors val="0"/>
        <c:ser>
          <c:idx val="0"/>
          <c:order val="0"/>
          <c:tx>
            <c:strRef>
              <c:f>Sheet1!$B$1</c:f>
              <c:strCache>
                <c:ptCount val="1"/>
                <c:pt idx="0">
                  <c:v>Binge drinking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5C55-42AB-8EDC-49295698A2A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2011</c:v>
                </c:pt>
                <c:pt idx="1">
                  <c:v>2015</c:v>
                </c:pt>
              </c:numCache>
            </c:numRef>
          </c:cat>
          <c:val>
            <c:numRef>
              <c:f>Sheet1!$B$2:$B$3</c:f>
              <c:numCache>
                <c:formatCode>0%</c:formatCode>
                <c:ptCount val="2"/>
                <c:pt idx="0">
                  <c:v>0.2</c:v>
                </c:pt>
                <c:pt idx="1">
                  <c:v>0.13</c:v>
                </c:pt>
              </c:numCache>
            </c:numRef>
          </c:val>
          <c:extLst xmlns:c16r2="http://schemas.microsoft.com/office/drawing/2015/06/chart">
            <c:ext xmlns:c16="http://schemas.microsoft.com/office/drawing/2014/chart" uri="{C3380CC4-5D6E-409C-BE32-E72D297353CC}">
              <c16:uniqueId val="{00000002-5C55-42AB-8EDC-49295698A2AF}"/>
            </c:ext>
          </c:extLst>
        </c:ser>
        <c:dLbls>
          <c:showLegendKey val="0"/>
          <c:showVal val="0"/>
          <c:showCatName val="0"/>
          <c:showSerName val="0"/>
          <c:showPercent val="0"/>
          <c:showBubbleSize val="0"/>
        </c:dLbls>
        <c:gapWidth val="219"/>
        <c:overlap val="-27"/>
        <c:axId val="101066624"/>
        <c:axId val="101068160"/>
      </c:barChart>
      <c:catAx>
        <c:axId val="1010666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mn-cs"/>
              </a:defRPr>
            </a:pPr>
            <a:endParaRPr lang="en-US"/>
          </a:p>
        </c:txPr>
        <c:crossAx val="101068160"/>
        <c:crosses val="autoZero"/>
        <c:auto val="1"/>
        <c:lblAlgn val="ctr"/>
        <c:lblOffset val="100"/>
        <c:noMultiLvlLbl val="0"/>
      </c:catAx>
      <c:valAx>
        <c:axId val="101068160"/>
        <c:scaling>
          <c:orientation val="minMax"/>
          <c:max val="0.25"/>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one"/>
        <c:crossAx val="101066624"/>
        <c:crosses val="autoZero"/>
        <c:crossBetween val="between"/>
        <c:majorUnit val="5.0000000000000024E-2"/>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87FBF-575C-411F-A36F-BCDEB7C4AE0B}"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en-US"/>
        </a:p>
      </dgm:t>
    </dgm:pt>
    <dgm:pt modelId="{AB2B4223-06A5-4FF2-B474-C8E493045211}">
      <dgm:prSet phldrT="[Text]" custT="1"/>
      <dgm:spPr/>
      <dgm:t>
        <a:bodyPr/>
        <a:lstStyle/>
        <a:p>
          <a:r>
            <a:rPr lang="en-US" sz="1800" dirty="0"/>
            <a:t>Program Manager</a:t>
          </a:r>
        </a:p>
      </dgm:t>
    </dgm:pt>
    <dgm:pt modelId="{BA670DE7-CB44-4C9C-9769-26D23D9785A0}" type="parTrans" cxnId="{E64724B7-FB10-43DB-9FAB-2A7D36803A17}">
      <dgm:prSet/>
      <dgm:spPr/>
      <dgm:t>
        <a:bodyPr/>
        <a:lstStyle/>
        <a:p>
          <a:endParaRPr lang="en-US"/>
        </a:p>
      </dgm:t>
    </dgm:pt>
    <dgm:pt modelId="{8223ADCD-3460-4390-BC48-EBD2B7D1ACF0}" type="sibTrans" cxnId="{E64724B7-FB10-43DB-9FAB-2A7D36803A17}">
      <dgm:prSet/>
      <dgm:spPr/>
      <dgm:t>
        <a:bodyPr/>
        <a:lstStyle/>
        <a:p>
          <a:endParaRPr lang="en-US"/>
        </a:p>
      </dgm:t>
    </dgm:pt>
    <dgm:pt modelId="{602AF2B4-D090-47B8-9193-0BD1C27910A3}">
      <dgm:prSet phldrT="[Text]" custT="1"/>
      <dgm:spPr/>
      <dgm:t>
        <a:bodyPr/>
        <a:lstStyle/>
        <a:p>
          <a:r>
            <a:rPr lang="en-US" sz="1800" dirty="0" smtClean="0"/>
            <a:t>Metrics Committee</a:t>
          </a:r>
          <a:endParaRPr lang="en-US" sz="1800" dirty="0"/>
        </a:p>
      </dgm:t>
    </dgm:pt>
    <dgm:pt modelId="{DDE28312-F6F2-4D6E-9926-207A3472728B}" type="parTrans" cxnId="{F7B95F3C-55BF-48B8-ADB7-1DDC10E1F33F}">
      <dgm:prSet/>
      <dgm:spPr/>
      <dgm:t>
        <a:bodyPr/>
        <a:lstStyle/>
        <a:p>
          <a:endParaRPr lang="en-US"/>
        </a:p>
      </dgm:t>
    </dgm:pt>
    <dgm:pt modelId="{40F9A24B-5D5C-49CD-9823-AC448D4EBE82}" type="sibTrans" cxnId="{F7B95F3C-55BF-48B8-ADB7-1DDC10E1F33F}">
      <dgm:prSet/>
      <dgm:spPr/>
      <dgm:t>
        <a:bodyPr/>
        <a:lstStyle/>
        <a:p>
          <a:endParaRPr lang="en-US"/>
        </a:p>
      </dgm:t>
    </dgm:pt>
    <dgm:pt modelId="{01AAF7C5-ECD1-4EEE-8496-CAD6853FB07F}">
      <dgm:prSet phldrT="[Text]" custT="1"/>
      <dgm:spPr/>
      <dgm:t>
        <a:bodyPr/>
        <a:lstStyle/>
        <a:p>
          <a:r>
            <a:rPr lang="en-US" sz="1800" dirty="0"/>
            <a:t>Steering Committee</a:t>
          </a:r>
        </a:p>
      </dgm:t>
    </dgm:pt>
    <dgm:pt modelId="{82446385-3EC7-4ECE-A6E0-AFBA7CC119DA}" type="parTrans" cxnId="{356F654F-20C8-4DDD-AF69-2E29B0521F5E}">
      <dgm:prSet/>
      <dgm:spPr/>
      <dgm:t>
        <a:bodyPr/>
        <a:lstStyle/>
        <a:p>
          <a:endParaRPr lang="en-US"/>
        </a:p>
      </dgm:t>
    </dgm:pt>
    <dgm:pt modelId="{C6003FFA-1487-45A7-A7B9-BB6A8203C7AC}" type="sibTrans" cxnId="{356F654F-20C8-4DDD-AF69-2E29B0521F5E}">
      <dgm:prSet/>
      <dgm:spPr/>
      <dgm:t>
        <a:bodyPr/>
        <a:lstStyle/>
        <a:p>
          <a:endParaRPr lang="en-US"/>
        </a:p>
      </dgm:t>
    </dgm:pt>
    <dgm:pt modelId="{4132D523-9E44-4A73-973C-F1CF26D2394A}">
      <dgm:prSet phldrT="[Text]" custT="1"/>
      <dgm:spPr/>
      <dgm:t>
        <a:bodyPr/>
        <a:lstStyle/>
        <a:p>
          <a:r>
            <a:rPr lang="en-US" sz="1800" dirty="0" smtClean="0"/>
            <a:t>Data Analysis Team</a:t>
          </a:r>
          <a:endParaRPr lang="en-US" sz="1800" dirty="0"/>
        </a:p>
      </dgm:t>
    </dgm:pt>
    <dgm:pt modelId="{D2060102-2CAA-4D87-936A-866A481D05FB}" type="parTrans" cxnId="{4CD9888C-806C-4DB3-8CD1-E309B4617BB9}">
      <dgm:prSet/>
      <dgm:spPr/>
      <dgm:t>
        <a:bodyPr/>
        <a:lstStyle/>
        <a:p>
          <a:endParaRPr lang="en-US"/>
        </a:p>
      </dgm:t>
    </dgm:pt>
    <dgm:pt modelId="{FC9F50DC-F31E-44B6-852B-676699F39828}" type="sibTrans" cxnId="{4CD9888C-806C-4DB3-8CD1-E309B4617BB9}">
      <dgm:prSet/>
      <dgm:spPr/>
      <dgm:t>
        <a:bodyPr/>
        <a:lstStyle/>
        <a:p>
          <a:endParaRPr lang="en-US"/>
        </a:p>
      </dgm:t>
    </dgm:pt>
    <dgm:pt modelId="{22D71133-603E-420E-9C5C-2ECA772CE11F}">
      <dgm:prSet custT="1"/>
      <dgm:spPr/>
      <dgm:t>
        <a:bodyPr/>
        <a:lstStyle/>
        <a:p>
          <a:r>
            <a:rPr lang="en-US" sz="1800" dirty="0" smtClean="0"/>
            <a:t>Community Engagement Committee</a:t>
          </a:r>
          <a:endParaRPr lang="en-US" sz="1800" dirty="0"/>
        </a:p>
      </dgm:t>
    </dgm:pt>
    <dgm:pt modelId="{D187AF18-15F4-42EE-9FAA-F1D799087D01}" type="parTrans" cxnId="{63F78013-1176-4DC7-8F61-E48A4FB91EBD}">
      <dgm:prSet/>
      <dgm:spPr/>
      <dgm:t>
        <a:bodyPr/>
        <a:lstStyle/>
        <a:p>
          <a:endParaRPr lang="en-US"/>
        </a:p>
      </dgm:t>
    </dgm:pt>
    <dgm:pt modelId="{4D6D2581-11FF-432D-8B52-77C5D05F4836}" type="sibTrans" cxnId="{63F78013-1176-4DC7-8F61-E48A4FB91EBD}">
      <dgm:prSet/>
      <dgm:spPr/>
      <dgm:t>
        <a:bodyPr/>
        <a:lstStyle/>
        <a:p>
          <a:endParaRPr lang="en-US"/>
        </a:p>
      </dgm:t>
    </dgm:pt>
    <dgm:pt modelId="{E9144B40-71BB-45F9-A7AA-FBE76933E999}">
      <dgm:prSet custT="1"/>
      <dgm:spPr/>
      <dgm:t>
        <a:bodyPr/>
        <a:lstStyle/>
        <a:p>
          <a:r>
            <a:rPr lang="en-US" sz="1800" dirty="0"/>
            <a:t>Local Planning Teams</a:t>
          </a:r>
        </a:p>
      </dgm:t>
    </dgm:pt>
    <dgm:pt modelId="{9942D8DA-7A2A-4246-8200-6769513BC583}" type="parTrans" cxnId="{27EECACD-B9A1-4DF3-80CA-D20E4FA78952}">
      <dgm:prSet/>
      <dgm:spPr/>
      <dgm:t>
        <a:bodyPr/>
        <a:lstStyle/>
        <a:p>
          <a:endParaRPr lang="en-US"/>
        </a:p>
      </dgm:t>
    </dgm:pt>
    <dgm:pt modelId="{D6105C24-37D3-42BF-9CDD-63124CF32764}" type="sibTrans" cxnId="{27EECACD-B9A1-4DF3-80CA-D20E4FA78952}">
      <dgm:prSet/>
      <dgm:spPr/>
      <dgm:t>
        <a:bodyPr/>
        <a:lstStyle/>
        <a:p>
          <a:endParaRPr lang="en-US"/>
        </a:p>
      </dgm:t>
    </dgm:pt>
    <dgm:pt modelId="{DA1C5D32-53FC-4DE9-8607-EC89C1E48351}">
      <dgm:prSet custT="1"/>
      <dgm:spPr/>
      <dgm:t>
        <a:bodyPr/>
        <a:lstStyle/>
        <a:p>
          <a:r>
            <a:rPr lang="en-US" sz="1600" dirty="0" smtClean="0"/>
            <a:t>JSI</a:t>
          </a:r>
          <a:endParaRPr lang="en-US" sz="1600" dirty="0"/>
        </a:p>
      </dgm:t>
    </dgm:pt>
    <dgm:pt modelId="{2A0EA86A-6E6D-4D02-8957-C45981BFB9DC}" type="parTrans" cxnId="{F54542AA-5407-4A91-8EF1-ED4CBFC4FE72}">
      <dgm:prSet/>
      <dgm:spPr>
        <a:ln w="9525">
          <a:prstDash val="sysDot"/>
        </a:ln>
      </dgm:spPr>
      <dgm:t>
        <a:bodyPr/>
        <a:lstStyle/>
        <a:p>
          <a:endParaRPr lang="en-US"/>
        </a:p>
      </dgm:t>
    </dgm:pt>
    <dgm:pt modelId="{4D3A2851-97F3-48DF-A1AF-046C03A0B88E}" type="sibTrans" cxnId="{F54542AA-5407-4A91-8EF1-ED4CBFC4FE72}">
      <dgm:prSet/>
      <dgm:spPr/>
      <dgm:t>
        <a:bodyPr/>
        <a:lstStyle/>
        <a:p>
          <a:endParaRPr lang="en-US"/>
        </a:p>
      </dgm:t>
    </dgm:pt>
    <dgm:pt modelId="{D641465C-7770-495D-91E2-FEFE0BAD7856}" type="pres">
      <dgm:prSet presAssocID="{B5187FBF-575C-411F-A36F-BCDEB7C4AE0B}" presName="hierChild1" presStyleCnt="0">
        <dgm:presLayoutVars>
          <dgm:chPref val="1"/>
          <dgm:dir/>
          <dgm:animOne val="branch"/>
          <dgm:animLvl val="lvl"/>
          <dgm:resizeHandles/>
        </dgm:presLayoutVars>
      </dgm:prSet>
      <dgm:spPr/>
      <dgm:t>
        <a:bodyPr/>
        <a:lstStyle/>
        <a:p>
          <a:endParaRPr lang="en-US"/>
        </a:p>
      </dgm:t>
    </dgm:pt>
    <dgm:pt modelId="{5F65A267-3A7F-42DA-8747-8ACFDF7D1487}" type="pres">
      <dgm:prSet presAssocID="{AB2B4223-06A5-4FF2-B474-C8E493045211}" presName="hierRoot1" presStyleCnt="0"/>
      <dgm:spPr/>
      <dgm:t>
        <a:bodyPr/>
        <a:lstStyle/>
        <a:p>
          <a:endParaRPr lang="en-US"/>
        </a:p>
      </dgm:t>
    </dgm:pt>
    <dgm:pt modelId="{BEC78007-1769-4B57-AB9B-BB1C9A78C986}" type="pres">
      <dgm:prSet presAssocID="{AB2B4223-06A5-4FF2-B474-C8E493045211}" presName="composite" presStyleCnt="0"/>
      <dgm:spPr/>
      <dgm:t>
        <a:bodyPr/>
        <a:lstStyle/>
        <a:p>
          <a:endParaRPr lang="en-US"/>
        </a:p>
      </dgm:t>
    </dgm:pt>
    <dgm:pt modelId="{3FE41373-7ACE-40CD-A12C-FFB9B226E3BA}" type="pres">
      <dgm:prSet presAssocID="{AB2B4223-06A5-4FF2-B474-C8E493045211}" presName="image" presStyleLbl="node0" presStyleIdx="0" presStyleCnt="2" custScaleX="89118" custScaleY="88527" custLinFactX="100000" custLinFactNeighborX="133732" custLinFactNeighborY="95175"/>
      <dgm:spPr/>
      <dgm:t>
        <a:bodyPr/>
        <a:lstStyle/>
        <a:p>
          <a:endParaRPr lang="en-US"/>
        </a:p>
      </dgm:t>
    </dgm:pt>
    <dgm:pt modelId="{B0D09251-1EF4-4146-AFA6-FED1767DB6CF}" type="pres">
      <dgm:prSet presAssocID="{AB2B4223-06A5-4FF2-B474-C8E493045211}" presName="text" presStyleLbl="revTx" presStyleIdx="0" presStyleCnt="7" custScaleX="182062" custLinFactX="100000" custLinFactNeighborX="126534" custLinFactNeighborY="85268">
        <dgm:presLayoutVars>
          <dgm:chPref val="3"/>
        </dgm:presLayoutVars>
      </dgm:prSet>
      <dgm:spPr/>
      <dgm:t>
        <a:bodyPr/>
        <a:lstStyle/>
        <a:p>
          <a:endParaRPr lang="en-US"/>
        </a:p>
      </dgm:t>
    </dgm:pt>
    <dgm:pt modelId="{DD75C58D-2E2A-459D-805E-BBCDF8B53EB0}" type="pres">
      <dgm:prSet presAssocID="{AB2B4223-06A5-4FF2-B474-C8E493045211}" presName="hierChild2" presStyleCnt="0"/>
      <dgm:spPr/>
      <dgm:t>
        <a:bodyPr/>
        <a:lstStyle/>
        <a:p>
          <a:endParaRPr lang="en-US"/>
        </a:p>
      </dgm:t>
    </dgm:pt>
    <dgm:pt modelId="{F971EC4C-084B-4111-B931-C3EA2A8B5EB4}" type="pres">
      <dgm:prSet presAssocID="{01AAF7C5-ECD1-4EEE-8496-CAD6853FB07F}" presName="hierRoot1" presStyleCnt="0"/>
      <dgm:spPr/>
      <dgm:t>
        <a:bodyPr/>
        <a:lstStyle/>
        <a:p>
          <a:endParaRPr lang="en-US"/>
        </a:p>
      </dgm:t>
    </dgm:pt>
    <dgm:pt modelId="{8E9E4A04-CF4B-454E-A4DB-F34F0D27D835}" type="pres">
      <dgm:prSet presAssocID="{01AAF7C5-ECD1-4EEE-8496-CAD6853FB07F}" presName="composite" presStyleCnt="0"/>
      <dgm:spPr/>
      <dgm:t>
        <a:bodyPr/>
        <a:lstStyle/>
        <a:p>
          <a:endParaRPr lang="en-US"/>
        </a:p>
      </dgm:t>
    </dgm:pt>
    <dgm:pt modelId="{4719A828-48BD-4CDC-A9D2-20537BD75672}" type="pres">
      <dgm:prSet presAssocID="{01AAF7C5-ECD1-4EEE-8496-CAD6853FB07F}" presName="image" presStyleLbl="node0" presStyleIdx="1" presStyleCnt="2" custScaleX="99815" custScaleY="89822" custLinFactX="-1443" custLinFactNeighborX="-100000" custLinFactNeighborY="-34085"/>
      <dgm:spPr/>
      <dgm:t>
        <a:bodyPr/>
        <a:lstStyle/>
        <a:p>
          <a:endParaRPr lang="en-US"/>
        </a:p>
      </dgm:t>
    </dgm:pt>
    <dgm:pt modelId="{B1805020-8D27-4408-8BB2-1029D5816FD1}" type="pres">
      <dgm:prSet presAssocID="{01AAF7C5-ECD1-4EEE-8496-CAD6853FB07F}" presName="text" presStyleLbl="revTx" presStyleIdx="1" presStyleCnt="7" custScaleX="146410" custScaleY="146410" custLinFactNeighborX="-17027" custLinFactNeighborY="-19368">
        <dgm:presLayoutVars>
          <dgm:chPref val="3"/>
        </dgm:presLayoutVars>
      </dgm:prSet>
      <dgm:spPr/>
      <dgm:t>
        <a:bodyPr/>
        <a:lstStyle/>
        <a:p>
          <a:endParaRPr lang="en-US"/>
        </a:p>
      </dgm:t>
    </dgm:pt>
    <dgm:pt modelId="{A9110D9A-892E-41E8-9B38-A6F3ADC24DAE}" type="pres">
      <dgm:prSet presAssocID="{01AAF7C5-ECD1-4EEE-8496-CAD6853FB07F}" presName="hierChild2" presStyleCnt="0"/>
      <dgm:spPr/>
      <dgm:t>
        <a:bodyPr/>
        <a:lstStyle/>
        <a:p>
          <a:endParaRPr lang="en-US"/>
        </a:p>
      </dgm:t>
    </dgm:pt>
    <dgm:pt modelId="{7D092C2F-61FC-45B8-BA58-C737F9B660A1}" type="pres">
      <dgm:prSet presAssocID="{DDE28312-F6F2-4D6E-9926-207A3472728B}" presName="Name10" presStyleLbl="parChTrans1D2" presStyleIdx="0" presStyleCnt="3"/>
      <dgm:spPr/>
      <dgm:t>
        <a:bodyPr/>
        <a:lstStyle/>
        <a:p>
          <a:endParaRPr lang="en-US"/>
        </a:p>
      </dgm:t>
    </dgm:pt>
    <dgm:pt modelId="{78D1BE84-DB85-46A7-9687-CB62B5378738}" type="pres">
      <dgm:prSet presAssocID="{602AF2B4-D090-47B8-9193-0BD1C27910A3}" presName="hierRoot2" presStyleCnt="0"/>
      <dgm:spPr/>
      <dgm:t>
        <a:bodyPr/>
        <a:lstStyle/>
        <a:p>
          <a:endParaRPr lang="en-US"/>
        </a:p>
      </dgm:t>
    </dgm:pt>
    <dgm:pt modelId="{55E09D1D-461C-4DCD-BC20-4361A01B561A}" type="pres">
      <dgm:prSet presAssocID="{602AF2B4-D090-47B8-9193-0BD1C27910A3}" presName="composite2" presStyleCnt="0"/>
      <dgm:spPr/>
      <dgm:t>
        <a:bodyPr/>
        <a:lstStyle/>
        <a:p>
          <a:endParaRPr lang="en-US"/>
        </a:p>
      </dgm:t>
    </dgm:pt>
    <dgm:pt modelId="{3B0500F3-6F43-4835-B2E1-C7A61455AB32}" type="pres">
      <dgm:prSet presAssocID="{602AF2B4-D090-47B8-9193-0BD1C27910A3}" presName="image2" presStyleLbl="node2" presStyleIdx="0" presStyleCnt="3" custScaleX="89118" custScaleY="88527" custLinFactNeighborX="1178" custLinFactNeighborY="42329"/>
      <dgm:spPr/>
      <dgm:t>
        <a:bodyPr/>
        <a:lstStyle/>
        <a:p>
          <a:endParaRPr lang="en-US"/>
        </a:p>
      </dgm:t>
    </dgm:pt>
    <dgm:pt modelId="{60DBA640-5CF4-427D-8F21-C93B7DDACB91}" type="pres">
      <dgm:prSet presAssocID="{602AF2B4-D090-47B8-9193-0BD1C27910A3}" presName="text2" presStyleLbl="revTx" presStyleIdx="2" presStyleCnt="7" custLinFactNeighborX="5309" custLinFactNeighborY="51403">
        <dgm:presLayoutVars>
          <dgm:chPref val="3"/>
        </dgm:presLayoutVars>
      </dgm:prSet>
      <dgm:spPr/>
      <dgm:t>
        <a:bodyPr/>
        <a:lstStyle/>
        <a:p>
          <a:endParaRPr lang="en-US"/>
        </a:p>
      </dgm:t>
    </dgm:pt>
    <dgm:pt modelId="{24355B93-154E-49C4-A36F-F7294F3BBA8F}" type="pres">
      <dgm:prSet presAssocID="{602AF2B4-D090-47B8-9193-0BD1C27910A3}" presName="hierChild3" presStyleCnt="0"/>
      <dgm:spPr/>
      <dgm:t>
        <a:bodyPr/>
        <a:lstStyle/>
        <a:p>
          <a:endParaRPr lang="en-US"/>
        </a:p>
      </dgm:t>
    </dgm:pt>
    <dgm:pt modelId="{469BFC6D-5F5A-41D4-8DA3-03DDBB94CE86}" type="pres">
      <dgm:prSet presAssocID="{D2060102-2CAA-4D87-936A-866A481D05FB}" presName="Name17" presStyleLbl="parChTrans1D3" presStyleIdx="0" presStyleCnt="2"/>
      <dgm:spPr/>
      <dgm:t>
        <a:bodyPr/>
        <a:lstStyle/>
        <a:p>
          <a:endParaRPr lang="en-US"/>
        </a:p>
      </dgm:t>
    </dgm:pt>
    <dgm:pt modelId="{6FB44DBB-B5C1-4E9B-97E7-6E75E55FD1AB}" type="pres">
      <dgm:prSet presAssocID="{4132D523-9E44-4A73-973C-F1CF26D2394A}" presName="hierRoot3" presStyleCnt="0"/>
      <dgm:spPr/>
      <dgm:t>
        <a:bodyPr/>
        <a:lstStyle/>
        <a:p>
          <a:endParaRPr lang="en-US"/>
        </a:p>
      </dgm:t>
    </dgm:pt>
    <dgm:pt modelId="{FB6A8733-F16C-4958-B8C6-1BE104FEC5E8}" type="pres">
      <dgm:prSet presAssocID="{4132D523-9E44-4A73-973C-F1CF26D2394A}" presName="composite3" presStyleCnt="0"/>
      <dgm:spPr/>
      <dgm:t>
        <a:bodyPr/>
        <a:lstStyle/>
        <a:p>
          <a:endParaRPr lang="en-US"/>
        </a:p>
      </dgm:t>
    </dgm:pt>
    <dgm:pt modelId="{F9A86DED-6254-4596-A5D1-ADCA2654E295}" type="pres">
      <dgm:prSet presAssocID="{4132D523-9E44-4A73-973C-F1CF26D2394A}" presName="image3" presStyleLbl="node3" presStyleIdx="0" presStyleCnt="2" custScaleX="89118" custScaleY="88527" custLinFactNeighborX="1178" custLinFactNeighborY="26436"/>
      <dgm:spPr/>
      <dgm:t>
        <a:bodyPr/>
        <a:lstStyle/>
        <a:p>
          <a:endParaRPr lang="en-US"/>
        </a:p>
      </dgm:t>
    </dgm:pt>
    <dgm:pt modelId="{2D0F17C6-6BE0-48C2-8E59-00E42C234893}" type="pres">
      <dgm:prSet presAssocID="{4132D523-9E44-4A73-973C-F1CF26D2394A}" presName="text3" presStyleLbl="revTx" presStyleIdx="3" presStyleCnt="7" custLinFactNeighborX="8339" custLinFactNeighborY="19368">
        <dgm:presLayoutVars>
          <dgm:chPref val="3"/>
        </dgm:presLayoutVars>
      </dgm:prSet>
      <dgm:spPr/>
      <dgm:t>
        <a:bodyPr/>
        <a:lstStyle/>
        <a:p>
          <a:endParaRPr lang="en-US"/>
        </a:p>
      </dgm:t>
    </dgm:pt>
    <dgm:pt modelId="{62ED62E4-CF2A-4691-A3E8-BFF600F66BCE}" type="pres">
      <dgm:prSet presAssocID="{4132D523-9E44-4A73-973C-F1CF26D2394A}" presName="hierChild4" presStyleCnt="0"/>
      <dgm:spPr/>
      <dgm:t>
        <a:bodyPr/>
        <a:lstStyle/>
        <a:p>
          <a:endParaRPr lang="en-US"/>
        </a:p>
      </dgm:t>
    </dgm:pt>
    <dgm:pt modelId="{F5A6B264-2BFE-4CC8-85F3-BAFFB3F53084}" type="pres">
      <dgm:prSet presAssocID="{D187AF18-15F4-42EE-9FAA-F1D799087D01}" presName="Name10" presStyleLbl="parChTrans1D2" presStyleIdx="1" presStyleCnt="3"/>
      <dgm:spPr/>
      <dgm:t>
        <a:bodyPr/>
        <a:lstStyle/>
        <a:p>
          <a:endParaRPr lang="en-US"/>
        </a:p>
      </dgm:t>
    </dgm:pt>
    <dgm:pt modelId="{72E8A29D-4562-4F74-AE80-600856FFC34C}" type="pres">
      <dgm:prSet presAssocID="{22D71133-603E-420E-9C5C-2ECA772CE11F}" presName="hierRoot2" presStyleCnt="0"/>
      <dgm:spPr/>
      <dgm:t>
        <a:bodyPr/>
        <a:lstStyle/>
        <a:p>
          <a:endParaRPr lang="en-US"/>
        </a:p>
      </dgm:t>
    </dgm:pt>
    <dgm:pt modelId="{98FFE736-4597-4EC7-A1BE-FB7702D52BB9}" type="pres">
      <dgm:prSet presAssocID="{22D71133-603E-420E-9C5C-2ECA772CE11F}" presName="composite2" presStyleCnt="0"/>
      <dgm:spPr/>
      <dgm:t>
        <a:bodyPr/>
        <a:lstStyle/>
        <a:p>
          <a:endParaRPr lang="en-US"/>
        </a:p>
      </dgm:t>
    </dgm:pt>
    <dgm:pt modelId="{69251F27-A833-4E11-8AE2-F3DB61C39EA2}" type="pres">
      <dgm:prSet presAssocID="{22D71133-603E-420E-9C5C-2ECA772CE11F}" presName="image2" presStyleLbl="node2" presStyleIdx="1" presStyleCnt="3" custScaleX="89118" custScaleY="88527" custLinFactNeighborX="14138" custLinFactNeighborY="42762"/>
      <dgm:spPr/>
      <dgm:t>
        <a:bodyPr/>
        <a:lstStyle/>
        <a:p>
          <a:endParaRPr lang="en-US"/>
        </a:p>
      </dgm:t>
    </dgm:pt>
    <dgm:pt modelId="{0732A5D1-430F-45D4-A48E-1DFC9DCBA6CD}" type="pres">
      <dgm:prSet presAssocID="{22D71133-603E-420E-9C5C-2ECA772CE11F}" presName="text2" presStyleLbl="revTx" presStyleIdx="4" presStyleCnt="7" custLinFactNeighborX="5475" custLinFactNeighborY="34000">
        <dgm:presLayoutVars>
          <dgm:chPref val="3"/>
        </dgm:presLayoutVars>
      </dgm:prSet>
      <dgm:spPr/>
      <dgm:t>
        <a:bodyPr/>
        <a:lstStyle/>
        <a:p>
          <a:endParaRPr lang="en-US"/>
        </a:p>
      </dgm:t>
    </dgm:pt>
    <dgm:pt modelId="{1DFDEDB2-BD4D-4BCB-BD81-566388BAA77B}" type="pres">
      <dgm:prSet presAssocID="{22D71133-603E-420E-9C5C-2ECA772CE11F}" presName="hierChild3" presStyleCnt="0"/>
      <dgm:spPr/>
      <dgm:t>
        <a:bodyPr/>
        <a:lstStyle/>
        <a:p>
          <a:endParaRPr lang="en-US"/>
        </a:p>
      </dgm:t>
    </dgm:pt>
    <dgm:pt modelId="{97810491-8F94-440D-B1A9-8BE8CF4B4304}" type="pres">
      <dgm:prSet presAssocID="{9942D8DA-7A2A-4246-8200-6769513BC583}" presName="Name17" presStyleLbl="parChTrans1D3" presStyleIdx="1" presStyleCnt="2"/>
      <dgm:spPr/>
      <dgm:t>
        <a:bodyPr/>
        <a:lstStyle/>
        <a:p>
          <a:endParaRPr lang="en-US"/>
        </a:p>
      </dgm:t>
    </dgm:pt>
    <dgm:pt modelId="{8EA7881B-F2C8-424C-93E0-145A1F2E8110}" type="pres">
      <dgm:prSet presAssocID="{E9144B40-71BB-45F9-A7AA-FBE76933E999}" presName="hierRoot3" presStyleCnt="0"/>
      <dgm:spPr/>
      <dgm:t>
        <a:bodyPr/>
        <a:lstStyle/>
        <a:p>
          <a:endParaRPr lang="en-US"/>
        </a:p>
      </dgm:t>
    </dgm:pt>
    <dgm:pt modelId="{C8F0D99D-68BC-4C21-9B30-E8F707E76CB8}" type="pres">
      <dgm:prSet presAssocID="{E9144B40-71BB-45F9-A7AA-FBE76933E999}" presName="composite3" presStyleCnt="0"/>
      <dgm:spPr/>
      <dgm:t>
        <a:bodyPr/>
        <a:lstStyle/>
        <a:p>
          <a:endParaRPr lang="en-US"/>
        </a:p>
      </dgm:t>
    </dgm:pt>
    <dgm:pt modelId="{5DB0FB44-EEB6-4F81-B4B9-A41F8D5FA29A}" type="pres">
      <dgm:prSet presAssocID="{E9144B40-71BB-45F9-A7AA-FBE76933E999}" presName="image3" presStyleLbl="node3" presStyleIdx="1" presStyleCnt="2" custScaleX="89118" custScaleY="88527" custLinFactNeighborX="13734" custLinFactNeighborY="26869"/>
      <dgm:spPr/>
      <dgm:t>
        <a:bodyPr/>
        <a:lstStyle/>
        <a:p>
          <a:endParaRPr lang="en-US"/>
        </a:p>
      </dgm:t>
    </dgm:pt>
    <dgm:pt modelId="{9C684EF1-3C7F-4905-BDBB-13579F53B12D}" type="pres">
      <dgm:prSet presAssocID="{E9144B40-71BB-45F9-A7AA-FBE76933E999}" presName="text3" presStyleLbl="revTx" presStyleIdx="5" presStyleCnt="7" custLinFactNeighborX="10547" custLinFactNeighborY="22641">
        <dgm:presLayoutVars>
          <dgm:chPref val="3"/>
        </dgm:presLayoutVars>
      </dgm:prSet>
      <dgm:spPr/>
      <dgm:t>
        <a:bodyPr/>
        <a:lstStyle/>
        <a:p>
          <a:endParaRPr lang="en-US"/>
        </a:p>
      </dgm:t>
    </dgm:pt>
    <dgm:pt modelId="{803C40ED-D65B-4734-A35D-9B5142A0F6E0}" type="pres">
      <dgm:prSet presAssocID="{E9144B40-71BB-45F9-A7AA-FBE76933E999}" presName="hierChild4" presStyleCnt="0"/>
      <dgm:spPr/>
      <dgm:t>
        <a:bodyPr/>
        <a:lstStyle/>
        <a:p>
          <a:endParaRPr lang="en-US"/>
        </a:p>
      </dgm:t>
    </dgm:pt>
    <dgm:pt modelId="{377C28BF-411D-451B-B669-B5EB0EEF2816}" type="pres">
      <dgm:prSet presAssocID="{2A0EA86A-6E6D-4D02-8957-C45981BFB9DC}" presName="Name10" presStyleLbl="parChTrans1D2" presStyleIdx="2" presStyleCnt="3"/>
      <dgm:spPr/>
      <dgm:t>
        <a:bodyPr/>
        <a:lstStyle/>
        <a:p>
          <a:endParaRPr lang="en-US"/>
        </a:p>
      </dgm:t>
    </dgm:pt>
    <dgm:pt modelId="{4E060DEA-C931-4253-BED4-0B8B30261370}" type="pres">
      <dgm:prSet presAssocID="{DA1C5D32-53FC-4DE9-8607-EC89C1E48351}" presName="hierRoot2" presStyleCnt="0"/>
      <dgm:spPr/>
    </dgm:pt>
    <dgm:pt modelId="{4C6ECCC6-2C3D-406D-A8EF-28D4AD5F78AC}" type="pres">
      <dgm:prSet presAssocID="{DA1C5D32-53FC-4DE9-8607-EC89C1E48351}" presName="composite2" presStyleCnt="0"/>
      <dgm:spPr/>
    </dgm:pt>
    <dgm:pt modelId="{16BB8056-B70A-4A19-8FF5-96DCDDF591CE}" type="pres">
      <dgm:prSet presAssocID="{DA1C5D32-53FC-4DE9-8607-EC89C1E48351}" presName="image2" presStyleLbl="node2" presStyleIdx="2" presStyleCnt="3" custScaleX="79807" custScaleY="79674" custLinFactNeighborX="12525" custLinFactNeighborY="-16165"/>
      <dgm:spPr>
        <a:solidFill>
          <a:schemeClr val="accent6">
            <a:lumMod val="60000"/>
            <a:lumOff val="40000"/>
          </a:schemeClr>
        </a:solidFill>
      </dgm:spPr>
      <dgm:t>
        <a:bodyPr/>
        <a:lstStyle/>
        <a:p>
          <a:endParaRPr lang="en-US"/>
        </a:p>
      </dgm:t>
    </dgm:pt>
    <dgm:pt modelId="{58573D21-E290-4710-BC5B-D26A5CCA09E2}" type="pres">
      <dgm:prSet presAssocID="{DA1C5D32-53FC-4DE9-8607-EC89C1E48351}" presName="text2" presStyleLbl="revTx" presStyleIdx="6" presStyleCnt="7" custLinFactNeighborX="144" custLinFactNeighborY="-9396">
        <dgm:presLayoutVars>
          <dgm:chPref val="3"/>
        </dgm:presLayoutVars>
      </dgm:prSet>
      <dgm:spPr/>
      <dgm:t>
        <a:bodyPr/>
        <a:lstStyle/>
        <a:p>
          <a:endParaRPr lang="en-US"/>
        </a:p>
      </dgm:t>
    </dgm:pt>
    <dgm:pt modelId="{294041FE-9F70-4CB3-94DC-5FB05162DE74}" type="pres">
      <dgm:prSet presAssocID="{DA1C5D32-53FC-4DE9-8607-EC89C1E48351}" presName="hierChild3" presStyleCnt="0"/>
      <dgm:spPr/>
    </dgm:pt>
  </dgm:ptLst>
  <dgm:cxnLst>
    <dgm:cxn modelId="{08C1E267-8976-4C24-8FB0-60C9BCC10677}" type="presOf" srcId="{602AF2B4-D090-47B8-9193-0BD1C27910A3}" destId="{60DBA640-5CF4-427D-8F21-C93B7DDACB91}" srcOrd="0" destOrd="0" presId="urn:microsoft.com/office/officeart/2009/layout/CirclePictureHierarchy"/>
    <dgm:cxn modelId="{E0FC1D81-47B6-4908-9C42-EFB4B0D3D11C}" type="presOf" srcId="{AB2B4223-06A5-4FF2-B474-C8E493045211}" destId="{B0D09251-1EF4-4146-AFA6-FED1767DB6CF}" srcOrd="0" destOrd="0" presId="urn:microsoft.com/office/officeart/2009/layout/CirclePictureHierarchy"/>
    <dgm:cxn modelId="{E601C348-77E9-469D-85A9-23C921331469}" type="presOf" srcId="{9942D8DA-7A2A-4246-8200-6769513BC583}" destId="{97810491-8F94-440D-B1A9-8BE8CF4B4304}" srcOrd="0" destOrd="0" presId="urn:microsoft.com/office/officeart/2009/layout/CirclePictureHierarchy"/>
    <dgm:cxn modelId="{63F78013-1176-4DC7-8F61-E48A4FB91EBD}" srcId="{01AAF7C5-ECD1-4EEE-8496-CAD6853FB07F}" destId="{22D71133-603E-420E-9C5C-2ECA772CE11F}" srcOrd="1" destOrd="0" parTransId="{D187AF18-15F4-42EE-9FAA-F1D799087D01}" sibTransId="{4D6D2581-11FF-432D-8B52-77C5D05F4836}"/>
    <dgm:cxn modelId="{27EECACD-B9A1-4DF3-80CA-D20E4FA78952}" srcId="{22D71133-603E-420E-9C5C-2ECA772CE11F}" destId="{E9144B40-71BB-45F9-A7AA-FBE76933E999}" srcOrd="0" destOrd="0" parTransId="{9942D8DA-7A2A-4246-8200-6769513BC583}" sibTransId="{D6105C24-37D3-42BF-9CDD-63124CF32764}"/>
    <dgm:cxn modelId="{D71DF7C2-2561-44F3-AE88-E91E56EC8A44}" type="presOf" srcId="{DDE28312-F6F2-4D6E-9926-207A3472728B}" destId="{7D092C2F-61FC-45B8-BA58-C737F9B660A1}" srcOrd="0" destOrd="0" presId="urn:microsoft.com/office/officeart/2009/layout/CirclePictureHierarchy"/>
    <dgm:cxn modelId="{E64724B7-FB10-43DB-9FAB-2A7D36803A17}" srcId="{B5187FBF-575C-411F-A36F-BCDEB7C4AE0B}" destId="{AB2B4223-06A5-4FF2-B474-C8E493045211}" srcOrd="0" destOrd="0" parTransId="{BA670DE7-CB44-4C9C-9769-26D23D9785A0}" sibTransId="{8223ADCD-3460-4390-BC48-EBD2B7D1ACF0}"/>
    <dgm:cxn modelId="{356F654F-20C8-4DDD-AF69-2E29B0521F5E}" srcId="{B5187FBF-575C-411F-A36F-BCDEB7C4AE0B}" destId="{01AAF7C5-ECD1-4EEE-8496-CAD6853FB07F}" srcOrd="1" destOrd="0" parTransId="{82446385-3EC7-4ECE-A6E0-AFBA7CC119DA}" sibTransId="{C6003FFA-1487-45A7-A7B9-BB6A8203C7AC}"/>
    <dgm:cxn modelId="{228E98F5-52F2-4852-9B04-7F78CA92E60D}" type="presOf" srcId="{D2060102-2CAA-4D87-936A-866A481D05FB}" destId="{469BFC6D-5F5A-41D4-8DA3-03DDBB94CE86}" srcOrd="0" destOrd="0" presId="urn:microsoft.com/office/officeart/2009/layout/CirclePictureHierarchy"/>
    <dgm:cxn modelId="{296A44E4-F1F7-4DED-B156-DA738E2902C4}" type="presOf" srcId="{B5187FBF-575C-411F-A36F-BCDEB7C4AE0B}" destId="{D641465C-7770-495D-91E2-FEFE0BAD7856}" srcOrd="0" destOrd="0" presId="urn:microsoft.com/office/officeart/2009/layout/CirclePictureHierarchy"/>
    <dgm:cxn modelId="{F54542AA-5407-4A91-8EF1-ED4CBFC4FE72}" srcId="{01AAF7C5-ECD1-4EEE-8496-CAD6853FB07F}" destId="{DA1C5D32-53FC-4DE9-8607-EC89C1E48351}" srcOrd="2" destOrd="0" parTransId="{2A0EA86A-6E6D-4D02-8957-C45981BFB9DC}" sibTransId="{4D3A2851-97F3-48DF-A1AF-046C03A0B88E}"/>
    <dgm:cxn modelId="{609E3137-44FA-49E2-9E83-AD4D58A4AA47}" type="presOf" srcId="{D187AF18-15F4-42EE-9FAA-F1D799087D01}" destId="{F5A6B264-2BFE-4CC8-85F3-BAFFB3F53084}" srcOrd="0" destOrd="0" presId="urn:microsoft.com/office/officeart/2009/layout/CirclePictureHierarchy"/>
    <dgm:cxn modelId="{9A94745A-939A-400C-A09B-9B9A3A7B950B}" type="presOf" srcId="{4132D523-9E44-4A73-973C-F1CF26D2394A}" destId="{2D0F17C6-6BE0-48C2-8E59-00E42C234893}" srcOrd="0" destOrd="0" presId="urn:microsoft.com/office/officeart/2009/layout/CirclePictureHierarchy"/>
    <dgm:cxn modelId="{4CD9888C-806C-4DB3-8CD1-E309B4617BB9}" srcId="{602AF2B4-D090-47B8-9193-0BD1C27910A3}" destId="{4132D523-9E44-4A73-973C-F1CF26D2394A}" srcOrd="0" destOrd="0" parTransId="{D2060102-2CAA-4D87-936A-866A481D05FB}" sibTransId="{FC9F50DC-F31E-44B6-852B-676699F39828}"/>
    <dgm:cxn modelId="{C2C8A88C-C007-4D81-BC92-2A5031DEDF8F}" type="presOf" srcId="{22D71133-603E-420E-9C5C-2ECA772CE11F}" destId="{0732A5D1-430F-45D4-A48E-1DFC9DCBA6CD}" srcOrd="0" destOrd="0" presId="urn:microsoft.com/office/officeart/2009/layout/CirclePictureHierarchy"/>
    <dgm:cxn modelId="{C0A05414-FAF4-4224-8098-CA14FC3B290A}" type="presOf" srcId="{E9144B40-71BB-45F9-A7AA-FBE76933E999}" destId="{9C684EF1-3C7F-4905-BDBB-13579F53B12D}" srcOrd="0" destOrd="0" presId="urn:microsoft.com/office/officeart/2009/layout/CirclePictureHierarchy"/>
    <dgm:cxn modelId="{A2487452-1B50-4784-8D5A-B24E3E379771}" type="presOf" srcId="{2A0EA86A-6E6D-4D02-8957-C45981BFB9DC}" destId="{377C28BF-411D-451B-B669-B5EB0EEF2816}" srcOrd="0" destOrd="0" presId="urn:microsoft.com/office/officeart/2009/layout/CirclePictureHierarchy"/>
    <dgm:cxn modelId="{358DF00F-1577-4EEC-B052-B7DFB7967D38}" type="presOf" srcId="{01AAF7C5-ECD1-4EEE-8496-CAD6853FB07F}" destId="{B1805020-8D27-4408-8BB2-1029D5816FD1}" srcOrd="0" destOrd="0" presId="urn:microsoft.com/office/officeart/2009/layout/CirclePictureHierarchy"/>
    <dgm:cxn modelId="{7541D879-EFE5-4F0A-90FA-2DEC8B95B12D}" type="presOf" srcId="{DA1C5D32-53FC-4DE9-8607-EC89C1E48351}" destId="{58573D21-E290-4710-BC5B-D26A5CCA09E2}" srcOrd="0" destOrd="0" presId="urn:microsoft.com/office/officeart/2009/layout/CirclePictureHierarchy"/>
    <dgm:cxn modelId="{F7B95F3C-55BF-48B8-ADB7-1DDC10E1F33F}" srcId="{01AAF7C5-ECD1-4EEE-8496-CAD6853FB07F}" destId="{602AF2B4-D090-47B8-9193-0BD1C27910A3}" srcOrd="0" destOrd="0" parTransId="{DDE28312-F6F2-4D6E-9926-207A3472728B}" sibTransId="{40F9A24B-5D5C-49CD-9823-AC448D4EBE82}"/>
    <dgm:cxn modelId="{15B41D3A-1F40-49E5-BE15-DC65138663F1}" type="presParOf" srcId="{D641465C-7770-495D-91E2-FEFE0BAD7856}" destId="{5F65A267-3A7F-42DA-8747-8ACFDF7D1487}" srcOrd="0" destOrd="0" presId="urn:microsoft.com/office/officeart/2009/layout/CirclePictureHierarchy"/>
    <dgm:cxn modelId="{3A3D02CC-0EA4-4303-8583-9AC986A5F73C}" type="presParOf" srcId="{5F65A267-3A7F-42DA-8747-8ACFDF7D1487}" destId="{BEC78007-1769-4B57-AB9B-BB1C9A78C986}" srcOrd="0" destOrd="0" presId="urn:microsoft.com/office/officeart/2009/layout/CirclePictureHierarchy"/>
    <dgm:cxn modelId="{ED6140D6-8322-44AD-85D3-97F0BF8725DA}" type="presParOf" srcId="{BEC78007-1769-4B57-AB9B-BB1C9A78C986}" destId="{3FE41373-7ACE-40CD-A12C-FFB9B226E3BA}" srcOrd="0" destOrd="0" presId="urn:microsoft.com/office/officeart/2009/layout/CirclePictureHierarchy"/>
    <dgm:cxn modelId="{C3DC785F-8025-4900-9381-A80E5E97F598}" type="presParOf" srcId="{BEC78007-1769-4B57-AB9B-BB1C9A78C986}" destId="{B0D09251-1EF4-4146-AFA6-FED1767DB6CF}" srcOrd="1" destOrd="0" presId="urn:microsoft.com/office/officeart/2009/layout/CirclePictureHierarchy"/>
    <dgm:cxn modelId="{6F3B50ED-0D74-49F3-BD7B-3F77602D4671}" type="presParOf" srcId="{5F65A267-3A7F-42DA-8747-8ACFDF7D1487}" destId="{DD75C58D-2E2A-459D-805E-BBCDF8B53EB0}" srcOrd="1" destOrd="0" presId="urn:microsoft.com/office/officeart/2009/layout/CirclePictureHierarchy"/>
    <dgm:cxn modelId="{CCBD9BCE-3AB8-4FBC-9C6C-DB66DEB718FD}" type="presParOf" srcId="{D641465C-7770-495D-91E2-FEFE0BAD7856}" destId="{F971EC4C-084B-4111-B931-C3EA2A8B5EB4}" srcOrd="1" destOrd="0" presId="urn:microsoft.com/office/officeart/2009/layout/CirclePictureHierarchy"/>
    <dgm:cxn modelId="{5D1DF9C4-5133-49EE-AB99-C737FC8CF411}" type="presParOf" srcId="{F971EC4C-084B-4111-B931-C3EA2A8B5EB4}" destId="{8E9E4A04-CF4B-454E-A4DB-F34F0D27D835}" srcOrd="0" destOrd="0" presId="urn:microsoft.com/office/officeart/2009/layout/CirclePictureHierarchy"/>
    <dgm:cxn modelId="{AEB46E86-4D5B-4435-8232-F29D530F2FFF}" type="presParOf" srcId="{8E9E4A04-CF4B-454E-A4DB-F34F0D27D835}" destId="{4719A828-48BD-4CDC-A9D2-20537BD75672}" srcOrd="0" destOrd="0" presId="urn:microsoft.com/office/officeart/2009/layout/CirclePictureHierarchy"/>
    <dgm:cxn modelId="{767132CB-452C-48C9-8A97-7FD64FE477E6}" type="presParOf" srcId="{8E9E4A04-CF4B-454E-A4DB-F34F0D27D835}" destId="{B1805020-8D27-4408-8BB2-1029D5816FD1}" srcOrd="1" destOrd="0" presId="urn:microsoft.com/office/officeart/2009/layout/CirclePictureHierarchy"/>
    <dgm:cxn modelId="{E6BF000F-7F20-456D-B129-954540A3D8FF}" type="presParOf" srcId="{F971EC4C-084B-4111-B931-C3EA2A8B5EB4}" destId="{A9110D9A-892E-41E8-9B38-A6F3ADC24DAE}" srcOrd="1" destOrd="0" presId="urn:microsoft.com/office/officeart/2009/layout/CirclePictureHierarchy"/>
    <dgm:cxn modelId="{C0DCC3A2-3DFF-4D6F-A0FC-BFCA8EDC24FE}" type="presParOf" srcId="{A9110D9A-892E-41E8-9B38-A6F3ADC24DAE}" destId="{7D092C2F-61FC-45B8-BA58-C737F9B660A1}" srcOrd="0" destOrd="0" presId="urn:microsoft.com/office/officeart/2009/layout/CirclePictureHierarchy"/>
    <dgm:cxn modelId="{A09E2953-DE54-4C9C-A55A-AEB76A281942}" type="presParOf" srcId="{A9110D9A-892E-41E8-9B38-A6F3ADC24DAE}" destId="{78D1BE84-DB85-46A7-9687-CB62B5378738}" srcOrd="1" destOrd="0" presId="urn:microsoft.com/office/officeart/2009/layout/CirclePictureHierarchy"/>
    <dgm:cxn modelId="{05F471C1-5E7D-4227-871D-29228D93DA8F}" type="presParOf" srcId="{78D1BE84-DB85-46A7-9687-CB62B5378738}" destId="{55E09D1D-461C-4DCD-BC20-4361A01B561A}" srcOrd="0" destOrd="0" presId="urn:microsoft.com/office/officeart/2009/layout/CirclePictureHierarchy"/>
    <dgm:cxn modelId="{AE5AD0DA-678E-4BB5-8A01-F1AED293D2A8}" type="presParOf" srcId="{55E09D1D-461C-4DCD-BC20-4361A01B561A}" destId="{3B0500F3-6F43-4835-B2E1-C7A61455AB32}" srcOrd="0" destOrd="0" presId="urn:microsoft.com/office/officeart/2009/layout/CirclePictureHierarchy"/>
    <dgm:cxn modelId="{3D20F876-D18C-4864-A47C-0876A1DD566B}" type="presParOf" srcId="{55E09D1D-461C-4DCD-BC20-4361A01B561A}" destId="{60DBA640-5CF4-427D-8F21-C93B7DDACB91}" srcOrd="1" destOrd="0" presId="urn:microsoft.com/office/officeart/2009/layout/CirclePictureHierarchy"/>
    <dgm:cxn modelId="{E678CF02-9270-43FE-BDBD-DEF90BF5DD49}" type="presParOf" srcId="{78D1BE84-DB85-46A7-9687-CB62B5378738}" destId="{24355B93-154E-49C4-A36F-F7294F3BBA8F}" srcOrd="1" destOrd="0" presId="urn:microsoft.com/office/officeart/2009/layout/CirclePictureHierarchy"/>
    <dgm:cxn modelId="{C8596400-6223-4BDA-8BB6-BED6EF764236}" type="presParOf" srcId="{24355B93-154E-49C4-A36F-F7294F3BBA8F}" destId="{469BFC6D-5F5A-41D4-8DA3-03DDBB94CE86}" srcOrd="0" destOrd="0" presId="urn:microsoft.com/office/officeart/2009/layout/CirclePictureHierarchy"/>
    <dgm:cxn modelId="{3D426D60-3E72-42FE-BA63-0658CD9151EB}" type="presParOf" srcId="{24355B93-154E-49C4-A36F-F7294F3BBA8F}" destId="{6FB44DBB-B5C1-4E9B-97E7-6E75E55FD1AB}" srcOrd="1" destOrd="0" presId="urn:microsoft.com/office/officeart/2009/layout/CirclePictureHierarchy"/>
    <dgm:cxn modelId="{E61A6947-E4E9-4E22-884A-752695B88FF5}" type="presParOf" srcId="{6FB44DBB-B5C1-4E9B-97E7-6E75E55FD1AB}" destId="{FB6A8733-F16C-4958-B8C6-1BE104FEC5E8}" srcOrd="0" destOrd="0" presId="urn:microsoft.com/office/officeart/2009/layout/CirclePictureHierarchy"/>
    <dgm:cxn modelId="{F43BC8B6-5E8E-4407-9B47-9DA1EB693EE6}" type="presParOf" srcId="{FB6A8733-F16C-4958-B8C6-1BE104FEC5E8}" destId="{F9A86DED-6254-4596-A5D1-ADCA2654E295}" srcOrd="0" destOrd="0" presId="urn:microsoft.com/office/officeart/2009/layout/CirclePictureHierarchy"/>
    <dgm:cxn modelId="{313DDB5B-42AF-4B38-A86A-34539778D1DD}" type="presParOf" srcId="{FB6A8733-F16C-4958-B8C6-1BE104FEC5E8}" destId="{2D0F17C6-6BE0-48C2-8E59-00E42C234893}" srcOrd="1" destOrd="0" presId="urn:microsoft.com/office/officeart/2009/layout/CirclePictureHierarchy"/>
    <dgm:cxn modelId="{14E39520-6382-4E80-A3AE-B5296A25AA19}" type="presParOf" srcId="{6FB44DBB-B5C1-4E9B-97E7-6E75E55FD1AB}" destId="{62ED62E4-CF2A-4691-A3E8-BFF600F66BCE}" srcOrd="1" destOrd="0" presId="urn:microsoft.com/office/officeart/2009/layout/CirclePictureHierarchy"/>
    <dgm:cxn modelId="{AADF335F-05B3-41AB-9E0C-4A21118DCDAC}" type="presParOf" srcId="{A9110D9A-892E-41E8-9B38-A6F3ADC24DAE}" destId="{F5A6B264-2BFE-4CC8-85F3-BAFFB3F53084}" srcOrd="2" destOrd="0" presId="urn:microsoft.com/office/officeart/2009/layout/CirclePictureHierarchy"/>
    <dgm:cxn modelId="{1CE5197F-1154-43FC-A55D-D1816876736E}" type="presParOf" srcId="{A9110D9A-892E-41E8-9B38-A6F3ADC24DAE}" destId="{72E8A29D-4562-4F74-AE80-600856FFC34C}" srcOrd="3" destOrd="0" presId="urn:microsoft.com/office/officeart/2009/layout/CirclePictureHierarchy"/>
    <dgm:cxn modelId="{8727B9BF-2EA1-4E72-8C15-336023C55A69}" type="presParOf" srcId="{72E8A29D-4562-4F74-AE80-600856FFC34C}" destId="{98FFE736-4597-4EC7-A1BE-FB7702D52BB9}" srcOrd="0" destOrd="0" presId="urn:microsoft.com/office/officeart/2009/layout/CirclePictureHierarchy"/>
    <dgm:cxn modelId="{65A6F5F0-F0CE-4A42-AAED-200ACF7BE046}" type="presParOf" srcId="{98FFE736-4597-4EC7-A1BE-FB7702D52BB9}" destId="{69251F27-A833-4E11-8AE2-F3DB61C39EA2}" srcOrd="0" destOrd="0" presId="urn:microsoft.com/office/officeart/2009/layout/CirclePictureHierarchy"/>
    <dgm:cxn modelId="{770C8A74-04CD-4AF0-9B8B-7E8072783222}" type="presParOf" srcId="{98FFE736-4597-4EC7-A1BE-FB7702D52BB9}" destId="{0732A5D1-430F-45D4-A48E-1DFC9DCBA6CD}" srcOrd="1" destOrd="0" presId="urn:microsoft.com/office/officeart/2009/layout/CirclePictureHierarchy"/>
    <dgm:cxn modelId="{C7DEBC05-536B-4122-A017-A1E39DC37657}" type="presParOf" srcId="{72E8A29D-4562-4F74-AE80-600856FFC34C}" destId="{1DFDEDB2-BD4D-4BCB-BD81-566388BAA77B}" srcOrd="1" destOrd="0" presId="urn:microsoft.com/office/officeart/2009/layout/CirclePictureHierarchy"/>
    <dgm:cxn modelId="{9A5E5CD3-CBF1-44EE-AF60-2756DCF0381E}" type="presParOf" srcId="{1DFDEDB2-BD4D-4BCB-BD81-566388BAA77B}" destId="{97810491-8F94-440D-B1A9-8BE8CF4B4304}" srcOrd="0" destOrd="0" presId="urn:microsoft.com/office/officeart/2009/layout/CirclePictureHierarchy"/>
    <dgm:cxn modelId="{49E0871E-B9B3-4908-B125-72C4BAE15FA8}" type="presParOf" srcId="{1DFDEDB2-BD4D-4BCB-BD81-566388BAA77B}" destId="{8EA7881B-F2C8-424C-93E0-145A1F2E8110}" srcOrd="1" destOrd="0" presId="urn:microsoft.com/office/officeart/2009/layout/CirclePictureHierarchy"/>
    <dgm:cxn modelId="{7D8A5C53-DCCD-4B0A-8DCC-780EA60A9014}" type="presParOf" srcId="{8EA7881B-F2C8-424C-93E0-145A1F2E8110}" destId="{C8F0D99D-68BC-4C21-9B30-E8F707E76CB8}" srcOrd="0" destOrd="0" presId="urn:microsoft.com/office/officeart/2009/layout/CirclePictureHierarchy"/>
    <dgm:cxn modelId="{40788F3E-6E00-400A-BD7D-C6A817753C9F}" type="presParOf" srcId="{C8F0D99D-68BC-4C21-9B30-E8F707E76CB8}" destId="{5DB0FB44-EEB6-4F81-B4B9-A41F8D5FA29A}" srcOrd="0" destOrd="0" presId="urn:microsoft.com/office/officeart/2009/layout/CirclePictureHierarchy"/>
    <dgm:cxn modelId="{87596A28-42C3-451D-AC97-06258C6695FD}" type="presParOf" srcId="{C8F0D99D-68BC-4C21-9B30-E8F707E76CB8}" destId="{9C684EF1-3C7F-4905-BDBB-13579F53B12D}" srcOrd="1" destOrd="0" presId="urn:microsoft.com/office/officeart/2009/layout/CirclePictureHierarchy"/>
    <dgm:cxn modelId="{00313275-B905-489E-ACF0-224551688DEC}" type="presParOf" srcId="{8EA7881B-F2C8-424C-93E0-145A1F2E8110}" destId="{803C40ED-D65B-4734-A35D-9B5142A0F6E0}" srcOrd="1" destOrd="0" presId="urn:microsoft.com/office/officeart/2009/layout/CirclePictureHierarchy"/>
    <dgm:cxn modelId="{39A99FE7-AA7A-4F95-814C-28A54427618F}" type="presParOf" srcId="{A9110D9A-892E-41E8-9B38-A6F3ADC24DAE}" destId="{377C28BF-411D-451B-B669-B5EB0EEF2816}" srcOrd="4" destOrd="0" presId="urn:microsoft.com/office/officeart/2009/layout/CirclePictureHierarchy"/>
    <dgm:cxn modelId="{C0366141-9644-458D-AC6D-D72F65B02925}" type="presParOf" srcId="{A9110D9A-892E-41E8-9B38-A6F3ADC24DAE}" destId="{4E060DEA-C931-4253-BED4-0B8B30261370}" srcOrd="5" destOrd="0" presId="urn:microsoft.com/office/officeart/2009/layout/CirclePictureHierarchy"/>
    <dgm:cxn modelId="{7F261962-FE53-4541-B0AE-CE5257EAB080}" type="presParOf" srcId="{4E060DEA-C931-4253-BED4-0B8B30261370}" destId="{4C6ECCC6-2C3D-406D-A8EF-28D4AD5F78AC}" srcOrd="0" destOrd="0" presId="urn:microsoft.com/office/officeart/2009/layout/CirclePictureHierarchy"/>
    <dgm:cxn modelId="{1593F81C-E1D8-4106-A9C0-1CD21F6FB0B0}" type="presParOf" srcId="{4C6ECCC6-2C3D-406D-A8EF-28D4AD5F78AC}" destId="{16BB8056-B70A-4A19-8FF5-96DCDDF591CE}" srcOrd="0" destOrd="0" presId="urn:microsoft.com/office/officeart/2009/layout/CirclePictureHierarchy"/>
    <dgm:cxn modelId="{2CB2A906-7165-403E-AA2A-BBEFFE976B31}" type="presParOf" srcId="{4C6ECCC6-2C3D-406D-A8EF-28D4AD5F78AC}" destId="{58573D21-E290-4710-BC5B-D26A5CCA09E2}" srcOrd="1" destOrd="0" presId="urn:microsoft.com/office/officeart/2009/layout/CirclePictureHierarchy"/>
    <dgm:cxn modelId="{9B2B9398-C694-4B0C-A4C1-44A3417D9611}" type="presParOf" srcId="{4E060DEA-C931-4253-BED4-0B8B30261370}" destId="{294041FE-9F70-4CB3-94DC-5FB05162DE74}"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C65C5-AC38-4C90-9528-D98BF541574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AA67217-BBD3-4265-855D-93C8E22A9766}">
      <dgm:prSet phldrT="[Text]"/>
      <dgm:spPr>
        <a:solidFill>
          <a:schemeClr val="accent6">
            <a:lumMod val="75000"/>
          </a:schemeClr>
        </a:solidFill>
      </dgm:spPr>
      <dgm:t>
        <a:bodyPr/>
        <a:lstStyle/>
        <a:p>
          <a:r>
            <a:rPr lang="en-US" dirty="0" smtClean="0"/>
            <a:t>Community Health Needs </a:t>
          </a:r>
          <a:r>
            <a:rPr lang="en-US" b="1" dirty="0" smtClean="0"/>
            <a:t>Assess</a:t>
          </a:r>
          <a:r>
            <a:rPr lang="en-US" b="0" dirty="0" smtClean="0"/>
            <a:t>ment</a:t>
          </a:r>
          <a:r>
            <a:rPr lang="en-US" dirty="0" smtClean="0"/>
            <a:t> (CHNA)</a:t>
          </a:r>
          <a:endParaRPr lang="en-US" dirty="0"/>
        </a:p>
      </dgm:t>
    </dgm:pt>
    <dgm:pt modelId="{8ABE75B0-3FD4-400B-A056-7A1897584B6C}" type="parTrans" cxnId="{BAE0DF93-EA86-4A51-932C-FA7A2532823B}">
      <dgm:prSet/>
      <dgm:spPr/>
      <dgm:t>
        <a:bodyPr/>
        <a:lstStyle/>
        <a:p>
          <a:endParaRPr lang="en-US"/>
        </a:p>
      </dgm:t>
    </dgm:pt>
    <dgm:pt modelId="{6BE8E7AF-EB04-492A-B463-90A4E31310ED}" type="sibTrans" cxnId="{BAE0DF93-EA86-4A51-932C-FA7A2532823B}">
      <dgm:prSet/>
      <dgm:spPr/>
      <dgm:t>
        <a:bodyPr/>
        <a:lstStyle/>
        <a:p>
          <a:endParaRPr lang="en-US"/>
        </a:p>
      </dgm:t>
    </dgm:pt>
    <dgm:pt modelId="{703087D5-2AF1-46D1-BFF1-5B5B33AE679D}">
      <dgm:prSet phldrT="[Text]"/>
      <dgm:spPr>
        <a:solidFill>
          <a:schemeClr val="accent6">
            <a:lumMod val="75000"/>
          </a:schemeClr>
        </a:solidFill>
      </dgm:spPr>
      <dgm:t>
        <a:bodyPr/>
        <a:lstStyle/>
        <a:p>
          <a:r>
            <a:rPr lang="en-US" dirty="0" smtClean="0"/>
            <a:t>Hospital Implementation Strategies </a:t>
          </a:r>
        </a:p>
        <a:p>
          <a:r>
            <a:rPr lang="en-US" b="1" dirty="0" smtClean="0"/>
            <a:t>(IS)</a:t>
          </a:r>
          <a:endParaRPr lang="en-US" b="1" dirty="0"/>
        </a:p>
      </dgm:t>
    </dgm:pt>
    <dgm:pt modelId="{500E348B-07A6-46E5-9BC8-77FBD0FF9EC3}" type="parTrans" cxnId="{0A118035-A841-4E84-99AE-A2A71DD6D3E2}">
      <dgm:prSet/>
      <dgm:spPr/>
      <dgm:t>
        <a:bodyPr/>
        <a:lstStyle/>
        <a:p>
          <a:endParaRPr lang="en-US"/>
        </a:p>
      </dgm:t>
    </dgm:pt>
    <dgm:pt modelId="{F7F5380D-9C83-49E4-9E09-0110B7CABE46}" type="sibTrans" cxnId="{0A118035-A841-4E84-99AE-A2A71DD6D3E2}">
      <dgm:prSet/>
      <dgm:spPr/>
      <dgm:t>
        <a:bodyPr/>
        <a:lstStyle/>
        <a:p>
          <a:endParaRPr lang="en-US"/>
        </a:p>
      </dgm:t>
    </dgm:pt>
    <dgm:pt modelId="{0FBE69BD-08A1-4A1B-9A7F-4E5DD38195CD}">
      <dgm:prSet phldrT="[Text]"/>
      <dgm:spPr>
        <a:solidFill>
          <a:schemeClr val="accent6">
            <a:lumMod val="75000"/>
          </a:schemeClr>
        </a:solidFill>
      </dgm:spPr>
      <dgm:t>
        <a:bodyPr/>
        <a:lstStyle/>
        <a:p>
          <a:r>
            <a:rPr lang="en-US" dirty="0" smtClean="0"/>
            <a:t>Public Health</a:t>
          </a:r>
        </a:p>
        <a:p>
          <a:r>
            <a:rPr lang="en-US" dirty="0" smtClean="0"/>
            <a:t>District Health Improvement Plan</a:t>
          </a:r>
        </a:p>
        <a:p>
          <a:r>
            <a:rPr lang="en-US" b="1" dirty="0" smtClean="0"/>
            <a:t>(DPHIP)</a:t>
          </a:r>
          <a:endParaRPr lang="en-US" b="1" dirty="0"/>
        </a:p>
      </dgm:t>
    </dgm:pt>
    <dgm:pt modelId="{FE9A4A1D-3E2E-40E2-8900-E241A38341BD}" type="parTrans" cxnId="{FBDD50C5-2FEB-4BA7-9C45-F88F0AFDE322}">
      <dgm:prSet/>
      <dgm:spPr/>
      <dgm:t>
        <a:bodyPr/>
        <a:lstStyle/>
        <a:p>
          <a:endParaRPr lang="en-US"/>
        </a:p>
      </dgm:t>
    </dgm:pt>
    <dgm:pt modelId="{C4D05384-415C-4DD3-96E1-F02F66D170A2}" type="sibTrans" cxnId="{FBDD50C5-2FEB-4BA7-9C45-F88F0AFDE322}">
      <dgm:prSet/>
      <dgm:spPr/>
      <dgm:t>
        <a:bodyPr/>
        <a:lstStyle/>
        <a:p>
          <a:endParaRPr lang="en-US"/>
        </a:p>
      </dgm:t>
    </dgm:pt>
    <dgm:pt modelId="{78A6CDE4-ECAE-4782-98F4-C42BEC6F4AE5}">
      <dgm:prSet phldrT="[Text]"/>
      <dgm:spPr>
        <a:solidFill>
          <a:schemeClr val="accent6">
            <a:lumMod val="75000"/>
          </a:schemeClr>
        </a:solidFill>
      </dgm:spPr>
      <dgm:t>
        <a:bodyPr/>
        <a:lstStyle/>
        <a:p>
          <a:r>
            <a:rPr lang="en-US" b="1" dirty="0" smtClean="0"/>
            <a:t>State Health Improvement Plan</a:t>
          </a:r>
        </a:p>
        <a:p>
          <a:r>
            <a:rPr lang="en-US" b="1" dirty="0" smtClean="0"/>
            <a:t>(SHIP)</a:t>
          </a:r>
          <a:endParaRPr lang="en-US" b="1" dirty="0"/>
        </a:p>
      </dgm:t>
    </dgm:pt>
    <dgm:pt modelId="{F959E9E7-A709-4573-A25C-316AEF18035B}" type="parTrans" cxnId="{EA924516-B9E7-4913-84D7-FF4FBB777268}">
      <dgm:prSet/>
      <dgm:spPr/>
      <dgm:t>
        <a:bodyPr/>
        <a:lstStyle/>
        <a:p>
          <a:endParaRPr lang="en-US"/>
        </a:p>
      </dgm:t>
    </dgm:pt>
    <dgm:pt modelId="{074B5897-AC6B-4B7F-A764-F5B3B41F5F13}" type="sibTrans" cxnId="{EA924516-B9E7-4913-84D7-FF4FBB777268}">
      <dgm:prSet/>
      <dgm:spPr/>
      <dgm:t>
        <a:bodyPr/>
        <a:lstStyle/>
        <a:p>
          <a:endParaRPr lang="en-US"/>
        </a:p>
      </dgm:t>
    </dgm:pt>
    <dgm:pt modelId="{94B2C0FE-07D4-4989-92A0-E714AB51C26D}">
      <dgm:prSet phldrT="[Text]"/>
      <dgm:spPr>
        <a:solidFill>
          <a:schemeClr val="accent6">
            <a:lumMod val="75000"/>
          </a:schemeClr>
        </a:solidFill>
      </dgm:spPr>
      <dgm:t>
        <a:bodyPr/>
        <a:lstStyle/>
        <a:p>
          <a:r>
            <a:rPr lang="en-US" b="1" dirty="0" smtClean="0"/>
            <a:t>Evaluate</a:t>
          </a:r>
          <a:endParaRPr lang="en-US" b="1" dirty="0"/>
        </a:p>
      </dgm:t>
    </dgm:pt>
    <dgm:pt modelId="{AC237BB9-A825-450C-AA2A-0076D8AE1A5A}" type="parTrans" cxnId="{E05490F0-1EAF-493A-A049-95505876F927}">
      <dgm:prSet/>
      <dgm:spPr/>
      <dgm:t>
        <a:bodyPr/>
        <a:lstStyle/>
        <a:p>
          <a:endParaRPr lang="en-US"/>
        </a:p>
      </dgm:t>
    </dgm:pt>
    <dgm:pt modelId="{E76D2581-824A-43F8-87B2-A037ACF9F568}" type="sibTrans" cxnId="{E05490F0-1EAF-493A-A049-95505876F927}">
      <dgm:prSet/>
      <dgm:spPr/>
      <dgm:t>
        <a:bodyPr/>
        <a:lstStyle/>
        <a:p>
          <a:endParaRPr lang="en-US"/>
        </a:p>
      </dgm:t>
    </dgm:pt>
    <dgm:pt modelId="{B3D4261A-58DF-43B0-B011-4BDB3DC22822}" type="pres">
      <dgm:prSet presAssocID="{D3BC65C5-AC38-4C90-9528-D98BF541574B}" presName="cycle" presStyleCnt="0">
        <dgm:presLayoutVars>
          <dgm:dir/>
          <dgm:resizeHandles val="exact"/>
        </dgm:presLayoutVars>
      </dgm:prSet>
      <dgm:spPr/>
      <dgm:t>
        <a:bodyPr/>
        <a:lstStyle/>
        <a:p>
          <a:endParaRPr lang="en-US"/>
        </a:p>
      </dgm:t>
    </dgm:pt>
    <dgm:pt modelId="{4C45A1C4-FAE4-4947-8DB3-FCAFB1033B2D}" type="pres">
      <dgm:prSet presAssocID="{4AA67217-BBD3-4265-855D-93C8E22A9766}" presName="node" presStyleLbl="node1" presStyleIdx="0" presStyleCnt="5">
        <dgm:presLayoutVars>
          <dgm:bulletEnabled val="1"/>
        </dgm:presLayoutVars>
      </dgm:prSet>
      <dgm:spPr/>
      <dgm:t>
        <a:bodyPr/>
        <a:lstStyle/>
        <a:p>
          <a:endParaRPr lang="en-US"/>
        </a:p>
      </dgm:t>
    </dgm:pt>
    <dgm:pt modelId="{5165ABCB-7133-42F7-80FF-7995EF64A680}" type="pres">
      <dgm:prSet presAssocID="{4AA67217-BBD3-4265-855D-93C8E22A9766}" presName="spNode" presStyleCnt="0"/>
      <dgm:spPr/>
    </dgm:pt>
    <dgm:pt modelId="{CE1159BA-B25A-4D72-B12F-D6A4E1ECB48B}" type="pres">
      <dgm:prSet presAssocID="{6BE8E7AF-EB04-492A-B463-90A4E31310ED}" presName="sibTrans" presStyleLbl="sibTrans1D1" presStyleIdx="0" presStyleCnt="5"/>
      <dgm:spPr/>
      <dgm:t>
        <a:bodyPr/>
        <a:lstStyle/>
        <a:p>
          <a:endParaRPr lang="en-US"/>
        </a:p>
      </dgm:t>
    </dgm:pt>
    <dgm:pt modelId="{2F288131-A25A-490E-8A55-61CB45A64A75}" type="pres">
      <dgm:prSet presAssocID="{703087D5-2AF1-46D1-BFF1-5B5B33AE679D}" presName="node" presStyleLbl="node1" presStyleIdx="1" presStyleCnt="5">
        <dgm:presLayoutVars>
          <dgm:bulletEnabled val="1"/>
        </dgm:presLayoutVars>
      </dgm:prSet>
      <dgm:spPr/>
      <dgm:t>
        <a:bodyPr/>
        <a:lstStyle/>
        <a:p>
          <a:endParaRPr lang="en-US"/>
        </a:p>
      </dgm:t>
    </dgm:pt>
    <dgm:pt modelId="{4A0F7A5F-9AC3-4D5D-A2F6-F02DC2C2E2B5}" type="pres">
      <dgm:prSet presAssocID="{703087D5-2AF1-46D1-BFF1-5B5B33AE679D}" presName="spNode" presStyleCnt="0"/>
      <dgm:spPr/>
    </dgm:pt>
    <dgm:pt modelId="{FC1EDAF0-B379-4758-9EA3-50ABFFDB84C2}" type="pres">
      <dgm:prSet presAssocID="{F7F5380D-9C83-49E4-9E09-0110B7CABE46}" presName="sibTrans" presStyleLbl="sibTrans1D1" presStyleIdx="1" presStyleCnt="5"/>
      <dgm:spPr/>
      <dgm:t>
        <a:bodyPr/>
        <a:lstStyle/>
        <a:p>
          <a:endParaRPr lang="en-US"/>
        </a:p>
      </dgm:t>
    </dgm:pt>
    <dgm:pt modelId="{6D4C95F9-F98D-49AA-85F6-CEC606C06F32}" type="pres">
      <dgm:prSet presAssocID="{0FBE69BD-08A1-4A1B-9A7F-4E5DD38195CD}" presName="node" presStyleLbl="node1" presStyleIdx="2" presStyleCnt="5">
        <dgm:presLayoutVars>
          <dgm:bulletEnabled val="1"/>
        </dgm:presLayoutVars>
      </dgm:prSet>
      <dgm:spPr/>
      <dgm:t>
        <a:bodyPr/>
        <a:lstStyle/>
        <a:p>
          <a:endParaRPr lang="en-US"/>
        </a:p>
      </dgm:t>
    </dgm:pt>
    <dgm:pt modelId="{28888BDB-832E-4107-9A70-D8C7DA67253D}" type="pres">
      <dgm:prSet presAssocID="{0FBE69BD-08A1-4A1B-9A7F-4E5DD38195CD}" presName="spNode" presStyleCnt="0"/>
      <dgm:spPr/>
    </dgm:pt>
    <dgm:pt modelId="{7EB534DD-CE32-4C1B-BBB4-E1BCFDC93853}" type="pres">
      <dgm:prSet presAssocID="{C4D05384-415C-4DD3-96E1-F02F66D170A2}" presName="sibTrans" presStyleLbl="sibTrans1D1" presStyleIdx="2" presStyleCnt="5"/>
      <dgm:spPr/>
      <dgm:t>
        <a:bodyPr/>
        <a:lstStyle/>
        <a:p>
          <a:endParaRPr lang="en-US"/>
        </a:p>
      </dgm:t>
    </dgm:pt>
    <dgm:pt modelId="{C8807C51-08DE-4873-8E56-4836C0D09A85}" type="pres">
      <dgm:prSet presAssocID="{78A6CDE4-ECAE-4782-98F4-C42BEC6F4AE5}" presName="node" presStyleLbl="node1" presStyleIdx="3" presStyleCnt="5">
        <dgm:presLayoutVars>
          <dgm:bulletEnabled val="1"/>
        </dgm:presLayoutVars>
      </dgm:prSet>
      <dgm:spPr/>
      <dgm:t>
        <a:bodyPr/>
        <a:lstStyle/>
        <a:p>
          <a:endParaRPr lang="en-US"/>
        </a:p>
      </dgm:t>
    </dgm:pt>
    <dgm:pt modelId="{FA02C45A-9D52-437C-B89D-D623B3E3760B}" type="pres">
      <dgm:prSet presAssocID="{78A6CDE4-ECAE-4782-98F4-C42BEC6F4AE5}" presName="spNode" presStyleCnt="0"/>
      <dgm:spPr/>
    </dgm:pt>
    <dgm:pt modelId="{1A674B30-F1FF-4E12-989B-4A3F9A4391EC}" type="pres">
      <dgm:prSet presAssocID="{074B5897-AC6B-4B7F-A764-F5B3B41F5F13}" presName="sibTrans" presStyleLbl="sibTrans1D1" presStyleIdx="3" presStyleCnt="5"/>
      <dgm:spPr/>
      <dgm:t>
        <a:bodyPr/>
        <a:lstStyle/>
        <a:p>
          <a:endParaRPr lang="en-US"/>
        </a:p>
      </dgm:t>
    </dgm:pt>
    <dgm:pt modelId="{E34C49B4-CBEA-4360-9671-B6E8C78313A9}" type="pres">
      <dgm:prSet presAssocID="{94B2C0FE-07D4-4989-92A0-E714AB51C26D}" presName="node" presStyleLbl="node1" presStyleIdx="4" presStyleCnt="5">
        <dgm:presLayoutVars>
          <dgm:bulletEnabled val="1"/>
        </dgm:presLayoutVars>
      </dgm:prSet>
      <dgm:spPr/>
      <dgm:t>
        <a:bodyPr/>
        <a:lstStyle/>
        <a:p>
          <a:endParaRPr lang="en-US"/>
        </a:p>
      </dgm:t>
    </dgm:pt>
    <dgm:pt modelId="{9E220303-339F-4BB3-A681-84FDE00DC3AE}" type="pres">
      <dgm:prSet presAssocID="{94B2C0FE-07D4-4989-92A0-E714AB51C26D}" presName="spNode" presStyleCnt="0"/>
      <dgm:spPr/>
    </dgm:pt>
    <dgm:pt modelId="{95E271BC-4C41-4C6F-A771-0ACDA0E3C22E}" type="pres">
      <dgm:prSet presAssocID="{E76D2581-824A-43F8-87B2-A037ACF9F568}" presName="sibTrans" presStyleLbl="sibTrans1D1" presStyleIdx="4" presStyleCnt="5"/>
      <dgm:spPr/>
      <dgm:t>
        <a:bodyPr/>
        <a:lstStyle/>
        <a:p>
          <a:endParaRPr lang="en-US"/>
        </a:p>
      </dgm:t>
    </dgm:pt>
  </dgm:ptLst>
  <dgm:cxnLst>
    <dgm:cxn modelId="{0A118035-A841-4E84-99AE-A2A71DD6D3E2}" srcId="{D3BC65C5-AC38-4C90-9528-D98BF541574B}" destId="{703087D5-2AF1-46D1-BFF1-5B5B33AE679D}" srcOrd="1" destOrd="0" parTransId="{500E348B-07A6-46E5-9BC8-77FBD0FF9EC3}" sibTransId="{F7F5380D-9C83-49E4-9E09-0110B7CABE46}"/>
    <dgm:cxn modelId="{E05490F0-1EAF-493A-A049-95505876F927}" srcId="{D3BC65C5-AC38-4C90-9528-D98BF541574B}" destId="{94B2C0FE-07D4-4989-92A0-E714AB51C26D}" srcOrd="4" destOrd="0" parTransId="{AC237BB9-A825-450C-AA2A-0076D8AE1A5A}" sibTransId="{E76D2581-824A-43F8-87B2-A037ACF9F568}"/>
    <dgm:cxn modelId="{78D49F5A-D273-40F3-A6FE-5A3A272A9475}" type="presOf" srcId="{E76D2581-824A-43F8-87B2-A037ACF9F568}" destId="{95E271BC-4C41-4C6F-A771-0ACDA0E3C22E}" srcOrd="0" destOrd="0" presId="urn:microsoft.com/office/officeart/2005/8/layout/cycle5"/>
    <dgm:cxn modelId="{37D782BC-BCD8-4935-B739-62CF57D89D92}" type="presOf" srcId="{94B2C0FE-07D4-4989-92A0-E714AB51C26D}" destId="{E34C49B4-CBEA-4360-9671-B6E8C78313A9}" srcOrd="0" destOrd="0" presId="urn:microsoft.com/office/officeart/2005/8/layout/cycle5"/>
    <dgm:cxn modelId="{11368391-8578-4BDA-8AA4-7C5DE5B961EB}" type="presOf" srcId="{703087D5-2AF1-46D1-BFF1-5B5B33AE679D}" destId="{2F288131-A25A-490E-8A55-61CB45A64A75}" srcOrd="0" destOrd="0" presId="urn:microsoft.com/office/officeart/2005/8/layout/cycle5"/>
    <dgm:cxn modelId="{174D7042-6873-4ACB-8279-69CC5A5CF09A}" type="presOf" srcId="{D3BC65C5-AC38-4C90-9528-D98BF541574B}" destId="{B3D4261A-58DF-43B0-B011-4BDB3DC22822}" srcOrd="0" destOrd="0" presId="urn:microsoft.com/office/officeart/2005/8/layout/cycle5"/>
    <dgm:cxn modelId="{BAE0DF93-EA86-4A51-932C-FA7A2532823B}" srcId="{D3BC65C5-AC38-4C90-9528-D98BF541574B}" destId="{4AA67217-BBD3-4265-855D-93C8E22A9766}" srcOrd="0" destOrd="0" parTransId="{8ABE75B0-3FD4-400B-A056-7A1897584B6C}" sibTransId="{6BE8E7AF-EB04-492A-B463-90A4E31310ED}"/>
    <dgm:cxn modelId="{EA924516-B9E7-4913-84D7-FF4FBB777268}" srcId="{D3BC65C5-AC38-4C90-9528-D98BF541574B}" destId="{78A6CDE4-ECAE-4782-98F4-C42BEC6F4AE5}" srcOrd="3" destOrd="0" parTransId="{F959E9E7-A709-4573-A25C-316AEF18035B}" sibTransId="{074B5897-AC6B-4B7F-A764-F5B3B41F5F13}"/>
    <dgm:cxn modelId="{7C0BBB89-5DDE-4280-BA3E-838FA8205245}" type="presOf" srcId="{6BE8E7AF-EB04-492A-B463-90A4E31310ED}" destId="{CE1159BA-B25A-4D72-B12F-D6A4E1ECB48B}" srcOrd="0" destOrd="0" presId="urn:microsoft.com/office/officeart/2005/8/layout/cycle5"/>
    <dgm:cxn modelId="{8E2D95C7-2F02-4B0A-B14F-9C03F4474DE2}" type="presOf" srcId="{F7F5380D-9C83-49E4-9E09-0110B7CABE46}" destId="{FC1EDAF0-B379-4758-9EA3-50ABFFDB84C2}" srcOrd="0" destOrd="0" presId="urn:microsoft.com/office/officeart/2005/8/layout/cycle5"/>
    <dgm:cxn modelId="{A40FD6CC-C0CA-4351-84B8-16ED2D425BDB}" type="presOf" srcId="{074B5897-AC6B-4B7F-A764-F5B3B41F5F13}" destId="{1A674B30-F1FF-4E12-989B-4A3F9A4391EC}" srcOrd="0" destOrd="0" presId="urn:microsoft.com/office/officeart/2005/8/layout/cycle5"/>
    <dgm:cxn modelId="{52DF0D4E-CC4E-4752-98BD-D8032EAEBE56}" type="presOf" srcId="{78A6CDE4-ECAE-4782-98F4-C42BEC6F4AE5}" destId="{C8807C51-08DE-4873-8E56-4836C0D09A85}" srcOrd="0" destOrd="0" presId="urn:microsoft.com/office/officeart/2005/8/layout/cycle5"/>
    <dgm:cxn modelId="{FBDD50C5-2FEB-4BA7-9C45-F88F0AFDE322}" srcId="{D3BC65C5-AC38-4C90-9528-D98BF541574B}" destId="{0FBE69BD-08A1-4A1B-9A7F-4E5DD38195CD}" srcOrd="2" destOrd="0" parTransId="{FE9A4A1D-3E2E-40E2-8900-E241A38341BD}" sibTransId="{C4D05384-415C-4DD3-96E1-F02F66D170A2}"/>
    <dgm:cxn modelId="{7DBBEE4E-296B-44DC-AF8B-F6EF9F100EDC}" type="presOf" srcId="{0FBE69BD-08A1-4A1B-9A7F-4E5DD38195CD}" destId="{6D4C95F9-F98D-49AA-85F6-CEC606C06F32}" srcOrd="0" destOrd="0" presId="urn:microsoft.com/office/officeart/2005/8/layout/cycle5"/>
    <dgm:cxn modelId="{01206A2D-36FF-4EFC-8AF8-C19B20A01DA4}" type="presOf" srcId="{C4D05384-415C-4DD3-96E1-F02F66D170A2}" destId="{7EB534DD-CE32-4C1B-BBB4-E1BCFDC93853}" srcOrd="0" destOrd="0" presId="urn:microsoft.com/office/officeart/2005/8/layout/cycle5"/>
    <dgm:cxn modelId="{4F257D00-F4D8-462A-A5F5-95D3634A016E}" type="presOf" srcId="{4AA67217-BBD3-4265-855D-93C8E22A9766}" destId="{4C45A1C4-FAE4-4947-8DB3-FCAFB1033B2D}" srcOrd="0" destOrd="0" presId="urn:microsoft.com/office/officeart/2005/8/layout/cycle5"/>
    <dgm:cxn modelId="{767E304E-B521-4F60-AE65-FC9E3217DA53}" type="presParOf" srcId="{B3D4261A-58DF-43B0-B011-4BDB3DC22822}" destId="{4C45A1C4-FAE4-4947-8DB3-FCAFB1033B2D}" srcOrd="0" destOrd="0" presId="urn:microsoft.com/office/officeart/2005/8/layout/cycle5"/>
    <dgm:cxn modelId="{958AEF3F-ED91-4F80-9726-8F0E8A119B29}" type="presParOf" srcId="{B3D4261A-58DF-43B0-B011-4BDB3DC22822}" destId="{5165ABCB-7133-42F7-80FF-7995EF64A680}" srcOrd="1" destOrd="0" presId="urn:microsoft.com/office/officeart/2005/8/layout/cycle5"/>
    <dgm:cxn modelId="{C7E23576-5C2D-46F3-B795-5CC7821CCC85}" type="presParOf" srcId="{B3D4261A-58DF-43B0-B011-4BDB3DC22822}" destId="{CE1159BA-B25A-4D72-B12F-D6A4E1ECB48B}" srcOrd="2" destOrd="0" presId="urn:microsoft.com/office/officeart/2005/8/layout/cycle5"/>
    <dgm:cxn modelId="{791ACE20-F1ED-4B88-9BD2-86E6BB3DE0BA}" type="presParOf" srcId="{B3D4261A-58DF-43B0-B011-4BDB3DC22822}" destId="{2F288131-A25A-490E-8A55-61CB45A64A75}" srcOrd="3" destOrd="0" presId="urn:microsoft.com/office/officeart/2005/8/layout/cycle5"/>
    <dgm:cxn modelId="{06653374-8CBE-4F8D-9122-930DF1DEF98F}" type="presParOf" srcId="{B3D4261A-58DF-43B0-B011-4BDB3DC22822}" destId="{4A0F7A5F-9AC3-4D5D-A2F6-F02DC2C2E2B5}" srcOrd="4" destOrd="0" presId="urn:microsoft.com/office/officeart/2005/8/layout/cycle5"/>
    <dgm:cxn modelId="{D203DDC9-67FA-45B8-AD5B-87A9A14ACB4B}" type="presParOf" srcId="{B3D4261A-58DF-43B0-B011-4BDB3DC22822}" destId="{FC1EDAF0-B379-4758-9EA3-50ABFFDB84C2}" srcOrd="5" destOrd="0" presId="urn:microsoft.com/office/officeart/2005/8/layout/cycle5"/>
    <dgm:cxn modelId="{82B700A9-EAA4-4F98-9B3E-D064F1B7EAAB}" type="presParOf" srcId="{B3D4261A-58DF-43B0-B011-4BDB3DC22822}" destId="{6D4C95F9-F98D-49AA-85F6-CEC606C06F32}" srcOrd="6" destOrd="0" presId="urn:microsoft.com/office/officeart/2005/8/layout/cycle5"/>
    <dgm:cxn modelId="{49F5D1E6-320E-4F12-8791-EE174F39B131}" type="presParOf" srcId="{B3D4261A-58DF-43B0-B011-4BDB3DC22822}" destId="{28888BDB-832E-4107-9A70-D8C7DA67253D}" srcOrd="7" destOrd="0" presId="urn:microsoft.com/office/officeart/2005/8/layout/cycle5"/>
    <dgm:cxn modelId="{99A68CDA-5C8B-4E6B-9974-4176D7F692E9}" type="presParOf" srcId="{B3D4261A-58DF-43B0-B011-4BDB3DC22822}" destId="{7EB534DD-CE32-4C1B-BBB4-E1BCFDC93853}" srcOrd="8" destOrd="0" presId="urn:microsoft.com/office/officeart/2005/8/layout/cycle5"/>
    <dgm:cxn modelId="{E99343E3-0652-4B47-9E11-8E13A74699F7}" type="presParOf" srcId="{B3D4261A-58DF-43B0-B011-4BDB3DC22822}" destId="{C8807C51-08DE-4873-8E56-4836C0D09A85}" srcOrd="9" destOrd="0" presId="urn:microsoft.com/office/officeart/2005/8/layout/cycle5"/>
    <dgm:cxn modelId="{449046F7-FAC7-437D-89AC-33BEDF2E3A90}" type="presParOf" srcId="{B3D4261A-58DF-43B0-B011-4BDB3DC22822}" destId="{FA02C45A-9D52-437C-B89D-D623B3E3760B}" srcOrd="10" destOrd="0" presId="urn:microsoft.com/office/officeart/2005/8/layout/cycle5"/>
    <dgm:cxn modelId="{52E758D7-527C-413D-B017-9BB9F87113C2}" type="presParOf" srcId="{B3D4261A-58DF-43B0-B011-4BDB3DC22822}" destId="{1A674B30-F1FF-4E12-989B-4A3F9A4391EC}" srcOrd="11" destOrd="0" presId="urn:microsoft.com/office/officeart/2005/8/layout/cycle5"/>
    <dgm:cxn modelId="{BEE0133B-0102-4B2C-95C3-80BA828C105D}" type="presParOf" srcId="{B3D4261A-58DF-43B0-B011-4BDB3DC22822}" destId="{E34C49B4-CBEA-4360-9671-B6E8C78313A9}" srcOrd="12" destOrd="0" presId="urn:microsoft.com/office/officeart/2005/8/layout/cycle5"/>
    <dgm:cxn modelId="{29781482-EAB6-4B54-B7EA-2E56ACD54693}" type="presParOf" srcId="{B3D4261A-58DF-43B0-B011-4BDB3DC22822}" destId="{9E220303-339F-4BB3-A681-84FDE00DC3AE}" srcOrd="13" destOrd="0" presId="urn:microsoft.com/office/officeart/2005/8/layout/cycle5"/>
    <dgm:cxn modelId="{552EDEB1-D917-4550-B03D-35832D83C95B}" type="presParOf" srcId="{B3D4261A-58DF-43B0-B011-4BDB3DC22822}" destId="{95E271BC-4C41-4C6F-A771-0ACDA0E3C22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513EE-E59B-4579-A16A-F28A495C3FD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6FBCFCAE-C4B6-426D-A9D5-AD5E8E16C41D}">
      <dgm:prSet phldrT="[Text]"/>
      <dgm:spPr>
        <a:solidFill>
          <a:schemeClr val="accent3">
            <a:lumMod val="75000"/>
            <a:lumOff val="25000"/>
          </a:schemeClr>
        </a:solidFill>
      </dgm:spPr>
      <dgm:t>
        <a:bodyPr/>
        <a:lstStyle/>
        <a:p>
          <a:r>
            <a:rPr lang="en-US" dirty="0" smtClean="0"/>
            <a:t>POVERTY</a:t>
          </a:r>
          <a:endParaRPr lang="en-US" dirty="0"/>
        </a:p>
      </dgm:t>
    </dgm:pt>
    <dgm:pt modelId="{62DCE6E2-FEB8-437F-B64D-326F9C5C573C}" type="parTrans" cxnId="{924B03E4-8A7B-4B68-A227-DAB876719990}">
      <dgm:prSet/>
      <dgm:spPr/>
      <dgm:t>
        <a:bodyPr/>
        <a:lstStyle/>
        <a:p>
          <a:endParaRPr lang="en-US"/>
        </a:p>
      </dgm:t>
    </dgm:pt>
    <dgm:pt modelId="{AAC8A8C1-78AE-4ECF-9A76-09DD47D7B3FD}" type="sibTrans" cxnId="{924B03E4-8A7B-4B68-A227-DAB876719990}">
      <dgm:prSet/>
      <dgm:spPr/>
      <dgm:t>
        <a:bodyPr/>
        <a:lstStyle/>
        <a:p>
          <a:endParaRPr lang="en-US"/>
        </a:p>
      </dgm:t>
    </dgm:pt>
    <dgm:pt modelId="{A73864AD-7F88-436C-8CC9-831B4DA73EA3}">
      <dgm:prSet phldrT="[Text]"/>
      <dgm:spPr>
        <a:solidFill>
          <a:schemeClr val="accent3">
            <a:lumMod val="75000"/>
            <a:lumOff val="25000"/>
          </a:schemeClr>
        </a:solidFill>
      </dgm:spPr>
      <dgm:t>
        <a:bodyPr/>
        <a:lstStyle/>
        <a:p>
          <a:r>
            <a:rPr lang="en-US" dirty="0" smtClean="0"/>
            <a:t>OBESITY</a:t>
          </a:r>
          <a:endParaRPr lang="en-US" dirty="0"/>
        </a:p>
      </dgm:t>
    </dgm:pt>
    <dgm:pt modelId="{A78FAD8E-7D1D-4326-B4AE-4080D43500B9}" type="parTrans" cxnId="{DE8D46A0-CE22-4BD8-9E2F-D0EFE3CAD3EF}">
      <dgm:prSet/>
      <dgm:spPr/>
      <dgm:t>
        <a:bodyPr/>
        <a:lstStyle/>
        <a:p>
          <a:endParaRPr lang="en-US"/>
        </a:p>
      </dgm:t>
    </dgm:pt>
    <dgm:pt modelId="{A4FFBC7F-75D9-4155-8772-3E55AD8F74DE}" type="sibTrans" cxnId="{DE8D46A0-CE22-4BD8-9E2F-D0EFE3CAD3EF}">
      <dgm:prSet/>
      <dgm:spPr/>
      <dgm:t>
        <a:bodyPr/>
        <a:lstStyle/>
        <a:p>
          <a:endParaRPr lang="en-US"/>
        </a:p>
      </dgm:t>
    </dgm:pt>
    <dgm:pt modelId="{72E12C3D-8086-48F6-8EF5-0CDC13F33D84}">
      <dgm:prSet phldrT="[Text]"/>
      <dgm:spPr>
        <a:solidFill>
          <a:schemeClr val="accent3">
            <a:lumMod val="75000"/>
            <a:lumOff val="25000"/>
          </a:schemeClr>
        </a:solidFill>
      </dgm:spPr>
      <dgm:t>
        <a:bodyPr/>
        <a:lstStyle/>
        <a:p>
          <a:r>
            <a:rPr lang="en-US" dirty="0" smtClean="0"/>
            <a:t>SUBSTANCE USE</a:t>
          </a:r>
          <a:endParaRPr lang="en-US" dirty="0"/>
        </a:p>
      </dgm:t>
    </dgm:pt>
    <dgm:pt modelId="{B5A074F6-BA24-4C0C-884C-9771D269FC01}" type="parTrans" cxnId="{B82B5728-5B78-426C-8610-DC4C58EA0ABB}">
      <dgm:prSet/>
      <dgm:spPr/>
      <dgm:t>
        <a:bodyPr/>
        <a:lstStyle/>
        <a:p>
          <a:endParaRPr lang="en-US"/>
        </a:p>
      </dgm:t>
    </dgm:pt>
    <dgm:pt modelId="{2F4D0008-3CC2-4C35-B316-EB4759B8470A}" type="sibTrans" cxnId="{B82B5728-5B78-426C-8610-DC4C58EA0ABB}">
      <dgm:prSet/>
      <dgm:spPr/>
      <dgm:t>
        <a:bodyPr/>
        <a:lstStyle/>
        <a:p>
          <a:endParaRPr lang="en-US"/>
        </a:p>
      </dgm:t>
    </dgm:pt>
    <dgm:pt modelId="{6EFC9175-9F59-4B9D-8040-E6ECEA82EF9B}">
      <dgm:prSet phldrT="[Text]"/>
      <dgm:spPr>
        <a:solidFill>
          <a:schemeClr val="accent3">
            <a:lumMod val="75000"/>
            <a:lumOff val="25000"/>
          </a:schemeClr>
        </a:solidFill>
      </dgm:spPr>
      <dgm:t>
        <a:bodyPr/>
        <a:lstStyle/>
        <a:p>
          <a:r>
            <a:rPr lang="en-US" dirty="0" smtClean="0"/>
            <a:t>ACCESS TO CARE</a:t>
          </a:r>
          <a:endParaRPr lang="en-US" dirty="0"/>
        </a:p>
      </dgm:t>
    </dgm:pt>
    <dgm:pt modelId="{71158BAA-802B-404E-872F-AFA5F69087EE}" type="parTrans" cxnId="{42BC5695-765E-4878-80FF-6F08EE81F1E9}">
      <dgm:prSet/>
      <dgm:spPr/>
      <dgm:t>
        <a:bodyPr/>
        <a:lstStyle/>
        <a:p>
          <a:endParaRPr lang="en-US"/>
        </a:p>
      </dgm:t>
    </dgm:pt>
    <dgm:pt modelId="{A3B9DE68-EC0F-472F-895B-D14D64CE28EC}" type="sibTrans" cxnId="{42BC5695-765E-4878-80FF-6F08EE81F1E9}">
      <dgm:prSet/>
      <dgm:spPr/>
      <dgm:t>
        <a:bodyPr/>
        <a:lstStyle/>
        <a:p>
          <a:endParaRPr lang="en-US"/>
        </a:p>
      </dgm:t>
    </dgm:pt>
    <dgm:pt modelId="{4665FDD4-D3C8-407F-A617-80917E147BEA}" type="pres">
      <dgm:prSet presAssocID="{761513EE-E59B-4579-A16A-F28A495C3FDB}" presName="diagram" presStyleCnt="0">
        <dgm:presLayoutVars>
          <dgm:dir/>
          <dgm:resizeHandles val="exact"/>
        </dgm:presLayoutVars>
      </dgm:prSet>
      <dgm:spPr/>
      <dgm:t>
        <a:bodyPr/>
        <a:lstStyle/>
        <a:p>
          <a:endParaRPr lang="en-US"/>
        </a:p>
      </dgm:t>
    </dgm:pt>
    <dgm:pt modelId="{EAFDE7C7-5C11-4E07-ADA7-542F9C21666C}" type="pres">
      <dgm:prSet presAssocID="{6FBCFCAE-C4B6-426D-A9D5-AD5E8E16C41D}" presName="node" presStyleLbl="node1" presStyleIdx="0" presStyleCnt="4">
        <dgm:presLayoutVars>
          <dgm:bulletEnabled val="1"/>
        </dgm:presLayoutVars>
      </dgm:prSet>
      <dgm:spPr/>
      <dgm:t>
        <a:bodyPr/>
        <a:lstStyle/>
        <a:p>
          <a:endParaRPr lang="en-US"/>
        </a:p>
      </dgm:t>
    </dgm:pt>
    <dgm:pt modelId="{14DF5B0D-5EB2-41E7-9EF8-B04BB2E59BF3}" type="pres">
      <dgm:prSet presAssocID="{AAC8A8C1-78AE-4ECF-9A76-09DD47D7B3FD}" presName="sibTrans" presStyleCnt="0"/>
      <dgm:spPr/>
    </dgm:pt>
    <dgm:pt modelId="{C304B09D-D017-447C-8947-168D4AD9A910}" type="pres">
      <dgm:prSet presAssocID="{A73864AD-7F88-436C-8CC9-831B4DA73EA3}" presName="node" presStyleLbl="node1" presStyleIdx="1" presStyleCnt="4">
        <dgm:presLayoutVars>
          <dgm:bulletEnabled val="1"/>
        </dgm:presLayoutVars>
      </dgm:prSet>
      <dgm:spPr/>
      <dgm:t>
        <a:bodyPr/>
        <a:lstStyle/>
        <a:p>
          <a:endParaRPr lang="en-US"/>
        </a:p>
      </dgm:t>
    </dgm:pt>
    <dgm:pt modelId="{CD8B69DB-D2E6-4EAF-A70A-C58563B60B38}" type="pres">
      <dgm:prSet presAssocID="{A4FFBC7F-75D9-4155-8772-3E55AD8F74DE}" presName="sibTrans" presStyleCnt="0"/>
      <dgm:spPr/>
    </dgm:pt>
    <dgm:pt modelId="{27C40155-8909-4625-AC95-243DE567EF26}" type="pres">
      <dgm:prSet presAssocID="{72E12C3D-8086-48F6-8EF5-0CDC13F33D84}" presName="node" presStyleLbl="node1" presStyleIdx="2" presStyleCnt="4">
        <dgm:presLayoutVars>
          <dgm:bulletEnabled val="1"/>
        </dgm:presLayoutVars>
      </dgm:prSet>
      <dgm:spPr/>
      <dgm:t>
        <a:bodyPr/>
        <a:lstStyle/>
        <a:p>
          <a:endParaRPr lang="en-US"/>
        </a:p>
      </dgm:t>
    </dgm:pt>
    <dgm:pt modelId="{F11043C7-1B50-4876-9C99-1CA1E7AB99AA}" type="pres">
      <dgm:prSet presAssocID="{2F4D0008-3CC2-4C35-B316-EB4759B8470A}" presName="sibTrans" presStyleCnt="0"/>
      <dgm:spPr/>
    </dgm:pt>
    <dgm:pt modelId="{5F1DBB6C-A8AC-4591-9321-D9B3AC420DAD}" type="pres">
      <dgm:prSet presAssocID="{6EFC9175-9F59-4B9D-8040-E6ECEA82EF9B}" presName="node" presStyleLbl="node1" presStyleIdx="3" presStyleCnt="4">
        <dgm:presLayoutVars>
          <dgm:bulletEnabled val="1"/>
        </dgm:presLayoutVars>
      </dgm:prSet>
      <dgm:spPr/>
      <dgm:t>
        <a:bodyPr/>
        <a:lstStyle/>
        <a:p>
          <a:endParaRPr lang="en-US"/>
        </a:p>
      </dgm:t>
    </dgm:pt>
  </dgm:ptLst>
  <dgm:cxnLst>
    <dgm:cxn modelId="{28440C8E-2BEB-45EE-8C46-DC29BBBCCDB1}" type="presOf" srcId="{72E12C3D-8086-48F6-8EF5-0CDC13F33D84}" destId="{27C40155-8909-4625-AC95-243DE567EF26}" srcOrd="0" destOrd="0" presId="urn:microsoft.com/office/officeart/2005/8/layout/default#1"/>
    <dgm:cxn modelId="{1CF564A8-F360-455C-9C00-E613108CE576}" type="presOf" srcId="{6EFC9175-9F59-4B9D-8040-E6ECEA82EF9B}" destId="{5F1DBB6C-A8AC-4591-9321-D9B3AC420DAD}" srcOrd="0" destOrd="0" presId="urn:microsoft.com/office/officeart/2005/8/layout/default#1"/>
    <dgm:cxn modelId="{1E535460-2A36-421C-AE80-39D88A58DFB7}" type="presOf" srcId="{A73864AD-7F88-436C-8CC9-831B4DA73EA3}" destId="{C304B09D-D017-447C-8947-168D4AD9A910}" srcOrd="0" destOrd="0" presId="urn:microsoft.com/office/officeart/2005/8/layout/default#1"/>
    <dgm:cxn modelId="{DE8D46A0-CE22-4BD8-9E2F-D0EFE3CAD3EF}" srcId="{761513EE-E59B-4579-A16A-F28A495C3FDB}" destId="{A73864AD-7F88-436C-8CC9-831B4DA73EA3}" srcOrd="1" destOrd="0" parTransId="{A78FAD8E-7D1D-4326-B4AE-4080D43500B9}" sibTransId="{A4FFBC7F-75D9-4155-8772-3E55AD8F74DE}"/>
    <dgm:cxn modelId="{B41BC619-5C75-45CD-AE1A-49679DBDB292}" type="presOf" srcId="{761513EE-E59B-4579-A16A-F28A495C3FDB}" destId="{4665FDD4-D3C8-407F-A617-80917E147BEA}" srcOrd="0" destOrd="0" presId="urn:microsoft.com/office/officeart/2005/8/layout/default#1"/>
    <dgm:cxn modelId="{B82B5728-5B78-426C-8610-DC4C58EA0ABB}" srcId="{761513EE-E59B-4579-A16A-F28A495C3FDB}" destId="{72E12C3D-8086-48F6-8EF5-0CDC13F33D84}" srcOrd="2" destOrd="0" parTransId="{B5A074F6-BA24-4C0C-884C-9771D269FC01}" sibTransId="{2F4D0008-3CC2-4C35-B316-EB4759B8470A}"/>
    <dgm:cxn modelId="{924B03E4-8A7B-4B68-A227-DAB876719990}" srcId="{761513EE-E59B-4579-A16A-F28A495C3FDB}" destId="{6FBCFCAE-C4B6-426D-A9D5-AD5E8E16C41D}" srcOrd="0" destOrd="0" parTransId="{62DCE6E2-FEB8-437F-B64D-326F9C5C573C}" sibTransId="{AAC8A8C1-78AE-4ECF-9A76-09DD47D7B3FD}"/>
    <dgm:cxn modelId="{B4E5B81E-FD3E-43C7-8588-1C151C173554}" type="presOf" srcId="{6FBCFCAE-C4B6-426D-A9D5-AD5E8E16C41D}" destId="{EAFDE7C7-5C11-4E07-ADA7-542F9C21666C}" srcOrd="0" destOrd="0" presId="urn:microsoft.com/office/officeart/2005/8/layout/default#1"/>
    <dgm:cxn modelId="{42BC5695-765E-4878-80FF-6F08EE81F1E9}" srcId="{761513EE-E59B-4579-A16A-F28A495C3FDB}" destId="{6EFC9175-9F59-4B9D-8040-E6ECEA82EF9B}" srcOrd="3" destOrd="0" parTransId="{71158BAA-802B-404E-872F-AFA5F69087EE}" sibTransId="{A3B9DE68-EC0F-472F-895B-D14D64CE28EC}"/>
    <dgm:cxn modelId="{057B9E4A-0AB2-4164-B3D9-9F38DDE81F18}" type="presParOf" srcId="{4665FDD4-D3C8-407F-A617-80917E147BEA}" destId="{EAFDE7C7-5C11-4E07-ADA7-542F9C21666C}" srcOrd="0" destOrd="0" presId="urn:microsoft.com/office/officeart/2005/8/layout/default#1"/>
    <dgm:cxn modelId="{A501DDA9-C6DC-45D0-B1DD-A25CD124DBB6}" type="presParOf" srcId="{4665FDD4-D3C8-407F-A617-80917E147BEA}" destId="{14DF5B0D-5EB2-41E7-9EF8-B04BB2E59BF3}" srcOrd="1" destOrd="0" presId="urn:microsoft.com/office/officeart/2005/8/layout/default#1"/>
    <dgm:cxn modelId="{4ABBBD17-D24E-4B76-BCB8-C2191F683240}" type="presParOf" srcId="{4665FDD4-D3C8-407F-A617-80917E147BEA}" destId="{C304B09D-D017-447C-8947-168D4AD9A910}" srcOrd="2" destOrd="0" presId="urn:microsoft.com/office/officeart/2005/8/layout/default#1"/>
    <dgm:cxn modelId="{875B8AA4-1E85-404D-91EB-0FE96100255A}" type="presParOf" srcId="{4665FDD4-D3C8-407F-A617-80917E147BEA}" destId="{CD8B69DB-D2E6-4EAF-A70A-C58563B60B38}" srcOrd="3" destOrd="0" presId="urn:microsoft.com/office/officeart/2005/8/layout/default#1"/>
    <dgm:cxn modelId="{0D396F9B-7319-4C90-BCA2-3C1F5610D3D3}" type="presParOf" srcId="{4665FDD4-D3C8-407F-A617-80917E147BEA}" destId="{27C40155-8909-4625-AC95-243DE567EF26}" srcOrd="4" destOrd="0" presId="urn:microsoft.com/office/officeart/2005/8/layout/default#1"/>
    <dgm:cxn modelId="{63E094BA-CD2E-4D9A-95CF-49E43EF93736}" type="presParOf" srcId="{4665FDD4-D3C8-407F-A617-80917E147BEA}" destId="{F11043C7-1B50-4876-9C99-1CA1E7AB99AA}" srcOrd="5" destOrd="0" presId="urn:microsoft.com/office/officeart/2005/8/layout/default#1"/>
    <dgm:cxn modelId="{0B784BA5-66F1-42A5-8FBE-9BDCD1306DC9}" type="presParOf" srcId="{4665FDD4-D3C8-407F-A617-80917E147BEA}" destId="{5F1DBB6C-A8AC-4591-9321-D9B3AC420DAD}"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28BF-411D-451B-B669-B5EB0EEF2816}">
      <dsp:nvSpPr>
        <dsp:cNvPr id="0" name=""/>
        <dsp:cNvSpPr/>
      </dsp:nvSpPr>
      <dsp:spPr>
        <a:xfrm>
          <a:off x="2842006" y="1482245"/>
          <a:ext cx="4021755" cy="890095"/>
        </a:xfrm>
        <a:custGeom>
          <a:avLst/>
          <a:gdLst/>
          <a:ahLst/>
          <a:cxnLst/>
          <a:rect l="0" t="0" r="0" b="0"/>
          <a:pathLst>
            <a:path>
              <a:moveTo>
                <a:pt x="0" y="0"/>
              </a:moveTo>
              <a:lnTo>
                <a:pt x="0" y="731380"/>
              </a:lnTo>
              <a:lnTo>
                <a:pt x="4021755" y="731380"/>
              </a:lnTo>
              <a:lnTo>
                <a:pt x="4021755" y="890095"/>
              </a:lnTo>
            </a:path>
          </a:pathLst>
        </a:custGeom>
        <a:noFill/>
        <a:ln w="9525"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97810491-8F94-440D-B1A9-8BE8CF4B4304}">
      <dsp:nvSpPr>
        <dsp:cNvPr id="0" name=""/>
        <dsp:cNvSpPr/>
      </dsp:nvSpPr>
      <dsp:spPr>
        <a:xfrm>
          <a:off x="4139492" y="3825182"/>
          <a:ext cx="91440" cy="272533"/>
        </a:xfrm>
        <a:custGeom>
          <a:avLst/>
          <a:gdLst/>
          <a:ahLst/>
          <a:cxnLst/>
          <a:rect l="0" t="0" r="0" b="0"/>
          <a:pathLst>
            <a:path>
              <a:moveTo>
                <a:pt x="49823" y="0"/>
              </a:moveTo>
              <a:lnTo>
                <a:pt x="49823" y="113817"/>
              </a:lnTo>
              <a:lnTo>
                <a:pt x="45720" y="113817"/>
              </a:ln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A6B264-2BFE-4CC8-85F3-BAFFB3F53084}">
      <dsp:nvSpPr>
        <dsp:cNvPr id="0" name=""/>
        <dsp:cNvSpPr/>
      </dsp:nvSpPr>
      <dsp:spPr>
        <a:xfrm>
          <a:off x="2842006" y="1482245"/>
          <a:ext cx="1347309" cy="1443699"/>
        </a:xfrm>
        <a:custGeom>
          <a:avLst/>
          <a:gdLst/>
          <a:ahLst/>
          <a:cxnLst/>
          <a:rect l="0" t="0" r="0" b="0"/>
          <a:pathLst>
            <a:path>
              <a:moveTo>
                <a:pt x="0" y="0"/>
              </a:moveTo>
              <a:lnTo>
                <a:pt x="0" y="1284984"/>
              </a:lnTo>
              <a:lnTo>
                <a:pt x="1347309" y="1284984"/>
              </a:lnTo>
              <a:lnTo>
                <a:pt x="1347309" y="144369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9BFC6D-5F5A-41D4-8DA3-03DDBB94CE86}">
      <dsp:nvSpPr>
        <dsp:cNvPr id="0" name=""/>
        <dsp:cNvSpPr/>
      </dsp:nvSpPr>
      <dsp:spPr>
        <a:xfrm>
          <a:off x="1273831" y="3820783"/>
          <a:ext cx="91440" cy="272533"/>
        </a:xfrm>
        <a:custGeom>
          <a:avLst/>
          <a:gdLst/>
          <a:ahLst/>
          <a:cxnLst/>
          <a:rect l="0" t="0" r="0" b="0"/>
          <a:pathLst>
            <a:path>
              <a:moveTo>
                <a:pt x="45720" y="0"/>
              </a:moveTo>
              <a:lnTo>
                <a:pt x="45720" y="27253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92C2F-61FC-45B8-BA58-C737F9B660A1}">
      <dsp:nvSpPr>
        <dsp:cNvPr id="0" name=""/>
        <dsp:cNvSpPr/>
      </dsp:nvSpPr>
      <dsp:spPr>
        <a:xfrm>
          <a:off x="1319551" y="1482245"/>
          <a:ext cx="1522455" cy="1439301"/>
        </a:xfrm>
        <a:custGeom>
          <a:avLst/>
          <a:gdLst/>
          <a:ahLst/>
          <a:cxnLst/>
          <a:rect l="0" t="0" r="0" b="0"/>
          <a:pathLst>
            <a:path>
              <a:moveTo>
                <a:pt x="1522455" y="0"/>
              </a:moveTo>
              <a:lnTo>
                <a:pt x="1522455" y="1280585"/>
              </a:lnTo>
              <a:lnTo>
                <a:pt x="0" y="1280585"/>
              </a:lnTo>
              <a:lnTo>
                <a:pt x="0" y="143930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41373-7ACE-40CD-A12C-FFB9B226E3BA}">
      <dsp:nvSpPr>
        <dsp:cNvPr id="0" name=""/>
        <dsp:cNvSpPr/>
      </dsp:nvSpPr>
      <dsp:spPr>
        <a:xfrm>
          <a:off x="2376394" y="1653713"/>
          <a:ext cx="905240" cy="89923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D09251-1EF4-4146-AFA6-FED1767DB6CF}">
      <dsp:nvSpPr>
        <dsp:cNvPr id="0" name=""/>
        <dsp:cNvSpPr/>
      </dsp:nvSpPr>
      <dsp:spPr>
        <a:xfrm>
          <a:off x="3789153" y="1492271"/>
          <a:ext cx="2774017"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Program Manager</a:t>
          </a:r>
        </a:p>
      </dsp:txBody>
      <dsp:txXfrm>
        <a:off x="3789153" y="1492271"/>
        <a:ext cx="2774017" cy="1015777"/>
      </dsp:txXfrm>
    </dsp:sp>
    <dsp:sp modelId="{4719A828-48BD-4CDC-A9D2-20537BD75672}">
      <dsp:nvSpPr>
        <dsp:cNvPr id="0" name=""/>
        <dsp:cNvSpPr/>
      </dsp:nvSpPr>
      <dsp:spPr>
        <a:xfrm>
          <a:off x="2335057" y="569853"/>
          <a:ext cx="1013898" cy="91239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05020-8D27-4408-8BB2-1029D5816FD1}">
      <dsp:nvSpPr>
        <dsp:cNvPr id="0" name=""/>
        <dsp:cNvSpPr/>
      </dsp:nvSpPr>
      <dsp:spPr>
        <a:xfrm>
          <a:off x="3767329" y="429402"/>
          <a:ext cx="2230800" cy="14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Steering Committee</a:t>
          </a:r>
        </a:p>
      </dsp:txBody>
      <dsp:txXfrm>
        <a:off x="3767329" y="429402"/>
        <a:ext cx="2230800" cy="1487200"/>
      </dsp:txXfrm>
    </dsp:sp>
    <dsp:sp modelId="{3B0500F3-6F43-4835-B2E1-C7A61455AB32}">
      <dsp:nvSpPr>
        <dsp:cNvPr id="0" name=""/>
        <dsp:cNvSpPr/>
      </dsp:nvSpPr>
      <dsp:spPr>
        <a:xfrm>
          <a:off x="866931" y="2921546"/>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BA640-5CF4-427D-8F21-C93B7DDACB91}">
      <dsp:nvSpPr>
        <dsp:cNvPr id="0" name=""/>
        <dsp:cNvSpPr/>
      </dsp:nvSpPr>
      <dsp:spPr>
        <a:xfrm>
          <a:off x="1896366" y="295290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Metrics Committee</a:t>
          </a:r>
          <a:endParaRPr lang="en-US" sz="1800" kern="1200" dirty="0"/>
        </a:p>
      </dsp:txBody>
      <dsp:txXfrm>
        <a:off x="1896366" y="2952908"/>
        <a:ext cx="1523666" cy="1015777"/>
      </dsp:txXfrm>
    </dsp:sp>
    <dsp:sp modelId="{F9A86DED-6254-4596-A5D1-ADCA2654E295}">
      <dsp:nvSpPr>
        <dsp:cNvPr id="0" name=""/>
        <dsp:cNvSpPr/>
      </dsp:nvSpPr>
      <dsp:spPr>
        <a:xfrm>
          <a:off x="866931" y="4093317"/>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F17C6-6BE0-48C2-8E59-00E42C234893}">
      <dsp:nvSpPr>
        <dsp:cNvPr id="0" name=""/>
        <dsp:cNvSpPr/>
      </dsp:nvSpPr>
      <dsp:spPr>
        <a:xfrm>
          <a:off x="1942533" y="396071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Data Analysis Team</a:t>
          </a:r>
          <a:endParaRPr lang="en-US" sz="1800" kern="1200" dirty="0"/>
        </a:p>
      </dsp:txBody>
      <dsp:txXfrm>
        <a:off x="1942533" y="3960712"/>
        <a:ext cx="1523666" cy="1015777"/>
      </dsp:txXfrm>
    </dsp:sp>
    <dsp:sp modelId="{69251F27-A833-4E11-8AE2-F3DB61C39EA2}">
      <dsp:nvSpPr>
        <dsp:cNvPr id="0" name=""/>
        <dsp:cNvSpPr/>
      </dsp:nvSpPr>
      <dsp:spPr>
        <a:xfrm>
          <a:off x="3736696" y="2925944"/>
          <a:ext cx="905240" cy="89923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32A5D1-430F-45D4-A48E-1DFC9DCBA6CD}">
      <dsp:nvSpPr>
        <dsp:cNvPr id="0" name=""/>
        <dsp:cNvSpPr/>
      </dsp:nvSpPr>
      <dsp:spPr>
        <a:xfrm>
          <a:off x="4637015" y="2776132"/>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Community Engagement Committee</a:t>
          </a:r>
          <a:endParaRPr lang="en-US" sz="1800" kern="1200" dirty="0"/>
        </a:p>
      </dsp:txBody>
      <dsp:txXfrm>
        <a:off x="4637015" y="2776132"/>
        <a:ext cx="1523666" cy="1015777"/>
      </dsp:txXfrm>
    </dsp:sp>
    <dsp:sp modelId="{5DB0FB44-EEB6-4F81-B4B9-A41F8D5FA29A}">
      <dsp:nvSpPr>
        <dsp:cNvPr id="0" name=""/>
        <dsp:cNvSpPr/>
      </dsp:nvSpPr>
      <dsp:spPr>
        <a:xfrm>
          <a:off x="3732592" y="4097715"/>
          <a:ext cx="905240" cy="89923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84EF1-3C7F-4905-BDBB-13579F53B12D}">
      <dsp:nvSpPr>
        <dsp:cNvPr id="0" name=""/>
        <dsp:cNvSpPr/>
      </dsp:nvSpPr>
      <dsp:spPr>
        <a:xfrm>
          <a:off x="4714295" y="3993958"/>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Local Planning Teams</a:t>
          </a:r>
        </a:p>
      </dsp:txBody>
      <dsp:txXfrm>
        <a:off x="4714295" y="3993958"/>
        <a:ext cx="1523666" cy="1015777"/>
      </dsp:txXfrm>
    </dsp:sp>
    <dsp:sp modelId="{16BB8056-B70A-4A19-8FF5-96DCDDF591CE}">
      <dsp:nvSpPr>
        <dsp:cNvPr id="0" name=""/>
        <dsp:cNvSpPr/>
      </dsp:nvSpPr>
      <dsp:spPr>
        <a:xfrm>
          <a:off x="6458431" y="2372340"/>
          <a:ext cx="810661" cy="809310"/>
        </a:xfrm>
        <a:prstGeom prst="ellipse">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73D21-E290-4710-BC5B-D26A5CCA09E2}">
      <dsp:nvSpPr>
        <dsp:cNvPr id="0" name=""/>
        <dsp:cNvSpPr/>
      </dsp:nvSpPr>
      <dsp:spPr>
        <a:xfrm>
          <a:off x="7246619" y="2335325"/>
          <a:ext cx="1523666" cy="101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JSI</a:t>
          </a:r>
          <a:endParaRPr lang="en-US" sz="1600" kern="1200" dirty="0"/>
        </a:p>
      </dsp:txBody>
      <dsp:txXfrm>
        <a:off x="7246619" y="2335325"/>
        <a:ext cx="1523666" cy="1015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A1C4-FAE4-4947-8DB3-FCAFB1033B2D}">
      <dsp:nvSpPr>
        <dsp:cNvPr id="0" name=""/>
        <dsp:cNvSpPr/>
      </dsp:nvSpPr>
      <dsp:spPr>
        <a:xfrm>
          <a:off x="1757404" y="4712"/>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Community Health Needs </a:t>
          </a:r>
          <a:r>
            <a:rPr lang="en-US" sz="1100" b="1" kern="1200" dirty="0" smtClean="0"/>
            <a:t>Assess</a:t>
          </a:r>
          <a:r>
            <a:rPr lang="en-US" sz="1100" b="0" kern="1200" dirty="0" smtClean="0"/>
            <a:t>ment</a:t>
          </a:r>
          <a:r>
            <a:rPr lang="en-US" sz="1100" kern="1200" dirty="0" smtClean="0"/>
            <a:t> (CHNA)</a:t>
          </a:r>
          <a:endParaRPr lang="en-US" sz="1100" kern="1200" dirty="0"/>
        </a:p>
      </dsp:txBody>
      <dsp:txXfrm>
        <a:off x="1802535" y="49843"/>
        <a:ext cx="1332054" cy="834243"/>
      </dsp:txXfrm>
    </dsp:sp>
    <dsp:sp modelId="{CE1159BA-B25A-4D72-B12F-D6A4E1ECB48B}">
      <dsp:nvSpPr>
        <dsp:cNvPr id="0" name=""/>
        <dsp:cNvSpPr/>
      </dsp:nvSpPr>
      <dsp:spPr>
        <a:xfrm>
          <a:off x="622008" y="466965"/>
          <a:ext cx="3693107" cy="3693107"/>
        </a:xfrm>
        <a:custGeom>
          <a:avLst/>
          <a:gdLst/>
          <a:ahLst/>
          <a:cxnLst/>
          <a:rect l="0" t="0" r="0" b="0"/>
          <a:pathLst>
            <a:path>
              <a:moveTo>
                <a:pt x="2748129" y="235057"/>
              </a:moveTo>
              <a:arcTo wR="1846553" hR="1846553" stAng="17953529"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288131-A25A-490E-8A55-61CB45A64A75}">
      <dsp:nvSpPr>
        <dsp:cNvPr id="0" name=""/>
        <dsp:cNvSpPr/>
      </dsp:nvSpPr>
      <dsp:spPr>
        <a:xfrm>
          <a:off x="3513581"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Hospital Implementation Strategies </a:t>
          </a:r>
        </a:p>
        <a:p>
          <a:pPr lvl="0" algn="ctr" defTabSz="488950">
            <a:lnSpc>
              <a:spcPct val="90000"/>
            </a:lnSpc>
            <a:spcBef>
              <a:spcPct val="0"/>
            </a:spcBef>
            <a:spcAft>
              <a:spcPct val="35000"/>
            </a:spcAft>
          </a:pPr>
          <a:r>
            <a:rPr lang="en-US" sz="1100" b="1" kern="1200" dirty="0" smtClean="0"/>
            <a:t>(IS)</a:t>
          </a:r>
          <a:endParaRPr lang="en-US" sz="1100" b="1" kern="1200" dirty="0"/>
        </a:p>
      </dsp:txBody>
      <dsp:txXfrm>
        <a:off x="3558712" y="1325780"/>
        <a:ext cx="1332054" cy="834243"/>
      </dsp:txXfrm>
    </dsp:sp>
    <dsp:sp modelId="{FC1EDAF0-B379-4758-9EA3-50ABFFDB84C2}">
      <dsp:nvSpPr>
        <dsp:cNvPr id="0" name=""/>
        <dsp:cNvSpPr/>
      </dsp:nvSpPr>
      <dsp:spPr>
        <a:xfrm>
          <a:off x="622008" y="466965"/>
          <a:ext cx="3693107" cy="3693107"/>
        </a:xfrm>
        <a:custGeom>
          <a:avLst/>
          <a:gdLst/>
          <a:ahLst/>
          <a:cxnLst/>
          <a:rect l="0" t="0" r="0" b="0"/>
          <a:pathLst>
            <a:path>
              <a:moveTo>
                <a:pt x="3688676" y="1974404"/>
              </a:moveTo>
              <a:arcTo wR="1846553" hR="1846553" stAng="21838211"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D4C95F9-F98D-49AA-85F6-CEC606C06F32}">
      <dsp:nvSpPr>
        <dsp:cNvPr id="0" name=""/>
        <dsp:cNvSpPr/>
      </dsp:nvSpPr>
      <dsp:spPr>
        <a:xfrm>
          <a:off x="2842781"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Public Health</a:t>
          </a:r>
        </a:p>
        <a:p>
          <a:pPr lvl="0" algn="ctr" defTabSz="488950">
            <a:lnSpc>
              <a:spcPct val="90000"/>
            </a:lnSpc>
            <a:spcBef>
              <a:spcPct val="0"/>
            </a:spcBef>
            <a:spcAft>
              <a:spcPct val="35000"/>
            </a:spcAft>
          </a:pPr>
          <a:r>
            <a:rPr lang="en-US" sz="1100" kern="1200" dirty="0" smtClean="0"/>
            <a:t>District Health Improvement Plan</a:t>
          </a:r>
        </a:p>
        <a:p>
          <a:pPr lvl="0" algn="ctr" defTabSz="488950">
            <a:lnSpc>
              <a:spcPct val="90000"/>
            </a:lnSpc>
            <a:spcBef>
              <a:spcPct val="0"/>
            </a:spcBef>
            <a:spcAft>
              <a:spcPct val="35000"/>
            </a:spcAft>
          </a:pPr>
          <a:r>
            <a:rPr lang="en-US" sz="1100" b="1" kern="1200" dirty="0" smtClean="0"/>
            <a:t>(DPHIP)</a:t>
          </a:r>
          <a:endParaRPr lang="en-US" sz="1100" b="1" kern="1200" dirty="0"/>
        </a:p>
      </dsp:txBody>
      <dsp:txXfrm>
        <a:off x="2887912" y="3390290"/>
        <a:ext cx="1332054" cy="834243"/>
      </dsp:txXfrm>
    </dsp:sp>
    <dsp:sp modelId="{7EB534DD-CE32-4C1B-BBB4-E1BCFDC93853}">
      <dsp:nvSpPr>
        <dsp:cNvPr id="0" name=""/>
        <dsp:cNvSpPr/>
      </dsp:nvSpPr>
      <dsp:spPr>
        <a:xfrm>
          <a:off x="622008" y="466965"/>
          <a:ext cx="3693107" cy="3693107"/>
        </a:xfrm>
        <a:custGeom>
          <a:avLst/>
          <a:gdLst/>
          <a:ahLst/>
          <a:cxnLst/>
          <a:rect l="0" t="0" r="0" b="0"/>
          <a:pathLst>
            <a:path>
              <a:moveTo>
                <a:pt x="2073122" y="3679155"/>
              </a:moveTo>
              <a:arcTo wR="1846553" hR="1846553" stAng="4977129" swAng="84574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8807C51-08DE-4873-8E56-4836C0D09A85}">
      <dsp:nvSpPr>
        <dsp:cNvPr id="0" name=""/>
        <dsp:cNvSpPr/>
      </dsp:nvSpPr>
      <dsp:spPr>
        <a:xfrm>
          <a:off x="672027" y="334515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State Health Improvement Plan</a:t>
          </a:r>
        </a:p>
        <a:p>
          <a:pPr lvl="0" algn="ctr" defTabSz="488950">
            <a:lnSpc>
              <a:spcPct val="90000"/>
            </a:lnSpc>
            <a:spcBef>
              <a:spcPct val="0"/>
            </a:spcBef>
            <a:spcAft>
              <a:spcPct val="35000"/>
            </a:spcAft>
          </a:pPr>
          <a:r>
            <a:rPr lang="en-US" sz="1100" b="1" kern="1200" dirty="0" smtClean="0"/>
            <a:t>(SHIP)</a:t>
          </a:r>
          <a:endParaRPr lang="en-US" sz="1100" b="1" kern="1200" dirty="0"/>
        </a:p>
      </dsp:txBody>
      <dsp:txXfrm>
        <a:off x="717158" y="3390290"/>
        <a:ext cx="1332054" cy="834243"/>
      </dsp:txXfrm>
    </dsp:sp>
    <dsp:sp modelId="{1A674B30-F1FF-4E12-989B-4A3F9A4391EC}">
      <dsp:nvSpPr>
        <dsp:cNvPr id="0" name=""/>
        <dsp:cNvSpPr/>
      </dsp:nvSpPr>
      <dsp:spPr>
        <a:xfrm>
          <a:off x="622008" y="466965"/>
          <a:ext cx="3693107" cy="3693107"/>
        </a:xfrm>
        <a:custGeom>
          <a:avLst/>
          <a:gdLst/>
          <a:ahLst/>
          <a:cxnLst/>
          <a:rect l="0" t="0" r="0" b="0"/>
          <a:pathLst>
            <a:path>
              <a:moveTo>
                <a:pt x="195888" y="2674240"/>
              </a:moveTo>
              <a:arcTo wR="1846553" hR="1846553" stAng="9202178" swAng="135961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4C49B4-CBEA-4360-9671-B6E8C78313A9}">
      <dsp:nvSpPr>
        <dsp:cNvPr id="0" name=""/>
        <dsp:cNvSpPr/>
      </dsp:nvSpPr>
      <dsp:spPr>
        <a:xfrm>
          <a:off x="1227" y="1280649"/>
          <a:ext cx="1422316" cy="924505"/>
        </a:xfrm>
        <a:prstGeom prst="round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46358" y="1325780"/>
        <a:ext cx="1332054" cy="834243"/>
      </dsp:txXfrm>
    </dsp:sp>
    <dsp:sp modelId="{95E271BC-4C41-4C6F-A771-0ACDA0E3C22E}">
      <dsp:nvSpPr>
        <dsp:cNvPr id="0" name=""/>
        <dsp:cNvSpPr/>
      </dsp:nvSpPr>
      <dsp:spPr>
        <a:xfrm>
          <a:off x="622008" y="466965"/>
          <a:ext cx="3693107" cy="3693107"/>
        </a:xfrm>
        <a:custGeom>
          <a:avLst/>
          <a:gdLst/>
          <a:ahLst/>
          <a:cxnLst/>
          <a:rect l="0" t="0" r="0" b="0"/>
          <a:pathLst>
            <a:path>
              <a:moveTo>
                <a:pt x="444197" y="645239"/>
              </a:moveTo>
              <a:arcTo wR="1846553" hR="1846553" stAng="13235081" swAng="1211390"/>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E7C7-5C11-4E07-ADA7-542F9C21666C}">
      <dsp:nvSpPr>
        <dsp:cNvPr id="0" name=""/>
        <dsp:cNvSpPr/>
      </dsp:nvSpPr>
      <dsp:spPr>
        <a:xfrm>
          <a:off x="226020" y="1810"/>
          <a:ext cx="3655218" cy="2193131"/>
        </a:xfrm>
        <a:prstGeom prst="rect">
          <a:avLst/>
        </a:prstGeom>
        <a:solidFill>
          <a:schemeClr val="accent3">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POVERTY</a:t>
          </a:r>
          <a:endParaRPr lang="en-US" sz="4300" kern="1200" dirty="0"/>
        </a:p>
      </dsp:txBody>
      <dsp:txXfrm>
        <a:off x="226020" y="1810"/>
        <a:ext cx="3655218" cy="2193131"/>
      </dsp:txXfrm>
    </dsp:sp>
    <dsp:sp modelId="{C304B09D-D017-447C-8947-168D4AD9A910}">
      <dsp:nvSpPr>
        <dsp:cNvPr id="0" name=""/>
        <dsp:cNvSpPr/>
      </dsp:nvSpPr>
      <dsp:spPr>
        <a:xfrm>
          <a:off x="4246760" y="1810"/>
          <a:ext cx="3655218" cy="2193131"/>
        </a:xfrm>
        <a:prstGeom prst="rect">
          <a:avLst/>
        </a:prstGeom>
        <a:solidFill>
          <a:schemeClr val="accent3">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OBESITY</a:t>
          </a:r>
          <a:endParaRPr lang="en-US" sz="4300" kern="1200" dirty="0"/>
        </a:p>
      </dsp:txBody>
      <dsp:txXfrm>
        <a:off x="4246760" y="1810"/>
        <a:ext cx="3655218" cy="2193131"/>
      </dsp:txXfrm>
    </dsp:sp>
    <dsp:sp modelId="{27C40155-8909-4625-AC95-243DE567EF26}">
      <dsp:nvSpPr>
        <dsp:cNvPr id="0" name=""/>
        <dsp:cNvSpPr/>
      </dsp:nvSpPr>
      <dsp:spPr>
        <a:xfrm>
          <a:off x="226020" y="2560463"/>
          <a:ext cx="3655218" cy="2193131"/>
        </a:xfrm>
        <a:prstGeom prst="rect">
          <a:avLst/>
        </a:prstGeom>
        <a:solidFill>
          <a:schemeClr val="accent3">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SUBSTANCE USE</a:t>
          </a:r>
          <a:endParaRPr lang="en-US" sz="4300" kern="1200" dirty="0"/>
        </a:p>
      </dsp:txBody>
      <dsp:txXfrm>
        <a:off x="226020" y="2560463"/>
        <a:ext cx="3655218" cy="2193131"/>
      </dsp:txXfrm>
    </dsp:sp>
    <dsp:sp modelId="{5F1DBB6C-A8AC-4591-9321-D9B3AC420DAD}">
      <dsp:nvSpPr>
        <dsp:cNvPr id="0" name=""/>
        <dsp:cNvSpPr/>
      </dsp:nvSpPr>
      <dsp:spPr>
        <a:xfrm>
          <a:off x="4246760" y="2560463"/>
          <a:ext cx="3655218" cy="2193131"/>
        </a:xfrm>
        <a:prstGeom prst="rect">
          <a:avLst/>
        </a:prstGeom>
        <a:solidFill>
          <a:schemeClr val="accent3">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ACCESS TO CARE</a:t>
          </a:r>
          <a:endParaRPr lang="en-US" sz="4300" kern="1200" dirty="0"/>
        </a:p>
      </dsp:txBody>
      <dsp:txXfrm>
        <a:off x="4246760" y="2560463"/>
        <a:ext cx="3655218" cy="2193131"/>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0.70575</cdr:x>
      <cdr:y>0.3132</cdr:y>
    </cdr:from>
    <cdr:to>
      <cdr:x>0.83338</cdr:x>
      <cdr:y>0.3241</cdr:y>
    </cdr:to>
    <cdr:sp macro="" textlink="">
      <cdr:nvSpPr>
        <cdr:cNvPr id="3" name="Rectangle 2"/>
        <cdr:cNvSpPr/>
      </cdr:nvSpPr>
      <cdr:spPr>
        <a:xfrm xmlns:a="http://schemas.openxmlformats.org/drawingml/2006/main" flipV="1">
          <a:off x="3261624" y="1313175"/>
          <a:ext cx="589840" cy="45719"/>
        </a:xfrm>
        <a:prstGeom xmlns:a="http://schemas.openxmlformats.org/drawingml/2006/main" prst="rect">
          <a:avLst/>
        </a:prstGeom>
        <a:solidFill xmlns:a="http://schemas.openxmlformats.org/drawingml/2006/main">
          <a:schemeClr val="accent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cdr:y>
    </cdr:from>
    <cdr:to>
      <cdr:x>0.17263</cdr:x>
      <cdr:y>0.08465</cdr:y>
    </cdr:to>
    <cdr:sp macro="" textlink="">
      <cdr:nvSpPr>
        <cdr:cNvPr id="4" name="TextBox 21"/>
        <cdr:cNvSpPr txBox="1"/>
      </cdr:nvSpPr>
      <cdr:spPr>
        <a:xfrm xmlns:a="http://schemas.openxmlformats.org/drawingml/2006/main">
          <a:off x="-519843" y="-2519985"/>
          <a:ext cx="1005327" cy="31800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mj-lt"/>
            </a:rPr>
            <a:t>5</a:t>
          </a:r>
          <a:r>
            <a:rPr lang="en-US" sz="1400" dirty="0" smtClean="0">
              <a:latin typeface="+mj-lt"/>
            </a:rPr>
            <a:t>0%</a:t>
          </a:r>
          <a:endParaRPr lang="en-US" sz="1400" dirty="0">
            <a:latin typeface="+mj-l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0.01715</cdr:x>
      <cdr:y>0</cdr:y>
    </cdr:from>
    <cdr:to>
      <cdr:x>0.18978</cdr:x>
      <cdr:y>0.08158</cdr:y>
    </cdr:to>
    <cdr:sp macro="" textlink="">
      <cdr:nvSpPr>
        <cdr:cNvPr id="4" name="TextBox 21"/>
        <cdr:cNvSpPr txBox="1"/>
      </cdr:nvSpPr>
      <cdr:spPr>
        <a:xfrm xmlns:a="http://schemas.openxmlformats.org/drawingml/2006/main">
          <a:off x="100297" y="0"/>
          <a:ext cx="1009638" cy="3077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mj-lt"/>
            </a:rPr>
            <a:t>5</a:t>
          </a:r>
          <a:r>
            <a:rPr lang="en-US" sz="1400" dirty="0" smtClean="0">
              <a:latin typeface="+mj-lt"/>
            </a:rPr>
            <a:t>0%</a:t>
          </a:r>
          <a:endParaRPr lang="en-US" sz="1400" dirty="0">
            <a:latin typeface="+mj-lt"/>
          </a:endParaRPr>
        </a:p>
      </cdr:txBody>
    </cdr:sp>
  </cdr:relSizeAnchor>
  <cdr:relSizeAnchor xmlns:cdr="http://schemas.openxmlformats.org/drawingml/2006/chartDrawing">
    <cdr:from>
      <cdr:x>0.41123</cdr:x>
      <cdr:y>0.26837</cdr:y>
    </cdr:from>
    <cdr:to>
      <cdr:x>0.71445</cdr:x>
      <cdr:y>0.31733</cdr:y>
    </cdr:to>
    <cdr:sp macro="" textlink="">
      <cdr:nvSpPr>
        <cdr:cNvPr id="5" name="TextBox 1"/>
        <cdr:cNvSpPr txBox="1"/>
      </cdr:nvSpPr>
      <cdr:spPr>
        <a:xfrm xmlns:a="http://schemas.openxmlformats.org/drawingml/2006/main">
          <a:off x="2405090" y="1012508"/>
          <a:ext cx="1773402" cy="18472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latin typeface="+mj-lt"/>
            </a:rPr>
            <a:t>Maine 3</a:t>
          </a:r>
          <a:r>
            <a:rPr lang="en-US" sz="1600" dirty="0" smtClean="0">
              <a:latin typeface="+mj-lt"/>
            </a:rPr>
            <a:t>4%</a:t>
          </a:r>
          <a:endParaRPr lang="en-US" sz="1600" dirty="0">
            <a:latin typeface="+mj-l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 xmlns:a16="http://schemas.microsoft.com/office/drawing/2014/main" id="{752FCB22-10A4-4BA9-9F19-23FF9954434C}"/>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42694C-4018-4D12-A9FA-6A512ADA38B2}" type="datetimeFigureOut">
              <a:rPr lang="en-US" smtClean="0"/>
              <a:pPr/>
              <a:t>10/25/2018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42DEB1-45F9-4A73-AC1A-B85BF7E1632B}" type="slidenum">
              <a:rPr lang="en-US" smtClean="0"/>
              <a:pPr/>
              <a:t>‹#›</a:t>
            </a:fld>
            <a:endParaRPr lang="en-US"/>
          </a:p>
        </p:txBody>
      </p:sp>
    </p:spTree>
    <p:extLst>
      <p:ext uri="{BB962C8B-B14F-4D97-AF65-F5344CB8AC3E}">
        <p14:creationId xmlns:p14="http://schemas.microsoft.com/office/powerpoint/2010/main" val="340107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8AAC10-CFEF-A94C-A6E5-BCF807DBDEA9}" type="datetimeFigureOut">
              <a:rPr lang="en-US" smtClean="0"/>
              <a:pPr/>
              <a:t>10/25/2018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5E2EEE-0310-C24D-981C-65A489894E8C}" type="slidenum">
              <a:rPr lang="en-US" smtClean="0"/>
              <a:pPr/>
              <a:t>‹#›</a:t>
            </a:fld>
            <a:endParaRPr lang="en-US"/>
          </a:p>
        </p:txBody>
      </p:sp>
    </p:spTree>
    <p:extLst>
      <p:ext uri="{BB962C8B-B14F-4D97-AF65-F5344CB8AC3E}">
        <p14:creationId xmlns:p14="http://schemas.microsoft.com/office/powerpoint/2010/main" val="165097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Local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1</a:t>
            </a:fld>
            <a:endParaRPr lang="en-US"/>
          </a:p>
        </p:txBody>
      </p:sp>
    </p:spTree>
    <p:extLst>
      <p:ext uri="{BB962C8B-B14F-4D97-AF65-F5344CB8AC3E}">
        <p14:creationId xmlns:p14="http://schemas.microsoft.com/office/powerpoint/2010/main" val="20684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Local Facilitator</a:t>
            </a:r>
          </a:p>
          <a:p>
            <a:endParaRPr lang="en-US" baseline="0" dirty="0" smtClean="0"/>
          </a:p>
          <a:p>
            <a:r>
              <a:rPr lang="en-US" sz="1200" b="0" i="0" kern="1200" dirty="0" smtClean="0">
                <a:solidFill>
                  <a:schemeClr val="tx1"/>
                </a:solidFill>
                <a:effectLst/>
                <a:latin typeface="+mn-lt"/>
                <a:ea typeface="+mn-ea"/>
                <a:cs typeface="+mn-cs"/>
              </a:rPr>
              <a:t>After finishing this slide, segue to next slide: “And it is here where we return full circle to the beginning of the Health Improvement Process.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talk more about that, and the most recent data, here’s _{JSI, JO/NANCY, other} again</a:t>
            </a:r>
          </a:p>
          <a:p>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843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Local Facilitator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After finishing this slide, segue to next slide: “And it is here where we return full circle to the beginning of the Health Improvement Process.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talk more about that, and the most recent data, here’s _{JSI, JO/NANCY, other} again</a:t>
            </a:r>
          </a:p>
          <a:p>
            <a:r>
              <a:rPr lang="en-US" sz="1200" b="0" i="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11</a:t>
            </a:fld>
            <a:endParaRPr lang="en-US" altLang="en-US"/>
          </a:p>
        </p:txBody>
      </p:sp>
    </p:spTree>
    <p:extLst>
      <p:ext uri="{BB962C8B-B14F-4D97-AF65-F5344CB8AC3E}">
        <p14:creationId xmlns:p14="http://schemas.microsoft.com/office/powerpoint/2010/main" val="283321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1" kern="1200" dirty="0">
                <a:solidFill>
                  <a:schemeClr val="accent4"/>
                </a:solidFill>
                <a:effectLst/>
                <a:latin typeface="+mn-lt"/>
                <a:ea typeface="+mn-ea"/>
                <a:cs typeface="+mn-cs"/>
              </a:rPr>
              <a:t>JSI or Other Facilitator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County Profile provides almost 200 health data indicators from over 30 sources. Looking through the document, you’ll see that wherever possible, we’ve included data for the county for two points in time (to note any changes over time), state data (to compare the county to the state), and national data (to compare the county and the state to the US). Along with the data, you’ll notice some symbols. These symbols show whether there are important changes in the data over time, and show where County data is notably better or worse than the state or the nation.</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When we’re looking at the County level data to see if things changed over time:</a:t>
            </a:r>
          </a:p>
          <a:p>
            <a:r>
              <a:rPr lang="en-US" sz="1200" kern="1200" baseline="0" dirty="0">
                <a:solidFill>
                  <a:schemeClr val="tx1"/>
                </a:solidFill>
                <a:effectLst/>
                <a:latin typeface="+mn-lt"/>
                <a:ea typeface="+mn-ea"/>
                <a:cs typeface="+mn-cs"/>
              </a:rPr>
              <a:t>A star means that the health issue or problem is getting better over time</a:t>
            </a:r>
          </a:p>
          <a:p>
            <a:r>
              <a:rPr lang="en-US" sz="1200" kern="1200" baseline="0" dirty="0">
                <a:solidFill>
                  <a:schemeClr val="tx1"/>
                </a:solidFill>
                <a:effectLst/>
                <a:latin typeface="+mn-lt"/>
                <a:ea typeface="+mn-ea"/>
                <a:cs typeface="+mn-cs"/>
              </a:rPr>
              <a:t>A red exclamation point means that the health issue or problem is getting worse over time</a:t>
            </a:r>
          </a:p>
          <a:p>
            <a:r>
              <a:rPr lang="en-US" sz="1200" kern="1200" baseline="0" dirty="0">
                <a:solidFill>
                  <a:schemeClr val="tx1"/>
                </a:solidFill>
                <a:effectLst/>
                <a:latin typeface="+mn-lt"/>
                <a:ea typeface="+mn-ea"/>
                <a:cs typeface="+mn-cs"/>
              </a:rPr>
              <a:t>A gray circle means that any change in the data over time is not statistically significant</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Looking at County data in comparison to the state and national data:</a:t>
            </a:r>
          </a:p>
          <a:p>
            <a:r>
              <a:rPr lang="en-US" sz="1200" kern="1200" baseline="0" dirty="0">
                <a:solidFill>
                  <a:schemeClr val="tx1"/>
                </a:solidFill>
                <a:effectLst/>
                <a:latin typeface="+mn-lt"/>
                <a:ea typeface="+mn-ea"/>
                <a:cs typeface="+mn-cs"/>
              </a:rPr>
              <a:t>A star means that the County is doing significantly better than the state or national average</a:t>
            </a:r>
          </a:p>
          <a:p>
            <a:r>
              <a:rPr lang="en-US" sz="1200" kern="1200" baseline="0" dirty="0">
                <a:solidFill>
                  <a:schemeClr val="tx1"/>
                </a:solidFill>
                <a:effectLst/>
                <a:latin typeface="+mn-lt"/>
                <a:ea typeface="+mn-ea"/>
                <a:cs typeface="+mn-cs"/>
              </a:rPr>
              <a:t>An exclamation point means that the county is doing significantly worse than the state or national average</a:t>
            </a:r>
          </a:p>
          <a:p>
            <a:r>
              <a:rPr lang="en-US" sz="1200" kern="1200" baseline="0" dirty="0">
                <a:solidFill>
                  <a:schemeClr val="tx1"/>
                </a:solidFill>
                <a:effectLst/>
                <a:latin typeface="+mn-lt"/>
                <a:ea typeface="+mn-ea"/>
                <a:cs typeface="+mn-cs"/>
              </a:rPr>
              <a:t>A gray circle means there is no statistically significance between the County and the state or national average</a:t>
            </a:r>
          </a:p>
          <a:p>
            <a:r>
              <a:rPr lang="en-US" sz="1200" kern="1200" baseline="0" dirty="0">
                <a:solidFill>
                  <a:schemeClr val="tx1"/>
                </a:solidFill>
                <a:effectLst/>
                <a:latin typeface="+mn-lt"/>
                <a:ea typeface="+mn-ea"/>
                <a:cs typeface="+mn-cs"/>
              </a:rPr>
              <a:t>N/A means that there isn’t enough data to make a comparison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12</a:t>
            </a:fld>
            <a:endParaRPr lang="en-US" altLang="en-US"/>
          </a:p>
        </p:txBody>
      </p:sp>
    </p:spTree>
    <p:extLst>
      <p:ext uri="{BB962C8B-B14F-4D97-AF65-F5344CB8AC3E}">
        <p14:creationId xmlns:p14="http://schemas.microsoft.com/office/powerpoint/2010/main" val="179011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eaLnBrk="1" hangingPunct="1">
              <a:defRPr/>
            </a:pPr>
            <a:endParaRPr lang="en-US" altLang="en-US" dirty="0"/>
          </a:p>
          <a:p>
            <a:pPr eaLnBrk="1" hangingPunct="1">
              <a:defRPr/>
            </a:pPr>
            <a:r>
              <a:rPr lang="en-US" altLang="en-US" dirty="0"/>
              <a:t>Lets use</a:t>
            </a:r>
            <a:r>
              <a:rPr lang="en-US" altLang="en-US" baseline="0" dirty="0"/>
              <a:t> this line as an example</a:t>
            </a:r>
          </a:p>
          <a:p>
            <a:pPr eaLnBrk="1" hangingPunct="1">
              <a:defRPr/>
            </a:pPr>
            <a:endParaRPr lang="en-US" altLang="en-US" baseline="0" dirty="0"/>
          </a:p>
          <a:p>
            <a:pPr eaLnBrk="1" hangingPunct="1">
              <a:defRPr/>
            </a:pPr>
            <a:r>
              <a:rPr lang="en-US" altLang="en-US" baseline="0" dirty="0"/>
              <a:t>Here, we can compare the overall death rate in this County between 2007-2011 and 2012-2016. Although the rate is higher in Point 2, the gray circle tells us that the change over time was not significant.</a:t>
            </a:r>
          </a:p>
          <a:p>
            <a:pPr eaLnBrk="1" hangingPunct="1">
              <a:defRPr/>
            </a:pPr>
            <a:endParaRPr lang="en-US" altLang="en-US" baseline="0" dirty="0"/>
          </a:p>
          <a:p>
            <a:pPr eaLnBrk="1" hangingPunct="1">
              <a:defRPr/>
            </a:pPr>
            <a:r>
              <a:rPr lang="en-US" altLang="en-US" baseline="0" dirty="0"/>
              <a:t>We then look at the most recent data compared to the state and to the US. Here, the red exclamation point tells us that the County rate is significantly higher then the state and the US. </a:t>
            </a:r>
            <a:endParaRPr lang="en-US" altLang="en-US" dirty="0"/>
          </a:p>
          <a:p>
            <a:pPr eaLnBrk="1" hangingPunct="1">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13</a:t>
            </a:fld>
            <a:endParaRPr lang="en-US" altLang="en-US" dirty="0"/>
          </a:p>
        </p:txBody>
      </p:sp>
    </p:spTree>
    <p:extLst>
      <p:ext uri="{BB962C8B-B14F-4D97-AF65-F5344CB8AC3E}">
        <p14:creationId xmlns:p14="http://schemas.microsoft.com/office/powerpoint/2010/main" val="368026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i="0" kern="1200" dirty="0" smtClean="0">
                <a:solidFill>
                  <a:schemeClr val="tx1"/>
                </a:solidFill>
                <a:effectLst/>
                <a:latin typeface="+mn-lt"/>
                <a:ea typeface="+mn-ea"/>
                <a:cs typeface="+mn-cs"/>
              </a:rPr>
              <a:t>JSI or other facilitator</a:t>
            </a:r>
          </a:p>
          <a:p>
            <a:pPr marL="0" indent="0">
              <a:buFont typeface="+mj-lt"/>
              <a:buNone/>
            </a:pPr>
            <a:endParaRPr lang="en-US" dirty="0" smtClean="0"/>
          </a:p>
          <a:p>
            <a:pPr marL="0" indent="0">
              <a:buFont typeface="+mj-lt"/>
              <a:buNone/>
            </a:pPr>
            <a:r>
              <a:rPr lang="en-US" dirty="0" smtClean="0"/>
              <a:t>We</a:t>
            </a:r>
            <a:r>
              <a:rPr lang="en-US" baseline="0" dirty="0" smtClean="0"/>
              <a:t> encourage you to spend some time looking through the County Health Profile. We won’t be able to cover all that is in the document during this presentation today, but we’ve pulled out a number of key findings to give you an overview of health in each county.</a:t>
            </a:r>
          </a:p>
          <a:p>
            <a:pPr marL="0" indent="0">
              <a:buFont typeface="+mj-lt"/>
              <a:buNone/>
            </a:pPr>
            <a:endParaRPr lang="en-US" dirty="0" smtClean="0"/>
          </a:p>
          <a:p>
            <a:pPr marL="0" indent="0">
              <a:buFont typeface="+mj-lt"/>
              <a:buNone/>
            </a:pPr>
            <a:endParaRPr lang="en-US" baseline="0" dirty="0" smtClean="0"/>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following </a:t>
            </a:r>
            <a:r>
              <a:rPr lang="en-US" sz="1200" kern="1200" dirty="0" smtClean="0">
                <a:solidFill>
                  <a:schemeClr val="tx1"/>
                </a:solidFill>
                <a:effectLst/>
                <a:latin typeface="+mn-lt"/>
                <a:ea typeface="+mn-ea"/>
                <a:cs typeface="+mn-cs"/>
              </a:rPr>
              <a:t>data was chosen for this PowerPoint based on the criteria below:</a:t>
            </a:r>
          </a:p>
          <a:p>
            <a:pPr marL="228600" lvl="0" indent="-228600">
              <a:buFont typeface="+mj-lt"/>
              <a:buAutoNum type="arabicPeriod"/>
            </a:pPr>
            <a:r>
              <a:rPr lang="en-US" sz="1200" kern="1200" dirty="0" smtClean="0">
                <a:solidFill>
                  <a:schemeClr val="tx1"/>
                </a:solidFill>
                <a:effectLst/>
                <a:latin typeface="+mn-lt"/>
                <a:ea typeface="+mn-ea"/>
                <a:cs typeface="+mn-cs"/>
              </a:rPr>
              <a:t>Previous County Priorities</a:t>
            </a:r>
          </a:p>
          <a:p>
            <a:pPr marL="228600" lvl="0" indent="-228600">
              <a:buFont typeface="+mj-lt"/>
              <a:buAutoNum type="arabicPeriod"/>
            </a:pPr>
            <a:r>
              <a:rPr lang="en-US" sz="1200" kern="1200" dirty="0" smtClean="0">
                <a:solidFill>
                  <a:schemeClr val="tx1"/>
                </a:solidFill>
                <a:effectLst/>
                <a:latin typeface="+mn-lt"/>
                <a:ea typeface="+mn-ea"/>
                <a:cs typeface="+mn-cs"/>
              </a:rPr>
              <a:t>Indicators visualized in the County Health Profile</a:t>
            </a:r>
          </a:p>
          <a:p>
            <a:pPr marL="228600" lvl="0" indent="-228600">
              <a:buFont typeface="+mj-lt"/>
              <a:buAutoNum type="arabicPeriod"/>
            </a:pPr>
            <a:r>
              <a:rPr lang="en-US" sz="1200" kern="1200" dirty="0" smtClean="0">
                <a:solidFill>
                  <a:schemeClr val="tx1"/>
                </a:solidFill>
                <a:effectLst/>
                <a:latin typeface="+mn-lt"/>
                <a:ea typeface="+mn-ea"/>
                <a:cs typeface="+mn-cs"/>
              </a:rPr>
              <a:t>The county level data significantly diverges from the state and/or nation in either a positive or negative direction. </a:t>
            </a:r>
          </a:p>
          <a:p>
            <a:pPr marL="228600" lvl="0" indent="-228600">
              <a:buFont typeface="+mj-lt"/>
              <a:buAutoNum type="arabicPeriod"/>
            </a:pPr>
            <a:r>
              <a:rPr lang="en-US" sz="1200" kern="1200" dirty="0" smtClean="0">
                <a:solidFill>
                  <a:schemeClr val="tx1"/>
                </a:solidFill>
                <a:effectLst/>
                <a:latin typeface="+mn-lt"/>
                <a:ea typeface="+mn-ea"/>
                <a:cs typeface="+mn-cs"/>
              </a:rPr>
              <a:t>Significant changes in prevalence, incidence or health behavior over time (trend)</a:t>
            </a:r>
          </a:p>
          <a:p>
            <a:pPr marL="228600" lvl="0" indent="-228600">
              <a:buFont typeface="+mj-lt"/>
              <a:buAutoNum type="arabicPeriod"/>
            </a:pPr>
            <a:r>
              <a:rPr lang="en-US" sz="1200" kern="1200" dirty="0" smtClean="0">
                <a:solidFill>
                  <a:schemeClr val="tx1"/>
                </a:solidFill>
                <a:effectLst/>
                <a:latin typeface="+mn-lt"/>
                <a:ea typeface="+mn-ea"/>
                <a:cs typeface="+mn-cs"/>
              </a:rPr>
              <a:t>The magnitude of impact is significant (i.e. high rates of prevalence and incidence). (i.e.: does this indicator impact leading cause of mortality and/or morbidity?)</a:t>
            </a:r>
          </a:p>
          <a:p>
            <a:pPr marL="228600" lvl="0" indent="-228600">
              <a:buFont typeface="+mj-lt"/>
              <a:buAutoNum type="arabicPeriod"/>
            </a:pPr>
            <a:r>
              <a:rPr lang="en-US" sz="1200" kern="1200" dirty="0" smtClean="0">
                <a:solidFill>
                  <a:schemeClr val="tx1"/>
                </a:solidFill>
                <a:effectLst/>
                <a:latin typeface="+mn-lt"/>
                <a:ea typeface="+mn-ea"/>
                <a:cs typeface="+mn-cs"/>
              </a:rPr>
              <a:t>Based on the criteria above, the “33 Key Indicators” were used to prioritize “tie breaks”</a:t>
            </a:r>
          </a:p>
          <a:p>
            <a:pPr marL="228600" lvl="0" indent="-228600">
              <a:buFont typeface="+mj-lt"/>
              <a:buAutoNum type="arabicPeriod"/>
            </a:pPr>
            <a:r>
              <a:rPr lang="en-US" sz="1200" kern="1200" dirty="0" smtClean="0">
                <a:solidFill>
                  <a:schemeClr val="tx1"/>
                </a:solidFill>
                <a:effectLst/>
                <a:latin typeface="+mn-lt"/>
                <a:ea typeface="+mn-ea"/>
                <a:cs typeface="+mn-cs"/>
              </a:rPr>
              <a:t>Requests</a:t>
            </a:r>
            <a:r>
              <a:rPr lang="en-US" sz="1200" kern="1200" baseline="0" dirty="0" smtClean="0">
                <a:solidFill>
                  <a:schemeClr val="tx1"/>
                </a:solidFill>
                <a:effectLst/>
                <a:latin typeface="+mn-lt"/>
                <a:ea typeface="+mn-ea"/>
                <a:cs typeface="+mn-cs"/>
              </a:rPr>
              <a:t> by local planning teams</a:t>
            </a:r>
            <a:endParaRPr lang="en-US" sz="1200" kern="1200" dirty="0" smtClean="0">
              <a:solidFill>
                <a:schemeClr val="tx1"/>
              </a:solidFill>
              <a:effectLst/>
              <a:latin typeface="+mn-lt"/>
              <a:ea typeface="+mn-ea"/>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14</a:t>
            </a:fld>
            <a:endParaRPr lang="en-US"/>
          </a:p>
        </p:txBody>
      </p:sp>
    </p:spTree>
    <p:extLst>
      <p:ext uri="{BB962C8B-B14F-4D97-AF65-F5344CB8AC3E}">
        <p14:creationId xmlns:p14="http://schemas.microsoft.com/office/powerpoint/2010/main" val="2400215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JSI or other facilitator</a:t>
            </a:r>
          </a:p>
          <a:p>
            <a:endParaRPr lang="en-US" sz="1200" b="0" i="0" kern="1200" dirty="0" smtClean="0">
              <a:solidFill>
                <a:schemeClr val="tx1"/>
              </a:solidFill>
              <a:effectLst/>
              <a:latin typeface="+mn-lt"/>
              <a:ea typeface="+mn-ea"/>
              <a:cs typeface="+mn-cs"/>
            </a:endParaRPr>
          </a:p>
          <a:p>
            <a:r>
              <a:rPr lang="en-US" dirty="0" smtClean="0"/>
              <a:t>Direct people to</a:t>
            </a:r>
            <a:r>
              <a:rPr lang="en-US" baseline="0" dirty="0" smtClean="0"/>
              <a:t> </a:t>
            </a:r>
            <a:r>
              <a:rPr lang="en-US" dirty="0" smtClean="0"/>
              <a:t>Page</a:t>
            </a:r>
            <a:r>
              <a:rPr lang="en-US" baseline="0" dirty="0" smtClean="0"/>
              <a:t> 5-8 of County Profile for more information on demographics</a:t>
            </a:r>
          </a:p>
          <a:p>
            <a:endParaRPr lang="en-US" dirty="0" smtClean="0"/>
          </a:p>
          <a:p>
            <a:r>
              <a:rPr lang="en-US" b="1" dirty="0" smtClean="0"/>
              <a:t>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Franklin is one of 5 counties where 19-20% of population is over 65. As you can see in the histogram on the left, the county is aging.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It’s important to understand the age distribution in a community when assessing health status – for example, older individuals typically have more complex/chronic conditions and physical vulnerabilities (e.g. falls) and young people may be more apt to engage in risky behaviors (</a:t>
            </a:r>
            <a:r>
              <a:rPr lang="en-US" baseline="0" dirty="0" err="1" smtClean="0"/>
              <a:t>e.g</a:t>
            </a:r>
            <a:r>
              <a:rPr lang="en-US" baseline="0" dirty="0" smtClean="0"/>
              <a:t> alcohol and tobacco use, unprotected sex)</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RURALITY:</a:t>
            </a:r>
          </a:p>
          <a:p>
            <a:pPr marL="171450" indent="-171450">
              <a:buFont typeface="Arial" panose="020B0604020202020204" pitchFamily="34" charset="0"/>
              <a:buChar char="•"/>
            </a:pPr>
            <a:r>
              <a:rPr lang="en-US" baseline="0" dirty="0" smtClean="0"/>
              <a:t>83% of the population in Franklin County lives in a rural area, compared to 61% of the state overall</a:t>
            </a:r>
          </a:p>
          <a:p>
            <a:pPr marL="171450" indent="-171450">
              <a:buFont typeface="Arial" panose="020B0604020202020204" pitchFamily="34" charset="0"/>
              <a:buChar char="•"/>
            </a:pPr>
            <a:r>
              <a:rPr lang="en-US" baseline="0" dirty="0" smtClean="0"/>
              <a:t>There are a number of risk factors associated with rural living that have an affect on ones health – geographic isolation, lower SES, higher rates of health risk behaviors, limited job opportunities, etc. Rural communities tend to have higher rates of poor overall health and chronic disease compared to urban populations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15</a:t>
            </a:fld>
            <a:endParaRPr lang="en-US"/>
          </a:p>
        </p:txBody>
      </p:sp>
    </p:spTree>
    <p:extLst>
      <p:ext uri="{BB962C8B-B14F-4D97-AF65-F5344CB8AC3E}">
        <p14:creationId xmlns:p14="http://schemas.microsoft.com/office/powerpoint/2010/main" val="1739868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JSI or other facilitator</a:t>
            </a:r>
          </a:p>
          <a:p>
            <a:endParaRPr lang="en-US" sz="1200" b="0" i="0" kern="1200" dirty="0" smtClean="0">
              <a:solidFill>
                <a:schemeClr val="tx1"/>
              </a:solidFill>
              <a:effectLst/>
              <a:latin typeface="+mn-lt"/>
              <a:ea typeface="+mn-ea"/>
              <a:cs typeface="+mn-cs"/>
            </a:endParaRPr>
          </a:p>
          <a:p>
            <a:r>
              <a:rPr lang="en-US" b="1" dirty="0" smtClean="0"/>
              <a:t>EDUCATION:</a:t>
            </a:r>
          </a:p>
          <a:p>
            <a:pPr marL="0" indent="0">
              <a:buFont typeface="Arial" panose="020B0604020202020204" pitchFamily="34" charset="0"/>
              <a:buNone/>
            </a:pPr>
            <a:r>
              <a:rPr lang="en-US" dirty="0" smtClean="0"/>
              <a:t>Higher</a:t>
            </a:r>
            <a:r>
              <a:rPr lang="en-US" baseline="0" dirty="0" smtClean="0"/>
              <a:t> education is associated with improved health outcomes and social development at the individual and community level. The health benefits of higher education typically include better access to resources, safer and more stable housing, and better engagement with providers. Those with lower levels of education typically have more difficulty navigating the health system and are exposed to more chronic stress. </a:t>
            </a:r>
          </a:p>
          <a:p>
            <a:endParaRPr lang="en-US" dirty="0" smtClean="0"/>
          </a:p>
          <a:p>
            <a:r>
              <a:rPr lang="en-US" baseline="0" dirty="0" smtClean="0"/>
              <a:t>Darker </a:t>
            </a:r>
            <a:r>
              <a:rPr lang="en-US" baseline="0" dirty="0"/>
              <a:t>purple on the map shows an increase between the year 2000 and 2016</a:t>
            </a:r>
            <a:r>
              <a:rPr lang="en-US" baseline="0" dirty="0" smtClean="0"/>
              <a:t>. You’ll see that Franklin County is one of five counties where the percentage of the population with </a:t>
            </a:r>
            <a:r>
              <a:rPr lang="en-US" baseline="0" dirty="0" err="1" smtClean="0"/>
              <a:t>Assoc</a:t>
            </a:r>
            <a:r>
              <a:rPr lang="en-US" baseline="0" dirty="0" smtClean="0"/>
              <a:t> degree or higher increased 8-9% 2000 and 2016. From 2012-2016, 35% of the population has an </a:t>
            </a:r>
            <a:r>
              <a:rPr lang="en-US" baseline="0" dirty="0" err="1" smtClean="0"/>
              <a:t>Assoc</a:t>
            </a:r>
            <a:r>
              <a:rPr lang="en-US" baseline="0" dirty="0" smtClean="0"/>
              <a:t> degree or higher, compared to 37% for Maine overall</a:t>
            </a:r>
          </a:p>
          <a:p>
            <a:endParaRPr lang="en-US" baseline="0" dirty="0" smtClean="0"/>
          </a:p>
          <a:p>
            <a:r>
              <a:rPr lang="en-US" baseline="0" dirty="0" smtClean="0"/>
              <a:t>Turn to Page 18 of the County Health Profile – the Social Determinants of Health Section. Here you find other data points related to socioeconomic status, like median household income and unemployment rate.</a:t>
            </a:r>
            <a:endParaRPr lang="en-US" dirty="0"/>
          </a:p>
          <a:p>
            <a:endParaRPr lang="en-US"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16</a:t>
            </a:fld>
            <a:endParaRPr lang="en-US"/>
          </a:p>
        </p:txBody>
      </p:sp>
    </p:spTree>
    <p:extLst>
      <p:ext uri="{BB962C8B-B14F-4D97-AF65-F5344CB8AC3E}">
        <p14:creationId xmlns:p14="http://schemas.microsoft.com/office/powerpoint/2010/main" val="290644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200" b="0" i="0" kern="1200" dirty="0" smtClean="0">
                <a:solidFill>
                  <a:schemeClr val="tx1"/>
                </a:solidFill>
                <a:effectLst/>
                <a:latin typeface="+mn-lt"/>
                <a:ea typeface="+mn-ea"/>
                <a:cs typeface="+mn-cs"/>
              </a:rPr>
              <a:t>JSI or other facilitator</a:t>
            </a:r>
          </a:p>
          <a:p>
            <a:pPr defTabSz="932871">
              <a:defRPr/>
            </a:pPr>
            <a:endParaRPr lang="en-US" sz="1200" b="0" i="0" kern="1200" dirty="0" smtClean="0">
              <a:solidFill>
                <a:schemeClr val="tx1"/>
              </a:solidFill>
              <a:effectLst/>
              <a:latin typeface="+mn-lt"/>
              <a:ea typeface="+mn-ea"/>
              <a:cs typeface="+mn-cs"/>
            </a:endParaRPr>
          </a:p>
          <a:p>
            <a:pPr defTabSz="932871">
              <a:defRPr/>
            </a:pPr>
            <a:r>
              <a:rPr lang="en-US" b="1" dirty="0" smtClean="0"/>
              <a:t>LGBT</a:t>
            </a:r>
            <a:r>
              <a:rPr lang="en-US" b="1" dirty="0"/>
              <a:t>:</a:t>
            </a:r>
          </a:p>
          <a:p>
            <a:pPr marL="171450" indent="-171450" defTabSz="932871">
              <a:buFont typeface="Arial" panose="020B0604020202020204" pitchFamily="34" charset="0"/>
              <a:buChar char="•"/>
              <a:defRPr/>
            </a:pPr>
            <a:r>
              <a:rPr lang="en-US" b="0" dirty="0"/>
              <a:t>Between</a:t>
            </a:r>
            <a:r>
              <a:rPr lang="en-US" b="0" baseline="0" dirty="0"/>
              <a:t> 2011 and 2017, the percentage of high school students identifying as </a:t>
            </a:r>
            <a:r>
              <a:rPr lang="en-US" b="0" baseline="0" dirty="0" smtClean="0"/>
              <a:t>LGB nearly doubled in Franklin County, from 6% to 11%</a:t>
            </a:r>
            <a:endParaRPr lang="en-US" b="0" baseline="0" dirty="0"/>
          </a:p>
          <a:p>
            <a:pPr marL="171450" indent="-171450" defTabSz="932871">
              <a:buFont typeface="Arial" panose="020B0604020202020204" pitchFamily="34" charset="0"/>
              <a:buChar char="•"/>
              <a:defRPr/>
            </a:pPr>
            <a:r>
              <a:rPr lang="en-US" b="0" baseline="0" dirty="0"/>
              <a:t>Those that identify as LGB may face obstacles in accessing culturally competent health care services</a:t>
            </a:r>
          </a:p>
          <a:p>
            <a:pPr marL="171450" indent="-171450" defTabSz="932871">
              <a:buFont typeface="Arial" panose="020B0604020202020204" pitchFamily="34" charset="0"/>
              <a:buChar char="•"/>
              <a:defRPr/>
            </a:pPr>
            <a:r>
              <a:rPr lang="en-US" b="0" baseline="0" dirty="0"/>
              <a:t>LGB individuals are at a higher risk of being homeless when they are young, are more likely to be harassed and discriminated against at school and in the workplace, and face disparities with respect to rates of chronic disease, substance use, mental health issues, sexual health issues, and violence</a:t>
            </a:r>
          </a:p>
          <a:p>
            <a:pPr marL="171450" indent="-171450" defTabSz="932871">
              <a:buFont typeface="Arial" panose="020B0604020202020204" pitchFamily="34" charset="0"/>
              <a:buChar char="•"/>
              <a:defRPr/>
            </a:pPr>
            <a:r>
              <a:rPr lang="en-US" b="0" baseline="0" dirty="0"/>
              <a:t>The percentage of adults who identify as LGBTQ </a:t>
            </a:r>
            <a:r>
              <a:rPr lang="en-US" b="0" baseline="0" dirty="0" smtClean="0"/>
              <a:t>is 3%</a:t>
            </a:r>
            <a:endParaRPr lang="en-US" b="0" baseline="0" dirty="0"/>
          </a:p>
          <a:p>
            <a:pPr marL="171450" indent="-171450" defTabSz="932871">
              <a:buFont typeface="Arial" panose="020B0604020202020204" pitchFamily="34" charset="0"/>
              <a:buChar char="•"/>
              <a:defRPr/>
            </a:pPr>
            <a:endParaRPr lang="en-US" b="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17</a:t>
            </a:fld>
            <a:endParaRPr lang="en-US"/>
          </a:p>
        </p:txBody>
      </p:sp>
    </p:spTree>
    <p:extLst>
      <p:ext uri="{BB962C8B-B14F-4D97-AF65-F5344CB8AC3E}">
        <p14:creationId xmlns:p14="http://schemas.microsoft.com/office/powerpoint/2010/main" val="2343412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p>
          <a:p>
            <a:endParaRPr lang="en-US" sz="1200" b="0" i="0" kern="1200" dirty="0" smtClean="0">
              <a:solidFill>
                <a:schemeClr val="tx1"/>
              </a:solidFill>
              <a:effectLst/>
              <a:latin typeface="+mn-lt"/>
              <a:ea typeface="+mn-ea"/>
              <a:cs typeface="+mn-cs"/>
            </a:endParaRPr>
          </a:p>
          <a:p>
            <a:r>
              <a:rPr lang="en-US" dirty="0" smtClean="0"/>
              <a:t>In addition to the county health profiles, we are providing some table</a:t>
            </a:r>
            <a:r>
              <a:rPr lang="en-US" baseline="0" dirty="0" smtClean="0"/>
              <a:t>s showing health disparities among some populations within Maine.</a:t>
            </a:r>
          </a:p>
          <a:p>
            <a:endParaRPr lang="en-US" baseline="0" dirty="0" smtClean="0"/>
          </a:p>
          <a:p>
            <a:r>
              <a:rPr lang="en-US" baseline="0" dirty="0" smtClean="0"/>
              <a:t>These data are state level data.  When we try to look at the same data at the county level, we generally found that:</a:t>
            </a:r>
          </a:p>
          <a:p>
            <a:pPr marL="228600" indent="-228600">
              <a:buAutoNum type="arabicParenBoth"/>
            </a:pPr>
            <a:r>
              <a:rPr lang="en-US" baseline="0" dirty="0" smtClean="0"/>
              <a:t>Much of the data is suppressed due to small numbers and privacy concerns</a:t>
            </a:r>
          </a:p>
          <a:p>
            <a:pPr marL="228600" indent="-228600">
              <a:buAutoNum type="arabicParenBoth"/>
            </a:pPr>
            <a:r>
              <a:rPr lang="en-US" baseline="0" dirty="0" smtClean="0"/>
              <a:t>The variation between these groups does not change very much from county to county.  If the group shows a disparity at the state level, the same disparity will be at the local level</a:t>
            </a:r>
          </a:p>
          <a:p>
            <a:pPr marL="228600" indent="-228600">
              <a:buAutoNum type="arabicParenBoth"/>
            </a:pPr>
            <a:endParaRPr lang="en-US" baseline="0" dirty="0" smtClean="0"/>
          </a:p>
          <a:p>
            <a:pPr marL="0" indent="0">
              <a:buNone/>
            </a:pPr>
            <a:r>
              <a:rPr lang="en-US" baseline="0" dirty="0" smtClean="0"/>
              <a:t>These tables show the percentage or rate of health or social determinants of health indicators (rows) by varying</a:t>
            </a:r>
          </a:p>
          <a:p>
            <a:pPr marL="0" indent="0">
              <a:buNone/>
            </a:pPr>
            <a:r>
              <a:rPr lang="en-US" baseline="0" dirty="0" smtClean="0"/>
              <a:t>education groups in Maine (columns). In the example on the screen, 59.6% of adults with less than a high school diploma have an income  of less than $25,000, while 9.7% of adults with a bachelor’s degree or higher have an income of less than $25,000.</a:t>
            </a:r>
          </a:p>
          <a:p>
            <a:pPr marL="0" indent="0">
              <a:buNone/>
            </a:pPr>
            <a:endParaRPr lang="en-US" baseline="0" dirty="0" smtClean="0"/>
          </a:p>
          <a:p>
            <a:pPr marL="0" indent="0">
              <a:buNone/>
            </a:pPr>
            <a:r>
              <a:rPr lang="en-US" baseline="0" dirty="0" smtClean="0"/>
              <a:t>The columns in each row therefore do not add up to one hundred.  </a:t>
            </a:r>
          </a:p>
          <a:p>
            <a:pPr marL="0" indent="0">
              <a:buNone/>
            </a:pPr>
            <a:endParaRPr lang="en-US" baseline="0" dirty="0" smtClean="0"/>
          </a:p>
          <a:p>
            <a:pPr marL="0" indent="0">
              <a:buNone/>
            </a:pPr>
            <a:r>
              <a:rPr lang="en-US" baseline="0" dirty="0" smtClean="0"/>
              <a:t>The bar chart in the final column shows the same data in the same order in a chart format.  In the example on the on the screen, you can see that many indicators show better outcomes as peoples’ educational level increases.</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18</a:t>
            </a:fld>
            <a:endParaRPr lang="en-US"/>
          </a:p>
        </p:txBody>
      </p:sp>
    </p:spTree>
    <p:extLst>
      <p:ext uri="{BB962C8B-B14F-4D97-AF65-F5344CB8AC3E}">
        <p14:creationId xmlns:p14="http://schemas.microsoft.com/office/powerpoint/2010/main" val="105072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1" kern="1200" dirty="0" smtClean="0">
                <a:solidFill>
                  <a:schemeClr val="tx1"/>
                </a:solidFill>
                <a:effectLst/>
                <a:latin typeface="+mn-lt"/>
                <a:ea typeface="+mn-ea"/>
                <a:cs typeface="+mn-cs"/>
              </a:rPr>
              <a:t>JSI or other facilitator</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t>Rate of years of potential life can</a:t>
            </a:r>
            <a:r>
              <a:rPr lang="en-US" baseline="0" dirty="0" smtClean="0"/>
              <a:t> be found in the table on Page 14 of the County Health profile</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a:t>
            </a:r>
            <a:r>
              <a:rPr lang="en-US" baseline="0" dirty="0" smtClean="0"/>
              <a:t> YPLL measure is used because simple mortality rates do not fully address the issue of premature death, the impact of disease and death, and their cost to society. </a:t>
            </a:r>
            <a:r>
              <a:rPr lang="en-US" dirty="0" smtClean="0"/>
              <a:t>The YPLL decreased slightly in </a:t>
            </a:r>
            <a:r>
              <a:rPr lang="en-US" baseline="0" dirty="0" smtClean="0"/>
              <a:t>Franklin County between 2010-2012 and 2014-2016. A high YPLL tells us that there is reason to focus attention on deaths that could have been prevented – there is reason to investigate the causes of premature death.</a:t>
            </a:r>
          </a:p>
          <a:p>
            <a:pPr marL="171450" indent="-171450">
              <a:buFont typeface="Arial" panose="020B0604020202020204" pitchFamily="34" charset="0"/>
              <a:buChar char="•"/>
            </a:pPr>
            <a:endParaRPr lang="en-US" baseline="0" dirty="0" smtClean="0"/>
          </a:p>
          <a:p>
            <a:pPr marL="0" indent="0">
              <a:lnSpc>
                <a:spcPct val="100000"/>
              </a:lnSpc>
              <a:buNone/>
            </a:pPr>
            <a:r>
              <a:rPr lang="en-US" dirty="0" smtClean="0"/>
              <a:t>For example, a person dying at age 25 contributes 50 years of life lost, whereas a person who dies at 65 contributes 10 years of life lost to a County’s YPLL. In</a:t>
            </a:r>
            <a:r>
              <a:rPr lang="en-US" baseline="0" dirty="0" smtClean="0"/>
              <a:t> other words, high rates of years of potential life lost is an indicator of people dying young.</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pPr/>
              <a:t>19</a:t>
            </a:fld>
            <a:endParaRPr lang="en-US"/>
          </a:p>
        </p:txBody>
      </p:sp>
    </p:spTree>
    <p:extLst>
      <p:ext uri="{BB962C8B-B14F-4D97-AF65-F5344CB8AC3E}">
        <p14:creationId xmlns:p14="http://schemas.microsoft.com/office/powerpoint/2010/main" val="429253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1200" b="0" i="0" kern="1200" dirty="0" smtClean="0">
                <a:solidFill>
                  <a:schemeClr val="tx1"/>
                </a:solidFill>
                <a:effectLst/>
                <a:latin typeface="+mn-lt"/>
                <a:ea typeface="+mn-ea"/>
                <a:cs typeface="+mn-cs"/>
              </a:rPr>
              <a:t>Local Facilitator</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charset="0"/>
                <a:ea typeface="Arial" charset="0"/>
                <a:cs typeface="Arial" charset="0"/>
              </a:defRPr>
            </a:lvl1pPr>
            <a:lvl2pPr marL="771450" indent="-296711" eaLnBrk="0" hangingPunct="0">
              <a:defRPr>
                <a:solidFill>
                  <a:schemeClr val="tx1"/>
                </a:solidFill>
                <a:latin typeface="Calibri" charset="0"/>
                <a:ea typeface="Arial" charset="0"/>
                <a:cs typeface="Arial" charset="0"/>
              </a:defRPr>
            </a:lvl2pPr>
            <a:lvl3pPr marL="1186847" indent="-237369" eaLnBrk="0" hangingPunct="0">
              <a:defRPr>
                <a:solidFill>
                  <a:schemeClr val="tx1"/>
                </a:solidFill>
                <a:latin typeface="Calibri" charset="0"/>
                <a:ea typeface="Arial" charset="0"/>
                <a:cs typeface="Arial" charset="0"/>
              </a:defRPr>
            </a:lvl3pPr>
            <a:lvl4pPr marL="1661585" indent="-237369" eaLnBrk="0" hangingPunct="0">
              <a:defRPr>
                <a:solidFill>
                  <a:schemeClr val="tx1"/>
                </a:solidFill>
                <a:latin typeface="Calibri" charset="0"/>
                <a:ea typeface="Arial" charset="0"/>
                <a:cs typeface="Arial" charset="0"/>
              </a:defRPr>
            </a:lvl4pPr>
            <a:lvl5pPr marL="2136324" indent="-237369" eaLnBrk="0" hangingPunct="0">
              <a:defRPr>
                <a:solidFill>
                  <a:schemeClr val="tx1"/>
                </a:solidFill>
                <a:latin typeface="Calibri" charset="0"/>
                <a:ea typeface="Arial" charset="0"/>
                <a:cs typeface="Arial" charset="0"/>
              </a:defRPr>
            </a:lvl5pPr>
            <a:lvl6pPr marL="2611062" indent="-237369" eaLnBrk="0" fontAlgn="base" hangingPunct="0">
              <a:spcBef>
                <a:spcPct val="0"/>
              </a:spcBef>
              <a:spcAft>
                <a:spcPct val="0"/>
              </a:spcAft>
              <a:defRPr>
                <a:solidFill>
                  <a:schemeClr val="tx1"/>
                </a:solidFill>
                <a:latin typeface="Calibri" charset="0"/>
                <a:ea typeface="Arial" charset="0"/>
                <a:cs typeface="Arial" charset="0"/>
              </a:defRPr>
            </a:lvl6pPr>
            <a:lvl7pPr marL="3085801" indent="-237369" eaLnBrk="0" fontAlgn="base" hangingPunct="0">
              <a:spcBef>
                <a:spcPct val="0"/>
              </a:spcBef>
              <a:spcAft>
                <a:spcPct val="0"/>
              </a:spcAft>
              <a:defRPr>
                <a:solidFill>
                  <a:schemeClr val="tx1"/>
                </a:solidFill>
                <a:latin typeface="Calibri" charset="0"/>
                <a:ea typeface="Arial" charset="0"/>
                <a:cs typeface="Arial" charset="0"/>
              </a:defRPr>
            </a:lvl7pPr>
            <a:lvl8pPr marL="3560540" indent="-237369" eaLnBrk="0" fontAlgn="base" hangingPunct="0">
              <a:spcBef>
                <a:spcPct val="0"/>
              </a:spcBef>
              <a:spcAft>
                <a:spcPct val="0"/>
              </a:spcAft>
              <a:defRPr>
                <a:solidFill>
                  <a:schemeClr val="tx1"/>
                </a:solidFill>
                <a:latin typeface="Calibri" charset="0"/>
                <a:ea typeface="Arial" charset="0"/>
                <a:cs typeface="Arial" charset="0"/>
              </a:defRPr>
            </a:lvl8pPr>
            <a:lvl9pPr marL="4035279" indent="-237369"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AB89BCE-4582-254A-8BB7-52CADC0ABBA3}" type="slidenum">
              <a:rPr lang="en-US" altLang="en-US"/>
              <a:pPr eaLnBrk="1" hangingPunct="1"/>
              <a:t>2</a:t>
            </a:fld>
            <a:endParaRPr lang="en-US" altLang="en-US"/>
          </a:p>
        </p:txBody>
      </p:sp>
    </p:spTree>
    <p:extLst>
      <p:ext uri="{BB962C8B-B14F-4D97-AF65-F5344CB8AC3E}">
        <p14:creationId xmlns:p14="http://schemas.microsoft.com/office/powerpoint/2010/main" val="288667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1" kern="1200" dirty="0" smtClean="0">
                <a:solidFill>
                  <a:schemeClr val="tx1"/>
                </a:solidFill>
                <a:effectLst/>
                <a:latin typeface="+mn-lt"/>
                <a:ea typeface="+mn-ea"/>
                <a:cs typeface="+mn-cs"/>
              </a:rPr>
              <a:t>JSI or other facilitator</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t>Direct people to page 18 of the county health profile for more data</a:t>
            </a:r>
            <a:r>
              <a:rPr lang="en-US" baseline="0" dirty="0" smtClean="0"/>
              <a:t> on the social determinants of health. The social determinants of health are the conditions that effect the environments in which people live, work, learn, and play</a:t>
            </a:r>
            <a:endParaRPr lang="en-US"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UNEMPLOYMENT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unemployment rate in Franklin County is 4%,</a:t>
            </a:r>
            <a:r>
              <a:rPr lang="en-US" baseline="0" dirty="0" smtClean="0"/>
              <a:t> mirroring the state overall</a:t>
            </a:r>
            <a:endParaRPr lang="en-US" dirty="0"/>
          </a:p>
          <a:p>
            <a:pPr marL="171450" indent="-171450">
              <a:buFont typeface="Arial" panose="020B0604020202020204" pitchFamily="34" charset="0"/>
              <a:buChar char="•"/>
            </a:pPr>
            <a:r>
              <a:rPr lang="en-US" dirty="0"/>
              <a:t>Lack of gainful employment is linked to several barriers to good health – lack of health insurance</a:t>
            </a:r>
            <a:r>
              <a:rPr lang="en-US" baseline="0" dirty="0"/>
              <a:t> and inability to pay for care, inability to pay for transportation to/from appointments, etc. </a:t>
            </a:r>
            <a:endParaRPr lang="en-US" dirty="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POVERTY:</a:t>
            </a:r>
          </a:p>
          <a:p>
            <a:pPr marL="171450" indent="-171450">
              <a:buFont typeface="Arial" panose="020B0604020202020204" pitchFamily="34" charset="0"/>
              <a:buChar char="•"/>
            </a:pPr>
            <a:r>
              <a:rPr lang="en-US" baseline="0" dirty="0" smtClean="0"/>
              <a:t>Poverty impacts all facets of an individuals life – it may prevent someone from continuing their education, can impede access to healthy food and safe housing, and overall, makes it more difficult to maintain good health. </a:t>
            </a:r>
          </a:p>
          <a:p>
            <a:pPr marL="171450" indent="-171450">
              <a:buFont typeface="Arial" panose="020B0604020202020204" pitchFamily="34" charset="0"/>
              <a:buChar char="•"/>
            </a:pPr>
            <a:r>
              <a:rPr lang="en-US" baseline="0" dirty="0" smtClean="0"/>
              <a:t>In Franklin County, the % of population living in poverty has remained steady between 2009-2011 and 2012-2016</a:t>
            </a:r>
          </a:p>
          <a:p>
            <a:pPr marL="171450" indent="-171450">
              <a:buFont typeface="Arial" panose="020B0604020202020204" pitchFamily="34" charset="0"/>
              <a:buChar char="•"/>
            </a:pPr>
            <a:r>
              <a:rPr lang="en-US" baseline="0" dirty="0" smtClean="0"/>
              <a:t>The median household income in Franklin County is approximately $8K lower than the state ($43K vs. 50.8K)</a:t>
            </a:r>
            <a:endParaRPr lang="en-US" dirty="0" smtClean="0"/>
          </a:p>
          <a:p>
            <a:endParaRPr lang="en-US" dirty="0" smtClean="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20</a:t>
            </a:fld>
            <a:endParaRPr lang="en-US"/>
          </a:p>
        </p:txBody>
      </p:sp>
    </p:spTree>
    <p:extLst>
      <p:ext uri="{BB962C8B-B14F-4D97-AF65-F5344CB8AC3E}">
        <p14:creationId xmlns:p14="http://schemas.microsoft.com/office/powerpoint/2010/main" val="4033815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1" kern="1200" dirty="0" smtClean="0">
                <a:solidFill>
                  <a:schemeClr val="tx1"/>
                </a:solidFill>
                <a:effectLst/>
                <a:latin typeface="+mn-lt"/>
                <a:ea typeface="+mn-ea"/>
                <a:cs typeface="+mn-cs"/>
              </a:rPr>
              <a:t>JSI or other facilitator</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dirty="0" smtClean="0"/>
              <a:t>This map shows the percentage of high school students who report at least three out of eight adverse childhood experiences,</a:t>
            </a:r>
            <a:r>
              <a:rPr lang="en-US" baseline="0" dirty="0" smtClean="0"/>
              <a:t> such as physical or sexual abuse, the death of a parent, child abuse/neglect, etc.</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The percentage in Franklin County mirrors that of the state overall, with both at 23%.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21</a:t>
            </a:fld>
            <a:endParaRPr lang="en-US"/>
          </a:p>
        </p:txBody>
      </p:sp>
    </p:spTree>
    <p:extLst>
      <p:ext uri="{BB962C8B-B14F-4D97-AF65-F5344CB8AC3E}">
        <p14:creationId xmlns:p14="http://schemas.microsoft.com/office/powerpoint/2010/main" val="3714480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200" b="0" i="0" kern="1200" dirty="0" smtClean="0">
                <a:solidFill>
                  <a:schemeClr val="tx1"/>
                </a:solidFill>
                <a:effectLst/>
                <a:latin typeface="+mn-lt"/>
                <a:ea typeface="+mn-ea"/>
                <a:cs typeface="+mn-cs"/>
              </a:rPr>
              <a:t>JSI or other facilitator</a:t>
            </a:r>
          </a:p>
          <a:p>
            <a:pPr defTabSz="932871">
              <a:defRPr/>
            </a:pPr>
            <a:endParaRPr lang="en-US" sz="1200" b="0" i="0" kern="1200" dirty="0" smtClean="0">
              <a:solidFill>
                <a:schemeClr val="tx1"/>
              </a:solidFill>
              <a:effectLst/>
              <a:latin typeface="+mn-lt"/>
              <a:ea typeface="+mn-ea"/>
              <a:cs typeface="+mn-cs"/>
            </a:endParaRPr>
          </a:p>
          <a:p>
            <a:pPr defTabSz="932871">
              <a:defRPr/>
            </a:pPr>
            <a:r>
              <a:rPr lang="en-US" b="0" dirty="0" smtClean="0"/>
              <a:t>Lack of physical activity, poor nutrition,</a:t>
            </a:r>
            <a:r>
              <a:rPr lang="en-US" b="0" baseline="0" dirty="0" smtClean="0"/>
              <a:t> and obesity are among the leading risk factors associated with chronic health issues. Adequate nutrition helps prevent disease and is essential for the healthy growth and development of children and adolescents. Being physically active reduces the risk for many chronic health conditions and is linked to good emotional health.</a:t>
            </a:r>
          </a:p>
          <a:p>
            <a:pPr defTabSz="932871">
              <a:defRPr/>
            </a:pPr>
            <a:endParaRPr lang="en-US" b="1" dirty="0" smtClean="0"/>
          </a:p>
          <a:p>
            <a:pPr defTabSz="932871">
              <a:defRPr/>
            </a:pPr>
            <a:r>
              <a:rPr lang="en-US" b="0" dirty="0" smtClean="0"/>
              <a:t>Starting</a:t>
            </a:r>
            <a:r>
              <a:rPr lang="en-US" b="0" baseline="0" dirty="0" smtClean="0"/>
              <a:t> at the bottom of Page 21 and moving into Page 22 of the County Health Profile, you’ll find data on physical activity, nutrition, and weight.</a:t>
            </a:r>
          </a:p>
          <a:p>
            <a:pPr defTabSz="932871">
              <a:defRPr/>
            </a:pPr>
            <a:endParaRPr lang="en-US" b="1" dirty="0" smtClean="0"/>
          </a:p>
          <a:p>
            <a:pPr defTabSz="932871">
              <a:defRPr/>
            </a:pPr>
            <a:r>
              <a:rPr lang="en-US" b="1" dirty="0" smtClean="0"/>
              <a:t>Obesity – Adults</a:t>
            </a:r>
          </a:p>
          <a:p>
            <a:pPr marL="171450" indent="-171450" defTabSz="932871">
              <a:buFont typeface="Arial" panose="020B0604020202020204" pitchFamily="34" charset="0"/>
              <a:buChar char="•"/>
              <a:defRPr/>
            </a:pPr>
            <a:r>
              <a:rPr lang="en-US" b="0" baseline="0" dirty="0" smtClean="0"/>
              <a:t>The percentage of adults in Franklin County that are obese decreased slightly between 2011 and 2017- but change and  was not statistically significant. State rate is not statistically different than Franklin.</a:t>
            </a:r>
            <a:endParaRPr lang="en-US" b="0" dirty="0" smtClean="0"/>
          </a:p>
          <a:p>
            <a:pPr marL="171450" indent="-171450" defTabSz="932871">
              <a:buFont typeface="Arial" panose="020B0604020202020204" pitchFamily="34" charset="0"/>
              <a:buChar char="•"/>
              <a:defRPr/>
            </a:pPr>
            <a:r>
              <a:rPr lang="en-US" b="0" baseline="0" dirty="0" smtClean="0"/>
              <a:t>The percent of adults that consumed less than one serving of fruits and vegetables increased</a:t>
            </a:r>
            <a:endParaRPr lang="en-US" b="0" dirty="0" smtClean="0"/>
          </a:p>
          <a:p>
            <a:pPr defTabSz="932871">
              <a:defRPr/>
            </a:pPr>
            <a:endParaRPr lang="en-US" b="1" dirty="0" smtClean="0"/>
          </a:p>
          <a:p>
            <a:pPr defTabSz="932871">
              <a:defRPr/>
            </a:pPr>
            <a:r>
              <a:rPr lang="en-US" b="1" dirty="0" smtClean="0"/>
              <a:t>Obesity</a:t>
            </a:r>
            <a:r>
              <a:rPr lang="en-US" b="1" baseline="0" dirty="0" smtClean="0"/>
              <a:t> – High School</a:t>
            </a:r>
            <a:endParaRPr lang="en-US" b="1" dirty="0" smtClean="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 percentage of high school students in Franklin</a:t>
            </a:r>
            <a:r>
              <a:rPr lang="en-US" b="0" baseline="0" dirty="0" smtClean="0"/>
              <a:t> County</a:t>
            </a:r>
            <a:r>
              <a:rPr lang="en-US" b="0" dirty="0" smtClean="0"/>
              <a:t> that are obese significantly</a:t>
            </a:r>
            <a:r>
              <a:rPr lang="en-US" b="0" baseline="0" dirty="0" smtClean="0"/>
              <a:t> increased between 2011 and 2017 – from 10% to 18%. The percentage in 2017 was higher than the state, though not significantly </a:t>
            </a:r>
            <a:endParaRPr lang="en-US" b="0" dirty="0" smtClean="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If</a:t>
            </a:r>
            <a:r>
              <a:rPr lang="en-US" b="0" baseline="0" dirty="0" smtClean="0"/>
              <a:t> you turn to page 22 of the County Health Profile, you’ll see data around physical activity and nutrition- the percentage of high school students that met physical activity recommendations was slightly higher than the state, as was the percentage who reported eating five or more fruits and vegetables a day. </a:t>
            </a:r>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22</a:t>
            </a:fld>
            <a:endParaRPr lang="en-US"/>
          </a:p>
        </p:txBody>
      </p:sp>
    </p:spTree>
    <p:extLst>
      <p:ext uri="{BB962C8B-B14F-4D97-AF65-F5344CB8AC3E}">
        <p14:creationId xmlns:p14="http://schemas.microsoft.com/office/powerpoint/2010/main" val="3208430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2871">
              <a:buFont typeface="Arial" panose="020B0604020202020204" pitchFamily="34" charset="0"/>
              <a:buNone/>
              <a:defRPr/>
            </a:pPr>
            <a:r>
              <a:rPr lang="en-US" sz="1200" b="0" i="0" kern="1200" dirty="0" smtClean="0">
                <a:solidFill>
                  <a:schemeClr val="tx1"/>
                </a:solidFill>
                <a:effectLst/>
                <a:latin typeface="+mn-lt"/>
                <a:ea typeface="+mn-ea"/>
                <a:cs typeface="+mn-cs"/>
              </a:rPr>
              <a:t>JSI or other facilitator</a:t>
            </a:r>
          </a:p>
          <a:p>
            <a:pPr marL="0" indent="0" defTabSz="932871">
              <a:buFont typeface="Arial" panose="020B0604020202020204" pitchFamily="34" charset="0"/>
              <a:buNone/>
              <a:defRPr/>
            </a:pPr>
            <a:endParaRPr lang="en-US" sz="1200" b="0" i="0" kern="1200" baseline="0" dirty="0" smtClean="0">
              <a:solidFill>
                <a:schemeClr val="tx1"/>
              </a:solidFill>
              <a:effectLst/>
              <a:latin typeface="+mn-lt"/>
              <a:ea typeface="+mn-ea"/>
              <a:cs typeface="+mn-cs"/>
            </a:endParaRPr>
          </a:p>
          <a:p>
            <a:pPr marL="0" indent="0" defTabSz="932871">
              <a:buFont typeface="Arial" panose="020B0604020202020204" pitchFamily="34" charset="0"/>
              <a:buNone/>
              <a:defRPr/>
            </a:pPr>
            <a:r>
              <a:rPr lang="en-US" b="1" baseline="0" dirty="0" smtClean="0"/>
              <a:t>ADULT CURRENT SMOKING:</a:t>
            </a:r>
          </a:p>
          <a:p>
            <a:pPr marL="171450" indent="-171450" defTabSz="932871">
              <a:buFont typeface="Arial" panose="020B0604020202020204" pitchFamily="34" charset="0"/>
              <a:buChar char="•"/>
              <a:defRPr/>
            </a:pPr>
            <a:r>
              <a:rPr lang="en-US" b="0" baseline="0" dirty="0" smtClean="0"/>
              <a:t>The percentage of adults in Franklin County who currently smoke is lower than the state overall, though not significantly– 18% in Franklin compared to 20% in Maine overall</a:t>
            </a:r>
          </a:p>
          <a:p>
            <a:pPr defTabSz="932871">
              <a:defRPr/>
            </a:pPr>
            <a:endParaRPr lang="en-US" dirty="0"/>
          </a:p>
          <a:p>
            <a:r>
              <a:rPr lang="en-US" dirty="0" smtClean="0"/>
              <a:t>Turn to Page 27 of the County Health Profile to see more data around tobacco</a:t>
            </a:r>
            <a:r>
              <a:rPr lang="en-US" baseline="0" dirty="0" smtClean="0"/>
              <a:t> use</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23</a:t>
            </a:fld>
            <a:endParaRPr lang="en-US"/>
          </a:p>
        </p:txBody>
      </p:sp>
    </p:spTree>
    <p:extLst>
      <p:ext uri="{BB962C8B-B14F-4D97-AF65-F5344CB8AC3E}">
        <p14:creationId xmlns:p14="http://schemas.microsoft.com/office/powerpoint/2010/main" val="3182571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200" b="1" i="1" kern="1200" dirty="0" smtClean="0">
                <a:solidFill>
                  <a:schemeClr val="tx1"/>
                </a:solidFill>
                <a:effectLst/>
                <a:latin typeface="+mn-lt"/>
                <a:ea typeface="+mn-ea"/>
                <a:cs typeface="+mn-cs"/>
              </a:rPr>
              <a:t>JSI or other facilitator</a:t>
            </a:r>
          </a:p>
          <a:p>
            <a:pPr defTabSz="932871">
              <a:defRPr/>
            </a:pPr>
            <a:endParaRPr lang="en-US" sz="1200" b="0" i="0" kern="1200" dirty="0" smtClean="0">
              <a:solidFill>
                <a:schemeClr val="tx1"/>
              </a:solidFill>
              <a:effectLst/>
              <a:latin typeface="+mn-lt"/>
              <a:ea typeface="+mn-ea"/>
              <a:cs typeface="+mn-cs"/>
            </a:endParaRPr>
          </a:p>
          <a:p>
            <a:pPr defTabSz="932871">
              <a:defRPr/>
            </a:pPr>
            <a:r>
              <a:rPr lang="en-US" b="0" dirty="0" smtClean="0"/>
              <a:t>Reducing</a:t>
            </a:r>
            <a:r>
              <a:rPr lang="en-US" b="0" baseline="0" dirty="0" smtClean="0"/>
              <a:t> tobacco use is the single most effective way to prevent death and disease in the US. Each year, almost half a million Americans die from tobacco related illnesses. For every person who dies from tobacco use, 30 more suffer with at least one serious tobacco-related illness, such as COPD, heart disease, or cancer</a:t>
            </a:r>
          </a:p>
          <a:p>
            <a:pPr marL="0" indent="0" defTabSz="932871">
              <a:buFont typeface="Arial" panose="020B0604020202020204" pitchFamily="34" charset="0"/>
              <a:buNone/>
              <a:defRPr/>
            </a:pPr>
            <a:endParaRPr lang="en-US" b="0" baseline="0" dirty="0" smtClean="0"/>
          </a:p>
          <a:p>
            <a:pPr marL="0" indent="0" defTabSz="932871">
              <a:buFont typeface="Arial" panose="020B0604020202020204" pitchFamily="34" charset="0"/>
              <a:buNone/>
              <a:defRPr/>
            </a:pPr>
            <a:r>
              <a:rPr lang="en-US" b="1" baseline="0" dirty="0" smtClean="0"/>
              <a:t>PAST 30 DAY HIGH SCHOOL:</a:t>
            </a:r>
          </a:p>
          <a:p>
            <a:pPr marL="171450" indent="-171450" defTabSz="932871">
              <a:buFont typeface="Arial" panose="020B0604020202020204" pitchFamily="34" charset="0"/>
              <a:buChar char="•"/>
              <a:defRPr/>
            </a:pPr>
            <a:r>
              <a:rPr lang="en-US" b="0" baseline="0" dirty="0" smtClean="0"/>
              <a:t>In 2017, the percentage of high school students who report smoking cigarettes in the past 30 days was significantly higher in Franklin County (13%) than the state overall (9%)</a:t>
            </a:r>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percentage of high school students who reported e-cigarette use in the past 30 days has increased slightly, from 16 to 18%. Rate is not statistically different than state</a:t>
            </a:r>
            <a:r>
              <a:rPr lang="en-US" b="0" baseline="0" dirty="0" smtClean="0"/>
              <a:t>.</a:t>
            </a:r>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We recommend reading the data on e-cigarette use rates with caution</a:t>
            </a:r>
            <a:r>
              <a:rPr lang="en-US" sz="1200" kern="1200" dirty="0" smtClean="0">
                <a:solidFill>
                  <a:schemeClr val="tx1"/>
                </a:solidFill>
                <a:effectLst/>
                <a:latin typeface="+mn-lt"/>
                <a:ea typeface="+mn-ea"/>
                <a:cs typeface="+mn-cs"/>
              </a:rPr>
              <a:t> as there is some concern of under-reporting due to the wording of the question as to whether students understood that e-cigarettes includes JUUL or ENDS or other devises. </a:t>
            </a:r>
            <a:r>
              <a:rPr lang="en-US" sz="1200" kern="1200" smtClean="0">
                <a:solidFill>
                  <a:schemeClr val="tx1"/>
                </a:solidFill>
                <a:effectLst/>
                <a:latin typeface="+mn-lt"/>
                <a:ea typeface="+mn-ea"/>
                <a:cs typeface="+mn-cs"/>
              </a:rPr>
              <a:t>This question is likely to undergo rewording in 2019.”</a:t>
            </a:r>
            <a:endParaRPr lang="en-US" b="0" baseline="0" smtClean="0"/>
          </a:p>
          <a:p>
            <a:pPr marL="171450" marR="0" indent="-171450" algn="l" defTabSz="93287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0" marR="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0" indent="0" defTabSz="932871">
              <a:buFont typeface="Arial" panose="020B0604020202020204" pitchFamily="34" charset="0"/>
              <a:buNone/>
              <a:defRPr/>
            </a:pPr>
            <a:r>
              <a:rPr lang="en-US" b="0" baseline="0" dirty="0" smtClean="0"/>
              <a:t>Page 27 of the County Health Profile has other data points related to tobacco use – notice that the percentage of high school students exposed to secondhand smoke is significantly higher than the state (41% to 31%).</a:t>
            </a:r>
          </a:p>
          <a:p>
            <a:pPr defTabSz="932871">
              <a:defRPr/>
            </a:pPr>
            <a:endParaRPr lang="en-US" b="1" baseline="0" dirty="0" smtClean="0"/>
          </a:p>
          <a:p>
            <a:pPr defTabSz="93287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24</a:t>
            </a:fld>
            <a:endParaRPr lang="en-US"/>
          </a:p>
        </p:txBody>
      </p:sp>
    </p:spTree>
    <p:extLst>
      <p:ext uri="{BB962C8B-B14F-4D97-AF65-F5344CB8AC3E}">
        <p14:creationId xmlns:p14="http://schemas.microsoft.com/office/powerpoint/2010/main" val="3568364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871"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JSI or other facilitator</a:t>
            </a:r>
          </a:p>
          <a:p>
            <a:pPr marL="0" marR="0" indent="0" algn="l" defTabSz="932871"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32871" rtl="0" eaLnBrk="1" fontAlgn="auto" latinLnBrk="0" hangingPunct="1">
              <a:lnSpc>
                <a:spcPct val="100000"/>
              </a:lnSpc>
              <a:spcBef>
                <a:spcPts val="0"/>
              </a:spcBef>
              <a:spcAft>
                <a:spcPts val="0"/>
              </a:spcAft>
              <a:buClrTx/>
              <a:buSzTx/>
              <a:buFontTx/>
              <a:buNone/>
              <a:tabLst/>
              <a:defRPr/>
            </a:pPr>
            <a:r>
              <a:rPr lang="en-US" dirty="0" smtClean="0"/>
              <a:t>Youth</a:t>
            </a:r>
            <a:r>
              <a:rPr lang="en-US" baseline="0" dirty="0" smtClean="0"/>
              <a:t> substance use can lead to problems in school, can aggravate physical and/or mental health issues, contribute to accidents and injury, and create lifelong health problems. </a:t>
            </a:r>
            <a:r>
              <a:rPr lang="en-US" dirty="0" smtClean="0"/>
              <a:t>Please see Page</a:t>
            </a:r>
            <a:r>
              <a:rPr lang="en-US" baseline="0" dirty="0" smtClean="0"/>
              <a:t> 26 and 27 of the County Health Profile for additional data on substance use</a:t>
            </a:r>
          </a:p>
          <a:p>
            <a:pPr defTabSz="932871">
              <a:defRPr/>
            </a:pPr>
            <a:endParaRPr lang="en-US" baseline="0" dirty="0" smtClean="0"/>
          </a:p>
          <a:p>
            <a:pPr defTabSz="932871">
              <a:defRPr/>
            </a:pPr>
            <a:r>
              <a:rPr lang="en-US" baseline="0" dirty="0" smtClean="0"/>
              <a:t>The percentage of high school students who reported alcohol use in the past 30 days declined over time, from 31 to 26% (but change was not statistically significant). As seen in the in the graph on the right, the percentage of high school students who reported binge drinking also declined over time, but the change was not statistically significant. </a:t>
            </a:r>
          </a:p>
          <a:p>
            <a:pPr defTabSz="932871">
              <a:defRPr/>
            </a:pPr>
            <a:endParaRPr lang="en-US" baseline="0" dirty="0" smtClean="0"/>
          </a:p>
          <a:p>
            <a:pPr defTabSz="932871">
              <a:defRPr/>
            </a:pPr>
            <a:r>
              <a:rPr lang="en-US" baseline="0" dirty="0" smtClean="0"/>
              <a:t>The percentage who reported marijuana use in the past 30 days did not change significantly– in 2017, the percentage of past 30-day marijuana use was significantly high in Franklin County compared to the state overall (19%).</a:t>
            </a:r>
          </a:p>
          <a:p>
            <a:pPr defTabSz="932871">
              <a:defRPr/>
            </a:pPr>
            <a:endParaRPr lang="en-US" baseline="0" dirty="0" smtClean="0"/>
          </a:p>
          <a:p>
            <a:pPr defTabSz="932871">
              <a:defRPr/>
            </a:pPr>
            <a:endParaRPr lang="en-US" dirty="0" smtClean="0"/>
          </a:p>
          <a:p>
            <a:pPr defTabSz="932871">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25</a:t>
            </a:fld>
            <a:endParaRPr lang="en-US"/>
          </a:p>
        </p:txBody>
      </p:sp>
    </p:spTree>
    <p:extLst>
      <p:ext uri="{BB962C8B-B14F-4D97-AF65-F5344CB8AC3E}">
        <p14:creationId xmlns:p14="http://schemas.microsoft.com/office/powerpoint/2010/main" val="2732811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p>
          <a:p>
            <a:endParaRPr lang="en-US" sz="1200" b="0" i="0" kern="1200" dirty="0" smtClean="0">
              <a:solidFill>
                <a:schemeClr val="tx1"/>
              </a:solidFill>
              <a:effectLst/>
              <a:latin typeface="+mn-lt"/>
              <a:ea typeface="+mn-ea"/>
              <a:cs typeface="+mn-cs"/>
            </a:endParaRPr>
          </a:p>
          <a:p>
            <a:r>
              <a:rPr lang="en-US" dirty="0" smtClean="0"/>
              <a:t>Please see Pages</a:t>
            </a:r>
            <a:r>
              <a:rPr lang="en-US" baseline="0" dirty="0" smtClean="0"/>
              <a:t> 19 and 20 of the County Health Profile for more Cancer related data</a:t>
            </a:r>
            <a:endParaRPr lang="en-US" dirty="0" smtClean="0"/>
          </a:p>
          <a:p>
            <a:endParaRPr lang="en-US" dirty="0" smtClean="0"/>
          </a:p>
          <a:p>
            <a:r>
              <a:rPr lang="en-US" dirty="0" smtClean="0"/>
              <a:t>Experts</a:t>
            </a:r>
            <a:r>
              <a:rPr lang="en-US" baseline="0" dirty="0" smtClean="0"/>
              <a:t> </a:t>
            </a:r>
            <a:r>
              <a:rPr lang="en-US" baseline="0" dirty="0"/>
              <a:t>have an idea of the risk and causal factors associated with cancer, but more research is needed to understand the many unknowns that still exist. What we do know is that there are several common risk factors: age, family history, tobacco use, overweight/obesity, excessive alcohol consumption, exposure to the sun, and exposure to environmental and occupational pollutants. </a:t>
            </a:r>
          </a:p>
          <a:p>
            <a:endParaRPr lang="en-US" baseline="0" dirty="0"/>
          </a:p>
          <a:p>
            <a:r>
              <a:rPr lang="en-US" baseline="0" dirty="0" smtClean="0"/>
              <a:t>The rate of all cancer deaths in Franklin is lower than the state overall– 164 per 100,000, compared to 174 for the state. </a:t>
            </a:r>
          </a:p>
        </p:txBody>
      </p:sp>
      <p:sp>
        <p:nvSpPr>
          <p:cNvPr id="4" name="Slide Number Placeholder 3"/>
          <p:cNvSpPr>
            <a:spLocks noGrp="1"/>
          </p:cNvSpPr>
          <p:nvPr>
            <p:ph type="sldNum" sz="quarter" idx="10"/>
          </p:nvPr>
        </p:nvSpPr>
        <p:spPr/>
        <p:txBody>
          <a:bodyPr/>
          <a:lstStyle/>
          <a:p>
            <a:fld id="{EA5E2EEE-0310-C24D-981C-65A489894E8C}" type="slidenum">
              <a:rPr lang="en-US" smtClean="0"/>
              <a:pPr/>
              <a:t>26</a:t>
            </a:fld>
            <a:endParaRPr lang="en-US"/>
          </a:p>
        </p:txBody>
      </p:sp>
    </p:spTree>
    <p:extLst>
      <p:ext uri="{BB962C8B-B14F-4D97-AF65-F5344CB8AC3E}">
        <p14:creationId xmlns:p14="http://schemas.microsoft.com/office/powerpoint/2010/main" val="202428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1" kern="1200" dirty="0" smtClean="0">
                <a:solidFill>
                  <a:schemeClr val="tx1"/>
                </a:solidFill>
                <a:effectLst/>
                <a:latin typeface="+mn-lt"/>
                <a:ea typeface="+mn-ea"/>
                <a:cs typeface="+mn-cs"/>
              </a:rPr>
              <a:t>JSI or other facilitator</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baseline="0" dirty="0" smtClean="0"/>
              <a:t>The percent of adults with diabetes and the percent of adults with asthma in Franklin County is similar to the state overall and has increased only slightly over time.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You can see more data on Diabetes and Asthma on Page 21 of the County Health Profile</a:t>
            </a:r>
          </a:p>
        </p:txBody>
      </p:sp>
      <p:sp>
        <p:nvSpPr>
          <p:cNvPr id="4" name="Slide Number Placeholder 3"/>
          <p:cNvSpPr>
            <a:spLocks noGrp="1"/>
          </p:cNvSpPr>
          <p:nvPr>
            <p:ph type="sldNum" sz="quarter" idx="10"/>
          </p:nvPr>
        </p:nvSpPr>
        <p:spPr/>
        <p:txBody>
          <a:bodyPr/>
          <a:lstStyle/>
          <a:p>
            <a:fld id="{EA5E2EEE-0310-C24D-981C-65A489894E8C}" type="slidenum">
              <a:rPr lang="en-US" smtClean="0"/>
              <a:pPr/>
              <a:t>27</a:t>
            </a:fld>
            <a:endParaRPr lang="en-US"/>
          </a:p>
        </p:txBody>
      </p:sp>
    </p:spTree>
    <p:extLst>
      <p:ext uri="{BB962C8B-B14F-4D97-AF65-F5344CB8AC3E}">
        <p14:creationId xmlns:p14="http://schemas.microsoft.com/office/powerpoint/2010/main" val="1999737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p>
          <a:p>
            <a:endParaRPr lang="en-US" baseline="0" dirty="0" smtClean="0"/>
          </a:p>
          <a:p>
            <a:r>
              <a:rPr lang="en-US" baseline="0" dirty="0" smtClean="0"/>
              <a:t>The percent of adults with high cholesterol, while lower, did not change significantly. </a:t>
            </a:r>
            <a:r>
              <a:rPr lang="en-US" baseline="0" dirty="0"/>
              <a:t>high blood </a:t>
            </a:r>
            <a:r>
              <a:rPr lang="en-US" baseline="0" dirty="0" smtClean="0"/>
              <a:t>pressure has barely moved between 2011 and 2015, and rates are very similar to the state. Both of these are risk factors for a number of cardiovascular diseases and conditions, including coronary heart disease, heart attack, and stroke. On Page 20 of the County Health Profile, you will see a number of data points related to cardiovascular disease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28</a:t>
            </a:fld>
            <a:endParaRPr lang="en-US"/>
          </a:p>
        </p:txBody>
      </p:sp>
    </p:spTree>
    <p:extLst>
      <p:ext uri="{BB962C8B-B14F-4D97-AF65-F5344CB8AC3E}">
        <p14:creationId xmlns:p14="http://schemas.microsoft.com/office/powerpoint/2010/main" val="1898850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200" b="1" i="1" kern="1200" dirty="0" smtClean="0">
                <a:solidFill>
                  <a:schemeClr val="tx1"/>
                </a:solidFill>
                <a:effectLst/>
                <a:latin typeface="+mn-lt"/>
                <a:ea typeface="+mn-ea"/>
                <a:cs typeface="+mn-cs"/>
              </a:rPr>
              <a:t>JSI or other facilitator</a:t>
            </a:r>
          </a:p>
          <a:p>
            <a:pPr defTabSz="932871">
              <a:defRPr/>
            </a:pPr>
            <a:endParaRPr lang="en-US" sz="1200" b="0" i="0" kern="1200" dirty="0" smtClean="0">
              <a:solidFill>
                <a:schemeClr val="tx1"/>
              </a:solidFill>
              <a:effectLst/>
              <a:latin typeface="+mn-lt"/>
              <a:ea typeface="+mn-ea"/>
              <a:cs typeface="+mn-cs"/>
            </a:endParaRPr>
          </a:p>
          <a:p>
            <a:pPr defTabSz="932871">
              <a:defRPr/>
            </a:pPr>
            <a:r>
              <a:rPr lang="en-US" b="0" dirty="0" smtClean="0"/>
              <a:t>Mental</a:t>
            </a:r>
            <a:r>
              <a:rPr lang="en-US" b="0" baseline="0" dirty="0" smtClean="0"/>
              <a:t> </a:t>
            </a:r>
            <a:r>
              <a:rPr lang="en-US" b="0" baseline="0" dirty="0"/>
              <a:t>health has an impact on individuals, families, and communities. Like substance use, mental health impacts all segments of the population, across demographic and socioeconomic lines. </a:t>
            </a:r>
            <a:endParaRPr lang="en-US" b="0" baseline="0" dirty="0" smtClean="0"/>
          </a:p>
          <a:p>
            <a:pPr defTabSz="932871">
              <a:defRPr/>
            </a:pPr>
            <a:endParaRPr lang="en-US" b="0" baseline="0" dirty="0" smtClean="0"/>
          </a:p>
          <a:p>
            <a:pPr marL="171450" indent="-171450" defTabSz="932871">
              <a:buFont typeface="Arial" panose="020B0604020202020204" pitchFamily="34" charset="0"/>
              <a:buChar char="•"/>
              <a:defRPr/>
            </a:pPr>
            <a:r>
              <a:rPr lang="en-US" b="0" baseline="0" dirty="0" smtClean="0"/>
              <a:t>In Franklin County, the percentage of adults with current symptoms of depression was 11% in 2014-2016, compared to 8% in Maine overall. Difference is not statistically significant.</a:t>
            </a:r>
          </a:p>
          <a:p>
            <a:pPr marL="171450" indent="-171450" defTabSz="932871">
              <a:buFont typeface="Arial" panose="020B0604020202020204" pitchFamily="34" charset="0"/>
              <a:buChar char="•"/>
              <a:defRPr/>
            </a:pPr>
            <a:r>
              <a:rPr lang="en-US" b="0" baseline="0" dirty="0" smtClean="0"/>
              <a:t>Between 2011 and 2017, the percentage of high school students who reported being sad or hopeless for more than two weeks in a row increased significantly from 20 to 26% </a:t>
            </a:r>
          </a:p>
          <a:p>
            <a:pPr marL="171450" indent="-171450" defTabSz="932871">
              <a:buFont typeface="Arial" panose="020B0604020202020204" pitchFamily="34" charset="0"/>
              <a:buChar char="•"/>
              <a:defRPr/>
            </a:pPr>
            <a:endParaRPr lang="en-US" b="0" baseline="0" dirty="0" smtClean="0"/>
          </a:p>
          <a:p>
            <a:pPr marL="0" indent="0" defTabSz="932871">
              <a:buFont typeface="Arial" panose="020B0604020202020204" pitchFamily="34" charset="0"/>
              <a:buNone/>
              <a:defRPr/>
            </a:pPr>
            <a:r>
              <a:rPr lang="en-US" b="0" baseline="0" dirty="0" smtClean="0"/>
              <a:t>You can see more data on mental health on Pages 25 and 26 of the County Profile. </a:t>
            </a:r>
          </a:p>
          <a:p>
            <a:pPr marL="0" indent="0" defTabSz="932871">
              <a:buFont typeface="Arial" panose="020B0604020202020204" pitchFamily="34" charset="0"/>
              <a:buNone/>
              <a:defRPr/>
            </a:pPr>
            <a:endParaRPr lang="en-US" b="0" baseline="0"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pPr/>
              <a:t>29</a:t>
            </a:fld>
            <a:endParaRPr lang="en-US"/>
          </a:p>
        </p:txBody>
      </p:sp>
    </p:spTree>
    <p:extLst>
      <p:ext uri="{BB962C8B-B14F-4D97-AF65-F5344CB8AC3E}">
        <p14:creationId xmlns:p14="http://schemas.microsoft.com/office/powerpoint/2010/main" val="187402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Local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a:t>
            </a:fld>
            <a:endParaRPr lang="en-US"/>
          </a:p>
        </p:txBody>
      </p:sp>
    </p:spTree>
    <p:extLst>
      <p:ext uri="{BB962C8B-B14F-4D97-AF65-F5344CB8AC3E}">
        <p14:creationId xmlns:p14="http://schemas.microsoft.com/office/powerpoint/2010/main" val="1143703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sz="1200" b="1" i="0" kern="1200" dirty="0" smtClean="0">
                <a:solidFill>
                  <a:schemeClr val="tx1"/>
                </a:solidFill>
                <a:effectLst/>
                <a:latin typeface="+mn-lt"/>
                <a:ea typeface="+mn-ea"/>
                <a:cs typeface="+mn-cs"/>
              </a:rPr>
              <a:t>JSI or other facilitator</a:t>
            </a:r>
            <a:endParaRPr lang="en-US" sz="1200" b="0" i="0" kern="1200" baseline="0" dirty="0" smtClean="0">
              <a:solidFill>
                <a:schemeClr val="tx1"/>
              </a:solidFill>
              <a:effectLst/>
              <a:latin typeface="+mn-lt"/>
              <a:ea typeface="+mn-ea"/>
              <a:cs typeface="+mn-cs"/>
            </a:endParaRPr>
          </a:p>
          <a:p>
            <a:pPr defTabSz="932871">
              <a:defRPr/>
            </a:pPr>
            <a:endParaRPr lang="en-US" b="0" baseline="0" dirty="0"/>
          </a:p>
          <a:p>
            <a:pPr defTabSz="932871">
              <a:defRPr/>
            </a:pPr>
            <a:r>
              <a:rPr lang="en-US" b="0" baseline="0" dirty="0"/>
              <a:t>In </a:t>
            </a:r>
            <a:r>
              <a:rPr lang="en-US" b="0" baseline="0" dirty="0" smtClean="0"/>
              <a:t>Franklin County, the percentage of high school students who reported that they had seriously considered suicide increased between 2011 and 2017, from 12% to 15%. Rate comparable to state, and trend while increasing is not statistically significant.</a:t>
            </a:r>
            <a:endParaRPr lang="en-US" b="0" baseline="0"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30</a:t>
            </a:fld>
            <a:endParaRPr lang="en-US"/>
          </a:p>
        </p:txBody>
      </p:sp>
    </p:spTree>
    <p:extLst>
      <p:ext uri="{BB962C8B-B14F-4D97-AF65-F5344CB8AC3E}">
        <p14:creationId xmlns:p14="http://schemas.microsoft.com/office/powerpoint/2010/main" val="3631303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p>
          <a:p>
            <a:endParaRPr lang="en-US" sz="1200" b="0" i="0" kern="1200" baseline="0" dirty="0" smtClean="0">
              <a:solidFill>
                <a:schemeClr val="tx1"/>
              </a:solidFill>
              <a:effectLst/>
              <a:latin typeface="+mn-lt"/>
              <a:ea typeface="+mn-ea"/>
              <a:cs typeface="+mn-cs"/>
            </a:endParaRPr>
          </a:p>
          <a:p>
            <a:r>
              <a:rPr lang="en-US" baseline="0" dirty="0" smtClean="0"/>
              <a:t>In Franklin County, the rate of overdose deaths decreased between 2007-2011 and 2012-2016, from 11 to 9 per 100,000.  Franklin is the only county with an overdose death rate significantly lower than the state average.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data on substance use can be seen on Page 26 of the county Health Profile</a:t>
            </a:r>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31</a:t>
            </a:fld>
            <a:endParaRPr lang="en-US"/>
          </a:p>
        </p:txBody>
      </p:sp>
    </p:spTree>
    <p:extLst>
      <p:ext uri="{BB962C8B-B14F-4D97-AF65-F5344CB8AC3E}">
        <p14:creationId xmlns:p14="http://schemas.microsoft.com/office/powerpoint/2010/main" val="3333672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p>
          <a:p>
            <a:endParaRPr lang="en-US" sz="1200" b="0" i="0" kern="1200" dirty="0" smtClean="0">
              <a:solidFill>
                <a:schemeClr val="tx1"/>
              </a:solidFill>
              <a:effectLst/>
              <a:latin typeface="+mn-lt"/>
              <a:ea typeface="+mn-ea"/>
              <a:cs typeface="+mn-cs"/>
            </a:endParaRPr>
          </a:p>
          <a:p>
            <a:r>
              <a:rPr lang="en-US" dirty="0" smtClean="0"/>
              <a:t>The rate</a:t>
            </a:r>
            <a:r>
              <a:rPr lang="en-US" baseline="0" dirty="0" smtClean="0"/>
              <a:t> of traumatic brain injury ED visits increased significantly over time – from 60.3 per 10,000 to 79.7.</a:t>
            </a:r>
          </a:p>
          <a:p>
            <a:endParaRPr lang="en-US" baseline="0" dirty="0" smtClean="0"/>
          </a:p>
          <a:p>
            <a:r>
              <a:rPr lang="en-US" baseline="0" dirty="0" smtClean="0"/>
              <a:t>The rate of fall-related (unintentional) deaths decreased significantly between 2007-2011 and 2012-2016 – from 389 per 10,000 to 356.9. However, the rate in 2012-2016 is significantly higher than the state overall (340.9).</a:t>
            </a:r>
          </a:p>
          <a:p>
            <a:endParaRPr lang="en-US" baseline="0" dirty="0" smtClean="0"/>
          </a:p>
          <a:p>
            <a:r>
              <a:rPr lang="en-US" baseline="0" dirty="0" smtClean="0"/>
              <a:t>You can see other data points related to injury – both intentional and unintentional – on pages 24 and 25 of the County Health Profile.</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32</a:t>
            </a:fld>
            <a:endParaRPr lang="en-US"/>
          </a:p>
        </p:txBody>
      </p:sp>
    </p:spTree>
    <p:extLst>
      <p:ext uri="{BB962C8B-B14F-4D97-AF65-F5344CB8AC3E}">
        <p14:creationId xmlns:p14="http://schemas.microsoft.com/office/powerpoint/2010/main" val="3702459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p>
          <a:p>
            <a:endParaRPr lang="en-US" sz="1200" b="0" i="0" kern="1200" baseline="0" dirty="0" smtClean="0">
              <a:solidFill>
                <a:schemeClr val="tx1"/>
              </a:solidFill>
              <a:effectLst/>
              <a:latin typeface="+mn-lt"/>
              <a:ea typeface="+mn-ea"/>
              <a:cs typeface="+mn-cs"/>
            </a:endParaRPr>
          </a:p>
          <a:p>
            <a:r>
              <a:rPr lang="en-US" baseline="0" dirty="0" smtClean="0"/>
              <a:t>The percentage of Franklin County’s population who reported being unable to obtain health care due to cost was 9.4% in 2014-2016 – not statistically different than the state average of 10.3%</a:t>
            </a:r>
          </a:p>
          <a:p>
            <a:endParaRPr lang="en-US" baseline="0" dirty="0" smtClean="0"/>
          </a:p>
          <a:p>
            <a:r>
              <a:rPr lang="en-US" baseline="0" dirty="0" smtClean="0"/>
              <a:t>You can find other data points related to health care access on Page 19 of the County Health Profile..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pPr/>
              <a:t>33</a:t>
            </a:fld>
            <a:endParaRPr lang="en-US"/>
          </a:p>
        </p:txBody>
      </p:sp>
    </p:spTree>
    <p:extLst>
      <p:ext uri="{BB962C8B-B14F-4D97-AF65-F5344CB8AC3E}">
        <p14:creationId xmlns:p14="http://schemas.microsoft.com/office/powerpoint/2010/main" val="1916660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p>
          <a:p>
            <a:endParaRPr lang="en-US" sz="1200" b="0" i="0" kern="1200" dirty="0" smtClean="0">
              <a:solidFill>
                <a:schemeClr val="tx1"/>
              </a:solidFill>
              <a:effectLst/>
              <a:latin typeface="+mn-lt"/>
              <a:ea typeface="+mn-ea"/>
              <a:cs typeface="+mn-cs"/>
            </a:endParaRPr>
          </a:p>
          <a:p>
            <a:r>
              <a:rPr lang="en-US" baseline="0" dirty="0" smtClean="0"/>
              <a:t>The percent of patients cared for by Franklin Community Health Network providers, who were up-to-date for colorectal cancer screening has increased in recent months- from 70% of eligible patients in July 2016-June 2017 up to 85% in Aug 2017-July 2018.  “Eligible patients” refers to those patients who met age and other criteria for screening, according to national guidelines. </a:t>
            </a:r>
          </a:p>
        </p:txBody>
      </p:sp>
      <p:sp>
        <p:nvSpPr>
          <p:cNvPr id="4" name="Slide Number Placeholder 3"/>
          <p:cNvSpPr>
            <a:spLocks noGrp="1"/>
          </p:cNvSpPr>
          <p:nvPr>
            <p:ph type="sldNum" sz="quarter" idx="10"/>
          </p:nvPr>
        </p:nvSpPr>
        <p:spPr/>
        <p:txBody>
          <a:bodyPr/>
          <a:lstStyle/>
          <a:p>
            <a:fld id="{EA5E2EEE-0310-C24D-981C-65A489894E8C}" type="slidenum">
              <a:rPr lang="en-US" smtClean="0"/>
              <a:pPr/>
              <a:t>34</a:t>
            </a:fld>
            <a:endParaRPr lang="en-US"/>
          </a:p>
        </p:txBody>
      </p:sp>
    </p:spTree>
    <p:extLst>
      <p:ext uri="{BB962C8B-B14F-4D97-AF65-F5344CB8AC3E}">
        <p14:creationId xmlns:p14="http://schemas.microsoft.com/office/powerpoint/2010/main" val="2632143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JSI or other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36</a:t>
            </a:fld>
            <a:endParaRPr lang="en-US"/>
          </a:p>
        </p:txBody>
      </p:sp>
    </p:spTree>
    <p:extLst>
      <p:ext uri="{BB962C8B-B14F-4D97-AF65-F5344CB8AC3E}">
        <p14:creationId xmlns:p14="http://schemas.microsoft.com/office/powerpoint/2010/main" val="3923065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JSI or other facilitator</a:t>
            </a:r>
          </a:p>
          <a:p>
            <a:endParaRPr lang="en-US" dirty="0" smtClean="0"/>
          </a:p>
          <a:p>
            <a:r>
              <a:rPr lang="en-US" dirty="0" smtClean="0"/>
              <a:t>Overview/instructions (see page 11 of the </a:t>
            </a:r>
            <a:r>
              <a:rPr lang="en-US" baseline="0" dirty="0" smtClean="0"/>
              <a:t>Community Engagement Toolkit)</a:t>
            </a:r>
            <a:r>
              <a:rPr lang="en-US" dirty="0" smtClean="0"/>
              <a:t>: </a:t>
            </a:r>
            <a:r>
              <a:rPr lang="en-US" sz="1200" kern="1200" dirty="0" smtClean="0">
                <a:solidFill>
                  <a:schemeClr val="tx1"/>
                </a:solidFill>
                <a:effectLst/>
                <a:latin typeface="+mn-lt"/>
                <a:ea typeface="+mn-ea"/>
                <a:cs typeface="+mn-cs"/>
              </a:rPr>
              <a:t>These breakout sessions will provide an opportunity for you all to share their feedback. Table facilitators have question prompts to lead discussions. The purpose of these small group discussions is to identify up to 4 health priorities, local resources to address those priorities, and gaps in resources.</a:t>
            </a:r>
            <a:endParaRPr lang="en-US" baseline="0" dirty="0" smtClean="0"/>
          </a:p>
          <a:p>
            <a:endParaRPr lang="en-US" baseline="0" dirty="0" smtClean="0"/>
          </a:p>
          <a:p>
            <a:r>
              <a:rPr lang="en-US" baseline="0" dirty="0" smtClean="0"/>
              <a:t>((Leave this slide up during table breakouts))</a:t>
            </a:r>
            <a:endParaRPr lang="en-US" dirty="0" smtClean="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37</a:t>
            </a:fld>
            <a:endParaRPr lang="en-US"/>
          </a:p>
        </p:txBody>
      </p:sp>
    </p:spTree>
    <p:extLst>
      <p:ext uri="{BB962C8B-B14F-4D97-AF65-F5344CB8AC3E}">
        <p14:creationId xmlns:p14="http://schemas.microsoft.com/office/powerpoint/2010/main" val="650395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spcAft>
                <a:spcPts val="600"/>
              </a:spcAft>
              <a:buFont typeface="+mj-lt"/>
              <a:buAutoNum type="arabicPeriod"/>
            </a:pPr>
            <a:r>
              <a:rPr lang="en-US" sz="1200" kern="1200" dirty="0">
                <a:solidFill>
                  <a:schemeClr val="tx1"/>
                </a:solidFill>
                <a:latin typeface="+mn-lt"/>
                <a:ea typeface="+mn-ea"/>
                <a:cs typeface="+mn-cs"/>
              </a:rPr>
              <a:t>Create sticky notes like the one you see here on the left. The priority area is on top, the asset or resource is on the note, and a label for Asset or Resource so that you remember later.</a:t>
            </a:r>
          </a:p>
          <a:p>
            <a:pPr marL="514350" indent="-514350">
              <a:spcAft>
                <a:spcPts val="600"/>
              </a:spcAft>
              <a:buFont typeface="+mj-lt"/>
              <a:buAutoNum type="arabicPeriod"/>
            </a:pPr>
            <a:r>
              <a:rPr lang="en-US" sz="1200" kern="1200" dirty="0">
                <a:solidFill>
                  <a:schemeClr val="tx1"/>
                </a:solidFill>
                <a:latin typeface="+mn-lt"/>
                <a:ea typeface="+mn-ea"/>
                <a:cs typeface="+mn-cs"/>
              </a:rPr>
              <a:t>After we each have an individual </a:t>
            </a:r>
            <a:r>
              <a:rPr lang="en-US" sz="1200" kern="1200" dirty="0" smtClean="0">
                <a:solidFill>
                  <a:schemeClr val="tx1"/>
                </a:solidFill>
                <a:latin typeface="+mn-lt"/>
                <a:ea typeface="+mn-ea"/>
                <a:cs typeface="+mn-cs"/>
              </a:rPr>
              <a:t>opportunity </a:t>
            </a:r>
            <a:r>
              <a:rPr lang="en-US" sz="1200" kern="1200" dirty="0">
                <a:solidFill>
                  <a:schemeClr val="tx1"/>
                </a:solidFill>
                <a:latin typeface="+mn-lt"/>
                <a:ea typeface="+mn-ea"/>
                <a:cs typeface="+mn-cs"/>
              </a:rPr>
              <a:t>to vote on the priorities which have been identified during the table breakouts, we will invite you to place your  sticky notes with assets/resources and needs on the corresponding Priority Area sheet.</a:t>
            </a:r>
          </a:p>
          <a:p>
            <a:pPr marL="514350" indent="-514350">
              <a:spcAft>
                <a:spcPts val="600"/>
              </a:spcAft>
              <a:buFont typeface="+mj-lt"/>
              <a:buAutoNum type="arabicPeriod"/>
            </a:pPr>
            <a:r>
              <a:rPr lang="en-US" sz="1200" kern="1200" dirty="0">
                <a:solidFill>
                  <a:schemeClr val="tx1"/>
                </a:solidFill>
                <a:latin typeface="+mn-lt"/>
                <a:ea typeface="+mn-ea"/>
                <a:cs typeface="+mn-cs"/>
              </a:rPr>
              <a:t>For those assets/resources and needs pertaining to other domains that did not make this forum’s final cut, please place then on the sheet marked “Other”. This is still valuable information that others may find useful down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38</a:t>
            </a:fld>
            <a:endParaRPr lang="en-US"/>
          </a:p>
        </p:txBody>
      </p:sp>
    </p:spTree>
    <p:extLst>
      <p:ext uri="{BB962C8B-B14F-4D97-AF65-F5344CB8AC3E}">
        <p14:creationId xmlns:p14="http://schemas.microsoft.com/office/powerpoint/2010/main" val="1851169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JSI or other facilitator</a:t>
            </a:r>
            <a:endParaRPr lang="en-US" b="1" i="1"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39</a:t>
            </a:fld>
            <a:endParaRPr lang="en-US"/>
          </a:p>
        </p:txBody>
      </p:sp>
    </p:spTree>
    <p:extLst>
      <p:ext uri="{BB962C8B-B14F-4D97-AF65-F5344CB8AC3E}">
        <p14:creationId xmlns:p14="http://schemas.microsoft.com/office/powerpoint/2010/main" val="3786180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Local Facilitator</a:t>
            </a:r>
            <a:endParaRPr lang="en-US" b="1" i="1"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40</a:t>
            </a:fld>
            <a:endParaRPr lang="en-US"/>
          </a:p>
        </p:txBody>
      </p:sp>
    </p:spTree>
    <p:extLst>
      <p:ext uri="{BB962C8B-B14F-4D97-AF65-F5344CB8AC3E}">
        <p14:creationId xmlns:p14="http://schemas.microsoft.com/office/powerpoint/2010/main" val="196346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Local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4</a:t>
            </a:fld>
            <a:endParaRPr lang="en-US"/>
          </a:p>
        </p:txBody>
      </p:sp>
    </p:spTree>
    <p:extLst>
      <p:ext uri="{BB962C8B-B14F-4D97-AF65-F5344CB8AC3E}">
        <p14:creationId xmlns:p14="http://schemas.microsoft.com/office/powerpoint/2010/main" val="260533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JSI  or other Local Facilitator</a:t>
            </a:r>
          </a:p>
          <a:p>
            <a:endParaRPr lang="en-US" sz="1200" b="0" i="0" kern="1200" dirty="0" smtClean="0">
              <a:solidFill>
                <a:schemeClr val="tx1"/>
              </a:solidFill>
              <a:effectLst/>
              <a:latin typeface="+mn-lt"/>
              <a:ea typeface="+mn-ea"/>
              <a:cs typeface="+mn-cs"/>
            </a:endParaRPr>
          </a:p>
          <a:p>
            <a:r>
              <a:rPr lang="en-US" dirty="0" smtClean="0"/>
              <a:t>There are a number of things that bring us here today from the IRS, national accreditation</a:t>
            </a:r>
            <a:r>
              <a:rPr lang="en-US" baseline="0" dirty="0" smtClean="0"/>
              <a:t> boards, as well as the insight and leadership from the Maine Shared CHNA leader ship who long before the IRS and accreditation requirements saw an opportunity to work together to make Maine the healthiest state in the nation. </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5</a:t>
            </a:fld>
            <a:endParaRPr lang="en-US"/>
          </a:p>
        </p:txBody>
      </p:sp>
    </p:spTree>
    <p:extLst>
      <p:ext uri="{BB962C8B-B14F-4D97-AF65-F5344CB8AC3E}">
        <p14:creationId xmlns:p14="http://schemas.microsoft.com/office/powerpoint/2010/main" val="80772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i="0" kern="1200" dirty="0" smtClean="0">
                <a:solidFill>
                  <a:schemeClr val="tx1"/>
                </a:solidFill>
                <a:effectLst/>
                <a:latin typeface="+mn-lt"/>
                <a:ea typeface="+mn-ea"/>
                <a:cs typeface="+mn-cs"/>
              </a:rPr>
              <a:t>JSI  or other Local Facilitator</a:t>
            </a:r>
          </a:p>
          <a:p>
            <a:pPr eaLnBrk="1" hangingPunct="1">
              <a:spcBef>
                <a:spcPct val="0"/>
              </a:spcBef>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See page 28 of the Community Engagement</a:t>
            </a:r>
            <a:r>
              <a:rPr lang="en-US" baseline="0" dirty="0" smtClean="0"/>
              <a:t> Toolkit for more information</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Maine is the only state in the nation that conducts a statewide community health needs assessment through our unique public private partnership.  These</a:t>
            </a:r>
            <a:r>
              <a:rPr lang="en-US" altLang="en-US" baseline="0" dirty="0" smtClean="0"/>
              <a:t> community health needs assessments – referred to as “CHNAs” – are required for non-profit hospitals (under the IRS and ACA) and for local health departments to meet requirements under the Public Health Accreditation Board (PHAB). Among the required activities are:</a:t>
            </a:r>
          </a:p>
          <a:p>
            <a:pPr marL="228600" indent="-228600" eaLnBrk="1" hangingPunct="1">
              <a:spcBef>
                <a:spcPct val="0"/>
              </a:spcBef>
              <a:buAutoNum type="arabicPeriod"/>
            </a:pPr>
            <a:r>
              <a:rPr lang="en-US" altLang="en-US" baseline="0" dirty="0" smtClean="0"/>
              <a:t>Obtain input from the community, including providers and communities served, on health needs (which is why we’re here today)</a:t>
            </a:r>
          </a:p>
          <a:p>
            <a:pPr marL="228600" indent="-228600" eaLnBrk="1" hangingPunct="1">
              <a:spcBef>
                <a:spcPct val="0"/>
              </a:spcBef>
              <a:buAutoNum type="arabicPeriod"/>
            </a:pPr>
            <a:r>
              <a:rPr lang="en-US" altLang="en-US" baseline="0" dirty="0" smtClean="0"/>
              <a:t>Evaluate previous actions taken to address needs identified in previous CHNAs</a:t>
            </a:r>
          </a:p>
          <a:p>
            <a:pPr marL="228600" indent="-228600" eaLnBrk="1" hangingPunct="1">
              <a:spcBef>
                <a:spcPct val="0"/>
              </a:spcBef>
              <a:buAutoNum type="arabicPeriod"/>
            </a:pPr>
            <a:r>
              <a:rPr lang="en-US" altLang="en-US" baseline="0" dirty="0" smtClean="0"/>
              <a:t>Choose needs to be addressed (and provide justification)</a:t>
            </a:r>
          </a:p>
          <a:p>
            <a:pPr marL="228600" indent="-228600" eaLnBrk="1" hangingPunct="1">
              <a:spcBef>
                <a:spcPct val="0"/>
              </a:spcBef>
              <a:buAutoNum type="arabicPeriod"/>
            </a:pPr>
            <a:r>
              <a:rPr lang="en-US" altLang="en-US" baseline="0" dirty="0" smtClean="0"/>
              <a:t>Summarize an implementation strategy</a:t>
            </a:r>
          </a:p>
          <a:p>
            <a:pPr marL="228600" indent="-228600" eaLnBrk="1" hangingPunct="1">
              <a:spcBef>
                <a:spcPct val="0"/>
              </a:spcBef>
              <a:buAutoNum type="arabicPeriod"/>
            </a:pPr>
            <a:endParaRPr lang="en-US" altLang="en-US" dirty="0" smtClean="0"/>
          </a:p>
          <a:p>
            <a:pPr marL="228600" indent="-228600" eaLnBrk="1" hangingPunct="1">
              <a:spcBef>
                <a:spcPct val="0"/>
              </a:spcBef>
              <a:buAutoNum type="arabicPeriod"/>
            </a:pPr>
            <a:endParaRPr lang="en-US" altLang="en-US" dirty="0" smtClean="0"/>
          </a:p>
          <a:p>
            <a:pPr marL="228600" indent="-228600" eaLnBrk="1" hangingPunct="1">
              <a:spcBef>
                <a:spcPct val="0"/>
              </a:spcBef>
              <a:buAutoNum type="arabicPeriod"/>
            </a:pPr>
            <a:endParaRPr lang="en-US" altLang="en-US" dirty="0"/>
          </a:p>
        </p:txBody>
      </p:sp>
      <p:sp>
        <p:nvSpPr>
          <p:cNvPr id="8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009F09D6-6E2B-214C-A2BC-5E87530A82C4}" type="slidenum">
              <a:rPr lang="en-US" altLang="en-US"/>
              <a:pPr eaLnBrk="1" hangingPunct="1"/>
              <a:t>6</a:t>
            </a:fld>
            <a:endParaRPr lang="en-US" altLang="en-US"/>
          </a:p>
        </p:txBody>
      </p:sp>
    </p:spTree>
    <p:extLst>
      <p:ext uri="{BB962C8B-B14F-4D97-AF65-F5344CB8AC3E}">
        <p14:creationId xmlns:p14="http://schemas.microsoft.com/office/powerpoint/2010/main" val="3680264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JSI  or other Local Facilitator</a:t>
            </a:r>
          </a:p>
          <a:p>
            <a:endParaRPr lang="en-US" dirty="0" smtClean="0"/>
          </a:p>
          <a:p>
            <a:r>
              <a:rPr lang="en-US" dirty="0" smtClean="0"/>
              <a:t>Steering</a:t>
            </a:r>
            <a:r>
              <a:rPr lang="en-US" baseline="0" dirty="0" smtClean="0"/>
              <a:t> </a:t>
            </a:r>
            <a:r>
              <a:rPr lang="en-US" baseline="0" dirty="0"/>
              <a:t>Committee consists of representatives from the signatory members: Central Maine Heath Care, Eastern Maine Healthcare (EMHS to become Northern Light Health on October 1) Maine General Healthcare, MaineHealth, and the Maine Center for Disease Control and Prevention. Major funding for the Maine Shared CHNA is provided by the partnering healthcare systems with generous in-kind support from the Maine CDC and the countless organizations who contribute to this effort. </a:t>
            </a:r>
          </a:p>
          <a:p>
            <a:endParaRPr lang="en-US" baseline="0" dirty="0"/>
          </a:p>
          <a:p>
            <a:r>
              <a:rPr lang="en-US" baseline="0" dirty="0"/>
              <a:t>Funding supports the Program Manager and contracting with a vendor to support this effort. John Snow, Inc. (JSI) was selected in January, 2018.  Ask folks to stand if they have served in any or all of the following roles: </a:t>
            </a:r>
          </a:p>
          <a:p>
            <a:endParaRPr lang="en-US" baseline="0" dirty="0"/>
          </a:p>
          <a:p>
            <a:pPr marL="171450" indent="-171450">
              <a:buFont typeface="Arial" panose="020B0604020202020204" pitchFamily="34" charset="0"/>
              <a:buChar char="•"/>
            </a:pPr>
            <a:r>
              <a:rPr lang="en-US" baseline="0" dirty="0"/>
              <a:t>Data Analysis Team is made up of a subgroup with representatives from the Metrics Committee, analysts from Maine CDC, USM, and JSI. Their role has been to collect and analyze the list of 200 indicators identified by the Metrics Committee</a:t>
            </a:r>
          </a:p>
          <a:p>
            <a:pPr marL="171450" indent="-171450">
              <a:buFont typeface="Arial" panose="020B0604020202020204" pitchFamily="34" charset="0"/>
              <a:buChar char="•"/>
            </a:pPr>
            <a:r>
              <a:rPr lang="en-US" baseline="0" dirty="0"/>
              <a:t>Metrics Committee is made up of representatives from the signatory members with further support from UNE, USM, and subject matter experts.</a:t>
            </a:r>
          </a:p>
          <a:p>
            <a:pPr marL="171450" indent="-171450">
              <a:buFont typeface="Arial" panose="020B0604020202020204" pitchFamily="34" charset="0"/>
              <a:buChar char="•"/>
            </a:pPr>
            <a:r>
              <a:rPr lang="en-US" baseline="0" dirty="0"/>
              <a:t>The CEA made up of a subgroup with representatives from the Statewide Community Engagement Committee. Their role has been to provide advice and guidance to the Program Manager on every aspect of community engagement. </a:t>
            </a:r>
          </a:p>
          <a:p>
            <a:pPr marL="171450" indent="-171450">
              <a:buFont typeface="Arial" panose="020B0604020202020204" pitchFamily="34" charset="0"/>
              <a:buChar char="•"/>
            </a:pPr>
            <a:r>
              <a:rPr lang="en-US" baseline="0" dirty="0"/>
              <a:t>Statewide Community Engagement includes partners and interested parties who have provided feedback on all aspects of community engagement</a:t>
            </a:r>
          </a:p>
          <a:p>
            <a:pPr marL="171450" indent="-171450">
              <a:buFont typeface="Arial" panose="020B0604020202020204" pitchFamily="34" charset="0"/>
              <a:buChar char="•"/>
            </a:pPr>
            <a:r>
              <a:rPr lang="en-US" baseline="0" dirty="0"/>
              <a:t>Local Planning Teams have set dates, found venues, and organized every aspect of today’s event.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They deserve a hand!</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7</a:t>
            </a:fld>
            <a:endParaRPr lang="en-US"/>
          </a:p>
        </p:txBody>
      </p:sp>
    </p:spTree>
    <p:extLst>
      <p:ext uri="{BB962C8B-B14F-4D97-AF65-F5344CB8AC3E}">
        <p14:creationId xmlns:p14="http://schemas.microsoft.com/office/powerpoint/2010/main" val="246312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JSI or other facilitator</a:t>
            </a:r>
          </a:p>
          <a:p>
            <a:r>
              <a:rPr lang="en-US" sz="1200" b="0" i="0" kern="1200" dirty="0" smtClean="0">
                <a:solidFill>
                  <a:schemeClr val="tx1"/>
                </a:solidFill>
                <a:effectLst/>
                <a:latin typeface="+mn-lt"/>
                <a:ea typeface="+mn-ea"/>
                <a:cs typeface="+mn-cs"/>
              </a:rPr>
              <a:t>Best practice = including regular community assessment of data and progress, which creates multi level health improvement plans, which are evaluated regularly. Health Improvement Plans cannot succeed without partners – many who are here today.</a:t>
            </a:r>
          </a:p>
          <a:p>
            <a:r>
              <a:rPr lang="en-US" sz="1200" b="0" i="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EA5E2EEE-0310-C24D-981C-65A489894E8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9547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Facilitator</a:t>
            </a:r>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pPr/>
              <a:t>9</a:t>
            </a:fld>
            <a:endParaRPr lang="en-US"/>
          </a:p>
        </p:txBody>
      </p:sp>
    </p:spTree>
    <p:extLst>
      <p:ext uri="{BB962C8B-B14F-4D97-AF65-F5344CB8AC3E}">
        <p14:creationId xmlns:p14="http://schemas.microsoft.com/office/powerpoint/2010/main" val="2926310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750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1171F9-CA49-419B-B3BF-568AEE29AF66}"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3014" y="5055695"/>
            <a:ext cx="7362825" cy="10858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accent5"/>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837BDF-2B64-4B6E-A9D2-C3669708EC99}" type="datetime1">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886D74-C3E9-4265-9849-E697C489A9F2}"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DCB21-F9EB-474E-B6EE-5AC753EC1405}"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b="0" spc="-50" baseline="0">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2C32947-0F5E-4F7A-8F3D-1222EFDF8D52}"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CF564-720D-403A-8E11-902F3F023B65}"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B6D645-B994-4BB2-865E-018195590EF2}" type="datetime1">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968440"/>
          </a:xfrm>
        </p:spPr>
        <p:txBody>
          <a:bodyPr/>
          <a:lstStyle/>
          <a:p>
            <a:r>
              <a:rPr lang="en-US" dirty="0"/>
              <a:t>Click to edit Master title style</a:t>
            </a:r>
          </a:p>
        </p:txBody>
      </p:sp>
      <p:sp>
        <p:nvSpPr>
          <p:cNvPr id="3" name="Content Placeholder 2"/>
          <p:cNvSpPr>
            <a:spLocks noGrp="1"/>
          </p:cNvSpPr>
          <p:nvPr>
            <p:ph sz="half" idx="1"/>
          </p:nvPr>
        </p:nvSpPr>
        <p:spPr>
          <a:xfrm>
            <a:off x="1097279" y="1533378"/>
            <a:ext cx="4937760" cy="433571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533378"/>
            <a:ext cx="4937760" cy="433571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CECE1AE-3A32-4F58-917A-07BB714EA24F}" type="datetime1">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9513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52249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258778"/>
            <a:ext cx="4937760" cy="3705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74914C-DACB-481D-8AA1-7CFD7CDA01D3}" type="datetime1">
              <a:rPr lang="en-US" smtClean="0"/>
              <a:pPr/>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7E17C4-9F28-453C-AD64-029A81CC448D}" type="datetime1">
              <a:rPr lang="en-US" smtClean="0"/>
              <a:pPr/>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A52DCE-AD2F-4864-8D20-3E5D0B5DABB0}" type="datetime1">
              <a:rPr lang="en-US" smtClean="0"/>
              <a:pPr/>
              <a:t>10/25/2018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209700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9702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800" y="594359"/>
            <a:ext cx="2626822" cy="2286000"/>
          </a:xfrm>
        </p:spPr>
        <p:txBody>
          <a:bodyPr anchor="b">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2926080"/>
            <a:ext cx="2626822"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13112" y="6459785"/>
            <a:ext cx="2618510" cy="365125"/>
          </a:xfrm>
        </p:spPr>
        <p:txBody>
          <a:bodyPr/>
          <a:lstStyle>
            <a:lvl1pPr algn="l">
              <a:defRPr/>
            </a:lvl1pPr>
          </a:lstStyle>
          <a:p>
            <a:fld id="{D0EF63FF-7CB1-40AA-ADEF-D61A7E5B2D10}" type="datetime1">
              <a:rPr lang="en-US" smtClean="0"/>
              <a:pPr/>
              <a:t>10/25/2018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533378"/>
            <a:ext cx="10058400" cy="433571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b="1">
                <a:solidFill>
                  <a:schemeClr val="bg1"/>
                </a:solidFill>
              </a:defRPr>
            </a:lvl1pPr>
          </a:lstStyle>
          <a:p>
            <a:fld id="{A1C41C11-9436-4B63-8AAB-EA2F92AA80D7}" type="datetime1">
              <a:rPr lang="en-US" smtClean="0"/>
              <a:pPr/>
              <a:t>10/25/2018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b="1" cap="all"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88720" y="1336414"/>
            <a:ext cx="996696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85000"/>
        </a:lnSpc>
        <a:spcBef>
          <a:spcPct val="0"/>
        </a:spcBef>
        <a:buNone/>
        <a:defRPr sz="4400" b="0" kern="1200" spc="-50" baseline="0">
          <a:solidFill>
            <a:schemeClr val="accent3"/>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oogle.com/url?sa=i&amp;rct=j&amp;q=&amp;esrc=s&amp;source=images&amp;cd=&amp;cad=rja&amp;uact=8&amp;ved=2ahUKEwinzIDdn-3dAhWkUt8KHXWBAKIQjRx6BAgBEAU&amp;url=https://clipartxtras.com/categories/view/9c3dbe54faeb6c6ebbd3082ac5fbec81917795b7/dinner-clipart-png.html&amp;psig=AOvVaw1tn3cTdAuZ1LPa-9r9ncYo&amp;ust=1538758327548025"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707" y="769434"/>
            <a:ext cx="10823944" cy="3912517"/>
          </a:xfrm>
        </p:spPr>
        <p:txBody>
          <a:bodyPr anchor="t">
            <a:normAutofit/>
          </a:bodyPr>
          <a:lstStyle/>
          <a:p>
            <a:pPr algn="ctr"/>
            <a:r>
              <a:rPr lang="en-US" sz="6000" dirty="0" smtClean="0"/>
              <a:t>Maine Shared Community Health </a:t>
            </a:r>
            <a:r>
              <a:rPr lang="en-US" sz="6000" dirty="0"/>
              <a:t>Needs </a:t>
            </a:r>
            <a:r>
              <a:rPr lang="en-US" sz="6000" dirty="0" smtClean="0"/>
              <a:t>Assessment</a:t>
            </a:r>
            <a:br>
              <a:rPr lang="en-US" sz="6000" dirty="0" smtClean="0"/>
            </a:br>
            <a:r>
              <a:rPr lang="en-US" sz="4000" dirty="0" smtClean="0"/>
              <a:t>2018 </a:t>
            </a:r>
            <a:r>
              <a:rPr lang="en-US" sz="4000" dirty="0"/>
              <a:t>Community </a:t>
            </a:r>
            <a:r>
              <a:rPr lang="en-US" sz="4000" dirty="0" smtClean="0"/>
              <a:t>Event</a:t>
            </a:r>
            <a:endParaRPr lang="en-US" sz="4000" dirty="0"/>
          </a:p>
        </p:txBody>
      </p:sp>
      <p:sp>
        <p:nvSpPr>
          <p:cNvPr id="4" name="Subtitle 3"/>
          <p:cNvSpPr>
            <a:spLocks noGrp="1"/>
          </p:cNvSpPr>
          <p:nvPr>
            <p:ph type="subTitle" idx="1"/>
          </p:nvPr>
        </p:nvSpPr>
        <p:spPr>
          <a:xfrm>
            <a:off x="1100051" y="3182112"/>
            <a:ext cx="10058400" cy="1143000"/>
          </a:xfrm>
        </p:spPr>
        <p:txBody>
          <a:bodyPr anchor="ctr">
            <a:normAutofit/>
          </a:bodyPr>
          <a:lstStyle/>
          <a:p>
            <a:pPr algn="ctr"/>
            <a:r>
              <a:rPr lang="en-US" sz="4000" b="1" dirty="0" smtClean="0">
                <a:solidFill>
                  <a:schemeClr val="bg2">
                    <a:lumMod val="50000"/>
                  </a:schemeClr>
                </a:solidFill>
              </a:rPr>
              <a:t>Franklin County</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59784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altLang="en-US" dirty="0" smtClean="0"/>
              <a:t>Franklin County Accomplishments</a:t>
            </a:r>
            <a:br>
              <a:rPr lang="en-US" altLang="en-US" dirty="0" smtClean="0"/>
            </a:br>
            <a:r>
              <a:rPr lang="en-US" sz="2000" dirty="0" smtClean="0"/>
              <a:t>Hospital and District priority areas of work since the 2016 Shared CHNA</a:t>
            </a:r>
            <a:endParaRPr lang="en-US" altLang="en-US" sz="2000" dirty="0"/>
          </a:p>
        </p:txBody>
      </p:sp>
      <p:graphicFrame>
        <p:nvGraphicFramePr>
          <p:cNvPr id="9" name="Diagram 8"/>
          <p:cNvGraphicFramePr/>
          <p:nvPr>
            <p:extLst>
              <p:ext uri="{D42A27DB-BD31-4B8C-83A1-F6EECF244321}">
                <p14:modId xmlns:p14="http://schemas.microsoft.com/office/powerpoint/2010/main" val="679455269"/>
              </p:ext>
            </p:extLst>
          </p:nvPr>
        </p:nvGraphicFramePr>
        <p:xfrm>
          <a:off x="2032000" y="1439333"/>
          <a:ext cx="8128000" cy="4755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6113E31D-E2AB-40D1-8B51-AFA5AFEF393A}" type="slidenum">
              <a:rPr lang="en-US" smtClean="0"/>
              <a:pPr/>
              <a:t>10</a:t>
            </a:fld>
            <a:endParaRPr lang="en-US" dirty="0"/>
          </a:p>
        </p:txBody>
      </p:sp>
    </p:spTree>
    <p:extLst>
      <p:ext uri="{BB962C8B-B14F-4D97-AF65-F5344CB8AC3E}">
        <p14:creationId xmlns:p14="http://schemas.microsoft.com/office/powerpoint/2010/main" val="593385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t>Accomplishments of Note</a:t>
            </a:r>
          </a:p>
        </p:txBody>
      </p:sp>
      <p:sp>
        <p:nvSpPr>
          <p:cNvPr id="6147" name="Content Placeholder 2"/>
          <p:cNvSpPr>
            <a:spLocks noGrp="1"/>
          </p:cNvSpPr>
          <p:nvPr>
            <p:ph idx="1"/>
          </p:nvPr>
        </p:nvSpPr>
        <p:spPr>
          <a:xfrm>
            <a:off x="810201" y="3143693"/>
            <a:ext cx="3549148" cy="688827"/>
          </a:xfrm>
        </p:spPr>
        <p:txBody>
          <a:bodyPr>
            <a:normAutofit/>
          </a:bodyPr>
          <a:lstStyle/>
          <a:p>
            <a:pPr eaLnBrk="1" hangingPunct="1"/>
            <a:r>
              <a:rPr lang="en-US" altLang="en-US" sz="4000" dirty="0"/>
              <a:t>See Handout</a:t>
            </a:r>
          </a:p>
        </p:txBody>
      </p:sp>
      <p:pic>
        <p:nvPicPr>
          <p:cNvPr id="1026" name="Picture 2"/>
          <p:cNvPicPr>
            <a:picLocks noChangeAspect="1" noChangeArrowheads="1"/>
          </p:cNvPicPr>
          <p:nvPr/>
        </p:nvPicPr>
        <p:blipFill>
          <a:blip r:embed="rId3"/>
          <a:stretch>
            <a:fillRect/>
          </a:stretch>
        </p:blipFill>
        <p:spPr bwMode="auto">
          <a:xfrm>
            <a:off x="4498969" y="1780957"/>
            <a:ext cx="6378828" cy="4302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113E31D-E2AB-40D1-8B51-AFA5AFEF393A}" type="slidenum">
              <a:rPr lang="en-US" smtClean="0"/>
              <a:pPr/>
              <a:t>11</a:t>
            </a:fld>
            <a:endParaRPr lang="en-US" dirty="0"/>
          </a:p>
        </p:txBody>
      </p:sp>
    </p:spTree>
    <p:extLst>
      <p:ext uri="{BB962C8B-B14F-4D97-AF65-F5344CB8AC3E}">
        <p14:creationId xmlns:p14="http://schemas.microsoft.com/office/powerpoint/2010/main" val="2547963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How to Read County Health Profile </a:t>
            </a:r>
          </a:p>
        </p:txBody>
      </p:sp>
      <p:sp>
        <p:nvSpPr>
          <p:cNvPr id="2" name="Slide Number Placeholder 1"/>
          <p:cNvSpPr>
            <a:spLocks noGrp="1"/>
          </p:cNvSpPr>
          <p:nvPr>
            <p:ph type="sldNum" sz="quarter" idx="12"/>
          </p:nvPr>
        </p:nvSpPr>
        <p:spPr/>
        <p:txBody>
          <a:bodyPr/>
          <a:lstStyle/>
          <a:p>
            <a:fld id="{6113E31D-E2AB-40D1-8B51-AFA5AFEF393A}" type="slidenum">
              <a:rPr lang="en-US" smtClean="0"/>
              <a:pPr/>
              <a:t>12</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941" b="23449"/>
          <a:stretch/>
        </p:blipFill>
        <p:spPr>
          <a:xfrm>
            <a:off x="386733" y="1497723"/>
            <a:ext cx="9103822" cy="4902153"/>
          </a:xfrm>
          <a:prstGeom prst="rect">
            <a:avLst/>
          </a:prstGeom>
        </p:spPr>
      </p:pic>
      <p:sp>
        <p:nvSpPr>
          <p:cNvPr id="5" name="Rectangle 4">
            <a:extLst>
              <a:ext uri="{FF2B5EF4-FFF2-40B4-BE49-F238E27FC236}">
                <a16:creationId xmlns="" xmlns:a16="http://schemas.microsoft.com/office/drawing/2014/main" id="{59165B41-6DC6-4F63-B36C-769DECE8A4AE}"/>
              </a:ext>
            </a:extLst>
          </p:cNvPr>
          <p:cNvSpPr/>
          <p:nvPr/>
        </p:nvSpPr>
        <p:spPr>
          <a:xfrm rot="413002">
            <a:off x="7513983" y="4050022"/>
            <a:ext cx="3454793"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14272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How to Read County Health Profile </a:t>
            </a:r>
          </a:p>
        </p:txBody>
      </p:sp>
      <p:sp>
        <p:nvSpPr>
          <p:cNvPr id="2" name="Slide Number Placeholder 1"/>
          <p:cNvSpPr>
            <a:spLocks noGrp="1"/>
          </p:cNvSpPr>
          <p:nvPr>
            <p:ph type="sldNum" sz="quarter" idx="12"/>
          </p:nvPr>
        </p:nvSpPr>
        <p:spPr/>
        <p:txBody>
          <a:bodyPr/>
          <a:lstStyle/>
          <a:p>
            <a:fld id="{6113E31D-E2AB-40D1-8B51-AFA5AFEF393A}" type="slidenum">
              <a:rPr lang="en-US" smtClean="0"/>
              <a:pPr/>
              <a:t>13</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450" t="5748" r="8392" b="82436"/>
          <a:stretch/>
        </p:blipFill>
        <p:spPr>
          <a:xfrm>
            <a:off x="291073" y="2036835"/>
            <a:ext cx="11900927" cy="2188151"/>
          </a:xfrm>
          <a:prstGeom prst="rect">
            <a:avLst/>
          </a:prstGeom>
        </p:spPr>
      </p:pic>
      <p:sp>
        <p:nvSpPr>
          <p:cNvPr id="7" name="Rectangle 6"/>
          <p:cNvSpPr/>
          <p:nvPr/>
        </p:nvSpPr>
        <p:spPr>
          <a:xfrm rot="413002">
            <a:off x="2743863" y="1575169"/>
            <a:ext cx="3454793"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142389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Findings </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71072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Demographics</a:t>
            </a:r>
          </a:p>
        </p:txBody>
      </p:sp>
      <p:sp>
        <p:nvSpPr>
          <p:cNvPr id="7" name="Content Placeholder 6"/>
          <p:cNvSpPr>
            <a:spLocks noGrp="1"/>
          </p:cNvSpPr>
          <p:nvPr>
            <p:ph sz="half" idx="2"/>
          </p:nvPr>
        </p:nvSpPr>
        <p:spPr>
          <a:xfrm>
            <a:off x="6217919" y="1371600"/>
            <a:ext cx="5511625" cy="4335717"/>
          </a:xfrm>
        </p:spPr>
        <p:txBody>
          <a:bodyPr>
            <a:normAutofit/>
          </a:bodyPr>
          <a:lstStyle/>
          <a:p>
            <a:pPr marL="0" indent="0">
              <a:buNone/>
            </a:pPr>
            <a:r>
              <a:rPr lang="en-US" b="1" dirty="0" smtClean="0">
                <a:solidFill>
                  <a:schemeClr val="tx1"/>
                </a:solidFill>
                <a:latin typeface="+mj-lt"/>
              </a:rPr>
              <a:t>Percent of Population </a:t>
            </a:r>
            <a:r>
              <a:rPr lang="en-US" b="1" dirty="0">
                <a:solidFill>
                  <a:schemeClr val="tx1"/>
                </a:solidFill>
                <a:latin typeface="+mj-lt"/>
              </a:rPr>
              <a:t>Living in Rural </a:t>
            </a:r>
            <a:r>
              <a:rPr lang="en-US" b="1" dirty="0" smtClean="0">
                <a:solidFill>
                  <a:schemeClr val="tx1"/>
                </a:solidFill>
                <a:latin typeface="+mj-lt"/>
              </a:rPr>
              <a:t>Areas, 2012-2016</a:t>
            </a:r>
            <a:endParaRPr lang="en-US" b="1" dirty="0">
              <a:solidFill>
                <a:schemeClr val="tx1"/>
              </a:solidFill>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sp>
        <p:nvSpPr>
          <p:cNvPr id="11" name="TextBox 10"/>
          <p:cNvSpPr txBox="1"/>
          <p:nvPr/>
        </p:nvSpPr>
        <p:spPr>
          <a:xfrm>
            <a:off x="1249680" y="1371600"/>
            <a:ext cx="5443580" cy="400110"/>
          </a:xfrm>
          <a:prstGeom prst="rect">
            <a:avLst/>
          </a:prstGeom>
          <a:noFill/>
        </p:spPr>
        <p:txBody>
          <a:bodyPr wrap="square" rtlCol="0">
            <a:spAutoFit/>
          </a:bodyPr>
          <a:lstStyle/>
          <a:p>
            <a:r>
              <a:rPr lang="en-US" sz="2000" b="1" dirty="0" smtClean="0">
                <a:latin typeface="+mj-lt"/>
              </a:rPr>
              <a:t>Franklin County: Age Distribution</a:t>
            </a:r>
            <a:endParaRPr lang="en-US" sz="2000" b="1" dirty="0">
              <a:latin typeface="+mj-lt"/>
            </a:endParaRPr>
          </a:p>
        </p:txBody>
      </p:sp>
      <p:pic>
        <p:nvPicPr>
          <p:cNvPr id="12" name="Picture 11"/>
          <p:cNvPicPr>
            <a:picLocks noChangeAspect="1"/>
          </p:cNvPicPr>
          <p:nvPr/>
        </p:nvPicPr>
        <p:blipFill>
          <a:blip r:embed="rId3"/>
          <a:stretch>
            <a:fillRect/>
          </a:stretch>
        </p:blipFill>
        <p:spPr>
          <a:xfrm>
            <a:off x="7209050" y="1921618"/>
            <a:ext cx="2767527" cy="4262226"/>
          </a:xfrm>
          <a:prstGeom prst="rect">
            <a:avLst/>
          </a:prstGeom>
        </p:spPr>
      </p:pic>
      <p:sp>
        <p:nvSpPr>
          <p:cNvPr id="6" name="Rectangle 5"/>
          <p:cNvSpPr/>
          <p:nvPr/>
        </p:nvSpPr>
        <p:spPr>
          <a:xfrm>
            <a:off x="4319337" y="1921618"/>
            <a:ext cx="1222271" cy="2131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33160" y="2005843"/>
            <a:ext cx="1433210" cy="677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566370" y="2237874"/>
            <a:ext cx="283830" cy="300789"/>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592813" y="4969043"/>
            <a:ext cx="1963657" cy="121480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8736" t="72631" b="1930"/>
          <a:stretch/>
        </p:blipFill>
        <p:spPr>
          <a:xfrm>
            <a:off x="9347224" y="4785156"/>
            <a:ext cx="1464501" cy="1390457"/>
          </a:xfrm>
          <a:prstGeom prst="rect">
            <a:avLst/>
          </a:prstGeom>
        </p:spPr>
      </p:pic>
      <p:pic>
        <p:nvPicPr>
          <p:cNvPr id="4" name="Picture 3"/>
          <p:cNvPicPr>
            <a:picLocks noChangeAspect="1"/>
          </p:cNvPicPr>
          <p:nvPr/>
        </p:nvPicPr>
        <p:blipFill rotWithShape="1">
          <a:blip r:embed="rId5"/>
          <a:srcRect l="2435" r="1920"/>
          <a:stretch/>
        </p:blipFill>
        <p:spPr>
          <a:xfrm>
            <a:off x="562953" y="2237874"/>
            <a:ext cx="5954216" cy="3140064"/>
          </a:xfrm>
          <a:prstGeom prst="rect">
            <a:avLst/>
          </a:prstGeom>
        </p:spPr>
      </p:pic>
    </p:spTree>
    <p:extLst>
      <p:ext uri="{BB962C8B-B14F-4D97-AF65-F5344CB8AC3E}">
        <p14:creationId xmlns:p14="http://schemas.microsoft.com/office/powerpoint/2010/main" val="343596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a:t>
            </a:r>
          </a:p>
        </p:txBody>
      </p:sp>
      <p:sp>
        <p:nvSpPr>
          <p:cNvPr id="3" name="Content Placeholder 2"/>
          <p:cNvSpPr>
            <a:spLocks noGrp="1"/>
          </p:cNvSpPr>
          <p:nvPr>
            <p:ph sz="half" idx="1"/>
          </p:nvPr>
        </p:nvSpPr>
        <p:spPr>
          <a:xfrm>
            <a:off x="2171700" y="1447653"/>
            <a:ext cx="7000875" cy="4335716"/>
          </a:xfrm>
        </p:spPr>
        <p:txBody>
          <a:bodyPr>
            <a:normAutofit/>
          </a:bodyPr>
          <a:lstStyle/>
          <a:p>
            <a:pPr algn="ctr"/>
            <a:r>
              <a:rPr lang="en-US" sz="1800" b="1" dirty="0" smtClean="0">
                <a:solidFill>
                  <a:schemeClr val="tx1"/>
                </a:solidFill>
              </a:rPr>
              <a:t>Change in Percent of Population Age 25+ With Associates Degrees or Higher, 2000-2016</a:t>
            </a:r>
            <a:endParaRPr lang="en-US" sz="1800" b="1" dirty="0">
              <a:solidFill>
                <a:schemeClr val="tx1"/>
              </a:solidFill>
            </a:endParaRPr>
          </a:p>
          <a:p>
            <a:pPr algn="ctr"/>
            <a:endParaRPr lang="en-US" sz="16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16</a:t>
            </a:fld>
            <a:endParaRPr lang="en-US" dirty="0"/>
          </a:p>
        </p:txBody>
      </p:sp>
      <p:sp>
        <p:nvSpPr>
          <p:cNvPr id="8" name="Rectangle 7"/>
          <p:cNvSpPr/>
          <p:nvPr/>
        </p:nvSpPr>
        <p:spPr>
          <a:xfrm>
            <a:off x="1872553" y="2477692"/>
            <a:ext cx="735736" cy="220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72553" y="2257748"/>
            <a:ext cx="900627" cy="219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7642" r="54374" b="51220"/>
          <a:stretch/>
        </p:blipFill>
        <p:spPr>
          <a:xfrm>
            <a:off x="3818866" y="1917791"/>
            <a:ext cx="3892627" cy="4541994"/>
          </a:xfrm>
          <a:prstGeom prst="rect">
            <a:avLst/>
          </a:prstGeom>
        </p:spPr>
      </p:pic>
    </p:spTree>
    <p:extLst>
      <p:ext uri="{BB962C8B-B14F-4D97-AF65-F5344CB8AC3E}">
        <p14:creationId xmlns:p14="http://schemas.microsoft.com/office/powerpoint/2010/main" val="727695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Demographics</a:t>
            </a:r>
          </a:p>
        </p:txBody>
      </p:sp>
      <p:sp>
        <p:nvSpPr>
          <p:cNvPr id="2" name="Content Placeholder 1"/>
          <p:cNvSpPr>
            <a:spLocks noGrp="1"/>
          </p:cNvSpPr>
          <p:nvPr>
            <p:ph sz="half" idx="2"/>
          </p:nvPr>
        </p:nvSpPr>
        <p:spPr>
          <a:xfrm>
            <a:off x="1034649" y="1482155"/>
            <a:ext cx="9936480" cy="412653"/>
          </a:xfrm>
        </p:spPr>
        <p:txBody>
          <a:bodyPr>
            <a:noAutofit/>
          </a:bodyPr>
          <a:lstStyle/>
          <a:p>
            <a:pPr algn="ctr"/>
            <a:r>
              <a:rPr lang="en-US" sz="1800" b="1" dirty="0" smtClean="0">
                <a:latin typeface="+mj-lt"/>
              </a:rPr>
              <a:t>Franklin: Gay</a:t>
            </a:r>
            <a:r>
              <a:rPr lang="en-US" sz="1800" b="1" dirty="0">
                <a:latin typeface="+mj-lt"/>
              </a:rPr>
              <a:t>, Lesbian, and Bisexual High School </a:t>
            </a:r>
            <a:r>
              <a:rPr lang="en-US" sz="1800" b="1" dirty="0" smtClean="0">
                <a:latin typeface="+mj-lt"/>
              </a:rPr>
              <a:t>Students</a:t>
            </a:r>
            <a:endParaRPr lang="en-US" sz="1800" b="1" dirty="0">
              <a:latin typeface="+mj-lt"/>
            </a:endParaRPr>
          </a:p>
        </p:txBody>
      </p:sp>
      <p:sp>
        <p:nvSpPr>
          <p:cNvPr id="3" name="TextBox 2"/>
          <p:cNvSpPr txBox="1"/>
          <p:nvPr/>
        </p:nvSpPr>
        <p:spPr>
          <a:xfrm>
            <a:off x="4610275" y="5682484"/>
            <a:ext cx="705852" cy="369332"/>
          </a:xfrm>
          <a:prstGeom prst="rect">
            <a:avLst/>
          </a:prstGeom>
          <a:noFill/>
        </p:spPr>
        <p:txBody>
          <a:bodyPr wrap="square" rtlCol="0">
            <a:spAutoFit/>
          </a:bodyPr>
          <a:lstStyle/>
          <a:p>
            <a:r>
              <a:rPr lang="en-US" b="1" dirty="0"/>
              <a:t>2011</a:t>
            </a:r>
          </a:p>
        </p:txBody>
      </p:sp>
      <p:graphicFrame>
        <p:nvGraphicFramePr>
          <p:cNvPr id="7" name="Content Placeholder 10"/>
          <p:cNvGraphicFramePr>
            <a:graphicFrameLocks/>
          </p:cNvGraphicFramePr>
          <p:nvPr>
            <p:extLst>
              <p:ext uri="{D42A27DB-BD31-4B8C-83A1-F6EECF244321}">
                <p14:modId xmlns:p14="http://schemas.microsoft.com/office/powerpoint/2010/main" val="1611226197"/>
              </p:ext>
            </p:extLst>
          </p:nvPr>
        </p:nvGraphicFramePr>
        <p:xfrm>
          <a:off x="2998827" y="1776754"/>
          <a:ext cx="4938526" cy="43352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02889" y="5985305"/>
            <a:ext cx="705852" cy="369332"/>
          </a:xfrm>
          <a:prstGeom prst="rect">
            <a:avLst/>
          </a:prstGeom>
          <a:noFill/>
        </p:spPr>
        <p:txBody>
          <a:bodyPr wrap="square" rtlCol="0">
            <a:spAutoFit/>
          </a:bodyPr>
          <a:lstStyle/>
          <a:p>
            <a:r>
              <a:rPr lang="en-US" b="1" dirty="0"/>
              <a:t>2017</a:t>
            </a:r>
          </a:p>
        </p:txBody>
      </p:sp>
      <p:sp>
        <p:nvSpPr>
          <p:cNvPr id="5" name="Slide Number Placeholder 4"/>
          <p:cNvSpPr>
            <a:spLocks noGrp="1"/>
          </p:cNvSpPr>
          <p:nvPr>
            <p:ph type="sldNum" sz="quarter" idx="12"/>
          </p:nvPr>
        </p:nvSpPr>
        <p:spPr/>
        <p:txBody>
          <a:bodyPr/>
          <a:lstStyle/>
          <a:p>
            <a:fld id="{4FAB73BC-B049-4115-A692-8D63A059BFB8}" type="slidenum">
              <a:rPr lang="en-US" smtClean="0"/>
              <a:pPr/>
              <a:t>17</a:t>
            </a:fld>
            <a:endParaRPr lang="en-US" dirty="0"/>
          </a:p>
        </p:txBody>
      </p:sp>
      <p:cxnSp>
        <p:nvCxnSpPr>
          <p:cNvPr id="8" name="Straight Connector 7"/>
          <p:cNvCxnSpPr/>
          <p:nvPr/>
        </p:nvCxnSpPr>
        <p:spPr>
          <a:xfrm>
            <a:off x="5808791" y="2961847"/>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640698" y="2780876"/>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11%</a:t>
            </a:r>
            <a:endParaRPr lang="en-US" sz="1600" dirty="0">
              <a:latin typeface="+mj-lt"/>
            </a:endParaRPr>
          </a:p>
        </p:txBody>
      </p:sp>
      <p:sp>
        <p:nvSpPr>
          <p:cNvPr id="12" name="TextBox 11"/>
          <p:cNvSpPr txBox="1"/>
          <p:nvPr/>
        </p:nvSpPr>
        <p:spPr>
          <a:xfrm>
            <a:off x="3099066" y="1955045"/>
            <a:ext cx="762000" cy="338554"/>
          </a:xfrm>
          <a:prstGeom prst="rect">
            <a:avLst/>
          </a:prstGeom>
          <a:noFill/>
        </p:spPr>
        <p:txBody>
          <a:bodyPr wrap="square" rtlCol="0">
            <a:spAutoFit/>
          </a:bodyPr>
          <a:lstStyle/>
          <a:p>
            <a:r>
              <a:rPr lang="en-US" sz="1600" dirty="0" smtClean="0"/>
              <a:t>14%</a:t>
            </a:r>
            <a:endParaRPr lang="en-US" sz="1600" dirty="0"/>
          </a:p>
        </p:txBody>
      </p:sp>
      <p:sp>
        <p:nvSpPr>
          <p:cNvPr id="13" name="TextBox 12"/>
          <p:cNvSpPr txBox="1"/>
          <p:nvPr/>
        </p:nvSpPr>
        <p:spPr>
          <a:xfrm>
            <a:off x="4819989" y="5985305"/>
            <a:ext cx="705852" cy="369332"/>
          </a:xfrm>
          <a:prstGeom prst="rect">
            <a:avLst/>
          </a:prstGeom>
          <a:noFill/>
        </p:spPr>
        <p:txBody>
          <a:bodyPr wrap="square" rtlCol="0">
            <a:spAutoFit/>
          </a:bodyPr>
          <a:lstStyle/>
          <a:p>
            <a:r>
              <a:rPr lang="en-US" b="1" dirty="0" smtClean="0"/>
              <a:t>2011</a:t>
            </a:r>
            <a:endParaRPr lang="en-US" b="1" dirty="0"/>
          </a:p>
        </p:txBody>
      </p:sp>
    </p:spTree>
    <p:extLst>
      <p:ext uri="{BB962C8B-B14F-4D97-AF65-F5344CB8AC3E}">
        <p14:creationId xmlns:p14="http://schemas.microsoft.com/office/powerpoint/2010/main" val="2817066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594358"/>
            <a:ext cx="1889760" cy="3575305"/>
          </a:xfrm>
        </p:spPr>
        <p:txBody>
          <a:bodyPr/>
          <a:lstStyle/>
          <a:p>
            <a:r>
              <a:rPr lang="en-US" dirty="0">
                <a:solidFill>
                  <a:schemeClr val="tx1"/>
                </a:solidFill>
              </a:rPr>
              <a:t>Health Equity Data</a:t>
            </a:r>
            <a:br>
              <a:rPr lang="en-US" dirty="0">
                <a:solidFill>
                  <a:schemeClr val="tx1"/>
                </a:solidFill>
              </a:rPr>
            </a:br>
            <a:r>
              <a:rPr lang="en-US" dirty="0">
                <a:solidFill>
                  <a:schemeClr val="tx1"/>
                </a:solidFill>
              </a:rPr>
              <a:t/>
            </a:r>
            <a:br>
              <a:rPr lang="en-US" dirty="0">
                <a:solidFill>
                  <a:schemeClr val="tx1"/>
                </a:solidFill>
              </a:rPr>
            </a:br>
            <a:r>
              <a:rPr lang="en-US" sz="2000" dirty="0">
                <a:solidFill>
                  <a:schemeClr val="tx1"/>
                </a:solidFill>
              </a:rPr>
              <a:t> </a:t>
            </a:r>
          </a:p>
        </p:txBody>
      </p:sp>
      <p:pic>
        <p:nvPicPr>
          <p:cNvPr id="7" name="Content Placeholder 6"/>
          <p:cNvPicPr>
            <a:picLocks noGrp="1" noChangeAspect="1"/>
          </p:cNvPicPr>
          <p:nvPr>
            <p:ph idx="1"/>
          </p:nvPr>
        </p:nvPicPr>
        <p:blipFill>
          <a:blip r:embed="rId3"/>
          <a:stretch>
            <a:fillRect/>
          </a:stretch>
        </p:blipFill>
        <p:spPr>
          <a:xfrm>
            <a:off x="3891516" y="148374"/>
            <a:ext cx="8225698" cy="6358751"/>
          </a:xfrm>
          <a:prstGeom prst="rect">
            <a:avLst/>
          </a:prstGeom>
        </p:spPr>
      </p:pic>
      <p:sp>
        <p:nvSpPr>
          <p:cNvPr id="5" name="Text Placeholder 4"/>
          <p:cNvSpPr>
            <a:spLocks noGrp="1"/>
          </p:cNvSpPr>
          <p:nvPr>
            <p:ph type="body" sz="half" idx="2"/>
          </p:nvPr>
        </p:nvSpPr>
        <p:spPr>
          <a:xfrm>
            <a:off x="2389632" y="2926079"/>
            <a:ext cx="2626822" cy="3581045"/>
          </a:xfrm>
          <a:solidFill>
            <a:srgbClr val="CCDAE9"/>
          </a:solidFill>
        </p:spPr>
        <p:txBody>
          <a:bodyPr>
            <a:normAutofit fontScale="92500" lnSpcReduction="20000"/>
          </a:bodyPr>
          <a:lstStyle/>
          <a:p>
            <a:endParaRPr lang="en-US" sz="600" dirty="0">
              <a:solidFill>
                <a:schemeClr val="tx1"/>
              </a:solidFill>
            </a:endParaRPr>
          </a:p>
          <a:p>
            <a:r>
              <a:rPr lang="en-US" sz="2000" dirty="0">
                <a:solidFill>
                  <a:schemeClr val="tx1"/>
                </a:solidFill>
              </a:rPr>
              <a:t>Handouts include selected data for:</a:t>
            </a:r>
          </a:p>
          <a:p>
            <a:pPr marL="342900" indent="-342900">
              <a:buFont typeface="Arial" panose="020B0604020202020204" pitchFamily="34" charset="0"/>
              <a:buChar char="•"/>
            </a:pPr>
            <a:r>
              <a:rPr lang="en-US" sz="2000" dirty="0">
                <a:solidFill>
                  <a:schemeClr val="tx1"/>
                </a:solidFill>
              </a:rPr>
              <a:t>Sex</a:t>
            </a:r>
          </a:p>
          <a:p>
            <a:pPr marL="342900" indent="-342900">
              <a:buFont typeface="Arial" panose="020B0604020202020204" pitchFamily="34" charset="0"/>
              <a:buChar char="•"/>
            </a:pPr>
            <a:r>
              <a:rPr lang="en-US" sz="2000" dirty="0">
                <a:solidFill>
                  <a:schemeClr val="tx1"/>
                </a:solidFill>
              </a:rPr>
              <a:t>Race</a:t>
            </a:r>
          </a:p>
          <a:p>
            <a:pPr marL="342900" indent="-342900">
              <a:buFont typeface="Arial" panose="020B0604020202020204" pitchFamily="34" charset="0"/>
              <a:buChar char="•"/>
            </a:pPr>
            <a:r>
              <a:rPr lang="en-US" sz="2000" dirty="0">
                <a:solidFill>
                  <a:schemeClr val="tx1"/>
                </a:solidFill>
              </a:rPr>
              <a:t>Ethnicity</a:t>
            </a:r>
          </a:p>
          <a:p>
            <a:pPr marL="342900" indent="-342900">
              <a:buFont typeface="Arial" panose="020B0604020202020204" pitchFamily="34" charset="0"/>
              <a:buChar char="•"/>
            </a:pPr>
            <a:r>
              <a:rPr lang="en-US" sz="2000" dirty="0">
                <a:solidFill>
                  <a:schemeClr val="tx1"/>
                </a:solidFill>
              </a:rPr>
              <a:t>Sexual orientation</a:t>
            </a:r>
          </a:p>
          <a:p>
            <a:pPr marL="342900" indent="-342900">
              <a:buFont typeface="Arial" panose="020B0604020202020204" pitchFamily="34" charset="0"/>
              <a:buChar char="•"/>
            </a:pPr>
            <a:r>
              <a:rPr lang="en-US" sz="2000" dirty="0">
                <a:solidFill>
                  <a:schemeClr val="tx1"/>
                </a:solidFill>
              </a:rPr>
              <a:t>Education</a:t>
            </a:r>
          </a:p>
          <a:p>
            <a:pPr marL="342900" indent="-342900">
              <a:buFont typeface="Arial" panose="020B0604020202020204" pitchFamily="34" charset="0"/>
              <a:buChar char="•"/>
            </a:pPr>
            <a:r>
              <a:rPr lang="en-US" sz="2000" dirty="0">
                <a:solidFill>
                  <a:schemeClr val="tx1"/>
                </a:solidFill>
              </a:rPr>
              <a:t>Income</a:t>
            </a:r>
          </a:p>
          <a:p>
            <a:pPr marL="342900" indent="-342900">
              <a:buFont typeface="Arial" panose="020B0604020202020204" pitchFamily="34" charset="0"/>
              <a:buChar char="•"/>
            </a:pPr>
            <a:r>
              <a:rPr lang="en-US" sz="2000" dirty="0">
                <a:solidFill>
                  <a:schemeClr val="tx1"/>
                </a:solidFill>
              </a:rPr>
              <a:t>Rurality</a:t>
            </a:r>
          </a:p>
          <a:p>
            <a:endParaRPr lang="en-US" sz="2000"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162671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Years of Potential Life Lost </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198895769"/>
              </p:ext>
            </p:extLst>
          </p:nvPr>
        </p:nvGraphicFramePr>
        <p:xfrm>
          <a:off x="1694213" y="2147872"/>
          <a:ext cx="4621485" cy="419277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p:cNvSpPr txBox="1"/>
          <p:nvPr/>
        </p:nvSpPr>
        <p:spPr>
          <a:xfrm>
            <a:off x="5545386" y="3206575"/>
            <a:ext cx="2455614" cy="277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latin typeface="+mj-lt"/>
              </a:rPr>
              <a:t>Maine </a:t>
            </a:r>
            <a:endParaRPr lang="en-US" sz="1600" dirty="0" smtClean="0">
              <a:latin typeface="+mj-lt"/>
            </a:endParaRPr>
          </a:p>
          <a:p>
            <a:r>
              <a:rPr lang="en-US" sz="1600" dirty="0" smtClean="0">
                <a:latin typeface="+mj-lt"/>
              </a:rPr>
              <a:t>6,529.2</a:t>
            </a:r>
            <a:endParaRPr lang="en-US" sz="1600" dirty="0">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pPr/>
              <a:t>19</a:t>
            </a:fld>
            <a:endParaRPr lang="en-US" dirty="0">
              <a:latin typeface="+mj-lt"/>
            </a:endParaRPr>
          </a:p>
        </p:txBody>
      </p:sp>
      <p:sp>
        <p:nvSpPr>
          <p:cNvPr id="10" name="Content Placeholder 2"/>
          <p:cNvSpPr>
            <a:spLocks noGrp="1"/>
          </p:cNvSpPr>
          <p:nvPr>
            <p:ph sz="half" idx="2"/>
          </p:nvPr>
        </p:nvSpPr>
        <p:spPr>
          <a:xfrm>
            <a:off x="7411934" y="2895600"/>
            <a:ext cx="4026774" cy="1130895"/>
          </a:xfrm>
        </p:spPr>
        <p:txBody>
          <a:bodyPr>
            <a:normAutofit/>
          </a:bodyPr>
          <a:lstStyle/>
          <a:p>
            <a:pPr marL="0" indent="0">
              <a:lnSpc>
                <a:spcPct val="100000"/>
              </a:lnSpc>
              <a:buNone/>
            </a:pPr>
            <a:r>
              <a:rPr lang="en-US" b="1" dirty="0">
                <a:latin typeface="+mj-lt"/>
              </a:rPr>
              <a:t>YPLL measures premature death, or the years of potential life lost before the age of 75. </a:t>
            </a:r>
          </a:p>
        </p:txBody>
      </p:sp>
      <p:sp>
        <p:nvSpPr>
          <p:cNvPr id="12" name="TextBox 11"/>
          <p:cNvSpPr txBox="1"/>
          <p:nvPr/>
        </p:nvSpPr>
        <p:spPr>
          <a:xfrm>
            <a:off x="1497389" y="2017163"/>
            <a:ext cx="1141715" cy="338554"/>
          </a:xfrm>
          <a:prstGeom prst="rect">
            <a:avLst/>
          </a:prstGeom>
          <a:noFill/>
        </p:spPr>
        <p:txBody>
          <a:bodyPr wrap="square" rtlCol="0">
            <a:spAutoFit/>
          </a:bodyPr>
          <a:lstStyle/>
          <a:p>
            <a:r>
              <a:rPr lang="en-US" sz="1600" dirty="0" smtClean="0"/>
              <a:t>10,000</a:t>
            </a:r>
            <a:endParaRPr lang="en-US" sz="1600" dirty="0"/>
          </a:p>
        </p:txBody>
      </p:sp>
      <p:sp>
        <p:nvSpPr>
          <p:cNvPr id="13" name="Content Placeholder 2"/>
          <p:cNvSpPr txBox="1">
            <a:spLocks/>
          </p:cNvSpPr>
          <p:nvPr/>
        </p:nvSpPr>
        <p:spPr>
          <a:xfrm>
            <a:off x="1911850" y="1277059"/>
            <a:ext cx="4600672" cy="11308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Font typeface="Calibri" panose="020F0502020204030204" pitchFamily="34" charset="0"/>
              <a:buNone/>
            </a:pPr>
            <a:r>
              <a:rPr lang="en-US" b="1" dirty="0" smtClean="0">
                <a:latin typeface="+mj-lt"/>
              </a:rPr>
              <a:t>Franklin County: </a:t>
            </a:r>
            <a:r>
              <a:rPr lang="en-US" b="1" dirty="0">
                <a:latin typeface="+mj-lt"/>
              </a:rPr>
              <a:t>Years of Potential Life Lost Per 100,000 Population</a:t>
            </a:r>
          </a:p>
        </p:txBody>
      </p:sp>
    </p:spTree>
    <p:extLst>
      <p:ext uri="{BB962C8B-B14F-4D97-AF65-F5344CB8AC3E}">
        <p14:creationId xmlns:p14="http://schemas.microsoft.com/office/powerpoint/2010/main" val="274154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97408" y="317176"/>
            <a:ext cx="11058144" cy="968440"/>
          </a:xfrm>
        </p:spPr>
        <p:txBody>
          <a:bodyPr>
            <a:normAutofit fontScale="90000"/>
          </a:bodyPr>
          <a:lstStyle/>
          <a:p>
            <a:r>
              <a:rPr lang="en-US" dirty="0"/>
              <a:t>Thank you to the following sponsors of this forum!</a:t>
            </a:r>
            <a:endParaRPr lang="en-US" altLang="en-US" dirty="0"/>
          </a:p>
        </p:txBody>
      </p:sp>
      <p:sp>
        <p:nvSpPr>
          <p:cNvPr id="2" name="AutoShape 10" descr="https://mainehealth.org/-/media/images/logos/smhc-logo-neg-svg.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068946" y="1983346"/>
            <a:ext cx="9581882" cy="1938992"/>
          </a:xfrm>
          <a:prstGeom prst="rect">
            <a:avLst/>
          </a:prstGeom>
          <a:noFill/>
        </p:spPr>
        <p:txBody>
          <a:bodyPr wrap="square" numCol="1" rtlCol="0">
            <a:spAutoFit/>
          </a:bodyPr>
          <a:lstStyle/>
          <a:p>
            <a:pPr>
              <a:buFont typeface="Arial" pitchFamily="34" charset="0"/>
              <a:buChar char="•"/>
            </a:pPr>
            <a:r>
              <a:rPr lang="en-US" sz="2400" dirty="0" smtClean="0">
                <a:solidFill>
                  <a:schemeClr val="accent3">
                    <a:lumMod val="75000"/>
                    <a:lumOff val="25000"/>
                  </a:schemeClr>
                </a:solidFill>
                <a:latin typeface="Aharoni" pitchFamily="2" charset="-79"/>
                <a:cs typeface="Aharoni" pitchFamily="2" charset="-79"/>
              </a:rPr>
              <a:t>Franklin Health Community Network</a:t>
            </a:r>
          </a:p>
          <a:p>
            <a:pPr>
              <a:buFont typeface="Arial" pitchFamily="34" charset="0"/>
              <a:buChar char="•"/>
            </a:pPr>
            <a:r>
              <a:rPr lang="en-US" sz="2400" dirty="0" smtClean="0">
                <a:solidFill>
                  <a:schemeClr val="accent3">
                    <a:lumMod val="75000"/>
                    <a:lumOff val="25000"/>
                  </a:schemeClr>
                </a:solidFill>
                <a:latin typeface="Aharoni" pitchFamily="2" charset="-79"/>
                <a:cs typeface="Aharoni" pitchFamily="2" charset="-79"/>
              </a:rPr>
              <a:t>Healthy Community Coalition of Greater Franklin County</a:t>
            </a:r>
          </a:p>
          <a:p>
            <a:pPr>
              <a:buFont typeface="Arial" pitchFamily="34" charset="0"/>
              <a:buChar char="•"/>
            </a:pPr>
            <a:r>
              <a:rPr lang="en-US" sz="2400" dirty="0" smtClean="0">
                <a:solidFill>
                  <a:schemeClr val="accent3">
                    <a:lumMod val="75000"/>
                    <a:lumOff val="25000"/>
                  </a:schemeClr>
                </a:solidFill>
                <a:latin typeface="Aharoni" pitchFamily="2" charset="-79"/>
                <a:cs typeface="Aharoni" pitchFamily="2" charset="-79"/>
              </a:rPr>
              <a:t>Evergreen Behavioral Services</a:t>
            </a:r>
          </a:p>
          <a:p>
            <a:pPr>
              <a:buFont typeface="Arial" pitchFamily="34" charset="0"/>
              <a:buChar char="•"/>
            </a:pPr>
            <a:r>
              <a:rPr lang="en-US" sz="2400" dirty="0" smtClean="0">
                <a:solidFill>
                  <a:schemeClr val="accent3">
                    <a:lumMod val="75000"/>
                    <a:lumOff val="25000"/>
                  </a:schemeClr>
                </a:solidFill>
                <a:latin typeface="Aharoni" pitchFamily="2" charset="-79"/>
                <a:cs typeface="Aharoni" pitchFamily="2" charset="-79"/>
              </a:rPr>
              <a:t>United Way of the Tri-Valley Area</a:t>
            </a:r>
          </a:p>
          <a:p>
            <a:pPr>
              <a:buFont typeface="Arial" pitchFamily="34" charset="0"/>
              <a:buChar char="•"/>
            </a:pPr>
            <a:r>
              <a:rPr lang="en-US" sz="2400" dirty="0" smtClean="0">
                <a:solidFill>
                  <a:schemeClr val="accent3">
                    <a:lumMod val="75000"/>
                    <a:lumOff val="25000"/>
                  </a:schemeClr>
                </a:solidFill>
                <a:latin typeface="Aharoni" pitchFamily="2" charset="-79"/>
                <a:cs typeface="Aharoni" pitchFamily="2" charset="-79"/>
              </a:rPr>
              <a:t>Franklin County Children’s Task Force</a:t>
            </a:r>
          </a:p>
        </p:txBody>
      </p:sp>
      <p:sp>
        <p:nvSpPr>
          <p:cNvPr id="3" name="Slide Number Placeholder 2"/>
          <p:cNvSpPr>
            <a:spLocks noGrp="1"/>
          </p:cNvSpPr>
          <p:nvPr>
            <p:ph type="sldNum" sz="quarter" idx="12"/>
          </p:nvPr>
        </p:nvSpPr>
        <p:spPr/>
        <p:txBody>
          <a:bodyPr/>
          <a:lstStyle/>
          <a:p>
            <a:fld id="{6113E31D-E2AB-40D1-8B51-AFA5AFEF393A}" type="slidenum">
              <a:rPr lang="en-US" smtClean="0"/>
              <a:pPr/>
              <a:t>2</a:t>
            </a:fld>
            <a:endParaRPr lang="en-US" dirty="0"/>
          </a:p>
        </p:txBody>
      </p:sp>
    </p:spTree>
    <p:extLst>
      <p:ext uri="{BB962C8B-B14F-4D97-AF65-F5344CB8AC3E}">
        <p14:creationId xmlns:p14="http://schemas.microsoft.com/office/powerpoint/2010/main" val="2537519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4" name="Content Placeholder 3"/>
          <p:cNvSpPr>
            <a:spLocks noGrp="1"/>
          </p:cNvSpPr>
          <p:nvPr>
            <p:ph sz="half" idx="1"/>
          </p:nvPr>
        </p:nvSpPr>
        <p:spPr>
          <a:xfrm>
            <a:off x="1099174" y="1529894"/>
            <a:ext cx="4937760" cy="4335716"/>
          </a:xfrm>
        </p:spPr>
        <p:txBody>
          <a:bodyPr/>
          <a:lstStyle/>
          <a:p>
            <a:r>
              <a:rPr lang="en-US" sz="1800" b="1" dirty="0" smtClean="0">
                <a:solidFill>
                  <a:schemeClr val="tx1"/>
                </a:solidFill>
                <a:latin typeface="+mj-lt"/>
              </a:rPr>
              <a:t>Unemployment rate (2012-2016)</a:t>
            </a:r>
            <a:endParaRPr lang="en-US" sz="1800" b="1" dirty="0">
              <a:solidFill>
                <a:schemeClr val="tx1"/>
              </a:solidFill>
              <a:latin typeface="+mj-lt"/>
            </a:endParaRPr>
          </a:p>
          <a:p>
            <a:endParaRPr lang="en-US" b="1"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4" b="5259"/>
          <a:stretch/>
        </p:blipFill>
        <p:spPr>
          <a:xfrm>
            <a:off x="1252000" y="1869619"/>
            <a:ext cx="2826705" cy="4134139"/>
          </a:xfrm>
          <a:prstGeom prst="rect">
            <a:avLst/>
          </a:prstGeom>
        </p:spPr>
      </p:pic>
      <p:sp>
        <p:nvSpPr>
          <p:cNvPr id="10" name="Rectangle 9"/>
          <p:cNvSpPr/>
          <p:nvPr/>
        </p:nvSpPr>
        <p:spPr>
          <a:xfrm>
            <a:off x="2815389" y="5065295"/>
            <a:ext cx="1768643" cy="1070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021" t="73684" b="2106"/>
          <a:stretch/>
        </p:blipFill>
        <p:spPr>
          <a:xfrm>
            <a:off x="3403677" y="4656462"/>
            <a:ext cx="1821885" cy="1660360"/>
          </a:xfrm>
          <a:prstGeom prst="rect">
            <a:avLst/>
          </a:prstGeom>
        </p:spPr>
      </p:pic>
      <p:graphicFrame>
        <p:nvGraphicFramePr>
          <p:cNvPr id="28" name="Content Placeholder 5"/>
          <p:cNvGraphicFramePr>
            <a:graphicFrameLocks/>
          </p:cNvGraphicFramePr>
          <p:nvPr>
            <p:extLst>
              <p:ext uri="{D42A27DB-BD31-4B8C-83A1-F6EECF244321}">
                <p14:modId xmlns:p14="http://schemas.microsoft.com/office/powerpoint/2010/main" val="2446220522"/>
              </p:ext>
            </p:extLst>
          </p:nvPr>
        </p:nvGraphicFramePr>
        <p:xfrm>
          <a:off x="6107804" y="2345287"/>
          <a:ext cx="4682128" cy="4011347"/>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6244688" y="1453807"/>
            <a:ext cx="5211683" cy="369332"/>
          </a:xfrm>
          <a:prstGeom prst="rect">
            <a:avLst/>
          </a:prstGeom>
        </p:spPr>
        <p:txBody>
          <a:bodyPr wrap="none">
            <a:spAutoFit/>
          </a:bodyPr>
          <a:lstStyle/>
          <a:p>
            <a:r>
              <a:rPr lang="en-US" b="1" dirty="0" smtClean="0"/>
              <a:t>Franklin County: Individuals Living in Poverty</a:t>
            </a:r>
            <a:endParaRPr lang="en-US" b="1" dirty="0"/>
          </a:p>
        </p:txBody>
      </p:sp>
      <p:sp>
        <p:nvSpPr>
          <p:cNvPr id="30" name="TextBox 1"/>
          <p:cNvSpPr txBox="1"/>
          <p:nvPr/>
        </p:nvSpPr>
        <p:spPr>
          <a:xfrm>
            <a:off x="5347070" y="2345287"/>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smtClean="0">
                <a:latin typeface="+mj-lt"/>
              </a:rPr>
              <a:t>20%</a:t>
            </a:r>
            <a:endParaRPr lang="en-US" sz="1600" dirty="0">
              <a:latin typeface="+mj-lt"/>
            </a:endParaRPr>
          </a:p>
        </p:txBody>
      </p:sp>
      <p:cxnSp>
        <p:nvCxnSpPr>
          <p:cNvPr id="31" name="Straight Connector 30"/>
          <p:cNvCxnSpPr/>
          <p:nvPr/>
        </p:nvCxnSpPr>
        <p:spPr>
          <a:xfrm>
            <a:off x="9029922" y="3483696"/>
            <a:ext cx="1027611"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1"/>
          <p:cNvSpPr txBox="1"/>
          <p:nvPr/>
        </p:nvSpPr>
        <p:spPr>
          <a:xfrm>
            <a:off x="9750942" y="3320609"/>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14%</a:t>
            </a:r>
            <a:endParaRPr lang="en-US" sz="1600"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992843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pPr/>
              <a:t>21</a:t>
            </a:fld>
            <a:endParaRPr lang="en-US" dirty="0">
              <a:latin typeface="+mj-lt"/>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4235"/>
          <a:stretch/>
        </p:blipFill>
        <p:spPr>
          <a:xfrm>
            <a:off x="4909723" y="1468685"/>
            <a:ext cx="3242494" cy="4779715"/>
          </a:xfrm>
          <a:prstGeom prst="rect">
            <a:avLst/>
          </a:prstGeom>
        </p:spPr>
      </p:pic>
      <p:sp>
        <p:nvSpPr>
          <p:cNvPr id="19" name="Rectangle 18"/>
          <p:cNvSpPr/>
          <p:nvPr/>
        </p:nvSpPr>
        <p:spPr>
          <a:xfrm>
            <a:off x="6724650" y="5143500"/>
            <a:ext cx="2338199" cy="110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57299" t="72656" b="1476"/>
          <a:stretch/>
        </p:blipFill>
        <p:spPr>
          <a:xfrm>
            <a:off x="7769925" y="1742233"/>
            <a:ext cx="1675217" cy="1562101"/>
          </a:xfrm>
          <a:prstGeom prst="rect">
            <a:avLst/>
          </a:prstGeom>
        </p:spPr>
      </p:pic>
      <p:sp>
        <p:nvSpPr>
          <p:cNvPr id="20" name="Content Placeholder 1"/>
          <p:cNvSpPr>
            <a:spLocks noGrp="1"/>
          </p:cNvSpPr>
          <p:nvPr>
            <p:ph sz="half" idx="2"/>
          </p:nvPr>
        </p:nvSpPr>
        <p:spPr>
          <a:xfrm>
            <a:off x="-1517332" y="1509716"/>
            <a:ext cx="9936480" cy="412653"/>
          </a:xfrm>
        </p:spPr>
        <p:txBody>
          <a:bodyPr>
            <a:noAutofit/>
          </a:bodyPr>
          <a:lstStyle/>
          <a:p>
            <a:pPr algn="ctr"/>
            <a:r>
              <a:rPr lang="en-US" sz="1800" b="1" dirty="0" smtClean="0">
                <a:latin typeface="+mj-lt"/>
              </a:rPr>
              <a:t>Adverse Childhood Experiences, 2017</a:t>
            </a:r>
            <a:endParaRPr lang="en-US" sz="1800" b="1" dirty="0">
              <a:latin typeface="+mj-lt"/>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540" y="5247870"/>
            <a:ext cx="4860618" cy="1041561"/>
          </a:xfrm>
          <a:prstGeom prst="rect">
            <a:avLst/>
          </a:prstGeom>
        </p:spPr>
      </p:pic>
    </p:spTree>
    <p:extLst>
      <p:ext uri="{BB962C8B-B14F-4D97-AF65-F5344CB8AC3E}">
        <p14:creationId xmlns:p14="http://schemas.microsoft.com/office/powerpoint/2010/main" val="27427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t>
            </a:r>
            <a:r>
              <a:rPr lang="en-US" dirty="0" smtClean="0"/>
              <a:t>Behaviors - </a:t>
            </a:r>
            <a:r>
              <a:rPr lang="en-US" dirty="0"/>
              <a:t>Obesity</a:t>
            </a:r>
          </a:p>
        </p:txBody>
      </p:sp>
      <p:graphicFrame>
        <p:nvGraphicFramePr>
          <p:cNvPr id="14" name="Content Placeholder 5"/>
          <p:cNvGraphicFramePr>
            <a:graphicFrameLocks noGrp="1"/>
          </p:cNvGraphicFramePr>
          <p:nvPr>
            <p:ph idx="1"/>
            <p:extLst>
              <p:ext uri="{D42A27DB-BD31-4B8C-83A1-F6EECF244321}">
                <p14:modId xmlns:p14="http://schemas.microsoft.com/office/powerpoint/2010/main" val="1368952762"/>
              </p:ext>
            </p:extLst>
          </p:nvPr>
        </p:nvGraphicFramePr>
        <p:xfrm>
          <a:off x="1336916" y="2105341"/>
          <a:ext cx="4080374" cy="40809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575944" y="6021573"/>
            <a:ext cx="705852" cy="369332"/>
          </a:xfrm>
          <a:prstGeom prst="rect">
            <a:avLst/>
          </a:prstGeom>
          <a:noFill/>
        </p:spPr>
        <p:txBody>
          <a:bodyPr wrap="square" rtlCol="0">
            <a:spAutoFit/>
          </a:bodyPr>
          <a:lstStyle/>
          <a:p>
            <a:r>
              <a:rPr lang="en-US" b="1" dirty="0">
                <a:latin typeface="+mj-lt"/>
              </a:rPr>
              <a:t>2011</a:t>
            </a:r>
          </a:p>
        </p:txBody>
      </p:sp>
      <p:sp>
        <p:nvSpPr>
          <p:cNvPr id="3" name="Slide Number Placeholder 2"/>
          <p:cNvSpPr>
            <a:spLocks noGrp="1"/>
          </p:cNvSpPr>
          <p:nvPr>
            <p:ph type="sldNum" sz="quarter" idx="12"/>
          </p:nvPr>
        </p:nvSpPr>
        <p:spPr>
          <a:xfrm>
            <a:off x="9776664" y="6576058"/>
            <a:ext cx="1312025" cy="365125"/>
          </a:xfrm>
        </p:spPr>
        <p:txBody>
          <a:bodyPr/>
          <a:lstStyle/>
          <a:p>
            <a:fld id="{6113E31D-E2AB-40D1-8B51-AFA5AFEF393A}" type="slidenum">
              <a:rPr lang="en-US" smtClean="0"/>
              <a:pPr/>
              <a:t>22</a:t>
            </a:fld>
            <a:endParaRPr lang="en-US" dirty="0"/>
          </a:p>
        </p:txBody>
      </p:sp>
      <p:graphicFrame>
        <p:nvGraphicFramePr>
          <p:cNvPr id="19" name="Content Placeholder 5"/>
          <p:cNvGraphicFramePr>
            <a:graphicFrameLocks/>
          </p:cNvGraphicFramePr>
          <p:nvPr>
            <p:extLst>
              <p:ext uri="{D42A27DB-BD31-4B8C-83A1-F6EECF244321}">
                <p14:modId xmlns:p14="http://schemas.microsoft.com/office/powerpoint/2010/main" val="3768902581"/>
              </p:ext>
            </p:extLst>
          </p:nvPr>
        </p:nvGraphicFramePr>
        <p:xfrm>
          <a:off x="6156511" y="1614185"/>
          <a:ext cx="3988675" cy="441080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p:nvPr/>
        </p:nvSpPr>
        <p:spPr>
          <a:xfrm>
            <a:off x="3649493" y="6024992"/>
            <a:ext cx="705852" cy="369332"/>
          </a:xfrm>
          <a:prstGeom prst="rect">
            <a:avLst/>
          </a:prstGeom>
          <a:noFill/>
        </p:spPr>
        <p:txBody>
          <a:bodyPr wrap="square" rtlCol="0">
            <a:spAutoFit/>
          </a:bodyPr>
          <a:lstStyle/>
          <a:p>
            <a:r>
              <a:rPr lang="en-US" b="1" dirty="0" smtClean="0">
                <a:latin typeface="Arial (Body)"/>
              </a:rPr>
              <a:t>2017</a:t>
            </a:r>
            <a:endParaRPr lang="en-US" b="1" dirty="0">
              <a:latin typeface="Arial (Body)"/>
            </a:endParaRPr>
          </a:p>
        </p:txBody>
      </p:sp>
      <p:cxnSp>
        <p:nvCxnSpPr>
          <p:cNvPr id="18" name="Straight Connector 17"/>
          <p:cNvCxnSpPr/>
          <p:nvPr/>
        </p:nvCxnSpPr>
        <p:spPr>
          <a:xfrm>
            <a:off x="8244672" y="4500932"/>
            <a:ext cx="1027611"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
          <p:cNvSpPr txBox="1"/>
          <p:nvPr/>
        </p:nvSpPr>
        <p:spPr>
          <a:xfrm>
            <a:off x="8954037" y="4316976"/>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15%</a:t>
            </a:r>
          </a:p>
        </p:txBody>
      </p:sp>
      <p:sp>
        <p:nvSpPr>
          <p:cNvPr id="5" name="TextBox 1"/>
          <p:cNvSpPr txBox="1"/>
          <p:nvPr/>
        </p:nvSpPr>
        <p:spPr>
          <a:xfrm>
            <a:off x="4276651" y="3486929"/>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30%</a:t>
            </a:r>
            <a:endParaRPr lang="en-US" sz="1600" dirty="0">
              <a:latin typeface="+mj-lt"/>
            </a:endParaRPr>
          </a:p>
        </p:txBody>
      </p:sp>
      <p:sp>
        <p:nvSpPr>
          <p:cNvPr id="30" name="TextBox 29"/>
          <p:cNvSpPr txBox="1"/>
          <p:nvPr/>
        </p:nvSpPr>
        <p:spPr>
          <a:xfrm>
            <a:off x="8483733" y="5931193"/>
            <a:ext cx="705852" cy="369332"/>
          </a:xfrm>
          <a:prstGeom prst="rect">
            <a:avLst/>
          </a:prstGeom>
          <a:noFill/>
        </p:spPr>
        <p:txBody>
          <a:bodyPr wrap="square" rtlCol="0">
            <a:spAutoFit/>
          </a:bodyPr>
          <a:lstStyle/>
          <a:p>
            <a:r>
              <a:rPr lang="en-US" b="1" dirty="0" smtClean="0"/>
              <a:t>2017</a:t>
            </a:r>
            <a:endParaRPr lang="en-US" b="1" dirty="0"/>
          </a:p>
        </p:txBody>
      </p:sp>
      <p:sp>
        <p:nvSpPr>
          <p:cNvPr id="31" name="TextBox 30"/>
          <p:cNvSpPr txBox="1"/>
          <p:nvPr/>
        </p:nvSpPr>
        <p:spPr>
          <a:xfrm>
            <a:off x="7444997" y="5931193"/>
            <a:ext cx="705852" cy="369332"/>
          </a:xfrm>
          <a:prstGeom prst="rect">
            <a:avLst/>
          </a:prstGeom>
          <a:noFill/>
        </p:spPr>
        <p:txBody>
          <a:bodyPr wrap="square" rtlCol="0">
            <a:spAutoFit/>
          </a:bodyPr>
          <a:lstStyle/>
          <a:p>
            <a:r>
              <a:rPr lang="en-US" b="1" dirty="0">
                <a:latin typeface="+mj-lt"/>
              </a:rPr>
              <a:t>2011</a:t>
            </a:r>
          </a:p>
        </p:txBody>
      </p:sp>
      <p:sp>
        <p:nvSpPr>
          <p:cNvPr id="16" name="TextBox 15"/>
          <p:cNvSpPr txBox="1"/>
          <p:nvPr/>
        </p:nvSpPr>
        <p:spPr>
          <a:xfrm>
            <a:off x="5838567" y="2084521"/>
            <a:ext cx="1528010" cy="338554"/>
          </a:xfrm>
          <a:prstGeom prst="rect">
            <a:avLst/>
          </a:prstGeom>
          <a:noFill/>
        </p:spPr>
        <p:txBody>
          <a:bodyPr wrap="square" rtlCol="0">
            <a:spAutoFit/>
          </a:bodyPr>
          <a:lstStyle/>
          <a:p>
            <a:r>
              <a:rPr lang="en-US" sz="1600" dirty="0" smtClean="0">
                <a:latin typeface="+mj-lt"/>
              </a:rPr>
              <a:t>40%</a:t>
            </a:r>
            <a:endParaRPr lang="en-US" sz="1600" dirty="0">
              <a:latin typeface="+mj-lt"/>
            </a:endParaRPr>
          </a:p>
        </p:txBody>
      </p:sp>
      <p:sp>
        <p:nvSpPr>
          <p:cNvPr id="17" name="TextBox 16"/>
          <p:cNvSpPr txBox="1"/>
          <p:nvPr/>
        </p:nvSpPr>
        <p:spPr>
          <a:xfrm>
            <a:off x="1192814" y="2080711"/>
            <a:ext cx="1528010" cy="338554"/>
          </a:xfrm>
          <a:prstGeom prst="rect">
            <a:avLst/>
          </a:prstGeom>
          <a:noFill/>
        </p:spPr>
        <p:txBody>
          <a:bodyPr wrap="square" rtlCol="0">
            <a:spAutoFit/>
          </a:bodyPr>
          <a:lstStyle/>
          <a:p>
            <a:r>
              <a:rPr lang="en-US" sz="1600" dirty="0" smtClean="0">
                <a:latin typeface="+mj-lt"/>
              </a:rPr>
              <a:t>40%</a:t>
            </a:r>
            <a:endParaRPr lang="en-US" sz="1600" dirty="0">
              <a:latin typeface="+mj-lt"/>
            </a:endParaRPr>
          </a:p>
        </p:txBody>
      </p:sp>
      <p:sp>
        <p:nvSpPr>
          <p:cNvPr id="21" name="Content Placeholder 4"/>
          <p:cNvSpPr txBox="1">
            <a:spLocks/>
          </p:cNvSpPr>
          <p:nvPr/>
        </p:nvSpPr>
        <p:spPr>
          <a:xfrm>
            <a:off x="1375159" y="1457706"/>
            <a:ext cx="4348177" cy="5896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smtClean="0">
                <a:solidFill>
                  <a:schemeClr val="tx1"/>
                </a:solidFill>
                <a:latin typeface="+mj-lt"/>
              </a:rPr>
              <a:t>Franklin County: Obesity (Adults)</a:t>
            </a:r>
            <a:endParaRPr lang="en-US" b="1" dirty="0">
              <a:solidFill>
                <a:schemeClr val="tx1"/>
              </a:solidFill>
              <a:latin typeface="+mj-lt"/>
            </a:endParaRPr>
          </a:p>
        </p:txBody>
      </p:sp>
      <p:sp>
        <p:nvSpPr>
          <p:cNvPr id="23" name="Content Placeholder 4"/>
          <p:cNvSpPr txBox="1">
            <a:spLocks/>
          </p:cNvSpPr>
          <p:nvPr/>
        </p:nvSpPr>
        <p:spPr>
          <a:xfrm>
            <a:off x="6084498" y="1444083"/>
            <a:ext cx="4874653" cy="5896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smtClean="0">
                <a:solidFill>
                  <a:schemeClr val="tx1"/>
                </a:solidFill>
                <a:latin typeface="+mj-lt"/>
              </a:rPr>
              <a:t>Franklin County: Obesity (High School</a:t>
            </a:r>
            <a:r>
              <a:rPr lang="en-US" b="1" dirty="0" smtClean="0">
                <a:latin typeface="+mj-lt"/>
              </a:rPr>
              <a:t>)</a:t>
            </a:r>
            <a:endParaRPr lang="en-US" b="1" dirty="0">
              <a:latin typeface="+mj-lt"/>
            </a:endParaRPr>
          </a:p>
        </p:txBody>
      </p:sp>
      <p:cxnSp>
        <p:nvCxnSpPr>
          <p:cNvPr id="4" name="Straight Connector 3"/>
          <p:cNvCxnSpPr/>
          <p:nvPr/>
        </p:nvCxnSpPr>
        <p:spPr>
          <a:xfrm>
            <a:off x="3474191" y="3654108"/>
            <a:ext cx="1094049"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744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8853" t="73320" b="2644"/>
          <a:stretch/>
        </p:blipFill>
        <p:spPr>
          <a:xfrm>
            <a:off x="7105237" y="2346528"/>
            <a:ext cx="1806622" cy="1648326"/>
          </a:xfrm>
          <a:prstGeom prst="rect">
            <a:avLst/>
          </a:prstGeom>
        </p:spPr>
      </p:pic>
      <p:sp>
        <p:nvSpPr>
          <p:cNvPr id="2" name="Title 1"/>
          <p:cNvSpPr>
            <a:spLocks noGrp="1"/>
          </p:cNvSpPr>
          <p:nvPr>
            <p:ph type="title"/>
          </p:nvPr>
        </p:nvSpPr>
        <p:spPr/>
        <p:txBody>
          <a:bodyPr>
            <a:normAutofit/>
          </a:bodyPr>
          <a:lstStyle/>
          <a:p>
            <a:r>
              <a:rPr lang="en-US" dirty="0"/>
              <a:t>Health </a:t>
            </a:r>
            <a:r>
              <a:rPr lang="en-US" dirty="0" smtClean="0"/>
              <a:t>Behaviors - </a:t>
            </a:r>
            <a:r>
              <a:rPr lang="en-US" dirty="0"/>
              <a:t>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pPr/>
              <a:t>23</a:t>
            </a:fld>
            <a:endParaRPr lang="en-US" dirty="0">
              <a:latin typeface="+mj-lt"/>
            </a:endParaRPr>
          </a:p>
        </p:txBody>
      </p:sp>
      <p:sp>
        <p:nvSpPr>
          <p:cNvPr id="12" name="TextBox 11"/>
          <p:cNvSpPr txBox="1"/>
          <p:nvPr/>
        </p:nvSpPr>
        <p:spPr>
          <a:xfrm>
            <a:off x="3702124" y="1515531"/>
            <a:ext cx="5209735" cy="830997"/>
          </a:xfrm>
          <a:prstGeom prst="rect">
            <a:avLst/>
          </a:prstGeom>
          <a:noFill/>
        </p:spPr>
        <p:txBody>
          <a:bodyPr wrap="square" rtlCol="0">
            <a:spAutoFit/>
          </a:bodyPr>
          <a:lstStyle/>
          <a:p>
            <a:r>
              <a:rPr lang="en-US" sz="2400" b="1" dirty="0">
                <a:latin typeface="+mj-lt"/>
              </a:rPr>
              <a:t>Current Smoking (Adults</a:t>
            </a:r>
            <a:r>
              <a:rPr lang="en-US" sz="2400" b="1" dirty="0" smtClean="0">
                <a:latin typeface="+mj-lt"/>
              </a:rPr>
              <a:t>), 2016</a:t>
            </a:r>
            <a:endParaRPr lang="en-US" sz="2400" b="1" dirty="0">
              <a:latin typeface="+mj-lt"/>
            </a:endParaRPr>
          </a:p>
          <a:p>
            <a:endParaRPr lang="en-US" sz="2400" b="1" dirty="0">
              <a:latin typeface="+mj-lt"/>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2703"/>
          <a:stretch/>
        </p:blipFill>
        <p:spPr>
          <a:xfrm>
            <a:off x="4551953" y="1931029"/>
            <a:ext cx="2885719" cy="4385550"/>
          </a:xfrm>
          <a:prstGeom prst="rect">
            <a:avLst/>
          </a:prstGeom>
        </p:spPr>
      </p:pic>
      <p:sp>
        <p:nvSpPr>
          <p:cNvPr id="7" name="Rectangle 6"/>
          <p:cNvSpPr/>
          <p:nvPr/>
        </p:nvSpPr>
        <p:spPr>
          <a:xfrm>
            <a:off x="6273038" y="4920916"/>
            <a:ext cx="1824215" cy="1082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5919539"/>
            <a:ext cx="685800" cy="38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5191010"/>
            <a:ext cx="4860618" cy="1041561"/>
          </a:xfrm>
          <a:prstGeom prst="rect">
            <a:avLst/>
          </a:prstGeom>
        </p:spPr>
      </p:pic>
    </p:spTree>
    <p:extLst>
      <p:ext uri="{BB962C8B-B14F-4D97-AF65-F5344CB8AC3E}">
        <p14:creationId xmlns:p14="http://schemas.microsoft.com/office/powerpoint/2010/main" val="3668541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a:t>
            </a:r>
            <a:r>
              <a:rPr lang="en-US" dirty="0" smtClean="0"/>
              <a:t>Behaviors - </a:t>
            </a:r>
            <a:r>
              <a:rPr lang="en-US" dirty="0"/>
              <a:t>Smoking</a:t>
            </a:r>
          </a:p>
        </p:txBody>
      </p:sp>
      <p:sp>
        <p:nvSpPr>
          <p:cNvPr id="4" name="Slide Number Placeholder 3"/>
          <p:cNvSpPr>
            <a:spLocks noGrp="1"/>
          </p:cNvSpPr>
          <p:nvPr>
            <p:ph type="sldNum" sz="quarter" idx="12"/>
          </p:nvPr>
        </p:nvSpPr>
        <p:spPr/>
        <p:txBody>
          <a:bodyPr/>
          <a:lstStyle/>
          <a:p>
            <a:fld id="{6113E31D-E2AB-40D1-8B51-AFA5AFEF393A}" type="slidenum">
              <a:rPr lang="en-US" smtClean="0">
                <a:latin typeface="+mj-lt"/>
              </a:rPr>
              <a:pPr/>
              <a:t>24</a:t>
            </a:fld>
            <a:endParaRPr lang="en-US" dirty="0">
              <a:latin typeface="+mj-lt"/>
            </a:endParaRPr>
          </a:p>
        </p:txBody>
      </p:sp>
      <p:sp>
        <p:nvSpPr>
          <p:cNvPr id="5" name="Content Placeholder 4"/>
          <p:cNvSpPr>
            <a:spLocks noGrp="1"/>
          </p:cNvSpPr>
          <p:nvPr>
            <p:ph idx="1"/>
          </p:nvPr>
        </p:nvSpPr>
        <p:spPr>
          <a:xfrm>
            <a:off x="679127" y="1564135"/>
            <a:ext cx="4812866" cy="589620"/>
          </a:xfrm>
        </p:spPr>
        <p:txBody>
          <a:bodyPr>
            <a:normAutofit lnSpcReduction="10000"/>
          </a:bodyPr>
          <a:lstStyle/>
          <a:p>
            <a:pPr algn="ctr"/>
            <a:r>
              <a:rPr lang="en-US" b="1" dirty="0" smtClean="0">
                <a:latin typeface="+mj-lt"/>
              </a:rPr>
              <a:t>Franklin County: Past-30-Day Cigarette Smoking (High School)</a:t>
            </a:r>
            <a:endParaRPr lang="en-US" b="1" dirty="0">
              <a:latin typeface="+mj-lt"/>
            </a:endParaRPr>
          </a:p>
        </p:txBody>
      </p:sp>
      <p:graphicFrame>
        <p:nvGraphicFramePr>
          <p:cNvPr id="9" name="Chart 8"/>
          <p:cNvGraphicFramePr/>
          <p:nvPr>
            <p:extLst>
              <p:ext uri="{D42A27DB-BD31-4B8C-83A1-F6EECF244321}">
                <p14:modId xmlns:p14="http://schemas.microsoft.com/office/powerpoint/2010/main" val="154513034"/>
              </p:ext>
            </p:extLst>
          </p:nvPr>
        </p:nvGraphicFramePr>
        <p:xfrm>
          <a:off x="1200564" y="2487636"/>
          <a:ext cx="5288609" cy="384866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28748" y="2409493"/>
            <a:ext cx="762000" cy="307777"/>
          </a:xfrm>
          <a:prstGeom prst="rect">
            <a:avLst/>
          </a:prstGeom>
          <a:noFill/>
        </p:spPr>
        <p:txBody>
          <a:bodyPr wrap="square" rtlCol="0">
            <a:spAutoFit/>
          </a:bodyPr>
          <a:lstStyle/>
          <a:p>
            <a:r>
              <a:rPr lang="en-US" sz="1400" dirty="0" smtClean="0">
                <a:latin typeface="+mj-lt"/>
              </a:rPr>
              <a:t>25%</a:t>
            </a:r>
            <a:endParaRPr lang="en-US" sz="1400" dirty="0">
              <a:latin typeface="+mj-lt"/>
            </a:endParaRPr>
          </a:p>
        </p:txBody>
      </p:sp>
      <p:graphicFrame>
        <p:nvGraphicFramePr>
          <p:cNvPr id="8" name="Content Placeholder 5"/>
          <p:cNvGraphicFramePr>
            <a:graphicFrameLocks/>
          </p:cNvGraphicFramePr>
          <p:nvPr>
            <p:extLst>
              <p:ext uri="{D42A27DB-BD31-4B8C-83A1-F6EECF244321}">
                <p14:modId xmlns:p14="http://schemas.microsoft.com/office/powerpoint/2010/main" val="3419975554"/>
              </p:ext>
            </p:extLst>
          </p:nvPr>
        </p:nvGraphicFramePr>
        <p:xfrm>
          <a:off x="6990628" y="2529743"/>
          <a:ext cx="4026089" cy="40266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990628" y="2375855"/>
            <a:ext cx="762000" cy="307777"/>
          </a:xfrm>
          <a:prstGeom prst="rect">
            <a:avLst/>
          </a:prstGeom>
          <a:noFill/>
        </p:spPr>
        <p:txBody>
          <a:bodyPr wrap="square" rtlCol="0">
            <a:spAutoFit/>
          </a:bodyPr>
          <a:lstStyle/>
          <a:p>
            <a:r>
              <a:rPr lang="en-US" sz="1400" dirty="0" smtClean="0">
                <a:latin typeface="+mj-lt"/>
              </a:rPr>
              <a:t>25%</a:t>
            </a:r>
            <a:endParaRPr lang="en-US" sz="1400" dirty="0">
              <a:latin typeface="+mj-lt"/>
            </a:endParaRPr>
          </a:p>
        </p:txBody>
      </p:sp>
      <p:sp>
        <p:nvSpPr>
          <p:cNvPr id="14" name="Content Placeholder 4"/>
          <p:cNvSpPr txBox="1">
            <a:spLocks/>
          </p:cNvSpPr>
          <p:nvPr/>
        </p:nvSpPr>
        <p:spPr>
          <a:xfrm>
            <a:off x="6489174" y="1561544"/>
            <a:ext cx="5130012" cy="58962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smtClean="0">
                <a:latin typeface="+mj-lt"/>
              </a:rPr>
              <a:t>Franklin County: Past-30-Day E-Cigarette Use (High School)</a:t>
            </a:r>
            <a:endParaRPr lang="en-US" b="1" dirty="0">
              <a:latin typeface="+mj-lt"/>
            </a:endParaRPr>
          </a:p>
        </p:txBody>
      </p:sp>
      <p:sp>
        <p:nvSpPr>
          <p:cNvPr id="16" name="TextBox 1"/>
          <p:cNvSpPr txBox="1"/>
          <p:nvPr/>
        </p:nvSpPr>
        <p:spPr>
          <a:xfrm>
            <a:off x="10216982" y="3698224"/>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15%</a:t>
            </a:r>
            <a:endParaRPr lang="en-US" sz="1600" dirty="0">
              <a:latin typeface="+mj-lt"/>
            </a:endParaRPr>
          </a:p>
        </p:txBody>
      </p:sp>
      <p:cxnSp>
        <p:nvCxnSpPr>
          <p:cNvPr id="15" name="Straight Connector 14"/>
          <p:cNvCxnSpPr/>
          <p:nvPr/>
        </p:nvCxnSpPr>
        <p:spPr>
          <a:xfrm>
            <a:off x="9751251" y="3874183"/>
            <a:ext cx="764275"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368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561320" cy="968440"/>
          </a:xfrm>
        </p:spPr>
        <p:txBody>
          <a:bodyPr>
            <a:normAutofit/>
          </a:bodyPr>
          <a:lstStyle/>
          <a:p>
            <a:r>
              <a:rPr lang="en-US" dirty="0"/>
              <a:t>Health </a:t>
            </a:r>
            <a:r>
              <a:rPr lang="en-US" dirty="0" smtClean="0"/>
              <a:t>Behaviors – Alcohol and Marijuana</a:t>
            </a:r>
            <a:endParaRPr lang="en-US" dirty="0"/>
          </a:p>
        </p:txBody>
      </p:sp>
      <p:sp>
        <p:nvSpPr>
          <p:cNvPr id="21" name="Slide Number Placeholder 3"/>
          <p:cNvSpPr>
            <a:spLocks noGrp="1"/>
          </p:cNvSpPr>
          <p:nvPr>
            <p:ph type="sldNum" sz="quarter" idx="12"/>
          </p:nvPr>
        </p:nvSpPr>
        <p:spPr>
          <a:xfrm>
            <a:off x="10056036" y="6412600"/>
            <a:ext cx="1312025" cy="365125"/>
          </a:xfrm>
        </p:spPr>
        <p:txBody>
          <a:bodyPr/>
          <a:lstStyle/>
          <a:p>
            <a:fld id="{6113E31D-E2AB-40D1-8B51-AFA5AFEF393A}" type="slidenum">
              <a:rPr lang="en-US" smtClean="0">
                <a:latin typeface="+mj-lt"/>
              </a:rPr>
              <a:pPr/>
              <a:t>25</a:t>
            </a:fld>
            <a:endParaRPr lang="en-US" dirty="0">
              <a:latin typeface="+mj-lt"/>
            </a:endParaRPr>
          </a:p>
        </p:txBody>
      </p:sp>
      <p:sp>
        <p:nvSpPr>
          <p:cNvPr id="22" name="Content Placeholder 4"/>
          <p:cNvSpPr txBox="1">
            <a:spLocks/>
          </p:cNvSpPr>
          <p:nvPr/>
        </p:nvSpPr>
        <p:spPr>
          <a:xfrm>
            <a:off x="308729" y="1503626"/>
            <a:ext cx="5568215" cy="433571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smtClean="0">
                <a:solidFill>
                  <a:schemeClr val="tx1"/>
                </a:solidFill>
                <a:latin typeface="+mj-lt"/>
              </a:rPr>
              <a:t>Franklin County: Past-30-Day Alcohol and Marijuana Use (High School)</a:t>
            </a:r>
            <a:endParaRPr lang="en-US" b="1" dirty="0">
              <a:solidFill>
                <a:schemeClr val="tx1"/>
              </a:solidFill>
              <a:latin typeface="+mj-lt"/>
            </a:endParaRPr>
          </a:p>
        </p:txBody>
      </p:sp>
      <p:graphicFrame>
        <p:nvGraphicFramePr>
          <p:cNvPr id="23" name="Chart 22"/>
          <p:cNvGraphicFramePr/>
          <p:nvPr>
            <p:extLst>
              <p:ext uri="{D42A27DB-BD31-4B8C-83A1-F6EECF244321}">
                <p14:modId xmlns:p14="http://schemas.microsoft.com/office/powerpoint/2010/main" val="277637481"/>
              </p:ext>
            </p:extLst>
          </p:nvPr>
        </p:nvGraphicFramePr>
        <p:xfrm>
          <a:off x="839720" y="2603419"/>
          <a:ext cx="5769976" cy="368249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458720" y="2603419"/>
            <a:ext cx="762000" cy="307777"/>
          </a:xfrm>
          <a:prstGeom prst="rect">
            <a:avLst/>
          </a:prstGeom>
          <a:noFill/>
        </p:spPr>
        <p:txBody>
          <a:bodyPr wrap="square" rtlCol="0">
            <a:spAutoFit/>
          </a:bodyPr>
          <a:lstStyle/>
          <a:p>
            <a:r>
              <a:rPr lang="en-US" sz="1400" dirty="0" smtClean="0">
                <a:latin typeface="+mj-lt"/>
              </a:rPr>
              <a:t>35%</a:t>
            </a:r>
            <a:endParaRPr lang="en-US" sz="1400" dirty="0">
              <a:latin typeface="+mj-lt"/>
            </a:endParaRPr>
          </a:p>
        </p:txBody>
      </p:sp>
      <p:graphicFrame>
        <p:nvGraphicFramePr>
          <p:cNvPr id="15" name="Content Placeholder 5"/>
          <p:cNvGraphicFramePr>
            <a:graphicFrameLocks noGrp="1"/>
          </p:cNvGraphicFramePr>
          <p:nvPr>
            <p:ph idx="1"/>
            <p:extLst>
              <p:ext uri="{D42A27DB-BD31-4B8C-83A1-F6EECF244321}">
                <p14:modId xmlns:p14="http://schemas.microsoft.com/office/powerpoint/2010/main" val="2641664320"/>
              </p:ext>
            </p:extLst>
          </p:nvPr>
        </p:nvGraphicFramePr>
        <p:xfrm>
          <a:off x="7051787" y="2345241"/>
          <a:ext cx="3884837" cy="394067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9427785" y="4299664"/>
            <a:ext cx="764275"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
          <p:cNvSpPr txBox="1"/>
          <p:nvPr/>
        </p:nvSpPr>
        <p:spPr>
          <a:xfrm>
            <a:off x="10197053" y="4107985"/>
            <a:ext cx="1795237" cy="25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latin typeface="+mj-lt"/>
              </a:rPr>
              <a:t>Maine </a:t>
            </a:r>
            <a:r>
              <a:rPr lang="en-US" sz="1800" dirty="0" smtClean="0">
                <a:latin typeface="+mj-lt"/>
              </a:rPr>
              <a:t>12%</a:t>
            </a:r>
            <a:endParaRPr lang="en-US" sz="1800" dirty="0">
              <a:latin typeface="+mj-lt"/>
            </a:endParaRPr>
          </a:p>
        </p:txBody>
      </p:sp>
      <p:sp>
        <p:nvSpPr>
          <p:cNvPr id="26" name="TextBox 25"/>
          <p:cNvSpPr txBox="1"/>
          <p:nvPr/>
        </p:nvSpPr>
        <p:spPr>
          <a:xfrm>
            <a:off x="6709736" y="2364411"/>
            <a:ext cx="762000" cy="307777"/>
          </a:xfrm>
          <a:prstGeom prst="rect">
            <a:avLst/>
          </a:prstGeom>
          <a:noFill/>
        </p:spPr>
        <p:txBody>
          <a:bodyPr wrap="square" rtlCol="0">
            <a:spAutoFit/>
          </a:bodyPr>
          <a:lstStyle/>
          <a:p>
            <a:r>
              <a:rPr lang="en-US" sz="1400" dirty="0" smtClean="0">
                <a:latin typeface="+mj-lt"/>
              </a:rPr>
              <a:t>25%</a:t>
            </a:r>
            <a:endParaRPr lang="en-US" sz="1400" dirty="0">
              <a:latin typeface="+mj-lt"/>
            </a:endParaRPr>
          </a:p>
        </p:txBody>
      </p:sp>
      <p:sp>
        <p:nvSpPr>
          <p:cNvPr id="28" name="TextBox 27"/>
          <p:cNvSpPr txBox="1"/>
          <p:nvPr/>
        </p:nvSpPr>
        <p:spPr>
          <a:xfrm>
            <a:off x="7149753" y="1482066"/>
            <a:ext cx="4218307" cy="707886"/>
          </a:xfrm>
          <a:prstGeom prst="rect">
            <a:avLst/>
          </a:prstGeom>
          <a:noFill/>
        </p:spPr>
        <p:txBody>
          <a:bodyPr wrap="square" rtlCol="0">
            <a:spAutoFit/>
          </a:bodyPr>
          <a:lstStyle/>
          <a:p>
            <a:pPr algn="ctr"/>
            <a:r>
              <a:rPr lang="en-US" sz="2000" b="1" dirty="0" smtClean="0"/>
              <a:t>Franklin County: Binge Drinking (High School)</a:t>
            </a:r>
            <a:endParaRPr lang="en-US" sz="2000" b="1" dirty="0"/>
          </a:p>
        </p:txBody>
      </p:sp>
    </p:spTree>
    <p:extLst>
      <p:ext uri="{BB962C8B-B14F-4D97-AF65-F5344CB8AC3E}">
        <p14:creationId xmlns:p14="http://schemas.microsoft.com/office/powerpoint/2010/main" val="3283203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Outcomes - Cancer</a:t>
            </a:r>
            <a:endParaRPr lang="en-US" dirty="0"/>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527"/>
          <a:stretch/>
        </p:blipFill>
        <p:spPr>
          <a:xfrm>
            <a:off x="4442555" y="1540281"/>
            <a:ext cx="3134625" cy="4739141"/>
          </a:xfrm>
          <a:prstGeom prst="rect">
            <a:avLst/>
          </a:prstGeom>
        </p:spPr>
      </p:pic>
      <p:sp>
        <p:nvSpPr>
          <p:cNvPr id="7" name="TextBox 6"/>
          <p:cNvSpPr txBox="1"/>
          <p:nvPr/>
        </p:nvSpPr>
        <p:spPr>
          <a:xfrm>
            <a:off x="2269398" y="1610996"/>
            <a:ext cx="2904182" cy="1200329"/>
          </a:xfrm>
          <a:prstGeom prst="rect">
            <a:avLst/>
          </a:prstGeom>
          <a:noFill/>
        </p:spPr>
        <p:txBody>
          <a:bodyPr wrap="square" rtlCol="0">
            <a:spAutoFit/>
          </a:bodyPr>
          <a:lstStyle/>
          <a:p>
            <a:r>
              <a:rPr lang="en-US" sz="2400" b="1" dirty="0" smtClean="0">
                <a:latin typeface="+mj-lt"/>
              </a:rPr>
              <a:t>All Cancer Deaths, 2016</a:t>
            </a:r>
            <a:endParaRPr lang="en-US" sz="2400" b="1" dirty="0">
              <a:latin typeface="+mj-lt"/>
            </a:endParaRPr>
          </a:p>
          <a:p>
            <a:endParaRPr lang="en-US" sz="2400" b="1" dirty="0">
              <a:latin typeface="+mj-lt"/>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615" t="72982"/>
          <a:stretch/>
        </p:blipFill>
        <p:spPr>
          <a:xfrm>
            <a:off x="7206916" y="1884894"/>
            <a:ext cx="1785624" cy="1852863"/>
          </a:xfrm>
          <a:prstGeom prst="rect">
            <a:avLst/>
          </a:prstGeom>
        </p:spPr>
      </p:pic>
      <p:sp>
        <p:nvSpPr>
          <p:cNvPr id="9" name="Rectangle 8"/>
          <p:cNvSpPr/>
          <p:nvPr/>
        </p:nvSpPr>
        <p:spPr>
          <a:xfrm>
            <a:off x="6126480" y="5113421"/>
            <a:ext cx="1790299" cy="11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480" y="5113421"/>
            <a:ext cx="4782969" cy="1024922"/>
          </a:xfrm>
          <a:prstGeom prst="rect">
            <a:avLst/>
          </a:prstGeom>
        </p:spPr>
      </p:pic>
    </p:spTree>
    <p:extLst>
      <p:ext uri="{BB962C8B-B14F-4D97-AF65-F5344CB8AC3E}">
        <p14:creationId xmlns:p14="http://schemas.microsoft.com/office/powerpoint/2010/main" val="85214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9551411" y="3335018"/>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26924" y="310691"/>
            <a:ext cx="10588826" cy="986020"/>
          </a:xfrm>
        </p:spPr>
        <p:txBody>
          <a:bodyPr>
            <a:noAutofit/>
          </a:bodyPr>
          <a:lstStyle/>
          <a:p>
            <a:r>
              <a:rPr lang="en-US" dirty="0"/>
              <a:t>Health </a:t>
            </a:r>
            <a:r>
              <a:rPr lang="en-US" dirty="0" smtClean="0"/>
              <a:t>Outcomes - Adult </a:t>
            </a:r>
            <a:r>
              <a:rPr lang="en-US" dirty="0"/>
              <a:t>Chronic Disease</a:t>
            </a:r>
          </a:p>
        </p:txBody>
      </p:sp>
      <p:graphicFrame>
        <p:nvGraphicFramePr>
          <p:cNvPr id="4" name="Content Placeholder 5"/>
          <p:cNvGraphicFramePr>
            <a:graphicFrameLocks/>
          </p:cNvGraphicFramePr>
          <p:nvPr>
            <p:extLst>
              <p:ext uri="{D42A27DB-BD31-4B8C-83A1-F6EECF244321}">
                <p14:modId xmlns:p14="http://schemas.microsoft.com/office/powerpoint/2010/main" val="2092709919"/>
              </p:ext>
            </p:extLst>
          </p:nvPr>
        </p:nvGraphicFramePr>
        <p:xfrm>
          <a:off x="773418" y="2290842"/>
          <a:ext cx="4877925" cy="415910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3833601" y="3639451"/>
            <a:ext cx="1143970" cy="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4726407" y="3414380"/>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10%</a:t>
            </a:r>
            <a:endParaRPr lang="en-US" sz="1600" dirty="0">
              <a:latin typeface="+mj-lt"/>
            </a:endParaRPr>
          </a:p>
        </p:txBody>
      </p:sp>
      <p:graphicFrame>
        <p:nvGraphicFramePr>
          <p:cNvPr id="13" name="Content Placeholder 5"/>
          <p:cNvGraphicFramePr>
            <a:graphicFrameLocks/>
          </p:cNvGraphicFramePr>
          <p:nvPr>
            <p:extLst>
              <p:ext uri="{D42A27DB-BD31-4B8C-83A1-F6EECF244321}">
                <p14:modId xmlns:p14="http://schemas.microsoft.com/office/powerpoint/2010/main" val="1599129302"/>
              </p:ext>
            </p:extLst>
          </p:nvPr>
        </p:nvGraphicFramePr>
        <p:xfrm>
          <a:off x="6297194" y="1888761"/>
          <a:ext cx="5178932" cy="457102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
          <p:cNvSpPr txBox="1"/>
          <p:nvPr/>
        </p:nvSpPr>
        <p:spPr>
          <a:xfrm>
            <a:off x="10214248" y="3165906"/>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12%</a:t>
            </a:r>
            <a:endParaRPr lang="en-US" sz="1600"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27</a:t>
            </a:fld>
            <a:endParaRPr lang="en-US" dirty="0"/>
          </a:p>
        </p:txBody>
      </p:sp>
      <p:sp>
        <p:nvSpPr>
          <p:cNvPr id="5" name="TextBox 4"/>
          <p:cNvSpPr txBox="1"/>
          <p:nvPr/>
        </p:nvSpPr>
        <p:spPr>
          <a:xfrm>
            <a:off x="605619" y="2305354"/>
            <a:ext cx="693787" cy="338554"/>
          </a:xfrm>
          <a:prstGeom prst="rect">
            <a:avLst/>
          </a:prstGeom>
          <a:noFill/>
        </p:spPr>
        <p:txBody>
          <a:bodyPr wrap="square" rtlCol="0">
            <a:spAutoFit/>
          </a:bodyPr>
          <a:lstStyle/>
          <a:p>
            <a:r>
              <a:rPr lang="en-US" sz="1600" dirty="0" smtClean="0">
                <a:latin typeface="+mj-lt"/>
              </a:rPr>
              <a:t>15%</a:t>
            </a:r>
            <a:endParaRPr lang="en-US" sz="1600" dirty="0">
              <a:latin typeface="+mj-lt"/>
            </a:endParaRPr>
          </a:p>
        </p:txBody>
      </p:sp>
      <p:sp>
        <p:nvSpPr>
          <p:cNvPr id="22" name="TextBox 21"/>
          <p:cNvSpPr txBox="1"/>
          <p:nvPr/>
        </p:nvSpPr>
        <p:spPr>
          <a:xfrm>
            <a:off x="6060493" y="2324385"/>
            <a:ext cx="693787" cy="338554"/>
          </a:xfrm>
          <a:prstGeom prst="rect">
            <a:avLst/>
          </a:prstGeom>
          <a:noFill/>
        </p:spPr>
        <p:txBody>
          <a:bodyPr wrap="square" rtlCol="0">
            <a:spAutoFit/>
          </a:bodyPr>
          <a:lstStyle/>
          <a:p>
            <a:r>
              <a:rPr lang="en-US" sz="1600" dirty="0" smtClean="0">
                <a:latin typeface="+mj-lt"/>
              </a:rPr>
              <a:t>15%</a:t>
            </a:r>
            <a:endParaRPr lang="en-US" sz="1600" dirty="0">
              <a:latin typeface="+mj-lt"/>
            </a:endParaRPr>
          </a:p>
        </p:txBody>
      </p:sp>
      <p:sp>
        <p:nvSpPr>
          <p:cNvPr id="12" name="TextBox 11"/>
          <p:cNvSpPr txBox="1"/>
          <p:nvPr/>
        </p:nvSpPr>
        <p:spPr>
          <a:xfrm>
            <a:off x="1089855" y="1448201"/>
            <a:ext cx="5161385" cy="1200329"/>
          </a:xfrm>
          <a:prstGeom prst="rect">
            <a:avLst/>
          </a:prstGeom>
          <a:noFill/>
        </p:spPr>
        <p:txBody>
          <a:bodyPr wrap="square" rtlCol="0">
            <a:spAutoFit/>
          </a:bodyPr>
          <a:lstStyle/>
          <a:p>
            <a:pPr algn="ctr"/>
            <a:r>
              <a:rPr lang="en-US" sz="2400" b="1" dirty="0" smtClean="0">
                <a:latin typeface="+mj-lt"/>
              </a:rPr>
              <a:t>Franklin County: Diabetes Prevalence</a:t>
            </a:r>
            <a:endParaRPr lang="en-US" sz="2400" b="1" dirty="0">
              <a:latin typeface="+mj-lt"/>
            </a:endParaRPr>
          </a:p>
          <a:p>
            <a:endParaRPr lang="en-US" sz="2400" b="1" dirty="0">
              <a:latin typeface="+mj-lt"/>
            </a:endParaRPr>
          </a:p>
        </p:txBody>
      </p:sp>
      <p:sp>
        <p:nvSpPr>
          <p:cNvPr id="14" name="TextBox 13"/>
          <p:cNvSpPr txBox="1"/>
          <p:nvPr/>
        </p:nvSpPr>
        <p:spPr>
          <a:xfrm>
            <a:off x="6297194" y="1448201"/>
            <a:ext cx="5161385" cy="1200329"/>
          </a:xfrm>
          <a:prstGeom prst="rect">
            <a:avLst/>
          </a:prstGeom>
          <a:noFill/>
        </p:spPr>
        <p:txBody>
          <a:bodyPr wrap="square" rtlCol="0">
            <a:spAutoFit/>
          </a:bodyPr>
          <a:lstStyle/>
          <a:p>
            <a:pPr algn="ctr"/>
            <a:r>
              <a:rPr lang="en-US" sz="2400" b="1" dirty="0" smtClean="0">
                <a:latin typeface="+mj-lt"/>
              </a:rPr>
              <a:t>Franklin County: Asthma Prevalence</a:t>
            </a:r>
            <a:endParaRPr lang="en-US" sz="2400" b="1" dirty="0">
              <a:latin typeface="+mj-lt"/>
            </a:endParaRPr>
          </a:p>
          <a:p>
            <a:endParaRPr lang="en-US" sz="2400" b="1" dirty="0">
              <a:latin typeface="+mj-lt"/>
            </a:endParaRPr>
          </a:p>
        </p:txBody>
      </p:sp>
    </p:spTree>
    <p:extLst>
      <p:ext uri="{BB962C8B-B14F-4D97-AF65-F5344CB8AC3E}">
        <p14:creationId xmlns:p14="http://schemas.microsoft.com/office/powerpoint/2010/main" val="2540807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923" y="310691"/>
            <a:ext cx="10460025" cy="986020"/>
          </a:xfrm>
        </p:spPr>
        <p:txBody>
          <a:bodyPr>
            <a:noAutofit/>
          </a:bodyPr>
          <a:lstStyle/>
          <a:p>
            <a:r>
              <a:rPr lang="en-US" dirty="0"/>
              <a:t>Health </a:t>
            </a:r>
            <a:r>
              <a:rPr lang="en-US" dirty="0" smtClean="0"/>
              <a:t>Outcomes - Adult </a:t>
            </a:r>
            <a:r>
              <a:rPr lang="en-US" dirty="0"/>
              <a:t>Chronic Disease</a:t>
            </a:r>
          </a:p>
        </p:txBody>
      </p:sp>
      <p:sp>
        <p:nvSpPr>
          <p:cNvPr id="3" name="Slide Number Placeholder 2"/>
          <p:cNvSpPr>
            <a:spLocks noGrp="1"/>
          </p:cNvSpPr>
          <p:nvPr>
            <p:ph type="sldNum" sz="quarter" idx="12"/>
          </p:nvPr>
        </p:nvSpPr>
        <p:spPr/>
        <p:txBody>
          <a:bodyPr/>
          <a:lstStyle/>
          <a:p>
            <a:fld id="{4FAB73BC-B049-4115-A692-8D63A059BFB8}" type="slidenum">
              <a:rPr lang="en-US" smtClean="0">
                <a:latin typeface="+mj-lt"/>
              </a:rPr>
              <a:pPr/>
              <a:t>28</a:t>
            </a:fld>
            <a:endParaRPr lang="en-US" dirty="0">
              <a:latin typeface="+mj-lt"/>
            </a:endParaRPr>
          </a:p>
        </p:txBody>
      </p:sp>
      <p:sp>
        <p:nvSpPr>
          <p:cNvPr id="12" name="TextBox 11"/>
          <p:cNvSpPr txBox="1"/>
          <p:nvPr/>
        </p:nvSpPr>
        <p:spPr>
          <a:xfrm>
            <a:off x="1121577" y="1448201"/>
            <a:ext cx="4299283" cy="1200329"/>
          </a:xfrm>
          <a:prstGeom prst="rect">
            <a:avLst/>
          </a:prstGeom>
          <a:noFill/>
        </p:spPr>
        <p:txBody>
          <a:bodyPr wrap="square" rtlCol="0">
            <a:spAutoFit/>
          </a:bodyPr>
          <a:lstStyle/>
          <a:p>
            <a:pPr algn="ctr"/>
            <a:r>
              <a:rPr lang="en-US" sz="2400" b="1" dirty="0" smtClean="0">
                <a:latin typeface="+mj-lt"/>
              </a:rPr>
              <a:t>Franklin County: </a:t>
            </a:r>
          </a:p>
          <a:p>
            <a:pPr algn="ctr"/>
            <a:r>
              <a:rPr lang="en-US" sz="2400" b="1" dirty="0" smtClean="0">
                <a:latin typeface="+mj-lt"/>
              </a:rPr>
              <a:t>High Cholesterol</a:t>
            </a:r>
            <a:endParaRPr lang="en-US" sz="2400" b="1" dirty="0">
              <a:latin typeface="+mj-lt"/>
            </a:endParaRPr>
          </a:p>
          <a:p>
            <a:endParaRPr lang="en-US" sz="2400" b="1" dirty="0">
              <a:latin typeface="+mj-lt"/>
            </a:endParaRPr>
          </a:p>
        </p:txBody>
      </p:sp>
      <p:graphicFrame>
        <p:nvGraphicFramePr>
          <p:cNvPr id="16" name="Content Placeholder 5"/>
          <p:cNvGraphicFramePr>
            <a:graphicFrameLocks/>
          </p:cNvGraphicFramePr>
          <p:nvPr>
            <p:extLst>
              <p:ext uri="{D42A27DB-BD31-4B8C-83A1-F6EECF244321}">
                <p14:modId xmlns:p14="http://schemas.microsoft.com/office/powerpoint/2010/main" val="2073126063"/>
              </p:ext>
            </p:extLst>
          </p:nvPr>
        </p:nvGraphicFramePr>
        <p:xfrm>
          <a:off x="519843" y="2519985"/>
          <a:ext cx="5823593" cy="3756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5"/>
          <p:cNvGraphicFramePr>
            <a:graphicFrameLocks/>
          </p:cNvGraphicFramePr>
          <p:nvPr>
            <p:extLst>
              <p:ext uri="{D42A27DB-BD31-4B8C-83A1-F6EECF244321}">
                <p14:modId xmlns:p14="http://schemas.microsoft.com/office/powerpoint/2010/main" val="2980195727"/>
              </p:ext>
            </p:extLst>
          </p:nvPr>
        </p:nvGraphicFramePr>
        <p:xfrm>
          <a:off x="6243139" y="2503876"/>
          <a:ext cx="5848564" cy="377286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7118076" y="1479760"/>
            <a:ext cx="4299283" cy="1200329"/>
          </a:xfrm>
          <a:prstGeom prst="rect">
            <a:avLst/>
          </a:prstGeom>
          <a:noFill/>
        </p:spPr>
        <p:txBody>
          <a:bodyPr wrap="square" rtlCol="0">
            <a:spAutoFit/>
          </a:bodyPr>
          <a:lstStyle/>
          <a:p>
            <a:pPr algn="ctr"/>
            <a:r>
              <a:rPr lang="en-US" sz="2400" b="1" dirty="0" smtClean="0">
                <a:latin typeface="+mj-lt"/>
              </a:rPr>
              <a:t>Franklin County: </a:t>
            </a:r>
          </a:p>
          <a:p>
            <a:pPr algn="ctr"/>
            <a:r>
              <a:rPr lang="en-US" sz="2400" b="1" dirty="0" smtClean="0">
                <a:latin typeface="+mj-lt"/>
              </a:rPr>
              <a:t>High Blood Pressure</a:t>
            </a:r>
            <a:endParaRPr lang="en-US" sz="2400" b="1" dirty="0">
              <a:latin typeface="+mj-lt"/>
            </a:endParaRPr>
          </a:p>
          <a:p>
            <a:endParaRPr lang="en-US" sz="2400" b="1" dirty="0">
              <a:latin typeface="+mj-lt"/>
            </a:endParaRPr>
          </a:p>
        </p:txBody>
      </p:sp>
      <p:cxnSp>
        <p:nvCxnSpPr>
          <p:cNvPr id="25" name="Straight Connector 24"/>
          <p:cNvCxnSpPr/>
          <p:nvPr/>
        </p:nvCxnSpPr>
        <p:spPr>
          <a:xfrm>
            <a:off x="3844627" y="3333893"/>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54048" y="3701104"/>
            <a:ext cx="965264"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1"/>
          <p:cNvSpPr txBox="1"/>
          <p:nvPr/>
        </p:nvSpPr>
        <p:spPr>
          <a:xfrm>
            <a:off x="2411379" y="3149201"/>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39%</a:t>
            </a:r>
            <a:endParaRPr lang="en-US" sz="1600" dirty="0">
              <a:latin typeface="+mj-lt"/>
            </a:endParaRPr>
          </a:p>
        </p:txBody>
      </p:sp>
    </p:spTree>
    <p:extLst>
      <p:ext uri="{BB962C8B-B14F-4D97-AF65-F5344CB8AC3E}">
        <p14:creationId xmlns:p14="http://schemas.microsoft.com/office/powerpoint/2010/main" val="4249929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t>
            </a:r>
            <a:r>
              <a:rPr lang="en-US" dirty="0" smtClean="0"/>
              <a:t>Outcomes - </a:t>
            </a:r>
            <a:r>
              <a:rPr lang="en-US" dirty="0"/>
              <a:t>Mental Health</a:t>
            </a:r>
          </a:p>
        </p:txBody>
      </p:sp>
      <p:sp>
        <p:nvSpPr>
          <p:cNvPr id="4" name="Slide Number Placeholder 3"/>
          <p:cNvSpPr>
            <a:spLocks noGrp="1"/>
          </p:cNvSpPr>
          <p:nvPr>
            <p:ph type="sldNum" sz="quarter" idx="12"/>
          </p:nvPr>
        </p:nvSpPr>
        <p:spPr>
          <a:xfrm>
            <a:off x="9419611" y="6459785"/>
            <a:ext cx="1312025" cy="365125"/>
          </a:xfrm>
        </p:spPr>
        <p:txBody>
          <a:bodyPr/>
          <a:lstStyle/>
          <a:p>
            <a:fld id="{4FAB73BC-B049-4115-A692-8D63A059BFB8}" type="slidenum">
              <a:rPr lang="en-US" smtClean="0">
                <a:latin typeface="+mj-lt"/>
              </a:rPr>
              <a:pPr/>
              <a:t>29</a:t>
            </a:fld>
            <a:endParaRPr lang="en-US"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78" y="2117038"/>
            <a:ext cx="2687313" cy="4161918"/>
          </a:xfrm>
          <a:prstGeom prst="rect">
            <a:avLst/>
          </a:prstGeom>
        </p:spPr>
      </p:pic>
      <p:sp>
        <p:nvSpPr>
          <p:cNvPr id="14" name="TextBox 13"/>
          <p:cNvSpPr txBox="1"/>
          <p:nvPr/>
        </p:nvSpPr>
        <p:spPr>
          <a:xfrm>
            <a:off x="6240795" y="1414215"/>
            <a:ext cx="5740998" cy="707886"/>
          </a:xfrm>
          <a:prstGeom prst="rect">
            <a:avLst/>
          </a:prstGeom>
          <a:noFill/>
        </p:spPr>
        <p:txBody>
          <a:bodyPr wrap="square" rtlCol="0">
            <a:spAutoFit/>
          </a:bodyPr>
          <a:lstStyle/>
          <a:p>
            <a:pPr algn="ctr"/>
            <a:r>
              <a:rPr lang="en-US" sz="2000" b="1" dirty="0" smtClean="0"/>
              <a:t>Franklin: Sad/Hopeless 2+ Weeks in a Row   (High </a:t>
            </a:r>
            <a:r>
              <a:rPr lang="en-US" sz="2000" b="1" dirty="0"/>
              <a:t>School)</a:t>
            </a:r>
            <a:endParaRPr lang="en-US" sz="24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9600" t="73509"/>
          <a:stretch/>
        </p:blipFill>
        <p:spPr>
          <a:xfrm>
            <a:off x="3790906" y="2359051"/>
            <a:ext cx="1788958" cy="1816768"/>
          </a:xfrm>
          <a:prstGeom prst="rect">
            <a:avLst/>
          </a:prstGeom>
        </p:spPr>
      </p:pic>
      <p:sp>
        <p:nvSpPr>
          <p:cNvPr id="6" name="Rectangle 5"/>
          <p:cNvSpPr/>
          <p:nvPr/>
        </p:nvSpPr>
        <p:spPr>
          <a:xfrm>
            <a:off x="2863516" y="5197642"/>
            <a:ext cx="1788932" cy="108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602547" y="2242221"/>
            <a:ext cx="693787" cy="338554"/>
          </a:xfrm>
          <a:prstGeom prst="rect">
            <a:avLst/>
          </a:prstGeom>
          <a:noFill/>
        </p:spPr>
        <p:txBody>
          <a:bodyPr wrap="square" rtlCol="0">
            <a:spAutoFit/>
          </a:bodyPr>
          <a:lstStyle/>
          <a:p>
            <a:r>
              <a:rPr lang="en-US" sz="1600" dirty="0" smtClean="0">
                <a:latin typeface="+mj-lt"/>
              </a:rPr>
              <a:t>30%</a:t>
            </a:r>
            <a:endParaRPr lang="en-US" sz="1600" dirty="0">
              <a:latin typeface="+mj-lt"/>
            </a:endParaRPr>
          </a:p>
        </p:txBody>
      </p:sp>
      <p:sp>
        <p:nvSpPr>
          <p:cNvPr id="36" name="TextBox 35"/>
          <p:cNvSpPr txBox="1"/>
          <p:nvPr/>
        </p:nvSpPr>
        <p:spPr>
          <a:xfrm>
            <a:off x="1005253" y="1406937"/>
            <a:ext cx="6062174" cy="400110"/>
          </a:xfrm>
          <a:prstGeom prst="rect">
            <a:avLst/>
          </a:prstGeom>
          <a:noFill/>
        </p:spPr>
        <p:txBody>
          <a:bodyPr wrap="square" rtlCol="0">
            <a:spAutoFit/>
          </a:bodyPr>
          <a:lstStyle/>
          <a:p>
            <a:r>
              <a:rPr lang="en-US" sz="2000" b="1" dirty="0" smtClean="0"/>
              <a:t>Current Depression (Adults), 2014-2016 </a:t>
            </a:r>
            <a:endParaRPr lang="en-US" sz="2400" b="1" dirty="0"/>
          </a:p>
        </p:txBody>
      </p:sp>
      <p:graphicFrame>
        <p:nvGraphicFramePr>
          <p:cNvPr id="9" name="Chart 8"/>
          <p:cNvGraphicFramePr/>
          <p:nvPr>
            <p:extLst>
              <p:ext uri="{D42A27DB-BD31-4B8C-83A1-F6EECF244321}">
                <p14:modId xmlns:p14="http://schemas.microsoft.com/office/powerpoint/2010/main" val="4293575114"/>
              </p:ext>
            </p:extLst>
          </p:nvPr>
        </p:nvGraphicFramePr>
        <p:xfrm>
          <a:off x="7046576" y="2322676"/>
          <a:ext cx="4357517" cy="3844902"/>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9424802" y="5994478"/>
            <a:ext cx="693787" cy="369332"/>
          </a:xfrm>
          <a:prstGeom prst="rect">
            <a:avLst/>
          </a:prstGeom>
          <a:noFill/>
        </p:spPr>
        <p:txBody>
          <a:bodyPr wrap="square" rtlCol="0">
            <a:spAutoFit/>
          </a:bodyPr>
          <a:lstStyle/>
          <a:p>
            <a:r>
              <a:rPr lang="en-US" b="1" dirty="0" smtClean="0">
                <a:latin typeface="+mj-lt"/>
              </a:rPr>
              <a:t>2017</a:t>
            </a:r>
            <a:endParaRPr lang="en-US" b="1" dirty="0">
              <a:latin typeface="+mj-lt"/>
            </a:endParaRPr>
          </a:p>
        </p:txBody>
      </p:sp>
      <p:sp>
        <p:nvSpPr>
          <p:cNvPr id="40" name="TextBox 39"/>
          <p:cNvSpPr txBox="1"/>
          <p:nvPr/>
        </p:nvSpPr>
        <p:spPr>
          <a:xfrm>
            <a:off x="8311829" y="5994478"/>
            <a:ext cx="693787" cy="369332"/>
          </a:xfrm>
          <a:prstGeom prst="rect">
            <a:avLst/>
          </a:prstGeom>
          <a:noFill/>
        </p:spPr>
        <p:txBody>
          <a:bodyPr wrap="square" rtlCol="0">
            <a:spAutoFit/>
          </a:bodyPr>
          <a:lstStyle/>
          <a:p>
            <a:r>
              <a:rPr lang="en-US" b="1" dirty="0" smtClean="0">
                <a:latin typeface="+mj-lt"/>
              </a:rPr>
              <a:t>2011</a:t>
            </a:r>
            <a:endParaRPr lang="en-US" b="1" dirty="0">
              <a:latin typeface="+mj-lt"/>
            </a:endParaRPr>
          </a:p>
        </p:txBody>
      </p:sp>
      <p:sp>
        <p:nvSpPr>
          <p:cNvPr id="46" name="TextBox 45"/>
          <p:cNvSpPr txBox="1"/>
          <p:nvPr/>
        </p:nvSpPr>
        <p:spPr>
          <a:xfrm>
            <a:off x="10338857" y="2678056"/>
            <a:ext cx="1362427" cy="338554"/>
          </a:xfrm>
          <a:prstGeom prst="rect">
            <a:avLst/>
          </a:prstGeom>
          <a:noFill/>
        </p:spPr>
        <p:txBody>
          <a:bodyPr wrap="square" rtlCol="0">
            <a:spAutoFit/>
          </a:bodyPr>
          <a:lstStyle/>
          <a:p>
            <a:r>
              <a:rPr lang="en-US" sz="1600" dirty="0" smtClean="0">
                <a:latin typeface="+mj-lt"/>
              </a:rPr>
              <a:t>Maine 27%</a:t>
            </a:r>
            <a:endParaRPr lang="en-US" sz="1600" dirty="0">
              <a:latin typeface="+mj-lt"/>
            </a:endParaRPr>
          </a:p>
        </p:txBody>
      </p:sp>
      <p:cxnSp>
        <p:nvCxnSpPr>
          <p:cNvPr id="47" name="Straight Connector 46"/>
          <p:cNvCxnSpPr/>
          <p:nvPr/>
        </p:nvCxnSpPr>
        <p:spPr>
          <a:xfrm>
            <a:off x="9190571" y="2847333"/>
            <a:ext cx="109207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05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and </a:t>
            </a:r>
            <a:r>
              <a:rPr lang="en-US" dirty="0" smtClean="0"/>
              <a:t>Introductions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4049015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Outcomes- Mental Health</a:t>
            </a:r>
          </a:p>
        </p:txBody>
      </p:sp>
      <p:sp>
        <p:nvSpPr>
          <p:cNvPr id="4" name="Slide Number Placeholder 3"/>
          <p:cNvSpPr>
            <a:spLocks noGrp="1"/>
          </p:cNvSpPr>
          <p:nvPr>
            <p:ph type="sldNum" sz="quarter" idx="12"/>
          </p:nvPr>
        </p:nvSpPr>
        <p:spPr/>
        <p:txBody>
          <a:bodyPr/>
          <a:lstStyle/>
          <a:p>
            <a:fld id="{4FAB73BC-B049-4115-A692-8D63A059BFB8}" type="slidenum">
              <a:rPr lang="en-US" smtClean="0">
                <a:latin typeface="+mj-lt"/>
              </a:rPr>
              <a:pPr/>
              <a:t>30</a:t>
            </a:fld>
            <a:endParaRPr lang="en-US" dirty="0">
              <a:latin typeface="+mj-lt"/>
            </a:endParaRPr>
          </a:p>
        </p:txBody>
      </p:sp>
      <p:sp>
        <p:nvSpPr>
          <p:cNvPr id="14" name="TextBox 13"/>
          <p:cNvSpPr txBox="1"/>
          <p:nvPr/>
        </p:nvSpPr>
        <p:spPr>
          <a:xfrm>
            <a:off x="2946206" y="1496981"/>
            <a:ext cx="6062174" cy="1077218"/>
          </a:xfrm>
          <a:prstGeom prst="rect">
            <a:avLst/>
          </a:prstGeom>
          <a:noFill/>
        </p:spPr>
        <p:txBody>
          <a:bodyPr wrap="square" rtlCol="0">
            <a:spAutoFit/>
          </a:bodyPr>
          <a:lstStyle/>
          <a:p>
            <a:pPr algn="ctr"/>
            <a:r>
              <a:rPr lang="en-US" sz="2000" b="1" dirty="0" smtClean="0">
                <a:latin typeface="+mj-lt"/>
              </a:rPr>
              <a:t>Franklin: Seriously Considered Suicide </a:t>
            </a:r>
          </a:p>
          <a:p>
            <a:pPr algn="ctr"/>
            <a:r>
              <a:rPr lang="en-US" sz="2000" b="1" dirty="0" smtClean="0">
                <a:latin typeface="+mj-lt"/>
              </a:rPr>
              <a:t>(High School)</a:t>
            </a:r>
            <a:endParaRPr lang="en-US" sz="2000" b="1" dirty="0">
              <a:latin typeface="+mj-lt"/>
            </a:endParaRPr>
          </a:p>
          <a:p>
            <a:endParaRPr lang="en-US" sz="2400" b="1" dirty="0">
              <a:latin typeface="+mj-lt"/>
            </a:endParaRPr>
          </a:p>
        </p:txBody>
      </p:sp>
      <p:graphicFrame>
        <p:nvGraphicFramePr>
          <p:cNvPr id="12" name="Content Placeholder 8"/>
          <p:cNvGraphicFramePr>
            <a:graphicFrameLocks/>
          </p:cNvGraphicFramePr>
          <p:nvPr>
            <p:extLst>
              <p:ext uri="{D42A27DB-BD31-4B8C-83A1-F6EECF244321}">
                <p14:modId xmlns:p14="http://schemas.microsoft.com/office/powerpoint/2010/main" val="898181727"/>
              </p:ext>
            </p:extLst>
          </p:nvPr>
        </p:nvGraphicFramePr>
        <p:xfrm>
          <a:off x="3138711" y="1891211"/>
          <a:ext cx="5044935" cy="43601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711417" y="2089872"/>
            <a:ext cx="693787" cy="338554"/>
          </a:xfrm>
          <a:prstGeom prst="rect">
            <a:avLst/>
          </a:prstGeom>
          <a:noFill/>
        </p:spPr>
        <p:txBody>
          <a:bodyPr wrap="square" rtlCol="0">
            <a:spAutoFit/>
          </a:bodyPr>
          <a:lstStyle/>
          <a:p>
            <a:r>
              <a:rPr lang="en-US" sz="1600" dirty="0" smtClean="0">
                <a:latin typeface="+mj-lt"/>
              </a:rPr>
              <a:t>20%</a:t>
            </a:r>
            <a:endParaRPr lang="en-US" sz="1600" dirty="0">
              <a:latin typeface="+mj-lt"/>
            </a:endParaRPr>
          </a:p>
        </p:txBody>
      </p:sp>
      <p:cxnSp>
        <p:nvCxnSpPr>
          <p:cNvPr id="7" name="Straight Connector 6"/>
          <p:cNvCxnSpPr/>
          <p:nvPr/>
        </p:nvCxnSpPr>
        <p:spPr>
          <a:xfrm>
            <a:off x="6594413" y="3198016"/>
            <a:ext cx="1143970" cy="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1"/>
          <p:cNvSpPr txBox="1"/>
          <p:nvPr/>
        </p:nvSpPr>
        <p:spPr>
          <a:xfrm>
            <a:off x="7487219" y="2972945"/>
            <a:ext cx="1773410" cy="1846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mj-lt"/>
              </a:rPr>
              <a:t>Maine </a:t>
            </a:r>
            <a:r>
              <a:rPr lang="en-US" sz="1600" dirty="0" smtClean="0">
                <a:latin typeface="+mj-lt"/>
              </a:rPr>
              <a:t>15%</a:t>
            </a:r>
            <a:endParaRPr lang="en-US" sz="1600" dirty="0">
              <a:latin typeface="+mj-lt"/>
            </a:endParaRPr>
          </a:p>
        </p:txBody>
      </p:sp>
    </p:spTree>
    <p:extLst>
      <p:ext uri="{BB962C8B-B14F-4D97-AF65-F5344CB8AC3E}">
        <p14:creationId xmlns:p14="http://schemas.microsoft.com/office/powerpoint/2010/main" val="1746404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Outcomes - Substance </a:t>
            </a:r>
            <a:r>
              <a:rPr lang="en-US" dirty="0"/>
              <a:t>Use</a:t>
            </a:r>
          </a:p>
        </p:txBody>
      </p:sp>
      <p:graphicFrame>
        <p:nvGraphicFramePr>
          <p:cNvPr id="4" name="Content Placeholder 5"/>
          <p:cNvGraphicFramePr>
            <a:graphicFrameLocks/>
          </p:cNvGraphicFramePr>
          <p:nvPr>
            <p:extLst>
              <p:ext uri="{D42A27DB-BD31-4B8C-83A1-F6EECF244321}">
                <p14:modId xmlns:p14="http://schemas.microsoft.com/office/powerpoint/2010/main" val="1128057630"/>
              </p:ext>
            </p:extLst>
          </p:nvPr>
        </p:nvGraphicFramePr>
        <p:xfrm>
          <a:off x="3769423" y="130046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3793644" y="1428682"/>
            <a:ext cx="5209735" cy="1077218"/>
          </a:xfrm>
          <a:prstGeom prst="rect">
            <a:avLst/>
          </a:prstGeom>
          <a:noFill/>
        </p:spPr>
        <p:txBody>
          <a:bodyPr wrap="square" rtlCol="0">
            <a:spAutoFit/>
          </a:bodyPr>
          <a:lstStyle/>
          <a:p>
            <a:r>
              <a:rPr lang="en-US" sz="2000" b="1" dirty="0">
                <a:latin typeface="+mj-lt"/>
              </a:rPr>
              <a:t>Overdose </a:t>
            </a:r>
            <a:r>
              <a:rPr lang="en-US" sz="2000" b="1" dirty="0" smtClean="0">
                <a:latin typeface="+mj-lt"/>
              </a:rPr>
              <a:t>Deaths Per 100,000</a:t>
            </a:r>
          </a:p>
          <a:p>
            <a:r>
              <a:rPr lang="en-US" sz="2000" b="1" dirty="0" smtClean="0">
                <a:latin typeface="+mj-lt"/>
              </a:rPr>
              <a:t> 2012-2016</a:t>
            </a:r>
            <a:endParaRPr lang="en-US" sz="2000" b="1" dirty="0">
              <a:latin typeface="+mj-lt"/>
            </a:endParaRPr>
          </a:p>
          <a:p>
            <a:endParaRPr lang="en-US" sz="2400" b="1" dirty="0">
              <a:latin typeface="+mj-lt"/>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663"/>
          <a:stretch/>
        </p:blipFill>
        <p:spPr>
          <a:xfrm>
            <a:off x="3906936" y="2177662"/>
            <a:ext cx="2685491" cy="403170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5928" t="73294"/>
          <a:stretch/>
        </p:blipFill>
        <p:spPr>
          <a:xfrm>
            <a:off x="6159771" y="2450531"/>
            <a:ext cx="1851119" cy="1730073"/>
          </a:xfrm>
          <a:prstGeom prst="rect">
            <a:avLst/>
          </a:prstGeom>
        </p:spPr>
      </p:pic>
      <p:sp>
        <p:nvSpPr>
          <p:cNvPr id="14" name="Rectangle 13"/>
          <p:cNvSpPr/>
          <p:nvPr/>
        </p:nvSpPr>
        <p:spPr>
          <a:xfrm>
            <a:off x="1924318" y="5319541"/>
            <a:ext cx="1803078" cy="968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926" y="5202453"/>
            <a:ext cx="4619841" cy="1073254"/>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1214737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3808793" y="5062743"/>
            <a:ext cx="1119717"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54083" y="316854"/>
            <a:ext cx="10058400" cy="968440"/>
          </a:xfrm>
        </p:spPr>
        <p:txBody>
          <a:bodyPr>
            <a:noAutofit/>
          </a:bodyPr>
          <a:lstStyle/>
          <a:p>
            <a:r>
              <a:rPr lang="en-US" dirty="0" smtClean="0"/>
              <a:t>Health Outcomes - Injury</a:t>
            </a:r>
            <a:endParaRPr lang="en-US" dirty="0"/>
          </a:p>
        </p:txBody>
      </p:sp>
      <p:sp>
        <p:nvSpPr>
          <p:cNvPr id="11" name="TextBox 10"/>
          <p:cNvSpPr txBox="1"/>
          <p:nvPr/>
        </p:nvSpPr>
        <p:spPr>
          <a:xfrm>
            <a:off x="6081562" y="1420524"/>
            <a:ext cx="6110438" cy="646331"/>
          </a:xfrm>
          <a:prstGeom prst="rect">
            <a:avLst/>
          </a:prstGeom>
          <a:noFill/>
        </p:spPr>
        <p:txBody>
          <a:bodyPr wrap="square" rtlCol="0">
            <a:spAutoFit/>
          </a:bodyPr>
          <a:lstStyle/>
          <a:p>
            <a:pPr algn="ctr"/>
            <a:r>
              <a:rPr lang="en-US" b="1" dirty="0" smtClean="0">
                <a:latin typeface="+mj-lt"/>
              </a:rPr>
              <a:t>Franklin County: Fall-Related (Unintentional) </a:t>
            </a:r>
          </a:p>
          <a:p>
            <a:pPr algn="ctr"/>
            <a:r>
              <a:rPr lang="en-US" b="1" dirty="0" smtClean="0">
                <a:latin typeface="+mj-lt"/>
              </a:rPr>
              <a:t>ED visits Per 10,000 Population</a:t>
            </a:r>
            <a:endParaRPr lang="en-US" i="1" dirty="0">
              <a:latin typeface="+mj-l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32</a:t>
            </a:fld>
            <a:endParaRPr lang="en-US" dirty="0"/>
          </a:p>
        </p:txBody>
      </p:sp>
      <p:sp>
        <p:nvSpPr>
          <p:cNvPr id="4" name="TextBox 3"/>
          <p:cNvSpPr txBox="1"/>
          <p:nvPr/>
        </p:nvSpPr>
        <p:spPr>
          <a:xfrm>
            <a:off x="6573546" y="2058042"/>
            <a:ext cx="890691" cy="338554"/>
          </a:xfrm>
          <a:prstGeom prst="rect">
            <a:avLst/>
          </a:prstGeom>
          <a:noFill/>
        </p:spPr>
        <p:txBody>
          <a:bodyPr wrap="square" rtlCol="0">
            <a:spAutoFit/>
          </a:bodyPr>
          <a:lstStyle/>
          <a:p>
            <a:r>
              <a:rPr lang="en-US" sz="1600" dirty="0" smtClean="0"/>
              <a:t>400</a:t>
            </a:r>
            <a:endParaRPr lang="en-US" sz="1600" dirty="0"/>
          </a:p>
        </p:txBody>
      </p:sp>
      <p:graphicFrame>
        <p:nvGraphicFramePr>
          <p:cNvPr id="12" name="Content Placeholder 8"/>
          <p:cNvGraphicFramePr>
            <a:graphicFrameLocks/>
          </p:cNvGraphicFramePr>
          <p:nvPr>
            <p:extLst>
              <p:ext uri="{D42A27DB-BD31-4B8C-83A1-F6EECF244321}">
                <p14:modId xmlns:p14="http://schemas.microsoft.com/office/powerpoint/2010/main" val="3761831472"/>
              </p:ext>
            </p:extLst>
          </p:nvPr>
        </p:nvGraphicFramePr>
        <p:xfrm>
          <a:off x="6488656" y="1842450"/>
          <a:ext cx="5044935" cy="4360177"/>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9581060" y="2756160"/>
            <a:ext cx="872193"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69829" y="2586883"/>
            <a:ext cx="1528010" cy="338554"/>
          </a:xfrm>
          <a:prstGeom prst="rect">
            <a:avLst/>
          </a:prstGeom>
          <a:noFill/>
        </p:spPr>
        <p:txBody>
          <a:bodyPr wrap="square" rtlCol="0">
            <a:spAutoFit/>
          </a:bodyPr>
          <a:lstStyle/>
          <a:p>
            <a:r>
              <a:rPr lang="en-US" sz="1600" dirty="0" smtClean="0">
                <a:latin typeface="+mj-lt"/>
              </a:rPr>
              <a:t>Maine 340.9</a:t>
            </a:r>
            <a:endParaRPr lang="en-US" sz="1600" dirty="0">
              <a:latin typeface="+mj-lt"/>
            </a:endParaRPr>
          </a:p>
        </p:txBody>
      </p:sp>
      <p:sp>
        <p:nvSpPr>
          <p:cNvPr id="13" name="Slide Number Placeholder 2"/>
          <p:cNvSpPr txBox="1">
            <a:spLocks/>
          </p:cNvSpPr>
          <p:nvPr/>
        </p:nvSpPr>
        <p:spPr>
          <a:xfrm>
            <a:off x="4272498" y="649287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32</a:t>
            </a:fld>
            <a:endParaRPr lang="en-US" dirty="0"/>
          </a:p>
        </p:txBody>
      </p:sp>
      <p:sp>
        <p:nvSpPr>
          <p:cNvPr id="16" name="TextBox 15"/>
          <p:cNvSpPr txBox="1"/>
          <p:nvPr/>
        </p:nvSpPr>
        <p:spPr>
          <a:xfrm>
            <a:off x="908398" y="2092814"/>
            <a:ext cx="890691" cy="338554"/>
          </a:xfrm>
          <a:prstGeom prst="rect">
            <a:avLst/>
          </a:prstGeom>
          <a:noFill/>
        </p:spPr>
        <p:txBody>
          <a:bodyPr wrap="square" rtlCol="0">
            <a:spAutoFit/>
          </a:bodyPr>
          <a:lstStyle/>
          <a:p>
            <a:r>
              <a:rPr lang="en-US" sz="1600" dirty="0" smtClean="0"/>
              <a:t>400</a:t>
            </a:r>
            <a:endParaRPr lang="en-US" sz="1600" dirty="0"/>
          </a:p>
        </p:txBody>
      </p:sp>
      <p:graphicFrame>
        <p:nvGraphicFramePr>
          <p:cNvPr id="17" name="Content Placeholder 8"/>
          <p:cNvGraphicFramePr>
            <a:graphicFrameLocks/>
          </p:cNvGraphicFramePr>
          <p:nvPr>
            <p:extLst>
              <p:ext uri="{D42A27DB-BD31-4B8C-83A1-F6EECF244321}">
                <p14:modId xmlns:p14="http://schemas.microsoft.com/office/powerpoint/2010/main" val="1915898157"/>
              </p:ext>
            </p:extLst>
          </p:nvPr>
        </p:nvGraphicFramePr>
        <p:xfrm>
          <a:off x="337001" y="1859009"/>
          <a:ext cx="5044935" cy="436017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347512" y="1386477"/>
            <a:ext cx="6110438" cy="646331"/>
          </a:xfrm>
          <a:prstGeom prst="rect">
            <a:avLst/>
          </a:prstGeom>
          <a:noFill/>
        </p:spPr>
        <p:txBody>
          <a:bodyPr wrap="square" rtlCol="0">
            <a:spAutoFit/>
          </a:bodyPr>
          <a:lstStyle/>
          <a:p>
            <a:pPr algn="ctr"/>
            <a:r>
              <a:rPr lang="en-US" b="1" dirty="0" smtClean="0">
                <a:latin typeface="+mj-lt"/>
              </a:rPr>
              <a:t>Franklin County: Traumatic Brain Injury </a:t>
            </a:r>
          </a:p>
          <a:p>
            <a:pPr algn="ctr"/>
            <a:r>
              <a:rPr lang="en-US" b="1" dirty="0" smtClean="0">
                <a:latin typeface="+mj-lt"/>
              </a:rPr>
              <a:t>ED Visits Per 10,000 Population</a:t>
            </a:r>
            <a:endParaRPr lang="en-US" i="1" dirty="0">
              <a:latin typeface="+mj-lt"/>
            </a:endParaRPr>
          </a:p>
        </p:txBody>
      </p:sp>
      <p:sp>
        <p:nvSpPr>
          <p:cNvPr id="20" name="TextBox 19"/>
          <p:cNvSpPr txBox="1"/>
          <p:nvPr/>
        </p:nvSpPr>
        <p:spPr>
          <a:xfrm>
            <a:off x="4967744" y="4893466"/>
            <a:ext cx="1528010" cy="338554"/>
          </a:xfrm>
          <a:prstGeom prst="rect">
            <a:avLst/>
          </a:prstGeom>
          <a:noFill/>
        </p:spPr>
        <p:txBody>
          <a:bodyPr wrap="square" rtlCol="0">
            <a:spAutoFit/>
          </a:bodyPr>
          <a:lstStyle/>
          <a:p>
            <a:r>
              <a:rPr lang="en-US" sz="1600" dirty="0" smtClean="0">
                <a:latin typeface="+mj-lt"/>
              </a:rPr>
              <a:t>Maine 85.1</a:t>
            </a:r>
            <a:endParaRPr lang="en-US" sz="1600" dirty="0">
              <a:latin typeface="+mj-lt"/>
            </a:endParaRPr>
          </a:p>
        </p:txBody>
      </p:sp>
    </p:spTree>
    <p:extLst>
      <p:ext uri="{BB962C8B-B14F-4D97-AF65-F5344CB8AC3E}">
        <p14:creationId xmlns:p14="http://schemas.microsoft.com/office/powerpoint/2010/main" val="1132248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Access and Quality</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33</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498" y="1489213"/>
            <a:ext cx="3131588" cy="47610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833" y="4981074"/>
            <a:ext cx="5069196" cy="1177954"/>
          </a:xfrm>
          <a:prstGeom prst="rect">
            <a:avLst/>
          </a:prstGeom>
        </p:spPr>
      </p:pic>
      <p:sp>
        <p:nvSpPr>
          <p:cNvPr id="22" name="TextBox 21"/>
          <p:cNvSpPr txBox="1"/>
          <p:nvPr/>
        </p:nvSpPr>
        <p:spPr>
          <a:xfrm>
            <a:off x="1469557" y="1539352"/>
            <a:ext cx="5209735" cy="1200329"/>
          </a:xfrm>
          <a:prstGeom prst="rect">
            <a:avLst/>
          </a:prstGeom>
          <a:noFill/>
        </p:spPr>
        <p:txBody>
          <a:bodyPr wrap="square" rtlCol="0">
            <a:spAutoFit/>
          </a:bodyPr>
          <a:lstStyle/>
          <a:p>
            <a:r>
              <a:rPr lang="en-US" sz="2400" b="1" dirty="0">
                <a:latin typeface="+mj-lt"/>
              </a:rPr>
              <a:t>Unable to Obtain Care Due to </a:t>
            </a:r>
            <a:r>
              <a:rPr lang="en-US" sz="2400" b="1" dirty="0" smtClean="0">
                <a:latin typeface="+mj-lt"/>
              </a:rPr>
              <a:t>Cost, 2014-2016 </a:t>
            </a:r>
            <a:endParaRPr lang="en-US" sz="2400" b="1" dirty="0">
              <a:latin typeface="+mj-lt"/>
            </a:endParaRPr>
          </a:p>
          <a:p>
            <a:endParaRPr lang="en-US" sz="2400" b="1" dirty="0">
              <a:latin typeface="+mj-lt"/>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8746" t="72950"/>
          <a:stretch/>
        </p:blipFill>
        <p:spPr>
          <a:xfrm>
            <a:off x="8065392" y="1886525"/>
            <a:ext cx="1835066" cy="1829301"/>
          </a:xfrm>
          <a:prstGeom prst="rect">
            <a:avLst/>
          </a:prstGeom>
        </p:spPr>
      </p:pic>
    </p:spTree>
    <p:extLst>
      <p:ext uri="{BB962C8B-B14F-4D97-AF65-F5344CB8AC3E}">
        <p14:creationId xmlns:p14="http://schemas.microsoft.com/office/powerpoint/2010/main" val="3680484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Health </a:t>
            </a:r>
            <a:r>
              <a:rPr lang="en-US" dirty="0" smtClean="0"/>
              <a:t>Access and Quality-Screening</a:t>
            </a:r>
            <a:endParaRPr lang="en-US" dirty="0"/>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34</a:t>
            </a:fld>
            <a:endParaRPr lang="en-US" dirty="0"/>
          </a:p>
        </p:txBody>
      </p:sp>
      <p:sp>
        <p:nvSpPr>
          <p:cNvPr id="7" name="TextBox 6"/>
          <p:cNvSpPr txBox="1"/>
          <p:nvPr/>
        </p:nvSpPr>
        <p:spPr>
          <a:xfrm>
            <a:off x="2887631" y="1390908"/>
            <a:ext cx="6837527" cy="1200329"/>
          </a:xfrm>
          <a:prstGeom prst="rect">
            <a:avLst/>
          </a:prstGeom>
          <a:noFill/>
        </p:spPr>
        <p:txBody>
          <a:bodyPr wrap="square" rtlCol="0">
            <a:spAutoFit/>
          </a:bodyPr>
          <a:lstStyle/>
          <a:p>
            <a:pPr algn="ctr"/>
            <a:r>
              <a:rPr lang="en-US" sz="2400" b="1" dirty="0" smtClean="0">
                <a:latin typeface="+mj-lt"/>
              </a:rPr>
              <a:t>Franklin Community Health Network: </a:t>
            </a:r>
          </a:p>
          <a:p>
            <a:pPr algn="ctr"/>
            <a:r>
              <a:rPr lang="en-US" sz="2400" b="1" dirty="0" smtClean="0">
                <a:latin typeface="+mj-lt"/>
              </a:rPr>
              <a:t>Eligible Patients Up-to-Date for </a:t>
            </a:r>
          </a:p>
          <a:p>
            <a:pPr algn="ctr"/>
            <a:r>
              <a:rPr lang="en-US" sz="2400" b="1" dirty="0" smtClean="0">
                <a:latin typeface="+mj-lt"/>
              </a:rPr>
              <a:t>Colorectal Cancer Screening</a:t>
            </a:r>
            <a:endParaRPr lang="en-US" sz="2400" b="1" dirty="0">
              <a:latin typeface="+mj-lt"/>
            </a:endParaRPr>
          </a:p>
        </p:txBody>
      </p:sp>
      <p:sp>
        <p:nvSpPr>
          <p:cNvPr id="9" name="Rectangle 8"/>
          <p:cNvSpPr/>
          <p:nvPr/>
        </p:nvSpPr>
        <p:spPr>
          <a:xfrm>
            <a:off x="6126480" y="5113421"/>
            <a:ext cx="1790299" cy="1166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5"/>
          <p:cNvGraphicFramePr>
            <a:graphicFrameLocks/>
          </p:cNvGraphicFramePr>
          <p:nvPr>
            <p:extLst>
              <p:ext uri="{D42A27DB-BD31-4B8C-83A1-F6EECF244321}">
                <p14:modId xmlns:p14="http://schemas.microsoft.com/office/powerpoint/2010/main" val="1352219983"/>
              </p:ext>
            </p:extLst>
          </p:nvPr>
        </p:nvGraphicFramePr>
        <p:xfrm>
          <a:off x="3843798" y="2589399"/>
          <a:ext cx="4595670" cy="361827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21"/>
          <p:cNvSpPr txBox="1"/>
          <p:nvPr/>
        </p:nvSpPr>
        <p:spPr>
          <a:xfrm>
            <a:off x="3563435" y="2603831"/>
            <a:ext cx="100532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latin typeface="+mj-lt"/>
              </a:rPr>
              <a:t>100%</a:t>
            </a:r>
            <a:endParaRPr lang="en-US" sz="1600" dirty="0">
              <a:latin typeface="+mj-lt"/>
            </a:endParaRPr>
          </a:p>
        </p:txBody>
      </p:sp>
      <p:cxnSp>
        <p:nvCxnSpPr>
          <p:cNvPr id="11" name="Straight Connector 10"/>
          <p:cNvCxnSpPr/>
          <p:nvPr/>
        </p:nvCxnSpPr>
        <p:spPr>
          <a:xfrm>
            <a:off x="6865524" y="3623263"/>
            <a:ext cx="872193"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54293" y="3453986"/>
            <a:ext cx="1528010" cy="338554"/>
          </a:xfrm>
          <a:prstGeom prst="rect">
            <a:avLst/>
          </a:prstGeom>
          <a:noFill/>
        </p:spPr>
        <p:txBody>
          <a:bodyPr wrap="square" rtlCol="0">
            <a:spAutoFit/>
          </a:bodyPr>
          <a:lstStyle/>
          <a:p>
            <a:r>
              <a:rPr lang="en-US" sz="1600" dirty="0" smtClean="0">
                <a:latin typeface="+mj-lt"/>
              </a:rPr>
              <a:t>Maine 75%</a:t>
            </a:r>
            <a:endParaRPr lang="en-US" sz="1600" dirty="0">
              <a:latin typeface="+mj-lt"/>
            </a:endParaRPr>
          </a:p>
        </p:txBody>
      </p:sp>
    </p:spTree>
    <p:extLst>
      <p:ext uri="{BB962C8B-B14F-4D97-AF65-F5344CB8AC3E}">
        <p14:creationId xmlns:p14="http://schemas.microsoft.com/office/powerpoint/2010/main" val="3572453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Dinner break</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35</a:t>
            </a:fld>
            <a:endParaRPr lang="en-US" dirty="0"/>
          </a:p>
        </p:txBody>
      </p:sp>
      <p:pic>
        <p:nvPicPr>
          <p:cNvPr id="1026" name="Picture 2" descr="Image result for dinner">
            <a:hlinkClick r:id="rId2"/>
          </p:cNvPr>
          <p:cNvPicPr>
            <a:picLocks noChangeAspect="1" noChangeArrowheads="1"/>
          </p:cNvPicPr>
          <p:nvPr/>
        </p:nvPicPr>
        <p:blipFill>
          <a:blip r:embed="rId3"/>
          <a:srcRect/>
          <a:stretch>
            <a:fillRect/>
          </a:stretch>
        </p:blipFill>
        <p:spPr bwMode="auto">
          <a:xfrm>
            <a:off x="1097280" y="1970688"/>
            <a:ext cx="3897341" cy="3805019"/>
          </a:xfrm>
          <a:prstGeom prst="rect">
            <a:avLst/>
          </a:prstGeom>
          <a:noFill/>
        </p:spPr>
      </p:pic>
      <p:sp>
        <p:nvSpPr>
          <p:cNvPr id="5" name="TextBox 4"/>
          <p:cNvSpPr txBox="1"/>
          <p:nvPr/>
        </p:nvSpPr>
        <p:spPr>
          <a:xfrm>
            <a:off x="6101256" y="2743200"/>
            <a:ext cx="5054424" cy="1323439"/>
          </a:xfrm>
          <a:prstGeom prst="rect">
            <a:avLst/>
          </a:prstGeom>
          <a:noFill/>
        </p:spPr>
        <p:txBody>
          <a:bodyPr wrap="square" rtlCol="0">
            <a:spAutoFit/>
          </a:bodyPr>
          <a:lstStyle/>
          <a:p>
            <a:r>
              <a:rPr lang="en-US" sz="4000" dirty="0" smtClean="0">
                <a:latin typeface="+mj-lt"/>
              </a:rPr>
              <a:t>Please join us in the cafeteria for pizza. </a:t>
            </a:r>
            <a:endParaRPr lang="en-US" sz="40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Facilitated Discussion</a:t>
            </a:r>
          </a:p>
        </p:txBody>
      </p:sp>
      <p:sp>
        <p:nvSpPr>
          <p:cNvPr id="3" name="Slide Number Placeholder 2"/>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3803243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Small Group Discussion Questions</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89185" y="1350859"/>
            <a:ext cx="11745311" cy="4632037"/>
          </a:xfrm>
          <a:prstGeom prst="rect">
            <a:avLst/>
          </a:prstGeom>
          <a:noFill/>
        </p:spPr>
        <p:txBody>
          <a:bodyPr wrap="square" rtlCol="0">
            <a:spAutoFit/>
          </a:bodyPr>
          <a:lstStyle/>
          <a:p>
            <a:pPr marL="514350" indent="-514350">
              <a:spcAft>
                <a:spcPts val="600"/>
              </a:spcAft>
              <a:buFont typeface="+mj-lt"/>
              <a:buAutoNum type="arabicPeriod"/>
            </a:pPr>
            <a:r>
              <a:rPr lang="en-US" sz="3000" dirty="0">
                <a:latin typeface="+mj-lt"/>
              </a:rPr>
              <a:t>Based on your own knowledge and experiences, are there any major health issues that are not represented in the data</a:t>
            </a:r>
            <a:r>
              <a:rPr lang="en-US" sz="3000" dirty="0" smtClean="0">
                <a:latin typeface="+mj-lt"/>
              </a:rPr>
              <a:t>?          (</a:t>
            </a:r>
            <a:r>
              <a:rPr lang="en-US" sz="3000" b="1" dirty="0" smtClean="0">
                <a:latin typeface="+mj-lt"/>
              </a:rPr>
              <a:t>10 mins</a:t>
            </a:r>
            <a:r>
              <a:rPr lang="en-US" sz="3000" dirty="0" smtClean="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Based on the data, past priorities, and your observations, what do you see as the top needs of our community</a:t>
            </a:r>
            <a:r>
              <a:rPr lang="en-US" sz="3000" dirty="0" smtClean="0">
                <a:latin typeface="+mj-lt"/>
              </a:rPr>
              <a:t>? (</a:t>
            </a:r>
            <a:r>
              <a:rPr lang="en-US" sz="3000" b="1" dirty="0" smtClean="0">
                <a:latin typeface="+mj-lt"/>
              </a:rPr>
              <a:t>25 mins</a:t>
            </a:r>
            <a:r>
              <a:rPr lang="en-US" sz="3000" dirty="0" smtClean="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What community resources are available to address these needs, and what more may be needed</a:t>
            </a:r>
            <a:r>
              <a:rPr lang="en-US" sz="3000" dirty="0" smtClean="0">
                <a:latin typeface="+mj-lt"/>
              </a:rPr>
              <a:t>? (</a:t>
            </a:r>
            <a:r>
              <a:rPr lang="en-US" sz="3000" b="1" dirty="0" smtClean="0">
                <a:latin typeface="+mj-lt"/>
              </a:rPr>
              <a:t>10 mins</a:t>
            </a:r>
            <a:r>
              <a:rPr lang="en-US" sz="3000" dirty="0" smtClean="0">
                <a:latin typeface="+mj-lt"/>
              </a:rPr>
              <a:t>)</a:t>
            </a:r>
            <a:endParaRPr lang="en-US" sz="3000" dirty="0">
              <a:latin typeface="+mj-lt"/>
            </a:endParaRPr>
          </a:p>
        </p:txBody>
      </p:sp>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3309212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Assets/Resources and Needs</a:t>
            </a:r>
          </a:p>
        </p:txBody>
      </p:sp>
      <p:graphicFrame>
        <p:nvGraphicFramePr>
          <p:cNvPr id="4" name="Content Placeholder 5"/>
          <p:cNvGraphicFramePr>
            <a:graphicFrameLocks/>
          </p:cNvGraphicFramePr>
          <p:nvPr>
            <p:extLst/>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38</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307" y="1549716"/>
            <a:ext cx="3540202" cy="4720269"/>
          </a:xfrm>
          <a:prstGeom prst="rect">
            <a:avLst/>
          </a:prstGeom>
        </p:spPr>
      </p:pic>
      <p:pic>
        <p:nvPicPr>
          <p:cNvPr id="7" name="Picture 6">
            <a:extLst>
              <a:ext uri="{FF2B5EF4-FFF2-40B4-BE49-F238E27FC236}">
                <a16:creationId xmlns="" xmlns:a16="http://schemas.microsoft.com/office/drawing/2014/main" id="{07502AC8-8D2B-4810-99E1-D32923E27753}"/>
              </a:ext>
            </a:extLst>
          </p:cNvPr>
          <p:cNvPicPr>
            <a:picLocks noChangeAspect="1"/>
          </p:cNvPicPr>
          <p:nvPr/>
        </p:nvPicPr>
        <p:blipFill rotWithShape="1">
          <a:blip r:embed="rId5"/>
          <a:srcRect l="16780" r="10351" b="4667"/>
          <a:stretch/>
        </p:blipFill>
        <p:spPr>
          <a:xfrm rot="4935916">
            <a:off x="1010028" y="1850597"/>
            <a:ext cx="3507440" cy="3441542"/>
          </a:xfrm>
          <a:prstGeom prst="rect">
            <a:avLst/>
          </a:prstGeom>
        </p:spPr>
      </p:pic>
      <p:sp>
        <p:nvSpPr>
          <p:cNvPr id="8" name="Arrow: Right 7">
            <a:extLst>
              <a:ext uri="{FF2B5EF4-FFF2-40B4-BE49-F238E27FC236}">
                <a16:creationId xmlns="" xmlns:a16="http://schemas.microsoft.com/office/drawing/2014/main" id="{F3EF47F5-D628-4411-9558-690E08B09179}"/>
              </a:ext>
            </a:extLst>
          </p:cNvPr>
          <p:cNvSpPr/>
          <p:nvPr/>
        </p:nvSpPr>
        <p:spPr>
          <a:xfrm>
            <a:off x="5145546" y="2613563"/>
            <a:ext cx="1316214" cy="388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321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Prioritization Exercise</a:t>
            </a:r>
          </a:p>
        </p:txBody>
      </p:sp>
      <p:sp>
        <p:nvSpPr>
          <p:cNvPr id="3" name="Slide Number Placeholder 2"/>
          <p:cNvSpPr>
            <a:spLocks noGrp="1"/>
          </p:cNvSpPr>
          <p:nvPr>
            <p:ph type="sldNum" sz="quarter" idx="12"/>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2288515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Forum Agenda</a:t>
            </a:r>
          </a:p>
        </p:txBody>
      </p:sp>
      <p:graphicFrame>
        <p:nvGraphicFramePr>
          <p:cNvPr id="4" name="Content Placeholder 4"/>
          <p:cNvGraphicFramePr>
            <a:graphicFrameLocks noGrp="1"/>
          </p:cNvGraphicFramePr>
          <p:nvPr>
            <p:ph idx="1"/>
            <p:extLst/>
          </p:nvPr>
        </p:nvGraphicFramePr>
        <p:xfrm>
          <a:off x="3111926" y="223279"/>
          <a:ext cx="8242710" cy="6177520"/>
        </p:xfrm>
        <a:graphic>
          <a:graphicData uri="http://schemas.openxmlformats.org/drawingml/2006/table">
            <a:tbl>
              <a:tblPr bandRow="1">
                <a:tableStyleId>{5FD0F851-EC5A-4D38-B0AD-8093EC10F338}</a:tableStyleId>
              </a:tblPr>
              <a:tblGrid>
                <a:gridCol w="2055448">
                  <a:extLst>
                    <a:ext uri="{9D8B030D-6E8A-4147-A177-3AD203B41FA5}">
                      <a16:colId xmlns="" xmlns:a16="http://schemas.microsoft.com/office/drawing/2014/main" val="20000"/>
                    </a:ext>
                  </a:extLst>
                </a:gridCol>
                <a:gridCol w="3439692">
                  <a:extLst>
                    <a:ext uri="{9D8B030D-6E8A-4147-A177-3AD203B41FA5}">
                      <a16:colId xmlns="" xmlns:a16="http://schemas.microsoft.com/office/drawing/2014/main" val="20001"/>
                    </a:ext>
                  </a:extLst>
                </a:gridCol>
                <a:gridCol w="2747570">
                  <a:extLst>
                    <a:ext uri="{9D8B030D-6E8A-4147-A177-3AD203B41FA5}">
                      <a16:colId xmlns="" xmlns:a16="http://schemas.microsoft.com/office/drawing/2014/main" val="20002"/>
                    </a:ext>
                  </a:extLst>
                </a:gridCol>
              </a:tblGrid>
              <a:tr h="719305">
                <a:tc>
                  <a:txBody>
                    <a:bodyPr/>
                    <a:lstStyle/>
                    <a:p>
                      <a:pPr marL="0" marR="0" algn="ctr">
                        <a:spcBef>
                          <a:spcPts val="0"/>
                        </a:spcBef>
                        <a:spcAft>
                          <a:spcPts val="0"/>
                        </a:spcAft>
                      </a:pPr>
                      <a:r>
                        <a:rPr lang="en-US" sz="1400" b="1" dirty="0" smtClean="0">
                          <a:effectLst/>
                        </a:rPr>
                        <a:t>Time</a:t>
                      </a:r>
                      <a:endParaRPr lang="en-US" sz="1200" b="1" dirty="0">
                        <a:effectLst/>
                        <a:latin typeface="Arial Narrow" charset="0"/>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tc>
                  <a:txBody>
                    <a:bodyPr/>
                    <a:lstStyle/>
                    <a:p>
                      <a:pPr marL="0" marR="0" algn="ctr">
                        <a:spcBef>
                          <a:spcPts val="0"/>
                        </a:spcBef>
                        <a:spcAft>
                          <a:spcPts val="0"/>
                        </a:spcAft>
                      </a:pPr>
                      <a:r>
                        <a:rPr lang="en-US" sz="1400" b="1" dirty="0">
                          <a:effectLst/>
                        </a:rPr>
                        <a:t>Activity</a:t>
                      </a:r>
                      <a:endParaRPr lang="en-US" sz="1200" b="1" dirty="0">
                        <a:effectLst/>
                        <a:latin typeface="Arial Narrow"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tc>
                  <a:txBody>
                    <a:bodyPr/>
                    <a:lstStyle/>
                    <a:p>
                      <a:pPr marL="0" marR="0" algn="ctr">
                        <a:spcBef>
                          <a:spcPts val="0"/>
                        </a:spcBef>
                        <a:spcAft>
                          <a:spcPts val="0"/>
                        </a:spcAft>
                      </a:pPr>
                      <a:r>
                        <a:rPr lang="en-US" sz="1400" b="1" dirty="0">
                          <a:effectLst/>
                        </a:rPr>
                        <a:t>Speaker/Facilitator</a:t>
                      </a:r>
                      <a:endParaRPr lang="en-US" sz="1200" b="1" dirty="0">
                        <a:effectLst/>
                        <a:latin typeface="Arial Narrow" charset="0"/>
                      </a:endParaRPr>
                    </a:p>
                  </a:txBody>
                  <a:tcPr marL="0"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78AC1">
                        <a:alpha val="52941"/>
                      </a:srgbClr>
                    </a:solidFill>
                  </a:tcPr>
                </a:tc>
                <a:extLst>
                  <a:ext uri="{0D108BD9-81ED-4DB2-BD59-A6C34878D82A}">
                    <a16:rowId xmlns="" xmlns:a16="http://schemas.microsoft.com/office/drawing/2014/main" val="10000"/>
                  </a:ext>
                </a:extLst>
              </a:tr>
              <a:tr h="833795">
                <a:tc>
                  <a:txBody>
                    <a:bodyPr/>
                    <a:lstStyle/>
                    <a:p>
                      <a:pPr marL="0" marR="0" algn="ctr">
                        <a:spcBef>
                          <a:spcPts val="0"/>
                        </a:spcBef>
                        <a:spcAft>
                          <a:spcPts val="0"/>
                        </a:spcAft>
                      </a:pPr>
                      <a:r>
                        <a:rPr lang="en-US" sz="1400" dirty="0" smtClean="0">
                          <a:effectLst/>
                        </a:rPr>
                        <a:t>4:30-4:40pm</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Welcome and Introductions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821964">
                <a:tc>
                  <a:txBody>
                    <a:bodyPr/>
                    <a:lstStyle/>
                    <a:p>
                      <a:pPr marL="0" marR="0" algn="ctr">
                        <a:spcBef>
                          <a:spcPts val="0"/>
                        </a:spcBef>
                        <a:spcAft>
                          <a:spcPts val="0"/>
                        </a:spcAft>
                      </a:pPr>
                      <a:r>
                        <a:rPr lang="en-US" sz="1400" dirty="0" smtClean="0">
                          <a:effectLst/>
                        </a:rPr>
                        <a:t>4:40-5:10pm</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rPr>
                        <a:t>Keynote Speaker</a:t>
                      </a: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rPr>
                        <a:t>Mark Sanders</a:t>
                      </a:r>
                      <a:endParaRPr lang="en-US" sz="1400" dirty="0">
                        <a:effectLst/>
                        <a:latin typeface="+mn-lt"/>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718298">
                <a:tc>
                  <a:txBody>
                    <a:bodyPr/>
                    <a:lstStyle/>
                    <a:p>
                      <a:pPr marL="0" marR="0" algn="ctr">
                        <a:spcBef>
                          <a:spcPts val="0"/>
                        </a:spcBef>
                        <a:spcAft>
                          <a:spcPts val="0"/>
                        </a:spcAft>
                      </a:pPr>
                      <a:r>
                        <a:rPr lang="en-US" sz="1400" dirty="0" smtClean="0">
                          <a:effectLst/>
                        </a:rPr>
                        <a:t>5:10-5:25pm</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rPr>
                        <a:t>Past</a:t>
                      </a:r>
                      <a:r>
                        <a:rPr lang="en-US" sz="1400" baseline="0" dirty="0" smtClean="0">
                          <a:effectLst/>
                          <a:latin typeface="+mn-lt"/>
                        </a:rPr>
                        <a:t> Priorities and Accomplishments</a:t>
                      </a:r>
                      <a:endParaRPr lang="en-US" sz="1400" dirty="0">
                        <a:effectLst/>
                        <a:latin typeface="+mn-lt"/>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rPr>
                        <a:t>Andrea Richards, </a:t>
                      </a:r>
                    </a:p>
                    <a:p>
                      <a:pPr marL="0" marR="0" algn="ctr">
                        <a:spcBef>
                          <a:spcPts val="0"/>
                        </a:spcBef>
                        <a:spcAft>
                          <a:spcPts val="0"/>
                        </a:spcAft>
                      </a:pPr>
                      <a:r>
                        <a:rPr lang="en-US" sz="1400" dirty="0" smtClean="0">
                          <a:effectLst/>
                        </a:rPr>
                        <a:t>Healthy Community Coalition</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95240">
                <a:tc>
                  <a:txBody>
                    <a:bodyPr/>
                    <a:lstStyle/>
                    <a:p>
                      <a:pPr marL="0" marR="0" algn="ctr">
                        <a:spcBef>
                          <a:spcPts val="0"/>
                        </a:spcBef>
                        <a:spcAft>
                          <a:spcPts val="0"/>
                        </a:spcAft>
                      </a:pPr>
                      <a:r>
                        <a:rPr lang="en-US" sz="1400" dirty="0" smtClean="0">
                          <a:effectLst/>
                        </a:rPr>
                        <a:t>5:25-</a:t>
                      </a:r>
                      <a:r>
                        <a:rPr lang="en-US" sz="1400" baseline="0" dirty="0" smtClean="0">
                          <a:effectLst/>
                        </a:rPr>
                        <a:t>5:50pm</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rPr>
                        <a:t>Franklin County Data</a:t>
                      </a:r>
                      <a:r>
                        <a:rPr lang="en-US" sz="1400" baseline="0" dirty="0" smtClean="0">
                          <a:effectLst/>
                        </a:rPr>
                        <a:t> Presentation</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JSI</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73316">
                <a:tc>
                  <a:txBody>
                    <a:bodyPr/>
                    <a:lstStyle/>
                    <a:p>
                      <a:pPr marL="0" marR="0" lvl="0" algn="ctr">
                        <a:spcBef>
                          <a:spcPts val="0"/>
                        </a:spcBef>
                        <a:spcAft>
                          <a:spcPts val="0"/>
                        </a:spcAft>
                      </a:pPr>
                      <a:r>
                        <a:rPr lang="en-US" sz="1400" dirty="0" smtClean="0">
                          <a:effectLst/>
                          <a:latin typeface="+mn-lt"/>
                        </a:rPr>
                        <a:t>5:50-6:15pm</a:t>
                      </a: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rPr>
                        <a:t>Dinner</a:t>
                      </a:r>
                      <a:r>
                        <a:rPr lang="en-US" sz="1400" baseline="0" dirty="0" smtClean="0">
                          <a:effectLst/>
                          <a:latin typeface="+mn-lt"/>
                        </a:rPr>
                        <a:t> in Cafeteria</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719305">
                <a:tc>
                  <a:txBody>
                    <a:bodyPr/>
                    <a:lstStyle/>
                    <a:p>
                      <a:pPr marL="0" marR="0" algn="ctr">
                        <a:spcBef>
                          <a:spcPts val="0"/>
                        </a:spcBef>
                        <a:spcAft>
                          <a:spcPts val="0"/>
                        </a:spcAft>
                      </a:pPr>
                      <a:r>
                        <a:rPr lang="en-US" sz="1400" dirty="0" smtClean="0">
                          <a:effectLst/>
                        </a:rPr>
                        <a:t>6:15-7:00pm</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Discussion on data and</a:t>
                      </a:r>
                      <a:r>
                        <a:rPr lang="en-US" sz="1400" baseline="0" dirty="0" smtClean="0"/>
                        <a:t> health priorities</a:t>
                      </a:r>
                      <a:endParaRPr lang="en-US" sz="140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JSI</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719305">
                <a:tc>
                  <a:txBody>
                    <a:bodyPr/>
                    <a:lstStyle/>
                    <a:p>
                      <a:pPr marL="0" marR="0" algn="ctr">
                        <a:spcBef>
                          <a:spcPts val="0"/>
                        </a:spcBef>
                        <a:spcAft>
                          <a:spcPts val="0"/>
                        </a:spcAft>
                      </a:pPr>
                      <a:r>
                        <a:rPr lang="en-US" sz="1400" dirty="0" smtClean="0">
                          <a:effectLst/>
                          <a:latin typeface="+mn-lt"/>
                        </a:rPr>
                        <a:t>7:00-7:20pm</a:t>
                      </a:r>
                      <a:endParaRPr lang="en-US" sz="1400" dirty="0">
                        <a:effectLst/>
                        <a:latin typeface="+mn-lt"/>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Generate priorities from forum</a:t>
                      </a:r>
                    </a:p>
                    <a:p>
                      <a:pPr algn="ctr"/>
                      <a:endParaRPr lang="en-US" sz="1400" dirty="0"/>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smtClean="0">
                          <a:effectLst/>
                          <a:latin typeface="+mn-lt"/>
                        </a:rPr>
                        <a:t>JSI</a:t>
                      </a:r>
                      <a:endParaRPr lang="en-US" sz="1400" dirty="0">
                        <a:effectLst/>
                        <a:latin typeface="+mn-lt"/>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676992">
                <a:tc>
                  <a:txBody>
                    <a:bodyPr/>
                    <a:lstStyle/>
                    <a:p>
                      <a:pPr marL="0" marR="0" algn="ctr">
                        <a:spcBef>
                          <a:spcPts val="0"/>
                        </a:spcBef>
                        <a:spcAft>
                          <a:spcPts val="0"/>
                        </a:spcAft>
                      </a:pPr>
                      <a:r>
                        <a:rPr lang="en-US" sz="1400" dirty="0" smtClean="0">
                          <a:effectLst/>
                        </a:rPr>
                        <a:t>7:20-7:30pm</a:t>
                      </a:r>
                      <a:endParaRPr lang="en-US" sz="1200" dirty="0">
                        <a:effectLst/>
                        <a:latin typeface="Arial Narrow" charset="0"/>
                      </a:endParaRPr>
                    </a:p>
                  </a:txBody>
                  <a:tcPr marL="0" marR="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dirty="0">
                          <a:effectLst/>
                        </a:rPr>
                        <a:t>Wrap up and next steps</a:t>
                      </a: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1200" dirty="0">
                        <a:effectLst/>
                        <a:latin typeface="Arial Narrow" charset="0"/>
                      </a:endParaRPr>
                    </a:p>
                  </a:txBody>
                  <a:tcPr marL="0" marR="0"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027265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Wrap Up and Next Steps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40</a:t>
            </a:fld>
            <a:endParaRPr lang="en-US" dirty="0"/>
          </a:p>
        </p:txBody>
      </p:sp>
    </p:spTree>
    <p:extLst>
      <p:ext uri="{BB962C8B-B14F-4D97-AF65-F5344CB8AC3E}">
        <p14:creationId xmlns:p14="http://schemas.microsoft.com/office/powerpoint/2010/main" val="680919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Contact information:</a:t>
            </a:r>
            <a:endParaRPr lang="en-US" b="1" dirty="0"/>
          </a:p>
        </p:txBody>
      </p:sp>
      <p:sp>
        <p:nvSpPr>
          <p:cNvPr id="6" name="Content Placeholder 5"/>
          <p:cNvSpPr>
            <a:spLocks noGrp="1"/>
          </p:cNvSpPr>
          <p:nvPr>
            <p:ph sz="half" idx="2"/>
          </p:nvPr>
        </p:nvSpPr>
        <p:spPr>
          <a:xfrm>
            <a:off x="491931" y="1939159"/>
            <a:ext cx="11037917" cy="3705924"/>
          </a:xfrm>
        </p:spPr>
        <p:txBody>
          <a:bodyPr numCol="2">
            <a:normAutofit/>
          </a:bodyPr>
          <a:lstStyle/>
          <a:p>
            <a:pPr algn="ctr">
              <a:lnSpc>
                <a:spcPct val="100000"/>
              </a:lnSpc>
              <a:buNone/>
            </a:pPr>
            <a:r>
              <a:rPr lang="en-US" sz="3200" dirty="0" smtClean="0">
                <a:solidFill>
                  <a:schemeClr val="tx1"/>
                </a:solidFill>
              </a:rPr>
              <a:t>Tracy Harty</a:t>
            </a:r>
          </a:p>
          <a:p>
            <a:pPr algn="ctr">
              <a:lnSpc>
                <a:spcPct val="100000"/>
              </a:lnSpc>
              <a:buNone/>
            </a:pPr>
            <a:r>
              <a:rPr lang="en-US" sz="2800" dirty="0" smtClean="0">
                <a:solidFill>
                  <a:schemeClr val="tx1"/>
                </a:solidFill>
              </a:rPr>
              <a:t>Healthy Community Coalition</a:t>
            </a:r>
          </a:p>
          <a:p>
            <a:pPr algn="ctr">
              <a:lnSpc>
                <a:spcPct val="100000"/>
              </a:lnSpc>
              <a:buNone/>
            </a:pPr>
            <a:r>
              <a:rPr lang="en-US" sz="3200" dirty="0" smtClean="0">
                <a:solidFill>
                  <a:schemeClr val="tx1"/>
                </a:solidFill>
              </a:rPr>
              <a:t>(207) 779-2830</a:t>
            </a:r>
          </a:p>
          <a:p>
            <a:pPr algn="ctr">
              <a:lnSpc>
                <a:spcPct val="100000"/>
              </a:lnSpc>
              <a:buNone/>
            </a:pPr>
            <a:r>
              <a:rPr lang="en-US" sz="3200" dirty="0" smtClean="0">
                <a:solidFill>
                  <a:schemeClr val="tx1"/>
                </a:solidFill>
              </a:rPr>
              <a:t>tharty@fchn.org</a:t>
            </a:r>
          </a:p>
          <a:p>
            <a:pPr algn="ctr">
              <a:lnSpc>
                <a:spcPct val="100000"/>
              </a:lnSpc>
              <a:buNone/>
            </a:pPr>
            <a:endParaRPr lang="en-US" sz="3200" dirty="0" smtClean="0">
              <a:solidFill>
                <a:schemeClr val="tx1"/>
              </a:solidFill>
            </a:endParaRPr>
          </a:p>
          <a:p>
            <a:pPr algn="ctr">
              <a:lnSpc>
                <a:spcPct val="100000"/>
              </a:lnSpc>
              <a:buNone/>
            </a:pPr>
            <a:r>
              <a:rPr lang="en-US" sz="3200" dirty="0" smtClean="0">
                <a:solidFill>
                  <a:schemeClr val="tx1"/>
                </a:solidFill>
              </a:rPr>
              <a:t>Andrea Richards</a:t>
            </a:r>
          </a:p>
          <a:p>
            <a:pPr algn="ctr">
              <a:lnSpc>
                <a:spcPct val="100000"/>
              </a:lnSpc>
              <a:buNone/>
            </a:pPr>
            <a:r>
              <a:rPr lang="en-US" sz="2800" dirty="0" smtClean="0">
                <a:solidFill>
                  <a:schemeClr val="tx1"/>
                </a:solidFill>
              </a:rPr>
              <a:t>Healthy Community Coalition</a:t>
            </a:r>
          </a:p>
          <a:p>
            <a:pPr algn="ctr">
              <a:lnSpc>
                <a:spcPct val="100000"/>
              </a:lnSpc>
              <a:buNone/>
            </a:pPr>
            <a:r>
              <a:rPr lang="en-US" sz="3200" dirty="0" smtClean="0">
                <a:solidFill>
                  <a:schemeClr val="tx1"/>
                </a:solidFill>
              </a:rPr>
              <a:t>(207) 779-2435</a:t>
            </a:r>
          </a:p>
          <a:p>
            <a:pPr algn="ctr">
              <a:lnSpc>
                <a:spcPct val="100000"/>
              </a:lnSpc>
              <a:buNone/>
            </a:pPr>
            <a:r>
              <a:rPr lang="en-US" sz="3200" dirty="0" smtClean="0">
                <a:solidFill>
                  <a:schemeClr val="tx1"/>
                </a:solidFill>
              </a:rPr>
              <a:t>amrichards@fchn.org</a:t>
            </a:r>
          </a:p>
          <a:p>
            <a:pPr algn="ctr">
              <a:lnSpc>
                <a:spcPct val="100000"/>
              </a:lnSpc>
              <a:buNone/>
            </a:pP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Why are we here?</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256499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a:t>Guidance, Regulations &amp; the Law</a:t>
            </a:r>
          </a:p>
        </p:txBody>
      </p:sp>
      <p:sp>
        <p:nvSpPr>
          <p:cNvPr id="4" name="Slide Number Placeholder 3">
            <a:extLst/>
          </p:cNvPr>
          <p:cNvSpPr>
            <a:spLocks noGrp="1"/>
          </p:cNvSpPr>
          <p:nvPr>
            <p:ph type="sldNum" sz="quarter" idx="12"/>
          </p:nvPr>
        </p:nvSpPr>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A9216CDE-3755-D443-8613-CCE1F464822F}" type="slidenum">
              <a:rPr lang="en-US" altLang="en-US">
                <a:solidFill>
                  <a:srgbClr val="898989"/>
                </a:solidFill>
              </a:rPr>
              <a:pPr eaLnBrk="1" hangingPunct="1"/>
              <a:t>6</a:t>
            </a:fld>
            <a:endParaRPr lang="en-US" altLang="en-US">
              <a:solidFill>
                <a:srgbClr val="898989"/>
              </a:solidFill>
            </a:endParaRPr>
          </a:p>
        </p:txBody>
      </p:sp>
      <p:sp>
        <p:nvSpPr>
          <p:cNvPr id="3077" name="TextBox 4"/>
          <p:cNvSpPr txBox="1">
            <a:spLocks noChangeArrowheads="1"/>
          </p:cNvSpPr>
          <p:nvPr/>
        </p:nvSpPr>
        <p:spPr bwMode="auto">
          <a:xfrm>
            <a:off x="9678421" y="5987980"/>
            <a:ext cx="2676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a:t>
            </a:r>
            <a:r>
              <a:rPr lang="en-US" altLang="en-US" sz="1000" i="1" dirty="0" smtClean="0"/>
              <a:t>of </a:t>
            </a:r>
            <a:r>
              <a:rPr lang="en-US" altLang="en-US" sz="1000" i="1" dirty="0"/>
              <a:t>PHAB and IRS from the internet</a:t>
            </a:r>
          </a:p>
        </p:txBody>
      </p:sp>
      <p:sp>
        <p:nvSpPr>
          <p:cNvPr id="10" name="Oval 9"/>
          <p:cNvSpPr/>
          <p:nvPr/>
        </p:nvSpPr>
        <p:spPr>
          <a:xfrm>
            <a:off x="4660062" y="1851327"/>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1" name="Picture 2"/>
          <p:cNvPicPr>
            <a:picLocks noChangeAspect="1"/>
          </p:cNvPicPr>
          <p:nvPr/>
        </p:nvPicPr>
        <p:blipFill rotWithShape="1">
          <a:blip r:embed="rId3">
            <a:extLst>
              <a:ext uri="{28A0092B-C50C-407E-A947-70E740481C1C}">
                <a14:useLocalDpi xmlns:a14="http://schemas.microsoft.com/office/drawing/2010/main" val="0"/>
              </a:ext>
            </a:extLst>
          </a:blip>
          <a:srcRect r="63516"/>
          <a:stretch/>
        </p:blipFill>
        <p:spPr bwMode="auto">
          <a:xfrm>
            <a:off x="2700670" y="2996418"/>
            <a:ext cx="1867021" cy="19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rotWithShape="1">
          <a:blip r:embed="rId3">
            <a:extLst>
              <a:ext uri="{28A0092B-C50C-407E-A947-70E740481C1C}">
                <a14:useLocalDpi xmlns:a14="http://schemas.microsoft.com/office/drawing/2010/main" val="0"/>
              </a:ext>
            </a:extLst>
          </a:blip>
          <a:srcRect l="69424"/>
          <a:stretch/>
        </p:blipFill>
        <p:spPr bwMode="auto">
          <a:xfrm>
            <a:off x="6961431" y="299641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92446" y="3355195"/>
            <a:ext cx="2096086" cy="1323439"/>
          </a:xfrm>
          <a:prstGeom prst="rect">
            <a:avLst/>
          </a:prstGeom>
          <a:noFill/>
        </p:spPr>
        <p:txBody>
          <a:bodyPr wrap="square" rtlCol="0">
            <a:spAutoFit/>
          </a:bodyPr>
          <a:lstStyle/>
          <a:p>
            <a:pPr algn="ctr"/>
            <a:r>
              <a:rPr lang="en-US" sz="2000" b="1" dirty="0" smtClean="0">
                <a:solidFill>
                  <a:schemeClr val="accent2"/>
                </a:solidFill>
              </a:rPr>
              <a:t>Maine Shared </a:t>
            </a:r>
          </a:p>
          <a:p>
            <a:pPr algn="ctr"/>
            <a:r>
              <a:rPr lang="en-US" sz="2000" b="1" dirty="0" smtClean="0">
                <a:solidFill>
                  <a:schemeClr val="accent2"/>
                </a:solidFill>
              </a:rPr>
              <a:t>Community </a:t>
            </a:r>
            <a:br>
              <a:rPr lang="en-US" sz="2000" b="1" dirty="0" smtClean="0">
                <a:solidFill>
                  <a:schemeClr val="accent2"/>
                </a:solidFill>
              </a:rPr>
            </a:br>
            <a:r>
              <a:rPr lang="en-US" sz="2000" b="1" dirty="0" smtClean="0">
                <a:solidFill>
                  <a:schemeClr val="accent2"/>
                </a:solidFill>
              </a:rPr>
              <a:t>Health Needs Assessment</a:t>
            </a:r>
            <a:endParaRPr lang="en-US" sz="2000" b="1" dirty="0">
              <a:solidFill>
                <a:schemeClr val="accent2"/>
              </a:solidFill>
            </a:endParaRPr>
          </a:p>
        </p:txBody>
      </p:sp>
      <p:sp>
        <p:nvSpPr>
          <p:cNvPr id="9" name="Oval 8"/>
          <p:cNvSpPr/>
          <p:nvPr/>
        </p:nvSpPr>
        <p:spPr>
          <a:xfrm>
            <a:off x="2461849" y="1829571"/>
            <a:ext cx="4158409" cy="415840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65618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Maine Shared CHNA </a:t>
            </a:r>
          </a:p>
        </p:txBody>
      </p:sp>
      <p:sp>
        <p:nvSpPr>
          <p:cNvPr id="4" name="Text Placeholder 3"/>
          <p:cNvSpPr>
            <a:spLocks noGrp="1"/>
          </p:cNvSpPr>
          <p:nvPr>
            <p:ph type="body" sz="half" idx="2"/>
          </p:nvPr>
        </p:nvSpPr>
        <p:spPr/>
        <p:txBody>
          <a:bodyPr/>
          <a:lstStyle/>
          <a:p>
            <a:r>
              <a:rPr lang="en-US" dirty="0"/>
              <a:t>Governance</a:t>
            </a:r>
          </a:p>
        </p:txBody>
      </p:sp>
      <p:graphicFrame>
        <p:nvGraphicFramePr>
          <p:cNvPr id="7" name="Content Placeholder 6"/>
          <p:cNvGraphicFramePr>
            <a:graphicFrameLocks noGrp="1"/>
          </p:cNvGraphicFramePr>
          <p:nvPr>
            <p:ph idx="1"/>
            <p:extLst/>
          </p:nvPr>
        </p:nvGraphicFramePr>
        <p:xfrm>
          <a:off x="3037398" y="103367"/>
          <a:ext cx="8770289" cy="540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867635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dirty="0" smtClean="0"/>
              <a:t>Health Improvement Process</a:t>
            </a:r>
            <a:endParaRPr lang="en-US" altLang="en-US" dirty="0"/>
          </a:p>
        </p:txBody>
      </p:sp>
      <p:graphicFrame>
        <p:nvGraphicFramePr>
          <p:cNvPr id="3" name="Content Placeholder 7"/>
          <p:cNvGraphicFramePr>
            <a:graphicFrameLocks/>
          </p:cNvGraphicFramePr>
          <p:nvPr>
            <p:extLst/>
          </p:nvPr>
        </p:nvGraphicFramePr>
        <p:xfrm>
          <a:off x="3411243" y="1589124"/>
          <a:ext cx="4937125" cy="4335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1474416" y="3391784"/>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6" name="Oval 5"/>
          <p:cNvSpPr/>
          <p:nvPr/>
        </p:nvSpPr>
        <p:spPr>
          <a:xfrm>
            <a:off x="2029063" y="1951072"/>
            <a:ext cx="1109295" cy="627321"/>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7" name="Oval 6"/>
          <p:cNvSpPr/>
          <p:nvPr/>
        </p:nvSpPr>
        <p:spPr>
          <a:xfrm>
            <a:off x="7428684" y="163741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8" name="Oval 7"/>
          <p:cNvSpPr/>
          <p:nvPr/>
        </p:nvSpPr>
        <p:spPr>
          <a:xfrm>
            <a:off x="8740033" y="3033818"/>
            <a:ext cx="1109295" cy="627321"/>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9" name="Oval 8"/>
          <p:cNvSpPr/>
          <p:nvPr/>
        </p:nvSpPr>
        <p:spPr>
          <a:xfrm>
            <a:off x="8688694" y="4813001"/>
            <a:ext cx="1109295" cy="62732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10" name="Oval 9"/>
          <p:cNvSpPr/>
          <p:nvPr/>
        </p:nvSpPr>
        <p:spPr>
          <a:xfrm>
            <a:off x="2301948" y="4813002"/>
            <a:ext cx="1109295" cy="6273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solidFill>
                  <a:srgbClr val="FFFFFF"/>
                </a:solidFill>
              </a:rPr>
              <a:t>Partners</a:t>
            </a:r>
            <a:endParaRPr lang="en-US" sz="1200" dirty="0">
              <a:solidFill>
                <a:srgbClr val="FFFFFF"/>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87140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Local Activities and Accomplishments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90363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Healthy Maine">
      <a:dk1>
        <a:srgbClr val="000000"/>
      </a:dk1>
      <a:lt1>
        <a:srgbClr val="FFFFFF"/>
      </a:lt1>
      <a:dk2>
        <a:srgbClr val="637052"/>
      </a:dk2>
      <a:lt2>
        <a:srgbClr val="CCDDEA"/>
      </a:lt2>
      <a:accent1>
        <a:srgbClr val="9FADB1"/>
      </a:accent1>
      <a:accent2>
        <a:srgbClr val="3C6E6F"/>
      </a:accent2>
      <a:accent3>
        <a:srgbClr val="061D38"/>
      </a:accent3>
      <a:accent4>
        <a:srgbClr val="660F44"/>
      </a:accent4>
      <a:accent5>
        <a:srgbClr val="178AC1"/>
      </a:accent5>
      <a:accent6>
        <a:srgbClr val="94CF4F"/>
      </a:accent6>
      <a:hlink>
        <a:srgbClr val="2998E3"/>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7510</TotalTime>
  <Words>4787</Words>
  <Application>Microsoft Office PowerPoint</Application>
  <PresentationFormat>Custom</PresentationFormat>
  <Paragraphs>559</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Retrospect</vt:lpstr>
      <vt:lpstr>Maine Shared Community Health Needs Assessment 2018 Community Event</vt:lpstr>
      <vt:lpstr>Thank you to the following sponsors of this forum!</vt:lpstr>
      <vt:lpstr>Welcome and Introductions</vt:lpstr>
      <vt:lpstr>Forum Agenda</vt:lpstr>
      <vt:lpstr>Why are we here?</vt:lpstr>
      <vt:lpstr>Guidance, Regulations &amp; the Law</vt:lpstr>
      <vt:lpstr>Maine Shared CHNA </vt:lpstr>
      <vt:lpstr>Health Improvement Process</vt:lpstr>
      <vt:lpstr>Local Activities and Accomplishments</vt:lpstr>
      <vt:lpstr>Franklin County Accomplishments Hospital and District priority areas of work since the 2016 Shared CHNA</vt:lpstr>
      <vt:lpstr>Accomplishments of Note</vt:lpstr>
      <vt:lpstr>How to Read County Health Profile </vt:lpstr>
      <vt:lpstr>How to Read County Health Profile </vt:lpstr>
      <vt:lpstr>Key Findings </vt:lpstr>
      <vt:lpstr>Demographics</vt:lpstr>
      <vt:lpstr>Demographics </vt:lpstr>
      <vt:lpstr>Demographics</vt:lpstr>
      <vt:lpstr>Health Equity Data   </vt:lpstr>
      <vt:lpstr>Years of Potential Life Lost </vt:lpstr>
      <vt:lpstr>Social Determinants of Health</vt:lpstr>
      <vt:lpstr>Social Determinants of Health</vt:lpstr>
      <vt:lpstr>Health Behaviors - Obesity</vt:lpstr>
      <vt:lpstr>Health Behaviors - Smoking</vt:lpstr>
      <vt:lpstr>Health Behaviors - Smoking</vt:lpstr>
      <vt:lpstr>Health Behaviors – Alcohol and Marijuana</vt:lpstr>
      <vt:lpstr>Health Outcomes - Cancer</vt:lpstr>
      <vt:lpstr>Health Outcomes - Adult Chronic Disease</vt:lpstr>
      <vt:lpstr>Health Outcomes - Adult Chronic Disease</vt:lpstr>
      <vt:lpstr>Health Outcomes - Mental Health</vt:lpstr>
      <vt:lpstr>Health Outcomes- Mental Health</vt:lpstr>
      <vt:lpstr>Health Outcomes - Substance Use</vt:lpstr>
      <vt:lpstr>Health Outcomes - Injury</vt:lpstr>
      <vt:lpstr>Health Access and Quality</vt:lpstr>
      <vt:lpstr>Health Access and Quality-Screening</vt:lpstr>
      <vt:lpstr>Dinner break</vt:lpstr>
      <vt:lpstr>Facilitated Discussion</vt:lpstr>
      <vt:lpstr>Small Group Discussion Questions</vt:lpstr>
      <vt:lpstr>Assets/Resources and Needs</vt:lpstr>
      <vt:lpstr>Prioritization Exercise</vt:lpstr>
      <vt:lpstr>Wrap Up and Next Steps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Li</dc:creator>
  <cp:lastModifiedBy>Joanna L. Morrissey</cp:lastModifiedBy>
  <cp:revision>364</cp:revision>
  <cp:lastPrinted>2018-08-08T18:33:20Z</cp:lastPrinted>
  <dcterms:created xsi:type="dcterms:W3CDTF">2018-06-04T14:53:24Z</dcterms:created>
  <dcterms:modified xsi:type="dcterms:W3CDTF">2018-10-25T14:02:09Z</dcterms:modified>
</cp:coreProperties>
</file>