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charts/chart11.xml" ContentType="application/vnd.openxmlformats-officedocument.drawingml.chart+xml"/>
  <Override PartName="/ppt/notesSlides/notesSlide35.xml" ContentType="application/vnd.openxmlformats-officedocument.presentationml.notesSlide+xml"/>
  <Override PartName="/ppt/charts/chart12.xml" ContentType="application/vnd.openxmlformats-officedocument.drawingml.chart+xml"/>
  <Override PartName="/ppt/notesSlides/notesSlide36.xml" ContentType="application/vnd.openxmlformats-officedocument.presentationml.notesSlide+xml"/>
  <Override PartName="/ppt/charts/chart13.xml" ContentType="application/vnd.openxmlformats-officedocument.drawingml.chart+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notesSlides/notesSlide42.xml" ContentType="application/vnd.openxmlformats-officedocument.presentationml.notesSlide+xml"/>
  <Override PartName="/ppt/charts/chart20.xml" ContentType="application/vnd.openxmlformats-officedocument.drawingml.chart+xml"/>
  <Override PartName="/ppt/notesSlides/notesSlide43.xml" ContentType="application/vnd.openxmlformats-officedocument.presentationml.notesSlide+xml"/>
  <Override PartName="/ppt/charts/chart21.xml" ContentType="application/vnd.openxmlformats-officedocument.drawingml.chart+xml"/>
  <Override PartName="/ppt/notesSlides/notesSlide44.xml" ContentType="application/vnd.openxmlformats-officedocument.presentationml.notesSlide+xml"/>
  <Override PartName="/ppt/charts/chart22.xml" ContentType="application/vnd.openxmlformats-officedocument.drawingml.chart+xml"/>
  <Override PartName="/ppt/notesSlides/notesSlide45.xml" ContentType="application/vnd.openxmlformats-officedocument.presentationml.notesSlid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6.xml" ContentType="application/vnd.openxmlformats-officedocument.presentationml.notesSlid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7.xml" ContentType="application/vnd.openxmlformats-officedocument.presentationml.notesSlid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8.xml" ContentType="application/vnd.openxmlformats-officedocument.presentationml.notesSlide+xml"/>
  <Override PartName="/ppt/charts/chart29.xml" ContentType="application/vnd.openxmlformats-officedocument.drawingml.chart+xml"/>
  <Override PartName="/ppt/notesSlides/notesSlide49.xml" ContentType="application/vnd.openxmlformats-officedocument.presentationml.notesSlide+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7" r:id="rId3"/>
    <p:sldId id="265" r:id="rId4"/>
    <p:sldId id="308" r:id="rId5"/>
    <p:sldId id="261" r:id="rId6"/>
    <p:sldId id="262" r:id="rId7"/>
    <p:sldId id="263" r:id="rId8"/>
    <p:sldId id="264" r:id="rId9"/>
    <p:sldId id="372" r:id="rId10"/>
    <p:sldId id="358" r:id="rId11"/>
    <p:sldId id="266" r:id="rId12"/>
    <p:sldId id="378" r:id="rId13"/>
    <p:sldId id="379" r:id="rId14"/>
    <p:sldId id="268" r:id="rId15"/>
    <p:sldId id="258" r:id="rId16"/>
    <p:sldId id="259" r:id="rId17"/>
    <p:sldId id="380" r:id="rId18"/>
    <p:sldId id="381" r:id="rId19"/>
    <p:sldId id="275" r:id="rId20"/>
    <p:sldId id="376" r:id="rId21"/>
    <p:sldId id="309" r:id="rId22"/>
    <p:sldId id="374" r:id="rId23"/>
    <p:sldId id="269" r:id="rId24"/>
    <p:sldId id="375" r:id="rId25"/>
    <p:sldId id="274" r:id="rId26"/>
    <p:sldId id="281" r:id="rId27"/>
    <p:sldId id="280" r:id="rId28"/>
    <p:sldId id="283" r:id="rId29"/>
    <p:sldId id="284" r:id="rId30"/>
    <p:sldId id="285" r:id="rId31"/>
    <p:sldId id="286" r:id="rId32"/>
    <p:sldId id="288" r:id="rId33"/>
    <p:sldId id="289" r:id="rId34"/>
    <p:sldId id="290" r:id="rId35"/>
    <p:sldId id="291" r:id="rId36"/>
    <p:sldId id="292" r:id="rId37"/>
    <p:sldId id="293" r:id="rId38"/>
    <p:sldId id="295" r:id="rId39"/>
    <p:sldId id="384" r:id="rId40"/>
    <p:sldId id="383" r:id="rId41"/>
    <p:sldId id="297" r:id="rId42"/>
    <p:sldId id="298" r:id="rId43"/>
    <p:sldId id="294" r:id="rId44"/>
    <p:sldId id="299" r:id="rId45"/>
    <p:sldId id="300" r:id="rId46"/>
    <p:sldId id="301" r:id="rId47"/>
    <p:sldId id="302" r:id="rId48"/>
    <p:sldId id="303" r:id="rId49"/>
    <p:sldId id="304" r:id="rId50"/>
    <p:sldId id="305" r:id="rId51"/>
    <p:sldId id="270" r:id="rId52"/>
    <p:sldId id="271" r:id="rId53"/>
    <p:sldId id="272" r:id="rId54"/>
    <p:sldId id="3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5" clrIdx="0">
    <p:extLst>
      <p:ext uri="{19B8F6BF-5375-455C-9EA6-DF929625EA0E}">
        <p15:presenceInfo xmlns:p15="http://schemas.microsoft.com/office/powerpoint/2012/main" userId="S::mnoyes@marketdecisions.com::6fae3f0c-57c9-4fc0-9b6f-4cb153c4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475" autoAdjust="0"/>
    <p:restoredTop sz="59366" autoAdjust="0"/>
  </p:normalViewPr>
  <p:slideViewPr>
    <p:cSldViewPr snapToGrid="0">
      <p:cViewPr varScale="1">
        <p:scale>
          <a:sx n="55" d="100"/>
          <a:sy n="55" d="100"/>
        </p:scale>
        <p:origin x="64" y="300"/>
      </p:cViewPr>
      <p:guideLst/>
    </p:cSldViewPr>
  </p:slideViewPr>
  <p:notesTextViewPr>
    <p:cViewPr>
      <p:scale>
        <a:sx n="1" d="1"/>
        <a:sy n="1" d="1"/>
      </p:scale>
      <p:origin x="0" y="0"/>
    </p:cViewPr>
  </p:notesTextViewPr>
  <p:sorterViewPr>
    <p:cViewPr>
      <p:scale>
        <a:sx n="150" d="100"/>
        <a:sy n="150" d="100"/>
      </p:scale>
      <p:origin x="0" y="-19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9.xml"/><Relationship Id="rId1" Type="http://schemas.microsoft.com/office/2011/relationships/chartStyle" Target="style9.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York%20County%20Indicator%20Charts%209.15.2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layout/>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baseline="0">
                <a:effectLst/>
              </a:rPr>
              <a:t>Sedentary lifestyle- no leisure time physical activity in past month (adults)</a:t>
            </a:r>
            <a:endParaRPr lang="en-US" sz="1400" b="1">
              <a:effectLst/>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sedentary!$A$9:$A$10</c:f>
              <c:strCache>
                <c:ptCount val="2"/>
                <c:pt idx="0">
                  <c:v>Maine (2017)</c:v>
                </c:pt>
                <c:pt idx="1">
                  <c:v>U.S. (2017)</c:v>
                </c:pt>
              </c:strCache>
            </c:strRef>
          </c:cat>
          <c:val>
            <c:numRef>
              <c:f>sedentary!$B$9:$B$10</c:f>
              <c:numCache>
                <c:formatCode>0.0%</c:formatCode>
                <c:ptCount val="2"/>
                <c:pt idx="0">
                  <c:v>0.252</c:v>
                </c:pt>
                <c:pt idx="1">
                  <c:v>0.26600000000000001</c:v>
                </c:pt>
              </c:numCache>
            </c:numRef>
          </c:val>
          <c:extLst>
            <c:ext xmlns:c16="http://schemas.microsoft.com/office/drawing/2014/chart" uri="{C3380CC4-5D6E-409C-BE32-E72D297353CC}">
              <c16:uniqueId val="{00000000-3159-4250-895A-0D15EDB8D7F1}"/>
            </c:ext>
          </c:extLst>
        </c:ser>
        <c:dLbls>
          <c:dLblPos val="outEnd"/>
          <c:showLegendKey val="0"/>
          <c:showVal val="1"/>
          <c:showCatName val="0"/>
          <c:showSerName val="0"/>
          <c:showPercent val="0"/>
          <c:showBubbleSize val="0"/>
        </c:dLbls>
        <c:gapWidth val="219"/>
        <c:overlap val="-27"/>
        <c:axId val="991448143"/>
        <c:axId val="991445647"/>
      </c:barChart>
      <c:catAx>
        <c:axId val="99144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91445647"/>
        <c:crosses val="autoZero"/>
        <c:auto val="1"/>
        <c:lblAlgn val="ctr"/>
        <c:lblOffset val="100"/>
        <c:noMultiLvlLbl val="0"/>
      </c:catAx>
      <c:valAx>
        <c:axId val="991445647"/>
        <c:scaling>
          <c:orientation val="minMax"/>
          <c:min val="0.2"/>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991448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with unconfirmed elevated blood lead levels (percentage among those screened)</a:t>
            </a:r>
          </a:p>
        </c:rich>
      </c:tx>
      <c:layout/>
      <c:overlay val="0"/>
    </c:title>
    <c:autoTitleDeleted val="0"/>
    <c:plotArea>
      <c:layout/>
      <c:barChart>
        <c:barDir val="col"/>
        <c:grouping val="clustered"/>
        <c:varyColors val="0"/>
        <c:ser>
          <c:idx val="0"/>
          <c:order val="0"/>
          <c:tx>
            <c:strRef>
              <c:f>Data!$H$17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C8E-4D80-9ACA-E6D5023D220B}"/>
              </c:ext>
            </c:extLst>
          </c:dPt>
          <c:dPt>
            <c:idx val="1"/>
            <c:invertIfNegative val="0"/>
            <c:bubble3D val="0"/>
            <c:spPr>
              <a:solidFill>
                <a:srgbClr val="3D6E6F"/>
              </a:solidFill>
            </c:spPr>
            <c:extLst>
              <c:ext xmlns:c16="http://schemas.microsoft.com/office/drawing/2014/chart" uri="{C3380CC4-5D6E-409C-BE32-E72D297353CC}">
                <c16:uniqueId val="{00000003-7C8E-4D80-9ACA-E6D5023D220B}"/>
              </c:ext>
            </c:extLst>
          </c:dPt>
          <c:dPt>
            <c:idx val="2"/>
            <c:invertIfNegative val="0"/>
            <c:bubble3D val="0"/>
            <c:spPr>
              <a:solidFill>
                <a:srgbClr val="A2ADB1"/>
              </a:solidFill>
            </c:spPr>
            <c:extLst>
              <c:ext xmlns:c16="http://schemas.microsoft.com/office/drawing/2014/chart" uri="{C3380CC4-5D6E-409C-BE32-E72D297353CC}">
                <c16:uniqueId val="{00000005-7C8E-4D80-9ACA-E6D5023D220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Data!$M$17:$O$17</c:f>
              <c:strCache>
                <c:ptCount val="3"/>
                <c:pt idx="0">
                  <c:v>2012-2016
York</c:v>
                </c:pt>
                <c:pt idx="1">
                  <c:v>2015-2019
York</c:v>
                </c:pt>
                <c:pt idx="2">
                  <c:v>2015-2019
Maine</c:v>
                </c:pt>
              </c:strCache>
            </c:strRef>
          </c:cat>
          <c:val>
            <c:numRef>
              <c:f>Data!$I$17:$K$17</c:f>
              <c:numCache>
                <c:formatCode>0.0%</c:formatCode>
                <c:ptCount val="3"/>
                <c:pt idx="0">
                  <c:v>3.1E-2</c:v>
                </c:pt>
                <c:pt idx="1">
                  <c:v>1.7999999999999999E-2</c:v>
                </c:pt>
                <c:pt idx="2">
                  <c:v>1.6E-2</c:v>
                </c:pt>
              </c:numCache>
            </c:numRef>
          </c:val>
          <c:extLst>
            <c:ext xmlns:c16="http://schemas.microsoft.com/office/drawing/2014/chart" uri="{C3380CC4-5D6E-409C-BE32-E72D297353CC}">
              <c16:uniqueId val="{00000006-7C8E-4D80-9ACA-E6D5023D220B}"/>
            </c:ext>
          </c:extLst>
        </c:ser>
        <c:dLbls>
          <c:dLblPos val="outEnd"/>
          <c:showLegendKey val="0"/>
          <c:showVal val="1"/>
          <c:showCatName val="0"/>
          <c:showSerName val="0"/>
          <c:showPercent val="0"/>
          <c:showBubbleSize val="0"/>
        </c:dLbls>
        <c:gapWidth val="150"/>
        <c:axId val="1912208480"/>
        <c:axId val="1912203904"/>
      </c:barChart>
      <c:catAx>
        <c:axId val="1912208480"/>
        <c:scaling>
          <c:orientation val="minMax"/>
        </c:scaling>
        <c:delete val="0"/>
        <c:axPos val="b"/>
        <c:numFmt formatCode="General" sourceLinked="1"/>
        <c:majorTickMark val="out"/>
        <c:minorTickMark val="none"/>
        <c:tickLblPos val="nextTo"/>
        <c:crossAx val="1912203904"/>
        <c:crosses val="autoZero"/>
        <c:auto val="1"/>
        <c:lblAlgn val="ctr"/>
        <c:lblOffset val="100"/>
        <c:noMultiLvlLbl val="0"/>
      </c:catAx>
      <c:valAx>
        <c:axId val="1912203904"/>
        <c:scaling>
          <c:orientation val="minMax"/>
        </c:scaling>
        <c:delete val="1"/>
        <c:axPos val="l"/>
        <c:numFmt formatCode="0.0%" sourceLinked="1"/>
        <c:majorTickMark val="out"/>
        <c:minorTickMark val="none"/>
        <c:tickLblPos val="nextTo"/>
        <c:crossAx val="191220848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layout/>
      <c:overlay val="0"/>
    </c:title>
    <c:autoTitleDeleted val="0"/>
    <c:plotArea>
      <c:layout/>
      <c:barChart>
        <c:barDir val="col"/>
        <c:grouping val="clustered"/>
        <c:varyColors val="0"/>
        <c:ser>
          <c:idx val="0"/>
          <c:order val="0"/>
          <c:tx>
            <c:strRef>
              <c:f>Data!$H$19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3EC-443E-AB26-324FA2165183}"/>
              </c:ext>
            </c:extLst>
          </c:dPt>
          <c:dPt>
            <c:idx val="1"/>
            <c:invertIfNegative val="0"/>
            <c:bubble3D val="0"/>
            <c:spPr>
              <a:solidFill>
                <a:srgbClr val="3D6E6F"/>
              </a:solidFill>
            </c:spPr>
            <c:extLst>
              <c:ext xmlns:c16="http://schemas.microsoft.com/office/drawing/2014/chart" uri="{C3380CC4-5D6E-409C-BE32-E72D297353CC}">
                <c16:uniqueId val="{00000003-C3EC-443E-AB26-324FA2165183}"/>
              </c:ext>
            </c:extLst>
          </c:dPt>
          <c:dPt>
            <c:idx val="2"/>
            <c:invertIfNegative val="0"/>
            <c:bubble3D val="0"/>
            <c:spPr>
              <a:solidFill>
                <a:srgbClr val="A2ADB1"/>
              </a:solidFill>
            </c:spPr>
            <c:extLst>
              <c:ext xmlns:c16="http://schemas.microsoft.com/office/drawing/2014/chart" uri="{C3380CC4-5D6E-409C-BE32-E72D297353CC}">
                <c16:uniqueId val="{00000005-C3EC-443E-AB26-324FA2165183}"/>
              </c:ext>
            </c:extLst>
          </c:dPt>
          <c:dPt>
            <c:idx val="3"/>
            <c:invertIfNegative val="0"/>
            <c:bubble3D val="0"/>
            <c:spPr>
              <a:solidFill>
                <a:srgbClr val="A2ADB1"/>
              </a:solidFill>
            </c:spPr>
            <c:extLst>
              <c:ext xmlns:c16="http://schemas.microsoft.com/office/drawing/2014/chart" uri="{C3380CC4-5D6E-409C-BE32-E72D297353CC}">
                <c16:uniqueId val="{00000007-C3EC-443E-AB26-324FA216518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Data!$M$19:$P$19</c:f>
              <c:strCache>
                <c:ptCount val="4"/>
                <c:pt idx="0">
                  <c:v>2007-2011
York</c:v>
                </c:pt>
                <c:pt idx="1">
                  <c:v>2015-2019
York</c:v>
                </c:pt>
                <c:pt idx="2">
                  <c:v>2015-2019
Maine</c:v>
                </c:pt>
                <c:pt idx="3">
                  <c:v>2019
U.S.</c:v>
                </c:pt>
              </c:strCache>
            </c:strRef>
          </c:cat>
          <c:val>
            <c:numRef>
              <c:f>Data!$I$19:$L$19</c:f>
              <c:numCache>
                <c:formatCode>General</c:formatCode>
                <c:ptCount val="4"/>
                <c:pt idx="0">
                  <c:v>55.5</c:v>
                </c:pt>
                <c:pt idx="1">
                  <c:v>90.3</c:v>
                </c:pt>
                <c:pt idx="2">
                  <c:v>83.9</c:v>
                </c:pt>
                <c:pt idx="3">
                  <c:v>71.2</c:v>
                </c:pt>
              </c:numCache>
            </c:numRef>
          </c:val>
          <c:extLst>
            <c:ext xmlns:c16="http://schemas.microsoft.com/office/drawing/2014/chart" uri="{C3380CC4-5D6E-409C-BE32-E72D297353CC}">
              <c16:uniqueId val="{00000008-C3EC-443E-AB26-324FA2165183}"/>
            </c:ext>
          </c:extLst>
        </c:ser>
        <c:dLbls>
          <c:dLblPos val="outEnd"/>
          <c:showLegendKey val="0"/>
          <c:showVal val="1"/>
          <c:showCatName val="0"/>
          <c:showSerName val="0"/>
          <c:showPercent val="0"/>
          <c:showBubbleSize val="0"/>
        </c:dLbls>
        <c:gapWidth val="150"/>
        <c:axId val="1912215136"/>
        <c:axId val="1912216384"/>
      </c:barChart>
      <c:catAx>
        <c:axId val="1912215136"/>
        <c:scaling>
          <c:orientation val="minMax"/>
        </c:scaling>
        <c:delete val="0"/>
        <c:axPos val="b"/>
        <c:numFmt formatCode="General" sourceLinked="1"/>
        <c:majorTickMark val="out"/>
        <c:minorTickMark val="none"/>
        <c:tickLblPos val="nextTo"/>
        <c:crossAx val="1912216384"/>
        <c:crosses val="autoZero"/>
        <c:auto val="1"/>
        <c:lblAlgn val="ctr"/>
        <c:lblOffset val="100"/>
        <c:noMultiLvlLbl val="0"/>
      </c:catAx>
      <c:valAx>
        <c:axId val="1912216384"/>
        <c:scaling>
          <c:orientation val="minMax"/>
        </c:scaling>
        <c:delete val="1"/>
        <c:axPos val="l"/>
        <c:numFmt formatCode="General" sourceLinked="1"/>
        <c:majorTickMark val="out"/>
        <c:minorTickMark val="none"/>
        <c:tickLblPos val="nextTo"/>
        <c:crossAx val="191221513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layout/>
      <c:overlay val="0"/>
    </c:title>
    <c:autoTitleDeleted val="0"/>
    <c:plotArea>
      <c:layout/>
      <c:barChart>
        <c:barDir val="col"/>
        <c:grouping val="clustered"/>
        <c:varyColors val="0"/>
        <c:ser>
          <c:idx val="0"/>
          <c:order val="0"/>
          <c:tx>
            <c:strRef>
              <c:f>Data!$H$20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60D-4B78-AE9A-B78BA0712A34}"/>
              </c:ext>
            </c:extLst>
          </c:dPt>
          <c:dPt>
            <c:idx val="1"/>
            <c:invertIfNegative val="0"/>
            <c:bubble3D val="0"/>
            <c:spPr>
              <a:solidFill>
                <a:srgbClr val="3D6E6F"/>
              </a:solidFill>
            </c:spPr>
            <c:extLst>
              <c:ext xmlns:c16="http://schemas.microsoft.com/office/drawing/2014/chart" uri="{C3380CC4-5D6E-409C-BE32-E72D297353CC}">
                <c16:uniqueId val="{00000003-760D-4B78-AE9A-B78BA0712A34}"/>
              </c:ext>
            </c:extLst>
          </c:dPt>
          <c:dPt>
            <c:idx val="2"/>
            <c:invertIfNegative val="0"/>
            <c:bubble3D val="0"/>
            <c:spPr>
              <a:solidFill>
                <a:srgbClr val="A2ADB1"/>
              </a:solidFill>
            </c:spPr>
            <c:extLst>
              <c:ext xmlns:c16="http://schemas.microsoft.com/office/drawing/2014/chart" uri="{C3380CC4-5D6E-409C-BE32-E72D297353CC}">
                <c16:uniqueId val="{00000005-760D-4B78-AE9A-B78BA0712A34}"/>
              </c:ext>
            </c:extLst>
          </c:dPt>
          <c:dPt>
            <c:idx val="3"/>
            <c:invertIfNegative val="0"/>
            <c:bubble3D val="0"/>
            <c:spPr>
              <a:solidFill>
                <a:srgbClr val="A2ADB1"/>
              </a:solidFill>
            </c:spPr>
            <c:extLst>
              <c:ext xmlns:c16="http://schemas.microsoft.com/office/drawing/2014/chart" uri="{C3380CC4-5D6E-409C-BE32-E72D297353CC}">
                <c16:uniqueId val="{00000007-760D-4B78-AE9A-B78BA0712A3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Data!$M$20:$P$20</c:f>
              <c:strCache>
                <c:ptCount val="4"/>
                <c:pt idx="0">
                  <c:v>2007-2011
York</c:v>
                </c:pt>
                <c:pt idx="1">
                  <c:v>2015-2019
York</c:v>
                </c:pt>
                <c:pt idx="2">
                  <c:v>2015-2019
Maine</c:v>
                </c:pt>
                <c:pt idx="3">
                  <c:v>2019
U.S.</c:v>
                </c:pt>
              </c:strCache>
            </c:strRef>
          </c:cat>
          <c:val>
            <c:numRef>
              <c:f>Data!$I$20:$L$20</c:f>
              <c:numCache>
                <c:formatCode>General</c:formatCode>
                <c:ptCount val="4"/>
                <c:pt idx="0">
                  <c:v>6.4</c:v>
                </c:pt>
                <c:pt idx="1">
                  <c:v>16.3</c:v>
                </c:pt>
                <c:pt idx="2">
                  <c:v>14.4</c:v>
                </c:pt>
                <c:pt idx="3">
                  <c:v>10.199999999999999</c:v>
                </c:pt>
              </c:numCache>
            </c:numRef>
          </c:val>
          <c:extLst>
            <c:ext xmlns:c16="http://schemas.microsoft.com/office/drawing/2014/chart" uri="{C3380CC4-5D6E-409C-BE32-E72D297353CC}">
              <c16:uniqueId val="{00000008-760D-4B78-AE9A-B78BA0712A34}"/>
            </c:ext>
          </c:extLst>
        </c:ser>
        <c:dLbls>
          <c:dLblPos val="outEnd"/>
          <c:showLegendKey val="0"/>
          <c:showVal val="1"/>
          <c:showCatName val="0"/>
          <c:showSerName val="0"/>
          <c:showPercent val="0"/>
          <c:showBubbleSize val="0"/>
        </c:dLbls>
        <c:gapWidth val="150"/>
        <c:axId val="1912202656"/>
        <c:axId val="1912203488"/>
      </c:barChart>
      <c:catAx>
        <c:axId val="1912202656"/>
        <c:scaling>
          <c:orientation val="minMax"/>
        </c:scaling>
        <c:delete val="0"/>
        <c:axPos val="b"/>
        <c:numFmt formatCode="General" sourceLinked="1"/>
        <c:majorTickMark val="out"/>
        <c:minorTickMark val="none"/>
        <c:tickLblPos val="nextTo"/>
        <c:crossAx val="1912203488"/>
        <c:crosses val="autoZero"/>
        <c:auto val="1"/>
        <c:lblAlgn val="ctr"/>
        <c:lblOffset val="100"/>
        <c:noMultiLvlLbl val="0"/>
      </c:catAx>
      <c:valAx>
        <c:axId val="1912203488"/>
        <c:scaling>
          <c:orientation val="minMax"/>
        </c:scaling>
        <c:delete val="1"/>
        <c:axPos val="l"/>
        <c:numFmt formatCode="General" sourceLinked="1"/>
        <c:majorTickMark val="out"/>
        <c:minorTickMark val="none"/>
        <c:tickLblPos val="nextTo"/>
        <c:crossAx val="19122026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Depression, current symptoms (adults)</a:t>
            </a:r>
          </a:p>
        </c:rich>
      </c:tx>
      <c:layout/>
      <c:overlay val="0"/>
    </c:title>
    <c:autoTitleDeleted val="0"/>
    <c:plotArea>
      <c:layout/>
      <c:barChart>
        <c:barDir val="col"/>
        <c:grouping val="clustered"/>
        <c:varyColors val="0"/>
        <c:ser>
          <c:idx val="0"/>
          <c:order val="0"/>
          <c:tx>
            <c:strRef>
              <c:f>Data!$H$23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C89-40B4-B8BC-A84E7F141E4A}"/>
              </c:ext>
            </c:extLst>
          </c:dPt>
          <c:dPt>
            <c:idx val="1"/>
            <c:invertIfNegative val="0"/>
            <c:bubble3D val="0"/>
            <c:spPr>
              <a:solidFill>
                <a:srgbClr val="3D6E6F"/>
              </a:solidFill>
            </c:spPr>
            <c:extLst>
              <c:ext xmlns:c16="http://schemas.microsoft.com/office/drawing/2014/chart" uri="{C3380CC4-5D6E-409C-BE32-E72D297353CC}">
                <c16:uniqueId val="{00000003-FC89-40B4-B8BC-A84E7F141E4A}"/>
              </c:ext>
            </c:extLst>
          </c:dPt>
          <c:dPt>
            <c:idx val="2"/>
            <c:invertIfNegative val="0"/>
            <c:bubble3D val="0"/>
            <c:spPr>
              <a:solidFill>
                <a:srgbClr val="A2ADB1"/>
              </a:solidFill>
            </c:spPr>
            <c:extLst>
              <c:ext xmlns:c16="http://schemas.microsoft.com/office/drawing/2014/chart" uri="{C3380CC4-5D6E-409C-BE32-E72D297353CC}">
                <c16:uniqueId val="{00000005-FC89-40B4-B8BC-A84E7F141E4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Data!$M$23:$O$23</c:f>
              <c:strCache>
                <c:ptCount val="3"/>
                <c:pt idx="0">
                  <c:v>2012-2014
York</c:v>
                </c:pt>
                <c:pt idx="1">
                  <c:v>2015-2017
York</c:v>
                </c:pt>
                <c:pt idx="2">
                  <c:v>2015-2017
Maine</c:v>
                </c:pt>
              </c:strCache>
            </c:strRef>
          </c:cat>
          <c:val>
            <c:numRef>
              <c:f>Data!$I$23:$K$23</c:f>
              <c:numCache>
                <c:formatCode>0.0%</c:formatCode>
                <c:ptCount val="3"/>
                <c:pt idx="0">
                  <c:v>8.8999999999999996E-2</c:v>
                </c:pt>
                <c:pt idx="1">
                  <c:v>9.2999999999999999E-2</c:v>
                </c:pt>
                <c:pt idx="2">
                  <c:v>9.5000000000000001E-2</c:v>
                </c:pt>
              </c:numCache>
            </c:numRef>
          </c:val>
          <c:extLst>
            <c:ext xmlns:c16="http://schemas.microsoft.com/office/drawing/2014/chart" uri="{C3380CC4-5D6E-409C-BE32-E72D297353CC}">
              <c16:uniqueId val="{00000006-FC89-40B4-B8BC-A84E7F141E4A}"/>
            </c:ext>
          </c:extLst>
        </c:ser>
        <c:dLbls>
          <c:dLblPos val="outEnd"/>
          <c:showLegendKey val="0"/>
          <c:showVal val="1"/>
          <c:showCatName val="0"/>
          <c:showSerName val="0"/>
          <c:showPercent val="0"/>
          <c:showBubbleSize val="0"/>
        </c:dLbls>
        <c:gapWidth val="150"/>
        <c:axId val="1912203488"/>
        <c:axId val="1912204320"/>
      </c:barChart>
      <c:catAx>
        <c:axId val="1912203488"/>
        <c:scaling>
          <c:orientation val="minMax"/>
        </c:scaling>
        <c:delete val="0"/>
        <c:axPos val="b"/>
        <c:numFmt formatCode="General" sourceLinked="1"/>
        <c:majorTickMark val="out"/>
        <c:minorTickMark val="none"/>
        <c:tickLblPos val="nextTo"/>
        <c:crossAx val="1912204320"/>
        <c:crosses val="autoZero"/>
        <c:auto val="1"/>
        <c:lblAlgn val="ctr"/>
        <c:lblOffset val="100"/>
        <c:noMultiLvlLbl val="0"/>
      </c:catAx>
      <c:valAx>
        <c:axId val="1912204320"/>
        <c:scaling>
          <c:orientation val="minMax"/>
          <c:min val="7.0000000000000007E-2"/>
        </c:scaling>
        <c:delete val="1"/>
        <c:axPos val="l"/>
        <c:numFmt formatCode="0.0%" sourceLinked="1"/>
        <c:majorTickMark val="out"/>
        <c:minorTickMark val="none"/>
        <c:tickLblPos val="nextTo"/>
        <c:crossAx val="19122034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Seriously considered suicide (high school students)</a:t>
            </a:r>
          </a:p>
        </c:rich>
      </c:tx>
      <c:layout/>
      <c:overlay val="0"/>
    </c:title>
    <c:autoTitleDeleted val="0"/>
    <c:plotArea>
      <c:layout/>
      <c:barChart>
        <c:barDir val="col"/>
        <c:grouping val="clustered"/>
        <c:varyColors val="0"/>
        <c:ser>
          <c:idx val="0"/>
          <c:order val="0"/>
          <c:tx>
            <c:strRef>
              <c:f>'Indicator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4DA-4879-B036-1791DEB3BBF9}"/>
              </c:ext>
            </c:extLst>
          </c:dPt>
          <c:dPt>
            <c:idx val="1"/>
            <c:invertIfNegative val="0"/>
            <c:bubble3D val="0"/>
            <c:spPr>
              <a:solidFill>
                <a:srgbClr val="3D6E6F"/>
              </a:solidFill>
            </c:spPr>
            <c:extLst>
              <c:ext xmlns:c16="http://schemas.microsoft.com/office/drawing/2014/chart" uri="{C3380CC4-5D6E-409C-BE32-E72D297353CC}">
                <c16:uniqueId val="{00000003-34DA-4879-B036-1791DEB3BBF9}"/>
              </c:ext>
            </c:extLst>
          </c:dPt>
          <c:dPt>
            <c:idx val="2"/>
            <c:invertIfNegative val="0"/>
            <c:bubble3D val="0"/>
            <c:spPr>
              <a:solidFill>
                <a:srgbClr val="A2ADB1"/>
              </a:solidFill>
            </c:spPr>
            <c:extLst>
              <c:ext xmlns:c16="http://schemas.microsoft.com/office/drawing/2014/chart" uri="{C3380CC4-5D6E-409C-BE32-E72D297353CC}">
                <c16:uniqueId val="{00000005-34DA-4879-B036-1791DEB3BBF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Tables'!$M$4:$O$4</c:f>
              <c:strCache>
                <c:ptCount val="3"/>
                <c:pt idx="0">
                  <c:v>2017
York County</c:v>
                </c:pt>
                <c:pt idx="1">
                  <c:v>2019
York County</c:v>
                </c:pt>
                <c:pt idx="2">
                  <c:v>2019
Maine</c:v>
                </c:pt>
              </c:strCache>
            </c:strRef>
          </c:cat>
          <c:val>
            <c:numRef>
              <c:f>'Indicator Tables'!$I$4:$K$4</c:f>
              <c:numCache>
                <c:formatCode>0.0%</c:formatCode>
                <c:ptCount val="3"/>
                <c:pt idx="0">
                  <c:v>0.14000000000000001</c:v>
                </c:pt>
                <c:pt idx="1">
                  <c:v>0.16800000000000001</c:v>
                </c:pt>
                <c:pt idx="2">
                  <c:v>0.16400000000000001</c:v>
                </c:pt>
              </c:numCache>
            </c:numRef>
          </c:val>
          <c:extLst>
            <c:ext xmlns:c16="http://schemas.microsoft.com/office/drawing/2014/chart" uri="{C3380CC4-5D6E-409C-BE32-E72D297353CC}">
              <c16:uniqueId val="{00000006-34DA-4879-B036-1791DEB3BBF9}"/>
            </c:ext>
          </c:extLst>
        </c:ser>
        <c:dLbls>
          <c:dLblPos val="outEnd"/>
          <c:showLegendKey val="0"/>
          <c:showVal val="1"/>
          <c:showCatName val="0"/>
          <c:showSerName val="0"/>
          <c:showPercent val="0"/>
          <c:showBubbleSize val="0"/>
        </c:dLbls>
        <c:gapWidth val="150"/>
        <c:axId val="408814144"/>
        <c:axId val="408814976"/>
      </c:barChart>
      <c:catAx>
        <c:axId val="408814144"/>
        <c:scaling>
          <c:orientation val="minMax"/>
        </c:scaling>
        <c:delete val="0"/>
        <c:axPos val="b"/>
        <c:numFmt formatCode="General" sourceLinked="1"/>
        <c:majorTickMark val="out"/>
        <c:minorTickMark val="none"/>
        <c:tickLblPos val="nextTo"/>
        <c:crossAx val="408814976"/>
        <c:crosses val="autoZero"/>
        <c:auto val="1"/>
        <c:lblAlgn val="ctr"/>
        <c:lblOffset val="100"/>
        <c:noMultiLvlLbl val="0"/>
      </c:catAx>
      <c:valAx>
        <c:axId val="408814976"/>
        <c:scaling>
          <c:orientation val="minMax"/>
          <c:max val="0.18000000000000002"/>
        </c:scaling>
        <c:delete val="1"/>
        <c:axPos val="l"/>
        <c:numFmt formatCode="0.0%" sourceLinked="1"/>
        <c:majorTickMark val="out"/>
        <c:minorTickMark val="none"/>
        <c:tickLblPos val="nextTo"/>
        <c:crossAx val="40881414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Seriously considered suicide (middle school students)</a:t>
            </a:r>
          </a:p>
        </c:rich>
      </c:tx>
      <c:layout/>
      <c:overlay val="0"/>
    </c:title>
    <c:autoTitleDeleted val="0"/>
    <c:plotArea>
      <c:layout/>
      <c:barChart>
        <c:barDir val="col"/>
        <c:grouping val="clustered"/>
        <c:varyColors val="0"/>
        <c:ser>
          <c:idx val="0"/>
          <c:order val="0"/>
          <c:tx>
            <c:strRef>
              <c:f>'Indicator Tables'!$H$5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145-46FD-8725-2F1830EED71F}"/>
              </c:ext>
            </c:extLst>
          </c:dPt>
          <c:dPt>
            <c:idx val="1"/>
            <c:invertIfNegative val="0"/>
            <c:bubble3D val="0"/>
            <c:spPr>
              <a:solidFill>
                <a:srgbClr val="3D6E6F"/>
              </a:solidFill>
            </c:spPr>
            <c:extLst>
              <c:ext xmlns:c16="http://schemas.microsoft.com/office/drawing/2014/chart" uri="{C3380CC4-5D6E-409C-BE32-E72D297353CC}">
                <c16:uniqueId val="{00000003-B145-46FD-8725-2F1830EED71F}"/>
              </c:ext>
            </c:extLst>
          </c:dPt>
          <c:dPt>
            <c:idx val="2"/>
            <c:invertIfNegative val="0"/>
            <c:bubble3D val="0"/>
            <c:spPr>
              <a:solidFill>
                <a:srgbClr val="A2ADB1"/>
              </a:solidFill>
            </c:spPr>
            <c:extLst>
              <c:ext xmlns:c16="http://schemas.microsoft.com/office/drawing/2014/chart" uri="{C3380CC4-5D6E-409C-BE32-E72D297353CC}">
                <c16:uniqueId val="{00000005-B145-46FD-8725-2F1830EED71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Tables'!$M$5:$O$5</c:f>
              <c:strCache>
                <c:ptCount val="3"/>
                <c:pt idx="0">
                  <c:v>2017
York County</c:v>
                </c:pt>
                <c:pt idx="1">
                  <c:v>2019
York County</c:v>
                </c:pt>
                <c:pt idx="2">
                  <c:v>2019
Maine</c:v>
                </c:pt>
              </c:strCache>
            </c:strRef>
          </c:cat>
          <c:val>
            <c:numRef>
              <c:f>'Indicator Tables'!$I$5:$K$5</c:f>
              <c:numCache>
                <c:formatCode>0.0%</c:formatCode>
                <c:ptCount val="3"/>
                <c:pt idx="0">
                  <c:v>0.159</c:v>
                </c:pt>
                <c:pt idx="1">
                  <c:v>0.188</c:v>
                </c:pt>
                <c:pt idx="2">
                  <c:v>0.19800000000000001</c:v>
                </c:pt>
              </c:numCache>
            </c:numRef>
          </c:val>
          <c:extLst>
            <c:ext xmlns:c16="http://schemas.microsoft.com/office/drawing/2014/chart" uri="{C3380CC4-5D6E-409C-BE32-E72D297353CC}">
              <c16:uniqueId val="{00000006-B145-46FD-8725-2F1830EED71F}"/>
            </c:ext>
          </c:extLst>
        </c:ser>
        <c:dLbls>
          <c:dLblPos val="outEnd"/>
          <c:showLegendKey val="0"/>
          <c:showVal val="1"/>
          <c:showCatName val="0"/>
          <c:showSerName val="0"/>
          <c:showPercent val="0"/>
          <c:showBubbleSize val="0"/>
        </c:dLbls>
        <c:gapWidth val="150"/>
        <c:axId val="422270768"/>
        <c:axId val="806736816"/>
      </c:barChart>
      <c:catAx>
        <c:axId val="422270768"/>
        <c:scaling>
          <c:orientation val="minMax"/>
        </c:scaling>
        <c:delete val="0"/>
        <c:axPos val="b"/>
        <c:numFmt formatCode="General" sourceLinked="1"/>
        <c:majorTickMark val="out"/>
        <c:minorTickMark val="none"/>
        <c:tickLblPos val="nextTo"/>
        <c:crossAx val="806736816"/>
        <c:crosses val="autoZero"/>
        <c:auto val="1"/>
        <c:lblAlgn val="ctr"/>
        <c:lblOffset val="100"/>
        <c:noMultiLvlLbl val="0"/>
      </c:catAx>
      <c:valAx>
        <c:axId val="806736816"/>
        <c:scaling>
          <c:orientation val="minMax"/>
        </c:scaling>
        <c:delete val="1"/>
        <c:axPos val="l"/>
        <c:numFmt formatCode="0.0%" sourceLinked="1"/>
        <c:majorTickMark val="out"/>
        <c:minorTickMark val="none"/>
        <c:tickLblPos val="nextTo"/>
        <c:crossAx val="4222707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Overdose deaths</a:t>
            </a:r>
            <a:r>
              <a:rPr lang="en-US" b="1" baseline="0" dirty="0"/>
              <a:t> per 100,000 population</a:t>
            </a:r>
            <a:endParaRPr lang="en-US" b="1" dirty="0"/>
          </a:p>
        </c:rich>
      </c:tx>
      <c:layout>
        <c:manualLayout>
          <c:xMode val="edge"/>
          <c:yMode val="edge"/>
          <c:x val="0.16872222222222222"/>
          <c:y val="3.24074074074074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0"/>
              <c:layout>
                <c:manualLayout>
                  <c:x val="-6.649626183090751E-2"/>
                  <c:y val="-4.23301254009915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861-43A4-BB22-37EF2A06821F}"/>
                </c:ext>
              </c:extLst>
            </c:dLbl>
            <c:dLbl>
              <c:idx val="2"/>
              <c:layout>
                <c:manualLayout>
                  <c:x val="-1.346595880060447E-2"/>
                  <c:y val="-5.1589384660250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861-43A4-BB22-37EF2A06821F}"/>
                </c:ext>
              </c:extLst>
            </c:dLbl>
            <c:dLbl>
              <c:idx val="3"/>
              <c:layout>
                <c:manualLayout>
                  <c:x val="-5.8920504255150018E-2"/>
                  <c:y val="-4.23301254009915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861-43A4-BB22-37EF2A06821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overdoses!$B$1:$B$5</c:f>
              <c:numCache>
                <c:formatCode>General</c:formatCode>
                <c:ptCount val="5"/>
                <c:pt idx="0">
                  <c:v>2016</c:v>
                </c:pt>
                <c:pt idx="1">
                  <c:v>2017</c:v>
                </c:pt>
                <c:pt idx="2">
                  <c:v>2018</c:v>
                </c:pt>
                <c:pt idx="3">
                  <c:v>2019</c:v>
                </c:pt>
                <c:pt idx="4">
                  <c:v>2020</c:v>
                </c:pt>
              </c:numCache>
            </c:numRef>
          </c:cat>
          <c:val>
            <c:numRef>
              <c:f>overdoses!$C$1:$C$5</c:f>
              <c:numCache>
                <c:formatCode>General</c:formatCode>
                <c:ptCount val="5"/>
                <c:pt idx="0">
                  <c:v>29.6</c:v>
                </c:pt>
                <c:pt idx="1">
                  <c:v>40.200000000000003</c:v>
                </c:pt>
                <c:pt idx="2">
                  <c:v>26.2</c:v>
                </c:pt>
                <c:pt idx="3">
                  <c:v>27.5</c:v>
                </c:pt>
                <c:pt idx="4">
                  <c:v>35.4</c:v>
                </c:pt>
              </c:numCache>
            </c:numRef>
          </c:val>
          <c:smooth val="0"/>
          <c:extLst>
            <c:ext xmlns:c16="http://schemas.microsoft.com/office/drawing/2014/chart" uri="{C3380CC4-5D6E-409C-BE32-E72D297353CC}">
              <c16:uniqueId val="{00000000-4CAF-4A4B-A492-B396EC74B05C}"/>
            </c:ext>
          </c:extLst>
        </c:ser>
        <c:dLbls>
          <c:dLblPos val="t"/>
          <c:showLegendKey val="0"/>
          <c:showVal val="1"/>
          <c:showCatName val="0"/>
          <c:showSerName val="0"/>
          <c:showPercent val="0"/>
          <c:showBubbleSize val="0"/>
        </c:dLbls>
        <c:smooth val="0"/>
        <c:axId val="990189391"/>
        <c:axId val="990182319"/>
      </c:lineChart>
      <c:catAx>
        <c:axId val="99018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90182319"/>
        <c:crosses val="autoZero"/>
        <c:auto val="1"/>
        <c:lblAlgn val="ctr"/>
        <c:lblOffset val="100"/>
        <c:noMultiLvlLbl val="0"/>
      </c:catAx>
      <c:valAx>
        <c:axId val="9901823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0189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Overdose deaths per</a:t>
            </a:r>
            <a:r>
              <a:rPr lang="en-US" b="1" baseline="0" dirty="0"/>
              <a:t> 100,000 population</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52525252525252E-2"/>
          <c:y val="0.10521604938271606"/>
          <c:w val="0.94444444444444442"/>
          <c:h val="0.8139250996403227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overdoses!$A$8:$A$9</c:f>
              <c:strCache>
                <c:ptCount val="2"/>
                <c:pt idx="0">
                  <c:v>Maine (2020)</c:v>
                </c:pt>
                <c:pt idx="1">
                  <c:v>U.S. (2019)</c:v>
                </c:pt>
              </c:strCache>
            </c:strRef>
          </c:cat>
          <c:val>
            <c:numRef>
              <c:f>overdoses!$B$8:$B$9</c:f>
              <c:numCache>
                <c:formatCode>General</c:formatCode>
                <c:ptCount val="2"/>
                <c:pt idx="0">
                  <c:v>37.299999999999997</c:v>
                </c:pt>
                <c:pt idx="1">
                  <c:v>21.5</c:v>
                </c:pt>
              </c:numCache>
            </c:numRef>
          </c:val>
          <c:extLst>
            <c:ext xmlns:c16="http://schemas.microsoft.com/office/drawing/2014/chart" uri="{C3380CC4-5D6E-409C-BE32-E72D297353CC}">
              <c16:uniqueId val="{00000000-69AE-4CB3-B84B-1DC00534342E}"/>
            </c:ext>
          </c:extLst>
        </c:ser>
        <c:dLbls>
          <c:dLblPos val="outEnd"/>
          <c:showLegendKey val="0"/>
          <c:showVal val="1"/>
          <c:showCatName val="0"/>
          <c:showSerName val="0"/>
          <c:showPercent val="0"/>
          <c:showBubbleSize val="0"/>
        </c:dLbls>
        <c:gapWidth val="219"/>
        <c:overlap val="-27"/>
        <c:axId val="987261983"/>
        <c:axId val="987262399"/>
      </c:barChart>
      <c:catAx>
        <c:axId val="98726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87262399"/>
        <c:crosses val="autoZero"/>
        <c:auto val="1"/>
        <c:lblAlgn val="ctr"/>
        <c:lblOffset val="100"/>
        <c:noMultiLvlLbl val="0"/>
      </c:catAx>
      <c:valAx>
        <c:axId val="98726239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7261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Drug-induced deaths per 100,000 population</a:t>
            </a:r>
          </a:p>
        </c:rich>
      </c:tx>
      <c:layout/>
      <c:overlay val="0"/>
    </c:title>
    <c:autoTitleDeleted val="0"/>
    <c:plotArea>
      <c:layout/>
      <c:barChart>
        <c:barDir val="col"/>
        <c:grouping val="clustered"/>
        <c:varyColors val="0"/>
        <c:ser>
          <c:idx val="0"/>
          <c:order val="0"/>
          <c:tx>
            <c:strRef>
              <c:f>Data!$H$27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860-4008-944F-A153321235C1}"/>
              </c:ext>
            </c:extLst>
          </c:dPt>
          <c:dPt>
            <c:idx val="1"/>
            <c:invertIfNegative val="0"/>
            <c:bubble3D val="0"/>
            <c:spPr>
              <a:solidFill>
                <a:srgbClr val="3D6E6F"/>
              </a:solidFill>
            </c:spPr>
            <c:extLst>
              <c:ext xmlns:c16="http://schemas.microsoft.com/office/drawing/2014/chart" uri="{C3380CC4-5D6E-409C-BE32-E72D297353CC}">
                <c16:uniqueId val="{00000003-D860-4008-944F-A153321235C1}"/>
              </c:ext>
            </c:extLst>
          </c:dPt>
          <c:dPt>
            <c:idx val="2"/>
            <c:invertIfNegative val="0"/>
            <c:bubble3D val="0"/>
            <c:spPr>
              <a:solidFill>
                <a:srgbClr val="A2ADB1"/>
              </a:solidFill>
            </c:spPr>
            <c:extLst>
              <c:ext xmlns:c16="http://schemas.microsoft.com/office/drawing/2014/chart" uri="{C3380CC4-5D6E-409C-BE32-E72D297353CC}">
                <c16:uniqueId val="{00000005-D860-4008-944F-A153321235C1}"/>
              </c:ext>
            </c:extLst>
          </c:dPt>
          <c:dPt>
            <c:idx val="3"/>
            <c:invertIfNegative val="0"/>
            <c:bubble3D val="0"/>
            <c:spPr>
              <a:solidFill>
                <a:srgbClr val="A2ADB1"/>
              </a:solidFill>
            </c:spPr>
            <c:extLst>
              <c:ext xmlns:c16="http://schemas.microsoft.com/office/drawing/2014/chart" uri="{C3380CC4-5D6E-409C-BE32-E72D297353CC}">
                <c16:uniqueId val="{00000007-D860-4008-944F-A153321235C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Data!$M$27:$P$27</c:f>
              <c:strCache>
                <c:ptCount val="4"/>
                <c:pt idx="0">
                  <c:v>2007-2011
York</c:v>
                </c:pt>
                <c:pt idx="1">
                  <c:v>2015-2019
York</c:v>
                </c:pt>
                <c:pt idx="2">
                  <c:v>2015-2019
Maine</c:v>
                </c:pt>
                <c:pt idx="3">
                  <c:v>2019
U.S.</c:v>
                </c:pt>
              </c:strCache>
            </c:strRef>
          </c:cat>
          <c:val>
            <c:numRef>
              <c:f>Data!$I$27:$L$27</c:f>
              <c:numCache>
                <c:formatCode>0.0</c:formatCode>
                <c:ptCount val="4"/>
                <c:pt idx="0">
                  <c:v>12.8</c:v>
                </c:pt>
                <c:pt idx="1">
                  <c:v>35.200000000000003</c:v>
                </c:pt>
                <c:pt idx="2">
                  <c:v>29.5</c:v>
                </c:pt>
                <c:pt idx="3">
                  <c:v>22.8</c:v>
                </c:pt>
              </c:numCache>
            </c:numRef>
          </c:val>
          <c:extLst>
            <c:ext xmlns:c16="http://schemas.microsoft.com/office/drawing/2014/chart" uri="{C3380CC4-5D6E-409C-BE32-E72D297353CC}">
              <c16:uniqueId val="{00000008-D860-4008-944F-A153321235C1}"/>
            </c:ext>
          </c:extLst>
        </c:ser>
        <c:dLbls>
          <c:dLblPos val="outEnd"/>
          <c:showLegendKey val="0"/>
          <c:showVal val="1"/>
          <c:showCatName val="0"/>
          <c:showSerName val="0"/>
          <c:showPercent val="0"/>
          <c:showBubbleSize val="0"/>
        </c:dLbls>
        <c:gapWidth val="150"/>
        <c:axId val="1915928896"/>
        <c:axId val="1915926400"/>
      </c:barChart>
      <c:catAx>
        <c:axId val="1915928896"/>
        <c:scaling>
          <c:orientation val="minMax"/>
        </c:scaling>
        <c:delete val="0"/>
        <c:axPos val="b"/>
        <c:numFmt formatCode="General" sourceLinked="1"/>
        <c:majorTickMark val="out"/>
        <c:minorTickMark val="none"/>
        <c:tickLblPos val="nextTo"/>
        <c:crossAx val="1915926400"/>
        <c:crosses val="autoZero"/>
        <c:auto val="1"/>
        <c:lblAlgn val="ctr"/>
        <c:lblOffset val="100"/>
        <c:noMultiLvlLbl val="0"/>
      </c:catAx>
      <c:valAx>
        <c:axId val="1915926400"/>
        <c:scaling>
          <c:orientation val="minMax"/>
        </c:scaling>
        <c:delete val="1"/>
        <c:axPos val="l"/>
        <c:numFmt formatCode="0.0" sourceLinked="1"/>
        <c:majorTickMark val="out"/>
        <c:minorTickMark val="none"/>
        <c:tickLblPos val="nextTo"/>
        <c:crossAx val="19159288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6F9F-4A61-8135-5A3C4F2495D2}"/>
              </c:ext>
            </c:extLst>
          </c:dPt>
          <c:dPt>
            <c:idx val="5"/>
            <c:invertIfNegative val="0"/>
            <c:bubble3D val="0"/>
            <c:spPr>
              <a:solidFill>
                <a:schemeClr val="accent2"/>
              </a:solidFill>
            </c:spPr>
            <c:extLst>
              <c:ext xmlns:c16="http://schemas.microsoft.com/office/drawing/2014/chart" uri="{C3380CC4-5D6E-409C-BE32-E72D297353CC}">
                <c16:uniqueId val="{00000003-6F9F-4A61-8135-5A3C4F2495D2}"/>
              </c:ext>
            </c:extLst>
          </c:dPt>
          <c:dPt>
            <c:idx val="6"/>
            <c:invertIfNegative val="0"/>
            <c:bubble3D val="0"/>
            <c:spPr>
              <a:solidFill>
                <a:schemeClr val="accent2"/>
              </a:solidFill>
            </c:spPr>
            <c:extLst>
              <c:ext xmlns:c16="http://schemas.microsoft.com/office/drawing/2014/chart" uri="{C3380CC4-5D6E-409C-BE32-E72D297353CC}">
                <c16:uniqueId val="{00000005-6F9F-4A61-8135-5A3C4F2495D2}"/>
              </c:ext>
            </c:extLst>
          </c:dPt>
          <c:dPt>
            <c:idx val="7"/>
            <c:invertIfNegative val="0"/>
            <c:bubble3D val="0"/>
            <c:spPr>
              <a:solidFill>
                <a:schemeClr val="accent2"/>
              </a:solidFill>
            </c:spPr>
            <c:extLst>
              <c:ext xmlns:c16="http://schemas.microsoft.com/office/drawing/2014/chart" uri="{C3380CC4-5D6E-409C-BE32-E72D297353CC}">
                <c16:uniqueId val="{00000007-6F9F-4A61-8135-5A3C4F2495D2}"/>
              </c:ext>
            </c:extLst>
          </c:dPt>
          <c:dPt>
            <c:idx val="8"/>
            <c:invertIfNegative val="0"/>
            <c:bubble3D val="0"/>
            <c:spPr>
              <a:solidFill>
                <a:schemeClr val="accent2"/>
              </a:solidFill>
            </c:spPr>
            <c:extLst>
              <c:ext xmlns:c16="http://schemas.microsoft.com/office/drawing/2014/chart" uri="{C3380CC4-5D6E-409C-BE32-E72D297353CC}">
                <c16:uniqueId val="{00000009-6F9F-4A61-8135-5A3C4F2495D2}"/>
              </c:ext>
            </c:extLst>
          </c:dPt>
          <c:dPt>
            <c:idx val="9"/>
            <c:invertIfNegative val="0"/>
            <c:bubble3D val="0"/>
            <c:spPr>
              <a:solidFill>
                <a:schemeClr val="accent2"/>
              </a:solidFill>
            </c:spPr>
            <c:extLst>
              <c:ext xmlns:c16="http://schemas.microsoft.com/office/drawing/2014/chart" uri="{C3380CC4-5D6E-409C-BE32-E72D297353CC}">
                <c16:uniqueId val="{0000000B-6F9F-4A61-8135-5A3C4F2495D2}"/>
              </c:ext>
            </c:extLst>
          </c:dPt>
          <c:dPt>
            <c:idx val="10"/>
            <c:invertIfNegative val="0"/>
            <c:bubble3D val="0"/>
            <c:spPr>
              <a:solidFill>
                <a:schemeClr val="accent2"/>
              </a:solidFill>
            </c:spPr>
            <c:extLst>
              <c:ext xmlns:c16="http://schemas.microsoft.com/office/drawing/2014/chart" uri="{C3380CC4-5D6E-409C-BE32-E72D297353CC}">
                <c16:uniqueId val="{0000000D-6F9F-4A61-8135-5A3C4F2495D2}"/>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6F9F-4A61-8135-5A3C4F2495D2}"/>
              </c:ext>
            </c:extLst>
          </c:dPt>
          <c:dPt>
            <c:idx val="12"/>
            <c:invertIfNegative val="0"/>
            <c:bubble3D val="0"/>
            <c:spPr>
              <a:solidFill>
                <a:schemeClr val="accent2"/>
              </a:solidFill>
            </c:spPr>
            <c:extLst>
              <c:ext xmlns:c16="http://schemas.microsoft.com/office/drawing/2014/chart" uri="{C3380CC4-5D6E-409C-BE32-E72D297353CC}">
                <c16:uniqueId val="{00000011-6F9F-4A61-8135-5A3C4F2495D2}"/>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York'!$B$24:$B$41</c:f>
              <c:numCache>
                <c:formatCode>#,##0</c:formatCode>
                <c:ptCount val="18"/>
                <c:pt idx="0">
                  <c:v>9586</c:v>
                </c:pt>
                <c:pt idx="1">
                  <c:v>9957</c:v>
                </c:pt>
                <c:pt idx="2">
                  <c:v>11996</c:v>
                </c:pt>
                <c:pt idx="3">
                  <c:v>11659</c:v>
                </c:pt>
                <c:pt idx="4">
                  <c:v>10837</c:v>
                </c:pt>
                <c:pt idx="5">
                  <c:v>12100</c:v>
                </c:pt>
                <c:pt idx="6">
                  <c:v>12201</c:v>
                </c:pt>
                <c:pt idx="7">
                  <c:v>10782</c:v>
                </c:pt>
                <c:pt idx="8">
                  <c:v>12568</c:v>
                </c:pt>
                <c:pt idx="9">
                  <c:v>13653</c:v>
                </c:pt>
                <c:pt idx="10">
                  <c:v>15470</c:v>
                </c:pt>
                <c:pt idx="11">
                  <c:v>16680</c:v>
                </c:pt>
                <c:pt idx="12">
                  <c:v>16202</c:v>
                </c:pt>
                <c:pt idx="13">
                  <c:v>13828</c:v>
                </c:pt>
                <c:pt idx="14">
                  <c:v>10174</c:v>
                </c:pt>
                <c:pt idx="15">
                  <c:v>6635</c:v>
                </c:pt>
                <c:pt idx="16">
                  <c:v>4520</c:v>
                </c:pt>
                <c:pt idx="17">
                  <c:v>5468</c:v>
                </c:pt>
              </c:numCache>
            </c:numRef>
          </c:val>
          <c:extLst>
            <c:ext xmlns:c16="http://schemas.microsoft.com/office/drawing/2014/chart" uri="{C3380CC4-5D6E-409C-BE32-E72D297353CC}">
              <c16:uniqueId val="{00000012-6F9F-4A61-8135-5A3C4F2495D2}"/>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layout/>
      <c:overlay val="0"/>
    </c:title>
    <c:autoTitleDeleted val="0"/>
    <c:plotArea>
      <c:layout/>
      <c:barChart>
        <c:barDir val="col"/>
        <c:grouping val="clustered"/>
        <c:varyColors val="0"/>
        <c:ser>
          <c:idx val="0"/>
          <c:order val="0"/>
          <c:tx>
            <c:strRef>
              <c:f>Data!$H$21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A44-47D4-80CF-D0D2E4856DEA}"/>
              </c:ext>
            </c:extLst>
          </c:dPt>
          <c:dPt>
            <c:idx val="1"/>
            <c:invertIfNegative val="0"/>
            <c:bubble3D val="0"/>
            <c:spPr>
              <a:solidFill>
                <a:srgbClr val="3D6E6F"/>
              </a:solidFill>
            </c:spPr>
            <c:extLst>
              <c:ext xmlns:c16="http://schemas.microsoft.com/office/drawing/2014/chart" uri="{C3380CC4-5D6E-409C-BE32-E72D297353CC}">
                <c16:uniqueId val="{00000003-8A44-47D4-80CF-D0D2E4856DEA}"/>
              </c:ext>
            </c:extLst>
          </c:dPt>
          <c:dPt>
            <c:idx val="2"/>
            <c:invertIfNegative val="0"/>
            <c:bubble3D val="0"/>
            <c:spPr>
              <a:solidFill>
                <a:srgbClr val="A2ADB1"/>
              </a:solidFill>
            </c:spPr>
            <c:extLst>
              <c:ext xmlns:c16="http://schemas.microsoft.com/office/drawing/2014/chart" uri="{C3380CC4-5D6E-409C-BE32-E72D297353CC}">
                <c16:uniqueId val="{00000005-8A44-47D4-80CF-D0D2E4856DEA}"/>
              </c:ext>
            </c:extLst>
          </c:dPt>
          <c:dPt>
            <c:idx val="3"/>
            <c:invertIfNegative val="0"/>
            <c:bubble3D val="0"/>
            <c:spPr>
              <a:solidFill>
                <a:srgbClr val="A2ADB1"/>
              </a:solidFill>
            </c:spPr>
            <c:extLst>
              <c:ext xmlns:c16="http://schemas.microsoft.com/office/drawing/2014/chart" uri="{C3380CC4-5D6E-409C-BE32-E72D297353CC}">
                <c16:uniqueId val="{00000007-8A44-47D4-80CF-D0D2E4856DE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Data!$M$21:$P$21</c:f>
              <c:strCache>
                <c:ptCount val="4"/>
                <c:pt idx="0">
                  <c:v>2007-2011
York</c:v>
                </c:pt>
                <c:pt idx="1">
                  <c:v>2015-2019
York</c:v>
                </c:pt>
                <c:pt idx="2">
                  <c:v>2015-2019
Maine</c:v>
                </c:pt>
                <c:pt idx="3">
                  <c:v>2019
U.S.</c:v>
                </c:pt>
              </c:strCache>
            </c:strRef>
          </c:cat>
          <c:val>
            <c:numRef>
              <c:f>Data!$I$21:$L$21</c:f>
              <c:numCache>
                <c:formatCode>General</c:formatCode>
                <c:ptCount val="4"/>
                <c:pt idx="0">
                  <c:v>10.9</c:v>
                </c:pt>
                <c:pt idx="1">
                  <c:v>33.1</c:v>
                </c:pt>
                <c:pt idx="2">
                  <c:v>28</c:v>
                </c:pt>
                <c:pt idx="3">
                  <c:v>21.4</c:v>
                </c:pt>
              </c:numCache>
            </c:numRef>
          </c:val>
          <c:extLst>
            <c:ext xmlns:c16="http://schemas.microsoft.com/office/drawing/2014/chart" uri="{C3380CC4-5D6E-409C-BE32-E72D297353CC}">
              <c16:uniqueId val="{00000008-8A44-47D4-80CF-D0D2E4856DEA}"/>
            </c:ext>
          </c:extLst>
        </c:ser>
        <c:dLbls>
          <c:dLblPos val="outEnd"/>
          <c:showLegendKey val="0"/>
          <c:showVal val="1"/>
          <c:showCatName val="0"/>
          <c:showSerName val="0"/>
          <c:showPercent val="0"/>
          <c:showBubbleSize val="0"/>
        </c:dLbls>
        <c:gapWidth val="150"/>
        <c:axId val="1912203904"/>
        <c:axId val="1912208480"/>
      </c:barChart>
      <c:catAx>
        <c:axId val="1912203904"/>
        <c:scaling>
          <c:orientation val="minMax"/>
        </c:scaling>
        <c:delete val="0"/>
        <c:axPos val="b"/>
        <c:numFmt formatCode="General" sourceLinked="1"/>
        <c:majorTickMark val="out"/>
        <c:minorTickMark val="none"/>
        <c:tickLblPos val="nextTo"/>
        <c:crossAx val="1912208480"/>
        <c:crosses val="autoZero"/>
        <c:auto val="1"/>
        <c:lblAlgn val="ctr"/>
        <c:lblOffset val="100"/>
        <c:noMultiLvlLbl val="0"/>
      </c:catAx>
      <c:valAx>
        <c:axId val="1912208480"/>
        <c:scaling>
          <c:orientation val="minMax"/>
        </c:scaling>
        <c:delete val="1"/>
        <c:axPos val="l"/>
        <c:numFmt formatCode="General" sourceLinked="1"/>
        <c:majorTickMark val="out"/>
        <c:minorTickMark val="none"/>
        <c:tickLblPos val="nextTo"/>
        <c:crossAx val="19122039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Alcohol-induced deaths per 100,000 population</a:t>
            </a:r>
          </a:p>
        </c:rich>
      </c:tx>
      <c:layout/>
      <c:overlay val="0"/>
    </c:title>
    <c:autoTitleDeleted val="0"/>
    <c:plotArea>
      <c:layout/>
      <c:barChart>
        <c:barDir val="col"/>
        <c:grouping val="clustered"/>
        <c:varyColors val="0"/>
        <c:ser>
          <c:idx val="0"/>
          <c:order val="0"/>
          <c:tx>
            <c:strRef>
              <c:f>Data!$H$28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F59-4D95-B754-F50EEEDCA02F}"/>
              </c:ext>
            </c:extLst>
          </c:dPt>
          <c:dPt>
            <c:idx val="1"/>
            <c:invertIfNegative val="0"/>
            <c:bubble3D val="0"/>
            <c:spPr>
              <a:solidFill>
                <a:srgbClr val="3D6E6F"/>
              </a:solidFill>
            </c:spPr>
            <c:extLst>
              <c:ext xmlns:c16="http://schemas.microsoft.com/office/drawing/2014/chart" uri="{C3380CC4-5D6E-409C-BE32-E72D297353CC}">
                <c16:uniqueId val="{00000003-0F59-4D95-B754-F50EEEDCA02F}"/>
              </c:ext>
            </c:extLst>
          </c:dPt>
          <c:dPt>
            <c:idx val="2"/>
            <c:invertIfNegative val="0"/>
            <c:bubble3D val="0"/>
            <c:spPr>
              <a:solidFill>
                <a:srgbClr val="A2ADB1"/>
              </a:solidFill>
            </c:spPr>
            <c:extLst>
              <c:ext xmlns:c16="http://schemas.microsoft.com/office/drawing/2014/chart" uri="{C3380CC4-5D6E-409C-BE32-E72D297353CC}">
                <c16:uniqueId val="{00000005-0F59-4D95-B754-F50EEEDCA02F}"/>
              </c:ext>
            </c:extLst>
          </c:dPt>
          <c:dPt>
            <c:idx val="3"/>
            <c:invertIfNegative val="0"/>
            <c:bubble3D val="0"/>
            <c:spPr>
              <a:solidFill>
                <a:srgbClr val="A2ADB1"/>
              </a:solidFill>
            </c:spPr>
            <c:extLst>
              <c:ext xmlns:c16="http://schemas.microsoft.com/office/drawing/2014/chart" uri="{C3380CC4-5D6E-409C-BE32-E72D297353CC}">
                <c16:uniqueId val="{00000007-0F59-4D95-B754-F50EEEDCA02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Data!$M$28:$P$28</c:f>
              <c:strCache>
                <c:ptCount val="4"/>
                <c:pt idx="0">
                  <c:v>2007-2011
York</c:v>
                </c:pt>
                <c:pt idx="1">
                  <c:v>2015-2019
York</c:v>
                </c:pt>
                <c:pt idx="2">
                  <c:v>2015-2019
Maine</c:v>
                </c:pt>
                <c:pt idx="3">
                  <c:v>2019
U.S.</c:v>
                </c:pt>
              </c:strCache>
            </c:strRef>
          </c:cat>
          <c:val>
            <c:numRef>
              <c:f>Data!$I$28:$L$28</c:f>
              <c:numCache>
                <c:formatCode>0.0</c:formatCode>
                <c:ptCount val="4"/>
                <c:pt idx="0">
                  <c:v>6.7</c:v>
                </c:pt>
                <c:pt idx="1">
                  <c:v>10.9</c:v>
                </c:pt>
                <c:pt idx="2">
                  <c:v>11.6</c:v>
                </c:pt>
                <c:pt idx="3">
                  <c:v>10.4</c:v>
                </c:pt>
              </c:numCache>
            </c:numRef>
          </c:val>
          <c:extLst>
            <c:ext xmlns:c16="http://schemas.microsoft.com/office/drawing/2014/chart" uri="{C3380CC4-5D6E-409C-BE32-E72D297353CC}">
              <c16:uniqueId val="{00000008-0F59-4D95-B754-F50EEEDCA02F}"/>
            </c:ext>
          </c:extLst>
        </c:ser>
        <c:dLbls>
          <c:dLblPos val="outEnd"/>
          <c:showLegendKey val="0"/>
          <c:showVal val="1"/>
          <c:showCatName val="0"/>
          <c:showSerName val="0"/>
          <c:showPercent val="0"/>
          <c:showBubbleSize val="0"/>
        </c:dLbls>
        <c:gapWidth val="150"/>
        <c:axId val="1915928064"/>
        <c:axId val="1915929312"/>
      </c:barChart>
      <c:catAx>
        <c:axId val="1915928064"/>
        <c:scaling>
          <c:orientation val="minMax"/>
        </c:scaling>
        <c:delete val="0"/>
        <c:axPos val="b"/>
        <c:numFmt formatCode="General" sourceLinked="1"/>
        <c:majorTickMark val="out"/>
        <c:minorTickMark val="none"/>
        <c:tickLblPos val="nextTo"/>
        <c:crossAx val="1915929312"/>
        <c:crosses val="autoZero"/>
        <c:auto val="1"/>
        <c:lblAlgn val="ctr"/>
        <c:lblOffset val="100"/>
        <c:noMultiLvlLbl val="0"/>
      </c:catAx>
      <c:valAx>
        <c:axId val="1915929312"/>
        <c:scaling>
          <c:orientation val="minMax"/>
        </c:scaling>
        <c:delete val="1"/>
        <c:axPos val="l"/>
        <c:numFmt formatCode="0.0" sourceLinked="1"/>
        <c:majorTickMark val="out"/>
        <c:minorTickMark val="none"/>
        <c:tickLblPos val="nextTo"/>
        <c:crossAx val="191592806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Chronic heavy drinking (adults)</a:t>
            </a:r>
          </a:p>
        </c:rich>
      </c:tx>
      <c:layout/>
      <c:overlay val="0"/>
    </c:title>
    <c:autoTitleDeleted val="0"/>
    <c:plotArea>
      <c:layout/>
      <c:barChart>
        <c:barDir val="col"/>
        <c:grouping val="clustered"/>
        <c:varyColors val="0"/>
        <c:ser>
          <c:idx val="0"/>
          <c:order val="0"/>
          <c:tx>
            <c:strRef>
              <c:f>Data!$H$30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69F-4A95-A75C-129816D37C9C}"/>
              </c:ext>
            </c:extLst>
          </c:dPt>
          <c:dPt>
            <c:idx val="1"/>
            <c:invertIfNegative val="0"/>
            <c:bubble3D val="0"/>
            <c:spPr>
              <a:solidFill>
                <a:srgbClr val="3D6E6F"/>
              </a:solidFill>
            </c:spPr>
            <c:extLst>
              <c:ext xmlns:c16="http://schemas.microsoft.com/office/drawing/2014/chart" uri="{C3380CC4-5D6E-409C-BE32-E72D297353CC}">
                <c16:uniqueId val="{00000003-669F-4A95-A75C-129816D37C9C}"/>
              </c:ext>
            </c:extLst>
          </c:dPt>
          <c:dPt>
            <c:idx val="2"/>
            <c:invertIfNegative val="0"/>
            <c:bubble3D val="0"/>
            <c:spPr>
              <a:solidFill>
                <a:srgbClr val="A2ADB1"/>
              </a:solidFill>
            </c:spPr>
            <c:extLst>
              <c:ext xmlns:c16="http://schemas.microsoft.com/office/drawing/2014/chart" uri="{C3380CC4-5D6E-409C-BE32-E72D297353CC}">
                <c16:uniqueId val="{00000005-669F-4A95-A75C-129816D37C9C}"/>
              </c:ext>
            </c:extLst>
          </c:dPt>
          <c:dPt>
            <c:idx val="3"/>
            <c:invertIfNegative val="0"/>
            <c:bubble3D val="0"/>
            <c:spPr>
              <a:solidFill>
                <a:srgbClr val="A2ADB1"/>
              </a:solidFill>
            </c:spPr>
            <c:extLst>
              <c:ext xmlns:c16="http://schemas.microsoft.com/office/drawing/2014/chart" uri="{C3380CC4-5D6E-409C-BE32-E72D297353CC}">
                <c16:uniqueId val="{00000007-669F-4A95-A75C-129816D37C9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Data!$M$30:$P$30</c:f>
              <c:strCache>
                <c:ptCount val="4"/>
                <c:pt idx="0">
                  <c:v>2012-2014
York</c:v>
                </c:pt>
                <c:pt idx="1">
                  <c:v>2015-2017
York</c:v>
                </c:pt>
                <c:pt idx="2">
                  <c:v>2015-2017
Maine</c:v>
                </c:pt>
                <c:pt idx="3">
                  <c:v>2017
U.S.</c:v>
                </c:pt>
              </c:strCache>
            </c:strRef>
          </c:cat>
          <c:val>
            <c:numRef>
              <c:f>Data!$I$30:$L$30</c:f>
              <c:numCache>
                <c:formatCode>0.0%</c:formatCode>
                <c:ptCount val="4"/>
                <c:pt idx="0">
                  <c:v>8.2000000000000003E-2</c:v>
                </c:pt>
                <c:pt idx="1">
                  <c:v>9.5000000000000001E-2</c:v>
                </c:pt>
                <c:pt idx="2">
                  <c:v>8.5000000000000006E-2</c:v>
                </c:pt>
                <c:pt idx="3">
                  <c:v>6.2E-2</c:v>
                </c:pt>
              </c:numCache>
            </c:numRef>
          </c:val>
          <c:extLst>
            <c:ext xmlns:c16="http://schemas.microsoft.com/office/drawing/2014/chart" uri="{C3380CC4-5D6E-409C-BE32-E72D297353CC}">
              <c16:uniqueId val="{00000008-669F-4A95-A75C-129816D37C9C}"/>
            </c:ext>
          </c:extLst>
        </c:ser>
        <c:dLbls>
          <c:dLblPos val="outEnd"/>
          <c:showLegendKey val="0"/>
          <c:showVal val="1"/>
          <c:showCatName val="0"/>
          <c:showSerName val="0"/>
          <c:showPercent val="0"/>
          <c:showBubbleSize val="0"/>
        </c:dLbls>
        <c:gapWidth val="150"/>
        <c:axId val="1915930560"/>
        <c:axId val="1915924320"/>
      </c:barChart>
      <c:catAx>
        <c:axId val="1915930560"/>
        <c:scaling>
          <c:orientation val="minMax"/>
        </c:scaling>
        <c:delete val="0"/>
        <c:axPos val="b"/>
        <c:numFmt formatCode="General" sourceLinked="1"/>
        <c:majorTickMark val="out"/>
        <c:minorTickMark val="none"/>
        <c:tickLblPos val="nextTo"/>
        <c:crossAx val="1915924320"/>
        <c:crosses val="autoZero"/>
        <c:auto val="1"/>
        <c:lblAlgn val="ctr"/>
        <c:lblOffset val="100"/>
        <c:noMultiLvlLbl val="0"/>
      </c:catAx>
      <c:valAx>
        <c:axId val="1915924320"/>
        <c:scaling>
          <c:orientation val="minMax"/>
        </c:scaling>
        <c:delete val="1"/>
        <c:axPos val="l"/>
        <c:numFmt formatCode="0.0%" sourceLinked="1"/>
        <c:majorTickMark val="out"/>
        <c:minorTickMark val="none"/>
        <c:tickLblPos val="nextTo"/>
        <c:crossAx val="191593056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Binge</a:t>
            </a:r>
            <a:r>
              <a:rPr lang="en-US" b="1" baseline="0" dirty="0"/>
              <a:t> drinking (high school students)</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'binge drinking hs'!$A$8</c:f>
              <c:strCache>
                <c:ptCount val="1"/>
                <c:pt idx="0">
                  <c:v>Maine (2019)</c:v>
                </c:pt>
              </c:strCache>
            </c:strRef>
          </c:cat>
          <c:val>
            <c:numRef>
              <c:f>'binge drinking hs'!$B$8</c:f>
              <c:numCache>
                <c:formatCode>0.0%</c:formatCode>
                <c:ptCount val="1"/>
                <c:pt idx="0">
                  <c:v>0.32700000000000001</c:v>
                </c:pt>
              </c:numCache>
            </c:numRef>
          </c:val>
          <c:extLst>
            <c:ext xmlns:c16="http://schemas.microsoft.com/office/drawing/2014/chart" uri="{C3380CC4-5D6E-409C-BE32-E72D297353CC}">
              <c16:uniqueId val="{00000000-D083-41C9-9443-D397391C01C8}"/>
            </c:ext>
          </c:extLst>
        </c:ser>
        <c:dLbls>
          <c:dLblPos val="outEnd"/>
          <c:showLegendKey val="0"/>
          <c:showVal val="1"/>
          <c:showCatName val="0"/>
          <c:showSerName val="0"/>
          <c:showPercent val="0"/>
          <c:showBubbleSize val="0"/>
        </c:dLbls>
        <c:gapWidth val="219"/>
        <c:overlap val="-27"/>
        <c:axId val="992789807"/>
        <c:axId val="992791887"/>
      </c:barChart>
      <c:catAx>
        <c:axId val="99278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92791887"/>
        <c:crosses val="autoZero"/>
        <c:auto val="1"/>
        <c:lblAlgn val="ctr"/>
        <c:lblOffset val="100"/>
        <c:noMultiLvlLbl val="0"/>
      </c:catAx>
      <c:valAx>
        <c:axId val="99279188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92789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Binge</a:t>
            </a:r>
            <a:r>
              <a:rPr lang="en-US" b="1" baseline="0" dirty="0"/>
              <a:t> drinking (high school students)</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2"/>
              <c:layout>
                <c:manualLayout>
                  <c:x val="-5.6420504255149925E-2"/>
                  <c:y val="4.40896276854280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6F-4544-92A2-303594995B8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'binge drinking hs'!$B$1:$B$5</c:f>
              <c:numCache>
                <c:formatCode>General</c:formatCode>
                <c:ptCount val="5"/>
                <c:pt idx="0">
                  <c:v>2011</c:v>
                </c:pt>
                <c:pt idx="1">
                  <c:v>2013</c:v>
                </c:pt>
                <c:pt idx="2">
                  <c:v>2015</c:v>
                </c:pt>
                <c:pt idx="3">
                  <c:v>2017</c:v>
                </c:pt>
                <c:pt idx="4">
                  <c:v>2019</c:v>
                </c:pt>
              </c:numCache>
            </c:numRef>
          </c:cat>
          <c:val>
            <c:numRef>
              <c:f>'binge drinking hs'!$C$1:$C$5</c:f>
              <c:numCache>
                <c:formatCode>0.0%</c:formatCode>
                <c:ptCount val="5"/>
                <c:pt idx="0">
                  <c:v>0.17199999999999999</c:v>
                </c:pt>
                <c:pt idx="1">
                  <c:v>0.151</c:v>
                </c:pt>
                <c:pt idx="2">
                  <c:v>0.121</c:v>
                </c:pt>
                <c:pt idx="3">
                  <c:v>0.32100000000000001</c:v>
                </c:pt>
                <c:pt idx="4">
                  <c:v>0.312</c:v>
                </c:pt>
              </c:numCache>
            </c:numRef>
          </c:val>
          <c:smooth val="0"/>
          <c:extLst>
            <c:ext xmlns:c16="http://schemas.microsoft.com/office/drawing/2014/chart" uri="{C3380CC4-5D6E-409C-BE32-E72D297353CC}">
              <c16:uniqueId val="{00000000-40AB-40AD-983C-1411F053035E}"/>
            </c:ext>
          </c:extLst>
        </c:ser>
        <c:dLbls>
          <c:dLblPos val="t"/>
          <c:showLegendKey val="0"/>
          <c:showVal val="1"/>
          <c:showCatName val="0"/>
          <c:showSerName val="0"/>
          <c:showPercent val="0"/>
          <c:showBubbleSize val="0"/>
        </c:dLbls>
        <c:smooth val="0"/>
        <c:axId val="939164511"/>
        <c:axId val="939165759"/>
      </c:lineChart>
      <c:catAx>
        <c:axId val="93916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39165759"/>
        <c:crosses val="autoZero"/>
        <c:auto val="1"/>
        <c:lblAlgn val="ctr"/>
        <c:lblOffset val="100"/>
        <c:noMultiLvlLbl val="0"/>
      </c:catAx>
      <c:valAx>
        <c:axId val="93916575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391645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mn-lt"/>
                <a:ea typeface="+mn-ea"/>
                <a:cs typeface="+mn-cs"/>
              </a:defRPr>
            </a:pPr>
            <a:r>
              <a:rPr lang="en-US" sz="1400" b="1" i="0" baseline="0" dirty="0">
                <a:effectLst/>
              </a:rPr>
              <a:t>Past 30-day cigarette smoking (high school students)</a:t>
            </a:r>
            <a:endParaRPr lang="en-US" sz="14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b="1">
                <a:solidFill>
                  <a:sysClr val="windowText" lastClr="000000">
                    <a:lumMod val="65000"/>
                    <a:lumOff val="35000"/>
                  </a:sysClr>
                </a:solidFill>
              </a:defRPr>
            </a:pPr>
            <a:endParaRPr lang="en-US" sz="1400" b="1" dirty="0"/>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'30 day smoking hs'!$A$6</c:f>
              <c:strCache>
                <c:ptCount val="1"/>
                <c:pt idx="0">
                  <c:v>Maine (2019)</c:v>
                </c:pt>
              </c:strCache>
            </c:strRef>
          </c:cat>
          <c:val>
            <c:numRef>
              <c:f>'30 day smoking hs'!$B$6</c:f>
              <c:numCache>
                <c:formatCode>0.0%</c:formatCode>
                <c:ptCount val="1"/>
                <c:pt idx="0">
                  <c:v>7.0999999999999994E-2</c:v>
                </c:pt>
              </c:numCache>
            </c:numRef>
          </c:val>
          <c:extLst>
            <c:ext xmlns:c16="http://schemas.microsoft.com/office/drawing/2014/chart" uri="{C3380CC4-5D6E-409C-BE32-E72D297353CC}">
              <c16:uniqueId val="{00000000-F420-424B-8FF4-D99BF8CA33E4}"/>
            </c:ext>
          </c:extLst>
        </c:ser>
        <c:dLbls>
          <c:dLblPos val="outEnd"/>
          <c:showLegendKey val="0"/>
          <c:showVal val="1"/>
          <c:showCatName val="0"/>
          <c:showSerName val="0"/>
          <c:showPercent val="0"/>
          <c:showBubbleSize val="0"/>
        </c:dLbls>
        <c:gapWidth val="219"/>
        <c:overlap val="-27"/>
        <c:axId val="1035337935"/>
        <c:axId val="1035335855"/>
      </c:barChart>
      <c:catAx>
        <c:axId val="103533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35335855"/>
        <c:crosses val="autoZero"/>
        <c:auto val="1"/>
        <c:lblAlgn val="ctr"/>
        <c:lblOffset val="100"/>
        <c:noMultiLvlLbl val="0"/>
      </c:catAx>
      <c:valAx>
        <c:axId val="1035335855"/>
        <c:scaling>
          <c:orientation val="minMax"/>
          <c:max val="0.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035337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Past 30-day cigarette smoking (high school students)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'30 day smoking hs'!$B$1:$B$4</c:f>
              <c:numCache>
                <c:formatCode>General</c:formatCode>
                <c:ptCount val="4"/>
                <c:pt idx="0">
                  <c:v>2013</c:v>
                </c:pt>
                <c:pt idx="1">
                  <c:v>2015</c:v>
                </c:pt>
                <c:pt idx="2">
                  <c:v>2017</c:v>
                </c:pt>
                <c:pt idx="3">
                  <c:v>2019</c:v>
                </c:pt>
              </c:numCache>
            </c:numRef>
          </c:cat>
          <c:val>
            <c:numRef>
              <c:f>'30 day smoking hs'!$C$1:$C$4</c:f>
              <c:numCache>
                <c:formatCode>0.0%</c:formatCode>
                <c:ptCount val="4"/>
                <c:pt idx="0">
                  <c:v>0.124</c:v>
                </c:pt>
                <c:pt idx="1">
                  <c:v>0.104</c:v>
                </c:pt>
                <c:pt idx="2">
                  <c:v>8.5000000000000006E-2</c:v>
                </c:pt>
                <c:pt idx="3">
                  <c:v>5.7000000000000002E-2</c:v>
                </c:pt>
              </c:numCache>
            </c:numRef>
          </c:val>
          <c:smooth val="0"/>
          <c:extLst>
            <c:ext xmlns:c16="http://schemas.microsoft.com/office/drawing/2014/chart" uri="{C3380CC4-5D6E-409C-BE32-E72D297353CC}">
              <c16:uniqueId val="{00000000-C99F-4403-A7E8-29CD98D30A90}"/>
            </c:ext>
          </c:extLst>
        </c:ser>
        <c:dLbls>
          <c:dLblPos val="t"/>
          <c:showLegendKey val="0"/>
          <c:showVal val="1"/>
          <c:showCatName val="0"/>
          <c:showSerName val="0"/>
          <c:showPercent val="0"/>
          <c:showBubbleSize val="0"/>
        </c:dLbls>
        <c:smooth val="0"/>
        <c:axId val="990183151"/>
        <c:axId val="990187727"/>
      </c:lineChart>
      <c:catAx>
        <c:axId val="99018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90187727"/>
        <c:crosses val="autoZero"/>
        <c:auto val="1"/>
        <c:lblAlgn val="ctr"/>
        <c:lblOffset val="100"/>
        <c:noMultiLvlLbl val="0"/>
      </c:catAx>
      <c:valAx>
        <c:axId val="99018772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90183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Past 30-day cigarette smoking (middle school students)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'30 day smoking ms'!$A$6</c:f>
              <c:strCache>
                <c:ptCount val="1"/>
                <c:pt idx="0">
                  <c:v>Maine (2019)</c:v>
                </c:pt>
              </c:strCache>
            </c:strRef>
          </c:cat>
          <c:val>
            <c:numRef>
              <c:f>'30 day smoking ms'!$B$6</c:f>
              <c:numCache>
                <c:formatCode>0.0%</c:formatCode>
                <c:ptCount val="1"/>
                <c:pt idx="0">
                  <c:v>1.4999999999999999E-2</c:v>
                </c:pt>
              </c:numCache>
            </c:numRef>
          </c:val>
          <c:extLst>
            <c:ext xmlns:c16="http://schemas.microsoft.com/office/drawing/2014/chart" uri="{C3380CC4-5D6E-409C-BE32-E72D297353CC}">
              <c16:uniqueId val="{00000000-738B-4601-82E8-AF80DDFB72C3}"/>
            </c:ext>
          </c:extLst>
        </c:ser>
        <c:dLbls>
          <c:dLblPos val="outEnd"/>
          <c:showLegendKey val="0"/>
          <c:showVal val="1"/>
          <c:showCatName val="0"/>
          <c:showSerName val="0"/>
          <c:showPercent val="0"/>
          <c:showBubbleSize val="0"/>
        </c:dLbls>
        <c:gapWidth val="219"/>
        <c:overlap val="-27"/>
        <c:axId val="1251380271"/>
        <c:axId val="1251381519"/>
      </c:barChart>
      <c:catAx>
        <c:axId val="125138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251381519"/>
        <c:crosses val="autoZero"/>
        <c:auto val="1"/>
        <c:lblAlgn val="ctr"/>
        <c:lblOffset val="100"/>
        <c:noMultiLvlLbl val="0"/>
      </c:catAx>
      <c:valAx>
        <c:axId val="125138151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51380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Past 30-day cigarette</a:t>
            </a:r>
            <a:r>
              <a:rPr lang="en-US" b="1" baseline="0" dirty="0"/>
              <a:t> smoking (middle school students)</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'30 day smoking ms'!$B$1:$B$4</c:f>
              <c:numCache>
                <c:formatCode>General</c:formatCode>
                <c:ptCount val="4"/>
                <c:pt idx="0">
                  <c:v>2013</c:v>
                </c:pt>
                <c:pt idx="1">
                  <c:v>2015</c:v>
                </c:pt>
                <c:pt idx="2">
                  <c:v>2017</c:v>
                </c:pt>
                <c:pt idx="3">
                  <c:v>2019</c:v>
                </c:pt>
              </c:numCache>
            </c:numRef>
          </c:cat>
          <c:val>
            <c:numRef>
              <c:f>'30 day smoking ms'!$C$1:$C$4</c:f>
              <c:numCache>
                <c:formatCode>0.0%</c:formatCode>
                <c:ptCount val="4"/>
                <c:pt idx="0">
                  <c:v>3.4000000000000002E-2</c:v>
                </c:pt>
                <c:pt idx="1">
                  <c:v>2.4E-2</c:v>
                </c:pt>
                <c:pt idx="2">
                  <c:v>1.7999999999999999E-2</c:v>
                </c:pt>
                <c:pt idx="3">
                  <c:v>0.01</c:v>
                </c:pt>
              </c:numCache>
            </c:numRef>
          </c:val>
          <c:smooth val="0"/>
          <c:extLst>
            <c:ext xmlns:c16="http://schemas.microsoft.com/office/drawing/2014/chart" uri="{C3380CC4-5D6E-409C-BE32-E72D297353CC}">
              <c16:uniqueId val="{00000000-0F09-4D26-BBDB-68773657CE3A}"/>
            </c:ext>
          </c:extLst>
        </c:ser>
        <c:dLbls>
          <c:dLblPos val="t"/>
          <c:showLegendKey val="0"/>
          <c:showVal val="1"/>
          <c:showCatName val="0"/>
          <c:showSerName val="0"/>
          <c:showPercent val="0"/>
          <c:showBubbleSize val="0"/>
        </c:dLbls>
        <c:smooth val="0"/>
        <c:axId val="1251378607"/>
        <c:axId val="1251374031"/>
      </c:lineChart>
      <c:catAx>
        <c:axId val="125137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251374031"/>
        <c:crosses val="autoZero"/>
        <c:auto val="1"/>
        <c:lblAlgn val="ctr"/>
        <c:lblOffset val="100"/>
        <c:noMultiLvlLbl val="0"/>
      </c:catAx>
      <c:valAx>
        <c:axId val="125137403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51378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Past-30-day e-cigarette use (high school students)</a:t>
            </a:r>
          </a:p>
        </c:rich>
      </c:tx>
      <c:layout/>
      <c:overlay val="0"/>
    </c:title>
    <c:autoTitleDeleted val="0"/>
    <c:plotArea>
      <c:layout/>
      <c:barChart>
        <c:barDir val="col"/>
        <c:grouping val="clustered"/>
        <c:varyColors val="0"/>
        <c:ser>
          <c:idx val="0"/>
          <c:order val="0"/>
          <c:tx>
            <c:strRef>
              <c:f>Data!$H$35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D81-4717-BB95-2EE3BB66A0BE}"/>
              </c:ext>
            </c:extLst>
          </c:dPt>
          <c:dPt>
            <c:idx val="1"/>
            <c:invertIfNegative val="0"/>
            <c:bubble3D val="0"/>
            <c:spPr>
              <a:solidFill>
                <a:srgbClr val="3D6E6F"/>
              </a:solidFill>
            </c:spPr>
            <c:extLst>
              <c:ext xmlns:c16="http://schemas.microsoft.com/office/drawing/2014/chart" uri="{C3380CC4-5D6E-409C-BE32-E72D297353CC}">
                <c16:uniqueId val="{00000003-9D81-4717-BB95-2EE3BB66A0BE}"/>
              </c:ext>
            </c:extLst>
          </c:dPt>
          <c:dPt>
            <c:idx val="2"/>
            <c:invertIfNegative val="0"/>
            <c:bubble3D val="0"/>
            <c:spPr>
              <a:solidFill>
                <a:srgbClr val="A2ADB1"/>
              </a:solidFill>
            </c:spPr>
            <c:extLst>
              <c:ext xmlns:c16="http://schemas.microsoft.com/office/drawing/2014/chart" uri="{C3380CC4-5D6E-409C-BE32-E72D297353CC}">
                <c16:uniqueId val="{00000005-9D81-4717-BB95-2EE3BB66A0B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Data!$M$35:$O$35</c:f>
              <c:strCache>
                <c:ptCount val="3"/>
                <c:pt idx="0">
                  <c:v>2017
York</c:v>
                </c:pt>
                <c:pt idx="1">
                  <c:v>2019
York</c:v>
                </c:pt>
                <c:pt idx="2">
                  <c:v>2019
Maine</c:v>
                </c:pt>
              </c:strCache>
            </c:strRef>
          </c:cat>
          <c:val>
            <c:numRef>
              <c:f>Data!$I$35:$K$35</c:f>
              <c:numCache>
                <c:formatCode>0.0%</c:formatCode>
                <c:ptCount val="3"/>
                <c:pt idx="0">
                  <c:v>0.17100000000000001</c:v>
                </c:pt>
                <c:pt idx="1">
                  <c:v>0.28499999999999998</c:v>
                </c:pt>
                <c:pt idx="2">
                  <c:v>0.28699999999999998</c:v>
                </c:pt>
              </c:numCache>
            </c:numRef>
          </c:val>
          <c:extLst>
            <c:ext xmlns:c16="http://schemas.microsoft.com/office/drawing/2014/chart" uri="{C3380CC4-5D6E-409C-BE32-E72D297353CC}">
              <c16:uniqueId val="{00000006-9D81-4717-BB95-2EE3BB66A0BE}"/>
            </c:ext>
          </c:extLst>
        </c:ser>
        <c:dLbls>
          <c:dLblPos val="outEnd"/>
          <c:showLegendKey val="0"/>
          <c:showVal val="1"/>
          <c:showCatName val="0"/>
          <c:showSerName val="0"/>
          <c:showPercent val="0"/>
          <c:showBubbleSize val="0"/>
        </c:dLbls>
        <c:gapWidth val="150"/>
        <c:axId val="1915925568"/>
        <c:axId val="1915926400"/>
      </c:barChart>
      <c:catAx>
        <c:axId val="1915925568"/>
        <c:scaling>
          <c:orientation val="minMax"/>
        </c:scaling>
        <c:delete val="0"/>
        <c:axPos val="b"/>
        <c:numFmt formatCode="General" sourceLinked="1"/>
        <c:majorTickMark val="out"/>
        <c:minorTickMark val="none"/>
        <c:tickLblPos val="nextTo"/>
        <c:crossAx val="1915926400"/>
        <c:crosses val="autoZero"/>
        <c:auto val="1"/>
        <c:lblAlgn val="ctr"/>
        <c:lblOffset val="100"/>
        <c:noMultiLvlLbl val="0"/>
      </c:catAx>
      <c:valAx>
        <c:axId val="1915926400"/>
        <c:scaling>
          <c:orientation val="minMax"/>
        </c:scaling>
        <c:delete val="1"/>
        <c:axPos val="l"/>
        <c:numFmt formatCode="0.0%" sourceLinked="1"/>
        <c:majorTickMark val="out"/>
        <c:minorTickMark val="none"/>
        <c:tickLblPos val="nextTo"/>
        <c:crossAx val="19159255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CAB8-452A-B87D-2FE97A0A3896}"/>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CAB8-452A-B87D-2FE97A0A3896}"/>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CAB8-452A-B87D-2FE97A0A3896}"/>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CAB8-452A-B87D-2FE97A0A3896}"/>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CAB8-452A-B87D-2FE97A0A3896}"/>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CAB8-452A-B87D-2FE97A0A3896}"/>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CAB8-452A-B87D-2FE97A0A3896}"/>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CAB8-452A-B87D-2FE97A0A3896}"/>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CAB8-452A-B87D-2FE97A0A3896}"/>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CAB8-452A-B87D-2FE97A0A3896}"/>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CAB8-452A-B87D-2FE97A0A3896}"/>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CAB8-452A-B87D-2FE97A0A3896}"/>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CAB8-452A-B87D-2FE97A0A3896}"/>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CAB8-452A-B87D-2FE97A0A3896}"/>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CAB8-452A-B87D-2FE97A0A3896}"/>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CAB8-452A-B87D-2FE97A0A3896}"/>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CAB8-452A-B87D-2FE97A0A3896}"/>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CAB8-452A-B87D-2FE97A0A3896}"/>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York'!$B$4:$B$21</c:f>
              <c:numCache>
                <c:formatCode>0</c:formatCode>
                <c:ptCount val="18"/>
                <c:pt idx="0">
                  <c:v>10311</c:v>
                </c:pt>
                <c:pt idx="1">
                  <c:v>11333</c:v>
                </c:pt>
                <c:pt idx="2">
                  <c:v>12293</c:v>
                </c:pt>
                <c:pt idx="3">
                  <c:v>12885</c:v>
                </c:pt>
                <c:pt idx="4">
                  <c:v>10512</c:v>
                </c:pt>
                <c:pt idx="5">
                  <c:v>10240</c:v>
                </c:pt>
                <c:pt idx="6">
                  <c:v>10606</c:v>
                </c:pt>
                <c:pt idx="7">
                  <c:v>12108</c:v>
                </c:pt>
                <c:pt idx="8">
                  <c:v>14049</c:v>
                </c:pt>
                <c:pt idx="9">
                  <c:v>16855</c:v>
                </c:pt>
                <c:pt idx="10">
                  <c:v>16982</c:v>
                </c:pt>
                <c:pt idx="11">
                  <c:v>15417</c:v>
                </c:pt>
                <c:pt idx="12">
                  <c:v>13187</c:v>
                </c:pt>
                <c:pt idx="13">
                  <c:v>9375</c:v>
                </c:pt>
                <c:pt idx="14">
                  <c:v>6931</c:v>
                </c:pt>
                <c:pt idx="15">
                  <c:v>5515</c:v>
                </c:pt>
                <c:pt idx="16">
                  <c:v>4432</c:v>
                </c:pt>
                <c:pt idx="17">
                  <c:v>4100</c:v>
                </c:pt>
              </c:numCache>
            </c:numRef>
          </c:val>
          <c:extLst>
            <c:ext xmlns:c16="http://schemas.microsoft.com/office/drawing/2014/chart" uri="{C3380CC4-5D6E-409C-BE32-E72D297353CC}">
              <c16:uniqueId val="{00000024-CAB8-452A-B87D-2FE97A0A3896}"/>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Past-30-day e-cigarette use (middle school students)</a:t>
            </a:r>
          </a:p>
        </c:rich>
      </c:tx>
      <c:layout/>
      <c:overlay val="0"/>
    </c:title>
    <c:autoTitleDeleted val="0"/>
    <c:plotArea>
      <c:layout/>
      <c:barChart>
        <c:barDir val="col"/>
        <c:grouping val="clustered"/>
        <c:varyColors val="0"/>
        <c:ser>
          <c:idx val="0"/>
          <c:order val="0"/>
          <c:tx>
            <c:strRef>
              <c:f>Data!$H$37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181-4454-ACD6-CE78CC6E1424}"/>
              </c:ext>
            </c:extLst>
          </c:dPt>
          <c:dPt>
            <c:idx val="1"/>
            <c:invertIfNegative val="0"/>
            <c:bubble3D val="0"/>
            <c:spPr>
              <a:solidFill>
                <a:srgbClr val="3D6E6F"/>
              </a:solidFill>
            </c:spPr>
            <c:extLst>
              <c:ext xmlns:c16="http://schemas.microsoft.com/office/drawing/2014/chart" uri="{C3380CC4-5D6E-409C-BE32-E72D297353CC}">
                <c16:uniqueId val="{00000003-6181-4454-ACD6-CE78CC6E1424}"/>
              </c:ext>
            </c:extLst>
          </c:dPt>
          <c:dPt>
            <c:idx val="2"/>
            <c:invertIfNegative val="0"/>
            <c:bubble3D val="0"/>
            <c:spPr>
              <a:solidFill>
                <a:srgbClr val="A2ADB1"/>
              </a:solidFill>
            </c:spPr>
            <c:extLst>
              <c:ext xmlns:c16="http://schemas.microsoft.com/office/drawing/2014/chart" uri="{C3380CC4-5D6E-409C-BE32-E72D297353CC}">
                <c16:uniqueId val="{00000005-6181-4454-ACD6-CE78CC6E142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Data!$M$37:$O$37</c:f>
              <c:strCache>
                <c:ptCount val="3"/>
                <c:pt idx="0">
                  <c:v>2017
York</c:v>
                </c:pt>
                <c:pt idx="1">
                  <c:v>2019
York</c:v>
                </c:pt>
                <c:pt idx="2">
                  <c:v>2019
Maine</c:v>
                </c:pt>
              </c:strCache>
            </c:strRef>
          </c:cat>
          <c:val>
            <c:numRef>
              <c:f>Data!$I$37:$K$37</c:f>
              <c:numCache>
                <c:formatCode>0.0%</c:formatCode>
                <c:ptCount val="3"/>
                <c:pt idx="0">
                  <c:v>2.5000000000000001E-2</c:v>
                </c:pt>
                <c:pt idx="1">
                  <c:v>7.0000000000000007E-2</c:v>
                </c:pt>
                <c:pt idx="2">
                  <c:v>7.0000000000000007E-2</c:v>
                </c:pt>
              </c:numCache>
            </c:numRef>
          </c:val>
          <c:extLst>
            <c:ext xmlns:c16="http://schemas.microsoft.com/office/drawing/2014/chart" uri="{C3380CC4-5D6E-409C-BE32-E72D297353CC}">
              <c16:uniqueId val="{00000006-6181-4454-ACD6-CE78CC6E1424}"/>
            </c:ext>
          </c:extLst>
        </c:ser>
        <c:dLbls>
          <c:dLblPos val="outEnd"/>
          <c:showLegendKey val="0"/>
          <c:showVal val="1"/>
          <c:showCatName val="0"/>
          <c:showSerName val="0"/>
          <c:showPercent val="0"/>
          <c:showBubbleSize val="0"/>
        </c:dLbls>
        <c:gapWidth val="150"/>
        <c:axId val="1915926816"/>
        <c:axId val="1915927232"/>
      </c:barChart>
      <c:catAx>
        <c:axId val="1915926816"/>
        <c:scaling>
          <c:orientation val="minMax"/>
        </c:scaling>
        <c:delete val="0"/>
        <c:axPos val="b"/>
        <c:numFmt formatCode="General" sourceLinked="1"/>
        <c:majorTickMark val="out"/>
        <c:minorTickMark val="none"/>
        <c:tickLblPos val="nextTo"/>
        <c:crossAx val="1915927232"/>
        <c:crosses val="autoZero"/>
        <c:auto val="1"/>
        <c:lblAlgn val="ctr"/>
        <c:lblOffset val="100"/>
        <c:noMultiLvlLbl val="0"/>
      </c:catAx>
      <c:valAx>
        <c:axId val="1915927232"/>
        <c:scaling>
          <c:orientation val="minMax"/>
        </c:scaling>
        <c:delete val="1"/>
        <c:axPos val="l"/>
        <c:numFmt formatCode="0.0%" sourceLinked="1"/>
        <c:majorTickMark val="out"/>
        <c:minorTickMark val="none"/>
        <c:tickLblPos val="nextTo"/>
        <c:crossAx val="191592681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Fair or poor health (self-rated)</a:t>
            </a:r>
          </a:p>
        </c:rich>
      </c:tx>
      <c:layout/>
      <c:overlay val="0"/>
    </c:title>
    <c:autoTitleDeleted val="0"/>
    <c:plotArea>
      <c:layout/>
      <c:barChart>
        <c:barDir val="col"/>
        <c:grouping val="clustered"/>
        <c:varyColors val="0"/>
        <c:ser>
          <c:idx val="0"/>
          <c:order val="0"/>
          <c:tx>
            <c:strRef>
              <c:f>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B45-4E50-9C18-24616B4C5AEF}"/>
              </c:ext>
            </c:extLst>
          </c:dPt>
          <c:dPt>
            <c:idx val="1"/>
            <c:invertIfNegative val="0"/>
            <c:bubble3D val="0"/>
            <c:spPr>
              <a:solidFill>
                <a:srgbClr val="3D6E6F"/>
              </a:solidFill>
            </c:spPr>
            <c:extLst>
              <c:ext xmlns:c16="http://schemas.microsoft.com/office/drawing/2014/chart" uri="{C3380CC4-5D6E-409C-BE32-E72D297353CC}">
                <c16:uniqueId val="{00000003-0B45-4E50-9C18-24616B4C5AEF}"/>
              </c:ext>
            </c:extLst>
          </c:dPt>
          <c:dPt>
            <c:idx val="2"/>
            <c:invertIfNegative val="0"/>
            <c:bubble3D val="0"/>
            <c:spPr>
              <a:solidFill>
                <a:srgbClr val="A2ADB1"/>
              </a:solidFill>
            </c:spPr>
            <c:extLst>
              <c:ext xmlns:c16="http://schemas.microsoft.com/office/drawing/2014/chart" uri="{C3380CC4-5D6E-409C-BE32-E72D297353CC}">
                <c16:uniqueId val="{00000005-0B45-4E50-9C18-24616B4C5AEF}"/>
              </c:ext>
            </c:extLst>
          </c:dPt>
          <c:dPt>
            <c:idx val="3"/>
            <c:invertIfNegative val="0"/>
            <c:bubble3D val="0"/>
            <c:spPr>
              <a:solidFill>
                <a:srgbClr val="A2ADB1"/>
              </a:solidFill>
            </c:spPr>
            <c:extLst>
              <c:ext xmlns:c16="http://schemas.microsoft.com/office/drawing/2014/chart" uri="{C3380CC4-5D6E-409C-BE32-E72D297353CC}">
                <c16:uniqueId val="{00000007-0B45-4E50-9C18-24616B4C5AE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Data!$M$4:$P$4</c:f>
              <c:strCache>
                <c:ptCount val="4"/>
                <c:pt idx="0">
                  <c:v>2011-2013
York</c:v>
                </c:pt>
                <c:pt idx="1">
                  <c:v>2015-2017
York</c:v>
                </c:pt>
                <c:pt idx="2">
                  <c:v>2015-2017
Maine</c:v>
                </c:pt>
                <c:pt idx="3">
                  <c:v>2018
U.S.</c:v>
                </c:pt>
              </c:strCache>
            </c:strRef>
          </c:cat>
          <c:val>
            <c:numRef>
              <c:f>Data!$I$4:$L$4</c:f>
              <c:numCache>
                <c:formatCode>0.0%</c:formatCode>
                <c:ptCount val="4"/>
                <c:pt idx="0">
                  <c:v>0.13400000000000001</c:v>
                </c:pt>
                <c:pt idx="1">
                  <c:v>0.17599999999999999</c:v>
                </c:pt>
                <c:pt idx="2">
                  <c:v>0.16200000000000001</c:v>
                </c:pt>
                <c:pt idx="3">
                  <c:v>0.17299999999999999</c:v>
                </c:pt>
              </c:numCache>
            </c:numRef>
          </c:val>
          <c:extLst>
            <c:ext xmlns:c16="http://schemas.microsoft.com/office/drawing/2014/chart" uri="{C3380CC4-5D6E-409C-BE32-E72D297353CC}">
              <c16:uniqueId val="{00000008-0B45-4E50-9C18-24616B4C5AEF}"/>
            </c:ext>
          </c:extLst>
        </c:ser>
        <c:dLbls>
          <c:dLblPos val="outEnd"/>
          <c:showLegendKey val="0"/>
          <c:showVal val="1"/>
          <c:showCatName val="0"/>
          <c:showSerName val="0"/>
          <c:showPercent val="0"/>
          <c:showBubbleSize val="0"/>
        </c:dLbls>
        <c:gapWidth val="150"/>
        <c:axId val="1912205984"/>
        <c:axId val="1912216384"/>
      </c:barChart>
      <c:catAx>
        <c:axId val="1912205984"/>
        <c:scaling>
          <c:orientation val="minMax"/>
        </c:scaling>
        <c:delete val="0"/>
        <c:axPos val="b"/>
        <c:numFmt formatCode="General" sourceLinked="1"/>
        <c:majorTickMark val="out"/>
        <c:minorTickMark val="none"/>
        <c:tickLblPos val="nextTo"/>
        <c:crossAx val="1912216384"/>
        <c:crosses val="autoZero"/>
        <c:auto val="1"/>
        <c:lblAlgn val="ctr"/>
        <c:lblOffset val="100"/>
        <c:noMultiLvlLbl val="0"/>
      </c:catAx>
      <c:valAx>
        <c:axId val="1912216384"/>
        <c:scaling>
          <c:orientation val="minMax"/>
        </c:scaling>
        <c:delete val="1"/>
        <c:axPos val="l"/>
        <c:numFmt formatCode="0.0%" sourceLinked="1"/>
        <c:majorTickMark val="out"/>
        <c:minorTickMark val="none"/>
        <c:tickLblPos val="nextTo"/>
        <c:crossAx val="191220598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Rate of years of potential life lost per 100,000 population</a:t>
            </a:r>
          </a:p>
        </c:rich>
      </c:tx>
      <c:layout/>
      <c:overlay val="0"/>
    </c:title>
    <c:autoTitleDeleted val="0"/>
    <c:plotArea>
      <c:layout/>
      <c:barChart>
        <c:barDir val="col"/>
        <c:grouping val="clustered"/>
        <c:varyColors val="0"/>
        <c:ser>
          <c:idx val="0"/>
          <c:order val="0"/>
          <c:tx>
            <c:strRef>
              <c:f>Data!$H$6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C4E-4657-9CF5-6FEDBF33D452}"/>
              </c:ext>
            </c:extLst>
          </c:dPt>
          <c:dPt>
            <c:idx val="1"/>
            <c:invertIfNegative val="0"/>
            <c:bubble3D val="0"/>
            <c:spPr>
              <a:solidFill>
                <a:srgbClr val="3D6E6F"/>
              </a:solidFill>
            </c:spPr>
            <c:extLst>
              <c:ext xmlns:c16="http://schemas.microsoft.com/office/drawing/2014/chart" uri="{C3380CC4-5D6E-409C-BE32-E72D297353CC}">
                <c16:uniqueId val="{00000003-FC4E-4657-9CF5-6FEDBF33D452}"/>
              </c:ext>
            </c:extLst>
          </c:dPt>
          <c:dPt>
            <c:idx val="2"/>
            <c:invertIfNegative val="0"/>
            <c:bubble3D val="0"/>
            <c:spPr>
              <a:solidFill>
                <a:srgbClr val="A2ADB1"/>
              </a:solidFill>
            </c:spPr>
            <c:extLst>
              <c:ext xmlns:c16="http://schemas.microsoft.com/office/drawing/2014/chart" uri="{C3380CC4-5D6E-409C-BE32-E72D297353CC}">
                <c16:uniqueId val="{00000005-FC4E-4657-9CF5-6FEDBF33D452}"/>
              </c:ext>
            </c:extLst>
          </c:dPt>
          <c:dPt>
            <c:idx val="3"/>
            <c:invertIfNegative val="0"/>
            <c:bubble3D val="0"/>
            <c:spPr>
              <a:solidFill>
                <a:srgbClr val="A2ADB1"/>
              </a:solidFill>
            </c:spPr>
            <c:extLst>
              <c:ext xmlns:c16="http://schemas.microsoft.com/office/drawing/2014/chart" uri="{C3380CC4-5D6E-409C-BE32-E72D297353CC}">
                <c16:uniqueId val="{00000007-FC4E-4657-9CF5-6FEDBF33D45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Data!$M$6:$P$6</c:f>
              <c:strCache>
                <c:ptCount val="4"/>
                <c:pt idx="0">
                  <c:v>2012-2014
York</c:v>
                </c:pt>
                <c:pt idx="1">
                  <c:v>2016-2018
York</c:v>
                </c:pt>
                <c:pt idx="2">
                  <c:v>2016-2018
Maine</c:v>
                </c:pt>
                <c:pt idx="3">
                  <c:v>2016-2018
U.S.</c:v>
                </c:pt>
              </c:strCache>
            </c:strRef>
          </c:cat>
          <c:val>
            <c:numRef>
              <c:f>Data!$I$6:$L$6</c:f>
              <c:numCache>
                <c:formatCode>#,##0.0</c:formatCode>
                <c:ptCount val="4"/>
                <c:pt idx="0">
                  <c:v>5815.4</c:v>
                </c:pt>
                <c:pt idx="1">
                  <c:v>7166.9</c:v>
                </c:pt>
                <c:pt idx="2">
                  <c:v>7009.9</c:v>
                </c:pt>
                <c:pt idx="3">
                  <c:v>6900</c:v>
                </c:pt>
              </c:numCache>
            </c:numRef>
          </c:val>
          <c:extLst>
            <c:ext xmlns:c16="http://schemas.microsoft.com/office/drawing/2014/chart" uri="{C3380CC4-5D6E-409C-BE32-E72D297353CC}">
              <c16:uniqueId val="{00000008-FC4E-4657-9CF5-6FEDBF33D452}"/>
            </c:ext>
          </c:extLst>
        </c:ser>
        <c:dLbls>
          <c:dLblPos val="outEnd"/>
          <c:showLegendKey val="0"/>
          <c:showVal val="1"/>
          <c:showCatName val="0"/>
          <c:showSerName val="0"/>
          <c:showPercent val="0"/>
          <c:showBubbleSize val="0"/>
        </c:dLbls>
        <c:gapWidth val="150"/>
        <c:axId val="1912208480"/>
        <c:axId val="1912203072"/>
      </c:barChart>
      <c:catAx>
        <c:axId val="1912208480"/>
        <c:scaling>
          <c:orientation val="minMax"/>
        </c:scaling>
        <c:delete val="0"/>
        <c:axPos val="b"/>
        <c:numFmt formatCode="General" sourceLinked="1"/>
        <c:majorTickMark val="out"/>
        <c:minorTickMark val="none"/>
        <c:tickLblPos val="nextTo"/>
        <c:crossAx val="1912203072"/>
        <c:crosses val="autoZero"/>
        <c:auto val="1"/>
        <c:lblAlgn val="ctr"/>
        <c:lblOffset val="100"/>
        <c:noMultiLvlLbl val="0"/>
      </c:catAx>
      <c:valAx>
        <c:axId val="1912203072"/>
        <c:scaling>
          <c:orientation val="minMax"/>
        </c:scaling>
        <c:delete val="1"/>
        <c:axPos val="l"/>
        <c:numFmt formatCode="#,##0.0" sourceLinked="1"/>
        <c:majorTickMark val="out"/>
        <c:minorTickMark val="none"/>
        <c:tickLblPos val="nextTo"/>
        <c:crossAx val="191220848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Uninsured</a:t>
            </a:r>
          </a:p>
        </c:rich>
      </c:tx>
      <c:layout/>
      <c:overlay val="0"/>
    </c:title>
    <c:autoTitleDeleted val="0"/>
    <c:plotArea>
      <c:layout/>
      <c:barChart>
        <c:barDir val="col"/>
        <c:grouping val="clustered"/>
        <c:varyColors val="0"/>
        <c:ser>
          <c:idx val="0"/>
          <c:order val="0"/>
          <c:tx>
            <c:strRef>
              <c:f>Data!$H$8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15A-4A5C-80B5-0A4DB4D511A2}"/>
              </c:ext>
            </c:extLst>
          </c:dPt>
          <c:dPt>
            <c:idx val="1"/>
            <c:invertIfNegative val="0"/>
            <c:bubble3D val="0"/>
            <c:spPr>
              <a:solidFill>
                <a:srgbClr val="3D6E6F"/>
              </a:solidFill>
            </c:spPr>
            <c:extLst>
              <c:ext xmlns:c16="http://schemas.microsoft.com/office/drawing/2014/chart" uri="{C3380CC4-5D6E-409C-BE32-E72D297353CC}">
                <c16:uniqueId val="{00000003-615A-4A5C-80B5-0A4DB4D511A2}"/>
              </c:ext>
            </c:extLst>
          </c:dPt>
          <c:dPt>
            <c:idx val="2"/>
            <c:invertIfNegative val="0"/>
            <c:bubble3D val="0"/>
            <c:spPr>
              <a:solidFill>
                <a:srgbClr val="A2ADB1"/>
              </a:solidFill>
            </c:spPr>
            <c:extLst>
              <c:ext xmlns:c16="http://schemas.microsoft.com/office/drawing/2014/chart" uri="{C3380CC4-5D6E-409C-BE32-E72D297353CC}">
                <c16:uniqueId val="{00000005-615A-4A5C-80B5-0A4DB4D511A2}"/>
              </c:ext>
            </c:extLst>
          </c:dPt>
          <c:dPt>
            <c:idx val="3"/>
            <c:invertIfNegative val="0"/>
            <c:bubble3D val="0"/>
            <c:spPr>
              <a:solidFill>
                <a:srgbClr val="A2ADB1"/>
              </a:solidFill>
            </c:spPr>
            <c:extLst>
              <c:ext xmlns:c16="http://schemas.microsoft.com/office/drawing/2014/chart" uri="{C3380CC4-5D6E-409C-BE32-E72D297353CC}">
                <c16:uniqueId val="{00000007-615A-4A5C-80B5-0A4DB4D511A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Data!$M$8:$P$8</c:f>
              <c:strCache>
                <c:ptCount val="4"/>
                <c:pt idx="0">
                  <c:v>2009-2011
York</c:v>
                </c:pt>
                <c:pt idx="1">
                  <c:v>2015-2019
York</c:v>
                </c:pt>
                <c:pt idx="2">
                  <c:v>2015-2019
Maine</c:v>
                </c:pt>
                <c:pt idx="3">
                  <c:v>2019
U.S.</c:v>
                </c:pt>
              </c:strCache>
            </c:strRef>
          </c:cat>
          <c:val>
            <c:numRef>
              <c:f>Data!$I$8:$L$8</c:f>
              <c:numCache>
                <c:formatCode>0.0%</c:formatCode>
                <c:ptCount val="4"/>
                <c:pt idx="0">
                  <c:v>9.0999999999999998E-2</c:v>
                </c:pt>
                <c:pt idx="1">
                  <c:v>6.7000000000000004E-2</c:v>
                </c:pt>
                <c:pt idx="2">
                  <c:v>7.9000000000000001E-2</c:v>
                </c:pt>
                <c:pt idx="3">
                  <c:v>9.1999999999999998E-2</c:v>
                </c:pt>
              </c:numCache>
            </c:numRef>
          </c:val>
          <c:extLst>
            <c:ext xmlns:c16="http://schemas.microsoft.com/office/drawing/2014/chart" uri="{C3380CC4-5D6E-409C-BE32-E72D297353CC}">
              <c16:uniqueId val="{00000008-615A-4A5C-80B5-0A4DB4D511A2}"/>
            </c:ext>
          </c:extLst>
        </c:ser>
        <c:dLbls>
          <c:dLblPos val="outEnd"/>
          <c:showLegendKey val="0"/>
          <c:showVal val="1"/>
          <c:showCatName val="0"/>
          <c:showSerName val="0"/>
          <c:showPercent val="0"/>
          <c:showBubbleSize val="0"/>
        </c:dLbls>
        <c:gapWidth val="150"/>
        <c:axId val="1912212640"/>
        <c:axId val="1912207648"/>
      </c:barChart>
      <c:catAx>
        <c:axId val="1912212640"/>
        <c:scaling>
          <c:orientation val="minMax"/>
        </c:scaling>
        <c:delete val="0"/>
        <c:axPos val="b"/>
        <c:numFmt formatCode="General" sourceLinked="1"/>
        <c:majorTickMark val="out"/>
        <c:minorTickMark val="none"/>
        <c:tickLblPos val="nextTo"/>
        <c:crossAx val="1912207648"/>
        <c:crosses val="autoZero"/>
        <c:auto val="1"/>
        <c:lblAlgn val="ctr"/>
        <c:lblOffset val="100"/>
        <c:noMultiLvlLbl val="0"/>
      </c:catAx>
      <c:valAx>
        <c:axId val="1912207648"/>
        <c:scaling>
          <c:orientation val="minMax"/>
        </c:scaling>
        <c:delete val="1"/>
        <c:axPos val="l"/>
        <c:numFmt formatCode="0.0%" sourceLinked="1"/>
        <c:majorTickMark val="out"/>
        <c:minorTickMark val="none"/>
        <c:tickLblPos val="nextTo"/>
        <c:crossAx val="191221264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cancer deaths per 100,000 population</a:t>
            </a:r>
          </a:p>
        </c:rich>
      </c:tx>
      <c:layout/>
      <c:overlay val="0"/>
    </c:title>
    <c:autoTitleDeleted val="0"/>
    <c:plotArea>
      <c:layout/>
      <c:barChart>
        <c:barDir val="col"/>
        <c:grouping val="clustered"/>
        <c:varyColors val="0"/>
        <c:ser>
          <c:idx val="0"/>
          <c:order val="0"/>
          <c:tx>
            <c:strRef>
              <c:f>Data!$H$11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437-456D-A6CD-2EDB311AD8C4}"/>
              </c:ext>
            </c:extLst>
          </c:dPt>
          <c:dPt>
            <c:idx val="1"/>
            <c:invertIfNegative val="0"/>
            <c:bubble3D val="0"/>
            <c:spPr>
              <a:solidFill>
                <a:srgbClr val="3D6E6F"/>
              </a:solidFill>
            </c:spPr>
            <c:extLst>
              <c:ext xmlns:c16="http://schemas.microsoft.com/office/drawing/2014/chart" uri="{C3380CC4-5D6E-409C-BE32-E72D297353CC}">
                <c16:uniqueId val="{00000003-0437-456D-A6CD-2EDB311AD8C4}"/>
              </c:ext>
            </c:extLst>
          </c:dPt>
          <c:dPt>
            <c:idx val="2"/>
            <c:invertIfNegative val="0"/>
            <c:bubble3D val="0"/>
            <c:spPr>
              <a:solidFill>
                <a:srgbClr val="A2ADB1"/>
              </a:solidFill>
            </c:spPr>
            <c:extLst>
              <c:ext xmlns:c16="http://schemas.microsoft.com/office/drawing/2014/chart" uri="{C3380CC4-5D6E-409C-BE32-E72D297353CC}">
                <c16:uniqueId val="{00000005-0437-456D-A6CD-2EDB311AD8C4}"/>
              </c:ext>
            </c:extLst>
          </c:dPt>
          <c:dPt>
            <c:idx val="3"/>
            <c:invertIfNegative val="0"/>
            <c:bubble3D val="0"/>
            <c:spPr>
              <a:solidFill>
                <a:srgbClr val="A2ADB1"/>
              </a:solidFill>
            </c:spPr>
            <c:extLst>
              <c:ext xmlns:c16="http://schemas.microsoft.com/office/drawing/2014/chart" uri="{C3380CC4-5D6E-409C-BE32-E72D297353CC}">
                <c16:uniqueId val="{00000007-0437-456D-A6CD-2EDB311AD8C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Data!$M$11:$P$11</c:f>
              <c:strCache>
                <c:ptCount val="4"/>
                <c:pt idx="0">
                  <c:v>2007-2011
York</c:v>
                </c:pt>
                <c:pt idx="1">
                  <c:v>2015-2019
York</c:v>
                </c:pt>
                <c:pt idx="2">
                  <c:v>2015-2019
Maine</c:v>
                </c:pt>
                <c:pt idx="3">
                  <c:v>2019
U.S.</c:v>
                </c:pt>
              </c:strCache>
            </c:strRef>
          </c:cat>
          <c:val>
            <c:numRef>
              <c:f>Data!$I$11:$L$11</c:f>
              <c:numCache>
                <c:formatCode>0.0</c:formatCode>
                <c:ptCount val="4"/>
                <c:pt idx="0">
                  <c:v>174.9</c:v>
                </c:pt>
                <c:pt idx="1">
                  <c:v>168.2</c:v>
                </c:pt>
                <c:pt idx="2">
                  <c:v>168</c:v>
                </c:pt>
                <c:pt idx="3">
                  <c:v>146.19999999999999</c:v>
                </c:pt>
              </c:numCache>
            </c:numRef>
          </c:val>
          <c:extLst>
            <c:ext xmlns:c16="http://schemas.microsoft.com/office/drawing/2014/chart" uri="{C3380CC4-5D6E-409C-BE32-E72D297353CC}">
              <c16:uniqueId val="{00000008-0437-456D-A6CD-2EDB311AD8C4}"/>
            </c:ext>
          </c:extLst>
        </c:ser>
        <c:dLbls>
          <c:dLblPos val="outEnd"/>
          <c:showLegendKey val="0"/>
          <c:showVal val="1"/>
          <c:showCatName val="0"/>
          <c:showSerName val="0"/>
          <c:showPercent val="0"/>
          <c:showBubbleSize val="0"/>
        </c:dLbls>
        <c:gapWidth val="150"/>
        <c:axId val="1912209728"/>
        <c:axId val="1912216384"/>
      </c:barChart>
      <c:catAx>
        <c:axId val="1912209728"/>
        <c:scaling>
          <c:orientation val="minMax"/>
        </c:scaling>
        <c:delete val="0"/>
        <c:axPos val="b"/>
        <c:numFmt formatCode="General" sourceLinked="1"/>
        <c:majorTickMark val="out"/>
        <c:minorTickMark val="none"/>
        <c:tickLblPos val="nextTo"/>
        <c:crossAx val="1912216384"/>
        <c:crosses val="autoZero"/>
        <c:auto val="1"/>
        <c:lblAlgn val="ctr"/>
        <c:lblOffset val="100"/>
        <c:noMultiLvlLbl val="0"/>
      </c:catAx>
      <c:valAx>
        <c:axId val="1912216384"/>
        <c:scaling>
          <c:orientation val="minMax"/>
        </c:scaling>
        <c:delete val="1"/>
        <c:axPos val="l"/>
        <c:numFmt formatCode="0.0" sourceLinked="1"/>
        <c:majorTickMark val="out"/>
        <c:minorTickMark val="none"/>
        <c:tickLblPos val="nextTo"/>
        <c:crossAx val="19122097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Prediabetes</a:t>
            </a:r>
          </a:p>
        </c:rich>
      </c:tx>
      <c:layout/>
      <c:overlay val="0"/>
    </c:title>
    <c:autoTitleDeleted val="0"/>
    <c:plotArea>
      <c:layout/>
      <c:barChart>
        <c:barDir val="col"/>
        <c:grouping val="clustered"/>
        <c:varyColors val="0"/>
        <c:ser>
          <c:idx val="0"/>
          <c:order val="0"/>
          <c:tx>
            <c:strRef>
              <c:f>Data!$H$13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B5C-45CF-9A85-03DAD76460CB}"/>
              </c:ext>
            </c:extLst>
          </c:dPt>
          <c:dPt>
            <c:idx val="1"/>
            <c:invertIfNegative val="0"/>
            <c:bubble3D val="0"/>
            <c:spPr>
              <a:solidFill>
                <a:srgbClr val="3D6E6F"/>
              </a:solidFill>
            </c:spPr>
            <c:extLst>
              <c:ext xmlns:c16="http://schemas.microsoft.com/office/drawing/2014/chart" uri="{C3380CC4-5D6E-409C-BE32-E72D297353CC}">
                <c16:uniqueId val="{00000003-BB5C-45CF-9A85-03DAD76460CB}"/>
              </c:ext>
            </c:extLst>
          </c:dPt>
          <c:dPt>
            <c:idx val="2"/>
            <c:invertIfNegative val="0"/>
            <c:bubble3D val="0"/>
            <c:spPr>
              <a:solidFill>
                <a:srgbClr val="A2ADB1"/>
              </a:solidFill>
            </c:spPr>
            <c:extLst>
              <c:ext xmlns:c16="http://schemas.microsoft.com/office/drawing/2014/chart" uri="{C3380CC4-5D6E-409C-BE32-E72D297353CC}">
                <c16:uniqueId val="{00000005-BB5C-45CF-9A85-03DAD76460C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Data!$M$13:$O$13</c:f>
              <c:strCache>
                <c:ptCount val="3"/>
                <c:pt idx="0">
                  <c:v>2011-2013
York</c:v>
                </c:pt>
                <c:pt idx="1">
                  <c:v>2015-2017
York</c:v>
                </c:pt>
                <c:pt idx="2">
                  <c:v>2015-2017
Maine</c:v>
                </c:pt>
              </c:strCache>
            </c:strRef>
          </c:cat>
          <c:val>
            <c:numRef>
              <c:f>Data!$I$13:$K$13</c:f>
              <c:numCache>
                <c:formatCode>0.0%</c:formatCode>
                <c:ptCount val="3"/>
                <c:pt idx="0">
                  <c:v>8.5000000000000006E-2</c:v>
                </c:pt>
                <c:pt idx="1">
                  <c:v>0.11799999999999999</c:v>
                </c:pt>
                <c:pt idx="2">
                  <c:v>8.2000000000000003E-2</c:v>
                </c:pt>
              </c:numCache>
            </c:numRef>
          </c:val>
          <c:extLst>
            <c:ext xmlns:c16="http://schemas.microsoft.com/office/drawing/2014/chart" uri="{C3380CC4-5D6E-409C-BE32-E72D297353CC}">
              <c16:uniqueId val="{00000006-BB5C-45CF-9A85-03DAD76460CB}"/>
            </c:ext>
          </c:extLst>
        </c:ser>
        <c:dLbls>
          <c:dLblPos val="outEnd"/>
          <c:showLegendKey val="0"/>
          <c:showVal val="1"/>
          <c:showCatName val="0"/>
          <c:showSerName val="0"/>
          <c:showPercent val="0"/>
          <c:showBubbleSize val="0"/>
        </c:dLbls>
        <c:gapWidth val="150"/>
        <c:axId val="1912210976"/>
        <c:axId val="1912215136"/>
      </c:barChart>
      <c:catAx>
        <c:axId val="1912210976"/>
        <c:scaling>
          <c:orientation val="minMax"/>
        </c:scaling>
        <c:delete val="0"/>
        <c:axPos val="b"/>
        <c:numFmt formatCode="General" sourceLinked="1"/>
        <c:majorTickMark val="out"/>
        <c:minorTickMark val="none"/>
        <c:tickLblPos val="nextTo"/>
        <c:crossAx val="1912215136"/>
        <c:crosses val="autoZero"/>
        <c:auto val="1"/>
        <c:lblAlgn val="ctr"/>
        <c:lblOffset val="100"/>
        <c:noMultiLvlLbl val="0"/>
      </c:catAx>
      <c:valAx>
        <c:axId val="1912215136"/>
        <c:scaling>
          <c:orientation val="minMax"/>
        </c:scaling>
        <c:delete val="1"/>
        <c:axPos val="l"/>
        <c:numFmt formatCode="0.0%" sourceLinked="1"/>
        <c:majorTickMark val="out"/>
        <c:minorTickMark val="none"/>
        <c:tickLblPos val="nextTo"/>
        <c:crossAx val="19122109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Sedentary lifestyle- no leisure time physical activity in past</a:t>
            </a:r>
            <a:r>
              <a:rPr lang="en-US" b="1" baseline="0"/>
              <a:t> month (adults)</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sedentary!$B$1:$B$5</c:f>
              <c:numCache>
                <c:formatCode>General</c:formatCode>
                <c:ptCount val="5"/>
                <c:pt idx="0">
                  <c:v>2013</c:v>
                </c:pt>
                <c:pt idx="1">
                  <c:v>2014</c:v>
                </c:pt>
                <c:pt idx="2">
                  <c:v>2015</c:v>
                </c:pt>
                <c:pt idx="3">
                  <c:v>2016</c:v>
                </c:pt>
                <c:pt idx="4">
                  <c:v>2017</c:v>
                </c:pt>
              </c:numCache>
            </c:numRef>
          </c:cat>
          <c:val>
            <c:numRef>
              <c:f>sedentary!$C$1:$C$5</c:f>
              <c:numCache>
                <c:formatCode>0.0%</c:formatCode>
                <c:ptCount val="5"/>
                <c:pt idx="0">
                  <c:v>0.253</c:v>
                </c:pt>
                <c:pt idx="1">
                  <c:v>0.19</c:v>
                </c:pt>
                <c:pt idx="2">
                  <c:v>0.251</c:v>
                </c:pt>
                <c:pt idx="3">
                  <c:v>0.192</c:v>
                </c:pt>
                <c:pt idx="4">
                  <c:v>0.25600000000000001</c:v>
                </c:pt>
              </c:numCache>
            </c:numRef>
          </c:val>
          <c:smooth val="0"/>
          <c:extLst>
            <c:ext xmlns:c16="http://schemas.microsoft.com/office/drawing/2014/chart" uri="{C3380CC4-5D6E-409C-BE32-E72D297353CC}">
              <c16:uniqueId val="{00000000-8612-4AF1-B1F8-B36A01AF8ECE}"/>
            </c:ext>
          </c:extLst>
        </c:ser>
        <c:dLbls>
          <c:dLblPos val="t"/>
          <c:showLegendKey val="0"/>
          <c:showVal val="1"/>
          <c:showCatName val="0"/>
          <c:showSerName val="0"/>
          <c:showPercent val="0"/>
          <c:showBubbleSize val="0"/>
        </c:dLbls>
        <c:smooth val="0"/>
        <c:axId val="989265215"/>
        <c:axId val="989264799"/>
      </c:lineChart>
      <c:catAx>
        <c:axId val="98926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89264799"/>
        <c:crosses val="autoZero"/>
        <c:auto val="1"/>
        <c:lblAlgn val="ctr"/>
        <c:lblOffset val="100"/>
        <c:noMultiLvlLbl val="0"/>
      </c:catAx>
      <c:valAx>
        <c:axId val="98926479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89265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dirty="0"/>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dirty="0"/>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dirty="0"/>
          </a:p>
        </p:txBody>
      </p:sp>
    </p:spTree>
    <p:extLst>
      <p:ext uri="{BB962C8B-B14F-4D97-AF65-F5344CB8AC3E}">
        <p14:creationId xmlns:p14="http://schemas.microsoft.com/office/powerpoint/2010/main" val="49403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Previous </a:t>
            </a:r>
            <a:r>
              <a:rPr lang="en-US" dirty="0"/>
              <a:t>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dirty="0"/>
          </a:p>
        </p:txBody>
      </p:sp>
    </p:spTree>
    <p:extLst>
      <p:ext uri="{BB962C8B-B14F-4D97-AF65-F5344CB8AC3E}">
        <p14:creationId xmlns:p14="http://schemas.microsoft.com/office/powerpoint/2010/main" val="248295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Previous </a:t>
            </a:r>
            <a:r>
              <a:rPr lang="en-US" dirty="0"/>
              <a:t>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dirty="0"/>
          </a:p>
        </p:txBody>
      </p:sp>
    </p:spTree>
    <p:extLst>
      <p:ext uri="{BB962C8B-B14F-4D97-AF65-F5344CB8AC3E}">
        <p14:creationId xmlns:p14="http://schemas.microsoft.com/office/powerpoint/2010/main" val="122233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Previous </a:t>
            </a:r>
            <a:r>
              <a:rPr lang="en-US" dirty="0"/>
              <a:t>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dirty="0"/>
          </a:p>
        </p:txBody>
      </p:sp>
    </p:spTree>
    <p:extLst>
      <p:ext uri="{BB962C8B-B14F-4D97-AF65-F5344CB8AC3E}">
        <p14:creationId xmlns:p14="http://schemas.microsoft.com/office/powerpoint/2010/main" val="269454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BETSY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Previous </a:t>
            </a:r>
            <a:r>
              <a:rPr lang="en-US" dirty="0"/>
              <a:t>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dirty="0"/>
          </a:p>
        </p:txBody>
      </p:sp>
    </p:spTree>
    <p:extLst>
      <p:ext uri="{BB962C8B-B14F-4D97-AF65-F5344CB8AC3E}">
        <p14:creationId xmlns:p14="http://schemas.microsoft.com/office/powerpoint/2010/main" val="296007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BETSY</a:t>
            </a:r>
            <a:endParaRPr lang="en-US" dirty="0"/>
          </a:p>
          <a:p>
            <a:endParaRPr lang="en-US" dirty="0"/>
          </a:p>
          <a:p>
            <a:r>
              <a:rPr lang="en-US" dirty="0"/>
              <a:t>65 and older </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96564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388291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Introduce</a:t>
            </a:r>
            <a:r>
              <a:rPr lang="en-US" baseline="0" dirty="0" smtClean="0"/>
              <a:t> Madison MacLean of John Snow, Inc. (JSI) who will now give a data presentation on the top indicators </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dirty="0"/>
          </a:p>
        </p:txBody>
      </p:sp>
    </p:spTree>
    <p:extLst>
      <p:ext uri="{BB962C8B-B14F-4D97-AF65-F5344CB8AC3E}">
        <p14:creationId xmlns:p14="http://schemas.microsoft.com/office/powerpoint/2010/main" val="272910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dirty="0"/>
          </a:p>
        </p:txBody>
      </p:sp>
    </p:spTree>
    <p:extLst>
      <p:ext uri="{BB962C8B-B14F-4D97-AF65-F5344CB8AC3E}">
        <p14:creationId xmlns:p14="http://schemas.microsoft.com/office/powerpoint/2010/main" val="1471990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a:t>
            </a:r>
            <a:r>
              <a:rPr lang="en-US" sz="1200" b="0">
                <a:effectLst/>
                <a:latin typeface="Arial" panose="020B0604020202020204" pitchFamily="34" charset="0"/>
                <a:ea typeface="Calibri" panose="020F0502020204030204" pitchFamily="34" charset="0"/>
              </a:rPr>
              <a:t>today’s forum</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60802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dirty="0" smtClean="0"/>
              <a:t>A </a:t>
            </a:r>
            <a:r>
              <a:rPr lang="en-US" dirty="0"/>
              <a:t>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baseline="0" dirty="0" smtClean="0"/>
          </a:p>
          <a:p>
            <a:endParaRPr lang="en-US" baseline="0" dirty="0" smtClean="0"/>
          </a:p>
          <a:p>
            <a:r>
              <a:rPr lang="en-US" b="1" baseline="0" dirty="0" smtClean="0"/>
              <a:t>REGARDING COVID-19 DATA</a:t>
            </a:r>
          </a:p>
          <a:p>
            <a:r>
              <a:rPr lang="en-US" baseline="0" dirty="0" smtClean="0"/>
              <a:t>The Maine Shared CHNA data set does not include any data of COVID-19. This is largely due to the fact that there is a much more up-to-date and comprehensive Maine Data Dashboard continually being updated on the Maine CDC website. </a:t>
            </a:r>
          </a:p>
          <a:p>
            <a:endParaRPr lang="en-US" baseline="0" dirty="0" smtClean="0"/>
          </a:p>
          <a:p>
            <a:r>
              <a:rPr lang="en-US" baseline="0" dirty="0" smtClean="0"/>
              <a:t>Here you can find daily lab results, new case counts by date, trends, county breakdowns, data by race, and comparisons to other states and the nation. </a:t>
            </a:r>
          </a:p>
          <a:p>
            <a:endParaRPr lang="en-US" baseline="0" dirty="0" smtClean="0"/>
          </a:p>
        </p:txBody>
      </p:sp>
      <p:sp>
        <p:nvSpPr>
          <p:cNvPr id="4" name="Slide Number Placeholder 3"/>
          <p:cNvSpPr>
            <a:spLocks noGrp="1"/>
          </p:cNvSpPr>
          <p:nvPr>
            <p:ph type="sldNum" sz="quarter" idx="10"/>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walk through the following data slides together, take notes. What surprises you? What stands out? What’s moving in the wrong direction? </a:t>
            </a:r>
          </a:p>
          <a:p>
            <a:endParaRPr lang="en-US" baseline="0" dirty="0" smtClean="0"/>
          </a:p>
          <a:p>
            <a:r>
              <a:rPr lang="en-US" baseline="0" dirty="0" smtClean="0"/>
              <a:t>Once the data presentation is over, you will be divided into breakout groups to discuss the data, share your top concerns, identify your top priorities, and share your knowledge about what’s working and what we need to work on to </a:t>
            </a:r>
            <a:r>
              <a:rPr lang="en-US" baseline="0" dirty="0" err="1" smtClean="0"/>
              <a:t>addres</a:t>
            </a:r>
            <a:r>
              <a:rPr lang="en-US" baseline="0" dirty="0" smtClean="0"/>
              <a:t> those top concerns. </a:t>
            </a:r>
          </a:p>
          <a:p>
            <a:endParaRPr lang="en-US" baseline="0" dirty="0" smtClean="0"/>
          </a:p>
          <a:p>
            <a:r>
              <a:rPr lang="en-US" baseline="0" dirty="0" smtClean="0"/>
              <a:t>Ready? Here we go.</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23</a:t>
            </a:fld>
            <a:endParaRPr lang="en-US" dirty="0"/>
          </a:p>
        </p:txBody>
      </p:sp>
    </p:spTree>
    <p:extLst>
      <p:ext uri="{BB962C8B-B14F-4D97-AF65-F5344CB8AC3E}">
        <p14:creationId xmlns:p14="http://schemas.microsoft.com/office/powerpoint/2010/main" val="338737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York County is 79.2, which is higher than the state average of 78. York County has one of the highest life expectancies in the state.  This is an indication that fewer people</a:t>
            </a:r>
            <a:r>
              <a:rPr lang="en-US" baseline="0" dirty="0"/>
              <a:t> are dying younger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York County.  They are also the leading causes of death for the whole state of Maine.</a:t>
            </a:r>
            <a:endParaRPr lang="en-US" dirty="0"/>
          </a:p>
          <a:p>
            <a:endParaRPr lang="en-US" dirty="0"/>
          </a:p>
          <a:p>
            <a:r>
              <a:rPr lang="en-US" dirty="0"/>
              <a:t>The leading cause of death is cancer, the same as the state leading cause of death. As we will see later in the presentation, York has an increasing rate of cancer diagnoses when compared to prior years, which is reflected with the leading cause of death. </a:t>
            </a:r>
          </a:p>
          <a:p>
            <a:endParaRPr lang="en-US" baseline="0" dirty="0"/>
          </a:p>
          <a:p>
            <a:r>
              <a:rPr lang="en-US" baseline="0" dirty="0"/>
              <a:t>Some highlights:</a:t>
            </a:r>
          </a:p>
          <a:p>
            <a:r>
              <a:rPr lang="en-US" baseline="0" dirty="0"/>
              <a:t>In York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York has the 2</a:t>
            </a:r>
            <a:r>
              <a:rPr lang="en-US" baseline="30000" dirty="0">
                <a:cs typeface="Calibri"/>
              </a:rPr>
              <a:t>nd</a:t>
            </a:r>
            <a:r>
              <a:rPr lang="en-US" dirty="0">
                <a:cs typeface="Calibri"/>
              </a:rPr>
              <a:t> largest population of any Maine County after Cumberland County. </a:t>
            </a:r>
            <a:r>
              <a:rPr lang="en-US" dirty="0"/>
              <a:t>The population is aging. There are fewer children and young adults and more adults over the age of 65, and fewer adults of the age where they might expect to have children. However, this is less severe in York than in many other Maine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York County is one of 4 counties with a portion of its population living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York County has had an increase in the rate of adults who have achieved an associate’s degree or higher degree of education. This is highlighted in the change over time map, which shows that this was a greater increase than 8 other counties and equal to 4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York county’s poverty rate has remained stable over the time period with a change of about 1%, as shown in the change over time map. York county has one of the lowest rates of poverty in the state.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York County residents who rate their overall health as fair or poor. While the rate is lower than the state, a significantly higher number of residents report poor health when compared to prior years. </a:t>
            </a:r>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rate their health as fair or poor (vs. excellent, very good or good).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228457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This indicator represents the rate per 100,000 people of the total number of years lost before the age of 75. This is calculated by subtracting the age at which a person died from 75. The difference in years (of potential life lost) for all those who died before age 75 is added together.</a:t>
            </a:r>
            <a:r>
              <a:rPr lang="en-US" dirty="0"/>
              <a:t> As you can see, the rate of life lost in York County is higher than Maine overall but this difference is not significant. The rate has risen significantly within the county since 2012-2014.</a:t>
            </a:r>
          </a:p>
          <a:p>
            <a:endParaRPr lang="en-US" dirty="0"/>
          </a:p>
          <a:p>
            <a:r>
              <a:rPr lang="en-US" dirty="0"/>
              <a:t>Source: </a:t>
            </a:r>
            <a:r>
              <a:rPr lang="en-US" sz="1200" b="0" i="0" u="none" strike="noStrike" dirty="0">
                <a:solidFill>
                  <a:srgbClr val="000000"/>
                </a:solidFill>
                <a:effectLst/>
                <a:latin typeface="Arial" panose="020B0604020202020204" pitchFamily="34" charset="0"/>
              </a:rPr>
              <a:t>County Health Rankings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35659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dirty="0"/>
          </a:p>
        </p:txBody>
      </p:sp>
    </p:spTree>
    <p:extLst>
      <p:ext uri="{BB962C8B-B14F-4D97-AF65-F5344CB8AC3E}">
        <p14:creationId xmlns:p14="http://schemas.microsoft.com/office/powerpoint/2010/main" val="2187566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York County has a significantly lower rate of individuals without health insurance than the state and within the county when compared to past years. No comparison could be made to the US because different years of data were used.</a:t>
            </a:r>
          </a:p>
          <a:p>
            <a:endParaRPr lang="en-US" dirty="0">
              <a:cs typeface="Calibri"/>
            </a:endParaRPr>
          </a:p>
          <a:p>
            <a:r>
              <a:rPr lang="en-US" dirty="0"/>
              <a:t>Source: US Census Bureau, American Community Survey</a:t>
            </a:r>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3980979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deaths in York have decreased over time, but not significantly. The rate of deaths in York county are about equal to the state rates.  These data are age-adjusted, meaning that we have calculated the rates so that they can be compared to other parts of the state that might have a </a:t>
            </a:r>
            <a:r>
              <a:rPr lang="en-US" dirty="0" smtClean="0"/>
              <a:t>younger, or an older </a:t>
            </a:r>
            <a:r>
              <a:rPr lang="en-US" dirty="0"/>
              <a:t>population. Older people tend to have higher rates of many diseases, including cancer. It’s important to adjust for age so that we don’t accidentally mistake a place with older people for a place with an unusual number of disease-related deaths.</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917534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diagnosed with prediabetes in York County is significantly higher than the state overall. </a:t>
            </a:r>
          </a:p>
          <a:p>
            <a:endParaRPr lang="en-US" dirty="0"/>
          </a:p>
          <a:p>
            <a:r>
              <a:rPr lang="en-US" dirty="0"/>
              <a:t>Data 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615717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a higher percentage of adults in York County are not engaging in physical activity outside of work, the difference- compared to both past years has increased, but not significantly. </a:t>
            </a:r>
          </a:p>
          <a:p>
            <a:endParaRPr lang="en-US" dirty="0">
              <a:cs typeface="Calibri"/>
            </a:endParaRPr>
          </a:p>
          <a:p>
            <a:r>
              <a:rPr lang="en-US" dirty="0">
                <a:cs typeface="Calibri"/>
              </a:rPr>
              <a:t>Source: </a:t>
            </a:r>
            <a:r>
              <a:rPr lang="en-US" dirty="0"/>
              <a:t>Behavioral Risk Factor Surveillance System</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2210558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children, ages 0-36 months, among those screened, who had a finger stick blood lead test showing a blood lead level above 5 micrograms per deciliter. The rate of children with unconfirmed elevated blood lead levels has decreased significantly from past years. There is no significant difference between York County and the state.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473856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injury deaths have increased significantly in York County over time. Rates of injury deaths in York County are also higher than the state overall but not significantly. </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434191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dying in unintentional falls has risen significantly in York County when compared to past years. The rate is higher than the state overall, but not to a significant degree. </a:t>
            </a:r>
          </a:p>
          <a:p>
            <a:endParaRPr lang="en-US" dirty="0"/>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2468728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depression among York County adults is rising but is not significantly different from the overall state rates or when compared to prior years.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dirty="0"/>
          </a:p>
        </p:txBody>
      </p:sp>
    </p:spTree>
    <p:extLst>
      <p:ext uri="{BB962C8B-B14F-4D97-AF65-F5344CB8AC3E}">
        <p14:creationId xmlns:p14="http://schemas.microsoft.com/office/powerpoint/2010/main" val="3605014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high school students who have seriously considered suicide was 16.8% an increase from 2017, but not a significant difference. York County rates are similar to the state overall. While the percentage is relatively low there is concern about the mental health of York County students. </a:t>
            </a:r>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513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high school students, there has been in increase in middle school students who have seriously considered suicide between 2017 and 2019, although the difference is not significant. The percentage of York County middle school students is similar to the overall state rate. </a:t>
            </a:r>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3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dirty="0"/>
          </a:p>
        </p:txBody>
      </p:sp>
    </p:spTree>
    <p:extLst>
      <p:ext uri="{BB962C8B-B14F-4D97-AF65-F5344CB8AC3E}">
        <p14:creationId xmlns:p14="http://schemas.microsoft.com/office/powerpoint/2010/main" val="174881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overdose </a:t>
            </a:r>
            <a:r>
              <a:rPr lang="en-US" dirty="0" smtClean="0"/>
              <a:t>deaths in 2020 </a:t>
            </a:r>
            <a:r>
              <a:rPr lang="en-US" dirty="0"/>
              <a:t>have increased in York County after a short period of decline in 2018 and 2019. </a:t>
            </a:r>
            <a:r>
              <a:rPr lang="en-US" dirty="0" smtClean="0"/>
              <a:t> Maine as a whole had a similar pattern/trend. The increase in 2020 was driven </a:t>
            </a:r>
            <a:r>
              <a:rPr lang="en-US" baseline="0" dirty="0" smtClean="0"/>
              <a:t>by </a:t>
            </a:r>
            <a:r>
              <a:rPr lang="en-US" dirty="0" smtClean="0"/>
              <a:t>the continuing opioid </a:t>
            </a:r>
            <a:r>
              <a:rPr lang="en-US" dirty="0"/>
              <a:t>crisis in </a:t>
            </a:r>
            <a:r>
              <a:rPr lang="en-US" dirty="0" smtClean="0"/>
              <a:t>Maine</a:t>
            </a:r>
            <a:r>
              <a:rPr lang="en-US" baseline="0" dirty="0" smtClean="0"/>
              <a:t> </a:t>
            </a:r>
            <a:r>
              <a:rPr lang="en-US" dirty="0" smtClean="0"/>
              <a:t>and </a:t>
            </a:r>
            <a:r>
              <a:rPr lang="en-US" dirty="0"/>
              <a:t>across the </a:t>
            </a:r>
            <a:r>
              <a:rPr lang="en-US" dirty="0" smtClean="0"/>
              <a:t>country.</a:t>
            </a:r>
            <a:r>
              <a:rPr lang="en-US" baseline="0" dirty="0" smtClean="0"/>
              <a:t>  Of the 504 drug deaths in 2020, statewide, 83% were caused by opioids.  The rise from 2019 to 2020 </a:t>
            </a:r>
            <a:r>
              <a:rPr lang="en-US" dirty="0" smtClean="0"/>
              <a:t>was primarily </a:t>
            </a:r>
            <a:r>
              <a:rPr lang="en-US" baseline="0" dirty="0" smtClean="0"/>
              <a:t>due to overdoses of fentanyl- a </a:t>
            </a:r>
            <a:r>
              <a:rPr lang="en-US" baseline="0" dirty="0" err="1" smtClean="0"/>
              <a:t>nonpharmaceutical</a:t>
            </a:r>
            <a:r>
              <a:rPr lang="en-US" baseline="0" dirty="0" smtClean="0"/>
              <a:t> opioid.  Further, more and more often, deaths due to fentanyl also involve use of methamphetamine or cocaine</a:t>
            </a:r>
            <a:r>
              <a:rPr lang="en-US" dirty="0" smtClean="0"/>
              <a:t>.  </a:t>
            </a:r>
          </a:p>
          <a:p>
            <a:endParaRPr lang="en-US" dirty="0" smtClean="0"/>
          </a:p>
          <a:p>
            <a:r>
              <a:rPr lang="en-US" dirty="0" smtClean="0"/>
              <a:t>York</a:t>
            </a:r>
            <a:r>
              <a:rPr lang="en-US" baseline="0" dirty="0" smtClean="0"/>
              <a:t> County’s 2020 rate is lower </a:t>
            </a:r>
            <a:r>
              <a:rPr lang="en-US" dirty="0" smtClean="0"/>
              <a:t>than the state, but not significantly. </a:t>
            </a:r>
          </a:p>
          <a:p>
            <a:endParaRPr lang="en-US" baseline="0" dirty="0" smtClean="0"/>
          </a:p>
          <a:p>
            <a:r>
              <a:rPr lang="en-US" baseline="0" dirty="0" smtClean="0"/>
              <a:t>Of note, these rates include both unintentional and intentional drug overdose deaths.</a:t>
            </a:r>
          </a:p>
          <a:p>
            <a:r>
              <a:rPr lang="en-US" baseline="0" dirty="0" smtClean="0"/>
              <a:t>These rates do NOT include overdose deaths where alcohol was the only substance/cause of overdose.</a:t>
            </a:r>
            <a:endParaRPr lang="en-US" dirty="0"/>
          </a:p>
          <a:p>
            <a:endParaRPr lang="en-US" dirty="0"/>
          </a:p>
          <a:p>
            <a:r>
              <a:rPr lang="en-US" sz="1800" b="0" i="0" u="none" strike="noStrike" dirty="0">
                <a:solidFill>
                  <a:srgbClr val="000000"/>
                </a:solidFill>
                <a:effectLst/>
                <a:latin typeface="Arial" panose="020B0604020202020204" pitchFamily="34" charset="0"/>
              </a:rPr>
              <a:t>Source: Maine Office of the Medical Examiner</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dirty="0"/>
          </a:p>
        </p:txBody>
      </p:sp>
    </p:spTree>
    <p:extLst>
      <p:ext uri="{BB962C8B-B14F-4D97-AF65-F5344CB8AC3E}">
        <p14:creationId xmlns:p14="http://schemas.microsoft.com/office/powerpoint/2010/main" val="1459820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r</a:t>
            </a:r>
            <a:r>
              <a:rPr lang="en-US" sz="1200" b="0" i="0" u="none" strike="noStrike" dirty="0">
                <a:solidFill>
                  <a:srgbClr val="000000"/>
                </a:solidFill>
                <a:effectLst/>
                <a:latin typeface="Arial" panose="020B0604020202020204" pitchFamily="34" charset="0"/>
              </a:rPr>
              <a:t>ate of deaths for which drugs are the underlying </a:t>
            </a:r>
            <a:r>
              <a:rPr lang="en-US" sz="1200" b="0" i="0" u="none" strike="noStrike" dirty="0" smtClean="0">
                <a:solidFill>
                  <a:srgbClr val="000000"/>
                </a:solidFill>
                <a:effectLst/>
                <a:latin typeface="Arial" panose="020B0604020202020204" pitchFamily="34" charset="0"/>
              </a:rPr>
              <a:t>cause.  These include </a:t>
            </a:r>
            <a:r>
              <a:rPr lang="en-US" sz="1200" b="0" i="0" u="sng" strike="noStrike" dirty="0" smtClean="0">
                <a:solidFill>
                  <a:srgbClr val="000000"/>
                </a:solidFill>
                <a:effectLst/>
                <a:latin typeface="Arial" panose="020B0604020202020204" pitchFamily="34" charset="0"/>
              </a:rPr>
              <a:t>both</a:t>
            </a:r>
            <a:r>
              <a:rPr lang="en-US" sz="1200" b="0" i="0" u="none" strike="noStrike" dirty="0" smtClean="0">
                <a:solidFill>
                  <a:srgbClr val="000000"/>
                </a:solidFill>
                <a:effectLst/>
                <a:latin typeface="Arial" panose="020B0604020202020204" pitchFamily="34" charset="0"/>
              </a:rPr>
              <a:t> deaths attributable </a:t>
            </a:r>
            <a:r>
              <a:rPr lang="en-US" sz="1200" b="0" i="0" u="none" strike="noStrike" dirty="0">
                <a:solidFill>
                  <a:srgbClr val="000000"/>
                </a:solidFill>
                <a:effectLst/>
                <a:latin typeface="Arial" panose="020B0604020202020204" pitchFamily="34" charset="0"/>
              </a:rPr>
              <a:t>to acute </a:t>
            </a:r>
            <a:r>
              <a:rPr lang="en-US" sz="1200" b="0" i="0" u="none" strike="noStrike" dirty="0" smtClean="0">
                <a:solidFill>
                  <a:srgbClr val="000000"/>
                </a:solidFill>
                <a:effectLst/>
                <a:latin typeface="Arial" panose="020B0604020202020204" pitchFamily="34" charset="0"/>
              </a:rPr>
              <a:t>poisoning</a:t>
            </a:r>
            <a:r>
              <a:rPr lang="en-US" sz="1200" b="0" i="0" u="none" strike="noStrike" baseline="0" dirty="0" smtClean="0">
                <a:solidFill>
                  <a:srgbClr val="000000"/>
                </a:solidFill>
                <a:effectLst/>
                <a:latin typeface="Arial" panose="020B0604020202020204" pitchFamily="34" charset="0"/>
              </a:rPr>
              <a:t> </a:t>
            </a:r>
            <a:r>
              <a:rPr lang="en-US" sz="1200" b="0" i="0" u="none" strike="noStrike" dirty="0" smtClean="0">
                <a:solidFill>
                  <a:srgbClr val="000000"/>
                </a:solidFill>
                <a:effectLst/>
                <a:latin typeface="Arial" panose="020B0604020202020204" pitchFamily="34" charset="0"/>
              </a:rPr>
              <a:t>by </a:t>
            </a:r>
            <a:r>
              <a:rPr lang="en-US" sz="1200" b="0" i="0" u="none" strike="noStrike" dirty="0">
                <a:solidFill>
                  <a:srgbClr val="000000"/>
                </a:solidFill>
                <a:effectLst/>
                <a:latin typeface="Arial" panose="020B0604020202020204" pitchFamily="34" charset="0"/>
              </a:rPr>
              <a:t>drugs and </a:t>
            </a:r>
            <a:r>
              <a:rPr lang="en-US" sz="1200" b="0" i="0" u="none" strike="noStrike" dirty="0" smtClean="0">
                <a:solidFill>
                  <a:srgbClr val="000000"/>
                </a:solidFill>
                <a:effectLst/>
                <a:latin typeface="Arial" panose="020B0604020202020204" pitchFamily="34" charset="0"/>
              </a:rPr>
              <a:t>deaths from </a:t>
            </a:r>
            <a:r>
              <a:rPr lang="en-US" sz="1200" b="0" i="0" u="none" strike="noStrike" dirty="0">
                <a:solidFill>
                  <a:srgbClr val="000000"/>
                </a:solidFill>
                <a:effectLst/>
                <a:latin typeface="Arial" panose="020B0604020202020204" pitchFamily="34" charset="0"/>
              </a:rPr>
              <a:t>medical conditions resulting from chronic drug use.  Deaths due to alcohol use are not included. </a:t>
            </a:r>
            <a:r>
              <a:rPr lang="en-US" sz="1200" b="0" i="0" u="none" strike="noStrike" dirty="0" smtClean="0">
                <a:solidFill>
                  <a:srgbClr val="000000"/>
                </a:solidFill>
                <a:effectLst/>
                <a:latin typeface="Arial" panose="020B0604020202020204" pitchFamily="34" charset="0"/>
              </a:rPr>
              <a:t>The rate of drug-induced deaths among </a:t>
            </a:r>
            <a:r>
              <a:rPr lang="en-US" sz="1200" b="0" i="0" u="none" strike="noStrike" dirty="0">
                <a:solidFill>
                  <a:srgbClr val="000000"/>
                </a:solidFill>
                <a:effectLst/>
                <a:latin typeface="Arial" panose="020B0604020202020204" pitchFamily="34" charset="0"/>
              </a:rPr>
              <a:t>York County </a:t>
            </a:r>
            <a:r>
              <a:rPr lang="en-US" sz="1200" b="0" i="0" u="none" strike="noStrike" dirty="0" smtClean="0">
                <a:solidFill>
                  <a:srgbClr val="000000"/>
                </a:solidFill>
                <a:effectLst/>
                <a:latin typeface="Arial" panose="020B0604020202020204" pitchFamily="34" charset="0"/>
              </a:rPr>
              <a:t>residents has increased significantly over time.  In addition, the 2015-2019 rate for York</a:t>
            </a:r>
            <a:r>
              <a:rPr lang="en-US" sz="1200" b="0" i="0" u="none" strike="noStrike" baseline="0" dirty="0" smtClean="0">
                <a:solidFill>
                  <a:srgbClr val="000000"/>
                </a:solidFill>
                <a:effectLst/>
                <a:latin typeface="Arial" panose="020B0604020202020204" pitchFamily="34" charset="0"/>
              </a:rPr>
              <a:t> County is significantly </a:t>
            </a:r>
            <a:r>
              <a:rPr lang="en-US" sz="1200" b="0" i="0" u="none" strike="noStrike" dirty="0" smtClean="0">
                <a:solidFill>
                  <a:srgbClr val="000000"/>
                </a:solidFill>
                <a:effectLst/>
                <a:latin typeface="Arial" panose="020B0604020202020204" pitchFamily="34" charset="0"/>
              </a:rPr>
              <a:t>higher than Maine’s statewide rate. </a:t>
            </a:r>
            <a:endParaRPr lang="en-US" sz="1200" b="0" i="0" u="none" strike="noStrike" dirty="0">
              <a:solidFill>
                <a:srgbClr val="000000"/>
              </a:solidFill>
              <a:effectLst/>
              <a:latin typeface="Arial" panose="020B0604020202020204" pitchFamily="34" charset="0"/>
            </a:endParaRPr>
          </a:p>
          <a:p>
            <a:r>
              <a:rPr lang="en-US" dirty="0"/>
              <a:t> </a:t>
            </a:r>
          </a:p>
          <a:p>
            <a:r>
              <a:rPr lang="en-US" dirty="0"/>
              <a:t>Source: </a:t>
            </a:r>
            <a:r>
              <a:rPr lang="en-US" sz="12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dirty="0"/>
          </a:p>
        </p:txBody>
      </p:sp>
    </p:spTree>
    <p:extLst>
      <p:ext uri="{BB962C8B-B14F-4D97-AF65-F5344CB8AC3E}">
        <p14:creationId xmlns:p14="http://schemas.microsoft.com/office/powerpoint/2010/main" val="3419455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poisoning deaths within York County have increased significantly since 2007-2011. This indicator shows unintentional or undetermined poisoning, meaning these deaths are not due to suicide or other intentional injuries. While the York County rate is </a:t>
            </a:r>
            <a:r>
              <a:rPr lang="en-US" dirty="0" smtClean="0"/>
              <a:t>higher </a:t>
            </a:r>
            <a:r>
              <a:rPr lang="en-US" dirty="0"/>
              <a:t>than the state, the difference is not significant. </a:t>
            </a:r>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3833794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last slide, rates of alcohol-induced deaths have increased significantly in York County. Rates are lower than the state, but this difference is not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dirty="0"/>
          </a:p>
        </p:txBody>
      </p:sp>
    </p:spTree>
    <p:extLst>
      <p:ext uri="{BB962C8B-B14F-4D97-AF65-F5344CB8AC3E}">
        <p14:creationId xmlns:p14="http://schemas.microsoft.com/office/powerpoint/2010/main" val="3556137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adults who engage in chronic heavy drinking, which is defined as two drinks per day for men and more than one drink per day for women. Chronic drinking has increased in York County when compared to both past years and the state overall, but these differences are not significant. </a:t>
            </a:r>
          </a:p>
          <a:p>
            <a:endParaRPr lang="en-US" dirty="0"/>
          </a:p>
          <a:p>
            <a:r>
              <a:rPr lang="en-US" dirty="0"/>
              <a:t>Source: Behavioral Risk Factor Surveillance System</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dirty="0"/>
          </a:p>
        </p:txBody>
      </p:sp>
    </p:spTree>
    <p:extLst>
      <p:ext uri="{BB962C8B-B14F-4D97-AF65-F5344CB8AC3E}">
        <p14:creationId xmlns:p14="http://schemas.microsoft.com/office/powerpoint/2010/main" val="3789145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an increase over time in reported binge drinking among high school students. There was a significant difference between 2015 and 2017 but the percentage has remained stable between 2017 and 2019. The difference is not significant when compared to the state. </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dirty="0"/>
          </a:p>
        </p:txBody>
      </p:sp>
    </p:spTree>
    <p:extLst>
      <p:ext uri="{BB962C8B-B14F-4D97-AF65-F5344CB8AC3E}">
        <p14:creationId xmlns:p14="http://schemas.microsoft.com/office/powerpoint/2010/main" val="56502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Cigarette smoking among high school students has been decreasing overtime and has improved significantly when compared to past years. The number of students who smoke in York County is lower than the state, but the difference is not significant.</a:t>
            </a:r>
          </a:p>
          <a:p>
            <a:endParaRPr lang="en-US" dirty="0"/>
          </a:p>
          <a:p>
            <a:r>
              <a:rPr lang="en-US" dirty="0"/>
              <a:t>Data Source: Maine Integrated Youth Health Survey</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dirty="0"/>
          </a:p>
        </p:txBody>
      </p:sp>
    </p:spTree>
    <p:extLst>
      <p:ext uri="{BB962C8B-B14F-4D97-AF65-F5344CB8AC3E}">
        <p14:creationId xmlns:p14="http://schemas.microsoft.com/office/powerpoint/2010/main" val="404170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prior slide, middle school cigarette smoking rates have decreased significantly when compared to past years. The rate is slightly lower than the state. </a:t>
            </a:r>
          </a:p>
          <a:p>
            <a:endParaRPr lang="en-US" dirty="0"/>
          </a:p>
          <a:p>
            <a:r>
              <a:rPr lang="en-US" dirty="0"/>
              <a:t>Data Source: Maine Integrated Youth Health Survey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dirty="0"/>
          </a:p>
        </p:txBody>
      </p:sp>
    </p:spTree>
    <p:extLst>
      <p:ext uri="{BB962C8B-B14F-4D97-AF65-F5344CB8AC3E}">
        <p14:creationId xmlns:p14="http://schemas.microsoft.com/office/powerpoint/2010/main" val="3148846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fewer high school students are smoking cigarettes, there has been a significant increase in those using e-cigarettes when compared to past years.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Integrated Youth Health Survey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dirty="0"/>
          </a:p>
        </p:txBody>
      </p:sp>
    </p:spTree>
    <p:extLst>
      <p:ext uri="{BB962C8B-B14F-4D97-AF65-F5344CB8AC3E}">
        <p14:creationId xmlns:p14="http://schemas.microsoft.com/office/powerpoint/2010/main" val="645005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was seen with high school students, significantly more middle school students are using e-cigarettes when compared to past years. York County and the state have the same percentage of students reporting the use of e-cigarettes.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Integrated Youth Health Survey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dirty="0"/>
          </a:p>
        </p:txBody>
      </p:sp>
    </p:spTree>
    <p:extLst>
      <p:ext uri="{BB962C8B-B14F-4D97-AF65-F5344CB8AC3E}">
        <p14:creationId xmlns:p14="http://schemas.microsoft.com/office/powerpoint/2010/main" val="14771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390469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9514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smtClean="0">
                <a:solidFill>
                  <a:schemeClr val="tx1"/>
                </a:solidFill>
                <a:latin typeface="+mn-lt"/>
              </a:rPr>
              <a:t>Susan</a:t>
            </a:r>
            <a:r>
              <a:rPr lang="en-US" sz="1200" b="1" baseline="0" dirty="0" smtClean="0">
                <a:solidFill>
                  <a:schemeClr val="tx1"/>
                </a:solidFill>
                <a:latin typeface="+mn-lt"/>
              </a:rPr>
              <a:t> </a:t>
            </a:r>
            <a:r>
              <a:rPr lang="en-US" sz="1200" b="1" baseline="0" dirty="0" err="1" smtClean="0">
                <a:solidFill>
                  <a:schemeClr val="tx1"/>
                </a:solidFill>
                <a:latin typeface="+mn-lt"/>
              </a:rPr>
              <a:t>Keiler</a:t>
            </a:r>
            <a:r>
              <a:rPr lang="en-US" sz="1200" b="1" baseline="0" dirty="0" smtClean="0">
                <a:solidFill>
                  <a:schemeClr val="tx1"/>
                </a:solidFill>
                <a:latin typeface="+mn-lt"/>
              </a:rPr>
              <a:t>, </a:t>
            </a:r>
            <a:r>
              <a:rPr lang="en-US" sz="1200" baseline="0" dirty="0" smtClean="0">
                <a:solidFill>
                  <a:schemeClr val="tx1"/>
                </a:solidFill>
                <a:latin typeface="+mn-lt"/>
              </a:rPr>
              <a:t>VP Strategic Development of Southern Maine Health Care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baseline="0" dirty="0" smtClean="0">
                <a:solidFill>
                  <a:schemeClr val="tx1"/>
                </a:solidFill>
                <a:latin typeface="+mn-lt"/>
              </a:rPr>
              <a:t>Dr. Patrick Taylor, </a:t>
            </a:r>
            <a:r>
              <a:rPr lang="en-US" sz="1200" baseline="0" dirty="0" smtClean="0">
                <a:solidFill>
                  <a:schemeClr val="tx1"/>
                </a:solidFill>
                <a:latin typeface="+mn-lt"/>
              </a:rPr>
              <a:t>CEO/President of York Hospital</a:t>
            </a:r>
            <a:endParaRPr lang="en-US" sz="120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smtClean="0"/>
              <a:t>Maine </a:t>
            </a:r>
            <a:r>
              <a:rPr lang="en-US" baseline="0" dirty="0"/>
              <a:t>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a:t>
            </a:r>
            <a:r>
              <a:rPr lang="en-US" dirty="0" smtClean="0"/>
              <a:t>the following who will provide comments</a:t>
            </a:r>
            <a:r>
              <a:rPr lang="en-US" baseline="0" dirty="0" smtClean="0"/>
              <a:t> on recent health improvement efforts</a:t>
            </a:r>
            <a:endParaRPr lang="en-US" dirty="0" smtClean="0"/>
          </a:p>
          <a:p>
            <a:endParaRPr lang="en-US" dirty="0" smtClean="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smtClean="0">
                <a:solidFill>
                  <a:schemeClr val="tx1"/>
                </a:solidFill>
                <a:latin typeface="+mn-lt"/>
              </a:rPr>
              <a:t>Adam</a:t>
            </a:r>
            <a:r>
              <a:rPr lang="en-US" sz="1200" b="1" baseline="0" dirty="0" smtClean="0">
                <a:solidFill>
                  <a:schemeClr val="tx1"/>
                </a:solidFill>
                <a:latin typeface="+mn-lt"/>
              </a:rPr>
              <a:t> </a:t>
            </a:r>
            <a:r>
              <a:rPr lang="en-US" sz="1200" b="1" baseline="0" dirty="0" err="1" smtClean="0">
                <a:solidFill>
                  <a:schemeClr val="tx1"/>
                </a:solidFill>
                <a:latin typeface="+mn-lt"/>
              </a:rPr>
              <a:t>Hartwig</a:t>
            </a:r>
            <a:r>
              <a:rPr lang="en-US" sz="1200" b="1" baseline="0" dirty="0" smtClean="0">
                <a:solidFill>
                  <a:schemeClr val="tx1"/>
                </a:solidFill>
                <a:latin typeface="+mn-lt"/>
              </a:rPr>
              <a:t>, </a:t>
            </a:r>
            <a:r>
              <a:rPr lang="en-US" sz="1200" baseline="0" dirty="0" smtClean="0">
                <a:solidFill>
                  <a:schemeClr val="tx1"/>
                </a:solidFill>
                <a:latin typeface="+mn-lt"/>
              </a:rPr>
              <a:t>District Liaison ME CDC   </a:t>
            </a:r>
            <a:endParaRPr lang="en-US" sz="1200" dirty="0" smtClean="0">
              <a:solidFill>
                <a:schemeClr val="tx1"/>
              </a:solidFill>
              <a:latin typeface="+mn-lt"/>
            </a:endParaRPr>
          </a:p>
          <a:p>
            <a:r>
              <a:rPr lang="en-US" sz="1200" b="1" baseline="0" dirty="0" smtClean="0">
                <a:solidFill>
                  <a:schemeClr val="tx1"/>
                </a:solidFill>
                <a:latin typeface="+mn-lt"/>
              </a:rPr>
              <a:t>Sally </a:t>
            </a:r>
            <a:r>
              <a:rPr lang="en-US" sz="1200" b="1" baseline="0" dirty="0" err="1" smtClean="0">
                <a:solidFill>
                  <a:schemeClr val="tx1"/>
                </a:solidFill>
                <a:latin typeface="+mn-lt"/>
              </a:rPr>
              <a:t>Manninen</a:t>
            </a:r>
            <a:r>
              <a:rPr lang="en-US" sz="1200" baseline="0" dirty="0" smtClean="0">
                <a:solidFill>
                  <a:schemeClr val="tx1"/>
                </a:solidFill>
                <a:latin typeface="+mn-lt"/>
              </a:rPr>
              <a:t>, </a:t>
            </a:r>
            <a:r>
              <a:rPr lang="en-US" sz="1200" kern="1200" dirty="0" smtClean="0">
                <a:solidFill>
                  <a:schemeClr val="dk1"/>
                </a:solidFill>
                <a:effectLst/>
                <a:latin typeface="+mn-lt"/>
                <a:ea typeface="+mn-ea"/>
                <a:cs typeface="+mn-cs"/>
              </a:rPr>
              <a:t>Director, Community Health,</a:t>
            </a:r>
            <a:r>
              <a:rPr lang="en-US" sz="1200" kern="1200" baseline="0" dirty="0" smtClean="0">
                <a:solidFill>
                  <a:schemeClr val="dk1"/>
                </a:solidFill>
                <a:effectLst/>
                <a:latin typeface="+mn-lt"/>
                <a:ea typeface="+mn-ea"/>
                <a:cs typeface="+mn-cs"/>
              </a:rPr>
              <a:t> York Hospital</a:t>
            </a:r>
            <a:endParaRPr lang="en-US" sz="1200" baseline="0" dirty="0" smtClean="0">
              <a:solidFill>
                <a:schemeClr val="tx1"/>
              </a:solidFill>
              <a:latin typeface="+mn-lt"/>
            </a:endParaRPr>
          </a:p>
          <a:p>
            <a:r>
              <a:rPr lang="en-US" sz="1200" b="1" baseline="0" dirty="0" smtClean="0">
                <a:solidFill>
                  <a:schemeClr val="tx1"/>
                </a:solidFill>
                <a:latin typeface="+mn-lt"/>
              </a:rPr>
              <a:t>Betsy Kelly </a:t>
            </a:r>
            <a:r>
              <a:rPr lang="en-US" sz="1200" baseline="0" dirty="0" smtClean="0">
                <a:solidFill>
                  <a:schemeClr val="tx1"/>
                </a:solidFill>
                <a:latin typeface="+mn-lt"/>
              </a:rPr>
              <a:t>Director</a:t>
            </a:r>
            <a:r>
              <a:rPr lang="en-US" sz="1400" kern="1200" baseline="0" dirty="0" smtClean="0">
                <a:solidFill>
                  <a:schemeClr val="dk1"/>
                </a:solidFill>
                <a:effectLst/>
                <a:latin typeface="+mn-lt"/>
                <a:ea typeface="+mn-ea"/>
                <a:cs typeface="+mn-cs"/>
              </a:rPr>
              <a:t>, </a:t>
            </a:r>
            <a:r>
              <a:rPr lang="en-US" sz="1200" kern="1200" dirty="0" smtClean="0">
                <a:solidFill>
                  <a:schemeClr val="dk1"/>
                </a:solidFill>
                <a:effectLst/>
                <a:latin typeface="+mn-lt"/>
                <a:ea typeface="+mn-ea"/>
                <a:cs typeface="+mn-cs"/>
              </a:rPr>
              <a:t>Community Health Improvement, SMHC</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49543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9/22/2021</a:t>
            </a:fld>
            <a:endParaRPr lang="en-US" dirty="0"/>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9/22/2021</a:t>
            </a:fld>
            <a:endParaRPr lang="en-US" dirty="0"/>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9/22/2021</a:t>
            </a:fld>
            <a:endParaRPr lang="en-US" dirty="0"/>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9/22/2021</a:t>
            </a:fld>
            <a:endParaRPr lang="en-US" dirty="0"/>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9/22/2021</a:t>
            </a:fld>
            <a:endParaRPr lang="en-US" dirty="0"/>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9/22/2021</a:t>
            </a:fld>
            <a:endParaRPr lang="en-US" dirty="0"/>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9/22/2021</a:t>
            </a:fld>
            <a:endParaRPr lang="en-US" dirty="0"/>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9/22/2021</a:t>
            </a:fld>
            <a:endParaRPr lang="en-US" dirty="0"/>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9/22/2021</a:t>
            </a:fld>
            <a:endParaRPr lang="en-US" dirty="0"/>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dirty="0"/>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smanninen@yorkhospital.org" TargetMode="External"/><Relationship Id="rId2" Type="http://schemas.openxmlformats.org/officeDocument/2006/relationships/hyperlink" Target="mailto:adam.hartwig@maine.gov" TargetMode="External"/><Relationship Id="rId1" Type="http://schemas.openxmlformats.org/officeDocument/2006/relationships/slideLayout" Target="../slideLayouts/slideLayout2.xml"/><Relationship Id="rId5" Type="http://schemas.openxmlformats.org/officeDocument/2006/relationships/hyperlink" Target="mailto:info@Mainechna.org" TargetMode="External"/><Relationship Id="rId4" Type="http://schemas.openxmlformats.org/officeDocument/2006/relationships/hyperlink" Target="mailto:blkelly@smhc.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York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a:extLst>
              <a:ext uri="{FF2B5EF4-FFF2-40B4-BE49-F238E27FC236}">
                <a16:creationId xmlns:a16="http://schemas.microsoft.com/office/drawing/2014/main" id="{1868784C-9C45-4D20-A59F-C65B577D0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791" y="725911"/>
            <a:ext cx="3629025" cy="54864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CHNA Accomplishments</a:t>
            </a:r>
            <a:br>
              <a:rPr lang="en-US" dirty="0"/>
            </a:br>
            <a:r>
              <a:rPr lang="en-US" dirty="0"/>
              <a:t>2019-2021</a:t>
            </a:r>
            <a:br>
              <a:rPr lang="en-US" dirty="0"/>
            </a:br>
            <a:r>
              <a:rPr lang="en-US" dirty="0"/>
              <a:t>York County</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11</a:t>
            </a:fld>
            <a:endParaRPr lang="en-US"/>
          </a:p>
        </p:txBody>
      </p:sp>
    </p:spTree>
    <p:extLst>
      <p:ext uri="{BB962C8B-B14F-4D97-AF65-F5344CB8AC3E}">
        <p14:creationId xmlns:p14="http://schemas.microsoft.com/office/powerpoint/2010/main" val="420136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a:xfrm>
            <a:off x="838200" y="182881"/>
            <a:ext cx="10515600" cy="612648"/>
          </a:xfrm>
        </p:spPr>
        <p:txBody>
          <a:bodyPr>
            <a:normAutofit/>
          </a:bodyPr>
          <a:lstStyle/>
          <a:p>
            <a:pPr algn="ctr"/>
            <a:r>
              <a:rPr lang="en-US" sz="3600" dirty="0"/>
              <a:t>ME CDC  - CHNA Highlights 2019-2021</a:t>
            </a:r>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844296" y="877824"/>
            <a:ext cx="10515600" cy="5404739"/>
          </a:xfrm>
        </p:spPr>
        <p:txBody>
          <a:bodyPr>
            <a:normAutofit fontScale="92500" lnSpcReduction="10000"/>
          </a:bodyPr>
          <a:lstStyle/>
          <a:p>
            <a:pPr marL="0" indent="0" algn="ctr">
              <a:buNone/>
            </a:pPr>
            <a:r>
              <a:rPr lang="en-US" sz="3500" dirty="0"/>
              <a:t>Healthy Brain Initiative Task Force</a:t>
            </a:r>
          </a:p>
          <a:p>
            <a:pPr marL="0" indent="0">
              <a:buNone/>
            </a:pPr>
            <a:endParaRPr lang="en-US" sz="2400" dirty="0"/>
          </a:p>
          <a:p>
            <a:pPr lvl="1"/>
            <a:r>
              <a:rPr lang="en-US" sz="2200" dirty="0"/>
              <a:t>This is a broad group of multi sector stakeholders focused on awareness and action around brain health.  </a:t>
            </a:r>
          </a:p>
          <a:p>
            <a:pPr marL="457200" lvl="1" indent="0">
              <a:buNone/>
            </a:pPr>
            <a:endParaRPr lang="en-US" sz="2200" dirty="0"/>
          </a:p>
          <a:p>
            <a:pPr lvl="1"/>
            <a:r>
              <a:rPr lang="en-US" sz="2200" dirty="0"/>
              <a:t>Worked with UNE students to assess cognitive screening practices with SMHC physicians. </a:t>
            </a:r>
          </a:p>
          <a:p>
            <a:pPr marL="457200" lvl="1" indent="0">
              <a:buNone/>
            </a:pPr>
            <a:endParaRPr lang="en-US" dirty="0"/>
          </a:p>
          <a:p>
            <a:pPr marL="0" indent="0" algn="ctr">
              <a:buNone/>
            </a:pPr>
            <a:r>
              <a:rPr lang="en-US" sz="3500" dirty="0"/>
              <a:t>COVID WORK </a:t>
            </a:r>
          </a:p>
          <a:p>
            <a:r>
              <a:rPr lang="en-US" sz="2200" dirty="0"/>
              <a:t>Provided logistical support and coordination around each outbreak.</a:t>
            </a:r>
          </a:p>
          <a:p>
            <a:r>
              <a:rPr lang="en-US" sz="2200" dirty="0"/>
              <a:t>Coordinated PPE distribution in conjunction with York County Emergency Management, and Maine Emergency Management Agency. </a:t>
            </a:r>
          </a:p>
          <a:p>
            <a:r>
              <a:rPr lang="en-US" sz="2200" dirty="0"/>
              <a:t>Provided timely information via weekly updates to community stakeholders. </a:t>
            </a:r>
          </a:p>
          <a:p>
            <a:r>
              <a:rPr lang="en-US" sz="2200" dirty="0"/>
              <a:t>Worked with FEMA, YCEMA, MEMA and others to coordinate mobile vaccination units. </a:t>
            </a:r>
          </a:p>
          <a:p>
            <a:r>
              <a:rPr lang="en-US" sz="2200" dirty="0"/>
              <a:t>Provided 7 day a week 24 hour a day coverage during COVID-19 response. </a:t>
            </a:r>
          </a:p>
          <a:p>
            <a:pPr lvl="1"/>
            <a:endParaRPr lang="en-US" dirty="0"/>
          </a:p>
          <a:p>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12</a:t>
            </a:fld>
            <a:endParaRPr lang="en-US"/>
          </a:p>
        </p:txBody>
      </p:sp>
    </p:spTree>
    <p:extLst>
      <p:ext uri="{BB962C8B-B14F-4D97-AF65-F5344CB8AC3E}">
        <p14:creationId xmlns:p14="http://schemas.microsoft.com/office/powerpoint/2010/main" val="229277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a:xfrm>
            <a:off x="1133856" y="214455"/>
            <a:ext cx="9372600" cy="827961"/>
          </a:xfrm>
        </p:spPr>
        <p:txBody>
          <a:bodyPr>
            <a:noAutofit/>
          </a:bodyPr>
          <a:lstStyle/>
          <a:p>
            <a:pPr algn="ctr"/>
            <a:r>
              <a:rPr lang="en-US" sz="3600" dirty="0"/>
              <a:t>York Hospital - CHNA Highlights 2019-2021</a:t>
            </a:r>
          </a:p>
        </p:txBody>
      </p:sp>
      <p:sp>
        <p:nvSpPr>
          <p:cNvPr id="6" name="Content Placeholder 5">
            <a:extLst>
              <a:ext uri="{FF2B5EF4-FFF2-40B4-BE49-F238E27FC236}">
                <a16:creationId xmlns:a16="http://schemas.microsoft.com/office/drawing/2014/main" id="{D6682F6D-2DFF-4BC9-9E6B-6EF3243DF716}"/>
              </a:ext>
            </a:extLst>
          </p:cNvPr>
          <p:cNvSpPr>
            <a:spLocks noGrp="1"/>
          </p:cNvSpPr>
          <p:nvPr>
            <p:ph sz="half" idx="1"/>
          </p:nvPr>
        </p:nvSpPr>
        <p:spPr>
          <a:xfrm>
            <a:off x="764381" y="1042416"/>
            <a:ext cx="5274469" cy="4954842"/>
          </a:xfrm>
        </p:spPr>
        <p:txBody>
          <a:bodyPr>
            <a:noAutofit/>
          </a:bodyPr>
          <a:lstStyle/>
          <a:p>
            <a:pPr marL="0" indent="0">
              <a:buNone/>
            </a:pPr>
            <a:r>
              <a:rPr lang="en-US" sz="1800" b="1" dirty="0"/>
              <a:t>Priority Issue: Substance Use Disorder, Treatment</a:t>
            </a:r>
          </a:p>
          <a:p>
            <a:r>
              <a:rPr lang="en-US" sz="1800" dirty="0"/>
              <a:t>YH received funding from </a:t>
            </a:r>
            <a:r>
              <a:rPr lang="en-US" sz="1800" dirty="0" err="1"/>
              <a:t>MeHAF</a:t>
            </a:r>
            <a:r>
              <a:rPr lang="en-US" sz="1800" dirty="0"/>
              <a:t> and Kennebunk Savings for developing MAT and training for Recovery Coaches.</a:t>
            </a:r>
          </a:p>
          <a:p>
            <a:r>
              <a:rPr lang="en-US" sz="1800" dirty="0"/>
              <a:t>With the need to switch to telehealth platform still able to offer continuous services in all areas of treatment. </a:t>
            </a:r>
          </a:p>
          <a:p>
            <a:r>
              <a:rPr lang="en-US" sz="1800" dirty="0"/>
              <a:t>YH added </a:t>
            </a:r>
            <a:r>
              <a:rPr lang="en-US" sz="1800" dirty="0" err="1"/>
              <a:t>Narcan</a:t>
            </a:r>
            <a:r>
              <a:rPr lang="en-US" sz="1800" dirty="0"/>
              <a:t> standing order to the York Apothecary- for ANYONE to pick up without an Rx.</a:t>
            </a:r>
          </a:p>
          <a:p>
            <a:r>
              <a:rPr lang="en-US" sz="1800" dirty="0"/>
              <a:t>YH held several panel discussions in communities on addiction, MAT and distributing </a:t>
            </a:r>
            <a:r>
              <a:rPr lang="en-US" sz="1800" dirty="0" err="1"/>
              <a:t>Narcan</a:t>
            </a:r>
            <a:r>
              <a:rPr lang="en-US" sz="1800" dirty="0"/>
              <a:t>.</a:t>
            </a:r>
          </a:p>
          <a:p>
            <a:r>
              <a:rPr lang="en-US" sz="1800" dirty="0"/>
              <a:t>YH continues to work on stigma reduction within the YH community. </a:t>
            </a:r>
          </a:p>
          <a:p>
            <a:pPr marL="0" indent="0">
              <a:buNone/>
            </a:pPr>
            <a:endParaRPr lang="en-US" sz="1800" dirty="0"/>
          </a:p>
        </p:txBody>
      </p:sp>
      <p:sp>
        <p:nvSpPr>
          <p:cNvPr id="7" name="Content Placeholder 6">
            <a:extLst>
              <a:ext uri="{FF2B5EF4-FFF2-40B4-BE49-F238E27FC236}">
                <a16:creationId xmlns:a16="http://schemas.microsoft.com/office/drawing/2014/main" id="{0DC01228-30ED-457A-8C1E-7084611556B6}"/>
              </a:ext>
            </a:extLst>
          </p:cNvPr>
          <p:cNvSpPr>
            <a:spLocks noGrp="1"/>
          </p:cNvSpPr>
          <p:nvPr>
            <p:ph sz="half" idx="2"/>
          </p:nvPr>
        </p:nvSpPr>
        <p:spPr>
          <a:xfrm>
            <a:off x="6038850" y="978123"/>
            <a:ext cx="4913662" cy="4954842"/>
          </a:xfrm>
        </p:spPr>
        <p:txBody>
          <a:bodyPr>
            <a:noAutofit/>
          </a:bodyPr>
          <a:lstStyle/>
          <a:p>
            <a:pPr marL="0" indent="0">
              <a:buNone/>
            </a:pPr>
            <a:r>
              <a:rPr lang="en-US" sz="1800" b="1" dirty="0"/>
              <a:t>Priority Issue: Substance Use Disorder (SUD), Prevention</a:t>
            </a:r>
          </a:p>
          <a:p>
            <a:r>
              <a:rPr lang="en-US" sz="1800" dirty="0"/>
              <a:t>YH held regular Lunch ‘N Learns for community on SUD.</a:t>
            </a:r>
          </a:p>
          <a:p>
            <a:r>
              <a:rPr lang="en-US" sz="1800" dirty="0"/>
              <a:t>Choose To Be Healthy Coalition (CTBH) awarded second CARA Opioid Prevention grant for 5 years.</a:t>
            </a:r>
          </a:p>
          <a:p>
            <a:pPr lvl="0"/>
            <a:r>
              <a:rPr lang="en-US" sz="1800" dirty="0"/>
              <a:t>CTBH collaborated with local Adult Education to implement, Prime for Life curriculum.</a:t>
            </a:r>
          </a:p>
          <a:p>
            <a:pPr lvl="0"/>
            <a:r>
              <a:rPr lang="en-US" sz="1800" dirty="0"/>
              <a:t>Student Intervention and Reintegration Program offered to area youth in schools and court system.</a:t>
            </a:r>
          </a:p>
          <a:p>
            <a:pPr lvl="0"/>
            <a:r>
              <a:rPr lang="en-US" sz="1800" dirty="0"/>
              <a:t>YH provides free space and admin for local community health coalition, CTBH.</a:t>
            </a:r>
          </a:p>
          <a:p>
            <a:pPr lvl="0"/>
            <a:r>
              <a:rPr lang="en-US" sz="1800" dirty="0"/>
              <a:t>Recovery Ready Workplace webinar held for local businesses.</a:t>
            </a:r>
          </a:p>
          <a:p>
            <a:pPr marL="0" indent="0">
              <a:buNone/>
            </a:pPr>
            <a:endParaRPr lang="en-US" sz="18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pPr defTabSz="685800"/>
            <a:fld id="{9B536768-C171-4A40-86CF-A60E08BEB5A1}" type="slidenum">
              <a:rPr lang="en-US">
                <a:solidFill>
                  <a:prstClr val="white"/>
                </a:solidFill>
              </a:rPr>
              <a:pPr defTabSz="685800"/>
              <a:t>13</a:t>
            </a:fld>
            <a:endParaRPr lang="en-US">
              <a:solidFill>
                <a:prstClr val="white"/>
              </a:solidFill>
            </a:endParaRPr>
          </a:p>
        </p:txBody>
      </p:sp>
    </p:spTree>
    <p:extLst>
      <p:ext uri="{BB962C8B-B14F-4D97-AF65-F5344CB8AC3E}">
        <p14:creationId xmlns:p14="http://schemas.microsoft.com/office/powerpoint/2010/main" val="153133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682F6D-2DFF-4BC9-9E6B-6EF3243DF716}"/>
              </a:ext>
            </a:extLst>
          </p:cNvPr>
          <p:cNvSpPr>
            <a:spLocks noGrp="1"/>
          </p:cNvSpPr>
          <p:nvPr>
            <p:ph sz="half" idx="1"/>
          </p:nvPr>
        </p:nvSpPr>
        <p:spPr>
          <a:xfrm>
            <a:off x="731520" y="1033272"/>
            <a:ext cx="5298186" cy="5031772"/>
          </a:xfrm>
        </p:spPr>
        <p:txBody>
          <a:bodyPr>
            <a:noAutofit/>
          </a:bodyPr>
          <a:lstStyle/>
          <a:p>
            <a:pPr marL="0" indent="0">
              <a:buNone/>
            </a:pPr>
            <a:r>
              <a:rPr lang="en-US" sz="1800" b="1" dirty="0"/>
              <a:t>Priority Issue: Mental Health</a:t>
            </a:r>
          </a:p>
          <a:p>
            <a:r>
              <a:rPr lang="en-US" sz="1800" dirty="0"/>
              <a:t>YH hosted six </a:t>
            </a:r>
            <a:r>
              <a:rPr lang="en-US" sz="1800" i="1" dirty="0"/>
              <a:t>Family 2 Family </a:t>
            </a:r>
            <a:r>
              <a:rPr lang="en-US" sz="1800" dirty="0"/>
              <a:t>series for community members.</a:t>
            </a:r>
          </a:p>
          <a:p>
            <a:r>
              <a:rPr lang="en-US" sz="1800" dirty="0"/>
              <a:t>CTBH sponsored two Youth Mental Health First Aid trainings.</a:t>
            </a:r>
          </a:p>
          <a:p>
            <a:r>
              <a:rPr lang="en-US" sz="1800" dirty="0"/>
              <a:t>YH and CTBH brought mental health awareness and regular webinars during pandemic to YH staff and community.</a:t>
            </a:r>
          </a:p>
          <a:p>
            <a:r>
              <a:rPr lang="en-US" sz="1800" dirty="0"/>
              <a:t>YH Staff trained to provide Mental Health first Aid. </a:t>
            </a:r>
          </a:p>
          <a:p>
            <a:pPr marL="0" indent="0">
              <a:buNone/>
            </a:pPr>
            <a:r>
              <a:rPr lang="en-US" sz="1800" b="1" dirty="0"/>
              <a:t/>
            </a:r>
            <a:br>
              <a:rPr lang="en-US" sz="1800" b="1" dirty="0"/>
            </a:br>
            <a:r>
              <a:rPr lang="en-US" sz="1800" b="1" dirty="0"/>
              <a:t>Priority Issue: Healthy Aging</a:t>
            </a:r>
          </a:p>
          <a:p>
            <a:r>
              <a:rPr lang="en-US" sz="1800" dirty="0"/>
              <a:t>Created Center on Healthy Aging.</a:t>
            </a:r>
          </a:p>
          <a:p>
            <a:r>
              <a:rPr lang="en-US" sz="1800" dirty="0"/>
              <a:t>YH received MEHAF grant to support healthy aging efforts (house calls, prescription and meal delivery, outpatient consult service).</a:t>
            </a:r>
          </a:p>
          <a:p>
            <a:r>
              <a:rPr lang="en-US" sz="1800" dirty="0"/>
              <a:t>Meal delivery continued during pandemic.</a:t>
            </a:r>
          </a:p>
          <a:p>
            <a:endParaRPr lang="en-US" dirty="0"/>
          </a:p>
          <a:p>
            <a:pPr marL="0" indent="0">
              <a:buNone/>
            </a:pPr>
            <a:endParaRPr lang="en-US" dirty="0"/>
          </a:p>
        </p:txBody>
      </p:sp>
      <p:sp>
        <p:nvSpPr>
          <p:cNvPr id="7" name="Content Placeholder 6">
            <a:extLst>
              <a:ext uri="{FF2B5EF4-FFF2-40B4-BE49-F238E27FC236}">
                <a16:creationId xmlns:a16="http://schemas.microsoft.com/office/drawing/2014/main" id="{0DC01228-30ED-457A-8C1E-7084611556B6}"/>
              </a:ext>
            </a:extLst>
          </p:cNvPr>
          <p:cNvSpPr>
            <a:spLocks noGrp="1"/>
          </p:cNvSpPr>
          <p:nvPr>
            <p:ph sz="half" idx="2"/>
          </p:nvPr>
        </p:nvSpPr>
        <p:spPr>
          <a:xfrm>
            <a:off x="6105144" y="1103210"/>
            <a:ext cx="5248656" cy="5132998"/>
          </a:xfrm>
        </p:spPr>
        <p:txBody>
          <a:bodyPr>
            <a:normAutofit fontScale="62500" lnSpcReduction="20000"/>
          </a:bodyPr>
          <a:lstStyle/>
          <a:p>
            <a:pPr marL="0" indent="0">
              <a:buNone/>
            </a:pPr>
            <a:r>
              <a:rPr lang="en-US" b="1" dirty="0"/>
              <a:t>Priority Issue: Food Insecurity</a:t>
            </a:r>
          </a:p>
          <a:p>
            <a:r>
              <a:rPr lang="en-US" dirty="0"/>
              <a:t>Free meal delivery to York Housing Authority and Yorkshire Commons.</a:t>
            </a:r>
          </a:p>
          <a:p>
            <a:r>
              <a:rPr lang="en-US" dirty="0"/>
              <a:t>Free meals for families every two months through Table of Plenty Program in York.</a:t>
            </a:r>
          </a:p>
          <a:p>
            <a:r>
              <a:rPr lang="en-US" dirty="0"/>
              <a:t>Provided at-cost and discounted food to Table of Plenty Program serving area.</a:t>
            </a:r>
          </a:p>
          <a:p>
            <a:r>
              <a:rPr lang="en-US" dirty="0"/>
              <a:t>Provided food donation to local food pantries once a month in York, Kittery and Wells.</a:t>
            </a:r>
          </a:p>
          <a:p>
            <a:r>
              <a:rPr lang="en-US" dirty="0"/>
              <a:t>Provided meal vouchers for clients at Recovery Center, YH volunteers, and participants in parent education series.</a:t>
            </a:r>
          </a:p>
          <a:p>
            <a:r>
              <a:rPr lang="en-US" dirty="0"/>
              <a:t>Provided hundreds of meals to community and hospital on Thanksgiving and Christmas.</a:t>
            </a:r>
          </a:p>
          <a:p>
            <a:r>
              <a:rPr lang="en-US" dirty="0"/>
              <a:t>Provided free and discounted food at community events (Special Olympics, Autism Awareness Event at Wild Kingdom, York Community Dialogue.</a:t>
            </a:r>
          </a:p>
          <a:p>
            <a:r>
              <a:rPr lang="en-US" dirty="0"/>
              <a:t>Meal delivery continued during pandemic.</a:t>
            </a:r>
          </a:p>
          <a:p>
            <a:pPr marL="0" indent="0">
              <a:buNone/>
            </a:pPr>
            <a:endParaRPr lang="en-US" b="1"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pPr defTabSz="685800"/>
            <a:fld id="{9B536768-C171-4A40-86CF-A60E08BEB5A1}" type="slidenum">
              <a:rPr lang="en-US">
                <a:solidFill>
                  <a:prstClr val="white"/>
                </a:solidFill>
              </a:rPr>
              <a:pPr defTabSz="685800"/>
              <a:t>14</a:t>
            </a:fld>
            <a:endParaRPr lang="en-US">
              <a:solidFill>
                <a:prstClr val="white"/>
              </a:solidFill>
            </a:endParaRPr>
          </a:p>
        </p:txBody>
      </p:sp>
      <p:sp>
        <p:nvSpPr>
          <p:cNvPr id="8" name="Title 4">
            <a:extLst>
              <a:ext uri="{FF2B5EF4-FFF2-40B4-BE49-F238E27FC236}">
                <a16:creationId xmlns:a16="http://schemas.microsoft.com/office/drawing/2014/main" id="{E90606A6-E140-45EA-8E6F-A419E833864F}"/>
              </a:ext>
            </a:extLst>
          </p:cNvPr>
          <p:cNvSpPr txBox="1">
            <a:spLocks/>
          </p:cNvSpPr>
          <p:nvPr/>
        </p:nvSpPr>
        <p:spPr>
          <a:xfrm>
            <a:off x="1325880" y="205311"/>
            <a:ext cx="9235440" cy="82796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a:lstStyle>
          <a:p>
            <a:pPr algn="ctr" defTabSz="685800"/>
            <a:r>
              <a:rPr lang="en-US" sz="3600" dirty="0">
                <a:solidFill>
                  <a:srgbClr val="3D6E6F"/>
                </a:solidFill>
              </a:rPr>
              <a:t>York Hospital - CHNA  Highlights 2019-2021</a:t>
            </a:r>
          </a:p>
        </p:txBody>
      </p:sp>
    </p:spTree>
    <p:extLst>
      <p:ext uri="{BB962C8B-B14F-4D97-AF65-F5344CB8AC3E}">
        <p14:creationId xmlns:p14="http://schemas.microsoft.com/office/powerpoint/2010/main" val="352153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p:txBody>
          <a:bodyPr>
            <a:normAutofit fontScale="90000"/>
          </a:bodyPr>
          <a:lstStyle/>
          <a:p>
            <a:pPr algn="ctr"/>
            <a:r>
              <a:rPr lang="en-US" sz="4000" dirty="0"/>
              <a:t>Southern Maine Health Care – CHNA Highlights 2019-2021</a:t>
            </a:r>
            <a:r>
              <a:rPr lang="en-US" dirty="0"/>
              <a:t/>
            </a:r>
            <a:br>
              <a:rPr lang="en-US" dirty="0"/>
            </a:br>
            <a:r>
              <a:rPr lang="en-US" sz="3600" dirty="0"/>
              <a:t>Food Insecurity </a:t>
            </a:r>
          </a:p>
        </p:txBody>
      </p:sp>
      <p:sp>
        <p:nvSpPr>
          <p:cNvPr id="6" name="Content Placeholder 5">
            <a:extLst>
              <a:ext uri="{FF2B5EF4-FFF2-40B4-BE49-F238E27FC236}">
                <a16:creationId xmlns:a16="http://schemas.microsoft.com/office/drawing/2014/main" id="{D6682F6D-2DFF-4BC9-9E6B-6EF3243DF716}"/>
              </a:ext>
            </a:extLst>
          </p:cNvPr>
          <p:cNvSpPr>
            <a:spLocks noGrp="1"/>
          </p:cNvSpPr>
          <p:nvPr>
            <p:ph sz="half" idx="1"/>
          </p:nvPr>
        </p:nvSpPr>
        <p:spPr/>
        <p:txBody>
          <a:bodyPr>
            <a:normAutofit fontScale="92500"/>
          </a:bodyPr>
          <a:lstStyle/>
          <a:p>
            <a:r>
              <a:rPr lang="en-US" sz="1800" dirty="0"/>
              <a:t>Screened 1737 inpatients for food insecurity in 2020. </a:t>
            </a:r>
          </a:p>
          <a:p>
            <a:r>
              <a:rPr lang="en-US" sz="1800" dirty="0"/>
              <a:t>14% positive screening.</a:t>
            </a:r>
          </a:p>
          <a:p>
            <a:r>
              <a:rPr lang="en-US" sz="1800" dirty="0"/>
              <a:t>213 bags of shelf stable food given.</a:t>
            </a:r>
          </a:p>
          <a:p>
            <a:r>
              <a:rPr lang="en-US" sz="1800" dirty="0"/>
              <a:t>Food available to all inpatient, MHU and ER departments as of June 2021.</a:t>
            </a:r>
          </a:p>
          <a:p>
            <a:r>
              <a:rPr lang="en-US" sz="1800" dirty="0"/>
              <a:t>Produce bags started in May 2021 received free from Good Shepherd Food Bank. </a:t>
            </a:r>
          </a:p>
          <a:p>
            <a:r>
              <a:rPr lang="en-US" sz="1800" dirty="0"/>
              <a:t>41 bags given out to date with 10lbs of produce in each bag. </a:t>
            </a:r>
          </a:p>
          <a:p>
            <a:endParaRPr lang="en-US" sz="1800" dirty="0"/>
          </a:p>
          <a:p>
            <a:pPr marL="0" indent="0">
              <a:buNone/>
            </a:pPr>
            <a:r>
              <a:rPr lang="en-US" dirty="0"/>
              <a:t> </a:t>
            </a:r>
          </a:p>
        </p:txBody>
      </p:sp>
      <p:sp>
        <p:nvSpPr>
          <p:cNvPr id="3" name="Content Placeholder 2"/>
          <p:cNvSpPr>
            <a:spLocks noGrp="1"/>
          </p:cNvSpPr>
          <p:nvPr>
            <p:ph sz="half" idx="2"/>
          </p:nvPr>
        </p:nvSpPr>
        <p:spPr/>
        <p:txBody>
          <a:bodyPr>
            <a:normAutofit fontScale="92500"/>
          </a:bodyPr>
          <a:lstStyle/>
          <a:p>
            <a:r>
              <a:rPr lang="en-US" sz="1900" dirty="0"/>
              <a:t>Donated through </a:t>
            </a:r>
            <a:r>
              <a:rPr lang="en-US" sz="1900" dirty="0" err="1"/>
              <a:t>MaineHealth</a:t>
            </a:r>
            <a:r>
              <a:rPr lang="en-US" sz="1900" dirty="0"/>
              <a:t> Prevention and Wellness, SMHC received 2 raised bed gardens in May 2021.</a:t>
            </a:r>
          </a:p>
          <a:p>
            <a:r>
              <a:rPr lang="en-US" sz="1900" dirty="0"/>
              <a:t>Produce harvested from the garden in addition to produce from the Good Shepherd Food Bank delivered to SMHC care team members in need of a Helping Hand.</a:t>
            </a:r>
          </a:p>
          <a:p>
            <a:r>
              <a:rPr lang="en-US" sz="2000" dirty="0"/>
              <a:t>Helping Hands (funded though philanthropic events) provides confidential assistance to care team members, who may be faced with dynamic challenges of financial hardship as a result of catastrophic personal or medical emergency situations.</a:t>
            </a:r>
          </a:p>
          <a:p>
            <a:r>
              <a:rPr lang="en-US" sz="2000" dirty="0"/>
              <a:t>10 produce bags from garden harvest to care team members to date.</a:t>
            </a:r>
          </a:p>
          <a:p>
            <a:endParaRPr lang="en-US" sz="1900" dirty="0"/>
          </a:p>
          <a:p>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15</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751" y="4547350"/>
            <a:ext cx="1937838" cy="1449908"/>
          </a:xfrm>
          <a:prstGeom prst="rect">
            <a:avLst/>
          </a:prstGeom>
        </p:spPr>
      </p:pic>
      <p:pic>
        <p:nvPicPr>
          <p:cNvPr id="10" name="Picture 12" descr="cid:image028.jpg@01D748B4.506E0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4684541"/>
            <a:ext cx="2331720" cy="145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32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Southern Maine Health Care – CHNA Highlights 2019-2021</a:t>
            </a:r>
            <a:r>
              <a:rPr lang="en-US" dirty="0"/>
              <a:t/>
            </a:r>
            <a:br>
              <a:rPr lang="en-US" dirty="0"/>
            </a:br>
            <a:r>
              <a:rPr lang="en-US" dirty="0"/>
              <a:t> </a:t>
            </a:r>
            <a:r>
              <a:rPr lang="en-US" sz="3600" dirty="0"/>
              <a:t>Healthy Aging</a:t>
            </a:r>
          </a:p>
        </p:txBody>
      </p:sp>
      <p:sp>
        <p:nvSpPr>
          <p:cNvPr id="3" name="Content Placeholder 2"/>
          <p:cNvSpPr>
            <a:spLocks noGrp="1"/>
          </p:cNvSpPr>
          <p:nvPr>
            <p:ph sz="half" idx="1"/>
          </p:nvPr>
        </p:nvSpPr>
        <p:spPr>
          <a:xfrm>
            <a:off x="701040" y="1645920"/>
            <a:ext cx="6787896" cy="4351338"/>
          </a:xfrm>
        </p:spPr>
        <p:txBody>
          <a:bodyPr>
            <a:normAutofit lnSpcReduction="10000"/>
          </a:bodyPr>
          <a:lstStyle/>
          <a:p>
            <a:r>
              <a:rPr lang="en-US" sz="1900" dirty="0"/>
              <a:t>Completed Geriatric Needs Assessment.</a:t>
            </a:r>
          </a:p>
          <a:p>
            <a:r>
              <a:rPr lang="en-US" sz="1900" dirty="0"/>
              <a:t>Steering Committee meeting monthly focused on healthy aging initiatives.</a:t>
            </a:r>
          </a:p>
          <a:p>
            <a:r>
              <a:rPr lang="en-US" sz="1900" dirty="0"/>
              <a:t>Started the Hospital Elder Life Program (HELP), an evidence based program that has been shown to help decrease delirium for inpatient elderly patients along with decrease hospital stays. </a:t>
            </a:r>
          </a:p>
          <a:p>
            <a:r>
              <a:rPr lang="en-US" sz="1900" dirty="0"/>
              <a:t>Southern Maine Health Care was recognized as Age Friendly Health System through the Institute for Health Care Improvement in 2020.</a:t>
            </a:r>
          </a:p>
          <a:p>
            <a:r>
              <a:rPr lang="en-US" sz="1900" dirty="0"/>
              <a:t>Sanford Family Practice also recognized as an Age Friendly Practice. </a:t>
            </a:r>
          </a:p>
          <a:p>
            <a:r>
              <a:rPr lang="en-US" sz="1900" dirty="0"/>
              <a:t>Ongoing work towards improving transitions of care for older patients. </a:t>
            </a:r>
          </a:p>
          <a:p>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16</a:t>
            </a:fld>
            <a:endParaRPr lang="en-US"/>
          </a:p>
        </p:txBody>
      </p:sp>
      <p:pic>
        <p:nvPicPr>
          <p:cNvPr id="1028" name="Picture 4" descr="See the source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81544" y="1801367"/>
            <a:ext cx="4114800" cy="328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5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758952"/>
          </a:xfrm>
        </p:spPr>
        <p:txBody>
          <a:bodyPr>
            <a:normAutofit fontScale="90000"/>
          </a:bodyPr>
          <a:lstStyle/>
          <a:p>
            <a:pPr algn="ctr"/>
            <a:r>
              <a:rPr lang="en-US" dirty="0"/>
              <a:t/>
            </a:r>
            <a:br>
              <a:rPr lang="en-US" dirty="0"/>
            </a:br>
            <a:r>
              <a:rPr lang="en-US" sz="4000" dirty="0"/>
              <a:t>Southern Maine Health Care - CHNA Highlights 2019-2021</a:t>
            </a:r>
            <a:r>
              <a:rPr lang="en-US" dirty="0"/>
              <a:t/>
            </a:r>
            <a:br>
              <a:rPr lang="en-US" dirty="0"/>
            </a:br>
            <a:endParaRPr lang="en-US" sz="3200" dirty="0"/>
          </a:p>
        </p:txBody>
      </p:sp>
      <p:sp>
        <p:nvSpPr>
          <p:cNvPr id="4" name="Content Placeholder 3"/>
          <p:cNvSpPr>
            <a:spLocks noGrp="1"/>
          </p:cNvSpPr>
          <p:nvPr>
            <p:ph idx="1"/>
          </p:nvPr>
        </p:nvSpPr>
        <p:spPr>
          <a:xfrm>
            <a:off x="838200" y="1125414"/>
            <a:ext cx="10494264" cy="5143433"/>
          </a:xfrm>
        </p:spPr>
        <p:txBody>
          <a:bodyPr>
            <a:normAutofit fontScale="92500" lnSpcReduction="20000"/>
          </a:bodyPr>
          <a:lstStyle/>
          <a:p>
            <a:pPr marL="0" indent="0" algn="ctr">
              <a:buNone/>
            </a:pPr>
            <a:r>
              <a:rPr lang="en-US" sz="3500" dirty="0"/>
              <a:t>Behavioral Health and Substance Use Prevention/Treatment </a:t>
            </a:r>
          </a:p>
          <a:p>
            <a:r>
              <a:rPr lang="en-US" sz="1800" dirty="0"/>
              <a:t>Partnered with Maine Behavioral Healthcare to open Behavioral Health Inpatient Unit in Sanford 2020. </a:t>
            </a:r>
          </a:p>
          <a:p>
            <a:r>
              <a:rPr lang="en-US" sz="1800" dirty="0"/>
              <a:t>Increased from 12 beds to 40 licensed beds at the new Sanford site.</a:t>
            </a:r>
          </a:p>
          <a:p>
            <a:r>
              <a:rPr lang="en-US" sz="1800" dirty="0"/>
              <a:t>Received 3 year HRSA grant for Substance Use Prevention.</a:t>
            </a:r>
          </a:p>
          <a:p>
            <a:r>
              <a:rPr lang="en-US" sz="1800" dirty="0"/>
              <a:t>Trained Law Enforcement for Substance Use Disorders.</a:t>
            </a:r>
          </a:p>
          <a:p>
            <a:r>
              <a:rPr lang="en-US" sz="1800" dirty="0"/>
              <a:t>Increased Naloxone availability and training in York County. </a:t>
            </a:r>
          </a:p>
          <a:p>
            <a:r>
              <a:rPr lang="en-US" sz="1800" dirty="0"/>
              <a:t>Increased Naloxone in Hub and Spoke IMAT sites.</a:t>
            </a:r>
          </a:p>
          <a:p>
            <a:r>
              <a:rPr lang="en-US" sz="1800" dirty="0"/>
              <a:t>Trained ACEs to local community organizations focused on youth resiliency. </a:t>
            </a:r>
          </a:p>
          <a:p>
            <a:r>
              <a:rPr lang="en-US" sz="1800" dirty="0"/>
              <a:t>Student Intervention and Reintegration Program (SIRP) offered through local schools to youth. </a:t>
            </a:r>
          </a:p>
          <a:p>
            <a:r>
              <a:rPr lang="en-US" sz="1800" dirty="0"/>
              <a:t>Grant funds received from Kennebunk Savings used to increase prevention efforts in Sanford area. </a:t>
            </a:r>
          </a:p>
          <a:p>
            <a:pPr marL="0" indent="0" algn="ctr">
              <a:buNone/>
            </a:pPr>
            <a:endParaRPr lang="en-US" sz="1500" dirty="0"/>
          </a:p>
          <a:p>
            <a:pPr marL="0" indent="0" algn="ctr">
              <a:buNone/>
            </a:pPr>
            <a:r>
              <a:rPr lang="en-US" sz="3200" dirty="0"/>
              <a:t>Aunt Bertha Tool for Social Determinants of Health (SDOH) </a:t>
            </a:r>
          </a:p>
          <a:p>
            <a:r>
              <a:rPr lang="en-US" sz="1800" dirty="0"/>
              <a:t>Increased number of community resources available on the Aunt Bertha Site. </a:t>
            </a:r>
          </a:p>
          <a:p>
            <a:r>
              <a:rPr lang="en-US" sz="1800" dirty="0"/>
              <a:t>Increased number of providers who utilize the resource to help patient with SDOH through the EPIC (EMR). </a:t>
            </a:r>
          </a:p>
          <a:p>
            <a:endParaRPr lang="en-US" dirty="0"/>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17</a:t>
            </a:fld>
            <a:endParaRPr lang="en-US"/>
          </a:p>
        </p:txBody>
      </p:sp>
    </p:spTree>
    <p:extLst>
      <p:ext uri="{BB962C8B-B14F-4D97-AF65-F5344CB8AC3E}">
        <p14:creationId xmlns:p14="http://schemas.microsoft.com/office/powerpoint/2010/main" val="360763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a:xfrm>
            <a:off x="1047750" y="182881"/>
            <a:ext cx="9801225" cy="693420"/>
          </a:xfrm>
        </p:spPr>
        <p:txBody>
          <a:bodyPr>
            <a:normAutofit/>
          </a:bodyPr>
          <a:lstStyle/>
          <a:p>
            <a:pPr algn="ctr"/>
            <a:r>
              <a:rPr lang="en-US" sz="2800" dirty="0"/>
              <a:t>Covid-19 Response: Southern Maine Health Care and York Hospital</a:t>
            </a:r>
          </a:p>
        </p:txBody>
      </p:sp>
      <p:sp>
        <p:nvSpPr>
          <p:cNvPr id="2" name="Content Placeholder 1"/>
          <p:cNvSpPr>
            <a:spLocks noGrp="1"/>
          </p:cNvSpPr>
          <p:nvPr>
            <p:ph idx="1"/>
          </p:nvPr>
        </p:nvSpPr>
        <p:spPr>
          <a:xfrm>
            <a:off x="272321" y="934015"/>
            <a:ext cx="5543550" cy="2758809"/>
          </a:xfrm>
        </p:spPr>
        <p:txBody>
          <a:bodyPr>
            <a:noAutofit/>
          </a:bodyPr>
          <a:lstStyle/>
          <a:p>
            <a:r>
              <a:rPr lang="en-US" sz="1600" dirty="0"/>
              <a:t>SMHC partnered with Maine CDC and York County Emergency Management (YCEMA) to open high volume vaccine clinic in Sanford. </a:t>
            </a:r>
          </a:p>
          <a:p>
            <a:r>
              <a:rPr lang="en-US" sz="1600" dirty="0"/>
              <a:t>Operated 6 days a week from March – June 2021</a:t>
            </a:r>
          </a:p>
          <a:p>
            <a:r>
              <a:rPr lang="en-US" sz="1600" dirty="0"/>
              <a:t>SMHC able to reach 1,000 people daily for first and second dose. </a:t>
            </a:r>
          </a:p>
          <a:p>
            <a:r>
              <a:rPr lang="en-US" sz="1600" dirty="0"/>
              <a:t>Worked collaboratively with York Hospital to ensure that vaccine was made available to 12 and over at the York County Schools. </a:t>
            </a:r>
          </a:p>
          <a:p>
            <a:r>
              <a:rPr lang="en-US" sz="1600" dirty="0"/>
              <a:t>Transitioned vaccines to Primary Care offices and Walk in after closure of Sanford Clinic. </a:t>
            </a:r>
          </a:p>
          <a:p>
            <a:endParaRPr lang="en-US" sz="16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18</a:t>
            </a:fld>
            <a:endParaRPr lang="en-US"/>
          </a:p>
        </p:txBody>
      </p:sp>
      <p:sp>
        <p:nvSpPr>
          <p:cNvPr id="9" name="Content Placeholder 1"/>
          <p:cNvSpPr txBox="1">
            <a:spLocks/>
          </p:cNvSpPr>
          <p:nvPr/>
        </p:nvSpPr>
        <p:spPr>
          <a:xfrm>
            <a:off x="6020752" y="876301"/>
            <a:ext cx="5838826" cy="3198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YH partnered with SMHC, Maine CDC and York County Emergency Management (YCEMA) to plan vaccine access in York County.</a:t>
            </a:r>
          </a:p>
          <a:p>
            <a:r>
              <a:rPr lang="en-US" sz="1600" dirty="0"/>
              <a:t>YH role was to create a medium-sized vaccine center to improve access for Southern York County – located in York, ME in partnership with St. Christopher’s church.</a:t>
            </a:r>
          </a:p>
          <a:p>
            <a:r>
              <a:rPr lang="en-US" sz="1600" dirty="0"/>
              <a:t>YH maximum capacity was approx. 450 patients/day.</a:t>
            </a:r>
          </a:p>
          <a:p>
            <a:r>
              <a:rPr lang="en-US" sz="1600" dirty="0"/>
              <a:t>Transitioned vaccines to Primary Care offices and York Walk in after closure of York Clinic. </a:t>
            </a:r>
          </a:p>
          <a:p>
            <a:pPr marL="0" indent="0">
              <a:buFont typeface="Arial" panose="020B0604020202020204" pitchFamily="34" charset="0"/>
              <a:buNone/>
            </a:pPr>
            <a:endParaRPr lang="en-US" sz="1600" dirty="0"/>
          </a:p>
        </p:txBody>
      </p:sp>
      <p:graphicFrame>
        <p:nvGraphicFramePr>
          <p:cNvPr id="10" name="Table 9"/>
          <p:cNvGraphicFramePr>
            <a:graphicFrameLocks noGrp="1"/>
          </p:cNvGraphicFramePr>
          <p:nvPr/>
        </p:nvGraphicFramePr>
        <p:xfrm>
          <a:off x="272321" y="3920596"/>
          <a:ext cx="11283409" cy="2340146"/>
        </p:xfrm>
        <a:graphic>
          <a:graphicData uri="http://schemas.openxmlformats.org/drawingml/2006/table">
            <a:tbl>
              <a:tblPr firstRow="1" bandRow="1">
                <a:tableStyleId>{5C22544A-7EE6-4342-B048-85BDC9FD1C3A}</a:tableStyleId>
              </a:tblPr>
              <a:tblGrid>
                <a:gridCol w="1662744">
                  <a:extLst>
                    <a:ext uri="{9D8B030D-6E8A-4147-A177-3AD203B41FA5}">
                      <a16:colId xmlns:a16="http://schemas.microsoft.com/office/drawing/2014/main" val="2351406332"/>
                    </a:ext>
                  </a:extLst>
                </a:gridCol>
                <a:gridCol w="1391007">
                  <a:extLst>
                    <a:ext uri="{9D8B030D-6E8A-4147-A177-3AD203B41FA5}">
                      <a16:colId xmlns:a16="http://schemas.microsoft.com/office/drawing/2014/main" val="1370038125"/>
                    </a:ext>
                  </a:extLst>
                </a:gridCol>
                <a:gridCol w="1275569">
                  <a:extLst>
                    <a:ext uri="{9D8B030D-6E8A-4147-A177-3AD203B41FA5}">
                      <a16:colId xmlns:a16="http://schemas.microsoft.com/office/drawing/2014/main" val="2371069941"/>
                    </a:ext>
                  </a:extLst>
                </a:gridCol>
                <a:gridCol w="1624673">
                  <a:extLst>
                    <a:ext uri="{9D8B030D-6E8A-4147-A177-3AD203B41FA5}">
                      <a16:colId xmlns:a16="http://schemas.microsoft.com/office/drawing/2014/main" val="1799017563"/>
                    </a:ext>
                  </a:extLst>
                </a:gridCol>
                <a:gridCol w="1087590">
                  <a:extLst>
                    <a:ext uri="{9D8B030D-6E8A-4147-A177-3AD203B41FA5}">
                      <a16:colId xmlns:a16="http://schemas.microsoft.com/office/drawing/2014/main" val="1768997489"/>
                    </a:ext>
                  </a:extLst>
                </a:gridCol>
                <a:gridCol w="1118893">
                  <a:extLst>
                    <a:ext uri="{9D8B030D-6E8A-4147-A177-3AD203B41FA5}">
                      <a16:colId xmlns:a16="http://schemas.microsoft.com/office/drawing/2014/main" val="1099462434"/>
                    </a:ext>
                  </a:extLst>
                </a:gridCol>
                <a:gridCol w="1324829">
                  <a:extLst>
                    <a:ext uri="{9D8B030D-6E8A-4147-A177-3AD203B41FA5}">
                      <a16:colId xmlns:a16="http://schemas.microsoft.com/office/drawing/2014/main" val="527650490"/>
                    </a:ext>
                  </a:extLst>
                </a:gridCol>
                <a:gridCol w="894777">
                  <a:extLst>
                    <a:ext uri="{9D8B030D-6E8A-4147-A177-3AD203B41FA5}">
                      <a16:colId xmlns:a16="http://schemas.microsoft.com/office/drawing/2014/main" val="2699653102"/>
                    </a:ext>
                  </a:extLst>
                </a:gridCol>
                <a:gridCol w="903327">
                  <a:extLst>
                    <a:ext uri="{9D8B030D-6E8A-4147-A177-3AD203B41FA5}">
                      <a16:colId xmlns:a16="http://schemas.microsoft.com/office/drawing/2014/main" val="2240430921"/>
                    </a:ext>
                  </a:extLst>
                </a:gridCol>
              </a:tblGrid>
              <a:tr h="332734">
                <a:tc gridSpan="9">
                  <a:txBody>
                    <a:bodyPr/>
                    <a:lstStyle/>
                    <a:p>
                      <a:pPr algn="ctr"/>
                      <a:r>
                        <a:rPr lang="en-US" dirty="0">
                          <a:solidFill>
                            <a:schemeClr val="tx1"/>
                          </a:solidFill>
                        </a:rPr>
                        <a:t>Vaccinations to Date</a:t>
                      </a:r>
                    </a:p>
                  </a:txBody>
                  <a:tcPr>
                    <a:no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006336448"/>
                  </a:ext>
                </a:extLst>
              </a:tr>
              <a:tr h="1053657">
                <a:tc>
                  <a:txBody>
                    <a:bodyPr/>
                    <a:lstStyle/>
                    <a:p>
                      <a:pPr algn="ctr"/>
                      <a:endParaRPr lang="en-US" sz="1400" dirty="0">
                        <a:solidFill>
                          <a:schemeClr val="bg1"/>
                        </a:solidFill>
                      </a:endParaRPr>
                    </a:p>
                  </a:txBody>
                  <a:tcP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York County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Vaccinations</a:t>
                      </a:r>
                    </a:p>
                  </a:txBody>
                  <a:tcPr>
                    <a:solidFill>
                      <a:schemeClr val="accent2">
                        <a:lumMod val="75000"/>
                      </a:schemeClr>
                    </a:solidFill>
                  </a:tcPr>
                </a:tc>
                <a:tc>
                  <a:txBody>
                    <a:bodyPr/>
                    <a:lstStyle/>
                    <a:p>
                      <a:pPr algn="ctr"/>
                      <a:r>
                        <a:rPr lang="en-US" sz="1400" dirty="0">
                          <a:solidFill>
                            <a:schemeClr val="bg1"/>
                          </a:solidFill>
                        </a:rPr>
                        <a:t>% of York County Population</a:t>
                      </a:r>
                    </a:p>
                  </a:txBody>
                  <a:tcPr>
                    <a:solidFill>
                      <a:schemeClr val="accent2">
                        <a:lumMod val="75000"/>
                      </a:schemeClr>
                    </a:solidFill>
                  </a:tcPr>
                </a:tc>
                <a:tc>
                  <a:txBody>
                    <a:bodyPr/>
                    <a:lstStyle/>
                    <a:p>
                      <a:pPr algn="ctr"/>
                      <a:r>
                        <a:rPr lang="en-US" sz="1400" b="1" dirty="0">
                          <a:solidFill>
                            <a:schemeClr val="bg1"/>
                          </a:solidFill>
                        </a:rPr>
                        <a:t>SMCH</a:t>
                      </a:r>
                    </a:p>
                    <a:p>
                      <a:pPr algn="ctr"/>
                      <a:r>
                        <a:rPr lang="en-US" sz="1400" b="1" dirty="0">
                          <a:solidFill>
                            <a:schemeClr val="bg1"/>
                          </a:solidFill>
                        </a:rPr>
                        <a:t>Community Vaccination Clinic</a:t>
                      </a:r>
                    </a:p>
                  </a:txBody>
                  <a:tcPr>
                    <a:solidFill>
                      <a:schemeClr val="accent2">
                        <a:lumMod val="75000"/>
                      </a:schemeClr>
                    </a:solidFill>
                  </a:tcPr>
                </a:tc>
                <a:tc>
                  <a:txBody>
                    <a:bodyPr/>
                    <a:lstStyle/>
                    <a:p>
                      <a:pPr algn="ctr"/>
                      <a:r>
                        <a:rPr lang="en-US" sz="1400" dirty="0">
                          <a:solidFill>
                            <a:schemeClr val="bg1"/>
                          </a:solidFill>
                        </a:rPr>
                        <a:t>% of York County Pop.</a:t>
                      </a:r>
                    </a:p>
                  </a:txBody>
                  <a:tcPr>
                    <a:solidFill>
                      <a:schemeClr val="accent2">
                        <a:lumMod val="75000"/>
                      </a:schemeClr>
                    </a:solidFill>
                  </a:tcPr>
                </a:tc>
                <a:tc>
                  <a:txBody>
                    <a:bodyPr/>
                    <a:lstStyle/>
                    <a:p>
                      <a:pPr algn="ctr"/>
                      <a:r>
                        <a:rPr lang="en-US" sz="1400" dirty="0">
                          <a:solidFill>
                            <a:schemeClr val="bg1"/>
                          </a:solidFill>
                        </a:rPr>
                        <a:t>% of </a:t>
                      </a:r>
                      <a:br>
                        <a:rPr lang="en-US" sz="1400" dirty="0">
                          <a:solidFill>
                            <a:schemeClr val="bg1"/>
                          </a:solidFill>
                        </a:rPr>
                      </a:br>
                      <a:r>
                        <a:rPr lang="en-US" sz="1400" dirty="0">
                          <a:solidFill>
                            <a:schemeClr val="bg1"/>
                          </a:solidFill>
                        </a:rPr>
                        <a:t>York County Total</a:t>
                      </a:r>
                    </a:p>
                  </a:txBody>
                  <a:tcPr>
                    <a:solidFill>
                      <a:schemeClr val="accent2">
                        <a:lumMod val="75000"/>
                      </a:schemeClr>
                    </a:solidFill>
                  </a:tcPr>
                </a:tc>
                <a:tc>
                  <a:txBody>
                    <a:bodyPr/>
                    <a:lstStyle/>
                    <a:p>
                      <a:pPr algn="ctr"/>
                      <a:r>
                        <a:rPr lang="en-US" sz="1400" b="1" dirty="0">
                          <a:solidFill>
                            <a:schemeClr val="bg1"/>
                          </a:solidFill>
                        </a:rPr>
                        <a:t>YH</a:t>
                      </a:r>
                    </a:p>
                    <a:p>
                      <a:pPr algn="ctr"/>
                      <a:r>
                        <a:rPr lang="en-US" sz="1400" b="1" dirty="0">
                          <a:solidFill>
                            <a:schemeClr val="bg1"/>
                          </a:solidFill>
                        </a:rPr>
                        <a:t>Community Vaccination Clinic</a:t>
                      </a:r>
                    </a:p>
                  </a:txBody>
                  <a:tcPr>
                    <a:solidFill>
                      <a:schemeClr val="accent4">
                        <a:lumMod val="75000"/>
                      </a:schemeClr>
                    </a:solidFill>
                  </a:tcPr>
                </a:tc>
                <a:tc>
                  <a:txBody>
                    <a:bodyPr/>
                    <a:lstStyle/>
                    <a:p>
                      <a:pPr algn="ctr"/>
                      <a:r>
                        <a:rPr lang="en-US" sz="1400" dirty="0">
                          <a:solidFill>
                            <a:schemeClr val="bg1"/>
                          </a:solidFill>
                        </a:rPr>
                        <a:t>% of York County Pop.</a:t>
                      </a:r>
                    </a:p>
                  </a:txBody>
                  <a:tcPr>
                    <a:solidFill>
                      <a:schemeClr val="accent4">
                        <a:lumMod val="75000"/>
                      </a:schemeClr>
                    </a:solidFill>
                  </a:tcPr>
                </a:tc>
                <a:tc>
                  <a:txBody>
                    <a:bodyPr/>
                    <a:lstStyle/>
                    <a:p>
                      <a:pPr algn="ctr"/>
                      <a:r>
                        <a:rPr lang="en-US" sz="1400" dirty="0">
                          <a:solidFill>
                            <a:schemeClr val="bg1"/>
                          </a:solidFill>
                        </a:rPr>
                        <a:t>% of </a:t>
                      </a:r>
                      <a:br>
                        <a:rPr lang="en-US" sz="1400" dirty="0">
                          <a:solidFill>
                            <a:schemeClr val="bg1"/>
                          </a:solidFill>
                        </a:rPr>
                      </a:br>
                      <a:r>
                        <a:rPr lang="en-US" sz="1400" dirty="0">
                          <a:solidFill>
                            <a:schemeClr val="bg1"/>
                          </a:solidFill>
                        </a:rPr>
                        <a:t>York County Total</a:t>
                      </a:r>
                    </a:p>
                  </a:txBody>
                  <a:tcPr>
                    <a:solidFill>
                      <a:schemeClr val="accent4">
                        <a:lumMod val="75000"/>
                      </a:schemeClr>
                    </a:solidFill>
                  </a:tcPr>
                </a:tc>
                <a:extLst>
                  <a:ext uri="{0D108BD9-81ED-4DB2-BD59-A6C34878D82A}">
                    <a16:rowId xmlns:a16="http://schemas.microsoft.com/office/drawing/2014/main" val="2377674925"/>
                  </a:ext>
                </a:extLst>
              </a:tr>
              <a:tr h="332734">
                <a:tc>
                  <a:txBody>
                    <a:bodyPr/>
                    <a:lstStyle/>
                    <a:p>
                      <a:r>
                        <a:rPr lang="en-US" b="1" dirty="0"/>
                        <a:t>First Dose</a:t>
                      </a:r>
                    </a:p>
                  </a:txBody>
                  <a:tcPr>
                    <a:solidFill>
                      <a:schemeClr val="bg1">
                        <a:lumMod val="75000"/>
                      </a:schemeClr>
                    </a:solidFill>
                  </a:tcPr>
                </a:tc>
                <a:tc>
                  <a:txBody>
                    <a:bodyPr/>
                    <a:lstStyle/>
                    <a:p>
                      <a:pPr algn="ctr"/>
                      <a:r>
                        <a:rPr lang="en-US" b="1" dirty="0"/>
                        <a:t>113,525</a:t>
                      </a:r>
                    </a:p>
                  </a:txBody>
                  <a:tcPr>
                    <a:solidFill>
                      <a:schemeClr val="bg1">
                        <a:lumMod val="75000"/>
                      </a:schemeClr>
                    </a:solidFill>
                  </a:tcPr>
                </a:tc>
                <a:tc>
                  <a:txBody>
                    <a:bodyPr/>
                    <a:lstStyle/>
                    <a:p>
                      <a:pPr algn="ctr"/>
                      <a:r>
                        <a:rPr lang="en-US" b="1" dirty="0"/>
                        <a:t>62.0%</a:t>
                      </a:r>
                    </a:p>
                  </a:txBody>
                  <a:tcPr>
                    <a:solidFill>
                      <a:schemeClr val="bg1">
                        <a:lumMod val="75000"/>
                      </a:schemeClr>
                    </a:solidFill>
                  </a:tcPr>
                </a:tc>
                <a:tc>
                  <a:txBody>
                    <a:bodyPr/>
                    <a:lstStyle/>
                    <a:p>
                      <a:pPr algn="ctr"/>
                      <a:r>
                        <a:rPr lang="en-US" b="1" dirty="0"/>
                        <a:t>23,946</a:t>
                      </a:r>
                    </a:p>
                  </a:txBody>
                  <a:tcPr>
                    <a:solidFill>
                      <a:schemeClr val="bg1">
                        <a:lumMod val="75000"/>
                      </a:schemeClr>
                    </a:solidFill>
                  </a:tcPr>
                </a:tc>
                <a:tc>
                  <a:txBody>
                    <a:bodyPr/>
                    <a:lstStyle/>
                    <a:p>
                      <a:pPr algn="ctr"/>
                      <a:r>
                        <a:rPr lang="en-US" b="1" dirty="0"/>
                        <a:t>13.1%</a:t>
                      </a:r>
                    </a:p>
                  </a:txBody>
                  <a:tcPr>
                    <a:solidFill>
                      <a:schemeClr val="bg1">
                        <a:lumMod val="75000"/>
                      </a:schemeClr>
                    </a:solidFill>
                  </a:tcPr>
                </a:tc>
                <a:tc>
                  <a:txBody>
                    <a:bodyPr/>
                    <a:lstStyle/>
                    <a:p>
                      <a:pPr algn="ctr"/>
                      <a:r>
                        <a:rPr lang="en-US" b="1" dirty="0"/>
                        <a:t>21.1%</a:t>
                      </a:r>
                    </a:p>
                  </a:txBody>
                  <a:tcPr>
                    <a:solidFill>
                      <a:schemeClr val="bg1">
                        <a:lumMod val="75000"/>
                      </a:schemeClr>
                    </a:solidFill>
                  </a:tcPr>
                </a:tc>
                <a:tc>
                  <a:txBody>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 12,038</a:t>
                      </a:r>
                    </a:p>
                  </a:txBody>
                  <a:tcPr>
                    <a:solidFill>
                      <a:schemeClr val="bg1">
                        <a:lumMod val="75000"/>
                      </a:schemeClr>
                    </a:solidFill>
                  </a:tcPr>
                </a:tc>
                <a:tc>
                  <a:txBody>
                    <a:bodyPr/>
                    <a:lstStyle/>
                    <a:p>
                      <a:pPr algn="ctr"/>
                      <a:r>
                        <a:rPr lang="en-US" b="1" dirty="0"/>
                        <a:t>7%</a:t>
                      </a:r>
                    </a:p>
                  </a:txBody>
                  <a:tcPr>
                    <a:solidFill>
                      <a:schemeClr val="bg1">
                        <a:lumMod val="75000"/>
                      </a:schemeClr>
                    </a:solidFill>
                  </a:tcPr>
                </a:tc>
                <a:tc>
                  <a:txBody>
                    <a:bodyPr/>
                    <a:lstStyle/>
                    <a:p>
                      <a:pPr algn="ctr"/>
                      <a:r>
                        <a:rPr lang="en-US" b="1" dirty="0"/>
                        <a:t>11%</a:t>
                      </a:r>
                    </a:p>
                  </a:txBody>
                  <a:tcPr>
                    <a:solidFill>
                      <a:schemeClr val="bg1">
                        <a:lumMod val="75000"/>
                      </a:schemeClr>
                    </a:solidFill>
                  </a:tcPr>
                </a:tc>
                <a:extLst>
                  <a:ext uri="{0D108BD9-81ED-4DB2-BD59-A6C34878D82A}">
                    <a16:rowId xmlns:a16="http://schemas.microsoft.com/office/drawing/2014/main" val="4009638119"/>
                  </a:ext>
                </a:extLst>
              </a:tr>
              <a:tr h="554969">
                <a:tc>
                  <a:txBody>
                    <a:bodyPr/>
                    <a:lstStyle/>
                    <a:p>
                      <a:r>
                        <a:rPr lang="en-US" b="1" dirty="0"/>
                        <a:t>Second Dose</a:t>
                      </a:r>
                    </a:p>
                  </a:txBody>
                  <a:tcPr>
                    <a:solidFill>
                      <a:schemeClr val="bg1">
                        <a:lumMod val="75000"/>
                      </a:schemeClr>
                    </a:solidFill>
                  </a:tcPr>
                </a:tc>
                <a:tc>
                  <a:txBody>
                    <a:bodyPr/>
                    <a:lstStyle/>
                    <a:p>
                      <a:pPr algn="ctr"/>
                      <a:r>
                        <a:rPr lang="en-US" b="1" dirty="0"/>
                        <a:t>117,405</a:t>
                      </a:r>
                    </a:p>
                  </a:txBody>
                  <a:tcPr>
                    <a:solidFill>
                      <a:schemeClr val="bg1">
                        <a:lumMod val="75000"/>
                      </a:schemeClr>
                    </a:solidFill>
                  </a:tcPr>
                </a:tc>
                <a:tc>
                  <a:txBody>
                    <a:bodyPr/>
                    <a:lstStyle/>
                    <a:p>
                      <a:pPr algn="ctr"/>
                      <a:r>
                        <a:rPr lang="en-US" b="1" dirty="0"/>
                        <a:t>64.1%</a:t>
                      </a:r>
                    </a:p>
                  </a:txBody>
                  <a:tcPr>
                    <a:solidFill>
                      <a:schemeClr val="bg1">
                        <a:lumMod val="75000"/>
                      </a:schemeClr>
                    </a:solidFill>
                  </a:tcPr>
                </a:tc>
                <a:tc>
                  <a:txBody>
                    <a:bodyPr/>
                    <a:lstStyle/>
                    <a:p>
                      <a:pPr algn="ctr"/>
                      <a:r>
                        <a:rPr lang="en-US" b="1" dirty="0"/>
                        <a:t>23,925</a:t>
                      </a:r>
                    </a:p>
                  </a:txBody>
                  <a:tcPr>
                    <a:solidFill>
                      <a:schemeClr val="bg1">
                        <a:lumMod val="75000"/>
                      </a:schemeClr>
                    </a:solidFill>
                  </a:tcPr>
                </a:tc>
                <a:tc>
                  <a:txBody>
                    <a:bodyPr/>
                    <a:lstStyle/>
                    <a:p>
                      <a:pPr algn="ctr"/>
                      <a:r>
                        <a:rPr lang="en-US" b="1" dirty="0"/>
                        <a:t>13.1%</a:t>
                      </a:r>
                    </a:p>
                  </a:txBody>
                  <a:tcPr>
                    <a:solidFill>
                      <a:schemeClr val="bg1">
                        <a:lumMod val="75000"/>
                      </a:schemeClr>
                    </a:solidFill>
                  </a:tcPr>
                </a:tc>
                <a:tc>
                  <a:txBody>
                    <a:bodyPr/>
                    <a:lstStyle/>
                    <a:p>
                      <a:pPr algn="ctr"/>
                      <a:r>
                        <a:rPr lang="en-US" b="1" dirty="0"/>
                        <a:t>20.4%</a:t>
                      </a:r>
                    </a:p>
                  </a:txBody>
                  <a:tcPr>
                    <a:solidFill>
                      <a:schemeClr val="bg1">
                        <a:lumMod val="75000"/>
                      </a:schemeClr>
                    </a:solidFill>
                  </a:tcPr>
                </a:tc>
                <a:tc>
                  <a:txBody>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 11,969</a:t>
                      </a:r>
                    </a:p>
                  </a:txBody>
                  <a:tcPr>
                    <a:solidFill>
                      <a:schemeClr val="bg1">
                        <a:lumMod val="75000"/>
                      </a:schemeClr>
                    </a:solidFill>
                  </a:tcPr>
                </a:tc>
                <a:tc>
                  <a:txBody>
                    <a:bodyPr/>
                    <a:lstStyle/>
                    <a:p>
                      <a:pPr algn="ctr"/>
                      <a:r>
                        <a:rPr lang="en-US" b="1" dirty="0"/>
                        <a:t>7%</a:t>
                      </a:r>
                    </a:p>
                  </a:txBody>
                  <a:tcPr>
                    <a:solidFill>
                      <a:schemeClr val="bg1">
                        <a:lumMod val="75000"/>
                      </a:schemeClr>
                    </a:solidFill>
                  </a:tcPr>
                </a:tc>
                <a:tc>
                  <a:txBody>
                    <a:bodyPr/>
                    <a:lstStyle/>
                    <a:p>
                      <a:pPr algn="ctr"/>
                      <a:r>
                        <a:rPr lang="en-US" b="1" dirty="0"/>
                        <a:t>10%</a:t>
                      </a:r>
                    </a:p>
                  </a:txBody>
                  <a:tcPr>
                    <a:solidFill>
                      <a:schemeClr val="bg1">
                        <a:lumMod val="75000"/>
                      </a:schemeClr>
                    </a:solidFill>
                  </a:tcPr>
                </a:tc>
                <a:extLst>
                  <a:ext uri="{0D108BD9-81ED-4DB2-BD59-A6C34878D82A}">
                    <a16:rowId xmlns:a16="http://schemas.microsoft.com/office/drawing/2014/main" val="2165459967"/>
                  </a:ext>
                </a:extLst>
              </a:tr>
            </a:tbl>
          </a:graphicData>
        </a:graphic>
      </p:graphicFrame>
    </p:spTree>
    <p:extLst>
      <p:ext uri="{BB962C8B-B14F-4D97-AF65-F5344CB8AC3E}">
        <p14:creationId xmlns:p14="http://schemas.microsoft.com/office/powerpoint/2010/main" val="198935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19</a:t>
            </a:fld>
            <a:endParaRPr lang="en-US"/>
          </a:p>
        </p:txBody>
      </p:sp>
    </p:spTree>
    <p:extLst>
      <p:ext uri="{BB962C8B-B14F-4D97-AF65-F5344CB8AC3E}">
        <p14:creationId xmlns:p14="http://schemas.microsoft.com/office/powerpoint/2010/main" val="263744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dirty="0"/>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648645478"/>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22</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581891" y="3474720"/>
            <a:ext cx="40566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23</a:t>
            </a:fld>
            <a:endParaRPr lang="en-US"/>
          </a:p>
        </p:txBody>
      </p:sp>
    </p:spTree>
    <p:extLst>
      <p:ext uri="{BB962C8B-B14F-4D97-AF65-F5344CB8AC3E}">
        <p14:creationId xmlns:p14="http://schemas.microsoft.com/office/powerpoint/2010/main" val="63842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2882950671"/>
              </p:ext>
            </p:extLst>
          </p:nvPr>
        </p:nvGraphicFramePr>
        <p:xfrm>
          <a:off x="5465482" y="2986276"/>
          <a:ext cx="5381334" cy="2042160"/>
        </p:xfrm>
        <a:graphic>
          <a:graphicData uri="http://schemas.openxmlformats.org/drawingml/2006/table">
            <a:tbl>
              <a:tblPr firstRow="1" bandRow="1">
                <a:tableStyleId>{2A488322-F2BA-4B5B-9748-0D474271808F}</a:tableStyleId>
              </a:tblPr>
              <a:tblGrid>
                <a:gridCol w="757188">
                  <a:extLst>
                    <a:ext uri="{9D8B030D-6E8A-4147-A177-3AD203B41FA5}">
                      <a16:colId xmlns:a16="http://schemas.microsoft.com/office/drawing/2014/main" val="2218372706"/>
                    </a:ext>
                  </a:extLst>
                </a:gridCol>
                <a:gridCol w="2210130">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400" dirty="0">
                          <a:solidFill>
                            <a:schemeClr val="bg1"/>
                          </a:solidFill>
                        </a:rPr>
                        <a:t>RANK</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4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400" dirty="0">
                          <a:solidFill>
                            <a:schemeClr val="bg1"/>
                          </a:solidFill>
                        </a:rPr>
                        <a:t>YORK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4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4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4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4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4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YORK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204,316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York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D1D5DEA-6F49-464A-97A0-CDC933CDDE22}"/>
              </a:ext>
            </a:extLst>
          </p:cNvPr>
          <p:cNvGrpSpPr/>
          <p:nvPr/>
        </p:nvGrpSpPr>
        <p:grpSpPr>
          <a:xfrm>
            <a:off x="4229822" y="1995127"/>
            <a:ext cx="6858000" cy="3805238"/>
            <a:chOff x="0" y="0"/>
            <a:chExt cx="5595938" cy="3479482"/>
          </a:xfrm>
          <a:noFill/>
        </p:grpSpPr>
        <p:graphicFrame>
          <p:nvGraphicFramePr>
            <p:cNvPr id="8" name="Chart 7">
              <a:extLst>
                <a:ext uri="{FF2B5EF4-FFF2-40B4-BE49-F238E27FC236}">
                  <a16:creationId xmlns:a16="http://schemas.microsoft.com/office/drawing/2014/main" id="{5E0595B5-1CB2-40BC-B2C7-DA23C9BDEAA1}"/>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D5CAC8F-63E7-4767-958A-A2BB86F629F2}"/>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9BD191B0-1EA9-425E-B5CB-491A1D4E39A2}"/>
              </a:ext>
            </a:extLst>
          </p:cNvPr>
          <p:cNvGraphicFramePr>
            <a:graphicFrameLocks noGrp="1"/>
          </p:cNvGraphicFramePr>
          <p:nvPr>
            <p:extLst>
              <p:ext uri="{D42A27DB-BD31-4B8C-83A1-F6EECF244321}">
                <p14:modId xmlns:p14="http://schemas.microsoft.com/office/powerpoint/2010/main" val="3779690855"/>
              </p:ext>
            </p:extLst>
          </p:nvPr>
        </p:nvGraphicFramePr>
        <p:xfrm>
          <a:off x="1770529" y="1312631"/>
          <a:ext cx="865094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nvGraphicFramePr>
        <p:xfrm>
          <a:off x="365051" y="936493"/>
          <a:ext cx="11461897" cy="5281561"/>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3278373">
                  <a:extLst>
                    <a:ext uri="{9D8B030D-6E8A-4147-A177-3AD203B41FA5}">
                      <a16:colId xmlns:a16="http://schemas.microsoft.com/office/drawing/2014/main" val="3578790237"/>
                    </a:ext>
                  </a:extLst>
                </a:gridCol>
                <a:gridCol w="6117264">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a:latin typeface="+mn-lt"/>
                        </a:rPr>
                        <a:t>10:00</a:t>
                      </a:r>
                      <a:r>
                        <a:rPr lang="en-US" sz="1600" baseline="0" dirty="0">
                          <a:latin typeface="+mn-lt"/>
                        </a:rPr>
                        <a:t> – 10:05 am </a:t>
                      </a:r>
                      <a:endParaRPr lang="en-US" sz="1600" dirty="0">
                        <a:latin typeface="+mn-lt"/>
                      </a:endParaRP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 and Introductions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Adam</a:t>
                      </a:r>
                      <a:r>
                        <a:rPr lang="en-US" sz="1600" b="1" baseline="0" dirty="0">
                          <a:solidFill>
                            <a:schemeClr val="tx1"/>
                          </a:solidFill>
                          <a:latin typeface="+mn-lt"/>
                        </a:rPr>
                        <a:t> </a:t>
                      </a:r>
                      <a:r>
                        <a:rPr lang="en-US" sz="1600" b="1" baseline="0" dirty="0" err="1">
                          <a:solidFill>
                            <a:schemeClr val="tx1"/>
                          </a:solidFill>
                          <a:latin typeface="+mn-lt"/>
                        </a:rPr>
                        <a:t>Hartwig</a:t>
                      </a:r>
                      <a:r>
                        <a:rPr lang="en-US" sz="1600" b="1" baseline="0" dirty="0">
                          <a:solidFill>
                            <a:schemeClr val="tx1"/>
                          </a:solidFill>
                          <a:latin typeface="+mn-lt"/>
                        </a:rPr>
                        <a:t>, </a:t>
                      </a:r>
                      <a:r>
                        <a:rPr lang="en-US" sz="1600" baseline="0" dirty="0">
                          <a:solidFill>
                            <a:schemeClr val="tx1"/>
                          </a:solidFill>
                          <a:latin typeface="+mn-lt"/>
                        </a:rPr>
                        <a:t>York Public Health District Liaison, ME CDC </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a:latin typeface="+mn-lt"/>
                        </a:rPr>
                        <a:t>10:05-10:10 am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a:t>
                      </a: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6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6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6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738726">
                <a:tc>
                  <a:txBody>
                    <a:bodyPr/>
                    <a:lstStyle/>
                    <a:p>
                      <a:r>
                        <a:rPr lang="en-US" sz="1600" dirty="0">
                          <a:latin typeface="+mn-lt"/>
                        </a:rPr>
                        <a:t>10:10</a:t>
                      </a:r>
                      <a:r>
                        <a:rPr lang="en-US" sz="1600" baseline="0" dirty="0">
                          <a:latin typeface="+mn-lt"/>
                        </a:rPr>
                        <a:t> – 10:15 am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Susan</a:t>
                      </a:r>
                      <a:r>
                        <a:rPr lang="en-US" sz="1600" b="1" baseline="0" dirty="0">
                          <a:solidFill>
                            <a:schemeClr val="tx1"/>
                          </a:solidFill>
                          <a:latin typeface="+mn-lt"/>
                        </a:rPr>
                        <a:t> Keiler, </a:t>
                      </a:r>
                      <a:r>
                        <a:rPr lang="en-US" sz="1600" baseline="0" dirty="0">
                          <a:solidFill>
                            <a:schemeClr val="tx1"/>
                          </a:solidFill>
                          <a:latin typeface="+mn-lt"/>
                        </a:rPr>
                        <a:t>VP Strategic Development of Southern Maine Health Care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baseline="0" dirty="0">
                          <a:solidFill>
                            <a:schemeClr val="tx1"/>
                          </a:solidFill>
                          <a:latin typeface="+mn-lt"/>
                        </a:rPr>
                        <a:t>Dr. Patrick Taylor, </a:t>
                      </a:r>
                      <a:r>
                        <a:rPr lang="en-US" sz="1600" baseline="0" dirty="0">
                          <a:solidFill>
                            <a:schemeClr val="tx1"/>
                          </a:solidFill>
                          <a:latin typeface="+mn-lt"/>
                        </a:rPr>
                        <a:t>CEO/President of York Hospital</a:t>
                      </a:r>
                      <a:endParaRPr lang="en-US" sz="1600" dirty="0">
                        <a:solidFill>
                          <a:schemeClr val="tx1"/>
                        </a:solidFill>
                        <a:latin typeface="+mn-lt"/>
                      </a:endParaRPr>
                    </a:p>
                  </a:txBody>
                  <a:tcPr marL="80281" marR="80281" marT="40442" marB="40442" anchor="ctr"/>
                </a:tc>
                <a:extLst>
                  <a:ext uri="{0D108BD9-81ED-4DB2-BD59-A6C34878D82A}">
                    <a16:rowId xmlns:a16="http://schemas.microsoft.com/office/drawing/2014/main" val="2086731360"/>
                  </a:ext>
                </a:extLst>
              </a:tr>
              <a:tr h="994199">
                <a:tc>
                  <a:txBody>
                    <a:bodyPr/>
                    <a:lstStyle/>
                    <a:p>
                      <a:r>
                        <a:rPr lang="en-US" sz="1600" dirty="0">
                          <a:latin typeface="+mn-lt"/>
                        </a:rPr>
                        <a:t>10:15</a:t>
                      </a:r>
                      <a:r>
                        <a:rPr lang="en-US" sz="1600" baseline="0" dirty="0">
                          <a:latin typeface="+mn-lt"/>
                        </a:rPr>
                        <a:t> – 10:20 am</a:t>
                      </a:r>
                      <a:endParaRPr lang="en-US" sz="1600" dirty="0">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latin typeface="+mn-lt"/>
                          <a:cs typeface="Arial" panose="020B0604020202020204" pitchFamily="34" charset="0"/>
                        </a:rPr>
                        <a:t>Review previous </a:t>
                      </a:r>
                      <a:r>
                        <a:rPr lang="en-US" sz="1600" kern="1200" dirty="0" err="1">
                          <a:effectLst/>
                          <a:latin typeface="+mn-lt"/>
                          <a:cs typeface="Arial" panose="020B0604020202020204" pitchFamily="34" charset="0"/>
                        </a:rPr>
                        <a:t>CHNA</a:t>
                      </a:r>
                      <a:r>
                        <a:rPr lang="en-US" sz="1600" kern="1200" dirty="0">
                          <a:effectLst/>
                          <a:latin typeface="+mn-lt"/>
                          <a:cs typeface="Arial" panose="020B0604020202020204" pitchFamily="34" charset="0"/>
                        </a:rPr>
                        <a:t>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Adam</a:t>
                      </a:r>
                      <a:r>
                        <a:rPr lang="en-US" sz="1600" b="1" baseline="0" dirty="0">
                          <a:solidFill>
                            <a:schemeClr val="tx1"/>
                          </a:solidFill>
                          <a:latin typeface="+mn-lt"/>
                        </a:rPr>
                        <a:t> </a:t>
                      </a:r>
                      <a:r>
                        <a:rPr lang="en-US" sz="1600" b="1" baseline="0" dirty="0" err="1">
                          <a:solidFill>
                            <a:schemeClr val="tx1"/>
                          </a:solidFill>
                          <a:latin typeface="+mn-lt"/>
                        </a:rPr>
                        <a:t>Hartwig</a:t>
                      </a:r>
                      <a:r>
                        <a:rPr lang="en-US" sz="1600" b="1" baseline="0" dirty="0">
                          <a:solidFill>
                            <a:schemeClr val="tx1"/>
                          </a:solidFill>
                          <a:latin typeface="+mn-lt"/>
                        </a:rPr>
                        <a:t>, </a:t>
                      </a:r>
                      <a:r>
                        <a:rPr lang="en-US" sz="1600" baseline="0" dirty="0">
                          <a:solidFill>
                            <a:schemeClr val="tx1"/>
                          </a:solidFill>
                          <a:latin typeface="+mn-lt"/>
                        </a:rPr>
                        <a:t>District Liaison ME CDC   </a:t>
                      </a:r>
                      <a:endParaRPr lang="en-US" sz="1600" dirty="0">
                        <a:solidFill>
                          <a:schemeClr val="tx1"/>
                        </a:solidFill>
                        <a:latin typeface="+mn-lt"/>
                      </a:endParaRPr>
                    </a:p>
                    <a:p>
                      <a:r>
                        <a:rPr lang="en-US" sz="1600" b="1" baseline="0" dirty="0">
                          <a:solidFill>
                            <a:schemeClr val="tx1"/>
                          </a:solidFill>
                          <a:latin typeface="+mn-lt"/>
                        </a:rPr>
                        <a:t>Sally </a:t>
                      </a:r>
                      <a:r>
                        <a:rPr lang="en-US" sz="1600" b="1" baseline="0" dirty="0" err="1">
                          <a:solidFill>
                            <a:schemeClr val="tx1"/>
                          </a:solidFill>
                          <a:latin typeface="+mn-lt"/>
                        </a:rPr>
                        <a:t>Manninen</a:t>
                      </a:r>
                      <a:r>
                        <a:rPr lang="en-US" sz="1600" baseline="0" dirty="0">
                          <a:solidFill>
                            <a:schemeClr val="tx1"/>
                          </a:solidFill>
                          <a:latin typeface="+mn-lt"/>
                        </a:rPr>
                        <a:t>, </a:t>
                      </a:r>
                      <a:r>
                        <a:rPr lang="en-US" sz="1600" kern="1200" dirty="0">
                          <a:solidFill>
                            <a:schemeClr val="dk1"/>
                          </a:solidFill>
                          <a:effectLst/>
                          <a:latin typeface="+mn-lt"/>
                          <a:ea typeface="+mn-ea"/>
                          <a:cs typeface="+mn-cs"/>
                        </a:rPr>
                        <a:t>Director, Community Health,</a:t>
                      </a:r>
                      <a:r>
                        <a:rPr lang="en-US" sz="1600" kern="1200" baseline="0" dirty="0">
                          <a:solidFill>
                            <a:schemeClr val="dk1"/>
                          </a:solidFill>
                          <a:effectLst/>
                          <a:latin typeface="+mn-lt"/>
                          <a:ea typeface="+mn-ea"/>
                          <a:cs typeface="+mn-cs"/>
                        </a:rPr>
                        <a:t> York Hospital</a:t>
                      </a:r>
                      <a:endParaRPr lang="en-US" sz="1600" baseline="0" dirty="0">
                        <a:solidFill>
                          <a:schemeClr val="tx1"/>
                        </a:solidFill>
                        <a:latin typeface="+mn-lt"/>
                      </a:endParaRPr>
                    </a:p>
                    <a:p>
                      <a:r>
                        <a:rPr lang="en-US" sz="1600" b="1" baseline="0" dirty="0">
                          <a:solidFill>
                            <a:schemeClr val="tx1"/>
                          </a:solidFill>
                          <a:latin typeface="+mn-lt"/>
                        </a:rPr>
                        <a:t>Betsy Kelly </a:t>
                      </a:r>
                      <a:r>
                        <a:rPr lang="en-US" sz="1600" baseline="0" dirty="0">
                          <a:solidFill>
                            <a:schemeClr val="tx1"/>
                          </a:solidFill>
                          <a:latin typeface="+mn-lt"/>
                        </a:rPr>
                        <a:t>Director</a:t>
                      </a:r>
                      <a:r>
                        <a:rPr lang="en-US" sz="18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Community Health Improvement, SMHC</a:t>
                      </a:r>
                    </a:p>
                  </a:txBody>
                  <a:tcPr marL="80281" marR="80281" marT="40442" marB="40442" anchor="ctr"/>
                </a:tc>
                <a:extLst>
                  <a:ext uri="{0D108BD9-81ED-4DB2-BD59-A6C34878D82A}">
                    <a16:rowId xmlns:a16="http://schemas.microsoft.com/office/drawing/2014/main" val="3142180063"/>
                  </a:ext>
                </a:extLst>
              </a:tr>
              <a:tr h="412674">
                <a:tc>
                  <a:txBody>
                    <a:bodyPr/>
                    <a:lstStyle/>
                    <a:p>
                      <a:r>
                        <a:rPr lang="en-US" sz="1600" dirty="0">
                          <a:latin typeface="+mn-lt"/>
                        </a:rPr>
                        <a:t>10:20</a:t>
                      </a:r>
                      <a:r>
                        <a:rPr lang="en-US" sz="1600" baseline="0" dirty="0">
                          <a:latin typeface="+mn-lt"/>
                        </a:rPr>
                        <a:t> – 10:45 am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latin typeface="+mn-lt"/>
                        </a:rPr>
                        <a:t>10:45</a:t>
                      </a:r>
                      <a:r>
                        <a:rPr lang="en-US" sz="1600" baseline="0" dirty="0">
                          <a:latin typeface="+mn-lt"/>
                        </a:rPr>
                        <a:t> – 11:40 am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 &amp; Local 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a:latin typeface="+mn-lt"/>
                        </a:rPr>
                        <a:t>11:40</a:t>
                      </a:r>
                      <a:r>
                        <a:rPr lang="en-US" sz="1600" baseline="0" dirty="0">
                          <a:latin typeface="+mn-lt"/>
                        </a:rPr>
                        <a:t> – 11:50 am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latin typeface="+mn-lt"/>
                        </a:rPr>
                        <a:t>John Snow, Inc.</a:t>
                      </a:r>
                      <a:endParaRPr lang="en-US" sz="16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581409">
                <a:tc>
                  <a:txBody>
                    <a:bodyPr/>
                    <a:lstStyle/>
                    <a:p>
                      <a:r>
                        <a:rPr lang="en-US" sz="1600" dirty="0">
                          <a:latin typeface="+mn-lt"/>
                        </a:rPr>
                        <a:t>11:50</a:t>
                      </a:r>
                      <a:r>
                        <a:rPr lang="en-US" sz="1600" baseline="0" dirty="0">
                          <a:latin typeface="+mn-lt"/>
                        </a:rPr>
                        <a:t> – 12:00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latin typeface="+mn-lt"/>
                        </a:rPr>
                        <a:t>Adam </a:t>
                      </a:r>
                      <a:r>
                        <a:rPr lang="en-US" sz="1600" b="1" dirty="0" err="1">
                          <a:latin typeface="+mn-lt"/>
                        </a:rPr>
                        <a:t>Hartwig</a:t>
                      </a:r>
                      <a:r>
                        <a:rPr lang="en-US" sz="1600" b="1" baseline="0" dirty="0">
                          <a:latin typeface="+mn-lt"/>
                        </a:rPr>
                        <a:t>, </a:t>
                      </a:r>
                      <a:r>
                        <a:rPr lang="en-US" sz="1600" b="0" baseline="0" dirty="0">
                          <a:latin typeface="+mn-lt"/>
                        </a:rPr>
                        <a:t>York Public Health </a:t>
                      </a:r>
                      <a:r>
                        <a:rPr lang="en-US" sz="1600" baseline="0" dirty="0">
                          <a:solidFill>
                            <a:schemeClr val="tx1"/>
                          </a:solidFill>
                          <a:latin typeface="+mn-lt"/>
                        </a:rPr>
                        <a:t>District Liaison, </a:t>
                      </a:r>
                      <a:r>
                        <a:rPr lang="en-US" sz="1600" baseline="0" dirty="0">
                          <a:latin typeface="+mn-lt"/>
                        </a:rPr>
                        <a:t>ME CDC</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141987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751D1E2C-A9F3-418D-BE92-F20230420ED0}"/>
              </a:ext>
            </a:extLst>
          </p:cNvPr>
          <p:cNvGraphicFramePr>
            <a:graphicFrameLocks noGrp="1"/>
          </p:cNvGraphicFramePr>
          <p:nvPr>
            <p:extLst>
              <p:ext uri="{D42A27DB-BD31-4B8C-83A1-F6EECF244321}">
                <p14:modId xmlns:p14="http://schemas.microsoft.com/office/powerpoint/2010/main" val="3277201003"/>
              </p:ext>
            </p:extLst>
          </p:nvPr>
        </p:nvGraphicFramePr>
        <p:xfrm>
          <a:off x="1772478" y="1302055"/>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7E608E1A-A6B1-450F-9F88-1DA7DED2934E}"/>
              </a:ext>
            </a:extLst>
          </p:cNvPr>
          <p:cNvGraphicFramePr>
            <a:graphicFrameLocks noGrp="1"/>
          </p:cNvGraphicFramePr>
          <p:nvPr>
            <p:extLst>
              <p:ext uri="{D42A27DB-BD31-4B8C-83A1-F6EECF244321}">
                <p14:modId xmlns:p14="http://schemas.microsoft.com/office/powerpoint/2010/main" val="2562149500"/>
              </p:ext>
            </p:extLst>
          </p:nvPr>
        </p:nvGraphicFramePr>
        <p:xfrm>
          <a:off x="1772478" y="1302054"/>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BF05E87D-0101-4D28-9606-E3C874D644AD}"/>
              </a:ext>
            </a:extLst>
          </p:cNvPr>
          <p:cNvGraphicFramePr>
            <a:graphicFrameLocks noGrp="1"/>
          </p:cNvGraphicFramePr>
          <p:nvPr>
            <p:extLst>
              <p:ext uri="{D42A27DB-BD31-4B8C-83A1-F6EECF244321}">
                <p14:modId xmlns:p14="http://schemas.microsoft.com/office/powerpoint/2010/main" val="2158616618"/>
              </p:ext>
            </p:extLst>
          </p:nvPr>
        </p:nvGraphicFramePr>
        <p:xfrm>
          <a:off x="1772478" y="1325806"/>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272B171A-D586-48A4-B5B2-5C9B1050BBBD}"/>
              </a:ext>
            </a:extLst>
          </p:cNvPr>
          <p:cNvGraphicFramePr>
            <a:graphicFrameLocks noGrp="1"/>
          </p:cNvGraphicFramePr>
          <p:nvPr>
            <p:extLst>
              <p:ext uri="{D42A27DB-BD31-4B8C-83A1-F6EECF244321}">
                <p14:modId xmlns:p14="http://schemas.microsoft.com/office/powerpoint/2010/main" val="3006997059"/>
              </p:ext>
            </p:extLst>
          </p:nvPr>
        </p:nvGraphicFramePr>
        <p:xfrm>
          <a:off x="1772478" y="1302054"/>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6" name="Chart 5">
            <a:extLst>
              <a:ext uri="{FF2B5EF4-FFF2-40B4-BE49-F238E27FC236}">
                <a16:creationId xmlns:a16="http://schemas.microsoft.com/office/drawing/2014/main" id="{0E85249B-F674-48E4-9235-3E0B37EA3B72}"/>
              </a:ext>
            </a:extLst>
          </p:cNvPr>
          <p:cNvGraphicFramePr>
            <a:graphicFrameLocks/>
          </p:cNvGraphicFramePr>
          <p:nvPr>
            <p:extLst>
              <p:ext uri="{D42A27DB-BD31-4B8C-83A1-F6EECF244321}">
                <p14:modId xmlns:p14="http://schemas.microsoft.com/office/powerpoint/2010/main" val="3408256797"/>
              </p:ext>
            </p:extLst>
          </p:nvPr>
        </p:nvGraphicFramePr>
        <p:xfrm>
          <a:off x="624444"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74A5F42-C873-4D1F-A515-B5097A6F603D}"/>
              </a:ext>
            </a:extLst>
          </p:cNvPr>
          <p:cNvGraphicFramePr>
            <a:graphicFrameLocks/>
          </p:cNvGraphicFramePr>
          <p:nvPr>
            <p:extLst>
              <p:ext uri="{D42A27DB-BD31-4B8C-83A1-F6EECF244321}">
                <p14:modId xmlns:p14="http://schemas.microsoft.com/office/powerpoint/2010/main" val="834316372"/>
              </p:ext>
            </p:extLst>
          </p:nvPr>
        </p:nvGraphicFramePr>
        <p:xfrm>
          <a:off x="6538356"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46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9F13C851-5EFC-4EFA-B326-01D4AE16AB12}"/>
              </a:ext>
            </a:extLst>
          </p:cNvPr>
          <p:cNvGraphicFramePr>
            <a:graphicFrameLocks noGrp="1"/>
          </p:cNvGraphicFramePr>
          <p:nvPr>
            <p:extLst>
              <p:ext uri="{D42A27DB-BD31-4B8C-83A1-F6EECF244321}">
                <p14:modId xmlns:p14="http://schemas.microsoft.com/office/powerpoint/2010/main" val="551646661"/>
              </p:ext>
            </p:extLst>
          </p:nvPr>
        </p:nvGraphicFramePr>
        <p:xfrm>
          <a:off x="1772478" y="1313930"/>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1A1C4437-D459-4F57-A9E7-8DDBE9A72C8E}"/>
              </a:ext>
            </a:extLst>
          </p:cNvPr>
          <p:cNvGraphicFramePr>
            <a:graphicFrameLocks noGrp="1"/>
          </p:cNvGraphicFramePr>
          <p:nvPr>
            <p:extLst>
              <p:ext uri="{D42A27DB-BD31-4B8C-83A1-F6EECF244321}">
                <p14:modId xmlns:p14="http://schemas.microsoft.com/office/powerpoint/2010/main" val="3471046588"/>
              </p:ext>
            </p:extLst>
          </p:nvPr>
        </p:nvGraphicFramePr>
        <p:xfrm>
          <a:off x="1772478" y="1313930"/>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F3CCE51A-72AA-4801-926B-487A941BF07B}"/>
              </a:ext>
            </a:extLst>
          </p:cNvPr>
          <p:cNvGraphicFramePr>
            <a:graphicFrameLocks noGrp="1"/>
          </p:cNvGraphicFramePr>
          <p:nvPr>
            <p:extLst>
              <p:ext uri="{D42A27DB-BD31-4B8C-83A1-F6EECF244321}">
                <p14:modId xmlns:p14="http://schemas.microsoft.com/office/powerpoint/2010/main" val="3428681102"/>
              </p:ext>
            </p:extLst>
          </p:nvPr>
        </p:nvGraphicFramePr>
        <p:xfrm>
          <a:off x="1772478" y="1349556"/>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dirty="0"/>
          </a:p>
        </p:txBody>
      </p:sp>
      <p:graphicFrame>
        <p:nvGraphicFramePr>
          <p:cNvPr id="5" name="Chart 4">
            <a:extLst>
              <a:ext uri="{FF2B5EF4-FFF2-40B4-BE49-F238E27FC236}">
                <a16:creationId xmlns:a16="http://schemas.microsoft.com/office/drawing/2014/main" id="{196FE9A7-8CBC-44E3-A132-C0C51C02B9BC}"/>
              </a:ext>
            </a:extLst>
          </p:cNvPr>
          <p:cNvGraphicFramePr>
            <a:graphicFrameLocks noGrp="1"/>
          </p:cNvGraphicFramePr>
          <p:nvPr>
            <p:extLst>
              <p:ext uri="{D42A27DB-BD31-4B8C-83A1-F6EECF244321}">
                <p14:modId xmlns:p14="http://schemas.microsoft.com/office/powerpoint/2010/main" val="1452864114"/>
              </p:ext>
            </p:extLst>
          </p:nvPr>
        </p:nvGraphicFramePr>
        <p:xfrm>
          <a:off x="1772478" y="1325806"/>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61498955-F19A-4FB1-AF79-949CFA13A8FA}"/>
              </a:ext>
            </a:extLst>
          </p:cNvPr>
          <p:cNvGraphicFramePr>
            <a:graphicFrameLocks noGrp="1"/>
          </p:cNvGraphicFramePr>
          <p:nvPr>
            <p:extLst/>
          </p:nvPr>
        </p:nvGraphicFramePr>
        <p:xfrm>
          <a:off x="1771650" y="132366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572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F01E656D-C3CB-45C4-A3C8-06CD316617B0}"/>
              </a:ext>
            </a:extLst>
          </p:cNvPr>
          <p:cNvGraphicFramePr>
            <a:graphicFrameLocks noGrp="1"/>
          </p:cNvGraphicFramePr>
          <p:nvPr>
            <p:extLst/>
          </p:nvPr>
        </p:nvGraphicFramePr>
        <p:xfrm>
          <a:off x="1771650" y="127616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22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dirty="0"/>
          </a:p>
        </p:txBody>
      </p:sp>
      <p:graphicFrame>
        <p:nvGraphicFramePr>
          <p:cNvPr id="6" name="Chart 5">
            <a:extLst>
              <a:ext uri="{FF2B5EF4-FFF2-40B4-BE49-F238E27FC236}">
                <a16:creationId xmlns:a16="http://schemas.microsoft.com/office/drawing/2014/main" id="{89C0ED59-898D-4064-BD49-FC0BEABCCB72}"/>
              </a:ext>
            </a:extLst>
          </p:cNvPr>
          <p:cNvGraphicFramePr>
            <a:graphicFrameLocks/>
          </p:cNvGraphicFramePr>
          <p:nvPr>
            <p:extLst>
              <p:ext uri="{D42A27DB-BD31-4B8C-83A1-F6EECF244321}">
                <p14:modId xmlns:p14="http://schemas.microsoft.com/office/powerpoint/2010/main" val="1038202523"/>
              </p:ext>
            </p:extLst>
          </p:nvPr>
        </p:nvGraphicFramePr>
        <p:xfrm>
          <a:off x="66007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77F845F-1D5C-4BBF-830B-10909F7F3725}"/>
              </a:ext>
            </a:extLst>
          </p:cNvPr>
          <p:cNvGraphicFramePr>
            <a:graphicFrameLocks/>
          </p:cNvGraphicFramePr>
          <p:nvPr>
            <p:extLst>
              <p:ext uri="{D42A27DB-BD31-4B8C-83A1-F6EECF244321}">
                <p14:modId xmlns:p14="http://schemas.microsoft.com/office/powerpoint/2010/main" val="799379250"/>
              </p:ext>
            </p:extLst>
          </p:nvPr>
        </p:nvGraphicFramePr>
        <p:xfrm>
          <a:off x="650273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1938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dirty="0"/>
          </a:p>
        </p:txBody>
      </p:sp>
      <p:graphicFrame>
        <p:nvGraphicFramePr>
          <p:cNvPr id="5" name="Chart 4">
            <a:extLst>
              <a:ext uri="{FF2B5EF4-FFF2-40B4-BE49-F238E27FC236}">
                <a16:creationId xmlns:a16="http://schemas.microsoft.com/office/drawing/2014/main" id="{283877AB-7B5B-43B7-AEF2-D01F0A6FA49B}"/>
              </a:ext>
            </a:extLst>
          </p:cNvPr>
          <p:cNvGraphicFramePr>
            <a:graphicFrameLocks noGrp="1"/>
          </p:cNvGraphicFramePr>
          <p:nvPr>
            <p:extLst>
              <p:ext uri="{D42A27DB-BD31-4B8C-83A1-F6EECF244321}">
                <p14:modId xmlns:p14="http://schemas.microsoft.com/office/powerpoint/2010/main" val="1322262138"/>
              </p:ext>
            </p:extLst>
          </p:nvPr>
        </p:nvGraphicFramePr>
        <p:xfrm>
          <a:off x="1772478" y="1278304"/>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C480D36A-6748-490A-A870-C39841E66B78}"/>
              </a:ext>
            </a:extLst>
          </p:cNvPr>
          <p:cNvGraphicFramePr>
            <a:graphicFrameLocks noGrp="1"/>
          </p:cNvGraphicFramePr>
          <p:nvPr>
            <p:extLst>
              <p:ext uri="{D42A27DB-BD31-4B8C-83A1-F6EECF244321}">
                <p14:modId xmlns:p14="http://schemas.microsoft.com/office/powerpoint/2010/main" val="3437914070"/>
              </p:ext>
            </p:extLst>
          </p:nvPr>
        </p:nvGraphicFramePr>
        <p:xfrm>
          <a:off x="1772478" y="1302055"/>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dirty="0"/>
          </a:p>
        </p:txBody>
      </p:sp>
      <p:graphicFrame>
        <p:nvGraphicFramePr>
          <p:cNvPr id="5" name="Chart 4">
            <a:extLst>
              <a:ext uri="{FF2B5EF4-FFF2-40B4-BE49-F238E27FC236}">
                <a16:creationId xmlns:a16="http://schemas.microsoft.com/office/drawing/2014/main" id="{7F1936F0-7CF0-44F7-861F-28B4276CCA87}"/>
              </a:ext>
            </a:extLst>
          </p:cNvPr>
          <p:cNvGraphicFramePr>
            <a:graphicFrameLocks noGrp="1"/>
          </p:cNvGraphicFramePr>
          <p:nvPr>
            <p:extLst>
              <p:ext uri="{D42A27DB-BD31-4B8C-83A1-F6EECF244321}">
                <p14:modId xmlns:p14="http://schemas.microsoft.com/office/powerpoint/2010/main" val="4112704301"/>
              </p:ext>
            </p:extLst>
          </p:nvPr>
        </p:nvGraphicFramePr>
        <p:xfrm>
          <a:off x="1772478" y="1302055"/>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dirty="0"/>
          </a:p>
        </p:txBody>
      </p:sp>
      <p:graphicFrame>
        <p:nvGraphicFramePr>
          <p:cNvPr id="5" name="Chart 4">
            <a:extLst>
              <a:ext uri="{FF2B5EF4-FFF2-40B4-BE49-F238E27FC236}">
                <a16:creationId xmlns:a16="http://schemas.microsoft.com/office/drawing/2014/main" id="{284F1AA3-D9A1-4F71-8B13-DF180634EC7A}"/>
              </a:ext>
            </a:extLst>
          </p:cNvPr>
          <p:cNvGraphicFramePr>
            <a:graphicFrameLocks noGrp="1"/>
          </p:cNvGraphicFramePr>
          <p:nvPr>
            <p:extLst>
              <p:ext uri="{D42A27DB-BD31-4B8C-83A1-F6EECF244321}">
                <p14:modId xmlns:p14="http://schemas.microsoft.com/office/powerpoint/2010/main" val="2672557157"/>
              </p:ext>
            </p:extLst>
          </p:nvPr>
        </p:nvGraphicFramePr>
        <p:xfrm>
          <a:off x="1772478" y="1337681"/>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dirty="0"/>
          </a:p>
        </p:txBody>
      </p:sp>
      <p:graphicFrame>
        <p:nvGraphicFramePr>
          <p:cNvPr id="6" name="Chart 5">
            <a:extLst>
              <a:ext uri="{FF2B5EF4-FFF2-40B4-BE49-F238E27FC236}">
                <a16:creationId xmlns:a16="http://schemas.microsoft.com/office/drawing/2014/main" id="{94AADA6C-F5FB-461E-AE66-D7ABC0DB38C2}"/>
              </a:ext>
            </a:extLst>
          </p:cNvPr>
          <p:cNvGraphicFramePr>
            <a:graphicFrameLocks/>
          </p:cNvGraphicFramePr>
          <p:nvPr>
            <p:extLst>
              <p:ext uri="{D42A27DB-BD31-4B8C-83A1-F6EECF244321}">
                <p14:modId xmlns:p14="http://schemas.microsoft.com/office/powerpoint/2010/main" val="4133511130"/>
              </p:ext>
            </p:extLst>
          </p:nvPr>
        </p:nvGraphicFramePr>
        <p:xfrm>
          <a:off x="6608620" y="151141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64CD0FC-7B07-4CD2-97C6-A44A7E8EFF04}"/>
              </a:ext>
            </a:extLst>
          </p:cNvPr>
          <p:cNvGraphicFramePr>
            <a:graphicFrameLocks/>
          </p:cNvGraphicFramePr>
          <p:nvPr>
            <p:extLst>
              <p:ext uri="{D42A27DB-BD31-4B8C-83A1-F6EECF244321}">
                <p14:modId xmlns:p14="http://schemas.microsoft.com/office/powerpoint/2010/main" val="429483822"/>
              </p:ext>
            </p:extLst>
          </p:nvPr>
        </p:nvGraphicFramePr>
        <p:xfrm>
          <a:off x="554182" y="151141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03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dirty="0"/>
          </a:p>
        </p:txBody>
      </p:sp>
      <p:graphicFrame>
        <p:nvGraphicFramePr>
          <p:cNvPr id="7" name="Chart 6">
            <a:extLst>
              <a:ext uri="{FF2B5EF4-FFF2-40B4-BE49-F238E27FC236}">
                <a16:creationId xmlns:a16="http://schemas.microsoft.com/office/drawing/2014/main" id="{140F2F68-BF6A-467A-9117-CBBA920C0F3F}"/>
              </a:ext>
            </a:extLst>
          </p:cNvPr>
          <p:cNvGraphicFramePr>
            <a:graphicFrameLocks/>
          </p:cNvGraphicFramePr>
          <p:nvPr>
            <p:extLst>
              <p:ext uri="{D42A27DB-BD31-4B8C-83A1-F6EECF244321}">
                <p14:modId xmlns:p14="http://schemas.microsoft.com/office/powerpoint/2010/main" val="857207284"/>
              </p:ext>
            </p:extLst>
          </p:nvPr>
        </p:nvGraphicFramePr>
        <p:xfrm>
          <a:off x="60960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E5B8C52-3E98-447B-8DD5-6DB0D01D1CEC}"/>
              </a:ext>
            </a:extLst>
          </p:cNvPr>
          <p:cNvGraphicFramePr>
            <a:graphicFrameLocks/>
          </p:cNvGraphicFramePr>
          <p:nvPr>
            <p:extLst>
              <p:ext uri="{D42A27DB-BD31-4B8C-83A1-F6EECF244321}">
                <p14:modId xmlns:p14="http://schemas.microsoft.com/office/powerpoint/2010/main" val="3528679914"/>
              </p:ext>
            </p:extLst>
          </p:nvPr>
        </p:nvGraphicFramePr>
        <p:xfrm>
          <a:off x="60366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8787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dirty="0"/>
          </a:p>
        </p:txBody>
      </p:sp>
      <p:graphicFrame>
        <p:nvGraphicFramePr>
          <p:cNvPr id="6" name="Chart 5">
            <a:extLst>
              <a:ext uri="{FF2B5EF4-FFF2-40B4-BE49-F238E27FC236}">
                <a16:creationId xmlns:a16="http://schemas.microsoft.com/office/drawing/2014/main" id="{15A09E3E-DB20-41CC-84BF-91D2422AAD32}"/>
              </a:ext>
            </a:extLst>
          </p:cNvPr>
          <p:cNvGraphicFramePr>
            <a:graphicFrameLocks/>
          </p:cNvGraphicFramePr>
          <p:nvPr>
            <p:extLst>
              <p:ext uri="{D42A27DB-BD31-4B8C-83A1-F6EECF244321}">
                <p14:modId xmlns:p14="http://schemas.microsoft.com/office/powerpoint/2010/main" val="2095667123"/>
              </p:ext>
            </p:extLst>
          </p:nvPr>
        </p:nvGraphicFramePr>
        <p:xfrm>
          <a:off x="6541325"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B76F4E9-9013-4257-92DB-16561A6022F7}"/>
              </a:ext>
            </a:extLst>
          </p:cNvPr>
          <p:cNvGraphicFramePr>
            <a:graphicFrameLocks/>
          </p:cNvGraphicFramePr>
          <p:nvPr>
            <p:extLst>
              <p:ext uri="{D42A27DB-BD31-4B8C-83A1-F6EECF244321}">
                <p14:modId xmlns:p14="http://schemas.microsoft.com/office/powerpoint/2010/main" val="613293431"/>
              </p:ext>
            </p:extLst>
          </p:nvPr>
        </p:nvGraphicFramePr>
        <p:xfrm>
          <a:off x="621477"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813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dirty="0"/>
          </a:p>
        </p:txBody>
      </p:sp>
      <p:graphicFrame>
        <p:nvGraphicFramePr>
          <p:cNvPr id="5" name="Chart 4">
            <a:extLst>
              <a:ext uri="{FF2B5EF4-FFF2-40B4-BE49-F238E27FC236}">
                <a16:creationId xmlns:a16="http://schemas.microsoft.com/office/drawing/2014/main" id="{363671D7-DDB7-47B8-A330-B54DB0D420B9}"/>
              </a:ext>
            </a:extLst>
          </p:cNvPr>
          <p:cNvGraphicFramePr>
            <a:graphicFrameLocks noGrp="1"/>
          </p:cNvGraphicFramePr>
          <p:nvPr>
            <p:extLst>
              <p:ext uri="{D42A27DB-BD31-4B8C-83A1-F6EECF244321}">
                <p14:modId xmlns:p14="http://schemas.microsoft.com/office/powerpoint/2010/main" val="2801895885"/>
              </p:ext>
            </p:extLst>
          </p:nvPr>
        </p:nvGraphicFramePr>
        <p:xfrm>
          <a:off x="1772478" y="1278304"/>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5</a:t>
            </a:fld>
            <a:endParaRPr lang="en-US" dirty="0"/>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dirty="0"/>
          </a:p>
        </p:txBody>
      </p:sp>
      <p:graphicFrame>
        <p:nvGraphicFramePr>
          <p:cNvPr id="5" name="Chart 4">
            <a:extLst>
              <a:ext uri="{FF2B5EF4-FFF2-40B4-BE49-F238E27FC236}">
                <a16:creationId xmlns:a16="http://schemas.microsoft.com/office/drawing/2014/main" id="{FF22FDC7-DC51-4F31-8A8C-F4DEC882FF7E}"/>
              </a:ext>
            </a:extLst>
          </p:cNvPr>
          <p:cNvGraphicFramePr>
            <a:graphicFrameLocks noGrp="1"/>
          </p:cNvGraphicFramePr>
          <p:nvPr>
            <p:extLst>
              <p:ext uri="{D42A27DB-BD31-4B8C-83A1-F6EECF244321}">
                <p14:modId xmlns:p14="http://schemas.microsoft.com/office/powerpoint/2010/main" val="702038694"/>
              </p:ext>
            </p:extLst>
          </p:nvPr>
        </p:nvGraphicFramePr>
        <p:xfrm>
          <a:off x="1772478" y="1313930"/>
          <a:ext cx="86470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dirty="0"/>
          </a:p>
        </p:txBody>
      </p:sp>
    </p:spTree>
    <p:extLst>
      <p:ext uri="{BB962C8B-B14F-4D97-AF65-F5344CB8AC3E}">
        <p14:creationId xmlns:p14="http://schemas.microsoft.com/office/powerpoint/2010/main" val="2833682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dirty="0"/>
          </a:p>
        </p:txBody>
      </p:sp>
    </p:spTree>
    <p:extLst>
      <p:ext uri="{BB962C8B-B14F-4D97-AF65-F5344CB8AC3E}">
        <p14:creationId xmlns:p14="http://schemas.microsoft.com/office/powerpoint/2010/main" val="2761217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53</a:t>
            </a:fld>
            <a:endParaRPr lang="en-US" dirty="0"/>
          </a:p>
        </p:txBody>
      </p:sp>
    </p:spTree>
    <p:extLst>
      <p:ext uri="{BB962C8B-B14F-4D97-AF65-F5344CB8AC3E}">
        <p14:creationId xmlns:p14="http://schemas.microsoft.com/office/powerpoint/2010/main" val="3996175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588654"/>
            <a:ext cx="8555182" cy="4568701"/>
          </a:xfrm>
        </p:spPr>
        <p:txBody>
          <a:bodyPr>
            <a:normAutofit fontScale="92500" lnSpcReduction="20000"/>
          </a:bodyPr>
          <a:lstStyle/>
          <a:p>
            <a:pPr>
              <a:lnSpc>
                <a:spcPct val="120000"/>
              </a:lnSpc>
              <a:spcBef>
                <a:spcPts val="600"/>
              </a:spcBef>
              <a:spcAft>
                <a:spcPts val="600"/>
              </a:spcAft>
            </a:pPr>
            <a:endParaRPr lang="en-US" sz="2000" dirty="0">
              <a:solidFill>
                <a:srgbClr val="444444"/>
              </a:solidFill>
            </a:endParaRPr>
          </a:p>
          <a:p>
            <a:pPr>
              <a:lnSpc>
                <a:spcPct val="120000"/>
              </a:lnSpc>
              <a:spcBef>
                <a:spcPts val="600"/>
              </a:spcBef>
              <a:spcAft>
                <a:spcPts val="600"/>
              </a:spcAft>
            </a:pPr>
            <a:r>
              <a:rPr lang="en-US" sz="2000" dirty="0">
                <a:solidFill>
                  <a:srgbClr val="444444"/>
                </a:solidFill>
              </a:rPr>
              <a:t>Adam </a:t>
            </a:r>
            <a:r>
              <a:rPr lang="en-US" sz="2000" dirty="0" err="1">
                <a:solidFill>
                  <a:srgbClr val="444444"/>
                </a:solidFill>
              </a:rPr>
              <a:t>Hartwig</a:t>
            </a:r>
            <a:r>
              <a:rPr lang="en-US" sz="2000" b="0" i="0" dirty="0">
                <a:solidFill>
                  <a:srgbClr val="444444"/>
                </a:solidFill>
                <a:effectLst/>
              </a:rPr>
              <a:t>, York District Public Health Liaison, </a:t>
            </a:r>
            <a:r>
              <a:rPr lang="en-US" sz="2000" b="0" i="0" dirty="0">
                <a:solidFill>
                  <a:srgbClr val="444444"/>
                </a:solidFill>
                <a:effectLst/>
                <a:hlinkClick r:id="rId2"/>
              </a:rPr>
              <a:t>adam.hartwig@maine.gov</a:t>
            </a:r>
            <a:r>
              <a:rPr lang="en-US" sz="2000" b="0" i="0" dirty="0">
                <a:solidFill>
                  <a:srgbClr val="444444"/>
                </a:solidFill>
                <a:effectLst/>
              </a:rPr>
              <a:t>   	207-490-4625 </a:t>
            </a:r>
          </a:p>
          <a:p>
            <a:pPr>
              <a:lnSpc>
                <a:spcPct val="120000"/>
              </a:lnSpc>
              <a:spcBef>
                <a:spcPts val="600"/>
              </a:spcBef>
              <a:spcAft>
                <a:spcPts val="600"/>
              </a:spcAft>
            </a:pPr>
            <a:r>
              <a:rPr lang="en-US" sz="2000" b="0" i="0" dirty="0">
                <a:solidFill>
                  <a:srgbClr val="444444"/>
                </a:solidFill>
                <a:effectLst/>
              </a:rPr>
              <a:t>Sally </a:t>
            </a:r>
            <a:r>
              <a:rPr lang="en-US" sz="2000" b="0" i="0" dirty="0" err="1">
                <a:solidFill>
                  <a:srgbClr val="444444"/>
                </a:solidFill>
                <a:effectLst/>
              </a:rPr>
              <a:t>Manninen</a:t>
            </a:r>
            <a:r>
              <a:rPr lang="en-US" sz="2000" b="0" i="0" dirty="0">
                <a:solidFill>
                  <a:srgbClr val="444444"/>
                </a:solidFill>
                <a:effectLst/>
              </a:rPr>
              <a:t>, Director of </a:t>
            </a:r>
            <a:r>
              <a:rPr lang="en-US" sz="2000" dirty="0">
                <a:solidFill>
                  <a:srgbClr val="444444"/>
                </a:solidFill>
              </a:rPr>
              <a:t>CTBH and </a:t>
            </a:r>
            <a:r>
              <a:rPr lang="en-US" sz="2000" b="0" i="0" dirty="0">
                <a:solidFill>
                  <a:srgbClr val="444444"/>
                </a:solidFill>
                <a:effectLst/>
              </a:rPr>
              <a:t>Community Health, York Hospital  </a:t>
            </a:r>
            <a:r>
              <a:rPr lang="en-US" sz="2000" b="0" i="0" dirty="0">
                <a:solidFill>
                  <a:srgbClr val="444444"/>
                </a:solidFill>
                <a:effectLst/>
                <a:hlinkClick r:id="rId3"/>
              </a:rPr>
              <a:t>smanninen@yorkhospital.org</a:t>
            </a:r>
            <a:r>
              <a:rPr lang="en-US" sz="2000" b="0" i="0" dirty="0">
                <a:solidFill>
                  <a:srgbClr val="444444"/>
                </a:solidFill>
                <a:effectLst/>
              </a:rPr>
              <a:t>  207-351-2655</a:t>
            </a:r>
          </a:p>
          <a:p>
            <a:pPr>
              <a:lnSpc>
                <a:spcPct val="120000"/>
              </a:lnSpc>
              <a:spcBef>
                <a:spcPts val="600"/>
              </a:spcBef>
              <a:spcAft>
                <a:spcPts val="600"/>
              </a:spcAft>
            </a:pPr>
            <a:r>
              <a:rPr lang="en-US" sz="2000" dirty="0">
                <a:solidFill>
                  <a:srgbClr val="444444"/>
                </a:solidFill>
              </a:rPr>
              <a:t>Betsy Kelly, Director of Community Health Improvement, SMHC </a:t>
            </a:r>
            <a:r>
              <a:rPr lang="en-US" sz="2000" dirty="0">
                <a:solidFill>
                  <a:srgbClr val="444444"/>
                </a:solidFill>
                <a:hlinkClick r:id="rId4"/>
              </a:rPr>
              <a:t>blkelly@smhc.org</a:t>
            </a:r>
            <a:r>
              <a:rPr lang="en-US" sz="2000" dirty="0">
                <a:solidFill>
                  <a:srgbClr val="444444"/>
                </a:solidFill>
              </a:rPr>
              <a:t> 		207-490-7853</a:t>
            </a:r>
          </a:p>
          <a:p>
            <a:pPr>
              <a:lnSpc>
                <a:spcPct val="120000"/>
              </a:lnSpc>
              <a:spcBef>
                <a:spcPts val="600"/>
              </a:spcBef>
              <a:spcAft>
                <a:spcPts val="600"/>
              </a:spcAft>
            </a:pPr>
            <a:endParaRPr lang="en-US" dirty="0"/>
          </a:p>
          <a:p>
            <a:pPr marL="0" indent="0" algn="ctr">
              <a:buNone/>
            </a:pPr>
            <a:r>
              <a:rPr lang="en-US" sz="2100" dirty="0" smtClean="0"/>
              <a:t>Jo Morrissey, MPH</a:t>
            </a:r>
          </a:p>
          <a:p>
            <a:pPr marL="0" indent="0" algn="ctr">
              <a:buNone/>
            </a:pPr>
            <a:r>
              <a:rPr lang="en-US" sz="2100" dirty="0" smtClean="0"/>
              <a:t>Maine </a:t>
            </a:r>
            <a:r>
              <a:rPr lang="en-US" sz="2100" dirty="0"/>
              <a:t>Shared </a:t>
            </a:r>
            <a:r>
              <a:rPr lang="en-US" sz="2100" dirty="0" smtClean="0"/>
              <a:t>CHNA</a:t>
            </a:r>
          </a:p>
          <a:p>
            <a:pPr marL="0" indent="0" algn="ctr">
              <a:buNone/>
            </a:pPr>
            <a:r>
              <a:rPr lang="en-US" sz="2100" dirty="0" smtClean="0">
                <a:hlinkClick r:id="rId5"/>
              </a:rPr>
              <a:t>www.mainechna.org </a:t>
            </a:r>
          </a:p>
          <a:p>
            <a:pPr marL="0" indent="0" algn="ctr">
              <a:buNone/>
            </a:pPr>
            <a:r>
              <a:rPr lang="en-US" sz="2100" dirty="0" smtClean="0">
                <a:hlinkClick r:id="rId5"/>
              </a:rPr>
              <a:t>info@mainechna.org</a:t>
            </a:r>
            <a:r>
              <a:rPr lang="en-US" sz="2100" dirty="0" smtClean="0"/>
              <a:t>  </a:t>
            </a:r>
            <a:endParaRPr lang="en-US" sz="2100" dirty="0"/>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07655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6</a:t>
            </a:fld>
            <a:endParaRPr lang="en-US" dirty="0"/>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3582287267"/>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smtClean="0">
                          <a:latin typeface="Arial" panose="020B0604020202020204" pitchFamily="34" charset="0"/>
                          <a:cs typeface="Arial" panose="020B0604020202020204" pitchFamily="34" charset="0"/>
                        </a:rPr>
                        <a:t>10+ </a:t>
                      </a:r>
                      <a:r>
                        <a:rPr lang="en-US" sz="2000" dirty="0">
                          <a:latin typeface="Arial" panose="020B0604020202020204" pitchFamily="34" charset="0"/>
                          <a:cs typeface="Arial" panose="020B0604020202020204" pitchFamily="34" charset="0"/>
                        </a:rPr>
                        <a:t>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smtClean="0">
                          <a:latin typeface="Arial" panose="020B0604020202020204" pitchFamily="34" charset="0"/>
                          <a:cs typeface="Arial" panose="020B0604020202020204" pitchFamily="34" charset="0"/>
                        </a:rPr>
                        <a:t>1500+ </a:t>
                      </a:r>
                      <a:r>
                        <a:rPr lang="en-US" sz="2000" dirty="0">
                          <a:latin typeface="Arial" panose="020B0604020202020204" pitchFamily="34" charset="0"/>
                          <a:cs typeface="Arial" panose="020B0604020202020204" pitchFamily="34" charset="0"/>
                        </a:rPr>
                        <a:t>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5708</Words>
  <Application>Microsoft Office PowerPoint</Application>
  <PresentationFormat>Widescreen</PresentationFormat>
  <Paragraphs>720</Paragraphs>
  <Slides>54</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York County</vt:lpstr>
      <vt:lpstr>PowerPoint Presentation</vt:lpstr>
      <vt:lpstr>Forum Agenda</vt:lpstr>
      <vt:lpstr>PowerPoint Presentation</vt:lpstr>
      <vt:lpstr>Matching Interests</vt:lpstr>
      <vt:lpstr>The Evolution of an Idea…</vt:lpstr>
      <vt:lpstr>10 Essential Public Health Services</vt:lpstr>
      <vt:lpstr>Maine Shared CHNA Organizational Chart</vt:lpstr>
      <vt:lpstr>Inputs and Outcomes</vt:lpstr>
      <vt:lpstr>Leadership remarks</vt:lpstr>
      <vt:lpstr>CHNA Accomplishments 2019-2021 York County</vt:lpstr>
      <vt:lpstr>ME CDC  - CHNA Highlights 2019-2021</vt:lpstr>
      <vt:lpstr>York Hospital - CHNA Highlights 2019-2021</vt:lpstr>
      <vt:lpstr>PowerPoint Presentation</vt:lpstr>
      <vt:lpstr>Southern Maine Health Care – CHNA Highlights 2019-2021 Food Insecurity </vt:lpstr>
      <vt:lpstr>Southern Maine Health Care – CHNA Highlights 2019-2021  Healthy Aging</vt:lpstr>
      <vt:lpstr> Southern Maine Health Care - CHNA Highlights 2019-2021 </vt:lpstr>
      <vt:lpstr>Covid-19 Response: Southern Maine Health Care and York Hospital</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52</cp:revision>
  <dcterms:created xsi:type="dcterms:W3CDTF">2021-07-27T22:49:15Z</dcterms:created>
  <dcterms:modified xsi:type="dcterms:W3CDTF">2021-09-22T19:00:54Z</dcterms:modified>
</cp:coreProperties>
</file>