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ppt/charts/chart5.xml" ContentType="application/vnd.openxmlformats-officedocument.drawingml.chart+xml"/>
  <Override PartName="/ppt/notesSlides/notesSlide30.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1.xml" ContentType="application/vnd.openxmlformats-officedocument.presentationml.notesSlide+xml"/>
  <Override PartName="/ppt/charts/chart8.xml" ContentType="application/vnd.openxmlformats-officedocument.drawingml.chart+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33.xml" ContentType="application/vnd.openxmlformats-officedocument.presentationml.notesSlide+xml"/>
  <Override PartName="/ppt/charts/chart10.xml" ContentType="application/vnd.openxmlformats-officedocument.drawingml.chart+xml"/>
  <Override PartName="/ppt/notesSlides/notesSlide34.xml" ContentType="application/vnd.openxmlformats-officedocument.presentationml.notesSlide+xml"/>
  <Override PartName="/ppt/charts/chart11.xml" ContentType="application/vnd.openxmlformats-officedocument.drawingml.chart+xml"/>
  <Override PartName="/ppt/notesSlides/notesSlide35.xml" ContentType="application/vnd.openxmlformats-officedocument.presentationml.notesSlide+xml"/>
  <Override PartName="/ppt/charts/chart12.xml" ContentType="application/vnd.openxmlformats-officedocument.drawingml.chart+xml"/>
  <Override PartName="/ppt/notesSlides/notesSlide36.xml" ContentType="application/vnd.openxmlformats-officedocument.presentationml.notesSlide+xml"/>
  <Override PartName="/ppt/charts/chart13.xml" ContentType="application/vnd.openxmlformats-officedocument.drawingml.chart+xml"/>
  <Override PartName="/ppt/notesSlides/notesSlide37.xml" ContentType="application/vnd.openxmlformats-officedocument.presentationml.notesSlide+xml"/>
  <Override PartName="/ppt/charts/chart14.xml" ContentType="application/vnd.openxmlformats-officedocument.drawingml.chart+xml"/>
  <Override PartName="/ppt/notesSlides/notesSlide38.xml" ContentType="application/vnd.openxmlformats-officedocument.presentationml.notesSlid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9.xml" ContentType="application/vnd.openxmlformats-officedocument.presentationml.notesSlide+xml"/>
  <Override PartName="/ppt/charts/chart17.xml" ContentType="application/vnd.openxmlformats-officedocument.drawingml.chart+xml"/>
  <Override PartName="/ppt/notesSlides/notesSlide40.xml" ContentType="application/vnd.openxmlformats-officedocument.presentationml.notesSlide+xml"/>
  <Override PartName="/ppt/charts/chart18.xml" ContentType="application/vnd.openxmlformats-officedocument.drawingml.chart+xml"/>
  <Override PartName="/ppt/notesSlides/notesSlide41.xml" ContentType="application/vnd.openxmlformats-officedocument.presentationml.notesSlide+xml"/>
  <Override PartName="/ppt/charts/chart19.xml" ContentType="application/vnd.openxmlformats-officedocument.drawingml.chart+xml"/>
  <Override PartName="/ppt/notesSlides/notesSlide42.xml" ContentType="application/vnd.openxmlformats-officedocument.presentationml.notesSlide+xml"/>
  <Override PartName="/ppt/charts/chart20.xml" ContentType="application/vnd.openxmlformats-officedocument.drawingml.chart+xml"/>
  <Override PartName="/ppt/notesSlides/notesSlide43.xml" ContentType="application/vnd.openxmlformats-officedocument.presentationml.notesSlide+xml"/>
  <Override PartName="/ppt/charts/chart21.xml" ContentType="application/vnd.openxmlformats-officedocument.drawingml.chart+xml"/>
  <Override PartName="/ppt/notesSlides/notesSlide44.xml" ContentType="application/vnd.openxmlformats-officedocument.presentationml.notesSlide+xml"/>
  <Override PartName="/ppt/charts/chart22.xml" ContentType="application/vnd.openxmlformats-officedocument.drawingml.chart+xml"/>
  <Override PartName="/ppt/notesSlides/notesSlide45.xml" ContentType="application/vnd.openxmlformats-officedocument.presentationml.notesSlide+xml"/>
  <Override PartName="/ppt/charts/chart23.xml" ContentType="application/vnd.openxmlformats-officedocument.drawingml.chart+xml"/>
  <Override PartName="/ppt/notesSlides/notesSlide46.xml" ContentType="application/vnd.openxmlformats-officedocument.presentationml.notesSlide+xml"/>
  <Override PartName="/ppt/charts/chart24.xml" ContentType="application/vnd.openxmlformats-officedocument.drawingml.chart+xml"/>
  <Override PartName="/ppt/charts/style6.xml" ContentType="application/vnd.ms-office.chartstyle+xml"/>
  <Override PartName="/ppt/charts/colors6.xml" ContentType="application/vnd.ms-office.chartcolorstyl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7.xml" ContentType="application/vnd.openxmlformats-officedocument.presentationml.notesSlide+xml"/>
  <Override PartName="/ppt/charts/chart26.xml" ContentType="application/vnd.openxmlformats-officedocument.drawingml.chart+xml"/>
  <Override PartName="/ppt/notesSlides/notesSlide48.xml" ContentType="application/vnd.openxmlformats-officedocument.presentationml.notesSlide+xml"/>
  <Override PartName="/ppt/charts/chart27.xml" ContentType="application/vnd.openxmlformats-officedocument.drawingml.chart+xml"/>
  <Override PartName="/ppt/notesSlides/notesSlide49.xml" ContentType="application/vnd.openxmlformats-officedocument.presentationml.notesSlide+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charts/chart2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0.xml" ContentType="application/vnd.openxmlformats-officedocument.presentationml.notesSlide+xml"/>
  <Override PartName="/ppt/charts/chart30.xml" ContentType="application/vnd.openxmlformats-officedocument.drawingml.chart+xml"/>
  <Override PartName="/ppt/notesSlides/notesSlide51.xml" ContentType="application/vnd.openxmlformats-officedocument.presentationml.notesSlide+xml"/>
  <Override PartName="/ppt/charts/chart3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56" r:id="rId2"/>
    <p:sldId id="389" r:id="rId3"/>
    <p:sldId id="257" r:id="rId4"/>
    <p:sldId id="382" r:id="rId5"/>
    <p:sldId id="383" r:id="rId6"/>
    <p:sldId id="308" r:id="rId7"/>
    <p:sldId id="261" r:id="rId8"/>
    <p:sldId id="264" r:id="rId9"/>
    <p:sldId id="263" r:id="rId10"/>
    <p:sldId id="262" r:id="rId11"/>
    <p:sldId id="372" r:id="rId12"/>
    <p:sldId id="358" r:id="rId13"/>
    <p:sldId id="322" r:id="rId14"/>
    <p:sldId id="384" r:id="rId15"/>
    <p:sldId id="385" r:id="rId16"/>
    <p:sldId id="386" r:id="rId17"/>
    <p:sldId id="387" r:id="rId18"/>
    <p:sldId id="355" r:id="rId19"/>
    <p:sldId id="275" r:id="rId20"/>
    <p:sldId id="379" r:id="rId21"/>
    <p:sldId id="380" r:id="rId22"/>
    <p:sldId id="374" r:id="rId23"/>
    <p:sldId id="269" r:id="rId24"/>
    <p:sldId id="376" r:id="rId25"/>
    <p:sldId id="274" r:id="rId26"/>
    <p:sldId id="281" r:id="rId27"/>
    <p:sldId id="280" r:id="rId28"/>
    <p:sldId id="282" r:id="rId29"/>
    <p:sldId id="283" r:id="rId30"/>
    <p:sldId id="286" r:id="rId31"/>
    <p:sldId id="284"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81" r:id="rId54"/>
    <p:sldId id="270" r:id="rId55"/>
    <p:sldId id="272" r:id="rId56"/>
    <p:sldId id="38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7" clrIdx="0">
    <p:extLst>
      <p:ext uri="{19B8F6BF-5375-455C-9EA6-DF929625EA0E}">
        <p15:presenceInfo xmlns:p15="http://schemas.microsoft.com/office/powerpoint/2012/main" userId="S::mnoyes@marketdecisions.com::6fae3f0c-57c9-4fc0-9b6f-4cb153c40693" providerId="AD"/>
      </p:ext>
    </p:extLst>
  </p:cmAuthor>
  <p:cmAuthor id="2" name="Joanna L. Morrissey" initials="JLM" lastIdx="1" clrIdx="1">
    <p:extLst>
      <p:ext uri="{19B8F6BF-5375-455C-9EA6-DF929625EA0E}">
        <p15:presenceInfo xmlns:p15="http://schemas.microsoft.com/office/powerpoint/2012/main" userId="S-1-5-21-964382842-1330588478-199955091-1563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932" autoAdjust="0"/>
  </p:normalViewPr>
  <p:slideViewPr>
    <p:cSldViewPr snapToGrid="0">
      <p:cViewPr varScale="1">
        <p:scale>
          <a:sx n="54" d="100"/>
          <a:sy n="54" d="100"/>
        </p:scale>
        <p:origin x="8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shington%20County%20Indicator%20Charts%209.2.21.xlsx" TargetMode="External"/><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shington%20County%20Indicator%20Charts%209.2.21.xlsx" TargetMode="External"/><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shington%20County%20Indicator%20Charts%209.2.21.xlsx" TargetMode="External"/><Relationship Id="rId2" Type="http://schemas.microsoft.com/office/2011/relationships/chartColorStyle" Target="colors6.xml"/><Relationship Id="rId1" Type="http://schemas.microsoft.com/office/2011/relationships/chartStyle" Target="style6.xml"/></Relationships>
</file>

<file path=ppt/charts/_rels/chart2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shington%20County%20Indicator%20Charts%209.2.21.xlsx" TargetMode="External"/><Relationship Id="rId2" Type="http://schemas.microsoft.com/office/2011/relationships/chartColorStyle" Target="colors7.xml"/><Relationship Id="rId1" Type="http://schemas.microsoft.com/office/2011/relationships/chartStyle" Target="style7.xml"/></Relationships>
</file>

<file path=ppt/charts/_rels/chart2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shington%20County%20Indicator%20Charts%209.2.21.xlsx" TargetMode="External"/><Relationship Id="rId2" Type="http://schemas.microsoft.com/office/2011/relationships/chartColorStyle" Target="colors8.xml"/><Relationship Id="rId1" Type="http://schemas.microsoft.com/office/2011/relationships/chartStyle" Target="style8.xml"/></Relationships>
</file>

<file path=ppt/charts/_rels/chart2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shington%20County%20Indicator%20Charts%209.2.21.xlsx" TargetMode="External"/><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shington%20County%20Indicator%20Charts%209.2.21.xlsx" TargetMode="External"/><Relationship Id="rId2" Type="http://schemas.microsoft.com/office/2011/relationships/chartColorStyle" Target="colors10.xml"/><Relationship Id="rId1" Type="http://schemas.microsoft.com/office/2011/relationships/chartStyle" Target="style10.xml"/></Relationships>
</file>

<file path=ppt/charts/_rels/chart3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shington%20County%20Indicator%20Charts%209.2.21.xlsx" TargetMode="External"/><Relationship Id="rId2" Type="http://schemas.microsoft.com/office/2011/relationships/chartColorStyle" Target="colors11.xml"/><Relationship Id="rId1" Type="http://schemas.microsoft.com/office/2011/relationships/chartStyle" Target="style11.xml"/></Relationships>
</file>

<file path=ppt/charts/_rels/chart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shington%20County%20Indicator%20Charts%209.2.21.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shington%20County%20Indicator%20Charts%209.2.21.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shington%20County%20Indicator%20Charts%209.2.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layout/>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Breast cancer screening up-to-date</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Builder.xlsm]Data'!$H$9</c:f>
              <c:strCache>
                <c:ptCount val="1"/>
                <c:pt idx="0">
                  <c:v>¡</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AFF-4CD1-A2A1-469B75004828}"/>
              </c:ext>
            </c:extLst>
          </c:dPt>
          <c:dPt>
            <c:idx val="1"/>
            <c:invertIfNegative val="0"/>
            <c:bubble3D val="0"/>
            <c:spPr>
              <a:solidFill>
                <a:srgbClr val="3D6E6F"/>
              </a:solidFill>
            </c:spPr>
            <c:extLst>
              <c:ext xmlns:c16="http://schemas.microsoft.com/office/drawing/2014/chart" uri="{C3380CC4-5D6E-409C-BE32-E72D297353CC}">
                <c16:uniqueId val="{00000003-6AFF-4CD1-A2A1-469B75004828}"/>
              </c:ext>
            </c:extLst>
          </c:dPt>
          <c:dPt>
            <c:idx val="2"/>
            <c:invertIfNegative val="0"/>
            <c:bubble3D val="0"/>
            <c:spPr>
              <a:solidFill>
                <a:srgbClr val="A2ADB1"/>
              </a:solidFill>
            </c:spPr>
            <c:extLst>
              <c:ext xmlns:c16="http://schemas.microsoft.com/office/drawing/2014/chart" uri="{C3380CC4-5D6E-409C-BE32-E72D297353CC}">
                <c16:uniqueId val="{00000005-6AFF-4CD1-A2A1-469B75004828}"/>
              </c:ext>
            </c:extLst>
          </c:dPt>
          <c:dPt>
            <c:idx val="3"/>
            <c:invertIfNegative val="0"/>
            <c:bubble3D val="0"/>
            <c:spPr>
              <a:solidFill>
                <a:srgbClr val="A2ADB1"/>
              </a:solidFill>
            </c:spPr>
            <c:extLst>
              <c:ext xmlns:c16="http://schemas.microsoft.com/office/drawing/2014/chart" uri="{C3380CC4-5D6E-409C-BE32-E72D297353CC}">
                <c16:uniqueId val="{00000007-6AFF-4CD1-A2A1-469B75004828}"/>
              </c:ext>
            </c:extLst>
          </c:dPt>
          <c:dLbls>
            <c:dLbl>
              <c:idx val="0"/>
              <c:tx>
                <c:rich>
                  <a:bodyPr/>
                  <a:lstStyle/>
                  <a:p>
                    <a:r>
                      <a:rPr lang="en-US"/>
                      <a:t>73.1%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FF-4CD1-A2A1-469B75004828}"/>
                </c:ext>
              </c:extLst>
            </c:dLbl>
            <c:dLbl>
              <c:idx val="1"/>
              <c:tx>
                <c:rich>
                  <a:bodyPr/>
                  <a:lstStyle/>
                  <a:p>
                    <a:r>
                      <a:rPr lang="en-US"/>
                      <a:t>78.1%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FF-4CD1-A2A1-469B75004828}"/>
                </c:ext>
              </c:extLst>
            </c:dLbl>
            <c:dLbl>
              <c:idx val="2"/>
              <c:tx>
                <c:rich>
                  <a:bodyPr/>
                  <a:lstStyle/>
                  <a:p>
                    <a:r>
                      <a:rPr lang="en-US"/>
                      <a:t>81.9%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FF-4CD1-A2A1-469B75004828}"/>
                </c:ext>
              </c:extLst>
            </c:dLbl>
            <c:dLbl>
              <c:idx val="3"/>
              <c:tx>
                <c:rich>
                  <a:bodyPr/>
                  <a:lstStyle/>
                  <a:p>
                    <a:r>
                      <a:rPr lang="en-US"/>
                      <a:t>77.3%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FF-4CD1-A2A1-469B7500482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[1]Data!$M$9:$P$9</c:f>
              <c:strCache>
                <c:ptCount val="4"/>
                <c:pt idx="0">
                  <c:v>2012 &amp; 2014
Washington County</c:v>
                </c:pt>
                <c:pt idx="1">
                  <c:v>2014 &amp; 2016
Washington County</c:v>
                </c:pt>
                <c:pt idx="2">
                  <c:v>2014 &amp; 2016
Maine</c:v>
                </c:pt>
                <c:pt idx="3">
                  <c:v>2016
U.S.</c:v>
                </c:pt>
              </c:strCache>
            </c:strRef>
          </c:cat>
          <c:val>
            <c:numRef>
              <c:f>[1]Data!$I$9:$L$9</c:f>
              <c:numCache>
                <c:formatCode>General</c:formatCode>
                <c:ptCount val="4"/>
                <c:pt idx="0">
                  <c:v>0.73099999999999998</c:v>
                </c:pt>
                <c:pt idx="1">
                  <c:v>0.78100000000000003</c:v>
                </c:pt>
                <c:pt idx="2">
                  <c:v>0.81899999999999995</c:v>
                </c:pt>
                <c:pt idx="3">
                  <c:v>0.77300000000000002</c:v>
                </c:pt>
              </c:numCache>
            </c:numRef>
          </c:val>
          <c:extLst>
            <c:ext xmlns:c16="http://schemas.microsoft.com/office/drawing/2014/chart" uri="{C3380CC4-5D6E-409C-BE32-E72D297353CC}">
              <c16:uniqueId val="{00000008-6AFF-4CD1-A2A1-469B75004828}"/>
            </c:ext>
          </c:extLst>
        </c:ser>
        <c:dLbls>
          <c:dLblPos val="outEnd"/>
          <c:showLegendKey val="0"/>
          <c:showVal val="1"/>
          <c:showCatName val="0"/>
          <c:showSerName val="0"/>
          <c:showPercent val="0"/>
          <c:showBubbleSize val="0"/>
        </c:dLbls>
        <c:gapWidth val="150"/>
        <c:axId val="591090511"/>
        <c:axId val="591090927"/>
      </c:barChart>
      <c:catAx>
        <c:axId val="591090511"/>
        <c:scaling>
          <c:orientation val="minMax"/>
        </c:scaling>
        <c:delete val="0"/>
        <c:axPos val="b"/>
        <c:numFmt formatCode="General" sourceLinked="1"/>
        <c:majorTickMark val="out"/>
        <c:minorTickMark val="none"/>
        <c:tickLblPos val="nextTo"/>
        <c:crossAx val="591090927"/>
        <c:crosses val="autoZero"/>
        <c:auto val="1"/>
        <c:lblAlgn val="ctr"/>
        <c:lblOffset val="100"/>
        <c:noMultiLvlLbl val="0"/>
      </c:catAx>
      <c:valAx>
        <c:axId val="591090927"/>
        <c:scaling>
          <c:orientation val="minMax"/>
        </c:scaling>
        <c:delete val="1"/>
        <c:axPos val="l"/>
        <c:numFmt formatCode="General" sourceLinked="1"/>
        <c:majorTickMark val="out"/>
        <c:minorTickMark val="none"/>
        <c:tickLblPos val="nextTo"/>
        <c:crossAx val="59109051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Cardiovascular disease deaths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Builder.xlsm]Data'!$H$10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7EF-4C3D-9671-B2B013FF43B9}"/>
              </c:ext>
            </c:extLst>
          </c:dPt>
          <c:dPt>
            <c:idx val="1"/>
            <c:invertIfNegative val="0"/>
            <c:bubble3D val="0"/>
            <c:spPr>
              <a:solidFill>
                <a:srgbClr val="3D6E6F"/>
              </a:solidFill>
            </c:spPr>
            <c:extLst>
              <c:ext xmlns:c16="http://schemas.microsoft.com/office/drawing/2014/chart" uri="{C3380CC4-5D6E-409C-BE32-E72D297353CC}">
                <c16:uniqueId val="{00000003-07EF-4C3D-9671-B2B013FF43B9}"/>
              </c:ext>
            </c:extLst>
          </c:dPt>
          <c:dPt>
            <c:idx val="2"/>
            <c:invertIfNegative val="0"/>
            <c:bubble3D val="0"/>
            <c:spPr>
              <a:solidFill>
                <a:srgbClr val="A2ADB1"/>
              </a:solidFill>
            </c:spPr>
            <c:extLst>
              <c:ext xmlns:c16="http://schemas.microsoft.com/office/drawing/2014/chart" uri="{C3380CC4-5D6E-409C-BE32-E72D297353CC}">
                <c16:uniqueId val="{00000005-07EF-4C3D-9671-B2B013FF43B9}"/>
              </c:ext>
            </c:extLst>
          </c:dPt>
          <c:dPt>
            <c:idx val="3"/>
            <c:invertIfNegative val="0"/>
            <c:bubble3D val="0"/>
            <c:spPr>
              <a:solidFill>
                <a:srgbClr val="A2ADB1"/>
              </a:solidFill>
            </c:spPr>
            <c:extLst>
              <c:ext xmlns:c16="http://schemas.microsoft.com/office/drawing/2014/chart" uri="{C3380CC4-5D6E-409C-BE32-E72D297353CC}">
                <c16:uniqueId val="{00000007-07EF-4C3D-9671-B2B013FF43B9}"/>
              </c:ext>
            </c:extLst>
          </c:dPt>
          <c:dLbls>
            <c:dLbl>
              <c:idx val="0"/>
              <c:tx>
                <c:rich>
                  <a:bodyPr/>
                  <a:lstStyle/>
                  <a:p>
                    <a:r>
                      <a:rPr lang="en-US" dirty="0"/>
                      <a:t>240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EF-4C3D-9671-B2B013FF43B9}"/>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[1]Data!$M$10:$P$10</c:f>
              <c:strCache>
                <c:ptCount val="4"/>
                <c:pt idx="0">
                  <c:v>2007-2011
Washington County</c:v>
                </c:pt>
                <c:pt idx="1">
                  <c:v>2015-2019
Washington County</c:v>
                </c:pt>
                <c:pt idx="2">
                  <c:v>2015-2019
Maine</c:v>
                </c:pt>
                <c:pt idx="3">
                  <c:v>2019
U.S.</c:v>
                </c:pt>
              </c:strCache>
            </c:strRef>
          </c:cat>
          <c:val>
            <c:numRef>
              <c:f>[1]Data!$I$10:$L$10</c:f>
              <c:numCache>
                <c:formatCode>General</c:formatCode>
                <c:ptCount val="4"/>
                <c:pt idx="0">
                  <c:v>240</c:v>
                </c:pt>
                <c:pt idx="1">
                  <c:v>228</c:v>
                </c:pt>
                <c:pt idx="2">
                  <c:v>194</c:v>
                </c:pt>
                <c:pt idx="3">
                  <c:v>213</c:v>
                </c:pt>
              </c:numCache>
            </c:numRef>
          </c:val>
          <c:extLst>
            <c:ext xmlns:c16="http://schemas.microsoft.com/office/drawing/2014/chart" uri="{C3380CC4-5D6E-409C-BE32-E72D297353CC}">
              <c16:uniqueId val="{00000008-07EF-4C3D-9671-B2B013FF43B9}"/>
            </c:ext>
          </c:extLst>
        </c:ser>
        <c:dLbls>
          <c:dLblPos val="outEnd"/>
          <c:showLegendKey val="0"/>
          <c:showVal val="1"/>
          <c:showCatName val="0"/>
          <c:showSerName val="0"/>
          <c:showPercent val="0"/>
          <c:showBubbleSize val="0"/>
        </c:dLbls>
        <c:gapWidth val="150"/>
        <c:axId val="591093007"/>
        <c:axId val="591091759"/>
      </c:barChart>
      <c:catAx>
        <c:axId val="591093007"/>
        <c:scaling>
          <c:orientation val="minMax"/>
        </c:scaling>
        <c:delete val="0"/>
        <c:axPos val="b"/>
        <c:numFmt formatCode="General" sourceLinked="1"/>
        <c:majorTickMark val="out"/>
        <c:minorTickMark val="none"/>
        <c:tickLblPos val="nextTo"/>
        <c:crossAx val="591091759"/>
        <c:crosses val="autoZero"/>
        <c:auto val="1"/>
        <c:lblAlgn val="ctr"/>
        <c:lblOffset val="100"/>
        <c:noMultiLvlLbl val="0"/>
      </c:catAx>
      <c:valAx>
        <c:axId val="591091759"/>
        <c:scaling>
          <c:orientation val="minMax"/>
        </c:scaling>
        <c:delete val="1"/>
        <c:axPos val="l"/>
        <c:numFmt formatCode="General" sourceLinked="1"/>
        <c:majorTickMark val="out"/>
        <c:minorTickMark val="none"/>
        <c:tickLblPos val="nextTo"/>
        <c:crossAx val="59109300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Coronary heart disease deaths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Builder.xlsm]Data'!$H$11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21D-425C-8FD0-C61D9CD2ACD5}"/>
              </c:ext>
            </c:extLst>
          </c:dPt>
          <c:dPt>
            <c:idx val="1"/>
            <c:invertIfNegative val="0"/>
            <c:bubble3D val="0"/>
            <c:spPr>
              <a:solidFill>
                <a:srgbClr val="3D6E6F"/>
              </a:solidFill>
            </c:spPr>
            <c:extLst>
              <c:ext xmlns:c16="http://schemas.microsoft.com/office/drawing/2014/chart" uri="{C3380CC4-5D6E-409C-BE32-E72D297353CC}">
                <c16:uniqueId val="{00000003-F21D-425C-8FD0-C61D9CD2ACD5}"/>
              </c:ext>
            </c:extLst>
          </c:dPt>
          <c:dPt>
            <c:idx val="2"/>
            <c:invertIfNegative val="0"/>
            <c:bubble3D val="0"/>
            <c:spPr>
              <a:solidFill>
                <a:srgbClr val="A2ADB1"/>
              </a:solidFill>
            </c:spPr>
            <c:extLst>
              <c:ext xmlns:c16="http://schemas.microsoft.com/office/drawing/2014/chart" uri="{C3380CC4-5D6E-409C-BE32-E72D297353CC}">
                <c16:uniqueId val="{00000005-F21D-425C-8FD0-C61D9CD2ACD5}"/>
              </c:ext>
            </c:extLst>
          </c:dPt>
          <c:dPt>
            <c:idx val="3"/>
            <c:invertIfNegative val="0"/>
            <c:bubble3D val="0"/>
            <c:spPr>
              <a:solidFill>
                <a:srgbClr val="A2ADB1"/>
              </a:solidFill>
            </c:spPr>
            <c:extLst>
              <c:ext xmlns:c16="http://schemas.microsoft.com/office/drawing/2014/chart" uri="{C3380CC4-5D6E-409C-BE32-E72D297353CC}">
                <c16:uniqueId val="{00000007-F21D-425C-8FD0-C61D9CD2ACD5}"/>
              </c:ext>
            </c:extLst>
          </c:dPt>
          <c:dLbls>
            <c:dLbl>
              <c:idx val="0"/>
              <c:tx>
                <c:rich>
                  <a:bodyPr/>
                  <a:lstStyle/>
                  <a:p>
                    <a:r>
                      <a:rPr lang="en-US" dirty="0"/>
                      <a:t>135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1D-425C-8FD0-C61D9CD2ACD5}"/>
                </c:ext>
              </c:extLst>
            </c:dLbl>
            <c:dLbl>
              <c:idx val="1"/>
              <c:tx>
                <c:rich>
                  <a:bodyPr/>
                  <a:lstStyle/>
                  <a:p>
                    <a:r>
                      <a:rPr lang="en-US" dirty="0"/>
                      <a:t>108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1D-425C-8FD0-C61D9CD2ACD5}"/>
                </c:ext>
              </c:extLst>
            </c:dLbl>
            <c:dLbl>
              <c:idx val="2"/>
              <c:tx>
                <c:rich>
                  <a:bodyPr/>
                  <a:lstStyle/>
                  <a:p>
                    <a:r>
                      <a:rPr lang="en-US" dirty="0"/>
                      <a:t>79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1D-425C-8FD0-C61D9CD2ACD5}"/>
                </c:ext>
              </c:extLst>
            </c:dLbl>
            <c:dLbl>
              <c:idx val="3"/>
              <c:tx>
                <c:rich>
                  <a:bodyPr/>
                  <a:lstStyle/>
                  <a:p>
                    <a:r>
                      <a:rPr lang="en-US" dirty="0"/>
                      <a:t>88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1D-425C-8FD0-C61D9CD2ACD5}"/>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[1]Data!$M$11:$P$11</c:f>
              <c:strCache>
                <c:ptCount val="4"/>
                <c:pt idx="0">
                  <c:v>2007-2011
Washington County</c:v>
                </c:pt>
                <c:pt idx="1">
                  <c:v>2015-2019
Washington County</c:v>
                </c:pt>
                <c:pt idx="2">
                  <c:v>2015-2019
Maine</c:v>
                </c:pt>
                <c:pt idx="3">
                  <c:v>2019
U.S.</c:v>
                </c:pt>
              </c:strCache>
            </c:strRef>
          </c:cat>
          <c:val>
            <c:numRef>
              <c:f>[1]Data!$I$11:$L$11</c:f>
              <c:numCache>
                <c:formatCode>General</c:formatCode>
                <c:ptCount val="4"/>
                <c:pt idx="0">
                  <c:v>135</c:v>
                </c:pt>
                <c:pt idx="1">
                  <c:v>108</c:v>
                </c:pt>
                <c:pt idx="2">
                  <c:v>79</c:v>
                </c:pt>
                <c:pt idx="3">
                  <c:v>88</c:v>
                </c:pt>
              </c:numCache>
            </c:numRef>
          </c:val>
          <c:extLst>
            <c:ext xmlns:c16="http://schemas.microsoft.com/office/drawing/2014/chart" uri="{C3380CC4-5D6E-409C-BE32-E72D297353CC}">
              <c16:uniqueId val="{00000008-F21D-425C-8FD0-C61D9CD2ACD5}"/>
            </c:ext>
          </c:extLst>
        </c:ser>
        <c:dLbls>
          <c:dLblPos val="outEnd"/>
          <c:showLegendKey val="0"/>
          <c:showVal val="1"/>
          <c:showCatName val="0"/>
          <c:showSerName val="0"/>
          <c:showPercent val="0"/>
          <c:showBubbleSize val="0"/>
        </c:dLbls>
        <c:gapWidth val="150"/>
        <c:axId val="591090927"/>
        <c:axId val="591090511"/>
      </c:barChart>
      <c:catAx>
        <c:axId val="591090927"/>
        <c:scaling>
          <c:orientation val="minMax"/>
        </c:scaling>
        <c:delete val="0"/>
        <c:axPos val="b"/>
        <c:numFmt formatCode="General" sourceLinked="1"/>
        <c:majorTickMark val="out"/>
        <c:minorTickMark val="none"/>
        <c:tickLblPos val="nextTo"/>
        <c:crossAx val="591090511"/>
        <c:crosses val="autoZero"/>
        <c:auto val="1"/>
        <c:lblAlgn val="ctr"/>
        <c:lblOffset val="100"/>
        <c:noMultiLvlLbl val="0"/>
      </c:catAx>
      <c:valAx>
        <c:axId val="591090511"/>
        <c:scaling>
          <c:orientation val="minMax"/>
        </c:scaling>
        <c:delete val="1"/>
        <c:axPos val="l"/>
        <c:numFmt formatCode="General" sourceLinked="1"/>
        <c:majorTickMark val="out"/>
        <c:minorTickMark val="none"/>
        <c:tickLblPos val="nextTo"/>
        <c:crossAx val="59109092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Diabetes deaths (underlying cause)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Builder.xlsm]Data'!$H$12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919-4E21-85B7-C9FB4B57D6C1}"/>
              </c:ext>
            </c:extLst>
          </c:dPt>
          <c:dPt>
            <c:idx val="1"/>
            <c:invertIfNegative val="0"/>
            <c:bubble3D val="0"/>
            <c:spPr>
              <a:solidFill>
                <a:srgbClr val="3D6E6F"/>
              </a:solidFill>
            </c:spPr>
            <c:extLst>
              <c:ext xmlns:c16="http://schemas.microsoft.com/office/drawing/2014/chart" uri="{C3380CC4-5D6E-409C-BE32-E72D297353CC}">
                <c16:uniqueId val="{00000003-D919-4E21-85B7-C9FB4B57D6C1}"/>
              </c:ext>
            </c:extLst>
          </c:dPt>
          <c:dPt>
            <c:idx val="2"/>
            <c:invertIfNegative val="0"/>
            <c:bubble3D val="0"/>
            <c:spPr>
              <a:solidFill>
                <a:srgbClr val="A2ADB1"/>
              </a:solidFill>
            </c:spPr>
            <c:extLst>
              <c:ext xmlns:c16="http://schemas.microsoft.com/office/drawing/2014/chart" uri="{C3380CC4-5D6E-409C-BE32-E72D297353CC}">
                <c16:uniqueId val="{00000005-D919-4E21-85B7-C9FB4B57D6C1}"/>
              </c:ext>
            </c:extLst>
          </c:dPt>
          <c:dPt>
            <c:idx val="3"/>
            <c:invertIfNegative val="0"/>
            <c:bubble3D val="0"/>
            <c:spPr>
              <a:solidFill>
                <a:srgbClr val="A2ADB1"/>
              </a:solidFill>
            </c:spPr>
            <c:extLst>
              <c:ext xmlns:c16="http://schemas.microsoft.com/office/drawing/2014/chart" uri="{C3380CC4-5D6E-409C-BE32-E72D297353CC}">
                <c16:uniqueId val="{00000007-D919-4E21-85B7-C9FB4B57D6C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[1]Data!$M$12:$P$12</c:f>
              <c:strCache>
                <c:ptCount val="4"/>
                <c:pt idx="0">
                  <c:v>2007-2011
Washington County</c:v>
                </c:pt>
                <c:pt idx="1">
                  <c:v>2015-2019
Washington County</c:v>
                </c:pt>
                <c:pt idx="2">
                  <c:v>2015-2019
Maine</c:v>
                </c:pt>
                <c:pt idx="3">
                  <c:v>2019
U.S.</c:v>
                </c:pt>
              </c:strCache>
            </c:strRef>
          </c:cat>
          <c:val>
            <c:numRef>
              <c:f>[1]Data!$I$12:$L$12</c:f>
              <c:numCache>
                <c:formatCode>General</c:formatCode>
                <c:ptCount val="4"/>
                <c:pt idx="0">
                  <c:v>38.1</c:v>
                </c:pt>
                <c:pt idx="1">
                  <c:v>19.3</c:v>
                </c:pt>
                <c:pt idx="2">
                  <c:v>22.5</c:v>
                </c:pt>
                <c:pt idx="3">
                  <c:v>21.6</c:v>
                </c:pt>
              </c:numCache>
            </c:numRef>
          </c:val>
          <c:extLst>
            <c:ext xmlns:c16="http://schemas.microsoft.com/office/drawing/2014/chart" uri="{C3380CC4-5D6E-409C-BE32-E72D297353CC}">
              <c16:uniqueId val="{00000008-D919-4E21-85B7-C9FB4B57D6C1}"/>
            </c:ext>
          </c:extLst>
        </c:ser>
        <c:dLbls>
          <c:dLblPos val="outEnd"/>
          <c:showLegendKey val="0"/>
          <c:showVal val="1"/>
          <c:showCatName val="0"/>
          <c:showSerName val="0"/>
          <c:showPercent val="0"/>
          <c:showBubbleSize val="0"/>
        </c:dLbls>
        <c:gapWidth val="150"/>
        <c:axId val="33950447"/>
        <c:axId val="33950031"/>
      </c:barChart>
      <c:catAx>
        <c:axId val="33950447"/>
        <c:scaling>
          <c:orientation val="minMax"/>
        </c:scaling>
        <c:delete val="0"/>
        <c:axPos val="b"/>
        <c:numFmt formatCode="General" sourceLinked="1"/>
        <c:majorTickMark val="out"/>
        <c:minorTickMark val="none"/>
        <c:tickLblPos val="nextTo"/>
        <c:crossAx val="33950031"/>
        <c:crosses val="autoZero"/>
        <c:auto val="1"/>
        <c:lblAlgn val="ctr"/>
        <c:lblOffset val="100"/>
        <c:noMultiLvlLbl val="0"/>
      </c:catAx>
      <c:valAx>
        <c:axId val="33950031"/>
        <c:scaling>
          <c:orientation val="minMax"/>
        </c:scaling>
        <c:delete val="1"/>
        <c:axPos val="l"/>
        <c:numFmt formatCode="General" sourceLinked="1"/>
        <c:majorTickMark val="out"/>
        <c:minorTickMark val="none"/>
        <c:tickLblPos val="nextTo"/>
        <c:crossAx val="3395044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Overweight (middle school students)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Builder.xlsm]Data'!$H$13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E01-44ED-B1BC-28687A862C73}"/>
              </c:ext>
            </c:extLst>
          </c:dPt>
          <c:dPt>
            <c:idx val="1"/>
            <c:invertIfNegative val="0"/>
            <c:bubble3D val="0"/>
            <c:spPr>
              <a:solidFill>
                <a:srgbClr val="3D6E6F"/>
              </a:solidFill>
            </c:spPr>
            <c:extLst>
              <c:ext xmlns:c16="http://schemas.microsoft.com/office/drawing/2014/chart" uri="{C3380CC4-5D6E-409C-BE32-E72D297353CC}">
                <c16:uniqueId val="{00000003-7E01-44ED-B1BC-28687A862C73}"/>
              </c:ext>
            </c:extLst>
          </c:dPt>
          <c:dPt>
            <c:idx val="2"/>
            <c:invertIfNegative val="0"/>
            <c:bubble3D val="0"/>
            <c:spPr>
              <a:solidFill>
                <a:srgbClr val="A2ADB1"/>
              </a:solidFill>
            </c:spPr>
            <c:extLst>
              <c:ext xmlns:c16="http://schemas.microsoft.com/office/drawing/2014/chart" uri="{C3380CC4-5D6E-409C-BE32-E72D297353CC}">
                <c16:uniqueId val="{00000005-7E01-44ED-B1BC-28687A862C73}"/>
              </c:ext>
            </c:extLst>
          </c:dPt>
          <c:dLbls>
            <c:dLbl>
              <c:idx val="0"/>
              <c:tx>
                <c:rich>
                  <a:bodyPr/>
                  <a:lstStyle/>
                  <a:p>
                    <a:r>
                      <a:rPr lang="en-US"/>
                      <a:t>17.8%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01-44ED-B1BC-28687A862C73}"/>
                </c:ext>
              </c:extLst>
            </c:dLbl>
            <c:dLbl>
              <c:idx val="1"/>
              <c:tx>
                <c:rich>
                  <a:bodyPr/>
                  <a:lstStyle/>
                  <a:p>
                    <a:r>
                      <a:rPr lang="en-US"/>
                      <a:t>24.1%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01-44ED-B1BC-28687A862C73}"/>
                </c:ext>
              </c:extLst>
            </c:dLbl>
            <c:dLbl>
              <c:idx val="2"/>
              <c:tx>
                <c:rich>
                  <a:bodyPr/>
                  <a:lstStyle/>
                  <a:p>
                    <a:r>
                      <a:rPr lang="en-US"/>
                      <a:t>17.3%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01-44ED-B1BC-28687A862C73}"/>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[1]Data!$M$13:$O$13</c:f>
              <c:strCache>
                <c:ptCount val="3"/>
                <c:pt idx="0">
                  <c:v>2017
Washington County</c:v>
                </c:pt>
                <c:pt idx="1">
                  <c:v>2019
Washington County</c:v>
                </c:pt>
                <c:pt idx="2">
                  <c:v>2019
Maine</c:v>
                </c:pt>
              </c:strCache>
            </c:strRef>
          </c:cat>
          <c:val>
            <c:numRef>
              <c:f>[1]Data!$I$13:$K$13</c:f>
              <c:numCache>
                <c:formatCode>General</c:formatCode>
                <c:ptCount val="3"/>
                <c:pt idx="0">
                  <c:v>0.17799999999999999</c:v>
                </c:pt>
                <c:pt idx="1">
                  <c:v>0.24099999999999999</c:v>
                </c:pt>
                <c:pt idx="2">
                  <c:v>0.17299999999999999</c:v>
                </c:pt>
              </c:numCache>
            </c:numRef>
          </c:val>
          <c:extLst>
            <c:ext xmlns:c16="http://schemas.microsoft.com/office/drawing/2014/chart" uri="{C3380CC4-5D6E-409C-BE32-E72D297353CC}">
              <c16:uniqueId val="{00000006-7E01-44ED-B1BC-28687A862C73}"/>
            </c:ext>
          </c:extLst>
        </c:ser>
        <c:dLbls>
          <c:dLblPos val="outEnd"/>
          <c:showLegendKey val="0"/>
          <c:showVal val="1"/>
          <c:showCatName val="0"/>
          <c:showSerName val="0"/>
          <c:showPercent val="0"/>
          <c:showBubbleSize val="0"/>
        </c:dLbls>
        <c:gapWidth val="150"/>
        <c:axId val="33949615"/>
        <c:axId val="33952111"/>
      </c:barChart>
      <c:catAx>
        <c:axId val="33949615"/>
        <c:scaling>
          <c:orientation val="minMax"/>
        </c:scaling>
        <c:delete val="0"/>
        <c:axPos val="b"/>
        <c:numFmt formatCode="General" sourceLinked="1"/>
        <c:majorTickMark val="out"/>
        <c:minorTickMark val="none"/>
        <c:tickLblPos val="nextTo"/>
        <c:crossAx val="33952111"/>
        <c:crosses val="autoZero"/>
        <c:auto val="1"/>
        <c:lblAlgn val="ctr"/>
        <c:lblOffset val="100"/>
        <c:noMultiLvlLbl val="0"/>
      </c:catAx>
      <c:valAx>
        <c:axId val="33952111"/>
        <c:scaling>
          <c:orientation val="minMax"/>
        </c:scaling>
        <c:delete val="1"/>
        <c:axPos val="l"/>
        <c:numFmt formatCode="General" sourceLinked="1"/>
        <c:majorTickMark val="out"/>
        <c:minorTickMark val="none"/>
        <c:tickLblPos val="nextTo"/>
        <c:crossAx val="3394961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Sedentary</a:t>
            </a:r>
            <a:r>
              <a:rPr lang="en-US" b="1" baseline="0" dirty="0">
                <a:solidFill>
                  <a:schemeClr val="tx1"/>
                </a:solidFill>
              </a:rPr>
              <a:t> Lifestyle- no leisure-time physical activity in past month (adults)</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dLbl>
              <c:idx val="0"/>
              <c:layout>
                <c:manualLayout>
                  <c:x val="-9.9993835997773006E-2"/>
                  <c:y val="-5.96449402158063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2B-4267-8CA7-DF811F53C2AB}"/>
                </c:ext>
              </c:extLst>
            </c:dLbl>
            <c:dLbl>
              <c:idx val="2"/>
              <c:layout>
                <c:manualLayout>
                  <c:x val="-5.7064543068480078E-2"/>
                  <c:y val="3.29476523767862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2B-4267-8CA7-DF811F53C2A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'11.05 sedentary lifestyle'!$C$9:$F$9</c:f>
              <c:numCache>
                <c:formatCode>General</c:formatCode>
                <c:ptCount val="4"/>
                <c:pt idx="0">
                  <c:v>2014</c:v>
                </c:pt>
                <c:pt idx="1">
                  <c:v>2015</c:v>
                </c:pt>
                <c:pt idx="2">
                  <c:v>2016</c:v>
                </c:pt>
                <c:pt idx="3">
                  <c:v>2017</c:v>
                </c:pt>
              </c:numCache>
            </c:numRef>
          </c:cat>
          <c:val>
            <c:numRef>
              <c:f>'11.05 sedentary lifestyle'!$C$10:$F$10</c:f>
              <c:numCache>
                <c:formatCode>0.0%</c:formatCode>
                <c:ptCount val="4"/>
                <c:pt idx="0">
                  <c:v>0.23899999999999999</c:v>
                </c:pt>
                <c:pt idx="1">
                  <c:v>0.314</c:v>
                </c:pt>
                <c:pt idx="2">
                  <c:v>0.253</c:v>
                </c:pt>
                <c:pt idx="3">
                  <c:v>0.32400000000000001</c:v>
                </c:pt>
              </c:numCache>
            </c:numRef>
          </c:val>
          <c:smooth val="0"/>
          <c:extLst>
            <c:ext xmlns:c16="http://schemas.microsoft.com/office/drawing/2014/chart" uri="{C3380CC4-5D6E-409C-BE32-E72D297353CC}">
              <c16:uniqueId val="{00000000-4CA3-474D-B1AE-D8967020DF3A}"/>
            </c:ext>
          </c:extLst>
        </c:ser>
        <c:dLbls>
          <c:dLblPos val="t"/>
          <c:showLegendKey val="0"/>
          <c:showVal val="1"/>
          <c:showCatName val="0"/>
          <c:showSerName val="0"/>
          <c:showPercent val="0"/>
          <c:showBubbleSize val="0"/>
        </c:dLbls>
        <c:marker val="1"/>
        <c:smooth val="0"/>
        <c:axId val="681192991"/>
        <c:axId val="681189663"/>
      </c:lineChart>
      <c:catAx>
        <c:axId val="68119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81189663"/>
        <c:crosses val="autoZero"/>
        <c:auto val="1"/>
        <c:lblAlgn val="ctr"/>
        <c:lblOffset val="100"/>
        <c:noMultiLvlLbl val="0"/>
      </c:catAx>
      <c:valAx>
        <c:axId val="681189663"/>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811929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Sedentary</a:t>
            </a:r>
            <a:r>
              <a:rPr lang="en-US" b="1" baseline="0" dirty="0">
                <a:solidFill>
                  <a:schemeClr val="tx1"/>
                </a:solidFill>
              </a:rPr>
              <a:t> Lifestyle </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2-CB4D-444A-9C19-FB3BEA62681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'11.05 sedentary lifestyle'!$A$24:$A$25</c:f>
              <c:strCache>
                <c:ptCount val="2"/>
                <c:pt idx="0">
                  <c:v>Maine (2007)</c:v>
                </c:pt>
                <c:pt idx="1">
                  <c:v>U.S. (2007)</c:v>
                </c:pt>
              </c:strCache>
            </c:strRef>
          </c:cat>
          <c:val>
            <c:numRef>
              <c:f>'11.05 sedentary lifestyle'!$B$24:$B$25</c:f>
              <c:numCache>
                <c:formatCode>0.0%</c:formatCode>
                <c:ptCount val="2"/>
                <c:pt idx="0">
                  <c:v>0.252</c:v>
                </c:pt>
                <c:pt idx="1">
                  <c:v>0.26600000000000001</c:v>
                </c:pt>
              </c:numCache>
            </c:numRef>
          </c:val>
          <c:extLst>
            <c:ext xmlns:c16="http://schemas.microsoft.com/office/drawing/2014/chart" uri="{C3380CC4-5D6E-409C-BE32-E72D297353CC}">
              <c16:uniqueId val="{00000000-CB4D-444A-9C19-FB3BEA62681C}"/>
            </c:ext>
          </c:extLst>
        </c:ser>
        <c:dLbls>
          <c:dLblPos val="outEnd"/>
          <c:showLegendKey val="0"/>
          <c:showVal val="1"/>
          <c:showCatName val="0"/>
          <c:showSerName val="0"/>
          <c:showPercent val="0"/>
          <c:showBubbleSize val="0"/>
        </c:dLbls>
        <c:gapWidth val="219"/>
        <c:overlap val="-27"/>
        <c:axId val="681179263"/>
        <c:axId val="681183839"/>
      </c:barChart>
      <c:catAx>
        <c:axId val="68117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81183839"/>
        <c:crosses val="autoZero"/>
        <c:auto val="1"/>
        <c:lblAlgn val="ctr"/>
        <c:lblOffset val="100"/>
        <c:noMultiLvlLbl val="0"/>
      </c:catAx>
      <c:valAx>
        <c:axId val="681183839"/>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811792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Cognitive decline</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Builder.xlsm]Data'!$H$15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5C5-408A-92B7-4717871C7D5A}"/>
              </c:ext>
            </c:extLst>
          </c:dPt>
          <c:dPt>
            <c:idx val="1"/>
            <c:invertIfNegative val="0"/>
            <c:bubble3D val="0"/>
            <c:spPr>
              <a:solidFill>
                <a:srgbClr val="3D6E6F"/>
              </a:solidFill>
            </c:spPr>
            <c:extLst>
              <c:ext xmlns:c16="http://schemas.microsoft.com/office/drawing/2014/chart" uri="{C3380CC4-5D6E-409C-BE32-E72D297353CC}">
                <c16:uniqueId val="{00000003-F5C5-408A-92B7-4717871C7D5A}"/>
              </c:ext>
            </c:extLst>
          </c:dPt>
          <c:dPt>
            <c:idx val="2"/>
            <c:invertIfNegative val="0"/>
            <c:bubble3D val="0"/>
            <c:spPr>
              <a:solidFill>
                <a:srgbClr val="A2ADB1"/>
              </a:solidFill>
            </c:spPr>
            <c:extLst>
              <c:ext xmlns:c16="http://schemas.microsoft.com/office/drawing/2014/chart" uri="{C3380CC4-5D6E-409C-BE32-E72D297353CC}">
                <c16:uniqueId val="{00000005-F5C5-408A-92B7-4717871C7D5A}"/>
              </c:ext>
            </c:extLst>
          </c:dPt>
          <c:dPt>
            <c:idx val="3"/>
            <c:invertIfNegative val="0"/>
            <c:bubble3D val="0"/>
            <c:spPr>
              <a:solidFill>
                <a:srgbClr val="A2ADB1"/>
              </a:solidFill>
            </c:spPr>
            <c:extLst>
              <c:ext xmlns:c16="http://schemas.microsoft.com/office/drawing/2014/chart" uri="{C3380CC4-5D6E-409C-BE32-E72D297353CC}">
                <c16:uniqueId val="{00000007-F5C5-408A-92B7-4717871C7D5A}"/>
              </c:ext>
            </c:extLst>
          </c:dPt>
          <c:dLbls>
            <c:dLbl>
              <c:idx val="0"/>
              <c:tx>
                <c:rich>
                  <a:bodyPr/>
                  <a:lstStyle/>
                  <a:p>
                    <a:r>
                      <a:rPr lang="en-US"/>
                      <a:t>17.7%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C5-408A-92B7-4717871C7D5A}"/>
                </c:ext>
              </c:extLst>
            </c:dLbl>
            <c:dLbl>
              <c:idx val="1"/>
              <c:tx>
                <c:rich>
                  <a:bodyPr/>
                  <a:lstStyle/>
                  <a:p>
                    <a:r>
                      <a:rPr lang="en-US"/>
                      <a:t>15.5%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C5-408A-92B7-4717871C7D5A}"/>
                </c:ext>
              </c:extLst>
            </c:dLbl>
            <c:dLbl>
              <c:idx val="2"/>
              <c:tx>
                <c:rich>
                  <a:bodyPr/>
                  <a:lstStyle/>
                  <a:p>
                    <a:r>
                      <a:rPr lang="en-US"/>
                      <a:t>10.3%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C5-408A-92B7-4717871C7D5A}"/>
                </c:ext>
              </c:extLst>
            </c:dLbl>
            <c:dLbl>
              <c:idx val="3"/>
              <c:layout>
                <c:manualLayout>
                  <c:x val="0"/>
                  <c:y val="-5.0925337632079971E-17"/>
                </c:manualLayout>
              </c:layout>
              <c:tx>
                <c:rich>
                  <a:bodyPr/>
                  <a:lstStyle/>
                  <a:p>
                    <a:r>
                      <a:rPr lang="en-US" dirty="0"/>
                      <a:t>10.6%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C5-408A-92B7-4717871C7D5A}"/>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[1]Data!$M$15:$P$15</c:f>
              <c:strCache>
                <c:ptCount val="4"/>
                <c:pt idx="0">
                  <c:v>2012
Washington County</c:v>
                </c:pt>
                <c:pt idx="1">
                  <c:v>2016
Washington County</c:v>
                </c:pt>
                <c:pt idx="2">
                  <c:v>2016
Maine</c:v>
                </c:pt>
                <c:pt idx="3">
                  <c:v>2016
U.S.</c:v>
                </c:pt>
              </c:strCache>
            </c:strRef>
          </c:cat>
          <c:val>
            <c:numRef>
              <c:f>[1]Data!$I$15:$L$15</c:f>
              <c:numCache>
                <c:formatCode>General</c:formatCode>
                <c:ptCount val="4"/>
                <c:pt idx="0">
                  <c:v>0.17699999999999999</c:v>
                </c:pt>
                <c:pt idx="1">
                  <c:v>0.155</c:v>
                </c:pt>
                <c:pt idx="2">
                  <c:v>0.10299999999999999</c:v>
                </c:pt>
                <c:pt idx="3">
                  <c:v>0.106</c:v>
                </c:pt>
              </c:numCache>
            </c:numRef>
          </c:val>
          <c:extLst>
            <c:ext xmlns:c16="http://schemas.microsoft.com/office/drawing/2014/chart" uri="{C3380CC4-5D6E-409C-BE32-E72D297353CC}">
              <c16:uniqueId val="{00000008-F5C5-408A-92B7-4717871C7D5A}"/>
            </c:ext>
          </c:extLst>
        </c:ser>
        <c:dLbls>
          <c:dLblPos val="outEnd"/>
          <c:showLegendKey val="0"/>
          <c:showVal val="1"/>
          <c:showCatName val="0"/>
          <c:showSerName val="0"/>
          <c:showPercent val="0"/>
          <c:showBubbleSize val="0"/>
        </c:dLbls>
        <c:gapWidth val="150"/>
        <c:axId val="591090511"/>
        <c:axId val="33949615"/>
      </c:barChart>
      <c:catAx>
        <c:axId val="591090511"/>
        <c:scaling>
          <c:orientation val="minMax"/>
        </c:scaling>
        <c:delete val="0"/>
        <c:axPos val="b"/>
        <c:numFmt formatCode="General" sourceLinked="1"/>
        <c:majorTickMark val="out"/>
        <c:minorTickMark val="none"/>
        <c:tickLblPos val="nextTo"/>
        <c:crossAx val="33949615"/>
        <c:crosses val="autoZero"/>
        <c:auto val="1"/>
        <c:lblAlgn val="ctr"/>
        <c:lblOffset val="100"/>
        <c:noMultiLvlLbl val="0"/>
      </c:catAx>
      <c:valAx>
        <c:axId val="33949615"/>
        <c:scaling>
          <c:orientation val="minMax"/>
        </c:scaling>
        <c:delete val="1"/>
        <c:axPos val="l"/>
        <c:numFmt formatCode="General" sourceLinked="1"/>
        <c:majorTickMark val="out"/>
        <c:minorTickMark val="none"/>
        <c:tickLblPos val="nextTo"/>
        <c:crossAx val="59109051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Injury deaths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Builder.xlsm]Data'!$H$16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BB1-4DD7-B877-0BDC93BF0466}"/>
              </c:ext>
            </c:extLst>
          </c:dPt>
          <c:dPt>
            <c:idx val="1"/>
            <c:invertIfNegative val="0"/>
            <c:bubble3D val="0"/>
            <c:spPr>
              <a:solidFill>
                <a:srgbClr val="3D6E6F"/>
              </a:solidFill>
            </c:spPr>
            <c:extLst>
              <c:ext xmlns:c16="http://schemas.microsoft.com/office/drawing/2014/chart" uri="{C3380CC4-5D6E-409C-BE32-E72D297353CC}">
                <c16:uniqueId val="{00000003-5BB1-4DD7-B877-0BDC93BF0466}"/>
              </c:ext>
            </c:extLst>
          </c:dPt>
          <c:dPt>
            <c:idx val="2"/>
            <c:invertIfNegative val="0"/>
            <c:bubble3D val="0"/>
            <c:spPr>
              <a:solidFill>
                <a:srgbClr val="A2ADB1"/>
              </a:solidFill>
            </c:spPr>
            <c:extLst>
              <c:ext xmlns:c16="http://schemas.microsoft.com/office/drawing/2014/chart" uri="{C3380CC4-5D6E-409C-BE32-E72D297353CC}">
                <c16:uniqueId val="{00000005-5BB1-4DD7-B877-0BDC93BF0466}"/>
              </c:ext>
            </c:extLst>
          </c:dPt>
          <c:dPt>
            <c:idx val="3"/>
            <c:invertIfNegative val="0"/>
            <c:bubble3D val="0"/>
            <c:spPr>
              <a:solidFill>
                <a:srgbClr val="A2ADB1"/>
              </a:solidFill>
            </c:spPr>
            <c:extLst>
              <c:ext xmlns:c16="http://schemas.microsoft.com/office/drawing/2014/chart" uri="{C3380CC4-5D6E-409C-BE32-E72D297353CC}">
                <c16:uniqueId val="{00000007-5BB1-4DD7-B877-0BDC93BF0466}"/>
              </c:ext>
            </c:extLst>
          </c:dPt>
          <c:dLbls>
            <c:dLbl>
              <c:idx val="1"/>
              <c:tx>
                <c:rich>
                  <a:bodyPr/>
                  <a:lstStyle/>
                  <a:p>
                    <a:r>
                      <a:rPr lang="en-US" dirty="0"/>
                      <a:t>130.0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B1-4DD7-B877-0BDC93BF0466}"/>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[1]Data!$M$16:$P$16</c:f>
              <c:strCache>
                <c:ptCount val="4"/>
                <c:pt idx="0">
                  <c:v>2007-2011
Washington County</c:v>
                </c:pt>
                <c:pt idx="1">
                  <c:v>2015-2019
Washington County</c:v>
                </c:pt>
                <c:pt idx="2">
                  <c:v>2015-2019
Maine</c:v>
                </c:pt>
                <c:pt idx="3">
                  <c:v>2019
U.S.</c:v>
                </c:pt>
              </c:strCache>
            </c:strRef>
          </c:cat>
          <c:val>
            <c:numRef>
              <c:f>[1]Data!$I$16:$L$16</c:f>
              <c:numCache>
                <c:formatCode>General</c:formatCode>
                <c:ptCount val="4"/>
                <c:pt idx="0">
                  <c:v>88.4</c:v>
                </c:pt>
                <c:pt idx="1">
                  <c:v>130</c:v>
                </c:pt>
                <c:pt idx="2">
                  <c:v>83.9</c:v>
                </c:pt>
                <c:pt idx="3">
                  <c:v>71.2</c:v>
                </c:pt>
              </c:numCache>
            </c:numRef>
          </c:val>
          <c:extLst>
            <c:ext xmlns:c16="http://schemas.microsoft.com/office/drawing/2014/chart" uri="{C3380CC4-5D6E-409C-BE32-E72D297353CC}">
              <c16:uniqueId val="{00000008-5BB1-4DD7-B877-0BDC93BF0466}"/>
            </c:ext>
          </c:extLst>
        </c:ser>
        <c:dLbls>
          <c:dLblPos val="outEnd"/>
          <c:showLegendKey val="0"/>
          <c:showVal val="1"/>
          <c:showCatName val="0"/>
          <c:showSerName val="0"/>
          <c:showPercent val="0"/>
          <c:showBubbleSize val="0"/>
        </c:dLbls>
        <c:gapWidth val="150"/>
        <c:axId val="33950447"/>
        <c:axId val="33952111"/>
      </c:barChart>
      <c:catAx>
        <c:axId val="33950447"/>
        <c:scaling>
          <c:orientation val="minMax"/>
        </c:scaling>
        <c:delete val="0"/>
        <c:axPos val="b"/>
        <c:numFmt formatCode="General" sourceLinked="1"/>
        <c:majorTickMark val="out"/>
        <c:minorTickMark val="none"/>
        <c:tickLblPos val="nextTo"/>
        <c:crossAx val="33952111"/>
        <c:crosses val="autoZero"/>
        <c:auto val="1"/>
        <c:lblAlgn val="ctr"/>
        <c:lblOffset val="100"/>
        <c:noMultiLvlLbl val="0"/>
      </c:catAx>
      <c:valAx>
        <c:axId val="33952111"/>
        <c:scaling>
          <c:orientation val="minMax"/>
        </c:scaling>
        <c:delete val="1"/>
        <c:axPos val="l"/>
        <c:numFmt formatCode="General" sourceLinked="1"/>
        <c:majorTickMark val="out"/>
        <c:minorTickMark val="none"/>
        <c:tickLblPos val="nextTo"/>
        <c:crossAx val="3395044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Poisoning deaths (unintentional and undetermined intent)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Builder.xlsm]Data'!$H$17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84A-4D9E-A541-CDCAF922DE5B}"/>
              </c:ext>
            </c:extLst>
          </c:dPt>
          <c:dPt>
            <c:idx val="1"/>
            <c:invertIfNegative val="0"/>
            <c:bubble3D val="0"/>
            <c:spPr>
              <a:solidFill>
                <a:srgbClr val="3D6E6F"/>
              </a:solidFill>
            </c:spPr>
            <c:extLst>
              <c:ext xmlns:c16="http://schemas.microsoft.com/office/drawing/2014/chart" uri="{C3380CC4-5D6E-409C-BE32-E72D297353CC}">
                <c16:uniqueId val="{00000003-984A-4D9E-A541-CDCAF922DE5B}"/>
              </c:ext>
            </c:extLst>
          </c:dPt>
          <c:dPt>
            <c:idx val="2"/>
            <c:invertIfNegative val="0"/>
            <c:bubble3D val="0"/>
            <c:spPr>
              <a:solidFill>
                <a:srgbClr val="A2ADB1"/>
              </a:solidFill>
            </c:spPr>
            <c:extLst>
              <c:ext xmlns:c16="http://schemas.microsoft.com/office/drawing/2014/chart" uri="{C3380CC4-5D6E-409C-BE32-E72D297353CC}">
                <c16:uniqueId val="{00000005-984A-4D9E-A541-CDCAF922DE5B}"/>
              </c:ext>
            </c:extLst>
          </c:dPt>
          <c:dPt>
            <c:idx val="3"/>
            <c:invertIfNegative val="0"/>
            <c:bubble3D val="0"/>
            <c:spPr>
              <a:solidFill>
                <a:srgbClr val="A2ADB1"/>
              </a:solidFill>
            </c:spPr>
            <c:extLst>
              <c:ext xmlns:c16="http://schemas.microsoft.com/office/drawing/2014/chart" uri="{C3380CC4-5D6E-409C-BE32-E72D297353CC}">
                <c16:uniqueId val="{00000007-984A-4D9E-A541-CDCAF922DE5B}"/>
              </c:ext>
            </c:extLst>
          </c:dPt>
          <c:dLbls>
            <c:dLbl>
              <c:idx val="2"/>
              <c:tx>
                <c:rich>
                  <a:bodyPr/>
                  <a:lstStyle/>
                  <a:p>
                    <a:r>
                      <a:rPr lang="en-US"/>
                      <a:t>28.0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4A-4D9E-A541-CDCAF922DE5B}"/>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[1]Data!$M$17:$P$17</c:f>
              <c:strCache>
                <c:ptCount val="4"/>
                <c:pt idx="0">
                  <c:v>2007-2011
Washington County</c:v>
                </c:pt>
                <c:pt idx="1">
                  <c:v>2015-2019
Washington County</c:v>
                </c:pt>
                <c:pt idx="2">
                  <c:v>2015-2019
Maine</c:v>
                </c:pt>
                <c:pt idx="3">
                  <c:v>2019
U.S.</c:v>
                </c:pt>
              </c:strCache>
            </c:strRef>
          </c:cat>
          <c:val>
            <c:numRef>
              <c:f>[1]Data!$I$17:$L$17</c:f>
              <c:numCache>
                <c:formatCode>General</c:formatCode>
                <c:ptCount val="4"/>
                <c:pt idx="0">
                  <c:v>16.100000000000001</c:v>
                </c:pt>
                <c:pt idx="1">
                  <c:v>54.2</c:v>
                </c:pt>
                <c:pt idx="2">
                  <c:v>28</c:v>
                </c:pt>
                <c:pt idx="3">
                  <c:v>3.7</c:v>
                </c:pt>
              </c:numCache>
            </c:numRef>
          </c:val>
          <c:extLst>
            <c:ext xmlns:c16="http://schemas.microsoft.com/office/drawing/2014/chart" uri="{C3380CC4-5D6E-409C-BE32-E72D297353CC}">
              <c16:uniqueId val="{00000008-984A-4D9E-A541-CDCAF922DE5B}"/>
            </c:ext>
          </c:extLst>
        </c:ser>
        <c:dLbls>
          <c:dLblPos val="outEnd"/>
          <c:showLegendKey val="0"/>
          <c:showVal val="1"/>
          <c:showCatName val="0"/>
          <c:showSerName val="0"/>
          <c:showPercent val="0"/>
          <c:showBubbleSize val="0"/>
        </c:dLbls>
        <c:gapWidth val="150"/>
        <c:axId val="596267599"/>
        <c:axId val="596270511"/>
      </c:barChart>
      <c:catAx>
        <c:axId val="596267599"/>
        <c:scaling>
          <c:orientation val="minMax"/>
        </c:scaling>
        <c:delete val="0"/>
        <c:axPos val="b"/>
        <c:numFmt formatCode="General" sourceLinked="1"/>
        <c:majorTickMark val="out"/>
        <c:minorTickMark val="none"/>
        <c:tickLblPos val="nextTo"/>
        <c:crossAx val="596270511"/>
        <c:crosses val="autoZero"/>
        <c:auto val="1"/>
        <c:lblAlgn val="ctr"/>
        <c:lblOffset val="100"/>
        <c:noMultiLvlLbl val="0"/>
      </c:catAx>
      <c:valAx>
        <c:axId val="596270511"/>
        <c:scaling>
          <c:orientation val="minMax"/>
        </c:scaling>
        <c:delete val="1"/>
        <c:axPos val="l"/>
        <c:numFmt formatCode="General" sourceLinked="1"/>
        <c:majorTickMark val="out"/>
        <c:minorTickMark val="none"/>
        <c:tickLblPos val="nextTo"/>
        <c:crossAx val="59626759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FF71-43E9-9CFC-B71CED745F5C}"/>
              </c:ext>
            </c:extLst>
          </c:dPt>
          <c:dPt>
            <c:idx val="5"/>
            <c:invertIfNegative val="0"/>
            <c:bubble3D val="0"/>
            <c:spPr>
              <a:solidFill>
                <a:schemeClr val="accent2"/>
              </a:solidFill>
            </c:spPr>
            <c:extLst>
              <c:ext xmlns:c16="http://schemas.microsoft.com/office/drawing/2014/chart" uri="{C3380CC4-5D6E-409C-BE32-E72D297353CC}">
                <c16:uniqueId val="{00000003-FF71-43E9-9CFC-B71CED745F5C}"/>
              </c:ext>
            </c:extLst>
          </c:dPt>
          <c:dPt>
            <c:idx val="6"/>
            <c:invertIfNegative val="0"/>
            <c:bubble3D val="0"/>
            <c:spPr>
              <a:solidFill>
                <a:schemeClr val="accent2"/>
              </a:solidFill>
            </c:spPr>
            <c:extLst>
              <c:ext xmlns:c16="http://schemas.microsoft.com/office/drawing/2014/chart" uri="{C3380CC4-5D6E-409C-BE32-E72D297353CC}">
                <c16:uniqueId val="{00000005-FF71-43E9-9CFC-B71CED745F5C}"/>
              </c:ext>
            </c:extLst>
          </c:dPt>
          <c:dPt>
            <c:idx val="7"/>
            <c:invertIfNegative val="0"/>
            <c:bubble3D val="0"/>
            <c:spPr>
              <a:solidFill>
                <a:schemeClr val="accent2"/>
              </a:solidFill>
            </c:spPr>
            <c:extLst>
              <c:ext xmlns:c16="http://schemas.microsoft.com/office/drawing/2014/chart" uri="{C3380CC4-5D6E-409C-BE32-E72D297353CC}">
                <c16:uniqueId val="{00000007-FF71-43E9-9CFC-B71CED745F5C}"/>
              </c:ext>
            </c:extLst>
          </c:dPt>
          <c:dPt>
            <c:idx val="8"/>
            <c:invertIfNegative val="0"/>
            <c:bubble3D val="0"/>
            <c:spPr>
              <a:solidFill>
                <a:schemeClr val="accent2"/>
              </a:solidFill>
            </c:spPr>
            <c:extLst>
              <c:ext xmlns:c16="http://schemas.microsoft.com/office/drawing/2014/chart" uri="{C3380CC4-5D6E-409C-BE32-E72D297353CC}">
                <c16:uniqueId val="{00000009-FF71-43E9-9CFC-B71CED745F5C}"/>
              </c:ext>
            </c:extLst>
          </c:dPt>
          <c:dPt>
            <c:idx val="9"/>
            <c:invertIfNegative val="0"/>
            <c:bubble3D val="0"/>
            <c:spPr>
              <a:solidFill>
                <a:schemeClr val="accent2"/>
              </a:solidFill>
            </c:spPr>
            <c:extLst>
              <c:ext xmlns:c16="http://schemas.microsoft.com/office/drawing/2014/chart" uri="{C3380CC4-5D6E-409C-BE32-E72D297353CC}">
                <c16:uniqueId val="{0000000B-FF71-43E9-9CFC-B71CED745F5C}"/>
              </c:ext>
            </c:extLst>
          </c:dPt>
          <c:dPt>
            <c:idx val="10"/>
            <c:invertIfNegative val="0"/>
            <c:bubble3D val="0"/>
            <c:spPr>
              <a:solidFill>
                <a:schemeClr val="accent2"/>
              </a:solidFill>
            </c:spPr>
            <c:extLst>
              <c:ext xmlns:c16="http://schemas.microsoft.com/office/drawing/2014/chart" uri="{C3380CC4-5D6E-409C-BE32-E72D297353CC}">
                <c16:uniqueId val="{0000000D-FF71-43E9-9CFC-B71CED745F5C}"/>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FF71-43E9-9CFC-B71CED745F5C}"/>
              </c:ext>
            </c:extLst>
          </c:dPt>
          <c:dPt>
            <c:idx val="12"/>
            <c:invertIfNegative val="0"/>
            <c:bubble3D val="0"/>
            <c:spPr>
              <a:solidFill>
                <a:schemeClr val="accent2"/>
              </a:solidFill>
            </c:spPr>
            <c:extLst>
              <c:ext xmlns:c16="http://schemas.microsoft.com/office/drawing/2014/chart" uri="{C3380CC4-5D6E-409C-BE32-E72D297353CC}">
                <c16:uniqueId val="{00000011-FF71-43E9-9CFC-B71CED745F5C}"/>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Washington'!$B$24:$B$41</c:f>
              <c:numCache>
                <c:formatCode>#,##0</c:formatCode>
                <c:ptCount val="18"/>
                <c:pt idx="0">
                  <c:v>1495</c:v>
                </c:pt>
                <c:pt idx="1">
                  <c:v>1548</c:v>
                </c:pt>
                <c:pt idx="2">
                  <c:v>1873</c:v>
                </c:pt>
                <c:pt idx="3">
                  <c:v>1828</c:v>
                </c:pt>
                <c:pt idx="4">
                  <c:v>1640</c:v>
                </c:pt>
                <c:pt idx="5">
                  <c:v>1402</c:v>
                </c:pt>
                <c:pt idx="6">
                  <c:v>1538</c:v>
                </c:pt>
                <c:pt idx="7">
                  <c:v>1773</c:v>
                </c:pt>
                <c:pt idx="8">
                  <c:v>1467</c:v>
                </c:pt>
                <c:pt idx="9">
                  <c:v>1917</c:v>
                </c:pt>
                <c:pt idx="10">
                  <c:v>2164</c:v>
                </c:pt>
                <c:pt idx="11">
                  <c:v>2582</c:v>
                </c:pt>
                <c:pt idx="12">
                  <c:v>2782</c:v>
                </c:pt>
                <c:pt idx="13">
                  <c:v>2445</c:v>
                </c:pt>
                <c:pt idx="14">
                  <c:v>2042</c:v>
                </c:pt>
                <c:pt idx="15">
                  <c:v>1404</c:v>
                </c:pt>
                <c:pt idx="16" formatCode="General">
                  <c:v>791</c:v>
                </c:pt>
                <c:pt idx="17" formatCode="General">
                  <c:v>800</c:v>
                </c:pt>
              </c:numCache>
            </c:numRef>
          </c:val>
          <c:extLst>
            <c:ext xmlns:c16="http://schemas.microsoft.com/office/drawing/2014/chart" uri="{C3380CC4-5D6E-409C-BE32-E72D297353CC}">
              <c16:uniqueId val="{00000012-FF71-43E9-9CFC-B71CED745F5C}"/>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Suicide deaths per 100,000 population</a:t>
            </a:r>
          </a:p>
        </c:rich>
      </c:tx>
      <c:layout/>
      <c:overlay val="0"/>
    </c:title>
    <c:autoTitleDeleted val="0"/>
    <c:plotArea>
      <c:layout/>
      <c:barChart>
        <c:barDir val="col"/>
        <c:grouping val="clustered"/>
        <c:varyColors val="0"/>
        <c:ser>
          <c:idx val="0"/>
          <c:order val="0"/>
          <c:tx>
            <c:strRef>
              <c:f>'H:\PROJECTS\2877021 MaineHealth MSCHNA Communications 2021\Presentations\[Health Indicator Chart Builder.xlsm]Data'!$H$18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7DC-4DD2-9AB4-87808B95D35A}"/>
              </c:ext>
            </c:extLst>
          </c:dPt>
          <c:dPt>
            <c:idx val="1"/>
            <c:invertIfNegative val="0"/>
            <c:bubble3D val="0"/>
            <c:spPr>
              <a:solidFill>
                <a:srgbClr val="3D6E6F"/>
              </a:solidFill>
            </c:spPr>
            <c:extLst>
              <c:ext xmlns:c16="http://schemas.microsoft.com/office/drawing/2014/chart" uri="{C3380CC4-5D6E-409C-BE32-E72D297353CC}">
                <c16:uniqueId val="{00000003-D7DC-4DD2-9AB4-87808B95D35A}"/>
              </c:ext>
            </c:extLst>
          </c:dPt>
          <c:dPt>
            <c:idx val="2"/>
            <c:invertIfNegative val="0"/>
            <c:bubble3D val="0"/>
            <c:spPr>
              <a:solidFill>
                <a:srgbClr val="A2ADB1"/>
              </a:solidFill>
            </c:spPr>
            <c:extLst>
              <c:ext xmlns:c16="http://schemas.microsoft.com/office/drawing/2014/chart" uri="{C3380CC4-5D6E-409C-BE32-E72D297353CC}">
                <c16:uniqueId val="{00000005-D7DC-4DD2-9AB4-87808B95D35A}"/>
              </c:ext>
            </c:extLst>
          </c:dPt>
          <c:dPt>
            <c:idx val="3"/>
            <c:invertIfNegative val="0"/>
            <c:bubble3D val="0"/>
            <c:spPr>
              <a:solidFill>
                <a:srgbClr val="A2ADB1"/>
              </a:solidFill>
            </c:spPr>
            <c:extLst>
              <c:ext xmlns:c16="http://schemas.microsoft.com/office/drawing/2014/chart" uri="{C3380CC4-5D6E-409C-BE32-E72D297353CC}">
                <c16:uniqueId val="{00000007-D7DC-4DD2-9AB4-87808B95D35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[1]Data!$M$18:$P$18</c:f>
              <c:strCache>
                <c:ptCount val="4"/>
                <c:pt idx="0">
                  <c:v>2007-2011
Washington County</c:v>
                </c:pt>
                <c:pt idx="1">
                  <c:v>2015-2019
Washington County</c:v>
                </c:pt>
                <c:pt idx="2">
                  <c:v>2015-2019
Maine</c:v>
                </c:pt>
                <c:pt idx="3">
                  <c:v>2019
U.S.</c:v>
                </c:pt>
              </c:strCache>
            </c:strRef>
          </c:cat>
          <c:val>
            <c:numRef>
              <c:f>[1]Data!$I$18:$L$18</c:f>
              <c:numCache>
                <c:formatCode>General</c:formatCode>
                <c:ptCount val="4"/>
                <c:pt idx="0">
                  <c:v>17.3</c:v>
                </c:pt>
                <c:pt idx="1">
                  <c:v>24.4</c:v>
                </c:pt>
                <c:pt idx="2">
                  <c:v>17.7</c:v>
                </c:pt>
                <c:pt idx="3">
                  <c:v>13.9</c:v>
                </c:pt>
              </c:numCache>
            </c:numRef>
          </c:val>
          <c:extLst>
            <c:ext xmlns:c16="http://schemas.microsoft.com/office/drawing/2014/chart" uri="{C3380CC4-5D6E-409C-BE32-E72D297353CC}">
              <c16:uniqueId val="{00000008-D7DC-4DD2-9AB4-87808B95D35A}"/>
            </c:ext>
          </c:extLst>
        </c:ser>
        <c:dLbls>
          <c:dLblPos val="outEnd"/>
          <c:showLegendKey val="0"/>
          <c:showVal val="1"/>
          <c:showCatName val="0"/>
          <c:showSerName val="0"/>
          <c:showPercent val="0"/>
          <c:showBubbleSize val="0"/>
        </c:dLbls>
        <c:gapWidth val="150"/>
        <c:axId val="596268431"/>
        <c:axId val="596267183"/>
      </c:barChart>
      <c:catAx>
        <c:axId val="596268431"/>
        <c:scaling>
          <c:orientation val="minMax"/>
        </c:scaling>
        <c:delete val="0"/>
        <c:axPos val="b"/>
        <c:numFmt formatCode="General" sourceLinked="1"/>
        <c:majorTickMark val="out"/>
        <c:minorTickMark val="none"/>
        <c:tickLblPos val="nextTo"/>
        <c:crossAx val="596267183"/>
        <c:crosses val="autoZero"/>
        <c:auto val="1"/>
        <c:lblAlgn val="ctr"/>
        <c:lblOffset val="100"/>
        <c:noMultiLvlLbl val="0"/>
      </c:catAx>
      <c:valAx>
        <c:axId val="596267183"/>
        <c:scaling>
          <c:orientation val="minMax"/>
        </c:scaling>
        <c:delete val="1"/>
        <c:axPos val="l"/>
        <c:numFmt formatCode="General" sourceLinked="1"/>
        <c:majorTickMark val="out"/>
        <c:minorTickMark val="none"/>
        <c:tickLblPos val="nextTo"/>
        <c:crossAx val="59626843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Intentional self-injury (middle school students)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Builder.xlsm]Data'!$H$19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1CB5-4D61-ADAC-30FD1528B240}"/>
              </c:ext>
            </c:extLst>
          </c:dPt>
          <c:dPt>
            <c:idx val="1"/>
            <c:invertIfNegative val="0"/>
            <c:bubble3D val="0"/>
            <c:spPr>
              <a:solidFill>
                <a:srgbClr val="3D6E6F"/>
              </a:solidFill>
            </c:spPr>
            <c:extLst>
              <c:ext xmlns:c16="http://schemas.microsoft.com/office/drawing/2014/chart" uri="{C3380CC4-5D6E-409C-BE32-E72D297353CC}">
                <c16:uniqueId val="{00000003-1CB5-4D61-ADAC-30FD1528B240}"/>
              </c:ext>
            </c:extLst>
          </c:dPt>
          <c:dPt>
            <c:idx val="2"/>
            <c:invertIfNegative val="0"/>
            <c:bubble3D val="0"/>
            <c:spPr>
              <a:solidFill>
                <a:srgbClr val="A2ADB1"/>
              </a:solidFill>
            </c:spPr>
            <c:extLst>
              <c:ext xmlns:c16="http://schemas.microsoft.com/office/drawing/2014/chart" uri="{C3380CC4-5D6E-409C-BE32-E72D297353CC}">
                <c16:uniqueId val="{00000005-1CB5-4D61-ADAC-30FD1528B240}"/>
              </c:ext>
            </c:extLst>
          </c:dPt>
          <c:dPt>
            <c:idx val="3"/>
            <c:invertIfNegative val="0"/>
            <c:bubble3D val="0"/>
            <c:spPr>
              <a:solidFill>
                <a:srgbClr val="A2ADB1"/>
              </a:solidFill>
            </c:spPr>
            <c:extLst>
              <c:ext xmlns:c16="http://schemas.microsoft.com/office/drawing/2014/chart" uri="{C3380CC4-5D6E-409C-BE32-E72D297353CC}">
                <c16:uniqueId val="{00000007-1CB5-4D61-ADAC-30FD1528B240}"/>
              </c:ext>
            </c:extLst>
          </c:dPt>
          <c:dLbls>
            <c:dLbl>
              <c:idx val="0"/>
              <c:tx>
                <c:rich>
                  <a:bodyPr/>
                  <a:lstStyle/>
                  <a:p>
                    <a:r>
                      <a:rPr lang="en-US"/>
                      <a:t>11.3%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B5-4D61-ADAC-30FD1528B240}"/>
                </c:ext>
              </c:extLst>
            </c:dLbl>
            <c:dLbl>
              <c:idx val="1"/>
              <c:tx>
                <c:rich>
                  <a:bodyPr/>
                  <a:lstStyle/>
                  <a:p>
                    <a:r>
                      <a:rPr lang="en-US"/>
                      <a:t>32.6%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B5-4D61-ADAC-30FD1528B240}"/>
                </c:ext>
              </c:extLst>
            </c:dLbl>
            <c:dLbl>
              <c:idx val="2"/>
              <c:tx>
                <c:rich>
                  <a:bodyPr/>
                  <a:lstStyle/>
                  <a:p>
                    <a:r>
                      <a:rPr lang="en-US"/>
                      <a:t>18.9%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B5-4D61-ADAC-30FD1528B240}"/>
                </c:ext>
              </c:extLst>
            </c:dLbl>
            <c:dLbl>
              <c:idx val="3"/>
              <c:tx>
                <c:rich>
                  <a:bodyPr/>
                  <a:lstStyle/>
                  <a:p>
                    <a:r>
                      <a:rPr lang="en-US"/>
                      <a:t>66.4%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B5-4D61-ADAC-30FD1528B24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[1]Data!$M$19:$P$19</c:f>
              <c:strCache>
                <c:ptCount val="4"/>
                <c:pt idx="0">
                  <c:v>2017
Washington County</c:v>
                </c:pt>
                <c:pt idx="1">
                  <c:v>2019
Washington County</c:v>
                </c:pt>
                <c:pt idx="2">
                  <c:v>2019
Maine</c:v>
                </c:pt>
                <c:pt idx="3">
                  <c:v>2016
U.S.</c:v>
                </c:pt>
              </c:strCache>
            </c:strRef>
          </c:cat>
          <c:val>
            <c:numRef>
              <c:f>[1]Data!$I$19:$L$19</c:f>
              <c:numCache>
                <c:formatCode>General</c:formatCode>
                <c:ptCount val="4"/>
                <c:pt idx="0">
                  <c:v>0.113</c:v>
                </c:pt>
                <c:pt idx="1">
                  <c:v>0.32600000000000001</c:v>
                </c:pt>
                <c:pt idx="2">
                  <c:v>0.189</c:v>
                </c:pt>
                <c:pt idx="3">
                  <c:v>0.66400000000000003</c:v>
                </c:pt>
              </c:numCache>
            </c:numRef>
          </c:val>
          <c:extLst>
            <c:ext xmlns:c16="http://schemas.microsoft.com/office/drawing/2014/chart" uri="{C3380CC4-5D6E-409C-BE32-E72D297353CC}">
              <c16:uniqueId val="{00000008-1CB5-4D61-ADAC-30FD1528B240}"/>
            </c:ext>
          </c:extLst>
        </c:ser>
        <c:dLbls>
          <c:dLblPos val="outEnd"/>
          <c:showLegendKey val="0"/>
          <c:showVal val="1"/>
          <c:showCatName val="0"/>
          <c:showSerName val="0"/>
          <c:showPercent val="0"/>
          <c:showBubbleSize val="0"/>
        </c:dLbls>
        <c:gapWidth val="150"/>
        <c:axId val="596269679"/>
        <c:axId val="596269263"/>
      </c:barChart>
      <c:catAx>
        <c:axId val="596269679"/>
        <c:scaling>
          <c:orientation val="minMax"/>
        </c:scaling>
        <c:delete val="0"/>
        <c:axPos val="b"/>
        <c:numFmt formatCode="General" sourceLinked="1"/>
        <c:majorTickMark val="out"/>
        <c:minorTickMark val="none"/>
        <c:tickLblPos val="nextTo"/>
        <c:crossAx val="596269263"/>
        <c:crosses val="autoZero"/>
        <c:auto val="1"/>
        <c:lblAlgn val="ctr"/>
        <c:lblOffset val="100"/>
        <c:noMultiLvlLbl val="0"/>
      </c:catAx>
      <c:valAx>
        <c:axId val="596269263"/>
        <c:scaling>
          <c:orientation val="minMax"/>
        </c:scaling>
        <c:delete val="1"/>
        <c:axPos val="l"/>
        <c:numFmt formatCode="General" sourceLinked="1"/>
        <c:majorTickMark val="out"/>
        <c:minorTickMark val="none"/>
        <c:tickLblPos val="nextTo"/>
        <c:crossAx val="59626967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Depression, current symptoms (adults)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Builder.xlsm]Data'!$H$20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6F4-4072-9E4E-A19175A24118}"/>
              </c:ext>
            </c:extLst>
          </c:dPt>
          <c:dPt>
            <c:idx val="1"/>
            <c:invertIfNegative val="0"/>
            <c:bubble3D val="0"/>
            <c:spPr>
              <a:solidFill>
                <a:srgbClr val="3D6E6F"/>
              </a:solidFill>
            </c:spPr>
            <c:extLst>
              <c:ext xmlns:c16="http://schemas.microsoft.com/office/drawing/2014/chart" uri="{C3380CC4-5D6E-409C-BE32-E72D297353CC}">
                <c16:uniqueId val="{00000003-56F4-4072-9E4E-A19175A24118}"/>
              </c:ext>
            </c:extLst>
          </c:dPt>
          <c:dPt>
            <c:idx val="2"/>
            <c:invertIfNegative val="0"/>
            <c:bubble3D val="0"/>
            <c:spPr>
              <a:solidFill>
                <a:srgbClr val="A2ADB1"/>
              </a:solidFill>
            </c:spPr>
            <c:extLst>
              <c:ext xmlns:c16="http://schemas.microsoft.com/office/drawing/2014/chart" uri="{C3380CC4-5D6E-409C-BE32-E72D297353CC}">
                <c16:uniqueId val="{00000005-56F4-4072-9E4E-A19175A24118}"/>
              </c:ext>
            </c:extLst>
          </c:dPt>
          <c:dLbls>
            <c:dLbl>
              <c:idx val="0"/>
              <c:tx>
                <c:rich>
                  <a:bodyPr/>
                  <a:lstStyle/>
                  <a:p>
                    <a:r>
                      <a:rPr lang="en-US"/>
                      <a:t>11.0%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F4-4072-9E4E-A19175A24118}"/>
                </c:ext>
              </c:extLst>
            </c:dLbl>
            <c:dLbl>
              <c:idx val="1"/>
              <c:tx>
                <c:rich>
                  <a:bodyPr/>
                  <a:lstStyle/>
                  <a:p>
                    <a:r>
                      <a:rPr lang="en-US"/>
                      <a:t>10.2%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F4-4072-9E4E-A19175A24118}"/>
                </c:ext>
              </c:extLst>
            </c:dLbl>
            <c:dLbl>
              <c:idx val="2"/>
              <c:tx>
                <c:rich>
                  <a:bodyPr/>
                  <a:lstStyle/>
                  <a:p>
                    <a:r>
                      <a:rPr lang="en-US"/>
                      <a:t>9.5%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F4-4072-9E4E-A19175A2411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[1]Data!$M$20:$O$20</c:f>
              <c:strCache>
                <c:ptCount val="3"/>
                <c:pt idx="0">
                  <c:v>2012-2014
Washington County</c:v>
                </c:pt>
                <c:pt idx="1">
                  <c:v>2015-2017
Washington County</c:v>
                </c:pt>
                <c:pt idx="2">
                  <c:v>2015-2017
Maine</c:v>
                </c:pt>
              </c:strCache>
            </c:strRef>
          </c:cat>
          <c:val>
            <c:numRef>
              <c:f>[1]Data!$I$20:$K$20</c:f>
              <c:numCache>
                <c:formatCode>General</c:formatCode>
                <c:ptCount val="3"/>
                <c:pt idx="0">
                  <c:v>0.11</c:v>
                </c:pt>
                <c:pt idx="1">
                  <c:v>0.10199999999999999</c:v>
                </c:pt>
                <c:pt idx="2">
                  <c:v>9.5000000000000001E-2</c:v>
                </c:pt>
              </c:numCache>
            </c:numRef>
          </c:val>
          <c:extLst>
            <c:ext xmlns:c16="http://schemas.microsoft.com/office/drawing/2014/chart" uri="{C3380CC4-5D6E-409C-BE32-E72D297353CC}">
              <c16:uniqueId val="{00000006-56F4-4072-9E4E-A19175A24118}"/>
            </c:ext>
          </c:extLst>
        </c:ser>
        <c:dLbls>
          <c:dLblPos val="outEnd"/>
          <c:showLegendKey val="0"/>
          <c:showVal val="1"/>
          <c:showCatName val="0"/>
          <c:showSerName val="0"/>
          <c:showPercent val="0"/>
          <c:showBubbleSize val="0"/>
        </c:dLbls>
        <c:gapWidth val="150"/>
        <c:axId val="596270511"/>
        <c:axId val="596267183"/>
      </c:barChart>
      <c:catAx>
        <c:axId val="596270511"/>
        <c:scaling>
          <c:orientation val="minMax"/>
        </c:scaling>
        <c:delete val="0"/>
        <c:axPos val="b"/>
        <c:numFmt formatCode="General" sourceLinked="1"/>
        <c:majorTickMark val="out"/>
        <c:minorTickMark val="none"/>
        <c:tickLblPos val="nextTo"/>
        <c:crossAx val="596267183"/>
        <c:crosses val="autoZero"/>
        <c:auto val="1"/>
        <c:lblAlgn val="ctr"/>
        <c:lblOffset val="100"/>
        <c:noMultiLvlLbl val="0"/>
      </c:catAx>
      <c:valAx>
        <c:axId val="596267183"/>
        <c:scaling>
          <c:orientation val="minMax"/>
        </c:scaling>
        <c:delete val="1"/>
        <c:axPos val="l"/>
        <c:numFmt formatCode="General" sourceLinked="1"/>
        <c:majorTickMark val="out"/>
        <c:minorTickMark val="none"/>
        <c:tickLblPos val="nextTo"/>
        <c:crossAx val="59627051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(middle school students)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Builder.xlsm]Data'!$H$21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249-490C-85EB-BE785471FADE}"/>
              </c:ext>
            </c:extLst>
          </c:dPt>
          <c:dPt>
            <c:idx val="1"/>
            <c:invertIfNegative val="0"/>
            <c:bubble3D val="0"/>
            <c:spPr>
              <a:solidFill>
                <a:srgbClr val="3D6E6F"/>
              </a:solidFill>
            </c:spPr>
            <c:extLst>
              <c:ext xmlns:c16="http://schemas.microsoft.com/office/drawing/2014/chart" uri="{C3380CC4-5D6E-409C-BE32-E72D297353CC}">
                <c16:uniqueId val="{00000003-B249-490C-85EB-BE785471FADE}"/>
              </c:ext>
            </c:extLst>
          </c:dPt>
          <c:dPt>
            <c:idx val="2"/>
            <c:invertIfNegative val="0"/>
            <c:bubble3D val="0"/>
            <c:spPr>
              <a:solidFill>
                <a:srgbClr val="A2ADB1"/>
              </a:solidFill>
            </c:spPr>
            <c:extLst>
              <c:ext xmlns:c16="http://schemas.microsoft.com/office/drawing/2014/chart" uri="{C3380CC4-5D6E-409C-BE32-E72D297353CC}">
                <c16:uniqueId val="{00000005-B249-490C-85EB-BE785471FADE}"/>
              </c:ext>
            </c:extLst>
          </c:dPt>
          <c:dLbls>
            <c:dLbl>
              <c:idx val="0"/>
              <c:tx>
                <c:rich>
                  <a:bodyPr/>
                  <a:lstStyle/>
                  <a:p>
                    <a:r>
                      <a:rPr lang="en-US"/>
                      <a:t>19.4%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49-490C-85EB-BE785471FADE}"/>
                </c:ext>
              </c:extLst>
            </c:dLbl>
            <c:dLbl>
              <c:idx val="1"/>
              <c:tx>
                <c:rich>
                  <a:bodyPr/>
                  <a:lstStyle/>
                  <a:p>
                    <a:r>
                      <a:rPr lang="en-US"/>
                      <a:t>35.2%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49-490C-85EB-BE785471FADE}"/>
                </c:ext>
              </c:extLst>
            </c:dLbl>
            <c:dLbl>
              <c:idx val="2"/>
              <c:tx>
                <c:rich>
                  <a:bodyPr/>
                  <a:lstStyle/>
                  <a:p>
                    <a:r>
                      <a:rPr lang="en-US"/>
                      <a:t>24.8%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49-490C-85EB-BE785471FADE}"/>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[1]Data!$M$21:$O$21</c:f>
              <c:strCache>
                <c:ptCount val="3"/>
                <c:pt idx="0">
                  <c:v>2017
Washington County</c:v>
                </c:pt>
                <c:pt idx="1">
                  <c:v>2019
Washington County</c:v>
                </c:pt>
                <c:pt idx="2">
                  <c:v>2019
Maine</c:v>
                </c:pt>
              </c:strCache>
            </c:strRef>
          </c:cat>
          <c:val>
            <c:numRef>
              <c:f>[1]Data!$I$21:$K$21</c:f>
              <c:numCache>
                <c:formatCode>General</c:formatCode>
                <c:ptCount val="3"/>
                <c:pt idx="0">
                  <c:v>0.19400000000000001</c:v>
                </c:pt>
                <c:pt idx="1">
                  <c:v>0.35199999999999998</c:v>
                </c:pt>
                <c:pt idx="2">
                  <c:v>0.248</c:v>
                </c:pt>
              </c:numCache>
            </c:numRef>
          </c:val>
          <c:extLst>
            <c:ext xmlns:c16="http://schemas.microsoft.com/office/drawing/2014/chart" uri="{C3380CC4-5D6E-409C-BE32-E72D297353CC}">
              <c16:uniqueId val="{00000006-B249-490C-85EB-BE785471FADE}"/>
            </c:ext>
          </c:extLst>
        </c:ser>
        <c:dLbls>
          <c:dLblPos val="outEnd"/>
          <c:showLegendKey val="0"/>
          <c:showVal val="1"/>
          <c:showCatName val="0"/>
          <c:showSerName val="0"/>
          <c:showPercent val="0"/>
          <c:showBubbleSize val="0"/>
        </c:dLbls>
        <c:gapWidth val="150"/>
        <c:axId val="596269679"/>
        <c:axId val="599419631"/>
      </c:barChart>
      <c:catAx>
        <c:axId val="596269679"/>
        <c:scaling>
          <c:orientation val="minMax"/>
        </c:scaling>
        <c:delete val="0"/>
        <c:axPos val="b"/>
        <c:numFmt formatCode="General" sourceLinked="1"/>
        <c:majorTickMark val="out"/>
        <c:minorTickMark val="none"/>
        <c:tickLblPos val="nextTo"/>
        <c:crossAx val="599419631"/>
        <c:crosses val="autoZero"/>
        <c:auto val="1"/>
        <c:lblAlgn val="ctr"/>
        <c:lblOffset val="100"/>
        <c:noMultiLvlLbl val="0"/>
      </c:catAx>
      <c:valAx>
        <c:axId val="599419631"/>
        <c:scaling>
          <c:orientation val="minMax"/>
        </c:scaling>
        <c:delete val="1"/>
        <c:axPos val="l"/>
        <c:numFmt formatCode="General" sourceLinked="1"/>
        <c:majorTickMark val="out"/>
        <c:minorTickMark val="none"/>
        <c:tickLblPos val="nextTo"/>
        <c:crossAx val="59626967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Overdose deaths per 100,000</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BB60-462F-9FEC-42079F9D6A4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'23.011 overdose'!$A$25:$A$26</c:f>
              <c:strCache>
                <c:ptCount val="2"/>
                <c:pt idx="0">
                  <c:v>Maine</c:v>
                </c:pt>
                <c:pt idx="1">
                  <c:v>U.S.</c:v>
                </c:pt>
              </c:strCache>
            </c:strRef>
          </c:cat>
          <c:val>
            <c:numRef>
              <c:f>'23.011 overdose'!$B$25:$B$26</c:f>
              <c:numCache>
                <c:formatCode>General</c:formatCode>
                <c:ptCount val="2"/>
                <c:pt idx="0">
                  <c:v>37.299999999999997</c:v>
                </c:pt>
                <c:pt idx="1">
                  <c:v>21.7</c:v>
                </c:pt>
              </c:numCache>
            </c:numRef>
          </c:val>
          <c:extLst>
            <c:ext xmlns:c16="http://schemas.microsoft.com/office/drawing/2014/chart" uri="{C3380CC4-5D6E-409C-BE32-E72D297353CC}">
              <c16:uniqueId val="{00000000-BB60-462F-9FEC-42079F9D6A4E}"/>
            </c:ext>
          </c:extLst>
        </c:ser>
        <c:dLbls>
          <c:dLblPos val="outEnd"/>
          <c:showLegendKey val="0"/>
          <c:showVal val="1"/>
          <c:showCatName val="0"/>
          <c:showSerName val="0"/>
          <c:showPercent val="0"/>
          <c:showBubbleSize val="0"/>
        </c:dLbls>
        <c:gapWidth val="219"/>
        <c:overlap val="-27"/>
        <c:axId val="681205887"/>
        <c:axId val="681209215"/>
      </c:barChart>
      <c:catAx>
        <c:axId val="681205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81209215"/>
        <c:crosses val="autoZero"/>
        <c:auto val="1"/>
        <c:lblAlgn val="ctr"/>
        <c:lblOffset val="100"/>
        <c:noMultiLvlLbl val="0"/>
      </c:catAx>
      <c:valAx>
        <c:axId val="681209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812058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Overdose deaths per 100,000</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6.9959262904636998E-2"/>
                  <c:y val="-5.0385680956547156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3530001458151047E-2"/>
                      <c:h val="6.6820987654320985E-2"/>
                    </c:manualLayout>
                  </c15:layout>
                </c:ext>
                <c:ext xmlns:c16="http://schemas.microsoft.com/office/drawing/2014/chart" uri="{C3380CC4-5D6E-409C-BE32-E72D297353CC}">
                  <c16:uniqueId val="{00000000-DB71-4E10-AE7C-39ACC8BF894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'23.011 overdose'!$A$9:$E$9</c:f>
              <c:numCache>
                <c:formatCode>General</c:formatCode>
                <c:ptCount val="5"/>
                <c:pt idx="0">
                  <c:v>2016</c:v>
                </c:pt>
                <c:pt idx="1">
                  <c:v>2017</c:v>
                </c:pt>
                <c:pt idx="2">
                  <c:v>2018</c:v>
                </c:pt>
                <c:pt idx="3">
                  <c:v>2019</c:v>
                </c:pt>
                <c:pt idx="4">
                  <c:v>2020</c:v>
                </c:pt>
              </c:numCache>
            </c:numRef>
          </c:cat>
          <c:val>
            <c:numRef>
              <c:f>'23.011 overdose'!$A$10:$E$10</c:f>
              <c:numCache>
                <c:formatCode>General</c:formatCode>
                <c:ptCount val="5"/>
                <c:pt idx="0">
                  <c:v>63.3</c:v>
                </c:pt>
                <c:pt idx="1">
                  <c:v>41.1</c:v>
                </c:pt>
                <c:pt idx="2">
                  <c:v>28.7</c:v>
                </c:pt>
                <c:pt idx="3">
                  <c:v>31.9</c:v>
                </c:pt>
                <c:pt idx="4">
                  <c:v>63.5</c:v>
                </c:pt>
              </c:numCache>
            </c:numRef>
          </c:val>
          <c:smooth val="0"/>
          <c:extLst>
            <c:ext xmlns:c16="http://schemas.microsoft.com/office/drawing/2014/chart" uri="{C3380CC4-5D6E-409C-BE32-E72D297353CC}">
              <c16:uniqueId val="{00000000-AC93-4953-B212-6850F76A17C7}"/>
            </c:ext>
          </c:extLst>
        </c:ser>
        <c:dLbls>
          <c:dLblPos val="t"/>
          <c:showLegendKey val="0"/>
          <c:showVal val="1"/>
          <c:showCatName val="0"/>
          <c:showSerName val="0"/>
          <c:showPercent val="0"/>
          <c:showBubbleSize val="0"/>
        </c:dLbls>
        <c:marker val="1"/>
        <c:smooth val="0"/>
        <c:axId val="717227807"/>
        <c:axId val="717227391"/>
      </c:lineChart>
      <c:catAx>
        <c:axId val="71722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17227391"/>
        <c:crosses val="autoZero"/>
        <c:auto val="1"/>
        <c:lblAlgn val="ctr"/>
        <c:lblOffset val="100"/>
        <c:noMultiLvlLbl val="0"/>
      </c:catAx>
      <c:valAx>
        <c:axId val="717227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17227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Drug-induced deaths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Builder.xlsm]Data'!$H$23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201-467B-A45D-C6C1E8940C05}"/>
              </c:ext>
            </c:extLst>
          </c:dPt>
          <c:dPt>
            <c:idx val="1"/>
            <c:invertIfNegative val="0"/>
            <c:bubble3D val="0"/>
            <c:spPr>
              <a:solidFill>
                <a:srgbClr val="3D6E6F"/>
              </a:solidFill>
            </c:spPr>
            <c:extLst>
              <c:ext xmlns:c16="http://schemas.microsoft.com/office/drawing/2014/chart" uri="{C3380CC4-5D6E-409C-BE32-E72D297353CC}">
                <c16:uniqueId val="{00000003-3201-467B-A45D-C6C1E8940C05}"/>
              </c:ext>
            </c:extLst>
          </c:dPt>
          <c:dPt>
            <c:idx val="2"/>
            <c:invertIfNegative val="0"/>
            <c:bubble3D val="0"/>
            <c:spPr>
              <a:solidFill>
                <a:srgbClr val="A2ADB1"/>
              </a:solidFill>
            </c:spPr>
            <c:extLst>
              <c:ext xmlns:c16="http://schemas.microsoft.com/office/drawing/2014/chart" uri="{C3380CC4-5D6E-409C-BE32-E72D297353CC}">
                <c16:uniqueId val="{00000005-3201-467B-A45D-C6C1E8940C05}"/>
              </c:ext>
            </c:extLst>
          </c:dPt>
          <c:dPt>
            <c:idx val="3"/>
            <c:invertIfNegative val="0"/>
            <c:bubble3D val="0"/>
            <c:spPr>
              <a:solidFill>
                <a:srgbClr val="A2ADB1"/>
              </a:solidFill>
            </c:spPr>
            <c:extLst>
              <c:ext xmlns:c16="http://schemas.microsoft.com/office/drawing/2014/chart" uri="{C3380CC4-5D6E-409C-BE32-E72D297353CC}">
                <c16:uniqueId val="{00000007-3201-467B-A45D-C6C1E8940C0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[1]Data!$M$23:$P$23</c:f>
              <c:strCache>
                <c:ptCount val="4"/>
                <c:pt idx="0">
                  <c:v>2007-2011
Washington County</c:v>
                </c:pt>
                <c:pt idx="1">
                  <c:v>2015-2019
Washington County</c:v>
                </c:pt>
                <c:pt idx="2">
                  <c:v>2015-2019
Maine</c:v>
                </c:pt>
                <c:pt idx="3">
                  <c:v>2019
U.S.</c:v>
                </c:pt>
              </c:strCache>
            </c:strRef>
          </c:cat>
          <c:val>
            <c:numRef>
              <c:f>[1]Data!$I$23:$L$23</c:f>
              <c:numCache>
                <c:formatCode>General</c:formatCode>
                <c:ptCount val="4"/>
                <c:pt idx="0">
                  <c:v>17.8</c:v>
                </c:pt>
                <c:pt idx="1">
                  <c:v>54.2</c:v>
                </c:pt>
                <c:pt idx="2">
                  <c:v>29.5</c:v>
                </c:pt>
                <c:pt idx="3">
                  <c:v>22.8</c:v>
                </c:pt>
              </c:numCache>
            </c:numRef>
          </c:val>
          <c:extLst>
            <c:ext xmlns:c16="http://schemas.microsoft.com/office/drawing/2014/chart" uri="{C3380CC4-5D6E-409C-BE32-E72D297353CC}">
              <c16:uniqueId val="{00000008-3201-467B-A45D-C6C1E8940C05}"/>
            </c:ext>
          </c:extLst>
        </c:ser>
        <c:dLbls>
          <c:dLblPos val="outEnd"/>
          <c:showLegendKey val="0"/>
          <c:showVal val="1"/>
          <c:showCatName val="0"/>
          <c:showSerName val="0"/>
          <c:showPercent val="0"/>
          <c:showBubbleSize val="0"/>
        </c:dLbls>
        <c:gapWidth val="150"/>
        <c:axId val="599416303"/>
        <c:axId val="599419631"/>
      </c:barChart>
      <c:catAx>
        <c:axId val="599416303"/>
        <c:scaling>
          <c:orientation val="minMax"/>
        </c:scaling>
        <c:delete val="0"/>
        <c:axPos val="b"/>
        <c:numFmt formatCode="General" sourceLinked="1"/>
        <c:majorTickMark val="out"/>
        <c:minorTickMark val="none"/>
        <c:tickLblPos val="nextTo"/>
        <c:crossAx val="599419631"/>
        <c:crosses val="autoZero"/>
        <c:auto val="1"/>
        <c:lblAlgn val="ctr"/>
        <c:lblOffset val="100"/>
        <c:noMultiLvlLbl val="0"/>
      </c:catAx>
      <c:valAx>
        <c:axId val="599419631"/>
        <c:scaling>
          <c:orientation val="minMax"/>
        </c:scaling>
        <c:delete val="1"/>
        <c:axPos val="l"/>
        <c:numFmt formatCode="General" sourceLinked="1"/>
        <c:majorTickMark val="out"/>
        <c:minorTickMark val="none"/>
        <c:tickLblPos val="nextTo"/>
        <c:crossAx val="59941630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Alcohol-induced deaths per 100,000 population</a:t>
            </a:r>
          </a:p>
        </c:rich>
      </c:tx>
      <c:layout/>
      <c:overlay val="0"/>
    </c:title>
    <c:autoTitleDeleted val="0"/>
    <c:plotArea>
      <c:layout/>
      <c:barChart>
        <c:barDir val="col"/>
        <c:grouping val="clustered"/>
        <c:varyColors val="0"/>
        <c:ser>
          <c:idx val="0"/>
          <c:order val="0"/>
          <c:tx>
            <c:strRef>
              <c:f>'H:\PROJECTS\2877021 MaineHealth MSCHNA Communications 2021\Presentations\[Health Indicator Chart Builder.xlsm]Data'!$H$24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88B-4AC4-9193-824BBF8C78B4}"/>
              </c:ext>
            </c:extLst>
          </c:dPt>
          <c:dPt>
            <c:idx val="1"/>
            <c:invertIfNegative val="0"/>
            <c:bubble3D val="0"/>
            <c:spPr>
              <a:solidFill>
                <a:srgbClr val="3D6E6F"/>
              </a:solidFill>
            </c:spPr>
            <c:extLst>
              <c:ext xmlns:c16="http://schemas.microsoft.com/office/drawing/2014/chart" uri="{C3380CC4-5D6E-409C-BE32-E72D297353CC}">
                <c16:uniqueId val="{00000003-B88B-4AC4-9193-824BBF8C78B4}"/>
              </c:ext>
            </c:extLst>
          </c:dPt>
          <c:dPt>
            <c:idx val="2"/>
            <c:invertIfNegative val="0"/>
            <c:bubble3D val="0"/>
            <c:spPr>
              <a:solidFill>
                <a:srgbClr val="A2ADB1"/>
              </a:solidFill>
            </c:spPr>
            <c:extLst>
              <c:ext xmlns:c16="http://schemas.microsoft.com/office/drawing/2014/chart" uri="{C3380CC4-5D6E-409C-BE32-E72D297353CC}">
                <c16:uniqueId val="{00000005-B88B-4AC4-9193-824BBF8C78B4}"/>
              </c:ext>
            </c:extLst>
          </c:dPt>
          <c:dPt>
            <c:idx val="3"/>
            <c:invertIfNegative val="0"/>
            <c:bubble3D val="0"/>
            <c:spPr>
              <a:solidFill>
                <a:srgbClr val="A2ADB1"/>
              </a:solidFill>
            </c:spPr>
            <c:extLst>
              <c:ext xmlns:c16="http://schemas.microsoft.com/office/drawing/2014/chart" uri="{C3380CC4-5D6E-409C-BE32-E72D297353CC}">
                <c16:uniqueId val="{00000007-B88B-4AC4-9193-824BBF8C78B4}"/>
              </c:ext>
            </c:extLst>
          </c:dPt>
          <c:dLbls>
            <c:dLbl>
              <c:idx val="1"/>
              <c:layout/>
              <c:tx>
                <c:rich>
                  <a:bodyPr/>
                  <a:lstStyle/>
                  <a:p>
                    <a:r>
                      <a:rPr lang="en-US"/>
                      <a:t>15.0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88B-4AC4-9193-824BBF8C78B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[1]Data!$M$24:$P$24</c:f>
              <c:strCache>
                <c:ptCount val="4"/>
                <c:pt idx="0">
                  <c:v>2007-2011
Washington County</c:v>
                </c:pt>
                <c:pt idx="1">
                  <c:v>2015-2019
Washington County</c:v>
                </c:pt>
                <c:pt idx="2">
                  <c:v>2015-2019
Maine</c:v>
                </c:pt>
                <c:pt idx="3">
                  <c:v>2019
U.S.</c:v>
                </c:pt>
              </c:strCache>
            </c:strRef>
          </c:cat>
          <c:val>
            <c:numRef>
              <c:f>[1]Data!$I$24:$L$24</c:f>
              <c:numCache>
                <c:formatCode>General</c:formatCode>
                <c:ptCount val="4"/>
                <c:pt idx="0">
                  <c:v>8.9</c:v>
                </c:pt>
                <c:pt idx="1">
                  <c:v>15</c:v>
                </c:pt>
                <c:pt idx="2">
                  <c:v>11.6</c:v>
                </c:pt>
                <c:pt idx="3">
                  <c:v>10.4</c:v>
                </c:pt>
              </c:numCache>
            </c:numRef>
          </c:val>
          <c:extLst>
            <c:ext xmlns:c16="http://schemas.microsoft.com/office/drawing/2014/chart" uri="{C3380CC4-5D6E-409C-BE32-E72D297353CC}">
              <c16:uniqueId val="{00000008-B88B-4AC4-9193-824BBF8C78B4}"/>
            </c:ext>
          </c:extLst>
        </c:ser>
        <c:dLbls>
          <c:dLblPos val="outEnd"/>
          <c:showLegendKey val="0"/>
          <c:showVal val="1"/>
          <c:showCatName val="0"/>
          <c:showSerName val="0"/>
          <c:showPercent val="0"/>
          <c:showBubbleSize val="0"/>
        </c:dLbls>
        <c:gapWidth val="150"/>
        <c:axId val="596269679"/>
        <c:axId val="599417551"/>
      </c:barChart>
      <c:catAx>
        <c:axId val="596269679"/>
        <c:scaling>
          <c:orientation val="minMax"/>
        </c:scaling>
        <c:delete val="0"/>
        <c:axPos val="b"/>
        <c:numFmt formatCode="General" sourceLinked="1"/>
        <c:majorTickMark val="out"/>
        <c:minorTickMark val="none"/>
        <c:tickLblPos val="nextTo"/>
        <c:crossAx val="599417551"/>
        <c:crosses val="autoZero"/>
        <c:auto val="1"/>
        <c:lblAlgn val="ctr"/>
        <c:lblOffset val="100"/>
        <c:noMultiLvlLbl val="0"/>
      </c:catAx>
      <c:valAx>
        <c:axId val="599417551"/>
        <c:scaling>
          <c:orientation val="minMax"/>
        </c:scaling>
        <c:delete val="1"/>
        <c:axPos val="l"/>
        <c:numFmt formatCode="General" sourceLinked="1"/>
        <c:majorTickMark val="out"/>
        <c:minorTickMark val="none"/>
        <c:tickLblPos val="nextTo"/>
        <c:crossAx val="59626967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Binge</a:t>
            </a:r>
            <a:r>
              <a:rPr lang="en-US" b="1" baseline="0" dirty="0">
                <a:solidFill>
                  <a:schemeClr val="tx1"/>
                </a:solidFill>
              </a:rPr>
              <a:t> drinking </a:t>
            </a:r>
            <a:endParaRPr lang="en-US" b="1" dirty="0">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'23.118 binge drinking'!$A$17</c:f>
              <c:strCache>
                <c:ptCount val="1"/>
                <c:pt idx="0">
                  <c:v>Maine (2019)</c:v>
                </c:pt>
              </c:strCache>
            </c:strRef>
          </c:cat>
          <c:val>
            <c:numRef>
              <c:f>'23.118 binge drinking'!$B$17</c:f>
              <c:numCache>
                <c:formatCode>0.0%</c:formatCode>
                <c:ptCount val="1"/>
                <c:pt idx="0">
                  <c:v>0.32700000000000001</c:v>
                </c:pt>
              </c:numCache>
            </c:numRef>
          </c:val>
          <c:extLst>
            <c:ext xmlns:c16="http://schemas.microsoft.com/office/drawing/2014/chart" uri="{C3380CC4-5D6E-409C-BE32-E72D297353CC}">
              <c16:uniqueId val="{00000000-F5D2-4A29-8213-467A02469710}"/>
            </c:ext>
          </c:extLst>
        </c:ser>
        <c:dLbls>
          <c:showLegendKey val="0"/>
          <c:showVal val="0"/>
          <c:showCatName val="0"/>
          <c:showSerName val="0"/>
          <c:showPercent val="0"/>
          <c:showBubbleSize val="0"/>
        </c:dLbls>
        <c:gapWidth val="219"/>
        <c:overlap val="-27"/>
        <c:axId val="761094991"/>
        <c:axId val="761085007"/>
      </c:barChart>
      <c:catAx>
        <c:axId val="761094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61085007"/>
        <c:crosses val="autoZero"/>
        <c:auto val="1"/>
        <c:lblAlgn val="ctr"/>
        <c:lblOffset val="100"/>
        <c:noMultiLvlLbl val="0"/>
      </c:catAx>
      <c:valAx>
        <c:axId val="761085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610949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Binge</a:t>
            </a:r>
            <a:r>
              <a:rPr lang="en-US" b="1" baseline="0">
                <a:solidFill>
                  <a:schemeClr val="tx1"/>
                </a:solidFill>
              </a:rPr>
              <a:t> drinking (high school students)</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8.7031386701662383E-2"/>
                  <c:y val="-7.19906192281520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9FD-4032-895E-F734356D78B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'23.118 binge drinking'!$A$12:$E$12</c:f>
              <c:numCache>
                <c:formatCode>General</c:formatCode>
                <c:ptCount val="5"/>
                <c:pt idx="0">
                  <c:v>2011</c:v>
                </c:pt>
                <c:pt idx="1">
                  <c:v>2013</c:v>
                </c:pt>
                <c:pt idx="2">
                  <c:v>2015</c:v>
                </c:pt>
                <c:pt idx="3">
                  <c:v>2017</c:v>
                </c:pt>
                <c:pt idx="4">
                  <c:v>2019</c:v>
                </c:pt>
              </c:numCache>
            </c:numRef>
          </c:cat>
          <c:val>
            <c:numRef>
              <c:f>'23.118 binge drinking'!$A$13:$E$13</c:f>
              <c:numCache>
                <c:formatCode>0.0%</c:formatCode>
                <c:ptCount val="5"/>
                <c:pt idx="0">
                  <c:v>0.185</c:v>
                </c:pt>
                <c:pt idx="1">
                  <c:v>0.17799999999999999</c:v>
                </c:pt>
                <c:pt idx="2">
                  <c:v>0.11600000000000001</c:v>
                </c:pt>
                <c:pt idx="3">
                  <c:v>0.374</c:v>
                </c:pt>
                <c:pt idx="4">
                  <c:v>0.40799999999999997</c:v>
                </c:pt>
              </c:numCache>
            </c:numRef>
          </c:val>
          <c:smooth val="0"/>
          <c:extLst>
            <c:ext xmlns:c16="http://schemas.microsoft.com/office/drawing/2014/chart" uri="{C3380CC4-5D6E-409C-BE32-E72D297353CC}">
              <c16:uniqueId val="{00000000-7F7F-47F0-90B0-F22D7F30D3F8}"/>
            </c:ext>
          </c:extLst>
        </c:ser>
        <c:dLbls>
          <c:dLblPos val="t"/>
          <c:showLegendKey val="0"/>
          <c:showVal val="1"/>
          <c:showCatName val="0"/>
          <c:showSerName val="0"/>
          <c:showPercent val="0"/>
          <c:showBubbleSize val="0"/>
        </c:dLbls>
        <c:marker val="1"/>
        <c:smooth val="0"/>
        <c:axId val="761079183"/>
        <c:axId val="761076271"/>
      </c:lineChart>
      <c:catAx>
        <c:axId val="76107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61076271"/>
        <c:crosses val="autoZero"/>
        <c:auto val="1"/>
        <c:lblAlgn val="ctr"/>
        <c:lblOffset val="100"/>
        <c:noMultiLvlLbl val="0"/>
      </c:catAx>
      <c:valAx>
        <c:axId val="761076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61079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B4C1-4E8F-8001-AE8DABFD5B0D}"/>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B4C1-4E8F-8001-AE8DABFD5B0D}"/>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B4C1-4E8F-8001-AE8DABFD5B0D}"/>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B4C1-4E8F-8001-AE8DABFD5B0D}"/>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B4C1-4E8F-8001-AE8DABFD5B0D}"/>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B4C1-4E8F-8001-AE8DABFD5B0D}"/>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B4C1-4E8F-8001-AE8DABFD5B0D}"/>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B4C1-4E8F-8001-AE8DABFD5B0D}"/>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B4C1-4E8F-8001-AE8DABFD5B0D}"/>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B4C1-4E8F-8001-AE8DABFD5B0D}"/>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B4C1-4E8F-8001-AE8DABFD5B0D}"/>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B4C1-4E8F-8001-AE8DABFD5B0D}"/>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B4C1-4E8F-8001-AE8DABFD5B0D}"/>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B4C1-4E8F-8001-AE8DABFD5B0D}"/>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B4C1-4E8F-8001-AE8DABFD5B0D}"/>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B4C1-4E8F-8001-AE8DABFD5B0D}"/>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B4C1-4E8F-8001-AE8DABFD5B0D}"/>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B4C1-4E8F-8001-AE8DABFD5B0D}"/>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Washington'!$B$4:$B$21</c:f>
              <c:numCache>
                <c:formatCode>0</c:formatCode>
                <c:ptCount val="18"/>
                <c:pt idx="0">
                  <c:v>1674</c:v>
                </c:pt>
                <c:pt idx="1">
                  <c:v>1763</c:v>
                </c:pt>
                <c:pt idx="2">
                  <c:v>1810</c:v>
                </c:pt>
                <c:pt idx="3">
                  <c:v>2091</c:v>
                </c:pt>
                <c:pt idx="4">
                  <c:v>1582</c:v>
                </c:pt>
                <c:pt idx="5">
                  <c:v>1572</c:v>
                </c:pt>
                <c:pt idx="6">
                  <c:v>1643</c:v>
                </c:pt>
                <c:pt idx="7">
                  <c:v>1729</c:v>
                </c:pt>
                <c:pt idx="8">
                  <c:v>2081</c:v>
                </c:pt>
                <c:pt idx="9">
                  <c:v>2423</c:v>
                </c:pt>
                <c:pt idx="10">
                  <c:v>2756</c:v>
                </c:pt>
                <c:pt idx="11">
                  <c:v>2664</c:v>
                </c:pt>
                <c:pt idx="12">
                  <c:v>2642</c:v>
                </c:pt>
                <c:pt idx="13">
                  <c:v>1986</c:v>
                </c:pt>
                <c:pt idx="14">
                  <c:v>1538</c:v>
                </c:pt>
                <c:pt idx="15">
                  <c:v>1255</c:v>
                </c:pt>
                <c:pt idx="16">
                  <c:v>855</c:v>
                </c:pt>
                <c:pt idx="17">
                  <c:v>792</c:v>
                </c:pt>
              </c:numCache>
            </c:numRef>
          </c:val>
          <c:extLst>
            <c:ext xmlns:c16="http://schemas.microsoft.com/office/drawing/2014/chart" uri="{C3380CC4-5D6E-409C-BE32-E72D297353CC}">
              <c16:uniqueId val="{00000024-B4C1-4E8F-8001-AE8DABFD5B0D}"/>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Opiate poisoning emergency department rate per 10,000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Builder.xlsm]Data'!$I$26</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9682-4E19-8C73-1CFBA8A639CD}"/>
              </c:ext>
            </c:extLst>
          </c:dPt>
          <c:dPt>
            <c:idx val="1"/>
            <c:invertIfNegative val="0"/>
            <c:bubble3D val="0"/>
            <c:spPr>
              <a:solidFill>
                <a:srgbClr val="A2ADB1"/>
              </a:solidFill>
            </c:spPr>
            <c:extLst>
              <c:ext xmlns:c16="http://schemas.microsoft.com/office/drawing/2014/chart" uri="{C3380CC4-5D6E-409C-BE32-E72D297353CC}">
                <c16:uniqueId val="{00000003-9682-4E19-8C73-1CFBA8A639C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[1]Data!$N$26:$O$26</c:f>
              <c:strCache>
                <c:ptCount val="2"/>
                <c:pt idx="0">
                  <c:v>2016-2018
Washington County</c:v>
                </c:pt>
                <c:pt idx="1">
                  <c:v>2016-2018
Maine</c:v>
                </c:pt>
              </c:strCache>
            </c:strRef>
          </c:cat>
          <c:val>
            <c:numRef>
              <c:f>[1]Data!$J$26:$K$26</c:f>
              <c:numCache>
                <c:formatCode>General</c:formatCode>
                <c:ptCount val="2"/>
                <c:pt idx="0">
                  <c:v>15.5</c:v>
                </c:pt>
                <c:pt idx="1">
                  <c:v>9.9</c:v>
                </c:pt>
              </c:numCache>
            </c:numRef>
          </c:val>
          <c:extLst>
            <c:ext xmlns:c16="http://schemas.microsoft.com/office/drawing/2014/chart" uri="{C3380CC4-5D6E-409C-BE32-E72D297353CC}">
              <c16:uniqueId val="{00000004-9682-4E19-8C73-1CFBA8A639CD}"/>
            </c:ext>
          </c:extLst>
        </c:ser>
        <c:dLbls>
          <c:dLblPos val="outEnd"/>
          <c:showLegendKey val="0"/>
          <c:showVal val="1"/>
          <c:showCatName val="0"/>
          <c:showSerName val="0"/>
          <c:showPercent val="0"/>
          <c:showBubbleSize val="0"/>
        </c:dLbls>
        <c:gapWidth val="150"/>
        <c:axId val="388778863"/>
        <c:axId val="388778447"/>
      </c:barChart>
      <c:catAx>
        <c:axId val="388778863"/>
        <c:scaling>
          <c:orientation val="minMax"/>
        </c:scaling>
        <c:delete val="0"/>
        <c:axPos val="b"/>
        <c:numFmt formatCode="General" sourceLinked="1"/>
        <c:majorTickMark val="out"/>
        <c:minorTickMark val="none"/>
        <c:tickLblPos val="nextTo"/>
        <c:crossAx val="388778447"/>
        <c:crosses val="autoZero"/>
        <c:auto val="1"/>
        <c:lblAlgn val="ctr"/>
        <c:lblOffset val="100"/>
        <c:noMultiLvlLbl val="0"/>
      </c:catAx>
      <c:valAx>
        <c:axId val="388778447"/>
        <c:scaling>
          <c:orientation val="minMax"/>
        </c:scaling>
        <c:delete val="1"/>
        <c:axPos val="l"/>
        <c:numFmt formatCode="General" sourceLinked="1"/>
        <c:majorTickMark val="out"/>
        <c:minorTickMark val="none"/>
        <c:tickLblPos val="nextTo"/>
        <c:crossAx val="38877886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Past 30 day cigarette smoking (high school students)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'24.038 cigarette smoking'!$A$9:$E$9</c:f>
              <c:numCache>
                <c:formatCode>General</c:formatCode>
                <c:ptCount val="5"/>
                <c:pt idx="0">
                  <c:v>2011</c:v>
                </c:pt>
                <c:pt idx="1">
                  <c:v>2013</c:v>
                </c:pt>
                <c:pt idx="2">
                  <c:v>2015</c:v>
                </c:pt>
                <c:pt idx="3">
                  <c:v>2017</c:v>
                </c:pt>
                <c:pt idx="4">
                  <c:v>2019</c:v>
                </c:pt>
              </c:numCache>
            </c:numRef>
          </c:cat>
          <c:val>
            <c:numRef>
              <c:f>'24.038 cigarette smoking'!$A$10:$E$10</c:f>
              <c:numCache>
                <c:formatCode>0.0%</c:formatCode>
                <c:ptCount val="5"/>
                <c:pt idx="0">
                  <c:v>0.219</c:v>
                </c:pt>
                <c:pt idx="1">
                  <c:v>0.19700000000000001</c:v>
                </c:pt>
                <c:pt idx="2">
                  <c:v>0.14899999999999999</c:v>
                </c:pt>
                <c:pt idx="3">
                  <c:v>0.123</c:v>
                </c:pt>
                <c:pt idx="4">
                  <c:v>0.12</c:v>
                </c:pt>
              </c:numCache>
            </c:numRef>
          </c:val>
          <c:smooth val="0"/>
          <c:extLst>
            <c:ext xmlns:c16="http://schemas.microsoft.com/office/drawing/2014/chart" uri="{C3380CC4-5D6E-409C-BE32-E72D297353CC}">
              <c16:uniqueId val="{00000000-1B5D-4719-ABF3-365261C375D5}"/>
            </c:ext>
          </c:extLst>
        </c:ser>
        <c:dLbls>
          <c:dLblPos val="t"/>
          <c:showLegendKey val="0"/>
          <c:showVal val="1"/>
          <c:showCatName val="0"/>
          <c:showSerName val="0"/>
          <c:showPercent val="0"/>
          <c:showBubbleSize val="0"/>
        </c:dLbls>
        <c:marker val="1"/>
        <c:smooth val="0"/>
        <c:axId val="761080431"/>
        <c:axId val="761074191"/>
      </c:lineChart>
      <c:catAx>
        <c:axId val="76108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61074191"/>
        <c:crosses val="autoZero"/>
        <c:auto val="1"/>
        <c:lblAlgn val="ctr"/>
        <c:lblOffset val="100"/>
        <c:noMultiLvlLbl val="0"/>
      </c:catAx>
      <c:valAx>
        <c:axId val="7610741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610804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Past 30</a:t>
            </a:r>
            <a:r>
              <a:rPr lang="en-US" b="1" baseline="0" dirty="0">
                <a:solidFill>
                  <a:schemeClr val="tx1"/>
                </a:solidFill>
              </a:rPr>
              <a:t> day cigarette smoking </a:t>
            </a:r>
            <a:endParaRPr lang="en-US" b="1" dirty="0">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2-5FEE-4408-87E9-D56D695E6F4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'24.038 cigarette smoking'!$A$13</c:f>
              <c:strCache>
                <c:ptCount val="1"/>
                <c:pt idx="0">
                  <c:v>Maine (2019)</c:v>
                </c:pt>
              </c:strCache>
            </c:strRef>
          </c:cat>
          <c:val>
            <c:numRef>
              <c:f>'24.038 cigarette smoking'!$B$13</c:f>
              <c:numCache>
                <c:formatCode>0.0%</c:formatCode>
                <c:ptCount val="1"/>
                <c:pt idx="0">
                  <c:v>7.0999999999999994E-2</c:v>
                </c:pt>
              </c:numCache>
            </c:numRef>
          </c:val>
          <c:extLst>
            <c:ext xmlns:c16="http://schemas.microsoft.com/office/drawing/2014/chart" uri="{C3380CC4-5D6E-409C-BE32-E72D297353CC}">
              <c16:uniqueId val="{00000000-5FEE-4408-87E9-D56D695E6F4D}"/>
            </c:ext>
          </c:extLst>
        </c:ser>
        <c:dLbls>
          <c:dLblPos val="outEnd"/>
          <c:showLegendKey val="0"/>
          <c:showVal val="1"/>
          <c:showCatName val="0"/>
          <c:showSerName val="0"/>
          <c:showPercent val="0"/>
          <c:showBubbleSize val="0"/>
        </c:dLbls>
        <c:gapWidth val="219"/>
        <c:overlap val="-27"/>
        <c:axId val="759452863"/>
        <c:axId val="759456191"/>
      </c:barChart>
      <c:catAx>
        <c:axId val="75945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59456191"/>
        <c:crosses val="autoZero"/>
        <c:auto val="1"/>
        <c:lblAlgn val="ctr"/>
        <c:lblOffset val="100"/>
        <c:noMultiLvlLbl val="0"/>
      </c:catAx>
      <c:valAx>
        <c:axId val="7594561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59452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Rate of years of potential life lost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5A6-4112-9032-7881D0C64210}"/>
              </c:ext>
            </c:extLst>
          </c:dPt>
          <c:dPt>
            <c:idx val="1"/>
            <c:invertIfNegative val="0"/>
            <c:bubble3D val="0"/>
            <c:spPr>
              <a:solidFill>
                <a:srgbClr val="3D6E6F"/>
              </a:solidFill>
            </c:spPr>
            <c:extLst>
              <c:ext xmlns:c16="http://schemas.microsoft.com/office/drawing/2014/chart" uri="{C3380CC4-5D6E-409C-BE32-E72D297353CC}">
                <c16:uniqueId val="{00000003-05A6-4112-9032-7881D0C64210}"/>
              </c:ext>
            </c:extLst>
          </c:dPt>
          <c:dPt>
            <c:idx val="2"/>
            <c:invertIfNegative val="0"/>
            <c:bubble3D val="0"/>
            <c:spPr>
              <a:solidFill>
                <a:srgbClr val="A2ADB1"/>
              </a:solidFill>
            </c:spPr>
            <c:extLst>
              <c:ext xmlns:c16="http://schemas.microsoft.com/office/drawing/2014/chart" uri="{C3380CC4-5D6E-409C-BE32-E72D297353CC}">
                <c16:uniqueId val="{00000005-05A6-4112-9032-7881D0C64210}"/>
              </c:ext>
            </c:extLst>
          </c:dPt>
          <c:dPt>
            <c:idx val="3"/>
            <c:invertIfNegative val="0"/>
            <c:bubble3D val="0"/>
            <c:spPr>
              <a:solidFill>
                <a:srgbClr val="A2ADB1"/>
              </a:solidFill>
            </c:spPr>
            <c:extLst>
              <c:ext xmlns:c16="http://schemas.microsoft.com/office/drawing/2014/chart" uri="{C3380CC4-5D6E-409C-BE32-E72D297353CC}">
                <c16:uniqueId val="{00000007-05A6-4112-9032-7881D0C64210}"/>
              </c:ext>
            </c:extLst>
          </c:dPt>
          <c:dLbls>
            <c:dLbl>
              <c:idx val="0"/>
              <c:tx>
                <c:rich>
                  <a:bodyPr/>
                  <a:lstStyle/>
                  <a:p>
                    <a:r>
                      <a:rPr lang="en-US"/>
                      <a:t>8,218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A6-4112-9032-7881D0C64210}"/>
                </c:ext>
              </c:extLst>
            </c:dLbl>
            <c:dLbl>
              <c:idx val="1"/>
              <c:tx>
                <c:rich>
                  <a:bodyPr/>
                  <a:lstStyle/>
                  <a:p>
                    <a:r>
                      <a:rPr lang="en-US"/>
                      <a:t>9,684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A6-4112-9032-7881D0C64210}"/>
                </c:ext>
              </c:extLst>
            </c:dLbl>
            <c:dLbl>
              <c:idx val="2"/>
              <c:tx>
                <c:rich>
                  <a:bodyPr/>
                  <a:lstStyle/>
                  <a:p>
                    <a:r>
                      <a:rPr lang="en-US"/>
                      <a:t>7,010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A6-4112-9032-7881D0C64210}"/>
                </c:ext>
              </c:extLst>
            </c:dLbl>
            <c:dLbl>
              <c:idx val="3"/>
              <c:tx>
                <c:rich>
                  <a:bodyPr/>
                  <a:lstStyle/>
                  <a:p>
                    <a:r>
                      <a:rPr lang="en-US"/>
                      <a:t>6,900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A6-4112-9032-7881D0C6421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2012-2014
Washington County</c:v>
                </c:pt>
                <c:pt idx="1">
                  <c:v>2016-2018
Washington County</c:v>
                </c:pt>
                <c:pt idx="2">
                  <c:v>2016-2018
Maine</c:v>
                </c:pt>
                <c:pt idx="3">
                  <c:v>2016-2018
U.S.</c:v>
                </c:pt>
              </c:strCache>
            </c:strRef>
          </c:cat>
          <c:val>
            <c:numRef>
              <c:f>[1]Data!$I$4:$L$4</c:f>
              <c:numCache>
                <c:formatCode>General</c:formatCode>
                <c:ptCount val="4"/>
                <c:pt idx="0">
                  <c:v>8218</c:v>
                </c:pt>
                <c:pt idx="1">
                  <c:v>9684</c:v>
                </c:pt>
                <c:pt idx="2">
                  <c:v>7010</c:v>
                </c:pt>
                <c:pt idx="3">
                  <c:v>6900</c:v>
                </c:pt>
              </c:numCache>
            </c:numRef>
          </c:val>
          <c:extLst>
            <c:ext xmlns:c16="http://schemas.microsoft.com/office/drawing/2014/chart" uri="{C3380CC4-5D6E-409C-BE32-E72D297353CC}">
              <c16:uniqueId val="{00000008-05A6-4112-9032-7881D0C64210}"/>
            </c:ext>
          </c:extLst>
        </c:ser>
        <c:dLbls>
          <c:dLblPos val="outEnd"/>
          <c:showLegendKey val="0"/>
          <c:showVal val="1"/>
          <c:showCatName val="0"/>
          <c:showSerName val="0"/>
          <c:showPercent val="0"/>
          <c:showBubbleSize val="0"/>
        </c:dLbls>
        <c:gapWidth val="150"/>
        <c:axId val="590562335"/>
        <c:axId val="590563583"/>
      </c:barChart>
      <c:catAx>
        <c:axId val="590562335"/>
        <c:scaling>
          <c:orientation val="minMax"/>
        </c:scaling>
        <c:delete val="0"/>
        <c:axPos val="b"/>
        <c:numFmt formatCode="General" sourceLinked="1"/>
        <c:majorTickMark val="out"/>
        <c:minorTickMark val="none"/>
        <c:tickLblPos val="nextTo"/>
        <c:crossAx val="590563583"/>
        <c:crosses val="autoZero"/>
        <c:auto val="1"/>
        <c:lblAlgn val="ctr"/>
        <c:lblOffset val="100"/>
        <c:noMultiLvlLbl val="0"/>
      </c:catAx>
      <c:valAx>
        <c:axId val="590563583"/>
        <c:scaling>
          <c:orientation val="minMax"/>
        </c:scaling>
        <c:delete val="1"/>
        <c:axPos val="l"/>
        <c:numFmt formatCode="General" sourceLinked="1"/>
        <c:majorTickMark val="out"/>
        <c:minorTickMark val="none"/>
        <c:tickLblPos val="nextTo"/>
        <c:crossAx val="59056233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Uninsured</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522-4703-AC99-32C7CD7D9890}"/>
              </c:ext>
            </c:extLst>
          </c:dPt>
          <c:dPt>
            <c:idx val="1"/>
            <c:invertIfNegative val="0"/>
            <c:bubble3D val="0"/>
            <c:spPr>
              <a:solidFill>
                <a:srgbClr val="3D6E6F"/>
              </a:solidFill>
            </c:spPr>
            <c:extLst>
              <c:ext xmlns:c16="http://schemas.microsoft.com/office/drawing/2014/chart" uri="{C3380CC4-5D6E-409C-BE32-E72D297353CC}">
                <c16:uniqueId val="{00000003-6522-4703-AC99-32C7CD7D9890}"/>
              </c:ext>
            </c:extLst>
          </c:dPt>
          <c:dPt>
            <c:idx val="2"/>
            <c:invertIfNegative val="0"/>
            <c:bubble3D val="0"/>
            <c:spPr>
              <a:solidFill>
                <a:srgbClr val="A2ADB1"/>
              </a:solidFill>
            </c:spPr>
            <c:extLst>
              <c:ext xmlns:c16="http://schemas.microsoft.com/office/drawing/2014/chart" uri="{C3380CC4-5D6E-409C-BE32-E72D297353CC}">
                <c16:uniqueId val="{00000005-6522-4703-AC99-32C7CD7D9890}"/>
              </c:ext>
            </c:extLst>
          </c:dPt>
          <c:dPt>
            <c:idx val="3"/>
            <c:invertIfNegative val="0"/>
            <c:bubble3D val="0"/>
            <c:spPr>
              <a:solidFill>
                <a:srgbClr val="A2ADB1"/>
              </a:solidFill>
            </c:spPr>
            <c:extLst>
              <c:ext xmlns:c16="http://schemas.microsoft.com/office/drawing/2014/chart" uri="{C3380CC4-5D6E-409C-BE32-E72D297353CC}">
                <c16:uniqueId val="{00000007-6522-4703-AC99-32C7CD7D9890}"/>
              </c:ext>
            </c:extLst>
          </c:dPt>
          <c:dLbls>
            <c:dLbl>
              <c:idx val="0"/>
              <c:tx>
                <c:rich>
                  <a:bodyPr/>
                  <a:lstStyle/>
                  <a:p>
                    <a:r>
                      <a:rPr lang="en-US"/>
                      <a:t>13.6%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22-4703-AC99-32C7CD7D9890}"/>
                </c:ext>
              </c:extLst>
            </c:dLbl>
            <c:dLbl>
              <c:idx val="1"/>
              <c:tx>
                <c:rich>
                  <a:bodyPr/>
                  <a:lstStyle/>
                  <a:p>
                    <a:r>
                      <a:rPr lang="en-US"/>
                      <a:t>12.1%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22-4703-AC99-32C7CD7D9890}"/>
                </c:ext>
              </c:extLst>
            </c:dLbl>
            <c:dLbl>
              <c:idx val="2"/>
              <c:tx>
                <c:rich>
                  <a:bodyPr/>
                  <a:lstStyle/>
                  <a:p>
                    <a:r>
                      <a:rPr lang="en-US"/>
                      <a:t>7.9%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22-4703-AC99-32C7CD7D9890}"/>
                </c:ext>
              </c:extLst>
            </c:dLbl>
            <c:dLbl>
              <c:idx val="3"/>
              <c:tx>
                <c:rich>
                  <a:bodyPr/>
                  <a:lstStyle/>
                  <a:p>
                    <a:r>
                      <a:rPr lang="en-US"/>
                      <a:t>9.2%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22-4703-AC99-32C7CD7D989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[1]Data!$M$5:$P$5</c:f>
              <c:strCache>
                <c:ptCount val="4"/>
                <c:pt idx="0">
                  <c:v>2009-2011
Washington County</c:v>
                </c:pt>
                <c:pt idx="1">
                  <c:v>2015-2019
Washington County</c:v>
                </c:pt>
                <c:pt idx="2">
                  <c:v>2015-2019
Maine</c:v>
                </c:pt>
                <c:pt idx="3">
                  <c:v>2019
U.S.</c:v>
                </c:pt>
              </c:strCache>
            </c:strRef>
          </c:cat>
          <c:val>
            <c:numRef>
              <c:f>[1]Data!$I$5:$L$5</c:f>
              <c:numCache>
                <c:formatCode>General</c:formatCode>
                <c:ptCount val="4"/>
                <c:pt idx="0">
                  <c:v>0.13600000000000001</c:v>
                </c:pt>
                <c:pt idx="1">
                  <c:v>0.121</c:v>
                </c:pt>
                <c:pt idx="2">
                  <c:v>7.9000000000000001E-2</c:v>
                </c:pt>
                <c:pt idx="3">
                  <c:v>9.1999999999999998E-2</c:v>
                </c:pt>
              </c:numCache>
            </c:numRef>
          </c:val>
          <c:extLst>
            <c:ext xmlns:c16="http://schemas.microsoft.com/office/drawing/2014/chart" uri="{C3380CC4-5D6E-409C-BE32-E72D297353CC}">
              <c16:uniqueId val="{00000008-6522-4703-AC99-32C7CD7D9890}"/>
            </c:ext>
          </c:extLst>
        </c:ser>
        <c:dLbls>
          <c:dLblPos val="outEnd"/>
          <c:showLegendKey val="0"/>
          <c:showVal val="1"/>
          <c:showCatName val="0"/>
          <c:showSerName val="0"/>
          <c:showPercent val="0"/>
          <c:showBubbleSize val="0"/>
        </c:dLbls>
        <c:gapWidth val="150"/>
        <c:axId val="586908767"/>
        <c:axId val="586904191"/>
      </c:barChart>
      <c:catAx>
        <c:axId val="586908767"/>
        <c:scaling>
          <c:orientation val="minMax"/>
        </c:scaling>
        <c:delete val="0"/>
        <c:axPos val="b"/>
        <c:numFmt formatCode="General" sourceLinked="1"/>
        <c:majorTickMark val="out"/>
        <c:minorTickMark val="none"/>
        <c:tickLblPos val="nextTo"/>
        <c:crossAx val="586904191"/>
        <c:crosses val="autoZero"/>
        <c:auto val="1"/>
        <c:lblAlgn val="ctr"/>
        <c:lblOffset val="100"/>
        <c:noMultiLvlLbl val="0"/>
      </c:catAx>
      <c:valAx>
        <c:axId val="586904191"/>
        <c:scaling>
          <c:orientation val="minMax"/>
        </c:scaling>
        <c:delete val="1"/>
        <c:axPos val="l"/>
        <c:numFmt formatCode="General" sourceLinked="1"/>
        <c:majorTickMark val="out"/>
        <c:minorTickMark val="none"/>
        <c:tickLblPos val="nextTo"/>
        <c:crossAx val="58690876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err="1">
                <a:solidFill>
                  <a:schemeClr val="tx1"/>
                </a:solidFill>
              </a:rPr>
              <a:t>MaineCare</a:t>
            </a:r>
            <a:r>
              <a:rPr lang="en-US" b="1" dirty="0">
                <a:solidFill>
                  <a:schemeClr val="tx1"/>
                </a:solidFill>
              </a:rPr>
              <a:t> Enrollment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4E12-4126-9539-A38C2790B3D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'5.02 MECare enrollment'!$A$15:$A$16</c:f>
              <c:strCache>
                <c:ptCount val="2"/>
                <c:pt idx="0">
                  <c:v>Maine (2020)</c:v>
                </c:pt>
                <c:pt idx="1">
                  <c:v>U.S. (2017)</c:v>
                </c:pt>
              </c:strCache>
            </c:strRef>
          </c:cat>
          <c:val>
            <c:numRef>
              <c:f>'5.02 MECare enrollment'!$B$15:$B$16</c:f>
              <c:numCache>
                <c:formatCode>0.0%</c:formatCode>
                <c:ptCount val="2"/>
                <c:pt idx="0">
                  <c:v>0.29099999999999998</c:v>
                </c:pt>
                <c:pt idx="1">
                  <c:v>0.151</c:v>
                </c:pt>
              </c:numCache>
            </c:numRef>
          </c:val>
          <c:extLst>
            <c:ext xmlns:c16="http://schemas.microsoft.com/office/drawing/2014/chart" uri="{C3380CC4-5D6E-409C-BE32-E72D297353CC}">
              <c16:uniqueId val="{00000000-4E12-4126-9539-A38C2790B3DC}"/>
            </c:ext>
          </c:extLst>
        </c:ser>
        <c:dLbls>
          <c:showLegendKey val="0"/>
          <c:showVal val="0"/>
          <c:showCatName val="0"/>
          <c:showSerName val="0"/>
          <c:showPercent val="0"/>
          <c:showBubbleSize val="0"/>
        </c:dLbls>
        <c:gapWidth val="219"/>
        <c:overlap val="-27"/>
        <c:axId val="375002911"/>
        <c:axId val="375003327"/>
      </c:barChart>
      <c:catAx>
        <c:axId val="37500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5003327"/>
        <c:crosses val="autoZero"/>
        <c:auto val="1"/>
        <c:lblAlgn val="ctr"/>
        <c:lblOffset val="100"/>
        <c:noMultiLvlLbl val="0"/>
      </c:catAx>
      <c:valAx>
        <c:axId val="375003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50029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dirty="0" err="1">
                <a:solidFill>
                  <a:schemeClr val="tx1"/>
                </a:solidFill>
              </a:rPr>
              <a:t>MaineCare</a:t>
            </a:r>
            <a:r>
              <a:rPr lang="en-US" sz="1400" b="1" baseline="0" dirty="0">
                <a:solidFill>
                  <a:schemeClr val="tx1"/>
                </a:solidFill>
              </a:rPr>
              <a:t> Enrollment (all ages)</a:t>
            </a:r>
            <a:endParaRPr lang="en-US" sz="14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'5.02 MECare enrollment'!$F$13:$O$13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'5.02 MECare enrollment'!$F$14:$O$14</c:f>
              <c:numCache>
                <c:formatCode>0.0%</c:formatCode>
                <c:ptCount val="10"/>
                <c:pt idx="0">
                  <c:v>0.45500000000000002</c:v>
                </c:pt>
                <c:pt idx="1">
                  <c:v>0.432</c:v>
                </c:pt>
                <c:pt idx="2">
                  <c:v>0.42199999999999999</c:v>
                </c:pt>
                <c:pt idx="3">
                  <c:v>0.40300000000000002</c:v>
                </c:pt>
                <c:pt idx="4">
                  <c:v>0.38800000000000001</c:v>
                </c:pt>
                <c:pt idx="5">
                  <c:v>0.36599999999999999</c:v>
                </c:pt>
                <c:pt idx="6">
                  <c:v>0.36299999999999999</c:v>
                </c:pt>
                <c:pt idx="7">
                  <c:v>0.36499999999999999</c:v>
                </c:pt>
                <c:pt idx="8">
                  <c:v>0.38700000000000001</c:v>
                </c:pt>
                <c:pt idx="9">
                  <c:v>0.42899999999999999</c:v>
                </c:pt>
              </c:numCache>
            </c:numRef>
          </c:val>
          <c:smooth val="0"/>
          <c:extLst>
            <c:ext xmlns:c16="http://schemas.microsoft.com/office/drawing/2014/chart" uri="{C3380CC4-5D6E-409C-BE32-E72D297353CC}">
              <c16:uniqueId val="{00000000-6B93-424C-A3DC-0E7EA22D6C8F}"/>
            </c:ext>
          </c:extLst>
        </c:ser>
        <c:dLbls>
          <c:dLblPos val="t"/>
          <c:showLegendKey val="0"/>
          <c:showVal val="1"/>
          <c:showCatName val="0"/>
          <c:showSerName val="0"/>
          <c:showPercent val="0"/>
          <c:showBubbleSize val="0"/>
        </c:dLbls>
        <c:marker val="1"/>
        <c:smooth val="0"/>
        <c:axId val="586909599"/>
        <c:axId val="586892959"/>
      </c:lineChart>
      <c:catAx>
        <c:axId val="58690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86892959"/>
        <c:crosses val="autoZero"/>
        <c:auto val="1"/>
        <c:lblAlgn val="ctr"/>
        <c:lblOffset val="100"/>
        <c:noMultiLvlLbl val="0"/>
      </c:catAx>
      <c:valAx>
        <c:axId val="586892959"/>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869095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care-sensitive condition hospitalizations per 10,000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D3F-4D46-AB02-C47BD7C73F4C}"/>
              </c:ext>
            </c:extLst>
          </c:dPt>
          <c:dPt>
            <c:idx val="1"/>
            <c:invertIfNegative val="0"/>
            <c:bubble3D val="0"/>
            <c:spPr>
              <a:solidFill>
                <a:srgbClr val="3D6E6F"/>
              </a:solidFill>
            </c:spPr>
            <c:extLst>
              <c:ext xmlns:c16="http://schemas.microsoft.com/office/drawing/2014/chart" uri="{C3380CC4-5D6E-409C-BE32-E72D297353CC}">
                <c16:uniqueId val="{00000003-3D3F-4D46-AB02-C47BD7C73F4C}"/>
              </c:ext>
            </c:extLst>
          </c:dPt>
          <c:dPt>
            <c:idx val="2"/>
            <c:invertIfNegative val="0"/>
            <c:bubble3D val="0"/>
            <c:spPr>
              <a:solidFill>
                <a:srgbClr val="A2ADB1"/>
              </a:solidFill>
            </c:spPr>
            <c:extLst>
              <c:ext xmlns:c16="http://schemas.microsoft.com/office/drawing/2014/chart" uri="{C3380CC4-5D6E-409C-BE32-E72D297353CC}">
                <c16:uniqueId val="{00000005-3D3F-4D46-AB02-C47BD7C73F4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[1]Data!$M$7:$O$7</c:f>
              <c:strCache>
                <c:ptCount val="3"/>
                <c:pt idx="0">
                  <c:v>2016-2017
Washington County</c:v>
                </c:pt>
                <c:pt idx="1">
                  <c:v>2016-2018
Washington County</c:v>
                </c:pt>
                <c:pt idx="2">
                  <c:v>2016-2018
Maine</c:v>
                </c:pt>
              </c:strCache>
            </c:strRef>
          </c:cat>
          <c:val>
            <c:numRef>
              <c:f>[1]Data!$I$7:$K$7</c:f>
              <c:numCache>
                <c:formatCode>General</c:formatCode>
                <c:ptCount val="3"/>
                <c:pt idx="0">
                  <c:v>105</c:v>
                </c:pt>
                <c:pt idx="1">
                  <c:v>92.4</c:v>
                </c:pt>
                <c:pt idx="2">
                  <c:v>61.4</c:v>
                </c:pt>
              </c:numCache>
            </c:numRef>
          </c:val>
          <c:extLst>
            <c:ext xmlns:c16="http://schemas.microsoft.com/office/drawing/2014/chart" uri="{C3380CC4-5D6E-409C-BE32-E72D297353CC}">
              <c16:uniqueId val="{00000006-3D3F-4D46-AB02-C47BD7C73F4C}"/>
            </c:ext>
          </c:extLst>
        </c:ser>
        <c:dLbls>
          <c:dLblPos val="outEnd"/>
          <c:showLegendKey val="0"/>
          <c:showVal val="1"/>
          <c:showCatName val="0"/>
          <c:showSerName val="0"/>
          <c:showPercent val="0"/>
          <c:showBubbleSize val="0"/>
        </c:dLbls>
        <c:gapWidth val="150"/>
        <c:axId val="590560255"/>
        <c:axId val="590561919"/>
      </c:barChart>
      <c:catAx>
        <c:axId val="590560255"/>
        <c:scaling>
          <c:orientation val="minMax"/>
        </c:scaling>
        <c:delete val="0"/>
        <c:axPos val="b"/>
        <c:numFmt formatCode="General" sourceLinked="1"/>
        <c:majorTickMark val="out"/>
        <c:minorTickMark val="none"/>
        <c:tickLblPos val="nextTo"/>
        <c:crossAx val="590561919"/>
        <c:crosses val="autoZero"/>
        <c:auto val="1"/>
        <c:lblAlgn val="ctr"/>
        <c:lblOffset val="100"/>
        <c:noMultiLvlLbl val="0"/>
      </c:catAx>
      <c:valAx>
        <c:axId val="590561919"/>
        <c:scaling>
          <c:orientation val="minMax"/>
        </c:scaling>
        <c:delete val="1"/>
        <c:axPos val="l"/>
        <c:numFmt formatCode="General" sourceLinked="1"/>
        <c:majorTickMark val="out"/>
        <c:minorTickMark val="none"/>
        <c:tickLblPos val="nextTo"/>
        <c:crossAx val="59056025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All cancer deaths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Builder.xlsm]Data'!$H$8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8E0-4FA2-BB01-4541560D4C8D}"/>
              </c:ext>
            </c:extLst>
          </c:dPt>
          <c:dPt>
            <c:idx val="1"/>
            <c:invertIfNegative val="0"/>
            <c:bubble3D val="0"/>
            <c:spPr>
              <a:solidFill>
                <a:srgbClr val="3D6E6F"/>
              </a:solidFill>
            </c:spPr>
            <c:extLst>
              <c:ext xmlns:c16="http://schemas.microsoft.com/office/drawing/2014/chart" uri="{C3380CC4-5D6E-409C-BE32-E72D297353CC}">
                <c16:uniqueId val="{00000003-68E0-4FA2-BB01-4541560D4C8D}"/>
              </c:ext>
            </c:extLst>
          </c:dPt>
          <c:dPt>
            <c:idx val="2"/>
            <c:invertIfNegative val="0"/>
            <c:bubble3D val="0"/>
            <c:spPr>
              <a:solidFill>
                <a:srgbClr val="A2ADB1"/>
              </a:solidFill>
            </c:spPr>
            <c:extLst>
              <c:ext xmlns:c16="http://schemas.microsoft.com/office/drawing/2014/chart" uri="{C3380CC4-5D6E-409C-BE32-E72D297353CC}">
                <c16:uniqueId val="{00000005-68E0-4FA2-BB01-4541560D4C8D}"/>
              </c:ext>
            </c:extLst>
          </c:dPt>
          <c:dPt>
            <c:idx val="3"/>
            <c:invertIfNegative val="0"/>
            <c:bubble3D val="0"/>
            <c:spPr>
              <a:solidFill>
                <a:srgbClr val="A2ADB1"/>
              </a:solidFill>
            </c:spPr>
            <c:extLst>
              <c:ext xmlns:c16="http://schemas.microsoft.com/office/drawing/2014/chart" uri="{C3380CC4-5D6E-409C-BE32-E72D297353CC}">
                <c16:uniqueId val="{00000007-68E0-4FA2-BB01-4541560D4C8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[1]Data!$M$8:$P$8</c:f>
              <c:strCache>
                <c:ptCount val="4"/>
                <c:pt idx="0">
                  <c:v>2007-2011
Washington County</c:v>
                </c:pt>
                <c:pt idx="1">
                  <c:v>2015-2019
Washington County</c:v>
                </c:pt>
                <c:pt idx="2">
                  <c:v>2015-2019
Maine</c:v>
                </c:pt>
                <c:pt idx="3">
                  <c:v>2019
U.S.</c:v>
                </c:pt>
              </c:strCache>
            </c:strRef>
          </c:cat>
          <c:val>
            <c:numRef>
              <c:f>[1]Data!$I$8:$L$8</c:f>
              <c:numCache>
                <c:formatCode>General</c:formatCode>
                <c:ptCount val="4"/>
                <c:pt idx="0">
                  <c:v>217</c:v>
                </c:pt>
                <c:pt idx="1">
                  <c:v>190</c:v>
                </c:pt>
                <c:pt idx="2">
                  <c:v>168</c:v>
                </c:pt>
                <c:pt idx="3">
                  <c:v>146</c:v>
                </c:pt>
              </c:numCache>
            </c:numRef>
          </c:val>
          <c:extLst>
            <c:ext xmlns:c16="http://schemas.microsoft.com/office/drawing/2014/chart" uri="{C3380CC4-5D6E-409C-BE32-E72D297353CC}">
              <c16:uniqueId val="{00000008-68E0-4FA2-BB01-4541560D4C8D}"/>
            </c:ext>
          </c:extLst>
        </c:ser>
        <c:dLbls>
          <c:dLblPos val="outEnd"/>
          <c:showLegendKey val="0"/>
          <c:showVal val="1"/>
          <c:showCatName val="0"/>
          <c:showSerName val="0"/>
          <c:showPercent val="0"/>
          <c:showBubbleSize val="0"/>
        </c:dLbls>
        <c:gapWidth val="150"/>
        <c:axId val="591093007"/>
        <c:axId val="591089679"/>
      </c:barChart>
      <c:catAx>
        <c:axId val="591093007"/>
        <c:scaling>
          <c:orientation val="minMax"/>
        </c:scaling>
        <c:delete val="0"/>
        <c:axPos val="b"/>
        <c:numFmt formatCode="General" sourceLinked="1"/>
        <c:majorTickMark val="out"/>
        <c:minorTickMark val="none"/>
        <c:tickLblPos val="nextTo"/>
        <c:crossAx val="591089679"/>
        <c:crosses val="autoZero"/>
        <c:auto val="1"/>
        <c:lblAlgn val="ctr"/>
        <c:lblOffset val="100"/>
        <c:noMultiLvlLbl val="0"/>
      </c:catAx>
      <c:valAx>
        <c:axId val="591089679"/>
        <c:scaling>
          <c:orientation val="minMax"/>
        </c:scaling>
        <c:delete val="1"/>
        <c:axPos val="l"/>
        <c:numFmt formatCode="General" sourceLinked="1"/>
        <c:majorTickMark val="out"/>
        <c:minorTickMark val="none"/>
        <c:tickLblPos val="nextTo"/>
        <c:crossAx val="59109300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Welcomes</a:t>
            </a:r>
            <a:r>
              <a:rPr lang="en-US" baseline="0" dirty="0" smtClean="0"/>
              <a:t> participants </a:t>
            </a:r>
          </a:p>
          <a:p>
            <a:r>
              <a:rPr lang="en-US" baseline="0" dirty="0" smtClean="0"/>
              <a:t>Request folks go ahead and enter their name in the chat box.</a:t>
            </a:r>
          </a:p>
          <a:p>
            <a:endParaRPr lang="en-US" baseline="0" dirty="0" smtClean="0"/>
          </a:p>
          <a:p>
            <a:r>
              <a:rPr lang="en-US" baseline="0" dirty="0" smtClean="0"/>
              <a:t>Overview and purpose coming up, but first let us introduce ourselves.</a:t>
            </a:r>
          </a:p>
          <a:p>
            <a:endParaRPr lang="en-US" baseline="0" dirty="0" smtClean="0"/>
          </a:p>
        </p:txBody>
      </p:sp>
      <p:sp>
        <p:nvSpPr>
          <p:cNvPr id="4" name="Slide Number Placeholder 3"/>
          <p:cNvSpPr>
            <a:spLocks noGrp="1"/>
          </p:cNvSpPr>
          <p:nvPr>
            <p:ph type="sldNum" sz="quarter" idx="10"/>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59872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dirty="0" smtClean="0"/>
              <a:t>While we may use different formats to engage with different communities,</a:t>
            </a:r>
            <a:r>
              <a:rPr lang="en-US" baseline="0" dirty="0" smtClean="0"/>
              <a:t> the data we collect and how we will use that data is very similar. </a:t>
            </a:r>
          </a:p>
          <a:p>
            <a:endParaRPr lang="en-US" baseline="0" dirty="0" smtClean="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point person for review of previous health improvement efforts.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facilitator</a:t>
            </a:r>
          </a:p>
        </p:txBody>
      </p:sp>
      <p:sp>
        <p:nvSpPr>
          <p:cNvPr id="4" name="Slide Number Placeholder 3"/>
          <p:cNvSpPr>
            <a:spLocks noGrp="1"/>
          </p:cNvSpPr>
          <p:nvPr>
            <p:ph type="sldNum" sz="quarter" idx="10"/>
          </p:nvPr>
        </p:nvSpPr>
        <p:spPr/>
        <p:txBody>
          <a:bodyPr/>
          <a:lstStyle/>
          <a:p>
            <a:fld id="{EA5E2EEE-0310-C24D-981C-65A489894E8C}" type="slidenum">
              <a:rPr lang="en-US" smtClean="0"/>
              <a:t>13</a:t>
            </a:fld>
            <a:endParaRPr lang="en-US" dirty="0"/>
          </a:p>
        </p:txBody>
      </p:sp>
    </p:spTree>
    <p:extLst>
      <p:ext uri="{BB962C8B-B14F-4D97-AF65-F5344CB8AC3E}">
        <p14:creationId xmlns:p14="http://schemas.microsoft.com/office/powerpoint/2010/main" val="197879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157894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1986883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417757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a:p>
            <a:r>
              <a:rPr lang="en-US" dirty="0"/>
              <a:t>Introduce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1261783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120467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Health profiles for each county, public health district, and the state of </a:t>
            </a:r>
            <a:r>
              <a:rPr lang="en-US" baseline="0" dirty="0" err="1" smtClean="0"/>
              <a:t>maine</a:t>
            </a:r>
            <a:r>
              <a:rPr lang="en-US" baseline="0" dirty="0" smtClean="0"/>
              <a:t> are continually being added to the Maine shared CHNA website. There is also a newly redesigned interactive data portal which is set to go live in the coming days.  </a:t>
            </a:r>
          </a:p>
          <a:p>
            <a:endParaRPr lang="en-US" baseline="0" dirty="0" smtClean="0"/>
          </a:p>
          <a:p>
            <a:r>
              <a:rPr lang="en-US" baseline="0" dirty="0" smtClean="0"/>
              <a:t>What I’m about to show you will apply to these materials as they become available.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1291701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3565592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green bar represents the most recent data point available when the data was gathered. These are the same data points used in the Data Health Profiles.</a:t>
            </a:r>
          </a:p>
          <a:p>
            <a:endParaRPr lang="en-US" dirty="0"/>
          </a:p>
          <a:p>
            <a:r>
              <a:rPr lang="en-US" dirty="0"/>
              <a:t>The grey bars represent data for the state of Maine as a whole- the left</a:t>
            </a:r>
            <a:r>
              <a:rPr lang="en-US" baseline="0" dirty="0"/>
              <a:t> grey bars is </a:t>
            </a:r>
            <a:r>
              <a:rPr lang="en-US" dirty="0"/>
              <a:t>for the United States as a whole- on the right, for the U.S. when it is available.</a:t>
            </a:r>
          </a:p>
          <a:p>
            <a:endParaRPr lang="en-US" dirty="0"/>
          </a:p>
          <a:p>
            <a:r>
              <a:rPr lang="en-US" dirty="0"/>
              <a:t>We will also tell you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the Data Health Profile has two symbols. The grey circle next to the measurement for 2009-2011 Aroostook County means that there is no significantly different change in the rate of poverty in Aroostook County over time. The red exclamation mark next to the Maine data point says there is significantly more individuals</a:t>
            </a:r>
            <a:r>
              <a:rPr lang="en-US" baseline="0" dirty="0"/>
              <a:t> living in poverty in </a:t>
            </a:r>
            <a:r>
              <a:rPr lang="en-US" dirty="0"/>
              <a:t>2015-2019 Aroostook County than in Maine. Note:</a:t>
            </a:r>
            <a:r>
              <a:rPr lang="en-US" baseline="0" dirty="0"/>
              <a:t> lower is better. </a:t>
            </a:r>
            <a:r>
              <a:rPr lang="en-US" dirty="0"/>
              <a:t>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(or will contain)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 County has one of the lowest life expectancy in the state.  This is an indication that more people</a:t>
            </a:r>
            <a:r>
              <a:rPr lang="en-US" baseline="0" dirty="0"/>
              <a:t> are dying at younger ages than residents in many other counties in Maine</a:t>
            </a:r>
            <a:r>
              <a:rPr lang="en-US" dirty="0"/>
              <a:t>.</a:t>
            </a:r>
          </a:p>
          <a:p>
            <a:endParaRPr lang="en-US" dirty="0"/>
          </a:p>
          <a:p>
            <a:r>
              <a:rPr lang="en-US" dirty="0"/>
              <a:t>The table</a:t>
            </a:r>
            <a:r>
              <a:rPr lang="en-US" baseline="0" dirty="0"/>
              <a:t> on the right side of the slides shows the five leading causes of death in Washington County.  They are also the leading causes of death for the whole state of Maine.</a:t>
            </a:r>
          </a:p>
          <a:p>
            <a:endParaRPr lang="en-US" baseline="0" dirty="0"/>
          </a:p>
          <a:p>
            <a:r>
              <a:rPr lang="en-US" baseline="0" dirty="0"/>
              <a:t>Some highlights:</a:t>
            </a:r>
          </a:p>
          <a:p>
            <a:r>
              <a:rPr lang="en-US" baseline="0" dirty="0"/>
              <a:t>In Washington County and Maine overall, the leading cause of death is Cancer followed by Heart Disease.  The opposite is true in the U.S. overall- Heart Disease is the leading cause of death, and cancer is the 2</a:t>
            </a:r>
            <a:r>
              <a:rPr lang="en-US" baseline="30000" dirty="0"/>
              <a:t>nd</a:t>
            </a:r>
            <a:r>
              <a:rPr lang="en-US" baseline="0" dirty="0"/>
              <a:t> leading cause.  One of the reasons that this is true is because we have higher rates of risk factors for cancer, such as smoking/tobacco use.  At the same time, there has been a lot of success implementing treatment of heart disease, resulting in folks with heart disease living longer.</a:t>
            </a:r>
          </a:p>
          <a:p>
            <a:endParaRPr lang="en-US" baseline="0" dirty="0"/>
          </a:p>
          <a:p>
            <a:r>
              <a:rPr lang="en-US" baseline="0" dirty="0"/>
              <a:t>The 3</a:t>
            </a:r>
            <a:r>
              <a:rPr lang="en-US" baseline="30000" dirty="0"/>
              <a:t>rd</a:t>
            </a:r>
            <a:r>
              <a:rPr lang="en-US" baseline="0" dirty="0"/>
              <a:t> leading cause of death- Unintentional Injury- includes a number of accidental causes:  Three of the most common causes are i) Deaths due to motor vehicle crashes, ii) deaths due to accidental falls, and iii) deaths due to poisonings that either were unintentional or the intent was undetermined.  Suicides and Firearm deaths are classified as intentional injury.</a:t>
            </a:r>
          </a:p>
          <a:p>
            <a:endParaRPr lang="en-US" baseline="0" dirty="0"/>
          </a:p>
          <a:p>
            <a:r>
              <a:rPr lang="en-US" baseline="0" dirty="0"/>
              <a:t>In Washington County, the rates of cancer deaths, </a:t>
            </a:r>
            <a:r>
              <a:rPr lang="en-US" i="0" baseline="0" dirty="0"/>
              <a:t>cardiovascular disease deaths, </a:t>
            </a:r>
            <a:r>
              <a:rPr lang="en-US" baseline="0" dirty="0"/>
              <a:t>coronary heart disease deaths, unintentional motor vehicle traffic crash deaths, and unintentional poisoning deaths are significantly higher than Maine’s statewide rates.</a:t>
            </a:r>
          </a:p>
          <a:p>
            <a:endParaRPr lang="en-US" baseline="0" dirty="0"/>
          </a:p>
          <a:p>
            <a:r>
              <a:rPr lang="en-US" baseline="0" dirty="0"/>
              <a:t>Source: </a:t>
            </a:r>
            <a:r>
              <a:rPr lang="en-US" sz="1800" b="0" i="0" u="none" strike="noStrike" dirty="0">
                <a:solidFill>
                  <a:srgbClr val="000000"/>
                </a:solidFill>
                <a:effectLst/>
                <a:latin typeface="Arial" panose="020B0604020202020204" pitchFamily="34" charset="0"/>
              </a:rPr>
              <a:t>National Center for Health Statistics, US CDC</a:t>
            </a:r>
            <a:r>
              <a:rPr lang="en-US" dirty="0"/>
              <a:t> </a:t>
            </a:r>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Washington County has one of the 3</a:t>
            </a:r>
            <a:r>
              <a:rPr lang="en-US" baseline="30000" dirty="0">
                <a:cs typeface="Calibri"/>
              </a:rPr>
              <a:t>rd</a:t>
            </a:r>
            <a:r>
              <a:rPr lang="en-US" dirty="0">
                <a:cs typeface="Calibri"/>
              </a:rPr>
              <a:t> smallest populations of any Maine County after Piscataquis and Franklin. </a:t>
            </a:r>
            <a:r>
              <a:rPr lang="en-US" dirty="0"/>
              <a:t>The population is aging.  There are fewer children and young adults and more adults over the age of 65, and fewer adults of the age where they might expect to have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110751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 County is one of 12 counties with no population in a metro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Washington County has had an increase in the rate of adults who have achieved an associate’s degree or higher degree of education. This is highlighted in the change over time map, which shows that this was a greater increase than 2 other counties and equal to 6 other counties.</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 data has one of the lowest life expectancies in the state.  This is an indication of premature deaths caused by any source.</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94505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Washington county’s poverty rate has decreased slightly over the time period, as shown in the change over time map, but does have among the highest levels of poverty in the state. During this period, poverty decreased in Maine overall.</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This indicator represents the rate per 100,000 people of the total number of years lost before the age of 75. This is calculated by subtracting the age at which a person died from 75. The difference in years (of potential life lost) for all those who died before age 75 is added together.</a:t>
            </a:r>
            <a:r>
              <a:rPr lang="en-US" dirty="0"/>
              <a:t> As you can see, the rate of life lost in Washington County is significantly higher than Maine overall. The rate is rising within the county, but this difference over time is not significant. </a:t>
            </a:r>
          </a:p>
          <a:p>
            <a:endParaRPr lang="en-US" dirty="0"/>
          </a:p>
          <a:p>
            <a:r>
              <a:rPr lang="en-US" dirty="0"/>
              <a:t>Source: </a:t>
            </a:r>
            <a:r>
              <a:rPr lang="en-US" sz="1800" b="0" i="0" u="none" strike="noStrike" dirty="0">
                <a:solidFill>
                  <a:srgbClr val="000000"/>
                </a:solidFill>
                <a:effectLst/>
                <a:latin typeface="Arial" panose="020B0604020202020204" pitchFamily="34" charset="0"/>
              </a:rPr>
              <a:t>County Health Rankings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3450785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 County has a significantly higher rate of uninsured than the state, but no comparison could be made to the US because different years of data were used. While rates are high in the county, they have improved since 2009-2011.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198841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3034286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show that an increasing number of Washington County residents are enrolled in </a:t>
            </a:r>
            <a:r>
              <a:rPr lang="en-US" dirty="0" err="1"/>
              <a:t>MaineCare</a:t>
            </a:r>
            <a:r>
              <a:rPr lang="en-US" dirty="0"/>
              <a:t> when compared to past years. There has been a notable increase in the past year. Rates of enrollment are also higher than the state overall. This data does not have confidence intervals, so we can’t tell if the difference is statistically significant. The rate of enrollment is influenced by many things, including changing poverty levels but could also be influenced by more eligible individuals enrolling in programs they were already eligible for.  We do not know how much the differences shown here are influenced by these different factors. </a:t>
            </a:r>
          </a:p>
          <a:p>
            <a:endParaRPr lang="en-US" dirty="0">
              <a:cs typeface="Calibri"/>
            </a:endParaRPr>
          </a:p>
          <a:p>
            <a:r>
              <a:rPr lang="en-US" dirty="0">
                <a:cs typeface="Calibri"/>
              </a:rPr>
              <a:t>Source: </a:t>
            </a:r>
            <a:r>
              <a:rPr lang="en-US" dirty="0" err="1">
                <a:cs typeface="Calibri"/>
              </a:rPr>
              <a:t>MaineCare</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measures of quality of care, showing the rates of hospitalizations and visits to the ED for conditions that could have been handled in a doctor’s office include PCPs and urgent care.  Often this happens because the patient does not have access to a PCP. Washington County has a significantly higher rate when compared to the state, but rates are improving within the county.  These data combine multiple years, in order to make the data more precise.</a:t>
            </a:r>
          </a:p>
          <a:p>
            <a:endParaRPr lang="en-US" dirty="0">
              <a:cs typeface="Calibri"/>
            </a:endParaRPr>
          </a:p>
          <a:p>
            <a:r>
              <a:rPr lang="en-US" dirty="0">
                <a:cs typeface="Calibri"/>
              </a:rPr>
              <a:t>Source: </a:t>
            </a:r>
            <a:r>
              <a:rPr lang="en-US" dirty="0"/>
              <a:t>Maine Health Data Organization Hospital Inpatient Database</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600788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deaths in Washington County have decreased over time, but not significantly.  However, they are significantly higher than cancer deaths in the state.  These data are age-adjusted, meaning that we have calculated the rates so that they can be compared to other parts of the state that might have a younger population. Older people tend to have higher rates of many diseases, including cancer. It’s important to adjust for age so that we don’t accidentally mistake a place with older people for a place with an unusual number of disease-related deaths.</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70473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p</a:t>
            </a:r>
            <a:r>
              <a:rPr lang="en-US" sz="1800" b="0" i="0" u="none" strike="noStrike" dirty="0">
                <a:solidFill>
                  <a:srgbClr val="000000"/>
                </a:solidFill>
                <a:effectLst/>
                <a:latin typeface="Arial" panose="020B0604020202020204" pitchFamily="34" charset="0"/>
              </a:rPr>
              <a:t>ercentage of females, ages 50 years and older, who had a mammogram within the past 2 years.  Data is collected in even numbered years.</a:t>
            </a:r>
            <a:r>
              <a:rPr lang="en-US" dirty="0"/>
              <a:t> Although up-to-date breast cancer screenings in Washington County are improving, rates are lower than the state. </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2747845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that although cardiovascular disease deaths went down slightly in Washington County over time but are significantly higher that the state.  Again, this data is age adjusted, so the difference is NOT affected by Washington’s older population relative the state’s population.  </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406351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similar story for one type of cardiovascular disease death - coronary heart disease.</a:t>
            </a:r>
          </a:p>
          <a:p>
            <a:r>
              <a:rPr lang="en-US" dirty="0"/>
              <a:t>Rates in Washington County are significantly higher than the state but improving within the county.</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4174180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Diabetes deaths have improved significantly within the county over time. While rates are lower than the state, the difference is not significant.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1344296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that the number of middle school students who are overweight in Washington County is increasing and is significantly higher that the state rate.  Although the increase look quite large, it is important to remember that because of the smaller number of middle school students in the county, a small change in the number of individuals effected can look large when expressed as a 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800" b="0" i="0" u="none" strike="noStrike" dirty="0">
                <a:solidFill>
                  <a:srgbClr val="000000"/>
                </a:solidFill>
                <a:effectLst/>
                <a:latin typeface="Arial" panose="020B0604020202020204" pitchFamily="34" charset="0"/>
              </a:rPr>
              <a:t>Maine Integrated Youth Health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3162541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show a higher percentage of adults in Washington County are not engaging in physical activity outside of work, the difference- compared to both the past year and within Maine is significant.</a:t>
            </a:r>
          </a:p>
          <a:p>
            <a:endParaRPr lang="en-US" dirty="0">
              <a:cs typeface="Calibri"/>
            </a:endParaRPr>
          </a:p>
          <a:p>
            <a:r>
              <a:rPr lang="en-US" dirty="0">
                <a:cs typeface="Calibri"/>
              </a:rPr>
              <a:t>Source: </a:t>
            </a:r>
            <a:r>
              <a:rPr lang="en-US" dirty="0"/>
              <a:t>Behavioral Risk Factor Surveillance System</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4263369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This slide shows the percentage of adults, ages 45 and over, who experienced confusion or memory loss that happened more often or got worse within the past 12 months.  Data collected in 2012 and 2016.</a:t>
            </a:r>
            <a:r>
              <a:rPr lang="en-US" dirty="0"/>
              <a:t> There is no significant difference from past years or the state. </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40261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Local Planning Committee Member to go over agenda and then turn it over to Jo Morrissey to provide an overview of the Zoom tools available and the purpose of today’s forum</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1193982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that injury deaths have increased significantly in Washington County. Rates of injury deaths in Washington County are also significantly </a:t>
            </a:r>
            <a:r>
              <a:rPr lang="en-US"/>
              <a:t>higher than </a:t>
            </a:r>
            <a:r>
              <a:rPr lang="en-US" dirty="0"/>
              <a:t>the state overall. </a:t>
            </a:r>
          </a:p>
          <a:p>
            <a:endParaRPr lang="en-US" dirty="0">
              <a:cs typeface="Calibri"/>
            </a:endParaRPr>
          </a:p>
          <a:p>
            <a:r>
              <a:rPr lang="en-US" dirty="0">
                <a:cs typeface="Calibri"/>
              </a:rPr>
              <a:t>Source: </a:t>
            </a:r>
            <a:r>
              <a:rPr lang="en-US" dirty="0"/>
              <a:t>Maine CDC Vital Records</a:t>
            </a:r>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2304648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rates of poisoning deaths within Washington County have increased significantly since 2007-2011. This indicator shows unintentional or undetermined poisoning, meaning these deaths are not due to suicide or other intentional injuries. </a:t>
            </a:r>
          </a:p>
          <a:p>
            <a:r>
              <a:rPr lang="en-US" dirty="0"/>
              <a:t>Again, the state data does not have confidence intervals, so we can’t determine if the difference is statistically significant.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a:t>
            </a:r>
            <a:r>
              <a:rPr lang="en-US" dirty="0"/>
              <a:t> </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281453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suicide deaths increased slightly over time in Washington County and are slightly higher than Maine as a whole.  None of these differences are significantly different.</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92452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t>
            </a:r>
            <a:r>
              <a:rPr lang="en-US" sz="1800" b="0" i="0" u="none" strike="noStrike" dirty="0">
                <a:solidFill>
                  <a:srgbClr val="000000"/>
                </a:solidFill>
                <a:effectLst/>
                <a:latin typeface="Arial" panose="020B0604020202020204" pitchFamily="34" charset="0"/>
              </a:rPr>
              <a:t>ercentage of seventh- and eighth-grade students who have ever done something to purposely hurt themselves without wanting to die, such as cutting or burning themselves on purpose. Data collected in odd numbered years.</a:t>
            </a:r>
            <a:r>
              <a:rPr lang="en-US" dirty="0"/>
              <a:t> The rates of self-injury among Washington County middle school students is significantly higher than in past years and the state overall.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Integrated Youth Health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2236911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rates of depression among Washington County adults is not significantly different from the overall state rates or when compared to prior years. </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13256359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Middle school students in Washington County are significantly more likely than Maine middle school students as a whole to report feeling sad or hopeless for two weeks in a row. The change over time within the county is also significant. This is a small population so a small increase in students reporting symptoms could cause a significant change, however it is clear that the mental health of these students should be a priority.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20261976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overdose deaths have increased in Washington County after a short period of decline in 2017 and 2018. The rates are higher than the state, but not significantly. These increases could be attributed to the opioid crisis in the state and across the country. </a:t>
            </a:r>
            <a:endParaRPr lang="en-US" dirty="0" smtClean="0"/>
          </a:p>
          <a:p>
            <a:endParaRPr lang="en-US" dirty="0" smtClean="0"/>
          </a:p>
          <a:p>
            <a:r>
              <a:rPr lang="en-US" sz="1200" kern="1200" dirty="0" smtClean="0">
                <a:solidFill>
                  <a:schemeClr val="tx1"/>
                </a:solidFill>
                <a:effectLst/>
                <a:latin typeface="+mn-lt"/>
                <a:ea typeface="+mn-ea"/>
                <a:cs typeface="+mn-cs"/>
              </a:rPr>
              <a:t>Because the number of overdose deaths is small, there is not a statistically significant difference between Washington </a:t>
            </a:r>
            <a:r>
              <a:rPr lang="en-US" sz="1200" kern="1200" dirty="0" err="1" smtClean="0">
                <a:solidFill>
                  <a:schemeClr val="tx1"/>
                </a:solidFill>
                <a:effectLst/>
                <a:latin typeface="+mn-lt"/>
                <a:ea typeface="+mn-ea"/>
                <a:cs typeface="+mn-cs"/>
              </a:rPr>
              <a:t>Cty</a:t>
            </a:r>
            <a:r>
              <a:rPr lang="en-US" sz="1200" kern="1200" dirty="0" smtClean="0">
                <a:solidFill>
                  <a:schemeClr val="tx1"/>
                </a:solidFill>
                <a:effectLst/>
                <a:latin typeface="+mn-lt"/>
                <a:ea typeface="+mn-ea"/>
                <a:cs typeface="+mn-cs"/>
              </a:rPr>
              <a:t> and the state, but given the large difference, this may be a higher concern in Washington County”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Of note, in 2018, the state rate was 26.4 and Washington </a:t>
            </a:r>
            <a:r>
              <a:rPr lang="en-US" sz="1200" kern="1200" dirty="0" err="1" smtClean="0">
                <a:solidFill>
                  <a:schemeClr val="tx1"/>
                </a:solidFill>
                <a:effectLst/>
                <a:latin typeface="+mn-lt"/>
                <a:ea typeface="+mn-ea"/>
                <a:cs typeface="+mn-cs"/>
              </a:rPr>
              <a:t>Cty</a:t>
            </a:r>
            <a:r>
              <a:rPr lang="en-US" sz="1200" kern="1200" dirty="0" smtClean="0">
                <a:solidFill>
                  <a:schemeClr val="tx1"/>
                </a:solidFill>
                <a:effectLst/>
                <a:latin typeface="+mn-lt"/>
                <a:ea typeface="+mn-ea"/>
                <a:cs typeface="+mn-cs"/>
              </a:rPr>
              <a:t> was 28.7, in 2019 they were 28.3 &amp; 31.9 respectively.  Given this the larger difference may indeed be a blip (or not). The absolute numbers are 20, 13, 9, 10 and 20 for 2016, 2017, 2018, 2019, and 2020,</a:t>
            </a:r>
          </a:p>
          <a:p>
            <a:endParaRPr lang="en-US" dirty="0"/>
          </a:p>
          <a:p>
            <a:endParaRPr lang="en-US" dirty="0"/>
          </a:p>
          <a:p>
            <a:r>
              <a:rPr lang="en-US" sz="1800" b="0" i="0" u="none" strike="noStrike" dirty="0">
                <a:solidFill>
                  <a:srgbClr val="000000"/>
                </a:solidFill>
                <a:effectLst/>
                <a:latin typeface="Arial" panose="020B0604020202020204" pitchFamily="34" charset="0"/>
              </a:rPr>
              <a:t>Source: Maine Office of the Medical Examiner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765406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r</a:t>
            </a:r>
            <a:r>
              <a:rPr lang="en-US" sz="1800" b="0" i="0" u="none" strike="noStrike" dirty="0">
                <a:solidFill>
                  <a:srgbClr val="000000"/>
                </a:solidFill>
                <a:effectLst/>
                <a:latin typeface="Arial" panose="020B0604020202020204" pitchFamily="34" charset="0"/>
              </a:rPr>
              <a:t>ate of deaths for which drugs are the underlying cause, including those attributable to acute poisoning by drugs and those from medical conditions resulting from chronic drug use.  Deaths due to alcohol use are not included. The rate of drug-induced deaths among Washington County residents is significantly higher  with in the county, but not when compared to the state. </a:t>
            </a:r>
          </a:p>
          <a:p>
            <a:r>
              <a:rPr lang="en-US" dirty="0"/>
              <a:t> </a:t>
            </a:r>
          </a:p>
          <a:p>
            <a:r>
              <a:rPr lang="en-US" dirty="0"/>
              <a:t>Source: </a:t>
            </a:r>
            <a:r>
              <a:rPr lang="en-US" sz="1800" b="0" i="0" u="none" strike="noStrike" dirty="0">
                <a:solidFill>
                  <a:srgbClr val="000000"/>
                </a:solidFill>
                <a:effectLst/>
                <a:latin typeface="Arial" panose="020B0604020202020204" pitchFamily="34" charset="0"/>
              </a:rPr>
              <a:t>Maine CDC Vital Records and CDC WONDER Online Database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1600700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last slide, rates of alcohol-induced deaths are increasing in Washington County. Rates are also higher than the state, but this difference is not significant.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 and CDC WONDER Online Database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50</a:t>
            </a:fld>
            <a:endParaRPr lang="en-US"/>
          </a:p>
        </p:txBody>
      </p:sp>
    </p:spTree>
    <p:extLst>
      <p:ext uri="{BB962C8B-B14F-4D97-AF65-F5344CB8AC3E}">
        <p14:creationId xmlns:p14="http://schemas.microsoft.com/office/powerpoint/2010/main" val="3634262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an increase over time in reported binge drinking among high school students. The difference is significant within the county, but not the state. </a:t>
            </a:r>
          </a:p>
          <a:p>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51</a:t>
            </a:fld>
            <a:endParaRPr lang="en-US"/>
          </a:p>
        </p:txBody>
      </p:sp>
    </p:spTree>
    <p:extLst>
      <p:ext uri="{BB962C8B-B14F-4D97-AF65-F5344CB8AC3E}">
        <p14:creationId xmlns:p14="http://schemas.microsoft.com/office/powerpoint/2010/main" val="290459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3810999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a:t>
            </a:r>
            <a:r>
              <a:rPr lang="en-US" sz="1800" b="0" i="0" u="none" strike="noStrike" dirty="0">
                <a:solidFill>
                  <a:srgbClr val="000000"/>
                </a:solidFill>
                <a:effectLst/>
                <a:latin typeface="Arial" panose="020B0604020202020204" pitchFamily="34" charset="0"/>
              </a:rPr>
              <a:t>rate of emergency department discharges with a principal diagnosis of opiate poisoning.</a:t>
            </a:r>
            <a:r>
              <a:rPr lang="en-US" dirty="0"/>
              <a:t> There is not enough data available to determine if the difference between Washington County and the state is significant.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Health Data Organization Hospital Inpatient and Outpatient Databases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52</a:t>
            </a:fld>
            <a:endParaRPr lang="en-US"/>
          </a:p>
        </p:txBody>
      </p:sp>
    </p:spTree>
    <p:extLst>
      <p:ext uri="{BB962C8B-B14F-4D97-AF65-F5344CB8AC3E}">
        <p14:creationId xmlns:p14="http://schemas.microsoft.com/office/powerpoint/2010/main" val="31178403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slide shows a slight decrease in cigarette smoking among Washington County high school students over time (from </a:t>
            </a:r>
            <a:r>
              <a:rPr lang="en-US" sz="1200" b="0" i="0" kern="1200" dirty="0" smtClean="0">
                <a:solidFill>
                  <a:schemeClr val="tx1"/>
                </a:solidFill>
                <a:effectLst/>
                <a:latin typeface="+mn-lt"/>
                <a:ea typeface="+mn-ea"/>
                <a:cs typeface="+mn-cs"/>
              </a:rPr>
              <a:t>22% in 2011</a:t>
            </a:r>
            <a:r>
              <a:rPr lang="en-US" sz="1200" b="0" i="0" kern="1200" baseline="0" dirty="0" smtClean="0">
                <a:solidFill>
                  <a:schemeClr val="tx1"/>
                </a:solidFill>
                <a:effectLst/>
                <a:latin typeface="+mn-lt"/>
                <a:ea typeface="+mn-ea"/>
                <a:cs typeface="+mn-cs"/>
              </a:rPr>
              <a:t> to 12% in 2</a:t>
            </a:r>
            <a:r>
              <a:rPr lang="en-US" sz="1200" b="0" i="0" kern="1200" dirty="0" smtClean="0">
                <a:solidFill>
                  <a:schemeClr val="tx1"/>
                </a:solidFill>
                <a:effectLst/>
                <a:latin typeface="+mn-lt"/>
                <a:ea typeface="+mn-ea"/>
                <a:cs typeface="+mn-cs"/>
              </a:rPr>
              <a:t>019). When compared</a:t>
            </a:r>
            <a:r>
              <a:rPr lang="en-US" sz="1200" b="0" i="0" kern="1200" baseline="0" dirty="0" smtClean="0">
                <a:solidFill>
                  <a:schemeClr val="tx1"/>
                </a:solidFill>
                <a:effectLst/>
                <a:latin typeface="+mn-lt"/>
                <a:ea typeface="+mn-ea"/>
                <a:cs typeface="+mn-cs"/>
              </a:rPr>
              <a:t> to the state, there are </a:t>
            </a:r>
            <a:r>
              <a:rPr lang="en-US" sz="1200" b="0" i="0" kern="1200" dirty="0" smtClean="0">
                <a:solidFill>
                  <a:schemeClr val="tx1"/>
                </a:solidFill>
                <a:effectLst/>
                <a:latin typeface="+mn-lt"/>
                <a:ea typeface="+mn-ea"/>
                <a:cs typeface="+mn-cs"/>
              </a:rPr>
              <a:t>significantly more students</a:t>
            </a:r>
            <a:r>
              <a:rPr lang="en-US" sz="1200" b="0" i="0" kern="1200" baseline="0" dirty="0" smtClean="0">
                <a:solidFill>
                  <a:schemeClr val="tx1"/>
                </a:solidFill>
                <a:effectLst/>
                <a:latin typeface="+mn-lt"/>
                <a:ea typeface="+mn-ea"/>
                <a:cs typeface="+mn-cs"/>
              </a:rPr>
              <a:t> reporting past 30-day smoking in </a:t>
            </a:r>
            <a:r>
              <a:rPr lang="en-US" sz="1200" b="0" i="0" kern="1200" baseline="0" smtClean="0">
                <a:solidFill>
                  <a:schemeClr val="tx1"/>
                </a:solidFill>
                <a:effectLst/>
                <a:latin typeface="+mn-lt"/>
                <a:ea typeface="+mn-ea"/>
                <a:cs typeface="+mn-cs"/>
              </a:rPr>
              <a:t>Washington County in 2019. </a:t>
            </a:r>
            <a:endParaRPr lang="en-US" sz="1200" b="0" i="0" kern="1200" dirty="0">
              <a:solidFill>
                <a:schemeClr val="tx1"/>
              </a:solidFill>
              <a:effectLst/>
              <a:latin typeface="+mn-lt"/>
              <a:ea typeface="+mn-ea"/>
              <a:cs typeface="+mn-cs"/>
            </a:endParaRPr>
          </a:p>
          <a:p>
            <a:r>
              <a:rPr lang="en-US" dirty="0"/>
              <a:t/>
            </a:r>
            <a:br>
              <a:rPr lang="en-US" dirty="0"/>
            </a:br>
            <a:endParaRPr lang="en-US" dirty="0">
              <a:cs typeface="Calibri" panose="020F0502020204030204"/>
            </a:endParaRPr>
          </a:p>
          <a:p>
            <a:r>
              <a:rPr lang="en-US" dirty="0">
                <a:cs typeface="Calibri" panose="020F0502020204030204"/>
              </a:rPr>
              <a:t>Source: </a:t>
            </a:r>
            <a:r>
              <a:rPr lang="en-US" dirty="0"/>
              <a:t>Maine Integrated Youth Health Survey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53</a:t>
            </a:fld>
            <a:endParaRPr lang="en-US"/>
          </a:p>
        </p:txBody>
      </p:sp>
    </p:spTree>
    <p:extLst>
      <p:ext uri="{BB962C8B-B14F-4D97-AF65-F5344CB8AC3E}">
        <p14:creationId xmlns:p14="http://schemas.microsoft.com/office/powerpoint/2010/main" val="205343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104597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331608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r>
              <a:rPr lang="en-US" dirty="0" smtClean="0"/>
              <a:t>WHY</a:t>
            </a:r>
            <a:r>
              <a:rPr lang="en-US" baseline="0" dirty="0" smtClean="0"/>
              <a:t> do the folks who work in public health conduct community health needs assessments? </a:t>
            </a:r>
            <a:endParaRPr lang="en-US" dirty="0" smtClean="0"/>
          </a:p>
          <a:p>
            <a:endParaRPr lang="en-US" dirty="0" smtClean="0"/>
          </a:p>
          <a:p>
            <a:r>
              <a:rPr lang="en-US" dirty="0" smtClean="0"/>
              <a:t>As this wheel shows: conducting a community health needs assessment feeds into all other public health services. Such as:</a:t>
            </a:r>
            <a:r>
              <a:rPr lang="en-US" baseline="0" dirty="0" smtClean="0"/>
              <a:t> informing health improvement plans, choosing the right strategy at the right time for the right purpose, policy development, and ensuring equity. </a:t>
            </a:r>
          </a:p>
          <a:p>
            <a:endParaRPr lang="en-US" baseline="0" dirty="0" smtClean="0"/>
          </a:p>
          <a:p>
            <a:r>
              <a:rPr lang="en-US" dirty="0" smtClean="0"/>
              <a:t>By truly</a:t>
            </a:r>
            <a:r>
              <a:rPr lang="en-US" baseline="0" dirty="0" smtClean="0"/>
              <a:t> understanding the needs of those we serve, we can serve more effectively and efficiently. </a:t>
            </a:r>
            <a:endParaRPr lang="en-US" dirty="0" smtClean="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19408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r>
              <a:rPr lang="en-US" baseline="0" dirty="0" smtClean="0"/>
              <a:t>Different communities require outreach that meets their members where they are at. </a:t>
            </a:r>
          </a:p>
          <a:p>
            <a:endParaRPr lang="en-US" baseline="0" dirty="0" smtClean="0"/>
          </a:p>
          <a:p>
            <a:r>
              <a:rPr lang="en-US" baseline="0" dirty="0" smtClean="0"/>
              <a:t>In addition to the mainstream county forums, we’re partnering with community organizations to host events by and for their communities. We also set a goal to conduct up to 2000 oral surveys in order to capture meaningful input from </a:t>
            </a:r>
            <a:r>
              <a:rPr lang="en-US" baseline="0" dirty="0" err="1" smtClean="0"/>
              <a:t>maine’s</a:t>
            </a:r>
            <a:r>
              <a:rPr lang="en-US" baseline="0" dirty="0" smtClean="0"/>
              <a:t> immigrant communities. </a:t>
            </a:r>
          </a:p>
          <a:p>
            <a:endParaRPr lang="en-US" baseline="0" dirty="0" smtClean="0"/>
          </a:p>
          <a:p>
            <a:r>
              <a:rPr lang="en-US" baseline="0" dirty="0" smtClean="0"/>
              <a:t>To date, our community sponsored event partners include: </a:t>
            </a:r>
          </a:p>
          <a:p>
            <a:endParaRPr lang="en-US" baseline="0" dirty="0" smtClean="0"/>
          </a:p>
          <a:p>
            <a:r>
              <a:rPr lang="en-US" b="1" dirty="0" smtClean="0"/>
              <a:t>Community</a:t>
            </a:r>
            <a:r>
              <a:rPr lang="en-US" b="1" baseline="0" dirty="0" smtClean="0"/>
              <a:t> Sponsored Event Partners include </a:t>
            </a:r>
            <a:endParaRPr lang="en-US" baseline="0" dirty="0" smtClean="0"/>
          </a:p>
          <a:p>
            <a:pPr marL="228600" indent="-228600">
              <a:buFont typeface="+mj-lt"/>
              <a:buAutoNum type="arabicPeriod"/>
            </a:pPr>
            <a:r>
              <a:rPr lang="en-US" baseline="0" dirty="0" smtClean="0"/>
              <a:t>Disability Rights Maine (2 events: people who are deaf or hard of hearing and people with other disabilities)</a:t>
            </a:r>
          </a:p>
          <a:p>
            <a:pPr marL="228600" indent="-228600">
              <a:buFont typeface="+mj-lt"/>
              <a:buAutoNum type="arabicPeriod"/>
            </a:pPr>
            <a:r>
              <a:rPr lang="en-US" baseline="0" dirty="0" smtClean="0"/>
              <a:t>Maine Primary Care Association (People who are served by Maine’s Federally Qualified Health Centers</a:t>
            </a:r>
          </a:p>
          <a:p>
            <a:pPr marL="228600" indent="-228600">
              <a:buFont typeface="+mj-lt"/>
              <a:buAutoNum type="arabicPeriod"/>
            </a:pPr>
            <a:r>
              <a:rPr lang="en-US" baseline="0" dirty="0" smtClean="0"/>
              <a:t>Maine Council on Aging (Older Adults 65+)</a:t>
            </a:r>
          </a:p>
          <a:p>
            <a:pPr marL="228600" indent="-228600">
              <a:buFont typeface="+mj-lt"/>
              <a:buAutoNum type="arabicPeriod"/>
            </a:pPr>
            <a:r>
              <a:rPr lang="en-US" baseline="0" dirty="0" smtClean="0"/>
              <a:t>Consumer Right Council of Maine (people with a mental health diagnosis)</a:t>
            </a:r>
          </a:p>
          <a:p>
            <a:pPr marL="228600" indent="-228600">
              <a:buFont typeface="+mj-lt"/>
              <a:buAutoNum type="arabicPeriod"/>
            </a:pPr>
            <a:r>
              <a:rPr lang="en-US" baseline="0" dirty="0" smtClean="0"/>
              <a:t>Formerly Incarcerated (Maine Prisoner Re-Entry Network)</a:t>
            </a:r>
          </a:p>
          <a:p>
            <a:pPr marL="228600" indent="-228600">
              <a:buFont typeface="+mj-lt"/>
              <a:buAutoNum type="arabicPeriod"/>
            </a:pPr>
            <a:r>
              <a:rPr lang="en-US" baseline="0" dirty="0" smtClean="0"/>
              <a:t>Maine Youth Action Network and Friends (Raising the voices of Maine’s diverse youth)</a:t>
            </a:r>
          </a:p>
          <a:p>
            <a:pPr marL="228600" indent="-228600">
              <a:buFont typeface="+mj-lt"/>
              <a:buAutoNum type="arabicPeriod"/>
            </a:pPr>
            <a:r>
              <a:rPr lang="en-US" baseline="0" dirty="0" smtClean="0"/>
              <a:t>Green Memorial A.M.E. Zion Church (Black/African American)</a:t>
            </a:r>
          </a:p>
          <a:p>
            <a:pPr marL="228600" indent="-228600">
              <a:buFont typeface="+mj-lt"/>
              <a:buAutoNum type="arabicPeriod"/>
            </a:pPr>
            <a:r>
              <a:rPr lang="en-US" baseline="0" dirty="0" smtClean="0"/>
              <a:t>Health Equity Alliance (LGBTQ+ community)</a:t>
            </a:r>
          </a:p>
          <a:p>
            <a:pPr marL="228600" indent="-228600">
              <a:buFont typeface="+mj-lt"/>
              <a:buAutoNum type="arabicPeriod"/>
            </a:pPr>
            <a:r>
              <a:rPr lang="en-US" baseline="0" dirty="0" smtClean="0"/>
              <a:t>Portland Recovery Center (for people with a substance use disorder or in recovery)</a:t>
            </a:r>
          </a:p>
          <a:p>
            <a:pPr marL="228600" indent="-228600">
              <a:buFont typeface="+mj-lt"/>
              <a:buAutoNum type="arabicPeriod"/>
            </a:pPr>
            <a:r>
              <a:rPr lang="en-US" baseline="0" dirty="0" smtClean="0"/>
              <a:t>ADD HOUSING INSECURE IF NEED BE</a:t>
            </a:r>
          </a:p>
          <a:p>
            <a:pPr marL="228600" indent="-228600">
              <a:buFont typeface="+mj-lt"/>
              <a:buAutoNum type="arabicPeriod"/>
            </a:pPr>
            <a:r>
              <a:rPr lang="en-US" baseline="0" dirty="0" smtClean="0"/>
              <a:t>ADD VETERAN IF NEED BE</a:t>
            </a:r>
          </a:p>
          <a:p>
            <a:endParaRPr lang="en-US" baseline="0" dirty="0" smtClean="0"/>
          </a:p>
          <a:p>
            <a:r>
              <a:rPr lang="en-US" b="1" baseline="0" dirty="0" smtClean="0"/>
              <a:t>Oral Survey Partners include: </a:t>
            </a:r>
            <a:endParaRPr lang="en-US" baseline="0" dirty="0" smtClean="0"/>
          </a:p>
          <a:p>
            <a:pPr marL="228600" indent="-228600">
              <a:buFont typeface="+mj-lt"/>
              <a:buAutoNum type="arabicPeriod"/>
            </a:pPr>
            <a:r>
              <a:rPr lang="en-US" baseline="0" dirty="0" smtClean="0"/>
              <a:t>Capital Area New Mainers</a:t>
            </a:r>
          </a:p>
          <a:p>
            <a:pPr marL="228600" indent="-228600">
              <a:buFont typeface="+mj-lt"/>
              <a:buAutoNum type="arabicPeriod"/>
            </a:pPr>
            <a:r>
              <a:rPr lang="en-US" baseline="0" dirty="0" smtClean="0"/>
              <a:t>City of Portland’s Minority Health Program</a:t>
            </a:r>
          </a:p>
          <a:p>
            <a:pPr marL="228600" indent="-228600">
              <a:buFont typeface="+mj-lt"/>
              <a:buAutoNum type="arabicPeriod"/>
            </a:pPr>
            <a:r>
              <a:rPr lang="en-US" baseline="0" dirty="0" smtClean="0"/>
              <a:t>New Mainer’s Public Health Initiative</a:t>
            </a:r>
          </a:p>
          <a:p>
            <a:pPr marL="228600" indent="-228600">
              <a:buFont typeface="+mj-lt"/>
              <a:buAutoNum type="arabicPeriod"/>
            </a:pPr>
            <a:r>
              <a:rPr lang="en-US" baseline="0" dirty="0" smtClean="0"/>
              <a:t>Maine Immigrant Access Network</a:t>
            </a:r>
          </a:p>
          <a:p>
            <a:pPr marL="228600" indent="-228600">
              <a:buFont typeface="+mj-lt"/>
              <a:buAutoNum type="arabicPeriod"/>
            </a:pPr>
            <a:r>
              <a:rPr lang="en-US" baseline="0" dirty="0" smtClean="0"/>
              <a:t>Gateway Community Services</a:t>
            </a:r>
          </a:p>
          <a:p>
            <a:pPr marL="228600" indent="-228600">
              <a:buFont typeface="+mj-lt"/>
              <a:buAutoNum type="arabicPeriod"/>
            </a:pPr>
            <a:r>
              <a:rPr lang="en-US" baseline="0" dirty="0" smtClean="0"/>
              <a:t>Maine Immigrant and Refugee Services</a:t>
            </a:r>
          </a:p>
          <a:p>
            <a:pPr marL="228600" indent="-228600">
              <a:buFont typeface="+mj-lt"/>
              <a:buAutoNum type="arabicPeriod"/>
            </a:pPr>
            <a:r>
              <a:rPr lang="en-US" baseline="0" dirty="0" smtClean="0"/>
              <a:t>Maine Community Integration</a:t>
            </a:r>
          </a:p>
          <a:p>
            <a:pPr marL="228600" indent="-228600">
              <a:buFont typeface="+mj-lt"/>
              <a:buAutoNum type="arabicPeriod"/>
            </a:pPr>
            <a:r>
              <a:rPr lang="en-US" baseline="0" dirty="0" smtClean="0"/>
              <a:t>Mano </a:t>
            </a:r>
            <a:r>
              <a:rPr lang="en-US" baseline="0" dirty="0" err="1" smtClean="0"/>
              <a:t>en</a:t>
            </a:r>
            <a:r>
              <a:rPr lang="en-US" baseline="0" dirty="0" smtClean="0"/>
              <a:t> Mano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Sister Patricia </a:t>
            </a:r>
            <a:r>
              <a:rPr lang="en-US" baseline="0" dirty="0" err="1" smtClean="0"/>
              <a:t>Pora</a:t>
            </a:r>
            <a:r>
              <a:rPr lang="en-US" baseline="0" dirty="0" smtClean="0"/>
              <a:t>, formerly of the Portland Dioceses Hispanic Ministry</a:t>
            </a:r>
          </a:p>
          <a:p>
            <a:endParaRPr lang="en-US" baseline="0" dirty="0" smtClean="0"/>
          </a:p>
          <a:p>
            <a:endParaRPr lang="en-US" baseline="0" dirty="0" smtClean="0"/>
          </a:p>
          <a:p>
            <a:r>
              <a:rPr lang="en-US" baseline="0" dirty="0" smtClean="0"/>
              <a:t>We are piloting these additional outreach methods with support from </a:t>
            </a:r>
          </a:p>
          <a:p>
            <a:r>
              <a:rPr lang="en-US" baseline="0" dirty="0" smtClean="0"/>
              <a:t>State of Maine’s Preventative Health and Health Services Block Grant</a:t>
            </a:r>
          </a:p>
          <a:p>
            <a:r>
              <a:rPr lang="en-US" baseline="0" dirty="0" smtClean="0"/>
              <a:t>Maine Health Access Foundation</a:t>
            </a:r>
            <a:endParaRPr lang="en-US" dirty="0" smtClean="0"/>
          </a:p>
          <a:p>
            <a:endParaRPr lang="en-US" baseline="0" dirty="0" smtClean="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91474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9/13/2021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9/13/2021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9/13/2021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9/13/2021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9/13/2021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9/13/2021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9/13/2021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9/13/2021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9/13/2021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tmp"/><Relationship Id="rId4" Type="http://schemas.openxmlformats.org/officeDocument/2006/relationships/image" Target="../media/image22.tmp"/></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4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5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mailto:deedee@calaishospital.org" TargetMode="External"/><Relationship Id="rId7" Type="http://schemas.openxmlformats.org/officeDocument/2006/relationships/hyperlink" Target="http://www.mainechna.org/" TargetMode="External"/><Relationship Id="rId2" Type="http://schemas.openxmlformats.org/officeDocument/2006/relationships/hyperlink" Target="mailto:jhixson@dech.org" TargetMode="External"/><Relationship Id="rId1" Type="http://schemas.openxmlformats.org/officeDocument/2006/relationships/slideLayout" Target="../slideLayouts/slideLayout2.xml"/><Relationship Id="rId6" Type="http://schemas.openxmlformats.org/officeDocument/2006/relationships/hyperlink" Target="mailto:info@Mainechna.org" TargetMode="External"/><Relationship Id="rId5" Type="http://schemas.openxmlformats.org/officeDocument/2006/relationships/hyperlink" Target="mailto:nhammar@northernlight.org" TargetMode="External"/><Relationship Id="rId4" Type="http://schemas.openxmlformats.org/officeDocument/2006/relationships/hyperlink" Target="mailto:alfred.may@maine.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Washington County</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3" name="Picture 2">
            <a:extLst>
              <a:ext uri="{FF2B5EF4-FFF2-40B4-BE49-F238E27FC236}">
                <a16:creationId xmlns:a16="http://schemas.microsoft.com/office/drawing/2014/main" id="{05505630-A15B-41BF-A222-E1862BE4B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0198" y="216074"/>
            <a:ext cx="4536281" cy="6425852"/>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10</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11</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Local Activities and Accomplishments</a:t>
            </a:r>
          </a:p>
        </p:txBody>
      </p:sp>
      <p:sp>
        <p:nvSpPr>
          <p:cNvPr id="3" name="Slide Number Placeholder 2"/>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90363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normAutofit/>
          </a:bodyPr>
          <a:lstStyle/>
          <a:p>
            <a:r>
              <a:rPr lang="en-US" dirty="0"/>
              <a:t>Downeast District – Washington County</a:t>
            </a:r>
            <a:br>
              <a:rPr lang="en-US" dirty="0"/>
            </a:br>
            <a:r>
              <a:rPr lang="en-US" sz="2700" dirty="0"/>
              <a:t>Hospital and District priority areas of work since the 2019 Shared CHNA</a:t>
            </a:r>
            <a:endParaRPr lang="en-US" dirty="0"/>
          </a:p>
        </p:txBody>
      </p:sp>
      <p:sp>
        <p:nvSpPr>
          <p:cNvPr id="3" name="Content Placeholder 2">
            <a:extLst>
              <a:ext uri="{FF2B5EF4-FFF2-40B4-BE49-F238E27FC236}">
                <a16:creationId xmlns:a16="http://schemas.microsoft.com/office/drawing/2014/main" id="{810A6654-7C94-4638-A6FA-A2199C269969}"/>
              </a:ext>
            </a:extLst>
          </p:cNvPr>
          <p:cNvSpPr>
            <a:spLocks noGrp="1"/>
          </p:cNvSpPr>
          <p:nvPr>
            <p:ph idx="1"/>
          </p:nvPr>
        </p:nvSpPr>
        <p:spPr>
          <a:xfrm>
            <a:off x="569581" y="5437795"/>
            <a:ext cx="11052837" cy="478980"/>
          </a:xfrm>
        </p:spPr>
        <p:txBody>
          <a:bodyPr>
            <a:normAutofit/>
          </a:bodyPr>
          <a:lstStyle/>
          <a:p>
            <a:pPr marL="0" indent="0" algn="ctr">
              <a:buNone/>
            </a:pPr>
            <a:r>
              <a:rPr lang="en-US" sz="1400" dirty="0">
                <a:solidFill>
                  <a:srgbClr val="003399"/>
                </a:solidFill>
              </a:rPr>
              <a:t>Community Caring Collaborative, Harrington Family Health Center, Healthy Acadia, Maine Seacoast Mission, Sunrise County Economic Council, and the University of Maine at Machias' work spans all categories.</a:t>
            </a:r>
          </a:p>
          <a:p>
            <a:pPr marL="0" indent="0" algn="ctr">
              <a:buNone/>
            </a:pPr>
            <a:endParaRPr lang="en-US" sz="700" dirty="0">
              <a:solidFill>
                <a:srgbClr val="003399"/>
              </a:solidFill>
            </a:endParaRP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14</a:t>
            </a:fld>
            <a:endParaRPr lang="en-US"/>
          </a:p>
        </p:txBody>
      </p:sp>
      <p:graphicFrame>
        <p:nvGraphicFramePr>
          <p:cNvPr id="12" name="Table 11">
            <a:extLst>
              <a:ext uri="{FF2B5EF4-FFF2-40B4-BE49-F238E27FC236}">
                <a16:creationId xmlns:a16="http://schemas.microsoft.com/office/drawing/2014/main" id="{3615DC22-96D7-45C7-B035-101F4A68012A}"/>
              </a:ext>
            </a:extLst>
          </p:cNvPr>
          <p:cNvGraphicFramePr>
            <a:graphicFrameLocks noGrp="1"/>
          </p:cNvGraphicFramePr>
          <p:nvPr/>
        </p:nvGraphicFramePr>
        <p:xfrm>
          <a:off x="1717965" y="1944283"/>
          <a:ext cx="3907616" cy="1498429"/>
        </p:xfrm>
        <a:graphic>
          <a:graphicData uri="http://schemas.openxmlformats.org/drawingml/2006/table">
            <a:tbl>
              <a:tblPr firstRow="1" firstCol="1" bandRow="1">
                <a:tableStyleId>{7DF18680-E054-41AD-8BC1-D1AEF772440D}</a:tableStyleId>
              </a:tblPr>
              <a:tblGrid>
                <a:gridCol w="3907616">
                  <a:extLst>
                    <a:ext uri="{9D8B030D-6E8A-4147-A177-3AD203B41FA5}">
                      <a16:colId xmlns:a16="http://schemas.microsoft.com/office/drawing/2014/main" val="1948596266"/>
                    </a:ext>
                  </a:extLst>
                </a:gridCol>
              </a:tblGrid>
              <a:tr h="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COVID-19</a:t>
                      </a:r>
                    </a:p>
                  </a:txBody>
                  <a:tcPr marL="68580" marR="68580" marT="0" marB="0" anchor="ctr">
                    <a:solidFill>
                      <a:schemeClr val="accent2"/>
                    </a:solidFill>
                  </a:tcPr>
                </a:tc>
                <a:extLst>
                  <a:ext uri="{0D108BD9-81ED-4DB2-BD59-A6C34878D82A}">
                    <a16:rowId xmlns:a16="http://schemas.microsoft.com/office/drawing/2014/main" val="3653423732"/>
                  </a:ext>
                </a:extLst>
              </a:tr>
              <a:tr h="124188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Downeast Public Health District (Maine CDC)</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Calais Community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Down East Community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txBody>
                  <a:tcPr marL="68580" marR="68580" marT="0" marB="0">
                    <a:solidFill>
                      <a:schemeClr val="bg1">
                        <a:lumMod val="85000"/>
                        <a:alpha val="25098"/>
                      </a:schemeClr>
                    </a:solidFill>
                  </a:tcPr>
                </a:tc>
                <a:extLst>
                  <a:ext uri="{0D108BD9-81ED-4DB2-BD59-A6C34878D82A}">
                    <a16:rowId xmlns:a16="http://schemas.microsoft.com/office/drawing/2014/main" val="3875244555"/>
                  </a:ext>
                </a:extLst>
              </a:tr>
            </a:tbl>
          </a:graphicData>
        </a:graphic>
      </p:graphicFrame>
      <p:graphicFrame>
        <p:nvGraphicFramePr>
          <p:cNvPr id="6" name="Table 5">
            <a:extLst>
              <a:ext uri="{FF2B5EF4-FFF2-40B4-BE49-F238E27FC236}">
                <a16:creationId xmlns:a16="http://schemas.microsoft.com/office/drawing/2014/main" id="{31970207-BC7B-4D8C-A663-870F24726D00}"/>
              </a:ext>
            </a:extLst>
          </p:cNvPr>
          <p:cNvGraphicFramePr>
            <a:graphicFrameLocks noGrp="1"/>
          </p:cNvGraphicFramePr>
          <p:nvPr/>
        </p:nvGraphicFramePr>
        <p:xfrm>
          <a:off x="6004922" y="3806509"/>
          <a:ext cx="3907616" cy="1033856"/>
        </p:xfrm>
        <a:graphic>
          <a:graphicData uri="http://schemas.openxmlformats.org/drawingml/2006/table">
            <a:tbl>
              <a:tblPr firstRow="1" firstCol="1" bandRow="1">
                <a:tableStyleId>{7DF18680-E054-41AD-8BC1-D1AEF772440D}</a:tableStyleId>
              </a:tblPr>
              <a:tblGrid>
                <a:gridCol w="3907616">
                  <a:extLst>
                    <a:ext uri="{9D8B030D-6E8A-4147-A177-3AD203B41FA5}">
                      <a16:colId xmlns:a16="http://schemas.microsoft.com/office/drawing/2014/main" val="3891376059"/>
                    </a:ext>
                  </a:extLst>
                </a:gridCol>
              </a:tblGrid>
              <a:tr h="23879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Healthy aging</a:t>
                      </a:r>
                    </a:p>
                  </a:txBody>
                  <a:tcPr marL="68580" marR="68580" marT="0" marB="0" anchor="ctr">
                    <a:solidFill>
                      <a:schemeClr val="accent2"/>
                    </a:solidFill>
                  </a:tcPr>
                </a:tc>
                <a:extLst>
                  <a:ext uri="{0D108BD9-81ED-4DB2-BD59-A6C34878D82A}">
                    <a16:rowId xmlns:a16="http://schemas.microsoft.com/office/drawing/2014/main" val="3179199194"/>
                  </a:ext>
                </a:extLst>
              </a:tr>
              <a:tr h="77731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Downeast Public Health District (Maine CDC)</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Calais Community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Down East Community Hospital</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graphicFrame>
        <p:nvGraphicFramePr>
          <p:cNvPr id="11" name="Table 10">
            <a:extLst>
              <a:ext uri="{FF2B5EF4-FFF2-40B4-BE49-F238E27FC236}">
                <a16:creationId xmlns:a16="http://schemas.microsoft.com/office/drawing/2014/main" id="{30A09A4F-C79D-4BE4-A4E0-95E2F77F5038}"/>
              </a:ext>
            </a:extLst>
          </p:cNvPr>
          <p:cNvGraphicFramePr>
            <a:graphicFrameLocks noGrp="1"/>
          </p:cNvGraphicFramePr>
          <p:nvPr/>
        </p:nvGraphicFramePr>
        <p:xfrm>
          <a:off x="1717966" y="3806509"/>
          <a:ext cx="3934104" cy="1074532"/>
        </p:xfrm>
        <a:graphic>
          <a:graphicData uri="http://schemas.openxmlformats.org/drawingml/2006/table">
            <a:tbl>
              <a:tblPr firstRow="1" firstCol="1" bandRow="1">
                <a:tableStyleId>{7DF18680-E054-41AD-8BC1-D1AEF772440D}</a:tableStyleId>
              </a:tblPr>
              <a:tblGrid>
                <a:gridCol w="3934104">
                  <a:extLst>
                    <a:ext uri="{9D8B030D-6E8A-4147-A177-3AD203B41FA5}">
                      <a16:colId xmlns:a16="http://schemas.microsoft.com/office/drawing/2014/main" val="3891376059"/>
                    </a:ext>
                  </a:extLst>
                </a:gridCol>
              </a:tblGrid>
              <a:tr h="212179">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Access to care</a:t>
                      </a:r>
                    </a:p>
                  </a:txBody>
                  <a:tcPr marL="68580" marR="68580" marT="0" marB="0" anchor="ctr">
                    <a:solidFill>
                      <a:schemeClr val="accent2"/>
                    </a:solidFill>
                  </a:tcPr>
                </a:tc>
                <a:extLst>
                  <a:ext uri="{0D108BD9-81ED-4DB2-BD59-A6C34878D82A}">
                    <a16:rowId xmlns:a16="http://schemas.microsoft.com/office/drawing/2014/main" val="3179199194"/>
                  </a:ext>
                </a:extLst>
              </a:tr>
              <a:tr h="817992">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Calais Community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Down East Community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graphicFrame>
        <p:nvGraphicFramePr>
          <p:cNvPr id="21" name="Table 20">
            <a:extLst>
              <a:ext uri="{FF2B5EF4-FFF2-40B4-BE49-F238E27FC236}">
                <a16:creationId xmlns:a16="http://schemas.microsoft.com/office/drawing/2014/main" id="{9C87C427-D906-4CD7-9610-531AE7DFAF11}"/>
              </a:ext>
            </a:extLst>
          </p:cNvPr>
          <p:cNvGraphicFramePr>
            <a:graphicFrameLocks noGrp="1"/>
          </p:cNvGraphicFramePr>
          <p:nvPr/>
        </p:nvGraphicFramePr>
        <p:xfrm>
          <a:off x="6004922" y="1944283"/>
          <a:ext cx="3907616" cy="1288172"/>
        </p:xfrm>
        <a:graphic>
          <a:graphicData uri="http://schemas.openxmlformats.org/drawingml/2006/table">
            <a:tbl>
              <a:tblPr firstRow="1" firstCol="1" bandRow="1">
                <a:tableStyleId>{7DF18680-E054-41AD-8BC1-D1AEF772440D}</a:tableStyleId>
              </a:tblPr>
              <a:tblGrid>
                <a:gridCol w="3907616">
                  <a:extLst>
                    <a:ext uri="{9D8B030D-6E8A-4147-A177-3AD203B41FA5}">
                      <a16:colId xmlns:a16="http://schemas.microsoft.com/office/drawing/2014/main" val="3025723715"/>
                    </a:ext>
                  </a:extLst>
                </a:gridCol>
              </a:tblGrid>
              <a:tr h="219226">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Substance use</a:t>
                      </a:r>
                    </a:p>
                  </a:txBody>
                  <a:tcPr marL="68580" marR="68580" marT="0" marB="0" anchor="ctr">
                    <a:solidFill>
                      <a:schemeClr val="accent2"/>
                    </a:solidFill>
                  </a:tcPr>
                </a:tc>
                <a:extLst>
                  <a:ext uri="{0D108BD9-81ED-4DB2-BD59-A6C34878D82A}">
                    <a16:rowId xmlns:a16="http://schemas.microsoft.com/office/drawing/2014/main" val="417813764"/>
                  </a:ext>
                </a:extLst>
              </a:tr>
              <a:tr h="1031632">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Calais Community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Down East Community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txBody>
                  <a:tcPr marL="68580" marR="68580" marT="0" marB="0">
                    <a:solidFill>
                      <a:schemeClr val="bg1">
                        <a:lumMod val="85000"/>
                        <a:alpha val="25098"/>
                      </a:schemeClr>
                    </a:solidFill>
                  </a:tcPr>
                </a:tc>
                <a:extLst>
                  <a:ext uri="{0D108BD9-81ED-4DB2-BD59-A6C34878D82A}">
                    <a16:rowId xmlns:a16="http://schemas.microsoft.com/office/drawing/2014/main" val="3017020601"/>
                  </a:ext>
                </a:extLst>
              </a:tr>
            </a:tbl>
          </a:graphicData>
        </a:graphic>
      </p:graphicFrame>
    </p:spTree>
    <p:extLst>
      <p:ext uri="{BB962C8B-B14F-4D97-AF65-F5344CB8AC3E}">
        <p14:creationId xmlns:p14="http://schemas.microsoft.com/office/powerpoint/2010/main" val="333820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normAutofit/>
          </a:bodyPr>
          <a:lstStyle/>
          <a:p>
            <a:r>
              <a:rPr lang="en-US" dirty="0"/>
              <a:t>Downeast District – Washington County</a:t>
            </a:r>
            <a:br>
              <a:rPr lang="en-US" dirty="0"/>
            </a:br>
            <a:r>
              <a:rPr lang="en-US" sz="2700" dirty="0"/>
              <a:t>Hospital and District priority areas of work since the 2019 Shared CHNA</a:t>
            </a:r>
            <a:endParaRPr lang="en-US" dirty="0"/>
          </a:p>
        </p:txBody>
      </p:sp>
      <p:sp>
        <p:nvSpPr>
          <p:cNvPr id="3" name="Content Placeholder 2">
            <a:extLst>
              <a:ext uri="{FF2B5EF4-FFF2-40B4-BE49-F238E27FC236}">
                <a16:creationId xmlns:a16="http://schemas.microsoft.com/office/drawing/2014/main" id="{810A6654-7C94-4638-A6FA-A2199C269969}"/>
              </a:ext>
            </a:extLst>
          </p:cNvPr>
          <p:cNvSpPr>
            <a:spLocks noGrp="1"/>
          </p:cNvSpPr>
          <p:nvPr>
            <p:ph idx="1"/>
          </p:nvPr>
        </p:nvSpPr>
        <p:spPr>
          <a:xfrm>
            <a:off x="569581" y="5697348"/>
            <a:ext cx="11052837" cy="476019"/>
          </a:xfrm>
        </p:spPr>
        <p:txBody>
          <a:bodyPr>
            <a:normAutofit/>
          </a:bodyPr>
          <a:lstStyle/>
          <a:p>
            <a:pPr marL="0" indent="0" algn="ctr">
              <a:buNone/>
            </a:pPr>
            <a:r>
              <a:rPr lang="en-US" sz="1400" dirty="0">
                <a:solidFill>
                  <a:srgbClr val="003399"/>
                </a:solidFill>
              </a:rPr>
              <a:t>Community Caring Collaborative, Harrington Family Health Center, Healthy Acadia, Maine Seacoast Mission, Sunrise County Economic Council, and the University of Maine at Machias' work spans all categories.</a:t>
            </a:r>
          </a:p>
          <a:p>
            <a:pPr marL="0" indent="0" algn="ctr">
              <a:buNone/>
            </a:pPr>
            <a:endParaRPr lang="en-US" sz="700" dirty="0">
              <a:solidFill>
                <a:srgbClr val="003399"/>
              </a:solidFill>
            </a:endParaRP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15</a:t>
            </a:fld>
            <a:endParaRPr lang="en-US"/>
          </a:p>
        </p:txBody>
      </p:sp>
      <p:graphicFrame>
        <p:nvGraphicFramePr>
          <p:cNvPr id="5" name="Table 4">
            <a:extLst>
              <a:ext uri="{FF2B5EF4-FFF2-40B4-BE49-F238E27FC236}">
                <a16:creationId xmlns:a16="http://schemas.microsoft.com/office/drawing/2014/main" id="{0813C378-0222-4D02-84C4-13FEED77DDD7}"/>
              </a:ext>
            </a:extLst>
          </p:cNvPr>
          <p:cNvGraphicFramePr>
            <a:graphicFrameLocks noGrp="1"/>
          </p:cNvGraphicFramePr>
          <p:nvPr/>
        </p:nvGraphicFramePr>
        <p:xfrm>
          <a:off x="1852358" y="4377671"/>
          <a:ext cx="7675418" cy="802688"/>
        </p:xfrm>
        <a:graphic>
          <a:graphicData uri="http://schemas.openxmlformats.org/drawingml/2006/table">
            <a:tbl>
              <a:tblPr firstRow="1" firstCol="1" bandRow="1">
                <a:tableStyleId>{7DF18680-E054-41AD-8BC1-D1AEF772440D}</a:tableStyleId>
              </a:tblPr>
              <a:tblGrid>
                <a:gridCol w="3688980">
                  <a:extLst>
                    <a:ext uri="{9D8B030D-6E8A-4147-A177-3AD203B41FA5}">
                      <a16:colId xmlns:a16="http://schemas.microsoft.com/office/drawing/2014/main" val="2204544279"/>
                    </a:ext>
                  </a:extLst>
                </a:gridCol>
                <a:gridCol w="3986438">
                  <a:extLst>
                    <a:ext uri="{9D8B030D-6E8A-4147-A177-3AD203B41FA5}">
                      <a16:colId xmlns:a16="http://schemas.microsoft.com/office/drawing/2014/main" val="2770059475"/>
                    </a:ext>
                  </a:extLst>
                </a:gridCol>
              </a:tblGrid>
              <a:tr h="179109">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Emergency Preparedness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Downeast Public Health District (Maine CDC)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49797646"/>
                  </a:ext>
                </a:extLst>
              </a:tr>
              <a:tr h="228368">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Health Literacy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Downeast Public Health District (Maine CDC)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28046308"/>
                  </a:ext>
                </a:extLst>
              </a:tr>
              <a:tr h="289608">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Palliative Care and Hospice Service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Downeast Public Health District (Maine CDC)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0106482"/>
                  </a:ext>
                </a:extLst>
              </a:tr>
            </a:tbl>
          </a:graphicData>
        </a:graphic>
      </p:graphicFrame>
      <p:graphicFrame>
        <p:nvGraphicFramePr>
          <p:cNvPr id="14" name="Table 13">
            <a:extLst>
              <a:ext uri="{FF2B5EF4-FFF2-40B4-BE49-F238E27FC236}">
                <a16:creationId xmlns:a16="http://schemas.microsoft.com/office/drawing/2014/main" id="{C2D9CE11-2754-4F48-87B0-526A6E06C944}"/>
              </a:ext>
            </a:extLst>
          </p:cNvPr>
          <p:cNvGraphicFramePr>
            <a:graphicFrameLocks noGrp="1"/>
          </p:cNvGraphicFramePr>
          <p:nvPr/>
        </p:nvGraphicFramePr>
        <p:xfrm>
          <a:off x="1852358" y="3156074"/>
          <a:ext cx="3805245" cy="788702"/>
        </p:xfrm>
        <a:graphic>
          <a:graphicData uri="http://schemas.openxmlformats.org/drawingml/2006/table">
            <a:tbl>
              <a:tblPr firstRow="1" firstCol="1" bandRow="1">
                <a:tableStyleId>{7DF18680-E054-41AD-8BC1-D1AEF772440D}</a:tableStyleId>
              </a:tblPr>
              <a:tblGrid>
                <a:gridCol w="3805245">
                  <a:extLst>
                    <a:ext uri="{9D8B030D-6E8A-4147-A177-3AD203B41FA5}">
                      <a16:colId xmlns:a16="http://schemas.microsoft.com/office/drawing/2014/main" val="3891376059"/>
                    </a:ext>
                  </a:extLst>
                </a:gridCol>
              </a:tblGrid>
              <a:tr h="248573">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Mental Health</a:t>
                      </a:r>
                    </a:p>
                  </a:txBody>
                  <a:tcPr marL="68580" marR="68580" marT="0" marB="0" anchor="ctr">
                    <a:solidFill>
                      <a:schemeClr val="accent2"/>
                    </a:solidFill>
                  </a:tcPr>
                </a:tc>
                <a:extLst>
                  <a:ext uri="{0D108BD9-81ED-4DB2-BD59-A6C34878D82A}">
                    <a16:rowId xmlns:a16="http://schemas.microsoft.com/office/drawing/2014/main" val="3179199194"/>
                  </a:ext>
                </a:extLst>
              </a:tr>
              <a:tr h="532162">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graphicFrame>
        <p:nvGraphicFramePr>
          <p:cNvPr id="16" name="Table 15">
            <a:extLst>
              <a:ext uri="{FF2B5EF4-FFF2-40B4-BE49-F238E27FC236}">
                <a16:creationId xmlns:a16="http://schemas.microsoft.com/office/drawing/2014/main" id="{81BF6E52-117C-4D5D-8B53-DC082AD161A2}"/>
              </a:ext>
            </a:extLst>
          </p:cNvPr>
          <p:cNvGraphicFramePr>
            <a:graphicFrameLocks noGrp="1"/>
          </p:cNvGraphicFramePr>
          <p:nvPr/>
        </p:nvGraphicFramePr>
        <p:xfrm>
          <a:off x="5713228" y="3156075"/>
          <a:ext cx="3805245" cy="788701"/>
        </p:xfrm>
        <a:graphic>
          <a:graphicData uri="http://schemas.openxmlformats.org/drawingml/2006/table">
            <a:tbl>
              <a:tblPr firstRow="1" firstCol="1" bandRow="1">
                <a:tableStyleId>{7DF18680-E054-41AD-8BC1-D1AEF772440D}</a:tableStyleId>
              </a:tblPr>
              <a:tblGrid>
                <a:gridCol w="3805245">
                  <a:extLst>
                    <a:ext uri="{9D8B030D-6E8A-4147-A177-3AD203B41FA5}">
                      <a16:colId xmlns:a16="http://schemas.microsoft.com/office/drawing/2014/main" val="3891376059"/>
                    </a:ext>
                  </a:extLst>
                </a:gridCol>
              </a:tblGrid>
              <a:tr h="261626">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Social Determinants of Health</a:t>
                      </a:r>
                    </a:p>
                  </a:txBody>
                  <a:tcPr marL="68580" marR="68580" marT="0" marB="0" anchor="ctr">
                    <a:solidFill>
                      <a:schemeClr val="accent2"/>
                    </a:solidFill>
                  </a:tcPr>
                </a:tc>
                <a:extLst>
                  <a:ext uri="{0D108BD9-81ED-4DB2-BD59-A6C34878D82A}">
                    <a16:rowId xmlns:a16="http://schemas.microsoft.com/office/drawing/2014/main" val="3179199194"/>
                  </a:ext>
                </a:extLst>
              </a:tr>
              <a:tr h="527075">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graphicFrame>
        <p:nvGraphicFramePr>
          <p:cNvPr id="17" name="Table 16">
            <a:extLst>
              <a:ext uri="{FF2B5EF4-FFF2-40B4-BE49-F238E27FC236}">
                <a16:creationId xmlns:a16="http://schemas.microsoft.com/office/drawing/2014/main" id="{C0FFBFF1-9FCD-4D61-AA7D-54F46F46A239}"/>
              </a:ext>
            </a:extLst>
          </p:cNvPr>
          <p:cNvGraphicFramePr>
            <a:graphicFrameLocks noGrp="1"/>
          </p:cNvGraphicFramePr>
          <p:nvPr/>
        </p:nvGraphicFramePr>
        <p:xfrm>
          <a:off x="332509" y="1947338"/>
          <a:ext cx="3805245" cy="778094"/>
        </p:xfrm>
        <a:graphic>
          <a:graphicData uri="http://schemas.openxmlformats.org/drawingml/2006/table">
            <a:tbl>
              <a:tblPr firstRow="1" firstCol="1" bandRow="1">
                <a:tableStyleId>{7DF18680-E054-41AD-8BC1-D1AEF772440D}</a:tableStyleId>
              </a:tblPr>
              <a:tblGrid>
                <a:gridCol w="3805245">
                  <a:extLst>
                    <a:ext uri="{9D8B030D-6E8A-4147-A177-3AD203B41FA5}">
                      <a16:colId xmlns:a16="http://schemas.microsoft.com/office/drawing/2014/main" val="3891376059"/>
                    </a:ext>
                  </a:extLst>
                </a:gridCol>
              </a:tblGrid>
              <a:tr h="243618">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Cancer</a:t>
                      </a:r>
                    </a:p>
                  </a:txBody>
                  <a:tcPr marL="68580" marR="68580" marT="0" marB="0" anchor="ctr">
                    <a:solidFill>
                      <a:schemeClr val="accent2"/>
                    </a:solidFill>
                  </a:tcPr>
                </a:tc>
                <a:extLst>
                  <a:ext uri="{0D108BD9-81ED-4DB2-BD59-A6C34878D82A}">
                    <a16:rowId xmlns:a16="http://schemas.microsoft.com/office/drawing/2014/main" val="3179199194"/>
                  </a:ext>
                </a:extLst>
              </a:tr>
              <a:tr h="5215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Downeast Public Health District (Maine CDC)</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Down East Community Hospital</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graphicFrame>
        <p:nvGraphicFramePr>
          <p:cNvPr id="18" name="Table 17">
            <a:extLst>
              <a:ext uri="{FF2B5EF4-FFF2-40B4-BE49-F238E27FC236}">
                <a16:creationId xmlns:a16="http://schemas.microsoft.com/office/drawing/2014/main" id="{DFD53D60-5550-4ABB-BA8F-4527A7AA9153}"/>
              </a:ext>
            </a:extLst>
          </p:cNvPr>
          <p:cNvGraphicFramePr>
            <a:graphicFrameLocks noGrp="1"/>
          </p:cNvGraphicFramePr>
          <p:nvPr/>
        </p:nvGraphicFramePr>
        <p:xfrm>
          <a:off x="4193378" y="1947338"/>
          <a:ext cx="3805245" cy="778094"/>
        </p:xfrm>
        <a:graphic>
          <a:graphicData uri="http://schemas.openxmlformats.org/drawingml/2006/table">
            <a:tbl>
              <a:tblPr firstRow="1" firstCol="1" bandRow="1">
                <a:tableStyleId>{7DF18680-E054-41AD-8BC1-D1AEF772440D}</a:tableStyleId>
              </a:tblPr>
              <a:tblGrid>
                <a:gridCol w="3805245">
                  <a:extLst>
                    <a:ext uri="{9D8B030D-6E8A-4147-A177-3AD203B41FA5}">
                      <a16:colId xmlns:a16="http://schemas.microsoft.com/office/drawing/2014/main" val="3891376059"/>
                    </a:ext>
                  </a:extLst>
                </a:gridCol>
              </a:tblGrid>
              <a:tr h="243618">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Cardiovascular Disease</a:t>
                      </a:r>
                    </a:p>
                  </a:txBody>
                  <a:tcPr marL="68580" marR="68580" marT="0" marB="0" anchor="ctr">
                    <a:solidFill>
                      <a:schemeClr val="accent2"/>
                    </a:solidFill>
                  </a:tcPr>
                </a:tc>
                <a:extLst>
                  <a:ext uri="{0D108BD9-81ED-4DB2-BD59-A6C34878D82A}">
                    <a16:rowId xmlns:a16="http://schemas.microsoft.com/office/drawing/2014/main" val="3179199194"/>
                  </a:ext>
                </a:extLst>
              </a:tr>
              <a:tr h="521554">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Calais Community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Down East Community Hospital</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graphicFrame>
        <p:nvGraphicFramePr>
          <p:cNvPr id="20" name="Table 19">
            <a:extLst>
              <a:ext uri="{FF2B5EF4-FFF2-40B4-BE49-F238E27FC236}">
                <a16:creationId xmlns:a16="http://schemas.microsoft.com/office/drawing/2014/main" id="{8DB39C48-2CBC-4467-9EB9-D8D5C6D99A5B}"/>
              </a:ext>
            </a:extLst>
          </p:cNvPr>
          <p:cNvGraphicFramePr>
            <a:graphicFrameLocks noGrp="1"/>
          </p:cNvGraphicFramePr>
          <p:nvPr/>
        </p:nvGraphicFramePr>
        <p:xfrm>
          <a:off x="8054248" y="1947338"/>
          <a:ext cx="3805245" cy="778094"/>
        </p:xfrm>
        <a:graphic>
          <a:graphicData uri="http://schemas.openxmlformats.org/drawingml/2006/table">
            <a:tbl>
              <a:tblPr firstRow="1" firstCol="1" bandRow="1">
                <a:tableStyleId>{7DF18680-E054-41AD-8BC1-D1AEF772440D}</a:tableStyleId>
              </a:tblPr>
              <a:tblGrid>
                <a:gridCol w="3805245">
                  <a:extLst>
                    <a:ext uri="{9D8B030D-6E8A-4147-A177-3AD203B41FA5}">
                      <a16:colId xmlns:a16="http://schemas.microsoft.com/office/drawing/2014/main" val="3891376059"/>
                    </a:ext>
                  </a:extLst>
                </a:gridCol>
              </a:tblGrid>
              <a:tr h="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Diabetes</a:t>
                      </a:r>
                    </a:p>
                  </a:txBody>
                  <a:tcPr marL="68580" marR="68580" marT="0" marB="0" anchor="ctr">
                    <a:solidFill>
                      <a:schemeClr val="accent2"/>
                    </a:solidFill>
                  </a:tcPr>
                </a:tc>
                <a:extLst>
                  <a:ext uri="{0D108BD9-81ED-4DB2-BD59-A6C34878D82A}">
                    <a16:rowId xmlns:a16="http://schemas.microsoft.com/office/drawing/2014/main" val="3179199194"/>
                  </a:ext>
                </a:extLst>
              </a:tr>
              <a:tr h="521554">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Calais Community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Down East Community Hospital</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spTree>
    <p:extLst>
      <p:ext uri="{BB962C8B-B14F-4D97-AF65-F5344CB8AC3E}">
        <p14:creationId xmlns:p14="http://schemas.microsoft.com/office/powerpoint/2010/main" val="122551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Partners</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16</a:t>
            </a:fld>
            <a:endParaRPr lang="en-US"/>
          </a:p>
        </p:txBody>
      </p:sp>
      <p:pic>
        <p:nvPicPr>
          <p:cNvPr id="6" name="Picture 5" descr="Timeline&#10;&#10;Description automatically generated">
            <a:extLst>
              <a:ext uri="{FF2B5EF4-FFF2-40B4-BE49-F238E27FC236}">
                <a16:creationId xmlns:a16="http://schemas.microsoft.com/office/drawing/2014/main" id="{33B352B6-FC49-49E4-A4A4-70546768B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859" y="182880"/>
            <a:ext cx="8111006" cy="5998579"/>
          </a:xfrm>
          <a:prstGeom prst="rect">
            <a:avLst/>
          </a:prstGeom>
        </p:spPr>
      </p:pic>
    </p:spTree>
    <p:extLst>
      <p:ext uri="{BB962C8B-B14F-4D97-AF65-F5344CB8AC3E}">
        <p14:creationId xmlns:p14="http://schemas.microsoft.com/office/powerpoint/2010/main" val="361591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Accomplishments of Note</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17</a:t>
            </a:fld>
            <a:endParaRPr lang="en-US"/>
          </a:p>
        </p:txBody>
      </p:sp>
      <p:pic>
        <p:nvPicPr>
          <p:cNvPr id="3" name="Picture 2">
            <a:extLst>
              <a:ext uri="{FF2B5EF4-FFF2-40B4-BE49-F238E27FC236}">
                <a16:creationId xmlns:a16="http://schemas.microsoft.com/office/drawing/2014/main" id="{E197F1AD-FF73-48EB-96AB-0A27F522F83C}"/>
              </a:ext>
            </a:extLst>
          </p:cNvPr>
          <p:cNvPicPr>
            <a:picLocks noChangeAspect="1"/>
          </p:cNvPicPr>
          <p:nvPr/>
        </p:nvPicPr>
        <p:blipFill>
          <a:blip r:embed="rId3"/>
          <a:stretch>
            <a:fillRect/>
          </a:stretch>
        </p:blipFill>
        <p:spPr>
          <a:xfrm>
            <a:off x="131927" y="1087199"/>
            <a:ext cx="8786442" cy="5614670"/>
          </a:xfrm>
          <a:prstGeom prst="rect">
            <a:avLst/>
          </a:prstGeom>
          <a:ln>
            <a:solidFill>
              <a:schemeClr val="tx1"/>
            </a:solidFill>
          </a:ln>
        </p:spPr>
      </p:pic>
      <p:sp>
        <p:nvSpPr>
          <p:cNvPr id="6" name="Oval 5">
            <a:extLst>
              <a:ext uri="{FF2B5EF4-FFF2-40B4-BE49-F238E27FC236}">
                <a16:creationId xmlns:a16="http://schemas.microsoft.com/office/drawing/2014/main" id="{21FA4DEC-EC5B-490D-9273-F7A09F9CE7E9}"/>
              </a:ext>
            </a:extLst>
          </p:cNvPr>
          <p:cNvSpPr/>
          <p:nvPr/>
        </p:nvSpPr>
        <p:spPr>
          <a:xfrm>
            <a:off x="9284870" y="232855"/>
            <a:ext cx="2610237" cy="2466361"/>
          </a:xfrm>
          <a:prstGeom prst="ellipse">
            <a:avLst/>
          </a:prstGeom>
          <a:solidFill>
            <a:srgbClr val="3D6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9BFA858B-97BD-4A53-BE38-6C002F68E2F1}"/>
              </a:ext>
            </a:extLst>
          </p:cNvPr>
          <p:cNvSpPr txBox="1">
            <a:spLocks/>
          </p:cNvSpPr>
          <p:nvPr/>
        </p:nvSpPr>
        <p:spPr>
          <a:xfrm>
            <a:off x="9567554" y="487123"/>
            <a:ext cx="2118439" cy="221209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en-US" sz="3200" dirty="0">
                <a:solidFill>
                  <a:schemeClr val="bg1"/>
                </a:solidFill>
                <a:latin typeface="Calibri" panose="020F0502020204030204" pitchFamily="34" charset="0"/>
              </a:rPr>
              <a:t>Update on  selected priorities and activities since the </a:t>
            </a:r>
            <a:r>
              <a:rPr lang="en-US" altLang="en-US" sz="3200" b="1" dirty="0">
                <a:solidFill>
                  <a:schemeClr val="bg1"/>
                </a:solidFill>
                <a:latin typeface="Calibri" panose="020F0502020204030204" pitchFamily="34" charset="0"/>
              </a:rPr>
              <a:t>2019 Shared CHNA</a:t>
            </a:r>
          </a:p>
        </p:txBody>
      </p:sp>
    </p:spTree>
    <p:extLst>
      <p:ext uri="{BB962C8B-B14F-4D97-AF65-F5344CB8AC3E}">
        <p14:creationId xmlns:p14="http://schemas.microsoft.com/office/powerpoint/2010/main" val="1365459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777D-FF7D-47CC-9FE4-36BC11BAFC03}"/>
              </a:ext>
            </a:extLst>
          </p:cNvPr>
          <p:cNvSpPr>
            <a:spLocks noGrp="1"/>
          </p:cNvSpPr>
          <p:nvPr>
            <p:ph type="title"/>
          </p:nvPr>
        </p:nvSpPr>
        <p:spPr/>
        <p:txBody>
          <a:bodyPr/>
          <a:lstStyle/>
          <a:p>
            <a:r>
              <a:rPr lang="en-US" dirty="0"/>
              <a:t>Downeast Public Health District </a:t>
            </a:r>
            <a:br>
              <a:rPr lang="en-US" dirty="0"/>
            </a:br>
            <a:r>
              <a:rPr lang="en-US" dirty="0"/>
              <a:t>Downeast Public Health Council (DEPHC)</a:t>
            </a:r>
          </a:p>
        </p:txBody>
      </p:sp>
      <p:sp>
        <p:nvSpPr>
          <p:cNvPr id="3" name="Slide Number Placeholder 2">
            <a:extLst>
              <a:ext uri="{FF2B5EF4-FFF2-40B4-BE49-F238E27FC236}">
                <a16:creationId xmlns:a16="http://schemas.microsoft.com/office/drawing/2014/main" id="{FCF284CE-D9A6-4688-9C24-D2CDDD1BB35F}"/>
              </a:ext>
            </a:extLst>
          </p:cNvPr>
          <p:cNvSpPr>
            <a:spLocks noGrp="1"/>
          </p:cNvSpPr>
          <p:nvPr>
            <p:ph type="sldNum" sz="quarter" idx="12"/>
          </p:nvPr>
        </p:nvSpPr>
        <p:spPr/>
        <p:txBody>
          <a:bodyPr/>
          <a:lstStyle/>
          <a:p>
            <a:fld id="{9B536768-C171-4A40-86CF-A60E08BEB5A1}" type="slidenum">
              <a:rPr lang="en-US" smtClean="0"/>
              <a:t>18</a:t>
            </a:fld>
            <a:endParaRPr lang="en-US"/>
          </a:p>
        </p:txBody>
      </p:sp>
      <p:pic>
        <p:nvPicPr>
          <p:cNvPr id="4" name="Picture 3">
            <a:extLst>
              <a:ext uri="{FF2B5EF4-FFF2-40B4-BE49-F238E27FC236}">
                <a16:creationId xmlns:a16="http://schemas.microsoft.com/office/drawing/2014/main" id="{B8D2503E-03F7-4BFF-8814-A50A045EC894}"/>
              </a:ext>
            </a:extLst>
          </p:cNvPr>
          <p:cNvPicPr>
            <a:picLocks noChangeAspect="1"/>
          </p:cNvPicPr>
          <p:nvPr/>
        </p:nvPicPr>
        <p:blipFill>
          <a:blip r:embed="rId3"/>
          <a:stretch>
            <a:fillRect/>
          </a:stretch>
        </p:blipFill>
        <p:spPr>
          <a:xfrm>
            <a:off x="10003631" y="-1"/>
            <a:ext cx="1643916" cy="1653309"/>
          </a:xfrm>
          <a:prstGeom prst="rect">
            <a:avLst/>
          </a:prstGeom>
        </p:spPr>
      </p:pic>
      <p:sp>
        <p:nvSpPr>
          <p:cNvPr id="6" name="TextBox 5">
            <a:extLst>
              <a:ext uri="{FF2B5EF4-FFF2-40B4-BE49-F238E27FC236}">
                <a16:creationId xmlns:a16="http://schemas.microsoft.com/office/drawing/2014/main" id="{8F2FA4FD-7616-463F-9901-5E1C23A599A1}"/>
              </a:ext>
            </a:extLst>
          </p:cNvPr>
          <p:cNvSpPr txBox="1"/>
          <p:nvPr/>
        </p:nvSpPr>
        <p:spPr>
          <a:xfrm>
            <a:off x="838199" y="2258950"/>
            <a:ext cx="10402455" cy="286232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Downeast Public Health District is one of nine Public Health Districts in Maine. The District includes Hancock and Washington Counties.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Downeast Public Health Council is a representative, district-wide body authorized to engage in collaborative planning and decision making in the delivery and assurance of the ten essential public health services.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Downeast Public Health Council creates a District Public Health Improvement Plan as one result of the Community Health Needs Assessment Process. Current 2019 – 2021 priorities are palliative care and hospice services, healthy aging, emergency preparedness, cancer and health literacy.</a:t>
            </a:r>
          </a:p>
        </p:txBody>
      </p:sp>
    </p:spTree>
    <p:extLst>
      <p:ext uri="{BB962C8B-B14F-4D97-AF65-F5344CB8AC3E}">
        <p14:creationId xmlns:p14="http://schemas.microsoft.com/office/powerpoint/2010/main" val="3484304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19</a:t>
            </a:fld>
            <a:endParaRPr lang="en-US"/>
          </a:p>
        </p:txBody>
      </p:sp>
    </p:spTree>
    <p:extLst>
      <p:ext uri="{BB962C8B-B14F-4D97-AF65-F5344CB8AC3E}">
        <p14:creationId xmlns:p14="http://schemas.microsoft.com/office/powerpoint/2010/main" val="263744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6B6ED7-E9DB-4B13-B452-B336289E1FF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Welcome</a:t>
            </a:r>
          </a:p>
        </p:txBody>
      </p:sp>
      <p:sp>
        <p:nvSpPr>
          <p:cNvPr id="8" name="Content Placeholder 7">
            <a:extLst>
              <a:ext uri="{FF2B5EF4-FFF2-40B4-BE49-F238E27FC236}">
                <a16:creationId xmlns:a16="http://schemas.microsoft.com/office/drawing/2014/main" id="{83ED6F1F-9D2A-4296-A7D8-1E5727CFF9CC}"/>
              </a:ext>
            </a:extLst>
          </p:cNvPr>
          <p:cNvSpPr>
            <a:spLocks noGrp="1"/>
          </p:cNvSpPr>
          <p:nvPr>
            <p:ph idx="1"/>
          </p:nvPr>
        </p:nvSpPr>
        <p:spPr/>
        <p:txBody>
          <a:bodyPr/>
          <a:lstStyle/>
          <a:p>
            <a:r>
              <a:rPr lang="en-US" dirty="0"/>
              <a:t>Introductions</a:t>
            </a:r>
          </a:p>
          <a:p>
            <a:r>
              <a:rPr lang="en-US" dirty="0"/>
              <a:t>Overview of Tools</a:t>
            </a:r>
          </a:p>
          <a:p>
            <a:r>
              <a:rPr lang="en-US" dirty="0"/>
              <a:t>Purpose</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pic>
        <p:nvPicPr>
          <p:cNvPr id="9" name="Picture 8">
            <a:extLst>
              <a:ext uri="{FF2B5EF4-FFF2-40B4-BE49-F238E27FC236}">
                <a16:creationId xmlns:a16="http://schemas.microsoft.com/office/drawing/2014/main" id="{479AB109-D1A6-4DD5-9A01-0DCCE9B5E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7" name="Rectangle 6">
            <a:extLst>
              <a:ext uri="{FF2B5EF4-FFF2-40B4-BE49-F238E27FC236}">
                <a16:creationId xmlns:a16="http://schemas.microsoft.com/office/drawing/2014/main" id="{BFFAE557-BC1B-4807-997C-5DDBCEE92669}"/>
              </a:ext>
            </a:extLst>
          </p:cNvPr>
          <p:cNvSpPr/>
          <p:nvPr/>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sign with white lettering&#10;&#10;Description automatically generated with medium confidence">
            <a:extLst>
              <a:ext uri="{FF2B5EF4-FFF2-40B4-BE49-F238E27FC236}">
                <a16:creationId xmlns:a16="http://schemas.microsoft.com/office/drawing/2014/main" id="{8D2C27F7-3A89-47B0-A735-7E27F19E0A4A}"/>
              </a:ext>
            </a:extLst>
          </p:cNvPr>
          <p:cNvPicPr>
            <a:picLocks noChangeAspect="1"/>
          </p:cNvPicPr>
          <p:nvPr/>
        </p:nvPicPr>
        <p:blipFill>
          <a:blip r:embed="rId4">
            <a:duotone>
              <a:schemeClr val="accent2">
                <a:shade val="45000"/>
                <a:satMod val="135000"/>
              </a:schemeClr>
              <a:prstClr val="white"/>
            </a:duotone>
            <a:alphaModFix amt="25000"/>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1005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21</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504338879"/>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6699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22</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p:nvPr/>
        </p:nvCxnSpPr>
        <p:spPr>
          <a:xfrm flipV="1">
            <a:off x="594360" y="3474720"/>
            <a:ext cx="393192" cy="27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23</a:t>
            </a:fld>
            <a:endParaRPr lang="en-US"/>
          </a:p>
        </p:txBody>
      </p:sp>
    </p:spTree>
    <p:extLst>
      <p:ext uri="{BB962C8B-B14F-4D97-AF65-F5344CB8AC3E}">
        <p14:creationId xmlns:p14="http://schemas.microsoft.com/office/powerpoint/2010/main" val="638424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482" y="2763637"/>
            <a:ext cx="6569311" cy="1434438"/>
          </a:xfrm>
          <a:prstGeom prst="rect">
            <a:avLst/>
          </a:prstGeom>
          <a:solidFill>
            <a:schemeClr val="accent6">
              <a:lumMod val="50000"/>
            </a:schemeClr>
          </a:solidFill>
        </p:spPr>
      </p:pic>
    </p:spTree>
    <p:extLst>
      <p:ext uri="{BB962C8B-B14F-4D97-AF65-F5344CB8AC3E}">
        <p14:creationId xmlns:p14="http://schemas.microsoft.com/office/powerpoint/2010/main" val="2090945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WASHINGTON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dirty="0">
                <a:latin typeface="HelveticaNeueLT Std Med" panose="020B0604020202020204" pitchFamily="34" charset="0"/>
                <a:ea typeface="Calibri" panose="020F0502020204030204" pitchFamily="34" charset="0"/>
                <a:cs typeface="Calibri" panose="020F0502020204030204" pitchFamily="34" charset="0"/>
              </a:rPr>
              <a:t>31,491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Washington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B77055-1A24-4213-A576-E7F1CEEBFD0C}"/>
              </a:ext>
            </a:extLst>
          </p:cNvPr>
          <p:cNvGrpSpPr/>
          <p:nvPr/>
        </p:nvGrpSpPr>
        <p:grpSpPr>
          <a:xfrm>
            <a:off x="4229822" y="1977082"/>
            <a:ext cx="6858000" cy="3983287"/>
            <a:chOff x="0" y="0"/>
            <a:chExt cx="5595938" cy="3479482"/>
          </a:xfrm>
          <a:noFill/>
        </p:grpSpPr>
        <p:graphicFrame>
          <p:nvGraphicFramePr>
            <p:cNvPr id="8" name="Chart 7">
              <a:extLst>
                <a:ext uri="{FF2B5EF4-FFF2-40B4-BE49-F238E27FC236}">
                  <a16:creationId xmlns:a16="http://schemas.microsoft.com/office/drawing/2014/main" id="{1D62C8E6-B11A-4DAC-A706-82F5DF756EE8}"/>
                </a:ext>
              </a:extLst>
            </p:cNvPr>
            <p:cNvGraphicFramePr>
              <a:graphicFrameLocks/>
            </p:cNvGraphicFramePr>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F9C6627-63AC-4A59-8B78-EAB96BDE647E}"/>
                </a:ext>
              </a:extLst>
            </p:cNvPr>
            <p:cNvGraphicFramePr/>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3724883" y="1386727"/>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Map&#10;&#10;Description automatically generated">
            <a:extLst>
              <a:ext uri="{FF2B5EF4-FFF2-40B4-BE49-F238E27FC236}">
                <a16:creationId xmlns:a16="http://schemas.microsoft.com/office/drawing/2014/main" id="{523E6FBB-6636-4BC0-9F3D-F243D0787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932" y="182879"/>
            <a:ext cx="4551102" cy="6046247"/>
          </a:xfrm>
          <a:prstGeom prst="rect">
            <a:avLst/>
          </a:prstGeom>
        </p:spPr>
      </p:pic>
    </p:spTree>
    <p:extLst>
      <p:ext uri="{BB962C8B-B14F-4D97-AF65-F5344CB8AC3E}">
        <p14:creationId xmlns:p14="http://schemas.microsoft.com/office/powerpoint/2010/main" val="1131137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3</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67F5DD3D-A587-493A-8166-76A602EBEFBD}"/>
              </a:ext>
            </a:extLst>
          </p:cNvPr>
          <p:cNvGraphicFramePr>
            <a:graphicFrameLocks noGrp="1"/>
          </p:cNvGraphicFramePr>
          <p:nvPr>
            <p:extLst>
              <p:ext uri="{D42A27DB-BD31-4B8C-83A1-F6EECF244321}">
                <p14:modId xmlns:p14="http://schemas.microsoft.com/office/powerpoint/2010/main" val="3522707038"/>
              </p:ext>
            </p:extLst>
          </p:nvPr>
        </p:nvGraphicFramePr>
        <p:xfrm>
          <a:off x="1771650" y="1291281"/>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835D265A-A94A-4846-897C-75920938F736}"/>
              </a:ext>
            </a:extLst>
          </p:cNvPr>
          <p:cNvGraphicFramePr>
            <a:graphicFrameLocks noGrp="1"/>
          </p:cNvGraphicFramePr>
          <p:nvPr>
            <p:extLst>
              <p:ext uri="{D42A27DB-BD31-4B8C-83A1-F6EECF244321}">
                <p14:modId xmlns:p14="http://schemas.microsoft.com/office/powerpoint/2010/main" val="1854819987"/>
              </p:ext>
            </p:extLst>
          </p:nvPr>
        </p:nvGraphicFramePr>
        <p:xfrm>
          <a:off x="1768928" y="1314082"/>
          <a:ext cx="865414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19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6" name="Chart 5">
            <a:extLst>
              <a:ext uri="{FF2B5EF4-FFF2-40B4-BE49-F238E27FC236}">
                <a16:creationId xmlns:a16="http://schemas.microsoft.com/office/drawing/2014/main" id="{DCA60390-2371-41A9-82EB-1A12C024CC0D}"/>
              </a:ext>
            </a:extLst>
          </p:cNvPr>
          <p:cNvGraphicFramePr>
            <a:graphicFrameLocks/>
          </p:cNvGraphicFramePr>
          <p:nvPr>
            <p:extLst>
              <p:ext uri="{D42A27DB-BD31-4B8C-83A1-F6EECF244321}">
                <p14:modId xmlns:p14="http://schemas.microsoft.com/office/powerpoint/2010/main" val="4292856450"/>
              </p:ext>
            </p:extLst>
          </p:nvPr>
        </p:nvGraphicFramePr>
        <p:xfrm>
          <a:off x="6436204"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5636DBA-5AAF-4447-9C6F-7252B8C7A92B}"/>
              </a:ext>
            </a:extLst>
          </p:cNvPr>
          <p:cNvGraphicFramePr>
            <a:graphicFrameLocks/>
          </p:cNvGraphicFramePr>
          <p:nvPr>
            <p:extLst>
              <p:ext uri="{D42A27DB-BD31-4B8C-83A1-F6EECF244321}">
                <p14:modId xmlns:p14="http://schemas.microsoft.com/office/powerpoint/2010/main" val="3898220384"/>
              </p:ext>
            </p:extLst>
          </p:nvPr>
        </p:nvGraphicFramePr>
        <p:xfrm>
          <a:off x="537609"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757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D40F8038-CC12-43A8-AF58-F78E8AAE65BC}"/>
              </a:ext>
            </a:extLst>
          </p:cNvPr>
          <p:cNvGraphicFramePr>
            <a:graphicFrameLocks noGrp="1"/>
          </p:cNvGraphicFramePr>
          <p:nvPr>
            <p:extLst>
              <p:ext uri="{D42A27DB-BD31-4B8C-83A1-F6EECF244321}">
                <p14:modId xmlns:p14="http://schemas.microsoft.com/office/powerpoint/2010/main" val="285939302"/>
              </p:ext>
            </p:extLst>
          </p:nvPr>
        </p:nvGraphicFramePr>
        <p:xfrm>
          <a:off x="1771650" y="124647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DF364008-CAAA-40F0-8038-24BA7AF08555}"/>
              </a:ext>
            </a:extLst>
          </p:cNvPr>
          <p:cNvGraphicFramePr>
            <a:graphicFrameLocks noGrp="1"/>
          </p:cNvGraphicFramePr>
          <p:nvPr>
            <p:extLst>
              <p:ext uri="{D42A27DB-BD31-4B8C-83A1-F6EECF244321}">
                <p14:modId xmlns:p14="http://schemas.microsoft.com/office/powerpoint/2010/main" val="3580544035"/>
              </p:ext>
            </p:extLst>
          </p:nvPr>
        </p:nvGraphicFramePr>
        <p:xfrm>
          <a:off x="1771650" y="125433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hart 4">
            <a:extLst>
              <a:ext uri="{FF2B5EF4-FFF2-40B4-BE49-F238E27FC236}">
                <a16:creationId xmlns:a16="http://schemas.microsoft.com/office/drawing/2014/main" id="{115B5A1F-0E00-4420-BFCF-9526C34A581F}"/>
              </a:ext>
            </a:extLst>
          </p:cNvPr>
          <p:cNvGraphicFramePr>
            <a:graphicFrameLocks noGrp="1"/>
          </p:cNvGraphicFramePr>
          <p:nvPr>
            <p:extLst>
              <p:ext uri="{D42A27DB-BD31-4B8C-83A1-F6EECF244321}">
                <p14:modId xmlns:p14="http://schemas.microsoft.com/office/powerpoint/2010/main" val="4224965410"/>
              </p:ext>
            </p:extLst>
          </p:nvPr>
        </p:nvGraphicFramePr>
        <p:xfrm>
          <a:off x="1771650" y="1316123"/>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07B4CB32-D697-4B35-A94B-D670B89C97CE}"/>
              </a:ext>
            </a:extLst>
          </p:cNvPr>
          <p:cNvGraphicFramePr>
            <a:graphicFrameLocks noGrp="1"/>
          </p:cNvGraphicFramePr>
          <p:nvPr>
            <p:extLst>
              <p:ext uri="{D42A27DB-BD31-4B8C-83A1-F6EECF244321}">
                <p14:modId xmlns:p14="http://schemas.microsoft.com/office/powerpoint/2010/main" val="3624323567"/>
              </p:ext>
            </p:extLst>
          </p:nvPr>
        </p:nvGraphicFramePr>
        <p:xfrm>
          <a:off x="1771650" y="1316123"/>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CAC7B9D8-3258-4F8E-A81C-B2F1D879594A}"/>
              </a:ext>
            </a:extLst>
          </p:cNvPr>
          <p:cNvGraphicFramePr>
            <a:graphicFrameLocks noGrp="1"/>
          </p:cNvGraphicFramePr>
          <p:nvPr>
            <p:extLst>
              <p:ext uri="{D42A27DB-BD31-4B8C-83A1-F6EECF244321}">
                <p14:modId xmlns:p14="http://schemas.microsoft.com/office/powerpoint/2010/main" val="2529533133"/>
              </p:ext>
            </p:extLst>
          </p:nvPr>
        </p:nvGraphicFramePr>
        <p:xfrm>
          <a:off x="1771650" y="126626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5" name="Chart 4">
            <a:extLst>
              <a:ext uri="{FF2B5EF4-FFF2-40B4-BE49-F238E27FC236}">
                <a16:creationId xmlns:a16="http://schemas.microsoft.com/office/drawing/2014/main" id="{FB65BF92-7440-4BB2-9337-6BA2C0DDF5D6}"/>
              </a:ext>
            </a:extLst>
          </p:cNvPr>
          <p:cNvGraphicFramePr>
            <a:graphicFrameLocks noGrp="1"/>
          </p:cNvGraphicFramePr>
          <p:nvPr>
            <p:extLst>
              <p:ext uri="{D42A27DB-BD31-4B8C-83A1-F6EECF244321}">
                <p14:modId xmlns:p14="http://schemas.microsoft.com/office/powerpoint/2010/main" val="1103365282"/>
              </p:ext>
            </p:extLst>
          </p:nvPr>
        </p:nvGraphicFramePr>
        <p:xfrm>
          <a:off x="1771650" y="1303766"/>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00C2F843-2FF5-495F-8114-11E001E65DCD}"/>
              </a:ext>
            </a:extLst>
          </p:cNvPr>
          <p:cNvGraphicFramePr>
            <a:graphicFrameLocks noGrp="1"/>
          </p:cNvGraphicFramePr>
          <p:nvPr>
            <p:extLst>
              <p:ext uri="{D42A27DB-BD31-4B8C-83A1-F6EECF244321}">
                <p14:modId xmlns:p14="http://schemas.microsoft.com/office/powerpoint/2010/main" val="1271239427"/>
              </p:ext>
            </p:extLst>
          </p:nvPr>
        </p:nvGraphicFramePr>
        <p:xfrm>
          <a:off x="1771650" y="1279053"/>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E950-3364-4095-8A7C-2C243AE2EE28}"/>
              </a:ext>
            </a:extLst>
          </p:cNvPr>
          <p:cNvSpPr>
            <a:spLocks noGrp="1"/>
          </p:cNvSpPr>
          <p:nvPr>
            <p:ph type="title"/>
          </p:nvPr>
        </p:nvSpPr>
        <p:spPr/>
        <p:txBody>
          <a:bodyPr/>
          <a:lstStyle/>
          <a:p>
            <a:r>
              <a:rPr lang="en-US" dirty="0"/>
              <a:t>Thank you, forum sponsors!</a:t>
            </a:r>
          </a:p>
        </p:txBody>
      </p:sp>
      <p:sp>
        <p:nvSpPr>
          <p:cNvPr id="4" name="Slide Number Placeholder 3">
            <a:extLst>
              <a:ext uri="{FF2B5EF4-FFF2-40B4-BE49-F238E27FC236}">
                <a16:creationId xmlns:a16="http://schemas.microsoft.com/office/drawing/2014/main" id="{64358BA4-7227-44F1-8E4E-7A455CF52811}"/>
              </a:ext>
            </a:extLst>
          </p:cNvPr>
          <p:cNvSpPr>
            <a:spLocks noGrp="1"/>
          </p:cNvSpPr>
          <p:nvPr>
            <p:ph type="sldNum" sz="quarter" idx="12"/>
          </p:nvPr>
        </p:nvSpPr>
        <p:spPr/>
        <p:txBody>
          <a:bodyPr/>
          <a:lstStyle/>
          <a:p>
            <a:fld id="{9B536768-C171-4A40-86CF-A60E08BEB5A1}" type="slidenum">
              <a:rPr lang="en-US" smtClean="0"/>
              <a:t>4</a:t>
            </a:fld>
            <a:endParaRPr lang="en-US"/>
          </a:p>
        </p:txBody>
      </p:sp>
      <p:graphicFrame>
        <p:nvGraphicFramePr>
          <p:cNvPr id="5" name="Content Placeholder 4">
            <a:extLst>
              <a:ext uri="{FF2B5EF4-FFF2-40B4-BE49-F238E27FC236}">
                <a16:creationId xmlns:a16="http://schemas.microsoft.com/office/drawing/2014/main" id="{81D6F01A-255E-44D7-9E80-0E0CD3C2A86B}"/>
              </a:ext>
            </a:extLst>
          </p:cNvPr>
          <p:cNvGraphicFramePr>
            <a:graphicFrameLocks noGrp="1"/>
          </p:cNvGraphicFramePr>
          <p:nvPr>
            <p:ph idx="1"/>
          </p:nvPr>
        </p:nvGraphicFramePr>
        <p:xfrm>
          <a:off x="838200" y="1948842"/>
          <a:ext cx="11388435" cy="3291840"/>
        </p:xfrm>
        <a:graphic>
          <a:graphicData uri="http://schemas.openxmlformats.org/drawingml/2006/table">
            <a:tbl>
              <a:tblPr>
                <a:tableStyleId>{2D5ABB26-0587-4C30-8999-92F81FD0307C}</a:tableStyleId>
              </a:tblPr>
              <a:tblGrid>
                <a:gridCol w="4640742">
                  <a:extLst>
                    <a:ext uri="{9D8B030D-6E8A-4147-A177-3AD203B41FA5}">
                      <a16:colId xmlns:a16="http://schemas.microsoft.com/office/drawing/2014/main" val="20000"/>
                    </a:ext>
                  </a:extLst>
                </a:gridCol>
                <a:gridCol w="6747693">
                  <a:extLst>
                    <a:ext uri="{9D8B030D-6E8A-4147-A177-3AD203B41FA5}">
                      <a16:colId xmlns:a16="http://schemas.microsoft.com/office/drawing/2014/main" val="20001"/>
                    </a:ext>
                  </a:extLst>
                </a:gridCol>
              </a:tblGrid>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u="none" strike="noStrike" dirty="0">
                          <a:effectLst/>
                          <a:latin typeface="Arial" panose="020B0604020202020204" pitchFamily="34" charset="0"/>
                          <a:cs typeface="Arial" panose="020B0604020202020204" pitchFamily="34" charset="0"/>
                        </a:rPr>
                        <a:t>Calais Community Hospital</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u="none" strike="noStrike" dirty="0">
                          <a:effectLst/>
                          <a:latin typeface="Arial" panose="020B0604020202020204" pitchFamily="34" charset="0"/>
                          <a:cs typeface="Arial" panose="020B0604020202020204" pitchFamily="34" charset="0"/>
                        </a:rPr>
                        <a:t>Maine Center for Disease Control and Prevention</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u="none" strike="noStrike" dirty="0">
                          <a:effectLst/>
                          <a:latin typeface="Arial" panose="020B0604020202020204" pitchFamily="34" charset="0"/>
                          <a:cs typeface="Arial" panose="020B0604020202020204" pitchFamily="34" charset="0"/>
                        </a:rPr>
                        <a:t>Community Caring Collaborative</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a:solidFill>
                            <a:srgbClr val="000000"/>
                          </a:solidFill>
                          <a:effectLst/>
                          <a:latin typeface="Arial" panose="020B0604020202020204" pitchFamily="34" charset="0"/>
                          <a:cs typeface="Arial" panose="020B0604020202020204" pitchFamily="34" charset="0"/>
                        </a:rPr>
                        <a:t>Maine Seacoast Mission</a:t>
                      </a:r>
                    </a:p>
                  </a:txBody>
                  <a:tcPr marL="9525" marR="9525" marT="9525" marB="0" anchor="ctr"/>
                </a:tc>
                <a:extLst>
                  <a:ext uri="{0D108BD9-81ED-4DB2-BD59-A6C34878D82A}">
                    <a16:rowId xmlns:a16="http://schemas.microsoft.com/office/drawing/2014/main" val="10001"/>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u="none" strike="noStrike" dirty="0">
                          <a:effectLst/>
                          <a:latin typeface="Arial" panose="020B0604020202020204" pitchFamily="34" charset="0"/>
                          <a:cs typeface="Arial" panose="020B0604020202020204" pitchFamily="34" charset="0"/>
                        </a:rPr>
                        <a:t>Down East Community Hospital</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a:solidFill>
                            <a:srgbClr val="000000"/>
                          </a:solidFill>
                          <a:effectLst/>
                          <a:latin typeface="Arial" panose="020B0604020202020204" pitchFamily="34" charset="0"/>
                          <a:cs typeface="Arial" panose="020B0604020202020204" pitchFamily="34" charset="0"/>
                        </a:rPr>
                        <a:t>Northern Light Health</a:t>
                      </a:r>
                    </a:p>
                  </a:txBody>
                  <a:tcPr marL="9525" marR="9525" marT="9525" marB="0" anchor="ctr"/>
                </a:tc>
                <a:extLst>
                  <a:ext uri="{0D108BD9-81ED-4DB2-BD59-A6C34878D82A}">
                    <a16:rowId xmlns:a16="http://schemas.microsoft.com/office/drawing/2014/main" val="10002"/>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u="none" strike="noStrike" dirty="0">
                          <a:effectLst/>
                          <a:latin typeface="Arial" panose="020B0604020202020204" pitchFamily="34" charset="0"/>
                          <a:cs typeface="Arial" panose="020B0604020202020204" pitchFamily="34" charset="0"/>
                        </a:rPr>
                        <a:t>Downeast Public Health Council</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2200" u="none" strike="noStrike" dirty="0">
                          <a:effectLst/>
                          <a:latin typeface="Arial" panose="020B0604020202020204" pitchFamily="34" charset="0"/>
                          <a:cs typeface="Arial" panose="020B0604020202020204" pitchFamily="34" charset="0"/>
                        </a:rPr>
                        <a:t>Sunrise County Economic Council</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u="none" strike="noStrike" dirty="0">
                          <a:effectLst/>
                          <a:latin typeface="Arial" panose="020B0604020202020204" pitchFamily="34" charset="0"/>
                          <a:cs typeface="Arial" panose="020B0604020202020204" pitchFamily="34" charset="0"/>
                        </a:rPr>
                        <a:t>Harrington Family Health Center</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University of Maine at Machias</a:t>
                      </a:r>
                    </a:p>
                  </a:txBody>
                  <a:tcPr marL="9525" marR="9525" marT="9525" marB="0" anchor="ctr"/>
                </a:tc>
                <a:extLst>
                  <a:ext uri="{0D108BD9-81ED-4DB2-BD59-A6C34878D82A}">
                    <a16:rowId xmlns:a16="http://schemas.microsoft.com/office/drawing/2014/main" val="10004"/>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u="none" strike="noStrike" dirty="0">
                          <a:effectLst/>
                          <a:latin typeface="Arial" panose="020B0604020202020204" pitchFamily="34" charset="0"/>
                          <a:cs typeface="Arial" panose="020B0604020202020204" pitchFamily="34" charset="0"/>
                        </a:rPr>
                        <a:t>Healthy Acadia</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en-US" sz="2200"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13783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6" name="Chart 5">
            <a:extLst>
              <a:ext uri="{FF2B5EF4-FFF2-40B4-BE49-F238E27FC236}">
                <a16:creationId xmlns:a16="http://schemas.microsoft.com/office/drawing/2014/main" id="{7AB92D95-5352-4B88-A5FE-D3593F3DC92B}"/>
              </a:ext>
            </a:extLst>
          </p:cNvPr>
          <p:cNvGraphicFramePr>
            <a:graphicFrameLocks/>
          </p:cNvGraphicFramePr>
          <p:nvPr>
            <p:extLst>
              <p:ext uri="{D42A27DB-BD31-4B8C-83A1-F6EECF244321}">
                <p14:modId xmlns:p14="http://schemas.microsoft.com/office/powerpoint/2010/main" val="3352690692"/>
              </p:ext>
            </p:extLst>
          </p:nvPr>
        </p:nvGraphicFramePr>
        <p:xfrm>
          <a:off x="541639" y="1517267"/>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830FFBB-5514-42A5-B52F-A42B49C13BF2}"/>
              </a:ext>
            </a:extLst>
          </p:cNvPr>
          <p:cNvGraphicFramePr>
            <a:graphicFrameLocks/>
          </p:cNvGraphicFramePr>
          <p:nvPr>
            <p:extLst>
              <p:ext uri="{D42A27DB-BD31-4B8C-83A1-F6EECF244321}">
                <p14:modId xmlns:p14="http://schemas.microsoft.com/office/powerpoint/2010/main" val="3877189797"/>
              </p:ext>
            </p:extLst>
          </p:nvPr>
        </p:nvGraphicFramePr>
        <p:xfrm>
          <a:off x="6324600" y="1517267"/>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8347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5" name="Chart 4">
            <a:extLst>
              <a:ext uri="{FF2B5EF4-FFF2-40B4-BE49-F238E27FC236}">
                <a16:creationId xmlns:a16="http://schemas.microsoft.com/office/drawing/2014/main" id="{BF7ECF4C-DB66-4381-8322-8B3E698F3998}"/>
              </a:ext>
            </a:extLst>
          </p:cNvPr>
          <p:cNvGraphicFramePr>
            <a:graphicFrameLocks noGrp="1"/>
          </p:cNvGraphicFramePr>
          <p:nvPr>
            <p:extLst>
              <p:ext uri="{D42A27DB-BD31-4B8C-83A1-F6EECF244321}">
                <p14:modId xmlns:p14="http://schemas.microsoft.com/office/powerpoint/2010/main" val="158259707"/>
              </p:ext>
            </p:extLst>
          </p:nvPr>
        </p:nvGraphicFramePr>
        <p:xfrm>
          <a:off x="1771650" y="132847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403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0AC22447-76EF-4F2C-98F7-11DDC2CEDE87}"/>
              </a:ext>
            </a:extLst>
          </p:cNvPr>
          <p:cNvGraphicFramePr>
            <a:graphicFrameLocks noGrp="1"/>
          </p:cNvGraphicFramePr>
          <p:nvPr>
            <p:extLst>
              <p:ext uri="{D42A27DB-BD31-4B8C-83A1-F6EECF244321}">
                <p14:modId xmlns:p14="http://schemas.microsoft.com/office/powerpoint/2010/main" val="608385960"/>
              </p:ext>
            </p:extLst>
          </p:nvPr>
        </p:nvGraphicFramePr>
        <p:xfrm>
          <a:off x="1771650" y="1303766"/>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5" name="Chart 4">
            <a:extLst>
              <a:ext uri="{FF2B5EF4-FFF2-40B4-BE49-F238E27FC236}">
                <a16:creationId xmlns:a16="http://schemas.microsoft.com/office/drawing/2014/main" id="{A987AA71-D7E9-41FF-870B-4E6851AE767C}"/>
              </a:ext>
            </a:extLst>
          </p:cNvPr>
          <p:cNvGraphicFramePr>
            <a:graphicFrameLocks noGrp="1"/>
          </p:cNvGraphicFramePr>
          <p:nvPr>
            <p:extLst>
              <p:ext uri="{D42A27DB-BD31-4B8C-83A1-F6EECF244321}">
                <p14:modId xmlns:p14="http://schemas.microsoft.com/office/powerpoint/2010/main" val="3543852760"/>
              </p:ext>
            </p:extLst>
          </p:nvPr>
        </p:nvGraphicFramePr>
        <p:xfrm>
          <a:off x="1771650" y="1328480"/>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5" name="Chart 4">
            <a:extLst>
              <a:ext uri="{FF2B5EF4-FFF2-40B4-BE49-F238E27FC236}">
                <a16:creationId xmlns:a16="http://schemas.microsoft.com/office/drawing/2014/main" id="{39225275-CC07-4B36-9FB9-DD5F17E0905C}"/>
              </a:ext>
            </a:extLst>
          </p:cNvPr>
          <p:cNvGraphicFramePr>
            <a:graphicFrameLocks noGrp="1"/>
          </p:cNvGraphicFramePr>
          <p:nvPr>
            <p:extLst>
              <p:ext uri="{D42A27DB-BD31-4B8C-83A1-F6EECF244321}">
                <p14:modId xmlns:p14="http://schemas.microsoft.com/office/powerpoint/2010/main" val="2593946527"/>
              </p:ext>
            </p:extLst>
          </p:nvPr>
        </p:nvGraphicFramePr>
        <p:xfrm>
          <a:off x="1771650" y="1316122"/>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5" name="Chart 4">
            <a:extLst>
              <a:ext uri="{FF2B5EF4-FFF2-40B4-BE49-F238E27FC236}">
                <a16:creationId xmlns:a16="http://schemas.microsoft.com/office/drawing/2014/main" id="{263BFF2B-9AF5-4175-BAC6-73F2421631E1}"/>
              </a:ext>
            </a:extLst>
          </p:cNvPr>
          <p:cNvGraphicFramePr>
            <a:graphicFrameLocks noGrp="1"/>
          </p:cNvGraphicFramePr>
          <p:nvPr>
            <p:extLst>
              <p:ext uri="{D42A27DB-BD31-4B8C-83A1-F6EECF244321}">
                <p14:modId xmlns:p14="http://schemas.microsoft.com/office/powerpoint/2010/main" val="841371241"/>
              </p:ext>
            </p:extLst>
          </p:nvPr>
        </p:nvGraphicFramePr>
        <p:xfrm>
          <a:off x="1771650" y="132847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5" name="Chart 4">
            <a:extLst>
              <a:ext uri="{FF2B5EF4-FFF2-40B4-BE49-F238E27FC236}">
                <a16:creationId xmlns:a16="http://schemas.microsoft.com/office/drawing/2014/main" id="{E1897EEF-8C9E-4BDB-AEE2-1DA390FB974B}"/>
              </a:ext>
            </a:extLst>
          </p:cNvPr>
          <p:cNvGraphicFramePr>
            <a:graphicFrameLocks noGrp="1"/>
          </p:cNvGraphicFramePr>
          <p:nvPr>
            <p:extLst>
              <p:ext uri="{D42A27DB-BD31-4B8C-83A1-F6EECF244321}">
                <p14:modId xmlns:p14="http://schemas.microsoft.com/office/powerpoint/2010/main" val="2024133783"/>
              </p:ext>
            </p:extLst>
          </p:nvPr>
        </p:nvGraphicFramePr>
        <p:xfrm>
          <a:off x="1771650" y="1316123"/>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5" name="Chart 4">
            <a:extLst>
              <a:ext uri="{FF2B5EF4-FFF2-40B4-BE49-F238E27FC236}">
                <a16:creationId xmlns:a16="http://schemas.microsoft.com/office/drawing/2014/main" id="{ABB6F4FD-CD4E-447D-962F-0B841F89F76B}"/>
              </a:ext>
            </a:extLst>
          </p:cNvPr>
          <p:cNvGraphicFramePr>
            <a:graphicFrameLocks noGrp="1"/>
          </p:cNvGraphicFramePr>
          <p:nvPr>
            <p:extLst>
              <p:ext uri="{D42A27DB-BD31-4B8C-83A1-F6EECF244321}">
                <p14:modId xmlns:p14="http://schemas.microsoft.com/office/powerpoint/2010/main" val="263793114"/>
              </p:ext>
            </p:extLst>
          </p:nvPr>
        </p:nvGraphicFramePr>
        <p:xfrm>
          <a:off x="1771650" y="1328480"/>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6" name="Chart 5">
            <a:extLst>
              <a:ext uri="{FF2B5EF4-FFF2-40B4-BE49-F238E27FC236}">
                <a16:creationId xmlns:a16="http://schemas.microsoft.com/office/drawing/2014/main" id="{5B8930E2-D154-4969-98A5-4BCC884BC939}"/>
              </a:ext>
            </a:extLst>
          </p:cNvPr>
          <p:cNvGraphicFramePr>
            <a:graphicFrameLocks/>
          </p:cNvGraphicFramePr>
          <p:nvPr>
            <p:extLst>
              <p:ext uri="{D42A27DB-BD31-4B8C-83A1-F6EECF244321}">
                <p14:modId xmlns:p14="http://schemas.microsoft.com/office/powerpoint/2010/main" val="1356758047"/>
              </p:ext>
            </p:extLst>
          </p:nvPr>
        </p:nvGraphicFramePr>
        <p:xfrm>
          <a:off x="6324600" y="1508443"/>
          <a:ext cx="54864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5B8FBFD-569F-423F-ADAA-F06382715C4B}"/>
              </a:ext>
            </a:extLst>
          </p:cNvPr>
          <p:cNvGraphicFramePr>
            <a:graphicFrameLocks/>
          </p:cNvGraphicFramePr>
          <p:nvPr>
            <p:extLst>
              <p:ext uri="{D42A27DB-BD31-4B8C-83A1-F6EECF244321}">
                <p14:modId xmlns:p14="http://schemas.microsoft.com/office/powerpoint/2010/main" val="681131967"/>
              </p:ext>
            </p:extLst>
          </p:nvPr>
        </p:nvGraphicFramePr>
        <p:xfrm>
          <a:off x="609600" y="1508443"/>
          <a:ext cx="54864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813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5" name="Chart 4">
            <a:extLst>
              <a:ext uri="{FF2B5EF4-FFF2-40B4-BE49-F238E27FC236}">
                <a16:creationId xmlns:a16="http://schemas.microsoft.com/office/drawing/2014/main" id="{6505F7BA-F61C-423E-8AF7-06F5C17B3233}"/>
              </a:ext>
            </a:extLst>
          </p:cNvPr>
          <p:cNvGraphicFramePr>
            <a:graphicFrameLocks noGrp="1"/>
          </p:cNvGraphicFramePr>
          <p:nvPr>
            <p:extLst>
              <p:ext uri="{D42A27DB-BD31-4B8C-83A1-F6EECF244321}">
                <p14:modId xmlns:p14="http://schemas.microsoft.com/office/powerpoint/2010/main" val="2174562901"/>
              </p:ext>
            </p:extLst>
          </p:nvPr>
        </p:nvGraphicFramePr>
        <p:xfrm>
          <a:off x="1771650" y="129140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CDC8-F1BD-4B0A-A740-CB33D7A09503}"/>
              </a:ext>
            </a:extLst>
          </p:cNvPr>
          <p:cNvSpPr>
            <a:spLocks noGrp="1"/>
          </p:cNvSpPr>
          <p:nvPr>
            <p:ph type="title"/>
          </p:nvPr>
        </p:nvSpPr>
        <p:spPr/>
        <p:txBody>
          <a:bodyPr/>
          <a:lstStyle/>
          <a:p>
            <a:r>
              <a:rPr lang="en-US" dirty="0"/>
              <a:t>Forum agenda</a:t>
            </a:r>
          </a:p>
        </p:txBody>
      </p:sp>
      <p:sp>
        <p:nvSpPr>
          <p:cNvPr id="4" name="Slide Number Placeholder 3">
            <a:extLst>
              <a:ext uri="{FF2B5EF4-FFF2-40B4-BE49-F238E27FC236}">
                <a16:creationId xmlns:a16="http://schemas.microsoft.com/office/drawing/2014/main" id="{9BDB4286-40BD-449D-8F92-5DC54F191933}"/>
              </a:ext>
            </a:extLst>
          </p:cNvPr>
          <p:cNvSpPr>
            <a:spLocks noGrp="1"/>
          </p:cNvSpPr>
          <p:nvPr>
            <p:ph type="sldNum" sz="quarter" idx="12"/>
          </p:nvPr>
        </p:nvSpPr>
        <p:spPr/>
        <p:txBody>
          <a:bodyPr/>
          <a:lstStyle/>
          <a:p>
            <a:fld id="{9B536768-C171-4A40-86CF-A60E08BEB5A1}" type="slidenum">
              <a:rPr lang="en-US" smtClean="0"/>
              <a:t>5</a:t>
            </a:fld>
            <a:endParaRPr lang="en-US"/>
          </a:p>
        </p:txBody>
      </p:sp>
      <p:graphicFrame>
        <p:nvGraphicFramePr>
          <p:cNvPr id="6" name="Table 5">
            <a:extLst>
              <a:ext uri="{FF2B5EF4-FFF2-40B4-BE49-F238E27FC236}">
                <a16:creationId xmlns:a16="http://schemas.microsoft.com/office/drawing/2014/main" id="{1C95F043-FBEA-4751-B837-9AEC81D5FA6A}"/>
              </a:ext>
            </a:extLst>
          </p:cNvPr>
          <p:cNvGraphicFramePr>
            <a:graphicFrameLocks noGrp="1"/>
          </p:cNvGraphicFramePr>
          <p:nvPr>
            <p:extLst>
              <p:ext uri="{D42A27DB-BD31-4B8C-83A1-F6EECF244321}">
                <p14:modId xmlns:p14="http://schemas.microsoft.com/office/powerpoint/2010/main" val="319236536"/>
              </p:ext>
            </p:extLst>
          </p:nvPr>
        </p:nvGraphicFramePr>
        <p:xfrm>
          <a:off x="517236" y="1294846"/>
          <a:ext cx="11157527" cy="4754862"/>
        </p:xfrm>
        <a:graphic>
          <a:graphicData uri="http://schemas.openxmlformats.org/drawingml/2006/table">
            <a:tbl>
              <a:tblPr firstRow="1" bandRow="1">
                <a:tableStyleId>{5C22544A-7EE6-4342-B048-85BDC9FD1C3A}</a:tableStyleId>
              </a:tblPr>
              <a:tblGrid>
                <a:gridCol w="1406272">
                  <a:extLst>
                    <a:ext uri="{9D8B030D-6E8A-4147-A177-3AD203B41FA5}">
                      <a16:colId xmlns:a16="http://schemas.microsoft.com/office/drawing/2014/main" val="389726339"/>
                    </a:ext>
                  </a:extLst>
                </a:gridCol>
                <a:gridCol w="2428544">
                  <a:extLst>
                    <a:ext uri="{9D8B030D-6E8A-4147-A177-3AD203B41FA5}">
                      <a16:colId xmlns:a16="http://schemas.microsoft.com/office/drawing/2014/main" val="227619001"/>
                    </a:ext>
                  </a:extLst>
                </a:gridCol>
                <a:gridCol w="7322711">
                  <a:extLst>
                    <a:ext uri="{9D8B030D-6E8A-4147-A177-3AD203B41FA5}">
                      <a16:colId xmlns:a16="http://schemas.microsoft.com/office/drawing/2014/main" val="111843345"/>
                    </a:ext>
                  </a:extLst>
                </a:gridCol>
              </a:tblGrid>
              <a:tr h="356107">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Time </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Activity</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Speaker/Facilitator</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extLst>
                  <a:ext uri="{0D108BD9-81ED-4DB2-BD59-A6C34878D82A}">
                    <a16:rowId xmlns:a16="http://schemas.microsoft.com/office/drawing/2014/main" val="1644099094"/>
                  </a:ext>
                </a:extLst>
              </a:tr>
              <a:tr h="596690">
                <a:tc>
                  <a:txBody>
                    <a:bodyPr/>
                    <a:lstStyle/>
                    <a:p>
                      <a:pPr marL="0" marR="0">
                        <a:lnSpc>
                          <a:spcPct val="107000"/>
                        </a:lnSpc>
                        <a:spcBef>
                          <a:spcPts val="0"/>
                        </a:spcBef>
                        <a:spcAft>
                          <a:spcPts val="0"/>
                        </a:spcAft>
                      </a:pPr>
                      <a:r>
                        <a:rPr lang="en-US" sz="1300" kern="1200" dirty="0">
                          <a:effectLst/>
                          <a:latin typeface="Arial" panose="020B0604020202020204" pitchFamily="34" charset="0"/>
                          <a:cs typeface="Arial" panose="020B0604020202020204" pitchFamily="34" charset="0"/>
                        </a:rPr>
                        <a:t>1:00 – 1:05 pm </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Welcome and introductions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b="1" kern="1200" dirty="0">
                          <a:effectLst/>
                          <a:latin typeface="Arial" panose="020B0604020202020204" pitchFamily="34" charset="0"/>
                          <a:cs typeface="Arial" panose="020B0604020202020204" pitchFamily="34" charset="0"/>
                        </a:rPr>
                        <a:t>Al May</a:t>
                      </a:r>
                      <a:r>
                        <a:rPr lang="en-US" sz="1300" kern="1200" dirty="0">
                          <a:effectLst/>
                          <a:latin typeface="Arial" panose="020B0604020202020204" pitchFamily="34" charset="0"/>
                          <a:cs typeface="Arial" panose="020B0604020202020204" pitchFamily="34" charset="0"/>
                        </a:rPr>
                        <a:t>, Public Health Liaison, Downeast Public Health District</a:t>
                      </a:r>
                      <a:r>
                        <a:rPr lang="en-US" sz="1300" dirty="0">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300" b="1" dirty="0">
                          <a:effectLst/>
                          <a:latin typeface="Arial" panose="020B0604020202020204" pitchFamily="34" charset="0"/>
                          <a:cs typeface="Arial" panose="020B0604020202020204" pitchFamily="34" charset="0"/>
                        </a:rPr>
                        <a:t>Julie Hixson</a:t>
                      </a:r>
                      <a:r>
                        <a:rPr lang="en-US" sz="1300" dirty="0">
                          <a:effectLst/>
                          <a:latin typeface="Arial" panose="020B0604020202020204" pitchFamily="34" charset="0"/>
                          <a:cs typeface="Arial" panose="020B0604020202020204" pitchFamily="34" charset="0"/>
                        </a:rPr>
                        <a:t>, Director, Marketing &amp; Communications, Down East Community Hospital</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extLst>
                  <a:ext uri="{0D108BD9-81ED-4DB2-BD59-A6C34878D82A}">
                    <a16:rowId xmlns:a16="http://schemas.microsoft.com/office/drawing/2014/main" val="2269797888"/>
                  </a:ext>
                </a:extLst>
              </a:tr>
              <a:tr h="5966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kern="1200" dirty="0">
                          <a:effectLst/>
                          <a:latin typeface="Arial" panose="020B0604020202020204" pitchFamily="34" charset="0"/>
                          <a:cs typeface="Arial" panose="020B0604020202020204" pitchFamily="34" charset="0"/>
                        </a:rPr>
                        <a:t>1:05 – 1:10 pm</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Zoom environment and CHNA background</a:t>
                      </a:r>
                    </a:p>
                  </a:txBody>
                  <a:tcPr marL="61239" marR="61239" marT="30850" marB="30850" anchor="ctr"/>
                </a:tc>
                <a:tc>
                  <a:txBody>
                    <a:bodyPr/>
                    <a:lstStyle/>
                    <a:p>
                      <a:pPr marL="0" marR="0">
                        <a:lnSpc>
                          <a:spcPct val="115000"/>
                        </a:lnSpc>
                        <a:spcBef>
                          <a:spcPts val="0"/>
                        </a:spcBef>
                        <a:spcAft>
                          <a:spcPts val="0"/>
                        </a:spcAft>
                      </a:pPr>
                      <a:r>
                        <a:rPr lang="en-US" sz="1300" b="1" dirty="0">
                          <a:effectLst/>
                          <a:latin typeface="Arial" panose="020B0604020202020204" pitchFamily="34" charset="0"/>
                          <a:ea typeface="Calibri" panose="020F0502020204030204" pitchFamily="34" charset="0"/>
                          <a:cs typeface="Arial" panose="020B0604020202020204" pitchFamily="34" charset="0"/>
                        </a:rPr>
                        <a:t>Jo Morrissey</a:t>
                      </a:r>
                      <a:r>
                        <a:rPr lang="en-US" sz="1300" dirty="0">
                          <a:effectLst/>
                          <a:latin typeface="Arial" panose="020B0604020202020204" pitchFamily="34" charset="0"/>
                          <a:ea typeface="Calibri" panose="020F0502020204030204" pitchFamily="34" charset="0"/>
                          <a:cs typeface="Arial" panose="020B0604020202020204" pitchFamily="34" charset="0"/>
                        </a:rPr>
                        <a:t>, Program Manager, Maine Shared Community Health Needs Assessment</a:t>
                      </a:r>
                    </a:p>
                  </a:txBody>
                  <a:tcPr marL="61239" marR="61239" marT="30850" marB="30850" anchor="ctr"/>
                </a:tc>
                <a:extLst>
                  <a:ext uri="{0D108BD9-81ED-4DB2-BD59-A6C34878D82A}">
                    <a16:rowId xmlns:a16="http://schemas.microsoft.com/office/drawing/2014/main" val="1293881867"/>
                  </a:ext>
                </a:extLst>
              </a:tr>
              <a:tr h="4480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kern="1200" dirty="0">
                          <a:effectLst/>
                          <a:latin typeface="Arial" panose="020B0604020202020204" pitchFamily="34" charset="0"/>
                          <a:cs typeface="Arial" panose="020B0604020202020204" pitchFamily="34" charset="0"/>
                        </a:rPr>
                        <a:t>1:10 – 1:15 pm</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Leadership remarks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b="1" kern="1200" dirty="0">
                          <a:effectLst/>
                          <a:latin typeface="Arial" panose="020B0604020202020204" pitchFamily="34" charset="0"/>
                          <a:cs typeface="Arial" panose="020B0604020202020204" pitchFamily="34" charset="0"/>
                        </a:rPr>
                        <a:t>Steve Lail</a:t>
                      </a:r>
                      <a:r>
                        <a:rPr lang="en-US" sz="1300" kern="1200" dirty="0">
                          <a:effectLst/>
                          <a:latin typeface="Arial" panose="020B0604020202020204" pitchFamily="34" charset="0"/>
                          <a:cs typeface="Arial" panose="020B0604020202020204" pitchFamily="34" charset="0"/>
                        </a:rPr>
                        <a:t>, President/CEO, Down East Community Hospital and Calais Community Hospital</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extLst>
                  <a:ext uri="{0D108BD9-81ED-4DB2-BD59-A6C34878D82A}">
                    <a16:rowId xmlns:a16="http://schemas.microsoft.com/office/drawing/2014/main" val="2313689978"/>
                  </a:ext>
                </a:extLst>
              </a:tr>
              <a:tr h="882033">
                <a:tc>
                  <a:txBody>
                    <a:bodyPr/>
                    <a:lstStyle/>
                    <a:p>
                      <a:pPr marL="0" marR="0">
                        <a:lnSpc>
                          <a:spcPct val="107000"/>
                        </a:lnSpc>
                        <a:spcBef>
                          <a:spcPts val="0"/>
                        </a:spcBef>
                        <a:spcAft>
                          <a:spcPts val="0"/>
                        </a:spcAft>
                      </a:pPr>
                      <a:r>
                        <a:rPr lang="en-US" sz="1300" kern="1200" dirty="0">
                          <a:effectLst/>
                          <a:latin typeface="Arial" panose="020B0604020202020204" pitchFamily="34" charset="0"/>
                          <a:cs typeface="Arial" panose="020B0604020202020204" pitchFamily="34" charset="0"/>
                        </a:rPr>
                        <a:t>1:15 – 1:25 pm</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Review previous CHNA priorities and activities since last effort</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b="1" dirty="0">
                          <a:effectLst/>
                          <a:latin typeface="Arial" panose="020B0604020202020204" pitchFamily="34" charset="0"/>
                          <a:cs typeface="Arial" panose="020B0604020202020204" pitchFamily="34" charset="0"/>
                        </a:rPr>
                        <a:t>Julie Hixson</a:t>
                      </a:r>
                      <a:r>
                        <a:rPr lang="en-US" sz="1300" dirty="0">
                          <a:effectLst/>
                          <a:latin typeface="Arial" panose="020B0604020202020204" pitchFamily="34" charset="0"/>
                          <a:cs typeface="Arial" panose="020B0604020202020204" pitchFamily="34" charset="0"/>
                        </a:rPr>
                        <a:t>, Director, Marketing &amp; Communications, Down East Community Hospital</a:t>
                      </a:r>
                      <a:r>
                        <a:rPr lang="en-US" sz="1300" kern="1200" dirty="0">
                          <a:effectLst/>
                          <a:latin typeface="Arial" panose="020B0604020202020204" pitchFamily="34" charset="0"/>
                          <a:cs typeface="Arial" panose="020B0604020202020204" pitchFamily="34" charset="0"/>
                        </a:rPr>
                        <a:t> </a:t>
                      </a:r>
                      <a:endParaRPr lang="en-US" sz="13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300" b="1" kern="1200" dirty="0">
                          <a:effectLst/>
                          <a:latin typeface="Arial" panose="020B0604020202020204" pitchFamily="34" charset="0"/>
                          <a:cs typeface="Arial" panose="020B0604020202020204" pitchFamily="34" charset="0"/>
                        </a:rPr>
                        <a:t>DeeDee Travis</a:t>
                      </a:r>
                      <a:r>
                        <a:rPr lang="en-US" sz="1300" kern="1200" dirty="0">
                          <a:effectLst/>
                          <a:latin typeface="Arial" panose="020B0604020202020204" pitchFamily="34" charset="0"/>
                          <a:cs typeface="Arial" panose="020B0604020202020204" pitchFamily="34" charset="0"/>
                        </a:rPr>
                        <a:t>, Director, Community Relations, Calais Community Hospital</a:t>
                      </a:r>
                      <a:endParaRPr lang="en-US" sz="13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300" b="1" kern="1200" dirty="0">
                          <a:effectLst/>
                          <a:latin typeface="Arial" panose="020B0604020202020204" pitchFamily="34" charset="0"/>
                          <a:cs typeface="Arial" panose="020B0604020202020204" pitchFamily="34" charset="0"/>
                        </a:rPr>
                        <a:t>Al May</a:t>
                      </a:r>
                      <a:r>
                        <a:rPr lang="en-US" sz="1300" kern="1200" dirty="0">
                          <a:effectLst/>
                          <a:latin typeface="Arial" panose="020B0604020202020204" pitchFamily="34" charset="0"/>
                          <a:cs typeface="Arial" panose="020B0604020202020204" pitchFamily="34" charset="0"/>
                        </a:rPr>
                        <a:t>, Public Health Liaison, Downeast Public Health District</a:t>
                      </a:r>
                      <a:r>
                        <a:rPr lang="en-US" sz="1300" dirty="0">
                          <a:effectLst/>
                          <a:latin typeface="Arial" panose="020B0604020202020204" pitchFamily="34" charset="0"/>
                          <a:cs typeface="Arial" panose="020B0604020202020204" pitchFamily="34" charset="0"/>
                        </a:rPr>
                        <a:t> </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extLst>
                  <a:ext uri="{0D108BD9-81ED-4DB2-BD59-A6C34878D82A}">
                    <a16:rowId xmlns:a16="http://schemas.microsoft.com/office/drawing/2014/main" val="3402246589"/>
                  </a:ext>
                </a:extLst>
              </a:tr>
              <a:tr h="474471">
                <a:tc>
                  <a:txBody>
                    <a:bodyPr/>
                    <a:lstStyle/>
                    <a:p>
                      <a:pPr marL="0" marR="0">
                        <a:lnSpc>
                          <a:spcPct val="107000"/>
                        </a:lnSpc>
                        <a:spcBef>
                          <a:spcPts val="0"/>
                        </a:spcBef>
                        <a:spcAft>
                          <a:spcPts val="0"/>
                        </a:spcAft>
                      </a:pPr>
                      <a:r>
                        <a:rPr lang="en-US" sz="1300" kern="1200" dirty="0">
                          <a:effectLst/>
                          <a:latin typeface="Arial" panose="020B0604020202020204" pitchFamily="34" charset="0"/>
                          <a:cs typeface="Arial" panose="020B0604020202020204" pitchFamily="34" charset="0"/>
                        </a:rPr>
                        <a:t>1:25 – 1:50 pm</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Presentation of key findings from the data</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b="1" kern="1200" dirty="0">
                          <a:effectLst/>
                          <a:latin typeface="Arial" panose="020B0604020202020204" pitchFamily="34" charset="0"/>
                          <a:cs typeface="Arial" panose="020B0604020202020204" pitchFamily="34" charset="0"/>
                        </a:rPr>
                        <a:t>John Snow, Inc.</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extLst>
                  <a:ext uri="{0D108BD9-81ED-4DB2-BD59-A6C34878D82A}">
                    <a16:rowId xmlns:a16="http://schemas.microsoft.com/office/drawing/2014/main" val="2749850226"/>
                  </a:ext>
                </a:extLst>
              </a:tr>
              <a:tr h="840586">
                <a:tc>
                  <a:txBody>
                    <a:bodyPr/>
                    <a:lstStyle/>
                    <a:p>
                      <a:pPr marL="0" marR="0">
                        <a:lnSpc>
                          <a:spcPct val="107000"/>
                        </a:lnSpc>
                        <a:spcBef>
                          <a:spcPts val="0"/>
                        </a:spcBef>
                        <a:spcAft>
                          <a:spcPts val="0"/>
                        </a:spcAft>
                      </a:pPr>
                      <a:r>
                        <a:rPr lang="en-US" sz="1300" kern="1200" dirty="0">
                          <a:effectLst/>
                          <a:latin typeface="Arial" panose="020B0604020202020204" pitchFamily="34" charset="0"/>
                          <a:cs typeface="Arial" panose="020B0604020202020204" pitchFamily="34" charset="0"/>
                        </a:rPr>
                        <a:t>1:50 – 2:50 pm</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a:effectLst/>
                          <a:latin typeface="Arial" panose="020B0604020202020204" pitchFamily="34" charset="0"/>
                          <a:cs typeface="Arial" panose="020B0604020202020204" pitchFamily="34" charset="0"/>
                        </a:rPr>
                        <a:t>Break-out session – facilitated discussion on data and health priority identification</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b="1" kern="1200" dirty="0">
                          <a:effectLst/>
                          <a:latin typeface="Arial" panose="020B0604020202020204" pitchFamily="34" charset="0"/>
                          <a:cs typeface="Arial" panose="020B0604020202020204" pitchFamily="34" charset="0"/>
                        </a:rPr>
                        <a:t>John Snow, Inc. &amp; Local Facilitator(s)</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extLst>
                  <a:ext uri="{0D108BD9-81ED-4DB2-BD59-A6C34878D82A}">
                    <a16:rowId xmlns:a16="http://schemas.microsoft.com/office/drawing/2014/main" val="2941281649"/>
                  </a:ext>
                </a:extLst>
              </a:tr>
              <a:tr h="356107">
                <a:tc>
                  <a:txBody>
                    <a:bodyPr/>
                    <a:lstStyle/>
                    <a:p>
                      <a:pPr marL="0" marR="0">
                        <a:lnSpc>
                          <a:spcPct val="107000"/>
                        </a:lnSpc>
                        <a:spcBef>
                          <a:spcPts val="0"/>
                        </a:spcBef>
                        <a:spcAft>
                          <a:spcPts val="0"/>
                        </a:spcAft>
                      </a:pPr>
                      <a:r>
                        <a:rPr lang="en-US" sz="1300" kern="1200" dirty="0">
                          <a:effectLst/>
                          <a:latin typeface="Arial" panose="020B0604020202020204" pitchFamily="34" charset="0"/>
                          <a:cs typeface="Arial" panose="020B0604020202020204" pitchFamily="34" charset="0"/>
                        </a:rPr>
                        <a:t>2:50 </a:t>
                      </a:r>
                      <a:r>
                        <a:rPr lang="en-US" sz="1300" kern="1200">
                          <a:effectLst/>
                          <a:latin typeface="Arial" panose="020B0604020202020204" pitchFamily="34" charset="0"/>
                          <a:cs typeface="Arial" panose="020B0604020202020204" pitchFamily="34" charset="0"/>
                        </a:rPr>
                        <a:t>– 3:00 </a:t>
                      </a:r>
                      <a:r>
                        <a:rPr lang="en-US" sz="1300" kern="1200" dirty="0">
                          <a:effectLst/>
                          <a:latin typeface="Arial" panose="020B0604020202020204" pitchFamily="34" charset="0"/>
                          <a:cs typeface="Arial" panose="020B0604020202020204" pitchFamily="34" charset="0"/>
                        </a:rPr>
                        <a:t>pm</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Wrap up and next steps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15000"/>
                        </a:lnSpc>
                        <a:spcBef>
                          <a:spcPts val="0"/>
                        </a:spcBef>
                        <a:spcAft>
                          <a:spcPts val="0"/>
                        </a:spcAft>
                      </a:pPr>
                      <a:r>
                        <a:rPr lang="en-US" sz="1300" b="1" kern="1200" dirty="0">
                          <a:effectLst/>
                          <a:latin typeface="Arial" panose="020B0604020202020204" pitchFamily="34" charset="0"/>
                          <a:cs typeface="Arial" panose="020B0604020202020204" pitchFamily="34" charset="0"/>
                        </a:rPr>
                        <a:t>DeeDee Travis</a:t>
                      </a:r>
                      <a:r>
                        <a:rPr lang="en-US" sz="1300" kern="1200" dirty="0">
                          <a:effectLst/>
                          <a:latin typeface="Arial" panose="020B0604020202020204" pitchFamily="34" charset="0"/>
                          <a:cs typeface="Arial" panose="020B0604020202020204" pitchFamily="34" charset="0"/>
                        </a:rPr>
                        <a:t>, Director, Community Relations, Calais Community Hospital</a:t>
                      </a:r>
                      <a:endParaRPr lang="en-US" sz="13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300" b="1" kern="1200" dirty="0">
                          <a:effectLst/>
                          <a:latin typeface="Arial" panose="020B0604020202020204" pitchFamily="34" charset="0"/>
                          <a:cs typeface="Arial" panose="020B0604020202020204" pitchFamily="34" charset="0"/>
                        </a:rPr>
                        <a:t>Al May</a:t>
                      </a:r>
                      <a:r>
                        <a:rPr lang="en-US" sz="1300" kern="1200" dirty="0">
                          <a:effectLst/>
                          <a:latin typeface="Arial" panose="020B0604020202020204" pitchFamily="34" charset="0"/>
                          <a:cs typeface="Arial" panose="020B0604020202020204" pitchFamily="34" charset="0"/>
                        </a:rPr>
                        <a:t>, Public Health Liaison, Downeast Public Health District</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extLst>
                  <a:ext uri="{0D108BD9-81ED-4DB2-BD59-A6C34878D82A}">
                    <a16:rowId xmlns:a16="http://schemas.microsoft.com/office/drawing/2014/main" val="4287690344"/>
                  </a:ext>
                </a:extLst>
              </a:tr>
            </a:tbl>
          </a:graphicData>
        </a:graphic>
      </p:graphicFrame>
    </p:spTree>
    <p:extLst>
      <p:ext uri="{BB962C8B-B14F-4D97-AF65-F5344CB8AC3E}">
        <p14:creationId xmlns:p14="http://schemas.microsoft.com/office/powerpoint/2010/main" val="704605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50</a:t>
            </a:fld>
            <a:endParaRPr lang="en-US"/>
          </a:p>
        </p:txBody>
      </p:sp>
      <p:graphicFrame>
        <p:nvGraphicFramePr>
          <p:cNvPr id="5" name="Chart 4">
            <a:extLst>
              <a:ext uri="{FF2B5EF4-FFF2-40B4-BE49-F238E27FC236}">
                <a16:creationId xmlns:a16="http://schemas.microsoft.com/office/drawing/2014/main" id="{A3ADBF03-8151-400A-ACAC-34EB4476FADC}"/>
              </a:ext>
            </a:extLst>
          </p:cNvPr>
          <p:cNvGraphicFramePr>
            <a:graphicFrameLocks noGrp="1"/>
          </p:cNvGraphicFramePr>
          <p:nvPr>
            <p:extLst>
              <p:ext uri="{D42A27DB-BD31-4B8C-83A1-F6EECF244321}">
                <p14:modId xmlns:p14="http://schemas.microsoft.com/office/powerpoint/2010/main" val="1768376371"/>
              </p:ext>
            </p:extLst>
          </p:nvPr>
        </p:nvGraphicFramePr>
        <p:xfrm>
          <a:off x="1771650" y="1316123"/>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9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51</a:t>
            </a:fld>
            <a:endParaRPr lang="en-US"/>
          </a:p>
        </p:txBody>
      </p:sp>
      <p:graphicFrame>
        <p:nvGraphicFramePr>
          <p:cNvPr id="6" name="Chart 5">
            <a:extLst>
              <a:ext uri="{FF2B5EF4-FFF2-40B4-BE49-F238E27FC236}">
                <a16:creationId xmlns:a16="http://schemas.microsoft.com/office/drawing/2014/main" id="{DA3D5F9A-4E97-4A49-A156-0E877F4D0710}"/>
              </a:ext>
            </a:extLst>
          </p:cNvPr>
          <p:cNvGraphicFramePr>
            <a:graphicFrameLocks/>
          </p:cNvGraphicFramePr>
          <p:nvPr>
            <p:extLst>
              <p:ext uri="{D42A27DB-BD31-4B8C-83A1-F6EECF244321}">
                <p14:modId xmlns:p14="http://schemas.microsoft.com/office/powerpoint/2010/main" val="3466892957"/>
              </p:ext>
            </p:extLst>
          </p:nvPr>
        </p:nvGraphicFramePr>
        <p:xfrm>
          <a:off x="6522308" y="1508443"/>
          <a:ext cx="54864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20BFC2F-2A84-4695-9890-87CD0BB9BF8E}"/>
              </a:ext>
            </a:extLst>
          </p:cNvPr>
          <p:cNvGraphicFramePr>
            <a:graphicFrameLocks/>
          </p:cNvGraphicFramePr>
          <p:nvPr>
            <p:extLst>
              <p:ext uri="{D42A27DB-BD31-4B8C-83A1-F6EECF244321}">
                <p14:modId xmlns:p14="http://schemas.microsoft.com/office/powerpoint/2010/main" val="2023169522"/>
              </p:ext>
            </p:extLst>
          </p:nvPr>
        </p:nvGraphicFramePr>
        <p:xfrm>
          <a:off x="609600" y="1508443"/>
          <a:ext cx="54864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8646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52</a:t>
            </a:fld>
            <a:endParaRPr lang="en-US"/>
          </a:p>
        </p:txBody>
      </p:sp>
      <p:graphicFrame>
        <p:nvGraphicFramePr>
          <p:cNvPr id="5" name="Chart 4">
            <a:extLst>
              <a:ext uri="{FF2B5EF4-FFF2-40B4-BE49-F238E27FC236}">
                <a16:creationId xmlns:a16="http://schemas.microsoft.com/office/drawing/2014/main" id="{4A4F1D51-E9CD-4E7C-84A9-D0E48E7BB1A1}"/>
              </a:ext>
            </a:extLst>
          </p:cNvPr>
          <p:cNvGraphicFramePr>
            <a:graphicFrameLocks noGrp="1"/>
          </p:cNvGraphicFramePr>
          <p:nvPr>
            <p:extLst>
              <p:ext uri="{D42A27DB-BD31-4B8C-83A1-F6EECF244321}">
                <p14:modId xmlns:p14="http://schemas.microsoft.com/office/powerpoint/2010/main" val="2121770470"/>
              </p:ext>
            </p:extLst>
          </p:nvPr>
        </p:nvGraphicFramePr>
        <p:xfrm>
          <a:off x="1771650" y="1303766"/>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7760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53</a:t>
            </a:fld>
            <a:endParaRPr lang="en-US"/>
          </a:p>
        </p:txBody>
      </p:sp>
      <p:graphicFrame>
        <p:nvGraphicFramePr>
          <p:cNvPr id="6" name="Chart 5">
            <a:extLst>
              <a:ext uri="{FF2B5EF4-FFF2-40B4-BE49-F238E27FC236}">
                <a16:creationId xmlns:a16="http://schemas.microsoft.com/office/drawing/2014/main" id="{E71A5B29-BB69-4910-9D5B-0221484CC6D3}"/>
              </a:ext>
            </a:extLst>
          </p:cNvPr>
          <p:cNvGraphicFramePr>
            <a:graphicFrameLocks/>
          </p:cNvGraphicFramePr>
          <p:nvPr>
            <p:extLst>
              <p:ext uri="{D42A27DB-BD31-4B8C-83A1-F6EECF244321}">
                <p14:modId xmlns:p14="http://schemas.microsoft.com/office/powerpoint/2010/main" val="683995693"/>
              </p:ext>
            </p:extLst>
          </p:nvPr>
        </p:nvGraphicFramePr>
        <p:xfrm>
          <a:off x="609600" y="1508443"/>
          <a:ext cx="54864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7287B01-A4FA-4334-AD4C-33B25EB1B603}"/>
              </a:ext>
            </a:extLst>
          </p:cNvPr>
          <p:cNvGraphicFramePr>
            <a:graphicFrameLocks/>
          </p:cNvGraphicFramePr>
          <p:nvPr>
            <p:extLst>
              <p:ext uri="{D42A27DB-BD31-4B8C-83A1-F6EECF244321}">
                <p14:modId xmlns:p14="http://schemas.microsoft.com/office/powerpoint/2010/main" val="234140413"/>
              </p:ext>
            </p:extLst>
          </p:nvPr>
        </p:nvGraphicFramePr>
        <p:xfrm>
          <a:off x="6324600" y="1508443"/>
          <a:ext cx="54864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6436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54</a:t>
            </a:fld>
            <a:endParaRPr lang="en-US"/>
          </a:p>
        </p:txBody>
      </p:sp>
    </p:spTree>
    <p:extLst>
      <p:ext uri="{BB962C8B-B14F-4D97-AF65-F5344CB8AC3E}">
        <p14:creationId xmlns:p14="http://schemas.microsoft.com/office/powerpoint/2010/main" val="28336827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55</a:t>
            </a:fld>
            <a:endParaRPr lang="en-US"/>
          </a:p>
        </p:txBody>
      </p:sp>
    </p:spTree>
    <p:extLst>
      <p:ext uri="{BB962C8B-B14F-4D97-AF65-F5344CB8AC3E}">
        <p14:creationId xmlns:p14="http://schemas.microsoft.com/office/powerpoint/2010/main" val="3996175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259972"/>
            <a:ext cx="8555182" cy="4897384"/>
          </a:xfrm>
        </p:spPr>
        <p:txBody>
          <a:bodyPr>
            <a:normAutofit lnSpcReduction="10000"/>
          </a:bodyPr>
          <a:lstStyle/>
          <a:p>
            <a:pPr>
              <a:lnSpc>
                <a:spcPct val="120000"/>
              </a:lnSpc>
              <a:spcBef>
                <a:spcPts val="600"/>
              </a:spcBef>
              <a:spcAft>
                <a:spcPts val="600"/>
              </a:spcAft>
            </a:pPr>
            <a:r>
              <a:rPr lang="en-US" sz="2000" b="0" i="0" dirty="0">
                <a:solidFill>
                  <a:srgbClr val="444444"/>
                </a:solidFill>
                <a:effectLst/>
              </a:rPr>
              <a:t>Julie Hixson, Director, Marketing &amp; Communications, Down East Community Hospital </a:t>
            </a:r>
            <a:r>
              <a:rPr lang="en-US" sz="2000" b="0" i="0" dirty="0">
                <a:solidFill>
                  <a:srgbClr val="444444"/>
                </a:solidFill>
                <a:effectLst/>
                <a:hlinkClick r:id="rId2"/>
              </a:rPr>
              <a:t>jhixson@dech.org</a:t>
            </a:r>
            <a:r>
              <a:rPr lang="en-US" sz="2000" b="0" i="0" dirty="0">
                <a:solidFill>
                  <a:srgbClr val="444444"/>
                </a:solidFill>
                <a:effectLst/>
              </a:rPr>
              <a:t> 207-255-0433</a:t>
            </a:r>
          </a:p>
          <a:p>
            <a:pPr>
              <a:lnSpc>
                <a:spcPct val="120000"/>
              </a:lnSpc>
              <a:spcBef>
                <a:spcPts val="600"/>
              </a:spcBef>
              <a:spcAft>
                <a:spcPts val="600"/>
              </a:spcAft>
            </a:pPr>
            <a:r>
              <a:rPr lang="en-US" sz="2000" b="0" i="0" dirty="0">
                <a:solidFill>
                  <a:srgbClr val="444444"/>
                </a:solidFill>
                <a:effectLst/>
              </a:rPr>
              <a:t>DeeDee Travis, Director, Community Relations, Calais Community Hospital </a:t>
            </a:r>
            <a:r>
              <a:rPr lang="en-US" sz="2000" b="0" i="0" dirty="0">
                <a:solidFill>
                  <a:srgbClr val="444444"/>
                </a:solidFill>
                <a:effectLst/>
                <a:hlinkClick r:id="rId3"/>
              </a:rPr>
              <a:t>deedee@calaishospital.org</a:t>
            </a:r>
            <a:r>
              <a:rPr lang="en-US" sz="2000" b="0" i="0" dirty="0">
                <a:solidFill>
                  <a:srgbClr val="444444"/>
                </a:solidFill>
                <a:effectLst/>
              </a:rPr>
              <a:t> 207-454-9227</a:t>
            </a:r>
          </a:p>
          <a:p>
            <a:pPr>
              <a:lnSpc>
                <a:spcPct val="120000"/>
              </a:lnSpc>
              <a:spcBef>
                <a:spcPts val="600"/>
              </a:spcBef>
              <a:spcAft>
                <a:spcPts val="600"/>
              </a:spcAft>
            </a:pPr>
            <a:r>
              <a:rPr lang="en-US" sz="2000" b="0" i="0" dirty="0">
                <a:solidFill>
                  <a:srgbClr val="444444"/>
                </a:solidFill>
                <a:effectLst/>
              </a:rPr>
              <a:t>Alfred May, Downeast District Public Health Liaison, </a:t>
            </a:r>
            <a:r>
              <a:rPr lang="en-US" sz="2000" b="0" i="0" dirty="0">
                <a:solidFill>
                  <a:srgbClr val="444444"/>
                </a:solidFill>
                <a:effectLst/>
                <a:hlinkClick r:id="rId4"/>
              </a:rPr>
              <a:t>alfred.may@maine.gov</a:t>
            </a:r>
            <a:r>
              <a:rPr lang="en-US" sz="2000" b="0" i="0" dirty="0">
                <a:solidFill>
                  <a:srgbClr val="444444"/>
                </a:solidFill>
                <a:effectLst/>
              </a:rPr>
              <a:t>  207-255-2017 </a:t>
            </a:r>
          </a:p>
          <a:p>
            <a:pPr>
              <a:lnSpc>
                <a:spcPct val="120000"/>
              </a:lnSpc>
              <a:spcBef>
                <a:spcPts val="600"/>
              </a:spcBef>
              <a:spcAft>
                <a:spcPts val="600"/>
              </a:spcAft>
            </a:pPr>
            <a:r>
              <a:rPr lang="en-US" sz="2000" dirty="0">
                <a:solidFill>
                  <a:srgbClr val="444444"/>
                </a:solidFill>
              </a:rPr>
              <a:t>Nicole Hammar, Manager, Community Health Improvement, Northern Light Health </a:t>
            </a:r>
            <a:r>
              <a:rPr lang="en-US" sz="2000" dirty="0">
                <a:hlinkClick r:id="rId5"/>
              </a:rPr>
              <a:t>nhammar@northernlight.org</a:t>
            </a:r>
            <a:r>
              <a:rPr lang="en-US" sz="2000" dirty="0"/>
              <a:t>  </a:t>
            </a:r>
            <a:r>
              <a:rPr lang="en-US" sz="2000" dirty="0">
                <a:solidFill>
                  <a:srgbClr val="444444"/>
                </a:solidFill>
              </a:rPr>
              <a:t>207-973-7245</a:t>
            </a:r>
          </a:p>
          <a:p>
            <a:pPr>
              <a:lnSpc>
                <a:spcPct val="120000"/>
              </a:lnSpc>
              <a:spcBef>
                <a:spcPts val="600"/>
              </a:spcBef>
              <a:spcAft>
                <a:spcPts val="600"/>
              </a:spcAft>
            </a:pPr>
            <a:endParaRPr lang="en-US" dirty="0"/>
          </a:p>
          <a:p>
            <a:pPr marL="0" indent="0" algn="ctr">
              <a:buNone/>
            </a:pPr>
            <a:r>
              <a:rPr lang="en-US" sz="2100" dirty="0"/>
              <a:t>Maine Shared CHNA: </a:t>
            </a:r>
            <a:r>
              <a:rPr lang="en-US" sz="2100" dirty="0">
                <a:hlinkClick r:id="rId6"/>
              </a:rPr>
              <a:t>info@mainechna.org</a:t>
            </a:r>
            <a:r>
              <a:rPr lang="en-US" sz="2100" dirty="0"/>
              <a:t>  </a:t>
            </a:r>
          </a:p>
          <a:p>
            <a:pPr marL="0" indent="0" algn="ctr">
              <a:buNone/>
            </a:pPr>
            <a:r>
              <a:rPr lang="en-US" sz="2100">
                <a:hlinkClick r:id="rId7"/>
              </a:rPr>
              <a:t>www.mainechna.org</a:t>
            </a:r>
            <a:r>
              <a:rPr lang="en-US" sz="2100"/>
              <a:t> </a:t>
            </a:r>
            <a:endParaRPr lang="en-US" sz="2100" dirty="0"/>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32408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7</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EFBCB47-34D1-44F8-841B-7FEA9E001C12}"/>
              </a:ext>
            </a:extLst>
          </p:cNvPr>
          <p:cNvCxnSpPr/>
          <p:nvPr/>
        </p:nvCxnSpPr>
        <p:spPr>
          <a:xfrm>
            <a:off x="6696065"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E7B48-3B3E-4562-84D8-C7C7514BA3CE}"/>
              </a:ext>
            </a:extLst>
          </p:cNvPr>
          <p:cNvCxnSpPr/>
          <p:nvPr/>
        </p:nvCxnSpPr>
        <p:spPr>
          <a:xfrm>
            <a:off x="3142572"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59EDDA-39DE-4F4E-9AD5-E990D52369CA}"/>
              </a:ext>
            </a:extLst>
          </p:cNvPr>
          <p:cNvCxnSpPr/>
          <p:nvPr/>
        </p:nvCxnSpPr>
        <p:spPr>
          <a:xfrm>
            <a:off x="3144143" y="4908397"/>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6FDBD0-C02C-4C8C-9532-AEFD94D66F5B}"/>
              </a:ext>
            </a:extLst>
          </p:cNvPr>
          <p:cNvCxnSpPr/>
          <p:nvPr/>
        </p:nvCxnSpPr>
        <p:spPr>
          <a:xfrm>
            <a:off x="6697327" y="4923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86A41D-2861-4677-8853-EB9BC38555EE}"/>
              </a:ext>
            </a:extLst>
          </p:cNvPr>
          <p:cNvCxnSpPr/>
          <p:nvPr/>
        </p:nvCxnSpPr>
        <p:spPr>
          <a:xfrm>
            <a:off x="4869090" y="3613569"/>
            <a:ext cx="0" cy="2743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2FE9C-BA64-4CD4-8523-FC9B3EEA9EFB}"/>
              </a:ext>
            </a:extLst>
          </p:cNvPr>
          <p:cNvCxnSpPr/>
          <p:nvPr/>
        </p:nvCxnSpPr>
        <p:spPr>
          <a:xfrm>
            <a:off x="4869090" y="23079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370AE9-CBBE-4795-A320-65E75C86BC26}"/>
              </a:ext>
            </a:extLst>
          </p:cNvPr>
          <p:cNvCxnSpPr/>
          <p:nvPr/>
        </p:nvCxnSpPr>
        <p:spPr>
          <a:xfrm>
            <a:off x="10027437" y="3165796"/>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Maine Shared CHNA Organizational Chart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a:p>
        </p:txBody>
      </p:sp>
      <p:grpSp>
        <p:nvGrpSpPr>
          <p:cNvPr id="48" name="Group 47">
            <a:extLst>
              <a:ext uri="{FF2B5EF4-FFF2-40B4-BE49-F238E27FC236}">
                <a16:creationId xmlns:a16="http://schemas.microsoft.com/office/drawing/2014/main" id="{A3735976-1E1C-45B6-8ACF-F68FF8736FAC}"/>
              </a:ext>
            </a:extLst>
          </p:cNvPr>
          <p:cNvGrpSpPr/>
          <p:nvPr/>
        </p:nvGrpSpPr>
        <p:grpSpPr>
          <a:xfrm>
            <a:off x="3554052" y="1410568"/>
            <a:ext cx="2743203" cy="1046821"/>
            <a:chOff x="4770119" y="1531975"/>
            <a:chExt cx="2743203" cy="1046821"/>
          </a:xfrm>
        </p:grpSpPr>
        <p:sp>
          <p:nvSpPr>
            <p:cNvPr id="12" name="Freeform: Shape 11">
              <a:extLst>
                <a:ext uri="{FF2B5EF4-FFF2-40B4-BE49-F238E27FC236}">
                  <a16:creationId xmlns:a16="http://schemas.microsoft.com/office/drawing/2014/main" id="{D53ABCD9-F8EB-4348-8E69-4BB901C929CA}"/>
                </a:ext>
              </a:extLst>
            </p:cNvPr>
            <p:cNvSpPr/>
            <p:nvPr/>
          </p:nvSpPr>
          <p:spPr>
            <a:xfrm>
              <a:off x="4770122" y="16225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Steering Committee</a:t>
              </a:r>
            </a:p>
          </p:txBody>
        </p:sp>
        <p:grpSp>
          <p:nvGrpSpPr>
            <p:cNvPr id="44" name="Group 43">
              <a:extLst>
                <a:ext uri="{FF2B5EF4-FFF2-40B4-BE49-F238E27FC236}">
                  <a16:creationId xmlns:a16="http://schemas.microsoft.com/office/drawing/2014/main" id="{B8CE8C81-45E0-4DD9-9ED5-9D423D1C41EB}"/>
                </a:ext>
              </a:extLst>
            </p:cNvPr>
            <p:cNvGrpSpPr/>
            <p:nvPr/>
          </p:nvGrpSpPr>
          <p:grpSpPr>
            <a:xfrm>
              <a:off x="4770119" y="1531975"/>
              <a:ext cx="2743200" cy="1046821"/>
              <a:chOff x="5122942" y="1589036"/>
              <a:chExt cx="2743200" cy="1046821"/>
            </a:xfrm>
          </p:grpSpPr>
          <p:sp>
            <p:nvSpPr>
              <p:cNvPr id="19" name="Freeform: Shape 18">
                <a:extLst>
                  <a:ext uri="{FF2B5EF4-FFF2-40B4-BE49-F238E27FC236}">
                    <a16:creationId xmlns:a16="http://schemas.microsoft.com/office/drawing/2014/main" id="{AC8D4D75-4219-465D-A822-797FEB1E3230}"/>
                  </a:ext>
                </a:extLst>
              </p:cNvPr>
              <p:cNvSpPr/>
              <p:nvPr/>
            </p:nvSpPr>
            <p:spPr>
              <a:xfrm>
                <a:off x="5122942" y="259013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0" name="Freeform: Shape 19">
                <a:extLst>
                  <a:ext uri="{FF2B5EF4-FFF2-40B4-BE49-F238E27FC236}">
                    <a16:creationId xmlns:a16="http://schemas.microsoft.com/office/drawing/2014/main" id="{456FD562-0297-4FFA-8B9A-B38D371C5145}"/>
                  </a:ext>
                </a:extLst>
              </p:cNvPr>
              <p:cNvSpPr/>
              <p:nvPr/>
            </p:nvSpPr>
            <p:spPr>
              <a:xfrm>
                <a:off x="5122942" y="158903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grpSp>
        <p:nvGrpSpPr>
          <p:cNvPr id="43" name="Group 42">
            <a:extLst>
              <a:ext uri="{FF2B5EF4-FFF2-40B4-BE49-F238E27FC236}">
                <a16:creationId xmlns:a16="http://schemas.microsoft.com/office/drawing/2014/main" id="{27B82FF5-069D-4FE8-AD35-7811320AD7EA}"/>
              </a:ext>
            </a:extLst>
          </p:cNvPr>
          <p:cNvGrpSpPr/>
          <p:nvPr/>
        </p:nvGrpSpPr>
        <p:grpSpPr>
          <a:xfrm>
            <a:off x="3554052" y="2673723"/>
            <a:ext cx="2743202" cy="1048825"/>
            <a:chOff x="5122939" y="2690511"/>
            <a:chExt cx="2743202" cy="1048825"/>
          </a:xfrm>
        </p:grpSpPr>
        <p:sp>
          <p:nvSpPr>
            <p:cNvPr id="21" name="Freeform: Shape 20">
              <a:extLst>
                <a:ext uri="{FF2B5EF4-FFF2-40B4-BE49-F238E27FC236}">
                  <a16:creationId xmlns:a16="http://schemas.microsoft.com/office/drawing/2014/main" id="{BCFA756C-8F4F-442D-8B29-ECAA9E27CC7E}"/>
                </a:ext>
              </a:extLst>
            </p:cNvPr>
            <p:cNvSpPr/>
            <p:nvPr/>
          </p:nvSpPr>
          <p:spPr>
            <a:xfrm>
              <a:off x="5122939" y="369361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2" name="Freeform: Shape 21">
              <a:extLst>
                <a:ext uri="{FF2B5EF4-FFF2-40B4-BE49-F238E27FC236}">
                  <a16:creationId xmlns:a16="http://schemas.microsoft.com/office/drawing/2014/main" id="{9D7838DC-B4CC-407E-81E8-EB017F95831D}"/>
                </a:ext>
              </a:extLst>
            </p:cNvPr>
            <p:cNvSpPr/>
            <p:nvPr/>
          </p:nvSpPr>
          <p:spPr>
            <a:xfrm>
              <a:off x="5122941" y="269051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3" name="Freeform: Shape 22">
              <a:extLst>
                <a:ext uri="{FF2B5EF4-FFF2-40B4-BE49-F238E27FC236}">
                  <a16:creationId xmlns:a16="http://schemas.microsoft.com/office/drawing/2014/main" id="{EFC556FA-12AF-4483-BD39-63EE5F854F39}"/>
                </a:ext>
              </a:extLst>
            </p:cNvPr>
            <p:cNvSpPr/>
            <p:nvPr/>
          </p:nvSpPr>
          <p:spPr>
            <a:xfrm>
              <a:off x="5122940" y="27819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Program Manager</a:t>
              </a:r>
            </a:p>
          </p:txBody>
        </p:sp>
      </p:grpSp>
      <p:grpSp>
        <p:nvGrpSpPr>
          <p:cNvPr id="41" name="Group 40">
            <a:extLst>
              <a:ext uri="{FF2B5EF4-FFF2-40B4-BE49-F238E27FC236}">
                <a16:creationId xmlns:a16="http://schemas.microsoft.com/office/drawing/2014/main" id="{3562F24C-36BE-4CF9-9A7C-1101635D0B37}"/>
              </a:ext>
            </a:extLst>
          </p:cNvPr>
          <p:cNvGrpSpPr/>
          <p:nvPr/>
        </p:nvGrpSpPr>
        <p:grpSpPr>
          <a:xfrm>
            <a:off x="1849114" y="4064642"/>
            <a:ext cx="2743201" cy="1048826"/>
            <a:chOff x="968672" y="2686606"/>
            <a:chExt cx="2743201" cy="1048826"/>
          </a:xfrm>
        </p:grpSpPr>
        <p:sp>
          <p:nvSpPr>
            <p:cNvPr id="24" name="Freeform: Shape 23">
              <a:extLst>
                <a:ext uri="{FF2B5EF4-FFF2-40B4-BE49-F238E27FC236}">
                  <a16:creationId xmlns:a16="http://schemas.microsoft.com/office/drawing/2014/main" id="{27FF0BE6-BB9A-4550-841B-DD2A5A55F576}"/>
                </a:ext>
              </a:extLst>
            </p:cNvPr>
            <p:cNvSpPr/>
            <p:nvPr/>
          </p:nvSpPr>
          <p:spPr>
            <a:xfrm>
              <a:off x="968673" y="368971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5" name="Freeform: Shape 24">
              <a:extLst>
                <a:ext uri="{FF2B5EF4-FFF2-40B4-BE49-F238E27FC236}">
                  <a16:creationId xmlns:a16="http://schemas.microsoft.com/office/drawing/2014/main" id="{7B6D3A54-A552-4547-A46D-1A6061185BCE}"/>
                </a:ext>
              </a:extLst>
            </p:cNvPr>
            <p:cNvSpPr/>
            <p:nvPr/>
          </p:nvSpPr>
          <p:spPr>
            <a:xfrm>
              <a:off x="968673" y="268660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6" name="Freeform: Shape 25">
              <a:extLst>
                <a:ext uri="{FF2B5EF4-FFF2-40B4-BE49-F238E27FC236}">
                  <a16:creationId xmlns:a16="http://schemas.microsoft.com/office/drawing/2014/main" id="{EC70CE9F-CEDD-4E78-8FE7-69799F514908}"/>
                </a:ext>
              </a:extLst>
            </p:cNvPr>
            <p:cNvSpPr/>
            <p:nvPr/>
          </p:nvSpPr>
          <p:spPr>
            <a:xfrm>
              <a:off x="968672" y="2778046"/>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Metrics Committee</a:t>
              </a:r>
            </a:p>
          </p:txBody>
        </p:sp>
      </p:grpSp>
      <p:grpSp>
        <p:nvGrpSpPr>
          <p:cNvPr id="45" name="Group 44">
            <a:extLst>
              <a:ext uri="{FF2B5EF4-FFF2-40B4-BE49-F238E27FC236}">
                <a16:creationId xmlns:a16="http://schemas.microsoft.com/office/drawing/2014/main" id="{422095B8-B3C9-4DA8-BC1B-73D8AF4FBD69}"/>
              </a:ext>
            </a:extLst>
          </p:cNvPr>
          <p:cNvGrpSpPr/>
          <p:nvPr/>
        </p:nvGrpSpPr>
        <p:grpSpPr>
          <a:xfrm>
            <a:off x="5237430" y="4066225"/>
            <a:ext cx="2926081" cy="1044170"/>
            <a:chOff x="8728503" y="2303424"/>
            <a:chExt cx="2926081" cy="1044170"/>
          </a:xfrm>
        </p:grpSpPr>
        <p:sp>
          <p:nvSpPr>
            <p:cNvPr id="27" name="Freeform: Shape 26">
              <a:extLst>
                <a:ext uri="{FF2B5EF4-FFF2-40B4-BE49-F238E27FC236}">
                  <a16:creationId xmlns:a16="http://schemas.microsoft.com/office/drawing/2014/main" id="{41A63B6F-9056-4A02-9437-F47529F96CE3}"/>
                </a:ext>
              </a:extLst>
            </p:cNvPr>
            <p:cNvSpPr/>
            <p:nvPr/>
          </p:nvSpPr>
          <p:spPr>
            <a:xfrm>
              <a:off x="8728503" y="3301874"/>
              <a:ext cx="292608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8" name="Freeform: Shape 27">
              <a:extLst>
                <a:ext uri="{FF2B5EF4-FFF2-40B4-BE49-F238E27FC236}">
                  <a16:creationId xmlns:a16="http://schemas.microsoft.com/office/drawing/2014/main" id="{037E0F79-537F-499A-9C35-79FC078DE79B}"/>
                </a:ext>
              </a:extLst>
            </p:cNvPr>
            <p:cNvSpPr/>
            <p:nvPr/>
          </p:nvSpPr>
          <p:spPr>
            <a:xfrm>
              <a:off x="8728504" y="2303424"/>
              <a:ext cx="292608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9" name="Freeform: Shape 28">
              <a:extLst>
                <a:ext uri="{FF2B5EF4-FFF2-40B4-BE49-F238E27FC236}">
                  <a16:creationId xmlns:a16="http://schemas.microsoft.com/office/drawing/2014/main" id="{29A1EDA4-4314-487A-A53E-1E30307AAB0E}"/>
                </a:ext>
              </a:extLst>
            </p:cNvPr>
            <p:cNvSpPr/>
            <p:nvPr/>
          </p:nvSpPr>
          <p:spPr>
            <a:xfrm>
              <a:off x="8728504" y="2384553"/>
              <a:ext cx="292608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Health Equity Community Engagement Committee</a:t>
              </a:r>
            </a:p>
          </p:txBody>
        </p:sp>
      </p:grpSp>
      <p:grpSp>
        <p:nvGrpSpPr>
          <p:cNvPr id="42" name="Group 41">
            <a:extLst>
              <a:ext uri="{FF2B5EF4-FFF2-40B4-BE49-F238E27FC236}">
                <a16:creationId xmlns:a16="http://schemas.microsoft.com/office/drawing/2014/main" id="{B3E5968E-4202-4D41-885E-5CE0E5854314}"/>
              </a:ext>
            </a:extLst>
          </p:cNvPr>
          <p:cNvGrpSpPr/>
          <p:nvPr/>
        </p:nvGrpSpPr>
        <p:grpSpPr>
          <a:xfrm>
            <a:off x="8689525" y="3405186"/>
            <a:ext cx="2743201" cy="1054421"/>
            <a:chOff x="9548635" y="3197201"/>
            <a:chExt cx="2743201" cy="1054421"/>
          </a:xfrm>
        </p:grpSpPr>
        <p:sp>
          <p:nvSpPr>
            <p:cNvPr id="30" name="Freeform: Shape 29">
              <a:extLst>
                <a:ext uri="{FF2B5EF4-FFF2-40B4-BE49-F238E27FC236}">
                  <a16:creationId xmlns:a16="http://schemas.microsoft.com/office/drawing/2014/main" id="{C71EE87D-CF14-46D2-AE9D-E4C66C1C06DB}"/>
                </a:ext>
              </a:extLst>
            </p:cNvPr>
            <p:cNvSpPr/>
            <p:nvPr/>
          </p:nvSpPr>
          <p:spPr>
            <a:xfrm>
              <a:off x="9548635" y="420590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1" name="Freeform: Shape 30">
              <a:extLst>
                <a:ext uri="{FF2B5EF4-FFF2-40B4-BE49-F238E27FC236}">
                  <a16:creationId xmlns:a16="http://schemas.microsoft.com/office/drawing/2014/main" id="{A5D5CBA1-2447-4C46-A03C-A9D9AFD359CD}"/>
                </a:ext>
              </a:extLst>
            </p:cNvPr>
            <p:cNvSpPr/>
            <p:nvPr/>
          </p:nvSpPr>
          <p:spPr>
            <a:xfrm>
              <a:off x="9548636" y="319720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2" name="Freeform: Shape 31">
              <a:extLst>
                <a:ext uri="{FF2B5EF4-FFF2-40B4-BE49-F238E27FC236}">
                  <a16:creationId xmlns:a16="http://schemas.microsoft.com/office/drawing/2014/main" id="{C1699C21-5292-4FAA-A450-EA7F2D095E66}"/>
                </a:ext>
              </a:extLst>
            </p:cNvPr>
            <p:cNvSpPr/>
            <p:nvPr/>
          </p:nvSpPr>
          <p:spPr>
            <a:xfrm>
              <a:off x="9548635" y="328864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Vendor Support</a:t>
              </a:r>
            </a:p>
          </p:txBody>
        </p:sp>
      </p:grpSp>
      <p:grpSp>
        <p:nvGrpSpPr>
          <p:cNvPr id="40" name="Group 39">
            <a:extLst>
              <a:ext uri="{FF2B5EF4-FFF2-40B4-BE49-F238E27FC236}">
                <a16:creationId xmlns:a16="http://schemas.microsoft.com/office/drawing/2014/main" id="{8A9EC197-074D-434C-8398-B60B76BE2A68}"/>
              </a:ext>
            </a:extLst>
          </p:cNvPr>
          <p:cNvGrpSpPr/>
          <p:nvPr/>
        </p:nvGrpSpPr>
        <p:grpSpPr>
          <a:xfrm>
            <a:off x="1849114" y="5347107"/>
            <a:ext cx="2743201" cy="1051367"/>
            <a:chOff x="135243" y="2893799"/>
            <a:chExt cx="2743201" cy="1051367"/>
          </a:xfrm>
        </p:grpSpPr>
        <p:sp>
          <p:nvSpPr>
            <p:cNvPr id="33" name="Freeform: Shape 32">
              <a:extLst>
                <a:ext uri="{FF2B5EF4-FFF2-40B4-BE49-F238E27FC236}">
                  <a16:creationId xmlns:a16="http://schemas.microsoft.com/office/drawing/2014/main" id="{182278DF-E943-4272-8D36-9A3FBDC0E13B}"/>
                </a:ext>
              </a:extLst>
            </p:cNvPr>
            <p:cNvSpPr/>
            <p:nvPr/>
          </p:nvSpPr>
          <p:spPr>
            <a:xfrm>
              <a:off x="135243" y="389944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4" name="Freeform: Shape 33">
              <a:extLst>
                <a:ext uri="{FF2B5EF4-FFF2-40B4-BE49-F238E27FC236}">
                  <a16:creationId xmlns:a16="http://schemas.microsoft.com/office/drawing/2014/main" id="{6F37E831-7815-4CBA-9DF5-5C3654DBC669}"/>
                </a:ext>
              </a:extLst>
            </p:cNvPr>
            <p:cNvSpPr/>
            <p:nvPr/>
          </p:nvSpPr>
          <p:spPr>
            <a:xfrm>
              <a:off x="135243" y="2893799"/>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5" name="Freeform: Shape 34">
              <a:extLst>
                <a:ext uri="{FF2B5EF4-FFF2-40B4-BE49-F238E27FC236}">
                  <a16:creationId xmlns:a16="http://schemas.microsoft.com/office/drawing/2014/main" id="{01A34E10-30FD-4899-85D1-74C2B5B95AD0}"/>
                </a:ext>
              </a:extLst>
            </p:cNvPr>
            <p:cNvSpPr/>
            <p:nvPr/>
          </p:nvSpPr>
          <p:spPr>
            <a:xfrm>
              <a:off x="135244" y="298676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Data Analysis Teams</a:t>
              </a:r>
            </a:p>
          </p:txBody>
        </p:sp>
      </p:grpSp>
      <p:grpSp>
        <p:nvGrpSpPr>
          <p:cNvPr id="39" name="Group 38">
            <a:extLst>
              <a:ext uri="{FF2B5EF4-FFF2-40B4-BE49-F238E27FC236}">
                <a16:creationId xmlns:a16="http://schemas.microsoft.com/office/drawing/2014/main" id="{2665B239-55EC-49C9-BBC5-B851C8B7D1E8}"/>
              </a:ext>
            </a:extLst>
          </p:cNvPr>
          <p:cNvGrpSpPr/>
          <p:nvPr/>
        </p:nvGrpSpPr>
        <p:grpSpPr>
          <a:xfrm>
            <a:off x="5237430" y="5352153"/>
            <a:ext cx="2926080" cy="1051559"/>
            <a:chOff x="243404" y="4703278"/>
            <a:chExt cx="2743201" cy="1051559"/>
          </a:xfrm>
        </p:grpSpPr>
        <p:sp>
          <p:nvSpPr>
            <p:cNvPr id="36" name="Freeform: Shape 35">
              <a:extLst>
                <a:ext uri="{FF2B5EF4-FFF2-40B4-BE49-F238E27FC236}">
                  <a16:creationId xmlns:a16="http://schemas.microsoft.com/office/drawing/2014/main" id="{53483F0D-B341-4D8F-9898-0E6D55485302}"/>
                </a:ext>
              </a:extLst>
            </p:cNvPr>
            <p:cNvSpPr/>
            <p:nvPr/>
          </p:nvSpPr>
          <p:spPr>
            <a:xfrm>
              <a:off x="243404" y="570911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7" name="Freeform: Shape 36">
              <a:extLst>
                <a:ext uri="{FF2B5EF4-FFF2-40B4-BE49-F238E27FC236}">
                  <a16:creationId xmlns:a16="http://schemas.microsoft.com/office/drawing/2014/main" id="{64C4B43A-A0CC-403A-B2B1-51D41A484C56}"/>
                </a:ext>
              </a:extLst>
            </p:cNvPr>
            <p:cNvSpPr/>
            <p:nvPr/>
          </p:nvSpPr>
          <p:spPr>
            <a:xfrm>
              <a:off x="243405" y="4703278"/>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8" name="Freeform: Shape 37">
              <a:extLst>
                <a:ext uri="{FF2B5EF4-FFF2-40B4-BE49-F238E27FC236}">
                  <a16:creationId xmlns:a16="http://schemas.microsoft.com/office/drawing/2014/main" id="{9CF40330-0271-4D4A-8A5E-0EEE982B1402}"/>
                </a:ext>
              </a:extLst>
            </p:cNvPr>
            <p:cNvSpPr/>
            <p:nvPr/>
          </p:nvSpPr>
          <p:spPr>
            <a:xfrm>
              <a:off x="243404" y="4794717"/>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Local Planning Teams</a:t>
              </a:r>
            </a:p>
          </p:txBody>
        </p:sp>
      </p:grpSp>
      <p:cxnSp>
        <p:nvCxnSpPr>
          <p:cNvPr id="50" name="Connector: Elbow 49">
            <a:extLst>
              <a:ext uri="{FF2B5EF4-FFF2-40B4-BE49-F238E27FC236}">
                <a16:creationId xmlns:a16="http://schemas.microsoft.com/office/drawing/2014/main" id="{F7325DD4-6BE3-457F-9BA9-25099F767610}"/>
              </a:ext>
            </a:extLst>
          </p:cNvPr>
          <p:cNvCxnSpPr>
            <a:cxnSpLocks/>
          </p:cNvCxnSpPr>
          <p:nvPr/>
        </p:nvCxnSpPr>
        <p:spPr>
          <a:xfrm>
            <a:off x="6297251" y="3177623"/>
            <a:ext cx="3749040" cy="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1E14010-9249-42BA-91C1-BCF55BCBE74A}"/>
              </a:ext>
            </a:extLst>
          </p:cNvPr>
          <p:cNvCxnSpPr>
            <a:cxnSpLocks/>
          </p:cNvCxnSpPr>
          <p:nvPr/>
        </p:nvCxnSpPr>
        <p:spPr>
          <a:xfrm>
            <a:off x="3142572" y="3887889"/>
            <a:ext cx="3566160" cy="0"/>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9</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602" y="1167981"/>
            <a:ext cx="5360796" cy="5029200"/>
          </a:xfrm>
          <a:prstGeom prst="rect">
            <a:avLst/>
          </a:prstGeom>
        </p:spPr>
      </p:pic>
    </p:spTree>
    <p:extLst>
      <p:ext uri="{BB962C8B-B14F-4D97-AF65-F5344CB8AC3E}">
        <p14:creationId xmlns:p14="http://schemas.microsoft.com/office/powerpoint/2010/main" val="798628795"/>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TotalTime>
  <Words>5332</Words>
  <Application>Microsoft Office PowerPoint</Application>
  <PresentationFormat>Widescreen</PresentationFormat>
  <Paragraphs>707</Paragraphs>
  <Slides>56</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Arial Black</vt:lpstr>
      <vt:lpstr>Arial Narrow</vt:lpstr>
      <vt:lpstr>Calibri</vt:lpstr>
      <vt:lpstr>HelveticaNeueLT Std</vt:lpstr>
      <vt:lpstr>HelveticaNeueLT Std Lt</vt:lpstr>
      <vt:lpstr>HelveticaNeueLT Std Med</vt:lpstr>
      <vt:lpstr>Times New Roman</vt:lpstr>
      <vt:lpstr>Wingdings</vt:lpstr>
      <vt:lpstr>Wingdings 2</vt:lpstr>
      <vt:lpstr>Office Theme</vt:lpstr>
      <vt:lpstr>Maine Shared Community Health Needs Assessment Washington County</vt:lpstr>
      <vt:lpstr>Welcome</vt:lpstr>
      <vt:lpstr>PowerPoint Presentation</vt:lpstr>
      <vt:lpstr>Thank you, forum sponsors!</vt:lpstr>
      <vt:lpstr>Forum agenda</vt:lpstr>
      <vt:lpstr>PowerPoint Presentation</vt:lpstr>
      <vt:lpstr>Matching Interests</vt:lpstr>
      <vt:lpstr>Maine Shared CHNA Organizational Chart</vt:lpstr>
      <vt:lpstr>10 Essential Public Health Services</vt:lpstr>
      <vt:lpstr>The Evolution of an Idea…</vt:lpstr>
      <vt:lpstr>Inputs and Outcomes</vt:lpstr>
      <vt:lpstr>Leadership remarks</vt:lpstr>
      <vt:lpstr>Local Activities and Accomplishments</vt:lpstr>
      <vt:lpstr>Downeast District – Washington County Hospital and District priority areas of work since the 2019 Shared CHNA</vt:lpstr>
      <vt:lpstr>Downeast District – Washington County Hospital and District priority areas of work since the 2019 Shared CHNA</vt:lpstr>
      <vt:lpstr>Partners</vt:lpstr>
      <vt:lpstr>Accomplishments of Note</vt:lpstr>
      <vt:lpstr>Downeast Public Health District  Downeast Public Health Council (DEPHC)</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54</cp:revision>
  <dcterms:created xsi:type="dcterms:W3CDTF">2021-07-27T22:49:15Z</dcterms:created>
  <dcterms:modified xsi:type="dcterms:W3CDTF">2021-09-13T18:56:48Z</dcterms:modified>
</cp:coreProperties>
</file>