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charts/chart6.xml" ContentType="application/vnd.openxmlformats-officedocument.drawingml.chart+xml"/>
  <Override PartName="/ppt/notesSlides/notesSlide29.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34.xml" ContentType="application/vnd.openxmlformats-officedocument.presentationml.notesSlide+xml"/>
  <Override PartName="/ppt/charts/chart13.xml" ContentType="application/vnd.openxmlformats-officedocument.drawingml.chart+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36.xml" ContentType="application/vnd.openxmlformats-officedocument.presentationml.notesSlide+xml"/>
  <Override PartName="/ppt/charts/chart15.xml" ContentType="application/vnd.openxmlformats-officedocument.drawingml.chart+xml"/>
  <Override PartName="/ppt/notesSlides/notesSlide3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8.xml" ContentType="application/vnd.openxmlformats-officedocument.presentationml.notesSlide+xml"/>
  <Override PartName="/ppt/charts/chart18.xml" ContentType="application/vnd.openxmlformats-officedocument.drawingml.chart+xml"/>
  <Override PartName="/ppt/notesSlides/notesSlide39.xml" ContentType="application/vnd.openxmlformats-officedocument.presentationml.notesSlide+xml"/>
  <Override PartName="/ppt/charts/chart19.xml" ContentType="application/vnd.openxmlformats-officedocument.drawingml.chart+xml"/>
  <Override PartName="/ppt/notesSlides/notesSlide40.xml" ContentType="application/vnd.openxmlformats-officedocument.presentationml.notesSlide+xml"/>
  <Override PartName="/ppt/charts/chart20.xml" ContentType="application/vnd.openxmlformats-officedocument.drawingml.chart+xml"/>
  <Override PartName="/ppt/notesSlides/notesSlide41.xml" ContentType="application/vnd.openxmlformats-officedocument.presentationml.notesSlide+xml"/>
  <Override PartName="/ppt/charts/chart21.xml" ContentType="application/vnd.openxmlformats-officedocument.drawingml.chart+xml"/>
  <Override PartName="/ppt/notesSlides/notesSlide42.xml" ContentType="application/vnd.openxmlformats-officedocument.presentationml.notesSlide+xml"/>
  <Override PartName="/ppt/charts/chart22.xml" ContentType="application/vnd.openxmlformats-officedocument.drawingml.chart+xml"/>
  <Override PartName="/ppt/notesSlides/notesSlide43.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charts/chart24.xml" ContentType="application/vnd.openxmlformats-officedocument.drawingml.chart+xml"/>
  <Override PartName="/ppt/notesSlides/notesSlide45.xml" ContentType="application/vnd.openxmlformats-officedocument.presentationml.notesSlid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6.xml" ContentType="application/vnd.openxmlformats-officedocument.presentationml.notesSlid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7.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8.xml" ContentType="application/vnd.openxmlformats-officedocument.presentationml.notesSlide+xml"/>
  <Override PartName="/ppt/charts/chart30.xml" ContentType="application/vnd.openxmlformats-officedocument.drawingml.chart+xml"/>
  <Override PartName="/ppt/notesSlides/notesSlide49.xml" ContentType="application/vnd.openxmlformats-officedocument.presentationml.notesSlide+xml"/>
  <Override PartName="/ppt/charts/chart31.xml" ContentType="application/vnd.openxmlformats-officedocument.drawingml.chart+xml"/>
  <Override PartName="/ppt/notesSlides/notesSlide50.xml" ContentType="application/vnd.openxmlformats-officedocument.presentationml.notesSlide+xml"/>
  <Override PartName="/ppt/charts/chart3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7" r:id="rId3"/>
    <p:sldId id="383" r:id="rId4"/>
    <p:sldId id="308" r:id="rId5"/>
    <p:sldId id="261" r:id="rId6"/>
    <p:sldId id="262" r:id="rId7"/>
    <p:sldId id="372" r:id="rId8"/>
    <p:sldId id="358" r:id="rId9"/>
    <p:sldId id="266" r:id="rId10"/>
    <p:sldId id="394" r:id="rId11"/>
    <p:sldId id="401" r:id="rId12"/>
    <p:sldId id="402" r:id="rId13"/>
    <p:sldId id="403" r:id="rId14"/>
    <p:sldId id="398" r:id="rId15"/>
    <p:sldId id="400" r:id="rId16"/>
    <p:sldId id="396" r:id="rId17"/>
    <p:sldId id="399" r:id="rId18"/>
    <p:sldId id="275" r:id="rId19"/>
    <p:sldId id="376" r:id="rId20"/>
    <p:sldId id="309" r:id="rId21"/>
    <p:sldId id="374" r:id="rId22"/>
    <p:sldId id="269" r:id="rId23"/>
    <p:sldId id="375" r:id="rId24"/>
    <p:sldId id="274" r:id="rId25"/>
    <p:sldId id="281"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0" r:id="rId41"/>
    <p:sldId id="299" r:id="rId42"/>
    <p:sldId id="301" r:id="rId43"/>
    <p:sldId id="302" r:id="rId44"/>
    <p:sldId id="303" r:id="rId45"/>
    <p:sldId id="304" r:id="rId46"/>
    <p:sldId id="305" r:id="rId47"/>
    <p:sldId id="404" r:id="rId48"/>
    <p:sldId id="307" r:id="rId49"/>
    <p:sldId id="378" r:id="rId50"/>
    <p:sldId id="379" r:id="rId51"/>
    <p:sldId id="270" r:id="rId52"/>
    <p:sldId id="271" r:id="rId53"/>
    <p:sldId id="272" r:id="rId54"/>
    <p:sldId id="39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Anna Driscoll" initials="AD" lastIdx="20" clrIdx="1">
    <p:extLst>
      <p:ext uri="{19B8F6BF-5375-455C-9EA6-DF929625EA0E}">
        <p15:presenceInfo xmlns:p15="http://schemas.microsoft.com/office/powerpoint/2012/main" userId="S::adriscoll@marketdecisions.com::16df73e7-fa6d-4a45-8a9b-3a6880fa0e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71093" autoAdjust="0"/>
  </p:normalViewPr>
  <p:slideViewPr>
    <p:cSldViewPr snapToGrid="0">
      <p:cViewPr varScale="1">
        <p:scale>
          <a:sx n="56" d="100"/>
          <a:sy n="56" d="100"/>
        </p:scale>
        <p:origin x="6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Health%20Indicator%20Chart%20Builder.xlsm"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Waldo%20County%20Indicator%20Charts%2010.27.2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Waldo%20County%20Indicator%20Charts%2010.27.2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Obesity (middle school students)</a:t>
            </a:r>
          </a:p>
        </c:rich>
      </c:tx>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2015</c:v>
              </c:pt>
              <c:pt idx="1">
                <c:v>2017</c:v>
              </c:pt>
              <c:pt idx="2">
                <c:v>2019</c:v>
              </c:pt>
            </c:numLit>
          </c:cat>
          <c:val>
            <c:numRef>
              <c:f>Trendings!$B$2:$D$2</c:f>
              <c:numCache>
                <c:formatCode>0.0%</c:formatCode>
                <c:ptCount val="3"/>
                <c:pt idx="0">
                  <c:v>0.115</c:v>
                </c:pt>
                <c:pt idx="1">
                  <c:v>0.13100000000000001</c:v>
                </c:pt>
                <c:pt idx="2">
                  <c:v>0.184</c:v>
                </c:pt>
              </c:numCache>
            </c:numRef>
          </c:val>
          <c:smooth val="0"/>
          <c:extLst>
            <c:ext xmlns:c16="http://schemas.microsoft.com/office/drawing/2014/chart" uri="{C3380CC4-5D6E-409C-BE32-E72D297353CC}">
              <c16:uniqueId val="{00000000-F3D9-47E9-AA32-0B2A51069E49}"/>
            </c:ext>
          </c:extLst>
        </c:ser>
        <c:dLbls>
          <c:showLegendKey val="0"/>
          <c:showVal val="0"/>
          <c:showCatName val="0"/>
          <c:showSerName val="0"/>
          <c:showPercent val="0"/>
          <c:showBubbleSize val="0"/>
        </c:dLbls>
        <c:marker val="1"/>
        <c:smooth val="0"/>
        <c:axId val="930130719"/>
        <c:axId val="930134879"/>
      </c:lineChart>
      <c:catAx>
        <c:axId val="930130719"/>
        <c:scaling>
          <c:orientation val="minMax"/>
        </c:scaling>
        <c:delete val="0"/>
        <c:axPos val="b"/>
        <c:numFmt formatCode="General" sourceLinked="1"/>
        <c:majorTickMark val="out"/>
        <c:minorTickMark val="none"/>
        <c:tickLblPos val="nextTo"/>
        <c:crossAx val="930134879"/>
        <c:crosses val="autoZero"/>
        <c:auto val="1"/>
        <c:lblAlgn val="ctr"/>
        <c:lblOffset val="100"/>
        <c:noMultiLvlLbl val="0"/>
      </c:catAx>
      <c:valAx>
        <c:axId val="930134879"/>
        <c:scaling>
          <c:orientation val="minMax"/>
          <c:max val="0.30000000000000004"/>
          <c:min val="0"/>
        </c:scaling>
        <c:delete val="1"/>
        <c:axPos val="l"/>
        <c:majorGridlines/>
        <c:numFmt formatCode="0%" sourceLinked="0"/>
        <c:majorTickMark val="out"/>
        <c:minorTickMark val="none"/>
        <c:tickLblPos val="nextTo"/>
        <c:crossAx val="930130719"/>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Obesity (middle school students)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c:f>
              <c:strCache>
                <c:ptCount val="1"/>
                <c:pt idx="0">
                  <c:v>Maine 
2019</c:v>
                </c:pt>
              </c:strCache>
            </c:strRef>
          </c:cat>
          <c:val>
            <c:numRef>
              <c:f>Sheet1!$B$27</c:f>
              <c:numCache>
                <c:formatCode>0.0%</c:formatCode>
                <c:ptCount val="1"/>
                <c:pt idx="0">
                  <c:v>0.151</c:v>
                </c:pt>
              </c:numCache>
            </c:numRef>
          </c:val>
          <c:extLst>
            <c:ext xmlns:c16="http://schemas.microsoft.com/office/drawing/2014/chart" uri="{C3380CC4-5D6E-409C-BE32-E72D297353CC}">
              <c16:uniqueId val="{00000000-3C85-4CC8-B652-E357EF2CE96B}"/>
            </c:ext>
          </c:extLst>
        </c:ser>
        <c:dLbls>
          <c:dLblPos val="outEnd"/>
          <c:showLegendKey val="0"/>
          <c:showVal val="1"/>
          <c:showCatName val="0"/>
          <c:showSerName val="0"/>
          <c:showPercent val="0"/>
          <c:showBubbleSize val="0"/>
        </c:dLbls>
        <c:gapWidth val="219"/>
        <c:overlap val="-27"/>
        <c:axId val="676893039"/>
        <c:axId val="676893455"/>
      </c:barChart>
      <c:catAx>
        <c:axId val="67689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76893455"/>
        <c:crosses val="autoZero"/>
        <c:auto val="1"/>
        <c:lblAlgn val="ctr"/>
        <c:lblOffset val="100"/>
        <c:noMultiLvlLbl val="0"/>
      </c:catAx>
      <c:valAx>
        <c:axId val="676893455"/>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6768930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Soda/sports drink consumption (high school students reporting 1 or more a day)</a:t>
            </a:r>
          </a:p>
        </c:rich>
      </c:tx>
      <c:overlay val="0"/>
    </c:title>
    <c:autoTitleDeleted val="0"/>
    <c:plotArea>
      <c:layout/>
      <c:barChart>
        <c:barDir val="col"/>
        <c:grouping val="clustered"/>
        <c:varyColors val="0"/>
        <c:ser>
          <c:idx val="0"/>
          <c:order val="0"/>
          <c:tx>
            <c:strRef>
              <c:f>'Indicator Tables'!$H$16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59A-47EE-B937-C6FEB4C5F151}"/>
              </c:ext>
            </c:extLst>
          </c:dPt>
          <c:dPt>
            <c:idx val="1"/>
            <c:invertIfNegative val="0"/>
            <c:bubble3D val="0"/>
            <c:spPr>
              <a:solidFill>
                <a:srgbClr val="3D6E6F"/>
              </a:solidFill>
            </c:spPr>
            <c:extLst>
              <c:ext xmlns:c16="http://schemas.microsoft.com/office/drawing/2014/chart" uri="{C3380CC4-5D6E-409C-BE32-E72D297353CC}">
                <c16:uniqueId val="{00000003-759A-47EE-B937-C6FEB4C5F151}"/>
              </c:ext>
            </c:extLst>
          </c:dPt>
          <c:dPt>
            <c:idx val="2"/>
            <c:invertIfNegative val="0"/>
            <c:bubble3D val="0"/>
            <c:spPr>
              <a:solidFill>
                <a:srgbClr val="A2ADB1"/>
              </a:solidFill>
            </c:spPr>
            <c:extLst>
              <c:ext xmlns:c16="http://schemas.microsoft.com/office/drawing/2014/chart" uri="{C3380CC4-5D6E-409C-BE32-E72D297353CC}">
                <c16:uniqueId val="{00000005-759A-47EE-B937-C6FEB4C5F15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Tables'!$M$16:$O$16</c:f>
              <c:strCache>
                <c:ptCount val="3"/>
                <c:pt idx="0">
                  <c:v>2017
Waldo County</c:v>
                </c:pt>
                <c:pt idx="1">
                  <c:v>2019
Waldo County</c:v>
                </c:pt>
                <c:pt idx="2">
                  <c:v>2019
Maine</c:v>
                </c:pt>
              </c:strCache>
            </c:strRef>
          </c:cat>
          <c:val>
            <c:numRef>
              <c:f>'Indicator Tables'!$I$16:$K$16</c:f>
              <c:numCache>
                <c:formatCode>0.0%</c:formatCode>
                <c:ptCount val="3"/>
                <c:pt idx="0">
                  <c:v>0.26900000000000002</c:v>
                </c:pt>
                <c:pt idx="1">
                  <c:v>0.27100000000000002</c:v>
                </c:pt>
                <c:pt idx="2">
                  <c:v>0.19600000000000001</c:v>
                </c:pt>
              </c:numCache>
            </c:numRef>
          </c:val>
          <c:extLst>
            <c:ext xmlns:c16="http://schemas.microsoft.com/office/drawing/2014/chart" uri="{C3380CC4-5D6E-409C-BE32-E72D297353CC}">
              <c16:uniqueId val="{00000006-759A-47EE-B937-C6FEB4C5F151}"/>
            </c:ext>
          </c:extLst>
        </c:ser>
        <c:dLbls>
          <c:dLblPos val="outEnd"/>
          <c:showLegendKey val="0"/>
          <c:showVal val="1"/>
          <c:showCatName val="0"/>
          <c:showSerName val="0"/>
          <c:showPercent val="0"/>
          <c:showBubbleSize val="0"/>
        </c:dLbls>
        <c:gapWidth val="150"/>
        <c:axId val="1720233503"/>
        <c:axId val="1720234751"/>
      </c:barChart>
      <c:catAx>
        <c:axId val="1720233503"/>
        <c:scaling>
          <c:orientation val="minMax"/>
        </c:scaling>
        <c:delete val="0"/>
        <c:axPos val="b"/>
        <c:numFmt formatCode="General" sourceLinked="1"/>
        <c:majorTickMark val="out"/>
        <c:minorTickMark val="none"/>
        <c:tickLblPos val="nextTo"/>
        <c:crossAx val="1720234751"/>
        <c:crosses val="autoZero"/>
        <c:auto val="1"/>
        <c:lblAlgn val="ctr"/>
        <c:lblOffset val="100"/>
        <c:noMultiLvlLbl val="0"/>
      </c:catAx>
      <c:valAx>
        <c:axId val="1720234751"/>
        <c:scaling>
          <c:orientation val="minMax"/>
        </c:scaling>
        <c:delete val="1"/>
        <c:axPos val="l"/>
        <c:numFmt formatCode="0.0%" sourceLinked="1"/>
        <c:majorTickMark val="out"/>
        <c:minorTickMark val="none"/>
        <c:tickLblPos val="nextTo"/>
        <c:crossAx val="1720233503"/>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Births to 15-19 year olds per 1,000 population</a:t>
            </a:r>
          </a:p>
        </c:rich>
      </c:tx>
      <c:overlay val="0"/>
    </c:title>
    <c:autoTitleDeleted val="0"/>
    <c:plotArea>
      <c:layout/>
      <c:barChart>
        <c:barDir val="col"/>
        <c:grouping val="clustered"/>
        <c:varyColors val="0"/>
        <c:ser>
          <c:idx val="0"/>
          <c:order val="0"/>
          <c:tx>
            <c:strRef>
              <c:f>'Indicator Tables'!$H$18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F8E-4E3F-B0A7-4BCB6747A1FD}"/>
              </c:ext>
            </c:extLst>
          </c:dPt>
          <c:dPt>
            <c:idx val="1"/>
            <c:invertIfNegative val="0"/>
            <c:bubble3D val="0"/>
            <c:spPr>
              <a:solidFill>
                <a:srgbClr val="3D6E6F"/>
              </a:solidFill>
            </c:spPr>
            <c:extLst>
              <c:ext xmlns:c16="http://schemas.microsoft.com/office/drawing/2014/chart" uri="{C3380CC4-5D6E-409C-BE32-E72D297353CC}">
                <c16:uniqueId val="{00000003-4F8E-4E3F-B0A7-4BCB6747A1FD}"/>
              </c:ext>
            </c:extLst>
          </c:dPt>
          <c:dPt>
            <c:idx val="2"/>
            <c:invertIfNegative val="0"/>
            <c:bubble3D val="0"/>
            <c:spPr>
              <a:solidFill>
                <a:srgbClr val="A2ADB1"/>
              </a:solidFill>
            </c:spPr>
            <c:extLst>
              <c:ext xmlns:c16="http://schemas.microsoft.com/office/drawing/2014/chart" uri="{C3380CC4-5D6E-409C-BE32-E72D297353CC}">
                <c16:uniqueId val="{00000005-4F8E-4E3F-B0A7-4BCB6747A1FD}"/>
              </c:ext>
            </c:extLst>
          </c:dPt>
          <c:dPt>
            <c:idx val="3"/>
            <c:invertIfNegative val="0"/>
            <c:bubble3D val="0"/>
            <c:spPr>
              <a:solidFill>
                <a:srgbClr val="A2ADB1"/>
              </a:solidFill>
            </c:spPr>
            <c:extLst>
              <c:ext xmlns:c16="http://schemas.microsoft.com/office/drawing/2014/chart" uri="{C3380CC4-5D6E-409C-BE32-E72D297353CC}">
                <c16:uniqueId val="{00000007-4F8E-4E3F-B0A7-4BCB6747A1F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Tables'!$M$18:$P$18</c:f>
              <c:strCache>
                <c:ptCount val="4"/>
                <c:pt idx="0">
                  <c:v>2016-2017
Waldo County</c:v>
                </c:pt>
                <c:pt idx="1">
                  <c:v>2018-2019
Waldo County</c:v>
                </c:pt>
                <c:pt idx="2">
                  <c:v>2018-2019
Maine</c:v>
                </c:pt>
                <c:pt idx="3">
                  <c:v>2019
U.S.</c:v>
                </c:pt>
              </c:strCache>
            </c:strRef>
          </c:cat>
          <c:val>
            <c:numRef>
              <c:f>'Indicator Tables'!$I$18:$L$18</c:f>
              <c:numCache>
                <c:formatCode>General</c:formatCode>
                <c:ptCount val="4"/>
                <c:pt idx="0">
                  <c:v>16</c:v>
                </c:pt>
                <c:pt idx="1">
                  <c:v>17</c:v>
                </c:pt>
                <c:pt idx="2">
                  <c:v>10</c:v>
                </c:pt>
                <c:pt idx="3">
                  <c:v>16.7</c:v>
                </c:pt>
              </c:numCache>
            </c:numRef>
          </c:val>
          <c:extLst>
            <c:ext xmlns:c16="http://schemas.microsoft.com/office/drawing/2014/chart" uri="{C3380CC4-5D6E-409C-BE32-E72D297353CC}">
              <c16:uniqueId val="{00000008-4F8E-4E3F-B0A7-4BCB6747A1FD}"/>
            </c:ext>
          </c:extLst>
        </c:ser>
        <c:dLbls>
          <c:dLblPos val="outEnd"/>
          <c:showLegendKey val="0"/>
          <c:showVal val="1"/>
          <c:showCatName val="0"/>
          <c:showSerName val="0"/>
          <c:showPercent val="0"/>
          <c:showBubbleSize val="0"/>
        </c:dLbls>
        <c:gapWidth val="150"/>
        <c:axId val="1595989343"/>
        <c:axId val="1595989759"/>
      </c:barChart>
      <c:catAx>
        <c:axId val="1595989343"/>
        <c:scaling>
          <c:orientation val="minMax"/>
        </c:scaling>
        <c:delete val="0"/>
        <c:axPos val="b"/>
        <c:numFmt formatCode="General" sourceLinked="1"/>
        <c:majorTickMark val="out"/>
        <c:minorTickMark val="none"/>
        <c:tickLblPos val="nextTo"/>
        <c:crossAx val="1595989759"/>
        <c:crosses val="autoZero"/>
        <c:auto val="1"/>
        <c:lblAlgn val="ctr"/>
        <c:lblOffset val="100"/>
        <c:noMultiLvlLbl val="0"/>
      </c:catAx>
      <c:valAx>
        <c:axId val="1595989759"/>
        <c:scaling>
          <c:orientation val="minMax"/>
        </c:scaling>
        <c:delete val="1"/>
        <c:axPos val="l"/>
        <c:numFmt formatCode="General" sourceLinked="1"/>
        <c:majorTickMark val="out"/>
        <c:minorTickMark val="none"/>
        <c:tickLblPos val="nextTo"/>
        <c:crossAx val="1595989343"/>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Births for which the mother received more than 80% of expected prenatal visits</a:t>
            </a:r>
          </a:p>
        </c:rich>
      </c:tx>
      <c:overlay val="0"/>
    </c:title>
    <c:autoTitleDeleted val="0"/>
    <c:plotArea>
      <c:layout/>
      <c:barChart>
        <c:barDir val="col"/>
        <c:grouping val="clustered"/>
        <c:varyColors val="0"/>
        <c:ser>
          <c:idx val="0"/>
          <c:order val="0"/>
          <c:tx>
            <c:strRef>
              <c:f>'Indicator Tables'!$H$19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172-4D2E-9F11-C3597BEA4A36}"/>
              </c:ext>
            </c:extLst>
          </c:dPt>
          <c:dPt>
            <c:idx val="1"/>
            <c:invertIfNegative val="0"/>
            <c:bubble3D val="0"/>
            <c:spPr>
              <a:solidFill>
                <a:srgbClr val="3D6E6F"/>
              </a:solidFill>
            </c:spPr>
            <c:extLst>
              <c:ext xmlns:c16="http://schemas.microsoft.com/office/drawing/2014/chart" uri="{C3380CC4-5D6E-409C-BE32-E72D297353CC}">
                <c16:uniqueId val="{00000003-E172-4D2E-9F11-C3597BEA4A36}"/>
              </c:ext>
            </c:extLst>
          </c:dPt>
          <c:dPt>
            <c:idx val="2"/>
            <c:invertIfNegative val="0"/>
            <c:bubble3D val="0"/>
            <c:spPr>
              <a:solidFill>
                <a:srgbClr val="A2ADB1"/>
              </a:solidFill>
            </c:spPr>
            <c:extLst>
              <c:ext xmlns:c16="http://schemas.microsoft.com/office/drawing/2014/chart" uri="{C3380CC4-5D6E-409C-BE32-E72D297353CC}">
                <c16:uniqueId val="{00000005-E172-4D2E-9F11-C3597BEA4A3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Tables'!$M$19:$O$19</c:f>
              <c:strCache>
                <c:ptCount val="3"/>
                <c:pt idx="0">
                  <c:v>2016-2017
Waldo County</c:v>
                </c:pt>
                <c:pt idx="1">
                  <c:v>2018-2019
Waldo County</c:v>
                </c:pt>
                <c:pt idx="2">
                  <c:v>2018-2019
Maine</c:v>
                </c:pt>
              </c:strCache>
            </c:strRef>
          </c:cat>
          <c:val>
            <c:numRef>
              <c:f>'Indicator Tables'!$I$19:$K$19</c:f>
              <c:numCache>
                <c:formatCode>0.0%</c:formatCode>
                <c:ptCount val="3"/>
                <c:pt idx="0">
                  <c:v>0.74099999999999999</c:v>
                </c:pt>
                <c:pt idx="1">
                  <c:v>0.73</c:v>
                </c:pt>
                <c:pt idx="2">
                  <c:v>0.82699999999999996</c:v>
                </c:pt>
              </c:numCache>
            </c:numRef>
          </c:val>
          <c:extLst>
            <c:ext xmlns:c16="http://schemas.microsoft.com/office/drawing/2014/chart" uri="{C3380CC4-5D6E-409C-BE32-E72D297353CC}">
              <c16:uniqueId val="{00000006-E172-4D2E-9F11-C3597BEA4A36}"/>
            </c:ext>
          </c:extLst>
        </c:ser>
        <c:dLbls>
          <c:dLblPos val="outEnd"/>
          <c:showLegendKey val="0"/>
          <c:showVal val="1"/>
          <c:showCatName val="0"/>
          <c:showSerName val="0"/>
          <c:showPercent val="0"/>
          <c:showBubbleSize val="0"/>
        </c:dLbls>
        <c:gapWidth val="150"/>
        <c:axId val="1720233503"/>
        <c:axId val="1922321055"/>
      </c:barChart>
      <c:catAx>
        <c:axId val="1720233503"/>
        <c:scaling>
          <c:orientation val="minMax"/>
        </c:scaling>
        <c:delete val="0"/>
        <c:axPos val="b"/>
        <c:numFmt formatCode="General" sourceLinked="1"/>
        <c:majorTickMark val="out"/>
        <c:minorTickMark val="none"/>
        <c:tickLblPos val="nextTo"/>
        <c:crossAx val="1922321055"/>
        <c:crosses val="autoZero"/>
        <c:auto val="1"/>
        <c:lblAlgn val="ctr"/>
        <c:lblOffset val="100"/>
        <c:noMultiLvlLbl val="0"/>
      </c:catAx>
      <c:valAx>
        <c:axId val="1922321055"/>
        <c:scaling>
          <c:orientation val="minMax"/>
          <c:min val="0"/>
        </c:scaling>
        <c:delete val="1"/>
        <c:axPos val="l"/>
        <c:numFmt formatCode="0.0%" sourceLinked="1"/>
        <c:majorTickMark val="out"/>
        <c:minorTickMark val="none"/>
        <c:tickLblPos val="nextTo"/>
        <c:crossAx val="1720233503"/>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Smoked during pregnancy</a:t>
            </a:r>
          </a:p>
        </c:rich>
      </c:tx>
      <c:overlay val="0"/>
    </c:title>
    <c:autoTitleDeleted val="0"/>
    <c:plotArea>
      <c:layout/>
      <c:barChart>
        <c:barDir val="col"/>
        <c:grouping val="clustered"/>
        <c:varyColors val="0"/>
        <c:ser>
          <c:idx val="0"/>
          <c:order val="0"/>
          <c:tx>
            <c:strRef>
              <c:f>'Indicator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110B-4F8D-B39B-03E282E43EC0}"/>
              </c:ext>
            </c:extLst>
          </c:dPt>
          <c:dPt>
            <c:idx val="1"/>
            <c:invertIfNegative val="0"/>
            <c:bubble3D val="0"/>
            <c:spPr>
              <a:solidFill>
                <a:srgbClr val="3D6E6F"/>
              </a:solidFill>
            </c:spPr>
            <c:extLst>
              <c:ext xmlns:c16="http://schemas.microsoft.com/office/drawing/2014/chart" uri="{C3380CC4-5D6E-409C-BE32-E72D297353CC}">
                <c16:uniqueId val="{00000003-110B-4F8D-B39B-03E282E43EC0}"/>
              </c:ext>
            </c:extLst>
          </c:dPt>
          <c:dPt>
            <c:idx val="2"/>
            <c:invertIfNegative val="0"/>
            <c:bubble3D val="0"/>
            <c:spPr>
              <a:solidFill>
                <a:srgbClr val="A2ADB1"/>
              </a:solidFill>
            </c:spPr>
            <c:extLst>
              <c:ext xmlns:c16="http://schemas.microsoft.com/office/drawing/2014/chart" uri="{C3380CC4-5D6E-409C-BE32-E72D297353CC}">
                <c16:uniqueId val="{00000005-110B-4F8D-B39B-03E282E43EC0}"/>
              </c:ext>
            </c:extLst>
          </c:dPt>
          <c:dPt>
            <c:idx val="3"/>
            <c:invertIfNegative val="0"/>
            <c:bubble3D val="0"/>
            <c:spPr>
              <a:solidFill>
                <a:srgbClr val="A2ADB1"/>
              </a:solidFill>
            </c:spPr>
            <c:extLst>
              <c:ext xmlns:c16="http://schemas.microsoft.com/office/drawing/2014/chart" uri="{C3380CC4-5D6E-409C-BE32-E72D297353CC}">
                <c16:uniqueId val="{00000007-110B-4F8D-B39B-03E282E43EC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Tables'!$M$20:$P$20</c:f>
              <c:strCache>
                <c:ptCount val="4"/>
                <c:pt idx="0">
                  <c:v>2016-2017
Waldo County</c:v>
                </c:pt>
                <c:pt idx="1">
                  <c:v>2018-2019
Waldo County</c:v>
                </c:pt>
                <c:pt idx="2">
                  <c:v>2018-2019
Maine</c:v>
                </c:pt>
                <c:pt idx="3">
                  <c:v>2019
U.S.</c:v>
                </c:pt>
              </c:strCache>
            </c:strRef>
          </c:cat>
          <c:val>
            <c:numRef>
              <c:f>'Indicator Tables'!$I$20:$L$20</c:f>
              <c:numCache>
                <c:formatCode>0.0%</c:formatCode>
                <c:ptCount val="4"/>
                <c:pt idx="0">
                  <c:v>0.17100000000000001</c:v>
                </c:pt>
                <c:pt idx="1">
                  <c:v>0.16800000000000001</c:v>
                </c:pt>
                <c:pt idx="2">
                  <c:v>0.11899999999999999</c:v>
                </c:pt>
                <c:pt idx="3">
                  <c:v>0.06</c:v>
                </c:pt>
              </c:numCache>
            </c:numRef>
          </c:val>
          <c:extLst>
            <c:ext xmlns:c16="http://schemas.microsoft.com/office/drawing/2014/chart" uri="{C3380CC4-5D6E-409C-BE32-E72D297353CC}">
              <c16:uniqueId val="{00000008-110B-4F8D-B39B-03E282E43EC0}"/>
            </c:ext>
          </c:extLst>
        </c:ser>
        <c:dLbls>
          <c:dLblPos val="outEnd"/>
          <c:showLegendKey val="0"/>
          <c:showVal val="1"/>
          <c:showCatName val="0"/>
          <c:showSerName val="0"/>
          <c:showPercent val="0"/>
          <c:showBubbleSize val="0"/>
        </c:dLbls>
        <c:gapWidth val="150"/>
        <c:axId val="1711969359"/>
        <c:axId val="1925660127"/>
      </c:barChart>
      <c:catAx>
        <c:axId val="1711969359"/>
        <c:scaling>
          <c:orientation val="minMax"/>
        </c:scaling>
        <c:delete val="0"/>
        <c:axPos val="b"/>
        <c:numFmt formatCode="General" sourceLinked="1"/>
        <c:majorTickMark val="out"/>
        <c:minorTickMark val="none"/>
        <c:tickLblPos val="nextTo"/>
        <c:crossAx val="1925660127"/>
        <c:crosses val="autoZero"/>
        <c:auto val="1"/>
        <c:lblAlgn val="ctr"/>
        <c:lblOffset val="100"/>
        <c:noMultiLvlLbl val="0"/>
      </c:catAx>
      <c:valAx>
        <c:axId val="1925660127"/>
        <c:scaling>
          <c:orientation val="minMax"/>
        </c:scaling>
        <c:delete val="1"/>
        <c:axPos val="l"/>
        <c:numFmt formatCode="0.0%" sourceLinked="1"/>
        <c:majorTickMark val="out"/>
        <c:minorTickMark val="none"/>
        <c:tickLblPos val="nextTo"/>
        <c:crossAx val="1711969359"/>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Lead screening among children (ages 24-35 months)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dLbl>
              <c:idx val="3"/>
              <c:layout>
                <c:manualLayout>
                  <c:x val="-5.6420504255149925E-2"/>
                  <c:y val="-6.0848643919510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7E-47C3-BA9D-FE36900A826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Sheet1!$A$32:$A$40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Sheet1!$B$32:$B$40</c:f>
              <c:numCache>
                <c:formatCode>0.0%</c:formatCode>
                <c:ptCount val="9"/>
                <c:pt idx="0">
                  <c:v>0.26600000000000001</c:v>
                </c:pt>
                <c:pt idx="1">
                  <c:v>0.221</c:v>
                </c:pt>
                <c:pt idx="2">
                  <c:v>0.247</c:v>
                </c:pt>
                <c:pt idx="3">
                  <c:v>0.17100000000000001</c:v>
                </c:pt>
                <c:pt idx="4">
                  <c:v>0.22900000000000001</c:v>
                </c:pt>
                <c:pt idx="5">
                  <c:v>0.23499999999999999</c:v>
                </c:pt>
                <c:pt idx="6">
                  <c:v>0.26700000000000002</c:v>
                </c:pt>
                <c:pt idx="7">
                  <c:v>0.22600000000000001</c:v>
                </c:pt>
                <c:pt idx="8">
                  <c:v>0.27</c:v>
                </c:pt>
              </c:numCache>
            </c:numRef>
          </c:val>
          <c:smooth val="0"/>
          <c:extLst>
            <c:ext xmlns:c16="http://schemas.microsoft.com/office/drawing/2014/chart" uri="{C3380CC4-5D6E-409C-BE32-E72D297353CC}">
              <c16:uniqueId val="{00000000-197E-47C3-BA9D-FE36900A8267}"/>
            </c:ext>
          </c:extLst>
        </c:ser>
        <c:dLbls>
          <c:dLblPos val="t"/>
          <c:showLegendKey val="0"/>
          <c:showVal val="1"/>
          <c:showCatName val="0"/>
          <c:showSerName val="0"/>
          <c:showPercent val="0"/>
          <c:showBubbleSize val="0"/>
        </c:dLbls>
        <c:marker val="1"/>
        <c:smooth val="0"/>
        <c:axId val="1217098847"/>
        <c:axId val="1217099679"/>
      </c:lineChart>
      <c:catAx>
        <c:axId val="121709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17099679"/>
        <c:crosses val="autoZero"/>
        <c:auto val="1"/>
        <c:lblAlgn val="ctr"/>
        <c:lblOffset val="100"/>
        <c:noMultiLvlLbl val="0"/>
      </c:catAx>
      <c:valAx>
        <c:axId val="1217099679"/>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17098847"/>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Lead screening among children (ages 24-35</a:t>
            </a:r>
            <a:r>
              <a:rPr lang="en-US" b="1" baseline="0" dirty="0">
                <a:solidFill>
                  <a:schemeClr val="tx1"/>
                </a:solidFill>
              </a:rPr>
              <a:t> months)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c:f>
              <c:strCache>
                <c:ptCount val="1"/>
                <c:pt idx="0">
                  <c:v>2019
Maine</c:v>
                </c:pt>
              </c:strCache>
            </c:strRef>
          </c:cat>
          <c:val>
            <c:numRef>
              <c:f>Sheet1!$B$42</c:f>
              <c:numCache>
                <c:formatCode>0.0%</c:formatCode>
                <c:ptCount val="1"/>
                <c:pt idx="0">
                  <c:v>0.36699999999999999</c:v>
                </c:pt>
              </c:numCache>
            </c:numRef>
          </c:val>
          <c:extLst>
            <c:ext xmlns:c16="http://schemas.microsoft.com/office/drawing/2014/chart" uri="{C3380CC4-5D6E-409C-BE32-E72D297353CC}">
              <c16:uniqueId val="{00000000-1FDA-47FA-A8C9-858C35D3CFE3}"/>
            </c:ext>
          </c:extLst>
        </c:ser>
        <c:dLbls>
          <c:showLegendKey val="0"/>
          <c:showVal val="0"/>
          <c:showCatName val="0"/>
          <c:showSerName val="0"/>
          <c:showPercent val="0"/>
          <c:showBubbleSize val="0"/>
        </c:dLbls>
        <c:gapWidth val="219"/>
        <c:overlap val="-27"/>
        <c:axId val="831975727"/>
        <c:axId val="831979471"/>
      </c:barChart>
      <c:catAx>
        <c:axId val="83197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31979471"/>
        <c:crosses val="autoZero"/>
        <c:auto val="1"/>
        <c:lblAlgn val="ctr"/>
        <c:lblOffset val="100"/>
        <c:noMultiLvlLbl val="0"/>
      </c:catAx>
      <c:valAx>
        <c:axId val="831979471"/>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31975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Pneumococcal pneumonia vaccination (adults ages 65+)</a:t>
            </a:r>
          </a:p>
        </c:rich>
      </c:tx>
      <c:overlay val="0"/>
    </c:title>
    <c:autoTitleDeleted val="0"/>
    <c:plotArea>
      <c:layout/>
      <c:barChart>
        <c:barDir val="col"/>
        <c:grouping val="clustered"/>
        <c:varyColors val="0"/>
        <c:ser>
          <c:idx val="0"/>
          <c:order val="0"/>
          <c:tx>
            <c:strRef>
              <c:f>'Indicator Tables'!$H$24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7A9-4089-8359-E8FCC4C152FC}"/>
              </c:ext>
            </c:extLst>
          </c:dPt>
          <c:dPt>
            <c:idx val="1"/>
            <c:invertIfNegative val="0"/>
            <c:bubble3D val="0"/>
            <c:spPr>
              <a:solidFill>
                <a:srgbClr val="3D6E6F"/>
              </a:solidFill>
            </c:spPr>
            <c:extLst>
              <c:ext xmlns:c16="http://schemas.microsoft.com/office/drawing/2014/chart" uri="{C3380CC4-5D6E-409C-BE32-E72D297353CC}">
                <c16:uniqueId val="{00000003-E7A9-4089-8359-E8FCC4C152FC}"/>
              </c:ext>
            </c:extLst>
          </c:dPt>
          <c:dPt>
            <c:idx val="2"/>
            <c:invertIfNegative val="0"/>
            <c:bubble3D val="0"/>
            <c:spPr>
              <a:solidFill>
                <a:srgbClr val="A2ADB1"/>
              </a:solidFill>
            </c:spPr>
            <c:extLst>
              <c:ext xmlns:c16="http://schemas.microsoft.com/office/drawing/2014/chart" uri="{C3380CC4-5D6E-409C-BE32-E72D297353CC}">
                <c16:uniqueId val="{00000005-E7A9-4089-8359-E8FCC4C152FC}"/>
              </c:ext>
            </c:extLst>
          </c:dPt>
          <c:dPt>
            <c:idx val="3"/>
            <c:invertIfNegative val="0"/>
            <c:bubble3D val="0"/>
            <c:spPr>
              <a:solidFill>
                <a:srgbClr val="A2ADB1"/>
              </a:solidFill>
            </c:spPr>
            <c:extLst>
              <c:ext xmlns:c16="http://schemas.microsoft.com/office/drawing/2014/chart" uri="{C3380CC4-5D6E-409C-BE32-E72D297353CC}">
                <c16:uniqueId val="{00000007-E7A9-4089-8359-E8FCC4C152F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Tables'!$M$24:$P$24</c:f>
              <c:strCache>
                <c:ptCount val="4"/>
                <c:pt idx="0">
                  <c:v>2012-2014
Waldo County</c:v>
                </c:pt>
                <c:pt idx="1">
                  <c:v>2015-2017
Waldo County</c:v>
                </c:pt>
                <c:pt idx="2">
                  <c:v>2015-2017
Maine</c:v>
                </c:pt>
                <c:pt idx="3">
                  <c:v>2017
U.S.</c:v>
                </c:pt>
              </c:strCache>
            </c:strRef>
          </c:cat>
          <c:val>
            <c:numRef>
              <c:f>'Indicator Tables'!$I$24:$L$24</c:f>
              <c:numCache>
                <c:formatCode>0.0%</c:formatCode>
                <c:ptCount val="4"/>
                <c:pt idx="0">
                  <c:v>0.73099999999999998</c:v>
                </c:pt>
                <c:pt idx="1">
                  <c:v>0.71499999999999997</c:v>
                </c:pt>
                <c:pt idx="2">
                  <c:v>0.78</c:v>
                </c:pt>
                <c:pt idx="3">
                  <c:v>0.747</c:v>
                </c:pt>
              </c:numCache>
            </c:numRef>
          </c:val>
          <c:extLst>
            <c:ext xmlns:c16="http://schemas.microsoft.com/office/drawing/2014/chart" uri="{C3380CC4-5D6E-409C-BE32-E72D297353CC}">
              <c16:uniqueId val="{00000008-E7A9-4089-8359-E8FCC4C152FC}"/>
            </c:ext>
          </c:extLst>
        </c:ser>
        <c:dLbls>
          <c:dLblPos val="outEnd"/>
          <c:showLegendKey val="0"/>
          <c:showVal val="1"/>
          <c:showCatName val="0"/>
          <c:showSerName val="0"/>
          <c:showPercent val="0"/>
          <c:showBubbleSize val="0"/>
        </c:dLbls>
        <c:gapWidth val="150"/>
        <c:axId val="1925653887"/>
        <c:axId val="1925664287"/>
      </c:barChart>
      <c:catAx>
        <c:axId val="1925653887"/>
        <c:scaling>
          <c:orientation val="minMax"/>
        </c:scaling>
        <c:delete val="0"/>
        <c:axPos val="b"/>
        <c:numFmt formatCode="General" sourceLinked="1"/>
        <c:majorTickMark val="out"/>
        <c:minorTickMark val="none"/>
        <c:tickLblPos val="nextTo"/>
        <c:crossAx val="1925664287"/>
        <c:crosses val="autoZero"/>
        <c:auto val="1"/>
        <c:lblAlgn val="ctr"/>
        <c:lblOffset val="100"/>
        <c:noMultiLvlLbl val="0"/>
      </c:catAx>
      <c:valAx>
        <c:axId val="1925664287"/>
        <c:scaling>
          <c:orientation val="minMax"/>
          <c:min val="0"/>
        </c:scaling>
        <c:delete val="1"/>
        <c:axPos val="l"/>
        <c:numFmt formatCode="0.0%" sourceLinked="1"/>
        <c:majorTickMark val="out"/>
        <c:minorTickMark val="none"/>
        <c:tickLblPos val="nextTo"/>
        <c:crossAx val="1925653887"/>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overlay val="0"/>
    </c:title>
    <c:autoTitleDeleted val="0"/>
    <c:plotArea>
      <c:layout/>
      <c:barChart>
        <c:barDir val="col"/>
        <c:grouping val="clustered"/>
        <c:varyColors val="0"/>
        <c:ser>
          <c:idx val="0"/>
          <c:order val="0"/>
          <c:tx>
            <c:strRef>
              <c:f>'Indicator Tables'!$H$26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378-4DB9-A81E-0CB5B2E1270A}"/>
              </c:ext>
            </c:extLst>
          </c:dPt>
          <c:dPt>
            <c:idx val="1"/>
            <c:invertIfNegative val="0"/>
            <c:bubble3D val="0"/>
            <c:spPr>
              <a:solidFill>
                <a:srgbClr val="3D6E6F"/>
              </a:solidFill>
            </c:spPr>
            <c:extLst>
              <c:ext xmlns:c16="http://schemas.microsoft.com/office/drawing/2014/chart" uri="{C3380CC4-5D6E-409C-BE32-E72D297353CC}">
                <c16:uniqueId val="{00000003-F378-4DB9-A81E-0CB5B2E1270A}"/>
              </c:ext>
            </c:extLst>
          </c:dPt>
          <c:dPt>
            <c:idx val="2"/>
            <c:invertIfNegative val="0"/>
            <c:bubble3D val="0"/>
            <c:spPr>
              <a:solidFill>
                <a:srgbClr val="A2ADB1"/>
              </a:solidFill>
            </c:spPr>
            <c:extLst>
              <c:ext xmlns:c16="http://schemas.microsoft.com/office/drawing/2014/chart" uri="{C3380CC4-5D6E-409C-BE32-E72D297353CC}">
                <c16:uniqueId val="{00000005-F378-4DB9-A81E-0CB5B2E1270A}"/>
              </c:ext>
            </c:extLst>
          </c:dPt>
          <c:dPt>
            <c:idx val="3"/>
            <c:invertIfNegative val="0"/>
            <c:bubble3D val="0"/>
            <c:spPr>
              <a:solidFill>
                <a:srgbClr val="A2ADB1"/>
              </a:solidFill>
            </c:spPr>
            <c:extLst>
              <c:ext xmlns:c16="http://schemas.microsoft.com/office/drawing/2014/chart" uri="{C3380CC4-5D6E-409C-BE32-E72D297353CC}">
                <c16:uniqueId val="{00000007-F378-4DB9-A81E-0CB5B2E1270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Tables'!$M$26:$P$26</c:f>
              <c:strCache>
                <c:ptCount val="4"/>
                <c:pt idx="0">
                  <c:v>2007-2011
Waldo County</c:v>
                </c:pt>
                <c:pt idx="1">
                  <c:v>2015-2019
Waldo County</c:v>
                </c:pt>
                <c:pt idx="2">
                  <c:v>2015-2019
Maine</c:v>
                </c:pt>
                <c:pt idx="3">
                  <c:v>2019
U.S.</c:v>
                </c:pt>
              </c:strCache>
            </c:strRef>
          </c:cat>
          <c:val>
            <c:numRef>
              <c:f>'Indicator Tables'!$I$26:$L$26</c:f>
              <c:numCache>
                <c:formatCode>General</c:formatCode>
                <c:ptCount val="4"/>
                <c:pt idx="0">
                  <c:v>4.7</c:v>
                </c:pt>
                <c:pt idx="1">
                  <c:v>14.5</c:v>
                </c:pt>
                <c:pt idx="2">
                  <c:v>14.4</c:v>
                </c:pt>
                <c:pt idx="3">
                  <c:v>10.199999999999999</c:v>
                </c:pt>
              </c:numCache>
            </c:numRef>
          </c:val>
          <c:extLst>
            <c:ext xmlns:c16="http://schemas.microsoft.com/office/drawing/2014/chart" uri="{C3380CC4-5D6E-409C-BE32-E72D297353CC}">
              <c16:uniqueId val="{00000008-F378-4DB9-A81E-0CB5B2E1270A}"/>
            </c:ext>
          </c:extLst>
        </c:ser>
        <c:dLbls>
          <c:dLblPos val="outEnd"/>
          <c:showLegendKey val="0"/>
          <c:showVal val="1"/>
          <c:showCatName val="0"/>
          <c:showSerName val="0"/>
          <c:showPercent val="0"/>
          <c:showBubbleSize val="0"/>
        </c:dLbls>
        <c:gapWidth val="150"/>
        <c:axId val="1925650975"/>
        <c:axId val="1925657215"/>
      </c:barChart>
      <c:catAx>
        <c:axId val="1925650975"/>
        <c:scaling>
          <c:orientation val="minMax"/>
        </c:scaling>
        <c:delete val="0"/>
        <c:axPos val="b"/>
        <c:numFmt formatCode="General" sourceLinked="1"/>
        <c:majorTickMark val="out"/>
        <c:minorTickMark val="none"/>
        <c:tickLblPos val="nextTo"/>
        <c:crossAx val="1925657215"/>
        <c:crosses val="autoZero"/>
        <c:auto val="1"/>
        <c:lblAlgn val="ctr"/>
        <c:lblOffset val="100"/>
        <c:noMultiLvlLbl val="0"/>
      </c:catAx>
      <c:valAx>
        <c:axId val="1925657215"/>
        <c:scaling>
          <c:orientation val="minMax"/>
        </c:scaling>
        <c:delete val="1"/>
        <c:axPos val="l"/>
        <c:numFmt formatCode="General" sourceLinked="1"/>
        <c:majorTickMark val="out"/>
        <c:minorTickMark val="none"/>
        <c:tickLblPos val="nextTo"/>
        <c:crossAx val="1925650975"/>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406C-4C81-B6C8-5C8A9E66606A}"/>
              </c:ext>
            </c:extLst>
          </c:dPt>
          <c:dPt>
            <c:idx val="5"/>
            <c:invertIfNegative val="0"/>
            <c:bubble3D val="0"/>
            <c:spPr>
              <a:solidFill>
                <a:schemeClr val="accent2"/>
              </a:solidFill>
            </c:spPr>
            <c:extLst>
              <c:ext xmlns:c16="http://schemas.microsoft.com/office/drawing/2014/chart" uri="{C3380CC4-5D6E-409C-BE32-E72D297353CC}">
                <c16:uniqueId val="{00000003-406C-4C81-B6C8-5C8A9E66606A}"/>
              </c:ext>
            </c:extLst>
          </c:dPt>
          <c:dPt>
            <c:idx val="6"/>
            <c:invertIfNegative val="0"/>
            <c:bubble3D val="0"/>
            <c:spPr>
              <a:solidFill>
                <a:schemeClr val="accent2"/>
              </a:solidFill>
            </c:spPr>
            <c:extLst>
              <c:ext xmlns:c16="http://schemas.microsoft.com/office/drawing/2014/chart" uri="{C3380CC4-5D6E-409C-BE32-E72D297353CC}">
                <c16:uniqueId val="{00000005-406C-4C81-B6C8-5C8A9E66606A}"/>
              </c:ext>
            </c:extLst>
          </c:dPt>
          <c:dPt>
            <c:idx val="7"/>
            <c:invertIfNegative val="0"/>
            <c:bubble3D val="0"/>
            <c:spPr>
              <a:solidFill>
                <a:schemeClr val="accent2"/>
              </a:solidFill>
            </c:spPr>
            <c:extLst>
              <c:ext xmlns:c16="http://schemas.microsoft.com/office/drawing/2014/chart" uri="{C3380CC4-5D6E-409C-BE32-E72D297353CC}">
                <c16:uniqueId val="{00000007-406C-4C81-B6C8-5C8A9E66606A}"/>
              </c:ext>
            </c:extLst>
          </c:dPt>
          <c:dPt>
            <c:idx val="8"/>
            <c:invertIfNegative val="0"/>
            <c:bubble3D val="0"/>
            <c:spPr>
              <a:solidFill>
                <a:schemeClr val="accent2"/>
              </a:solidFill>
            </c:spPr>
            <c:extLst>
              <c:ext xmlns:c16="http://schemas.microsoft.com/office/drawing/2014/chart" uri="{C3380CC4-5D6E-409C-BE32-E72D297353CC}">
                <c16:uniqueId val="{00000009-406C-4C81-B6C8-5C8A9E66606A}"/>
              </c:ext>
            </c:extLst>
          </c:dPt>
          <c:dPt>
            <c:idx val="9"/>
            <c:invertIfNegative val="0"/>
            <c:bubble3D val="0"/>
            <c:spPr>
              <a:solidFill>
                <a:schemeClr val="accent2"/>
              </a:solidFill>
            </c:spPr>
            <c:extLst>
              <c:ext xmlns:c16="http://schemas.microsoft.com/office/drawing/2014/chart" uri="{C3380CC4-5D6E-409C-BE32-E72D297353CC}">
                <c16:uniqueId val="{0000000B-406C-4C81-B6C8-5C8A9E66606A}"/>
              </c:ext>
            </c:extLst>
          </c:dPt>
          <c:dPt>
            <c:idx val="10"/>
            <c:invertIfNegative val="0"/>
            <c:bubble3D val="0"/>
            <c:spPr>
              <a:solidFill>
                <a:schemeClr val="accent2"/>
              </a:solidFill>
            </c:spPr>
            <c:extLst>
              <c:ext xmlns:c16="http://schemas.microsoft.com/office/drawing/2014/chart" uri="{C3380CC4-5D6E-409C-BE32-E72D297353CC}">
                <c16:uniqueId val="{0000000D-406C-4C81-B6C8-5C8A9E66606A}"/>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406C-4C81-B6C8-5C8A9E66606A}"/>
              </c:ext>
            </c:extLst>
          </c:dPt>
          <c:dPt>
            <c:idx val="12"/>
            <c:invertIfNegative val="0"/>
            <c:bubble3D val="0"/>
            <c:spPr>
              <a:solidFill>
                <a:schemeClr val="accent2"/>
              </a:solidFill>
            </c:spPr>
            <c:extLst>
              <c:ext xmlns:c16="http://schemas.microsoft.com/office/drawing/2014/chart" uri="{C3380CC4-5D6E-409C-BE32-E72D297353CC}">
                <c16:uniqueId val="{00000011-406C-4C81-B6C8-5C8A9E66606A}"/>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Waldo'!$B$24:$B$41</c:f>
              <c:numCache>
                <c:formatCode>#,##0</c:formatCode>
                <c:ptCount val="18"/>
                <c:pt idx="0">
                  <c:v>1795</c:v>
                </c:pt>
                <c:pt idx="1">
                  <c:v>2026</c:v>
                </c:pt>
                <c:pt idx="2">
                  <c:v>2242</c:v>
                </c:pt>
                <c:pt idx="3">
                  <c:v>2286</c:v>
                </c:pt>
                <c:pt idx="4">
                  <c:v>1970</c:v>
                </c:pt>
                <c:pt idx="5">
                  <c:v>2056</c:v>
                </c:pt>
                <c:pt idx="6">
                  <c:v>2172</c:v>
                </c:pt>
                <c:pt idx="7">
                  <c:v>2358</c:v>
                </c:pt>
                <c:pt idx="8">
                  <c:v>2238</c:v>
                </c:pt>
                <c:pt idx="9">
                  <c:v>2452</c:v>
                </c:pt>
                <c:pt idx="10">
                  <c:v>2778</c:v>
                </c:pt>
                <c:pt idx="11">
                  <c:v>3198</c:v>
                </c:pt>
                <c:pt idx="12">
                  <c:v>3355</c:v>
                </c:pt>
                <c:pt idx="13">
                  <c:v>3102</c:v>
                </c:pt>
                <c:pt idx="14">
                  <c:v>2373</c:v>
                </c:pt>
                <c:pt idx="15">
                  <c:v>1342</c:v>
                </c:pt>
                <c:pt idx="16" formatCode="General">
                  <c:v>911</c:v>
                </c:pt>
                <c:pt idx="17" formatCode="General">
                  <c:v>885</c:v>
                </c:pt>
              </c:numCache>
            </c:numRef>
          </c:val>
          <c:extLst>
            <c:ext xmlns:c16="http://schemas.microsoft.com/office/drawing/2014/chart" uri="{C3380CC4-5D6E-409C-BE32-E72D297353CC}">
              <c16:uniqueId val="{00000012-406C-4C81-B6C8-5C8A9E66606A}"/>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injury (unintentional) emergency department rate per 10,000 population</a:t>
            </a:r>
          </a:p>
        </c:rich>
      </c:tx>
      <c:overlay val="0"/>
    </c:title>
    <c:autoTitleDeleted val="0"/>
    <c:plotArea>
      <c:layout/>
      <c:barChart>
        <c:barDir val="col"/>
        <c:grouping val="clustered"/>
        <c:varyColors val="0"/>
        <c:ser>
          <c:idx val="0"/>
          <c:order val="0"/>
          <c:tx>
            <c:strRef>
              <c:f>'Indicator Tables'!$I$28</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1093-45CC-BE4D-78EB4AFC3469}"/>
              </c:ext>
            </c:extLst>
          </c:dPt>
          <c:dPt>
            <c:idx val="1"/>
            <c:invertIfNegative val="0"/>
            <c:bubble3D val="0"/>
            <c:spPr>
              <a:solidFill>
                <a:srgbClr val="A2ADB1"/>
              </a:solidFill>
            </c:spPr>
            <c:extLst>
              <c:ext xmlns:c16="http://schemas.microsoft.com/office/drawing/2014/chart" uri="{C3380CC4-5D6E-409C-BE32-E72D297353CC}">
                <c16:uniqueId val="{00000003-1093-45CC-BE4D-78EB4AFC346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Tables'!$N$28:$O$28</c:f>
              <c:strCache>
                <c:ptCount val="2"/>
                <c:pt idx="0">
                  <c:v>2016-2018
Waldo County</c:v>
                </c:pt>
                <c:pt idx="1">
                  <c:v>2016-2018
Maine</c:v>
                </c:pt>
              </c:strCache>
            </c:strRef>
          </c:cat>
          <c:val>
            <c:numRef>
              <c:f>'Indicator Tables'!$J$28:$K$28</c:f>
              <c:numCache>
                <c:formatCode>General</c:formatCode>
                <c:ptCount val="2"/>
                <c:pt idx="0">
                  <c:v>352.7</c:v>
                </c:pt>
                <c:pt idx="1">
                  <c:v>307.39999999999998</c:v>
                </c:pt>
              </c:numCache>
            </c:numRef>
          </c:val>
          <c:extLst>
            <c:ext xmlns:c16="http://schemas.microsoft.com/office/drawing/2014/chart" uri="{C3380CC4-5D6E-409C-BE32-E72D297353CC}">
              <c16:uniqueId val="{00000004-1093-45CC-BE4D-78EB4AFC3469}"/>
            </c:ext>
          </c:extLst>
        </c:ser>
        <c:dLbls>
          <c:dLblPos val="outEnd"/>
          <c:showLegendKey val="0"/>
          <c:showVal val="1"/>
          <c:showCatName val="0"/>
          <c:showSerName val="0"/>
          <c:showPercent val="0"/>
          <c:showBubbleSize val="0"/>
        </c:dLbls>
        <c:gapWidth val="150"/>
        <c:axId val="1925662207"/>
        <c:axId val="1925658463"/>
      </c:barChart>
      <c:catAx>
        <c:axId val="1925662207"/>
        <c:scaling>
          <c:orientation val="minMax"/>
        </c:scaling>
        <c:delete val="0"/>
        <c:axPos val="b"/>
        <c:numFmt formatCode="General" sourceLinked="1"/>
        <c:majorTickMark val="out"/>
        <c:minorTickMark val="none"/>
        <c:tickLblPos val="nextTo"/>
        <c:crossAx val="1925658463"/>
        <c:crosses val="autoZero"/>
        <c:auto val="1"/>
        <c:lblAlgn val="ctr"/>
        <c:lblOffset val="100"/>
        <c:noMultiLvlLbl val="0"/>
      </c:catAx>
      <c:valAx>
        <c:axId val="1925658463"/>
        <c:scaling>
          <c:orientation val="minMax"/>
          <c:min val="0"/>
        </c:scaling>
        <c:delete val="1"/>
        <c:axPos val="l"/>
        <c:numFmt formatCode="General" sourceLinked="1"/>
        <c:majorTickMark val="out"/>
        <c:minorTickMark val="none"/>
        <c:tickLblPos val="nextTo"/>
        <c:crossAx val="1925662207"/>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Motor vehicle traffic crash (unintentional) deaths per 100,000 population</a:t>
            </a:r>
          </a:p>
        </c:rich>
      </c:tx>
      <c:overlay val="0"/>
    </c:title>
    <c:autoTitleDeleted val="0"/>
    <c:plotArea>
      <c:layout/>
      <c:barChart>
        <c:barDir val="col"/>
        <c:grouping val="clustered"/>
        <c:varyColors val="0"/>
        <c:ser>
          <c:idx val="0"/>
          <c:order val="0"/>
          <c:tx>
            <c:strRef>
              <c:f>'Indicator Tables'!$H$27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229-41E9-BF32-14192DEC91E6}"/>
              </c:ext>
            </c:extLst>
          </c:dPt>
          <c:dPt>
            <c:idx val="1"/>
            <c:invertIfNegative val="0"/>
            <c:bubble3D val="0"/>
            <c:spPr>
              <a:solidFill>
                <a:srgbClr val="3D6E6F"/>
              </a:solidFill>
            </c:spPr>
            <c:extLst>
              <c:ext xmlns:c16="http://schemas.microsoft.com/office/drawing/2014/chart" uri="{C3380CC4-5D6E-409C-BE32-E72D297353CC}">
                <c16:uniqueId val="{00000003-9229-41E9-BF32-14192DEC91E6}"/>
              </c:ext>
            </c:extLst>
          </c:dPt>
          <c:dPt>
            <c:idx val="2"/>
            <c:invertIfNegative val="0"/>
            <c:bubble3D val="0"/>
            <c:spPr>
              <a:solidFill>
                <a:srgbClr val="A2ADB1"/>
              </a:solidFill>
            </c:spPr>
            <c:extLst>
              <c:ext xmlns:c16="http://schemas.microsoft.com/office/drawing/2014/chart" uri="{C3380CC4-5D6E-409C-BE32-E72D297353CC}">
                <c16:uniqueId val="{00000005-9229-41E9-BF32-14192DEC91E6}"/>
              </c:ext>
            </c:extLst>
          </c:dPt>
          <c:dPt>
            <c:idx val="3"/>
            <c:invertIfNegative val="0"/>
            <c:bubble3D val="0"/>
            <c:spPr>
              <a:solidFill>
                <a:srgbClr val="A2ADB1"/>
              </a:solidFill>
            </c:spPr>
            <c:extLst>
              <c:ext xmlns:c16="http://schemas.microsoft.com/office/drawing/2014/chart" uri="{C3380CC4-5D6E-409C-BE32-E72D297353CC}">
                <c16:uniqueId val="{00000007-9229-41E9-BF32-14192DEC91E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Tables'!$M$27:$P$27</c:f>
              <c:strCache>
                <c:ptCount val="4"/>
                <c:pt idx="0">
                  <c:v>2007-2011
Waldo County</c:v>
                </c:pt>
                <c:pt idx="1">
                  <c:v>2015-2019
Waldo County</c:v>
                </c:pt>
                <c:pt idx="2">
                  <c:v>2015-2019
Maine</c:v>
                </c:pt>
                <c:pt idx="3">
                  <c:v>2019
U.S.</c:v>
                </c:pt>
              </c:strCache>
            </c:strRef>
          </c:cat>
          <c:val>
            <c:numRef>
              <c:f>'Indicator Tables'!$I$27:$L$27</c:f>
              <c:numCache>
                <c:formatCode>General</c:formatCode>
                <c:ptCount val="4"/>
                <c:pt idx="0">
                  <c:v>11.2</c:v>
                </c:pt>
                <c:pt idx="1">
                  <c:v>18.2</c:v>
                </c:pt>
                <c:pt idx="2">
                  <c:v>11.5</c:v>
                </c:pt>
                <c:pt idx="3">
                  <c:v>11.1</c:v>
                </c:pt>
              </c:numCache>
            </c:numRef>
          </c:val>
          <c:extLst>
            <c:ext xmlns:c16="http://schemas.microsoft.com/office/drawing/2014/chart" uri="{C3380CC4-5D6E-409C-BE32-E72D297353CC}">
              <c16:uniqueId val="{00000008-9229-41E9-BF32-14192DEC91E6}"/>
            </c:ext>
          </c:extLst>
        </c:ser>
        <c:dLbls>
          <c:dLblPos val="outEnd"/>
          <c:showLegendKey val="0"/>
          <c:showVal val="1"/>
          <c:showCatName val="0"/>
          <c:showSerName val="0"/>
          <c:showPercent val="0"/>
          <c:showBubbleSize val="0"/>
        </c:dLbls>
        <c:gapWidth val="150"/>
        <c:axId val="1925652639"/>
        <c:axId val="1925653055"/>
      </c:barChart>
      <c:catAx>
        <c:axId val="1925652639"/>
        <c:scaling>
          <c:orientation val="minMax"/>
        </c:scaling>
        <c:delete val="0"/>
        <c:axPos val="b"/>
        <c:numFmt formatCode="General" sourceLinked="1"/>
        <c:majorTickMark val="out"/>
        <c:minorTickMark val="none"/>
        <c:tickLblPos val="nextTo"/>
        <c:crossAx val="1925653055"/>
        <c:crosses val="autoZero"/>
        <c:auto val="1"/>
        <c:lblAlgn val="ctr"/>
        <c:lblOffset val="100"/>
        <c:noMultiLvlLbl val="0"/>
      </c:catAx>
      <c:valAx>
        <c:axId val="1925653055"/>
        <c:scaling>
          <c:orientation val="minMax"/>
        </c:scaling>
        <c:delete val="1"/>
        <c:axPos val="l"/>
        <c:numFmt formatCode="General" sourceLinked="1"/>
        <c:majorTickMark val="out"/>
        <c:minorTickMark val="none"/>
        <c:tickLblPos val="nextTo"/>
        <c:crossAx val="1925652639"/>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Traumatic brain injury emergency department rate per 10,000 population</a:t>
            </a:r>
          </a:p>
        </c:rich>
      </c:tx>
      <c:overlay val="0"/>
    </c:title>
    <c:autoTitleDeleted val="0"/>
    <c:plotArea>
      <c:layout/>
      <c:barChart>
        <c:barDir val="col"/>
        <c:grouping val="clustered"/>
        <c:varyColors val="0"/>
        <c:ser>
          <c:idx val="0"/>
          <c:order val="0"/>
          <c:tx>
            <c:strRef>
              <c:f>'Indicator Tables'!$I$29</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583D-4373-8289-8AAC3E478DCC}"/>
              </c:ext>
            </c:extLst>
          </c:dPt>
          <c:dPt>
            <c:idx val="1"/>
            <c:invertIfNegative val="0"/>
            <c:bubble3D val="0"/>
            <c:spPr>
              <a:solidFill>
                <a:srgbClr val="A2ADB1"/>
              </a:solidFill>
            </c:spPr>
            <c:extLst>
              <c:ext xmlns:c16="http://schemas.microsoft.com/office/drawing/2014/chart" uri="{C3380CC4-5D6E-409C-BE32-E72D297353CC}">
                <c16:uniqueId val="{00000003-583D-4373-8289-8AAC3E478DC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Tables'!$N$29:$O$29</c:f>
              <c:strCache>
                <c:ptCount val="2"/>
                <c:pt idx="0">
                  <c:v>2016-2018
Waldo County</c:v>
                </c:pt>
                <c:pt idx="1">
                  <c:v>2016-2018
Maine</c:v>
                </c:pt>
              </c:strCache>
            </c:strRef>
          </c:cat>
          <c:val>
            <c:numRef>
              <c:f>'Indicator Tables'!$J$29:$K$29</c:f>
              <c:numCache>
                <c:formatCode>General</c:formatCode>
                <c:ptCount val="2"/>
                <c:pt idx="0">
                  <c:v>53.4</c:v>
                </c:pt>
                <c:pt idx="1">
                  <c:v>39.200000000000003</c:v>
                </c:pt>
              </c:numCache>
            </c:numRef>
          </c:val>
          <c:extLst>
            <c:ext xmlns:c16="http://schemas.microsoft.com/office/drawing/2014/chart" uri="{C3380CC4-5D6E-409C-BE32-E72D297353CC}">
              <c16:uniqueId val="{00000004-583D-4373-8289-8AAC3E478DCC}"/>
            </c:ext>
          </c:extLst>
        </c:ser>
        <c:dLbls>
          <c:dLblPos val="outEnd"/>
          <c:showLegendKey val="0"/>
          <c:showVal val="1"/>
          <c:showCatName val="0"/>
          <c:showSerName val="0"/>
          <c:showPercent val="0"/>
          <c:showBubbleSize val="0"/>
        </c:dLbls>
        <c:gapWidth val="150"/>
        <c:axId val="1925650143"/>
        <c:axId val="1925657215"/>
      </c:barChart>
      <c:catAx>
        <c:axId val="1925650143"/>
        <c:scaling>
          <c:orientation val="minMax"/>
        </c:scaling>
        <c:delete val="0"/>
        <c:axPos val="b"/>
        <c:numFmt formatCode="General" sourceLinked="1"/>
        <c:majorTickMark val="out"/>
        <c:minorTickMark val="none"/>
        <c:tickLblPos val="nextTo"/>
        <c:crossAx val="1925657215"/>
        <c:crosses val="autoZero"/>
        <c:auto val="1"/>
        <c:lblAlgn val="ctr"/>
        <c:lblOffset val="100"/>
        <c:noMultiLvlLbl val="0"/>
      </c:catAx>
      <c:valAx>
        <c:axId val="1925657215"/>
        <c:scaling>
          <c:orientation val="minMax"/>
        </c:scaling>
        <c:delete val="1"/>
        <c:axPos val="l"/>
        <c:numFmt formatCode="General" sourceLinked="1"/>
        <c:majorTickMark val="out"/>
        <c:minorTickMark val="none"/>
        <c:tickLblPos val="nextTo"/>
        <c:crossAx val="1925650143"/>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Dentist visits in the past year (adults)</a:t>
            </a:r>
          </a:p>
        </c:rich>
      </c:tx>
      <c:overlay val="0"/>
    </c:title>
    <c:autoTitleDeleted val="0"/>
    <c:plotArea>
      <c:layout/>
      <c:barChart>
        <c:barDir val="col"/>
        <c:grouping val="clustered"/>
        <c:varyColors val="0"/>
        <c:ser>
          <c:idx val="0"/>
          <c:order val="0"/>
          <c:tx>
            <c:strRef>
              <c:f>'Indicator Tables'!$H$31</c:f>
              <c:strCache>
                <c:ptCount val="1"/>
                <c:pt idx="0">
                  <c:v>!</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61E-424B-A857-8F11D14C1AEF}"/>
              </c:ext>
            </c:extLst>
          </c:dPt>
          <c:dPt>
            <c:idx val="1"/>
            <c:invertIfNegative val="0"/>
            <c:bubble3D val="0"/>
            <c:spPr>
              <a:solidFill>
                <a:srgbClr val="3D6E6F"/>
              </a:solidFill>
            </c:spPr>
            <c:extLst>
              <c:ext xmlns:c16="http://schemas.microsoft.com/office/drawing/2014/chart" uri="{C3380CC4-5D6E-409C-BE32-E72D297353CC}">
                <c16:uniqueId val="{00000003-761E-424B-A857-8F11D14C1AEF}"/>
              </c:ext>
            </c:extLst>
          </c:dPt>
          <c:dPt>
            <c:idx val="2"/>
            <c:invertIfNegative val="0"/>
            <c:bubble3D val="0"/>
            <c:spPr>
              <a:solidFill>
                <a:srgbClr val="A2ADB1"/>
              </a:solidFill>
            </c:spPr>
            <c:extLst>
              <c:ext xmlns:c16="http://schemas.microsoft.com/office/drawing/2014/chart" uri="{C3380CC4-5D6E-409C-BE32-E72D297353CC}">
                <c16:uniqueId val="{00000005-761E-424B-A857-8F11D14C1AEF}"/>
              </c:ext>
            </c:extLst>
          </c:dPt>
          <c:dPt>
            <c:idx val="3"/>
            <c:invertIfNegative val="0"/>
            <c:bubble3D val="0"/>
            <c:spPr>
              <a:solidFill>
                <a:srgbClr val="A2ADB1"/>
              </a:solidFill>
            </c:spPr>
            <c:extLst>
              <c:ext xmlns:c16="http://schemas.microsoft.com/office/drawing/2014/chart" uri="{C3380CC4-5D6E-409C-BE32-E72D297353CC}">
                <c16:uniqueId val="{00000007-761E-424B-A857-8F11D14C1AE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Tables'!$M$31:$P$31</c:f>
              <c:strCache>
                <c:ptCount val="4"/>
                <c:pt idx="0">
                  <c:v>2014
Waldo County</c:v>
                </c:pt>
                <c:pt idx="1">
                  <c:v>2016
Waldo County</c:v>
                </c:pt>
                <c:pt idx="2">
                  <c:v>2016
Maine</c:v>
                </c:pt>
                <c:pt idx="3">
                  <c:v>2016
U.S.</c:v>
                </c:pt>
              </c:strCache>
            </c:strRef>
          </c:cat>
          <c:val>
            <c:numRef>
              <c:f>'Indicator Tables'!$I$31:$L$31</c:f>
              <c:numCache>
                <c:formatCode>0.0%</c:formatCode>
                <c:ptCount val="4"/>
                <c:pt idx="0">
                  <c:v>0.63800000000000001</c:v>
                </c:pt>
                <c:pt idx="1">
                  <c:v>0.57499999999999996</c:v>
                </c:pt>
                <c:pt idx="2">
                  <c:v>0.63600000000000001</c:v>
                </c:pt>
                <c:pt idx="3">
                  <c:v>0.66400000000000003</c:v>
                </c:pt>
              </c:numCache>
            </c:numRef>
          </c:val>
          <c:extLst>
            <c:ext xmlns:c16="http://schemas.microsoft.com/office/drawing/2014/chart" uri="{C3380CC4-5D6E-409C-BE32-E72D297353CC}">
              <c16:uniqueId val="{00000008-761E-424B-A857-8F11D14C1AEF}"/>
            </c:ext>
          </c:extLst>
        </c:ser>
        <c:dLbls>
          <c:dLblPos val="outEnd"/>
          <c:showLegendKey val="0"/>
          <c:showVal val="1"/>
          <c:showCatName val="0"/>
          <c:showSerName val="0"/>
          <c:showPercent val="0"/>
          <c:showBubbleSize val="0"/>
        </c:dLbls>
        <c:gapWidth val="150"/>
        <c:axId val="1925657631"/>
        <c:axId val="1925653471"/>
      </c:barChart>
      <c:catAx>
        <c:axId val="1925657631"/>
        <c:scaling>
          <c:orientation val="minMax"/>
        </c:scaling>
        <c:delete val="0"/>
        <c:axPos val="b"/>
        <c:numFmt formatCode="General" sourceLinked="1"/>
        <c:majorTickMark val="out"/>
        <c:minorTickMark val="none"/>
        <c:tickLblPos val="nextTo"/>
        <c:crossAx val="1925653471"/>
        <c:crosses val="autoZero"/>
        <c:auto val="1"/>
        <c:lblAlgn val="ctr"/>
        <c:lblOffset val="100"/>
        <c:noMultiLvlLbl val="0"/>
      </c:catAx>
      <c:valAx>
        <c:axId val="1925653471"/>
        <c:scaling>
          <c:orientation val="minMax"/>
          <c:min val="0"/>
        </c:scaling>
        <c:delete val="1"/>
        <c:axPos val="l"/>
        <c:numFmt formatCode="0.0%" sourceLinked="1"/>
        <c:majorTickMark val="out"/>
        <c:minorTickMark val="none"/>
        <c:tickLblPos val="nextTo"/>
        <c:crossAx val="1925657631"/>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Adult tooth loss</a:t>
            </a:r>
          </a:p>
        </c:rich>
      </c:tx>
      <c:overlay val="0"/>
    </c:title>
    <c:autoTitleDeleted val="0"/>
    <c:plotArea>
      <c:layout/>
      <c:barChart>
        <c:barDir val="col"/>
        <c:grouping val="clustered"/>
        <c:varyColors val="0"/>
        <c:ser>
          <c:idx val="0"/>
          <c:order val="0"/>
          <c:tx>
            <c:strRef>
              <c:f>'Indicator Tables'!$H$32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1ED-43FA-AABF-8951ECA6BF72}"/>
              </c:ext>
            </c:extLst>
          </c:dPt>
          <c:dPt>
            <c:idx val="1"/>
            <c:invertIfNegative val="0"/>
            <c:bubble3D val="0"/>
            <c:spPr>
              <a:solidFill>
                <a:srgbClr val="3D6E6F"/>
              </a:solidFill>
            </c:spPr>
            <c:extLst>
              <c:ext xmlns:c16="http://schemas.microsoft.com/office/drawing/2014/chart" uri="{C3380CC4-5D6E-409C-BE32-E72D297353CC}">
                <c16:uniqueId val="{00000003-31ED-43FA-AABF-8951ECA6BF72}"/>
              </c:ext>
            </c:extLst>
          </c:dPt>
          <c:dPt>
            <c:idx val="2"/>
            <c:invertIfNegative val="0"/>
            <c:bubble3D val="0"/>
            <c:spPr>
              <a:solidFill>
                <a:srgbClr val="A2ADB1"/>
              </a:solidFill>
            </c:spPr>
            <c:extLst>
              <c:ext xmlns:c16="http://schemas.microsoft.com/office/drawing/2014/chart" uri="{C3380CC4-5D6E-409C-BE32-E72D297353CC}">
                <c16:uniqueId val="{00000005-31ED-43FA-AABF-8951ECA6BF7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Tables'!$M$32:$O$32</c:f>
              <c:strCache>
                <c:ptCount val="3"/>
                <c:pt idx="0">
                  <c:v>2014
Waldo County</c:v>
                </c:pt>
                <c:pt idx="1">
                  <c:v>2016
Waldo County</c:v>
                </c:pt>
                <c:pt idx="2">
                  <c:v>2016
Maine</c:v>
                </c:pt>
              </c:strCache>
            </c:strRef>
          </c:cat>
          <c:val>
            <c:numRef>
              <c:f>'Indicator Tables'!$I$32:$K$32</c:f>
              <c:numCache>
                <c:formatCode>0.0%</c:formatCode>
                <c:ptCount val="3"/>
                <c:pt idx="0">
                  <c:v>0.17899999999999999</c:v>
                </c:pt>
                <c:pt idx="1">
                  <c:v>0.25700000000000001</c:v>
                </c:pt>
                <c:pt idx="2">
                  <c:v>0.19500000000000001</c:v>
                </c:pt>
              </c:numCache>
            </c:numRef>
          </c:val>
          <c:extLst>
            <c:ext xmlns:c16="http://schemas.microsoft.com/office/drawing/2014/chart" uri="{C3380CC4-5D6E-409C-BE32-E72D297353CC}">
              <c16:uniqueId val="{00000006-31ED-43FA-AABF-8951ECA6BF72}"/>
            </c:ext>
          </c:extLst>
        </c:ser>
        <c:dLbls>
          <c:dLblPos val="outEnd"/>
          <c:showLegendKey val="0"/>
          <c:showVal val="1"/>
          <c:showCatName val="0"/>
          <c:showSerName val="0"/>
          <c:showPercent val="0"/>
          <c:showBubbleSize val="0"/>
        </c:dLbls>
        <c:gapWidth val="150"/>
        <c:axId val="1925649311"/>
        <c:axId val="1925660959"/>
      </c:barChart>
      <c:catAx>
        <c:axId val="1925649311"/>
        <c:scaling>
          <c:orientation val="minMax"/>
        </c:scaling>
        <c:delete val="0"/>
        <c:axPos val="b"/>
        <c:numFmt formatCode="General" sourceLinked="1"/>
        <c:majorTickMark val="out"/>
        <c:minorTickMark val="none"/>
        <c:tickLblPos val="nextTo"/>
        <c:crossAx val="1925660959"/>
        <c:crosses val="autoZero"/>
        <c:auto val="1"/>
        <c:lblAlgn val="ctr"/>
        <c:lblOffset val="100"/>
        <c:noMultiLvlLbl val="0"/>
      </c:catAx>
      <c:valAx>
        <c:axId val="1925660959"/>
        <c:scaling>
          <c:orientation val="minMax"/>
        </c:scaling>
        <c:delete val="1"/>
        <c:axPos val="l"/>
        <c:numFmt formatCode="0.0%" sourceLinked="1"/>
        <c:majorTickMark val="out"/>
        <c:minorTickMark val="none"/>
        <c:tickLblPos val="nextTo"/>
        <c:crossAx val="1925649311"/>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Drug-affected infant</a:t>
            </a:r>
            <a:r>
              <a:rPr lang="en-US" b="1" baseline="0" dirty="0">
                <a:solidFill>
                  <a:schemeClr val="tx1"/>
                </a:solidFill>
              </a:rPr>
              <a:t> reports per 1,000 births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5472-4A78-BDE2-5AD1E57B96E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Sheet1!$A$74:$A$75</c:f>
              <c:strCache>
                <c:ptCount val="2"/>
                <c:pt idx="0">
                  <c:v>2018-2019
Waldo County</c:v>
                </c:pt>
                <c:pt idx="1">
                  <c:v>2018-2019
Maine</c:v>
                </c:pt>
              </c:strCache>
            </c:strRef>
          </c:cat>
          <c:val>
            <c:numRef>
              <c:f>Sheet1!$B$74:$B$75</c:f>
              <c:numCache>
                <c:formatCode>General</c:formatCode>
                <c:ptCount val="2"/>
                <c:pt idx="0">
                  <c:v>107.1</c:v>
                </c:pt>
                <c:pt idx="1">
                  <c:v>73.7</c:v>
                </c:pt>
              </c:numCache>
            </c:numRef>
          </c:val>
          <c:extLst>
            <c:ext xmlns:c16="http://schemas.microsoft.com/office/drawing/2014/chart" uri="{C3380CC4-5D6E-409C-BE32-E72D297353CC}">
              <c16:uniqueId val="{00000000-5472-4A78-BDE2-5AD1E57B96E7}"/>
            </c:ext>
          </c:extLst>
        </c:ser>
        <c:dLbls>
          <c:dLblPos val="outEnd"/>
          <c:showLegendKey val="0"/>
          <c:showVal val="1"/>
          <c:showCatName val="0"/>
          <c:showSerName val="0"/>
          <c:showPercent val="0"/>
          <c:showBubbleSize val="0"/>
        </c:dLbls>
        <c:gapWidth val="219"/>
        <c:overlap val="-27"/>
        <c:axId val="1103775311"/>
        <c:axId val="1217097599"/>
      </c:barChart>
      <c:catAx>
        <c:axId val="110377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17097599"/>
        <c:crosses val="autoZero"/>
        <c:auto val="1"/>
        <c:lblAlgn val="ctr"/>
        <c:lblOffset val="100"/>
        <c:noMultiLvlLbl val="0"/>
      </c:catAx>
      <c:valAx>
        <c:axId val="1217097599"/>
        <c:scaling>
          <c:orientation val="minMax"/>
          <c:max val="1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037753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Drug-affected infant reports per 1,000 births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Sheet1!$A$64:$A$70</c:f>
              <c:numCache>
                <c:formatCode>General</c:formatCode>
                <c:ptCount val="7"/>
                <c:pt idx="0">
                  <c:v>2011</c:v>
                </c:pt>
                <c:pt idx="1">
                  <c:v>2012</c:v>
                </c:pt>
                <c:pt idx="2">
                  <c:v>2013</c:v>
                </c:pt>
                <c:pt idx="3">
                  <c:v>2014</c:v>
                </c:pt>
                <c:pt idx="4">
                  <c:v>2015</c:v>
                </c:pt>
                <c:pt idx="5">
                  <c:v>2016</c:v>
                </c:pt>
                <c:pt idx="6">
                  <c:v>2017</c:v>
                </c:pt>
              </c:numCache>
            </c:numRef>
          </c:cat>
          <c:val>
            <c:numRef>
              <c:f>Sheet1!$B$64:$B$70</c:f>
              <c:numCache>
                <c:formatCode>General</c:formatCode>
                <c:ptCount val="7"/>
                <c:pt idx="0">
                  <c:v>71.099999999999994</c:v>
                </c:pt>
                <c:pt idx="1">
                  <c:v>60.2</c:v>
                </c:pt>
                <c:pt idx="2">
                  <c:v>80.3</c:v>
                </c:pt>
                <c:pt idx="3">
                  <c:v>93.8</c:v>
                </c:pt>
                <c:pt idx="4">
                  <c:v>92.7</c:v>
                </c:pt>
                <c:pt idx="5">
                  <c:v>162.69999999999999</c:v>
                </c:pt>
                <c:pt idx="6">
                  <c:v>107.1</c:v>
                </c:pt>
              </c:numCache>
            </c:numRef>
          </c:val>
          <c:smooth val="0"/>
          <c:extLst>
            <c:ext xmlns:c16="http://schemas.microsoft.com/office/drawing/2014/chart" uri="{C3380CC4-5D6E-409C-BE32-E72D297353CC}">
              <c16:uniqueId val="{00000000-6484-493A-B942-77221DE7E139}"/>
            </c:ext>
          </c:extLst>
        </c:ser>
        <c:dLbls>
          <c:dLblPos val="t"/>
          <c:showLegendKey val="0"/>
          <c:showVal val="1"/>
          <c:showCatName val="0"/>
          <c:showSerName val="0"/>
          <c:showPercent val="0"/>
          <c:showBubbleSize val="0"/>
        </c:dLbls>
        <c:marker val="1"/>
        <c:smooth val="0"/>
        <c:axId val="825478927"/>
        <c:axId val="825479343"/>
      </c:lineChart>
      <c:catAx>
        <c:axId val="82547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5479343"/>
        <c:crosses val="autoZero"/>
        <c:auto val="1"/>
        <c:lblAlgn val="ctr"/>
        <c:lblOffset val="100"/>
        <c:noMultiLvlLbl val="0"/>
      </c:catAx>
      <c:valAx>
        <c:axId val="82547934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25478927"/>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Past-30-day marijuana use (adults)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CB65-4B2D-80DA-C5D972CF050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B65-4B2D-80DA-C5D972CF050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Sheet1!$A$51:$A$53</c:f>
              <c:strCache>
                <c:ptCount val="3"/>
                <c:pt idx="0">
                  <c:v>2013-2016
Waldo County</c:v>
                </c:pt>
                <c:pt idx="1">
                  <c:v>2017
Waldo County</c:v>
                </c:pt>
                <c:pt idx="2">
                  <c:v>2017
Maine </c:v>
                </c:pt>
              </c:strCache>
            </c:strRef>
          </c:cat>
          <c:val>
            <c:numRef>
              <c:f>Sheet1!$B$51:$B$53</c:f>
              <c:numCache>
                <c:formatCode>0.0%</c:formatCode>
                <c:ptCount val="3"/>
                <c:pt idx="0">
                  <c:v>8.3000000000000004E-2</c:v>
                </c:pt>
                <c:pt idx="1">
                  <c:v>0.192</c:v>
                </c:pt>
                <c:pt idx="2">
                  <c:v>0.16300000000000001</c:v>
                </c:pt>
              </c:numCache>
            </c:numRef>
          </c:val>
          <c:extLst>
            <c:ext xmlns:c16="http://schemas.microsoft.com/office/drawing/2014/chart" uri="{C3380CC4-5D6E-409C-BE32-E72D297353CC}">
              <c16:uniqueId val="{00000000-CB65-4B2D-80DA-C5D972CF0502}"/>
            </c:ext>
          </c:extLst>
        </c:ser>
        <c:dLbls>
          <c:dLblPos val="outEnd"/>
          <c:showLegendKey val="0"/>
          <c:showVal val="1"/>
          <c:showCatName val="0"/>
          <c:showSerName val="0"/>
          <c:showPercent val="0"/>
          <c:showBubbleSize val="0"/>
        </c:dLbls>
        <c:gapWidth val="219"/>
        <c:overlap val="-27"/>
        <c:axId val="1107506767"/>
        <c:axId val="1107507599"/>
      </c:barChart>
      <c:catAx>
        <c:axId val="1107506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07507599"/>
        <c:crosses val="autoZero"/>
        <c:auto val="1"/>
        <c:lblAlgn val="ctr"/>
        <c:lblOffset val="100"/>
        <c:noMultiLvlLbl val="0"/>
      </c:catAx>
      <c:valAx>
        <c:axId val="110750759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07506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Binge drinking (high school students)</a:t>
            </a:r>
          </a:p>
        </c:rich>
      </c:tx>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2011</c:v>
              </c:pt>
              <c:pt idx="1">
                <c:v>2015</c:v>
              </c:pt>
              <c:pt idx="2">
                <c:v>2019</c:v>
              </c:pt>
            </c:numLit>
          </c:cat>
          <c:val>
            <c:numRef>
              <c:f>'Trendings (3)'!$B$2:$D$2</c:f>
              <c:numCache>
                <c:formatCode>0.0%</c:formatCode>
                <c:ptCount val="3"/>
                <c:pt idx="0">
                  <c:v>0.22</c:v>
                </c:pt>
                <c:pt idx="1">
                  <c:v>0.115</c:v>
                </c:pt>
                <c:pt idx="2">
                  <c:v>0.123</c:v>
                </c:pt>
              </c:numCache>
            </c:numRef>
          </c:val>
          <c:smooth val="0"/>
          <c:extLst>
            <c:ext xmlns:c16="http://schemas.microsoft.com/office/drawing/2014/chart" uri="{C3380CC4-5D6E-409C-BE32-E72D297353CC}">
              <c16:uniqueId val="{00000000-19E8-4A93-B3C1-EF48A44E7F83}"/>
            </c:ext>
          </c:extLst>
        </c:ser>
        <c:dLbls>
          <c:showLegendKey val="0"/>
          <c:showVal val="0"/>
          <c:showCatName val="0"/>
          <c:showSerName val="0"/>
          <c:showPercent val="0"/>
          <c:showBubbleSize val="0"/>
        </c:dLbls>
        <c:marker val="1"/>
        <c:smooth val="0"/>
        <c:axId val="1156298415"/>
        <c:axId val="1156298831"/>
      </c:lineChart>
      <c:catAx>
        <c:axId val="1156298415"/>
        <c:scaling>
          <c:orientation val="minMax"/>
        </c:scaling>
        <c:delete val="0"/>
        <c:axPos val="b"/>
        <c:numFmt formatCode="General" sourceLinked="1"/>
        <c:majorTickMark val="out"/>
        <c:minorTickMark val="none"/>
        <c:tickLblPos val="nextTo"/>
        <c:crossAx val="1156298831"/>
        <c:crosses val="autoZero"/>
        <c:auto val="1"/>
        <c:lblAlgn val="ctr"/>
        <c:lblOffset val="100"/>
        <c:noMultiLvlLbl val="0"/>
      </c:catAx>
      <c:valAx>
        <c:axId val="1156298831"/>
        <c:scaling>
          <c:orientation val="minMax"/>
          <c:max val="0.30000000000000004"/>
          <c:min val="0"/>
        </c:scaling>
        <c:delete val="1"/>
        <c:axPos val="l"/>
        <c:majorGridlines/>
        <c:numFmt formatCode="0%" sourceLinked="0"/>
        <c:majorTickMark val="out"/>
        <c:minorTickMark val="none"/>
        <c:tickLblPos val="nextTo"/>
        <c:crossAx val="1156298415"/>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Binge</a:t>
            </a:r>
            <a:r>
              <a:rPr lang="en-US" b="1" baseline="0" dirty="0">
                <a:solidFill>
                  <a:schemeClr val="tx1"/>
                </a:solidFill>
              </a:rPr>
              <a:t> drinking (high school students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Sheet1!$A$92</c:f>
              <c:strCache>
                <c:ptCount val="1"/>
                <c:pt idx="0">
                  <c:v>2019
Maine</c:v>
                </c:pt>
              </c:strCache>
            </c:strRef>
          </c:cat>
          <c:val>
            <c:numRef>
              <c:f>Sheet1!$B$92</c:f>
              <c:numCache>
                <c:formatCode>0.0%</c:formatCode>
                <c:ptCount val="1"/>
                <c:pt idx="0">
                  <c:v>8.2000000000000003E-2</c:v>
                </c:pt>
              </c:numCache>
            </c:numRef>
          </c:val>
          <c:extLst>
            <c:ext xmlns:c16="http://schemas.microsoft.com/office/drawing/2014/chart" uri="{C3380CC4-5D6E-409C-BE32-E72D297353CC}">
              <c16:uniqueId val="{00000000-8B34-468E-B4B0-D5311B841E94}"/>
            </c:ext>
          </c:extLst>
        </c:ser>
        <c:dLbls>
          <c:showLegendKey val="0"/>
          <c:showVal val="0"/>
          <c:showCatName val="0"/>
          <c:showSerName val="0"/>
          <c:showPercent val="0"/>
          <c:showBubbleSize val="0"/>
        </c:dLbls>
        <c:gapWidth val="219"/>
        <c:overlap val="-27"/>
        <c:axId val="1156307567"/>
        <c:axId val="1156296335"/>
      </c:barChart>
      <c:catAx>
        <c:axId val="115630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56296335"/>
        <c:crosses val="autoZero"/>
        <c:auto val="1"/>
        <c:lblAlgn val="ctr"/>
        <c:lblOffset val="100"/>
        <c:noMultiLvlLbl val="0"/>
      </c:catAx>
      <c:valAx>
        <c:axId val="1156296335"/>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56307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629E-48A8-92BD-698793251010}"/>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629E-48A8-92BD-698793251010}"/>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629E-48A8-92BD-698793251010}"/>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629E-48A8-92BD-698793251010}"/>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629E-48A8-92BD-698793251010}"/>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629E-48A8-92BD-698793251010}"/>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629E-48A8-92BD-698793251010}"/>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629E-48A8-92BD-698793251010}"/>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629E-48A8-92BD-698793251010}"/>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629E-48A8-92BD-698793251010}"/>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629E-48A8-92BD-698793251010}"/>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629E-48A8-92BD-698793251010}"/>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629E-48A8-92BD-698793251010}"/>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629E-48A8-92BD-698793251010}"/>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629E-48A8-92BD-698793251010}"/>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629E-48A8-92BD-698793251010}"/>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629E-48A8-92BD-698793251010}"/>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629E-48A8-92BD-698793251010}"/>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Waldo'!$B$4:$B$21</c:f>
              <c:numCache>
                <c:formatCode>0</c:formatCode>
                <c:ptCount val="18"/>
                <c:pt idx="0">
                  <c:v>2072</c:v>
                </c:pt>
                <c:pt idx="1">
                  <c:v>2185</c:v>
                </c:pt>
                <c:pt idx="2">
                  <c:v>2344</c:v>
                </c:pt>
                <c:pt idx="3">
                  <c:v>2495</c:v>
                </c:pt>
                <c:pt idx="4">
                  <c:v>1973</c:v>
                </c:pt>
                <c:pt idx="5">
                  <c:v>1898</c:v>
                </c:pt>
                <c:pt idx="6">
                  <c:v>2137</c:v>
                </c:pt>
                <c:pt idx="7">
                  <c:v>2279</c:v>
                </c:pt>
                <c:pt idx="8">
                  <c:v>2490</c:v>
                </c:pt>
                <c:pt idx="9">
                  <c:v>2949</c:v>
                </c:pt>
                <c:pt idx="10">
                  <c:v>3279</c:v>
                </c:pt>
                <c:pt idx="11">
                  <c:v>3299</c:v>
                </c:pt>
                <c:pt idx="12">
                  <c:v>3106</c:v>
                </c:pt>
                <c:pt idx="13">
                  <c:v>2130</c:v>
                </c:pt>
                <c:pt idx="14">
                  <c:v>1461</c:v>
                </c:pt>
                <c:pt idx="15">
                  <c:v>1125</c:v>
                </c:pt>
                <c:pt idx="16">
                  <c:v>795</c:v>
                </c:pt>
                <c:pt idx="17">
                  <c:v>769</c:v>
                </c:pt>
              </c:numCache>
            </c:numRef>
          </c:val>
          <c:extLst>
            <c:ext xmlns:c16="http://schemas.microsoft.com/office/drawing/2014/chart" uri="{C3380CC4-5D6E-409C-BE32-E72D297353CC}">
              <c16:uniqueId val="{00000024-629E-48A8-92BD-698793251010}"/>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Environmental tobacco smoke exposure (high school students)</a:t>
            </a:r>
          </a:p>
        </c:rich>
      </c:tx>
      <c:overlay val="0"/>
    </c:title>
    <c:autoTitleDeleted val="0"/>
    <c:plotArea>
      <c:layout/>
      <c:barChart>
        <c:barDir val="col"/>
        <c:grouping val="clustered"/>
        <c:varyColors val="0"/>
        <c:ser>
          <c:idx val="0"/>
          <c:order val="0"/>
          <c:tx>
            <c:strRef>
              <c:f>'Indicator Tables'!$H$38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E62-4C3F-AD31-D15B1E2CE2A9}"/>
              </c:ext>
            </c:extLst>
          </c:dPt>
          <c:dPt>
            <c:idx val="1"/>
            <c:invertIfNegative val="0"/>
            <c:bubble3D val="0"/>
            <c:spPr>
              <a:solidFill>
                <a:srgbClr val="3D6E6F"/>
              </a:solidFill>
            </c:spPr>
            <c:extLst>
              <c:ext xmlns:c16="http://schemas.microsoft.com/office/drawing/2014/chart" uri="{C3380CC4-5D6E-409C-BE32-E72D297353CC}">
                <c16:uniqueId val="{00000003-BE62-4C3F-AD31-D15B1E2CE2A9}"/>
              </c:ext>
            </c:extLst>
          </c:dPt>
          <c:dPt>
            <c:idx val="2"/>
            <c:invertIfNegative val="0"/>
            <c:bubble3D val="0"/>
            <c:spPr>
              <a:solidFill>
                <a:srgbClr val="A2ADB1"/>
              </a:solidFill>
            </c:spPr>
            <c:extLst>
              <c:ext xmlns:c16="http://schemas.microsoft.com/office/drawing/2014/chart" uri="{C3380CC4-5D6E-409C-BE32-E72D297353CC}">
                <c16:uniqueId val="{00000005-BE62-4C3F-AD31-D15B1E2CE2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Tables'!$M$38:$O$38</c:f>
              <c:strCache>
                <c:ptCount val="3"/>
                <c:pt idx="0">
                  <c:v>2017
Waldo County</c:v>
                </c:pt>
                <c:pt idx="1">
                  <c:v>2019
Waldo County</c:v>
                </c:pt>
                <c:pt idx="2">
                  <c:v>2019
Maine</c:v>
                </c:pt>
              </c:strCache>
            </c:strRef>
          </c:cat>
          <c:val>
            <c:numRef>
              <c:f>'Indicator Tables'!$I$38:$K$38</c:f>
              <c:numCache>
                <c:formatCode>0.0%</c:formatCode>
                <c:ptCount val="3"/>
                <c:pt idx="0">
                  <c:v>0.40899999999999997</c:v>
                </c:pt>
                <c:pt idx="1">
                  <c:v>0.40899999999999997</c:v>
                </c:pt>
                <c:pt idx="2">
                  <c:v>0.27</c:v>
                </c:pt>
              </c:numCache>
            </c:numRef>
          </c:val>
          <c:extLst>
            <c:ext xmlns:c16="http://schemas.microsoft.com/office/drawing/2014/chart" uri="{C3380CC4-5D6E-409C-BE32-E72D297353CC}">
              <c16:uniqueId val="{00000006-BE62-4C3F-AD31-D15B1E2CE2A9}"/>
            </c:ext>
          </c:extLst>
        </c:ser>
        <c:dLbls>
          <c:dLblPos val="outEnd"/>
          <c:showLegendKey val="0"/>
          <c:showVal val="1"/>
          <c:showCatName val="0"/>
          <c:showSerName val="0"/>
          <c:showPercent val="0"/>
          <c:showBubbleSize val="0"/>
        </c:dLbls>
        <c:gapWidth val="150"/>
        <c:axId val="1925650143"/>
        <c:axId val="1925658463"/>
      </c:barChart>
      <c:catAx>
        <c:axId val="1925650143"/>
        <c:scaling>
          <c:orientation val="minMax"/>
        </c:scaling>
        <c:delete val="0"/>
        <c:axPos val="b"/>
        <c:numFmt formatCode="General" sourceLinked="1"/>
        <c:majorTickMark val="out"/>
        <c:minorTickMark val="none"/>
        <c:tickLblPos val="nextTo"/>
        <c:crossAx val="1925658463"/>
        <c:crosses val="autoZero"/>
        <c:auto val="1"/>
        <c:lblAlgn val="ctr"/>
        <c:lblOffset val="100"/>
        <c:noMultiLvlLbl val="0"/>
      </c:catAx>
      <c:valAx>
        <c:axId val="1925658463"/>
        <c:scaling>
          <c:orientation val="minMax"/>
        </c:scaling>
        <c:delete val="1"/>
        <c:axPos val="l"/>
        <c:numFmt formatCode="0.0%" sourceLinked="1"/>
        <c:majorTickMark val="out"/>
        <c:minorTickMark val="none"/>
        <c:tickLblPos val="nextTo"/>
        <c:crossAx val="1925650143"/>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Environmental tobacco smoke exposure (middle school students)</a:t>
            </a:r>
          </a:p>
        </c:rich>
      </c:tx>
      <c:overlay val="0"/>
    </c:title>
    <c:autoTitleDeleted val="0"/>
    <c:plotArea>
      <c:layout/>
      <c:barChart>
        <c:barDir val="col"/>
        <c:grouping val="clustered"/>
        <c:varyColors val="0"/>
        <c:ser>
          <c:idx val="0"/>
          <c:order val="0"/>
          <c:tx>
            <c:strRef>
              <c:f>'Indicator Tables'!$H$39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CA1-4CF9-A6CB-77DF67F2BB0A}"/>
              </c:ext>
            </c:extLst>
          </c:dPt>
          <c:dPt>
            <c:idx val="1"/>
            <c:invertIfNegative val="0"/>
            <c:bubble3D val="0"/>
            <c:spPr>
              <a:solidFill>
                <a:srgbClr val="3D6E6F"/>
              </a:solidFill>
            </c:spPr>
            <c:extLst>
              <c:ext xmlns:c16="http://schemas.microsoft.com/office/drawing/2014/chart" uri="{C3380CC4-5D6E-409C-BE32-E72D297353CC}">
                <c16:uniqueId val="{00000003-ACA1-4CF9-A6CB-77DF67F2BB0A}"/>
              </c:ext>
            </c:extLst>
          </c:dPt>
          <c:dPt>
            <c:idx val="2"/>
            <c:invertIfNegative val="0"/>
            <c:bubble3D val="0"/>
            <c:spPr>
              <a:solidFill>
                <a:srgbClr val="A2ADB1"/>
              </a:solidFill>
            </c:spPr>
            <c:extLst>
              <c:ext xmlns:c16="http://schemas.microsoft.com/office/drawing/2014/chart" uri="{C3380CC4-5D6E-409C-BE32-E72D297353CC}">
                <c16:uniqueId val="{00000005-ACA1-4CF9-A6CB-77DF67F2BB0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Tables'!$M$39:$O$39</c:f>
              <c:strCache>
                <c:ptCount val="3"/>
                <c:pt idx="0">
                  <c:v>2017
Waldo County</c:v>
                </c:pt>
                <c:pt idx="1">
                  <c:v>2019
Waldo County</c:v>
                </c:pt>
                <c:pt idx="2">
                  <c:v>2019
Maine</c:v>
                </c:pt>
              </c:strCache>
            </c:strRef>
          </c:cat>
          <c:val>
            <c:numRef>
              <c:f>'Indicator Tables'!$I$39:$K$39</c:f>
              <c:numCache>
                <c:formatCode>0.0%</c:formatCode>
                <c:ptCount val="3"/>
                <c:pt idx="0">
                  <c:v>0.28799999999999998</c:v>
                </c:pt>
                <c:pt idx="1">
                  <c:v>0.311</c:v>
                </c:pt>
                <c:pt idx="2">
                  <c:v>0.221</c:v>
                </c:pt>
              </c:numCache>
            </c:numRef>
          </c:val>
          <c:extLst>
            <c:ext xmlns:c16="http://schemas.microsoft.com/office/drawing/2014/chart" uri="{C3380CC4-5D6E-409C-BE32-E72D297353CC}">
              <c16:uniqueId val="{00000006-ACA1-4CF9-A6CB-77DF67F2BB0A}"/>
            </c:ext>
          </c:extLst>
        </c:ser>
        <c:dLbls>
          <c:dLblPos val="outEnd"/>
          <c:showLegendKey val="0"/>
          <c:showVal val="1"/>
          <c:showCatName val="0"/>
          <c:showSerName val="0"/>
          <c:showPercent val="0"/>
          <c:showBubbleSize val="0"/>
        </c:dLbls>
        <c:gapWidth val="150"/>
        <c:axId val="1925661375"/>
        <c:axId val="1925661791"/>
      </c:barChart>
      <c:catAx>
        <c:axId val="1925661375"/>
        <c:scaling>
          <c:orientation val="minMax"/>
        </c:scaling>
        <c:delete val="0"/>
        <c:axPos val="b"/>
        <c:numFmt formatCode="General" sourceLinked="1"/>
        <c:majorTickMark val="out"/>
        <c:minorTickMark val="none"/>
        <c:tickLblPos val="nextTo"/>
        <c:crossAx val="1925661791"/>
        <c:crosses val="autoZero"/>
        <c:auto val="1"/>
        <c:lblAlgn val="ctr"/>
        <c:lblOffset val="100"/>
        <c:noMultiLvlLbl val="0"/>
      </c:catAx>
      <c:valAx>
        <c:axId val="1925661791"/>
        <c:scaling>
          <c:orientation val="minMax"/>
        </c:scaling>
        <c:delete val="1"/>
        <c:axPos val="l"/>
        <c:numFmt formatCode="0.0%" sourceLinked="1"/>
        <c:majorTickMark val="out"/>
        <c:minorTickMark val="none"/>
        <c:tickLblPos val="nextTo"/>
        <c:crossAx val="1925661375"/>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(high school students)</a:t>
            </a:r>
          </a:p>
        </c:rich>
      </c:tx>
      <c:overlay val="0"/>
    </c:title>
    <c:autoTitleDeleted val="0"/>
    <c:plotArea>
      <c:layout/>
      <c:barChart>
        <c:barDir val="col"/>
        <c:grouping val="clustered"/>
        <c:varyColors val="0"/>
        <c:ser>
          <c:idx val="0"/>
          <c:order val="0"/>
          <c:tx>
            <c:strRef>
              <c:f>'Indicator Tables'!$H$41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28E-4671-8BAB-49AC36C534BC}"/>
              </c:ext>
            </c:extLst>
          </c:dPt>
          <c:dPt>
            <c:idx val="1"/>
            <c:invertIfNegative val="0"/>
            <c:bubble3D val="0"/>
            <c:spPr>
              <a:solidFill>
                <a:srgbClr val="3D6E6F"/>
              </a:solidFill>
            </c:spPr>
            <c:extLst>
              <c:ext xmlns:c16="http://schemas.microsoft.com/office/drawing/2014/chart" uri="{C3380CC4-5D6E-409C-BE32-E72D297353CC}">
                <c16:uniqueId val="{00000003-428E-4671-8BAB-49AC36C534BC}"/>
              </c:ext>
            </c:extLst>
          </c:dPt>
          <c:dPt>
            <c:idx val="2"/>
            <c:invertIfNegative val="0"/>
            <c:bubble3D val="0"/>
            <c:spPr>
              <a:solidFill>
                <a:srgbClr val="A2ADB1"/>
              </a:solidFill>
            </c:spPr>
            <c:extLst>
              <c:ext xmlns:c16="http://schemas.microsoft.com/office/drawing/2014/chart" uri="{C3380CC4-5D6E-409C-BE32-E72D297353CC}">
                <c16:uniqueId val="{00000005-428E-4671-8BAB-49AC36C534B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Tables'!$M$41:$O$41</c:f>
              <c:strCache>
                <c:ptCount val="3"/>
                <c:pt idx="0">
                  <c:v>2017
Waldo County</c:v>
                </c:pt>
                <c:pt idx="1">
                  <c:v>2019
Waldo County</c:v>
                </c:pt>
                <c:pt idx="2">
                  <c:v>2019
Maine</c:v>
                </c:pt>
              </c:strCache>
            </c:strRef>
          </c:cat>
          <c:val>
            <c:numRef>
              <c:f>'Indicator Tables'!$I$41:$K$41</c:f>
              <c:numCache>
                <c:formatCode>0.0%</c:formatCode>
                <c:ptCount val="3"/>
                <c:pt idx="0">
                  <c:v>0.32100000000000001</c:v>
                </c:pt>
                <c:pt idx="1">
                  <c:v>0.38400000000000001</c:v>
                </c:pt>
                <c:pt idx="2">
                  <c:v>0.32100000000000001</c:v>
                </c:pt>
              </c:numCache>
            </c:numRef>
          </c:val>
          <c:extLst>
            <c:ext xmlns:c16="http://schemas.microsoft.com/office/drawing/2014/chart" uri="{C3380CC4-5D6E-409C-BE32-E72D297353CC}">
              <c16:uniqueId val="{00000006-428E-4671-8BAB-49AC36C534BC}"/>
            </c:ext>
          </c:extLst>
        </c:ser>
        <c:dLbls>
          <c:dLblPos val="outEnd"/>
          <c:showLegendKey val="0"/>
          <c:showVal val="1"/>
          <c:showCatName val="0"/>
          <c:showSerName val="0"/>
          <c:showPercent val="0"/>
          <c:showBubbleSize val="0"/>
        </c:dLbls>
        <c:gapWidth val="150"/>
        <c:axId val="1925648895"/>
        <c:axId val="1925652223"/>
      </c:barChart>
      <c:catAx>
        <c:axId val="1925648895"/>
        <c:scaling>
          <c:orientation val="minMax"/>
        </c:scaling>
        <c:delete val="0"/>
        <c:axPos val="b"/>
        <c:numFmt formatCode="General" sourceLinked="1"/>
        <c:majorTickMark val="out"/>
        <c:minorTickMark val="none"/>
        <c:tickLblPos val="nextTo"/>
        <c:crossAx val="1925652223"/>
        <c:crosses val="autoZero"/>
        <c:auto val="1"/>
        <c:lblAlgn val="ctr"/>
        <c:lblOffset val="100"/>
        <c:noMultiLvlLbl val="0"/>
      </c:catAx>
      <c:valAx>
        <c:axId val="1925652223"/>
        <c:scaling>
          <c:orientation val="minMax"/>
          <c:min val="0"/>
        </c:scaling>
        <c:delete val="1"/>
        <c:axPos val="l"/>
        <c:numFmt formatCode="0.0%" sourceLinked="1"/>
        <c:majorTickMark val="out"/>
        <c:minorTickMark val="none"/>
        <c:tickLblPos val="nextTo"/>
        <c:crossAx val="1925648895"/>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care-sensitive condition emergency department rate per 10,000 population</a:t>
            </a:r>
          </a:p>
        </c:rich>
      </c:tx>
      <c:overlay val="0"/>
    </c:title>
    <c:autoTitleDeleted val="0"/>
    <c:plotArea>
      <c:layout/>
      <c:barChart>
        <c:barDir val="col"/>
        <c:grouping val="clustered"/>
        <c:varyColors val="0"/>
        <c:ser>
          <c:idx val="0"/>
          <c:order val="0"/>
          <c:tx>
            <c:strRef>
              <c:f>'Indicator Tables'!$I$5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343A-42D4-AF01-EFE85F9F8AA9}"/>
              </c:ext>
            </c:extLst>
          </c:dPt>
          <c:dPt>
            <c:idx val="1"/>
            <c:invertIfNegative val="0"/>
            <c:bubble3D val="0"/>
            <c:spPr>
              <a:solidFill>
                <a:srgbClr val="A2ADB1"/>
              </a:solidFill>
            </c:spPr>
            <c:extLst>
              <c:ext xmlns:c16="http://schemas.microsoft.com/office/drawing/2014/chart" uri="{C3380CC4-5D6E-409C-BE32-E72D297353CC}">
                <c16:uniqueId val="{00000003-343A-42D4-AF01-EFE85F9F8A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Tables'!$N$5:$O$5</c:f>
              <c:strCache>
                <c:ptCount val="2"/>
                <c:pt idx="0">
                  <c:v>2016-2018
Waldo County</c:v>
                </c:pt>
                <c:pt idx="1">
                  <c:v>2016-2018
Maine</c:v>
                </c:pt>
              </c:strCache>
            </c:strRef>
          </c:cat>
          <c:val>
            <c:numRef>
              <c:f>'Indicator Tables'!$J$5:$K$5</c:f>
              <c:numCache>
                <c:formatCode>General</c:formatCode>
                <c:ptCount val="2"/>
                <c:pt idx="0">
                  <c:v>340.6</c:v>
                </c:pt>
                <c:pt idx="1">
                  <c:v>282.5</c:v>
                </c:pt>
              </c:numCache>
            </c:numRef>
          </c:val>
          <c:extLst>
            <c:ext xmlns:c16="http://schemas.microsoft.com/office/drawing/2014/chart" uri="{C3380CC4-5D6E-409C-BE32-E72D297353CC}">
              <c16:uniqueId val="{00000004-343A-42D4-AF01-EFE85F9F8AA9}"/>
            </c:ext>
          </c:extLst>
        </c:ser>
        <c:dLbls>
          <c:dLblPos val="outEnd"/>
          <c:showLegendKey val="0"/>
          <c:showVal val="1"/>
          <c:showCatName val="0"/>
          <c:showSerName val="0"/>
          <c:showPercent val="0"/>
          <c:showBubbleSize val="0"/>
        </c:dLbls>
        <c:gapWidth val="150"/>
        <c:axId val="1722077487"/>
        <c:axId val="1722078319"/>
      </c:barChart>
      <c:catAx>
        <c:axId val="1722077487"/>
        <c:scaling>
          <c:orientation val="minMax"/>
        </c:scaling>
        <c:delete val="0"/>
        <c:axPos val="b"/>
        <c:numFmt formatCode="General" sourceLinked="1"/>
        <c:majorTickMark val="out"/>
        <c:minorTickMark val="none"/>
        <c:tickLblPos val="nextTo"/>
        <c:crossAx val="1722078319"/>
        <c:crosses val="autoZero"/>
        <c:auto val="1"/>
        <c:lblAlgn val="ctr"/>
        <c:lblOffset val="100"/>
        <c:noMultiLvlLbl val="0"/>
      </c:catAx>
      <c:valAx>
        <c:axId val="1722078319"/>
        <c:scaling>
          <c:orientation val="minMax"/>
        </c:scaling>
        <c:delete val="1"/>
        <c:axPos val="l"/>
        <c:numFmt formatCode="General" sourceLinked="1"/>
        <c:majorTickMark val="out"/>
        <c:minorTickMark val="none"/>
        <c:tickLblPos val="nextTo"/>
        <c:crossAx val="1722077487"/>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Breast cancer screening up-to-date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BDC9-46B2-8992-483E4916956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Sheet1!$A$6:$A$8</c:f>
              <c:strCache>
                <c:ptCount val="3"/>
                <c:pt idx="0">
                  <c:v>2014 &amp; 2016
Waldo County</c:v>
                </c:pt>
                <c:pt idx="1">
                  <c:v>2014 &amp; 2016
Maine</c:v>
                </c:pt>
                <c:pt idx="2">
                  <c:v>2016 U.S.</c:v>
                </c:pt>
              </c:strCache>
            </c:strRef>
          </c:cat>
          <c:val>
            <c:numRef>
              <c:f>Sheet1!$B$6:$B$8</c:f>
              <c:numCache>
                <c:formatCode>0.0%</c:formatCode>
                <c:ptCount val="3"/>
                <c:pt idx="0">
                  <c:v>0.73499999999999999</c:v>
                </c:pt>
                <c:pt idx="1">
                  <c:v>0.81899999999999995</c:v>
                </c:pt>
                <c:pt idx="2">
                  <c:v>0.77300000000000002</c:v>
                </c:pt>
              </c:numCache>
            </c:numRef>
          </c:val>
          <c:extLst>
            <c:ext xmlns:c16="http://schemas.microsoft.com/office/drawing/2014/chart" uri="{C3380CC4-5D6E-409C-BE32-E72D297353CC}">
              <c16:uniqueId val="{00000000-BDC9-46B2-8992-483E49169567}"/>
            </c:ext>
          </c:extLst>
        </c:ser>
        <c:dLbls>
          <c:dLblPos val="outEnd"/>
          <c:showLegendKey val="0"/>
          <c:showVal val="1"/>
          <c:showCatName val="0"/>
          <c:showSerName val="0"/>
          <c:showPercent val="0"/>
          <c:showBubbleSize val="0"/>
        </c:dLbls>
        <c:gapWidth val="219"/>
        <c:overlap val="-27"/>
        <c:axId val="1114100927"/>
        <c:axId val="1114094687"/>
      </c:barChart>
      <c:catAx>
        <c:axId val="111410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14094687"/>
        <c:crosses val="autoZero"/>
        <c:auto val="1"/>
        <c:lblAlgn val="ctr"/>
        <c:lblOffset val="100"/>
        <c:noMultiLvlLbl val="0"/>
      </c:catAx>
      <c:valAx>
        <c:axId val="11140946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14100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Coronary heart disease deaths per 100,000 population</a:t>
            </a:r>
          </a:p>
        </c:rich>
      </c:tx>
      <c:overlay val="0"/>
    </c:title>
    <c:autoTitleDeleted val="0"/>
    <c:plotArea>
      <c:layout/>
      <c:barChart>
        <c:barDir val="col"/>
        <c:grouping val="clustered"/>
        <c:varyColors val="0"/>
        <c:ser>
          <c:idx val="0"/>
          <c:order val="0"/>
          <c:tx>
            <c:strRef>
              <c:f>'Indicator Tables'!$H$9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651-448E-A086-F0E31EFA8EA9}"/>
              </c:ext>
            </c:extLst>
          </c:dPt>
          <c:dPt>
            <c:idx val="1"/>
            <c:invertIfNegative val="0"/>
            <c:bubble3D val="0"/>
            <c:spPr>
              <a:solidFill>
                <a:srgbClr val="3D6E6F"/>
              </a:solidFill>
            </c:spPr>
            <c:extLst>
              <c:ext xmlns:c16="http://schemas.microsoft.com/office/drawing/2014/chart" uri="{C3380CC4-5D6E-409C-BE32-E72D297353CC}">
                <c16:uniqueId val="{00000003-0651-448E-A086-F0E31EFA8EA9}"/>
              </c:ext>
            </c:extLst>
          </c:dPt>
          <c:dPt>
            <c:idx val="2"/>
            <c:invertIfNegative val="0"/>
            <c:bubble3D val="0"/>
            <c:spPr>
              <a:solidFill>
                <a:srgbClr val="A2ADB1"/>
              </a:solidFill>
            </c:spPr>
            <c:extLst>
              <c:ext xmlns:c16="http://schemas.microsoft.com/office/drawing/2014/chart" uri="{C3380CC4-5D6E-409C-BE32-E72D297353CC}">
                <c16:uniqueId val="{00000005-0651-448E-A086-F0E31EFA8EA9}"/>
              </c:ext>
            </c:extLst>
          </c:dPt>
          <c:dPt>
            <c:idx val="3"/>
            <c:invertIfNegative val="0"/>
            <c:bubble3D val="0"/>
            <c:spPr>
              <a:solidFill>
                <a:srgbClr val="A2ADB1"/>
              </a:solidFill>
            </c:spPr>
            <c:extLst>
              <c:ext xmlns:c16="http://schemas.microsoft.com/office/drawing/2014/chart" uri="{C3380CC4-5D6E-409C-BE32-E72D297353CC}">
                <c16:uniqueId val="{00000007-0651-448E-A086-F0E31EFA8E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Tables'!$M$9:$P$9</c:f>
              <c:strCache>
                <c:ptCount val="4"/>
                <c:pt idx="0">
                  <c:v>2007-2011
Waldo County</c:v>
                </c:pt>
                <c:pt idx="1">
                  <c:v>2015-2019
Waldo County</c:v>
                </c:pt>
                <c:pt idx="2">
                  <c:v>2015-2019
Maine</c:v>
                </c:pt>
                <c:pt idx="3">
                  <c:v>2019
U.S.</c:v>
                </c:pt>
              </c:strCache>
            </c:strRef>
          </c:cat>
          <c:val>
            <c:numRef>
              <c:f>'Indicator Tables'!$I$9:$L$9</c:f>
              <c:numCache>
                <c:formatCode>General</c:formatCode>
                <c:ptCount val="4"/>
                <c:pt idx="0">
                  <c:v>112.7</c:v>
                </c:pt>
                <c:pt idx="1">
                  <c:v>95</c:v>
                </c:pt>
                <c:pt idx="2">
                  <c:v>79</c:v>
                </c:pt>
                <c:pt idx="3">
                  <c:v>88</c:v>
                </c:pt>
              </c:numCache>
            </c:numRef>
          </c:val>
          <c:extLst>
            <c:ext xmlns:c16="http://schemas.microsoft.com/office/drawing/2014/chart" uri="{C3380CC4-5D6E-409C-BE32-E72D297353CC}">
              <c16:uniqueId val="{00000008-0651-448E-A086-F0E31EFA8EA9}"/>
            </c:ext>
          </c:extLst>
        </c:ser>
        <c:dLbls>
          <c:dLblPos val="outEnd"/>
          <c:showLegendKey val="0"/>
          <c:showVal val="1"/>
          <c:showCatName val="0"/>
          <c:showSerName val="0"/>
          <c:showPercent val="0"/>
          <c:showBubbleSize val="0"/>
        </c:dLbls>
        <c:gapWidth val="150"/>
        <c:axId val="1720236415"/>
        <c:axId val="1720233503"/>
      </c:barChart>
      <c:catAx>
        <c:axId val="1720236415"/>
        <c:scaling>
          <c:orientation val="minMax"/>
        </c:scaling>
        <c:delete val="0"/>
        <c:axPos val="b"/>
        <c:numFmt formatCode="General" sourceLinked="1"/>
        <c:majorTickMark val="out"/>
        <c:minorTickMark val="none"/>
        <c:tickLblPos val="nextTo"/>
        <c:crossAx val="1720233503"/>
        <c:crosses val="autoZero"/>
        <c:auto val="1"/>
        <c:lblAlgn val="ctr"/>
        <c:lblOffset val="100"/>
        <c:noMultiLvlLbl val="0"/>
      </c:catAx>
      <c:valAx>
        <c:axId val="1720233503"/>
        <c:scaling>
          <c:orientation val="minMax"/>
          <c:max val="120"/>
        </c:scaling>
        <c:delete val="1"/>
        <c:axPos val="l"/>
        <c:numFmt formatCode="General" sourceLinked="1"/>
        <c:majorTickMark val="out"/>
        <c:minorTickMark val="none"/>
        <c:tickLblPos val="nextTo"/>
        <c:crossAx val="1720236415"/>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Heart attack hospitalization per 10,000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0762-4965-BE2D-356CCC88C16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Sheet1!$A$86:$A$87</c:f>
              <c:strCache>
                <c:ptCount val="2"/>
                <c:pt idx="0">
                  <c:v>2016-2018
Waldo County</c:v>
                </c:pt>
                <c:pt idx="1">
                  <c:v>2016-2018
Maine</c:v>
                </c:pt>
              </c:strCache>
            </c:strRef>
          </c:cat>
          <c:val>
            <c:numRef>
              <c:f>Sheet1!$B$86:$B$87</c:f>
              <c:numCache>
                <c:formatCode>General</c:formatCode>
                <c:ptCount val="2"/>
                <c:pt idx="0">
                  <c:v>25.5</c:v>
                </c:pt>
                <c:pt idx="1">
                  <c:v>22.5</c:v>
                </c:pt>
              </c:numCache>
            </c:numRef>
          </c:val>
          <c:extLst>
            <c:ext xmlns:c16="http://schemas.microsoft.com/office/drawing/2014/chart" uri="{C3380CC4-5D6E-409C-BE32-E72D297353CC}">
              <c16:uniqueId val="{00000000-0762-4965-BE2D-356CCC88C163}"/>
            </c:ext>
          </c:extLst>
        </c:ser>
        <c:dLbls>
          <c:showLegendKey val="0"/>
          <c:showVal val="0"/>
          <c:showCatName val="0"/>
          <c:showSerName val="0"/>
          <c:showPercent val="0"/>
          <c:showBubbleSize val="0"/>
        </c:dLbls>
        <c:gapWidth val="219"/>
        <c:overlap val="-27"/>
        <c:axId val="1164573023"/>
        <c:axId val="1164581343"/>
      </c:barChart>
      <c:catAx>
        <c:axId val="116457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64581343"/>
        <c:crosses val="autoZero"/>
        <c:auto val="1"/>
        <c:lblAlgn val="ctr"/>
        <c:lblOffset val="100"/>
        <c:noMultiLvlLbl val="0"/>
      </c:catAx>
      <c:valAx>
        <c:axId val="1164581343"/>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4573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Heart failure hospitalizations per 10,000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7E00-4242-8161-221020F204F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Sheet1!$A$92:$A$93</c:f>
              <c:strCache>
                <c:ptCount val="2"/>
                <c:pt idx="0">
                  <c:v>2016-2018
Waldo County</c:v>
                </c:pt>
                <c:pt idx="1">
                  <c:v>2016-2018
Maine</c:v>
                </c:pt>
              </c:strCache>
            </c:strRef>
          </c:cat>
          <c:val>
            <c:numRef>
              <c:f>Sheet1!$B$92:$B$93</c:f>
              <c:numCache>
                <c:formatCode>General</c:formatCode>
                <c:ptCount val="2"/>
                <c:pt idx="0">
                  <c:v>13.3</c:v>
                </c:pt>
                <c:pt idx="1">
                  <c:v>11.2</c:v>
                </c:pt>
              </c:numCache>
            </c:numRef>
          </c:val>
          <c:extLst>
            <c:ext xmlns:c16="http://schemas.microsoft.com/office/drawing/2014/chart" uri="{C3380CC4-5D6E-409C-BE32-E72D297353CC}">
              <c16:uniqueId val="{00000000-7E00-4242-8161-221020F204F0}"/>
            </c:ext>
          </c:extLst>
        </c:ser>
        <c:dLbls>
          <c:showLegendKey val="0"/>
          <c:showVal val="0"/>
          <c:showCatName val="0"/>
          <c:showSerName val="0"/>
          <c:showPercent val="0"/>
          <c:showBubbleSize val="0"/>
        </c:dLbls>
        <c:gapWidth val="219"/>
        <c:overlap val="-27"/>
        <c:axId val="1164262415"/>
        <c:axId val="1164267823"/>
      </c:barChart>
      <c:catAx>
        <c:axId val="1164262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64267823"/>
        <c:crosses val="autoZero"/>
        <c:auto val="1"/>
        <c:lblAlgn val="ctr"/>
        <c:lblOffset val="100"/>
        <c:noMultiLvlLbl val="0"/>
      </c:catAx>
      <c:valAx>
        <c:axId val="1164267823"/>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642624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Pneumonia hospitalizations per 10,000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6EE7-4C4D-8C2B-A41A2314A6F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Sheet1!$A$81:$A$82</c:f>
              <c:strCache>
                <c:ptCount val="2"/>
                <c:pt idx="0">
                  <c:v>2016-2018
Waldo County</c:v>
                </c:pt>
                <c:pt idx="1">
                  <c:v>2016-2018
Maine</c:v>
                </c:pt>
              </c:strCache>
            </c:strRef>
          </c:cat>
          <c:val>
            <c:numRef>
              <c:f>Sheet1!$B$81:$B$82</c:f>
              <c:numCache>
                <c:formatCode>General</c:formatCode>
                <c:ptCount val="2"/>
                <c:pt idx="0">
                  <c:v>31.5</c:v>
                </c:pt>
                <c:pt idx="1">
                  <c:v>19.100000000000001</c:v>
                </c:pt>
              </c:numCache>
            </c:numRef>
          </c:val>
          <c:extLst>
            <c:ext xmlns:c16="http://schemas.microsoft.com/office/drawing/2014/chart" uri="{C3380CC4-5D6E-409C-BE32-E72D297353CC}">
              <c16:uniqueId val="{00000000-6EE7-4C4D-8C2B-A41A2314A6F5}"/>
            </c:ext>
          </c:extLst>
        </c:ser>
        <c:dLbls>
          <c:dLblPos val="outEnd"/>
          <c:showLegendKey val="0"/>
          <c:showVal val="1"/>
          <c:showCatName val="0"/>
          <c:showSerName val="0"/>
          <c:showPercent val="0"/>
          <c:showBubbleSize val="0"/>
        </c:dLbls>
        <c:gapWidth val="219"/>
        <c:overlap val="-27"/>
        <c:axId val="825473519"/>
        <c:axId val="825470191"/>
      </c:barChart>
      <c:catAx>
        <c:axId val="825473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5470191"/>
        <c:crosses val="autoZero"/>
        <c:auto val="1"/>
        <c:lblAlgn val="ctr"/>
        <c:lblOffset val="100"/>
        <c:noMultiLvlLbl val="0"/>
      </c:catAx>
      <c:valAx>
        <c:axId val="8254701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25473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fhop.ucsf.edu/sites/fhop.ucsf.edu/files/wysiwyg/Adolescent%20Mental%20Health%20Data.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cs typeface="Arial" panose="020B0604020202020204" pitchFamily="34" charset="0"/>
              </a:rPr>
              <a:t>Adrienne Gallant</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181488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Drexell</a:t>
            </a:r>
            <a:r>
              <a:rPr lang="en-US" dirty="0"/>
              <a:t> and Adrienne</a:t>
            </a:r>
            <a:r>
              <a:rPr lang="en-US" baseline="0" dirty="0"/>
              <a:t> </a:t>
            </a:r>
          </a:p>
          <a:p>
            <a:endParaRPr lang="en-US" baseline="0" dirty="0"/>
          </a:p>
          <a:p>
            <a:r>
              <a:rPr lang="en-US" dirty="0"/>
              <a:t>Number of COVID vaccination clinics and locations (</a:t>
            </a:r>
            <a:r>
              <a:rPr lang="en-US" b="1" dirty="0"/>
              <a:t>CONTACT STEVE</a:t>
            </a:r>
            <a:r>
              <a:rPr lang="en-US" b="1" baseline="0" dirty="0"/>
              <a:t> GARHARTT) </a:t>
            </a:r>
            <a:endParaRPr lang="en-US" b="0" baseline="0" dirty="0"/>
          </a:p>
          <a:p>
            <a:r>
              <a:rPr lang="en-US" b="0" baseline="0" dirty="0"/>
              <a:t>Number of vaccines delivered (include school vaccinations)</a:t>
            </a:r>
          </a:p>
          <a:p>
            <a:r>
              <a:rPr lang="en-US" b="0" baseline="0" dirty="0"/>
              <a:t>Acknowledge volunteers and employees that made clinics happen</a:t>
            </a:r>
          </a:p>
          <a:p>
            <a:endParaRPr lang="en-US" b="0" baseline="0" dirty="0"/>
          </a:p>
          <a:p>
            <a:endParaRPr lang="en-US" b="0" baseline="0" dirty="0"/>
          </a:p>
          <a:p>
            <a:r>
              <a:rPr lang="en-US" b="0" baseline="0" dirty="0"/>
              <a:t>Thank you.  I’m Drexell White, the Maine CDC District Public Health Liaison for the </a:t>
            </a:r>
            <a:r>
              <a:rPr lang="en-US" b="0" baseline="0" dirty="0" err="1"/>
              <a:t>Midcoast</a:t>
            </a:r>
            <a:r>
              <a:rPr lang="en-US" b="0" baseline="0" dirty="0"/>
              <a:t> District.  Welcome to everyone who took time to join us today and help us map out our Community Health Needs. I’d like to start with an acknowledgement of the times in which we live and the tremendous ongoing effort to keep Maine safe and healthy.</a:t>
            </a:r>
          </a:p>
          <a:p>
            <a:endParaRPr lang="en-US" b="0" baseline="0" dirty="0"/>
          </a:p>
          <a:p>
            <a:r>
              <a:rPr lang="en-US" b="0" baseline="0" dirty="0"/>
              <a:t>The vaccination numbers on the slide illustrate one part of the unprecedented effort undertaken by our healthcare, public health, and social services systems, as well as State, County and Local governments, non-governmental organizations, businesses and individuals throughout the State. </a:t>
            </a:r>
          </a:p>
          <a:p>
            <a:endParaRPr lang="en-US" b="0" baseline="0" dirty="0"/>
          </a:p>
          <a:p>
            <a:r>
              <a:rPr lang="en-US" b="0" baseline="0" dirty="0"/>
              <a:t>This has been an all-hands-on-deck effort affecting everyone. To all our thanks for your efforts and continued support..</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364539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Drexell</a:t>
            </a:r>
            <a:r>
              <a:rPr lang="en-US" dirty="0"/>
              <a:t> and Adrienne</a:t>
            </a:r>
            <a:r>
              <a:rPr lang="en-US" baseline="0" dirty="0"/>
              <a:t> </a:t>
            </a:r>
          </a:p>
          <a:p>
            <a:endParaRPr lang="en-US" dirty="0"/>
          </a:p>
          <a:p>
            <a:r>
              <a:rPr lang="en-US" dirty="0"/>
              <a:t>The </a:t>
            </a:r>
            <a:r>
              <a:rPr lang="en-US" dirty="0" err="1"/>
              <a:t>Midcoast</a:t>
            </a:r>
            <a:r>
              <a:rPr lang="en-US" dirty="0"/>
              <a:t> Public Health District is one of 9 Public Health Districts in Maine; 8 geographic-based Districts and one population-based District serving the State’s indigenous tribes.</a:t>
            </a:r>
          </a:p>
          <a:p>
            <a:endParaRPr lang="en-US" dirty="0"/>
          </a:p>
          <a:p>
            <a:r>
              <a:rPr lang="en-US" dirty="0"/>
              <a:t>The </a:t>
            </a:r>
            <a:r>
              <a:rPr lang="en-US" dirty="0" err="1"/>
              <a:t>Midcoast</a:t>
            </a:r>
            <a:r>
              <a:rPr lang="en-US" dirty="0"/>
              <a:t> District has a public health unit that includes Public Health Nursing, District Epidemiology, Health Inspections, Drinking Water, and the District Liaison and Council Coordinator.  In addition to its regular functions, the Public Health Unit has been focused on the support of the </a:t>
            </a:r>
            <a:r>
              <a:rPr lang="en-US" dirty="0" err="1"/>
              <a:t>Covid</a:t>
            </a:r>
            <a:r>
              <a:rPr lang="en-US" dirty="0"/>
              <a:t> 19 response.</a:t>
            </a:r>
          </a:p>
          <a:p>
            <a:endParaRPr lang="en-US" dirty="0"/>
          </a:p>
          <a:p>
            <a:r>
              <a:rPr lang="en-US" dirty="0"/>
              <a:t>Our District includes Waldo, Knox, Lincoln and Sagadahoc Counties encompassing 73 municipalities.  One of the unique features of our District are the six island communities of Islesboro, Isle au Haut, North Haven, </a:t>
            </a:r>
            <a:r>
              <a:rPr lang="en-US" dirty="0" err="1"/>
              <a:t>Vinalhaven</a:t>
            </a:r>
            <a:r>
              <a:rPr lang="en-US" dirty="0"/>
              <a:t> and </a:t>
            </a:r>
            <a:r>
              <a:rPr lang="en-US" dirty="0" err="1"/>
              <a:t>Monhegan</a:t>
            </a:r>
            <a:r>
              <a:rPr lang="en-US" dirty="0"/>
              <a:t>.  </a:t>
            </a:r>
          </a:p>
          <a:p>
            <a:endParaRPr lang="en-US" dirty="0"/>
          </a:p>
          <a:p>
            <a:r>
              <a:rPr lang="en-US" dirty="0"/>
              <a:t>Next Slide Please.</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133835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Drexell</a:t>
            </a:r>
            <a:r>
              <a:rPr lang="en-US" dirty="0"/>
              <a:t> and Adrienne</a:t>
            </a:r>
            <a:r>
              <a:rPr lang="en-US" baseline="0" dirty="0"/>
              <a:t> </a:t>
            </a:r>
          </a:p>
          <a:p>
            <a:endParaRPr lang="en-US" dirty="0"/>
          </a:p>
          <a:p>
            <a:r>
              <a:rPr lang="en-US" dirty="0"/>
              <a:t>The Midcoast Public Health Council continued its work on mental health, obesity and elevated blood lead levels in children.  Through funding made available through Maine CDC, the MPHC was able to conduct a series of Mental Health First Aid programs in the District, training 80 persons.  </a:t>
            </a:r>
          </a:p>
          <a:p>
            <a:endParaRPr lang="en-US" dirty="0"/>
          </a:p>
          <a:p>
            <a:r>
              <a:rPr lang="en-US" dirty="0"/>
              <a:t>Our Obesity Committee sought out opportunities to promote low and no cost physical activity opportunities through local land trusts and conservancies.</a:t>
            </a:r>
          </a:p>
          <a:p>
            <a:endParaRPr lang="en-US" dirty="0"/>
          </a:p>
          <a:p>
            <a:r>
              <a:rPr lang="en-US" dirty="0"/>
              <a:t>And,, our lead committee collaborated with pediatric providers to create strategies to improve blood lead level screening in children.  </a:t>
            </a:r>
          </a:p>
          <a:p>
            <a:endParaRPr lang="en-US" dirty="0"/>
          </a:p>
          <a:p>
            <a:r>
              <a:rPr lang="en-US" dirty="0"/>
              <a:t>The Midcoast Public Health Council meets five times per year, and continued to meet throughout the pandemic, offering a variety virtual panel discussions and presentations.  Thanks to the MPHC Leadership, Council Members and Stakeholders for continuing to plan, meet and engage during these challenging times.</a:t>
            </a:r>
          </a:p>
          <a:p>
            <a:endParaRPr lang="en-US" dirty="0"/>
          </a:p>
          <a:p>
            <a:r>
              <a:rPr lang="en-US" dirty="0"/>
              <a:t>Thank you for this opportunity to provide Midcoast Public Health District and Council highlights,  I’ll now turn it back to Adrienne Gallant.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dirty="0"/>
          </a:p>
        </p:txBody>
      </p:sp>
    </p:spTree>
    <p:extLst>
      <p:ext uri="{BB962C8B-B14F-4D97-AF65-F5344CB8AC3E}">
        <p14:creationId xmlns:p14="http://schemas.microsoft.com/office/powerpoint/2010/main" val="250534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Drexell</a:t>
            </a:r>
            <a:r>
              <a:rPr lang="en-US" dirty="0"/>
              <a:t> and Adrienne</a:t>
            </a:r>
            <a:r>
              <a:rPr lang="en-US" baseline="0" dirty="0"/>
              <a:t> </a:t>
            </a:r>
          </a:p>
          <a:p>
            <a:endParaRPr lang="en-US" dirty="0"/>
          </a:p>
          <a:p>
            <a:r>
              <a:rPr lang="en-US" dirty="0"/>
              <a:t>Before we delve into the next group of slides, I want to take a moment to mention that these upcoming slides are a snap shot of work done by the hospital and our community partner, the Knox</a:t>
            </a:r>
            <a:r>
              <a:rPr lang="en-US" baseline="0" dirty="0"/>
              <a:t> County Community Health Coalition</a:t>
            </a:r>
            <a:r>
              <a:rPr lang="en-US" dirty="0"/>
              <a:t>, with</a:t>
            </a:r>
            <a:r>
              <a:rPr lang="en-US" baseline="0" dirty="0"/>
              <a:t> whom we collaborate on grant work to help move the needle on these health priorities. The work outlined here has been done between October 1, 2018 until September 2021. We fully recognize that we have many community partners who are also doing population health work in Knox County, many of which are here today. The </a:t>
            </a:r>
          </a:p>
          <a:p>
            <a:endParaRPr lang="en-US" baseline="0" dirty="0"/>
          </a:p>
          <a:p>
            <a:r>
              <a:rPr lang="en-US" baseline="0" dirty="0"/>
              <a:t>Onto our slides! </a:t>
            </a:r>
          </a:p>
          <a:p>
            <a:endParaRPr lang="en-US" baseline="0" dirty="0"/>
          </a:p>
          <a:p>
            <a:r>
              <a:rPr lang="en-US" baseline="0" dirty="0"/>
              <a:t>Next slide please</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288856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Drexell</a:t>
            </a:r>
            <a:r>
              <a:rPr lang="en-US" dirty="0"/>
              <a:t> and Adrienne</a:t>
            </a:r>
            <a:r>
              <a:rPr lang="en-US" baseline="0" dirty="0"/>
              <a:t> </a:t>
            </a:r>
          </a:p>
          <a:p>
            <a:endParaRPr lang="en-US" dirty="0"/>
          </a:p>
          <a:p>
            <a:endParaRPr lang="en-US" dirty="0"/>
          </a:p>
          <a:p>
            <a:r>
              <a:rPr lang="en-US" dirty="0"/>
              <a:t>As</a:t>
            </a:r>
            <a:r>
              <a:rPr lang="en-US" baseline="0" dirty="0"/>
              <a:t> the years move forward, we continue to see the impact substance use has on individuals, families, and the community at large. Work by our hospitals and community partners continues to be done to increase access to treatment and/or provide education on the implications of substance use on the individual, families, and our community.</a:t>
            </a:r>
          </a:p>
          <a:p>
            <a:endParaRPr lang="en-US" baseline="0" dirty="0"/>
          </a:p>
          <a:p>
            <a:r>
              <a:rPr lang="en-US" baseline="0" dirty="0"/>
              <a:t>In 2018 a group of providers from multiple community organizations came together in Waldo County to form the Waldo County Recovery Committee. Knox County followed suit in 2019 forming the Knox County Recovery Collaborative. The purpose of the groups is </a:t>
            </a:r>
            <a:r>
              <a:rPr lang="en-US" b="0" baseline="0" dirty="0"/>
              <a:t>to increase communication between organizations and help those struggling the many aspects of substance use.</a:t>
            </a:r>
          </a:p>
          <a:p>
            <a:endParaRPr lang="en-US" b="0" baseline="0" dirty="0"/>
          </a:p>
          <a:p>
            <a:r>
              <a:rPr lang="en-US" b="0" baseline="0" dirty="0"/>
              <a:t>Pen Bay Medical Center and Waldo County General Hospital continue to offer Integrated Medication Assisted Treatment to those dealing with opioid use disorder. Between Pen Bay and Waldo County General Hospital’s practices, psychiatric and health centers there are 20 IMAT providers.</a:t>
            </a:r>
          </a:p>
          <a:p>
            <a:endParaRPr lang="en-US" b="0" baseline="0" dirty="0"/>
          </a:p>
          <a:p>
            <a:r>
              <a:rPr lang="en-US" b="0" baseline="0" dirty="0"/>
              <a:t>Pen Bay received a federal planning grant in September of 2020 to look at the gaps in needs and resources for individuals with opioid use disorder. Through the grant, we were able to conduct a needs assessment and start developing a plan to addressing some of the gaps.</a:t>
            </a:r>
          </a:p>
          <a:p>
            <a:endParaRPr lang="en-US" b="0" baseline="0" dirty="0"/>
          </a:p>
          <a:p>
            <a:r>
              <a:rPr lang="en-US" b="0" baseline="0" dirty="0"/>
              <a:t>Over the past three years, Waldo County Recovery Committee and the Knox County Community Health Coalition provided a variety of community and provider focused trainings and partnered with law enforcement to support county wide county wide medication take back events.</a:t>
            </a:r>
          </a:p>
          <a:p>
            <a:endParaRPr lang="en-US" b="0" baseline="0" dirty="0"/>
          </a:p>
          <a:p>
            <a:r>
              <a:rPr lang="en-US" b="0" baseline="0" dirty="0"/>
              <a:t>Next slide please</a:t>
            </a:r>
          </a:p>
          <a:p>
            <a:endParaRPr lang="en-US" b="0" baseline="0" dirty="0"/>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14671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Drexell</a:t>
            </a:r>
            <a:r>
              <a:rPr lang="en-US" dirty="0"/>
              <a:t> and Adrienne</a:t>
            </a:r>
            <a:r>
              <a:rPr lang="en-US" baseline="0" dirty="0"/>
              <a:t> </a:t>
            </a:r>
          </a:p>
          <a:p>
            <a:endParaRPr lang="en-US" dirty="0"/>
          </a:p>
          <a:p>
            <a:r>
              <a:rPr lang="en-US" dirty="0"/>
              <a:t>Tobacco use and tobacco prevention has been a focus across our counties. Work is done across sectors to develop policies, provide support for those that need or want</a:t>
            </a:r>
            <a:r>
              <a:rPr lang="en-US" baseline="0" dirty="0"/>
              <a:t> to quit and educate people of all ages on the health risks of using tobacco and the need to become or remain tobacco free.</a:t>
            </a:r>
            <a:endParaRPr lang="en-US" dirty="0"/>
          </a:p>
          <a:p>
            <a:endParaRPr lang="en-US" dirty="0"/>
          </a:p>
          <a:p>
            <a:r>
              <a:rPr lang="en-US" dirty="0"/>
              <a:t>Over the past three years</a:t>
            </a:r>
            <a:r>
              <a:rPr lang="en-US" baseline="0" dirty="0"/>
              <a:t> we’ve seen r</a:t>
            </a:r>
            <a:r>
              <a:rPr lang="en-US" dirty="0"/>
              <a:t>eferrals</a:t>
            </a:r>
            <a:r>
              <a:rPr lang="en-US" baseline="0" dirty="0"/>
              <a:t> from providers to the helpline increase each year. </a:t>
            </a:r>
          </a:p>
          <a:p>
            <a:endParaRPr lang="en-US" baseline="0" dirty="0"/>
          </a:p>
          <a:p>
            <a:r>
              <a:rPr lang="en-US" baseline="0" dirty="0"/>
              <a:t>Multiple trainings were provided to the community across both counties on vaping, tobacco prevention, the </a:t>
            </a:r>
            <a:r>
              <a:rPr lang="en-US" baseline="0" dirty="0" err="1"/>
              <a:t>quitlink</a:t>
            </a:r>
            <a:r>
              <a:rPr lang="en-US" baseline="0" dirty="0"/>
              <a:t> and the sidekicks program. Over 2500 people were reached with these trainings! </a:t>
            </a:r>
          </a:p>
          <a:p>
            <a:endParaRPr lang="en-US" baseline="0" dirty="0"/>
          </a:p>
          <a:p>
            <a:r>
              <a:rPr lang="en-US" baseline="0" dirty="0"/>
              <a:t>Next slide please</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130223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Drexell</a:t>
            </a:r>
            <a:r>
              <a:rPr lang="en-US" dirty="0"/>
              <a:t> and Adrienne</a:t>
            </a:r>
            <a:r>
              <a:rPr lang="en-US" baseline="0" dirty="0"/>
              <a:t> </a:t>
            </a:r>
          </a:p>
          <a:p>
            <a:endParaRPr lang="en-US" baseline="0" dirty="0"/>
          </a:p>
          <a:p>
            <a:endParaRPr lang="en-US" baseline="0" dirty="0"/>
          </a:p>
          <a:p>
            <a:r>
              <a:rPr lang="en-US" baseline="0" dirty="0"/>
              <a:t>As you can see here there are a number of programs in our county working on reducing the incidence and impact of obesity and diabetes. From Let’s Go! To SNAP-Ed to </a:t>
            </a:r>
            <a:r>
              <a:rPr lang="en-US" baseline="0" dirty="0" err="1"/>
              <a:t>MaineHealth’s</a:t>
            </a:r>
            <a:r>
              <a:rPr lang="en-US" baseline="0" dirty="0"/>
              <a:t> Diabetes Prevention program. There’s a large focus on helping our community eat healthy, move more and access fresh fruits and vegetables on a budget. </a:t>
            </a:r>
          </a:p>
          <a:p>
            <a:endParaRPr lang="en-US" baseline="0" dirty="0"/>
          </a:p>
          <a:p>
            <a:r>
              <a:rPr lang="en-US" baseline="0" dirty="0"/>
              <a:t>We’ve seen an increase in engagement from our LG! sites this year. With the interruption of COVID we were not sure if the program would rebound but sites were happy to re-engage to continue to provide healthy spaces for kids to learn. And with everything that schools have been going through they’ve been willing to work with our coordinator on revising their wellness policies (3 revised, 7 in the works).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Maine SNAP-Ed is a federally funded program that provides nutrition education services in settings like schools, food pantries, Head Starts, other child care settings, grocery stores</a:t>
            </a:r>
            <a:r>
              <a:rPr lang="en-US" sz="1200" b="0" i="0" kern="1200" baseline="0" dirty="0">
                <a:solidFill>
                  <a:schemeClr val="tx1"/>
                </a:solidFill>
                <a:effectLst/>
                <a:latin typeface="+mn-lt"/>
                <a:ea typeface="+mn-ea"/>
                <a:cs typeface="+mn-cs"/>
              </a:rPr>
              <a:t> and regional DHHS offices, and o</a:t>
            </a:r>
            <a:r>
              <a:rPr lang="en-US" sz="1200" b="0" i="0" kern="1200" dirty="0">
                <a:solidFill>
                  <a:schemeClr val="tx1"/>
                </a:solidFill>
                <a:effectLst/>
                <a:latin typeface="+mn-lt"/>
                <a:ea typeface="+mn-ea"/>
                <a:cs typeface="+mn-cs"/>
              </a:rPr>
              <a:t>ur SNAP-Ed</a:t>
            </a:r>
            <a:r>
              <a:rPr lang="en-US" sz="1200" b="0" i="0" kern="1200" baseline="0" dirty="0">
                <a:solidFill>
                  <a:schemeClr val="tx1"/>
                </a:solidFill>
                <a:effectLst/>
                <a:latin typeface="+mn-lt"/>
                <a:ea typeface="+mn-ea"/>
                <a:cs typeface="+mn-cs"/>
              </a:rPr>
              <a:t> coordinators have been working hard to get this information out to these organizations and sites. </a:t>
            </a:r>
            <a:endParaRPr lang="en-US" sz="1200" b="0" i="0" kern="1200" dirty="0">
              <a:solidFill>
                <a:schemeClr val="tx1"/>
              </a:solidFill>
              <a:effectLst/>
              <a:latin typeface="+mn-lt"/>
              <a:ea typeface="+mn-ea"/>
              <a:cs typeface="+mn-cs"/>
            </a:endParaRPr>
          </a:p>
          <a:p>
            <a:endParaRPr lang="en-US" baseline="0" dirty="0"/>
          </a:p>
          <a:p>
            <a:r>
              <a:rPr lang="en-US" baseline="0" dirty="0"/>
              <a:t>908 nutrition education classes were provided by the SNAP Educators in both Knox and Waldo counties to youth of all ages as well as adults reaching almost 2500 participants.</a:t>
            </a:r>
          </a:p>
          <a:p>
            <a:r>
              <a:rPr lang="en-US" baseline="0" dirty="0"/>
              <a:t>SNAP-Ed in Waldo County collaborated with WIC, the Women, Infant and Children program, to create YouTube videos on how to make healthy meals.</a:t>
            </a:r>
          </a:p>
          <a:p>
            <a:r>
              <a:rPr lang="en-US" baseline="0" dirty="0"/>
              <a:t>SNAP-Ed in Knox County provided nutritional and menu guidance for the AIO weekend meal program. </a:t>
            </a:r>
          </a:p>
          <a:p>
            <a:endParaRPr lang="en-US" baseline="0" dirty="0"/>
          </a:p>
          <a:p>
            <a:r>
              <a:rPr lang="en-US" baseline="0" dirty="0"/>
              <a:t>The National Diabetes Prevention Program started being offered statewide October 2019. The program had to pivot quickly to a remote option in March of 2020. Since going remote we’ve seen an increase in participation in the program from both Knox and Waldo County residents (as well as across the state). The ability to participate in this program remotely has increased access to the program in a way that we didn’t anticipate.</a:t>
            </a:r>
          </a:p>
          <a:p>
            <a:endParaRPr lang="en-US" baseline="0" dirty="0"/>
          </a:p>
          <a:p>
            <a:r>
              <a:rPr lang="en-US" baseline="0" dirty="0"/>
              <a:t>Next slide please</a:t>
            </a:r>
          </a:p>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233477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Drexell</a:t>
            </a:r>
            <a:r>
              <a:rPr lang="en-US" dirty="0"/>
              <a:t> and Adrienne</a:t>
            </a:r>
            <a:r>
              <a:rPr lang="en-US" baseline="0" dirty="0"/>
              <a:t> </a:t>
            </a:r>
          </a:p>
          <a:p>
            <a:pPr marL="0" indent="0">
              <a:buFont typeface="Arial" panose="020B0604020202020204" pitchFamily="34" charset="0"/>
              <a:buNone/>
            </a:pPr>
            <a:endParaRPr lang="en-US"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a:solidFill>
                  <a:schemeClr val="tx1"/>
                </a:solidFill>
                <a:latin typeface="Arial" panose="020B0604020202020204" pitchFamily="34" charset="0"/>
                <a:cs typeface="Arial" panose="020B0604020202020204" pitchFamily="34" charset="0"/>
              </a:rPr>
              <a:t>In Maine, people are living with food insecurity every day and Knox and Waldo counties are no different. Access to affordable fresh fruits and vegetables is a challenge for many of our residents. Over the past three years the hospitals and our community partners have been working to help those in need. </a:t>
            </a:r>
          </a:p>
          <a:p>
            <a:pPr marL="0" indent="0">
              <a:buFont typeface="Arial" panose="020B0604020202020204" pitchFamily="34" charset="0"/>
              <a:buNone/>
            </a:pPr>
            <a:endParaRPr lang="en-US"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a:solidFill>
                  <a:schemeClr val="tx1"/>
                </a:solidFill>
                <a:latin typeface="Arial" panose="020B0604020202020204" pitchFamily="34" charset="0"/>
                <a:cs typeface="Arial" panose="020B0604020202020204" pitchFamily="34" charset="0"/>
              </a:rPr>
              <a:t>In the summer of 2019 PBMC partnered with the SNAP program and the Maine Federation of Farmer’s Markets to allow the use of SNAP benefits at the Rockland Farmer’s Market. As the summer progressed we saw an increase in the use of SNAP benefits. We also promoted the Harvest Bucks program: for every dollar spent, SNAP recipients would receive a dollar in harvest bucks that they could then use at the market to purchase fresh fruits and vegetables. The program was successful enough that the farmer’s market agreed to continue it for the following two summers (2020 and 2021). The program has continued to flourish!</a:t>
            </a:r>
          </a:p>
          <a:p>
            <a:pPr marL="0" indent="0">
              <a:buFont typeface="Arial" panose="020B0604020202020204" pitchFamily="34" charset="0"/>
              <a:buNone/>
            </a:pPr>
            <a:endParaRPr lang="en-US"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a:solidFill>
                  <a:schemeClr val="tx1"/>
                </a:solidFill>
                <a:latin typeface="Arial" panose="020B0604020202020204" pitchFamily="34" charset="0"/>
                <a:cs typeface="Arial" panose="020B0604020202020204" pitchFamily="34" charset="0"/>
              </a:rPr>
              <a:t>Since December 2019, the hospital practices partnered with the Good Shepard Food Bank to distribute a total of 195 food bags to those identified as food insecure</a:t>
            </a:r>
          </a:p>
          <a:p>
            <a:pPr marL="0" indent="0">
              <a:buFont typeface="Arial" panose="020B0604020202020204" pitchFamily="34" charset="0"/>
              <a:buNone/>
            </a:pPr>
            <a:endParaRPr lang="en-US" b="0"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a:solidFill>
                  <a:schemeClr val="tx1"/>
                </a:solidFill>
                <a:latin typeface="Arial" panose="020B0604020202020204" pitchFamily="34" charset="0"/>
                <a:cs typeface="Arial" panose="020B0604020202020204" pitchFamily="34" charset="0"/>
              </a:rPr>
              <a:t>Again in partnership with the Good Shepard Food Bank, under the Mainers Feeding Mainers initiative, PBMC and WCGH offered free veggies to patients. Between July and October of this year, both hospitals partnered with local farms to provide over 5,000 pounds of fresh vegetables to patients across both counties. </a:t>
            </a:r>
          </a:p>
          <a:p>
            <a:pPr marL="171450" lvl="0" indent="-1714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   PBMC partnered with Maine Coast Heritage Farm for produce from Erickson Farm</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WCGH partnered with Calyx Farm in Morrill</a:t>
            </a:r>
          </a:p>
          <a:p>
            <a:endParaRPr lang="en-US" dirty="0"/>
          </a:p>
          <a:p>
            <a:r>
              <a:rPr lang="en-US" dirty="0"/>
              <a:t>The</a:t>
            </a:r>
            <a:r>
              <a:rPr lang="en-US" baseline="0" dirty="0"/>
              <a:t> SNAP-Ed coordinator for Knox County developed and expanded the Knox County Gleaners. Produce gleaned from farms was distributed among local food pantries, organizations and low-income senior residences. The coordinator also helped develop plans for a community kitchen where hands on classes can be taught and participants can gain cooking skills and understand how those skills can lead to a healthier life.</a:t>
            </a:r>
          </a:p>
          <a:p>
            <a:endParaRPr lang="en-US" baseline="0" dirty="0"/>
          </a:p>
          <a:p>
            <a:r>
              <a:rPr lang="en-US" baseline="0" dirty="0"/>
              <a:t>Now, I am happy to turn this back to </a:t>
            </a:r>
            <a:r>
              <a:rPr lang="en-US" b="0" baseline="0" dirty="0"/>
              <a:t>JSI</a:t>
            </a:r>
            <a:endParaRPr lang="en-US" b="0" dirty="0"/>
          </a:p>
        </p:txBody>
      </p:sp>
      <p:sp>
        <p:nvSpPr>
          <p:cNvPr id="4" name="Slide Number Placeholder 3"/>
          <p:cNvSpPr>
            <a:spLocks noGrp="1"/>
          </p:cNvSpPr>
          <p:nvPr>
            <p:ph type="sldNum" sz="quarter" idx="10"/>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828129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a:t>
            </a:r>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Arial" panose="020B0604020202020204" pitchFamily="34" charset="0"/>
              </a:rPr>
              <a:t>Adrienne Gallant</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err="1"/>
              <a:t>addres</a:t>
            </a:r>
            <a:r>
              <a:rPr lang="en-US" baseline="0" dirty="0"/>
              <a:t>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Waldo County is 78.6, which is the same as the state average of 78.7. Waldo Count’s life expectancy is the 7</a:t>
            </a:r>
            <a:r>
              <a:rPr lang="en-US" baseline="30000" dirty="0"/>
              <a:t>th</a:t>
            </a:r>
            <a:r>
              <a:rPr lang="en-US" dirty="0"/>
              <a:t> oldest in the state, placing it in the middle of the counties.  </a:t>
            </a:r>
            <a:r>
              <a:rPr lang="en-US" strike="sngStrike" dirty="0"/>
              <a:t>This is an indication that fewer people</a:t>
            </a:r>
            <a:r>
              <a:rPr lang="en-US" strike="sngStrike" baseline="0" dirty="0"/>
              <a:t> are dying at younger ages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Waldo County.  Diabetes is a leading cause of death in Waldo County, which is not one of the leading causes in the state.</a:t>
            </a:r>
            <a:endParaRPr lang="en-US" dirty="0"/>
          </a:p>
          <a:p>
            <a:endParaRPr lang="en-US" dirty="0"/>
          </a:p>
          <a:p>
            <a:r>
              <a:rPr lang="en-US" strike="sngStrike" dirty="0"/>
              <a:t>The leading cause of death is cancer, the same as the state leading cause of death. As we will see later in the presentation, Waldo has a high rate of coronary heart disease, heart failure and obesity, which is reflected as the leading cause of death. </a:t>
            </a:r>
          </a:p>
          <a:p>
            <a:endParaRPr lang="en-US" strike="sngStrike" baseline="0" dirty="0"/>
          </a:p>
          <a:p>
            <a:r>
              <a:rPr lang="en-US" strike="sngStrike" baseline="0" dirty="0"/>
              <a:t>Some highlights:</a:t>
            </a:r>
          </a:p>
          <a:p>
            <a:r>
              <a:rPr lang="en-US" baseline="0" dirty="0"/>
              <a:t>In Waldo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a:t>
            </a:r>
            <a:r>
              <a:rPr lang="en-US" strike="sngStrike" baseline="0" dirty="0"/>
              <a:t>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i) Deaths due to motor vehicle crashes, ii) deaths due to accidental falls, iii) deaths due to poisonings that either were unintentional, or the intent was undetermined. Some Firearm deaths may also be classified as unintentional.  Suicides, some Firearm deaths and some Poisoning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Waldo County has the 6</a:t>
            </a:r>
            <a:r>
              <a:rPr lang="en-US" baseline="30000" dirty="0">
                <a:cs typeface="Calibri"/>
              </a:rPr>
              <a:t>th</a:t>
            </a:r>
            <a:r>
              <a:rPr lang="en-US" dirty="0">
                <a:cs typeface="Calibri"/>
              </a:rPr>
              <a:t> smallest population of any Maine County. </a:t>
            </a:r>
            <a:r>
              <a:rPr lang="en-US" dirty="0"/>
              <a:t>The population is aging.  There are fewer children and young adults and more adults over the age of 65, and fewer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Waldo County is one of 12 counties with no population in a metro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Ambulatory care sensitive conditions are ones for which good outpatient care can potentially prevent the need for hospitalization or early intervention can prevent the progression or severity of the disease. A few examples of this type of condition are asthma, atrial fibrillation, gastroenteritis and pneumonia. As this chart shows the rate of Waldo County residents seeking treatment for an ambulatory-care condition is significantly higher than the overall state rate. This indicates people are going to the emergency department for conditions that could be treated with outpatient care or would benefit from early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dirty="0"/>
          </a:p>
          <a:p>
            <a:endParaRPr lang="en-US" sz="1800" dirty="0"/>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 Definition: Rate per 10,000 people of emergency department discharges with a principal diagnosis of an ambulatory care-sensitive condition.  ACSCs are conditions for which good outpatient care can potentially prevent the need for hospitalization, or for which early intervention can prevent complications or more severe disease.</a:t>
            </a:r>
            <a:r>
              <a:rPr lang="en-US" sz="1800" dirty="0"/>
              <a:t> </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813155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percentage of up-to-date breast cancer screenings in Waldo County is lower than the overall state rate. This difference is significant. Screenings are important for early cancer detection, cases that are more easily treated and have a higher survival rate.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American Cancer Society -https://www.cancer.org/cancer/breast-cancer/screening-tests-and-early-detection/american-cancer-society-recommendations-for-the-early-detection-of-breast-cancer.html</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females, ages 50 years and older, who had a mammogram within the past 2 years.  Data collected in even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2628111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Coronary heart disease deaths in Waldo County have decreased over time. As you can see, the rate remains higher than the state. This difference is significant. Coronary heart disease limits the blood flow in the heart due to plaque buildup in the arteries. High cholesterol can lead to coronary heart disease.</a:t>
            </a:r>
            <a:br>
              <a:rPr lang="en-US" sz="1800" dirty="0"/>
            </a:br>
            <a:endParaRPr lang="en-US" sz="1800" dirty="0"/>
          </a:p>
          <a:p>
            <a:r>
              <a:rPr lang="en-US" sz="1800" dirty="0"/>
              <a:t>Data Source: Maine CDC Vital Records</a:t>
            </a:r>
          </a:p>
          <a:p>
            <a:r>
              <a:rPr lang="en-US" sz="1800" dirty="0"/>
              <a:t>CDC- https://www.cdc.gov/heartdisease/coronary_ad.htm</a:t>
            </a:r>
          </a:p>
          <a:p>
            <a:endParaRPr lang="en-US" sz="1800" dirty="0"/>
          </a:p>
          <a:p>
            <a:r>
              <a:rPr lang="en-US" sz="1800" dirty="0"/>
              <a:t>To be read as needed - Definition: Rate per 100,000 people of deaths with coronary heart disease as an underlying cause of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Age-adjusted definition: </a:t>
            </a:r>
            <a:r>
              <a:rPr lang="en-US" sz="2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Waldo County residents are significantly more likely to be hospitalized due to a heart attack when compared to the state.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p>
          <a:p>
            <a:endParaRPr lang="en-US" sz="1800" b="0" i="0" u="none" strike="noStrike" dirty="0">
              <a:solidFill>
                <a:srgbClr val="000000"/>
              </a:solidFill>
              <a:effectLst/>
              <a:latin typeface="Calibri" panose="020F0502020204030204" pitchFamily="34" charset="0"/>
            </a:endParaRPr>
          </a:p>
          <a:p>
            <a:r>
              <a:rPr lang="en-US" sz="2800" b="0" i="0" u="none" strike="noStrike" dirty="0">
                <a:solidFill>
                  <a:srgbClr val="000000"/>
                </a:solidFill>
                <a:effectLst/>
                <a:latin typeface="Arial" panose="020B0604020202020204" pitchFamily="34" charset="0"/>
              </a:rPr>
              <a:t>To be read as needed – Definition: Rate per 10,000 people of hospital discharges with a principal diagnosis of a heart attack.</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Adjustment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267147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Arial" panose="020B0604020202020204" pitchFamily="34" charset="0"/>
              </a:rPr>
              <a:t>Adrienne Gallant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cs typeface="Arial" panose="020B0604020202020204" pitchFamily="34" charset="0"/>
              </a:rPr>
              <a:t>Introduce</a:t>
            </a:r>
            <a:r>
              <a:rPr lang="en-US" sz="1200" b="0" baseline="0" dirty="0">
                <a:effectLst/>
                <a:latin typeface="+mn-lt"/>
                <a:cs typeface="Arial" panose="020B0604020202020204" pitchFamily="34" charset="0"/>
              </a:rPr>
              <a:t> Jo Morrissey, Program Manager for the Maine Shared Community Health Needs Assessment to go over some housekeeping and background</a:t>
            </a:r>
            <a:endParaRPr lang="en-US" b="0"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371077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Similar to the previous slide, Waldo County residents are significantly more likely to be hospitalized due to a heart failure when compared to the state. The rate has decreased since 2016-2017, but not significantly. Heart failure is a long-term condition that prevents the heart from pumping sufficient blood throughout the body, while a heart attack occurs when blood flow is constricted in the heart.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p>
          <a:p>
            <a:r>
              <a:rPr lang="en-US" sz="1800" b="0" i="0" u="none" strike="noStrike" dirty="0">
                <a:solidFill>
                  <a:srgbClr val="000000"/>
                </a:solidFill>
                <a:effectLst/>
                <a:latin typeface="Calibri" panose="020F0502020204030204" pitchFamily="34" charset="0"/>
              </a:rPr>
              <a:t>Cedars Sinai- https://www.cedars-sinai.org/blog/heart-attack-cardiac-arrest-and-heart-failure.html</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Read as needed - Definition: </a:t>
            </a:r>
            <a:r>
              <a:rPr lang="en-US" sz="2800" b="0" i="0" u="none" strike="noStrike" dirty="0">
                <a:solidFill>
                  <a:srgbClr val="000000"/>
                </a:solidFill>
                <a:effectLst/>
                <a:latin typeface="Arial" panose="020B0604020202020204" pitchFamily="34" charset="0"/>
              </a:rPr>
              <a:t>Rate per 100,000 people of deaths with heart attack as an underlying cause of death.</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Adjustment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3233178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rate of hospitalization for pneumonia are higher in Waldo County when compared to the state. The difference is significant. </a:t>
            </a:r>
            <a:r>
              <a:rPr lang="en-US" sz="1800" b="0" i="0" u="none" strike="sngStrike" dirty="0">
                <a:solidFill>
                  <a:srgbClr val="000000"/>
                </a:solidFill>
                <a:effectLst/>
                <a:latin typeface="Calibri" panose="020F0502020204030204" pitchFamily="34" charset="0"/>
              </a:rPr>
              <a:t>The rate is improving within the county but is not a significant change.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p>
          <a:p>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 people of hospital discharges with a principal diagnosis of pneumonia.</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145970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Obesity rates are rising among 7</a:t>
            </a:r>
            <a:r>
              <a:rPr lang="en-US" baseline="30000" dirty="0"/>
              <a:t>th</a:t>
            </a:r>
            <a:r>
              <a:rPr lang="en-US" dirty="0"/>
              <a:t> and 8</a:t>
            </a:r>
            <a:r>
              <a:rPr lang="en-US" baseline="30000" dirty="0"/>
              <a:t>th</a:t>
            </a:r>
            <a:r>
              <a:rPr lang="en-US" dirty="0"/>
              <a:t> grade students in Waldo County. There has been a significant increase between 2017 and 2019. The rate is also higher than the state, but the difference is not significant. </a:t>
            </a:r>
          </a:p>
          <a:p>
            <a:endParaRPr lang="en-US" dirty="0"/>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seventh- and eighth-grade students who were obese (i.e., at or above the 95th percentile for body mass index, by age and sex).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2814947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High school students in Waldo County are significantly more likely to drink one or more, soda or sports drinks per day when compared to the state overall. Data for this indicator is collected in odd numbered years.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Data Source: BRFSS</a:t>
            </a:r>
          </a:p>
          <a:p>
            <a:endParaRPr lang="en-US" sz="1800" dirty="0"/>
          </a:p>
          <a:p>
            <a:r>
              <a:rPr lang="en-US" sz="1800" dirty="0"/>
              <a:t>Read as needed - Definition: </a:t>
            </a:r>
            <a:r>
              <a:rPr lang="en-US" sz="2800" b="0" i="0" u="none" strike="noStrike" dirty="0">
                <a:solidFill>
                  <a:srgbClr val="000000"/>
                </a:solidFill>
                <a:effectLst/>
                <a:latin typeface="Arial" panose="020B0604020202020204" pitchFamily="34" charset="0"/>
              </a:rPr>
              <a:t>Percentage of high school students who drank at least one can, bottle, or glass of sugar-sweetened beverages per day during the past week. Data collected in odd numbered years.</a:t>
            </a:r>
            <a:r>
              <a:rPr lang="en-US" sz="180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54131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births to 15-19 year-olds in Waldo County is significantly higher than the state rate. Teen birth is associated with myriad consequences to the both the mother and child, including lower educational attainment, medical complications, mental health issues and reduced earnings. </a:t>
            </a:r>
          </a:p>
          <a:p>
            <a:endParaRPr lang="en-US" dirty="0"/>
          </a:p>
          <a:p>
            <a:r>
              <a:rPr lang="en-US" dirty="0"/>
              <a:t>Data Source: </a:t>
            </a:r>
            <a:r>
              <a:rPr lang="en-US" sz="1800" b="0" i="0" u="none" strike="noStrike" dirty="0">
                <a:solidFill>
                  <a:srgbClr val="000000"/>
                </a:solidFill>
                <a:effectLst/>
                <a:latin typeface="Arial" panose="020B0604020202020204" pitchFamily="34" charset="0"/>
              </a:rPr>
              <a:t>Maine CDC Vital Records</a:t>
            </a:r>
            <a:r>
              <a:rPr lang="en-US" dirty="0"/>
              <a:t> </a:t>
            </a:r>
          </a:p>
          <a:p>
            <a:r>
              <a:rPr lang="en-US" dirty="0"/>
              <a:t>World Health Organization- https://www.who.int/news-room/fact-sheets/detail/adolescent-pregnancy</a:t>
            </a:r>
          </a:p>
          <a:p>
            <a:endParaRPr lang="en-US" dirty="0"/>
          </a:p>
          <a:p>
            <a:r>
              <a:rPr lang="en-US" dirty="0"/>
              <a:t>Definition: </a:t>
            </a:r>
            <a:r>
              <a:rPr lang="en-US" sz="1800" b="0" i="0" u="none" strike="noStrike" dirty="0">
                <a:solidFill>
                  <a:srgbClr val="000000"/>
                </a:solidFill>
                <a:effectLst/>
                <a:latin typeface="Arial" panose="020B0604020202020204" pitchFamily="34" charset="0"/>
              </a:rPr>
              <a:t>Rate per 1,000 women, ages 15-19 years, who gave birth.</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2292301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that slightly less than three-quarters of mothers in Waldo County received more than 80% of expected prenatal visits. This is significantly lower than the state overall. Routine prenatal care reduces the risk of complications to both the mother and baby and provided nutritional and medical education.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p>
          <a:p>
            <a:r>
              <a:rPr lang="en-US" sz="1800" b="0" i="0" u="none" strike="noStrike" dirty="0">
                <a:solidFill>
                  <a:srgbClr val="000000"/>
                </a:solidFill>
                <a:effectLst/>
                <a:latin typeface="Calibri" panose="020F0502020204030204" pitchFamily="34" charset="0"/>
              </a:rPr>
              <a:t>National Institute of Health - https://www.nichd.nih.gov/health/topics/pregnancy/conditioninfo/prenatal-care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new mothers who had more than 80% of the expected prenatal visits.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786563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Women in Waldo County are significantly more likely to have smoked during pregnancy when compared to the state. The rate has improved slightly within the county, but the change is not significant. Nicotine exposure in utero can lead to preterm birth, low birth weight and increases the risk of birth defects and SIDS.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CDC - https://www.cdc.gov/tobacco/basic_information/health_effects/pregnancy/index.htm</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Definition: Percentage of new mothers who smoked cigarettes at any time during pregnancy.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3459888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rates of children screened for lead between 24 and 35 months within Waldo county increased between 2018 and 2019, but screening rates remain significantly lower than the state overall and are not significantly different from 2011.  Lead testing is important given Maine’s older housing stock and the potential problems associated with childhood lead exposure.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Childhood Lead Poisoning Prevention Unit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To be read as needed - Definition: </a:t>
            </a:r>
            <a:r>
              <a:rPr lang="en-US" sz="2800" b="0" i="0" u="none" strike="noStrike" dirty="0">
                <a:solidFill>
                  <a:srgbClr val="000000"/>
                </a:solidFill>
                <a:effectLst/>
                <a:latin typeface="Arial" panose="020B0604020202020204" pitchFamily="34" charset="0"/>
              </a:rPr>
              <a:t>Percentage of children, ages 24-35 months, who have had their blood tested for elevated blood lead levels.</a:t>
            </a:r>
            <a:r>
              <a:rPr lang="en-US" sz="1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2184271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graph shows Waldo County residents 65 or older who have received the pneumococcal pneumonia vaccine. The County’s rate is significantly lower than the State’s. While Waldo County’s rate is lower than the U.S., the data for significance testing was not present.</a:t>
            </a:r>
          </a:p>
          <a:p>
            <a:endParaRPr lang="en-US" sz="1800" dirty="0"/>
          </a:p>
          <a:p>
            <a:r>
              <a:rPr lang="en-US" sz="2800" b="0" i="0" u="none" strike="noStrike" dirty="0">
                <a:solidFill>
                  <a:srgbClr val="000000"/>
                </a:solidFill>
                <a:effectLst/>
                <a:latin typeface="Calibri" panose="020F0502020204030204" pitchFamily="34" charset="0"/>
              </a:rPr>
              <a:t>Data Source: Behavioral Risk Factor Surveillance System</a:t>
            </a:r>
          </a:p>
          <a:p>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Read as needed - Definition: Percentage of adults, ages 65 and older, who have ever had a pneumonia vaccine.</a:t>
            </a:r>
            <a:r>
              <a:rPr lang="en-US" sz="180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936845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rate of fall related deaths within Waldo County have increased significantly since 2007-2011 and is now the same as the state rate. </a:t>
            </a:r>
          </a:p>
          <a:p>
            <a:endParaRPr lang="en-US" sz="1800" dirty="0"/>
          </a:p>
          <a:p>
            <a:r>
              <a:rPr lang="en-US" sz="2800" b="0" i="0" u="none" strike="noStrike" dirty="0">
                <a:solidFill>
                  <a:srgbClr val="000000"/>
                </a:solidFill>
                <a:effectLst/>
                <a:latin typeface="Calibri" panose="020F0502020204030204" pitchFamily="34" charset="0"/>
              </a:rPr>
              <a:t>Data Source: Maine CDC Vital Records</a:t>
            </a:r>
          </a:p>
          <a:p>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Read as needed - Definition: Rate per 100,000 people of deaths due to unintentional falls.</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Adjustment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174161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Waldo County has a significantly higher rate of ER discharges due to an unintentional fall-related injury than the State overall. This measure has been age-adjusted, so it cannot be attributed to Waldo counties older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Data Source: Maine Health Data Organization Hospital Inpatient and Outpatient Databases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 be read as needed - Definition: </a:t>
            </a:r>
            <a:r>
              <a:rPr lang="en-US" sz="2800" b="0" i="0" u="none" strike="noStrike" dirty="0">
                <a:solidFill>
                  <a:srgbClr val="000000"/>
                </a:solidFill>
                <a:effectLst/>
                <a:latin typeface="Arial" panose="020B0604020202020204" pitchFamily="34" charset="0"/>
              </a:rPr>
              <a:t>Rate per 10,000 people of emergency department discharges with a diagnoses of a fall-related injury.</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
            </a:r>
            <a:r>
              <a:rPr lang="en-US" sz="1800" b="0" i="0" dirty="0">
                <a:effectLst/>
                <a:latin typeface="Calibri" panose="020F0502020204030204" pitchFamily="34" charset="0"/>
              </a:rPr>
              <a:t>Age Adjustment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2112454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deaths due to motor vehicle accidents has increased within the county between 2007-2011 and 2015-2019. The rate is also higher than the overall state rate. This difference is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100,000 people of deaths due to unintentional motor vehicle crashes.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Age-adjusted definition: </a:t>
            </a: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930713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rate of Traumatic brain injuries being treated in the emergency room. Waldo county has a significantly higher rate than the state. A TBI occurs when a sudden trauma, such as a car accident or sports injury, causes damage to the brain. Symptoms include confusion, dizziness, mood changes, impaired memory and headaches. This symptoms can be ongoing and persistent.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p>
          <a:p>
            <a:r>
              <a:rPr lang="en-US" sz="1800" b="0" i="0" u="none" strike="noStrike" dirty="0">
                <a:solidFill>
                  <a:srgbClr val="000000"/>
                </a:solidFill>
                <a:effectLst/>
                <a:latin typeface="Calibri" panose="020F0502020204030204" pitchFamily="34" charset="0"/>
              </a:rPr>
              <a:t>National Institute of Health - https://www.ninds.nih.gov/Disorders/All-Disorders/Traumatic-Brain-Injury-Information-Page</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Definition: Rate per 10,000 people of emergency department discharges with a diagnoses of traumatic brain injury.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1664783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percentage of adults who have been seen by a dentist for any reason within the past year. Those in Waldo county are less likely to be seen when compared to the state overall, but the difference is not significant. The difference between Waldo county and the US overall is significant.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who visited the dentist or a dental clinic for any reason in the past 12 months.  Data collected in even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3752134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measure shows the percentage of adults who have lost 6 or more teeth due to tooth decay or gum disease. As you can see, the percentage of adults in Waldo county who have dealt with tooth loss is higher than the overall state rate. This is a significant difference.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Health Data Organization Hospital Inpatient and Outpatient Databases</a:t>
            </a:r>
          </a:p>
          <a:p>
            <a:endParaRPr lang="en-US" dirty="0"/>
          </a:p>
          <a:p>
            <a:r>
              <a:rPr lang="en-US" dirty="0"/>
              <a:t>Read as needed - Definition: </a:t>
            </a:r>
            <a:r>
              <a:rPr lang="en-US" sz="1800" b="0" i="0" u="none" strike="noStrike" dirty="0">
                <a:solidFill>
                  <a:srgbClr val="000000"/>
                </a:solidFill>
                <a:effectLst/>
                <a:latin typeface="Arial" panose="020B0604020202020204" pitchFamily="34" charset="0"/>
              </a:rPr>
              <a:t>Percentage of adults who have lost six or more teeth due to tooth decay or gum disease. Data collected in even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3855489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rate of infants who have been born addicted to or severely impacted by a substance. This data is collected from healthcare providers who report there is a reasonable cause to suspect the baby has been affected by an illegal substance or is demonstrating withdrawal symptoms. The line graph shows the trend from 2011-2017.  These single year data are not as reliable as the most recent two year, but still show a clear increase.  The two-year rate of drug-affected infants born in Aroostook County is significantly higher than the State overall. The data shows the average annual rate for the two years, and therefore can be compared to the single year data. There is a concern given the birth and health risk associated with drug exposure in utero. </a:t>
            </a:r>
          </a:p>
          <a:p>
            <a:endParaRPr lang="en-US" dirty="0"/>
          </a:p>
          <a:p>
            <a:r>
              <a:rPr lang="en-US" sz="1200" b="0" i="0" u="none" strike="noStrike" dirty="0">
                <a:solidFill>
                  <a:srgbClr val="000000"/>
                </a:solidFill>
                <a:effectLst/>
                <a:latin typeface="Calibri" panose="020F0502020204030204" pitchFamily="34" charset="0"/>
              </a:rPr>
              <a:t>Data Source: Maine CDC Vital Records</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Read as needed - Definition: </a:t>
            </a:r>
            <a:r>
              <a:rPr lang="en-US" sz="1800" b="0" i="0" u="none" strike="noStrike" dirty="0">
                <a:solidFill>
                  <a:srgbClr val="000000"/>
                </a:solidFill>
                <a:effectLst/>
                <a:latin typeface="Arial" panose="020B0604020202020204" pitchFamily="34" charset="0"/>
              </a:rPr>
              <a:t>Rate per 1,000 births of infants for which a healthcare provider reported that there was reasonable cause to suspect the baby may be affected by illegal substance abuse or demonstrating withdrawal symptoms resulting from prenatal drug exposure or has a fetal alcohol spectrum disorder.</a:t>
            </a:r>
            <a:r>
              <a:rPr lang="en-US" dirty="0"/>
              <a:t> </a:t>
            </a:r>
            <a:br>
              <a:rPr lang="en-US" sz="12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1479069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Marijuana use among adults within Waldo County has increased significantly over time. The percentage is also higher than the state, but the difference is not significant. </a:t>
            </a:r>
          </a:p>
          <a:p>
            <a:endParaRPr lang="en-US" dirty="0"/>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who used marijuana during the past 30 days.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2479937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l"/>
            <a:r>
              <a:rPr lang="en-US" sz="1800" b="0" i="0" dirty="0">
                <a:solidFill>
                  <a:srgbClr val="000000"/>
                </a:solidFill>
                <a:effectLst/>
                <a:latin typeface="Calibri" panose="020F0502020204030204" pitchFamily="34" charset="0"/>
              </a:rPr>
              <a:t>This graph shows a significant decline over time in reported binge drinking among high school students. Binge drinking is defined as consuming 5 or more alcoholic drinks on at least one day in the past 30 days. This chart is missing 2013 data (insufficient responses rate) and 2017 data, which we are still working to get. </a:t>
            </a:r>
          </a:p>
          <a:p>
            <a:pPr marL="457200" algn="l"/>
            <a:r>
              <a:rPr lang="en-US" sz="1800" b="0" i="0" dirty="0">
                <a:solidFill>
                  <a:srgbClr val="000000"/>
                </a:solidFill>
                <a:effectLst/>
                <a:latin typeface="Calibri" panose="020F0502020204030204" pitchFamily="34" charset="0"/>
              </a:rPr>
              <a:t>The data in the profile may look different.  We have realized that 2017 and 2019 data in the Profile use a different denominator – only including those HS students who report any drinking.  So, for 2019, 44.3% of students who reported drinking at all in the last 30 days also reported binge drinking.  This translates to 12.3% of ALL HS students who reported binge drinking.  Waldo County HS students binge drink significantly more than all Maine HS students.</a:t>
            </a:r>
          </a:p>
          <a:p>
            <a:pPr marL="457200" algn="l"/>
            <a:r>
              <a:rPr lang="en-US" sz="1800" b="0" i="0" dirty="0">
                <a:solidFill>
                  <a:srgbClr val="000000"/>
                </a:solidFill>
                <a:effectLst/>
                <a:latin typeface="Calibri" panose="020F0502020204030204" pitchFamily="34" charset="0"/>
              </a:rPr>
              <a:t> </a:t>
            </a:r>
          </a:p>
          <a:p>
            <a:pPr marL="457200" algn="l"/>
            <a:r>
              <a:rPr lang="en-US" sz="1800" b="0" i="0" dirty="0">
                <a:solidFill>
                  <a:srgbClr val="000000"/>
                </a:solidFill>
                <a:effectLst/>
                <a:latin typeface="Calibri" panose="020F0502020204030204" pitchFamily="34" charset="0"/>
              </a:rPr>
              <a:t>Data Source: Maine Integrated Youth Health Survey</a:t>
            </a:r>
          </a:p>
          <a:p>
            <a:pPr marL="457200" algn="l"/>
            <a:r>
              <a:rPr lang="en-US" sz="1800" b="0" i="0" dirty="0">
                <a:solidFill>
                  <a:srgbClr val="000000"/>
                </a:solidFill>
                <a:effectLst/>
                <a:latin typeface="Calibri" panose="020F0502020204030204" pitchFamily="34" charset="0"/>
              </a:rPr>
              <a:t> </a:t>
            </a:r>
          </a:p>
          <a:p>
            <a:pPr marL="457200" algn="l"/>
            <a:r>
              <a:rPr lang="en-US" sz="1800" b="0" i="0" dirty="0">
                <a:solidFill>
                  <a:srgbClr val="000000"/>
                </a:solidFill>
                <a:effectLst/>
                <a:latin typeface="Calibri" panose="020F0502020204030204" pitchFamily="34" charset="0"/>
              </a:rPr>
              <a:t>To be read as needed - Definition: Percentage of high school students who had five or more alcoholic drinks on at least one day in the last 30 days. Data collected in odd numbered years.</a:t>
            </a: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9383915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Environmental tobacco smoke exposure among high school students has remained stable in Waldo County between 2017 &amp; 2019. Environmental smoke exposure is defined as being in the same room as someone who was smoking cigarettes at least one day during the past seven days. Waldo County’s rate is significantly higher compared to the State’s rate of exposure.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high school students who were in the same room with someone who was smoking cigarettes at least one day during the past seven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1221686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Environmental tobacco smoke exposure among middle school students has increased in Waldo County between 2017 &amp; 2019. Similar to high school students, Waldo County’s rate of 7</a:t>
            </a:r>
            <a:r>
              <a:rPr lang="en-US" sz="1800" baseline="30000" dirty="0"/>
              <a:t>th</a:t>
            </a:r>
            <a:r>
              <a:rPr lang="en-US" sz="1800" dirty="0"/>
              <a:t> and 8</a:t>
            </a:r>
            <a:r>
              <a:rPr lang="en-US" sz="1800" baseline="30000" dirty="0"/>
              <a:t>th</a:t>
            </a:r>
            <a:r>
              <a:rPr lang="en-US" sz="1800" dirty="0"/>
              <a:t> grade students exposed to tobacco smoke is significantly higher than the State’s rate of exposure. </a:t>
            </a:r>
          </a:p>
          <a:p>
            <a:endParaRPr lang="en-US" sz="1800" dirty="0"/>
          </a:p>
          <a:p>
            <a:r>
              <a:rPr lang="en-US" sz="1800" b="0" i="0" u="none" strike="noStrike" dirty="0">
                <a:solidFill>
                  <a:srgbClr val="000000"/>
                </a:solidFill>
                <a:effectLst/>
                <a:latin typeface="Calibri" panose="020F0502020204030204" pitchFamily="34" charset="0"/>
              </a:rPr>
              <a:t>Data Source: Maine Integrated Youth Health Survey</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To be read as needed - Definition: </a:t>
            </a:r>
            <a:r>
              <a:rPr lang="en-US" sz="2800" b="0" i="0" u="none" strike="noStrike" dirty="0">
                <a:solidFill>
                  <a:srgbClr val="000000"/>
                </a:solidFill>
                <a:effectLst/>
                <a:latin typeface="Arial" panose="020B0604020202020204" pitchFamily="34" charset="0"/>
              </a:rPr>
              <a:t>Percentage of high school students who were in the same room with someone who was smoking cigarettes at least one day during the past seven days. Data collected in odd numbered years.</a:t>
            </a:r>
            <a:r>
              <a:rPr lang="en-US" sz="180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25665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slide shows Waldo County high school students who reported of feeling sad and hopeless for two weeks or more during the past 12 months and caused them to stop doing some of their usual activities. Depression in adolescence is linked with increased risks for negative effects on growth and development, school performance, and peer/family relationships in later adolescence. The precent has </a:t>
            </a:r>
            <a:r>
              <a:rPr lang="en-US" sz="1800" b="0" i="0" u="none" strike="noStrike" dirty="0">
                <a:solidFill>
                  <a:srgbClr val="000000"/>
                </a:solidFill>
                <a:effectLst/>
                <a:latin typeface="Calibri" panose="020F0502020204030204" pitchFamily="34" charset="0"/>
              </a:rPr>
              <a:t>increased in Waldo County between 2017 and 2019. Waldo County’s rate is significantly higher than the overall State. </a:t>
            </a:r>
          </a:p>
          <a:p>
            <a:endParaRPr lang="en-US" sz="1800" dirty="0"/>
          </a:p>
          <a:p>
            <a:r>
              <a:rPr lang="en-US" sz="2800" b="0" i="0" u="none" strike="noStrike" dirty="0">
                <a:solidFill>
                  <a:srgbClr val="000000"/>
                </a:solidFill>
                <a:effectLst/>
                <a:latin typeface="Calibri" panose="020F0502020204030204" pitchFamily="34" charset="0"/>
              </a:rPr>
              <a:t>Data Source: Maine Integrated Youth Health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3"/>
              </a:rPr>
              <a:t>Adolescent Mental Health Data.pdf (ucsf.edu)</a:t>
            </a:r>
            <a:endParaRPr lang="en-US" sz="2800" dirty="0"/>
          </a:p>
          <a:p>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high school students who felt so sad or hopeless almost every day for two weeks or more in a row during the past 12 months that they stopped doing some usual activities.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213786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latin typeface="+mn-lt"/>
              </a:rPr>
              <a:t>Kendra Emery</a:t>
            </a:r>
            <a:r>
              <a:rPr lang="en-US" sz="1200" baseline="0" dirty="0">
                <a:solidFill>
                  <a:schemeClr val="tx1"/>
                </a:solidFill>
                <a:latin typeface="+mn-lt"/>
              </a:rPr>
              <a:t>, MD, Medical Director, CHA Community Health Improvement will be providing leadership remarks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dirty="0"/>
              <a:t>Leader to introduce </a:t>
            </a:r>
            <a:r>
              <a:rPr lang="en-US" sz="1200" b="1" kern="1200" dirty="0" err="1">
                <a:solidFill>
                  <a:schemeClr val="dk1"/>
                </a:solidFill>
                <a:effectLst/>
                <a:latin typeface="+mn-lt"/>
                <a:ea typeface="+mn-ea"/>
                <a:cs typeface="+mn-cs"/>
              </a:rPr>
              <a:t>Drexell</a:t>
            </a:r>
            <a:r>
              <a:rPr lang="en-US" sz="1200" b="1" kern="1200" baseline="0" dirty="0">
                <a:solidFill>
                  <a:schemeClr val="dk1"/>
                </a:solidFill>
                <a:effectLst/>
                <a:latin typeface="+mn-lt"/>
                <a:ea typeface="+mn-ea"/>
                <a:cs typeface="+mn-cs"/>
              </a:rPr>
              <a:t> White</a:t>
            </a:r>
            <a:r>
              <a:rPr lang="en-US" sz="1200" kern="1200" baseline="0" dirty="0">
                <a:solidFill>
                  <a:schemeClr val="dk1"/>
                </a:solidFill>
                <a:effectLst/>
                <a:latin typeface="+mn-lt"/>
                <a:ea typeface="+mn-ea"/>
                <a:cs typeface="+mn-cs"/>
              </a:rPr>
              <a:t>, Public Health Liaison, </a:t>
            </a:r>
            <a:r>
              <a:rPr lang="en-US" sz="1200" kern="1200" baseline="0" dirty="0" err="1">
                <a:solidFill>
                  <a:schemeClr val="dk1"/>
                </a:solidFill>
                <a:effectLst/>
                <a:latin typeface="+mn-lt"/>
                <a:ea typeface="+mn-ea"/>
                <a:cs typeface="+mn-cs"/>
              </a:rPr>
              <a:t>Midcoast</a:t>
            </a:r>
            <a:r>
              <a:rPr lang="en-US" sz="1200" kern="1200" baseline="0" dirty="0">
                <a:solidFill>
                  <a:schemeClr val="dk1"/>
                </a:solidFill>
                <a:effectLst/>
                <a:latin typeface="+mn-lt"/>
                <a:ea typeface="+mn-ea"/>
                <a:cs typeface="+mn-cs"/>
              </a:rPr>
              <a:t> Public Health District</a:t>
            </a: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Adrienne Gallant</a:t>
            </a:r>
            <a:r>
              <a:rPr lang="en-US" sz="1200" kern="1200" dirty="0">
                <a:solidFill>
                  <a:schemeClr val="dk1"/>
                </a:solidFill>
                <a:effectLst/>
                <a:latin typeface="+mn-lt"/>
                <a:ea typeface="+mn-ea"/>
                <a:cs typeface="+mn-cs"/>
              </a:rPr>
              <a:t>, CHA Community Health</a:t>
            </a:r>
            <a:r>
              <a:rPr lang="en-US" sz="1200" kern="1200" baseline="0" dirty="0">
                <a:solidFill>
                  <a:schemeClr val="dk1"/>
                </a:solidFill>
                <a:effectLst/>
                <a:latin typeface="+mn-lt"/>
                <a:ea typeface="+mn-ea"/>
                <a:cs typeface="+mn-cs"/>
              </a:rPr>
              <a:t> Improvement</a:t>
            </a:r>
            <a:endParaRPr lang="en-US" sz="1200" kern="1200" dirty="0">
              <a:solidFill>
                <a:schemeClr val="dk1"/>
              </a:solidFill>
              <a:effectLst/>
              <a:latin typeface="+mn-lt"/>
              <a:ea typeface="+mn-ea"/>
              <a:cs typeface="+mn-cs"/>
            </a:endParaRPr>
          </a:p>
          <a:p>
            <a:r>
              <a:rPr lang="en-US" dirty="0"/>
              <a:t>who will provide comments</a:t>
            </a:r>
            <a:r>
              <a:rPr lang="en-US" baseline="0" dirty="0"/>
              <a:t> on recent health improvement efforts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dirty="0"/>
              <a:t>Jo to introduce </a:t>
            </a:r>
            <a:r>
              <a:rPr lang="en-US" sz="1200" b="1" kern="1200" dirty="0" err="1">
                <a:solidFill>
                  <a:schemeClr val="dk1"/>
                </a:solidFill>
                <a:effectLst/>
                <a:latin typeface="+mn-lt"/>
                <a:ea typeface="+mn-ea"/>
                <a:cs typeface="+mn-cs"/>
              </a:rPr>
              <a:t>Drexell</a:t>
            </a:r>
            <a:r>
              <a:rPr lang="en-US" sz="1200" b="1" kern="1200" baseline="0" dirty="0">
                <a:solidFill>
                  <a:schemeClr val="dk1"/>
                </a:solidFill>
                <a:effectLst/>
                <a:latin typeface="+mn-lt"/>
                <a:ea typeface="+mn-ea"/>
                <a:cs typeface="+mn-cs"/>
              </a:rPr>
              <a:t> White</a:t>
            </a:r>
            <a:r>
              <a:rPr lang="en-US" sz="1200" kern="1200" baseline="0" dirty="0">
                <a:solidFill>
                  <a:schemeClr val="dk1"/>
                </a:solidFill>
                <a:effectLst/>
                <a:latin typeface="+mn-lt"/>
                <a:ea typeface="+mn-ea"/>
                <a:cs typeface="+mn-cs"/>
              </a:rPr>
              <a:t>, Public Health Liaison, </a:t>
            </a:r>
            <a:r>
              <a:rPr lang="en-US" sz="1200" kern="1200" baseline="0" dirty="0" err="1">
                <a:solidFill>
                  <a:schemeClr val="dk1"/>
                </a:solidFill>
                <a:effectLst/>
                <a:latin typeface="+mn-lt"/>
                <a:ea typeface="+mn-ea"/>
                <a:cs typeface="+mn-cs"/>
              </a:rPr>
              <a:t>Midcoast</a:t>
            </a:r>
            <a:r>
              <a:rPr lang="en-US" sz="1200" kern="1200" baseline="0" dirty="0">
                <a:solidFill>
                  <a:schemeClr val="dk1"/>
                </a:solidFill>
                <a:effectLst/>
                <a:latin typeface="+mn-lt"/>
                <a:ea typeface="+mn-ea"/>
                <a:cs typeface="+mn-cs"/>
              </a:rPr>
              <a:t> Public Health District</a:t>
            </a:r>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Adrienne Gallant</a:t>
            </a:r>
            <a:r>
              <a:rPr lang="en-US" sz="1200" kern="1200" dirty="0">
                <a:solidFill>
                  <a:schemeClr val="dk1"/>
                </a:solidFill>
                <a:effectLst/>
                <a:latin typeface="+mn-lt"/>
                <a:ea typeface="+mn-ea"/>
                <a:cs typeface="+mn-cs"/>
              </a:rPr>
              <a:t>, CHA Community Health</a:t>
            </a:r>
            <a:r>
              <a:rPr lang="en-US" sz="1200" kern="1200" baseline="0" dirty="0">
                <a:solidFill>
                  <a:schemeClr val="dk1"/>
                </a:solidFill>
                <a:effectLst/>
                <a:latin typeface="+mn-lt"/>
                <a:ea typeface="+mn-ea"/>
                <a:cs typeface="+mn-cs"/>
              </a:rPr>
              <a:t> Improvement</a:t>
            </a:r>
            <a:endParaRPr lang="en-US" sz="1200" kern="1200" dirty="0">
              <a:solidFill>
                <a:schemeClr val="dk1"/>
              </a:solidFill>
              <a:effectLst/>
              <a:latin typeface="+mn-lt"/>
              <a:ea typeface="+mn-ea"/>
              <a:cs typeface="+mn-cs"/>
            </a:endParaRPr>
          </a:p>
          <a:p>
            <a:r>
              <a:rPr lang="en-US" dirty="0"/>
              <a:t>who will provide comments</a:t>
            </a:r>
            <a:r>
              <a:rPr lang="en-US" baseline="0" dirty="0"/>
              <a:t> on recent health improvement efforts</a:t>
            </a:r>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270736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11/2/2021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11/2/2021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11/2/2021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11/2/2021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11/2/2021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11/2/2021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11/2/2021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4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Drexell.R.White@maine.gov" TargetMode="External"/><Relationship Id="rId2" Type="http://schemas.openxmlformats.org/officeDocument/2006/relationships/hyperlink" Target="mailto:Cathy.Cole@lchcar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Waldo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descr="A white x-ray of a person's head&#10;&#10;Description automatically generated with low confidence">
            <a:extLst>
              <a:ext uri="{FF2B5EF4-FFF2-40B4-BE49-F238E27FC236}">
                <a16:creationId xmlns:a16="http://schemas.microsoft.com/office/drawing/2014/main" id="{2FEBE3FF-B7F7-4922-9F27-18F503725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586" y="356260"/>
            <a:ext cx="3736723" cy="5649219"/>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886-F8AD-4599-B555-24F158E4F6C7}"/>
              </a:ext>
            </a:extLst>
          </p:cNvPr>
          <p:cNvSpPr>
            <a:spLocks noGrp="1"/>
          </p:cNvSpPr>
          <p:nvPr>
            <p:ph type="title"/>
          </p:nvPr>
        </p:nvSpPr>
        <p:spPr/>
        <p:txBody>
          <a:bodyPr/>
          <a:lstStyle/>
          <a:p>
            <a:pPr algn="ctr"/>
            <a:r>
              <a:rPr lang="en-US"/>
              <a:t>Pandemic Acknowledgement </a:t>
            </a:r>
            <a:r>
              <a:rPr lang="en-US" dirty="0"/>
              <a:t>and Thanks</a:t>
            </a:r>
          </a:p>
        </p:txBody>
      </p:sp>
      <p:sp>
        <p:nvSpPr>
          <p:cNvPr id="3" name="Content Placeholder 2">
            <a:extLst>
              <a:ext uri="{FF2B5EF4-FFF2-40B4-BE49-F238E27FC236}">
                <a16:creationId xmlns:a16="http://schemas.microsoft.com/office/drawing/2014/main" id="{9A3D091D-6F51-4DC1-B43E-9B03B27A5E03}"/>
              </a:ext>
            </a:extLst>
          </p:cNvPr>
          <p:cNvSpPr>
            <a:spLocks noGrp="1"/>
          </p:cNvSpPr>
          <p:nvPr>
            <p:ph idx="1"/>
          </p:nvPr>
        </p:nvSpPr>
        <p:spPr/>
        <p:txBody>
          <a:bodyPr>
            <a:normAutofit/>
          </a:bodyPr>
          <a:lstStyle/>
          <a:p>
            <a:pPr marR="0" lvl="0">
              <a:lnSpc>
                <a:spcPct val="105000"/>
              </a:lnSpc>
              <a:spcBef>
                <a:spcPts val="0"/>
              </a:spcBef>
              <a:spcAft>
                <a:spcPts val="0"/>
              </a:spcAft>
            </a:pPr>
            <a:r>
              <a:rPr lang="en-US" b="1" dirty="0">
                <a:latin typeface="Calibri" panose="020F0502020204030204" pitchFamily="34" charset="0"/>
                <a:ea typeface="Times New Roman" panose="02020603050405020304" pitchFamily="18" charset="0"/>
              </a:rPr>
              <a:t>During this past CHNA cycle </a:t>
            </a:r>
            <a:r>
              <a:rPr lang="en-US" dirty="0">
                <a:latin typeface="Calibri" panose="020F0502020204030204" pitchFamily="34" charset="0"/>
                <a:ea typeface="Times New Roman" panose="02020603050405020304" pitchFamily="18" charset="0"/>
              </a:rPr>
              <a:t>– </a:t>
            </a:r>
            <a:r>
              <a:rPr lang="en-US" dirty="0">
                <a:solidFill>
                  <a:srgbClr val="FF0000"/>
                </a:solidFill>
                <a:latin typeface="Calibri" panose="020F0502020204030204" pitchFamily="34" charset="0"/>
                <a:ea typeface="Times New Roman" panose="02020603050405020304" pitchFamily="18" charset="0"/>
              </a:rPr>
              <a:t>COVID-19</a:t>
            </a:r>
            <a:r>
              <a:rPr lang="en-US" dirty="0">
                <a:latin typeface="Calibri" panose="020F0502020204030204" pitchFamily="34" charset="0"/>
                <a:ea typeface="Times New Roman" panose="02020603050405020304" pitchFamily="18" charset="0"/>
              </a:rPr>
              <a:t> became a public health focus for everyone.  </a:t>
            </a:r>
          </a:p>
          <a:p>
            <a:pPr marL="457200" lvl="0" indent="-457200">
              <a:lnSpc>
                <a:spcPct val="105000"/>
              </a:lnSpc>
              <a:spcBef>
                <a:spcPts val="0"/>
              </a:spcBef>
            </a:pPr>
            <a:r>
              <a:rPr lang="en-US" dirty="0">
                <a:latin typeface="Calibri" panose="020F0502020204030204" pitchFamily="34" charset="0"/>
                <a:ea typeface="Times New Roman" panose="02020603050405020304" pitchFamily="18" charset="0"/>
              </a:rPr>
              <a:t>This was and continues to be a focus of many of our partners’ outreach, planning, and every day activities.</a:t>
            </a:r>
          </a:p>
          <a:p>
            <a:pPr marL="457200" lvl="0" indent="-457200">
              <a:lnSpc>
                <a:spcPct val="105000"/>
              </a:lnSpc>
              <a:spcBef>
                <a:spcPts val="0"/>
              </a:spcBef>
            </a:pPr>
            <a:r>
              <a:rPr lang="en-US" dirty="0">
                <a:latin typeface="Calibri" panose="020F0502020204030204" pitchFamily="34" charset="0"/>
                <a:ea typeface="Calibri" panose="020F0502020204030204" pitchFamily="34" charset="0"/>
              </a:rPr>
              <a:t>COVID vaccination clinics held throughout both counties.</a:t>
            </a:r>
          </a:p>
          <a:p>
            <a:endParaRPr lang="en-US" dirty="0"/>
          </a:p>
        </p:txBody>
      </p:sp>
      <p:sp>
        <p:nvSpPr>
          <p:cNvPr id="4" name="Slide Number Placeholder 3">
            <a:extLst>
              <a:ext uri="{FF2B5EF4-FFF2-40B4-BE49-F238E27FC236}">
                <a16:creationId xmlns:a16="http://schemas.microsoft.com/office/drawing/2014/main" id="{183D66DE-A6A5-430F-83DB-83A3C7E5A0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317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lstStyle/>
          <a:p>
            <a:r>
              <a:rPr lang="en-US" dirty="0"/>
              <a:t>Midcoast District Public Health Council</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11</a:t>
            </a:fld>
            <a:endParaRPr lang="en-US"/>
          </a:p>
        </p:txBody>
      </p:sp>
      <p:sp>
        <p:nvSpPr>
          <p:cNvPr id="5" name="Content Placeholder 2">
            <a:extLst>
              <a:ext uri="{FF2B5EF4-FFF2-40B4-BE49-F238E27FC236}">
                <a16:creationId xmlns:a16="http://schemas.microsoft.com/office/drawing/2014/main" id="{810A6654-7C94-4638-A6FA-A2199C269969}"/>
              </a:ext>
            </a:extLst>
          </p:cNvPr>
          <p:cNvSpPr>
            <a:spLocks noGrp="1"/>
          </p:cNvSpPr>
          <p:nvPr>
            <p:ph idx="1"/>
          </p:nvPr>
        </p:nvSpPr>
        <p:spPr>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Midcoast Public Health District:</a:t>
            </a:r>
          </a:p>
          <a:p>
            <a:endParaRPr lang="en-US" sz="2400" dirty="0"/>
          </a:p>
          <a:p>
            <a:pPr lvl="1"/>
            <a:r>
              <a:rPr lang="en-US" sz="2800" dirty="0">
                <a:latin typeface="+mn-lt"/>
              </a:rPr>
              <a:t>One of Nine (9) Public Health Districts in Maine</a:t>
            </a:r>
          </a:p>
          <a:p>
            <a:pPr lvl="1"/>
            <a:endParaRPr lang="en-US" sz="2800" dirty="0">
              <a:latin typeface="+mn-lt"/>
            </a:endParaRPr>
          </a:p>
          <a:p>
            <a:pPr lvl="1"/>
            <a:r>
              <a:rPr lang="en-US" sz="2800" dirty="0">
                <a:latin typeface="+mn-lt"/>
              </a:rPr>
              <a:t>Includes Knox, Lincoln, Sagadahoc &amp; Waldo Counties (73 Municipalities, including six island communities)</a:t>
            </a:r>
          </a:p>
          <a:p>
            <a:pPr lvl="1"/>
            <a:endParaRPr lang="en-US" sz="2600" dirty="0">
              <a:latin typeface="+mn-lt"/>
            </a:endParaRPr>
          </a:p>
          <a:p>
            <a:r>
              <a:rPr lang="en-US" dirty="0"/>
              <a:t>Midcoast Public Health Council (MPHC):</a:t>
            </a:r>
          </a:p>
          <a:p>
            <a:endParaRPr lang="en-US" dirty="0"/>
          </a:p>
          <a:p>
            <a:r>
              <a:rPr lang="en-US" dirty="0">
                <a:latin typeface="+mn-lt"/>
              </a:rPr>
              <a:t>District Coordinating Council (DCC) for Public Health with Membership/ Representation from the District’s Four Counties, plus Brunswick &amp; Harpswell</a:t>
            </a:r>
          </a:p>
          <a:p>
            <a:endParaRPr lang="en-US" dirty="0">
              <a:latin typeface="+mn-lt"/>
            </a:endParaRPr>
          </a:p>
          <a:p>
            <a:r>
              <a:rPr lang="en-US" dirty="0">
                <a:latin typeface="+mn-lt"/>
              </a:rPr>
              <a:t>District Work 2019 -2021– Mental Health, Obesity, Elevated Lead Levels &amp; Climate Change</a:t>
            </a:r>
          </a:p>
          <a:p>
            <a:pPr marL="0" indent="0">
              <a:buNone/>
            </a:pPr>
            <a:endParaRPr lang="en-US" sz="2400" dirty="0"/>
          </a:p>
        </p:txBody>
      </p:sp>
    </p:spTree>
    <p:extLst>
      <p:ext uri="{BB962C8B-B14F-4D97-AF65-F5344CB8AC3E}">
        <p14:creationId xmlns:p14="http://schemas.microsoft.com/office/powerpoint/2010/main" val="193023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4D2F-7DB7-4503-892E-D12F2DFFAAB8}"/>
              </a:ext>
            </a:extLst>
          </p:cNvPr>
          <p:cNvSpPr>
            <a:spLocks noGrp="1"/>
          </p:cNvSpPr>
          <p:nvPr>
            <p:ph type="title"/>
          </p:nvPr>
        </p:nvSpPr>
        <p:spPr/>
        <p:txBody>
          <a:bodyPr/>
          <a:lstStyle/>
          <a:p>
            <a:r>
              <a:rPr lang="en-US" dirty="0"/>
              <a:t>Midcoast Public Health Council Highlights</a:t>
            </a:r>
          </a:p>
        </p:txBody>
      </p:sp>
      <p:sp>
        <p:nvSpPr>
          <p:cNvPr id="3" name="Content Placeholder 2">
            <a:extLst>
              <a:ext uri="{FF2B5EF4-FFF2-40B4-BE49-F238E27FC236}">
                <a16:creationId xmlns:a16="http://schemas.microsoft.com/office/drawing/2014/main" id="{291DCFE4-3F9F-4D7D-A66C-0B39DE1F2C5F}"/>
              </a:ext>
            </a:extLst>
          </p:cNvPr>
          <p:cNvSpPr>
            <a:spLocks noGrp="1"/>
          </p:cNvSpPr>
          <p:nvPr>
            <p:ph sz="half" idx="1"/>
          </p:nvPr>
        </p:nvSpPr>
        <p:spPr>
          <a:xfrm>
            <a:off x="838199" y="1265129"/>
            <a:ext cx="10515599" cy="4897675"/>
          </a:xfrm>
        </p:spPr>
        <p:txBody>
          <a:bodyPr>
            <a:normAutofit fontScale="92500" lnSpcReduction="10000"/>
          </a:bodyPr>
          <a:lstStyle/>
          <a:p>
            <a:pPr marL="0" indent="0">
              <a:buNone/>
            </a:pPr>
            <a:r>
              <a:rPr lang="en-US" dirty="0"/>
              <a:t>MPHC Committees:</a:t>
            </a:r>
          </a:p>
          <a:p>
            <a:pPr marL="0" indent="0">
              <a:buNone/>
            </a:pPr>
            <a:endParaRPr lang="en-US" sz="200" dirty="0"/>
          </a:p>
          <a:p>
            <a:r>
              <a:rPr lang="en-US" sz="2600" dirty="0">
                <a:latin typeface="+mn-lt"/>
              </a:rPr>
              <a:t>Mental Health  -  Mental Health First Aid Training – 80 persons trained</a:t>
            </a:r>
          </a:p>
          <a:p>
            <a:r>
              <a:rPr lang="en-US" sz="2600" dirty="0">
                <a:latin typeface="+mn-lt"/>
              </a:rPr>
              <a:t>Obesity – Promotion of low/no cost physical activity opportunities </a:t>
            </a:r>
          </a:p>
          <a:p>
            <a:r>
              <a:rPr lang="en-US" sz="2600" dirty="0">
                <a:latin typeface="+mn-lt"/>
              </a:rPr>
              <a:t>Elevated Lead Levels – Collaborating with pediatric practices to increase screening</a:t>
            </a:r>
          </a:p>
          <a:p>
            <a:pPr marL="0" indent="0">
              <a:buNone/>
            </a:pPr>
            <a:endParaRPr lang="en-US" sz="900" dirty="0"/>
          </a:p>
          <a:p>
            <a:pPr marL="0" indent="0">
              <a:buNone/>
            </a:pPr>
            <a:r>
              <a:rPr lang="en-US" dirty="0"/>
              <a:t>MPHC-sponsored panel  discussions on:</a:t>
            </a:r>
          </a:p>
          <a:p>
            <a:pPr lvl="1"/>
            <a:endParaRPr lang="en-US" sz="800" dirty="0">
              <a:latin typeface="+mn-lt"/>
            </a:endParaRPr>
          </a:p>
          <a:p>
            <a:r>
              <a:rPr lang="en-US" sz="2600" dirty="0">
                <a:latin typeface="+mn-lt"/>
              </a:rPr>
              <a:t>Social Isolation, Aging, &amp; Elder Abuse</a:t>
            </a:r>
          </a:p>
          <a:p>
            <a:r>
              <a:rPr lang="en-US" sz="2600" dirty="0">
                <a:latin typeface="+mn-lt"/>
              </a:rPr>
              <a:t>Vaccine Hesitancy, and Vaccination Efforts in the District</a:t>
            </a:r>
          </a:p>
          <a:p>
            <a:r>
              <a:rPr lang="en-US" sz="2600" dirty="0">
                <a:latin typeface="+mn-lt"/>
              </a:rPr>
              <a:t>Coping with Covid – Building Hope &amp; Resiliency</a:t>
            </a:r>
          </a:p>
          <a:p>
            <a:r>
              <a:rPr lang="en-US" sz="2600" dirty="0">
                <a:latin typeface="+mn-lt"/>
              </a:rPr>
              <a:t>Climate Change and its Public Health Implications</a:t>
            </a:r>
          </a:p>
          <a:p>
            <a:endParaRPr lang="en-US" dirty="0"/>
          </a:p>
        </p:txBody>
      </p:sp>
      <p:sp>
        <p:nvSpPr>
          <p:cNvPr id="5" name="Slide Number Placeholder 4">
            <a:extLst>
              <a:ext uri="{FF2B5EF4-FFF2-40B4-BE49-F238E27FC236}">
                <a16:creationId xmlns:a16="http://schemas.microsoft.com/office/drawing/2014/main" id="{0583EA64-2DF8-4B9D-9BC7-A41DD7012D30}"/>
              </a:ext>
            </a:extLst>
          </p:cNvPr>
          <p:cNvSpPr>
            <a:spLocks noGrp="1"/>
          </p:cNvSpPr>
          <p:nvPr>
            <p:ph type="sldNum" sz="quarter" idx="12"/>
          </p:nvPr>
        </p:nvSpPr>
        <p:spPr/>
        <p:txBody>
          <a:bodyPr/>
          <a:lstStyle/>
          <a:p>
            <a:fld id="{9B536768-C171-4A40-86CF-A60E08BEB5A1}" type="slidenum">
              <a:rPr lang="en-US" smtClean="0"/>
              <a:t>12</a:t>
            </a:fld>
            <a:endParaRPr lang="en-US" dirty="0"/>
          </a:p>
        </p:txBody>
      </p:sp>
    </p:spTree>
    <p:extLst>
      <p:ext uri="{BB962C8B-B14F-4D97-AF65-F5344CB8AC3E}">
        <p14:creationId xmlns:p14="http://schemas.microsoft.com/office/powerpoint/2010/main" val="92329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92FE-7BBA-46BB-B94E-EF40C4FA7761}"/>
              </a:ext>
            </a:extLst>
          </p:cNvPr>
          <p:cNvSpPr>
            <a:spLocks noGrp="1"/>
          </p:cNvSpPr>
          <p:nvPr>
            <p:ph type="title"/>
          </p:nvPr>
        </p:nvSpPr>
        <p:spPr/>
        <p:txBody>
          <a:bodyPr/>
          <a:lstStyle/>
          <a:p>
            <a:r>
              <a:rPr lang="en-US" sz="2800" dirty="0"/>
              <a:t>Pen Bay Medical Center/Waldo County General Hospital </a:t>
            </a:r>
            <a:br>
              <a:rPr lang="en-US" sz="3200" dirty="0"/>
            </a:br>
            <a:r>
              <a:rPr lang="en-US" dirty="0"/>
              <a:t>CHNA 2019-2021 Priorities</a:t>
            </a:r>
          </a:p>
        </p:txBody>
      </p:sp>
      <p:sp>
        <p:nvSpPr>
          <p:cNvPr id="3" name="Content Placeholder 2">
            <a:extLst>
              <a:ext uri="{FF2B5EF4-FFF2-40B4-BE49-F238E27FC236}">
                <a16:creationId xmlns:a16="http://schemas.microsoft.com/office/drawing/2014/main" id="{B204BCAD-BFD0-4F0A-BE9C-527DF76179FC}"/>
              </a:ext>
            </a:extLst>
          </p:cNvPr>
          <p:cNvSpPr>
            <a:spLocks noGrp="1"/>
          </p:cNvSpPr>
          <p:nvPr>
            <p:ph sz="half" idx="1"/>
          </p:nvPr>
        </p:nvSpPr>
        <p:spPr/>
        <p:txBody>
          <a:bodyPr>
            <a:normAutofit/>
          </a:bodyPr>
          <a:lstStyle/>
          <a:p>
            <a:r>
              <a:rPr lang="en-US" sz="3200" dirty="0"/>
              <a:t>Substance Use</a:t>
            </a:r>
          </a:p>
          <a:p>
            <a:endParaRPr lang="en-US" sz="3200" dirty="0"/>
          </a:p>
          <a:p>
            <a:r>
              <a:rPr lang="en-US" sz="3200" dirty="0"/>
              <a:t>Tobacco</a:t>
            </a:r>
          </a:p>
          <a:p>
            <a:pPr marL="457200" lvl="1" indent="0">
              <a:buNone/>
            </a:pPr>
            <a:endParaRPr lang="en-US" sz="2800" dirty="0"/>
          </a:p>
          <a:p>
            <a:r>
              <a:rPr lang="en-US" sz="3200" dirty="0"/>
              <a:t>Obesity &amp; Diabetes</a:t>
            </a:r>
          </a:p>
          <a:p>
            <a:endParaRPr lang="en-US" sz="3200" dirty="0"/>
          </a:p>
          <a:p>
            <a:r>
              <a:rPr lang="en-US" sz="3200" dirty="0"/>
              <a:t>Food Insecurity</a:t>
            </a:r>
          </a:p>
          <a:p>
            <a:pPr marL="0" indent="0">
              <a:buNone/>
            </a:pPr>
            <a:endParaRPr lang="en-US" dirty="0"/>
          </a:p>
          <a:p>
            <a:endParaRPr lang="en-US" sz="3200" dirty="0"/>
          </a:p>
          <a:p>
            <a:endParaRPr lang="en-US" sz="3200" dirty="0"/>
          </a:p>
          <a:p>
            <a:endParaRPr lang="en-US" sz="3200" dirty="0"/>
          </a:p>
        </p:txBody>
      </p:sp>
      <p:sp>
        <p:nvSpPr>
          <p:cNvPr id="5" name="Slide Number Placeholder 4">
            <a:extLst>
              <a:ext uri="{FF2B5EF4-FFF2-40B4-BE49-F238E27FC236}">
                <a16:creationId xmlns:a16="http://schemas.microsoft.com/office/drawing/2014/main" id="{94865F48-B643-4F4B-AF46-ADA0BCC75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412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Use</a:t>
            </a:r>
          </a:p>
        </p:txBody>
      </p:sp>
      <p:sp>
        <p:nvSpPr>
          <p:cNvPr id="5" name="Slide Number Placeholder 4"/>
          <p:cNvSpPr>
            <a:spLocks noGrp="1"/>
          </p:cNvSpPr>
          <p:nvPr>
            <p:ph type="sldNum" sz="quarter" idx="12"/>
          </p:nvPr>
        </p:nvSpPr>
        <p:spPr/>
        <p:txBody>
          <a:bodyPr/>
          <a:lstStyle/>
          <a:p>
            <a:fld id="{9B536768-C171-4A40-86CF-A60E08BEB5A1}" type="slidenum">
              <a:rPr lang="en-US" smtClean="0"/>
              <a:t>14</a:t>
            </a:fld>
            <a:endParaRPr lang="en-US"/>
          </a:p>
        </p:txBody>
      </p:sp>
      <p:graphicFrame>
        <p:nvGraphicFramePr>
          <p:cNvPr id="7" name="Table 6"/>
          <p:cNvGraphicFramePr>
            <a:graphicFrameLocks noGrp="1"/>
          </p:cNvGraphicFramePr>
          <p:nvPr/>
        </p:nvGraphicFramePr>
        <p:xfrm>
          <a:off x="247858" y="1034950"/>
          <a:ext cx="11283950" cy="5455095"/>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258300">
                  <a:extLst>
                    <a:ext uri="{9D8B030D-6E8A-4147-A177-3AD203B41FA5}">
                      <a16:colId xmlns:a16="http://schemas.microsoft.com/office/drawing/2014/main" val="14127591"/>
                    </a:ext>
                  </a:extLst>
                </a:gridCol>
              </a:tblGrid>
              <a:tr h="3578141">
                <a:tc>
                  <a:txBody>
                    <a:bodyPr/>
                    <a:lstStyle/>
                    <a:p>
                      <a:r>
                        <a:rPr lang="en-US" sz="1650" b="0" dirty="0">
                          <a:solidFill>
                            <a:schemeClr val="tx1"/>
                          </a:solidFill>
                          <a:latin typeface="Arial" panose="020B0604020202020204" pitchFamily="34" charset="0"/>
                          <a:cs typeface="Arial" panose="020B0604020202020204" pitchFamily="34" charset="0"/>
                        </a:rPr>
                        <a:t>Education</a:t>
                      </a:r>
                      <a:r>
                        <a:rPr lang="en-US" sz="1650" b="0" baseline="0" dirty="0">
                          <a:solidFill>
                            <a:schemeClr val="tx1"/>
                          </a:solidFill>
                          <a:latin typeface="Arial" panose="020B0604020202020204" pitchFamily="34" charset="0"/>
                          <a:cs typeface="Arial" panose="020B0604020202020204" pitchFamily="34" charset="0"/>
                        </a:rPr>
                        <a:t> &amp; Programs</a:t>
                      </a:r>
                      <a:endParaRPr lang="en-US" sz="165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50" b="0" dirty="0">
                          <a:solidFill>
                            <a:schemeClr val="tx1"/>
                          </a:solidFill>
                          <a:latin typeface="Arial" panose="020B0604020202020204" pitchFamily="34" charset="0"/>
                          <a:cs typeface="Arial" panose="020B0604020202020204" pitchFamily="34" charset="0"/>
                        </a:rPr>
                        <a:t>Knox</a:t>
                      </a:r>
                      <a:r>
                        <a:rPr lang="en-US" sz="1650" b="0" baseline="0" dirty="0">
                          <a:solidFill>
                            <a:schemeClr val="tx1"/>
                          </a:solidFill>
                          <a:latin typeface="Arial" panose="020B0604020202020204" pitchFamily="34" charset="0"/>
                          <a:cs typeface="Arial" panose="020B0604020202020204" pitchFamily="34" charset="0"/>
                        </a:rPr>
                        <a:t> </a:t>
                      </a:r>
                      <a:r>
                        <a:rPr lang="en-US" sz="1650" b="0" dirty="0">
                          <a:solidFill>
                            <a:schemeClr val="tx1"/>
                          </a:solidFill>
                          <a:latin typeface="Arial" panose="020B0604020202020204" pitchFamily="34" charset="0"/>
                          <a:cs typeface="Arial" panose="020B0604020202020204" pitchFamily="34" charset="0"/>
                        </a:rPr>
                        <a:t>County Recovery Collaborative</a:t>
                      </a:r>
                    </a:p>
                    <a:p>
                      <a:r>
                        <a:rPr lang="en-US" sz="1650" b="0" baseline="0" dirty="0">
                          <a:solidFill>
                            <a:schemeClr val="tx1"/>
                          </a:solidFill>
                          <a:latin typeface="Arial" panose="020B0604020202020204" pitchFamily="34" charset="0"/>
                          <a:cs typeface="Arial" panose="020B0604020202020204" pitchFamily="34" charset="0"/>
                        </a:rPr>
                        <a:t>Waldo County Recovery Committee (WCRC)</a:t>
                      </a:r>
                    </a:p>
                    <a:p>
                      <a:endParaRPr lang="en-US" sz="1650" b="0" baseline="0" dirty="0">
                        <a:solidFill>
                          <a:schemeClr val="tx1"/>
                        </a:solidFill>
                        <a:latin typeface="Arial" panose="020B0604020202020204" pitchFamily="34" charset="0"/>
                        <a:cs typeface="Arial" panose="020B0604020202020204" pitchFamily="34" charset="0"/>
                      </a:endParaRPr>
                    </a:p>
                    <a:p>
                      <a:r>
                        <a:rPr lang="en-US" sz="1650" b="0" baseline="0" dirty="0">
                          <a:solidFill>
                            <a:schemeClr val="tx1"/>
                          </a:solidFill>
                          <a:latin typeface="Arial" panose="020B0604020202020204" pitchFamily="34" charset="0"/>
                          <a:cs typeface="Arial" panose="020B0604020202020204" pitchFamily="34" charset="0"/>
                        </a:rPr>
                        <a:t>IMAT services at PBMC and WCGH</a:t>
                      </a:r>
                    </a:p>
                    <a:p>
                      <a:endParaRPr lang="en-US" sz="1650" b="0" dirty="0">
                        <a:solidFill>
                          <a:schemeClr val="tx1"/>
                        </a:solidFill>
                        <a:latin typeface="Arial" panose="020B0604020202020204" pitchFamily="34" charset="0"/>
                        <a:cs typeface="Arial" panose="020B0604020202020204" pitchFamily="34" charset="0"/>
                      </a:endParaRPr>
                    </a:p>
                    <a:p>
                      <a:r>
                        <a:rPr lang="en-US" sz="1650" b="0" dirty="0">
                          <a:solidFill>
                            <a:schemeClr val="tx1"/>
                          </a:solidFill>
                          <a:latin typeface="Arial" panose="020B0604020202020204" pitchFamily="34" charset="0"/>
                          <a:cs typeface="Arial" panose="020B0604020202020204" pitchFamily="34" charset="0"/>
                        </a:rPr>
                        <a:t>Naloxone</a:t>
                      </a:r>
                    </a:p>
                    <a:p>
                      <a:pPr marL="285750" indent="-285750">
                        <a:buFont typeface="Arial" panose="020B0604020202020204" pitchFamily="34" charset="0"/>
                        <a:buChar char="•"/>
                      </a:pPr>
                      <a:r>
                        <a:rPr lang="en-US" sz="1650" b="0" dirty="0">
                          <a:solidFill>
                            <a:schemeClr val="tx1"/>
                          </a:solidFill>
                          <a:latin typeface="Arial" panose="020B0604020202020204" pitchFamily="34" charset="0"/>
                          <a:cs typeface="Arial" panose="020B0604020202020204" pitchFamily="34" charset="0"/>
                        </a:rPr>
                        <a:t>Quarterly</a:t>
                      </a:r>
                      <a:r>
                        <a:rPr lang="en-US" sz="1650" b="0" baseline="0" dirty="0">
                          <a:solidFill>
                            <a:schemeClr val="tx1"/>
                          </a:solidFill>
                          <a:latin typeface="Arial" panose="020B0604020202020204" pitchFamily="34" charset="0"/>
                          <a:cs typeface="Arial" panose="020B0604020202020204" pitchFamily="34" charset="0"/>
                        </a:rPr>
                        <a:t> online trainings</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2,867 prescriptions written for PBMC</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843 prescriptions written for WCGH</a:t>
                      </a:r>
                    </a:p>
                    <a:p>
                      <a:endParaRPr lang="en-US" sz="1650" b="0" baseline="0" dirty="0">
                        <a:solidFill>
                          <a:schemeClr val="tx1"/>
                        </a:solidFill>
                        <a:latin typeface="Arial" panose="020B0604020202020204" pitchFamily="34" charset="0"/>
                        <a:cs typeface="Arial" panose="020B0604020202020204" pitchFamily="34" charset="0"/>
                      </a:endParaRPr>
                    </a:p>
                    <a:p>
                      <a:r>
                        <a:rPr lang="en-US" sz="1650" b="0" baseline="0" dirty="0">
                          <a:solidFill>
                            <a:schemeClr val="tx1"/>
                          </a:solidFill>
                          <a:latin typeface="Arial" panose="020B0604020202020204" pitchFamily="34" charset="0"/>
                          <a:cs typeface="Arial" panose="020B0604020202020204" pitchFamily="34" charset="0"/>
                        </a:rPr>
                        <a:t>Community Education—Knox County Community Health Coalition and WCRC</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Safe storage/disposal education workshops</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Medication take back</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Monthly prevention articles provided to schools</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Provided presentations to community and law enforcement on the importance of decreasing stigma</a:t>
                      </a:r>
                    </a:p>
                    <a:p>
                      <a:pPr marL="285750" indent="-285750">
                        <a:buFont typeface="Arial" panose="020B0604020202020204" pitchFamily="34" charset="0"/>
                        <a:buChar char="•"/>
                      </a:pPr>
                      <a:r>
                        <a:rPr lang="en-US" sz="1650" b="0" baseline="0" dirty="0">
                          <a:solidFill>
                            <a:schemeClr val="tx1"/>
                          </a:solidFill>
                          <a:latin typeface="Arial" panose="020B0604020202020204" pitchFamily="34" charset="0"/>
                          <a:cs typeface="Arial" panose="020B0604020202020204" pitchFamily="34" charset="0"/>
                        </a:rPr>
                        <a:t>Impairment detection trainings for local businesses, DHHS managers, CDS, others</a:t>
                      </a:r>
                      <a:endParaRPr lang="en-US" sz="165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082915">
                <a:tc>
                  <a:txBody>
                    <a:bodyPr/>
                    <a:lstStyle/>
                    <a:p>
                      <a:r>
                        <a:rPr lang="en-US" sz="1650" b="0" dirty="0">
                          <a:latin typeface="Arial" panose="020B0604020202020204" pitchFamily="34" charset="0"/>
                          <a:cs typeface="Arial" panose="020B0604020202020204" pitchFamily="34" charset="0"/>
                        </a:rPr>
                        <a:t>Grant</a:t>
                      </a:r>
                      <a:r>
                        <a:rPr lang="en-US" sz="1650" b="0" baseline="0" dirty="0">
                          <a:latin typeface="Arial" panose="020B0604020202020204" pitchFamily="34" charset="0"/>
                          <a:cs typeface="Arial" panose="020B0604020202020204" pitchFamily="34" charset="0"/>
                        </a:rPr>
                        <a:t> Work</a:t>
                      </a:r>
                      <a:endParaRPr lang="en-US" sz="16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HRSA</a:t>
                      </a:r>
                      <a:r>
                        <a:rPr lang="en-US" sz="1700" baseline="0" dirty="0">
                          <a:effectLst/>
                          <a:latin typeface="Arial" panose="020B0604020202020204" pitchFamily="34" charset="0"/>
                          <a:ea typeface="Calibri" panose="020F0502020204030204" pitchFamily="34" charset="0"/>
                          <a:cs typeface="Arial" panose="020B0604020202020204" pitchFamily="34" charset="0"/>
                        </a:rPr>
                        <a:t> Rural substance use disorder grant—PBMC</a:t>
                      </a:r>
                    </a:p>
                    <a:p>
                      <a:pPr marL="0" marR="0">
                        <a:lnSpc>
                          <a:spcPct val="107000"/>
                        </a:lnSpc>
                        <a:spcBef>
                          <a:spcPts val="0"/>
                        </a:spcBef>
                        <a:spcAft>
                          <a:spcPts val="0"/>
                        </a:spcAft>
                      </a:pPr>
                      <a:r>
                        <a:rPr lang="en-US" sz="1700" baseline="0" dirty="0">
                          <a:effectLst/>
                          <a:latin typeface="Arial" panose="020B0604020202020204" pitchFamily="34" charset="0"/>
                          <a:ea typeface="Calibri" panose="020F0502020204030204" pitchFamily="34" charset="0"/>
                          <a:cs typeface="Arial" panose="020B0604020202020204" pitchFamily="34" charset="0"/>
                        </a:rPr>
                        <a:t>Maine Prevention Services Grant—Knox County Community Health Coalition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700" dirty="0" err="1">
                          <a:effectLst/>
                          <a:latin typeface="Arial" panose="020B0604020202020204" pitchFamily="34" charset="0"/>
                          <a:ea typeface="Calibri" panose="020F0502020204030204" pitchFamily="34" charset="0"/>
                          <a:cs typeface="Arial" panose="020B0604020202020204" pitchFamily="34" charset="0"/>
                        </a:rPr>
                        <a:t>MeHAF</a:t>
                      </a:r>
                      <a:r>
                        <a:rPr lang="en-US" sz="1700" dirty="0">
                          <a:effectLst/>
                          <a:latin typeface="Arial" panose="020B0604020202020204" pitchFamily="34" charset="0"/>
                          <a:ea typeface="Calibri" panose="020F0502020204030204" pitchFamily="34" charset="0"/>
                          <a:cs typeface="Arial" panose="020B0604020202020204" pitchFamily="34" charset="0"/>
                        </a:rPr>
                        <a:t> grant—Kno</a:t>
                      </a:r>
                      <a:r>
                        <a:rPr lang="en-US" sz="1700" baseline="0" dirty="0">
                          <a:effectLst/>
                          <a:latin typeface="Arial" panose="020B0604020202020204" pitchFamily="34" charset="0"/>
                          <a:ea typeface="Calibri" panose="020F0502020204030204" pitchFamily="34" charset="0"/>
                          <a:cs typeface="Arial" panose="020B0604020202020204" pitchFamily="34" charset="0"/>
                        </a:rPr>
                        <a:t>x County Community Health Coalition</a:t>
                      </a:r>
                    </a:p>
                    <a:p>
                      <a:pPr marL="0" marR="0">
                        <a:lnSpc>
                          <a:spcPct val="107000"/>
                        </a:lnSpc>
                        <a:spcBef>
                          <a:spcPts val="0"/>
                        </a:spcBef>
                        <a:spcAft>
                          <a:spcPts val="0"/>
                        </a:spcAft>
                      </a:pPr>
                      <a:endParaRPr lang="en-US" sz="17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spTree>
    <p:extLst>
      <p:ext uri="{BB962C8B-B14F-4D97-AF65-F5344CB8AC3E}">
        <p14:creationId xmlns:p14="http://schemas.microsoft.com/office/powerpoint/2010/main" val="147872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Use</a:t>
            </a:r>
          </a:p>
        </p:txBody>
      </p:sp>
      <p:sp>
        <p:nvSpPr>
          <p:cNvPr id="5" name="Slide Number Placeholder 4"/>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9" name="Table 8"/>
          <p:cNvGraphicFramePr>
            <a:graphicFrameLocks noGrp="1"/>
          </p:cNvGraphicFramePr>
          <p:nvPr/>
        </p:nvGraphicFramePr>
        <p:xfrm>
          <a:off x="247858" y="1113780"/>
          <a:ext cx="11283950" cy="4740515"/>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258300">
                  <a:extLst>
                    <a:ext uri="{9D8B030D-6E8A-4147-A177-3AD203B41FA5}">
                      <a16:colId xmlns:a16="http://schemas.microsoft.com/office/drawing/2014/main" val="14127591"/>
                    </a:ext>
                  </a:extLst>
                </a:gridCol>
              </a:tblGrid>
              <a:tr h="3578141">
                <a:tc>
                  <a:txBody>
                    <a:bodyPr/>
                    <a:lstStyle/>
                    <a:p>
                      <a:r>
                        <a:rPr lang="en-US" b="0" dirty="0">
                          <a:solidFill>
                            <a:schemeClr val="tx1"/>
                          </a:solidFill>
                          <a:latin typeface="Arial" panose="020B0604020202020204" pitchFamily="34" charset="0"/>
                          <a:cs typeface="Arial" panose="020B0604020202020204" pitchFamily="34" charset="0"/>
                        </a:rPr>
                        <a:t>Education</a:t>
                      </a:r>
                      <a:r>
                        <a:rPr lang="en-US" b="0" baseline="0" dirty="0">
                          <a:solidFill>
                            <a:schemeClr val="tx1"/>
                          </a:solidFill>
                          <a:latin typeface="Arial" panose="020B0604020202020204" pitchFamily="34" charset="0"/>
                          <a:cs typeface="Arial" panose="020B0604020202020204" pitchFamily="34" charset="0"/>
                        </a:rPr>
                        <a:t> &amp; Programs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latin typeface="Arial" panose="020B0604020202020204" pitchFamily="34" charset="0"/>
                          <a:cs typeface="Arial" panose="020B0604020202020204" pitchFamily="34" charset="0"/>
                        </a:rPr>
                        <a:t>Referrals to Maine Tobacco Helpline</a:t>
                      </a:r>
                      <a:r>
                        <a:rPr lang="en-US" b="0" baseline="0" dirty="0">
                          <a:solidFill>
                            <a:schemeClr val="tx1"/>
                          </a:solidFill>
                          <a:latin typeface="Arial" panose="020B0604020202020204" pitchFamily="34" charset="0"/>
                          <a:cs typeface="Arial" panose="020B0604020202020204" pitchFamily="34" charset="0"/>
                        </a:rPr>
                        <a:t> from providers over 3 years</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1,182 Knox County</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1,129 Waldo County </a:t>
                      </a:r>
                      <a:endParaRPr lang="en-US" b="0" dirty="0">
                        <a:solidFill>
                          <a:schemeClr val="tx1"/>
                        </a:solidFill>
                        <a:latin typeface="Arial" panose="020B0604020202020204" pitchFamily="34" charset="0"/>
                        <a:cs typeface="Arial" panose="020B0604020202020204" pitchFamily="34" charset="0"/>
                      </a:endParaRPr>
                    </a:p>
                    <a:p>
                      <a:endParaRPr lang="en-US" b="0" dirty="0">
                        <a:solidFill>
                          <a:schemeClr val="tx1"/>
                        </a:solidFill>
                        <a:latin typeface="Arial" panose="020B0604020202020204" pitchFamily="34" charset="0"/>
                        <a:cs typeface="Arial" panose="020B0604020202020204" pitchFamily="34" charset="0"/>
                      </a:endParaRPr>
                    </a:p>
                    <a:p>
                      <a:r>
                        <a:rPr lang="en-US" b="0" dirty="0">
                          <a:solidFill>
                            <a:schemeClr val="tx1"/>
                          </a:solidFill>
                          <a:latin typeface="Arial" panose="020B0604020202020204" pitchFamily="34" charset="0"/>
                          <a:cs typeface="Arial" panose="020B0604020202020204" pitchFamily="34" charset="0"/>
                        </a:rPr>
                        <a:t>New tobacco</a:t>
                      </a:r>
                      <a:r>
                        <a:rPr lang="en-US" b="0" baseline="0" dirty="0">
                          <a:solidFill>
                            <a:schemeClr val="tx1"/>
                          </a:solidFill>
                          <a:latin typeface="Arial" panose="020B0604020202020204" pitchFamily="34" charset="0"/>
                          <a:cs typeface="Arial" panose="020B0604020202020204" pitchFamily="34" charset="0"/>
                        </a:rPr>
                        <a:t> policies</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20 Knox County</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20 Waldo County (2019-2021)</a:t>
                      </a:r>
                    </a:p>
                    <a:p>
                      <a:pPr marL="0" indent="0">
                        <a:buFont typeface="Arial" panose="020B0604020202020204" pitchFamily="34" charset="0"/>
                        <a:buNone/>
                      </a:pPr>
                      <a:endParaRPr lang="en-US"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dirty="0">
                          <a:solidFill>
                            <a:schemeClr val="tx1"/>
                          </a:solidFill>
                          <a:latin typeface="Arial" panose="020B0604020202020204" pitchFamily="34" charset="0"/>
                          <a:cs typeface="Arial" panose="020B0604020202020204" pitchFamily="34" charset="0"/>
                        </a:rPr>
                        <a:t>Community</a:t>
                      </a:r>
                      <a:r>
                        <a:rPr lang="en-US" b="0" baseline="0" dirty="0">
                          <a:solidFill>
                            <a:schemeClr val="tx1"/>
                          </a:solidFill>
                          <a:latin typeface="Arial" panose="020B0604020202020204" pitchFamily="34" charset="0"/>
                          <a:cs typeface="Arial" panose="020B0604020202020204" pitchFamily="34" charset="0"/>
                        </a:rPr>
                        <a:t> education and trainings on:</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Vaping awareness and prevention</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Tobacco prevention and education</a:t>
                      </a:r>
                    </a:p>
                    <a:p>
                      <a:pPr marL="285750" indent="-285750">
                        <a:buFont typeface="Arial" panose="020B0604020202020204" pitchFamily="34" charset="0"/>
                        <a:buChar char="•"/>
                      </a:pPr>
                      <a:r>
                        <a:rPr lang="en-US" b="0" baseline="0" dirty="0" err="1">
                          <a:solidFill>
                            <a:schemeClr val="tx1"/>
                          </a:solidFill>
                          <a:latin typeface="Arial" panose="020B0604020202020204" pitchFamily="34" charset="0"/>
                          <a:cs typeface="Arial" panose="020B0604020202020204" pitchFamily="34" charset="0"/>
                        </a:rPr>
                        <a:t>QuitLink</a:t>
                      </a:r>
                      <a:endParaRPr lang="en-US" b="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Sidekicks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082915">
                <a:tc>
                  <a:txBody>
                    <a:bodyPr/>
                    <a:lstStyle/>
                    <a:p>
                      <a:r>
                        <a:rPr lang="en-US" b="0" dirty="0">
                          <a:latin typeface="Arial" panose="020B0604020202020204" pitchFamily="34" charset="0"/>
                          <a:cs typeface="Arial" panose="020B0604020202020204" pitchFamily="34" charset="0"/>
                        </a:rPr>
                        <a:t>Grant</a:t>
                      </a:r>
                      <a:r>
                        <a:rPr lang="en-US" b="0" baseline="0" dirty="0">
                          <a:latin typeface="Arial" panose="020B0604020202020204" pitchFamily="34" charset="0"/>
                          <a:cs typeface="Arial" panose="020B0604020202020204" pitchFamily="34" charset="0"/>
                        </a:rPr>
                        <a:t> Work</a:t>
                      </a:r>
                      <a:endParaRPr lang="en-US"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Maine Prevention</a:t>
                      </a:r>
                      <a:r>
                        <a:rPr lang="en-US" sz="1800" baseline="0" dirty="0">
                          <a:effectLst/>
                          <a:latin typeface="Arial" panose="020B0604020202020204" pitchFamily="34" charset="0"/>
                          <a:ea typeface="Calibri" panose="020F0502020204030204" pitchFamily="34" charset="0"/>
                          <a:cs typeface="Arial" panose="020B0604020202020204" pitchFamily="34" charset="0"/>
                        </a:rPr>
                        <a:t> Services Grant</a:t>
                      </a:r>
                    </a:p>
                    <a:p>
                      <a:pPr marL="0" marR="0">
                        <a:lnSpc>
                          <a:spcPct val="107000"/>
                        </a:lnSpc>
                        <a:spcBef>
                          <a:spcPts val="0"/>
                        </a:spcBef>
                        <a:spcAft>
                          <a:spcPts val="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Tobacco Prevention Coordinator—Knox County Community Health Coalition</a:t>
                      </a:r>
                    </a:p>
                    <a:p>
                      <a:pPr marL="0" marR="0">
                        <a:lnSpc>
                          <a:spcPct val="107000"/>
                        </a:lnSpc>
                        <a:spcBef>
                          <a:spcPts val="0"/>
                        </a:spcBef>
                        <a:spcAft>
                          <a:spcPts val="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Tobacco Prevention Coordinator—Waldo County General Hospital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9700" y="1525864"/>
            <a:ext cx="4559301" cy="3039534"/>
          </a:xfrm>
          <a:prstGeom prst="rect">
            <a:avLst/>
          </a:prstGeom>
        </p:spPr>
      </p:pic>
    </p:spTree>
    <p:extLst>
      <p:ext uri="{BB962C8B-B14F-4D97-AF65-F5344CB8AC3E}">
        <p14:creationId xmlns:p14="http://schemas.microsoft.com/office/powerpoint/2010/main" val="341649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 and Diabetes</a:t>
            </a:r>
          </a:p>
        </p:txBody>
      </p:sp>
      <p:sp>
        <p:nvSpPr>
          <p:cNvPr id="5" name="Slide Number Placeholder 4"/>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9" name="Table 8"/>
          <p:cNvGraphicFramePr>
            <a:graphicFrameLocks noGrp="1"/>
          </p:cNvGraphicFramePr>
          <p:nvPr/>
        </p:nvGraphicFramePr>
        <p:xfrm>
          <a:off x="247858" y="1067188"/>
          <a:ext cx="11607811" cy="5635527"/>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3346715546"/>
                    </a:ext>
                  </a:extLst>
                </a:gridCol>
                <a:gridCol w="9582161">
                  <a:extLst>
                    <a:ext uri="{9D8B030D-6E8A-4147-A177-3AD203B41FA5}">
                      <a16:colId xmlns:a16="http://schemas.microsoft.com/office/drawing/2014/main" val="14127591"/>
                    </a:ext>
                  </a:extLst>
                </a:gridCol>
              </a:tblGrid>
              <a:tr h="3503885">
                <a:tc>
                  <a:txBody>
                    <a:bodyPr/>
                    <a:lstStyle/>
                    <a:p>
                      <a:r>
                        <a:rPr lang="en-US" b="0" dirty="0">
                          <a:solidFill>
                            <a:schemeClr val="tx1"/>
                          </a:solidFill>
                          <a:latin typeface="Arial" panose="020B0604020202020204" pitchFamily="34" charset="0"/>
                          <a:cs typeface="Arial" panose="020B0604020202020204" pitchFamily="34" charset="0"/>
                        </a:rPr>
                        <a:t>Education</a:t>
                      </a:r>
                      <a:r>
                        <a:rPr lang="en-US" b="0" baseline="0" dirty="0">
                          <a:solidFill>
                            <a:schemeClr val="tx1"/>
                          </a:solidFill>
                          <a:latin typeface="Arial" panose="020B0604020202020204" pitchFamily="34" charset="0"/>
                          <a:cs typeface="Arial" panose="020B0604020202020204" pitchFamily="34" charset="0"/>
                        </a:rPr>
                        <a:t> &amp; Programs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1" kern="1200" dirty="0">
                          <a:solidFill>
                            <a:schemeClr val="tx1"/>
                          </a:solidFill>
                          <a:effectLst/>
                          <a:latin typeface="Arial" panose="020B0604020202020204" pitchFamily="34" charset="0"/>
                          <a:ea typeface="+mn-ea"/>
                          <a:cs typeface="Arial" panose="020B0604020202020204" pitchFamily="34" charset="0"/>
                        </a:rPr>
                        <a:t>Let’s Go!</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48 Knox County Sites</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43 Waldo County Sites</a:t>
                      </a:r>
                    </a:p>
                    <a:p>
                      <a:r>
                        <a:rPr lang="en-US" sz="1800" b="0" kern="1200" dirty="0">
                          <a:solidFill>
                            <a:schemeClr val="tx1"/>
                          </a:solidFill>
                          <a:effectLst/>
                          <a:latin typeface="Arial" panose="020B0604020202020204" pitchFamily="34" charset="0"/>
                          <a:ea typeface="+mn-ea"/>
                          <a:cs typeface="Arial" panose="020B0604020202020204" pitchFamily="34" charset="0"/>
                        </a:rPr>
                        <a:t> </a:t>
                      </a:r>
                    </a:p>
                    <a:p>
                      <a:r>
                        <a:rPr lang="en-US" sz="1800" b="0" kern="1200" dirty="0">
                          <a:solidFill>
                            <a:schemeClr val="tx1"/>
                          </a:solidFill>
                          <a:effectLst/>
                          <a:latin typeface="Arial" panose="020B0604020202020204" pitchFamily="34" charset="0"/>
                          <a:ea typeface="+mn-ea"/>
                          <a:cs typeface="Arial" panose="020B0604020202020204" pitchFamily="34" charset="0"/>
                        </a:rPr>
                        <a:t>PBMC and WCGH Wellness</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369 employees participated in 20 Works on Wellness programs</a:t>
                      </a:r>
                    </a:p>
                    <a:p>
                      <a:r>
                        <a:rPr lang="en-US" sz="1800" b="0" kern="1200" dirty="0">
                          <a:solidFill>
                            <a:schemeClr val="tx1"/>
                          </a:solidFill>
                          <a:effectLst/>
                          <a:latin typeface="Arial" panose="020B0604020202020204" pitchFamily="34" charset="0"/>
                          <a:ea typeface="+mn-ea"/>
                          <a:cs typeface="Arial" panose="020B0604020202020204" pitchFamily="34" charset="0"/>
                        </a:rPr>
                        <a:t> </a:t>
                      </a:r>
                    </a:p>
                    <a:p>
                      <a:r>
                        <a:rPr lang="en-US" sz="1800" b="0" kern="1200" dirty="0">
                          <a:solidFill>
                            <a:schemeClr val="tx1"/>
                          </a:solidFill>
                          <a:effectLst/>
                          <a:latin typeface="Arial" panose="020B0604020202020204" pitchFamily="34" charset="0"/>
                          <a:ea typeface="+mn-ea"/>
                          <a:cs typeface="Arial" panose="020B0604020202020204" pitchFamily="34" charset="0"/>
                        </a:rPr>
                        <a:t>Journey to Health classes</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2,037 people registered for healthy eating and cooking, physical movement, and healthy mind and body classes</a:t>
                      </a:r>
                    </a:p>
                    <a:p>
                      <a:pPr marL="285750" lvl="0" indent="-285750">
                        <a:buFont typeface="Arial" panose="020B0604020202020204" pitchFamily="34" charset="0"/>
                        <a:buChar char="•"/>
                      </a:pPr>
                      <a:r>
                        <a:rPr lang="en-US" sz="1800" b="0" kern="1200" dirty="0">
                          <a:solidFill>
                            <a:schemeClr val="tx1"/>
                          </a:solidFill>
                          <a:effectLst/>
                          <a:latin typeface="Arial" panose="020B0604020202020204" pitchFamily="34" charset="0"/>
                          <a:ea typeface="+mn-ea"/>
                          <a:cs typeface="Arial" panose="020B0604020202020204" pitchFamily="34" charset="0"/>
                        </a:rPr>
                        <a:t>140 participants enrolled in fall prevention classes: Matter of Balance; Tai Chi for fall prevention and osteoporosis; Simple Fall Strategies</a:t>
                      </a:r>
                    </a:p>
                    <a:p>
                      <a:r>
                        <a:rPr lang="en-US" sz="1800" b="0" kern="1200" dirty="0">
                          <a:solidFill>
                            <a:schemeClr val="tx1"/>
                          </a:solidFill>
                          <a:effectLst/>
                          <a:latin typeface="Arial" panose="020B0604020202020204" pitchFamily="34" charset="0"/>
                          <a:ea typeface="+mn-ea"/>
                          <a:cs typeface="Arial" panose="020B0604020202020204" pitchFamily="34" charset="0"/>
                        </a:rPr>
                        <a:t> </a:t>
                      </a:r>
                    </a:p>
                    <a:p>
                      <a:r>
                        <a:rPr lang="en-US" sz="1800" b="0" kern="1200" dirty="0">
                          <a:solidFill>
                            <a:schemeClr val="tx1"/>
                          </a:solidFill>
                          <a:effectLst/>
                          <a:latin typeface="Arial" panose="020B0604020202020204" pitchFamily="34" charset="0"/>
                          <a:ea typeface="+mn-ea"/>
                          <a:cs typeface="Arial" panose="020B0604020202020204" pitchFamily="34" charset="0"/>
                        </a:rPr>
                        <a:t>National Diabetes Prevention Program</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r h="1703607">
                <a:tc>
                  <a:txBody>
                    <a:bodyPr/>
                    <a:lstStyle/>
                    <a:p>
                      <a:r>
                        <a:rPr lang="en-US" b="0" dirty="0">
                          <a:latin typeface="Arial" panose="020B0604020202020204" pitchFamily="34" charset="0"/>
                          <a:cs typeface="Arial" panose="020B0604020202020204" pitchFamily="34" charset="0"/>
                        </a:rPr>
                        <a:t>Grant</a:t>
                      </a:r>
                      <a:r>
                        <a:rPr lang="en-US" b="0" baseline="0" dirty="0">
                          <a:latin typeface="Arial" panose="020B0604020202020204" pitchFamily="34" charset="0"/>
                          <a:cs typeface="Arial" panose="020B0604020202020204" pitchFamily="34" charset="0"/>
                        </a:rPr>
                        <a:t> Work</a:t>
                      </a:r>
                      <a:endParaRPr lang="en-US"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SNAP-Ed Nutrition education Grant</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SNAP-Ed Nutrition Educator—Waldo County General Hospital</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SNAP-Ed Nutrition Educator—Knox County Community Health Coalition</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Maine Prevention Services Grant (</a:t>
                      </a:r>
                      <a:r>
                        <a:rPr lang="en-US" sz="1800" i="1" dirty="0">
                          <a:effectLst/>
                          <a:latin typeface="Arial" panose="020B0604020202020204" pitchFamily="34" charset="0"/>
                          <a:ea typeface="Calibri" panose="020F0502020204030204" pitchFamily="34" charset="0"/>
                          <a:cs typeface="Arial" panose="020B0604020202020204" pitchFamily="34" charset="0"/>
                        </a:rPr>
                        <a:t>Let’s Go!</a:t>
                      </a:r>
                      <a:r>
                        <a:rPr lang="en-US" sz="1800" dirty="0">
                          <a:effectLst/>
                          <a:latin typeface="Arial" panose="020B0604020202020204" pitchFamily="34" charset="0"/>
                          <a:ea typeface="Calibri" panose="020F0502020204030204" pitchFamily="34" charset="0"/>
                          <a:cs typeface="Arial" panose="020B0604020202020204" pitchFamily="34" charset="0"/>
                        </a:rPr>
                        <a:t>)—PBMC and WCGH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3447722"/>
                  </a:ext>
                </a:extLst>
              </a:tr>
            </a:tbl>
          </a:graphicData>
        </a:graphic>
      </p:graphicFrame>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 r="59892"/>
          <a:stretch/>
        </p:blipFill>
        <p:spPr>
          <a:xfrm>
            <a:off x="8322955" y="1112422"/>
            <a:ext cx="3456487" cy="1914937"/>
          </a:xfrm>
          <a:prstGeom prst="rect">
            <a:avLst/>
          </a:prstGeom>
        </p:spPr>
      </p:pic>
    </p:spTree>
    <p:extLst>
      <p:ext uri="{BB962C8B-B14F-4D97-AF65-F5344CB8AC3E}">
        <p14:creationId xmlns:p14="http://schemas.microsoft.com/office/powerpoint/2010/main" val="49982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Insecurity</a:t>
            </a:r>
          </a:p>
        </p:txBody>
      </p:sp>
      <p:sp>
        <p:nvSpPr>
          <p:cNvPr id="5" name="Slide Number Placeholder 4"/>
          <p:cNvSpPr>
            <a:spLocks noGrp="1"/>
          </p:cNvSpPr>
          <p:nvPr>
            <p:ph type="sldNum" sz="quarter" idx="12"/>
          </p:nvPr>
        </p:nvSpPr>
        <p:spPr/>
        <p:txBody>
          <a:bodyPr/>
          <a:lstStyle/>
          <a:p>
            <a:fld id="{9B536768-C171-4A40-86CF-A60E08BEB5A1}" type="slidenum">
              <a:rPr lang="en-US" smtClean="0"/>
              <a:t>17</a:t>
            </a:fld>
            <a:endParaRPr lang="en-US"/>
          </a:p>
        </p:txBody>
      </p:sp>
      <p:graphicFrame>
        <p:nvGraphicFramePr>
          <p:cNvPr id="9" name="Table 8"/>
          <p:cNvGraphicFramePr>
            <a:graphicFrameLocks noGrp="1"/>
          </p:cNvGraphicFramePr>
          <p:nvPr/>
        </p:nvGraphicFramePr>
        <p:xfrm>
          <a:off x="247858" y="1255674"/>
          <a:ext cx="11791742" cy="3657600"/>
        </p:xfrm>
        <a:graphic>
          <a:graphicData uri="http://schemas.openxmlformats.org/drawingml/2006/table">
            <a:tbl>
              <a:tblPr firstRow="1" bandRow="1">
                <a:tableStyleId>{5C22544A-7EE6-4342-B048-85BDC9FD1C3A}</a:tableStyleId>
              </a:tblPr>
              <a:tblGrid>
                <a:gridCol w="1677924">
                  <a:extLst>
                    <a:ext uri="{9D8B030D-6E8A-4147-A177-3AD203B41FA5}">
                      <a16:colId xmlns:a16="http://schemas.microsoft.com/office/drawing/2014/main" val="3346715546"/>
                    </a:ext>
                  </a:extLst>
                </a:gridCol>
                <a:gridCol w="10113818">
                  <a:extLst>
                    <a:ext uri="{9D8B030D-6E8A-4147-A177-3AD203B41FA5}">
                      <a16:colId xmlns:a16="http://schemas.microsoft.com/office/drawing/2014/main" val="14127591"/>
                    </a:ext>
                  </a:extLst>
                </a:gridCol>
              </a:tblGrid>
              <a:tr h="3578141">
                <a:tc>
                  <a:txBody>
                    <a:bodyPr/>
                    <a:lstStyle/>
                    <a:p>
                      <a:r>
                        <a:rPr lang="en-US" b="0" dirty="0">
                          <a:solidFill>
                            <a:schemeClr val="tx1"/>
                          </a:solidFill>
                          <a:latin typeface="Arial" panose="020B0604020202020204" pitchFamily="34" charset="0"/>
                          <a:cs typeface="Arial" panose="020B0604020202020204" pitchFamily="34" charset="0"/>
                        </a:rPr>
                        <a:t>Education</a:t>
                      </a:r>
                      <a:r>
                        <a:rPr lang="en-US" b="0" baseline="0" dirty="0">
                          <a:solidFill>
                            <a:schemeClr val="tx1"/>
                          </a:solidFill>
                          <a:latin typeface="Arial" panose="020B0604020202020204" pitchFamily="34" charset="0"/>
                          <a:cs typeface="Arial" panose="020B0604020202020204" pitchFamily="34" charset="0"/>
                        </a:rPr>
                        <a:t> &amp; Programs</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latin typeface="Arial" panose="020B0604020202020204" pitchFamily="34" charset="0"/>
                          <a:cs typeface="Arial" panose="020B0604020202020204" pitchFamily="34" charset="0"/>
                        </a:rPr>
                        <a:t>Rockland</a:t>
                      </a:r>
                      <a:r>
                        <a:rPr lang="en-US" b="0" baseline="0" dirty="0">
                          <a:solidFill>
                            <a:schemeClr val="tx1"/>
                          </a:solidFill>
                          <a:latin typeface="Arial" panose="020B0604020202020204" pitchFamily="34" charset="0"/>
                          <a:cs typeface="Arial" panose="020B0604020202020204" pitchFamily="34" charset="0"/>
                        </a:rPr>
                        <a:t> Farmer’s Market collaboration with SNAP </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$18,063 in SNAP sales</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$13,364 in Maine Harvest Bucks sales</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Provider practices provided emergency food bags to patients in need</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195 bags distributed across both hospital systems</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Free veggies for patients at PBMC and WCGH</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Approx. 3,075 pounds of free veggies distributed at PBMC</a:t>
                      </a:r>
                    </a:p>
                    <a:p>
                      <a:pPr marL="285750" indent="-285750">
                        <a:buFont typeface="Arial" panose="020B0604020202020204" pitchFamily="34" charset="0"/>
                        <a:buChar char="•"/>
                      </a:pPr>
                      <a:r>
                        <a:rPr lang="en-US" b="0" baseline="0" dirty="0">
                          <a:solidFill>
                            <a:schemeClr val="tx1"/>
                          </a:solidFill>
                          <a:latin typeface="Arial" panose="020B0604020202020204" pitchFamily="34" charset="0"/>
                          <a:cs typeface="Arial" panose="020B0604020202020204" pitchFamily="34" charset="0"/>
                        </a:rPr>
                        <a:t>Approx. 2,326 pounds of free veggies distributed at WCGH</a:t>
                      </a:r>
                    </a:p>
                    <a:p>
                      <a:pPr marL="285750" indent="-285750">
                        <a:buFont typeface="Arial" panose="020B0604020202020204" pitchFamily="34" charset="0"/>
                        <a:buChar char="•"/>
                      </a:pPr>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Knox County Gleaners—Knox County SNAP-Ed</a:t>
                      </a:r>
                    </a:p>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98025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585" y="1515663"/>
            <a:ext cx="2676106" cy="2210948"/>
          </a:xfrm>
          <a:prstGeom prst="rect">
            <a:avLst/>
          </a:prstGeom>
        </p:spPr>
      </p:pic>
    </p:spTree>
    <p:extLst>
      <p:ext uri="{BB962C8B-B14F-4D97-AF65-F5344CB8AC3E}">
        <p14:creationId xmlns:p14="http://schemas.microsoft.com/office/powerpoint/2010/main" val="17744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637443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21</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22</a:t>
            </a:fld>
            <a:endParaRPr lang="en-US"/>
          </a:p>
        </p:txBody>
      </p:sp>
    </p:spTree>
    <p:extLst>
      <p:ext uri="{BB962C8B-B14F-4D97-AF65-F5344CB8AC3E}">
        <p14:creationId xmlns:p14="http://schemas.microsoft.com/office/powerpoint/2010/main" val="63842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1975726077"/>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WALDO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Cancer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Heart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Chronic Lower Respiratory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Unintentional Injury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Diabetes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WALDO</a:t>
            </a:r>
            <a:r>
              <a:rPr lang="en-US" sz="1400" dirty="0">
                <a:effectLst/>
                <a:latin typeface="Arial Narrow" panose="020B0606020202030204" pitchFamily="34" charset="0"/>
                <a:ea typeface="Calibri" panose="020F0502020204030204" pitchFamily="34" charset="0"/>
                <a:cs typeface="Calibri" panose="020F0502020204030204" pitchFamily="34" charset="0"/>
              </a:rPr>
              <a:t>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39,539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Waldo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7336DB7-9F95-4EFC-927E-0657148AC1A9}"/>
              </a:ext>
            </a:extLst>
          </p:cNvPr>
          <p:cNvGrpSpPr/>
          <p:nvPr/>
        </p:nvGrpSpPr>
        <p:grpSpPr>
          <a:xfrm>
            <a:off x="4229822" y="2015145"/>
            <a:ext cx="6858000" cy="3765202"/>
            <a:chOff x="0" y="0"/>
            <a:chExt cx="5595938" cy="3479482"/>
          </a:xfrm>
          <a:noFill/>
        </p:grpSpPr>
        <p:graphicFrame>
          <p:nvGraphicFramePr>
            <p:cNvPr id="8" name="Chart 7">
              <a:extLst>
                <a:ext uri="{FF2B5EF4-FFF2-40B4-BE49-F238E27FC236}">
                  <a16:creationId xmlns:a16="http://schemas.microsoft.com/office/drawing/2014/main" id="{EDB81590-3660-4E77-A1E7-36B39A9DDAD6}"/>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0E6A811-FEFF-434E-9681-564AC41FDE1A}"/>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5" name="Chart 4">
            <a:extLst>
              <a:ext uri="{FF2B5EF4-FFF2-40B4-BE49-F238E27FC236}">
                <a16:creationId xmlns:a16="http://schemas.microsoft.com/office/drawing/2014/main" id="{18E902A9-EEFA-4B6B-8082-AA862BCAD501}"/>
              </a:ext>
            </a:extLst>
          </p:cNvPr>
          <p:cNvGraphicFramePr>
            <a:graphicFrameLocks noGrp="1"/>
          </p:cNvGraphicFramePr>
          <p:nvPr>
            <p:extLst>
              <p:ext uri="{D42A27DB-BD31-4B8C-83A1-F6EECF244321}">
                <p14:modId xmlns:p14="http://schemas.microsoft.com/office/powerpoint/2010/main" val="2872703919"/>
              </p:ext>
            </p:extLst>
          </p:nvPr>
        </p:nvGraphicFramePr>
        <p:xfrm>
          <a:off x="2095500" y="134741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6" name="Chart 5">
            <a:extLst>
              <a:ext uri="{FF2B5EF4-FFF2-40B4-BE49-F238E27FC236}">
                <a16:creationId xmlns:a16="http://schemas.microsoft.com/office/drawing/2014/main" id="{9F753478-D2F9-4443-81FE-672F6ED8925F}"/>
              </a:ext>
            </a:extLst>
          </p:cNvPr>
          <p:cNvGraphicFramePr>
            <a:graphicFrameLocks/>
          </p:cNvGraphicFramePr>
          <p:nvPr>
            <p:extLst>
              <p:ext uri="{D42A27DB-BD31-4B8C-83A1-F6EECF244321}">
                <p14:modId xmlns:p14="http://schemas.microsoft.com/office/powerpoint/2010/main" val="3982839136"/>
              </p:ext>
            </p:extLst>
          </p:nvPr>
        </p:nvGraphicFramePr>
        <p:xfrm>
          <a:off x="2095500" y="132113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EA01DB1A-B44C-4A29-975E-1AAD174F6211}"/>
              </a:ext>
            </a:extLst>
          </p:cNvPr>
          <p:cNvGraphicFramePr>
            <a:graphicFrameLocks noGrp="1"/>
          </p:cNvGraphicFramePr>
          <p:nvPr>
            <p:extLst>
              <p:ext uri="{D42A27DB-BD31-4B8C-83A1-F6EECF244321}">
                <p14:modId xmlns:p14="http://schemas.microsoft.com/office/powerpoint/2010/main" val="803759261"/>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6" name="Chart 5">
            <a:extLst>
              <a:ext uri="{FF2B5EF4-FFF2-40B4-BE49-F238E27FC236}">
                <a16:creationId xmlns:a16="http://schemas.microsoft.com/office/drawing/2014/main" id="{ECCE620E-2E7D-4E3A-A32C-E0B77E731D2D}"/>
              </a:ext>
            </a:extLst>
          </p:cNvPr>
          <p:cNvGraphicFramePr>
            <a:graphicFrameLocks/>
          </p:cNvGraphicFramePr>
          <p:nvPr>
            <p:extLst>
              <p:ext uri="{D42A27DB-BD31-4B8C-83A1-F6EECF244321}">
                <p14:modId xmlns:p14="http://schemas.microsoft.com/office/powerpoint/2010/main" val="3234677207"/>
              </p:ext>
            </p:extLst>
          </p:nvPr>
        </p:nvGraphicFramePr>
        <p:xfrm>
          <a:off x="2095500" y="1280787"/>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3</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nvGraphicFramePr>
        <p:xfrm>
          <a:off x="365051" y="936493"/>
          <a:ext cx="11461897" cy="5320467"/>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2776120">
                  <a:extLst>
                    <a:ext uri="{9D8B030D-6E8A-4147-A177-3AD203B41FA5}">
                      <a16:colId xmlns:a16="http://schemas.microsoft.com/office/drawing/2014/main" val="3578790237"/>
                    </a:ext>
                  </a:extLst>
                </a:gridCol>
                <a:gridCol w="6619517">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a:latin typeface="+mn-lt"/>
                        </a:rPr>
                        <a:t>3:30- 3:35 pm</a:t>
                      </a: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effectLst/>
                          <a:latin typeface="+mn-lt"/>
                          <a:ea typeface="Calibri" panose="020F0502020204030204" pitchFamily="34" charset="0"/>
                          <a:cs typeface="Arial" panose="020B0604020202020204" pitchFamily="34" charset="0"/>
                        </a:rPr>
                        <a:t>Adrienne Gallant</a:t>
                      </a:r>
                      <a:r>
                        <a:rPr lang="en-US" sz="1800" dirty="0">
                          <a:effectLst/>
                          <a:latin typeface="+mn-lt"/>
                          <a:ea typeface="Calibri" panose="020F0502020204030204" pitchFamily="34" charset="0"/>
                          <a:cs typeface="Arial" panose="020B0604020202020204" pitchFamily="34" charset="0"/>
                        </a:rPr>
                        <a:t>, CHA Community</a:t>
                      </a:r>
                      <a:r>
                        <a:rPr lang="en-US" sz="1800" baseline="0" dirty="0">
                          <a:effectLst/>
                          <a:latin typeface="+mn-lt"/>
                          <a:ea typeface="Calibri" panose="020F0502020204030204" pitchFamily="34" charset="0"/>
                          <a:cs typeface="Arial" panose="020B0604020202020204" pitchFamily="34" charset="0"/>
                        </a:rPr>
                        <a:t> Health Improvement</a:t>
                      </a:r>
                      <a:endParaRPr lang="en-US" sz="18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418059">
                <a:tc>
                  <a:txBody>
                    <a:bodyPr/>
                    <a:lstStyle/>
                    <a:p>
                      <a:r>
                        <a:rPr lang="en-US" sz="1600" dirty="0">
                          <a:latin typeface="+mn-lt"/>
                        </a:rPr>
                        <a:t>3:35- 3:40 pm</a:t>
                      </a:r>
                    </a:p>
                  </a:txBody>
                  <a:tcP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Zoom</a:t>
                      </a: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latin typeface="+mn-lt"/>
                        </a:rPr>
                        <a:t>Jo</a:t>
                      </a:r>
                      <a:r>
                        <a:rPr lang="en-US" sz="1800" dirty="0">
                          <a:solidFill>
                            <a:schemeClr val="tx1"/>
                          </a:solidFill>
                          <a:latin typeface="+mn-lt"/>
                        </a:rPr>
                        <a:t> </a:t>
                      </a:r>
                      <a:r>
                        <a:rPr lang="en-US" sz="18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8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8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8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800" dirty="0">
                        <a:solidFill>
                          <a:schemeClr val="tx1"/>
                        </a:solidFill>
                        <a:latin typeface="+mn-lt"/>
                      </a:endParaRPr>
                    </a:p>
                  </a:txBody>
                  <a:tcPr marL="80281" marR="80281" marT="40442" marB="40442"/>
                </a:tc>
                <a:extLst>
                  <a:ext uri="{0D108BD9-81ED-4DB2-BD59-A6C34878D82A}">
                    <a16:rowId xmlns:a16="http://schemas.microsoft.com/office/drawing/2014/main" val="2064659022"/>
                  </a:ext>
                </a:extLst>
              </a:tr>
              <a:tr h="738726">
                <a:tc>
                  <a:txBody>
                    <a:bodyPr/>
                    <a:lstStyle/>
                    <a:p>
                      <a:r>
                        <a:rPr lang="en-US" sz="1600" dirty="0">
                          <a:latin typeface="+mn-lt"/>
                        </a:rPr>
                        <a:t>3:40</a:t>
                      </a:r>
                      <a:r>
                        <a:rPr lang="en-US" sz="1600" baseline="0" dirty="0">
                          <a:latin typeface="+mn-lt"/>
                        </a:rPr>
                        <a:t> – 3:45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latin typeface="+mn-lt"/>
                        </a:rPr>
                        <a:t>Kendra Emery</a:t>
                      </a:r>
                      <a:r>
                        <a:rPr lang="en-US" sz="1800" baseline="0" dirty="0">
                          <a:solidFill>
                            <a:schemeClr val="tx1"/>
                          </a:solidFill>
                          <a:latin typeface="+mn-lt"/>
                        </a:rPr>
                        <a:t>, MD, Medical Director, CHA Community Health Improvement</a:t>
                      </a:r>
                    </a:p>
                  </a:txBody>
                  <a:tcPr marL="80281" marR="80281" marT="40442" marB="40442" anchor="ctr"/>
                </a:tc>
                <a:extLst>
                  <a:ext uri="{0D108BD9-81ED-4DB2-BD59-A6C34878D82A}">
                    <a16:rowId xmlns:a16="http://schemas.microsoft.com/office/drawing/2014/main" val="2086731360"/>
                  </a:ext>
                </a:extLst>
              </a:tr>
              <a:tr h="994199">
                <a:tc>
                  <a:txBody>
                    <a:bodyPr/>
                    <a:lstStyle/>
                    <a:p>
                      <a:r>
                        <a:rPr lang="en-US" sz="1600" dirty="0">
                          <a:latin typeface="+mn-lt"/>
                        </a:rPr>
                        <a:t>3:45</a:t>
                      </a:r>
                      <a:r>
                        <a:rPr lang="en-US" sz="1600" baseline="0" dirty="0">
                          <a:latin typeface="+mn-lt"/>
                        </a:rPr>
                        <a:t> – 3:55 pm</a:t>
                      </a:r>
                      <a:endParaRPr lang="en-US" sz="1600" dirty="0">
                        <a:latin typeface="+mn-lt"/>
                      </a:endParaRP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latin typeface="+mn-lt"/>
                          <a:cs typeface="Arial" panose="020B0604020202020204" pitchFamily="34" charset="0"/>
                        </a:rPr>
                        <a:t>Review previous </a:t>
                      </a:r>
                      <a:r>
                        <a:rPr lang="en-US" sz="1600" kern="1200" dirty="0" err="1">
                          <a:effectLst/>
                          <a:latin typeface="+mn-lt"/>
                          <a:cs typeface="Arial" panose="020B0604020202020204" pitchFamily="34" charset="0"/>
                        </a:rPr>
                        <a:t>CHNA</a:t>
                      </a:r>
                      <a:r>
                        <a:rPr lang="en-US" sz="1600" kern="1200" dirty="0">
                          <a:effectLst/>
                          <a:latin typeface="+mn-lt"/>
                          <a:cs typeface="Arial" panose="020B0604020202020204" pitchFamily="34" charset="0"/>
                        </a:rPr>
                        <a:t> priorities and activities 2019-2021</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Drexell</a:t>
                      </a:r>
                      <a:r>
                        <a:rPr lang="en-US" sz="1800" b="1" kern="1200" baseline="0" dirty="0">
                          <a:solidFill>
                            <a:schemeClr val="dk1"/>
                          </a:solidFill>
                          <a:effectLst/>
                          <a:latin typeface="+mn-lt"/>
                          <a:ea typeface="+mn-ea"/>
                          <a:cs typeface="+mn-cs"/>
                        </a:rPr>
                        <a:t> White</a:t>
                      </a:r>
                      <a:r>
                        <a:rPr lang="en-US" sz="1800" kern="1200" baseline="0" dirty="0">
                          <a:solidFill>
                            <a:schemeClr val="dk1"/>
                          </a:solidFill>
                          <a:effectLst/>
                          <a:latin typeface="+mn-lt"/>
                          <a:ea typeface="+mn-ea"/>
                          <a:cs typeface="+mn-cs"/>
                        </a:rPr>
                        <a:t>, Public Health Liaison, </a:t>
                      </a:r>
                      <a:r>
                        <a:rPr lang="en-US" sz="1800" kern="1200" baseline="0" dirty="0" err="1">
                          <a:solidFill>
                            <a:schemeClr val="dk1"/>
                          </a:solidFill>
                          <a:effectLst/>
                          <a:latin typeface="+mn-lt"/>
                          <a:ea typeface="+mn-ea"/>
                          <a:cs typeface="+mn-cs"/>
                        </a:rPr>
                        <a:t>Midcoast</a:t>
                      </a:r>
                      <a:r>
                        <a:rPr lang="en-US" sz="1800" kern="1200" baseline="0" dirty="0">
                          <a:solidFill>
                            <a:schemeClr val="dk1"/>
                          </a:solidFill>
                          <a:effectLst/>
                          <a:latin typeface="+mn-lt"/>
                          <a:ea typeface="+mn-ea"/>
                          <a:cs typeface="+mn-cs"/>
                        </a:rPr>
                        <a:t> Public Health District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Adrienne Gallant</a:t>
                      </a:r>
                      <a:r>
                        <a:rPr lang="en-US" sz="1800" kern="1200" dirty="0">
                          <a:solidFill>
                            <a:schemeClr val="dk1"/>
                          </a:solidFill>
                          <a:effectLst/>
                          <a:latin typeface="+mn-lt"/>
                          <a:ea typeface="+mn-ea"/>
                          <a:cs typeface="+mn-cs"/>
                        </a:rPr>
                        <a:t>, CHA Community Health</a:t>
                      </a:r>
                      <a:r>
                        <a:rPr lang="en-US" sz="1800" kern="1200" baseline="0" dirty="0">
                          <a:solidFill>
                            <a:schemeClr val="dk1"/>
                          </a:solidFill>
                          <a:effectLst/>
                          <a:latin typeface="+mn-lt"/>
                          <a:ea typeface="+mn-ea"/>
                          <a:cs typeface="+mn-cs"/>
                        </a:rPr>
                        <a:t> Improvement</a:t>
                      </a:r>
                      <a:endParaRPr lang="en-US" sz="18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3142180063"/>
                  </a:ext>
                </a:extLst>
              </a:tr>
              <a:tr h="412674">
                <a:tc>
                  <a:txBody>
                    <a:bodyPr/>
                    <a:lstStyle/>
                    <a:p>
                      <a:r>
                        <a:rPr lang="en-US" sz="1600" dirty="0">
                          <a:latin typeface="+mn-lt"/>
                        </a:rPr>
                        <a:t>3:55</a:t>
                      </a:r>
                      <a:r>
                        <a:rPr lang="en-US" sz="1600" baseline="0" dirty="0">
                          <a:latin typeface="+mn-lt"/>
                        </a:rPr>
                        <a:t> – 4:15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800" b="1" kern="1200" dirty="0">
                          <a:effectLst/>
                          <a:latin typeface="+mn-lt"/>
                          <a:cs typeface="Arial" panose="020B0604020202020204" pitchFamily="34" charset="0"/>
                        </a:rPr>
                        <a:t>John Snow, Inc.</a:t>
                      </a:r>
                      <a:endParaRPr lang="en-US" sz="18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a:latin typeface="+mn-lt"/>
                        </a:rPr>
                        <a:t>4:15</a:t>
                      </a:r>
                      <a:r>
                        <a:rPr lang="en-US" sz="1600" baseline="0" dirty="0">
                          <a:latin typeface="+mn-lt"/>
                        </a:rPr>
                        <a:t> –4:40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800" b="1" kern="1200" dirty="0">
                          <a:effectLst/>
                          <a:latin typeface="+mn-lt"/>
                          <a:cs typeface="Arial" panose="020B0604020202020204" pitchFamily="34" charset="0"/>
                        </a:rPr>
                        <a:t>John Snow, Inc. &amp; Local Facilitators</a:t>
                      </a:r>
                      <a:endParaRPr lang="en-US" sz="18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380406">
                <a:tc>
                  <a:txBody>
                    <a:bodyPr/>
                    <a:lstStyle/>
                    <a:p>
                      <a:r>
                        <a:rPr lang="en-US" sz="1600" dirty="0">
                          <a:latin typeface="+mn-lt"/>
                        </a:rPr>
                        <a:t>4:40</a:t>
                      </a:r>
                      <a:r>
                        <a:rPr lang="en-US" sz="1600" baseline="0" dirty="0">
                          <a:latin typeface="+mn-lt"/>
                        </a:rPr>
                        <a:t> – 5:20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and Review</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latin typeface="+mn-lt"/>
                        </a:rPr>
                        <a:t>John Snow, Inc.</a:t>
                      </a:r>
                      <a:endParaRPr lang="en-US" sz="1800" b="1" dirty="0">
                        <a:effectLst/>
                        <a:latin typeface="+mn-lt"/>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581409">
                <a:tc>
                  <a:txBody>
                    <a:bodyPr/>
                    <a:lstStyle/>
                    <a:p>
                      <a:r>
                        <a:rPr lang="en-US" sz="1600" dirty="0">
                          <a:latin typeface="+mn-lt"/>
                        </a:rPr>
                        <a:t>5:20</a:t>
                      </a:r>
                      <a:r>
                        <a:rPr lang="en-US" sz="1600" baseline="0" dirty="0">
                          <a:latin typeface="+mn-lt"/>
                        </a:rPr>
                        <a:t> – 5:30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Mark </a:t>
                      </a:r>
                      <a:r>
                        <a:rPr lang="en-US" sz="1800" b="1" kern="1200" dirty="0" err="1">
                          <a:solidFill>
                            <a:schemeClr val="dk1"/>
                          </a:solidFill>
                          <a:effectLst/>
                          <a:latin typeface="+mn-lt"/>
                          <a:ea typeface="+mn-ea"/>
                          <a:cs typeface="+mn-cs"/>
                        </a:rPr>
                        <a:t>Fourre</a:t>
                      </a:r>
                      <a:r>
                        <a:rPr lang="en-US" sz="1800" b="1" kern="120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MD, President, CEO, Pen Bay Medical Center and Waldo County General Hospital</a:t>
                      </a:r>
                      <a:endParaRPr lang="en-US" sz="1800" b="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2757426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6" name="Chart 5">
            <a:extLst>
              <a:ext uri="{FF2B5EF4-FFF2-40B4-BE49-F238E27FC236}">
                <a16:creationId xmlns:a16="http://schemas.microsoft.com/office/drawing/2014/main" id="{18ED3055-7506-43B5-A1B6-1ECF12C6A9C7}"/>
              </a:ext>
            </a:extLst>
          </p:cNvPr>
          <p:cNvGraphicFramePr>
            <a:graphicFrameLocks/>
          </p:cNvGraphicFramePr>
          <p:nvPr>
            <p:extLst>
              <p:ext uri="{D42A27DB-BD31-4B8C-83A1-F6EECF244321}">
                <p14:modId xmlns:p14="http://schemas.microsoft.com/office/powerpoint/2010/main" val="467050202"/>
              </p:ext>
            </p:extLst>
          </p:nvPr>
        </p:nvGraphicFramePr>
        <p:xfrm>
          <a:off x="2095500" y="123713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6" name="Chart 5">
            <a:extLst>
              <a:ext uri="{FF2B5EF4-FFF2-40B4-BE49-F238E27FC236}">
                <a16:creationId xmlns:a16="http://schemas.microsoft.com/office/drawing/2014/main" id="{82575E94-EBEA-43F8-B32E-A2170BE18B5C}"/>
              </a:ext>
            </a:extLst>
          </p:cNvPr>
          <p:cNvGraphicFramePr>
            <a:graphicFrameLocks/>
          </p:cNvGraphicFramePr>
          <p:nvPr>
            <p:extLst>
              <p:ext uri="{D42A27DB-BD31-4B8C-83A1-F6EECF244321}">
                <p14:modId xmlns:p14="http://schemas.microsoft.com/office/powerpoint/2010/main" val="4054980632"/>
              </p:ext>
            </p:extLst>
          </p:nvPr>
        </p:nvGraphicFramePr>
        <p:xfrm>
          <a:off x="2095500" y="136863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6" name="Chart 5">
            <a:extLst>
              <a:ext uri="{FF2B5EF4-FFF2-40B4-BE49-F238E27FC236}">
                <a16:creationId xmlns:a16="http://schemas.microsoft.com/office/drawing/2014/main" id="{B3F90E94-12E8-43BC-A0A5-FF04BCCEECFA}"/>
              </a:ext>
            </a:extLst>
          </p:cNvPr>
          <p:cNvGraphicFramePr>
            <a:graphicFrameLocks noGrp="1"/>
          </p:cNvGraphicFramePr>
          <p:nvPr>
            <p:extLst>
              <p:ext uri="{D42A27DB-BD31-4B8C-83A1-F6EECF244321}">
                <p14:modId xmlns:p14="http://schemas.microsoft.com/office/powerpoint/2010/main" val="4025093316"/>
              </p:ext>
            </p:extLst>
          </p:nvPr>
        </p:nvGraphicFramePr>
        <p:xfrm>
          <a:off x="545974" y="137160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680622E-C762-47A4-A4EA-BF8E0B131A29}"/>
              </a:ext>
            </a:extLst>
          </p:cNvPr>
          <p:cNvGraphicFramePr>
            <a:graphicFrameLocks/>
          </p:cNvGraphicFramePr>
          <p:nvPr>
            <p:extLst>
              <p:ext uri="{D42A27DB-BD31-4B8C-83A1-F6EECF244321}">
                <p14:modId xmlns:p14="http://schemas.microsoft.com/office/powerpoint/2010/main" val="191496380"/>
              </p:ext>
            </p:extLst>
          </p:nvPr>
        </p:nvGraphicFramePr>
        <p:xfrm>
          <a:off x="6324600" y="137160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614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1D30F819-F842-46D3-934D-BCF4D0F96567}"/>
              </a:ext>
            </a:extLst>
          </p:cNvPr>
          <p:cNvGraphicFramePr>
            <a:graphicFrameLocks noGrp="1"/>
          </p:cNvGraphicFramePr>
          <p:nvPr>
            <p:extLst>
              <p:ext uri="{D42A27DB-BD31-4B8C-83A1-F6EECF244321}">
                <p14:modId xmlns:p14="http://schemas.microsoft.com/office/powerpoint/2010/main" val="776370683"/>
              </p:ext>
            </p:extLst>
          </p:nvPr>
        </p:nvGraphicFramePr>
        <p:xfrm>
          <a:off x="2095500" y="132366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7EE876EF-76EE-4021-A8BB-191B233B18AC}"/>
              </a:ext>
            </a:extLst>
          </p:cNvPr>
          <p:cNvGraphicFramePr>
            <a:graphicFrameLocks noGrp="1"/>
          </p:cNvGraphicFramePr>
          <p:nvPr>
            <p:extLst>
              <p:ext uri="{D42A27DB-BD31-4B8C-83A1-F6EECF244321}">
                <p14:modId xmlns:p14="http://schemas.microsoft.com/office/powerpoint/2010/main" val="3877588594"/>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D4EA3D48-D1E5-4738-8A67-EE4F5FF4F86E}"/>
              </a:ext>
            </a:extLst>
          </p:cNvPr>
          <p:cNvGraphicFramePr>
            <a:graphicFrameLocks noGrp="1"/>
          </p:cNvGraphicFramePr>
          <p:nvPr>
            <p:extLst>
              <p:ext uri="{D42A27DB-BD31-4B8C-83A1-F6EECF244321}">
                <p14:modId xmlns:p14="http://schemas.microsoft.com/office/powerpoint/2010/main" val="4128648660"/>
              </p:ext>
            </p:extLst>
          </p:nvPr>
        </p:nvGraphicFramePr>
        <p:xfrm>
          <a:off x="2095500" y="129991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FC144681-C945-480E-9F8A-4EAAF51A7168}"/>
              </a:ext>
            </a:extLst>
          </p:cNvPr>
          <p:cNvGraphicFramePr>
            <a:graphicFrameLocks noGrp="1"/>
          </p:cNvGraphicFramePr>
          <p:nvPr>
            <p:extLst>
              <p:ext uri="{D42A27DB-BD31-4B8C-83A1-F6EECF244321}">
                <p14:modId xmlns:p14="http://schemas.microsoft.com/office/powerpoint/2010/main" val="2512452409"/>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6" name="Chart 5">
            <a:extLst>
              <a:ext uri="{FF2B5EF4-FFF2-40B4-BE49-F238E27FC236}">
                <a16:creationId xmlns:a16="http://schemas.microsoft.com/office/drawing/2014/main" id="{19D9F61D-DB53-4A11-BC2A-916155FAF331}"/>
              </a:ext>
            </a:extLst>
          </p:cNvPr>
          <p:cNvGraphicFramePr>
            <a:graphicFrameLocks/>
          </p:cNvGraphicFramePr>
          <p:nvPr>
            <p:extLst>
              <p:ext uri="{D42A27DB-BD31-4B8C-83A1-F6EECF244321}">
                <p14:modId xmlns:p14="http://schemas.microsoft.com/office/powerpoint/2010/main" val="2120786040"/>
              </p:ext>
            </p:extLst>
          </p:nvPr>
        </p:nvGraphicFramePr>
        <p:xfrm>
          <a:off x="838199"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AC483AB-CA0F-4ACF-AFA8-9334331BFEEC}"/>
              </a:ext>
            </a:extLst>
          </p:cNvPr>
          <p:cNvGraphicFramePr>
            <a:graphicFrameLocks/>
          </p:cNvGraphicFramePr>
          <p:nvPr>
            <p:extLst>
              <p:ext uri="{D42A27DB-BD31-4B8C-83A1-F6EECF244321}">
                <p14:modId xmlns:p14="http://schemas.microsoft.com/office/powerpoint/2010/main" val="2365781126"/>
              </p:ext>
            </p:extLst>
          </p:nvPr>
        </p:nvGraphicFramePr>
        <p:xfrm>
          <a:off x="632460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403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213594A0-995C-43C2-972E-852A7EB0E8B1}"/>
              </a:ext>
            </a:extLst>
          </p:cNvPr>
          <p:cNvGraphicFramePr>
            <a:graphicFrameLocks noGrp="1"/>
          </p:cNvGraphicFramePr>
          <p:nvPr>
            <p:extLst>
              <p:ext uri="{D42A27DB-BD31-4B8C-83A1-F6EECF244321}">
                <p14:modId xmlns:p14="http://schemas.microsoft.com/office/powerpoint/2010/main" val="3644183341"/>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E923FB60-A0DB-4358-94B5-0764BDFF7487}"/>
              </a:ext>
            </a:extLst>
          </p:cNvPr>
          <p:cNvGraphicFramePr>
            <a:graphicFrameLocks noGrp="1"/>
          </p:cNvGraphicFramePr>
          <p:nvPr>
            <p:extLst>
              <p:ext uri="{D42A27DB-BD31-4B8C-83A1-F6EECF244321}">
                <p14:modId xmlns:p14="http://schemas.microsoft.com/office/powerpoint/2010/main" val="3094793028"/>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88CE9869-4970-4A72-B642-EA73B9FB108E}"/>
              </a:ext>
            </a:extLst>
          </p:cNvPr>
          <p:cNvGraphicFramePr>
            <a:graphicFrameLocks noGrp="1"/>
          </p:cNvGraphicFramePr>
          <p:nvPr>
            <p:extLst>
              <p:ext uri="{D42A27DB-BD31-4B8C-83A1-F6EECF244321}">
                <p14:modId xmlns:p14="http://schemas.microsoft.com/office/powerpoint/2010/main" val="316899021"/>
              </p:ext>
            </p:extLst>
          </p:nvPr>
        </p:nvGraphicFramePr>
        <p:xfrm>
          <a:off x="2095500" y="133554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45B0EBFE-4A6A-468A-A61F-01F85E26DE2B}"/>
              </a:ext>
            </a:extLst>
          </p:cNvPr>
          <p:cNvGraphicFramePr>
            <a:graphicFrameLocks noGrp="1"/>
          </p:cNvGraphicFramePr>
          <p:nvPr>
            <p:extLst>
              <p:ext uri="{D42A27DB-BD31-4B8C-83A1-F6EECF244321}">
                <p14:modId xmlns:p14="http://schemas.microsoft.com/office/powerpoint/2010/main" val="1745962984"/>
              </p:ext>
            </p:extLst>
          </p:nvPr>
        </p:nvGraphicFramePr>
        <p:xfrm>
          <a:off x="2095500" y="128803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8C5BA4AD-3171-4F48-9CCA-2AF9ED181E50}"/>
              </a:ext>
            </a:extLst>
          </p:cNvPr>
          <p:cNvGraphicFramePr>
            <a:graphicFrameLocks noGrp="1"/>
          </p:cNvGraphicFramePr>
          <p:nvPr>
            <p:extLst>
              <p:ext uri="{D42A27DB-BD31-4B8C-83A1-F6EECF244321}">
                <p14:modId xmlns:p14="http://schemas.microsoft.com/office/powerpoint/2010/main" val="3129376152"/>
              </p:ext>
            </p:extLst>
          </p:nvPr>
        </p:nvGraphicFramePr>
        <p:xfrm>
          <a:off x="2095500" y="134741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9CB7F92C-7D67-4936-8D03-97AC0DB3F0F4}"/>
              </a:ext>
            </a:extLst>
          </p:cNvPr>
          <p:cNvGraphicFramePr>
            <a:graphicFrameLocks noGrp="1"/>
          </p:cNvGraphicFramePr>
          <p:nvPr>
            <p:extLst>
              <p:ext uri="{D42A27DB-BD31-4B8C-83A1-F6EECF244321}">
                <p14:modId xmlns:p14="http://schemas.microsoft.com/office/powerpoint/2010/main" val="2596251457"/>
              </p:ext>
            </p:extLst>
          </p:nvPr>
        </p:nvGraphicFramePr>
        <p:xfrm>
          <a:off x="2095500" y="127616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8F1FF8F4-1315-4734-B738-4A33DCAD6D42}"/>
              </a:ext>
            </a:extLst>
          </p:cNvPr>
          <p:cNvGraphicFramePr>
            <a:graphicFrameLocks noGrp="1"/>
          </p:cNvGraphicFramePr>
          <p:nvPr>
            <p:extLst>
              <p:ext uri="{D42A27DB-BD31-4B8C-83A1-F6EECF244321}">
                <p14:modId xmlns:p14="http://schemas.microsoft.com/office/powerpoint/2010/main" val="2399303529"/>
              </p:ext>
            </p:extLst>
          </p:nvPr>
        </p:nvGraphicFramePr>
        <p:xfrm>
          <a:off x="2095500" y="133554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6" name="Chart 5">
            <a:extLst>
              <a:ext uri="{FF2B5EF4-FFF2-40B4-BE49-F238E27FC236}">
                <a16:creationId xmlns:a16="http://schemas.microsoft.com/office/drawing/2014/main" id="{A4F7E580-C36B-45B8-B92B-CCFAA833F387}"/>
              </a:ext>
            </a:extLst>
          </p:cNvPr>
          <p:cNvGraphicFramePr>
            <a:graphicFrameLocks/>
          </p:cNvGraphicFramePr>
          <p:nvPr>
            <p:extLst>
              <p:ext uri="{D42A27DB-BD31-4B8C-83A1-F6EECF244321}">
                <p14:modId xmlns:p14="http://schemas.microsoft.com/office/powerpoint/2010/main" val="299091752"/>
              </p:ext>
            </p:extLst>
          </p:nvPr>
        </p:nvGraphicFramePr>
        <p:xfrm>
          <a:off x="64389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1004DCA-F01B-4DBA-B7CB-0E63C74386F6}"/>
              </a:ext>
            </a:extLst>
          </p:cNvPr>
          <p:cNvGraphicFramePr>
            <a:graphicFrameLocks/>
          </p:cNvGraphicFramePr>
          <p:nvPr>
            <p:extLst>
              <p:ext uri="{D42A27DB-BD31-4B8C-83A1-F6EECF244321}">
                <p14:modId xmlns:p14="http://schemas.microsoft.com/office/powerpoint/2010/main" val="3418154384"/>
              </p:ext>
            </p:extLst>
          </p:nvPr>
        </p:nvGraphicFramePr>
        <p:xfrm>
          <a:off x="10668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63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6" name="Chart 5">
            <a:extLst>
              <a:ext uri="{FF2B5EF4-FFF2-40B4-BE49-F238E27FC236}">
                <a16:creationId xmlns:a16="http://schemas.microsoft.com/office/drawing/2014/main" id="{FDD15BD2-FD58-45D6-A39C-0DA2221CA594}"/>
              </a:ext>
            </a:extLst>
          </p:cNvPr>
          <p:cNvGraphicFramePr>
            <a:graphicFrameLocks/>
          </p:cNvGraphicFramePr>
          <p:nvPr>
            <p:extLst>
              <p:ext uri="{D42A27DB-BD31-4B8C-83A1-F6EECF244321}">
                <p14:modId xmlns:p14="http://schemas.microsoft.com/office/powerpoint/2010/main" val="275614293"/>
              </p:ext>
            </p:extLst>
          </p:nvPr>
        </p:nvGraphicFramePr>
        <p:xfrm>
          <a:off x="2095500" y="127362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6" name="Chart 5">
            <a:extLst>
              <a:ext uri="{FF2B5EF4-FFF2-40B4-BE49-F238E27FC236}">
                <a16:creationId xmlns:a16="http://schemas.microsoft.com/office/drawing/2014/main" id="{90BEB825-A6FB-4256-9D80-9073F830D929}"/>
              </a:ext>
            </a:extLst>
          </p:cNvPr>
          <p:cNvGraphicFramePr>
            <a:graphicFrameLocks noGrp="1"/>
          </p:cNvGraphicFramePr>
          <p:nvPr/>
        </p:nvGraphicFramePr>
        <p:xfrm>
          <a:off x="1066800" y="1249716"/>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80BA2D3-8704-492D-A444-425199C6E210}"/>
              </a:ext>
            </a:extLst>
          </p:cNvPr>
          <p:cNvGraphicFramePr>
            <a:graphicFrameLocks/>
          </p:cNvGraphicFramePr>
          <p:nvPr/>
        </p:nvGraphicFramePr>
        <p:xfrm>
          <a:off x="6764577" y="1249716"/>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3401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5" name="Chart 4">
            <a:extLst>
              <a:ext uri="{FF2B5EF4-FFF2-40B4-BE49-F238E27FC236}">
                <a16:creationId xmlns:a16="http://schemas.microsoft.com/office/drawing/2014/main" id="{20D69FDA-D315-4E29-89DB-8EF1F1833CFF}"/>
              </a:ext>
            </a:extLst>
          </p:cNvPr>
          <p:cNvGraphicFramePr>
            <a:graphicFrameLocks noGrp="1"/>
          </p:cNvGraphicFramePr>
          <p:nvPr>
            <p:extLst>
              <p:ext uri="{D42A27DB-BD31-4B8C-83A1-F6EECF244321}">
                <p14:modId xmlns:p14="http://schemas.microsoft.com/office/powerpoint/2010/main" val="2277437350"/>
              </p:ext>
            </p:extLst>
          </p:nvPr>
        </p:nvGraphicFramePr>
        <p:xfrm>
          <a:off x="2095500" y="133554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60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4B9B50E4-BA83-4D2A-9F45-6746C7AFCE2C}"/>
              </a:ext>
            </a:extLst>
          </p:cNvPr>
          <p:cNvGraphicFramePr>
            <a:graphicFrameLocks noGrp="1"/>
          </p:cNvGraphicFramePr>
          <p:nvPr>
            <p:extLst>
              <p:ext uri="{D42A27DB-BD31-4B8C-83A1-F6EECF244321}">
                <p14:modId xmlns:p14="http://schemas.microsoft.com/office/powerpoint/2010/main" val="4156933003"/>
              </p:ext>
            </p:extLst>
          </p:nvPr>
        </p:nvGraphicFramePr>
        <p:xfrm>
          <a:off x="2095500" y="128803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889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5</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5" name="Chart 4">
            <a:extLst>
              <a:ext uri="{FF2B5EF4-FFF2-40B4-BE49-F238E27FC236}">
                <a16:creationId xmlns:a16="http://schemas.microsoft.com/office/drawing/2014/main" id="{33BFD70A-F623-4857-BD54-6ADAB66285F8}"/>
              </a:ext>
            </a:extLst>
          </p:cNvPr>
          <p:cNvGraphicFramePr>
            <a:graphicFrameLocks noGrp="1"/>
          </p:cNvGraphicFramePr>
          <p:nvPr>
            <p:extLst>
              <p:ext uri="{D42A27DB-BD31-4B8C-83A1-F6EECF244321}">
                <p14:modId xmlns:p14="http://schemas.microsoft.com/office/powerpoint/2010/main" val="1913082335"/>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7587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a:p>
        </p:txBody>
      </p:sp>
    </p:spTree>
    <p:extLst>
      <p:ext uri="{BB962C8B-B14F-4D97-AF65-F5344CB8AC3E}">
        <p14:creationId xmlns:p14="http://schemas.microsoft.com/office/powerpoint/2010/main" val="2833682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2761217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53</a:t>
            </a:fld>
            <a:endParaRPr lang="en-US"/>
          </a:p>
        </p:txBody>
      </p:sp>
    </p:spTree>
    <p:extLst>
      <p:ext uri="{BB962C8B-B14F-4D97-AF65-F5344CB8AC3E}">
        <p14:creationId xmlns:p14="http://schemas.microsoft.com/office/powerpoint/2010/main" val="3996175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588654"/>
            <a:ext cx="8555182" cy="4568701"/>
          </a:xfrm>
        </p:spPr>
        <p:txBody>
          <a:bodyPr>
            <a:normAutofit lnSpcReduction="10000"/>
          </a:bodyPr>
          <a:lstStyle/>
          <a:p>
            <a:pPr>
              <a:lnSpc>
                <a:spcPct val="110000"/>
              </a:lnSpc>
              <a:spcBef>
                <a:spcPts val="0"/>
              </a:spcBef>
              <a:spcAft>
                <a:spcPts val="1800"/>
              </a:spcAft>
            </a:pPr>
            <a:r>
              <a:rPr lang="en-US" b="1" dirty="0">
                <a:solidFill>
                  <a:srgbClr val="444444"/>
                </a:solidFill>
                <a:latin typeface="+mn-lt"/>
              </a:rPr>
              <a:t>Cathy Cole</a:t>
            </a:r>
            <a:r>
              <a:rPr lang="en-US" dirty="0">
                <a:solidFill>
                  <a:srgbClr val="444444"/>
                </a:solidFill>
                <a:latin typeface="+mn-lt"/>
              </a:rPr>
              <a:t>, Regional Director, Education, Lincoln Health, Pen Bay Medical Center and Waldo County General Hospital, </a:t>
            </a:r>
            <a:r>
              <a:rPr lang="en-US" u="sng" dirty="0">
                <a:latin typeface="+mn-lt"/>
                <a:hlinkClick r:id="rId2"/>
              </a:rPr>
              <a:t>Cathy.Cole@lchcare.org</a:t>
            </a:r>
            <a:endParaRPr lang="en-US" dirty="0">
              <a:solidFill>
                <a:srgbClr val="444444"/>
              </a:solidFill>
              <a:latin typeface="+mn-lt"/>
            </a:endParaRPr>
          </a:p>
          <a:p>
            <a:pPr>
              <a:lnSpc>
                <a:spcPct val="110000"/>
              </a:lnSpc>
              <a:spcBef>
                <a:spcPts val="0"/>
              </a:spcBef>
              <a:spcAft>
                <a:spcPts val="1800"/>
              </a:spcAft>
            </a:pPr>
            <a:r>
              <a:rPr lang="en-US" b="1" dirty="0" err="1">
                <a:solidFill>
                  <a:srgbClr val="444444"/>
                </a:solidFill>
                <a:latin typeface="+mn-lt"/>
              </a:rPr>
              <a:t>Drexell</a:t>
            </a:r>
            <a:r>
              <a:rPr lang="en-US" b="1" dirty="0">
                <a:solidFill>
                  <a:srgbClr val="444444"/>
                </a:solidFill>
                <a:latin typeface="+mn-lt"/>
              </a:rPr>
              <a:t> White</a:t>
            </a:r>
            <a:r>
              <a:rPr lang="en-US" dirty="0">
                <a:solidFill>
                  <a:srgbClr val="444444"/>
                </a:solidFill>
                <a:latin typeface="+mn-lt"/>
              </a:rPr>
              <a:t>, District Liaison, </a:t>
            </a:r>
            <a:r>
              <a:rPr lang="en-US" dirty="0" err="1">
                <a:solidFill>
                  <a:srgbClr val="444444"/>
                </a:solidFill>
                <a:latin typeface="+mn-lt"/>
              </a:rPr>
              <a:t>Midcoast</a:t>
            </a:r>
            <a:r>
              <a:rPr lang="en-US" dirty="0">
                <a:solidFill>
                  <a:srgbClr val="444444"/>
                </a:solidFill>
                <a:latin typeface="+mn-lt"/>
              </a:rPr>
              <a:t> District, Maine CDC, </a:t>
            </a:r>
            <a:r>
              <a:rPr lang="en-US" u="sng" dirty="0">
                <a:latin typeface="+mn-lt"/>
                <a:hlinkClick r:id="rId3"/>
              </a:rPr>
              <a:t>Drexell.R.White@maine.gov</a:t>
            </a:r>
            <a:r>
              <a:rPr lang="en-US" dirty="0">
                <a:solidFill>
                  <a:srgbClr val="444444"/>
                </a:solidFill>
                <a:latin typeface="+mn-lt"/>
              </a:rPr>
              <a:t> </a:t>
            </a:r>
          </a:p>
          <a:p>
            <a:pPr>
              <a:lnSpc>
                <a:spcPct val="110000"/>
              </a:lnSpc>
              <a:spcBef>
                <a:spcPts val="0"/>
              </a:spcBef>
              <a:spcAft>
                <a:spcPts val="1800"/>
              </a:spcAft>
            </a:pPr>
            <a:r>
              <a:rPr lang="en-US" b="1" dirty="0">
                <a:latin typeface="+mn-lt"/>
              </a:rPr>
              <a:t>Jo Morrissey</a:t>
            </a:r>
            <a:r>
              <a:rPr lang="en-US" dirty="0">
                <a:latin typeface="+mn-lt"/>
              </a:rPr>
              <a:t>, MPH, Maine Shared CHNA, </a:t>
            </a:r>
            <a:r>
              <a:rPr lang="en-US" dirty="0">
                <a:latin typeface="+mn-lt"/>
                <a:hlinkClick r:id="" action="ppaction://noaction"/>
              </a:rPr>
              <a:t>info@mainechna.org</a:t>
            </a:r>
          </a:p>
          <a:p>
            <a:pPr marL="0" indent="0" algn="ctr">
              <a:lnSpc>
                <a:spcPct val="110000"/>
              </a:lnSpc>
              <a:spcBef>
                <a:spcPts val="0"/>
              </a:spcBef>
              <a:spcAft>
                <a:spcPts val="1800"/>
              </a:spcAft>
              <a:buNone/>
            </a:pPr>
            <a:r>
              <a:rPr lang="en-US" dirty="0">
                <a:latin typeface="+mn-lt"/>
                <a:hlinkClick r:id="" action="ppaction://noaction"/>
              </a:rPr>
              <a:t>www.mainechna.org</a:t>
            </a:r>
            <a:endParaRPr lang="en-US" dirty="0">
              <a:latin typeface="+mn-lt"/>
            </a:endParaRPr>
          </a:p>
          <a:p>
            <a:pPr>
              <a:lnSpc>
                <a:spcPct val="100000"/>
              </a:lnSpc>
              <a:spcBef>
                <a:spcPts val="0"/>
              </a:spcBef>
              <a:spcAft>
                <a:spcPts val="1200"/>
              </a:spcAft>
            </a:pPr>
            <a:endParaRPr lang="en-US" dirty="0">
              <a:latin typeface="+mn-lt"/>
            </a:endParaRP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796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6</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1430113085"/>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10+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1500+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fontScale="90000"/>
          </a:bodyPr>
          <a:lstStyle/>
          <a:p>
            <a:r>
              <a:rPr lang="en-US" dirty="0"/>
              <a:t>Previous Health Improvement Efforts</a:t>
            </a:r>
            <a:br>
              <a:rPr lang="en-US" dirty="0"/>
            </a:br>
            <a:r>
              <a:rPr lang="en-US" dirty="0"/>
              <a:t>Waldo County: Highlights 2019-2021</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9</a:t>
            </a:fld>
            <a:endParaRPr lang="en-US"/>
          </a:p>
        </p:txBody>
      </p:sp>
    </p:spTree>
    <p:extLst>
      <p:ext uri="{BB962C8B-B14F-4D97-AF65-F5344CB8AC3E}">
        <p14:creationId xmlns:p14="http://schemas.microsoft.com/office/powerpoint/2010/main" val="4201362914"/>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8482</Words>
  <Application>Microsoft Office PowerPoint</Application>
  <PresentationFormat>Widescreen</PresentationFormat>
  <Paragraphs>810</Paragraphs>
  <Slides>54</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Arial Black</vt:lpstr>
      <vt:lpstr>Arial Narrow</vt:lpstr>
      <vt:lpstr>Calibri</vt:lpstr>
      <vt:lpstr>Calibri</vt:lpstr>
      <vt:lpstr>HelveticaNeueLT Std</vt:lpstr>
      <vt:lpstr>HelveticaNeueLT Std Lt</vt:lpstr>
      <vt:lpstr>HelveticaNeueLT Std Med</vt:lpstr>
      <vt:lpstr>Wingdings</vt:lpstr>
      <vt:lpstr>Wingdings 2</vt:lpstr>
      <vt:lpstr>Office Theme</vt:lpstr>
      <vt:lpstr>Maine Shared Community Health Needs Assessment Waldo County</vt:lpstr>
      <vt:lpstr>PowerPoint Presentation</vt:lpstr>
      <vt:lpstr>Forum Agenda</vt:lpstr>
      <vt:lpstr>PowerPoint Presentation</vt:lpstr>
      <vt:lpstr>Matching Interests</vt:lpstr>
      <vt:lpstr>The Evolution of an Idea…</vt:lpstr>
      <vt:lpstr>Inputs and Outcomes</vt:lpstr>
      <vt:lpstr>Leadership remarks</vt:lpstr>
      <vt:lpstr>Previous Health Improvement Efforts Waldo County: Highlights 2019-2021</vt:lpstr>
      <vt:lpstr>Pandemic Acknowledgement and Thanks</vt:lpstr>
      <vt:lpstr>Midcoast District Public Health Council</vt:lpstr>
      <vt:lpstr>Midcoast Public Health Council Highlights</vt:lpstr>
      <vt:lpstr>Pen Bay Medical Center/Waldo County General Hospital  CHNA 2019-2021 Priorities</vt:lpstr>
      <vt:lpstr>Substance Use</vt:lpstr>
      <vt:lpstr>Tobacco Use</vt:lpstr>
      <vt:lpstr>Obesity and Diabetes</vt:lpstr>
      <vt:lpstr>Food Insecurity</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Birkhimer, Nancy</cp:lastModifiedBy>
  <cp:revision>56</cp:revision>
  <dcterms:created xsi:type="dcterms:W3CDTF">2021-07-27T22:49:15Z</dcterms:created>
  <dcterms:modified xsi:type="dcterms:W3CDTF">2021-11-02T20:52:45Z</dcterms:modified>
</cp:coreProperties>
</file>