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4.xml" ContentType="application/vnd.openxmlformats-officedocument.drawingml.chart+xml"/>
  <Override PartName="/ppt/notesSlides/notesSlide29.xml" ContentType="application/vnd.openxmlformats-officedocument.presentationml.notesSlide+xml"/>
  <Override PartName="/ppt/charts/chart5.xml" ContentType="application/vnd.openxmlformats-officedocument.drawingml.chart+xml"/>
  <Override PartName="/ppt/notesSlides/notesSlide30.xml" ContentType="application/vnd.openxmlformats-officedocument.presentationml.notesSlide+xml"/>
  <Override PartName="/ppt/charts/chart6.xml" ContentType="application/vnd.openxmlformats-officedocument.drawingml.chart+xml"/>
  <Override PartName="/ppt/notesSlides/notesSlide31.xml" ContentType="application/vnd.openxmlformats-officedocument.presentationml.notesSlide+xml"/>
  <Override PartName="/ppt/charts/chart7.xml" ContentType="application/vnd.openxmlformats-officedocument.drawingml.chart+xml"/>
  <Override PartName="/ppt/notesSlides/notesSlide32.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33.xml" ContentType="application/vnd.openxmlformats-officedocument.presentationml.notesSlide+xml"/>
  <Override PartName="/ppt/charts/chart10.xml" ContentType="application/vnd.openxmlformats-officedocument.drawingml.chart+xml"/>
  <Override PartName="/ppt/notesSlides/notesSlide34.xml" ContentType="application/vnd.openxmlformats-officedocument.presentationml.notesSlide+xml"/>
  <Override PartName="/ppt/charts/chart11.xml" ContentType="application/vnd.openxmlformats-officedocument.drawingml.chart+xml"/>
  <Override PartName="/ppt/notesSlides/notesSlide35.xml" ContentType="application/vnd.openxmlformats-officedocument.presentationml.notesSlide+xml"/>
  <Override PartName="/ppt/charts/chart12.xml" ContentType="application/vnd.openxmlformats-officedocument.drawingml.chart+xml"/>
  <Override PartName="/ppt/notesSlides/notesSlide36.xml" ContentType="application/vnd.openxmlformats-officedocument.presentationml.notesSlide+xml"/>
  <Override PartName="/ppt/charts/chart13.xml" ContentType="application/vnd.openxmlformats-officedocument.drawingml.chart+xml"/>
  <Override PartName="/ppt/notesSlides/notesSlide37.xml" ContentType="application/vnd.openxmlformats-officedocument.presentationml.notesSlide+xml"/>
  <Override PartName="/ppt/charts/chart14.xml" ContentType="application/vnd.openxmlformats-officedocument.drawingml.chart+xml"/>
  <Override PartName="/ppt/notesSlides/notesSlide38.xml" ContentType="application/vnd.openxmlformats-officedocument.presentationml.notesSlide+xml"/>
  <Override PartName="/ppt/charts/chart15.xml" ContentType="application/vnd.openxmlformats-officedocument.drawingml.chart+xml"/>
  <Override PartName="/ppt/notesSlides/notesSlide39.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notesSlides/notesSlide4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notesSlides/notesSlide41.xml" ContentType="application/vnd.openxmlformats-officedocument.presentationml.notesSlide+xml"/>
  <Override PartName="/ppt/charts/chart20.xml" ContentType="application/vnd.openxmlformats-officedocument.drawingml.chart+xml"/>
  <Override PartName="/ppt/notesSlides/notesSlide42.xml" ContentType="application/vnd.openxmlformats-officedocument.presentationml.notesSlide+xml"/>
  <Override PartName="/ppt/charts/chart21.xml" ContentType="application/vnd.openxmlformats-officedocument.drawingml.chart+xml"/>
  <Override PartName="/ppt/notesSlides/notesSlide43.xml" ContentType="application/vnd.openxmlformats-officedocument.presentationml.notesSlide+xml"/>
  <Override PartName="/ppt/charts/chart22.xml" ContentType="application/vnd.openxmlformats-officedocument.drawingml.chart+xml"/>
  <Override PartName="/ppt/notesSlides/notesSlide44.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notesSlides/notesSlide45.xml" ContentType="application/vnd.openxmlformats-officedocument.presentationml.notesSlide+xml"/>
  <Override PartName="/ppt/charts/chart25.xml" ContentType="application/vnd.openxmlformats-officedocument.drawingml.chart+xml"/>
  <Override PartName="/ppt/notesSlides/notesSlide46.xml" ContentType="application/vnd.openxmlformats-officedocument.presentationml.notesSlide+xml"/>
  <Override PartName="/ppt/charts/chart26.xml" ContentType="application/vnd.openxmlformats-officedocument.drawingml.chart+xml"/>
  <Override PartName="/ppt/notesSlides/notesSlide47.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7"/>
  </p:notesMasterIdLst>
  <p:sldIdLst>
    <p:sldId id="366" r:id="rId5"/>
    <p:sldId id="260" r:id="rId6"/>
    <p:sldId id="257" r:id="rId7"/>
    <p:sldId id="354" r:id="rId8"/>
    <p:sldId id="356" r:id="rId9"/>
    <p:sldId id="367" r:id="rId10"/>
    <p:sldId id="368" r:id="rId11"/>
    <p:sldId id="369" r:id="rId12"/>
    <p:sldId id="370" r:id="rId13"/>
    <p:sldId id="371" r:id="rId14"/>
    <p:sldId id="372" r:id="rId15"/>
    <p:sldId id="358" r:id="rId16"/>
    <p:sldId id="266" r:id="rId17"/>
    <p:sldId id="359" r:id="rId18"/>
    <p:sldId id="355" r:id="rId19"/>
    <p:sldId id="360" r:id="rId20"/>
    <p:sldId id="353" r:id="rId21"/>
    <p:sldId id="275" r:id="rId22"/>
    <p:sldId id="276" r:id="rId23"/>
    <p:sldId id="309" r:id="rId24"/>
    <p:sldId id="374" r:id="rId25"/>
    <p:sldId id="269" r:id="rId26"/>
    <p:sldId id="375" r:id="rId27"/>
    <p:sldId id="274" r:id="rId28"/>
    <p:sldId id="281" r:id="rId29"/>
    <p:sldId id="280" r:id="rId30"/>
    <p:sldId id="282" r:id="rId31"/>
    <p:sldId id="283" r:id="rId32"/>
    <p:sldId id="284" r:id="rId33"/>
    <p:sldId id="285" r:id="rId34"/>
    <p:sldId id="286" r:id="rId35"/>
    <p:sldId id="287" r:id="rId36"/>
    <p:sldId id="288"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270" r:id="rId53"/>
    <p:sldId id="271" r:id="rId54"/>
    <p:sldId id="272" r:id="rId55"/>
    <p:sldId id="273"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anna L. Morrissey" initials="JLM" lastIdx="24" clrIdx="0">
    <p:extLst>
      <p:ext uri="{19B8F6BF-5375-455C-9EA6-DF929625EA0E}">
        <p15:presenceInfo xmlns:p15="http://schemas.microsoft.com/office/powerpoint/2012/main" userId="S-1-5-21-964382842-1330588478-199955091-156355" providerId="AD"/>
      </p:ext>
    </p:extLst>
  </p:cmAuthor>
  <p:cmAuthor id="2" name="Tim Cowan" initials="TC" lastIdx="17" clrIdx="1">
    <p:extLst>
      <p:ext uri="{19B8F6BF-5375-455C-9EA6-DF929625EA0E}">
        <p15:presenceInfo xmlns:p15="http://schemas.microsoft.com/office/powerpoint/2012/main" userId="S-1-5-21-964382842-1330588478-199955091-9363" providerId="AD"/>
      </p:ext>
    </p:extLst>
  </p:cmAuthor>
  <p:cmAuthor id="3" name="Birkhimer, Nancy" initials="BN" lastIdx="3" clrIdx="2">
    <p:extLst>
      <p:ext uri="{19B8F6BF-5375-455C-9EA6-DF929625EA0E}">
        <p15:presenceInfo xmlns:p15="http://schemas.microsoft.com/office/powerpoint/2012/main" userId="S::Nancy.Birkhimer@maine.gov::eea87271-d092-4f81-9218-a8bfcbafb98c" providerId="AD"/>
      </p:ext>
    </p:extLst>
  </p:cmAuthor>
  <p:cmAuthor id="4" name="Mark Noyes" initials="MN" lastIdx="6" clrIdx="3">
    <p:extLst>
      <p:ext uri="{19B8F6BF-5375-455C-9EA6-DF929625EA0E}">
        <p15:presenceInfo xmlns:p15="http://schemas.microsoft.com/office/powerpoint/2012/main" userId="S::mnoyes@marketdecisions.com::6fae3f0c-57c9-4fc0-9b6f-4cb153c406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048878-C9F3-46A0-A963-B45B901B0307}" v="73" dt="2021-08-27T17:36:03.858"/>
    <p1510:client id="{83E1E3A5-626D-4A5F-91DF-FA82696CED94}" v="5" dt="2021-08-27T17:13:42.063"/>
    <p1510:client id="{D3A8A09F-C12F-4956-8DF1-60A90E00617B}" v="24" dt="2021-08-27T16:56:24.757"/>
    <p1510:client id="{EC3D8549-F084-48F8-913B-0A3C429AEE1C}" v="2070" dt="2021-08-27T18:41:17.720"/>
    <p1510:client id="{EF09AEFE-30C7-423E-97E0-BE183D49C788}" v="331" dt="2021-08-27T17:34:31.383"/>
    <p1510:client id="{F554CCB3-19EC-40ED-80C7-A7C6C8EEF541}" v="55" dt="2021-08-27T17:11:48.785"/>
    <p1510:client id="{FD80C3B7-2521-4557-9866-BB8AC5E187B4}" v="14" dt="2021-08-27T17:16:49.8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2" autoAdjust="0"/>
    <p:restoredTop sz="55658" autoAdjust="0"/>
  </p:normalViewPr>
  <p:slideViewPr>
    <p:cSldViewPr snapToGrid="0">
      <p:cViewPr varScale="1">
        <p:scale>
          <a:sx n="63" d="100"/>
          <a:sy n="63" d="100"/>
        </p:scale>
        <p:origin x="177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Picataquis%20County%20Indictor%20Charts%208.25.21.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Picataquis%20County%20Indictor%20Charts%208.25.21.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Picataquis%20County%20Indictor%20Charts%208.25.21.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Picataquis%20County%20Indictor%20Charts%208.25.21.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Picataquis%20County%20Indictor%20Charts%208.25.21.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Picataquis%20County%20Indictor%20Charts%208.25.21.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Picataquis%20County%20Indictor%20Charts%208.25.21.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Picataquis%20County%20Indictor%20Charts%208.25.21.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Picataquis%20County%20Indictor%20Charts%208.25.21.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Picataquis%20County%20Indictor%20Charts%208.25.2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Health%20Profiles\Statewide%20&amp;%20County%20Charts\Maine%20SCHNA%20-%20AGE%20CHARTS%20-%2007.30.2021.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Picataquis%20County%20Indictor%20Charts%208.25.21.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Picataquis%20County%20Indictor%20Charts%208.25.21.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Picataquis%20County%20Indictor%20Charts%208.25.21.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Picataquis%20County%20Indictor%20Charts%208.25.21.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Picataquis%20County%20Indictor%20Charts%208.25.21.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Picataquis%20County%20Indictor%20Charts%208.25.21.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Picataquis%20County%20Indictor%20Charts%208.25.21.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Picataquis%20County%20Indictor%20Charts%208.25.21.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Picataquis%20County%20Indictor%20Charts%208.25.21.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Health%20Profiles\Statewide%20&amp;%20County%20Charts\Maine%20SCHNA%20-%20AGE%20CHARTS%20-%2007.30.2021.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Picataquis%20County%20Indictor%20Charts%208.25.2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Picataquis%20County%20Indictor%20Charts%208.25.2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Picataquis%20County%20Indictor%20Charts%208.25.2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Picataquis%20County%20Indictor%20Charts%208.25.21.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Picataquis%20County%20Indictor%20Charts%208.25.21.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Picataquis%20County%20Indictor%20Charts%208.25.2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Individuals living in poverty</a:t>
            </a:r>
          </a:p>
        </c:rich>
      </c:tx>
      <c:overlay val="0"/>
    </c:title>
    <c:autoTitleDeleted val="0"/>
    <c:plotArea>
      <c:layout/>
      <c:barChart>
        <c:barDir val="col"/>
        <c:grouping val="clustered"/>
        <c:varyColors val="0"/>
        <c:ser>
          <c:idx val="0"/>
          <c:order val="0"/>
          <c:tx>
            <c:strRef>
              <c:f>[1]Data!$H$4</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A4AB-4273-B387-95F10F73A779}"/>
              </c:ext>
            </c:extLst>
          </c:dPt>
          <c:dPt>
            <c:idx val="1"/>
            <c:invertIfNegative val="0"/>
            <c:bubble3D val="0"/>
            <c:spPr>
              <a:solidFill>
                <a:srgbClr val="3D6E6F"/>
              </a:solidFill>
            </c:spPr>
            <c:extLst>
              <c:ext xmlns:c16="http://schemas.microsoft.com/office/drawing/2014/chart" uri="{C3380CC4-5D6E-409C-BE32-E72D297353CC}">
                <c16:uniqueId val="{00000003-A4AB-4273-B387-95F10F73A779}"/>
              </c:ext>
            </c:extLst>
          </c:dPt>
          <c:dPt>
            <c:idx val="2"/>
            <c:invertIfNegative val="0"/>
            <c:bubble3D val="0"/>
            <c:spPr>
              <a:solidFill>
                <a:srgbClr val="A2ADB1"/>
              </a:solidFill>
            </c:spPr>
            <c:extLst>
              <c:ext xmlns:c16="http://schemas.microsoft.com/office/drawing/2014/chart" uri="{C3380CC4-5D6E-409C-BE32-E72D297353CC}">
                <c16:uniqueId val="{00000005-A4AB-4273-B387-95F10F73A779}"/>
              </c:ext>
            </c:extLst>
          </c:dPt>
          <c:dPt>
            <c:idx val="3"/>
            <c:invertIfNegative val="0"/>
            <c:bubble3D val="0"/>
            <c:spPr>
              <a:solidFill>
                <a:srgbClr val="A2ADB1"/>
              </a:solidFill>
            </c:spPr>
            <c:extLst>
              <c:ext xmlns:c16="http://schemas.microsoft.com/office/drawing/2014/chart" uri="{C3380CC4-5D6E-409C-BE32-E72D297353CC}">
                <c16:uniqueId val="{00000007-A4AB-4273-B387-95F10F73A779}"/>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[1]Data!$M$4:$P$4</c:f>
              <c:strCache>
                <c:ptCount val="4"/>
                <c:pt idx="0">
                  <c:v>2009-2011
Aroostook County</c:v>
                </c:pt>
                <c:pt idx="1">
                  <c:v>2015-2019
Aroostook County</c:v>
                </c:pt>
                <c:pt idx="2">
                  <c:v>2015-2019
Maine</c:v>
                </c:pt>
                <c:pt idx="3">
                  <c:v>2019
U.S.</c:v>
                </c:pt>
              </c:strCache>
            </c:strRef>
          </c:cat>
          <c:val>
            <c:numRef>
              <c:f>[1]Data!$I$4:$L$4</c:f>
              <c:numCache>
                <c:formatCode>0.0%</c:formatCode>
                <c:ptCount val="4"/>
                <c:pt idx="0">
                  <c:v>0.156</c:v>
                </c:pt>
                <c:pt idx="1">
                  <c:v>0.161</c:v>
                </c:pt>
                <c:pt idx="2">
                  <c:v>0.11799999999999999</c:v>
                </c:pt>
                <c:pt idx="3">
                  <c:v>0.123</c:v>
                </c:pt>
              </c:numCache>
            </c:numRef>
          </c:val>
          <c:extLst>
            <c:ext xmlns:c16="http://schemas.microsoft.com/office/drawing/2014/chart" uri="{C3380CC4-5D6E-409C-BE32-E72D297353CC}">
              <c16:uniqueId val="{00000008-A4AB-4273-B387-95F10F73A779}"/>
            </c:ext>
          </c:extLst>
        </c:ser>
        <c:dLbls>
          <c:dLblPos val="outEnd"/>
          <c:showLegendKey val="0"/>
          <c:showVal val="1"/>
          <c:showCatName val="0"/>
          <c:showSerName val="0"/>
          <c:showPercent val="0"/>
          <c:showBubbleSize val="0"/>
        </c:dLbls>
        <c:gapWidth val="150"/>
        <c:axId val="348206176"/>
        <c:axId val="348209920"/>
      </c:barChart>
      <c:catAx>
        <c:axId val="348206176"/>
        <c:scaling>
          <c:orientation val="minMax"/>
        </c:scaling>
        <c:delete val="0"/>
        <c:axPos val="b"/>
        <c:numFmt formatCode="General" sourceLinked="1"/>
        <c:majorTickMark val="out"/>
        <c:minorTickMark val="none"/>
        <c:tickLblPos val="nextTo"/>
        <c:crossAx val="348209920"/>
        <c:crosses val="autoZero"/>
        <c:auto val="1"/>
        <c:lblAlgn val="ctr"/>
        <c:lblOffset val="100"/>
        <c:noMultiLvlLbl val="0"/>
      </c:catAx>
      <c:valAx>
        <c:axId val="348209920"/>
        <c:scaling>
          <c:orientation val="minMax"/>
        </c:scaling>
        <c:delete val="1"/>
        <c:axPos val="l"/>
        <c:numFmt formatCode="0.0%" sourceLinked="1"/>
        <c:majorTickMark val="out"/>
        <c:minorTickMark val="none"/>
        <c:tickLblPos val="nextTo"/>
        <c:crossAx val="348206176"/>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All cancer deaths per 100,000 population</a:t>
            </a:r>
          </a:p>
        </c:rich>
      </c:tx>
      <c:overlay val="0"/>
    </c:title>
    <c:autoTitleDeleted val="0"/>
    <c:plotArea>
      <c:layout/>
      <c:barChart>
        <c:barDir val="col"/>
        <c:grouping val="clustered"/>
        <c:varyColors val="0"/>
        <c:ser>
          <c:idx val="0"/>
          <c:order val="0"/>
          <c:tx>
            <c:strRef>
              <c:f>Data!$H$12</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0FDF-4454-B805-A1880FEDEB9E}"/>
              </c:ext>
            </c:extLst>
          </c:dPt>
          <c:dPt>
            <c:idx val="1"/>
            <c:invertIfNegative val="0"/>
            <c:bubble3D val="0"/>
            <c:spPr>
              <a:solidFill>
                <a:srgbClr val="3D6E6F"/>
              </a:solidFill>
            </c:spPr>
            <c:extLst>
              <c:ext xmlns:c16="http://schemas.microsoft.com/office/drawing/2014/chart" uri="{C3380CC4-5D6E-409C-BE32-E72D297353CC}">
                <c16:uniqueId val="{00000003-0FDF-4454-B805-A1880FEDEB9E}"/>
              </c:ext>
            </c:extLst>
          </c:dPt>
          <c:dPt>
            <c:idx val="2"/>
            <c:invertIfNegative val="0"/>
            <c:bubble3D val="0"/>
            <c:spPr>
              <a:solidFill>
                <a:srgbClr val="A2ADB1"/>
              </a:solidFill>
            </c:spPr>
            <c:extLst>
              <c:ext xmlns:c16="http://schemas.microsoft.com/office/drawing/2014/chart" uri="{C3380CC4-5D6E-409C-BE32-E72D297353CC}">
                <c16:uniqueId val="{00000005-0FDF-4454-B805-A1880FEDEB9E}"/>
              </c:ext>
            </c:extLst>
          </c:dPt>
          <c:dPt>
            <c:idx val="3"/>
            <c:invertIfNegative val="0"/>
            <c:bubble3D val="0"/>
            <c:spPr>
              <a:solidFill>
                <a:srgbClr val="A2ADB1"/>
              </a:solidFill>
            </c:spPr>
            <c:extLst>
              <c:ext xmlns:c16="http://schemas.microsoft.com/office/drawing/2014/chart" uri="{C3380CC4-5D6E-409C-BE32-E72D297353CC}">
                <c16:uniqueId val="{00000007-0FDF-4454-B805-A1880FEDEB9E}"/>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Data!$M$12:$P$12</c:f>
              <c:strCache>
                <c:ptCount val="4"/>
                <c:pt idx="0">
                  <c:v>2007-2011
Piscataquis County</c:v>
                </c:pt>
                <c:pt idx="1">
                  <c:v>2015-2019
Piscataquis County</c:v>
                </c:pt>
                <c:pt idx="2">
                  <c:v>2015-2019
Maine</c:v>
                </c:pt>
                <c:pt idx="3">
                  <c:v>2019
U.S.</c:v>
                </c:pt>
              </c:strCache>
            </c:strRef>
          </c:cat>
          <c:val>
            <c:numRef>
              <c:f>Data!$I$12:$L$12</c:f>
              <c:numCache>
                <c:formatCode>General</c:formatCode>
                <c:ptCount val="4"/>
                <c:pt idx="0">
                  <c:v>208.7</c:v>
                </c:pt>
                <c:pt idx="1">
                  <c:v>220.8</c:v>
                </c:pt>
                <c:pt idx="2">
                  <c:v>168</c:v>
                </c:pt>
                <c:pt idx="3">
                  <c:v>146.19999999999999</c:v>
                </c:pt>
              </c:numCache>
            </c:numRef>
          </c:val>
          <c:extLst>
            <c:ext xmlns:c16="http://schemas.microsoft.com/office/drawing/2014/chart" uri="{C3380CC4-5D6E-409C-BE32-E72D297353CC}">
              <c16:uniqueId val="{00000008-0FDF-4454-B805-A1880FEDEB9E}"/>
            </c:ext>
          </c:extLst>
        </c:ser>
        <c:dLbls>
          <c:dLblPos val="outEnd"/>
          <c:showLegendKey val="0"/>
          <c:showVal val="1"/>
          <c:showCatName val="0"/>
          <c:showSerName val="0"/>
          <c:showPercent val="0"/>
          <c:showBubbleSize val="0"/>
        </c:dLbls>
        <c:gapWidth val="150"/>
        <c:axId val="2033652207"/>
        <c:axId val="2033650959"/>
      </c:barChart>
      <c:catAx>
        <c:axId val="2033652207"/>
        <c:scaling>
          <c:orientation val="minMax"/>
        </c:scaling>
        <c:delete val="0"/>
        <c:axPos val="b"/>
        <c:numFmt formatCode="General" sourceLinked="1"/>
        <c:majorTickMark val="out"/>
        <c:minorTickMark val="none"/>
        <c:tickLblPos val="nextTo"/>
        <c:crossAx val="2033650959"/>
        <c:crosses val="autoZero"/>
        <c:auto val="1"/>
        <c:lblAlgn val="ctr"/>
        <c:lblOffset val="100"/>
        <c:noMultiLvlLbl val="0"/>
      </c:catAx>
      <c:valAx>
        <c:axId val="2033650959"/>
        <c:scaling>
          <c:orientation val="minMax"/>
        </c:scaling>
        <c:delete val="1"/>
        <c:axPos val="l"/>
        <c:numFmt formatCode="General" sourceLinked="1"/>
        <c:majorTickMark val="out"/>
        <c:minorTickMark val="none"/>
        <c:tickLblPos val="nextTo"/>
        <c:crossAx val="2033652207"/>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Cardiovascular disease deaths per 100,000 population</a:t>
            </a:r>
          </a:p>
        </c:rich>
      </c:tx>
      <c:overlay val="0"/>
    </c:title>
    <c:autoTitleDeleted val="0"/>
    <c:plotArea>
      <c:layout/>
      <c:barChart>
        <c:barDir val="col"/>
        <c:grouping val="clustered"/>
        <c:varyColors val="0"/>
        <c:ser>
          <c:idx val="0"/>
          <c:order val="0"/>
          <c:tx>
            <c:strRef>
              <c:f>Data!$H$14</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E3C2-4888-98F3-B937B55DA5A6}"/>
              </c:ext>
            </c:extLst>
          </c:dPt>
          <c:dPt>
            <c:idx val="1"/>
            <c:invertIfNegative val="0"/>
            <c:bubble3D val="0"/>
            <c:spPr>
              <a:solidFill>
                <a:srgbClr val="3D6E6F"/>
              </a:solidFill>
            </c:spPr>
            <c:extLst>
              <c:ext xmlns:c16="http://schemas.microsoft.com/office/drawing/2014/chart" uri="{C3380CC4-5D6E-409C-BE32-E72D297353CC}">
                <c16:uniqueId val="{00000003-E3C2-4888-98F3-B937B55DA5A6}"/>
              </c:ext>
            </c:extLst>
          </c:dPt>
          <c:dPt>
            <c:idx val="2"/>
            <c:invertIfNegative val="0"/>
            <c:bubble3D val="0"/>
            <c:spPr>
              <a:solidFill>
                <a:srgbClr val="A2ADB1"/>
              </a:solidFill>
            </c:spPr>
            <c:extLst>
              <c:ext xmlns:c16="http://schemas.microsoft.com/office/drawing/2014/chart" uri="{C3380CC4-5D6E-409C-BE32-E72D297353CC}">
                <c16:uniqueId val="{00000005-E3C2-4888-98F3-B937B55DA5A6}"/>
              </c:ext>
            </c:extLst>
          </c:dPt>
          <c:dPt>
            <c:idx val="3"/>
            <c:invertIfNegative val="0"/>
            <c:bubble3D val="0"/>
            <c:spPr>
              <a:solidFill>
                <a:srgbClr val="A2ADB1"/>
              </a:solidFill>
            </c:spPr>
            <c:extLst>
              <c:ext xmlns:c16="http://schemas.microsoft.com/office/drawing/2014/chart" uri="{C3380CC4-5D6E-409C-BE32-E72D297353CC}">
                <c16:uniqueId val="{00000007-E3C2-4888-98F3-B937B55DA5A6}"/>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Data!$M$14:$P$14</c:f>
              <c:strCache>
                <c:ptCount val="4"/>
                <c:pt idx="0">
                  <c:v>2007-2011
Piscataquis County</c:v>
                </c:pt>
                <c:pt idx="1">
                  <c:v>2015-2019
Piscataquis County</c:v>
                </c:pt>
                <c:pt idx="2">
                  <c:v>2015-2019
Maine</c:v>
                </c:pt>
                <c:pt idx="3">
                  <c:v>2019
U.S.</c:v>
                </c:pt>
              </c:strCache>
            </c:strRef>
          </c:cat>
          <c:val>
            <c:numRef>
              <c:f>Data!$I$14:$L$14</c:f>
              <c:numCache>
                <c:formatCode>General</c:formatCode>
                <c:ptCount val="4"/>
                <c:pt idx="0">
                  <c:v>254.2</c:v>
                </c:pt>
                <c:pt idx="1">
                  <c:v>244.7</c:v>
                </c:pt>
                <c:pt idx="2">
                  <c:v>193.9</c:v>
                </c:pt>
                <c:pt idx="3">
                  <c:v>213.4</c:v>
                </c:pt>
              </c:numCache>
            </c:numRef>
          </c:val>
          <c:extLst>
            <c:ext xmlns:c16="http://schemas.microsoft.com/office/drawing/2014/chart" uri="{C3380CC4-5D6E-409C-BE32-E72D297353CC}">
              <c16:uniqueId val="{00000008-E3C2-4888-98F3-B937B55DA5A6}"/>
            </c:ext>
          </c:extLst>
        </c:ser>
        <c:dLbls>
          <c:dLblPos val="outEnd"/>
          <c:showLegendKey val="0"/>
          <c:showVal val="1"/>
          <c:showCatName val="0"/>
          <c:showSerName val="0"/>
          <c:showPercent val="0"/>
          <c:showBubbleSize val="0"/>
        </c:dLbls>
        <c:gapWidth val="150"/>
        <c:axId val="2033647215"/>
        <c:axId val="2033647631"/>
      </c:barChart>
      <c:catAx>
        <c:axId val="2033647215"/>
        <c:scaling>
          <c:orientation val="minMax"/>
        </c:scaling>
        <c:delete val="0"/>
        <c:axPos val="b"/>
        <c:numFmt formatCode="General" sourceLinked="1"/>
        <c:majorTickMark val="out"/>
        <c:minorTickMark val="none"/>
        <c:tickLblPos val="nextTo"/>
        <c:crossAx val="2033647631"/>
        <c:crosses val="autoZero"/>
        <c:auto val="1"/>
        <c:lblAlgn val="ctr"/>
        <c:lblOffset val="100"/>
        <c:noMultiLvlLbl val="0"/>
      </c:catAx>
      <c:valAx>
        <c:axId val="2033647631"/>
        <c:scaling>
          <c:orientation val="minMax"/>
        </c:scaling>
        <c:delete val="1"/>
        <c:axPos val="l"/>
        <c:numFmt formatCode="General" sourceLinked="1"/>
        <c:majorTickMark val="out"/>
        <c:minorTickMark val="none"/>
        <c:tickLblPos val="nextTo"/>
        <c:crossAx val="2033647215"/>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Coronary heart disease deaths per 100,000 population</a:t>
            </a:r>
          </a:p>
        </c:rich>
      </c:tx>
      <c:overlay val="0"/>
    </c:title>
    <c:autoTitleDeleted val="0"/>
    <c:plotArea>
      <c:layout/>
      <c:barChart>
        <c:barDir val="col"/>
        <c:grouping val="clustered"/>
        <c:varyColors val="0"/>
        <c:ser>
          <c:idx val="0"/>
          <c:order val="0"/>
          <c:tx>
            <c:strRef>
              <c:f>Data!$H$15</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166F-4FC8-8D85-14E115887020}"/>
              </c:ext>
            </c:extLst>
          </c:dPt>
          <c:dPt>
            <c:idx val="1"/>
            <c:invertIfNegative val="0"/>
            <c:bubble3D val="0"/>
            <c:spPr>
              <a:solidFill>
                <a:srgbClr val="3D6E6F"/>
              </a:solidFill>
            </c:spPr>
            <c:extLst>
              <c:ext xmlns:c16="http://schemas.microsoft.com/office/drawing/2014/chart" uri="{C3380CC4-5D6E-409C-BE32-E72D297353CC}">
                <c16:uniqueId val="{00000003-166F-4FC8-8D85-14E115887020}"/>
              </c:ext>
            </c:extLst>
          </c:dPt>
          <c:dPt>
            <c:idx val="2"/>
            <c:invertIfNegative val="0"/>
            <c:bubble3D val="0"/>
            <c:spPr>
              <a:solidFill>
                <a:srgbClr val="A2ADB1"/>
              </a:solidFill>
            </c:spPr>
            <c:extLst>
              <c:ext xmlns:c16="http://schemas.microsoft.com/office/drawing/2014/chart" uri="{C3380CC4-5D6E-409C-BE32-E72D297353CC}">
                <c16:uniqueId val="{00000005-166F-4FC8-8D85-14E115887020}"/>
              </c:ext>
            </c:extLst>
          </c:dPt>
          <c:dPt>
            <c:idx val="3"/>
            <c:invertIfNegative val="0"/>
            <c:bubble3D val="0"/>
            <c:spPr>
              <a:solidFill>
                <a:srgbClr val="A2ADB1"/>
              </a:solidFill>
            </c:spPr>
            <c:extLst>
              <c:ext xmlns:c16="http://schemas.microsoft.com/office/drawing/2014/chart" uri="{C3380CC4-5D6E-409C-BE32-E72D297353CC}">
                <c16:uniqueId val="{00000007-166F-4FC8-8D85-14E115887020}"/>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Data!$M$15:$P$15</c:f>
              <c:strCache>
                <c:ptCount val="4"/>
                <c:pt idx="0">
                  <c:v>2007-2011
Piscataquis County</c:v>
                </c:pt>
                <c:pt idx="1">
                  <c:v>2015-2019
Piscataquis County</c:v>
                </c:pt>
                <c:pt idx="2">
                  <c:v>2015-2019
Maine</c:v>
                </c:pt>
                <c:pt idx="3">
                  <c:v>2019
U.S.</c:v>
                </c:pt>
              </c:strCache>
            </c:strRef>
          </c:cat>
          <c:val>
            <c:numRef>
              <c:f>Data!$I$15:$L$15</c:f>
              <c:numCache>
                <c:formatCode>General</c:formatCode>
                <c:ptCount val="4"/>
                <c:pt idx="0">
                  <c:v>131.69999999999999</c:v>
                </c:pt>
                <c:pt idx="1">
                  <c:v>107.3</c:v>
                </c:pt>
                <c:pt idx="2">
                  <c:v>79</c:v>
                </c:pt>
                <c:pt idx="3">
                  <c:v>88</c:v>
                </c:pt>
              </c:numCache>
            </c:numRef>
          </c:val>
          <c:extLst>
            <c:ext xmlns:c16="http://schemas.microsoft.com/office/drawing/2014/chart" uri="{C3380CC4-5D6E-409C-BE32-E72D297353CC}">
              <c16:uniqueId val="{00000008-166F-4FC8-8D85-14E115887020}"/>
            </c:ext>
          </c:extLst>
        </c:ser>
        <c:dLbls>
          <c:dLblPos val="outEnd"/>
          <c:showLegendKey val="0"/>
          <c:showVal val="1"/>
          <c:showCatName val="0"/>
          <c:showSerName val="0"/>
          <c:showPercent val="0"/>
          <c:showBubbleSize val="0"/>
        </c:dLbls>
        <c:gapWidth val="150"/>
        <c:axId val="2033652207"/>
        <c:axId val="2033649295"/>
      </c:barChart>
      <c:catAx>
        <c:axId val="2033652207"/>
        <c:scaling>
          <c:orientation val="minMax"/>
        </c:scaling>
        <c:delete val="0"/>
        <c:axPos val="b"/>
        <c:numFmt formatCode="General" sourceLinked="1"/>
        <c:majorTickMark val="out"/>
        <c:minorTickMark val="none"/>
        <c:tickLblPos val="nextTo"/>
        <c:crossAx val="2033649295"/>
        <c:crosses val="autoZero"/>
        <c:auto val="1"/>
        <c:lblAlgn val="ctr"/>
        <c:lblOffset val="100"/>
        <c:noMultiLvlLbl val="0"/>
      </c:catAx>
      <c:valAx>
        <c:axId val="2033649295"/>
        <c:scaling>
          <c:orientation val="minMax"/>
        </c:scaling>
        <c:delete val="1"/>
        <c:axPos val="l"/>
        <c:numFmt formatCode="General" sourceLinked="1"/>
        <c:majorTickMark val="out"/>
        <c:minorTickMark val="none"/>
        <c:tickLblPos val="nextTo"/>
        <c:crossAx val="2033652207"/>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High blood pressure hospitalizations per 10,000 population</a:t>
            </a:r>
          </a:p>
        </c:rich>
      </c:tx>
      <c:overlay val="0"/>
    </c:title>
    <c:autoTitleDeleted val="0"/>
    <c:plotArea>
      <c:layout/>
      <c:barChart>
        <c:barDir val="col"/>
        <c:grouping val="clustered"/>
        <c:varyColors val="0"/>
        <c:ser>
          <c:idx val="0"/>
          <c:order val="0"/>
          <c:tx>
            <c:strRef>
              <c:f>Data!$H$16</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0B14-46B2-B4A2-C034E4903511}"/>
              </c:ext>
            </c:extLst>
          </c:dPt>
          <c:dPt>
            <c:idx val="1"/>
            <c:invertIfNegative val="0"/>
            <c:bubble3D val="0"/>
            <c:spPr>
              <a:solidFill>
                <a:srgbClr val="3D6E6F"/>
              </a:solidFill>
            </c:spPr>
            <c:extLst>
              <c:ext xmlns:c16="http://schemas.microsoft.com/office/drawing/2014/chart" uri="{C3380CC4-5D6E-409C-BE32-E72D297353CC}">
                <c16:uniqueId val="{00000003-0B14-46B2-B4A2-C034E4903511}"/>
              </c:ext>
            </c:extLst>
          </c:dPt>
          <c:dPt>
            <c:idx val="2"/>
            <c:invertIfNegative val="0"/>
            <c:bubble3D val="0"/>
            <c:spPr>
              <a:solidFill>
                <a:srgbClr val="A2ADB1"/>
              </a:solidFill>
            </c:spPr>
            <c:extLst>
              <c:ext xmlns:c16="http://schemas.microsoft.com/office/drawing/2014/chart" uri="{C3380CC4-5D6E-409C-BE32-E72D297353CC}">
                <c16:uniqueId val="{00000005-0B14-46B2-B4A2-C034E4903511}"/>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Data!$M$16:$O$16</c:f>
              <c:strCache>
                <c:ptCount val="3"/>
                <c:pt idx="0">
                  <c:v>2016-2017
Piscataquis County</c:v>
                </c:pt>
                <c:pt idx="1">
                  <c:v>2016-2018
Piscataquis County</c:v>
                </c:pt>
                <c:pt idx="2">
                  <c:v>2016-2018
Maine</c:v>
                </c:pt>
              </c:strCache>
            </c:strRef>
          </c:cat>
          <c:val>
            <c:numRef>
              <c:f>Data!$I$16:$K$16</c:f>
              <c:numCache>
                <c:formatCode>General</c:formatCode>
                <c:ptCount val="3"/>
                <c:pt idx="0">
                  <c:v>7.7</c:v>
                </c:pt>
                <c:pt idx="1">
                  <c:v>10.199999999999999</c:v>
                </c:pt>
                <c:pt idx="2">
                  <c:v>13.8</c:v>
                </c:pt>
              </c:numCache>
            </c:numRef>
          </c:val>
          <c:extLst>
            <c:ext xmlns:c16="http://schemas.microsoft.com/office/drawing/2014/chart" uri="{C3380CC4-5D6E-409C-BE32-E72D297353CC}">
              <c16:uniqueId val="{00000006-0B14-46B2-B4A2-C034E4903511}"/>
            </c:ext>
          </c:extLst>
        </c:ser>
        <c:dLbls>
          <c:dLblPos val="outEnd"/>
          <c:showLegendKey val="0"/>
          <c:showVal val="1"/>
          <c:showCatName val="0"/>
          <c:showSerName val="0"/>
          <c:showPercent val="0"/>
          <c:showBubbleSize val="0"/>
        </c:dLbls>
        <c:gapWidth val="150"/>
        <c:axId val="2109604623"/>
        <c:axId val="2109601295"/>
      </c:barChart>
      <c:catAx>
        <c:axId val="2109604623"/>
        <c:scaling>
          <c:orientation val="minMax"/>
        </c:scaling>
        <c:delete val="0"/>
        <c:axPos val="b"/>
        <c:numFmt formatCode="General" sourceLinked="1"/>
        <c:majorTickMark val="out"/>
        <c:minorTickMark val="none"/>
        <c:tickLblPos val="nextTo"/>
        <c:crossAx val="2109601295"/>
        <c:crosses val="autoZero"/>
        <c:auto val="1"/>
        <c:lblAlgn val="ctr"/>
        <c:lblOffset val="100"/>
        <c:noMultiLvlLbl val="0"/>
      </c:catAx>
      <c:valAx>
        <c:axId val="2109601295"/>
        <c:scaling>
          <c:orientation val="minMax"/>
        </c:scaling>
        <c:delete val="1"/>
        <c:axPos val="l"/>
        <c:numFmt formatCode="General" sourceLinked="1"/>
        <c:majorTickMark val="out"/>
        <c:minorTickMark val="none"/>
        <c:tickLblPos val="nextTo"/>
        <c:crossAx val="2109604623"/>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Obesity (middle school students)</a:t>
            </a:r>
          </a:p>
        </c:rich>
      </c:tx>
      <c:overlay val="0"/>
    </c:title>
    <c:autoTitleDeleted val="0"/>
    <c:plotArea>
      <c:layout/>
      <c:barChart>
        <c:barDir val="col"/>
        <c:grouping val="clustered"/>
        <c:varyColors val="0"/>
        <c:ser>
          <c:idx val="0"/>
          <c:order val="0"/>
          <c:tx>
            <c:strRef>
              <c:f>Data!$H$18</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D28A-4482-8B1B-7D00F6D6D655}"/>
              </c:ext>
            </c:extLst>
          </c:dPt>
          <c:dPt>
            <c:idx val="1"/>
            <c:invertIfNegative val="0"/>
            <c:bubble3D val="0"/>
            <c:spPr>
              <a:solidFill>
                <a:srgbClr val="3D6E6F"/>
              </a:solidFill>
            </c:spPr>
            <c:extLst>
              <c:ext xmlns:c16="http://schemas.microsoft.com/office/drawing/2014/chart" uri="{C3380CC4-5D6E-409C-BE32-E72D297353CC}">
                <c16:uniqueId val="{00000003-D28A-4482-8B1B-7D00F6D6D655}"/>
              </c:ext>
            </c:extLst>
          </c:dPt>
          <c:dPt>
            <c:idx val="2"/>
            <c:invertIfNegative val="0"/>
            <c:bubble3D val="0"/>
            <c:spPr>
              <a:solidFill>
                <a:srgbClr val="A2ADB1"/>
              </a:solidFill>
            </c:spPr>
            <c:extLst>
              <c:ext xmlns:c16="http://schemas.microsoft.com/office/drawing/2014/chart" uri="{C3380CC4-5D6E-409C-BE32-E72D297353CC}">
                <c16:uniqueId val="{00000005-D28A-4482-8B1B-7D00F6D6D655}"/>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Data!$M$18:$O$18</c:f>
              <c:strCache>
                <c:ptCount val="3"/>
                <c:pt idx="0">
                  <c:v>2017
Piscataquis County</c:v>
                </c:pt>
                <c:pt idx="1">
                  <c:v>2019
Piscataquis County</c:v>
                </c:pt>
                <c:pt idx="2">
                  <c:v>2019
Maine</c:v>
                </c:pt>
              </c:strCache>
            </c:strRef>
          </c:cat>
          <c:val>
            <c:numRef>
              <c:f>Data!$I$18:$K$18</c:f>
              <c:numCache>
                <c:formatCode>0.0%</c:formatCode>
                <c:ptCount val="3"/>
                <c:pt idx="0">
                  <c:v>0.18</c:v>
                </c:pt>
                <c:pt idx="1">
                  <c:v>0.23799999999999999</c:v>
                </c:pt>
                <c:pt idx="2">
                  <c:v>0.151</c:v>
                </c:pt>
              </c:numCache>
            </c:numRef>
          </c:val>
          <c:extLst>
            <c:ext xmlns:c16="http://schemas.microsoft.com/office/drawing/2014/chart" uri="{C3380CC4-5D6E-409C-BE32-E72D297353CC}">
              <c16:uniqueId val="{00000006-D28A-4482-8B1B-7D00F6D6D655}"/>
            </c:ext>
          </c:extLst>
        </c:ser>
        <c:dLbls>
          <c:dLblPos val="outEnd"/>
          <c:showLegendKey val="0"/>
          <c:showVal val="1"/>
          <c:showCatName val="0"/>
          <c:showSerName val="0"/>
          <c:showPercent val="0"/>
          <c:showBubbleSize val="0"/>
        </c:dLbls>
        <c:gapWidth val="150"/>
        <c:axId val="2109600463"/>
        <c:axId val="2109591311"/>
      </c:barChart>
      <c:catAx>
        <c:axId val="2109600463"/>
        <c:scaling>
          <c:orientation val="minMax"/>
        </c:scaling>
        <c:delete val="0"/>
        <c:axPos val="b"/>
        <c:numFmt formatCode="General" sourceLinked="1"/>
        <c:majorTickMark val="out"/>
        <c:minorTickMark val="none"/>
        <c:tickLblPos val="nextTo"/>
        <c:crossAx val="2109591311"/>
        <c:crosses val="autoZero"/>
        <c:auto val="1"/>
        <c:lblAlgn val="ctr"/>
        <c:lblOffset val="100"/>
        <c:noMultiLvlLbl val="0"/>
      </c:catAx>
      <c:valAx>
        <c:axId val="2109591311"/>
        <c:scaling>
          <c:orientation val="minMax"/>
        </c:scaling>
        <c:delete val="1"/>
        <c:axPos val="l"/>
        <c:numFmt formatCode="0.0%" sourceLinked="1"/>
        <c:majorTickMark val="out"/>
        <c:minorTickMark val="none"/>
        <c:tickLblPos val="nextTo"/>
        <c:crossAx val="2109600463"/>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Sedentary lifestyle – no leisure-time physical activity in past month (adults)</a:t>
            </a:r>
          </a:p>
        </c:rich>
      </c:tx>
      <c:overlay val="0"/>
    </c:title>
    <c:autoTitleDeleted val="0"/>
    <c:plotArea>
      <c:layout/>
      <c:barChart>
        <c:barDir val="col"/>
        <c:grouping val="clustered"/>
        <c:varyColors val="0"/>
        <c:ser>
          <c:idx val="0"/>
          <c:order val="0"/>
          <c:tx>
            <c:strRef>
              <c:f>Data!$H$19</c:f>
              <c:strCache>
                <c:ptCount val="1"/>
                <c:pt idx="0">
                  <c:v>¡</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104C-401D-AC20-DCBD3BA836A0}"/>
              </c:ext>
            </c:extLst>
          </c:dPt>
          <c:dPt>
            <c:idx val="1"/>
            <c:invertIfNegative val="0"/>
            <c:bubble3D val="0"/>
            <c:spPr>
              <a:solidFill>
                <a:srgbClr val="3D6E6F"/>
              </a:solidFill>
            </c:spPr>
            <c:extLst>
              <c:ext xmlns:c16="http://schemas.microsoft.com/office/drawing/2014/chart" uri="{C3380CC4-5D6E-409C-BE32-E72D297353CC}">
                <c16:uniqueId val="{00000003-104C-401D-AC20-DCBD3BA836A0}"/>
              </c:ext>
            </c:extLst>
          </c:dPt>
          <c:dPt>
            <c:idx val="2"/>
            <c:invertIfNegative val="0"/>
            <c:bubble3D val="0"/>
            <c:spPr>
              <a:solidFill>
                <a:srgbClr val="A2ADB1"/>
              </a:solidFill>
            </c:spPr>
            <c:extLst>
              <c:ext xmlns:c16="http://schemas.microsoft.com/office/drawing/2014/chart" uri="{C3380CC4-5D6E-409C-BE32-E72D297353CC}">
                <c16:uniqueId val="{00000005-104C-401D-AC20-DCBD3BA836A0}"/>
              </c:ext>
            </c:extLst>
          </c:dPt>
          <c:dPt>
            <c:idx val="3"/>
            <c:invertIfNegative val="0"/>
            <c:bubble3D val="0"/>
            <c:spPr>
              <a:solidFill>
                <a:srgbClr val="A2ADB1"/>
              </a:solidFill>
            </c:spPr>
            <c:extLst>
              <c:ext xmlns:c16="http://schemas.microsoft.com/office/drawing/2014/chart" uri="{C3380CC4-5D6E-409C-BE32-E72D297353CC}">
                <c16:uniqueId val="{00000007-104C-401D-AC20-DCBD3BA836A0}"/>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Data!$M$19:$P$19</c:f>
              <c:strCache>
                <c:ptCount val="4"/>
                <c:pt idx="0">
                  <c:v>2016
Piscataquis County</c:v>
                </c:pt>
                <c:pt idx="1">
                  <c:v>2017
Piscataquis County</c:v>
                </c:pt>
                <c:pt idx="2">
                  <c:v>2017
Maine</c:v>
                </c:pt>
                <c:pt idx="3">
                  <c:v>2017
U.S.</c:v>
                </c:pt>
              </c:strCache>
            </c:strRef>
          </c:cat>
          <c:val>
            <c:numRef>
              <c:f>Data!$I$19:$L$19</c:f>
              <c:numCache>
                <c:formatCode>0.0%</c:formatCode>
                <c:ptCount val="4"/>
                <c:pt idx="0">
                  <c:v>0.23499999999999999</c:v>
                </c:pt>
                <c:pt idx="1">
                  <c:v>0.33700000000000002</c:v>
                </c:pt>
                <c:pt idx="2">
                  <c:v>0.252</c:v>
                </c:pt>
                <c:pt idx="3">
                  <c:v>0.26600000000000001</c:v>
                </c:pt>
              </c:numCache>
            </c:numRef>
          </c:val>
          <c:extLst>
            <c:ext xmlns:c16="http://schemas.microsoft.com/office/drawing/2014/chart" uri="{C3380CC4-5D6E-409C-BE32-E72D297353CC}">
              <c16:uniqueId val="{00000008-104C-401D-AC20-DCBD3BA836A0}"/>
            </c:ext>
          </c:extLst>
        </c:ser>
        <c:dLbls>
          <c:dLblPos val="outEnd"/>
          <c:showLegendKey val="0"/>
          <c:showVal val="1"/>
          <c:showCatName val="0"/>
          <c:showSerName val="0"/>
          <c:showPercent val="0"/>
          <c:showBubbleSize val="0"/>
        </c:dLbls>
        <c:gapWidth val="150"/>
        <c:axId val="2109598799"/>
        <c:axId val="2109607119"/>
      </c:barChart>
      <c:catAx>
        <c:axId val="2109598799"/>
        <c:scaling>
          <c:orientation val="minMax"/>
        </c:scaling>
        <c:delete val="0"/>
        <c:axPos val="b"/>
        <c:numFmt formatCode="General" sourceLinked="1"/>
        <c:majorTickMark val="out"/>
        <c:minorTickMark val="none"/>
        <c:tickLblPos val="nextTo"/>
        <c:crossAx val="2109607119"/>
        <c:crosses val="autoZero"/>
        <c:auto val="1"/>
        <c:lblAlgn val="ctr"/>
        <c:lblOffset val="100"/>
        <c:noMultiLvlLbl val="0"/>
      </c:catAx>
      <c:valAx>
        <c:axId val="2109607119"/>
        <c:scaling>
          <c:orientation val="minMax"/>
        </c:scaling>
        <c:delete val="1"/>
        <c:axPos val="l"/>
        <c:numFmt formatCode="0.0%" sourceLinked="1"/>
        <c:majorTickMark val="out"/>
        <c:minorTickMark val="none"/>
        <c:tickLblPos val="nextTo"/>
        <c:crossAx val="2109598799"/>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Children with confirmed elevated blood lead levels (percentage among those screened)</a:t>
            </a:r>
          </a:p>
        </c:rich>
      </c:tx>
      <c:layout>
        <c:manualLayout>
          <c:xMode val="edge"/>
          <c:yMode val="edge"/>
          <c:x val="0.10459514959340947"/>
          <c:y val="0"/>
        </c:manualLayout>
      </c:layout>
      <c:overlay val="0"/>
    </c:title>
    <c:autoTitleDeleted val="0"/>
    <c:plotArea>
      <c:layout>
        <c:manualLayout>
          <c:layoutTarget val="inner"/>
          <c:xMode val="edge"/>
          <c:yMode val="edge"/>
          <c:x val="3.3251483527726625E-2"/>
          <c:y val="0.15597222222222223"/>
          <c:w val="0.94372825864538568"/>
          <c:h val="0.68550853018372704"/>
        </c:manualLayout>
      </c:layout>
      <c:barChart>
        <c:barDir val="col"/>
        <c:grouping val="clustered"/>
        <c:varyColors val="0"/>
        <c:ser>
          <c:idx val="0"/>
          <c:order val="0"/>
          <c:tx>
            <c:strRef>
              <c:f>Data!$H$21</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AAF8-4689-A277-FE3C1D208580}"/>
              </c:ext>
            </c:extLst>
          </c:dPt>
          <c:dPt>
            <c:idx val="1"/>
            <c:invertIfNegative val="0"/>
            <c:bubble3D val="0"/>
            <c:spPr>
              <a:solidFill>
                <a:srgbClr val="3D6E6F"/>
              </a:solidFill>
            </c:spPr>
            <c:extLst>
              <c:ext xmlns:c16="http://schemas.microsoft.com/office/drawing/2014/chart" uri="{C3380CC4-5D6E-409C-BE32-E72D297353CC}">
                <c16:uniqueId val="{00000003-AAF8-4689-A277-FE3C1D208580}"/>
              </c:ext>
            </c:extLst>
          </c:dPt>
          <c:dPt>
            <c:idx val="2"/>
            <c:invertIfNegative val="0"/>
            <c:bubble3D val="0"/>
            <c:spPr>
              <a:solidFill>
                <a:srgbClr val="A2ADB1"/>
              </a:solidFill>
            </c:spPr>
            <c:extLst>
              <c:ext xmlns:c16="http://schemas.microsoft.com/office/drawing/2014/chart" uri="{C3380CC4-5D6E-409C-BE32-E72D297353CC}">
                <c16:uniqueId val="{00000005-AAF8-4689-A277-FE3C1D208580}"/>
              </c:ext>
            </c:extLst>
          </c:dPt>
          <c:dLbls>
            <c:dLbl>
              <c:idx val="0"/>
              <c:layout/>
              <c:tx>
                <c:rich>
                  <a:bodyPr/>
                  <a:lstStyle/>
                  <a:p>
                    <a:r>
                      <a:rPr lang="en-US"/>
                      <a:t>4.9%</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AAF8-4689-A277-FE3C1D208580}"/>
                </c:ext>
              </c:extLst>
            </c:dLbl>
            <c:dLbl>
              <c:idx val="1"/>
              <c:layout/>
              <c:tx>
                <c:rich>
                  <a:bodyPr/>
                  <a:lstStyle/>
                  <a:p>
                    <a:r>
                      <a:rPr lang="en-US"/>
                      <a:t>6.6%</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AAF8-4689-A277-FE3C1D208580}"/>
                </c:ext>
              </c:extLst>
            </c:dLbl>
            <c:dLbl>
              <c:idx val="2"/>
              <c:layout/>
              <c:tx>
                <c:rich>
                  <a:bodyPr/>
                  <a:lstStyle/>
                  <a:p>
                    <a:r>
                      <a:rPr lang="en-US"/>
                      <a:t>2.2%</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AAF8-4689-A277-FE3C1D208580}"/>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Data!$M$21:$O$21</c:f>
              <c:strCache>
                <c:ptCount val="3"/>
                <c:pt idx="0">
                  <c:v>2012-2016
Piscataquis County</c:v>
                </c:pt>
                <c:pt idx="1">
                  <c:v>2015-2019
Piscataquis County</c:v>
                </c:pt>
                <c:pt idx="2">
                  <c:v>2015-2019
Maine</c:v>
                </c:pt>
              </c:strCache>
            </c:strRef>
          </c:cat>
          <c:val>
            <c:numRef>
              <c:f>Data!$I$21:$K$21</c:f>
              <c:numCache>
                <c:formatCode>0.00%</c:formatCode>
                <c:ptCount val="3"/>
                <c:pt idx="0">
                  <c:v>4.9000000000000002E-2</c:v>
                </c:pt>
                <c:pt idx="1">
                  <c:v>6.6000000000000003E-2</c:v>
                </c:pt>
                <c:pt idx="2">
                  <c:v>2.1999999999999999E-2</c:v>
                </c:pt>
              </c:numCache>
            </c:numRef>
          </c:val>
          <c:extLst>
            <c:ext xmlns:c16="http://schemas.microsoft.com/office/drawing/2014/chart" uri="{C3380CC4-5D6E-409C-BE32-E72D297353CC}">
              <c16:uniqueId val="{00000006-AAF8-4689-A277-FE3C1D208580}"/>
            </c:ext>
          </c:extLst>
        </c:ser>
        <c:dLbls>
          <c:dLblPos val="outEnd"/>
          <c:showLegendKey val="0"/>
          <c:showVal val="1"/>
          <c:showCatName val="0"/>
          <c:showSerName val="0"/>
          <c:showPercent val="0"/>
          <c:showBubbleSize val="0"/>
        </c:dLbls>
        <c:gapWidth val="150"/>
        <c:axId val="2109588815"/>
        <c:axId val="2109599631"/>
      </c:barChart>
      <c:catAx>
        <c:axId val="2109588815"/>
        <c:scaling>
          <c:orientation val="minMax"/>
        </c:scaling>
        <c:delete val="0"/>
        <c:axPos val="b"/>
        <c:numFmt formatCode="General" sourceLinked="1"/>
        <c:majorTickMark val="out"/>
        <c:minorTickMark val="none"/>
        <c:tickLblPos val="nextTo"/>
        <c:crossAx val="2109599631"/>
        <c:crosses val="autoZero"/>
        <c:auto val="1"/>
        <c:lblAlgn val="ctr"/>
        <c:lblOffset val="100"/>
        <c:noMultiLvlLbl val="0"/>
      </c:catAx>
      <c:valAx>
        <c:axId val="2109599631"/>
        <c:scaling>
          <c:orientation val="minMax"/>
        </c:scaling>
        <c:delete val="1"/>
        <c:axPos val="l"/>
        <c:numFmt formatCode="0.00%" sourceLinked="1"/>
        <c:majorTickMark val="out"/>
        <c:minorTickMark val="none"/>
        <c:tickLblPos val="nextTo"/>
        <c:crossAx val="2109588815"/>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Lead screening among children (ages 12-23 months)</a:t>
            </a:r>
          </a:p>
        </c:rich>
      </c:tx>
      <c:layout/>
      <c:overlay val="0"/>
    </c:title>
    <c:autoTitleDeleted val="0"/>
    <c:plotArea>
      <c:layout/>
      <c:barChart>
        <c:barDir val="col"/>
        <c:grouping val="clustered"/>
        <c:varyColors val="0"/>
        <c:ser>
          <c:idx val="0"/>
          <c:order val="0"/>
          <c:tx>
            <c:strRef>
              <c:f>Data!$H$22</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686D-4C59-BD52-5B0A25B3FC88}"/>
              </c:ext>
            </c:extLst>
          </c:dPt>
          <c:dPt>
            <c:idx val="1"/>
            <c:invertIfNegative val="0"/>
            <c:bubble3D val="0"/>
            <c:spPr>
              <a:solidFill>
                <a:srgbClr val="3D6E6F"/>
              </a:solidFill>
            </c:spPr>
            <c:extLst>
              <c:ext xmlns:c16="http://schemas.microsoft.com/office/drawing/2014/chart" uri="{C3380CC4-5D6E-409C-BE32-E72D297353CC}">
                <c16:uniqueId val="{00000003-686D-4C59-BD52-5B0A25B3FC88}"/>
              </c:ext>
            </c:extLst>
          </c:dPt>
          <c:dPt>
            <c:idx val="2"/>
            <c:invertIfNegative val="0"/>
            <c:bubble3D val="0"/>
            <c:spPr>
              <a:solidFill>
                <a:srgbClr val="A2ADB1"/>
              </a:solidFill>
            </c:spPr>
            <c:extLst>
              <c:ext xmlns:c16="http://schemas.microsoft.com/office/drawing/2014/chart" uri="{C3380CC4-5D6E-409C-BE32-E72D297353CC}">
                <c16:uniqueId val="{00000005-686D-4C59-BD52-5B0A25B3FC88}"/>
              </c:ext>
            </c:extLst>
          </c:dPt>
          <c:dLbls>
            <c:dLbl>
              <c:idx val="0"/>
              <c:layout/>
              <c:tx>
                <c:rich>
                  <a:bodyPr/>
                  <a:lstStyle/>
                  <a:p>
                    <a:r>
                      <a:rPr lang="en-US"/>
                      <a:t>23.8%</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86D-4C59-BD52-5B0A25B3FC88}"/>
                </c:ext>
              </c:extLst>
            </c:dLbl>
            <c:dLbl>
              <c:idx val="1"/>
              <c:layout/>
              <c:tx>
                <c:rich>
                  <a:bodyPr/>
                  <a:lstStyle/>
                  <a:p>
                    <a:r>
                      <a:rPr lang="en-US"/>
                      <a:t>40.0%</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86D-4C59-BD52-5B0A25B3FC88}"/>
                </c:ext>
              </c:extLst>
            </c:dLbl>
            <c:dLbl>
              <c:idx val="2"/>
              <c:layout/>
              <c:tx>
                <c:rich>
                  <a:bodyPr/>
                  <a:lstStyle/>
                  <a:p>
                    <a:r>
                      <a:rPr lang="en-US"/>
                      <a:t>60.3%</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686D-4C59-BD52-5B0A25B3FC88}"/>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Data!$M$22:$O$22</c:f>
              <c:strCache>
                <c:ptCount val="3"/>
                <c:pt idx="0">
                  <c:v>2018
Piscataquis County</c:v>
                </c:pt>
                <c:pt idx="1">
                  <c:v>2019
Piscataquis County</c:v>
                </c:pt>
                <c:pt idx="2">
                  <c:v>2019
Maine</c:v>
                </c:pt>
              </c:strCache>
            </c:strRef>
          </c:cat>
          <c:val>
            <c:numRef>
              <c:f>Data!$I$22:$K$22</c:f>
              <c:numCache>
                <c:formatCode>0.00%</c:formatCode>
                <c:ptCount val="3"/>
                <c:pt idx="0">
                  <c:v>0.23799999999999999</c:v>
                </c:pt>
                <c:pt idx="1">
                  <c:v>0.4</c:v>
                </c:pt>
                <c:pt idx="2">
                  <c:v>0.60299999999999998</c:v>
                </c:pt>
              </c:numCache>
            </c:numRef>
          </c:val>
          <c:extLst>
            <c:ext xmlns:c16="http://schemas.microsoft.com/office/drawing/2014/chart" uri="{C3380CC4-5D6E-409C-BE32-E72D297353CC}">
              <c16:uniqueId val="{00000006-686D-4C59-BD52-5B0A25B3FC88}"/>
            </c:ext>
          </c:extLst>
        </c:ser>
        <c:dLbls>
          <c:dLblPos val="outEnd"/>
          <c:showLegendKey val="0"/>
          <c:showVal val="1"/>
          <c:showCatName val="0"/>
          <c:showSerName val="0"/>
          <c:showPercent val="0"/>
          <c:showBubbleSize val="0"/>
        </c:dLbls>
        <c:gapWidth val="150"/>
        <c:axId val="2109595055"/>
        <c:axId val="2109606703"/>
      </c:barChart>
      <c:catAx>
        <c:axId val="2109595055"/>
        <c:scaling>
          <c:orientation val="minMax"/>
        </c:scaling>
        <c:delete val="0"/>
        <c:axPos val="b"/>
        <c:numFmt formatCode="General" sourceLinked="1"/>
        <c:majorTickMark val="out"/>
        <c:minorTickMark val="none"/>
        <c:tickLblPos val="nextTo"/>
        <c:crossAx val="2109606703"/>
        <c:crosses val="autoZero"/>
        <c:auto val="1"/>
        <c:lblAlgn val="ctr"/>
        <c:lblOffset val="100"/>
        <c:noMultiLvlLbl val="0"/>
      </c:catAx>
      <c:valAx>
        <c:axId val="2109606703"/>
        <c:scaling>
          <c:orientation val="minMax"/>
        </c:scaling>
        <c:delete val="1"/>
        <c:axPos val="l"/>
        <c:numFmt formatCode="0.00%" sourceLinked="1"/>
        <c:majorTickMark val="out"/>
        <c:minorTickMark val="none"/>
        <c:tickLblPos val="nextTo"/>
        <c:crossAx val="2109595055"/>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Two-year-olds up-to-date with recommended immunizations</a:t>
            </a:r>
          </a:p>
        </c:rich>
      </c:tx>
      <c:layout/>
      <c:overlay val="0"/>
    </c:title>
    <c:autoTitleDeleted val="0"/>
    <c:plotArea>
      <c:layout/>
      <c:barChart>
        <c:barDir val="col"/>
        <c:grouping val="clustered"/>
        <c:varyColors val="0"/>
        <c:ser>
          <c:idx val="0"/>
          <c:order val="0"/>
          <c:tx>
            <c:strRef>
              <c:f>Data!$H$24</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3240-4717-B5BD-F42EFFC6AFA9}"/>
              </c:ext>
            </c:extLst>
          </c:dPt>
          <c:dPt>
            <c:idx val="1"/>
            <c:invertIfNegative val="0"/>
            <c:bubble3D val="0"/>
            <c:spPr>
              <a:solidFill>
                <a:srgbClr val="3D6E6F"/>
              </a:solidFill>
            </c:spPr>
            <c:extLst>
              <c:ext xmlns:c16="http://schemas.microsoft.com/office/drawing/2014/chart" uri="{C3380CC4-5D6E-409C-BE32-E72D297353CC}">
                <c16:uniqueId val="{00000003-3240-4717-B5BD-F42EFFC6AFA9}"/>
              </c:ext>
            </c:extLst>
          </c:dPt>
          <c:dPt>
            <c:idx val="2"/>
            <c:invertIfNegative val="0"/>
            <c:bubble3D val="0"/>
            <c:spPr>
              <a:solidFill>
                <a:srgbClr val="A2ADB1"/>
              </a:solidFill>
            </c:spPr>
            <c:extLst>
              <c:ext xmlns:c16="http://schemas.microsoft.com/office/drawing/2014/chart" uri="{C3380CC4-5D6E-409C-BE32-E72D297353CC}">
                <c16:uniqueId val="{00000005-3240-4717-B5BD-F42EFFC6AFA9}"/>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Data!$M$24:$O$24</c:f>
              <c:strCache>
                <c:ptCount val="3"/>
                <c:pt idx="0">
                  <c:v>2019
Piscataquis County</c:v>
                </c:pt>
                <c:pt idx="1">
                  <c:v>2020
Piscataquis County</c:v>
                </c:pt>
                <c:pt idx="2">
                  <c:v>2020
Maine</c:v>
                </c:pt>
              </c:strCache>
            </c:strRef>
          </c:cat>
          <c:val>
            <c:numRef>
              <c:f>Data!$I$24:$K$24</c:f>
              <c:numCache>
                <c:formatCode>0.0%</c:formatCode>
                <c:ptCount val="3"/>
                <c:pt idx="0">
                  <c:v>0.59599999999999997</c:v>
                </c:pt>
                <c:pt idx="1">
                  <c:v>0.53200000000000003</c:v>
                </c:pt>
                <c:pt idx="2">
                  <c:v>0.71199999999999997</c:v>
                </c:pt>
              </c:numCache>
            </c:numRef>
          </c:val>
          <c:extLst>
            <c:ext xmlns:c16="http://schemas.microsoft.com/office/drawing/2014/chart" uri="{C3380CC4-5D6E-409C-BE32-E72D297353CC}">
              <c16:uniqueId val="{00000006-3240-4717-B5BD-F42EFFC6AFA9}"/>
            </c:ext>
          </c:extLst>
        </c:ser>
        <c:dLbls>
          <c:dLblPos val="outEnd"/>
          <c:showLegendKey val="0"/>
          <c:showVal val="1"/>
          <c:showCatName val="0"/>
          <c:showSerName val="0"/>
          <c:showPercent val="0"/>
          <c:showBubbleSize val="0"/>
        </c:dLbls>
        <c:gapWidth val="150"/>
        <c:axId val="2109585903"/>
        <c:axId val="2109601295"/>
      </c:barChart>
      <c:catAx>
        <c:axId val="2109585903"/>
        <c:scaling>
          <c:orientation val="minMax"/>
        </c:scaling>
        <c:delete val="0"/>
        <c:axPos val="b"/>
        <c:numFmt formatCode="General" sourceLinked="1"/>
        <c:majorTickMark val="out"/>
        <c:minorTickMark val="none"/>
        <c:tickLblPos val="nextTo"/>
        <c:crossAx val="2109601295"/>
        <c:crosses val="autoZero"/>
        <c:auto val="1"/>
        <c:lblAlgn val="ctr"/>
        <c:lblOffset val="100"/>
        <c:noMultiLvlLbl val="0"/>
      </c:catAx>
      <c:valAx>
        <c:axId val="2109601295"/>
        <c:scaling>
          <c:orientation val="minMax"/>
        </c:scaling>
        <c:delete val="1"/>
        <c:axPos val="l"/>
        <c:numFmt formatCode="0.0%" sourceLinked="1"/>
        <c:majorTickMark val="out"/>
        <c:minorTickMark val="none"/>
        <c:tickLblPos val="nextTo"/>
        <c:crossAx val="2109585903"/>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Immunization exemptions among kindergarteners for philosophical reasons</a:t>
            </a:r>
          </a:p>
        </c:rich>
      </c:tx>
      <c:layout/>
      <c:overlay val="0"/>
    </c:title>
    <c:autoTitleDeleted val="0"/>
    <c:plotArea>
      <c:layout/>
      <c:barChart>
        <c:barDir val="col"/>
        <c:grouping val="clustered"/>
        <c:varyColors val="0"/>
        <c:ser>
          <c:idx val="0"/>
          <c:order val="0"/>
          <c:tx>
            <c:strRef>
              <c:f>Data!$H$25</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D921-4083-B6A4-72295202A460}"/>
              </c:ext>
            </c:extLst>
          </c:dPt>
          <c:dPt>
            <c:idx val="1"/>
            <c:invertIfNegative val="0"/>
            <c:bubble3D val="0"/>
            <c:spPr>
              <a:solidFill>
                <a:srgbClr val="3D6E6F"/>
              </a:solidFill>
            </c:spPr>
            <c:extLst>
              <c:ext xmlns:c16="http://schemas.microsoft.com/office/drawing/2014/chart" uri="{C3380CC4-5D6E-409C-BE32-E72D297353CC}">
                <c16:uniqueId val="{00000003-D921-4083-B6A4-72295202A460}"/>
              </c:ext>
            </c:extLst>
          </c:dPt>
          <c:dPt>
            <c:idx val="2"/>
            <c:invertIfNegative val="0"/>
            <c:bubble3D val="0"/>
            <c:spPr>
              <a:solidFill>
                <a:srgbClr val="A2ADB1"/>
              </a:solidFill>
            </c:spPr>
            <c:extLst>
              <c:ext xmlns:c16="http://schemas.microsoft.com/office/drawing/2014/chart" uri="{C3380CC4-5D6E-409C-BE32-E72D297353CC}">
                <c16:uniqueId val="{00000005-D921-4083-B6A4-72295202A460}"/>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Data!$M$25:$O$25</c:f>
              <c:strCache>
                <c:ptCount val="3"/>
                <c:pt idx="0">
                  <c:v>2018
Piscataquis County</c:v>
                </c:pt>
                <c:pt idx="1">
                  <c:v>2019
Piscataquis County</c:v>
                </c:pt>
                <c:pt idx="2">
                  <c:v>2019
Maine</c:v>
                </c:pt>
              </c:strCache>
            </c:strRef>
          </c:cat>
          <c:val>
            <c:numRef>
              <c:f>Data!$I$25:$K$25</c:f>
              <c:numCache>
                <c:formatCode>0.0%</c:formatCode>
                <c:ptCount val="3"/>
                <c:pt idx="0">
                  <c:v>5.1999999999999998E-2</c:v>
                </c:pt>
                <c:pt idx="1">
                  <c:v>0.09</c:v>
                </c:pt>
                <c:pt idx="2">
                  <c:v>4.9000000000000002E-2</c:v>
                </c:pt>
              </c:numCache>
            </c:numRef>
          </c:val>
          <c:extLst>
            <c:ext xmlns:c16="http://schemas.microsoft.com/office/drawing/2014/chart" uri="{C3380CC4-5D6E-409C-BE32-E72D297353CC}">
              <c16:uniqueId val="{00000006-D921-4083-B6A4-72295202A460}"/>
            </c:ext>
          </c:extLst>
        </c:ser>
        <c:dLbls>
          <c:dLblPos val="outEnd"/>
          <c:showLegendKey val="0"/>
          <c:showVal val="1"/>
          <c:showCatName val="0"/>
          <c:showSerName val="0"/>
          <c:showPercent val="0"/>
          <c:showBubbleSize val="0"/>
        </c:dLbls>
        <c:gapWidth val="150"/>
        <c:axId val="2109597135"/>
        <c:axId val="2109602543"/>
      </c:barChart>
      <c:catAx>
        <c:axId val="2109597135"/>
        <c:scaling>
          <c:orientation val="minMax"/>
        </c:scaling>
        <c:delete val="0"/>
        <c:axPos val="b"/>
        <c:numFmt formatCode="General" sourceLinked="1"/>
        <c:majorTickMark val="out"/>
        <c:minorTickMark val="none"/>
        <c:tickLblPos val="nextTo"/>
        <c:crossAx val="2109602543"/>
        <c:crosses val="autoZero"/>
        <c:auto val="1"/>
        <c:lblAlgn val="ctr"/>
        <c:lblOffset val="100"/>
        <c:noMultiLvlLbl val="0"/>
      </c:catAx>
      <c:valAx>
        <c:axId val="2109602543"/>
        <c:scaling>
          <c:orientation val="minMax"/>
        </c:scaling>
        <c:delete val="1"/>
        <c:axPos val="l"/>
        <c:numFmt formatCode="0.0%" sourceLinked="1"/>
        <c:majorTickMark val="out"/>
        <c:minorTickMark val="none"/>
        <c:tickLblPos val="nextTo"/>
        <c:crossAx val="2109597135"/>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481481481481484E-2"/>
          <c:y val="4.78084922529367E-2"/>
          <c:w val="0.82961796442111402"/>
          <c:h val="0.7944800560859212"/>
        </c:manualLayout>
      </c:layout>
      <c:barChart>
        <c:barDir val="bar"/>
        <c:grouping val="clustered"/>
        <c:varyColors val="0"/>
        <c:ser>
          <c:idx val="0"/>
          <c:order val="0"/>
          <c:tx>
            <c:strRef>
              <c:f>'Age Chart - Androscoggin'!$B$23</c:f>
              <c:strCache>
                <c:ptCount val="1"/>
                <c:pt idx="0">
                  <c:v>2019</c:v>
                </c:pt>
              </c:strCache>
            </c:strRef>
          </c:tx>
          <c:spPr>
            <a:solidFill>
              <a:schemeClr val="tx2"/>
            </a:solidFill>
          </c:spPr>
          <c:invertIfNegative val="0"/>
          <c:dPt>
            <c:idx val="4"/>
            <c:invertIfNegative val="0"/>
            <c:bubble3D val="0"/>
            <c:spPr>
              <a:solidFill>
                <a:schemeClr val="accent2"/>
              </a:solidFill>
            </c:spPr>
            <c:extLst>
              <c:ext xmlns:c16="http://schemas.microsoft.com/office/drawing/2014/chart" uri="{C3380CC4-5D6E-409C-BE32-E72D297353CC}">
                <c16:uniqueId val="{00000001-BFA8-42B6-8C54-A811A1D41F33}"/>
              </c:ext>
            </c:extLst>
          </c:dPt>
          <c:dPt>
            <c:idx val="5"/>
            <c:invertIfNegative val="0"/>
            <c:bubble3D val="0"/>
            <c:spPr>
              <a:solidFill>
                <a:schemeClr val="accent2"/>
              </a:solidFill>
            </c:spPr>
            <c:extLst>
              <c:ext xmlns:c16="http://schemas.microsoft.com/office/drawing/2014/chart" uri="{C3380CC4-5D6E-409C-BE32-E72D297353CC}">
                <c16:uniqueId val="{00000003-BFA8-42B6-8C54-A811A1D41F33}"/>
              </c:ext>
            </c:extLst>
          </c:dPt>
          <c:dPt>
            <c:idx val="6"/>
            <c:invertIfNegative val="0"/>
            <c:bubble3D val="0"/>
            <c:spPr>
              <a:solidFill>
                <a:schemeClr val="accent2"/>
              </a:solidFill>
            </c:spPr>
            <c:extLst>
              <c:ext xmlns:c16="http://schemas.microsoft.com/office/drawing/2014/chart" uri="{C3380CC4-5D6E-409C-BE32-E72D297353CC}">
                <c16:uniqueId val="{00000005-BFA8-42B6-8C54-A811A1D41F33}"/>
              </c:ext>
            </c:extLst>
          </c:dPt>
          <c:dPt>
            <c:idx val="7"/>
            <c:invertIfNegative val="0"/>
            <c:bubble3D val="0"/>
            <c:spPr>
              <a:solidFill>
                <a:schemeClr val="accent2"/>
              </a:solidFill>
            </c:spPr>
            <c:extLst>
              <c:ext xmlns:c16="http://schemas.microsoft.com/office/drawing/2014/chart" uri="{C3380CC4-5D6E-409C-BE32-E72D297353CC}">
                <c16:uniqueId val="{00000007-BFA8-42B6-8C54-A811A1D41F33}"/>
              </c:ext>
            </c:extLst>
          </c:dPt>
          <c:dPt>
            <c:idx val="8"/>
            <c:invertIfNegative val="0"/>
            <c:bubble3D val="0"/>
            <c:spPr>
              <a:solidFill>
                <a:schemeClr val="accent2"/>
              </a:solidFill>
            </c:spPr>
            <c:extLst>
              <c:ext xmlns:c16="http://schemas.microsoft.com/office/drawing/2014/chart" uri="{C3380CC4-5D6E-409C-BE32-E72D297353CC}">
                <c16:uniqueId val="{00000009-BFA8-42B6-8C54-A811A1D41F33}"/>
              </c:ext>
            </c:extLst>
          </c:dPt>
          <c:dPt>
            <c:idx val="9"/>
            <c:invertIfNegative val="0"/>
            <c:bubble3D val="0"/>
            <c:spPr>
              <a:solidFill>
                <a:schemeClr val="accent2"/>
              </a:solidFill>
            </c:spPr>
            <c:extLst>
              <c:ext xmlns:c16="http://schemas.microsoft.com/office/drawing/2014/chart" uri="{C3380CC4-5D6E-409C-BE32-E72D297353CC}">
                <c16:uniqueId val="{0000000B-BFA8-42B6-8C54-A811A1D41F33}"/>
              </c:ext>
            </c:extLst>
          </c:dPt>
          <c:dPt>
            <c:idx val="10"/>
            <c:invertIfNegative val="0"/>
            <c:bubble3D val="0"/>
            <c:spPr>
              <a:solidFill>
                <a:schemeClr val="accent2"/>
              </a:solidFill>
            </c:spPr>
            <c:extLst>
              <c:ext xmlns:c16="http://schemas.microsoft.com/office/drawing/2014/chart" uri="{C3380CC4-5D6E-409C-BE32-E72D297353CC}">
                <c16:uniqueId val="{0000000D-BFA8-42B6-8C54-A811A1D41F33}"/>
              </c:ext>
            </c:extLst>
          </c:dPt>
          <c:dPt>
            <c:idx val="11"/>
            <c:invertIfNegative val="0"/>
            <c:bubble3D val="0"/>
            <c:spPr>
              <a:solidFill>
                <a:schemeClr val="accent2"/>
              </a:solidFill>
              <a:ln>
                <a:solidFill>
                  <a:schemeClr val="accent1"/>
                </a:solidFill>
              </a:ln>
            </c:spPr>
            <c:extLst>
              <c:ext xmlns:c16="http://schemas.microsoft.com/office/drawing/2014/chart" uri="{C3380CC4-5D6E-409C-BE32-E72D297353CC}">
                <c16:uniqueId val="{0000000F-BFA8-42B6-8C54-A811A1D41F33}"/>
              </c:ext>
            </c:extLst>
          </c:dPt>
          <c:dPt>
            <c:idx val="12"/>
            <c:invertIfNegative val="0"/>
            <c:bubble3D val="0"/>
            <c:spPr>
              <a:solidFill>
                <a:schemeClr val="accent2"/>
              </a:solidFill>
            </c:spPr>
            <c:extLst>
              <c:ext xmlns:c16="http://schemas.microsoft.com/office/drawing/2014/chart" uri="{C3380CC4-5D6E-409C-BE32-E72D297353CC}">
                <c16:uniqueId val="{00000011-BFA8-42B6-8C54-A811A1D41F33}"/>
              </c:ext>
            </c:extLst>
          </c:dPt>
          <c:cat>
            <c:strRef>
              <c:f>'Age Chart - Androscoggin'!$A$4:$A$21</c:f>
              <c:strCache>
                <c:ptCount val="18"/>
                <c:pt idx="0">
                  <c:v>Under 5</c:v>
                </c:pt>
                <c:pt idx="1">
                  <c:v>   5-9</c:v>
                </c:pt>
                <c:pt idx="2">
                  <c:v> 10-14</c:v>
                </c:pt>
                <c:pt idx="3">
                  <c:v> 15-19</c:v>
                </c:pt>
                <c:pt idx="4">
                  <c:v> 20-24</c:v>
                </c:pt>
                <c:pt idx="5">
                  <c:v> 25-29</c:v>
                </c:pt>
                <c:pt idx="6">
                  <c:v> 30-34</c:v>
                </c:pt>
                <c:pt idx="7">
                  <c:v> 35-39</c:v>
                </c:pt>
                <c:pt idx="8">
                  <c:v> 40-44</c:v>
                </c:pt>
                <c:pt idx="9">
                  <c:v> 45-49</c:v>
                </c:pt>
                <c:pt idx="10">
                  <c:v> 50-54</c:v>
                </c:pt>
                <c:pt idx="11">
                  <c:v> 55-59</c:v>
                </c:pt>
                <c:pt idx="12">
                  <c:v> 60-64</c:v>
                </c:pt>
                <c:pt idx="13">
                  <c:v> 65-69</c:v>
                </c:pt>
                <c:pt idx="14">
                  <c:v> 70-74</c:v>
                </c:pt>
                <c:pt idx="15">
                  <c:v> 75-79</c:v>
                </c:pt>
                <c:pt idx="16">
                  <c:v> 80-84</c:v>
                </c:pt>
                <c:pt idx="17">
                  <c:v>    85+</c:v>
                </c:pt>
              </c:strCache>
            </c:strRef>
          </c:cat>
          <c:val>
            <c:numRef>
              <c:f>'Age Chart - Piscataquis'!$B$24:$B$41</c:f>
              <c:numCache>
                <c:formatCode>General</c:formatCode>
                <c:ptCount val="18"/>
                <c:pt idx="0">
                  <c:v>720</c:v>
                </c:pt>
                <c:pt idx="1">
                  <c:v>781</c:v>
                </c:pt>
                <c:pt idx="2">
                  <c:v>776</c:v>
                </c:pt>
                <c:pt idx="3">
                  <c:v>970</c:v>
                </c:pt>
                <c:pt idx="4">
                  <c:v>701</c:v>
                </c:pt>
                <c:pt idx="5">
                  <c:v>665</c:v>
                </c:pt>
                <c:pt idx="6">
                  <c:v>753</c:v>
                </c:pt>
                <c:pt idx="7">
                  <c:v>929</c:v>
                </c:pt>
                <c:pt idx="8">
                  <c:v>789</c:v>
                </c:pt>
                <c:pt idx="9" formatCode="#,##0">
                  <c:v>1062</c:v>
                </c:pt>
                <c:pt idx="10" formatCode="#,##0">
                  <c:v>1240</c:v>
                </c:pt>
                <c:pt idx="11" formatCode="#,##0">
                  <c:v>1509</c:v>
                </c:pt>
                <c:pt idx="12" formatCode="#,##0">
                  <c:v>1582</c:v>
                </c:pt>
                <c:pt idx="13" formatCode="#,##0">
                  <c:v>1507</c:v>
                </c:pt>
                <c:pt idx="14" formatCode="#,##0">
                  <c:v>1157</c:v>
                </c:pt>
                <c:pt idx="15">
                  <c:v>718</c:v>
                </c:pt>
                <c:pt idx="16">
                  <c:v>410</c:v>
                </c:pt>
                <c:pt idx="17">
                  <c:v>567</c:v>
                </c:pt>
              </c:numCache>
            </c:numRef>
          </c:val>
          <c:extLst>
            <c:ext xmlns:c16="http://schemas.microsoft.com/office/drawing/2014/chart" uri="{C3380CC4-5D6E-409C-BE32-E72D297353CC}">
              <c16:uniqueId val="{00000012-BFA8-42B6-8C54-A811A1D41F33}"/>
            </c:ext>
          </c:extLst>
        </c:ser>
        <c:dLbls>
          <c:showLegendKey val="0"/>
          <c:showVal val="0"/>
          <c:showCatName val="0"/>
          <c:showSerName val="0"/>
          <c:showPercent val="0"/>
          <c:showBubbleSize val="0"/>
        </c:dLbls>
        <c:gapWidth val="50"/>
        <c:axId val="369730160"/>
        <c:axId val="369730576"/>
      </c:barChart>
      <c:catAx>
        <c:axId val="369730160"/>
        <c:scaling>
          <c:orientation val="maxMin"/>
        </c:scaling>
        <c:delete val="0"/>
        <c:axPos val="l"/>
        <c:minorGridlines>
          <c:spPr>
            <a:ln w="9525" cap="flat" cmpd="sng" algn="ctr">
              <a:noFill/>
              <a:round/>
            </a:ln>
            <a:effectLst/>
          </c:spPr>
        </c:minorGridlines>
        <c:numFmt formatCode="General" sourceLinked="1"/>
        <c:majorTickMark val="none"/>
        <c:minorTickMark val="none"/>
        <c:tickLblPos val="none"/>
        <c:spPr>
          <a:noFill/>
          <a:ln w="9525"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9730576"/>
        <c:crosses val="autoZero"/>
        <c:auto val="1"/>
        <c:lblAlgn val="ctr"/>
        <c:lblOffset val="100"/>
        <c:noMultiLvlLbl val="0"/>
      </c:catAx>
      <c:valAx>
        <c:axId val="369730576"/>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050" b="1" i="0" u="none" strike="noStrike" kern="1200" baseline="0">
                    <a:solidFill>
                      <a:schemeClr val="tx1">
                        <a:lumMod val="85000"/>
                        <a:lumOff val="15000"/>
                      </a:schemeClr>
                    </a:solidFill>
                    <a:latin typeface="+mn-lt"/>
                    <a:ea typeface="+mn-ea"/>
                    <a:cs typeface="+mn-cs"/>
                  </a:defRPr>
                </a:pPr>
                <a:r>
                  <a:rPr lang="en-US" sz="1050" b="1">
                    <a:solidFill>
                      <a:schemeClr val="tx1">
                        <a:lumMod val="85000"/>
                        <a:lumOff val="15000"/>
                      </a:schemeClr>
                    </a:solidFill>
                  </a:rPr>
                  <a:t>Population</a:t>
                </a:r>
                <a:r>
                  <a:rPr lang="en-US" sz="1050" b="1" baseline="0">
                    <a:solidFill>
                      <a:schemeClr val="tx1">
                        <a:lumMod val="85000"/>
                        <a:lumOff val="15000"/>
                      </a:schemeClr>
                    </a:solidFill>
                  </a:rPr>
                  <a:t> in 2019</a:t>
                </a:r>
                <a:endParaRPr lang="en-US" sz="1050" b="1">
                  <a:solidFill>
                    <a:schemeClr val="tx1">
                      <a:lumMod val="85000"/>
                      <a:lumOff val="15000"/>
                    </a:schemeClr>
                  </a:solidFill>
                </a:endParaRPr>
              </a:p>
            </c:rich>
          </c:tx>
          <c:layout>
            <c:manualLayout>
              <c:xMode val="edge"/>
              <c:yMode val="edge"/>
              <c:x val="0.1578804591123"/>
              <c:y val="0.92615112297378988"/>
            </c:manualLayout>
          </c:layout>
          <c:overlay val="0"/>
          <c:spPr>
            <a:noFill/>
            <a:ln>
              <a:noFill/>
            </a:ln>
            <a:effectLst/>
          </c:spPr>
        </c:title>
        <c:numFmt formatCode="#,##0" sourceLinked="0"/>
        <c:majorTickMark val="in"/>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lumMod val="85000"/>
                    <a:lumOff val="15000"/>
                  </a:schemeClr>
                </a:solidFill>
                <a:latin typeface="+mn-lt"/>
                <a:ea typeface="+mn-ea"/>
                <a:cs typeface="+mn-cs"/>
              </a:defRPr>
            </a:pPr>
            <a:endParaRPr lang="en-US"/>
          </a:p>
        </c:txPr>
        <c:crossAx val="369730160"/>
        <c:crosses val="max"/>
        <c:crossBetween val="between"/>
      </c:valAx>
      <c:spPr>
        <a:noFill/>
      </c:spPr>
    </c:plotArea>
    <c:plotVisOnly val="1"/>
    <c:dispBlanksAs val="gap"/>
    <c:showDLblsOverMax val="0"/>
    <c:extLst/>
  </c:chart>
  <c:spPr>
    <a:noFill/>
    <a:ln w="9525" cap="flat" cmpd="sng" algn="ctr">
      <a:noFill/>
      <a:round/>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Injury deaths per 100,000 population</a:t>
            </a:r>
          </a:p>
        </c:rich>
      </c:tx>
      <c:layout/>
      <c:overlay val="0"/>
    </c:title>
    <c:autoTitleDeleted val="0"/>
    <c:plotArea>
      <c:layout/>
      <c:barChart>
        <c:barDir val="col"/>
        <c:grouping val="clustered"/>
        <c:varyColors val="0"/>
        <c:ser>
          <c:idx val="0"/>
          <c:order val="0"/>
          <c:tx>
            <c:strRef>
              <c:f>Data!$H$27</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7A8B-4997-847D-D3F856634DAE}"/>
              </c:ext>
            </c:extLst>
          </c:dPt>
          <c:dPt>
            <c:idx val="1"/>
            <c:invertIfNegative val="0"/>
            <c:bubble3D val="0"/>
            <c:spPr>
              <a:solidFill>
                <a:srgbClr val="3D6E6F"/>
              </a:solidFill>
            </c:spPr>
            <c:extLst>
              <c:ext xmlns:c16="http://schemas.microsoft.com/office/drawing/2014/chart" uri="{C3380CC4-5D6E-409C-BE32-E72D297353CC}">
                <c16:uniqueId val="{00000003-7A8B-4997-847D-D3F856634DAE}"/>
              </c:ext>
            </c:extLst>
          </c:dPt>
          <c:dPt>
            <c:idx val="2"/>
            <c:invertIfNegative val="0"/>
            <c:bubble3D val="0"/>
            <c:spPr>
              <a:solidFill>
                <a:srgbClr val="A2ADB1"/>
              </a:solidFill>
            </c:spPr>
            <c:extLst>
              <c:ext xmlns:c16="http://schemas.microsoft.com/office/drawing/2014/chart" uri="{C3380CC4-5D6E-409C-BE32-E72D297353CC}">
                <c16:uniqueId val="{00000005-7A8B-4997-847D-D3F856634DAE}"/>
              </c:ext>
            </c:extLst>
          </c:dPt>
          <c:dPt>
            <c:idx val="3"/>
            <c:invertIfNegative val="0"/>
            <c:bubble3D val="0"/>
            <c:spPr>
              <a:solidFill>
                <a:srgbClr val="A2ADB1"/>
              </a:solidFill>
            </c:spPr>
            <c:extLst>
              <c:ext xmlns:c16="http://schemas.microsoft.com/office/drawing/2014/chart" uri="{C3380CC4-5D6E-409C-BE32-E72D297353CC}">
                <c16:uniqueId val="{00000007-7A8B-4997-847D-D3F856634DAE}"/>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Data!$M$27:$P$27</c:f>
              <c:strCache>
                <c:ptCount val="4"/>
                <c:pt idx="0">
                  <c:v>2007-2011
Piscataquis County</c:v>
                </c:pt>
                <c:pt idx="1">
                  <c:v>2015-2019
Piscataquis County</c:v>
                </c:pt>
                <c:pt idx="2">
                  <c:v>2015-2019
Maine</c:v>
                </c:pt>
                <c:pt idx="3">
                  <c:v>2019
U.S.</c:v>
                </c:pt>
              </c:strCache>
            </c:strRef>
          </c:cat>
          <c:val>
            <c:numRef>
              <c:f>Data!$I$27:$L$27</c:f>
              <c:numCache>
                <c:formatCode>General</c:formatCode>
                <c:ptCount val="4"/>
                <c:pt idx="0">
                  <c:v>81.3</c:v>
                </c:pt>
                <c:pt idx="1">
                  <c:v>110.4</c:v>
                </c:pt>
                <c:pt idx="2">
                  <c:v>83.9</c:v>
                </c:pt>
                <c:pt idx="3">
                  <c:v>71.2</c:v>
                </c:pt>
              </c:numCache>
            </c:numRef>
          </c:val>
          <c:extLst>
            <c:ext xmlns:c16="http://schemas.microsoft.com/office/drawing/2014/chart" uri="{C3380CC4-5D6E-409C-BE32-E72D297353CC}">
              <c16:uniqueId val="{00000008-7A8B-4997-847D-D3F856634DAE}"/>
            </c:ext>
          </c:extLst>
        </c:ser>
        <c:dLbls>
          <c:dLblPos val="outEnd"/>
          <c:showLegendKey val="0"/>
          <c:showVal val="1"/>
          <c:showCatName val="0"/>
          <c:showSerName val="0"/>
          <c:showPercent val="0"/>
          <c:showBubbleSize val="0"/>
        </c:dLbls>
        <c:gapWidth val="150"/>
        <c:axId val="2109590063"/>
        <c:axId val="2109592975"/>
      </c:barChart>
      <c:catAx>
        <c:axId val="2109590063"/>
        <c:scaling>
          <c:orientation val="minMax"/>
        </c:scaling>
        <c:delete val="0"/>
        <c:axPos val="b"/>
        <c:numFmt formatCode="General" sourceLinked="1"/>
        <c:majorTickMark val="out"/>
        <c:minorTickMark val="none"/>
        <c:tickLblPos val="nextTo"/>
        <c:crossAx val="2109592975"/>
        <c:crosses val="autoZero"/>
        <c:auto val="1"/>
        <c:lblAlgn val="ctr"/>
        <c:lblOffset val="100"/>
        <c:noMultiLvlLbl val="0"/>
      </c:catAx>
      <c:valAx>
        <c:axId val="2109592975"/>
        <c:scaling>
          <c:orientation val="minMax"/>
        </c:scaling>
        <c:delete val="1"/>
        <c:axPos val="l"/>
        <c:numFmt formatCode="General" sourceLinked="1"/>
        <c:majorTickMark val="out"/>
        <c:minorTickMark val="none"/>
        <c:tickLblPos val="nextTo"/>
        <c:crossAx val="2109590063"/>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Suicide deaths per 100,000 population</a:t>
            </a:r>
          </a:p>
        </c:rich>
      </c:tx>
      <c:layout/>
      <c:overlay val="0"/>
    </c:title>
    <c:autoTitleDeleted val="0"/>
    <c:plotArea>
      <c:layout/>
      <c:barChart>
        <c:barDir val="col"/>
        <c:grouping val="clustered"/>
        <c:varyColors val="0"/>
        <c:ser>
          <c:idx val="0"/>
          <c:order val="0"/>
          <c:tx>
            <c:strRef>
              <c:f>Data!$H$29</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033E-4C26-89D9-F583134F8C59}"/>
              </c:ext>
            </c:extLst>
          </c:dPt>
          <c:dPt>
            <c:idx val="1"/>
            <c:invertIfNegative val="0"/>
            <c:bubble3D val="0"/>
            <c:spPr>
              <a:solidFill>
                <a:srgbClr val="3D6E6F"/>
              </a:solidFill>
            </c:spPr>
            <c:extLst>
              <c:ext xmlns:c16="http://schemas.microsoft.com/office/drawing/2014/chart" uri="{C3380CC4-5D6E-409C-BE32-E72D297353CC}">
                <c16:uniqueId val="{00000003-033E-4C26-89D9-F583134F8C59}"/>
              </c:ext>
            </c:extLst>
          </c:dPt>
          <c:dPt>
            <c:idx val="2"/>
            <c:invertIfNegative val="0"/>
            <c:bubble3D val="0"/>
            <c:spPr>
              <a:solidFill>
                <a:srgbClr val="A2ADB1"/>
              </a:solidFill>
            </c:spPr>
            <c:extLst>
              <c:ext xmlns:c16="http://schemas.microsoft.com/office/drawing/2014/chart" uri="{C3380CC4-5D6E-409C-BE32-E72D297353CC}">
                <c16:uniqueId val="{00000005-033E-4C26-89D9-F583134F8C59}"/>
              </c:ext>
            </c:extLst>
          </c:dPt>
          <c:dPt>
            <c:idx val="3"/>
            <c:invertIfNegative val="0"/>
            <c:bubble3D val="0"/>
            <c:spPr>
              <a:solidFill>
                <a:srgbClr val="A2ADB1"/>
              </a:solidFill>
            </c:spPr>
            <c:extLst>
              <c:ext xmlns:c16="http://schemas.microsoft.com/office/drawing/2014/chart" uri="{C3380CC4-5D6E-409C-BE32-E72D297353CC}">
                <c16:uniqueId val="{00000007-033E-4C26-89D9-F583134F8C59}"/>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Data!$M$29:$P$29</c:f>
              <c:strCache>
                <c:ptCount val="4"/>
                <c:pt idx="0">
                  <c:v>2007-2011
Piscataquis County</c:v>
                </c:pt>
                <c:pt idx="1">
                  <c:v>2015-2019
Piscataquis County</c:v>
                </c:pt>
                <c:pt idx="2">
                  <c:v>2015-2019
Maine</c:v>
                </c:pt>
                <c:pt idx="3">
                  <c:v>2019
U.S.</c:v>
                </c:pt>
              </c:strCache>
            </c:strRef>
          </c:cat>
          <c:val>
            <c:numRef>
              <c:f>Data!$I$29:$L$29</c:f>
              <c:numCache>
                <c:formatCode>General</c:formatCode>
                <c:ptCount val="4"/>
                <c:pt idx="0">
                  <c:v>26.5</c:v>
                </c:pt>
                <c:pt idx="1">
                  <c:v>25.4</c:v>
                </c:pt>
                <c:pt idx="2">
                  <c:v>17.7</c:v>
                </c:pt>
                <c:pt idx="3">
                  <c:v>13.9</c:v>
                </c:pt>
              </c:numCache>
            </c:numRef>
          </c:val>
          <c:extLst>
            <c:ext xmlns:c16="http://schemas.microsoft.com/office/drawing/2014/chart" uri="{C3380CC4-5D6E-409C-BE32-E72D297353CC}">
              <c16:uniqueId val="{00000008-033E-4C26-89D9-F583134F8C59}"/>
            </c:ext>
          </c:extLst>
        </c:ser>
        <c:dLbls>
          <c:dLblPos val="outEnd"/>
          <c:showLegendKey val="0"/>
          <c:showVal val="1"/>
          <c:showCatName val="0"/>
          <c:showSerName val="0"/>
          <c:showPercent val="0"/>
          <c:showBubbleSize val="0"/>
        </c:dLbls>
        <c:gapWidth val="150"/>
        <c:axId val="2109596719"/>
        <c:axId val="2109587151"/>
      </c:barChart>
      <c:catAx>
        <c:axId val="2109596719"/>
        <c:scaling>
          <c:orientation val="minMax"/>
        </c:scaling>
        <c:delete val="0"/>
        <c:axPos val="b"/>
        <c:numFmt formatCode="General" sourceLinked="1"/>
        <c:majorTickMark val="out"/>
        <c:minorTickMark val="none"/>
        <c:tickLblPos val="nextTo"/>
        <c:crossAx val="2109587151"/>
        <c:crosses val="autoZero"/>
        <c:auto val="1"/>
        <c:lblAlgn val="ctr"/>
        <c:lblOffset val="100"/>
        <c:noMultiLvlLbl val="0"/>
      </c:catAx>
      <c:valAx>
        <c:axId val="2109587151"/>
        <c:scaling>
          <c:orientation val="minMax"/>
        </c:scaling>
        <c:delete val="1"/>
        <c:axPos val="l"/>
        <c:numFmt formatCode="General" sourceLinked="1"/>
        <c:majorTickMark val="out"/>
        <c:minorTickMark val="none"/>
        <c:tickLblPos val="nextTo"/>
        <c:crossAx val="2109596719"/>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Intentional self-injury (middle school students)</a:t>
            </a:r>
          </a:p>
        </c:rich>
      </c:tx>
      <c:layout/>
      <c:overlay val="0"/>
    </c:title>
    <c:autoTitleDeleted val="0"/>
    <c:plotArea>
      <c:layout/>
      <c:barChart>
        <c:barDir val="col"/>
        <c:grouping val="clustered"/>
        <c:varyColors val="0"/>
        <c:ser>
          <c:idx val="0"/>
          <c:order val="0"/>
          <c:tx>
            <c:strRef>
              <c:f>Data!$H$30</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1193-4DD5-9D36-B14B8509ABA5}"/>
              </c:ext>
            </c:extLst>
          </c:dPt>
          <c:dPt>
            <c:idx val="1"/>
            <c:invertIfNegative val="0"/>
            <c:bubble3D val="0"/>
            <c:spPr>
              <a:solidFill>
                <a:srgbClr val="3D6E6F"/>
              </a:solidFill>
            </c:spPr>
            <c:extLst>
              <c:ext xmlns:c16="http://schemas.microsoft.com/office/drawing/2014/chart" uri="{C3380CC4-5D6E-409C-BE32-E72D297353CC}">
                <c16:uniqueId val="{00000003-1193-4DD5-9D36-B14B8509ABA5}"/>
              </c:ext>
            </c:extLst>
          </c:dPt>
          <c:dPt>
            <c:idx val="2"/>
            <c:invertIfNegative val="0"/>
            <c:bubble3D val="0"/>
            <c:spPr>
              <a:solidFill>
                <a:srgbClr val="A2ADB1"/>
              </a:solidFill>
            </c:spPr>
            <c:extLst>
              <c:ext xmlns:c16="http://schemas.microsoft.com/office/drawing/2014/chart" uri="{C3380CC4-5D6E-409C-BE32-E72D297353CC}">
                <c16:uniqueId val="{00000005-1193-4DD5-9D36-B14B8509ABA5}"/>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Data!$M$30:$O$30</c:f>
              <c:strCache>
                <c:ptCount val="3"/>
                <c:pt idx="0">
                  <c:v>2017
Piscataquis County</c:v>
                </c:pt>
                <c:pt idx="1">
                  <c:v>2019
Piscataquis County</c:v>
                </c:pt>
                <c:pt idx="2">
                  <c:v>2019
Maine</c:v>
                </c:pt>
              </c:strCache>
            </c:strRef>
          </c:cat>
          <c:val>
            <c:numRef>
              <c:f>Data!$I$30:$K$30</c:f>
              <c:numCache>
                <c:formatCode>0.0%</c:formatCode>
                <c:ptCount val="3"/>
                <c:pt idx="0">
                  <c:v>0.215</c:v>
                </c:pt>
                <c:pt idx="1">
                  <c:v>0.311</c:v>
                </c:pt>
                <c:pt idx="2">
                  <c:v>0.189</c:v>
                </c:pt>
              </c:numCache>
            </c:numRef>
          </c:val>
          <c:extLst>
            <c:ext xmlns:c16="http://schemas.microsoft.com/office/drawing/2014/chart" uri="{C3380CC4-5D6E-409C-BE32-E72D297353CC}">
              <c16:uniqueId val="{00000006-1193-4DD5-9D36-B14B8509ABA5}"/>
            </c:ext>
          </c:extLst>
        </c:ser>
        <c:dLbls>
          <c:dLblPos val="outEnd"/>
          <c:showLegendKey val="0"/>
          <c:showVal val="1"/>
          <c:showCatName val="0"/>
          <c:showSerName val="0"/>
          <c:showPercent val="0"/>
          <c:showBubbleSize val="0"/>
        </c:dLbls>
        <c:gapWidth val="150"/>
        <c:axId val="2109601295"/>
        <c:axId val="2109592143"/>
      </c:barChart>
      <c:catAx>
        <c:axId val="2109601295"/>
        <c:scaling>
          <c:orientation val="minMax"/>
        </c:scaling>
        <c:delete val="0"/>
        <c:axPos val="b"/>
        <c:numFmt formatCode="General" sourceLinked="1"/>
        <c:majorTickMark val="out"/>
        <c:minorTickMark val="none"/>
        <c:tickLblPos val="nextTo"/>
        <c:crossAx val="2109592143"/>
        <c:crosses val="autoZero"/>
        <c:auto val="1"/>
        <c:lblAlgn val="ctr"/>
        <c:lblOffset val="100"/>
        <c:noMultiLvlLbl val="0"/>
      </c:catAx>
      <c:valAx>
        <c:axId val="2109592143"/>
        <c:scaling>
          <c:orientation val="minMax"/>
        </c:scaling>
        <c:delete val="1"/>
        <c:axPos val="l"/>
        <c:numFmt formatCode="0.0%" sourceLinked="1"/>
        <c:majorTickMark val="out"/>
        <c:minorTickMark val="none"/>
        <c:tickLblPos val="nextTo"/>
        <c:crossAx val="2109601295"/>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Sad/hopeless for two weeks in a row (middle school students)</a:t>
            </a:r>
          </a:p>
        </c:rich>
      </c:tx>
      <c:layout/>
      <c:overlay val="0"/>
    </c:title>
    <c:autoTitleDeleted val="0"/>
    <c:plotArea>
      <c:layout/>
      <c:barChart>
        <c:barDir val="col"/>
        <c:grouping val="clustered"/>
        <c:varyColors val="0"/>
        <c:ser>
          <c:idx val="0"/>
          <c:order val="0"/>
          <c:tx>
            <c:strRef>
              <c:f>Data!$H$31</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C2E0-44C3-981B-1EB02EBCB65D}"/>
              </c:ext>
            </c:extLst>
          </c:dPt>
          <c:dPt>
            <c:idx val="1"/>
            <c:invertIfNegative val="0"/>
            <c:bubble3D val="0"/>
            <c:spPr>
              <a:solidFill>
                <a:srgbClr val="3D6E6F"/>
              </a:solidFill>
            </c:spPr>
            <c:extLst>
              <c:ext xmlns:c16="http://schemas.microsoft.com/office/drawing/2014/chart" uri="{C3380CC4-5D6E-409C-BE32-E72D297353CC}">
                <c16:uniqueId val="{00000003-C2E0-44C3-981B-1EB02EBCB65D}"/>
              </c:ext>
            </c:extLst>
          </c:dPt>
          <c:dPt>
            <c:idx val="2"/>
            <c:invertIfNegative val="0"/>
            <c:bubble3D val="0"/>
            <c:spPr>
              <a:solidFill>
                <a:srgbClr val="A2ADB1"/>
              </a:solidFill>
            </c:spPr>
            <c:extLst>
              <c:ext xmlns:c16="http://schemas.microsoft.com/office/drawing/2014/chart" uri="{C3380CC4-5D6E-409C-BE32-E72D297353CC}">
                <c16:uniqueId val="{00000005-C2E0-44C3-981B-1EB02EBCB65D}"/>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Data!$M$31:$O$31</c:f>
              <c:strCache>
                <c:ptCount val="3"/>
                <c:pt idx="0">
                  <c:v>2017
Piscataquis County</c:v>
                </c:pt>
                <c:pt idx="1">
                  <c:v>2019
Piscataquis County</c:v>
                </c:pt>
                <c:pt idx="2">
                  <c:v>2019
Maine</c:v>
                </c:pt>
              </c:strCache>
            </c:strRef>
          </c:cat>
          <c:val>
            <c:numRef>
              <c:f>Data!$I$31:$K$31</c:f>
              <c:numCache>
                <c:formatCode>0.0%</c:formatCode>
                <c:ptCount val="3"/>
                <c:pt idx="0">
                  <c:v>0.20699999999999999</c:v>
                </c:pt>
                <c:pt idx="1">
                  <c:v>0.3</c:v>
                </c:pt>
                <c:pt idx="2">
                  <c:v>0.248</c:v>
                </c:pt>
              </c:numCache>
            </c:numRef>
          </c:val>
          <c:extLst>
            <c:ext xmlns:c16="http://schemas.microsoft.com/office/drawing/2014/chart" uri="{C3380CC4-5D6E-409C-BE32-E72D297353CC}">
              <c16:uniqueId val="{00000006-C2E0-44C3-981B-1EB02EBCB65D}"/>
            </c:ext>
          </c:extLst>
        </c:ser>
        <c:dLbls>
          <c:dLblPos val="outEnd"/>
          <c:showLegendKey val="0"/>
          <c:showVal val="1"/>
          <c:showCatName val="0"/>
          <c:showSerName val="0"/>
          <c:showPercent val="0"/>
          <c:showBubbleSize val="0"/>
        </c:dLbls>
        <c:gapWidth val="150"/>
        <c:axId val="2109600463"/>
        <c:axId val="2109584239"/>
      </c:barChart>
      <c:catAx>
        <c:axId val="2109600463"/>
        <c:scaling>
          <c:orientation val="minMax"/>
        </c:scaling>
        <c:delete val="0"/>
        <c:axPos val="b"/>
        <c:numFmt formatCode="General" sourceLinked="1"/>
        <c:majorTickMark val="out"/>
        <c:minorTickMark val="none"/>
        <c:tickLblPos val="nextTo"/>
        <c:crossAx val="2109584239"/>
        <c:crosses val="autoZero"/>
        <c:auto val="1"/>
        <c:lblAlgn val="ctr"/>
        <c:lblOffset val="100"/>
        <c:noMultiLvlLbl val="0"/>
      </c:catAx>
      <c:valAx>
        <c:axId val="2109584239"/>
        <c:scaling>
          <c:orientation val="minMax"/>
        </c:scaling>
        <c:delete val="1"/>
        <c:axPos val="l"/>
        <c:numFmt formatCode="0.0%" sourceLinked="1"/>
        <c:majorTickMark val="out"/>
        <c:minorTickMark val="none"/>
        <c:tickLblPos val="nextTo"/>
        <c:crossAx val="2109600463"/>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Seriously considered suicide (middle school students)</a:t>
            </a:r>
          </a:p>
        </c:rich>
      </c:tx>
      <c:layout/>
      <c:overlay val="0"/>
    </c:title>
    <c:autoTitleDeleted val="0"/>
    <c:plotArea>
      <c:layout/>
      <c:barChart>
        <c:barDir val="col"/>
        <c:grouping val="clustered"/>
        <c:varyColors val="0"/>
        <c:ser>
          <c:idx val="0"/>
          <c:order val="0"/>
          <c:tx>
            <c:strRef>
              <c:f>Data!$H$32</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AB25-455F-A6D8-E5010E4DFEE4}"/>
              </c:ext>
            </c:extLst>
          </c:dPt>
          <c:dPt>
            <c:idx val="1"/>
            <c:invertIfNegative val="0"/>
            <c:bubble3D val="0"/>
            <c:spPr>
              <a:solidFill>
                <a:srgbClr val="3D6E6F"/>
              </a:solidFill>
            </c:spPr>
            <c:extLst>
              <c:ext xmlns:c16="http://schemas.microsoft.com/office/drawing/2014/chart" uri="{C3380CC4-5D6E-409C-BE32-E72D297353CC}">
                <c16:uniqueId val="{00000003-AB25-455F-A6D8-E5010E4DFEE4}"/>
              </c:ext>
            </c:extLst>
          </c:dPt>
          <c:dPt>
            <c:idx val="2"/>
            <c:invertIfNegative val="0"/>
            <c:bubble3D val="0"/>
            <c:spPr>
              <a:solidFill>
                <a:srgbClr val="A2ADB1"/>
              </a:solidFill>
            </c:spPr>
            <c:extLst>
              <c:ext xmlns:c16="http://schemas.microsoft.com/office/drawing/2014/chart" uri="{C3380CC4-5D6E-409C-BE32-E72D297353CC}">
                <c16:uniqueId val="{00000005-AB25-455F-A6D8-E5010E4DFEE4}"/>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Data!$M$32:$O$32</c:f>
              <c:strCache>
                <c:ptCount val="3"/>
                <c:pt idx="0">
                  <c:v>2017
Piscataquis County</c:v>
                </c:pt>
                <c:pt idx="1">
                  <c:v>2019
Piscataquis County</c:v>
                </c:pt>
                <c:pt idx="2">
                  <c:v>2019
Maine</c:v>
                </c:pt>
              </c:strCache>
            </c:strRef>
          </c:cat>
          <c:val>
            <c:numRef>
              <c:f>Data!$I$32:$K$32</c:f>
              <c:numCache>
                <c:formatCode>0.0%</c:formatCode>
                <c:ptCount val="3"/>
                <c:pt idx="0">
                  <c:v>0.19400000000000001</c:v>
                </c:pt>
                <c:pt idx="1">
                  <c:v>0.245</c:v>
                </c:pt>
                <c:pt idx="2">
                  <c:v>0.19800000000000001</c:v>
                </c:pt>
              </c:numCache>
            </c:numRef>
          </c:val>
          <c:extLst>
            <c:ext xmlns:c16="http://schemas.microsoft.com/office/drawing/2014/chart" uri="{C3380CC4-5D6E-409C-BE32-E72D297353CC}">
              <c16:uniqueId val="{00000006-AB25-455F-A6D8-E5010E4DFEE4}"/>
            </c:ext>
          </c:extLst>
        </c:ser>
        <c:dLbls>
          <c:dLblPos val="outEnd"/>
          <c:showLegendKey val="0"/>
          <c:showVal val="1"/>
          <c:showCatName val="0"/>
          <c:showSerName val="0"/>
          <c:showPercent val="0"/>
          <c:showBubbleSize val="0"/>
        </c:dLbls>
        <c:gapWidth val="150"/>
        <c:axId val="2109607535"/>
        <c:axId val="2109605455"/>
      </c:barChart>
      <c:catAx>
        <c:axId val="2109607535"/>
        <c:scaling>
          <c:orientation val="minMax"/>
        </c:scaling>
        <c:delete val="0"/>
        <c:axPos val="b"/>
        <c:numFmt formatCode="General" sourceLinked="1"/>
        <c:majorTickMark val="out"/>
        <c:minorTickMark val="none"/>
        <c:tickLblPos val="nextTo"/>
        <c:crossAx val="2109605455"/>
        <c:crosses val="autoZero"/>
        <c:auto val="1"/>
        <c:lblAlgn val="ctr"/>
        <c:lblOffset val="100"/>
        <c:noMultiLvlLbl val="0"/>
      </c:catAx>
      <c:valAx>
        <c:axId val="2109605455"/>
        <c:scaling>
          <c:orientation val="minMax"/>
        </c:scaling>
        <c:delete val="1"/>
        <c:axPos val="l"/>
        <c:numFmt formatCode="0.0%" sourceLinked="1"/>
        <c:majorTickMark val="out"/>
        <c:minorTickMark val="none"/>
        <c:tickLblPos val="nextTo"/>
        <c:crossAx val="2109607535"/>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Binge drinking (high school students)</a:t>
            </a:r>
          </a:p>
        </c:rich>
      </c:tx>
      <c:layout/>
      <c:overlay val="0"/>
    </c:title>
    <c:autoTitleDeleted val="0"/>
    <c:plotArea>
      <c:layout>
        <c:manualLayout>
          <c:layoutTarget val="inner"/>
          <c:xMode val="edge"/>
          <c:yMode val="edge"/>
          <c:x val="1.6152716593245228E-2"/>
          <c:y val="8.2094161598540702E-2"/>
          <c:w val="0.96769456681350952"/>
          <c:h val="0.74987692663121641"/>
        </c:manualLayout>
      </c:layout>
      <c:barChart>
        <c:barDir val="col"/>
        <c:grouping val="clustered"/>
        <c:varyColors val="0"/>
        <c:ser>
          <c:idx val="0"/>
          <c:order val="0"/>
          <c:tx>
            <c:strRef>
              <c:f>Data!$H$34</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B65B-4E70-8B75-F7F55C8A67CE}"/>
              </c:ext>
            </c:extLst>
          </c:dPt>
          <c:dPt>
            <c:idx val="1"/>
            <c:invertIfNegative val="0"/>
            <c:bubble3D val="0"/>
            <c:spPr>
              <a:solidFill>
                <a:srgbClr val="3D6E6F"/>
              </a:solidFill>
            </c:spPr>
            <c:extLst>
              <c:ext xmlns:c16="http://schemas.microsoft.com/office/drawing/2014/chart" uri="{C3380CC4-5D6E-409C-BE32-E72D297353CC}">
                <c16:uniqueId val="{00000003-B65B-4E70-8B75-F7F55C8A67CE}"/>
              </c:ext>
            </c:extLst>
          </c:dPt>
          <c:dPt>
            <c:idx val="2"/>
            <c:invertIfNegative val="0"/>
            <c:bubble3D val="0"/>
            <c:spPr>
              <a:solidFill>
                <a:srgbClr val="A2ADB1"/>
              </a:solidFill>
            </c:spPr>
            <c:extLst>
              <c:ext xmlns:c16="http://schemas.microsoft.com/office/drawing/2014/chart" uri="{C3380CC4-5D6E-409C-BE32-E72D297353CC}">
                <c16:uniqueId val="{00000005-B65B-4E70-8B75-F7F55C8A67CE}"/>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Data!$M$34:$O$34</c:f>
              <c:strCache>
                <c:ptCount val="3"/>
                <c:pt idx="0">
                  <c:v>2017
Piscataquis County</c:v>
                </c:pt>
                <c:pt idx="1">
                  <c:v>2019
Piscataquis County</c:v>
                </c:pt>
                <c:pt idx="2">
                  <c:v>2019
Maine</c:v>
                </c:pt>
              </c:strCache>
            </c:strRef>
          </c:cat>
          <c:val>
            <c:numRef>
              <c:f>Data!$I$34:$K$34</c:f>
              <c:numCache>
                <c:formatCode>0.0%</c:formatCode>
                <c:ptCount val="3"/>
                <c:pt idx="0">
                  <c:v>0.112</c:v>
                </c:pt>
                <c:pt idx="1">
                  <c:v>0.35299999999999998</c:v>
                </c:pt>
                <c:pt idx="2">
                  <c:v>0.32700000000000001</c:v>
                </c:pt>
              </c:numCache>
            </c:numRef>
          </c:val>
          <c:extLst>
            <c:ext xmlns:c16="http://schemas.microsoft.com/office/drawing/2014/chart" uri="{C3380CC4-5D6E-409C-BE32-E72D297353CC}">
              <c16:uniqueId val="{00000006-B65B-4E70-8B75-F7F55C8A67CE}"/>
            </c:ext>
          </c:extLst>
        </c:ser>
        <c:dLbls>
          <c:dLblPos val="outEnd"/>
          <c:showLegendKey val="0"/>
          <c:showVal val="1"/>
          <c:showCatName val="0"/>
          <c:showSerName val="0"/>
          <c:showPercent val="0"/>
          <c:showBubbleSize val="0"/>
        </c:dLbls>
        <c:gapWidth val="150"/>
        <c:axId val="2109603375"/>
        <c:axId val="2109584655"/>
      </c:barChart>
      <c:catAx>
        <c:axId val="2109603375"/>
        <c:scaling>
          <c:orientation val="minMax"/>
        </c:scaling>
        <c:delete val="0"/>
        <c:axPos val="b"/>
        <c:numFmt formatCode="General" sourceLinked="1"/>
        <c:majorTickMark val="out"/>
        <c:minorTickMark val="none"/>
        <c:tickLblPos val="nextTo"/>
        <c:crossAx val="2109584655"/>
        <c:crosses val="autoZero"/>
        <c:auto val="1"/>
        <c:lblAlgn val="ctr"/>
        <c:lblOffset val="100"/>
        <c:noMultiLvlLbl val="0"/>
      </c:catAx>
      <c:valAx>
        <c:axId val="2109584655"/>
        <c:scaling>
          <c:orientation val="minMax"/>
        </c:scaling>
        <c:delete val="1"/>
        <c:axPos val="l"/>
        <c:numFmt formatCode="0.0%" sourceLinked="1"/>
        <c:majorTickMark val="out"/>
        <c:minorTickMark val="none"/>
        <c:tickLblPos val="nextTo"/>
        <c:crossAx val="2109603375"/>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Past-30-day marijuana use (middle school students)</a:t>
            </a:r>
          </a:p>
        </c:rich>
      </c:tx>
      <c:overlay val="0"/>
    </c:title>
    <c:autoTitleDeleted val="0"/>
    <c:plotArea>
      <c:layout/>
      <c:barChart>
        <c:barDir val="col"/>
        <c:grouping val="clustered"/>
        <c:varyColors val="0"/>
        <c:ser>
          <c:idx val="0"/>
          <c:order val="0"/>
          <c:tx>
            <c:strRef>
              <c:f>Data!$H$35</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2424-4380-9BB9-037B20E1B885}"/>
              </c:ext>
            </c:extLst>
          </c:dPt>
          <c:dPt>
            <c:idx val="1"/>
            <c:invertIfNegative val="0"/>
            <c:bubble3D val="0"/>
            <c:spPr>
              <a:solidFill>
                <a:srgbClr val="3D6E6F"/>
              </a:solidFill>
            </c:spPr>
            <c:extLst>
              <c:ext xmlns:c16="http://schemas.microsoft.com/office/drawing/2014/chart" uri="{C3380CC4-5D6E-409C-BE32-E72D297353CC}">
                <c16:uniqueId val="{00000003-2424-4380-9BB9-037B20E1B885}"/>
              </c:ext>
            </c:extLst>
          </c:dPt>
          <c:dPt>
            <c:idx val="2"/>
            <c:invertIfNegative val="0"/>
            <c:bubble3D val="0"/>
            <c:spPr>
              <a:solidFill>
                <a:srgbClr val="A2ADB1"/>
              </a:solidFill>
            </c:spPr>
            <c:extLst>
              <c:ext xmlns:c16="http://schemas.microsoft.com/office/drawing/2014/chart" uri="{C3380CC4-5D6E-409C-BE32-E72D297353CC}">
                <c16:uniqueId val="{00000005-2424-4380-9BB9-037B20E1B885}"/>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Data!$M$35:$O$35</c:f>
              <c:strCache>
                <c:ptCount val="3"/>
                <c:pt idx="0">
                  <c:v>2017
Piscataquis County</c:v>
                </c:pt>
                <c:pt idx="1">
                  <c:v>2019
Piscataquis County</c:v>
                </c:pt>
                <c:pt idx="2">
                  <c:v>2019
Maine</c:v>
                </c:pt>
              </c:strCache>
            </c:strRef>
          </c:cat>
          <c:val>
            <c:numRef>
              <c:f>Data!$I$35:$K$35</c:f>
              <c:numCache>
                <c:formatCode>0.0%</c:formatCode>
                <c:ptCount val="3"/>
                <c:pt idx="0">
                  <c:v>3.5999999999999997E-2</c:v>
                </c:pt>
                <c:pt idx="1">
                  <c:v>5.0999999999999997E-2</c:v>
                </c:pt>
                <c:pt idx="2">
                  <c:v>4.1000000000000002E-2</c:v>
                </c:pt>
              </c:numCache>
            </c:numRef>
          </c:val>
          <c:extLst>
            <c:ext xmlns:c16="http://schemas.microsoft.com/office/drawing/2014/chart" uri="{C3380CC4-5D6E-409C-BE32-E72D297353CC}">
              <c16:uniqueId val="{00000006-2424-4380-9BB9-037B20E1B885}"/>
            </c:ext>
          </c:extLst>
        </c:ser>
        <c:dLbls>
          <c:dLblPos val="outEnd"/>
          <c:showLegendKey val="0"/>
          <c:showVal val="1"/>
          <c:showCatName val="0"/>
          <c:showSerName val="0"/>
          <c:showPercent val="0"/>
          <c:showBubbleSize val="0"/>
        </c:dLbls>
        <c:gapWidth val="150"/>
        <c:axId val="2109585903"/>
        <c:axId val="2109587151"/>
      </c:barChart>
      <c:catAx>
        <c:axId val="2109585903"/>
        <c:scaling>
          <c:orientation val="minMax"/>
        </c:scaling>
        <c:delete val="0"/>
        <c:axPos val="b"/>
        <c:numFmt formatCode="General" sourceLinked="1"/>
        <c:majorTickMark val="out"/>
        <c:minorTickMark val="none"/>
        <c:tickLblPos val="nextTo"/>
        <c:crossAx val="2109587151"/>
        <c:crosses val="autoZero"/>
        <c:auto val="1"/>
        <c:lblAlgn val="ctr"/>
        <c:lblOffset val="100"/>
        <c:noMultiLvlLbl val="0"/>
      </c:catAx>
      <c:valAx>
        <c:axId val="2109587151"/>
        <c:scaling>
          <c:orientation val="minMax"/>
        </c:scaling>
        <c:delete val="1"/>
        <c:axPos val="l"/>
        <c:numFmt formatCode="0.0%" sourceLinked="1"/>
        <c:majorTickMark val="out"/>
        <c:minorTickMark val="none"/>
        <c:tickLblPos val="nextTo"/>
        <c:crossAx val="2109585903"/>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Past-30-day cigarette smoking (high school students)</a:t>
            </a:r>
          </a:p>
        </c:rich>
      </c:tx>
      <c:overlay val="0"/>
    </c:title>
    <c:autoTitleDeleted val="0"/>
    <c:plotArea>
      <c:layout/>
      <c:barChart>
        <c:barDir val="col"/>
        <c:grouping val="clustered"/>
        <c:varyColors val="0"/>
        <c:ser>
          <c:idx val="0"/>
          <c:order val="0"/>
          <c:tx>
            <c:strRef>
              <c:f>Data!$H$37</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DCBC-48DB-ABAE-CA00F5A6415B}"/>
              </c:ext>
            </c:extLst>
          </c:dPt>
          <c:dPt>
            <c:idx val="1"/>
            <c:invertIfNegative val="0"/>
            <c:bubble3D val="0"/>
            <c:spPr>
              <a:solidFill>
                <a:srgbClr val="3D6E6F"/>
              </a:solidFill>
            </c:spPr>
            <c:extLst>
              <c:ext xmlns:c16="http://schemas.microsoft.com/office/drawing/2014/chart" uri="{C3380CC4-5D6E-409C-BE32-E72D297353CC}">
                <c16:uniqueId val="{00000003-DCBC-48DB-ABAE-CA00F5A6415B}"/>
              </c:ext>
            </c:extLst>
          </c:dPt>
          <c:dPt>
            <c:idx val="2"/>
            <c:invertIfNegative val="0"/>
            <c:bubble3D val="0"/>
            <c:spPr>
              <a:solidFill>
                <a:srgbClr val="A2ADB1"/>
              </a:solidFill>
            </c:spPr>
            <c:extLst>
              <c:ext xmlns:c16="http://schemas.microsoft.com/office/drawing/2014/chart" uri="{C3380CC4-5D6E-409C-BE32-E72D297353CC}">
                <c16:uniqueId val="{00000005-DCBC-48DB-ABAE-CA00F5A6415B}"/>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Data!$M$37:$O$37</c:f>
              <c:strCache>
                <c:ptCount val="3"/>
                <c:pt idx="0">
                  <c:v>2017
Piscataquis County</c:v>
                </c:pt>
                <c:pt idx="1">
                  <c:v>2019
Piscataquis County</c:v>
                </c:pt>
                <c:pt idx="2">
                  <c:v>2019
Maine</c:v>
                </c:pt>
              </c:strCache>
            </c:strRef>
          </c:cat>
          <c:val>
            <c:numRef>
              <c:f>Data!$I$37:$K$37</c:f>
              <c:numCache>
                <c:formatCode>0.0%</c:formatCode>
                <c:ptCount val="3"/>
                <c:pt idx="0">
                  <c:v>0.14499999999999999</c:v>
                </c:pt>
                <c:pt idx="1">
                  <c:v>7.8E-2</c:v>
                </c:pt>
                <c:pt idx="2">
                  <c:v>7.0999999999999994E-2</c:v>
                </c:pt>
              </c:numCache>
            </c:numRef>
          </c:val>
          <c:extLst>
            <c:ext xmlns:c16="http://schemas.microsoft.com/office/drawing/2014/chart" uri="{C3380CC4-5D6E-409C-BE32-E72D297353CC}">
              <c16:uniqueId val="{00000006-DCBC-48DB-ABAE-CA00F5A6415B}"/>
            </c:ext>
          </c:extLst>
        </c:ser>
        <c:dLbls>
          <c:dLblPos val="outEnd"/>
          <c:showLegendKey val="0"/>
          <c:showVal val="1"/>
          <c:showCatName val="0"/>
          <c:showSerName val="0"/>
          <c:showPercent val="0"/>
          <c:showBubbleSize val="0"/>
        </c:dLbls>
        <c:gapWidth val="150"/>
        <c:axId val="2109596719"/>
        <c:axId val="2109595471"/>
      </c:barChart>
      <c:catAx>
        <c:axId val="2109596719"/>
        <c:scaling>
          <c:orientation val="minMax"/>
        </c:scaling>
        <c:delete val="0"/>
        <c:axPos val="b"/>
        <c:numFmt formatCode="General" sourceLinked="1"/>
        <c:majorTickMark val="out"/>
        <c:minorTickMark val="none"/>
        <c:tickLblPos val="nextTo"/>
        <c:crossAx val="2109595471"/>
        <c:crosses val="autoZero"/>
        <c:auto val="1"/>
        <c:lblAlgn val="ctr"/>
        <c:lblOffset val="100"/>
        <c:noMultiLvlLbl val="0"/>
      </c:catAx>
      <c:valAx>
        <c:axId val="2109595471"/>
        <c:scaling>
          <c:orientation val="minMax"/>
        </c:scaling>
        <c:delete val="1"/>
        <c:axPos val="l"/>
        <c:numFmt formatCode="0.0%" sourceLinked="1"/>
        <c:majorTickMark val="out"/>
        <c:minorTickMark val="none"/>
        <c:tickLblPos val="nextTo"/>
        <c:crossAx val="2109596719"/>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Past-30-day e-cigarette use (high school students)</a:t>
            </a:r>
          </a:p>
        </c:rich>
      </c:tx>
      <c:overlay val="0"/>
    </c:title>
    <c:autoTitleDeleted val="0"/>
    <c:plotArea>
      <c:layout/>
      <c:barChart>
        <c:barDir val="col"/>
        <c:grouping val="clustered"/>
        <c:varyColors val="0"/>
        <c:ser>
          <c:idx val="0"/>
          <c:order val="0"/>
          <c:tx>
            <c:strRef>
              <c:f>Data!$H$38</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0967-417E-A102-88F76B8877E8}"/>
              </c:ext>
            </c:extLst>
          </c:dPt>
          <c:dPt>
            <c:idx val="1"/>
            <c:invertIfNegative val="0"/>
            <c:bubble3D val="0"/>
            <c:spPr>
              <a:solidFill>
                <a:srgbClr val="3D6E6F"/>
              </a:solidFill>
            </c:spPr>
            <c:extLst>
              <c:ext xmlns:c16="http://schemas.microsoft.com/office/drawing/2014/chart" uri="{C3380CC4-5D6E-409C-BE32-E72D297353CC}">
                <c16:uniqueId val="{00000003-0967-417E-A102-88F76B8877E8}"/>
              </c:ext>
            </c:extLst>
          </c:dPt>
          <c:dPt>
            <c:idx val="2"/>
            <c:invertIfNegative val="0"/>
            <c:bubble3D val="0"/>
            <c:spPr>
              <a:solidFill>
                <a:srgbClr val="A2ADB1"/>
              </a:solidFill>
            </c:spPr>
            <c:extLst>
              <c:ext xmlns:c16="http://schemas.microsoft.com/office/drawing/2014/chart" uri="{C3380CC4-5D6E-409C-BE32-E72D297353CC}">
                <c16:uniqueId val="{00000005-0967-417E-A102-88F76B8877E8}"/>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Data!$M$38:$O$38</c:f>
              <c:strCache>
                <c:ptCount val="3"/>
                <c:pt idx="0">
                  <c:v>2017
Piscataquis County</c:v>
                </c:pt>
                <c:pt idx="1">
                  <c:v>2019
Piscataquis County</c:v>
                </c:pt>
                <c:pt idx="2">
                  <c:v>2019
Maine</c:v>
                </c:pt>
              </c:strCache>
            </c:strRef>
          </c:cat>
          <c:val>
            <c:numRef>
              <c:f>Data!$I$38:$K$38</c:f>
              <c:numCache>
                <c:formatCode>0.0%</c:formatCode>
                <c:ptCount val="3"/>
                <c:pt idx="0">
                  <c:v>6.7000000000000004E-2</c:v>
                </c:pt>
                <c:pt idx="1">
                  <c:v>0.26600000000000001</c:v>
                </c:pt>
                <c:pt idx="2">
                  <c:v>0.28699999999999998</c:v>
                </c:pt>
              </c:numCache>
            </c:numRef>
          </c:val>
          <c:extLst>
            <c:ext xmlns:c16="http://schemas.microsoft.com/office/drawing/2014/chart" uri="{C3380CC4-5D6E-409C-BE32-E72D297353CC}">
              <c16:uniqueId val="{00000006-0967-417E-A102-88F76B8877E8}"/>
            </c:ext>
          </c:extLst>
        </c:ser>
        <c:dLbls>
          <c:dLblPos val="outEnd"/>
          <c:showLegendKey val="0"/>
          <c:showVal val="1"/>
          <c:showCatName val="0"/>
          <c:showSerName val="0"/>
          <c:showPercent val="0"/>
          <c:showBubbleSize val="0"/>
        </c:dLbls>
        <c:gapWidth val="150"/>
        <c:axId val="2109596303"/>
        <c:axId val="2109587151"/>
      </c:barChart>
      <c:catAx>
        <c:axId val="2109596303"/>
        <c:scaling>
          <c:orientation val="minMax"/>
        </c:scaling>
        <c:delete val="0"/>
        <c:axPos val="b"/>
        <c:numFmt formatCode="General" sourceLinked="1"/>
        <c:majorTickMark val="out"/>
        <c:minorTickMark val="none"/>
        <c:tickLblPos val="nextTo"/>
        <c:crossAx val="2109587151"/>
        <c:crosses val="autoZero"/>
        <c:auto val="1"/>
        <c:lblAlgn val="ctr"/>
        <c:lblOffset val="100"/>
        <c:noMultiLvlLbl val="0"/>
      </c:catAx>
      <c:valAx>
        <c:axId val="2109587151"/>
        <c:scaling>
          <c:orientation val="minMax"/>
        </c:scaling>
        <c:delete val="1"/>
        <c:axPos val="l"/>
        <c:numFmt formatCode="0.0%" sourceLinked="1"/>
        <c:majorTickMark val="out"/>
        <c:minorTickMark val="none"/>
        <c:tickLblPos val="nextTo"/>
        <c:crossAx val="2109596303"/>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276094276094277E-2"/>
          <c:y val="4.0204678362573097E-2"/>
          <c:w val="0.74032317929955727"/>
          <c:h val="0.79750253257816461"/>
        </c:manualLayout>
      </c:layout>
      <c:barChart>
        <c:barDir val="bar"/>
        <c:grouping val="clustered"/>
        <c:varyColors val="0"/>
        <c:ser>
          <c:idx val="0"/>
          <c:order val="0"/>
          <c:tx>
            <c:strRef>
              <c:f>'Age Chart - Androscoggin'!$B$3</c:f>
              <c:strCache>
                <c:ptCount val="1"/>
                <c:pt idx="0">
                  <c:v>2010</c:v>
                </c:pt>
              </c:strCache>
            </c:strRef>
          </c:tx>
          <c:spPr>
            <a:solidFill>
              <a:schemeClr val="accent1"/>
            </a:solidFill>
            <a:ln>
              <a:noFill/>
            </a:ln>
            <a:effectLst/>
          </c:spPr>
          <c:invertIfNegative val="0"/>
          <c:dPt>
            <c:idx val="0"/>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1-F5D8-4489-A5F3-E8A0562B02A0}"/>
              </c:ext>
            </c:extLst>
          </c:dPt>
          <c:dPt>
            <c:idx val="1"/>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3-F5D8-4489-A5F3-E8A0562B02A0}"/>
              </c:ext>
            </c:extLst>
          </c:dPt>
          <c:dPt>
            <c:idx val="2"/>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5-F5D8-4489-A5F3-E8A0562B02A0}"/>
              </c:ext>
            </c:extLst>
          </c:dPt>
          <c:dPt>
            <c:idx val="3"/>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7-F5D8-4489-A5F3-E8A0562B02A0}"/>
              </c:ext>
            </c:extLst>
          </c:dPt>
          <c:dPt>
            <c:idx val="4"/>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9-F5D8-4489-A5F3-E8A0562B02A0}"/>
              </c:ext>
            </c:extLst>
          </c:dPt>
          <c:dPt>
            <c:idx val="5"/>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B-F5D8-4489-A5F3-E8A0562B02A0}"/>
              </c:ext>
            </c:extLst>
          </c:dPt>
          <c:dPt>
            <c:idx val="6"/>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D-F5D8-4489-A5F3-E8A0562B02A0}"/>
              </c:ext>
            </c:extLst>
          </c:dPt>
          <c:dPt>
            <c:idx val="7"/>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F-F5D8-4489-A5F3-E8A0562B02A0}"/>
              </c:ext>
            </c:extLst>
          </c:dPt>
          <c:dPt>
            <c:idx val="8"/>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1-F5D8-4489-A5F3-E8A0562B02A0}"/>
              </c:ext>
            </c:extLst>
          </c:dPt>
          <c:dPt>
            <c:idx val="9"/>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3-F5D8-4489-A5F3-E8A0562B02A0}"/>
              </c:ext>
            </c:extLst>
          </c:dPt>
          <c:dPt>
            <c:idx val="10"/>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5-F5D8-4489-A5F3-E8A0562B02A0}"/>
              </c:ext>
            </c:extLst>
          </c:dPt>
          <c:dPt>
            <c:idx val="11"/>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7-F5D8-4489-A5F3-E8A0562B02A0}"/>
              </c:ext>
            </c:extLst>
          </c:dPt>
          <c:dPt>
            <c:idx val="12"/>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9-F5D8-4489-A5F3-E8A0562B02A0}"/>
              </c:ext>
            </c:extLst>
          </c:dPt>
          <c:dPt>
            <c:idx val="13"/>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1B-F5D8-4489-A5F3-E8A0562B02A0}"/>
              </c:ext>
            </c:extLst>
          </c:dPt>
          <c:dPt>
            <c:idx val="14"/>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1D-F5D8-4489-A5F3-E8A0562B02A0}"/>
              </c:ext>
            </c:extLst>
          </c:dPt>
          <c:dPt>
            <c:idx val="15"/>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1F-F5D8-4489-A5F3-E8A0562B02A0}"/>
              </c:ext>
            </c:extLst>
          </c:dPt>
          <c:dPt>
            <c:idx val="16"/>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21-F5D8-4489-A5F3-E8A0562B02A0}"/>
              </c:ext>
            </c:extLst>
          </c:dPt>
          <c:dPt>
            <c:idx val="17"/>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23-F5D8-4489-A5F3-E8A0562B02A0}"/>
              </c:ext>
            </c:extLst>
          </c:dPt>
          <c:cat>
            <c:strRef>
              <c:f>'Age Chart - Androscoggin'!$A$4:$A$21</c:f>
              <c:strCache>
                <c:ptCount val="18"/>
                <c:pt idx="0">
                  <c:v>Under 5</c:v>
                </c:pt>
                <c:pt idx="1">
                  <c:v>   5-9</c:v>
                </c:pt>
                <c:pt idx="2">
                  <c:v> 10-14</c:v>
                </c:pt>
                <c:pt idx="3">
                  <c:v> 15-19</c:v>
                </c:pt>
                <c:pt idx="4">
                  <c:v> 20-24</c:v>
                </c:pt>
                <c:pt idx="5">
                  <c:v> 25-29</c:v>
                </c:pt>
                <c:pt idx="6">
                  <c:v> 30-34</c:v>
                </c:pt>
                <c:pt idx="7">
                  <c:v> 35-39</c:v>
                </c:pt>
                <c:pt idx="8">
                  <c:v> 40-44</c:v>
                </c:pt>
                <c:pt idx="9">
                  <c:v> 45-49</c:v>
                </c:pt>
                <c:pt idx="10">
                  <c:v> 50-54</c:v>
                </c:pt>
                <c:pt idx="11">
                  <c:v> 55-59</c:v>
                </c:pt>
                <c:pt idx="12">
                  <c:v> 60-64</c:v>
                </c:pt>
                <c:pt idx="13">
                  <c:v> 65-69</c:v>
                </c:pt>
                <c:pt idx="14">
                  <c:v> 70-74</c:v>
                </c:pt>
                <c:pt idx="15">
                  <c:v> 75-79</c:v>
                </c:pt>
                <c:pt idx="16">
                  <c:v> 80-84</c:v>
                </c:pt>
                <c:pt idx="17">
                  <c:v>    85+</c:v>
                </c:pt>
              </c:strCache>
            </c:strRef>
          </c:cat>
          <c:val>
            <c:numRef>
              <c:f>'Age Chart - Piscataquis'!$B$4:$B$21</c:f>
              <c:numCache>
                <c:formatCode>0</c:formatCode>
                <c:ptCount val="18"/>
                <c:pt idx="0">
                  <c:v>767</c:v>
                </c:pt>
                <c:pt idx="1">
                  <c:v>902</c:v>
                </c:pt>
                <c:pt idx="2">
                  <c:v>1002</c:v>
                </c:pt>
                <c:pt idx="3">
                  <c:v>1066</c:v>
                </c:pt>
                <c:pt idx="4">
                  <c:v>650</c:v>
                </c:pt>
                <c:pt idx="5">
                  <c:v>709</c:v>
                </c:pt>
                <c:pt idx="6">
                  <c:v>755</c:v>
                </c:pt>
                <c:pt idx="7">
                  <c:v>981</c:v>
                </c:pt>
                <c:pt idx="8">
                  <c:v>1153</c:v>
                </c:pt>
                <c:pt idx="9">
                  <c:v>1369</c:v>
                </c:pt>
                <c:pt idx="10">
                  <c:v>1582</c:v>
                </c:pt>
                <c:pt idx="11">
                  <c:v>1543</c:v>
                </c:pt>
                <c:pt idx="12">
                  <c:v>1492</c:v>
                </c:pt>
                <c:pt idx="13">
                  <c:v>1176</c:v>
                </c:pt>
                <c:pt idx="14">
                  <c:v>845</c:v>
                </c:pt>
                <c:pt idx="15">
                  <c:v>602</c:v>
                </c:pt>
                <c:pt idx="16">
                  <c:v>478</c:v>
                </c:pt>
                <c:pt idx="17">
                  <c:v>463</c:v>
                </c:pt>
              </c:numCache>
            </c:numRef>
          </c:val>
          <c:extLst>
            <c:ext xmlns:c16="http://schemas.microsoft.com/office/drawing/2014/chart" uri="{C3380CC4-5D6E-409C-BE32-E72D297353CC}">
              <c16:uniqueId val="{00000024-F5D8-4489-A5F3-E8A0562B02A0}"/>
            </c:ext>
          </c:extLst>
        </c:ser>
        <c:dLbls>
          <c:showLegendKey val="0"/>
          <c:showVal val="0"/>
          <c:showCatName val="0"/>
          <c:showSerName val="0"/>
          <c:showPercent val="0"/>
          <c:showBubbleSize val="0"/>
        </c:dLbls>
        <c:gapWidth val="50"/>
        <c:axId val="369730160"/>
        <c:axId val="369730576"/>
      </c:barChart>
      <c:catAx>
        <c:axId val="369730160"/>
        <c:scaling>
          <c:orientation val="maxMin"/>
        </c:scaling>
        <c:delete val="0"/>
        <c:axPos val="r"/>
        <c:minorGridlines>
          <c:spPr>
            <a:ln w="9525" cap="flat" cmpd="sng" algn="ctr">
              <a:noFill/>
              <a:round/>
            </a:ln>
            <a:effectLst/>
          </c:spPr>
        </c:minorGridlines>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000" b="0" i="0" u="none" strike="noStrike" kern="1200" baseline="0">
                <a:solidFill>
                  <a:schemeClr val="tx1">
                    <a:lumMod val="85000"/>
                    <a:lumOff val="15000"/>
                  </a:schemeClr>
                </a:solidFill>
                <a:latin typeface="+mn-lt"/>
                <a:ea typeface="+mn-ea"/>
                <a:cs typeface="+mn-cs"/>
              </a:defRPr>
            </a:pPr>
            <a:endParaRPr lang="en-US"/>
          </a:p>
        </c:txPr>
        <c:crossAx val="369730576"/>
        <c:crosses val="autoZero"/>
        <c:auto val="1"/>
        <c:lblAlgn val="ctr"/>
        <c:lblOffset val="100"/>
        <c:noMultiLvlLbl val="0"/>
      </c:catAx>
      <c:valAx>
        <c:axId val="369730576"/>
        <c:scaling>
          <c:orientation val="maxMin"/>
        </c:scaling>
        <c:delete val="0"/>
        <c:axPos val="b"/>
        <c:majorGridlines>
          <c:spPr>
            <a:ln w="9525" cap="flat" cmpd="sng" algn="ctr">
              <a:noFill/>
              <a:round/>
            </a:ln>
            <a:effectLst/>
          </c:spPr>
        </c:majorGridlines>
        <c:title>
          <c:tx>
            <c:rich>
              <a:bodyPr rot="0" spcFirstLastPara="1" vertOverflow="ellipsis" vert="horz" wrap="square" anchor="ctr" anchorCtr="1"/>
              <a:lstStyle/>
              <a:p>
                <a:pPr algn="ctr">
                  <a:defRPr sz="1050" b="1" i="0" u="none" strike="noStrike" kern="1200" baseline="0">
                    <a:solidFill>
                      <a:schemeClr val="tx1">
                        <a:lumMod val="85000"/>
                        <a:lumOff val="15000"/>
                      </a:schemeClr>
                    </a:solidFill>
                    <a:latin typeface="+mn-lt"/>
                    <a:ea typeface="+mn-ea"/>
                    <a:cs typeface="+mn-cs"/>
                  </a:defRPr>
                </a:pPr>
                <a:r>
                  <a:rPr lang="en-US" sz="1050" b="1" dirty="0">
                    <a:solidFill>
                      <a:schemeClr val="tx1">
                        <a:lumMod val="85000"/>
                        <a:lumOff val="15000"/>
                      </a:schemeClr>
                    </a:solidFill>
                  </a:rPr>
                  <a:t>Population in 2010</a:t>
                </a:r>
              </a:p>
            </c:rich>
          </c:tx>
          <c:layout>
            <c:manualLayout>
              <c:xMode val="edge"/>
              <c:yMode val="edge"/>
              <c:x val="0.50677800050675126"/>
              <c:y val="0.92615112297378988"/>
            </c:manualLayout>
          </c:layout>
          <c:overlay val="0"/>
          <c:spPr>
            <a:noFill/>
            <a:ln>
              <a:noFill/>
            </a:ln>
            <a:effectLst/>
          </c:spPr>
          <c:txPr>
            <a:bodyPr rot="0" spcFirstLastPara="1" vertOverflow="ellipsis" vert="horz" wrap="square" anchor="ctr" anchorCtr="1"/>
            <a:lstStyle/>
            <a:p>
              <a:pPr algn="ctr">
                <a:defRPr sz="1050" b="1" i="0" u="none" strike="noStrike" kern="1200" baseline="0">
                  <a:solidFill>
                    <a:schemeClr val="tx1">
                      <a:lumMod val="85000"/>
                      <a:lumOff val="15000"/>
                    </a:schemeClr>
                  </a:solidFill>
                  <a:latin typeface="+mn-lt"/>
                  <a:ea typeface="+mn-ea"/>
                  <a:cs typeface="+mn-cs"/>
                </a:defRPr>
              </a:pPr>
              <a:endParaRPr lang="en-US"/>
            </a:p>
          </c:txPr>
        </c:title>
        <c:numFmt formatCode="#,##0" sourceLinked="0"/>
        <c:majorTickMark val="in"/>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lumMod val="85000"/>
                    <a:lumOff val="15000"/>
                  </a:schemeClr>
                </a:solidFill>
                <a:latin typeface="+mn-lt"/>
                <a:ea typeface="+mn-ea"/>
                <a:cs typeface="+mn-cs"/>
              </a:defRPr>
            </a:pPr>
            <a:endParaRPr lang="en-US"/>
          </a:p>
        </c:txPr>
        <c:crossAx val="369730160"/>
        <c:crosses val="max"/>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Uninsured</a:t>
            </a:r>
          </a:p>
        </c:rich>
      </c:tx>
      <c:overlay val="0"/>
    </c:title>
    <c:autoTitleDeleted val="0"/>
    <c:plotArea>
      <c:layout>
        <c:manualLayout>
          <c:layoutTarget val="inner"/>
          <c:xMode val="edge"/>
          <c:yMode val="edge"/>
          <c:x val="1.4684287812041116E-2"/>
          <c:y val="0.10437510936132983"/>
          <c:w val="0.96769456681350952"/>
          <c:h val="0.73432786526684168"/>
        </c:manualLayout>
      </c:layout>
      <c:barChart>
        <c:barDir val="col"/>
        <c:grouping val="clustered"/>
        <c:varyColors val="0"/>
        <c:ser>
          <c:idx val="0"/>
          <c:order val="0"/>
          <c:tx>
            <c:strRef>
              <c:f>Data!$I$4</c:f>
              <c:strCache>
                <c:ptCount val="1"/>
                <c:pt idx="0">
                  <c:v>—</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1BE6-40D4-ACF3-8BCA6D324E0E}"/>
              </c:ext>
            </c:extLst>
          </c:dPt>
          <c:dPt>
            <c:idx val="1"/>
            <c:invertIfNegative val="0"/>
            <c:bubble3D val="0"/>
            <c:spPr>
              <a:solidFill>
                <a:srgbClr val="A2ADB1"/>
              </a:solidFill>
            </c:spPr>
            <c:extLst>
              <c:ext xmlns:c16="http://schemas.microsoft.com/office/drawing/2014/chart" uri="{C3380CC4-5D6E-409C-BE32-E72D297353CC}">
                <c16:uniqueId val="{00000003-1BE6-40D4-ACF3-8BCA6D324E0E}"/>
              </c:ext>
            </c:extLst>
          </c:dPt>
          <c:dPt>
            <c:idx val="2"/>
            <c:invertIfNegative val="0"/>
            <c:bubble3D val="0"/>
            <c:spPr>
              <a:solidFill>
                <a:srgbClr val="A2ADB1"/>
              </a:solidFill>
            </c:spPr>
            <c:extLst>
              <c:ext xmlns:c16="http://schemas.microsoft.com/office/drawing/2014/chart" uri="{C3380CC4-5D6E-409C-BE32-E72D297353CC}">
                <c16:uniqueId val="{00000005-1BE6-40D4-ACF3-8BCA6D324E0E}"/>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Data!$N$4:$P$4</c:f>
              <c:strCache>
                <c:ptCount val="3"/>
                <c:pt idx="0">
                  <c:v>2015-2019
Piscataquis County</c:v>
                </c:pt>
                <c:pt idx="1">
                  <c:v>2015-2019
Maine</c:v>
                </c:pt>
                <c:pt idx="2">
                  <c:v>2019
U.S.</c:v>
                </c:pt>
              </c:strCache>
            </c:strRef>
          </c:cat>
          <c:val>
            <c:numRef>
              <c:f>Data!$J$4:$L$4</c:f>
              <c:numCache>
                <c:formatCode>0.0%</c:formatCode>
                <c:ptCount val="3"/>
                <c:pt idx="0">
                  <c:v>0.10199999999999999</c:v>
                </c:pt>
                <c:pt idx="1">
                  <c:v>7.9000000000000001E-2</c:v>
                </c:pt>
                <c:pt idx="2">
                  <c:v>9.1999999999999998E-2</c:v>
                </c:pt>
              </c:numCache>
            </c:numRef>
          </c:val>
          <c:extLst>
            <c:ext xmlns:c16="http://schemas.microsoft.com/office/drawing/2014/chart" uri="{C3380CC4-5D6E-409C-BE32-E72D297353CC}">
              <c16:uniqueId val="{00000006-1BE6-40D4-ACF3-8BCA6D324E0E}"/>
            </c:ext>
          </c:extLst>
        </c:ser>
        <c:dLbls>
          <c:dLblPos val="outEnd"/>
          <c:showLegendKey val="0"/>
          <c:showVal val="1"/>
          <c:showCatName val="0"/>
          <c:showSerName val="0"/>
          <c:showPercent val="0"/>
          <c:showBubbleSize val="0"/>
        </c:dLbls>
        <c:gapWidth val="150"/>
        <c:axId val="2033624751"/>
        <c:axId val="2033641391"/>
      </c:barChart>
      <c:catAx>
        <c:axId val="2033624751"/>
        <c:scaling>
          <c:orientation val="minMax"/>
        </c:scaling>
        <c:delete val="0"/>
        <c:axPos val="b"/>
        <c:numFmt formatCode="General" sourceLinked="1"/>
        <c:majorTickMark val="out"/>
        <c:minorTickMark val="none"/>
        <c:tickLblPos val="nextTo"/>
        <c:crossAx val="2033641391"/>
        <c:crosses val="autoZero"/>
        <c:auto val="1"/>
        <c:lblAlgn val="ctr"/>
        <c:lblOffset val="100"/>
        <c:noMultiLvlLbl val="0"/>
      </c:catAx>
      <c:valAx>
        <c:axId val="2033641391"/>
        <c:scaling>
          <c:orientation val="minMax"/>
        </c:scaling>
        <c:delete val="1"/>
        <c:axPos val="l"/>
        <c:numFmt formatCode="0.0%" sourceLinked="1"/>
        <c:majorTickMark val="out"/>
        <c:minorTickMark val="none"/>
        <c:tickLblPos val="nextTo"/>
        <c:crossAx val="2033624751"/>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MaineCare enrollment (ages 0-19)</a:t>
            </a:r>
          </a:p>
        </c:rich>
      </c:tx>
      <c:overlay val="0"/>
    </c:title>
    <c:autoTitleDeleted val="0"/>
    <c:plotArea>
      <c:layout/>
      <c:barChart>
        <c:barDir val="col"/>
        <c:grouping val="clustered"/>
        <c:varyColors val="0"/>
        <c:ser>
          <c:idx val="0"/>
          <c:order val="0"/>
          <c:tx>
            <c:strRef>
              <c:f>Data!$H$5</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C51A-41E0-9DD4-9CF280EA6FB8}"/>
              </c:ext>
            </c:extLst>
          </c:dPt>
          <c:dPt>
            <c:idx val="1"/>
            <c:invertIfNegative val="0"/>
            <c:bubble3D val="0"/>
            <c:spPr>
              <a:solidFill>
                <a:srgbClr val="3D6E6F"/>
              </a:solidFill>
            </c:spPr>
            <c:extLst>
              <c:ext xmlns:c16="http://schemas.microsoft.com/office/drawing/2014/chart" uri="{C3380CC4-5D6E-409C-BE32-E72D297353CC}">
                <c16:uniqueId val="{00000003-C51A-41E0-9DD4-9CF280EA6FB8}"/>
              </c:ext>
            </c:extLst>
          </c:dPt>
          <c:dPt>
            <c:idx val="2"/>
            <c:invertIfNegative val="0"/>
            <c:bubble3D val="0"/>
            <c:spPr>
              <a:solidFill>
                <a:srgbClr val="A2ADB1"/>
              </a:solidFill>
            </c:spPr>
            <c:extLst>
              <c:ext xmlns:c16="http://schemas.microsoft.com/office/drawing/2014/chart" uri="{C3380CC4-5D6E-409C-BE32-E72D297353CC}">
                <c16:uniqueId val="{00000005-C51A-41E0-9DD4-9CF280EA6FB8}"/>
              </c:ext>
            </c:extLst>
          </c:dPt>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Data!$M$5:$O$5</c:f>
              <c:strCache>
                <c:ptCount val="3"/>
                <c:pt idx="0">
                  <c:v>2019
Piscataquis County</c:v>
                </c:pt>
                <c:pt idx="1">
                  <c:v>2020
Piscataquis County</c:v>
                </c:pt>
                <c:pt idx="2">
                  <c:v>2020
Maine</c:v>
                </c:pt>
              </c:strCache>
            </c:strRef>
          </c:cat>
          <c:val>
            <c:numRef>
              <c:f>Data!$I$5:$K$5</c:f>
              <c:numCache>
                <c:formatCode>0%</c:formatCode>
                <c:ptCount val="3"/>
                <c:pt idx="0">
                  <c:v>0.53300000000000003</c:v>
                </c:pt>
                <c:pt idx="1">
                  <c:v>0.61</c:v>
                </c:pt>
                <c:pt idx="2">
                  <c:v>0.438</c:v>
                </c:pt>
              </c:numCache>
            </c:numRef>
          </c:val>
          <c:extLst>
            <c:ext xmlns:c16="http://schemas.microsoft.com/office/drawing/2014/chart" uri="{C3380CC4-5D6E-409C-BE32-E72D297353CC}">
              <c16:uniqueId val="{00000006-C51A-41E0-9DD4-9CF280EA6FB8}"/>
            </c:ext>
          </c:extLst>
        </c:ser>
        <c:dLbls>
          <c:dLblPos val="outEnd"/>
          <c:showLegendKey val="0"/>
          <c:showVal val="1"/>
          <c:showCatName val="0"/>
          <c:showSerName val="0"/>
          <c:showPercent val="0"/>
          <c:showBubbleSize val="0"/>
        </c:dLbls>
        <c:gapWidth val="150"/>
        <c:axId val="2033633903"/>
        <c:axId val="2033635567"/>
      </c:barChart>
      <c:catAx>
        <c:axId val="2033633903"/>
        <c:scaling>
          <c:orientation val="minMax"/>
        </c:scaling>
        <c:delete val="0"/>
        <c:axPos val="b"/>
        <c:numFmt formatCode="General" sourceLinked="1"/>
        <c:majorTickMark val="out"/>
        <c:minorTickMark val="none"/>
        <c:tickLblPos val="nextTo"/>
        <c:crossAx val="2033635567"/>
        <c:crosses val="autoZero"/>
        <c:auto val="1"/>
        <c:lblAlgn val="ctr"/>
        <c:lblOffset val="100"/>
        <c:noMultiLvlLbl val="0"/>
      </c:catAx>
      <c:valAx>
        <c:axId val="2033635567"/>
        <c:scaling>
          <c:orientation val="minMax"/>
        </c:scaling>
        <c:delete val="1"/>
        <c:axPos val="l"/>
        <c:numFmt formatCode="0%" sourceLinked="1"/>
        <c:majorTickMark val="out"/>
        <c:minorTickMark val="none"/>
        <c:tickLblPos val="nextTo"/>
        <c:crossAx val="2033633903"/>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Ratio of population to primary care physicians</a:t>
            </a:r>
          </a:p>
        </c:rich>
      </c:tx>
      <c:overlay val="0"/>
    </c:title>
    <c:autoTitleDeleted val="0"/>
    <c:plotArea>
      <c:layout/>
      <c:barChart>
        <c:barDir val="col"/>
        <c:grouping val="clustered"/>
        <c:varyColors val="0"/>
        <c:ser>
          <c:idx val="0"/>
          <c:order val="0"/>
          <c:tx>
            <c:strRef>
              <c:f>Data!$I$6</c:f>
              <c:strCache>
                <c:ptCount val="1"/>
              </c:strCache>
            </c:strRef>
          </c:tx>
          <c:invertIfNegative val="0"/>
          <c:dPt>
            <c:idx val="0"/>
            <c:invertIfNegative val="0"/>
            <c:bubble3D val="0"/>
            <c:spPr>
              <a:solidFill>
                <a:srgbClr val="3D6E6F"/>
              </a:solidFill>
            </c:spPr>
            <c:extLst>
              <c:ext xmlns:c16="http://schemas.microsoft.com/office/drawing/2014/chart" uri="{C3380CC4-5D6E-409C-BE32-E72D297353CC}">
                <c16:uniqueId val="{00000001-3E95-4A61-B5E9-2B676183BAD9}"/>
              </c:ext>
            </c:extLst>
          </c:dPt>
          <c:dPt>
            <c:idx val="1"/>
            <c:invertIfNegative val="0"/>
            <c:bubble3D val="0"/>
            <c:spPr>
              <a:solidFill>
                <a:srgbClr val="A2ADB1"/>
              </a:solidFill>
            </c:spPr>
            <c:extLst>
              <c:ext xmlns:c16="http://schemas.microsoft.com/office/drawing/2014/chart" uri="{C3380CC4-5D6E-409C-BE32-E72D297353CC}">
                <c16:uniqueId val="{00000003-3E95-4A61-B5E9-2B676183BAD9}"/>
              </c:ext>
            </c:extLst>
          </c:dPt>
          <c:dLbls>
            <c:dLbl>
              <c:idx val="0"/>
              <c:tx>
                <c:rich>
                  <a:bodyPr/>
                  <a:lstStyle/>
                  <a:p>
                    <a:r>
                      <a:rPr lang="en-US"/>
                      <a:t>3,562</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E95-4A61-B5E9-2B676183BAD9}"/>
                </c:ext>
              </c:extLst>
            </c:dLbl>
            <c:dLbl>
              <c:idx val="1"/>
              <c:tx>
                <c:rich>
                  <a:bodyPr/>
                  <a:lstStyle/>
                  <a:p>
                    <a:r>
                      <a:rPr lang="en-US"/>
                      <a:t>1,332</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E95-4A61-B5E9-2B676183BAD9}"/>
                </c:ext>
              </c:extLst>
            </c:dLbl>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Data!$N$6:$O$6</c:f>
              <c:strCache>
                <c:ptCount val="2"/>
                <c:pt idx="0">
                  <c:v>2019
Piscataquis County</c:v>
                </c:pt>
                <c:pt idx="1">
                  <c:v>2019
Maine</c:v>
                </c:pt>
              </c:strCache>
            </c:strRef>
          </c:cat>
          <c:val>
            <c:numRef>
              <c:f>Data!$J$6:$K$6</c:f>
              <c:numCache>
                <c:formatCode>#,##0.00</c:formatCode>
                <c:ptCount val="2"/>
                <c:pt idx="0">
                  <c:v>3562</c:v>
                </c:pt>
                <c:pt idx="1">
                  <c:v>1332</c:v>
                </c:pt>
              </c:numCache>
            </c:numRef>
          </c:val>
          <c:extLst>
            <c:ext xmlns:c16="http://schemas.microsoft.com/office/drawing/2014/chart" uri="{C3380CC4-5D6E-409C-BE32-E72D297353CC}">
              <c16:uniqueId val="{00000004-3E95-4A61-B5E9-2B676183BAD9}"/>
            </c:ext>
          </c:extLst>
        </c:ser>
        <c:dLbls>
          <c:dLblPos val="outEnd"/>
          <c:showLegendKey val="0"/>
          <c:showVal val="1"/>
          <c:showCatName val="0"/>
          <c:showSerName val="0"/>
          <c:showPercent val="0"/>
          <c:showBubbleSize val="0"/>
        </c:dLbls>
        <c:gapWidth val="150"/>
        <c:axId val="2033641391"/>
        <c:axId val="2033646799"/>
      </c:barChart>
      <c:catAx>
        <c:axId val="2033641391"/>
        <c:scaling>
          <c:orientation val="minMax"/>
        </c:scaling>
        <c:delete val="0"/>
        <c:axPos val="b"/>
        <c:numFmt formatCode="General" sourceLinked="1"/>
        <c:majorTickMark val="out"/>
        <c:minorTickMark val="none"/>
        <c:tickLblPos val="nextTo"/>
        <c:crossAx val="2033646799"/>
        <c:crosses val="autoZero"/>
        <c:auto val="1"/>
        <c:lblAlgn val="ctr"/>
        <c:lblOffset val="100"/>
        <c:noMultiLvlLbl val="0"/>
      </c:catAx>
      <c:valAx>
        <c:axId val="2033646799"/>
        <c:scaling>
          <c:orientation val="minMax"/>
        </c:scaling>
        <c:delete val="1"/>
        <c:axPos val="l"/>
        <c:numFmt formatCode="#,##0.00" sourceLinked="1"/>
        <c:majorTickMark val="out"/>
        <c:minorTickMark val="none"/>
        <c:tickLblPos val="nextTo"/>
        <c:crossAx val="2033641391"/>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Primary care visits that were more than 30 miles from the patient's home</a:t>
            </a:r>
          </a:p>
        </c:rich>
      </c:tx>
      <c:overlay val="0"/>
    </c:title>
    <c:autoTitleDeleted val="0"/>
    <c:plotArea>
      <c:layout/>
      <c:barChart>
        <c:barDir val="col"/>
        <c:grouping val="clustered"/>
        <c:varyColors val="0"/>
        <c:ser>
          <c:idx val="0"/>
          <c:order val="0"/>
          <c:tx>
            <c:strRef>
              <c:f>Data!$I$7</c:f>
              <c:strCache>
                <c:ptCount val="1"/>
              </c:strCache>
            </c:strRef>
          </c:tx>
          <c:invertIfNegative val="0"/>
          <c:dPt>
            <c:idx val="0"/>
            <c:invertIfNegative val="0"/>
            <c:bubble3D val="0"/>
            <c:spPr>
              <a:solidFill>
                <a:srgbClr val="3D6E6F"/>
              </a:solidFill>
            </c:spPr>
            <c:extLst>
              <c:ext xmlns:c16="http://schemas.microsoft.com/office/drawing/2014/chart" uri="{C3380CC4-5D6E-409C-BE32-E72D297353CC}">
                <c16:uniqueId val="{00000001-2C35-4F24-9AAC-801117732C3E}"/>
              </c:ext>
            </c:extLst>
          </c:dPt>
          <c:dPt>
            <c:idx val="1"/>
            <c:invertIfNegative val="0"/>
            <c:bubble3D val="0"/>
            <c:spPr>
              <a:solidFill>
                <a:srgbClr val="A2ADB1"/>
              </a:solidFill>
            </c:spPr>
            <c:extLst>
              <c:ext xmlns:c16="http://schemas.microsoft.com/office/drawing/2014/chart" uri="{C3380CC4-5D6E-409C-BE32-E72D297353CC}">
                <c16:uniqueId val="{00000003-2C35-4F24-9AAC-801117732C3E}"/>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Data!$N$7:$O$7</c:f>
              <c:strCache>
                <c:ptCount val="2"/>
                <c:pt idx="0">
                  <c:v>2019
Piscataquis County</c:v>
                </c:pt>
                <c:pt idx="1">
                  <c:v>2019
Maine</c:v>
                </c:pt>
              </c:strCache>
            </c:strRef>
          </c:cat>
          <c:val>
            <c:numRef>
              <c:f>Data!$J$7:$K$7</c:f>
              <c:numCache>
                <c:formatCode>0.0%</c:formatCode>
                <c:ptCount val="2"/>
                <c:pt idx="0">
                  <c:v>0.33100000000000002</c:v>
                </c:pt>
                <c:pt idx="1">
                  <c:v>0.2</c:v>
                </c:pt>
              </c:numCache>
            </c:numRef>
          </c:val>
          <c:extLst>
            <c:ext xmlns:c16="http://schemas.microsoft.com/office/drawing/2014/chart" uri="{C3380CC4-5D6E-409C-BE32-E72D297353CC}">
              <c16:uniqueId val="{00000004-2C35-4F24-9AAC-801117732C3E}"/>
            </c:ext>
          </c:extLst>
        </c:ser>
        <c:dLbls>
          <c:dLblPos val="outEnd"/>
          <c:showLegendKey val="0"/>
          <c:showVal val="1"/>
          <c:showCatName val="0"/>
          <c:showSerName val="0"/>
          <c:showPercent val="0"/>
          <c:showBubbleSize val="0"/>
        </c:dLbls>
        <c:gapWidth val="150"/>
        <c:axId val="2033647215"/>
        <c:axId val="2033648047"/>
      </c:barChart>
      <c:catAx>
        <c:axId val="2033647215"/>
        <c:scaling>
          <c:orientation val="minMax"/>
        </c:scaling>
        <c:delete val="0"/>
        <c:axPos val="b"/>
        <c:numFmt formatCode="General" sourceLinked="1"/>
        <c:majorTickMark val="out"/>
        <c:minorTickMark val="none"/>
        <c:tickLblPos val="nextTo"/>
        <c:crossAx val="2033648047"/>
        <c:crosses val="autoZero"/>
        <c:auto val="1"/>
        <c:lblAlgn val="ctr"/>
        <c:lblOffset val="100"/>
        <c:noMultiLvlLbl val="0"/>
      </c:catAx>
      <c:valAx>
        <c:axId val="2033648047"/>
        <c:scaling>
          <c:orientation val="minMax"/>
        </c:scaling>
        <c:delete val="1"/>
        <c:axPos val="l"/>
        <c:numFmt formatCode="0.0%" sourceLinked="1"/>
        <c:majorTickMark val="out"/>
        <c:minorTickMark val="none"/>
        <c:tickLblPos val="nextTo"/>
        <c:crossAx val="2033647215"/>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Ambulatory care-sensitive condition hospitalizations per 10,000 population</a:t>
            </a:r>
          </a:p>
        </c:rich>
      </c:tx>
      <c:overlay val="0"/>
    </c:title>
    <c:autoTitleDeleted val="0"/>
    <c:plotArea>
      <c:layout/>
      <c:barChart>
        <c:barDir val="col"/>
        <c:grouping val="clustered"/>
        <c:varyColors val="0"/>
        <c:ser>
          <c:idx val="0"/>
          <c:order val="0"/>
          <c:tx>
            <c:strRef>
              <c:f>Data!$I$9</c:f>
              <c:strCache>
                <c:ptCount val="1"/>
              </c:strCache>
            </c:strRef>
          </c:tx>
          <c:invertIfNegative val="0"/>
          <c:dPt>
            <c:idx val="0"/>
            <c:invertIfNegative val="0"/>
            <c:bubble3D val="0"/>
            <c:spPr>
              <a:solidFill>
                <a:srgbClr val="3D6E6F"/>
              </a:solidFill>
            </c:spPr>
            <c:extLst>
              <c:ext xmlns:c16="http://schemas.microsoft.com/office/drawing/2014/chart" uri="{C3380CC4-5D6E-409C-BE32-E72D297353CC}">
                <c16:uniqueId val="{00000001-C291-457F-AE87-370962484586}"/>
              </c:ext>
            </c:extLst>
          </c:dPt>
          <c:dPt>
            <c:idx val="1"/>
            <c:invertIfNegative val="0"/>
            <c:bubble3D val="0"/>
            <c:spPr>
              <a:solidFill>
                <a:srgbClr val="A2ADB1"/>
              </a:solidFill>
            </c:spPr>
            <c:extLst>
              <c:ext xmlns:c16="http://schemas.microsoft.com/office/drawing/2014/chart" uri="{C3380CC4-5D6E-409C-BE32-E72D297353CC}">
                <c16:uniqueId val="{00000003-C291-457F-AE87-370962484586}"/>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Data!$N$9:$O$9</c:f>
              <c:strCache>
                <c:ptCount val="2"/>
                <c:pt idx="0">
                  <c:v>2016-2018
Piscataquis County</c:v>
                </c:pt>
                <c:pt idx="1">
                  <c:v>2016-2018
Maine</c:v>
                </c:pt>
              </c:strCache>
            </c:strRef>
          </c:cat>
          <c:val>
            <c:numRef>
              <c:f>Data!$J$9:$K$9</c:f>
              <c:numCache>
                <c:formatCode>General</c:formatCode>
                <c:ptCount val="2"/>
                <c:pt idx="0">
                  <c:v>87.1</c:v>
                </c:pt>
                <c:pt idx="1">
                  <c:v>61.4</c:v>
                </c:pt>
              </c:numCache>
            </c:numRef>
          </c:val>
          <c:extLst>
            <c:ext xmlns:c16="http://schemas.microsoft.com/office/drawing/2014/chart" uri="{C3380CC4-5D6E-409C-BE32-E72D297353CC}">
              <c16:uniqueId val="{00000004-C291-457F-AE87-370962484586}"/>
            </c:ext>
          </c:extLst>
        </c:ser>
        <c:dLbls>
          <c:dLblPos val="outEnd"/>
          <c:showLegendKey val="0"/>
          <c:showVal val="1"/>
          <c:showCatName val="0"/>
          <c:showSerName val="0"/>
          <c:showPercent val="0"/>
          <c:showBubbleSize val="0"/>
        </c:dLbls>
        <c:gapWidth val="150"/>
        <c:axId val="2033651375"/>
        <c:axId val="2033647631"/>
      </c:barChart>
      <c:catAx>
        <c:axId val="2033651375"/>
        <c:scaling>
          <c:orientation val="minMax"/>
        </c:scaling>
        <c:delete val="0"/>
        <c:axPos val="b"/>
        <c:numFmt formatCode="General" sourceLinked="1"/>
        <c:majorTickMark val="out"/>
        <c:minorTickMark val="none"/>
        <c:tickLblPos val="nextTo"/>
        <c:crossAx val="2033647631"/>
        <c:crosses val="autoZero"/>
        <c:auto val="1"/>
        <c:lblAlgn val="ctr"/>
        <c:lblOffset val="100"/>
        <c:noMultiLvlLbl val="0"/>
      </c:catAx>
      <c:valAx>
        <c:axId val="2033647631"/>
        <c:scaling>
          <c:orientation val="minMax"/>
        </c:scaling>
        <c:delete val="1"/>
        <c:axPos val="l"/>
        <c:numFmt formatCode="General" sourceLinked="1"/>
        <c:majorTickMark val="out"/>
        <c:minorTickMark val="none"/>
        <c:tickLblPos val="nextTo"/>
        <c:crossAx val="2033651375"/>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Ambulatory care-sensitive condition emergency department rate per 10,000 population</a:t>
            </a:r>
          </a:p>
        </c:rich>
      </c:tx>
      <c:overlay val="0"/>
    </c:title>
    <c:autoTitleDeleted val="0"/>
    <c:plotArea>
      <c:layout/>
      <c:barChart>
        <c:barDir val="col"/>
        <c:grouping val="clustered"/>
        <c:varyColors val="0"/>
        <c:ser>
          <c:idx val="0"/>
          <c:order val="0"/>
          <c:tx>
            <c:strRef>
              <c:f>Data!$I$10</c:f>
              <c:strCache>
                <c:ptCount val="1"/>
              </c:strCache>
            </c:strRef>
          </c:tx>
          <c:invertIfNegative val="0"/>
          <c:dPt>
            <c:idx val="0"/>
            <c:invertIfNegative val="0"/>
            <c:bubble3D val="0"/>
            <c:spPr>
              <a:solidFill>
                <a:srgbClr val="3D6E6F"/>
              </a:solidFill>
            </c:spPr>
            <c:extLst>
              <c:ext xmlns:c16="http://schemas.microsoft.com/office/drawing/2014/chart" uri="{C3380CC4-5D6E-409C-BE32-E72D297353CC}">
                <c16:uniqueId val="{00000001-4235-40B2-AC79-F12E6FBF5A56}"/>
              </c:ext>
            </c:extLst>
          </c:dPt>
          <c:dPt>
            <c:idx val="1"/>
            <c:invertIfNegative val="0"/>
            <c:bubble3D val="0"/>
            <c:spPr>
              <a:solidFill>
                <a:srgbClr val="A2ADB1"/>
              </a:solidFill>
            </c:spPr>
            <c:extLst>
              <c:ext xmlns:c16="http://schemas.microsoft.com/office/drawing/2014/chart" uri="{C3380CC4-5D6E-409C-BE32-E72D297353CC}">
                <c16:uniqueId val="{00000003-4235-40B2-AC79-F12E6FBF5A56}"/>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Data!$N$10:$O$10</c:f>
              <c:strCache>
                <c:ptCount val="2"/>
                <c:pt idx="0">
                  <c:v>2016-2018
Piscataquis County</c:v>
                </c:pt>
                <c:pt idx="1">
                  <c:v>2016-2018
Maine</c:v>
                </c:pt>
              </c:strCache>
            </c:strRef>
          </c:cat>
          <c:val>
            <c:numRef>
              <c:f>Data!$J$10:$K$10</c:f>
              <c:numCache>
                <c:formatCode>General</c:formatCode>
                <c:ptCount val="2"/>
                <c:pt idx="0">
                  <c:v>446.3</c:v>
                </c:pt>
                <c:pt idx="1">
                  <c:v>282.5</c:v>
                </c:pt>
              </c:numCache>
            </c:numRef>
          </c:val>
          <c:extLst>
            <c:ext xmlns:c16="http://schemas.microsoft.com/office/drawing/2014/chart" uri="{C3380CC4-5D6E-409C-BE32-E72D297353CC}">
              <c16:uniqueId val="{00000004-4235-40B2-AC79-F12E6FBF5A56}"/>
            </c:ext>
          </c:extLst>
        </c:ser>
        <c:dLbls>
          <c:dLblPos val="outEnd"/>
          <c:showLegendKey val="0"/>
          <c:showVal val="1"/>
          <c:showCatName val="0"/>
          <c:showSerName val="0"/>
          <c:showPercent val="0"/>
          <c:showBubbleSize val="0"/>
        </c:dLbls>
        <c:gapWidth val="150"/>
        <c:axId val="2033647215"/>
        <c:axId val="2033649295"/>
      </c:barChart>
      <c:catAx>
        <c:axId val="2033647215"/>
        <c:scaling>
          <c:orientation val="minMax"/>
        </c:scaling>
        <c:delete val="0"/>
        <c:axPos val="b"/>
        <c:numFmt formatCode="General" sourceLinked="1"/>
        <c:majorTickMark val="out"/>
        <c:minorTickMark val="none"/>
        <c:tickLblPos val="nextTo"/>
        <c:crossAx val="2033649295"/>
        <c:crosses val="autoZero"/>
        <c:auto val="1"/>
        <c:lblAlgn val="ctr"/>
        <c:lblOffset val="100"/>
        <c:noMultiLvlLbl val="0"/>
      </c:catAx>
      <c:valAx>
        <c:axId val="2033649295"/>
        <c:scaling>
          <c:orientation val="minMax"/>
        </c:scaling>
        <c:delete val="1"/>
        <c:axPos val="l"/>
        <c:numFmt formatCode="General" sourceLinked="1"/>
        <c:majorTickMark val="out"/>
        <c:minorTickMark val="none"/>
        <c:tickLblPos val="nextTo"/>
        <c:crossAx val="2033647215"/>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ED5D2B-9422-4547-9E81-2D8D2D1904FC}" type="datetimeFigureOut">
              <a:rPr lang="en-US" smtClean="0"/>
              <a:t>9/7/2021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86CDD7-021C-4D44-A941-E7B69ADD70F4}" type="slidenum">
              <a:rPr lang="en-US" smtClean="0"/>
              <a:t>‹#›</a:t>
            </a:fld>
            <a:endParaRPr lang="en-US"/>
          </a:p>
        </p:txBody>
      </p:sp>
    </p:spTree>
    <p:extLst>
      <p:ext uri="{BB962C8B-B14F-4D97-AF65-F5344CB8AC3E}">
        <p14:creationId xmlns:p14="http://schemas.microsoft.com/office/powerpoint/2010/main" val="3818375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Arial" panose="020B0604020202020204" pitchFamily="34" charset="0"/>
                <a:ea typeface="Calibri" panose="020F0502020204030204" pitchFamily="34" charset="0"/>
              </a:rPr>
              <a:t>Local Planning Committee Member </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a:t>
            </a:fld>
            <a:endParaRPr lang="en-US"/>
          </a:p>
        </p:txBody>
      </p:sp>
    </p:spTree>
    <p:extLst>
      <p:ext uri="{BB962C8B-B14F-4D97-AF65-F5344CB8AC3E}">
        <p14:creationId xmlns:p14="http://schemas.microsoft.com/office/powerpoint/2010/main" val="3266057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Jo or JSI</a:t>
            </a:r>
          </a:p>
          <a:p>
            <a:r>
              <a:rPr lang="en-US" b="1" dirty="0" smtClean="0"/>
              <a:t>Community</a:t>
            </a:r>
            <a:r>
              <a:rPr lang="en-US" b="1" baseline="0" dirty="0" smtClean="0"/>
              <a:t> Sponsored Event Partners include </a:t>
            </a:r>
            <a:endParaRPr lang="en-US" baseline="0" dirty="0" smtClean="0"/>
          </a:p>
          <a:p>
            <a:pPr marL="228600" indent="-228600">
              <a:buFont typeface="+mj-lt"/>
              <a:buAutoNum type="arabicPeriod"/>
            </a:pPr>
            <a:r>
              <a:rPr lang="en-US" baseline="0" dirty="0" smtClean="0"/>
              <a:t>Disability Rights Maine (2 events: people who are deaf or hard of hearing and people with other disabilities)</a:t>
            </a:r>
          </a:p>
          <a:p>
            <a:pPr marL="228600" indent="-228600">
              <a:buFont typeface="+mj-lt"/>
              <a:buAutoNum type="arabicPeriod"/>
            </a:pPr>
            <a:r>
              <a:rPr lang="en-US" baseline="0" dirty="0" smtClean="0"/>
              <a:t>Maine Primary Care Association (People who are served by Maine’s Federally Qualified Health Centers</a:t>
            </a:r>
          </a:p>
          <a:p>
            <a:pPr marL="228600" indent="-228600">
              <a:buFont typeface="+mj-lt"/>
              <a:buAutoNum type="arabicPeriod"/>
            </a:pPr>
            <a:r>
              <a:rPr lang="en-US" baseline="0" dirty="0" smtClean="0"/>
              <a:t>Maine Council on Aging (Older Adults 65+</a:t>
            </a:r>
          </a:p>
          <a:p>
            <a:pPr marL="228600" indent="-228600">
              <a:buFont typeface="+mj-lt"/>
              <a:buAutoNum type="arabicPeriod"/>
            </a:pPr>
            <a:r>
              <a:rPr lang="en-US" baseline="0" dirty="0" smtClean="0"/>
              <a:t>Consumer Right Council of Maine (people with a mental health diagnosis)</a:t>
            </a:r>
          </a:p>
          <a:p>
            <a:pPr marL="228600" indent="-228600">
              <a:buFont typeface="+mj-lt"/>
              <a:buAutoNum type="arabicPeriod"/>
            </a:pPr>
            <a:r>
              <a:rPr lang="en-US" baseline="0" dirty="0" smtClean="0"/>
              <a:t>Formerly Incarcerated (Maine Prisoner Re-Entry Network)</a:t>
            </a:r>
          </a:p>
          <a:p>
            <a:pPr marL="228600" indent="-228600">
              <a:buFont typeface="+mj-lt"/>
              <a:buAutoNum type="arabicPeriod"/>
            </a:pPr>
            <a:r>
              <a:rPr lang="en-US" baseline="0" dirty="0" smtClean="0"/>
              <a:t>Maine Youth Action Network and Friends (Raising the voices of Maine’s diverse youth)</a:t>
            </a:r>
          </a:p>
          <a:p>
            <a:pPr marL="228600" indent="-228600">
              <a:buFont typeface="+mj-lt"/>
              <a:buAutoNum type="arabicPeriod"/>
            </a:pPr>
            <a:r>
              <a:rPr lang="en-US" baseline="0" dirty="0" smtClean="0"/>
              <a:t>Green Memorial A.M.E. Zion Church (Black/African American)</a:t>
            </a:r>
          </a:p>
          <a:p>
            <a:pPr marL="228600" indent="-228600">
              <a:buFont typeface="+mj-lt"/>
              <a:buAutoNum type="arabicPeriod"/>
            </a:pPr>
            <a:r>
              <a:rPr lang="en-US" baseline="0" dirty="0" smtClean="0"/>
              <a:t>Health Equity Alliance (LGBTQ+ community)</a:t>
            </a:r>
          </a:p>
          <a:p>
            <a:pPr marL="228600" indent="-228600">
              <a:buFont typeface="+mj-lt"/>
              <a:buAutoNum type="arabicPeriod"/>
            </a:pPr>
            <a:r>
              <a:rPr lang="en-US" baseline="0" dirty="0" smtClean="0"/>
              <a:t>Portland Recovery Center (for people with a substance use disorder or in recovery)</a:t>
            </a:r>
          </a:p>
          <a:p>
            <a:pPr marL="228600" indent="-228600">
              <a:buFont typeface="+mj-lt"/>
              <a:buAutoNum type="arabicPeriod"/>
            </a:pPr>
            <a:r>
              <a:rPr lang="en-US" baseline="0" dirty="0" smtClean="0"/>
              <a:t>ADD HOUSING INSECURE IF NEED BE</a:t>
            </a:r>
          </a:p>
          <a:p>
            <a:pPr marL="228600" indent="-228600">
              <a:buFont typeface="+mj-lt"/>
              <a:buAutoNum type="arabicPeriod"/>
            </a:pPr>
            <a:r>
              <a:rPr lang="en-US" baseline="0" dirty="0" smtClean="0"/>
              <a:t>ADD VETERAN IF NEED BE</a:t>
            </a:r>
          </a:p>
          <a:p>
            <a:endParaRPr lang="en-US" baseline="0" dirty="0" smtClean="0"/>
          </a:p>
          <a:p>
            <a:r>
              <a:rPr lang="en-US" b="1" baseline="0" dirty="0" smtClean="0"/>
              <a:t>Oral Survey Partners include: </a:t>
            </a:r>
            <a:endParaRPr lang="en-US" baseline="0" dirty="0" smtClean="0"/>
          </a:p>
          <a:p>
            <a:r>
              <a:rPr lang="en-US" baseline="0" dirty="0" smtClean="0"/>
              <a:t>City of Portland’s Minority Health Program</a:t>
            </a:r>
          </a:p>
          <a:p>
            <a:r>
              <a:rPr lang="en-US" baseline="0" dirty="0" smtClean="0"/>
              <a:t>New Mainer’s Public Health Initiative</a:t>
            </a:r>
          </a:p>
          <a:p>
            <a:r>
              <a:rPr lang="en-US" baseline="0" dirty="0" smtClean="0"/>
              <a:t>Maine Immigrant Access Network</a:t>
            </a:r>
          </a:p>
          <a:p>
            <a:r>
              <a:rPr lang="en-US" baseline="0" dirty="0" smtClean="0"/>
              <a:t>Gateway Community Services</a:t>
            </a:r>
          </a:p>
          <a:p>
            <a:r>
              <a:rPr lang="en-US" baseline="0" dirty="0" smtClean="0"/>
              <a:t>Maine Immigrant and Refugee Services</a:t>
            </a:r>
          </a:p>
          <a:p>
            <a:r>
              <a:rPr lang="en-US" baseline="0" dirty="0" smtClean="0"/>
              <a:t>Maine Community Integration</a:t>
            </a:r>
          </a:p>
          <a:p>
            <a:r>
              <a:rPr lang="en-US" baseline="0" dirty="0" smtClean="0"/>
              <a:t>Mano </a:t>
            </a:r>
            <a:r>
              <a:rPr lang="en-US" baseline="0" dirty="0" err="1" smtClean="0"/>
              <a:t>en</a:t>
            </a:r>
            <a:r>
              <a:rPr lang="en-US" baseline="0" dirty="0" smtClean="0"/>
              <a:t> Mano</a:t>
            </a:r>
          </a:p>
          <a:p>
            <a:endParaRPr lang="en-US" baseline="0" dirty="0" smtClean="0"/>
          </a:p>
          <a:p>
            <a:r>
              <a:rPr lang="en-US" baseline="0" dirty="0" smtClean="0"/>
              <a:t>We are piloting these additional outreach methods with support from </a:t>
            </a:r>
          </a:p>
          <a:p>
            <a:r>
              <a:rPr lang="en-US" baseline="0" dirty="0" smtClean="0"/>
              <a:t>State of Maine’s Preventative Health and Health Services Block Grant</a:t>
            </a:r>
          </a:p>
          <a:p>
            <a:r>
              <a:rPr lang="en-US" baseline="0" dirty="0" smtClean="0"/>
              <a:t>Maine Health Access Foundation</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Introduce leader for leadership remarks</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11</a:t>
            </a:fld>
            <a:endParaRPr lang="en-US"/>
          </a:p>
        </p:txBody>
      </p:sp>
    </p:spTree>
    <p:extLst>
      <p:ext uri="{BB962C8B-B14F-4D97-AF65-F5344CB8AC3E}">
        <p14:creationId xmlns:p14="http://schemas.microsoft.com/office/powerpoint/2010/main" val="2141971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Leadership remarks</a:t>
            </a:r>
          </a:p>
          <a:p>
            <a:endParaRPr lang="en-US" dirty="0"/>
          </a:p>
          <a:p>
            <a:r>
              <a:rPr lang="en-US" dirty="0"/>
              <a:t>Leader to introduce point person for review of previous health improvement efforts.</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12</a:t>
            </a:fld>
            <a:endParaRPr lang="en-US"/>
          </a:p>
        </p:txBody>
      </p:sp>
    </p:spTree>
    <p:extLst>
      <p:ext uri="{BB962C8B-B14F-4D97-AF65-F5344CB8AC3E}">
        <p14:creationId xmlns:p14="http://schemas.microsoft.com/office/powerpoint/2010/main" val="495437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Previous CHNA efforts point person</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13</a:t>
            </a:fld>
            <a:endParaRPr lang="en-US"/>
          </a:p>
        </p:txBody>
      </p:sp>
    </p:spTree>
    <p:extLst>
      <p:ext uri="{BB962C8B-B14F-4D97-AF65-F5344CB8AC3E}">
        <p14:creationId xmlns:p14="http://schemas.microsoft.com/office/powerpoint/2010/main" val="2727119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Previous CHNA efforts point person</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14</a:t>
            </a:fld>
            <a:endParaRPr lang="en-US"/>
          </a:p>
        </p:txBody>
      </p:sp>
    </p:spTree>
    <p:extLst>
      <p:ext uri="{BB962C8B-B14F-4D97-AF65-F5344CB8AC3E}">
        <p14:creationId xmlns:p14="http://schemas.microsoft.com/office/powerpoint/2010/main" val="3412777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Previous CHNA efforts point person</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15</a:t>
            </a:fld>
            <a:endParaRPr lang="en-US"/>
          </a:p>
        </p:txBody>
      </p:sp>
    </p:spTree>
    <p:extLst>
      <p:ext uri="{BB962C8B-B14F-4D97-AF65-F5344CB8AC3E}">
        <p14:creationId xmlns:p14="http://schemas.microsoft.com/office/powerpoint/2010/main" val="2923796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Previous CHNA efforts point person</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16</a:t>
            </a:fld>
            <a:endParaRPr lang="en-US"/>
          </a:p>
        </p:txBody>
      </p:sp>
    </p:spTree>
    <p:extLst>
      <p:ext uri="{BB962C8B-B14F-4D97-AF65-F5344CB8AC3E}">
        <p14:creationId xmlns:p14="http://schemas.microsoft.com/office/powerpoint/2010/main" val="882821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Previous CHNA efforts point person</a:t>
            </a:r>
          </a:p>
          <a:p>
            <a:endParaRPr lang="en-US" dirty="0"/>
          </a:p>
          <a:p>
            <a:r>
              <a:rPr lang="en-US" dirty="0"/>
              <a:t>Introduce JSI</a:t>
            </a:r>
          </a:p>
        </p:txBody>
      </p:sp>
      <p:sp>
        <p:nvSpPr>
          <p:cNvPr id="4" name="Slide Number Placeholder 3"/>
          <p:cNvSpPr>
            <a:spLocks noGrp="1"/>
          </p:cNvSpPr>
          <p:nvPr>
            <p:ph type="sldNum" sz="quarter" idx="5"/>
          </p:nvPr>
        </p:nvSpPr>
        <p:spPr/>
        <p:txBody>
          <a:bodyPr/>
          <a:lstStyle/>
          <a:p>
            <a:fld id="{4886CDD7-021C-4D44-A941-E7B69ADD70F4}" type="slidenum">
              <a:rPr lang="en-US" smtClean="0"/>
              <a:t>17</a:t>
            </a:fld>
            <a:endParaRPr lang="en-US"/>
          </a:p>
        </p:txBody>
      </p:sp>
    </p:spTree>
    <p:extLst>
      <p:ext uri="{BB962C8B-B14F-4D97-AF65-F5344CB8AC3E}">
        <p14:creationId xmlns:p14="http://schemas.microsoft.com/office/powerpoint/2010/main" val="36742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JSI</a:t>
            </a:r>
          </a:p>
        </p:txBody>
      </p:sp>
      <p:sp>
        <p:nvSpPr>
          <p:cNvPr id="4" name="Slide Number Placeholder 3"/>
          <p:cNvSpPr>
            <a:spLocks noGrp="1"/>
          </p:cNvSpPr>
          <p:nvPr>
            <p:ph type="sldNum" sz="quarter" idx="5"/>
          </p:nvPr>
        </p:nvSpPr>
        <p:spPr/>
        <p:txBody>
          <a:bodyPr/>
          <a:lstStyle/>
          <a:p>
            <a:fld id="{4886CDD7-021C-4D44-A941-E7B69ADD70F4}" type="slidenum">
              <a:rPr lang="en-US" smtClean="0"/>
              <a:t>18</a:t>
            </a:fld>
            <a:endParaRPr lang="en-US"/>
          </a:p>
        </p:txBody>
      </p:sp>
    </p:spTree>
    <p:extLst>
      <p:ext uri="{BB962C8B-B14F-4D97-AF65-F5344CB8AC3E}">
        <p14:creationId xmlns:p14="http://schemas.microsoft.com/office/powerpoint/2010/main" val="4122055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JSI</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sz="1200" kern="120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A star means that the health issue or problem is getting better over time or better in comparison to another place</a:t>
            </a:r>
          </a:p>
          <a:p>
            <a:r>
              <a:rPr lang="en-US" sz="1200" kern="1200" baseline="0" dirty="0">
                <a:solidFill>
                  <a:schemeClr val="tx1"/>
                </a:solidFill>
                <a:effectLst/>
                <a:latin typeface="+mn-lt"/>
                <a:ea typeface="+mn-ea"/>
                <a:cs typeface="+mn-cs"/>
              </a:rPr>
              <a:t>A red exclamation point means that the health issue or problem is getting worse over time or worse in comparison to another place</a:t>
            </a:r>
          </a:p>
          <a:p>
            <a:r>
              <a:rPr lang="en-US" sz="1200" kern="1200" baseline="0" dirty="0">
                <a:solidFill>
                  <a:schemeClr val="tx1"/>
                </a:solidFill>
                <a:effectLst/>
                <a:latin typeface="+mn-lt"/>
                <a:ea typeface="+mn-ea"/>
                <a:cs typeface="+mn-cs"/>
              </a:rPr>
              <a:t>A gray circle means that the dating hasn’t changed over time or isn’t much different in comparison to another place</a:t>
            </a:r>
          </a:p>
          <a:p>
            <a:r>
              <a:rPr lang="en-US" sz="1200" kern="1200" baseline="0" dirty="0">
                <a:solidFill>
                  <a:schemeClr val="tx1"/>
                </a:solidFill>
                <a:effectLst/>
                <a:latin typeface="+mn-lt"/>
                <a:ea typeface="+mn-ea"/>
                <a:cs typeface="+mn-cs"/>
              </a:rPr>
              <a:t>N/A means that there was not enough data to be able to make a comparison</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There are two additional symbols you might see:</a:t>
            </a:r>
          </a:p>
          <a:p>
            <a:r>
              <a:rPr lang="en-US" sz="1200" kern="1200" baseline="0" dirty="0">
                <a:solidFill>
                  <a:schemeClr val="tx1"/>
                </a:solidFill>
                <a:effectLst/>
                <a:latin typeface="+mn-lt"/>
                <a:ea typeface="+mn-ea"/>
                <a:cs typeface="+mn-cs"/>
              </a:rPr>
              <a:t>A black dot means that you should use caution when interpreting the data – the results might be unreliable because of small numbers</a:t>
            </a:r>
          </a:p>
          <a:p>
            <a:r>
              <a:rPr lang="en-US" sz="1200" kern="1200" baseline="0" dirty="0">
                <a:solidFill>
                  <a:schemeClr val="tx1"/>
                </a:solidFill>
                <a:effectLst/>
                <a:latin typeface="+mn-lt"/>
                <a:ea typeface="+mn-ea"/>
                <a:cs typeface="+mn-cs"/>
              </a:rPr>
              <a:t>A black dash means that data was unavailable, or that data was suppressed due to a small number of respondents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(Go to next slide and walk audience through an example)</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19</a:t>
            </a:fld>
            <a:endParaRPr lang="en-US"/>
          </a:p>
        </p:txBody>
      </p:sp>
    </p:spTree>
    <p:extLst>
      <p:ext uri="{BB962C8B-B14F-4D97-AF65-F5344CB8AC3E}">
        <p14:creationId xmlns:p14="http://schemas.microsoft.com/office/powerpoint/2010/main" val="3890482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JSI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charts in this presentation are all excerpts from the Data Health Profiles that were created by </a:t>
            </a:r>
            <a:r>
              <a:rPr lang="en-US" dirty="0" err="1"/>
              <a:t>MaineHealth</a:t>
            </a:r>
            <a:r>
              <a:rPr lang="en-US" dirty="0"/>
              <a:t> and the Maine CDC. They contain data pulled from publicly available sources that are designed to help people learn more about the health of their communities. Not all the data points are available for every measure, but we’ve included data wherever we can.</a:t>
            </a:r>
          </a:p>
          <a:p>
            <a:endParaRPr lang="en-US" dirty="0"/>
          </a:p>
          <a:p>
            <a:r>
              <a:rPr lang="en-US" dirty="0"/>
              <a:t>The green bars represent data from your community. The left most one represents a past data point, and the right bar represents the most recent data point available when the data was gathered. These are the same data points used in the Data Health Profiles.</a:t>
            </a:r>
          </a:p>
          <a:p>
            <a:endParaRPr lang="en-US" dirty="0"/>
          </a:p>
          <a:p>
            <a:r>
              <a:rPr lang="en-US" dirty="0"/>
              <a:t>The grey bars represent data for the state of Maine as a whole- on the left- and for the United States as a whole- on the right, when it is available.</a:t>
            </a:r>
          </a:p>
          <a:p>
            <a:endParaRPr lang="en-US" dirty="0"/>
          </a:p>
          <a:p>
            <a:r>
              <a:rPr lang="en-US" dirty="0"/>
              <a:t>We’ve also noted where differences in the data points are ‘statistically significant’. A difference between two measurements is significant when scientists can say, with a known degree of confidence, that the difference between them is large enough that the difference is most likely to be caused by an actual difference in the item being measured, and not caused by error associated taking the measurement. All of these tests are comparing the most recent data point for your community to other data points. A red exclamation mark indicates a difference that your community is significantly different in a less desirable direction compared to the data point with the symbol. A green star indicates that your community is significantly different in a more desirable direction. A grey circle indicates that there is no significant difference.</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20</a:t>
            </a:fld>
            <a:endParaRPr lang="en-US"/>
          </a:p>
        </p:txBody>
      </p:sp>
    </p:spTree>
    <p:extLst>
      <p:ext uri="{BB962C8B-B14F-4D97-AF65-F5344CB8AC3E}">
        <p14:creationId xmlns:p14="http://schemas.microsoft.com/office/powerpoint/2010/main" val="2617010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Arial" panose="020B0604020202020204" pitchFamily="34" charset="0"/>
                <a:ea typeface="Calibri" panose="020F0502020204030204" pitchFamily="34" charset="0"/>
              </a:rPr>
              <a:t>Local Planning Committee Member </a:t>
            </a:r>
            <a:endParaRPr lang="en-US" sz="1200" dirty="0">
              <a:effectLst/>
              <a:latin typeface="Arial" panose="020B060402020202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a:t>
            </a:fld>
            <a:endParaRPr lang="en-US"/>
          </a:p>
        </p:txBody>
      </p:sp>
    </p:spTree>
    <p:extLst>
      <p:ext uri="{BB962C8B-B14F-4D97-AF65-F5344CB8AC3E}">
        <p14:creationId xmlns:p14="http://schemas.microsoft.com/office/powerpoint/2010/main" val="3015186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Maine Shared CHNA website contains</a:t>
            </a:r>
            <a:r>
              <a:rPr lang="en-US" baseline="0" dirty="0"/>
              <a:t> health profiles for 3 of Maine’s largest cities, 16 counties, 5 public health districts, the state, as well as data provided by race, ethnicity, educational attainment, gender, sexual orientation, older adults, insurance status, income, and rurality. </a:t>
            </a:r>
          </a:p>
          <a:p>
            <a:endParaRPr lang="en-US" baseline="0" dirty="0"/>
          </a:p>
          <a:p>
            <a:r>
              <a:rPr lang="en-US" baseline="0" dirty="0"/>
              <a:t>In addition, there is an interactive data portal where you can search by specific data points. All these breakdowns are then provided by data point. </a:t>
            </a:r>
            <a:endParaRPr lang="en-US" dirty="0"/>
          </a:p>
        </p:txBody>
      </p:sp>
      <p:sp>
        <p:nvSpPr>
          <p:cNvPr id="4" name="Slide Number Placeholder 3"/>
          <p:cNvSpPr>
            <a:spLocks noGrp="1"/>
          </p:cNvSpPr>
          <p:nvPr>
            <p:ph type="sldNum" sz="quarter" idx="10"/>
          </p:nvPr>
        </p:nvSpPr>
        <p:spPr/>
        <p:txBody>
          <a:bodyPr/>
          <a:lstStyle/>
          <a:p>
            <a:fld id="{4886CDD7-021C-4D44-A941-E7B69ADD70F4}" type="slidenum">
              <a:rPr lang="en-US" smtClean="0"/>
              <a:t>21</a:t>
            </a:fld>
            <a:endParaRPr lang="en-US"/>
          </a:p>
        </p:txBody>
      </p:sp>
    </p:spTree>
    <p:extLst>
      <p:ext uri="{BB962C8B-B14F-4D97-AF65-F5344CB8AC3E}">
        <p14:creationId xmlns:p14="http://schemas.microsoft.com/office/powerpoint/2010/main" val="8155463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JSI</a:t>
            </a:r>
          </a:p>
        </p:txBody>
      </p:sp>
      <p:sp>
        <p:nvSpPr>
          <p:cNvPr id="4" name="Slide Number Placeholder 3"/>
          <p:cNvSpPr>
            <a:spLocks noGrp="1"/>
          </p:cNvSpPr>
          <p:nvPr>
            <p:ph type="sldNum" sz="quarter" idx="5"/>
          </p:nvPr>
        </p:nvSpPr>
        <p:spPr/>
        <p:txBody>
          <a:bodyPr/>
          <a:lstStyle/>
          <a:p>
            <a:fld id="{4886CDD7-021C-4D44-A941-E7B69ADD70F4}" type="slidenum">
              <a:rPr lang="en-US" smtClean="0"/>
              <a:t>22</a:t>
            </a:fld>
            <a:endParaRPr lang="en-US"/>
          </a:p>
        </p:txBody>
      </p:sp>
    </p:spTree>
    <p:extLst>
      <p:ext uri="{BB962C8B-B14F-4D97-AF65-F5344CB8AC3E}">
        <p14:creationId xmlns:p14="http://schemas.microsoft.com/office/powerpoint/2010/main" val="4161771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life expectancy in Piscataquis County is 76.7, which is significantly lower than the state average of 78. Piscataquis County has one of the lowest life expectancy in the state.  This is an indication that more people</a:t>
            </a:r>
            <a:r>
              <a:rPr lang="en-US" baseline="0" dirty="0"/>
              <a:t> are dying at younger ages than residents in many other counties in Maine</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table</a:t>
            </a:r>
            <a:r>
              <a:rPr lang="en-US" baseline="0" dirty="0"/>
              <a:t> on the right side of the slides shows the five leading causes of death in Piscataquis County.  They are also the leading causes of death for the whole state of Maine.</a:t>
            </a:r>
            <a:endParaRPr lang="en-US" dirty="0"/>
          </a:p>
          <a:p>
            <a:endParaRPr lang="en-US" dirty="0"/>
          </a:p>
          <a:p>
            <a:r>
              <a:rPr lang="en-US" dirty="0"/>
              <a:t>The leading cause of death is cancer, the same as the state leading cause of death. As we will see later in the presentation, Piscataquis has a high rate of heart disease and diabetes, which is reflected as the leading causes of death. </a:t>
            </a:r>
          </a:p>
          <a:p>
            <a:endParaRPr lang="en-US" baseline="0" dirty="0"/>
          </a:p>
          <a:p>
            <a:r>
              <a:rPr lang="en-US" baseline="0" dirty="0"/>
              <a:t>Some highlights:</a:t>
            </a:r>
          </a:p>
          <a:p>
            <a:r>
              <a:rPr lang="en-US" baseline="0" dirty="0"/>
              <a:t>In Piscataquis County and Maine overall, the leading cause of death is Cancer followed by Heart Disease.  The opposite is true in the U.S. overall- Heart Disease is the leading cause of death, and cancer is the 2</a:t>
            </a:r>
            <a:r>
              <a:rPr lang="en-US" baseline="30000" dirty="0"/>
              <a:t>nd</a:t>
            </a:r>
            <a:r>
              <a:rPr lang="en-US" baseline="0" dirty="0"/>
              <a:t> leading cause.  One of the reasons that this is true is because we have higher rates of risk factors for cancer, such as smoking/tobacco use.  At the same time, there has been a lot of success implementing treatment of heart disease, resulting in folks with heart disease living longer.</a:t>
            </a:r>
          </a:p>
          <a:p>
            <a:endParaRPr lang="en-US" baseline="0" dirty="0"/>
          </a:p>
          <a:p>
            <a:r>
              <a:rPr lang="en-US" baseline="0"/>
              <a:t>The 4</a:t>
            </a:r>
            <a:r>
              <a:rPr lang="en-US" baseline="30000"/>
              <a:t>rd</a:t>
            </a:r>
            <a:r>
              <a:rPr lang="en-US" baseline="0"/>
              <a:t> </a:t>
            </a:r>
            <a:r>
              <a:rPr lang="en-US" baseline="0" dirty="0"/>
              <a:t>leading cause of death- Unintentional Injury- includes a number of accidental causes:  Three of the most common causes are </a:t>
            </a:r>
            <a:r>
              <a:rPr lang="en-US" baseline="0" dirty="0" err="1"/>
              <a:t>i</a:t>
            </a:r>
            <a:r>
              <a:rPr lang="en-US" baseline="0" dirty="0"/>
              <a:t>) Deaths due to motor vehicle crashes, ii) deaths due to accidental falls, and iii) deaths due to poisonings that either were unintentional or the intent was undetermined.  Suicides and Firearm deaths are classified as intentional injury.</a:t>
            </a:r>
          </a:p>
          <a:p>
            <a:endParaRPr lang="en-US" baseline="0" dirty="0"/>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23</a:t>
            </a:fld>
            <a:endParaRPr lang="en-US"/>
          </a:p>
        </p:txBody>
      </p:sp>
    </p:spTree>
    <p:extLst>
      <p:ext uri="{BB962C8B-B14F-4D97-AF65-F5344CB8AC3E}">
        <p14:creationId xmlns:p14="http://schemas.microsoft.com/office/powerpoint/2010/main" val="40055437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Piscataquis have the smallest population of any Maine county.  The population is aging.  There are fewer children and young adults and more adults over the age of 65, and fewer adults of the age where they might expect to have children.</a:t>
            </a:r>
          </a:p>
          <a:p>
            <a:endParaRPr lang="en-US">
              <a:cs typeface="Calibri"/>
            </a:endParaRPr>
          </a:p>
          <a:p>
            <a:r>
              <a:rPr lang="en-US">
                <a:cs typeface="Calibri"/>
              </a:rPr>
              <a:t>Source: </a:t>
            </a:r>
            <a:r>
              <a:rPr lang="en-US"/>
              <a:t>US Census Bureau, American Community Survey</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886CDD7-021C-4D44-A941-E7B69ADD70F4}" type="slidenum">
              <a:rPr lang="en-US" smtClean="0"/>
              <a:t>24</a:t>
            </a:fld>
            <a:endParaRPr lang="en-US"/>
          </a:p>
        </p:txBody>
      </p:sp>
    </p:spTree>
    <p:extLst>
      <p:ext uri="{BB962C8B-B14F-4D97-AF65-F5344CB8AC3E}">
        <p14:creationId xmlns:p14="http://schemas.microsoft.com/office/powerpoint/2010/main" val="25721160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Piscataquis county is one of 12 counties with no population in a metro area.  These data are based on the most recent Census estimates at the Zip-code level, and calculated use rural Urban Commuting Area codes.  The categories were established by the New England Rural Health Association.  This data is NOT comparable to 2010 US Census data on populations living in rural areas, as that data uses a different definition for rural</a:t>
            </a:r>
          </a:p>
          <a:p>
            <a:endParaRPr lang="en-US">
              <a:cs typeface="Calibri"/>
            </a:endParaRPr>
          </a:p>
          <a:p>
            <a:r>
              <a:rPr lang="en-US">
                <a:cs typeface="Calibri"/>
              </a:rPr>
              <a:t>Source: </a:t>
            </a:r>
            <a:r>
              <a:rPr lang="en-US"/>
              <a:t>Data, Research and Vital Statistics town-level population file</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886CDD7-021C-4D44-A941-E7B69ADD70F4}" type="slidenum">
              <a:rPr lang="en-US" smtClean="0"/>
              <a:t>25</a:t>
            </a:fld>
            <a:endParaRPr lang="en-US"/>
          </a:p>
        </p:txBody>
      </p:sp>
    </p:spTree>
    <p:extLst>
      <p:ext uri="{BB962C8B-B14F-4D97-AF65-F5344CB8AC3E}">
        <p14:creationId xmlns:p14="http://schemas.microsoft.com/office/powerpoint/2010/main" val="7351628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maps show the educational attainment of adults over 25 for two different time periods.  Piscataquis county has had an increase in the rate of adults who have achieved an associate’s degree or higher degree of education. This is highlighted in the change over time map, which shows that this was a greater increase than 8 other counties.</a:t>
            </a:r>
          </a:p>
          <a:p>
            <a:endParaRPr lang="en-US">
              <a:cs typeface="Calibri"/>
            </a:endParaRPr>
          </a:p>
          <a:p>
            <a:r>
              <a:rPr lang="en-US"/>
              <a:t>Source: US Census Bureau, American Community Survey</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886CDD7-021C-4D44-A941-E7B69ADD70F4}" type="slidenum">
              <a:rPr lang="en-US" smtClean="0"/>
              <a:t>26</a:t>
            </a:fld>
            <a:endParaRPr lang="en-US"/>
          </a:p>
        </p:txBody>
      </p:sp>
    </p:spTree>
    <p:extLst>
      <p:ext uri="{BB962C8B-B14F-4D97-AF65-F5344CB8AC3E}">
        <p14:creationId xmlns:p14="http://schemas.microsoft.com/office/powerpoint/2010/main" val="16341792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Piscataquis data has one of the lowest life expectancies in the state.  This is an indication of premature deaths caused by any source.</a:t>
            </a:r>
          </a:p>
          <a:p>
            <a:endParaRPr lang="en-US">
              <a:cs typeface="Calibri"/>
            </a:endParaRPr>
          </a:p>
          <a:p>
            <a:r>
              <a:rPr lang="en-US"/>
              <a:t>Source: US Census Bureau, American Community Survey</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886CDD7-021C-4D44-A941-E7B69ADD70F4}" type="slidenum">
              <a:rPr lang="en-US" smtClean="0"/>
              <a:t>27</a:t>
            </a:fld>
            <a:endParaRPr lang="en-US"/>
          </a:p>
        </p:txBody>
      </p:sp>
    </p:spTree>
    <p:extLst>
      <p:ext uri="{BB962C8B-B14F-4D97-AF65-F5344CB8AC3E}">
        <p14:creationId xmlns:p14="http://schemas.microsoft.com/office/powerpoint/2010/main" val="40055437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maps show the rate of poverty for two different time periods.  Piscataquis county’s poverty rate has increased over the time period, as shown in the change over time map. During this period, poverty decreased in Maine overall.</a:t>
            </a:r>
          </a:p>
          <a:p>
            <a:endParaRPr lang="en-US" dirty="0"/>
          </a:p>
          <a:p>
            <a:r>
              <a:rPr lang="en-US"/>
              <a:t>Source: US Census Bureau, American Community Survey</a:t>
            </a:r>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4886CDD7-021C-4D44-A941-E7B69ADD70F4}" type="slidenum">
              <a:rPr lang="en-US" smtClean="0"/>
              <a:t>28</a:t>
            </a:fld>
            <a:endParaRPr lang="en-US"/>
          </a:p>
        </p:txBody>
      </p:sp>
    </p:spTree>
    <p:extLst>
      <p:ext uri="{BB962C8B-B14F-4D97-AF65-F5344CB8AC3E}">
        <p14:creationId xmlns:p14="http://schemas.microsoft.com/office/powerpoint/2010/main" val="42247239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Piscataquis county has a significantly higher rate of uninured individual than the state, but no comparison could be made to the US because different years of data were used.</a:t>
            </a:r>
          </a:p>
          <a:p>
            <a:endParaRPr lang="en-US" dirty="0">
              <a:cs typeface="Calibri"/>
            </a:endParaRPr>
          </a:p>
          <a:p>
            <a:r>
              <a:rPr lang="en-US" dirty="0"/>
              <a:t>Source: US Census Bureau, American Community Survey</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4886CDD7-021C-4D44-A941-E7B69ADD70F4}" type="slidenum">
              <a:rPr lang="en-US" smtClean="0"/>
              <a:t>29</a:t>
            </a:fld>
            <a:endParaRPr lang="en-US"/>
          </a:p>
        </p:txBody>
      </p:sp>
    </p:spTree>
    <p:extLst>
      <p:ext uri="{BB962C8B-B14F-4D97-AF65-F5344CB8AC3E}">
        <p14:creationId xmlns:p14="http://schemas.microsoft.com/office/powerpoint/2010/main" val="16565678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graphs show that a higher rate of children under age 20 are enrolled in MaineCare in Piscataquis county when compared to the state.  It has increased in the last year.  This data does not have confidence intervals, so we can’t tell if the difference is statistically significant. The rate of enrollment is influenced by many things, including changing poverty levels (as more children are eligible) but could also be influenced by more eligible children enrolling in programs they were already eligible for.  We do not know how much the differences shown here are influenced by these different factors. </a:t>
            </a:r>
          </a:p>
          <a:p>
            <a:endParaRPr lang="en-US">
              <a:cs typeface="Calibri"/>
            </a:endParaRPr>
          </a:p>
          <a:p>
            <a:r>
              <a:rPr lang="en-US">
                <a:cs typeface="Calibri"/>
              </a:rPr>
              <a:t>Source: MaineCare</a:t>
            </a:r>
          </a:p>
        </p:txBody>
      </p:sp>
      <p:sp>
        <p:nvSpPr>
          <p:cNvPr id="4" name="Slide Number Placeholder 3"/>
          <p:cNvSpPr>
            <a:spLocks noGrp="1"/>
          </p:cNvSpPr>
          <p:nvPr>
            <p:ph type="sldNum" sz="quarter" idx="5"/>
          </p:nvPr>
        </p:nvSpPr>
        <p:spPr/>
        <p:txBody>
          <a:bodyPr/>
          <a:lstStyle/>
          <a:p>
            <a:fld id="{4886CDD7-021C-4D44-A941-E7B69ADD70F4}" type="slidenum">
              <a:rPr lang="en-US" smtClean="0"/>
              <a:t>30</a:t>
            </a:fld>
            <a:endParaRPr lang="en-US"/>
          </a:p>
        </p:txBody>
      </p:sp>
    </p:spTree>
    <p:extLst>
      <p:ext uri="{BB962C8B-B14F-4D97-AF65-F5344CB8AC3E}">
        <p14:creationId xmlns:p14="http://schemas.microsoft.com/office/powerpoint/2010/main" val="4175446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Arial" panose="020B0604020202020204" pitchFamily="34" charset="0"/>
                <a:ea typeface="Calibri" panose="020F0502020204030204" pitchFamily="34" charset="0"/>
              </a:rPr>
              <a:t>Local Planning Committee Member </a:t>
            </a:r>
            <a:endParaRPr lang="en-US" sz="1200" dirty="0">
              <a:effectLst/>
              <a:latin typeface="Arial" panose="020B060402020202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a:t>
            </a:fld>
            <a:endParaRPr lang="en-US"/>
          </a:p>
        </p:txBody>
      </p:sp>
    </p:spTree>
    <p:extLst>
      <p:ext uri="{BB962C8B-B14F-4D97-AF65-F5344CB8AC3E}">
        <p14:creationId xmlns:p14="http://schemas.microsoft.com/office/powerpoint/2010/main" val="7684683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number is the population of Piscataquis divided by the number of PCPs who practice in the County.  The higher number reflects fewer PCPs available in the county then in the state overall.  It does not reflect all the PCPs people in Piscataquis might see, since they might travel to another county to get primary care.  However, this would represent people having to travel to receive the care they need.</a:t>
            </a:r>
          </a:p>
          <a:p>
            <a:endParaRPr lang="en-US">
              <a:cs typeface="Calibri"/>
            </a:endParaRPr>
          </a:p>
          <a:p>
            <a:r>
              <a:rPr lang="en-US">
                <a:cs typeface="Calibri"/>
              </a:rPr>
              <a:t>Source: </a:t>
            </a:r>
            <a:r>
              <a:rPr lang="en-US"/>
              <a:t>Health Resources and Services Administration</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886CDD7-021C-4D44-A941-E7B69ADD70F4}" type="slidenum">
              <a:rPr lang="en-US" smtClean="0"/>
              <a:t>31</a:t>
            </a:fld>
            <a:endParaRPr lang="en-US"/>
          </a:p>
        </p:txBody>
      </p:sp>
    </p:spTree>
    <p:extLst>
      <p:ext uri="{BB962C8B-B14F-4D97-AF65-F5344CB8AC3E}">
        <p14:creationId xmlns:p14="http://schemas.microsoft.com/office/powerpoint/2010/main" val="20548007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another measure of access to primary care providers.  It shows that a higher percentage of visits required people to travel more that 30 miles. As with the previous measure, this reflects less access to PCPs than in other parts of the state.</a:t>
            </a:r>
          </a:p>
          <a:p>
            <a:endParaRPr lang="en-US">
              <a:cs typeface="Calibri"/>
            </a:endParaRPr>
          </a:p>
          <a:p>
            <a:r>
              <a:rPr lang="en-US">
                <a:cs typeface="Calibri"/>
              </a:rPr>
              <a:t>Source: </a:t>
            </a:r>
            <a:r>
              <a:rPr lang="en-US"/>
              <a:t>Maine Health Data Organization All Payer Claims Database</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886CDD7-021C-4D44-A941-E7B69ADD70F4}" type="slidenum">
              <a:rPr lang="en-US" smtClean="0"/>
              <a:t>32</a:t>
            </a:fld>
            <a:endParaRPr lang="en-US"/>
          </a:p>
        </p:txBody>
      </p:sp>
    </p:spTree>
    <p:extLst>
      <p:ext uri="{BB962C8B-B14F-4D97-AF65-F5344CB8AC3E}">
        <p14:creationId xmlns:p14="http://schemas.microsoft.com/office/powerpoint/2010/main" val="39343552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measures of quality of care, showing the rates of hospitalizations and visits to the ED for conditions that could have been handled in a doctor’s office include PCPs and urgent care.  Often this happens because the patient does not have access to a PCP. Piscataquis has a significantly higher rate for both measures.  These data combine 2 years, in order to make the data more precise.</a:t>
            </a:r>
          </a:p>
          <a:p>
            <a:endParaRPr lang="en-US">
              <a:cs typeface="Calibri"/>
            </a:endParaRPr>
          </a:p>
          <a:p>
            <a:r>
              <a:rPr lang="en-US">
                <a:cs typeface="Calibri"/>
              </a:rPr>
              <a:t>Source: </a:t>
            </a:r>
            <a:r>
              <a:rPr lang="en-US"/>
              <a:t>Maine Health Data Organization Hospital Inpatient Database</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886CDD7-021C-4D44-A941-E7B69ADD70F4}" type="slidenum">
              <a:rPr lang="en-US" smtClean="0"/>
              <a:t>33</a:t>
            </a:fld>
            <a:endParaRPr lang="en-US"/>
          </a:p>
        </p:txBody>
      </p:sp>
    </p:spTree>
    <p:extLst>
      <p:ext uri="{BB962C8B-B14F-4D97-AF65-F5344CB8AC3E}">
        <p14:creationId xmlns:p14="http://schemas.microsoft.com/office/powerpoint/2010/main" val="21205660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Cancer deaths in Piscataquis have increase over time, but not significantly.  However, they are significantly higher than cancer deaths in the state.  These data are age-adjusted, meaning that we have calculated the rates so that they can be compared to other parts of the state that might have a younger population. Older people tend to have higher rates of many diseases, including cancer. It’s important to adjust for age so that we don’t accidentally mistake a place with older people for a place with an unusual number of disease-related deaths.</a:t>
            </a:r>
          </a:p>
          <a:p>
            <a:endParaRPr lang="en-US" dirty="0">
              <a:cs typeface="Calibri"/>
            </a:endParaRPr>
          </a:p>
          <a:p>
            <a:r>
              <a:rPr lang="en-US" dirty="0">
                <a:cs typeface="Calibri"/>
              </a:rPr>
              <a:t>Source: </a:t>
            </a:r>
            <a:r>
              <a:rPr lang="en-US" dirty="0"/>
              <a:t>Maine CDC Vital Records</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4886CDD7-021C-4D44-A941-E7B69ADD70F4}" type="slidenum">
              <a:rPr lang="en-US" smtClean="0"/>
              <a:t>34</a:t>
            </a:fld>
            <a:endParaRPr lang="en-US"/>
          </a:p>
        </p:txBody>
      </p:sp>
    </p:spTree>
    <p:extLst>
      <p:ext uri="{BB962C8B-B14F-4D97-AF65-F5344CB8AC3E}">
        <p14:creationId xmlns:p14="http://schemas.microsoft.com/office/powerpoint/2010/main" val="42897042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graphs show that although cardiovascular disease deaths went down slightly in Piscataquis county over time but are significantly higher that the state.  Again, this data is age adjusted, so the difference is NOT affected by Piscataquis’s older population relative the state’s population.  </a:t>
            </a:r>
          </a:p>
          <a:p>
            <a:endParaRPr lang="en-US" dirty="0">
              <a:cs typeface="Calibri"/>
            </a:endParaRPr>
          </a:p>
          <a:p>
            <a:r>
              <a:rPr lang="en-US" dirty="0">
                <a:cs typeface="Calibri"/>
              </a:rPr>
              <a:t>Source: </a:t>
            </a:r>
            <a:r>
              <a:rPr lang="en-US" dirty="0"/>
              <a:t>Maine CDC Vital Records</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4886CDD7-021C-4D44-A941-E7B69ADD70F4}" type="slidenum">
              <a:rPr lang="en-US" smtClean="0"/>
              <a:t>35</a:t>
            </a:fld>
            <a:endParaRPr lang="en-US"/>
          </a:p>
        </p:txBody>
      </p:sp>
    </p:spTree>
    <p:extLst>
      <p:ext uri="{BB962C8B-B14F-4D97-AF65-F5344CB8AC3E}">
        <p14:creationId xmlns:p14="http://schemas.microsoft.com/office/powerpoint/2010/main" val="23966307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a similar story for one type of cardiovascular disease death - coronary heart disease.</a:t>
            </a:r>
          </a:p>
          <a:p>
            <a:r>
              <a:rPr lang="en-US" dirty="0"/>
              <a:t>Rates in Piscataquis County are significantly higher than the state. </a:t>
            </a:r>
          </a:p>
          <a:p>
            <a:endParaRPr lang="en-US" dirty="0">
              <a:cs typeface="Calibri"/>
            </a:endParaRPr>
          </a:p>
          <a:p>
            <a:r>
              <a:rPr lang="en-US" dirty="0">
                <a:cs typeface="Calibri"/>
              </a:rPr>
              <a:t>Source: </a:t>
            </a:r>
            <a:r>
              <a:rPr lang="en-US" dirty="0"/>
              <a:t>Maine CDC Vital Records</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4886CDD7-021C-4D44-A941-E7B69ADD70F4}" type="slidenum">
              <a:rPr lang="en-US" smtClean="0"/>
              <a:t>36</a:t>
            </a:fld>
            <a:endParaRPr lang="en-US"/>
          </a:p>
        </p:txBody>
      </p:sp>
    </p:spTree>
    <p:extLst>
      <p:ext uri="{BB962C8B-B14F-4D97-AF65-F5344CB8AC3E}">
        <p14:creationId xmlns:p14="http://schemas.microsoft.com/office/powerpoint/2010/main" val="21754680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this slide, we see that Piscataquis county has a slightly lower rate of hospitalization due to high blood pressure.  While this is significantly lower than the state as a whole. Piscataquis is trending in a negative direction. Note that while this may appear to be a sharp increase over time, the actual numbers are very small. Where the difference over time is not significant, it may be due more to measurement than to a real change in the incidence.</a:t>
            </a:r>
          </a:p>
          <a:p>
            <a:endParaRPr lang="en-US" dirty="0">
              <a:cs typeface="Calibri"/>
            </a:endParaRPr>
          </a:p>
          <a:p>
            <a:r>
              <a:rPr lang="en-US" dirty="0">
                <a:cs typeface="Calibri"/>
              </a:rPr>
              <a:t>Source: </a:t>
            </a:r>
            <a:r>
              <a:rPr lang="en-US" dirty="0"/>
              <a:t>Maine Health Data Organization Hospital Inpatient Database</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4886CDD7-021C-4D44-A941-E7B69ADD70F4}" type="slidenum">
              <a:rPr lang="en-US" smtClean="0"/>
              <a:t>37</a:t>
            </a:fld>
            <a:endParaRPr lang="en-US"/>
          </a:p>
        </p:txBody>
      </p:sp>
    </p:spTree>
    <p:extLst>
      <p:ext uri="{BB962C8B-B14F-4D97-AF65-F5344CB8AC3E}">
        <p14:creationId xmlns:p14="http://schemas.microsoft.com/office/powerpoint/2010/main" val="29570253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that obesity in middle school students in Piscataquis County is increasing and is significantly higher that the state rate.  Although the increase look quite large, it is important to remember that because of the smaller number of middle school students in the county, a small change in the number of individuals effected can look large when expressed as a rate. This change over time is not statistically different.</a:t>
            </a:r>
          </a:p>
          <a:p>
            <a:endParaRPr lang="en-US" dirty="0">
              <a:cs typeface="Calibri"/>
            </a:endParaRPr>
          </a:p>
          <a:p>
            <a:r>
              <a:rPr lang="en-US" dirty="0">
                <a:cs typeface="Calibri"/>
              </a:rPr>
              <a:t>Source: </a:t>
            </a:r>
            <a:r>
              <a:rPr lang="en-US" dirty="0"/>
              <a:t>Maine Integrated Youth Health Survey</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4886CDD7-021C-4D44-A941-E7B69ADD70F4}" type="slidenum">
              <a:rPr lang="en-US" smtClean="0"/>
              <a:t>38</a:t>
            </a:fld>
            <a:endParaRPr lang="en-US"/>
          </a:p>
        </p:txBody>
      </p:sp>
    </p:spTree>
    <p:extLst>
      <p:ext uri="{BB962C8B-B14F-4D97-AF65-F5344CB8AC3E}">
        <p14:creationId xmlns:p14="http://schemas.microsoft.com/office/powerpoint/2010/main" val="15841495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these graphs show a higher percentage of adults in Piscataquis County are not engaging in physical activity outside of work, the difference- both compared to the past year and with Maine are not significant.</a:t>
            </a:r>
          </a:p>
          <a:p>
            <a:endParaRPr lang="en-US" dirty="0">
              <a:cs typeface="Calibri"/>
            </a:endParaRPr>
          </a:p>
          <a:p>
            <a:r>
              <a:rPr lang="en-US" dirty="0">
                <a:cs typeface="Calibri"/>
              </a:rPr>
              <a:t>Source: </a:t>
            </a:r>
            <a:r>
              <a:rPr lang="en-US" dirty="0"/>
              <a:t>Behavioral Risk Factor Surveillance System</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4886CDD7-021C-4D44-A941-E7B69ADD70F4}" type="slidenum">
              <a:rPr lang="en-US" smtClean="0"/>
              <a:t>39</a:t>
            </a:fld>
            <a:endParaRPr lang="en-US"/>
          </a:p>
        </p:txBody>
      </p:sp>
    </p:spTree>
    <p:extLst>
      <p:ext uri="{BB962C8B-B14F-4D97-AF65-F5344CB8AC3E}">
        <p14:creationId xmlns:p14="http://schemas.microsoft.com/office/powerpoint/2010/main" val="5269104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that more children in Piscataquis are getting appropriate screening for lead poisoning, but they are lagging children in the state generally.   The rate of children with confirmed elevated blood lead levels in the county is also rising, which may be due in part to greater levels of screening.  However, we can also see that this percentage is significantly higher than the percentage of children across the state.</a:t>
            </a:r>
          </a:p>
          <a:p>
            <a:endParaRPr lang="en-US" dirty="0">
              <a:cs typeface="Calibri"/>
            </a:endParaRPr>
          </a:p>
          <a:p>
            <a:r>
              <a:rPr lang="en-US" dirty="0">
                <a:cs typeface="Calibri"/>
              </a:rPr>
              <a:t>Source: </a:t>
            </a:r>
            <a:r>
              <a:rPr lang="en-US" dirty="0"/>
              <a:t>Maine CDC Childhood Lead Poisoning Prevention Unit</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4886CDD7-021C-4D44-A941-E7B69ADD70F4}" type="slidenum">
              <a:rPr lang="en-US" smtClean="0"/>
              <a:t>40</a:t>
            </a:fld>
            <a:endParaRPr lang="en-US"/>
          </a:p>
        </p:txBody>
      </p:sp>
    </p:spTree>
    <p:extLst>
      <p:ext uri="{BB962C8B-B14F-4D97-AF65-F5344CB8AC3E}">
        <p14:creationId xmlns:p14="http://schemas.microsoft.com/office/powerpoint/2010/main" val="571150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Arial" panose="020B0604020202020204" pitchFamily="34" charset="0"/>
                <a:ea typeface="Calibri" panose="020F0502020204030204" pitchFamily="34" charset="0"/>
              </a:rPr>
              <a:t>Local Planning Committee Member to go over agenda and then turn it over to Jo Morrissey to provide an overview of the Zoom tools available and the purpose of </a:t>
            </a:r>
            <a:r>
              <a:rPr lang="en-US" sz="1200" b="0">
                <a:effectLst/>
                <a:latin typeface="Arial" panose="020B0604020202020204" pitchFamily="34" charset="0"/>
                <a:ea typeface="Calibri" panose="020F0502020204030204" pitchFamily="34" charset="0"/>
              </a:rPr>
              <a:t>today’s </a:t>
            </a:r>
            <a:r>
              <a:rPr lang="en-US" sz="1200" b="0" smtClean="0">
                <a:effectLst/>
                <a:latin typeface="Arial" panose="020B0604020202020204" pitchFamily="34" charset="0"/>
                <a:ea typeface="Calibri" panose="020F0502020204030204" pitchFamily="34" charset="0"/>
              </a:rPr>
              <a:t>forum</a:t>
            </a:r>
            <a:endParaRPr lang="en-US" sz="1200" b="0" dirty="0">
              <a:effectLst/>
              <a:latin typeface="Arial" panose="020B060402020202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5</a:t>
            </a:fld>
            <a:endParaRPr lang="en-US"/>
          </a:p>
        </p:txBody>
      </p:sp>
    </p:spTree>
    <p:extLst>
      <p:ext uri="{BB962C8B-B14F-4D97-AF65-F5344CB8AC3E}">
        <p14:creationId xmlns:p14="http://schemas.microsoft.com/office/powerpoint/2010/main" val="26539085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graphs show that fewer two-years are up-to-date will all recommended immunizations and this has gone down in the last year.  The higher rate of parents requesting exemption from school requirements for philosophical reasons may be reflected in the lower rates of immunizations.  We do not have confidence intervals for these data, so we can’t tell is these differences are statistically significant.  It is also important to note that the immunizations rates are based on where children get primary care, not where they live, so the first graph does not reflect Piscataquis children who go to a PCP in another county.</a:t>
            </a:r>
          </a:p>
          <a:p>
            <a:endParaRPr lang="en-US" dirty="0">
              <a:cs typeface="Calibri"/>
            </a:endParaRPr>
          </a:p>
          <a:p>
            <a:r>
              <a:rPr lang="en-US" dirty="0">
                <a:cs typeface="Calibri"/>
              </a:rPr>
              <a:t>Source: </a:t>
            </a:r>
            <a:r>
              <a:rPr lang="en-US" dirty="0"/>
              <a:t>Maine Immunization Program</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4886CDD7-021C-4D44-A941-E7B69ADD70F4}" type="slidenum">
              <a:rPr lang="en-US" smtClean="0"/>
              <a:t>41</a:t>
            </a:fld>
            <a:endParaRPr lang="en-US"/>
          </a:p>
        </p:txBody>
      </p:sp>
    </p:spTree>
    <p:extLst>
      <p:ext uri="{BB962C8B-B14F-4D97-AF65-F5344CB8AC3E}">
        <p14:creationId xmlns:p14="http://schemas.microsoft.com/office/powerpoint/2010/main" val="23215021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shows that injury deaths are increasing slightly (not statistically significant), and they are significantly higher in Piscataquis county than in the state generally.</a:t>
            </a:r>
          </a:p>
          <a:p>
            <a:endParaRPr lang="en-US" dirty="0">
              <a:cs typeface="Calibri"/>
            </a:endParaRPr>
          </a:p>
          <a:p>
            <a:r>
              <a:rPr lang="en-US" dirty="0">
                <a:cs typeface="Calibri"/>
              </a:rPr>
              <a:t>Source: </a:t>
            </a:r>
            <a:r>
              <a:rPr lang="en-US" dirty="0"/>
              <a:t>Maine CDC Vital Records</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4886CDD7-021C-4D44-A941-E7B69ADD70F4}" type="slidenum">
              <a:rPr lang="en-US" smtClean="0"/>
              <a:t>42</a:t>
            </a:fld>
            <a:endParaRPr lang="en-US"/>
          </a:p>
        </p:txBody>
      </p:sp>
    </p:spTree>
    <p:extLst>
      <p:ext uri="{BB962C8B-B14F-4D97-AF65-F5344CB8AC3E}">
        <p14:creationId xmlns:p14="http://schemas.microsoft.com/office/powerpoint/2010/main" val="23098701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rate of suicide deaths decreased slightly over time in Piscataquis county and are slightly higher than Maine as a whole.  None of these differences are significantly different.</a:t>
            </a:r>
          </a:p>
          <a:p>
            <a:endParaRPr lang="en-US" dirty="0">
              <a:cs typeface="Calibri"/>
            </a:endParaRPr>
          </a:p>
          <a:p>
            <a:r>
              <a:rPr lang="en-US" dirty="0">
                <a:cs typeface="Calibri"/>
              </a:rPr>
              <a:t>Source: </a:t>
            </a:r>
            <a:r>
              <a:rPr lang="en-US" dirty="0"/>
              <a:t>Maine CDC Vital Records</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4886CDD7-021C-4D44-A941-E7B69ADD70F4}" type="slidenum">
              <a:rPr lang="en-US" smtClean="0"/>
              <a:t>43</a:t>
            </a:fld>
            <a:endParaRPr lang="en-US"/>
          </a:p>
        </p:txBody>
      </p:sp>
    </p:spTree>
    <p:extLst>
      <p:ext uri="{BB962C8B-B14F-4D97-AF65-F5344CB8AC3E}">
        <p14:creationId xmlns:p14="http://schemas.microsoft.com/office/powerpoint/2010/main" val="28928528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increase in intentional self injury among middle school students is not statistically significant, but there is a significantly higher percentage of middle school students in Piscataquis county reporting this behavior than in the State overall.</a:t>
            </a:r>
          </a:p>
          <a:p>
            <a:endParaRPr lang="en-US" dirty="0">
              <a:cs typeface="Calibri"/>
            </a:endParaRPr>
          </a:p>
          <a:p>
            <a:r>
              <a:rPr lang="en-US" dirty="0">
                <a:cs typeface="Calibri"/>
              </a:rPr>
              <a:t>Source: </a:t>
            </a:r>
            <a:r>
              <a:rPr lang="en-US" dirty="0"/>
              <a:t>Maine Integrated Youth Health Survey</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4886CDD7-021C-4D44-A941-E7B69ADD70F4}" type="slidenum">
              <a:rPr lang="en-US" smtClean="0"/>
              <a:t>44</a:t>
            </a:fld>
            <a:endParaRPr lang="en-US"/>
          </a:p>
        </p:txBody>
      </p:sp>
    </p:spTree>
    <p:extLst>
      <p:ext uri="{BB962C8B-B14F-4D97-AF65-F5344CB8AC3E}">
        <p14:creationId xmlns:p14="http://schemas.microsoft.com/office/powerpoint/2010/main" val="18251521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data show the similar results to the previous slide. Middle school students in Piscataquis county are significantly more likely than Maine middle school students as a whole to report feeling sad or hopeless for two weeks in a row, or to have seriously considered suicide. While the change over time is not significant, all these measures have reported small increases since 2017.</a:t>
            </a:r>
            <a:endParaRPr lang="en-US" dirty="0">
              <a:cs typeface="Calibri"/>
            </a:endParaRPr>
          </a:p>
          <a:p>
            <a:r>
              <a:rPr lang="en-US" dirty="0">
                <a:cs typeface="Calibri"/>
              </a:rPr>
              <a:t>Source: </a:t>
            </a:r>
            <a:r>
              <a:rPr lang="en-US" dirty="0"/>
              <a:t>Maine Integrated Youth Health Survey</a:t>
            </a:r>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4886CDD7-021C-4D44-A941-E7B69ADD70F4}" type="slidenum">
              <a:rPr lang="en-US" smtClean="0"/>
              <a:t>45</a:t>
            </a:fld>
            <a:endParaRPr lang="en-US"/>
          </a:p>
        </p:txBody>
      </p:sp>
    </p:spTree>
    <p:extLst>
      <p:ext uri="{BB962C8B-B14F-4D97-AF65-F5344CB8AC3E}">
        <p14:creationId xmlns:p14="http://schemas.microsoft.com/office/powerpoint/2010/main" val="4988913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shows </a:t>
            </a:r>
            <a:r>
              <a:rPr lang="en-US"/>
              <a:t>a </a:t>
            </a:r>
            <a:r>
              <a:rPr lang="en-US" smtClean="0"/>
              <a:t>significant increase over </a:t>
            </a:r>
            <a:r>
              <a:rPr lang="en-US" dirty="0"/>
              <a:t>time in reported binge drinking among high school students, and no significant different between Piscataquis county and state.  </a:t>
            </a:r>
          </a:p>
          <a:p>
            <a:endParaRPr lang="en-US" dirty="0">
              <a:cs typeface="Calibri"/>
            </a:endParaRPr>
          </a:p>
          <a:p>
            <a:r>
              <a:rPr lang="en-US" dirty="0">
                <a:cs typeface="Calibri"/>
              </a:rPr>
              <a:t>Source: </a:t>
            </a:r>
            <a:r>
              <a:rPr lang="en-US" dirty="0"/>
              <a:t>Maine Integrated Youth Health Survey</a:t>
            </a:r>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4886CDD7-021C-4D44-A941-E7B69ADD70F4}" type="slidenum">
              <a:rPr lang="en-US" smtClean="0"/>
              <a:t>46</a:t>
            </a:fld>
            <a:endParaRPr lang="en-US"/>
          </a:p>
        </p:txBody>
      </p:sp>
    </p:spTree>
    <p:extLst>
      <p:ext uri="{BB962C8B-B14F-4D97-AF65-F5344CB8AC3E}">
        <p14:creationId xmlns:p14="http://schemas.microsoft.com/office/powerpoint/2010/main" val="1219121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graph shows a significant increase over time in reported marijuana use among middle school students, but no significant different between Piscataquis county and the state as a whole.</a:t>
            </a:r>
          </a:p>
          <a:p>
            <a:endParaRPr lang="en-US" dirty="0">
              <a:cs typeface="Calibri"/>
            </a:endParaRPr>
          </a:p>
          <a:p>
            <a:r>
              <a:rPr lang="en-US" dirty="0">
                <a:cs typeface="Calibri"/>
              </a:rPr>
              <a:t>Source: </a:t>
            </a:r>
            <a:r>
              <a:rPr lang="en-US" dirty="0"/>
              <a:t>Maine Integrated Youth Health Survey</a:t>
            </a:r>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4886CDD7-021C-4D44-A941-E7B69ADD70F4}" type="slidenum">
              <a:rPr lang="en-US" smtClean="0"/>
              <a:t>47</a:t>
            </a:fld>
            <a:endParaRPr lang="en-US"/>
          </a:p>
        </p:txBody>
      </p:sp>
    </p:spTree>
    <p:extLst>
      <p:ext uri="{BB962C8B-B14F-4D97-AF65-F5344CB8AC3E}">
        <p14:creationId xmlns:p14="http://schemas.microsoft.com/office/powerpoint/2010/main" val="33559721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a significant decrease in cigarette smoking among Piscataquis county high school students between 2017 and 2019, but a significant increase in e-cigarette use.  Neither is significantly different from the state percent. </a:t>
            </a:r>
          </a:p>
          <a:p>
            <a:endParaRPr lang="en-US" dirty="0">
              <a:cs typeface="Calibri" panose="020F0502020204030204"/>
            </a:endParaRPr>
          </a:p>
          <a:p>
            <a:r>
              <a:rPr lang="en-US" dirty="0">
                <a:cs typeface="Calibri" panose="020F0502020204030204"/>
              </a:rPr>
              <a:t>Source: </a:t>
            </a:r>
            <a:r>
              <a:rPr lang="en-US" dirty="0"/>
              <a:t>Maine Integrated Youth Health Survey</a:t>
            </a:r>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4886CDD7-021C-4D44-A941-E7B69ADD70F4}" type="slidenum">
              <a:rPr lang="en-US" smtClean="0"/>
              <a:t>48</a:t>
            </a:fld>
            <a:endParaRPr lang="en-US"/>
          </a:p>
        </p:txBody>
      </p:sp>
    </p:spTree>
    <p:extLst>
      <p:ext uri="{BB962C8B-B14F-4D97-AF65-F5344CB8AC3E}">
        <p14:creationId xmlns:p14="http://schemas.microsoft.com/office/powerpoint/2010/main" val="38258703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86CDD7-021C-4D44-A941-E7B69ADD70F4}" type="slidenum">
              <a:rPr lang="en-US" smtClean="0"/>
              <a:t>52</a:t>
            </a:fld>
            <a:endParaRPr lang="en-US"/>
          </a:p>
        </p:txBody>
      </p:sp>
    </p:spTree>
    <p:extLst>
      <p:ext uri="{BB962C8B-B14F-4D97-AF65-F5344CB8AC3E}">
        <p14:creationId xmlns:p14="http://schemas.microsoft.com/office/powerpoint/2010/main" val="3113076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Jo or JSI</a:t>
            </a:r>
          </a:p>
        </p:txBody>
      </p:sp>
      <p:sp>
        <p:nvSpPr>
          <p:cNvPr id="4" name="Slide Number Placeholder 3"/>
          <p:cNvSpPr>
            <a:spLocks noGrp="1"/>
          </p:cNvSpPr>
          <p:nvPr>
            <p:ph type="sldNum" sz="quarter" idx="5"/>
          </p:nvPr>
        </p:nvSpPr>
        <p:spPr/>
        <p:txBody>
          <a:bodyPr/>
          <a:lstStyle/>
          <a:p>
            <a:fld id="{4886CDD7-021C-4D44-A941-E7B69ADD70F4}" type="slidenum">
              <a:rPr lang="en-US" smtClean="0"/>
              <a:t>6</a:t>
            </a:fld>
            <a:endParaRPr lang="en-US"/>
          </a:p>
        </p:txBody>
      </p:sp>
    </p:spTree>
    <p:extLst>
      <p:ext uri="{BB962C8B-B14F-4D97-AF65-F5344CB8AC3E}">
        <p14:creationId xmlns:p14="http://schemas.microsoft.com/office/powerpoint/2010/main" val="1354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Jo or JSI</a:t>
            </a:r>
          </a:p>
        </p:txBody>
      </p:sp>
      <p:sp>
        <p:nvSpPr>
          <p:cNvPr id="4" name="Slide Number Placeholder 3"/>
          <p:cNvSpPr>
            <a:spLocks noGrp="1"/>
          </p:cNvSpPr>
          <p:nvPr>
            <p:ph type="sldNum" sz="quarter" idx="5"/>
          </p:nvPr>
        </p:nvSpPr>
        <p:spPr/>
        <p:txBody>
          <a:bodyPr/>
          <a:lstStyle/>
          <a:p>
            <a:fld id="{4886CDD7-021C-4D44-A941-E7B69ADD70F4}" type="slidenum">
              <a:rPr lang="en-US" smtClean="0"/>
              <a:t>7</a:t>
            </a:fld>
            <a:endParaRPr lang="en-US"/>
          </a:p>
        </p:txBody>
      </p:sp>
    </p:spTree>
    <p:extLst>
      <p:ext uri="{BB962C8B-B14F-4D97-AF65-F5344CB8AC3E}">
        <p14:creationId xmlns:p14="http://schemas.microsoft.com/office/powerpoint/2010/main" val="2395264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Jo or JSI</a:t>
            </a:r>
          </a:p>
        </p:txBody>
      </p:sp>
      <p:sp>
        <p:nvSpPr>
          <p:cNvPr id="4" name="Slide Number Placeholder 3"/>
          <p:cNvSpPr>
            <a:spLocks noGrp="1"/>
          </p:cNvSpPr>
          <p:nvPr>
            <p:ph type="sldNum" sz="quarter" idx="5"/>
          </p:nvPr>
        </p:nvSpPr>
        <p:spPr/>
        <p:txBody>
          <a:bodyPr/>
          <a:lstStyle/>
          <a:p>
            <a:fld id="{4886CDD7-021C-4D44-A941-E7B69ADD70F4}" type="slidenum">
              <a:rPr lang="en-US" smtClean="0"/>
              <a:t>8</a:t>
            </a:fld>
            <a:endParaRPr lang="en-US"/>
          </a:p>
        </p:txBody>
      </p:sp>
    </p:spTree>
    <p:extLst>
      <p:ext uri="{BB962C8B-B14F-4D97-AF65-F5344CB8AC3E}">
        <p14:creationId xmlns:p14="http://schemas.microsoft.com/office/powerpoint/2010/main" val="1382285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Jo or JSI</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9</a:t>
            </a:fld>
            <a:endParaRPr lang="en-US"/>
          </a:p>
        </p:txBody>
      </p:sp>
    </p:spTree>
    <p:extLst>
      <p:ext uri="{BB962C8B-B14F-4D97-AF65-F5344CB8AC3E}">
        <p14:creationId xmlns:p14="http://schemas.microsoft.com/office/powerpoint/2010/main" val="1312968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Jo or JSI</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10</a:t>
            </a:fld>
            <a:endParaRPr lang="en-US"/>
          </a:p>
        </p:txBody>
      </p:sp>
    </p:spTree>
    <p:extLst>
      <p:ext uri="{BB962C8B-B14F-4D97-AF65-F5344CB8AC3E}">
        <p14:creationId xmlns:p14="http://schemas.microsoft.com/office/powerpoint/2010/main" val="3661760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A picture containing tree, outdoor, day&#10;&#10;Description automatically generated">
            <a:extLst>
              <a:ext uri="{FF2B5EF4-FFF2-40B4-BE49-F238E27FC236}">
                <a16:creationId xmlns:a16="http://schemas.microsoft.com/office/drawing/2014/main" id="{C6DBB9B2-05AB-4FBB-BB61-7EF2F015D6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819400"/>
            <a:ext cx="12192000" cy="4038600"/>
          </a:xfrm>
          <a:prstGeom prst="rect">
            <a:avLst/>
          </a:prstGeom>
        </p:spPr>
      </p:pic>
      <p:sp>
        <p:nvSpPr>
          <p:cNvPr id="2" name="Title 1">
            <a:extLst>
              <a:ext uri="{FF2B5EF4-FFF2-40B4-BE49-F238E27FC236}">
                <a16:creationId xmlns:a16="http://schemas.microsoft.com/office/drawing/2014/main" id="{4DD4D6BE-4C37-452C-8595-4DDB044600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420199-6BD7-430D-9E3C-0B33CC4AFB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B2DDCB-F568-4BD9-A210-75006C8E2720}"/>
              </a:ext>
            </a:extLst>
          </p:cNvPr>
          <p:cNvSpPr>
            <a:spLocks noGrp="1"/>
          </p:cNvSpPr>
          <p:nvPr>
            <p:ph type="dt" sz="half" idx="10"/>
          </p:nvPr>
        </p:nvSpPr>
        <p:spPr/>
        <p:txBody>
          <a:bodyPr/>
          <a:lstStyle/>
          <a:p>
            <a:fld id="{C7FB0EC0-7725-4B45-AAE1-87676323C3F6}" type="datetime1">
              <a:rPr lang="en-US" smtClean="0"/>
              <a:t>9/7/2021</a:t>
            </a:fld>
            <a:endParaRPr lang="en-US"/>
          </a:p>
        </p:txBody>
      </p:sp>
      <p:sp>
        <p:nvSpPr>
          <p:cNvPr id="5" name="Footer Placeholder 4">
            <a:extLst>
              <a:ext uri="{FF2B5EF4-FFF2-40B4-BE49-F238E27FC236}">
                <a16:creationId xmlns:a16="http://schemas.microsoft.com/office/drawing/2014/main" id="{83FE77F8-DDCB-4219-8292-B20380EAD6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4D4EA-501C-4DD6-8EB9-D44797C2C0DC}"/>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1625783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CA874-F320-4C0F-B471-1F8F5EE474F5}"/>
              </a:ext>
            </a:extLst>
          </p:cNvPr>
          <p:cNvSpPr>
            <a:spLocks noGrp="1"/>
          </p:cNvSpPr>
          <p:nvPr>
            <p:ph type="title"/>
          </p:nvPr>
        </p:nvSpPr>
        <p:spPr>
          <a:xfrm>
            <a:off x="838200" y="182880"/>
            <a:ext cx="10515600" cy="1325563"/>
          </a:xfrm>
        </p:spPr>
        <p:txBody>
          <a:bodyPr/>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2349CD46-C696-4832-914B-9C93C6CD9CF9}"/>
              </a:ext>
            </a:extLst>
          </p:cNvPr>
          <p:cNvSpPr>
            <a:spLocks noGrp="1"/>
          </p:cNvSpPr>
          <p:nvPr>
            <p:ph idx="1"/>
          </p:nvPr>
        </p:nvSpPr>
        <p:spPr>
          <a:xfrm>
            <a:off x="838200" y="164592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65B4DB-743C-4D01-B645-051A4746FDED}"/>
              </a:ext>
            </a:extLst>
          </p:cNvPr>
          <p:cNvSpPr>
            <a:spLocks noGrp="1"/>
          </p:cNvSpPr>
          <p:nvPr>
            <p:ph type="dt" sz="half" idx="10"/>
          </p:nvPr>
        </p:nvSpPr>
        <p:spPr/>
        <p:txBody>
          <a:bodyPr/>
          <a:lstStyle/>
          <a:p>
            <a:fld id="{F766CAFF-1ACC-451D-A43C-8B74351726F0}" type="datetime1">
              <a:rPr lang="en-US" smtClean="0"/>
              <a:t>9/7/2021</a:t>
            </a:fld>
            <a:endParaRPr lang="en-US"/>
          </a:p>
        </p:txBody>
      </p:sp>
      <p:sp>
        <p:nvSpPr>
          <p:cNvPr id="5" name="Footer Placeholder 4">
            <a:extLst>
              <a:ext uri="{FF2B5EF4-FFF2-40B4-BE49-F238E27FC236}">
                <a16:creationId xmlns:a16="http://schemas.microsoft.com/office/drawing/2014/main" id="{3D59069B-162A-425B-9F2C-373D91C1BC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E98B58-2E55-412A-8165-8F43CB1B9FB9}"/>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7" name="Rectangle 6">
            <a:extLst>
              <a:ext uri="{FF2B5EF4-FFF2-40B4-BE49-F238E27FC236}">
                <a16:creationId xmlns:a16="http://schemas.microsoft.com/office/drawing/2014/main" id="{A9E20A3F-9324-493B-BF73-0853E2DF67EB}"/>
              </a:ext>
            </a:extLst>
          </p:cNvPr>
          <p:cNvSpPr/>
          <p:nvPr userDrawn="1"/>
        </p:nvSpPr>
        <p:spPr>
          <a:xfrm>
            <a:off x="0" y="777240"/>
            <a:ext cx="8686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3711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0" name="Picture 9" descr="A picture containing text&#10;&#10;Description automatically generated">
            <a:extLst>
              <a:ext uri="{FF2B5EF4-FFF2-40B4-BE49-F238E27FC236}">
                <a16:creationId xmlns:a16="http://schemas.microsoft.com/office/drawing/2014/main" id="{F308AA99-904E-40C9-8228-1F837226F6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86" y="0"/>
            <a:ext cx="12158227" cy="6858000"/>
          </a:xfrm>
          <a:prstGeom prst="rect">
            <a:avLst/>
          </a:prstGeom>
        </p:spPr>
      </p:pic>
      <p:sp>
        <p:nvSpPr>
          <p:cNvPr id="2" name="Title 1">
            <a:extLst>
              <a:ext uri="{FF2B5EF4-FFF2-40B4-BE49-F238E27FC236}">
                <a16:creationId xmlns:a16="http://schemas.microsoft.com/office/drawing/2014/main" id="{587B4A6C-655B-4BE7-B991-03D2B43C2FAD}"/>
              </a:ext>
            </a:extLst>
          </p:cNvPr>
          <p:cNvSpPr>
            <a:spLocks noGrp="1"/>
          </p:cNvSpPr>
          <p:nvPr>
            <p:ph type="title"/>
          </p:nvPr>
        </p:nvSpPr>
        <p:spPr>
          <a:xfrm>
            <a:off x="831850" y="3252247"/>
            <a:ext cx="10515600" cy="1310228"/>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579828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7FD11-A1A2-48E0-8684-C6F4D5072B23}"/>
              </a:ext>
            </a:extLst>
          </p:cNvPr>
          <p:cNvSpPr>
            <a:spLocks noGrp="1"/>
          </p:cNvSpPr>
          <p:nvPr>
            <p:ph type="title"/>
          </p:nvPr>
        </p:nvSpPr>
        <p:spPr>
          <a:xfrm>
            <a:off x="838200" y="18288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32276F4-7CE7-42A8-B619-1D3EBB47B56B}"/>
              </a:ext>
            </a:extLst>
          </p:cNvPr>
          <p:cNvSpPr>
            <a:spLocks noGrp="1"/>
          </p:cNvSpPr>
          <p:nvPr>
            <p:ph sz="half" idx="1"/>
          </p:nvPr>
        </p:nvSpPr>
        <p:spPr>
          <a:xfrm>
            <a:off x="838200" y="164592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CD43B8-6E4F-4D36-9542-C0A16D77E7EA}"/>
              </a:ext>
            </a:extLst>
          </p:cNvPr>
          <p:cNvSpPr>
            <a:spLocks noGrp="1"/>
          </p:cNvSpPr>
          <p:nvPr>
            <p:ph sz="half" idx="2"/>
          </p:nvPr>
        </p:nvSpPr>
        <p:spPr>
          <a:xfrm>
            <a:off x="6172200" y="164592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ECE040-5D2A-4F08-8320-B45277F719F5}"/>
              </a:ext>
            </a:extLst>
          </p:cNvPr>
          <p:cNvSpPr>
            <a:spLocks noGrp="1"/>
          </p:cNvSpPr>
          <p:nvPr>
            <p:ph type="dt" sz="half" idx="10"/>
          </p:nvPr>
        </p:nvSpPr>
        <p:spPr/>
        <p:txBody>
          <a:bodyPr/>
          <a:lstStyle/>
          <a:p>
            <a:fld id="{2715074A-0EC0-4822-8A03-AAAF51A60715}" type="datetime1">
              <a:rPr lang="en-US" smtClean="0"/>
              <a:t>9/7/2021</a:t>
            </a:fld>
            <a:endParaRPr lang="en-US"/>
          </a:p>
        </p:txBody>
      </p:sp>
      <p:sp>
        <p:nvSpPr>
          <p:cNvPr id="6" name="Footer Placeholder 5">
            <a:extLst>
              <a:ext uri="{FF2B5EF4-FFF2-40B4-BE49-F238E27FC236}">
                <a16:creationId xmlns:a16="http://schemas.microsoft.com/office/drawing/2014/main" id="{B2D733A4-0F02-41B8-8CA1-056AA4646D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843AF1-1635-4F50-9B47-D2C8CE8079C1}"/>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8" name="Rectangle 7">
            <a:extLst>
              <a:ext uri="{FF2B5EF4-FFF2-40B4-BE49-F238E27FC236}">
                <a16:creationId xmlns:a16="http://schemas.microsoft.com/office/drawing/2014/main" id="{914B8FC1-DDC7-42C8-A9A4-6FC3B2635FF1}"/>
              </a:ext>
            </a:extLst>
          </p:cNvPr>
          <p:cNvSpPr/>
          <p:nvPr userDrawn="1"/>
        </p:nvSpPr>
        <p:spPr>
          <a:xfrm>
            <a:off x="0" y="777240"/>
            <a:ext cx="8686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7625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B7A1C-6125-4EF4-97C2-069B415A9CE8}"/>
              </a:ext>
            </a:extLst>
          </p:cNvPr>
          <p:cNvSpPr>
            <a:spLocks noGrp="1"/>
          </p:cNvSpPr>
          <p:nvPr>
            <p:ph type="title"/>
          </p:nvPr>
        </p:nvSpPr>
        <p:spPr>
          <a:xfrm>
            <a:off x="838200" y="182880"/>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EB05D3AE-2981-49F4-9E2C-A7DC79C93C90}"/>
              </a:ext>
            </a:extLst>
          </p:cNvPr>
          <p:cNvSpPr>
            <a:spLocks noGrp="1"/>
          </p:cNvSpPr>
          <p:nvPr>
            <p:ph type="dt" sz="half" idx="10"/>
          </p:nvPr>
        </p:nvSpPr>
        <p:spPr/>
        <p:txBody>
          <a:bodyPr/>
          <a:lstStyle/>
          <a:p>
            <a:fld id="{C4106077-5A9F-40F7-B641-2496B7F408E1}" type="datetime1">
              <a:rPr lang="en-US" smtClean="0"/>
              <a:t>9/7/2021</a:t>
            </a:fld>
            <a:endParaRPr lang="en-US"/>
          </a:p>
        </p:txBody>
      </p:sp>
      <p:sp>
        <p:nvSpPr>
          <p:cNvPr id="4" name="Footer Placeholder 3">
            <a:extLst>
              <a:ext uri="{FF2B5EF4-FFF2-40B4-BE49-F238E27FC236}">
                <a16:creationId xmlns:a16="http://schemas.microsoft.com/office/drawing/2014/main" id="{71C1D8EC-C03F-4DD5-B3B5-78865D8990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69FB1E-0CC4-4406-BFA6-6799ADB41E46}"/>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6" name="Rectangle 5">
            <a:extLst>
              <a:ext uri="{FF2B5EF4-FFF2-40B4-BE49-F238E27FC236}">
                <a16:creationId xmlns:a16="http://schemas.microsoft.com/office/drawing/2014/main" id="{1A764D4D-B9D0-468A-AFD5-98402AA77F13}"/>
              </a:ext>
            </a:extLst>
          </p:cNvPr>
          <p:cNvSpPr/>
          <p:nvPr userDrawn="1"/>
        </p:nvSpPr>
        <p:spPr>
          <a:xfrm>
            <a:off x="0" y="777240"/>
            <a:ext cx="8686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0918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0D8A71-8623-462C-B2BD-4C3EB752032A}"/>
              </a:ext>
            </a:extLst>
          </p:cNvPr>
          <p:cNvSpPr>
            <a:spLocks noGrp="1"/>
          </p:cNvSpPr>
          <p:nvPr>
            <p:ph type="dt" sz="half" idx="10"/>
          </p:nvPr>
        </p:nvSpPr>
        <p:spPr/>
        <p:txBody>
          <a:bodyPr/>
          <a:lstStyle/>
          <a:p>
            <a:fld id="{BFC6812A-3A8B-4BEB-90E1-9469D4F4B59B}" type="datetime1">
              <a:rPr lang="en-US" smtClean="0"/>
              <a:t>9/7/2021</a:t>
            </a:fld>
            <a:endParaRPr lang="en-US"/>
          </a:p>
        </p:txBody>
      </p:sp>
      <p:sp>
        <p:nvSpPr>
          <p:cNvPr id="3" name="Footer Placeholder 2">
            <a:extLst>
              <a:ext uri="{FF2B5EF4-FFF2-40B4-BE49-F238E27FC236}">
                <a16:creationId xmlns:a16="http://schemas.microsoft.com/office/drawing/2014/main" id="{0FF27232-3E27-47DE-8850-C0C5F4290F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EFA2BD-7690-49DE-80ED-84518B993FD1}"/>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1109967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0D8A71-8623-462C-B2BD-4C3EB752032A}"/>
              </a:ext>
            </a:extLst>
          </p:cNvPr>
          <p:cNvSpPr>
            <a:spLocks noGrp="1"/>
          </p:cNvSpPr>
          <p:nvPr>
            <p:ph type="dt" sz="half" idx="10"/>
          </p:nvPr>
        </p:nvSpPr>
        <p:spPr/>
        <p:txBody>
          <a:bodyPr/>
          <a:lstStyle/>
          <a:p>
            <a:fld id="{BFC6812A-3A8B-4BEB-90E1-9469D4F4B59B}" type="datetime1">
              <a:rPr lang="en-US" smtClean="0"/>
              <a:t>9/7/2021</a:t>
            </a:fld>
            <a:endParaRPr lang="en-US"/>
          </a:p>
        </p:txBody>
      </p:sp>
      <p:sp>
        <p:nvSpPr>
          <p:cNvPr id="3" name="Footer Placeholder 2">
            <a:extLst>
              <a:ext uri="{FF2B5EF4-FFF2-40B4-BE49-F238E27FC236}">
                <a16:creationId xmlns:a16="http://schemas.microsoft.com/office/drawing/2014/main" id="{0FF27232-3E27-47DE-8850-C0C5F4290F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EFA2BD-7690-49DE-80ED-84518B993FD1}"/>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5" name="Rectangle 4">
            <a:extLst>
              <a:ext uri="{FF2B5EF4-FFF2-40B4-BE49-F238E27FC236}">
                <a16:creationId xmlns:a16="http://schemas.microsoft.com/office/drawing/2014/main" id="{D60C18B7-5CC0-4439-A175-498D5D286898}"/>
              </a:ext>
            </a:extLst>
          </p:cNvPr>
          <p:cNvSpPr/>
          <p:nvPr userDrawn="1"/>
        </p:nvSpPr>
        <p:spPr>
          <a:xfrm>
            <a:off x="0" y="6185140"/>
            <a:ext cx="12192000" cy="672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2459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C30DD-F4AE-4102-BEF8-F668F2C41B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FE8E0A-0DA3-4750-B15D-AEF0528C49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F75D806-C3B1-4AE0-B312-92DA6E5C53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17AB03-8739-4F91-A5A9-F58219983F69}"/>
              </a:ext>
            </a:extLst>
          </p:cNvPr>
          <p:cNvSpPr>
            <a:spLocks noGrp="1"/>
          </p:cNvSpPr>
          <p:nvPr>
            <p:ph type="dt" sz="half" idx="10"/>
          </p:nvPr>
        </p:nvSpPr>
        <p:spPr/>
        <p:txBody>
          <a:bodyPr/>
          <a:lstStyle/>
          <a:p>
            <a:fld id="{682C7752-2A2B-4858-88A2-82ED84690948}" type="datetime1">
              <a:rPr lang="en-US" smtClean="0"/>
              <a:t>9/7/2021</a:t>
            </a:fld>
            <a:endParaRPr lang="en-US"/>
          </a:p>
        </p:txBody>
      </p:sp>
      <p:sp>
        <p:nvSpPr>
          <p:cNvPr id="6" name="Footer Placeholder 5">
            <a:extLst>
              <a:ext uri="{FF2B5EF4-FFF2-40B4-BE49-F238E27FC236}">
                <a16:creationId xmlns:a16="http://schemas.microsoft.com/office/drawing/2014/main" id="{53B25173-348A-4081-B718-FB610541A1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9DEBDE-B91A-4574-9D7B-51EFB6435031}"/>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2559600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96489-0BB8-4CF9-913C-5B70BE9961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9224F0-7720-4D6B-9151-1B6D043248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ACF022-FE79-407C-94DF-36A1A43EDB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46AB73-B024-4BBE-A375-E60CEDDB63EE}"/>
              </a:ext>
            </a:extLst>
          </p:cNvPr>
          <p:cNvSpPr>
            <a:spLocks noGrp="1"/>
          </p:cNvSpPr>
          <p:nvPr>
            <p:ph type="dt" sz="half" idx="10"/>
          </p:nvPr>
        </p:nvSpPr>
        <p:spPr/>
        <p:txBody>
          <a:bodyPr/>
          <a:lstStyle/>
          <a:p>
            <a:fld id="{A6AFCCA7-12E7-4780-A53C-8B9FDA72E971}" type="datetime1">
              <a:rPr lang="en-US" smtClean="0"/>
              <a:t>9/7/2021</a:t>
            </a:fld>
            <a:endParaRPr lang="en-US"/>
          </a:p>
        </p:txBody>
      </p:sp>
      <p:sp>
        <p:nvSpPr>
          <p:cNvPr id="6" name="Footer Placeholder 5">
            <a:extLst>
              <a:ext uri="{FF2B5EF4-FFF2-40B4-BE49-F238E27FC236}">
                <a16:creationId xmlns:a16="http://schemas.microsoft.com/office/drawing/2014/main" id="{6BE261D0-CE72-4E28-9CE9-6BA86FE5B2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324976-B325-49A8-A40D-7F2091CA1A9F}"/>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1555117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FBAD3A2-DF06-47BE-8C12-9DEEA0E8124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6191250"/>
            <a:ext cx="12192000" cy="666750"/>
          </a:xfrm>
          <a:prstGeom prst="rect">
            <a:avLst/>
          </a:prstGeom>
        </p:spPr>
      </p:pic>
      <p:sp>
        <p:nvSpPr>
          <p:cNvPr id="2" name="Title Placeholder 1">
            <a:extLst>
              <a:ext uri="{FF2B5EF4-FFF2-40B4-BE49-F238E27FC236}">
                <a16:creationId xmlns:a16="http://schemas.microsoft.com/office/drawing/2014/main" id="{78DAB17A-7FDA-477B-8CD6-61B6F88603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81E0656-4A03-4FFF-A41C-742D4F942B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C6D63C5-A2CD-455F-A63A-99D52B286D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b"/>
          <a:lstStyle>
            <a:lvl1pPr algn="l">
              <a:defRPr sz="1200">
                <a:solidFill>
                  <a:schemeClr val="bg1"/>
                </a:solidFill>
                <a:latin typeface="Arial" panose="020B0604020202020204" pitchFamily="34" charset="0"/>
                <a:cs typeface="Arial" panose="020B0604020202020204" pitchFamily="34" charset="0"/>
              </a:defRPr>
            </a:lvl1pPr>
          </a:lstStyle>
          <a:p>
            <a:fld id="{D0876B55-2E50-4278-80BF-510C46209E25}" type="datetime1">
              <a:rPr lang="en-US" smtClean="0"/>
              <a:pPr/>
              <a:t>9/7/2021</a:t>
            </a:fld>
            <a:endParaRPr lang="en-US"/>
          </a:p>
        </p:txBody>
      </p:sp>
      <p:sp>
        <p:nvSpPr>
          <p:cNvPr id="5" name="Footer Placeholder 4">
            <a:extLst>
              <a:ext uri="{FF2B5EF4-FFF2-40B4-BE49-F238E27FC236}">
                <a16:creationId xmlns:a16="http://schemas.microsoft.com/office/drawing/2014/main" id="{2E419B54-86A5-4AF9-974D-B67D2D2BDB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b"/>
          <a:lstStyle>
            <a:lvl1pPr algn="ctr">
              <a:defRPr sz="1200">
                <a:solidFill>
                  <a:schemeClr val="bg1"/>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06A4F946-3C1A-4C39-9232-854FC191D3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b"/>
          <a:lstStyle>
            <a:lvl1pPr algn="r">
              <a:defRPr sz="1100">
                <a:solidFill>
                  <a:schemeClr val="bg1"/>
                </a:solidFill>
                <a:latin typeface="Arial" panose="020B0604020202020204" pitchFamily="34" charset="0"/>
                <a:cs typeface="Arial" panose="020B0604020202020204" pitchFamily="34" charset="0"/>
              </a:defRPr>
            </a:lvl1pPr>
          </a:lstStyle>
          <a:p>
            <a:fld id="{9B536768-C171-4A40-86CF-A60E08BEB5A1}" type="slidenum">
              <a:rPr lang="en-US" smtClean="0"/>
              <a:pPr/>
              <a:t>‹#›</a:t>
            </a:fld>
            <a:endParaRPr lang="en-US"/>
          </a:p>
        </p:txBody>
      </p:sp>
    </p:spTree>
    <p:extLst>
      <p:ext uri="{BB962C8B-B14F-4D97-AF65-F5344CB8AC3E}">
        <p14:creationId xmlns:p14="http://schemas.microsoft.com/office/powerpoint/2010/main" val="2287901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8"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b="0" kern="1200">
          <a:solidFill>
            <a:schemeClr val="accent2"/>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www.mainechna.org/"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tmp"/></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3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4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chart" Target="../charts/chart19.xml"/></Relationships>
</file>

<file path=ppt/slides/_rels/slide4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chart" Target="../charts/chart24.xml"/></Relationships>
</file>

<file path=ppt/slides/_rels/slide4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chart" Target="../charts/chart2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8" Type="http://schemas.openxmlformats.org/officeDocument/2006/relationships/hyperlink" Target="http://www.mainechna.org/" TargetMode="External"/><Relationship Id="rId3" Type="http://schemas.openxmlformats.org/officeDocument/2006/relationships/hyperlink" Target="mailto:dmgilbert@northernlight.org" TargetMode="External"/><Relationship Id="rId7" Type="http://schemas.openxmlformats.org/officeDocument/2006/relationships/hyperlink" Target="mailto:info@Mainechna.org"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hyperlink" Target="mailto:Jessica.fogg@maine.gov" TargetMode="External"/><Relationship Id="rId5" Type="http://schemas.openxmlformats.org/officeDocument/2006/relationships/hyperlink" Target="mailto:nhammar@northernlight.org" TargetMode="External"/><Relationship Id="rId4" Type="http://schemas.openxmlformats.org/officeDocument/2006/relationships/hyperlink" Target="mailto:hstarbird@northernlight.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DA1C51D-AE00-4087-8261-2475AACF970F}"/>
              </a:ext>
            </a:extLst>
          </p:cNvPr>
          <p:cNvSpPr>
            <a:spLocks noGrp="1"/>
          </p:cNvSpPr>
          <p:nvPr>
            <p:ph type="ctrTitle"/>
          </p:nvPr>
        </p:nvSpPr>
        <p:spPr>
          <a:xfrm>
            <a:off x="1524000" y="1584571"/>
            <a:ext cx="9144000" cy="2387600"/>
          </a:xfrm>
        </p:spPr>
        <p:txBody>
          <a:bodyPr anchor="t">
            <a:normAutofit/>
          </a:bodyPr>
          <a:lstStyle/>
          <a:p>
            <a:pPr algn="l">
              <a:lnSpc>
                <a:spcPct val="100000"/>
              </a:lnSpc>
            </a:pPr>
            <a:r>
              <a:rPr lang="en-US" sz="4400" dirty="0">
                <a:solidFill>
                  <a:schemeClr val="tx2"/>
                </a:solidFill>
              </a:rPr>
              <a:t>Maine Shared Community</a:t>
            </a:r>
            <a:br>
              <a:rPr lang="en-US" sz="4400" dirty="0">
                <a:solidFill>
                  <a:schemeClr val="tx2"/>
                </a:solidFill>
              </a:rPr>
            </a:br>
            <a:r>
              <a:rPr lang="en-US" sz="4400" dirty="0">
                <a:solidFill>
                  <a:schemeClr val="tx2"/>
                </a:solidFill>
              </a:rPr>
              <a:t>Health Needs Assessment</a:t>
            </a:r>
            <a:br>
              <a:rPr lang="en-US" sz="4400" dirty="0">
                <a:solidFill>
                  <a:schemeClr val="tx2"/>
                </a:solidFill>
              </a:rPr>
            </a:br>
            <a:r>
              <a:rPr lang="en-US" sz="4400" dirty="0">
                <a:solidFill>
                  <a:schemeClr val="tx2"/>
                </a:solidFill>
              </a:rPr>
              <a:t>Piscataquis County</a:t>
            </a:r>
          </a:p>
        </p:txBody>
      </p:sp>
      <p:sp>
        <p:nvSpPr>
          <p:cNvPr id="9" name="Subtitle 2">
            <a:extLst>
              <a:ext uri="{FF2B5EF4-FFF2-40B4-BE49-F238E27FC236}">
                <a16:creationId xmlns:a16="http://schemas.microsoft.com/office/drawing/2014/main" id="{86307824-5B7E-4D20-BC40-FA095FE58F48}"/>
              </a:ext>
            </a:extLst>
          </p:cNvPr>
          <p:cNvSpPr>
            <a:spLocks noGrp="1"/>
          </p:cNvSpPr>
          <p:nvPr>
            <p:ph type="subTitle" idx="1"/>
          </p:nvPr>
        </p:nvSpPr>
        <p:spPr>
          <a:xfrm>
            <a:off x="1176184" y="725911"/>
            <a:ext cx="2068013" cy="1014585"/>
          </a:xfrm>
        </p:spPr>
        <p:txBody>
          <a:bodyPr>
            <a:normAutofit/>
          </a:bodyPr>
          <a:lstStyle/>
          <a:p>
            <a:pPr algn="r"/>
            <a:r>
              <a:rPr lang="en-US" sz="6600" b="1" dirty="0">
                <a:solidFill>
                  <a:schemeClr val="tx2"/>
                </a:solidFill>
                <a:latin typeface="Arial Narrow" panose="020B0606020202030204" pitchFamily="34" charset="0"/>
              </a:rPr>
              <a:t>2021</a:t>
            </a:r>
          </a:p>
        </p:txBody>
      </p:sp>
      <p:pic>
        <p:nvPicPr>
          <p:cNvPr id="3" name="Picture 2" descr="A picture containing silhouette&#10;&#10;Description automatically generated">
            <a:extLst>
              <a:ext uri="{FF2B5EF4-FFF2-40B4-BE49-F238E27FC236}">
                <a16:creationId xmlns:a16="http://schemas.microsoft.com/office/drawing/2014/main" id="{58258E85-00AB-4314-9A91-308AD2B504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7716" y="131112"/>
            <a:ext cx="4362830" cy="6595775"/>
          </a:xfrm>
          <a:prstGeom prst="rect">
            <a:avLst/>
          </a:prstGeom>
        </p:spPr>
      </p:pic>
    </p:spTree>
    <p:extLst>
      <p:ext uri="{BB962C8B-B14F-4D97-AF65-F5344CB8AC3E}">
        <p14:creationId xmlns:p14="http://schemas.microsoft.com/office/powerpoint/2010/main" val="2217135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Straight Connector 61">
            <a:extLst>
              <a:ext uri="{FF2B5EF4-FFF2-40B4-BE49-F238E27FC236}">
                <a16:creationId xmlns:a16="http://schemas.microsoft.com/office/drawing/2014/main" id="{DEFBCB47-34D1-44F8-841B-7FEA9E001C12}"/>
              </a:ext>
            </a:extLst>
          </p:cNvPr>
          <p:cNvCxnSpPr/>
          <p:nvPr/>
        </p:nvCxnSpPr>
        <p:spPr>
          <a:xfrm>
            <a:off x="6696065" y="3881762"/>
            <a:ext cx="0" cy="457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E0E7B48-3B3E-4562-84D8-C7C7514BA3CE}"/>
              </a:ext>
            </a:extLst>
          </p:cNvPr>
          <p:cNvCxnSpPr/>
          <p:nvPr/>
        </p:nvCxnSpPr>
        <p:spPr>
          <a:xfrm>
            <a:off x="3142572" y="3881762"/>
            <a:ext cx="0" cy="457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B59EDDA-39DE-4F4E-9AD5-E990D52369CA}"/>
              </a:ext>
            </a:extLst>
          </p:cNvPr>
          <p:cNvCxnSpPr/>
          <p:nvPr/>
        </p:nvCxnSpPr>
        <p:spPr>
          <a:xfrm>
            <a:off x="3144143" y="4908397"/>
            <a:ext cx="0" cy="457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06FDBD0-C02C-4C8C-9532-AEFD94D66F5B}"/>
              </a:ext>
            </a:extLst>
          </p:cNvPr>
          <p:cNvCxnSpPr/>
          <p:nvPr/>
        </p:nvCxnSpPr>
        <p:spPr>
          <a:xfrm>
            <a:off x="6697327" y="4923800"/>
            <a:ext cx="0" cy="457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E86A41D-2861-4677-8853-EB9BC38555EE}"/>
              </a:ext>
            </a:extLst>
          </p:cNvPr>
          <p:cNvCxnSpPr/>
          <p:nvPr/>
        </p:nvCxnSpPr>
        <p:spPr>
          <a:xfrm>
            <a:off x="4869090" y="3613569"/>
            <a:ext cx="0" cy="27432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1E2FE9C-BA64-4CD4-8523-FC9B3EEA9EFB}"/>
              </a:ext>
            </a:extLst>
          </p:cNvPr>
          <p:cNvCxnSpPr/>
          <p:nvPr/>
        </p:nvCxnSpPr>
        <p:spPr>
          <a:xfrm>
            <a:off x="4869090" y="2307962"/>
            <a:ext cx="0" cy="457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A370AE9-CBBE-4795-A320-65E75C86BC26}"/>
              </a:ext>
            </a:extLst>
          </p:cNvPr>
          <p:cNvCxnSpPr/>
          <p:nvPr/>
        </p:nvCxnSpPr>
        <p:spPr>
          <a:xfrm>
            <a:off x="10027437" y="3165796"/>
            <a:ext cx="0" cy="4572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4D969DC-A541-4ED3-B052-7256715D7657}"/>
              </a:ext>
            </a:extLst>
          </p:cNvPr>
          <p:cNvSpPr>
            <a:spLocks noGrp="1"/>
          </p:cNvSpPr>
          <p:nvPr>
            <p:ph type="title"/>
          </p:nvPr>
        </p:nvSpPr>
        <p:spPr/>
        <p:txBody>
          <a:bodyPr/>
          <a:lstStyle/>
          <a:p>
            <a:r>
              <a:rPr lang="en-US" dirty="0"/>
              <a:t>Maine Shared CHNA Organizational Chart</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12"/>
          </p:nvPr>
        </p:nvSpPr>
        <p:spPr/>
        <p:txBody>
          <a:bodyPr/>
          <a:lstStyle/>
          <a:p>
            <a:fld id="{9B536768-C171-4A40-86CF-A60E08BEB5A1}" type="slidenum">
              <a:rPr lang="en-US" smtClean="0"/>
              <a:t>10</a:t>
            </a:fld>
            <a:endParaRPr lang="en-US"/>
          </a:p>
        </p:txBody>
      </p:sp>
      <p:grpSp>
        <p:nvGrpSpPr>
          <p:cNvPr id="48" name="Group 47">
            <a:extLst>
              <a:ext uri="{FF2B5EF4-FFF2-40B4-BE49-F238E27FC236}">
                <a16:creationId xmlns:a16="http://schemas.microsoft.com/office/drawing/2014/main" id="{A3735976-1E1C-45B6-8ACF-F68FF8736FAC}"/>
              </a:ext>
            </a:extLst>
          </p:cNvPr>
          <p:cNvGrpSpPr/>
          <p:nvPr/>
        </p:nvGrpSpPr>
        <p:grpSpPr>
          <a:xfrm>
            <a:off x="3554052" y="1410568"/>
            <a:ext cx="2743203" cy="1046821"/>
            <a:chOff x="4770119" y="1531975"/>
            <a:chExt cx="2743203" cy="1046821"/>
          </a:xfrm>
        </p:grpSpPr>
        <p:sp>
          <p:nvSpPr>
            <p:cNvPr id="12" name="Freeform: Shape 11">
              <a:extLst>
                <a:ext uri="{FF2B5EF4-FFF2-40B4-BE49-F238E27FC236}">
                  <a16:creationId xmlns:a16="http://schemas.microsoft.com/office/drawing/2014/main" id="{D53ABCD9-F8EB-4348-8E69-4BB901C929CA}"/>
                </a:ext>
              </a:extLst>
            </p:cNvPr>
            <p:cNvSpPr/>
            <p:nvPr/>
          </p:nvSpPr>
          <p:spPr>
            <a:xfrm>
              <a:off x="4770122" y="1622550"/>
              <a:ext cx="274320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2">
                <a:lumMod val="60000"/>
                <a:lumOff val="4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Steering Committee</a:t>
              </a:r>
            </a:p>
          </p:txBody>
        </p:sp>
        <p:grpSp>
          <p:nvGrpSpPr>
            <p:cNvPr id="44" name="Group 43">
              <a:extLst>
                <a:ext uri="{FF2B5EF4-FFF2-40B4-BE49-F238E27FC236}">
                  <a16:creationId xmlns:a16="http://schemas.microsoft.com/office/drawing/2014/main" id="{B8CE8C81-45E0-4DD9-9ED5-9D423D1C41EB}"/>
                </a:ext>
              </a:extLst>
            </p:cNvPr>
            <p:cNvGrpSpPr/>
            <p:nvPr/>
          </p:nvGrpSpPr>
          <p:grpSpPr>
            <a:xfrm>
              <a:off x="4770119" y="1531975"/>
              <a:ext cx="2743200" cy="1046821"/>
              <a:chOff x="5122942" y="1589036"/>
              <a:chExt cx="2743200" cy="1046821"/>
            </a:xfrm>
          </p:grpSpPr>
          <p:sp>
            <p:nvSpPr>
              <p:cNvPr id="19" name="Freeform: Shape 18">
                <a:extLst>
                  <a:ext uri="{FF2B5EF4-FFF2-40B4-BE49-F238E27FC236}">
                    <a16:creationId xmlns:a16="http://schemas.microsoft.com/office/drawing/2014/main" id="{AC8D4D75-4219-465D-A822-797FEB1E3230}"/>
                  </a:ext>
                </a:extLst>
              </p:cNvPr>
              <p:cNvSpPr/>
              <p:nvPr/>
            </p:nvSpPr>
            <p:spPr>
              <a:xfrm>
                <a:off x="5122942" y="2590137"/>
                <a:ext cx="274320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2"/>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0" name="Freeform: Shape 19">
                <a:extLst>
                  <a:ext uri="{FF2B5EF4-FFF2-40B4-BE49-F238E27FC236}">
                    <a16:creationId xmlns:a16="http://schemas.microsoft.com/office/drawing/2014/main" id="{456FD562-0297-4FFA-8B9A-B38D371C5145}"/>
                  </a:ext>
                </a:extLst>
              </p:cNvPr>
              <p:cNvSpPr/>
              <p:nvPr/>
            </p:nvSpPr>
            <p:spPr>
              <a:xfrm>
                <a:off x="5122942" y="1589036"/>
                <a:ext cx="274320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2">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grpSp>
      </p:grpSp>
      <p:grpSp>
        <p:nvGrpSpPr>
          <p:cNvPr id="43" name="Group 42">
            <a:extLst>
              <a:ext uri="{FF2B5EF4-FFF2-40B4-BE49-F238E27FC236}">
                <a16:creationId xmlns:a16="http://schemas.microsoft.com/office/drawing/2014/main" id="{27B82FF5-069D-4FE8-AD35-7811320AD7EA}"/>
              </a:ext>
            </a:extLst>
          </p:cNvPr>
          <p:cNvGrpSpPr/>
          <p:nvPr/>
        </p:nvGrpSpPr>
        <p:grpSpPr>
          <a:xfrm>
            <a:off x="3554052" y="2673723"/>
            <a:ext cx="2743202" cy="1048825"/>
            <a:chOff x="5122939" y="2690511"/>
            <a:chExt cx="2743202" cy="1048825"/>
          </a:xfrm>
        </p:grpSpPr>
        <p:sp>
          <p:nvSpPr>
            <p:cNvPr id="21" name="Freeform: Shape 20">
              <a:extLst>
                <a:ext uri="{FF2B5EF4-FFF2-40B4-BE49-F238E27FC236}">
                  <a16:creationId xmlns:a16="http://schemas.microsoft.com/office/drawing/2014/main" id="{BCFA756C-8F4F-442D-8B29-ECAA9E27CC7E}"/>
                </a:ext>
              </a:extLst>
            </p:cNvPr>
            <p:cNvSpPr/>
            <p:nvPr/>
          </p:nvSpPr>
          <p:spPr>
            <a:xfrm>
              <a:off x="5122939" y="3693616"/>
              <a:ext cx="274320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2"/>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2" name="Freeform: Shape 21">
              <a:extLst>
                <a:ext uri="{FF2B5EF4-FFF2-40B4-BE49-F238E27FC236}">
                  <a16:creationId xmlns:a16="http://schemas.microsoft.com/office/drawing/2014/main" id="{9D7838DC-B4CC-407E-81E8-EB017F95831D}"/>
                </a:ext>
              </a:extLst>
            </p:cNvPr>
            <p:cNvSpPr/>
            <p:nvPr/>
          </p:nvSpPr>
          <p:spPr>
            <a:xfrm>
              <a:off x="5122941" y="2690511"/>
              <a:ext cx="274320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2">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3" name="Freeform: Shape 22">
              <a:extLst>
                <a:ext uri="{FF2B5EF4-FFF2-40B4-BE49-F238E27FC236}">
                  <a16:creationId xmlns:a16="http://schemas.microsoft.com/office/drawing/2014/main" id="{EFC556FA-12AF-4483-BD39-63EE5F854F39}"/>
                </a:ext>
              </a:extLst>
            </p:cNvPr>
            <p:cNvSpPr/>
            <p:nvPr/>
          </p:nvSpPr>
          <p:spPr>
            <a:xfrm>
              <a:off x="5122940" y="2781950"/>
              <a:ext cx="274320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2">
                <a:lumMod val="60000"/>
                <a:lumOff val="4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Program Manager</a:t>
              </a:r>
            </a:p>
          </p:txBody>
        </p:sp>
      </p:grpSp>
      <p:grpSp>
        <p:nvGrpSpPr>
          <p:cNvPr id="41" name="Group 40">
            <a:extLst>
              <a:ext uri="{FF2B5EF4-FFF2-40B4-BE49-F238E27FC236}">
                <a16:creationId xmlns:a16="http://schemas.microsoft.com/office/drawing/2014/main" id="{3562F24C-36BE-4CF9-9A7C-1101635D0B37}"/>
              </a:ext>
            </a:extLst>
          </p:cNvPr>
          <p:cNvGrpSpPr/>
          <p:nvPr/>
        </p:nvGrpSpPr>
        <p:grpSpPr>
          <a:xfrm>
            <a:off x="1849114" y="4064642"/>
            <a:ext cx="2743201" cy="1048826"/>
            <a:chOff x="968672" y="2686606"/>
            <a:chExt cx="2743201" cy="1048826"/>
          </a:xfrm>
        </p:grpSpPr>
        <p:sp>
          <p:nvSpPr>
            <p:cNvPr id="24" name="Freeform: Shape 23">
              <a:extLst>
                <a:ext uri="{FF2B5EF4-FFF2-40B4-BE49-F238E27FC236}">
                  <a16:creationId xmlns:a16="http://schemas.microsoft.com/office/drawing/2014/main" id="{27FF0BE6-BB9A-4550-841B-DD2A5A55F576}"/>
                </a:ext>
              </a:extLst>
            </p:cNvPr>
            <p:cNvSpPr/>
            <p:nvPr/>
          </p:nvSpPr>
          <p:spPr>
            <a:xfrm>
              <a:off x="968673" y="3689712"/>
              <a:ext cx="274320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lumMod val="75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5" name="Freeform: Shape 24">
              <a:extLst>
                <a:ext uri="{FF2B5EF4-FFF2-40B4-BE49-F238E27FC236}">
                  <a16:creationId xmlns:a16="http://schemas.microsoft.com/office/drawing/2014/main" id="{7B6D3A54-A552-4547-A46D-1A6061185BCE}"/>
                </a:ext>
              </a:extLst>
            </p:cNvPr>
            <p:cNvSpPr/>
            <p:nvPr/>
          </p:nvSpPr>
          <p:spPr>
            <a:xfrm>
              <a:off x="968673" y="2686606"/>
              <a:ext cx="274320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6" name="Freeform: Shape 25">
              <a:extLst>
                <a:ext uri="{FF2B5EF4-FFF2-40B4-BE49-F238E27FC236}">
                  <a16:creationId xmlns:a16="http://schemas.microsoft.com/office/drawing/2014/main" id="{EC70CE9F-CEDD-4E78-8FE7-69799F514908}"/>
                </a:ext>
              </a:extLst>
            </p:cNvPr>
            <p:cNvSpPr/>
            <p:nvPr/>
          </p:nvSpPr>
          <p:spPr>
            <a:xfrm>
              <a:off x="968672" y="2778046"/>
              <a:ext cx="274320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Metrics Committee</a:t>
              </a:r>
            </a:p>
          </p:txBody>
        </p:sp>
      </p:grpSp>
      <p:grpSp>
        <p:nvGrpSpPr>
          <p:cNvPr id="45" name="Group 44">
            <a:extLst>
              <a:ext uri="{FF2B5EF4-FFF2-40B4-BE49-F238E27FC236}">
                <a16:creationId xmlns:a16="http://schemas.microsoft.com/office/drawing/2014/main" id="{422095B8-B3C9-4DA8-BC1B-73D8AF4FBD69}"/>
              </a:ext>
            </a:extLst>
          </p:cNvPr>
          <p:cNvGrpSpPr/>
          <p:nvPr/>
        </p:nvGrpSpPr>
        <p:grpSpPr>
          <a:xfrm>
            <a:off x="5237430" y="4066225"/>
            <a:ext cx="2926081" cy="1044170"/>
            <a:chOff x="8728503" y="2303424"/>
            <a:chExt cx="2926081" cy="1044170"/>
          </a:xfrm>
        </p:grpSpPr>
        <p:sp>
          <p:nvSpPr>
            <p:cNvPr id="27" name="Freeform: Shape 26">
              <a:extLst>
                <a:ext uri="{FF2B5EF4-FFF2-40B4-BE49-F238E27FC236}">
                  <a16:creationId xmlns:a16="http://schemas.microsoft.com/office/drawing/2014/main" id="{41A63B6F-9056-4A02-9437-F47529F96CE3}"/>
                </a:ext>
              </a:extLst>
            </p:cNvPr>
            <p:cNvSpPr/>
            <p:nvPr/>
          </p:nvSpPr>
          <p:spPr>
            <a:xfrm>
              <a:off x="8728503" y="3301874"/>
              <a:ext cx="292608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lumMod val="75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8" name="Freeform: Shape 27">
              <a:extLst>
                <a:ext uri="{FF2B5EF4-FFF2-40B4-BE49-F238E27FC236}">
                  <a16:creationId xmlns:a16="http://schemas.microsoft.com/office/drawing/2014/main" id="{037E0F79-537F-499A-9C35-79FC078DE79B}"/>
                </a:ext>
              </a:extLst>
            </p:cNvPr>
            <p:cNvSpPr/>
            <p:nvPr/>
          </p:nvSpPr>
          <p:spPr>
            <a:xfrm>
              <a:off x="8728504" y="2303424"/>
              <a:ext cx="292608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9" name="Freeform: Shape 28">
              <a:extLst>
                <a:ext uri="{FF2B5EF4-FFF2-40B4-BE49-F238E27FC236}">
                  <a16:creationId xmlns:a16="http://schemas.microsoft.com/office/drawing/2014/main" id="{29A1EDA4-4314-487A-A53E-1E30307AAB0E}"/>
                </a:ext>
              </a:extLst>
            </p:cNvPr>
            <p:cNvSpPr/>
            <p:nvPr/>
          </p:nvSpPr>
          <p:spPr>
            <a:xfrm>
              <a:off x="8728504" y="2384553"/>
              <a:ext cx="292608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Health Equity Community Engagement Committee</a:t>
              </a:r>
            </a:p>
          </p:txBody>
        </p:sp>
      </p:grpSp>
      <p:grpSp>
        <p:nvGrpSpPr>
          <p:cNvPr id="42" name="Group 41">
            <a:extLst>
              <a:ext uri="{FF2B5EF4-FFF2-40B4-BE49-F238E27FC236}">
                <a16:creationId xmlns:a16="http://schemas.microsoft.com/office/drawing/2014/main" id="{B3E5968E-4202-4D41-885E-5CE0E5854314}"/>
              </a:ext>
            </a:extLst>
          </p:cNvPr>
          <p:cNvGrpSpPr/>
          <p:nvPr/>
        </p:nvGrpSpPr>
        <p:grpSpPr>
          <a:xfrm>
            <a:off x="8689525" y="3405186"/>
            <a:ext cx="2743201" cy="1054421"/>
            <a:chOff x="9548635" y="3197201"/>
            <a:chExt cx="2743201" cy="1054421"/>
          </a:xfrm>
        </p:grpSpPr>
        <p:sp>
          <p:nvSpPr>
            <p:cNvPr id="30" name="Freeform: Shape 29">
              <a:extLst>
                <a:ext uri="{FF2B5EF4-FFF2-40B4-BE49-F238E27FC236}">
                  <a16:creationId xmlns:a16="http://schemas.microsoft.com/office/drawing/2014/main" id="{C71EE87D-CF14-46D2-AE9D-E4C66C1C06DB}"/>
                </a:ext>
              </a:extLst>
            </p:cNvPr>
            <p:cNvSpPr/>
            <p:nvPr/>
          </p:nvSpPr>
          <p:spPr>
            <a:xfrm>
              <a:off x="9548635" y="4205902"/>
              <a:ext cx="274320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lumMod val="75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31" name="Freeform: Shape 30">
              <a:extLst>
                <a:ext uri="{FF2B5EF4-FFF2-40B4-BE49-F238E27FC236}">
                  <a16:creationId xmlns:a16="http://schemas.microsoft.com/office/drawing/2014/main" id="{A5D5CBA1-2447-4C46-A03C-A9D9AFD359CD}"/>
                </a:ext>
              </a:extLst>
            </p:cNvPr>
            <p:cNvSpPr/>
            <p:nvPr/>
          </p:nvSpPr>
          <p:spPr>
            <a:xfrm>
              <a:off x="9548636" y="3197201"/>
              <a:ext cx="274320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32" name="Freeform: Shape 31">
              <a:extLst>
                <a:ext uri="{FF2B5EF4-FFF2-40B4-BE49-F238E27FC236}">
                  <a16:creationId xmlns:a16="http://schemas.microsoft.com/office/drawing/2014/main" id="{C1699C21-5292-4FAA-A450-EA7F2D095E66}"/>
                </a:ext>
              </a:extLst>
            </p:cNvPr>
            <p:cNvSpPr/>
            <p:nvPr/>
          </p:nvSpPr>
          <p:spPr>
            <a:xfrm>
              <a:off x="9548635" y="3288640"/>
              <a:ext cx="274320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Vendor Support</a:t>
              </a:r>
            </a:p>
          </p:txBody>
        </p:sp>
      </p:grpSp>
      <p:grpSp>
        <p:nvGrpSpPr>
          <p:cNvPr id="40" name="Group 39">
            <a:extLst>
              <a:ext uri="{FF2B5EF4-FFF2-40B4-BE49-F238E27FC236}">
                <a16:creationId xmlns:a16="http://schemas.microsoft.com/office/drawing/2014/main" id="{8A9EC197-074D-434C-8398-B60B76BE2A68}"/>
              </a:ext>
            </a:extLst>
          </p:cNvPr>
          <p:cNvGrpSpPr/>
          <p:nvPr/>
        </p:nvGrpSpPr>
        <p:grpSpPr>
          <a:xfrm>
            <a:off x="1849114" y="5347107"/>
            <a:ext cx="2743201" cy="1051367"/>
            <a:chOff x="135243" y="2893799"/>
            <a:chExt cx="2743201" cy="1051367"/>
          </a:xfrm>
        </p:grpSpPr>
        <p:sp>
          <p:nvSpPr>
            <p:cNvPr id="33" name="Freeform: Shape 32">
              <a:extLst>
                <a:ext uri="{FF2B5EF4-FFF2-40B4-BE49-F238E27FC236}">
                  <a16:creationId xmlns:a16="http://schemas.microsoft.com/office/drawing/2014/main" id="{182278DF-E943-4272-8D36-9A3FBDC0E13B}"/>
                </a:ext>
              </a:extLst>
            </p:cNvPr>
            <p:cNvSpPr/>
            <p:nvPr/>
          </p:nvSpPr>
          <p:spPr>
            <a:xfrm>
              <a:off x="135243" y="3899446"/>
              <a:ext cx="274320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1">
                <a:lumMod val="75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34" name="Freeform: Shape 33">
              <a:extLst>
                <a:ext uri="{FF2B5EF4-FFF2-40B4-BE49-F238E27FC236}">
                  <a16:creationId xmlns:a16="http://schemas.microsoft.com/office/drawing/2014/main" id="{6F37E831-7815-4CBA-9DF5-5C3654DBC669}"/>
                </a:ext>
              </a:extLst>
            </p:cNvPr>
            <p:cNvSpPr/>
            <p:nvPr/>
          </p:nvSpPr>
          <p:spPr>
            <a:xfrm>
              <a:off x="135243" y="2893799"/>
              <a:ext cx="274320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1">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35" name="Freeform: Shape 34">
              <a:extLst>
                <a:ext uri="{FF2B5EF4-FFF2-40B4-BE49-F238E27FC236}">
                  <a16:creationId xmlns:a16="http://schemas.microsoft.com/office/drawing/2014/main" id="{01A34E10-30FD-4899-85D1-74C2B5B95AD0}"/>
                </a:ext>
              </a:extLst>
            </p:cNvPr>
            <p:cNvSpPr/>
            <p:nvPr/>
          </p:nvSpPr>
          <p:spPr>
            <a:xfrm>
              <a:off x="135244" y="2986760"/>
              <a:ext cx="274320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1"/>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Data Analysis Teams</a:t>
              </a:r>
            </a:p>
          </p:txBody>
        </p:sp>
      </p:grpSp>
      <p:grpSp>
        <p:nvGrpSpPr>
          <p:cNvPr id="39" name="Group 38">
            <a:extLst>
              <a:ext uri="{FF2B5EF4-FFF2-40B4-BE49-F238E27FC236}">
                <a16:creationId xmlns:a16="http://schemas.microsoft.com/office/drawing/2014/main" id="{2665B239-55EC-49C9-BBC5-B851C8B7D1E8}"/>
              </a:ext>
            </a:extLst>
          </p:cNvPr>
          <p:cNvGrpSpPr/>
          <p:nvPr/>
        </p:nvGrpSpPr>
        <p:grpSpPr>
          <a:xfrm>
            <a:off x="5237430" y="5352153"/>
            <a:ext cx="2926080" cy="1051559"/>
            <a:chOff x="243404" y="4703278"/>
            <a:chExt cx="2743201" cy="1051559"/>
          </a:xfrm>
        </p:grpSpPr>
        <p:sp>
          <p:nvSpPr>
            <p:cNvPr id="36" name="Freeform: Shape 35">
              <a:extLst>
                <a:ext uri="{FF2B5EF4-FFF2-40B4-BE49-F238E27FC236}">
                  <a16:creationId xmlns:a16="http://schemas.microsoft.com/office/drawing/2014/main" id="{53483F0D-B341-4D8F-9898-0E6D55485302}"/>
                </a:ext>
              </a:extLst>
            </p:cNvPr>
            <p:cNvSpPr/>
            <p:nvPr/>
          </p:nvSpPr>
          <p:spPr>
            <a:xfrm>
              <a:off x="243404" y="5709117"/>
              <a:ext cx="274320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1">
                <a:lumMod val="75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37" name="Freeform: Shape 36">
              <a:extLst>
                <a:ext uri="{FF2B5EF4-FFF2-40B4-BE49-F238E27FC236}">
                  <a16:creationId xmlns:a16="http://schemas.microsoft.com/office/drawing/2014/main" id="{64C4B43A-A0CC-403A-B2B1-51D41A484C56}"/>
                </a:ext>
              </a:extLst>
            </p:cNvPr>
            <p:cNvSpPr/>
            <p:nvPr/>
          </p:nvSpPr>
          <p:spPr>
            <a:xfrm>
              <a:off x="243405" y="4703278"/>
              <a:ext cx="274320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1">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38" name="Freeform: Shape 37">
              <a:extLst>
                <a:ext uri="{FF2B5EF4-FFF2-40B4-BE49-F238E27FC236}">
                  <a16:creationId xmlns:a16="http://schemas.microsoft.com/office/drawing/2014/main" id="{9CF40330-0271-4D4A-8A5E-0EEE982B1402}"/>
                </a:ext>
              </a:extLst>
            </p:cNvPr>
            <p:cNvSpPr/>
            <p:nvPr/>
          </p:nvSpPr>
          <p:spPr>
            <a:xfrm>
              <a:off x="243404" y="4794717"/>
              <a:ext cx="274320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1"/>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Local Planning Teams</a:t>
              </a:r>
            </a:p>
          </p:txBody>
        </p:sp>
      </p:grpSp>
      <p:cxnSp>
        <p:nvCxnSpPr>
          <p:cNvPr id="50" name="Connector: Elbow 49">
            <a:extLst>
              <a:ext uri="{FF2B5EF4-FFF2-40B4-BE49-F238E27FC236}">
                <a16:creationId xmlns:a16="http://schemas.microsoft.com/office/drawing/2014/main" id="{F7325DD4-6BE3-457F-9BA9-25099F767610}"/>
              </a:ext>
            </a:extLst>
          </p:cNvPr>
          <p:cNvCxnSpPr>
            <a:cxnSpLocks/>
          </p:cNvCxnSpPr>
          <p:nvPr/>
        </p:nvCxnSpPr>
        <p:spPr>
          <a:xfrm>
            <a:off x="6297251" y="3177623"/>
            <a:ext cx="3749040" cy="1"/>
          </a:xfrm>
          <a:prstGeom prst="bentConnector3">
            <a:avLst/>
          </a:prstGeom>
          <a:ln w="25400"/>
        </p:spPr>
        <p:style>
          <a:lnRef idx="1">
            <a:schemeClr val="accent1"/>
          </a:lnRef>
          <a:fillRef idx="0">
            <a:schemeClr val="accent1"/>
          </a:fillRef>
          <a:effectRef idx="0">
            <a:schemeClr val="accent1"/>
          </a:effectRef>
          <a:fontRef idx="minor">
            <a:schemeClr val="tx1"/>
          </a:fontRef>
        </p:style>
      </p:cxnSp>
      <p:cxnSp>
        <p:nvCxnSpPr>
          <p:cNvPr id="59" name="Connector: Elbow 58">
            <a:extLst>
              <a:ext uri="{FF2B5EF4-FFF2-40B4-BE49-F238E27FC236}">
                <a16:creationId xmlns:a16="http://schemas.microsoft.com/office/drawing/2014/main" id="{91E14010-9249-42BA-91C1-BCF55BCBE74A}"/>
              </a:ext>
            </a:extLst>
          </p:cNvPr>
          <p:cNvCxnSpPr>
            <a:cxnSpLocks/>
          </p:cNvCxnSpPr>
          <p:nvPr/>
        </p:nvCxnSpPr>
        <p:spPr>
          <a:xfrm>
            <a:off x="3142572" y="3887889"/>
            <a:ext cx="3566160" cy="0"/>
          </a:xfrm>
          <a:prstGeom prst="bentConnector3">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3038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969DC-A541-4ED3-B052-7256715D7657}"/>
              </a:ext>
            </a:extLst>
          </p:cNvPr>
          <p:cNvSpPr>
            <a:spLocks noGrp="1"/>
          </p:cNvSpPr>
          <p:nvPr>
            <p:ph type="title"/>
          </p:nvPr>
        </p:nvSpPr>
        <p:spPr/>
        <p:txBody>
          <a:bodyPr>
            <a:normAutofit/>
          </a:bodyPr>
          <a:lstStyle/>
          <a:p>
            <a:r>
              <a:rPr lang="en-US" dirty="0" smtClean="0"/>
              <a:t>Inputs and Outcomes</a:t>
            </a:r>
            <a:endParaRPr lang="en-US" dirty="0"/>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12"/>
          </p:nvPr>
        </p:nvSpPr>
        <p:spPr/>
        <p:txBody>
          <a:bodyPr/>
          <a:lstStyle/>
          <a:p>
            <a:fld id="{9B536768-C171-4A40-86CF-A60E08BEB5A1}" type="slidenum">
              <a:rPr lang="en-US" smtClean="0"/>
              <a:t>11</a:t>
            </a:fld>
            <a:endParaRPr lang="en-US" dirty="0"/>
          </a:p>
        </p:txBody>
      </p:sp>
      <p:sp>
        <p:nvSpPr>
          <p:cNvPr id="37" name="TextBox 36"/>
          <p:cNvSpPr txBox="1"/>
          <p:nvPr/>
        </p:nvSpPr>
        <p:spPr>
          <a:xfrm>
            <a:off x="294640" y="2017103"/>
            <a:ext cx="2224708" cy="646331"/>
          </a:xfrm>
          <a:prstGeom prst="rect">
            <a:avLst/>
          </a:prstGeom>
          <a:solidFill>
            <a:srgbClr val="9EC9CA"/>
          </a:solidFill>
          <a:ln>
            <a:solidFill>
              <a:schemeClr val="tx1"/>
            </a:solidFill>
          </a:ln>
        </p:spPr>
        <p:txBody>
          <a:bodyPr wrap="square" rtlCol="0">
            <a:spAutoFit/>
          </a:bodyPr>
          <a:lstStyle/>
          <a:p>
            <a:pPr algn="ctr"/>
            <a:r>
              <a:rPr lang="en-US" dirty="0"/>
              <a:t>Mainstream </a:t>
            </a:r>
            <a:r>
              <a:rPr lang="en-US" dirty="0" smtClean="0"/>
              <a:t>county forums</a:t>
            </a:r>
            <a:endParaRPr lang="en-US" dirty="0"/>
          </a:p>
        </p:txBody>
      </p:sp>
      <p:sp>
        <p:nvSpPr>
          <p:cNvPr id="38" name="TextBox 37"/>
          <p:cNvSpPr txBox="1"/>
          <p:nvPr/>
        </p:nvSpPr>
        <p:spPr>
          <a:xfrm>
            <a:off x="104000" y="1332412"/>
            <a:ext cx="2570495" cy="338554"/>
          </a:xfrm>
          <a:prstGeom prst="rect">
            <a:avLst/>
          </a:prstGeom>
          <a:solidFill>
            <a:schemeClr val="accent6">
              <a:lumMod val="60000"/>
              <a:lumOff val="40000"/>
            </a:schemeClr>
          </a:solidFill>
          <a:ln>
            <a:solidFill>
              <a:schemeClr val="tx1"/>
            </a:solidFill>
          </a:ln>
        </p:spPr>
        <p:txBody>
          <a:bodyPr wrap="square" rtlCol="0">
            <a:spAutoFit/>
          </a:bodyPr>
          <a:lstStyle/>
          <a:p>
            <a:r>
              <a:rPr lang="en-US" sz="1600" dirty="0" smtClean="0"/>
              <a:t>Ways to Provide Input</a:t>
            </a:r>
            <a:endParaRPr lang="en-US" sz="1600" dirty="0"/>
          </a:p>
        </p:txBody>
      </p:sp>
      <p:sp>
        <p:nvSpPr>
          <p:cNvPr id="39" name="TextBox 38"/>
          <p:cNvSpPr txBox="1"/>
          <p:nvPr/>
        </p:nvSpPr>
        <p:spPr>
          <a:xfrm>
            <a:off x="3591567" y="1332412"/>
            <a:ext cx="2572645" cy="338554"/>
          </a:xfrm>
          <a:prstGeom prst="rect">
            <a:avLst/>
          </a:prstGeom>
          <a:solidFill>
            <a:schemeClr val="accent6">
              <a:lumMod val="60000"/>
              <a:lumOff val="40000"/>
            </a:schemeClr>
          </a:solidFill>
          <a:ln>
            <a:solidFill>
              <a:schemeClr val="tx1"/>
            </a:solidFill>
          </a:ln>
        </p:spPr>
        <p:txBody>
          <a:bodyPr wrap="square" rtlCol="0">
            <a:spAutoFit/>
          </a:bodyPr>
          <a:lstStyle/>
          <a:p>
            <a:r>
              <a:rPr lang="en-US" sz="1600" dirty="0"/>
              <a:t>Data </a:t>
            </a:r>
            <a:r>
              <a:rPr lang="en-US" sz="1600" dirty="0" smtClean="0"/>
              <a:t>Collected</a:t>
            </a:r>
            <a:endParaRPr lang="en-US" sz="1600" dirty="0"/>
          </a:p>
        </p:txBody>
      </p:sp>
      <p:sp>
        <p:nvSpPr>
          <p:cNvPr id="40" name="TextBox 39"/>
          <p:cNvSpPr txBox="1"/>
          <p:nvPr/>
        </p:nvSpPr>
        <p:spPr>
          <a:xfrm>
            <a:off x="259466" y="3296710"/>
            <a:ext cx="2224708" cy="646331"/>
          </a:xfrm>
          <a:prstGeom prst="rect">
            <a:avLst/>
          </a:prstGeom>
          <a:solidFill>
            <a:srgbClr val="9EC9CA"/>
          </a:solidFill>
          <a:ln>
            <a:solidFill>
              <a:schemeClr val="tx1"/>
            </a:solidFill>
          </a:ln>
        </p:spPr>
        <p:txBody>
          <a:bodyPr wrap="square" rtlCol="0">
            <a:spAutoFit/>
          </a:bodyPr>
          <a:lstStyle/>
          <a:p>
            <a:pPr algn="ctr"/>
            <a:r>
              <a:rPr lang="en-US" dirty="0"/>
              <a:t>Community sponsored events</a:t>
            </a:r>
          </a:p>
        </p:txBody>
      </p:sp>
      <p:sp>
        <p:nvSpPr>
          <p:cNvPr id="41" name="TextBox 40"/>
          <p:cNvSpPr txBox="1"/>
          <p:nvPr/>
        </p:nvSpPr>
        <p:spPr>
          <a:xfrm>
            <a:off x="245712" y="4542114"/>
            <a:ext cx="2224708" cy="369332"/>
          </a:xfrm>
          <a:prstGeom prst="rect">
            <a:avLst/>
          </a:prstGeom>
          <a:solidFill>
            <a:srgbClr val="9EC9CA"/>
          </a:solidFill>
          <a:ln>
            <a:solidFill>
              <a:schemeClr val="tx1"/>
            </a:solidFill>
          </a:ln>
        </p:spPr>
        <p:txBody>
          <a:bodyPr wrap="square" rtlCol="0">
            <a:spAutoFit/>
          </a:bodyPr>
          <a:lstStyle/>
          <a:p>
            <a:pPr algn="ctr"/>
            <a:r>
              <a:rPr lang="en-US" dirty="0"/>
              <a:t>Oral Survey</a:t>
            </a:r>
          </a:p>
        </p:txBody>
      </p:sp>
      <p:sp>
        <p:nvSpPr>
          <p:cNvPr id="45" name="TextBox 44"/>
          <p:cNvSpPr txBox="1"/>
          <p:nvPr/>
        </p:nvSpPr>
        <p:spPr>
          <a:xfrm>
            <a:off x="7081285" y="1332412"/>
            <a:ext cx="5070075" cy="338554"/>
          </a:xfrm>
          <a:prstGeom prst="rect">
            <a:avLst/>
          </a:prstGeom>
          <a:solidFill>
            <a:schemeClr val="accent6">
              <a:lumMod val="60000"/>
              <a:lumOff val="40000"/>
            </a:schemeClr>
          </a:solidFill>
          <a:ln>
            <a:solidFill>
              <a:schemeClr val="tx1"/>
            </a:solidFill>
          </a:ln>
        </p:spPr>
        <p:txBody>
          <a:bodyPr wrap="square" rtlCol="0">
            <a:spAutoFit/>
          </a:bodyPr>
          <a:lstStyle/>
          <a:p>
            <a:r>
              <a:rPr lang="en-US" sz="1600" dirty="0" smtClean="0"/>
              <a:t>Outcomes</a:t>
            </a:r>
            <a:endParaRPr lang="en-US" sz="1200" dirty="0"/>
          </a:p>
        </p:txBody>
      </p:sp>
      <p:sp>
        <p:nvSpPr>
          <p:cNvPr id="46" name="TextBox 45"/>
          <p:cNvSpPr txBox="1"/>
          <p:nvPr/>
        </p:nvSpPr>
        <p:spPr>
          <a:xfrm>
            <a:off x="7081285" y="1803009"/>
            <a:ext cx="5110715" cy="2062103"/>
          </a:xfrm>
          <a:prstGeom prst="rect">
            <a:avLst/>
          </a:prstGeom>
          <a:solidFill>
            <a:srgbClr val="B7D4F7"/>
          </a:solidFill>
          <a:ln>
            <a:solidFill>
              <a:schemeClr val="tx1"/>
            </a:solidFill>
          </a:ln>
        </p:spPr>
        <p:txBody>
          <a:bodyPr wrap="square" rtlCol="0">
            <a:spAutoFit/>
          </a:bodyPr>
          <a:lstStyle/>
          <a:p>
            <a:pPr>
              <a:spcAft>
                <a:spcPts val="600"/>
              </a:spcAft>
            </a:pPr>
            <a:r>
              <a:rPr lang="en-US" sz="1400" b="1" dirty="0"/>
              <a:t>District &amp; County </a:t>
            </a:r>
            <a:r>
              <a:rPr lang="en-US" sz="1400" b="1" dirty="0" smtClean="0"/>
              <a:t>Reports</a:t>
            </a:r>
            <a:r>
              <a:rPr lang="en-US" sz="1400" b="1" dirty="0"/>
              <a:t> </a:t>
            </a:r>
            <a:r>
              <a:rPr lang="en-US" sz="1400" b="1" dirty="0" smtClean="0"/>
              <a:t> DUE APRIL 2022</a:t>
            </a:r>
            <a:endParaRPr lang="en-US" sz="1400" b="1" dirty="0"/>
          </a:p>
          <a:p>
            <a:pPr marL="112713" indent="-112713">
              <a:spcAft>
                <a:spcPts val="600"/>
              </a:spcAft>
              <a:buFont typeface="Arial" panose="020B0604020202020204" pitchFamily="34" charset="0"/>
              <a:buChar char="•"/>
            </a:pPr>
            <a:r>
              <a:rPr lang="en-US" sz="1400" dirty="0"/>
              <a:t>4 Health Priorities </a:t>
            </a:r>
            <a:r>
              <a:rPr lang="en-US" sz="1400" dirty="0" smtClean="0"/>
              <a:t>by county</a:t>
            </a:r>
            <a:endParaRPr lang="en-US" sz="1400" dirty="0"/>
          </a:p>
          <a:p>
            <a:pPr marL="112713" indent="-112713">
              <a:spcAft>
                <a:spcPts val="600"/>
              </a:spcAft>
              <a:buFont typeface="Arial" panose="020B0604020202020204" pitchFamily="34" charset="0"/>
              <a:buChar char="•"/>
            </a:pPr>
            <a:r>
              <a:rPr lang="en-US" sz="1400" dirty="0" smtClean="0"/>
              <a:t>Related indicators</a:t>
            </a:r>
          </a:p>
          <a:p>
            <a:pPr marL="112713" indent="-112713">
              <a:spcAft>
                <a:spcPts val="600"/>
              </a:spcAft>
              <a:buFont typeface="Arial" panose="020B0604020202020204" pitchFamily="34" charset="0"/>
              <a:buChar char="•"/>
            </a:pPr>
            <a:r>
              <a:rPr lang="en-US" sz="1400" dirty="0" smtClean="0"/>
              <a:t>Gaps/barriers </a:t>
            </a:r>
            <a:r>
              <a:rPr lang="en-US" sz="1400" dirty="0"/>
              <a:t>and </a:t>
            </a:r>
            <a:r>
              <a:rPr lang="en-US" sz="1400" dirty="0" smtClean="0"/>
              <a:t>resources/assets </a:t>
            </a:r>
            <a:endParaRPr lang="en-US" sz="1400" dirty="0"/>
          </a:p>
          <a:p>
            <a:pPr marL="112713" indent="-112713">
              <a:spcAft>
                <a:spcPts val="600"/>
              </a:spcAft>
              <a:buFont typeface="Arial" panose="020B0604020202020204" pitchFamily="34" charset="0"/>
              <a:buChar char="•"/>
            </a:pPr>
            <a:r>
              <a:rPr lang="en-US" sz="1400" dirty="0" smtClean="0"/>
              <a:t>Notable comparisons between attendee input and the data.</a:t>
            </a:r>
          </a:p>
          <a:p>
            <a:pPr marL="112713" indent="-112713">
              <a:spcAft>
                <a:spcPts val="600"/>
              </a:spcAft>
              <a:buFont typeface="Arial" panose="020B0604020202020204" pitchFamily="34" charset="0"/>
              <a:buChar char="•"/>
            </a:pPr>
            <a:r>
              <a:rPr lang="en-US" sz="1400" dirty="0" smtClean="0"/>
              <a:t>Description </a:t>
            </a:r>
            <a:r>
              <a:rPr lang="en-US" sz="1400" dirty="0"/>
              <a:t>of those who provided input</a:t>
            </a:r>
          </a:p>
          <a:p>
            <a:pPr marL="112713" indent="-112713">
              <a:spcAft>
                <a:spcPts val="600"/>
              </a:spcAft>
              <a:buFont typeface="Arial" panose="020B0604020202020204" pitchFamily="34" charset="0"/>
              <a:buChar char="•"/>
            </a:pPr>
            <a:r>
              <a:rPr lang="en-US" sz="1400" dirty="0"/>
              <a:t>Methodology</a:t>
            </a:r>
          </a:p>
        </p:txBody>
      </p:sp>
      <p:sp>
        <p:nvSpPr>
          <p:cNvPr id="47" name="TextBox 46"/>
          <p:cNvSpPr txBox="1"/>
          <p:nvPr/>
        </p:nvSpPr>
        <p:spPr>
          <a:xfrm>
            <a:off x="7081286" y="4009436"/>
            <a:ext cx="5110714" cy="2062103"/>
          </a:xfrm>
          <a:prstGeom prst="rect">
            <a:avLst/>
          </a:prstGeom>
          <a:solidFill>
            <a:srgbClr val="B7D4F7"/>
          </a:solidFill>
          <a:ln>
            <a:solidFill>
              <a:schemeClr val="tx1"/>
            </a:solidFill>
          </a:ln>
        </p:spPr>
        <p:txBody>
          <a:bodyPr wrap="square" rtlCol="0">
            <a:spAutoFit/>
          </a:bodyPr>
          <a:lstStyle/>
          <a:p>
            <a:pPr>
              <a:spcAft>
                <a:spcPts val="600"/>
              </a:spcAft>
            </a:pPr>
            <a:r>
              <a:rPr lang="en-US" sz="1400" b="1" dirty="0" smtClean="0"/>
              <a:t>State Report  DUE APRIL </a:t>
            </a:r>
            <a:r>
              <a:rPr lang="en-US" sz="1400" b="1" dirty="0"/>
              <a:t>2022</a:t>
            </a:r>
          </a:p>
          <a:p>
            <a:pPr marL="112713" indent="-112713">
              <a:spcAft>
                <a:spcPts val="600"/>
              </a:spcAft>
              <a:buFont typeface="Arial" panose="020B0604020202020204" pitchFamily="34" charset="0"/>
              <a:buChar char="•"/>
            </a:pPr>
            <a:r>
              <a:rPr lang="en-US" sz="1400" dirty="0" smtClean="0"/>
              <a:t>4 Health Priorities by Community Event and immigrant population. </a:t>
            </a:r>
          </a:p>
          <a:p>
            <a:pPr marL="112713" indent="-112713">
              <a:spcAft>
                <a:spcPts val="600"/>
              </a:spcAft>
              <a:buFont typeface="Arial" panose="020B0604020202020204" pitchFamily="34" charset="0"/>
              <a:buChar char="•"/>
            </a:pPr>
            <a:r>
              <a:rPr lang="en-US" sz="1400" dirty="0" smtClean="0"/>
              <a:t>Related </a:t>
            </a:r>
            <a:r>
              <a:rPr lang="en-US" sz="1400" dirty="0"/>
              <a:t>indicators</a:t>
            </a:r>
          </a:p>
          <a:p>
            <a:pPr marL="112713" indent="-112713">
              <a:spcAft>
                <a:spcPts val="600"/>
              </a:spcAft>
              <a:buFont typeface="Arial" panose="020B0604020202020204" pitchFamily="34" charset="0"/>
              <a:buChar char="•"/>
            </a:pPr>
            <a:r>
              <a:rPr lang="en-US" sz="1400" dirty="0"/>
              <a:t>Gaps/barriers and resources/assets, </a:t>
            </a:r>
          </a:p>
          <a:p>
            <a:pPr marL="112713" indent="-112713">
              <a:spcAft>
                <a:spcPts val="600"/>
              </a:spcAft>
              <a:buFont typeface="Arial" panose="020B0604020202020204" pitchFamily="34" charset="0"/>
              <a:buChar char="•"/>
            </a:pPr>
            <a:r>
              <a:rPr lang="en-US" sz="1400" dirty="0" smtClean="0"/>
              <a:t>Notable comparisons to mainstream population.</a:t>
            </a:r>
          </a:p>
          <a:p>
            <a:pPr marL="112713" indent="-112713">
              <a:spcAft>
                <a:spcPts val="600"/>
              </a:spcAft>
              <a:buFont typeface="Arial" panose="020B0604020202020204" pitchFamily="34" charset="0"/>
              <a:buChar char="•"/>
            </a:pPr>
            <a:r>
              <a:rPr lang="en-US" sz="1400" dirty="0" smtClean="0"/>
              <a:t>Description </a:t>
            </a:r>
            <a:r>
              <a:rPr lang="en-US" sz="1400" dirty="0"/>
              <a:t>of those who provided input</a:t>
            </a:r>
            <a:endParaRPr lang="en-US" sz="1100" dirty="0"/>
          </a:p>
          <a:p>
            <a:pPr marL="112713" indent="-112713">
              <a:spcAft>
                <a:spcPts val="600"/>
              </a:spcAft>
              <a:buFont typeface="Arial" panose="020B0604020202020204" pitchFamily="34" charset="0"/>
              <a:buChar char="•"/>
            </a:pPr>
            <a:r>
              <a:rPr lang="en-US" sz="1400" dirty="0"/>
              <a:t>Methodology</a:t>
            </a:r>
          </a:p>
        </p:txBody>
      </p:sp>
      <p:sp>
        <p:nvSpPr>
          <p:cNvPr id="48" name="TextBox 47"/>
          <p:cNvSpPr txBox="1"/>
          <p:nvPr/>
        </p:nvSpPr>
        <p:spPr>
          <a:xfrm>
            <a:off x="2826370" y="2159203"/>
            <a:ext cx="4086058" cy="2277547"/>
          </a:xfrm>
          <a:prstGeom prst="rect">
            <a:avLst/>
          </a:prstGeom>
          <a:solidFill>
            <a:srgbClr val="EEEEEE"/>
          </a:solidFill>
          <a:ln>
            <a:solidFill>
              <a:schemeClr val="tx1"/>
            </a:solidFill>
          </a:ln>
        </p:spPr>
        <p:txBody>
          <a:bodyPr wrap="square" rtlCol="0">
            <a:spAutoFit/>
          </a:bodyPr>
          <a:lstStyle/>
          <a:p>
            <a:pPr marL="171450" indent="-171450">
              <a:spcAft>
                <a:spcPts val="600"/>
              </a:spcAft>
              <a:buFont typeface="Arial" panose="020B0604020202020204" pitchFamily="34" charset="0"/>
              <a:buChar char="•"/>
            </a:pPr>
            <a:r>
              <a:rPr lang="en-US" sz="1600" dirty="0" smtClean="0"/>
              <a:t>Number of attendees</a:t>
            </a:r>
          </a:p>
          <a:p>
            <a:pPr marL="171450" indent="-171450">
              <a:spcAft>
                <a:spcPts val="600"/>
              </a:spcAft>
              <a:buFont typeface="Arial" panose="020B0604020202020204" pitchFamily="34" charset="0"/>
              <a:buChar char="•"/>
            </a:pPr>
            <a:r>
              <a:rPr lang="en-US" sz="1600" dirty="0" smtClean="0"/>
              <a:t>Where attendees live (not CSE)</a:t>
            </a:r>
          </a:p>
          <a:p>
            <a:pPr marL="171450" indent="-171450">
              <a:spcAft>
                <a:spcPts val="600"/>
              </a:spcAft>
              <a:buFont typeface="Arial" panose="020B0604020202020204" pitchFamily="34" charset="0"/>
              <a:buChar char="•"/>
            </a:pPr>
            <a:r>
              <a:rPr lang="en-US" sz="1600" dirty="0"/>
              <a:t>List of </a:t>
            </a:r>
            <a:r>
              <a:rPr lang="en-US" sz="1600" dirty="0" smtClean="0"/>
              <a:t>data identified Forums and CSE only)</a:t>
            </a:r>
            <a:endParaRPr lang="en-US" sz="1600" dirty="0"/>
          </a:p>
          <a:p>
            <a:pPr marL="171450" indent="-171450">
              <a:spcAft>
                <a:spcPts val="600"/>
              </a:spcAft>
              <a:buFont typeface="Arial" panose="020B0604020202020204" pitchFamily="34" charset="0"/>
              <a:buChar char="•"/>
            </a:pPr>
            <a:r>
              <a:rPr lang="en-US" sz="1600" dirty="0" smtClean="0"/>
              <a:t>Discussion notes (Forums </a:t>
            </a:r>
            <a:r>
              <a:rPr lang="en-US" sz="1600" dirty="0"/>
              <a:t>and CSE only)</a:t>
            </a:r>
            <a:endParaRPr lang="en-US" sz="1600" dirty="0" smtClean="0"/>
          </a:p>
          <a:p>
            <a:pPr marL="171450" indent="-171450">
              <a:spcAft>
                <a:spcPts val="600"/>
              </a:spcAft>
              <a:buFont typeface="Arial" panose="020B0604020202020204" pitchFamily="34" charset="0"/>
              <a:buChar char="•"/>
            </a:pPr>
            <a:r>
              <a:rPr lang="en-US" sz="1600" dirty="0" smtClean="0"/>
              <a:t>Chat box comments (Forums </a:t>
            </a:r>
            <a:r>
              <a:rPr lang="en-US" sz="1600" dirty="0"/>
              <a:t>and CSE only)</a:t>
            </a:r>
            <a:endParaRPr lang="en-US" sz="1600" dirty="0" smtClean="0"/>
          </a:p>
          <a:p>
            <a:pPr marL="171450" indent="-171450">
              <a:spcAft>
                <a:spcPts val="600"/>
              </a:spcAft>
              <a:buFont typeface="Arial" panose="020B0604020202020204" pitchFamily="34" charset="0"/>
              <a:buChar char="•"/>
            </a:pPr>
            <a:r>
              <a:rPr lang="en-US" sz="1600" dirty="0" smtClean="0"/>
              <a:t>Health Priorities</a:t>
            </a:r>
          </a:p>
          <a:p>
            <a:pPr marL="171450" indent="-171450">
              <a:spcAft>
                <a:spcPts val="600"/>
              </a:spcAft>
              <a:buFont typeface="Arial" panose="020B0604020202020204" pitchFamily="34" charset="0"/>
              <a:buChar char="•"/>
            </a:pPr>
            <a:r>
              <a:rPr lang="en-US" sz="1600" dirty="0" smtClean="0"/>
              <a:t>Gaps and Resources</a:t>
            </a:r>
            <a:endParaRPr lang="en-US" sz="1600" dirty="0"/>
          </a:p>
        </p:txBody>
      </p:sp>
      <p:sp>
        <p:nvSpPr>
          <p:cNvPr id="17" name="TextBox 16"/>
          <p:cNvSpPr txBox="1"/>
          <p:nvPr/>
        </p:nvSpPr>
        <p:spPr>
          <a:xfrm>
            <a:off x="538480" y="5486400"/>
            <a:ext cx="5161280" cy="369332"/>
          </a:xfrm>
          <a:prstGeom prst="rect">
            <a:avLst/>
          </a:prstGeom>
          <a:noFill/>
        </p:spPr>
        <p:txBody>
          <a:bodyPr wrap="square" rtlCol="0">
            <a:spAutoFit/>
          </a:bodyPr>
          <a:lstStyle/>
          <a:p>
            <a:r>
              <a:rPr lang="en-US" dirty="0" smtClean="0"/>
              <a:t>Forums, Events and Surveys conducted Fall 2021</a:t>
            </a:r>
            <a:endParaRPr lang="en-US" dirty="0"/>
          </a:p>
        </p:txBody>
      </p:sp>
    </p:spTree>
    <p:extLst>
      <p:ext uri="{BB962C8B-B14F-4D97-AF65-F5344CB8AC3E}">
        <p14:creationId xmlns:p14="http://schemas.microsoft.com/office/powerpoint/2010/main" val="3624945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F0666-2240-43DF-9E16-A7B55D4748BE}"/>
              </a:ext>
            </a:extLst>
          </p:cNvPr>
          <p:cNvSpPr>
            <a:spLocks noGrp="1"/>
          </p:cNvSpPr>
          <p:nvPr>
            <p:ph type="title"/>
          </p:nvPr>
        </p:nvSpPr>
        <p:spPr/>
        <p:txBody>
          <a:bodyPr/>
          <a:lstStyle/>
          <a:p>
            <a:r>
              <a:rPr lang="en-US" dirty="0"/>
              <a:t>Leadership remarks</a:t>
            </a:r>
          </a:p>
        </p:txBody>
      </p:sp>
    </p:spTree>
    <p:extLst>
      <p:ext uri="{BB962C8B-B14F-4D97-AF65-F5344CB8AC3E}">
        <p14:creationId xmlns:p14="http://schemas.microsoft.com/office/powerpoint/2010/main" val="1304882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9B6F12-E635-47DE-80A9-A5A2D729F67C}"/>
              </a:ext>
            </a:extLst>
          </p:cNvPr>
          <p:cNvSpPr>
            <a:spLocks noGrp="1"/>
          </p:cNvSpPr>
          <p:nvPr>
            <p:ph type="title"/>
          </p:nvPr>
        </p:nvSpPr>
        <p:spPr/>
        <p:txBody>
          <a:bodyPr>
            <a:normAutofit/>
          </a:bodyPr>
          <a:lstStyle/>
          <a:p>
            <a:r>
              <a:rPr lang="en-US" dirty="0"/>
              <a:t>Previous Health Improvement Efforts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13</a:t>
            </a:fld>
            <a:endParaRPr lang="en-US"/>
          </a:p>
        </p:txBody>
      </p:sp>
    </p:spTree>
    <p:extLst>
      <p:ext uri="{BB962C8B-B14F-4D97-AF65-F5344CB8AC3E}">
        <p14:creationId xmlns:p14="http://schemas.microsoft.com/office/powerpoint/2010/main" val="4201362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DC54D-0CFE-4F55-88ED-A78EC3F90599}"/>
              </a:ext>
            </a:extLst>
          </p:cNvPr>
          <p:cNvSpPr>
            <a:spLocks noGrp="1"/>
          </p:cNvSpPr>
          <p:nvPr>
            <p:ph type="title"/>
          </p:nvPr>
        </p:nvSpPr>
        <p:spPr/>
        <p:txBody>
          <a:bodyPr>
            <a:normAutofit/>
          </a:bodyPr>
          <a:lstStyle/>
          <a:p>
            <a:r>
              <a:rPr lang="en-US" dirty="0"/>
              <a:t>Penquis District – Piscataquis County</a:t>
            </a:r>
            <a:br>
              <a:rPr lang="en-US" dirty="0"/>
            </a:br>
            <a:r>
              <a:rPr lang="en-US" sz="2700" dirty="0"/>
              <a:t>Hospital and District priority areas of work since the 2019 Shared CHNA</a:t>
            </a:r>
            <a:endParaRPr lang="en-US" dirty="0"/>
          </a:p>
        </p:txBody>
      </p:sp>
      <p:sp>
        <p:nvSpPr>
          <p:cNvPr id="3" name="Content Placeholder 2">
            <a:extLst>
              <a:ext uri="{FF2B5EF4-FFF2-40B4-BE49-F238E27FC236}">
                <a16:creationId xmlns:a16="http://schemas.microsoft.com/office/drawing/2014/main" id="{810A6654-7C94-4638-A6FA-A2199C269969}"/>
              </a:ext>
            </a:extLst>
          </p:cNvPr>
          <p:cNvSpPr>
            <a:spLocks noGrp="1"/>
          </p:cNvSpPr>
          <p:nvPr>
            <p:ph idx="1"/>
          </p:nvPr>
        </p:nvSpPr>
        <p:spPr>
          <a:xfrm>
            <a:off x="569581" y="5646067"/>
            <a:ext cx="11052837" cy="365125"/>
          </a:xfrm>
        </p:spPr>
        <p:txBody>
          <a:bodyPr>
            <a:normAutofit/>
          </a:bodyPr>
          <a:lstStyle/>
          <a:p>
            <a:pPr marL="0" indent="0" algn="ctr">
              <a:buNone/>
            </a:pPr>
            <a:r>
              <a:rPr lang="en-US" sz="1400" dirty="0">
                <a:solidFill>
                  <a:srgbClr val="003399"/>
                </a:solidFill>
              </a:rPr>
              <a:t>Bangor Public Health and Community Services, Helping Hands with Heart, and United Way of Eastern Maine’s work spans all categories.</a:t>
            </a:r>
          </a:p>
        </p:txBody>
      </p:sp>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fld id="{9B536768-C171-4A40-86CF-A60E08BEB5A1}" type="slidenum">
              <a:rPr lang="en-US" smtClean="0"/>
              <a:t>14</a:t>
            </a:fld>
            <a:endParaRPr lang="en-US"/>
          </a:p>
        </p:txBody>
      </p:sp>
      <p:graphicFrame>
        <p:nvGraphicFramePr>
          <p:cNvPr id="12" name="Table 11">
            <a:extLst>
              <a:ext uri="{FF2B5EF4-FFF2-40B4-BE49-F238E27FC236}">
                <a16:creationId xmlns:a16="http://schemas.microsoft.com/office/drawing/2014/main" id="{3615DC22-96D7-45C7-B035-101F4A68012A}"/>
              </a:ext>
            </a:extLst>
          </p:cNvPr>
          <p:cNvGraphicFramePr>
            <a:graphicFrameLocks noGrp="1"/>
          </p:cNvGraphicFramePr>
          <p:nvPr/>
        </p:nvGraphicFramePr>
        <p:xfrm>
          <a:off x="1867178" y="3641846"/>
          <a:ext cx="7694269" cy="1806173"/>
        </p:xfrm>
        <a:graphic>
          <a:graphicData uri="http://schemas.openxmlformats.org/drawingml/2006/table">
            <a:tbl>
              <a:tblPr firstRow="1" firstCol="1" bandRow="1">
                <a:tableStyleId>{7DF18680-E054-41AD-8BC1-D1AEF772440D}</a:tableStyleId>
              </a:tblPr>
              <a:tblGrid>
                <a:gridCol w="3853567">
                  <a:extLst>
                    <a:ext uri="{9D8B030D-6E8A-4147-A177-3AD203B41FA5}">
                      <a16:colId xmlns:a16="http://schemas.microsoft.com/office/drawing/2014/main" val="216295263"/>
                    </a:ext>
                  </a:extLst>
                </a:gridCol>
                <a:gridCol w="3840702">
                  <a:extLst>
                    <a:ext uri="{9D8B030D-6E8A-4147-A177-3AD203B41FA5}">
                      <a16:colId xmlns:a16="http://schemas.microsoft.com/office/drawing/2014/main" val="1858224552"/>
                    </a:ext>
                  </a:extLst>
                </a:gridCol>
              </a:tblGrid>
              <a:tr h="250956">
                <a:tc>
                  <a:txBody>
                    <a:bodyPr/>
                    <a:lstStyle/>
                    <a:p>
                      <a:pPr marL="0" marR="0" algn="ctr">
                        <a:lnSpc>
                          <a:spcPct val="115000"/>
                        </a:lnSpc>
                        <a:spcBef>
                          <a:spcPts val="0"/>
                        </a:spcBef>
                        <a:spcAft>
                          <a:spcPts val="0"/>
                        </a:spcAft>
                      </a:pPr>
                      <a:r>
                        <a:rPr lang="en-US" sz="1600" dirty="0">
                          <a:solidFill>
                            <a:schemeClr val="bg1"/>
                          </a:solidFill>
                          <a:effectLst/>
                          <a:latin typeface="Arial" panose="020B0604020202020204" pitchFamily="34" charset="0"/>
                          <a:ea typeface="Calibri"/>
                          <a:cs typeface="Arial" panose="020B0604020202020204" pitchFamily="34" charset="0"/>
                        </a:rPr>
                        <a:t>Substance use</a:t>
                      </a:r>
                    </a:p>
                  </a:txBody>
                  <a:tcPr marL="68580" marR="68580" marT="0" marB="0" anchor="ctr">
                    <a:solidFill>
                      <a:schemeClr val="accent2"/>
                    </a:solidFill>
                  </a:tcPr>
                </a:tc>
                <a:tc>
                  <a:txBody>
                    <a:bodyPr/>
                    <a:lstStyle/>
                    <a:p>
                      <a:pPr marL="0" marR="0" algn="ctr">
                        <a:lnSpc>
                          <a:spcPct val="115000"/>
                        </a:lnSpc>
                        <a:spcBef>
                          <a:spcPts val="0"/>
                        </a:spcBef>
                        <a:spcAft>
                          <a:spcPts val="0"/>
                        </a:spcAft>
                      </a:pPr>
                      <a:r>
                        <a:rPr lang="en-US" sz="1600" dirty="0">
                          <a:solidFill>
                            <a:schemeClr val="bg1"/>
                          </a:solidFill>
                          <a:effectLst/>
                          <a:latin typeface="Arial" panose="020B0604020202020204" pitchFamily="34" charset="0"/>
                          <a:ea typeface="Calibri"/>
                          <a:cs typeface="Arial" panose="020B0604020202020204" pitchFamily="34" charset="0"/>
                        </a:rPr>
                        <a:t>Mental health</a:t>
                      </a:r>
                    </a:p>
                  </a:txBody>
                  <a:tcPr marL="68580" marR="68580" marT="0" marB="0" anchor="ctr">
                    <a:solidFill>
                      <a:schemeClr val="accent2"/>
                    </a:solidFill>
                  </a:tcPr>
                </a:tc>
                <a:extLst>
                  <a:ext uri="{0D108BD9-81ED-4DB2-BD59-A6C34878D82A}">
                    <a16:rowId xmlns:a16="http://schemas.microsoft.com/office/drawing/2014/main" val="3653423732"/>
                  </a:ext>
                </a:extLst>
              </a:tr>
              <a:tr h="1549633">
                <a:tc>
                  <a:txBody>
                    <a:bodyPr/>
                    <a:lstStyle/>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Northern Light Acadia Hospital</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Northern Light CA Dean Hospital</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Northern Light Eastern Maine Medical Center</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Northern Light Mayo Hospital</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Northern Light Sebasticook Valley Hospital</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Penquis Public Health District (Maine CDC)</a:t>
                      </a:r>
                    </a:p>
                  </a:txBody>
                  <a:tcPr marL="68580" marR="68580" marT="0" marB="0">
                    <a:solidFill>
                      <a:schemeClr val="bg1">
                        <a:lumMod val="85000"/>
                        <a:alpha val="25098"/>
                      </a:schemeClr>
                    </a:solidFill>
                  </a:tcPr>
                </a:tc>
                <a:tc>
                  <a:txBody>
                    <a:bodyPr/>
                    <a:lstStyle/>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Northern Light Acadia Hospital</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Northern Light Eastern Maine Medical Center</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Northern Light Mayo Hospital</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Northern Light Sebasticook Valley Hospital</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Penquis Public Health District (Maine CDC)</a:t>
                      </a:r>
                    </a:p>
                    <a:p>
                      <a:pPr marL="0" marR="0" algn="l">
                        <a:lnSpc>
                          <a:spcPct val="115000"/>
                        </a:lnSpc>
                        <a:spcBef>
                          <a:spcPts val="0"/>
                        </a:spcBef>
                        <a:spcAft>
                          <a:spcPts val="0"/>
                        </a:spcAft>
                      </a:pPr>
                      <a:endParaRPr lang="en-US" sz="1400" b="0" dirty="0">
                        <a:solidFill>
                          <a:schemeClr val="bg1">
                            <a:lumMod val="75000"/>
                          </a:schemeClr>
                        </a:solidFill>
                        <a:effectLst/>
                        <a:latin typeface="Arial" panose="020B0604020202020204" pitchFamily="34" charset="0"/>
                        <a:ea typeface="Calibri"/>
                        <a:cs typeface="Arial" panose="020B0604020202020204" pitchFamily="34" charset="0"/>
                      </a:endParaRPr>
                    </a:p>
                  </a:txBody>
                  <a:tcPr marL="68580" marR="68580" marT="0" marB="0">
                    <a:solidFill>
                      <a:schemeClr val="bg1">
                        <a:lumMod val="85000"/>
                        <a:alpha val="25098"/>
                      </a:schemeClr>
                    </a:solidFill>
                  </a:tcPr>
                </a:tc>
                <a:extLst>
                  <a:ext uri="{0D108BD9-81ED-4DB2-BD59-A6C34878D82A}">
                    <a16:rowId xmlns:a16="http://schemas.microsoft.com/office/drawing/2014/main" val="3875244555"/>
                  </a:ext>
                </a:extLst>
              </a:tr>
            </a:tbl>
          </a:graphicData>
        </a:graphic>
      </p:graphicFrame>
      <p:graphicFrame>
        <p:nvGraphicFramePr>
          <p:cNvPr id="5" name="Table 4">
            <a:extLst>
              <a:ext uri="{FF2B5EF4-FFF2-40B4-BE49-F238E27FC236}">
                <a16:creationId xmlns:a16="http://schemas.microsoft.com/office/drawing/2014/main" id="{61350E00-8216-436F-BEC5-A4DFBCEDA6C1}"/>
              </a:ext>
            </a:extLst>
          </p:cNvPr>
          <p:cNvGraphicFramePr>
            <a:graphicFrameLocks noGrp="1"/>
          </p:cNvGraphicFramePr>
          <p:nvPr/>
        </p:nvGraphicFramePr>
        <p:xfrm>
          <a:off x="3764285" y="1701783"/>
          <a:ext cx="3900054" cy="1806173"/>
        </p:xfrm>
        <a:graphic>
          <a:graphicData uri="http://schemas.openxmlformats.org/drawingml/2006/table">
            <a:tbl>
              <a:tblPr firstRow="1" firstCol="1" bandRow="1">
                <a:tableStyleId>{7DF18680-E054-41AD-8BC1-D1AEF772440D}</a:tableStyleId>
              </a:tblPr>
              <a:tblGrid>
                <a:gridCol w="3900054">
                  <a:extLst>
                    <a:ext uri="{9D8B030D-6E8A-4147-A177-3AD203B41FA5}">
                      <a16:colId xmlns:a16="http://schemas.microsoft.com/office/drawing/2014/main" val="3899100020"/>
                    </a:ext>
                  </a:extLst>
                </a:gridCol>
              </a:tblGrid>
              <a:tr h="250956">
                <a:tc>
                  <a:txBody>
                    <a:bodyPr/>
                    <a:lstStyle/>
                    <a:p>
                      <a:pPr marL="0" marR="0" algn="ctr">
                        <a:lnSpc>
                          <a:spcPct val="115000"/>
                        </a:lnSpc>
                        <a:spcBef>
                          <a:spcPts val="0"/>
                        </a:spcBef>
                        <a:spcAft>
                          <a:spcPts val="0"/>
                        </a:spcAft>
                      </a:pPr>
                      <a:r>
                        <a:rPr lang="en-US" sz="1600" dirty="0">
                          <a:solidFill>
                            <a:schemeClr val="bg1"/>
                          </a:solidFill>
                          <a:effectLst/>
                          <a:latin typeface="Arial" panose="020B0604020202020204" pitchFamily="34" charset="0"/>
                          <a:ea typeface="Calibri"/>
                          <a:cs typeface="Arial" panose="020B0604020202020204" pitchFamily="34" charset="0"/>
                        </a:rPr>
                        <a:t>COVID-19</a:t>
                      </a:r>
                    </a:p>
                  </a:txBody>
                  <a:tcPr marL="68580" marR="68580" marT="0" marB="0" anchor="ctr">
                    <a:solidFill>
                      <a:schemeClr val="accent2"/>
                    </a:solidFill>
                  </a:tcPr>
                </a:tc>
                <a:extLst>
                  <a:ext uri="{0D108BD9-81ED-4DB2-BD59-A6C34878D82A}">
                    <a16:rowId xmlns:a16="http://schemas.microsoft.com/office/drawing/2014/main" val="4010666304"/>
                  </a:ext>
                </a:extLst>
              </a:tr>
              <a:tr h="1549633">
                <a:tc>
                  <a:txBody>
                    <a:bodyPr/>
                    <a:lstStyle/>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Northern Light Acadia Hospital</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Northern Light CA Dean Hospital</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Northern Light Eastern Maine Medical Center</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Northern Light Mayo Hospital</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Northern Light Sebasticook Valley Hospital</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Penquis Public Health District (Maine CDC)</a:t>
                      </a:r>
                    </a:p>
                  </a:txBody>
                  <a:tcPr marL="68580" marR="68580" marT="0" marB="0">
                    <a:solidFill>
                      <a:schemeClr val="bg1">
                        <a:lumMod val="85000"/>
                        <a:alpha val="25098"/>
                      </a:schemeClr>
                    </a:solidFill>
                  </a:tcPr>
                </a:tc>
                <a:extLst>
                  <a:ext uri="{0D108BD9-81ED-4DB2-BD59-A6C34878D82A}">
                    <a16:rowId xmlns:a16="http://schemas.microsoft.com/office/drawing/2014/main" val="1252573004"/>
                  </a:ext>
                </a:extLst>
              </a:tr>
            </a:tbl>
          </a:graphicData>
        </a:graphic>
      </p:graphicFrame>
    </p:spTree>
    <p:extLst>
      <p:ext uri="{BB962C8B-B14F-4D97-AF65-F5344CB8AC3E}">
        <p14:creationId xmlns:p14="http://schemas.microsoft.com/office/powerpoint/2010/main" val="1122098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DC54D-0CFE-4F55-88ED-A78EC3F90599}"/>
              </a:ext>
            </a:extLst>
          </p:cNvPr>
          <p:cNvSpPr>
            <a:spLocks noGrp="1"/>
          </p:cNvSpPr>
          <p:nvPr>
            <p:ph type="title"/>
          </p:nvPr>
        </p:nvSpPr>
        <p:spPr/>
        <p:txBody>
          <a:bodyPr>
            <a:normAutofit/>
          </a:bodyPr>
          <a:lstStyle/>
          <a:p>
            <a:r>
              <a:rPr lang="en-US" dirty="0"/>
              <a:t>Penquis District – Piscataquis County</a:t>
            </a:r>
            <a:br>
              <a:rPr lang="en-US" dirty="0"/>
            </a:br>
            <a:r>
              <a:rPr lang="en-US" sz="2700" dirty="0"/>
              <a:t>Hospital and District priority areas of work since the 2019 Shared CHNA</a:t>
            </a:r>
            <a:endParaRPr lang="en-US" dirty="0"/>
          </a:p>
        </p:txBody>
      </p:sp>
      <p:sp>
        <p:nvSpPr>
          <p:cNvPr id="3" name="Content Placeholder 2">
            <a:extLst>
              <a:ext uri="{FF2B5EF4-FFF2-40B4-BE49-F238E27FC236}">
                <a16:creationId xmlns:a16="http://schemas.microsoft.com/office/drawing/2014/main" id="{810A6654-7C94-4638-A6FA-A2199C269969}"/>
              </a:ext>
            </a:extLst>
          </p:cNvPr>
          <p:cNvSpPr>
            <a:spLocks noGrp="1"/>
          </p:cNvSpPr>
          <p:nvPr>
            <p:ph idx="1"/>
          </p:nvPr>
        </p:nvSpPr>
        <p:spPr>
          <a:xfrm>
            <a:off x="569581" y="5273025"/>
            <a:ext cx="11052837" cy="365125"/>
          </a:xfrm>
        </p:spPr>
        <p:txBody>
          <a:bodyPr>
            <a:normAutofit/>
          </a:bodyPr>
          <a:lstStyle/>
          <a:p>
            <a:pPr marL="0" indent="0" algn="ctr">
              <a:buNone/>
            </a:pPr>
            <a:r>
              <a:rPr lang="en-US" sz="1400" dirty="0">
                <a:solidFill>
                  <a:srgbClr val="003399"/>
                </a:solidFill>
              </a:rPr>
              <a:t>Bangor Public Health and Community Services, Helping Hands with Heart, and United Way of Eastern Maine’s work spans all categories.</a:t>
            </a:r>
          </a:p>
        </p:txBody>
      </p:sp>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fld id="{9B536768-C171-4A40-86CF-A60E08BEB5A1}" type="slidenum">
              <a:rPr lang="en-US" smtClean="0"/>
              <a:t>15</a:t>
            </a:fld>
            <a:endParaRPr lang="en-US"/>
          </a:p>
        </p:txBody>
      </p:sp>
      <p:graphicFrame>
        <p:nvGraphicFramePr>
          <p:cNvPr id="13" name="Table 12">
            <a:extLst>
              <a:ext uri="{FF2B5EF4-FFF2-40B4-BE49-F238E27FC236}">
                <a16:creationId xmlns:a16="http://schemas.microsoft.com/office/drawing/2014/main" id="{F0868046-0005-4727-A589-6CCE1F3DB770}"/>
              </a:ext>
            </a:extLst>
          </p:cNvPr>
          <p:cNvGraphicFramePr>
            <a:graphicFrameLocks noGrp="1"/>
          </p:cNvGraphicFramePr>
          <p:nvPr/>
        </p:nvGraphicFramePr>
        <p:xfrm>
          <a:off x="457203" y="2054120"/>
          <a:ext cx="7620000" cy="1804816"/>
        </p:xfrm>
        <a:graphic>
          <a:graphicData uri="http://schemas.openxmlformats.org/drawingml/2006/table">
            <a:tbl>
              <a:tblPr firstRow="1" firstCol="1" bandRow="1">
                <a:tableStyleId>{7DF18680-E054-41AD-8BC1-D1AEF772440D}</a:tableStyleId>
              </a:tblPr>
              <a:tblGrid>
                <a:gridCol w="3876015">
                  <a:extLst>
                    <a:ext uri="{9D8B030D-6E8A-4147-A177-3AD203B41FA5}">
                      <a16:colId xmlns:a16="http://schemas.microsoft.com/office/drawing/2014/main" val="1948596266"/>
                    </a:ext>
                  </a:extLst>
                </a:gridCol>
                <a:gridCol w="3743985">
                  <a:extLst>
                    <a:ext uri="{9D8B030D-6E8A-4147-A177-3AD203B41FA5}">
                      <a16:colId xmlns:a16="http://schemas.microsoft.com/office/drawing/2014/main" val="216295263"/>
                    </a:ext>
                  </a:extLst>
                </a:gridCol>
              </a:tblGrid>
              <a:tr h="253250">
                <a:tc>
                  <a:txBody>
                    <a:bodyPr/>
                    <a:lstStyle/>
                    <a:p>
                      <a:pPr marL="0" marR="0" algn="ctr">
                        <a:lnSpc>
                          <a:spcPct val="115000"/>
                        </a:lnSpc>
                        <a:spcBef>
                          <a:spcPts val="0"/>
                        </a:spcBef>
                        <a:spcAft>
                          <a:spcPts val="0"/>
                        </a:spcAft>
                      </a:pPr>
                      <a:r>
                        <a:rPr lang="en-US" sz="1600" dirty="0">
                          <a:solidFill>
                            <a:schemeClr val="bg1"/>
                          </a:solidFill>
                          <a:effectLst/>
                          <a:latin typeface="Arial" panose="020B0604020202020204" pitchFamily="34" charset="0"/>
                          <a:ea typeface="Calibri"/>
                          <a:cs typeface="Arial" panose="020B0604020202020204" pitchFamily="34" charset="0"/>
                        </a:rPr>
                        <a:t>Social Determinants of Health</a:t>
                      </a:r>
                    </a:p>
                  </a:txBody>
                  <a:tcPr marL="68580" marR="68580" marT="0" marB="0" anchor="ctr">
                    <a:solidFill>
                      <a:schemeClr val="accent2"/>
                    </a:solidFill>
                  </a:tcPr>
                </a:tc>
                <a:tc>
                  <a:txBody>
                    <a:bodyPr/>
                    <a:lstStyle/>
                    <a:p>
                      <a:pPr marL="0" marR="0" algn="ctr">
                        <a:lnSpc>
                          <a:spcPct val="115000"/>
                        </a:lnSpc>
                        <a:spcBef>
                          <a:spcPts val="0"/>
                        </a:spcBef>
                        <a:spcAft>
                          <a:spcPts val="0"/>
                        </a:spcAft>
                      </a:pPr>
                      <a:r>
                        <a:rPr lang="en-US" sz="1600" dirty="0">
                          <a:solidFill>
                            <a:schemeClr val="bg1"/>
                          </a:solidFill>
                          <a:effectLst/>
                          <a:latin typeface="Arial" panose="020B0604020202020204" pitchFamily="34" charset="0"/>
                          <a:ea typeface="Calibri"/>
                          <a:cs typeface="Arial" panose="020B0604020202020204" pitchFamily="34" charset="0"/>
                        </a:rPr>
                        <a:t>Access to care</a:t>
                      </a:r>
                    </a:p>
                  </a:txBody>
                  <a:tcPr marL="68580" marR="68580" marT="0" marB="0" anchor="ctr">
                    <a:solidFill>
                      <a:schemeClr val="accent2"/>
                    </a:solidFill>
                  </a:tcPr>
                </a:tc>
                <a:extLst>
                  <a:ext uri="{0D108BD9-81ED-4DB2-BD59-A6C34878D82A}">
                    <a16:rowId xmlns:a16="http://schemas.microsoft.com/office/drawing/2014/main" val="3653423732"/>
                  </a:ext>
                </a:extLst>
              </a:tr>
              <a:tr h="1548276">
                <a:tc>
                  <a:txBody>
                    <a:bodyPr/>
                    <a:lstStyle/>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Northern Light Acadia Hospital</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Northern Light CA Dean Hospital</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Northern Light Eastern Maine Medical Center</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Northern Light Mayo Hospital</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Northern Light Sebasticook Valley Hospital</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Penquis Public Health District (Maine CDC)</a:t>
                      </a:r>
                    </a:p>
                  </a:txBody>
                  <a:tcPr marL="68580" marR="68580" marT="0" marB="0">
                    <a:solidFill>
                      <a:schemeClr val="bg1">
                        <a:lumMod val="85000"/>
                        <a:alpha val="25098"/>
                      </a:schemeClr>
                    </a:solidFill>
                  </a:tcPr>
                </a:tc>
                <a:tc>
                  <a:txBody>
                    <a:bodyPr/>
                    <a:lstStyle/>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Northern Light CA Dean Hospital</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Northern Light Eastern Maine Medical Center</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Northern Light Mayo Hospital</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Penquis Public Health District (Maine CDC)</a:t>
                      </a:r>
                    </a:p>
                  </a:txBody>
                  <a:tcPr marL="68580" marR="68580" marT="0" marB="0">
                    <a:solidFill>
                      <a:schemeClr val="bg1">
                        <a:lumMod val="85000"/>
                        <a:alpha val="25098"/>
                      </a:schemeClr>
                    </a:solidFill>
                  </a:tcPr>
                </a:tc>
                <a:extLst>
                  <a:ext uri="{0D108BD9-81ED-4DB2-BD59-A6C34878D82A}">
                    <a16:rowId xmlns:a16="http://schemas.microsoft.com/office/drawing/2014/main" val="3875244555"/>
                  </a:ext>
                </a:extLst>
              </a:tr>
            </a:tbl>
          </a:graphicData>
        </a:graphic>
      </p:graphicFrame>
      <p:graphicFrame>
        <p:nvGraphicFramePr>
          <p:cNvPr id="14" name="Table 13">
            <a:extLst>
              <a:ext uri="{FF2B5EF4-FFF2-40B4-BE49-F238E27FC236}">
                <a16:creationId xmlns:a16="http://schemas.microsoft.com/office/drawing/2014/main" id="{F499D0E1-A90D-46BC-8669-66293495220C}"/>
              </a:ext>
            </a:extLst>
          </p:cNvPr>
          <p:cNvGraphicFramePr>
            <a:graphicFrameLocks noGrp="1"/>
          </p:cNvGraphicFramePr>
          <p:nvPr/>
        </p:nvGraphicFramePr>
        <p:xfrm>
          <a:off x="457203" y="4278348"/>
          <a:ext cx="11406909" cy="538168"/>
        </p:xfrm>
        <a:graphic>
          <a:graphicData uri="http://schemas.openxmlformats.org/drawingml/2006/table">
            <a:tbl>
              <a:tblPr firstRow="1" firstCol="1" bandRow="1">
                <a:tableStyleId>{7DF18680-E054-41AD-8BC1-D1AEF772440D}</a:tableStyleId>
              </a:tblPr>
              <a:tblGrid>
                <a:gridCol w="3902362">
                  <a:extLst>
                    <a:ext uri="{9D8B030D-6E8A-4147-A177-3AD203B41FA5}">
                      <a16:colId xmlns:a16="http://schemas.microsoft.com/office/drawing/2014/main" val="1053662219"/>
                    </a:ext>
                  </a:extLst>
                </a:gridCol>
                <a:gridCol w="3777672">
                  <a:extLst>
                    <a:ext uri="{9D8B030D-6E8A-4147-A177-3AD203B41FA5}">
                      <a16:colId xmlns:a16="http://schemas.microsoft.com/office/drawing/2014/main" val="1857387036"/>
                    </a:ext>
                  </a:extLst>
                </a:gridCol>
                <a:gridCol w="3726875">
                  <a:extLst>
                    <a:ext uri="{9D8B030D-6E8A-4147-A177-3AD203B41FA5}">
                      <a16:colId xmlns:a16="http://schemas.microsoft.com/office/drawing/2014/main" val="1208723555"/>
                    </a:ext>
                  </a:extLst>
                </a:gridCol>
              </a:tblGrid>
              <a:tr h="206341">
                <a:tc>
                  <a:txBody>
                    <a:bodyPr/>
                    <a:lstStyle/>
                    <a:p>
                      <a:pPr marL="0" marR="0" algn="ctr">
                        <a:lnSpc>
                          <a:spcPct val="115000"/>
                        </a:lnSpc>
                        <a:spcBef>
                          <a:spcPts val="0"/>
                        </a:spcBef>
                        <a:spcAft>
                          <a:spcPts val="0"/>
                        </a:spcAft>
                      </a:pPr>
                      <a:r>
                        <a:rPr lang="en-US" sz="1600" b="1" dirty="0">
                          <a:solidFill>
                            <a:schemeClr val="bg1"/>
                          </a:solidFill>
                          <a:effectLst/>
                          <a:latin typeface="Arial" panose="020B0604020202020204" pitchFamily="34" charset="0"/>
                          <a:ea typeface="Calibri"/>
                          <a:cs typeface="Arial" panose="020B0604020202020204" pitchFamily="34" charset="0"/>
                        </a:rPr>
                        <a:t>Behavioral health</a:t>
                      </a:r>
                    </a:p>
                  </a:txBody>
                  <a:tcPr marL="68580" marR="68580" marT="0" marB="0" anchor="ctr">
                    <a:solidFill>
                      <a:schemeClr val="accent2"/>
                    </a:solidFill>
                  </a:tcPr>
                </a:tc>
                <a:tc>
                  <a:txBody>
                    <a:bodyPr/>
                    <a:lstStyle/>
                    <a:p>
                      <a:pPr marL="0" marR="0" algn="ctr">
                        <a:lnSpc>
                          <a:spcPct val="115000"/>
                        </a:lnSpc>
                        <a:spcBef>
                          <a:spcPts val="0"/>
                        </a:spcBef>
                        <a:spcAft>
                          <a:spcPts val="0"/>
                        </a:spcAft>
                      </a:pPr>
                      <a:r>
                        <a:rPr lang="en-US" sz="1600" b="1" dirty="0">
                          <a:solidFill>
                            <a:schemeClr val="bg1"/>
                          </a:solidFill>
                          <a:effectLst/>
                          <a:latin typeface="Arial" panose="020B0604020202020204" pitchFamily="34" charset="0"/>
                          <a:ea typeface="Calibri"/>
                          <a:cs typeface="Arial" panose="020B0604020202020204" pitchFamily="34" charset="0"/>
                        </a:rPr>
                        <a:t>Tobacco use</a:t>
                      </a:r>
                    </a:p>
                  </a:txBody>
                  <a:tcPr marL="68580" marR="68580" marT="0" marB="0" anchor="ctr">
                    <a:solidFill>
                      <a:schemeClr val="accent2"/>
                    </a:solidFill>
                  </a:tcPr>
                </a:tc>
                <a:tc>
                  <a:txBody>
                    <a:bodyPr/>
                    <a:lstStyle/>
                    <a:p>
                      <a:pPr marL="0" marR="0" algn="ctr">
                        <a:lnSpc>
                          <a:spcPct val="115000"/>
                        </a:lnSpc>
                        <a:spcBef>
                          <a:spcPts val="0"/>
                        </a:spcBef>
                        <a:spcAft>
                          <a:spcPts val="0"/>
                        </a:spcAft>
                      </a:pPr>
                      <a:r>
                        <a:rPr lang="en-US" sz="1600" b="1" dirty="0">
                          <a:solidFill>
                            <a:schemeClr val="bg1"/>
                          </a:solidFill>
                          <a:effectLst/>
                          <a:latin typeface="Arial" panose="020B0604020202020204" pitchFamily="34" charset="0"/>
                          <a:ea typeface="Calibri"/>
                          <a:cs typeface="Arial" panose="020B0604020202020204" pitchFamily="34" charset="0"/>
                        </a:rPr>
                        <a:t>Healthy Aging</a:t>
                      </a:r>
                    </a:p>
                  </a:txBody>
                  <a:tcPr marL="68580" marR="68580" marT="0" marB="0" anchor="ctr">
                    <a:solidFill>
                      <a:schemeClr val="accent2"/>
                    </a:solidFill>
                  </a:tcPr>
                </a:tc>
                <a:extLst>
                  <a:ext uri="{0D108BD9-81ED-4DB2-BD59-A6C34878D82A}">
                    <a16:rowId xmlns:a16="http://schemas.microsoft.com/office/drawing/2014/main" val="2367496413"/>
                  </a:ext>
                </a:extLst>
              </a:tr>
              <a:tr h="281628">
                <a:tc>
                  <a:txBody>
                    <a:bodyPr/>
                    <a:lstStyle/>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Penquis Public Health District (Maine CDC)</a:t>
                      </a:r>
                    </a:p>
                  </a:txBody>
                  <a:tcPr marL="68580" marR="68580" marT="0" marB="0">
                    <a:solidFill>
                      <a:schemeClr val="bg1">
                        <a:lumMod val="95000"/>
                      </a:schemeClr>
                    </a:solidFill>
                  </a:tcPr>
                </a:tc>
                <a:tc>
                  <a:txBody>
                    <a:bodyPr/>
                    <a:lstStyle/>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Penquis Public Health District (Maine CDC)</a:t>
                      </a:r>
                    </a:p>
                  </a:txBody>
                  <a:tcPr marL="68580" marR="68580" marT="0" marB="0">
                    <a:solidFill>
                      <a:schemeClr val="bg1">
                        <a:lumMod val="95000"/>
                      </a:schemeClr>
                    </a:solidFill>
                  </a:tcPr>
                </a:tc>
                <a:tc>
                  <a:txBody>
                    <a:bodyPr/>
                    <a:lstStyle/>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Northern Light Sebasticook Valley Hospital</a:t>
                      </a:r>
                    </a:p>
                  </a:txBody>
                  <a:tcPr marL="68580" marR="68580" marT="0" marB="0">
                    <a:solidFill>
                      <a:schemeClr val="bg1">
                        <a:lumMod val="95000"/>
                      </a:schemeClr>
                    </a:solidFill>
                  </a:tcPr>
                </a:tc>
                <a:extLst>
                  <a:ext uri="{0D108BD9-81ED-4DB2-BD59-A6C34878D82A}">
                    <a16:rowId xmlns:a16="http://schemas.microsoft.com/office/drawing/2014/main" val="2048923283"/>
                  </a:ext>
                </a:extLst>
              </a:tr>
            </a:tbl>
          </a:graphicData>
        </a:graphic>
      </p:graphicFrame>
      <p:graphicFrame>
        <p:nvGraphicFramePr>
          <p:cNvPr id="5" name="Table 4">
            <a:extLst>
              <a:ext uri="{FF2B5EF4-FFF2-40B4-BE49-F238E27FC236}">
                <a16:creationId xmlns:a16="http://schemas.microsoft.com/office/drawing/2014/main" id="{98CCA5A8-B9D0-4468-B12C-2E8200796F05}"/>
              </a:ext>
            </a:extLst>
          </p:cNvPr>
          <p:cNvGraphicFramePr>
            <a:graphicFrameLocks noGrp="1"/>
          </p:cNvGraphicFramePr>
          <p:nvPr/>
        </p:nvGraphicFramePr>
        <p:xfrm>
          <a:off x="8077203" y="2054120"/>
          <a:ext cx="3786909" cy="1804816"/>
        </p:xfrm>
        <a:graphic>
          <a:graphicData uri="http://schemas.openxmlformats.org/drawingml/2006/table">
            <a:tbl>
              <a:tblPr firstRow="1" firstCol="1" bandRow="1">
                <a:tableStyleId>{7DF18680-E054-41AD-8BC1-D1AEF772440D}</a:tableStyleId>
              </a:tblPr>
              <a:tblGrid>
                <a:gridCol w="3786909">
                  <a:extLst>
                    <a:ext uri="{9D8B030D-6E8A-4147-A177-3AD203B41FA5}">
                      <a16:colId xmlns:a16="http://schemas.microsoft.com/office/drawing/2014/main" val="1217608898"/>
                    </a:ext>
                  </a:extLst>
                </a:gridCol>
              </a:tblGrid>
              <a:tr h="253250">
                <a:tc>
                  <a:txBody>
                    <a:bodyPr/>
                    <a:lstStyle/>
                    <a:p>
                      <a:pPr marL="0" marR="0" algn="ctr">
                        <a:lnSpc>
                          <a:spcPct val="115000"/>
                        </a:lnSpc>
                        <a:spcBef>
                          <a:spcPts val="0"/>
                        </a:spcBef>
                        <a:spcAft>
                          <a:spcPts val="0"/>
                        </a:spcAft>
                      </a:pPr>
                      <a:r>
                        <a:rPr lang="en-US" sz="1600" dirty="0">
                          <a:solidFill>
                            <a:schemeClr val="bg1"/>
                          </a:solidFill>
                          <a:effectLst/>
                          <a:latin typeface="Arial" panose="020B0604020202020204" pitchFamily="34" charset="0"/>
                          <a:ea typeface="Calibri"/>
                          <a:cs typeface="Arial" panose="020B0604020202020204" pitchFamily="34" charset="0"/>
                        </a:rPr>
                        <a:t>Physical activity, nutrition, weight</a:t>
                      </a:r>
                    </a:p>
                  </a:txBody>
                  <a:tcPr marL="68580" marR="68580" marT="0" marB="0" anchor="ctr">
                    <a:solidFill>
                      <a:schemeClr val="accent2"/>
                    </a:solidFill>
                  </a:tcPr>
                </a:tc>
                <a:extLst>
                  <a:ext uri="{0D108BD9-81ED-4DB2-BD59-A6C34878D82A}">
                    <a16:rowId xmlns:a16="http://schemas.microsoft.com/office/drawing/2014/main" val="2543834221"/>
                  </a:ext>
                </a:extLst>
              </a:tr>
              <a:tr h="1548276">
                <a:tc>
                  <a:txBody>
                    <a:bodyPr/>
                    <a:lstStyle/>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Northern Light Eastern Maine Medical Center</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Northern Light Mayo Hospital</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Penquis Public Health District (Maine CDC)</a:t>
                      </a:r>
                    </a:p>
                  </a:txBody>
                  <a:tcPr marL="68580" marR="68580" marT="0" marB="0">
                    <a:solidFill>
                      <a:schemeClr val="bg1">
                        <a:lumMod val="85000"/>
                        <a:alpha val="25098"/>
                      </a:schemeClr>
                    </a:solidFill>
                  </a:tcPr>
                </a:tc>
                <a:extLst>
                  <a:ext uri="{0D108BD9-81ED-4DB2-BD59-A6C34878D82A}">
                    <a16:rowId xmlns:a16="http://schemas.microsoft.com/office/drawing/2014/main" val="950176901"/>
                  </a:ext>
                </a:extLst>
              </a:tr>
            </a:tbl>
          </a:graphicData>
        </a:graphic>
      </p:graphicFrame>
    </p:spTree>
    <p:extLst>
      <p:ext uri="{BB962C8B-B14F-4D97-AF65-F5344CB8AC3E}">
        <p14:creationId xmlns:p14="http://schemas.microsoft.com/office/powerpoint/2010/main" val="2737272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BE24B8-8BE3-4D60-A450-9F2618514EAB}"/>
              </a:ext>
            </a:extLst>
          </p:cNvPr>
          <p:cNvSpPr>
            <a:spLocks noGrp="1"/>
          </p:cNvSpPr>
          <p:nvPr>
            <p:ph type="title"/>
          </p:nvPr>
        </p:nvSpPr>
        <p:spPr/>
        <p:txBody>
          <a:bodyPr/>
          <a:lstStyle/>
          <a:p>
            <a:r>
              <a:rPr lang="en-US" dirty="0"/>
              <a:t>Partners</a:t>
            </a:r>
          </a:p>
        </p:txBody>
      </p:sp>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fld id="{9B536768-C171-4A40-86CF-A60E08BEB5A1}" type="slidenum">
              <a:rPr lang="en-US" smtClean="0"/>
              <a:t>16</a:t>
            </a:fld>
            <a:endParaRPr lang="en-US"/>
          </a:p>
        </p:txBody>
      </p:sp>
      <p:pic>
        <p:nvPicPr>
          <p:cNvPr id="3" name="Picture 2" descr="Text&#10;&#10;Description automatically generated with medium confidence">
            <a:extLst>
              <a:ext uri="{FF2B5EF4-FFF2-40B4-BE49-F238E27FC236}">
                <a16:creationId xmlns:a16="http://schemas.microsoft.com/office/drawing/2014/main" id="{0FA10D9F-3C1A-4EA2-A592-D959D0ADFB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9703" y="244304"/>
            <a:ext cx="9653789" cy="6008612"/>
          </a:xfrm>
          <a:prstGeom prst="rect">
            <a:avLst/>
          </a:prstGeom>
        </p:spPr>
      </p:pic>
    </p:spTree>
    <p:extLst>
      <p:ext uri="{BB962C8B-B14F-4D97-AF65-F5344CB8AC3E}">
        <p14:creationId xmlns:p14="http://schemas.microsoft.com/office/powerpoint/2010/main" val="164372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BE24B8-8BE3-4D60-A450-9F2618514EAB}"/>
              </a:ext>
            </a:extLst>
          </p:cNvPr>
          <p:cNvSpPr>
            <a:spLocks noGrp="1"/>
          </p:cNvSpPr>
          <p:nvPr>
            <p:ph type="title"/>
          </p:nvPr>
        </p:nvSpPr>
        <p:spPr/>
        <p:txBody>
          <a:bodyPr/>
          <a:lstStyle/>
          <a:p>
            <a:r>
              <a:rPr lang="en-US" dirty="0"/>
              <a:t>Accomplishments of Note</a:t>
            </a:r>
          </a:p>
        </p:txBody>
      </p:sp>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fld id="{9B536768-C171-4A40-86CF-A60E08BEB5A1}" type="slidenum">
              <a:rPr lang="en-US" smtClean="0"/>
              <a:t>17</a:t>
            </a:fld>
            <a:endParaRPr lang="en-US"/>
          </a:p>
        </p:txBody>
      </p:sp>
      <p:pic>
        <p:nvPicPr>
          <p:cNvPr id="8" name="Picture 7">
            <a:extLst>
              <a:ext uri="{FF2B5EF4-FFF2-40B4-BE49-F238E27FC236}">
                <a16:creationId xmlns:a16="http://schemas.microsoft.com/office/drawing/2014/main" id="{808F4933-2FEE-4E0E-97B5-8F1586EC079D}"/>
              </a:ext>
            </a:extLst>
          </p:cNvPr>
          <p:cNvPicPr>
            <a:picLocks noChangeAspect="1"/>
          </p:cNvPicPr>
          <p:nvPr/>
        </p:nvPicPr>
        <p:blipFill>
          <a:blip r:embed="rId3"/>
          <a:stretch>
            <a:fillRect/>
          </a:stretch>
        </p:blipFill>
        <p:spPr>
          <a:xfrm>
            <a:off x="230907" y="1186804"/>
            <a:ext cx="9827493" cy="5488316"/>
          </a:xfrm>
          <a:prstGeom prst="rect">
            <a:avLst/>
          </a:prstGeom>
          <a:ln>
            <a:solidFill>
              <a:schemeClr val="tx1"/>
            </a:solidFill>
          </a:ln>
        </p:spPr>
      </p:pic>
      <p:sp>
        <p:nvSpPr>
          <p:cNvPr id="6" name="Oval 5">
            <a:extLst>
              <a:ext uri="{FF2B5EF4-FFF2-40B4-BE49-F238E27FC236}">
                <a16:creationId xmlns:a16="http://schemas.microsoft.com/office/drawing/2014/main" id="{FB741CB0-9CD2-489B-83CD-397DE975CE57}"/>
              </a:ext>
            </a:extLst>
          </p:cNvPr>
          <p:cNvSpPr/>
          <p:nvPr/>
        </p:nvSpPr>
        <p:spPr>
          <a:xfrm>
            <a:off x="10340502" y="136525"/>
            <a:ext cx="1761392" cy="1702003"/>
          </a:xfrm>
          <a:prstGeom prst="ellipse">
            <a:avLst/>
          </a:prstGeom>
          <a:solidFill>
            <a:srgbClr val="3D6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2">
            <a:extLst>
              <a:ext uri="{FF2B5EF4-FFF2-40B4-BE49-F238E27FC236}">
                <a16:creationId xmlns:a16="http://schemas.microsoft.com/office/drawing/2014/main" id="{853E41E2-3E33-4100-8668-A6BC79677143}"/>
              </a:ext>
            </a:extLst>
          </p:cNvPr>
          <p:cNvSpPr txBox="1">
            <a:spLocks/>
          </p:cNvSpPr>
          <p:nvPr/>
        </p:nvSpPr>
        <p:spPr>
          <a:xfrm>
            <a:off x="10485160" y="448826"/>
            <a:ext cx="1464686" cy="1337417"/>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altLang="en-US" sz="2000" dirty="0">
                <a:solidFill>
                  <a:schemeClr val="bg1"/>
                </a:solidFill>
              </a:rPr>
              <a:t>Update on  selected priorities and activities since the </a:t>
            </a:r>
            <a:r>
              <a:rPr lang="en-US" altLang="en-US" sz="2000" b="1" dirty="0">
                <a:solidFill>
                  <a:schemeClr val="bg1"/>
                </a:solidFill>
              </a:rPr>
              <a:t>2019 Shared CHNA</a:t>
            </a:r>
          </a:p>
        </p:txBody>
      </p:sp>
    </p:spTree>
    <p:extLst>
      <p:ext uri="{BB962C8B-B14F-4D97-AF65-F5344CB8AC3E}">
        <p14:creationId xmlns:p14="http://schemas.microsoft.com/office/powerpoint/2010/main" val="3044964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4F9CC0-6B5D-41F7-946F-E167C7728125}"/>
              </a:ext>
            </a:extLst>
          </p:cNvPr>
          <p:cNvSpPr>
            <a:spLocks noGrp="1"/>
          </p:cNvSpPr>
          <p:nvPr>
            <p:ph type="title"/>
          </p:nvPr>
        </p:nvSpPr>
        <p:spPr/>
        <p:txBody>
          <a:bodyPr>
            <a:normAutofit fontScale="90000"/>
          </a:bodyPr>
          <a:lstStyle/>
          <a:p>
            <a:r>
              <a:rPr lang="en-US" dirty="0"/>
              <a:t>How to Read the County Health Profiles and Health Equity Data Sheets</a:t>
            </a:r>
          </a:p>
        </p:txBody>
      </p:sp>
      <p:sp>
        <p:nvSpPr>
          <p:cNvPr id="3" name="Slide Number Placeholder 2">
            <a:extLst>
              <a:ext uri="{FF2B5EF4-FFF2-40B4-BE49-F238E27FC236}">
                <a16:creationId xmlns:a16="http://schemas.microsoft.com/office/drawing/2014/main" id="{622F3425-EC87-4974-9D58-882E3A471F71}"/>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18</a:t>
            </a:fld>
            <a:endParaRPr lang="en-US"/>
          </a:p>
        </p:txBody>
      </p:sp>
    </p:spTree>
    <p:extLst>
      <p:ext uri="{BB962C8B-B14F-4D97-AF65-F5344CB8AC3E}">
        <p14:creationId xmlns:p14="http://schemas.microsoft.com/office/powerpoint/2010/main" val="2637443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8A762-C633-4BF1-BB9B-48A679403940}"/>
              </a:ext>
            </a:extLst>
          </p:cNvPr>
          <p:cNvSpPr>
            <a:spLocks noGrp="1"/>
          </p:cNvSpPr>
          <p:nvPr>
            <p:ph type="title"/>
          </p:nvPr>
        </p:nvSpPr>
        <p:spPr/>
        <p:txBody>
          <a:bodyPr/>
          <a:lstStyle/>
          <a:p>
            <a:r>
              <a:rPr lang="en-US" dirty="0"/>
              <a:t>How to Read County Health Profile </a:t>
            </a:r>
          </a:p>
        </p:txBody>
      </p:sp>
      <p:sp>
        <p:nvSpPr>
          <p:cNvPr id="3" name="Slide Number Placeholder 2">
            <a:extLst>
              <a:ext uri="{FF2B5EF4-FFF2-40B4-BE49-F238E27FC236}">
                <a16:creationId xmlns:a16="http://schemas.microsoft.com/office/drawing/2014/main" id="{0108C908-A237-46F7-BE79-CB0607EF3ABD}"/>
              </a:ext>
            </a:extLst>
          </p:cNvPr>
          <p:cNvSpPr>
            <a:spLocks noGrp="1"/>
          </p:cNvSpPr>
          <p:nvPr>
            <p:ph type="sldNum" sz="quarter" idx="12"/>
          </p:nvPr>
        </p:nvSpPr>
        <p:spPr/>
        <p:txBody>
          <a:bodyPr/>
          <a:lstStyle/>
          <a:p>
            <a:fld id="{9B536768-C171-4A40-86CF-A60E08BEB5A1}" type="slidenum">
              <a:rPr lang="en-US" smtClean="0"/>
              <a:t>19</a:t>
            </a:fld>
            <a:endParaRPr lang="en-US"/>
          </a:p>
        </p:txBody>
      </p:sp>
      <p:graphicFrame>
        <p:nvGraphicFramePr>
          <p:cNvPr id="11" name="Table 10">
            <a:extLst>
              <a:ext uri="{FF2B5EF4-FFF2-40B4-BE49-F238E27FC236}">
                <a16:creationId xmlns:a16="http://schemas.microsoft.com/office/drawing/2014/main" id="{6C77DC5A-92CA-4DDD-B255-19A7C1FABCE9}"/>
              </a:ext>
            </a:extLst>
          </p:cNvPr>
          <p:cNvGraphicFramePr/>
          <p:nvPr>
            <p:extLst>
              <p:ext uri="{D42A27DB-BD31-4B8C-83A1-F6EECF244321}">
                <p14:modId xmlns:p14="http://schemas.microsoft.com/office/powerpoint/2010/main" val="1218347687"/>
              </p:ext>
            </p:extLst>
          </p:nvPr>
        </p:nvGraphicFramePr>
        <p:xfrm>
          <a:off x="1630221" y="1894308"/>
          <a:ext cx="7578437" cy="4063146"/>
        </p:xfrm>
        <a:graphic>
          <a:graphicData uri="http://schemas.openxmlformats.org/drawingml/2006/table">
            <a:tbl>
              <a:tblPr firstRow="1" firstCol="1" lastRow="1" lastCol="1" bandRow="1" bandCol="1"/>
              <a:tblGrid>
                <a:gridCol w="438728">
                  <a:extLst>
                    <a:ext uri="{9D8B030D-6E8A-4147-A177-3AD203B41FA5}">
                      <a16:colId xmlns:a16="http://schemas.microsoft.com/office/drawing/2014/main" val="3577076310"/>
                    </a:ext>
                  </a:extLst>
                </a:gridCol>
                <a:gridCol w="7139709">
                  <a:extLst>
                    <a:ext uri="{9D8B030D-6E8A-4147-A177-3AD203B41FA5}">
                      <a16:colId xmlns:a16="http://schemas.microsoft.com/office/drawing/2014/main" val="2809193044"/>
                    </a:ext>
                  </a:extLst>
                </a:gridCol>
              </a:tblGrid>
              <a:tr h="467675">
                <a:tc gridSpan="2">
                  <a:txBody>
                    <a:bodyPr/>
                    <a:lstStyle/>
                    <a:p>
                      <a:pPr marL="173736" marR="0" algn="l" fontAlgn="t">
                        <a:lnSpc>
                          <a:spcPct val="103000"/>
                        </a:lnSpc>
                        <a:spcBef>
                          <a:spcPts val="270"/>
                        </a:spcBef>
                        <a:spcAft>
                          <a:spcPts val="0"/>
                        </a:spcAft>
                      </a:pPr>
                      <a:r>
                        <a:rPr lang="en-US" sz="1100" b="1" i="0" u="none" strike="noStrike" dirty="0">
                          <a:effectLst/>
                          <a:latin typeface="Arial" panose="020B0604020202020204" pitchFamily="34" charset="0"/>
                          <a:ea typeface="Arial" panose="020B0604020202020204" pitchFamily="34" charset="0"/>
                          <a:cs typeface="Arial" panose="020B0604020202020204" pitchFamily="34" charset="0"/>
                        </a:rPr>
                        <a:t>CHANGE</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shows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changes</a:t>
                      </a:r>
                      <a:r>
                        <a:rPr lang="en-US" sz="1100" b="1" i="0" u="none" strike="noStrike" spc="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indicator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over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time,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based</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on</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95%</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confidence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interval</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(see description on page 3).</a:t>
                      </a:r>
                      <a:endParaRPr lang="en-US" sz="11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44129809"/>
                  </a:ext>
                </a:extLst>
              </a:tr>
              <a:tr h="262309">
                <a:tc>
                  <a:txBody>
                    <a:bodyPr/>
                    <a:lstStyle/>
                    <a:p>
                      <a:pPr marL="0" marR="0" indent="0" algn="ctr" fontAlgn="t">
                        <a:lnSpc>
                          <a:spcPct val="100000"/>
                        </a:lnSpc>
                        <a:spcBef>
                          <a:spcPts val="0"/>
                        </a:spcBef>
                        <a:spcAft>
                          <a:spcPts val="0"/>
                        </a:spcAft>
                      </a:pPr>
                      <a:r>
                        <a:rPr lang="en-US" sz="1600" b="0" i="0" u="none" strike="noStrike" dirty="0">
                          <a:solidFill>
                            <a:schemeClr val="accent2"/>
                          </a:solidFill>
                          <a:effectLst/>
                          <a:latin typeface="Wingdings 2" panose="05020102010507070707" pitchFamily="18" charset="2"/>
                          <a:ea typeface="Arial" panose="020B0604020202020204" pitchFamily="34" charset="0"/>
                          <a:cs typeface="Times New Roman" panose="02020603050405020304" pitchFamily="18" charset="0"/>
                        </a:rPr>
                        <a:t>ê</a:t>
                      </a:r>
                      <a:endParaRPr lang="en-US" sz="2400" b="0" i="0" u="none" strike="noStrike" dirty="0">
                        <a:solidFill>
                          <a:schemeClr val="accent2"/>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health</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issue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problem</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getting</a:t>
                      </a:r>
                      <a:r>
                        <a:rPr lang="en-US" sz="1100" b="1"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better</a:t>
                      </a:r>
                      <a:r>
                        <a:rPr lang="en-US" sz="1100" b="1"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over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time.</a:t>
                      </a:r>
                      <a:endParaRPr lang="en-US" sz="2000" b="0" i="0" u="none" strike="noStrike" dirty="0">
                        <a:solidFill>
                          <a:schemeClr val="accent2"/>
                        </a:solidFill>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86829740"/>
                  </a:ext>
                </a:extLst>
              </a:tr>
              <a:tr h="285368">
                <a:tc>
                  <a:txBody>
                    <a:bodyPr/>
                    <a:lstStyle/>
                    <a:p>
                      <a:pPr marL="0" marR="0" indent="0" algn="ctr" fontAlgn="t">
                        <a:lnSpc>
                          <a:spcPct val="100000"/>
                        </a:lnSpc>
                        <a:spcBef>
                          <a:spcPts val="0"/>
                        </a:spcBef>
                        <a:spcAft>
                          <a:spcPts val="0"/>
                        </a:spcAft>
                      </a:pPr>
                      <a:r>
                        <a:rPr lang="en-US" sz="1600" b="1" i="0" u="none" strike="noStrike" dirty="0">
                          <a:solidFill>
                            <a:srgbClr val="EC442E"/>
                          </a:solidFill>
                          <a:effectLst/>
                          <a:latin typeface="Arial" panose="020B0604020202020204" pitchFamily="34" charset="0"/>
                          <a:ea typeface="Arial" panose="020B0604020202020204" pitchFamily="34" charset="0"/>
                          <a:cs typeface="Times New Roman" panose="02020603050405020304" pitchFamily="18" charset="0"/>
                        </a:rPr>
                        <a:t>!</a:t>
                      </a:r>
                      <a:endParaRPr lang="en-US" sz="24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health</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issue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problem</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getting</a:t>
                      </a:r>
                      <a:r>
                        <a:rPr lang="en-US" sz="1100" b="1"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worse</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over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time.</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67666145"/>
                  </a:ext>
                </a:extLst>
              </a:tr>
              <a:tr h="258317">
                <a:tc>
                  <a:txBody>
                    <a:bodyPr/>
                    <a:lstStyle/>
                    <a:p>
                      <a:pPr marL="0" marR="0" indent="0" algn="ctr" fontAlgn="t">
                        <a:lnSpc>
                          <a:spcPts val="1550"/>
                        </a:lnSpc>
                        <a:spcBef>
                          <a:spcPts val="0"/>
                        </a:spcBef>
                        <a:spcAft>
                          <a:spcPts val="0"/>
                        </a:spcAft>
                      </a:pPr>
                      <a:r>
                        <a:rPr lang="en-US" sz="1600" b="0" i="0" u="none" strike="noStrike" dirty="0">
                          <a:solidFill>
                            <a:schemeClr val="bg1">
                              <a:lumMod val="65000"/>
                            </a:schemeClr>
                          </a:solidFill>
                          <a:effectLst/>
                          <a:latin typeface="Wingdings 2" panose="05020102010507070707" pitchFamily="18" charset="2"/>
                          <a:cs typeface="Times New Roman" panose="02020603050405020304" pitchFamily="18" charset="0"/>
                          <a:sym typeface="Wingdings" panose="05000000000000000000" pitchFamily="2" charset="2"/>
                        </a:rPr>
                        <a:t></a:t>
                      </a:r>
                      <a:endParaRPr lang="en-US" sz="2400" b="0" i="0" u="none" strike="noStrike" dirty="0">
                        <a:solidFill>
                          <a:schemeClr val="bg1">
                            <a:lumMod val="65000"/>
                          </a:schemeClr>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change</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was</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not</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0" i="0" u="none" strike="noStrike" spc="4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73830009"/>
                  </a:ext>
                </a:extLst>
              </a:tr>
              <a:tr h="292606">
                <a:tc>
                  <a:txBody>
                    <a:bodyPr/>
                    <a:lstStyle/>
                    <a:p>
                      <a:pPr marL="0" marR="54864" indent="0" algn="ctr" fontAlgn="t">
                        <a:lnSpc>
                          <a:spcPct val="100000"/>
                        </a:lnSpc>
                        <a:spcBef>
                          <a:spcPts val="0"/>
                        </a:spcBef>
                        <a:spcAft>
                          <a:spcPts val="0"/>
                        </a:spcAft>
                      </a:pPr>
                      <a:r>
                        <a:rPr lang="en-US" sz="1050" b="0" i="0" u="none" strike="noStrike" dirty="0">
                          <a:solidFill>
                            <a:srgbClr val="636466"/>
                          </a:solidFill>
                          <a:effectLst/>
                          <a:latin typeface="Arial" panose="020B0604020202020204" pitchFamily="34" charset="0"/>
                          <a:ea typeface="Arial" panose="020B0604020202020204" pitchFamily="34" charset="0"/>
                          <a:cs typeface="Times New Roman" panose="02020603050405020304" pitchFamily="18" charset="0"/>
                        </a:rPr>
                        <a:t>  N/A</a:t>
                      </a:r>
                      <a:endParaRPr lang="en-US" sz="24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54864"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there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not</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enough</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make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comparison.</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79483283"/>
                  </a:ext>
                </a:extLst>
              </a:tr>
              <a:tr h="581175">
                <a:tc gridSpan="2">
                  <a:txBody>
                    <a:bodyPr/>
                    <a:lstStyle/>
                    <a:p>
                      <a:pPr marL="118872" marR="0" algn="l" fontAlgn="t">
                        <a:lnSpc>
                          <a:spcPts val="100"/>
                        </a:lnSpc>
                        <a:spcBef>
                          <a:spcPts val="0"/>
                        </a:spcBef>
                        <a:spcAft>
                          <a:spcPts val="0"/>
                        </a:spcAft>
                      </a:pPr>
                      <a:endParaRPr lang="en-US" sz="1100" b="0" i="0" u="none" strike="noStrike" dirty="0">
                        <a:effectLst/>
                        <a:latin typeface="Arial" panose="020B0604020202020204" pitchFamily="34" charset="0"/>
                      </a:endParaRPr>
                    </a:p>
                    <a:p>
                      <a:pPr marL="173736" marR="0" algn="l" fontAlgn="t">
                        <a:lnSpc>
                          <a:spcPct val="107000"/>
                        </a:lnSpc>
                        <a:spcBef>
                          <a:spcPts val="595"/>
                        </a:spcBef>
                        <a:spcAft>
                          <a:spcPts val="0"/>
                        </a:spcAft>
                      </a:pP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BENCHMARK</a:t>
                      </a:r>
                      <a:r>
                        <a:rPr lang="en-US" sz="1100" b="1"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compares</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[COUNTY]</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and</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national</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based</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on</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95%</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confidence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interval</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n-US" sz="1100" b="0" i="0" u="none" strike="noStrike" dirty="0">
                        <a:effectLst/>
                        <a:latin typeface="Arial" panose="020B0604020202020204" pitchFamily="34" charset="0"/>
                        <a:cs typeface="Arial" panose="020B0604020202020204" pitchFamily="34" charset="0"/>
                      </a:endParaRPr>
                    </a:p>
                    <a:p>
                      <a:pPr marL="173736" marR="0" algn="l" fontAlgn="t">
                        <a:lnSpc>
                          <a:spcPct val="104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(see </a:t>
                      </a:r>
                      <a:r>
                        <a:rPr lang="en-US" sz="1100" b="0" i="0" u="none" strike="noStrike" spc="-2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description on page 3).</a:t>
                      </a:r>
                      <a:endParaRPr lang="en-US" sz="11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2924337544"/>
                  </a:ext>
                </a:extLst>
              </a:tr>
              <a:tr h="258317">
                <a:tc>
                  <a:txBody>
                    <a:bodyPr/>
                    <a:lstStyle/>
                    <a:p>
                      <a:pPr marL="0" marR="0" indent="0" algn="ctr" fontAlgn="t">
                        <a:lnSpc>
                          <a:spcPts val="1560"/>
                        </a:lnSpc>
                        <a:spcBef>
                          <a:spcPts val="0"/>
                        </a:spcBef>
                        <a:spcAft>
                          <a:spcPts val="0"/>
                        </a:spcAft>
                      </a:pPr>
                      <a:r>
                        <a:rPr lang="en-US" sz="1600" b="0" i="0" u="none" strike="noStrike" dirty="0">
                          <a:solidFill>
                            <a:schemeClr val="accent2"/>
                          </a:solidFill>
                          <a:effectLst/>
                          <a:latin typeface="Wingdings 2" panose="05020102010507070707" pitchFamily="18" charset="2"/>
                          <a:ea typeface="Arial" panose="020B0604020202020204" pitchFamily="34" charset="0"/>
                          <a:cs typeface="Times New Roman" panose="02020603050405020304" pitchFamily="18" charset="0"/>
                        </a:rPr>
                        <a:t>ê</a:t>
                      </a:r>
                      <a:endParaRPr lang="en-US" sz="1600" b="0" i="0" u="none" strike="noStrike" dirty="0">
                        <a:solidFill>
                          <a:schemeClr val="accent2"/>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[COUNTY]</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doing</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significantly</a:t>
                      </a:r>
                      <a:r>
                        <a:rPr lang="en-US" sz="1100" b="1"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better</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than</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national</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average.</a:t>
                      </a:r>
                      <a:endParaRPr lang="en-US" sz="1600" b="0" i="0" u="none" strike="noStrike" dirty="0">
                        <a:solidFill>
                          <a:schemeClr val="accent2"/>
                        </a:solidFill>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35551793"/>
                  </a:ext>
                </a:extLst>
              </a:tr>
              <a:tr h="286534">
                <a:tc>
                  <a:txBody>
                    <a:bodyPr/>
                    <a:lstStyle/>
                    <a:p>
                      <a:pPr marL="0" marR="0" indent="0" algn="ctr" fontAlgn="t">
                        <a:lnSpc>
                          <a:spcPct val="107000"/>
                        </a:lnSpc>
                        <a:spcBef>
                          <a:spcPts val="145"/>
                        </a:spcBef>
                        <a:spcAft>
                          <a:spcPts val="0"/>
                        </a:spcAft>
                      </a:pPr>
                      <a:r>
                        <a:rPr lang="en-US" sz="1600" b="1" i="0" u="none" strike="noStrike" dirty="0">
                          <a:solidFill>
                            <a:srgbClr val="EC442E"/>
                          </a:solidFill>
                          <a:effectLst/>
                          <a:latin typeface="Arial" panose="020B0604020202020204" pitchFamily="34" charset="0"/>
                          <a:ea typeface="Arial" panose="020B0604020202020204" pitchFamily="34" charset="0"/>
                          <a:cs typeface="Times New Roman" panose="02020603050405020304" pitchFamily="18" charset="0"/>
                        </a:rPr>
                        <a:t>!</a:t>
                      </a:r>
                      <a:endParaRPr lang="en-US" sz="16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[COUNTY</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doing</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significantly</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worse</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than</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national</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average.</a:t>
                      </a:r>
                      <a:endParaRPr lang="en-US" sz="16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86992782"/>
                  </a:ext>
                </a:extLst>
              </a:tr>
              <a:tr h="258317">
                <a:tc>
                  <a:txBody>
                    <a:bodyPr/>
                    <a:lstStyle/>
                    <a:p>
                      <a:pPr marL="0" marR="0" indent="0" algn="ctr" fontAlgn="t">
                        <a:lnSpc>
                          <a:spcPts val="1550"/>
                        </a:lnSpc>
                        <a:spcBef>
                          <a:spcPts val="0"/>
                        </a:spcBef>
                        <a:spcAft>
                          <a:spcPts val="0"/>
                        </a:spcAft>
                      </a:pPr>
                      <a:r>
                        <a:rPr lang="en-US" sz="1600" b="0" i="0" u="none" strike="noStrike" dirty="0">
                          <a:solidFill>
                            <a:schemeClr val="bg1">
                              <a:lumMod val="65000"/>
                            </a:schemeClr>
                          </a:solidFill>
                          <a:effectLst/>
                          <a:latin typeface="Wingdings 2" panose="05020102010507070707" pitchFamily="18" charset="2"/>
                          <a:cs typeface="Times New Roman" panose="02020603050405020304" pitchFamily="18" charset="0"/>
                          <a:sym typeface="Wingdings" panose="05000000000000000000" pitchFamily="2" charset="2"/>
                        </a:rPr>
                        <a:t></a:t>
                      </a:r>
                      <a:endParaRPr lang="en-US" sz="2400" b="0" i="0" u="none" strike="noStrike" dirty="0">
                        <a:solidFill>
                          <a:schemeClr val="bg1">
                            <a:lumMod val="65000"/>
                          </a:schemeClr>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there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difference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between</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points.</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98453940"/>
                  </a:ext>
                </a:extLst>
              </a:tr>
              <a:tr h="292606">
                <a:tc>
                  <a:txBody>
                    <a:bodyPr/>
                    <a:lstStyle/>
                    <a:p>
                      <a:pPr marL="0" marR="54864" indent="0" algn="ctr" fontAlgn="t">
                        <a:lnSpc>
                          <a:spcPct val="107000"/>
                        </a:lnSpc>
                        <a:spcBef>
                          <a:spcPts val="235"/>
                        </a:spcBef>
                        <a:spcAft>
                          <a:spcPts val="0"/>
                        </a:spcAft>
                      </a:pPr>
                      <a:r>
                        <a:rPr lang="en-US" sz="1100" b="0" i="0" u="none" strike="noStrike" dirty="0">
                          <a:solidFill>
                            <a:srgbClr val="636466"/>
                          </a:solidFill>
                          <a:effectLst/>
                          <a:latin typeface="Arial" panose="020B0604020202020204" pitchFamily="34" charset="0"/>
                          <a:ea typeface="Arial" panose="020B0604020202020204" pitchFamily="34" charset="0"/>
                          <a:cs typeface="Times New Roman" panose="02020603050405020304" pitchFamily="18" charset="0"/>
                        </a:rPr>
                        <a:t>   N/A</a:t>
                      </a:r>
                      <a:endParaRPr lang="en-US" sz="11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54864"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there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not</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enough</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make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comparison.</a:t>
                      </a:r>
                      <a:endParaRPr lang="en-US" sz="11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74275082"/>
                  </a:ext>
                </a:extLst>
              </a:tr>
              <a:tr h="323543">
                <a:tc gridSpan="2">
                  <a:txBody>
                    <a:bodyPr/>
                    <a:lstStyle/>
                    <a:p>
                      <a:pPr marL="118872" marR="0" algn="l" fontAlgn="t">
                        <a:lnSpc>
                          <a:spcPts val="100"/>
                        </a:lnSpc>
                        <a:spcBef>
                          <a:spcPts val="0"/>
                        </a:spcBef>
                        <a:spcAft>
                          <a:spcPts val="0"/>
                        </a:spcAft>
                      </a:pPr>
                      <a:endParaRPr lang="en-US" sz="1100" b="0" i="0" u="none" strike="noStrike" dirty="0">
                        <a:effectLst/>
                        <a:latin typeface="Arial" panose="020B0604020202020204" pitchFamily="34" charset="0"/>
                        <a:cs typeface="Arial" panose="020B0604020202020204" pitchFamily="34" charset="0"/>
                      </a:endParaRPr>
                    </a:p>
                    <a:p>
                      <a:pPr marL="173736" marR="0" algn="l" fontAlgn="t">
                        <a:lnSpc>
                          <a:spcPct val="107000"/>
                        </a:lnSpc>
                        <a:spcBef>
                          <a:spcPts val="595"/>
                        </a:spcBef>
                        <a:spcAft>
                          <a:spcPts val="0"/>
                        </a:spcAft>
                      </a:pP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ADDITIONAL SYMBOLS</a:t>
                      </a:r>
                      <a:endParaRPr lang="en-US" sz="1100" b="1"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2223602133"/>
                  </a:ext>
                </a:extLst>
              </a:tr>
              <a:tr h="234695">
                <a:tc>
                  <a:txBody>
                    <a:bodyPr/>
                    <a:lstStyle/>
                    <a:p>
                      <a:pPr marL="0" marR="0" indent="0" algn="ctr" fontAlgn="t">
                        <a:lnSpc>
                          <a:spcPts val="1035"/>
                        </a:lnSpc>
                        <a:spcBef>
                          <a:spcPts val="405"/>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1100" b="0" i="0" u="none" strike="noStrike" dirty="0">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405"/>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results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may</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unreliable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due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small</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numbers,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use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caution</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when</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interpreting.</a:t>
                      </a:r>
                      <a:endParaRPr lang="en-US" sz="11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80737088"/>
                  </a:ext>
                </a:extLst>
              </a:tr>
              <a:tr h="261684">
                <a:tc>
                  <a:txBody>
                    <a:bodyPr/>
                    <a:lstStyle/>
                    <a:p>
                      <a:pPr marL="0" marR="0" indent="0" algn="ctr" fontAlgn="t">
                        <a:lnSpc>
                          <a:spcPct val="107000"/>
                        </a:lnSpc>
                        <a:spcBef>
                          <a:spcPts val="11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11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l" fontAlgn="t">
                        <a:lnSpc>
                          <a:spcPct val="100000"/>
                        </a:lnSpc>
                        <a:spcBef>
                          <a:spcPts val="11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unavailable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because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of</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lack</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of</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suppressed</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due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small</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number</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of</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respondents.</a:t>
                      </a:r>
                      <a:endParaRPr lang="en-US" sz="11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5252415"/>
                  </a:ext>
                </a:extLst>
              </a:tr>
            </a:tbl>
          </a:graphicData>
        </a:graphic>
      </p:graphicFrame>
      <p:grpSp>
        <p:nvGrpSpPr>
          <p:cNvPr id="12" name="Group 11">
            <a:extLst>
              <a:ext uri="{FF2B5EF4-FFF2-40B4-BE49-F238E27FC236}">
                <a16:creationId xmlns:a16="http://schemas.microsoft.com/office/drawing/2014/main" id="{A4AE06E1-40E7-4064-BCF3-9261B3827261}"/>
              </a:ext>
            </a:extLst>
          </p:cNvPr>
          <p:cNvGrpSpPr>
            <a:grpSpLocks/>
          </p:cNvGrpSpPr>
          <p:nvPr/>
        </p:nvGrpSpPr>
        <p:grpSpPr bwMode="auto">
          <a:xfrm>
            <a:off x="1704690" y="3511267"/>
            <a:ext cx="7315200" cy="0"/>
            <a:chOff x="0" y="5"/>
            <a:chExt cx="9700" cy="0"/>
          </a:xfrm>
        </p:grpSpPr>
        <p:cxnSp>
          <p:nvCxnSpPr>
            <p:cNvPr id="13" name="Line 12">
              <a:extLst>
                <a:ext uri="{FF2B5EF4-FFF2-40B4-BE49-F238E27FC236}">
                  <a16:creationId xmlns:a16="http://schemas.microsoft.com/office/drawing/2014/main" id="{FE7C6E95-A452-4535-A69B-9AF18903DDF6}"/>
                </a:ext>
              </a:extLst>
            </p:cNvPr>
            <p:cNvCxnSpPr>
              <a:cxnSpLocks noChangeShapeType="1"/>
            </p:cNvCxnSpPr>
            <p:nvPr/>
          </p:nvCxnSpPr>
          <p:spPr bwMode="auto">
            <a:xfrm>
              <a:off x="0" y="5"/>
              <a:ext cx="57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 name="Line 13">
              <a:extLst>
                <a:ext uri="{FF2B5EF4-FFF2-40B4-BE49-F238E27FC236}">
                  <a16:creationId xmlns:a16="http://schemas.microsoft.com/office/drawing/2014/main" id="{4A1523D7-9ABA-4933-A320-3ACF7FD6E46C}"/>
                </a:ext>
              </a:extLst>
            </p:cNvPr>
            <p:cNvCxnSpPr>
              <a:cxnSpLocks noChangeShapeType="1"/>
            </p:cNvCxnSpPr>
            <p:nvPr/>
          </p:nvCxnSpPr>
          <p:spPr bwMode="auto">
            <a:xfrm>
              <a:off x="576" y="5"/>
              <a:ext cx="912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15" name="Group 14">
            <a:extLst>
              <a:ext uri="{FF2B5EF4-FFF2-40B4-BE49-F238E27FC236}">
                <a16:creationId xmlns:a16="http://schemas.microsoft.com/office/drawing/2014/main" id="{E32B7EE0-D3B7-4D3C-A8F8-0B2CABBC3A81}"/>
              </a:ext>
            </a:extLst>
          </p:cNvPr>
          <p:cNvGrpSpPr>
            <a:grpSpLocks/>
          </p:cNvGrpSpPr>
          <p:nvPr/>
        </p:nvGrpSpPr>
        <p:grpSpPr bwMode="auto">
          <a:xfrm>
            <a:off x="1704690" y="5166884"/>
            <a:ext cx="7315200" cy="0"/>
            <a:chOff x="0" y="5"/>
            <a:chExt cx="9700" cy="0"/>
          </a:xfrm>
        </p:grpSpPr>
        <p:cxnSp>
          <p:nvCxnSpPr>
            <p:cNvPr id="16" name="Line 12">
              <a:extLst>
                <a:ext uri="{FF2B5EF4-FFF2-40B4-BE49-F238E27FC236}">
                  <a16:creationId xmlns:a16="http://schemas.microsoft.com/office/drawing/2014/main" id="{FEBB8047-F331-4322-A92C-98EE6153C4F6}"/>
                </a:ext>
              </a:extLst>
            </p:cNvPr>
            <p:cNvCxnSpPr>
              <a:cxnSpLocks noChangeShapeType="1"/>
            </p:cNvCxnSpPr>
            <p:nvPr/>
          </p:nvCxnSpPr>
          <p:spPr bwMode="auto">
            <a:xfrm>
              <a:off x="0" y="5"/>
              <a:ext cx="57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7" name="Line 13">
              <a:extLst>
                <a:ext uri="{FF2B5EF4-FFF2-40B4-BE49-F238E27FC236}">
                  <a16:creationId xmlns:a16="http://schemas.microsoft.com/office/drawing/2014/main" id="{F7580AC2-1FB1-4FA8-9891-551D7469FF96}"/>
                </a:ext>
              </a:extLst>
            </p:cNvPr>
            <p:cNvCxnSpPr>
              <a:cxnSpLocks noChangeShapeType="1"/>
            </p:cNvCxnSpPr>
            <p:nvPr/>
          </p:nvCxnSpPr>
          <p:spPr bwMode="auto">
            <a:xfrm>
              <a:off x="576" y="5"/>
              <a:ext cx="912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18" name="Rectangle 17">
            <a:extLst>
              <a:ext uri="{FF2B5EF4-FFF2-40B4-BE49-F238E27FC236}">
                <a16:creationId xmlns:a16="http://schemas.microsoft.com/office/drawing/2014/main" id="{BCAB0281-BC40-42FE-BC18-52515F9FCF6E}"/>
              </a:ext>
            </a:extLst>
          </p:cNvPr>
          <p:cNvSpPr/>
          <p:nvPr/>
        </p:nvSpPr>
        <p:spPr>
          <a:xfrm rot="1752931">
            <a:off x="8389542" y="1046777"/>
            <a:ext cx="3454793" cy="923330"/>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400" b="0" cap="none" spc="0" dirty="0">
                <a:ln w="18415" cmpd="sng">
                  <a:solidFill>
                    <a:srgbClr val="FFFFFF"/>
                  </a:solidFill>
                  <a:prstDash val="solid"/>
                </a:ln>
                <a:solidFill>
                  <a:srgbClr val="C00000"/>
                </a:solidFill>
                <a:effectLst>
                  <a:outerShdw blurRad="63500" dir="3600000" algn="tl" rotWithShape="0">
                    <a:srgbClr val="000000">
                      <a:alpha val="70000"/>
                    </a:srgbClr>
                  </a:outerShdw>
                </a:effectLst>
              </a:rPr>
              <a:t>EXAMPLE</a:t>
            </a:r>
          </a:p>
        </p:txBody>
      </p:sp>
    </p:spTree>
    <p:extLst>
      <p:ext uri="{BB962C8B-B14F-4D97-AF65-F5344CB8AC3E}">
        <p14:creationId xmlns:p14="http://schemas.microsoft.com/office/powerpoint/2010/main" val="2938879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A6B6ED7-E9DB-4B13-B452-B336289E1FF6}"/>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36BE24B8-8BE3-4D60-A450-9F2618514EAB}"/>
              </a:ext>
            </a:extLst>
          </p:cNvPr>
          <p:cNvSpPr>
            <a:spLocks noGrp="1"/>
          </p:cNvSpPr>
          <p:nvPr>
            <p:ph type="title"/>
          </p:nvPr>
        </p:nvSpPr>
        <p:spPr/>
        <p:txBody>
          <a:bodyPr/>
          <a:lstStyle/>
          <a:p>
            <a:r>
              <a:rPr lang="en-US" dirty="0"/>
              <a:t>Welcome</a:t>
            </a:r>
          </a:p>
        </p:txBody>
      </p:sp>
      <p:sp>
        <p:nvSpPr>
          <p:cNvPr id="8" name="Content Placeholder 7">
            <a:extLst>
              <a:ext uri="{FF2B5EF4-FFF2-40B4-BE49-F238E27FC236}">
                <a16:creationId xmlns:a16="http://schemas.microsoft.com/office/drawing/2014/main" id="{83ED6F1F-9D2A-4296-A7D8-1E5727CFF9CC}"/>
              </a:ext>
            </a:extLst>
          </p:cNvPr>
          <p:cNvSpPr>
            <a:spLocks noGrp="1"/>
          </p:cNvSpPr>
          <p:nvPr>
            <p:ph idx="1"/>
          </p:nvPr>
        </p:nvSpPr>
        <p:spPr/>
        <p:txBody>
          <a:bodyPr/>
          <a:lstStyle/>
          <a:p>
            <a:r>
              <a:rPr lang="en-US" dirty="0"/>
              <a:t>Introductions</a:t>
            </a:r>
          </a:p>
          <a:p>
            <a:r>
              <a:rPr lang="en-US" dirty="0"/>
              <a:t>Overview of Tools</a:t>
            </a:r>
          </a:p>
          <a:p>
            <a:r>
              <a:rPr lang="en-US" dirty="0"/>
              <a:t>Purpose</a:t>
            </a:r>
          </a:p>
        </p:txBody>
      </p:sp>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fld id="{9B536768-C171-4A40-86CF-A60E08BEB5A1}" type="slidenum">
              <a:rPr lang="en-US" smtClean="0"/>
              <a:t>2</a:t>
            </a:fld>
            <a:endParaRPr lang="en-US"/>
          </a:p>
        </p:txBody>
      </p:sp>
      <p:pic>
        <p:nvPicPr>
          <p:cNvPr id="9" name="Picture 8">
            <a:extLst>
              <a:ext uri="{FF2B5EF4-FFF2-40B4-BE49-F238E27FC236}">
                <a16:creationId xmlns:a16="http://schemas.microsoft.com/office/drawing/2014/main" id="{479AB109-D1A6-4DD5-9A01-0DCCE9B5E4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91250"/>
            <a:ext cx="12192000" cy="666750"/>
          </a:xfrm>
          <a:prstGeom prst="rect">
            <a:avLst/>
          </a:prstGeom>
        </p:spPr>
      </p:pic>
      <p:sp>
        <p:nvSpPr>
          <p:cNvPr id="7" name="Rectangle 6">
            <a:extLst>
              <a:ext uri="{FF2B5EF4-FFF2-40B4-BE49-F238E27FC236}">
                <a16:creationId xmlns:a16="http://schemas.microsoft.com/office/drawing/2014/main" id="{BFFAE557-BC1B-4807-997C-5DDBCEE92669}"/>
              </a:ext>
            </a:extLst>
          </p:cNvPr>
          <p:cNvSpPr/>
          <p:nvPr/>
        </p:nvSpPr>
        <p:spPr>
          <a:xfrm>
            <a:off x="0" y="777240"/>
            <a:ext cx="8686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ue sign with white lettering&#10;&#10;Description automatically generated with medium confidence">
            <a:extLst>
              <a:ext uri="{FF2B5EF4-FFF2-40B4-BE49-F238E27FC236}">
                <a16:creationId xmlns:a16="http://schemas.microsoft.com/office/drawing/2014/main" id="{8D2C27F7-3A89-47B0-A735-7E27F19E0A4A}"/>
              </a:ext>
            </a:extLst>
          </p:cNvPr>
          <p:cNvPicPr>
            <a:picLocks noChangeAspect="1"/>
          </p:cNvPicPr>
          <p:nvPr/>
        </p:nvPicPr>
        <p:blipFill>
          <a:blip r:embed="rId4">
            <a:duotone>
              <a:schemeClr val="accent2">
                <a:shade val="45000"/>
                <a:satMod val="135000"/>
              </a:schemeClr>
              <a:prstClr val="white"/>
            </a:duotone>
            <a:alphaModFix amt="25000"/>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41759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5B956-788B-46F1-B834-9ACC4E1FAD3D}"/>
              </a:ext>
            </a:extLst>
          </p:cNvPr>
          <p:cNvSpPr>
            <a:spLocks noGrp="1"/>
          </p:cNvSpPr>
          <p:nvPr>
            <p:ph type="title"/>
          </p:nvPr>
        </p:nvSpPr>
        <p:spPr/>
        <p:txBody>
          <a:bodyPr/>
          <a:lstStyle/>
          <a:p>
            <a:r>
              <a:rPr lang="en-US" dirty="0"/>
              <a:t>How to Read County Health Profile</a:t>
            </a:r>
          </a:p>
        </p:txBody>
      </p:sp>
      <p:sp>
        <p:nvSpPr>
          <p:cNvPr id="3" name="Slide Number Placeholder 2">
            <a:extLst>
              <a:ext uri="{FF2B5EF4-FFF2-40B4-BE49-F238E27FC236}">
                <a16:creationId xmlns:a16="http://schemas.microsoft.com/office/drawing/2014/main" id="{C8EB47CA-AD6A-4E1A-B51A-C0BAEB7C5C7D}"/>
              </a:ext>
            </a:extLst>
          </p:cNvPr>
          <p:cNvSpPr>
            <a:spLocks noGrp="1"/>
          </p:cNvSpPr>
          <p:nvPr>
            <p:ph type="sldNum" sz="quarter" idx="12"/>
          </p:nvPr>
        </p:nvSpPr>
        <p:spPr/>
        <p:txBody>
          <a:bodyPr/>
          <a:lstStyle/>
          <a:p>
            <a:fld id="{9B536768-C171-4A40-86CF-A60E08BEB5A1}" type="slidenum">
              <a:rPr lang="en-US" smtClean="0"/>
              <a:t>20</a:t>
            </a:fld>
            <a:endParaRPr lang="en-US"/>
          </a:p>
        </p:txBody>
      </p:sp>
      <p:graphicFrame>
        <p:nvGraphicFramePr>
          <p:cNvPr id="5" name="Table 4">
            <a:extLst>
              <a:ext uri="{FF2B5EF4-FFF2-40B4-BE49-F238E27FC236}">
                <a16:creationId xmlns:a16="http://schemas.microsoft.com/office/drawing/2014/main" id="{679AECEC-8B60-4BE5-B8EB-5EC09ED121B2}"/>
              </a:ext>
            </a:extLst>
          </p:cNvPr>
          <p:cNvGraphicFramePr/>
          <p:nvPr/>
        </p:nvGraphicFramePr>
        <p:xfrm>
          <a:off x="1353105" y="1265923"/>
          <a:ext cx="8700652" cy="1276350"/>
        </p:xfrm>
        <a:graphic>
          <a:graphicData uri="http://schemas.openxmlformats.org/drawingml/2006/table">
            <a:tbl>
              <a:tblPr/>
              <a:tblGrid>
                <a:gridCol w="2907260">
                  <a:extLst>
                    <a:ext uri="{9D8B030D-6E8A-4147-A177-3AD203B41FA5}">
                      <a16:colId xmlns:a16="http://schemas.microsoft.com/office/drawing/2014/main" val="3486292571"/>
                    </a:ext>
                  </a:extLst>
                </a:gridCol>
                <a:gridCol w="862036">
                  <a:extLst>
                    <a:ext uri="{9D8B030D-6E8A-4147-A177-3AD203B41FA5}">
                      <a16:colId xmlns:a16="http://schemas.microsoft.com/office/drawing/2014/main" val="4038501399"/>
                    </a:ext>
                  </a:extLst>
                </a:gridCol>
                <a:gridCol w="862036">
                  <a:extLst>
                    <a:ext uri="{9D8B030D-6E8A-4147-A177-3AD203B41FA5}">
                      <a16:colId xmlns:a16="http://schemas.microsoft.com/office/drawing/2014/main" val="565970528"/>
                    </a:ext>
                  </a:extLst>
                </a:gridCol>
                <a:gridCol w="862036">
                  <a:extLst>
                    <a:ext uri="{9D8B030D-6E8A-4147-A177-3AD203B41FA5}">
                      <a16:colId xmlns:a16="http://schemas.microsoft.com/office/drawing/2014/main" val="3059820968"/>
                    </a:ext>
                  </a:extLst>
                </a:gridCol>
                <a:gridCol w="991370">
                  <a:extLst>
                    <a:ext uri="{9D8B030D-6E8A-4147-A177-3AD203B41FA5}">
                      <a16:colId xmlns:a16="http://schemas.microsoft.com/office/drawing/2014/main" val="3174305511"/>
                    </a:ext>
                  </a:extLst>
                </a:gridCol>
                <a:gridCol w="705955">
                  <a:extLst>
                    <a:ext uri="{9D8B030D-6E8A-4147-A177-3AD203B41FA5}">
                      <a16:colId xmlns:a16="http://schemas.microsoft.com/office/drawing/2014/main" val="3302479852"/>
                    </a:ext>
                  </a:extLst>
                </a:gridCol>
                <a:gridCol w="863431">
                  <a:extLst>
                    <a:ext uri="{9D8B030D-6E8A-4147-A177-3AD203B41FA5}">
                      <a16:colId xmlns:a16="http://schemas.microsoft.com/office/drawing/2014/main" val="3775131590"/>
                    </a:ext>
                  </a:extLst>
                </a:gridCol>
                <a:gridCol w="646528">
                  <a:extLst>
                    <a:ext uri="{9D8B030D-6E8A-4147-A177-3AD203B41FA5}">
                      <a16:colId xmlns:a16="http://schemas.microsoft.com/office/drawing/2014/main" val="2111280700"/>
                    </a:ext>
                  </a:extLst>
                </a:gridCol>
              </a:tblGrid>
              <a:tr h="276225">
                <a:tc>
                  <a:txBody>
                    <a:bodyPr/>
                    <a:lstStyle/>
                    <a:p>
                      <a:pPr algn="l" fontAlgn="ctr">
                        <a:spcBef>
                          <a:spcPts val="0"/>
                        </a:spcBef>
                        <a:spcAft>
                          <a:spcPts val="0"/>
                        </a:spcAft>
                      </a:pPr>
                      <a:endParaRPr lang="en-US" sz="3200" b="0" i="0" u="none" strike="noStrike" dirty="0">
                        <a:effectLst/>
                        <a:latin typeface="Arial" panose="020B0604020202020204" pitchFamily="34" charset="0"/>
                      </a:endParaRPr>
                    </a:p>
                  </a:txBody>
                  <a:tcPr marL="9525" marR="9525" marT="9525" marB="0" anchor="ctr">
                    <a:lnL>
                      <a:noFill/>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tcPr>
                </a:tc>
                <a:tc gridSpan="3">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AROOSTOOK COUNTY</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BENCHMARKS</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922373"/>
                  </a:ext>
                </a:extLst>
              </a:tr>
              <a:tr h="247650">
                <a:tc>
                  <a:txBody>
                    <a:bodyPr/>
                    <a:lstStyle/>
                    <a:p>
                      <a:pPr algn="l" fontAlgn="ctr">
                        <a:spcBef>
                          <a:spcPts val="0"/>
                        </a:spcBef>
                        <a:spcAft>
                          <a:spcPts val="0"/>
                        </a:spcAft>
                      </a:pPr>
                      <a:r>
                        <a:rPr lang="en-US" sz="1800" b="1" i="0" u="none" strike="noStrike" dirty="0">
                          <a:solidFill>
                            <a:srgbClr val="FFFFFF"/>
                          </a:solidFill>
                          <a:effectLst/>
                          <a:latin typeface="Calibri" panose="020F0502020204030204" pitchFamily="34" charset="0"/>
                        </a:rPr>
                        <a:t>INDICATOR</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61D39"/>
                    </a:solidFill>
                  </a:tcPr>
                </a:tc>
                <a:tc>
                  <a:txBody>
                    <a:bodyPr/>
                    <a:lstStyle/>
                    <a:p>
                      <a:pPr algn="ctr" fontAlgn="ctr">
                        <a:spcBef>
                          <a:spcPts val="0"/>
                        </a:spcBef>
                        <a:spcAft>
                          <a:spcPts val="0"/>
                        </a:spcAft>
                      </a:pPr>
                      <a:r>
                        <a:rPr lang="en-US" sz="1400" b="1" i="0" u="none" strike="noStrike">
                          <a:solidFill>
                            <a:srgbClr val="FFFFFF"/>
                          </a:solidFill>
                          <a:effectLst/>
                          <a:latin typeface="Calibri" panose="020F0502020204030204" pitchFamily="34" charset="0"/>
                        </a:rPr>
                        <a:t>POINT 1</a:t>
                      </a:r>
                      <a:endParaRPr lang="en-US" sz="3200" b="0" i="0" u="none" strike="noStrike">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D6E6F"/>
                    </a:solidFill>
                  </a:tcPr>
                </a:tc>
                <a:tc>
                  <a:txBody>
                    <a:bodyPr/>
                    <a:lstStyle/>
                    <a:p>
                      <a:pPr algn="ctr" fontAlgn="ctr">
                        <a:spcBef>
                          <a:spcPts val="0"/>
                        </a:spcBef>
                        <a:spcAft>
                          <a:spcPts val="0"/>
                        </a:spcAft>
                      </a:pPr>
                      <a:r>
                        <a:rPr lang="en-US" sz="1400" b="1" i="0" u="none" strike="noStrike">
                          <a:solidFill>
                            <a:srgbClr val="FFFFFF"/>
                          </a:solidFill>
                          <a:effectLst/>
                          <a:latin typeface="Calibri" panose="020F0502020204030204" pitchFamily="34" charset="0"/>
                        </a:rPr>
                        <a:t>POINT 2</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D6E6F"/>
                    </a:solidFill>
                  </a:tcPr>
                </a:tc>
                <a:tc>
                  <a:txBody>
                    <a:bodyPr/>
                    <a:lstStyle/>
                    <a:p>
                      <a:pPr algn="ctr" fontAlgn="ctr">
                        <a:spcBef>
                          <a:spcPts val="0"/>
                        </a:spcBef>
                        <a:spcAft>
                          <a:spcPts val="0"/>
                        </a:spcAft>
                      </a:pPr>
                      <a:r>
                        <a:rPr lang="en-US" sz="1200" b="1" i="0" u="none" strike="noStrike">
                          <a:solidFill>
                            <a:srgbClr val="FFFFFF"/>
                          </a:solidFill>
                          <a:effectLst/>
                          <a:latin typeface="Calibri" panose="020F0502020204030204" pitchFamily="34" charset="0"/>
                        </a:rPr>
                        <a:t>CHANGE</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D6E6F"/>
                    </a:solidFill>
                  </a:tcPr>
                </a:tc>
                <a:tc>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MAINE</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tc>
                  <a:txBody>
                    <a:bodyPr/>
                    <a:lstStyle/>
                    <a:p>
                      <a:pPr algn="ctr" fontAlgn="ctr">
                        <a:spcBef>
                          <a:spcPts val="0"/>
                        </a:spcBef>
                        <a:spcAft>
                          <a:spcPts val="0"/>
                        </a:spcAft>
                      </a:pPr>
                      <a:r>
                        <a:rPr lang="en-US" sz="1400" b="1" i="0" u="none" strike="noStrike">
                          <a:solidFill>
                            <a:srgbClr val="000000"/>
                          </a:solidFill>
                          <a:effectLst/>
                          <a:latin typeface="Calibri" panose="020F0502020204030204" pitchFamily="34" charset="0"/>
                        </a:rPr>
                        <a:t>+/-</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tc>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U.S.</a:t>
                      </a:r>
                      <a:endParaRPr lang="en-US" sz="3200" b="0" i="0" u="none" strike="noStrike" dirty="0">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tc>
                  <a:txBody>
                    <a:bodyPr/>
                    <a:lstStyle/>
                    <a:p>
                      <a:pPr algn="ctr" fontAlgn="ctr">
                        <a:spcBef>
                          <a:spcPts val="0"/>
                        </a:spcBef>
                        <a:spcAft>
                          <a:spcPts val="0"/>
                        </a:spcAft>
                      </a:pPr>
                      <a:r>
                        <a:rPr lang="en-US" sz="1400" b="1" i="0" u="none" strike="noStrike">
                          <a:solidFill>
                            <a:srgbClr val="000000"/>
                          </a:solidFill>
                          <a:effectLst/>
                          <a:latin typeface="Calibri" panose="020F0502020204030204" pitchFamily="34" charset="0"/>
                        </a:rPr>
                        <a:t>+/-</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extLst>
                  <a:ext uri="{0D108BD9-81ED-4DB2-BD59-A6C34878D82A}">
                    <a16:rowId xmlns:a16="http://schemas.microsoft.com/office/drawing/2014/main" val="1564827386"/>
                  </a:ext>
                </a:extLst>
              </a:tr>
              <a:tr h="323850">
                <a:tc>
                  <a:txBody>
                    <a:bodyPr/>
                    <a:lstStyle/>
                    <a:p>
                      <a:pPr algn="l" fontAlgn="ctr">
                        <a:spcBef>
                          <a:spcPts val="0"/>
                        </a:spcBef>
                        <a:spcAft>
                          <a:spcPts val="0"/>
                        </a:spcAft>
                      </a:pPr>
                      <a:r>
                        <a:rPr lang="en-US" sz="1400" b="1" i="0" u="none" strike="noStrike" dirty="0">
                          <a:solidFill>
                            <a:srgbClr val="000000"/>
                          </a:solidFill>
                          <a:effectLst/>
                          <a:latin typeface="Calibri" panose="020F0502020204030204" pitchFamily="34" charset="0"/>
                        </a:rPr>
                        <a:t>Individuals living in poverty</a:t>
                      </a:r>
                      <a:endParaRPr lang="en-US" sz="36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2009-2011</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15.6%</a:t>
                      </a:r>
                      <a:endParaRPr lang="en-US" sz="1100" b="0" i="0" u="none" strike="noStrike" dirty="0">
                        <a:solidFill>
                          <a:srgbClr val="808080"/>
                        </a:solidFill>
                        <a:effectLst/>
                        <a:latin typeface="Calibri" panose="020F0502020204030204" pitchFamily="34" charset="0"/>
                      </a:endParaRPr>
                    </a:p>
                  </a:txBody>
                  <a:tcPr marL="7620" marR="7620" marT="7620"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2015-2019</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16.1%</a:t>
                      </a:r>
                      <a:endParaRPr lang="en-US" sz="1100" b="0" i="0" u="none" strike="noStrike" dirty="0">
                        <a:solidFill>
                          <a:srgbClr val="808080"/>
                        </a:solidFill>
                        <a:effectLst/>
                        <a:latin typeface="Calibri" panose="020F0502020204030204" pitchFamily="34" charset="0"/>
                      </a:endParaRP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2400" b="0" i="0" u="none" strike="noStrike" dirty="0">
                          <a:solidFill>
                            <a:srgbClr val="BFBFBF"/>
                          </a:solidFill>
                          <a:effectLst/>
                          <a:latin typeface="Wingdings" panose="05000000000000000000" pitchFamily="2" charset="2"/>
                        </a:rPr>
                        <a:t>¡</a:t>
                      </a:r>
                    </a:p>
                  </a:txBody>
                  <a:tcPr marL="7620" marR="7620" marT="7620"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2015-2019</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11.8%</a:t>
                      </a:r>
                      <a:endParaRPr lang="en-US" sz="1100" b="0" i="0" u="none" strike="noStrike" dirty="0">
                        <a:solidFill>
                          <a:srgbClr val="808080"/>
                        </a:solidFill>
                        <a:effectLst/>
                        <a:latin typeface="Calibri" panose="020F0502020204030204" pitchFamily="34" charset="0"/>
                      </a:endParaRPr>
                    </a:p>
                  </a:txBody>
                  <a:tcPr marL="7620" marR="7620" marT="7620"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3200" b="0" i="0" u="none" strike="noStrike" dirty="0">
                          <a:solidFill>
                            <a:srgbClr val="FF0000"/>
                          </a:solidFill>
                          <a:effectLst/>
                          <a:latin typeface="Arial Black" panose="020B0A04020102020204" pitchFamily="34" charset="0"/>
                        </a:rPr>
                        <a:t>!</a:t>
                      </a: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2019</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12.3%</a:t>
                      </a:r>
                      <a:endParaRPr lang="en-US" sz="1100" b="0" i="0" u="none" strike="noStrike" dirty="0">
                        <a:solidFill>
                          <a:srgbClr val="808080"/>
                        </a:solidFill>
                        <a:effectLst/>
                        <a:latin typeface="Calibri" panose="020F0502020204030204" pitchFamily="34" charset="0"/>
                      </a:endParaRP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1" i="0" u="none" strike="noStrike" dirty="0">
                          <a:solidFill>
                            <a:srgbClr val="808080"/>
                          </a:solidFill>
                          <a:effectLst/>
                          <a:latin typeface="Calibri" panose="020F0502020204030204" pitchFamily="34" charset="0"/>
                        </a:rPr>
                        <a:t>N/A</a:t>
                      </a:r>
                    </a:p>
                  </a:txBody>
                  <a:tcPr marL="7620" marR="7620" marT="7620"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950693085"/>
                  </a:ext>
                </a:extLst>
              </a:tr>
            </a:tbl>
          </a:graphicData>
        </a:graphic>
      </p:graphicFrame>
      <p:sp>
        <p:nvSpPr>
          <p:cNvPr id="7" name="Rectangle 6">
            <a:extLst>
              <a:ext uri="{FF2B5EF4-FFF2-40B4-BE49-F238E27FC236}">
                <a16:creationId xmlns:a16="http://schemas.microsoft.com/office/drawing/2014/main" id="{EF941650-DCEB-4916-A790-871750623C5C}"/>
              </a:ext>
            </a:extLst>
          </p:cNvPr>
          <p:cNvSpPr/>
          <p:nvPr/>
        </p:nvSpPr>
        <p:spPr>
          <a:xfrm rot="1752931">
            <a:off x="8543434" y="779654"/>
            <a:ext cx="3454793" cy="923330"/>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400" b="0" cap="none" spc="0" dirty="0">
                <a:ln w="18415" cmpd="sng">
                  <a:solidFill>
                    <a:srgbClr val="FFFFFF"/>
                  </a:solidFill>
                  <a:prstDash val="solid"/>
                </a:ln>
                <a:solidFill>
                  <a:srgbClr val="C00000"/>
                </a:solidFill>
                <a:effectLst>
                  <a:outerShdw blurRad="63500" dir="3600000" algn="tl" rotWithShape="0">
                    <a:srgbClr val="000000">
                      <a:alpha val="70000"/>
                    </a:srgbClr>
                  </a:outerShdw>
                </a:effectLst>
              </a:rPr>
              <a:t>EXAMPLE</a:t>
            </a:r>
          </a:p>
        </p:txBody>
      </p:sp>
      <p:graphicFrame>
        <p:nvGraphicFramePr>
          <p:cNvPr id="6" name="Chart 5">
            <a:extLst>
              <a:ext uri="{FF2B5EF4-FFF2-40B4-BE49-F238E27FC236}">
                <a16:creationId xmlns:a16="http://schemas.microsoft.com/office/drawing/2014/main" id="{7547B645-18EF-4F6C-9065-916427B1FB43}"/>
              </a:ext>
            </a:extLst>
          </p:cNvPr>
          <p:cNvGraphicFramePr>
            <a:graphicFrameLocks noGrp="1"/>
          </p:cNvGraphicFramePr>
          <p:nvPr>
            <p:extLst>
              <p:ext uri="{D42A27DB-BD31-4B8C-83A1-F6EECF244321}">
                <p14:modId xmlns:p14="http://schemas.microsoft.com/office/powerpoint/2010/main" val="3284540578"/>
              </p:ext>
            </p:extLst>
          </p:nvPr>
        </p:nvGraphicFramePr>
        <p:xfrm>
          <a:off x="2518403" y="2754515"/>
          <a:ext cx="7535354" cy="3361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96198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More Data</a:t>
            </a:r>
          </a:p>
        </p:txBody>
      </p:sp>
      <p:sp>
        <p:nvSpPr>
          <p:cNvPr id="3" name="Slide Number Placeholder 2"/>
          <p:cNvSpPr>
            <a:spLocks noGrp="1"/>
          </p:cNvSpPr>
          <p:nvPr>
            <p:ph type="sldNum" sz="quarter" idx="12"/>
          </p:nvPr>
        </p:nvSpPr>
        <p:spPr/>
        <p:txBody>
          <a:bodyPr/>
          <a:lstStyle/>
          <a:p>
            <a:fld id="{9B536768-C171-4A40-86CF-A60E08BEB5A1}" type="slidenum">
              <a:rPr lang="en-US" smtClean="0"/>
              <a:t>21</a:t>
            </a:fld>
            <a:endParaRPr lang="en-US"/>
          </a:p>
        </p:txBody>
      </p:sp>
      <p:sp>
        <p:nvSpPr>
          <p:cNvPr id="4" name="TextBox 3"/>
          <p:cNvSpPr txBox="1"/>
          <p:nvPr/>
        </p:nvSpPr>
        <p:spPr>
          <a:xfrm>
            <a:off x="7973568" y="914400"/>
            <a:ext cx="3236976" cy="523220"/>
          </a:xfrm>
          <a:prstGeom prst="rect">
            <a:avLst/>
          </a:prstGeom>
          <a:noFill/>
        </p:spPr>
        <p:txBody>
          <a:bodyPr wrap="square" rtlCol="0">
            <a:spAutoFit/>
          </a:bodyPr>
          <a:lstStyle/>
          <a:p>
            <a:r>
              <a:rPr lang="en-US" sz="2800" dirty="0">
                <a:hlinkClick r:id="rId3"/>
              </a:rPr>
              <a:t>www.mainechna.org</a:t>
            </a:r>
            <a:endParaRPr lang="en-US" sz="2800" dirty="0"/>
          </a:p>
        </p:txBody>
      </p:sp>
      <p:pic>
        <p:nvPicPr>
          <p:cNvPr id="5" name="Picture 4"/>
          <p:cNvPicPr>
            <a:picLocks noChangeAspect="1"/>
          </p:cNvPicPr>
          <p:nvPr/>
        </p:nvPicPr>
        <p:blipFill rotWithShape="1">
          <a:blip r:embed="rId4"/>
          <a:srcRect l="666" t="681" r="57633" b="1598"/>
          <a:stretch/>
        </p:blipFill>
        <p:spPr>
          <a:xfrm>
            <a:off x="922742" y="1205126"/>
            <a:ext cx="6215674" cy="4931444"/>
          </a:xfrm>
          <a:prstGeom prst="rect">
            <a:avLst/>
          </a:prstGeom>
        </p:spPr>
      </p:pic>
      <p:pic>
        <p:nvPicPr>
          <p:cNvPr id="6" name="Picture 5"/>
          <p:cNvPicPr>
            <a:picLocks noChangeAspect="1"/>
          </p:cNvPicPr>
          <p:nvPr/>
        </p:nvPicPr>
        <p:blipFill>
          <a:blip r:embed="rId5"/>
          <a:stretch>
            <a:fillRect/>
          </a:stretch>
        </p:blipFill>
        <p:spPr>
          <a:xfrm>
            <a:off x="7118223" y="2508533"/>
            <a:ext cx="3177921" cy="3847817"/>
          </a:xfrm>
          <a:prstGeom prst="rect">
            <a:avLst/>
          </a:prstGeom>
        </p:spPr>
      </p:pic>
      <p:pic>
        <p:nvPicPr>
          <p:cNvPr id="7" name="Picture 6"/>
          <p:cNvPicPr>
            <a:picLocks noChangeAspect="1"/>
          </p:cNvPicPr>
          <p:nvPr/>
        </p:nvPicPr>
        <p:blipFill rotWithShape="1">
          <a:blip r:embed="rId6"/>
          <a:srcRect l="21913" t="-16937" r="548" b="22953"/>
          <a:stretch/>
        </p:blipFill>
        <p:spPr>
          <a:xfrm>
            <a:off x="3602735" y="1688640"/>
            <a:ext cx="7488937" cy="286464"/>
          </a:xfrm>
          <a:prstGeom prst="rect">
            <a:avLst/>
          </a:prstGeom>
        </p:spPr>
      </p:pic>
      <p:cxnSp>
        <p:nvCxnSpPr>
          <p:cNvPr id="9" name="Straight Arrow Connector 8"/>
          <p:cNvCxnSpPr/>
          <p:nvPr/>
        </p:nvCxnSpPr>
        <p:spPr>
          <a:xfrm flipV="1">
            <a:off x="594360" y="3474720"/>
            <a:ext cx="393192" cy="2743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1557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457245-D920-43DC-944B-515557010D31}"/>
              </a:ext>
            </a:extLst>
          </p:cNvPr>
          <p:cNvSpPr>
            <a:spLocks noGrp="1"/>
          </p:cNvSpPr>
          <p:nvPr>
            <p:ph type="title"/>
          </p:nvPr>
        </p:nvSpPr>
        <p:spPr/>
        <p:txBody>
          <a:bodyPr>
            <a:normAutofit/>
          </a:bodyPr>
          <a:lstStyle/>
          <a:p>
            <a:r>
              <a:rPr lang="en-US" dirty="0"/>
              <a:t>Key Findings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22</a:t>
            </a:fld>
            <a:endParaRPr lang="en-US"/>
          </a:p>
        </p:txBody>
      </p:sp>
    </p:spTree>
    <p:extLst>
      <p:ext uri="{BB962C8B-B14F-4D97-AF65-F5344CB8AC3E}">
        <p14:creationId xmlns:p14="http://schemas.microsoft.com/office/powerpoint/2010/main" val="638424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pic>
        <p:nvPicPr>
          <p:cNvPr id="5" name="Picture 4" descr="Map&#10;&#10;Description automatically generated">
            <a:extLst>
              <a:ext uri="{FF2B5EF4-FFF2-40B4-BE49-F238E27FC236}">
                <a16:creationId xmlns:a16="http://schemas.microsoft.com/office/drawing/2014/main" id="{AE80D32D-E797-4E3F-ACDA-6509A5239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6720" y="1484144"/>
            <a:ext cx="3510242" cy="4663440"/>
          </a:xfrm>
          <a:prstGeom prst="rect">
            <a:avLst/>
          </a:prstGeom>
        </p:spPr>
      </p:pic>
      <p:sp>
        <p:nvSpPr>
          <p:cNvPr id="6" name="Text Box 62">
            <a:extLst>
              <a:ext uri="{FF2B5EF4-FFF2-40B4-BE49-F238E27FC236}">
                <a16:creationId xmlns:a16="http://schemas.microsoft.com/office/drawing/2014/main" id="{2FD7DBAD-00E4-4571-8310-05E76BCB708E}"/>
              </a:ext>
            </a:extLst>
          </p:cNvPr>
          <p:cNvSpPr txBox="1">
            <a:spLocks noChangeArrowheads="1"/>
          </p:cNvSpPr>
          <p:nvPr/>
        </p:nvSpPr>
        <p:spPr bwMode="auto">
          <a:xfrm>
            <a:off x="549603" y="1316391"/>
            <a:ext cx="2620500" cy="64537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en-US" sz="1050" b="1" dirty="0">
                <a:effectLst/>
                <a:latin typeface="Arial" panose="020B0604020202020204" pitchFamily="34" charset="0"/>
                <a:ea typeface="Calibri" panose="020F0502020204030204" pitchFamily="34" charset="0"/>
                <a:cs typeface="Arial" panose="020B0604020202020204" pitchFamily="34" charset="0"/>
              </a:rPr>
              <a:t>Life Expectancy</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2017-2019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National Center for Health Statistics,</a:t>
            </a: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CDC</a:t>
            </a:r>
            <a:r>
              <a:rPr lang="en-US" sz="800" i="1" dirty="0">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i="1" dirty="0">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5482" y="2419514"/>
            <a:ext cx="3037777" cy="344123"/>
          </a:xfrm>
          <a:prstGeom prst="rect">
            <a:avLst/>
          </a:prstGeom>
        </p:spPr>
      </p:pic>
      <p:graphicFrame>
        <p:nvGraphicFramePr>
          <p:cNvPr id="2" name="Table 7">
            <a:extLst>
              <a:ext uri="{FF2B5EF4-FFF2-40B4-BE49-F238E27FC236}">
                <a16:creationId xmlns:a16="http://schemas.microsoft.com/office/drawing/2014/main" id="{7EA8C6EE-B091-4B0C-915B-39EBCFAB1396}"/>
              </a:ext>
            </a:extLst>
          </p:cNvPr>
          <p:cNvGraphicFramePr>
            <a:graphicFrameLocks noGrp="1"/>
          </p:cNvGraphicFramePr>
          <p:nvPr/>
        </p:nvGraphicFramePr>
        <p:xfrm>
          <a:off x="5465482" y="2986276"/>
          <a:ext cx="5381334" cy="1712408"/>
        </p:xfrm>
        <a:graphic>
          <a:graphicData uri="http://schemas.openxmlformats.org/drawingml/2006/table">
            <a:tbl>
              <a:tblPr firstRow="1" bandRow="1">
                <a:tableStyleId>{2A488322-F2BA-4B5B-9748-0D474271808F}</a:tableStyleId>
              </a:tblPr>
              <a:tblGrid>
                <a:gridCol w="556627">
                  <a:extLst>
                    <a:ext uri="{9D8B030D-6E8A-4147-A177-3AD203B41FA5}">
                      <a16:colId xmlns:a16="http://schemas.microsoft.com/office/drawing/2014/main" val="2218372706"/>
                    </a:ext>
                  </a:extLst>
                </a:gridCol>
                <a:gridCol w="2410691">
                  <a:extLst>
                    <a:ext uri="{9D8B030D-6E8A-4147-A177-3AD203B41FA5}">
                      <a16:colId xmlns:a16="http://schemas.microsoft.com/office/drawing/2014/main" val="783766752"/>
                    </a:ext>
                  </a:extLst>
                </a:gridCol>
                <a:gridCol w="2414016">
                  <a:extLst>
                    <a:ext uri="{9D8B030D-6E8A-4147-A177-3AD203B41FA5}">
                      <a16:colId xmlns:a16="http://schemas.microsoft.com/office/drawing/2014/main" val="1199976438"/>
                    </a:ext>
                  </a:extLst>
                </a:gridCol>
              </a:tblGrid>
              <a:tr h="270171">
                <a:tc>
                  <a:txBody>
                    <a:bodyPr/>
                    <a:lstStyle/>
                    <a:p>
                      <a:pPr algn="ctr"/>
                      <a:r>
                        <a:rPr lang="en-US" sz="1200" dirty="0">
                          <a:solidFill>
                            <a:schemeClr val="bg1"/>
                          </a:solidFill>
                        </a:rPr>
                        <a:t>RANK</a:t>
                      </a:r>
                      <a:endParaRPr 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E6F"/>
                    </a:solidFill>
                  </a:tcPr>
                </a:tc>
                <a:tc>
                  <a:txBody>
                    <a:bodyPr/>
                    <a:lstStyle/>
                    <a:p>
                      <a:pPr algn="ctr"/>
                      <a:r>
                        <a:rPr lang="en-US" sz="1200" dirty="0">
                          <a:solidFill>
                            <a:schemeClr val="bg1"/>
                          </a:solidFill>
                        </a:rPr>
                        <a:t>MAINE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E6F"/>
                    </a:solidFill>
                  </a:tcPr>
                </a:tc>
                <a:tc>
                  <a:txBody>
                    <a:bodyPr/>
                    <a:lstStyle/>
                    <a:p>
                      <a:pPr algn="ctr"/>
                      <a:r>
                        <a:rPr lang="en-US" sz="1200" dirty="0">
                          <a:solidFill>
                            <a:schemeClr val="bg1"/>
                          </a:solidFill>
                        </a:rPr>
                        <a:t>PISCATAQUIS COUNTY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E6F"/>
                    </a:solidFill>
                  </a:tcPr>
                </a:tc>
                <a:extLst>
                  <a:ext uri="{0D108BD9-81ED-4DB2-BD59-A6C34878D82A}">
                    <a16:rowId xmlns:a16="http://schemas.microsoft.com/office/drawing/2014/main" val="3425050845"/>
                  </a:ext>
                </a:extLst>
              </a:tr>
              <a:tr h="270171">
                <a:tc>
                  <a:txBody>
                    <a:bodyPr/>
                    <a:lstStyle/>
                    <a:p>
                      <a:pPr algn="ctr"/>
                      <a:r>
                        <a:rPr lang="en-US" sz="1200" b="1"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Cancer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Cancer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8068524"/>
                  </a:ext>
                </a:extLst>
              </a:tr>
              <a:tr h="270171">
                <a:tc>
                  <a:txBody>
                    <a:bodyPr/>
                    <a:lstStyle/>
                    <a:p>
                      <a:pPr algn="ctr"/>
                      <a:r>
                        <a:rPr lang="en-US" sz="1200" b="1"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Heart Disease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Heart Disease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1578050"/>
                  </a:ext>
                </a:extLst>
              </a:tr>
              <a:tr h="270171">
                <a:tc>
                  <a:txBody>
                    <a:bodyPr/>
                    <a:lstStyle/>
                    <a:p>
                      <a:pPr algn="ctr"/>
                      <a:r>
                        <a:rPr lang="en-US" sz="1200" b="1"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Unintentional Injury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Diabetes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5492348"/>
                  </a:ext>
                </a:extLst>
              </a:tr>
              <a:tr h="340808">
                <a:tc>
                  <a:txBody>
                    <a:bodyPr/>
                    <a:lstStyle/>
                    <a:p>
                      <a:pPr algn="ctr"/>
                      <a:r>
                        <a:rPr lang="en-US" sz="1200" b="1"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Chronic Lower Respiratory Disease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Unintentional Injury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2243075"/>
                  </a:ext>
                </a:extLst>
              </a:tr>
              <a:tr h="270171">
                <a:tc>
                  <a:txBody>
                    <a:bodyPr/>
                    <a:lstStyle/>
                    <a:p>
                      <a:pPr algn="ctr"/>
                      <a:r>
                        <a:rPr lang="en-US" sz="1200" b="1"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Stroke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Stroke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8483294"/>
                  </a:ext>
                </a:extLst>
              </a:tr>
            </a:tbl>
          </a:graphicData>
        </a:graphic>
      </p:graphicFrame>
    </p:spTree>
    <p:extLst>
      <p:ext uri="{BB962C8B-B14F-4D97-AF65-F5344CB8AC3E}">
        <p14:creationId xmlns:p14="http://schemas.microsoft.com/office/powerpoint/2010/main" val="1413118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sp>
        <p:nvSpPr>
          <p:cNvPr id="4" name="Text Box 2">
            <a:extLst>
              <a:ext uri="{FF2B5EF4-FFF2-40B4-BE49-F238E27FC236}">
                <a16:creationId xmlns:a16="http://schemas.microsoft.com/office/drawing/2014/main" id="{8B1609A1-F397-4B45-A933-1675B1C5BA06}"/>
              </a:ext>
            </a:extLst>
          </p:cNvPr>
          <p:cNvSpPr txBox="1">
            <a:spLocks noChangeArrowheads="1"/>
          </p:cNvSpPr>
          <p:nvPr/>
        </p:nvSpPr>
        <p:spPr bwMode="auto">
          <a:xfrm>
            <a:off x="1298142" y="1607127"/>
            <a:ext cx="2102572" cy="2290619"/>
          </a:xfrm>
          <a:prstGeom prst="rect">
            <a:avLst/>
          </a:prstGeom>
          <a:solidFill>
            <a:schemeClr val="accent1">
              <a:lumMod val="20000"/>
              <a:lumOff val="80000"/>
            </a:schemeClr>
          </a:solidFill>
          <a:ln w="9525">
            <a:solidFill>
              <a:schemeClr val="tx1">
                <a:lumMod val="50000"/>
                <a:lumOff val="50000"/>
              </a:schemeClr>
            </a:solidFill>
            <a:miter lim="800000"/>
            <a:headEnd/>
            <a:tailEnd/>
          </a:ln>
        </p:spPr>
        <p:txBody>
          <a:bodyPr rot="0" vert="horz" wrap="square" lIns="0" tIns="0" rIns="0" bIns="0" anchor="ctr" anchorCtr="0">
            <a:noAutofit/>
          </a:bodyPr>
          <a:lstStyle/>
          <a:p>
            <a:pPr marL="0" marR="0" algn="ctr">
              <a:lnSpc>
                <a:spcPct val="107000"/>
              </a:lnSpc>
              <a:spcBef>
                <a:spcPts val="0"/>
              </a:spcBef>
              <a:spcAft>
                <a:spcPts val="0"/>
              </a:spcAft>
            </a:pPr>
            <a:r>
              <a:rPr lang="en-US" sz="1400" dirty="0">
                <a:latin typeface="Arial Narrow" panose="020B0606020202030204" pitchFamily="34" charset="0"/>
                <a:ea typeface="Calibri" panose="020F0502020204030204" pitchFamily="34" charset="0"/>
                <a:cs typeface="Calibri" panose="020F0502020204030204" pitchFamily="34" charset="0"/>
              </a:rPr>
              <a:t>PISCATAQUIS</a:t>
            </a:r>
            <a:r>
              <a:rPr lang="en-US" sz="1400" dirty="0">
                <a:effectLst/>
                <a:latin typeface="Arial Narrow" panose="020B0606020202030204" pitchFamily="34" charset="0"/>
                <a:ea typeface="Calibri" panose="020F0502020204030204" pitchFamily="34" charset="0"/>
                <a:cs typeface="Calibri" panose="020F0502020204030204" pitchFamily="34" charset="0"/>
              </a:rPr>
              <a:t> COUNTY</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POPULATION</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300"/>
              </a:spcAft>
            </a:pPr>
            <a:r>
              <a:rPr lang="en-US" sz="2800" b="1" dirty="0">
                <a:effectLst/>
                <a:latin typeface="HelveticaNeueLT Std Med" panose="020B0604020202020204" pitchFamily="34" charset="0"/>
                <a:ea typeface="Calibri" panose="020F0502020204030204" pitchFamily="34" charset="0"/>
                <a:cs typeface="Calibri" panose="020F0502020204030204" pitchFamily="34" charset="0"/>
              </a:rPr>
              <a:t>16,836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7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STATE OF MAINE</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POPULATION</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800" b="1" dirty="0">
                <a:effectLst/>
                <a:latin typeface="HelveticaNeueLT Std Med" panose="020B0604020202020204" pitchFamily="34" charset="0"/>
                <a:ea typeface="Calibri" panose="020F0502020204030204" pitchFamily="34" charset="0"/>
                <a:cs typeface="Calibri" panose="020F0502020204030204" pitchFamily="34" charset="0"/>
              </a:rPr>
              <a:t>1,362,359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9F603DAE-02DD-4B36-90E6-57A9007491DC}"/>
              </a:ext>
            </a:extLst>
          </p:cNvPr>
          <p:cNvSpPr/>
          <p:nvPr/>
        </p:nvSpPr>
        <p:spPr>
          <a:xfrm>
            <a:off x="4229822" y="1388369"/>
            <a:ext cx="6858000" cy="45720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Age distribution for Piscataquis County </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05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AGE</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900" b="1" dirty="0">
                <a:effectLst/>
                <a:latin typeface="HelveticaNeueLT Std Lt" panose="020B0403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D667CE54-A0EE-40A6-8D25-7C0079FBE327}"/>
              </a:ext>
            </a:extLst>
          </p:cNvPr>
          <p:cNvCxnSpPr>
            <a:stCxn id="4" idx="1"/>
            <a:endCxn id="4" idx="3"/>
          </p:cNvCxnSpPr>
          <p:nvPr/>
        </p:nvCxnSpPr>
        <p:spPr>
          <a:xfrm>
            <a:off x="1298142" y="2752437"/>
            <a:ext cx="210257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85ED4D84-5AB1-4A3E-AACD-761A7F19DB93}"/>
              </a:ext>
            </a:extLst>
          </p:cNvPr>
          <p:cNvGrpSpPr>
            <a:grpSpLocks noChangeAspect="1"/>
          </p:cNvGrpSpPr>
          <p:nvPr/>
        </p:nvGrpSpPr>
        <p:grpSpPr>
          <a:xfrm>
            <a:off x="4276957" y="1807508"/>
            <a:ext cx="6838014" cy="4152861"/>
            <a:chOff x="0" y="-4168"/>
            <a:chExt cx="5579629" cy="3483650"/>
          </a:xfrm>
          <a:noFill/>
        </p:grpSpPr>
        <p:graphicFrame>
          <p:nvGraphicFramePr>
            <p:cNvPr id="8" name="Chart 7">
              <a:extLst>
                <a:ext uri="{FF2B5EF4-FFF2-40B4-BE49-F238E27FC236}">
                  <a16:creationId xmlns:a16="http://schemas.microsoft.com/office/drawing/2014/main" id="{39FFBE0A-5AA9-40B9-9F10-53CD888AE257}"/>
                </a:ext>
              </a:extLst>
            </p:cNvPr>
            <p:cNvGraphicFramePr>
              <a:graphicFrameLocks/>
            </p:cNvGraphicFramePr>
            <p:nvPr>
              <p:extLst>
                <p:ext uri="{D42A27DB-BD31-4B8C-83A1-F6EECF244321}">
                  <p14:modId xmlns:p14="http://schemas.microsoft.com/office/powerpoint/2010/main" val="2917454327"/>
                </p:ext>
              </p:extLst>
            </p:nvPr>
          </p:nvGraphicFramePr>
          <p:xfrm>
            <a:off x="2836429" y="-4168"/>
            <a:ext cx="2743200" cy="34747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2663F260-894E-46AE-ACDA-2DEDE7CA0ABD}"/>
                </a:ext>
              </a:extLst>
            </p:cNvPr>
            <p:cNvGraphicFramePr/>
            <p:nvPr>
              <p:extLst>
                <p:ext uri="{D42A27DB-BD31-4B8C-83A1-F6EECF244321}">
                  <p14:modId xmlns:p14="http://schemas.microsoft.com/office/powerpoint/2010/main" val="1534226513"/>
                </p:ext>
              </p:extLst>
            </p:nvPr>
          </p:nvGraphicFramePr>
          <p:xfrm>
            <a:off x="0" y="4762"/>
            <a:ext cx="3017520" cy="3474720"/>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677055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pic>
        <p:nvPicPr>
          <p:cNvPr id="5" name="Picture 4" descr="Map&#10;&#10;Description automatically generated">
            <a:extLst>
              <a:ext uri="{FF2B5EF4-FFF2-40B4-BE49-F238E27FC236}">
                <a16:creationId xmlns:a16="http://schemas.microsoft.com/office/drawing/2014/main" id="{FA439545-1DE6-4C5B-B4EC-B6CDB3400A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9354" y="0"/>
            <a:ext cx="4316361" cy="6108736"/>
          </a:xfrm>
          <a:prstGeom prst="rect">
            <a:avLst/>
          </a:prstGeom>
        </p:spPr>
      </p:pic>
      <p:sp>
        <p:nvSpPr>
          <p:cNvPr id="6" name="Text Box 62">
            <a:extLst>
              <a:ext uri="{FF2B5EF4-FFF2-40B4-BE49-F238E27FC236}">
                <a16:creationId xmlns:a16="http://schemas.microsoft.com/office/drawing/2014/main" id="{9C4A4D20-E132-4995-9EB8-989740202F03}"/>
              </a:ext>
            </a:extLst>
          </p:cNvPr>
          <p:cNvSpPr txBox="1">
            <a:spLocks noChangeArrowheads="1"/>
          </p:cNvSpPr>
          <p:nvPr/>
        </p:nvSpPr>
        <p:spPr bwMode="auto">
          <a:xfrm>
            <a:off x="3077497" y="1386727"/>
            <a:ext cx="3267886" cy="1179492"/>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Percentage of people living in</a:t>
            </a:r>
          </a:p>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rural areas</a:t>
            </a:r>
          </a:p>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2019</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i="1" dirty="0">
                <a:effectLst/>
                <a:latin typeface="Arial" panose="020B0604020202020204" pitchFamily="34" charset="0"/>
                <a:ea typeface="Calibri" panose="020F0502020204030204" pitchFamily="34" charset="0"/>
                <a:cs typeface="Arial" panose="020B0604020202020204" pitchFamily="34" charset="0"/>
              </a:rPr>
              <a:t>New England Rural Health Association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6487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55B394A-240E-473E-A447-08840171A06F}"/>
              </a:ext>
            </a:extLst>
          </p:cNvPr>
          <p:cNvGrpSpPr>
            <a:grpSpLocks noChangeAspect="1"/>
          </p:cNvGrpSpPr>
          <p:nvPr/>
        </p:nvGrpSpPr>
        <p:grpSpPr>
          <a:xfrm>
            <a:off x="1053857" y="1332730"/>
            <a:ext cx="6858806" cy="4853757"/>
            <a:chOff x="1098953" y="1333023"/>
            <a:chExt cx="6782345" cy="4799648"/>
          </a:xfrm>
        </p:grpSpPr>
        <p:pic>
          <p:nvPicPr>
            <p:cNvPr id="11" name="Picture 10">
              <a:extLst>
                <a:ext uri="{FF2B5EF4-FFF2-40B4-BE49-F238E27FC236}">
                  <a16:creationId xmlns:a16="http://schemas.microsoft.com/office/drawing/2014/main" id="{417321CA-AB29-4877-A24A-35C13BD181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98953" y="1652111"/>
              <a:ext cx="6782345" cy="4480560"/>
            </a:xfrm>
            <a:prstGeom prst="rect">
              <a:avLst/>
            </a:prstGeom>
            <a:noFill/>
            <a:ln>
              <a:solidFill>
                <a:schemeClr val="bg1">
                  <a:lumMod val="85000"/>
                </a:schemeClr>
              </a:solidFill>
            </a:ln>
          </p:spPr>
        </p:pic>
        <p:sp>
          <p:nvSpPr>
            <p:cNvPr id="12" name="Text Box 62">
              <a:extLst>
                <a:ext uri="{FF2B5EF4-FFF2-40B4-BE49-F238E27FC236}">
                  <a16:creationId xmlns:a16="http://schemas.microsoft.com/office/drawing/2014/main" id="{66C94E1C-6180-4A7D-9A69-46DD8FD7C7A5}"/>
                </a:ext>
              </a:extLst>
            </p:cNvPr>
            <p:cNvSpPr txBox="1">
              <a:spLocks noChangeArrowheads="1"/>
            </p:cNvSpPr>
            <p:nvPr/>
          </p:nvSpPr>
          <p:spPr bwMode="auto">
            <a:xfrm>
              <a:off x="1148823" y="1333023"/>
              <a:ext cx="5372135" cy="63817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Percent of population over age 25 with an associate’s degree or higher</a:t>
              </a:r>
            </a:p>
            <a:p>
              <a:pPr marL="0" marR="0">
                <a:lnSpc>
                  <a:spcPct val="107000"/>
                </a:lnSpc>
                <a:spcBef>
                  <a:spcPts val="0"/>
                </a:spcBef>
                <a:spcAft>
                  <a:spcPts val="0"/>
                </a:spcAft>
              </a:pPr>
              <a:endParaRPr lang="en-US" sz="9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2010</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American Community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Survey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800" i="1" dirty="0">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pic>
        <p:nvPicPr>
          <p:cNvPr id="7" name="Picture 6">
            <a:extLst>
              <a:ext uri="{FF2B5EF4-FFF2-40B4-BE49-F238E27FC236}">
                <a16:creationId xmlns:a16="http://schemas.microsoft.com/office/drawing/2014/main" id="{C5F3A12C-6ED4-48C8-8FB4-7FEDCD9EED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8574183" y="1771622"/>
            <a:ext cx="3037472" cy="4389120"/>
          </a:xfrm>
          <a:prstGeom prst="rect">
            <a:avLst/>
          </a:prstGeom>
          <a:noFill/>
          <a:ln>
            <a:noFill/>
          </a:ln>
        </p:spPr>
      </p:pic>
      <p:sp>
        <p:nvSpPr>
          <p:cNvPr id="8" name="Text Box 193">
            <a:extLst>
              <a:ext uri="{FF2B5EF4-FFF2-40B4-BE49-F238E27FC236}">
                <a16:creationId xmlns:a16="http://schemas.microsoft.com/office/drawing/2014/main" id="{FC2D7894-B5EB-4B15-A0C3-CE625A177899}"/>
              </a:ext>
            </a:extLst>
          </p:cNvPr>
          <p:cNvSpPr txBox="1">
            <a:spLocks noChangeArrowheads="1"/>
          </p:cNvSpPr>
          <p:nvPr/>
        </p:nvSpPr>
        <p:spPr bwMode="auto">
          <a:xfrm>
            <a:off x="8199154" y="1390368"/>
            <a:ext cx="3785323" cy="624979"/>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Change in percent of population over age 25 with an associate’s degree or higher</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2010 to 2015-2019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Text Box 63">
            <a:extLst>
              <a:ext uri="{FF2B5EF4-FFF2-40B4-BE49-F238E27FC236}">
                <a16:creationId xmlns:a16="http://schemas.microsoft.com/office/drawing/2014/main" id="{2FAF7549-949D-4807-85A6-B67EBF71AEFA}"/>
              </a:ext>
            </a:extLst>
          </p:cNvPr>
          <p:cNvSpPr txBox="1">
            <a:spLocks noChangeArrowheads="1"/>
          </p:cNvSpPr>
          <p:nvPr/>
        </p:nvSpPr>
        <p:spPr bwMode="auto">
          <a:xfrm>
            <a:off x="4880084" y="1508443"/>
            <a:ext cx="2988310" cy="698974"/>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050"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2015-2019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American Community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Survey</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79344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pic>
        <p:nvPicPr>
          <p:cNvPr id="5" name="Picture 4" descr="Map&#10;&#10;Description automatically generated">
            <a:extLst>
              <a:ext uri="{FF2B5EF4-FFF2-40B4-BE49-F238E27FC236}">
                <a16:creationId xmlns:a16="http://schemas.microsoft.com/office/drawing/2014/main" id="{AE80D32D-E797-4E3F-ACDA-6509A5239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5932" y="182879"/>
            <a:ext cx="4551102" cy="6046247"/>
          </a:xfrm>
          <a:prstGeom prst="rect">
            <a:avLst/>
          </a:prstGeom>
        </p:spPr>
      </p:pic>
      <p:sp>
        <p:nvSpPr>
          <p:cNvPr id="6" name="Text Box 62">
            <a:extLst>
              <a:ext uri="{FF2B5EF4-FFF2-40B4-BE49-F238E27FC236}">
                <a16:creationId xmlns:a16="http://schemas.microsoft.com/office/drawing/2014/main" id="{2FD7DBAD-00E4-4571-8310-05E76BCB708E}"/>
              </a:ext>
            </a:extLst>
          </p:cNvPr>
          <p:cNvSpPr txBox="1">
            <a:spLocks noChangeArrowheads="1"/>
          </p:cNvSpPr>
          <p:nvPr/>
        </p:nvSpPr>
        <p:spPr bwMode="auto">
          <a:xfrm>
            <a:off x="3724883" y="1386727"/>
            <a:ext cx="2620500" cy="64537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Life Expectancy</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2017-2019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National Center for Health Statistics,</a:t>
            </a: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CDC</a:t>
            </a:r>
            <a:r>
              <a:rPr lang="en-US" sz="800" i="1" dirty="0">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i="1" dirty="0">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11373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grpSp>
        <p:nvGrpSpPr>
          <p:cNvPr id="11" name="Group 10">
            <a:extLst>
              <a:ext uri="{FF2B5EF4-FFF2-40B4-BE49-F238E27FC236}">
                <a16:creationId xmlns:a16="http://schemas.microsoft.com/office/drawing/2014/main" id="{8D7465B6-753A-4CB6-A7B7-0A07844DA262}"/>
              </a:ext>
            </a:extLst>
          </p:cNvPr>
          <p:cNvGrpSpPr>
            <a:grpSpLocks noChangeAspect="1"/>
          </p:cNvGrpSpPr>
          <p:nvPr/>
        </p:nvGrpSpPr>
        <p:grpSpPr>
          <a:xfrm>
            <a:off x="1038205" y="1364664"/>
            <a:ext cx="7092890" cy="4828195"/>
            <a:chOff x="122008" y="-91451"/>
            <a:chExt cx="6218812" cy="4232255"/>
          </a:xfrm>
        </p:grpSpPr>
        <p:pic>
          <p:nvPicPr>
            <p:cNvPr id="12" name="Picture 11">
              <a:extLst>
                <a:ext uri="{FF2B5EF4-FFF2-40B4-BE49-F238E27FC236}">
                  <a16:creationId xmlns:a16="http://schemas.microsoft.com/office/drawing/2014/main" id="{4E15F780-1C4B-4F59-B3AD-222083BBA2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22008" y="208884"/>
              <a:ext cx="6019273" cy="3931920"/>
            </a:xfrm>
            <a:prstGeom prst="rect">
              <a:avLst/>
            </a:prstGeom>
            <a:noFill/>
            <a:ln>
              <a:solidFill>
                <a:schemeClr val="bg1">
                  <a:lumMod val="75000"/>
                </a:schemeClr>
              </a:solidFill>
            </a:ln>
          </p:spPr>
        </p:pic>
        <p:sp>
          <p:nvSpPr>
            <p:cNvPr id="13" name="Text Box 56">
              <a:extLst>
                <a:ext uri="{FF2B5EF4-FFF2-40B4-BE49-F238E27FC236}">
                  <a16:creationId xmlns:a16="http://schemas.microsoft.com/office/drawing/2014/main" id="{1F51AD0E-9D71-4FD7-9572-4C315E8E96D6}"/>
                </a:ext>
              </a:extLst>
            </p:cNvPr>
            <p:cNvSpPr txBox="1">
              <a:spLocks noChangeArrowheads="1"/>
            </p:cNvSpPr>
            <p:nvPr/>
          </p:nvSpPr>
          <p:spPr bwMode="auto">
            <a:xfrm>
              <a:off x="146189" y="-91451"/>
              <a:ext cx="2875923" cy="764287"/>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Percent of population in poverty</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9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b="1" dirty="0">
                  <a:effectLst/>
                  <a:latin typeface="Arial" panose="020B0604020202020204" pitchFamily="34" charset="0"/>
                  <a:ea typeface="Calibri" panose="020F0502020204030204" pitchFamily="34" charset="0"/>
                  <a:cs typeface="Arial" panose="020B0604020202020204" pitchFamily="34" charset="0"/>
                </a:rPr>
                <a:t>2010</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American Community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Survey</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14" name="Text Box 58">
              <a:extLst>
                <a:ext uri="{FF2B5EF4-FFF2-40B4-BE49-F238E27FC236}">
                  <a16:creationId xmlns:a16="http://schemas.microsoft.com/office/drawing/2014/main" id="{6826C6E4-4F2E-4E47-8979-1AB513377CD0}"/>
                </a:ext>
              </a:extLst>
            </p:cNvPr>
            <p:cNvSpPr txBox="1">
              <a:spLocks noChangeArrowheads="1"/>
            </p:cNvSpPr>
            <p:nvPr/>
          </p:nvSpPr>
          <p:spPr bwMode="auto">
            <a:xfrm>
              <a:off x="3351841" y="60260"/>
              <a:ext cx="2988979" cy="632446"/>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050"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2015-2019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American Community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Survey</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grpSp>
      <p:pic>
        <p:nvPicPr>
          <p:cNvPr id="15" name="Picture 14">
            <a:extLst>
              <a:ext uri="{FF2B5EF4-FFF2-40B4-BE49-F238E27FC236}">
                <a16:creationId xmlns:a16="http://schemas.microsoft.com/office/drawing/2014/main" id="{6D64BC09-A088-4800-8DB0-892A482D15B3}"/>
              </a:ext>
            </a:extLst>
          </p:cNvPr>
          <p:cNvPicPr>
            <a:picLocks noChangeAspect="1"/>
          </p:cNvPicPr>
          <p:nvPr/>
        </p:nvPicPr>
        <p:blipFill rotWithShape="1">
          <a:blip r:embed="rId4">
            <a:extLst>
              <a:ext uri="{28A0092B-C50C-407E-A947-70E740481C1C}">
                <a14:useLocalDpi xmlns:a14="http://schemas.microsoft.com/office/drawing/2010/main" val="0"/>
              </a:ext>
            </a:extLst>
          </a:blip>
          <a:srcRect t="-4" b="183"/>
          <a:stretch/>
        </p:blipFill>
        <p:spPr bwMode="auto">
          <a:xfrm>
            <a:off x="8455490" y="1690376"/>
            <a:ext cx="3054925" cy="4480560"/>
          </a:xfrm>
          <a:prstGeom prst="rect">
            <a:avLst/>
          </a:prstGeom>
          <a:noFill/>
          <a:ln>
            <a:noFill/>
          </a:ln>
          <a:extLst>
            <a:ext uri="{53640926-AAD7-44D8-BBD7-CCE9431645EC}">
              <a14:shadowObscured xmlns:a14="http://schemas.microsoft.com/office/drawing/2010/main"/>
            </a:ext>
          </a:extLst>
        </p:spPr>
      </p:pic>
      <p:sp>
        <p:nvSpPr>
          <p:cNvPr id="16" name="Text Box 61">
            <a:extLst>
              <a:ext uri="{FF2B5EF4-FFF2-40B4-BE49-F238E27FC236}">
                <a16:creationId xmlns:a16="http://schemas.microsoft.com/office/drawing/2014/main" id="{B62A8D26-3F03-446D-BD39-8E9CB95284A7}"/>
              </a:ext>
            </a:extLst>
          </p:cNvPr>
          <p:cNvSpPr txBox="1">
            <a:spLocks noChangeArrowheads="1"/>
          </p:cNvSpPr>
          <p:nvPr/>
        </p:nvSpPr>
        <p:spPr bwMode="auto">
          <a:xfrm>
            <a:off x="8161533" y="1336433"/>
            <a:ext cx="3409091" cy="427361"/>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Change in percent of population in poverty</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b="1" dirty="0">
                <a:effectLst/>
                <a:latin typeface="Arial" panose="020B0604020202020204" pitchFamily="34" charset="0"/>
                <a:ea typeface="Calibri" panose="020F0502020204030204" pitchFamily="34" charset="0"/>
                <a:cs typeface="Arial" panose="020B0604020202020204" pitchFamily="34" charset="0"/>
              </a:rPr>
              <a:t>2010 to 2015-2019</a:t>
            </a:r>
            <a:endParaRPr lang="en-US" sz="12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589526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529137DC-84C9-4853-A9B3-1D1DE44D88F1}"/>
              </a:ext>
            </a:extLst>
          </p:cNvPr>
          <p:cNvGraphicFramePr>
            <a:graphicFrameLocks noGrp="1"/>
          </p:cNvGraphicFramePr>
          <p:nvPr>
            <p:extLst>
              <p:ext uri="{D42A27DB-BD31-4B8C-83A1-F6EECF244321}">
                <p14:modId xmlns:p14="http://schemas.microsoft.com/office/powerpoint/2010/main" val="3381695752"/>
              </p:ext>
            </p:extLst>
          </p:nvPr>
        </p:nvGraphicFramePr>
        <p:xfrm>
          <a:off x="1771650" y="1251565"/>
          <a:ext cx="86487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 </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29</a:t>
            </a:fld>
            <a:endParaRPr lang="en-US"/>
          </a:p>
        </p:txBody>
      </p:sp>
    </p:spTree>
    <p:extLst>
      <p:ext uri="{BB962C8B-B14F-4D97-AF65-F5344CB8AC3E}">
        <p14:creationId xmlns:p14="http://schemas.microsoft.com/office/powerpoint/2010/main" val="294519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fld id="{9B536768-C171-4A40-86CF-A60E08BEB5A1}" type="slidenum">
              <a:rPr lang="en-US" smtClean="0"/>
              <a:t>3</a:t>
            </a:fld>
            <a:endParaRPr lang="en-US"/>
          </a:p>
        </p:txBody>
      </p:sp>
      <p:sp>
        <p:nvSpPr>
          <p:cNvPr id="6" name="TextBox 5">
            <a:extLst>
              <a:ext uri="{FF2B5EF4-FFF2-40B4-BE49-F238E27FC236}">
                <a16:creationId xmlns:a16="http://schemas.microsoft.com/office/drawing/2014/main" id="{18C7B6B6-FDF4-45EE-951D-E951EDDF50E9}"/>
              </a:ext>
            </a:extLst>
          </p:cNvPr>
          <p:cNvSpPr txBox="1"/>
          <p:nvPr/>
        </p:nvSpPr>
        <p:spPr>
          <a:xfrm>
            <a:off x="457200" y="731520"/>
            <a:ext cx="11064240" cy="1166410"/>
          </a:xfrm>
          <a:prstGeom prst="rect">
            <a:avLst/>
          </a:prstGeom>
          <a:noFill/>
        </p:spPr>
        <p:txBody>
          <a:bodyPr wrap="square">
            <a:spAutoFit/>
          </a:bodyPr>
          <a:lstStyle/>
          <a:p>
            <a:pPr marL="0" marR="0" algn="ctr">
              <a:lnSpc>
                <a:spcPct val="120000"/>
              </a:lnSpc>
              <a:spcBef>
                <a:spcPts val="0"/>
              </a:spcBef>
              <a:spcAft>
                <a:spcPts val="0"/>
              </a:spcAft>
            </a:pP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The</a:t>
            </a:r>
            <a:r>
              <a:rPr lang="en-US" sz="2000" spc="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b="1"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accent3"/>
                </a:solidFill>
                <a:effectLst/>
                <a:latin typeface="Arial" panose="020B0604020202020204" pitchFamily="34" charset="0"/>
                <a:ea typeface="Calibri" panose="020F0502020204030204" pitchFamily="34" charset="0"/>
                <a:cs typeface="Arial" panose="020B0604020202020204" pitchFamily="34" charset="0"/>
              </a:rPr>
              <a:t>Shared</a:t>
            </a:r>
            <a:r>
              <a:rPr lang="en-US" sz="2000" b="1"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CHNA</a:t>
            </a:r>
            <a:r>
              <a:rPr lang="en-US" sz="2000" b="1"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is</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a</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collaboration</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between</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the</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Center</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for</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Disease</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Control</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and</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Prevention</a:t>
            </a:r>
            <a:r>
              <a:rPr lang="en-US" sz="2000" spc="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CDC),</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Central</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Healthcare,</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Northern</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Light Health, </a:t>
            </a:r>
            <a:r>
              <a:rPr lang="en-US" sz="2000" dirty="0" err="1">
                <a:solidFill>
                  <a:schemeClr val="accent3"/>
                </a:solidFill>
                <a:effectLst/>
                <a:latin typeface="Arial" panose="020B0604020202020204" pitchFamily="34" charset="0"/>
                <a:ea typeface="Calibri" panose="020F0502020204030204" pitchFamily="34" charset="0"/>
                <a:cs typeface="Arial" panose="020B0604020202020204" pitchFamily="34" charset="0"/>
              </a:rPr>
              <a:t>MaineGeneral</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Health, and </a:t>
            </a:r>
            <a:r>
              <a:rPr lang="en-US" sz="2000" dirty="0" err="1">
                <a:solidFill>
                  <a:schemeClr val="accent3"/>
                </a:solidFill>
                <a:effectLst/>
                <a:latin typeface="Arial" panose="020B0604020202020204" pitchFamily="34" charset="0"/>
                <a:ea typeface="Calibri" panose="020F0502020204030204" pitchFamily="34" charset="0"/>
                <a:cs typeface="Arial" panose="020B0604020202020204" pitchFamily="34" charset="0"/>
              </a:rPr>
              <a:t>MaineHealth</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a:t>
            </a:r>
            <a:endParaRPr lang="en-US" sz="2800" dirty="0">
              <a:solidFill>
                <a:schemeClr val="accent3"/>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2F7FCA8C-6FC3-4A9D-8ECE-774DA622D9E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0570" y="2350770"/>
            <a:ext cx="2752725" cy="857250"/>
          </a:xfrm>
          <a:prstGeom prst="rect">
            <a:avLst/>
          </a:prstGeom>
          <a:noFill/>
          <a:ln>
            <a:noFill/>
          </a:ln>
        </p:spPr>
      </p:pic>
      <p:pic>
        <p:nvPicPr>
          <p:cNvPr id="8" name="Picture 7" descr="Logo&#10;&#10;Description automatically generated">
            <a:extLst>
              <a:ext uri="{FF2B5EF4-FFF2-40B4-BE49-F238E27FC236}">
                <a16:creationId xmlns:a16="http://schemas.microsoft.com/office/drawing/2014/main" id="{EAA0AA7F-7EAE-4896-9AC0-078B2E80366A}"/>
              </a:ext>
            </a:extLst>
          </p:cNvPr>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149050" y="3655695"/>
            <a:ext cx="2926080" cy="658495"/>
          </a:xfrm>
          <a:prstGeom prst="rect">
            <a:avLst/>
          </a:prstGeom>
          <a:noFill/>
          <a:ln>
            <a:noFill/>
          </a:ln>
        </p:spPr>
      </p:pic>
      <p:pic>
        <p:nvPicPr>
          <p:cNvPr id="9" name="Picture 8">
            <a:extLst>
              <a:ext uri="{FF2B5EF4-FFF2-40B4-BE49-F238E27FC236}">
                <a16:creationId xmlns:a16="http://schemas.microsoft.com/office/drawing/2014/main" id="{2D9B8293-DFFF-40CD-9A7B-4C11D0B5089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22055" y="3769995"/>
            <a:ext cx="2103120" cy="330200"/>
          </a:xfrm>
          <a:prstGeom prst="rect">
            <a:avLst/>
          </a:prstGeom>
          <a:noFill/>
          <a:ln>
            <a:noFill/>
          </a:ln>
        </p:spPr>
      </p:pic>
      <p:pic>
        <p:nvPicPr>
          <p:cNvPr id="10" name="Picture 9" descr="A picture containing text&#10;&#10;Description automatically generated">
            <a:extLst>
              <a:ext uri="{FF2B5EF4-FFF2-40B4-BE49-F238E27FC236}">
                <a16:creationId xmlns:a16="http://schemas.microsoft.com/office/drawing/2014/main" id="{2428F2E9-0177-4A8D-9A07-703CCF9BC327}"/>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42445" y="2185670"/>
            <a:ext cx="1828800" cy="1023620"/>
          </a:xfrm>
          <a:prstGeom prst="rect">
            <a:avLst/>
          </a:prstGeom>
          <a:noFill/>
          <a:ln>
            <a:noFill/>
          </a:ln>
        </p:spPr>
      </p:pic>
      <p:pic>
        <p:nvPicPr>
          <p:cNvPr id="11" name="Picture 10">
            <a:extLst>
              <a:ext uri="{FF2B5EF4-FFF2-40B4-BE49-F238E27FC236}">
                <a16:creationId xmlns:a16="http://schemas.microsoft.com/office/drawing/2014/main" id="{2F18B575-0CA9-4E60-A0C5-753D8C38AC56}"/>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32745" y="4480560"/>
            <a:ext cx="1463040" cy="1463040"/>
          </a:xfrm>
          <a:prstGeom prst="rect">
            <a:avLst/>
          </a:prstGeom>
          <a:noFill/>
          <a:ln>
            <a:noFill/>
          </a:ln>
        </p:spPr>
      </p:pic>
    </p:spTree>
    <p:extLst>
      <p:ext uri="{BB962C8B-B14F-4D97-AF65-F5344CB8AC3E}">
        <p14:creationId xmlns:p14="http://schemas.microsoft.com/office/powerpoint/2010/main" val="2565919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30</a:t>
            </a:fld>
            <a:endParaRPr lang="en-US"/>
          </a:p>
        </p:txBody>
      </p:sp>
      <p:graphicFrame>
        <p:nvGraphicFramePr>
          <p:cNvPr id="7" name="Chart 6">
            <a:extLst>
              <a:ext uri="{FF2B5EF4-FFF2-40B4-BE49-F238E27FC236}">
                <a16:creationId xmlns:a16="http://schemas.microsoft.com/office/drawing/2014/main" id="{57D478E4-A37F-4FBD-91EF-4570F26B182A}"/>
              </a:ext>
            </a:extLst>
          </p:cNvPr>
          <p:cNvGraphicFramePr>
            <a:graphicFrameLocks noGrp="1"/>
          </p:cNvGraphicFramePr>
          <p:nvPr>
            <p:extLst>
              <p:ext uri="{D42A27DB-BD31-4B8C-83A1-F6EECF244321}">
                <p14:modId xmlns:p14="http://schemas.microsoft.com/office/powerpoint/2010/main" val="969739143"/>
              </p:ext>
            </p:extLst>
          </p:nvPr>
        </p:nvGraphicFramePr>
        <p:xfrm>
          <a:off x="1771650" y="1316879"/>
          <a:ext cx="86487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909066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31</a:t>
            </a:fld>
            <a:endParaRPr lang="en-US"/>
          </a:p>
        </p:txBody>
      </p:sp>
      <p:graphicFrame>
        <p:nvGraphicFramePr>
          <p:cNvPr id="6" name="Chart 5">
            <a:extLst>
              <a:ext uri="{FF2B5EF4-FFF2-40B4-BE49-F238E27FC236}">
                <a16:creationId xmlns:a16="http://schemas.microsoft.com/office/drawing/2014/main" id="{DD2AE76B-B6C7-41AB-A23D-E80EBABF11F4}"/>
              </a:ext>
            </a:extLst>
          </p:cNvPr>
          <p:cNvGraphicFramePr>
            <a:graphicFrameLocks noGrp="1"/>
          </p:cNvGraphicFramePr>
          <p:nvPr>
            <p:extLst>
              <p:ext uri="{D42A27DB-BD31-4B8C-83A1-F6EECF244321}">
                <p14:modId xmlns:p14="http://schemas.microsoft.com/office/powerpoint/2010/main" val="4013920038"/>
              </p:ext>
            </p:extLst>
          </p:nvPr>
        </p:nvGraphicFramePr>
        <p:xfrm>
          <a:off x="1771650" y="1298218"/>
          <a:ext cx="86487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926064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32</a:t>
            </a:fld>
            <a:endParaRPr lang="en-US"/>
          </a:p>
        </p:txBody>
      </p:sp>
      <p:graphicFrame>
        <p:nvGraphicFramePr>
          <p:cNvPr id="6" name="Chart 5">
            <a:extLst>
              <a:ext uri="{FF2B5EF4-FFF2-40B4-BE49-F238E27FC236}">
                <a16:creationId xmlns:a16="http://schemas.microsoft.com/office/drawing/2014/main" id="{CA5E2D13-0DCA-419F-989C-74A7AD3DFA16}"/>
              </a:ext>
            </a:extLst>
          </p:cNvPr>
          <p:cNvGraphicFramePr>
            <a:graphicFrameLocks noGrp="1"/>
          </p:cNvGraphicFramePr>
          <p:nvPr>
            <p:extLst>
              <p:ext uri="{D42A27DB-BD31-4B8C-83A1-F6EECF244321}">
                <p14:modId xmlns:p14="http://schemas.microsoft.com/office/powerpoint/2010/main" val="897627697"/>
              </p:ext>
            </p:extLst>
          </p:nvPr>
        </p:nvGraphicFramePr>
        <p:xfrm>
          <a:off x="1771650" y="1260896"/>
          <a:ext cx="86487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175716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33</a:t>
            </a:fld>
            <a:endParaRPr lang="en-US"/>
          </a:p>
        </p:txBody>
      </p:sp>
      <p:graphicFrame>
        <p:nvGraphicFramePr>
          <p:cNvPr id="6" name="Chart 5">
            <a:extLst>
              <a:ext uri="{FF2B5EF4-FFF2-40B4-BE49-F238E27FC236}">
                <a16:creationId xmlns:a16="http://schemas.microsoft.com/office/drawing/2014/main" id="{653EC74F-958B-4862-B62A-9298022CE2A9}"/>
              </a:ext>
            </a:extLst>
          </p:cNvPr>
          <p:cNvGraphicFramePr>
            <a:graphicFrameLocks noGrp="1"/>
          </p:cNvGraphicFramePr>
          <p:nvPr>
            <p:extLst>
              <p:ext uri="{D42A27DB-BD31-4B8C-83A1-F6EECF244321}">
                <p14:modId xmlns:p14="http://schemas.microsoft.com/office/powerpoint/2010/main" val="2934518071"/>
              </p:ext>
            </p:extLst>
          </p:nvPr>
        </p:nvGraphicFramePr>
        <p:xfrm>
          <a:off x="679968" y="1242234"/>
          <a:ext cx="4965192" cy="45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36DF7BD0-266B-4436-9CFE-1FD0CFF4D422}"/>
              </a:ext>
            </a:extLst>
          </p:cNvPr>
          <p:cNvGraphicFramePr>
            <a:graphicFrameLocks noGrp="1"/>
          </p:cNvGraphicFramePr>
          <p:nvPr>
            <p:extLst>
              <p:ext uri="{D42A27DB-BD31-4B8C-83A1-F6EECF244321}">
                <p14:modId xmlns:p14="http://schemas.microsoft.com/office/powerpoint/2010/main" val="2969488586"/>
              </p:ext>
            </p:extLst>
          </p:nvPr>
        </p:nvGraphicFramePr>
        <p:xfrm>
          <a:off x="6546840" y="1242234"/>
          <a:ext cx="4965192" cy="4572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872685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34</a:t>
            </a:fld>
            <a:endParaRPr lang="en-US"/>
          </a:p>
        </p:txBody>
      </p:sp>
      <p:graphicFrame>
        <p:nvGraphicFramePr>
          <p:cNvPr id="6" name="Chart 5">
            <a:extLst>
              <a:ext uri="{FF2B5EF4-FFF2-40B4-BE49-F238E27FC236}">
                <a16:creationId xmlns:a16="http://schemas.microsoft.com/office/drawing/2014/main" id="{9D21F7B3-2A6A-4A54-9E20-B2D6720E5022}"/>
              </a:ext>
            </a:extLst>
          </p:cNvPr>
          <p:cNvGraphicFramePr>
            <a:graphicFrameLocks noGrp="1"/>
          </p:cNvGraphicFramePr>
          <p:nvPr>
            <p:extLst>
              <p:ext uri="{D42A27DB-BD31-4B8C-83A1-F6EECF244321}">
                <p14:modId xmlns:p14="http://schemas.microsoft.com/office/powerpoint/2010/main" val="1974556587"/>
              </p:ext>
            </p:extLst>
          </p:nvPr>
        </p:nvGraphicFramePr>
        <p:xfrm>
          <a:off x="1771650" y="1316880"/>
          <a:ext cx="86487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794657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35</a:t>
            </a:fld>
            <a:endParaRPr lang="en-US"/>
          </a:p>
        </p:txBody>
      </p:sp>
      <p:graphicFrame>
        <p:nvGraphicFramePr>
          <p:cNvPr id="6" name="Chart 5">
            <a:extLst>
              <a:ext uri="{FF2B5EF4-FFF2-40B4-BE49-F238E27FC236}">
                <a16:creationId xmlns:a16="http://schemas.microsoft.com/office/drawing/2014/main" id="{997DECF7-343F-4056-973B-59B7668B6B9D}"/>
              </a:ext>
            </a:extLst>
          </p:cNvPr>
          <p:cNvGraphicFramePr>
            <a:graphicFrameLocks noGrp="1"/>
          </p:cNvGraphicFramePr>
          <p:nvPr>
            <p:extLst>
              <p:ext uri="{D42A27DB-BD31-4B8C-83A1-F6EECF244321}">
                <p14:modId xmlns:p14="http://schemas.microsoft.com/office/powerpoint/2010/main" val="875395411"/>
              </p:ext>
            </p:extLst>
          </p:nvPr>
        </p:nvGraphicFramePr>
        <p:xfrm>
          <a:off x="1771650" y="1307549"/>
          <a:ext cx="86487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26141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36</a:t>
            </a:fld>
            <a:endParaRPr lang="en-US"/>
          </a:p>
        </p:txBody>
      </p:sp>
      <p:graphicFrame>
        <p:nvGraphicFramePr>
          <p:cNvPr id="6" name="Chart 5">
            <a:extLst>
              <a:ext uri="{FF2B5EF4-FFF2-40B4-BE49-F238E27FC236}">
                <a16:creationId xmlns:a16="http://schemas.microsoft.com/office/drawing/2014/main" id="{36B570B3-43C3-4933-A65B-D399C2BC935A}"/>
              </a:ext>
            </a:extLst>
          </p:cNvPr>
          <p:cNvGraphicFramePr>
            <a:graphicFrameLocks noGrp="1"/>
          </p:cNvGraphicFramePr>
          <p:nvPr>
            <p:extLst>
              <p:ext uri="{D42A27DB-BD31-4B8C-83A1-F6EECF244321}">
                <p14:modId xmlns:p14="http://schemas.microsoft.com/office/powerpoint/2010/main" val="4029401"/>
              </p:ext>
            </p:extLst>
          </p:nvPr>
        </p:nvGraphicFramePr>
        <p:xfrm>
          <a:off x="1771650" y="1279557"/>
          <a:ext cx="86487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7870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37</a:t>
            </a:fld>
            <a:endParaRPr lang="en-US"/>
          </a:p>
        </p:txBody>
      </p:sp>
      <p:graphicFrame>
        <p:nvGraphicFramePr>
          <p:cNvPr id="6" name="Chart 5">
            <a:extLst>
              <a:ext uri="{FF2B5EF4-FFF2-40B4-BE49-F238E27FC236}">
                <a16:creationId xmlns:a16="http://schemas.microsoft.com/office/drawing/2014/main" id="{B2434846-F8BA-4FA9-8289-224D82D0EA91}"/>
              </a:ext>
            </a:extLst>
          </p:cNvPr>
          <p:cNvGraphicFramePr>
            <a:graphicFrameLocks noGrp="1"/>
          </p:cNvGraphicFramePr>
          <p:nvPr>
            <p:extLst>
              <p:ext uri="{D42A27DB-BD31-4B8C-83A1-F6EECF244321}">
                <p14:modId xmlns:p14="http://schemas.microsoft.com/office/powerpoint/2010/main" val="1215593017"/>
              </p:ext>
            </p:extLst>
          </p:nvPr>
        </p:nvGraphicFramePr>
        <p:xfrm>
          <a:off x="1771650" y="1279557"/>
          <a:ext cx="86487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28477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38</a:t>
            </a:fld>
            <a:endParaRPr lang="en-US"/>
          </a:p>
        </p:txBody>
      </p:sp>
      <p:graphicFrame>
        <p:nvGraphicFramePr>
          <p:cNvPr id="6" name="Chart 5">
            <a:extLst>
              <a:ext uri="{FF2B5EF4-FFF2-40B4-BE49-F238E27FC236}">
                <a16:creationId xmlns:a16="http://schemas.microsoft.com/office/drawing/2014/main" id="{8A791B37-421B-4A50-8DCB-EBB5ECF16D03}"/>
              </a:ext>
            </a:extLst>
          </p:cNvPr>
          <p:cNvGraphicFramePr>
            <a:graphicFrameLocks noGrp="1"/>
          </p:cNvGraphicFramePr>
          <p:nvPr>
            <p:extLst>
              <p:ext uri="{D42A27DB-BD31-4B8C-83A1-F6EECF244321}">
                <p14:modId xmlns:p14="http://schemas.microsoft.com/office/powerpoint/2010/main" val="3802515524"/>
              </p:ext>
            </p:extLst>
          </p:nvPr>
        </p:nvGraphicFramePr>
        <p:xfrm>
          <a:off x="1771650" y="1307549"/>
          <a:ext cx="86487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567390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39</a:t>
            </a:fld>
            <a:endParaRPr lang="en-US"/>
          </a:p>
        </p:txBody>
      </p:sp>
      <p:graphicFrame>
        <p:nvGraphicFramePr>
          <p:cNvPr id="6" name="Chart 5">
            <a:extLst>
              <a:ext uri="{FF2B5EF4-FFF2-40B4-BE49-F238E27FC236}">
                <a16:creationId xmlns:a16="http://schemas.microsoft.com/office/drawing/2014/main" id="{04087980-3B93-44A2-BF06-81E29BFBA5DB}"/>
              </a:ext>
            </a:extLst>
          </p:cNvPr>
          <p:cNvGraphicFramePr>
            <a:graphicFrameLocks noGrp="1"/>
          </p:cNvGraphicFramePr>
          <p:nvPr>
            <p:extLst>
              <p:ext uri="{D42A27DB-BD31-4B8C-83A1-F6EECF244321}">
                <p14:modId xmlns:p14="http://schemas.microsoft.com/office/powerpoint/2010/main" val="877949049"/>
              </p:ext>
            </p:extLst>
          </p:nvPr>
        </p:nvGraphicFramePr>
        <p:xfrm>
          <a:off x="1771650" y="1307549"/>
          <a:ext cx="86487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68347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8A1A9-F642-474E-91BB-00BD474ED439}"/>
              </a:ext>
            </a:extLst>
          </p:cNvPr>
          <p:cNvSpPr>
            <a:spLocks noGrp="1"/>
          </p:cNvSpPr>
          <p:nvPr>
            <p:ph type="title"/>
          </p:nvPr>
        </p:nvSpPr>
        <p:spPr/>
        <p:txBody>
          <a:bodyPr/>
          <a:lstStyle/>
          <a:p>
            <a:r>
              <a:rPr lang="en-US" dirty="0"/>
              <a:t>Thank you, forum sponsors</a:t>
            </a:r>
          </a:p>
        </p:txBody>
      </p:sp>
      <p:sp>
        <p:nvSpPr>
          <p:cNvPr id="4" name="Slide Number Placeholder 3">
            <a:extLst>
              <a:ext uri="{FF2B5EF4-FFF2-40B4-BE49-F238E27FC236}">
                <a16:creationId xmlns:a16="http://schemas.microsoft.com/office/drawing/2014/main" id="{5578EDF0-1774-4DD6-8B39-ADDD807F628C}"/>
              </a:ext>
            </a:extLst>
          </p:cNvPr>
          <p:cNvSpPr>
            <a:spLocks noGrp="1"/>
          </p:cNvSpPr>
          <p:nvPr>
            <p:ph type="sldNum" sz="quarter" idx="12"/>
          </p:nvPr>
        </p:nvSpPr>
        <p:spPr/>
        <p:txBody>
          <a:bodyPr/>
          <a:lstStyle/>
          <a:p>
            <a:fld id="{9B536768-C171-4A40-86CF-A60E08BEB5A1}" type="slidenum">
              <a:rPr lang="en-US" smtClean="0"/>
              <a:t>4</a:t>
            </a:fld>
            <a:endParaRPr lang="en-US"/>
          </a:p>
        </p:txBody>
      </p:sp>
      <p:graphicFrame>
        <p:nvGraphicFramePr>
          <p:cNvPr id="8" name="Content Placeholder 4">
            <a:extLst>
              <a:ext uri="{FF2B5EF4-FFF2-40B4-BE49-F238E27FC236}">
                <a16:creationId xmlns:a16="http://schemas.microsoft.com/office/drawing/2014/main" id="{2C43E3D0-737B-4C4B-8FA2-FC04A2F6F7E2}"/>
              </a:ext>
            </a:extLst>
          </p:cNvPr>
          <p:cNvGraphicFramePr>
            <a:graphicFrameLocks/>
          </p:cNvGraphicFramePr>
          <p:nvPr/>
        </p:nvGraphicFramePr>
        <p:xfrm>
          <a:off x="736600" y="1823614"/>
          <a:ext cx="10901219" cy="3840480"/>
        </p:xfrm>
        <a:graphic>
          <a:graphicData uri="http://schemas.openxmlformats.org/drawingml/2006/table">
            <a:tbl>
              <a:tblPr>
                <a:tableStyleId>{2D5ABB26-0587-4C30-8999-92F81FD0307C}</a:tableStyleId>
              </a:tblPr>
              <a:tblGrid>
                <a:gridCol w="5632297">
                  <a:extLst>
                    <a:ext uri="{9D8B030D-6E8A-4147-A177-3AD203B41FA5}">
                      <a16:colId xmlns:a16="http://schemas.microsoft.com/office/drawing/2014/main" val="20000"/>
                    </a:ext>
                  </a:extLst>
                </a:gridCol>
                <a:gridCol w="5268922">
                  <a:extLst>
                    <a:ext uri="{9D8B030D-6E8A-4147-A177-3AD203B41FA5}">
                      <a16:colId xmlns:a16="http://schemas.microsoft.com/office/drawing/2014/main" val="20001"/>
                    </a:ext>
                  </a:extLst>
                </a:gridCol>
              </a:tblGrid>
              <a:tr h="54864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800" u="none" strike="noStrike" dirty="0">
                          <a:effectLst/>
                          <a:latin typeface="Arial" panose="020B0604020202020204" pitchFamily="34" charset="0"/>
                          <a:cs typeface="Arial" panose="020B0604020202020204" pitchFamily="34" charset="0"/>
                        </a:rPr>
                        <a:t>Bangor Public Health and Community Services</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800" u="none" strike="noStrike" dirty="0">
                          <a:effectLst/>
                          <a:latin typeface="Arial" panose="020B0604020202020204" pitchFamily="34" charset="0"/>
                          <a:cs typeface="Arial" panose="020B0604020202020204" pitchFamily="34" charset="0"/>
                        </a:rPr>
                        <a:t>Northern Light Eastern Maine Medical Center</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0"/>
                  </a:ext>
                </a:extLst>
              </a:tr>
              <a:tr h="54864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800" u="none" strike="noStrike" dirty="0">
                          <a:effectLst/>
                          <a:latin typeface="Arial" panose="020B0604020202020204" pitchFamily="34" charset="0"/>
                          <a:cs typeface="Arial" panose="020B0604020202020204" pitchFamily="34" charset="0"/>
                        </a:rPr>
                        <a:t>Health Access Network</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800" u="none" strike="noStrike" dirty="0">
                          <a:effectLst/>
                          <a:latin typeface="Arial" panose="020B0604020202020204" pitchFamily="34" charset="0"/>
                          <a:cs typeface="Arial" panose="020B0604020202020204" pitchFamily="34" charset="0"/>
                        </a:rPr>
                        <a:t>Northern Light Mayo Hospital</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1"/>
                  </a:ext>
                </a:extLst>
              </a:tr>
              <a:tr h="54864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800" u="none" strike="noStrike" dirty="0">
                          <a:effectLst/>
                          <a:latin typeface="Arial" panose="020B0604020202020204" pitchFamily="34" charset="0"/>
                          <a:cs typeface="Arial" panose="020B0604020202020204" pitchFamily="34" charset="0"/>
                        </a:rPr>
                        <a:t>Helping</a:t>
                      </a:r>
                      <a:r>
                        <a:rPr lang="en-US" sz="1800" u="none" strike="noStrike" baseline="0" dirty="0">
                          <a:effectLst/>
                          <a:latin typeface="Arial" panose="020B0604020202020204" pitchFamily="34" charset="0"/>
                          <a:cs typeface="Arial" panose="020B0604020202020204" pitchFamily="34" charset="0"/>
                        </a:rPr>
                        <a:t> Hands with Heart</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800" u="none" strike="noStrike" dirty="0">
                          <a:effectLst/>
                          <a:latin typeface="Arial" panose="020B0604020202020204" pitchFamily="34" charset="0"/>
                          <a:cs typeface="Arial" panose="020B0604020202020204" pitchFamily="34" charset="0"/>
                        </a:rPr>
                        <a:t>Northern Light Sebasticook Valley Hospital</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2"/>
                  </a:ext>
                </a:extLst>
              </a:tr>
              <a:tr h="54864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800" u="none" strike="noStrike" dirty="0">
                          <a:effectLst/>
                          <a:latin typeface="Arial" panose="020B0604020202020204" pitchFamily="34" charset="0"/>
                          <a:cs typeface="Arial" panose="020B0604020202020204" pitchFamily="34" charset="0"/>
                        </a:rPr>
                        <a:t>Maine Center for Disease Control and Prevention</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US" sz="1800" u="none" strike="noStrike" dirty="0">
                          <a:effectLst/>
                          <a:latin typeface="Arial" panose="020B0604020202020204" pitchFamily="34" charset="0"/>
                          <a:cs typeface="Arial" panose="020B0604020202020204" pitchFamily="34" charset="0"/>
                        </a:rPr>
                        <a:t>Penobscot Community Health Care</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3"/>
                  </a:ext>
                </a:extLst>
              </a:tr>
              <a:tr h="54864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800" u="none" strike="noStrike" dirty="0">
                          <a:effectLst/>
                          <a:latin typeface="Arial" panose="020B0604020202020204" pitchFamily="34" charset="0"/>
                          <a:cs typeface="Arial" panose="020B0604020202020204" pitchFamily="34" charset="0"/>
                        </a:rPr>
                        <a:t>Millinocket Regional Hospital</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US" sz="1800" u="none" strike="noStrike" dirty="0">
                          <a:effectLst/>
                          <a:latin typeface="Arial" panose="020B0604020202020204" pitchFamily="34" charset="0"/>
                          <a:cs typeface="Arial" panose="020B0604020202020204" pitchFamily="34" charset="0"/>
                        </a:rPr>
                        <a:t>Penobscot Valley Hospital</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4"/>
                  </a:ext>
                </a:extLst>
              </a:tr>
              <a:tr h="54864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800" u="none" strike="noStrike" dirty="0">
                          <a:effectLst/>
                          <a:latin typeface="Arial" panose="020B0604020202020204" pitchFamily="34" charset="0"/>
                          <a:cs typeface="Arial" panose="020B0604020202020204" pitchFamily="34" charset="0"/>
                        </a:rPr>
                        <a:t>Northern Light Acadia Hospital</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r>
                        <a:rPr lang="en-US" sz="1800" dirty="0">
                          <a:latin typeface="Arial" panose="020B0604020202020204" pitchFamily="34" charset="0"/>
                          <a:cs typeface="Arial" panose="020B0604020202020204" pitchFamily="34" charset="0"/>
                        </a:rPr>
                        <a:t>St. Joseph Healthcare &amp; Hospital</a:t>
                      </a:r>
                    </a:p>
                  </a:txBody>
                  <a:tcPr marL="9525" marR="9525" marT="9525" marB="0" anchor="ctr"/>
                </a:tc>
                <a:extLst>
                  <a:ext uri="{0D108BD9-81ED-4DB2-BD59-A6C34878D82A}">
                    <a16:rowId xmlns:a16="http://schemas.microsoft.com/office/drawing/2014/main" val="10005"/>
                  </a:ext>
                </a:extLst>
              </a:tr>
              <a:tr h="54864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800" u="none" strike="noStrike" dirty="0">
                          <a:effectLst/>
                          <a:latin typeface="Arial" panose="020B0604020202020204" pitchFamily="34" charset="0"/>
                          <a:cs typeface="Arial" panose="020B0604020202020204" pitchFamily="34" charset="0"/>
                        </a:rPr>
                        <a:t>Northern Light CA Dean Hospital</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United</a:t>
                      </a:r>
                      <a:r>
                        <a:rPr lang="en-US" sz="1800" baseline="0" dirty="0">
                          <a:latin typeface="Arial" panose="020B0604020202020204" pitchFamily="34" charset="0"/>
                          <a:cs typeface="Arial" panose="020B0604020202020204" pitchFamily="34" charset="0"/>
                        </a:rPr>
                        <a:t> Way of Eastern Maine</a:t>
                      </a:r>
                      <a:endParaRPr lang="en-US" sz="1800" dirty="0">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694495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40</a:t>
            </a:fld>
            <a:endParaRPr lang="en-US"/>
          </a:p>
        </p:txBody>
      </p:sp>
      <p:graphicFrame>
        <p:nvGraphicFramePr>
          <p:cNvPr id="7" name="Chart 6">
            <a:extLst>
              <a:ext uri="{FF2B5EF4-FFF2-40B4-BE49-F238E27FC236}">
                <a16:creationId xmlns:a16="http://schemas.microsoft.com/office/drawing/2014/main" id="{3DE8B7A8-5FCA-4482-93C2-A91F457E55C2}"/>
              </a:ext>
            </a:extLst>
          </p:cNvPr>
          <p:cNvGraphicFramePr>
            <a:graphicFrameLocks noGrp="1"/>
          </p:cNvGraphicFramePr>
          <p:nvPr>
            <p:extLst>
              <p:ext uri="{D42A27DB-BD31-4B8C-83A1-F6EECF244321}">
                <p14:modId xmlns:p14="http://schemas.microsoft.com/office/powerpoint/2010/main" val="1443962782"/>
              </p:ext>
            </p:extLst>
          </p:nvPr>
        </p:nvGraphicFramePr>
        <p:xfrm>
          <a:off x="6388608" y="1508443"/>
          <a:ext cx="4965192" cy="45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ACE44E25-4B51-4B5D-B93B-B494CCA23B86}"/>
              </a:ext>
            </a:extLst>
          </p:cNvPr>
          <p:cNvGraphicFramePr>
            <a:graphicFrameLocks noGrp="1"/>
          </p:cNvGraphicFramePr>
          <p:nvPr>
            <p:extLst>
              <p:ext uri="{D42A27DB-BD31-4B8C-83A1-F6EECF244321}">
                <p14:modId xmlns:p14="http://schemas.microsoft.com/office/powerpoint/2010/main" val="2165697499"/>
              </p:ext>
            </p:extLst>
          </p:nvPr>
        </p:nvGraphicFramePr>
        <p:xfrm>
          <a:off x="383921" y="1508443"/>
          <a:ext cx="4965192" cy="4572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714033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41</a:t>
            </a:fld>
            <a:endParaRPr lang="en-US"/>
          </a:p>
        </p:txBody>
      </p:sp>
      <p:graphicFrame>
        <p:nvGraphicFramePr>
          <p:cNvPr id="7" name="Chart 6">
            <a:extLst>
              <a:ext uri="{FF2B5EF4-FFF2-40B4-BE49-F238E27FC236}">
                <a16:creationId xmlns:a16="http://schemas.microsoft.com/office/drawing/2014/main" id="{2BD2C489-5F9C-435B-831E-ABD8079D5CD9}"/>
              </a:ext>
            </a:extLst>
          </p:cNvPr>
          <p:cNvGraphicFramePr>
            <a:graphicFrameLocks noGrp="1"/>
          </p:cNvGraphicFramePr>
          <p:nvPr>
            <p:extLst>
              <p:ext uri="{D42A27DB-BD31-4B8C-83A1-F6EECF244321}">
                <p14:modId xmlns:p14="http://schemas.microsoft.com/office/powerpoint/2010/main" val="398606742"/>
              </p:ext>
            </p:extLst>
          </p:nvPr>
        </p:nvGraphicFramePr>
        <p:xfrm>
          <a:off x="838200" y="1288888"/>
          <a:ext cx="4965192" cy="45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8649022C-44E7-430F-B0E2-E9A71C1D6081}"/>
              </a:ext>
            </a:extLst>
          </p:cNvPr>
          <p:cNvGraphicFramePr>
            <a:graphicFrameLocks noGrp="1"/>
          </p:cNvGraphicFramePr>
          <p:nvPr>
            <p:extLst>
              <p:ext uri="{D42A27DB-BD31-4B8C-83A1-F6EECF244321}">
                <p14:modId xmlns:p14="http://schemas.microsoft.com/office/powerpoint/2010/main" val="259682662"/>
              </p:ext>
            </p:extLst>
          </p:nvPr>
        </p:nvGraphicFramePr>
        <p:xfrm>
          <a:off x="6388608" y="1288888"/>
          <a:ext cx="4965192" cy="4572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119381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42</a:t>
            </a:fld>
            <a:endParaRPr lang="en-US"/>
          </a:p>
        </p:txBody>
      </p:sp>
      <p:graphicFrame>
        <p:nvGraphicFramePr>
          <p:cNvPr id="6" name="Chart 5">
            <a:extLst>
              <a:ext uri="{FF2B5EF4-FFF2-40B4-BE49-F238E27FC236}">
                <a16:creationId xmlns:a16="http://schemas.microsoft.com/office/drawing/2014/main" id="{664156B5-7F9A-41CD-B760-B69E698877CC}"/>
              </a:ext>
            </a:extLst>
          </p:cNvPr>
          <p:cNvGraphicFramePr>
            <a:graphicFrameLocks noGrp="1"/>
          </p:cNvGraphicFramePr>
          <p:nvPr>
            <p:extLst>
              <p:ext uri="{D42A27DB-BD31-4B8C-83A1-F6EECF244321}">
                <p14:modId xmlns:p14="http://schemas.microsoft.com/office/powerpoint/2010/main" val="109369836"/>
              </p:ext>
            </p:extLst>
          </p:nvPr>
        </p:nvGraphicFramePr>
        <p:xfrm>
          <a:off x="1771650" y="1270226"/>
          <a:ext cx="86487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49750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43</a:t>
            </a:fld>
            <a:endParaRPr lang="en-US"/>
          </a:p>
        </p:txBody>
      </p:sp>
      <p:graphicFrame>
        <p:nvGraphicFramePr>
          <p:cNvPr id="6" name="Chart 5">
            <a:extLst>
              <a:ext uri="{FF2B5EF4-FFF2-40B4-BE49-F238E27FC236}">
                <a16:creationId xmlns:a16="http://schemas.microsoft.com/office/drawing/2014/main" id="{F1F27645-B4B1-4642-BC63-03257E989647}"/>
              </a:ext>
            </a:extLst>
          </p:cNvPr>
          <p:cNvGraphicFramePr>
            <a:graphicFrameLocks noGrp="1"/>
          </p:cNvGraphicFramePr>
          <p:nvPr>
            <p:extLst>
              <p:ext uri="{D42A27DB-BD31-4B8C-83A1-F6EECF244321}">
                <p14:modId xmlns:p14="http://schemas.microsoft.com/office/powerpoint/2010/main" val="2884689511"/>
              </p:ext>
            </p:extLst>
          </p:nvPr>
        </p:nvGraphicFramePr>
        <p:xfrm>
          <a:off x="1771650" y="1298218"/>
          <a:ext cx="86487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038154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44</a:t>
            </a:fld>
            <a:endParaRPr lang="en-US"/>
          </a:p>
        </p:txBody>
      </p:sp>
      <p:graphicFrame>
        <p:nvGraphicFramePr>
          <p:cNvPr id="6" name="Chart 5">
            <a:extLst>
              <a:ext uri="{FF2B5EF4-FFF2-40B4-BE49-F238E27FC236}">
                <a16:creationId xmlns:a16="http://schemas.microsoft.com/office/drawing/2014/main" id="{1EC10E7E-6172-44C9-B9A7-1BE5E2DD5603}"/>
              </a:ext>
            </a:extLst>
          </p:cNvPr>
          <p:cNvGraphicFramePr>
            <a:graphicFrameLocks noGrp="1"/>
          </p:cNvGraphicFramePr>
          <p:nvPr>
            <p:extLst>
              <p:ext uri="{D42A27DB-BD31-4B8C-83A1-F6EECF244321}">
                <p14:modId xmlns:p14="http://schemas.microsoft.com/office/powerpoint/2010/main" val="4137614000"/>
              </p:ext>
            </p:extLst>
          </p:nvPr>
        </p:nvGraphicFramePr>
        <p:xfrm>
          <a:off x="1771650" y="1298614"/>
          <a:ext cx="86487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99259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45</a:t>
            </a:fld>
            <a:endParaRPr lang="en-US"/>
          </a:p>
        </p:txBody>
      </p:sp>
      <p:graphicFrame>
        <p:nvGraphicFramePr>
          <p:cNvPr id="7" name="Chart 6">
            <a:extLst>
              <a:ext uri="{FF2B5EF4-FFF2-40B4-BE49-F238E27FC236}">
                <a16:creationId xmlns:a16="http://schemas.microsoft.com/office/drawing/2014/main" id="{C9A7E604-B401-4681-9307-A8686A2F65BD}"/>
              </a:ext>
            </a:extLst>
          </p:cNvPr>
          <p:cNvGraphicFramePr>
            <a:graphicFrameLocks noGrp="1"/>
          </p:cNvGraphicFramePr>
          <p:nvPr>
            <p:extLst>
              <p:ext uri="{D42A27DB-BD31-4B8C-83A1-F6EECF244321}">
                <p14:modId xmlns:p14="http://schemas.microsoft.com/office/powerpoint/2010/main" val="1331577848"/>
              </p:ext>
            </p:extLst>
          </p:nvPr>
        </p:nvGraphicFramePr>
        <p:xfrm>
          <a:off x="838200" y="1279557"/>
          <a:ext cx="4965192" cy="45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48EC8574-F04D-4625-8897-DB296770F2E4}"/>
              </a:ext>
            </a:extLst>
          </p:cNvPr>
          <p:cNvGraphicFramePr>
            <a:graphicFrameLocks noGrp="1"/>
          </p:cNvGraphicFramePr>
          <p:nvPr>
            <p:extLst>
              <p:ext uri="{D42A27DB-BD31-4B8C-83A1-F6EECF244321}">
                <p14:modId xmlns:p14="http://schemas.microsoft.com/office/powerpoint/2010/main" val="92860024"/>
              </p:ext>
            </p:extLst>
          </p:nvPr>
        </p:nvGraphicFramePr>
        <p:xfrm>
          <a:off x="6388610" y="1279557"/>
          <a:ext cx="4965192" cy="4572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050338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77FF1A1E-82DC-4B5F-AFD7-7F3622AAFBEB}"/>
              </a:ext>
            </a:extLst>
          </p:cNvPr>
          <p:cNvGraphicFramePr>
            <a:graphicFrameLocks noGrp="1"/>
          </p:cNvGraphicFramePr>
          <p:nvPr>
            <p:extLst>
              <p:ext uri="{D42A27DB-BD31-4B8C-83A1-F6EECF244321}">
                <p14:modId xmlns:p14="http://schemas.microsoft.com/office/powerpoint/2010/main" val="3297577798"/>
              </p:ext>
            </p:extLst>
          </p:nvPr>
        </p:nvGraphicFramePr>
        <p:xfrm>
          <a:off x="1650931" y="1196826"/>
          <a:ext cx="8656674" cy="515952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46</a:t>
            </a:fld>
            <a:endParaRPr lang="en-US"/>
          </a:p>
        </p:txBody>
      </p:sp>
    </p:spTree>
    <p:extLst>
      <p:ext uri="{BB962C8B-B14F-4D97-AF65-F5344CB8AC3E}">
        <p14:creationId xmlns:p14="http://schemas.microsoft.com/office/powerpoint/2010/main" val="40387872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47</a:t>
            </a:fld>
            <a:endParaRPr lang="en-US"/>
          </a:p>
        </p:txBody>
      </p:sp>
      <p:graphicFrame>
        <p:nvGraphicFramePr>
          <p:cNvPr id="6" name="Chart 5">
            <a:extLst>
              <a:ext uri="{FF2B5EF4-FFF2-40B4-BE49-F238E27FC236}">
                <a16:creationId xmlns:a16="http://schemas.microsoft.com/office/drawing/2014/main" id="{2DB899CE-A205-4532-9579-36C6A3EC8FDF}"/>
              </a:ext>
            </a:extLst>
          </p:cNvPr>
          <p:cNvGraphicFramePr>
            <a:graphicFrameLocks noGrp="1"/>
          </p:cNvGraphicFramePr>
          <p:nvPr>
            <p:extLst>
              <p:ext uri="{D42A27DB-BD31-4B8C-83A1-F6EECF244321}">
                <p14:modId xmlns:p14="http://schemas.microsoft.com/office/powerpoint/2010/main" val="2697601461"/>
              </p:ext>
            </p:extLst>
          </p:nvPr>
        </p:nvGraphicFramePr>
        <p:xfrm>
          <a:off x="1771650" y="1260896"/>
          <a:ext cx="86487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578133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48</a:t>
            </a:fld>
            <a:endParaRPr lang="en-US"/>
          </a:p>
        </p:txBody>
      </p:sp>
      <p:graphicFrame>
        <p:nvGraphicFramePr>
          <p:cNvPr id="7" name="Chart 6">
            <a:extLst>
              <a:ext uri="{FF2B5EF4-FFF2-40B4-BE49-F238E27FC236}">
                <a16:creationId xmlns:a16="http://schemas.microsoft.com/office/drawing/2014/main" id="{647C04DF-F9FD-4F0F-9E42-9C60151C5CEF}"/>
              </a:ext>
            </a:extLst>
          </p:cNvPr>
          <p:cNvGraphicFramePr>
            <a:graphicFrameLocks noGrp="1"/>
          </p:cNvGraphicFramePr>
          <p:nvPr>
            <p:extLst>
              <p:ext uri="{D42A27DB-BD31-4B8C-83A1-F6EECF244321}">
                <p14:modId xmlns:p14="http://schemas.microsoft.com/office/powerpoint/2010/main" val="2744167885"/>
              </p:ext>
            </p:extLst>
          </p:nvPr>
        </p:nvGraphicFramePr>
        <p:xfrm>
          <a:off x="733869" y="1251566"/>
          <a:ext cx="4965192" cy="45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E49504CC-9D52-456C-B9CD-E99E37CBA907}"/>
              </a:ext>
            </a:extLst>
          </p:cNvPr>
          <p:cNvGraphicFramePr>
            <a:graphicFrameLocks noGrp="1"/>
          </p:cNvGraphicFramePr>
          <p:nvPr>
            <p:extLst>
              <p:ext uri="{D42A27DB-BD31-4B8C-83A1-F6EECF244321}">
                <p14:modId xmlns:p14="http://schemas.microsoft.com/office/powerpoint/2010/main" val="3250710071"/>
              </p:ext>
            </p:extLst>
          </p:nvPr>
        </p:nvGraphicFramePr>
        <p:xfrm>
          <a:off x="6492941" y="1251566"/>
          <a:ext cx="4965192" cy="4572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86636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6542E9-3609-429E-BC68-BBD1E6DBFA44}"/>
              </a:ext>
            </a:extLst>
          </p:cNvPr>
          <p:cNvSpPr>
            <a:spLocks noGrp="1"/>
          </p:cNvSpPr>
          <p:nvPr>
            <p:ph type="title"/>
          </p:nvPr>
        </p:nvSpPr>
        <p:spPr/>
        <p:txBody>
          <a:bodyPr>
            <a:normAutofit/>
          </a:bodyPr>
          <a:lstStyle/>
          <a:p>
            <a:r>
              <a:rPr lang="en-US" dirty="0"/>
              <a:t>Breakout Discussions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49</a:t>
            </a:fld>
            <a:endParaRPr lang="en-US"/>
          </a:p>
        </p:txBody>
      </p:sp>
    </p:spTree>
    <p:extLst>
      <p:ext uri="{BB962C8B-B14F-4D97-AF65-F5344CB8AC3E}">
        <p14:creationId xmlns:p14="http://schemas.microsoft.com/office/powerpoint/2010/main" val="2833682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F4E94-D64E-4D35-84D2-1F530A1CBEC2}"/>
              </a:ext>
            </a:extLst>
          </p:cNvPr>
          <p:cNvSpPr>
            <a:spLocks noGrp="1"/>
          </p:cNvSpPr>
          <p:nvPr>
            <p:ph type="title"/>
          </p:nvPr>
        </p:nvSpPr>
        <p:spPr/>
        <p:txBody>
          <a:bodyPr/>
          <a:lstStyle/>
          <a:p>
            <a:r>
              <a:rPr lang="en-US" dirty="0"/>
              <a:t>Forum agenda</a:t>
            </a:r>
          </a:p>
        </p:txBody>
      </p:sp>
      <p:sp>
        <p:nvSpPr>
          <p:cNvPr id="4" name="Slide Number Placeholder 3">
            <a:extLst>
              <a:ext uri="{FF2B5EF4-FFF2-40B4-BE49-F238E27FC236}">
                <a16:creationId xmlns:a16="http://schemas.microsoft.com/office/drawing/2014/main" id="{01C382AE-8867-42C3-945C-496C05A910E8}"/>
              </a:ext>
            </a:extLst>
          </p:cNvPr>
          <p:cNvSpPr>
            <a:spLocks noGrp="1"/>
          </p:cNvSpPr>
          <p:nvPr>
            <p:ph type="sldNum" sz="quarter" idx="12"/>
          </p:nvPr>
        </p:nvSpPr>
        <p:spPr/>
        <p:txBody>
          <a:bodyPr/>
          <a:lstStyle/>
          <a:p>
            <a:fld id="{9B536768-C171-4A40-86CF-A60E08BEB5A1}" type="slidenum">
              <a:rPr lang="en-US" smtClean="0"/>
              <a:t>5</a:t>
            </a:fld>
            <a:endParaRPr lang="en-US"/>
          </a:p>
        </p:txBody>
      </p:sp>
      <p:graphicFrame>
        <p:nvGraphicFramePr>
          <p:cNvPr id="7" name="Table 6">
            <a:extLst>
              <a:ext uri="{FF2B5EF4-FFF2-40B4-BE49-F238E27FC236}">
                <a16:creationId xmlns:a16="http://schemas.microsoft.com/office/drawing/2014/main" id="{462D960F-33C3-45A1-B5CB-90309EC48857}"/>
              </a:ext>
            </a:extLst>
          </p:cNvPr>
          <p:cNvGraphicFramePr>
            <a:graphicFrameLocks noGrp="1"/>
          </p:cNvGraphicFramePr>
          <p:nvPr>
            <p:extLst>
              <p:ext uri="{D42A27DB-BD31-4B8C-83A1-F6EECF244321}">
                <p14:modId xmlns:p14="http://schemas.microsoft.com/office/powerpoint/2010/main" val="4285034903"/>
              </p:ext>
            </p:extLst>
          </p:nvPr>
        </p:nvGraphicFramePr>
        <p:xfrm>
          <a:off x="549564" y="1203391"/>
          <a:ext cx="11092871" cy="5066962"/>
        </p:xfrm>
        <a:graphic>
          <a:graphicData uri="http://schemas.openxmlformats.org/drawingml/2006/table">
            <a:tbl>
              <a:tblPr firstRow="1" bandRow="1">
                <a:tableStyleId>{5C22544A-7EE6-4342-B048-85BDC9FD1C3A}</a:tableStyleId>
              </a:tblPr>
              <a:tblGrid>
                <a:gridCol w="1536187">
                  <a:extLst>
                    <a:ext uri="{9D8B030D-6E8A-4147-A177-3AD203B41FA5}">
                      <a16:colId xmlns:a16="http://schemas.microsoft.com/office/drawing/2014/main" val="2125759393"/>
                    </a:ext>
                  </a:extLst>
                </a:gridCol>
                <a:gridCol w="2832612">
                  <a:extLst>
                    <a:ext uri="{9D8B030D-6E8A-4147-A177-3AD203B41FA5}">
                      <a16:colId xmlns:a16="http://schemas.microsoft.com/office/drawing/2014/main" val="3578790237"/>
                    </a:ext>
                  </a:extLst>
                </a:gridCol>
                <a:gridCol w="6724072">
                  <a:extLst>
                    <a:ext uri="{9D8B030D-6E8A-4147-A177-3AD203B41FA5}">
                      <a16:colId xmlns:a16="http://schemas.microsoft.com/office/drawing/2014/main" val="1223096879"/>
                    </a:ext>
                  </a:extLst>
                </a:gridCol>
              </a:tblGrid>
              <a:tr h="265754">
                <a:tc>
                  <a:txBody>
                    <a:bodyPr/>
                    <a:lstStyle/>
                    <a:p>
                      <a:pPr marL="0" marR="0">
                        <a:lnSpc>
                          <a:spcPct val="107000"/>
                        </a:lnSpc>
                        <a:spcBef>
                          <a:spcPts val="0"/>
                        </a:spcBef>
                        <a:spcAft>
                          <a:spcPts val="0"/>
                        </a:spcAft>
                      </a:pPr>
                      <a:r>
                        <a:rPr lang="en-US" sz="1600" kern="1200" dirty="0">
                          <a:effectLst/>
                          <a:latin typeface="Arial" panose="020B0604020202020204" pitchFamily="34" charset="0"/>
                          <a:cs typeface="Arial" panose="020B0604020202020204" pitchFamily="34" charset="0"/>
                        </a:rPr>
                        <a:t>Time </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80281" marR="80281" marT="40442" marB="40442" anchor="ctr">
                    <a:solidFill>
                      <a:srgbClr val="3D6E6F"/>
                    </a:solidFill>
                  </a:tcPr>
                </a:tc>
                <a:tc>
                  <a:txBody>
                    <a:bodyPr/>
                    <a:lstStyle/>
                    <a:p>
                      <a:pPr marL="0" marR="0">
                        <a:lnSpc>
                          <a:spcPct val="107000"/>
                        </a:lnSpc>
                        <a:spcBef>
                          <a:spcPts val="0"/>
                        </a:spcBef>
                        <a:spcAft>
                          <a:spcPts val="0"/>
                        </a:spcAft>
                      </a:pPr>
                      <a:r>
                        <a:rPr lang="en-US" sz="1600" kern="1200" dirty="0">
                          <a:effectLst/>
                          <a:latin typeface="Arial" panose="020B0604020202020204" pitchFamily="34" charset="0"/>
                          <a:cs typeface="Arial" panose="020B0604020202020204" pitchFamily="34" charset="0"/>
                        </a:rPr>
                        <a:t>Activity</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80281" marR="80281" marT="40442" marB="40442" anchor="ctr">
                    <a:solidFill>
                      <a:srgbClr val="3D6E6F"/>
                    </a:solidFill>
                  </a:tcPr>
                </a:tc>
                <a:tc>
                  <a:txBody>
                    <a:bodyPr/>
                    <a:lstStyle/>
                    <a:p>
                      <a:pPr marL="0" marR="0">
                        <a:lnSpc>
                          <a:spcPct val="107000"/>
                        </a:lnSpc>
                        <a:spcBef>
                          <a:spcPts val="0"/>
                        </a:spcBef>
                        <a:spcAft>
                          <a:spcPts val="0"/>
                        </a:spcAft>
                      </a:pPr>
                      <a:r>
                        <a:rPr lang="en-US" sz="1600" kern="1200" dirty="0">
                          <a:effectLst/>
                          <a:latin typeface="Arial" panose="020B0604020202020204" pitchFamily="34" charset="0"/>
                          <a:cs typeface="Arial" panose="020B0604020202020204" pitchFamily="34" charset="0"/>
                        </a:rPr>
                        <a:t>Piscataquis</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80281" marR="80281" marT="40442" marB="40442" anchor="ctr">
                    <a:solidFill>
                      <a:srgbClr val="3D6E6F"/>
                    </a:solidFill>
                  </a:tcPr>
                </a:tc>
                <a:extLst>
                  <a:ext uri="{0D108BD9-81ED-4DB2-BD59-A6C34878D82A}">
                    <a16:rowId xmlns:a16="http://schemas.microsoft.com/office/drawing/2014/main" val="4269263892"/>
                  </a:ext>
                </a:extLst>
              </a:tr>
              <a:tr h="528609">
                <a:tc>
                  <a:txBody>
                    <a:bodyPr/>
                    <a:lstStyle/>
                    <a:p>
                      <a:pPr marL="0" marR="0">
                        <a:lnSpc>
                          <a:spcPct val="107000"/>
                        </a:lnSpc>
                        <a:spcBef>
                          <a:spcPts val="0"/>
                        </a:spcBef>
                        <a:spcAft>
                          <a:spcPts val="0"/>
                        </a:spcAft>
                      </a:pPr>
                      <a:r>
                        <a:rPr lang="en-US" sz="1400" kern="1200" dirty="0">
                          <a:effectLst/>
                          <a:latin typeface="Arial" panose="020B0604020202020204" pitchFamily="34" charset="0"/>
                          <a:cs typeface="Arial" panose="020B0604020202020204" pitchFamily="34" charset="0"/>
                        </a:rPr>
                        <a:t>1:00 – 1:05 pm</a:t>
                      </a:r>
                    </a:p>
                  </a:txBody>
                  <a:tcPr marL="80281" marR="80281" marT="40442" marB="40442" anchor="ctr"/>
                </a:tc>
                <a:tc>
                  <a:txBody>
                    <a:bodyPr/>
                    <a:lstStyle/>
                    <a:p>
                      <a:pPr marL="0" marR="0">
                        <a:lnSpc>
                          <a:spcPct val="107000"/>
                        </a:lnSpc>
                        <a:spcBef>
                          <a:spcPts val="0"/>
                        </a:spcBef>
                        <a:spcAft>
                          <a:spcPts val="0"/>
                        </a:spcAft>
                      </a:pPr>
                      <a:r>
                        <a:rPr lang="en-US" sz="1400" kern="1200" dirty="0">
                          <a:effectLst/>
                          <a:latin typeface="Arial" panose="020B0604020202020204" pitchFamily="34" charset="0"/>
                          <a:cs typeface="Arial" panose="020B0604020202020204" pitchFamily="34" charset="0"/>
                        </a:rPr>
                        <a:t>Welcome and introductions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0281" marR="80281" marT="40442" marB="40442" anchor="ct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Deidre Gilbert</a:t>
                      </a:r>
                      <a:r>
                        <a:rPr lang="en-US" sz="1400" kern="1200" dirty="0">
                          <a:effectLst/>
                          <a:latin typeface="Arial" panose="020B0604020202020204" pitchFamily="34" charset="0"/>
                          <a:cs typeface="Arial" panose="020B0604020202020204" pitchFamily="34" charset="0"/>
                        </a:rPr>
                        <a:t>, Director of Pharmacy, Northern Light CA Dean Hospital</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0281" marR="80281" marT="40442" marB="40442" anchor="ctr"/>
                </a:tc>
                <a:extLst>
                  <a:ext uri="{0D108BD9-81ED-4DB2-BD59-A6C34878D82A}">
                    <a16:rowId xmlns:a16="http://schemas.microsoft.com/office/drawing/2014/main" val="2702460339"/>
                  </a:ext>
                </a:extLst>
              </a:tr>
              <a:tr h="558711">
                <a:tc>
                  <a:txBody>
                    <a:bodyPr/>
                    <a:lstStyle/>
                    <a:p>
                      <a:pPr marL="0" marR="0">
                        <a:lnSpc>
                          <a:spcPct val="107000"/>
                        </a:lnSpc>
                        <a:spcBef>
                          <a:spcPts val="0"/>
                        </a:spcBef>
                        <a:spcAft>
                          <a:spcPts val="0"/>
                        </a:spcAft>
                      </a:pPr>
                      <a:r>
                        <a:rPr lang="en-US" sz="1400" kern="1200" dirty="0">
                          <a:effectLst/>
                          <a:latin typeface="Arial" panose="020B0604020202020204" pitchFamily="34" charset="0"/>
                          <a:cs typeface="Arial" panose="020B0604020202020204" pitchFamily="34" charset="0"/>
                        </a:rPr>
                        <a:t>1:05 – 1:10 pm</a:t>
                      </a:r>
                    </a:p>
                  </a:txBody>
                  <a:tcPr marL="80281" marR="80281" marT="40442" marB="40442" anchor="ctr"/>
                </a:tc>
                <a:tc>
                  <a:txBody>
                    <a:bodyPr/>
                    <a:lstStyle/>
                    <a:p>
                      <a:pPr marL="0" marR="0">
                        <a:lnSpc>
                          <a:spcPct val="107000"/>
                        </a:lnSpc>
                        <a:spcBef>
                          <a:spcPts val="0"/>
                        </a:spcBef>
                        <a:spcAft>
                          <a:spcPts val="0"/>
                        </a:spcAft>
                      </a:pPr>
                      <a:r>
                        <a:rPr lang="en-US"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Overview of Zoom tools and purpose of forum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4455" marR="84455" marT="42545" marB="42545" anchor="ctr"/>
                </a:tc>
                <a:tc>
                  <a:txBody>
                    <a:bodyPr/>
                    <a:lstStyle/>
                    <a:p>
                      <a:pPr marL="0" marR="0">
                        <a:lnSpc>
                          <a:spcPct val="107000"/>
                        </a:lnSpc>
                        <a:spcBef>
                          <a:spcPts val="0"/>
                        </a:spcBef>
                        <a:spcAft>
                          <a:spcPts val="0"/>
                        </a:spcAft>
                      </a:pPr>
                      <a:r>
                        <a:rPr lang="en-US" sz="14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Jo Morrissey, </a:t>
                      </a:r>
                      <a:r>
                        <a:rPr lang="en-US" sz="14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Maine Shared CHNA Program Manager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4455" marR="84455" marT="42545" marB="42545" anchor="ctr"/>
                </a:tc>
                <a:extLst>
                  <a:ext uri="{0D108BD9-81ED-4DB2-BD59-A6C34878D82A}">
                    <a16:rowId xmlns:a16="http://schemas.microsoft.com/office/drawing/2014/main" val="3530311809"/>
                  </a:ext>
                </a:extLst>
              </a:tr>
              <a:tr h="558711">
                <a:tc>
                  <a:txBody>
                    <a:bodyPr/>
                    <a:lstStyle/>
                    <a:p>
                      <a:pPr marL="0" marR="0">
                        <a:lnSpc>
                          <a:spcPct val="107000"/>
                        </a:lnSpc>
                        <a:spcBef>
                          <a:spcPts val="0"/>
                        </a:spcBef>
                        <a:spcAft>
                          <a:spcPts val="0"/>
                        </a:spcAft>
                      </a:pPr>
                      <a:r>
                        <a:rPr lang="en-US" sz="1400" kern="1200" dirty="0">
                          <a:effectLst/>
                          <a:latin typeface="Arial" panose="020B0604020202020204" pitchFamily="34" charset="0"/>
                          <a:cs typeface="Arial" panose="020B0604020202020204" pitchFamily="34" charset="0"/>
                        </a:rPr>
                        <a:t>1:10 – 1:15 pm</a:t>
                      </a:r>
                    </a:p>
                  </a:txBody>
                  <a:tcPr marL="80281" marR="80281" marT="40442" marB="40442" anchor="ctr"/>
                </a:tc>
                <a:tc>
                  <a:txBody>
                    <a:bodyPr/>
                    <a:lstStyle/>
                    <a:p>
                      <a:pPr marL="0" marR="0">
                        <a:lnSpc>
                          <a:spcPct val="107000"/>
                        </a:lnSpc>
                        <a:spcBef>
                          <a:spcPts val="0"/>
                        </a:spcBef>
                        <a:spcAft>
                          <a:spcPts val="0"/>
                        </a:spcAft>
                      </a:pPr>
                      <a:r>
                        <a:rPr lang="en-US" sz="1400" kern="1200" dirty="0">
                          <a:effectLst/>
                          <a:latin typeface="Arial" panose="020B0604020202020204" pitchFamily="34" charset="0"/>
                          <a:cs typeface="Arial" panose="020B0604020202020204" pitchFamily="34" charset="0"/>
                        </a:rPr>
                        <a:t>Leadership remarks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0281" marR="80281" marT="40442" marB="40442" anchor="ct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Marie Vienneau</a:t>
                      </a:r>
                      <a:r>
                        <a:rPr lang="en-US" sz="1400" kern="1200" dirty="0">
                          <a:effectLst/>
                          <a:latin typeface="Arial" panose="020B0604020202020204" pitchFamily="34" charset="0"/>
                          <a:cs typeface="Arial" panose="020B0604020202020204" pitchFamily="34" charset="0"/>
                        </a:rPr>
                        <a:t>, President, Northern Light CA Dean Hospital and Northern Light Mayo Hospital</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0281" marR="80281" marT="40442" marB="40442" anchor="ctr"/>
                </a:tc>
                <a:extLst>
                  <a:ext uri="{0D108BD9-81ED-4DB2-BD59-A6C34878D82A}">
                    <a16:rowId xmlns:a16="http://schemas.microsoft.com/office/drawing/2014/main" val="2086731360"/>
                  </a:ext>
                </a:extLst>
              </a:tr>
              <a:tr h="625028">
                <a:tc>
                  <a:txBody>
                    <a:bodyPr/>
                    <a:lstStyle/>
                    <a:p>
                      <a:pPr marL="0" marR="0">
                        <a:lnSpc>
                          <a:spcPct val="107000"/>
                        </a:lnSpc>
                        <a:spcBef>
                          <a:spcPts val="0"/>
                        </a:spcBef>
                        <a:spcAft>
                          <a:spcPts val="0"/>
                        </a:spcAft>
                      </a:pPr>
                      <a:r>
                        <a:rPr lang="en-US" sz="1400" kern="1200" dirty="0">
                          <a:effectLst/>
                          <a:latin typeface="Arial" panose="020B0604020202020204" pitchFamily="34" charset="0"/>
                          <a:cs typeface="Arial" panose="020B0604020202020204" pitchFamily="34" charset="0"/>
                        </a:rPr>
                        <a:t>1:15 – 1:20 pm</a:t>
                      </a:r>
                    </a:p>
                  </a:txBody>
                  <a:tcPr marL="80281" marR="80281" marT="40442" marB="40442" anchor="ctr"/>
                </a:tc>
                <a:tc>
                  <a:txBody>
                    <a:bodyPr/>
                    <a:lstStyle/>
                    <a:p>
                      <a:pPr marL="0" marR="0">
                        <a:lnSpc>
                          <a:spcPct val="107000"/>
                        </a:lnSpc>
                        <a:spcBef>
                          <a:spcPts val="0"/>
                        </a:spcBef>
                        <a:spcAft>
                          <a:spcPts val="0"/>
                        </a:spcAft>
                      </a:pPr>
                      <a:r>
                        <a:rPr lang="en-US" sz="1400" kern="1200" dirty="0">
                          <a:effectLst/>
                          <a:latin typeface="Arial" panose="020B0604020202020204" pitchFamily="34" charset="0"/>
                          <a:cs typeface="Arial" panose="020B0604020202020204" pitchFamily="34" charset="0"/>
                        </a:rPr>
                        <a:t>Review previous CHNA priorities and activities since last effort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0281" marR="80281" marT="40442" marB="40442" anchor="ct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Nicole Hammar</a:t>
                      </a:r>
                      <a:r>
                        <a:rPr lang="en-US" sz="1400" kern="1200" dirty="0">
                          <a:effectLst/>
                          <a:latin typeface="Arial" panose="020B0604020202020204" pitchFamily="34" charset="0"/>
                          <a:cs typeface="Arial" panose="020B0604020202020204" pitchFamily="34" charset="0"/>
                        </a:rPr>
                        <a:t>, Manager, Community Health Improvement, Northern Light Health</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0281" marR="80281" marT="40442" marB="40442" anchor="ctr"/>
                </a:tc>
                <a:extLst>
                  <a:ext uri="{0D108BD9-81ED-4DB2-BD59-A6C34878D82A}">
                    <a16:rowId xmlns:a16="http://schemas.microsoft.com/office/drawing/2014/main" val="3142180063"/>
                  </a:ext>
                </a:extLst>
              </a:tr>
              <a:tr h="526486">
                <a:tc>
                  <a:txBody>
                    <a:bodyPr/>
                    <a:lstStyle/>
                    <a:p>
                      <a:pPr marL="0" marR="0">
                        <a:lnSpc>
                          <a:spcPct val="107000"/>
                        </a:lnSpc>
                        <a:spcBef>
                          <a:spcPts val="0"/>
                        </a:spcBef>
                        <a:spcAft>
                          <a:spcPts val="0"/>
                        </a:spcAft>
                      </a:pPr>
                      <a:r>
                        <a:rPr lang="en-US" sz="1400" kern="1200" dirty="0">
                          <a:effectLst/>
                          <a:latin typeface="Arial" panose="020B0604020202020204" pitchFamily="34" charset="0"/>
                          <a:cs typeface="Arial" panose="020B0604020202020204" pitchFamily="34" charset="0"/>
                        </a:rPr>
                        <a:t>1:20 – 1:45 pm</a:t>
                      </a:r>
                    </a:p>
                  </a:txBody>
                  <a:tcPr marL="80281" marR="80281" marT="40442" marB="40442" anchor="ctr"/>
                </a:tc>
                <a:tc>
                  <a:txBody>
                    <a:bodyPr/>
                    <a:lstStyle/>
                    <a:p>
                      <a:pPr marL="0" marR="0">
                        <a:lnSpc>
                          <a:spcPct val="107000"/>
                        </a:lnSpc>
                        <a:spcBef>
                          <a:spcPts val="0"/>
                        </a:spcBef>
                        <a:spcAft>
                          <a:spcPts val="0"/>
                        </a:spcAft>
                      </a:pPr>
                      <a:r>
                        <a:rPr lang="en-US" sz="1400" kern="1200" dirty="0">
                          <a:effectLst/>
                          <a:latin typeface="Arial" panose="020B0604020202020204" pitchFamily="34" charset="0"/>
                          <a:cs typeface="Arial" panose="020B0604020202020204" pitchFamily="34" charset="0"/>
                        </a:rPr>
                        <a:t>Presentation of key findings from the data</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0281" marR="80281" marT="40442" marB="40442" anchor="ct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John Snow, Inc.</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80281" marR="80281" marT="40442" marB="40442" anchor="ctr"/>
                </a:tc>
                <a:extLst>
                  <a:ext uri="{0D108BD9-81ED-4DB2-BD59-A6C34878D82A}">
                    <a16:rowId xmlns:a16="http://schemas.microsoft.com/office/drawing/2014/main" val="1859297210"/>
                  </a:ext>
                </a:extLst>
              </a:tr>
              <a:tr h="757227">
                <a:tc>
                  <a:txBody>
                    <a:bodyPr/>
                    <a:lstStyle/>
                    <a:p>
                      <a:pPr marL="0" marR="0">
                        <a:lnSpc>
                          <a:spcPct val="107000"/>
                        </a:lnSpc>
                        <a:spcBef>
                          <a:spcPts val="0"/>
                        </a:spcBef>
                        <a:spcAft>
                          <a:spcPts val="0"/>
                        </a:spcAft>
                      </a:pPr>
                      <a:r>
                        <a:rPr lang="en-US" sz="1400" kern="1200" dirty="0">
                          <a:effectLst/>
                          <a:latin typeface="Arial" panose="020B0604020202020204" pitchFamily="34" charset="0"/>
                          <a:cs typeface="Arial" panose="020B0604020202020204" pitchFamily="34" charset="0"/>
                        </a:rPr>
                        <a:t>1:45 – 2:40 pm</a:t>
                      </a:r>
                    </a:p>
                  </a:txBody>
                  <a:tcPr marL="80281" marR="80281" marT="40442" marB="40442" anchor="ctr"/>
                </a:tc>
                <a:tc>
                  <a:txBody>
                    <a:bodyPr/>
                    <a:lstStyle/>
                    <a:p>
                      <a:pPr marL="0" marR="0">
                        <a:lnSpc>
                          <a:spcPct val="107000"/>
                        </a:lnSpc>
                        <a:spcBef>
                          <a:spcPts val="0"/>
                        </a:spcBef>
                        <a:spcAft>
                          <a:spcPts val="0"/>
                        </a:spcAft>
                      </a:pPr>
                      <a:r>
                        <a:rPr lang="en-US" sz="1400" kern="1200" dirty="0">
                          <a:effectLst/>
                          <a:latin typeface="Arial" panose="020B0604020202020204" pitchFamily="34" charset="0"/>
                          <a:cs typeface="Arial" panose="020B0604020202020204" pitchFamily="34" charset="0"/>
                        </a:rPr>
                        <a:t>Break-out session – facilitated discussion on data and health priority identification</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0281" marR="80281" marT="40442" marB="40442" anchor="ct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John Snow, Inc. &amp; Local Facilitator(s)</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80281" marR="80281" marT="40442" marB="40442" anchor="ctr"/>
                </a:tc>
                <a:extLst>
                  <a:ext uri="{0D108BD9-81ED-4DB2-BD59-A6C34878D82A}">
                    <a16:rowId xmlns:a16="http://schemas.microsoft.com/office/drawing/2014/main" val="2952271868"/>
                  </a:ext>
                </a:extLst>
              </a:tr>
              <a:tr h="525888">
                <a:tc>
                  <a:txBody>
                    <a:bodyPr/>
                    <a:lstStyle/>
                    <a:p>
                      <a:pPr marL="0" marR="0">
                        <a:lnSpc>
                          <a:spcPct val="107000"/>
                        </a:lnSpc>
                        <a:spcBef>
                          <a:spcPts val="0"/>
                        </a:spcBef>
                        <a:spcAft>
                          <a:spcPts val="0"/>
                        </a:spcAft>
                      </a:pPr>
                      <a:r>
                        <a:rPr lang="en-US" sz="1400" kern="1200" dirty="0">
                          <a:effectLst/>
                          <a:latin typeface="Arial" panose="020B0604020202020204" pitchFamily="34" charset="0"/>
                          <a:cs typeface="Arial" panose="020B0604020202020204" pitchFamily="34" charset="0"/>
                        </a:rPr>
                        <a:t>2:40 – </a:t>
                      </a:r>
                      <a:r>
                        <a:rPr lang="en-US" sz="1400" kern="1200" dirty="0" smtClean="0">
                          <a:effectLst/>
                          <a:latin typeface="Arial" panose="020B0604020202020204" pitchFamily="34" charset="0"/>
                          <a:cs typeface="Arial" panose="020B0604020202020204" pitchFamily="34" charset="0"/>
                        </a:rPr>
                        <a:t>2:42 </a:t>
                      </a:r>
                      <a:r>
                        <a:rPr lang="en-US" sz="1400" kern="1200" dirty="0">
                          <a:effectLst/>
                          <a:latin typeface="Arial" panose="020B0604020202020204" pitchFamily="34" charset="0"/>
                          <a:cs typeface="Arial" panose="020B0604020202020204" pitchFamily="34" charset="0"/>
                        </a:rPr>
                        <a:t>pm</a:t>
                      </a:r>
                    </a:p>
                  </a:txBody>
                  <a:tcPr marL="80281" marR="80281" marT="40442" marB="40442" anchor="ctr"/>
                </a:tc>
                <a:tc>
                  <a:txBody>
                    <a:bodyPr/>
                    <a:lstStyle/>
                    <a:p>
                      <a:pPr marL="0" marR="0">
                        <a:lnSpc>
                          <a:spcPct val="107000"/>
                        </a:lnSpc>
                        <a:spcBef>
                          <a:spcPts val="0"/>
                        </a:spcBef>
                        <a:spcAft>
                          <a:spcPts val="0"/>
                        </a:spcAft>
                      </a:pPr>
                      <a:r>
                        <a:rPr lang="en-US" sz="1400" kern="1200" dirty="0">
                          <a:effectLst/>
                          <a:latin typeface="Arial" panose="020B0604020202020204" pitchFamily="34" charset="0"/>
                          <a:cs typeface="Arial" panose="020B0604020202020204" pitchFamily="34" charset="0"/>
                        </a:rPr>
                        <a:t>Reconvene and Review</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0281" marR="80281" marT="40442" marB="40442" anchor="ctr"/>
                </a:tc>
                <a:tc>
                  <a:txBody>
                    <a:bodyPr/>
                    <a:lstStyle/>
                    <a:p>
                      <a:pPr marL="0" marR="0">
                        <a:lnSpc>
                          <a:spcPct val="107000"/>
                        </a:lnSpc>
                        <a:spcBef>
                          <a:spcPts val="0"/>
                        </a:spcBef>
                        <a:spcAft>
                          <a:spcPts val="0"/>
                        </a:spcAft>
                      </a:pPr>
                      <a:r>
                        <a:rPr lang="en-US" sz="1400" b="1" kern="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Jo Morrissey, </a:t>
                      </a:r>
                      <a:r>
                        <a:rPr lang="en-US" sz="1400" kern="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Maine Shared CHNA Program Manager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0281" marR="80281" marT="40442" marB="40442" anchor="ctr"/>
                </a:tc>
                <a:extLst>
                  <a:ext uri="{0D108BD9-81ED-4DB2-BD59-A6C34878D82A}">
                    <a16:rowId xmlns:a16="http://schemas.microsoft.com/office/drawing/2014/main" val="2825840655"/>
                  </a:ext>
                </a:extLst>
              </a:tr>
              <a:tr h="625028">
                <a:tc>
                  <a:txBody>
                    <a:bodyPr/>
                    <a:lstStyle/>
                    <a:p>
                      <a:pPr marL="0" marR="0">
                        <a:lnSpc>
                          <a:spcPct val="107000"/>
                        </a:lnSpc>
                        <a:spcBef>
                          <a:spcPts val="0"/>
                        </a:spcBef>
                        <a:spcAft>
                          <a:spcPts val="0"/>
                        </a:spcAft>
                      </a:pPr>
                      <a:r>
                        <a:rPr lang="en-US" sz="1400" kern="1200" dirty="0" smtClean="0">
                          <a:effectLst/>
                          <a:latin typeface="Arial" panose="020B0604020202020204" pitchFamily="34" charset="0"/>
                          <a:cs typeface="Arial" panose="020B0604020202020204" pitchFamily="34" charset="0"/>
                        </a:rPr>
                        <a:t>2:43 </a:t>
                      </a:r>
                      <a:r>
                        <a:rPr lang="en-US" sz="1400" kern="1200" dirty="0">
                          <a:effectLst/>
                          <a:latin typeface="Arial" panose="020B0604020202020204" pitchFamily="34" charset="0"/>
                          <a:cs typeface="Arial" panose="020B0604020202020204" pitchFamily="34" charset="0"/>
                        </a:rPr>
                        <a:t>– 3:00 pm</a:t>
                      </a:r>
                    </a:p>
                  </a:txBody>
                  <a:tcPr marL="80281" marR="80281" marT="40442" marB="40442" anchor="ctr"/>
                </a:tc>
                <a:tc>
                  <a:txBody>
                    <a:bodyPr/>
                    <a:lstStyle/>
                    <a:p>
                      <a:pPr marL="0" marR="0">
                        <a:lnSpc>
                          <a:spcPct val="107000"/>
                        </a:lnSpc>
                        <a:spcBef>
                          <a:spcPts val="0"/>
                        </a:spcBef>
                        <a:spcAft>
                          <a:spcPts val="0"/>
                        </a:spcAft>
                      </a:pPr>
                      <a:r>
                        <a:rPr lang="en-US" sz="1400" kern="1200">
                          <a:effectLst/>
                          <a:latin typeface="Arial" panose="020B0604020202020204" pitchFamily="34" charset="0"/>
                          <a:cs typeface="Arial" panose="020B0604020202020204" pitchFamily="34" charset="0"/>
                        </a:rPr>
                        <a:t>Wrap up and next steps</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80281" marR="80281" marT="40442" marB="40442" anchor="ct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Hillary Starbird</a:t>
                      </a:r>
                      <a:r>
                        <a:rPr lang="en-US" sz="1400" kern="1200" dirty="0">
                          <a:effectLst/>
                          <a:latin typeface="Arial" panose="020B0604020202020204" pitchFamily="34" charset="0"/>
                          <a:cs typeface="Arial" panose="020B0604020202020204" pitchFamily="34" charset="0"/>
                        </a:rPr>
                        <a:t>, Director, Community Outreach, Northern Light Mayo Hospital</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0281" marR="80281" marT="40442" marB="40442" anchor="ctr"/>
                </a:tc>
                <a:extLst>
                  <a:ext uri="{0D108BD9-81ED-4DB2-BD59-A6C34878D82A}">
                    <a16:rowId xmlns:a16="http://schemas.microsoft.com/office/drawing/2014/main" val="1572574859"/>
                  </a:ext>
                </a:extLst>
              </a:tr>
            </a:tbl>
          </a:graphicData>
        </a:graphic>
      </p:graphicFrame>
    </p:spTree>
    <p:extLst>
      <p:ext uri="{BB962C8B-B14F-4D97-AF65-F5344CB8AC3E}">
        <p14:creationId xmlns:p14="http://schemas.microsoft.com/office/powerpoint/2010/main" val="4292079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D1E928-9896-488D-9448-B3CE46F00291}"/>
              </a:ext>
            </a:extLst>
          </p:cNvPr>
          <p:cNvSpPr>
            <a:spLocks noGrp="1"/>
          </p:cNvSpPr>
          <p:nvPr>
            <p:ph type="title"/>
          </p:nvPr>
        </p:nvSpPr>
        <p:spPr/>
        <p:txBody>
          <a:bodyPr>
            <a:normAutofit/>
          </a:bodyPr>
          <a:lstStyle/>
          <a:p>
            <a:r>
              <a:rPr lang="en-US" dirty="0"/>
              <a:t>Reconvene</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50</a:t>
            </a:fld>
            <a:endParaRPr lang="en-US"/>
          </a:p>
        </p:txBody>
      </p:sp>
    </p:spTree>
    <p:extLst>
      <p:ext uri="{BB962C8B-B14F-4D97-AF65-F5344CB8AC3E}">
        <p14:creationId xmlns:p14="http://schemas.microsoft.com/office/powerpoint/2010/main" val="27612172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11591E-7E49-4106-93E5-E4006F8EB7C5}"/>
              </a:ext>
            </a:extLst>
          </p:cNvPr>
          <p:cNvSpPr>
            <a:spLocks noGrp="1"/>
          </p:cNvSpPr>
          <p:nvPr>
            <p:ph type="title"/>
          </p:nvPr>
        </p:nvSpPr>
        <p:spPr/>
        <p:txBody>
          <a:bodyPr>
            <a:normAutofit/>
          </a:bodyPr>
          <a:lstStyle/>
          <a:p>
            <a:r>
              <a:rPr lang="en-US" dirty="0"/>
              <a:t>Wrap up and Next Steps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51</a:t>
            </a:fld>
            <a:endParaRPr lang="en-US"/>
          </a:p>
        </p:txBody>
      </p:sp>
    </p:spTree>
    <p:extLst>
      <p:ext uri="{BB962C8B-B14F-4D97-AF65-F5344CB8AC3E}">
        <p14:creationId xmlns:p14="http://schemas.microsoft.com/office/powerpoint/2010/main" val="39961756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92F8DF-3E66-499B-AEEA-60EB2F661EC5}"/>
              </a:ext>
            </a:extLst>
          </p:cNvPr>
          <p:cNvSpPr>
            <a:spLocks noGrp="1"/>
          </p:cNvSpPr>
          <p:nvPr>
            <p:ph type="title"/>
          </p:nvPr>
        </p:nvSpPr>
        <p:spPr/>
        <p:txBody>
          <a:bodyPr/>
          <a:lstStyle/>
          <a:p>
            <a:r>
              <a:rPr lang="en-US" dirty="0"/>
              <a:t>Contacts</a:t>
            </a:r>
          </a:p>
        </p:txBody>
      </p:sp>
      <p:sp>
        <p:nvSpPr>
          <p:cNvPr id="5" name="Content Placeholder 4">
            <a:extLst>
              <a:ext uri="{FF2B5EF4-FFF2-40B4-BE49-F238E27FC236}">
                <a16:creationId xmlns:a16="http://schemas.microsoft.com/office/drawing/2014/main" id="{8971EC0D-4C7B-47CD-AF0B-1159E0838D4B}"/>
              </a:ext>
            </a:extLst>
          </p:cNvPr>
          <p:cNvSpPr>
            <a:spLocks noGrp="1"/>
          </p:cNvSpPr>
          <p:nvPr>
            <p:ph idx="1"/>
          </p:nvPr>
        </p:nvSpPr>
        <p:spPr>
          <a:xfrm>
            <a:off x="838200" y="1259972"/>
            <a:ext cx="8555182" cy="4897384"/>
          </a:xfrm>
        </p:spPr>
        <p:txBody>
          <a:bodyPr>
            <a:normAutofit fontScale="92500" lnSpcReduction="10000"/>
          </a:bodyPr>
          <a:lstStyle/>
          <a:p>
            <a:pPr>
              <a:lnSpc>
                <a:spcPct val="120000"/>
              </a:lnSpc>
              <a:spcBef>
                <a:spcPts val="600"/>
              </a:spcBef>
              <a:spcAft>
                <a:spcPts val="600"/>
              </a:spcAft>
            </a:pPr>
            <a:r>
              <a:rPr lang="en-US" sz="2300" b="0" i="0" dirty="0">
                <a:solidFill>
                  <a:srgbClr val="444444"/>
                </a:solidFill>
                <a:effectLst/>
              </a:rPr>
              <a:t>Deidre Gilbert, Director of Pharmacy, Northern Light CA Dean Hospital</a:t>
            </a:r>
            <a:r>
              <a:rPr lang="en-US" sz="2300" dirty="0">
                <a:solidFill>
                  <a:srgbClr val="444444"/>
                </a:solidFill>
              </a:rPr>
              <a:t>, </a:t>
            </a:r>
            <a:r>
              <a:rPr lang="en-US" sz="2300" b="0" i="0" dirty="0">
                <a:solidFill>
                  <a:srgbClr val="444444"/>
                </a:solidFill>
                <a:effectLst/>
                <a:hlinkClick r:id="rId3"/>
              </a:rPr>
              <a:t>dmgilbert@northernlight.org</a:t>
            </a:r>
            <a:r>
              <a:rPr lang="en-US" sz="2300" b="0" i="0" dirty="0">
                <a:solidFill>
                  <a:srgbClr val="444444"/>
                </a:solidFill>
                <a:effectLst/>
              </a:rPr>
              <a:t>  207-695-5270</a:t>
            </a:r>
          </a:p>
          <a:p>
            <a:pPr>
              <a:lnSpc>
                <a:spcPct val="120000"/>
              </a:lnSpc>
              <a:spcBef>
                <a:spcPts val="600"/>
              </a:spcBef>
              <a:spcAft>
                <a:spcPts val="600"/>
              </a:spcAft>
            </a:pPr>
            <a:r>
              <a:rPr lang="en-US" sz="2300" b="0" i="0" dirty="0">
                <a:solidFill>
                  <a:srgbClr val="444444"/>
                </a:solidFill>
                <a:effectLst/>
              </a:rPr>
              <a:t>Hillary </a:t>
            </a:r>
            <a:r>
              <a:rPr lang="en-US" sz="2300" b="0" i="0" dirty="0" err="1">
                <a:solidFill>
                  <a:srgbClr val="444444"/>
                </a:solidFill>
                <a:effectLst/>
              </a:rPr>
              <a:t>Starbird</a:t>
            </a:r>
            <a:r>
              <a:rPr lang="en-US" sz="2300" b="0" i="0" dirty="0">
                <a:solidFill>
                  <a:srgbClr val="444444"/>
                </a:solidFill>
                <a:effectLst/>
              </a:rPr>
              <a:t>, Director of Community Outreach, Northern Light Mayo Hospital, </a:t>
            </a:r>
            <a:r>
              <a:rPr lang="en-US" sz="2300" b="0" i="0" dirty="0">
                <a:solidFill>
                  <a:srgbClr val="444444"/>
                </a:solidFill>
                <a:effectLst/>
                <a:hlinkClick r:id="rId4"/>
              </a:rPr>
              <a:t>hstarbird@northernlight.org</a:t>
            </a:r>
            <a:r>
              <a:rPr lang="en-US" sz="2300" b="0" i="0" dirty="0">
                <a:solidFill>
                  <a:srgbClr val="444444"/>
                </a:solidFill>
                <a:effectLst/>
              </a:rPr>
              <a:t> , 207-564-4184</a:t>
            </a:r>
          </a:p>
          <a:p>
            <a:pPr>
              <a:lnSpc>
                <a:spcPct val="120000"/>
              </a:lnSpc>
              <a:spcBef>
                <a:spcPts val="600"/>
              </a:spcBef>
              <a:spcAft>
                <a:spcPts val="600"/>
              </a:spcAft>
            </a:pPr>
            <a:r>
              <a:rPr lang="en-US" sz="2300" b="0" i="0" dirty="0">
                <a:solidFill>
                  <a:srgbClr val="444444"/>
                </a:solidFill>
                <a:effectLst/>
              </a:rPr>
              <a:t>Nicole </a:t>
            </a:r>
            <a:r>
              <a:rPr lang="en-US" sz="2300" b="0" i="0" dirty="0" err="1">
                <a:solidFill>
                  <a:srgbClr val="444444"/>
                </a:solidFill>
                <a:effectLst/>
              </a:rPr>
              <a:t>Hammar</a:t>
            </a:r>
            <a:r>
              <a:rPr lang="en-US" sz="2300" b="0" i="0" dirty="0">
                <a:solidFill>
                  <a:srgbClr val="444444"/>
                </a:solidFill>
                <a:effectLst/>
              </a:rPr>
              <a:t>, Community Health Improvement Manager, Northern Light Health </a:t>
            </a:r>
            <a:r>
              <a:rPr lang="en-US" sz="2300" b="0" i="0" dirty="0">
                <a:solidFill>
                  <a:srgbClr val="444444"/>
                </a:solidFill>
                <a:effectLst/>
                <a:hlinkClick r:id="rId5"/>
              </a:rPr>
              <a:t>nhammar@northernlight.org</a:t>
            </a:r>
            <a:r>
              <a:rPr lang="en-US" sz="2300" b="0" i="0" dirty="0">
                <a:solidFill>
                  <a:srgbClr val="444444"/>
                </a:solidFill>
                <a:effectLst/>
              </a:rPr>
              <a:t>  207-973-7245</a:t>
            </a:r>
          </a:p>
          <a:p>
            <a:pPr>
              <a:lnSpc>
                <a:spcPct val="120000"/>
              </a:lnSpc>
              <a:spcBef>
                <a:spcPts val="600"/>
              </a:spcBef>
              <a:spcAft>
                <a:spcPts val="600"/>
              </a:spcAft>
            </a:pPr>
            <a:r>
              <a:rPr lang="en-US" sz="2300" b="0" i="0" dirty="0">
                <a:solidFill>
                  <a:srgbClr val="444444"/>
                </a:solidFill>
                <a:effectLst/>
              </a:rPr>
              <a:t>Jessica Fogg, Penquis District Public Health Liaison, </a:t>
            </a:r>
            <a:r>
              <a:rPr lang="en-US" sz="2300" b="0" i="0" dirty="0">
                <a:solidFill>
                  <a:srgbClr val="444444"/>
                </a:solidFill>
                <a:effectLst/>
                <a:hlinkClick r:id="rId6"/>
              </a:rPr>
              <a:t>Jessica.fogg@maine.gov</a:t>
            </a:r>
            <a:r>
              <a:rPr lang="en-US" sz="2300" b="0" i="0" dirty="0">
                <a:solidFill>
                  <a:srgbClr val="444444"/>
                </a:solidFill>
                <a:effectLst/>
              </a:rPr>
              <a:t>  207-561-4421</a:t>
            </a:r>
            <a:endParaRPr lang="en-US" sz="2300" dirty="0"/>
          </a:p>
          <a:p>
            <a:pPr marL="0" indent="0">
              <a:buNone/>
            </a:pPr>
            <a:endParaRPr lang="en-US" dirty="0"/>
          </a:p>
          <a:p>
            <a:pPr marL="0" indent="0" algn="ctr">
              <a:buNone/>
            </a:pPr>
            <a:r>
              <a:rPr lang="en-US" sz="2300" dirty="0"/>
              <a:t>Maine Shared CHNA: </a:t>
            </a:r>
            <a:r>
              <a:rPr lang="en-US" sz="2300" dirty="0">
                <a:hlinkClick r:id="rId7"/>
              </a:rPr>
              <a:t>info@mainechna.org</a:t>
            </a:r>
            <a:r>
              <a:rPr lang="en-US" sz="2300" dirty="0"/>
              <a:t> </a:t>
            </a:r>
            <a:endParaRPr lang="en-US" sz="2300" dirty="0" smtClean="0"/>
          </a:p>
          <a:p>
            <a:pPr marL="0" indent="0" algn="ctr">
              <a:buNone/>
            </a:pPr>
            <a:r>
              <a:rPr lang="en-US" sz="2300" dirty="0" smtClean="0">
                <a:hlinkClick r:id="rId8"/>
              </a:rPr>
              <a:t>www.mainechna.org</a:t>
            </a:r>
            <a:r>
              <a:rPr lang="en-US" sz="2300" dirty="0" smtClean="0"/>
              <a:t> </a:t>
            </a:r>
            <a:r>
              <a:rPr lang="en-US" dirty="0" smtClean="0"/>
              <a:t> </a:t>
            </a:r>
            <a:endParaRPr lang="en-US" dirty="0"/>
          </a:p>
          <a:p>
            <a:endParaRPr lang="en-US" dirty="0"/>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12"/>
          </p:nvPr>
        </p:nvSpPr>
        <p:spPr/>
        <p:txBody>
          <a:bodyPr/>
          <a:lstStyle/>
          <a:p>
            <a:endParaRPr lang="en-US" dirty="0"/>
          </a:p>
          <a:p>
            <a:endParaRPr lang="en-US" dirty="0"/>
          </a:p>
          <a:p>
            <a:endParaRPr lang="en-US" dirty="0"/>
          </a:p>
        </p:txBody>
      </p:sp>
    </p:spTree>
    <p:extLst>
      <p:ext uri="{BB962C8B-B14F-4D97-AF65-F5344CB8AC3E}">
        <p14:creationId xmlns:p14="http://schemas.microsoft.com/office/powerpoint/2010/main" val="83245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E7746C1-9389-4743-BE08-A6F187B5E1F3}"/>
              </a:ext>
            </a:extLst>
          </p:cNvPr>
          <p:cNvPicPr>
            <a:picLocks noChangeAspect="1"/>
          </p:cNvPicPr>
          <p:nvPr/>
        </p:nvPicPr>
        <p:blipFill>
          <a:blip r:embed="rId3"/>
          <a:stretch>
            <a:fillRect/>
          </a:stretch>
        </p:blipFill>
        <p:spPr>
          <a:xfrm>
            <a:off x="3048" y="291692"/>
            <a:ext cx="12188952" cy="6665675"/>
          </a:xfrm>
          <a:prstGeom prst="rect">
            <a:avLst/>
          </a:prstGeom>
        </p:spPr>
      </p:pic>
      <p:cxnSp>
        <p:nvCxnSpPr>
          <p:cNvPr id="12" name="Straight Arrow Connector 11">
            <a:extLst>
              <a:ext uri="{FF2B5EF4-FFF2-40B4-BE49-F238E27FC236}">
                <a16:creationId xmlns:a16="http://schemas.microsoft.com/office/drawing/2014/main" id="{C2347EE7-F6C2-4B6F-A7C9-C33FF0DF5F36}"/>
              </a:ext>
            </a:extLst>
          </p:cNvPr>
          <p:cNvCxnSpPr/>
          <p:nvPr/>
        </p:nvCxnSpPr>
        <p:spPr>
          <a:xfrm>
            <a:off x="489098" y="2785730"/>
            <a:ext cx="10632" cy="3062177"/>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083872C-B4BD-467C-A9C4-4F828D079982}"/>
              </a:ext>
            </a:extLst>
          </p:cNvPr>
          <p:cNvSpPr txBox="1"/>
          <p:nvPr/>
        </p:nvSpPr>
        <p:spPr>
          <a:xfrm>
            <a:off x="84082" y="2404362"/>
            <a:ext cx="3094075" cy="369332"/>
          </a:xfrm>
          <a:prstGeom prst="rect">
            <a:avLst/>
          </a:prstGeom>
          <a:noFill/>
        </p:spPr>
        <p:txBody>
          <a:bodyPr wrap="square" rtlCol="0">
            <a:spAutoFit/>
          </a:bodyPr>
          <a:lstStyle/>
          <a:p>
            <a:r>
              <a:rPr lang="en-US" dirty="0">
                <a:solidFill>
                  <a:srgbClr val="FF0000"/>
                </a:solidFill>
              </a:rPr>
              <a:t>Join Audio, Mute On/Off</a:t>
            </a:r>
          </a:p>
        </p:txBody>
      </p:sp>
      <p:cxnSp>
        <p:nvCxnSpPr>
          <p:cNvPr id="14" name="Straight Arrow Connector 13">
            <a:extLst>
              <a:ext uri="{FF2B5EF4-FFF2-40B4-BE49-F238E27FC236}">
                <a16:creationId xmlns:a16="http://schemas.microsoft.com/office/drawing/2014/main" id="{EAE5D856-842F-480D-96CF-B077506B2E0C}"/>
              </a:ext>
            </a:extLst>
          </p:cNvPr>
          <p:cNvCxnSpPr/>
          <p:nvPr/>
        </p:nvCxnSpPr>
        <p:spPr>
          <a:xfrm flipH="1">
            <a:off x="1417674" y="4316818"/>
            <a:ext cx="7089" cy="153108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BA3B680-147F-455B-BB1C-6CF6BBA5E939}"/>
              </a:ext>
            </a:extLst>
          </p:cNvPr>
          <p:cNvSpPr txBox="1"/>
          <p:nvPr/>
        </p:nvSpPr>
        <p:spPr>
          <a:xfrm>
            <a:off x="652131" y="3947485"/>
            <a:ext cx="3094075" cy="369332"/>
          </a:xfrm>
          <a:prstGeom prst="rect">
            <a:avLst/>
          </a:prstGeom>
          <a:noFill/>
        </p:spPr>
        <p:txBody>
          <a:bodyPr wrap="square" rtlCol="0">
            <a:spAutoFit/>
          </a:bodyPr>
          <a:lstStyle/>
          <a:p>
            <a:r>
              <a:rPr lang="en-US" dirty="0">
                <a:solidFill>
                  <a:srgbClr val="FF0000"/>
                </a:solidFill>
              </a:rPr>
              <a:t>Turn Video On/Off</a:t>
            </a:r>
          </a:p>
        </p:txBody>
      </p:sp>
      <p:cxnSp>
        <p:nvCxnSpPr>
          <p:cNvPr id="16" name="Straight Arrow Connector 15">
            <a:extLst>
              <a:ext uri="{FF2B5EF4-FFF2-40B4-BE49-F238E27FC236}">
                <a16:creationId xmlns:a16="http://schemas.microsoft.com/office/drawing/2014/main" id="{81676237-6906-4D7B-A0C8-4D94CB7F3F21}"/>
              </a:ext>
            </a:extLst>
          </p:cNvPr>
          <p:cNvCxnSpPr/>
          <p:nvPr/>
        </p:nvCxnSpPr>
        <p:spPr>
          <a:xfrm flipH="1">
            <a:off x="4408967" y="4316817"/>
            <a:ext cx="7089" cy="153108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B860EBB-562D-434F-927A-D93CD120CC24}"/>
              </a:ext>
            </a:extLst>
          </p:cNvPr>
          <p:cNvSpPr txBox="1"/>
          <p:nvPr/>
        </p:nvSpPr>
        <p:spPr>
          <a:xfrm>
            <a:off x="2420669" y="3745746"/>
            <a:ext cx="2269088" cy="646331"/>
          </a:xfrm>
          <a:prstGeom prst="rect">
            <a:avLst/>
          </a:prstGeom>
          <a:noFill/>
        </p:spPr>
        <p:txBody>
          <a:bodyPr wrap="square" rtlCol="0">
            <a:spAutoFit/>
          </a:bodyPr>
          <a:lstStyle/>
          <a:p>
            <a:r>
              <a:rPr lang="en-US" dirty="0">
                <a:solidFill>
                  <a:srgbClr val="FF0000"/>
                </a:solidFill>
              </a:rPr>
              <a:t>Open/close participant list or chat</a:t>
            </a:r>
          </a:p>
        </p:txBody>
      </p:sp>
      <p:cxnSp>
        <p:nvCxnSpPr>
          <p:cNvPr id="19" name="Straight Arrow Connector 18">
            <a:extLst>
              <a:ext uri="{FF2B5EF4-FFF2-40B4-BE49-F238E27FC236}">
                <a16:creationId xmlns:a16="http://schemas.microsoft.com/office/drawing/2014/main" id="{A31D5898-18A0-468E-B64A-A9EB2DA00864}"/>
              </a:ext>
            </a:extLst>
          </p:cNvPr>
          <p:cNvCxnSpPr>
            <a:cxnSpLocks/>
          </p:cNvCxnSpPr>
          <p:nvPr/>
        </p:nvCxnSpPr>
        <p:spPr>
          <a:xfrm flipV="1">
            <a:off x="4568457" y="3753568"/>
            <a:ext cx="3965943" cy="56325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6B39902-1E37-41A0-A32B-461F22EAC084}"/>
              </a:ext>
            </a:extLst>
          </p:cNvPr>
          <p:cNvCxnSpPr>
            <a:cxnSpLocks/>
          </p:cNvCxnSpPr>
          <p:nvPr/>
        </p:nvCxnSpPr>
        <p:spPr>
          <a:xfrm flipV="1">
            <a:off x="4633009" y="671198"/>
            <a:ext cx="3974615" cy="3556648"/>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DE6A396-C220-4AB0-BD3D-42AD676C72E0}"/>
              </a:ext>
            </a:extLst>
          </p:cNvPr>
          <p:cNvCxnSpPr/>
          <p:nvPr/>
        </p:nvCxnSpPr>
        <p:spPr>
          <a:xfrm flipH="1">
            <a:off x="5326912" y="2115879"/>
            <a:ext cx="7088" cy="3732027"/>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8BD6329-8601-4F8C-8DDB-C7C626B9AFD3}"/>
              </a:ext>
            </a:extLst>
          </p:cNvPr>
          <p:cNvSpPr txBox="1"/>
          <p:nvPr/>
        </p:nvSpPr>
        <p:spPr>
          <a:xfrm>
            <a:off x="4661889" y="1710367"/>
            <a:ext cx="3094075" cy="369332"/>
          </a:xfrm>
          <a:prstGeom prst="rect">
            <a:avLst/>
          </a:prstGeom>
          <a:noFill/>
        </p:spPr>
        <p:txBody>
          <a:bodyPr wrap="square" rtlCol="0">
            <a:spAutoFit/>
          </a:bodyPr>
          <a:lstStyle/>
          <a:p>
            <a:r>
              <a:rPr lang="en-US" dirty="0">
                <a:solidFill>
                  <a:srgbClr val="FF0000"/>
                </a:solidFill>
              </a:rPr>
              <a:t>Share screen</a:t>
            </a:r>
          </a:p>
        </p:txBody>
      </p:sp>
      <p:cxnSp>
        <p:nvCxnSpPr>
          <p:cNvPr id="24" name="Straight Arrow Connector 23">
            <a:extLst>
              <a:ext uri="{FF2B5EF4-FFF2-40B4-BE49-F238E27FC236}">
                <a16:creationId xmlns:a16="http://schemas.microsoft.com/office/drawing/2014/main" id="{4BCD0B92-65FE-40C8-9F3B-C9206B785335}"/>
              </a:ext>
            </a:extLst>
          </p:cNvPr>
          <p:cNvCxnSpPr/>
          <p:nvPr/>
        </p:nvCxnSpPr>
        <p:spPr>
          <a:xfrm flipH="1">
            <a:off x="6209412" y="4285656"/>
            <a:ext cx="14178" cy="1587794"/>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736139D-4E0B-43B5-8AA3-658DF15E2D62}"/>
              </a:ext>
            </a:extLst>
          </p:cNvPr>
          <p:cNvSpPr txBox="1"/>
          <p:nvPr/>
        </p:nvSpPr>
        <p:spPr>
          <a:xfrm>
            <a:off x="5674240" y="3906362"/>
            <a:ext cx="3094075" cy="369332"/>
          </a:xfrm>
          <a:prstGeom prst="rect">
            <a:avLst/>
          </a:prstGeom>
          <a:noFill/>
        </p:spPr>
        <p:txBody>
          <a:bodyPr wrap="square" rtlCol="0">
            <a:spAutoFit/>
          </a:bodyPr>
          <a:lstStyle/>
          <a:p>
            <a:r>
              <a:rPr lang="en-US" dirty="0">
                <a:solidFill>
                  <a:srgbClr val="FF0000"/>
                </a:solidFill>
              </a:rPr>
              <a:t>Reactions</a:t>
            </a:r>
          </a:p>
        </p:txBody>
      </p:sp>
      <p:cxnSp>
        <p:nvCxnSpPr>
          <p:cNvPr id="26" name="Straight Arrow Connector 25">
            <a:extLst>
              <a:ext uri="{FF2B5EF4-FFF2-40B4-BE49-F238E27FC236}">
                <a16:creationId xmlns:a16="http://schemas.microsoft.com/office/drawing/2014/main" id="{BA4B8EB8-66B4-4D6D-8E20-3D173CF57A98}"/>
              </a:ext>
            </a:extLst>
          </p:cNvPr>
          <p:cNvCxnSpPr>
            <a:cxnSpLocks/>
          </p:cNvCxnSpPr>
          <p:nvPr/>
        </p:nvCxnSpPr>
        <p:spPr>
          <a:xfrm>
            <a:off x="9304623" y="4132151"/>
            <a:ext cx="0" cy="1434471"/>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BD18AD5-7AEC-488E-8501-74BEEDEF0A66}"/>
              </a:ext>
            </a:extLst>
          </p:cNvPr>
          <p:cNvCxnSpPr>
            <a:cxnSpLocks/>
          </p:cNvCxnSpPr>
          <p:nvPr/>
        </p:nvCxnSpPr>
        <p:spPr>
          <a:xfrm flipH="1">
            <a:off x="3305693" y="4358358"/>
            <a:ext cx="1050408" cy="171541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933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4"/>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16"/>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9"/>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20"/>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26"/>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7"/>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3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24"/>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25"/>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22"/>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5" grpId="0"/>
      <p:bldP spid="15" grpId="1"/>
      <p:bldP spid="17" grpId="0"/>
      <p:bldP spid="17" grpId="1"/>
      <p:bldP spid="23" grpId="0"/>
      <p:bldP spid="23" grpId="1"/>
      <p:bldP spid="25" grpId="0"/>
      <p:bldP spid="25"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A464-1F9B-4B52-8394-B45C85E08658}"/>
              </a:ext>
            </a:extLst>
          </p:cNvPr>
          <p:cNvSpPr>
            <a:spLocks noGrp="1"/>
          </p:cNvSpPr>
          <p:nvPr>
            <p:ph type="title"/>
          </p:nvPr>
        </p:nvSpPr>
        <p:spPr/>
        <p:txBody>
          <a:bodyPr/>
          <a:lstStyle/>
          <a:p>
            <a:r>
              <a:rPr lang="en-US" dirty="0"/>
              <a:t>Matching Interests</a:t>
            </a:r>
          </a:p>
        </p:txBody>
      </p:sp>
      <p:sp>
        <p:nvSpPr>
          <p:cNvPr id="5" name="Slide Number Placeholder 4">
            <a:extLst>
              <a:ext uri="{FF2B5EF4-FFF2-40B4-BE49-F238E27FC236}">
                <a16:creationId xmlns:a16="http://schemas.microsoft.com/office/drawing/2014/main" id="{E7C81B8E-3E42-4E04-B98C-BA45C004C380}"/>
              </a:ext>
            </a:extLst>
          </p:cNvPr>
          <p:cNvSpPr>
            <a:spLocks noGrp="1"/>
          </p:cNvSpPr>
          <p:nvPr>
            <p:ph type="sldNum" sz="quarter" idx="12"/>
          </p:nvPr>
        </p:nvSpPr>
        <p:spPr/>
        <p:txBody>
          <a:bodyPr/>
          <a:lstStyle/>
          <a:p>
            <a:fld id="{9B536768-C171-4A40-86CF-A60E08BEB5A1}" type="slidenum">
              <a:rPr lang="en-US" smtClean="0"/>
              <a:t>7</a:t>
            </a:fld>
            <a:endParaRPr lang="en-US"/>
          </a:p>
        </p:txBody>
      </p:sp>
      <p:sp>
        <p:nvSpPr>
          <p:cNvPr id="4" name="Oval 3">
            <a:extLst>
              <a:ext uri="{FF2B5EF4-FFF2-40B4-BE49-F238E27FC236}">
                <a16:creationId xmlns:a16="http://schemas.microsoft.com/office/drawing/2014/main" id="{89EAA11A-628E-47C4-A1F7-D073EAECA354}"/>
              </a:ext>
            </a:extLst>
          </p:cNvPr>
          <p:cNvSpPr/>
          <p:nvPr/>
        </p:nvSpPr>
        <p:spPr>
          <a:xfrm>
            <a:off x="5103718" y="1621398"/>
            <a:ext cx="4480560" cy="420624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pic>
        <p:nvPicPr>
          <p:cNvPr id="6" name="Picture 5">
            <a:extLst>
              <a:ext uri="{FF2B5EF4-FFF2-40B4-BE49-F238E27FC236}">
                <a16:creationId xmlns:a16="http://schemas.microsoft.com/office/drawing/2014/main" id="{405392F1-07CD-49F5-9821-1D1353357938}"/>
              </a:ext>
            </a:extLst>
          </p:cNvPr>
          <p:cNvPicPr>
            <a:picLocks/>
          </p:cNvPicPr>
          <p:nvPr/>
        </p:nvPicPr>
        <p:blipFill rotWithShape="1">
          <a:blip r:embed="rId3" cstate="print">
            <a:extLst>
              <a:ext uri="{28A0092B-C50C-407E-A947-70E740481C1C}">
                <a14:useLocalDpi xmlns:a14="http://schemas.microsoft.com/office/drawing/2010/main" val="0"/>
              </a:ext>
            </a:extLst>
          </a:blip>
          <a:srcRect r="63516"/>
          <a:stretch/>
        </p:blipFill>
        <p:spPr bwMode="auto">
          <a:xfrm>
            <a:off x="3134899" y="2766489"/>
            <a:ext cx="1920240" cy="192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a:extLst>
              <a:ext uri="{FF2B5EF4-FFF2-40B4-BE49-F238E27FC236}">
                <a16:creationId xmlns:a16="http://schemas.microsoft.com/office/drawing/2014/main" id="{667B849D-0BCE-4985-A91B-06F32A77EB1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9424"/>
          <a:stretch/>
        </p:blipFill>
        <p:spPr bwMode="auto">
          <a:xfrm>
            <a:off x="7584201" y="2804199"/>
            <a:ext cx="1258353" cy="1682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D65F4D93-A382-4A26-B606-99FC80A882FA}"/>
              </a:ext>
            </a:extLst>
          </p:cNvPr>
          <p:cNvSpPr txBox="1"/>
          <p:nvPr/>
        </p:nvSpPr>
        <p:spPr>
          <a:xfrm>
            <a:off x="5083238" y="3125267"/>
            <a:ext cx="2096086" cy="1323439"/>
          </a:xfrm>
          <a:prstGeom prst="rect">
            <a:avLst/>
          </a:prstGeom>
          <a:noFill/>
        </p:spPr>
        <p:txBody>
          <a:bodyPr wrap="square" rtlCol="0">
            <a:spAutoFit/>
          </a:bodyPr>
          <a:lstStyle/>
          <a:p>
            <a:pPr algn="ctr"/>
            <a:r>
              <a:rPr lang="en-US" sz="2000" b="1" dirty="0">
                <a:solidFill>
                  <a:schemeClr val="accent2"/>
                </a:solidFill>
                <a:latin typeface="Arial" panose="020B0604020202020204" pitchFamily="34" charset="0"/>
                <a:cs typeface="Arial" panose="020B0604020202020204" pitchFamily="34" charset="0"/>
              </a:rPr>
              <a:t>Maine Shared </a:t>
            </a:r>
          </a:p>
          <a:p>
            <a:pPr algn="ctr"/>
            <a:r>
              <a:rPr lang="en-US" sz="2000" b="1" dirty="0">
                <a:solidFill>
                  <a:schemeClr val="accent2"/>
                </a:solidFill>
                <a:latin typeface="Arial" panose="020B0604020202020204" pitchFamily="34" charset="0"/>
                <a:cs typeface="Arial" panose="020B0604020202020204" pitchFamily="34" charset="0"/>
              </a:rPr>
              <a:t>Community </a:t>
            </a:r>
            <a:br>
              <a:rPr lang="en-US" sz="2000" b="1" dirty="0">
                <a:solidFill>
                  <a:schemeClr val="accent2"/>
                </a:solidFill>
                <a:latin typeface="Arial" panose="020B0604020202020204" pitchFamily="34" charset="0"/>
                <a:cs typeface="Arial" panose="020B0604020202020204" pitchFamily="34" charset="0"/>
              </a:rPr>
            </a:br>
            <a:r>
              <a:rPr lang="en-US" sz="2000" b="1" dirty="0">
                <a:solidFill>
                  <a:schemeClr val="accent2"/>
                </a:solidFill>
                <a:latin typeface="Arial" panose="020B0604020202020204" pitchFamily="34" charset="0"/>
                <a:cs typeface="Arial" panose="020B0604020202020204" pitchFamily="34" charset="0"/>
              </a:rPr>
              <a:t>Health Needs Assessment</a:t>
            </a:r>
          </a:p>
        </p:txBody>
      </p:sp>
      <p:sp>
        <p:nvSpPr>
          <p:cNvPr id="9" name="Oval 8">
            <a:extLst>
              <a:ext uri="{FF2B5EF4-FFF2-40B4-BE49-F238E27FC236}">
                <a16:creationId xmlns:a16="http://schemas.microsoft.com/office/drawing/2014/main" id="{A44D995E-2CF0-4CB9-AAF6-1A1EE516D9CC}"/>
              </a:ext>
            </a:extLst>
          </p:cNvPr>
          <p:cNvSpPr/>
          <p:nvPr/>
        </p:nvSpPr>
        <p:spPr>
          <a:xfrm>
            <a:off x="2764100" y="1599642"/>
            <a:ext cx="4480560" cy="420624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
        <p:nvSpPr>
          <p:cNvPr id="10" name="TextBox 4">
            <a:extLst>
              <a:ext uri="{FF2B5EF4-FFF2-40B4-BE49-F238E27FC236}">
                <a16:creationId xmlns:a16="http://schemas.microsoft.com/office/drawing/2014/main" id="{ECF9FB2A-DC66-4955-8FE4-75C4F809B960}"/>
              </a:ext>
            </a:extLst>
          </p:cNvPr>
          <p:cNvSpPr txBox="1">
            <a:spLocks noChangeArrowheads="1"/>
          </p:cNvSpPr>
          <p:nvPr/>
        </p:nvSpPr>
        <p:spPr bwMode="auto">
          <a:xfrm>
            <a:off x="9754181" y="6019087"/>
            <a:ext cx="2437819"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000" i="1" dirty="0"/>
              <a:t>Images of PHAB and IRS from the internet</a:t>
            </a:r>
          </a:p>
        </p:txBody>
      </p:sp>
    </p:spTree>
    <p:extLst>
      <p:ext uri="{BB962C8B-B14F-4D97-AF65-F5344CB8AC3E}">
        <p14:creationId xmlns:p14="http://schemas.microsoft.com/office/powerpoint/2010/main" val="3502698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0F824-7A43-4834-BFB1-08C569341EEB}"/>
              </a:ext>
            </a:extLst>
          </p:cNvPr>
          <p:cNvSpPr>
            <a:spLocks noGrp="1"/>
          </p:cNvSpPr>
          <p:nvPr>
            <p:ph type="title"/>
          </p:nvPr>
        </p:nvSpPr>
        <p:spPr/>
        <p:txBody>
          <a:bodyPr/>
          <a:lstStyle/>
          <a:p>
            <a:r>
              <a:rPr lang="en-US" dirty="0"/>
              <a:t>The Evolution of an Idea…</a:t>
            </a:r>
          </a:p>
        </p:txBody>
      </p:sp>
      <p:sp>
        <p:nvSpPr>
          <p:cNvPr id="3" name="Slide Number Placeholder 2">
            <a:extLst>
              <a:ext uri="{FF2B5EF4-FFF2-40B4-BE49-F238E27FC236}">
                <a16:creationId xmlns:a16="http://schemas.microsoft.com/office/drawing/2014/main" id="{BE642C64-BB34-4CFA-B07A-E3AC390853F7}"/>
              </a:ext>
            </a:extLst>
          </p:cNvPr>
          <p:cNvSpPr>
            <a:spLocks noGrp="1"/>
          </p:cNvSpPr>
          <p:nvPr>
            <p:ph type="sldNum" sz="quarter" idx="12"/>
          </p:nvPr>
        </p:nvSpPr>
        <p:spPr>
          <a:xfrm>
            <a:off x="8610600" y="6340959"/>
            <a:ext cx="2743200" cy="365125"/>
          </a:xfrm>
        </p:spPr>
        <p:txBody>
          <a:bodyPr/>
          <a:lstStyle/>
          <a:p>
            <a:fld id="{9B536768-C171-4A40-86CF-A60E08BEB5A1}" type="slidenum">
              <a:rPr lang="en-US" smtClean="0"/>
              <a:t>8</a:t>
            </a:fld>
            <a:endParaRPr lang="en-US"/>
          </a:p>
        </p:txBody>
      </p:sp>
      <p:graphicFrame>
        <p:nvGraphicFramePr>
          <p:cNvPr id="4" name="Table 4">
            <a:extLst>
              <a:ext uri="{FF2B5EF4-FFF2-40B4-BE49-F238E27FC236}">
                <a16:creationId xmlns:a16="http://schemas.microsoft.com/office/drawing/2014/main" id="{B896A5CE-955D-4191-BA1F-AC512B45B88F}"/>
              </a:ext>
            </a:extLst>
          </p:cNvPr>
          <p:cNvGraphicFramePr>
            <a:graphicFrameLocks noGrp="1"/>
          </p:cNvGraphicFramePr>
          <p:nvPr/>
        </p:nvGraphicFramePr>
        <p:xfrm>
          <a:off x="764488" y="1508443"/>
          <a:ext cx="10663024" cy="4232482"/>
        </p:xfrm>
        <a:graphic>
          <a:graphicData uri="http://schemas.openxmlformats.org/drawingml/2006/table">
            <a:tbl>
              <a:tblPr bandRow="1">
                <a:tableStyleId>{5C22544A-7EE6-4342-B048-85BDC9FD1C3A}</a:tableStyleId>
              </a:tblPr>
              <a:tblGrid>
                <a:gridCol w="2665756">
                  <a:extLst>
                    <a:ext uri="{9D8B030D-6E8A-4147-A177-3AD203B41FA5}">
                      <a16:colId xmlns:a16="http://schemas.microsoft.com/office/drawing/2014/main" val="210714180"/>
                    </a:ext>
                  </a:extLst>
                </a:gridCol>
                <a:gridCol w="2665756">
                  <a:extLst>
                    <a:ext uri="{9D8B030D-6E8A-4147-A177-3AD203B41FA5}">
                      <a16:colId xmlns:a16="http://schemas.microsoft.com/office/drawing/2014/main" val="2832070079"/>
                    </a:ext>
                  </a:extLst>
                </a:gridCol>
                <a:gridCol w="2665756">
                  <a:extLst>
                    <a:ext uri="{9D8B030D-6E8A-4147-A177-3AD203B41FA5}">
                      <a16:colId xmlns:a16="http://schemas.microsoft.com/office/drawing/2014/main" val="391589670"/>
                    </a:ext>
                  </a:extLst>
                </a:gridCol>
                <a:gridCol w="2665756">
                  <a:extLst>
                    <a:ext uri="{9D8B030D-6E8A-4147-A177-3AD203B41FA5}">
                      <a16:colId xmlns:a16="http://schemas.microsoft.com/office/drawing/2014/main" val="1624228692"/>
                    </a:ext>
                  </a:extLst>
                </a:gridCol>
              </a:tblGrid>
              <a:tr h="982109">
                <a:tc>
                  <a:txBody>
                    <a:bodyPr/>
                    <a:lstStyle/>
                    <a:p>
                      <a:pPr algn="ctr"/>
                      <a:r>
                        <a:rPr lang="en-US" sz="2800" b="1" dirty="0">
                          <a:solidFill>
                            <a:schemeClr val="bg1"/>
                          </a:solidFill>
                          <a:latin typeface="Arial Narrow" panose="020B0606020202030204" pitchFamily="34" charset="0"/>
                          <a:cs typeface="Arial" panose="020B0604020202020204" pitchFamily="34" charset="0"/>
                        </a:rPr>
                        <a:t>2010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err="1">
                          <a:solidFill>
                            <a:schemeClr val="bg1"/>
                          </a:solidFill>
                          <a:latin typeface="Arial Narrow" panose="020B0606020202030204" pitchFamily="34" charset="0"/>
                          <a:cs typeface="Arial" panose="020B0604020202020204" pitchFamily="34" charset="0"/>
                        </a:rPr>
                        <a:t>OneMaine</a:t>
                      </a:r>
                      <a:endParaRPr lang="en-US" sz="2400" b="1" dirty="0">
                        <a:solidFill>
                          <a:schemeClr val="bg1"/>
                        </a:solidFill>
                        <a:latin typeface="Arial Narrow" panose="020B0606020202030204" pitchFamily="34" charset="0"/>
                        <a:cs typeface="Arial" panose="020B0604020202020204" pitchFamily="34" charset="0"/>
                      </a:endParaRPr>
                    </a:p>
                  </a:txBody>
                  <a:tcPr anchor="ctr">
                    <a:solidFill>
                      <a:schemeClr val="accent1"/>
                    </a:solidFill>
                  </a:tcPr>
                </a:tc>
                <a:tc>
                  <a:txBody>
                    <a:bodyPr/>
                    <a:lstStyle/>
                    <a:p>
                      <a:pPr algn="ctr"/>
                      <a:r>
                        <a:rPr lang="en-US" sz="2800" b="1" dirty="0">
                          <a:solidFill>
                            <a:schemeClr val="bg1"/>
                          </a:solidFill>
                          <a:latin typeface="Arial Narrow" panose="020B0606020202030204" pitchFamily="34" charset="0"/>
                          <a:cs typeface="Arial" panose="020B0604020202020204" pitchFamily="34" charset="0"/>
                        </a:rPr>
                        <a:t>2015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Narrow" panose="020B0606020202030204" pitchFamily="34" charset="0"/>
                          <a:cs typeface="Arial" panose="020B0604020202020204" pitchFamily="34" charset="0"/>
                        </a:rPr>
                        <a:t>SHNAPP</a:t>
                      </a:r>
                    </a:p>
                  </a:txBody>
                  <a:tcPr anchor="ctr">
                    <a:solidFill>
                      <a:schemeClr val="accent1"/>
                    </a:solidFill>
                  </a:tcPr>
                </a:tc>
                <a:tc>
                  <a:txBody>
                    <a:bodyPr/>
                    <a:lstStyle/>
                    <a:p>
                      <a:pPr algn="ctr"/>
                      <a:r>
                        <a:rPr lang="en-US" sz="2800" b="1" dirty="0">
                          <a:solidFill>
                            <a:schemeClr val="bg1"/>
                          </a:solidFill>
                          <a:latin typeface="Arial Narrow" panose="020B0606020202030204" pitchFamily="34" charset="0"/>
                          <a:cs typeface="Arial" panose="020B0604020202020204" pitchFamily="34" charset="0"/>
                        </a:rPr>
                        <a:t>2018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Narrow" panose="020B0606020202030204" pitchFamily="34" charset="0"/>
                          <a:cs typeface="Arial" panose="020B0604020202020204" pitchFamily="34" charset="0"/>
                        </a:rPr>
                        <a:t>Maine Shared CHNA</a:t>
                      </a:r>
                    </a:p>
                  </a:txBody>
                  <a:tcPr anchor="ctr">
                    <a:solidFill>
                      <a:schemeClr val="accent1"/>
                    </a:solidFill>
                  </a:tcPr>
                </a:tc>
                <a:tc>
                  <a:txBody>
                    <a:bodyPr/>
                    <a:lstStyle/>
                    <a:p>
                      <a:pPr algn="ctr"/>
                      <a:r>
                        <a:rPr lang="en-US" sz="2800" b="1" dirty="0">
                          <a:solidFill>
                            <a:schemeClr val="bg1"/>
                          </a:solidFill>
                          <a:latin typeface="Arial Narrow" panose="020B0606020202030204" pitchFamily="34" charset="0"/>
                          <a:cs typeface="Arial" panose="020B0604020202020204" pitchFamily="34" charset="0"/>
                        </a:rPr>
                        <a:t>2021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Narrow" panose="020B0606020202030204" pitchFamily="34" charset="0"/>
                          <a:cs typeface="Arial" panose="020B0604020202020204" pitchFamily="34" charset="0"/>
                        </a:rPr>
                        <a:t>Maine Shared CHNA</a:t>
                      </a:r>
                    </a:p>
                  </a:txBody>
                  <a:tcPr anchor="ctr">
                    <a:solidFill>
                      <a:schemeClr val="accent5"/>
                    </a:solidFill>
                  </a:tcPr>
                </a:tc>
                <a:extLst>
                  <a:ext uri="{0D108BD9-81ED-4DB2-BD59-A6C34878D82A}">
                    <a16:rowId xmlns:a16="http://schemas.microsoft.com/office/drawing/2014/main" val="240855251"/>
                  </a:ext>
                </a:extLst>
              </a:tr>
              <a:tr h="3250373">
                <a:tc>
                  <a:txBody>
                    <a:bodyPr/>
                    <a:lstStyle/>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Forums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Surveys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16 Forums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1639 Surveys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22 Mainstream Forums (live)</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2 Immigrant Forums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45 Interviews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spcBef>
                          <a:spcPts val="600"/>
                        </a:spcBef>
                      </a:pPr>
                      <a:r>
                        <a:rPr lang="en-US" sz="2000" dirty="0">
                          <a:latin typeface="Arial" panose="020B0604020202020204" pitchFamily="34" charset="0"/>
                          <a:cs typeface="Arial" panose="020B0604020202020204" pitchFamily="34" charset="0"/>
                        </a:rPr>
                        <a:t>16+ Mainstream Forums (virtual)</a:t>
                      </a:r>
                    </a:p>
                    <a:p>
                      <a:pPr algn="ctr">
                        <a:spcBef>
                          <a:spcPts val="600"/>
                        </a:spcBef>
                      </a:pPr>
                      <a:endParaRPr lang="en-US" sz="2000" dirty="0">
                        <a:latin typeface="Arial" panose="020B0604020202020204" pitchFamily="34" charset="0"/>
                        <a:cs typeface="Arial" panose="020B0604020202020204" pitchFamily="34" charset="0"/>
                      </a:endParaRPr>
                    </a:p>
                    <a:p>
                      <a:pPr algn="ctr">
                        <a:spcBef>
                          <a:spcPts val="600"/>
                        </a:spcBef>
                      </a:pPr>
                      <a:r>
                        <a:rPr lang="en-US" sz="2000" dirty="0">
                          <a:latin typeface="Arial" panose="020B0604020202020204" pitchFamily="34" charset="0"/>
                          <a:cs typeface="Arial" panose="020B0604020202020204" pitchFamily="34" charset="0"/>
                        </a:rPr>
                        <a:t>10+ Community Sponsored Events</a:t>
                      </a:r>
                    </a:p>
                    <a:p>
                      <a:pPr algn="ctr">
                        <a:spcBef>
                          <a:spcPts val="600"/>
                        </a:spcBef>
                      </a:pPr>
                      <a:endParaRPr lang="en-US" sz="2000" dirty="0">
                        <a:latin typeface="Arial" panose="020B0604020202020204" pitchFamily="34" charset="0"/>
                        <a:cs typeface="Arial" panose="020B0604020202020204" pitchFamily="34" charset="0"/>
                      </a:endParaRPr>
                    </a:p>
                    <a:p>
                      <a:pPr algn="ctr">
                        <a:spcBef>
                          <a:spcPts val="600"/>
                        </a:spcBef>
                      </a:pPr>
                      <a:r>
                        <a:rPr lang="en-US" sz="2000" dirty="0">
                          <a:latin typeface="Arial" panose="020B0604020202020204" pitchFamily="34" charset="0"/>
                          <a:cs typeface="Arial" panose="020B0604020202020204" pitchFamily="34" charset="0"/>
                        </a:rPr>
                        <a:t>2000+ Oral Surveys</a:t>
                      </a:r>
                    </a:p>
                    <a:p>
                      <a:pPr algn="ctr">
                        <a:spcBef>
                          <a:spcPts val="600"/>
                        </a:spcBef>
                      </a:pPr>
                      <a:endParaRPr lang="en-US" sz="2000" dirty="0">
                        <a:latin typeface="Arial" panose="020B0604020202020204" pitchFamily="34" charset="0"/>
                        <a:cs typeface="Arial" panose="020B0604020202020204" pitchFamily="34" charset="0"/>
                      </a:endParaRPr>
                    </a:p>
                  </a:txBody>
                  <a:tcPr>
                    <a:solidFill>
                      <a:schemeClr val="accent5">
                        <a:lumMod val="20000"/>
                        <a:lumOff val="80000"/>
                      </a:schemeClr>
                    </a:solidFill>
                  </a:tcPr>
                </a:tc>
                <a:extLst>
                  <a:ext uri="{0D108BD9-81ED-4DB2-BD59-A6C34878D82A}">
                    <a16:rowId xmlns:a16="http://schemas.microsoft.com/office/drawing/2014/main" val="1331030645"/>
                  </a:ext>
                </a:extLst>
              </a:tr>
            </a:tbl>
          </a:graphicData>
        </a:graphic>
      </p:graphicFrame>
    </p:spTree>
    <p:extLst>
      <p:ext uri="{BB962C8B-B14F-4D97-AF65-F5344CB8AC3E}">
        <p14:creationId xmlns:p14="http://schemas.microsoft.com/office/powerpoint/2010/main" val="3686938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969DC-A541-4ED3-B052-7256715D7657}"/>
              </a:ext>
            </a:extLst>
          </p:cNvPr>
          <p:cNvSpPr>
            <a:spLocks noGrp="1"/>
          </p:cNvSpPr>
          <p:nvPr>
            <p:ph type="title"/>
          </p:nvPr>
        </p:nvSpPr>
        <p:spPr/>
        <p:txBody>
          <a:bodyPr/>
          <a:lstStyle/>
          <a:p>
            <a:r>
              <a:rPr lang="en-US" dirty="0"/>
              <a:t>10 Essential Public Health Services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12"/>
          </p:nvPr>
        </p:nvSpPr>
        <p:spPr/>
        <p:txBody>
          <a:bodyPr/>
          <a:lstStyle/>
          <a:p>
            <a:fld id="{9B536768-C171-4A40-86CF-A60E08BEB5A1}" type="slidenum">
              <a:rPr lang="en-US" smtClean="0"/>
              <a:t>9</a:t>
            </a:fld>
            <a:endParaRPr lang="en-US"/>
          </a:p>
        </p:txBody>
      </p:sp>
      <p:pic>
        <p:nvPicPr>
          <p:cNvPr id="5" name="Picture 4" descr="Diagram&#10;&#10;Description automatically generated">
            <a:extLst>
              <a:ext uri="{FF2B5EF4-FFF2-40B4-BE49-F238E27FC236}">
                <a16:creationId xmlns:a16="http://schemas.microsoft.com/office/drawing/2014/main" id="{BCBEFAC8-B371-4010-B6D3-1D78B5C8B0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5602" y="1150374"/>
            <a:ext cx="5379563" cy="5046807"/>
          </a:xfrm>
          <a:prstGeom prst="rect">
            <a:avLst/>
          </a:prstGeom>
        </p:spPr>
      </p:pic>
      <p:cxnSp>
        <p:nvCxnSpPr>
          <p:cNvPr id="9" name="Straight Arrow Connector 8"/>
          <p:cNvCxnSpPr/>
          <p:nvPr/>
        </p:nvCxnSpPr>
        <p:spPr>
          <a:xfrm>
            <a:off x="5250426" y="1150374"/>
            <a:ext cx="747251" cy="35806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5911321"/>
      </p:ext>
    </p:extLst>
  </p:cSld>
  <p:clrMapOvr>
    <a:masterClrMapping/>
  </p:clrMapOvr>
</p:sld>
</file>

<file path=ppt/theme/theme1.xml><?xml version="1.0" encoding="utf-8"?>
<a:theme xmlns:a="http://schemas.openxmlformats.org/drawingml/2006/main" name="Office Theme">
  <a:themeElements>
    <a:clrScheme name="Maine CHNA">
      <a:dk1>
        <a:sysClr val="windowText" lastClr="000000"/>
      </a:dk1>
      <a:lt1>
        <a:sysClr val="window" lastClr="FFFFFF"/>
      </a:lt1>
      <a:dk2>
        <a:srgbClr val="44546A"/>
      </a:dk2>
      <a:lt2>
        <a:srgbClr val="E7E6E6"/>
      </a:lt2>
      <a:accent1>
        <a:srgbClr val="A2ADB1"/>
      </a:accent1>
      <a:accent2>
        <a:srgbClr val="3D6E6F"/>
      </a:accent2>
      <a:accent3>
        <a:srgbClr val="061D39"/>
      </a:accent3>
      <a:accent4>
        <a:srgbClr val="660F44"/>
      </a:accent4>
      <a:accent5>
        <a:srgbClr val="178AC1"/>
      </a:accent5>
      <a:accent6>
        <a:srgbClr val="94CF4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0090FA1FF917041BE80DE2289158104" ma:contentTypeVersion="7" ma:contentTypeDescription="Create a new document." ma:contentTypeScope="" ma:versionID="3ac2c186bfcaa2fdd99bed93056e8bd0">
  <xsd:schema xmlns:xsd="http://www.w3.org/2001/XMLSchema" xmlns:xs="http://www.w3.org/2001/XMLSchema" xmlns:p="http://schemas.microsoft.com/office/2006/metadata/properties" xmlns:ns2="d56b13c6-6b9c-431a-b192-b800a8a986cb" targetNamespace="http://schemas.microsoft.com/office/2006/metadata/properties" ma:root="true" ma:fieldsID="d2eedb413d770c05d172cc7018a4c7b0" ns2:_="">
    <xsd:import namespace="d56b13c6-6b9c-431a-b192-b800a8a986c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6b13c6-6b9c-431a-b192-b800a8a986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A493F9-5877-480A-9433-BF00537E6417}">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d56b13c6-6b9c-431a-b192-b800a8a986cb"/>
    <ds:schemaRef ds:uri="http://www.w3.org/XML/1998/namespace"/>
  </ds:schemaRefs>
</ds:datastoreItem>
</file>

<file path=customXml/itemProps2.xml><?xml version="1.0" encoding="utf-8"?>
<ds:datastoreItem xmlns:ds="http://schemas.openxmlformats.org/officeDocument/2006/customXml" ds:itemID="{F50ED4BA-EF76-4092-828D-5452B666DA10}">
  <ds:schemaRefs>
    <ds:schemaRef ds:uri="d56b13c6-6b9c-431a-b192-b800a8a986c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5D9B16F-580C-4539-AB70-13A33FFDAD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911</TotalTime>
  <Words>4440</Words>
  <Application>Microsoft Office PowerPoint</Application>
  <PresentationFormat>Widescreen</PresentationFormat>
  <Paragraphs>635</Paragraphs>
  <Slides>52</Slides>
  <Notes>48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52</vt:i4>
      </vt:variant>
    </vt:vector>
  </HeadingPairs>
  <TitlesOfParts>
    <vt:vector size="63" baseType="lpstr">
      <vt:lpstr>Arial</vt:lpstr>
      <vt:lpstr>Arial Black</vt:lpstr>
      <vt:lpstr>Arial Narrow</vt:lpstr>
      <vt:lpstr>Calibri</vt:lpstr>
      <vt:lpstr>HelveticaNeueLT Std</vt:lpstr>
      <vt:lpstr>HelveticaNeueLT Std Lt</vt:lpstr>
      <vt:lpstr>HelveticaNeueLT Std Med</vt:lpstr>
      <vt:lpstr>Times New Roman</vt:lpstr>
      <vt:lpstr>Wingdings</vt:lpstr>
      <vt:lpstr>Wingdings 2</vt:lpstr>
      <vt:lpstr>Office Theme</vt:lpstr>
      <vt:lpstr>Maine Shared Community Health Needs Assessment Piscataquis County</vt:lpstr>
      <vt:lpstr>Welcome</vt:lpstr>
      <vt:lpstr>PowerPoint Presentation</vt:lpstr>
      <vt:lpstr>Thank you, forum sponsors</vt:lpstr>
      <vt:lpstr>Forum agenda</vt:lpstr>
      <vt:lpstr>PowerPoint Presentation</vt:lpstr>
      <vt:lpstr>Matching Interests</vt:lpstr>
      <vt:lpstr>The Evolution of an Idea…</vt:lpstr>
      <vt:lpstr>10 Essential Public Health Services</vt:lpstr>
      <vt:lpstr>Maine Shared CHNA Organizational Chart</vt:lpstr>
      <vt:lpstr>Inputs and Outcomes</vt:lpstr>
      <vt:lpstr>Leadership remarks</vt:lpstr>
      <vt:lpstr>Previous Health Improvement Efforts</vt:lpstr>
      <vt:lpstr>Penquis District – Piscataquis County Hospital and District priority areas of work since the 2019 Shared CHNA</vt:lpstr>
      <vt:lpstr>Penquis District – Piscataquis County Hospital and District priority areas of work since the 2019 Shared CHNA</vt:lpstr>
      <vt:lpstr>Partners</vt:lpstr>
      <vt:lpstr>Accomplishments of Note</vt:lpstr>
      <vt:lpstr>How to Read the County Health Profiles and Health Equity Data Sheets</vt:lpstr>
      <vt:lpstr>How to Read County Health Profile </vt:lpstr>
      <vt:lpstr>How to Read County Health Profile</vt:lpstr>
      <vt:lpstr>For More Data</vt:lpstr>
      <vt:lpstr>Key Findings</vt:lpstr>
      <vt:lpstr>Demographics</vt:lpstr>
      <vt:lpstr>Demographics</vt:lpstr>
      <vt:lpstr>Demographics</vt:lpstr>
      <vt:lpstr>Demographics</vt:lpstr>
      <vt:lpstr>Demographics</vt:lpstr>
      <vt:lpstr>Demographics</vt:lpstr>
      <vt:lpstr>Health Indicators </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Breakout Discussions</vt:lpstr>
      <vt:lpstr>Reconvene</vt:lpstr>
      <vt:lpstr>Wrap up and Next Steps</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Maine Shared Community Health Needs Assessment [COMMUNITY FORUM]</dc:title>
  <dc:creator>Patrick Madden</dc:creator>
  <cp:lastModifiedBy>Joanna L. Morrissey</cp:lastModifiedBy>
  <cp:revision>67</cp:revision>
  <dcterms:created xsi:type="dcterms:W3CDTF">2021-07-27T22:49:15Z</dcterms:created>
  <dcterms:modified xsi:type="dcterms:W3CDTF">2021-09-07T14:59:10Z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0x01010090090FA1FF917041BE80DE2289158104</vt:lpwstr>
  </property>
</Properties>
</file>