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xml" ContentType="application/vnd.openxmlformats-officedocument.drawingml.chartshapes+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4.xml" ContentType="application/vnd.openxmlformats-officedocument.drawingml.chartshapes+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5.xml" ContentType="application/vnd.openxmlformats-officedocument.drawingml.chartshapes+xml"/>
  <Override PartName="/ppt/notesSlides/notesSlide3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6.xml" ContentType="application/vnd.openxmlformats-officedocument.drawingml.chartshapes+xml"/>
  <Override PartName="/ppt/notesSlides/notesSlide3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7.xml" ContentType="application/vnd.openxmlformats-officedocument.drawingml.chartshape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60" r:id="rId3"/>
    <p:sldId id="380" r:id="rId4"/>
    <p:sldId id="257" r:id="rId5"/>
    <p:sldId id="379" r:id="rId6"/>
    <p:sldId id="381" r:id="rId7"/>
    <p:sldId id="263" r:id="rId8"/>
    <p:sldId id="262" r:id="rId9"/>
    <p:sldId id="378" r:id="rId10"/>
    <p:sldId id="382" r:id="rId11"/>
    <p:sldId id="275" r:id="rId12"/>
    <p:sldId id="276" r:id="rId13"/>
    <p:sldId id="277" r:id="rId14"/>
    <p:sldId id="309" r:id="rId15"/>
    <p:sldId id="374" r:id="rId16"/>
    <p:sldId id="269" r:id="rId17"/>
    <p:sldId id="285" r:id="rId18"/>
    <p:sldId id="376" r:id="rId19"/>
    <p:sldId id="274" r:id="rId20"/>
    <p:sldId id="284" r:id="rId21"/>
    <p:sldId id="283" r:id="rId22"/>
    <p:sldId id="287" r:id="rId23"/>
    <p:sldId id="289" r:id="rId24"/>
    <p:sldId id="290" r:id="rId25"/>
    <p:sldId id="281" r:id="rId26"/>
    <p:sldId id="288" r:id="rId27"/>
    <p:sldId id="291" r:id="rId28"/>
    <p:sldId id="299" r:id="rId29"/>
    <p:sldId id="293" r:id="rId30"/>
    <p:sldId id="294" r:id="rId31"/>
    <p:sldId id="295" r:id="rId32"/>
    <p:sldId id="300" r:id="rId33"/>
    <p:sldId id="292" r:id="rId34"/>
    <p:sldId id="377" r:id="rId35"/>
    <p:sldId id="270" r:id="rId36"/>
    <p:sldId id="375" r:id="rId37"/>
    <p:sldId id="258" r:id="rId38"/>
    <p:sldId id="271" r:id="rId39"/>
    <p:sldId id="272" r:id="rId40"/>
    <p:sldId id="27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14" clrIdx="0">
    <p:extLst>
      <p:ext uri="{19B8F6BF-5375-455C-9EA6-DF929625EA0E}">
        <p15:presenceInfo xmlns:p15="http://schemas.microsoft.com/office/powerpoint/2012/main" userId="S::mnoyes@marketdecisions.com::6fae3f0c-57c9-4fc0-9b6f-4cb153c40693" providerId="AD"/>
      </p:ext>
    </p:extLst>
  </p:cmAuthor>
  <p:cmAuthor id="2" name="Candace Walsh" initials="CW" lastIdx="1" clrIdx="1">
    <p:extLst>
      <p:ext uri="{19B8F6BF-5375-455C-9EA6-DF929625EA0E}">
        <p15:presenceInfo xmlns:p15="http://schemas.microsoft.com/office/powerpoint/2012/main" userId="S::cwalsh@marketdecisions.com::3b654986-3b7f-4d06-83b0-3ee07a404b9d" providerId="AD"/>
      </p:ext>
    </p:extLst>
  </p:cmAuthor>
  <p:cmAuthor id="3" name="Jay Byron" initials="JB" lastIdx="3" clrIdx="2">
    <p:extLst>
      <p:ext uri="{19B8F6BF-5375-455C-9EA6-DF929625EA0E}">
        <p15:presenceInfo xmlns:p15="http://schemas.microsoft.com/office/powerpoint/2012/main" userId="Jay By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67" autoAdjust="0"/>
  </p:normalViewPr>
  <p:slideViewPr>
    <p:cSldViewPr snapToGrid="0">
      <p:cViewPr varScale="1">
        <p:scale>
          <a:sx n="54" d="100"/>
          <a:sy n="54" d="100"/>
        </p:scale>
        <p:origin x="8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4.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5.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7.xm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dirty="0"/>
              <a:t>Children with Special Health Care Needs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342-4420-9460-FD1C07943351}"/>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342-4420-9460-FD1C07943351}"/>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342-4420-9460-FD1C07943351}"/>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Sheet3!$E$9:$F$9</c:f>
              <c:strCache>
                <c:ptCount val="2"/>
                <c:pt idx="0">
                  <c:v>Maine</c:v>
                </c:pt>
                <c:pt idx="1">
                  <c:v>U.S.</c:v>
                </c:pt>
              </c:strCache>
            </c:strRef>
          </c:cat>
          <c:val>
            <c:numRef>
              <c:f>Sheet3!$E$10:$F$10</c:f>
              <c:numCache>
                <c:formatCode>0.0%</c:formatCode>
                <c:ptCount val="2"/>
                <c:pt idx="0">
                  <c:v>0.23</c:v>
                </c:pt>
                <c:pt idx="1">
                  <c:v>0.189</c:v>
                </c:pt>
              </c:numCache>
            </c:numRef>
          </c:val>
          <c:extLst>
            <c:ext xmlns:c16="http://schemas.microsoft.com/office/drawing/2014/chart" uri="{C3380CC4-5D6E-409C-BE32-E72D297353CC}">
              <c16:uniqueId val="{00000003-6342-4420-9460-FD1C07943351}"/>
            </c:ext>
          </c:extLst>
        </c:ser>
        <c:dLbls>
          <c:dLblPos val="outEnd"/>
          <c:showLegendKey val="0"/>
          <c:showVal val="1"/>
          <c:showCatName val="0"/>
          <c:showSerName val="0"/>
          <c:showPercent val="0"/>
          <c:showBubbleSize val="0"/>
        </c:dLbls>
        <c:gapWidth val="219"/>
        <c:overlap val="-27"/>
        <c:axId val="1689758192"/>
        <c:axId val="1689756528"/>
      </c:barChart>
      <c:catAx>
        <c:axId val="168975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756528"/>
        <c:crosses val="autoZero"/>
        <c:auto val="1"/>
        <c:lblAlgn val="ctr"/>
        <c:lblOffset val="100"/>
        <c:noMultiLvlLbl val="0"/>
      </c:catAx>
      <c:valAx>
        <c:axId val="16897565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75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Unemployment Rate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9CCF-4028-B53E-DBE0A266E13A}"/>
                </c:ext>
              </c:extLst>
            </c:dLbl>
            <c:dLbl>
              <c:idx val="2"/>
              <c:delete val="1"/>
              <c:extLst>
                <c:ext xmlns:c15="http://schemas.microsoft.com/office/drawing/2012/chart" uri="{CE6537A1-D6FC-4f65-9D91-7224C49458BB}"/>
                <c:ext xmlns:c16="http://schemas.microsoft.com/office/drawing/2014/chart" uri="{C3380CC4-5D6E-409C-BE32-E72D297353CC}">
                  <c16:uniqueId val="{00000007-9CCF-4028-B53E-DBE0A266E13A}"/>
                </c:ext>
              </c:extLst>
            </c:dLbl>
            <c:dLbl>
              <c:idx val="3"/>
              <c:delete val="1"/>
              <c:extLst>
                <c:ext xmlns:c15="http://schemas.microsoft.com/office/drawing/2012/chart" uri="{CE6537A1-D6FC-4f65-9D91-7224C49458BB}"/>
                <c:ext xmlns:c16="http://schemas.microsoft.com/office/drawing/2014/chart" uri="{C3380CC4-5D6E-409C-BE32-E72D297353CC}">
                  <c16:uniqueId val="{00000006-9CCF-4028-B53E-DBE0A266E13A}"/>
                </c:ext>
              </c:extLst>
            </c:dLbl>
            <c:dLbl>
              <c:idx val="4"/>
              <c:delete val="1"/>
              <c:extLst>
                <c:ext xmlns:c15="http://schemas.microsoft.com/office/drawing/2012/chart" uri="{CE6537A1-D6FC-4f65-9D91-7224C49458BB}"/>
                <c:ext xmlns:c16="http://schemas.microsoft.com/office/drawing/2014/chart" uri="{C3380CC4-5D6E-409C-BE32-E72D297353CC}">
                  <c16:uniqueId val="{00000005-9CCF-4028-B53E-DBE0A266E13A}"/>
                </c:ext>
              </c:extLst>
            </c:dLbl>
            <c:dLbl>
              <c:idx val="5"/>
              <c:delete val="1"/>
              <c:extLst>
                <c:ext xmlns:c15="http://schemas.microsoft.com/office/drawing/2012/chart" uri="{CE6537A1-D6FC-4f65-9D91-7224C49458BB}"/>
                <c:ext xmlns:c16="http://schemas.microsoft.com/office/drawing/2014/chart" uri="{C3380CC4-5D6E-409C-BE32-E72D297353CC}">
                  <c16:uniqueId val="{00000004-9CCF-4028-B53E-DBE0A266E13A}"/>
                </c:ext>
              </c:extLst>
            </c:dLbl>
            <c:dLbl>
              <c:idx val="6"/>
              <c:delete val="1"/>
              <c:extLst>
                <c:ext xmlns:c15="http://schemas.microsoft.com/office/drawing/2012/chart" uri="{CE6537A1-D6FC-4f65-9D91-7224C49458BB}"/>
                <c:ext xmlns:c16="http://schemas.microsoft.com/office/drawing/2014/chart" uri="{C3380CC4-5D6E-409C-BE32-E72D297353CC}">
                  <c16:uniqueId val="{00000003-9CCF-4028-B53E-DBE0A266E13A}"/>
                </c:ext>
              </c:extLst>
            </c:dLbl>
            <c:dLbl>
              <c:idx val="7"/>
              <c:delete val="1"/>
              <c:extLst>
                <c:ext xmlns:c15="http://schemas.microsoft.com/office/drawing/2012/chart" uri="{CE6537A1-D6FC-4f65-9D91-7224C49458BB}"/>
                <c:ext xmlns:c16="http://schemas.microsoft.com/office/drawing/2014/chart" uri="{C3380CC4-5D6E-409C-BE32-E72D297353CC}">
                  <c16:uniqueId val="{00000002-9CCF-4028-B53E-DBE0A266E1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Sheet2!$E$2:$M$2</c:f>
              <c:numCache>
                <c:formatCode>General</c:formatCode>
                <c:ptCount val="9"/>
                <c:pt idx="0">
                  <c:v>2011</c:v>
                </c:pt>
                <c:pt idx="1">
                  <c:v>2012</c:v>
                </c:pt>
                <c:pt idx="2">
                  <c:v>2013</c:v>
                </c:pt>
                <c:pt idx="3">
                  <c:v>2014</c:v>
                </c:pt>
                <c:pt idx="4">
                  <c:v>2015</c:v>
                </c:pt>
                <c:pt idx="5">
                  <c:v>2016</c:v>
                </c:pt>
                <c:pt idx="6">
                  <c:v>2017</c:v>
                </c:pt>
                <c:pt idx="7">
                  <c:v>2018</c:v>
                </c:pt>
                <c:pt idx="8">
                  <c:v>2020</c:v>
                </c:pt>
              </c:numCache>
            </c:numRef>
          </c:cat>
          <c:val>
            <c:numRef>
              <c:f>Sheet2!$E$3:$M$3</c:f>
              <c:numCache>
                <c:formatCode>0.0%</c:formatCode>
                <c:ptCount val="9"/>
                <c:pt idx="0">
                  <c:v>7.9000000000000001E-2</c:v>
                </c:pt>
                <c:pt idx="1">
                  <c:v>7.4999999999999997E-2</c:v>
                </c:pt>
                <c:pt idx="2">
                  <c:v>6.6000000000000003E-2</c:v>
                </c:pt>
                <c:pt idx="3">
                  <c:v>5.6000000000000001E-2</c:v>
                </c:pt>
                <c:pt idx="4">
                  <c:v>4.3999999999999997E-2</c:v>
                </c:pt>
                <c:pt idx="5">
                  <c:v>3.7999999999999999E-2</c:v>
                </c:pt>
                <c:pt idx="6">
                  <c:v>3.3000000000000002E-2</c:v>
                </c:pt>
                <c:pt idx="7">
                  <c:v>3.4000000000000002E-2</c:v>
                </c:pt>
                <c:pt idx="8">
                  <c:v>5.3999999999999999E-2</c:v>
                </c:pt>
              </c:numCache>
            </c:numRef>
          </c:val>
          <c:smooth val="0"/>
          <c:extLst>
            <c:ext xmlns:c16="http://schemas.microsoft.com/office/drawing/2014/chart" uri="{C3380CC4-5D6E-409C-BE32-E72D297353CC}">
              <c16:uniqueId val="{00000000-9CCF-4028-B53E-DBE0A266E13A}"/>
            </c:ext>
          </c:extLst>
        </c:ser>
        <c:dLbls>
          <c:dLblPos val="t"/>
          <c:showLegendKey val="0"/>
          <c:showVal val="1"/>
          <c:showCatName val="0"/>
          <c:showSerName val="0"/>
          <c:showPercent val="0"/>
          <c:showBubbleSize val="0"/>
        </c:dLbls>
        <c:marker val="1"/>
        <c:smooth val="0"/>
        <c:axId val="2086353024"/>
        <c:axId val="2086345536"/>
      </c:lineChart>
      <c:catAx>
        <c:axId val="20863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45536"/>
        <c:crosses val="autoZero"/>
        <c:auto val="1"/>
        <c:lblAlgn val="ctr"/>
        <c:lblOffset val="100"/>
        <c:noMultiLvlLbl val="0"/>
      </c:catAx>
      <c:valAx>
        <c:axId val="208634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5302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Unemployment Rate (2020)</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4625-44DA-9786-75141AC89BF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Sheet2!$N$2:$O$2</c:f>
              <c:strCache>
                <c:ptCount val="2"/>
                <c:pt idx="0">
                  <c:v>Maine</c:v>
                </c:pt>
                <c:pt idx="1">
                  <c:v>U.S.</c:v>
                </c:pt>
              </c:strCache>
            </c:strRef>
          </c:cat>
          <c:val>
            <c:numRef>
              <c:f>Sheet2!$N$3:$O$3</c:f>
              <c:numCache>
                <c:formatCode>0.0%</c:formatCode>
                <c:ptCount val="2"/>
                <c:pt idx="0">
                  <c:v>5.3999999999999999E-2</c:v>
                </c:pt>
                <c:pt idx="1">
                  <c:v>8.1000000000000003E-2</c:v>
                </c:pt>
              </c:numCache>
            </c:numRef>
          </c:val>
          <c:extLst>
            <c:ext xmlns:c16="http://schemas.microsoft.com/office/drawing/2014/chart" uri="{C3380CC4-5D6E-409C-BE32-E72D297353CC}">
              <c16:uniqueId val="{00000000-4625-44DA-9786-75141AC89BF8}"/>
            </c:ext>
          </c:extLst>
        </c:ser>
        <c:dLbls>
          <c:dLblPos val="outEnd"/>
          <c:showLegendKey val="0"/>
          <c:showVal val="1"/>
          <c:showCatName val="0"/>
          <c:showSerName val="0"/>
          <c:showPercent val="0"/>
          <c:showBubbleSize val="0"/>
        </c:dLbls>
        <c:gapWidth val="219"/>
        <c:overlap val="-27"/>
        <c:axId val="2020386688"/>
        <c:axId val="2020380448"/>
      </c:barChart>
      <c:catAx>
        <c:axId val="20203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0380448"/>
        <c:crosses val="autoZero"/>
        <c:auto val="1"/>
        <c:lblAlgn val="ctr"/>
        <c:lblOffset val="100"/>
        <c:noMultiLvlLbl val="0"/>
      </c:catAx>
      <c:valAx>
        <c:axId val="2020380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038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No Vehicle in the Home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1"/>
              </a:solidFill>
              <a:ln w="34925">
                <a:solidFill>
                  <a:schemeClr val="accent3"/>
                </a:solidFill>
              </a:ln>
              <a:effectLst/>
            </c:spPr>
          </c:marker>
          <c:dLbls>
            <c:dLbl>
              <c:idx val="0"/>
              <c:layout>
                <c:manualLayout>
                  <c:x val="-8.4305654974946312E-2"/>
                  <c:y val="-6.8904199475065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C6-46BF-B16A-E2D7EA045780}"/>
                </c:ext>
              </c:extLst>
            </c:dLbl>
            <c:dLbl>
              <c:idx val="1"/>
              <c:delete val="1"/>
              <c:extLst>
                <c:ext xmlns:c15="http://schemas.microsoft.com/office/drawing/2012/chart" uri="{CE6537A1-D6FC-4f65-9D91-7224C49458BB}"/>
                <c:ext xmlns:c16="http://schemas.microsoft.com/office/drawing/2014/chart" uri="{C3380CC4-5D6E-409C-BE32-E72D297353CC}">
                  <c16:uniqueId val="{00000009-CCC6-46BF-B16A-E2D7EA045780}"/>
                </c:ext>
              </c:extLst>
            </c:dLbl>
            <c:dLbl>
              <c:idx val="2"/>
              <c:delete val="1"/>
              <c:extLst>
                <c:ext xmlns:c15="http://schemas.microsoft.com/office/drawing/2012/chart" uri="{CE6537A1-D6FC-4f65-9D91-7224C49458BB}"/>
                <c:ext xmlns:c16="http://schemas.microsoft.com/office/drawing/2014/chart" uri="{C3380CC4-5D6E-409C-BE32-E72D297353CC}">
                  <c16:uniqueId val="{00000008-CCC6-46BF-B16A-E2D7EA045780}"/>
                </c:ext>
              </c:extLst>
            </c:dLbl>
            <c:dLbl>
              <c:idx val="3"/>
              <c:delete val="1"/>
              <c:extLst>
                <c:ext xmlns:c15="http://schemas.microsoft.com/office/drawing/2012/chart" uri="{CE6537A1-D6FC-4f65-9D91-7224C49458BB}"/>
                <c:ext xmlns:c16="http://schemas.microsoft.com/office/drawing/2014/chart" uri="{C3380CC4-5D6E-409C-BE32-E72D297353CC}">
                  <c16:uniqueId val="{00000007-CCC6-46BF-B16A-E2D7EA045780}"/>
                </c:ext>
              </c:extLst>
            </c:dLbl>
            <c:dLbl>
              <c:idx val="4"/>
              <c:delete val="1"/>
              <c:extLst>
                <c:ext xmlns:c15="http://schemas.microsoft.com/office/drawing/2012/chart" uri="{CE6537A1-D6FC-4f65-9D91-7224C49458BB}"/>
                <c:ext xmlns:c16="http://schemas.microsoft.com/office/drawing/2014/chart" uri="{C3380CC4-5D6E-409C-BE32-E72D297353CC}">
                  <c16:uniqueId val="{00000006-CCC6-46BF-B16A-E2D7EA045780}"/>
                </c:ext>
              </c:extLst>
            </c:dLbl>
            <c:dLbl>
              <c:idx val="5"/>
              <c:delete val="1"/>
              <c:extLst>
                <c:ext xmlns:c15="http://schemas.microsoft.com/office/drawing/2012/chart" uri="{CE6537A1-D6FC-4f65-9D91-7224C49458BB}"/>
                <c:ext xmlns:c16="http://schemas.microsoft.com/office/drawing/2014/chart" uri="{C3380CC4-5D6E-409C-BE32-E72D297353CC}">
                  <c16:uniqueId val="{00000005-CCC6-46BF-B16A-E2D7EA045780}"/>
                </c:ext>
              </c:extLst>
            </c:dLbl>
            <c:dLbl>
              <c:idx val="6"/>
              <c:delete val="1"/>
              <c:extLst>
                <c:ext xmlns:c15="http://schemas.microsoft.com/office/drawing/2012/chart" uri="{CE6537A1-D6FC-4f65-9D91-7224C49458BB}"/>
                <c:ext xmlns:c16="http://schemas.microsoft.com/office/drawing/2014/chart" uri="{C3380CC4-5D6E-409C-BE32-E72D297353CC}">
                  <c16:uniqueId val="{00000004-CCC6-46BF-B16A-E2D7EA045780}"/>
                </c:ext>
              </c:extLst>
            </c:dLbl>
            <c:dLbl>
              <c:idx val="7"/>
              <c:delete val="1"/>
              <c:extLst>
                <c:ext xmlns:c15="http://schemas.microsoft.com/office/drawing/2012/chart" uri="{CE6537A1-D6FC-4f65-9D91-7224C49458BB}"/>
                <c:ext xmlns:c16="http://schemas.microsoft.com/office/drawing/2014/chart" uri="{C3380CC4-5D6E-409C-BE32-E72D297353CC}">
                  <c16:uniqueId val="{00000003-CCC6-46BF-B16A-E2D7EA045780}"/>
                </c:ext>
              </c:extLst>
            </c:dLbl>
            <c:dLbl>
              <c:idx val="8"/>
              <c:delete val="1"/>
              <c:extLst>
                <c:ext xmlns:c15="http://schemas.microsoft.com/office/drawing/2012/chart" uri="{CE6537A1-D6FC-4f65-9D91-7224C49458BB}"/>
                <c:ext xmlns:c16="http://schemas.microsoft.com/office/drawing/2014/chart" uri="{C3380CC4-5D6E-409C-BE32-E72D297353CC}">
                  <c16:uniqueId val="{00000002-CCC6-46BF-B16A-E2D7EA045780}"/>
                </c:ext>
              </c:extLst>
            </c:dLbl>
            <c:dLbl>
              <c:idx val="9"/>
              <c:layout>
                <c:manualLayout>
                  <c:x val="-3.4723216416129805E-2"/>
                  <c:y val="6.3811849907650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F2-461C-84DE-358248908D3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Sheet2!$D$60:$M$60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Sheet2!$D$61:$M$61</c:f>
              <c:numCache>
                <c:formatCode>0.0%</c:formatCode>
                <c:ptCount val="10"/>
                <c:pt idx="0">
                  <c:v>1.6E-2</c:v>
                </c:pt>
                <c:pt idx="1">
                  <c:v>2.1999999999999999E-2</c:v>
                </c:pt>
                <c:pt idx="2">
                  <c:v>0.02</c:v>
                </c:pt>
                <c:pt idx="3">
                  <c:v>2.3E-2</c:v>
                </c:pt>
                <c:pt idx="4">
                  <c:v>2.7E-2</c:v>
                </c:pt>
                <c:pt idx="5">
                  <c:v>2.5000000000000001E-2</c:v>
                </c:pt>
                <c:pt idx="6">
                  <c:v>2.4E-2</c:v>
                </c:pt>
                <c:pt idx="7">
                  <c:v>1.9E-2</c:v>
                </c:pt>
                <c:pt idx="8">
                  <c:v>2.1000000000000001E-2</c:v>
                </c:pt>
                <c:pt idx="9">
                  <c:v>1.7999999999999999E-2</c:v>
                </c:pt>
              </c:numCache>
            </c:numRef>
          </c:val>
          <c:smooth val="0"/>
          <c:extLst>
            <c:ext xmlns:c16="http://schemas.microsoft.com/office/drawing/2014/chart" uri="{C3380CC4-5D6E-409C-BE32-E72D297353CC}">
              <c16:uniqueId val="{00000000-CCC6-46BF-B16A-E2D7EA045780}"/>
            </c:ext>
          </c:extLst>
        </c:ser>
        <c:dLbls>
          <c:dLblPos val="t"/>
          <c:showLegendKey val="0"/>
          <c:showVal val="1"/>
          <c:showCatName val="0"/>
          <c:showSerName val="0"/>
          <c:showPercent val="0"/>
          <c:showBubbleSize val="0"/>
        </c:dLbls>
        <c:marker val="1"/>
        <c:smooth val="0"/>
        <c:axId val="2014332864"/>
        <c:axId val="2014333280"/>
      </c:lineChart>
      <c:catAx>
        <c:axId val="20143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4333280"/>
        <c:crosses val="autoZero"/>
        <c:auto val="1"/>
        <c:lblAlgn val="ctr"/>
        <c:lblOffset val="100"/>
        <c:noMultiLvlLbl val="0"/>
      </c:catAx>
      <c:valAx>
        <c:axId val="20143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3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dirty="0"/>
              <a:t>No Vehicle in the Home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29E8-4DCF-9395-E2D633BE16E9}"/>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Sheet2!$N$60:$O$60</c:f>
              <c:strCache>
                <c:ptCount val="2"/>
                <c:pt idx="0">
                  <c:v>Maine</c:v>
                </c:pt>
                <c:pt idx="1">
                  <c:v>U.S.</c:v>
                </c:pt>
              </c:strCache>
            </c:strRef>
          </c:cat>
          <c:val>
            <c:numRef>
              <c:f>Sheet2!$N$61:$O$61</c:f>
              <c:numCache>
                <c:formatCode>0.0%</c:formatCode>
                <c:ptCount val="2"/>
                <c:pt idx="0">
                  <c:v>1.7999999999999999E-2</c:v>
                </c:pt>
                <c:pt idx="1">
                  <c:v>4.2999999999999997E-2</c:v>
                </c:pt>
              </c:numCache>
            </c:numRef>
          </c:val>
          <c:extLst>
            <c:ext xmlns:c16="http://schemas.microsoft.com/office/drawing/2014/chart" uri="{C3380CC4-5D6E-409C-BE32-E72D297353CC}">
              <c16:uniqueId val="{00000000-29E8-4DCF-9395-E2D633BE16E9}"/>
            </c:ext>
          </c:extLst>
        </c:ser>
        <c:dLbls>
          <c:dLblPos val="outEnd"/>
          <c:showLegendKey val="0"/>
          <c:showVal val="1"/>
          <c:showCatName val="0"/>
          <c:showSerName val="0"/>
          <c:showPercent val="0"/>
          <c:showBubbleSize val="0"/>
        </c:dLbls>
        <c:gapWidth val="219"/>
        <c:overlap val="-27"/>
        <c:axId val="1998793760"/>
        <c:axId val="1998794592"/>
      </c:barChart>
      <c:catAx>
        <c:axId val="199879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8794592"/>
        <c:crosses val="autoZero"/>
        <c:auto val="1"/>
        <c:lblAlgn val="ctr"/>
        <c:lblOffset val="100"/>
        <c:noMultiLvlLbl val="0"/>
      </c:catAx>
      <c:valAx>
        <c:axId val="1998794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879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Adverse Childhood Experiences</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Sheet2!$K$23:$L$23</c:f>
              <c:numCache>
                <c:formatCode>General</c:formatCode>
                <c:ptCount val="2"/>
                <c:pt idx="0">
                  <c:v>2017</c:v>
                </c:pt>
                <c:pt idx="1">
                  <c:v>2019</c:v>
                </c:pt>
              </c:numCache>
            </c:numRef>
          </c:cat>
          <c:val>
            <c:numRef>
              <c:f>Sheet2!$K$24:$L$24</c:f>
              <c:numCache>
                <c:formatCode>0.0%</c:formatCode>
                <c:ptCount val="2"/>
                <c:pt idx="0">
                  <c:v>0.23399999999999999</c:v>
                </c:pt>
                <c:pt idx="1">
                  <c:v>0.21299999999999999</c:v>
                </c:pt>
              </c:numCache>
            </c:numRef>
          </c:val>
          <c:extLst>
            <c:ext xmlns:c16="http://schemas.microsoft.com/office/drawing/2014/chart" uri="{C3380CC4-5D6E-409C-BE32-E72D297353CC}">
              <c16:uniqueId val="{00000000-4F36-4317-8A8B-63E08C3A1906}"/>
            </c:ext>
          </c:extLst>
        </c:ser>
        <c:dLbls>
          <c:dLblPos val="outEnd"/>
          <c:showLegendKey val="0"/>
          <c:showVal val="1"/>
          <c:showCatName val="0"/>
          <c:showSerName val="0"/>
          <c:showPercent val="0"/>
          <c:showBubbleSize val="0"/>
        </c:dLbls>
        <c:gapWidth val="219"/>
        <c:overlap val="-27"/>
        <c:axId val="2013402144"/>
        <c:axId val="2013394656"/>
      </c:barChart>
      <c:catAx>
        <c:axId val="201340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394656"/>
        <c:crosses val="autoZero"/>
        <c:auto val="1"/>
        <c:lblAlgn val="ctr"/>
        <c:lblOffset val="100"/>
        <c:noMultiLvlLbl val="0"/>
      </c:catAx>
      <c:valAx>
        <c:axId val="2013394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0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Diabetes Prevalence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BD35-42EB-BD46-98D8A3D49357}"/>
                </c:ext>
              </c:extLst>
            </c:dLbl>
            <c:dLbl>
              <c:idx val="2"/>
              <c:delete val="1"/>
              <c:extLst>
                <c:ext xmlns:c15="http://schemas.microsoft.com/office/drawing/2012/chart" uri="{CE6537A1-D6FC-4f65-9D91-7224C49458BB}"/>
                <c:ext xmlns:c16="http://schemas.microsoft.com/office/drawing/2014/chart" uri="{C3380CC4-5D6E-409C-BE32-E72D297353CC}">
                  <c16:uniqueId val="{00000005-BD35-42EB-BD46-98D8A3D49357}"/>
                </c:ext>
              </c:extLst>
            </c:dLbl>
            <c:dLbl>
              <c:idx val="3"/>
              <c:delete val="1"/>
              <c:extLst>
                <c:ext xmlns:c15="http://schemas.microsoft.com/office/drawing/2012/chart" uri="{CE6537A1-D6FC-4f65-9D91-7224C49458BB}"/>
                <c:ext xmlns:c16="http://schemas.microsoft.com/office/drawing/2014/chart" uri="{C3380CC4-5D6E-409C-BE32-E72D297353CC}">
                  <c16:uniqueId val="{00000004-BD35-42EB-BD46-98D8A3D49357}"/>
                </c:ext>
              </c:extLst>
            </c:dLbl>
            <c:dLbl>
              <c:idx val="4"/>
              <c:delete val="1"/>
              <c:extLst>
                <c:ext xmlns:c15="http://schemas.microsoft.com/office/drawing/2012/chart" uri="{CE6537A1-D6FC-4f65-9D91-7224C49458BB}"/>
                <c:ext xmlns:c16="http://schemas.microsoft.com/office/drawing/2014/chart" uri="{C3380CC4-5D6E-409C-BE32-E72D297353CC}">
                  <c16:uniqueId val="{00000003-BD35-42EB-BD46-98D8A3D49357}"/>
                </c:ext>
              </c:extLst>
            </c:dLbl>
            <c:dLbl>
              <c:idx val="5"/>
              <c:delete val="1"/>
              <c:extLst>
                <c:ext xmlns:c15="http://schemas.microsoft.com/office/drawing/2012/chart" uri="{CE6537A1-D6FC-4f65-9D91-7224C49458BB}"/>
                <c:ext xmlns:c16="http://schemas.microsoft.com/office/drawing/2014/chart" uri="{C3380CC4-5D6E-409C-BE32-E72D297353CC}">
                  <c16:uniqueId val="{00000002-BD35-42EB-BD46-98D8A3D4935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Sheet2!$E$27:$K$27</c:f>
              <c:numCache>
                <c:formatCode>General</c:formatCode>
                <c:ptCount val="7"/>
                <c:pt idx="0">
                  <c:v>2011</c:v>
                </c:pt>
                <c:pt idx="1">
                  <c:v>2012</c:v>
                </c:pt>
                <c:pt idx="2">
                  <c:v>2013</c:v>
                </c:pt>
                <c:pt idx="3">
                  <c:v>2014</c:v>
                </c:pt>
                <c:pt idx="4">
                  <c:v>2015</c:v>
                </c:pt>
                <c:pt idx="5">
                  <c:v>2016</c:v>
                </c:pt>
                <c:pt idx="6">
                  <c:v>2017</c:v>
                </c:pt>
              </c:numCache>
            </c:numRef>
          </c:cat>
          <c:val>
            <c:numRef>
              <c:f>Sheet2!$E$28:$K$28</c:f>
              <c:numCache>
                <c:formatCode>0.0%</c:formatCode>
                <c:ptCount val="7"/>
                <c:pt idx="0">
                  <c:v>9.6000000000000002E-2</c:v>
                </c:pt>
                <c:pt idx="1">
                  <c:v>9.7000000000000003E-2</c:v>
                </c:pt>
                <c:pt idx="2">
                  <c:v>9.6000000000000002E-2</c:v>
                </c:pt>
                <c:pt idx="3">
                  <c:v>9.5000000000000001E-2</c:v>
                </c:pt>
                <c:pt idx="4">
                  <c:v>9.9000000000000005E-2</c:v>
                </c:pt>
                <c:pt idx="5">
                  <c:v>0.106</c:v>
                </c:pt>
                <c:pt idx="6">
                  <c:v>0.107</c:v>
                </c:pt>
              </c:numCache>
            </c:numRef>
          </c:val>
          <c:smooth val="0"/>
          <c:extLst>
            <c:ext xmlns:c16="http://schemas.microsoft.com/office/drawing/2014/chart" uri="{C3380CC4-5D6E-409C-BE32-E72D297353CC}">
              <c16:uniqueId val="{00000000-BD35-42EB-BD46-98D8A3D49357}"/>
            </c:ext>
          </c:extLst>
        </c:ser>
        <c:dLbls>
          <c:dLblPos val="t"/>
          <c:showLegendKey val="0"/>
          <c:showVal val="1"/>
          <c:showCatName val="0"/>
          <c:showSerName val="0"/>
          <c:showPercent val="0"/>
          <c:showBubbleSize val="0"/>
        </c:dLbls>
        <c:marker val="1"/>
        <c:smooth val="0"/>
        <c:axId val="2086330976"/>
        <c:axId val="2086331392"/>
      </c:lineChart>
      <c:catAx>
        <c:axId val="208633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31392"/>
        <c:crosses val="autoZero"/>
        <c:auto val="1"/>
        <c:lblAlgn val="ctr"/>
        <c:lblOffset val="100"/>
        <c:noMultiLvlLbl val="0"/>
      </c:catAx>
      <c:valAx>
        <c:axId val="2086331392"/>
        <c:scaling>
          <c:orientation val="minMax"/>
          <c:max val="0.12000000000000001"/>
          <c:min val="7.0000000000000007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30976"/>
        <c:crosses val="autoZero"/>
        <c:crossBetween val="between"/>
        <c:majorUnit val="1.0000000000000002E-2"/>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Diabetes Prevalence</a:t>
            </a:r>
            <a:r>
              <a:rPr lang="en-US" sz="1500" b="1" baseline="0"/>
              <a:t> (2017)</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7236936292061E-2"/>
          <c:y val="0.13158962768542823"/>
          <c:w val="0.87531973276067765"/>
          <c:h val="0.7888832993098084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3CC4-4BEC-A9BF-6C4E0B0A6D1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Sheet2!$N$27:$O$27</c:f>
              <c:strCache>
                <c:ptCount val="2"/>
                <c:pt idx="0">
                  <c:v>Maine</c:v>
                </c:pt>
                <c:pt idx="1">
                  <c:v>U.S.</c:v>
                </c:pt>
              </c:strCache>
            </c:strRef>
          </c:cat>
          <c:val>
            <c:numRef>
              <c:f>Sheet2!$N$28:$O$28</c:f>
              <c:numCache>
                <c:formatCode>0.0%</c:formatCode>
                <c:ptCount val="2"/>
                <c:pt idx="0">
                  <c:v>0.107</c:v>
                </c:pt>
                <c:pt idx="1">
                  <c:v>0.105</c:v>
                </c:pt>
              </c:numCache>
            </c:numRef>
          </c:val>
          <c:extLst>
            <c:ext xmlns:c16="http://schemas.microsoft.com/office/drawing/2014/chart" uri="{C3380CC4-5D6E-409C-BE32-E72D297353CC}">
              <c16:uniqueId val="{00000000-3CC4-4BEC-A9BF-6C4E0B0A6D13}"/>
            </c:ext>
          </c:extLst>
        </c:ser>
        <c:dLbls>
          <c:dLblPos val="outEnd"/>
          <c:showLegendKey val="0"/>
          <c:showVal val="1"/>
          <c:showCatName val="0"/>
          <c:showSerName val="0"/>
          <c:showPercent val="0"/>
          <c:showBubbleSize val="0"/>
        </c:dLbls>
        <c:gapWidth val="219"/>
        <c:overlap val="-27"/>
        <c:axId val="2057911680"/>
        <c:axId val="2057912928"/>
      </c:barChart>
      <c:catAx>
        <c:axId val="20579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7912928"/>
        <c:crosses val="autoZero"/>
        <c:auto val="1"/>
        <c:lblAlgn val="ctr"/>
        <c:lblOffset val="100"/>
        <c:noMultiLvlLbl val="0"/>
      </c:catAx>
      <c:valAx>
        <c:axId val="2057912928"/>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791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4700662417197"/>
          <c:y val="4.6296296296296294E-2"/>
          <c:w val="0.80741688538932632"/>
          <c:h val="0.83754921259842519"/>
        </c:manualLayout>
      </c:layout>
      <c:lineChart>
        <c:grouping val="standard"/>
        <c:varyColors val="0"/>
        <c:ser>
          <c:idx val="2"/>
          <c:order val="0"/>
          <c:tx>
            <c:strRef>
              <c:f>'Chronic Disease'!$B$1</c:f>
              <c:strCache>
                <c:ptCount val="1"/>
                <c:pt idx="0">
                  <c:v>High cholesterol</c:v>
                </c:pt>
              </c:strCache>
            </c:strRef>
          </c:tx>
          <c:spPr>
            <a:ln w="34925" cap="sq">
              <a:solidFill>
                <a:schemeClr val="accent5"/>
              </a:solidFill>
              <a:round/>
            </a:ln>
            <a:effectLst/>
          </c:spPr>
          <c:marker>
            <c:symbol val="circle"/>
            <c:size val="7"/>
            <c:spPr>
              <a:solidFill>
                <a:schemeClr val="bg1"/>
              </a:solidFill>
              <a:ln w="25400">
                <a:solidFill>
                  <a:schemeClr val="accent5"/>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Disease'!$B$2:$B$8</c:f>
              <c:numCache>
                <c:formatCode>General</c:formatCode>
                <c:ptCount val="7"/>
                <c:pt idx="0" formatCode="0%">
                  <c:v>0.40899999999999997</c:v>
                </c:pt>
                <c:pt idx="2" formatCode="0%">
                  <c:v>0.39700000000000002</c:v>
                </c:pt>
                <c:pt idx="4" formatCode="0%">
                  <c:v>0.38500000000000001</c:v>
                </c:pt>
                <c:pt idx="6" formatCode="0%">
                  <c:v>0.374</c:v>
                </c:pt>
              </c:numCache>
            </c:numRef>
          </c:val>
          <c:smooth val="0"/>
          <c:extLst>
            <c:ext xmlns:c16="http://schemas.microsoft.com/office/drawing/2014/chart" uri="{C3380CC4-5D6E-409C-BE32-E72D297353CC}">
              <c16:uniqueId val="{00000000-C022-4C70-99AD-4BAF72F5F1DA}"/>
            </c:ext>
          </c:extLst>
        </c:ser>
        <c:ser>
          <c:idx val="0"/>
          <c:order val="1"/>
          <c:tx>
            <c:strRef>
              <c:f>'Chronic Disease'!$C$1</c:f>
              <c:strCache>
                <c:ptCount val="1"/>
                <c:pt idx="0">
                  <c:v>High blood pressure</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Disease'!$C$2:$C$8</c:f>
              <c:numCache>
                <c:formatCode>General</c:formatCode>
                <c:ptCount val="7"/>
                <c:pt idx="0" formatCode="0%">
                  <c:v>0.32200000000000001</c:v>
                </c:pt>
                <c:pt idx="2" formatCode="0%">
                  <c:v>0.33300000000000002</c:v>
                </c:pt>
                <c:pt idx="4" formatCode="0%">
                  <c:v>0.34100000000000003</c:v>
                </c:pt>
                <c:pt idx="6" formatCode="0%">
                  <c:v>0.34799999999999998</c:v>
                </c:pt>
              </c:numCache>
            </c:numRef>
          </c:val>
          <c:smooth val="0"/>
          <c:extLst>
            <c:ext xmlns:c16="http://schemas.microsoft.com/office/drawing/2014/chart" uri="{C3380CC4-5D6E-409C-BE32-E72D297353CC}">
              <c16:uniqueId val="{00000001-C022-4C70-99AD-4BAF72F5F1DA}"/>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32208"/>
        <c:crosses val="autoZero"/>
        <c:auto val="1"/>
        <c:lblAlgn val="ctr"/>
        <c:lblOffset val="100"/>
        <c:noMultiLvlLbl val="0"/>
      </c:catAx>
      <c:valAx>
        <c:axId val="186332208"/>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05584"/>
        <c:crosses val="autoZero"/>
        <c:crossBetween val="midCat"/>
        <c:majorUnit val="0.1"/>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sym typeface="Wingdings" panose="05000000000000000000" pitchFamily="2" charset="2"/>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1510909621146"/>
          <c:y val="7.016104562074249E-2"/>
          <c:w val="0.80344863142107237"/>
          <c:h val="0.84217884222805484"/>
        </c:manualLayout>
      </c:layout>
      <c:lineChart>
        <c:grouping val="standard"/>
        <c:varyColors val="0"/>
        <c:ser>
          <c:idx val="3"/>
          <c:order val="0"/>
          <c:tx>
            <c:strRef>
              <c:f>'Chronic Disease'!$D$1</c:f>
              <c:strCache>
                <c:ptCount val="1"/>
                <c:pt idx="0">
                  <c:v>Asthma</c:v>
                </c:pt>
              </c:strCache>
            </c:strRef>
          </c:tx>
          <c:spPr>
            <a:ln w="34925" cap="rnd">
              <a:solidFill>
                <a:schemeClr val="accent5"/>
              </a:solidFill>
              <a:round/>
            </a:ln>
            <a:effectLst/>
          </c:spPr>
          <c:marker>
            <c:symbol val="circle"/>
            <c:size val="7"/>
            <c:spPr>
              <a:solidFill>
                <a:schemeClr val="bg1"/>
              </a:solidFill>
              <a:ln w="25400">
                <a:solidFill>
                  <a:schemeClr val="accent5"/>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Disease'!$D$2:$D$8</c:f>
              <c:numCache>
                <c:formatCode>0%</c:formatCode>
                <c:ptCount val="7"/>
                <c:pt idx="0">
                  <c:v>0.12</c:v>
                </c:pt>
                <c:pt idx="1">
                  <c:v>0.111</c:v>
                </c:pt>
                <c:pt idx="2">
                  <c:v>0.11899999999999999</c:v>
                </c:pt>
                <c:pt idx="3">
                  <c:v>0.11600000000000001</c:v>
                </c:pt>
                <c:pt idx="4">
                  <c:v>0.112</c:v>
                </c:pt>
                <c:pt idx="5">
                  <c:v>0.122</c:v>
                </c:pt>
                <c:pt idx="6">
                  <c:v>0.112</c:v>
                </c:pt>
              </c:numCache>
            </c:numRef>
          </c:val>
          <c:smooth val="0"/>
          <c:extLst>
            <c:ext xmlns:c16="http://schemas.microsoft.com/office/drawing/2014/chart" uri="{C3380CC4-5D6E-409C-BE32-E72D297353CC}">
              <c16:uniqueId val="{00000000-70C7-41BE-A643-EE277C2425A4}"/>
            </c:ext>
          </c:extLst>
        </c:ser>
        <c:ser>
          <c:idx val="4"/>
          <c:order val="1"/>
          <c:tx>
            <c:strRef>
              <c:f>'Chronic Disease'!$E$1</c:f>
              <c:strCache>
                <c:ptCount val="1"/>
                <c:pt idx="0">
                  <c:v>Diabetes</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Disease'!$E$2:$E$8</c:f>
              <c:numCache>
                <c:formatCode>0%</c:formatCode>
                <c:ptCount val="7"/>
                <c:pt idx="0">
                  <c:v>9.6000000000000002E-2</c:v>
                </c:pt>
                <c:pt idx="1">
                  <c:v>9.7000000000000003E-2</c:v>
                </c:pt>
                <c:pt idx="2">
                  <c:v>9.6000000000000002E-2</c:v>
                </c:pt>
                <c:pt idx="3">
                  <c:v>9.5000000000000001E-2</c:v>
                </c:pt>
                <c:pt idx="4">
                  <c:v>9.9000000000000005E-2</c:v>
                </c:pt>
                <c:pt idx="5">
                  <c:v>0.106</c:v>
                </c:pt>
                <c:pt idx="6">
                  <c:v>0.107</c:v>
                </c:pt>
              </c:numCache>
            </c:numRef>
          </c:val>
          <c:smooth val="0"/>
          <c:extLst>
            <c:ext xmlns:c16="http://schemas.microsoft.com/office/drawing/2014/chart" uri="{C3380CC4-5D6E-409C-BE32-E72D297353CC}">
              <c16:uniqueId val="{00000001-70C7-41BE-A643-EE277C2425A4}"/>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32208"/>
        <c:crosses val="autoZero"/>
        <c:auto val="1"/>
        <c:lblAlgn val="ctr"/>
        <c:lblOffset val="100"/>
        <c:noMultiLvlLbl val="0"/>
      </c:catAx>
      <c:valAx>
        <c:axId val="186332208"/>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05584"/>
        <c:crosses val="autoZero"/>
        <c:crossBetween val="midCat"/>
        <c:majorUnit val="5.000000000000001E-2"/>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sym typeface="Wingdings" panose="05000000000000000000" pitchFamily="2" charset="2"/>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6593759113444"/>
          <c:y val="4.6727776452185898E-2"/>
          <c:w val="0.79719769877250191"/>
          <c:h val="0.85563641666003876"/>
        </c:manualLayout>
      </c:layout>
      <c:lineChart>
        <c:grouping val="standard"/>
        <c:varyColors val="0"/>
        <c:ser>
          <c:idx val="0"/>
          <c:order val="0"/>
          <c:tx>
            <c:strRef>
              <c:f>'Mental Health'!$C$1</c:f>
              <c:strCache>
                <c:ptCount val="1"/>
                <c:pt idx="0">
                  <c:v>Poor mental health (adult)**</c:v>
                </c:pt>
              </c:strCache>
            </c:strRef>
          </c:tx>
          <c:spPr>
            <a:ln w="34925" cap="rnd">
              <a:solidFill>
                <a:schemeClr val="accent5"/>
              </a:solidFill>
              <a:round/>
            </a:ln>
            <a:effectLst/>
          </c:spPr>
          <c:marker>
            <c:symbol val="circle"/>
            <c:size val="7"/>
            <c:spPr>
              <a:solidFill>
                <a:schemeClr val="bg1"/>
              </a:solidFill>
              <a:ln w="25400">
                <a:solidFill>
                  <a:schemeClr val="accent5"/>
                </a:solidFill>
              </a:ln>
              <a:effectLst/>
            </c:spPr>
          </c:marker>
          <c:cat>
            <c:numRef>
              <c:f>'Mental Health'!$A$2:$A$8</c:f>
              <c:numCache>
                <c:formatCode>General</c:formatCode>
                <c:ptCount val="7"/>
                <c:pt idx="0">
                  <c:v>2011</c:v>
                </c:pt>
                <c:pt idx="2">
                  <c:v>2013</c:v>
                </c:pt>
                <c:pt idx="4">
                  <c:v>2015</c:v>
                </c:pt>
                <c:pt idx="6">
                  <c:v>2017</c:v>
                </c:pt>
              </c:numCache>
            </c:numRef>
          </c:cat>
          <c:val>
            <c:numRef>
              <c:f>'Mental Health'!$C$2:$C$8</c:f>
              <c:numCache>
                <c:formatCode>0%</c:formatCode>
                <c:ptCount val="7"/>
                <c:pt idx="0">
                  <c:v>0.127</c:v>
                </c:pt>
                <c:pt idx="1">
                  <c:v>0.125</c:v>
                </c:pt>
                <c:pt idx="2">
                  <c:v>0.11899999999999999</c:v>
                </c:pt>
                <c:pt idx="3">
                  <c:v>0.121</c:v>
                </c:pt>
                <c:pt idx="4">
                  <c:v>0.11600000000000001</c:v>
                </c:pt>
                <c:pt idx="5">
                  <c:v>0.127</c:v>
                </c:pt>
                <c:pt idx="6">
                  <c:v>0.129</c:v>
                </c:pt>
              </c:numCache>
            </c:numRef>
          </c:val>
          <c:smooth val="0"/>
          <c:extLst>
            <c:ext xmlns:c16="http://schemas.microsoft.com/office/drawing/2014/chart" uri="{C3380CC4-5D6E-409C-BE32-E72D297353CC}">
              <c16:uniqueId val="{00000000-69B4-442E-B339-0E7C7B318E14}"/>
            </c:ext>
          </c:extLst>
        </c:ser>
        <c:ser>
          <c:idx val="3"/>
          <c:order val="1"/>
          <c:tx>
            <c:strRef>
              <c:f>'Mental Health'!$D$1</c:f>
              <c:strCache>
                <c:ptCount val="1"/>
                <c:pt idx="0">
                  <c:v>Depression (adult)‡</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'Mental Health'!$A$2:$A$8</c:f>
              <c:numCache>
                <c:formatCode>General</c:formatCode>
                <c:ptCount val="7"/>
                <c:pt idx="0">
                  <c:v>2011</c:v>
                </c:pt>
                <c:pt idx="2">
                  <c:v>2013</c:v>
                </c:pt>
                <c:pt idx="4">
                  <c:v>2015</c:v>
                </c:pt>
                <c:pt idx="6">
                  <c:v>2017</c:v>
                </c:pt>
              </c:numCache>
            </c:numRef>
          </c:cat>
          <c:val>
            <c:numRef>
              <c:f>'Mental Health'!$D$2:$D$8</c:f>
              <c:numCache>
                <c:formatCode>0%</c:formatCode>
                <c:ptCount val="7"/>
                <c:pt idx="0">
                  <c:v>0.106</c:v>
                </c:pt>
                <c:pt idx="1">
                  <c:v>9.6000000000000002E-2</c:v>
                </c:pt>
                <c:pt idx="2">
                  <c:v>9.9000000000000005E-2</c:v>
                </c:pt>
                <c:pt idx="3">
                  <c:v>8.8999999999999996E-2</c:v>
                </c:pt>
                <c:pt idx="4">
                  <c:v>0.10100000000000001</c:v>
                </c:pt>
                <c:pt idx="5">
                  <c:v>8.8999999999999996E-2</c:v>
                </c:pt>
                <c:pt idx="6">
                  <c:v>9.6000000000000002E-2</c:v>
                </c:pt>
              </c:numCache>
            </c:numRef>
          </c:val>
          <c:smooth val="0"/>
          <c:extLst>
            <c:ext xmlns:c16="http://schemas.microsoft.com/office/drawing/2014/chart" uri="{C3380CC4-5D6E-409C-BE32-E72D297353CC}">
              <c16:uniqueId val="{00000001-69B4-442E-B339-0E7C7B318E14}"/>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Median Household Income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38100" cap="rnd">
              <a:solidFill>
                <a:schemeClr val="accent3"/>
              </a:solidFill>
              <a:round/>
            </a:ln>
            <a:effectLst/>
          </c:spPr>
          <c:marker>
            <c:symbol val="circle"/>
            <c:size val="5"/>
            <c:spPr>
              <a:solidFill>
                <a:schemeClr val="bg1"/>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9-DBFE-4C5D-AE46-E07538829A5E}"/>
                </c:ext>
              </c:extLst>
            </c:dLbl>
            <c:dLbl>
              <c:idx val="2"/>
              <c:delete val="1"/>
              <c:extLst>
                <c:ext xmlns:c15="http://schemas.microsoft.com/office/drawing/2012/chart" uri="{CE6537A1-D6FC-4f65-9D91-7224C49458BB}"/>
                <c:ext xmlns:c16="http://schemas.microsoft.com/office/drawing/2014/chart" uri="{C3380CC4-5D6E-409C-BE32-E72D297353CC}">
                  <c16:uniqueId val="{00000008-DBFE-4C5D-AE46-E07538829A5E}"/>
                </c:ext>
              </c:extLst>
            </c:dLbl>
            <c:dLbl>
              <c:idx val="3"/>
              <c:delete val="1"/>
              <c:extLst>
                <c:ext xmlns:c15="http://schemas.microsoft.com/office/drawing/2012/chart" uri="{CE6537A1-D6FC-4f65-9D91-7224C49458BB}"/>
                <c:ext xmlns:c16="http://schemas.microsoft.com/office/drawing/2014/chart" uri="{C3380CC4-5D6E-409C-BE32-E72D297353CC}">
                  <c16:uniqueId val="{00000007-DBFE-4C5D-AE46-E07538829A5E}"/>
                </c:ext>
              </c:extLst>
            </c:dLbl>
            <c:dLbl>
              <c:idx val="4"/>
              <c:delete val="1"/>
              <c:extLst>
                <c:ext xmlns:c15="http://schemas.microsoft.com/office/drawing/2012/chart" uri="{CE6537A1-D6FC-4f65-9D91-7224C49458BB}"/>
                <c:ext xmlns:c16="http://schemas.microsoft.com/office/drawing/2014/chart" uri="{C3380CC4-5D6E-409C-BE32-E72D297353CC}">
                  <c16:uniqueId val="{00000006-DBFE-4C5D-AE46-E07538829A5E}"/>
                </c:ext>
              </c:extLst>
            </c:dLbl>
            <c:dLbl>
              <c:idx val="5"/>
              <c:delete val="1"/>
              <c:extLst>
                <c:ext xmlns:c15="http://schemas.microsoft.com/office/drawing/2012/chart" uri="{CE6537A1-D6FC-4f65-9D91-7224C49458BB}"/>
                <c:ext xmlns:c16="http://schemas.microsoft.com/office/drawing/2014/chart" uri="{C3380CC4-5D6E-409C-BE32-E72D297353CC}">
                  <c16:uniqueId val="{00000005-DBFE-4C5D-AE46-E07538829A5E}"/>
                </c:ext>
              </c:extLst>
            </c:dLbl>
            <c:dLbl>
              <c:idx val="6"/>
              <c:delete val="1"/>
              <c:extLst>
                <c:ext xmlns:c15="http://schemas.microsoft.com/office/drawing/2012/chart" uri="{CE6537A1-D6FC-4f65-9D91-7224C49458BB}"/>
                <c:ext xmlns:c16="http://schemas.microsoft.com/office/drawing/2014/chart" uri="{C3380CC4-5D6E-409C-BE32-E72D297353CC}">
                  <c16:uniqueId val="{00000004-DBFE-4C5D-AE46-E07538829A5E}"/>
                </c:ext>
              </c:extLst>
            </c:dLbl>
            <c:dLbl>
              <c:idx val="7"/>
              <c:delete val="1"/>
              <c:extLst>
                <c:ext xmlns:c15="http://schemas.microsoft.com/office/drawing/2012/chart" uri="{CE6537A1-D6FC-4f65-9D91-7224C49458BB}"/>
                <c:ext xmlns:c16="http://schemas.microsoft.com/office/drawing/2014/chart" uri="{C3380CC4-5D6E-409C-BE32-E72D297353CC}">
                  <c16:uniqueId val="{00000003-DBFE-4C5D-AE46-E07538829A5E}"/>
                </c:ext>
              </c:extLst>
            </c:dLbl>
            <c:dLbl>
              <c:idx val="8"/>
              <c:delete val="1"/>
              <c:extLst>
                <c:ext xmlns:c15="http://schemas.microsoft.com/office/drawing/2012/chart" uri="{CE6537A1-D6FC-4f65-9D91-7224C49458BB}"/>
                <c:ext xmlns:c16="http://schemas.microsoft.com/office/drawing/2014/chart" uri="{C3380CC4-5D6E-409C-BE32-E72D297353CC}">
                  <c16:uniqueId val="{00000002-DBFE-4C5D-AE46-E07538829A5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Sheet2!$C$25:$L$25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Sheet2!$C$26:$L$26</c:f>
              <c:numCache>
                <c:formatCode>"$"#,##0;[Red]"$"#,##0</c:formatCode>
                <c:ptCount val="10"/>
                <c:pt idx="0">
                  <c:v>45815</c:v>
                </c:pt>
                <c:pt idx="1">
                  <c:v>46033</c:v>
                </c:pt>
                <c:pt idx="2">
                  <c:v>46709</c:v>
                </c:pt>
                <c:pt idx="3">
                  <c:v>46974</c:v>
                </c:pt>
                <c:pt idx="4">
                  <c:v>49462</c:v>
                </c:pt>
                <c:pt idx="5">
                  <c:v>51494</c:v>
                </c:pt>
                <c:pt idx="6">
                  <c:v>53079</c:v>
                </c:pt>
                <c:pt idx="7">
                  <c:v>56277</c:v>
                </c:pt>
                <c:pt idx="8">
                  <c:v>55602</c:v>
                </c:pt>
                <c:pt idx="9">
                  <c:v>58924</c:v>
                </c:pt>
              </c:numCache>
            </c:numRef>
          </c:val>
          <c:smooth val="0"/>
          <c:extLst>
            <c:ext xmlns:c16="http://schemas.microsoft.com/office/drawing/2014/chart" uri="{C3380CC4-5D6E-409C-BE32-E72D297353CC}">
              <c16:uniqueId val="{00000000-DBFE-4C5D-AE46-E07538829A5E}"/>
            </c:ext>
          </c:extLst>
        </c:ser>
        <c:dLbls>
          <c:showLegendKey val="0"/>
          <c:showVal val="0"/>
          <c:showCatName val="0"/>
          <c:showSerName val="0"/>
          <c:showPercent val="0"/>
          <c:showBubbleSize val="0"/>
        </c:dLbls>
        <c:marker val="1"/>
        <c:smooth val="0"/>
        <c:axId val="2014327040"/>
        <c:axId val="2014328288"/>
      </c:lineChart>
      <c:catAx>
        <c:axId val="2014327040"/>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28288"/>
        <c:crosses val="autoZero"/>
        <c:auto val="1"/>
        <c:lblAlgn val="ctr"/>
        <c:lblOffset val="100"/>
        <c:noMultiLvlLbl val="0"/>
      </c:catAx>
      <c:valAx>
        <c:axId val="2014328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27040"/>
        <c:crosses val="autoZero"/>
        <c:crossBetween val="between"/>
      </c:valAx>
      <c:spPr>
        <a:noFill/>
        <a:ln>
          <a:noFill/>
        </a:ln>
        <a:effectLst/>
      </c:spPr>
    </c:plotArea>
    <c:plotVisOnly val="1"/>
    <c:dispBlanksAs val="zero"/>
    <c:showDLblsOverMax val="0"/>
  </c:chart>
  <c:spPr>
    <a:noFill/>
    <a:ln>
      <a:noFill/>
    </a:ln>
    <a:effectLst/>
  </c:spPr>
  <c:txPr>
    <a:bodyPr/>
    <a:lstStyle/>
    <a:p>
      <a:pPr>
        <a:defRPr sz="12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6593759113444"/>
          <c:y val="4.6727776452185898E-2"/>
          <c:w val="0.79719769877250191"/>
          <c:h val="0.85563641666003876"/>
        </c:manualLayout>
      </c:layout>
      <c:lineChart>
        <c:grouping val="standard"/>
        <c:varyColors val="0"/>
        <c:ser>
          <c:idx val="2"/>
          <c:order val="0"/>
          <c:tx>
            <c:strRef>
              <c:f>'Mental Health'!$B$1</c:f>
              <c:strCache>
                <c:ptCount val="1"/>
                <c:pt idx="0">
                  <c:v>Sad/hopeless (high school)†</c:v>
                </c:pt>
              </c:strCache>
            </c:strRef>
          </c:tx>
          <c:spPr>
            <a:ln w="34925" cap="sq">
              <a:solidFill>
                <a:schemeClr val="accent5"/>
              </a:solidFill>
              <a:round/>
            </a:ln>
            <a:effectLst/>
          </c:spPr>
          <c:marker>
            <c:symbol val="circle"/>
            <c:size val="7"/>
            <c:spPr>
              <a:solidFill>
                <a:schemeClr val="bg1"/>
              </a:solidFill>
              <a:ln w="25400">
                <a:solidFill>
                  <a:schemeClr val="accent5"/>
                </a:solidFill>
              </a:ln>
              <a:effectLst/>
            </c:spPr>
          </c:marker>
          <c:cat>
            <c:numRef>
              <c:f>'Mental Health'!$A$2:$A$10</c:f>
              <c:numCache>
                <c:formatCode>General</c:formatCode>
                <c:ptCount val="9"/>
                <c:pt idx="0">
                  <c:v>2011</c:v>
                </c:pt>
                <c:pt idx="2">
                  <c:v>2013</c:v>
                </c:pt>
                <c:pt idx="4">
                  <c:v>2015</c:v>
                </c:pt>
                <c:pt idx="6">
                  <c:v>2017</c:v>
                </c:pt>
                <c:pt idx="8">
                  <c:v>2019</c:v>
                </c:pt>
              </c:numCache>
            </c:numRef>
          </c:cat>
          <c:val>
            <c:numRef>
              <c:f>'Mental Health'!$B$2:$B$11</c:f>
              <c:numCache>
                <c:formatCode>General</c:formatCode>
                <c:ptCount val="10"/>
                <c:pt idx="0" formatCode="0%">
                  <c:v>0.22700000000000001</c:v>
                </c:pt>
                <c:pt idx="2" formatCode="0%">
                  <c:v>0.24299999999999999</c:v>
                </c:pt>
                <c:pt idx="4" formatCode="0%">
                  <c:v>0.25900000000000001</c:v>
                </c:pt>
                <c:pt idx="6" formatCode="0%">
                  <c:v>0.26900000000000002</c:v>
                </c:pt>
                <c:pt idx="8" formatCode="0%">
                  <c:v>0.32100000000000001</c:v>
                </c:pt>
              </c:numCache>
            </c:numRef>
          </c:val>
          <c:smooth val="0"/>
          <c:extLst>
            <c:ext xmlns:c16="http://schemas.microsoft.com/office/drawing/2014/chart" uri="{C3380CC4-5D6E-409C-BE32-E72D297353CC}">
              <c16:uniqueId val="{00000000-3480-480B-BF34-A20905A42953}"/>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strRef>
              <c:f>Drug!$B$1</c:f>
              <c:strCache>
                <c:ptCount val="1"/>
                <c:pt idx="0">
                  <c:v>Alcohol‡</c:v>
                </c:pt>
              </c:strCache>
            </c:strRef>
          </c:tx>
          <c:spPr>
            <a:ln w="34925" cap="sq">
              <a:solidFill>
                <a:schemeClr val="accent3"/>
              </a:solidFill>
              <a:round/>
            </a:ln>
            <a:effectLst/>
          </c:spPr>
          <c:marker>
            <c:symbol val="circle"/>
            <c:size val="7"/>
            <c:spPr>
              <a:solidFill>
                <a:schemeClr val="bg1"/>
              </a:solidFill>
              <a:ln w="25400">
                <a:solidFill>
                  <a:schemeClr val="accent3"/>
                </a:solidFill>
              </a:ln>
              <a:effectLst/>
            </c:spPr>
          </c:marker>
          <c:cat>
            <c:numRef>
              <c:f>Drug!$A$2:$A$11</c:f>
              <c:numCache>
                <c:formatCode>General</c:formatCode>
                <c:ptCount val="10"/>
                <c:pt idx="0">
                  <c:v>2011</c:v>
                </c:pt>
                <c:pt idx="2">
                  <c:v>2013</c:v>
                </c:pt>
                <c:pt idx="4">
                  <c:v>2015</c:v>
                </c:pt>
                <c:pt idx="6">
                  <c:v>2017</c:v>
                </c:pt>
                <c:pt idx="8">
                  <c:v>2019</c:v>
                </c:pt>
              </c:numCache>
            </c:numRef>
          </c:cat>
          <c:val>
            <c:numRef>
              <c:f>Drug!$B$2:$B$10</c:f>
              <c:numCache>
                <c:formatCode>General</c:formatCode>
                <c:ptCount val="9"/>
                <c:pt idx="0" formatCode="0%">
                  <c:v>0.28000000000000003</c:v>
                </c:pt>
                <c:pt idx="2" formatCode="0%">
                  <c:v>0.26</c:v>
                </c:pt>
                <c:pt idx="4" formatCode="0%">
                  <c:v>0.23799999999999999</c:v>
                </c:pt>
                <c:pt idx="6" formatCode="0%">
                  <c:v>0.22500000000000001</c:v>
                </c:pt>
                <c:pt idx="8" formatCode="0%">
                  <c:v>0.22900000000000001</c:v>
                </c:pt>
              </c:numCache>
            </c:numRef>
          </c:val>
          <c:smooth val="0"/>
          <c:extLst>
            <c:ext xmlns:c16="http://schemas.microsoft.com/office/drawing/2014/chart" uri="{C3380CC4-5D6E-409C-BE32-E72D297353CC}">
              <c16:uniqueId val="{00000000-D866-45FE-BD71-B5F8DAF50FF1}"/>
            </c:ext>
          </c:extLst>
        </c:ser>
        <c:ser>
          <c:idx val="0"/>
          <c:order val="1"/>
          <c:tx>
            <c:strRef>
              <c:f>Drug!$C$1</c:f>
              <c:strCache>
                <c:ptCount val="1"/>
                <c:pt idx="0">
                  <c:v>Marijuana**</c:v>
                </c:pt>
              </c:strCache>
            </c:strRef>
          </c:tx>
          <c:spPr>
            <a:ln w="34925" cap="rnd">
              <a:solidFill>
                <a:schemeClr val="accent5">
                  <a:alpha val="93000"/>
                </a:schemeClr>
              </a:solidFill>
              <a:round/>
            </a:ln>
            <a:effectLst/>
          </c:spPr>
          <c:marker>
            <c:symbol val="circle"/>
            <c:size val="7"/>
            <c:spPr>
              <a:solidFill>
                <a:schemeClr val="bg1"/>
              </a:solidFill>
              <a:ln w="25400">
                <a:solidFill>
                  <a:schemeClr val="accent5"/>
                </a:solidFill>
              </a:ln>
              <a:effectLst/>
            </c:spPr>
          </c:marker>
          <c:cat>
            <c:numRef>
              <c:f>Drug!$A$2:$A$11</c:f>
              <c:numCache>
                <c:formatCode>General</c:formatCode>
                <c:ptCount val="10"/>
                <c:pt idx="0">
                  <c:v>2011</c:v>
                </c:pt>
                <c:pt idx="2">
                  <c:v>2013</c:v>
                </c:pt>
                <c:pt idx="4">
                  <c:v>2015</c:v>
                </c:pt>
                <c:pt idx="6">
                  <c:v>2017</c:v>
                </c:pt>
                <c:pt idx="8">
                  <c:v>2019</c:v>
                </c:pt>
              </c:numCache>
            </c:numRef>
          </c:cat>
          <c:val>
            <c:numRef>
              <c:f>Drug!$C$2:$C$10</c:f>
              <c:numCache>
                <c:formatCode>General</c:formatCode>
                <c:ptCount val="9"/>
                <c:pt idx="0" formatCode="0%">
                  <c:v>0.221</c:v>
                </c:pt>
                <c:pt idx="2" formatCode="0%">
                  <c:v>0.216</c:v>
                </c:pt>
                <c:pt idx="4" formatCode="0%">
                  <c:v>0.19600000000000001</c:v>
                </c:pt>
                <c:pt idx="6" formatCode="0%">
                  <c:v>0.193</c:v>
                </c:pt>
                <c:pt idx="8" formatCode="0%">
                  <c:v>0.221</c:v>
                </c:pt>
              </c:numCache>
            </c:numRef>
          </c:val>
          <c:smooth val="0"/>
          <c:extLst>
            <c:ext xmlns:c16="http://schemas.microsoft.com/office/drawing/2014/chart" uri="{C3380CC4-5D6E-409C-BE32-E72D297353CC}">
              <c16:uniqueId val="{00000001-D866-45FE-BD71-B5F8DAF50FF1}"/>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Injury Deaths per 100,000</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Sheet3!$A$26:$I$26</c:f>
              <c:numCache>
                <c:formatCode>General</c:formatCode>
                <c:ptCount val="9"/>
                <c:pt idx="0">
                  <c:v>2010</c:v>
                </c:pt>
                <c:pt idx="1">
                  <c:v>2011</c:v>
                </c:pt>
                <c:pt idx="2">
                  <c:v>2012</c:v>
                </c:pt>
                <c:pt idx="3">
                  <c:v>2013</c:v>
                </c:pt>
                <c:pt idx="4">
                  <c:v>2014</c:v>
                </c:pt>
                <c:pt idx="5">
                  <c:v>2015</c:v>
                </c:pt>
                <c:pt idx="6">
                  <c:v>2016</c:v>
                </c:pt>
                <c:pt idx="7">
                  <c:v>2017</c:v>
                </c:pt>
                <c:pt idx="8">
                  <c:v>2019</c:v>
                </c:pt>
              </c:numCache>
            </c:numRef>
          </c:cat>
          <c:val>
            <c:numRef>
              <c:f>Sheet3!$A$27:$I$27</c:f>
              <c:numCache>
                <c:formatCode>General</c:formatCode>
                <c:ptCount val="9"/>
                <c:pt idx="0">
                  <c:v>54.6</c:v>
                </c:pt>
                <c:pt idx="1">
                  <c:v>57.9</c:v>
                </c:pt>
                <c:pt idx="2">
                  <c:v>58</c:v>
                </c:pt>
                <c:pt idx="3">
                  <c:v>63.4</c:v>
                </c:pt>
                <c:pt idx="4">
                  <c:v>64.599999999999994</c:v>
                </c:pt>
                <c:pt idx="5">
                  <c:v>72.900000000000006</c:v>
                </c:pt>
                <c:pt idx="6">
                  <c:v>80.599999999999994</c:v>
                </c:pt>
                <c:pt idx="7">
                  <c:v>90.5</c:v>
                </c:pt>
                <c:pt idx="8">
                  <c:v>88.9</c:v>
                </c:pt>
              </c:numCache>
            </c:numRef>
          </c:val>
          <c:extLst>
            <c:ext xmlns:c16="http://schemas.microsoft.com/office/drawing/2014/chart" uri="{C3380CC4-5D6E-409C-BE32-E72D297353CC}">
              <c16:uniqueId val="{00000000-B7B4-4947-A6C5-E125F5922834}"/>
            </c:ext>
          </c:extLst>
        </c:ser>
        <c:dLbls>
          <c:dLblPos val="outEnd"/>
          <c:showLegendKey val="0"/>
          <c:showVal val="1"/>
          <c:showCatName val="0"/>
          <c:showSerName val="0"/>
          <c:showPercent val="0"/>
          <c:showBubbleSize val="0"/>
        </c:dLbls>
        <c:gapWidth val="219"/>
        <c:overlap val="-27"/>
        <c:axId val="2009950768"/>
        <c:axId val="2009962000"/>
      </c:barChart>
      <c:catAx>
        <c:axId val="200995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62000"/>
        <c:crosses val="autoZero"/>
        <c:auto val="1"/>
        <c:lblAlgn val="ctr"/>
        <c:lblOffset val="100"/>
        <c:noMultiLvlLbl val="0"/>
      </c:catAx>
      <c:valAx>
        <c:axId val="200996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5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Injury Deaths per 100,000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41F5-41D4-94C3-48B1C86BE15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Sheet3!$K$26:$L$26</c:f>
              <c:strCache>
                <c:ptCount val="2"/>
                <c:pt idx="0">
                  <c:v>Maine</c:v>
                </c:pt>
                <c:pt idx="1">
                  <c:v>U.S.</c:v>
                </c:pt>
              </c:strCache>
            </c:strRef>
          </c:cat>
          <c:val>
            <c:numRef>
              <c:f>Sheet3!$K$27:$L$27</c:f>
              <c:numCache>
                <c:formatCode>General</c:formatCode>
                <c:ptCount val="2"/>
                <c:pt idx="0">
                  <c:v>88.9</c:v>
                </c:pt>
                <c:pt idx="1">
                  <c:v>71.2</c:v>
                </c:pt>
              </c:numCache>
            </c:numRef>
          </c:val>
          <c:extLst>
            <c:ext xmlns:c16="http://schemas.microsoft.com/office/drawing/2014/chart" uri="{C3380CC4-5D6E-409C-BE32-E72D297353CC}">
              <c16:uniqueId val="{00000000-41F5-41D4-94C3-48B1C86BE157}"/>
            </c:ext>
          </c:extLst>
        </c:ser>
        <c:dLbls>
          <c:showLegendKey val="0"/>
          <c:showVal val="0"/>
          <c:showCatName val="0"/>
          <c:showSerName val="0"/>
          <c:showPercent val="0"/>
          <c:showBubbleSize val="0"/>
        </c:dLbls>
        <c:gapWidth val="219"/>
        <c:overlap val="-27"/>
        <c:axId val="501986288"/>
        <c:axId val="501985040"/>
      </c:barChart>
      <c:catAx>
        <c:axId val="50198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5040"/>
        <c:crosses val="autoZero"/>
        <c:auto val="1"/>
        <c:lblAlgn val="ctr"/>
        <c:lblOffset val="100"/>
        <c:noMultiLvlLbl val="0"/>
      </c:catAx>
      <c:valAx>
        <c:axId val="50198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62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MaineCare</a:t>
            </a:r>
            <a:r>
              <a:rPr lang="en-US" sz="1500" b="1" baseline="0"/>
              <a:t> Enrollment</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6273-4450-895E-A95F312BD0BC}"/>
                </c:ext>
              </c:extLst>
            </c:dLbl>
            <c:dLbl>
              <c:idx val="2"/>
              <c:delete val="1"/>
              <c:extLst>
                <c:ext xmlns:c15="http://schemas.microsoft.com/office/drawing/2012/chart" uri="{CE6537A1-D6FC-4f65-9D91-7224C49458BB}"/>
                <c:ext xmlns:c16="http://schemas.microsoft.com/office/drawing/2014/chart" uri="{C3380CC4-5D6E-409C-BE32-E72D297353CC}">
                  <c16:uniqueId val="{00000003-6273-4450-895E-A95F312BD0BC}"/>
                </c:ext>
              </c:extLst>
            </c:dLbl>
            <c:dLbl>
              <c:idx val="3"/>
              <c:delete val="1"/>
              <c:extLst>
                <c:ext xmlns:c15="http://schemas.microsoft.com/office/drawing/2012/chart" uri="{CE6537A1-D6FC-4f65-9D91-7224C49458BB}"/>
                <c:ext xmlns:c16="http://schemas.microsoft.com/office/drawing/2014/chart" uri="{C3380CC4-5D6E-409C-BE32-E72D297353CC}">
                  <c16:uniqueId val="{00000004-6273-4450-895E-A95F312BD0BC}"/>
                </c:ext>
              </c:extLst>
            </c:dLbl>
            <c:dLbl>
              <c:idx val="4"/>
              <c:delete val="1"/>
              <c:extLst>
                <c:ext xmlns:c15="http://schemas.microsoft.com/office/drawing/2012/chart" uri="{CE6537A1-D6FC-4f65-9D91-7224C49458BB}"/>
                <c:ext xmlns:c16="http://schemas.microsoft.com/office/drawing/2014/chart" uri="{C3380CC4-5D6E-409C-BE32-E72D297353CC}">
                  <c16:uniqueId val="{00000005-6273-4450-895E-A95F312BD0BC}"/>
                </c:ext>
              </c:extLst>
            </c:dLbl>
            <c:dLbl>
              <c:idx val="5"/>
              <c:delete val="1"/>
              <c:extLst>
                <c:ext xmlns:c15="http://schemas.microsoft.com/office/drawing/2012/chart" uri="{CE6537A1-D6FC-4f65-9D91-7224C49458BB}"/>
                <c:ext xmlns:c16="http://schemas.microsoft.com/office/drawing/2014/chart" uri="{C3380CC4-5D6E-409C-BE32-E72D297353CC}">
                  <c16:uniqueId val="{00000006-6273-4450-895E-A95F312BD0BC}"/>
                </c:ext>
              </c:extLst>
            </c:dLbl>
            <c:dLbl>
              <c:idx val="6"/>
              <c:delete val="1"/>
              <c:extLst>
                <c:ext xmlns:c15="http://schemas.microsoft.com/office/drawing/2012/chart" uri="{CE6537A1-D6FC-4f65-9D91-7224C49458BB}"/>
                <c:ext xmlns:c16="http://schemas.microsoft.com/office/drawing/2014/chart" uri="{C3380CC4-5D6E-409C-BE32-E72D297353CC}">
                  <c16:uniqueId val="{00000007-6273-4450-895E-A95F312BD0BC}"/>
                </c:ext>
              </c:extLst>
            </c:dLbl>
            <c:dLbl>
              <c:idx val="7"/>
              <c:delete val="1"/>
              <c:extLst>
                <c:ext xmlns:c15="http://schemas.microsoft.com/office/drawing/2012/chart" uri="{CE6537A1-D6FC-4f65-9D91-7224C49458BB}"/>
                <c:ext xmlns:c16="http://schemas.microsoft.com/office/drawing/2014/chart" uri="{C3380CC4-5D6E-409C-BE32-E72D297353CC}">
                  <c16:uniqueId val="{00000008-6273-4450-895E-A95F312BD0BC}"/>
                </c:ext>
              </c:extLst>
            </c:dLbl>
            <c:dLbl>
              <c:idx val="8"/>
              <c:delete val="1"/>
              <c:extLst>
                <c:ext xmlns:c15="http://schemas.microsoft.com/office/drawing/2012/chart" uri="{CE6537A1-D6FC-4f65-9D91-7224C49458BB}"/>
                <c:ext xmlns:c16="http://schemas.microsoft.com/office/drawing/2014/chart" uri="{C3380CC4-5D6E-409C-BE32-E72D297353CC}">
                  <c16:uniqueId val="{00000009-6273-4450-895E-A95F312BD0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Sheet3!$C$48:$L$48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Sheet3!$C$49:$L$49</c:f>
              <c:numCache>
                <c:formatCode>0.0%</c:formatCode>
                <c:ptCount val="10"/>
                <c:pt idx="0">
                  <c:v>0.32500000000000001</c:v>
                </c:pt>
                <c:pt idx="1">
                  <c:v>0.30299999999999999</c:v>
                </c:pt>
                <c:pt idx="2">
                  <c:v>0.29299999999999998</c:v>
                </c:pt>
                <c:pt idx="3">
                  <c:v>0.27600000000000002</c:v>
                </c:pt>
                <c:pt idx="4">
                  <c:v>0.26600000000000001</c:v>
                </c:pt>
                <c:pt idx="5">
                  <c:v>0.25</c:v>
                </c:pt>
                <c:pt idx="6">
                  <c:v>0.245</c:v>
                </c:pt>
                <c:pt idx="7">
                  <c:v>0.24199999999999999</c:v>
                </c:pt>
                <c:pt idx="8">
                  <c:v>0.252</c:v>
                </c:pt>
                <c:pt idx="9">
                  <c:v>0.29099999999999998</c:v>
                </c:pt>
              </c:numCache>
            </c:numRef>
          </c:val>
          <c:smooth val="0"/>
          <c:extLst>
            <c:ext xmlns:c16="http://schemas.microsoft.com/office/drawing/2014/chart" uri="{C3380CC4-5D6E-409C-BE32-E72D297353CC}">
              <c16:uniqueId val="{00000000-6273-4450-895E-A95F312BD0BC}"/>
            </c:ext>
          </c:extLst>
        </c:ser>
        <c:dLbls>
          <c:showLegendKey val="0"/>
          <c:showVal val="0"/>
          <c:showCatName val="0"/>
          <c:showSerName val="0"/>
          <c:showPercent val="0"/>
          <c:showBubbleSize val="0"/>
        </c:dLbls>
        <c:marker val="1"/>
        <c:smooth val="0"/>
        <c:axId val="2009951600"/>
        <c:axId val="2009963664"/>
      </c:lineChart>
      <c:catAx>
        <c:axId val="200995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63664"/>
        <c:crosses val="autoZero"/>
        <c:auto val="1"/>
        <c:lblAlgn val="ctr"/>
        <c:lblOffset val="100"/>
        <c:noMultiLvlLbl val="0"/>
      </c:catAx>
      <c:valAx>
        <c:axId val="2009963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5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Cost Barriers to Health Care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C401-40FF-BBA0-FA42F0C17184}"/>
                </c:ext>
              </c:extLst>
            </c:dLbl>
            <c:dLbl>
              <c:idx val="2"/>
              <c:delete val="1"/>
              <c:extLst>
                <c:ext xmlns:c15="http://schemas.microsoft.com/office/drawing/2012/chart" uri="{CE6537A1-D6FC-4f65-9D91-7224C49458BB}"/>
                <c:ext xmlns:c16="http://schemas.microsoft.com/office/drawing/2014/chart" uri="{C3380CC4-5D6E-409C-BE32-E72D297353CC}">
                  <c16:uniqueId val="{00000003-C401-40FF-BBA0-FA42F0C17184}"/>
                </c:ext>
              </c:extLst>
            </c:dLbl>
            <c:dLbl>
              <c:idx val="3"/>
              <c:delete val="1"/>
              <c:extLst>
                <c:ext xmlns:c15="http://schemas.microsoft.com/office/drawing/2012/chart" uri="{CE6537A1-D6FC-4f65-9D91-7224C49458BB}"/>
                <c:ext xmlns:c16="http://schemas.microsoft.com/office/drawing/2014/chart" uri="{C3380CC4-5D6E-409C-BE32-E72D297353CC}">
                  <c16:uniqueId val="{00000004-C401-40FF-BBA0-FA42F0C17184}"/>
                </c:ext>
              </c:extLst>
            </c:dLbl>
            <c:dLbl>
              <c:idx val="4"/>
              <c:delete val="1"/>
              <c:extLst>
                <c:ext xmlns:c15="http://schemas.microsoft.com/office/drawing/2012/chart" uri="{CE6537A1-D6FC-4f65-9D91-7224C49458BB}"/>
                <c:ext xmlns:c16="http://schemas.microsoft.com/office/drawing/2014/chart" uri="{C3380CC4-5D6E-409C-BE32-E72D297353CC}">
                  <c16:uniqueId val="{00000005-C401-40FF-BBA0-FA42F0C17184}"/>
                </c:ext>
              </c:extLst>
            </c:dLbl>
            <c:dLbl>
              <c:idx val="5"/>
              <c:delete val="1"/>
              <c:extLst>
                <c:ext xmlns:c15="http://schemas.microsoft.com/office/drawing/2012/chart" uri="{CE6537A1-D6FC-4f65-9D91-7224C49458BB}"/>
                <c:ext xmlns:c16="http://schemas.microsoft.com/office/drawing/2014/chart" uri="{C3380CC4-5D6E-409C-BE32-E72D297353CC}">
                  <c16:uniqueId val="{00000006-C401-40FF-BBA0-FA42F0C171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Sheet3!$C$59:$I$59</c:f>
              <c:numCache>
                <c:formatCode>General</c:formatCode>
                <c:ptCount val="7"/>
                <c:pt idx="0">
                  <c:v>2011</c:v>
                </c:pt>
                <c:pt idx="1">
                  <c:v>2012</c:v>
                </c:pt>
                <c:pt idx="2">
                  <c:v>2013</c:v>
                </c:pt>
                <c:pt idx="3">
                  <c:v>2014</c:v>
                </c:pt>
                <c:pt idx="4">
                  <c:v>2015</c:v>
                </c:pt>
                <c:pt idx="5">
                  <c:v>2016</c:v>
                </c:pt>
                <c:pt idx="6">
                  <c:v>2017</c:v>
                </c:pt>
              </c:numCache>
            </c:numRef>
          </c:cat>
          <c:val>
            <c:numRef>
              <c:f>Sheet3!$C$60:$I$60</c:f>
              <c:numCache>
                <c:formatCode>0.0%</c:formatCode>
                <c:ptCount val="7"/>
                <c:pt idx="0">
                  <c:v>0.11600000000000001</c:v>
                </c:pt>
                <c:pt idx="1">
                  <c:v>0.112</c:v>
                </c:pt>
                <c:pt idx="2">
                  <c:v>0.10100000000000001</c:v>
                </c:pt>
                <c:pt idx="3">
                  <c:v>0.109</c:v>
                </c:pt>
                <c:pt idx="4">
                  <c:v>9.4E-2</c:v>
                </c:pt>
                <c:pt idx="5">
                  <c:v>0.108</c:v>
                </c:pt>
                <c:pt idx="6">
                  <c:v>0.11700000000000001</c:v>
                </c:pt>
              </c:numCache>
            </c:numRef>
          </c:val>
          <c:smooth val="0"/>
          <c:extLst>
            <c:ext xmlns:c16="http://schemas.microsoft.com/office/drawing/2014/chart" uri="{C3380CC4-5D6E-409C-BE32-E72D297353CC}">
              <c16:uniqueId val="{00000000-C401-40FF-BBA0-FA42F0C17184}"/>
            </c:ext>
          </c:extLst>
        </c:ser>
        <c:dLbls>
          <c:showLegendKey val="0"/>
          <c:showVal val="0"/>
          <c:showCatName val="0"/>
          <c:showSerName val="0"/>
          <c:showPercent val="0"/>
          <c:showBubbleSize val="0"/>
        </c:dLbls>
        <c:marker val="1"/>
        <c:smooth val="0"/>
        <c:axId val="501985456"/>
        <c:axId val="501982128"/>
      </c:lineChart>
      <c:catAx>
        <c:axId val="50198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2128"/>
        <c:crosses val="autoZero"/>
        <c:auto val="1"/>
        <c:lblAlgn val="ctr"/>
        <c:lblOffset val="100"/>
        <c:noMultiLvlLbl val="0"/>
      </c:catAx>
      <c:valAx>
        <c:axId val="501982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Ambulatory Care Sensitive Condition</a:t>
            </a:r>
            <a:r>
              <a:rPr lang="en-US" sz="1500" b="1" baseline="0"/>
              <a:t> Hospitalization per 10,000</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Sheet3!$C$73:$E$73</c:f>
              <c:numCache>
                <c:formatCode>General</c:formatCode>
                <c:ptCount val="3"/>
                <c:pt idx="0">
                  <c:v>2016</c:v>
                </c:pt>
                <c:pt idx="1">
                  <c:v>2017</c:v>
                </c:pt>
                <c:pt idx="2">
                  <c:v>2018</c:v>
                </c:pt>
              </c:numCache>
            </c:numRef>
          </c:cat>
          <c:val>
            <c:numRef>
              <c:f>Sheet3!$C$74:$E$74</c:f>
              <c:numCache>
                <c:formatCode>General</c:formatCode>
                <c:ptCount val="3"/>
                <c:pt idx="0">
                  <c:v>74.599999999999994</c:v>
                </c:pt>
                <c:pt idx="1">
                  <c:v>56.7</c:v>
                </c:pt>
                <c:pt idx="2">
                  <c:v>53.5</c:v>
                </c:pt>
              </c:numCache>
            </c:numRef>
          </c:val>
          <c:extLst>
            <c:ext xmlns:c16="http://schemas.microsoft.com/office/drawing/2014/chart" uri="{C3380CC4-5D6E-409C-BE32-E72D297353CC}">
              <c16:uniqueId val="{00000000-48EF-437E-85D2-3E76CE15CBEC}"/>
            </c:ext>
          </c:extLst>
        </c:ser>
        <c:dLbls>
          <c:showLegendKey val="0"/>
          <c:showVal val="0"/>
          <c:showCatName val="0"/>
          <c:showSerName val="0"/>
          <c:showPercent val="0"/>
          <c:showBubbleSize val="0"/>
        </c:dLbls>
        <c:gapWidth val="219"/>
        <c:overlap val="-27"/>
        <c:axId val="2016682624"/>
        <c:axId val="2016683456"/>
      </c:barChart>
      <c:catAx>
        <c:axId val="201668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6683456"/>
        <c:crosses val="autoZero"/>
        <c:auto val="1"/>
        <c:lblAlgn val="ctr"/>
        <c:lblOffset val="100"/>
        <c:noMultiLvlLbl val="0"/>
      </c:catAx>
      <c:valAx>
        <c:axId val="201668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668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Ambulatory Care Sensitive Condition Emergency</a:t>
            </a:r>
            <a:r>
              <a:rPr lang="en-US" sz="1500" b="1" baseline="0"/>
              <a:t> Department per 10,000</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Sheet3!$C$84</c:f>
              <c:numCache>
                <c:formatCode>General</c:formatCode>
                <c:ptCount val="1"/>
                <c:pt idx="0">
                  <c:v>2018</c:v>
                </c:pt>
              </c:numCache>
            </c:numRef>
          </c:cat>
          <c:val>
            <c:numRef>
              <c:f>Sheet3!$C$85</c:f>
              <c:numCache>
                <c:formatCode>General</c:formatCode>
                <c:ptCount val="1"/>
                <c:pt idx="0">
                  <c:v>273.7</c:v>
                </c:pt>
              </c:numCache>
            </c:numRef>
          </c:val>
          <c:extLst>
            <c:ext xmlns:c16="http://schemas.microsoft.com/office/drawing/2014/chart" uri="{C3380CC4-5D6E-409C-BE32-E72D297353CC}">
              <c16:uniqueId val="{00000000-A46C-4581-BA94-9B3314998EE6}"/>
            </c:ext>
          </c:extLst>
        </c:ser>
        <c:dLbls>
          <c:showLegendKey val="0"/>
          <c:showVal val="0"/>
          <c:showCatName val="0"/>
          <c:showSerName val="0"/>
          <c:showPercent val="0"/>
          <c:showBubbleSize val="0"/>
        </c:dLbls>
        <c:gapWidth val="219"/>
        <c:overlap val="-27"/>
        <c:axId val="2011546640"/>
        <c:axId val="2011547056"/>
      </c:barChart>
      <c:catAx>
        <c:axId val="201154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1547056"/>
        <c:crosses val="autoZero"/>
        <c:auto val="1"/>
        <c:lblAlgn val="ctr"/>
        <c:lblOffset val="100"/>
        <c:noMultiLvlLbl val="0"/>
      </c:catAx>
      <c:valAx>
        <c:axId val="2011547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154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8599168"/>
        <c:axId val="128600704"/>
      </c:barChart>
      <c:catAx>
        <c:axId val="128599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8600704"/>
        <c:crosses val="autoZero"/>
        <c:auto val="1"/>
        <c:lblAlgn val="ctr"/>
        <c:lblOffset val="100"/>
        <c:noMultiLvlLbl val="0"/>
      </c:catAx>
      <c:valAx>
        <c:axId val="128600704"/>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8599168"/>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11138048"/>
        <c:axId val="211139584"/>
      </c:barChart>
      <c:catAx>
        <c:axId val="2111380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11139584"/>
        <c:crosses val="autoZero"/>
        <c:auto val="1"/>
        <c:lblAlgn val="ctr"/>
        <c:lblOffset val="100"/>
        <c:noMultiLvlLbl val="0"/>
      </c:catAx>
      <c:valAx>
        <c:axId val="211139584"/>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11138048"/>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dirty="0"/>
              <a:t>Median</a:t>
            </a:r>
            <a:r>
              <a:rPr lang="en-US" sz="1500" b="1" baseline="0" dirty="0"/>
              <a:t> Income (2019)</a:t>
            </a:r>
            <a:endParaRPr lang="en-US" sz="15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EB92-4898-A864-F311B7F94FD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Sheet2!$N$80:$O$80</c:f>
              <c:strCache>
                <c:ptCount val="2"/>
                <c:pt idx="0">
                  <c:v>Maine</c:v>
                </c:pt>
                <c:pt idx="1">
                  <c:v>U.S.</c:v>
                </c:pt>
              </c:strCache>
            </c:strRef>
          </c:cat>
          <c:val>
            <c:numRef>
              <c:f>Sheet2!$N$81:$O$81</c:f>
              <c:numCache>
                <c:formatCode>"$"#,##0;[Red]"$"#,##0</c:formatCode>
                <c:ptCount val="2"/>
                <c:pt idx="0">
                  <c:v>58924</c:v>
                </c:pt>
                <c:pt idx="1">
                  <c:v>65712</c:v>
                </c:pt>
              </c:numCache>
            </c:numRef>
          </c:val>
          <c:extLst>
            <c:ext xmlns:c16="http://schemas.microsoft.com/office/drawing/2014/chart" uri="{C3380CC4-5D6E-409C-BE32-E72D297353CC}">
              <c16:uniqueId val="{00000000-EB92-4898-A864-F311B7F94FD1}"/>
            </c:ext>
          </c:extLst>
        </c:ser>
        <c:dLbls>
          <c:dLblPos val="outEnd"/>
          <c:showLegendKey val="0"/>
          <c:showVal val="1"/>
          <c:showCatName val="0"/>
          <c:showSerName val="0"/>
          <c:showPercent val="0"/>
          <c:showBubbleSize val="0"/>
        </c:dLbls>
        <c:gapWidth val="219"/>
        <c:overlap val="-27"/>
        <c:axId val="526998591"/>
        <c:axId val="527002335"/>
      </c:barChart>
      <c:catAx>
        <c:axId val="52699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002335"/>
        <c:crosses val="autoZero"/>
        <c:auto val="1"/>
        <c:lblAlgn val="ctr"/>
        <c:lblOffset val="100"/>
        <c:noMultiLvlLbl val="0"/>
      </c:catAx>
      <c:valAx>
        <c:axId val="5270023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6998591"/>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500" b="1" dirty="0"/>
              <a:t>Individuals with a Disability (2019)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White</c:v>
                </c:pt>
                <c:pt idx="1">
                  <c:v>Black or African American</c:v>
                </c:pt>
                <c:pt idx="2">
                  <c:v>American Indian and Alaska Native</c:v>
                </c:pt>
                <c:pt idx="3">
                  <c:v>Asian</c:v>
                </c:pt>
                <c:pt idx="4">
                  <c:v>Some other race</c:v>
                </c:pt>
                <c:pt idx="5">
                  <c:v>Two or more races</c:v>
                </c:pt>
              </c:strCache>
            </c:strRef>
          </c:cat>
          <c:val>
            <c:numRef>
              <c:f>Sheet2!$B$2:$B$7</c:f>
              <c:numCache>
                <c:formatCode>0.0%</c:formatCode>
                <c:ptCount val="6"/>
                <c:pt idx="0">
                  <c:v>0.16300000000000001</c:v>
                </c:pt>
                <c:pt idx="1">
                  <c:v>0.109</c:v>
                </c:pt>
                <c:pt idx="2">
                  <c:v>0.27900000000000003</c:v>
                </c:pt>
                <c:pt idx="3">
                  <c:v>8.7999999999999995E-2</c:v>
                </c:pt>
                <c:pt idx="4">
                  <c:v>0.107</c:v>
                </c:pt>
                <c:pt idx="5">
                  <c:v>0.186</c:v>
                </c:pt>
              </c:numCache>
            </c:numRef>
          </c:val>
          <c:extLst>
            <c:ext xmlns:c16="http://schemas.microsoft.com/office/drawing/2014/chart" uri="{C3380CC4-5D6E-409C-BE32-E72D297353CC}">
              <c16:uniqueId val="{00000000-614A-4535-8656-9A5A07178FE9}"/>
            </c:ext>
          </c:extLst>
        </c:ser>
        <c:dLbls>
          <c:dLblPos val="outEnd"/>
          <c:showLegendKey val="0"/>
          <c:showVal val="1"/>
          <c:showCatName val="0"/>
          <c:showSerName val="0"/>
          <c:showPercent val="0"/>
          <c:showBubbleSize val="0"/>
        </c:dLbls>
        <c:gapWidth val="219"/>
        <c:overlap val="-27"/>
        <c:axId val="2013409216"/>
        <c:axId val="2013415872"/>
      </c:barChart>
      <c:catAx>
        <c:axId val="20134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15872"/>
        <c:crosses val="autoZero"/>
        <c:auto val="1"/>
        <c:lblAlgn val="ctr"/>
        <c:lblOffset val="100"/>
        <c:noMultiLvlLbl val="0"/>
      </c:catAx>
      <c:valAx>
        <c:axId val="201341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0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Sheet3!$B$11:$N$11</c:f>
              <c:strCache>
                <c:ptCount val="13"/>
                <c:pt idx="0">
                  <c:v>0-4</c:v>
                </c:pt>
                <c:pt idx="1">
                  <c:v>5-9</c:v>
                </c:pt>
                <c:pt idx="2">
                  <c:v>10-14</c:v>
                </c:pt>
                <c:pt idx="3">
                  <c:v>15-19</c:v>
                </c:pt>
                <c:pt idx="4">
                  <c:v>20-24</c:v>
                </c:pt>
                <c:pt idx="5">
                  <c:v>25-34</c:v>
                </c:pt>
                <c:pt idx="6">
                  <c:v>35-44</c:v>
                </c:pt>
                <c:pt idx="7">
                  <c:v>45-54</c:v>
                </c:pt>
                <c:pt idx="8">
                  <c:v>55-59</c:v>
                </c:pt>
                <c:pt idx="9">
                  <c:v>60-64</c:v>
                </c:pt>
                <c:pt idx="10">
                  <c:v>65-74</c:v>
                </c:pt>
                <c:pt idx="11">
                  <c:v>75-84</c:v>
                </c:pt>
                <c:pt idx="12">
                  <c:v>85 or older</c:v>
                </c:pt>
              </c:strCache>
            </c:strRef>
          </c:cat>
          <c:val>
            <c:numRef>
              <c:f>Sheet3!$B$12:$N$12</c:f>
              <c:numCache>
                <c:formatCode>0.0%</c:formatCode>
                <c:ptCount val="13"/>
                <c:pt idx="0">
                  <c:v>4.7E-2</c:v>
                </c:pt>
                <c:pt idx="1">
                  <c:v>4.8000000000000001E-2</c:v>
                </c:pt>
                <c:pt idx="2">
                  <c:v>5.3999999999999999E-2</c:v>
                </c:pt>
                <c:pt idx="3">
                  <c:v>5.8000000000000003E-2</c:v>
                </c:pt>
                <c:pt idx="4">
                  <c:v>5.5E-2</c:v>
                </c:pt>
                <c:pt idx="5">
                  <c:v>0.122</c:v>
                </c:pt>
                <c:pt idx="6">
                  <c:v>0.114</c:v>
                </c:pt>
                <c:pt idx="7">
                  <c:v>0.13100000000000001</c:v>
                </c:pt>
                <c:pt idx="8">
                  <c:v>7.5999999999999998E-2</c:v>
                </c:pt>
                <c:pt idx="9">
                  <c:v>8.1000000000000003E-2</c:v>
                </c:pt>
                <c:pt idx="10">
                  <c:v>0.126</c:v>
                </c:pt>
                <c:pt idx="11">
                  <c:v>6.0999999999999999E-2</c:v>
                </c:pt>
                <c:pt idx="12">
                  <c:v>2.5999999999999999E-2</c:v>
                </c:pt>
              </c:numCache>
            </c:numRef>
          </c:val>
          <c:extLst>
            <c:ext xmlns:c16="http://schemas.microsoft.com/office/drawing/2014/chart" uri="{C3380CC4-5D6E-409C-BE32-E72D297353CC}">
              <c16:uniqueId val="{00000000-C3F5-4AF0-BC04-ACA158B5BA3A}"/>
            </c:ext>
          </c:extLst>
        </c:ser>
        <c:dLbls>
          <c:dLblPos val="outEnd"/>
          <c:showLegendKey val="0"/>
          <c:showVal val="1"/>
          <c:showCatName val="0"/>
          <c:showSerName val="0"/>
          <c:showPercent val="0"/>
          <c:showBubbleSize val="0"/>
        </c:dLbls>
        <c:gapWidth val="219"/>
        <c:overlap val="-27"/>
        <c:axId val="580465983"/>
        <c:axId val="580461407"/>
      </c:barChart>
      <c:catAx>
        <c:axId val="58046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0461407"/>
        <c:crosses val="autoZero"/>
        <c:auto val="1"/>
        <c:lblAlgn val="ctr"/>
        <c:lblOffset val="100"/>
        <c:noMultiLvlLbl val="0"/>
      </c:catAx>
      <c:valAx>
        <c:axId val="580461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0465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Sheet1!$C$6</c:f>
              <c:strCache>
                <c:ptCount val="1"/>
                <c:pt idx="0">
                  <c:v>Percent of population with a disability</c:v>
                </c:pt>
              </c:strCache>
            </c:strRef>
          </c:tx>
          <c:spPr>
            <a:ln w="34925" cap="rnd">
              <a:solidFill>
                <a:schemeClr val="tx2"/>
              </a:solidFill>
              <a:round/>
            </a:ln>
            <a:effectLst/>
          </c:spPr>
          <c:marker>
            <c:symbol val="circle"/>
            <c:size val="8"/>
            <c:spPr>
              <a:solidFill>
                <a:schemeClr val="bg1"/>
              </a:solidFill>
              <a:ln w="31750">
                <a:solidFill>
                  <a:schemeClr val="tx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E5-48D1-A4C9-873311574BD2}"/>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E5-48D1-A4C9-873311574BD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Sheet1!$D$2:$M$2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Sheet1!$D$6:$M$6</c:f>
              <c:numCache>
                <c:formatCode>0.0%</c:formatCode>
                <c:ptCount val="10"/>
                <c:pt idx="0">
                  <c:v>0.151</c:v>
                </c:pt>
                <c:pt idx="1">
                  <c:v>0.155</c:v>
                </c:pt>
                <c:pt idx="2">
                  <c:v>0.159</c:v>
                </c:pt>
                <c:pt idx="3">
                  <c:v>0.16300000000000001</c:v>
                </c:pt>
                <c:pt idx="4">
                  <c:v>0.161</c:v>
                </c:pt>
                <c:pt idx="5">
                  <c:v>0.16300000000000001</c:v>
                </c:pt>
                <c:pt idx="6">
                  <c:v>0.158</c:v>
                </c:pt>
                <c:pt idx="7">
                  <c:v>0.16500000000000001</c:v>
                </c:pt>
                <c:pt idx="8">
                  <c:v>0.16600000000000001</c:v>
                </c:pt>
                <c:pt idx="9">
                  <c:v>0.16200000000000001</c:v>
                </c:pt>
              </c:numCache>
            </c:numRef>
          </c:val>
          <c:smooth val="0"/>
          <c:extLst>
            <c:ext xmlns:c16="http://schemas.microsoft.com/office/drawing/2014/chart" uri="{C3380CC4-5D6E-409C-BE32-E72D297353CC}">
              <c16:uniqueId val="{00000002-BFE5-48D1-A4C9-873311574BD2}"/>
            </c:ext>
          </c:extLst>
        </c:ser>
        <c:dLbls>
          <c:showLegendKey val="0"/>
          <c:showVal val="0"/>
          <c:showCatName val="0"/>
          <c:showSerName val="0"/>
          <c:showPercent val="0"/>
          <c:showBubbleSize val="0"/>
        </c:dLbls>
        <c:marker val="1"/>
        <c:smooth val="0"/>
        <c:axId val="1954096959"/>
        <c:axId val="1954101119"/>
      </c:lineChart>
      <c:catAx>
        <c:axId val="195409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4101119"/>
        <c:crosses val="autoZero"/>
        <c:auto val="1"/>
        <c:lblAlgn val="ctr"/>
        <c:lblOffset val="100"/>
        <c:noMultiLvlLbl val="0"/>
      </c:catAx>
      <c:valAx>
        <c:axId val="1954101119"/>
        <c:scaling>
          <c:orientation val="minMax"/>
          <c:max val="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4096959"/>
        <c:crosses val="autoZero"/>
        <c:crossBetween val="between"/>
        <c:majorUnit val="5.000000000000001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a:t>Percent of population with a disability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194444444444448E-2"/>
          <c:y val="0.14930567706814427"/>
          <c:w val="0.92361111111111116"/>
          <c:h val="0.67142023913677473"/>
        </c:manualLayout>
      </c:layout>
      <c:barChart>
        <c:barDir val="col"/>
        <c:grouping val="clustered"/>
        <c:varyColors val="0"/>
        <c:ser>
          <c:idx val="0"/>
          <c:order val="0"/>
          <c:tx>
            <c:strRef>
              <c:f>Sheet1!$C$6</c:f>
              <c:strCache>
                <c:ptCount val="1"/>
                <c:pt idx="0">
                  <c:v>Percent of population with a disability</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BF5-48A9-A3B8-70B6D2D7AB2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F5-48A9-A3B8-70B6D2D7AB2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F5-48A9-A3B8-70B6D2D7AB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Sheet1!$N$1:$O$1</c:f>
              <c:strCache>
                <c:ptCount val="2"/>
                <c:pt idx="0">
                  <c:v>Maine</c:v>
                </c:pt>
                <c:pt idx="1">
                  <c:v>U.S.</c:v>
                </c:pt>
              </c:strCache>
            </c:strRef>
          </c:cat>
          <c:val>
            <c:numRef>
              <c:f>(Sheet1!$M$6,Sheet1!$O$6)</c:f>
              <c:numCache>
                <c:formatCode>0.0%</c:formatCode>
                <c:ptCount val="2"/>
                <c:pt idx="0">
                  <c:v>0.16200000000000001</c:v>
                </c:pt>
                <c:pt idx="1">
                  <c:v>0.127</c:v>
                </c:pt>
              </c:numCache>
            </c:numRef>
          </c:val>
          <c:extLst>
            <c:ext xmlns:c16="http://schemas.microsoft.com/office/drawing/2014/chart" uri="{C3380CC4-5D6E-409C-BE32-E72D297353CC}">
              <c16:uniqueId val="{00000003-6BF5-48A9-A3B8-70B6D2D7AB29}"/>
            </c:ext>
          </c:extLst>
        </c:ser>
        <c:dLbls>
          <c:showLegendKey val="0"/>
          <c:showVal val="0"/>
          <c:showCatName val="0"/>
          <c:showSerName val="0"/>
          <c:showPercent val="0"/>
          <c:showBubbleSize val="0"/>
        </c:dLbls>
        <c:gapWidth val="100"/>
        <c:overlap val="-27"/>
        <c:axId val="1396744751"/>
        <c:axId val="1396760143"/>
      </c:barChart>
      <c:catAx>
        <c:axId val="139674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96760143"/>
        <c:crosses val="autoZero"/>
        <c:auto val="1"/>
        <c:lblAlgn val="ctr"/>
        <c:lblOffset val="100"/>
        <c:noMultiLvlLbl val="0"/>
      </c:catAx>
      <c:valAx>
        <c:axId val="1396760143"/>
        <c:scaling>
          <c:orientation val="minMax"/>
          <c:max val="0.25"/>
        </c:scaling>
        <c:delete val="1"/>
        <c:axPos val="l"/>
        <c:numFmt formatCode="0.0%" sourceLinked="1"/>
        <c:majorTickMark val="out"/>
        <c:minorTickMark val="none"/>
        <c:tickLblPos val="nextTo"/>
        <c:crossAx val="1396744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75000"/>
        </a:schemeClr>
      </a:solidFill>
      <a:round/>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dirty="0"/>
              <a:t>Children with Special Health Care Needs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E057-440C-94D7-3A9B46892086}"/>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E057-440C-94D7-3A9B46892086}"/>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712-4CB7-8BD5-0AC253AFE0B2}"/>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Sheet3!$E$9:$F$9</c:f>
              <c:strCache>
                <c:ptCount val="2"/>
                <c:pt idx="0">
                  <c:v>Maine</c:v>
                </c:pt>
                <c:pt idx="1">
                  <c:v>U.S.</c:v>
                </c:pt>
              </c:strCache>
            </c:strRef>
          </c:cat>
          <c:val>
            <c:numRef>
              <c:f>Sheet3!$E$10:$F$10</c:f>
              <c:numCache>
                <c:formatCode>0.0%</c:formatCode>
                <c:ptCount val="2"/>
                <c:pt idx="0">
                  <c:v>0.23</c:v>
                </c:pt>
                <c:pt idx="1">
                  <c:v>0.189</c:v>
                </c:pt>
              </c:numCache>
            </c:numRef>
          </c:val>
          <c:extLst>
            <c:ext xmlns:c16="http://schemas.microsoft.com/office/drawing/2014/chart" uri="{C3380CC4-5D6E-409C-BE32-E72D297353CC}">
              <c16:uniqueId val="{00000000-E057-440C-94D7-3A9B46892086}"/>
            </c:ext>
          </c:extLst>
        </c:ser>
        <c:dLbls>
          <c:dLblPos val="outEnd"/>
          <c:showLegendKey val="0"/>
          <c:showVal val="1"/>
          <c:showCatName val="0"/>
          <c:showSerName val="0"/>
          <c:showPercent val="0"/>
          <c:showBubbleSize val="0"/>
        </c:dLbls>
        <c:gapWidth val="219"/>
        <c:overlap val="-27"/>
        <c:axId val="1689758192"/>
        <c:axId val="1689756528"/>
      </c:barChart>
      <c:catAx>
        <c:axId val="168975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756528"/>
        <c:crosses val="autoZero"/>
        <c:auto val="1"/>
        <c:lblAlgn val="ctr"/>
        <c:lblOffset val="100"/>
        <c:noMultiLvlLbl val="0"/>
      </c:catAx>
      <c:valAx>
        <c:axId val="16897565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75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dirty="0"/>
              <a:t>Individuals Living in Poverty</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bg1"/>
              </a:solidFill>
              <a:ln w="34925">
                <a:solidFill>
                  <a:schemeClr val="accent3"/>
                </a:solidFill>
              </a:ln>
              <a:effectLst/>
            </c:spPr>
          </c:marker>
          <c:dLbls>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Sheet2!$A$50:$J$50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Sheet2!$A$51:$J$51</c:f>
              <c:numCache>
                <c:formatCode>0.00%</c:formatCode>
                <c:ptCount val="10"/>
                <c:pt idx="0">
                  <c:v>0.129</c:v>
                </c:pt>
                <c:pt idx="1">
                  <c:v>0.14099999999999999</c:v>
                </c:pt>
                <c:pt idx="2">
                  <c:v>0.14699999999999999</c:v>
                </c:pt>
                <c:pt idx="3" formatCode="0%">
                  <c:v>0.14000000000000001</c:v>
                </c:pt>
                <c:pt idx="4">
                  <c:v>0.14099999999999999</c:v>
                </c:pt>
                <c:pt idx="5">
                  <c:v>0.13400000000000001</c:v>
                </c:pt>
                <c:pt idx="6">
                  <c:v>0.122</c:v>
                </c:pt>
                <c:pt idx="7">
                  <c:v>0.111</c:v>
                </c:pt>
                <c:pt idx="8">
                  <c:v>0.11600000000000001</c:v>
                </c:pt>
                <c:pt idx="9">
                  <c:v>0.109</c:v>
                </c:pt>
              </c:numCache>
            </c:numRef>
          </c:val>
          <c:smooth val="0"/>
          <c:extLst>
            <c:ext xmlns:c16="http://schemas.microsoft.com/office/drawing/2014/chart" uri="{C3380CC4-5D6E-409C-BE32-E72D297353CC}">
              <c16:uniqueId val="{00000000-6011-410A-8A1A-A0147E9975AB}"/>
            </c:ext>
          </c:extLst>
        </c:ser>
        <c:dLbls>
          <c:dLblPos val="t"/>
          <c:showLegendKey val="0"/>
          <c:showVal val="1"/>
          <c:showCatName val="0"/>
          <c:showSerName val="0"/>
          <c:showPercent val="0"/>
          <c:showBubbleSize val="0"/>
        </c:dLbls>
        <c:marker val="1"/>
        <c:smooth val="0"/>
        <c:axId val="1696575440"/>
        <c:axId val="1696572112"/>
      </c:lineChart>
      <c:catAx>
        <c:axId val="169657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6572112"/>
        <c:crosses val="autoZero"/>
        <c:auto val="1"/>
        <c:lblAlgn val="ctr"/>
        <c:lblOffset val="100"/>
        <c:noMultiLvlLbl val="0"/>
      </c:catAx>
      <c:valAx>
        <c:axId val="1696572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657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0.0873</cdr:x>
      <cdr:y>0.10185</cdr:y>
    </cdr:from>
    <cdr:to>
      <cdr:x>0.38345</cdr:x>
      <cdr:y>0.17624</cdr:y>
    </cdr:to>
    <cdr:sp macro="" textlink="">
      <cdr:nvSpPr>
        <cdr:cNvPr id="4" name="TextBox 1">
          <a:extLst xmlns:a="http://schemas.openxmlformats.org/drawingml/2006/main">
            <a:ext uri="{FF2B5EF4-FFF2-40B4-BE49-F238E27FC236}">
              <a16:creationId xmlns:a16="http://schemas.microsoft.com/office/drawing/2014/main" id="{DF64C659-C951-4D6B-9038-A5677C24A623}"/>
            </a:ext>
          </a:extLst>
        </cdr:cNvPr>
        <cdr:cNvSpPr txBox="1"/>
      </cdr:nvSpPr>
      <cdr:spPr>
        <a:xfrm xmlns:a="http://schemas.openxmlformats.org/drawingml/2006/main">
          <a:off x="279400" y="279400"/>
          <a:ext cx="947793" cy="2040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High cholesterol</a:t>
          </a:r>
        </a:p>
      </cdr:txBody>
    </cdr:sp>
  </cdr:relSizeAnchor>
  <cdr:relSizeAnchor xmlns:cdr="http://schemas.openxmlformats.org/drawingml/2006/chartDrawing">
    <cdr:from>
      <cdr:x>0.09325</cdr:x>
      <cdr:y>0.37268</cdr:y>
    </cdr:from>
    <cdr:to>
      <cdr:x>0.44048</cdr:x>
      <cdr:y>0.44791</cdr:y>
    </cdr:to>
    <cdr:sp macro="" textlink="">
      <cdr:nvSpPr>
        <cdr:cNvPr id="5" name="TextBox 1">
          <a:extLst xmlns:a="http://schemas.openxmlformats.org/drawingml/2006/main">
            <a:ext uri="{FF2B5EF4-FFF2-40B4-BE49-F238E27FC236}">
              <a16:creationId xmlns:a16="http://schemas.microsoft.com/office/drawing/2014/main" id="{1DAADA3B-2C19-4AF9-BB58-DD0C3885D07B}"/>
            </a:ext>
          </a:extLst>
        </cdr:cNvPr>
        <cdr:cNvSpPr txBox="1"/>
      </cdr:nvSpPr>
      <cdr:spPr>
        <a:xfrm xmlns:a="http://schemas.openxmlformats.org/drawingml/2006/main">
          <a:off x="298437" y="1022348"/>
          <a:ext cx="1111275" cy="206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High blood pressure</a:t>
          </a:r>
        </a:p>
      </cdr:txBody>
    </cdr:sp>
  </cdr:relSizeAnchor>
</c:userShapes>
</file>

<file path=ppt/drawings/drawing2.xml><?xml version="1.0" encoding="utf-8"?>
<c:userShapes xmlns:c="http://schemas.openxmlformats.org/drawingml/2006/chart">
  <cdr:relSizeAnchor xmlns:cdr="http://schemas.openxmlformats.org/drawingml/2006/chartDrawing">
    <cdr:from>
      <cdr:x>0.09428</cdr:x>
      <cdr:y>0.42477</cdr:y>
    </cdr:from>
    <cdr:to>
      <cdr:x>0.4415</cdr:x>
      <cdr:y>0.5</cdr:y>
    </cdr:to>
    <cdr:sp macro="" textlink="">
      <cdr:nvSpPr>
        <cdr:cNvPr id="4" name="TextBox 1">
          <a:extLst xmlns:a="http://schemas.openxmlformats.org/drawingml/2006/main">
            <a:ext uri="{FF2B5EF4-FFF2-40B4-BE49-F238E27FC236}">
              <a16:creationId xmlns:a16="http://schemas.microsoft.com/office/drawing/2014/main" id="{159481AE-2EBF-4A36-A214-A579A6D2ABE4}"/>
            </a:ext>
          </a:extLst>
        </cdr:cNvPr>
        <cdr:cNvSpPr txBox="1"/>
      </cdr:nvSpPr>
      <cdr:spPr>
        <a:xfrm xmlns:a="http://schemas.openxmlformats.org/drawingml/2006/main">
          <a:off x="474132" y="1747844"/>
          <a:ext cx="1746239" cy="3095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Asthma</a:t>
          </a:r>
          <a:endParaRPr lang="en-US" sz="900" b="0" dirty="0">
            <a:solidFill>
              <a:schemeClr val="tx1">
                <a:lumMod val="75000"/>
                <a:lumOff val="25000"/>
              </a:schemeClr>
            </a:solidFill>
          </a:endParaRPr>
        </a:p>
      </cdr:txBody>
    </cdr:sp>
  </cdr:relSizeAnchor>
  <cdr:relSizeAnchor xmlns:cdr="http://schemas.openxmlformats.org/drawingml/2006/chartDrawing">
    <cdr:from>
      <cdr:x>0.09027</cdr:x>
      <cdr:y>0.58796</cdr:y>
    </cdr:from>
    <cdr:to>
      <cdr:x>0.4375</cdr:x>
      <cdr:y>0.66319</cdr:y>
    </cdr:to>
    <cdr:sp macro="" textlink="">
      <cdr:nvSpPr>
        <cdr:cNvPr id="5" name="TextBox 1">
          <a:extLst xmlns:a="http://schemas.openxmlformats.org/drawingml/2006/main">
            <a:ext uri="{FF2B5EF4-FFF2-40B4-BE49-F238E27FC236}">
              <a16:creationId xmlns:a16="http://schemas.microsoft.com/office/drawing/2014/main" id="{32EB9941-E916-40D5-B7F9-C9F54594ADB9}"/>
            </a:ext>
          </a:extLst>
        </cdr:cNvPr>
        <cdr:cNvSpPr txBox="1"/>
      </cdr:nvSpPr>
      <cdr:spPr>
        <a:xfrm xmlns:a="http://schemas.openxmlformats.org/drawingml/2006/main">
          <a:off x="288912" y="1612898"/>
          <a:ext cx="1111275" cy="206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Diabetes</a:t>
          </a:r>
          <a:endParaRPr lang="en-US" sz="900" b="0" dirty="0">
            <a:solidFill>
              <a:schemeClr val="tx1">
                <a:lumMod val="75000"/>
                <a:lumOff val="2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0.09987</cdr:x>
      <cdr:y>0.6824</cdr:y>
    </cdr:from>
    <cdr:to>
      <cdr:x>0.46892</cdr:x>
      <cdr:y>0.76276</cdr:y>
    </cdr:to>
    <cdr:sp macro="" textlink="">
      <cdr:nvSpPr>
        <cdr:cNvPr id="3" name="TextBox 1">
          <a:extLst xmlns:a="http://schemas.openxmlformats.org/drawingml/2006/main">
            <a:ext uri="{FF2B5EF4-FFF2-40B4-BE49-F238E27FC236}">
              <a16:creationId xmlns:a16="http://schemas.microsoft.com/office/drawing/2014/main" id="{5D879D00-F9C1-4B68-B339-DB6CE3986779}"/>
            </a:ext>
          </a:extLst>
        </cdr:cNvPr>
        <cdr:cNvSpPr txBox="1"/>
      </cdr:nvSpPr>
      <cdr:spPr>
        <a:xfrm xmlns:a="http://schemas.openxmlformats.org/drawingml/2006/main">
          <a:off x="347025" y="1871966"/>
          <a:ext cx="1282345" cy="220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Depression (adult)‡</a:t>
          </a:r>
        </a:p>
      </cdr:txBody>
    </cdr:sp>
  </cdr:relSizeAnchor>
  <cdr:relSizeAnchor xmlns:cdr="http://schemas.openxmlformats.org/drawingml/2006/chartDrawing">
    <cdr:from>
      <cdr:x>0.09533</cdr:x>
      <cdr:y>0.47737</cdr:y>
    </cdr:from>
    <cdr:to>
      <cdr:x>0.46438</cdr:x>
      <cdr:y>0.55773</cdr:y>
    </cdr:to>
    <cdr:sp macro="" textlink="">
      <cdr:nvSpPr>
        <cdr:cNvPr id="5" name="TextBox 1">
          <a:extLst xmlns:a="http://schemas.openxmlformats.org/drawingml/2006/main">
            <a:ext uri="{FF2B5EF4-FFF2-40B4-BE49-F238E27FC236}">
              <a16:creationId xmlns:a16="http://schemas.microsoft.com/office/drawing/2014/main" id="{D1083BCC-9FA2-4FDA-ACA7-DD9628C2CAAB}"/>
            </a:ext>
          </a:extLst>
        </cdr:cNvPr>
        <cdr:cNvSpPr txBox="1"/>
      </cdr:nvSpPr>
      <cdr:spPr>
        <a:xfrm xmlns:a="http://schemas.openxmlformats.org/drawingml/2006/main">
          <a:off x="331249" y="1309534"/>
          <a:ext cx="1282346" cy="220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Poor mental health (adult)**</a:t>
          </a:r>
        </a:p>
      </cdr:txBody>
    </cdr:sp>
  </cdr:relSizeAnchor>
</c:userShapes>
</file>

<file path=ppt/drawings/drawing4.xml><?xml version="1.0" encoding="utf-8"?>
<c:userShapes xmlns:c="http://schemas.openxmlformats.org/drawingml/2006/chart">
  <cdr:relSizeAnchor xmlns:cdr="http://schemas.openxmlformats.org/drawingml/2006/chartDrawing">
    <cdr:from>
      <cdr:x>0.08792</cdr:x>
      <cdr:y>0.18858</cdr:y>
    </cdr:from>
    <cdr:to>
      <cdr:x>0.50164</cdr:x>
      <cdr:y>0.26736</cdr:y>
    </cdr:to>
    <cdr:sp macro="" textlink="">
      <cdr:nvSpPr>
        <cdr:cNvPr id="2" name="TextBox 1">
          <a:extLst xmlns:a="http://schemas.openxmlformats.org/drawingml/2006/main">
            <a:ext uri="{FF2B5EF4-FFF2-40B4-BE49-F238E27FC236}">
              <a16:creationId xmlns:a16="http://schemas.microsoft.com/office/drawing/2014/main" id="{A278972C-FAB5-469B-9CE7-4F44F14C8049}"/>
            </a:ext>
          </a:extLst>
        </cdr:cNvPr>
        <cdr:cNvSpPr txBox="1"/>
      </cdr:nvSpPr>
      <cdr:spPr>
        <a:xfrm xmlns:a="http://schemas.openxmlformats.org/drawingml/2006/main">
          <a:off x="305485" y="517310"/>
          <a:ext cx="1437590" cy="2161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0" dirty="0">
              <a:solidFill>
                <a:schemeClr val="tx1">
                  <a:lumMod val="75000"/>
                  <a:lumOff val="25000"/>
                </a:schemeClr>
              </a:solidFill>
            </a:rPr>
            <a:t>Sad/hopeless (high school)†</a:t>
          </a:r>
        </a:p>
      </cdr:txBody>
    </cdr:sp>
  </cdr:relSizeAnchor>
</c:userShapes>
</file>

<file path=ppt/drawings/drawing5.xml><?xml version="1.0" encoding="utf-8"?>
<c:userShapes xmlns:c="http://schemas.openxmlformats.org/drawingml/2006/chart">
  <cdr:relSizeAnchor xmlns:cdr="http://schemas.openxmlformats.org/drawingml/2006/chartDrawing">
    <cdr:from>
      <cdr:x>0.13096</cdr:x>
      <cdr:y>0.04727</cdr:y>
    </cdr:from>
    <cdr:to>
      <cdr:x>0.5</cdr:x>
      <cdr:y>0.12762</cdr:y>
    </cdr:to>
    <cdr:sp macro="" textlink="">
      <cdr:nvSpPr>
        <cdr:cNvPr id="2" name="TextBox 1">
          <a:extLst xmlns:a="http://schemas.openxmlformats.org/drawingml/2006/main">
            <a:ext uri="{FF2B5EF4-FFF2-40B4-BE49-F238E27FC236}">
              <a16:creationId xmlns:a16="http://schemas.microsoft.com/office/drawing/2014/main" id="{A278972C-FAB5-469B-9CE7-4F44F14C8049}"/>
            </a:ext>
          </a:extLst>
        </cdr:cNvPr>
        <cdr:cNvSpPr txBox="1"/>
      </cdr:nvSpPr>
      <cdr:spPr>
        <a:xfrm xmlns:a="http://schemas.openxmlformats.org/drawingml/2006/main">
          <a:off x="1377123" y="194499"/>
          <a:ext cx="3880677" cy="3306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0" dirty="0">
              <a:solidFill>
                <a:schemeClr val="tx1">
                  <a:lumMod val="75000"/>
                  <a:lumOff val="25000"/>
                </a:schemeClr>
              </a:solidFill>
            </a:rPr>
            <a:t>Alcohol</a:t>
          </a:r>
          <a:r>
            <a:rPr lang="en-US" sz="900" b="0" dirty="0">
              <a:solidFill>
                <a:schemeClr val="tx1">
                  <a:lumMod val="75000"/>
                  <a:lumOff val="25000"/>
                </a:schemeClr>
              </a:solidFill>
            </a:rPr>
            <a:t>‡</a:t>
          </a:r>
        </a:p>
      </cdr:txBody>
    </cdr:sp>
  </cdr:relSizeAnchor>
  <cdr:relSizeAnchor xmlns:cdr="http://schemas.openxmlformats.org/drawingml/2006/chartDrawing">
    <cdr:from>
      <cdr:x>0.09082</cdr:x>
      <cdr:y>0.1906</cdr:y>
    </cdr:from>
    <cdr:to>
      <cdr:x>0.45987</cdr:x>
      <cdr:y>0.27096</cdr:y>
    </cdr:to>
    <cdr:sp macro="" textlink="">
      <cdr:nvSpPr>
        <cdr:cNvPr id="3" name="TextBox 1">
          <a:extLst xmlns:a="http://schemas.openxmlformats.org/drawingml/2006/main">
            <a:ext uri="{FF2B5EF4-FFF2-40B4-BE49-F238E27FC236}">
              <a16:creationId xmlns:a16="http://schemas.microsoft.com/office/drawing/2014/main" id="{5D879D00-F9C1-4B68-B339-DB6CE3986779}"/>
            </a:ext>
          </a:extLst>
        </cdr:cNvPr>
        <cdr:cNvSpPr txBox="1"/>
      </cdr:nvSpPr>
      <cdr:spPr>
        <a:xfrm xmlns:a="http://schemas.openxmlformats.org/drawingml/2006/main">
          <a:off x="274062" y="522863"/>
          <a:ext cx="1113615" cy="2204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Marijuana</a:t>
          </a:r>
          <a:r>
            <a:rPr lang="en-US" sz="900" b="0" dirty="0">
              <a:solidFill>
                <a:schemeClr val="tx1">
                  <a:lumMod val="75000"/>
                  <a:lumOff val="25000"/>
                </a:schemeClr>
              </a:solidFill>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id="{150D0B9E-2C35-414A-AC35-73E2D4FDA4BE}"/>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id="{752FCB22-10A4-4BA9-9F19-23FF9954434C}"/>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 to open our session</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253890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a:t>
            </a:r>
            <a:endParaRPr lang="en-US" dirty="0"/>
          </a:p>
          <a:p>
            <a:endParaRPr lang="en-US" dirty="0"/>
          </a:p>
          <a:p>
            <a:r>
              <a:rPr lang="en-US" dirty="0"/>
              <a:t>Leader to introduce point person for review of previous health improvement efforts</a:t>
            </a:r>
            <a:r>
              <a:rPr lang="en-US" dirty="0" smtClean="0"/>
              <a:t>.</a:t>
            </a:r>
          </a:p>
          <a:p>
            <a:endParaRPr lang="en-US" dirty="0" smtClean="0"/>
          </a:p>
          <a:p>
            <a:r>
              <a:rPr lang="en-US" dirty="0" smtClean="0"/>
              <a:t>Introduce Madison MacLean from John</a:t>
            </a:r>
            <a:r>
              <a:rPr lang="en-US" baseline="0" dirty="0" smtClean="0"/>
              <a:t> Snow, Inc. who will review the health data with us.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94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Health profiles for each county, public health district, and the state of </a:t>
            </a:r>
            <a:r>
              <a:rPr lang="en-US" baseline="0" dirty="0" err="1" smtClean="0"/>
              <a:t>maine</a:t>
            </a:r>
            <a:r>
              <a:rPr lang="en-US" baseline="0" dirty="0" smtClean="0"/>
              <a:t> are continually being added to the Maine shared CHNA website. There is also a newly redesigned interactive data portal which is set to go live in the coming days.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156295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data health profiles on the </a:t>
            </a:r>
            <a:r>
              <a:rPr lang="en-US" baseline="0" dirty="0" err="1" smtClean="0"/>
              <a:t>maine</a:t>
            </a:r>
            <a:r>
              <a:rPr lang="en-US" baseline="0" dirty="0" smtClean="0"/>
              <a:t> shared CHNA website. Additional 2021 Data profiles are being added as they become complete. There is also an interactive data portal. The one currently on the site is undergoing a facelift with all new data and should launch in the next week or so. </a:t>
            </a:r>
            <a:endParaRPr lang="en-US" dirty="0" smtClean="0"/>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smtClean="0">
                <a:solidFill>
                  <a:schemeClr val="tx1"/>
                </a:solidFill>
                <a:effectLst/>
                <a:latin typeface="+mn-lt"/>
                <a:ea typeface="+mn-ea"/>
                <a:cs typeface="+mn-cs"/>
              </a:rPr>
              <a:t>A </a:t>
            </a:r>
            <a:r>
              <a:rPr lang="en-US" sz="1200" kern="1200" baseline="0" dirty="0">
                <a:solidFill>
                  <a:schemeClr val="tx1"/>
                </a:solidFill>
                <a:effectLst/>
                <a:latin typeface="+mn-lt"/>
                <a:ea typeface="+mn-ea"/>
                <a:cs typeface="+mn-cs"/>
              </a:rPr>
              <a:t>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an example of what the data looks like in our data health profiles.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things to look for to help you better understand the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Every data point is accompanied by a year. This is the year the measurement was taken. It is important to know that when multiple years are presented, or a range of years (as in this slide), the data refers to measurement that includes ALL the years indicated. It is NOT an average of the data from those years. It combines data from across those years into a single measurement. We sometimes need to do this if a single year does not have enough data to do our analysis.</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Comparisons are made over time (Point</a:t>
            </a:r>
            <a:r>
              <a:rPr lang="en-US" baseline="0" dirty="0" smtClean="0"/>
              <a:t> 1 and Point 2), and from the county to the state and the state to the U.S. In this example, there is not a lot of change over time between Point 1 and Point 2 as shown by the grey circle. There is, however, a significantly worse condition in the County compared to the State as shown by the red exclamation point. Since the numbers are so small in Maine, there was not enough data to make a single year comparison between Maine and the U.S. as shown by the N/A.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121035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a:t>
            </a:r>
            <a:r>
              <a:rPr lang="en-US" dirty="0" smtClean="0"/>
              <a:t>that same data may show up in today’s presentation: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The green bars </a:t>
            </a:r>
            <a:r>
              <a:rPr lang="en-US" dirty="0" smtClean="0"/>
              <a:t>will</a:t>
            </a:r>
            <a:r>
              <a:rPr lang="en-US" baseline="0" dirty="0" smtClean="0"/>
              <a:t> show the Maine data </a:t>
            </a:r>
            <a:r>
              <a:rPr lang="en-US" dirty="0" smtClean="0"/>
              <a:t>and</a:t>
            </a:r>
            <a:r>
              <a:rPr lang="en-US" baseline="0" dirty="0" smtClean="0"/>
              <a:t> the grey bars will show comparisons to the state or nation. </a:t>
            </a:r>
          </a:p>
          <a:p>
            <a:endParaRPr lang="en-US" baseline="0" dirty="0" smtClean="0"/>
          </a:p>
          <a:p>
            <a:r>
              <a:rPr lang="en-US" baseline="0" dirty="0" smtClean="0"/>
              <a:t>When there is a statistically significant difference either over time or </a:t>
            </a:r>
            <a:r>
              <a:rPr lang="en-US" baseline="0" dirty="0" err="1" smtClean="0"/>
              <a:t>btween</a:t>
            </a:r>
            <a:r>
              <a:rPr lang="en-US" baseline="0" dirty="0" smtClean="0"/>
              <a:t> Maine and the U.S., we will tell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case, </a:t>
            </a:r>
            <a:r>
              <a:rPr lang="en-US" dirty="0" smtClean="0"/>
              <a:t>Maine has a slightly higher rate of children identified as having special healthcare needs than the US as a whole. This difference is not large enough to be considered significant, however.</a:t>
            </a:r>
          </a:p>
          <a:p>
            <a:endParaRPr lang="en-US" baseline="0" dirty="0" smtClean="0"/>
          </a:p>
          <a:p>
            <a:endParaRPr lang="en-US" baseline="0" dirty="0"/>
          </a:p>
          <a:p>
            <a:r>
              <a:rPr lang="en-US" b="1" dirty="0" smtClean="0"/>
              <a:t>(do </a:t>
            </a:r>
            <a:r>
              <a:rPr lang="en-US" b="1" dirty="0"/>
              <a:t>not read</a:t>
            </a:r>
            <a:r>
              <a:rPr lang="en-US" b="1" baseline="0" dirty="0"/>
              <a:t> </a:t>
            </a:r>
            <a:r>
              <a:rPr lang="en-US" b="1" baseline="0" dirty="0" smtClean="0"/>
              <a:t>but this note is </a:t>
            </a:r>
            <a:r>
              <a:rPr lang="en-US" b="1" baseline="0" smtClean="0"/>
              <a:t>provided in case someone asks)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68001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median household income of Maine households is significantly lower than the median household income for all households in the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3890990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tables displays the rate at which Maine residents of different racial categories have a disability. Maine’s American Indians or Alaska Natives are more</a:t>
            </a:r>
            <a:r>
              <a:rPr lang="en-US" baseline="0" dirty="0"/>
              <a:t> </a:t>
            </a:r>
            <a:r>
              <a:rPr lang="en-US" dirty="0"/>
              <a:t>likely to be people with a disability. Note that these numbers are not adjusted for age, which strongly correlates with people who have disabilities.</a:t>
            </a:r>
          </a:p>
          <a:p>
            <a:endParaRPr lang="en-US" dirty="0"/>
          </a:p>
          <a:p>
            <a:r>
              <a:rPr lang="en-US" dirty="0"/>
              <a:t>Source: American Communities Survey (ACS, 2019)</a:t>
            </a:r>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3764372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population of Maine by age. For those who have a disability,</a:t>
            </a:r>
            <a:r>
              <a:rPr lang="en-US" baseline="0" dirty="0"/>
              <a:t> there</a:t>
            </a:r>
            <a:r>
              <a:rPr lang="en-US" dirty="0"/>
              <a:t> is a close association with age- individuals over the age of 65 are much more likely to have a disability.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267670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 Welcomes</a:t>
            </a:r>
            <a:r>
              <a:rPr lang="en-US" baseline="0" dirty="0" smtClean="0"/>
              <a:t> participants </a:t>
            </a:r>
          </a:p>
          <a:p>
            <a:r>
              <a:rPr lang="en-US" baseline="0" dirty="0" smtClean="0"/>
              <a:t>Request folks go ahead and enter their name in the chat box.</a:t>
            </a:r>
          </a:p>
          <a:p>
            <a:endParaRPr lang="en-US" baseline="0" dirty="0" smtClean="0"/>
          </a:p>
          <a:p>
            <a:r>
              <a:rPr lang="en-US" baseline="0" dirty="0" smtClean="0"/>
              <a:t>Introduces Jo Morrissey, Program Manager for the Maine Shared CHNA to walk us through some background and housekeeping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44306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is more likely than US to have people</a:t>
            </a:r>
            <a:r>
              <a:rPr lang="en-US" baseline="0" dirty="0"/>
              <a:t> who identify as having a disability</a:t>
            </a:r>
            <a:r>
              <a:rPr lang="en-US" dirty="0"/>
              <a:t>. This may be linked to Maine’s higher average age. </a:t>
            </a:r>
          </a:p>
          <a:p>
            <a:endParaRPr lang="en-US" dirty="0"/>
          </a:p>
          <a:p>
            <a:r>
              <a:rPr lang="en-US" dirty="0"/>
              <a:t>While more likely, the</a:t>
            </a:r>
            <a:r>
              <a:rPr lang="en-US" baseline="0" dirty="0"/>
              <a:t> difference is not significantly different.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46876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with a disability are more likely to be in poverty. While the state of Maine overall has seen a decrease in the poverty rate, certain counties have experienced different patterns.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has a slightly higher rate of children identified as having special healthcare needs than the US as a whole. 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National Survey of Children's Health</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poverty in Maine decreased between 2014 and 2019. However, this data only goes to 2019- the COVID pandemic may have notably impacted this rate, particularly for people with disabilities. Note the unemployment rate on the following slide.</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4114568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unemployment rate in Maine dropped steadily from 2011 to 2019, before rising sharply in 2020. </a:t>
            </a:r>
          </a:p>
          <a:p>
            <a:endParaRPr lang="en-US" dirty="0"/>
          </a:p>
          <a:p>
            <a:r>
              <a:rPr lang="en-US" dirty="0"/>
              <a:t>Individuals with disabilities are more likely than others to be unemployed and shifts in unemployed tend to have outsized impact on individuals with disabilities.</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US Bureau of Labor Statistics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3175324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is among the most rural states in the US. Most counties are considered completely rural by some measures. Having a highly rural population makes providing many sorts of services more difficult and expensive.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two percent of Maine residents have no vehicle in their home. </a:t>
            </a:r>
          </a:p>
          <a:p>
            <a:endParaRPr lang="en-US" dirty="0"/>
          </a:p>
          <a:p>
            <a:r>
              <a:rPr lang="en-US" dirty="0"/>
              <a:t>This can make accessing health care or work more difficult, especially in very rural areas. However, Mainers are more likely than individuals in the US generally to have a vehicle in their home.</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105794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incidence of adverse childhood experiences in Maine has decreased slightly since 2017.</a:t>
            </a:r>
          </a:p>
          <a:p>
            <a:endParaRPr lang="en-US" dirty="0"/>
          </a:p>
          <a:p>
            <a:r>
              <a:rPr lang="en-US" dirty="0"/>
              <a:t>While</a:t>
            </a:r>
            <a:r>
              <a:rPr lang="en-US" baseline="0" dirty="0"/>
              <a:t> these two bars may make it look like there’s been a big decline, it is not a significant amount. Note the chart only goes up to 24%.</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39598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is slightly more prevalent in Maine than the US as a whole. </a:t>
            </a:r>
          </a:p>
          <a:p>
            <a:endParaRPr lang="en-US" dirty="0"/>
          </a:p>
          <a:p>
            <a:r>
              <a:rPr lang="en-US" dirty="0"/>
              <a:t>Diabetes is associated with age, so these numbers are age adjusted so they can be compared more meaningfully.</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464042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high blood pressure have increased in Maine since 2011, while rates of asthma have declined slightly.</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340243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637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at which high school students in Maine have reported feeling sad or hopeless has increased steadily since 2011. COVID may have impacted this. Mental health is more and more often recognized as an important category of disability.</a:t>
            </a:r>
          </a:p>
          <a:p>
            <a:endParaRPr lang="en-US" dirty="0"/>
          </a:p>
          <a:p>
            <a:r>
              <a:rPr lang="en-US"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and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3419072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alcohol use among Maine high school students has declined slightly since 2011. Reported marijuana use declined between 2011 and 2017 but has recently increased back to 2011 levels.</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3483247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injury deaths in Maine has been increasing slowly since 2010 and is significantly higher in Maine than in the US generally.</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CDC Vital Records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1677087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MaineCare</a:t>
            </a:r>
            <a:r>
              <a:rPr lang="en-US" dirty="0"/>
              <a:t> enrollment statewide increased notably after 2018, with more eligible individuals signing up for care. Many people with disabilities use public health insurance, and often report cost barriers to receiving health care.</a:t>
            </a:r>
          </a:p>
          <a:p>
            <a:endParaRPr lang="en-US" dirty="0"/>
          </a:p>
          <a:p>
            <a:r>
              <a:rPr lang="en-US" dirty="0"/>
              <a:t>Source: </a:t>
            </a:r>
            <a:r>
              <a:rPr lang="en-US" sz="1800" b="0" i="0" u="none" strike="noStrike" dirty="0" err="1">
                <a:solidFill>
                  <a:srgbClr val="000000"/>
                </a:solidFill>
                <a:effectLst/>
                <a:latin typeface="Arial" panose="020B0604020202020204" pitchFamily="34" charset="0"/>
              </a:rPr>
              <a:t>MaineCare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2100141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Ambulatory Care Sensitive Conditions, in a nutshell, or chronic health conditions such as asthma</a:t>
            </a:r>
            <a:r>
              <a:rPr lang="en-US" baseline="0" dirty="0"/>
              <a:t> or cardiovascular disease, that if well managed by a primary care physician, would not need to rise to the level of needing an emergency room visit. </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Health Data Organization Hospital Inpatient Database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3549321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accent4"/>
                </a:solidFill>
                <a:effectLst/>
                <a:latin typeface="+mn-lt"/>
                <a:ea typeface="+mn-ea"/>
                <a:cs typeface="+mn-cs"/>
              </a:rPr>
              <a:t>JSI or Other Facilitator</a:t>
            </a:r>
          </a:p>
          <a:p>
            <a:endParaRPr lang="en-US" dirty="0"/>
          </a:p>
          <a:p>
            <a:r>
              <a:rPr lang="en-US" dirty="0"/>
              <a:t>Overview/instructions (see page 11 of the </a:t>
            </a:r>
            <a:r>
              <a:rPr lang="en-US" baseline="0" dirty="0"/>
              <a:t>Community Engagement Toolkit)</a:t>
            </a:r>
            <a:r>
              <a:rPr lang="en-US" dirty="0"/>
              <a:t>: </a:t>
            </a:r>
            <a:r>
              <a:rPr lang="en-US" sz="1200" kern="1200" dirty="0">
                <a:solidFill>
                  <a:schemeClr val="tx1"/>
                </a:solidFill>
                <a:effectLst/>
                <a:latin typeface="+mn-lt"/>
                <a:ea typeface="+mn-ea"/>
                <a:cs typeface="+mn-cs"/>
              </a:rPr>
              <a:t>These breakout sessions will provide an opportunity for you all to share their feedback. Table facilitators have question prompts to lead discussions. The purpose of these small group discussions is to identify up to 4 health priorities, local resources to address those priorities, and gaps in resources.</a:t>
            </a:r>
            <a:endParaRPr lang="en-US" baseline="0" dirty="0"/>
          </a:p>
          <a:p>
            <a:endParaRPr lang="en-US" baseline="0" dirty="0"/>
          </a:p>
          <a:p>
            <a:r>
              <a:rPr lang="en-US" baseline="0" dirty="0"/>
              <a:t>Leave this slide up during table breakouts</a:t>
            </a: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36</a:t>
            </a:fld>
            <a:endParaRPr lang="en-US"/>
          </a:p>
        </p:txBody>
      </p:sp>
    </p:spTree>
    <p:extLst>
      <p:ext uri="{BB962C8B-B14F-4D97-AF65-F5344CB8AC3E}">
        <p14:creationId xmlns:p14="http://schemas.microsoft.com/office/powerpoint/2010/main" val="1487424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514350" indent="-514350">
              <a:spcAft>
                <a:spcPts val="600"/>
              </a:spcAft>
              <a:buFont typeface="+mj-lt"/>
              <a:buAutoNum type="arabicPeriod"/>
            </a:pPr>
            <a:r>
              <a:rPr lang="en-US" sz="1200" kern="1200" dirty="0">
                <a:solidFill>
                  <a:schemeClr val="tx1"/>
                </a:solidFill>
                <a:latin typeface="+mn-lt"/>
                <a:ea typeface="+mn-ea"/>
                <a:cs typeface="+mn-cs"/>
              </a:rPr>
              <a:t>Create sticky notes like the one you see here on the left. The priority area is on top, the asset or resource is on the note, and a label for Asset or Resource so that you remember later.</a:t>
            </a:r>
          </a:p>
          <a:p>
            <a:pPr marL="514350" indent="-514350">
              <a:spcAft>
                <a:spcPts val="600"/>
              </a:spcAft>
              <a:buFont typeface="+mj-lt"/>
              <a:buAutoNum type="arabicPeriod"/>
            </a:pPr>
            <a:r>
              <a:rPr lang="en-US" sz="1200" kern="1200" dirty="0">
                <a:solidFill>
                  <a:schemeClr val="tx1"/>
                </a:solidFill>
                <a:latin typeface="+mn-lt"/>
                <a:ea typeface="+mn-ea"/>
                <a:cs typeface="+mn-cs"/>
              </a:rPr>
              <a:t>After we each have an individual opportunity to vote on the priorities which have been identified during the table breakouts, we will invite you to place your sticky notes with assets/resources and needs on the corresponding Priority Area sheet.</a:t>
            </a:r>
          </a:p>
          <a:p>
            <a:pPr marL="514350" indent="-514350">
              <a:spcAft>
                <a:spcPts val="600"/>
              </a:spcAft>
              <a:buFont typeface="+mj-lt"/>
              <a:buAutoNum type="arabicPeriod"/>
            </a:pPr>
            <a:r>
              <a:rPr lang="en-US" sz="1200" kern="1200" dirty="0">
                <a:solidFill>
                  <a:schemeClr val="tx1"/>
                </a:solidFill>
                <a:latin typeface="+mn-lt"/>
                <a:ea typeface="+mn-ea"/>
                <a:cs typeface="+mn-cs"/>
              </a:rPr>
              <a:t>For those assets/resources and needs pertaining to other domains that did not make this forum’s final cut, please place then on the sheet marked “Other”. This is still valuable information that others may find useful down the 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37</a:t>
            </a:fld>
            <a:endParaRPr lang="en-US"/>
          </a:p>
        </p:txBody>
      </p:sp>
    </p:spTree>
    <p:extLst>
      <p:ext uri="{BB962C8B-B14F-4D97-AF65-F5344CB8AC3E}">
        <p14:creationId xmlns:p14="http://schemas.microsoft.com/office/powerpoint/2010/main" val="1742741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197184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2014, the IRS made it a requirement for all non-profit hospitals across the country to conduct a triennial community health needs assessment. At about the same time, the Public Health Accreditation Board set out a set of standards for public health departments to meet in order to become accredited. One of those standards is to also conduct community health needs assessments. Given that Maine is a small town, it was natural partnership that a partnership between the Maine CDC and Maine’s hospital systems were formalized to conduct these needs assessments collaboratively.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Maine, the idea of collaboration to conduct needs assessments was not a new idea. In fact, Maine has one of the oldest, if not THE oldest public health needs assessment partnerships in the nation. As you can see, we continue to learn and grow from our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123924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event is sponsored</a:t>
            </a:r>
            <a:r>
              <a:rPr lang="en-US" baseline="0" dirty="0" smtClean="0"/>
              <a:t> by Disability Rights Maine.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138254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Arial" panose="020B0604020202020204" pitchFamily="34" charset="0"/>
                <a:ea typeface="Calibri" panose="020F0502020204030204" pitchFamily="34" charset="0"/>
              </a:rPr>
              <a:t>Local </a:t>
            </a:r>
            <a:r>
              <a:rPr lang="en-US" sz="1200" b="0" dirty="0">
                <a:effectLst/>
                <a:latin typeface="Arial" panose="020B0604020202020204" pitchFamily="34" charset="0"/>
                <a:ea typeface="Calibri" panose="020F0502020204030204" pitchFamily="34" charset="0"/>
              </a:rPr>
              <a:t>Planning Committee Member to go over agenda and then turn it over to Jo Morrissey to provide an overview of the Zoom tools available and the purpose of today’s forum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38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 the folks who work in public health conduct community health needs assessments? </a:t>
            </a:r>
            <a:endParaRPr lang="en-US" dirty="0" smtClean="0"/>
          </a:p>
          <a:p>
            <a:endParaRPr lang="en-US" dirty="0" smtClean="0"/>
          </a:p>
          <a:p>
            <a:r>
              <a:rPr lang="en-US" dirty="0" smtClean="0"/>
              <a:t>As this wheel shows: conducting a community health needs assessment feeds into all other public health services. Such as:</a:t>
            </a:r>
            <a:r>
              <a:rPr lang="en-US" baseline="0" dirty="0" smtClean="0"/>
              <a:t> informing health improvement plans, choosing the right strategy at the right time for the right purpose, policy development, and ensuring equity. </a:t>
            </a:r>
          </a:p>
          <a:p>
            <a:endParaRPr lang="en-US" baseline="0" dirty="0" smtClean="0"/>
          </a:p>
          <a:p>
            <a:r>
              <a:rPr lang="en-US" dirty="0" smtClean="0"/>
              <a:t>By truly</a:t>
            </a:r>
            <a:r>
              <a:rPr lang="en-US" baseline="0" dirty="0" smtClean="0"/>
              <a:t> understanding the needs of those we serve, we can serve more effectively and efficiently.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89625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year is the most ambitious yet. In addition to the mainstream county forums, so far we’ve added 10 community sponsored events and aim to conduct up to 2000 oral surveys in order to capture meaningful input from voices not adequately amplified during mainstream forums. To date, our community sponsored event partners include: </a:t>
            </a:r>
          </a:p>
          <a:p>
            <a:endParaRPr lang="en-US" baseline="0" dirty="0" smtClean="0"/>
          </a:p>
          <a:p>
            <a:r>
              <a:rPr lang="en-US" b="1" dirty="0" smtClean="0"/>
              <a:t>Community</a:t>
            </a:r>
            <a:r>
              <a:rPr lang="en-US" b="1" baseline="0" dirty="0" smtClean="0"/>
              <a:t> Sponsored Event Partners include </a:t>
            </a:r>
            <a:endParaRPr lang="en-US" baseline="0" dirty="0" smtClean="0"/>
          </a:p>
          <a:p>
            <a:pPr marL="228600" indent="-228600">
              <a:buFont typeface="+mj-lt"/>
              <a:buAutoNum type="arabicPeriod"/>
            </a:pPr>
            <a:r>
              <a:rPr lang="en-US" baseline="0" dirty="0" smtClean="0"/>
              <a:t>Disability Rights Maine (2 events: people who are deaf or hard of hearing and people with other disabilities)</a:t>
            </a:r>
          </a:p>
          <a:p>
            <a:pPr marL="228600" indent="-228600">
              <a:buFont typeface="+mj-lt"/>
              <a:buAutoNum type="arabicPeriod"/>
            </a:pPr>
            <a:r>
              <a:rPr lang="en-US" baseline="0" dirty="0" smtClean="0"/>
              <a:t>Maine Primary Care Association (People who are served by Maine’s Federally Qualified Health Centers</a:t>
            </a:r>
          </a:p>
          <a:p>
            <a:pPr marL="228600" indent="-228600">
              <a:buFont typeface="+mj-lt"/>
              <a:buAutoNum type="arabicPeriod"/>
            </a:pPr>
            <a:r>
              <a:rPr lang="en-US" baseline="0" dirty="0" smtClean="0"/>
              <a:t>Maine Council on Aging (Older Adults 65+)</a:t>
            </a:r>
          </a:p>
          <a:p>
            <a:pPr marL="228600" indent="-228600">
              <a:buFont typeface="+mj-lt"/>
              <a:buAutoNum type="arabicPeriod"/>
            </a:pPr>
            <a:r>
              <a:rPr lang="en-US" baseline="0" dirty="0" smtClean="0"/>
              <a:t>Consumer Right Council of Maine (people with a mental health diagnosis)</a:t>
            </a:r>
          </a:p>
          <a:p>
            <a:pPr marL="228600" indent="-228600">
              <a:buFont typeface="+mj-lt"/>
              <a:buAutoNum type="arabicPeriod"/>
            </a:pPr>
            <a:r>
              <a:rPr lang="en-US" baseline="0" dirty="0" smtClean="0"/>
              <a:t>Formerly Incarcerated (Maine Prisoner Re-Entry Network)</a:t>
            </a:r>
          </a:p>
          <a:p>
            <a:pPr marL="228600" indent="-228600">
              <a:buFont typeface="+mj-lt"/>
              <a:buAutoNum type="arabicPeriod"/>
            </a:pPr>
            <a:r>
              <a:rPr lang="en-US" baseline="0" dirty="0" smtClean="0"/>
              <a:t>Maine Youth Action Network and Friends (Raising the voices of Maine’s diverse youth)</a:t>
            </a:r>
          </a:p>
          <a:p>
            <a:pPr marL="228600" indent="-228600">
              <a:buFont typeface="+mj-lt"/>
              <a:buAutoNum type="arabicPeriod"/>
            </a:pPr>
            <a:r>
              <a:rPr lang="en-US" baseline="0" dirty="0" smtClean="0"/>
              <a:t>Green Memorial A.M.E. Zion Church (Black/African American)</a:t>
            </a:r>
          </a:p>
          <a:p>
            <a:pPr marL="228600" indent="-228600">
              <a:buFont typeface="+mj-lt"/>
              <a:buAutoNum type="arabicPeriod"/>
            </a:pPr>
            <a:r>
              <a:rPr lang="en-US" baseline="0" dirty="0" smtClean="0"/>
              <a:t>Health Equity Alliance (LGBTQ+ community)</a:t>
            </a:r>
          </a:p>
          <a:p>
            <a:pPr marL="228600" indent="-228600">
              <a:buFont typeface="+mj-lt"/>
              <a:buAutoNum type="arabicPeriod"/>
            </a:pPr>
            <a:r>
              <a:rPr lang="en-US" baseline="0" dirty="0" smtClean="0"/>
              <a:t>Portland Recovery Center (for people with a substance use disorder or in recovery)</a:t>
            </a:r>
          </a:p>
          <a:p>
            <a:pPr marL="228600" indent="-228600">
              <a:buFont typeface="+mj-lt"/>
              <a:buAutoNum type="arabicPeriod"/>
            </a:pPr>
            <a:r>
              <a:rPr lang="en-US" baseline="0" dirty="0" smtClean="0"/>
              <a:t>ADD HOUSING INSECURE IF NEED BE</a:t>
            </a:r>
          </a:p>
          <a:p>
            <a:pPr marL="228600" indent="-228600">
              <a:buFont typeface="+mj-lt"/>
              <a:buAutoNum type="arabicPeriod"/>
            </a:pPr>
            <a:r>
              <a:rPr lang="en-US" baseline="0" dirty="0" smtClean="0"/>
              <a:t>ADD VETERAN IF NEED BE</a:t>
            </a:r>
          </a:p>
          <a:p>
            <a:endParaRPr lang="en-US" baseline="0" dirty="0" smtClean="0"/>
          </a:p>
          <a:p>
            <a:r>
              <a:rPr lang="en-US" b="1" baseline="0" dirty="0" smtClean="0"/>
              <a:t>Oral Survey Partners include: </a:t>
            </a:r>
            <a:endParaRPr lang="en-US" baseline="0" dirty="0" smtClean="0"/>
          </a:p>
          <a:p>
            <a:pPr marL="228600" indent="-228600">
              <a:buFont typeface="+mj-lt"/>
              <a:buAutoNum type="arabicPeriod"/>
            </a:pPr>
            <a:r>
              <a:rPr lang="en-US" baseline="0" dirty="0" smtClean="0"/>
              <a:t>Capital Area New Mainers</a:t>
            </a:r>
          </a:p>
          <a:p>
            <a:pPr marL="228600" indent="-228600">
              <a:buFont typeface="+mj-lt"/>
              <a:buAutoNum type="arabicPeriod"/>
            </a:pPr>
            <a:r>
              <a:rPr lang="en-US" baseline="0" dirty="0" smtClean="0"/>
              <a:t>City of Portland’s Minority Health Program</a:t>
            </a:r>
          </a:p>
          <a:p>
            <a:pPr marL="228600" indent="-228600">
              <a:buFont typeface="+mj-lt"/>
              <a:buAutoNum type="arabicPeriod"/>
            </a:pPr>
            <a:r>
              <a:rPr lang="en-US" baseline="0" dirty="0" smtClean="0"/>
              <a:t>New Mainer’s Public Health Initiative</a:t>
            </a:r>
          </a:p>
          <a:p>
            <a:pPr marL="228600" indent="-228600">
              <a:buFont typeface="+mj-lt"/>
              <a:buAutoNum type="arabicPeriod"/>
            </a:pPr>
            <a:r>
              <a:rPr lang="en-US" baseline="0" dirty="0" smtClean="0"/>
              <a:t>Maine Immigrant Access Network</a:t>
            </a:r>
          </a:p>
          <a:p>
            <a:pPr marL="228600" indent="-228600">
              <a:buFont typeface="+mj-lt"/>
              <a:buAutoNum type="arabicPeriod"/>
            </a:pPr>
            <a:r>
              <a:rPr lang="en-US" baseline="0" dirty="0" smtClean="0"/>
              <a:t>Gateway Community Services</a:t>
            </a:r>
          </a:p>
          <a:p>
            <a:pPr marL="228600" indent="-228600">
              <a:buFont typeface="+mj-lt"/>
              <a:buAutoNum type="arabicPeriod"/>
            </a:pPr>
            <a:r>
              <a:rPr lang="en-US" baseline="0" dirty="0" smtClean="0"/>
              <a:t>Maine Immigrant and Refugee Services</a:t>
            </a:r>
          </a:p>
          <a:p>
            <a:pPr marL="228600" indent="-228600">
              <a:buFont typeface="+mj-lt"/>
              <a:buAutoNum type="arabicPeriod"/>
            </a:pPr>
            <a:r>
              <a:rPr lang="en-US" baseline="0" dirty="0" smtClean="0"/>
              <a:t>Maine Community Integration</a:t>
            </a:r>
          </a:p>
          <a:p>
            <a:pPr marL="228600" indent="-228600">
              <a:buFont typeface="+mj-lt"/>
              <a:buAutoNum type="arabicPeriod"/>
            </a:pPr>
            <a:r>
              <a:rPr lang="en-US" baseline="0" dirty="0" smtClean="0"/>
              <a:t>Mano </a:t>
            </a:r>
            <a:r>
              <a:rPr lang="en-US" baseline="0" dirty="0" err="1" smtClean="0"/>
              <a:t>en</a:t>
            </a:r>
            <a:r>
              <a:rPr lang="en-US" baseline="0" dirty="0" smtClean="0"/>
              <a:t> Mano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Sister Patricia </a:t>
            </a:r>
            <a:r>
              <a:rPr lang="en-US" baseline="0" dirty="0" err="1" smtClean="0"/>
              <a:t>Pora</a:t>
            </a:r>
            <a:r>
              <a:rPr lang="en-US" baseline="0" dirty="0" smtClean="0"/>
              <a:t>, formerly of the Portland Dioceses Hispanic Ministry</a:t>
            </a:r>
          </a:p>
          <a:p>
            <a:endParaRPr lang="en-US" baseline="0" dirty="0" smtClean="0"/>
          </a:p>
          <a:p>
            <a:endParaRPr lang="en-US" baseline="0" dirty="0" smtClean="0"/>
          </a:p>
          <a:p>
            <a:r>
              <a:rPr lang="en-US" baseline="0" dirty="0" smtClean="0"/>
              <a:t>We are piloting these additional outreach methods with support from </a:t>
            </a:r>
          </a:p>
          <a:p>
            <a:r>
              <a:rPr lang="en-US" baseline="0" dirty="0" smtClean="0"/>
              <a:t>State of Maine’s Preventative Health and Health Services Block Grant</a:t>
            </a:r>
          </a:p>
          <a:p>
            <a:r>
              <a:rPr lang="en-US" baseline="0" dirty="0" smtClean="0"/>
              <a:t>Maine Health Access Foundation</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316185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What will WE do with the</a:t>
            </a:r>
            <a:r>
              <a:rPr lang="en-US" b="1" baseline="0" dirty="0" smtClean="0"/>
              <a:t> information you share with us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we may use different formats to engage with different communities,</a:t>
            </a:r>
            <a:r>
              <a:rPr lang="en-US" baseline="0" dirty="0" smtClean="0"/>
              <a:t> the data we collect and how we will use that data is very similar.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Jo </a:t>
            </a:r>
            <a:r>
              <a:rPr lang="en-US" b="1" dirty="0"/>
              <a:t>or JSI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Introduce Madison </a:t>
            </a:r>
            <a:r>
              <a:rPr lang="en-US" b="1" dirty="0" err="1" smtClean="0"/>
              <a:t>MacLEan</a:t>
            </a:r>
            <a:r>
              <a:rPr lang="en-US" b="1" dirty="0" smtClean="0"/>
              <a:t> of JSI who will walk you through some health</a:t>
            </a:r>
            <a:r>
              <a:rPr lang="en-US" b="1" baseline="0" dirty="0" smtClean="0"/>
              <a:t> related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As you list to Madison, jot down your questions or take notes on any data that stands out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After the data presentation we will break out into those small group discussions. The first topic of discussion will be your questions and an opportunity for you to share your thoughts on the data.</a:t>
            </a:r>
            <a:endParaRPr lang="en-US" b="1"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96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9/13/2021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9/13/2021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9/13/2021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9/13/2021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9/13/2021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9/13/2021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9/13/2021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9/13/2021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9/13/2021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mailto:tminch@drme.org" TargetMode="External"/><Relationship Id="rId7"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kim@drme.org" TargetMode="External"/><Relationship Id="rId5" Type="http://schemas.openxmlformats.org/officeDocument/2006/relationships/hyperlink" Target="mailto:Kringrose@drme.org" TargetMode="External"/><Relationship Id="rId4" Type="http://schemas.openxmlformats.org/officeDocument/2006/relationships/hyperlink" Target="mailto:ralbair@drm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349829" y="1214456"/>
            <a:ext cx="9307286" cy="2519343"/>
          </a:xfrm>
        </p:spPr>
        <p:txBody>
          <a:bodyPr anchor="t">
            <a:normAutofit fontScale="90000"/>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Deaf, Hard of Hearing </a:t>
            </a:r>
            <a:br>
              <a:rPr lang="en-US" sz="4400" dirty="0">
                <a:solidFill>
                  <a:schemeClr val="tx2"/>
                </a:solidFill>
              </a:rPr>
            </a:br>
            <a:r>
              <a:rPr lang="en-US" sz="4400" dirty="0">
                <a:solidFill>
                  <a:schemeClr val="tx2"/>
                </a:solidFill>
              </a:rPr>
              <a:t>and Disabilities</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51730" y="329733"/>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9316" y="329733"/>
            <a:ext cx="393095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247034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11</a:t>
            </a:fld>
            <a:endParaRPr lang="en-US"/>
          </a:p>
        </p:txBody>
      </p:sp>
    </p:spTree>
    <p:extLst>
      <p:ext uri="{BB962C8B-B14F-4D97-AF65-F5344CB8AC3E}">
        <p14:creationId xmlns:p14="http://schemas.microsoft.com/office/powerpoint/2010/main" val="263744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12</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extLst>
              <p:ext uri="{D42A27DB-BD31-4B8C-83A1-F6EECF244321}">
                <p14:modId xmlns:p14="http://schemas.microsoft.com/office/powerpoint/2010/main" val="1218347687"/>
              </p:ext>
            </p:extLst>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93887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13</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979287909"/>
              </p:ext>
            </p:extLst>
          </p:nvPr>
        </p:nvGraphicFramePr>
        <p:xfrm>
          <a:off x="1006764" y="2407747"/>
          <a:ext cx="8700652" cy="116967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BENCHMARKS</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MAINE</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U.S.</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050431" y="1946082"/>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313896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a:t>
            </a:r>
            <a:r>
              <a:rPr lang="en-US" dirty="0" smtClean="0"/>
              <a:t>the Data Slides</a:t>
            </a:r>
            <a:endParaRPr lang="en-US" dirty="0"/>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14</a:t>
            </a:fld>
            <a:endParaRPr lang="en-US"/>
          </a:p>
        </p:txBody>
      </p:sp>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8" name="Chart 7">
            <a:extLst>
              <a:ext uri="{FF2B5EF4-FFF2-40B4-BE49-F238E27FC236}">
                <a16:creationId xmlns:a16="http://schemas.microsoft.com/office/drawing/2014/main" id="{D7AA34B1-67A0-4C87-88A9-E30E8505A5F6}"/>
              </a:ext>
            </a:extLst>
          </p:cNvPr>
          <p:cNvGraphicFramePr>
            <a:graphicFrameLocks/>
          </p:cNvGraphicFramePr>
          <p:nvPr>
            <p:extLst>
              <p:ext uri="{D42A27DB-BD31-4B8C-83A1-F6EECF244321}">
                <p14:modId xmlns:p14="http://schemas.microsoft.com/office/powerpoint/2010/main" val="286447420"/>
              </p:ext>
            </p:extLst>
          </p:nvPr>
        </p:nvGraphicFramePr>
        <p:xfrm>
          <a:off x="838200" y="1786536"/>
          <a:ext cx="10515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15</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16</a:t>
            </a:fld>
            <a:endParaRPr lang="en-US"/>
          </a:p>
        </p:txBody>
      </p:sp>
    </p:spTree>
    <p:extLst>
      <p:ext uri="{BB962C8B-B14F-4D97-AF65-F5344CB8AC3E}">
        <p14:creationId xmlns:p14="http://schemas.microsoft.com/office/powerpoint/2010/main" val="63842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17</a:t>
            </a:fld>
            <a:endParaRPr lang="en-US"/>
          </a:p>
        </p:txBody>
      </p:sp>
      <p:graphicFrame>
        <p:nvGraphicFramePr>
          <p:cNvPr id="6" name="Chart 5">
            <a:extLst>
              <a:ext uri="{FF2B5EF4-FFF2-40B4-BE49-F238E27FC236}">
                <a16:creationId xmlns:a16="http://schemas.microsoft.com/office/drawing/2014/main" id="{51F5AF22-AD37-475D-8F0C-90C89CB5CF90}"/>
              </a:ext>
            </a:extLst>
          </p:cNvPr>
          <p:cNvGraphicFramePr>
            <a:graphicFrameLocks/>
          </p:cNvGraphicFramePr>
          <p:nvPr>
            <p:extLst>
              <p:ext uri="{D42A27DB-BD31-4B8C-83A1-F6EECF244321}">
                <p14:modId xmlns:p14="http://schemas.microsoft.com/office/powerpoint/2010/main" val="3423513738"/>
              </p:ext>
            </p:extLst>
          </p:nvPr>
        </p:nvGraphicFramePr>
        <p:xfrm>
          <a:off x="340427" y="160019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4D13AD8-CFDD-4AC8-9DD6-3FFDB2238EBD}"/>
              </a:ext>
            </a:extLst>
          </p:cNvPr>
          <p:cNvGraphicFramePr>
            <a:graphicFrameLocks/>
          </p:cNvGraphicFramePr>
          <p:nvPr>
            <p:extLst>
              <p:ext uri="{D42A27DB-BD31-4B8C-83A1-F6EECF244321}">
                <p14:modId xmlns:p14="http://schemas.microsoft.com/office/powerpoint/2010/main" val="4255632131"/>
              </p:ext>
            </p:extLst>
          </p:nvPr>
        </p:nvGraphicFramePr>
        <p:xfrm>
          <a:off x="6571470" y="1600199"/>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090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25FF-C46C-413E-A5C3-D64F34A0AF9E}"/>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65020DAA-9DAE-4BB7-BEF1-C0B57858C1B1}"/>
              </a:ext>
            </a:extLst>
          </p:cNvPr>
          <p:cNvSpPr>
            <a:spLocks noGrp="1"/>
          </p:cNvSpPr>
          <p:nvPr>
            <p:ph type="sldNum" sz="quarter" idx="12"/>
          </p:nvPr>
        </p:nvSpPr>
        <p:spPr/>
        <p:txBody>
          <a:bodyPr/>
          <a:lstStyle/>
          <a:p>
            <a:fld id="{9B536768-C171-4A40-86CF-A60E08BEB5A1}" type="slidenum">
              <a:rPr lang="en-US" smtClean="0"/>
              <a:t>18</a:t>
            </a:fld>
            <a:endParaRPr lang="en-US"/>
          </a:p>
        </p:txBody>
      </p:sp>
      <p:graphicFrame>
        <p:nvGraphicFramePr>
          <p:cNvPr id="5" name="Content Placeholder 4">
            <a:extLst>
              <a:ext uri="{FF2B5EF4-FFF2-40B4-BE49-F238E27FC236}">
                <a16:creationId xmlns:a16="http://schemas.microsoft.com/office/drawing/2014/main" id="{27C1EDD7-624B-418A-A3FD-93D6889C5976}"/>
              </a:ext>
            </a:extLst>
          </p:cNvPr>
          <p:cNvGraphicFramePr>
            <a:graphicFrameLocks noGrp="1"/>
          </p:cNvGraphicFramePr>
          <p:nvPr>
            <p:ph idx="1"/>
            <p:extLst>
              <p:ext uri="{D42A27DB-BD31-4B8C-83A1-F6EECF244321}">
                <p14:modId xmlns:p14="http://schemas.microsoft.com/office/powerpoint/2010/main" val="546823792"/>
              </p:ext>
            </p:extLst>
          </p:nvPr>
        </p:nvGraphicFramePr>
        <p:xfrm>
          <a:off x="838200" y="1294410"/>
          <a:ext cx="10515600" cy="4703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176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8"/>
            <a:ext cx="2102572" cy="1325564"/>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Maine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E512228-499D-4811-9A1C-BF92BEF6C4D8}"/>
              </a:ext>
            </a:extLst>
          </p:cNvPr>
          <p:cNvGraphicFramePr>
            <a:graphicFrameLocks/>
          </p:cNvGraphicFramePr>
          <p:nvPr>
            <p:extLst>
              <p:ext uri="{D42A27DB-BD31-4B8C-83A1-F6EECF244321}">
                <p14:modId xmlns:p14="http://schemas.microsoft.com/office/powerpoint/2010/main" val="3315177494"/>
              </p:ext>
            </p:extLst>
          </p:nvPr>
        </p:nvGraphicFramePr>
        <p:xfrm>
          <a:off x="4229822" y="2049864"/>
          <a:ext cx="6858000" cy="3910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70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B6ED7-E9DB-4B13-B452-B336289E1FF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Welcome</a:t>
            </a:r>
          </a:p>
        </p:txBody>
      </p:sp>
      <p:sp>
        <p:nvSpPr>
          <p:cNvPr id="8" name="Content Placeholder 7">
            <a:extLst>
              <a:ext uri="{FF2B5EF4-FFF2-40B4-BE49-F238E27FC236}">
                <a16:creationId xmlns:a16="http://schemas.microsoft.com/office/drawing/2014/main" id="{83ED6F1F-9D2A-4296-A7D8-1E5727CFF9CC}"/>
              </a:ext>
            </a:extLst>
          </p:cNvPr>
          <p:cNvSpPr>
            <a:spLocks noGrp="1"/>
          </p:cNvSpPr>
          <p:nvPr>
            <p:ph idx="1"/>
          </p:nvPr>
        </p:nvSpPr>
        <p:spPr/>
        <p:txBody>
          <a:bodyPr/>
          <a:lstStyle/>
          <a:p>
            <a:r>
              <a:rPr lang="en-US" dirty="0"/>
              <a:t>Introductions</a:t>
            </a:r>
          </a:p>
          <a:p>
            <a:r>
              <a:rPr lang="en-US" dirty="0"/>
              <a:t>Overview of Tools</a:t>
            </a:r>
          </a:p>
          <a:p>
            <a:r>
              <a:rPr lang="en-US" dirty="0"/>
              <a:t>Purpose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pic>
        <p:nvPicPr>
          <p:cNvPr id="9" name="Picture 8">
            <a:extLst>
              <a:ext uri="{FF2B5EF4-FFF2-40B4-BE49-F238E27FC236}">
                <a16:creationId xmlns:a16="http://schemas.microsoft.com/office/drawing/2014/main" id="{479AB109-D1A6-4DD5-9A01-0DCCE9B5E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7" name="Rectangle 6">
            <a:extLst>
              <a:ext uri="{FF2B5EF4-FFF2-40B4-BE49-F238E27FC236}">
                <a16:creationId xmlns:a16="http://schemas.microsoft.com/office/drawing/2014/main" id="{BFFAE557-BC1B-4807-997C-5DDBCEE92669}"/>
              </a:ext>
            </a:extLst>
          </p:cNvPr>
          <p:cNvSpPr/>
          <p:nvPr/>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sign with white lettering&#10;&#10;Description automatically generated with medium confidence">
            <a:extLst>
              <a:ext uri="{FF2B5EF4-FFF2-40B4-BE49-F238E27FC236}">
                <a16:creationId xmlns:a16="http://schemas.microsoft.com/office/drawing/2014/main" id="{8D2C27F7-3A89-47B0-A735-7E27F19E0A4A}"/>
              </a:ext>
            </a:extLst>
          </p:cNvPr>
          <p:cNvPicPr>
            <a:picLocks noChangeAspect="1"/>
          </p:cNvPicPr>
          <p:nvPr/>
        </p:nvPicPr>
        <p:blipFill>
          <a:blip r:embed="rId4">
            <a:duotone>
              <a:schemeClr val="accent2">
                <a:shade val="45000"/>
                <a:satMod val="135000"/>
              </a:schemeClr>
              <a:prstClr val="white"/>
            </a:duotone>
            <a:alphaModFix amt="25000"/>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175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Chart 4">
            <a:extLst>
              <a:ext uri="{FF2B5EF4-FFF2-40B4-BE49-F238E27FC236}">
                <a16:creationId xmlns:a16="http://schemas.microsoft.com/office/drawing/2014/main" id="{58C65586-7A4C-4DA9-B6AC-73D46053A353}"/>
              </a:ext>
            </a:extLst>
          </p:cNvPr>
          <p:cNvGraphicFramePr>
            <a:graphicFrameLocks/>
          </p:cNvGraphicFramePr>
          <p:nvPr>
            <p:extLst>
              <p:ext uri="{D42A27DB-BD31-4B8C-83A1-F6EECF244321}">
                <p14:modId xmlns:p14="http://schemas.microsoft.com/office/powerpoint/2010/main" val="2287160800"/>
              </p:ext>
            </p:extLst>
          </p:nvPr>
        </p:nvGraphicFramePr>
        <p:xfrm>
          <a:off x="728353" y="1508443"/>
          <a:ext cx="5486400" cy="3954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C0C6864-6B83-43F0-B4DB-CF07A54D8D67}"/>
              </a:ext>
            </a:extLst>
          </p:cNvPr>
          <p:cNvGraphicFramePr>
            <a:graphicFrameLocks/>
          </p:cNvGraphicFramePr>
          <p:nvPr>
            <p:extLst>
              <p:ext uri="{D42A27DB-BD31-4B8C-83A1-F6EECF244321}">
                <p14:modId xmlns:p14="http://schemas.microsoft.com/office/powerpoint/2010/main" val="3130526722"/>
              </p:ext>
            </p:extLst>
          </p:nvPr>
        </p:nvGraphicFramePr>
        <p:xfrm>
          <a:off x="7696200" y="1605956"/>
          <a:ext cx="3657600" cy="39547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51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74289"/>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22</a:t>
            </a:fld>
            <a:endParaRPr lang="en-US"/>
          </a:p>
        </p:txBody>
      </p:sp>
      <p:graphicFrame>
        <p:nvGraphicFramePr>
          <p:cNvPr id="5" name="Chart 4">
            <a:extLst>
              <a:ext uri="{FF2B5EF4-FFF2-40B4-BE49-F238E27FC236}">
                <a16:creationId xmlns:a16="http://schemas.microsoft.com/office/drawing/2014/main" id="{D7AA34B1-67A0-4C87-88A9-E30E8505A5F6}"/>
              </a:ext>
            </a:extLst>
          </p:cNvPr>
          <p:cNvGraphicFramePr>
            <a:graphicFrameLocks/>
          </p:cNvGraphicFramePr>
          <p:nvPr>
            <p:extLst>
              <p:ext uri="{D42A27DB-BD31-4B8C-83A1-F6EECF244321}">
                <p14:modId xmlns:p14="http://schemas.microsoft.com/office/powerpoint/2010/main" val="2750648463"/>
              </p:ext>
            </p:extLst>
          </p:nvPr>
        </p:nvGraphicFramePr>
        <p:xfrm>
          <a:off x="838200" y="1618013"/>
          <a:ext cx="10515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23</a:t>
            </a:fld>
            <a:endParaRPr lang="en-US"/>
          </a:p>
        </p:txBody>
      </p:sp>
      <p:graphicFrame>
        <p:nvGraphicFramePr>
          <p:cNvPr id="6" name="Chart 5">
            <a:extLst>
              <a:ext uri="{FF2B5EF4-FFF2-40B4-BE49-F238E27FC236}">
                <a16:creationId xmlns:a16="http://schemas.microsoft.com/office/drawing/2014/main" id="{4316EACC-BCFE-4C47-BBED-1297EC4DE622}"/>
              </a:ext>
            </a:extLst>
          </p:cNvPr>
          <p:cNvGraphicFramePr>
            <a:graphicFrameLocks/>
          </p:cNvGraphicFramePr>
          <p:nvPr>
            <p:extLst>
              <p:ext uri="{D42A27DB-BD31-4B8C-83A1-F6EECF244321}">
                <p14:modId xmlns:p14="http://schemas.microsoft.com/office/powerpoint/2010/main" val="3811352198"/>
              </p:ext>
            </p:extLst>
          </p:nvPr>
        </p:nvGraphicFramePr>
        <p:xfrm>
          <a:off x="838200" y="1600200"/>
          <a:ext cx="10515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24</a:t>
            </a:fld>
            <a:endParaRPr lang="en-US"/>
          </a:p>
        </p:txBody>
      </p:sp>
      <p:graphicFrame>
        <p:nvGraphicFramePr>
          <p:cNvPr id="7" name="Chart 6">
            <a:extLst>
              <a:ext uri="{FF2B5EF4-FFF2-40B4-BE49-F238E27FC236}">
                <a16:creationId xmlns:a16="http://schemas.microsoft.com/office/drawing/2014/main" id="{11A1E866-F810-47BF-A89E-B24C11FEF2CF}"/>
              </a:ext>
            </a:extLst>
          </p:cNvPr>
          <p:cNvGraphicFramePr>
            <a:graphicFrameLocks/>
          </p:cNvGraphicFramePr>
          <p:nvPr>
            <p:extLst>
              <p:ext uri="{D42A27DB-BD31-4B8C-83A1-F6EECF244321}">
                <p14:modId xmlns:p14="http://schemas.microsoft.com/office/powerpoint/2010/main" val="1593549784"/>
              </p:ext>
            </p:extLst>
          </p:nvPr>
        </p:nvGraphicFramePr>
        <p:xfrm>
          <a:off x="490848" y="159426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1ACF739-F3A2-4FDD-A3CD-3B6DE43AF721}"/>
              </a:ext>
            </a:extLst>
          </p:cNvPr>
          <p:cNvGraphicFramePr>
            <a:graphicFrameLocks/>
          </p:cNvGraphicFramePr>
          <p:nvPr>
            <p:extLst>
              <p:ext uri="{D42A27DB-BD31-4B8C-83A1-F6EECF244321}">
                <p14:modId xmlns:p14="http://schemas.microsoft.com/office/powerpoint/2010/main" val="522817940"/>
              </p:ext>
            </p:extLst>
          </p:nvPr>
        </p:nvGraphicFramePr>
        <p:xfrm>
          <a:off x="6671952" y="159426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46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a:t>
            </a:r>
            <a:br>
              <a:rPr lang="en-US" dirty="0"/>
            </a:br>
            <a:r>
              <a:rPr lang="en-US" dirty="0"/>
              <a:t>of Health</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Rural Health Association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8" name="Chart 7">
            <a:extLst>
              <a:ext uri="{FF2B5EF4-FFF2-40B4-BE49-F238E27FC236}">
                <a16:creationId xmlns:a16="http://schemas.microsoft.com/office/drawing/2014/main" id="{8F636448-785F-4648-A375-D5F4C2295CD8}"/>
              </a:ext>
            </a:extLst>
          </p:cNvPr>
          <p:cNvGraphicFramePr>
            <a:graphicFrameLocks/>
          </p:cNvGraphicFramePr>
          <p:nvPr>
            <p:extLst>
              <p:ext uri="{D42A27DB-BD31-4B8C-83A1-F6EECF244321}">
                <p14:modId xmlns:p14="http://schemas.microsoft.com/office/powerpoint/2010/main" val="1520293556"/>
              </p:ext>
            </p:extLst>
          </p:nvPr>
        </p:nvGraphicFramePr>
        <p:xfrm>
          <a:off x="380010" y="160708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22F8E99-A212-49DE-B6D1-AA692584967A}"/>
              </a:ext>
            </a:extLst>
          </p:cNvPr>
          <p:cNvGraphicFramePr>
            <a:graphicFrameLocks/>
          </p:cNvGraphicFramePr>
          <p:nvPr>
            <p:extLst>
              <p:ext uri="{D42A27DB-BD31-4B8C-83A1-F6EECF244321}">
                <p14:modId xmlns:p14="http://schemas.microsoft.com/office/powerpoint/2010/main" val="3122047435"/>
              </p:ext>
            </p:extLst>
          </p:nvPr>
        </p:nvGraphicFramePr>
        <p:xfrm>
          <a:off x="6324600" y="1607089"/>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268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6" name="Chart 5">
            <a:extLst>
              <a:ext uri="{FF2B5EF4-FFF2-40B4-BE49-F238E27FC236}">
                <a16:creationId xmlns:a16="http://schemas.microsoft.com/office/drawing/2014/main" id="{016A8462-6C6D-449D-AAF0-3C93311F9A14}"/>
              </a:ext>
            </a:extLst>
          </p:cNvPr>
          <p:cNvGraphicFramePr>
            <a:graphicFrameLocks/>
          </p:cNvGraphicFramePr>
          <p:nvPr>
            <p:extLst>
              <p:ext uri="{D42A27DB-BD31-4B8C-83A1-F6EECF244321}">
                <p14:modId xmlns:p14="http://schemas.microsoft.com/office/powerpoint/2010/main" val="3836248503"/>
              </p:ext>
            </p:extLst>
          </p:nvPr>
        </p:nvGraphicFramePr>
        <p:xfrm>
          <a:off x="838200" y="1627196"/>
          <a:ext cx="10515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A4277433-1716-4D4A-A290-58F9CDFB2CC6}"/>
              </a:ext>
            </a:extLst>
          </p:cNvPr>
          <p:cNvGraphicFramePr>
            <a:graphicFrameLocks/>
          </p:cNvGraphicFramePr>
          <p:nvPr>
            <p:extLst>
              <p:ext uri="{D42A27DB-BD31-4B8C-83A1-F6EECF244321}">
                <p14:modId xmlns:p14="http://schemas.microsoft.com/office/powerpoint/2010/main" val="2625783057"/>
              </p:ext>
            </p:extLst>
          </p:nvPr>
        </p:nvGraphicFramePr>
        <p:xfrm>
          <a:off x="680852" y="1632857"/>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CE66D24-10DC-4190-9CA9-80030FB5876D}"/>
              </a:ext>
            </a:extLst>
          </p:cNvPr>
          <p:cNvGraphicFramePr>
            <a:graphicFrameLocks/>
          </p:cNvGraphicFramePr>
          <p:nvPr>
            <p:extLst>
              <p:ext uri="{D42A27DB-BD31-4B8C-83A1-F6EECF244321}">
                <p14:modId xmlns:p14="http://schemas.microsoft.com/office/powerpoint/2010/main" val="3259154364"/>
              </p:ext>
            </p:extLst>
          </p:nvPr>
        </p:nvGraphicFramePr>
        <p:xfrm>
          <a:off x="6481949" y="1632857"/>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381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3069975A-C644-471E-99AA-CF3DD27B00B4}"/>
              </a:ext>
            </a:extLst>
          </p:cNvPr>
          <p:cNvGraphicFramePr>
            <a:graphicFrameLocks/>
          </p:cNvGraphicFramePr>
          <p:nvPr>
            <p:extLst>
              <p:ext uri="{D42A27DB-BD31-4B8C-83A1-F6EECF244321}">
                <p14:modId xmlns:p14="http://schemas.microsoft.com/office/powerpoint/2010/main" val="3318273509"/>
              </p:ext>
            </p:extLst>
          </p:nvPr>
        </p:nvGraphicFramePr>
        <p:xfrm>
          <a:off x="838200" y="1663288"/>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F7A1C16-62E5-4684-B619-8A6821AE6EE0}"/>
              </a:ext>
            </a:extLst>
          </p:cNvPr>
          <p:cNvGraphicFramePr>
            <a:graphicFrameLocks/>
          </p:cNvGraphicFramePr>
          <p:nvPr>
            <p:extLst>
              <p:ext uri="{D42A27DB-BD31-4B8C-83A1-F6EECF244321}">
                <p14:modId xmlns:p14="http://schemas.microsoft.com/office/powerpoint/2010/main" val="4142059707"/>
              </p:ext>
            </p:extLst>
          </p:nvPr>
        </p:nvGraphicFramePr>
        <p:xfrm>
          <a:off x="6653545" y="1663288"/>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284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9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FEB1BFE3-4C7D-4C96-82D8-1AD2857C89F0}"/>
              </a:ext>
            </a:extLst>
          </p:cNvPr>
          <p:cNvGraphicFramePr>
            <a:graphicFrameLocks/>
          </p:cNvGraphicFramePr>
          <p:nvPr>
            <p:extLst>
              <p:ext uri="{D42A27DB-BD31-4B8C-83A1-F6EECF244321}">
                <p14:modId xmlns:p14="http://schemas.microsoft.com/office/powerpoint/2010/main" val="2639116960"/>
              </p:ext>
            </p:extLst>
          </p:nvPr>
        </p:nvGraphicFramePr>
        <p:xfrm>
          <a:off x="693961" y="119359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2204B6F-076A-4A2F-B078-595F101DE33F}"/>
              </a:ext>
            </a:extLst>
          </p:cNvPr>
          <p:cNvGraphicFramePr>
            <a:graphicFrameLocks/>
          </p:cNvGraphicFramePr>
          <p:nvPr>
            <p:extLst>
              <p:ext uri="{D42A27DB-BD31-4B8C-83A1-F6EECF244321}">
                <p14:modId xmlns:p14="http://schemas.microsoft.com/office/powerpoint/2010/main" val="3732839026"/>
              </p:ext>
            </p:extLst>
          </p:nvPr>
        </p:nvGraphicFramePr>
        <p:xfrm>
          <a:off x="6324600" y="1193599"/>
          <a:ext cx="50292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3CE05D6-637C-4C5C-815C-D4B1AE155B3C}"/>
              </a:ext>
            </a:extLst>
          </p:cNvPr>
          <p:cNvSpPr txBox="1"/>
          <p:nvPr/>
        </p:nvSpPr>
        <p:spPr>
          <a:xfrm>
            <a:off x="693961" y="5308399"/>
            <a:ext cx="10659839" cy="541495"/>
          </a:xfrm>
          <a:prstGeom prst="rect">
            <a:avLst/>
          </a:prstGeom>
          <a:noFill/>
        </p:spPr>
        <p:txBody>
          <a:bodyPr wrap="square" rtlCol="0">
            <a:spAutoFit/>
          </a:bodyPr>
          <a:lstStyle/>
          <a:p>
            <a:pPr marL="0" marR="0">
              <a:lnSpc>
                <a:spcPct val="107000"/>
              </a:lnSpc>
              <a:spcBef>
                <a:spcPts val="0"/>
              </a:spcBef>
              <a:spcAft>
                <a:spcPts val="0"/>
              </a:spcAft>
              <a:tabLst>
                <a:tab pos="3200400" algn="l"/>
              </a:tabLst>
            </a:pPr>
            <a:r>
              <a:rPr lang="en-US" sz="1400" dirty="0">
                <a:solidFill>
                  <a:srgbClr val="404040"/>
                </a:solidFill>
                <a:effectLst/>
                <a:latin typeface="HelveticaNeueLT Std" panose="020B0604020202020204" pitchFamily="34" charset="0"/>
                <a:ea typeface="Calibri" panose="020F0502020204030204" pitchFamily="34" charset="0"/>
                <a:cs typeface="Times New Roman" panose="02020603050405020304" pitchFamily="18" charset="0"/>
              </a:rPr>
              <a:t>14+ days lost due to poor mental health (adult)		† Sad/hopeless for two weeks in a row (high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404040"/>
                </a:solidFill>
                <a:effectLst/>
                <a:latin typeface="HelveticaNeueLT Std" panose="020B0604020202020204" pitchFamily="34" charset="0"/>
                <a:ea typeface="Calibri" panose="020F0502020204030204" pitchFamily="34" charset="0"/>
                <a:cs typeface="Times New Roman" panose="02020603050405020304" pitchFamily="18" charset="0"/>
              </a:rPr>
              <a:t>‡ Current symptoms of depression (adult)</a:t>
            </a:r>
            <a:endParaRPr lang="en-US" dirty="0"/>
          </a:p>
        </p:txBody>
      </p:sp>
    </p:spTree>
    <p:extLst>
      <p:ext uri="{BB962C8B-B14F-4D97-AF65-F5344CB8AC3E}">
        <p14:creationId xmlns:p14="http://schemas.microsoft.com/office/powerpoint/2010/main" val="1656739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122B4EF9-62A8-4FA2-BA01-7E7B13F5DDF4}"/>
              </a:ext>
            </a:extLst>
          </p:cNvPr>
          <p:cNvGraphicFramePr>
            <a:graphicFrameLocks/>
          </p:cNvGraphicFramePr>
          <p:nvPr>
            <p:extLst>
              <p:ext uri="{D42A27DB-BD31-4B8C-83A1-F6EECF244321}">
                <p14:modId xmlns:p14="http://schemas.microsoft.com/office/powerpoint/2010/main" val="954199282"/>
              </p:ext>
            </p:extLst>
          </p:nvPr>
        </p:nvGraphicFramePr>
        <p:xfrm>
          <a:off x="838200" y="1175487"/>
          <a:ext cx="10515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147FA0C-E84C-4D43-949E-F22C9348FAFE}"/>
              </a:ext>
            </a:extLst>
          </p:cNvPr>
          <p:cNvSpPr txBox="1"/>
          <p:nvPr/>
        </p:nvSpPr>
        <p:spPr>
          <a:xfrm>
            <a:off x="838200" y="5308399"/>
            <a:ext cx="10515600" cy="556243"/>
          </a:xfrm>
          <a:prstGeom prst="rect">
            <a:avLst/>
          </a:prstGeom>
          <a:noFill/>
        </p:spPr>
        <p:txBody>
          <a:bodyPr wrap="square" rtlCol="0">
            <a:spAutoFit/>
          </a:bodyPr>
          <a:lstStyle/>
          <a:p>
            <a:pPr marL="0" marR="0">
              <a:lnSpc>
                <a:spcPct val="107000"/>
              </a:lnSpc>
              <a:spcBef>
                <a:spcPts val="0"/>
              </a:spcBef>
              <a:spcAft>
                <a:spcPts val="0"/>
              </a:spcAft>
            </a:pPr>
            <a:r>
              <a:rPr lang="en-US" sz="1400" dirty="0">
                <a:solidFill>
                  <a:srgbClr val="404040"/>
                </a:solidFill>
                <a:effectLst/>
                <a:latin typeface="HelveticaNeueLT Std" panose="020B0604020202020204" pitchFamily="34" charset="0"/>
                <a:ea typeface="Calibri" panose="020F0502020204030204" pitchFamily="34" charset="0"/>
                <a:cs typeface="Calibri" panose="020F0502020204030204" pitchFamily="34" charset="0"/>
              </a:rPr>
              <a:t>‡High school students who report past 30 day alcohol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tabLst>
                <a:tab pos="3200400" algn="l"/>
              </a:tabLst>
            </a:pPr>
            <a:r>
              <a:rPr lang="en-US" sz="1400" dirty="0">
                <a:solidFill>
                  <a:srgbClr val="404040"/>
                </a:solidFill>
                <a:effectLst/>
                <a:latin typeface="HelveticaNeueLT Std" panose="020B0604020202020204" pitchFamily="34" charset="0"/>
                <a:ea typeface="Calibri" panose="020F0502020204030204" pitchFamily="34" charset="0"/>
                <a:cs typeface="Calibri" panose="020F0502020204030204" pitchFamily="34" charset="0"/>
              </a:rPr>
              <a:t>**High school students who report past 30 day marijuana use</a:t>
            </a:r>
            <a:endParaRPr lang="en-US" sz="1400" dirty="0">
              <a:effectLst/>
              <a:latin typeface="HelveticaNeueLT Std"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347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0D54E8C0-F163-4B0B-9419-E47C97D879AD}"/>
              </a:ext>
            </a:extLst>
          </p:cNvPr>
          <p:cNvGraphicFramePr>
            <a:graphicFrameLocks/>
          </p:cNvGraphicFramePr>
          <p:nvPr>
            <p:extLst>
              <p:ext uri="{D42A27DB-BD31-4B8C-83A1-F6EECF244321}">
                <p14:modId xmlns:p14="http://schemas.microsoft.com/office/powerpoint/2010/main" val="1396609466"/>
              </p:ext>
            </p:extLst>
          </p:nvPr>
        </p:nvGraphicFramePr>
        <p:xfrm>
          <a:off x="710541" y="1641764"/>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AEDB764-A845-48AF-9A01-1B76597D887E}"/>
              </a:ext>
            </a:extLst>
          </p:cNvPr>
          <p:cNvGraphicFramePr>
            <a:graphicFrameLocks/>
          </p:cNvGraphicFramePr>
          <p:nvPr>
            <p:extLst>
              <p:ext uri="{D42A27DB-BD31-4B8C-83A1-F6EECF244321}">
                <p14:modId xmlns:p14="http://schemas.microsoft.com/office/powerpoint/2010/main" val="3276375786"/>
              </p:ext>
            </p:extLst>
          </p:nvPr>
        </p:nvGraphicFramePr>
        <p:xfrm>
          <a:off x="6324600" y="1641764"/>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925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F6E9CAA1-A512-4C41-95D0-FA7A9DB23EB5}"/>
              </a:ext>
            </a:extLst>
          </p:cNvPr>
          <p:cNvGraphicFramePr>
            <a:graphicFrameLocks/>
          </p:cNvGraphicFramePr>
          <p:nvPr>
            <p:extLst>
              <p:ext uri="{D42A27DB-BD31-4B8C-83A1-F6EECF244321}">
                <p14:modId xmlns:p14="http://schemas.microsoft.com/office/powerpoint/2010/main" val="478767355"/>
              </p:ext>
            </p:extLst>
          </p:nvPr>
        </p:nvGraphicFramePr>
        <p:xfrm>
          <a:off x="838200" y="159454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8D01BE1-E74B-4BF5-85E4-E49B7F5B7296}"/>
              </a:ext>
            </a:extLst>
          </p:cNvPr>
          <p:cNvGraphicFramePr>
            <a:graphicFrameLocks/>
          </p:cNvGraphicFramePr>
          <p:nvPr>
            <p:extLst>
              <p:ext uri="{D42A27DB-BD31-4B8C-83A1-F6EECF244321}">
                <p14:modId xmlns:p14="http://schemas.microsoft.com/office/powerpoint/2010/main" val="227889534"/>
              </p:ext>
            </p:extLst>
          </p:nvPr>
        </p:nvGraphicFramePr>
        <p:xfrm>
          <a:off x="6481947" y="159454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787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7" name="Chart 6">
            <a:extLst>
              <a:ext uri="{FF2B5EF4-FFF2-40B4-BE49-F238E27FC236}">
                <a16:creationId xmlns:a16="http://schemas.microsoft.com/office/drawing/2014/main" id="{8E2DB00D-91E3-4F97-9AE3-989084D343E5}"/>
              </a:ext>
            </a:extLst>
          </p:cNvPr>
          <p:cNvGraphicFramePr>
            <a:graphicFrameLocks/>
          </p:cNvGraphicFramePr>
          <p:nvPr>
            <p:extLst>
              <p:ext uri="{D42A27DB-BD31-4B8C-83A1-F6EECF244321}">
                <p14:modId xmlns:p14="http://schemas.microsoft.com/office/powerpoint/2010/main" val="2912659573"/>
              </p:ext>
            </p:extLst>
          </p:nvPr>
        </p:nvGraphicFramePr>
        <p:xfrm>
          <a:off x="838200" y="162098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C668D57-987E-4A71-A889-F1621573478F}"/>
              </a:ext>
            </a:extLst>
          </p:cNvPr>
          <p:cNvGraphicFramePr>
            <a:graphicFrameLocks/>
          </p:cNvGraphicFramePr>
          <p:nvPr>
            <p:extLst>
              <p:ext uri="{D42A27DB-BD31-4B8C-83A1-F6EECF244321}">
                <p14:modId xmlns:p14="http://schemas.microsoft.com/office/powerpoint/2010/main" val="2379456958"/>
              </p:ext>
            </p:extLst>
          </p:nvPr>
        </p:nvGraphicFramePr>
        <p:xfrm>
          <a:off x="6710548" y="162098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3249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35</a:t>
            </a:fld>
            <a:endParaRPr lang="en-US"/>
          </a:p>
        </p:txBody>
      </p:sp>
    </p:spTree>
    <p:extLst>
      <p:ext uri="{BB962C8B-B14F-4D97-AF65-F5344CB8AC3E}">
        <p14:creationId xmlns:p14="http://schemas.microsoft.com/office/powerpoint/2010/main" val="2833682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Small Group Discussion Questions</a:t>
            </a:r>
          </a:p>
        </p:txBody>
      </p:sp>
      <p:graphicFrame>
        <p:nvGraphicFramePr>
          <p:cNvPr id="4" name="Content Placeholder 5"/>
          <p:cNvGraphicFramePr>
            <a:graphicFrameLocks/>
          </p:cNvGraphicFramePr>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89185" y="1350859"/>
            <a:ext cx="11745311" cy="4170372"/>
          </a:xfrm>
          <a:prstGeom prst="rect">
            <a:avLst/>
          </a:prstGeom>
          <a:noFill/>
        </p:spPr>
        <p:txBody>
          <a:bodyPr wrap="square" rtlCol="0">
            <a:spAutoFit/>
          </a:bodyPr>
          <a:lstStyle/>
          <a:p>
            <a:pPr>
              <a:spcAft>
                <a:spcPts val="600"/>
              </a:spcAft>
            </a:pPr>
            <a:endParaRPr lang="en-US" sz="3000" dirty="0">
              <a:latin typeface="+mj-lt"/>
            </a:endParaRPr>
          </a:p>
          <a:p>
            <a:pPr marL="514350" indent="-514350">
              <a:spcAft>
                <a:spcPts val="600"/>
              </a:spcAft>
              <a:buFont typeface="+mj-lt"/>
              <a:buAutoNum type="arabicPeriod"/>
            </a:pPr>
            <a:r>
              <a:rPr lang="en-US" sz="3000" dirty="0">
                <a:latin typeface="+mj-lt"/>
              </a:rPr>
              <a:t>Based on the data we just watched, </a:t>
            </a:r>
            <a:r>
              <a:rPr lang="en-US" sz="3000" u="sng" dirty="0">
                <a:latin typeface="+mj-lt"/>
              </a:rPr>
              <a:t>What stood out to you</a:t>
            </a:r>
            <a:r>
              <a:rPr lang="en-US" sz="3000" dirty="0">
                <a:latin typeface="+mj-lt"/>
              </a:rPr>
              <a:t>? (</a:t>
            </a:r>
            <a:r>
              <a:rPr lang="en-US" sz="3000" b="1" dirty="0">
                <a:latin typeface="+mj-lt"/>
              </a:rPr>
              <a:t>5 mins</a:t>
            </a:r>
            <a:r>
              <a:rPr lang="en-US" sz="3000" dirty="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Mark the indicators that are most important to you on the left-hand column of the Priority Handout. (</a:t>
            </a:r>
            <a:r>
              <a:rPr lang="en-US" sz="3000" b="1" dirty="0">
                <a:latin typeface="+mj-lt"/>
              </a:rPr>
              <a:t>10 mins</a:t>
            </a:r>
            <a:r>
              <a:rPr lang="en-US" sz="3000" dirty="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Mark 4 Priority Health Topic Area on the right-hand column of the Priority Handout (</a:t>
            </a:r>
            <a:r>
              <a:rPr lang="en-US" sz="3000" b="1" dirty="0">
                <a:latin typeface="+mj-lt"/>
              </a:rPr>
              <a:t>10 mins</a:t>
            </a:r>
            <a:r>
              <a:rPr lang="en-US" sz="3000" dirty="0">
                <a:latin typeface="+mj-lt"/>
              </a:rPr>
              <a:t>)</a:t>
            </a:r>
          </a:p>
        </p:txBody>
      </p:sp>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274570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Assets/Resources and Needs</a:t>
            </a:r>
          </a:p>
        </p:txBody>
      </p:sp>
      <p:graphicFrame>
        <p:nvGraphicFramePr>
          <p:cNvPr id="4" name="Content Placeholder 5"/>
          <p:cNvGraphicFramePr>
            <a:graphicFrameLocks/>
          </p:cNvGraphicFramePr>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37</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307" y="1549716"/>
            <a:ext cx="3540202" cy="4720269"/>
          </a:xfrm>
          <a:prstGeom prst="rect">
            <a:avLst/>
          </a:prstGeom>
        </p:spPr>
      </p:pic>
      <p:pic>
        <p:nvPicPr>
          <p:cNvPr id="7" name="Picture 6">
            <a:extLst>
              <a:ext uri="{FF2B5EF4-FFF2-40B4-BE49-F238E27FC236}">
                <a16:creationId xmlns:a16="http://schemas.microsoft.com/office/drawing/2014/main" id="{07502AC8-8D2B-4810-99E1-D32923E27753}"/>
              </a:ext>
            </a:extLst>
          </p:cNvPr>
          <p:cNvPicPr>
            <a:picLocks noChangeAspect="1"/>
          </p:cNvPicPr>
          <p:nvPr/>
        </p:nvPicPr>
        <p:blipFill rotWithShape="1">
          <a:blip r:embed="rId5"/>
          <a:srcRect l="16780" r="10351" b="4667"/>
          <a:stretch/>
        </p:blipFill>
        <p:spPr>
          <a:xfrm rot="4935916">
            <a:off x="1010028" y="1850597"/>
            <a:ext cx="3507440" cy="3441542"/>
          </a:xfrm>
          <a:prstGeom prst="rect">
            <a:avLst/>
          </a:prstGeom>
        </p:spPr>
      </p:pic>
      <p:sp>
        <p:nvSpPr>
          <p:cNvPr id="8" name="Arrow: Right 7">
            <a:extLst>
              <a:ext uri="{FF2B5EF4-FFF2-40B4-BE49-F238E27FC236}">
                <a16:creationId xmlns:a16="http://schemas.microsoft.com/office/drawing/2014/main" id="{F3EF47F5-D628-4411-9558-690E08B09179}"/>
              </a:ext>
            </a:extLst>
          </p:cNvPr>
          <p:cNvSpPr/>
          <p:nvPr/>
        </p:nvSpPr>
        <p:spPr>
          <a:xfrm>
            <a:off x="5145546" y="2613563"/>
            <a:ext cx="1316214" cy="388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79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38</a:t>
            </a:fld>
            <a:endParaRPr lang="en-US"/>
          </a:p>
        </p:txBody>
      </p:sp>
    </p:spTree>
    <p:extLst>
      <p:ext uri="{BB962C8B-B14F-4D97-AF65-F5344CB8AC3E}">
        <p14:creationId xmlns:p14="http://schemas.microsoft.com/office/powerpoint/2010/main" val="2761217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39</a:t>
            </a:fld>
            <a:endParaRPr lang="en-US"/>
          </a:p>
        </p:txBody>
      </p:sp>
    </p:spTree>
    <p:extLst>
      <p:ext uri="{BB962C8B-B14F-4D97-AF65-F5344CB8AC3E}">
        <p14:creationId xmlns:p14="http://schemas.microsoft.com/office/powerpoint/2010/main" val="399617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4</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p:txBody>
          <a:bodyPr>
            <a:normAutofit/>
          </a:bodyPr>
          <a:lstStyle/>
          <a:p>
            <a:r>
              <a:rPr lang="en-US" dirty="0"/>
              <a:t>Local Contact(s): </a:t>
            </a:r>
          </a:p>
          <a:p>
            <a:pPr marL="0" indent="0">
              <a:buNone/>
            </a:pPr>
            <a:endParaRPr lang="en-US" dirty="0"/>
          </a:p>
          <a:p>
            <a:pPr marL="0" marR="0">
              <a:lnSpc>
                <a:spcPct val="107000"/>
              </a:lnSpc>
              <a:spcBef>
                <a:spcPts val="0"/>
              </a:spcBef>
              <a:spcAft>
                <a:spcPts val="800"/>
              </a:spcAft>
            </a:pPr>
            <a:r>
              <a:rPr lang="en-US" dirty="0"/>
              <a:t>Thomas W. Minch, Advocate, </a:t>
            </a:r>
            <a:r>
              <a:rPr lang="en-US" sz="3000" u="sng" dirty="0">
                <a:solidFill>
                  <a:srgbClr val="0563C1"/>
                </a:solidFill>
                <a:effectLst/>
                <a:ea typeface="Calibri" panose="020F0502020204030204" pitchFamily="34" charset="0"/>
                <a:hlinkClick r:id="rId3"/>
              </a:rPr>
              <a:t>tminch@drme.org</a:t>
            </a:r>
            <a:endParaRPr lang="en-US" sz="3000" dirty="0">
              <a:effectLst/>
              <a:ea typeface="Calibri" panose="020F0502020204030204" pitchFamily="34" charset="0"/>
            </a:endParaRPr>
          </a:p>
          <a:p>
            <a:r>
              <a:rPr lang="en-US" dirty="0"/>
              <a:t>Riley </a:t>
            </a:r>
            <a:r>
              <a:rPr lang="en-US" dirty="0" err="1"/>
              <a:t>Albair</a:t>
            </a:r>
            <a:r>
              <a:rPr lang="en-US" dirty="0"/>
              <a:t>, Program Director, </a:t>
            </a:r>
            <a:r>
              <a:rPr lang="en-US" u="sng" dirty="0">
                <a:solidFill>
                  <a:srgbClr val="0563C1"/>
                </a:solidFill>
                <a:effectLst/>
                <a:ea typeface="Calibri" panose="020F0502020204030204" pitchFamily="34" charset="0"/>
                <a:hlinkClick r:id="rId4"/>
              </a:rPr>
              <a:t>ralbair@drme.org</a:t>
            </a:r>
            <a:endParaRPr lang="en-US" dirty="0"/>
          </a:p>
          <a:p>
            <a:r>
              <a:rPr lang="en-US" dirty="0"/>
              <a:t>Katrina Ringrose, Deputy Director, </a:t>
            </a:r>
            <a:r>
              <a:rPr lang="en-US" u="sng" dirty="0">
                <a:solidFill>
                  <a:srgbClr val="0563C1"/>
                </a:solidFill>
                <a:effectLst/>
                <a:ea typeface="Calibri" panose="020F0502020204030204" pitchFamily="34" charset="0"/>
                <a:hlinkClick r:id="rId5"/>
              </a:rPr>
              <a:t>Kringrose@drme.org</a:t>
            </a:r>
            <a:endParaRPr lang="en-US" dirty="0"/>
          </a:p>
          <a:p>
            <a:r>
              <a:rPr lang="en-US" dirty="0"/>
              <a:t>Kim Moody, Executive Director, </a:t>
            </a:r>
            <a:r>
              <a:rPr lang="en-US" u="sng" dirty="0">
                <a:solidFill>
                  <a:srgbClr val="0563C1"/>
                </a:solidFill>
                <a:effectLst/>
                <a:ea typeface="Calibri" panose="020F0502020204030204" pitchFamily="34" charset="0"/>
                <a:hlinkClick r:id="rId6"/>
              </a:rPr>
              <a:t>kim@drme.org</a:t>
            </a:r>
            <a:endParaRPr lang="en-US" dirty="0"/>
          </a:p>
          <a:p>
            <a:endParaRPr lang="en-US" dirty="0"/>
          </a:p>
          <a:p>
            <a:r>
              <a:rPr lang="en-US" dirty="0"/>
              <a:t>Maine Shared CHNA: info@mainechna.org </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40</a:t>
            </a:fld>
            <a:endParaRPr lang="en-US"/>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9798" y="182880"/>
            <a:ext cx="3404804" cy="2236813"/>
          </a:xfrm>
          <a:prstGeom prst="rect">
            <a:avLst/>
          </a:prstGeom>
        </p:spPr>
      </p:pic>
    </p:spTree>
    <p:extLst>
      <p:ext uri="{BB962C8B-B14F-4D97-AF65-F5344CB8AC3E}">
        <p14:creationId xmlns:p14="http://schemas.microsoft.com/office/powerpoint/2010/main" val="8324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536768-C171-4A40-86CF-A60E08BEB5A1}" type="slidenum">
              <a:rPr lang="en-US" smtClean="0"/>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962" y="200077"/>
            <a:ext cx="9648768" cy="6338835"/>
          </a:xfrm>
          <a:prstGeom prst="rect">
            <a:avLst/>
          </a:prstGeom>
        </p:spPr>
      </p:pic>
    </p:spTree>
    <p:extLst>
      <p:ext uri="{BB962C8B-B14F-4D97-AF65-F5344CB8AC3E}">
        <p14:creationId xmlns:p14="http://schemas.microsoft.com/office/powerpoint/2010/main" val="179367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CDC8-F1BD-4B0A-A740-CB33D7A09503}"/>
              </a:ext>
            </a:extLst>
          </p:cNvPr>
          <p:cNvSpPr>
            <a:spLocks noGrp="1"/>
          </p:cNvSpPr>
          <p:nvPr>
            <p:ph type="title"/>
          </p:nvPr>
        </p:nvSpPr>
        <p:spPr/>
        <p:txBody>
          <a:bodyPr/>
          <a:lstStyle/>
          <a:p>
            <a:r>
              <a:rPr lang="en-US" dirty="0"/>
              <a:t>Forum agenda</a:t>
            </a:r>
          </a:p>
        </p:txBody>
      </p:sp>
      <p:sp>
        <p:nvSpPr>
          <p:cNvPr id="4" name="Slide Number Placeholder 3">
            <a:extLst>
              <a:ext uri="{FF2B5EF4-FFF2-40B4-BE49-F238E27FC236}">
                <a16:creationId xmlns:a16="http://schemas.microsoft.com/office/drawing/2014/main" id="{9BDB4286-40BD-449D-8F92-5DC54F1919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1C95F043-FBEA-4751-B837-9AEC81D5FA6A}"/>
              </a:ext>
            </a:extLst>
          </p:cNvPr>
          <p:cNvGraphicFramePr>
            <a:graphicFrameLocks noGrp="1"/>
          </p:cNvGraphicFramePr>
          <p:nvPr>
            <p:extLst>
              <p:ext uri="{D42A27DB-BD31-4B8C-83A1-F6EECF244321}">
                <p14:modId xmlns:p14="http://schemas.microsoft.com/office/powerpoint/2010/main" val="3628491956"/>
              </p:ext>
            </p:extLst>
          </p:nvPr>
        </p:nvGraphicFramePr>
        <p:xfrm>
          <a:off x="517236" y="1294846"/>
          <a:ext cx="11157527" cy="3263556"/>
        </p:xfrm>
        <a:graphic>
          <a:graphicData uri="http://schemas.openxmlformats.org/drawingml/2006/table">
            <a:tbl>
              <a:tblPr firstRow="1" bandRow="1">
                <a:tableStyleId>{5C22544A-7EE6-4342-B048-85BDC9FD1C3A}</a:tableStyleId>
              </a:tblPr>
              <a:tblGrid>
                <a:gridCol w="1406272">
                  <a:extLst>
                    <a:ext uri="{9D8B030D-6E8A-4147-A177-3AD203B41FA5}">
                      <a16:colId xmlns:a16="http://schemas.microsoft.com/office/drawing/2014/main" val="389726339"/>
                    </a:ext>
                  </a:extLst>
                </a:gridCol>
                <a:gridCol w="2428544">
                  <a:extLst>
                    <a:ext uri="{9D8B030D-6E8A-4147-A177-3AD203B41FA5}">
                      <a16:colId xmlns:a16="http://schemas.microsoft.com/office/drawing/2014/main" val="227619001"/>
                    </a:ext>
                  </a:extLst>
                </a:gridCol>
                <a:gridCol w="7322711">
                  <a:extLst>
                    <a:ext uri="{9D8B030D-6E8A-4147-A177-3AD203B41FA5}">
                      <a16:colId xmlns:a16="http://schemas.microsoft.com/office/drawing/2014/main" val="111843345"/>
                    </a:ext>
                  </a:extLst>
                </a:gridCol>
              </a:tblGrid>
              <a:tr h="356107">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Time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Activity</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Speaker/Facilitator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extLst>
                  <a:ext uri="{0D108BD9-81ED-4DB2-BD59-A6C34878D82A}">
                    <a16:rowId xmlns:a16="http://schemas.microsoft.com/office/drawing/2014/main" val="1644099094"/>
                  </a:ext>
                </a:extLst>
              </a:tr>
              <a:tr h="596690">
                <a:tc>
                  <a:txBody>
                    <a:bodyPr/>
                    <a:lstStyle/>
                    <a:p>
                      <a:pPr marL="0" marR="0">
                        <a:lnSpc>
                          <a:spcPct val="107000"/>
                        </a:lnSpc>
                        <a:spcBef>
                          <a:spcPts val="0"/>
                        </a:spcBef>
                        <a:spcAft>
                          <a:spcPts val="0"/>
                        </a:spcAft>
                      </a:pPr>
                      <a:r>
                        <a:rPr lang="en-US" sz="1300" kern="1200" dirty="0">
                          <a:effectLst/>
                          <a:latin typeface="Arial" panose="020B0604020202020204" pitchFamily="34" charset="0"/>
                          <a:cs typeface="Arial" panose="020B0604020202020204" pitchFamily="34" charset="0"/>
                        </a:rPr>
                        <a:t>3</a:t>
                      </a:r>
                      <a:r>
                        <a:rPr lang="en-US" sz="1300" kern="1200" dirty="0" smtClean="0">
                          <a:effectLst/>
                          <a:latin typeface="Arial" panose="020B0604020202020204" pitchFamily="34" charset="0"/>
                          <a:cs typeface="Arial" panose="020B0604020202020204" pitchFamily="34" charset="0"/>
                        </a:rPr>
                        <a:t>:00 </a:t>
                      </a:r>
                      <a:r>
                        <a:rPr lang="en-US" sz="1300" kern="1200" dirty="0">
                          <a:effectLst/>
                          <a:latin typeface="Arial" panose="020B0604020202020204" pitchFamily="34" charset="0"/>
                          <a:cs typeface="Arial" panose="020B0604020202020204" pitchFamily="34" charset="0"/>
                        </a:rPr>
                        <a:t>– </a:t>
                      </a:r>
                      <a:r>
                        <a:rPr lang="en-US" sz="1300" kern="1200" dirty="0" smtClean="0">
                          <a:effectLst/>
                          <a:latin typeface="Arial" panose="020B0604020202020204" pitchFamily="34" charset="0"/>
                          <a:cs typeface="Arial" panose="020B0604020202020204" pitchFamily="34" charset="0"/>
                        </a:rPr>
                        <a:t>3:05 </a:t>
                      </a:r>
                      <a:r>
                        <a:rPr lang="en-US" sz="1300" kern="1200" dirty="0">
                          <a:effectLst/>
                          <a:latin typeface="Arial" panose="020B0604020202020204" pitchFamily="34" charset="0"/>
                          <a:cs typeface="Arial" panose="020B0604020202020204" pitchFamily="34" charset="0"/>
                        </a:rPr>
                        <a:t>pm </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Welcome and introductions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dirty="0" smtClean="0">
                          <a:effectLst/>
                          <a:latin typeface="Arial" panose="020B0604020202020204" pitchFamily="34" charset="0"/>
                          <a:ea typeface="Calibri" panose="020F0502020204030204" pitchFamily="34" charset="0"/>
                          <a:cs typeface="Arial" panose="020B0604020202020204" pitchFamily="34" charset="0"/>
                        </a:rPr>
                        <a:t>Katrina Ringrose</a:t>
                      </a:r>
                      <a:r>
                        <a:rPr lang="en-US" sz="1300" dirty="0" smtClean="0">
                          <a:effectLst/>
                          <a:latin typeface="Arial" panose="020B0604020202020204" pitchFamily="34" charset="0"/>
                          <a:ea typeface="Calibri" panose="020F0502020204030204" pitchFamily="34" charset="0"/>
                          <a:cs typeface="Arial" panose="020B0604020202020204" pitchFamily="34" charset="0"/>
                        </a:rPr>
                        <a:t>, Disability Rights Maine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2269797888"/>
                  </a:ext>
                </a:extLst>
              </a:tr>
              <a:tr h="5966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kern="1200" dirty="0">
                          <a:effectLst/>
                          <a:latin typeface="Arial" panose="020B0604020202020204" pitchFamily="34" charset="0"/>
                          <a:cs typeface="Arial" panose="020B0604020202020204" pitchFamily="34" charset="0"/>
                        </a:rPr>
                        <a:t>3</a:t>
                      </a:r>
                      <a:r>
                        <a:rPr lang="en-US" sz="1300" kern="1200" dirty="0" smtClean="0">
                          <a:effectLst/>
                          <a:latin typeface="Arial" panose="020B0604020202020204" pitchFamily="34" charset="0"/>
                          <a:cs typeface="Arial" panose="020B0604020202020204" pitchFamily="34" charset="0"/>
                        </a:rPr>
                        <a:t>:05 </a:t>
                      </a:r>
                      <a:r>
                        <a:rPr lang="en-US" sz="1300" kern="1200" dirty="0">
                          <a:effectLst/>
                          <a:latin typeface="Arial" panose="020B0604020202020204" pitchFamily="34" charset="0"/>
                          <a:cs typeface="Arial" panose="020B0604020202020204" pitchFamily="34" charset="0"/>
                        </a:rPr>
                        <a:t>– </a:t>
                      </a:r>
                      <a:r>
                        <a:rPr lang="en-US" sz="1300" kern="1200" dirty="0" smtClean="0">
                          <a:effectLst/>
                          <a:latin typeface="Arial" panose="020B0604020202020204" pitchFamily="34" charset="0"/>
                          <a:cs typeface="Arial" panose="020B0604020202020204" pitchFamily="34" charset="0"/>
                        </a:rPr>
                        <a:t>3:10 </a:t>
                      </a:r>
                      <a:r>
                        <a:rPr lang="en-US" sz="1300" kern="1200" dirty="0">
                          <a:effectLst/>
                          <a:latin typeface="Arial" panose="020B0604020202020204" pitchFamily="34" charset="0"/>
                          <a:cs typeface="Arial" panose="020B0604020202020204" pitchFamily="34" charset="0"/>
                        </a:rPr>
                        <a:t>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Zoom environment and CHNA background</a:t>
                      </a:r>
                    </a:p>
                  </a:txBody>
                  <a:tcPr marL="61239" marR="61239" marT="30850" marB="30850" anchor="ctr"/>
                </a:tc>
                <a:tc>
                  <a:txBody>
                    <a:bodyPr/>
                    <a:lstStyle/>
                    <a:p>
                      <a:pPr marL="0" marR="0">
                        <a:lnSpc>
                          <a:spcPct val="115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Jo Morrissey</a:t>
                      </a:r>
                      <a:r>
                        <a:rPr lang="en-US" sz="1300" dirty="0">
                          <a:effectLst/>
                          <a:latin typeface="Arial" panose="020B0604020202020204" pitchFamily="34" charset="0"/>
                          <a:ea typeface="Calibri" panose="020F0502020204030204" pitchFamily="34" charset="0"/>
                          <a:cs typeface="Arial" panose="020B0604020202020204" pitchFamily="34" charset="0"/>
                        </a:rPr>
                        <a:t>, Program Manager, Maine Shared Community Health Needs Assessment</a:t>
                      </a:r>
                    </a:p>
                  </a:txBody>
                  <a:tcPr marL="61239" marR="61239" marT="30850" marB="30850" anchor="ctr"/>
                </a:tc>
                <a:extLst>
                  <a:ext uri="{0D108BD9-81ED-4DB2-BD59-A6C34878D82A}">
                    <a16:rowId xmlns:a16="http://schemas.microsoft.com/office/drawing/2014/main" val="1293881867"/>
                  </a:ext>
                </a:extLst>
              </a:tr>
              <a:tr h="474471">
                <a:tc>
                  <a:txBody>
                    <a:bodyPr/>
                    <a:lstStyle/>
                    <a:p>
                      <a:pPr marL="0" marR="0">
                        <a:lnSpc>
                          <a:spcPct val="107000"/>
                        </a:lnSpc>
                        <a:spcBef>
                          <a:spcPts val="0"/>
                        </a:spcBef>
                        <a:spcAft>
                          <a:spcPts val="0"/>
                        </a:spcAft>
                      </a:pPr>
                      <a:r>
                        <a:rPr lang="en-US" sz="1300" kern="1200" dirty="0" smtClean="0">
                          <a:effectLst/>
                          <a:latin typeface="Arial" panose="020B0604020202020204" pitchFamily="34" charset="0"/>
                          <a:cs typeface="Arial" panose="020B0604020202020204" pitchFamily="34" charset="0"/>
                        </a:rPr>
                        <a:t>3:10 </a:t>
                      </a:r>
                      <a:r>
                        <a:rPr lang="en-US" sz="1300" kern="1200" dirty="0">
                          <a:effectLst/>
                          <a:latin typeface="Arial" panose="020B0604020202020204" pitchFamily="34" charset="0"/>
                          <a:cs typeface="Arial" panose="020B0604020202020204" pitchFamily="34" charset="0"/>
                        </a:rPr>
                        <a:t>– </a:t>
                      </a:r>
                      <a:r>
                        <a:rPr lang="en-US" sz="1300" kern="1200" dirty="0" smtClean="0">
                          <a:effectLst/>
                          <a:latin typeface="Arial" panose="020B0604020202020204" pitchFamily="34" charset="0"/>
                          <a:cs typeface="Arial" panose="020B0604020202020204" pitchFamily="34" charset="0"/>
                        </a:rPr>
                        <a:t>3:35 </a:t>
                      </a:r>
                      <a:r>
                        <a:rPr lang="en-US" sz="1300" kern="1200" dirty="0">
                          <a:effectLst/>
                          <a:latin typeface="Arial" panose="020B0604020202020204" pitchFamily="34" charset="0"/>
                          <a:cs typeface="Arial" panose="020B0604020202020204" pitchFamily="34" charset="0"/>
                        </a:rPr>
                        <a:t>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Presentation of key findings from the data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John Snow, Inc.</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2749850226"/>
                  </a:ext>
                </a:extLst>
              </a:tr>
              <a:tr h="840586">
                <a:tc>
                  <a:txBody>
                    <a:bodyPr/>
                    <a:lstStyle/>
                    <a:p>
                      <a:pPr marL="0" marR="0">
                        <a:lnSpc>
                          <a:spcPct val="107000"/>
                        </a:lnSpc>
                        <a:spcBef>
                          <a:spcPts val="0"/>
                        </a:spcBef>
                        <a:spcAft>
                          <a:spcPts val="0"/>
                        </a:spcAft>
                      </a:pPr>
                      <a:r>
                        <a:rPr lang="en-US" sz="1300" kern="1200" dirty="0" smtClean="0">
                          <a:effectLst/>
                          <a:latin typeface="Arial" panose="020B0604020202020204" pitchFamily="34" charset="0"/>
                          <a:cs typeface="Arial" panose="020B0604020202020204" pitchFamily="34" charset="0"/>
                        </a:rPr>
                        <a:t>3:35 </a:t>
                      </a:r>
                      <a:r>
                        <a:rPr lang="en-US" sz="1300" kern="1200" dirty="0">
                          <a:effectLst/>
                          <a:latin typeface="Arial" panose="020B0604020202020204" pitchFamily="34" charset="0"/>
                          <a:cs typeface="Arial" panose="020B0604020202020204" pitchFamily="34" charset="0"/>
                        </a:rPr>
                        <a:t>– </a:t>
                      </a:r>
                      <a:r>
                        <a:rPr lang="en-US" sz="1300" kern="1200" dirty="0" smtClean="0">
                          <a:effectLst/>
                          <a:latin typeface="Arial" panose="020B0604020202020204" pitchFamily="34" charset="0"/>
                          <a:cs typeface="Arial" panose="020B0604020202020204" pitchFamily="34" charset="0"/>
                        </a:rPr>
                        <a:t>4:55 </a:t>
                      </a:r>
                      <a:r>
                        <a:rPr lang="en-US" sz="1300" kern="1200" dirty="0">
                          <a:effectLst/>
                          <a:latin typeface="Arial" panose="020B0604020202020204" pitchFamily="34" charset="0"/>
                          <a:cs typeface="Arial" panose="020B0604020202020204" pitchFamily="34" charset="0"/>
                        </a:rPr>
                        <a:t>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a:effectLst/>
                          <a:latin typeface="Arial" panose="020B0604020202020204" pitchFamily="34" charset="0"/>
                          <a:cs typeface="Arial" panose="020B0604020202020204" pitchFamily="34" charset="0"/>
                        </a:rPr>
                        <a:t>Break-out session – facilitated discussion on data and health priority identification</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kern="1200" smtClean="0">
                          <a:effectLst/>
                          <a:latin typeface="Arial" panose="020B0604020202020204" pitchFamily="34" charset="0"/>
                          <a:cs typeface="Arial" panose="020B0604020202020204" pitchFamily="34" charset="0"/>
                        </a:rPr>
                        <a:t>Local </a:t>
                      </a:r>
                      <a:r>
                        <a:rPr lang="en-US" sz="1300" b="1" kern="1200" dirty="0">
                          <a:effectLst/>
                          <a:latin typeface="Arial" panose="020B0604020202020204" pitchFamily="34" charset="0"/>
                          <a:cs typeface="Arial" panose="020B0604020202020204" pitchFamily="34" charset="0"/>
                        </a:rPr>
                        <a:t>Facilitator(s)</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2941281649"/>
                  </a:ext>
                </a:extLst>
              </a:tr>
              <a:tr h="356107">
                <a:tc>
                  <a:txBody>
                    <a:bodyPr/>
                    <a:lstStyle/>
                    <a:p>
                      <a:pPr marL="0" marR="0">
                        <a:lnSpc>
                          <a:spcPct val="107000"/>
                        </a:lnSpc>
                        <a:spcBef>
                          <a:spcPts val="0"/>
                        </a:spcBef>
                        <a:spcAft>
                          <a:spcPts val="0"/>
                        </a:spcAft>
                      </a:pPr>
                      <a:r>
                        <a:rPr lang="en-US" sz="1300" kern="1200" dirty="0" smtClean="0">
                          <a:effectLst/>
                          <a:latin typeface="Arial" panose="020B0604020202020204" pitchFamily="34" charset="0"/>
                          <a:cs typeface="Arial" panose="020B0604020202020204" pitchFamily="34" charset="0"/>
                        </a:rPr>
                        <a:t>4:55 </a:t>
                      </a:r>
                      <a:r>
                        <a:rPr lang="en-US" sz="1300" kern="1200" dirty="0">
                          <a:effectLst/>
                          <a:latin typeface="Arial" panose="020B0604020202020204" pitchFamily="34" charset="0"/>
                          <a:cs typeface="Arial" panose="020B0604020202020204" pitchFamily="34" charset="0"/>
                        </a:rPr>
                        <a:t>– </a:t>
                      </a:r>
                      <a:r>
                        <a:rPr lang="en-US" sz="1300" kern="1200" dirty="0" smtClean="0">
                          <a:effectLst/>
                          <a:latin typeface="Arial" panose="020B0604020202020204" pitchFamily="34" charset="0"/>
                          <a:cs typeface="Arial" panose="020B0604020202020204" pitchFamily="34" charset="0"/>
                        </a:rPr>
                        <a:t>5:00 </a:t>
                      </a:r>
                      <a:r>
                        <a:rPr lang="en-US" sz="1300" kern="1200" dirty="0">
                          <a:effectLst/>
                          <a:latin typeface="Arial" panose="020B0604020202020204" pitchFamily="34" charset="0"/>
                          <a:cs typeface="Arial" panose="020B0604020202020204" pitchFamily="34" charset="0"/>
                        </a:rPr>
                        <a:t>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Wrap up and next steps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b="1" dirty="0" smtClean="0">
                          <a:effectLst/>
                          <a:latin typeface="Arial" panose="020B0604020202020204" pitchFamily="34" charset="0"/>
                          <a:ea typeface="Calibri" panose="020F0502020204030204" pitchFamily="34" charset="0"/>
                          <a:cs typeface="Arial" panose="020B0604020202020204" pitchFamily="34" charset="0"/>
                        </a:rPr>
                        <a:t>Katrina Ringrose</a:t>
                      </a:r>
                      <a:r>
                        <a:rPr lang="en-US" sz="1300" dirty="0" smtClean="0">
                          <a:effectLst/>
                          <a:latin typeface="Arial" panose="020B0604020202020204" pitchFamily="34" charset="0"/>
                          <a:ea typeface="Calibri" panose="020F0502020204030204" pitchFamily="34" charset="0"/>
                          <a:cs typeface="Arial" panose="020B0604020202020204" pitchFamily="34" charset="0"/>
                        </a:rPr>
                        <a:t>, Disability Rights Maine</a:t>
                      </a:r>
                    </a:p>
                  </a:txBody>
                  <a:tcPr marL="61239" marR="61239" marT="30850" marB="30850" anchor="ctr"/>
                </a:tc>
                <a:extLst>
                  <a:ext uri="{0D108BD9-81ED-4DB2-BD59-A6C34878D82A}">
                    <a16:rowId xmlns:a16="http://schemas.microsoft.com/office/drawing/2014/main" val="4287690344"/>
                  </a:ext>
                </a:extLst>
              </a:tr>
            </a:tbl>
          </a:graphicData>
        </a:graphic>
      </p:graphicFrame>
    </p:spTree>
    <p:extLst>
      <p:ext uri="{BB962C8B-B14F-4D97-AF65-F5344CB8AC3E}">
        <p14:creationId xmlns:p14="http://schemas.microsoft.com/office/powerpoint/2010/main" val="164059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8</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Outcomes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District &amp; County Reports  DUE APRIL 2022</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 Health Priorities by county</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Related indicators</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Gaps/barriers and resources/assets </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Notable comparisons between attendee input and the data.</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Description of those who provided input</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State Report  DUE APRIL 2022</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 Health Priorities by Community Event and immigrant population. </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Related indicators</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Gaps/barriers and resources/assets, </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Notable comparisons to mainstream population.</a:t>
            </a: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Description of those who provided input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2713" marR="0" lvl="0" indent="-1127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Number of attendees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Where attendees live (not CSE)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List of data identified Forums and CSE only)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Discussion notes (Forums and CSE only)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Chat box comments (Forums and CSE only)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Health Priorities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Forums, Events and Surveys conducted Fall 2021</a:t>
            </a:r>
          </a:p>
        </p:txBody>
      </p:sp>
    </p:spTree>
    <p:extLst>
      <p:ext uri="{BB962C8B-B14F-4D97-AF65-F5344CB8AC3E}">
        <p14:creationId xmlns:p14="http://schemas.microsoft.com/office/powerpoint/2010/main" val="3213756767"/>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3680</Words>
  <Application>Microsoft Office PowerPoint</Application>
  <PresentationFormat>Widescreen</PresentationFormat>
  <Paragraphs>514</Paragraphs>
  <Slides>40</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Arial Black</vt:lpstr>
      <vt:lpstr>Arial Narrow</vt:lpstr>
      <vt:lpstr>Calibri</vt:lpstr>
      <vt:lpstr>Calibri Light</vt:lpstr>
      <vt:lpstr>HelveticaNeueLT Std</vt:lpstr>
      <vt:lpstr>HelveticaNeueLT Std Cn</vt:lpstr>
      <vt:lpstr>HelveticaNeueLT Std Lt</vt:lpstr>
      <vt:lpstr>HelveticaNeueLT Std Med</vt:lpstr>
      <vt:lpstr>Times New Roman</vt:lpstr>
      <vt:lpstr>Wingdings</vt:lpstr>
      <vt:lpstr>Wingdings 2</vt:lpstr>
      <vt:lpstr>Office Theme</vt:lpstr>
      <vt:lpstr>Maine Shared Community Health Needs Assessment Deaf, Hard of Hearing  and Disabilities</vt:lpstr>
      <vt:lpstr>Welcome</vt:lpstr>
      <vt:lpstr>PowerPoint Presentation</vt:lpstr>
      <vt:lpstr>PowerPoint Presentation</vt:lpstr>
      <vt:lpstr>PowerPoint Presentation</vt:lpstr>
      <vt:lpstr>Forum agenda</vt:lpstr>
      <vt:lpstr>10 Essential Public Health Services</vt:lpstr>
      <vt:lpstr>The Evolution of an Idea…</vt:lpstr>
      <vt:lpstr>Inputs and Outcomes</vt:lpstr>
      <vt:lpstr>Leadership remarks</vt:lpstr>
      <vt:lpstr>How to Read the County Health Profiles and Health Equity Data Sheets</vt:lpstr>
      <vt:lpstr>How to Read County Health Profile </vt:lpstr>
      <vt:lpstr>How to Read County Health Profile</vt:lpstr>
      <vt:lpstr>How to Read the Data Slides</vt:lpstr>
      <vt:lpstr>For More Data</vt:lpstr>
      <vt:lpstr>Key Findings</vt:lpstr>
      <vt:lpstr>Demographics</vt:lpstr>
      <vt:lpstr>Demographics</vt:lpstr>
      <vt:lpstr>Demographics</vt:lpstr>
      <vt:lpstr>Demographics</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Breakout Discussions</vt:lpstr>
      <vt:lpstr>Small Group Discussion Questions</vt:lpstr>
      <vt:lpstr>Assets/Resources and Needs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63</cp:revision>
  <dcterms:created xsi:type="dcterms:W3CDTF">2021-07-27T22:49:15Z</dcterms:created>
  <dcterms:modified xsi:type="dcterms:W3CDTF">2021-09-14T00:23:39Z</dcterms:modified>
</cp:coreProperties>
</file>