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31.xml" ContentType="application/vnd.openxmlformats-officedocument.presentationml.notesSlide+xml"/>
  <Override PartName="/ppt/charts/chart8.xml" ContentType="application/vnd.openxmlformats-officedocument.drawingml.chart+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13.xml" ContentType="application/vnd.openxmlformats-officedocument.drawingml.chart+xml"/>
  <Override PartName="/ppt/notesSlides/notesSlide36.xml" ContentType="application/vnd.openxmlformats-officedocument.presentationml.notesSlide+xml"/>
  <Override PartName="/ppt/charts/chart14.xml" ContentType="application/vnd.openxmlformats-officedocument.drawingml.chart+xml"/>
  <Override PartName="/ppt/notesSlides/notesSlide37.xml" ContentType="application/vnd.openxmlformats-officedocument.presentationml.notesSlide+xml"/>
  <Override PartName="/ppt/charts/chart15.xml" ContentType="application/vnd.openxmlformats-officedocument.drawingml.chart+xml"/>
  <Override PartName="/ppt/notesSlides/notesSlide38.xml" ContentType="application/vnd.openxmlformats-officedocument.presentationml.notesSlide+xml"/>
  <Override PartName="/ppt/charts/chart16.xml" ContentType="application/vnd.openxmlformats-officedocument.drawingml.chart+xml"/>
  <Override PartName="/ppt/notesSlides/notesSlide39.xml" ContentType="application/vnd.openxmlformats-officedocument.presentationml.notesSlide+xml"/>
  <Override PartName="/ppt/charts/chart17.xml" ContentType="application/vnd.openxmlformats-officedocument.drawingml.chart+xml"/>
  <Override PartName="/ppt/notesSlides/notesSlide40.xml" ContentType="application/vnd.openxmlformats-officedocument.presentationml.notesSlide+xml"/>
  <Override PartName="/ppt/charts/chart18.xml" ContentType="application/vnd.openxmlformats-officedocument.drawingml.chart+xml"/>
  <Override PartName="/ppt/notesSlides/notesSlide41.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2.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3.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charts/chart24.xml" ContentType="application/vnd.openxmlformats-officedocument.drawingml.chart+xml"/>
  <Override PartName="/ppt/notesSlides/notesSlide45.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7.xml" ContentType="application/vnd.openxmlformats-officedocument.presentationml.notesSlide+xml"/>
  <Override PartName="/ppt/charts/chart28.xml" ContentType="application/vnd.openxmlformats-officedocument.drawingml.chart+xml"/>
  <Override PartName="/ppt/notesSlides/notesSlide48.xml" ContentType="application/vnd.openxmlformats-officedocument.presentationml.notesSlid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384" r:id="rId3"/>
    <p:sldId id="257" r:id="rId4"/>
    <p:sldId id="354" r:id="rId5"/>
    <p:sldId id="379" r:id="rId6"/>
    <p:sldId id="308" r:id="rId7"/>
    <p:sldId id="261" r:id="rId8"/>
    <p:sldId id="363" r:id="rId9"/>
    <p:sldId id="263" r:id="rId10"/>
    <p:sldId id="262" r:id="rId11"/>
    <p:sldId id="366" r:id="rId12"/>
    <p:sldId id="357" r:id="rId13"/>
    <p:sldId id="266" r:id="rId14"/>
    <p:sldId id="380" r:id="rId15"/>
    <p:sldId id="381" r:id="rId16"/>
    <p:sldId id="382" r:id="rId17"/>
    <p:sldId id="383" r:id="rId18"/>
    <p:sldId id="275" r:id="rId19"/>
    <p:sldId id="376" r:id="rId20"/>
    <p:sldId id="277" r:id="rId21"/>
    <p:sldId id="309" r:id="rId22"/>
    <p:sldId id="374" r:id="rId23"/>
    <p:sldId id="269" r:id="rId24"/>
    <p:sldId id="375" r:id="rId25"/>
    <p:sldId id="274" r:id="rId26"/>
    <p:sldId id="281" r:id="rId27"/>
    <p:sldId id="280"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270" r:id="rId52"/>
    <p:sldId id="271" r:id="rId53"/>
    <p:sldId id="272" r:id="rId54"/>
    <p:sldId id="2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3" clrIdx="0">
    <p:extLst>
      <p:ext uri="{19B8F6BF-5375-455C-9EA6-DF929625EA0E}">
        <p15:presenceInfo xmlns:p15="http://schemas.microsoft.com/office/powerpoint/2012/main" userId="S::mnoyes@marketdecisions.com::6fae3f0c-57c9-4fc0-9b6f-4cb153c4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57" autoAdjust="0"/>
  </p:normalViewPr>
  <p:slideViewPr>
    <p:cSldViewPr snapToGrid="0">
      <p:cViewPr>
        <p:scale>
          <a:sx n="60" d="100"/>
          <a:sy n="60" d="100"/>
        </p:scale>
        <p:origin x="884"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7.xml"/><Relationship Id="rId1" Type="http://schemas.microsoft.com/office/2011/relationships/chartStyle" Target="style7.xml"/></Relationships>
</file>

<file path=ppt/charts/_rels/chart23.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Penobscot%20County%20Indicator%20Charts%209.10.21.xlsx" TargetMode="External"/><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High blood pressure hospitalizations per 10,000 population</a:t>
            </a:r>
          </a:p>
        </c:rich>
      </c:tx>
      <c:layout/>
      <c:overlay val="0"/>
    </c:title>
    <c:autoTitleDeleted val="0"/>
    <c:plotArea>
      <c:layout/>
      <c:barChart>
        <c:barDir val="col"/>
        <c:grouping val="clustered"/>
        <c:varyColors val="0"/>
        <c:ser>
          <c:idx val="0"/>
          <c:order val="0"/>
          <c:tx>
            <c:strRef>
              <c:f>Data!$H$14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606-4A47-B359-945F4DE6756A}"/>
              </c:ext>
            </c:extLst>
          </c:dPt>
          <c:dPt>
            <c:idx val="1"/>
            <c:invertIfNegative val="0"/>
            <c:bubble3D val="0"/>
            <c:spPr>
              <a:solidFill>
                <a:srgbClr val="3D6E6F"/>
              </a:solidFill>
            </c:spPr>
            <c:extLst>
              <c:ext xmlns:c16="http://schemas.microsoft.com/office/drawing/2014/chart" uri="{C3380CC4-5D6E-409C-BE32-E72D297353CC}">
                <c16:uniqueId val="{00000003-5606-4A47-B359-945F4DE6756A}"/>
              </c:ext>
            </c:extLst>
          </c:dPt>
          <c:dPt>
            <c:idx val="2"/>
            <c:invertIfNegative val="0"/>
            <c:bubble3D val="0"/>
            <c:spPr>
              <a:solidFill>
                <a:srgbClr val="A2ADB1"/>
              </a:solidFill>
            </c:spPr>
            <c:extLst>
              <c:ext xmlns:c16="http://schemas.microsoft.com/office/drawing/2014/chart" uri="{C3380CC4-5D6E-409C-BE32-E72D297353CC}">
                <c16:uniqueId val="{00000005-5606-4A47-B359-945F4DE6756A}"/>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Data!$M$14:$O$14</c:f>
              <c:strCache>
                <c:ptCount val="3"/>
                <c:pt idx="0">
                  <c:v>2016-2017
Penobscot</c:v>
                </c:pt>
                <c:pt idx="1">
                  <c:v>2016-2018
Penobscot</c:v>
                </c:pt>
                <c:pt idx="2">
                  <c:v>2016-2018
Maine</c:v>
                </c:pt>
              </c:strCache>
            </c:strRef>
          </c:cat>
          <c:val>
            <c:numRef>
              <c:f>Data!$I$14:$K$14</c:f>
              <c:numCache>
                <c:formatCode>General</c:formatCode>
                <c:ptCount val="3"/>
                <c:pt idx="0">
                  <c:v>11.7</c:v>
                </c:pt>
                <c:pt idx="1">
                  <c:v>17</c:v>
                </c:pt>
                <c:pt idx="2">
                  <c:v>13.8</c:v>
                </c:pt>
              </c:numCache>
            </c:numRef>
          </c:val>
          <c:extLst>
            <c:ext xmlns:c16="http://schemas.microsoft.com/office/drawing/2014/chart" uri="{C3380CC4-5D6E-409C-BE32-E72D297353CC}">
              <c16:uniqueId val="{00000006-5606-4A47-B359-945F4DE6756A}"/>
            </c:ext>
          </c:extLst>
        </c:ser>
        <c:dLbls>
          <c:dLblPos val="outEnd"/>
          <c:showLegendKey val="0"/>
          <c:showVal val="1"/>
          <c:showCatName val="0"/>
          <c:showSerName val="0"/>
          <c:showPercent val="0"/>
          <c:showBubbleSize val="0"/>
        </c:dLbls>
        <c:gapWidth val="150"/>
        <c:axId val="464833888"/>
        <c:axId val="464834304"/>
      </c:barChart>
      <c:catAx>
        <c:axId val="464833888"/>
        <c:scaling>
          <c:orientation val="minMax"/>
        </c:scaling>
        <c:delete val="0"/>
        <c:axPos val="b"/>
        <c:numFmt formatCode="General" sourceLinked="1"/>
        <c:majorTickMark val="out"/>
        <c:minorTickMark val="none"/>
        <c:tickLblPos val="nextTo"/>
        <c:crossAx val="464834304"/>
        <c:crosses val="autoZero"/>
        <c:auto val="1"/>
        <c:lblAlgn val="ctr"/>
        <c:lblOffset val="100"/>
        <c:noMultiLvlLbl val="0"/>
      </c:catAx>
      <c:valAx>
        <c:axId val="464834304"/>
        <c:scaling>
          <c:orientation val="minMax"/>
        </c:scaling>
        <c:delete val="1"/>
        <c:axPos val="l"/>
        <c:numFmt formatCode="General" sourceLinked="1"/>
        <c:majorTickMark val="out"/>
        <c:minorTickMark val="none"/>
        <c:tickLblPos val="nextTo"/>
        <c:crossAx val="4648338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t>Obesity (adults)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'obesity (adults)'!$A$9:$A$10</c:f>
              <c:strCache>
                <c:ptCount val="2"/>
                <c:pt idx="0">
                  <c:v>Maine (2017)</c:v>
                </c:pt>
                <c:pt idx="1">
                  <c:v>U.S. (2017</c:v>
                </c:pt>
              </c:strCache>
            </c:strRef>
          </c:cat>
          <c:val>
            <c:numRef>
              <c:f>'obesity (adults)'!$B$9:$B$10</c:f>
              <c:numCache>
                <c:formatCode>0.0%</c:formatCode>
                <c:ptCount val="2"/>
                <c:pt idx="0">
                  <c:v>0.29099999999999998</c:v>
                </c:pt>
                <c:pt idx="1">
                  <c:v>0.313</c:v>
                </c:pt>
              </c:numCache>
            </c:numRef>
          </c:val>
          <c:extLst>
            <c:ext xmlns:c16="http://schemas.microsoft.com/office/drawing/2014/chart" uri="{C3380CC4-5D6E-409C-BE32-E72D297353CC}">
              <c16:uniqueId val="{00000000-B47D-4F74-A56A-560325E1E496}"/>
            </c:ext>
          </c:extLst>
        </c:ser>
        <c:dLbls>
          <c:dLblPos val="outEnd"/>
          <c:showLegendKey val="0"/>
          <c:showVal val="1"/>
          <c:showCatName val="0"/>
          <c:showSerName val="0"/>
          <c:showPercent val="0"/>
          <c:showBubbleSize val="0"/>
        </c:dLbls>
        <c:gapWidth val="219"/>
        <c:overlap val="-27"/>
        <c:axId val="615719663"/>
        <c:axId val="615722991"/>
      </c:barChart>
      <c:catAx>
        <c:axId val="61571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722991"/>
        <c:crosses val="autoZero"/>
        <c:auto val="1"/>
        <c:lblAlgn val="ctr"/>
        <c:lblOffset val="100"/>
        <c:noMultiLvlLbl val="0"/>
      </c:catAx>
      <c:valAx>
        <c:axId val="615722991"/>
        <c:scaling>
          <c:orientation val="minMax"/>
          <c:max val="0.35000000000000003"/>
          <c:min val="0.2"/>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157196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t>Obesity (adults)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'obesity (adults)'!$A$1:$A$5</c:f>
              <c:numCache>
                <c:formatCode>General</c:formatCode>
                <c:ptCount val="5"/>
                <c:pt idx="0">
                  <c:v>2013</c:v>
                </c:pt>
                <c:pt idx="1">
                  <c:v>2014</c:v>
                </c:pt>
                <c:pt idx="2">
                  <c:v>2015</c:v>
                </c:pt>
                <c:pt idx="3">
                  <c:v>2016</c:v>
                </c:pt>
                <c:pt idx="4">
                  <c:v>2017</c:v>
                </c:pt>
              </c:numCache>
            </c:numRef>
          </c:cat>
          <c:val>
            <c:numRef>
              <c:f>'obesity (adults)'!$B$1:$B$5</c:f>
              <c:numCache>
                <c:formatCode>0.0%</c:formatCode>
                <c:ptCount val="5"/>
                <c:pt idx="0">
                  <c:v>0.32400000000000001</c:v>
                </c:pt>
                <c:pt idx="1">
                  <c:v>0.27200000000000002</c:v>
                </c:pt>
                <c:pt idx="2">
                  <c:v>0.307</c:v>
                </c:pt>
                <c:pt idx="3">
                  <c:v>0.35099999999999998</c:v>
                </c:pt>
                <c:pt idx="4">
                  <c:v>0.309</c:v>
                </c:pt>
              </c:numCache>
            </c:numRef>
          </c:val>
          <c:smooth val="0"/>
          <c:extLst>
            <c:ext xmlns:c16="http://schemas.microsoft.com/office/drawing/2014/chart" uri="{C3380CC4-5D6E-409C-BE32-E72D297353CC}">
              <c16:uniqueId val="{00000000-4A1C-4C67-9829-2A3DEC2844B9}"/>
            </c:ext>
          </c:extLst>
        </c:ser>
        <c:dLbls>
          <c:dLblPos val="t"/>
          <c:showLegendKey val="0"/>
          <c:showVal val="1"/>
          <c:showCatName val="0"/>
          <c:showSerName val="0"/>
          <c:showPercent val="0"/>
          <c:showBubbleSize val="0"/>
        </c:dLbls>
        <c:smooth val="0"/>
        <c:axId val="261952047"/>
        <c:axId val="261954959"/>
      </c:lineChart>
      <c:catAx>
        <c:axId val="26195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61954959"/>
        <c:crosses val="autoZero"/>
        <c:auto val="1"/>
        <c:lblAlgn val="ctr"/>
        <c:lblOffset val="100"/>
        <c:noMultiLvlLbl val="0"/>
      </c:catAx>
      <c:valAx>
        <c:axId val="26195495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61952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Obesity (high school students)</a:t>
            </a:r>
          </a:p>
        </c:rich>
      </c:tx>
      <c:layout/>
      <c:overlay val="0"/>
    </c:title>
    <c:autoTitleDeleted val="0"/>
    <c:plotArea>
      <c:layout/>
      <c:barChart>
        <c:barDir val="col"/>
        <c:grouping val="clustered"/>
        <c:varyColors val="0"/>
        <c:ser>
          <c:idx val="0"/>
          <c:order val="0"/>
          <c:tx>
            <c:strRef>
              <c:f>Data!$H$17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FC0-4A98-804C-24E7720E96EF}"/>
              </c:ext>
            </c:extLst>
          </c:dPt>
          <c:dPt>
            <c:idx val="1"/>
            <c:invertIfNegative val="0"/>
            <c:bubble3D val="0"/>
            <c:spPr>
              <a:solidFill>
                <a:srgbClr val="3D6E6F"/>
              </a:solidFill>
            </c:spPr>
            <c:extLst>
              <c:ext xmlns:c16="http://schemas.microsoft.com/office/drawing/2014/chart" uri="{C3380CC4-5D6E-409C-BE32-E72D297353CC}">
                <c16:uniqueId val="{00000003-5FC0-4A98-804C-24E7720E96EF}"/>
              </c:ext>
            </c:extLst>
          </c:dPt>
          <c:dPt>
            <c:idx val="2"/>
            <c:invertIfNegative val="0"/>
            <c:bubble3D val="0"/>
            <c:spPr>
              <a:solidFill>
                <a:srgbClr val="A2ADB1"/>
              </a:solidFill>
            </c:spPr>
            <c:extLst>
              <c:ext xmlns:c16="http://schemas.microsoft.com/office/drawing/2014/chart" uri="{C3380CC4-5D6E-409C-BE32-E72D297353CC}">
                <c16:uniqueId val="{00000005-5FC0-4A98-804C-24E7720E96E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Data!$M$17:$O$17</c:f>
              <c:strCache>
                <c:ptCount val="3"/>
                <c:pt idx="0">
                  <c:v>2017
Penobscot</c:v>
                </c:pt>
                <c:pt idx="1">
                  <c:v>2019
Penobscot</c:v>
                </c:pt>
                <c:pt idx="2">
                  <c:v>2019
Maine</c:v>
                </c:pt>
              </c:strCache>
            </c:strRef>
          </c:cat>
          <c:val>
            <c:numRef>
              <c:f>Data!$I$17:$K$17</c:f>
              <c:numCache>
                <c:formatCode>0.0%</c:formatCode>
                <c:ptCount val="3"/>
                <c:pt idx="0">
                  <c:v>0.16800000000000001</c:v>
                </c:pt>
                <c:pt idx="1">
                  <c:v>0.17499999999999999</c:v>
                </c:pt>
                <c:pt idx="2">
                  <c:v>0.15</c:v>
                </c:pt>
              </c:numCache>
            </c:numRef>
          </c:val>
          <c:extLst>
            <c:ext xmlns:c16="http://schemas.microsoft.com/office/drawing/2014/chart" uri="{C3380CC4-5D6E-409C-BE32-E72D297353CC}">
              <c16:uniqueId val="{00000006-5FC0-4A98-804C-24E7720E96EF}"/>
            </c:ext>
          </c:extLst>
        </c:ser>
        <c:dLbls>
          <c:dLblPos val="outEnd"/>
          <c:showLegendKey val="0"/>
          <c:showVal val="1"/>
          <c:showCatName val="0"/>
          <c:showSerName val="0"/>
          <c:showPercent val="0"/>
          <c:showBubbleSize val="0"/>
        </c:dLbls>
        <c:gapWidth val="150"/>
        <c:axId val="464833888"/>
        <c:axId val="464816000"/>
      </c:barChart>
      <c:catAx>
        <c:axId val="464833888"/>
        <c:scaling>
          <c:orientation val="minMax"/>
        </c:scaling>
        <c:delete val="0"/>
        <c:axPos val="b"/>
        <c:numFmt formatCode="General" sourceLinked="1"/>
        <c:majorTickMark val="out"/>
        <c:minorTickMark val="none"/>
        <c:tickLblPos val="nextTo"/>
        <c:crossAx val="464816000"/>
        <c:crosses val="autoZero"/>
        <c:auto val="1"/>
        <c:lblAlgn val="ctr"/>
        <c:lblOffset val="100"/>
        <c:noMultiLvlLbl val="0"/>
      </c:catAx>
      <c:valAx>
        <c:axId val="464816000"/>
        <c:scaling>
          <c:orientation val="minMax"/>
          <c:min val="0.1"/>
        </c:scaling>
        <c:delete val="1"/>
        <c:axPos val="l"/>
        <c:numFmt formatCode="0.0%" sourceLinked="1"/>
        <c:majorTickMark val="out"/>
        <c:minorTickMark val="none"/>
        <c:tickLblPos val="nextTo"/>
        <c:crossAx val="4648338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layout/>
      <c:overlay val="0"/>
    </c:title>
    <c:autoTitleDeleted val="0"/>
    <c:plotArea>
      <c:layout/>
      <c:barChart>
        <c:barDir val="col"/>
        <c:grouping val="clustered"/>
        <c:varyColors val="0"/>
        <c:ser>
          <c:idx val="0"/>
          <c:order val="0"/>
          <c:tx>
            <c:strRef>
              <c:f>Data!$H$19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CCD-4AF9-99E9-9F31EB2442AF}"/>
              </c:ext>
            </c:extLst>
          </c:dPt>
          <c:dPt>
            <c:idx val="1"/>
            <c:invertIfNegative val="0"/>
            <c:bubble3D val="0"/>
            <c:spPr>
              <a:solidFill>
                <a:srgbClr val="3D6E6F"/>
              </a:solidFill>
            </c:spPr>
            <c:extLst>
              <c:ext xmlns:c16="http://schemas.microsoft.com/office/drawing/2014/chart" uri="{C3380CC4-5D6E-409C-BE32-E72D297353CC}">
                <c16:uniqueId val="{00000003-8CCD-4AF9-99E9-9F31EB2442AF}"/>
              </c:ext>
            </c:extLst>
          </c:dPt>
          <c:dPt>
            <c:idx val="2"/>
            <c:invertIfNegative val="0"/>
            <c:bubble3D val="0"/>
            <c:spPr>
              <a:solidFill>
                <a:srgbClr val="A2ADB1"/>
              </a:solidFill>
            </c:spPr>
            <c:extLst>
              <c:ext xmlns:c16="http://schemas.microsoft.com/office/drawing/2014/chart" uri="{C3380CC4-5D6E-409C-BE32-E72D297353CC}">
                <c16:uniqueId val="{00000005-8CCD-4AF9-99E9-9F31EB2442AF}"/>
              </c:ext>
            </c:extLst>
          </c:dPt>
          <c:dPt>
            <c:idx val="3"/>
            <c:invertIfNegative val="0"/>
            <c:bubble3D val="0"/>
            <c:spPr>
              <a:solidFill>
                <a:srgbClr val="A2ADB1"/>
              </a:solidFill>
            </c:spPr>
            <c:extLst>
              <c:ext xmlns:c16="http://schemas.microsoft.com/office/drawing/2014/chart" uri="{C3380CC4-5D6E-409C-BE32-E72D297353CC}">
                <c16:uniqueId val="{00000007-8CCD-4AF9-99E9-9F31EB2442A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Data!$M$19:$P$19</c:f>
              <c:strCache>
                <c:ptCount val="4"/>
                <c:pt idx="0">
                  <c:v>2007-2011
Penobscot</c:v>
                </c:pt>
                <c:pt idx="1">
                  <c:v>2015-2019
Penobscot</c:v>
                </c:pt>
                <c:pt idx="2">
                  <c:v>2015-2019
Maine</c:v>
                </c:pt>
                <c:pt idx="3">
                  <c:v>2019
U.S.</c:v>
                </c:pt>
              </c:strCache>
            </c:strRef>
          </c:cat>
          <c:val>
            <c:numRef>
              <c:f>Data!$I$19:$L$19</c:f>
              <c:numCache>
                <c:formatCode>General</c:formatCode>
                <c:ptCount val="4"/>
                <c:pt idx="0">
                  <c:v>56</c:v>
                </c:pt>
                <c:pt idx="1">
                  <c:v>87.1</c:v>
                </c:pt>
                <c:pt idx="2">
                  <c:v>83.9</c:v>
                </c:pt>
                <c:pt idx="3">
                  <c:v>71.2</c:v>
                </c:pt>
              </c:numCache>
            </c:numRef>
          </c:val>
          <c:extLst>
            <c:ext xmlns:c16="http://schemas.microsoft.com/office/drawing/2014/chart" uri="{C3380CC4-5D6E-409C-BE32-E72D297353CC}">
              <c16:uniqueId val="{00000008-8CCD-4AF9-99E9-9F31EB2442AF}"/>
            </c:ext>
          </c:extLst>
        </c:ser>
        <c:dLbls>
          <c:dLblPos val="outEnd"/>
          <c:showLegendKey val="0"/>
          <c:showVal val="1"/>
          <c:showCatName val="0"/>
          <c:showSerName val="0"/>
          <c:showPercent val="0"/>
          <c:showBubbleSize val="0"/>
        </c:dLbls>
        <c:gapWidth val="150"/>
        <c:axId val="464819328"/>
        <c:axId val="464825984"/>
      </c:barChart>
      <c:catAx>
        <c:axId val="464819328"/>
        <c:scaling>
          <c:orientation val="minMax"/>
        </c:scaling>
        <c:delete val="0"/>
        <c:axPos val="b"/>
        <c:numFmt formatCode="General" sourceLinked="1"/>
        <c:majorTickMark val="out"/>
        <c:minorTickMark val="none"/>
        <c:tickLblPos val="nextTo"/>
        <c:crossAx val="464825984"/>
        <c:crosses val="autoZero"/>
        <c:auto val="1"/>
        <c:lblAlgn val="ctr"/>
        <c:lblOffset val="100"/>
        <c:noMultiLvlLbl val="0"/>
      </c:catAx>
      <c:valAx>
        <c:axId val="464825984"/>
        <c:scaling>
          <c:orientation val="minMax"/>
        </c:scaling>
        <c:delete val="1"/>
        <c:axPos val="l"/>
        <c:numFmt formatCode="General" sourceLinked="1"/>
        <c:majorTickMark val="out"/>
        <c:minorTickMark val="none"/>
        <c:tickLblPos val="nextTo"/>
        <c:crossAx val="4648193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layout/>
      <c:overlay val="0"/>
    </c:title>
    <c:autoTitleDeleted val="0"/>
    <c:plotArea>
      <c:layout/>
      <c:barChart>
        <c:barDir val="col"/>
        <c:grouping val="clustered"/>
        <c:varyColors val="0"/>
        <c:ser>
          <c:idx val="0"/>
          <c:order val="0"/>
          <c:tx>
            <c:strRef>
              <c:f>Data!$H$20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AC7-4D71-8B1A-D39A112A060B}"/>
              </c:ext>
            </c:extLst>
          </c:dPt>
          <c:dPt>
            <c:idx val="1"/>
            <c:invertIfNegative val="0"/>
            <c:bubble3D val="0"/>
            <c:spPr>
              <a:solidFill>
                <a:srgbClr val="3D6E6F"/>
              </a:solidFill>
            </c:spPr>
            <c:extLst>
              <c:ext xmlns:c16="http://schemas.microsoft.com/office/drawing/2014/chart" uri="{C3380CC4-5D6E-409C-BE32-E72D297353CC}">
                <c16:uniqueId val="{00000003-BAC7-4D71-8B1A-D39A112A060B}"/>
              </c:ext>
            </c:extLst>
          </c:dPt>
          <c:dPt>
            <c:idx val="2"/>
            <c:invertIfNegative val="0"/>
            <c:bubble3D val="0"/>
            <c:spPr>
              <a:solidFill>
                <a:srgbClr val="A2ADB1"/>
              </a:solidFill>
            </c:spPr>
            <c:extLst>
              <c:ext xmlns:c16="http://schemas.microsoft.com/office/drawing/2014/chart" uri="{C3380CC4-5D6E-409C-BE32-E72D297353CC}">
                <c16:uniqueId val="{00000005-BAC7-4D71-8B1A-D39A112A060B}"/>
              </c:ext>
            </c:extLst>
          </c:dPt>
          <c:dPt>
            <c:idx val="3"/>
            <c:invertIfNegative val="0"/>
            <c:bubble3D val="0"/>
            <c:spPr>
              <a:solidFill>
                <a:srgbClr val="A2ADB1"/>
              </a:solidFill>
            </c:spPr>
            <c:extLst>
              <c:ext xmlns:c16="http://schemas.microsoft.com/office/drawing/2014/chart" uri="{C3380CC4-5D6E-409C-BE32-E72D297353CC}">
                <c16:uniqueId val="{00000007-BAC7-4D71-8B1A-D39A112A060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Data!$M$20:$P$20</c:f>
              <c:strCache>
                <c:ptCount val="4"/>
                <c:pt idx="0">
                  <c:v>2007-2011
Penobscot</c:v>
                </c:pt>
                <c:pt idx="1">
                  <c:v>2015-2019
Penobscot</c:v>
                </c:pt>
                <c:pt idx="2">
                  <c:v>2015-2019
Maine</c:v>
                </c:pt>
                <c:pt idx="3">
                  <c:v>2019
U.S.</c:v>
                </c:pt>
              </c:strCache>
            </c:strRef>
          </c:cat>
          <c:val>
            <c:numRef>
              <c:f>Data!$I$20:$L$20</c:f>
              <c:numCache>
                <c:formatCode>General</c:formatCode>
                <c:ptCount val="4"/>
                <c:pt idx="0">
                  <c:v>6.1</c:v>
                </c:pt>
                <c:pt idx="1">
                  <c:v>13.7</c:v>
                </c:pt>
                <c:pt idx="2">
                  <c:v>14.4</c:v>
                </c:pt>
                <c:pt idx="3">
                  <c:v>10.199999999999999</c:v>
                </c:pt>
              </c:numCache>
            </c:numRef>
          </c:val>
          <c:extLst>
            <c:ext xmlns:c16="http://schemas.microsoft.com/office/drawing/2014/chart" uri="{C3380CC4-5D6E-409C-BE32-E72D297353CC}">
              <c16:uniqueId val="{00000008-BAC7-4D71-8B1A-D39A112A060B}"/>
            </c:ext>
          </c:extLst>
        </c:ser>
        <c:dLbls>
          <c:dLblPos val="outEnd"/>
          <c:showLegendKey val="0"/>
          <c:showVal val="1"/>
          <c:showCatName val="0"/>
          <c:showSerName val="0"/>
          <c:showPercent val="0"/>
          <c:showBubbleSize val="0"/>
        </c:dLbls>
        <c:gapWidth val="150"/>
        <c:axId val="2126892752"/>
        <c:axId val="2126890672"/>
      </c:barChart>
      <c:catAx>
        <c:axId val="2126892752"/>
        <c:scaling>
          <c:orientation val="minMax"/>
        </c:scaling>
        <c:delete val="0"/>
        <c:axPos val="b"/>
        <c:numFmt formatCode="General" sourceLinked="1"/>
        <c:majorTickMark val="out"/>
        <c:minorTickMark val="none"/>
        <c:tickLblPos val="nextTo"/>
        <c:crossAx val="2126890672"/>
        <c:crosses val="autoZero"/>
        <c:auto val="1"/>
        <c:lblAlgn val="ctr"/>
        <c:lblOffset val="100"/>
        <c:noMultiLvlLbl val="0"/>
      </c:catAx>
      <c:valAx>
        <c:axId val="2126890672"/>
        <c:scaling>
          <c:orientation val="minMax"/>
        </c:scaling>
        <c:delete val="1"/>
        <c:axPos val="l"/>
        <c:numFmt formatCode="General" sourceLinked="1"/>
        <c:majorTickMark val="out"/>
        <c:minorTickMark val="none"/>
        <c:tickLblPos val="nextTo"/>
        <c:crossAx val="21268927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layout/>
      <c:overlay val="0"/>
    </c:title>
    <c:autoTitleDeleted val="0"/>
    <c:plotArea>
      <c:layout/>
      <c:barChart>
        <c:barDir val="col"/>
        <c:grouping val="clustered"/>
        <c:varyColors val="0"/>
        <c:ser>
          <c:idx val="0"/>
          <c:order val="0"/>
          <c:tx>
            <c:strRef>
              <c:f>Data!$H$21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3F1-424C-A809-9F83DF551AB3}"/>
              </c:ext>
            </c:extLst>
          </c:dPt>
          <c:dPt>
            <c:idx val="1"/>
            <c:invertIfNegative val="0"/>
            <c:bubble3D val="0"/>
            <c:spPr>
              <a:solidFill>
                <a:srgbClr val="3D6E6F"/>
              </a:solidFill>
            </c:spPr>
            <c:extLst>
              <c:ext xmlns:c16="http://schemas.microsoft.com/office/drawing/2014/chart" uri="{C3380CC4-5D6E-409C-BE32-E72D297353CC}">
                <c16:uniqueId val="{00000003-73F1-424C-A809-9F83DF551AB3}"/>
              </c:ext>
            </c:extLst>
          </c:dPt>
          <c:dPt>
            <c:idx val="2"/>
            <c:invertIfNegative val="0"/>
            <c:bubble3D val="0"/>
            <c:spPr>
              <a:solidFill>
                <a:srgbClr val="A2ADB1"/>
              </a:solidFill>
            </c:spPr>
            <c:extLst>
              <c:ext xmlns:c16="http://schemas.microsoft.com/office/drawing/2014/chart" uri="{C3380CC4-5D6E-409C-BE32-E72D297353CC}">
                <c16:uniqueId val="{00000005-73F1-424C-A809-9F83DF551AB3}"/>
              </c:ext>
            </c:extLst>
          </c:dPt>
          <c:dPt>
            <c:idx val="3"/>
            <c:invertIfNegative val="0"/>
            <c:bubble3D val="0"/>
            <c:spPr>
              <a:solidFill>
                <a:srgbClr val="A2ADB1"/>
              </a:solidFill>
            </c:spPr>
            <c:extLst>
              <c:ext xmlns:c16="http://schemas.microsoft.com/office/drawing/2014/chart" uri="{C3380CC4-5D6E-409C-BE32-E72D297353CC}">
                <c16:uniqueId val="{00000007-73F1-424C-A809-9F83DF551AB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Data!$M$21:$P$21</c:f>
              <c:strCache>
                <c:ptCount val="4"/>
                <c:pt idx="0">
                  <c:v>2007-2011
Penobscot</c:v>
                </c:pt>
                <c:pt idx="1">
                  <c:v>2015-2019
Penobscot</c:v>
                </c:pt>
                <c:pt idx="2">
                  <c:v>2015-2019
Maine</c:v>
                </c:pt>
                <c:pt idx="3">
                  <c:v>2019
U.S.</c:v>
                </c:pt>
              </c:strCache>
            </c:strRef>
          </c:cat>
          <c:val>
            <c:numRef>
              <c:f>Data!$I$21:$L$21</c:f>
              <c:numCache>
                <c:formatCode>General</c:formatCode>
                <c:ptCount val="4"/>
                <c:pt idx="0">
                  <c:v>12.2</c:v>
                </c:pt>
                <c:pt idx="1">
                  <c:v>31.8</c:v>
                </c:pt>
                <c:pt idx="2">
                  <c:v>28</c:v>
                </c:pt>
                <c:pt idx="3">
                  <c:v>21.4</c:v>
                </c:pt>
              </c:numCache>
            </c:numRef>
          </c:val>
          <c:extLst>
            <c:ext xmlns:c16="http://schemas.microsoft.com/office/drawing/2014/chart" uri="{C3380CC4-5D6E-409C-BE32-E72D297353CC}">
              <c16:uniqueId val="{00000008-73F1-424C-A809-9F83DF551AB3}"/>
            </c:ext>
          </c:extLst>
        </c:ser>
        <c:dLbls>
          <c:dLblPos val="outEnd"/>
          <c:showLegendKey val="0"/>
          <c:showVal val="1"/>
          <c:showCatName val="0"/>
          <c:showSerName val="0"/>
          <c:showPercent val="0"/>
          <c:showBubbleSize val="0"/>
        </c:dLbls>
        <c:gapWidth val="150"/>
        <c:axId val="2126891504"/>
        <c:axId val="2126895248"/>
      </c:barChart>
      <c:catAx>
        <c:axId val="2126891504"/>
        <c:scaling>
          <c:orientation val="minMax"/>
        </c:scaling>
        <c:delete val="0"/>
        <c:axPos val="b"/>
        <c:numFmt formatCode="General" sourceLinked="1"/>
        <c:majorTickMark val="out"/>
        <c:minorTickMark val="none"/>
        <c:tickLblPos val="nextTo"/>
        <c:crossAx val="2126895248"/>
        <c:crosses val="autoZero"/>
        <c:auto val="1"/>
        <c:lblAlgn val="ctr"/>
        <c:lblOffset val="100"/>
        <c:noMultiLvlLbl val="0"/>
      </c:catAx>
      <c:valAx>
        <c:axId val="2126895248"/>
        <c:scaling>
          <c:orientation val="minMax"/>
        </c:scaling>
        <c:delete val="1"/>
        <c:axPos val="l"/>
        <c:numFmt formatCode="General" sourceLinked="1"/>
        <c:majorTickMark val="out"/>
        <c:minorTickMark val="none"/>
        <c:tickLblPos val="nextTo"/>
        <c:crossAx val="21268915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layout/>
      <c:overlay val="0"/>
    </c:title>
    <c:autoTitleDeleted val="0"/>
    <c:plotArea>
      <c:layout/>
      <c:barChart>
        <c:barDir val="col"/>
        <c:grouping val="clustered"/>
        <c:varyColors val="0"/>
        <c:ser>
          <c:idx val="0"/>
          <c:order val="0"/>
          <c:tx>
            <c:strRef>
              <c:f>Data!$H$23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A8D-4432-B917-2FE4810A818F}"/>
              </c:ext>
            </c:extLst>
          </c:dPt>
          <c:dPt>
            <c:idx val="1"/>
            <c:invertIfNegative val="0"/>
            <c:bubble3D val="0"/>
            <c:spPr>
              <a:solidFill>
                <a:srgbClr val="3D6E6F"/>
              </a:solidFill>
            </c:spPr>
            <c:extLst>
              <c:ext xmlns:c16="http://schemas.microsoft.com/office/drawing/2014/chart" uri="{C3380CC4-5D6E-409C-BE32-E72D297353CC}">
                <c16:uniqueId val="{00000003-7A8D-4432-B917-2FE4810A818F}"/>
              </c:ext>
            </c:extLst>
          </c:dPt>
          <c:dPt>
            <c:idx val="2"/>
            <c:invertIfNegative val="0"/>
            <c:bubble3D val="0"/>
            <c:spPr>
              <a:solidFill>
                <a:srgbClr val="A2ADB1"/>
              </a:solidFill>
            </c:spPr>
            <c:extLst>
              <c:ext xmlns:c16="http://schemas.microsoft.com/office/drawing/2014/chart" uri="{C3380CC4-5D6E-409C-BE32-E72D297353CC}">
                <c16:uniqueId val="{00000005-7A8D-4432-B917-2FE4810A818F}"/>
              </c:ext>
            </c:extLst>
          </c:dPt>
          <c:dPt>
            <c:idx val="3"/>
            <c:invertIfNegative val="0"/>
            <c:bubble3D val="0"/>
            <c:spPr>
              <a:solidFill>
                <a:srgbClr val="A2ADB1"/>
              </a:solidFill>
            </c:spPr>
            <c:extLst>
              <c:ext xmlns:c16="http://schemas.microsoft.com/office/drawing/2014/chart" uri="{C3380CC4-5D6E-409C-BE32-E72D297353CC}">
                <c16:uniqueId val="{00000007-7A8D-4432-B917-2FE4810A818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Data!$M$23:$P$23</c:f>
              <c:strCache>
                <c:ptCount val="4"/>
                <c:pt idx="0">
                  <c:v>2007-2011
Penobscot</c:v>
                </c:pt>
                <c:pt idx="1">
                  <c:v>2015-2019
Penobscot</c:v>
                </c:pt>
                <c:pt idx="2">
                  <c:v>2015-2019
Maine</c:v>
                </c:pt>
                <c:pt idx="3">
                  <c:v>2019
U.S.</c:v>
                </c:pt>
              </c:strCache>
            </c:strRef>
          </c:cat>
          <c:val>
            <c:numRef>
              <c:f>Data!$I$23:$L$23</c:f>
              <c:numCache>
                <c:formatCode>General</c:formatCode>
                <c:ptCount val="4"/>
                <c:pt idx="0">
                  <c:v>13.4</c:v>
                </c:pt>
                <c:pt idx="1">
                  <c:v>17.2</c:v>
                </c:pt>
                <c:pt idx="2">
                  <c:v>17.7</c:v>
                </c:pt>
                <c:pt idx="3">
                  <c:v>13.9</c:v>
                </c:pt>
              </c:numCache>
            </c:numRef>
          </c:val>
          <c:extLst>
            <c:ext xmlns:c16="http://schemas.microsoft.com/office/drawing/2014/chart" uri="{C3380CC4-5D6E-409C-BE32-E72D297353CC}">
              <c16:uniqueId val="{00000008-7A8D-4432-B917-2FE4810A818F}"/>
            </c:ext>
          </c:extLst>
        </c:ser>
        <c:dLbls>
          <c:dLblPos val="outEnd"/>
          <c:showLegendKey val="0"/>
          <c:showVal val="1"/>
          <c:showCatName val="0"/>
          <c:showSerName val="0"/>
          <c:showPercent val="0"/>
          <c:showBubbleSize val="0"/>
        </c:dLbls>
        <c:gapWidth val="150"/>
        <c:axId val="2126896080"/>
        <c:axId val="2126892752"/>
      </c:barChart>
      <c:catAx>
        <c:axId val="2126896080"/>
        <c:scaling>
          <c:orientation val="minMax"/>
        </c:scaling>
        <c:delete val="0"/>
        <c:axPos val="b"/>
        <c:numFmt formatCode="General" sourceLinked="1"/>
        <c:majorTickMark val="out"/>
        <c:minorTickMark val="none"/>
        <c:tickLblPos val="nextTo"/>
        <c:crossAx val="2126892752"/>
        <c:crosses val="autoZero"/>
        <c:auto val="1"/>
        <c:lblAlgn val="ctr"/>
        <c:lblOffset val="100"/>
        <c:noMultiLvlLbl val="0"/>
      </c:catAx>
      <c:valAx>
        <c:axId val="2126892752"/>
        <c:scaling>
          <c:orientation val="minMax"/>
        </c:scaling>
        <c:delete val="1"/>
        <c:axPos val="l"/>
        <c:numFmt formatCode="General" sourceLinked="1"/>
        <c:majorTickMark val="out"/>
        <c:minorTickMark val="none"/>
        <c:tickLblPos val="nextTo"/>
        <c:crossAx val="212689608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Depression, lifetime</a:t>
            </a:r>
          </a:p>
        </c:rich>
      </c:tx>
      <c:layout/>
      <c:overlay val="0"/>
    </c:title>
    <c:autoTitleDeleted val="0"/>
    <c:plotArea>
      <c:layout/>
      <c:barChart>
        <c:barDir val="col"/>
        <c:grouping val="clustered"/>
        <c:varyColors val="0"/>
        <c:ser>
          <c:idx val="0"/>
          <c:order val="0"/>
          <c:tx>
            <c:strRef>
              <c:f>Data!$H$25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5F5-4666-ACE9-4E13CD4D6C61}"/>
              </c:ext>
            </c:extLst>
          </c:dPt>
          <c:dPt>
            <c:idx val="1"/>
            <c:invertIfNegative val="0"/>
            <c:bubble3D val="0"/>
            <c:spPr>
              <a:solidFill>
                <a:srgbClr val="3D6E6F"/>
              </a:solidFill>
            </c:spPr>
            <c:extLst>
              <c:ext xmlns:c16="http://schemas.microsoft.com/office/drawing/2014/chart" uri="{C3380CC4-5D6E-409C-BE32-E72D297353CC}">
                <c16:uniqueId val="{00000003-F5F5-4666-ACE9-4E13CD4D6C61}"/>
              </c:ext>
            </c:extLst>
          </c:dPt>
          <c:dPt>
            <c:idx val="2"/>
            <c:invertIfNegative val="0"/>
            <c:bubble3D val="0"/>
            <c:spPr>
              <a:solidFill>
                <a:srgbClr val="A2ADB1"/>
              </a:solidFill>
            </c:spPr>
            <c:extLst>
              <c:ext xmlns:c16="http://schemas.microsoft.com/office/drawing/2014/chart" uri="{C3380CC4-5D6E-409C-BE32-E72D297353CC}">
                <c16:uniqueId val="{00000005-F5F5-4666-ACE9-4E13CD4D6C61}"/>
              </c:ext>
            </c:extLst>
          </c:dPt>
          <c:dPt>
            <c:idx val="3"/>
            <c:invertIfNegative val="0"/>
            <c:bubble3D val="0"/>
            <c:spPr>
              <a:solidFill>
                <a:srgbClr val="A2ADB1"/>
              </a:solidFill>
            </c:spPr>
            <c:extLst>
              <c:ext xmlns:c16="http://schemas.microsoft.com/office/drawing/2014/chart" uri="{C3380CC4-5D6E-409C-BE32-E72D297353CC}">
                <c16:uniqueId val="{00000007-F5F5-4666-ACE9-4E13CD4D6C6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Data!$M$25:$P$25</c:f>
              <c:strCache>
                <c:ptCount val="4"/>
                <c:pt idx="0">
                  <c:v>2012-2014
Penobscot</c:v>
                </c:pt>
                <c:pt idx="1">
                  <c:v>2015-2017
Penobscot</c:v>
                </c:pt>
                <c:pt idx="2">
                  <c:v>2015-2017
Maine</c:v>
                </c:pt>
                <c:pt idx="3">
                  <c:v>2017
U.S.</c:v>
                </c:pt>
              </c:strCache>
            </c:strRef>
          </c:cat>
          <c:val>
            <c:numRef>
              <c:f>Data!$I$25:$L$25</c:f>
              <c:numCache>
                <c:formatCode>0.0%</c:formatCode>
                <c:ptCount val="4"/>
                <c:pt idx="0">
                  <c:v>0.24299999999999999</c:v>
                </c:pt>
                <c:pt idx="1">
                  <c:v>0.28499999999999998</c:v>
                </c:pt>
                <c:pt idx="2">
                  <c:v>0.23699999999999999</c:v>
                </c:pt>
                <c:pt idx="3">
                  <c:v>0.191</c:v>
                </c:pt>
              </c:numCache>
            </c:numRef>
          </c:val>
          <c:extLst>
            <c:ext xmlns:c16="http://schemas.microsoft.com/office/drawing/2014/chart" uri="{C3380CC4-5D6E-409C-BE32-E72D297353CC}">
              <c16:uniqueId val="{00000008-F5F5-4666-ACE9-4E13CD4D6C61}"/>
            </c:ext>
          </c:extLst>
        </c:ser>
        <c:dLbls>
          <c:dLblPos val="outEnd"/>
          <c:showLegendKey val="0"/>
          <c:showVal val="1"/>
          <c:showCatName val="0"/>
          <c:showSerName val="0"/>
          <c:showPercent val="0"/>
          <c:showBubbleSize val="0"/>
        </c:dLbls>
        <c:gapWidth val="150"/>
        <c:axId val="335306528"/>
        <c:axId val="335306944"/>
      </c:barChart>
      <c:catAx>
        <c:axId val="335306528"/>
        <c:scaling>
          <c:orientation val="minMax"/>
        </c:scaling>
        <c:delete val="0"/>
        <c:axPos val="b"/>
        <c:numFmt formatCode="General" sourceLinked="1"/>
        <c:majorTickMark val="out"/>
        <c:minorTickMark val="none"/>
        <c:tickLblPos val="nextTo"/>
        <c:crossAx val="335306944"/>
        <c:crosses val="autoZero"/>
        <c:auto val="1"/>
        <c:lblAlgn val="ctr"/>
        <c:lblOffset val="100"/>
        <c:noMultiLvlLbl val="0"/>
      </c:catAx>
      <c:valAx>
        <c:axId val="335306944"/>
        <c:scaling>
          <c:orientation val="minMax"/>
        </c:scaling>
        <c:delete val="1"/>
        <c:axPos val="l"/>
        <c:numFmt formatCode="0.0%" sourceLinked="1"/>
        <c:majorTickMark val="out"/>
        <c:minorTickMark val="none"/>
        <c:tickLblPos val="nextTo"/>
        <c:crossAx val="3353065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Sad/hopeless for two weeks in a row (high school students)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'sad hopeless'!$A$8</c:f>
              <c:strCache>
                <c:ptCount val="1"/>
                <c:pt idx="0">
                  <c:v>Maine (2019)</c:v>
                </c:pt>
              </c:strCache>
            </c:strRef>
          </c:cat>
          <c:val>
            <c:numRef>
              <c:f>'sad hopeless'!$B$8</c:f>
              <c:numCache>
                <c:formatCode>0.0%</c:formatCode>
                <c:ptCount val="1"/>
                <c:pt idx="0">
                  <c:v>0.32100000000000001</c:v>
                </c:pt>
              </c:numCache>
            </c:numRef>
          </c:val>
          <c:extLst>
            <c:ext xmlns:c16="http://schemas.microsoft.com/office/drawing/2014/chart" uri="{C3380CC4-5D6E-409C-BE32-E72D297353CC}">
              <c16:uniqueId val="{00000000-7942-49C4-8B30-0B765795E509}"/>
            </c:ext>
          </c:extLst>
        </c:ser>
        <c:dLbls>
          <c:dLblPos val="outEnd"/>
          <c:showLegendKey val="0"/>
          <c:showVal val="1"/>
          <c:showCatName val="0"/>
          <c:showSerName val="0"/>
          <c:showPercent val="0"/>
          <c:showBubbleSize val="0"/>
        </c:dLbls>
        <c:gapWidth val="219"/>
        <c:overlap val="-27"/>
        <c:axId val="736718911"/>
        <c:axId val="736719327"/>
      </c:barChart>
      <c:catAx>
        <c:axId val="73671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36719327"/>
        <c:crosses val="autoZero"/>
        <c:auto val="1"/>
        <c:lblAlgn val="ctr"/>
        <c:lblOffset val="100"/>
        <c:noMultiLvlLbl val="0"/>
      </c:catAx>
      <c:valAx>
        <c:axId val="73671932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367189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D604-4BCD-9805-F9F5639D6017}"/>
              </c:ext>
            </c:extLst>
          </c:dPt>
          <c:dPt>
            <c:idx val="5"/>
            <c:invertIfNegative val="0"/>
            <c:bubble3D val="0"/>
            <c:spPr>
              <a:solidFill>
                <a:schemeClr val="accent2"/>
              </a:solidFill>
            </c:spPr>
            <c:extLst>
              <c:ext xmlns:c16="http://schemas.microsoft.com/office/drawing/2014/chart" uri="{C3380CC4-5D6E-409C-BE32-E72D297353CC}">
                <c16:uniqueId val="{00000003-D604-4BCD-9805-F9F5639D6017}"/>
              </c:ext>
            </c:extLst>
          </c:dPt>
          <c:dPt>
            <c:idx val="6"/>
            <c:invertIfNegative val="0"/>
            <c:bubble3D val="0"/>
            <c:spPr>
              <a:solidFill>
                <a:schemeClr val="accent2"/>
              </a:solidFill>
            </c:spPr>
            <c:extLst>
              <c:ext xmlns:c16="http://schemas.microsoft.com/office/drawing/2014/chart" uri="{C3380CC4-5D6E-409C-BE32-E72D297353CC}">
                <c16:uniqueId val="{00000005-D604-4BCD-9805-F9F5639D6017}"/>
              </c:ext>
            </c:extLst>
          </c:dPt>
          <c:dPt>
            <c:idx val="7"/>
            <c:invertIfNegative val="0"/>
            <c:bubble3D val="0"/>
            <c:spPr>
              <a:solidFill>
                <a:schemeClr val="accent2"/>
              </a:solidFill>
            </c:spPr>
            <c:extLst>
              <c:ext xmlns:c16="http://schemas.microsoft.com/office/drawing/2014/chart" uri="{C3380CC4-5D6E-409C-BE32-E72D297353CC}">
                <c16:uniqueId val="{00000007-D604-4BCD-9805-F9F5639D6017}"/>
              </c:ext>
            </c:extLst>
          </c:dPt>
          <c:dPt>
            <c:idx val="8"/>
            <c:invertIfNegative val="0"/>
            <c:bubble3D val="0"/>
            <c:spPr>
              <a:solidFill>
                <a:schemeClr val="accent2"/>
              </a:solidFill>
            </c:spPr>
            <c:extLst>
              <c:ext xmlns:c16="http://schemas.microsoft.com/office/drawing/2014/chart" uri="{C3380CC4-5D6E-409C-BE32-E72D297353CC}">
                <c16:uniqueId val="{00000009-D604-4BCD-9805-F9F5639D6017}"/>
              </c:ext>
            </c:extLst>
          </c:dPt>
          <c:dPt>
            <c:idx val="9"/>
            <c:invertIfNegative val="0"/>
            <c:bubble3D val="0"/>
            <c:spPr>
              <a:solidFill>
                <a:schemeClr val="accent2"/>
              </a:solidFill>
            </c:spPr>
            <c:extLst>
              <c:ext xmlns:c16="http://schemas.microsoft.com/office/drawing/2014/chart" uri="{C3380CC4-5D6E-409C-BE32-E72D297353CC}">
                <c16:uniqueId val="{0000000B-D604-4BCD-9805-F9F5639D6017}"/>
              </c:ext>
            </c:extLst>
          </c:dPt>
          <c:dPt>
            <c:idx val="10"/>
            <c:invertIfNegative val="0"/>
            <c:bubble3D val="0"/>
            <c:spPr>
              <a:solidFill>
                <a:schemeClr val="accent2"/>
              </a:solidFill>
            </c:spPr>
            <c:extLst>
              <c:ext xmlns:c16="http://schemas.microsoft.com/office/drawing/2014/chart" uri="{C3380CC4-5D6E-409C-BE32-E72D297353CC}">
                <c16:uniqueId val="{0000000D-D604-4BCD-9805-F9F5639D6017}"/>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D604-4BCD-9805-F9F5639D6017}"/>
              </c:ext>
            </c:extLst>
          </c:dPt>
          <c:dPt>
            <c:idx val="12"/>
            <c:invertIfNegative val="0"/>
            <c:bubble3D val="0"/>
            <c:spPr>
              <a:solidFill>
                <a:schemeClr val="accent2"/>
              </a:solidFill>
            </c:spPr>
            <c:extLst>
              <c:ext xmlns:c16="http://schemas.microsoft.com/office/drawing/2014/chart" uri="{C3380CC4-5D6E-409C-BE32-E72D297353CC}">
                <c16:uniqueId val="{00000011-D604-4BCD-9805-F9F5639D6017}"/>
              </c:ext>
            </c:extLst>
          </c:dPt>
          <c:cat>
            <c:strRef>
              <c:f>'Age Chart - Penobscot'!$A$4:$A$21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Penobscot'!$B$24:$B$41</c:f>
              <c:numCache>
                <c:formatCode>#,##0</c:formatCode>
                <c:ptCount val="18"/>
                <c:pt idx="0">
                  <c:v>7090</c:v>
                </c:pt>
                <c:pt idx="1">
                  <c:v>7491</c:v>
                </c:pt>
                <c:pt idx="2">
                  <c:v>7959</c:v>
                </c:pt>
                <c:pt idx="3">
                  <c:v>10676</c:v>
                </c:pt>
                <c:pt idx="4">
                  <c:v>10670</c:v>
                </c:pt>
                <c:pt idx="5">
                  <c:v>10715</c:v>
                </c:pt>
                <c:pt idx="6">
                  <c:v>9447</c:v>
                </c:pt>
                <c:pt idx="7">
                  <c:v>8210</c:v>
                </c:pt>
                <c:pt idx="8">
                  <c:v>8834</c:v>
                </c:pt>
                <c:pt idx="9">
                  <c:v>9625</c:v>
                </c:pt>
                <c:pt idx="10">
                  <c:v>10887</c:v>
                </c:pt>
                <c:pt idx="11">
                  <c:v>11689</c:v>
                </c:pt>
                <c:pt idx="12">
                  <c:v>11132</c:v>
                </c:pt>
                <c:pt idx="13">
                  <c:v>9137</c:v>
                </c:pt>
                <c:pt idx="14">
                  <c:v>6812</c:v>
                </c:pt>
                <c:pt idx="15">
                  <c:v>4797</c:v>
                </c:pt>
                <c:pt idx="16">
                  <c:v>3403</c:v>
                </c:pt>
                <c:pt idx="17">
                  <c:v>3200</c:v>
                </c:pt>
              </c:numCache>
            </c:numRef>
          </c:val>
          <c:extLst>
            <c:ext xmlns:c16="http://schemas.microsoft.com/office/drawing/2014/chart" uri="{C3380CC4-5D6E-409C-BE32-E72D297353CC}">
              <c16:uniqueId val="{00000012-D604-4BCD-9805-F9F5639D6017}"/>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Sad/hopeless</a:t>
            </a:r>
            <a:r>
              <a:rPr lang="en-US" sz="1400" b="1" baseline="0"/>
              <a:t> for two weeks in a row (high school students)</a:t>
            </a:r>
            <a:endParaRPr lang="en-US" sz="1400"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'sad hopeless'!$C$1:$C$5</c:f>
              <c:numCache>
                <c:formatCode>General</c:formatCode>
                <c:ptCount val="5"/>
                <c:pt idx="0">
                  <c:v>2011</c:v>
                </c:pt>
                <c:pt idx="1">
                  <c:v>2013</c:v>
                </c:pt>
                <c:pt idx="2">
                  <c:v>2015</c:v>
                </c:pt>
                <c:pt idx="3">
                  <c:v>2017</c:v>
                </c:pt>
                <c:pt idx="4">
                  <c:v>2019</c:v>
                </c:pt>
              </c:numCache>
            </c:numRef>
          </c:cat>
          <c:val>
            <c:numRef>
              <c:f>'sad hopeless'!$D$1:$D$5</c:f>
              <c:numCache>
                <c:formatCode>0.0%</c:formatCode>
                <c:ptCount val="5"/>
                <c:pt idx="0">
                  <c:v>0.22500000000000001</c:v>
                </c:pt>
                <c:pt idx="1">
                  <c:v>0.22800000000000001</c:v>
                </c:pt>
                <c:pt idx="2">
                  <c:v>0.26</c:v>
                </c:pt>
                <c:pt idx="3">
                  <c:v>0.28299999999999997</c:v>
                </c:pt>
                <c:pt idx="4">
                  <c:v>0.32500000000000001</c:v>
                </c:pt>
              </c:numCache>
            </c:numRef>
          </c:val>
          <c:smooth val="0"/>
          <c:extLst>
            <c:ext xmlns:c16="http://schemas.microsoft.com/office/drawing/2014/chart" uri="{C3380CC4-5D6E-409C-BE32-E72D297353CC}">
              <c16:uniqueId val="{00000000-1E97-4009-B805-DF0FD576A373}"/>
            </c:ext>
          </c:extLst>
        </c:ser>
        <c:dLbls>
          <c:dLblPos val="t"/>
          <c:showLegendKey val="0"/>
          <c:showVal val="1"/>
          <c:showCatName val="0"/>
          <c:showSerName val="0"/>
          <c:showPercent val="0"/>
          <c:showBubbleSize val="0"/>
        </c:dLbls>
        <c:smooth val="0"/>
        <c:axId val="615714671"/>
        <c:axId val="615717999"/>
      </c:lineChart>
      <c:catAx>
        <c:axId val="61571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5717999"/>
        <c:crosses val="autoZero"/>
        <c:auto val="1"/>
        <c:lblAlgn val="ctr"/>
        <c:lblOffset val="100"/>
        <c:noMultiLvlLbl val="0"/>
      </c:catAx>
      <c:valAx>
        <c:axId val="61571799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15714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Overdose deaths per 100,000 population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overdoses!$A$10:$A$11</c:f>
              <c:strCache>
                <c:ptCount val="2"/>
                <c:pt idx="0">
                  <c:v>Maine (2020)</c:v>
                </c:pt>
                <c:pt idx="1">
                  <c:v>U.S. (2019)</c:v>
                </c:pt>
              </c:strCache>
            </c:strRef>
          </c:cat>
          <c:val>
            <c:numRef>
              <c:f>overdoses!$B$10:$B$11</c:f>
              <c:numCache>
                <c:formatCode>General</c:formatCode>
                <c:ptCount val="2"/>
                <c:pt idx="0">
                  <c:v>37.299999999999997</c:v>
                </c:pt>
                <c:pt idx="1">
                  <c:v>21.5</c:v>
                </c:pt>
              </c:numCache>
            </c:numRef>
          </c:val>
          <c:extLst>
            <c:ext xmlns:c16="http://schemas.microsoft.com/office/drawing/2014/chart" uri="{C3380CC4-5D6E-409C-BE32-E72D297353CC}">
              <c16:uniqueId val="{00000000-D5C3-4E2D-9AAA-EC78DFF43842}"/>
            </c:ext>
          </c:extLst>
        </c:ser>
        <c:dLbls>
          <c:dLblPos val="outEnd"/>
          <c:showLegendKey val="0"/>
          <c:showVal val="1"/>
          <c:showCatName val="0"/>
          <c:showSerName val="0"/>
          <c:showPercent val="0"/>
          <c:showBubbleSize val="0"/>
        </c:dLbls>
        <c:gapWidth val="219"/>
        <c:overlap val="-27"/>
        <c:axId val="615710511"/>
        <c:axId val="615712591"/>
      </c:barChart>
      <c:catAx>
        <c:axId val="61571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5712591"/>
        <c:crosses val="autoZero"/>
        <c:auto val="1"/>
        <c:lblAlgn val="ctr"/>
        <c:lblOffset val="100"/>
        <c:noMultiLvlLbl val="0"/>
      </c:catAx>
      <c:valAx>
        <c:axId val="6157125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57105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Overdose deaths per 100,000 population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3"/>
              <c:layout>
                <c:manualLayout>
                  <c:x val="-6.1167979002624766E-2"/>
                  <c:y val="-4.72992612034607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C38-4506-8DFF-EDA1F2E1361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overdoses!$A$1:$A$5</c:f>
              <c:numCache>
                <c:formatCode>General</c:formatCode>
                <c:ptCount val="5"/>
                <c:pt idx="0">
                  <c:v>2016</c:v>
                </c:pt>
                <c:pt idx="1">
                  <c:v>2017</c:v>
                </c:pt>
                <c:pt idx="2">
                  <c:v>2018</c:v>
                </c:pt>
                <c:pt idx="3">
                  <c:v>2019</c:v>
                </c:pt>
                <c:pt idx="4">
                  <c:v>2020</c:v>
                </c:pt>
              </c:numCache>
            </c:numRef>
          </c:cat>
          <c:val>
            <c:numRef>
              <c:f>overdoses!$B$1:$B$5</c:f>
              <c:numCache>
                <c:formatCode>General</c:formatCode>
                <c:ptCount val="5"/>
                <c:pt idx="0">
                  <c:v>37.700000000000003</c:v>
                </c:pt>
                <c:pt idx="1">
                  <c:v>42.8</c:v>
                </c:pt>
                <c:pt idx="2">
                  <c:v>34.9</c:v>
                </c:pt>
                <c:pt idx="3">
                  <c:v>34.799999999999997</c:v>
                </c:pt>
                <c:pt idx="4">
                  <c:v>62</c:v>
                </c:pt>
              </c:numCache>
            </c:numRef>
          </c:val>
          <c:smooth val="0"/>
          <c:extLst>
            <c:ext xmlns:c16="http://schemas.microsoft.com/office/drawing/2014/chart" uri="{C3380CC4-5D6E-409C-BE32-E72D297353CC}">
              <c16:uniqueId val="{00000000-D57E-4D64-A554-AF5B16D90208}"/>
            </c:ext>
          </c:extLst>
        </c:ser>
        <c:dLbls>
          <c:dLblPos val="t"/>
          <c:showLegendKey val="0"/>
          <c:showVal val="1"/>
          <c:showCatName val="0"/>
          <c:showSerName val="0"/>
          <c:showPercent val="0"/>
          <c:showBubbleSize val="0"/>
        </c:dLbls>
        <c:smooth val="0"/>
        <c:axId val="738613215"/>
        <c:axId val="738613631"/>
      </c:lineChart>
      <c:catAx>
        <c:axId val="73861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38613631"/>
        <c:crosses val="autoZero"/>
        <c:auto val="1"/>
        <c:lblAlgn val="ctr"/>
        <c:lblOffset val="100"/>
        <c:noMultiLvlLbl val="0"/>
      </c:catAx>
      <c:valAx>
        <c:axId val="73861363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8613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layout/>
      <c:overlay val="0"/>
    </c:title>
    <c:autoTitleDeleted val="0"/>
    <c:plotArea>
      <c:layout/>
      <c:barChart>
        <c:barDir val="col"/>
        <c:grouping val="clustered"/>
        <c:varyColors val="0"/>
        <c:ser>
          <c:idx val="0"/>
          <c:order val="0"/>
          <c:tx>
            <c:strRef>
              <c:f>Data!$H$29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DE4-4DFF-8A09-63E57A460C3A}"/>
              </c:ext>
            </c:extLst>
          </c:dPt>
          <c:dPt>
            <c:idx val="1"/>
            <c:invertIfNegative val="0"/>
            <c:bubble3D val="0"/>
            <c:spPr>
              <a:solidFill>
                <a:srgbClr val="3D6E6F"/>
              </a:solidFill>
            </c:spPr>
            <c:extLst>
              <c:ext xmlns:c16="http://schemas.microsoft.com/office/drawing/2014/chart" uri="{C3380CC4-5D6E-409C-BE32-E72D297353CC}">
                <c16:uniqueId val="{00000003-EDE4-4DFF-8A09-63E57A460C3A}"/>
              </c:ext>
            </c:extLst>
          </c:dPt>
          <c:dPt>
            <c:idx val="2"/>
            <c:invertIfNegative val="0"/>
            <c:bubble3D val="0"/>
            <c:spPr>
              <a:solidFill>
                <a:srgbClr val="A2ADB1"/>
              </a:solidFill>
            </c:spPr>
            <c:extLst>
              <c:ext xmlns:c16="http://schemas.microsoft.com/office/drawing/2014/chart" uri="{C3380CC4-5D6E-409C-BE32-E72D297353CC}">
                <c16:uniqueId val="{00000005-EDE4-4DFF-8A09-63E57A460C3A}"/>
              </c:ext>
            </c:extLst>
          </c:dPt>
          <c:dPt>
            <c:idx val="3"/>
            <c:invertIfNegative val="0"/>
            <c:bubble3D val="0"/>
            <c:spPr>
              <a:solidFill>
                <a:srgbClr val="A2ADB1"/>
              </a:solidFill>
            </c:spPr>
            <c:extLst>
              <c:ext xmlns:c16="http://schemas.microsoft.com/office/drawing/2014/chart" uri="{C3380CC4-5D6E-409C-BE32-E72D297353CC}">
                <c16:uniqueId val="{00000007-EDE4-4DFF-8A09-63E57A460C3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Data!$M$29:$P$29</c:f>
              <c:strCache>
                <c:ptCount val="4"/>
                <c:pt idx="0">
                  <c:v>2007-2011
Penobscot</c:v>
                </c:pt>
                <c:pt idx="1">
                  <c:v>2015-2019
Penobscot</c:v>
                </c:pt>
                <c:pt idx="2">
                  <c:v>2015-2019
Maine</c:v>
                </c:pt>
                <c:pt idx="3">
                  <c:v>2019
U.S.</c:v>
                </c:pt>
              </c:strCache>
            </c:strRef>
          </c:cat>
          <c:val>
            <c:numRef>
              <c:f>Data!$I$29:$L$29</c:f>
              <c:numCache>
                <c:formatCode>General</c:formatCode>
                <c:ptCount val="4"/>
                <c:pt idx="0">
                  <c:v>14</c:v>
                </c:pt>
                <c:pt idx="1">
                  <c:v>33.200000000000003</c:v>
                </c:pt>
                <c:pt idx="2">
                  <c:v>29.5</c:v>
                </c:pt>
                <c:pt idx="3">
                  <c:v>22.8</c:v>
                </c:pt>
              </c:numCache>
            </c:numRef>
          </c:val>
          <c:extLst>
            <c:ext xmlns:c16="http://schemas.microsoft.com/office/drawing/2014/chart" uri="{C3380CC4-5D6E-409C-BE32-E72D297353CC}">
              <c16:uniqueId val="{00000008-EDE4-4DFF-8A09-63E57A460C3A}"/>
            </c:ext>
          </c:extLst>
        </c:ser>
        <c:dLbls>
          <c:dLblPos val="outEnd"/>
          <c:showLegendKey val="0"/>
          <c:showVal val="1"/>
          <c:showCatName val="0"/>
          <c:showSerName val="0"/>
          <c:showPercent val="0"/>
          <c:showBubbleSize val="0"/>
        </c:dLbls>
        <c:gapWidth val="150"/>
        <c:axId val="335306112"/>
        <c:axId val="335306528"/>
      </c:barChart>
      <c:catAx>
        <c:axId val="335306112"/>
        <c:scaling>
          <c:orientation val="minMax"/>
        </c:scaling>
        <c:delete val="0"/>
        <c:axPos val="b"/>
        <c:numFmt formatCode="General" sourceLinked="1"/>
        <c:majorTickMark val="out"/>
        <c:minorTickMark val="none"/>
        <c:tickLblPos val="nextTo"/>
        <c:crossAx val="335306528"/>
        <c:crosses val="autoZero"/>
        <c:auto val="1"/>
        <c:lblAlgn val="ctr"/>
        <c:lblOffset val="100"/>
        <c:noMultiLvlLbl val="0"/>
      </c:catAx>
      <c:valAx>
        <c:axId val="335306528"/>
        <c:scaling>
          <c:orientation val="minMax"/>
        </c:scaling>
        <c:delete val="1"/>
        <c:axPos val="l"/>
        <c:numFmt formatCode="General" sourceLinked="1"/>
        <c:majorTickMark val="out"/>
        <c:minorTickMark val="none"/>
        <c:tickLblPos val="nextTo"/>
        <c:crossAx val="3353061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Alcohol-induced deaths per 100,000 population</a:t>
            </a:r>
          </a:p>
        </c:rich>
      </c:tx>
      <c:layout/>
      <c:overlay val="0"/>
    </c:title>
    <c:autoTitleDeleted val="0"/>
    <c:plotArea>
      <c:layout/>
      <c:barChart>
        <c:barDir val="col"/>
        <c:grouping val="clustered"/>
        <c:varyColors val="0"/>
        <c:ser>
          <c:idx val="0"/>
          <c:order val="0"/>
          <c:tx>
            <c:strRef>
              <c:f>Data!$H$30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058-4862-A91E-AB1326D61793}"/>
              </c:ext>
            </c:extLst>
          </c:dPt>
          <c:dPt>
            <c:idx val="1"/>
            <c:invertIfNegative val="0"/>
            <c:bubble3D val="0"/>
            <c:spPr>
              <a:solidFill>
                <a:srgbClr val="3D6E6F"/>
              </a:solidFill>
            </c:spPr>
            <c:extLst>
              <c:ext xmlns:c16="http://schemas.microsoft.com/office/drawing/2014/chart" uri="{C3380CC4-5D6E-409C-BE32-E72D297353CC}">
                <c16:uniqueId val="{00000003-6058-4862-A91E-AB1326D61793}"/>
              </c:ext>
            </c:extLst>
          </c:dPt>
          <c:dPt>
            <c:idx val="2"/>
            <c:invertIfNegative val="0"/>
            <c:bubble3D val="0"/>
            <c:spPr>
              <a:solidFill>
                <a:srgbClr val="A2ADB1"/>
              </a:solidFill>
            </c:spPr>
            <c:extLst>
              <c:ext xmlns:c16="http://schemas.microsoft.com/office/drawing/2014/chart" uri="{C3380CC4-5D6E-409C-BE32-E72D297353CC}">
                <c16:uniqueId val="{00000005-6058-4862-A91E-AB1326D61793}"/>
              </c:ext>
            </c:extLst>
          </c:dPt>
          <c:dPt>
            <c:idx val="3"/>
            <c:invertIfNegative val="0"/>
            <c:bubble3D val="0"/>
            <c:spPr>
              <a:solidFill>
                <a:srgbClr val="A2ADB1"/>
              </a:solidFill>
            </c:spPr>
            <c:extLst>
              <c:ext xmlns:c16="http://schemas.microsoft.com/office/drawing/2014/chart" uri="{C3380CC4-5D6E-409C-BE32-E72D297353CC}">
                <c16:uniqueId val="{00000007-6058-4862-A91E-AB1326D6179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Data!$M$30:$P$30</c:f>
              <c:strCache>
                <c:ptCount val="4"/>
                <c:pt idx="0">
                  <c:v>2007-2011
Penobscot</c:v>
                </c:pt>
                <c:pt idx="1">
                  <c:v>2015-2019
Penobscot</c:v>
                </c:pt>
                <c:pt idx="2">
                  <c:v>2015-2019
Maine</c:v>
                </c:pt>
                <c:pt idx="3">
                  <c:v>2019
U.S.</c:v>
                </c:pt>
              </c:strCache>
            </c:strRef>
          </c:cat>
          <c:val>
            <c:numRef>
              <c:f>Data!$I$30:$L$30</c:f>
              <c:numCache>
                <c:formatCode>General</c:formatCode>
                <c:ptCount val="4"/>
                <c:pt idx="0">
                  <c:v>7.4</c:v>
                </c:pt>
                <c:pt idx="1">
                  <c:v>12.6</c:v>
                </c:pt>
                <c:pt idx="2">
                  <c:v>11.6</c:v>
                </c:pt>
                <c:pt idx="3">
                  <c:v>10.4</c:v>
                </c:pt>
              </c:numCache>
            </c:numRef>
          </c:val>
          <c:extLst>
            <c:ext xmlns:c16="http://schemas.microsoft.com/office/drawing/2014/chart" uri="{C3380CC4-5D6E-409C-BE32-E72D297353CC}">
              <c16:uniqueId val="{00000008-6058-4862-A91E-AB1326D61793}"/>
            </c:ext>
          </c:extLst>
        </c:ser>
        <c:dLbls>
          <c:dLblPos val="outEnd"/>
          <c:showLegendKey val="0"/>
          <c:showVal val="1"/>
          <c:showCatName val="0"/>
          <c:showSerName val="0"/>
          <c:showPercent val="0"/>
          <c:showBubbleSize val="0"/>
        </c:dLbls>
        <c:gapWidth val="150"/>
        <c:axId val="464834304"/>
        <c:axId val="464835136"/>
      </c:barChart>
      <c:catAx>
        <c:axId val="464834304"/>
        <c:scaling>
          <c:orientation val="minMax"/>
        </c:scaling>
        <c:delete val="0"/>
        <c:axPos val="b"/>
        <c:numFmt formatCode="General" sourceLinked="1"/>
        <c:majorTickMark val="out"/>
        <c:minorTickMark val="none"/>
        <c:tickLblPos val="nextTo"/>
        <c:crossAx val="464835136"/>
        <c:crosses val="autoZero"/>
        <c:auto val="1"/>
        <c:lblAlgn val="ctr"/>
        <c:lblOffset val="100"/>
        <c:noMultiLvlLbl val="0"/>
      </c:catAx>
      <c:valAx>
        <c:axId val="464835136"/>
        <c:scaling>
          <c:orientation val="minMax"/>
        </c:scaling>
        <c:delete val="1"/>
        <c:axPos val="l"/>
        <c:numFmt formatCode="General" sourceLinked="1"/>
        <c:majorTickMark val="out"/>
        <c:minorTickMark val="none"/>
        <c:tickLblPos val="nextTo"/>
        <c:crossAx val="4648343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Chronic heavy drinking (adults)</a:t>
            </a:r>
          </a:p>
        </c:rich>
      </c:tx>
      <c:layout/>
      <c:overlay val="0"/>
    </c:title>
    <c:autoTitleDeleted val="0"/>
    <c:plotArea>
      <c:layout/>
      <c:barChart>
        <c:barDir val="col"/>
        <c:grouping val="clustered"/>
        <c:varyColors val="0"/>
        <c:ser>
          <c:idx val="0"/>
          <c:order val="0"/>
          <c:tx>
            <c:strRef>
              <c:f>Data!$H$31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7B6-4CC7-99CA-3F02AC3B508E}"/>
              </c:ext>
            </c:extLst>
          </c:dPt>
          <c:dPt>
            <c:idx val="1"/>
            <c:invertIfNegative val="0"/>
            <c:bubble3D val="0"/>
            <c:spPr>
              <a:solidFill>
                <a:srgbClr val="3D6E6F"/>
              </a:solidFill>
            </c:spPr>
            <c:extLst>
              <c:ext xmlns:c16="http://schemas.microsoft.com/office/drawing/2014/chart" uri="{C3380CC4-5D6E-409C-BE32-E72D297353CC}">
                <c16:uniqueId val="{00000003-C7B6-4CC7-99CA-3F02AC3B508E}"/>
              </c:ext>
            </c:extLst>
          </c:dPt>
          <c:dPt>
            <c:idx val="2"/>
            <c:invertIfNegative val="0"/>
            <c:bubble3D val="0"/>
            <c:spPr>
              <a:solidFill>
                <a:srgbClr val="A2ADB1"/>
              </a:solidFill>
            </c:spPr>
            <c:extLst>
              <c:ext xmlns:c16="http://schemas.microsoft.com/office/drawing/2014/chart" uri="{C3380CC4-5D6E-409C-BE32-E72D297353CC}">
                <c16:uniqueId val="{00000005-C7B6-4CC7-99CA-3F02AC3B508E}"/>
              </c:ext>
            </c:extLst>
          </c:dPt>
          <c:dPt>
            <c:idx val="3"/>
            <c:invertIfNegative val="0"/>
            <c:bubble3D val="0"/>
            <c:spPr>
              <a:solidFill>
                <a:srgbClr val="A2ADB1"/>
              </a:solidFill>
            </c:spPr>
            <c:extLst>
              <c:ext xmlns:c16="http://schemas.microsoft.com/office/drawing/2014/chart" uri="{C3380CC4-5D6E-409C-BE32-E72D297353CC}">
                <c16:uniqueId val="{00000007-C7B6-4CC7-99CA-3F02AC3B508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Data!$M$31:$P$31</c:f>
              <c:strCache>
                <c:ptCount val="4"/>
                <c:pt idx="0">
                  <c:v>2012-2014
Penobscot</c:v>
                </c:pt>
                <c:pt idx="1">
                  <c:v>2015-2017
Penobscot</c:v>
                </c:pt>
                <c:pt idx="2">
                  <c:v>2015-2017
Maine</c:v>
                </c:pt>
                <c:pt idx="3">
                  <c:v>2017
U.S.</c:v>
                </c:pt>
              </c:strCache>
            </c:strRef>
          </c:cat>
          <c:val>
            <c:numRef>
              <c:f>Data!$I$31:$L$31</c:f>
              <c:numCache>
                <c:formatCode>0.0%</c:formatCode>
                <c:ptCount val="4"/>
                <c:pt idx="0">
                  <c:v>5.5E-2</c:v>
                </c:pt>
                <c:pt idx="1">
                  <c:v>7.8E-2</c:v>
                </c:pt>
                <c:pt idx="2">
                  <c:v>8.5000000000000006E-2</c:v>
                </c:pt>
                <c:pt idx="3">
                  <c:v>6.2E-2</c:v>
                </c:pt>
              </c:numCache>
            </c:numRef>
          </c:val>
          <c:extLst>
            <c:ext xmlns:c16="http://schemas.microsoft.com/office/drawing/2014/chart" uri="{C3380CC4-5D6E-409C-BE32-E72D297353CC}">
              <c16:uniqueId val="{00000008-C7B6-4CC7-99CA-3F02AC3B508E}"/>
            </c:ext>
          </c:extLst>
        </c:ser>
        <c:dLbls>
          <c:dLblPos val="outEnd"/>
          <c:showLegendKey val="0"/>
          <c:showVal val="1"/>
          <c:showCatName val="0"/>
          <c:showSerName val="0"/>
          <c:showPercent val="0"/>
          <c:showBubbleSize val="0"/>
        </c:dLbls>
        <c:gapWidth val="150"/>
        <c:axId val="464816000"/>
        <c:axId val="464820576"/>
      </c:barChart>
      <c:catAx>
        <c:axId val="464816000"/>
        <c:scaling>
          <c:orientation val="minMax"/>
        </c:scaling>
        <c:delete val="0"/>
        <c:axPos val="b"/>
        <c:numFmt formatCode="General" sourceLinked="1"/>
        <c:majorTickMark val="out"/>
        <c:minorTickMark val="none"/>
        <c:tickLblPos val="nextTo"/>
        <c:crossAx val="464820576"/>
        <c:crosses val="autoZero"/>
        <c:auto val="1"/>
        <c:lblAlgn val="ctr"/>
        <c:lblOffset val="100"/>
        <c:noMultiLvlLbl val="0"/>
      </c:catAx>
      <c:valAx>
        <c:axId val="464820576"/>
        <c:scaling>
          <c:orientation val="minMax"/>
        </c:scaling>
        <c:delete val="1"/>
        <c:axPos val="l"/>
        <c:numFmt formatCode="0.0%" sourceLinked="1"/>
        <c:majorTickMark val="out"/>
        <c:minorTickMark val="none"/>
        <c:tickLblPos val="nextTo"/>
        <c:crossAx val="46481600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Binge drinking (high school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'binge drinking (hs)'!$A$8</c:f>
              <c:strCache>
                <c:ptCount val="1"/>
                <c:pt idx="0">
                  <c:v>Maine (2019)</c:v>
                </c:pt>
              </c:strCache>
            </c:strRef>
          </c:cat>
          <c:val>
            <c:numRef>
              <c:f>'binge drinking (hs)'!$B$8</c:f>
              <c:numCache>
                <c:formatCode>0.0%</c:formatCode>
                <c:ptCount val="1"/>
                <c:pt idx="0">
                  <c:v>0.32700000000000001</c:v>
                </c:pt>
              </c:numCache>
            </c:numRef>
          </c:val>
          <c:extLst>
            <c:ext xmlns:c16="http://schemas.microsoft.com/office/drawing/2014/chart" uri="{C3380CC4-5D6E-409C-BE32-E72D297353CC}">
              <c16:uniqueId val="{00000000-BBAA-4038-8243-775E0BCC3DFE}"/>
            </c:ext>
          </c:extLst>
        </c:ser>
        <c:dLbls>
          <c:dLblPos val="outEnd"/>
          <c:showLegendKey val="0"/>
          <c:showVal val="1"/>
          <c:showCatName val="0"/>
          <c:showSerName val="0"/>
          <c:showPercent val="0"/>
          <c:showBubbleSize val="0"/>
        </c:dLbls>
        <c:gapWidth val="219"/>
        <c:overlap val="-27"/>
        <c:axId val="521786415"/>
        <c:axId val="521786831"/>
      </c:barChart>
      <c:catAx>
        <c:axId val="52178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1786831"/>
        <c:crosses val="autoZero"/>
        <c:auto val="1"/>
        <c:lblAlgn val="ctr"/>
        <c:lblOffset val="100"/>
        <c:noMultiLvlLbl val="0"/>
      </c:catAx>
      <c:valAx>
        <c:axId val="52178683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217864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Binge drinking (high school students)</a:t>
            </a:r>
            <a:endParaRPr lang="en-US" sz="14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1"/>
              <c:layout>
                <c:manualLayout>
                  <c:x val="-8.4842320846257896E-2"/>
                  <c:y val="-7.5077038981238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93F-43AE-9737-1DCFCF1D4E1D}"/>
                </c:ext>
              </c:extLst>
            </c:dLbl>
            <c:dLbl>
              <c:idx val="3"/>
              <c:layout>
                <c:manualLayout>
                  <c:x val="-3.6862522866459878E-2"/>
                  <c:y val="-4.729926120346061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8A4-4BEC-822A-1A536C3CF1B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'binge drinking (hs)'!$C$1:$C$4</c:f>
              <c:numCache>
                <c:formatCode>General</c:formatCode>
                <c:ptCount val="4"/>
                <c:pt idx="0">
                  <c:v>2013</c:v>
                </c:pt>
                <c:pt idx="1">
                  <c:v>2015</c:v>
                </c:pt>
                <c:pt idx="2">
                  <c:v>2017</c:v>
                </c:pt>
                <c:pt idx="3">
                  <c:v>2019</c:v>
                </c:pt>
              </c:numCache>
            </c:numRef>
          </c:cat>
          <c:val>
            <c:numRef>
              <c:f>'binge drinking (hs)'!$D$1:$D$4</c:f>
              <c:numCache>
                <c:formatCode>0.0%</c:formatCode>
                <c:ptCount val="4"/>
                <c:pt idx="0">
                  <c:v>0.16900000000000001</c:v>
                </c:pt>
                <c:pt idx="1">
                  <c:v>0.122</c:v>
                </c:pt>
                <c:pt idx="2">
                  <c:v>0.38</c:v>
                </c:pt>
                <c:pt idx="3">
                  <c:v>0.27900000000000003</c:v>
                </c:pt>
              </c:numCache>
            </c:numRef>
          </c:val>
          <c:smooth val="0"/>
          <c:extLst>
            <c:ext xmlns:c16="http://schemas.microsoft.com/office/drawing/2014/chart" uri="{C3380CC4-5D6E-409C-BE32-E72D297353CC}">
              <c16:uniqueId val="{00000000-E93F-43AE-9737-1DCFCF1D4E1D}"/>
            </c:ext>
          </c:extLst>
        </c:ser>
        <c:dLbls>
          <c:dLblPos val="t"/>
          <c:showLegendKey val="0"/>
          <c:showVal val="1"/>
          <c:showCatName val="0"/>
          <c:showSerName val="0"/>
          <c:showPercent val="0"/>
          <c:showBubbleSize val="0"/>
        </c:dLbls>
        <c:smooth val="0"/>
        <c:axId val="634516879"/>
        <c:axId val="634517711"/>
      </c:lineChart>
      <c:catAx>
        <c:axId val="63451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34517711"/>
        <c:crosses val="autoZero"/>
        <c:auto val="1"/>
        <c:lblAlgn val="ctr"/>
        <c:lblOffset val="100"/>
        <c:noMultiLvlLbl val="0"/>
      </c:catAx>
      <c:valAx>
        <c:axId val="63451771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345168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(high school students)</a:t>
            </a:r>
          </a:p>
        </c:rich>
      </c:tx>
      <c:layout/>
      <c:overlay val="0"/>
    </c:title>
    <c:autoTitleDeleted val="0"/>
    <c:plotArea>
      <c:layout/>
      <c:barChart>
        <c:barDir val="col"/>
        <c:grouping val="clustered"/>
        <c:varyColors val="0"/>
        <c:ser>
          <c:idx val="0"/>
          <c:order val="0"/>
          <c:tx>
            <c:strRef>
              <c:f>Data!$H$34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92F-4688-A539-26266ED347B4}"/>
              </c:ext>
            </c:extLst>
          </c:dPt>
          <c:dPt>
            <c:idx val="1"/>
            <c:invertIfNegative val="0"/>
            <c:bubble3D val="0"/>
            <c:spPr>
              <a:solidFill>
                <a:srgbClr val="3D6E6F"/>
              </a:solidFill>
            </c:spPr>
            <c:extLst>
              <c:ext xmlns:c16="http://schemas.microsoft.com/office/drawing/2014/chart" uri="{C3380CC4-5D6E-409C-BE32-E72D297353CC}">
                <c16:uniqueId val="{00000003-792F-4688-A539-26266ED347B4}"/>
              </c:ext>
            </c:extLst>
          </c:dPt>
          <c:dPt>
            <c:idx val="2"/>
            <c:invertIfNegative val="0"/>
            <c:bubble3D val="0"/>
            <c:spPr>
              <a:solidFill>
                <a:srgbClr val="A2ADB1"/>
              </a:solidFill>
            </c:spPr>
            <c:extLst>
              <c:ext xmlns:c16="http://schemas.microsoft.com/office/drawing/2014/chart" uri="{C3380CC4-5D6E-409C-BE32-E72D297353CC}">
                <c16:uniqueId val="{00000005-792F-4688-A539-26266ED347B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Data!$M$34:$O$34</c:f>
              <c:strCache>
                <c:ptCount val="3"/>
                <c:pt idx="0">
                  <c:v>2017
Penobscot</c:v>
                </c:pt>
                <c:pt idx="1">
                  <c:v>2019
Penobscot</c:v>
                </c:pt>
                <c:pt idx="2">
                  <c:v>2019
Maine</c:v>
                </c:pt>
              </c:strCache>
            </c:strRef>
          </c:cat>
          <c:val>
            <c:numRef>
              <c:f>Data!$I$34:$K$34</c:f>
              <c:numCache>
                <c:formatCode>0.0%</c:formatCode>
                <c:ptCount val="3"/>
                <c:pt idx="0">
                  <c:v>0.14599999999999999</c:v>
                </c:pt>
                <c:pt idx="1">
                  <c:v>0.26200000000000001</c:v>
                </c:pt>
                <c:pt idx="2">
                  <c:v>0.28699999999999998</c:v>
                </c:pt>
              </c:numCache>
            </c:numRef>
          </c:val>
          <c:extLst>
            <c:ext xmlns:c16="http://schemas.microsoft.com/office/drawing/2014/chart" uri="{C3380CC4-5D6E-409C-BE32-E72D297353CC}">
              <c16:uniqueId val="{00000006-792F-4688-A539-26266ED347B4}"/>
            </c:ext>
          </c:extLst>
        </c:ser>
        <c:dLbls>
          <c:dLblPos val="outEnd"/>
          <c:showLegendKey val="0"/>
          <c:showVal val="1"/>
          <c:showCatName val="0"/>
          <c:showSerName val="0"/>
          <c:showPercent val="0"/>
          <c:showBubbleSize val="0"/>
        </c:dLbls>
        <c:gapWidth val="150"/>
        <c:axId val="464820576"/>
        <c:axId val="464835968"/>
      </c:barChart>
      <c:catAx>
        <c:axId val="464820576"/>
        <c:scaling>
          <c:orientation val="minMax"/>
        </c:scaling>
        <c:delete val="0"/>
        <c:axPos val="b"/>
        <c:numFmt formatCode="General" sourceLinked="1"/>
        <c:majorTickMark val="out"/>
        <c:minorTickMark val="none"/>
        <c:tickLblPos val="nextTo"/>
        <c:crossAx val="464835968"/>
        <c:crosses val="autoZero"/>
        <c:auto val="1"/>
        <c:lblAlgn val="ctr"/>
        <c:lblOffset val="100"/>
        <c:noMultiLvlLbl val="0"/>
      </c:catAx>
      <c:valAx>
        <c:axId val="464835968"/>
        <c:scaling>
          <c:orientation val="minMax"/>
        </c:scaling>
        <c:delete val="1"/>
        <c:axPos val="l"/>
        <c:numFmt formatCode="0.0%" sourceLinked="1"/>
        <c:majorTickMark val="out"/>
        <c:minorTickMark val="none"/>
        <c:tickLblPos val="nextTo"/>
        <c:crossAx val="4648205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(middle school students)</a:t>
            </a:r>
          </a:p>
        </c:rich>
      </c:tx>
      <c:layout/>
      <c:overlay val="0"/>
    </c:title>
    <c:autoTitleDeleted val="0"/>
    <c:plotArea>
      <c:layout/>
      <c:barChart>
        <c:barDir val="col"/>
        <c:grouping val="clustered"/>
        <c:varyColors val="0"/>
        <c:ser>
          <c:idx val="0"/>
          <c:order val="0"/>
          <c:tx>
            <c:strRef>
              <c:f>Data!$H$35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C9D-4CF0-A4A2-E55247016AD1}"/>
              </c:ext>
            </c:extLst>
          </c:dPt>
          <c:dPt>
            <c:idx val="1"/>
            <c:invertIfNegative val="0"/>
            <c:bubble3D val="0"/>
            <c:spPr>
              <a:solidFill>
                <a:srgbClr val="3D6E6F"/>
              </a:solidFill>
            </c:spPr>
            <c:extLst>
              <c:ext xmlns:c16="http://schemas.microsoft.com/office/drawing/2014/chart" uri="{C3380CC4-5D6E-409C-BE32-E72D297353CC}">
                <c16:uniqueId val="{00000003-7C9D-4CF0-A4A2-E55247016AD1}"/>
              </c:ext>
            </c:extLst>
          </c:dPt>
          <c:dPt>
            <c:idx val="2"/>
            <c:invertIfNegative val="0"/>
            <c:bubble3D val="0"/>
            <c:spPr>
              <a:solidFill>
                <a:srgbClr val="A2ADB1"/>
              </a:solidFill>
            </c:spPr>
            <c:extLst>
              <c:ext xmlns:c16="http://schemas.microsoft.com/office/drawing/2014/chart" uri="{C3380CC4-5D6E-409C-BE32-E72D297353CC}">
                <c16:uniqueId val="{00000005-7C9D-4CF0-A4A2-E55247016AD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Data!$M$35:$O$35</c:f>
              <c:strCache>
                <c:ptCount val="3"/>
                <c:pt idx="0">
                  <c:v>2017
Penobscot</c:v>
                </c:pt>
                <c:pt idx="1">
                  <c:v>2019
Penobscot</c:v>
                </c:pt>
                <c:pt idx="2">
                  <c:v>2019
Maine</c:v>
                </c:pt>
              </c:strCache>
            </c:strRef>
          </c:cat>
          <c:val>
            <c:numRef>
              <c:f>Data!$I$35:$K$35</c:f>
              <c:numCache>
                <c:formatCode>0.0%</c:formatCode>
                <c:ptCount val="3"/>
                <c:pt idx="0">
                  <c:v>3.3000000000000002E-2</c:v>
                </c:pt>
                <c:pt idx="1">
                  <c:v>7.3999999999999996E-2</c:v>
                </c:pt>
                <c:pt idx="2">
                  <c:v>7.0000000000000007E-2</c:v>
                </c:pt>
              </c:numCache>
            </c:numRef>
          </c:val>
          <c:extLst>
            <c:ext xmlns:c16="http://schemas.microsoft.com/office/drawing/2014/chart" uri="{C3380CC4-5D6E-409C-BE32-E72D297353CC}">
              <c16:uniqueId val="{00000006-7C9D-4CF0-A4A2-E55247016AD1}"/>
            </c:ext>
          </c:extLst>
        </c:ser>
        <c:dLbls>
          <c:dLblPos val="outEnd"/>
          <c:showLegendKey val="0"/>
          <c:showVal val="1"/>
          <c:showCatName val="0"/>
          <c:showSerName val="0"/>
          <c:showPercent val="0"/>
          <c:showBubbleSize val="0"/>
        </c:dLbls>
        <c:gapWidth val="150"/>
        <c:axId val="464825984"/>
        <c:axId val="464836800"/>
      </c:barChart>
      <c:catAx>
        <c:axId val="464825984"/>
        <c:scaling>
          <c:orientation val="minMax"/>
        </c:scaling>
        <c:delete val="0"/>
        <c:axPos val="b"/>
        <c:numFmt formatCode="General" sourceLinked="1"/>
        <c:majorTickMark val="out"/>
        <c:minorTickMark val="none"/>
        <c:tickLblPos val="nextTo"/>
        <c:crossAx val="464836800"/>
        <c:crosses val="autoZero"/>
        <c:auto val="1"/>
        <c:lblAlgn val="ctr"/>
        <c:lblOffset val="100"/>
        <c:noMultiLvlLbl val="0"/>
      </c:catAx>
      <c:valAx>
        <c:axId val="464836800"/>
        <c:scaling>
          <c:orientation val="minMax"/>
        </c:scaling>
        <c:delete val="1"/>
        <c:axPos val="l"/>
        <c:numFmt formatCode="0.0%" sourceLinked="1"/>
        <c:majorTickMark val="out"/>
        <c:minorTickMark val="none"/>
        <c:tickLblPos val="nextTo"/>
        <c:crossAx val="46482598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223C-4BD4-81E9-10B02775A941}"/>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223C-4BD4-81E9-10B02775A941}"/>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223C-4BD4-81E9-10B02775A941}"/>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223C-4BD4-81E9-10B02775A941}"/>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223C-4BD4-81E9-10B02775A941}"/>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223C-4BD4-81E9-10B02775A941}"/>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223C-4BD4-81E9-10B02775A941}"/>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223C-4BD4-81E9-10B02775A941}"/>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223C-4BD4-81E9-10B02775A941}"/>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223C-4BD4-81E9-10B02775A941}"/>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223C-4BD4-81E9-10B02775A941}"/>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223C-4BD4-81E9-10B02775A941}"/>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223C-4BD4-81E9-10B02775A941}"/>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223C-4BD4-81E9-10B02775A941}"/>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223C-4BD4-81E9-10B02775A941}"/>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223C-4BD4-81E9-10B02775A941}"/>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223C-4BD4-81E9-10B02775A941}"/>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223C-4BD4-81E9-10B02775A941}"/>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Penobscot'!$B$4:$B$21</c:f>
              <c:numCache>
                <c:formatCode>0</c:formatCode>
                <c:ptCount val="18"/>
                <c:pt idx="0">
                  <c:v>7983</c:v>
                </c:pt>
                <c:pt idx="1">
                  <c:v>8304</c:v>
                </c:pt>
                <c:pt idx="2">
                  <c:v>8434</c:v>
                </c:pt>
                <c:pt idx="3">
                  <c:v>11942</c:v>
                </c:pt>
                <c:pt idx="4">
                  <c:v>14014</c:v>
                </c:pt>
                <c:pt idx="5">
                  <c:v>9407</c:v>
                </c:pt>
                <c:pt idx="6">
                  <c:v>8224</c:v>
                </c:pt>
                <c:pt idx="7">
                  <c:v>8921</c:v>
                </c:pt>
                <c:pt idx="8">
                  <c:v>9986</c:v>
                </c:pt>
                <c:pt idx="9">
                  <c:v>11818</c:v>
                </c:pt>
                <c:pt idx="10">
                  <c:v>12341</c:v>
                </c:pt>
                <c:pt idx="11">
                  <c:v>11010</c:v>
                </c:pt>
                <c:pt idx="12">
                  <c:v>9286</c:v>
                </c:pt>
                <c:pt idx="13">
                  <c:v>6574</c:v>
                </c:pt>
                <c:pt idx="14">
                  <c:v>5122</c:v>
                </c:pt>
                <c:pt idx="15">
                  <c:v>4279</c:v>
                </c:pt>
                <c:pt idx="16">
                  <c:v>3359</c:v>
                </c:pt>
                <c:pt idx="17">
                  <c:v>2919</c:v>
                </c:pt>
              </c:numCache>
            </c:numRef>
          </c:val>
          <c:extLst>
            <c:ext xmlns:c16="http://schemas.microsoft.com/office/drawing/2014/chart" uri="{C3380CC4-5D6E-409C-BE32-E72D297353CC}">
              <c16:uniqueId val="{00000024-223C-4BD4-81E9-10B02775A941}"/>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14 or more days lost due to poor physical health</a:t>
            </a:r>
          </a:p>
        </c:rich>
      </c:tx>
      <c:layout/>
      <c:overlay val="0"/>
    </c:title>
    <c:autoTitleDeleted val="0"/>
    <c:plotArea>
      <c:layout/>
      <c:barChart>
        <c:barDir val="col"/>
        <c:grouping val="clustered"/>
        <c:varyColors val="0"/>
        <c:ser>
          <c:idx val="0"/>
          <c:order val="0"/>
          <c:tx>
            <c:strRef>
              <c:f>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2AE-480F-9AA2-BAF94EE49B60}"/>
              </c:ext>
            </c:extLst>
          </c:dPt>
          <c:dPt>
            <c:idx val="1"/>
            <c:invertIfNegative val="0"/>
            <c:bubble3D val="0"/>
            <c:spPr>
              <a:solidFill>
                <a:srgbClr val="3D6E6F"/>
              </a:solidFill>
            </c:spPr>
            <c:extLst>
              <c:ext xmlns:c16="http://schemas.microsoft.com/office/drawing/2014/chart" uri="{C3380CC4-5D6E-409C-BE32-E72D297353CC}">
                <c16:uniqueId val="{00000003-B2AE-480F-9AA2-BAF94EE49B60}"/>
              </c:ext>
            </c:extLst>
          </c:dPt>
          <c:dPt>
            <c:idx val="2"/>
            <c:invertIfNegative val="0"/>
            <c:bubble3D val="0"/>
            <c:spPr>
              <a:solidFill>
                <a:srgbClr val="A2ADB1"/>
              </a:solidFill>
            </c:spPr>
            <c:extLst>
              <c:ext xmlns:c16="http://schemas.microsoft.com/office/drawing/2014/chart" uri="{C3380CC4-5D6E-409C-BE32-E72D297353CC}">
                <c16:uniqueId val="{00000005-B2AE-480F-9AA2-BAF94EE49B60}"/>
              </c:ext>
            </c:extLst>
          </c:dPt>
          <c:dPt>
            <c:idx val="3"/>
            <c:invertIfNegative val="0"/>
            <c:bubble3D val="0"/>
            <c:spPr>
              <a:solidFill>
                <a:srgbClr val="A2ADB1"/>
              </a:solidFill>
            </c:spPr>
            <c:extLst>
              <c:ext xmlns:c16="http://schemas.microsoft.com/office/drawing/2014/chart" uri="{C3380CC4-5D6E-409C-BE32-E72D297353CC}">
                <c16:uniqueId val="{00000007-B2AE-480F-9AA2-BAF94EE49B6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Data!$M$4:$P$4</c:f>
              <c:strCache>
                <c:ptCount val="4"/>
                <c:pt idx="0">
                  <c:v>2012-2014
Penobscot</c:v>
                </c:pt>
                <c:pt idx="1">
                  <c:v>2015-2017
Penobscot</c:v>
                </c:pt>
                <c:pt idx="2">
                  <c:v>2015-2017
Maine</c:v>
                </c:pt>
                <c:pt idx="3">
                  <c:v>2017
U.S.</c:v>
                </c:pt>
              </c:strCache>
            </c:strRef>
          </c:cat>
          <c:val>
            <c:numRef>
              <c:f>Data!$I$4:$L$4</c:f>
              <c:numCache>
                <c:formatCode>0.0%</c:formatCode>
                <c:ptCount val="4"/>
                <c:pt idx="0">
                  <c:v>0.13700000000000001</c:v>
                </c:pt>
                <c:pt idx="1">
                  <c:v>0.16400000000000001</c:v>
                </c:pt>
                <c:pt idx="2">
                  <c:v>0.128</c:v>
                </c:pt>
                <c:pt idx="3">
                  <c:v>0.123</c:v>
                </c:pt>
              </c:numCache>
            </c:numRef>
          </c:val>
          <c:extLst>
            <c:ext xmlns:c16="http://schemas.microsoft.com/office/drawing/2014/chart" uri="{C3380CC4-5D6E-409C-BE32-E72D297353CC}">
              <c16:uniqueId val="{00000008-B2AE-480F-9AA2-BAF94EE49B60}"/>
            </c:ext>
          </c:extLst>
        </c:ser>
        <c:dLbls>
          <c:dLblPos val="outEnd"/>
          <c:showLegendKey val="0"/>
          <c:showVal val="1"/>
          <c:showCatName val="0"/>
          <c:showSerName val="0"/>
          <c:showPercent val="0"/>
          <c:showBubbleSize val="0"/>
        </c:dLbls>
        <c:gapWidth val="150"/>
        <c:axId val="464820576"/>
        <c:axId val="464832224"/>
      </c:barChart>
      <c:catAx>
        <c:axId val="464820576"/>
        <c:scaling>
          <c:orientation val="minMax"/>
        </c:scaling>
        <c:delete val="0"/>
        <c:axPos val="b"/>
        <c:numFmt formatCode="General" sourceLinked="1"/>
        <c:majorTickMark val="out"/>
        <c:minorTickMark val="none"/>
        <c:tickLblPos val="nextTo"/>
        <c:crossAx val="464832224"/>
        <c:crosses val="autoZero"/>
        <c:auto val="1"/>
        <c:lblAlgn val="ctr"/>
        <c:lblOffset val="100"/>
        <c:noMultiLvlLbl val="0"/>
      </c:catAx>
      <c:valAx>
        <c:axId val="464832224"/>
        <c:scaling>
          <c:orientation val="minMax"/>
        </c:scaling>
        <c:delete val="1"/>
        <c:axPos val="l"/>
        <c:numFmt formatCode="0.0%" sourceLinked="1"/>
        <c:majorTickMark val="out"/>
        <c:minorTickMark val="none"/>
        <c:tickLblPos val="nextTo"/>
        <c:crossAx val="4648205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Rate of years of potential life lost per 100,000 population</a:t>
            </a:r>
          </a:p>
        </c:rich>
      </c:tx>
      <c:layout/>
      <c:overlay val="0"/>
    </c:title>
    <c:autoTitleDeleted val="0"/>
    <c:plotArea>
      <c:layout/>
      <c:barChart>
        <c:barDir val="col"/>
        <c:grouping val="clustered"/>
        <c:varyColors val="0"/>
        <c:ser>
          <c:idx val="0"/>
          <c:order val="0"/>
          <c:tx>
            <c:strRef>
              <c:f>Data!$H$6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41A-4D9F-9F30-E17FC8DDCCA7}"/>
              </c:ext>
            </c:extLst>
          </c:dPt>
          <c:dPt>
            <c:idx val="1"/>
            <c:invertIfNegative val="0"/>
            <c:bubble3D val="0"/>
            <c:spPr>
              <a:solidFill>
                <a:srgbClr val="3D6E6F"/>
              </a:solidFill>
            </c:spPr>
            <c:extLst>
              <c:ext xmlns:c16="http://schemas.microsoft.com/office/drawing/2014/chart" uri="{C3380CC4-5D6E-409C-BE32-E72D297353CC}">
                <c16:uniqueId val="{00000003-941A-4D9F-9F30-E17FC8DDCCA7}"/>
              </c:ext>
            </c:extLst>
          </c:dPt>
          <c:dPt>
            <c:idx val="2"/>
            <c:invertIfNegative val="0"/>
            <c:bubble3D val="0"/>
            <c:spPr>
              <a:solidFill>
                <a:srgbClr val="A2ADB1"/>
              </a:solidFill>
            </c:spPr>
            <c:extLst>
              <c:ext xmlns:c16="http://schemas.microsoft.com/office/drawing/2014/chart" uri="{C3380CC4-5D6E-409C-BE32-E72D297353CC}">
                <c16:uniqueId val="{00000005-941A-4D9F-9F30-E17FC8DDCCA7}"/>
              </c:ext>
            </c:extLst>
          </c:dPt>
          <c:dPt>
            <c:idx val="3"/>
            <c:invertIfNegative val="0"/>
            <c:bubble3D val="0"/>
            <c:spPr>
              <a:solidFill>
                <a:srgbClr val="A2ADB1"/>
              </a:solidFill>
            </c:spPr>
            <c:extLst>
              <c:ext xmlns:c16="http://schemas.microsoft.com/office/drawing/2014/chart" uri="{C3380CC4-5D6E-409C-BE32-E72D297353CC}">
                <c16:uniqueId val="{00000007-941A-4D9F-9F30-E17FC8DDCCA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Data!$M$6:$P$6</c:f>
              <c:strCache>
                <c:ptCount val="4"/>
                <c:pt idx="0">
                  <c:v>2012-2014
Penobscot</c:v>
                </c:pt>
                <c:pt idx="1">
                  <c:v>2016-2018
Penobscot</c:v>
                </c:pt>
                <c:pt idx="2">
                  <c:v>2016-2018
Maine</c:v>
                </c:pt>
                <c:pt idx="3">
                  <c:v>2016-2018
U.S.</c:v>
                </c:pt>
              </c:strCache>
            </c:strRef>
          </c:cat>
          <c:val>
            <c:numRef>
              <c:f>Data!$I$6:$L$6</c:f>
              <c:numCache>
                <c:formatCode>#,##0.0</c:formatCode>
                <c:ptCount val="4"/>
                <c:pt idx="0">
                  <c:v>7064.3</c:v>
                </c:pt>
                <c:pt idx="1">
                  <c:v>7774.2</c:v>
                </c:pt>
                <c:pt idx="2">
                  <c:v>7009.9</c:v>
                </c:pt>
                <c:pt idx="3">
                  <c:v>6900</c:v>
                </c:pt>
              </c:numCache>
            </c:numRef>
          </c:val>
          <c:extLst>
            <c:ext xmlns:c16="http://schemas.microsoft.com/office/drawing/2014/chart" uri="{C3380CC4-5D6E-409C-BE32-E72D297353CC}">
              <c16:uniqueId val="{00000008-941A-4D9F-9F30-E17FC8DDCCA7}"/>
            </c:ext>
          </c:extLst>
        </c:ser>
        <c:dLbls>
          <c:dLblPos val="outEnd"/>
          <c:showLegendKey val="0"/>
          <c:showVal val="1"/>
          <c:showCatName val="0"/>
          <c:showSerName val="0"/>
          <c:showPercent val="0"/>
          <c:showBubbleSize val="0"/>
        </c:dLbls>
        <c:gapWidth val="150"/>
        <c:axId val="464825568"/>
        <c:axId val="464829312"/>
      </c:barChart>
      <c:catAx>
        <c:axId val="464825568"/>
        <c:scaling>
          <c:orientation val="minMax"/>
        </c:scaling>
        <c:delete val="0"/>
        <c:axPos val="b"/>
        <c:numFmt formatCode="General" sourceLinked="1"/>
        <c:majorTickMark val="out"/>
        <c:minorTickMark val="none"/>
        <c:tickLblPos val="nextTo"/>
        <c:crossAx val="464829312"/>
        <c:crosses val="autoZero"/>
        <c:auto val="1"/>
        <c:lblAlgn val="ctr"/>
        <c:lblOffset val="100"/>
        <c:noMultiLvlLbl val="0"/>
      </c:catAx>
      <c:valAx>
        <c:axId val="464829312"/>
        <c:scaling>
          <c:orientation val="minMax"/>
          <c:min val="5000"/>
        </c:scaling>
        <c:delete val="1"/>
        <c:axPos val="l"/>
        <c:numFmt formatCode="#,##0.0" sourceLinked="1"/>
        <c:majorTickMark val="out"/>
        <c:minorTickMark val="none"/>
        <c:tickLblPos val="nextTo"/>
        <c:crossAx val="4648255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Uninsured</a:t>
            </a:r>
          </a:p>
        </c:rich>
      </c:tx>
      <c:layout/>
      <c:overlay val="0"/>
    </c:title>
    <c:autoTitleDeleted val="0"/>
    <c:plotArea>
      <c:layout/>
      <c:barChart>
        <c:barDir val="col"/>
        <c:grouping val="clustered"/>
        <c:varyColors val="0"/>
        <c:ser>
          <c:idx val="0"/>
          <c:order val="0"/>
          <c:tx>
            <c:strRef>
              <c:f>Data!$H$8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B1F-4EC1-9829-402213F074EB}"/>
              </c:ext>
            </c:extLst>
          </c:dPt>
          <c:dPt>
            <c:idx val="1"/>
            <c:invertIfNegative val="0"/>
            <c:bubble3D val="0"/>
            <c:spPr>
              <a:solidFill>
                <a:srgbClr val="3D6E6F"/>
              </a:solidFill>
            </c:spPr>
            <c:extLst>
              <c:ext xmlns:c16="http://schemas.microsoft.com/office/drawing/2014/chart" uri="{C3380CC4-5D6E-409C-BE32-E72D297353CC}">
                <c16:uniqueId val="{00000003-EB1F-4EC1-9829-402213F074EB}"/>
              </c:ext>
            </c:extLst>
          </c:dPt>
          <c:dPt>
            <c:idx val="2"/>
            <c:invertIfNegative val="0"/>
            <c:bubble3D val="0"/>
            <c:spPr>
              <a:solidFill>
                <a:srgbClr val="A2ADB1"/>
              </a:solidFill>
            </c:spPr>
            <c:extLst>
              <c:ext xmlns:c16="http://schemas.microsoft.com/office/drawing/2014/chart" uri="{C3380CC4-5D6E-409C-BE32-E72D297353CC}">
                <c16:uniqueId val="{00000005-EB1F-4EC1-9829-402213F074EB}"/>
              </c:ext>
            </c:extLst>
          </c:dPt>
          <c:dPt>
            <c:idx val="3"/>
            <c:invertIfNegative val="0"/>
            <c:bubble3D val="0"/>
            <c:spPr>
              <a:solidFill>
                <a:srgbClr val="A2ADB1"/>
              </a:solidFill>
            </c:spPr>
            <c:extLst>
              <c:ext xmlns:c16="http://schemas.microsoft.com/office/drawing/2014/chart" uri="{C3380CC4-5D6E-409C-BE32-E72D297353CC}">
                <c16:uniqueId val="{00000007-EB1F-4EC1-9829-402213F074E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Data!$M$8:$P$8</c:f>
              <c:strCache>
                <c:ptCount val="4"/>
                <c:pt idx="0">
                  <c:v>2009-2011
Penobscot</c:v>
                </c:pt>
                <c:pt idx="1">
                  <c:v>2015-2019
Penobscot</c:v>
                </c:pt>
                <c:pt idx="2">
                  <c:v>2015-2019
Maine</c:v>
                </c:pt>
                <c:pt idx="3">
                  <c:v>2019
U.S.</c:v>
                </c:pt>
              </c:strCache>
            </c:strRef>
          </c:cat>
          <c:val>
            <c:numRef>
              <c:f>Data!$I$8:$L$8</c:f>
              <c:numCache>
                <c:formatCode>0.0%</c:formatCode>
                <c:ptCount val="4"/>
                <c:pt idx="0">
                  <c:v>0.106</c:v>
                </c:pt>
                <c:pt idx="1">
                  <c:v>8.7999999999999995E-2</c:v>
                </c:pt>
                <c:pt idx="2">
                  <c:v>7.9000000000000001E-2</c:v>
                </c:pt>
                <c:pt idx="3">
                  <c:v>9.1999999999999998E-2</c:v>
                </c:pt>
              </c:numCache>
            </c:numRef>
          </c:val>
          <c:extLst>
            <c:ext xmlns:c16="http://schemas.microsoft.com/office/drawing/2014/chart" uri="{C3380CC4-5D6E-409C-BE32-E72D297353CC}">
              <c16:uniqueId val="{00000008-EB1F-4EC1-9829-402213F074EB}"/>
            </c:ext>
          </c:extLst>
        </c:ser>
        <c:dLbls>
          <c:dLblPos val="outEnd"/>
          <c:showLegendKey val="0"/>
          <c:showVal val="1"/>
          <c:showCatName val="0"/>
          <c:showSerName val="0"/>
          <c:showPercent val="0"/>
          <c:showBubbleSize val="0"/>
        </c:dLbls>
        <c:gapWidth val="150"/>
        <c:axId val="464820576"/>
        <c:axId val="464835968"/>
      </c:barChart>
      <c:catAx>
        <c:axId val="464820576"/>
        <c:scaling>
          <c:orientation val="minMax"/>
        </c:scaling>
        <c:delete val="0"/>
        <c:axPos val="b"/>
        <c:numFmt formatCode="General" sourceLinked="1"/>
        <c:majorTickMark val="out"/>
        <c:minorTickMark val="none"/>
        <c:tickLblPos val="nextTo"/>
        <c:crossAx val="464835968"/>
        <c:crosses val="autoZero"/>
        <c:auto val="1"/>
        <c:lblAlgn val="ctr"/>
        <c:lblOffset val="100"/>
        <c:noMultiLvlLbl val="0"/>
      </c:catAx>
      <c:valAx>
        <c:axId val="464835968"/>
        <c:scaling>
          <c:orientation val="minMax"/>
        </c:scaling>
        <c:delete val="1"/>
        <c:axPos val="l"/>
        <c:numFmt formatCode="0.0%" sourceLinked="1"/>
        <c:majorTickMark val="out"/>
        <c:minorTickMark val="none"/>
        <c:tickLblPos val="nextTo"/>
        <c:crossAx val="4648205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cancer new cases per 100,000 population</a:t>
            </a:r>
          </a:p>
        </c:rich>
      </c:tx>
      <c:layout/>
      <c:overlay val="0"/>
    </c:title>
    <c:autoTitleDeleted val="0"/>
    <c:plotArea>
      <c:layout/>
      <c:barChart>
        <c:barDir val="col"/>
        <c:grouping val="clustered"/>
        <c:varyColors val="0"/>
        <c:ser>
          <c:idx val="0"/>
          <c:order val="0"/>
          <c:tx>
            <c:strRef>
              <c:f>Data!$H$10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08A-4277-AF09-1155DEF6777A}"/>
              </c:ext>
            </c:extLst>
          </c:dPt>
          <c:dPt>
            <c:idx val="1"/>
            <c:invertIfNegative val="0"/>
            <c:bubble3D val="0"/>
            <c:spPr>
              <a:solidFill>
                <a:srgbClr val="3D6E6F"/>
              </a:solidFill>
            </c:spPr>
            <c:extLst>
              <c:ext xmlns:c16="http://schemas.microsoft.com/office/drawing/2014/chart" uri="{C3380CC4-5D6E-409C-BE32-E72D297353CC}">
                <c16:uniqueId val="{00000003-A08A-4277-AF09-1155DEF6777A}"/>
              </c:ext>
            </c:extLst>
          </c:dPt>
          <c:dPt>
            <c:idx val="2"/>
            <c:invertIfNegative val="0"/>
            <c:bubble3D val="0"/>
            <c:spPr>
              <a:solidFill>
                <a:srgbClr val="A2ADB1"/>
              </a:solidFill>
            </c:spPr>
            <c:extLst>
              <c:ext xmlns:c16="http://schemas.microsoft.com/office/drawing/2014/chart" uri="{C3380CC4-5D6E-409C-BE32-E72D297353CC}">
                <c16:uniqueId val="{00000005-A08A-4277-AF09-1155DEF6777A}"/>
              </c:ext>
            </c:extLst>
          </c:dPt>
          <c:dPt>
            <c:idx val="3"/>
            <c:invertIfNegative val="0"/>
            <c:bubble3D val="0"/>
            <c:spPr>
              <a:solidFill>
                <a:srgbClr val="A2ADB1"/>
              </a:solidFill>
            </c:spPr>
            <c:extLst>
              <c:ext xmlns:c16="http://schemas.microsoft.com/office/drawing/2014/chart" uri="{C3380CC4-5D6E-409C-BE32-E72D297353CC}">
                <c16:uniqueId val="{00000007-A08A-4277-AF09-1155DEF6777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Data!$M$10:$P$10</c:f>
              <c:strCache>
                <c:ptCount val="4"/>
                <c:pt idx="0">
                  <c:v>2013-2015
Penobscot</c:v>
                </c:pt>
                <c:pt idx="1">
                  <c:v>2016-2018
Penobscot</c:v>
                </c:pt>
                <c:pt idx="2">
                  <c:v>2016-2018
Maine</c:v>
                </c:pt>
                <c:pt idx="3">
                  <c:v>2017
U.S.</c:v>
                </c:pt>
              </c:strCache>
            </c:strRef>
          </c:cat>
          <c:val>
            <c:numRef>
              <c:f>Data!$I$10:$L$10</c:f>
              <c:numCache>
                <c:formatCode>General</c:formatCode>
                <c:ptCount val="4"/>
                <c:pt idx="0">
                  <c:v>503.5</c:v>
                </c:pt>
                <c:pt idx="1">
                  <c:v>525.20000000000005</c:v>
                </c:pt>
                <c:pt idx="2">
                  <c:v>473.3</c:v>
                </c:pt>
                <c:pt idx="3">
                  <c:v>437.9</c:v>
                </c:pt>
              </c:numCache>
            </c:numRef>
          </c:val>
          <c:extLst>
            <c:ext xmlns:c16="http://schemas.microsoft.com/office/drawing/2014/chart" uri="{C3380CC4-5D6E-409C-BE32-E72D297353CC}">
              <c16:uniqueId val="{00000008-A08A-4277-AF09-1155DEF6777A}"/>
            </c:ext>
          </c:extLst>
        </c:ser>
        <c:dLbls>
          <c:dLblPos val="outEnd"/>
          <c:showLegendKey val="0"/>
          <c:showVal val="1"/>
          <c:showCatName val="0"/>
          <c:showSerName val="0"/>
          <c:showPercent val="0"/>
          <c:showBubbleSize val="0"/>
        </c:dLbls>
        <c:gapWidth val="150"/>
        <c:axId val="464823904"/>
        <c:axId val="464832224"/>
      </c:barChart>
      <c:catAx>
        <c:axId val="464823904"/>
        <c:scaling>
          <c:orientation val="minMax"/>
        </c:scaling>
        <c:delete val="0"/>
        <c:axPos val="b"/>
        <c:numFmt formatCode="General" sourceLinked="1"/>
        <c:majorTickMark val="out"/>
        <c:minorTickMark val="none"/>
        <c:tickLblPos val="nextTo"/>
        <c:crossAx val="464832224"/>
        <c:crosses val="autoZero"/>
        <c:auto val="1"/>
        <c:lblAlgn val="ctr"/>
        <c:lblOffset val="100"/>
        <c:noMultiLvlLbl val="0"/>
      </c:catAx>
      <c:valAx>
        <c:axId val="464832224"/>
        <c:scaling>
          <c:orientation val="minMax"/>
        </c:scaling>
        <c:delete val="1"/>
        <c:axPos val="l"/>
        <c:numFmt formatCode="General" sourceLinked="1"/>
        <c:majorTickMark val="out"/>
        <c:minorTickMark val="none"/>
        <c:tickLblPos val="nextTo"/>
        <c:crossAx val="4648239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Melanoma skin cancer new cases per 100,000 population</a:t>
            </a:r>
          </a:p>
        </c:rich>
      </c:tx>
      <c:layout/>
      <c:overlay val="0"/>
    </c:title>
    <c:autoTitleDeleted val="0"/>
    <c:plotArea>
      <c:layout/>
      <c:barChart>
        <c:barDir val="col"/>
        <c:grouping val="clustered"/>
        <c:varyColors val="0"/>
        <c:ser>
          <c:idx val="0"/>
          <c:order val="0"/>
          <c:tx>
            <c:strRef>
              <c:f>Data!$H$11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204-466E-9D02-31578F3201F5}"/>
              </c:ext>
            </c:extLst>
          </c:dPt>
          <c:dPt>
            <c:idx val="1"/>
            <c:invertIfNegative val="0"/>
            <c:bubble3D val="0"/>
            <c:spPr>
              <a:solidFill>
                <a:srgbClr val="3D6E6F"/>
              </a:solidFill>
            </c:spPr>
            <c:extLst>
              <c:ext xmlns:c16="http://schemas.microsoft.com/office/drawing/2014/chart" uri="{C3380CC4-5D6E-409C-BE32-E72D297353CC}">
                <c16:uniqueId val="{00000003-D204-466E-9D02-31578F3201F5}"/>
              </c:ext>
            </c:extLst>
          </c:dPt>
          <c:dPt>
            <c:idx val="2"/>
            <c:invertIfNegative val="0"/>
            <c:bubble3D val="0"/>
            <c:spPr>
              <a:solidFill>
                <a:srgbClr val="A2ADB1"/>
              </a:solidFill>
            </c:spPr>
            <c:extLst>
              <c:ext xmlns:c16="http://schemas.microsoft.com/office/drawing/2014/chart" uri="{C3380CC4-5D6E-409C-BE32-E72D297353CC}">
                <c16:uniqueId val="{00000005-D204-466E-9D02-31578F3201F5}"/>
              </c:ext>
            </c:extLst>
          </c:dPt>
          <c:dPt>
            <c:idx val="3"/>
            <c:invertIfNegative val="0"/>
            <c:bubble3D val="0"/>
            <c:spPr>
              <a:solidFill>
                <a:srgbClr val="A2ADB1"/>
              </a:solidFill>
            </c:spPr>
            <c:extLst>
              <c:ext xmlns:c16="http://schemas.microsoft.com/office/drawing/2014/chart" uri="{C3380CC4-5D6E-409C-BE32-E72D297353CC}">
                <c16:uniqueId val="{00000007-D204-466E-9D02-31578F3201F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Data!$M$11:$P$11</c:f>
              <c:strCache>
                <c:ptCount val="4"/>
                <c:pt idx="0">
                  <c:v>2013-2015
Penobscot</c:v>
                </c:pt>
                <c:pt idx="1">
                  <c:v>2016-2018
Penobscot</c:v>
                </c:pt>
                <c:pt idx="2">
                  <c:v>2016-2018
Maine</c:v>
                </c:pt>
                <c:pt idx="3">
                  <c:v>2017
U.S.</c:v>
                </c:pt>
              </c:strCache>
            </c:strRef>
          </c:cat>
          <c:val>
            <c:numRef>
              <c:f>Data!$I$11:$L$11</c:f>
              <c:numCache>
                <c:formatCode>General</c:formatCode>
                <c:ptCount val="4"/>
                <c:pt idx="0">
                  <c:v>22.2</c:v>
                </c:pt>
                <c:pt idx="1">
                  <c:v>35.799999999999997</c:v>
                </c:pt>
                <c:pt idx="2">
                  <c:v>27.3</c:v>
                </c:pt>
                <c:pt idx="3">
                  <c:v>22.6</c:v>
                </c:pt>
              </c:numCache>
            </c:numRef>
          </c:val>
          <c:extLst>
            <c:ext xmlns:c16="http://schemas.microsoft.com/office/drawing/2014/chart" uri="{C3380CC4-5D6E-409C-BE32-E72D297353CC}">
              <c16:uniqueId val="{00000008-D204-466E-9D02-31578F3201F5}"/>
            </c:ext>
          </c:extLst>
        </c:ser>
        <c:dLbls>
          <c:dLblPos val="outEnd"/>
          <c:showLegendKey val="0"/>
          <c:showVal val="1"/>
          <c:showCatName val="0"/>
          <c:showSerName val="0"/>
          <c:showPercent val="0"/>
          <c:showBubbleSize val="0"/>
        </c:dLbls>
        <c:gapWidth val="150"/>
        <c:axId val="464829312"/>
        <c:axId val="464829728"/>
      </c:barChart>
      <c:catAx>
        <c:axId val="464829312"/>
        <c:scaling>
          <c:orientation val="minMax"/>
        </c:scaling>
        <c:delete val="0"/>
        <c:axPos val="b"/>
        <c:numFmt formatCode="General" sourceLinked="1"/>
        <c:majorTickMark val="out"/>
        <c:minorTickMark val="none"/>
        <c:tickLblPos val="nextTo"/>
        <c:crossAx val="464829728"/>
        <c:crosses val="autoZero"/>
        <c:auto val="1"/>
        <c:lblAlgn val="ctr"/>
        <c:lblOffset val="100"/>
        <c:noMultiLvlLbl val="0"/>
      </c:catAx>
      <c:valAx>
        <c:axId val="464829728"/>
        <c:scaling>
          <c:orientation val="minMax"/>
        </c:scaling>
        <c:delete val="1"/>
        <c:axPos val="l"/>
        <c:numFmt formatCode="General" sourceLinked="1"/>
        <c:majorTickMark val="out"/>
        <c:minorTickMark val="none"/>
        <c:tickLblPos val="nextTo"/>
        <c:crossAx val="4648293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Cardiovascular disease deaths per 100,000 population</a:t>
            </a:r>
          </a:p>
        </c:rich>
      </c:tx>
      <c:layout/>
      <c:overlay val="0"/>
    </c:title>
    <c:autoTitleDeleted val="0"/>
    <c:plotArea>
      <c:layout/>
      <c:barChart>
        <c:barDir val="col"/>
        <c:grouping val="clustered"/>
        <c:varyColors val="0"/>
        <c:ser>
          <c:idx val="0"/>
          <c:order val="0"/>
          <c:tx>
            <c:strRef>
              <c:f>Data!$H$13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B08-49C5-9066-27C11B208A20}"/>
              </c:ext>
            </c:extLst>
          </c:dPt>
          <c:dPt>
            <c:idx val="1"/>
            <c:invertIfNegative val="0"/>
            <c:bubble3D val="0"/>
            <c:spPr>
              <a:solidFill>
                <a:srgbClr val="3D6E6F"/>
              </a:solidFill>
            </c:spPr>
            <c:extLst>
              <c:ext xmlns:c16="http://schemas.microsoft.com/office/drawing/2014/chart" uri="{C3380CC4-5D6E-409C-BE32-E72D297353CC}">
                <c16:uniqueId val="{00000003-3B08-49C5-9066-27C11B208A20}"/>
              </c:ext>
            </c:extLst>
          </c:dPt>
          <c:dPt>
            <c:idx val="2"/>
            <c:invertIfNegative val="0"/>
            <c:bubble3D val="0"/>
            <c:spPr>
              <a:solidFill>
                <a:srgbClr val="A2ADB1"/>
              </a:solidFill>
            </c:spPr>
            <c:extLst>
              <c:ext xmlns:c16="http://schemas.microsoft.com/office/drawing/2014/chart" uri="{C3380CC4-5D6E-409C-BE32-E72D297353CC}">
                <c16:uniqueId val="{00000005-3B08-49C5-9066-27C11B208A20}"/>
              </c:ext>
            </c:extLst>
          </c:dPt>
          <c:dPt>
            <c:idx val="3"/>
            <c:invertIfNegative val="0"/>
            <c:bubble3D val="0"/>
            <c:spPr>
              <a:solidFill>
                <a:srgbClr val="A2ADB1"/>
              </a:solidFill>
            </c:spPr>
            <c:extLst>
              <c:ext xmlns:c16="http://schemas.microsoft.com/office/drawing/2014/chart" uri="{C3380CC4-5D6E-409C-BE32-E72D297353CC}">
                <c16:uniqueId val="{00000007-3B08-49C5-9066-27C11B208A2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Data!$M$13:$P$13</c:f>
              <c:strCache>
                <c:ptCount val="4"/>
                <c:pt idx="0">
                  <c:v>2007-2011
Penobscot</c:v>
                </c:pt>
                <c:pt idx="1">
                  <c:v>2015-2019
Penobscot</c:v>
                </c:pt>
                <c:pt idx="2">
                  <c:v>2015-2019
Maine</c:v>
                </c:pt>
                <c:pt idx="3">
                  <c:v>2019
U.S.</c:v>
                </c:pt>
              </c:strCache>
            </c:strRef>
          </c:cat>
          <c:val>
            <c:numRef>
              <c:f>Data!$I$13:$L$13</c:f>
              <c:numCache>
                <c:formatCode>General</c:formatCode>
                <c:ptCount val="4"/>
                <c:pt idx="0">
                  <c:v>241.5</c:v>
                </c:pt>
                <c:pt idx="1">
                  <c:v>206.6</c:v>
                </c:pt>
                <c:pt idx="2">
                  <c:v>193.9</c:v>
                </c:pt>
                <c:pt idx="3">
                  <c:v>213.4</c:v>
                </c:pt>
              </c:numCache>
            </c:numRef>
          </c:val>
          <c:extLst>
            <c:ext xmlns:c16="http://schemas.microsoft.com/office/drawing/2014/chart" uri="{C3380CC4-5D6E-409C-BE32-E72D297353CC}">
              <c16:uniqueId val="{00000008-3B08-49C5-9066-27C11B208A20}"/>
            </c:ext>
          </c:extLst>
        </c:ser>
        <c:dLbls>
          <c:dLblPos val="outEnd"/>
          <c:showLegendKey val="0"/>
          <c:showVal val="1"/>
          <c:showCatName val="0"/>
          <c:showSerName val="0"/>
          <c:showPercent val="0"/>
          <c:showBubbleSize val="0"/>
        </c:dLbls>
        <c:gapWidth val="150"/>
        <c:axId val="464832224"/>
        <c:axId val="464833472"/>
      </c:barChart>
      <c:catAx>
        <c:axId val="464832224"/>
        <c:scaling>
          <c:orientation val="minMax"/>
        </c:scaling>
        <c:delete val="0"/>
        <c:axPos val="b"/>
        <c:numFmt formatCode="General" sourceLinked="1"/>
        <c:majorTickMark val="out"/>
        <c:minorTickMark val="none"/>
        <c:tickLblPos val="nextTo"/>
        <c:crossAx val="464833472"/>
        <c:crosses val="autoZero"/>
        <c:auto val="1"/>
        <c:lblAlgn val="ctr"/>
        <c:lblOffset val="100"/>
        <c:noMultiLvlLbl val="0"/>
      </c:catAx>
      <c:valAx>
        <c:axId val="464833472"/>
        <c:scaling>
          <c:orientation val="minMax"/>
        </c:scaling>
        <c:delete val="1"/>
        <c:axPos val="l"/>
        <c:numFmt formatCode="General" sourceLinked="1"/>
        <c:majorTickMark val="out"/>
        <c:minorTickMark val="none"/>
        <c:tickLblPos val="nextTo"/>
        <c:crossAx val="46483222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Welcomes</a:t>
            </a:r>
            <a:r>
              <a:rPr lang="en-US" baseline="0" dirty="0" smtClean="0"/>
              <a:t> participants </a:t>
            </a:r>
          </a:p>
          <a:p>
            <a:r>
              <a:rPr lang="en-US" baseline="0" dirty="0" smtClean="0"/>
              <a:t>Request folks go ahead and enter their name in the chat box.</a:t>
            </a:r>
          </a:p>
          <a:p>
            <a:endParaRPr lang="en-US" baseline="0" dirty="0" smtClean="0"/>
          </a:p>
          <a:p>
            <a:r>
              <a:rPr lang="en-US" baseline="0" dirty="0" smtClean="0"/>
              <a:t>Overview and purpose coming up, but first let us introduce ourselves.</a:t>
            </a:r>
          </a:p>
          <a:p>
            <a:endParaRPr lang="en-US" baseline="0" dirty="0" smtClean="0"/>
          </a:p>
        </p:txBody>
      </p:sp>
      <p:sp>
        <p:nvSpPr>
          <p:cNvPr id="4" name="Slide Number Placeholder 3"/>
          <p:cNvSpPr>
            <a:spLocks noGrp="1"/>
          </p:cNvSpPr>
          <p:nvPr>
            <p:ph type="sldNum" sz="quarter" idx="10"/>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50404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dirty="0"/>
              <a:t>While we may use different formats to engage with different communities,</a:t>
            </a:r>
            <a:r>
              <a:rPr lang="en-US" baseline="0" dirty="0"/>
              <a:t> the data we collect and how we will use that data is very similar. </a:t>
            </a:r>
          </a:p>
          <a:p>
            <a:endParaRPr lang="en-US" baseline="0" dirty="0" smtClean="0"/>
          </a:p>
          <a:p>
            <a:endParaRPr lang="en-US" baseline="0" dirty="0" smtClean="0"/>
          </a:p>
          <a:p>
            <a:r>
              <a:rPr lang="en-US" sz="1200" kern="1200" dirty="0" smtClean="0">
                <a:solidFill>
                  <a:schemeClr val="tx1"/>
                </a:solidFill>
                <a:effectLst/>
                <a:latin typeface="+mn-lt"/>
                <a:ea typeface="+mn-ea"/>
                <a:cs typeface="+mn-cs"/>
              </a:rPr>
              <a:t>Introduce Rand O’Leary, President NLH Eastern Maine Medical Center for leadership remarks</a:t>
            </a:r>
            <a:endParaRPr lang="en-US" baseline="0"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294056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point person for review of previous health improvement efforts.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371273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311916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11394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4154696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1935319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a:p>
            <a:r>
              <a:rPr lang="en-US" dirty="0" smtClean="0"/>
              <a:t>Introduce</a:t>
            </a:r>
            <a:r>
              <a:rPr lang="en-US" baseline="0" dirty="0" smtClean="0"/>
              <a:t> Madison MacLean from JSI who will provide us an overview of relevant data to Penobscot County</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9220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important notes about the data here that will help you understand it. First, the data comes from many sources. We’ve included those sources in the Data Health Profiles- you can get a copy to review from the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data point is accompanied by a year. This is the year the measurement was taken. It is important to know that when multiple years are presented, or a range of years (as in this slide), the data refers to measurement that includes ALL the years indicated. It is NOT an average of the data from those years. It combines data from across those years into a single measurement.</a:t>
            </a:r>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121035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123018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listen to the following data</a:t>
            </a:r>
            <a:r>
              <a:rPr lang="en-US" baseline="0" dirty="0" smtClean="0"/>
              <a:t> presentation</a:t>
            </a:r>
          </a:p>
          <a:p>
            <a:endParaRPr lang="en-US" baseline="0" dirty="0" smtClean="0"/>
          </a:p>
          <a:p>
            <a:r>
              <a:rPr lang="en-US" baseline="0" dirty="0" smtClean="0"/>
              <a:t>Take notes on any questions you may have, things that stand out to you, and data that is of particular concern to you. </a:t>
            </a:r>
          </a:p>
          <a:p>
            <a:endParaRPr lang="en-US" baseline="0" dirty="0" smtClean="0"/>
          </a:p>
          <a:p>
            <a:r>
              <a:rPr lang="en-US" baseline="0" dirty="0" smtClean="0"/>
              <a:t>We will be discussing this data in the next portion of our event.</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322990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Penobscot County is 77.7, which is slightly below the state average of 78. Penobscot County’s life expectancy is ranked 11</a:t>
            </a:r>
            <a:r>
              <a:rPr lang="en-US" baseline="30000" dirty="0"/>
              <a:t>th</a:t>
            </a:r>
            <a:r>
              <a:rPr lang="en-US" dirty="0"/>
              <a:t> out of 16 in the state. This is an indication that more people</a:t>
            </a:r>
            <a:r>
              <a:rPr lang="en-US" baseline="0" dirty="0"/>
              <a:t> are dying at younger ages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Penobscot County.  They are also the leading causes of death for the whole state of Maine.</a:t>
            </a:r>
            <a:endParaRPr lang="en-US" dirty="0"/>
          </a:p>
          <a:p>
            <a:endParaRPr lang="en-US" dirty="0"/>
          </a:p>
          <a:p>
            <a:r>
              <a:rPr lang="en-US" dirty="0"/>
              <a:t>The leading cause of death is cancer, the same as the state leading cause of death. As we will see later in the presentation, Penobscot has a high rate of new cancer cases per 100,000 population, skin cancer diagnoses and higher smoking rates among students, which is reflected as the leading causes of death. </a:t>
            </a:r>
          </a:p>
          <a:p>
            <a:endParaRPr lang="en-US" baseline="0" dirty="0"/>
          </a:p>
          <a:p>
            <a:r>
              <a:rPr lang="en-US" baseline="0" dirty="0"/>
              <a:t>Some highlights:</a:t>
            </a:r>
          </a:p>
          <a:p>
            <a:r>
              <a:rPr lang="en-US" baseline="0" dirty="0"/>
              <a:t>In Penobscot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Penobscot County has the 3</a:t>
            </a:r>
            <a:r>
              <a:rPr lang="en-US" baseline="30000" dirty="0">
                <a:cs typeface="Calibri"/>
              </a:rPr>
              <a:t>rd</a:t>
            </a:r>
            <a:r>
              <a:rPr lang="en-US" dirty="0">
                <a:cs typeface="Calibri"/>
              </a:rPr>
              <a:t> largest population of any Maine County after Cumberland and York. </a:t>
            </a:r>
            <a:r>
              <a:rPr lang="en-US" dirty="0"/>
              <a:t>The population has fewer adults between 35 and 45 than adolescents and young adults.  There are more children and young adults and fewer adults over the age of 65, and more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3936785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Penobscot County is one of 4 counties with a population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Penobscot County has had an increase in the rate of adults who have achieved an associate’s degree or higher degree of education. This is highlighted in the change over time map, which shows that this was a greater increase than 2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Penobscot county’s poverty rate has decreased slightly over the time period, as shown in the change over time map.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slide shows the percentage of adults </a:t>
            </a:r>
            <a:r>
              <a:rPr lang="en-US" sz="1800" b="0" i="0" u="none" strike="noStrike" dirty="0" smtClean="0">
                <a:solidFill>
                  <a:srgbClr val="000000"/>
                </a:solidFill>
                <a:effectLst/>
                <a:latin typeface="Calibri" panose="020F0502020204030204" pitchFamily="34" charset="0"/>
              </a:rPr>
              <a:t>who</a:t>
            </a:r>
            <a:r>
              <a:rPr lang="en-US" sz="1800" b="0" i="0" u="none" strike="noStrike" baseline="0" dirty="0" smtClean="0">
                <a:solidFill>
                  <a:srgbClr val="000000"/>
                </a:solidFill>
                <a:effectLst/>
                <a:latin typeface="Calibri" panose="020F0502020204030204" pitchFamily="34" charset="0"/>
              </a:rPr>
              <a:t> report their </a:t>
            </a:r>
            <a:r>
              <a:rPr lang="en-US" sz="1800" b="0" i="0" u="none" strike="noStrike" dirty="0" smtClean="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physical health was not good during </a:t>
            </a:r>
            <a:r>
              <a:rPr lang="en-US" sz="1800" b="0" i="0" u="none" strike="noStrike" dirty="0" smtClean="0">
                <a:solidFill>
                  <a:srgbClr val="000000"/>
                </a:solidFill>
                <a:effectLst/>
                <a:latin typeface="Calibri" panose="020F0502020204030204" pitchFamily="34" charset="0"/>
              </a:rPr>
              <a:t>the past 14 days.</a:t>
            </a:r>
            <a:r>
              <a:rPr lang="en-US" sz="2800" dirty="0" smtClean="0"/>
              <a:t> </a:t>
            </a:r>
            <a:r>
              <a:rPr lang="en-US" sz="2800" dirty="0"/>
              <a:t>The rate of </a:t>
            </a:r>
            <a:r>
              <a:rPr lang="en-US" sz="2800" dirty="0" smtClean="0"/>
              <a:t>adults reporting poor </a:t>
            </a:r>
            <a:r>
              <a:rPr lang="en-US" sz="2800" dirty="0"/>
              <a:t>health in Penobscot County is significantly higher than the state overall and has increased over time within the county.</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22922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This indicator represents the rate per 100,000 people of the total number of years lost before the age of 75. This is calculated by subtracting the age at which a person died from </a:t>
            </a:r>
            <a:r>
              <a:rPr lang="en-US" sz="1800" b="0" i="0" u="none" strike="noStrike" dirty="0" smtClean="0">
                <a:solidFill>
                  <a:srgbClr val="000000"/>
                </a:solidFill>
                <a:effectLst/>
                <a:latin typeface="Arial" panose="020B0604020202020204" pitchFamily="34" charset="0"/>
              </a:rPr>
              <a:t>75, then adding all those years</a:t>
            </a:r>
            <a:r>
              <a:rPr lang="en-US" sz="1800" b="0" i="0" u="none" strike="noStrike" baseline="0" dirty="0" smtClean="0">
                <a:solidFill>
                  <a:srgbClr val="000000"/>
                </a:solidFill>
                <a:effectLst/>
                <a:latin typeface="Arial" panose="020B0604020202020204" pitchFamily="34" charset="0"/>
              </a:rPr>
              <a:t> together</a:t>
            </a:r>
            <a:r>
              <a:rPr lang="en-US" sz="1800" b="0" i="0" u="none" strike="noStrike" dirty="0" smtClean="0">
                <a:solidFill>
                  <a:srgbClr val="000000"/>
                </a:solidFill>
                <a:effectLst/>
                <a:latin typeface="Arial" panose="020B0604020202020204" pitchFamily="34" charset="0"/>
              </a:rPr>
              <a:t>. It helps do describe</a:t>
            </a:r>
            <a:r>
              <a:rPr lang="en-US" sz="1800" b="0" i="0" u="none" strike="noStrike" baseline="0" dirty="0" smtClean="0">
                <a:solidFill>
                  <a:srgbClr val="000000"/>
                </a:solidFill>
                <a:effectLst/>
                <a:latin typeface="Arial" panose="020B0604020202020204" pitchFamily="34" charset="0"/>
              </a:rPr>
              <a:t> how many people die of premature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smtClean="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As </a:t>
            </a:r>
            <a:r>
              <a:rPr lang="en-US" sz="1800" dirty="0"/>
              <a:t>you can see, the rate of life lost in Penobscot County is significantly higher than Maine overall. The rate is rising within the county, but this difference over time is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County Health Rankings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3760710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Penobscot County has a significantly higher rate of uninsured than the state, however rates have improved significantly within the county when compared to 2009-2011.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1666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1693826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Cancer deaths in Penobscot County have increased over time, but not significantly.  However, they are significantly higher than cancer deaths in the state.  These data are age-adjusted, meaning that we have calculated the rates so that they can be compared to other parts of the state that might have a younger population. Older people tend to have higher rates of many diseases, including cancer. It’s important to adjust for age so that we don’t accidentally mistake a place with older people for a place with an unusual number of disease-related deaths.</a:t>
            </a:r>
          </a:p>
          <a:p>
            <a:r>
              <a:rPr lang="en-US" sz="1800" dirty="0"/>
              <a:t> </a:t>
            </a: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Cancer Registry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rate per 100,000 people who have been diagnosed with new cases of melanoma of the skin.</a:t>
            </a:r>
            <a:r>
              <a:rPr lang="en-US" sz="1800" dirty="0"/>
              <a:t> Penobscot County’s rate is significantly higher than the state and rates have also risen significantly within the county. </a:t>
            </a:r>
          </a:p>
          <a:p>
            <a:endParaRPr lang="en-US" sz="1800" dirty="0"/>
          </a:p>
          <a:p>
            <a:r>
              <a:rPr lang="en-US" sz="1800" b="0" i="0" u="none" strike="noStrike" dirty="0">
                <a:solidFill>
                  <a:srgbClr val="000000"/>
                </a:solidFill>
                <a:effectLst/>
                <a:latin typeface="Calibri" panose="020F0502020204030204" pitchFamily="34" charset="0"/>
              </a:rPr>
              <a:t>Data Source: Maine Cancer Registry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162731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graph shows that cardiovascular disease deaths have gone down significantly in Penobscot County over time but are still significantly higher that the state.  Again, this data is age adjusted, so the difference is NOT affected by Penobscot’s older population.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678650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rate per 10,000 people of hospital discharges with a principal diagnosis of hypertension.</a:t>
            </a:r>
            <a:r>
              <a:rPr lang="en-US" sz="1800" dirty="0"/>
              <a:t> The rate of hospitalizations are significantly higher in Penobscot County when compared to both the state and 2016-2017 county rates.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4175708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number of obese adults has improved within Penobscot County since 2016, but not to a significant degree. The rates of obesity are slightly higher than the state, but that difference is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261567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Obesity among high school students has increased in Penobscot County since 2017 and are higher than the state overall. These differences are not significant.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3465011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graph shows that injury deaths have increased significantly in Penobscot County. Rates of injury deaths in Penobscot County are also higher than the state overall, but not significantly.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2741466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Fall-related deaths have increased significantly in Penobscot County. The rates are slightly lower than the state overall. These differences are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433796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rates of poisoning deaths within Penobscot County have increased significantly since 2007-2011. This indicator shows unintentional or undetermined poisoning, meaning these deaths are not due to suicide or other intentional injuries. While Penobscot County’s rate of deaths is slightly higher than the state of Maine’s, this difference is not significant.</a:t>
            </a:r>
          </a:p>
          <a:p>
            <a:endParaRPr lang="en-US" sz="1800" dirty="0"/>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3580009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suicide deaths increased slightly over time in Penobscot County and are slightly lower than Maine as a whole.  None of these differences are significantly different.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83871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today’s forum</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3360680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rate of depression among Penobscot County adults is significantly higher than the overall state rates. The change is not significant over time within Penobscot County. </a:t>
            </a:r>
          </a:p>
          <a:p>
            <a:r>
              <a:rPr lang="en-US" sz="1800" b="0" i="0" u="none" strike="noStrike" dirty="0">
                <a:solidFill>
                  <a:srgbClr val="000000"/>
                </a:solidFill>
                <a:effectLst/>
                <a:latin typeface="Calibri" panose="020F0502020204030204" pitchFamily="34" charset="0"/>
              </a:rPr>
              <a:t> </a:t>
            </a: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304047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high school students in Penobscot County who report feeling sad or hopeless for two weeks in a row has increased significantly since 2017. This is a small population so a small increase in students reporting symptoms could cause a significant change, however it is clear that the mental health of these students should be a priority.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2917116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overdose deaths have increased in Penobscot County after a short period of decline in 2018 and 2019. The rates are significantly higher than the state and the over time change within the county is also significant. These increases could be attributed to the opioid crisis in the state and across the country. </a:t>
            </a:r>
          </a:p>
          <a:p>
            <a:endParaRPr lang="en-US" dirty="0"/>
          </a:p>
          <a:p>
            <a:r>
              <a:rPr lang="en-US" sz="1800" b="0" i="0" u="none" strike="noStrike" dirty="0">
                <a:solidFill>
                  <a:srgbClr val="000000"/>
                </a:solidFill>
                <a:effectLst/>
                <a:latin typeface="Arial" panose="020B0604020202020204" pitchFamily="34" charset="0"/>
              </a:rPr>
              <a:t>Source: Maine Office of the Medical Examiner</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2693058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r</a:t>
            </a:r>
            <a:r>
              <a:rPr lang="en-US" sz="1200" b="0" i="0" u="none" strike="noStrike" dirty="0">
                <a:solidFill>
                  <a:srgbClr val="000000"/>
                </a:solidFill>
                <a:effectLst/>
                <a:latin typeface="Arial" panose="020B0604020202020204" pitchFamily="34" charset="0"/>
              </a:rPr>
              <a:t>ate of deaths for which drugs are the underlying cause, including those attributable to acute poisoning by drugs and those from medical conditions resulting from chronic drug use.  Deaths due to alcohol use are not included. The rate of drug-induced deaths among Penobscot County residents is significantly higher with in the county, but not when compared to the state. </a:t>
            </a:r>
          </a:p>
          <a:p>
            <a:r>
              <a:rPr lang="en-US" dirty="0"/>
              <a:t> </a:t>
            </a:r>
          </a:p>
          <a:p>
            <a:r>
              <a:rPr lang="en-US" dirty="0"/>
              <a:t>Source: </a:t>
            </a:r>
            <a:r>
              <a:rPr lang="en-US" sz="12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240371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Similar to the last slide, rates of alcohol-induced deaths are increasing in Penobscot County. Rates are also higher than the state, but this difference is not significant. </a:t>
            </a:r>
          </a:p>
          <a:p>
            <a:endParaRPr lang="en-US" sz="1800" dirty="0"/>
          </a:p>
          <a:p>
            <a:r>
              <a:rPr lang="en-US" sz="1800" dirty="0"/>
              <a:t>Source: </a:t>
            </a:r>
            <a:r>
              <a:rPr lang="en-US" sz="2800" b="0" i="0" u="none" strike="noStrike" dirty="0">
                <a:solidFill>
                  <a:srgbClr val="000000"/>
                </a:solidFill>
                <a:effectLst/>
                <a:latin typeface="Arial" panose="020B0604020202020204" pitchFamily="34" charset="0"/>
              </a:rPr>
              <a:t>Maine CDC Vital Records and CDC WONDER Online Database</a:t>
            </a:r>
            <a:r>
              <a:rPr lang="en-US" sz="1800" dirty="0"/>
              <a:t> </a:t>
            </a:r>
          </a:p>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1892467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that chronic heavy drinking is rising among Penobscot County adults, but not to a significant degree. Men who have more than two drinks per day and women who have more than one drink per day are included in this measure.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2467389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Binge drinking is defined as having five or more alcoholic drinks on at least one day in the last 30 days. This graph shows a decrease in reported binge drinking among high school students since </a:t>
            </a:r>
            <a:r>
              <a:rPr lang="en-US" sz="1800" dirty="0" smtClean="0"/>
              <a:t>2019. </a:t>
            </a:r>
            <a:r>
              <a:rPr lang="en-US" sz="1800" dirty="0"/>
              <a:t>The difference is significant within the county, but not the state.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2690370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e-cigarettes has increased significantly within Penobscot County since 2017. The rates are not significantly different from the state overall.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443488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high school students, the use of e-cigarettes has increased significantly among middle school students in Penobscot County. Use is slightly higher than the state, but the difference is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56290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334625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21339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200764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57482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1157942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9/14/2021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9/14/2021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9/14/2021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9/14/2021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9/14/2021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9/14/2021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9/14/2021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9/14/2021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9/14/2021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nhammar@northernlight.org" TargetMode="External"/><Relationship Id="rId2" Type="http://schemas.openxmlformats.org/officeDocument/2006/relationships/hyperlink" Target="mailto:Jessica.fogg@maine.gov" TargetMode="External"/><Relationship Id="rId1" Type="http://schemas.openxmlformats.org/officeDocument/2006/relationships/slideLayout" Target="../slideLayouts/slideLayout2.xml"/><Relationship Id="rId6" Type="http://schemas.openxmlformats.org/officeDocument/2006/relationships/hyperlink" Target="mailto:info@Mainechna.org" TargetMode="External"/><Relationship Id="rId5" Type="http://schemas.openxmlformats.org/officeDocument/2006/relationships/hyperlink" Target="mailto:aworster@northernlight.org" TargetMode="External"/><Relationship Id="rId4" Type="http://schemas.openxmlformats.org/officeDocument/2006/relationships/hyperlink" Target="mailto:rredmond@northernligh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Penobscot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descr="A picture containing silhouette&#10;&#10;Description automatically generated">
            <a:extLst>
              <a:ext uri="{FF2B5EF4-FFF2-40B4-BE49-F238E27FC236}">
                <a16:creationId xmlns:a16="http://schemas.microsoft.com/office/drawing/2014/main" id="{3144E2BD-480D-4AD8-B134-29BE132F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573" y="187036"/>
            <a:ext cx="4536281" cy="6483927"/>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10</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11</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80664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277F-2352-4438-9487-1AAC471DEEF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336965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Local Activities and Accomplishments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13</a:t>
            </a:fld>
            <a:endParaRPr lang="en-US"/>
          </a:p>
        </p:txBody>
      </p:sp>
    </p:spTree>
    <p:extLst>
      <p:ext uri="{BB962C8B-B14F-4D97-AF65-F5344CB8AC3E}">
        <p14:creationId xmlns:p14="http://schemas.microsoft.com/office/powerpoint/2010/main" val="420136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Penquis District – Penobscot County</a:t>
            </a:r>
            <a:br>
              <a:rPr lang="en-US" dirty="0"/>
            </a:br>
            <a:r>
              <a:rPr lang="en-US" sz="2700" dirty="0"/>
              <a:t>Hospital and District priority areas of work since the 2019 Shared CHNA</a:t>
            </a:r>
            <a:endParaRPr lang="en-US" dirty="0"/>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967509" y="4943423"/>
            <a:ext cx="10515600" cy="365126"/>
          </a:xfrm>
        </p:spPr>
        <p:txBody>
          <a:bodyPr/>
          <a:lstStyle/>
          <a:p>
            <a:pPr marL="0" indent="0">
              <a:buNone/>
            </a:pPr>
            <a:r>
              <a:rPr lang="en-US" sz="1600" dirty="0">
                <a:solidFill>
                  <a:srgbClr val="003399"/>
                </a:solidFill>
              </a:rPr>
              <a:t>Bangor Public Health and Community Services and United Way of Eastern Maine’s work spans all categories.</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14</a:t>
            </a:fld>
            <a:endParaRPr lang="en-US"/>
          </a:p>
        </p:txBody>
      </p:sp>
      <p:graphicFrame>
        <p:nvGraphicFramePr>
          <p:cNvPr id="5" name="Table 4">
            <a:extLst>
              <a:ext uri="{FF2B5EF4-FFF2-40B4-BE49-F238E27FC236}">
                <a16:creationId xmlns:a16="http://schemas.microsoft.com/office/drawing/2014/main" id="{591001CD-2892-4E48-9132-1458C939D02E}"/>
              </a:ext>
            </a:extLst>
          </p:cNvPr>
          <p:cNvGraphicFramePr>
            <a:graphicFrameLocks noGrp="1"/>
          </p:cNvGraphicFramePr>
          <p:nvPr/>
        </p:nvGraphicFramePr>
        <p:xfrm>
          <a:off x="489529" y="2125061"/>
          <a:ext cx="11268362" cy="2525266"/>
        </p:xfrm>
        <a:graphic>
          <a:graphicData uri="http://schemas.openxmlformats.org/drawingml/2006/table">
            <a:tbl>
              <a:tblPr firstRow="1" firstCol="1" bandRow="1">
                <a:tableStyleId>{7DF18680-E054-41AD-8BC1-D1AEF772440D}</a:tableStyleId>
              </a:tblPr>
              <a:tblGrid>
                <a:gridCol w="3777671">
                  <a:extLst>
                    <a:ext uri="{9D8B030D-6E8A-4147-A177-3AD203B41FA5}">
                      <a16:colId xmlns:a16="http://schemas.microsoft.com/office/drawing/2014/main" val="1948596266"/>
                    </a:ext>
                  </a:extLst>
                </a:gridCol>
                <a:gridCol w="3694545">
                  <a:extLst>
                    <a:ext uri="{9D8B030D-6E8A-4147-A177-3AD203B41FA5}">
                      <a16:colId xmlns:a16="http://schemas.microsoft.com/office/drawing/2014/main" val="216295263"/>
                    </a:ext>
                  </a:extLst>
                </a:gridCol>
                <a:gridCol w="3796146">
                  <a:extLst>
                    <a:ext uri="{9D8B030D-6E8A-4147-A177-3AD203B41FA5}">
                      <a16:colId xmlns:a16="http://schemas.microsoft.com/office/drawing/2014/main" val="1858224552"/>
                    </a:ext>
                  </a:extLst>
                </a:gridCol>
              </a:tblGrid>
              <a:tr h="31699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COVID-19</a:t>
                      </a:r>
                    </a:p>
                  </a:txBody>
                  <a:tcPr marL="68580" marR="68580" marT="0" marB="0" anchor="ctr">
                    <a:solidFill>
                      <a:srgbClr val="3D6E6F"/>
                    </a:solidFill>
                  </a:tcPr>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Substance use</a:t>
                      </a:r>
                    </a:p>
                  </a:txBody>
                  <a:tcPr marL="68580" marR="68580" marT="0" marB="0" anchor="ctr">
                    <a:solidFill>
                      <a:srgbClr val="3D6E6F"/>
                    </a:solidFill>
                  </a:tcPr>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Mental health</a:t>
                      </a:r>
                    </a:p>
                  </a:txBody>
                  <a:tcPr marL="68580" marR="68580" marT="0" marB="0" anchor="ctr">
                    <a:solidFill>
                      <a:srgbClr val="3D6E6F"/>
                    </a:solidFill>
                  </a:tcPr>
                </a:tc>
                <a:extLst>
                  <a:ext uri="{0D108BD9-81ED-4DB2-BD59-A6C34878D82A}">
                    <a16:rowId xmlns:a16="http://schemas.microsoft.com/office/drawing/2014/main" val="3653423732"/>
                  </a:ext>
                </a:extLst>
              </a:tr>
              <a:tr h="1957387">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Health Access Network</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Millinocket Regional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 </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Community Health Care</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Valley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St. Joseph Healthcare &amp; Hospital</a:t>
                      </a:r>
                    </a:p>
                  </a:txBody>
                  <a:tcPr marL="68580" marR="68580" marT="0" marB="0">
                    <a:solidFill>
                      <a:schemeClr val="bg1">
                        <a:lumMod val="85000"/>
                        <a:alpha val="25098"/>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Health Access Network</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Millinocket Regional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 </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Community Health Care</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Valley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St. Joseph Healthcare &amp; Hospital</a:t>
                      </a:r>
                    </a:p>
                  </a:txBody>
                  <a:tcPr marL="68580" marR="68580" marT="0" marB="0">
                    <a:solidFill>
                      <a:schemeClr val="bg1">
                        <a:lumMod val="85000"/>
                        <a:alpha val="25098"/>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Health Access Network</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Millinocket Regional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 </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Valley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St. Joseph Healthcare &amp; Hospital</a:t>
                      </a:r>
                    </a:p>
                    <a:p>
                      <a:pPr marL="0" marR="0" algn="l">
                        <a:lnSpc>
                          <a:spcPct val="115000"/>
                        </a:lnSpc>
                        <a:spcBef>
                          <a:spcPts val="0"/>
                        </a:spcBef>
                        <a:spcAft>
                          <a:spcPts val="0"/>
                        </a:spcAft>
                      </a:pP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spTree>
    <p:extLst>
      <p:ext uri="{BB962C8B-B14F-4D97-AF65-F5344CB8AC3E}">
        <p14:creationId xmlns:p14="http://schemas.microsoft.com/office/powerpoint/2010/main" val="389054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3D6E6F"/>
                </a:solidFill>
                <a:effectLst/>
                <a:uLnTx/>
                <a:uFillTx/>
                <a:latin typeface="Arial Narrow" panose="020B0606020202030204" pitchFamily="34" charset="0"/>
                <a:ea typeface="+mj-ea"/>
                <a:cs typeface="+mj-cs"/>
              </a:rPr>
              <a:t>Penquis District – Penobscot County</a:t>
            </a:r>
            <a:br>
              <a:rPr kumimoji="0" lang="en-US" sz="4400" b="0" i="0" u="none" strike="noStrike" kern="1200" cap="none" spc="0" normalizeH="0" baseline="0" noProof="0" dirty="0">
                <a:ln>
                  <a:noFill/>
                </a:ln>
                <a:solidFill>
                  <a:srgbClr val="3D6E6F"/>
                </a:solidFill>
                <a:effectLst/>
                <a:uLnTx/>
                <a:uFillTx/>
                <a:latin typeface="Arial Narrow" panose="020B0606020202030204" pitchFamily="34" charset="0"/>
                <a:ea typeface="+mj-ea"/>
                <a:cs typeface="+mj-cs"/>
              </a:rPr>
            </a:br>
            <a:r>
              <a:rPr kumimoji="0" lang="en-US" sz="2700" b="0" i="0" u="none" strike="noStrike" kern="1200" cap="none" spc="0" normalizeH="0" baseline="0" noProof="0" dirty="0">
                <a:ln>
                  <a:noFill/>
                </a:ln>
                <a:solidFill>
                  <a:srgbClr val="3D6E6F"/>
                </a:solidFill>
                <a:effectLst/>
                <a:uLnTx/>
                <a:uFillTx/>
                <a:latin typeface="Arial Narrow" panose="020B0606020202030204" pitchFamily="34" charset="0"/>
                <a:ea typeface="+mj-ea"/>
                <a:cs typeface="+mj-cs"/>
              </a:rPr>
              <a:t>Hospital and District priority areas of work since the 2019 Shared CHNA</a:t>
            </a:r>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8" name="Table 7">
            <a:extLst>
              <a:ext uri="{FF2B5EF4-FFF2-40B4-BE49-F238E27FC236}">
                <a16:creationId xmlns:a16="http://schemas.microsoft.com/office/drawing/2014/main" id="{A850FF8B-57AD-476A-A265-4C7CF2ED7AF5}"/>
              </a:ext>
            </a:extLst>
          </p:cNvPr>
          <p:cNvGraphicFramePr>
            <a:graphicFrameLocks noGrp="1"/>
          </p:cNvGraphicFramePr>
          <p:nvPr/>
        </p:nvGraphicFramePr>
        <p:xfrm>
          <a:off x="411022" y="1650606"/>
          <a:ext cx="11222180" cy="2084917"/>
        </p:xfrm>
        <a:graphic>
          <a:graphicData uri="http://schemas.openxmlformats.org/drawingml/2006/table">
            <a:tbl>
              <a:tblPr firstRow="1" firstCol="1" bandRow="1">
                <a:tableStyleId>{7DF18680-E054-41AD-8BC1-D1AEF772440D}</a:tableStyleId>
              </a:tblPr>
              <a:tblGrid>
                <a:gridCol w="3731491">
                  <a:extLst>
                    <a:ext uri="{9D8B030D-6E8A-4147-A177-3AD203B41FA5}">
                      <a16:colId xmlns:a16="http://schemas.microsoft.com/office/drawing/2014/main" val="1948596266"/>
                    </a:ext>
                  </a:extLst>
                </a:gridCol>
                <a:gridCol w="3731491">
                  <a:extLst>
                    <a:ext uri="{9D8B030D-6E8A-4147-A177-3AD203B41FA5}">
                      <a16:colId xmlns:a16="http://schemas.microsoft.com/office/drawing/2014/main" val="216295263"/>
                    </a:ext>
                  </a:extLst>
                </a:gridCol>
                <a:gridCol w="3759198">
                  <a:extLst>
                    <a:ext uri="{9D8B030D-6E8A-4147-A177-3AD203B41FA5}">
                      <a16:colId xmlns:a16="http://schemas.microsoft.com/office/drawing/2014/main" val="1858224552"/>
                    </a:ext>
                  </a:extLst>
                </a:gridCol>
              </a:tblGrid>
              <a:tr h="290584">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Social Determinants of Health</a:t>
                      </a:r>
                    </a:p>
                  </a:txBody>
                  <a:tcPr marL="68580" marR="68580" marT="0" marB="0" anchor="ctr">
                    <a:solidFill>
                      <a:srgbClr val="3D6E6F"/>
                    </a:solidFill>
                  </a:tcPr>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Access to care</a:t>
                      </a:r>
                    </a:p>
                  </a:txBody>
                  <a:tcPr marL="68580" marR="68580" marT="0" marB="0" anchor="ctr">
                    <a:solidFill>
                      <a:srgbClr val="3D6E6F"/>
                    </a:solidFill>
                  </a:tcPr>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Physical activity, nutrition, weight</a:t>
                      </a:r>
                    </a:p>
                  </a:txBody>
                  <a:tcPr marL="68580" marR="68580" marT="0" marB="0" anchor="ctr">
                    <a:solidFill>
                      <a:srgbClr val="3D6E6F"/>
                    </a:solidFill>
                  </a:tcPr>
                </a:tc>
                <a:extLst>
                  <a:ext uri="{0D108BD9-81ED-4DB2-BD59-A6C34878D82A}">
                    <a16:rowId xmlns:a16="http://schemas.microsoft.com/office/drawing/2014/main" val="3653423732"/>
                  </a:ext>
                </a:extLst>
              </a:tr>
              <a:tr h="1794333">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Millinocket Regional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Sebasticook Valley Hospital </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Community Health Care</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St. Joseph Healthcare &amp; Hospital</a:t>
                      </a:r>
                    </a:p>
                  </a:txBody>
                  <a:tcPr marL="68580" marR="68580" marT="0" marB="0">
                    <a:solidFill>
                      <a:schemeClr val="bg1">
                        <a:lumMod val="85000"/>
                        <a:alpha val="25098"/>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Millinocket Regional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Community Health Care</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St. Joseph Healthcare &amp; Hospital</a:t>
                      </a:r>
                    </a:p>
                    <a:p>
                      <a:pPr marL="0" marR="0" algn="l">
                        <a:lnSpc>
                          <a:spcPct val="115000"/>
                        </a:lnSpc>
                        <a:spcBef>
                          <a:spcPts val="0"/>
                        </a:spcBef>
                        <a:spcAft>
                          <a:spcPts val="0"/>
                        </a:spcAft>
                      </a:pP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alpha val="25098"/>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Health Access Network</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Millinocket Regional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Community Health Care</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St. Joseph Healthcare &amp; Hospital</a:t>
                      </a:r>
                    </a:p>
                    <a:p>
                      <a:pPr marL="0" marR="0" algn="l">
                        <a:lnSpc>
                          <a:spcPct val="115000"/>
                        </a:lnSpc>
                        <a:spcBef>
                          <a:spcPts val="0"/>
                        </a:spcBef>
                        <a:spcAft>
                          <a:spcPts val="0"/>
                        </a:spcAft>
                      </a:pPr>
                      <a:endParaRPr lang="en-US" sz="1400" b="0" dirty="0">
                        <a:solidFill>
                          <a:schemeClr val="bg1">
                            <a:lumMod val="75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graphicFrame>
        <p:nvGraphicFramePr>
          <p:cNvPr id="9" name="Table 8">
            <a:extLst>
              <a:ext uri="{FF2B5EF4-FFF2-40B4-BE49-F238E27FC236}">
                <a16:creationId xmlns:a16="http://schemas.microsoft.com/office/drawing/2014/main" id="{FA598B5C-80C9-44E5-B7E2-5B456B3FEF64}"/>
              </a:ext>
            </a:extLst>
          </p:cNvPr>
          <p:cNvGraphicFramePr>
            <a:graphicFrameLocks noGrp="1"/>
          </p:cNvGraphicFramePr>
          <p:nvPr/>
        </p:nvGraphicFramePr>
        <p:xfrm>
          <a:off x="411022" y="3958139"/>
          <a:ext cx="7242331" cy="816694"/>
        </p:xfrm>
        <a:graphic>
          <a:graphicData uri="http://schemas.openxmlformats.org/drawingml/2006/table">
            <a:tbl>
              <a:tblPr firstRow="1" firstCol="1" bandRow="1">
                <a:tableStyleId>{7DF18680-E054-41AD-8BC1-D1AEF772440D}</a:tableStyleId>
              </a:tblPr>
              <a:tblGrid>
                <a:gridCol w="3649382">
                  <a:extLst>
                    <a:ext uri="{9D8B030D-6E8A-4147-A177-3AD203B41FA5}">
                      <a16:colId xmlns:a16="http://schemas.microsoft.com/office/drawing/2014/main" val="1053662219"/>
                    </a:ext>
                  </a:extLst>
                </a:gridCol>
                <a:gridCol w="3592949">
                  <a:extLst>
                    <a:ext uri="{9D8B030D-6E8A-4147-A177-3AD203B41FA5}">
                      <a16:colId xmlns:a16="http://schemas.microsoft.com/office/drawing/2014/main" val="1857387036"/>
                    </a:ext>
                  </a:extLst>
                </a:gridCol>
              </a:tblGrid>
              <a:tr h="292257">
                <a:tc>
                  <a:txBody>
                    <a:bodyPr/>
                    <a:lstStyle/>
                    <a:p>
                      <a:pPr marL="0" marR="0" algn="ctr">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Behavioral health</a:t>
                      </a:r>
                    </a:p>
                  </a:txBody>
                  <a:tcPr marL="68580" marR="68580" marT="0" marB="0" anchor="ctr">
                    <a:solidFill>
                      <a:srgbClr val="3D6E6F"/>
                    </a:solidFill>
                  </a:tcPr>
                </a:tc>
                <a:tc>
                  <a:txBody>
                    <a:bodyPr/>
                    <a:lstStyle/>
                    <a:p>
                      <a:pPr marL="0" marR="0" algn="ctr">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Tobacco use</a:t>
                      </a:r>
                    </a:p>
                  </a:txBody>
                  <a:tcPr marL="68580" marR="68580" marT="0" marB="0" anchor="ctr">
                    <a:solidFill>
                      <a:srgbClr val="3D6E6F"/>
                    </a:solidFill>
                  </a:tcPr>
                </a:tc>
                <a:extLst>
                  <a:ext uri="{0D108BD9-81ED-4DB2-BD59-A6C34878D82A}">
                    <a16:rowId xmlns:a16="http://schemas.microsoft.com/office/drawing/2014/main" val="2367496413"/>
                  </a:ext>
                </a:extLst>
              </a:tr>
              <a:tr h="524437">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Community Health Care</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95000"/>
                      </a:schemeClr>
                    </a:solidFill>
                  </a:tcPr>
                </a:tc>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Penobscot Community Health Care</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Penquis Public Health District (Maine CDC)</a:t>
                      </a:r>
                    </a:p>
                  </a:txBody>
                  <a:tcPr marL="68580" marR="68580" marT="0" marB="0">
                    <a:solidFill>
                      <a:schemeClr val="bg1">
                        <a:lumMod val="95000"/>
                      </a:schemeClr>
                    </a:solidFill>
                  </a:tcPr>
                </a:tc>
                <a:extLst>
                  <a:ext uri="{0D108BD9-81ED-4DB2-BD59-A6C34878D82A}">
                    <a16:rowId xmlns:a16="http://schemas.microsoft.com/office/drawing/2014/main" val="2048923283"/>
                  </a:ext>
                </a:extLst>
              </a:tr>
            </a:tbl>
          </a:graphicData>
        </a:graphic>
      </p:graphicFrame>
      <p:graphicFrame>
        <p:nvGraphicFramePr>
          <p:cNvPr id="10" name="Table 9">
            <a:extLst>
              <a:ext uri="{FF2B5EF4-FFF2-40B4-BE49-F238E27FC236}">
                <a16:creationId xmlns:a16="http://schemas.microsoft.com/office/drawing/2014/main" id="{82FFE9B3-C281-4FB5-BE0E-FB8EA6233118}"/>
              </a:ext>
            </a:extLst>
          </p:cNvPr>
          <p:cNvGraphicFramePr>
            <a:graphicFrameLocks noGrp="1"/>
          </p:cNvGraphicFramePr>
          <p:nvPr/>
        </p:nvGraphicFramePr>
        <p:xfrm>
          <a:off x="6234544" y="4997449"/>
          <a:ext cx="5578765" cy="574415"/>
        </p:xfrm>
        <a:graphic>
          <a:graphicData uri="http://schemas.openxmlformats.org/drawingml/2006/table">
            <a:tbl>
              <a:tblPr firstRow="1" firstCol="1" bandRow="1">
                <a:tableStyleId>{7DF18680-E054-41AD-8BC1-D1AEF772440D}</a:tableStyleId>
              </a:tblPr>
              <a:tblGrid>
                <a:gridCol w="1957766">
                  <a:extLst>
                    <a:ext uri="{9D8B030D-6E8A-4147-A177-3AD203B41FA5}">
                      <a16:colId xmlns:a16="http://schemas.microsoft.com/office/drawing/2014/main" val="863300266"/>
                    </a:ext>
                  </a:extLst>
                </a:gridCol>
                <a:gridCol w="3620999">
                  <a:extLst>
                    <a:ext uri="{9D8B030D-6E8A-4147-A177-3AD203B41FA5}">
                      <a16:colId xmlns:a16="http://schemas.microsoft.com/office/drawing/2014/main" val="1484665761"/>
                    </a:ext>
                  </a:extLst>
                </a:gridCol>
              </a:tblGrid>
              <a:tr h="18351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Chronic disease</a:t>
                      </a:r>
                    </a:p>
                  </a:txBody>
                  <a:tcPr marL="68580" marR="68580" marT="0" marB="0" anchor="ctr">
                    <a:solidFill>
                      <a:srgbClr val="3D6E6F"/>
                    </a:solidFill>
                  </a:tcPr>
                </a:tc>
                <a:tc>
                  <a:txBody>
                    <a:bodyPr/>
                    <a:lstStyle/>
                    <a:p>
                      <a:pPr algn="l" fontAlgn="b"/>
                      <a:r>
                        <a:rPr lang="en-US" sz="1400" b="0" i="0" u="none" strike="noStrike" dirty="0">
                          <a:solidFill>
                            <a:schemeClr val="bg1">
                              <a:lumMod val="85000"/>
                            </a:schemeClr>
                          </a:solidFill>
                          <a:effectLst/>
                          <a:latin typeface="Arial" panose="020B0604020202020204" pitchFamily="34" charset="0"/>
                          <a:cs typeface="Arial" panose="020B0604020202020204" pitchFamily="34" charset="0"/>
                        </a:rPr>
                        <a:t> </a:t>
                      </a:r>
                      <a:r>
                        <a:rPr lang="en-US" sz="1400" b="0" i="0" u="none" strike="noStrike" dirty="0">
                          <a:solidFill>
                            <a:schemeClr val="tx1"/>
                          </a:solidFill>
                          <a:effectLst/>
                          <a:latin typeface="Arial" panose="020B0604020202020204" pitchFamily="34" charset="0"/>
                          <a:cs typeface="Arial" panose="020B0604020202020204" pitchFamily="34" charset="0"/>
                        </a:rPr>
                        <a:t>Millinocket</a:t>
                      </a:r>
                      <a:r>
                        <a:rPr lang="en-US" sz="1400" b="0" i="0" u="none" strike="noStrike" baseline="0" dirty="0">
                          <a:solidFill>
                            <a:schemeClr val="tx1"/>
                          </a:solidFill>
                          <a:effectLst/>
                          <a:latin typeface="Arial" panose="020B0604020202020204" pitchFamily="34" charset="0"/>
                          <a:cs typeface="Arial" panose="020B0604020202020204" pitchFamily="34" charset="0"/>
                        </a:rPr>
                        <a:t> Regional Hospital</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83269773"/>
                  </a:ext>
                </a:extLst>
              </a:tr>
              <a:tr h="293999">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Healthy aging</a:t>
                      </a:r>
                    </a:p>
                  </a:txBody>
                  <a:tcPr marL="68580" marR="68580" marT="0" marB="0" anchor="ctr">
                    <a:solidFill>
                      <a:srgbClr val="3D6E6F"/>
                    </a:solidFill>
                  </a:tcPr>
                </a:tc>
                <a:tc>
                  <a:txBody>
                    <a:bodyPr/>
                    <a:lstStyle/>
                    <a:p>
                      <a:pPr marL="0" marR="0" algn="l">
                        <a:lnSpc>
                          <a:spcPct val="115000"/>
                        </a:lnSpc>
                        <a:spcBef>
                          <a:spcPts val="0"/>
                        </a:spcBef>
                        <a:spcAft>
                          <a:spcPts val="0"/>
                        </a:spcAft>
                      </a:pPr>
                      <a:r>
                        <a:rPr lang="en-US" sz="1400" dirty="0">
                          <a:solidFill>
                            <a:schemeClr val="tx1"/>
                          </a:solidFill>
                          <a:effectLst/>
                          <a:latin typeface="Arial" panose="020B0604020202020204" pitchFamily="34" charset="0"/>
                          <a:ea typeface="Calibri"/>
                          <a:cs typeface="Arial" panose="020B0604020202020204" pitchFamily="34" charset="0"/>
                        </a:rPr>
                        <a:t>Northern Light Sebasticook Valley Hospital </a:t>
                      </a:r>
                    </a:p>
                  </a:txBody>
                  <a:tcPr marL="68580" marR="68580" marT="0" marB="0" anchor="ctr">
                    <a:solidFill>
                      <a:schemeClr val="bg1">
                        <a:lumMod val="95000"/>
                      </a:schemeClr>
                    </a:solidFill>
                  </a:tcPr>
                </a:tc>
                <a:extLst>
                  <a:ext uri="{0D108BD9-81ED-4DB2-BD59-A6C34878D82A}">
                    <a16:rowId xmlns:a16="http://schemas.microsoft.com/office/drawing/2014/main" val="1032413475"/>
                  </a:ext>
                </a:extLst>
              </a:tr>
            </a:tbl>
          </a:graphicData>
        </a:graphic>
      </p:graphicFrame>
      <p:sp>
        <p:nvSpPr>
          <p:cNvPr id="11" name="Content Placeholder 2">
            <a:extLst>
              <a:ext uri="{FF2B5EF4-FFF2-40B4-BE49-F238E27FC236}">
                <a16:creationId xmlns:a16="http://schemas.microsoft.com/office/drawing/2014/main" id="{1D2A0B6F-014E-4A29-AD60-12EA021E3E59}"/>
              </a:ext>
            </a:extLst>
          </p:cNvPr>
          <p:cNvSpPr>
            <a:spLocks noGrp="1"/>
          </p:cNvSpPr>
          <p:nvPr>
            <p:ph idx="1"/>
          </p:nvPr>
        </p:nvSpPr>
        <p:spPr>
          <a:xfrm>
            <a:off x="838200" y="5814143"/>
            <a:ext cx="10515600" cy="365126"/>
          </a:xfrm>
        </p:spPr>
        <p:txBody>
          <a:bodyPr/>
          <a:lstStyle/>
          <a:p>
            <a:pPr marL="0" indent="0">
              <a:buNone/>
            </a:pPr>
            <a:r>
              <a:rPr lang="en-US" sz="1600" dirty="0">
                <a:solidFill>
                  <a:srgbClr val="003399"/>
                </a:solidFill>
              </a:rPr>
              <a:t>Bangor Public Health and Community Services and United Way of Eastern Maine’s work spans all categories.</a:t>
            </a:r>
          </a:p>
        </p:txBody>
      </p:sp>
    </p:spTree>
    <p:extLst>
      <p:ext uri="{BB962C8B-B14F-4D97-AF65-F5344CB8AC3E}">
        <p14:creationId xmlns:p14="http://schemas.microsoft.com/office/powerpoint/2010/main" val="151116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Partners</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16</a:t>
            </a:fld>
            <a:endParaRPr lang="en-US"/>
          </a:p>
        </p:txBody>
      </p:sp>
      <p:pic>
        <p:nvPicPr>
          <p:cNvPr id="3" name="Picture 2" descr="Timeline&#10;&#10;Description automatically generated">
            <a:extLst>
              <a:ext uri="{FF2B5EF4-FFF2-40B4-BE49-F238E27FC236}">
                <a16:creationId xmlns:a16="http://schemas.microsoft.com/office/drawing/2014/main" id="{A2AA100A-67F8-4962-B7B2-FB6393E14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167" y="33091"/>
            <a:ext cx="8292326" cy="6246763"/>
          </a:xfrm>
          <a:prstGeom prst="rect">
            <a:avLst/>
          </a:prstGeom>
        </p:spPr>
      </p:pic>
    </p:spTree>
    <p:extLst>
      <p:ext uri="{BB962C8B-B14F-4D97-AF65-F5344CB8AC3E}">
        <p14:creationId xmlns:p14="http://schemas.microsoft.com/office/powerpoint/2010/main" val="236591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Accomplishments of Note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17</a:t>
            </a:fld>
            <a:endParaRPr lang="en-US"/>
          </a:p>
        </p:txBody>
      </p:sp>
      <p:pic>
        <p:nvPicPr>
          <p:cNvPr id="3" name="Picture 2">
            <a:extLst>
              <a:ext uri="{FF2B5EF4-FFF2-40B4-BE49-F238E27FC236}">
                <a16:creationId xmlns:a16="http://schemas.microsoft.com/office/drawing/2014/main" id="{77DF563D-2F57-4C8A-BE24-912BAFFEB69A}"/>
              </a:ext>
            </a:extLst>
          </p:cNvPr>
          <p:cNvPicPr>
            <a:picLocks noChangeAspect="1"/>
          </p:cNvPicPr>
          <p:nvPr/>
        </p:nvPicPr>
        <p:blipFill>
          <a:blip r:embed="rId3"/>
          <a:stretch>
            <a:fillRect/>
          </a:stretch>
        </p:blipFill>
        <p:spPr>
          <a:xfrm>
            <a:off x="4870591" y="1508443"/>
            <a:ext cx="7074819" cy="4410444"/>
          </a:xfrm>
          <a:prstGeom prst="rect">
            <a:avLst/>
          </a:prstGeom>
          <a:ln>
            <a:solidFill>
              <a:schemeClr val="tx1"/>
            </a:solidFill>
          </a:ln>
        </p:spPr>
      </p:pic>
      <p:sp>
        <p:nvSpPr>
          <p:cNvPr id="6" name="Oval 5">
            <a:extLst>
              <a:ext uri="{FF2B5EF4-FFF2-40B4-BE49-F238E27FC236}">
                <a16:creationId xmlns:a16="http://schemas.microsoft.com/office/drawing/2014/main" id="{2BDAB021-3BDE-4485-AAC6-4656551B8B7B}"/>
              </a:ext>
            </a:extLst>
          </p:cNvPr>
          <p:cNvSpPr/>
          <p:nvPr/>
        </p:nvSpPr>
        <p:spPr>
          <a:xfrm>
            <a:off x="662711" y="1764148"/>
            <a:ext cx="4009172" cy="3935763"/>
          </a:xfrm>
          <a:prstGeom prst="ellipse">
            <a:avLst/>
          </a:prstGeom>
          <a:solidFill>
            <a:srgbClr val="3D6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669FF7F9-7073-4F9E-8D83-23D5DB5D8C1B}"/>
              </a:ext>
            </a:extLst>
          </p:cNvPr>
          <p:cNvSpPr txBox="1">
            <a:spLocks/>
          </p:cNvSpPr>
          <p:nvPr/>
        </p:nvSpPr>
        <p:spPr>
          <a:xfrm>
            <a:off x="971921" y="2169902"/>
            <a:ext cx="3342851" cy="35300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sz="3200" dirty="0">
                <a:solidFill>
                  <a:schemeClr val="bg1"/>
                </a:solidFill>
              </a:rPr>
              <a:t>Update on  selected priorities and activities since the </a:t>
            </a:r>
            <a:r>
              <a:rPr lang="en-US" altLang="en-US" sz="3200" b="1" dirty="0">
                <a:solidFill>
                  <a:schemeClr val="bg1"/>
                </a:solidFill>
              </a:rPr>
              <a:t>2019 Shared CHNA</a:t>
            </a:r>
          </a:p>
        </p:txBody>
      </p:sp>
    </p:spTree>
    <p:extLst>
      <p:ext uri="{BB962C8B-B14F-4D97-AF65-F5344CB8AC3E}">
        <p14:creationId xmlns:p14="http://schemas.microsoft.com/office/powerpoint/2010/main" val="362514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B6ED7-E9DB-4B13-B452-B336289E1FF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Welcome</a:t>
            </a:r>
          </a:p>
        </p:txBody>
      </p:sp>
      <p:sp>
        <p:nvSpPr>
          <p:cNvPr id="8" name="Content Placeholder 7">
            <a:extLst>
              <a:ext uri="{FF2B5EF4-FFF2-40B4-BE49-F238E27FC236}">
                <a16:creationId xmlns:a16="http://schemas.microsoft.com/office/drawing/2014/main" id="{83ED6F1F-9D2A-4296-A7D8-1E5727CFF9CC}"/>
              </a:ext>
            </a:extLst>
          </p:cNvPr>
          <p:cNvSpPr>
            <a:spLocks noGrp="1"/>
          </p:cNvSpPr>
          <p:nvPr>
            <p:ph idx="1"/>
          </p:nvPr>
        </p:nvSpPr>
        <p:spPr/>
        <p:txBody>
          <a:bodyPr/>
          <a:lstStyle/>
          <a:p>
            <a:r>
              <a:rPr lang="en-US" dirty="0"/>
              <a:t>Introductions</a:t>
            </a:r>
          </a:p>
          <a:p>
            <a:r>
              <a:rPr lang="en-US" dirty="0"/>
              <a:t>Overview of Tools</a:t>
            </a:r>
          </a:p>
          <a:p>
            <a:r>
              <a:rPr lang="en-US" dirty="0"/>
              <a:t>Purpose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pic>
        <p:nvPicPr>
          <p:cNvPr id="9" name="Picture 8">
            <a:extLst>
              <a:ext uri="{FF2B5EF4-FFF2-40B4-BE49-F238E27FC236}">
                <a16:creationId xmlns:a16="http://schemas.microsoft.com/office/drawing/2014/main" id="{479AB109-D1A6-4DD5-9A01-0DCCE9B5E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7" name="Rectangle 6">
            <a:extLst>
              <a:ext uri="{FF2B5EF4-FFF2-40B4-BE49-F238E27FC236}">
                <a16:creationId xmlns:a16="http://schemas.microsoft.com/office/drawing/2014/main" id="{BFFAE557-BC1B-4807-997C-5DDBCEE92669}"/>
              </a:ext>
            </a:extLst>
          </p:cNvPr>
          <p:cNvSpPr/>
          <p:nvPr/>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sign with white lettering&#10;&#10;Description automatically generated with medium confidence">
            <a:extLst>
              <a:ext uri="{FF2B5EF4-FFF2-40B4-BE49-F238E27FC236}">
                <a16:creationId xmlns:a16="http://schemas.microsoft.com/office/drawing/2014/main" id="{8D2C27F7-3A89-47B0-A735-7E27F19E0A4A}"/>
              </a:ext>
            </a:extLst>
          </p:cNvPr>
          <p:cNvPicPr>
            <a:picLocks noChangeAspect="1"/>
          </p:cNvPicPr>
          <p:nvPr/>
        </p:nvPicPr>
        <p:blipFill>
          <a:blip r:embed="rId4">
            <a:duotone>
              <a:schemeClr val="accent2">
                <a:shade val="45000"/>
                <a:satMod val="135000"/>
              </a:schemeClr>
              <a:prstClr val="white"/>
            </a:duotone>
            <a:alphaModFix amt="25000"/>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029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979287909"/>
              </p:ext>
            </p:extLst>
          </p:nvPr>
        </p:nvGraphicFramePr>
        <p:xfrm>
          <a:off x="1006764" y="2407747"/>
          <a:ext cx="8700652" cy="116967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BENCHMARKS</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MAINE</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U.S.</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050431" y="1946082"/>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313896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315939876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22</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534390" y="3474720"/>
            <a:ext cx="45316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23</a:t>
            </a:fld>
            <a:endParaRPr lang="en-US"/>
          </a:p>
        </p:txBody>
      </p:sp>
    </p:spTree>
    <p:extLst>
      <p:ext uri="{BB962C8B-B14F-4D97-AF65-F5344CB8AC3E}">
        <p14:creationId xmlns:p14="http://schemas.microsoft.com/office/powerpoint/2010/main" val="63842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2253267183"/>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Penobscot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PENOBSCOT</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151,774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Penobscot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BBC7909-AF05-461B-8727-F732974E5B26}"/>
              </a:ext>
            </a:extLst>
          </p:cNvPr>
          <p:cNvGrpSpPr/>
          <p:nvPr/>
        </p:nvGrpSpPr>
        <p:grpSpPr>
          <a:xfrm>
            <a:off x="4229822" y="2090059"/>
            <a:ext cx="6858000" cy="3953437"/>
            <a:chOff x="0" y="0"/>
            <a:chExt cx="5595938" cy="3479482"/>
          </a:xfrm>
          <a:noFill/>
        </p:grpSpPr>
        <p:graphicFrame>
          <p:nvGraphicFramePr>
            <p:cNvPr id="8" name="Chart 7">
              <a:extLst>
                <a:ext uri="{FF2B5EF4-FFF2-40B4-BE49-F238E27FC236}">
                  <a16:creationId xmlns:a16="http://schemas.microsoft.com/office/drawing/2014/main" id="{A7DC571E-9BB6-4C7E-A536-147A8B18EE27}"/>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68B7878-B5E3-425F-80F1-28616245CA39}"/>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7" name="Chart 6">
            <a:extLst>
              <a:ext uri="{FF2B5EF4-FFF2-40B4-BE49-F238E27FC236}">
                <a16:creationId xmlns:a16="http://schemas.microsoft.com/office/drawing/2014/main" id="{B680B5DA-DD49-4E27-921B-20EB40DFFA3A}"/>
              </a:ext>
            </a:extLst>
          </p:cNvPr>
          <p:cNvGraphicFramePr>
            <a:graphicFrameLocks noGrp="1"/>
          </p:cNvGraphicFramePr>
          <p:nvPr>
            <p:extLst>
              <p:ext uri="{D42A27DB-BD31-4B8C-83A1-F6EECF244321}">
                <p14:modId xmlns:p14="http://schemas.microsoft.com/office/powerpoint/2010/main" val="162459182"/>
              </p:ext>
            </p:extLst>
          </p:nvPr>
        </p:nvGraphicFramePr>
        <p:xfrm>
          <a:off x="1854778" y="1335541"/>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6" name="Chart 5">
            <a:extLst>
              <a:ext uri="{FF2B5EF4-FFF2-40B4-BE49-F238E27FC236}">
                <a16:creationId xmlns:a16="http://schemas.microsoft.com/office/drawing/2014/main" id="{F6DD69E1-479B-47C2-95B7-C1F7A2F75211}"/>
              </a:ext>
            </a:extLst>
          </p:cNvPr>
          <p:cNvGraphicFramePr>
            <a:graphicFrameLocks noGrp="1"/>
          </p:cNvGraphicFramePr>
          <p:nvPr>
            <p:extLst>
              <p:ext uri="{D42A27DB-BD31-4B8C-83A1-F6EECF244321}">
                <p14:modId xmlns:p14="http://schemas.microsoft.com/office/powerpoint/2010/main" val="2442431262"/>
              </p:ext>
            </p:extLst>
          </p:nvPr>
        </p:nvGraphicFramePr>
        <p:xfrm>
          <a:off x="1771650" y="132366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59B1E5AF-F6F6-4693-A216-B4CD571B60E5}"/>
              </a:ext>
            </a:extLst>
          </p:cNvPr>
          <p:cNvGraphicFramePr>
            <a:graphicFrameLocks noGrp="1"/>
          </p:cNvGraphicFramePr>
          <p:nvPr>
            <p:extLst>
              <p:ext uri="{D42A27DB-BD31-4B8C-83A1-F6EECF244321}">
                <p14:modId xmlns:p14="http://schemas.microsoft.com/office/powerpoint/2010/main" val="2713017738"/>
              </p:ext>
            </p:extLst>
          </p:nvPr>
        </p:nvGraphicFramePr>
        <p:xfrm>
          <a:off x="1771650" y="131179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94DC35B0-C41F-499D-8725-649BB015AE81}"/>
              </a:ext>
            </a:extLst>
          </p:cNvPr>
          <p:cNvGraphicFramePr>
            <a:graphicFrameLocks noGrp="1"/>
          </p:cNvGraphicFramePr>
          <p:nvPr>
            <p:extLst>
              <p:ext uri="{D42A27DB-BD31-4B8C-83A1-F6EECF244321}">
                <p14:modId xmlns:p14="http://schemas.microsoft.com/office/powerpoint/2010/main" val="1768784148"/>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0C3B2D4B-12D2-4AE8-9F0A-E62533348392}"/>
              </a:ext>
            </a:extLst>
          </p:cNvPr>
          <p:cNvGraphicFramePr>
            <a:graphicFrameLocks noGrp="1"/>
          </p:cNvGraphicFramePr>
          <p:nvPr>
            <p:extLst>
              <p:ext uri="{D42A27DB-BD31-4B8C-83A1-F6EECF244321}">
                <p14:modId xmlns:p14="http://schemas.microsoft.com/office/powerpoint/2010/main" val="940045797"/>
              </p:ext>
            </p:extLst>
          </p:nvPr>
        </p:nvGraphicFramePr>
        <p:xfrm>
          <a:off x="1771650" y="128804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942CA074-FFB5-4B27-94FE-8BFAB48C2309}"/>
              </a:ext>
            </a:extLst>
          </p:cNvPr>
          <p:cNvGraphicFramePr>
            <a:graphicFrameLocks noGrp="1"/>
          </p:cNvGraphicFramePr>
          <p:nvPr>
            <p:extLst>
              <p:ext uri="{D42A27DB-BD31-4B8C-83A1-F6EECF244321}">
                <p14:modId xmlns:p14="http://schemas.microsoft.com/office/powerpoint/2010/main" val="3424126436"/>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922B8F24-6214-40C1-BB98-EF2A8BA5B7F0}"/>
              </a:ext>
            </a:extLst>
          </p:cNvPr>
          <p:cNvGraphicFramePr>
            <a:graphicFrameLocks noGrp="1"/>
          </p:cNvGraphicFramePr>
          <p:nvPr>
            <p:extLst>
              <p:ext uri="{D42A27DB-BD31-4B8C-83A1-F6EECF244321}">
                <p14:modId xmlns:p14="http://schemas.microsoft.com/office/powerpoint/2010/main" val="1974961982"/>
              </p:ext>
            </p:extLst>
          </p:nvPr>
        </p:nvGraphicFramePr>
        <p:xfrm>
          <a:off x="1771650" y="134741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7" name="Chart 6">
            <a:extLst>
              <a:ext uri="{FF2B5EF4-FFF2-40B4-BE49-F238E27FC236}">
                <a16:creationId xmlns:a16="http://schemas.microsoft.com/office/drawing/2014/main" id="{5AECD87C-A181-441C-9C6E-D03BD9BCC7C9}"/>
              </a:ext>
            </a:extLst>
          </p:cNvPr>
          <p:cNvGraphicFramePr>
            <a:graphicFrameLocks/>
          </p:cNvGraphicFramePr>
          <p:nvPr>
            <p:extLst>
              <p:ext uri="{D42A27DB-BD31-4B8C-83A1-F6EECF244321}">
                <p14:modId xmlns:p14="http://schemas.microsoft.com/office/powerpoint/2010/main" val="4126852305"/>
              </p:ext>
            </p:extLst>
          </p:nvPr>
        </p:nvGraphicFramePr>
        <p:xfrm>
          <a:off x="6790707" y="1629888"/>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BD3AD6A-AFF4-4084-B781-FFF466A9934A}"/>
              </a:ext>
            </a:extLst>
          </p:cNvPr>
          <p:cNvGraphicFramePr>
            <a:graphicFrameLocks/>
          </p:cNvGraphicFramePr>
          <p:nvPr>
            <p:extLst>
              <p:ext uri="{D42A27DB-BD31-4B8C-83A1-F6EECF244321}">
                <p14:modId xmlns:p14="http://schemas.microsoft.com/office/powerpoint/2010/main" val="149486754"/>
              </p:ext>
            </p:extLst>
          </p:nvPr>
        </p:nvGraphicFramePr>
        <p:xfrm>
          <a:off x="788720" y="1629888"/>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614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3824FE4C-07B7-4D44-A3FE-4EAE8C854EE0}"/>
              </a:ext>
            </a:extLst>
          </p:cNvPr>
          <p:cNvGraphicFramePr>
            <a:graphicFrameLocks noGrp="1"/>
          </p:cNvGraphicFramePr>
          <p:nvPr>
            <p:extLst>
              <p:ext uri="{D42A27DB-BD31-4B8C-83A1-F6EECF244321}">
                <p14:modId xmlns:p14="http://schemas.microsoft.com/office/powerpoint/2010/main" val="2875928478"/>
              </p:ext>
            </p:extLst>
          </p:nvPr>
        </p:nvGraphicFramePr>
        <p:xfrm>
          <a:off x="1771650" y="127616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1A50A2B6-AD90-4EEE-983D-7EC9A7AF4918}"/>
              </a:ext>
            </a:extLst>
          </p:cNvPr>
          <p:cNvGraphicFramePr>
            <a:graphicFrameLocks noGrp="1"/>
          </p:cNvGraphicFramePr>
          <p:nvPr>
            <p:extLst>
              <p:ext uri="{D42A27DB-BD31-4B8C-83A1-F6EECF244321}">
                <p14:modId xmlns:p14="http://schemas.microsoft.com/office/powerpoint/2010/main" val="3099951576"/>
              </p:ext>
            </p:extLst>
          </p:nvPr>
        </p:nvGraphicFramePr>
        <p:xfrm>
          <a:off x="1688523" y="132366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9A505222-BAEE-406C-8039-5F25F70FD889}"/>
              </a:ext>
            </a:extLst>
          </p:cNvPr>
          <p:cNvGraphicFramePr>
            <a:graphicFrameLocks noGrp="1"/>
          </p:cNvGraphicFramePr>
          <p:nvPr>
            <p:extLst>
              <p:ext uri="{D42A27DB-BD31-4B8C-83A1-F6EECF244321}">
                <p14:modId xmlns:p14="http://schemas.microsoft.com/office/powerpoint/2010/main" val="3364831682"/>
              </p:ext>
            </p:extLst>
          </p:nvPr>
        </p:nvGraphicFramePr>
        <p:xfrm>
          <a:off x="1771650" y="129991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A1A9-F642-474E-91BB-00BD474ED439}"/>
              </a:ext>
            </a:extLst>
          </p:cNvPr>
          <p:cNvSpPr>
            <a:spLocks noGrp="1"/>
          </p:cNvSpPr>
          <p:nvPr>
            <p:ph type="title"/>
          </p:nvPr>
        </p:nvSpPr>
        <p:spPr/>
        <p:txBody>
          <a:bodyPr/>
          <a:lstStyle/>
          <a:p>
            <a:r>
              <a:rPr lang="en-US" dirty="0"/>
              <a:t>Thank you, forum sponsors</a:t>
            </a:r>
          </a:p>
        </p:txBody>
      </p:sp>
      <p:sp>
        <p:nvSpPr>
          <p:cNvPr id="4" name="Slide Number Placeholder 3">
            <a:extLst>
              <a:ext uri="{FF2B5EF4-FFF2-40B4-BE49-F238E27FC236}">
                <a16:creationId xmlns:a16="http://schemas.microsoft.com/office/drawing/2014/main" id="{5578EDF0-1774-4DD6-8B39-ADDD807F628C}"/>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5" name="Content Placeholder 4">
            <a:extLst>
              <a:ext uri="{FF2B5EF4-FFF2-40B4-BE49-F238E27FC236}">
                <a16:creationId xmlns:a16="http://schemas.microsoft.com/office/drawing/2014/main" id="{987967D0-E05D-447A-A9AE-C30D7E9817AA}"/>
              </a:ext>
            </a:extLst>
          </p:cNvPr>
          <p:cNvGraphicFramePr>
            <a:graphicFrameLocks noGrp="1"/>
          </p:cNvGraphicFramePr>
          <p:nvPr>
            <p:ph idx="1"/>
          </p:nvPr>
        </p:nvGraphicFramePr>
        <p:xfrm>
          <a:off x="736600" y="1823614"/>
          <a:ext cx="10901219" cy="3840480"/>
        </p:xfrm>
        <a:graphic>
          <a:graphicData uri="http://schemas.openxmlformats.org/drawingml/2006/table">
            <a:tbl>
              <a:tblPr>
                <a:tableStyleId>{2D5ABB26-0587-4C30-8999-92F81FD0307C}</a:tableStyleId>
              </a:tblPr>
              <a:tblGrid>
                <a:gridCol w="5632297">
                  <a:extLst>
                    <a:ext uri="{9D8B030D-6E8A-4147-A177-3AD203B41FA5}">
                      <a16:colId xmlns:a16="http://schemas.microsoft.com/office/drawing/2014/main" val="20000"/>
                    </a:ext>
                  </a:extLst>
                </a:gridCol>
                <a:gridCol w="5268922">
                  <a:extLst>
                    <a:ext uri="{9D8B030D-6E8A-4147-A177-3AD203B41FA5}">
                      <a16:colId xmlns:a16="http://schemas.microsoft.com/office/drawing/2014/main" val="20001"/>
                    </a:ext>
                  </a:extLst>
                </a:gridCol>
              </a:tblGrid>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Bangor Public Health and Community Services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Eastern Maine Medical Center</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Health Access Network</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Mayo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Helping</a:t>
                      </a:r>
                      <a:r>
                        <a:rPr lang="en-US" sz="1800" u="none" strike="noStrike" baseline="0" dirty="0">
                          <a:effectLst/>
                          <a:latin typeface="Arial" panose="020B0604020202020204" pitchFamily="34" charset="0"/>
                          <a:cs typeface="Arial" panose="020B0604020202020204" pitchFamily="34" charset="0"/>
                        </a:rPr>
                        <a:t> Hands with Heart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Sebasticook Valley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Maine Center for Disease Control and Prevention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800" u="none" strike="noStrike" dirty="0">
                          <a:effectLst/>
                          <a:latin typeface="Arial" panose="020B0604020202020204" pitchFamily="34" charset="0"/>
                          <a:cs typeface="Arial" panose="020B0604020202020204" pitchFamily="34" charset="0"/>
                        </a:rPr>
                        <a:t>Penobscot Community Health Care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Millinocket Regional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1800" u="none" strike="noStrike" dirty="0">
                          <a:effectLst/>
                          <a:latin typeface="Arial" panose="020B0604020202020204" pitchFamily="34" charset="0"/>
                          <a:cs typeface="Arial" panose="020B0604020202020204" pitchFamily="34" charset="0"/>
                        </a:rPr>
                        <a:t>Penobscot Valley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Acadia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r>
                        <a:rPr lang="en-US" sz="1800" dirty="0">
                          <a:latin typeface="Arial" panose="020B0604020202020204" pitchFamily="34" charset="0"/>
                          <a:cs typeface="Arial" panose="020B0604020202020204" pitchFamily="34" charset="0"/>
                        </a:rPr>
                        <a:t>St. Joseph Healthcare &amp; Hospital</a:t>
                      </a:r>
                    </a:p>
                  </a:txBody>
                  <a:tcPr marL="9525" marR="9525" marT="9525" marB="0" anchor="ctr"/>
                </a:tc>
                <a:extLst>
                  <a:ext uri="{0D108BD9-81ED-4DB2-BD59-A6C34878D82A}">
                    <a16:rowId xmlns:a16="http://schemas.microsoft.com/office/drawing/2014/main" val="10005"/>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effectLst/>
                          <a:latin typeface="Arial" panose="020B0604020202020204" pitchFamily="34" charset="0"/>
                          <a:cs typeface="Arial" panose="020B0604020202020204" pitchFamily="34" charset="0"/>
                        </a:rPr>
                        <a:t>Northern Light CA Dean Hospital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United</a:t>
                      </a:r>
                      <a:r>
                        <a:rPr lang="en-US" sz="1800" baseline="0" dirty="0">
                          <a:latin typeface="Arial" panose="020B0604020202020204" pitchFamily="34" charset="0"/>
                          <a:cs typeface="Arial" panose="020B0604020202020204" pitchFamily="34" charset="0"/>
                        </a:rPr>
                        <a:t> Way of Eastern Maine</a:t>
                      </a:r>
                      <a:endParaRPr lang="en-US" sz="18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9449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B2A1B060-C2AF-453C-8072-6110C0FD458C}"/>
              </a:ext>
            </a:extLst>
          </p:cNvPr>
          <p:cNvGraphicFramePr>
            <a:graphicFrameLocks noGrp="1"/>
          </p:cNvGraphicFramePr>
          <p:nvPr>
            <p:extLst>
              <p:ext uri="{D42A27DB-BD31-4B8C-83A1-F6EECF244321}">
                <p14:modId xmlns:p14="http://schemas.microsoft.com/office/powerpoint/2010/main" val="3454672673"/>
              </p:ext>
            </p:extLst>
          </p:nvPr>
        </p:nvGraphicFramePr>
        <p:xfrm>
          <a:off x="1771650" y="133554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C7FDE025-08C4-41F7-8426-DE95D02AA42C}"/>
              </a:ext>
            </a:extLst>
          </p:cNvPr>
          <p:cNvGraphicFramePr>
            <a:graphicFrameLocks noGrp="1"/>
          </p:cNvGraphicFramePr>
          <p:nvPr>
            <p:extLst>
              <p:ext uri="{D42A27DB-BD31-4B8C-83A1-F6EECF244321}">
                <p14:modId xmlns:p14="http://schemas.microsoft.com/office/powerpoint/2010/main" val="3079667130"/>
              </p:ext>
            </p:extLst>
          </p:nvPr>
        </p:nvGraphicFramePr>
        <p:xfrm>
          <a:off x="1771650" y="132366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B4917FAE-BC05-42B1-8F76-05FBE2ED230D}"/>
              </a:ext>
            </a:extLst>
          </p:cNvPr>
          <p:cNvGraphicFramePr>
            <a:graphicFrameLocks noGrp="1"/>
          </p:cNvGraphicFramePr>
          <p:nvPr>
            <p:extLst>
              <p:ext uri="{D42A27DB-BD31-4B8C-83A1-F6EECF244321}">
                <p14:modId xmlns:p14="http://schemas.microsoft.com/office/powerpoint/2010/main" val="1029457587"/>
              </p:ext>
            </p:extLst>
          </p:nvPr>
        </p:nvGraphicFramePr>
        <p:xfrm>
          <a:off x="1771650" y="128804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6" name="Chart 5">
            <a:extLst>
              <a:ext uri="{FF2B5EF4-FFF2-40B4-BE49-F238E27FC236}">
                <a16:creationId xmlns:a16="http://schemas.microsoft.com/office/drawing/2014/main" id="{4C79A046-981F-455D-AB0E-3D0F80657B9D}"/>
              </a:ext>
            </a:extLst>
          </p:cNvPr>
          <p:cNvGraphicFramePr>
            <a:graphicFrameLocks/>
          </p:cNvGraphicFramePr>
          <p:nvPr>
            <p:extLst>
              <p:ext uri="{D42A27DB-BD31-4B8C-83A1-F6EECF244321}">
                <p14:modId xmlns:p14="http://schemas.microsoft.com/office/powerpoint/2010/main" val="3386880298"/>
              </p:ext>
            </p:extLst>
          </p:nvPr>
        </p:nvGraphicFramePr>
        <p:xfrm>
          <a:off x="6632371"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C8AC79D-6811-4724-8CD4-D2159445BE68}"/>
              </a:ext>
            </a:extLst>
          </p:cNvPr>
          <p:cNvGraphicFramePr>
            <a:graphicFrameLocks/>
          </p:cNvGraphicFramePr>
          <p:nvPr>
            <p:extLst>
              <p:ext uri="{D42A27DB-BD31-4B8C-83A1-F6EECF244321}">
                <p14:modId xmlns:p14="http://schemas.microsoft.com/office/powerpoint/2010/main" val="2589192484"/>
              </p:ext>
            </p:extLst>
          </p:nvPr>
        </p:nvGraphicFramePr>
        <p:xfrm>
          <a:off x="530431"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97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6" name="Chart 5">
            <a:extLst>
              <a:ext uri="{FF2B5EF4-FFF2-40B4-BE49-F238E27FC236}">
                <a16:creationId xmlns:a16="http://schemas.microsoft.com/office/drawing/2014/main" id="{67755E0F-E305-42ED-8A2B-7B7CA572D6C3}"/>
              </a:ext>
            </a:extLst>
          </p:cNvPr>
          <p:cNvGraphicFramePr>
            <a:graphicFrameLocks/>
          </p:cNvGraphicFramePr>
          <p:nvPr>
            <p:extLst>
              <p:ext uri="{D42A27DB-BD31-4B8C-83A1-F6EECF244321}">
                <p14:modId xmlns:p14="http://schemas.microsoft.com/office/powerpoint/2010/main" val="1677451110"/>
              </p:ext>
            </p:extLst>
          </p:nvPr>
        </p:nvGraphicFramePr>
        <p:xfrm>
          <a:off x="6535387"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90FEA58-B50F-49F4-AB5D-52A1DEA94C25}"/>
              </a:ext>
            </a:extLst>
          </p:cNvPr>
          <p:cNvGraphicFramePr>
            <a:graphicFrameLocks/>
          </p:cNvGraphicFramePr>
          <p:nvPr>
            <p:extLst>
              <p:ext uri="{D42A27DB-BD31-4B8C-83A1-F6EECF244321}">
                <p14:modId xmlns:p14="http://schemas.microsoft.com/office/powerpoint/2010/main" val="486867521"/>
              </p:ext>
            </p:extLst>
          </p:nvPr>
        </p:nvGraphicFramePr>
        <p:xfrm>
          <a:off x="627413"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533944FC-E4F1-404A-863A-A2A495CBDA92}"/>
              </a:ext>
            </a:extLst>
          </p:cNvPr>
          <p:cNvGraphicFramePr>
            <a:graphicFrameLocks noGrp="1"/>
          </p:cNvGraphicFramePr>
          <p:nvPr>
            <p:extLst>
              <p:ext uri="{D42A27DB-BD31-4B8C-83A1-F6EECF244321}">
                <p14:modId xmlns:p14="http://schemas.microsoft.com/office/powerpoint/2010/main" val="258150926"/>
              </p:ext>
            </p:extLst>
          </p:nvPr>
        </p:nvGraphicFramePr>
        <p:xfrm>
          <a:off x="1771650" y="128803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37EEAA2C-D19E-41D1-BFFA-1132D8F687C4}"/>
              </a:ext>
            </a:extLst>
          </p:cNvPr>
          <p:cNvGraphicFramePr>
            <a:graphicFrameLocks noGrp="1"/>
          </p:cNvGraphicFramePr>
          <p:nvPr>
            <p:extLst>
              <p:ext uri="{D42A27DB-BD31-4B8C-83A1-F6EECF244321}">
                <p14:modId xmlns:p14="http://schemas.microsoft.com/office/powerpoint/2010/main" val="2542659315"/>
              </p:ext>
            </p:extLst>
          </p:nvPr>
        </p:nvGraphicFramePr>
        <p:xfrm>
          <a:off x="1771650" y="128803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5" name="Chart 4">
            <a:extLst>
              <a:ext uri="{FF2B5EF4-FFF2-40B4-BE49-F238E27FC236}">
                <a16:creationId xmlns:a16="http://schemas.microsoft.com/office/drawing/2014/main" id="{D5B11785-365E-4ED2-A92D-B996CD8D08DE}"/>
              </a:ext>
            </a:extLst>
          </p:cNvPr>
          <p:cNvGraphicFramePr>
            <a:graphicFrameLocks noGrp="1"/>
          </p:cNvGraphicFramePr>
          <p:nvPr>
            <p:extLst>
              <p:ext uri="{D42A27DB-BD31-4B8C-83A1-F6EECF244321}">
                <p14:modId xmlns:p14="http://schemas.microsoft.com/office/powerpoint/2010/main" val="1582468937"/>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6" name="Chart 5">
            <a:extLst>
              <a:ext uri="{FF2B5EF4-FFF2-40B4-BE49-F238E27FC236}">
                <a16:creationId xmlns:a16="http://schemas.microsoft.com/office/drawing/2014/main" id="{A4D5DE45-A4C2-424C-A443-B1DF4F3C7754}"/>
              </a:ext>
            </a:extLst>
          </p:cNvPr>
          <p:cNvGraphicFramePr>
            <a:graphicFrameLocks/>
          </p:cNvGraphicFramePr>
          <p:nvPr>
            <p:extLst>
              <p:ext uri="{D42A27DB-BD31-4B8C-83A1-F6EECF244321}">
                <p14:modId xmlns:p14="http://schemas.microsoft.com/office/powerpoint/2010/main" val="4035649251"/>
              </p:ext>
            </p:extLst>
          </p:nvPr>
        </p:nvGraphicFramePr>
        <p:xfrm>
          <a:off x="6458196"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7A7900C-E092-4A67-8095-8203871422D2}"/>
              </a:ext>
            </a:extLst>
          </p:cNvPr>
          <p:cNvGraphicFramePr>
            <a:graphicFrameLocks/>
          </p:cNvGraphicFramePr>
          <p:nvPr>
            <p:extLst>
              <p:ext uri="{D42A27DB-BD31-4B8C-83A1-F6EECF244321}">
                <p14:modId xmlns:p14="http://schemas.microsoft.com/office/powerpoint/2010/main" val="1320179723"/>
              </p:ext>
            </p:extLst>
          </p:nvPr>
        </p:nvGraphicFramePr>
        <p:xfrm>
          <a:off x="704604"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813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FC1DEA57-97DE-4974-B957-3DC42DA49B22}"/>
              </a:ext>
            </a:extLst>
          </p:cNvPr>
          <p:cNvGraphicFramePr>
            <a:graphicFrameLocks noGrp="1"/>
          </p:cNvGraphicFramePr>
          <p:nvPr>
            <p:extLst>
              <p:ext uri="{D42A27DB-BD31-4B8C-83A1-F6EECF244321}">
                <p14:modId xmlns:p14="http://schemas.microsoft.com/office/powerpoint/2010/main" val="3140584042"/>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073-AE18-453D-9E9D-E1CC70C498C2}"/>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B4064003-4E39-418B-984A-BCFD69751688}"/>
              </a:ext>
            </a:extLst>
          </p:cNvPr>
          <p:cNvSpPr>
            <a:spLocks noGrp="1"/>
          </p:cNvSpPr>
          <p:nvPr>
            <p:ph type="sldNum" sz="quarter" idx="12"/>
          </p:nvPr>
        </p:nvSpPr>
        <p:spPr/>
        <p:txBody>
          <a:bodyPr/>
          <a:lstStyle/>
          <a:p>
            <a:fld id="{9B536768-C171-4A40-86CF-A60E08BEB5A1}" type="slidenum">
              <a:rPr lang="en-US" smtClean="0"/>
              <a:t>5</a:t>
            </a:fld>
            <a:endParaRPr lang="en-US"/>
          </a:p>
        </p:txBody>
      </p:sp>
      <p:graphicFrame>
        <p:nvGraphicFramePr>
          <p:cNvPr id="5" name="Table 4">
            <a:extLst>
              <a:ext uri="{FF2B5EF4-FFF2-40B4-BE49-F238E27FC236}">
                <a16:creationId xmlns:a16="http://schemas.microsoft.com/office/drawing/2014/main" id="{201BE7AD-289B-4227-A6F6-4A0C5C89D7CB}"/>
              </a:ext>
            </a:extLst>
          </p:cNvPr>
          <p:cNvGraphicFramePr>
            <a:graphicFrameLocks noGrp="1"/>
          </p:cNvGraphicFramePr>
          <p:nvPr/>
        </p:nvGraphicFramePr>
        <p:xfrm>
          <a:off x="535709" y="1364168"/>
          <a:ext cx="11129819" cy="4393215"/>
        </p:xfrm>
        <a:graphic>
          <a:graphicData uri="http://schemas.openxmlformats.org/drawingml/2006/table">
            <a:tbl>
              <a:tblPr firstRow="1" bandRow="1">
                <a:tableStyleId>{5C22544A-7EE6-4342-B048-85BDC9FD1C3A}</a:tableStyleId>
              </a:tblPr>
              <a:tblGrid>
                <a:gridCol w="1717964">
                  <a:extLst>
                    <a:ext uri="{9D8B030D-6E8A-4147-A177-3AD203B41FA5}">
                      <a16:colId xmlns:a16="http://schemas.microsoft.com/office/drawing/2014/main" val="388930077"/>
                    </a:ext>
                  </a:extLst>
                </a:gridCol>
                <a:gridCol w="2826327">
                  <a:extLst>
                    <a:ext uri="{9D8B030D-6E8A-4147-A177-3AD203B41FA5}">
                      <a16:colId xmlns:a16="http://schemas.microsoft.com/office/drawing/2014/main" val="2702012782"/>
                    </a:ext>
                  </a:extLst>
                </a:gridCol>
                <a:gridCol w="6585528">
                  <a:extLst>
                    <a:ext uri="{9D8B030D-6E8A-4147-A177-3AD203B41FA5}">
                      <a16:colId xmlns:a16="http://schemas.microsoft.com/office/drawing/2014/main" val="2284160059"/>
                    </a:ext>
                  </a:extLst>
                </a:gridCol>
              </a:tblGrid>
              <a:tr h="423134">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Penobscot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706594253"/>
                  </a:ext>
                </a:extLst>
              </a:tr>
              <a:tr h="503958">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10:00 – 10:05 am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Welcome and introductions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Patty Hamilton</a:t>
                      </a:r>
                      <a:r>
                        <a:rPr lang="en-US" sz="1400" kern="1200" dirty="0">
                          <a:effectLst/>
                          <a:latin typeface="Arial" panose="020B0604020202020204" pitchFamily="34" charset="0"/>
                          <a:cs typeface="Arial" panose="020B0604020202020204" pitchFamily="34" charset="0"/>
                        </a:rPr>
                        <a:t>, Director, Bangor Public Health and Community Services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721072354"/>
                  </a:ext>
                </a:extLst>
              </a:tr>
              <a:tr h="50395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a:effectLst/>
                          <a:latin typeface="Arial" panose="020B0604020202020204" pitchFamily="34" charset="0"/>
                          <a:cs typeface="Arial" panose="020B0604020202020204" pitchFamily="34" charset="0"/>
                        </a:rPr>
                        <a:t>10:05 – 10:10 am</a:t>
                      </a:r>
                    </a:p>
                  </a:txBody>
                  <a:tcPr marL="80281" marR="80281" marT="40442" marB="40442" anchor="ct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Zoom environment and CHNA background</a:t>
                      </a:r>
                    </a:p>
                  </a:txBody>
                  <a:tcPr marL="80281" marR="80281" marT="40442" marB="40442" anchor="ct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Jo Morrissey</a:t>
                      </a:r>
                      <a:r>
                        <a:rPr lang="en-US" sz="1400" dirty="0">
                          <a:effectLst/>
                          <a:latin typeface="Arial" panose="020B0604020202020204" pitchFamily="34" charset="0"/>
                          <a:ea typeface="Calibri" panose="020F0502020204030204" pitchFamily="34" charset="0"/>
                          <a:cs typeface="Arial" panose="020B0604020202020204" pitchFamily="34" charset="0"/>
                        </a:rPr>
                        <a:t>, Program Manager, Maine Shared Community Health Needs Assessment</a:t>
                      </a:r>
                    </a:p>
                  </a:txBody>
                  <a:tcPr marL="80281" marR="80281" marT="40442" marB="40442" anchor="ctr"/>
                </a:tc>
                <a:extLst>
                  <a:ext uri="{0D108BD9-81ED-4DB2-BD59-A6C34878D82A}">
                    <a16:rowId xmlns:a16="http://schemas.microsoft.com/office/drawing/2014/main" val="3901704509"/>
                  </a:ext>
                </a:extLst>
              </a:tr>
              <a:tr h="503958">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10:10 – 10:15 am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Leadership remarks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Rand O’Leary</a:t>
                      </a:r>
                      <a:r>
                        <a:rPr lang="en-US" sz="1400" kern="1200" dirty="0">
                          <a:effectLst/>
                          <a:latin typeface="Arial" panose="020B0604020202020204" pitchFamily="34" charset="0"/>
                          <a:cs typeface="Arial" panose="020B0604020202020204" pitchFamily="34" charset="0"/>
                        </a:rPr>
                        <a:t>, President, Northern Light Eastern Maine Medical Center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861694337"/>
                  </a:ext>
                </a:extLst>
              </a:tr>
              <a:tr h="563776">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10:15 – 10:20 am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Review previous CHNA priorities and activities since last effort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Jessica Fogg</a:t>
                      </a:r>
                      <a:r>
                        <a:rPr lang="en-US" sz="1400" kern="1200" dirty="0">
                          <a:effectLst/>
                          <a:latin typeface="Arial" panose="020B0604020202020204" pitchFamily="34" charset="0"/>
                          <a:cs typeface="Arial" panose="020B0604020202020204" pitchFamily="34" charset="0"/>
                        </a:rPr>
                        <a:t>, Penquis Public Health District Liaison, Maine CDC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370084260"/>
                  </a:ext>
                </a:extLst>
              </a:tr>
              <a:tr h="527290">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10:20 – 10:45 am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Presentation of key findings from the data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John Snow, Inc.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029563367"/>
                  </a:ext>
                </a:extLst>
              </a:tr>
              <a:tr h="805825">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10:45 – 11:45 am</a:t>
                      </a:r>
                    </a:p>
                  </a:txBody>
                  <a:tcPr marL="80281" marR="80281" marT="40442" marB="40442" anchor="ctr"/>
                </a:tc>
                <a:tc>
                  <a:txBody>
                    <a:bodyPr/>
                    <a:lstStyle/>
                    <a:p>
                      <a:pPr marL="0" marR="0">
                        <a:lnSpc>
                          <a:spcPct val="107000"/>
                        </a:lnSpc>
                        <a:spcBef>
                          <a:spcPts val="0"/>
                        </a:spcBef>
                        <a:spcAft>
                          <a:spcPts val="0"/>
                        </a:spcAft>
                      </a:pPr>
                      <a:r>
                        <a:rPr lang="en-US" sz="1400" kern="1200">
                          <a:effectLst/>
                          <a:latin typeface="Arial" panose="020B0604020202020204" pitchFamily="34" charset="0"/>
                          <a:cs typeface="Arial" panose="020B0604020202020204" pitchFamily="34" charset="0"/>
                        </a:rPr>
                        <a:t>Break-out session – facilitated discussion on data and health priority identification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John Snow, Inc. &amp; Local Facilitator(s)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491448267"/>
                  </a:ext>
                </a:extLst>
              </a:tr>
              <a:tr h="517666">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11:45 – 11:50 am</a:t>
                      </a:r>
                    </a:p>
                  </a:txBody>
                  <a:tcPr marL="80281" marR="80281" marT="40442" marB="40442" anchor="ct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Wrap up and next steps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Scott Oxley</a:t>
                      </a:r>
                      <a:r>
                        <a:rPr lang="en-US" sz="1400" kern="1200" dirty="0">
                          <a:effectLst/>
                          <a:latin typeface="Arial" panose="020B0604020202020204" pitchFamily="34" charset="0"/>
                          <a:cs typeface="Arial" panose="020B0604020202020204" pitchFamily="34" charset="0"/>
                        </a:rPr>
                        <a:t>, President, Northern Light Acadia Hospital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408198160"/>
                  </a:ext>
                </a:extLst>
              </a:tr>
            </a:tbl>
          </a:graphicData>
        </a:graphic>
      </p:graphicFrame>
    </p:spTree>
    <p:extLst>
      <p:ext uri="{BB962C8B-B14F-4D97-AF65-F5344CB8AC3E}">
        <p14:creationId xmlns:p14="http://schemas.microsoft.com/office/powerpoint/2010/main" val="2206797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5" name="Chart 4">
            <a:extLst>
              <a:ext uri="{FF2B5EF4-FFF2-40B4-BE49-F238E27FC236}">
                <a16:creationId xmlns:a16="http://schemas.microsoft.com/office/drawing/2014/main" id="{466B082B-C83A-44CE-938E-BF659F6EE1DA}"/>
              </a:ext>
            </a:extLst>
          </p:cNvPr>
          <p:cNvGraphicFramePr>
            <a:graphicFrameLocks noGrp="1"/>
          </p:cNvGraphicFramePr>
          <p:nvPr>
            <p:extLst>
              <p:ext uri="{D42A27DB-BD31-4B8C-83A1-F6EECF244321}">
                <p14:modId xmlns:p14="http://schemas.microsoft.com/office/powerpoint/2010/main" val="53200075"/>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2833682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2761217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53</a:t>
            </a:fld>
            <a:endParaRPr lang="en-US"/>
          </a:p>
        </p:txBody>
      </p:sp>
    </p:spTree>
    <p:extLst>
      <p:ext uri="{BB962C8B-B14F-4D97-AF65-F5344CB8AC3E}">
        <p14:creationId xmlns:p14="http://schemas.microsoft.com/office/powerpoint/2010/main" val="3996175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458966"/>
            <a:ext cx="8555182" cy="4897384"/>
          </a:xfrm>
        </p:spPr>
        <p:txBody>
          <a:bodyPr>
            <a:normAutofit fontScale="92500" lnSpcReduction="20000"/>
          </a:bodyPr>
          <a:lstStyle/>
          <a:p>
            <a:pPr>
              <a:lnSpc>
                <a:spcPct val="120000"/>
              </a:lnSpc>
              <a:spcBef>
                <a:spcPts val="600"/>
              </a:spcBef>
              <a:spcAft>
                <a:spcPts val="600"/>
              </a:spcAft>
            </a:pPr>
            <a:r>
              <a:rPr lang="en-US" sz="2300" b="0" i="0" dirty="0">
                <a:solidFill>
                  <a:srgbClr val="444444"/>
                </a:solidFill>
                <a:effectLst/>
              </a:rPr>
              <a:t>Jessica Fogg, Penquis District Public Health Liaison, </a:t>
            </a:r>
            <a:r>
              <a:rPr lang="en-US" sz="2300" b="0" i="0" dirty="0">
                <a:solidFill>
                  <a:srgbClr val="444444"/>
                </a:solidFill>
                <a:effectLst/>
                <a:hlinkClick r:id="rId2"/>
              </a:rPr>
              <a:t>Jessica.fogg@maine.gov</a:t>
            </a:r>
            <a:r>
              <a:rPr lang="en-US" sz="2300" b="0" i="0" dirty="0">
                <a:solidFill>
                  <a:srgbClr val="444444"/>
                </a:solidFill>
                <a:effectLst/>
              </a:rPr>
              <a:t>  207-561-4421</a:t>
            </a:r>
            <a:endParaRPr lang="en-US" sz="2300" dirty="0"/>
          </a:p>
          <a:p>
            <a:pPr>
              <a:lnSpc>
                <a:spcPct val="120000"/>
              </a:lnSpc>
              <a:spcBef>
                <a:spcPts val="600"/>
              </a:spcBef>
              <a:spcAft>
                <a:spcPts val="600"/>
              </a:spcAft>
            </a:pPr>
            <a:r>
              <a:rPr lang="en-US" sz="2300" b="0" i="0" dirty="0">
                <a:solidFill>
                  <a:srgbClr val="444444"/>
                </a:solidFill>
                <a:effectLst/>
              </a:rPr>
              <a:t>Nicole Hammar, Community Health Improvement Manager, Northern Light Health </a:t>
            </a:r>
            <a:r>
              <a:rPr lang="en-US" sz="2300" b="0" i="0" dirty="0">
                <a:solidFill>
                  <a:srgbClr val="444444"/>
                </a:solidFill>
                <a:effectLst/>
                <a:hlinkClick r:id="rId3"/>
              </a:rPr>
              <a:t>nhammar@northernlight.org</a:t>
            </a:r>
            <a:r>
              <a:rPr lang="en-US" sz="2300" b="0" i="0" dirty="0">
                <a:solidFill>
                  <a:srgbClr val="444444"/>
                </a:solidFill>
                <a:effectLst/>
              </a:rPr>
              <a:t>  207-973-7245</a:t>
            </a:r>
          </a:p>
          <a:p>
            <a:pPr>
              <a:lnSpc>
                <a:spcPct val="120000"/>
              </a:lnSpc>
              <a:spcBef>
                <a:spcPts val="600"/>
              </a:spcBef>
              <a:spcAft>
                <a:spcPts val="600"/>
              </a:spcAft>
            </a:pPr>
            <a:r>
              <a:rPr lang="en-US" sz="2300" b="0" i="0" dirty="0">
                <a:solidFill>
                  <a:srgbClr val="444444"/>
                </a:solidFill>
                <a:effectLst/>
              </a:rPr>
              <a:t>Rick Redmond, AVP, Community Partnerships and Service Line Dev., Northern Light Acadia Hospital, </a:t>
            </a:r>
            <a:r>
              <a:rPr lang="en-US" sz="2300" b="0" i="0" dirty="0">
                <a:solidFill>
                  <a:srgbClr val="444444"/>
                </a:solidFill>
                <a:effectLst/>
                <a:hlinkClick r:id="rId4"/>
              </a:rPr>
              <a:t>rredmond@northernlight.org</a:t>
            </a:r>
            <a:r>
              <a:rPr lang="en-US" sz="2300" b="0" i="0" dirty="0">
                <a:solidFill>
                  <a:srgbClr val="444444"/>
                </a:solidFill>
                <a:effectLst/>
              </a:rPr>
              <a:t>  207-973-6811</a:t>
            </a:r>
          </a:p>
          <a:p>
            <a:pPr>
              <a:lnSpc>
                <a:spcPct val="120000"/>
              </a:lnSpc>
              <a:spcBef>
                <a:spcPts val="600"/>
              </a:spcBef>
              <a:spcAft>
                <a:spcPts val="600"/>
              </a:spcAft>
            </a:pPr>
            <a:r>
              <a:rPr lang="en-US" sz="2300" b="0" i="0" dirty="0">
                <a:solidFill>
                  <a:srgbClr val="444444"/>
                </a:solidFill>
                <a:effectLst/>
              </a:rPr>
              <a:t>Ali Worster, VP, Human Resources and Patient Experience, Northern Light Eastern Maine Medical Center, </a:t>
            </a:r>
            <a:r>
              <a:rPr lang="en-US" sz="2300" b="0" i="0" dirty="0">
                <a:solidFill>
                  <a:srgbClr val="444444"/>
                </a:solidFill>
                <a:effectLst/>
                <a:hlinkClick r:id="rId5"/>
              </a:rPr>
              <a:t>aworster@northernlight.org</a:t>
            </a:r>
            <a:r>
              <a:rPr lang="en-US" sz="2300" b="0" i="0" dirty="0">
                <a:solidFill>
                  <a:srgbClr val="444444"/>
                </a:solidFill>
                <a:effectLst/>
              </a:rPr>
              <a:t>  207-973-7067</a:t>
            </a:r>
          </a:p>
          <a:p>
            <a:pPr marL="0" indent="0">
              <a:buNone/>
            </a:pPr>
            <a:endParaRPr lang="en-US" dirty="0"/>
          </a:p>
          <a:p>
            <a:pPr marL="0" indent="0">
              <a:buNone/>
            </a:pPr>
            <a:r>
              <a:rPr lang="en-US" dirty="0"/>
              <a:t>Maine Shared CHNA: </a:t>
            </a:r>
            <a:r>
              <a:rPr lang="en-US" dirty="0">
                <a:hlinkClick r:id="rId6"/>
              </a:rPr>
              <a:t>info@mainechna.org</a:t>
            </a:r>
            <a:r>
              <a:rPr lang="en-US"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83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7</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97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4706</Words>
  <Application>Microsoft Office PowerPoint</Application>
  <PresentationFormat>Widescreen</PresentationFormat>
  <Paragraphs>661</Paragraphs>
  <Slides>54</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Penobscot County</vt:lpstr>
      <vt:lpstr>Welcome</vt:lpstr>
      <vt:lpstr>PowerPoint Presentation</vt:lpstr>
      <vt:lpstr>Thank you, forum sponsors</vt:lpstr>
      <vt:lpstr>Forum agenda</vt:lpstr>
      <vt:lpstr>PowerPoint Presentation</vt:lpstr>
      <vt:lpstr>Matching Interests</vt:lpstr>
      <vt:lpstr>Maine Shared CHNA Organizational Chart</vt:lpstr>
      <vt:lpstr>10 Essential Public Health Services</vt:lpstr>
      <vt:lpstr>The Evolution of an Idea…</vt:lpstr>
      <vt:lpstr>Inputs and Outcomes</vt:lpstr>
      <vt:lpstr>Leadership remarks</vt:lpstr>
      <vt:lpstr>Local Activities and Accomplishments</vt:lpstr>
      <vt:lpstr>Penquis District – Penobscot County Hospital and District priority areas of work since the 2019 Shared CHNA</vt:lpstr>
      <vt:lpstr>Penquis District – Penobscot County Hospital and District priority areas of work since the 2019 Shared CHNA</vt:lpstr>
      <vt:lpstr>Partners</vt:lpstr>
      <vt:lpstr>Accomplishments of Note</vt:lpstr>
      <vt:lpstr>How to Read the County Health Profiles and Health Equity Data Sheets</vt:lpstr>
      <vt:lpstr>How to Read County Health Profile </vt:lpstr>
      <vt:lpstr>How to Read County Health Profile</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40</cp:revision>
  <dcterms:created xsi:type="dcterms:W3CDTF">2021-07-27T22:49:15Z</dcterms:created>
  <dcterms:modified xsi:type="dcterms:W3CDTF">2021-09-14T23:26:53Z</dcterms:modified>
</cp:coreProperties>
</file>