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2.xml" ContentType="application/vnd.openxmlformats-officedocument.presentationml.notesSlid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3.xml" ContentType="application/vnd.openxmlformats-officedocument.presentationml.notesSlid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5.xml" ContentType="application/vnd.openxmlformats-officedocument.presentationml.notesSlide+xml"/>
  <Override PartName="/ppt/charts/chart22.xml" ContentType="application/vnd.openxmlformats-officedocument.drawingml.chart+xml"/>
  <Override PartName="/ppt/notesSlides/notesSlide36.xml" ContentType="application/vnd.openxmlformats-officedocument.presentationml.notesSlide+xml"/>
  <Override PartName="/ppt/charts/chart23.xml" ContentType="application/vnd.openxmlformats-officedocument.drawingml.chart+xml"/>
  <Override PartName="/ppt/notesSlides/notesSlide37.xml" ContentType="application/vnd.openxmlformats-officedocument.presentationml.notesSlide+xml"/>
  <Override PartName="/ppt/charts/chart2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8.xml" ContentType="application/vnd.openxmlformats-officedocument.presentationml.notesSlide+xml"/>
  <Override PartName="/ppt/charts/chart2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9.xml" ContentType="application/vnd.openxmlformats-officedocument.presentationml.notesSlide+xml"/>
  <Override PartName="/ppt/charts/chart2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0.xml" ContentType="application/vnd.openxmlformats-officedocument.presentationml.notesSlide+xml"/>
  <Override PartName="/ppt/charts/chart2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2.xml" ContentType="application/vnd.openxmlformats-officedocument.presentationml.notesSlide+xml"/>
  <Override PartName="/ppt/charts/chart3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2.xml" ContentType="application/vnd.openxmlformats-officedocument.drawingml.chart+xml"/>
  <Override PartName="/ppt/notesSlides/notesSlide43.xml" ContentType="application/vnd.openxmlformats-officedocument.presentationml.notesSlide+xml"/>
  <Override PartName="/ppt/charts/chart3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257" r:id="rId3"/>
    <p:sldId id="403" r:id="rId4"/>
    <p:sldId id="400" r:id="rId5"/>
    <p:sldId id="308" r:id="rId6"/>
    <p:sldId id="261" r:id="rId7"/>
    <p:sldId id="262" r:id="rId8"/>
    <p:sldId id="263" r:id="rId9"/>
    <p:sldId id="264" r:id="rId10"/>
    <p:sldId id="372" r:id="rId11"/>
    <p:sldId id="404" r:id="rId12"/>
    <p:sldId id="405" r:id="rId13"/>
    <p:sldId id="406" r:id="rId14"/>
    <p:sldId id="407" r:id="rId15"/>
    <p:sldId id="408" r:id="rId16"/>
    <p:sldId id="409" r:id="rId17"/>
    <p:sldId id="410" r:id="rId18"/>
    <p:sldId id="411" r:id="rId19"/>
    <p:sldId id="412" r:id="rId20"/>
    <p:sldId id="413" r:id="rId21"/>
    <p:sldId id="275" r:id="rId22"/>
    <p:sldId id="376" r:id="rId23"/>
    <p:sldId id="309" r:id="rId24"/>
    <p:sldId id="374" r:id="rId25"/>
    <p:sldId id="269" r:id="rId26"/>
    <p:sldId id="378" r:id="rId27"/>
    <p:sldId id="379" r:id="rId28"/>
    <p:sldId id="380" r:id="rId29"/>
    <p:sldId id="381" r:id="rId30"/>
    <p:sldId id="382" r:id="rId31"/>
    <p:sldId id="284" r:id="rId32"/>
    <p:sldId id="383" r:id="rId33"/>
    <p:sldId id="384" r:id="rId34"/>
    <p:sldId id="285" r:id="rId35"/>
    <p:sldId id="386" r:id="rId36"/>
    <p:sldId id="288" r:id="rId37"/>
    <p:sldId id="294" r:id="rId38"/>
    <p:sldId id="295" r:id="rId39"/>
    <p:sldId id="296" r:id="rId40"/>
    <p:sldId id="297" r:id="rId41"/>
    <p:sldId id="388" r:id="rId42"/>
    <p:sldId id="299" r:id="rId43"/>
    <p:sldId id="389" r:id="rId44"/>
    <p:sldId id="390" r:id="rId45"/>
    <p:sldId id="392" r:id="rId46"/>
    <p:sldId id="300" r:id="rId47"/>
    <p:sldId id="394" r:id="rId48"/>
    <p:sldId id="391" r:id="rId49"/>
    <p:sldId id="393" r:id="rId50"/>
    <p:sldId id="396" r:id="rId51"/>
    <p:sldId id="395" r:id="rId52"/>
    <p:sldId id="301" r:id="rId53"/>
    <p:sldId id="397" r:id="rId54"/>
    <p:sldId id="399" r:id="rId55"/>
    <p:sldId id="270" r:id="rId56"/>
    <p:sldId id="271" r:id="rId57"/>
    <p:sldId id="272" r:id="rId58"/>
    <p:sldId id="41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 id="2" name="Jay Byron" initials="JB" lastIdx="5" clrIdx="1">
    <p:extLst>
      <p:ext uri="{19B8F6BF-5375-455C-9EA6-DF929625EA0E}">
        <p15:presenceInfo xmlns:p15="http://schemas.microsoft.com/office/powerpoint/2012/main" userId="Jay Byron" providerId="None"/>
      </p:ext>
    </p:extLst>
  </p:cmAuthor>
  <p:cmAuthor id="3" name="Joanna L. Morrissey" initials="JLM" lastIdx="7" clrIdx="2">
    <p:extLst>
      <p:ext uri="{19B8F6BF-5375-455C-9EA6-DF929625EA0E}">
        <p15:presenceInfo xmlns:p15="http://schemas.microsoft.com/office/powerpoint/2012/main" userId="S-1-5-21-964382842-1330588478-199955091-156355" providerId="AD"/>
      </p:ext>
    </p:extLst>
  </p:cmAuthor>
  <p:cmAuthor id="4" name="Candace Walsh" initials="CW" lastIdx="1" clrIdx="3">
    <p:extLst>
      <p:ext uri="{19B8F6BF-5375-455C-9EA6-DF929625EA0E}">
        <p15:presenceInfo xmlns:p15="http://schemas.microsoft.com/office/powerpoint/2012/main" userId="S::cwalsh@marketdecisions.com::3b654986-3b7f-4d06-83b0-3ee07a404b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388" autoAdjust="0"/>
  </p:normalViewPr>
  <p:slideViewPr>
    <p:cSldViewPr snapToGrid="0">
      <p:cViewPr varScale="1">
        <p:scale>
          <a:sx n="39" d="100"/>
          <a:sy n="39" d="100"/>
        </p:scale>
        <p:origin x="4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Mental%20Illness%20Indicator%20charts%2010.5.21.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Mental%20Illness%20Indicator%20charts%2010.5.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Mental%20Illness%20Indicator%20charts%2010.5.21.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Mental%20Illness%20Indicator%20charts%2010.5.21.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Mental%20Illness%20Indicator%20charts%2010.5.21.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Mental%20Illness%20Indicator%20charts%2010.5.2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2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15.xml"/><Relationship Id="rId1" Type="http://schemas.microsoft.com/office/2011/relationships/chartStyle" Target="style15.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16.xml"/><Relationship Id="rId1" Type="http://schemas.microsoft.com/office/2011/relationships/chartStyle" Target="style16.xml"/></Relationships>
</file>

<file path=ppt/charts/_rels/chart2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Mental%20Illness%20Indicator%20charts%2010.5.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Mental%20Illness%20Indicator%20charts%2010.5.21.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18.xml"/><Relationship Id="rId1" Type="http://schemas.microsoft.com/office/2011/relationships/chartStyle" Target="style18.xml"/></Relationships>
</file>

<file path=ppt/charts/_rels/chart3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19.xml"/><Relationship Id="rId1" Type="http://schemas.microsoft.com/office/2011/relationships/chartStyle" Target="style19.xml"/></Relationships>
</file>

<file path=ppt/charts/_rels/chart3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Mental%20Illness%20Indicator%20charts%2010.5.21.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20.xml"/><Relationship Id="rId1" Type="http://schemas.microsoft.com/office/2011/relationships/chartStyle" Target="style20.xml"/></Relationships>
</file>

<file path=ppt/charts/_rels/chart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Mental%20Illness%20Indicator%20charts%2010.5.2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Mental%20Illness%20Indicator%20charts%2010.5.21.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MH%20indicator%20trends%2010.6.2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Food insecurity</a:t>
            </a:r>
          </a:p>
        </c:rich>
      </c:tx>
      <c:overlay val="0"/>
    </c:title>
    <c:autoTitleDeleted val="0"/>
    <c:plotArea>
      <c:layout/>
      <c:barChart>
        <c:barDir val="col"/>
        <c:grouping val="clustered"/>
        <c:varyColors val="0"/>
        <c:ser>
          <c:idx val="0"/>
          <c:order val="0"/>
          <c:tx>
            <c:strRef>
              <c:f>'Indicator Tables'!$H$24</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2710-4BD6-9ED7-3566CB93C7E1}"/>
              </c:ext>
            </c:extLst>
          </c:dPt>
          <c:dPt>
            <c:idx val="1"/>
            <c:invertIfNegative val="0"/>
            <c:bubble3D val="0"/>
            <c:spPr>
              <a:solidFill>
                <a:schemeClr val="accent1"/>
              </a:solidFill>
            </c:spPr>
            <c:extLst>
              <c:ext xmlns:c16="http://schemas.microsoft.com/office/drawing/2014/chart" uri="{C3380CC4-5D6E-409C-BE32-E72D297353CC}">
                <c16:uniqueId val="{00000003-2710-4BD6-9ED7-3566CB93C7E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Tables'!$M$24:$N$24</c:f>
              <c:strCache>
                <c:ptCount val="2"/>
                <c:pt idx="0">
                  <c:v>2019
Maine</c:v>
                </c:pt>
                <c:pt idx="1">
                  <c:v>2016
U.S.</c:v>
                </c:pt>
              </c:strCache>
              <c:extLst/>
            </c:strRef>
          </c:cat>
          <c:val>
            <c:numRef>
              <c:f>'Indicator Tables'!$I$24:$J$24</c:f>
              <c:numCache>
                <c:formatCode>0.0%</c:formatCode>
                <c:ptCount val="2"/>
                <c:pt idx="0">
                  <c:v>0.124</c:v>
                </c:pt>
                <c:pt idx="1">
                  <c:v>0.129</c:v>
                </c:pt>
              </c:numCache>
              <c:extLst/>
            </c:numRef>
          </c:val>
          <c:extLst>
            <c:ext xmlns:c16="http://schemas.microsoft.com/office/drawing/2014/chart" uri="{C3380CC4-5D6E-409C-BE32-E72D297353CC}">
              <c16:uniqueId val="{00000004-2710-4BD6-9ED7-3566CB93C7E1}"/>
            </c:ext>
          </c:extLst>
        </c:ser>
        <c:dLbls>
          <c:dLblPos val="outEnd"/>
          <c:showLegendKey val="0"/>
          <c:showVal val="1"/>
          <c:showCatName val="0"/>
          <c:showSerName val="0"/>
          <c:showPercent val="0"/>
          <c:showBubbleSize val="0"/>
        </c:dLbls>
        <c:gapWidth val="150"/>
        <c:axId val="294981376"/>
        <c:axId val="294982208"/>
      </c:barChart>
      <c:catAx>
        <c:axId val="294981376"/>
        <c:scaling>
          <c:orientation val="minMax"/>
        </c:scaling>
        <c:delete val="0"/>
        <c:axPos val="b"/>
        <c:numFmt formatCode="General" sourceLinked="1"/>
        <c:majorTickMark val="out"/>
        <c:minorTickMark val="none"/>
        <c:tickLblPos val="nextTo"/>
        <c:crossAx val="294982208"/>
        <c:crosses val="autoZero"/>
        <c:auto val="1"/>
        <c:lblAlgn val="ctr"/>
        <c:lblOffset val="100"/>
        <c:noMultiLvlLbl val="0"/>
      </c:catAx>
      <c:valAx>
        <c:axId val="294982208"/>
        <c:scaling>
          <c:orientation val="minMax"/>
          <c:max val="0.2"/>
        </c:scaling>
        <c:delete val="1"/>
        <c:axPos val="l"/>
        <c:numFmt formatCode="0.0%" sourceLinked="1"/>
        <c:majorTickMark val="out"/>
        <c:minorTickMark val="none"/>
        <c:tickLblPos val="nextTo"/>
        <c:crossAx val="2949813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Food insecurity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Sheet2!$A$185:$A$191</c:f>
              <c:numCache>
                <c:formatCode>General</c:formatCode>
                <c:ptCount val="7"/>
                <c:pt idx="0">
                  <c:v>2011</c:v>
                </c:pt>
                <c:pt idx="1">
                  <c:v>2012</c:v>
                </c:pt>
                <c:pt idx="2">
                  <c:v>2013</c:v>
                </c:pt>
                <c:pt idx="3">
                  <c:v>2014</c:v>
                </c:pt>
                <c:pt idx="4">
                  <c:v>2015</c:v>
                </c:pt>
                <c:pt idx="5">
                  <c:v>2016</c:v>
                </c:pt>
                <c:pt idx="6">
                  <c:v>2019</c:v>
                </c:pt>
              </c:numCache>
            </c:numRef>
          </c:cat>
          <c:val>
            <c:numRef>
              <c:f>Sheet2!$B$185:$B$191</c:f>
              <c:numCache>
                <c:formatCode>0.0%</c:formatCode>
                <c:ptCount val="7"/>
                <c:pt idx="0">
                  <c:v>0.157</c:v>
                </c:pt>
                <c:pt idx="1">
                  <c:v>0.155</c:v>
                </c:pt>
                <c:pt idx="2">
                  <c:v>0.155</c:v>
                </c:pt>
                <c:pt idx="3">
                  <c:v>0.153</c:v>
                </c:pt>
                <c:pt idx="4">
                  <c:v>0.14799999999999999</c:v>
                </c:pt>
                <c:pt idx="5">
                  <c:v>0.13800000000000001</c:v>
                </c:pt>
                <c:pt idx="6">
                  <c:v>0.124</c:v>
                </c:pt>
              </c:numCache>
            </c:numRef>
          </c:val>
          <c:smooth val="0"/>
          <c:extLst>
            <c:ext xmlns:c16="http://schemas.microsoft.com/office/drawing/2014/chart" uri="{C3380CC4-5D6E-409C-BE32-E72D297353CC}">
              <c16:uniqueId val="{00000000-AC65-4101-8D35-241D18BE8F30}"/>
            </c:ext>
          </c:extLst>
        </c:ser>
        <c:dLbls>
          <c:dLblPos val="t"/>
          <c:showLegendKey val="0"/>
          <c:showVal val="1"/>
          <c:showCatName val="0"/>
          <c:showSerName val="0"/>
          <c:showPercent val="0"/>
          <c:showBubbleSize val="0"/>
        </c:dLbls>
        <c:marker val="1"/>
        <c:smooth val="0"/>
        <c:axId val="2019121359"/>
        <c:axId val="2019120527"/>
      </c:lineChart>
      <c:catAx>
        <c:axId val="201912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19120527"/>
        <c:crosses val="autoZero"/>
        <c:auto val="1"/>
        <c:lblAlgn val="ctr"/>
        <c:lblOffset val="100"/>
        <c:noMultiLvlLbl val="0"/>
      </c:catAx>
      <c:valAx>
        <c:axId val="2019120527"/>
        <c:scaling>
          <c:orientation val="minMax"/>
          <c:max val="0.2"/>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19121359"/>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Smoked during pregnancy</a:t>
            </a:r>
          </a:p>
        </c:rich>
      </c:tx>
      <c:overlay val="0"/>
    </c:title>
    <c:autoTitleDeleted val="0"/>
    <c:plotArea>
      <c:layout/>
      <c:barChart>
        <c:barDir val="col"/>
        <c:grouping val="clustered"/>
        <c:varyColors val="0"/>
        <c:ser>
          <c:idx val="0"/>
          <c:order val="0"/>
          <c:tx>
            <c:strRef>
              <c:f>'Indicator Tables'!$H$26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F8BD-492F-9586-5503362717A3}"/>
              </c:ext>
            </c:extLst>
          </c:dPt>
          <c:dPt>
            <c:idx val="1"/>
            <c:invertIfNegative val="0"/>
            <c:bubble3D val="0"/>
            <c:spPr>
              <a:solidFill>
                <a:schemeClr val="accent1"/>
              </a:solidFill>
            </c:spPr>
            <c:extLst>
              <c:ext xmlns:c16="http://schemas.microsoft.com/office/drawing/2014/chart" uri="{C3380CC4-5D6E-409C-BE32-E72D297353CC}">
                <c16:uniqueId val="{00000003-F8BD-492F-9586-5503362717A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Tables'!$M$26:$N$26</c:f>
              <c:strCache>
                <c:ptCount val="2"/>
                <c:pt idx="0">
                  <c:v>2018-2019
Maine</c:v>
                </c:pt>
                <c:pt idx="1">
                  <c:v>2019
U.S.</c:v>
                </c:pt>
              </c:strCache>
              <c:extLst/>
            </c:strRef>
          </c:cat>
          <c:val>
            <c:numRef>
              <c:f>'Indicator Tables'!$I$26:$J$26</c:f>
              <c:numCache>
                <c:formatCode>0.0%</c:formatCode>
                <c:ptCount val="2"/>
                <c:pt idx="0">
                  <c:v>0.11899999999999999</c:v>
                </c:pt>
                <c:pt idx="1">
                  <c:v>0.06</c:v>
                </c:pt>
              </c:numCache>
              <c:extLst/>
            </c:numRef>
          </c:val>
          <c:extLst>
            <c:ext xmlns:c16="http://schemas.microsoft.com/office/drawing/2014/chart" uri="{C3380CC4-5D6E-409C-BE32-E72D297353CC}">
              <c16:uniqueId val="{00000004-F8BD-492F-9586-5503362717A3}"/>
            </c:ext>
          </c:extLst>
        </c:ser>
        <c:dLbls>
          <c:dLblPos val="outEnd"/>
          <c:showLegendKey val="0"/>
          <c:showVal val="1"/>
          <c:showCatName val="0"/>
          <c:showSerName val="0"/>
          <c:showPercent val="0"/>
          <c:showBubbleSize val="0"/>
        </c:dLbls>
        <c:gapWidth val="150"/>
        <c:axId val="294990944"/>
        <c:axId val="294987616"/>
      </c:barChart>
      <c:catAx>
        <c:axId val="294990944"/>
        <c:scaling>
          <c:orientation val="minMax"/>
        </c:scaling>
        <c:delete val="0"/>
        <c:axPos val="b"/>
        <c:numFmt formatCode="General" sourceLinked="1"/>
        <c:majorTickMark val="out"/>
        <c:minorTickMark val="none"/>
        <c:tickLblPos val="nextTo"/>
        <c:crossAx val="294987616"/>
        <c:crosses val="autoZero"/>
        <c:auto val="1"/>
        <c:lblAlgn val="ctr"/>
        <c:lblOffset val="100"/>
        <c:noMultiLvlLbl val="0"/>
      </c:catAx>
      <c:valAx>
        <c:axId val="294987616"/>
        <c:scaling>
          <c:orientation val="minMax"/>
        </c:scaling>
        <c:delete val="1"/>
        <c:axPos val="l"/>
        <c:numFmt formatCode="0.0%" sourceLinked="1"/>
        <c:majorTickMark val="out"/>
        <c:minorTickMark val="none"/>
        <c:tickLblPos val="nextTo"/>
        <c:crossAx val="29499094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Drank alcohol during pregnancy</a:t>
            </a:r>
          </a:p>
        </c:rich>
      </c:tx>
      <c:overlay val="0"/>
    </c:title>
    <c:autoTitleDeleted val="0"/>
    <c:plotArea>
      <c:layout/>
      <c:barChart>
        <c:barDir val="col"/>
        <c:grouping val="clustered"/>
        <c:varyColors val="0"/>
        <c:ser>
          <c:idx val="0"/>
          <c:order val="0"/>
          <c:tx>
            <c:strRef>
              <c:f>'Indicator Tables'!$H$27</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84A3-4B4C-AB8C-FB0F65680E08}"/>
              </c:ext>
            </c:extLst>
          </c:dPt>
          <c:dPt>
            <c:idx val="1"/>
            <c:invertIfNegative val="0"/>
            <c:bubble3D val="0"/>
            <c:spPr>
              <a:solidFill>
                <a:schemeClr val="accent1"/>
              </a:solidFill>
            </c:spPr>
            <c:extLst>
              <c:ext xmlns:c16="http://schemas.microsoft.com/office/drawing/2014/chart" uri="{C3380CC4-5D6E-409C-BE32-E72D297353CC}">
                <c16:uniqueId val="{00000003-84A3-4B4C-AB8C-FB0F65680E0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Tables'!$M$27:$N$27</c:f>
              <c:strCache>
                <c:ptCount val="2"/>
                <c:pt idx="0">
                  <c:v>2019
Maine</c:v>
                </c:pt>
                <c:pt idx="1">
                  <c:v>2015
U.S.</c:v>
                </c:pt>
              </c:strCache>
              <c:extLst/>
            </c:strRef>
          </c:cat>
          <c:val>
            <c:numRef>
              <c:f>'Indicator Tables'!$I$27:$J$27</c:f>
              <c:numCache>
                <c:formatCode>0.0%</c:formatCode>
                <c:ptCount val="2"/>
                <c:pt idx="0">
                  <c:v>9.9000000000000005E-2</c:v>
                </c:pt>
                <c:pt idx="1">
                  <c:v>0.08</c:v>
                </c:pt>
              </c:numCache>
              <c:extLst/>
            </c:numRef>
          </c:val>
          <c:extLst>
            <c:ext xmlns:c16="http://schemas.microsoft.com/office/drawing/2014/chart" uri="{C3380CC4-5D6E-409C-BE32-E72D297353CC}">
              <c16:uniqueId val="{00000004-84A3-4B4C-AB8C-FB0F65680E08}"/>
            </c:ext>
          </c:extLst>
        </c:ser>
        <c:dLbls>
          <c:dLblPos val="outEnd"/>
          <c:showLegendKey val="0"/>
          <c:showVal val="1"/>
          <c:showCatName val="0"/>
          <c:showSerName val="0"/>
          <c:showPercent val="0"/>
          <c:showBubbleSize val="0"/>
        </c:dLbls>
        <c:gapWidth val="150"/>
        <c:axId val="294989696"/>
        <c:axId val="294985536"/>
      </c:barChart>
      <c:catAx>
        <c:axId val="294989696"/>
        <c:scaling>
          <c:orientation val="minMax"/>
        </c:scaling>
        <c:delete val="0"/>
        <c:axPos val="b"/>
        <c:numFmt formatCode="General" sourceLinked="1"/>
        <c:majorTickMark val="out"/>
        <c:minorTickMark val="none"/>
        <c:tickLblPos val="nextTo"/>
        <c:crossAx val="294985536"/>
        <c:crosses val="autoZero"/>
        <c:auto val="1"/>
        <c:lblAlgn val="ctr"/>
        <c:lblOffset val="100"/>
        <c:noMultiLvlLbl val="0"/>
      </c:catAx>
      <c:valAx>
        <c:axId val="294985536"/>
        <c:scaling>
          <c:orientation val="minMax"/>
        </c:scaling>
        <c:delete val="1"/>
        <c:axPos val="l"/>
        <c:numFmt formatCode="0.0%" sourceLinked="1"/>
        <c:majorTickMark val="out"/>
        <c:minorTickMark val="none"/>
        <c:tickLblPos val="nextTo"/>
        <c:crossAx val="29498969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Drank alcohol during prenancy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Sheet2!$A$164:$A$172</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Sheet2!$B$164:$B$172</c:f>
              <c:numCache>
                <c:formatCode>0.0%</c:formatCode>
                <c:ptCount val="9"/>
                <c:pt idx="0">
                  <c:v>8.2000000000000003E-2</c:v>
                </c:pt>
                <c:pt idx="1">
                  <c:v>8.1000000000000003E-2</c:v>
                </c:pt>
                <c:pt idx="2">
                  <c:v>0.111</c:v>
                </c:pt>
                <c:pt idx="3">
                  <c:v>8.6999999999999994E-2</c:v>
                </c:pt>
                <c:pt idx="4">
                  <c:v>0.06</c:v>
                </c:pt>
                <c:pt idx="5">
                  <c:v>7.5999999999999998E-2</c:v>
                </c:pt>
                <c:pt idx="6">
                  <c:v>9.9000000000000005E-2</c:v>
                </c:pt>
                <c:pt idx="7">
                  <c:v>9.0999999999999998E-2</c:v>
                </c:pt>
                <c:pt idx="8">
                  <c:v>9.9000000000000005E-2</c:v>
                </c:pt>
              </c:numCache>
            </c:numRef>
          </c:val>
          <c:smooth val="0"/>
          <c:extLst>
            <c:ext xmlns:c16="http://schemas.microsoft.com/office/drawing/2014/chart" uri="{C3380CC4-5D6E-409C-BE32-E72D297353CC}">
              <c16:uniqueId val="{00000000-766B-4513-A8DD-02B720F1AA76}"/>
            </c:ext>
          </c:extLst>
        </c:ser>
        <c:dLbls>
          <c:dLblPos val="t"/>
          <c:showLegendKey val="0"/>
          <c:showVal val="1"/>
          <c:showCatName val="0"/>
          <c:showSerName val="0"/>
          <c:showPercent val="0"/>
          <c:showBubbleSize val="0"/>
        </c:dLbls>
        <c:marker val="1"/>
        <c:smooth val="0"/>
        <c:axId val="1804363695"/>
        <c:axId val="1804362447"/>
      </c:lineChart>
      <c:catAx>
        <c:axId val="1804363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04362447"/>
        <c:crosses val="autoZero"/>
        <c:auto val="1"/>
        <c:lblAlgn val="ctr"/>
        <c:lblOffset val="100"/>
        <c:noMultiLvlLbl val="0"/>
      </c:catAx>
      <c:valAx>
        <c:axId val="180436244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04363695"/>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Cognitive decline</a:t>
            </a:r>
          </a:p>
        </c:rich>
      </c:tx>
      <c:overlay val="0"/>
    </c:title>
    <c:autoTitleDeleted val="0"/>
    <c:plotArea>
      <c:layout/>
      <c:barChart>
        <c:barDir val="col"/>
        <c:grouping val="clustered"/>
        <c:varyColors val="0"/>
        <c:ser>
          <c:idx val="0"/>
          <c:order val="0"/>
          <c:tx>
            <c:strRef>
              <c:f>'Indicator Tables'!$H$29</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0B4E-4C70-8790-43AF84572B85}"/>
              </c:ext>
            </c:extLst>
          </c:dPt>
          <c:dPt>
            <c:idx val="1"/>
            <c:invertIfNegative val="0"/>
            <c:bubble3D val="0"/>
            <c:spPr>
              <a:solidFill>
                <a:schemeClr val="accent1"/>
              </a:solidFill>
            </c:spPr>
            <c:extLst>
              <c:ext xmlns:c16="http://schemas.microsoft.com/office/drawing/2014/chart" uri="{C3380CC4-5D6E-409C-BE32-E72D297353CC}">
                <c16:uniqueId val="{00000003-0B4E-4C70-8790-43AF84572B8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Tables'!$M$29:$N$29</c:f>
              <c:strCache>
                <c:ptCount val="2"/>
                <c:pt idx="0">
                  <c:v>2016
Maine</c:v>
                </c:pt>
                <c:pt idx="1">
                  <c:v>2018
U.S.</c:v>
                </c:pt>
              </c:strCache>
              <c:extLst/>
            </c:strRef>
          </c:cat>
          <c:val>
            <c:numRef>
              <c:f>'Indicator Tables'!$I$29:$J$29</c:f>
              <c:numCache>
                <c:formatCode>0.0%</c:formatCode>
                <c:ptCount val="2"/>
                <c:pt idx="0">
                  <c:v>0.10299999999999999</c:v>
                </c:pt>
                <c:pt idx="1">
                  <c:v>0.108</c:v>
                </c:pt>
              </c:numCache>
              <c:extLst/>
            </c:numRef>
          </c:val>
          <c:extLst>
            <c:ext xmlns:c16="http://schemas.microsoft.com/office/drawing/2014/chart" uri="{C3380CC4-5D6E-409C-BE32-E72D297353CC}">
              <c16:uniqueId val="{00000004-0B4E-4C70-8790-43AF84572B85}"/>
            </c:ext>
          </c:extLst>
        </c:ser>
        <c:dLbls>
          <c:dLblPos val="outEnd"/>
          <c:showLegendKey val="0"/>
          <c:showVal val="1"/>
          <c:showCatName val="0"/>
          <c:showSerName val="0"/>
          <c:showPercent val="0"/>
          <c:showBubbleSize val="0"/>
        </c:dLbls>
        <c:gapWidth val="150"/>
        <c:axId val="294987616"/>
        <c:axId val="294991776"/>
      </c:barChart>
      <c:catAx>
        <c:axId val="294987616"/>
        <c:scaling>
          <c:orientation val="minMax"/>
        </c:scaling>
        <c:delete val="0"/>
        <c:axPos val="b"/>
        <c:numFmt formatCode="General" sourceLinked="1"/>
        <c:majorTickMark val="out"/>
        <c:minorTickMark val="none"/>
        <c:tickLblPos val="nextTo"/>
        <c:crossAx val="294991776"/>
        <c:crosses val="autoZero"/>
        <c:auto val="1"/>
        <c:lblAlgn val="ctr"/>
        <c:lblOffset val="100"/>
        <c:noMultiLvlLbl val="0"/>
      </c:catAx>
      <c:valAx>
        <c:axId val="294991776"/>
        <c:scaling>
          <c:orientation val="minMax"/>
          <c:min val="0"/>
        </c:scaling>
        <c:delete val="1"/>
        <c:axPos val="l"/>
        <c:numFmt formatCode="0.0%" sourceLinked="1"/>
        <c:majorTickMark val="out"/>
        <c:minorTickMark val="none"/>
        <c:tickLblPos val="nextTo"/>
        <c:crossAx val="29498761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Traumatic</a:t>
            </a:r>
            <a:r>
              <a:rPr lang="en-US" b="1" baseline="0">
                <a:solidFill>
                  <a:schemeClr val="tx1"/>
                </a:solidFill>
              </a:rPr>
              <a:t> brain injury emergency department rate per 10,000 population</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c:f>
              <c:strCache>
                <c:ptCount val="1"/>
                <c:pt idx="0">
                  <c:v>Maine (2018)</c:v>
                </c:pt>
              </c:strCache>
            </c:strRef>
          </c:cat>
          <c:val>
            <c:numRef>
              <c:f>Sheet1!$B$21</c:f>
              <c:numCache>
                <c:formatCode>General</c:formatCode>
                <c:ptCount val="1"/>
                <c:pt idx="0">
                  <c:v>39.299999999999997</c:v>
                </c:pt>
              </c:numCache>
            </c:numRef>
          </c:val>
          <c:extLst>
            <c:ext xmlns:c16="http://schemas.microsoft.com/office/drawing/2014/chart" uri="{C3380CC4-5D6E-409C-BE32-E72D297353CC}">
              <c16:uniqueId val="{00000000-67F7-4626-AFB5-8C9B493D98B5}"/>
            </c:ext>
          </c:extLst>
        </c:ser>
        <c:dLbls>
          <c:dLblPos val="outEnd"/>
          <c:showLegendKey val="0"/>
          <c:showVal val="1"/>
          <c:showCatName val="0"/>
          <c:showSerName val="0"/>
          <c:showPercent val="0"/>
          <c:showBubbleSize val="0"/>
        </c:dLbls>
        <c:gapWidth val="219"/>
        <c:overlap val="-27"/>
        <c:axId val="1658216239"/>
        <c:axId val="1929091919"/>
      </c:barChart>
      <c:catAx>
        <c:axId val="1658216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29091919"/>
        <c:crosses val="autoZero"/>
        <c:auto val="1"/>
        <c:lblAlgn val="ctr"/>
        <c:lblOffset val="100"/>
        <c:noMultiLvlLbl val="0"/>
      </c:catAx>
      <c:valAx>
        <c:axId val="192909191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582162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deaths per 100,000 population</a:t>
            </a:r>
          </a:p>
        </c:rich>
      </c:tx>
      <c:overlay val="0"/>
    </c:title>
    <c:autoTitleDeleted val="0"/>
    <c:plotArea>
      <c:layout/>
      <c:barChart>
        <c:barDir val="col"/>
        <c:grouping val="clustered"/>
        <c:varyColors val="0"/>
        <c:ser>
          <c:idx val="0"/>
          <c:order val="0"/>
          <c:tx>
            <c:strRef>
              <c:f>'Indicator Tables'!$H$37</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CF8A-4CC2-90D3-0E1EEA1E1910}"/>
              </c:ext>
            </c:extLst>
          </c:dPt>
          <c:dPt>
            <c:idx val="1"/>
            <c:invertIfNegative val="0"/>
            <c:bubble3D val="0"/>
            <c:spPr>
              <a:solidFill>
                <a:schemeClr val="accent1"/>
              </a:solidFill>
            </c:spPr>
            <c:extLst>
              <c:ext xmlns:c16="http://schemas.microsoft.com/office/drawing/2014/chart" uri="{C3380CC4-5D6E-409C-BE32-E72D297353CC}">
                <c16:uniqueId val="{00000003-CF8A-4CC2-90D3-0E1EEA1E191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Tables'!$M$37:$N$37</c:f>
              <c:strCache>
                <c:ptCount val="2"/>
                <c:pt idx="0">
                  <c:v>2015-2019
Maine</c:v>
                </c:pt>
                <c:pt idx="1">
                  <c:v>2019
U.S.</c:v>
                </c:pt>
              </c:strCache>
              <c:extLst/>
            </c:strRef>
          </c:cat>
          <c:val>
            <c:numRef>
              <c:f>'Indicator Tables'!$I$37:$J$37</c:f>
              <c:numCache>
                <c:formatCode>General</c:formatCode>
                <c:ptCount val="2"/>
                <c:pt idx="0">
                  <c:v>17.7</c:v>
                </c:pt>
                <c:pt idx="1">
                  <c:v>13.9</c:v>
                </c:pt>
              </c:numCache>
              <c:extLst/>
            </c:numRef>
          </c:val>
          <c:extLst>
            <c:ext xmlns:c16="http://schemas.microsoft.com/office/drawing/2014/chart" uri="{C3380CC4-5D6E-409C-BE32-E72D297353CC}">
              <c16:uniqueId val="{00000004-CF8A-4CC2-90D3-0E1EEA1E1910}"/>
            </c:ext>
          </c:extLst>
        </c:ser>
        <c:dLbls>
          <c:dLblPos val="outEnd"/>
          <c:showLegendKey val="0"/>
          <c:showVal val="1"/>
          <c:showCatName val="0"/>
          <c:showSerName val="0"/>
          <c:showPercent val="0"/>
          <c:showBubbleSize val="0"/>
        </c:dLbls>
        <c:gapWidth val="150"/>
        <c:axId val="294991776"/>
        <c:axId val="294985952"/>
      </c:barChart>
      <c:catAx>
        <c:axId val="294991776"/>
        <c:scaling>
          <c:orientation val="minMax"/>
        </c:scaling>
        <c:delete val="0"/>
        <c:axPos val="b"/>
        <c:numFmt formatCode="General" sourceLinked="1"/>
        <c:majorTickMark val="out"/>
        <c:minorTickMark val="none"/>
        <c:tickLblPos val="nextTo"/>
        <c:crossAx val="294985952"/>
        <c:crosses val="autoZero"/>
        <c:auto val="1"/>
        <c:lblAlgn val="ctr"/>
        <c:lblOffset val="100"/>
        <c:noMultiLvlLbl val="0"/>
      </c:catAx>
      <c:valAx>
        <c:axId val="294985952"/>
        <c:scaling>
          <c:orientation val="minMax"/>
          <c:max val="30"/>
        </c:scaling>
        <c:delete val="1"/>
        <c:axPos val="l"/>
        <c:numFmt formatCode="General" sourceLinked="1"/>
        <c:majorTickMark val="out"/>
        <c:minorTickMark val="none"/>
        <c:tickLblPos val="nextTo"/>
        <c:crossAx val="2949917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Suicide deaths per 100,000</a:t>
            </a:r>
            <a:r>
              <a:rPr lang="en-US" b="1" baseline="0">
                <a:solidFill>
                  <a:schemeClr val="tx1"/>
                </a:solidFill>
              </a:rPr>
              <a:t> population</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Sheet2!$A$142:$A$149</c:f>
              <c:numCache>
                <c:formatCode>General</c:formatCode>
                <c:ptCount val="8"/>
                <c:pt idx="0">
                  <c:v>2011</c:v>
                </c:pt>
                <c:pt idx="1">
                  <c:v>2012</c:v>
                </c:pt>
                <c:pt idx="2">
                  <c:v>2013</c:v>
                </c:pt>
                <c:pt idx="3">
                  <c:v>2014</c:v>
                </c:pt>
                <c:pt idx="4">
                  <c:v>2015</c:v>
                </c:pt>
                <c:pt idx="5">
                  <c:v>2016</c:v>
                </c:pt>
                <c:pt idx="6">
                  <c:v>2017</c:v>
                </c:pt>
                <c:pt idx="7">
                  <c:v>2019</c:v>
                </c:pt>
              </c:numCache>
            </c:numRef>
          </c:cat>
          <c:val>
            <c:numRef>
              <c:f>Sheet2!$B$142:$B$149</c:f>
              <c:numCache>
                <c:formatCode>General</c:formatCode>
                <c:ptCount val="8"/>
                <c:pt idx="0">
                  <c:v>16.600000000000001</c:v>
                </c:pt>
                <c:pt idx="1">
                  <c:v>14.5</c:v>
                </c:pt>
                <c:pt idx="2">
                  <c:v>17.399999999999999</c:v>
                </c:pt>
                <c:pt idx="3">
                  <c:v>15.5</c:v>
                </c:pt>
                <c:pt idx="4">
                  <c:v>16</c:v>
                </c:pt>
                <c:pt idx="5">
                  <c:v>15.9</c:v>
                </c:pt>
                <c:pt idx="6">
                  <c:v>18.899999999999999</c:v>
                </c:pt>
                <c:pt idx="7">
                  <c:v>19.399999999999999</c:v>
                </c:pt>
              </c:numCache>
            </c:numRef>
          </c:val>
          <c:smooth val="0"/>
          <c:extLst>
            <c:ext xmlns:c16="http://schemas.microsoft.com/office/drawing/2014/chart" uri="{C3380CC4-5D6E-409C-BE32-E72D297353CC}">
              <c16:uniqueId val="{00000000-5798-4CBD-B007-D9F8BB39734F}"/>
            </c:ext>
          </c:extLst>
        </c:ser>
        <c:dLbls>
          <c:dLblPos val="t"/>
          <c:showLegendKey val="0"/>
          <c:showVal val="1"/>
          <c:showCatName val="0"/>
          <c:showSerName val="0"/>
          <c:showPercent val="0"/>
          <c:showBubbleSize val="0"/>
        </c:dLbls>
        <c:marker val="1"/>
        <c:smooth val="0"/>
        <c:axId val="2022402831"/>
        <c:axId val="2022406991"/>
      </c:lineChart>
      <c:catAx>
        <c:axId val="202240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22406991"/>
        <c:crosses val="autoZero"/>
        <c:auto val="1"/>
        <c:lblAlgn val="ctr"/>
        <c:lblOffset val="100"/>
        <c:noMultiLvlLbl val="0"/>
      </c:catAx>
      <c:valAx>
        <c:axId val="2022406991"/>
        <c:scaling>
          <c:orientation val="minMax"/>
          <c:max val="3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22402831"/>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Bullying on school</a:t>
            </a:r>
            <a:r>
              <a:rPr lang="en-US" b="1" baseline="0">
                <a:solidFill>
                  <a:schemeClr val="tx1"/>
                </a:solidFill>
              </a:rPr>
              <a:t> property (middle school students)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Sheet1!$A$64</c:f>
              <c:strCache>
                <c:ptCount val="1"/>
                <c:pt idx="0">
                  <c:v>Maine (2019)</c:v>
                </c:pt>
              </c:strCache>
            </c:strRef>
          </c:cat>
          <c:val>
            <c:numRef>
              <c:f>Sheet1!$B$64</c:f>
              <c:numCache>
                <c:formatCode>0.0%</c:formatCode>
                <c:ptCount val="1"/>
                <c:pt idx="0">
                  <c:v>0.46300000000000002</c:v>
                </c:pt>
              </c:numCache>
            </c:numRef>
          </c:val>
          <c:extLst>
            <c:ext xmlns:c16="http://schemas.microsoft.com/office/drawing/2014/chart" uri="{C3380CC4-5D6E-409C-BE32-E72D297353CC}">
              <c16:uniqueId val="{00000000-D714-4496-8D41-9A20C2DF785E}"/>
            </c:ext>
          </c:extLst>
        </c:ser>
        <c:dLbls>
          <c:dLblPos val="outEnd"/>
          <c:showLegendKey val="0"/>
          <c:showVal val="1"/>
          <c:showCatName val="0"/>
          <c:showSerName val="0"/>
          <c:showPercent val="0"/>
          <c:showBubbleSize val="0"/>
        </c:dLbls>
        <c:gapWidth val="219"/>
        <c:overlap val="-27"/>
        <c:axId val="1802065151"/>
        <c:axId val="1802065567"/>
      </c:barChart>
      <c:catAx>
        <c:axId val="1802065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02065567"/>
        <c:crosses val="autoZero"/>
        <c:auto val="1"/>
        <c:lblAlgn val="ctr"/>
        <c:lblOffset val="100"/>
        <c:noMultiLvlLbl val="0"/>
      </c:catAx>
      <c:valAx>
        <c:axId val="180206556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020651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Sheet1!$B$30</c:f>
              <c:strCache>
                <c:ptCount val="1"/>
                <c:pt idx="0">
                  <c:v>Population</c:v>
                </c:pt>
              </c:strCache>
            </c:strRef>
          </c:tx>
          <c:spPr>
            <a:solidFill>
              <a:schemeClr val="accent1"/>
            </a:solidFill>
            <a:ln>
              <a:noFill/>
            </a:ln>
            <a:effectLst/>
          </c:spPr>
          <c:invertIfNegative val="0"/>
          <c:dPt>
            <c:idx val="0"/>
            <c:invertIfNegative val="0"/>
            <c:bubble3D val="0"/>
            <c:spPr>
              <a:solidFill>
                <a:srgbClr val="44546A"/>
              </a:solidFill>
              <a:ln>
                <a:noFill/>
              </a:ln>
              <a:effectLst/>
            </c:spPr>
            <c:extLst>
              <c:ext xmlns:c16="http://schemas.microsoft.com/office/drawing/2014/chart" uri="{C3380CC4-5D6E-409C-BE32-E72D297353CC}">
                <c16:uniqueId val="{0000000A-59E2-46AF-AB2B-7EFCC6F304B3}"/>
              </c:ext>
            </c:extLst>
          </c:dPt>
          <c:dPt>
            <c:idx val="1"/>
            <c:invertIfNegative val="0"/>
            <c:bubble3D val="0"/>
            <c:spPr>
              <a:solidFill>
                <a:srgbClr val="44546A"/>
              </a:solidFill>
              <a:ln>
                <a:noFill/>
              </a:ln>
              <a:effectLst/>
            </c:spPr>
            <c:extLst>
              <c:ext xmlns:c16="http://schemas.microsoft.com/office/drawing/2014/chart" uri="{C3380CC4-5D6E-409C-BE32-E72D297353CC}">
                <c16:uniqueId val="{00000009-59E2-46AF-AB2B-7EFCC6F304B3}"/>
              </c:ext>
            </c:extLst>
          </c:dPt>
          <c:dPt>
            <c:idx val="2"/>
            <c:invertIfNegative val="0"/>
            <c:bubble3D val="0"/>
            <c:spPr>
              <a:solidFill>
                <a:srgbClr val="44546A"/>
              </a:solidFill>
              <a:ln>
                <a:noFill/>
              </a:ln>
              <a:effectLst/>
            </c:spPr>
            <c:extLst>
              <c:ext xmlns:c16="http://schemas.microsoft.com/office/drawing/2014/chart" uri="{C3380CC4-5D6E-409C-BE32-E72D297353CC}">
                <c16:uniqueId val="{00000008-59E2-46AF-AB2B-7EFCC6F304B3}"/>
              </c:ext>
            </c:extLst>
          </c:dPt>
          <c:dPt>
            <c:idx val="3"/>
            <c:invertIfNegative val="0"/>
            <c:bubble3D val="0"/>
            <c:spPr>
              <a:solidFill>
                <a:srgbClr val="44546A"/>
              </a:solidFill>
              <a:ln>
                <a:noFill/>
              </a:ln>
              <a:effectLst/>
            </c:spPr>
            <c:extLst>
              <c:ext xmlns:c16="http://schemas.microsoft.com/office/drawing/2014/chart" uri="{C3380CC4-5D6E-409C-BE32-E72D297353CC}">
                <c16:uniqueId val="{00000007-59E2-46AF-AB2B-7EFCC6F304B3}"/>
              </c:ext>
            </c:extLst>
          </c:dPt>
          <c:dPt>
            <c:idx val="4"/>
            <c:invertIfNegative val="0"/>
            <c:bubble3D val="0"/>
            <c:spPr>
              <a:solidFill>
                <a:srgbClr val="44546A"/>
              </a:solidFill>
              <a:ln>
                <a:noFill/>
              </a:ln>
              <a:effectLst/>
            </c:spPr>
            <c:extLst>
              <c:ext xmlns:c16="http://schemas.microsoft.com/office/drawing/2014/chart" uri="{C3380CC4-5D6E-409C-BE32-E72D297353CC}">
                <c16:uniqueId val="{00000006-59E2-46AF-AB2B-7EFCC6F304B3}"/>
              </c:ext>
            </c:extLst>
          </c:dPt>
          <c:dPt>
            <c:idx val="5"/>
            <c:invertIfNegative val="0"/>
            <c:bubble3D val="0"/>
            <c:spPr>
              <a:solidFill>
                <a:srgbClr val="3D6E6F"/>
              </a:solidFill>
              <a:ln>
                <a:noFill/>
              </a:ln>
              <a:effectLst/>
            </c:spPr>
            <c:extLst>
              <c:ext xmlns:c16="http://schemas.microsoft.com/office/drawing/2014/chart" uri="{C3380CC4-5D6E-409C-BE32-E72D297353CC}">
                <c16:uniqueId val="{00000013-59E2-46AF-AB2B-7EFCC6F304B3}"/>
              </c:ext>
            </c:extLst>
          </c:dPt>
          <c:dPt>
            <c:idx val="6"/>
            <c:invertIfNegative val="0"/>
            <c:bubble3D val="0"/>
            <c:spPr>
              <a:solidFill>
                <a:srgbClr val="3D6E6F"/>
              </a:solidFill>
              <a:ln>
                <a:noFill/>
              </a:ln>
              <a:effectLst/>
            </c:spPr>
            <c:extLst>
              <c:ext xmlns:c16="http://schemas.microsoft.com/office/drawing/2014/chart" uri="{C3380CC4-5D6E-409C-BE32-E72D297353CC}">
                <c16:uniqueId val="{00000012-59E2-46AF-AB2B-7EFCC6F304B3}"/>
              </c:ext>
            </c:extLst>
          </c:dPt>
          <c:dPt>
            <c:idx val="7"/>
            <c:invertIfNegative val="0"/>
            <c:bubble3D val="0"/>
            <c:spPr>
              <a:solidFill>
                <a:srgbClr val="3D6E6F"/>
              </a:solidFill>
              <a:ln>
                <a:noFill/>
              </a:ln>
              <a:effectLst/>
            </c:spPr>
            <c:extLst>
              <c:ext xmlns:c16="http://schemas.microsoft.com/office/drawing/2014/chart" uri="{C3380CC4-5D6E-409C-BE32-E72D297353CC}">
                <c16:uniqueId val="{00000011-59E2-46AF-AB2B-7EFCC6F304B3}"/>
              </c:ext>
            </c:extLst>
          </c:dPt>
          <c:dPt>
            <c:idx val="8"/>
            <c:invertIfNegative val="0"/>
            <c:bubble3D val="0"/>
            <c:spPr>
              <a:solidFill>
                <a:srgbClr val="3D6E6F"/>
              </a:solidFill>
              <a:ln>
                <a:noFill/>
              </a:ln>
              <a:effectLst/>
            </c:spPr>
            <c:extLst>
              <c:ext xmlns:c16="http://schemas.microsoft.com/office/drawing/2014/chart" uri="{C3380CC4-5D6E-409C-BE32-E72D297353CC}">
                <c16:uniqueId val="{00000010-59E2-46AF-AB2B-7EFCC6F304B3}"/>
              </c:ext>
            </c:extLst>
          </c:dPt>
          <c:dPt>
            <c:idx val="9"/>
            <c:invertIfNegative val="0"/>
            <c:bubble3D val="0"/>
            <c:spPr>
              <a:solidFill>
                <a:srgbClr val="3D6E6F"/>
              </a:solidFill>
              <a:ln>
                <a:noFill/>
              </a:ln>
              <a:effectLst/>
            </c:spPr>
            <c:extLst>
              <c:ext xmlns:c16="http://schemas.microsoft.com/office/drawing/2014/chart" uri="{C3380CC4-5D6E-409C-BE32-E72D297353CC}">
                <c16:uniqueId val="{0000000F-59E2-46AF-AB2B-7EFCC6F304B3}"/>
              </c:ext>
            </c:extLst>
          </c:dPt>
          <c:dPt>
            <c:idx val="10"/>
            <c:invertIfNegative val="0"/>
            <c:bubble3D val="0"/>
            <c:spPr>
              <a:solidFill>
                <a:srgbClr val="3D6E6F"/>
              </a:solidFill>
              <a:ln>
                <a:noFill/>
              </a:ln>
              <a:effectLst/>
            </c:spPr>
            <c:extLst>
              <c:ext xmlns:c16="http://schemas.microsoft.com/office/drawing/2014/chart" uri="{C3380CC4-5D6E-409C-BE32-E72D297353CC}">
                <c16:uniqueId val="{0000000E-59E2-46AF-AB2B-7EFCC6F304B3}"/>
              </c:ext>
            </c:extLst>
          </c:dPt>
          <c:dPt>
            <c:idx val="11"/>
            <c:invertIfNegative val="0"/>
            <c:bubble3D val="0"/>
            <c:spPr>
              <a:solidFill>
                <a:srgbClr val="3D6E6F"/>
              </a:solidFill>
              <a:ln>
                <a:noFill/>
              </a:ln>
              <a:effectLst/>
            </c:spPr>
            <c:extLst>
              <c:ext xmlns:c16="http://schemas.microsoft.com/office/drawing/2014/chart" uri="{C3380CC4-5D6E-409C-BE32-E72D297353CC}">
                <c16:uniqueId val="{0000000D-59E2-46AF-AB2B-7EFCC6F304B3}"/>
              </c:ext>
            </c:extLst>
          </c:dPt>
          <c:dPt>
            <c:idx val="12"/>
            <c:invertIfNegative val="0"/>
            <c:bubble3D val="0"/>
            <c:spPr>
              <a:solidFill>
                <a:srgbClr val="3D6E6F"/>
              </a:solidFill>
              <a:ln>
                <a:noFill/>
              </a:ln>
              <a:effectLst/>
            </c:spPr>
            <c:extLst>
              <c:ext xmlns:c16="http://schemas.microsoft.com/office/drawing/2014/chart" uri="{C3380CC4-5D6E-409C-BE32-E72D297353CC}">
                <c16:uniqueId val="{0000000C-59E2-46AF-AB2B-7EFCC6F304B3}"/>
              </c:ext>
            </c:extLst>
          </c:dPt>
          <c:dPt>
            <c:idx val="13"/>
            <c:invertIfNegative val="0"/>
            <c:bubble3D val="0"/>
            <c:spPr>
              <a:solidFill>
                <a:srgbClr val="3D6E6F"/>
              </a:solidFill>
              <a:ln>
                <a:noFill/>
              </a:ln>
              <a:effectLst/>
            </c:spPr>
            <c:extLst>
              <c:ext xmlns:c16="http://schemas.microsoft.com/office/drawing/2014/chart" uri="{C3380CC4-5D6E-409C-BE32-E72D297353CC}">
                <c16:uniqueId val="{0000000B-59E2-46AF-AB2B-7EFCC6F304B3}"/>
              </c:ext>
            </c:extLst>
          </c:dPt>
          <c:dPt>
            <c:idx val="14"/>
            <c:invertIfNegative val="0"/>
            <c:bubble3D val="0"/>
            <c:spPr>
              <a:solidFill>
                <a:srgbClr val="44546A"/>
              </a:solidFill>
              <a:ln>
                <a:noFill/>
              </a:ln>
              <a:effectLst/>
            </c:spPr>
            <c:extLst>
              <c:ext xmlns:c16="http://schemas.microsoft.com/office/drawing/2014/chart" uri="{C3380CC4-5D6E-409C-BE32-E72D297353CC}">
                <c16:uniqueId val="{00000005-59E2-46AF-AB2B-7EFCC6F304B3}"/>
              </c:ext>
            </c:extLst>
          </c:dPt>
          <c:dPt>
            <c:idx val="15"/>
            <c:invertIfNegative val="0"/>
            <c:bubble3D val="0"/>
            <c:spPr>
              <a:solidFill>
                <a:srgbClr val="44546A"/>
              </a:solidFill>
              <a:ln>
                <a:noFill/>
              </a:ln>
              <a:effectLst/>
            </c:spPr>
            <c:extLst>
              <c:ext xmlns:c16="http://schemas.microsoft.com/office/drawing/2014/chart" uri="{C3380CC4-5D6E-409C-BE32-E72D297353CC}">
                <c16:uniqueId val="{00000003-59E2-46AF-AB2B-7EFCC6F304B3}"/>
              </c:ext>
            </c:extLst>
          </c:dPt>
          <c:dPt>
            <c:idx val="16"/>
            <c:invertIfNegative val="0"/>
            <c:bubble3D val="0"/>
            <c:spPr>
              <a:solidFill>
                <a:srgbClr val="44546A"/>
              </a:solidFill>
              <a:ln>
                <a:noFill/>
              </a:ln>
              <a:effectLst/>
            </c:spPr>
            <c:extLst>
              <c:ext xmlns:c16="http://schemas.microsoft.com/office/drawing/2014/chart" uri="{C3380CC4-5D6E-409C-BE32-E72D297353CC}">
                <c16:uniqueId val="{00000004-59E2-46AF-AB2B-7EFCC6F304B3}"/>
              </c:ext>
            </c:extLst>
          </c:dPt>
          <c:dPt>
            <c:idx val="17"/>
            <c:invertIfNegative val="0"/>
            <c:bubble3D val="0"/>
            <c:spPr>
              <a:solidFill>
                <a:srgbClr val="44546A"/>
              </a:solidFill>
              <a:ln>
                <a:noFill/>
              </a:ln>
              <a:effectLst/>
            </c:spPr>
            <c:extLst>
              <c:ext xmlns:c16="http://schemas.microsoft.com/office/drawing/2014/chart" uri="{C3380CC4-5D6E-409C-BE32-E72D297353CC}">
                <c16:uniqueId val="{00000002-59E2-46AF-AB2B-7EFCC6F304B3}"/>
              </c:ext>
            </c:extLst>
          </c:dPt>
          <c:cat>
            <c:strRef>
              <c:f>Sheet1!$A$31:$A$48</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Sheet1!$B$31:$B$48</c:f>
              <c:numCache>
                <c:formatCode>#,##0</c:formatCode>
                <c:ptCount val="18"/>
                <c:pt idx="0">
                  <c:v>64035</c:v>
                </c:pt>
                <c:pt idx="1">
                  <c:v>69457</c:v>
                </c:pt>
                <c:pt idx="2">
                  <c:v>72774</c:v>
                </c:pt>
                <c:pt idx="3">
                  <c:v>79136</c:v>
                </c:pt>
                <c:pt idx="4">
                  <c:v>75973</c:v>
                </c:pt>
                <c:pt idx="5">
                  <c:v>79467</c:v>
                </c:pt>
                <c:pt idx="6">
                  <c:v>78728</c:v>
                </c:pt>
                <c:pt idx="7">
                  <c:v>75180</c:v>
                </c:pt>
                <c:pt idx="8">
                  <c:v>77305</c:v>
                </c:pt>
                <c:pt idx="9">
                  <c:v>87341</c:v>
                </c:pt>
                <c:pt idx="10">
                  <c:v>98127</c:v>
                </c:pt>
                <c:pt idx="11">
                  <c:v>107204</c:v>
                </c:pt>
                <c:pt idx="12">
                  <c:v>103197</c:v>
                </c:pt>
                <c:pt idx="13">
                  <c:v>91155</c:v>
                </c:pt>
                <c:pt idx="14">
                  <c:v>67126</c:v>
                </c:pt>
                <c:pt idx="15">
                  <c:v>45034</c:v>
                </c:pt>
                <c:pt idx="16">
                  <c:v>30210</c:v>
                </c:pt>
                <c:pt idx="17">
                  <c:v>34043</c:v>
                </c:pt>
              </c:numCache>
            </c:numRef>
          </c:val>
          <c:extLst>
            <c:ext xmlns:c16="http://schemas.microsoft.com/office/drawing/2014/chart" uri="{C3380CC4-5D6E-409C-BE32-E72D297353CC}">
              <c16:uniqueId val="{00000000-59E2-46AF-AB2B-7EFCC6F304B3}"/>
            </c:ext>
          </c:extLst>
        </c:ser>
        <c:dLbls>
          <c:showLegendKey val="0"/>
          <c:showVal val="0"/>
          <c:showCatName val="0"/>
          <c:showSerName val="0"/>
          <c:showPercent val="0"/>
          <c:showBubbleSize val="0"/>
        </c:dLbls>
        <c:gapWidth val="182"/>
        <c:axId val="2029332207"/>
        <c:axId val="2029344271"/>
      </c:barChart>
      <c:catAx>
        <c:axId val="202933220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29344271"/>
        <c:crosses val="autoZero"/>
        <c:auto val="1"/>
        <c:lblAlgn val="ctr"/>
        <c:lblOffset val="100"/>
        <c:noMultiLvlLbl val="0"/>
      </c:catAx>
      <c:valAx>
        <c:axId val="2029344271"/>
        <c:scaling>
          <c:orientation val="minMax"/>
          <c:max val="110000"/>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29332207"/>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Intentional self-injury</a:t>
            </a:r>
            <a:r>
              <a:rPr lang="en-US" b="1" baseline="0">
                <a:solidFill>
                  <a:schemeClr val="tx1"/>
                </a:solidFill>
              </a:rPr>
              <a:t> (middle school students)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Sheet1!$A$55</c:f>
              <c:strCache>
                <c:ptCount val="1"/>
                <c:pt idx="0">
                  <c:v>Maine (2019)</c:v>
                </c:pt>
              </c:strCache>
            </c:strRef>
          </c:cat>
          <c:val>
            <c:numRef>
              <c:f>Sheet1!$B$55</c:f>
              <c:numCache>
                <c:formatCode>0.0%</c:formatCode>
                <c:ptCount val="1"/>
                <c:pt idx="0">
                  <c:v>0.189</c:v>
                </c:pt>
              </c:numCache>
            </c:numRef>
          </c:val>
          <c:extLst>
            <c:ext xmlns:c16="http://schemas.microsoft.com/office/drawing/2014/chart" uri="{C3380CC4-5D6E-409C-BE32-E72D297353CC}">
              <c16:uniqueId val="{00000000-9C13-4FEA-8BDA-862D10D5CAAB}"/>
            </c:ext>
          </c:extLst>
        </c:ser>
        <c:dLbls>
          <c:dLblPos val="outEnd"/>
          <c:showLegendKey val="0"/>
          <c:showVal val="1"/>
          <c:showCatName val="0"/>
          <c:showSerName val="0"/>
          <c:showPercent val="0"/>
          <c:showBubbleSize val="0"/>
        </c:dLbls>
        <c:gapWidth val="219"/>
        <c:overlap val="-27"/>
        <c:axId val="1917663919"/>
        <c:axId val="1917666831"/>
      </c:barChart>
      <c:catAx>
        <c:axId val="1917663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17666831"/>
        <c:crosses val="autoZero"/>
        <c:auto val="1"/>
        <c:lblAlgn val="ctr"/>
        <c:lblOffset val="100"/>
        <c:noMultiLvlLbl val="0"/>
      </c:catAx>
      <c:valAx>
        <c:axId val="191766683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176639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Depression, current</a:t>
            </a:r>
            <a:r>
              <a:rPr lang="en-US" b="1" baseline="0">
                <a:solidFill>
                  <a:schemeClr val="tx1"/>
                </a:solidFill>
              </a:rPr>
              <a:t> symptoms (adults)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Sheet2!$A$121:$A$127</c:f>
              <c:numCache>
                <c:formatCode>General</c:formatCode>
                <c:ptCount val="7"/>
                <c:pt idx="0">
                  <c:v>2011</c:v>
                </c:pt>
                <c:pt idx="1">
                  <c:v>2012</c:v>
                </c:pt>
                <c:pt idx="2">
                  <c:v>2013</c:v>
                </c:pt>
                <c:pt idx="3">
                  <c:v>2014</c:v>
                </c:pt>
                <c:pt idx="4">
                  <c:v>2015</c:v>
                </c:pt>
                <c:pt idx="5">
                  <c:v>2016</c:v>
                </c:pt>
                <c:pt idx="6">
                  <c:v>2017</c:v>
                </c:pt>
              </c:numCache>
            </c:numRef>
          </c:cat>
          <c:val>
            <c:numRef>
              <c:f>Sheet2!$B$121:$B$127</c:f>
              <c:numCache>
                <c:formatCode>0.0%</c:formatCode>
                <c:ptCount val="7"/>
                <c:pt idx="0">
                  <c:v>0.106</c:v>
                </c:pt>
                <c:pt idx="1">
                  <c:v>9.6000000000000002E-2</c:v>
                </c:pt>
                <c:pt idx="2">
                  <c:v>9.9000000000000005E-2</c:v>
                </c:pt>
                <c:pt idx="3">
                  <c:v>8.8999999999999996E-2</c:v>
                </c:pt>
                <c:pt idx="4">
                  <c:v>0.10100000000000001</c:v>
                </c:pt>
                <c:pt idx="5">
                  <c:v>8.8999999999999996E-2</c:v>
                </c:pt>
                <c:pt idx="6">
                  <c:v>9.6000000000000002E-2</c:v>
                </c:pt>
              </c:numCache>
            </c:numRef>
          </c:val>
          <c:smooth val="0"/>
          <c:extLst>
            <c:ext xmlns:c16="http://schemas.microsoft.com/office/drawing/2014/chart" uri="{C3380CC4-5D6E-409C-BE32-E72D297353CC}">
              <c16:uniqueId val="{00000000-A0B2-40D4-BE5C-3CA6B1F18651}"/>
            </c:ext>
          </c:extLst>
        </c:ser>
        <c:dLbls>
          <c:dLblPos val="t"/>
          <c:showLegendKey val="0"/>
          <c:showVal val="1"/>
          <c:showCatName val="0"/>
          <c:showSerName val="0"/>
          <c:showPercent val="0"/>
          <c:showBubbleSize val="0"/>
        </c:dLbls>
        <c:marker val="1"/>
        <c:smooth val="0"/>
        <c:axId val="2111594175"/>
        <c:axId val="2111592095"/>
      </c:lineChart>
      <c:catAx>
        <c:axId val="211159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11592095"/>
        <c:crosses val="autoZero"/>
        <c:auto val="1"/>
        <c:lblAlgn val="ctr"/>
        <c:lblOffset val="100"/>
        <c:noMultiLvlLbl val="0"/>
      </c:catAx>
      <c:valAx>
        <c:axId val="2111592095"/>
        <c:scaling>
          <c:orientation val="minMax"/>
          <c:max val="0.15000000000000002"/>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111594175"/>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Depression, lifetime</a:t>
            </a:r>
          </a:p>
        </c:rich>
      </c:tx>
      <c:overlay val="0"/>
    </c:title>
    <c:autoTitleDeleted val="0"/>
    <c:plotArea>
      <c:layout/>
      <c:barChart>
        <c:barDir val="col"/>
        <c:grouping val="clustered"/>
        <c:varyColors val="0"/>
        <c:ser>
          <c:idx val="0"/>
          <c:order val="0"/>
          <c:tx>
            <c:strRef>
              <c:f>'Indicator Tables'!$H$45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5C88-4E73-9A2A-070A5DE0A570}"/>
              </c:ext>
            </c:extLst>
          </c:dPt>
          <c:dPt>
            <c:idx val="1"/>
            <c:invertIfNegative val="0"/>
            <c:bubble3D val="0"/>
            <c:spPr>
              <a:solidFill>
                <a:schemeClr val="accent1"/>
              </a:solidFill>
            </c:spPr>
            <c:extLst>
              <c:ext xmlns:c16="http://schemas.microsoft.com/office/drawing/2014/chart" uri="{C3380CC4-5D6E-409C-BE32-E72D297353CC}">
                <c16:uniqueId val="{00000003-5C88-4E73-9A2A-070A5DE0A57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Tables'!$M$45:$N$45</c:f>
              <c:strCache>
                <c:ptCount val="2"/>
                <c:pt idx="0">
                  <c:v>2015-2017
Maine</c:v>
                </c:pt>
                <c:pt idx="1">
                  <c:v>2017
U.S.</c:v>
                </c:pt>
              </c:strCache>
              <c:extLst/>
            </c:strRef>
          </c:cat>
          <c:val>
            <c:numRef>
              <c:f>'Indicator Tables'!$I$45:$J$45</c:f>
              <c:numCache>
                <c:formatCode>0.0%</c:formatCode>
                <c:ptCount val="2"/>
                <c:pt idx="0">
                  <c:v>0.23699999999999999</c:v>
                </c:pt>
                <c:pt idx="1">
                  <c:v>0.191</c:v>
                </c:pt>
              </c:numCache>
              <c:extLst/>
            </c:numRef>
          </c:val>
          <c:extLst>
            <c:ext xmlns:c16="http://schemas.microsoft.com/office/drawing/2014/chart" uri="{C3380CC4-5D6E-409C-BE32-E72D297353CC}">
              <c16:uniqueId val="{00000004-5C88-4E73-9A2A-070A5DE0A570}"/>
            </c:ext>
          </c:extLst>
        </c:ser>
        <c:dLbls>
          <c:dLblPos val="outEnd"/>
          <c:showLegendKey val="0"/>
          <c:showVal val="1"/>
          <c:showCatName val="0"/>
          <c:showSerName val="0"/>
          <c:showPercent val="0"/>
          <c:showBubbleSize val="0"/>
        </c:dLbls>
        <c:gapWidth val="150"/>
        <c:axId val="1616328688"/>
        <c:axId val="1616331184"/>
      </c:barChart>
      <c:catAx>
        <c:axId val="1616328688"/>
        <c:scaling>
          <c:orientation val="minMax"/>
        </c:scaling>
        <c:delete val="0"/>
        <c:axPos val="b"/>
        <c:numFmt formatCode="General" sourceLinked="1"/>
        <c:majorTickMark val="out"/>
        <c:minorTickMark val="none"/>
        <c:tickLblPos val="nextTo"/>
        <c:crossAx val="1616331184"/>
        <c:crosses val="autoZero"/>
        <c:auto val="1"/>
        <c:lblAlgn val="ctr"/>
        <c:lblOffset val="100"/>
        <c:noMultiLvlLbl val="0"/>
      </c:catAx>
      <c:valAx>
        <c:axId val="1616331184"/>
        <c:scaling>
          <c:orientation val="minMax"/>
        </c:scaling>
        <c:delete val="1"/>
        <c:axPos val="l"/>
        <c:numFmt formatCode="0.0%" sourceLinked="1"/>
        <c:majorTickMark val="out"/>
        <c:minorTickMark val="none"/>
        <c:tickLblPos val="nextTo"/>
        <c:crossAx val="161632868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Anxiety, lifetime</a:t>
            </a:r>
          </a:p>
        </c:rich>
      </c:tx>
      <c:overlay val="0"/>
    </c:title>
    <c:autoTitleDeleted val="0"/>
    <c:plotArea>
      <c:layout/>
      <c:lineChart>
        <c:grouping val="standard"/>
        <c:varyColors val="0"/>
        <c:ser>
          <c:idx val="0"/>
          <c:order val="0"/>
          <c:spPr>
            <a:ln>
              <a:solidFill>
                <a:srgbClr val="000000"/>
              </a:solidFill>
              <a:prstDash val="solid"/>
            </a:ln>
          </c:spPr>
          <c:marker>
            <c:spPr>
              <a:solidFill>
                <a:schemeClr val="accent2"/>
              </a:solidFill>
              <a:ln>
                <a:solidFill>
                  <a:srgbClr val="3D6E6F"/>
                </a:solidFill>
                <a:prstDash val="solid"/>
              </a:ln>
            </c:spPr>
          </c:marker>
          <c:dLbls>
            <c:numFmt formatCode="0.0%" sourceLinked="0"/>
            <c:spPr>
              <a:solidFill>
                <a:srgbClr val="FFFFFF"/>
              </a:solid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7"/>
              <c:pt idx="0">
                <c:v>2011</c:v>
              </c:pt>
              <c:pt idx="1">
                <c:v>2012</c:v>
              </c:pt>
              <c:pt idx="2">
                <c:v>2013</c:v>
              </c:pt>
              <c:pt idx="3">
                <c:v>2014</c:v>
              </c:pt>
              <c:pt idx="4">
                <c:v>2015</c:v>
              </c:pt>
              <c:pt idx="5">
                <c:v>2016</c:v>
              </c:pt>
              <c:pt idx="6">
                <c:v>2017</c:v>
              </c:pt>
            </c:numLit>
          </c:cat>
          <c:val>
            <c:numRef>
              <c:f>Trendings!$B$2:$H$2</c:f>
              <c:numCache>
                <c:formatCode>0.0%</c:formatCode>
                <c:ptCount val="7"/>
                <c:pt idx="0">
                  <c:v>0.20200000000000001</c:v>
                </c:pt>
                <c:pt idx="1">
                  <c:v>0.191</c:v>
                </c:pt>
                <c:pt idx="2">
                  <c:v>0.188</c:v>
                </c:pt>
                <c:pt idx="3">
                  <c:v>0.19800000000000001</c:v>
                </c:pt>
                <c:pt idx="4">
                  <c:v>0.19800000000000001</c:v>
                </c:pt>
                <c:pt idx="5">
                  <c:v>0.22500000000000001</c:v>
                </c:pt>
                <c:pt idx="6">
                  <c:v>0.218</c:v>
                </c:pt>
              </c:numCache>
            </c:numRef>
          </c:val>
          <c:smooth val="0"/>
          <c:extLst>
            <c:ext xmlns:c16="http://schemas.microsoft.com/office/drawing/2014/chart" uri="{C3380CC4-5D6E-409C-BE32-E72D297353CC}">
              <c16:uniqueId val="{00000000-0364-44D3-9477-DE16F1CA44F4}"/>
            </c:ext>
          </c:extLst>
        </c:ser>
        <c:dLbls>
          <c:showLegendKey val="0"/>
          <c:showVal val="0"/>
          <c:showCatName val="0"/>
          <c:showSerName val="0"/>
          <c:showPercent val="0"/>
          <c:showBubbleSize val="0"/>
        </c:dLbls>
        <c:marker val="1"/>
        <c:smooth val="0"/>
        <c:axId val="2111592927"/>
        <c:axId val="2111591263"/>
      </c:lineChart>
      <c:catAx>
        <c:axId val="2111592927"/>
        <c:scaling>
          <c:orientation val="minMax"/>
        </c:scaling>
        <c:delete val="0"/>
        <c:axPos val="b"/>
        <c:numFmt formatCode="General" sourceLinked="1"/>
        <c:majorTickMark val="out"/>
        <c:minorTickMark val="none"/>
        <c:tickLblPos val="nextTo"/>
        <c:txPr>
          <a:bodyPr/>
          <a:lstStyle/>
          <a:p>
            <a:pPr>
              <a:defRPr sz="1200"/>
            </a:pPr>
            <a:endParaRPr lang="en-US"/>
          </a:p>
        </c:txPr>
        <c:crossAx val="2111591263"/>
        <c:crosses val="autoZero"/>
        <c:auto val="1"/>
        <c:lblAlgn val="ctr"/>
        <c:lblOffset val="100"/>
        <c:noMultiLvlLbl val="0"/>
      </c:catAx>
      <c:valAx>
        <c:axId val="2111591263"/>
        <c:scaling>
          <c:orientation val="minMax"/>
          <c:max val="0.5"/>
          <c:min val="0"/>
        </c:scaling>
        <c:delete val="1"/>
        <c:axPos val="l"/>
        <c:majorGridlines/>
        <c:numFmt formatCode="0%" sourceLinked="0"/>
        <c:majorTickMark val="out"/>
        <c:minorTickMark val="none"/>
        <c:tickLblPos val="nextTo"/>
        <c:crossAx val="2111592927"/>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Mental health emergency department rate per 10,000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c:f>
              <c:strCache>
                <c:ptCount val="1"/>
                <c:pt idx="0">
                  <c:v>Maine (2018)</c:v>
                </c:pt>
              </c:strCache>
            </c:strRef>
          </c:cat>
          <c:val>
            <c:numRef>
              <c:f>Sheet1!$B$31</c:f>
              <c:numCache>
                <c:formatCode>General</c:formatCode>
                <c:ptCount val="1"/>
                <c:pt idx="0">
                  <c:v>170.6</c:v>
                </c:pt>
              </c:numCache>
            </c:numRef>
          </c:val>
          <c:extLst>
            <c:ext xmlns:c16="http://schemas.microsoft.com/office/drawing/2014/chart" uri="{C3380CC4-5D6E-409C-BE32-E72D297353CC}">
              <c16:uniqueId val="{00000000-EFA4-4BF7-967A-B34F551FFEF9}"/>
            </c:ext>
          </c:extLst>
        </c:ser>
        <c:dLbls>
          <c:dLblPos val="outEnd"/>
          <c:showLegendKey val="0"/>
          <c:showVal val="1"/>
          <c:showCatName val="0"/>
          <c:showSerName val="0"/>
          <c:showPercent val="0"/>
          <c:showBubbleSize val="0"/>
        </c:dLbls>
        <c:gapWidth val="219"/>
        <c:overlap val="-27"/>
        <c:axId val="2019122191"/>
        <c:axId val="2019125103"/>
      </c:barChart>
      <c:catAx>
        <c:axId val="201912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19125103"/>
        <c:crosses val="autoZero"/>
        <c:auto val="1"/>
        <c:lblAlgn val="ctr"/>
        <c:lblOffset val="100"/>
        <c:noMultiLvlLbl val="0"/>
      </c:catAx>
      <c:valAx>
        <c:axId val="201912510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191221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Ratio of population</a:t>
            </a:r>
            <a:r>
              <a:rPr lang="en-US" b="1" baseline="0">
                <a:solidFill>
                  <a:schemeClr val="tx1"/>
                </a:solidFill>
              </a:rPr>
              <a:t> to psychiatrists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Sheet1!$A$37</c:f>
              <c:strCache>
                <c:ptCount val="1"/>
                <c:pt idx="0">
                  <c:v>Maine (2019)</c:v>
                </c:pt>
              </c:strCache>
            </c:strRef>
          </c:cat>
          <c:val>
            <c:numRef>
              <c:f>Sheet1!$B$37</c:f>
              <c:numCache>
                <c:formatCode>General</c:formatCode>
                <c:ptCount val="1"/>
                <c:pt idx="0">
                  <c:v>12985</c:v>
                </c:pt>
              </c:numCache>
            </c:numRef>
          </c:val>
          <c:extLst>
            <c:ext xmlns:c16="http://schemas.microsoft.com/office/drawing/2014/chart" uri="{C3380CC4-5D6E-409C-BE32-E72D297353CC}">
              <c16:uniqueId val="{00000000-689D-4A6E-A32B-4274A5A0B759}"/>
            </c:ext>
          </c:extLst>
        </c:ser>
        <c:dLbls>
          <c:dLblPos val="outEnd"/>
          <c:showLegendKey val="0"/>
          <c:showVal val="1"/>
          <c:showCatName val="0"/>
          <c:showSerName val="0"/>
          <c:showPercent val="0"/>
          <c:showBubbleSize val="0"/>
        </c:dLbls>
        <c:gapWidth val="219"/>
        <c:overlap val="-27"/>
        <c:axId val="2022735727"/>
        <c:axId val="2022739887"/>
      </c:barChart>
      <c:catAx>
        <c:axId val="2022735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22739887"/>
        <c:crosses val="autoZero"/>
        <c:auto val="1"/>
        <c:lblAlgn val="ctr"/>
        <c:lblOffset val="100"/>
        <c:noMultiLvlLbl val="0"/>
      </c:catAx>
      <c:valAx>
        <c:axId val="202273988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22735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Currently receiving outpatient mental health treatment (adults)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Sheet2!$A$45:$A$51</c:f>
              <c:numCache>
                <c:formatCode>General</c:formatCode>
                <c:ptCount val="7"/>
                <c:pt idx="0">
                  <c:v>2011</c:v>
                </c:pt>
                <c:pt idx="1">
                  <c:v>2012</c:v>
                </c:pt>
                <c:pt idx="2">
                  <c:v>2013</c:v>
                </c:pt>
                <c:pt idx="3">
                  <c:v>2014</c:v>
                </c:pt>
                <c:pt idx="4">
                  <c:v>2015</c:v>
                </c:pt>
                <c:pt idx="5">
                  <c:v>2016</c:v>
                </c:pt>
                <c:pt idx="6">
                  <c:v>2017</c:v>
                </c:pt>
              </c:numCache>
            </c:numRef>
          </c:cat>
          <c:val>
            <c:numRef>
              <c:f>Sheet2!$B$45:$B$51</c:f>
              <c:numCache>
                <c:formatCode>0.0%</c:formatCode>
                <c:ptCount val="7"/>
                <c:pt idx="0">
                  <c:v>0.184</c:v>
                </c:pt>
                <c:pt idx="1">
                  <c:v>0.17399999999999999</c:v>
                </c:pt>
                <c:pt idx="2">
                  <c:v>0.17399999999999999</c:v>
                </c:pt>
                <c:pt idx="3">
                  <c:v>0.17199999999999999</c:v>
                </c:pt>
                <c:pt idx="4">
                  <c:v>0.16600000000000001</c:v>
                </c:pt>
                <c:pt idx="5">
                  <c:v>0.188</c:v>
                </c:pt>
                <c:pt idx="6">
                  <c:v>0.186</c:v>
                </c:pt>
              </c:numCache>
            </c:numRef>
          </c:val>
          <c:smooth val="0"/>
          <c:extLst>
            <c:ext xmlns:c16="http://schemas.microsoft.com/office/drawing/2014/chart" uri="{C3380CC4-5D6E-409C-BE32-E72D297353CC}">
              <c16:uniqueId val="{00000000-31F2-42FC-9B70-4F47EBC4FB1B}"/>
            </c:ext>
          </c:extLst>
        </c:ser>
        <c:dLbls>
          <c:dLblPos val="t"/>
          <c:showLegendKey val="0"/>
          <c:showVal val="1"/>
          <c:showCatName val="0"/>
          <c:showSerName val="0"/>
          <c:showPercent val="0"/>
          <c:showBubbleSize val="0"/>
        </c:dLbls>
        <c:marker val="1"/>
        <c:smooth val="0"/>
        <c:axId val="1804359951"/>
        <c:axId val="1804359535"/>
      </c:lineChart>
      <c:catAx>
        <c:axId val="1804359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04359535"/>
        <c:crosses val="autoZero"/>
        <c:auto val="1"/>
        <c:lblAlgn val="ctr"/>
        <c:lblOffset val="100"/>
        <c:noMultiLvlLbl val="0"/>
      </c:catAx>
      <c:valAx>
        <c:axId val="1804359535"/>
        <c:scaling>
          <c:orientation val="minMax"/>
          <c:max val="0.30000000000000004"/>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04359951"/>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Sad/hopeless for two week in a row (middle school</a:t>
            </a:r>
            <a:r>
              <a:rPr lang="en-US" b="1" baseline="0">
                <a:solidFill>
                  <a:schemeClr val="tx1"/>
                </a:solidFill>
              </a:rPr>
              <a:t> students)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Sheet2!$A$12:$A$16</c:f>
              <c:numCache>
                <c:formatCode>General</c:formatCode>
                <c:ptCount val="5"/>
                <c:pt idx="0">
                  <c:v>2011</c:v>
                </c:pt>
                <c:pt idx="1">
                  <c:v>2013</c:v>
                </c:pt>
                <c:pt idx="2">
                  <c:v>2015</c:v>
                </c:pt>
                <c:pt idx="3">
                  <c:v>2017</c:v>
                </c:pt>
                <c:pt idx="4">
                  <c:v>2019</c:v>
                </c:pt>
              </c:numCache>
            </c:numRef>
          </c:cat>
          <c:val>
            <c:numRef>
              <c:f>Sheet2!$B$12:$B$16</c:f>
              <c:numCache>
                <c:formatCode>0.0%</c:formatCode>
                <c:ptCount val="5"/>
                <c:pt idx="0">
                  <c:v>0.218</c:v>
                </c:pt>
                <c:pt idx="1">
                  <c:v>0.23300000000000001</c:v>
                </c:pt>
                <c:pt idx="2">
                  <c:v>0.21199999999999999</c:v>
                </c:pt>
                <c:pt idx="3">
                  <c:v>0.216</c:v>
                </c:pt>
                <c:pt idx="4">
                  <c:v>0.248</c:v>
                </c:pt>
              </c:numCache>
            </c:numRef>
          </c:val>
          <c:smooth val="0"/>
          <c:extLst>
            <c:ext xmlns:c16="http://schemas.microsoft.com/office/drawing/2014/chart" uri="{C3380CC4-5D6E-409C-BE32-E72D297353CC}">
              <c16:uniqueId val="{00000000-16C5-4E98-AD11-9F51D72E5D0D}"/>
            </c:ext>
          </c:extLst>
        </c:ser>
        <c:dLbls>
          <c:dLblPos val="t"/>
          <c:showLegendKey val="0"/>
          <c:showVal val="1"/>
          <c:showCatName val="0"/>
          <c:showSerName val="0"/>
          <c:showPercent val="0"/>
          <c:showBubbleSize val="0"/>
        </c:dLbls>
        <c:marker val="1"/>
        <c:smooth val="0"/>
        <c:axId val="2111587103"/>
        <c:axId val="2111587519"/>
      </c:lineChart>
      <c:catAx>
        <c:axId val="211158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11587519"/>
        <c:crosses val="autoZero"/>
        <c:auto val="1"/>
        <c:lblAlgn val="ctr"/>
        <c:lblOffset val="100"/>
        <c:noMultiLvlLbl val="0"/>
      </c:catAx>
      <c:valAx>
        <c:axId val="211158751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111587103"/>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Seriously</a:t>
            </a:r>
            <a:r>
              <a:rPr lang="en-US" b="1" baseline="0">
                <a:solidFill>
                  <a:schemeClr val="tx1"/>
                </a:solidFill>
              </a:rPr>
              <a:t> considered suicide (middle school students)</a:t>
            </a:r>
            <a:endParaRPr lang="en-US" b="1">
              <a:solidFill>
                <a:schemeClr val="tx1"/>
              </a:solidFill>
            </a:endParaRPr>
          </a:p>
        </c:rich>
      </c:tx>
      <c:layout>
        <c:manualLayout>
          <c:xMode val="edge"/>
          <c:yMode val="edge"/>
          <c:x val="0.14963888888888888"/>
          <c:y val="2.749140893470790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Sheet2!$A$30:$A$34</c:f>
              <c:numCache>
                <c:formatCode>General</c:formatCode>
                <c:ptCount val="5"/>
                <c:pt idx="0">
                  <c:v>2011</c:v>
                </c:pt>
                <c:pt idx="1">
                  <c:v>2013</c:v>
                </c:pt>
                <c:pt idx="2">
                  <c:v>2015</c:v>
                </c:pt>
                <c:pt idx="3">
                  <c:v>2017</c:v>
                </c:pt>
                <c:pt idx="4">
                  <c:v>2019</c:v>
                </c:pt>
              </c:numCache>
            </c:numRef>
          </c:cat>
          <c:val>
            <c:numRef>
              <c:f>Sheet2!$B$30:$B$34</c:f>
              <c:numCache>
                <c:formatCode>0.0%</c:formatCode>
                <c:ptCount val="5"/>
                <c:pt idx="0">
                  <c:v>0.14499999999999999</c:v>
                </c:pt>
                <c:pt idx="1">
                  <c:v>0.16800000000000001</c:v>
                </c:pt>
                <c:pt idx="2">
                  <c:v>0.157</c:v>
                </c:pt>
                <c:pt idx="3">
                  <c:v>0.161</c:v>
                </c:pt>
                <c:pt idx="4">
                  <c:v>0.19800000000000001</c:v>
                </c:pt>
              </c:numCache>
            </c:numRef>
          </c:val>
          <c:smooth val="0"/>
          <c:extLst>
            <c:ext xmlns:c16="http://schemas.microsoft.com/office/drawing/2014/chart" uri="{C3380CC4-5D6E-409C-BE32-E72D297353CC}">
              <c16:uniqueId val="{00000000-C49E-4043-9263-40500F278224}"/>
            </c:ext>
          </c:extLst>
        </c:ser>
        <c:dLbls>
          <c:dLblPos val="t"/>
          <c:showLegendKey val="0"/>
          <c:showVal val="1"/>
          <c:showCatName val="0"/>
          <c:showSerName val="0"/>
          <c:showPercent val="0"/>
          <c:showBubbleSize val="0"/>
        </c:dLbls>
        <c:marker val="1"/>
        <c:smooth val="0"/>
        <c:axId val="1805701183"/>
        <c:axId val="1805704095"/>
      </c:lineChart>
      <c:catAx>
        <c:axId val="180570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05704095"/>
        <c:crosses val="autoZero"/>
        <c:auto val="1"/>
        <c:lblAlgn val="ctr"/>
        <c:lblOffset val="100"/>
        <c:noMultiLvlLbl val="0"/>
      </c:catAx>
      <c:valAx>
        <c:axId val="1805704095"/>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05701183"/>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Overdose deaths</a:t>
            </a:r>
          </a:p>
        </c:rich>
      </c:tx>
      <c:overlay val="0"/>
    </c:title>
    <c:autoTitleDeleted val="0"/>
    <c:plotArea>
      <c:layout/>
      <c:barChart>
        <c:barDir val="col"/>
        <c:grouping val="clustered"/>
        <c:varyColors val="0"/>
        <c:ser>
          <c:idx val="0"/>
          <c:order val="0"/>
          <c:tx>
            <c:strRef>
              <c:f>'Indicator Tables'!$H$52</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E3AE-4E8C-8C51-5EE8786B7D8D}"/>
              </c:ext>
            </c:extLst>
          </c:dPt>
          <c:dPt>
            <c:idx val="1"/>
            <c:invertIfNegative val="0"/>
            <c:bubble3D val="0"/>
            <c:spPr>
              <a:solidFill>
                <a:schemeClr val="accent1"/>
              </a:solidFill>
            </c:spPr>
            <c:extLst>
              <c:ext xmlns:c16="http://schemas.microsoft.com/office/drawing/2014/chart" uri="{C3380CC4-5D6E-409C-BE32-E72D297353CC}">
                <c16:uniqueId val="{00000003-E3AE-4E8C-8C51-5EE8786B7D8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Tables'!$M$52:$N$52</c:f>
              <c:strCache>
                <c:ptCount val="2"/>
                <c:pt idx="0">
                  <c:v>2020
Maine</c:v>
                </c:pt>
                <c:pt idx="1">
                  <c:v>2019
U.S.</c:v>
                </c:pt>
              </c:strCache>
              <c:extLst/>
            </c:strRef>
          </c:cat>
          <c:val>
            <c:numRef>
              <c:f>'Indicator Tables'!$I$52:$J$52</c:f>
              <c:numCache>
                <c:formatCode>General</c:formatCode>
                <c:ptCount val="2"/>
                <c:pt idx="0">
                  <c:v>37.299999999999997</c:v>
                </c:pt>
                <c:pt idx="1">
                  <c:v>21.5</c:v>
                </c:pt>
              </c:numCache>
              <c:extLst/>
            </c:numRef>
          </c:val>
          <c:extLst>
            <c:ext xmlns:c16="http://schemas.microsoft.com/office/drawing/2014/chart" uri="{C3380CC4-5D6E-409C-BE32-E72D297353CC}">
              <c16:uniqueId val="{00000004-E3AE-4E8C-8C51-5EE8786B7D8D}"/>
            </c:ext>
          </c:extLst>
        </c:ser>
        <c:dLbls>
          <c:dLblPos val="outEnd"/>
          <c:showLegendKey val="0"/>
          <c:showVal val="1"/>
          <c:showCatName val="0"/>
          <c:showSerName val="0"/>
          <c:showPercent val="0"/>
          <c:showBubbleSize val="0"/>
        </c:dLbls>
        <c:gapWidth val="150"/>
        <c:axId val="294983872"/>
        <c:axId val="294991776"/>
      </c:barChart>
      <c:catAx>
        <c:axId val="294983872"/>
        <c:scaling>
          <c:orientation val="minMax"/>
        </c:scaling>
        <c:delete val="0"/>
        <c:axPos val="b"/>
        <c:numFmt formatCode="General" sourceLinked="1"/>
        <c:majorTickMark val="out"/>
        <c:minorTickMark val="none"/>
        <c:tickLblPos val="nextTo"/>
        <c:crossAx val="294991776"/>
        <c:crosses val="autoZero"/>
        <c:auto val="1"/>
        <c:lblAlgn val="ctr"/>
        <c:lblOffset val="100"/>
        <c:noMultiLvlLbl val="0"/>
      </c:catAx>
      <c:valAx>
        <c:axId val="294991776"/>
        <c:scaling>
          <c:orientation val="minMax"/>
        </c:scaling>
        <c:delete val="1"/>
        <c:axPos val="l"/>
        <c:numFmt formatCode="General" sourceLinked="1"/>
        <c:majorTickMark val="out"/>
        <c:minorTickMark val="none"/>
        <c:tickLblPos val="nextTo"/>
        <c:crossAx val="29498387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Veterans</a:t>
            </a:r>
          </a:p>
        </c:rich>
      </c:tx>
      <c:layout/>
      <c:overlay val="0"/>
    </c:title>
    <c:autoTitleDeleted val="0"/>
    <c:plotArea>
      <c:layout/>
      <c:barChart>
        <c:barDir val="col"/>
        <c:grouping val="clustered"/>
        <c:varyColors val="0"/>
        <c:ser>
          <c:idx val="0"/>
          <c:order val="0"/>
          <c:tx>
            <c:strRef>
              <c:f>'Indicator Tables'!$H$4</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0AD3-4C01-98B7-7C03C6E182D4}"/>
              </c:ext>
            </c:extLst>
          </c:dPt>
          <c:dPt>
            <c:idx val="1"/>
            <c:invertIfNegative val="0"/>
            <c:bubble3D val="0"/>
            <c:spPr>
              <a:solidFill>
                <a:schemeClr val="accent1"/>
              </a:solidFill>
            </c:spPr>
            <c:extLst>
              <c:ext xmlns:c16="http://schemas.microsoft.com/office/drawing/2014/chart" uri="{C3380CC4-5D6E-409C-BE32-E72D297353CC}">
                <c16:uniqueId val="{00000003-0AD3-4C01-98B7-7C03C6E182D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Tables'!$M$4:$N$4</c:f>
              <c:strCache>
                <c:ptCount val="2"/>
                <c:pt idx="0">
                  <c:v>2015-2019
Maine</c:v>
                </c:pt>
                <c:pt idx="1">
                  <c:v>2019
U.S.</c:v>
                </c:pt>
              </c:strCache>
              <c:extLst/>
            </c:strRef>
          </c:cat>
          <c:val>
            <c:numRef>
              <c:f>'Indicator Tables'!$I$4:$J$4</c:f>
              <c:numCache>
                <c:formatCode>0.0%</c:formatCode>
                <c:ptCount val="2"/>
                <c:pt idx="0">
                  <c:v>9.6000000000000002E-2</c:v>
                </c:pt>
                <c:pt idx="1">
                  <c:v>6.9000000000000006E-2</c:v>
                </c:pt>
              </c:numCache>
              <c:extLst/>
            </c:numRef>
          </c:val>
          <c:extLst>
            <c:ext xmlns:c16="http://schemas.microsoft.com/office/drawing/2014/chart" uri="{C3380CC4-5D6E-409C-BE32-E72D297353CC}">
              <c16:uniqueId val="{00000004-0AD3-4C01-98B7-7C03C6E182D4}"/>
            </c:ext>
          </c:extLst>
        </c:ser>
        <c:dLbls>
          <c:dLblPos val="outEnd"/>
          <c:showLegendKey val="0"/>
          <c:showVal val="1"/>
          <c:showCatName val="0"/>
          <c:showSerName val="0"/>
          <c:showPercent val="0"/>
          <c:showBubbleSize val="0"/>
        </c:dLbls>
        <c:gapWidth val="150"/>
        <c:axId val="294983872"/>
        <c:axId val="294980128"/>
      </c:barChart>
      <c:catAx>
        <c:axId val="294983872"/>
        <c:scaling>
          <c:orientation val="minMax"/>
        </c:scaling>
        <c:delete val="0"/>
        <c:axPos val="b"/>
        <c:numFmt formatCode="General" sourceLinked="1"/>
        <c:majorTickMark val="out"/>
        <c:minorTickMark val="none"/>
        <c:tickLblPos val="nextTo"/>
        <c:crossAx val="294980128"/>
        <c:crosses val="autoZero"/>
        <c:auto val="1"/>
        <c:lblAlgn val="ctr"/>
        <c:lblOffset val="100"/>
        <c:noMultiLvlLbl val="0"/>
      </c:catAx>
      <c:valAx>
        <c:axId val="294980128"/>
        <c:scaling>
          <c:orientation val="minMax"/>
          <c:max val="0.12000000000000001"/>
        </c:scaling>
        <c:delete val="1"/>
        <c:axPos val="l"/>
        <c:numFmt formatCode="0.0%" sourceLinked="1"/>
        <c:majorTickMark val="out"/>
        <c:minorTickMark val="none"/>
        <c:tickLblPos val="nextTo"/>
        <c:crossAx val="29498387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Overdose</a:t>
            </a:r>
            <a:r>
              <a:rPr lang="en-US" b="1" baseline="0">
                <a:solidFill>
                  <a:schemeClr val="tx1"/>
                </a:solidFill>
              </a:rPr>
              <a:t> deaths per 100,000 population</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Sheet2!$A$61:$A$65</c:f>
              <c:numCache>
                <c:formatCode>General</c:formatCode>
                <c:ptCount val="5"/>
                <c:pt idx="0">
                  <c:v>2016</c:v>
                </c:pt>
                <c:pt idx="1">
                  <c:v>2017</c:v>
                </c:pt>
                <c:pt idx="2">
                  <c:v>2018</c:v>
                </c:pt>
                <c:pt idx="3">
                  <c:v>2019</c:v>
                </c:pt>
                <c:pt idx="4">
                  <c:v>2020</c:v>
                </c:pt>
              </c:numCache>
            </c:numRef>
          </c:cat>
          <c:val>
            <c:numRef>
              <c:f>Sheet2!$B$61:$B$65</c:f>
              <c:numCache>
                <c:formatCode>General</c:formatCode>
                <c:ptCount val="5"/>
                <c:pt idx="0">
                  <c:v>28.2</c:v>
                </c:pt>
                <c:pt idx="1">
                  <c:v>31.3</c:v>
                </c:pt>
                <c:pt idx="2">
                  <c:v>26.4</c:v>
                </c:pt>
                <c:pt idx="3">
                  <c:v>28.3</c:v>
                </c:pt>
                <c:pt idx="4">
                  <c:v>37.299999999999997</c:v>
                </c:pt>
              </c:numCache>
            </c:numRef>
          </c:val>
          <c:smooth val="0"/>
          <c:extLst>
            <c:ext xmlns:c16="http://schemas.microsoft.com/office/drawing/2014/chart" uri="{C3380CC4-5D6E-409C-BE32-E72D297353CC}">
              <c16:uniqueId val="{00000000-E064-47CD-B73D-3A77652A932E}"/>
            </c:ext>
          </c:extLst>
        </c:ser>
        <c:dLbls>
          <c:dLblPos val="t"/>
          <c:showLegendKey val="0"/>
          <c:showVal val="1"/>
          <c:showCatName val="0"/>
          <c:showSerName val="0"/>
          <c:showPercent val="0"/>
          <c:showBubbleSize val="0"/>
        </c:dLbls>
        <c:marker val="1"/>
        <c:smooth val="0"/>
        <c:axId val="1990023311"/>
        <c:axId val="1990044111"/>
      </c:lineChart>
      <c:catAx>
        <c:axId val="1990023311"/>
        <c:scaling>
          <c:orientation val="minMax"/>
        </c:scaling>
        <c:delete val="0"/>
        <c:axPos val="b"/>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90044111"/>
        <c:crosses val="autoZero"/>
        <c:auto val="1"/>
        <c:lblAlgn val="ctr"/>
        <c:lblOffset val="100"/>
        <c:noMultiLvlLbl val="0"/>
      </c:catAx>
      <c:valAx>
        <c:axId val="199004411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90023311"/>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Chronic</a:t>
            </a:r>
            <a:r>
              <a:rPr lang="en-US" b="1" baseline="0">
                <a:solidFill>
                  <a:schemeClr val="tx1"/>
                </a:solidFill>
              </a:rPr>
              <a:t> heavy drinking (adults)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Sheet2!$A$82:$A$88</c:f>
              <c:numCache>
                <c:formatCode>General</c:formatCode>
                <c:ptCount val="7"/>
                <c:pt idx="0">
                  <c:v>2011</c:v>
                </c:pt>
                <c:pt idx="1">
                  <c:v>2012</c:v>
                </c:pt>
                <c:pt idx="2">
                  <c:v>2013</c:v>
                </c:pt>
                <c:pt idx="3">
                  <c:v>2014</c:v>
                </c:pt>
                <c:pt idx="4">
                  <c:v>2015</c:v>
                </c:pt>
                <c:pt idx="5">
                  <c:v>2016</c:v>
                </c:pt>
                <c:pt idx="6">
                  <c:v>2017</c:v>
                </c:pt>
              </c:numCache>
            </c:numRef>
          </c:cat>
          <c:val>
            <c:numRef>
              <c:f>Sheet2!$B$82:$B$88</c:f>
              <c:numCache>
                <c:formatCode>0.0%</c:formatCode>
                <c:ptCount val="7"/>
                <c:pt idx="0">
                  <c:v>7.8E-2</c:v>
                </c:pt>
                <c:pt idx="1">
                  <c:v>6.7000000000000004E-2</c:v>
                </c:pt>
                <c:pt idx="2">
                  <c:v>7.1999999999999995E-2</c:v>
                </c:pt>
                <c:pt idx="3">
                  <c:v>7.0999999999999994E-2</c:v>
                </c:pt>
                <c:pt idx="4">
                  <c:v>8.1000000000000003E-2</c:v>
                </c:pt>
                <c:pt idx="5">
                  <c:v>8.5999999999999993E-2</c:v>
                </c:pt>
                <c:pt idx="6">
                  <c:v>8.8999999999999996E-2</c:v>
                </c:pt>
              </c:numCache>
            </c:numRef>
          </c:val>
          <c:smooth val="0"/>
          <c:extLst>
            <c:ext xmlns:c16="http://schemas.microsoft.com/office/drawing/2014/chart" uri="{C3380CC4-5D6E-409C-BE32-E72D297353CC}">
              <c16:uniqueId val="{00000000-7A31-471D-B61F-E68351A44539}"/>
            </c:ext>
          </c:extLst>
        </c:ser>
        <c:dLbls>
          <c:dLblPos val="t"/>
          <c:showLegendKey val="0"/>
          <c:showVal val="1"/>
          <c:showCatName val="0"/>
          <c:showSerName val="0"/>
          <c:showPercent val="0"/>
          <c:showBubbleSize val="0"/>
        </c:dLbls>
        <c:marker val="1"/>
        <c:smooth val="0"/>
        <c:axId val="2015860015"/>
        <c:axId val="2015855023"/>
      </c:lineChart>
      <c:catAx>
        <c:axId val="201586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15855023"/>
        <c:crosses val="autoZero"/>
        <c:auto val="1"/>
        <c:lblAlgn val="ctr"/>
        <c:lblOffset val="100"/>
        <c:noMultiLvlLbl val="0"/>
      </c:catAx>
      <c:valAx>
        <c:axId val="201585502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15860015"/>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Chronic heavy drinking (adults)</a:t>
            </a:r>
          </a:p>
        </c:rich>
      </c:tx>
      <c:overlay val="0"/>
    </c:title>
    <c:autoTitleDeleted val="0"/>
    <c:plotArea>
      <c:layout/>
      <c:barChart>
        <c:barDir val="col"/>
        <c:grouping val="clustered"/>
        <c:varyColors val="0"/>
        <c:ser>
          <c:idx val="0"/>
          <c:order val="0"/>
          <c:tx>
            <c:strRef>
              <c:f>'Indicator Tables'!$H$53</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1CF0-43C5-9E3B-D31A52114D6B}"/>
              </c:ext>
            </c:extLst>
          </c:dPt>
          <c:dPt>
            <c:idx val="1"/>
            <c:invertIfNegative val="0"/>
            <c:bubble3D val="0"/>
            <c:spPr>
              <a:solidFill>
                <a:schemeClr val="accent1"/>
              </a:solidFill>
            </c:spPr>
            <c:extLst>
              <c:ext xmlns:c16="http://schemas.microsoft.com/office/drawing/2014/chart" uri="{C3380CC4-5D6E-409C-BE32-E72D297353CC}">
                <c16:uniqueId val="{00000003-1CF0-43C5-9E3B-D31A52114D6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Tables'!$M$53:$N$53</c:f>
              <c:strCache>
                <c:ptCount val="2"/>
                <c:pt idx="0">
                  <c:v>2015-2017
Maine</c:v>
                </c:pt>
                <c:pt idx="1">
                  <c:v>2017
U.S.</c:v>
                </c:pt>
              </c:strCache>
              <c:extLst/>
            </c:strRef>
          </c:cat>
          <c:val>
            <c:numRef>
              <c:f>'Indicator Tables'!$I$53:$J$53</c:f>
              <c:numCache>
                <c:formatCode>0.0%</c:formatCode>
                <c:ptCount val="2"/>
                <c:pt idx="0">
                  <c:v>8.5000000000000006E-2</c:v>
                </c:pt>
                <c:pt idx="1">
                  <c:v>6.2E-2</c:v>
                </c:pt>
              </c:numCache>
              <c:extLst/>
            </c:numRef>
          </c:val>
          <c:extLst>
            <c:ext xmlns:c16="http://schemas.microsoft.com/office/drawing/2014/chart" uri="{C3380CC4-5D6E-409C-BE32-E72D297353CC}">
              <c16:uniqueId val="{00000004-1CF0-43C5-9E3B-D31A52114D6B}"/>
            </c:ext>
          </c:extLst>
        </c:ser>
        <c:dLbls>
          <c:dLblPos val="outEnd"/>
          <c:showLegendKey val="0"/>
          <c:showVal val="1"/>
          <c:showCatName val="0"/>
          <c:showSerName val="0"/>
          <c:showPercent val="0"/>
          <c:showBubbleSize val="0"/>
        </c:dLbls>
        <c:gapWidth val="150"/>
        <c:axId val="1886014800"/>
        <c:axId val="1985203184"/>
      </c:barChart>
      <c:catAx>
        <c:axId val="1886014800"/>
        <c:scaling>
          <c:orientation val="minMax"/>
        </c:scaling>
        <c:delete val="0"/>
        <c:axPos val="b"/>
        <c:numFmt formatCode="General" sourceLinked="1"/>
        <c:majorTickMark val="out"/>
        <c:minorTickMark val="none"/>
        <c:tickLblPos val="nextTo"/>
        <c:crossAx val="1985203184"/>
        <c:crosses val="autoZero"/>
        <c:auto val="1"/>
        <c:lblAlgn val="ctr"/>
        <c:lblOffset val="100"/>
        <c:noMultiLvlLbl val="0"/>
      </c:catAx>
      <c:valAx>
        <c:axId val="1985203184"/>
        <c:scaling>
          <c:orientation val="minMax"/>
        </c:scaling>
        <c:delete val="1"/>
        <c:axPos val="l"/>
        <c:numFmt formatCode="0.0%" sourceLinked="1"/>
        <c:majorTickMark val="out"/>
        <c:minorTickMark val="none"/>
        <c:tickLblPos val="nextTo"/>
        <c:crossAx val="188601480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Past-30-day marijuana use (adults)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Sheet2!$A$102:$A$107</c:f>
              <c:numCache>
                <c:formatCode>General</c:formatCode>
                <c:ptCount val="6"/>
                <c:pt idx="0">
                  <c:v>2012</c:v>
                </c:pt>
                <c:pt idx="1">
                  <c:v>2013</c:v>
                </c:pt>
                <c:pt idx="2">
                  <c:v>2014</c:v>
                </c:pt>
                <c:pt idx="3">
                  <c:v>2015</c:v>
                </c:pt>
                <c:pt idx="4">
                  <c:v>2016</c:v>
                </c:pt>
                <c:pt idx="5">
                  <c:v>2017</c:v>
                </c:pt>
              </c:numCache>
            </c:numRef>
          </c:cat>
          <c:val>
            <c:numRef>
              <c:f>Sheet2!$B$102:$B$107</c:f>
              <c:numCache>
                <c:formatCode>0.0%</c:formatCode>
                <c:ptCount val="6"/>
                <c:pt idx="0">
                  <c:v>7.0999999999999994E-2</c:v>
                </c:pt>
                <c:pt idx="1">
                  <c:v>7.8E-2</c:v>
                </c:pt>
                <c:pt idx="2">
                  <c:v>0.10100000000000001</c:v>
                </c:pt>
                <c:pt idx="3">
                  <c:v>9.4E-2</c:v>
                </c:pt>
                <c:pt idx="4">
                  <c:v>0.14399999999999999</c:v>
                </c:pt>
                <c:pt idx="5">
                  <c:v>0.16300000000000001</c:v>
                </c:pt>
              </c:numCache>
            </c:numRef>
          </c:val>
          <c:smooth val="0"/>
          <c:extLst>
            <c:ext xmlns:c16="http://schemas.microsoft.com/office/drawing/2014/chart" uri="{C3380CC4-5D6E-409C-BE32-E72D297353CC}">
              <c16:uniqueId val="{00000000-7FB7-4294-9948-81578BBC1548}"/>
            </c:ext>
          </c:extLst>
        </c:ser>
        <c:dLbls>
          <c:dLblPos val="t"/>
          <c:showLegendKey val="0"/>
          <c:showVal val="1"/>
          <c:showCatName val="0"/>
          <c:showSerName val="0"/>
          <c:showPercent val="0"/>
          <c:showBubbleSize val="0"/>
        </c:dLbls>
        <c:marker val="1"/>
        <c:smooth val="0"/>
        <c:axId val="1927119007"/>
        <c:axId val="1927116511"/>
      </c:lineChart>
      <c:catAx>
        <c:axId val="1927119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27116511"/>
        <c:crosses val="autoZero"/>
        <c:auto val="1"/>
        <c:lblAlgn val="ctr"/>
        <c:lblOffset val="100"/>
        <c:noMultiLvlLbl val="0"/>
      </c:catAx>
      <c:valAx>
        <c:axId val="1927116511"/>
        <c:scaling>
          <c:orientation val="minMax"/>
          <c:max val="0.2"/>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27119007"/>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Gay, lesbian and bisexual</a:t>
            </a:r>
            <a:r>
              <a:rPr lang="en-US" b="1" baseline="0">
                <a:solidFill>
                  <a:schemeClr val="tx1"/>
                </a:solidFill>
              </a:rPr>
              <a:t> (high school students)</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1"/>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Sheet2!$A$202:$A$206</c:f>
              <c:numCache>
                <c:formatCode>General</c:formatCode>
                <c:ptCount val="5"/>
                <c:pt idx="0">
                  <c:v>2011</c:v>
                </c:pt>
                <c:pt idx="1">
                  <c:v>2013</c:v>
                </c:pt>
                <c:pt idx="2">
                  <c:v>2015</c:v>
                </c:pt>
                <c:pt idx="3">
                  <c:v>2017</c:v>
                </c:pt>
                <c:pt idx="4">
                  <c:v>2019</c:v>
                </c:pt>
              </c:numCache>
            </c:numRef>
          </c:cat>
          <c:val>
            <c:numRef>
              <c:f>Sheet2!$B$202:$B$206</c:f>
              <c:numCache>
                <c:formatCode>0.0%</c:formatCode>
                <c:ptCount val="5"/>
                <c:pt idx="0">
                  <c:v>5.8000000000000003E-2</c:v>
                </c:pt>
                <c:pt idx="1">
                  <c:v>5.8999999999999997E-2</c:v>
                </c:pt>
                <c:pt idx="2">
                  <c:v>7.9000000000000001E-2</c:v>
                </c:pt>
                <c:pt idx="3">
                  <c:v>0.108</c:v>
                </c:pt>
                <c:pt idx="4">
                  <c:v>0.124</c:v>
                </c:pt>
              </c:numCache>
            </c:numRef>
          </c:val>
          <c:smooth val="0"/>
          <c:extLst>
            <c:ext xmlns:c16="http://schemas.microsoft.com/office/drawing/2014/chart" uri="{C3380CC4-5D6E-409C-BE32-E72D297353CC}">
              <c16:uniqueId val="{00000000-5A51-4E2C-9D41-F67EDF6B455A}"/>
            </c:ext>
          </c:extLst>
        </c:ser>
        <c:dLbls>
          <c:dLblPos val="t"/>
          <c:showLegendKey val="0"/>
          <c:showVal val="1"/>
          <c:showCatName val="0"/>
          <c:showSerName val="0"/>
          <c:showPercent val="0"/>
          <c:showBubbleSize val="0"/>
        </c:dLbls>
        <c:marker val="1"/>
        <c:smooth val="0"/>
        <c:axId val="1929093167"/>
        <c:axId val="1929095663"/>
      </c:lineChart>
      <c:catAx>
        <c:axId val="1929093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29095663"/>
        <c:crosses val="autoZero"/>
        <c:auto val="1"/>
        <c:lblAlgn val="ctr"/>
        <c:lblOffset val="100"/>
        <c:noMultiLvlLbl val="0"/>
      </c:catAx>
      <c:valAx>
        <c:axId val="1929095663"/>
        <c:scaling>
          <c:orientation val="minMax"/>
          <c:max val="0.2"/>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29093167"/>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Transgender youth</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Maine (2019)</c:v>
                </c:pt>
              </c:strCache>
            </c:strRef>
          </c:cat>
          <c:val>
            <c:numRef>
              <c:f>Sheet1!$B$6</c:f>
              <c:numCache>
                <c:formatCode>0.0%</c:formatCode>
                <c:ptCount val="1"/>
                <c:pt idx="0">
                  <c:v>1.6E-2</c:v>
                </c:pt>
              </c:numCache>
            </c:numRef>
          </c:val>
          <c:extLst>
            <c:ext xmlns:c16="http://schemas.microsoft.com/office/drawing/2014/chart" uri="{C3380CC4-5D6E-409C-BE32-E72D297353CC}">
              <c16:uniqueId val="{00000000-98CA-49B7-AE13-E396EAA5C16B}"/>
            </c:ext>
          </c:extLst>
        </c:ser>
        <c:dLbls>
          <c:dLblPos val="outEnd"/>
          <c:showLegendKey val="0"/>
          <c:showVal val="1"/>
          <c:showCatName val="0"/>
          <c:showSerName val="0"/>
          <c:showPercent val="0"/>
          <c:showBubbleSize val="0"/>
        </c:dLbls>
        <c:gapWidth val="219"/>
        <c:overlap val="-27"/>
        <c:axId val="1932022319"/>
        <c:axId val="1932021903"/>
      </c:barChart>
      <c:catAx>
        <c:axId val="193202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32021903"/>
        <c:crosses val="autoZero"/>
        <c:auto val="1"/>
        <c:lblAlgn val="ctr"/>
        <c:lblOffset val="100"/>
        <c:noMultiLvlLbl val="0"/>
      </c:catAx>
      <c:valAx>
        <c:axId val="193202190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9320223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Persons with a disability</a:t>
            </a:r>
          </a:p>
        </c:rich>
      </c:tx>
      <c:overlay val="0"/>
    </c:title>
    <c:autoTitleDeleted val="0"/>
    <c:plotArea>
      <c:layout/>
      <c:barChart>
        <c:barDir val="col"/>
        <c:grouping val="clustered"/>
        <c:varyColors val="0"/>
        <c:ser>
          <c:idx val="0"/>
          <c:order val="0"/>
          <c:tx>
            <c:strRef>
              <c:f>'Indicator Tables'!$H$7</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51A6-4381-B25E-A50D35F0949A}"/>
              </c:ext>
            </c:extLst>
          </c:dPt>
          <c:dPt>
            <c:idx val="1"/>
            <c:invertIfNegative val="0"/>
            <c:bubble3D val="0"/>
            <c:spPr>
              <a:solidFill>
                <a:schemeClr val="accent1"/>
              </a:solidFill>
            </c:spPr>
            <c:extLst>
              <c:ext xmlns:c16="http://schemas.microsoft.com/office/drawing/2014/chart" uri="{C3380CC4-5D6E-409C-BE32-E72D297353CC}">
                <c16:uniqueId val="{00000003-51A6-4381-B25E-A50D35F0949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Tables'!$M$7:$N$7</c:f>
              <c:strCache>
                <c:ptCount val="2"/>
                <c:pt idx="0">
                  <c:v>2015-2019
Maine</c:v>
                </c:pt>
                <c:pt idx="1">
                  <c:v>2019
U.S.</c:v>
                </c:pt>
              </c:strCache>
              <c:extLst/>
            </c:strRef>
          </c:cat>
          <c:val>
            <c:numRef>
              <c:f>'Indicator Tables'!$I$7:$J$7</c:f>
              <c:numCache>
                <c:formatCode>0.0%</c:formatCode>
                <c:ptCount val="2"/>
                <c:pt idx="0">
                  <c:v>0.16</c:v>
                </c:pt>
                <c:pt idx="1">
                  <c:v>0.127</c:v>
                </c:pt>
              </c:numCache>
              <c:extLst/>
            </c:numRef>
          </c:val>
          <c:extLst>
            <c:ext xmlns:c16="http://schemas.microsoft.com/office/drawing/2014/chart" uri="{C3380CC4-5D6E-409C-BE32-E72D297353CC}">
              <c16:uniqueId val="{00000004-51A6-4381-B25E-A50D35F0949A}"/>
            </c:ext>
          </c:extLst>
        </c:ser>
        <c:dLbls>
          <c:dLblPos val="outEnd"/>
          <c:showLegendKey val="0"/>
          <c:showVal val="1"/>
          <c:showCatName val="0"/>
          <c:showSerName val="0"/>
          <c:showPercent val="0"/>
          <c:showBubbleSize val="0"/>
        </c:dLbls>
        <c:gapWidth val="150"/>
        <c:axId val="294982208"/>
        <c:axId val="294990944"/>
      </c:barChart>
      <c:catAx>
        <c:axId val="294982208"/>
        <c:scaling>
          <c:orientation val="minMax"/>
        </c:scaling>
        <c:delete val="0"/>
        <c:axPos val="b"/>
        <c:numFmt formatCode="General" sourceLinked="1"/>
        <c:majorTickMark val="out"/>
        <c:minorTickMark val="none"/>
        <c:tickLblPos val="nextTo"/>
        <c:crossAx val="294990944"/>
        <c:crosses val="autoZero"/>
        <c:auto val="1"/>
        <c:lblAlgn val="ctr"/>
        <c:lblOffset val="100"/>
        <c:noMultiLvlLbl val="0"/>
      </c:catAx>
      <c:valAx>
        <c:axId val="294990944"/>
        <c:scaling>
          <c:orientation val="minMax"/>
        </c:scaling>
        <c:delete val="1"/>
        <c:axPos val="l"/>
        <c:numFmt formatCode="0.0%" sourceLinked="1"/>
        <c:majorTickMark val="out"/>
        <c:minorTickMark val="none"/>
        <c:tickLblPos val="nextTo"/>
        <c:crossAx val="29498220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Adverse childhood</a:t>
            </a:r>
            <a:r>
              <a:rPr lang="en-US" b="1" baseline="0" dirty="0">
                <a:solidFill>
                  <a:schemeClr val="tx1"/>
                </a:solidFill>
              </a:rPr>
              <a:t> experiences (high school students)</a:t>
            </a:r>
            <a:endParaRPr lang="en-US"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Sheet1!$A$77</c:f>
              <c:strCache>
                <c:ptCount val="1"/>
                <c:pt idx="0">
                  <c:v>Maine (2019)</c:v>
                </c:pt>
              </c:strCache>
            </c:strRef>
          </c:cat>
          <c:val>
            <c:numRef>
              <c:f>Sheet1!$B$77</c:f>
              <c:numCache>
                <c:formatCode>0.0%</c:formatCode>
                <c:ptCount val="1"/>
                <c:pt idx="0">
                  <c:v>0.21299999999999999</c:v>
                </c:pt>
              </c:numCache>
            </c:numRef>
          </c:val>
          <c:extLst>
            <c:ext xmlns:c16="http://schemas.microsoft.com/office/drawing/2014/chart" uri="{C3380CC4-5D6E-409C-BE32-E72D297353CC}">
              <c16:uniqueId val="{00000000-32CB-4BB7-A136-FC6E93F41FED}"/>
            </c:ext>
          </c:extLst>
        </c:ser>
        <c:dLbls>
          <c:dLblPos val="outEnd"/>
          <c:showLegendKey val="0"/>
          <c:showVal val="1"/>
          <c:showCatName val="0"/>
          <c:showSerName val="0"/>
          <c:showPercent val="0"/>
          <c:showBubbleSize val="0"/>
        </c:dLbls>
        <c:gapWidth val="219"/>
        <c:overlap val="-27"/>
        <c:axId val="1981748735"/>
        <c:axId val="1981757055"/>
      </c:barChart>
      <c:catAx>
        <c:axId val="198174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81757055"/>
        <c:crosses val="autoZero"/>
        <c:auto val="1"/>
        <c:lblAlgn val="ctr"/>
        <c:lblOffset val="100"/>
        <c:noMultiLvlLbl val="0"/>
      </c:catAx>
      <c:valAx>
        <c:axId val="198175705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817487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14 or more days lost due to poor mental health</a:t>
            </a:r>
          </a:p>
        </c:rich>
      </c:tx>
      <c:layout/>
      <c:overlay val="0"/>
    </c:title>
    <c:autoTitleDeleted val="0"/>
    <c:plotArea>
      <c:layout/>
      <c:barChart>
        <c:barDir val="col"/>
        <c:grouping val="clustered"/>
        <c:varyColors val="0"/>
        <c:ser>
          <c:idx val="0"/>
          <c:order val="0"/>
          <c:tx>
            <c:strRef>
              <c:f>'Indicator Tables'!$H$13</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6831-420E-9AE2-A90FE2E82217}"/>
              </c:ext>
            </c:extLst>
          </c:dPt>
          <c:dPt>
            <c:idx val="1"/>
            <c:invertIfNegative val="0"/>
            <c:bubble3D val="0"/>
            <c:spPr>
              <a:solidFill>
                <a:schemeClr val="accent1"/>
              </a:solidFill>
            </c:spPr>
            <c:extLst>
              <c:ext xmlns:c16="http://schemas.microsoft.com/office/drawing/2014/chart" uri="{C3380CC4-5D6E-409C-BE32-E72D297353CC}">
                <c16:uniqueId val="{00000003-6831-420E-9AE2-A90FE2E8221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Tables'!$M$13:$N$13</c:f>
              <c:strCache>
                <c:ptCount val="2"/>
                <c:pt idx="0">
                  <c:v>2015-2017
Maine</c:v>
                </c:pt>
                <c:pt idx="1">
                  <c:v>2017
U.S.</c:v>
                </c:pt>
              </c:strCache>
              <c:extLst/>
            </c:strRef>
          </c:cat>
          <c:val>
            <c:numRef>
              <c:f>'Indicator Tables'!$I$13:$J$13</c:f>
              <c:numCache>
                <c:formatCode>0.0%</c:formatCode>
                <c:ptCount val="2"/>
                <c:pt idx="0">
                  <c:v>0.124</c:v>
                </c:pt>
                <c:pt idx="1">
                  <c:v>0.124</c:v>
                </c:pt>
              </c:numCache>
              <c:extLst/>
            </c:numRef>
          </c:val>
          <c:extLst>
            <c:ext xmlns:c16="http://schemas.microsoft.com/office/drawing/2014/chart" uri="{C3380CC4-5D6E-409C-BE32-E72D297353CC}">
              <c16:uniqueId val="{00000004-6831-420E-9AE2-A90FE2E82217}"/>
            </c:ext>
          </c:extLst>
        </c:ser>
        <c:dLbls>
          <c:dLblPos val="outEnd"/>
          <c:showLegendKey val="0"/>
          <c:showVal val="1"/>
          <c:showCatName val="0"/>
          <c:showSerName val="0"/>
          <c:showPercent val="0"/>
          <c:showBubbleSize val="0"/>
        </c:dLbls>
        <c:gapWidth val="150"/>
        <c:axId val="294985536"/>
        <c:axId val="294985952"/>
      </c:barChart>
      <c:catAx>
        <c:axId val="294985536"/>
        <c:scaling>
          <c:orientation val="minMax"/>
        </c:scaling>
        <c:delete val="0"/>
        <c:axPos val="b"/>
        <c:numFmt formatCode="General" sourceLinked="1"/>
        <c:majorTickMark val="out"/>
        <c:minorTickMark val="none"/>
        <c:tickLblPos val="nextTo"/>
        <c:crossAx val="294985952"/>
        <c:crosses val="autoZero"/>
        <c:auto val="1"/>
        <c:lblAlgn val="ctr"/>
        <c:lblOffset val="100"/>
        <c:noMultiLvlLbl val="0"/>
      </c:catAx>
      <c:valAx>
        <c:axId val="294985952"/>
        <c:scaling>
          <c:orientation val="minMax"/>
        </c:scaling>
        <c:delete val="1"/>
        <c:axPos val="l"/>
        <c:numFmt formatCode="0.0%" sourceLinked="1"/>
        <c:majorTickMark val="out"/>
        <c:minorTickMark val="none"/>
        <c:tickLblPos val="nextTo"/>
        <c:crossAx val="29498553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14 or more days lost due to poor mental health</a:t>
            </a:r>
          </a:p>
        </c:rich>
      </c:tx>
      <c:layout>
        <c:manualLayout>
          <c:xMode val="edge"/>
          <c:yMode val="edge"/>
          <c:x val="0.1364141414141414"/>
          <c:y val="2.16564596092155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1"/>
              </a:solidFill>
              <a:ln w="9525">
                <a:solidFill>
                  <a:schemeClr val="accent2"/>
                </a:solidFill>
              </a:ln>
              <a:effectLst/>
            </c:spPr>
          </c:marker>
          <c:dPt>
            <c:idx val="6"/>
            <c:marker>
              <c:symbol val="circle"/>
              <c:size val="5"/>
              <c:spPr>
                <a:solidFill>
                  <a:schemeClr val="accent1"/>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2-B17A-4256-9062-1740B40713B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Sheet2!$A$226:$A$232</c:f>
              <c:numCache>
                <c:formatCode>General</c:formatCode>
                <c:ptCount val="7"/>
                <c:pt idx="0">
                  <c:v>2011</c:v>
                </c:pt>
                <c:pt idx="1">
                  <c:v>2012</c:v>
                </c:pt>
                <c:pt idx="2">
                  <c:v>2013</c:v>
                </c:pt>
                <c:pt idx="3">
                  <c:v>2014</c:v>
                </c:pt>
                <c:pt idx="4">
                  <c:v>2015</c:v>
                </c:pt>
                <c:pt idx="5">
                  <c:v>2016</c:v>
                </c:pt>
                <c:pt idx="6">
                  <c:v>2017</c:v>
                </c:pt>
              </c:numCache>
            </c:numRef>
          </c:cat>
          <c:val>
            <c:numRef>
              <c:f>Sheet2!$B$226:$B$232</c:f>
              <c:numCache>
                <c:formatCode>0.0%</c:formatCode>
                <c:ptCount val="7"/>
                <c:pt idx="0">
                  <c:v>0.127</c:v>
                </c:pt>
                <c:pt idx="1">
                  <c:v>0.125</c:v>
                </c:pt>
                <c:pt idx="2">
                  <c:v>0.11899999999999999</c:v>
                </c:pt>
                <c:pt idx="3">
                  <c:v>0.121</c:v>
                </c:pt>
                <c:pt idx="4">
                  <c:v>0.11600000000000001</c:v>
                </c:pt>
                <c:pt idx="5">
                  <c:v>0.127</c:v>
                </c:pt>
                <c:pt idx="6">
                  <c:v>0.129</c:v>
                </c:pt>
              </c:numCache>
            </c:numRef>
          </c:val>
          <c:smooth val="0"/>
          <c:extLst>
            <c:ext xmlns:c16="http://schemas.microsoft.com/office/drawing/2014/chart" uri="{C3380CC4-5D6E-409C-BE32-E72D297353CC}">
              <c16:uniqueId val="{00000000-B17A-4256-9062-1740B40713BA}"/>
            </c:ext>
          </c:extLst>
        </c:ser>
        <c:dLbls>
          <c:dLblPos val="t"/>
          <c:showLegendKey val="0"/>
          <c:showVal val="1"/>
          <c:showCatName val="0"/>
          <c:showSerName val="0"/>
          <c:showPercent val="0"/>
          <c:showBubbleSize val="0"/>
        </c:dLbls>
        <c:marker val="1"/>
        <c:smooth val="0"/>
        <c:axId val="1981757887"/>
        <c:axId val="1981757471"/>
      </c:lineChart>
      <c:catAx>
        <c:axId val="1981757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81757471"/>
        <c:crosses val="autoZero"/>
        <c:auto val="1"/>
        <c:lblAlgn val="ctr"/>
        <c:lblOffset val="100"/>
        <c:noMultiLvlLbl val="0"/>
      </c:catAx>
      <c:valAx>
        <c:axId val="1981757471"/>
        <c:scaling>
          <c:orientation val="minMax"/>
          <c:min val="7.0000000000000007E-2"/>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81757887"/>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10/14/2021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a:t>
            </a:r>
            <a:r>
              <a:rPr lang="en-US" dirty="0" smtClean="0"/>
              <a:t>Profiles. They </a:t>
            </a:r>
            <a:r>
              <a:rPr lang="en-US" dirty="0"/>
              <a:t>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smtClean="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smtClean="0"/>
          </a:p>
          <a:p>
            <a:r>
              <a:rPr lang="en-US" dirty="0" smtClean="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address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Maine is 78, which is slightly lower than the U.S. life expectancy of 78.7.  You can see in</a:t>
            </a:r>
            <a:r>
              <a:rPr lang="en-US" baseline="0" dirty="0"/>
              <a:t> the map on the left that life expectancy varies across Maine’s 16 counties.  Life expectancy is certainly influenced by individuals’ choices and behaviors related healthy lifestyles, but it is important to note that life expectancy is also influenced by the social and economic resources that individuals, families or communities have available for buying healthy foods, paying co-pays for doctor visits or medications.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Maine. They are also the leading causes of death for many of the counties.</a:t>
            </a:r>
            <a:endParaRPr lang="en-US" dirty="0"/>
          </a:p>
          <a:p>
            <a:endParaRPr lang="en-US" dirty="0"/>
          </a:p>
          <a:p>
            <a:r>
              <a:rPr lang="en-US" dirty="0"/>
              <a:t>The leading cause of death is cancer. As we will see later in the presentation, Maine has both cost and location barriers to health care, which can impact cancer outcomes.  </a:t>
            </a:r>
          </a:p>
          <a:p>
            <a:endParaRPr lang="en-US" baseline="0" dirty="0"/>
          </a:p>
          <a:p>
            <a:r>
              <a:rPr lang="en-US" baseline="0" dirty="0"/>
              <a:t>Some highlights:</a:t>
            </a:r>
          </a:p>
          <a:p>
            <a:r>
              <a:rPr lang="en-US" baseline="0" dirty="0"/>
              <a:t>Heart Disease is the 2</a:t>
            </a:r>
            <a:r>
              <a:rPr lang="en-US" baseline="30000" dirty="0"/>
              <a:t>nd</a:t>
            </a:r>
            <a:r>
              <a:rPr lang="en-US" baseline="0" dirty="0"/>
              <a:t> leading cause of death. Maine residents have high rates of obesity, and many live a sedentary lifestyle.  </a:t>
            </a:r>
            <a:endParaRPr lang="en-US" baseline="0" dirty="0" smtClean="0"/>
          </a:p>
          <a:p>
            <a:endParaRPr lang="en-US" baseline="0" dirty="0"/>
          </a:p>
          <a:p>
            <a:r>
              <a:rPr lang="en-US" baseline="0" dirty="0"/>
              <a:t>The 3</a:t>
            </a:r>
            <a:r>
              <a:rPr lang="en-US" baseline="30000" dirty="0"/>
              <a:t>rd</a:t>
            </a:r>
            <a:r>
              <a:rPr lang="en-US" baseline="0" dirty="0"/>
              <a:t> leading cause of death- Unintentional Injury- includes a number of accidental causes:  Three of the most common causes are </a:t>
            </a:r>
            <a:r>
              <a:rPr lang="en-US" baseline="0" dirty="0" err="1"/>
              <a:t>i</a:t>
            </a:r>
            <a:r>
              <a:rPr lang="en-US" baseline="0" dirty="0"/>
              <a:t>) Deaths due to motor vehicle crashes, ii) deaths due to accidental falls, and iii) deaths due to poisonings that either were unintentional, or the intent was undetermined.  Suicides and Firearm deaths are classified as intentional injury.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Maine has a population of about 1.4 million. The population is aging and is one of the oldest states in the country. There are fewer children and young adults and more adults over the age of 65. This is particularly true in more rural parts of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Maine is a largely rural area with only 4 counties with metro areas. </a:t>
            </a:r>
            <a:r>
              <a:rPr lang="en-US" dirty="0" smtClean="0">
                <a:solidFill>
                  <a:srgbClr val="C00000"/>
                </a:solidFill>
                <a:highlight>
                  <a:srgbClr val="FFFF00"/>
                </a:highlight>
              </a:rPr>
              <a:t>Any County that you see in purple</a:t>
            </a:r>
            <a:r>
              <a:rPr lang="en-US" baseline="0" dirty="0" smtClean="0">
                <a:solidFill>
                  <a:srgbClr val="C00000"/>
                </a:solidFill>
                <a:highlight>
                  <a:srgbClr val="FFFF00"/>
                </a:highlight>
              </a:rPr>
              <a:t> is 100% rural - </a:t>
            </a:r>
            <a:r>
              <a:rPr lang="en-US" dirty="0" smtClean="0">
                <a:solidFill>
                  <a:srgbClr val="C00000"/>
                </a:solidFill>
                <a:highlight>
                  <a:srgbClr val="FFFF00"/>
                </a:highlight>
              </a:rPr>
              <a:t>As </a:t>
            </a:r>
            <a:r>
              <a:rPr lang="en-US" dirty="0">
                <a:solidFill>
                  <a:srgbClr val="C00000"/>
                </a:solidFill>
                <a:highlight>
                  <a:srgbClr val="FFFF00"/>
                </a:highlight>
              </a:rPr>
              <a:t>you can see on this map, </a:t>
            </a:r>
            <a:r>
              <a:rPr lang="en-US" dirty="0" smtClean="0">
                <a:solidFill>
                  <a:srgbClr val="C00000"/>
                </a:solidFill>
                <a:highlight>
                  <a:srgbClr val="FFFF00"/>
                </a:highlight>
              </a:rPr>
              <a:t>that’s the case for 12 of Maine’s 16 counties.</a:t>
            </a:r>
          </a:p>
          <a:p>
            <a:endParaRPr lang="en-US" dirty="0" smtClean="0">
              <a:solidFill>
                <a:srgbClr val="C00000"/>
              </a:solidFill>
              <a:highlight>
                <a:srgbClr val="FFFF00"/>
              </a:highlight>
            </a:endParaRPr>
          </a:p>
          <a:p>
            <a:r>
              <a:rPr lang="en-US" dirty="0" smtClean="0">
                <a:solidFill>
                  <a:srgbClr val="C00000"/>
                </a:solidFill>
                <a:highlight>
                  <a:srgbClr val="FFFF00"/>
                </a:highlight>
              </a:rPr>
              <a:t>Statewide</a:t>
            </a:r>
            <a:r>
              <a:rPr lang="en-US" dirty="0">
                <a:solidFill>
                  <a:srgbClr val="C00000"/>
                </a:solidFill>
                <a:highlight>
                  <a:srgbClr val="FFFF00"/>
                </a:highlight>
              </a:rPr>
              <a:t>, 66% of the state population reside in a rural area.  These data are based on the most recent Census estimates at the Zip-code level, and calculated use rural Urban Commuting Area codes.  </a:t>
            </a:r>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Maine has had an increase in the rate of adults who have attained an associate’s degree or higher degree of education with a 6% change between 2010 and 2015-2019.  However, the degree of</a:t>
            </a:r>
            <a:r>
              <a:rPr lang="en-US" baseline="0" dirty="0"/>
              <a:t> increase varies across Maine’s counties.</a:t>
            </a:r>
            <a:endParaRPr lang="en-US" dirty="0"/>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Overall, the</a:t>
            </a:r>
            <a:r>
              <a:rPr lang="en-US" baseline="0" dirty="0"/>
              <a:t> percent of Maine’s population living in poverty has decreased over time.  However, </a:t>
            </a:r>
            <a:r>
              <a:rPr lang="en-US" dirty="0"/>
              <a:t>Maine has 6 counties that have had an increase in poverty levels between 2010 and 2015-2019 these counties are shaded</a:t>
            </a:r>
            <a:r>
              <a:rPr lang="en-US" baseline="0" dirty="0"/>
              <a:t> in purple in the map on the right-hand side of the slide</a:t>
            </a:r>
            <a:r>
              <a:rPr lang="en-US" dirty="0"/>
              <a:t>. </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3004452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Maine has a higher percentage of veterans when compared to the US </a:t>
            </a:r>
            <a:r>
              <a:rPr lang="en-US" sz="1800" b="0" i="0" u="none" strike="noStrike" dirty="0" smtClean="0">
                <a:solidFill>
                  <a:srgbClr val="000000"/>
                </a:solidFill>
                <a:effectLst/>
                <a:latin typeface="Calibri" panose="020F0502020204030204" pitchFamily="34" charset="0"/>
              </a:rPr>
              <a:t>overall</a:t>
            </a:r>
            <a:r>
              <a:rPr lang="en-US" sz="1800" b="0" i="0" u="none" strike="noStrike" baseline="0" dirty="0" smtClean="0">
                <a:solidFill>
                  <a:srgbClr val="000000"/>
                </a:solidFill>
                <a:effectLst/>
                <a:latin typeface="Calibri" panose="020F0502020204030204" pitchFamily="34" charset="0"/>
              </a:rPr>
              <a:t> – approximately 10% of Maine’s population are Veterans, compared to approximately 7% in the US overall.</a:t>
            </a:r>
            <a:r>
              <a:rPr lang="en-US" sz="1800" b="0" i="0" u="none" strike="noStrike" dirty="0" smtClean="0">
                <a:solidFill>
                  <a:srgbClr val="000000"/>
                </a:solidFill>
                <a:effectLst/>
                <a:latin typeface="Calibri" panose="020F0502020204030204" pitchFamily="34" charset="0"/>
              </a:rPr>
              <a: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US Census Bureau, American Community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residents who are veterans.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984951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Maine has seen a steady increase in high school</a:t>
            </a:r>
            <a:r>
              <a:rPr lang="en-US" sz="1800" b="0" i="0" u="none" strike="noStrike" baseline="0" dirty="0">
                <a:solidFill>
                  <a:srgbClr val="000000"/>
                </a:solidFill>
                <a:effectLst/>
                <a:latin typeface="Calibri" panose="020F0502020204030204" pitchFamily="34" charset="0"/>
              </a:rPr>
              <a:t> students self-identifying as </a:t>
            </a:r>
            <a:r>
              <a:rPr lang="en-US" sz="1800" b="0" i="0" u="none" strike="noStrike" dirty="0">
                <a:solidFill>
                  <a:srgbClr val="000000"/>
                </a:solidFill>
                <a:effectLst/>
                <a:latin typeface="Calibri" panose="020F0502020204030204" pitchFamily="34" charset="0"/>
              </a:rPr>
              <a:t>gay, lesbian </a:t>
            </a:r>
            <a:r>
              <a:rPr lang="en-US" sz="1800" b="0" i="0" u="none" strike="noStrike" dirty="0" smtClean="0">
                <a:solidFill>
                  <a:srgbClr val="000000"/>
                </a:solidFill>
                <a:effectLst/>
                <a:latin typeface="Calibri" panose="020F0502020204030204" pitchFamily="34" charset="0"/>
              </a:rPr>
              <a:t>or</a:t>
            </a:r>
            <a:r>
              <a:rPr lang="en-US" sz="1800" b="0" i="0" u="none" strike="noStrike" baseline="0" dirty="0" smtClean="0">
                <a:solidFill>
                  <a:srgbClr val="000000"/>
                </a:solidFill>
                <a:effectLst/>
                <a:latin typeface="Calibri" panose="020F0502020204030204" pitchFamily="34" charset="0"/>
              </a:rPr>
              <a:t> bisexual – from 6% in 2011 to 12% in 2019. </a:t>
            </a:r>
            <a:r>
              <a:rPr lang="en-US" sz="1800" b="0" i="0" u="none" strike="noStrike" dirty="0" smtClean="0">
                <a:solidFill>
                  <a:srgbClr val="000000"/>
                </a:solidFill>
                <a:effectLst/>
                <a:latin typeface="Calibri" panose="020F0502020204030204" pitchFamily="34" charset="0"/>
              </a:rPr>
              <a:t>This </a:t>
            </a:r>
            <a:r>
              <a:rPr lang="en-US" sz="1800" b="0" i="0" u="none" strike="noStrike" dirty="0">
                <a:solidFill>
                  <a:srgbClr val="000000"/>
                </a:solidFill>
                <a:effectLst/>
                <a:latin typeface="Calibri" panose="020F0502020204030204" pitchFamily="34" charset="0"/>
              </a:rPr>
              <a:t>may be due to changing norms that have allowed students to feel more comfortable disclosing this information.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high school students who identify as gay, lesbian, or bisexual.  Data collected in odd numbered years.</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725526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As of 2019, 1.6% of Maine high school students are transgender.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high school students who identify as transgender. Data collected in odd numbered years.</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937149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Maine is more likely than US to have people</a:t>
            </a:r>
            <a:r>
              <a:rPr lang="en-US" sz="1800" baseline="0" dirty="0"/>
              <a:t> who identify as having a disability</a:t>
            </a:r>
            <a:r>
              <a:rPr lang="en-US" sz="1800" dirty="0"/>
              <a:t>.  Six</a:t>
            </a:r>
            <a:r>
              <a:rPr lang="en-US" sz="1800" baseline="0" dirty="0"/>
              <a:t> types of disability are included in this metric:  </a:t>
            </a:r>
            <a:r>
              <a:rPr lang="en-US" sz="1800" b="0" i="0" u="none" strike="noStrike" dirty="0">
                <a:solidFill>
                  <a:srgbClr val="000000"/>
                </a:solidFill>
                <a:effectLst/>
                <a:latin typeface="Calibri" panose="020F0502020204030204" pitchFamily="34" charset="0"/>
              </a:rPr>
              <a:t>hearing difficulty, vision difficulty, cognitive difficulty, ambulatory difficulty, self-care difficulty, independent living difficulty.</a:t>
            </a:r>
            <a:r>
              <a:rPr lang="en-US" sz="1800" dirty="0"/>
              <a:t>  The higher</a:t>
            </a:r>
            <a:r>
              <a:rPr lang="en-US" sz="1800" baseline="0" dirty="0"/>
              <a:t> percentage with a disability </a:t>
            </a:r>
            <a:r>
              <a:rPr lang="en-US" sz="1800" dirty="0"/>
              <a:t>may be linked to Maine’s higher average age. </a:t>
            </a:r>
          </a:p>
          <a:p>
            <a:endParaRPr lang="en-US" sz="1800" b="0" i="0" u="none" strike="noStrike" dirty="0">
              <a:solidFill>
                <a:srgbClr val="000000"/>
              </a:solidFill>
              <a:effectLst/>
              <a:latin typeface="Calibri" panose="020F0502020204030204" pitchFamily="34" charset="0"/>
            </a:endParaRPr>
          </a:p>
          <a:p>
            <a:r>
              <a:rPr lang="en-US" sz="1800" b="0" i="0" u="none" strike="sngStrike" dirty="0">
                <a:solidFill>
                  <a:srgbClr val="000000"/>
                </a:solidFill>
                <a:effectLst/>
                <a:latin typeface="Calibri" panose="020F0502020204030204" pitchFamily="34" charset="0"/>
              </a:rPr>
              <a:t>Data Source: US Census Bureau, American Community Survey</a:t>
            </a:r>
            <a:br>
              <a:rPr lang="en-US" sz="1800" b="0" i="0" u="none" strike="sngStrike" dirty="0">
                <a:solidFill>
                  <a:srgbClr val="000000"/>
                </a:solidFill>
                <a:effectLst/>
                <a:latin typeface="Calibri" panose="020F0502020204030204" pitchFamily="34" charset="0"/>
              </a:rPr>
            </a:br>
            <a:r>
              <a:rPr lang="en-US" sz="1800" b="0" i="0" u="none" strike="sngStrike" dirty="0">
                <a:solidFill>
                  <a:srgbClr val="000000"/>
                </a:solidFill>
                <a:effectLst/>
                <a:latin typeface="Calibri" panose="020F0502020204030204" pitchFamily="34" charset="0"/>
              </a:rPr>
              <a:t>To be read as needed. Definition: Percentage of residents who report having any one of the six disability types: hearing difficulty, vision difficulty, cognitive difficulty, ambulatory difficulty, self-care difficulty, independent living difficulty.</a:t>
            </a:r>
            <a:r>
              <a:rPr lang="en-US" strike="sngStrike"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210019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Adverse Childhood Experiences, commonly referred to as ACES, have a significant impact on development and later achievement. This chart shows the percentage of high school students who report at least 4 out of 10 adverse </a:t>
            </a:r>
            <a:r>
              <a:rPr lang="en-US" sz="1800" b="0" i="0" u="none" strike="noStrike" dirty="0" smtClean="0">
                <a:solidFill>
                  <a:srgbClr val="000000"/>
                </a:solidFill>
                <a:effectLst/>
                <a:latin typeface="Calibri" panose="020F0502020204030204" pitchFamily="34" charset="0"/>
              </a:rPr>
              <a:t>events – over 20%. </a:t>
            </a:r>
            <a:r>
              <a:rPr lang="en-US" sz="1800" b="0" i="0" u="none" strike="noStrike" dirty="0">
                <a:solidFill>
                  <a:srgbClr val="000000"/>
                </a:solidFill>
                <a:effectLst/>
                <a:latin typeface="Calibri" panose="020F0502020204030204" pitchFamily="34" charset="0"/>
              </a:rPr>
              <a:t>These events may include abuse, neglect, witnessing domestic violence or parental separation. </a:t>
            </a:r>
            <a:endParaRPr lang="en-US" sz="2800" b="0" i="0" u="none" strike="noStrike" dirty="0" smtClean="0">
              <a:solidFill>
                <a:srgbClr val="000000"/>
              </a:solidFill>
              <a:effectLst/>
              <a:latin typeface="Roboto" panose="02000000000000000000" pitchFamily="2"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high school students who report at least four out of nine adverse childhood experiences.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2470503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These chart shows the percentage of adults who report their mental health was not good during 14 or more out of the past 30 days. Put another way, one out</a:t>
            </a:r>
            <a:r>
              <a:rPr lang="en-US" sz="1800" b="0" i="0" u="none" strike="noStrike" baseline="0" dirty="0">
                <a:solidFill>
                  <a:srgbClr val="000000"/>
                </a:solidFill>
                <a:effectLst/>
                <a:latin typeface="Calibri" panose="020F0502020204030204" pitchFamily="34" charset="0"/>
              </a:rPr>
              <a:t> of every eight adults reported their mental health was not good </a:t>
            </a:r>
            <a:r>
              <a:rPr lang="en-US" sz="1800" b="0" i="0" u="none" strike="noStrike" baseline="0" dirty="0" smtClean="0">
                <a:solidFill>
                  <a:srgbClr val="000000"/>
                </a:solidFill>
                <a:effectLst/>
                <a:latin typeface="Calibri" panose="020F0502020204030204" pitchFamily="34" charset="0"/>
              </a:rPr>
              <a:t>for over half the month. </a:t>
            </a:r>
            <a:r>
              <a:rPr lang="en-US" sz="1800" b="0" i="0" u="none" strike="noStrike" dirty="0" smtClean="0">
                <a:solidFill>
                  <a:srgbClr val="000000"/>
                </a:solidFill>
                <a:effectLst/>
                <a:latin typeface="Calibri" panose="020F0502020204030204" pitchFamily="34" charset="0"/>
              </a:rPr>
              <a:t>The </a:t>
            </a:r>
            <a:r>
              <a:rPr lang="en-US" sz="1800" b="0" i="0" u="none" strike="noStrike" dirty="0">
                <a:solidFill>
                  <a:srgbClr val="000000"/>
                </a:solidFill>
                <a:effectLst/>
                <a:latin typeface="Calibri" panose="020F0502020204030204" pitchFamily="34" charset="0"/>
              </a:rPr>
              <a:t>state rate is similar to the US overall and have remained relatively stable over time.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whose mental health was not good during 14 or more out of the past 30 days.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3854220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Food insecurity rates have been lowering steadily over the past several years. </a:t>
            </a:r>
            <a:r>
              <a:rPr lang="en-US" sz="1800" b="0" i="0" u="none" strike="noStrike" dirty="0" smtClean="0">
                <a:solidFill>
                  <a:srgbClr val="000000"/>
                </a:solidFill>
                <a:effectLst/>
                <a:latin typeface="Calibri" panose="020F0502020204030204" pitchFamily="34" charset="0"/>
              </a:rPr>
              <a:t>The percentage</a:t>
            </a:r>
            <a:r>
              <a:rPr lang="en-US" sz="1800" b="0" i="0" u="none" strike="noStrike" baseline="0" dirty="0" smtClean="0">
                <a:solidFill>
                  <a:srgbClr val="000000"/>
                </a:solidFill>
                <a:effectLst/>
                <a:latin typeface="Calibri" panose="020F0502020204030204" pitchFamily="34" charset="0"/>
              </a:rPr>
              <a:t> of Maine residents </a:t>
            </a:r>
            <a:r>
              <a:rPr lang="en-US" sz="1800" b="0" i="0" u="none" strike="noStrike" dirty="0" smtClean="0">
                <a:solidFill>
                  <a:srgbClr val="000000"/>
                </a:solidFill>
                <a:effectLst/>
                <a:latin typeface="Calibri" panose="020F0502020204030204" pitchFamily="34" charset="0"/>
              </a:rPr>
              <a:t>who </a:t>
            </a:r>
            <a:r>
              <a:rPr lang="en-US" sz="1800" b="0" i="0" u="none" strike="noStrike" dirty="0">
                <a:solidFill>
                  <a:srgbClr val="000000"/>
                </a:solidFill>
                <a:effectLst/>
                <a:latin typeface="Calibri" panose="020F0502020204030204" pitchFamily="34" charset="0"/>
              </a:rPr>
              <a:t>experience food insecurity </a:t>
            </a:r>
            <a:r>
              <a:rPr lang="en-US" sz="1800" b="0" i="0" u="none" strike="noStrike" dirty="0" smtClean="0">
                <a:solidFill>
                  <a:srgbClr val="000000"/>
                </a:solidFill>
                <a:effectLst/>
                <a:latin typeface="Calibri" panose="020F0502020204030204" pitchFamily="34" charset="0"/>
              </a:rPr>
              <a:t>are </a:t>
            </a:r>
            <a:r>
              <a:rPr lang="en-US" sz="1800" b="0" i="0" u="none" strike="noStrike" dirty="0">
                <a:solidFill>
                  <a:srgbClr val="000000"/>
                </a:solidFill>
                <a:effectLst/>
                <a:latin typeface="Calibri" panose="020F0502020204030204" pitchFamily="34" charset="0"/>
              </a:rPr>
              <a:t>roughly equal to the US overall. </a:t>
            </a:r>
            <a:endParaRPr lang="en-US" sz="1800" b="0" i="0" u="none" strike="noStrike" dirty="0" smtClean="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1" u="none" strike="noStrike" dirty="0">
                <a:solidFill>
                  <a:srgbClr val="000000"/>
                </a:solidFill>
                <a:effectLst/>
                <a:latin typeface="Calibri" panose="020F0502020204030204" pitchFamily="34" charset="0"/>
              </a:rPr>
              <a:t>Want</a:t>
            </a:r>
            <a:r>
              <a:rPr lang="en-US" sz="1800" b="0" i="1" u="none" strike="noStrike" baseline="0" dirty="0">
                <a:solidFill>
                  <a:srgbClr val="000000"/>
                </a:solidFill>
                <a:effectLst/>
                <a:latin typeface="Calibri" panose="020F0502020204030204" pitchFamily="34" charset="0"/>
              </a:rPr>
              <a:t> to note that there are indicators that during the COVID pandemic- 2020 and 2021 that the percent of people/families experiencing food insecurity may have increased.  </a:t>
            </a:r>
            <a:endParaRPr lang="en-US" sz="1800" b="0" i="1"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Feeding America:  Map the Meal</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households that lack access, at times, to enough food for an active, healthy life for all household members, or that have limited or uncertain availability of nutritionally adequate food.</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2215681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percentage of women who smoked during pregnancy is higher than the US </a:t>
            </a:r>
            <a:r>
              <a:rPr lang="en-US" sz="1800" b="0" i="0" u="none" strike="noStrike" dirty="0" smtClean="0">
                <a:solidFill>
                  <a:srgbClr val="000000"/>
                </a:solidFill>
                <a:effectLst/>
                <a:latin typeface="Calibri" panose="020F0502020204030204" pitchFamily="34" charset="0"/>
              </a:rPr>
              <a:t>average – approximately</a:t>
            </a:r>
            <a:r>
              <a:rPr lang="en-US" sz="1800" b="0" i="0" u="none" strike="noStrike" baseline="0" dirty="0" smtClean="0">
                <a:solidFill>
                  <a:srgbClr val="000000"/>
                </a:solidFill>
                <a:effectLst/>
                <a:latin typeface="Calibri" panose="020F0502020204030204" pitchFamily="34" charset="0"/>
              </a:rPr>
              <a:t> 12% in Maine vs 6% in the Country overall</a:t>
            </a:r>
            <a:r>
              <a:rPr lang="en-US" sz="1800" b="0" i="0" u="none" strike="noStrike" dirty="0" smtClean="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This is concerning given the potential health and developmental risks associated with prenatal nicotine exposure.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new mothers who smoked cigarettes at any time during pregnancy.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3614715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smtClean="0">
                <a:solidFill>
                  <a:srgbClr val="000000"/>
                </a:solidFill>
                <a:effectLst/>
                <a:latin typeface="Calibri" panose="020F0502020204030204" pitchFamily="34" charset="0"/>
              </a:rPr>
              <a:t>As</a:t>
            </a:r>
            <a:r>
              <a:rPr lang="en-US" sz="1800" b="0" i="0" u="none" strike="noStrike" baseline="0" dirty="0" smtClean="0">
                <a:solidFill>
                  <a:srgbClr val="000000"/>
                </a:solidFill>
                <a:effectLst/>
                <a:latin typeface="Calibri" panose="020F0502020204030204" pitchFamily="34" charset="0"/>
              </a:rPr>
              <a:t> you can see in the graph on the left, the percentage of women who report drinking alcohol during pregnancy has ebbed and flowed over the years. But the percentage in 2019 – approximately 10% - is higher than the state overall – the state being at 8%.</a:t>
            </a:r>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Pregnancy Risk Assessment Monitoring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new mothers who drank alcohol during the last three months of pregnancy.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1553464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000000"/>
                </a:solidFill>
                <a:effectLst/>
                <a:latin typeface="Roboto" panose="02000000000000000000" pitchFamily="2" charset="0"/>
              </a:rPr>
              <a:t>This chart shows the percentage of adults 45 and older who have experienced confusion or memory loss that has worsened or happened more often within the past </a:t>
            </a:r>
            <a:r>
              <a:rPr lang="en-US" sz="2800" b="0" i="0" dirty="0" err="1" smtClean="0">
                <a:solidFill>
                  <a:srgbClr val="000000"/>
                </a:solidFill>
                <a:effectLst/>
                <a:latin typeface="Roboto" panose="02000000000000000000" pitchFamily="2" charset="0"/>
              </a:rPr>
              <a:t>year.Cognitive</a:t>
            </a:r>
            <a:r>
              <a:rPr lang="en-US" sz="2800" b="0" i="0" dirty="0" smtClean="0">
                <a:solidFill>
                  <a:srgbClr val="000000"/>
                </a:solidFill>
                <a:effectLst/>
                <a:latin typeface="Roboto" panose="02000000000000000000" pitchFamily="2" charset="0"/>
              </a:rPr>
              <a:t> </a:t>
            </a:r>
            <a:r>
              <a:rPr lang="en-US" sz="2800" b="0" i="0" dirty="0">
                <a:solidFill>
                  <a:srgbClr val="000000"/>
                </a:solidFill>
                <a:effectLst/>
                <a:latin typeface="Roboto" panose="02000000000000000000" pitchFamily="2" charset="0"/>
              </a:rPr>
              <a:t>Decline is an early sign of possible dementia, which can be caused by a number of things, including the most common, Alzheimer’s.  </a:t>
            </a:r>
          </a:p>
          <a:p>
            <a:endParaRPr lang="en-US" sz="2800" b="0" i="0" dirty="0">
              <a:solidFill>
                <a:srgbClr val="000000"/>
              </a:solidFill>
              <a:effectLst/>
              <a:latin typeface="Roboto" panose="02000000000000000000" pitchFamily="2" charset="0"/>
            </a:endParaRPr>
          </a:p>
          <a:p>
            <a:r>
              <a:rPr lang="en-US" sz="2800" b="0" i="0" dirty="0" smtClean="0">
                <a:solidFill>
                  <a:srgbClr val="000000"/>
                </a:solidFill>
                <a:effectLst/>
                <a:latin typeface="Roboto" panose="02000000000000000000" pitchFamily="2" charset="0"/>
              </a:rPr>
              <a:t>Something interesting to note is that</a:t>
            </a:r>
            <a:r>
              <a:rPr lang="en-US" sz="2800" b="0" i="0" baseline="0" dirty="0" smtClean="0">
                <a:solidFill>
                  <a:srgbClr val="000000"/>
                </a:solidFill>
                <a:effectLst/>
                <a:latin typeface="Roboto" panose="02000000000000000000" pitchFamily="2" charset="0"/>
              </a:rPr>
              <a:t> t</a:t>
            </a:r>
            <a:r>
              <a:rPr lang="en-US" sz="2800" b="0" i="0" dirty="0" smtClean="0">
                <a:solidFill>
                  <a:srgbClr val="000000"/>
                </a:solidFill>
                <a:effectLst/>
                <a:latin typeface="Roboto" panose="02000000000000000000" pitchFamily="2" charset="0"/>
              </a:rPr>
              <a:t>he</a:t>
            </a:r>
            <a:r>
              <a:rPr lang="en-US" sz="2800" b="0" i="0" baseline="0" dirty="0" smtClean="0">
                <a:solidFill>
                  <a:srgbClr val="000000"/>
                </a:solidFill>
                <a:effectLst/>
                <a:latin typeface="Roboto" panose="02000000000000000000" pitchFamily="2" charset="0"/>
              </a:rPr>
              <a:t> </a:t>
            </a:r>
            <a:r>
              <a:rPr lang="en-US" sz="2800" b="0" i="0" baseline="0" dirty="0">
                <a:solidFill>
                  <a:srgbClr val="000000"/>
                </a:solidFill>
                <a:effectLst/>
                <a:latin typeface="Roboto" panose="02000000000000000000" pitchFamily="2" charset="0"/>
              </a:rPr>
              <a:t>risk of having cognitive decline/issues also increases as one gets older and Maine has one of the oldest population.  </a:t>
            </a:r>
            <a:r>
              <a:rPr lang="en-US" sz="2800" b="0" i="0" baseline="0" dirty="0" smtClean="0">
                <a:solidFill>
                  <a:srgbClr val="000000"/>
                </a:solidFill>
                <a:effectLst/>
                <a:latin typeface="Roboto" panose="02000000000000000000" pitchFamily="2" charset="0"/>
              </a:rPr>
              <a:t>So, without any evidence to back this up, perhaps the fact that that </a:t>
            </a:r>
            <a:r>
              <a:rPr lang="en-US" sz="2800" b="0" i="0" baseline="0" dirty="0">
                <a:solidFill>
                  <a:srgbClr val="000000"/>
                </a:solidFill>
                <a:effectLst/>
                <a:latin typeface="Roboto" panose="02000000000000000000" pitchFamily="2" charset="0"/>
              </a:rPr>
              <a:t>our rate is not different than the U.S. might be a good sign. </a:t>
            </a:r>
            <a:endParaRPr lang="en-US" sz="2800" b="0" i="0" dirty="0">
              <a:solidFill>
                <a:srgbClr val="000000"/>
              </a:solidFill>
              <a:effectLst/>
              <a:latin typeface="Roboto" panose="02000000000000000000" pitchFamily="2"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ages 45 and over, who experienced confusion or memory loss that happened more often or got worse within the past 12 months.  Data collected in 2012 and 2016.</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70039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ffectLst/>
                <a:latin typeface="Arial" panose="020B0604020202020204" pitchFamily="34" charset="0"/>
                <a:ea typeface="Calibri" panose="020F0502020204030204" pitchFamily="34" charset="0"/>
              </a:rPr>
              <a:t>Jo </a:t>
            </a:r>
            <a:r>
              <a:rPr lang="en-US" sz="1200" b="0" dirty="0">
                <a:effectLst/>
                <a:latin typeface="Arial" panose="020B0604020202020204" pitchFamily="34" charset="0"/>
                <a:ea typeface="Calibri" panose="020F0502020204030204" pitchFamily="34" charset="0"/>
              </a:rPr>
              <a:t>Morrissey to provide an overview </a:t>
            </a:r>
            <a:r>
              <a:rPr lang="en-US" sz="1200" b="0" dirty="0" smtClean="0">
                <a:effectLst/>
                <a:latin typeface="Arial" panose="020B0604020202020204" pitchFamily="34" charset="0"/>
                <a:ea typeface="Calibri" panose="020F0502020204030204" pitchFamily="34" charset="0"/>
              </a:rPr>
              <a:t>of agenda, </a:t>
            </a:r>
            <a:r>
              <a:rPr lang="en-US" sz="1200" b="0" dirty="0">
                <a:effectLst/>
                <a:latin typeface="Arial" panose="020B0604020202020204" pitchFamily="34" charset="0"/>
                <a:ea typeface="Calibri" panose="020F0502020204030204" pitchFamily="34" charset="0"/>
              </a:rPr>
              <a:t>the Zoom tools available and the purpose of today’s </a:t>
            </a:r>
            <a:r>
              <a:rPr lang="en-US" sz="1200" b="0" dirty="0" smtClean="0">
                <a:effectLst/>
                <a:latin typeface="Arial" panose="020B0604020202020204" pitchFamily="34" charset="0"/>
                <a:ea typeface="Calibri" panose="020F0502020204030204" pitchFamily="34" charset="0"/>
              </a:rPr>
              <a:t>forum, and a bit about the MSCHNA</a:t>
            </a:r>
            <a:endParaRPr lang="en-US" sz="1200" b="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6CDD7-021C-4D44-A941-E7B69ADD7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874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rate of those treated in the emergency department for traumatic brain injuries, commonly referred to as TBI’s, is 39.3 </a:t>
            </a:r>
            <a:r>
              <a:rPr lang="en-US" sz="1800" b="0" i="0" u="none" strike="noStrike" dirty="0" smtClean="0">
                <a:solidFill>
                  <a:srgbClr val="000000"/>
                </a:solidFill>
                <a:effectLst/>
                <a:latin typeface="Calibri" panose="020F0502020204030204" pitchFamily="34" charset="0"/>
              </a:rPr>
              <a:t>per10,000 population. </a:t>
            </a:r>
            <a:r>
              <a:rPr lang="en-US" sz="1800" b="0" i="0" u="none" strike="noStrike" dirty="0">
                <a:solidFill>
                  <a:srgbClr val="000000"/>
                </a:solidFill>
                <a:effectLst/>
                <a:latin typeface="Calibri" panose="020F0502020204030204" pitchFamily="34" charset="0"/>
              </a:rPr>
              <a:t>TBI’s </a:t>
            </a:r>
            <a:r>
              <a:rPr lang="en-US" sz="1800" b="0" i="0" u="none" strike="noStrike" dirty="0" smtClean="0">
                <a:solidFill>
                  <a:srgbClr val="000000"/>
                </a:solidFill>
                <a:effectLst/>
                <a:latin typeface="Calibri" panose="020F0502020204030204" pitchFamily="34" charset="0"/>
              </a:rPr>
              <a:t>can </a:t>
            </a:r>
            <a:r>
              <a:rPr lang="en-US" sz="1800" b="0" i="0" u="none" strike="noStrike" dirty="0">
                <a:solidFill>
                  <a:srgbClr val="000000"/>
                </a:solidFill>
                <a:effectLst/>
                <a:latin typeface="Calibri" panose="020F0502020204030204" pitchFamily="34" charset="0"/>
              </a:rPr>
              <a:t>result</a:t>
            </a:r>
            <a:r>
              <a:rPr lang="en-US" sz="1800" b="0" i="0" u="none" strike="noStrike" baseline="0" dirty="0">
                <a:solidFill>
                  <a:srgbClr val="000000"/>
                </a:solidFill>
                <a:effectLst/>
                <a:latin typeface="Calibri" panose="020F0502020204030204" pitchFamily="34" charset="0"/>
              </a:rPr>
              <a:t> in </a:t>
            </a:r>
            <a:r>
              <a:rPr lang="en-US" sz="1800" b="0" i="0" u="none" strike="noStrike" dirty="0" smtClean="0">
                <a:solidFill>
                  <a:srgbClr val="000000"/>
                </a:solidFill>
                <a:effectLst/>
                <a:latin typeface="Calibri" panose="020F0502020204030204" pitchFamily="34" charset="0"/>
              </a:rPr>
              <a:t>cognitive</a:t>
            </a:r>
            <a:r>
              <a:rPr lang="en-US" sz="1800" b="0" i="0" u="none" strike="noStrike" dirty="0">
                <a:solidFill>
                  <a:srgbClr val="000000"/>
                </a:solidFill>
                <a:effectLst/>
                <a:latin typeface="Calibri" panose="020F0502020204030204" pitchFamily="34" charset="0"/>
              </a:rPr>
              <a:t>, behavioral and physical changes.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 people of emergency department discharges with a diagnoses of traumatic brain injury.</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4281754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suicide rate in Maine is higher than the US overall.  Furthermore, the suicide rate within Maine has been rising over the past 4 years.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due to suicide.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2404701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Nearly half of all middle school students reported that they had been bullied at school.  Being bullied can lead</a:t>
            </a:r>
            <a:r>
              <a:rPr lang="en-US" sz="1800" b="0" i="0" u="none" strike="noStrike" baseline="0" dirty="0">
                <a:solidFill>
                  <a:srgbClr val="000000"/>
                </a:solidFill>
                <a:effectLst/>
                <a:latin typeface="Calibri" panose="020F0502020204030204" pitchFamily="34" charset="0"/>
              </a:rPr>
              <a:t> to the victims struggling with </a:t>
            </a:r>
            <a:r>
              <a:rPr lang="en-US" sz="1800" b="0" i="0" u="none" strike="noStrike" baseline="0" dirty="0" smtClean="0">
                <a:solidFill>
                  <a:srgbClr val="000000"/>
                </a:solidFill>
                <a:effectLst/>
                <a:latin typeface="Calibri" panose="020F0502020204030204" pitchFamily="34" charset="0"/>
              </a:rPr>
              <a:t>emotional and behavioral </a:t>
            </a:r>
            <a:r>
              <a:rPr lang="en-US" sz="1800" b="0" i="0" u="none" strike="noStrike" baseline="0" dirty="0">
                <a:solidFill>
                  <a:srgbClr val="000000"/>
                </a:solidFill>
                <a:effectLst/>
                <a:latin typeface="Calibri" panose="020F0502020204030204" pitchFamily="34" charset="0"/>
              </a:rPr>
              <a:t>health issues.</a:t>
            </a:r>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seventh- and eighth-grade students who have ever been bullied on school property. Data collected in odd numbered years.</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1247086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Intentional self-injury is defined as something done to purposely hurt </a:t>
            </a:r>
            <a:r>
              <a:rPr lang="en-US" sz="1800" b="0" i="0" u="none" strike="noStrike" dirty="0" smtClean="0">
                <a:solidFill>
                  <a:srgbClr val="000000"/>
                </a:solidFill>
                <a:effectLst/>
                <a:latin typeface="Calibri" panose="020F0502020204030204" pitchFamily="34" charset="0"/>
              </a:rPr>
              <a:t>oneself,</a:t>
            </a:r>
            <a:r>
              <a:rPr lang="en-US" sz="1800" b="0" i="0" u="none" strike="noStrike" baseline="0" dirty="0" smtClean="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such </a:t>
            </a:r>
            <a:r>
              <a:rPr lang="en-US" sz="1800" b="0" i="0" u="none" strike="noStrike" dirty="0">
                <a:solidFill>
                  <a:srgbClr val="000000"/>
                </a:solidFill>
                <a:effectLst/>
                <a:latin typeface="Calibri" panose="020F0502020204030204" pitchFamily="34" charset="0"/>
              </a:rPr>
              <a:t>as cutting or burning. </a:t>
            </a:r>
            <a:r>
              <a:rPr lang="en-US" sz="1800" b="0" i="0" u="none" strike="noStrike" baseline="0" dirty="0">
                <a:solidFill>
                  <a:srgbClr val="000000"/>
                </a:solidFill>
                <a:effectLst/>
                <a:latin typeface="Calibri" panose="020F0502020204030204" pitchFamily="34" charset="0"/>
              </a:rPr>
              <a:t> One fifth, or one in every five </a:t>
            </a:r>
            <a:r>
              <a:rPr lang="en-US" sz="1800" b="0" i="0" u="none" strike="noStrike" dirty="0">
                <a:solidFill>
                  <a:srgbClr val="000000"/>
                </a:solidFill>
                <a:effectLst/>
                <a:latin typeface="Calibri" panose="020F0502020204030204" pitchFamily="34" charset="0"/>
              </a:rPr>
              <a:t>7</a:t>
            </a:r>
            <a:r>
              <a:rPr lang="en-US" sz="1800" b="0" i="0" u="none" strike="noStrike" baseline="30000" dirty="0">
                <a:solidFill>
                  <a:srgbClr val="000000"/>
                </a:solidFill>
                <a:effectLst/>
                <a:latin typeface="Calibri" panose="020F0502020204030204" pitchFamily="34" charset="0"/>
              </a:rPr>
              <a:t>th</a:t>
            </a:r>
            <a:r>
              <a:rPr lang="en-US" sz="1800" b="0" i="0" u="none" strike="noStrike" dirty="0">
                <a:solidFill>
                  <a:srgbClr val="000000"/>
                </a:solidFill>
                <a:effectLst/>
                <a:latin typeface="Calibri" panose="020F0502020204030204" pitchFamily="34" charset="0"/>
              </a:rPr>
              <a:t> and 8</a:t>
            </a:r>
            <a:r>
              <a:rPr lang="en-US" sz="1800" b="0" i="0" u="none" strike="noStrike" baseline="30000" dirty="0">
                <a:solidFill>
                  <a:srgbClr val="000000"/>
                </a:solidFill>
                <a:effectLst/>
                <a:latin typeface="Calibri" panose="020F0502020204030204" pitchFamily="34" charset="0"/>
              </a:rPr>
              <a:t>th</a:t>
            </a:r>
            <a:r>
              <a:rPr lang="en-US" sz="1800" b="0" i="0" u="none" strike="noStrike" dirty="0">
                <a:solidFill>
                  <a:srgbClr val="000000"/>
                </a:solidFill>
                <a:effectLst/>
                <a:latin typeface="Calibri" panose="020F0502020204030204" pitchFamily="34" charset="0"/>
              </a:rPr>
              <a:t> graders in Maine has engaged in self-injurious behaviors.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seventh- and eighth-grade students who have ever done something to purposely hurt themselves without wanting to die, such as cutting or burning themselves on purpose. Data collected in odd numbered years.</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1283654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the estimated percentages of adult Maine residents who have</a:t>
            </a:r>
            <a:r>
              <a:rPr lang="en-US" sz="1800" b="0" i="0" u="none" strike="noStrike" baseline="0" dirty="0">
                <a:solidFill>
                  <a:srgbClr val="000000"/>
                </a:solidFill>
                <a:effectLst/>
                <a:latin typeface="Calibri" panose="020F0502020204030204" pitchFamily="34" charset="0"/>
              </a:rPr>
              <a:t> current </a:t>
            </a:r>
            <a:r>
              <a:rPr lang="en-US" sz="1800" b="0" i="0" u="none" strike="noStrike" dirty="0">
                <a:solidFill>
                  <a:srgbClr val="000000"/>
                </a:solidFill>
                <a:effectLst/>
                <a:latin typeface="Calibri" panose="020F0502020204030204" pitchFamily="34" charset="0"/>
              </a:rPr>
              <a:t>symptoms of depression.  These estimates</a:t>
            </a:r>
            <a:r>
              <a:rPr lang="en-US" sz="1800" b="0" i="0" u="none" strike="noStrike" baseline="0" dirty="0">
                <a:solidFill>
                  <a:srgbClr val="000000"/>
                </a:solidFill>
                <a:effectLst/>
                <a:latin typeface="Calibri" panose="020F0502020204030204" pitchFamily="34" charset="0"/>
              </a:rPr>
              <a:t> are based on responses from adults </a:t>
            </a:r>
            <a:r>
              <a:rPr lang="en-US" sz="1800" b="0" i="0" u="none" strike="noStrike" dirty="0">
                <a:solidFill>
                  <a:srgbClr val="000000"/>
                </a:solidFill>
                <a:effectLst/>
                <a:latin typeface="Calibri" panose="020F0502020204030204" pitchFamily="34" charset="0"/>
              </a:rPr>
              <a:t>responding to a screening</a:t>
            </a:r>
            <a:r>
              <a:rPr lang="en-US" sz="1800" b="0" i="0" u="none" strike="noStrike" baseline="0" dirty="0">
                <a:solidFill>
                  <a:srgbClr val="000000"/>
                </a:solidFill>
                <a:effectLst/>
                <a:latin typeface="Calibri" panose="020F0502020204030204" pitchFamily="34" charset="0"/>
              </a:rPr>
              <a:t> tool that is included in </a:t>
            </a:r>
            <a:r>
              <a:rPr lang="en-US" sz="1800" b="0" i="0" u="none" strike="noStrike" dirty="0">
                <a:solidFill>
                  <a:srgbClr val="000000"/>
                </a:solidFill>
                <a:effectLst/>
                <a:latin typeface="Calibri" panose="020F0502020204030204" pitchFamily="34" charset="0"/>
              </a:rPr>
              <a:t>the Behavioral Risk Factor Surveillance System. This screening tool also</a:t>
            </a:r>
            <a:r>
              <a:rPr lang="en-US" sz="1800" b="0" i="0" u="none" strike="noStrike" baseline="0" dirty="0">
                <a:solidFill>
                  <a:srgbClr val="000000"/>
                </a:solidFill>
                <a:effectLst/>
                <a:latin typeface="Calibri" panose="020F0502020204030204" pitchFamily="34" charset="0"/>
              </a:rPr>
              <a:t> is used by health care providers in their practices.  </a:t>
            </a:r>
            <a:r>
              <a:rPr lang="en-US" sz="1800" b="0" i="0" u="none" strike="noStrike" dirty="0">
                <a:solidFill>
                  <a:srgbClr val="000000"/>
                </a:solidFill>
                <a:effectLst/>
                <a:latin typeface="Calibri" panose="020F0502020204030204" pitchFamily="34" charset="0"/>
              </a:rPr>
              <a:t>Those that have reported symptoms has remained relatively stable over the past several years.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have current symptoms of depression based on two questions in the BRFSS</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1354626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While the last slide showed those with current symptoms, this slide shows those that have been diagnosed with depression. The rate in Maine is slightly higher than the US.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have ever been told by a healthcare provider that they have a depressive disorder.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1423524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chart shows the percentage of Maine residents who have been diagnosed with an anxiety disorder at some point</a:t>
            </a:r>
            <a:r>
              <a:rPr lang="en-US" sz="2800" baseline="0" dirty="0"/>
              <a:t> in their lifetime</a:t>
            </a:r>
            <a:r>
              <a:rPr lang="en-US" sz="2800" dirty="0"/>
              <a:t>. </a:t>
            </a:r>
            <a:r>
              <a:rPr lang="en-US" sz="2800" dirty="0" smtClean="0"/>
              <a:t>You can see its been stable over time. But I do want to note</a:t>
            </a:r>
            <a:r>
              <a:rPr lang="en-US" sz="2800" baseline="0" dirty="0" smtClean="0"/>
              <a:t> that </a:t>
            </a:r>
            <a:r>
              <a:rPr lang="en-US" sz="2800" dirty="0" smtClean="0"/>
              <a:t>This </a:t>
            </a:r>
            <a:r>
              <a:rPr lang="en-US" sz="2800" dirty="0"/>
              <a:t>percentage is double those who have been diagnosed with depression. </a:t>
            </a:r>
          </a:p>
          <a:p>
            <a:endParaRPr lang="en-US" sz="2800" dirty="0"/>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have ever been told by a healthcare provider that they have an anxiety disorder.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3391315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rate of Mainers seeking treatment in the emergency room for a mental health condition is 171 per 10,000. This reflects a challenge the state has faced for several years.  Many people are being treated in the emergency department, rather than by outpatient mental health providers.  In part,</a:t>
            </a:r>
            <a:r>
              <a:rPr lang="en-US" sz="1800" b="0" i="0" u="none" strike="noStrike" baseline="0" dirty="0">
                <a:solidFill>
                  <a:srgbClr val="000000"/>
                </a:solidFill>
                <a:effectLst/>
                <a:latin typeface="Calibri" panose="020F0502020204030204" pitchFamily="34" charset="0"/>
              </a:rPr>
              <a:t> this is due to the limited number of mental health providers in many Maine communities.</a:t>
            </a:r>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 people of emergency department discharges with a principal diagnosis of mental health condition.</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2737781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 the ratio of psychiatrists in the state, meaning there are </a:t>
            </a:r>
            <a:r>
              <a:rPr lang="en-US" dirty="0" smtClean="0"/>
              <a:t>nearly 13,000 people </a:t>
            </a:r>
            <a:r>
              <a:rPr lang="en-US" dirty="0"/>
              <a:t>for every available psychiatrist in the state. Several areas of the state, generally more rural areas, do not have the same access to psychiatric care as those in more populated areas. </a:t>
            </a:r>
          </a:p>
          <a:p>
            <a:endParaRPr lang="en-US" dirty="0"/>
          </a:p>
          <a:p>
            <a:r>
              <a:rPr lang="en-US" dirty="0"/>
              <a:t>Data Source: </a:t>
            </a:r>
            <a:r>
              <a:rPr lang="en-US" sz="1800" b="0" i="0" u="none" strike="noStrike" dirty="0">
                <a:solidFill>
                  <a:srgbClr val="000000"/>
                </a:solidFill>
                <a:effectLst/>
                <a:latin typeface="Arial" panose="020B0604020202020204" pitchFamily="34" charset="0"/>
              </a:rPr>
              <a:t>Health Resources and Services Administration</a:t>
            </a:r>
            <a:r>
              <a:rPr lang="en-US" dirty="0"/>
              <a:t> </a:t>
            </a:r>
          </a:p>
          <a:p>
            <a:r>
              <a:rPr lang="en-US" dirty="0"/>
              <a:t>To be read as needed. Definition: </a:t>
            </a:r>
            <a:r>
              <a:rPr lang="en-US" sz="1800" b="0" i="0" u="none" strike="noStrike" dirty="0">
                <a:solidFill>
                  <a:srgbClr val="000000"/>
                </a:solidFill>
                <a:effectLst/>
                <a:latin typeface="Arial" panose="020B0604020202020204" pitchFamily="34" charset="0"/>
              </a:rPr>
              <a:t>Ratio of the population to practicing  psychiatrists.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2067932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the percentage of adults who are currently receiving outpatient mental health treatment, including therapy or medication management.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are currently taking medicine or receiving treatment from a doctor for any type of mental health condition or emotional problem.</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a:p>
        </p:txBody>
      </p:sp>
    </p:spTree>
    <p:extLst>
      <p:ext uri="{BB962C8B-B14F-4D97-AF65-F5344CB8AC3E}">
        <p14:creationId xmlns:p14="http://schemas.microsoft.com/office/powerpoint/2010/main" val="171319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These two</a:t>
            </a:r>
            <a:r>
              <a:rPr lang="en-US" sz="1800" b="0" i="0" u="none" strike="noStrike" baseline="0" dirty="0">
                <a:solidFill>
                  <a:srgbClr val="000000"/>
                </a:solidFill>
                <a:effectLst/>
                <a:latin typeface="Calibri" panose="020F0502020204030204" pitchFamily="34" charset="0"/>
              </a:rPr>
              <a:t> graphs show data reported by 7</a:t>
            </a:r>
            <a:r>
              <a:rPr lang="en-US" sz="1800" b="0" i="0" u="none" strike="noStrike" baseline="30000" dirty="0">
                <a:solidFill>
                  <a:srgbClr val="000000"/>
                </a:solidFill>
                <a:effectLst/>
                <a:latin typeface="Calibri" panose="020F0502020204030204" pitchFamily="34" charset="0"/>
              </a:rPr>
              <a:t>th</a:t>
            </a:r>
            <a:r>
              <a:rPr lang="en-US" sz="1800" b="0" i="0" u="none" strike="noStrike" baseline="0" dirty="0">
                <a:solidFill>
                  <a:srgbClr val="000000"/>
                </a:solidFill>
                <a:effectLst/>
                <a:latin typeface="Calibri" panose="020F0502020204030204" pitchFamily="34" charset="0"/>
              </a:rPr>
              <a:t> and 8</a:t>
            </a:r>
            <a:r>
              <a:rPr lang="en-US" sz="1800" b="0" i="0" u="none" strike="noStrike" baseline="30000" dirty="0">
                <a:solidFill>
                  <a:srgbClr val="000000"/>
                </a:solidFill>
                <a:effectLst/>
                <a:latin typeface="Calibri" panose="020F0502020204030204" pitchFamily="34" charset="0"/>
              </a:rPr>
              <a:t>th</a:t>
            </a:r>
            <a:r>
              <a:rPr lang="en-US" sz="1800" b="0" i="0" u="none" strike="noStrike" baseline="0" dirty="0">
                <a:solidFill>
                  <a:srgbClr val="000000"/>
                </a:solidFill>
                <a:effectLst/>
                <a:latin typeface="Calibri" panose="020F0502020204030204" pitchFamily="34" charset="0"/>
              </a:rPr>
              <a:t> graders.  </a:t>
            </a:r>
            <a:r>
              <a:rPr lang="en-US" sz="1800" b="0" i="0" u="none" strike="noStrike" dirty="0">
                <a:solidFill>
                  <a:srgbClr val="000000"/>
                </a:solidFill>
                <a:effectLst/>
                <a:latin typeface="Calibri" panose="020F0502020204030204" pitchFamily="34" charset="0"/>
              </a:rPr>
              <a:t>The first graph</a:t>
            </a:r>
            <a:r>
              <a:rPr lang="en-US" sz="1800" b="0" i="0" u="none" strike="noStrike" baseline="0"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shows on the left shows </a:t>
            </a:r>
            <a:r>
              <a:rPr lang="en-US" sz="1800" b="0" i="0" u="none" strike="noStrike" dirty="0">
                <a:solidFill>
                  <a:srgbClr val="000000"/>
                </a:solidFill>
                <a:effectLst/>
                <a:latin typeface="Calibri" panose="020F0502020204030204" pitchFamily="34" charset="0"/>
              </a:rPr>
              <a:t>that nearly a quarter of 7</a:t>
            </a:r>
            <a:r>
              <a:rPr lang="en-US" sz="1800" b="0" i="0" u="none" strike="noStrike" baseline="30000" dirty="0">
                <a:solidFill>
                  <a:srgbClr val="000000"/>
                </a:solidFill>
                <a:effectLst/>
                <a:latin typeface="Calibri" panose="020F0502020204030204" pitchFamily="34" charset="0"/>
              </a:rPr>
              <a:t>th</a:t>
            </a:r>
            <a:r>
              <a:rPr lang="en-US" sz="1800" b="0" i="0" u="none" strike="noStrike" dirty="0">
                <a:solidFill>
                  <a:srgbClr val="000000"/>
                </a:solidFill>
                <a:effectLst/>
                <a:latin typeface="Calibri" panose="020F0502020204030204" pitchFamily="34" charset="0"/>
              </a:rPr>
              <a:t> and 8</a:t>
            </a:r>
            <a:r>
              <a:rPr lang="en-US" sz="1800" b="0" i="0" u="none" strike="noStrike" baseline="30000" dirty="0">
                <a:solidFill>
                  <a:srgbClr val="000000"/>
                </a:solidFill>
                <a:effectLst/>
                <a:latin typeface="Calibri" panose="020F0502020204030204" pitchFamily="34" charset="0"/>
              </a:rPr>
              <a:t>th</a:t>
            </a:r>
            <a:r>
              <a:rPr lang="en-US" sz="1800" b="0" i="0" u="none" strike="noStrike" dirty="0">
                <a:solidFill>
                  <a:srgbClr val="000000"/>
                </a:solidFill>
                <a:effectLst/>
                <a:latin typeface="Calibri" panose="020F0502020204030204" pitchFamily="34" charset="0"/>
              </a:rPr>
              <a:t> graders have ever felt sad or hopeless almost every day for two weeks in a row. The second shows the percent of students</a:t>
            </a:r>
            <a:r>
              <a:rPr lang="en-US" sz="1800" b="0" i="0" u="none" strike="noStrike" baseline="0" dirty="0">
                <a:solidFill>
                  <a:srgbClr val="000000"/>
                </a:solidFill>
                <a:effectLst/>
                <a:latin typeface="Calibri" panose="020F0502020204030204" pitchFamily="34" charset="0"/>
              </a:rPr>
              <a:t> who have </a:t>
            </a:r>
            <a:r>
              <a:rPr lang="en-US" sz="1800" b="0" i="0" u="none" strike="noStrike" dirty="0">
                <a:solidFill>
                  <a:srgbClr val="000000"/>
                </a:solidFill>
                <a:effectLst/>
                <a:latin typeface="Calibri" panose="020F0502020204030204" pitchFamily="34" charset="0"/>
              </a:rPr>
              <a:t>seriously contemplated suicide. As we can see, these two charts show the same curve, with percentages</a:t>
            </a:r>
            <a:r>
              <a:rPr lang="en-US" sz="1800" b="0" i="0" u="none" strike="noStrike" baseline="0" dirty="0">
                <a:solidFill>
                  <a:srgbClr val="000000"/>
                </a:solidFill>
                <a:effectLst/>
                <a:latin typeface="Calibri" panose="020F0502020204030204" pitchFamily="34" charset="0"/>
              </a:rPr>
              <a:t> of students reporting feeling sad or hopeless or considering suicide increasing in recent years.</a:t>
            </a:r>
            <a:r>
              <a:rPr lang="en-US" sz="1800" b="0" i="0" u="none" strike="noStrike" dirty="0">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Data for these measures are collected in odd numbered years.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seventh- and eighth-grade students who ever felt so sad or hopeless almost every day for two weeks or more in a row that they stopped doing some usual activities. Data collected in odd numbered years.</a:t>
            </a:r>
            <a:r>
              <a:rPr lang="en-US" sz="2800" dirty="0"/>
              <a:t> </a:t>
            </a:r>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seventh- and eighth-grade students who ever seriously considered attempting suicide.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51</a:t>
            </a:fld>
            <a:endParaRPr lang="en-US"/>
          </a:p>
        </p:txBody>
      </p:sp>
    </p:spTree>
    <p:extLst>
      <p:ext uri="{BB962C8B-B14F-4D97-AF65-F5344CB8AC3E}">
        <p14:creationId xmlns:p14="http://schemas.microsoft.com/office/powerpoint/2010/main" val="3625495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short period</a:t>
            </a:r>
            <a:r>
              <a:rPr lang="en-US" baseline="0" dirty="0"/>
              <a:t> of decline in 2018 and 2019, t</a:t>
            </a:r>
            <a:r>
              <a:rPr lang="en-US" dirty="0"/>
              <a:t>he number of overdose deaths in</a:t>
            </a:r>
            <a:r>
              <a:rPr lang="en-US" baseline="0" dirty="0"/>
              <a:t> Maine </a:t>
            </a:r>
            <a:r>
              <a:rPr lang="en-US" dirty="0"/>
              <a:t>have increased in 2020. Further,</a:t>
            </a:r>
            <a:r>
              <a:rPr lang="en-US" baseline="0" dirty="0"/>
              <a:t> t</a:t>
            </a:r>
            <a:r>
              <a:rPr lang="en-US" dirty="0"/>
              <a:t>he rates are significantly higher in Maine than the country.</a:t>
            </a:r>
          </a:p>
          <a:p>
            <a:endParaRPr lang="en-US" dirty="0"/>
          </a:p>
          <a:p>
            <a:r>
              <a:rPr lang="en-US" dirty="0"/>
              <a:t>The increase in 2020 was driven </a:t>
            </a:r>
            <a:r>
              <a:rPr lang="en-US" baseline="0" dirty="0"/>
              <a:t>by </a:t>
            </a:r>
            <a:r>
              <a:rPr lang="en-US" dirty="0"/>
              <a:t>the continuing opioid crisis in Maine</a:t>
            </a:r>
            <a:r>
              <a:rPr lang="en-US" baseline="0" dirty="0"/>
              <a:t> </a:t>
            </a:r>
            <a:r>
              <a:rPr lang="en-US" dirty="0"/>
              <a:t>and across the country.</a:t>
            </a:r>
            <a:r>
              <a:rPr lang="en-US" baseline="0" dirty="0"/>
              <a:t>  Of the 504 drug deaths in 2020, statewide, 83% were caused by opioids.  The rise from 2019 to 2020 </a:t>
            </a:r>
            <a:r>
              <a:rPr lang="en-US" dirty="0"/>
              <a:t>was primarily </a:t>
            </a:r>
            <a:r>
              <a:rPr lang="en-US" baseline="0" dirty="0"/>
              <a:t>due to overdoses of fentanyl- a </a:t>
            </a:r>
            <a:r>
              <a:rPr lang="en-US" baseline="0" dirty="0" err="1"/>
              <a:t>nonpharmaceutical</a:t>
            </a:r>
            <a:r>
              <a:rPr lang="en-US" baseline="0" dirty="0"/>
              <a:t> opioid.  Further, more and more often, deaths due to fentanyl also involve use of methamphetamine or cocaine</a:t>
            </a:r>
            <a:r>
              <a:rPr lang="en-US" dirty="0"/>
              <a:t>.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Source: Maine Office of the Medical Examiner</a:t>
            </a:r>
            <a:r>
              <a:rPr lang="en-US" dirty="0"/>
              <a:t> </a:t>
            </a:r>
          </a:p>
          <a:p>
            <a:endParaRPr lang="en-US" dirty="0"/>
          </a:p>
          <a:p>
            <a:r>
              <a:rPr lang="en-US" dirty="0"/>
              <a:t>To be read as needed. Definition: </a:t>
            </a:r>
            <a:r>
              <a:rPr lang="en-US" sz="1800" b="0" i="0" u="none" strike="noStrike" dirty="0">
                <a:solidFill>
                  <a:srgbClr val="000000"/>
                </a:solidFill>
                <a:effectLst/>
                <a:latin typeface="Arial" panose="020B0604020202020204" pitchFamily="34" charset="0"/>
              </a:rPr>
              <a:t>Rate per 100,000 people of deaths due to a drug overdose.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52</a:t>
            </a:fld>
            <a:endParaRPr lang="en-US"/>
          </a:p>
        </p:txBody>
      </p:sp>
    </p:spTree>
    <p:extLst>
      <p:ext uri="{BB962C8B-B14F-4D97-AF65-F5344CB8AC3E}">
        <p14:creationId xmlns:p14="http://schemas.microsoft.com/office/powerpoint/2010/main" val="2324242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heavy drinking is defined as more than 2 drinks per day for men and more than 1 drink per day for women. As we can see, the percentage of those considered heavy chronic drinkers has been increasing year over year. The rate in Maine is higher than the rate</a:t>
            </a:r>
            <a:r>
              <a:rPr lang="en-US" baseline="0" dirty="0"/>
              <a:t> for </a:t>
            </a:r>
            <a:r>
              <a:rPr lang="en-US" dirty="0"/>
              <a:t>the US. </a:t>
            </a:r>
          </a:p>
          <a:p>
            <a:endParaRPr lang="en-US" dirty="0"/>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drink more than two drinks per day for men or more than one drink per day for women.</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53</a:t>
            </a:fld>
            <a:endParaRPr lang="en-US"/>
          </a:p>
        </p:txBody>
      </p:sp>
    </p:spTree>
    <p:extLst>
      <p:ext uri="{BB962C8B-B14F-4D97-AF65-F5344CB8AC3E}">
        <p14:creationId xmlns:p14="http://schemas.microsoft.com/office/powerpoint/2010/main" val="1328554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There has been a significant increase in the percentage of adults who have used marijuana in the past 30 days. This increase may be attributed to the changing laws and norms around the use of marijuana.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used marijuana during the past 30 days.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54</a:t>
            </a:fld>
            <a:endParaRPr lang="en-US"/>
          </a:p>
        </p:txBody>
      </p:sp>
    </p:spTree>
    <p:extLst>
      <p:ext uri="{BB962C8B-B14F-4D97-AF65-F5344CB8AC3E}">
        <p14:creationId xmlns:p14="http://schemas.microsoft.com/office/powerpoint/2010/main" val="957373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86CDD7-021C-4D44-A941-E7B69ADD70F4}" type="slidenum">
              <a:rPr lang="en-US" smtClean="0"/>
              <a:t>58</a:t>
            </a:fld>
            <a:endParaRPr lang="en-US"/>
          </a:p>
        </p:txBody>
      </p:sp>
    </p:spTree>
    <p:extLst>
      <p:ext uri="{BB962C8B-B14F-4D97-AF65-F5344CB8AC3E}">
        <p14:creationId xmlns:p14="http://schemas.microsoft.com/office/powerpoint/2010/main" val="389063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390469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9514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2141971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10/14/2021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10/14/2021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10/14/2021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10/14/2021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10/14/2021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10/14/2021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10/14/2021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10/14/2021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10/14/2021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5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5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fontScale="90000"/>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People with Mental </a:t>
            </a:r>
            <a:r>
              <a:rPr lang="en-US" sz="4400" dirty="0" smtClean="0">
                <a:solidFill>
                  <a:schemeClr val="tx2"/>
                </a:solidFill>
              </a:rPr>
              <a:t>Health </a:t>
            </a:r>
            <a:br>
              <a:rPr lang="en-US" sz="4400" dirty="0" smtClean="0">
                <a:solidFill>
                  <a:schemeClr val="tx2"/>
                </a:solidFill>
              </a:rPr>
            </a:br>
            <a:r>
              <a:rPr lang="en-US" sz="4400" dirty="0" smtClean="0">
                <a:solidFill>
                  <a:schemeClr val="tx2"/>
                </a:solidFill>
              </a:rPr>
              <a:t>Diagnosis</a:t>
            </a:r>
            <a:endParaRPr lang="en-US" sz="4400" dirty="0">
              <a:solidFill>
                <a:schemeClr val="tx2"/>
              </a:solidFill>
            </a:endParaRP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10" name="Picture 9">
            <a:extLst>
              <a:ext uri="{FF2B5EF4-FFF2-40B4-BE49-F238E27FC236}">
                <a16:creationId xmlns:a16="http://schemas.microsoft.com/office/drawing/2014/main" id="{AC70EBCB-7C46-4B76-9366-43CC43C2D74C}"/>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09316" y="329733"/>
            <a:ext cx="3930954"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10</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0861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0624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3255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28043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67150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25940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5043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8645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77322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74686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21</a:t>
            </a:fld>
            <a:endParaRPr lang="en-US"/>
          </a:p>
        </p:txBody>
      </p:sp>
    </p:spTree>
    <p:extLst>
      <p:ext uri="{BB962C8B-B14F-4D97-AF65-F5344CB8AC3E}">
        <p14:creationId xmlns:p14="http://schemas.microsoft.com/office/powerpoint/2010/main" val="2637443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22</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23</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24</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p:nvPr/>
        </p:nvCxnSpPr>
        <p:spPr>
          <a:xfrm flipV="1">
            <a:off x="594360" y="3474720"/>
            <a:ext cx="393192" cy="27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25</a:t>
            </a:fld>
            <a:endParaRPr lang="en-US"/>
          </a:p>
        </p:txBody>
      </p:sp>
    </p:spTree>
    <p:extLst>
      <p:ext uri="{BB962C8B-B14F-4D97-AF65-F5344CB8AC3E}">
        <p14:creationId xmlns:p14="http://schemas.microsoft.com/office/powerpoint/2010/main" val="638424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208" y="1069750"/>
            <a:ext cx="3911550" cy="5196587"/>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nvGraphicFramePr>
        <p:xfrm>
          <a:off x="5961413" y="2959660"/>
          <a:ext cx="4726379" cy="2194560"/>
        </p:xfrm>
        <a:graphic>
          <a:graphicData uri="http://schemas.openxmlformats.org/drawingml/2006/table">
            <a:tbl>
              <a:tblPr firstRow="1" bandRow="1">
                <a:tableStyleId>{2A488322-F2BA-4B5B-9748-0D474271808F}</a:tableStyleId>
              </a:tblPr>
              <a:tblGrid>
                <a:gridCol w="886602">
                  <a:extLst>
                    <a:ext uri="{9D8B030D-6E8A-4147-A177-3AD203B41FA5}">
                      <a16:colId xmlns:a16="http://schemas.microsoft.com/office/drawing/2014/main" val="2218372706"/>
                    </a:ext>
                  </a:extLst>
                </a:gridCol>
                <a:gridCol w="3839777">
                  <a:extLst>
                    <a:ext uri="{9D8B030D-6E8A-4147-A177-3AD203B41FA5}">
                      <a16:colId xmlns:a16="http://schemas.microsoft.com/office/drawing/2014/main" val="783766752"/>
                    </a:ext>
                  </a:extLst>
                </a:gridCol>
              </a:tblGrid>
              <a:tr h="270171">
                <a:tc>
                  <a:txBody>
                    <a:bodyPr/>
                    <a:lstStyle/>
                    <a:p>
                      <a:pPr algn="ctr"/>
                      <a:r>
                        <a:rPr lang="en-US" sz="1800" dirty="0">
                          <a:solidFill>
                            <a:schemeClr val="bg1"/>
                          </a:solidFill>
                        </a:rPr>
                        <a:t>RANK</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8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8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8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8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8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8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
        <p:nvSpPr>
          <p:cNvPr id="7" name="TextBox 6">
            <a:extLst>
              <a:ext uri="{FF2B5EF4-FFF2-40B4-BE49-F238E27FC236}">
                <a16:creationId xmlns:a16="http://schemas.microsoft.com/office/drawing/2014/main" id="{5BA35202-4039-46E6-BD31-B74233861B7E}"/>
              </a:ext>
            </a:extLst>
          </p:cNvPr>
          <p:cNvSpPr txBox="1"/>
          <p:nvPr/>
        </p:nvSpPr>
        <p:spPr>
          <a:xfrm>
            <a:off x="6096000" y="2363190"/>
            <a:ext cx="4473039" cy="461665"/>
          </a:xfrm>
          <a:prstGeom prst="rect">
            <a:avLst/>
          </a:prstGeom>
          <a:noFill/>
        </p:spPr>
        <p:txBody>
          <a:bodyPr wrap="square" rtlCol="0">
            <a:spAutoFit/>
          </a:bodyPr>
          <a:lstStyle/>
          <a:p>
            <a:pPr algn="ctr"/>
            <a:r>
              <a:rPr lang="en-US" sz="2400" b="1" dirty="0"/>
              <a:t>Leading Causes of Death</a:t>
            </a:r>
          </a:p>
        </p:txBody>
      </p:sp>
    </p:spTree>
    <p:extLst>
      <p:ext uri="{BB962C8B-B14F-4D97-AF65-F5344CB8AC3E}">
        <p14:creationId xmlns:p14="http://schemas.microsoft.com/office/powerpoint/2010/main" val="1355137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5" name="Rectangle 4">
            <a:extLst>
              <a:ext uri="{FF2B5EF4-FFF2-40B4-BE49-F238E27FC236}">
                <a16:creationId xmlns:a16="http://schemas.microsoft.com/office/drawing/2014/main" id="{9F603DAE-02DD-4B36-90E6-57A9007491DC}"/>
              </a:ext>
            </a:extLst>
          </p:cNvPr>
          <p:cNvSpPr/>
          <p:nvPr/>
        </p:nvSpPr>
        <p:spPr>
          <a:xfrm>
            <a:off x="4229822" y="391886"/>
            <a:ext cx="6858000" cy="556848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Maine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F7801846-60B2-4FE5-BF3E-89E70F7A2A4D}"/>
              </a:ext>
            </a:extLst>
          </p:cNvPr>
          <p:cNvGraphicFramePr>
            <a:graphicFrameLocks/>
          </p:cNvGraphicFramePr>
          <p:nvPr/>
        </p:nvGraphicFramePr>
        <p:xfrm>
          <a:off x="4229823" y="897631"/>
          <a:ext cx="6766728" cy="49687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E1E0DB7-8FAF-4B03-BA98-8DC493DB83E8}"/>
              </a:ext>
            </a:extLst>
          </p:cNvPr>
          <p:cNvSpPr txBox="1"/>
          <p:nvPr/>
        </p:nvSpPr>
        <p:spPr>
          <a:xfrm>
            <a:off x="1104178" y="1681398"/>
            <a:ext cx="2434442" cy="991169"/>
          </a:xfrm>
          <a:prstGeom prst="rect">
            <a:avLst/>
          </a:prstGeom>
          <a:noFill/>
        </p:spPr>
        <p:txBody>
          <a:bodyPr wrap="square" rtlCol="0">
            <a:sp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2D32A3F-059E-4E76-8BEF-C32982F998F3}"/>
              </a:ext>
            </a:extLst>
          </p:cNvPr>
          <p:cNvSpPr txBox="1"/>
          <p:nvPr/>
        </p:nvSpPr>
        <p:spPr>
          <a:xfrm>
            <a:off x="1195449" y="3689849"/>
            <a:ext cx="2434442" cy="991169"/>
          </a:xfrm>
          <a:prstGeom prst="rect">
            <a:avLst/>
          </a:prstGeom>
          <a:noFill/>
        </p:spPr>
        <p:txBody>
          <a:bodyPr wrap="square" rtlCol="0">
            <a:sp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MEDIAN AGE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44.7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4836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2828114" y="1508443"/>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2019</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987" y="234407"/>
            <a:ext cx="4550932" cy="6440713"/>
          </a:xfrm>
          <a:prstGeom prst="rect">
            <a:avLst/>
          </a:prstGeom>
        </p:spPr>
      </p:pic>
    </p:spTree>
    <p:extLst>
      <p:ext uri="{BB962C8B-B14F-4D97-AF65-F5344CB8AC3E}">
        <p14:creationId xmlns:p14="http://schemas.microsoft.com/office/powerpoint/2010/main" val="1376349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908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5767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2940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BDF2282C-DF80-4C96-A852-D96B8EC71B3B}"/>
              </a:ext>
            </a:extLst>
          </p:cNvPr>
          <p:cNvGraphicFramePr>
            <a:graphicFrameLocks noGrp="1"/>
          </p:cNvGraphicFramePr>
          <p:nvPr>
            <p:extLst>
              <p:ext uri="{D42A27DB-BD31-4B8C-83A1-F6EECF244321}">
                <p14:modId xmlns:p14="http://schemas.microsoft.com/office/powerpoint/2010/main" val="2713101535"/>
              </p:ext>
            </p:extLst>
          </p:nvPr>
        </p:nvGraphicFramePr>
        <p:xfrm>
          <a:off x="1771650" y="1276164"/>
          <a:ext cx="8648700"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19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a:xfrm>
            <a:off x="8610600" y="6416675"/>
            <a:ext cx="2743200" cy="365125"/>
          </a:xfrm>
        </p:spPr>
        <p:txBody>
          <a:bodyPr/>
          <a:lstStyle/>
          <a:p>
            <a:fld id="{9B536768-C171-4A40-86CF-A60E08BEB5A1}" type="slidenum">
              <a:rPr lang="en-US" smtClean="0"/>
              <a:t>32</a:t>
            </a:fld>
            <a:endParaRPr lang="en-US"/>
          </a:p>
        </p:txBody>
      </p:sp>
      <p:graphicFrame>
        <p:nvGraphicFramePr>
          <p:cNvPr id="7" name="Chart 6">
            <a:extLst>
              <a:ext uri="{FF2B5EF4-FFF2-40B4-BE49-F238E27FC236}">
                <a16:creationId xmlns:a16="http://schemas.microsoft.com/office/drawing/2014/main" id="{0BC13FCE-0110-4406-A008-B0E75F18B7C5}"/>
              </a:ext>
            </a:extLst>
          </p:cNvPr>
          <p:cNvGraphicFramePr>
            <a:graphicFrameLocks/>
          </p:cNvGraphicFramePr>
          <p:nvPr>
            <p:extLst>
              <p:ext uri="{D42A27DB-BD31-4B8C-83A1-F6EECF244321}">
                <p14:modId xmlns:p14="http://schemas.microsoft.com/office/powerpoint/2010/main" val="3843554749"/>
              </p:ext>
            </p:extLst>
          </p:nvPr>
        </p:nvGraphicFramePr>
        <p:xfrm>
          <a:off x="1770888" y="1178375"/>
          <a:ext cx="8650224"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870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6" name="Chart 5">
            <a:extLst>
              <a:ext uri="{FF2B5EF4-FFF2-40B4-BE49-F238E27FC236}">
                <a16:creationId xmlns:a16="http://schemas.microsoft.com/office/drawing/2014/main" id="{3A215AA0-F39D-4A23-8EED-C8A773E88046}"/>
              </a:ext>
            </a:extLst>
          </p:cNvPr>
          <p:cNvGraphicFramePr>
            <a:graphicFrameLocks/>
          </p:cNvGraphicFramePr>
          <p:nvPr>
            <p:extLst>
              <p:ext uri="{D42A27DB-BD31-4B8C-83A1-F6EECF244321}">
                <p14:modId xmlns:p14="http://schemas.microsoft.com/office/powerpoint/2010/main" val="1664040912"/>
              </p:ext>
            </p:extLst>
          </p:nvPr>
        </p:nvGraphicFramePr>
        <p:xfrm>
          <a:off x="1770888" y="1363726"/>
          <a:ext cx="8650224"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6524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985C3B12-8495-4202-B476-BAF6E099E817}"/>
              </a:ext>
            </a:extLst>
          </p:cNvPr>
          <p:cNvGraphicFramePr>
            <a:graphicFrameLocks noGrp="1"/>
          </p:cNvGraphicFramePr>
          <p:nvPr>
            <p:extLst>
              <p:ext uri="{D42A27DB-BD31-4B8C-83A1-F6EECF244321}">
                <p14:modId xmlns:p14="http://schemas.microsoft.com/office/powerpoint/2010/main" val="3062294853"/>
              </p:ext>
            </p:extLst>
          </p:nvPr>
        </p:nvGraphicFramePr>
        <p:xfrm>
          <a:off x="1770888" y="1270383"/>
          <a:ext cx="8650224"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14D88A49-0E4E-4E42-A3C0-A7934D7D21F5}"/>
              </a:ext>
            </a:extLst>
          </p:cNvPr>
          <p:cNvGraphicFramePr>
            <a:graphicFrameLocks/>
          </p:cNvGraphicFramePr>
          <p:nvPr>
            <p:extLst>
              <p:ext uri="{D42A27DB-BD31-4B8C-83A1-F6EECF244321}">
                <p14:modId xmlns:p14="http://schemas.microsoft.com/office/powerpoint/2010/main" val="3280401435"/>
              </p:ext>
            </p:extLst>
          </p:nvPr>
        </p:nvGraphicFramePr>
        <p:xfrm>
          <a:off x="1770888" y="1167384"/>
          <a:ext cx="8650224"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7317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8525B628-AC26-41E9-890B-9004631A3C59}"/>
              </a:ext>
            </a:extLst>
          </p:cNvPr>
          <p:cNvGraphicFramePr>
            <a:graphicFrameLocks noGrp="1"/>
          </p:cNvGraphicFramePr>
          <p:nvPr>
            <p:extLst>
              <p:ext uri="{D42A27DB-BD31-4B8C-83A1-F6EECF244321}">
                <p14:modId xmlns:p14="http://schemas.microsoft.com/office/powerpoint/2010/main" val="1175400278"/>
              </p:ext>
            </p:extLst>
          </p:nvPr>
        </p:nvGraphicFramePr>
        <p:xfrm>
          <a:off x="6212260" y="127977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FF727E7-6CF7-4695-A097-ACD5A593F675}"/>
              </a:ext>
            </a:extLst>
          </p:cNvPr>
          <p:cNvGraphicFramePr>
            <a:graphicFrameLocks/>
          </p:cNvGraphicFramePr>
          <p:nvPr>
            <p:extLst>
              <p:ext uri="{D42A27DB-BD31-4B8C-83A1-F6EECF244321}">
                <p14:modId xmlns:p14="http://schemas.microsoft.com/office/powerpoint/2010/main" val="2922651608"/>
              </p:ext>
            </p:extLst>
          </p:nvPr>
        </p:nvGraphicFramePr>
        <p:xfrm>
          <a:off x="271153" y="1279770"/>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7268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1AC2E360-0AFF-45D2-A1B1-BD6B7E626859}"/>
              </a:ext>
            </a:extLst>
          </p:cNvPr>
          <p:cNvGraphicFramePr>
            <a:graphicFrameLocks noGrp="1"/>
          </p:cNvGraphicFramePr>
          <p:nvPr>
            <p:extLst>
              <p:ext uri="{D42A27DB-BD31-4B8C-83A1-F6EECF244321}">
                <p14:modId xmlns:p14="http://schemas.microsoft.com/office/powerpoint/2010/main" val="1519814329"/>
              </p:ext>
            </p:extLst>
          </p:nvPr>
        </p:nvGraphicFramePr>
        <p:xfrm>
          <a:off x="6096000" y="1240538"/>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6868AAC-9262-4CF4-9312-6172E0731E20}"/>
              </a:ext>
            </a:extLst>
          </p:cNvPr>
          <p:cNvGraphicFramePr>
            <a:graphicFrameLocks/>
          </p:cNvGraphicFramePr>
          <p:nvPr>
            <p:extLst>
              <p:ext uri="{D42A27DB-BD31-4B8C-83A1-F6EECF244321}">
                <p14:modId xmlns:p14="http://schemas.microsoft.com/office/powerpoint/2010/main" val="2722647488"/>
              </p:ext>
            </p:extLst>
          </p:nvPr>
        </p:nvGraphicFramePr>
        <p:xfrm>
          <a:off x="952500" y="1240538"/>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6739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1A05FF72-8DB0-4AED-B0DB-2F27776625B4}"/>
              </a:ext>
            </a:extLst>
          </p:cNvPr>
          <p:cNvGraphicFramePr>
            <a:graphicFrameLocks noGrp="1"/>
          </p:cNvGraphicFramePr>
          <p:nvPr>
            <p:extLst>
              <p:ext uri="{D42A27DB-BD31-4B8C-83A1-F6EECF244321}">
                <p14:modId xmlns:p14="http://schemas.microsoft.com/office/powerpoint/2010/main" val="1731631303"/>
              </p:ext>
            </p:extLst>
          </p:nvPr>
        </p:nvGraphicFramePr>
        <p:xfrm>
          <a:off x="1771650" y="1240538"/>
          <a:ext cx="8648700"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B316C686-4DFC-421D-A057-F3C08FF620AB}"/>
              </a:ext>
            </a:extLst>
          </p:cNvPr>
          <p:cNvGraphicFramePr>
            <a:graphicFrameLocks noGrp="1"/>
          </p:cNvGraphicFramePr>
          <p:nvPr>
            <p:extLst>
              <p:ext uri="{D42A27DB-BD31-4B8C-83A1-F6EECF244321}">
                <p14:modId xmlns:p14="http://schemas.microsoft.com/office/powerpoint/2010/main" val="2506561748"/>
              </p:ext>
            </p:extLst>
          </p:nvPr>
        </p:nvGraphicFramePr>
        <p:xfrm>
          <a:off x="6011141" y="125241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5464AFD-CFF4-484D-8BAB-BDCB3ADCDDF9}"/>
              </a:ext>
            </a:extLst>
          </p:cNvPr>
          <p:cNvGraphicFramePr>
            <a:graphicFrameLocks/>
          </p:cNvGraphicFramePr>
          <p:nvPr>
            <p:extLst>
              <p:ext uri="{D42A27DB-BD31-4B8C-83A1-F6EECF244321}">
                <p14:modId xmlns:p14="http://schemas.microsoft.com/office/powerpoint/2010/main" val="2109275567"/>
              </p:ext>
            </p:extLst>
          </p:nvPr>
        </p:nvGraphicFramePr>
        <p:xfrm>
          <a:off x="532410" y="125241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40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a:xfrm>
            <a:off x="838200" y="182881"/>
            <a:ext cx="10515600" cy="913100"/>
          </a:xfrm>
        </p:spPr>
        <p:txBody>
          <a:bodyPr/>
          <a:lstStyle/>
          <a:p>
            <a:r>
              <a:rPr lang="en-US" dirty="0"/>
              <a:t>Today’s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extLst>
              <p:ext uri="{D42A27DB-BD31-4B8C-83A1-F6EECF244321}">
                <p14:modId xmlns:p14="http://schemas.microsoft.com/office/powerpoint/2010/main" val="2221271774"/>
              </p:ext>
            </p:extLst>
          </p:nvPr>
        </p:nvGraphicFramePr>
        <p:xfrm>
          <a:off x="365051" y="936493"/>
          <a:ext cx="11461897" cy="4556090"/>
        </p:xfrm>
        <a:graphic>
          <a:graphicData uri="http://schemas.openxmlformats.org/drawingml/2006/table">
            <a:tbl>
              <a:tblPr firstRow="1" bandRow="1">
                <a:tableStyleId>{5C22544A-7EE6-4342-B048-85BDC9FD1C3A}</a:tableStyleId>
              </a:tblPr>
              <a:tblGrid>
                <a:gridCol w="2066260">
                  <a:extLst>
                    <a:ext uri="{9D8B030D-6E8A-4147-A177-3AD203B41FA5}">
                      <a16:colId xmlns:a16="http://schemas.microsoft.com/office/drawing/2014/main" val="2125759393"/>
                    </a:ext>
                  </a:extLst>
                </a:gridCol>
                <a:gridCol w="3278373">
                  <a:extLst>
                    <a:ext uri="{9D8B030D-6E8A-4147-A177-3AD203B41FA5}">
                      <a16:colId xmlns:a16="http://schemas.microsoft.com/office/drawing/2014/main" val="3578790237"/>
                    </a:ext>
                  </a:extLst>
                </a:gridCol>
                <a:gridCol w="6117264">
                  <a:extLst>
                    <a:ext uri="{9D8B030D-6E8A-4147-A177-3AD203B41FA5}">
                      <a16:colId xmlns:a16="http://schemas.microsoft.com/office/drawing/2014/main" val="1223096879"/>
                    </a:ext>
                  </a:extLst>
                </a:gridCol>
              </a:tblGrid>
              <a:tr h="498768">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ea typeface="+mn-ea"/>
                          <a:cs typeface="Arial" panose="020B0604020202020204" pitchFamily="34" charset="0"/>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360580">
                <a:tc>
                  <a:txBody>
                    <a:bodyPr/>
                    <a:lstStyle/>
                    <a:p>
                      <a:r>
                        <a:rPr lang="en-US" sz="1600" dirty="0">
                          <a:latin typeface="+mn-lt"/>
                        </a:rPr>
                        <a:t>5:00</a:t>
                      </a:r>
                      <a:r>
                        <a:rPr lang="en-US" sz="1600" baseline="0" dirty="0">
                          <a:latin typeface="+mn-lt"/>
                        </a:rPr>
                        <a:t> – </a:t>
                      </a:r>
                      <a:r>
                        <a:rPr lang="en-US" sz="1600" dirty="0">
                          <a:latin typeface="+mn-lt"/>
                        </a:rPr>
                        <a:t>5:10</a:t>
                      </a:r>
                    </a:p>
                  </a:txBody>
                  <a:tcP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Welcome and Introductions</a:t>
                      </a:r>
                    </a:p>
                    <a:p>
                      <a:pPr marL="0" marR="0">
                        <a:lnSpc>
                          <a:spcPct val="107000"/>
                        </a:lnSpc>
                        <a:spcBef>
                          <a:spcPts val="0"/>
                        </a:spcBef>
                        <a:spcAft>
                          <a:spcPts val="0"/>
                        </a:spcAft>
                      </a:pPr>
                      <a:r>
                        <a:rPr lang="en-US" sz="1600" kern="1200" dirty="0">
                          <a:effectLst/>
                          <a:latin typeface="+mn-lt"/>
                          <a:ea typeface="Calibri" panose="020F0502020204030204" pitchFamily="34" charset="0"/>
                          <a:cs typeface="Arial" panose="020B0604020202020204" pitchFamily="34" charset="0"/>
                        </a:rPr>
                        <a:t>Housekeeping</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Jo</a:t>
                      </a:r>
                      <a:r>
                        <a:rPr lang="en-US" sz="1600" dirty="0">
                          <a:solidFill>
                            <a:schemeClr val="tx1"/>
                          </a:solidFill>
                          <a:latin typeface="+mn-lt"/>
                        </a:rPr>
                        <a:t> </a:t>
                      </a:r>
                      <a:r>
                        <a:rPr lang="en-US" sz="16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600" kern="1200" dirty="0">
                          <a:solidFill>
                            <a:srgbClr val="000000"/>
                          </a:solidFill>
                          <a:effectLst/>
                          <a:latin typeface="+mn-lt"/>
                          <a:ea typeface="Calibri" panose="020F0502020204030204" pitchFamily="34" charset="0"/>
                          <a:cs typeface="Times New Roman" panose="02020603050405020304" pitchFamily="18" charset="0"/>
                        </a:rPr>
                        <a:t>Maine Shared CHNA Program Manager</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extLst>
                  <a:ext uri="{0D108BD9-81ED-4DB2-BD59-A6C34878D82A}">
                    <a16:rowId xmlns:a16="http://schemas.microsoft.com/office/drawing/2014/main" val="2702460339"/>
                  </a:ext>
                </a:extLst>
              </a:tr>
              <a:tr h="763085">
                <a:tc>
                  <a:txBody>
                    <a:bodyPr/>
                    <a:lstStyle/>
                    <a:p>
                      <a:r>
                        <a:rPr lang="en-US" sz="1600" dirty="0">
                          <a:latin typeface="+mn-lt"/>
                        </a:rPr>
                        <a:t>5:10</a:t>
                      </a:r>
                      <a:r>
                        <a:rPr lang="en-US" sz="1600" baseline="0" dirty="0">
                          <a:latin typeface="+mn-lt"/>
                        </a:rPr>
                        <a:t> – </a:t>
                      </a:r>
                      <a:r>
                        <a:rPr lang="en-US" sz="1600" baseline="0" dirty="0" smtClean="0">
                          <a:latin typeface="+mn-lt"/>
                        </a:rPr>
                        <a:t>5:25</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smtClean="0">
                          <a:effectLst/>
                          <a:latin typeface="+mn-lt"/>
                          <a:ea typeface="Calibri" panose="020F0502020204030204" pitchFamily="34" charset="0"/>
                          <a:cs typeface="Arial" panose="020B0604020202020204" pitchFamily="34" charset="0"/>
                        </a:rPr>
                        <a:t>Melissa Caswell</a:t>
                      </a:r>
                      <a:r>
                        <a:rPr lang="en-US" sz="1600" dirty="0" smtClean="0">
                          <a:effectLst/>
                          <a:latin typeface="+mn-lt"/>
                          <a:ea typeface="Calibri" panose="020F0502020204030204" pitchFamily="34" charset="0"/>
                          <a:cs typeface="Arial" panose="020B0604020202020204" pitchFamily="34" charset="0"/>
                        </a:rPr>
                        <a:t>, Communications Coordinator, Consumer</a:t>
                      </a:r>
                      <a:r>
                        <a:rPr lang="en-US" sz="1600" baseline="0" dirty="0" smtClean="0">
                          <a:effectLst/>
                          <a:latin typeface="+mn-lt"/>
                          <a:ea typeface="Calibri" panose="020F0502020204030204" pitchFamily="34" charset="0"/>
                          <a:cs typeface="Arial" panose="020B0604020202020204" pitchFamily="34" charset="0"/>
                        </a:rPr>
                        <a:t> Council System of Maine</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baseline="0" dirty="0" smtClean="0">
                          <a:effectLst/>
                          <a:latin typeface="+mn-lt"/>
                          <a:ea typeface="Calibri" panose="020F0502020204030204" pitchFamily="34" charset="0"/>
                          <a:cs typeface="Arial" panose="020B0604020202020204" pitchFamily="34" charset="0"/>
                        </a:rPr>
                        <a:t>Vickie McCarty</a:t>
                      </a:r>
                      <a:r>
                        <a:rPr lang="en-US" sz="1600" baseline="0" dirty="0" smtClean="0">
                          <a:effectLst/>
                          <a:latin typeface="+mn-lt"/>
                          <a:ea typeface="Calibri" panose="020F0502020204030204" pitchFamily="34" charset="0"/>
                          <a:cs typeface="Arial" panose="020B0604020202020204" pitchFamily="34" charset="0"/>
                        </a:rPr>
                        <a:t>, </a:t>
                      </a:r>
                      <a:r>
                        <a:rPr lang="en-US" sz="1600" dirty="0" smtClean="0">
                          <a:effectLst/>
                          <a:latin typeface="+mn-lt"/>
                          <a:ea typeface="Calibri" panose="020F0502020204030204" pitchFamily="34" charset="0"/>
                          <a:cs typeface="Arial" panose="020B0604020202020204" pitchFamily="34" charset="0"/>
                        </a:rPr>
                        <a:t>Consumer</a:t>
                      </a:r>
                      <a:r>
                        <a:rPr lang="en-US" sz="1600" baseline="0" dirty="0" smtClean="0">
                          <a:effectLst/>
                          <a:latin typeface="+mn-lt"/>
                          <a:ea typeface="Calibri" panose="020F0502020204030204" pitchFamily="34" charset="0"/>
                          <a:cs typeface="Arial" panose="020B0604020202020204" pitchFamily="34" charset="0"/>
                        </a:rPr>
                        <a:t> Council System of Maine</a:t>
                      </a:r>
                      <a:endParaRPr lang="en-US" sz="1600" dirty="0" smtClean="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086731360"/>
                  </a:ext>
                </a:extLst>
              </a:tr>
              <a:tr h="412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5:25 </a:t>
                      </a:r>
                      <a:r>
                        <a:rPr lang="en-US" sz="1600" baseline="0" dirty="0">
                          <a:latin typeface="+mn-lt"/>
                        </a:rPr>
                        <a:t>– </a:t>
                      </a:r>
                      <a:r>
                        <a:rPr lang="en-US" sz="1600" baseline="0" dirty="0" smtClean="0">
                          <a:latin typeface="+mn-lt"/>
                        </a:rPr>
                        <a:t>5:50</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682849">
                <a:tc>
                  <a:txBody>
                    <a:bodyPr/>
                    <a:lstStyle/>
                    <a:p>
                      <a:r>
                        <a:rPr lang="en-US" sz="1600" dirty="0" smtClean="0">
                          <a:latin typeface="+mn-lt"/>
                        </a:rPr>
                        <a:t>5:50</a:t>
                      </a:r>
                      <a:r>
                        <a:rPr lang="en-US" sz="1600" baseline="0" dirty="0" smtClean="0">
                          <a:latin typeface="+mn-lt"/>
                        </a:rPr>
                        <a:t> </a:t>
                      </a:r>
                      <a:r>
                        <a:rPr lang="en-US" sz="1600" baseline="0" dirty="0">
                          <a:latin typeface="+mn-lt"/>
                        </a:rPr>
                        <a:t>– </a:t>
                      </a:r>
                      <a:r>
                        <a:rPr lang="en-US" sz="1600" dirty="0" smtClean="0">
                          <a:latin typeface="+mn-lt"/>
                        </a:rPr>
                        <a:t>6:50</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Local Facilitators </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581409">
                <a:tc>
                  <a:txBody>
                    <a:bodyPr/>
                    <a:lstStyle/>
                    <a:p>
                      <a:r>
                        <a:rPr lang="en-US" sz="1600" baseline="0" dirty="0" smtClean="0">
                          <a:latin typeface="+mn-lt"/>
                        </a:rPr>
                        <a:t>6:50 </a:t>
                      </a:r>
                      <a:r>
                        <a:rPr lang="en-US" sz="1600" baseline="0" dirty="0">
                          <a:latin typeface="+mn-lt"/>
                        </a:rPr>
                        <a:t>– </a:t>
                      </a:r>
                      <a:r>
                        <a:rPr lang="en-US" sz="1600" baseline="0" dirty="0" smtClean="0">
                          <a:latin typeface="+mn-lt"/>
                        </a:rPr>
                        <a:t>7:00</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Wrap up and next steps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smtClean="0">
                          <a:effectLst/>
                          <a:latin typeface="+mn-lt"/>
                          <a:ea typeface="Calibri" panose="020F0502020204030204" pitchFamily="34" charset="0"/>
                          <a:cs typeface="Arial" panose="020B0604020202020204" pitchFamily="34" charset="0"/>
                        </a:rPr>
                        <a:t>Melissa Caswell</a:t>
                      </a:r>
                      <a:r>
                        <a:rPr lang="en-US" sz="1600" dirty="0" smtClean="0">
                          <a:effectLst/>
                          <a:latin typeface="+mn-lt"/>
                          <a:ea typeface="Calibri" panose="020F0502020204030204" pitchFamily="34" charset="0"/>
                          <a:cs typeface="Arial" panose="020B0604020202020204" pitchFamily="34" charset="0"/>
                        </a:rPr>
                        <a:t>, Communications Coordinator, Consumer</a:t>
                      </a:r>
                      <a:r>
                        <a:rPr lang="en-US" sz="1600" baseline="0" dirty="0" smtClean="0">
                          <a:effectLst/>
                          <a:latin typeface="+mn-lt"/>
                          <a:ea typeface="Calibri" panose="020F0502020204030204" pitchFamily="34" charset="0"/>
                          <a:cs typeface="Arial" panose="020B0604020202020204" pitchFamily="34" charset="0"/>
                        </a:rPr>
                        <a:t> Council System of Maine</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baseline="0" dirty="0" smtClean="0">
                          <a:effectLst/>
                          <a:latin typeface="+mn-lt"/>
                          <a:ea typeface="Calibri" panose="020F0502020204030204" pitchFamily="34" charset="0"/>
                          <a:cs typeface="Arial" panose="020B0604020202020204" pitchFamily="34" charset="0"/>
                        </a:rPr>
                        <a:t>Vickie McCarty</a:t>
                      </a:r>
                      <a:r>
                        <a:rPr lang="en-US" sz="1600" baseline="0" dirty="0" smtClean="0">
                          <a:effectLst/>
                          <a:latin typeface="+mn-lt"/>
                          <a:ea typeface="Calibri" panose="020F0502020204030204" pitchFamily="34" charset="0"/>
                          <a:cs typeface="Arial" panose="020B0604020202020204" pitchFamily="34" charset="0"/>
                        </a:rPr>
                        <a:t>, </a:t>
                      </a:r>
                      <a:r>
                        <a:rPr lang="en-US" sz="1600" dirty="0" smtClean="0">
                          <a:effectLst/>
                          <a:latin typeface="+mn-lt"/>
                          <a:ea typeface="Calibri" panose="020F0502020204030204" pitchFamily="34" charset="0"/>
                          <a:cs typeface="Arial" panose="020B0604020202020204" pitchFamily="34" charset="0"/>
                        </a:rPr>
                        <a:t>Consumer</a:t>
                      </a:r>
                      <a:r>
                        <a:rPr lang="en-US" sz="1600" baseline="0" dirty="0" smtClean="0">
                          <a:effectLst/>
                          <a:latin typeface="+mn-lt"/>
                          <a:ea typeface="Calibri" panose="020F0502020204030204" pitchFamily="34" charset="0"/>
                          <a:cs typeface="Arial" panose="020B0604020202020204" pitchFamily="34" charset="0"/>
                        </a:rPr>
                        <a:t> Council System of Maine</a:t>
                      </a:r>
                      <a:endParaRPr lang="en-US" sz="16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dirty="0">
                          <a:solidFill>
                            <a:schemeClr val="dk1"/>
                          </a:solidFill>
                          <a:effectLst/>
                          <a:latin typeface="+mn-lt"/>
                          <a:cs typeface="Arial" panose="020B0604020202020204" pitchFamily="34" charset="0"/>
                        </a:rPr>
                        <a:t>J</a:t>
                      </a:r>
                      <a:r>
                        <a:rPr lang="en-US" sz="1600" b="1" dirty="0" smtClean="0">
                          <a:solidFill>
                            <a:schemeClr val="tx1"/>
                          </a:solidFill>
                          <a:latin typeface="+mn-lt"/>
                        </a:rPr>
                        <a:t>o</a:t>
                      </a:r>
                      <a:r>
                        <a:rPr lang="en-US" sz="1600" dirty="0" smtClean="0">
                          <a:solidFill>
                            <a:schemeClr val="tx1"/>
                          </a:solidFill>
                          <a:latin typeface="+mn-lt"/>
                        </a:rPr>
                        <a:t> </a:t>
                      </a:r>
                      <a:r>
                        <a:rPr lang="en-US" sz="16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600" kern="1200" dirty="0">
                          <a:solidFill>
                            <a:srgbClr val="000000"/>
                          </a:solidFill>
                          <a:effectLst/>
                          <a:latin typeface="+mn-lt"/>
                          <a:ea typeface="Calibri" panose="020F0502020204030204" pitchFamily="34" charset="0"/>
                          <a:cs typeface="Times New Roman" panose="02020603050405020304" pitchFamily="18" charset="0"/>
                        </a:rPr>
                        <a:t>Maine Shared CHNA Program Manager</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bl>
          </a:graphicData>
        </a:graphic>
      </p:graphicFrame>
    </p:spTree>
    <p:extLst>
      <p:ext uri="{BB962C8B-B14F-4D97-AF65-F5344CB8AC3E}">
        <p14:creationId xmlns:p14="http://schemas.microsoft.com/office/powerpoint/2010/main" val="787979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AE8626F3-2684-4DFC-BC4C-315A133F883D}"/>
              </a:ext>
            </a:extLst>
          </p:cNvPr>
          <p:cNvGraphicFramePr>
            <a:graphicFrameLocks noGrp="1"/>
          </p:cNvGraphicFramePr>
          <p:nvPr>
            <p:extLst>
              <p:ext uri="{D42A27DB-BD31-4B8C-83A1-F6EECF244321}">
                <p14:modId xmlns:p14="http://schemas.microsoft.com/office/powerpoint/2010/main" val="673610610"/>
              </p:ext>
            </p:extLst>
          </p:nvPr>
        </p:nvGraphicFramePr>
        <p:xfrm>
          <a:off x="1771650" y="1276164"/>
          <a:ext cx="8648700"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E3BC52B5-51FD-4B5E-B730-DAF2D33A601C}"/>
              </a:ext>
            </a:extLst>
          </p:cNvPr>
          <p:cNvGraphicFramePr>
            <a:graphicFrameLocks/>
          </p:cNvGraphicFramePr>
          <p:nvPr>
            <p:extLst>
              <p:ext uri="{D42A27DB-BD31-4B8C-83A1-F6EECF244321}">
                <p14:modId xmlns:p14="http://schemas.microsoft.com/office/powerpoint/2010/main" val="226384918"/>
              </p:ext>
            </p:extLst>
          </p:nvPr>
        </p:nvGraphicFramePr>
        <p:xfrm>
          <a:off x="1770888" y="1363726"/>
          <a:ext cx="8650224"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6354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9CAF3C95-6288-4307-8D46-7A41E0573A0C}"/>
              </a:ext>
            </a:extLst>
          </p:cNvPr>
          <p:cNvGraphicFramePr>
            <a:graphicFrameLocks noGrp="1"/>
          </p:cNvGraphicFramePr>
          <p:nvPr>
            <p:extLst>
              <p:ext uri="{D42A27DB-BD31-4B8C-83A1-F6EECF244321}">
                <p14:modId xmlns:p14="http://schemas.microsoft.com/office/powerpoint/2010/main" val="1218012693"/>
              </p:ext>
            </p:extLst>
          </p:nvPr>
        </p:nvGraphicFramePr>
        <p:xfrm>
          <a:off x="6096000" y="128804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CC40531-72C0-45B4-877D-550245048F86}"/>
              </a:ext>
            </a:extLst>
          </p:cNvPr>
          <p:cNvGraphicFramePr>
            <a:graphicFrameLocks/>
          </p:cNvGraphicFramePr>
          <p:nvPr>
            <p:extLst>
              <p:ext uri="{D42A27DB-BD31-4B8C-83A1-F6EECF244321}">
                <p14:modId xmlns:p14="http://schemas.microsoft.com/office/powerpoint/2010/main" val="583438534"/>
              </p:ext>
            </p:extLst>
          </p:nvPr>
        </p:nvGraphicFramePr>
        <p:xfrm>
          <a:off x="952500" y="1288040"/>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3815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705D6F67-E9E3-4309-88A0-A243045FB969}"/>
              </a:ext>
            </a:extLst>
          </p:cNvPr>
          <p:cNvGraphicFramePr>
            <a:graphicFrameLocks/>
          </p:cNvGraphicFramePr>
          <p:nvPr>
            <p:extLst>
              <p:ext uri="{D42A27DB-BD31-4B8C-83A1-F6EECF244321}">
                <p14:modId xmlns:p14="http://schemas.microsoft.com/office/powerpoint/2010/main" val="1022776040"/>
              </p:ext>
            </p:extLst>
          </p:nvPr>
        </p:nvGraphicFramePr>
        <p:xfrm>
          <a:off x="1770888" y="1363726"/>
          <a:ext cx="8650224" cy="4740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6976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B92A9131-96D2-4B62-921C-1FC7614DB95E}"/>
              </a:ext>
            </a:extLst>
          </p:cNvPr>
          <p:cNvGraphicFramePr>
            <a:graphicFrameLocks/>
          </p:cNvGraphicFramePr>
          <p:nvPr>
            <p:extLst>
              <p:ext uri="{D42A27DB-BD31-4B8C-83A1-F6EECF244321}">
                <p14:modId xmlns:p14="http://schemas.microsoft.com/office/powerpoint/2010/main" val="802659385"/>
              </p:ext>
            </p:extLst>
          </p:nvPr>
        </p:nvGraphicFramePr>
        <p:xfrm>
          <a:off x="1770888" y="1259339"/>
          <a:ext cx="8650224"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3895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5" name="Chart 4">
            <a:extLst>
              <a:ext uri="{FF2B5EF4-FFF2-40B4-BE49-F238E27FC236}">
                <a16:creationId xmlns:a16="http://schemas.microsoft.com/office/drawing/2014/main" id="{22A5C8CE-C416-46C2-90FC-0995B838EA91}"/>
              </a:ext>
            </a:extLst>
          </p:cNvPr>
          <p:cNvGraphicFramePr>
            <a:graphicFrameLocks/>
          </p:cNvGraphicFramePr>
          <p:nvPr>
            <p:extLst>
              <p:ext uri="{D42A27DB-BD31-4B8C-83A1-F6EECF244321}">
                <p14:modId xmlns:p14="http://schemas.microsoft.com/office/powerpoint/2010/main" val="380436428"/>
              </p:ext>
            </p:extLst>
          </p:nvPr>
        </p:nvGraphicFramePr>
        <p:xfrm>
          <a:off x="1770888" y="1247464"/>
          <a:ext cx="8650224"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5222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5" name="Chart 4">
            <a:extLst>
              <a:ext uri="{FF2B5EF4-FFF2-40B4-BE49-F238E27FC236}">
                <a16:creationId xmlns:a16="http://schemas.microsoft.com/office/drawing/2014/main" id="{544ADDB7-5DA1-4C2F-8B41-FE0FE563F758}"/>
              </a:ext>
            </a:extLst>
          </p:cNvPr>
          <p:cNvGraphicFramePr>
            <a:graphicFrameLocks noGrp="1"/>
          </p:cNvGraphicFramePr>
          <p:nvPr>
            <p:extLst>
              <p:ext uri="{D42A27DB-BD31-4B8C-83A1-F6EECF244321}">
                <p14:modId xmlns:p14="http://schemas.microsoft.com/office/powerpoint/2010/main" val="2837979288"/>
              </p:ext>
            </p:extLst>
          </p:nvPr>
        </p:nvGraphicFramePr>
        <p:xfrm>
          <a:off x="1771650" y="1276163"/>
          <a:ext cx="8648700"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11" name="Chart 10">
            <a:extLst>
              <a:ext uri="{FF2B5EF4-FFF2-40B4-BE49-F238E27FC236}">
                <a16:creationId xmlns:a16="http://schemas.microsoft.com/office/drawing/2014/main" id="{F5267E5D-A8DF-4B04-8301-D0F088CC4DFD}"/>
              </a:ext>
            </a:extLst>
          </p:cNvPr>
          <p:cNvGraphicFramePr>
            <a:graphicFrameLocks noGrp="1"/>
          </p:cNvGraphicFramePr>
          <p:nvPr>
            <p:extLst>
              <p:ext uri="{D42A27DB-BD31-4B8C-83A1-F6EECF244321}">
                <p14:modId xmlns:p14="http://schemas.microsoft.com/office/powerpoint/2010/main" val="1510964875"/>
              </p:ext>
            </p:extLst>
          </p:nvPr>
        </p:nvGraphicFramePr>
        <p:xfrm>
          <a:off x="1764631" y="1248032"/>
          <a:ext cx="8662737" cy="4707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3707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5" name="Chart 4">
            <a:extLst>
              <a:ext uri="{FF2B5EF4-FFF2-40B4-BE49-F238E27FC236}">
                <a16:creationId xmlns:a16="http://schemas.microsoft.com/office/drawing/2014/main" id="{19A46FC7-E9A9-4711-8385-0C5C1B806B5D}"/>
              </a:ext>
            </a:extLst>
          </p:cNvPr>
          <p:cNvGraphicFramePr>
            <a:graphicFrameLocks/>
          </p:cNvGraphicFramePr>
          <p:nvPr>
            <p:extLst>
              <p:ext uri="{D42A27DB-BD31-4B8C-83A1-F6EECF244321}">
                <p14:modId xmlns:p14="http://schemas.microsoft.com/office/powerpoint/2010/main" val="3873458867"/>
              </p:ext>
            </p:extLst>
          </p:nvPr>
        </p:nvGraphicFramePr>
        <p:xfrm>
          <a:off x="1770888" y="1363726"/>
          <a:ext cx="8650224" cy="4703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0027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5" name="Chart 4">
            <a:extLst>
              <a:ext uri="{FF2B5EF4-FFF2-40B4-BE49-F238E27FC236}">
                <a16:creationId xmlns:a16="http://schemas.microsoft.com/office/drawing/2014/main" id="{60A2CFF4-1C18-441E-811D-6CCD94CBCEA2}"/>
              </a:ext>
            </a:extLst>
          </p:cNvPr>
          <p:cNvGraphicFramePr>
            <a:graphicFrameLocks/>
          </p:cNvGraphicFramePr>
          <p:nvPr>
            <p:extLst>
              <p:ext uri="{D42A27DB-BD31-4B8C-83A1-F6EECF244321}">
                <p14:modId xmlns:p14="http://schemas.microsoft.com/office/powerpoint/2010/main" val="4246836317"/>
              </p:ext>
            </p:extLst>
          </p:nvPr>
        </p:nvGraphicFramePr>
        <p:xfrm>
          <a:off x="1770888" y="1241812"/>
          <a:ext cx="8650224"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694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50</a:t>
            </a:fld>
            <a:endParaRPr lang="en-US"/>
          </a:p>
        </p:txBody>
      </p:sp>
      <p:graphicFrame>
        <p:nvGraphicFramePr>
          <p:cNvPr id="5" name="Chart 4">
            <a:extLst>
              <a:ext uri="{FF2B5EF4-FFF2-40B4-BE49-F238E27FC236}">
                <a16:creationId xmlns:a16="http://schemas.microsoft.com/office/drawing/2014/main" id="{AE31D8A7-FE55-489F-8986-41E9B16B3A6B}"/>
              </a:ext>
            </a:extLst>
          </p:cNvPr>
          <p:cNvGraphicFramePr>
            <a:graphicFrameLocks/>
          </p:cNvGraphicFramePr>
          <p:nvPr>
            <p:extLst>
              <p:ext uri="{D42A27DB-BD31-4B8C-83A1-F6EECF244321}">
                <p14:modId xmlns:p14="http://schemas.microsoft.com/office/powerpoint/2010/main" val="329410072"/>
              </p:ext>
            </p:extLst>
          </p:nvPr>
        </p:nvGraphicFramePr>
        <p:xfrm>
          <a:off x="1770888" y="1235589"/>
          <a:ext cx="8650224"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1926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51</a:t>
            </a:fld>
            <a:endParaRPr lang="en-US"/>
          </a:p>
        </p:txBody>
      </p:sp>
      <p:graphicFrame>
        <p:nvGraphicFramePr>
          <p:cNvPr id="5" name="Chart 4">
            <a:extLst>
              <a:ext uri="{FF2B5EF4-FFF2-40B4-BE49-F238E27FC236}">
                <a16:creationId xmlns:a16="http://schemas.microsoft.com/office/drawing/2014/main" id="{3D952DC3-48A9-4E10-AE9D-B61658B3B022}"/>
              </a:ext>
            </a:extLst>
          </p:cNvPr>
          <p:cNvGraphicFramePr>
            <a:graphicFrameLocks/>
          </p:cNvGraphicFramePr>
          <p:nvPr>
            <p:extLst>
              <p:ext uri="{D42A27DB-BD31-4B8C-83A1-F6EECF244321}">
                <p14:modId xmlns:p14="http://schemas.microsoft.com/office/powerpoint/2010/main" val="870877161"/>
              </p:ext>
            </p:extLst>
          </p:nvPr>
        </p:nvGraphicFramePr>
        <p:xfrm>
          <a:off x="639288" y="127312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2147B8B-6F5B-4C68-8D89-7EA761673BB1}"/>
              </a:ext>
            </a:extLst>
          </p:cNvPr>
          <p:cNvGraphicFramePr>
            <a:graphicFrameLocks/>
          </p:cNvGraphicFramePr>
          <p:nvPr>
            <p:extLst>
              <p:ext uri="{D42A27DB-BD31-4B8C-83A1-F6EECF244321}">
                <p14:modId xmlns:p14="http://schemas.microsoft.com/office/powerpoint/2010/main" val="156688447"/>
              </p:ext>
            </p:extLst>
          </p:nvPr>
        </p:nvGraphicFramePr>
        <p:xfrm>
          <a:off x="6683828" y="1273120"/>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0906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52</a:t>
            </a:fld>
            <a:endParaRPr lang="en-US"/>
          </a:p>
        </p:txBody>
      </p:sp>
      <p:graphicFrame>
        <p:nvGraphicFramePr>
          <p:cNvPr id="5" name="Chart 4">
            <a:extLst>
              <a:ext uri="{FF2B5EF4-FFF2-40B4-BE49-F238E27FC236}">
                <a16:creationId xmlns:a16="http://schemas.microsoft.com/office/drawing/2014/main" id="{B452FA96-7D1E-487F-BA80-00698CCA8737}"/>
              </a:ext>
            </a:extLst>
          </p:cNvPr>
          <p:cNvGraphicFramePr>
            <a:graphicFrameLocks noGrp="1"/>
          </p:cNvGraphicFramePr>
          <p:nvPr>
            <p:extLst>
              <p:ext uri="{D42A27DB-BD31-4B8C-83A1-F6EECF244321}">
                <p14:modId xmlns:p14="http://schemas.microsoft.com/office/powerpoint/2010/main" val="3627649754"/>
              </p:ext>
            </p:extLst>
          </p:nvPr>
        </p:nvGraphicFramePr>
        <p:xfrm>
          <a:off x="6096000" y="125241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22BF6EA-0464-4AD0-9640-261D1642CF92}"/>
              </a:ext>
            </a:extLst>
          </p:cNvPr>
          <p:cNvGraphicFramePr>
            <a:graphicFrameLocks/>
          </p:cNvGraphicFramePr>
          <p:nvPr>
            <p:extLst>
              <p:ext uri="{D42A27DB-BD31-4B8C-83A1-F6EECF244321}">
                <p14:modId xmlns:p14="http://schemas.microsoft.com/office/powerpoint/2010/main" val="1019595189"/>
              </p:ext>
            </p:extLst>
          </p:nvPr>
        </p:nvGraphicFramePr>
        <p:xfrm>
          <a:off x="575458" y="125241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5033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53</a:t>
            </a:fld>
            <a:endParaRPr lang="en-US"/>
          </a:p>
        </p:txBody>
      </p:sp>
      <p:graphicFrame>
        <p:nvGraphicFramePr>
          <p:cNvPr id="5" name="Chart 4">
            <a:extLst>
              <a:ext uri="{FF2B5EF4-FFF2-40B4-BE49-F238E27FC236}">
                <a16:creationId xmlns:a16="http://schemas.microsoft.com/office/drawing/2014/main" id="{62CA2431-29A2-46C1-9EE4-0945D2CACBB0}"/>
              </a:ext>
            </a:extLst>
          </p:cNvPr>
          <p:cNvGraphicFramePr>
            <a:graphicFrameLocks/>
          </p:cNvGraphicFramePr>
          <p:nvPr>
            <p:extLst>
              <p:ext uri="{D42A27DB-BD31-4B8C-83A1-F6EECF244321}">
                <p14:modId xmlns:p14="http://schemas.microsoft.com/office/powerpoint/2010/main" val="2416119532"/>
              </p:ext>
            </p:extLst>
          </p:nvPr>
        </p:nvGraphicFramePr>
        <p:xfrm>
          <a:off x="642733" y="137160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410C4E5-B887-44A7-B373-CB38C1F6C54A}"/>
              </a:ext>
            </a:extLst>
          </p:cNvPr>
          <p:cNvGraphicFramePr>
            <a:graphicFrameLocks noGrp="1"/>
          </p:cNvGraphicFramePr>
          <p:nvPr>
            <p:extLst>
              <p:ext uri="{D42A27DB-BD31-4B8C-83A1-F6EECF244321}">
                <p14:modId xmlns:p14="http://schemas.microsoft.com/office/powerpoint/2010/main" val="1529500477"/>
              </p:ext>
            </p:extLst>
          </p:nvPr>
        </p:nvGraphicFramePr>
        <p:xfrm>
          <a:off x="6226628" y="1371600"/>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8293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54</a:t>
            </a:fld>
            <a:endParaRPr lang="en-US"/>
          </a:p>
        </p:txBody>
      </p:sp>
      <p:graphicFrame>
        <p:nvGraphicFramePr>
          <p:cNvPr id="5" name="Chart 4">
            <a:extLst>
              <a:ext uri="{FF2B5EF4-FFF2-40B4-BE49-F238E27FC236}">
                <a16:creationId xmlns:a16="http://schemas.microsoft.com/office/drawing/2014/main" id="{0842E8CE-C557-4A5F-B5AF-C416DB6C55C6}"/>
              </a:ext>
            </a:extLst>
          </p:cNvPr>
          <p:cNvGraphicFramePr>
            <a:graphicFrameLocks/>
          </p:cNvGraphicFramePr>
          <p:nvPr>
            <p:extLst>
              <p:ext uri="{D42A27DB-BD31-4B8C-83A1-F6EECF244321}">
                <p14:modId xmlns:p14="http://schemas.microsoft.com/office/powerpoint/2010/main" val="1985565024"/>
              </p:ext>
            </p:extLst>
          </p:nvPr>
        </p:nvGraphicFramePr>
        <p:xfrm>
          <a:off x="1770888" y="1271215"/>
          <a:ext cx="8650224"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9275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55</a:t>
            </a:fld>
            <a:endParaRPr lang="en-US"/>
          </a:p>
        </p:txBody>
      </p:sp>
    </p:spTree>
    <p:extLst>
      <p:ext uri="{BB962C8B-B14F-4D97-AF65-F5344CB8AC3E}">
        <p14:creationId xmlns:p14="http://schemas.microsoft.com/office/powerpoint/2010/main" val="2833682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56</a:t>
            </a:fld>
            <a:endParaRPr lang="en-US"/>
          </a:p>
        </p:txBody>
      </p:sp>
    </p:spTree>
    <p:extLst>
      <p:ext uri="{BB962C8B-B14F-4D97-AF65-F5344CB8AC3E}">
        <p14:creationId xmlns:p14="http://schemas.microsoft.com/office/powerpoint/2010/main" val="2761217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57</a:t>
            </a:fld>
            <a:endParaRPr lang="en-US"/>
          </a:p>
        </p:txBody>
      </p:sp>
    </p:spTree>
    <p:extLst>
      <p:ext uri="{BB962C8B-B14F-4D97-AF65-F5344CB8AC3E}">
        <p14:creationId xmlns:p14="http://schemas.microsoft.com/office/powerpoint/2010/main" val="3996175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76186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6</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7</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3688883914"/>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smtClean="0">
                          <a:latin typeface="Arial" panose="020B0604020202020204" pitchFamily="34" charset="0"/>
                          <a:cs typeface="Arial" panose="020B0604020202020204" pitchFamily="34" charset="0"/>
                        </a:rPr>
                        <a:t>10+ </a:t>
                      </a:r>
                      <a:r>
                        <a:rPr lang="en-US" sz="2000" dirty="0">
                          <a:latin typeface="Arial" panose="020B0604020202020204" pitchFamily="34" charset="0"/>
                          <a:cs typeface="Arial" panose="020B0604020202020204" pitchFamily="34" charset="0"/>
                        </a:rPr>
                        <a:t>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000</a:t>
                      </a:r>
                      <a:r>
                        <a:rPr lang="en-US" sz="2000" dirty="0">
                          <a:latin typeface="Arial" panose="020B0604020202020204" pitchFamily="34" charset="0"/>
                          <a:cs typeface="Arial" panose="020B0604020202020204" pitchFamily="34" charset="0"/>
                        </a:rPr>
                        <a:t>+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9</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5423"/>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4956</Words>
  <Application>Microsoft Office PowerPoint</Application>
  <PresentationFormat>Widescreen</PresentationFormat>
  <Paragraphs>554</Paragraphs>
  <Slides>58</Slides>
  <Notes>44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Arial</vt:lpstr>
      <vt:lpstr>Arial Black</vt:lpstr>
      <vt:lpstr>Arial Narrow</vt:lpstr>
      <vt:lpstr>Calibri</vt:lpstr>
      <vt:lpstr>HelveticaNeueLT Std</vt:lpstr>
      <vt:lpstr>HelveticaNeueLT Std Lt</vt:lpstr>
      <vt:lpstr>HelveticaNeueLT Std Med</vt:lpstr>
      <vt:lpstr>Roboto</vt:lpstr>
      <vt:lpstr>Times New Roman</vt:lpstr>
      <vt:lpstr>Wingdings</vt:lpstr>
      <vt:lpstr>Wingdings 2</vt:lpstr>
      <vt:lpstr>Office Theme</vt:lpstr>
      <vt:lpstr>Maine Shared Community Health Needs Assessment People with Mental Health  Diagnosis</vt:lpstr>
      <vt:lpstr>PowerPoint Presentation</vt:lpstr>
      <vt:lpstr>PowerPoint Presentation</vt:lpstr>
      <vt:lpstr>Today’s Agenda</vt:lpstr>
      <vt:lpstr>PowerPoint Presentation</vt:lpstr>
      <vt:lpstr>Matching Interests</vt:lpstr>
      <vt:lpstr>The Evolution of an Idea…</vt:lpstr>
      <vt:lpstr>10 Essential Public Health Services</vt:lpstr>
      <vt:lpstr>Maine Shared CHNA Organizational Chart</vt:lpstr>
      <vt:lpstr>Inputs and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75</cp:revision>
  <dcterms:created xsi:type="dcterms:W3CDTF">2021-07-27T22:49:15Z</dcterms:created>
  <dcterms:modified xsi:type="dcterms:W3CDTF">2021-10-14T14:05:37Z</dcterms:modified>
</cp:coreProperties>
</file>