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9.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0.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2.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3.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377" r:id="rId2"/>
    <p:sldId id="257" r:id="rId3"/>
    <p:sldId id="356" r:id="rId4"/>
    <p:sldId id="357" r:id="rId5"/>
    <p:sldId id="308" r:id="rId6"/>
    <p:sldId id="261" r:id="rId7"/>
    <p:sldId id="262" r:id="rId8"/>
    <p:sldId id="263" r:id="rId9"/>
    <p:sldId id="264" r:id="rId10"/>
    <p:sldId id="372" r:id="rId11"/>
    <p:sldId id="266" r:id="rId12"/>
    <p:sldId id="383" r:id="rId13"/>
    <p:sldId id="384" r:id="rId14"/>
    <p:sldId id="385" r:id="rId15"/>
    <p:sldId id="386" r:id="rId16"/>
    <p:sldId id="387" r:id="rId17"/>
    <p:sldId id="388" r:id="rId18"/>
    <p:sldId id="389" r:id="rId19"/>
    <p:sldId id="275" r:id="rId20"/>
    <p:sldId id="376" r:id="rId21"/>
    <p:sldId id="309" r:id="rId22"/>
    <p:sldId id="374" r:id="rId23"/>
    <p:sldId id="269" r:id="rId24"/>
    <p:sldId id="378" r:id="rId25"/>
    <p:sldId id="379" r:id="rId26"/>
    <p:sldId id="380" r:id="rId27"/>
    <p:sldId id="381" r:id="rId28"/>
    <p:sldId id="3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2" r:id="rId47"/>
    <p:sldId id="303" r:id="rId48"/>
    <p:sldId id="270" r:id="rId49"/>
    <p:sldId id="271" r:id="rId50"/>
    <p:sldId id="272" r:id="rId51"/>
    <p:sldId id="27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5"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3" clrIdx="1">
    <p:extLst>
      <p:ext uri="{19B8F6BF-5375-455C-9EA6-DF929625EA0E}">
        <p15:presenceInfo xmlns:p15="http://schemas.microsoft.com/office/powerpoint/2012/main" userId="S::cwalsh@marketdecisions.com::3b654986-3b7f-4d06-83b0-3ee07a404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3" autoAdjust="0"/>
  </p:normalViewPr>
  <p:slideViewPr>
    <p:cSldViewPr snapToGrid="0">
      <p:cViewPr varScale="1">
        <p:scale>
          <a:sx n="77" d="100"/>
          <a:sy n="77" d="100"/>
        </p:scale>
        <p:origin x="11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65+%20Data%20Indicator%20Vizualization%20Lis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17754102323906E-2"/>
          <c:y val="4.6141925304468652E-2"/>
          <c:w val="0.93021692407824497"/>
          <c:h val="0.84765338068838003"/>
        </c:manualLayout>
      </c:layout>
      <c:barChart>
        <c:barDir val="col"/>
        <c:grouping val="clustered"/>
        <c:varyColors val="0"/>
        <c:ser>
          <c:idx val="0"/>
          <c:order val="0"/>
          <c:tx>
            <c:strRef>
              <c:f>Sheet1!$B$1</c:f>
              <c:strCache>
                <c:ptCount val="1"/>
                <c:pt idx="0">
                  <c:v>Households with one or more people age 60+</c:v>
                </c:pt>
              </c:strCache>
            </c:strRef>
          </c:tx>
          <c:spPr>
            <a:solidFill>
              <a:schemeClr val="accent1"/>
            </a:solidFill>
            <a:ln>
              <a:noFill/>
            </a:ln>
            <a:effectLst/>
          </c:spPr>
          <c:invertIfNegative val="0"/>
          <c:dPt>
            <c:idx val="2"/>
            <c:invertIfNegative val="0"/>
            <c:bubble3D val="0"/>
            <c:spPr>
              <a:solidFill>
                <a:srgbClr val="FF0000">
                  <a:alpha val="96000"/>
                </a:srgbClr>
              </a:solidFill>
              <a:ln>
                <a:noFill/>
              </a:ln>
              <a:effectLst/>
            </c:spPr>
            <c:extLst>
              <c:ext xmlns:c16="http://schemas.microsoft.com/office/drawing/2014/chart" uri="{C3380CC4-5D6E-409C-BE32-E72D297353CC}">
                <c16:uniqueId val="{00000000-8147-0C4B-8FF2-890EB5DFCFCC}"/>
              </c:ext>
            </c:extLst>
          </c:dPt>
          <c:cat>
            <c:strRef>
              <c:f>Sheet1!$A$2:$A$5</c:f>
              <c:strCache>
                <c:ptCount val="4"/>
                <c:pt idx="0">
                  <c:v>Gray</c:v>
                </c:pt>
                <c:pt idx="1">
                  <c:v>Hallowell</c:v>
                </c:pt>
                <c:pt idx="2">
                  <c:v>Eastport</c:v>
                </c:pt>
                <c:pt idx="3">
                  <c:v>South Portland</c:v>
                </c:pt>
              </c:strCache>
            </c:strRef>
          </c:cat>
          <c:val>
            <c:numRef>
              <c:f>Sheet1!$B$2:$B$5</c:f>
              <c:numCache>
                <c:formatCode>0%</c:formatCode>
                <c:ptCount val="4"/>
                <c:pt idx="0">
                  <c:v>0.43</c:v>
                </c:pt>
                <c:pt idx="1">
                  <c:v>0.45</c:v>
                </c:pt>
                <c:pt idx="2">
                  <c:v>0.63</c:v>
                </c:pt>
                <c:pt idx="3">
                  <c:v>0.39</c:v>
                </c:pt>
              </c:numCache>
            </c:numRef>
          </c:val>
          <c:extLst>
            <c:ext xmlns:c16="http://schemas.microsoft.com/office/drawing/2014/chart" uri="{C3380CC4-5D6E-409C-BE32-E72D297353CC}">
              <c16:uniqueId val="{00000000-3631-F14D-ADAF-2EF516A157F8}"/>
            </c:ext>
          </c:extLst>
        </c:ser>
        <c:dLbls>
          <c:showLegendKey val="0"/>
          <c:showVal val="0"/>
          <c:showCatName val="0"/>
          <c:showSerName val="0"/>
          <c:showPercent val="0"/>
          <c:showBubbleSize val="0"/>
        </c:dLbls>
        <c:gapWidth val="219"/>
        <c:overlap val="-27"/>
        <c:axId val="594714520"/>
        <c:axId val="580852760"/>
      </c:barChart>
      <c:catAx>
        <c:axId val="59471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852760"/>
        <c:crosses val="autoZero"/>
        <c:auto val="1"/>
        <c:lblAlgn val="ctr"/>
        <c:lblOffset val="100"/>
        <c:noMultiLvlLbl val="0"/>
      </c:catAx>
      <c:valAx>
        <c:axId val="580852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7145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'ER admits'!$B$5</c:f>
              <c:strCache>
                <c:ptCount val="1"/>
                <c:pt idx="0">
                  <c:v>Ambulatory care-sensitive condition emergency department rate per 10,000 population (2018)</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45F6-4AF9-A3C2-1C5F557242E3}"/>
              </c:ext>
            </c:extLst>
          </c:dPt>
          <c:dPt>
            <c:idx val="1"/>
            <c:invertIfNegative val="0"/>
            <c:bubble3D val="0"/>
            <c:spPr>
              <a:solidFill>
                <a:srgbClr val="3D6E6F"/>
              </a:solidFill>
              <a:ln>
                <a:noFill/>
              </a:ln>
              <a:effectLst/>
            </c:spPr>
            <c:extLst>
              <c:ext xmlns:c16="http://schemas.microsoft.com/office/drawing/2014/chart" uri="{C3380CC4-5D6E-409C-BE32-E72D297353CC}">
                <c16:uniqueId val="{00000001-45F6-4AF9-A3C2-1C5F557242E3}"/>
              </c:ext>
            </c:extLst>
          </c:dPt>
          <c:dPt>
            <c:idx val="2"/>
            <c:invertIfNegative val="0"/>
            <c:bubble3D val="0"/>
            <c:spPr>
              <a:solidFill>
                <a:srgbClr val="3D6E6F"/>
              </a:solidFill>
              <a:ln>
                <a:noFill/>
              </a:ln>
              <a:effectLst/>
            </c:spPr>
            <c:extLst>
              <c:ext xmlns:c16="http://schemas.microsoft.com/office/drawing/2014/chart" uri="{C3380CC4-5D6E-409C-BE32-E72D297353CC}">
                <c16:uniqueId val="{00000002-45F6-4AF9-A3C2-1C5F557242E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'ER admits'!$A$6:$A$9</c:f>
              <c:strCache>
                <c:ptCount val="4"/>
                <c:pt idx="0">
                  <c:v>65-74 years old</c:v>
                </c:pt>
                <c:pt idx="1">
                  <c:v>75-84 years old</c:v>
                </c:pt>
                <c:pt idx="2">
                  <c:v>85 or older</c:v>
                </c:pt>
                <c:pt idx="3">
                  <c:v>Maine</c:v>
                </c:pt>
              </c:strCache>
            </c:strRef>
          </c:cat>
          <c:val>
            <c:numRef>
              <c:f>'ER admits'!$B$6:$B$9</c:f>
              <c:numCache>
                <c:formatCode>0.0</c:formatCode>
                <c:ptCount val="4"/>
                <c:pt idx="0">
                  <c:v>411.8</c:v>
                </c:pt>
                <c:pt idx="1">
                  <c:v>801.8</c:v>
                </c:pt>
                <c:pt idx="2">
                  <c:v>1404.3</c:v>
                </c:pt>
                <c:pt idx="3" formatCode="General">
                  <c:v>282.5</c:v>
                </c:pt>
              </c:numCache>
            </c:numRef>
          </c:val>
          <c:extLst>
            <c:ext xmlns:c16="http://schemas.microsoft.com/office/drawing/2014/chart" uri="{C3380CC4-5D6E-409C-BE32-E72D297353CC}">
              <c16:uniqueId val="{00000000-8813-400F-884A-6E878A286DB9}"/>
            </c:ext>
          </c:extLst>
        </c:ser>
        <c:dLbls>
          <c:dLblPos val="outEnd"/>
          <c:showLegendKey val="0"/>
          <c:showVal val="1"/>
          <c:showCatName val="0"/>
          <c:showSerName val="0"/>
          <c:showPercent val="0"/>
          <c:showBubbleSize val="0"/>
        </c:dLbls>
        <c:gapWidth val="219"/>
        <c:overlap val="-27"/>
        <c:axId val="1128652799"/>
        <c:axId val="1128655295"/>
      </c:barChart>
      <c:catAx>
        <c:axId val="11286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28655295"/>
        <c:crosses val="autoZero"/>
        <c:auto val="1"/>
        <c:lblAlgn val="ctr"/>
        <c:lblOffset val="100"/>
        <c:noMultiLvlLbl val="0"/>
      </c:catAx>
      <c:valAx>
        <c:axId val="112865529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2865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All cancer deaths per 100,000 population (2018)</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'cancer deaths'!$B$4</c:f>
              <c:strCache>
                <c:ptCount val="1"/>
                <c:pt idx="0">
                  <c:v>All cancer deaths per 100,000 population</c:v>
                </c:pt>
              </c:strCache>
            </c:strRef>
          </c:tx>
          <c:spPr>
            <a:solidFill>
              <a:srgbClr val="3D6E6F"/>
            </a:solidFill>
            <a:ln>
              <a:noFill/>
            </a:ln>
            <a:effectLst/>
          </c:spPr>
          <c:invertIfNegative val="0"/>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0-0B9C-4D84-9319-2F49C36C9D8F}"/>
              </c:ext>
            </c:extLst>
          </c:dPt>
          <c:dLbls>
            <c:dLbl>
              <c:idx val="5"/>
              <c:numFmt formatCode="#,##0.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B9C-4D84-9319-2F49C36C9D8F}"/>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'cancer deaths'!$A$5:$A$10</c:f>
              <c:strCache>
                <c:ptCount val="6"/>
                <c:pt idx="0">
                  <c:v>65-69 years old</c:v>
                </c:pt>
                <c:pt idx="1">
                  <c:v>70-74 years old</c:v>
                </c:pt>
                <c:pt idx="2">
                  <c:v>75-79 years old</c:v>
                </c:pt>
                <c:pt idx="3">
                  <c:v>80-84 years old</c:v>
                </c:pt>
                <c:pt idx="4">
                  <c:v>85 or older</c:v>
                </c:pt>
                <c:pt idx="5">
                  <c:v>Maine</c:v>
                </c:pt>
              </c:strCache>
            </c:strRef>
          </c:cat>
          <c:val>
            <c:numRef>
              <c:f>'cancer deaths'!$B$5:$B$10</c:f>
              <c:numCache>
                <c:formatCode>0.0</c:formatCode>
                <c:ptCount val="6"/>
                <c:pt idx="0">
                  <c:v>460.1</c:v>
                </c:pt>
                <c:pt idx="1">
                  <c:v>688.2</c:v>
                </c:pt>
                <c:pt idx="2">
                  <c:v>985.6</c:v>
                </c:pt>
                <c:pt idx="3">
                  <c:v>1494.3</c:v>
                </c:pt>
                <c:pt idx="4">
                  <c:v>1811.9</c:v>
                </c:pt>
                <c:pt idx="5" formatCode="General">
                  <c:v>168</c:v>
                </c:pt>
              </c:numCache>
            </c:numRef>
          </c:val>
          <c:extLst>
            <c:ext xmlns:c16="http://schemas.microsoft.com/office/drawing/2014/chart" uri="{C3380CC4-5D6E-409C-BE32-E72D297353CC}">
              <c16:uniqueId val="{00000000-FF19-4E8B-B8D8-023D1E1CFC2F}"/>
            </c:ext>
          </c:extLst>
        </c:ser>
        <c:dLbls>
          <c:dLblPos val="outEnd"/>
          <c:showLegendKey val="0"/>
          <c:showVal val="1"/>
          <c:showCatName val="0"/>
          <c:showSerName val="0"/>
          <c:showPercent val="0"/>
          <c:showBubbleSize val="0"/>
        </c:dLbls>
        <c:gapWidth val="219"/>
        <c:overlap val="-27"/>
        <c:axId val="486343807"/>
        <c:axId val="486336735"/>
      </c:barChart>
      <c:catAx>
        <c:axId val="48634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86336735"/>
        <c:crosses val="autoZero"/>
        <c:auto val="1"/>
        <c:lblAlgn val="ctr"/>
        <c:lblOffset val="100"/>
        <c:noMultiLvlLbl val="0"/>
      </c:catAx>
      <c:valAx>
        <c:axId val="4863367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86343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'tobacco cancer'!$B$5</c:f>
              <c:strCache>
                <c:ptCount val="1"/>
                <c:pt idx="0">
                  <c:v>Tobacco-related cancer deaths per 100,000 population (2019)</c:v>
                </c:pt>
              </c:strCache>
            </c:strRef>
          </c:tx>
          <c:spPr>
            <a:solidFill>
              <a:srgbClr val="3D6E6F"/>
            </a:solidFill>
            <a:ln>
              <a:noFill/>
            </a:ln>
            <a:effectLst/>
          </c:spPr>
          <c:invertIfNegative val="0"/>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0-0772-4FAD-88FC-EF87235CA49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'tobacco cancer'!$A$6:$A$11</c:f>
              <c:strCache>
                <c:ptCount val="6"/>
                <c:pt idx="0">
                  <c:v>65-69 years old</c:v>
                </c:pt>
                <c:pt idx="1">
                  <c:v>70-74 years old</c:v>
                </c:pt>
                <c:pt idx="2">
                  <c:v>75-79 years old</c:v>
                </c:pt>
                <c:pt idx="3">
                  <c:v>80-84 years old</c:v>
                </c:pt>
                <c:pt idx="4">
                  <c:v>85 or older</c:v>
                </c:pt>
                <c:pt idx="5">
                  <c:v>Maine</c:v>
                </c:pt>
              </c:strCache>
            </c:strRef>
          </c:cat>
          <c:val>
            <c:numRef>
              <c:f>'tobacco cancer'!$B$6:$B$11</c:f>
              <c:numCache>
                <c:formatCode>0.0</c:formatCode>
                <c:ptCount val="6"/>
                <c:pt idx="0">
                  <c:v>164.2</c:v>
                </c:pt>
                <c:pt idx="1">
                  <c:v>166</c:v>
                </c:pt>
                <c:pt idx="2">
                  <c:v>293.60000000000002</c:v>
                </c:pt>
                <c:pt idx="3">
                  <c:v>467.1</c:v>
                </c:pt>
                <c:pt idx="4">
                  <c:v>597.6</c:v>
                </c:pt>
                <c:pt idx="5">
                  <c:v>52</c:v>
                </c:pt>
              </c:numCache>
            </c:numRef>
          </c:val>
          <c:extLst>
            <c:ext xmlns:c16="http://schemas.microsoft.com/office/drawing/2014/chart" uri="{C3380CC4-5D6E-409C-BE32-E72D297353CC}">
              <c16:uniqueId val="{00000000-96BF-4A27-B877-6CC4ECC29F22}"/>
            </c:ext>
          </c:extLst>
        </c:ser>
        <c:dLbls>
          <c:dLblPos val="outEnd"/>
          <c:showLegendKey val="0"/>
          <c:showVal val="1"/>
          <c:showCatName val="0"/>
          <c:showSerName val="0"/>
          <c:showPercent val="0"/>
          <c:showBubbleSize val="0"/>
        </c:dLbls>
        <c:gapWidth val="219"/>
        <c:overlap val="-27"/>
        <c:axId val="963969903"/>
        <c:axId val="963970319"/>
      </c:barChart>
      <c:catAx>
        <c:axId val="96396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63970319"/>
        <c:crosses val="autoZero"/>
        <c:auto val="1"/>
        <c:lblAlgn val="ctr"/>
        <c:lblOffset val="100"/>
        <c:noMultiLvlLbl val="0"/>
      </c:catAx>
      <c:valAx>
        <c:axId val="96397031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63969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'high bp'!$B$4</c:f>
              <c:strCache>
                <c:ptCount val="1"/>
                <c:pt idx="0">
                  <c:v>High Blood Pressure (2017)</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4F1C-4AF3-BC7E-C1A406343E52}"/>
              </c:ext>
            </c:extLst>
          </c:dPt>
          <c:dPt>
            <c:idx val="1"/>
            <c:invertIfNegative val="0"/>
            <c:bubble3D val="0"/>
            <c:spPr>
              <a:solidFill>
                <a:srgbClr val="3D6E6F"/>
              </a:solidFill>
              <a:ln>
                <a:noFill/>
              </a:ln>
              <a:effectLst/>
            </c:spPr>
            <c:extLst>
              <c:ext xmlns:c16="http://schemas.microsoft.com/office/drawing/2014/chart" uri="{C3380CC4-5D6E-409C-BE32-E72D297353CC}">
                <c16:uniqueId val="{00000001-4F1C-4AF3-BC7E-C1A406343E5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bp'!$A$5:$A$7</c:f>
              <c:strCache>
                <c:ptCount val="3"/>
                <c:pt idx="0">
                  <c:v>65-74 years old</c:v>
                </c:pt>
                <c:pt idx="1">
                  <c:v>75 or older</c:v>
                </c:pt>
                <c:pt idx="2">
                  <c:v>Maine</c:v>
                </c:pt>
              </c:strCache>
            </c:strRef>
          </c:cat>
          <c:val>
            <c:numRef>
              <c:f>'high bp'!$B$5:$B$7</c:f>
              <c:numCache>
                <c:formatCode>0.0%</c:formatCode>
                <c:ptCount val="3"/>
                <c:pt idx="0">
                  <c:v>0.55200000000000005</c:v>
                </c:pt>
                <c:pt idx="1">
                  <c:v>0.65800000000000003</c:v>
                </c:pt>
                <c:pt idx="2">
                  <c:v>0.34499999999999997</c:v>
                </c:pt>
              </c:numCache>
            </c:numRef>
          </c:val>
          <c:extLst>
            <c:ext xmlns:c16="http://schemas.microsoft.com/office/drawing/2014/chart" uri="{C3380CC4-5D6E-409C-BE32-E72D297353CC}">
              <c16:uniqueId val="{00000000-1DB0-4FAE-91D8-2B0858CEA871}"/>
            </c:ext>
          </c:extLst>
        </c:ser>
        <c:dLbls>
          <c:dLblPos val="outEnd"/>
          <c:showLegendKey val="0"/>
          <c:showVal val="1"/>
          <c:showCatName val="0"/>
          <c:showSerName val="0"/>
          <c:showPercent val="0"/>
          <c:showBubbleSize val="0"/>
        </c:dLbls>
        <c:gapWidth val="219"/>
        <c:overlap val="-27"/>
        <c:axId val="1237517071"/>
        <c:axId val="1237513327"/>
      </c:barChart>
      <c:catAx>
        <c:axId val="123751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7513327"/>
        <c:crosses val="autoZero"/>
        <c:auto val="1"/>
        <c:lblAlgn val="ctr"/>
        <c:lblOffset val="100"/>
        <c:noMultiLvlLbl val="0"/>
      </c:catAx>
      <c:valAx>
        <c:axId val="123751332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7517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'high cholesterol'!$B$4</c:f>
              <c:strCache>
                <c:ptCount val="1"/>
                <c:pt idx="0">
                  <c:v>High cholesterol (2017)</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A9D5-4BA6-864F-611CAFCAB2DA}"/>
              </c:ext>
            </c:extLst>
          </c:dPt>
          <c:dPt>
            <c:idx val="1"/>
            <c:invertIfNegative val="0"/>
            <c:bubble3D val="0"/>
            <c:spPr>
              <a:solidFill>
                <a:srgbClr val="3D6E6F"/>
              </a:solidFill>
              <a:ln>
                <a:noFill/>
              </a:ln>
              <a:effectLst/>
            </c:spPr>
            <c:extLst>
              <c:ext xmlns:c16="http://schemas.microsoft.com/office/drawing/2014/chart" uri="{C3380CC4-5D6E-409C-BE32-E72D297353CC}">
                <c16:uniqueId val="{00000001-A9D5-4BA6-864F-611CAFCAB2D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cholesterol'!$A$5:$A$7</c:f>
              <c:strCache>
                <c:ptCount val="3"/>
                <c:pt idx="0">
                  <c:v>65-74 years old</c:v>
                </c:pt>
                <c:pt idx="1">
                  <c:v>75 or older</c:v>
                </c:pt>
                <c:pt idx="2">
                  <c:v>Maine</c:v>
                </c:pt>
              </c:strCache>
            </c:strRef>
          </c:cat>
          <c:val>
            <c:numRef>
              <c:f>'high cholesterol'!$B$5:$B$7</c:f>
              <c:numCache>
                <c:formatCode>0.0%</c:formatCode>
                <c:ptCount val="3"/>
                <c:pt idx="0">
                  <c:v>0.57199999999999995</c:v>
                </c:pt>
                <c:pt idx="1">
                  <c:v>0.54700000000000004</c:v>
                </c:pt>
                <c:pt idx="2">
                  <c:v>0.379</c:v>
                </c:pt>
              </c:numCache>
            </c:numRef>
          </c:val>
          <c:extLst>
            <c:ext xmlns:c16="http://schemas.microsoft.com/office/drawing/2014/chart" uri="{C3380CC4-5D6E-409C-BE32-E72D297353CC}">
              <c16:uniqueId val="{00000000-F998-4F05-A5D0-9E587B45A81F}"/>
            </c:ext>
          </c:extLst>
        </c:ser>
        <c:dLbls>
          <c:dLblPos val="outEnd"/>
          <c:showLegendKey val="0"/>
          <c:showVal val="1"/>
          <c:showCatName val="0"/>
          <c:showSerName val="0"/>
          <c:showPercent val="0"/>
          <c:showBubbleSize val="0"/>
        </c:dLbls>
        <c:gapWidth val="219"/>
        <c:overlap val="-27"/>
        <c:axId val="1131867999"/>
        <c:axId val="1131866335"/>
      </c:barChart>
      <c:catAx>
        <c:axId val="113186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31866335"/>
        <c:crosses val="autoZero"/>
        <c:auto val="1"/>
        <c:lblAlgn val="ctr"/>
        <c:lblOffset val="100"/>
        <c:noMultiLvlLbl val="0"/>
      </c:catAx>
      <c:valAx>
        <c:axId val="11318663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318679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diabetes!$B$5</c:f>
              <c:strCache>
                <c:ptCount val="1"/>
                <c:pt idx="0">
                  <c:v>Diabetes (2017)</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A405-490A-83B2-06C73D2CCC0D}"/>
              </c:ext>
            </c:extLst>
          </c:dPt>
          <c:dPt>
            <c:idx val="1"/>
            <c:invertIfNegative val="0"/>
            <c:bubble3D val="0"/>
            <c:spPr>
              <a:solidFill>
                <a:srgbClr val="3D6E6F"/>
              </a:solidFill>
              <a:ln>
                <a:noFill/>
              </a:ln>
              <a:effectLst/>
            </c:spPr>
            <c:extLst>
              <c:ext xmlns:c16="http://schemas.microsoft.com/office/drawing/2014/chart" uri="{C3380CC4-5D6E-409C-BE32-E72D297353CC}">
                <c16:uniqueId val="{00000001-A405-490A-83B2-06C73D2CCC0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diabetes!$A$6:$A$8</c:f>
              <c:strCache>
                <c:ptCount val="3"/>
                <c:pt idx="0">
                  <c:v>65-74 years old</c:v>
                </c:pt>
                <c:pt idx="1">
                  <c:v>75 or older</c:v>
                </c:pt>
                <c:pt idx="2">
                  <c:v>Maine</c:v>
                </c:pt>
              </c:strCache>
            </c:strRef>
          </c:cat>
          <c:val>
            <c:numRef>
              <c:f>diabetes!$B$6:$B$8</c:f>
              <c:numCache>
                <c:formatCode>0.0%</c:formatCode>
                <c:ptCount val="3"/>
                <c:pt idx="0">
                  <c:v>0.191</c:v>
                </c:pt>
                <c:pt idx="1">
                  <c:v>0.19500000000000001</c:v>
                </c:pt>
                <c:pt idx="2">
                  <c:v>0.104</c:v>
                </c:pt>
              </c:numCache>
            </c:numRef>
          </c:val>
          <c:extLst>
            <c:ext xmlns:c16="http://schemas.microsoft.com/office/drawing/2014/chart" uri="{C3380CC4-5D6E-409C-BE32-E72D297353CC}">
              <c16:uniqueId val="{00000000-C13F-4BCE-B66A-A4BBB5A7890B}"/>
            </c:ext>
          </c:extLst>
        </c:ser>
        <c:dLbls>
          <c:dLblPos val="outEnd"/>
          <c:showLegendKey val="0"/>
          <c:showVal val="1"/>
          <c:showCatName val="0"/>
          <c:showSerName val="0"/>
          <c:showPercent val="0"/>
          <c:showBubbleSize val="0"/>
        </c:dLbls>
        <c:gapWidth val="219"/>
        <c:overlap val="-27"/>
        <c:axId val="1221395839"/>
        <c:axId val="1221403327"/>
      </c:barChart>
      <c:catAx>
        <c:axId val="122139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21403327"/>
        <c:crosses val="autoZero"/>
        <c:auto val="1"/>
        <c:lblAlgn val="ctr"/>
        <c:lblOffset val="100"/>
        <c:noMultiLvlLbl val="0"/>
      </c:catAx>
      <c:valAx>
        <c:axId val="122140332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21395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obesity!$B$5</c:f>
              <c:strCache>
                <c:ptCount val="1"/>
                <c:pt idx="0">
                  <c:v>Obesity (adults 2017)</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4FBD-4575-8974-D8000B81EF9F}"/>
              </c:ext>
            </c:extLst>
          </c:dPt>
          <c:dPt>
            <c:idx val="1"/>
            <c:invertIfNegative val="0"/>
            <c:bubble3D val="0"/>
            <c:spPr>
              <a:solidFill>
                <a:srgbClr val="3D6E6F"/>
              </a:solidFill>
              <a:ln>
                <a:noFill/>
              </a:ln>
              <a:effectLst/>
            </c:spPr>
            <c:extLst>
              <c:ext xmlns:c16="http://schemas.microsoft.com/office/drawing/2014/chart" uri="{C3380CC4-5D6E-409C-BE32-E72D297353CC}">
                <c16:uniqueId val="{00000001-4FBD-4575-8974-D8000B81EF9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obesity!$A$6:$A$8</c:f>
              <c:strCache>
                <c:ptCount val="3"/>
                <c:pt idx="0">
                  <c:v>65-74 years old</c:v>
                </c:pt>
                <c:pt idx="1">
                  <c:v>75 or older</c:v>
                </c:pt>
                <c:pt idx="2">
                  <c:v>Maine</c:v>
                </c:pt>
              </c:strCache>
            </c:strRef>
          </c:cat>
          <c:val>
            <c:numRef>
              <c:f>obesity!$B$6:$B$8</c:f>
              <c:numCache>
                <c:formatCode>0.0%</c:formatCode>
                <c:ptCount val="3"/>
                <c:pt idx="0">
                  <c:v>0.317</c:v>
                </c:pt>
                <c:pt idx="1">
                  <c:v>0.222</c:v>
                </c:pt>
                <c:pt idx="2">
                  <c:v>0.29099999999999998</c:v>
                </c:pt>
              </c:numCache>
            </c:numRef>
          </c:val>
          <c:extLst>
            <c:ext xmlns:c16="http://schemas.microsoft.com/office/drawing/2014/chart" uri="{C3380CC4-5D6E-409C-BE32-E72D297353CC}">
              <c16:uniqueId val="{00000000-3B2B-4BF0-B4C7-8661E46BC50B}"/>
            </c:ext>
          </c:extLst>
        </c:ser>
        <c:dLbls>
          <c:dLblPos val="outEnd"/>
          <c:showLegendKey val="0"/>
          <c:showVal val="1"/>
          <c:showCatName val="0"/>
          <c:showSerName val="0"/>
          <c:showPercent val="0"/>
          <c:showBubbleSize val="0"/>
        </c:dLbls>
        <c:gapWidth val="219"/>
        <c:overlap val="-27"/>
        <c:axId val="1225321951"/>
        <c:axId val="1225322783"/>
      </c:barChart>
      <c:catAx>
        <c:axId val="1225321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25322783"/>
        <c:crosses val="autoZero"/>
        <c:auto val="1"/>
        <c:lblAlgn val="ctr"/>
        <c:lblOffset val="100"/>
        <c:noMultiLvlLbl val="0"/>
      </c:catAx>
      <c:valAx>
        <c:axId val="122532278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25321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overweight!$B$4</c:f>
              <c:strCache>
                <c:ptCount val="1"/>
                <c:pt idx="0">
                  <c:v>Overweight (adults 2017)</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A90B-4256-9818-CC2B4D54A80F}"/>
              </c:ext>
            </c:extLst>
          </c:dPt>
          <c:dPt>
            <c:idx val="1"/>
            <c:invertIfNegative val="0"/>
            <c:bubble3D val="0"/>
            <c:spPr>
              <a:solidFill>
                <a:srgbClr val="3D6E6F"/>
              </a:solidFill>
              <a:ln>
                <a:noFill/>
              </a:ln>
              <a:effectLst/>
            </c:spPr>
            <c:extLst>
              <c:ext xmlns:c16="http://schemas.microsoft.com/office/drawing/2014/chart" uri="{C3380CC4-5D6E-409C-BE32-E72D297353CC}">
                <c16:uniqueId val="{00000001-A90B-4256-9818-CC2B4D54A80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overweight!$A$5:$A$7</c:f>
              <c:strCache>
                <c:ptCount val="3"/>
                <c:pt idx="0">
                  <c:v>65-74 years old</c:v>
                </c:pt>
                <c:pt idx="1">
                  <c:v>75 or older</c:v>
                </c:pt>
                <c:pt idx="2">
                  <c:v>Maine</c:v>
                </c:pt>
              </c:strCache>
            </c:strRef>
          </c:cat>
          <c:val>
            <c:numRef>
              <c:f>overweight!$B$5:$B$7</c:f>
              <c:numCache>
                <c:formatCode>0.0%</c:formatCode>
                <c:ptCount val="3"/>
                <c:pt idx="0">
                  <c:v>0.38200000000000001</c:v>
                </c:pt>
                <c:pt idx="1">
                  <c:v>0.41499999999999998</c:v>
                </c:pt>
                <c:pt idx="2">
                  <c:v>0.35899999999999999</c:v>
                </c:pt>
              </c:numCache>
            </c:numRef>
          </c:val>
          <c:extLst>
            <c:ext xmlns:c16="http://schemas.microsoft.com/office/drawing/2014/chart" uri="{C3380CC4-5D6E-409C-BE32-E72D297353CC}">
              <c16:uniqueId val="{00000000-AF71-4842-A87C-4E6A04090DE7}"/>
            </c:ext>
          </c:extLst>
        </c:ser>
        <c:dLbls>
          <c:dLblPos val="outEnd"/>
          <c:showLegendKey val="0"/>
          <c:showVal val="1"/>
          <c:showCatName val="0"/>
          <c:showSerName val="0"/>
          <c:showPercent val="0"/>
          <c:showBubbleSize val="0"/>
        </c:dLbls>
        <c:gapWidth val="219"/>
        <c:overlap val="-27"/>
        <c:axId val="1194083951"/>
        <c:axId val="1194081871"/>
      </c:barChart>
      <c:catAx>
        <c:axId val="119408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94081871"/>
        <c:crosses val="autoZero"/>
        <c:auto val="1"/>
        <c:lblAlgn val="ctr"/>
        <c:lblOffset val="100"/>
        <c:noMultiLvlLbl val="0"/>
      </c:catAx>
      <c:valAx>
        <c:axId val="1194081871"/>
        <c:scaling>
          <c:orientation val="minMax"/>
          <c:max val="0.5"/>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194083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'cog decline'!$B$7</c:f>
              <c:strCache>
                <c:ptCount val="1"/>
                <c:pt idx="0">
                  <c:v>Cognitive decline</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A0B3-4C7D-A9B1-1EC144B0DDA1}"/>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'cog decline'!$A$8:$A$9</c:f>
              <c:strCache>
                <c:ptCount val="2"/>
                <c:pt idx="0">
                  <c:v>65 or older (2018)</c:v>
                </c:pt>
                <c:pt idx="1">
                  <c:v>Maine (2018)</c:v>
                </c:pt>
              </c:strCache>
            </c:strRef>
          </c:cat>
          <c:val>
            <c:numRef>
              <c:f>'cog decline'!$B$8:$B$9</c:f>
              <c:numCache>
                <c:formatCode>0.0%</c:formatCode>
                <c:ptCount val="2"/>
                <c:pt idx="0">
                  <c:v>9.9000000000000005E-2</c:v>
                </c:pt>
                <c:pt idx="1">
                  <c:v>0.10299999999999999</c:v>
                </c:pt>
              </c:numCache>
            </c:numRef>
          </c:val>
          <c:extLst>
            <c:ext xmlns:c16="http://schemas.microsoft.com/office/drawing/2014/chart" uri="{C3380CC4-5D6E-409C-BE32-E72D297353CC}">
              <c16:uniqueId val="{00000000-9B53-4ADF-8597-E730D286CA26}"/>
            </c:ext>
          </c:extLst>
        </c:ser>
        <c:dLbls>
          <c:dLblPos val="outEnd"/>
          <c:showLegendKey val="0"/>
          <c:showVal val="1"/>
          <c:showCatName val="0"/>
          <c:showSerName val="0"/>
          <c:showPercent val="0"/>
          <c:showBubbleSize val="0"/>
        </c:dLbls>
        <c:gapWidth val="219"/>
        <c:overlap val="-27"/>
        <c:axId val="1210516079"/>
        <c:axId val="1210513583"/>
      </c:barChart>
      <c:catAx>
        <c:axId val="121051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10513583"/>
        <c:crosses val="autoZero"/>
        <c:auto val="1"/>
        <c:lblAlgn val="ctr"/>
        <c:lblOffset val="100"/>
        <c:noMultiLvlLbl val="0"/>
      </c:catAx>
      <c:valAx>
        <c:axId val="1210513583"/>
        <c:scaling>
          <c:orientation val="minMax"/>
          <c:max val="0.15000000000000002"/>
          <c:min val="1.0000000000000002E-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210516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'injury deaths'!$B$7</c:f>
              <c:strCache>
                <c:ptCount val="1"/>
                <c:pt idx="0">
                  <c:v>Injury deaths per 100,000 population (2019)</c:v>
                </c:pt>
              </c:strCache>
            </c:strRef>
          </c:tx>
          <c:spPr>
            <a:solidFill>
              <a:srgbClr val="3D6E6F"/>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0-B7A0-400E-97D2-2EF88DC67036}"/>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'injury deaths'!$A$8:$A$11</c:f>
              <c:strCache>
                <c:ptCount val="4"/>
                <c:pt idx="0">
                  <c:v>65-74 years old</c:v>
                </c:pt>
                <c:pt idx="1">
                  <c:v>75-84 year old</c:v>
                </c:pt>
                <c:pt idx="2">
                  <c:v>85 or older</c:v>
                </c:pt>
                <c:pt idx="3">
                  <c:v>Maine</c:v>
                </c:pt>
              </c:strCache>
            </c:strRef>
          </c:cat>
          <c:val>
            <c:numRef>
              <c:f>'injury deaths'!$B$8:$B$11</c:f>
              <c:numCache>
                <c:formatCode>0.0</c:formatCode>
                <c:ptCount val="4"/>
                <c:pt idx="0">
                  <c:v>88.7</c:v>
                </c:pt>
                <c:pt idx="1">
                  <c:v>197.8</c:v>
                </c:pt>
                <c:pt idx="2">
                  <c:v>662.7</c:v>
                </c:pt>
                <c:pt idx="3" formatCode="General">
                  <c:v>83.9</c:v>
                </c:pt>
              </c:numCache>
            </c:numRef>
          </c:val>
          <c:extLst>
            <c:ext xmlns:c16="http://schemas.microsoft.com/office/drawing/2014/chart" uri="{C3380CC4-5D6E-409C-BE32-E72D297353CC}">
              <c16:uniqueId val="{00000000-529F-4674-B587-8CA288262963}"/>
            </c:ext>
          </c:extLst>
        </c:ser>
        <c:dLbls>
          <c:dLblPos val="outEnd"/>
          <c:showLegendKey val="0"/>
          <c:showVal val="1"/>
          <c:showCatName val="0"/>
          <c:showSerName val="0"/>
          <c:showPercent val="0"/>
          <c:showBubbleSize val="0"/>
        </c:dLbls>
        <c:gapWidth val="219"/>
        <c:overlap val="-27"/>
        <c:axId val="1210515247"/>
        <c:axId val="1210517743"/>
      </c:barChart>
      <c:catAx>
        <c:axId val="121051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10517743"/>
        <c:crosses val="autoZero"/>
        <c:auto val="1"/>
        <c:lblAlgn val="ctr"/>
        <c:lblOffset val="100"/>
        <c:noMultiLvlLbl val="0"/>
      </c:catAx>
      <c:valAx>
        <c:axId val="121051774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10515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layout/>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'fall injuries'!$B$9</c:f>
              <c:strCache>
                <c:ptCount val="1"/>
                <c:pt idx="0">
                  <c:v>Fall-related injury (unintentional) emergency department rate per 10,000 population (2018)</c:v>
                </c:pt>
              </c:strCache>
            </c:strRef>
          </c:tx>
          <c:spPr>
            <a:solidFill>
              <a:srgbClr val="3D6E6F"/>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0-3206-4A22-B855-8D63CB4D3CA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injuries'!$A$10:$A$13</c:f>
              <c:strCache>
                <c:ptCount val="4"/>
                <c:pt idx="0">
                  <c:v>65-74 years old</c:v>
                </c:pt>
                <c:pt idx="1">
                  <c:v>75-84 years old</c:v>
                </c:pt>
                <c:pt idx="2">
                  <c:v>85 or older</c:v>
                </c:pt>
                <c:pt idx="3">
                  <c:v>Maine</c:v>
                </c:pt>
              </c:strCache>
            </c:strRef>
          </c:cat>
          <c:val>
            <c:numRef>
              <c:f>'fall injuries'!$B$10:$B$13</c:f>
              <c:numCache>
                <c:formatCode>0.0</c:formatCode>
                <c:ptCount val="4"/>
                <c:pt idx="0">
                  <c:v>373.4</c:v>
                </c:pt>
                <c:pt idx="1">
                  <c:v>732.7</c:v>
                </c:pt>
                <c:pt idx="2">
                  <c:v>1571</c:v>
                </c:pt>
                <c:pt idx="3" formatCode="General">
                  <c:v>307.39999999999998</c:v>
                </c:pt>
              </c:numCache>
            </c:numRef>
          </c:val>
          <c:extLst>
            <c:ext xmlns:c16="http://schemas.microsoft.com/office/drawing/2014/chart" uri="{C3380CC4-5D6E-409C-BE32-E72D297353CC}">
              <c16:uniqueId val="{00000000-6CC2-45B5-9E81-18806EE38BBA}"/>
            </c:ext>
          </c:extLst>
        </c:ser>
        <c:dLbls>
          <c:dLblPos val="outEnd"/>
          <c:showLegendKey val="0"/>
          <c:showVal val="1"/>
          <c:showCatName val="0"/>
          <c:showSerName val="0"/>
          <c:showPercent val="0"/>
          <c:showBubbleSize val="0"/>
        </c:dLbls>
        <c:gapWidth val="219"/>
        <c:overlap val="-27"/>
        <c:axId val="1129725183"/>
        <c:axId val="1129725599"/>
      </c:barChart>
      <c:catAx>
        <c:axId val="112972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29725599"/>
        <c:crosses val="autoZero"/>
        <c:auto val="1"/>
        <c:lblAlgn val="ctr"/>
        <c:lblOffset val="100"/>
        <c:noMultiLvlLbl val="0"/>
      </c:catAx>
      <c:valAx>
        <c:axId val="112972559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29725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'fall deaths'!$B$9</c:f>
              <c:strCache>
                <c:ptCount val="1"/>
                <c:pt idx="0">
                  <c:v>Fall-related deaths (unintentional) per 100,000 population (2019)</c:v>
                </c:pt>
              </c:strCache>
            </c:strRef>
          </c:tx>
          <c:spPr>
            <a:solidFill>
              <a:srgbClr val="3D6E6F"/>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0-9411-4774-93FD-6650ACE9E62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'fall deaths'!$A$10:$A$13</c:f>
              <c:strCache>
                <c:ptCount val="4"/>
                <c:pt idx="0">
                  <c:v>65-74 years old</c:v>
                </c:pt>
                <c:pt idx="1">
                  <c:v>75-84 years old</c:v>
                </c:pt>
                <c:pt idx="2">
                  <c:v>85 or older</c:v>
                </c:pt>
                <c:pt idx="3">
                  <c:v>Maine</c:v>
                </c:pt>
              </c:strCache>
            </c:strRef>
          </c:cat>
          <c:val>
            <c:numRef>
              <c:f>'fall deaths'!$B$10:$B$13</c:f>
              <c:numCache>
                <c:formatCode>0.0</c:formatCode>
                <c:ptCount val="4"/>
                <c:pt idx="0">
                  <c:v>30.2</c:v>
                </c:pt>
                <c:pt idx="1">
                  <c:v>122.6</c:v>
                </c:pt>
                <c:pt idx="2">
                  <c:v>568</c:v>
                </c:pt>
                <c:pt idx="3" formatCode="General">
                  <c:v>14.4</c:v>
                </c:pt>
              </c:numCache>
            </c:numRef>
          </c:val>
          <c:extLst>
            <c:ext xmlns:c16="http://schemas.microsoft.com/office/drawing/2014/chart" uri="{C3380CC4-5D6E-409C-BE32-E72D297353CC}">
              <c16:uniqueId val="{00000000-BF1F-426A-A810-B045EEED009B}"/>
            </c:ext>
          </c:extLst>
        </c:ser>
        <c:dLbls>
          <c:dLblPos val="outEnd"/>
          <c:showLegendKey val="0"/>
          <c:showVal val="1"/>
          <c:showCatName val="0"/>
          <c:showSerName val="0"/>
          <c:showPercent val="0"/>
          <c:showBubbleSize val="0"/>
        </c:dLbls>
        <c:gapWidth val="219"/>
        <c:overlap val="-27"/>
        <c:axId val="1129726431"/>
        <c:axId val="1129712287"/>
      </c:barChart>
      <c:catAx>
        <c:axId val="112972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29712287"/>
        <c:crosses val="autoZero"/>
        <c:auto val="1"/>
        <c:lblAlgn val="ctr"/>
        <c:lblOffset val="100"/>
        <c:noMultiLvlLbl val="0"/>
      </c:catAx>
      <c:valAx>
        <c:axId val="112971228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29726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suicide!$B$7</c:f>
              <c:strCache>
                <c:ptCount val="1"/>
                <c:pt idx="0">
                  <c:v>Suicide deaths per 100,000 population (2019)</c:v>
                </c:pt>
              </c:strCache>
            </c:strRef>
          </c:tx>
          <c:spPr>
            <a:solidFill>
              <a:srgbClr val="3D6E6F"/>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0-1206-4FFD-951F-04E71FE81DF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suicide!$A$8:$A$11</c:f>
              <c:strCache>
                <c:ptCount val="4"/>
                <c:pt idx="0">
                  <c:v>65-74 years old</c:v>
                </c:pt>
                <c:pt idx="1">
                  <c:v>75-84 year old</c:v>
                </c:pt>
                <c:pt idx="2">
                  <c:v>85 or older</c:v>
                </c:pt>
                <c:pt idx="3">
                  <c:v>Maine</c:v>
                </c:pt>
              </c:strCache>
            </c:strRef>
          </c:cat>
          <c:val>
            <c:numRef>
              <c:f>suicide!$B$8:$B$11</c:f>
              <c:numCache>
                <c:formatCode>0.0</c:formatCode>
                <c:ptCount val="4"/>
                <c:pt idx="0">
                  <c:v>21.9</c:v>
                </c:pt>
                <c:pt idx="1">
                  <c:v>24.3</c:v>
                </c:pt>
                <c:pt idx="2">
                  <c:v>26.6</c:v>
                </c:pt>
                <c:pt idx="3">
                  <c:v>17.7</c:v>
                </c:pt>
              </c:numCache>
            </c:numRef>
          </c:val>
          <c:extLst>
            <c:ext xmlns:c16="http://schemas.microsoft.com/office/drawing/2014/chart" uri="{C3380CC4-5D6E-409C-BE32-E72D297353CC}">
              <c16:uniqueId val="{00000000-7017-4900-93F5-46EA20E2E560}"/>
            </c:ext>
          </c:extLst>
        </c:ser>
        <c:dLbls>
          <c:dLblPos val="outEnd"/>
          <c:showLegendKey val="0"/>
          <c:showVal val="1"/>
          <c:showCatName val="0"/>
          <c:showSerName val="0"/>
          <c:showPercent val="0"/>
          <c:showBubbleSize val="0"/>
        </c:dLbls>
        <c:gapWidth val="219"/>
        <c:overlap val="-27"/>
        <c:axId val="1226698815"/>
        <c:axId val="1226693823"/>
      </c:barChart>
      <c:catAx>
        <c:axId val="1226698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26693823"/>
        <c:crosses val="autoZero"/>
        <c:auto val="1"/>
        <c:lblAlgn val="ctr"/>
        <c:lblOffset val="100"/>
        <c:noMultiLvlLbl val="0"/>
      </c:catAx>
      <c:valAx>
        <c:axId val="122669382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26698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'tooth loss'!$B$8</c:f>
              <c:strCache>
                <c:ptCount val="1"/>
                <c:pt idx="0">
                  <c:v>Adult tooth loss (2016)</c:v>
                </c:pt>
              </c:strCache>
            </c:strRef>
          </c:tx>
          <c:spPr>
            <a:solidFill>
              <a:srgbClr val="3D6E6F"/>
            </a:solidFill>
            <a:ln>
              <a:noFill/>
            </a:ln>
            <a:effectLst/>
          </c:spPr>
          <c:invertIfNegative val="0"/>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0-D44A-4FD6-8283-631BCF717C2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'tooth loss'!$A$9:$A$11</c:f>
              <c:strCache>
                <c:ptCount val="3"/>
                <c:pt idx="0">
                  <c:v>65-74 years old</c:v>
                </c:pt>
                <c:pt idx="1">
                  <c:v>75 years old or older</c:v>
                </c:pt>
                <c:pt idx="2">
                  <c:v>Maine</c:v>
                </c:pt>
              </c:strCache>
            </c:strRef>
          </c:cat>
          <c:val>
            <c:numRef>
              <c:f>'tooth loss'!$B$9:$B$11</c:f>
              <c:numCache>
                <c:formatCode>0.0%</c:formatCode>
                <c:ptCount val="3"/>
                <c:pt idx="0">
                  <c:v>0.34599999999999997</c:v>
                </c:pt>
                <c:pt idx="1">
                  <c:v>0.4</c:v>
                </c:pt>
                <c:pt idx="2">
                  <c:v>0.19500000000000001</c:v>
                </c:pt>
              </c:numCache>
            </c:numRef>
          </c:val>
          <c:extLst>
            <c:ext xmlns:c16="http://schemas.microsoft.com/office/drawing/2014/chart" uri="{C3380CC4-5D6E-409C-BE32-E72D297353CC}">
              <c16:uniqueId val="{00000000-5151-450C-8210-40C725D43C29}"/>
            </c:ext>
          </c:extLst>
        </c:ser>
        <c:dLbls>
          <c:dLblPos val="outEnd"/>
          <c:showLegendKey val="0"/>
          <c:showVal val="1"/>
          <c:showCatName val="0"/>
          <c:showSerName val="0"/>
          <c:showPercent val="0"/>
          <c:showBubbleSize val="0"/>
        </c:dLbls>
        <c:gapWidth val="219"/>
        <c:overlap val="-27"/>
        <c:axId val="1122626607"/>
        <c:axId val="1122628687"/>
      </c:barChart>
      <c:catAx>
        <c:axId val="112262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22628687"/>
        <c:crosses val="autoZero"/>
        <c:auto val="1"/>
        <c:lblAlgn val="ctr"/>
        <c:lblOffset val="100"/>
        <c:noMultiLvlLbl val="0"/>
      </c:catAx>
      <c:valAx>
        <c:axId val="112262868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22626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Sheet1!$B$30</c:f>
              <c:strCache>
                <c:ptCount val="1"/>
                <c:pt idx="0">
                  <c:v>Population</c:v>
                </c:pt>
              </c:strCache>
            </c:strRef>
          </c:tx>
          <c:spPr>
            <a:solidFill>
              <a:schemeClr val="accent1"/>
            </a:solidFill>
            <a:ln>
              <a:noFill/>
            </a:ln>
            <a:effectLst/>
          </c:spPr>
          <c:invertIfNegative val="0"/>
          <c:dPt>
            <c:idx val="0"/>
            <c:invertIfNegative val="0"/>
            <c:bubble3D val="0"/>
            <c:spPr>
              <a:solidFill>
                <a:srgbClr val="44546A"/>
              </a:solidFill>
              <a:ln>
                <a:noFill/>
              </a:ln>
              <a:effectLst/>
            </c:spPr>
            <c:extLst>
              <c:ext xmlns:c16="http://schemas.microsoft.com/office/drawing/2014/chart" uri="{C3380CC4-5D6E-409C-BE32-E72D297353CC}">
                <c16:uniqueId val="{0000000A-59E2-46AF-AB2B-7EFCC6F304B3}"/>
              </c:ext>
            </c:extLst>
          </c:dPt>
          <c:dPt>
            <c:idx val="1"/>
            <c:invertIfNegative val="0"/>
            <c:bubble3D val="0"/>
            <c:spPr>
              <a:solidFill>
                <a:srgbClr val="44546A"/>
              </a:solidFill>
              <a:ln>
                <a:noFill/>
              </a:ln>
              <a:effectLst/>
            </c:spPr>
            <c:extLst>
              <c:ext xmlns:c16="http://schemas.microsoft.com/office/drawing/2014/chart" uri="{C3380CC4-5D6E-409C-BE32-E72D297353CC}">
                <c16:uniqueId val="{00000009-59E2-46AF-AB2B-7EFCC6F304B3}"/>
              </c:ext>
            </c:extLst>
          </c:dPt>
          <c:dPt>
            <c:idx val="2"/>
            <c:invertIfNegative val="0"/>
            <c:bubble3D val="0"/>
            <c:spPr>
              <a:solidFill>
                <a:srgbClr val="44546A"/>
              </a:solidFill>
              <a:ln>
                <a:noFill/>
              </a:ln>
              <a:effectLst/>
            </c:spPr>
            <c:extLst>
              <c:ext xmlns:c16="http://schemas.microsoft.com/office/drawing/2014/chart" uri="{C3380CC4-5D6E-409C-BE32-E72D297353CC}">
                <c16:uniqueId val="{00000008-59E2-46AF-AB2B-7EFCC6F304B3}"/>
              </c:ext>
            </c:extLst>
          </c:dPt>
          <c:dPt>
            <c:idx val="3"/>
            <c:invertIfNegative val="0"/>
            <c:bubble3D val="0"/>
            <c:spPr>
              <a:solidFill>
                <a:srgbClr val="44546A"/>
              </a:solidFill>
              <a:ln>
                <a:noFill/>
              </a:ln>
              <a:effectLst/>
            </c:spPr>
            <c:extLst>
              <c:ext xmlns:c16="http://schemas.microsoft.com/office/drawing/2014/chart" uri="{C3380CC4-5D6E-409C-BE32-E72D297353CC}">
                <c16:uniqueId val="{00000007-59E2-46AF-AB2B-7EFCC6F304B3}"/>
              </c:ext>
            </c:extLst>
          </c:dPt>
          <c:dPt>
            <c:idx val="4"/>
            <c:invertIfNegative val="0"/>
            <c:bubble3D val="0"/>
            <c:spPr>
              <a:solidFill>
                <a:srgbClr val="44546A"/>
              </a:solidFill>
              <a:ln>
                <a:noFill/>
              </a:ln>
              <a:effectLst/>
            </c:spPr>
            <c:extLst>
              <c:ext xmlns:c16="http://schemas.microsoft.com/office/drawing/2014/chart" uri="{C3380CC4-5D6E-409C-BE32-E72D297353CC}">
                <c16:uniqueId val="{00000006-59E2-46AF-AB2B-7EFCC6F304B3}"/>
              </c:ext>
            </c:extLst>
          </c:dPt>
          <c:dPt>
            <c:idx val="5"/>
            <c:invertIfNegative val="0"/>
            <c:bubble3D val="0"/>
            <c:spPr>
              <a:solidFill>
                <a:srgbClr val="3D6E6F"/>
              </a:solidFill>
              <a:ln>
                <a:noFill/>
              </a:ln>
              <a:effectLst/>
            </c:spPr>
            <c:extLst>
              <c:ext xmlns:c16="http://schemas.microsoft.com/office/drawing/2014/chart" uri="{C3380CC4-5D6E-409C-BE32-E72D297353CC}">
                <c16:uniqueId val="{00000013-59E2-46AF-AB2B-7EFCC6F304B3}"/>
              </c:ext>
            </c:extLst>
          </c:dPt>
          <c:dPt>
            <c:idx val="6"/>
            <c:invertIfNegative val="0"/>
            <c:bubble3D val="0"/>
            <c:spPr>
              <a:solidFill>
                <a:srgbClr val="3D6E6F"/>
              </a:solidFill>
              <a:ln>
                <a:noFill/>
              </a:ln>
              <a:effectLst/>
            </c:spPr>
            <c:extLst>
              <c:ext xmlns:c16="http://schemas.microsoft.com/office/drawing/2014/chart" uri="{C3380CC4-5D6E-409C-BE32-E72D297353CC}">
                <c16:uniqueId val="{00000012-59E2-46AF-AB2B-7EFCC6F304B3}"/>
              </c:ext>
            </c:extLst>
          </c:dPt>
          <c:dPt>
            <c:idx val="7"/>
            <c:invertIfNegative val="0"/>
            <c:bubble3D val="0"/>
            <c:spPr>
              <a:solidFill>
                <a:srgbClr val="3D6E6F"/>
              </a:solidFill>
              <a:ln>
                <a:noFill/>
              </a:ln>
              <a:effectLst/>
            </c:spPr>
            <c:extLst>
              <c:ext xmlns:c16="http://schemas.microsoft.com/office/drawing/2014/chart" uri="{C3380CC4-5D6E-409C-BE32-E72D297353CC}">
                <c16:uniqueId val="{00000011-59E2-46AF-AB2B-7EFCC6F304B3}"/>
              </c:ext>
            </c:extLst>
          </c:dPt>
          <c:dPt>
            <c:idx val="8"/>
            <c:invertIfNegative val="0"/>
            <c:bubble3D val="0"/>
            <c:spPr>
              <a:solidFill>
                <a:srgbClr val="3D6E6F"/>
              </a:solidFill>
              <a:ln>
                <a:noFill/>
              </a:ln>
              <a:effectLst/>
            </c:spPr>
            <c:extLst>
              <c:ext xmlns:c16="http://schemas.microsoft.com/office/drawing/2014/chart" uri="{C3380CC4-5D6E-409C-BE32-E72D297353CC}">
                <c16:uniqueId val="{00000010-59E2-46AF-AB2B-7EFCC6F304B3}"/>
              </c:ext>
            </c:extLst>
          </c:dPt>
          <c:dPt>
            <c:idx val="9"/>
            <c:invertIfNegative val="0"/>
            <c:bubble3D val="0"/>
            <c:spPr>
              <a:solidFill>
                <a:srgbClr val="3D6E6F"/>
              </a:solidFill>
              <a:ln>
                <a:noFill/>
              </a:ln>
              <a:effectLst/>
            </c:spPr>
            <c:extLst>
              <c:ext xmlns:c16="http://schemas.microsoft.com/office/drawing/2014/chart" uri="{C3380CC4-5D6E-409C-BE32-E72D297353CC}">
                <c16:uniqueId val="{0000000F-59E2-46AF-AB2B-7EFCC6F304B3}"/>
              </c:ext>
            </c:extLst>
          </c:dPt>
          <c:dPt>
            <c:idx val="10"/>
            <c:invertIfNegative val="0"/>
            <c:bubble3D val="0"/>
            <c:spPr>
              <a:solidFill>
                <a:srgbClr val="3D6E6F"/>
              </a:solidFill>
              <a:ln>
                <a:noFill/>
              </a:ln>
              <a:effectLst/>
            </c:spPr>
            <c:extLst>
              <c:ext xmlns:c16="http://schemas.microsoft.com/office/drawing/2014/chart" uri="{C3380CC4-5D6E-409C-BE32-E72D297353CC}">
                <c16:uniqueId val="{0000000E-59E2-46AF-AB2B-7EFCC6F304B3}"/>
              </c:ext>
            </c:extLst>
          </c:dPt>
          <c:dPt>
            <c:idx val="11"/>
            <c:invertIfNegative val="0"/>
            <c:bubble3D val="0"/>
            <c:spPr>
              <a:solidFill>
                <a:srgbClr val="3D6E6F"/>
              </a:solidFill>
              <a:ln>
                <a:noFill/>
              </a:ln>
              <a:effectLst/>
            </c:spPr>
            <c:extLst>
              <c:ext xmlns:c16="http://schemas.microsoft.com/office/drawing/2014/chart" uri="{C3380CC4-5D6E-409C-BE32-E72D297353CC}">
                <c16:uniqueId val="{0000000D-59E2-46AF-AB2B-7EFCC6F304B3}"/>
              </c:ext>
            </c:extLst>
          </c:dPt>
          <c:dPt>
            <c:idx val="12"/>
            <c:invertIfNegative val="0"/>
            <c:bubble3D val="0"/>
            <c:spPr>
              <a:solidFill>
                <a:srgbClr val="3D6E6F"/>
              </a:solidFill>
              <a:ln>
                <a:noFill/>
              </a:ln>
              <a:effectLst/>
            </c:spPr>
            <c:extLst>
              <c:ext xmlns:c16="http://schemas.microsoft.com/office/drawing/2014/chart" uri="{C3380CC4-5D6E-409C-BE32-E72D297353CC}">
                <c16:uniqueId val="{0000000C-59E2-46AF-AB2B-7EFCC6F304B3}"/>
              </c:ext>
            </c:extLst>
          </c:dPt>
          <c:dPt>
            <c:idx val="13"/>
            <c:invertIfNegative val="0"/>
            <c:bubble3D val="0"/>
            <c:spPr>
              <a:solidFill>
                <a:srgbClr val="3D6E6F"/>
              </a:solidFill>
              <a:ln>
                <a:noFill/>
              </a:ln>
              <a:effectLst/>
            </c:spPr>
            <c:extLst>
              <c:ext xmlns:c16="http://schemas.microsoft.com/office/drawing/2014/chart" uri="{C3380CC4-5D6E-409C-BE32-E72D297353CC}">
                <c16:uniqueId val="{0000000B-59E2-46AF-AB2B-7EFCC6F304B3}"/>
              </c:ext>
            </c:extLst>
          </c:dPt>
          <c:dPt>
            <c:idx val="14"/>
            <c:invertIfNegative val="0"/>
            <c:bubble3D val="0"/>
            <c:spPr>
              <a:solidFill>
                <a:srgbClr val="44546A"/>
              </a:solidFill>
              <a:ln>
                <a:noFill/>
              </a:ln>
              <a:effectLst/>
            </c:spPr>
            <c:extLst>
              <c:ext xmlns:c16="http://schemas.microsoft.com/office/drawing/2014/chart" uri="{C3380CC4-5D6E-409C-BE32-E72D297353CC}">
                <c16:uniqueId val="{00000005-59E2-46AF-AB2B-7EFCC6F304B3}"/>
              </c:ext>
            </c:extLst>
          </c:dPt>
          <c:dPt>
            <c:idx val="15"/>
            <c:invertIfNegative val="0"/>
            <c:bubble3D val="0"/>
            <c:spPr>
              <a:solidFill>
                <a:srgbClr val="44546A"/>
              </a:solidFill>
              <a:ln>
                <a:noFill/>
              </a:ln>
              <a:effectLst/>
            </c:spPr>
            <c:extLst>
              <c:ext xmlns:c16="http://schemas.microsoft.com/office/drawing/2014/chart" uri="{C3380CC4-5D6E-409C-BE32-E72D297353CC}">
                <c16:uniqueId val="{00000003-59E2-46AF-AB2B-7EFCC6F304B3}"/>
              </c:ext>
            </c:extLst>
          </c:dPt>
          <c:dPt>
            <c:idx val="16"/>
            <c:invertIfNegative val="0"/>
            <c:bubble3D val="0"/>
            <c:spPr>
              <a:solidFill>
                <a:srgbClr val="44546A"/>
              </a:solidFill>
              <a:ln>
                <a:noFill/>
              </a:ln>
              <a:effectLst/>
            </c:spPr>
            <c:extLst>
              <c:ext xmlns:c16="http://schemas.microsoft.com/office/drawing/2014/chart" uri="{C3380CC4-5D6E-409C-BE32-E72D297353CC}">
                <c16:uniqueId val="{00000004-59E2-46AF-AB2B-7EFCC6F304B3}"/>
              </c:ext>
            </c:extLst>
          </c:dPt>
          <c:dPt>
            <c:idx val="17"/>
            <c:invertIfNegative val="0"/>
            <c:bubble3D val="0"/>
            <c:spPr>
              <a:solidFill>
                <a:srgbClr val="44546A"/>
              </a:solidFill>
              <a:ln>
                <a:noFill/>
              </a:ln>
              <a:effectLst/>
            </c:spPr>
            <c:extLst>
              <c:ext xmlns:c16="http://schemas.microsoft.com/office/drawing/2014/chart" uri="{C3380CC4-5D6E-409C-BE32-E72D297353CC}">
                <c16:uniqueId val="{00000002-59E2-46AF-AB2B-7EFCC6F304B3}"/>
              </c:ext>
            </c:extLst>
          </c:dPt>
          <c:cat>
            <c:strRef>
              <c:f>Sheet1!$A$31:$A$48</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Sheet1!$B$31:$B$48</c:f>
              <c:numCache>
                <c:formatCode>#,##0</c:formatCode>
                <c:ptCount val="18"/>
                <c:pt idx="0">
                  <c:v>64035</c:v>
                </c:pt>
                <c:pt idx="1">
                  <c:v>69457</c:v>
                </c:pt>
                <c:pt idx="2">
                  <c:v>72774</c:v>
                </c:pt>
                <c:pt idx="3">
                  <c:v>79136</c:v>
                </c:pt>
                <c:pt idx="4">
                  <c:v>75973</c:v>
                </c:pt>
                <c:pt idx="5">
                  <c:v>79467</c:v>
                </c:pt>
                <c:pt idx="6">
                  <c:v>78728</c:v>
                </c:pt>
                <c:pt idx="7">
                  <c:v>75180</c:v>
                </c:pt>
                <c:pt idx="8">
                  <c:v>77305</c:v>
                </c:pt>
                <c:pt idx="9">
                  <c:v>87341</c:v>
                </c:pt>
                <c:pt idx="10">
                  <c:v>98127</c:v>
                </c:pt>
                <c:pt idx="11">
                  <c:v>107204</c:v>
                </c:pt>
                <c:pt idx="12">
                  <c:v>103197</c:v>
                </c:pt>
                <c:pt idx="13">
                  <c:v>91155</c:v>
                </c:pt>
                <c:pt idx="14">
                  <c:v>67126</c:v>
                </c:pt>
                <c:pt idx="15">
                  <c:v>45034</c:v>
                </c:pt>
                <c:pt idx="16">
                  <c:v>30210</c:v>
                </c:pt>
                <c:pt idx="17">
                  <c:v>34043</c:v>
                </c:pt>
              </c:numCache>
            </c:numRef>
          </c:val>
          <c:extLst>
            <c:ext xmlns:c16="http://schemas.microsoft.com/office/drawing/2014/chart" uri="{C3380CC4-5D6E-409C-BE32-E72D297353CC}">
              <c16:uniqueId val="{00000000-59E2-46AF-AB2B-7EFCC6F304B3}"/>
            </c:ext>
          </c:extLst>
        </c:ser>
        <c:dLbls>
          <c:showLegendKey val="0"/>
          <c:showVal val="0"/>
          <c:showCatName val="0"/>
          <c:showSerName val="0"/>
          <c:showPercent val="0"/>
          <c:showBubbleSize val="0"/>
        </c:dLbls>
        <c:gapWidth val="182"/>
        <c:axId val="2029332207"/>
        <c:axId val="2029344271"/>
      </c:barChart>
      <c:catAx>
        <c:axId val="202933220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44271"/>
        <c:crosses val="autoZero"/>
        <c:auto val="1"/>
        <c:lblAlgn val="ctr"/>
        <c:lblOffset val="100"/>
        <c:noMultiLvlLbl val="0"/>
      </c:catAx>
      <c:valAx>
        <c:axId val="2029344271"/>
        <c:scaling>
          <c:orientation val="minMax"/>
          <c:max val="110000"/>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29332207"/>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disability!$C$6</c:f>
              <c:strCache>
                <c:ptCount val="1"/>
                <c:pt idx="0">
                  <c:v>Persons with a disability (2015-2019)</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7ADB-421B-A994-6D4312152EEF}"/>
              </c:ext>
            </c:extLst>
          </c:dPt>
          <c:dPt>
            <c:idx val="1"/>
            <c:invertIfNegative val="0"/>
            <c:bubble3D val="0"/>
            <c:spPr>
              <a:solidFill>
                <a:srgbClr val="3D6E6F"/>
              </a:solidFill>
              <a:ln>
                <a:noFill/>
              </a:ln>
              <a:effectLst/>
            </c:spPr>
            <c:extLst>
              <c:ext xmlns:c16="http://schemas.microsoft.com/office/drawing/2014/chart" uri="{C3380CC4-5D6E-409C-BE32-E72D297353CC}">
                <c16:uniqueId val="{00000001-7ADB-421B-A994-6D4312152EE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disability!$A$7:$B$9</c:f>
              <c:strCache>
                <c:ptCount val="3"/>
                <c:pt idx="0">
                  <c:v>65-74 years old </c:v>
                </c:pt>
                <c:pt idx="1">
                  <c:v>75 or older</c:v>
                </c:pt>
                <c:pt idx="2">
                  <c:v>Maine</c:v>
                </c:pt>
              </c:strCache>
            </c:strRef>
          </c:cat>
          <c:val>
            <c:numRef>
              <c:f>disability!$C$7:$C$9</c:f>
              <c:numCache>
                <c:formatCode>0.0%</c:formatCode>
                <c:ptCount val="3"/>
                <c:pt idx="0">
                  <c:v>0.23799999999999999</c:v>
                </c:pt>
                <c:pt idx="1">
                  <c:v>0.48299999999999998</c:v>
                </c:pt>
                <c:pt idx="2" formatCode="0%">
                  <c:v>0.16</c:v>
                </c:pt>
              </c:numCache>
            </c:numRef>
          </c:val>
          <c:extLst>
            <c:ext xmlns:c16="http://schemas.microsoft.com/office/drawing/2014/chart" uri="{C3380CC4-5D6E-409C-BE32-E72D297353CC}">
              <c16:uniqueId val="{00000000-1A49-4B03-93E2-6EC3C78866CA}"/>
            </c:ext>
          </c:extLst>
        </c:ser>
        <c:dLbls>
          <c:dLblPos val="outEnd"/>
          <c:showLegendKey val="0"/>
          <c:showVal val="1"/>
          <c:showCatName val="0"/>
          <c:showSerName val="0"/>
          <c:showPercent val="0"/>
          <c:showBubbleSize val="0"/>
        </c:dLbls>
        <c:gapWidth val="219"/>
        <c:overlap val="-27"/>
        <c:axId val="1208091087"/>
        <c:axId val="1208088175"/>
      </c:barChart>
      <c:catAx>
        <c:axId val="120809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08088175"/>
        <c:crosses val="autoZero"/>
        <c:auto val="1"/>
        <c:lblAlgn val="ctr"/>
        <c:lblOffset val="100"/>
        <c:noMultiLvlLbl val="0"/>
      </c:catAx>
      <c:valAx>
        <c:axId val="120808817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08091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Individuals living in poverty (2015-2019)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poverty!$B$5</c:f>
              <c:strCache>
                <c:ptCount val="1"/>
                <c:pt idx="0">
                  <c:v>Individuals living in poverty</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4C43-4FC1-81D2-E3765588F32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poverty!$A$6:$A$7</c:f>
              <c:strCache>
                <c:ptCount val="2"/>
                <c:pt idx="0">
                  <c:v>65 or older</c:v>
                </c:pt>
                <c:pt idx="1">
                  <c:v>Maine</c:v>
                </c:pt>
              </c:strCache>
            </c:strRef>
          </c:cat>
          <c:val>
            <c:numRef>
              <c:f>poverty!$B$6:$B$7</c:f>
              <c:numCache>
                <c:formatCode>0.0%</c:formatCode>
                <c:ptCount val="2"/>
                <c:pt idx="0">
                  <c:v>8.5000000000000006E-2</c:v>
                </c:pt>
                <c:pt idx="1">
                  <c:v>0.11799999999999999</c:v>
                </c:pt>
              </c:numCache>
            </c:numRef>
          </c:val>
          <c:extLst>
            <c:ext xmlns:c16="http://schemas.microsoft.com/office/drawing/2014/chart" uri="{C3380CC4-5D6E-409C-BE32-E72D297353CC}">
              <c16:uniqueId val="{00000000-E534-4C8D-BAA7-D6B02D4296FC}"/>
            </c:ext>
          </c:extLst>
        </c:ser>
        <c:dLbls>
          <c:dLblPos val="outEnd"/>
          <c:showLegendKey val="0"/>
          <c:showVal val="1"/>
          <c:showCatName val="0"/>
          <c:showSerName val="0"/>
          <c:showPercent val="0"/>
          <c:showBubbleSize val="0"/>
        </c:dLbls>
        <c:gapWidth val="219"/>
        <c:overlap val="-27"/>
        <c:axId val="1234655263"/>
        <c:axId val="1234650687"/>
      </c:barChart>
      <c:catAx>
        <c:axId val="123465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4650687"/>
        <c:crosses val="autoZero"/>
        <c:auto val="1"/>
        <c:lblAlgn val="ctr"/>
        <c:lblOffset val="100"/>
        <c:noMultiLvlLbl val="0"/>
      </c:catAx>
      <c:valAx>
        <c:axId val="123465068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4655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Persons 65 years and older living alone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'living alone'!$B$6</c:f>
              <c:strCache>
                <c:ptCount val="1"/>
                <c:pt idx="0">
                  <c:v>Persons 65 years and older living alone</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'living alone'!$A$7</c:f>
              <c:strCache>
                <c:ptCount val="1"/>
                <c:pt idx="0">
                  <c:v>Maine (2015-2019)</c:v>
                </c:pt>
              </c:strCache>
            </c:strRef>
          </c:cat>
          <c:val>
            <c:numRef>
              <c:f>'living alone'!$B$7</c:f>
              <c:numCache>
                <c:formatCode>0.0%</c:formatCode>
                <c:ptCount val="1"/>
                <c:pt idx="0">
                  <c:v>0.28999999999999998</c:v>
                </c:pt>
              </c:numCache>
            </c:numRef>
          </c:val>
          <c:extLst>
            <c:ext xmlns:c16="http://schemas.microsoft.com/office/drawing/2014/chart" uri="{C3380CC4-5D6E-409C-BE32-E72D297353CC}">
              <c16:uniqueId val="{00000000-B23A-48F7-B20D-E5EFB71619FD}"/>
            </c:ext>
          </c:extLst>
        </c:ser>
        <c:dLbls>
          <c:dLblPos val="outEnd"/>
          <c:showLegendKey val="0"/>
          <c:showVal val="1"/>
          <c:showCatName val="0"/>
          <c:showSerName val="0"/>
          <c:showPercent val="0"/>
          <c:showBubbleSize val="0"/>
        </c:dLbls>
        <c:gapWidth val="219"/>
        <c:overlap val="-27"/>
        <c:axId val="1234649023"/>
        <c:axId val="1234649439"/>
      </c:barChart>
      <c:catAx>
        <c:axId val="123464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4649439"/>
        <c:crosses val="autoZero"/>
        <c:auto val="1"/>
        <c:lblAlgn val="ctr"/>
        <c:lblOffset val="100"/>
        <c:noMultiLvlLbl val="0"/>
      </c:catAx>
      <c:valAx>
        <c:axId val="123464943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346490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'poor health'!$B$5</c:f>
              <c:strCache>
                <c:ptCount val="1"/>
                <c:pt idx="0">
                  <c:v>Fair or poor health (2015-2019)</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3D63-4379-910F-CC0494E4D87E}"/>
              </c:ext>
            </c:extLst>
          </c:dPt>
          <c:dPt>
            <c:idx val="1"/>
            <c:invertIfNegative val="0"/>
            <c:bubble3D val="0"/>
            <c:spPr>
              <a:solidFill>
                <a:srgbClr val="3D6E6F"/>
              </a:solidFill>
              <a:ln>
                <a:noFill/>
              </a:ln>
              <a:effectLst/>
            </c:spPr>
            <c:extLst>
              <c:ext xmlns:c16="http://schemas.microsoft.com/office/drawing/2014/chart" uri="{C3380CC4-5D6E-409C-BE32-E72D297353CC}">
                <c16:uniqueId val="{00000001-3D63-4379-910F-CC0494E4D87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'poor health'!$A$6:$A$8</c:f>
              <c:strCache>
                <c:ptCount val="3"/>
                <c:pt idx="0">
                  <c:v>65-74 years old</c:v>
                </c:pt>
                <c:pt idx="1">
                  <c:v>75 or older</c:v>
                </c:pt>
                <c:pt idx="2">
                  <c:v>Maine</c:v>
                </c:pt>
              </c:strCache>
            </c:strRef>
          </c:cat>
          <c:val>
            <c:numRef>
              <c:f>'poor health'!$B$6:$B$8</c:f>
              <c:numCache>
                <c:formatCode>0.0%</c:formatCode>
                <c:ptCount val="3"/>
                <c:pt idx="0">
                  <c:v>0.16900000000000001</c:v>
                </c:pt>
                <c:pt idx="1">
                  <c:v>0.24199999999999999</c:v>
                </c:pt>
                <c:pt idx="2">
                  <c:v>0.16200000000000001</c:v>
                </c:pt>
              </c:numCache>
            </c:numRef>
          </c:val>
          <c:extLst>
            <c:ext xmlns:c16="http://schemas.microsoft.com/office/drawing/2014/chart" uri="{C3380CC4-5D6E-409C-BE32-E72D297353CC}">
              <c16:uniqueId val="{00000000-C488-413E-A164-8593668418A5}"/>
            </c:ext>
          </c:extLst>
        </c:ser>
        <c:dLbls>
          <c:dLblPos val="outEnd"/>
          <c:showLegendKey val="0"/>
          <c:showVal val="1"/>
          <c:showCatName val="0"/>
          <c:showSerName val="0"/>
          <c:showPercent val="0"/>
          <c:showBubbleSize val="0"/>
        </c:dLbls>
        <c:gapWidth val="219"/>
        <c:overlap val="-27"/>
        <c:axId val="1127870031"/>
        <c:axId val="1127870863"/>
      </c:barChart>
      <c:catAx>
        <c:axId val="112787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27870863"/>
        <c:crosses val="autoZero"/>
        <c:auto val="1"/>
        <c:lblAlgn val="ctr"/>
        <c:lblOffset val="100"/>
        <c:noMultiLvlLbl val="0"/>
      </c:catAx>
      <c:valAx>
        <c:axId val="112787086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2787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'chronic condition'!$B$5</c:f>
              <c:strCache>
                <c:ptCount val="1"/>
                <c:pt idx="0">
                  <c:v>Three or more chronic conditions (2017)</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3FE3-405C-BF50-5AE73F00FF29}"/>
              </c:ext>
            </c:extLst>
          </c:dPt>
          <c:dPt>
            <c:idx val="1"/>
            <c:invertIfNegative val="0"/>
            <c:bubble3D val="0"/>
            <c:spPr>
              <a:solidFill>
                <a:srgbClr val="3D6E6F"/>
              </a:solidFill>
              <a:ln>
                <a:noFill/>
              </a:ln>
              <a:effectLst/>
            </c:spPr>
            <c:extLst>
              <c:ext xmlns:c16="http://schemas.microsoft.com/office/drawing/2014/chart" uri="{C3380CC4-5D6E-409C-BE32-E72D297353CC}">
                <c16:uniqueId val="{00000001-3FE3-405C-BF50-5AE73F00FF2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condition'!$A$6:$A$8</c:f>
              <c:strCache>
                <c:ptCount val="3"/>
                <c:pt idx="0">
                  <c:v>65-74 years old </c:v>
                </c:pt>
                <c:pt idx="1">
                  <c:v>75 or older</c:v>
                </c:pt>
                <c:pt idx="2">
                  <c:v>Maine</c:v>
                </c:pt>
              </c:strCache>
            </c:strRef>
          </c:cat>
          <c:val>
            <c:numRef>
              <c:f>'chronic condition'!$B$6:$B$8</c:f>
              <c:numCache>
                <c:formatCode>0.0%</c:formatCode>
                <c:ptCount val="3"/>
                <c:pt idx="0">
                  <c:v>0.26300000000000001</c:v>
                </c:pt>
                <c:pt idx="1">
                  <c:v>0.35299999999999998</c:v>
                </c:pt>
                <c:pt idx="2">
                  <c:v>0.156</c:v>
                </c:pt>
              </c:numCache>
            </c:numRef>
          </c:val>
          <c:extLst>
            <c:ext xmlns:c16="http://schemas.microsoft.com/office/drawing/2014/chart" uri="{C3380CC4-5D6E-409C-BE32-E72D297353CC}">
              <c16:uniqueId val="{00000000-7CE3-4E05-BBEF-3A6AE4F2D7F9}"/>
            </c:ext>
          </c:extLst>
        </c:ser>
        <c:dLbls>
          <c:dLblPos val="outEnd"/>
          <c:showLegendKey val="0"/>
          <c:showVal val="1"/>
          <c:showCatName val="0"/>
          <c:showSerName val="0"/>
          <c:showPercent val="0"/>
          <c:showBubbleSize val="0"/>
        </c:dLbls>
        <c:gapWidth val="219"/>
        <c:overlap val="-27"/>
        <c:axId val="1378149375"/>
        <c:axId val="1378158527"/>
      </c:barChart>
      <c:catAx>
        <c:axId val="137814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78158527"/>
        <c:crosses val="autoZero"/>
        <c:auto val="1"/>
        <c:lblAlgn val="ctr"/>
        <c:lblOffset val="100"/>
        <c:noMultiLvlLbl val="0"/>
      </c:catAx>
      <c:valAx>
        <c:axId val="137815852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378149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admits!$B$4</c:f>
              <c:strCache>
                <c:ptCount val="1"/>
                <c:pt idx="0">
                  <c:v>Ambulatory care-sensitive condition hospitalizations per 10,000 population (2018)</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0-D0C8-44F5-90C4-4D5D5E8D56EA}"/>
              </c:ext>
            </c:extLst>
          </c:dPt>
          <c:dPt>
            <c:idx val="1"/>
            <c:invertIfNegative val="0"/>
            <c:bubble3D val="0"/>
            <c:spPr>
              <a:solidFill>
                <a:srgbClr val="3D6E6F"/>
              </a:solidFill>
              <a:ln>
                <a:noFill/>
              </a:ln>
              <a:effectLst/>
            </c:spPr>
            <c:extLst>
              <c:ext xmlns:c16="http://schemas.microsoft.com/office/drawing/2014/chart" uri="{C3380CC4-5D6E-409C-BE32-E72D297353CC}">
                <c16:uniqueId val="{00000001-D0C8-44F5-90C4-4D5D5E8D56EA}"/>
              </c:ext>
            </c:extLst>
          </c:dPt>
          <c:dPt>
            <c:idx val="2"/>
            <c:invertIfNegative val="0"/>
            <c:bubble3D val="0"/>
            <c:spPr>
              <a:solidFill>
                <a:srgbClr val="3D6E6F"/>
              </a:solidFill>
              <a:ln>
                <a:noFill/>
              </a:ln>
              <a:effectLst/>
            </c:spPr>
            <c:extLst>
              <c:ext xmlns:c16="http://schemas.microsoft.com/office/drawing/2014/chart" uri="{C3380CC4-5D6E-409C-BE32-E72D297353CC}">
                <c16:uniqueId val="{00000002-D0C8-44F5-90C4-4D5D5E8D56E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admits!$A$5:$A$8</c:f>
              <c:strCache>
                <c:ptCount val="4"/>
                <c:pt idx="0">
                  <c:v>65-74 years old</c:v>
                </c:pt>
                <c:pt idx="1">
                  <c:v>75-84 years old</c:v>
                </c:pt>
                <c:pt idx="2">
                  <c:v>85 or older</c:v>
                </c:pt>
                <c:pt idx="3">
                  <c:v>Maine</c:v>
                </c:pt>
              </c:strCache>
            </c:strRef>
          </c:cat>
          <c:val>
            <c:numRef>
              <c:f>admits!$B$5:$B$8</c:f>
              <c:numCache>
                <c:formatCode>0.0</c:formatCode>
                <c:ptCount val="4"/>
                <c:pt idx="0">
                  <c:v>124</c:v>
                </c:pt>
                <c:pt idx="1">
                  <c:v>267.60000000000002</c:v>
                </c:pt>
                <c:pt idx="2">
                  <c:v>572.70000000000005</c:v>
                </c:pt>
                <c:pt idx="3" formatCode="General">
                  <c:v>61.4</c:v>
                </c:pt>
              </c:numCache>
            </c:numRef>
          </c:val>
          <c:extLst>
            <c:ext xmlns:c16="http://schemas.microsoft.com/office/drawing/2014/chart" uri="{C3380CC4-5D6E-409C-BE32-E72D297353CC}">
              <c16:uniqueId val="{00000000-57D9-4B70-BEC1-31687283A9B5}"/>
            </c:ext>
          </c:extLst>
        </c:ser>
        <c:dLbls>
          <c:dLblPos val="outEnd"/>
          <c:showLegendKey val="0"/>
          <c:showVal val="1"/>
          <c:showCatName val="0"/>
          <c:showSerName val="0"/>
          <c:showPercent val="0"/>
          <c:showBubbleSize val="0"/>
        </c:dLbls>
        <c:gapWidth val="219"/>
        <c:overlap val="-27"/>
        <c:axId val="1232552815"/>
        <c:axId val="1232554479"/>
      </c:barChart>
      <c:catAx>
        <c:axId val="123255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2554479"/>
        <c:crosses val="autoZero"/>
        <c:auto val="1"/>
        <c:lblAlgn val="ctr"/>
        <c:lblOffset val="100"/>
        <c:noMultiLvlLbl val="0"/>
      </c:catAx>
      <c:valAx>
        <c:axId val="1232554479"/>
        <c:scaling>
          <c:orientation val="minMax"/>
          <c:max val="100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23255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dirty="0"/>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00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FAABD-4F58-404B-A887-CC377F7A4301}" type="slidenum">
              <a:rPr lang="en-US" smtClean="0"/>
              <a:t>14</a:t>
            </a:fld>
            <a:endParaRPr lang="en-US"/>
          </a:p>
        </p:txBody>
      </p:sp>
    </p:spTree>
    <p:extLst>
      <p:ext uri="{BB962C8B-B14F-4D97-AF65-F5344CB8AC3E}">
        <p14:creationId xmlns:p14="http://schemas.microsoft.com/office/powerpoint/2010/main" val="363783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FAABD-4F58-404B-A887-CC377F7A4301}" type="slidenum">
              <a:rPr lang="en-US" smtClean="0"/>
              <a:t>15</a:t>
            </a:fld>
            <a:endParaRPr lang="en-US"/>
          </a:p>
        </p:txBody>
      </p:sp>
    </p:spTree>
    <p:extLst>
      <p:ext uri="{BB962C8B-B14F-4D97-AF65-F5344CB8AC3E}">
        <p14:creationId xmlns:p14="http://schemas.microsoft.com/office/powerpoint/2010/main" val="22716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FAABD-4F58-404B-A887-CC377F7A4301}" type="slidenum">
              <a:rPr lang="en-US" smtClean="0"/>
              <a:t>16</a:t>
            </a:fld>
            <a:endParaRPr lang="en-US"/>
          </a:p>
        </p:txBody>
      </p:sp>
    </p:spTree>
    <p:extLst>
      <p:ext uri="{BB962C8B-B14F-4D97-AF65-F5344CB8AC3E}">
        <p14:creationId xmlns:p14="http://schemas.microsoft.com/office/powerpoint/2010/main" val="381391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DFAABD-4F58-404B-A887-CC377F7A4301}" type="slidenum">
              <a:rPr lang="en-US" smtClean="0"/>
              <a:t>17</a:t>
            </a:fld>
            <a:endParaRPr lang="en-US"/>
          </a:p>
        </p:txBody>
      </p:sp>
    </p:spTree>
    <p:extLst>
      <p:ext uri="{BB962C8B-B14F-4D97-AF65-F5344CB8AC3E}">
        <p14:creationId xmlns:p14="http://schemas.microsoft.com/office/powerpoint/2010/main" val="78376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Madison MacLean of John Snow, Inc. (JSI) who will now give a data presentation on the top indicators </a:t>
            </a:r>
            <a:endParaRPr lang="en-US" dirty="0"/>
          </a:p>
          <a:p>
            <a:endParaRPr lang="en-US"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address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today’s forum</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dirty="0"/>
          </a:p>
        </p:txBody>
      </p:sp>
    </p:spTree>
    <p:extLst>
      <p:ext uri="{BB962C8B-B14F-4D97-AF65-F5344CB8AC3E}">
        <p14:creationId xmlns:p14="http://schemas.microsoft.com/office/powerpoint/2010/main" val="198303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Maine is 78, which is slightly lower than the U.S. life expectancy of 78.7.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Maine. They are also the leading causes of death for many of the counties.</a:t>
            </a:r>
            <a:endParaRPr lang="en-US" dirty="0"/>
          </a:p>
          <a:p>
            <a:endParaRPr lang="en-US" dirty="0"/>
          </a:p>
          <a:p>
            <a:r>
              <a:rPr lang="en-US" dirty="0"/>
              <a:t>The leading cause of death is cancer. As we will see later in the presentation, Maine has both cost and location barriers to health care, which can impact cancer outcomes.  </a:t>
            </a:r>
          </a:p>
          <a:p>
            <a:endParaRPr lang="en-US" baseline="0" dirty="0"/>
          </a:p>
          <a:p>
            <a:r>
              <a:rPr lang="en-US" baseline="0" dirty="0"/>
              <a:t>Some highlights:</a:t>
            </a:r>
          </a:p>
          <a:p>
            <a:r>
              <a:rPr lang="en-US" baseline="0" dirty="0"/>
              <a:t>Heart Disease is the 2</a:t>
            </a:r>
            <a:r>
              <a:rPr lang="en-US" baseline="30000" dirty="0"/>
              <a:t>nd</a:t>
            </a:r>
            <a:r>
              <a:rPr lang="en-US" baseline="0" dirty="0"/>
              <a:t> leading cause of death. Maine residents have high rates of obesity, and many live a sedentary lifestyle.  The leading cause of death in the U.S. is heart Disease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has a population of 1,362,359. The population is aging and is one of the oldest states in the country. There are fewer children and young adults and more adults over the age of 65. This is particularly true in more rural parts of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Maine is a largely rural area with only 4 counties with metro areas. As you can see on this map, 100% of the population of 12 of Maine’s 16 counties live in rural areas. Statewide, 66% of the state population reside in a rural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Maine has had an increase in the rate of adults who have attained an associate’s degree or higher degree of education with a 6% change between 2010 and 2015-2019.</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Maine has 6 counties that have had an increase in poverty levels between 2010 and 2015-2019. Poverty has decreased in the state overall. </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percentage of older adults with a disability is significantly higher than the state rate overall. There is also a notable increase between those that are 65-74 and 75 and older.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American Community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people who answer yes to one of the five ACS questions. Questions about hearing, vision, cognitive ability, ambulatory, self-care and independent living are used to assess disability.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2746915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the percentage of individuals living in poverty is higher for the state overall than those that are 65 years or older.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US Census Bureau, American Community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individuals who live in households where the total income of the householder's family is below the established federal poverty level.</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352063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 third of Maine residents 65 and older are currently living alone. There are some risks associated with older adults living alone, including a variety of physical and mental conditions, as well as loneliness and isolation.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Data Source: US Census Bureau, American Community Survey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National Institute of Health (risks)</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1997841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Maine residents who are 75 or older are significantly more likely to self-report their health as fair or poor when compared to both those in the age 65-74 and Mainers as a whole.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rate their health as fair or poor (vs. excellent, very good or good).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Compared to the state, those who are 75 or older are significantly more likely to have a three or more chronic conditions.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been diagnosed with three or more chronic health conditions (chronic conditions in skin cancer, other types of cancer, cardiovascular disease [such as stroke], coronary heart disease [such as heart attack], arthritis, COPD and asthma, obesity, and chronic kidney disease. Hypertension and high cholesterol are not included in this definition, because data on these conditions are collected biennially whereas the other conditions are collected annually.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7835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dirty="0"/>
          </a:p>
        </p:txBody>
      </p:sp>
    </p:spTree>
    <p:extLst>
      <p:ext uri="{BB962C8B-B14F-4D97-AF65-F5344CB8AC3E}">
        <p14:creationId xmlns:p14="http://schemas.microsoft.com/office/powerpoint/2010/main" val="2187566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An ambulatory care-sensitive condition is defined as one that early interventions and good outpatient care can prevent complications and the need for hospitalization. As this chart shows, the rate of those 85 years and older are hospitalized for such conditions are a significantly higher rate than the state of Maine and those 65-84.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The same is true for those treated in the emergency department for an ambulatory care-sensitive condition.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601877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that the rate of cancer deaths increases with age among those 65 and older. The rate of death due to cancer for older adults is significantly higher than the state.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from any type of cancer.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1818907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Similar to the previous slide, older adults are more likely to die from tobacco-related cancer deaths when compared to the overall state rate. The likelihood of a tobacco-related cancer death increases with age.</a:t>
            </a:r>
          </a:p>
          <a:p>
            <a:r>
              <a:rPr lang="en-US" sz="1800" b="0" i="0" u="none" strike="noStrike" dirty="0">
                <a:solidFill>
                  <a:srgbClr val="000000"/>
                </a:solidFill>
                <a:effectLst/>
                <a:latin typeface="Calibri" panose="020F0502020204030204" pitchFamily="34" charset="0"/>
              </a:rPr>
              <a:t> </a:t>
            </a: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8508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Those who are 75 or older are significantly more likely to have a diagnosis of high blood pressure that the state and those 65-74 years old. Both older age groups are significantly more likely to have high blood pressure than the state.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ever been told by a healthcare provider that they have high blood pressure.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1974766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Those who are 65-74 years old are slightly more likely to have high cholesterol when compared to those 75 years or older, This difference is not significant. The difference is significant between older adults and the state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been told by a healthcare provider that their blood cholesterol is high.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4239627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Older adults are more likely to have been diagnosed with diabetes. The difference between older adults and the state is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that have ever been told by a doctor or healthcare provider that they have diabetes, excluding diabetes during pregnancy.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776010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Obesity rates drop significantly between those 65-74 and those 75 or older. Obesity is defined as an adult with a Body Mass Index of 30 or more.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with a Body Mass Index of 30 or more, based on self-reported height and weight.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3407242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While few Maine residents 75 or older are obese when compared to those 65-74, they are slightly more likely to be overweight. However, this difference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with a Body Mass Index between 25.0 and 29.9, based on self-reported height and weight.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3573537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Cognitive decline is defined as the percentage of adults 45 and older who have experienced confusion or memory loss that has increased in frequency or intensity within the past 12 months. As this chart shows, older adults are not significantly more likely to have a cognitive decline when compared to the overall state.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ages 45 and over, who experienced confusion or memory loss that happened more often or got worse within the past 12 months.  Data collected in 2012 and 2016.</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dirty="0"/>
          </a:p>
        </p:txBody>
      </p:sp>
    </p:spTree>
    <p:extLst>
      <p:ext uri="{BB962C8B-B14F-4D97-AF65-F5344CB8AC3E}">
        <p14:creationId xmlns:p14="http://schemas.microsoft.com/office/powerpoint/2010/main" val="3097371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chart shows a sharp increase in injury deaths among Maine residents who are 85 years or older. This difference is significant when compared to both the state and those in the other older cohorts.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injuries.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dirty="0"/>
          </a:p>
        </p:txBody>
      </p:sp>
    </p:spTree>
    <p:extLst>
      <p:ext uri="{BB962C8B-B14F-4D97-AF65-F5344CB8AC3E}">
        <p14:creationId xmlns:p14="http://schemas.microsoft.com/office/powerpoint/2010/main" val="417976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dirty="0"/>
          </a:p>
        </p:txBody>
      </p:sp>
    </p:spTree>
    <p:extLst>
      <p:ext uri="{BB962C8B-B14F-4D97-AF65-F5344CB8AC3E}">
        <p14:creationId xmlns:p14="http://schemas.microsoft.com/office/powerpoint/2010/main" val="174881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Decreased mobility contributes to falls that result in injury or death among older adults. Maine residents who are 85 or older are significantly more likely to sustain an injury from a fall when compared to the state and older adults between 65-84.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diagnoses of a fall-related injury.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3310255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Similar to what we saw in the previous slide, those 85 or older are significantly more likely to die due to a fall than those who are 65-84. 75-84 years old are significantly more likely to have a fall related death when compared to 65-74 year </a:t>
            </a:r>
            <a:r>
              <a:rPr lang="en-US" sz="1800" b="0" i="0" u="none" strike="noStrike" dirty="0" err="1">
                <a:solidFill>
                  <a:srgbClr val="000000"/>
                </a:solidFill>
                <a:effectLst/>
                <a:latin typeface="Calibri" panose="020F0502020204030204" pitchFamily="34" charset="0"/>
              </a:rPr>
              <a:t>olds</a:t>
            </a:r>
            <a:r>
              <a:rPr lang="en-US" sz="1800" b="0" i="0" u="none" strike="noStrike" dirty="0">
                <a:solidFill>
                  <a:srgbClr val="000000"/>
                </a:solidFill>
                <a:effectLst/>
                <a:latin typeface="Calibri" panose="020F0502020204030204" pitchFamily="34" charset="0"/>
              </a:rPr>
              <a:t>. All older adults are significantly more likely to die as a result of a fall when compared to the state rate.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unintentional falls.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75157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older adults committing suicide is higher than the rate in Maine as a whole, but the difference is not significant. The rise is suicide rates among older adults is concerning and warrants further resources dedicated to the mental health and well-being of seniors.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suicide.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4220033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that older adults are more likely to have had major tooth loss when compared to the state. </a:t>
            </a:r>
          </a:p>
          <a:p>
            <a:endParaRPr lang="en-US" dirty="0"/>
          </a:p>
          <a:p>
            <a:r>
              <a:rPr lang="en-US" dirty="0"/>
              <a:t>Data 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r>
              <a:rPr lang="en-US" dirty="0"/>
              <a:t>To be read as needed. Definition: </a:t>
            </a:r>
            <a:r>
              <a:rPr lang="en-US" sz="1800" b="0" i="0" u="none" strike="noStrike" dirty="0">
                <a:solidFill>
                  <a:srgbClr val="000000"/>
                </a:solidFill>
                <a:effectLst/>
                <a:latin typeface="Arial" panose="020B0604020202020204" pitchFamily="34" charset="0"/>
              </a:rPr>
              <a:t>Percentage of adults who have lost six or more teeth due to tooth decay or gum disease. Data collected in even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820208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 Facilitator(s) and Scribes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1487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ea typeface="Times New Roman" panose="02020603050405020304" pitchFamily="18" charset="0"/>
                <a:cs typeface="Times New Roman" panose="02020603050405020304" pitchFamily="18" charset="0"/>
              </a:rPr>
              <a:t>Jess Maurer,</a:t>
            </a:r>
            <a:r>
              <a:rPr lang="en-US" sz="1200" b="1" kern="12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0" kern="1200" baseline="0" dirty="0">
                <a:effectLst/>
                <a:latin typeface="Arial" panose="020B0604020202020204" pitchFamily="34" charset="0"/>
                <a:ea typeface="Times New Roman" panose="02020603050405020304" pitchFamily="18" charset="0"/>
                <a:cs typeface="Times New Roman" panose="02020603050405020304" pitchFamily="18" charset="0"/>
              </a:rPr>
              <a:t>Executive Director, Maine Council on Aging and Project Manager for the Tri-State Learning Collaborative on Aging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1572378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6041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kern="1200" dirty="0">
                <a:effectLst/>
                <a:latin typeface="Arial" panose="020B0604020202020204" pitchFamily="34" charset="0"/>
                <a:ea typeface="Times New Roman" panose="02020603050405020304" pitchFamily="18" charset="0"/>
                <a:cs typeface="Times New Roman" panose="02020603050405020304" pitchFamily="18" charset="0"/>
              </a:rPr>
              <a:t>Jess Maurer,</a:t>
            </a:r>
            <a:r>
              <a:rPr lang="en-US" sz="1200" b="1" kern="12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0" kern="1200" baseline="0" dirty="0">
                <a:effectLst/>
                <a:latin typeface="Arial" panose="020B0604020202020204" pitchFamily="34" charset="0"/>
                <a:ea typeface="Times New Roman" panose="02020603050405020304" pitchFamily="18" charset="0"/>
                <a:cs typeface="Times New Roman" panose="02020603050405020304" pitchFamily="18" charset="0"/>
              </a:rPr>
              <a:t>Executive Director, Maine Council on Aging and Project Manager for the Tri-State Learning Collaborative on Aging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270736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10/1/2021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10/1/2021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10/1/2021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10/1/2021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10/1/2021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10/1/2021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10/1/2021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10/1/2021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10/1/2021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jmaurer@mainecouncilonaging.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mainechna.org/" TargetMode="External"/><Relationship Id="rId5" Type="http://schemas.openxmlformats.org/officeDocument/2006/relationships/hyperlink" Target="mailto:info@mainechna.org" TargetMode="External"/><Relationship Id="rId4" Type="http://schemas.openxmlformats.org/officeDocument/2006/relationships/hyperlink" Target="mailto:kgeorge@mainecouncilonaging.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Older Adults</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123114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MCOA Activities and Accomplishments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11</a:t>
            </a:fld>
            <a:endParaRPr lang="en-US"/>
          </a:p>
        </p:txBody>
      </p:sp>
    </p:spTree>
    <p:extLst>
      <p:ext uri="{BB962C8B-B14F-4D97-AF65-F5344CB8AC3E}">
        <p14:creationId xmlns:p14="http://schemas.microsoft.com/office/powerpoint/2010/main" val="420136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algn="ctr"/>
            <a:r>
              <a:rPr lang="en-US" b="1" dirty="0"/>
              <a:t>Legislative </a:t>
            </a:r>
            <a:r>
              <a:rPr lang="en-US" b="1" dirty="0" smtClean="0"/>
              <a:t>Priorities</a:t>
            </a:r>
            <a:endParaRPr lang="en-US" b="1" dirty="0"/>
          </a:p>
        </p:txBody>
      </p:sp>
      <p:sp>
        <p:nvSpPr>
          <p:cNvPr id="3" name="Text Placeholder 2"/>
          <p:cNvSpPr>
            <a:spLocks noGrp="1"/>
          </p:cNvSpPr>
          <p:nvPr>
            <p:ph type="body" idx="1"/>
          </p:nvPr>
        </p:nvSpPr>
        <p:spPr>
          <a:xfrm>
            <a:off x="838200" y="2055813"/>
            <a:ext cx="10904621" cy="4351338"/>
          </a:xfrm>
        </p:spPr>
        <p:txBody>
          <a:bodyPr>
            <a:normAutofit/>
          </a:bodyPr>
          <a:lstStyle/>
          <a:p>
            <a:r>
              <a:rPr lang="en-US" dirty="0" smtClean="0"/>
              <a:t>Strengthening </a:t>
            </a:r>
            <a:r>
              <a:rPr lang="en-US" dirty="0"/>
              <a:t>Maine’s </a:t>
            </a:r>
            <a:r>
              <a:rPr lang="en-US" dirty="0" smtClean="0"/>
              <a:t>essential support workforce </a:t>
            </a:r>
            <a:r>
              <a:rPr lang="en-US" dirty="0"/>
              <a:t>across all settings </a:t>
            </a:r>
          </a:p>
          <a:p>
            <a:r>
              <a:rPr lang="en-US" dirty="0" smtClean="0"/>
              <a:t>Increasing </a:t>
            </a:r>
            <a:r>
              <a:rPr lang="en-US" dirty="0"/>
              <a:t>housing and home repair options </a:t>
            </a:r>
          </a:p>
          <a:p>
            <a:r>
              <a:rPr lang="en-US" dirty="0" smtClean="0"/>
              <a:t>Growing </a:t>
            </a:r>
            <a:r>
              <a:rPr lang="en-US" dirty="0"/>
              <a:t>transportation options and funding </a:t>
            </a:r>
          </a:p>
          <a:p>
            <a:r>
              <a:rPr lang="en-US" dirty="0" smtClean="0"/>
              <a:t>Expanding </a:t>
            </a:r>
            <a:r>
              <a:rPr lang="en-US" dirty="0"/>
              <a:t>access to supports and services </a:t>
            </a:r>
          </a:p>
          <a:p>
            <a:r>
              <a:rPr lang="en-US" dirty="0" smtClean="0"/>
              <a:t>Promoting </a:t>
            </a:r>
            <a:r>
              <a:rPr lang="en-US" dirty="0"/>
              <a:t>integrated and coordinated care, with special focus on people living with dementia and their care partners </a:t>
            </a:r>
          </a:p>
          <a:p>
            <a:r>
              <a:rPr lang="en-US" dirty="0" smtClean="0"/>
              <a:t>Increasing </a:t>
            </a:r>
            <a:r>
              <a:rPr lang="en-US" dirty="0"/>
              <a:t>the food and financial stability of older Mainers </a:t>
            </a:r>
          </a:p>
          <a:p>
            <a:pPr marL="114300" indent="0">
              <a:buNone/>
            </a:pPr>
            <a:endParaRPr lang="en-US" dirty="0" smtClean="0"/>
          </a:p>
          <a:p>
            <a:endParaRPr lang="en-US" dirty="0"/>
          </a:p>
        </p:txBody>
      </p:sp>
      <p:pic>
        <p:nvPicPr>
          <p:cNvPr id="5" name="Google Shape;89;p1"/>
          <p:cNvPicPr preferRelativeResize="0"/>
          <p:nvPr/>
        </p:nvPicPr>
        <p:blipFill>
          <a:blip r:embed="rId3">
            <a:alphaModFix/>
          </a:blip>
          <a:stretch>
            <a:fillRect/>
          </a:stretch>
        </p:blipFill>
        <p:spPr>
          <a:xfrm>
            <a:off x="0" y="0"/>
            <a:ext cx="1395663" cy="1825625"/>
          </a:xfrm>
          <a:prstGeom prst="rect">
            <a:avLst/>
          </a:prstGeom>
          <a:noFill/>
          <a:ln>
            <a:noFill/>
          </a:ln>
        </p:spPr>
      </p:pic>
    </p:spTree>
    <p:extLst>
      <p:ext uri="{BB962C8B-B14F-4D97-AF65-F5344CB8AC3E}">
        <p14:creationId xmlns:p14="http://schemas.microsoft.com/office/powerpoint/2010/main" val="99542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2021 Policy Priorities</a:t>
            </a:r>
            <a:endParaRPr lang="en-US" dirty="0"/>
          </a:p>
        </p:txBody>
      </p:sp>
      <p:sp>
        <p:nvSpPr>
          <p:cNvPr id="3" name="Text Placeholder 2"/>
          <p:cNvSpPr>
            <a:spLocks noGrp="1"/>
          </p:cNvSpPr>
          <p:nvPr>
            <p:ph type="body" idx="1"/>
          </p:nvPr>
        </p:nvSpPr>
        <p:spPr>
          <a:xfrm>
            <a:off x="2024742" y="1600201"/>
            <a:ext cx="9557657" cy="4525963"/>
          </a:xfrm>
        </p:spPr>
        <p:txBody>
          <a:bodyPr>
            <a:normAutofit fontScale="92500" lnSpcReduction="10000"/>
          </a:bodyPr>
          <a:lstStyle/>
          <a:p>
            <a:r>
              <a:rPr lang="en-US" b="1" dirty="0"/>
              <a:t>COVID-19	</a:t>
            </a:r>
            <a:r>
              <a:rPr lang="en-US" dirty="0"/>
              <a:t> </a:t>
            </a:r>
          </a:p>
          <a:p>
            <a:r>
              <a:rPr lang="en-US" b="1" dirty="0"/>
              <a:t>Ageism &amp; </a:t>
            </a:r>
            <a:r>
              <a:rPr lang="en-US" b="1" dirty="0" smtClean="0"/>
              <a:t>Equity</a:t>
            </a:r>
          </a:p>
          <a:p>
            <a:r>
              <a:rPr lang="en-US" b="1" dirty="0" smtClean="0"/>
              <a:t>Social Connectedness</a:t>
            </a:r>
          </a:p>
          <a:p>
            <a:r>
              <a:rPr lang="en-US" b="1" dirty="0" smtClean="0"/>
              <a:t>Core </a:t>
            </a:r>
            <a:r>
              <a:rPr lang="en-US" b="1" dirty="0"/>
              <a:t>Supports &amp; Services</a:t>
            </a:r>
            <a:endParaRPr lang="en-US" dirty="0"/>
          </a:p>
          <a:p>
            <a:r>
              <a:rPr lang="en-US" b="1" dirty="0" smtClean="0"/>
              <a:t>Essential Support Workforce</a:t>
            </a:r>
            <a:endParaRPr lang="en-US" dirty="0"/>
          </a:p>
          <a:p>
            <a:r>
              <a:rPr lang="en-US" b="1" dirty="0" smtClean="0"/>
              <a:t>Integrated </a:t>
            </a:r>
            <a:r>
              <a:rPr lang="en-US" b="1" dirty="0"/>
              <a:t>&amp; Coordinated </a:t>
            </a:r>
            <a:r>
              <a:rPr lang="en-US" b="1" dirty="0" smtClean="0"/>
              <a:t>Services</a:t>
            </a:r>
            <a:endParaRPr lang="en-US" dirty="0"/>
          </a:p>
          <a:p>
            <a:r>
              <a:rPr lang="en-US" b="1" dirty="0"/>
              <a:t>Affordable Housing </a:t>
            </a:r>
            <a:r>
              <a:rPr lang="en-US" b="1" dirty="0" smtClean="0"/>
              <a:t>Options</a:t>
            </a:r>
          </a:p>
          <a:p>
            <a:r>
              <a:rPr lang="en-US" b="1" dirty="0" smtClean="0"/>
              <a:t>Care Partners</a:t>
            </a:r>
          </a:p>
          <a:p>
            <a:r>
              <a:rPr lang="en-US" b="1" dirty="0"/>
              <a:t>L</a:t>
            </a:r>
            <a:r>
              <a:rPr lang="en-US" b="1" dirty="0" smtClean="0"/>
              <a:t>ocal</a:t>
            </a:r>
            <a:r>
              <a:rPr lang="en-US" b="1" dirty="0"/>
              <a:t>, statewide, and regional initiatives that support healthy </a:t>
            </a:r>
            <a:r>
              <a:rPr lang="en-US" b="1" dirty="0" smtClean="0"/>
              <a:t>aging</a:t>
            </a:r>
            <a:endParaRPr lang="en-US" dirty="0"/>
          </a:p>
        </p:txBody>
      </p:sp>
      <p:pic>
        <p:nvPicPr>
          <p:cNvPr id="4" name="Google Shape;89;p1"/>
          <p:cNvPicPr preferRelativeResize="0"/>
          <p:nvPr/>
        </p:nvPicPr>
        <p:blipFill>
          <a:blip r:embed="rId2">
            <a:alphaModFix/>
          </a:blip>
          <a:stretch>
            <a:fillRect/>
          </a:stretch>
        </p:blipFill>
        <p:spPr>
          <a:xfrm>
            <a:off x="0" y="1"/>
            <a:ext cx="1427747" cy="1825624"/>
          </a:xfrm>
          <a:prstGeom prst="rect">
            <a:avLst/>
          </a:prstGeom>
          <a:noFill/>
          <a:ln>
            <a:noFill/>
          </a:ln>
        </p:spPr>
      </p:pic>
    </p:spTree>
    <p:extLst>
      <p:ext uri="{BB962C8B-B14F-4D97-AF65-F5344CB8AC3E}">
        <p14:creationId xmlns:p14="http://schemas.microsoft.com/office/powerpoint/2010/main" val="190628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814" y="0"/>
            <a:ext cx="10972186" cy="1219814"/>
          </a:xfrm>
          <a:prstGeom prst="rect">
            <a:avLst/>
          </a:prstGeom>
          <a:solidFill>
            <a:srgbClr val="277CCB"/>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solidFill>
                  <a:srgbClr val="FFFFFF"/>
                </a:solidFill>
              </a:rPr>
              <a:t>M-DASH:</a:t>
            </a:r>
          </a:p>
          <a:p>
            <a:pPr algn="ctr"/>
            <a:r>
              <a:rPr lang="en-US" sz="4000" dirty="0" smtClean="0">
                <a:solidFill>
                  <a:srgbClr val="FFFFFF"/>
                </a:solidFill>
              </a:rPr>
              <a:t>Households </a:t>
            </a:r>
            <a:r>
              <a:rPr lang="en-US" sz="4000" dirty="0">
                <a:solidFill>
                  <a:srgbClr val="FFFFFF"/>
                </a:solidFill>
              </a:rPr>
              <a:t>with one or more people age 60+</a:t>
            </a:r>
          </a:p>
        </p:txBody>
      </p:sp>
      <p:pic>
        <p:nvPicPr>
          <p:cNvPr id="5" name="Picture 2" descr="Maine Council on Aging">
            <a:extLst>
              <a:ext uri="{FF2B5EF4-FFF2-40B4-BE49-F238E27FC236}">
                <a16:creationId xmlns:a16="http://schemas.microsoft.com/office/drawing/2014/main" id="{CDFEEF12-A2B8-4C36-8D2C-AAB03410102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428750" cy="1428750"/>
          </a:xfrm>
          <a:prstGeom prst="rect">
            <a:avLst/>
          </a:prstGeom>
          <a:noFill/>
          <a:ln>
            <a:solidFill>
              <a:srgbClr val="3E6E68"/>
            </a:solidFill>
          </a:ln>
          <a:extLst>
            <a:ext uri="{909E8E84-426E-40dd-AFC4-6F175D3DCCD1}">
              <a14:hiddenFill xmlns:a14="http://schemas.microsoft.com/office/drawing/2010/main" xmlns="">
                <a:solidFill>
                  <a:srgbClr val="FFFFFF"/>
                </a:solidFill>
              </a14:hiddenFill>
            </a:ext>
          </a:extLst>
        </p:spPr>
      </p:pic>
      <p:graphicFrame>
        <p:nvGraphicFramePr>
          <p:cNvPr id="2" name="Chart 1">
            <a:extLst>
              <a:ext uri="{FF2B5EF4-FFF2-40B4-BE49-F238E27FC236}">
                <a16:creationId xmlns:a16="http://schemas.microsoft.com/office/drawing/2014/main" id="{FF94551C-980B-974A-8B71-F1F83CFE2837}"/>
              </a:ext>
            </a:extLst>
          </p:cNvPr>
          <p:cNvGraphicFramePr/>
          <p:nvPr>
            <p:extLst/>
          </p:nvPr>
        </p:nvGraphicFramePr>
        <p:xfrm>
          <a:off x="3343277" y="1376976"/>
          <a:ext cx="8386762" cy="53810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83D6CD59-EE57-9D41-A06A-41A52F57305C}"/>
              </a:ext>
            </a:extLst>
          </p:cNvPr>
          <p:cNvGraphicFramePr>
            <a:graphicFrameLocks noGrp="1"/>
          </p:cNvGraphicFramePr>
          <p:nvPr>
            <p:extLst/>
          </p:nvPr>
        </p:nvGraphicFramePr>
        <p:xfrm>
          <a:off x="403804" y="2816960"/>
          <a:ext cx="2500313" cy="2248028"/>
        </p:xfrm>
        <a:graphic>
          <a:graphicData uri="http://schemas.openxmlformats.org/drawingml/2006/table">
            <a:tbl>
              <a:tblPr firstRow="1" bandRow="1">
                <a:tableStyleId>{5C22544A-7EE6-4342-B048-85BDC9FD1C3A}</a:tableStyleId>
              </a:tblPr>
              <a:tblGrid>
                <a:gridCol w="1231659">
                  <a:extLst>
                    <a:ext uri="{9D8B030D-6E8A-4147-A177-3AD203B41FA5}">
                      <a16:colId xmlns:a16="http://schemas.microsoft.com/office/drawing/2014/main" val="486297383"/>
                    </a:ext>
                  </a:extLst>
                </a:gridCol>
                <a:gridCol w="1268654">
                  <a:extLst>
                    <a:ext uri="{9D8B030D-6E8A-4147-A177-3AD203B41FA5}">
                      <a16:colId xmlns:a16="http://schemas.microsoft.com/office/drawing/2014/main" val="2441244608"/>
                    </a:ext>
                  </a:extLst>
                </a:gridCol>
              </a:tblGrid>
              <a:tr h="396181">
                <a:tc>
                  <a:txBody>
                    <a:bodyPr/>
                    <a:lstStyle/>
                    <a:p>
                      <a:r>
                        <a:rPr lang="en-US" dirty="0"/>
                        <a:t>Maine</a:t>
                      </a:r>
                    </a:p>
                  </a:txBody>
                  <a:tcPr/>
                </a:tc>
                <a:tc>
                  <a:txBody>
                    <a:bodyPr/>
                    <a:lstStyle/>
                    <a:p>
                      <a:r>
                        <a:rPr lang="en-US" dirty="0"/>
                        <a:t>44.6</a:t>
                      </a:r>
                    </a:p>
                  </a:txBody>
                  <a:tcPr/>
                </a:tc>
                <a:extLst>
                  <a:ext uri="{0D108BD9-81ED-4DB2-BD59-A6C34878D82A}">
                    <a16:rowId xmlns:a16="http://schemas.microsoft.com/office/drawing/2014/main" val="65537827"/>
                  </a:ext>
                </a:extLst>
              </a:tr>
              <a:tr h="390754">
                <a:tc>
                  <a:txBody>
                    <a:bodyPr/>
                    <a:lstStyle/>
                    <a:p>
                      <a:r>
                        <a:rPr lang="en-US" dirty="0"/>
                        <a:t>Gray</a:t>
                      </a:r>
                    </a:p>
                  </a:txBody>
                  <a:tcPr/>
                </a:tc>
                <a:tc>
                  <a:txBody>
                    <a:bodyPr/>
                    <a:lstStyle/>
                    <a:p>
                      <a:r>
                        <a:rPr lang="en-US" dirty="0"/>
                        <a:t>42.9</a:t>
                      </a:r>
                    </a:p>
                  </a:txBody>
                  <a:tcPr/>
                </a:tc>
                <a:extLst>
                  <a:ext uri="{0D108BD9-81ED-4DB2-BD59-A6C34878D82A}">
                    <a16:rowId xmlns:a16="http://schemas.microsoft.com/office/drawing/2014/main" val="2667994038"/>
                  </a:ext>
                </a:extLst>
              </a:tr>
              <a:tr h="396181">
                <a:tc>
                  <a:txBody>
                    <a:bodyPr/>
                    <a:lstStyle/>
                    <a:p>
                      <a:r>
                        <a:rPr lang="en-US" dirty="0"/>
                        <a:t>Hallowell</a:t>
                      </a:r>
                    </a:p>
                  </a:txBody>
                  <a:tcPr/>
                </a:tc>
                <a:tc>
                  <a:txBody>
                    <a:bodyPr/>
                    <a:lstStyle/>
                    <a:p>
                      <a:r>
                        <a:rPr lang="en-US" dirty="0"/>
                        <a:t>39.5</a:t>
                      </a:r>
                    </a:p>
                  </a:txBody>
                  <a:tcPr/>
                </a:tc>
                <a:extLst>
                  <a:ext uri="{0D108BD9-81ED-4DB2-BD59-A6C34878D82A}">
                    <a16:rowId xmlns:a16="http://schemas.microsoft.com/office/drawing/2014/main" val="3271572219"/>
                  </a:ext>
                </a:extLst>
              </a:tr>
              <a:tr h="396181">
                <a:tc>
                  <a:txBody>
                    <a:bodyPr/>
                    <a:lstStyle/>
                    <a:p>
                      <a:r>
                        <a:rPr lang="en-US" dirty="0"/>
                        <a:t>Eastport</a:t>
                      </a:r>
                    </a:p>
                  </a:txBody>
                  <a:tcPr/>
                </a:tc>
                <a:tc>
                  <a:txBody>
                    <a:bodyPr/>
                    <a:lstStyle/>
                    <a:p>
                      <a:r>
                        <a:rPr lang="en-US" dirty="0"/>
                        <a:t>54.1</a:t>
                      </a:r>
                    </a:p>
                  </a:txBody>
                  <a:tcPr/>
                </a:tc>
                <a:extLst>
                  <a:ext uri="{0D108BD9-81ED-4DB2-BD59-A6C34878D82A}">
                    <a16:rowId xmlns:a16="http://schemas.microsoft.com/office/drawing/2014/main" val="907177281"/>
                  </a:ext>
                </a:extLst>
              </a:tr>
              <a:tr h="668731">
                <a:tc>
                  <a:txBody>
                    <a:bodyPr/>
                    <a:lstStyle/>
                    <a:p>
                      <a:r>
                        <a:rPr lang="en-US" dirty="0"/>
                        <a:t>South Portland</a:t>
                      </a:r>
                    </a:p>
                  </a:txBody>
                  <a:tcPr/>
                </a:tc>
                <a:tc>
                  <a:txBody>
                    <a:bodyPr/>
                    <a:lstStyle/>
                    <a:p>
                      <a:r>
                        <a:rPr lang="en-US" dirty="0"/>
                        <a:t>41.9</a:t>
                      </a:r>
                    </a:p>
                  </a:txBody>
                  <a:tcPr/>
                </a:tc>
                <a:extLst>
                  <a:ext uri="{0D108BD9-81ED-4DB2-BD59-A6C34878D82A}">
                    <a16:rowId xmlns:a16="http://schemas.microsoft.com/office/drawing/2014/main" val="58266332"/>
                  </a:ext>
                </a:extLst>
              </a:tr>
            </a:tbl>
          </a:graphicData>
        </a:graphic>
      </p:graphicFrame>
      <p:sp>
        <p:nvSpPr>
          <p:cNvPr id="8" name="TextBox 7">
            <a:extLst>
              <a:ext uri="{FF2B5EF4-FFF2-40B4-BE49-F238E27FC236}">
                <a16:creationId xmlns:a16="http://schemas.microsoft.com/office/drawing/2014/main" id="{8C334F7A-6E19-F548-82BE-5DB95FA97AF3}"/>
              </a:ext>
            </a:extLst>
          </p:cNvPr>
          <p:cNvSpPr txBox="1"/>
          <p:nvPr/>
        </p:nvSpPr>
        <p:spPr>
          <a:xfrm>
            <a:off x="714375" y="2290447"/>
            <a:ext cx="1943101" cy="830997"/>
          </a:xfrm>
          <a:prstGeom prst="rect">
            <a:avLst/>
          </a:prstGeom>
          <a:noFill/>
        </p:spPr>
        <p:txBody>
          <a:bodyPr wrap="square" rtlCol="0">
            <a:spAutoFit/>
          </a:bodyPr>
          <a:lstStyle/>
          <a:p>
            <a:r>
              <a:rPr lang="en-US" sz="2400" b="1" dirty="0"/>
              <a:t>Median Age</a:t>
            </a:r>
          </a:p>
          <a:p>
            <a:endParaRPr lang="en-US" sz="2400" b="1" dirty="0"/>
          </a:p>
        </p:txBody>
      </p:sp>
    </p:spTree>
    <p:extLst>
      <p:ext uri="{BB962C8B-B14F-4D97-AF65-F5344CB8AC3E}">
        <p14:creationId xmlns:p14="http://schemas.microsoft.com/office/powerpoint/2010/main" val="370561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814" y="0"/>
            <a:ext cx="10972186" cy="1219814"/>
          </a:xfrm>
          <a:prstGeom prst="rect">
            <a:avLst/>
          </a:prstGeom>
          <a:solidFill>
            <a:srgbClr val="277CCB"/>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solidFill>
                  <a:srgbClr val="FFFFFF"/>
                </a:solidFill>
              </a:rPr>
              <a:t>Why we need to disaggregate</a:t>
            </a:r>
            <a:endParaRPr lang="en-US" sz="4000" dirty="0">
              <a:solidFill>
                <a:srgbClr val="FFFFFF"/>
              </a:solidFill>
            </a:endParaRPr>
          </a:p>
        </p:txBody>
      </p:sp>
      <p:pic>
        <p:nvPicPr>
          <p:cNvPr id="5" name="Picture 2" descr="Maine Council on Aging">
            <a:extLst>
              <a:ext uri="{FF2B5EF4-FFF2-40B4-BE49-F238E27FC236}">
                <a16:creationId xmlns:a16="http://schemas.microsoft.com/office/drawing/2014/main" id="{CDFEEF12-A2B8-4C36-8D2C-AAB03410102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428750" cy="1428750"/>
          </a:xfrm>
          <a:prstGeom prst="rect">
            <a:avLst/>
          </a:prstGeom>
          <a:noFill/>
          <a:ln>
            <a:solidFill>
              <a:srgbClr val="3E6E68"/>
            </a:solidFill>
          </a:ln>
          <a:extLst>
            <a:ext uri="{909E8E84-426E-40dd-AFC4-6F175D3DCCD1}">
              <a14:hiddenFill xmlns=""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5D62336-E30E-AA43-B4FA-D6F949FAAA5F}"/>
              </a:ext>
            </a:extLst>
          </p:cNvPr>
          <p:cNvGrpSpPr/>
          <p:nvPr/>
        </p:nvGrpSpPr>
        <p:grpSpPr>
          <a:xfrm>
            <a:off x="328612" y="1628765"/>
            <a:ext cx="11258550" cy="2471748"/>
            <a:chOff x="821196" y="4560016"/>
            <a:chExt cx="10151604" cy="2171700"/>
          </a:xfrm>
        </p:grpSpPr>
        <p:pic>
          <p:nvPicPr>
            <p:cNvPr id="14" name="Picture 13">
              <a:extLst>
                <a:ext uri="{FF2B5EF4-FFF2-40B4-BE49-F238E27FC236}">
                  <a16:creationId xmlns:a16="http://schemas.microsoft.com/office/drawing/2014/main" id="{9B9078A9-988E-4942-955B-7F400826E4BC}"/>
                </a:ext>
              </a:extLst>
            </p:cNvPr>
            <p:cNvPicPr>
              <a:picLocks noChangeAspect="1"/>
            </p:cNvPicPr>
            <p:nvPr/>
          </p:nvPicPr>
          <p:blipFill>
            <a:blip r:embed="rId4"/>
            <a:stretch>
              <a:fillRect/>
            </a:stretch>
          </p:blipFill>
          <p:spPr>
            <a:xfrm>
              <a:off x="2686050" y="4560016"/>
              <a:ext cx="8286750" cy="685800"/>
            </a:xfrm>
            <a:prstGeom prst="rect">
              <a:avLst/>
            </a:prstGeom>
          </p:spPr>
        </p:pic>
        <p:pic>
          <p:nvPicPr>
            <p:cNvPr id="16" name="Picture 15" descr="Table&#10;&#10;Description automatically generated">
              <a:extLst>
                <a:ext uri="{FF2B5EF4-FFF2-40B4-BE49-F238E27FC236}">
                  <a16:creationId xmlns:a16="http://schemas.microsoft.com/office/drawing/2014/main" id="{C07CC971-87AB-FC4D-83F1-2991610BCBD4}"/>
                </a:ext>
              </a:extLst>
            </p:cNvPr>
            <p:cNvPicPr>
              <a:picLocks noChangeAspect="1"/>
            </p:cNvPicPr>
            <p:nvPr/>
          </p:nvPicPr>
          <p:blipFill>
            <a:blip r:embed="rId5"/>
            <a:stretch>
              <a:fillRect/>
            </a:stretch>
          </p:blipFill>
          <p:spPr>
            <a:xfrm>
              <a:off x="821196" y="5245816"/>
              <a:ext cx="10151603" cy="1485900"/>
            </a:xfrm>
            <a:prstGeom prst="rect">
              <a:avLst/>
            </a:prstGeom>
          </p:spPr>
        </p:pic>
      </p:grpSp>
      <p:pic>
        <p:nvPicPr>
          <p:cNvPr id="19" name="Picture 18">
            <a:extLst>
              <a:ext uri="{FF2B5EF4-FFF2-40B4-BE49-F238E27FC236}">
                <a16:creationId xmlns:a16="http://schemas.microsoft.com/office/drawing/2014/main" id="{E93BCF4E-9EC1-6744-8CEB-2DA8633EFA2A}"/>
              </a:ext>
            </a:extLst>
          </p:cNvPr>
          <p:cNvPicPr>
            <a:picLocks noChangeAspect="1"/>
          </p:cNvPicPr>
          <p:nvPr/>
        </p:nvPicPr>
        <p:blipFill>
          <a:blip r:embed="rId6"/>
          <a:stretch>
            <a:fillRect/>
          </a:stretch>
        </p:blipFill>
        <p:spPr>
          <a:xfrm>
            <a:off x="328612" y="4100513"/>
            <a:ext cx="11258549" cy="601928"/>
          </a:xfrm>
          <a:prstGeom prst="rect">
            <a:avLst/>
          </a:prstGeom>
        </p:spPr>
      </p:pic>
      <p:sp>
        <p:nvSpPr>
          <p:cNvPr id="8" name="Right Arrow 7"/>
          <p:cNvSpPr/>
          <p:nvPr/>
        </p:nvSpPr>
        <p:spPr>
          <a:xfrm rot="17943474">
            <a:off x="2854228" y="5003459"/>
            <a:ext cx="978408" cy="48463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91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814" y="0"/>
            <a:ext cx="10972186" cy="1219814"/>
          </a:xfrm>
          <a:prstGeom prst="rect">
            <a:avLst/>
          </a:prstGeom>
          <a:solidFill>
            <a:srgbClr val="277CCB"/>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solidFill>
                  <a:srgbClr val="FFFFFF"/>
                </a:solidFill>
              </a:rPr>
              <a:t>Digging Deeper on Income, Age &amp; Gender</a:t>
            </a:r>
            <a:endParaRPr lang="en-US" sz="4000" dirty="0">
              <a:solidFill>
                <a:srgbClr val="FFFFFF"/>
              </a:solidFill>
            </a:endParaRPr>
          </a:p>
        </p:txBody>
      </p:sp>
      <p:pic>
        <p:nvPicPr>
          <p:cNvPr id="5" name="Picture 2" descr="Maine Council on Aging">
            <a:extLst>
              <a:ext uri="{FF2B5EF4-FFF2-40B4-BE49-F238E27FC236}">
                <a16:creationId xmlns:a16="http://schemas.microsoft.com/office/drawing/2014/main" id="{CDFEEF12-A2B8-4C36-8D2C-AAB03410102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428750" cy="1428750"/>
          </a:xfrm>
          <a:prstGeom prst="rect">
            <a:avLst/>
          </a:prstGeom>
          <a:noFill/>
          <a:ln>
            <a:solidFill>
              <a:srgbClr val="3E6E68"/>
            </a:solidFill>
          </a:ln>
          <a:extLst>
            <a:ext uri="{909E8E84-426E-40dd-AFC4-6F175D3DCCD1}">
              <a14:hiddenFill xmlns:a14="http://schemas.microsoft.com/office/drawing/2010/main" xmlns="">
                <a:solidFill>
                  <a:srgbClr val="FFFFFF"/>
                </a:solidFill>
              </a14:hiddenFill>
            </a:ext>
          </a:extLst>
        </p:spPr>
      </p:pic>
      <p:pic>
        <p:nvPicPr>
          <p:cNvPr id="3" name="Picture 2" descr="Table&#10;&#10;Description automatically generated">
            <a:extLst>
              <a:ext uri="{FF2B5EF4-FFF2-40B4-BE49-F238E27FC236}">
                <a16:creationId xmlns:a16="http://schemas.microsoft.com/office/drawing/2014/main" id="{346002AD-8A63-974C-9757-CB5BE050F85E}"/>
              </a:ext>
            </a:extLst>
          </p:cNvPr>
          <p:cNvPicPr>
            <a:picLocks noChangeAspect="1"/>
          </p:cNvPicPr>
          <p:nvPr/>
        </p:nvPicPr>
        <p:blipFill>
          <a:blip r:embed="rId4"/>
          <a:stretch>
            <a:fillRect/>
          </a:stretch>
        </p:blipFill>
        <p:spPr>
          <a:xfrm>
            <a:off x="714375" y="2110446"/>
            <a:ext cx="10972186" cy="4574410"/>
          </a:xfrm>
          <a:prstGeom prst="rect">
            <a:avLst/>
          </a:prstGeom>
        </p:spPr>
      </p:pic>
      <p:pic>
        <p:nvPicPr>
          <p:cNvPr id="9" name="Picture 8">
            <a:extLst>
              <a:ext uri="{FF2B5EF4-FFF2-40B4-BE49-F238E27FC236}">
                <a16:creationId xmlns:a16="http://schemas.microsoft.com/office/drawing/2014/main" id="{FCEB9009-042C-4D4D-A809-F9410E120E4A}"/>
              </a:ext>
            </a:extLst>
          </p:cNvPr>
          <p:cNvPicPr>
            <a:picLocks noChangeAspect="1"/>
          </p:cNvPicPr>
          <p:nvPr/>
        </p:nvPicPr>
        <p:blipFill>
          <a:blip r:embed="rId5"/>
          <a:stretch>
            <a:fillRect/>
          </a:stretch>
        </p:blipFill>
        <p:spPr>
          <a:xfrm>
            <a:off x="2728913" y="1426698"/>
            <a:ext cx="8957648" cy="685800"/>
          </a:xfrm>
          <a:prstGeom prst="rect">
            <a:avLst/>
          </a:prstGeom>
        </p:spPr>
      </p:pic>
      <p:sp>
        <p:nvSpPr>
          <p:cNvPr id="11" name="Donut 10">
            <a:extLst>
              <a:ext uri="{FF2B5EF4-FFF2-40B4-BE49-F238E27FC236}">
                <a16:creationId xmlns:a16="http://schemas.microsoft.com/office/drawing/2014/main" id="{EEEABCC8-A0C0-FC4D-B8CF-4221EA4417E9}"/>
              </a:ext>
            </a:extLst>
          </p:cNvPr>
          <p:cNvSpPr/>
          <p:nvPr/>
        </p:nvSpPr>
        <p:spPr>
          <a:xfrm>
            <a:off x="8743950" y="1798172"/>
            <a:ext cx="1314449" cy="887877"/>
          </a:xfrm>
          <a:prstGeom prst="donut">
            <a:avLst>
              <a:gd name="adj" fmla="val 1371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nut 17">
            <a:extLst>
              <a:ext uri="{FF2B5EF4-FFF2-40B4-BE49-F238E27FC236}">
                <a16:creationId xmlns:a16="http://schemas.microsoft.com/office/drawing/2014/main" id="{60710ECD-AE43-E642-BE59-1899A27F3C10}"/>
              </a:ext>
            </a:extLst>
          </p:cNvPr>
          <p:cNvSpPr/>
          <p:nvPr/>
        </p:nvSpPr>
        <p:spPr>
          <a:xfrm>
            <a:off x="2452688" y="3953712"/>
            <a:ext cx="1447800" cy="918326"/>
          </a:xfrm>
          <a:prstGeom prst="donut">
            <a:avLst>
              <a:gd name="adj" fmla="val 1253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Donut 19">
            <a:extLst>
              <a:ext uri="{FF2B5EF4-FFF2-40B4-BE49-F238E27FC236}">
                <a16:creationId xmlns:a16="http://schemas.microsoft.com/office/drawing/2014/main" id="{A45DCFFB-19D9-454E-9FA3-EA7F911A62F1}"/>
              </a:ext>
            </a:extLst>
          </p:cNvPr>
          <p:cNvSpPr/>
          <p:nvPr/>
        </p:nvSpPr>
        <p:spPr>
          <a:xfrm>
            <a:off x="6977065" y="4510086"/>
            <a:ext cx="1314449" cy="887877"/>
          </a:xfrm>
          <a:prstGeom prst="donut">
            <a:avLst>
              <a:gd name="adj" fmla="val 1371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1">
            <a:extLst>
              <a:ext uri="{FF2B5EF4-FFF2-40B4-BE49-F238E27FC236}">
                <a16:creationId xmlns:a16="http://schemas.microsoft.com/office/drawing/2014/main" id="{458F1701-4237-6E43-AA48-74312F7B3909}"/>
              </a:ext>
            </a:extLst>
          </p:cNvPr>
          <p:cNvSpPr/>
          <p:nvPr/>
        </p:nvSpPr>
        <p:spPr>
          <a:xfrm>
            <a:off x="3043241" y="5186364"/>
            <a:ext cx="2171698" cy="1972692"/>
          </a:xfrm>
          <a:prstGeom prst="donut">
            <a:avLst>
              <a:gd name="adj" fmla="val 978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Donut 22">
            <a:extLst>
              <a:ext uri="{FF2B5EF4-FFF2-40B4-BE49-F238E27FC236}">
                <a16:creationId xmlns:a16="http://schemas.microsoft.com/office/drawing/2014/main" id="{E34F2D64-91F7-CF46-A301-D47C922E34F1}"/>
              </a:ext>
            </a:extLst>
          </p:cNvPr>
          <p:cNvSpPr/>
          <p:nvPr/>
        </p:nvSpPr>
        <p:spPr>
          <a:xfrm>
            <a:off x="8291514" y="5138076"/>
            <a:ext cx="2171698" cy="1972692"/>
          </a:xfrm>
          <a:prstGeom prst="donut">
            <a:avLst>
              <a:gd name="adj" fmla="val 978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9744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814" y="0"/>
            <a:ext cx="10972186" cy="1219814"/>
          </a:xfrm>
          <a:prstGeom prst="rect">
            <a:avLst/>
          </a:prstGeom>
          <a:solidFill>
            <a:srgbClr val="277CCB"/>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solidFill>
                  <a:srgbClr val="FFFFFF"/>
                </a:solidFill>
              </a:rPr>
              <a:t>Income, Gender &amp; Living Situations</a:t>
            </a:r>
            <a:endParaRPr lang="en-US" sz="4000" dirty="0">
              <a:solidFill>
                <a:srgbClr val="FFFFFF"/>
              </a:solidFill>
            </a:endParaRPr>
          </a:p>
        </p:txBody>
      </p:sp>
      <p:pic>
        <p:nvPicPr>
          <p:cNvPr id="5" name="Picture 2" descr="Maine Council on Aging">
            <a:extLst>
              <a:ext uri="{FF2B5EF4-FFF2-40B4-BE49-F238E27FC236}">
                <a16:creationId xmlns:a16="http://schemas.microsoft.com/office/drawing/2014/main" id="{CDFEEF12-A2B8-4C36-8D2C-AAB03410102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428750" cy="1428750"/>
          </a:xfrm>
          <a:prstGeom prst="rect">
            <a:avLst/>
          </a:prstGeom>
          <a:noFill/>
          <a:ln>
            <a:solidFill>
              <a:srgbClr val="3E6E68"/>
            </a:solidFill>
          </a:ln>
          <a:extLst>
            <a:ext uri="{909E8E84-426E-40dd-AFC4-6F175D3DCCD1}">
              <a14:hiddenFill xmlns=""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A9EB31-38A3-044A-97F6-9196721EFEDE}"/>
              </a:ext>
            </a:extLst>
          </p:cNvPr>
          <p:cNvPicPr>
            <a:picLocks noChangeAspect="1"/>
          </p:cNvPicPr>
          <p:nvPr/>
        </p:nvPicPr>
        <p:blipFill>
          <a:blip r:embed="rId4"/>
          <a:stretch>
            <a:fillRect/>
          </a:stretch>
        </p:blipFill>
        <p:spPr>
          <a:xfrm>
            <a:off x="471488" y="2819400"/>
            <a:ext cx="11501438" cy="1219200"/>
          </a:xfrm>
          <a:prstGeom prst="rect">
            <a:avLst/>
          </a:prstGeom>
        </p:spPr>
      </p:pic>
      <p:pic>
        <p:nvPicPr>
          <p:cNvPr id="9" name="Picture 8">
            <a:extLst>
              <a:ext uri="{FF2B5EF4-FFF2-40B4-BE49-F238E27FC236}">
                <a16:creationId xmlns:a16="http://schemas.microsoft.com/office/drawing/2014/main" id="{4CCC128E-B05D-4449-885E-F2DFC652BBA0}"/>
              </a:ext>
            </a:extLst>
          </p:cNvPr>
          <p:cNvPicPr>
            <a:picLocks noChangeAspect="1"/>
          </p:cNvPicPr>
          <p:nvPr/>
        </p:nvPicPr>
        <p:blipFill>
          <a:blip r:embed="rId5"/>
          <a:stretch>
            <a:fillRect/>
          </a:stretch>
        </p:blipFill>
        <p:spPr>
          <a:xfrm>
            <a:off x="2576513" y="2133600"/>
            <a:ext cx="9396413" cy="685800"/>
          </a:xfrm>
          <a:prstGeom prst="rect">
            <a:avLst/>
          </a:prstGeom>
        </p:spPr>
      </p:pic>
      <p:sp>
        <p:nvSpPr>
          <p:cNvPr id="13" name="Down Arrow 12">
            <a:extLst>
              <a:ext uri="{FF2B5EF4-FFF2-40B4-BE49-F238E27FC236}">
                <a16:creationId xmlns:a16="http://schemas.microsoft.com/office/drawing/2014/main" id="{D134C3B8-D369-0449-8E82-38BDE03DBB6E}"/>
              </a:ext>
            </a:extLst>
          </p:cNvPr>
          <p:cNvSpPr/>
          <p:nvPr/>
        </p:nvSpPr>
        <p:spPr>
          <a:xfrm rot="10800000">
            <a:off x="2871788" y="4210050"/>
            <a:ext cx="484632"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D2C26141-F96D-FA40-A572-55A7F7FE3C0F}"/>
              </a:ext>
            </a:extLst>
          </p:cNvPr>
          <p:cNvSpPr/>
          <p:nvPr/>
        </p:nvSpPr>
        <p:spPr>
          <a:xfrm rot="10800000">
            <a:off x="6596063" y="4210050"/>
            <a:ext cx="484632" cy="9784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03A9C25-F2B4-3642-87D3-81E0AAC908F1}"/>
              </a:ext>
            </a:extLst>
          </p:cNvPr>
          <p:cNvSpPr txBox="1"/>
          <p:nvPr/>
        </p:nvSpPr>
        <p:spPr>
          <a:xfrm>
            <a:off x="2203565" y="5292052"/>
            <a:ext cx="1821076" cy="369332"/>
          </a:xfrm>
          <a:prstGeom prst="rect">
            <a:avLst/>
          </a:prstGeom>
          <a:noFill/>
        </p:spPr>
        <p:txBody>
          <a:bodyPr wrap="none" rtlCol="0">
            <a:spAutoFit/>
          </a:bodyPr>
          <a:lstStyle/>
          <a:p>
            <a:r>
              <a:rPr lang="en-US" dirty="0"/>
              <a:t>Biggest gap: $21k</a:t>
            </a:r>
          </a:p>
        </p:txBody>
      </p:sp>
      <p:sp>
        <p:nvSpPr>
          <p:cNvPr id="16" name="TextBox 15">
            <a:extLst>
              <a:ext uri="{FF2B5EF4-FFF2-40B4-BE49-F238E27FC236}">
                <a16:creationId xmlns:a16="http://schemas.microsoft.com/office/drawing/2014/main" id="{935796AE-11BA-9745-93D7-CB7000E662D7}"/>
              </a:ext>
            </a:extLst>
          </p:cNvPr>
          <p:cNvSpPr txBox="1"/>
          <p:nvPr/>
        </p:nvSpPr>
        <p:spPr>
          <a:xfrm>
            <a:off x="5427117" y="5292052"/>
            <a:ext cx="3131435" cy="369332"/>
          </a:xfrm>
          <a:prstGeom prst="rect">
            <a:avLst/>
          </a:prstGeom>
          <a:noFill/>
        </p:spPr>
        <p:txBody>
          <a:bodyPr wrap="none" rtlCol="0">
            <a:spAutoFit/>
          </a:bodyPr>
          <a:lstStyle/>
          <a:p>
            <a:r>
              <a:rPr lang="en-US" dirty="0"/>
              <a:t>Smallest gap but lowest overall</a:t>
            </a:r>
          </a:p>
        </p:txBody>
      </p:sp>
    </p:spTree>
    <p:extLst>
      <p:ext uri="{BB962C8B-B14F-4D97-AF65-F5344CB8AC3E}">
        <p14:creationId xmlns:p14="http://schemas.microsoft.com/office/powerpoint/2010/main" val="2620888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62" y="3383977"/>
            <a:ext cx="11582400" cy="324411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62" y="1602236"/>
            <a:ext cx="11613825" cy="1781741"/>
          </a:xfrm>
          <a:prstGeom prst="rect">
            <a:avLst/>
          </a:prstGeom>
        </p:spPr>
      </p:pic>
    </p:spTree>
    <p:extLst>
      <p:ext uri="{BB962C8B-B14F-4D97-AF65-F5344CB8AC3E}">
        <p14:creationId xmlns:p14="http://schemas.microsoft.com/office/powerpoint/2010/main" val="1387626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19</a:t>
            </a:fld>
            <a:endParaRPr lang="en-US"/>
          </a:p>
        </p:txBody>
      </p:sp>
    </p:spTree>
    <p:extLst>
      <p:ext uri="{BB962C8B-B14F-4D97-AF65-F5344CB8AC3E}">
        <p14:creationId xmlns:p14="http://schemas.microsoft.com/office/powerpoint/2010/main" val="263744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dirty="0"/>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22</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34390" y="3474720"/>
            <a:ext cx="45316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23</a:t>
            </a:fld>
            <a:endParaRPr lang="en-US"/>
          </a:p>
        </p:txBody>
      </p:sp>
    </p:spTree>
    <p:extLst>
      <p:ext uri="{BB962C8B-B14F-4D97-AF65-F5344CB8AC3E}">
        <p14:creationId xmlns:p14="http://schemas.microsoft.com/office/powerpoint/2010/main" val="63842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208" y="1069750"/>
            <a:ext cx="3911550" cy="5196587"/>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1542991692"/>
              </p:ext>
            </p:extLst>
          </p:nvPr>
        </p:nvGraphicFramePr>
        <p:xfrm>
          <a:off x="5961413" y="2959660"/>
          <a:ext cx="4726379" cy="2194560"/>
        </p:xfrm>
        <a:graphic>
          <a:graphicData uri="http://schemas.openxmlformats.org/drawingml/2006/table">
            <a:tbl>
              <a:tblPr firstRow="1" bandRow="1">
                <a:tableStyleId>{2A488322-F2BA-4B5B-9748-0D474271808F}</a:tableStyleId>
              </a:tblPr>
              <a:tblGrid>
                <a:gridCol w="886602">
                  <a:extLst>
                    <a:ext uri="{9D8B030D-6E8A-4147-A177-3AD203B41FA5}">
                      <a16:colId xmlns:a16="http://schemas.microsoft.com/office/drawing/2014/main" val="2218372706"/>
                    </a:ext>
                  </a:extLst>
                </a:gridCol>
                <a:gridCol w="3839777">
                  <a:extLst>
                    <a:ext uri="{9D8B030D-6E8A-4147-A177-3AD203B41FA5}">
                      <a16:colId xmlns:a16="http://schemas.microsoft.com/office/drawing/2014/main" val="783766752"/>
                    </a:ext>
                  </a:extLst>
                </a:gridCol>
              </a:tblGrid>
              <a:tr h="270171">
                <a:tc>
                  <a:txBody>
                    <a:bodyPr/>
                    <a:lstStyle/>
                    <a:p>
                      <a:pPr algn="ctr"/>
                      <a:r>
                        <a:rPr lang="en-US" sz="1800" dirty="0">
                          <a:solidFill>
                            <a:schemeClr val="bg1"/>
                          </a:solidFill>
                        </a:rPr>
                        <a:t>RANK</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8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8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8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8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8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8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
        <p:nvSpPr>
          <p:cNvPr id="7" name="TextBox 6">
            <a:extLst>
              <a:ext uri="{FF2B5EF4-FFF2-40B4-BE49-F238E27FC236}">
                <a16:creationId xmlns:a16="http://schemas.microsoft.com/office/drawing/2014/main" id="{5BA35202-4039-46E6-BD31-B74233861B7E}"/>
              </a:ext>
            </a:extLst>
          </p:cNvPr>
          <p:cNvSpPr txBox="1"/>
          <p:nvPr/>
        </p:nvSpPr>
        <p:spPr>
          <a:xfrm>
            <a:off x="6096000" y="2363190"/>
            <a:ext cx="4473039" cy="461665"/>
          </a:xfrm>
          <a:prstGeom prst="rect">
            <a:avLst/>
          </a:prstGeom>
          <a:noFill/>
        </p:spPr>
        <p:txBody>
          <a:bodyPr wrap="square" rtlCol="0">
            <a:spAutoFit/>
          </a:bodyPr>
          <a:lstStyle/>
          <a:p>
            <a:pPr algn="ctr"/>
            <a:r>
              <a:rPr lang="en-US" sz="2400" b="1" dirty="0"/>
              <a:t>Leading Causes of Death</a:t>
            </a:r>
          </a:p>
        </p:txBody>
      </p:sp>
    </p:spTree>
    <p:extLst>
      <p:ext uri="{BB962C8B-B14F-4D97-AF65-F5344CB8AC3E}">
        <p14:creationId xmlns:p14="http://schemas.microsoft.com/office/powerpoint/2010/main" val="135513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5" name="Rectangle 4">
            <a:extLst>
              <a:ext uri="{FF2B5EF4-FFF2-40B4-BE49-F238E27FC236}">
                <a16:creationId xmlns:a16="http://schemas.microsoft.com/office/drawing/2014/main" id="{9F603DAE-02DD-4B36-90E6-57A9007491DC}"/>
              </a:ext>
            </a:extLst>
          </p:cNvPr>
          <p:cNvSpPr/>
          <p:nvPr/>
        </p:nvSpPr>
        <p:spPr>
          <a:xfrm>
            <a:off x="4229822" y="391886"/>
            <a:ext cx="6858000" cy="55684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F7801846-60B2-4FE5-BF3E-89E70F7A2A4D}"/>
              </a:ext>
            </a:extLst>
          </p:cNvPr>
          <p:cNvGraphicFramePr>
            <a:graphicFrameLocks/>
          </p:cNvGraphicFramePr>
          <p:nvPr>
            <p:extLst>
              <p:ext uri="{D42A27DB-BD31-4B8C-83A1-F6EECF244321}">
                <p14:modId xmlns:p14="http://schemas.microsoft.com/office/powerpoint/2010/main" val="454945234"/>
              </p:ext>
            </p:extLst>
          </p:nvPr>
        </p:nvGraphicFramePr>
        <p:xfrm>
          <a:off x="4229823" y="897631"/>
          <a:ext cx="6766728" cy="49687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1E0DB7-8FAF-4B03-BA98-8DC493DB83E8}"/>
              </a:ext>
            </a:extLst>
          </p:cNvPr>
          <p:cNvSpPr txBox="1"/>
          <p:nvPr/>
        </p:nvSpPr>
        <p:spPr>
          <a:xfrm>
            <a:off x="1104178" y="1681398"/>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2D32A3F-059E-4E76-8BEF-C32982F998F3}"/>
              </a:ext>
            </a:extLst>
          </p:cNvPr>
          <p:cNvSpPr txBox="1"/>
          <p:nvPr/>
        </p:nvSpPr>
        <p:spPr>
          <a:xfrm>
            <a:off x="1195449" y="3689849"/>
            <a:ext cx="2434442" cy="991169"/>
          </a:xfrm>
          <a:prstGeom prst="rect">
            <a:avLst/>
          </a:prstGeom>
          <a:noFill/>
        </p:spPr>
        <p:txBody>
          <a:bodyPr wrap="square" rtlCol="0">
            <a:sp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MEDIAN AGE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44.7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4836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2828114" y="1508443"/>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2019</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438" y="0"/>
            <a:ext cx="4550932" cy="6158080"/>
          </a:xfrm>
          <a:prstGeom prst="rect">
            <a:avLst/>
          </a:prstGeom>
        </p:spPr>
      </p:pic>
    </p:spTree>
    <p:extLst>
      <p:ext uri="{BB962C8B-B14F-4D97-AF65-F5344CB8AC3E}">
        <p14:creationId xmlns:p14="http://schemas.microsoft.com/office/powerpoint/2010/main" val="137634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084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294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66D67C3E-5BEA-4F8B-B2BB-2DCA9EEB6B37}"/>
              </a:ext>
            </a:extLst>
          </p:cNvPr>
          <p:cNvGraphicFramePr>
            <a:graphicFrameLocks/>
          </p:cNvGraphicFramePr>
          <p:nvPr>
            <p:extLst>
              <p:ext uri="{D42A27DB-BD31-4B8C-83A1-F6EECF244321}">
                <p14:modId xmlns:p14="http://schemas.microsoft.com/office/powerpoint/2010/main" val="1911866019"/>
              </p:ext>
            </p:extLst>
          </p:nvPr>
        </p:nvGraphicFramePr>
        <p:xfrm>
          <a:off x="1770888" y="1327150"/>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E950-3364-4095-8A7C-2C243AE2EE28}"/>
              </a:ext>
            </a:extLst>
          </p:cNvPr>
          <p:cNvSpPr>
            <a:spLocks noGrp="1"/>
          </p:cNvSpPr>
          <p:nvPr>
            <p:ph type="title"/>
          </p:nvPr>
        </p:nvSpPr>
        <p:spPr/>
        <p:txBody>
          <a:bodyPr/>
          <a:lstStyle/>
          <a:p>
            <a:r>
              <a:rPr lang="en-US" dirty="0"/>
              <a:t>Thank you to our host!</a:t>
            </a:r>
          </a:p>
        </p:txBody>
      </p:sp>
      <p:sp>
        <p:nvSpPr>
          <p:cNvPr id="4" name="Slide Number Placeholder 3">
            <a:extLst>
              <a:ext uri="{FF2B5EF4-FFF2-40B4-BE49-F238E27FC236}">
                <a16:creationId xmlns:a16="http://schemas.microsoft.com/office/drawing/2014/main" id="{64358BA4-7227-44F1-8E4E-7A455CF52811}"/>
              </a:ext>
            </a:extLst>
          </p:cNvPr>
          <p:cNvSpPr>
            <a:spLocks noGrp="1"/>
          </p:cNvSpPr>
          <p:nvPr>
            <p:ph type="sldNum" sz="quarter" idx="12"/>
          </p:nvPr>
        </p:nvSpPr>
        <p:spPr/>
        <p:txBody>
          <a:bodyPr/>
          <a:lstStyle/>
          <a:p>
            <a:fld id="{9B536768-C171-4A40-86CF-A60E08BEB5A1}" type="slidenum">
              <a:rPr lang="en-US" smtClean="0"/>
              <a:t>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689" y="1317941"/>
            <a:ext cx="5228911" cy="5228911"/>
          </a:xfrm>
          <a:prstGeom prst="rect">
            <a:avLst/>
          </a:prstGeom>
        </p:spPr>
      </p:pic>
    </p:spTree>
    <p:extLst>
      <p:ext uri="{BB962C8B-B14F-4D97-AF65-F5344CB8AC3E}">
        <p14:creationId xmlns:p14="http://schemas.microsoft.com/office/powerpoint/2010/main" val="30545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0FCBFD25-B3A3-439E-B9E1-4FB7355B0E21}"/>
              </a:ext>
            </a:extLst>
          </p:cNvPr>
          <p:cNvGraphicFramePr>
            <a:graphicFrameLocks/>
          </p:cNvGraphicFramePr>
          <p:nvPr>
            <p:extLst>
              <p:ext uri="{D42A27DB-BD31-4B8C-83A1-F6EECF244321}">
                <p14:modId xmlns:p14="http://schemas.microsoft.com/office/powerpoint/2010/main" val="233964513"/>
              </p:ext>
            </p:extLst>
          </p:nvPr>
        </p:nvGraphicFramePr>
        <p:xfrm>
          <a:off x="1770888" y="1344881"/>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90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DB44EDAA-871A-456E-8F38-DD6B1A9DBABC}"/>
              </a:ext>
            </a:extLst>
          </p:cNvPr>
          <p:cNvGraphicFramePr>
            <a:graphicFrameLocks/>
          </p:cNvGraphicFramePr>
          <p:nvPr>
            <p:extLst>
              <p:ext uri="{D42A27DB-BD31-4B8C-83A1-F6EECF244321}">
                <p14:modId xmlns:p14="http://schemas.microsoft.com/office/powerpoint/2010/main" val="4276760428"/>
              </p:ext>
            </p:extLst>
          </p:nvPr>
        </p:nvGraphicFramePr>
        <p:xfrm>
          <a:off x="1770888" y="1294687"/>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10" name="Chart 9">
            <a:extLst>
              <a:ext uri="{FF2B5EF4-FFF2-40B4-BE49-F238E27FC236}">
                <a16:creationId xmlns:a16="http://schemas.microsoft.com/office/drawing/2014/main" id="{BCEF7D45-F9BC-4B21-9A0B-862AC1AE005D}"/>
              </a:ext>
            </a:extLst>
          </p:cNvPr>
          <p:cNvGraphicFramePr>
            <a:graphicFrameLocks/>
          </p:cNvGraphicFramePr>
          <p:nvPr>
            <p:extLst>
              <p:ext uri="{D42A27DB-BD31-4B8C-83A1-F6EECF244321}">
                <p14:modId xmlns:p14="http://schemas.microsoft.com/office/powerpoint/2010/main" val="969313778"/>
              </p:ext>
            </p:extLst>
          </p:nvPr>
        </p:nvGraphicFramePr>
        <p:xfrm>
          <a:off x="1770888" y="1321130"/>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7" name="Chart 6">
            <a:extLst>
              <a:ext uri="{FF2B5EF4-FFF2-40B4-BE49-F238E27FC236}">
                <a16:creationId xmlns:a16="http://schemas.microsoft.com/office/drawing/2014/main" id="{A768972C-DDB6-47BD-B38C-35EB24F41746}"/>
              </a:ext>
            </a:extLst>
          </p:cNvPr>
          <p:cNvGraphicFramePr>
            <a:graphicFrameLocks/>
          </p:cNvGraphicFramePr>
          <p:nvPr>
            <p:extLst>
              <p:ext uri="{D42A27DB-BD31-4B8C-83A1-F6EECF244321}">
                <p14:modId xmlns:p14="http://schemas.microsoft.com/office/powerpoint/2010/main" val="3863133912"/>
              </p:ext>
            </p:extLst>
          </p:nvPr>
        </p:nvGraphicFramePr>
        <p:xfrm>
          <a:off x="1770888" y="1297379"/>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D0F62680-AAC0-41B2-B411-1AB1DCBD1DAC}"/>
              </a:ext>
            </a:extLst>
          </p:cNvPr>
          <p:cNvGraphicFramePr>
            <a:graphicFrameLocks/>
          </p:cNvGraphicFramePr>
          <p:nvPr>
            <p:extLst>
              <p:ext uri="{D42A27DB-BD31-4B8C-83A1-F6EECF244321}">
                <p14:modId xmlns:p14="http://schemas.microsoft.com/office/powerpoint/2010/main" val="2306454082"/>
              </p:ext>
            </p:extLst>
          </p:nvPr>
        </p:nvGraphicFramePr>
        <p:xfrm>
          <a:off x="621476" y="1249878"/>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3C15019-2EBC-4C63-8BC7-D100EA7BFDA4}"/>
              </a:ext>
            </a:extLst>
          </p:cNvPr>
          <p:cNvGraphicFramePr>
            <a:graphicFrameLocks/>
          </p:cNvGraphicFramePr>
          <p:nvPr>
            <p:extLst>
              <p:ext uri="{D42A27DB-BD31-4B8C-83A1-F6EECF244321}">
                <p14:modId xmlns:p14="http://schemas.microsoft.com/office/powerpoint/2010/main" val="4204468882"/>
              </p:ext>
            </p:extLst>
          </p:nvPr>
        </p:nvGraphicFramePr>
        <p:xfrm>
          <a:off x="6541326" y="124987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463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7" name="Chart 6">
            <a:extLst>
              <a:ext uri="{FF2B5EF4-FFF2-40B4-BE49-F238E27FC236}">
                <a16:creationId xmlns:a16="http://schemas.microsoft.com/office/drawing/2014/main" id="{9FA1214F-58FE-466C-87C7-06C4F6969350}"/>
              </a:ext>
            </a:extLst>
          </p:cNvPr>
          <p:cNvGraphicFramePr>
            <a:graphicFrameLocks/>
          </p:cNvGraphicFramePr>
          <p:nvPr>
            <p:extLst>
              <p:ext uri="{D42A27DB-BD31-4B8C-83A1-F6EECF244321}">
                <p14:modId xmlns:p14="http://schemas.microsoft.com/office/powerpoint/2010/main" val="2430674007"/>
              </p:ext>
            </p:extLst>
          </p:nvPr>
        </p:nvGraphicFramePr>
        <p:xfrm>
          <a:off x="1770888" y="1285504"/>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7" name="Chart 6">
            <a:extLst>
              <a:ext uri="{FF2B5EF4-FFF2-40B4-BE49-F238E27FC236}">
                <a16:creationId xmlns:a16="http://schemas.microsoft.com/office/drawing/2014/main" id="{496D02EA-69B0-4696-A274-7DEE6F3B8697}"/>
              </a:ext>
            </a:extLst>
          </p:cNvPr>
          <p:cNvGraphicFramePr>
            <a:graphicFrameLocks/>
          </p:cNvGraphicFramePr>
          <p:nvPr>
            <p:extLst>
              <p:ext uri="{D42A27DB-BD31-4B8C-83A1-F6EECF244321}">
                <p14:modId xmlns:p14="http://schemas.microsoft.com/office/powerpoint/2010/main" val="2598774571"/>
              </p:ext>
            </p:extLst>
          </p:nvPr>
        </p:nvGraphicFramePr>
        <p:xfrm>
          <a:off x="1770888" y="1285504"/>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3FD649E3-F84B-4769-87E9-6992874EDAD1}"/>
              </a:ext>
            </a:extLst>
          </p:cNvPr>
          <p:cNvGraphicFramePr>
            <a:graphicFrameLocks/>
          </p:cNvGraphicFramePr>
          <p:nvPr>
            <p:extLst>
              <p:ext uri="{D42A27DB-BD31-4B8C-83A1-F6EECF244321}">
                <p14:modId xmlns:p14="http://schemas.microsoft.com/office/powerpoint/2010/main" val="204547118"/>
              </p:ext>
            </p:extLst>
          </p:nvPr>
        </p:nvGraphicFramePr>
        <p:xfrm>
          <a:off x="1770888" y="1344880"/>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3AC718D9-4F08-45C4-BF7B-DCF3C297392B}"/>
              </a:ext>
            </a:extLst>
          </p:cNvPr>
          <p:cNvGraphicFramePr>
            <a:graphicFrameLocks/>
          </p:cNvGraphicFramePr>
          <p:nvPr>
            <p:extLst>
              <p:ext uri="{D42A27DB-BD31-4B8C-83A1-F6EECF244321}">
                <p14:modId xmlns:p14="http://schemas.microsoft.com/office/powerpoint/2010/main" val="1678698422"/>
              </p:ext>
            </p:extLst>
          </p:nvPr>
        </p:nvGraphicFramePr>
        <p:xfrm>
          <a:off x="1770888" y="1333006"/>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F6B010B4-425B-4531-A891-4F4A2BF68762}"/>
              </a:ext>
            </a:extLst>
          </p:cNvPr>
          <p:cNvGraphicFramePr>
            <a:graphicFrameLocks/>
          </p:cNvGraphicFramePr>
          <p:nvPr>
            <p:extLst>
              <p:ext uri="{D42A27DB-BD31-4B8C-83A1-F6EECF244321}">
                <p14:modId xmlns:p14="http://schemas.microsoft.com/office/powerpoint/2010/main" val="1535120512"/>
              </p:ext>
            </p:extLst>
          </p:nvPr>
        </p:nvGraphicFramePr>
        <p:xfrm>
          <a:off x="1770888" y="1309255"/>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CDC8-F1BD-4B0A-A740-CB33D7A09503}"/>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9BDB4286-40BD-449D-8F92-5DC54F191933}"/>
              </a:ext>
            </a:extLst>
          </p:cNvPr>
          <p:cNvSpPr>
            <a:spLocks noGrp="1"/>
          </p:cNvSpPr>
          <p:nvPr>
            <p:ph type="sldNum" sz="quarter" idx="12"/>
          </p:nvPr>
        </p:nvSpPr>
        <p:spPr/>
        <p:txBody>
          <a:bodyPr/>
          <a:lstStyle/>
          <a:p>
            <a:fld id="{9B536768-C171-4A40-86CF-A60E08BEB5A1}" type="slidenum">
              <a:rPr lang="en-US" smtClean="0"/>
              <a:t>4</a:t>
            </a:fld>
            <a:endParaRPr lang="en-US" dirty="0"/>
          </a:p>
        </p:txBody>
      </p:sp>
      <p:graphicFrame>
        <p:nvGraphicFramePr>
          <p:cNvPr id="5" name="Table 4">
            <a:extLst>
              <a:ext uri="{FF2B5EF4-FFF2-40B4-BE49-F238E27FC236}">
                <a16:creationId xmlns:a16="http://schemas.microsoft.com/office/drawing/2014/main" id="{4EA659A9-35C5-424F-91F8-2F02ECB0A3E4}"/>
              </a:ext>
            </a:extLst>
          </p:cNvPr>
          <p:cNvGraphicFramePr>
            <a:graphicFrameLocks noGrp="1"/>
          </p:cNvGraphicFramePr>
          <p:nvPr>
            <p:extLst>
              <p:ext uri="{D42A27DB-BD31-4B8C-83A1-F6EECF244321}">
                <p14:modId xmlns:p14="http://schemas.microsoft.com/office/powerpoint/2010/main" val="3790755020"/>
              </p:ext>
            </p:extLst>
          </p:nvPr>
        </p:nvGraphicFramePr>
        <p:xfrm>
          <a:off x="517236" y="1357643"/>
          <a:ext cx="11157527" cy="4204561"/>
        </p:xfrm>
        <a:graphic>
          <a:graphicData uri="http://schemas.openxmlformats.org/drawingml/2006/table">
            <a:tbl>
              <a:tblPr firstRow="1" bandRow="1">
                <a:tableStyleId>{5C22544A-7EE6-4342-B048-85BDC9FD1C3A}</a:tableStyleId>
              </a:tblPr>
              <a:tblGrid>
                <a:gridCol w="1468582">
                  <a:extLst>
                    <a:ext uri="{9D8B030D-6E8A-4147-A177-3AD203B41FA5}">
                      <a16:colId xmlns:a16="http://schemas.microsoft.com/office/drawing/2014/main" val="389726339"/>
                    </a:ext>
                  </a:extLst>
                </a:gridCol>
                <a:gridCol w="2481407">
                  <a:extLst>
                    <a:ext uri="{9D8B030D-6E8A-4147-A177-3AD203B41FA5}">
                      <a16:colId xmlns:a16="http://schemas.microsoft.com/office/drawing/2014/main" val="227619001"/>
                    </a:ext>
                  </a:extLst>
                </a:gridCol>
                <a:gridCol w="7207538">
                  <a:extLst>
                    <a:ext uri="{9D8B030D-6E8A-4147-A177-3AD203B41FA5}">
                      <a16:colId xmlns:a16="http://schemas.microsoft.com/office/drawing/2014/main" val="111843345"/>
                    </a:ext>
                  </a:extLst>
                </a:gridCol>
              </a:tblGrid>
              <a:tr h="35610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Time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Speaker/Facilitator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extLst>
                  <a:ext uri="{0D108BD9-81ED-4DB2-BD59-A6C34878D82A}">
                    <a16:rowId xmlns:a16="http://schemas.microsoft.com/office/drawing/2014/main" val="1644099094"/>
                  </a:ext>
                </a:extLst>
              </a:tr>
              <a:tr h="596690">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10:00 – 10:05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Welcome and introductions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ea typeface="Times New Roman" panose="02020603050405020304" pitchFamily="18" charset="0"/>
                          <a:cs typeface="Times New Roman" panose="02020603050405020304" pitchFamily="18" charset="0"/>
                        </a:rPr>
                        <a:t>Jess Maurer,</a:t>
                      </a:r>
                      <a:r>
                        <a:rPr lang="en-US" sz="1400" b="1" kern="12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b="0" kern="1200" baseline="0" dirty="0">
                          <a:effectLst/>
                          <a:latin typeface="Arial" panose="020B0604020202020204" pitchFamily="34" charset="0"/>
                          <a:ea typeface="Times New Roman" panose="02020603050405020304" pitchFamily="18" charset="0"/>
                          <a:cs typeface="Times New Roman" panose="02020603050405020304" pitchFamily="18" charset="0"/>
                        </a:rPr>
                        <a:t>Executive Director, Maine Council on Aging and Project Manager for the Tri-State Learning Collaborative on Aging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269797888"/>
                  </a:ext>
                </a:extLst>
              </a:tr>
              <a:tr h="4480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effectLst/>
                          <a:latin typeface="Arial" panose="020B0604020202020204" pitchFamily="34" charset="0"/>
                          <a:ea typeface="Calibri" panose="020F0502020204030204" pitchFamily="34" charset="0"/>
                          <a:cs typeface="Arial" panose="020B0604020202020204" pitchFamily="34" charset="0"/>
                        </a:rPr>
                        <a:t>10:05 – 10:10 am</a:t>
                      </a:r>
                    </a:p>
                  </a:txBody>
                  <a:tcPr marL="61239" marR="61239" marT="30850" marB="30850" anchor="ctr"/>
                </a:tc>
                <a:tc>
                  <a:txBody>
                    <a:bodyPr/>
                    <a:lstStyle/>
                    <a:p>
                      <a:pPr marL="0" marR="0">
                        <a:lnSpc>
                          <a:spcPct val="115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61239" marR="61239" marT="30850" marB="30850" anchor="ct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 Morrissey</a:t>
                      </a:r>
                      <a:r>
                        <a:rPr lang="en-US" sz="1600" dirty="0">
                          <a:effectLst/>
                          <a:latin typeface="Calibri" panose="020F0502020204030204" pitchFamily="34" charset="0"/>
                          <a:ea typeface="Calibri" panose="020F0502020204030204" pitchFamily="34" charset="0"/>
                          <a:cs typeface="Times New Roman" panose="02020603050405020304" pitchFamily="18" charset="0"/>
                        </a:rPr>
                        <a:t>, Program Manager, Maine Shared Community Health Needs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069928312"/>
                  </a:ext>
                </a:extLst>
              </a:tr>
              <a:tr h="448004">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10:10 – 10:25 am</a:t>
                      </a:r>
                    </a:p>
                  </a:txBody>
                  <a:tcPr marL="61239" marR="61239" marT="30850" marB="3085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kern="1200" dirty="0">
                          <a:effectLst/>
                          <a:latin typeface="Arial" panose="020B0604020202020204" pitchFamily="34" charset="0"/>
                          <a:cs typeface="Arial" panose="020B0604020202020204" pitchFamily="34" charset="0"/>
                        </a:rPr>
                        <a:t>Leadership remarks and previous priorities and activities</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ea typeface="Times New Roman" panose="02020603050405020304" pitchFamily="18" charset="0"/>
                          <a:cs typeface="Times New Roman" panose="02020603050405020304" pitchFamily="18" charset="0"/>
                        </a:rPr>
                        <a:t>Jess Maurer,</a:t>
                      </a:r>
                      <a:r>
                        <a:rPr lang="en-US" sz="1400" b="1" kern="12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b="0" kern="1200" baseline="0" dirty="0">
                          <a:effectLst/>
                          <a:latin typeface="Arial" panose="020B0604020202020204" pitchFamily="34" charset="0"/>
                          <a:ea typeface="Times New Roman" panose="02020603050405020304" pitchFamily="18" charset="0"/>
                          <a:cs typeface="Times New Roman" panose="02020603050405020304" pitchFamily="18" charset="0"/>
                        </a:rPr>
                        <a:t>Executive Director, Maine Council on Aging and Project Manager for the Tri-State Learning Collaborative on Aging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313689978"/>
                  </a:ext>
                </a:extLst>
              </a:tr>
              <a:tr h="474471">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10:25 – 10:50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Presentation of key findings from the data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Madison MacLean</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 Health Consultant, </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749850226"/>
                  </a:ext>
                </a:extLst>
              </a:tr>
              <a:tr h="840586">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10:50 – 11:50 am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Break-out session – facilitated discussion on data and health priority identification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 Facilitator(s) and Scribes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941281649"/>
                  </a:ext>
                </a:extLst>
              </a:tr>
              <a:tr h="356107">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11:50 – noon</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Wrap up and next steps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effectLst/>
                          <a:latin typeface="Arial" panose="020B0604020202020204" pitchFamily="34" charset="0"/>
                          <a:ea typeface="Times New Roman" panose="02020603050405020304" pitchFamily="18" charset="0"/>
                          <a:cs typeface="Times New Roman" panose="02020603050405020304" pitchFamily="18" charset="0"/>
                        </a:rPr>
                        <a:t>Jess Maurer,</a:t>
                      </a:r>
                      <a:r>
                        <a:rPr lang="en-US" sz="1400" b="1" kern="120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b="0" kern="1200" baseline="0" dirty="0">
                          <a:effectLst/>
                          <a:latin typeface="Arial" panose="020B0604020202020204" pitchFamily="34" charset="0"/>
                          <a:ea typeface="Times New Roman" panose="02020603050405020304" pitchFamily="18" charset="0"/>
                          <a:cs typeface="Times New Roman" panose="02020603050405020304" pitchFamily="18" charset="0"/>
                        </a:rPr>
                        <a:t>Executive Director, Maine Council on Aging and Project Manager for the Tri-State Learning Collaborative on Aging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4287690344"/>
                  </a:ext>
                </a:extLst>
              </a:tr>
            </a:tbl>
          </a:graphicData>
        </a:graphic>
      </p:graphicFrame>
    </p:spTree>
    <p:extLst>
      <p:ext uri="{BB962C8B-B14F-4D97-AF65-F5344CB8AC3E}">
        <p14:creationId xmlns:p14="http://schemas.microsoft.com/office/powerpoint/2010/main" val="232865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0302E182-065F-4B42-AFF7-85927C375EA2}"/>
              </a:ext>
            </a:extLst>
          </p:cNvPr>
          <p:cNvGraphicFramePr>
            <a:graphicFrameLocks/>
          </p:cNvGraphicFramePr>
          <p:nvPr>
            <p:extLst>
              <p:ext uri="{D42A27DB-BD31-4B8C-83A1-F6EECF244321}">
                <p14:modId xmlns:p14="http://schemas.microsoft.com/office/powerpoint/2010/main" val="1054565693"/>
              </p:ext>
            </p:extLst>
          </p:nvPr>
        </p:nvGraphicFramePr>
        <p:xfrm>
          <a:off x="1770888" y="1273628"/>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7" name="Chart 6">
            <a:extLst>
              <a:ext uri="{FF2B5EF4-FFF2-40B4-BE49-F238E27FC236}">
                <a16:creationId xmlns:a16="http://schemas.microsoft.com/office/drawing/2014/main" id="{739B9A28-0CFB-4EF4-B69F-C206E2CE2811}"/>
              </a:ext>
            </a:extLst>
          </p:cNvPr>
          <p:cNvGraphicFramePr>
            <a:graphicFrameLocks/>
          </p:cNvGraphicFramePr>
          <p:nvPr>
            <p:extLst>
              <p:ext uri="{D42A27DB-BD31-4B8C-83A1-F6EECF244321}">
                <p14:modId xmlns:p14="http://schemas.microsoft.com/office/powerpoint/2010/main" val="1724056726"/>
              </p:ext>
            </p:extLst>
          </p:nvPr>
        </p:nvGraphicFramePr>
        <p:xfrm>
          <a:off x="1770888" y="1321130"/>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dirty="0"/>
          </a:p>
        </p:txBody>
      </p:sp>
      <p:graphicFrame>
        <p:nvGraphicFramePr>
          <p:cNvPr id="5" name="Chart 4">
            <a:extLst>
              <a:ext uri="{FF2B5EF4-FFF2-40B4-BE49-F238E27FC236}">
                <a16:creationId xmlns:a16="http://schemas.microsoft.com/office/drawing/2014/main" id="{488E4D62-E1B7-4F30-AC42-84D0ADB31E0C}"/>
              </a:ext>
            </a:extLst>
          </p:cNvPr>
          <p:cNvGraphicFramePr>
            <a:graphicFrameLocks/>
          </p:cNvGraphicFramePr>
          <p:nvPr>
            <p:extLst>
              <p:ext uri="{D42A27DB-BD31-4B8C-83A1-F6EECF244321}">
                <p14:modId xmlns:p14="http://schemas.microsoft.com/office/powerpoint/2010/main" val="1448270520"/>
              </p:ext>
            </p:extLst>
          </p:nvPr>
        </p:nvGraphicFramePr>
        <p:xfrm>
          <a:off x="1770888" y="1309255"/>
          <a:ext cx="8650224" cy="4925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dirty="0"/>
          </a:p>
        </p:txBody>
      </p:sp>
      <p:graphicFrame>
        <p:nvGraphicFramePr>
          <p:cNvPr id="5" name="Chart 4">
            <a:extLst>
              <a:ext uri="{FF2B5EF4-FFF2-40B4-BE49-F238E27FC236}">
                <a16:creationId xmlns:a16="http://schemas.microsoft.com/office/drawing/2014/main" id="{0699E9A2-B26A-4395-AC20-EA9A597388F3}"/>
              </a:ext>
            </a:extLst>
          </p:cNvPr>
          <p:cNvGraphicFramePr>
            <a:graphicFrameLocks/>
          </p:cNvGraphicFramePr>
          <p:nvPr>
            <p:extLst>
              <p:ext uri="{D42A27DB-BD31-4B8C-83A1-F6EECF244321}">
                <p14:modId xmlns:p14="http://schemas.microsoft.com/office/powerpoint/2010/main" val="2747019676"/>
              </p:ext>
            </p:extLst>
          </p:nvPr>
        </p:nvGraphicFramePr>
        <p:xfrm>
          <a:off x="1770888" y="1309255"/>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BB7AD98D-F6C8-433E-B3A5-D622391E48A4}"/>
              </a:ext>
            </a:extLst>
          </p:cNvPr>
          <p:cNvGraphicFramePr>
            <a:graphicFrameLocks/>
          </p:cNvGraphicFramePr>
          <p:nvPr>
            <p:extLst>
              <p:ext uri="{D42A27DB-BD31-4B8C-83A1-F6EECF244321}">
                <p14:modId xmlns:p14="http://schemas.microsoft.com/office/powerpoint/2010/main" val="516058452"/>
              </p:ext>
            </p:extLst>
          </p:nvPr>
        </p:nvGraphicFramePr>
        <p:xfrm>
          <a:off x="1770888" y="1321130"/>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dirty="0"/>
          </a:p>
        </p:txBody>
      </p:sp>
      <p:graphicFrame>
        <p:nvGraphicFramePr>
          <p:cNvPr id="5" name="Chart 4">
            <a:extLst>
              <a:ext uri="{FF2B5EF4-FFF2-40B4-BE49-F238E27FC236}">
                <a16:creationId xmlns:a16="http://schemas.microsoft.com/office/drawing/2014/main" id="{16628A5A-267A-43AA-958E-12D2FAD19F15}"/>
              </a:ext>
            </a:extLst>
          </p:cNvPr>
          <p:cNvGraphicFramePr>
            <a:graphicFrameLocks/>
          </p:cNvGraphicFramePr>
          <p:nvPr>
            <p:extLst>
              <p:ext uri="{D42A27DB-BD31-4B8C-83A1-F6EECF244321}">
                <p14:modId xmlns:p14="http://schemas.microsoft.com/office/powerpoint/2010/main" val="3917780263"/>
              </p:ext>
            </p:extLst>
          </p:nvPr>
        </p:nvGraphicFramePr>
        <p:xfrm>
          <a:off x="1770888" y="1321130"/>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6538BA57-94C1-4A96-9975-3E81537AE61B}"/>
              </a:ext>
            </a:extLst>
          </p:cNvPr>
          <p:cNvGraphicFramePr>
            <a:graphicFrameLocks/>
          </p:cNvGraphicFramePr>
          <p:nvPr>
            <p:extLst>
              <p:ext uri="{D42A27DB-BD31-4B8C-83A1-F6EECF244321}">
                <p14:modId xmlns:p14="http://schemas.microsoft.com/office/powerpoint/2010/main" val="3421799202"/>
              </p:ext>
            </p:extLst>
          </p:nvPr>
        </p:nvGraphicFramePr>
        <p:xfrm>
          <a:off x="1770888" y="1273628"/>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1AF19347-B2CD-46F4-ADEB-5C81E6EE2FD1}"/>
              </a:ext>
            </a:extLst>
          </p:cNvPr>
          <p:cNvGraphicFramePr>
            <a:graphicFrameLocks/>
          </p:cNvGraphicFramePr>
          <p:nvPr>
            <p:extLst>
              <p:ext uri="{D42A27DB-BD31-4B8C-83A1-F6EECF244321}">
                <p14:modId xmlns:p14="http://schemas.microsoft.com/office/powerpoint/2010/main" val="3222642849"/>
              </p:ext>
            </p:extLst>
          </p:nvPr>
        </p:nvGraphicFramePr>
        <p:xfrm>
          <a:off x="1770888" y="1285504"/>
          <a:ext cx="865022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48</a:t>
            </a:fld>
            <a:endParaRPr lang="en-US"/>
          </a:p>
        </p:txBody>
      </p:sp>
    </p:spTree>
    <p:extLst>
      <p:ext uri="{BB962C8B-B14F-4D97-AF65-F5344CB8AC3E}">
        <p14:creationId xmlns:p14="http://schemas.microsoft.com/office/powerpoint/2010/main" val="2833682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49</a:t>
            </a:fld>
            <a:endParaRPr lang="en-US"/>
          </a:p>
        </p:txBody>
      </p:sp>
    </p:spTree>
    <p:extLst>
      <p:ext uri="{BB962C8B-B14F-4D97-AF65-F5344CB8AC3E}">
        <p14:creationId xmlns:p14="http://schemas.microsoft.com/office/powerpoint/2010/main" val="276121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50</a:t>
            </a:fld>
            <a:endParaRPr lang="en-US"/>
          </a:p>
        </p:txBody>
      </p:sp>
    </p:spTree>
    <p:extLst>
      <p:ext uri="{BB962C8B-B14F-4D97-AF65-F5344CB8AC3E}">
        <p14:creationId xmlns:p14="http://schemas.microsoft.com/office/powerpoint/2010/main" val="3996175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146381"/>
            <a:ext cx="10203180" cy="4568701"/>
          </a:xfrm>
        </p:spPr>
        <p:txBody>
          <a:bodyPr>
            <a:normAutofit fontScale="92500"/>
          </a:bodyPr>
          <a:lstStyle/>
          <a:p>
            <a:pPr marL="227013" marR="0" indent="-171450">
              <a:lnSpc>
                <a:spcPct val="107000"/>
              </a:lnSpc>
              <a:spcBef>
                <a:spcPts val="0"/>
              </a:spcBef>
              <a:spcAft>
                <a:spcPts val="0"/>
              </a:spcAft>
            </a:pPr>
            <a:r>
              <a:rPr lang="en-US" sz="2400" b="1" dirty="0">
                <a:ea typeface="Times New Roman" panose="02020603050405020304" pitchFamily="18" charset="0"/>
                <a:cs typeface="Times New Roman" panose="02020603050405020304" pitchFamily="18" charset="0"/>
              </a:rPr>
              <a:t>Jess Maurer, </a:t>
            </a:r>
            <a:r>
              <a:rPr lang="en-US" sz="2400" dirty="0">
                <a:ea typeface="Times New Roman" panose="02020603050405020304" pitchFamily="18" charset="0"/>
                <a:cs typeface="Times New Roman" panose="02020603050405020304" pitchFamily="18" charset="0"/>
              </a:rPr>
              <a:t>Executive Director, Maine Council on Aging; Project Manager for the Tri-State Learning Collaborative on Aging </a:t>
            </a:r>
            <a:r>
              <a:rPr lang="en-US" sz="2400" dirty="0">
                <a:ea typeface="Times New Roman" panose="02020603050405020304" pitchFamily="18" charset="0"/>
                <a:cs typeface="Times New Roman" panose="02020603050405020304" pitchFamily="18" charset="0"/>
                <a:hlinkClick r:id="rId3"/>
              </a:rPr>
              <a:t>jmaurer@mainecouncilonaging.org</a:t>
            </a:r>
            <a:r>
              <a:rPr lang="en-US" sz="2400" dirty="0">
                <a:ea typeface="Times New Roman" panose="02020603050405020304" pitchFamily="18" charset="0"/>
                <a:cs typeface="Times New Roman" panose="02020603050405020304" pitchFamily="18" charset="0"/>
              </a:rPr>
              <a:t> </a:t>
            </a:r>
          </a:p>
          <a:p>
            <a:pPr marL="227013" marR="0" indent="-171450">
              <a:lnSpc>
                <a:spcPct val="107000"/>
              </a:lnSpc>
              <a:spcBef>
                <a:spcPts val="0"/>
              </a:spcBef>
              <a:spcAft>
                <a:spcPts val="0"/>
              </a:spcAft>
            </a:pPr>
            <a:endParaRPr lang="en-US" sz="2400" dirty="0">
              <a:ea typeface="Times New Roman" panose="02020603050405020304" pitchFamily="18" charset="0"/>
              <a:cs typeface="Times New Roman" panose="02020603050405020304" pitchFamily="18" charset="0"/>
            </a:endParaRPr>
          </a:p>
          <a:p>
            <a:pPr marL="227013" indent="-171450">
              <a:lnSpc>
                <a:spcPct val="107000"/>
              </a:lnSpc>
              <a:spcBef>
                <a:spcPts val="0"/>
              </a:spcBef>
            </a:pPr>
            <a:r>
              <a:rPr lang="en-US" sz="2400" b="1" dirty="0">
                <a:ea typeface="Times New Roman" panose="02020603050405020304" pitchFamily="18" charset="0"/>
                <a:cs typeface="Times New Roman" panose="02020603050405020304" pitchFamily="18" charset="0"/>
              </a:rPr>
              <a:t>Krista George</a:t>
            </a:r>
            <a:r>
              <a:rPr lang="en-US" sz="2400" dirty="0">
                <a:ea typeface="Times New Roman" panose="02020603050405020304" pitchFamily="18" charset="0"/>
                <a:cs typeface="Times New Roman" panose="02020603050405020304" pitchFamily="18" charset="0"/>
              </a:rPr>
              <a:t>, </a:t>
            </a:r>
            <a:r>
              <a:rPr lang="en-US" sz="2400" dirty="0"/>
              <a:t>Operations Manager </a:t>
            </a:r>
            <a:r>
              <a:rPr lang="en-US" sz="2400" dirty="0">
                <a:ea typeface="Times New Roman" panose="02020603050405020304" pitchFamily="18" charset="0"/>
                <a:cs typeface="Times New Roman" panose="02020603050405020304" pitchFamily="18" charset="0"/>
              </a:rPr>
              <a:t>Maine Council on Aging; </a:t>
            </a:r>
            <a:r>
              <a:rPr lang="en-US" sz="2400" dirty="0"/>
              <a:t>Project Manager Tri-State Learning Collaborative on Aging </a:t>
            </a:r>
            <a:r>
              <a:rPr lang="en-US" sz="2400" dirty="0">
                <a:ea typeface="Times New Roman" panose="02020603050405020304" pitchFamily="18" charset="0"/>
                <a:cs typeface="Times New Roman" panose="02020603050405020304" pitchFamily="18" charset="0"/>
                <a:hlinkClick r:id="rId4"/>
              </a:rPr>
              <a:t>kgeorge@mainecouncilonaging.org</a:t>
            </a:r>
            <a:r>
              <a:rPr lang="en-US" sz="2400" dirty="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400" dirty="0" smtClean="0"/>
              <a:t>Jo Morrissey, Program Manager</a:t>
            </a:r>
          </a:p>
          <a:p>
            <a:pPr marL="0" indent="0" algn="ctr">
              <a:buNone/>
            </a:pPr>
            <a:r>
              <a:rPr lang="en-US" sz="2400" dirty="0" smtClean="0"/>
              <a:t>Maine </a:t>
            </a:r>
            <a:r>
              <a:rPr lang="en-US" sz="2400" dirty="0"/>
              <a:t>Shared CHNA </a:t>
            </a:r>
          </a:p>
          <a:p>
            <a:pPr marL="0" indent="0" algn="ctr">
              <a:buNone/>
            </a:pPr>
            <a:r>
              <a:rPr lang="en-US" sz="2400" dirty="0">
                <a:hlinkClick r:id="rId5"/>
              </a:rPr>
              <a:t>info@mainechna.org</a:t>
            </a:r>
            <a:endParaRPr lang="en-US" sz="2400" dirty="0"/>
          </a:p>
          <a:p>
            <a:pPr marL="0" indent="0" algn="ctr">
              <a:buNone/>
            </a:pPr>
            <a:r>
              <a:rPr lang="en-US" sz="2400" dirty="0">
                <a:hlinkClick r:id="rId6"/>
              </a:rPr>
              <a:t>www.mainechna.org</a:t>
            </a:r>
            <a:r>
              <a:rPr lang="en-US" sz="2400"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83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dirty="0"/>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dirty="0"/>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4578</Words>
  <Application>Microsoft Office PowerPoint</Application>
  <PresentationFormat>Widescreen</PresentationFormat>
  <Paragraphs>569</Paragraphs>
  <Slides>51</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Older Adults</vt:lpstr>
      <vt:lpstr>PowerPoint Presentation</vt:lpstr>
      <vt:lpstr>Thank you to our host!</vt:lpstr>
      <vt:lpstr>Forum agenda</vt:lpstr>
      <vt:lpstr>PowerPoint Presentation</vt:lpstr>
      <vt:lpstr>Matching Interests</vt:lpstr>
      <vt:lpstr>The Evolution of an Idea…</vt:lpstr>
      <vt:lpstr>10 Essential Public Health Services</vt:lpstr>
      <vt:lpstr>Maine Shared CHNA Organizational Chart</vt:lpstr>
      <vt:lpstr>Inputs and Outcomes</vt:lpstr>
      <vt:lpstr>MCOA Activities and Accomplishments</vt:lpstr>
      <vt:lpstr>Legislative Priorities</vt:lpstr>
      <vt:lpstr>2021 Policy Priorities</vt:lpstr>
      <vt:lpstr>PowerPoint Presentation</vt:lpstr>
      <vt:lpstr>PowerPoint Presentation</vt:lpstr>
      <vt:lpstr>PowerPoint Presentation</vt:lpstr>
      <vt:lpstr>PowerPoint Presentation</vt:lpstr>
      <vt:lpstr>Falls</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46</cp:revision>
  <dcterms:created xsi:type="dcterms:W3CDTF">2021-07-27T22:49:15Z</dcterms:created>
  <dcterms:modified xsi:type="dcterms:W3CDTF">2021-10-01T16:54:44Z</dcterms:modified>
</cp:coreProperties>
</file>