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7.xml" ContentType="application/vnd.openxmlformats-officedocument.drawingml.chart+xml"/>
  <Override PartName="/ppt/notesSlides/notesSlide34.xml" ContentType="application/vnd.openxmlformats-officedocument.presentationml.notesSlide+xml"/>
  <Override PartName="/ppt/charts/chart8.xml" ContentType="application/vnd.openxmlformats-officedocument.drawingml.chart+xml"/>
  <Override PartName="/ppt/notesSlides/notesSlide35.xml" ContentType="application/vnd.openxmlformats-officedocument.presentationml.notesSlide+xml"/>
  <Override PartName="/ppt/charts/chart9.xml" ContentType="application/vnd.openxmlformats-officedocument.drawingml.chart+xml"/>
  <Override PartName="/ppt/notesSlides/notesSlide36.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7.xml" ContentType="application/vnd.openxmlformats-officedocument.presentationml.notesSlide+xml"/>
  <Override PartName="/ppt/charts/chart11.xml" ContentType="application/vnd.openxmlformats-officedocument.drawingml.chart+xml"/>
  <Override PartName="/ppt/notesSlides/notesSlide38.xml" ContentType="application/vnd.openxmlformats-officedocument.presentationml.notesSlide+xml"/>
  <Override PartName="/ppt/charts/chart12.xml" ContentType="application/vnd.openxmlformats-officedocument.drawingml.chart+xml"/>
  <Override PartName="/ppt/notesSlides/notesSlide39.xml" ContentType="application/vnd.openxmlformats-officedocument.presentationml.notesSl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0.xml" ContentType="application/vnd.openxmlformats-officedocument.presentationml.notesSl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1.xml" ContentType="application/vnd.openxmlformats-officedocument.presentationml.notesSlide+xml"/>
  <Override PartName="/ppt/charts/chart17.xml" ContentType="application/vnd.openxmlformats-officedocument.drawingml.chart+xml"/>
  <Override PartName="/ppt/notesSlides/notesSlide42.xml" ContentType="application/vnd.openxmlformats-officedocument.presentationml.notesSlide+xml"/>
  <Override PartName="/ppt/charts/chart18.xml" ContentType="application/vnd.openxmlformats-officedocument.drawingml.chart+xml"/>
  <Override PartName="/ppt/notesSlides/notesSlide43.xml" ContentType="application/vnd.openxmlformats-officedocument.presentationml.notesSlide+xml"/>
  <Override PartName="/ppt/charts/chart19.xml" ContentType="application/vnd.openxmlformats-officedocument.drawingml.chart+xml"/>
  <Override PartName="/ppt/notesSlides/notesSlide44.xml" ContentType="application/vnd.openxmlformats-officedocument.presentationml.notesSlide+xml"/>
  <Override PartName="/ppt/charts/chart20.xml" ContentType="application/vnd.openxmlformats-officedocument.drawingml.chart+xml"/>
  <Override PartName="/ppt/notesSlides/notesSlide45.xml" ContentType="application/vnd.openxmlformats-officedocument.presentationml.notesSlide+xml"/>
  <Override PartName="/ppt/charts/chart21.xml" ContentType="application/vnd.openxmlformats-officedocument.drawingml.chart+xml"/>
  <Override PartName="/ppt/notesSlides/notesSlide46.xml" ContentType="application/vnd.openxmlformats-officedocument.presentationml.notesSlide+xml"/>
  <Override PartName="/ppt/charts/chart22.xml" ContentType="application/vnd.openxmlformats-officedocument.drawingml.chart+xml"/>
  <Override PartName="/ppt/notesSlides/notesSlide47.xml" ContentType="application/vnd.openxmlformats-officedocument.presentationml.notesSlide+xml"/>
  <Override PartName="/ppt/charts/chart23.xml" ContentType="application/vnd.openxmlformats-officedocument.drawingml.chart+xml"/>
  <Override PartName="/ppt/notesSlides/notesSlide48.xml" ContentType="application/vnd.openxmlformats-officedocument.presentationml.notesSlide+xml"/>
  <Override PartName="/ppt/charts/chart24.xml" ContentType="application/vnd.openxmlformats-officedocument.drawingml.chart+xml"/>
  <Override PartName="/ppt/charts/style7.xml" ContentType="application/vnd.ms-office.chartstyle+xml"/>
  <Override PartName="/ppt/charts/colors7.xml" ContentType="application/vnd.ms-office.chartcolorstyle+xml"/>
  <Override PartName="/ppt/charts/chart2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9.xml" ContentType="application/vnd.openxmlformats-officedocument.presentationml.notesSlide+xml"/>
  <Override PartName="/ppt/charts/chart26.xml" ContentType="application/vnd.openxmlformats-officedocument.drawingml.chart+xml"/>
  <Override PartName="/ppt/notesSlides/notesSlide50.xml" ContentType="application/vnd.openxmlformats-officedocument.presentationml.notesSlide+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1.xml" ContentType="application/vnd.openxmlformats-officedocument.presentationml.notesSlide+xml"/>
  <Override PartName="/ppt/charts/chart2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sldIdLst>
    <p:sldId id="395" r:id="rId2"/>
    <p:sldId id="396" r:id="rId3"/>
    <p:sldId id="397" r:id="rId4"/>
    <p:sldId id="308" r:id="rId5"/>
    <p:sldId id="261" r:id="rId6"/>
    <p:sldId id="262" r:id="rId7"/>
    <p:sldId id="372" r:id="rId8"/>
    <p:sldId id="358" r:id="rId9"/>
    <p:sldId id="393" r:id="rId10"/>
    <p:sldId id="385" r:id="rId11"/>
    <p:sldId id="386" r:id="rId12"/>
    <p:sldId id="387" r:id="rId13"/>
    <p:sldId id="388" r:id="rId14"/>
    <p:sldId id="389" r:id="rId15"/>
    <p:sldId id="390" r:id="rId16"/>
    <p:sldId id="391" r:id="rId17"/>
    <p:sldId id="392" r:id="rId18"/>
    <p:sldId id="275" r:id="rId19"/>
    <p:sldId id="376" r:id="rId20"/>
    <p:sldId id="309" r:id="rId21"/>
    <p:sldId id="374" r:id="rId22"/>
    <p:sldId id="269" r:id="rId23"/>
    <p:sldId id="274" r:id="rId24"/>
    <p:sldId id="283" r:id="rId25"/>
    <p:sldId id="381" r:id="rId26"/>
    <p:sldId id="281" r:id="rId27"/>
    <p:sldId id="285" r:id="rId28"/>
    <p:sldId id="280" r:id="rId29"/>
    <p:sldId id="286" r:id="rId30"/>
    <p:sldId id="375" r:id="rId31"/>
    <p:sldId id="287" r:id="rId32"/>
    <p:sldId id="382"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83" r:id="rId52"/>
    <p:sldId id="270" r:id="rId53"/>
    <p:sldId id="271" r:id="rId54"/>
    <p:sldId id="272" r:id="rId55"/>
    <p:sldId id="38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64154B-4D52-18F2-433C-F4F236210B13}" name="Candace Walsh" initials="CW" userId="S::cwalsh@marketdecisions.com::3b654986-3b7f-4d06-83b0-3ee07a404b9d" providerId="AD"/>
  <p188:author id="{D4A6E16F-25CA-BD8F-2167-72B31D3BD054}" name="Mark Noyes" initials="MN" userId="S::mnoyes@marketdecisions.com::6fae3f0c-57c9-4fc0-9b6f-4cb153c406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2" clrIdx="0">
    <p:extLst>
      <p:ext uri="{19B8F6BF-5375-455C-9EA6-DF929625EA0E}">
        <p15:presenceInfo xmlns:p15="http://schemas.microsoft.com/office/powerpoint/2012/main" userId="S::mnoyes@marketdecisions.com::6fae3f0c-57c9-4fc0-9b6f-4cb153c40693" providerId="AD"/>
      </p:ext>
    </p:extLst>
  </p:cmAuthor>
  <p:cmAuthor id="2" name="Birkhimer, Nancy" initials="BN" lastIdx="3" clrIdx="1">
    <p:extLst>
      <p:ext uri="{19B8F6BF-5375-455C-9EA6-DF929625EA0E}">
        <p15:presenceInfo xmlns:p15="http://schemas.microsoft.com/office/powerpoint/2012/main" userId="S::Nancy.Birkhimer@maine.gov::eea87271-d092-4f81-9218-a8bfcbafb9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07" autoAdjust="0"/>
    <p:restoredTop sz="71093" autoAdjust="0"/>
  </p:normalViewPr>
  <p:slideViewPr>
    <p:cSldViewPr snapToGrid="0">
      <p:cViewPr varScale="1">
        <p:scale>
          <a:sx n="85" d="100"/>
          <a:sy n="85" d="100"/>
        </p:scale>
        <p:origin x="444" y="68"/>
      </p:cViewPr>
      <p:guideLst/>
    </p:cSldViewPr>
  </p:slideViewPr>
  <p:notesTextViewPr>
    <p:cViewPr>
      <p:scale>
        <a:sx n="1" d="1"/>
        <a:sy n="1" d="1"/>
      </p:scale>
      <p:origin x="0" y="0"/>
    </p:cViewPr>
  </p:notesTextViewPr>
  <p:sorterViewPr>
    <p:cViewPr>
      <p:scale>
        <a:sx n="75" d="100"/>
        <a:sy n="75" d="100"/>
      </p:scale>
      <p:origin x="0" y="-26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Lincoln%20County%20Indicator%20Charts%2011.9.21.xlsx" TargetMode="External"/><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incoln%20County%20Indicator%20Charts%2011.9.2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incoln%20County%20Indicator%20Charts%2011.9.21.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Lincoln%20County%20Indicator%20Charts%2011.9.21.xlsx" TargetMode="External"/><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Lincoln%20County%20Indicator%20Charts%2011.9.21.xlsx" TargetMode="External"/><Relationship Id="rId2" Type="http://schemas.microsoft.com/office/2011/relationships/chartColorStyle" Target="colors4.xml"/><Relationship Id="rId1" Type="http://schemas.microsoft.com/office/2011/relationships/chartStyle" Target="style4.xml"/></Relationships>
</file>

<file path=ppt/charts/_rels/chart1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Lincoln%20County%20Indicator%20Charts%2011.9.21.xlsx" TargetMode="External"/><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Lincoln%20County%20Indicator%20Charts%2011.9.21.xlsx" TargetMode="External"/><Relationship Id="rId2" Type="http://schemas.microsoft.com/office/2011/relationships/chartColorStyle" Target="colors6.xml"/><Relationship Id="rId1" Type="http://schemas.microsoft.com/office/2011/relationships/chartStyle" Target="style6.xml"/></Relationships>
</file>

<file path=ppt/charts/_rels/chart1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incoln%20County%20Indicator%20Charts%2011.9.2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incoln%20County%20Indicator%20Charts%2011.9.2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incoln%20County%20Indicator%20Charts%2011.9.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Health%20Profiles\Statewide%20&amp;%20County%20Charts\Maine%20SCHNA%20-%20AGE%20CHARTS%20-%2007.30.202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incoln%20County%20Indicator%20Charts%2011.9.21.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incoln%20County%20Indicator%20Charts%2011.9.2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incoln%20County%20Indicator%20Charts%2011.9.2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incoln%20County%20Indicator%20Charts%2011.9.21.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Lincoln%20County%20Indicator%20Charts%2011.9.21.xlsx" TargetMode="External"/><Relationship Id="rId2" Type="http://schemas.microsoft.com/office/2011/relationships/chartColorStyle" Target="colors7.xml"/><Relationship Id="rId1" Type="http://schemas.microsoft.com/office/2011/relationships/chartStyle" Target="style7.xml"/></Relationships>
</file>

<file path=ppt/charts/_rels/chart2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Lincoln%20County%20Indicator%20Charts%2011.9.21.xlsx" TargetMode="External"/><Relationship Id="rId2" Type="http://schemas.microsoft.com/office/2011/relationships/chartColorStyle" Target="colors8.xml"/><Relationship Id="rId1" Type="http://schemas.microsoft.com/office/2011/relationships/chartStyle" Target="style8.xml"/></Relationships>
</file>

<file path=ppt/charts/_rels/chart2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incoln%20County%20Indicator%20Charts%2011.9.21.xlsx"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Lincoln%20County%20Indicator%20Charts%2011.9.21.xlsx" TargetMode="External"/><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Lincoln%20County%20Indicator%20Charts%2011.9.21.xlsx" TargetMode="External"/><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incoln%20County%20Indicator%20Charts%2011.9.2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AGE%20CHARTS%20-%2007.30.2021.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incoln%20County%20Indicator%20Charts%2011.9.2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incoln%20County%20Indicator%20Charts%2011.9.2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incoln%20County%20Indicator%20Charts%2011.9.2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incoln%20County%20Indicator%20Charts%2011.9.2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incoln%20County%20Indicator%20Charts%2011.9.2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incoln%20County%20Indicator%20Charts%2011.9.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Chronic</a:t>
            </a:r>
            <a:r>
              <a:rPr lang="en-US" b="1" baseline="0" dirty="0">
                <a:solidFill>
                  <a:schemeClr val="tx1"/>
                </a:solidFill>
              </a:rPr>
              <a:t> obstructive pulmonary disease hospitalization per 10,000 population</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0171-4BB2-9D3A-3D8EDA34F47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Sheet1!$A$1:$A$2</c:f>
              <c:strCache>
                <c:ptCount val="2"/>
                <c:pt idx="0">
                  <c:v>2016-2018
Lincoln County</c:v>
                </c:pt>
                <c:pt idx="1">
                  <c:v>2016-2018
Maine</c:v>
                </c:pt>
              </c:strCache>
            </c:strRef>
          </c:cat>
          <c:val>
            <c:numRef>
              <c:f>Sheet1!$B$1:$B$2</c:f>
              <c:numCache>
                <c:formatCode>General</c:formatCode>
                <c:ptCount val="2"/>
                <c:pt idx="0">
                  <c:v>19.899999999999999</c:v>
                </c:pt>
                <c:pt idx="1">
                  <c:v>16.7</c:v>
                </c:pt>
              </c:numCache>
            </c:numRef>
          </c:val>
          <c:extLst>
            <c:ext xmlns:c16="http://schemas.microsoft.com/office/drawing/2014/chart" uri="{C3380CC4-5D6E-409C-BE32-E72D297353CC}">
              <c16:uniqueId val="{00000000-0171-4BB2-9D3A-3D8EDA34F47C}"/>
            </c:ext>
          </c:extLst>
        </c:ser>
        <c:dLbls>
          <c:dLblPos val="outEnd"/>
          <c:showLegendKey val="0"/>
          <c:showVal val="1"/>
          <c:showCatName val="0"/>
          <c:showSerName val="0"/>
          <c:showPercent val="0"/>
          <c:showBubbleSize val="0"/>
        </c:dLbls>
        <c:gapWidth val="219"/>
        <c:overlap val="-27"/>
        <c:axId val="1418477775"/>
        <c:axId val="1418479855"/>
      </c:barChart>
      <c:catAx>
        <c:axId val="1418477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18479855"/>
        <c:crosses val="autoZero"/>
        <c:auto val="1"/>
        <c:lblAlgn val="ctr"/>
        <c:lblOffset val="100"/>
        <c:noMultiLvlLbl val="0"/>
      </c:catAx>
      <c:valAx>
        <c:axId val="141847985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184777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Met physical activity recommendations (middle school students)</a:t>
            </a:r>
          </a:p>
        </c:rich>
      </c:tx>
      <c:overlay val="0"/>
    </c:title>
    <c:autoTitleDeleted val="0"/>
    <c:plotArea>
      <c:layout/>
      <c:barChart>
        <c:barDir val="col"/>
        <c:grouping val="clustered"/>
        <c:varyColors val="0"/>
        <c:ser>
          <c:idx val="0"/>
          <c:order val="0"/>
          <c:tx>
            <c:strRef>
              <c:f>'Indicator Tables'!$H$19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615-47ED-B849-27F36826519D}"/>
              </c:ext>
            </c:extLst>
          </c:dPt>
          <c:dPt>
            <c:idx val="1"/>
            <c:invertIfNegative val="0"/>
            <c:bubble3D val="0"/>
            <c:spPr>
              <a:solidFill>
                <a:srgbClr val="3D6E6F"/>
              </a:solidFill>
            </c:spPr>
            <c:extLst>
              <c:ext xmlns:c16="http://schemas.microsoft.com/office/drawing/2014/chart" uri="{C3380CC4-5D6E-409C-BE32-E72D297353CC}">
                <c16:uniqueId val="{00000003-0615-47ED-B849-27F36826519D}"/>
              </c:ext>
            </c:extLst>
          </c:dPt>
          <c:dPt>
            <c:idx val="2"/>
            <c:invertIfNegative val="0"/>
            <c:bubble3D val="0"/>
            <c:spPr>
              <a:solidFill>
                <a:srgbClr val="A2ADB1"/>
              </a:solidFill>
            </c:spPr>
            <c:extLst>
              <c:ext xmlns:c16="http://schemas.microsoft.com/office/drawing/2014/chart" uri="{C3380CC4-5D6E-409C-BE32-E72D297353CC}">
                <c16:uniqueId val="{00000005-0615-47ED-B849-27F36826519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Tables'!$M$19:$O$19</c:f>
              <c:strCache>
                <c:ptCount val="3"/>
                <c:pt idx="0">
                  <c:v>2017
Lincoln County</c:v>
                </c:pt>
                <c:pt idx="1">
                  <c:v>2019
Lincoln County</c:v>
                </c:pt>
                <c:pt idx="2">
                  <c:v>2019
Maine</c:v>
                </c:pt>
              </c:strCache>
            </c:strRef>
          </c:cat>
          <c:val>
            <c:numRef>
              <c:f>'Indicator Tables'!$I$19:$K$19</c:f>
              <c:numCache>
                <c:formatCode>0.0%</c:formatCode>
                <c:ptCount val="3"/>
                <c:pt idx="0">
                  <c:v>0.31900000000000001</c:v>
                </c:pt>
                <c:pt idx="1">
                  <c:v>0.247</c:v>
                </c:pt>
                <c:pt idx="2">
                  <c:v>0.255</c:v>
                </c:pt>
              </c:numCache>
            </c:numRef>
          </c:val>
          <c:extLst>
            <c:ext xmlns:c16="http://schemas.microsoft.com/office/drawing/2014/chart" uri="{C3380CC4-5D6E-409C-BE32-E72D297353CC}">
              <c16:uniqueId val="{00000006-0615-47ED-B849-27F36826519D}"/>
            </c:ext>
          </c:extLst>
        </c:ser>
        <c:dLbls>
          <c:dLblPos val="outEnd"/>
          <c:showLegendKey val="0"/>
          <c:showVal val="1"/>
          <c:showCatName val="0"/>
          <c:showSerName val="0"/>
          <c:showPercent val="0"/>
          <c:showBubbleSize val="0"/>
        </c:dLbls>
        <c:gapWidth val="150"/>
        <c:axId val="283313792"/>
        <c:axId val="283320448"/>
      </c:barChart>
      <c:catAx>
        <c:axId val="283313792"/>
        <c:scaling>
          <c:orientation val="minMax"/>
        </c:scaling>
        <c:delete val="0"/>
        <c:axPos val="b"/>
        <c:numFmt formatCode="General" sourceLinked="1"/>
        <c:majorTickMark val="out"/>
        <c:minorTickMark val="none"/>
        <c:tickLblPos val="nextTo"/>
        <c:crossAx val="283320448"/>
        <c:crosses val="autoZero"/>
        <c:auto val="1"/>
        <c:lblAlgn val="ctr"/>
        <c:lblOffset val="100"/>
        <c:noMultiLvlLbl val="0"/>
      </c:catAx>
      <c:valAx>
        <c:axId val="283320448"/>
        <c:scaling>
          <c:orientation val="minMax"/>
        </c:scaling>
        <c:delete val="1"/>
        <c:axPos val="l"/>
        <c:numFmt formatCode="0.0%" sourceLinked="1"/>
        <c:majorTickMark val="out"/>
        <c:minorTickMark val="none"/>
        <c:tickLblPos val="nextTo"/>
        <c:crossAx val="28331379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Births for which the mother received more than 80% of expected prenatal visits</a:t>
            </a:r>
          </a:p>
        </c:rich>
      </c:tx>
      <c:overlay val="0"/>
    </c:title>
    <c:autoTitleDeleted val="0"/>
    <c:plotArea>
      <c:layout/>
      <c:barChart>
        <c:barDir val="col"/>
        <c:grouping val="clustered"/>
        <c:varyColors val="0"/>
        <c:ser>
          <c:idx val="0"/>
          <c:order val="0"/>
          <c:tx>
            <c:strRef>
              <c:f>'Indicator Tables'!$H$21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2BA4-4E7A-98E5-0E9457B63BA9}"/>
              </c:ext>
            </c:extLst>
          </c:dPt>
          <c:dPt>
            <c:idx val="1"/>
            <c:invertIfNegative val="0"/>
            <c:bubble3D val="0"/>
            <c:spPr>
              <a:solidFill>
                <a:srgbClr val="3D6E6F"/>
              </a:solidFill>
            </c:spPr>
            <c:extLst>
              <c:ext xmlns:c16="http://schemas.microsoft.com/office/drawing/2014/chart" uri="{C3380CC4-5D6E-409C-BE32-E72D297353CC}">
                <c16:uniqueId val="{00000003-2BA4-4E7A-98E5-0E9457B63BA9}"/>
              </c:ext>
            </c:extLst>
          </c:dPt>
          <c:dPt>
            <c:idx val="2"/>
            <c:invertIfNegative val="0"/>
            <c:bubble3D val="0"/>
            <c:spPr>
              <a:solidFill>
                <a:srgbClr val="A2ADB1"/>
              </a:solidFill>
            </c:spPr>
            <c:extLst>
              <c:ext xmlns:c16="http://schemas.microsoft.com/office/drawing/2014/chart" uri="{C3380CC4-5D6E-409C-BE32-E72D297353CC}">
                <c16:uniqueId val="{00000005-2BA4-4E7A-98E5-0E9457B63BA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Tables'!$M$21:$O$21</c:f>
              <c:strCache>
                <c:ptCount val="3"/>
                <c:pt idx="0">
                  <c:v>2016-2017
Lincoln County</c:v>
                </c:pt>
                <c:pt idx="1">
                  <c:v>2018-2019
Lincoln County</c:v>
                </c:pt>
                <c:pt idx="2">
                  <c:v>2018-2019
Maine</c:v>
                </c:pt>
              </c:strCache>
            </c:strRef>
          </c:cat>
          <c:val>
            <c:numRef>
              <c:f>'Indicator Tables'!$I$21:$K$21</c:f>
              <c:numCache>
                <c:formatCode>0.0%</c:formatCode>
                <c:ptCount val="3"/>
                <c:pt idx="0">
                  <c:v>0.80500000000000005</c:v>
                </c:pt>
                <c:pt idx="1">
                  <c:v>0.77800000000000002</c:v>
                </c:pt>
                <c:pt idx="2">
                  <c:v>0.82699999999999996</c:v>
                </c:pt>
              </c:numCache>
            </c:numRef>
          </c:val>
          <c:extLst>
            <c:ext xmlns:c16="http://schemas.microsoft.com/office/drawing/2014/chart" uri="{C3380CC4-5D6E-409C-BE32-E72D297353CC}">
              <c16:uniqueId val="{00000006-2BA4-4E7A-98E5-0E9457B63BA9}"/>
            </c:ext>
          </c:extLst>
        </c:ser>
        <c:dLbls>
          <c:dLblPos val="outEnd"/>
          <c:showLegendKey val="0"/>
          <c:showVal val="1"/>
          <c:showCatName val="0"/>
          <c:showSerName val="0"/>
          <c:showPercent val="0"/>
          <c:showBubbleSize val="0"/>
        </c:dLbls>
        <c:gapWidth val="150"/>
        <c:axId val="283316704"/>
        <c:axId val="283326272"/>
      </c:barChart>
      <c:catAx>
        <c:axId val="283316704"/>
        <c:scaling>
          <c:orientation val="minMax"/>
        </c:scaling>
        <c:delete val="0"/>
        <c:axPos val="b"/>
        <c:numFmt formatCode="General" sourceLinked="1"/>
        <c:majorTickMark val="out"/>
        <c:minorTickMark val="none"/>
        <c:tickLblPos val="nextTo"/>
        <c:crossAx val="283326272"/>
        <c:crosses val="autoZero"/>
        <c:auto val="1"/>
        <c:lblAlgn val="ctr"/>
        <c:lblOffset val="100"/>
        <c:noMultiLvlLbl val="0"/>
      </c:catAx>
      <c:valAx>
        <c:axId val="283326272"/>
        <c:scaling>
          <c:orientation val="minMax"/>
          <c:min val="0"/>
        </c:scaling>
        <c:delete val="1"/>
        <c:axPos val="l"/>
        <c:numFmt formatCode="0.0%" sourceLinked="1"/>
        <c:majorTickMark val="out"/>
        <c:minorTickMark val="none"/>
        <c:tickLblPos val="nextTo"/>
        <c:crossAx val="28331670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Lead screening among children (12-23 months)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Sheet2!$A$14</c:f>
              <c:strCache>
                <c:ptCount val="1"/>
                <c:pt idx="0">
                  <c:v>2019
Maine</c:v>
                </c:pt>
              </c:strCache>
            </c:strRef>
          </c:cat>
          <c:val>
            <c:numRef>
              <c:f>Sheet2!$B$14</c:f>
              <c:numCache>
                <c:formatCode>0.0%</c:formatCode>
                <c:ptCount val="1"/>
                <c:pt idx="0">
                  <c:v>0.60299999999999998</c:v>
                </c:pt>
              </c:numCache>
            </c:numRef>
          </c:val>
          <c:extLst>
            <c:ext xmlns:c16="http://schemas.microsoft.com/office/drawing/2014/chart" uri="{C3380CC4-5D6E-409C-BE32-E72D297353CC}">
              <c16:uniqueId val="{00000000-99A0-45FF-ABBB-12608A5EE947}"/>
            </c:ext>
          </c:extLst>
        </c:ser>
        <c:dLbls>
          <c:dLblPos val="outEnd"/>
          <c:showLegendKey val="0"/>
          <c:showVal val="1"/>
          <c:showCatName val="0"/>
          <c:showSerName val="0"/>
          <c:showPercent val="0"/>
          <c:showBubbleSize val="0"/>
        </c:dLbls>
        <c:gapWidth val="219"/>
        <c:overlap val="-27"/>
        <c:axId val="283323360"/>
        <c:axId val="283313376"/>
      </c:barChart>
      <c:catAx>
        <c:axId val="28332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83313376"/>
        <c:crosses val="autoZero"/>
        <c:auto val="1"/>
        <c:lblAlgn val="ctr"/>
        <c:lblOffset val="100"/>
        <c:noMultiLvlLbl val="0"/>
      </c:catAx>
      <c:valAx>
        <c:axId val="28331337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8332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Lead screening among children (12-23 months)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dLbl>
              <c:idx val="2"/>
              <c:layout>
                <c:manualLayout>
                  <c:x val="-4.6963532967469974E-2"/>
                  <c:y val="5.45525906483911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94-49F9-8CF5-BF1A3139B714}"/>
                </c:ext>
              </c:extLst>
            </c:dLbl>
            <c:dLbl>
              <c:idx val="4"/>
              <c:layout>
                <c:manualLayout>
                  <c:x val="-5.2014038017975023E-2"/>
                  <c:y val="-7.507703898123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7B-4C36-B8BA-96EAC521D8A0}"/>
                </c:ext>
              </c:extLst>
            </c:dLbl>
            <c:dLbl>
              <c:idx val="5"/>
              <c:layout>
                <c:manualLayout>
                  <c:x val="-6.7165553169490175E-2"/>
                  <c:y val="2.98612326236998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94-49F9-8CF5-BF1A3139B714}"/>
                </c:ext>
              </c:extLst>
            </c:dLbl>
            <c:dLbl>
              <c:idx val="6"/>
              <c:layout>
                <c:manualLayout>
                  <c:x val="-8.7367573371510465E-2"/>
                  <c:y val="-4.42128414503742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94-49F9-8CF5-BF1A3139B714}"/>
                </c:ext>
              </c:extLst>
            </c:dLbl>
            <c:dLbl>
              <c:idx val="8"/>
              <c:layout>
                <c:manualLayout>
                  <c:x val="-5.2014038017975023E-2"/>
                  <c:y val="-9.05091377466706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7B-4C36-B8BA-96EAC521D8A0}"/>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Sheet2!$A$1:$A$10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Sheet2!$B$1:$B$10</c:f>
              <c:numCache>
                <c:formatCode>0.0%</c:formatCode>
                <c:ptCount val="10"/>
                <c:pt idx="0">
                  <c:v>0.32800000000000001</c:v>
                </c:pt>
                <c:pt idx="1">
                  <c:v>0.315</c:v>
                </c:pt>
                <c:pt idx="2">
                  <c:v>0.29899999999999999</c:v>
                </c:pt>
                <c:pt idx="3">
                  <c:v>0.38900000000000001</c:v>
                </c:pt>
                <c:pt idx="4">
                  <c:v>0.26300000000000001</c:v>
                </c:pt>
                <c:pt idx="5">
                  <c:v>0.22600000000000001</c:v>
                </c:pt>
                <c:pt idx="6">
                  <c:v>0.40600000000000003</c:v>
                </c:pt>
                <c:pt idx="7">
                  <c:v>0.46</c:v>
                </c:pt>
                <c:pt idx="8">
                  <c:v>0.36699999999999999</c:v>
                </c:pt>
                <c:pt idx="9">
                  <c:v>0.45900000000000002</c:v>
                </c:pt>
              </c:numCache>
            </c:numRef>
          </c:val>
          <c:smooth val="0"/>
          <c:extLst>
            <c:ext xmlns:c16="http://schemas.microsoft.com/office/drawing/2014/chart" uri="{C3380CC4-5D6E-409C-BE32-E72D297353CC}">
              <c16:uniqueId val="{00000000-AE7B-4C36-B8BA-96EAC521D8A0}"/>
            </c:ext>
          </c:extLst>
        </c:ser>
        <c:dLbls>
          <c:dLblPos val="t"/>
          <c:showLegendKey val="0"/>
          <c:showVal val="1"/>
          <c:showCatName val="0"/>
          <c:showSerName val="0"/>
          <c:showPercent val="0"/>
          <c:showBubbleSize val="0"/>
        </c:dLbls>
        <c:marker val="1"/>
        <c:smooth val="0"/>
        <c:axId val="1869344624"/>
        <c:axId val="1869345456"/>
      </c:lineChart>
      <c:catAx>
        <c:axId val="186934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69345456"/>
        <c:crosses val="autoZero"/>
        <c:auto val="1"/>
        <c:lblAlgn val="ctr"/>
        <c:lblOffset val="100"/>
        <c:noMultiLvlLbl val="0"/>
      </c:catAx>
      <c:valAx>
        <c:axId val="1869345456"/>
        <c:scaling>
          <c:orientation val="minMax"/>
          <c:max val="0.70000000000000007"/>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869344624"/>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Lead screening among children (24-36</a:t>
            </a:r>
            <a:r>
              <a:rPr lang="en-US" b="1" baseline="0">
                <a:solidFill>
                  <a:schemeClr val="tx1"/>
                </a:solidFill>
              </a:rPr>
              <a:t> months)</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Sheet2!$A$35</c:f>
              <c:strCache>
                <c:ptCount val="1"/>
                <c:pt idx="0">
                  <c:v>2019
Maine</c:v>
                </c:pt>
              </c:strCache>
            </c:strRef>
          </c:cat>
          <c:val>
            <c:numRef>
              <c:f>Sheet2!$B$35</c:f>
              <c:numCache>
                <c:formatCode>0.0%</c:formatCode>
                <c:ptCount val="1"/>
                <c:pt idx="0">
                  <c:v>0.36699999999999999</c:v>
                </c:pt>
              </c:numCache>
            </c:numRef>
          </c:val>
          <c:extLst>
            <c:ext xmlns:c16="http://schemas.microsoft.com/office/drawing/2014/chart" uri="{C3380CC4-5D6E-409C-BE32-E72D297353CC}">
              <c16:uniqueId val="{00000000-1FD2-4E8A-8361-FC58D3CD11F1}"/>
            </c:ext>
          </c:extLst>
        </c:ser>
        <c:dLbls>
          <c:dLblPos val="outEnd"/>
          <c:showLegendKey val="0"/>
          <c:showVal val="1"/>
          <c:showCatName val="0"/>
          <c:showSerName val="0"/>
          <c:showPercent val="0"/>
          <c:showBubbleSize val="0"/>
        </c:dLbls>
        <c:gapWidth val="219"/>
        <c:overlap val="-27"/>
        <c:axId val="11448032"/>
        <c:axId val="11446368"/>
      </c:barChart>
      <c:catAx>
        <c:axId val="1144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446368"/>
        <c:crosses val="autoZero"/>
        <c:auto val="1"/>
        <c:lblAlgn val="ctr"/>
        <c:lblOffset val="100"/>
        <c:noMultiLvlLbl val="0"/>
      </c:catAx>
      <c:valAx>
        <c:axId val="1144636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448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Lead screening among children (24-35</a:t>
            </a:r>
            <a:r>
              <a:rPr lang="en-US" b="1" baseline="0">
                <a:solidFill>
                  <a:schemeClr val="tx1"/>
                </a:solidFill>
              </a:rPr>
              <a:t> months)</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dLbl>
              <c:idx val="5"/>
              <c:layout>
                <c:manualLayout>
                  <c:x val="-6.9589795593732601E-2"/>
                  <c:y val="-4.7299261203460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1D-4F8A-9C1C-8A93E41A98E4}"/>
                </c:ext>
              </c:extLst>
            </c:dLbl>
            <c:dLbl>
              <c:idx val="8"/>
              <c:layout>
                <c:manualLayout>
                  <c:x val="-7.7266563270500188E-2"/>
                  <c:y val="-5.0385680956547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1D-4F8A-9C1C-8A93E41A98E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Sheet2!$A$24:$A$33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Sheet2!$B$24:$B$33</c:f>
              <c:numCache>
                <c:formatCode>0.0%</c:formatCode>
                <c:ptCount val="10"/>
                <c:pt idx="0">
                  <c:v>8.4000000000000005E-2</c:v>
                </c:pt>
                <c:pt idx="1">
                  <c:v>0.09</c:v>
                </c:pt>
                <c:pt idx="2">
                  <c:v>0.14099999999999999</c:v>
                </c:pt>
                <c:pt idx="3">
                  <c:v>8.8999999999999996E-2</c:v>
                </c:pt>
                <c:pt idx="4">
                  <c:v>0.109</c:v>
                </c:pt>
                <c:pt idx="5">
                  <c:v>8.8999999999999996E-2</c:v>
                </c:pt>
                <c:pt idx="6">
                  <c:v>0.20200000000000001</c:v>
                </c:pt>
                <c:pt idx="7">
                  <c:v>0.17299999999999999</c:v>
                </c:pt>
                <c:pt idx="8">
                  <c:v>0.14899999999999999</c:v>
                </c:pt>
                <c:pt idx="9">
                  <c:v>0.27900000000000003</c:v>
                </c:pt>
              </c:numCache>
            </c:numRef>
          </c:val>
          <c:smooth val="0"/>
          <c:extLst>
            <c:ext xmlns:c16="http://schemas.microsoft.com/office/drawing/2014/chart" uri="{C3380CC4-5D6E-409C-BE32-E72D297353CC}">
              <c16:uniqueId val="{00000000-3F1D-4F8A-9C1C-8A93E41A98E4}"/>
            </c:ext>
          </c:extLst>
        </c:ser>
        <c:dLbls>
          <c:dLblPos val="t"/>
          <c:showLegendKey val="0"/>
          <c:showVal val="1"/>
          <c:showCatName val="0"/>
          <c:showSerName val="0"/>
          <c:showPercent val="0"/>
          <c:showBubbleSize val="0"/>
        </c:dLbls>
        <c:marker val="1"/>
        <c:smooth val="0"/>
        <c:axId val="1725989504"/>
        <c:axId val="1860251776"/>
      </c:lineChart>
      <c:catAx>
        <c:axId val="172598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60251776"/>
        <c:crosses val="autoZero"/>
        <c:auto val="1"/>
        <c:lblAlgn val="ctr"/>
        <c:lblOffset val="100"/>
        <c:noMultiLvlLbl val="0"/>
      </c:catAx>
      <c:valAx>
        <c:axId val="1860251776"/>
        <c:scaling>
          <c:orientation val="minMax"/>
          <c:max val="0.4"/>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725989504"/>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Fall-related deaths (unintentional) per 100,000 population</a:t>
            </a:r>
          </a:p>
        </c:rich>
      </c:tx>
      <c:overlay val="0"/>
    </c:title>
    <c:autoTitleDeleted val="0"/>
    <c:plotArea>
      <c:layout/>
      <c:barChart>
        <c:barDir val="col"/>
        <c:grouping val="clustered"/>
        <c:varyColors val="0"/>
        <c:ser>
          <c:idx val="0"/>
          <c:order val="0"/>
          <c:tx>
            <c:strRef>
              <c:f>'Indicator Tables'!$H$26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B18-4418-BD19-1CB6FF69F315}"/>
              </c:ext>
            </c:extLst>
          </c:dPt>
          <c:dPt>
            <c:idx val="1"/>
            <c:invertIfNegative val="0"/>
            <c:bubble3D val="0"/>
            <c:spPr>
              <a:solidFill>
                <a:srgbClr val="3D6E6F"/>
              </a:solidFill>
            </c:spPr>
            <c:extLst>
              <c:ext xmlns:c16="http://schemas.microsoft.com/office/drawing/2014/chart" uri="{C3380CC4-5D6E-409C-BE32-E72D297353CC}">
                <c16:uniqueId val="{00000003-6B18-4418-BD19-1CB6FF69F315}"/>
              </c:ext>
            </c:extLst>
          </c:dPt>
          <c:dPt>
            <c:idx val="2"/>
            <c:invertIfNegative val="0"/>
            <c:bubble3D val="0"/>
            <c:spPr>
              <a:solidFill>
                <a:srgbClr val="A2ADB1"/>
              </a:solidFill>
            </c:spPr>
            <c:extLst>
              <c:ext xmlns:c16="http://schemas.microsoft.com/office/drawing/2014/chart" uri="{C3380CC4-5D6E-409C-BE32-E72D297353CC}">
                <c16:uniqueId val="{00000005-6B18-4418-BD19-1CB6FF69F315}"/>
              </c:ext>
            </c:extLst>
          </c:dPt>
          <c:dPt>
            <c:idx val="3"/>
            <c:invertIfNegative val="0"/>
            <c:bubble3D val="0"/>
            <c:spPr>
              <a:solidFill>
                <a:srgbClr val="A2ADB1"/>
              </a:solidFill>
            </c:spPr>
            <c:extLst>
              <c:ext xmlns:c16="http://schemas.microsoft.com/office/drawing/2014/chart" uri="{C3380CC4-5D6E-409C-BE32-E72D297353CC}">
                <c16:uniqueId val="{00000007-6B18-4418-BD19-1CB6FF69F31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Tables'!$M$26:$P$26</c:f>
              <c:strCache>
                <c:ptCount val="4"/>
                <c:pt idx="0">
                  <c:v>2007-2011
Lincoln County</c:v>
                </c:pt>
                <c:pt idx="1">
                  <c:v>2015-2019
Lincoln County</c:v>
                </c:pt>
                <c:pt idx="2">
                  <c:v>2015-2019
Maine</c:v>
                </c:pt>
                <c:pt idx="3">
                  <c:v>2019
U.S.</c:v>
                </c:pt>
              </c:strCache>
            </c:strRef>
          </c:cat>
          <c:val>
            <c:numRef>
              <c:f>'Indicator Tables'!$I$26:$L$26</c:f>
              <c:numCache>
                <c:formatCode>General</c:formatCode>
                <c:ptCount val="4"/>
                <c:pt idx="0">
                  <c:v>4.8</c:v>
                </c:pt>
                <c:pt idx="1">
                  <c:v>12.4</c:v>
                </c:pt>
                <c:pt idx="2">
                  <c:v>14.4</c:v>
                </c:pt>
                <c:pt idx="3">
                  <c:v>10.199999999999999</c:v>
                </c:pt>
              </c:numCache>
            </c:numRef>
          </c:val>
          <c:extLst>
            <c:ext xmlns:c16="http://schemas.microsoft.com/office/drawing/2014/chart" uri="{C3380CC4-5D6E-409C-BE32-E72D297353CC}">
              <c16:uniqueId val="{00000008-6B18-4418-BD19-1CB6FF69F315}"/>
            </c:ext>
          </c:extLst>
        </c:ser>
        <c:dLbls>
          <c:dLblPos val="outEnd"/>
          <c:showLegendKey val="0"/>
          <c:showVal val="1"/>
          <c:showCatName val="0"/>
          <c:showSerName val="0"/>
          <c:showPercent val="0"/>
          <c:showBubbleSize val="0"/>
        </c:dLbls>
        <c:gapWidth val="150"/>
        <c:axId val="283314624"/>
        <c:axId val="283317536"/>
      </c:barChart>
      <c:catAx>
        <c:axId val="283314624"/>
        <c:scaling>
          <c:orientation val="minMax"/>
        </c:scaling>
        <c:delete val="0"/>
        <c:axPos val="b"/>
        <c:numFmt formatCode="General" sourceLinked="1"/>
        <c:majorTickMark val="out"/>
        <c:minorTickMark val="none"/>
        <c:tickLblPos val="nextTo"/>
        <c:crossAx val="283317536"/>
        <c:crosses val="autoZero"/>
        <c:auto val="1"/>
        <c:lblAlgn val="ctr"/>
        <c:lblOffset val="100"/>
        <c:noMultiLvlLbl val="0"/>
      </c:catAx>
      <c:valAx>
        <c:axId val="283317536"/>
        <c:scaling>
          <c:orientation val="minMax"/>
        </c:scaling>
        <c:delete val="1"/>
        <c:axPos val="l"/>
        <c:numFmt formatCode="General" sourceLinked="1"/>
        <c:majorTickMark val="out"/>
        <c:minorTickMark val="none"/>
        <c:tickLblPos val="nextTo"/>
        <c:crossAx val="28331462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Poisoning deaths (unintentional and undetermined intent) per 100,000 population</a:t>
            </a:r>
          </a:p>
        </c:rich>
      </c:tx>
      <c:overlay val="0"/>
    </c:title>
    <c:autoTitleDeleted val="0"/>
    <c:plotArea>
      <c:layout/>
      <c:barChart>
        <c:barDir val="col"/>
        <c:grouping val="clustered"/>
        <c:varyColors val="0"/>
        <c:ser>
          <c:idx val="0"/>
          <c:order val="0"/>
          <c:tx>
            <c:strRef>
              <c:f>'Indicator Tables'!$H$27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5BA4-467E-951C-EABC585584F1}"/>
              </c:ext>
            </c:extLst>
          </c:dPt>
          <c:dPt>
            <c:idx val="1"/>
            <c:invertIfNegative val="0"/>
            <c:bubble3D val="0"/>
            <c:spPr>
              <a:solidFill>
                <a:srgbClr val="3D6E6F"/>
              </a:solidFill>
            </c:spPr>
            <c:extLst>
              <c:ext xmlns:c16="http://schemas.microsoft.com/office/drawing/2014/chart" uri="{C3380CC4-5D6E-409C-BE32-E72D297353CC}">
                <c16:uniqueId val="{00000003-5BA4-467E-951C-EABC585584F1}"/>
              </c:ext>
            </c:extLst>
          </c:dPt>
          <c:dPt>
            <c:idx val="2"/>
            <c:invertIfNegative val="0"/>
            <c:bubble3D val="0"/>
            <c:spPr>
              <a:solidFill>
                <a:srgbClr val="A2ADB1"/>
              </a:solidFill>
            </c:spPr>
            <c:extLst>
              <c:ext xmlns:c16="http://schemas.microsoft.com/office/drawing/2014/chart" uri="{C3380CC4-5D6E-409C-BE32-E72D297353CC}">
                <c16:uniqueId val="{00000005-5BA4-467E-951C-EABC585584F1}"/>
              </c:ext>
            </c:extLst>
          </c:dPt>
          <c:dPt>
            <c:idx val="3"/>
            <c:invertIfNegative val="0"/>
            <c:bubble3D val="0"/>
            <c:spPr>
              <a:solidFill>
                <a:srgbClr val="A2ADB1"/>
              </a:solidFill>
            </c:spPr>
            <c:extLst>
              <c:ext xmlns:c16="http://schemas.microsoft.com/office/drawing/2014/chart" uri="{C3380CC4-5D6E-409C-BE32-E72D297353CC}">
                <c16:uniqueId val="{00000007-5BA4-467E-951C-EABC585584F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Tables'!$M$27:$P$27</c:f>
              <c:strCache>
                <c:ptCount val="4"/>
                <c:pt idx="0">
                  <c:v>2007-2011
Lincoln County</c:v>
                </c:pt>
                <c:pt idx="1">
                  <c:v>2015-2019
Lincoln County</c:v>
                </c:pt>
                <c:pt idx="2">
                  <c:v>2015-2019
Maine</c:v>
                </c:pt>
                <c:pt idx="3">
                  <c:v>2019
U.S.</c:v>
                </c:pt>
              </c:strCache>
            </c:strRef>
          </c:cat>
          <c:val>
            <c:numRef>
              <c:f>'Indicator Tables'!$I$27:$L$27</c:f>
              <c:numCache>
                <c:formatCode>General</c:formatCode>
                <c:ptCount val="4"/>
                <c:pt idx="0">
                  <c:v>8.1</c:v>
                </c:pt>
                <c:pt idx="1">
                  <c:v>25.8</c:v>
                </c:pt>
                <c:pt idx="2">
                  <c:v>28</c:v>
                </c:pt>
                <c:pt idx="3">
                  <c:v>21.4</c:v>
                </c:pt>
              </c:numCache>
            </c:numRef>
          </c:val>
          <c:extLst>
            <c:ext xmlns:c16="http://schemas.microsoft.com/office/drawing/2014/chart" uri="{C3380CC4-5D6E-409C-BE32-E72D297353CC}">
              <c16:uniqueId val="{00000008-5BA4-467E-951C-EABC585584F1}"/>
            </c:ext>
          </c:extLst>
        </c:ser>
        <c:dLbls>
          <c:dLblPos val="outEnd"/>
          <c:showLegendKey val="0"/>
          <c:showVal val="1"/>
          <c:showCatName val="0"/>
          <c:showSerName val="0"/>
          <c:showPercent val="0"/>
          <c:showBubbleSize val="0"/>
        </c:dLbls>
        <c:gapWidth val="150"/>
        <c:axId val="283319200"/>
        <c:axId val="283324608"/>
      </c:barChart>
      <c:catAx>
        <c:axId val="283319200"/>
        <c:scaling>
          <c:orientation val="minMax"/>
        </c:scaling>
        <c:delete val="0"/>
        <c:axPos val="b"/>
        <c:numFmt formatCode="General" sourceLinked="1"/>
        <c:majorTickMark val="out"/>
        <c:minorTickMark val="none"/>
        <c:tickLblPos val="nextTo"/>
        <c:crossAx val="283324608"/>
        <c:crosses val="autoZero"/>
        <c:auto val="1"/>
        <c:lblAlgn val="ctr"/>
        <c:lblOffset val="100"/>
        <c:noMultiLvlLbl val="0"/>
      </c:catAx>
      <c:valAx>
        <c:axId val="283324608"/>
        <c:scaling>
          <c:orientation val="minMax"/>
        </c:scaling>
        <c:delete val="1"/>
        <c:axPos val="l"/>
        <c:numFmt formatCode="General" sourceLinked="1"/>
        <c:majorTickMark val="out"/>
        <c:minorTickMark val="none"/>
        <c:tickLblPos val="nextTo"/>
        <c:crossAx val="28331920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Suicide deaths per 100,000 population</a:t>
            </a:r>
          </a:p>
        </c:rich>
      </c:tx>
      <c:overlay val="0"/>
    </c:title>
    <c:autoTitleDeleted val="0"/>
    <c:plotArea>
      <c:layout/>
      <c:barChart>
        <c:barDir val="col"/>
        <c:grouping val="clustered"/>
        <c:varyColors val="0"/>
        <c:ser>
          <c:idx val="0"/>
          <c:order val="0"/>
          <c:tx>
            <c:strRef>
              <c:f>'Indicator Tables'!$H$29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0D7-4745-9BEA-B8F3C786CAE3}"/>
              </c:ext>
            </c:extLst>
          </c:dPt>
          <c:dPt>
            <c:idx val="1"/>
            <c:invertIfNegative val="0"/>
            <c:bubble3D val="0"/>
            <c:spPr>
              <a:solidFill>
                <a:srgbClr val="3D6E6F"/>
              </a:solidFill>
            </c:spPr>
            <c:extLst>
              <c:ext xmlns:c16="http://schemas.microsoft.com/office/drawing/2014/chart" uri="{C3380CC4-5D6E-409C-BE32-E72D297353CC}">
                <c16:uniqueId val="{00000003-B0D7-4745-9BEA-B8F3C786CAE3}"/>
              </c:ext>
            </c:extLst>
          </c:dPt>
          <c:dPt>
            <c:idx val="2"/>
            <c:invertIfNegative val="0"/>
            <c:bubble3D val="0"/>
            <c:spPr>
              <a:solidFill>
                <a:srgbClr val="A2ADB1"/>
              </a:solidFill>
            </c:spPr>
            <c:extLst>
              <c:ext xmlns:c16="http://schemas.microsoft.com/office/drawing/2014/chart" uri="{C3380CC4-5D6E-409C-BE32-E72D297353CC}">
                <c16:uniqueId val="{00000005-B0D7-4745-9BEA-B8F3C786CAE3}"/>
              </c:ext>
            </c:extLst>
          </c:dPt>
          <c:dPt>
            <c:idx val="3"/>
            <c:invertIfNegative val="0"/>
            <c:bubble3D val="0"/>
            <c:spPr>
              <a:solidFill>
                <a:srgbClr val="A2ADB1"/>
              </a:solidFill>
            </c:spPr>
            <c:extLst>
              <c:ext xmlns:c16="http://schemas.microsoft.com/office/drawing/2014/chart" uri="{C3380CC4-5D6E-409C-BE32-E72D297353CC}">
                <c16:uniqueId val="{00000007-B0D7-4745-9BEA-B8F3C786CAE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Tables'!$M$29:$P$29</c:f>
              <c:strCache>
                <c:ptCount val="4"/>
                <c:pt idx="0">
                  <c:v>2007-2011
Lincoln County</c:v>
                </c:pt>
                <c:pt idx="1">
                  <c:v>2015-2019
Lincoln County</c:v>
                </c:pt>
                <c:pt idx="2">
                  <c:v>2015-2019
Maine</c:v>
                </c:pt>
                <c:pt idx="3">
                  <c:v>2019
U.S.</c:v>
                </c:pt>
              </c:strCache>
            </c:strRef>
          </c:cat>
          <c:val>
            <c:numRef>
              <c:f>'Indicator Tables'!$I$29:$L$29</c:f>
              <c:numCache>
                <c:formatCode>General</c:formatCode>
                <c:ptCount val="4"/>
                <c:pt idx="0">
                  <c:v>18.899999999999999</c:v>
                </c:pt>
                <c:pt idx="1">
                  <c:v>21.8</c:v>
                </c:pt>
                <c:pt idx="2">
                  <c:v>17.7</c:v>
                </c:pt>
                <c:pt idx="3">
                  <c:v>13.9</c:v>
                </c:pt>
              </c:numCache>
            </c:numRef>
          </c:val>
          <c:extLst>
            <c:ext xmlns:c16="http://schemas.microsoft.com/office/drawing/2014/chart" uri="{C3380CC4-5D6E-409C-BE32-E72D297353CC}">
              <c16:uniqueId val="{00000008-B0D7-4745-9BEA-B8F3C786CAE3}"/>
            </c:ext>
          </c:extLst>
        </c:ser>
        <c:dLbls>
          <c:dLblPos val="outEnd"/>
          <c:showLegendKey val="0"/>
          <c:showVal val="1"/>
          <c:showCatName val="0"/>
          <c:showSerName val="0"/>
          <c:showPercent val="0"/>
          <c:showBubbleSize val="0"/>
        </c:dLbls>
        <c:gapWidth val="150"/>
        <c:axId val="283317952"/>
        <c:axId val="283318368"/>
      </c:barChart>
      <c:catAx>
        <c:axId val="283317952"/>
        <c:scaling>
          <c:orientation val="minMax"/>
        </c:scaling>
        <c:delete val="0"/>
        <c:axPos val="b"/>
        <c:numFmt formatCode="General" sourceLinked="1"/>
        <c:majorTickMark val="out"/>
        <c:minorTickMark val="none"/>
        <c:tickLblPos val="nextTo"/>
        <c:crossAx val="283318368"/>
        <c:crosses val="autoZero"/>
        <c:auto val="1"/>
        <c:lblAlgn val="ctr"/>
        <c:lblOffset val="100"/>
        <c:noMultiLvlLbl val="0"/>
      </c:catAx>
      <c:valAx>
        <c:axId val="283318368"/>
        <c:scaling>
          <c:orientation val="minMax"/>
        </c:scaling>
        <c:delete val="1"/>
        <c:axPos val="l"/>
        <c:numFmt formatCode="General" sourceLinked="1"/>
        <c:majorTickMark val="out"/>
        <c:minorTickMark val="none"/>
        <c:tickLblPos val="nextTo"/>
        <c:crossAx val="28331795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1481481481484E-2"/>
          <c:y val="4.78084922529367E-2"/>
          <c:w val="0.82961796442111402"/>
          <c:h val="0.78528203417092302"/>
        </c:manualLayout>
      </c:layout>
      <c:barChart>
        <c:barDir val="bar"/>
        <c:grouping val="clustered"/>
        <c:varyColors val="0"/>
        <c:ser>
          <c:idx val="0"/>
          <c:order val="0"/>
          <c:tx>
            <c:strRef>
              <c:f>'Age Chart - Androscoggin'!$B$23</c:f>
              <c:strCache>
                <c:ptCount val="1"/>
                <c:pt idx="0">
                  <c:v>2019</c:v>
                </c:pt>
              </c:strCache>
            </c:strRef>
          </c:tx>
          <c:spPr>
            <a:solidFill>
              <a:schemeClr val="tx2"/>
            </a:solidFill>
          </c:spPr>
          <c:invertIfNegative val="0"/>
          <c:dPt>
            <c:idx val="4"/>
            <c:invertIfNegative val="0"/>
            <c:bubble3D val="0"/>
            <c:spPr>
              <a:solidFill>
                <a:schemeClr val="accent2"/>
              </a:solidFill>
            </c:spPr>
            <c:extLst>
              <c:ext xmlns:c16="http://schemas.microsoft.com/office/drawing/2014/chart" uri="{C3380CC4-5D6E-409C-BE32-E72D297353CC}">
                <c16:uniqueId val="{00000001-838E-4DC2-A5D8-5781773565E3}"/>
              </c:ext>
            </c:extLst>
          </c:dPt>
          <c:dPt>
            <c:idx val="5"/>
            <c:invertIfNegative val="0"/>
            <c:bubble3D val="0"/>
            <c:spPr>
              <a:solidFill>
                <a:schemeClr val="accent2"/>
              </a:solidFill>
            </c:spPr>
            <c:extLst>
              <c:ext xmlns:c16="http://schemas.microsoft.com/office/drawing/2014/chart" uri="{C3380CC4-5D6E-409C-BE32-E72D297353CC}">
                <c16:uniqueId val="{00000003-838E-4DC2-A5D8-5781773565E3}"/>
              </c:ext>
            </c:extLst>
          </c:dPt>
          <c:dPt>
            <c:idx val="6"/>
            <c:invertIfNegative val="0"/>
            <c:bubble3D val="0"/>
            <c:spPr>
              <a:solidFill>
                <a:schemeClr val="accent2"/>
              </a:solidFill>
            </c:spPr>
            <c:extLst>
              <c:ext xmlns:c16="http://schemas.microsoft.com/office/drawing/2014/chart" uri="{C3380CC4-5D6E-409C-BE32-E72D297353CC}">
                <c16:uniqueId val="{00000005-838E-4DC2-A5D8-5781773565E3}"/>
              </c:ext>
            </c:extLst>
          </c:dPt>
          <c:dPt>
            <c:idx val="7"/>
            <c:invertIfNegative val="0"/>
            <c:bubble3D val="0"/>
            <c:spPr>
              <a:solidFill>
                <a:schemeClr val="accent2"/>
              </a:solidFill>
            </c:spPr>
            <c:extLst>
              <c:ext xmlns:c16="http://schemas.microsoft.com/office/drawing/2014/chart" uri="{C3380CC4-5D6E-409C-BE32-E72D297353CC}">
                <c16:uniqueId val="{00000007-838E-4DC2-A5D8-5781773565E3}"/>
              </c:ext>
            </c:extLst>
          </c:dPt>
          <c:dPt>
            <c:idx val="8"/>
            <c:invertIfNegative val="0"/>
            <c:bubble3D val="0"/>
            <c:spPr>
              <a:solidFill>
                <a:schemeClr val="accent2"/>
              </a:solidFill>
            </c:spPr>
            <c:extLst>
              <c:ext xmlns:c16="http://schemas.microsoft.com/office/drawing/2014/chart" uri="{C3380CC4-5D6E-409C-BE32-E72D297353CC}">
                <c16:uniqueId val="{00000009-838E-4DC2-A5D8-5781773565E3}"/>
              </c:ext>
            </c:extLst>
          </c:dPt>
          <c:dPt>
            <c:idx val="9"/>
            <c:invertIfNegative val="0"/>
            <c:bubble3D val="0"/>
            <c:spPr>
              <a:solidFill>
                <a:schemeClr val="accent2"/>
              </a:solidFill>
            </c:spPr>
            <c:extLst>
              <c:ext xmlns:c16="http://schemas.microsoft.com/office/drawing/2014/chart" uri="{C3380CC4-5D6E-409C-BE32-E72D297353CC}">
                <c16:uniqueId val="{0000000B-838E-4DC2-A5D8-5781773565E3}"/>
              </c:ext>
            </c:extLst>
          </c:dPt>
          <c:dPt>
            <c:idx val="10"/>
            <c:invertIfNegative val="0"/>
            <c:bubble3D val="0"/>
            <c:spPr>
              <a:solidFill>
                <a:schemeClr val="accent2"/>
              </a:solidFill>
            </c:spPr>
            <c:extLst>
              <c:ext xmlns:c16="http://schemas.microsoft.com/office/drawing/2014/chart" uri="{C3380CC4-5D6E-409C-BE32-E72D297353CC}">
                <c16:uniqueId val="{0000000D-838E-4DC2-A5D8-5781773565E3}"/>
              </c:ext>
            </c:extLst>
          </c:dPt>
          <c:dPt>
            <c:idx val="11"/>
            <c:invertIfNegative val="0"/>
            <c:bubble3D val="0"/>
            <c:spPr>
              <a:solidFill>
                <a:schemeClr val="accent2"/>
              </a:solidFill>
              <a:ln>
                <a:solidFill>
                  <a:schemeClr val="accent1"/>
                </a:solidFill>
              </a:ln>
            </c:spPr>
            <c:extLst>
              <c:ext xmlns:c16="http://schemas.microsoft.com/office/drawing/2014/chart" uri="{C3380CC4-5D6E-409C-BE32-E72D297353CC}">
                <c16:uniqueId val="{0000000F-838E-4DC2-A5D8-5781773565E3}"/>
              </c:ext>
            </c:extLst>
          </c:dPt>
          <c:dPt>
            <c:idx val="12"/>
            <c:invertIfNegative val="0"/>
            <c:bubble3D val="0"/>
            <c:spPr>
              <a:solidFill>
                <a:schemeClr val="accent2"/>
              </a:solidFill>
            </c:spPr>
            <c:extLst>
              <c:ext xmlns:c16="http://schemas.microsoft.com/office/drawing/2014/chart" uri="{C3380CC4-5D6E-409C-BE32-E72D297353CC}">
                <c16:uniqueId val="{00000011-838E-4DC2-A5D8-5781773565E3}"/>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Lincoln'!$B$24:$B$41</c:f>
              <c:numCache>
                <c:formatCode>#,##0</c:formatCode>
                <c:ptCount val="18"/>
                <c:pt idx="0">
                  <c:v>1366</c:v>
                </c:pt>
                <c:pt idx="1">
                  <c:v>1831</c:v>
                </c:pt>
                <c:pt idx="2">
                  <c:v>1452</c:v>
                </c:pt>
                <c:pt idx="3">
                  <c:v>1631</c:v>
                </c:pt>
                <c:pt idx="4">
                  <c:v>1600</c:v>
                </c:pt>
                <c:pt idx="5">
                  <c:v>1710</c:v>
                </c:pt>
                <c:pt idx="6">
                  <c:v>1620</c:v>
                </c:pt>
                <c:pt idx="7">
                  <c:v>1675</c:v>
                </c:pt>
                <c:pt idx="8">
                  <c:v>1755</c:v>
                </c:pt>
                <c:pt idx="9">
                  <c:v>2045</c:v>
                </c:pt>
                <c:pt idx="10">
                  <c:v>2405</c:v>
                </c:pt>
                <c:pt idx="11">
                  <c:v>2552</c:v>
                </c:pt>
                <c:pt idx="12">
                  <c:v>3296</c:v>
                </c:pt>
                <c:pt idx="13">
                  <c:v>3130</c:v>
                </c:pt>
                <c:pt idx="14">
                  <c:v>2344</c:v>
                </c:pt>
                <c:pt idx="15">
                  <c:v>1673</c:v>
                </c:pt>
                <c:pt idx="16">
                  <c:v>1022</c:v>
                </c:pt>
                <c:pt idx="17">
                  <c:v>1094</c:v>
                </c:pt>
              </c:numCache>
            </c:numRef>
          </c:val>
          <c:extLst>
            <c:ext xmlns:c16="http://schemas.microsoft.com/office/drawing/2014/chart" uri="{C3380CC4-5D6E-409C-BE32-E72D297353CC}">
              <c16:uniqueId val="{00000012-838E-4DC2-A5D8-5781773565E3}"/>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l"/>
        <c:minorGridlines>
          <c:spPr>
            <a:ln w="9525" cap="flat" cmpd="sng" algn="ctr">
              <a:noFill/>
              <a:round/>
            </a:ln>
            <a:effectLst/>
          </c:spPr>
        </c:minorGridlines>
        <c:numFmt formatCode="General" sourceLinked="1"/>
        <c:majorTickMark val="none"/>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a:t>
                </a:r>
                <a:r>
                  <a:rPr lang="en-US" b="1" baseline="0">
                    <a:solidFill>
                      <a:schemeClr val="tx1">
                        <a:lumMod val="85000"/>
                        <a:lumOff val="15000"/>
                      </a:schemeClr>
                    </a:solidFill>
                  </a:rPr>
                  <a:t> in 2019</a:t>
                </a:r>
                <a:endParaRPr lang="en-US" b="1">
                  <a:solidFill>
                    <a:schemeClr val="tx1">
                      <a:lumMod val="85000"/>
                      <a:lumOff val="15000"/>
                    </a:schemeClr>
                  </a:solidFill>
                </a:endParaRPr>
              </a:p>
            </c:rich>
          </c:tx>
          <c:layout>
            <c:manualLayout>
              <c:xMode val="edge"/>
              <c:yMode val="edge"/>
              <c:x val="5.2106299212598413E-2"/>
              <c:y val="0.92615117189298701"/>
            </c:manualLayout>
          </c:layout>
          <c:overlay val="0"/>
          <c:spPr>
            <a:noFill/>
            <a:ln>
              <a:noFill/>
            </a:ln>
            <a:effectLst/>
          </c:spPr>
        </c:title>
        <c:numFmt formatCode="#,##0"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c:spPr>
    </c:plotArea>
    <c:plotVisOnly val="1"/>
    <c:dispBlanksAs val="gap"/>
    <c:showDLblsOverMax val="0"/>
    <c:extLst/>
  </c:chart>
  <c:spPr>
    <a:no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Sad/hopeless for two weeks in a row (high school students)</a:t>
            </a:r>
          </a:p>
        </c:rich>
      </c:tx>
      <c:overlay val="0"/>
    </c:title>
    <c:autoTitleDeleted val="0"/>
    <c:plotArea>
      <c:layout/>
      <c:barChart>
        <c:barDir val="col"/>
        <c:grouping val="clustered"/>
        <c:varyColors val="0"/>
        <c:ser>
          <c:idx val="0"/>
          <c:order val="0"/>
          <c:tx>
            <c:strRef>
              <c:f>'Indicator Tables'!$H$31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0D8-4A8D-9F33-975206C658E8}"/>
              </c:ext>
            </c:extLst>
          </c:dPt>
          <c:dPt>
            <c:idx val="1"/>
            <c:invertIfNegative val="0"/>
            <c:bubble3D val="0"/>
            <c:spPr>
              <a:solidFill>
                <a:srgbClr val="3D6E6F"/>
              </a:solidFill>
            </c:spPr>
            <c:extLst>
              <c:ext xmlns:c16="http://schemas.microsoft.com/office/drawing/2014/chart" uri="{C3380CC4-5D6E-409C-BE32-E72D297353CC}">
                <c16:uniqueId val="{00000003-A0D8-4A8D-9F33-975206C658E8}"/>
              </c:ext>
            </c:extLst>
          </c:dPt>
          <c:dPt>
            <c:idx val="2"/>
            <c:invertIfNegative val="0"/>
            <c:bubble3D val="0"/>
            <c:spPr>
              <a:solidFill>
                <a:srgbClr val="A2ADB1"/>
              </a:solidFill>
            </c:spPr>
            <c:extLst>
              <c:ext xmlns:c16="http://schemas.microsoft.com/office/drawing/2014/chart" uri="{C3380CC4-5D6E-409C-BE32-E72D297353CC}">
                <c16:uniqueId val="{00000005-A0D8-4A8D-9F33-975206C658E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Tables'!$M$31:$O$31</c:f>
              <c:strCache>
                <c:ptCount val="3"/>
                <c:pt idx="0">
                  <c:v>2017
Lincoln County</c:v>
                </c:pt>
                <c:pt idx="1">
                  <c:v>2019
Lincoln County</c:v>
                </c:pt>
                <c:pt idx="2">
                  <c:v>2019
Maine</c:v>
                </c:pt>
              </c:strCache>
            </c:strRef>
          </c:cat>
          <c:val>
            <c:numRef>
              <c:f>'Indicator Tables'!$I$31:$K$31</c:f>
              <c:numCache>
                <c:formatCode>0.0%</c:formatCode>
                <c:ptCount val="3"/>
                <c:pt idx="0">
                  <c:v>0.24299999999999999</c:v>
                </c:pt>
                <c:pt idx="1">
                  <c:v>0.33</c:v>
                </c:pt>
                <c:pt idx="2">
                  <c:v>0.32100000000000001</c:v>
                </c:pt>
              </c:numCache>
            </c:numRef>
          </c:val>
          <c:extLst>
            <c:ext xmlns:c16="http://schemas.microsoft.com/office/drawing/2014/chart" uri="{C3380CC4-5D6E-409C-BE32-E72D297353CC}">
              <c16:uniqueId val="{00000006-A0D8-4A8D-9F33-975206C658E8}"/>
            </c:ext>
          </c:extLst>
        </c:ser>
        <c:dLbls>
          <c:dLblPos val="outEnd"/>
          <c:showLegendKey val="0"/>
          <c:showVal val="1"/>
          <c:showCatName val="0"/>
          <c:showSerName val="0"/>
          <c:showPercent val="0"/>
          <c:showBubbleSize val="0"/>
        </c:dLbls>
        <c:gapWidth val="150"/>
        <c:axId val="283324608"/>
        <c:axId val="283319200"/>
      </c:barChart>
      <c:catAx>
        <c:axId val="283324608"/>
        <c:scaling>
          <c:orientation val="minMax"/>
        </c:scaling>
        <c:delete val="0"/>
        <c:axPos val="b"/>
        <c:numFmt formatCode="General" sourceLinked="1"/>
        <c:majorTickMark val="out"/>
        <c:minorTickMark val="none"/>
        <c:tickLblPos val="nextTo"/>
        <c:crossAx val="283319200"/>
        <c:crosses val="autoZero"/>
        <c:auto val="1"/>
        <c:lblAlgn val="ctr"/>
        <c:lblOffset val="100"/>
        <c:noMultiLvlLbl val="0"/>
      </c:catAx>
      <c:valAx>
        <c:axId val="283319200"/>
        <c:scaling>
          <c:orientation val="minMax"/>
        </c:scaling>
        <c:delete val="1"/>
        <c:axPos val="l"/>
        <c:numFmt formatCode="0.0%" sourceLinked="1"/>
        <c:majorTickMark val="out"/>
        <c:minorTickMark val="none"/>
        <c:tickLblPos val="nextTo"/>
        <c:crossAx val="28332460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Ratio of population to practicing dentists</a:t>
            </a:r>
          </a:p>
        </c:rich>
      </c:tx>
      <c:overlay val="0"/>
    </c:title>
    <c:autoTitleDeleted val="0"/>
    <c:plotArea>
      <c:layout/>
      <c:barChart>
        <c:barDir val="col"/>
        <c:grouping val="clustered"/>
        <c:varyColors val="0"/>
        <c:ser>
          <c:idx val="0"/>
          <c:order val="0"/>
          <c:tx>
            <c:strRef>
              <c:f>'Indicator Tables'!$I$33</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890C-4ED7-B0F4-38B0B25B8540}"/>
              </c:ext>
            </c:extLst>
          </c:dPt>
          <c:dPt>
            <c:idx val="1"/>
            <c:invertIfNegative val="0"/>
            <c:bubble3D val="0"/>
            <c:spPr>
              <a:solidFill>
                <a:srgbClr val="A2ADB1"/>
              </a:solidFill>
            </c:spPr>
            <c:extLst>
              <c:ext xmlns:c16="http://schemas.microsoft.com/office/drawing/2014/chart" uri="{C3380CC4-5D6E-409C-BE32-E72D297353CC}">
                <c16:uniqueId val="{00000003-890C-4ED7-B0F4-38B0B25B854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Tables'!$N$33:$O$33</c:f>
              <c:strCache>
                <c:ptCount val="2"/>
                <c:pt idx="0">
                  <c:v>2019
Lincoln County</c:v>
                </c:pt>
                <c:pt idx="1">
                  <c:v>2019
Maine</c:v>
                </c:pt>
              </c:strCache>
            </c:strRef>
          </c:cat>
          <c:val>
            <c:numRef>
              <c:f>'Indicator Tables'!$J$33:$K$33</c:f>
              <c:numCache>
                <c:formatCode>#,##0</c:formatCode>
                <c:ptCount val="2"/>
                <c:pt idx="0">
                  <c:v>7747</c:v>
                </c:pt>
                <c:pt idx="1">
                  <c:v>2700</c:v>
                </c:pt>
              </c:numCache>
            </c:numRef>
          </c:val>
          <c:extLst>
            <c:ext xmlns:c16="http://schemas.microsoft.com/office/drawing/2014/chart" uri="{C3380CC4-5D6E-409C-BE32-E72D297353CC}">
              <c16:uniqueId val="{00000004-890C-4ED7-B0F4-38B0B25B8540}"/>
            </c:ext>
          </c:extLst>
        </c:ser>
        <c:dLbls>
          <c:dLblPos val="outEnd"/>
          <c:showLegendKey val="0"/>
          <c:showVal val="1"/>
          <c:showCatName val="0"/>
          <c:showSerName val="0"/>
          <c:showPercent val="0"/>
          <c:showBubbleSize val="0"/>
        </c:dLbls>
        <c:gapWidth val="150"/>
        <c:axId val="2050677920"/>
        <c:axId val="2050670848"/>
      </c:barChart>
      <c:catAx>
        <c:axId val="2050677920"/>
        <c:scaling>
          <c:orientation val="minMax"/>
        </c:scaling>
        <c:delete val="0"/>
        <c:axPos val="b"/>
        <c:numFmt formatCode="General" sourceLinked="1"/>
        <c:majorTickMark val="out"/>
        <c:minorTickMark val="none"/>
        <c:tickLblPos val="nextTo"/>
        <c:crossAx val="2050670848"/>
        <c:crosses val="autoZero"/>
        <c:auto val="1"/>
        <c:lblAlgn val="ctr"/>
        <c:lblOffset val="100"/>
        <c:noMultiLvlLbl val="0"/>
      </c:catAx>
      <c:valAx>
        <c:axId val="2050670848"/>
        <c:scaling>
          <c:orientation val="minMax"/>
        </c:scaling>
        <c:delete val="1"/>
        <c:axPos val="l"/>
        <c:numFmt formatCode="#,##0" sourceLinked="1"/>
        <c:majorTickMark val="out"/>
        <c:minorTickMark val="none"/>
        <c:tickLblPos val="nextTo"/>
        <c:crossAx val="205067792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Ambulatory care sensitive dental emergency department rates for adults per 10,000 population</a:t>
            </a:r>
          </a:p>
        </c:rich>
      </c:tx>
      <c:overlay val="0"/>
    </c:title>
    <c:autoTitleDeleted val="0"/>
    <c:plotArea>
      <c:layout/>
      <c:barChart>
        <c:barDir val="col"/>
        <c:grouping val="clustered"/>
        <c:varyColors val="0"/>
        <c:ser>
          <c:idx val="0"/>
          <c:order val="0"/>
          <c:tx>
            <c:strRef>
              <c:f>'Indicator Tables'!$I$34</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2724-453B-A720-4ACF7D9A9F6B}"/>
              </c:ext>
            </c:extLst>
          </c:dPt>
          <c:dPt>
            <c:idx val="1"/>
            <c:invertIfNegative val="0"/>
            <c:bubble3D val="0"/>
            <c:spPr>
              <a:solidFill>
                <a:srgbClr val="A2ADB1"/>
              </a:solidFill>
            </c:spPr>
            <c:extLst>
              <c:ext xmlns:c16="http://schemas.microsoft.com/office/drawing/2014/chart" uri="{C3380CC4-5D6E-409C-BE32-E72D297353CC}">
                <c16:uniqueId val="{00000003-2724-453B-A720-4ACF7D9A9F6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Tables'!$N$34:$O$34</c:f>
              <c:strCache>
                <c:ptCount val="2"/>
                <c:pt idx="0">
                  <c:v>2016-2018
Lincoln County</c:v>
                </c:pt>
                <c:pt idx="1">
                  <c:v>2016-2018
Maine</c:v>
                </c:pt>
              </c:strCache>
            </c:strRef>
          </c:cat>
          <c:val>
            <c:numRef>
              <c:f>'Indicator Tables'!$J$34:$K$34</c:f>
              <c:numCache>
                <c:formatCode>General</c:formatCode>
                <c:ptCount val="2"/>
                <c:pt idx="0" formatCode="#,##0.0">
                  <c:v>202.8</c:v>
                </c:pt>
                <c:pt idx="1">
                  <c:v>136.9</c:v>
                </c:pt>
              </c:numCache>
            </c:numRef>
          </c:val>
          <c:extLst>
            <c:ext xmlns:c16="http://schemas.microsoft.com/office/drawing/2014/chart" uri="{C3380CC4-5D6E-409C-BE32-E72D297353CC}">
              <c16:uniqueId val="{00000004-2724-453B-A720-4ACF7D9A9F6B}"/>
            </c:ext>
          </c:extLst>
        </c:ser>
        <c:dLbls>
          <c:dLblPos val="outEnd"/>
          <c:showLegendKey val="0"/>
          <c:showVal val="1"/>
          <c:showCatName val="0"/>
          <c:showSerName val="0"/>
          <c:showPercent val="0"/>
          <c:showBubbleSize val="0"/>
        </c:dLbls>
        <c:gapWidth val="150"/>
        <c:axId val="2050678336"/>
        <c:axId val="2050671680"/>
      </c:barChart>
      <c:catAx>
        <c:axId val="2050678336"/>
        <c:scaling>
          <c:orientation val="minMax"/>
        </c:scaling>
        <c:delete val="0"/>
        <c:axPos val="b"/>
        <c:numFmt formatCode="General" sourceLinked="1"/>
        <c:majorTickMark val="out"/>
        <c:minorTickMark val="none"/>
        <c:tickLblPos val="nextTo"/>
        <c:crossAx val="2050671680"/>
        <c:crosses val="autoZero"/>
        <c:auto val="1"/>
        <c:lblAlgn val="ctr"/>
        <c:lblOffset val="100"/>
        <c:noMultiLvlLbl val="0"/>
      </c:catAx>
      <c:valAx>
        <c:axId val="2050671680"/>
        <c:scaling>
          <c:orientation val="minMax"/>
        </c:scaling>
        <c:delete val="1"/>
        <c:axPos val="l"/>
        <c:numFmt formatCode="#,##0.0" sourceLinked="1"/>
        <c:majorTickMark val="out"/>
        <c:minorTickMark val="none"/>
        <c:tickLblPos val="nextTo"/>
        <c:crossAx val="205067833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Ambulatory care sensitive dental emergency department rates for children per 10,000 population</a:t>
            </a:r>
          </a:p>
        </c:rich>
      </c:tx>
      <c:overlay val="0"/>
    </c:title>
    <c:autoTitleDeleted val="0"/>
    <c:plotArea>
      <c:layout/>
      <c:barChart>
        <c:barDir val="col"/>
        <c:grouping val="clustered"/>
        <c:varyColors val="0"/>
        <c:ser>
          <c:idx val="0"/>
          <c:order val="0"/>
          <c:tx>
            <c:strRef>
              <c:f>'Indicator Tables'!$I$35</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A108-44A3-AE9E-2AFC74D02033}"/>
              </c:ext>
            </c:extLst>
          </c:dPt>
          <c:dPt>
            <c:idx val="1"/>
            <c:invertIfNegative val="0"/>
            <c:bubble3D val="0"/>
            <c:spPr>
              <a:solidFill>
                <a:srgbClr val="A2ADB1"/>
              </a:solidFill>
            </c:spPr>
            <c:extLst>
              <c:ext xmlns:c16="http://schemas.microsoft.com/office/drawing/2014/chart" uri="{C3380CC4-5D6E-409C-BE32-E72D297353CC}">
                <c16:uniqueId val="{00000003-A108-44A3-AE9E-2AFC74D0203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Tables'!$N$35:$O$35</c:f>
              <c:strCache>
                <c:ptCount val="2"/>
                <c:pt idx="0">
                  <c:v>2016-2018
Lincoln County</c:v>
                </c:pt>
                <c:pt idx="1">
                  <c:v>2016-2018
Maine</c:v>
                </c:pt>
              </c:strCache>
            </c:strRef>
          </c:cat>
          <c:val>
            <c:numRef>
              <c:f>'Indicator Tables'!$J$35:$K$35</c:f>
              <c:numCache>
                <c:formatCode>#,##0.0</c:formatCode>
                <c:ptCount val="2"/>
                <c:pt idx="0">
                  <c:v>29.6</c:v>
                </c:pt>
                <c:pt idx="1">
                  <c:v>17.899999999999999</c:v>
                </c:pt>
              </c:numCache>
            </c:numRef>
          </c:val>
          <c:extLst>
            <c:ext xmlns:c16="http://schemas.microsoft.com/office/drawing/2014/chart" uri="{C3380CC4-5D6E-409C-BE32-E72D297353CC}">
              <c16:uniqueId val="{00000004-A108-44A3-AE9E-2AFC74D02033}"/>
            </c:ext>
          </c:extLst>
        </c:ser>
        <c:dLbls>
          <c:dLblPos val="outEnd"/>
          <c:showLegendKey val="0"/>
          <c:showVal val="1"/>
          <c:showCatName val="0"/>
          <c:showSerName val="0"/>
          <c:showPercent val="0"/>
          <c:showBubbleSize val="0"/>
        </c:dLbls>
        <c:gapWidth val="150"/>
        <c:axId val="2050674592"/>
        <c:axId val="2050665024"/>
      </c:barChart>
      <c:catAx>
        <c:axId val="2050674592"/>
        <c:scaling>
          <c:orientation val="minMax"/>
        </c:scaling>
        <c:delete val="0"/>
        <c:axPos val="b"/>
        <c:numFmt formatCode="General" sourceLinked="1"/>
        <c:majorTickMark val="out"/>
        <c:minorTickMark val="none"/>
        <c:tickLblPos val="nextTo"/>
        <c:crossAx val="2050665024"/>
        <c:crosses val="autoZero"/>
        <c:auto val="1"/>
        <c:lblAlgn val="ctr"/>
        <c:lblOffset val="100"/>
        <c:noMultiLvlLbl val="0"/>
      </c:catAx>
      <c:valAx>
        <c:axId val="2050665024"/>
        <c:scaling>
          <c:orientation val="minMax"/>
        </c:scaling>
        <c:delete val="1"/>
        <c:axPos val="l"/>
        <c:numFmt formatCode="#,##0.0" sourceLinked="1"/>
        <c:majorTickMark val="out"/>
        <c:minorTickMark val="none"/>
        <c:tickLblPos val="nextTo"/>
        <c:crossAx val="205067459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Drug-affected infant reports per 1,000 births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28E9-4384-9E4B-91509EB43A6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Sheet2!$A$48:$A$49</c:f>
              <c:strCache>
                <c:ptCount val="2"/>
                <c:pt idx="0">
                  <c:v>2018-2019
Lincoln County</c:v>
                </c:pt>
                <c:pt idx="1">
                  <c:v>2018-2019
Maine</c:v>
                </c:pt>
              </c:strCache>
            </c:strRef>
          </c:cat>
          <c:val>
            <c:numRef>
              <c:f>Sheet2!$B$48:$B$49</c:f>
              <c:numCache>
                <c:formatCode>0.0</c:formatCode>
                <c:ptCount val="2"/>
                <c:pt idx="0">
                  <c:v>92.278999999999996</c:v>
                </c:pt>
                <c:pt idx="1">
                  <c:v>73.739999999999995</c:v>
                </c:pt>
              </c:numCache>
            </c:numRef>
          </c:val>
          <c:extLst>
            <c:ext xmlns:c16="http://schemas.microsoft.com/office/drawing/2014/chart" uri="{C3380CC4-5D6E-409C-BE32-E72D297353CC}">
              <c16:uniqueId val="{00000000-28E9-4384-9E4B-91509EB43A68}"/>
            </c:ext>
          </c:extLst>
        </c:ser>
        <c:dLbls>
          <c:dLblPos val="outEnd"/>
          <c:showLegendKey val="0"/>
          <c:showVal val="1"/>
          <c:showCatName val="0"/>
          <c:showSerName val="0"/>
          <c:showPercent val="0"/>
          <c:showBubbleSize val="0"/>
        </c:dLbls>
        <c:gapWidth val="219"/>
        <c:overlap val="-27"/>
        <c:axId val="1771095152"/>
        <c:axId val="1771103472"/>
      </c:barChart>
      <c:catAx>
        <c:axId val="177109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71103472"/>
        <c:crosses val="autoZero"/>
        <c:auto val="1"/>
        <c:lblAlgn val="ctr"/>
        <c:lblOffset val="100"/>
        <c:noMultiLvlLbl val="0"/>
      </c:catAx>
      <c:valAx>
        <c:axId val="1771103472"/>
        <c:scaling>
          <c:orientation val="minMax"/>
          <c:max val="120"/>
        </c:scaling>
        <c:delete val="1"/>
        <c:axPos val="l"/>
        <c:numFmt formatCode="0.0" sourceLinked="1"/>
        <c:majorTickMark val="none"/>
        <c:minorTickMark val="none"/>
        <c:tickLblPos val="nextTo"/>
        <c:crossAx val="1771095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Drug-affected infant reports per 1,000 births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dLbl>
              <c:idx val="3"/>
              <c:layout>
                <c:manualLayout>
                  <c:x val="-5.1969696969696971E-2"/>
                  <c:y val="-5.0385680956547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F4-418C-BD34-6535D53EB6C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Sheet2!$A$39:$A$46</c:f>
              <c:numCache>
                <c:formatCode>General</c:formatCode>
                <c:ptCount val="8"/>
                <c:pt idx="0">
                  <c:v>2010</c:v>
                </c:pt>
                <c:pt idx="1">
                  <c:v>2011</c:v>
                </c:pt>
                <c:pt idx="2">
                  <c:v>2012</c:v>
                </c:pt>
                <c:pt idx="3">
                  <c:v>2013</c:v>
                </c:pt>
                <c:pt idx="4">
                  <c:v>2014</c:v>
                </c:pt>
                <c:pt idx="5">
                  <c:v>2015</c:v>
                </c:pt>
                <c:pt idx="6">
                  <c:v>2016</c:v>
                </c:pt>
                <c:pt idx="7">
                  <c:v>2017</c:v>
                </c:pt>
              </c:numCache>
            </c:numRef>
          </c:cat>
          <c:val>
            <c:numRef>
              <c:f>Sheet2!$B$39:$B$46</c:f>
              <c:numCache>
                <c:formatCode>General</c:formatCode>
                <c:ptCount val="8"/>
                <c:pt idx="0">
                  <c:v>26.9</c:v>
                </c:pt>
                <c:pt idx="1">
                  <c:v>41.8</c:v>
                </c:pt>
                <c:pt idx="2">
                  <c:v>62.7</c:v>
                </c:pt>
                <c:pt idx="3">
                  <c:v>52</c:v>
                </c:pt>
                <c:pt idx="4">
                  <c:v>106.8</c:v>
                </c:pt>
                <c:pt idx="5">
                  <c:v>83</c:v>
                </c:pt>
                <c:pt idx="6">
                  <c:v>66.2</c:v>
                </c:pt>
                <c:pt idx="7">
                  <c:v>47.2</c:v>
                </c:pt>
              </c:numCache>
            </c:numRef>
          </c:val>
          <c:smooth val="0"/>
          <c:extLst>
            <c:ext xmlns:c16="http://schemas.microsoft.com/office/drawing/2014/chart" uri="{C3380CC4-5D6E-409C-BE32-E72D297353CC}">
              <c16:uniqueId val="{00000000-D8F4-418C-BD34-6535D53EB6C3}"/>
            </c:ext>
          </c:extLst>
        </c:ser>
        <c:dLbls>
          <c:dLblPos val="t"/>
          <c:showLegendKey val="0"/>
          <c:showVal val="1"/>
          <c:showCatName val="0"/>
          <c:showSerName val="0"/>
          <c:showPercent val="0"/>
          <c:showBubbleSize val="0"/>
        </c:dLbls>
        <c:marker val="1"/>
        <c:smooth val="0"/>
        <c:axId val="292100416"/>
        <c:axId val="292086688"/>
      </c:lineChart>
      <c:catAx>
        <c:axId val="29210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92086688"/>
        <c:crosses val="autoZero"/>
        <c:auto val="1"/>
        <c:lblAlgn val="ctr"/>
        <c:lblOffset val="100"/>
        <c:noMultiLvlLbl val="0"/>
      </c:catAx>
      <c:valAx>
        <c:axId val="2920866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92100416"/>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Drug-induced deaths per 100,000 population</a:t>
            </a:r>
          </a:p>
        </c:rich>
      </c:tx>
      <c:overlay val="0"/>
    </c:title>
    <c:autoTitleDeleted val="0"/>
    <c:plotArea>
      <c:layout/>
      <c:barChart>
        <c:barDir val="col"/>
        <c:grouping val="clustered"/>
        <c:varyColors val="0"/>
        <c:ser>
          <c:idx val="0"/>
          <c:order val="0"/>
          <c:tx>
            <c:strRef>
              <c:f>'Indicator Tables'!$H$38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E80A-42F6-AE36-2B7040D78D89}"/>
              </c:ext>
            </c:extLst>
          </c:dPt>
          <c:dPt>
            <c:idx val="1"/>
            <c:invertIfNegative val="0"/>
            <c:bubble3D val="0"/>
            <c:spPr>
              <a:solidFill>
                <a:srgbClr val="3D6E6F"/>
              </a:solidFill>
            </c:spPr>
            <c:extLst>
              <c:ext xmlns:c16="http://schemas.microsoft.com/office/drawing/2014/chart" uri="{C3380CC4-5D6E-409C-BE32-E72D297353CC}">
                <c16:uniqueId val="{00000003-E80A-42F6-AE36-2B7040D78D89}"/>
              </c:ext>
            </c:extLst>
          </c:dPt>
          <c:dPt>
            <c:idx val="2"/>
            <c:invertIfNegative val="0"/>
            <c:bubble3D val="0"/>
            <c:spPr>
              <a:solidFill>
                <a:srgbClr val="A2ADB1"/>
              </a:solidFill>
            </c:spPr>
            <c:extLst>
              <c:ext xmlns:c16="http://schemas.microsoft.com/office/drawing/2014/chart" uri="{C3380CC4-5D6E-409C-BE32-E72D297353CC}">
                <c16:uniqueId val="{00000005-E80A-42F6-AE36-2B7040D78D89}"/>
              </c:ext>
            </c:extLst>
          </c:dPt>
          <c:dPt>
            <c:idx val="3"/>
            <c:invertIfNegative val="0"/>
            <c:bubble3D val="0"/>
            <c:spPr>
              <a:solidFill>
                <a:srgbClr val="A2ADB1"/>
              </a:solidFill>
            </c:spPr>
            <c:extLst>
              <c:ext xmlns:c16="http://schemas.microsoft.com/office/drawing/2014/chart" uri="{C3380CC4-5D6E-409C-BE32-E72D297353CC}">
                <c16:uniqueId val="{00000007-E80A-42F6-AE36-2B7040D78D8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Tables'!$M$38:$P$38</c:f>
              <c:strCache>
                <c:ptCount val="4"/>
                <c:pt idx="0">
                  <c:v>2007-2011
Lincoln County</c:v>
                </c:pt>
                <c:pt idx="1">
                  <c:v>2015-2019
Lincoln County</c:v>
                </c:pt>
                <c:pt idx="2">
                  <c:v>2015-2019
Maine</c:v>
                </c:pt>
                <c:pt idx="3">
                  <c:v>2019
U.S.</c:v>
                </c:pt>
              </c:strCache>
            </c:strRef>
          </c:cat>
          <c:val>
            <c:numRef>
              <c:f>'Indicator Tables'!$I$38:$L$38</c:f>
              <c:numCache>
                <c:formatCode>General</c:formatCode>
                <c:ptCount val="4"/>
                <c:pt idx="0">
                  <c:v>9.3000000000000007</c:v>
                </c:pt>
                <c:pt idx="1">
                  <c:v>32.1</c:v>
                </c:pt>
                <c:pt idx="2">
                  <c:v>29.5</c:v>
                </c:pt>
                <c:pt idx="3">
                  <c:v>22.8</c:v>
                </c:pt>
              </c:numCache>
            </c:numRef>
          </c:val>
          <c:extLst>
            <c:ext xmlns:c16="http://schemas.microsoft.com/office/drawing/2014/chart" uri="{C3380CC4-5D6E-409C-BE32-E72D297353CC}">
              <c16:uniqueId val="{00000008-E80A-42F6-AE36-2B7040D78D89}"/>
            </c:ext>
          </c:extLst>
        </c:ser>
        <c:dLbls>
          <c:dLblPos val="outEnd"/>
          <c:showLegendKey val="0"/>
          <c:showVal val="1"/>
          <c:showCatName val="0"/>
          <c:showSerName val="0"/>
          <c:showPercent val="0"/>
          <c:showBubbleSize val="0"/>
        </c:dLbls>
        <c:gapWidth val="150"/>
        <c:axId val="2050670848"/>
        <c:axId val="2050667936"/>
      </c:barChart>
      <c:catAx>
        <c:axId val="2050670848"/>
        <c:scaling>
          <c:orientation val="minMax"/>
        </c:scaling>
        <c:delete val="0"/>
        <c:axPos val="b"/>
        <c:numFmt formatCode="General" sourceLinked="1"/>
        <c:majorTickMark val="out"/>
        <c:minorTickMark val="none"/>
        <c:tickLblPos val="nextTo"/>
        <c:crossAx val="2050667936"/>
        <c:crosses val="autoZero"/>
        <c:auto val="1"/>
        <c:lblAlgn val="ctr"/>
        <c:lblOffset val="100"/>
        <c:noMultiLvlLbl val="0"/>
      </c:catAx>
      <c:valAx>
        <c:axId val="2050667936"/>
        <c:scaling>
          <c:orientation val="minMax"/>
        </c:scaling>
        <c:delete val="1"/>
        <c:axPos val="l"/>
        <c:numFmt formatCode="General" sourceLinked="1"/>
        <c:majorTickMark val="out"/>
        <c:minorTickMark val="none"/>
        <c:tickLblPos val="nextTo"/>
        <c:crossAx val="205067084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Binge drinking (high school students)</a:t>
            </a:r>
          </a:p>
        </c:rich>
      </c:tx>
      <c:layout>
        <c:manualLayout>
          <c:xMode val="edge"/>
          <c:yMode val="edge"/>
          <c:x val="0.22262427423844747"/>
          <c:y val="1.851851851851851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Sheet2!$A$55:$A$58</c:f>
              <c:numCache>
                <c:formatCode>General</c:formatCode>
                <c:ptCount val="4"/>
                <c:pt idx="0">
                  <c:v>2011</c:v>
                </c:pt>
                <c:pt idx="1">
                  <c:v>2013</c:v>
                </c:pt>
                <c:pt idx="2">
                  <c:v>2015</c:v>
                </c:pt>
                <c:pt idx="3">
                  <c:v>2019</c:v>
                </c:pt>
              </c:numCache>
            </c:numRef>
          </c:cat>
          <c:val>
            <c:numRef>
              <c:f>Sheet2!$B$55:$B$58</c:f>
              <c:numCache>
                <c:formatCode>0.0%</c:formatCode>
                <c:ptCount val="4"/>
                <c:pt idx="0">
                  <c:v>0.16900000000000001</c:v>
                </c:pt>
                <c:pt idx="1">
                  <c:v>0.14799999999999999</c:v>
                </c:pt>
                <c:pt idx="2">
                  <c:v>0.122</c:v>
                </c:pt>
                <c:pt idx="3">
                  <c:v>9.3979528800377396E-2</c:v>
                </c:pt>
              </c:numCache>
            </c:numRef>
          </c:val>
          <c:smooth val="0"/>
          <c:extLst>
            <c:ext xmlns:c16="http://schemas.microsoft.com/office/drawing/2014/chart" uri="{C3380CC4-5D6E-409C-BE32-E72D297353CC}">
              <c16:uniqueId val="{00000000-8F0A-445C-8864-500481DBDAF6}"/>
            </c:ext>
          </c:extLst>
        </c:ser>
        <c:dLbls>
          <c:dLblPos val="t"/>
          <c:showLegendKey val="0"/>
          <c:showVal val="1"/>
          <c:showCatName val="0"/>
          <c:showSerName val="0"/>
          <c:showPercent val="0"/>
          <c:showBubbleSize val="0"/>
        </c:dLbls>
        <c:marker val="1"/>
        <c:smooth val="0"/>
        <c:axId val="292102496"/>
        <c:axId val="292102912"/>
      </c:lineChart>
      <c:catAx>
        <c:axId val="29210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92102912"/>
        <c:crosses val="autoZero"/>
        <c:auto val="1"/>
        <c:lblAlgn val="ctr"/>
        <c:lblOffset val="100"/>
        <c:noMultiLvlLbl val="0"/>
      </c:catAx>
      <c:valAx>
        <c:axId val="29210291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92102496"/>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Binge drinking (high school students)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Sheet2!$A$60</c:f>
              <c:strCache>
                <c:ptCount val="1"/>
                <c:pt idx="0">
                  <c:v>2019
Maine</c:v>
                </c:pt>
              </c:strCache>
            </c:strRef>
          </c:cat>
          <c:val>
            <c:numRef>
              <c:f>Sheet2!$B$60</c:f>
              <c:numCache>
                <c:formatCode>0.0%</c:formatCode>
                <c:ptCount val="1"/>
                <c:pt idx="0">
                  <c:v>8.2000000000000003E-2</c:v>
                </c:pt>
              </c:numCache>
            </c:numRef>
          </c:val>
          <c:extLst>
            <c:ext xmlns:c16="http://schemas.microsoft.com/office/drawing/2014/chart" uri="{C3380CC4-5D6E-409C-BE32-E72D297353CC}">
              <c16:uniqueId val="{00000000-DCFB-4AFC-9051-595379513521}"/>
            </c:ext>
          </c:extLst>
        </c:ser>
        <c:dLbls>
          <c:dLblPos val="outEnd"/>
          <c:showLegendKey val="0"/>
          <c:showVal val="1"/>
          <c:showCatName val="0"/>
          <c:showSerName val="0"/>
          <c:showPercent val="0"/>
          <c:showBubbleSize val="0"/>
        </c:dLbls>
        <c:gapWidth val="219"/>
        <c:overlap val="-27"/>
        <c:axId val="2041338160"/>
        <c:axId val="2041336496"/>
      </c:barChart>
      <c:catAx>
        <c:axId val="204133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41336496"/>
        <c:crosses val="autoZero"/>
        <c:auto val="1"/>
        <c:lblAlgn val="ctr"/>
        <c:lblOffset val="100"/>
        <c:noMultiLvlLbl val="0"/>
      </c:catAx>
      <c:valAx>
        <c:axId val="2041336496"/>
        <c:scaling>
          <c:orientation val="minMax"/>
          <c:max val="0.18000000000000002"/>
        </c:scaling>
        <c:delete val="1"/>
        <c:axPos val="l"/>
        <c:numFmt formatCode="0.0%" sourceLinked="1"/>
        <c:majorTickMark val="none"/>
        <c:minorTickMark val="none"/>
        <c:tickLblPos val="nextTo"/>
        <c:crossAx val="2041338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Environmental tobacco smoke exposure (high school students)</a:t>
            </a:r>
          </a:p>
        </c:rich>
      </c:tx>
      <c:overlay val="0"/>
    </c:title>
    <c:autoTitleDeleted val="0"/>
    <c:plotArea>
      <c:layout/>
      <c:barChart>
        <c:barDir val="col"/>
        <c:grouping val="clustered"/>
        <c:varyColors val="0"/>
        <c:ser>
          <c:idx val="0"/>
          <c:order val="0"/>
          <c:tx>
            <c:strRef>
              <c:f>'Indicator Tables'!$H$41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5272-4AC1-BB72-E6E186A6095F}"/>
              </c:ext>
            </c:extLst>
          </c:dPt>
          <c:dPt>
            <c:idx val="1"/>
            <c:invertIfNegative val="0"/>
            <c:bubble3D val="0"/>
            <c:spPr>
              <a:solidFill>
                <a:srgbClr val="3D6E6F"/>
              </a:solidFill>
            </c:spPr>
            <c:extLst>
              <c:ext xmlns:c16="http://schemas.microsoft.com/office/drawing/2014/chart" uri="{C3380CC4-5D6E-409C-BE32-E72D297353CC}">
                <c16:uniqueId val="{00000003-5272-4AC1-BB72-E6E186A6095F}"/>
              </c:ext>
            </c:extLst>
          </c:dPt>
          <c:dPt>
            <c:idx val="2"/>
            <c:invertIfNegative val="0"/>
            <c:bubble3D val="0"/>
            <c:spPr>
              <a:solidFill>
                <a:srgbClr val="A2ADB1"/>
              </a:solidFill>
            </c:spPr>
            <c:extLst>
              <c:ext xmlns:c16="http://schemas.microsoft.com/office/drawing/2014/chart" uri="{C3380CC4-5D6E-409C-BE32-E72D297353CC}">
                <c16:uniqueId val="{00000005-5272-4AC1-BB72-E6E186A6095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Tables'!$M$41:$O$41</c:f>
              <c:strCache>
                <c:ptCount val="3"/>
                <c:pt idx="0">
                  <c:v>2017
Lincoln County</c:v>
                </c:pt>
                <c:pt idx="1">
                  <c:v>2019
Lincoln County</c:v>
                </c:pt>
                <c:pt idx="2">
                  <c:v>2019
Maine</c:v>
                </c:pt>
              </c:strCache>
            </c:strRef>
          </c:cat>
          <c:val>
            <c:numRef>
              <c:f>'Indicator Tables'!$I$41:$K$41</c:f>
              <c:numCache>
                <c:formatCode>0.0%</c:formatCode>
                <c:ptCount val="3"/>
                <c:pt idx="0">
                  <c:v>0.33700000000000002</c:v>
                </c:pt>
                <c:pt idx="1">
                  <c:v>0.33700000000000002</c:v>
                </c:pt>
                <c:pt idx="2">
                  <c:v>0.27</c:v>
                </c:pt>
              </c:numCache>
            </c:numRef>
          </c:val>
          <c:extLst>
            <c:ext xmlns:c16="http://schemas.microsoft.com/office/drawing/2014/chart" uri="{C3380CC4-5D6E-409C-BE32-E72D297353CC}">
              <c16:uniqueId val="{00000006-5272-4AC1-BB72-E6E186A6095F}"/>
            </c:ext>
          </c:extLst>
        </c:ser>
        <c:dLbls>
          <c:dLblPos val="outEnd"/>
          <c:showLegendKey val="0"/>
          <c:showVal val="1"/>
          <c:showCatName val="0"/>
          <c:showSerName val="0"/>
          <c:showPercent val="0"/>
          <c:showBubbleSize val="0"/>
        </c:dLbls>
        <c:gapWidth val="150"/>
        <c:axId val="2050675424"/>
        <c:axId val="2050674592"/>
      </c:barChart>
      <c:catAx>
        <c:axId val="2050675424"/>
        <c:scaling>
          <c:orientation val="minMax"/>
        </c:scaling>
        <c:delete val="0"/>
        <c:axPos val="b"/>
        <c:numFmt formatCode="General" sourceLinked="1"/>
        <c:majorTickMark val="out"/>
        <c:minorTickMark val="none"/>
        <c:tickLblPos val="nextTo"/>
        <c:crossAx val="2050674592"/>
        <c:crosses val="autoZero"/>
        <c:auto val="1"/>
        <c:lblAlgn val="ctr"/>
        <c:lblOffset val="100"/>
        <c:noMultiLvlLbl val="0"/>
      </c:catAx>
      <c:valAx>
        <c:axId val="2050674592"/>
        <c:scaling>
          <c:orientation val="minMax"/>
        </c:scaling>
        <c:delete val="1"/>
        <c:axPos val="l"/>
        <c:numFmt formatCode="0.0%" sourceLinked="1"/>
        <c:majorTickMark val="out"/>
        <c:minorTickMark val="none"/>
        <c:tickLblPos val="nextTo"/>
        <c:crossAx val="205067542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76094276094277E-2"/>
          <c:y val="4.0204678362573097E-2"/>
          <c:w val="0.74032317929955727"/>
          <c:h val="0.79750253257816461"/>
        </c:manualLayout>
      </c:layout>
      <c:barChart>
        <c:barDir val="bar"/>
        <c:grouping val="clustered"/>
        <c:varyColors val="0"/>
        <c:ser>
          <c:idx val="0"/>
          <c:order val="0"/>
          <c:tx>
            <c:strRef>
              <c:f>'Age Chart - Androscoggin'!$B$3</c:f>
              <c:strCache>
                <c:ptCount val="1"/>
                <c:pt idx="0">
                  <c:v>2010</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8816-40FF-BEA4-26B254FD78C7}"/>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8816-40FF-BEA4-26B254FD78C7}"/>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8816-40FF-BEA4-26B254FD78C7}"/>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8816-40FF-BEA4-26B254FD78C7}"/>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8816-40FF-BEA4-26B254FD78C7}"/>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8816-40FF-BEA4-26B254FD78C7}"/>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8816-40FF-BEA4-26B254FD78C7}"/>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8816-40FF-BEA4-26B254FD78C7}"/>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8816-40FF-BEA4-26B254FD78C7}"/>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8816-40FF-BEA4-26B254FD78C7}"/>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8816-40FF-BEA4-26B254FD78C7}"/>
              </c:ext>
            </c:extLst>
          </c:dPt>
          <c:dPt>
            <c:idx val="1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7-8816-40FF-BEA4-26B254FD78C7}"/>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8816-40FF-BEA4-26B254FD78C7}"/>
              </c:ext>
            </c:extLst>
          </c:dPt>
          <c:dPt>
            <c:idx val="1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B-8816-40FF-BEA4-26B254FD78C7}"/>
              </c:ext>
            </c:extLst>
          </c:dPt>
          <c:dPt>
            <c:idx val="14"/>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D-8816-40FF-BEA4-26B254FD78C7}"/>
              </c:ext>
            </c:extLst>
          </c:dPt>
          <c:dPt>
            <c:idx val="1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F-8816-40FF-BEA4-26B254FD78C7}"/>
              </c:ext>
            </c:extLst>
          </c:dPt>
          <c:dPt>
            <c:idx val="1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1-8816-40FF-BEA4-26B254FD78C7}"/>
              </c:ext>
            </c:extLst>
          </c:dPt>
          <c:dPt>
            <c:idx val="17"/>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3-8816-40FF-BEA4-26B254FD78C7}"/>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Lincoln'!$B$4:$B$21</c:f>
              <c:numCache>
                <c:formatCode>0</c:formatCode>
                <c:ptCount val="18"/>
                <c:pt idx="0">
                  <c:v>1605</c:v>
                </c:pt>
                <c:pt idx="1">
                  <c:v>1690</c:v>
                </c:pt>
                <c:pt idx="2">
                  <c:v>1916</c:v>
                </c:pt>
                <c:pt idx="3">
                  <c:v>1896</c:v>
                </c:pt>
                <c:pt idx="4">
                  <c:v>1430</c:v>
                </c:pt>
                <c:pt idx="5">
                  <c:v>1493</c:v>
                </c:pt>
                <c:pt idx="6">
                  <c:v>1564</c:v>
                </c:pt>
                <c:pt idx="7">
                  <c:v>1916</c:v>
                </c:pt>
                <c:pt idx="8">
                  <c:v>2109</c:v>
                </c:pt>
                <c:pt idx="9">
                  <c:v>2614</c:v>
                </c:pt>
                <c:pt idx="10">
                  <c:v>2912</c:v>
                </c:pt>
                <c:pt idx="11">
                  <c:v>2959</c:v>
                </c:pt>
                <c:pt idx="12">
                  <c:v>2960</c:v>
                </c:pt>
                <c:pt idx="13">
                  <c:v>2432</c:v>
                </c:pt>
                <c:pt idx="14">
                  <c:v>1590</c:v>
                </c:pt>
                <c:pt idx="15">
                  <c:v>1330</c:v>
                </c:pt>
                <c:pt idx="16">
                  <c:v>1010</c:v>
                </c:pt>
                <c:pt idx="17">
                  <c:v>1031</c:v>
                </c:pt>
              </c:numCache>
            </c:numRef>
          </c:val>
          <c:extLst>
            <c:ext xmlns:c16="http://schemas.microsoft.com/office/drawing/2014/chart" uri="{C3380CC4-5D6E-409C-BE32-E72D297353CC}">
              <c16:uniqueId val="{00000024-8816-40FF-BEA4-26B254FD78C7}"/>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r"/>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axMin"/>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 in 2010</a:t>
                </a:r>
              </a:p>
            </c:rich>
          </c:tx>
          <c:layout>
            <c:manualLayout>
              <c:xMode val="edge"/>
              <c:yMode val="edge"/>
              <c:x val="0.46213314244810305"/>
              <c:y val="0.92615117189298701"/>
            </c:manualLayout>
          </c:layout>
          <c:overlay val="0"/>
          <c:spPr>
            <a:noFill/>
            <a:ln>
              <a:noFill/>
            </a:ln>
            <a:effectLst/>
          </c:spPr>
          <c:txPr>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No vehicle for the household</a:t>
            </a:r>
          </a:p>
        </c:rich>
      </c:tx>
      <c:overlay val="0"/>
    </c:title>
    <c:autoTitleDeleted val="0"/>
    <c:plotArea>
      <c:layout/>
      <c:barChart>
        <c:barDir val="col"/>
        <c:grouping val="clustered"/>
        <c:varyColors val="0"/>
        <c:ser>
          <c:idx val="0"/>
          <c:order val="0"/>
          <c:tx>
            <c:strRef>
              <c:f>'Indicator Tables'!$H$4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4804-4048-9084-878AB7A878C5}"/>
              </c:ext>
            </c:extLst>
          </c:dPt>
          <c:dPt>
            <c:idx val="1"/>
            <c:invertIfNegative val="0"/>
            <c:bubble3D val="0"/>
            <c:spPr>
              <a:solidFill>
                <a:srgbClr val="3D6E6F"/>
              </a:solidFill>
            </c:spPr>
            <c:extLst>
              <c:ext xmlns:c16="http://schemas.microsoft.com/office/drawing/2014/chart" uri="{C3380CC4-5D6E-409C-BE32-E72D297353CC}">
                <c16:uniqueId val="{00000003-4804-4048-9084-878AB7A878C5}"/>
              </c:ext>
            </c:extLst>
          </c:dPt>
          <c:dPt>
            <c:idx val="2"/>
            <c:invertIfNegative val="0"/>
            <c:bubble3D val="0"/>
            <c:spPr>
              <a:solidFill>
                <a:srgbClr val="A2ADB1"/>
              </a:solidFill>
            </c:spPr>
            <c:extLst>
              <c:ext xmlns:c16="http://schemas.microsoft.com/office/drawing/2014/chart" uri="{C3380CC4-5D6E-409C-BE32-E72D297353CC}">
                <c16:uniqueId val="{00000005-4804-4048-9084-878AB7A878C5}"/>
              </c:ext>
            </c:extLst>
          </c:dPt>
          <c:dPt>
            <c:idx val="3"/>
            <c:invertIfNegative val="0"/>
            <c:bubble3D val="0"/>
            <c:spPr>
              <a:solidFill>
                <a:srgbClr val="A2ADB1"/>
              </a:solidFill>
            </c:spPr>
            <c:extLst>
              <c:ext xmlns:c16="http://schemas.microsoft.com/office/drawing/2014/chart" uri="{C3380CC4-5D6E-409C-BE32-E72D297353CC}">
                <c16:uniqueId val="{00000007-4804-4048-9084-878AB7A878C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Tables'!$M$4:$P$4</c:f>
              <c:strCache>
                <c:ptCount val="4"/>
                <c:pt idx="0">
                  <c:v>2007-2011
Lincoln County</c:v>
                </c:pt>
                <c:pt idx="1">
                  <c:v>2015-2019
Lincoln County</c:v>
                </c:pt>
                <c:pt idx="2">
                  <c:v>2015-2019
Maine</c:v>
                </c:pt>
                <c:pt idx="3">
                  <c:v>2019
U.S.</c:v>
                </c:pt>
              </c:strCache>
            </c:strRef>
          </c:cat>
          <c:val>
            <c:numRef>
              <c:f>'Indicator Tables'!$I$4:$L$4</c:f>
              <c:numCache>
                <c:formatCode>0.0%</c:formatCode>
                <c:ptCount val="4"/>
                <c:pt idx="0">
                  <c:v>5.0000000000000001E-3</c:v>
                </c:pt>
                <c:pt idx="1">
                  <c:v>1.2999999999999999E-2</c:v>
                </c:pt>
                <c:pt idx="2">
                  <c:v>2.1000000000000001E-2</c:v>
                </c:pt>
                <c:pt idx="3">
                  <c:v>4.2999999999999997E-2</c:v>
                </c:pt>
              </c:numCache>
            </c:numRef>
          </c:val>
          <c:extLst>
            <c:ext xmlns:c16="http://schemas.microsoft.com/office/drawing/2014/chart" uri="{C3380CC4-5D6E-409C-BE32-E72D297353CC}">
              <c16:uniqueId val="{00000008-4804-4048-9084-878AB7A878C5}"/>
            </c:ext>
          </c:extLst>
        </c:ser>
        <c:dLbls>
          <c:dLblPos val="outEnd"/>
          <c:showLegendKey val="0"/>
          <c:showVal val="1"/>
          <c:showCatName val="0"/>
          <c:showSerName val="0"/>
          <c:showPercent val="0"/>
          <c:showBubbleSize val="0"/>
        </c:dLbls>
        <c:gapWidth val="150"/>
        <c:axId val="1762233552"/>
        <c:axId val="1762234800"/>
      </c:barChart>
      <c:catAx>
        <c:axId val="1762233552"/>
        <c:scaling>
          <c:orientation val="minMax"/>
        </c:scaling>
        <c:delete val="0"/>
        <c:axPos val="b"/>
        <c:numFmt formatCode="General" sourceLinked="1"/>
        <c:majorTickMark val="out"/>
        <c:minorTickMark val="none"/>
        <c:tickLblPos val="nextTo"/>
        <c:crossAx val="1762234800"/>
        <c:crosses val="autoZero"/>
        <c:auto val="1"/>
        <c:lblAlgn val="ctr"/>
        <c:lblOffset val="100"/>
        <c:noMultiLvlLbl val="0"/>
      </c:catAx>
      <c:valAx>
        <c:axId val="1762234800"/>
        <c:scaling>
          <c:orientation val="minMax"/>
        </c:scaling>
        <c:delete val="1"/>
        <c:axPos val="l"/>
        <c:numFmt formatCode="0.0%" sourceLinked="1"/>
        <c:majorTickMark val="out"/>
        <c:minorTickMark val="none"/>
        <c:tickLblPos val="nextTo"/>
        <c:crossAx val="176223355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Fair or poor health (self-rated)</a:t>
            </a:r>
          </a:p>
        </c:rich>
      </c:tx>
      <c:overlay val="0"/>
    </c:title>
    <c:autoTitleDeleted val="0"/>
    <c:plotArea>
      <c:layout/>
      <c:barChart>
        <c:barDir val="col"/>
        <c:grouping val="clustered"/>
        <c:varyColors val="0"/>
        <c:ser>
          <c:idx val="0"/>
          <c:order val="0"/>
          <c:tx>
            <c:strRef>
              <c:f>'Indicator Tables'!$H$6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FA3-4ACF-AE5C-056CF98AC242}"/>
              </c:ext>
            </c:extLst>
          </c:dPt>
          <c:dPt>
            <c:idx val="1"/>
            <c:invertIfNegative val="0"/>
            <c:bubble3D val="0"/>
            <c:spPr>
              <a:solidFill>
                <a:srgbClr val="3D6E6F"/>
              </a:solidFill>
            </c:spPr>
            <c:extLst>
              <c:ext xmlns:c16="http://schemas.microsoft.com/office/drawing/2014/chart" uri="{C3380CC4-5D6E-409C-BE32-E72D297353CC}">
                <c16:uniqueId val="{00000003-7FA3-4ACF-AE5C-056CF98AC242}"/>
              </c:ext>
            </c:extLst>
          </c:dPt>
          <c:dPt>
            <c:idx val="2"/>
            <c:invertIfNegative val="0"/>
            <c:bubble3D val="0"/>
            <c:spPr>
              <a:solidFill>
                <a:srgbClr val="A2ADB1"/>
              </a:solidFill>
            </c:spPr>
            <c:extLst>
              <c:ext xmlns:c16="http://schemas.microsoft.com/office/drawing/2014/chart" uri="{C3380CC4-5D6E-409C-BE32-E72D297353CC}">
                <c16:uniqueId val="{00000005-7FA3-4ACF-AE5C-056CF98AC242}"/>
              </c:ext>
            </c:extLst>
          </c:dPt>
          <c:dPt>
            <c:idx val="3"/>
            <c:invertIfNegative val="0"/>
            <c:bubble3D val="0"/>
            <c:spPr>
              <a:solidFill>
                <a:srgbClr val="A2ADB1"/>
              </a:solidFill>
            </c:spPr>
            <c:extLst>
              <c:ext xmlns:c16="http://schemas.microsoft.com/office/drawing/2014/chart" uri="{C3380CC4-5D6E-409C-BE32-E72D297353CC}">
                <c16:uniqueId val="{00000007-7FA3-4ACF-AE5C-056CF98AC24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Tables'!$M$6:$P$6</c:f>
              <c:strCache>
                <c:ptCount val="4"/>
                <c:pt idx="0">
                  <c:v>2011-2013
Lincoln County</c:v>
                </c:pt>
                <c:pt idx="1">
                  <c:v>2015-2017
Lincoln County</c:v>
                </c:pt>
                <c:pt idx="2">
                  <c:v>2015-2017
Maine</c:v>
                </c:pt>
                <c:pt idx="3">
                  <c:v>2018
U.S.</c:v>
                </c:pt>
              </c:strCache>
            </c:strRef>
          </c:cat>
          <c:val>
            <c:numRef>
              <c:f>'Indicator Tables'!$I$6:$L$6</c:f>
              <c:numCache>
                <c:formatCode>0.0%</c:formatCode>
                <c:ptCount val="4"/>
                <c:pt idx="0">
                  <c:v>0.125</c:v>
                </c:pt>
                <c:pt idx="1">
                  <c:v>0.129</c:v>
                </c:pt>
                <c:pt idx="2">
                  <c:v>0.16200000000000001</c:v>
                </c:pt>
                <c:pt idx="3">
                  <c:v>0.17299999999999999</c:v>
                </c:pt>
              </c:numCache>
            </c:numRef>
          </c:val>
          <c:extLst>
            <c:ext xmlns:c16="http://schemas.microsoft.com/office/drawing/2014/chart" uri="{C3380CC4-5D6E-409C-BE32-E72D297353CC}">
              <c16:uniqueId val="{00000008-7FA3-4ACF-AE5C-056CF98AC242}"/>
            </c:ext>
          </c:extLst>
        </c:ser>
        <c:dLbls>
          <c:dLblPos val="outEnd"/>
          <c:showLegendKey val="0"/>
          <c:showVal val="1"/>
          <c:showCatName val="0"/>
          <c:showSerName val="0"/>
          <c:showPercent val="0"/>
          <c:showBubbleSize val="0"/>
        </c:dLbls>
        <c:gapWidth val="150"/>
        <c:axId val="1937928384"/>
        <c:axId val="1937928800"/>
      </c:barChart>
      <c:catAx>
        <c:axId val="1937928384"/>
        <c:scaling>
          <c:orientation val="minMax"/>
        </c:scaling>
        <c:delete val="0"/>
        <c:axPos val="b"/>
        <c:numFmt formatCode="General" sourceLinked="1"/>
        <c:majorTickMark val="out"/>
        <c:minorTickMark val="none"/>
        <c:tickLblPos val="nextTo"/>
        <c:crossAx val="1937928800"/>
        <c:crosses val="autoZero"/>
        <c:auto val="1"/>
        <c:lblAlgn val="ctr"/>
        <c:lblOffset val="100"/>
        <c:noMultiLvlLbl val="0"/>
      </c:catAx>
      <c:valAx>
        <c:axId val="1937928800"/>
        <c:scaling>
          <c:orientation val="minMax"/>
        </c:scaling>
        <c:delete val="1"/>
        <c:axPos val="l"/>
        <c:numFmt formatCode="0.0%" sourceLinked="1"/>
        <c:majorTickMark val="out"/>
        <c:minorTickMark val="none"/>
        <c:tickLblPos val="nextTo"/>
        <c:crossAx val="193792838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Overall death rate per 100,000 population</a:t>
            </a:r>
          </a:p>
        </c:rich>
      </c:tx>
      <c:overlay val="0"/>
    </c:title>
    <c:autoTitleDeleted val="0"/>
    <c:plotArea>
      <c:layout/>
      <c:barChart>
        <c:barDir val="col"/>
        <c:grouping val="clustered"/>
        <c:varyColors val="0"/>
        <c:ser>
          <c:idx val="0"/>
          <c:order val="0"/>
          <c:tx>
            <c:strRef>
              <c:f>'Indicator Tables'!$H$8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E50F-41F3-85E8-EA1F0F621BA0}"/>
              </c:ext>
            </c:extLst>
          </c:dPt>
          <c:dPt>
            <c:idx val="1"/>
            <c:invertIfNegative val="0"/>
            <c:bubble3D val="0"/>
            <c:spPr>
              <a:solidFill>
                <a:srgbClr val="3D6E6F"/>
              </a:solidFill>
            </c:spPr>
            <c:extLst>
              <c:ext xmlns:c16="http://schemas.microsoft.com/office/drawing/2014/chart" uri="{C3380CC4-5D6E-409C-BE32-E72D297353CC}">
                <c16:uniqueId val="{00000003-E50F-41F3-85E8-EA1F0F621BA0}"/>
              </c:ext>
            </c:extLst>
          </c:dPt>
          <c:dPt>
            <c:idx val="2"/>
            <c:invertIfNegative val="0"/>
            <c:bubble3D val="0"/>
            <c:spPr>
              <a:solidFill>
                <a:srgbClr val="A2ADB1"/>
              </a:solidFill>
            </c:spPr>
            <c:extLst>
              <c:ext xmlns:c16="http://schemas.microsoft.com/office/drawing/2014/chart" uri="{C3380CC4-5D6E-409C-BE32-E72D297353CC}">
                <c16:uniqueId val="{00000005-E50F-41F3-85E8-EA1F0F621BA0}"/>
              </c:ext>
            </c:extLst>
          </c:dPt>
          <c:dPt>
            <c:idx val="3"/>
            <c:invertIfNegative val="0"/>
            <c:bubble3D val="0"/>
            <c:spPr>
              <a:solidFill>
                <a:srgbClr val="A2ADB1"/>
              </a:solidFill>
            </c:spPr>
            <c:extLst>
              <c:ext xmlns:c16="http://schemas.microsoft.com/office/drawing/2014/chart" uri="{C3380CC4-5D6E-409C-BE32-E72D297353CC}">
                <c16:uniqueId val="{00000007-E50F-41F3-85E8-EA1F0F621BA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Tables'!$M$8:$P$8</c:f>
              <c:strCache>
                <c:ptCount val="4"/>
                <c:pt idx="0">
                  <c:v>2007-2011
Lincoln County</c:v>
                </c:pt>
                <c:pt idx="1">
                  <c:v>2015-2019
Lincoln County</c:v>
                </c:pt>
                <c:pt idx="2">
                  <c:v>2015-2019
Maine</c:v>
                </c:pt>
                <c:pt idx="3">
                  <c:v>2019
U.S.</c:v>
                </c:pt>
              </c:strCache>
            </c:strRef>
          </c:cat>
          <c:val>
            <c:numRef>
              <c:f>'Indicator Tables'!$I$8:$L$8</c:f>
              <c:numCache>
                <c:formatCode>General</c:formatCode>
                <c:ptCount val="4"/>
                <c:pt idx="0">
                  <c:v>727.5</c:v>
                </c:pt>
                <c:pt idx="1">
                  <c:v>679.1</c:v>
                </c:pt>
                <c:pt idx="2">
                  <c:v>764.9</c:v>
                </c:pt>
                <c:pt idx="3">
                  <c:v>715.2</c:v>
                </c:pt>
              </c:numCache>
            </c:numRef>
          </c:val>
          <c:extLst>
            <c:ext xmlns:c16="http://schemas.microsoft.com/office/drawing/2014/chart" uri="{C3380CC4-5D6E-409C-BE32-E72D297353CC}">
              <c16:uniqueId val="{00000008-E50F-41F3-85E8-EA1F0F621BA0}"/>
            </c:ext>
          </c:extLst>
        </c:ser>
        <c:dLbls>
          <c:dLblPos val="outEnd"/>
          <c:showLegendKey val="0"/>
          <c:showVal val="1"/>
          <c:showCatName val="0"/>
          <c:showSerName val="0"/>
          <c:showPercent val="0"/>
          <c:showBubbleSize val="0"/>
        </c:dLbls>
        <c:gapWidth val="150"/>
        <c:axId val="6809392"/>
        <c:axId val="6809808"/>
      </c:barChart>
      <c:catAx>
        <c:axId val="6809392"/>
        <c:scaling>
          <c:orientation val="minMax"/>
        </c:scaling>
        <c:delete val="0"/>
        <c:axPos val="b"/>
        <c:numFmt formatCode="General" sourceLinked="1"/>
        <c:majorTickMark val="out"/>
        <c:minorTickMark val="none"/>
        <c:tickLblPos val="nextTo"/>
        <c:crossAx val="6809808"/>
        <c:crosses val="autoZero"/>
        <c:auto val="1"/>
        <c:lblAlgn val="ctr"/>
        <c:lblOffset val="100"/>
        <c:noMultiLvlLbl val="0"/>
      </c:catAx>
      <c:valAx>
        <c:axId val="6809808"/>
        <c:scaling>
          <c:orientation val="minMax"/>
          <c:min val="0"/>
        </c:scaling>
        <c:delete val="1"/>
        <c:axPos val="l"/>
        <c:numFmt formatCode="General" sourceLinked="1"/>
        <c:majorTickMark val="out"/>
        <c:minorTickMark val="none"/>
        <c:tickLblPos val="nextTo"/>
        <c:crossAx val="680939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Primary care visit to any primary care provider in the past year</a:t>
            </a:r>
          </a:p>
        </c:rich>
      </c:tx>
      <c:overlay val="0"/>
    </c:title>
    <c:autoTitleDeleted val="0"/>
    <c:plotArea>
      <c:layout/>
      <c:barChart>
        <c:barDir val="col"/>
        <c:grouping val="clustered"/>
        <c:varyColors val="0"/>
        <c:ser>
          <c:idx val="0"/>
          <c:order val="0"/>
          <c:tx>
            <c:strRef>
              <c:f>'Indicator Tables'!$H$12</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D793-44D8-A797-083A22E691AC}"/>
              </c:ext>
            </c:extLst>
          </c:dPt>
          <c:dPt>
            <c:idx val="1"/>
            <c:invertIfNegative val="0"/>
            <c:bubble3D val="0"/>
            <c:spPr>
              <a:solidFill>
                <a:srgbClr val="3D6E6F"/>
              </a:solidFill>
            </c:spPr>
            <c:extLst>
              <c:ext xmlns:c16="http://schemas.microsoft.com/office/drawing/2014/chart" uri="{C3380CC4-5D6E-409C-BE32-E72D297353CC}">
                <c16:uniqueId val="{00000003-D793-44D8-A797-083A22E691AC}"/>
              </c:ext>
            </c:extLst>
          </c:dPt>
          <c:dPt>
            <c:idx val="2"/>
            <c:invertIfNegative val="0"/>
            <c:bubble3D val="0"/>
            <c:spPr>
              <a:solidFill>
                <a:srgbClr val="A2ADB1"/>
              </a:solidFill>
            </c:spPr>
            <c:extLst>
              <c:ext xmlns:c16="http://schemas.microsoft.com/office/drawing/2014/chart" uri="{C3380CC4-5D6E-409C-BE32-E72D297353CC}">
                <c16:uniqueId val="{00000005-D793-44D8-A797-083A22E691AC}"/>
              </c:ext>
            </c:extLst>
          </c:dPt>
          <c:dPt>
            <c:idx val="3"/>
            <c:invertIfNegative val="0"/>
            <c:bubble3D val="0"/>
            <c:spPr>
              <a:solidFill>
                <a:srgbClr val="A2ADB1"/>
              </a:solidFill>
            </c:spPr>
            <c:extLst>
              <c:ext xmlns:c16="http://schemas.microsoft.com/office/drawing/2014/chart" uri="{C3380CC4-5D6E-409C-BE32-E72D297353CC}">
                <c16:uniqueId val="{00000007-D793-44D8-A797-083A22E691A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Tables'!$M$12:$P$12</c:f>
              <c:strCache>
                <c:ptCount val="4"/>
                <c:pt idx="0">
                  <c:v>2012-2014
Lincoln County</c:v>
                </c:pt>
                <c:pt idx="1">
                  <c:v>2015-2017
Lincoln County</c:v>
                </c:pt>
                <c:pt idx="2">
                  <c:v>2015-2017
Maine</c:v>
                </c:pt>
                <c:pt idx="3">
                  <c:v>2017
U.S.</c:v>
                </c:pt>
              </c:strCache>
            </c:strRef>
          </c:cat>
          <c:val>
            <c:numRef>
              <c:f>'Indicator Tables'!$I$12:$L$12</c:f>
              <c:numCache>
                <c:formatCode>0.0%</c:formatCode>
                <c:ptCount val="4"/>
                <c:pt idx="0">
                  <c:v>0.69499999999999995</c:v>
                </c:pt>
                <c:pt idx="1">
                  <c:v>0.66</c:v>
                </c:pt>
                <c:pt idx="2">
                  <c:v>0.72</c:v>
                </c:pt>
                <c:pt idx="3">
                  <c:v>0.70399999999999996</c:v>
                </c:pt>
              </c:numCache>
            </c:numRef>
          </c:val>
          <c:extLst>
            <c:ext xmlns:c16="http://schemas.microsoft.com/office/drawing/2014/chart" uri="{C3380CC4-5D6E-409C-BE32-E72D297353CC}">
              <c16:uniqueId val="{00000008-D793-44D8-A797-083A22E691AC}"/>
            </c:ext>
          </c:extLst>
        </c:ser>
        <c:dLbls>
          <c:dLblPos val="outEnd"/>
          <c:showLegendKey val="0"/>
          <c:showVal val="1"/>
          <c:showCatName val="0"/>
          <c:showSerName val="0"/>
          <c:showPercent val="0"/>
          <c:showBubbleSize val="0"/>
        </c:dLbls>
        <c:gapWidth val="150"/>
        <c:axId val="283322528"/>
        <c:axId val="283310880"/>
      </c:barChart>
      <c:catAx>
        <c:axId val="283322528"/>
        <c:scaling>
          <c:orientation val="minMax"/>
        </c:scaling>
        <c:delete val="0"/>
        <c:axPos val="b"/>
        <c:numFmt formatCode="General" sourceLinked="1"/>
        <c:majorTickMark val="out"/>
        <c:minorTickMark val="none"/>
        <c:tickLblPos val="nextTo"/>
        <c:crossAx val="283310880"/>
        <c:crosses val="autoZero"/>
        <c:auto val="1"/>
        <c:lblAlgn val="ctr"/>
        <c:lblOffset val="100"/>
        <c:noMultiLvlLbl val="0"/>
      </c:catAx>
      <c:valAx>
        <c:axId val="283310880"/>
        <c:scaling>
          <c:orientation val="minMax"/>
          <c:min val="0"/>
        </c:scaling>
        <c:delete val="1"/>
        <c:axPos val="l"/>
        <c:numFmt formatCode="0.0%" sourceLinked="1"/>
        <c:majorTickMark val="out"/>
        <c:minorTickMark val="none"/>
        <c:tickLblPos val="nextTo"/>
        <c:crossAx val="28332252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Prostate cancer new cases per 100,000 population</a:t>
            </a:r>
          </a:p>
        </c:rich>
      </c:tx>
      <c:overlay val="0"/>
    </c:title>
    <c:autoTitleDeleted val="0"/>
    <c:plotArea>
      <c:layout/>
      <c:barChart>
        <c:barDir val="col"/>
        <c:grouping val="clustered"/>
        <c:varyColors val="0"/>
        <c:ser>
          <c:idx val="0"/>
          <c:order val="0"/>
          <c:tx>
            <c:strRef>
              <c:f>'Indicator Tables'!$H$14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4AC2-4C55-97A7-FDD1347D8049}"/>
              </c:ext>
            </c:extLst>
          </c:dPt>
          <c:dPt>
            <c:idx val="1"/>
            <c:invertIfNegative val="0"/>
            <c:bubble3D val="0"/>
            <c:spPr>
              <a:solidFill>
                <a:srgbClr val="3D6E6F"/>
              </a:solidFill>
            </c:spPr>
            <c:extLst>
              <c:ext xmlns:c16="http://schemas.microsoft.com/office/drawing/2014/chart" uri="{C3380CC4-5D6E-409C-BE32-E72D297353CC}">
                <c16:uniqueId val="{00000003-4AC2-4C55-97A7-FDD1347D8049}"/>
              </c:ext>
            </c:extLst>
          </c:dPt>
          <c:dPt>
            <c:idx val="2"/>
            <c:invertIfNegative val="0"/>
            <c:bubble3D val="0"/>
            <c:spPr>
              <a:solidFill>
                <a:srgbClr val="A2ADB1"/>
              </a:solidFill>
            </c:spPr>
            <c:extLst>
              <c:ext xmlns:c16="http://schemas.microsoft.com/office/drawing/2014/chart" uri="{C3380CC4-5D6E-409C-BE32-E72D297353CC}">
                <c16:uniqueId val="{00000005-4AC2-4C55-97A7-FDD1347D8049}"/>
              </c:ext>
            </c:extLst>
          </c:dPt>
          <c:dPt>
            <c:idx val="3"/>
            <c:invertIfNegative val="0"/>
            <c:bubble3D val="0"/>
            <c:spPr>
              <a:solidFill>
                <a:srgbClr val="A2ADB1"/>
              </a:solidFill>
            </c:spPr>
            <c:extLst>
              <c:ext xmlns:c16="http://schemas.microsoft.com/office/drawing/2014/chart" uri="{C3380CC4-5D6E-409C-BE32-E72D297353CC}">
                <c16:uniqueId val="{00000007-4AC2-4C55-97A7-FDD1347D804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Tables'!$M$14:$P$14</c:f>
              <c:strCache>
                <c:ptCount val="4"/>
                <c:pt idx="0">
                  <c:v>2013-2015
Lincoln County</c:v>
                </c:pt>
                <c:pt idx="1">
                  <c:v>2016-2018
Lincoln County</c:v>
                </c:pt>
                <c:pt idx="2">
                  <c:v>2016-2018
Maine</c:v>
                </c:pt>
                <c:pt idx="3">
                  <c:v>2017
U.S.</c:v>
                </c:pt>
              </c:strCache>
            </c:strRef>
          </c:cat>
          <c:val>
            <c:numRef>
              <c:f>'Indicator Tables'!$I$14:$L$14</c:f>
              <c:numCache>
                <c:formatCode>General</c:formatCode>
                <c:ptCount val="4"/>
                <c:pt idx="0">
                  <c:v>56.7</c:v>
                </c:pt>
                <c:pt idx="1">
                  <c:v>104.3</c:v>
                </c:pt>
                <c:pt idx="2">
                  <c:v>93.8</c:v>
                </c:pt>
                <c:pt idx="3">
                  <c:v>106.4</c:v>
                </c:pt>
              </c:numCache>
            </c:numRef>
          </c:val>
          <c:extLst>
            <c:ext xmlns:c16="http://schemas.microsoft.com/office/drawing/2014/chart" uri="{C3380CC4-5D6E-409C-BE32-E72D297353CC}">
              <c16:uniqueId val="{00000008-4AC2-4C55-97A7-FDD1347D8049}"/>
            </c:ext>
          </c:extLst>
        </c:ser>
        <c:dLbls>
          <c:dLblPos val="outEnd"/>
          <c:showLegendKey val="0"/>
          <c:showVal val="1"/>
          <c:showCatName val="0"/>
          <c:showSerName val="0"/>
          <c:showPercent val="0"/>
          <c:showBubbleSize val="0"/>
        </c:dLbls>
        <c:gapWidth val="150"/>
        <c:axId val="283312960"/>
        <c:axId val="283316704"/>
      </c:barChart>
      <c:catAx>
        <c:axId val="283312960"/>
        <c:scaling>
          <c:orientation val="minMax"/>
        </c:scaling>
        <c:delete val="0"/>
        <c:axPos val="b"/>
        <c:numFmt formatCode="General" sourceLinked="1"/>
        <c:majorTickMark val="out"/>
        <c:minorTickMark val="none"/>
        <c:tickLblPos val="nextTo"/>
        <c:crossAx val="283316704"/>
        <c:crosses val="autoZero"/>
        <c:auto val="1"/>
        <c:lblAlgn val="ctr"/>
        <c:lblOffset val="100"/>
        <c:noMultiLvlLbl val="0"/>
      </c:catAx>
      <c:valAx>
        <c:axId val="283316704"/>
        <c:scaling>
          <c:orientation val="minMax"/>
        </c:scaling>
        <c:delete val="1"/>
        <c:axPos val="l"/>
        <c:numFmt formatCode="General" sourceLinked="1"/>
        <c:majorTickMark val="out"/>
        <c:minorTickMark val="none"/>
        <c:tickLblPos val="nextTo"/>
        <c:crossAx val="28331296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Asthma emergency department rate per 10,000 population</a:t>
            </a:r>
          </a:p>
        </c:rich>
      </c:tx>
      <c:overlay val="0"/>
    </c:title>
    <c:autoTitleDeleted val="0"/>
    <c:plotArea>
      <c:layout/>
      <c:barChart>
        <c:barDir val="col"/>
        <c:grouping val="clustered"/>
        <c:varyColors val="0"/>
        <c:ser>
          <c:idx val="0"/>
          <c:order val="0"/>
          <c:tx>
            <c:strRef>
              <c:f>'Indicator Tables'!$I$16</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3E87-47EB-8BF6-8764F2447F82}"/>
              </c:ext>
            </c:extLst>
          </c:dPt>
          <c:dPt>
            <c:idx val="1"/>
            <c:invertIfNegative val="0"/>
            <c:bubble3D val="0"/>
            <c:spPr>
              <a:solidFill>
                <a:srgbClr val="A2ADB1"/>
              </a:solidFill>
            </c:spPr>
            <c:extLst>
              <c:ext xmlns:c16="http://schemas.microsoft.com/office/drawing/2014/chart" uri="{C3380CC4-5D6E-409C-BE32-E72D297353CC}">
                <c16:uniqueId val="{00000003-3E87-47EB-8BF6-8764F2447F8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Tables'!$N$16:$O$16</c:f>
              <c:strCache>
                <c:ptCount val="2"/>
                <c:pt idx="0">
                  <c:v>2016-2018
Lincoln County</c:v>
                </c:pt>
                <c:pt idx="1">
                  <c:v>2016-2018
Maine</c:v>
                </c:pt>
              </c:strCache>
            </c:strRef>
          </c:cat>
          <c:val>
            <c:numRef>
              <c:f>'Indicator Tables'!$J$16:$K$16</c:f>
              <c:numCache>
                <c:formatCode>General</c:formatCode>
                <c:ptCount val="2"/>
                <c:pt idx="0">
                  <c:v>50.6</c:v>
                </c:pt>
                <c:pt idx="1">
                  <c:v>42.5</c:v>
                </c:pt>
              </c:numCache>
            </c:numRef>
          </c:val>
          <c:extLst>
            <c:ext xmlns:c16="http://schemas.microsoft.com/office/drawing/2014/chart" uri="{C3380CC4-5D6E-409C-BE32-E72D297353CC}">
              <c16:uniqueId val="{00000004-3E87-47EB-8BF6-8764F2447F82}"/>
            </c:ext>
          </c:extLst>
        </c:ser>
        <c:dLbls>
          <c:dLblPos val="outEnd"/>
          <c:showLegendKey val="0"/>
          <c:showVal val="1"/>
          <c:showCatName val="0"/>
          <c:showSerName val="0"/>
          <c:showPercent val="0"/>
          <c:showBubbleSize val="0"/>
        </c:dLbls>
        <c:gapWidth val="150"/>
        <c:axId val="283313792"/>
        <c:axId val="283325440"/>
      </c:barChart>
      <c:catAx>
        <c:axId val="283313792"/>
        <c:scaling>
          <c:orientation val="minMax"/>
        </c:scaling>
        <c:delete val="0"/>
        <c:axPos val="b"/>
        <c:numFmt formatCode="General" sourceLinked="1"/>
        <c:majorTickMark val="out"/>
        <c:minorTickMark val="none"/>
        <c:tickLblPos val="nextTo"/>
        <c:crossAx val="283325440"/>
        <c:crosses val="autoZero"/>
        <c:auto val="1"/>
        <c:lblAlgn val="ctr"/>
        <c:lblOffset val="100"/>
        <c:noMultiLvlLbl val="0"/>
      </c:catAx>
      <c:valAx>
        <c:axId val="283325440"/>
        <c:scaling>
          <c:orientation val="minMax"/>
          <c:min val="0"/>
        </c:scaling>
        <c:delete val="1"/>
        <c:axPos val="l"/>
        <c:numFmt formatCode="General" sourceLinked="1"/>
        <c:majorTickMark val="out"/>
        <c:minorTickMark val="none"/>
        <c:tickLblPos val="nextTo"/>
        <c:crossAx val="28331379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fhop.ucsf.edu/sites/fhop.ucsf.edu/files/wysiwyg/Adolescent%20Mental%20Health%20Data.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effectLst/>
                <a:latin typeface="+mn-lt"/>
                <a:ea typeface="Calibri" panose="020F0502020204030204" pitchFamily="34" charset="0"/>
                <a:cs typeface="Arial" panose="020B0604020202020204" pitchFamily="34" charset="0"/>
              </a:rPr>
              <a:t>Cathy Cole</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a:t>
            </a:fld>
            <a:endParaRPr lang="en-US"/>
          </a:p>
        </p:txBody>
      </p:sp>
    </p:spTree>
    <p:extLst>
      <p:ext uri="{BB962C8B-B14F-4D97-AF65-F5344CB8AC3E}">
        <p14:creationId xmlns:p14="http://schemas.microsoft.com/office/powerpoint/2010/main" val="602250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Drexell</a:t>
            </a:r>
            <a:endParaRPr lang="en-US" baseline="0" dirty="0"/>
          </a:p>
          <a:p>
            <a:r>
              <a:rPr lang="en-US" dirty="0"/>
              <a:t>Number of COVID vaccination clinics and locations </a:t>
            </a:r>
            <a:r>
              <a:rPr lang="en-US" dirty="0" smtClean="0"/>
              <a:t>(</a:t>
            </a:r>
            <a:r>
              <a:rPr lang="en-US" b="1" dirty="0" smtClean="0"/>
              <a:t>to be provided</a:t>
            </a:r>
            <a:r>
              <a:rPr lang="en-US" b="1" baseline="0" dirty="0" smtClean="0"/>
              <a:t>) </a:t>
            </a:r>
            <a:endParaRPr lang="en-US" b="0" baseline="0" dirty="0"/>
          </a:p>
          <a:p>
            <a:r>
              <a:rPr lang="en-US" b="0" baseline="0" dirty="0"/>
              <a:t>Number of vaccines delivered (include school vaccinations)</a:t>
            </a:r>
          </a:p>
          <a:p>
            <a:r>
              <a:rPr lang="en-US" b="0" baseline="0" dirty="0"/>
              <a:t>Acknowledge volunteers and employees that made clinics happen</a:t>
            </a:r>
          </a:p>
          <a:p>
            <a:endParaRPr lang="en-US" b="0" baseline="0" dirty="0"/>
          </a:p>
          <a:p>
            <a:endParaRPr lang="en-US" b="0" baseline="0" dirty="0"/>
          </a:p>
          <a:p>
            <a:r>
              <a:rPr lang="en-US" b="0" baseline="0" dirty="0"/>
              <a:t>Thank you.  I’m Drexell White, the Maine CDC District Public Health Liaison for the </a:t>
            </a:r>
            <a:r>
              <a:rPr lang="en-US" b="0" baseline="0" dirty="0" err="1"/>
              <a:t>Midcoast</a:t>
            </a:r>
            <a:r>
              <a:rPr lang="en-US" b="0" baseline="0" dirty="0"/>
              <a:t> District.  Welcome to everyone who took time to join us today and help us map out our Community Health Needs. I’d like to start with an acknowledgement of the times in which we live and the tremendous ongoing effort to keep Maine safe and healthy.</a:t>
            </a:r>
          </a:p>
          <a:p>
            <a:endParaRPr lang="en-US" b="0" baseline="0" dirty="0"/>
          </a:p>
          <a:p>
            <a:r>
              <a:rPr lang="en-US" b="0" baseline="0" dirty="0"/>
              <a:t>The vaccination numbers on the slide illustrate one part of the unprecedented effort undertaken by our healthcare, public health, and social services systems, as well as State, County and Local governments, non-governmental organizations, businesses and individuals throughout the State. </a:t>
            </a:r>
          </a:p>
          <a:p>
            <a:endParaRPr lang="en-US" b="0" baseline="0" dirty="0"/>
          </a:p>
          <a:p>
            <a:r>
              <a:rPr lang="en-US" b="0" baseline="0" dirty="0"/>
              <a:t>This has been an all-hands-on-deck effort affecting everyone. To all our thanks for your efforts and continued support..</a:t>
            </a:r>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986060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Drexell</a:t>
            </a:r>
            <a:endParaRPr lang="en-US" dirty="0"/>
          </a:p>
          <a:p>
            <a:r>
              <a:rPr lang="en-US" dirty="0"/>
              <a:t>The </a:t>
            </a:r>
            <a:r>
              <a:rPr lang="en-US" dirty="0" err="1"/>
              <a:t>Midcoast</a:t>
            </a:r>
            <a:r>
              <a:rPr lang="en-US" dirty="0"/>
              <a:t> Public Health District is one of 9 Public Health Districts in Maine; 8 geographic-based Districts and one population-based District serving the State’s indigenous tribes.</a:t>
            </a:r>
          </a:p>
          <a:p>
            <a:endParaRPr lang="en-US" dirty="0"/>
          </a:p>
          <a:p>
            <a:r>
              <a:rPr lang="en-US" dirty="0"/>
              <a:t>The </a:t>
            </a:r>
            <a:r>
              <a:rPr lang="en-US" dirty="0" err="1"/>
              <a:t>Midcoast</a:t>
            </a:r>
            <a:r>
              <a:rPr lang="en-US" dirty="0"/>
              <a:t> District has a public health unit that includes Public Health Nursing, District Epidemiology, Health Inspections, Drinking Water, and the District Liaison and Council Coordinator.  In addition to its regular functions, the Public Health Unit has been focused on the support of the </a:t>
            </a:r>
            <a:r>
              <a:rPr lang="en-US" dirty="0" err="1"/>
              <a:t>Covid</a:t>
            </a:r>
            <a:r>
              <a:rPr lang="en-US" dirty="0"/>
              <a:t> 19 response.</a:t>
            </a:r>
          </a:p>
          <a:p>
            <a:endParaRPr lang="en-US" dirty="0"/>
          </a:p>
          <a:p>
            <a:r>
              <a:rPr lang="en-US" dirty="0"/>
              <a:t>Our District includes Waldo, Knox, Lincoln and Sagadahoc Counties encompassing 73 municipalities.  One of the unique features of our District are the six island communities of Islesboro, Isle au Haut, North Haven, </a:t>
            </a:r>
            <a:r>
              <a:rPr lang="en-US" dirty="0" err="1"/>
              <a:t>Vinalhaven</a:t>
            </a:r>
            <a:r>
              <a:rPr lang="en-US" dirty="0"/>
              <a:t> and </a:t>
            </a:r>
            <a:r>
              <a:rPr lang="en-US" dirty="0" err="1"/>
              <a:t>Monhegan</a:t>
            </a:r>
            <a:r>
              <a:rPr lang="en-US" dirty="0"/>
              <a:t>.  </a:t>
            </a:r>
          </a:p>
          <a:p>
            <a:endParaRPr lang="en-US" dirty="0"/>
          </a:p>
          <a:p>
            <a:r>
              <a:rPr lang="en-US" dirty="0"/>
              <a:t>Next Slide Please.</a:t>
            </a:r>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11</a:t>
            </a:fld>
            <a:endParaRPr lang="en-US"/>
          </a:p>
        </p:txBody>
      </p:sp>
    </p:spTree>
    <p:extLst>
      <p:ext uri="{BB962C8B-B14F-4D97-AF65-F5344CB8AC3E}">
        <p14:creationId xmlns:p14="http://schemas.microsoft.com/office/powerpoint/2010/main" val="9389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Drexell</a:t>
            </a:r>
            <a:endParaRPr lang="en-US" dirty="0"/>
          </a:p>
          <a:p>
            <a:r>
              <a:rPr lang="en-US" dirty="0"/>
              <a:t>The Midcoast Public Health Council continued its work on mental health, obesity and elevated blood lead levels in children.  Through funding made available through Maine CDC, the MPHC was able to conduct a series of Mental Health First Aid programs in the District, training 80 persons.  </a:t>
            </a:r>
          </a:p>
          <a:p>
            <a:endParaRPr lang="en-US" dirty="0"/>
          </a:p>
          <a:p>
            <a:r>
              <a:rPr lang="en-US" dirty="0"/>
              <a:t>Our Obesity Committee sought out opportunities to promote low and no cost physical activity opportunities through local land trusts and conservancies.</a:t>
            </a:r>
          </a:p>
          <a:p>
            <a:endParaRPr lang="en-US" dirty="0"/>
          </a:p>
          <a:p>
            <a:r>
              <a:rPr lang="en-US" dirty="0"/>
              <a:t>And,, our lead committee collaborated with pediatric providers to create strategies to improve blood lead level screening in children.  </a:t>
            </a:r>
          </a:p>
          <a:p>
            <a:endParaRPr lang="en-US" dirty="0"/>
          </a:p>
          <a:p>
            <a:r>
              <a:rPr lang="en-US" dirty="0"/>
              <a:t>The Midcoast Public Health Council meets five times per year, and continued to meet throughout the pandemic, offering a variety virtual panel discussions and presentations.  Thanks to the MPHC Leadership, Council Members and Stakeholders for continuing to plan, meet and engage during these challenging times.</a:t>
            </a:r>
          </a:p>
          <a:p>
            <a:endParaRPr lang="en-US" dirty="0"/>
          </a:p>
          <a:p>
            <a:r>
              <a:rPr lang="en-US" dirty="0"/>
              <a:t>Thank you for this opportunity to provide Midcoast Public Health District and Council highlights,  I’ll now turn it back to Adrienne Gallant.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12</a:t>
            </a:fld>
            <a:endParaRPr lang="en-US" dirty="0"/>
          </a:p>
        </p:txBody>
      </p:sp>
    </p:spTree>
    <p:extLst>
      <p:ext uri="{BB962C8B-B14F-4D97-AF65-F5344CB8AC3E}">
        <p14:creationId xmlns:p14="http://schemas.microsoft.com/office/powerpoint/2010/main" val="182779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Cathy</a:t>
            </a:r>
            <a:endParaRPr lang="en-US" baseline="0" dirty="0"/>
          </a:p>
          <a:p>
            <a:endParaRPr lang="en-US" dirty="0"/>
          </a:p>
          <a:p>
            <a:r>
              <a:rPr lang="en-US" baseline="0" dirty="0" smtClean="0"/>
              <a:t>(Narrative to be added by Cathy)</a:t>
            </a:r>
          </a:p>
          <a:p>
            <a:endParaRPr lang="en-US" baseline="0" dirty="0"/>
          </a:p>
          <a:p>
            <a:r>
              <a:rPr lang="en-US" baseline="0" dirty="0"/>
              <a:t>Next slide please</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13</a:t>
            </a:fld>
            <a:endParaRPr lang="en-US"/>
          </a:p>
        </p:txBody>
      </p:sp>
    </p:spTree>
    <p:extLst>
      <p:ext uri="{BB962C8B-B14F-4D97-AF65-F5344CB8AC3E}">
        <p14:creationId xmlns:p14="http://schemas.microsoft.com/office/powerpoint/2010/main" val="3452438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Cathy Cole to present</a:t>
            </a:r>
            <a:endParaRPr lang="en-US" b="0" baseline="0" dirty="0"/>
          </a:p>
        </p:txBody>
      </p:sp>
      <p:sp>
        <p:nvSpPr>
          <p:cNvPr id="4" name="Slide Number Placeholder 3"/>
          <p:cNvSpPr>
            <a:spLocks noGrp="1"/>
          </p:cNvSpPr>
          <p:nvPr>
            <p:ph type="sldNum" sz="quarter" idx="10"/>
          </p:nvPr>
        </p:nvSpPr>
        <p:spPr/>
        <p:txBody>
          <a:bodyPr/>
          <a:lstStyle/>
          <a:p>
            <a:fld id="{4886CDD7-021C-4D44-A941-E7B69ADD70F4}" type="slidenum">
              <a:rPr lang="en-US" smtClean="0"/>
              <a:t>14</a:t>
            </a:fld>
            <a:endParaRPr lang="en-US"/>
          </a:p>
        </p:txBody>
      </p:sp>
    </p:spTree>
    <p:extLst>
      <p:ext uri="{BB962C8B-B14F-4D97-AF65-F5344CB8AC3E}">
        <p14:creationId xmlns:p14="http://schemas.microsoft.com/office/powerpoint/2010/main" val="3210693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err="1" smtClean="0"/>
              <a:t>Anni</a:t>
            </a:r>
            <a:r>
              <a:rPr lang="en-US" baseline="0" dirty="0" smtClean="0"/>
              <a:t> Pat McKenney to present</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15</a:t>
            </a:fld>
            <a:endParaRPr lang="en-US"/>
          </a:p>
        </p:txBody>
      </p:sp>
    </p:spTree>
    <p:extLst>
      <p:ext uri="{BB962C8B-B14F-4D97-AF65-F5344CB8AC3E}">
        <p14:creationId xmlns:p14="http://schemas.microsoft.com/office/powerpoint/2010/main" val="2217488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Kristina Verney to present</a:t>
            </a:r>
            <a:endParaRPr lang="en-US" baseline="0" dirty="0"/>
          </a:p>
        </p:txBody>
      </p:sp>
      <p:sp>
        <p:nvSpPr>
          <p:cNvPr id="4" name="Slide Number Placeholder 3"/>
          <p:cNvSpPr>
            <a:spLocks noGrp="1"/>
          </p:cNvSpPr>
          <p:nvPr>
            <p:ph type="sldNum" sz="quarter" idx="10"/>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3340186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Gabby Tilton to present</a:t>
            </a:r>
          </a:p>
        </p:txBody>
      </p:sp>
      <p:sp>
        <p:nvSpPr>
          <p:cNvPr id="4" name="Slide Number Placeholder 3"/>
          <p:cNvSpPr>
            <a:spLocks noGrp="1"/>
          </p:cNvSpPr>
          <p:nvPr>
            <p:ph type="sldNum" sz="quarter" idx="10"/>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2945849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73635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latin typeface="+mn-lt"/>
                <a:ea typeface="Calibri" panose="020F0502020204030204" pitchFamily="34" charset="0"/>
                <a:cs typeface="Arial" panose="020B0604020202020204" pitchFamily="34" charset="0"/>
              </a:rPr>
              <a:t>Cathy Cole</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a:p>
        </p:txBody>
      </p:sp>
    </p:spTree>
    <p:extLst>
      <p:ext uri="{BB962C8B-B14F-4D97-AF65-F5344CB8AC3E}">
        <p14:creationId xmlns:p14="http://schemas.microsoft.com/office/powerpoint/2010/main" val="1611029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a:p>
            <a:r>
              <a:rPr lang="en-US" dirty="0"/>
              <a:t>For example, in this slide, we have two symbols. The grey circle next to the measurement for 2009-2011 Aroostook County means that there is no significantly different change in the rate of poverty in Aroostook County when comparing the data from 2009-2011 to the data from 2015-2019. The red exclamation mark next to the Maine data point says there is a significant difference between 2015-2019 Aroostook County and 2015-2019 Maine, and that it is less desirable that Aroostook County has a higher rate of individuals living in poverty.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p>
          <a:p>
            <a:endParaRPr lang="en-US" baseline="0" dirty="0"/>
          </a:p>
          <a:p>
            <a:r>
              <a:rPr lang="en-US" b="1" baseline="0" dirty="0"/>
              <a:t>REGARDING COVID-19 DATA</a:t>
            </a:r>
          </a:p>
          <a:p>
            <a:r>
              <a:rPr lang="en-US" baseline="0" dirty="0"/>
              <a:t>The Maine Shared CHNA data set does not include any data of COVID-19. This is largely due to the fact that there is a much more up-to-date and comprehensive Maine Data Dashboard continually being updated on the Maine CDC website. </a:t>
            </a:r>
          </a:p>
          <a:p>
            <a:endParaRPr lang="en-US" baseline="0" dirty="0"/>
          </a:p>
          <a:p>
            <a:r>
              <a:rPr lang="en-US" baseline="0" dirty="0"/>
              <a:t>Here you can find daily lab results, new case counts by date, trends, county breakdowns, data by race, and comparisons to other states and the nation. </a:t>
            </a:r>
          </a:p>
        </p:txBody>
      </p:sp>
      <p:sp>
        <p:nvSpPr>
          <p:cNvPr id="4" name="Slide Number Placeholder 3"/>
          <p:cNvSpPr>
            <a:spLocks noGrp="1"/>
          </p:cNvSpPr>
          <p:nvPr>
            <p:ph type="sldNum" sz="quarter" idx="10"/>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walk through the following data slides together, take notes. What surprises you? What stands out? What’s moving in the wrong direction? </a:t>
            </a:r>
          </a:p>
          <a:p>
            <a:endParaRPr lang="en-US" baseline="0" dirty="0"/>
          </a:p>
          <a:p>
            <a:r>
              <a:rPr lang="en-US" baseline="0" dirty="0"/>
              <a:t>Once the data presentation is over, you will be divided into breakout groups to discuss the data, share your top concerns, identify your top priorities, and share your knowledge about what’s working and what we need to work on to </a:t>
            </a:r>
            <a:r>
              <a:rPr lang="en-US" baseline="0" dirty="0" err="1"/>
              <a:t>addres</a:t>
            </a:r>
            <a:r>
              <a:rPr lang="en-US" baseline="0" dirty="0"/>
              <a:t> those top concerns. </a:t>
            </a:r>
          </a:p>
          <a:p>
            <a:endParaRPr lang="en-US" baseline="0" dirty="0"/>
          </a:p>
          <a:p>
            <a:r>
              <a:rPr lang="en-US" baseline="0" dirty="0"/>
              <a:t>Ready? Here we go.</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135282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Lincoln County has the 4</a:t>
            </a:r>
            <a:r>
              <a:rPr lang="en-US" baseline="30000" dirty="0">
                <a:cs typeface="Calibri"/>
              </a:rPr>
              <a:t>th</a:t>
            </a:r>
            <a:r>
              <a:rPr lang="en-US" dirty="0">
                <a:cs typeface="Calibri"/>
              </a:rPr>
              <a:t> smallest population of any Maine County, larger than only Washington, Franklin and Piscataquis. </a:t>
            </a:r>
            <a:r>
              <a:rPr lang="en-US" dirty="0"/>
              <a:t>The population is aging, but the life expectancy is higher than is most of the other counties. There are fewer children and young adults and more adults over the age of 65, and fewer adults of the age where they might expect to have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648672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rate of poverty for two different time periods.  Lincoln county’s poverty rate has increased slightly over the time period, as shown in the change over time map, but does have among the lowest levels of poverty in the state. During this period, poverty decreased in Maine overall.</a:t>
            </a:r>
          </a:p>
          <a:p>
            <a:endParaRPr lang="en-US" dirty="0"/>
          </a:p>
          <a:p>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Lincoln County has a median household income of </a:t>
            </a:r>
            <a:r>
              <a:rPr lang="en-US" sz="1800" b="0" i="0" u="none" strike="noStrike" dirty="0">
                <a:solidFill>
                  <a:srgbClr val="000000"/>
                </a:solidFill>
                <a:effectLst/>
                <a:latin typeface="Calibri" panose="020F0502020204030204" pitchFamily="34" charset="0"/>
              </a:rPr>
              <a:t>$57,720</a:t>
            </a:r>
            <a:r>
              <a:rPr lang="en-US" dirty="0">
                <a:solidFill>
                  <a:srgbClr val="C00000"/>
                </a:solidFill>
                <a:highlight>
                  <a:srgbClr val="FFFF00"/>
                </a:highlight>
              </a:rPr>
              <a:t>. This is higher than 12 counties and lower than 3 other counties. </a:t>
            </a:r>
          </a:p>
          <a:p>
            <a:endParaRPr lang="en-US" dirty="0">
              <a:cs typeface="Calibri"/>
            </a:endParaRPr>
          </a:p>
          <a:p>
            <a:r>
              <a:rPr lang="en-US" dirty="0">
                <a:cs typeface="Calibri"/>
              </a:rPr>
              <a:t>Source: </a:t>
            </a:r>
            <a:r>
              <a:rPr lang="en-US" dirty="0"/>
              <a:t>American Community Survey</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2333399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C00000"/>
                </a:solidFill>
                <a:highlight>
                  <a:srgbClr val="FFFF00"/>
                </a:highlight>
              </a:rPr>
              <a:t>Lincoln County is one of 12 counties with no population in an urban area.  These data are based on the most recent Census estimates at the Zip-code level, and calculated use rural Urban Commuting Area codes.  The categories were established by the New England Rural Health Association.  This data is NOT comparable to 2010 US Census data on populations living in rural areas, as that data uses a different definition for rural]</a:t>
            </a:r>
          </a:p>
          <a:p>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percentage of Lincoln County households without a vehicle has increased significantly over time, however it remains below the overall state rate.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US Census Bureau, American Community Survey</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households where no one owns a motor vehicle.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2409160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Lincoln County has had little change in the rate of adults who have achieved an associate’s degree or more. This is highlighted in the change over time map, which shows that this was equal to 1 county and lower than 14 other counties. While the rate of change is lower than other counties, this is largely due to maintaining a relatively high rate of high educational attainment compared to other Maine counties.</a:t>
            </a:r>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Lincoln county residents are significantly less likely to rate their health as fair or poor when compared to the state overall. For this measure, survey respondents subjectively rate their own health, rather than relying on some external measure like a diagnosis.</a:t>
            </a:r>
            <a:endParaRPr lang="en-US" sz="1800" dirty="0">
              <a:highlight>
                <a:srgbClr val="FFFF00"/>
              </a:highlight>
            </a:endParaRP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who rate their health as fair or poor (vs. excellent, very good or good).</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220466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latin typeface="+mn-lt"/>
                <a:ea typeface="Calibri" panose="020F0502020204030204" pitchFamily="34" charset="0"/>
                <a:cs typeface="Arial" panose="020B0604020202020204" pitchFamily="34" charset="0"/>
              </a:rPr>
              <a:t>Cathy Cole</a:t>
            </a:r>
            <a:endParaRPr lang="en-US" sz="1200" b="1"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cs typeface="Arial" panose="020B0604020202020204" pitchFamily="34" charset="0"/>
              </a:rPr>
              <a:t>Introduce</a:t>
            </a:r>
            <a:r>
              <a:rPr lang="en-US" sz="1200" b="0" baseline="0" dirty="0">
                <a:effectLst/>
                <a:latin typeface="+mn-lt"/>
                <a:cs typeface="Arial" panose="020B0604020202020204" pitchFamily="34" charset="0"/>
              </a:rPr>
              <a:t> Jo Morrissey, Program Manager for the Maine Shared Community Health Needs Assessment to go over some housekeeping and background</a:t>
            </a:r>
            <a:endParaRPr lang="en-US" b="0" dirty="0"/>
          </a:p>
        </p:txBody>
      </p:sp>
      <p:sp>
        <p:nvSpPr>
          <p:cNvPr id="4" name="Slide Number Placeholder 3"/>
          <p:cNvSpPr>
            <a:spLocks noGrp="1"/>
          </p:cNvSpPr>
          <p:nvPr>
            <p:ph type="sldNum" sz="quarter" idx="5"/>
          </p:nvPr>
        </p:nvSpPr>
        <p:spPr/>
        <p:txBody>
          <a:bodyPr/>
          <a:lstStyle/>
          <a:p>
            <a:fld id="{4886CDD7-021C-4D44-A941-E7B69ADD70F4}" type="slidenum">
              <a:rPr lang="en-US" smtClean="0"/>
              <a:t>3</a:t>
            </a:fld>
            <a:endParaRPr lang="en-US"/>
          </a:p>
        </p:txBody>
      </p:sp>
    </p:spTree>
    <p:extLst>
      <p:ext uri="{BB962C8B-B14F-4D97-AF65-F5344CB8AC3E}">
        <p14:creationId xmlns:p14="http://schemas.microsoft.com/office/powerpoint/2010/main" val="3739144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Lincoln County is 80.2, which is significantly higher than the state average of 78.7. Lincoln County has the second highest life expectancy in the state after Cumberland County  This is an indication that more people</a:t>
            </a:r>
            <a:r>
              <a:rPr lang="en-US" baseline="0" dirty="0"/>
              <a:t> are living to an older age than residents in many other counties in Maine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Lincoln County.  They are also the leading causes of death for the whole state of Maine.</a:t>
            </a:r>
            <a:endParaRPr lang="en-US" dirty="0"/>
          </a:p>
          <a:p>
            <a:endParaRPr lang="en-US" dirty="0"/>
          </a:p>
          <a:p>
            <a:r>
              <a:rPr lang="en-US" dirty="0"/>
              <a:t>The leading cause of death is Cancer followed by Heart Disease, the same as the state. </a:t>
            </a:r>
            <a:r>
              <a:rPr lang="en-US" baseline="0" dirty="0"/>
              <a:t>The opposite is true in the U.S. overall- Heart Disease is the leading cause of death, and cancer is the 2</a:t>
            </a:r>
            <a:r>
              <a:rPr lang="en-US" baseline="30000" dirty="0"/>
              <a:t>nd</a:t>
            </a:r>
            <a:r>
              <a:rPr lang="en-US" baseline="0" dirty="0"/>
              <a:t> leading cause.  </a:t>
            </a:r>
            <a:r>
              <a:rPr lang="en-US" dirty="0"/>
              <a:t>As we will see later in the presentation, Lincoln County has a high rate of prostate cancer and chronic obstructive pulmonary disease, which is reflected as the leading causes of death. </a:t>
            </a:r>
          </a:p>
          <a:p>
            <a:endParaRPr lang="en-US" baseline="0" dirty="0"/>
          </a:p>
          <a:p>
            <a:r>
              <a:rPr lang="en-US" b="0" i="0" dirty="0">
                <a:solidFill>
                  <a:srgbClr val="000000"/>
                </a:solidFill>
                <a:effectLst/>
                <a:latin typeface="Calibri" panose="020F0502020204030204" pitchFamily="34" charset="0"/>
              </a:rPr>
              <a:t>The 3rd leading cause of death- Unintentional Injury- includes a number of accidental causes:</a:t>
            </a:r>
            <a:r>
              <a:rPr lang="en-US" dirty="0"/>
              <a:t/>
            </a:r>
            <a:br>
              <a:rPr lang="en-US" dirty="0"/>
            </a:br>
            <a:r>
              <a:rPr lang="en-US" b="0" i="0" dirty="0">
                <a:solidFill>
                  <a:srgbClr val="000000"/>
                </a:solidFill>
                <a:effectLst/>
                <a:latin typeface="Calibri" panose="020F0502020204030204" pitchFamily="34" charset="0"/>
              </a:rPr>
              <a:t>Three of the most common causes are i) Deaths due to motor vehicle crashes, ii) deaths due to accidental falls, iii) deaths due to poisonings that either were unintentional, or the intent was undetermined. Some Firearm deaths may also be classified as unintentional.</a:t>
            </a:r>
            <a:r>
              <a:rPr lang="en-US" dirty="0"/>
              <a:t/>
            </a:r>
            <a:br>
              <a:rPr lang="en-US" dirty="0"/>
            </a:br>
            <a:r>
              <a:rPr lang="en-US" b="0" i="0" dirty="0">
                <a:solidFill>
                  <a:srgbClr val="000000"/>
                </a:solidFill>
                <a:effectLst/>
                <a:latin typeface="Calibri" panose="020F0502020204030204" pitchFamily="34" charset="0"/>
              </a:rPr>
              <a:t>Suicides, some Firearm deaths and some Poisoning deaths are classified as intentional injury</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This graph shows the number of deaths per 100,000 within Lincoln county. This rate has decreased within the county over time and is significantly lower than the state rate. </a:t>
            </a:r>
            <a:r>
              <a:rPr lang="en-US" sz="18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 and National Center for Health Statistics, US CDC</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people of deaths from any cause.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Lincoln County has an uninsured rate of 10%, which is higher than 11 other counties. 10 of the counties in Maine  have an uninsured rate between 8-10.9%. Lack of insurance can lead to delayed medical care, emergency room treatment and poorer health outcomes. </a:t>
            </a:r>
          </a:p>
          <a:p>
            <a:endParaRPr lang="en-US" dirty="0">
              <a:cs typeface="Calibri"/>
            </a:endParaRPr>
          </a:p>
          <a:p>
            <a:r>
              <a:rPr lang="en-US" dirty="0">
                <a:cs typeface="Calibri"/>
              </a:rPr>
              <a:t>Source: </a:t>
            </a:r>
            <a:r>
              <a:rPr lang="en-US" dirty="0"/>
              <a:t>American Community Survey</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984793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Lincoln County residents are significantly less likely to have seen a primary care provider in the past year when compared to the state overall. Lack of care or delaying care is associated with worsening conditions and poorer long-term health outcomes.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who had a regular physical exam (not for a specific injury, illness, or condition) within the last 12 months.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2216959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rate of prostate cancer diagnoses has increased significantly within Lincoln County over time. The rate is also higher than the state, but this difference is not significant.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Cancer Registry</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males of new cases of prostate cancer.</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Age-Adjusted: </a:t>
            </a:r>
            <a:r>
              <a:rPr lang="en-US" sz="12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3218833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Emergency department visits for asthma are significantly higher in Lincoln County than the state overall. Asthma is classified as an ambulatory-care sensitive condition, meaning with appropriate preventative care and treatment plan, worsening or acute symptoms can often be avoided.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and Outpatient Databases</a:t>
            </a:r>
          </a:p>
          <a:p>
            <a:r>
              <a:rPr lang="en-US" sz="1800" b="0" i="0" u="none" strike="noStrike" dirty="0">
                <a:solidFill>
                  <a:srgbClr val="000000"/>
                </a:solidFill>
                <a:effectLst/>
                <a:latin typeface="Calibri" panose="020F0502020204030204" pitchFamily="34" charset="0"/>
              </a:rPr>
              <a:t>National Institute of Health, https://www.ncbi.nlm.nih.gov/pmc/articles/PMC7429814/</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 people of emergency department discharges with a principal diagnosis of asthma.</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 Adjusted: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359982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Lincoln county has a significantly higher rate of COPD hospitalizations than the state overall. COPD is a group of lung diseases, also an ambulatory care-sensitive condition, that block airflow and make it difficult to breath. Emphysema and chronic bronchitis are examples of COPD. Smoking is the primary cause of this condition. COPD is included in the category of chronic lower respiratory disease, the 5</a:t>
            </a:r>
            <a:r>
              <a:rPr lang="en-US" sz="1800" baseline="30000" dirty="0"/>
              <a:t>th</a:t>
            </a:r>
            <a:r>
              <a:rPr lang="en-US" sz="1800" dirty="0"/>
              <a:t> leading cause of death in the county.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Data Source: Behavioral Risk Factor Surveillance System</a:t>
            </a:r>
          </a:p>
          <a:p>
            <a:r>
              <a:rPr lang="en-US" sz="1800" b="0" i="0" u="none" strike="noStrike" dirty="0">
                <a:solidFill>
                  <a:srgbClr val="000000"/>
                </a:solidFill>
                <a:effectLst/>
                <a:latin typeface="Calibri" panose="020F0502020204030204" pitchFamily="34" charset="0"/>
              </a:rPr>
              <a:t>American Lung Association, https://www.lung.org/lung-health-diseases/lung-disease-lookup/copd/symptoms-diagnosis</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To be read as needed. Definition:  Rate per 10,000 people of hospital discharges with a principal diagnosis of chronic obstructive pulmonary disease (COPD).</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 Adjusted: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3932054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There has been a significant decrease of middle school students who are meeting the recommended amount of physical activity in Lincoln County. The recommendation is at least 60 minutes everyday.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seventh- and eighth-grade students who were physically active for a total of at least 60 minutes per day on seven of the past seven days.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531890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chart shows that three-quarters of mothers in Lincoln County received more than 80% of expected prenatal visits. This is significantly lower than the state overall. Routine prenatal care reduces the risk of complications to both the mother and baby and provides necessary nutritional and medical education.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p>
          <a:p>
            <a:r>
              <a:rPr lang="en-US" sz="1800" b="0" i="0" u="none" strike="noStrike" dirty="0">
                <a:solidFill>
                  <a:srgbClr val="000000"/>
                </a:solidFill>
                <a:effectLst/>
                <a:latin typeface="Calibri" panose="020F0502020204030204" pitchFamily="34" charset="0"/>
              </a:rPr>
              <a:t>National Institute of Health - https://www.nichd.nih.gov/health/topics/pregnancy/conditioninfo/prenatal-care</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new mothers who had more than 80% of the expected prenatal visits.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2450166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rates of children screened for lead between 12 and 23 months within Lincoln County increased significantly between 2015 and 2019, although the progress has not been steady. The screening rates remain significantly lower than the state overall. Lead testing is important given Maine’s older housing stock and the potential problems associated with childhood lead exposure.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Childhood Lead Poisoning Prevention Unit</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children, ages 24-35 months, who have had their blood tested for elevated blood lead levels.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301982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a:t>
            </a:fld>
            <a:endParaRPr lang="en-US"/>
          </a:p>
        </p:txBody>
      </p:sp>
    </p:spTree>
    <p:extLst>
      <p:ext uri="{BB962C8B-B14F-4D97-AF65-F5344CB8AC3E}">
        <p14:creationId xmlns:p14="http://schemas.microsoft.com/office/powerpoint/2010/main" val="2187566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Lead screening rates among 2-year-olds has improved significantly within Lincoln County but remains below the state.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Childhood Lead Poisoning Prevention Unit</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children, ages 12-23 months, who have had their blood tested for elevated blood lead levels.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1003860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Lincoln County has had a significant increase in fall-related deaths between 2007-2011 and 2015-2019 but remains below the state rate. This measure has been age-adjusted, so it cannot be attributed to Lincoln county’s older residents.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and Outpatient Databases</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To be read as needed. Definition:   Rate per 10,000 people of emergency department discharges with a diagnoses of a fall-related injury.</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 Adjustment To be read as needed. Definition: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16021085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indicator shows unintentional or undetermined poisoning, meaning these deaths are not due to suicide or other intentional injuries. It includes unintentional drug overdoses.  The rate of poisoning deaths within Lincoln County has increased significantly but remains slightly below the state rate.</a:t>
            </a:r>
            <a:endParaRPr lang="en-US" sz="2400" dirty="0"/>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people of deaths due to unintentional falls.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 Adjusted: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a:p>
        </p:txBody>
      </p:sp>
    </p:spTree>
    <p:extLst>
      <p:ext uri="{BB962C8B-B14F-4D97-AF65-F5344CB8AC3E}">
        <p14:creationId xmlns:p14="http://schemas.microsoft.com/office/powerpoint/2010/main" val="15098480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Suicide deaths in Lincoln County have increased overtime and are higher than the state rate, but these differences are not significant.</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people of deaths due to suicide.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 Adjusted: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a:p>
        </p:txBody>
      </p:sp>
    </p:spTree>
    <p:extLst>
      <p:ext uri="{BB962C8B-B14F-4D97-AF65-F5344CB8AC3E}">
        <p14:creationId xmlns:p14="http://schemas.microsoft.com/office/powerpoint/2010/main" val="30184964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slide shows Lincoln County high school students who reported of feeling sad and hopeless for two weeks or more during the past 12 months and caused them to stop doing some of their usual activities. Depression in adolescence is linked with increased risks for negative effects on growth and development, school performance, and peer/family relationships in later adolescence. The precent has </a:t>
            </a:r>
            <a:r>
              <a:rPr lang="en-US" sz="1800" b="0" i="0" u="none" strike="noStrike" dirty="0">
                <a:solidFill>
                  <a:srgbClr val="000000"/>
                </a:solidFill>
                <a:effectLst/>
                <a:latin typeface="Calibri" panose="020F0502020204030204" pitchFamily="34" charset="0"/>
              </a:rPr>
              <a:t>increased significantly in Lincoln County between 2017 and 2019. Lincoln County’s rate is higher than the overall State but the difference is not significant. </a:t>
            </a:r>
          </a:p>
          <a:p>
            <a:endParaRPr lang="en-US" sz="1800" dirty="0"/>
          </a:p>
          <a:p>
            <a:r>
              <a:rPr lang="en-US" sz="2800" b="0" i="0" u="none" strike="noStrike" dirty="0">
                <a:solidFill>
                  <a:srgbClr val="000000"/>
                </a:solidFill>
                <a:effectLst/>
                <a:latin typeface="Calibri" panose="020F0502020204030204" pitchFamily="34" charset="0"/>
              </a:rPr>
              <a:t>Data Source: Maine Integrated Youth Health Survey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hlinkClick r:id="rId3"/>
              </a:rPr>
              <a:t>Adolescent Mental Health Data.pdf (ucsf.edu)</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dirty="0">
                <a:solidFill>
                  <a:srgbClr val="000000"/>
                </a:solidFill>
                <a:effectLst/>
                <a:latin typeface="Calibri" panose="020F0502020204030204" pitchFamily="34" charset="0"/>
              </a:rPr>
              <a:t>Data Source: Maine Integrated Youth Health Survey</a:t>
            </a:r>
            <a:br>
              <a:rPr lang="en-US" sz="2800" b="0" i="0" u="none" strike="noStrike" dirty="0">
                <a:solidFill>
                  <a:srgbClr val="000000"/>
                </a:solidFill>
                <a:effectLst/>
                <a:latin typeface="Calibri" panose="020F0502020204030204" pitchFamily="34" charset="0"/>
              </a:rPr>
            </a:br>
            <a:r>
              <a:rPr lang="en-US" sz="2800" b="0" i="0" u="none" strike="noStrike" dirty="0">
                <a:solidFill>
                  <a:srgbClr val="000000"/>
                </a:solidFill>
                <a:effectLst/>
                <a:latin typeface="Calibri" panose="020F0502020204030204" pitchFamily="34" charset="0"/>
              </a:rPr>
              <a:t>To be read as needed. To be read as needed. Definition:   Percentage of high school students who felt so sad or hopeless almost every day for two weeks or more in a row during the past 12 months that they stopped doing some usual activities. Data collected in odd numbered years.</a:t>
            </a:r>
            <a:r>
              <a:rPr lang="en-US" sz="28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a:p>
        </p:txBody>
      </p:sp>
    </p:spTree>
    <p:extLst>
      <p:ext uri="{BB962C8B-B14F-4D97-AF65-F5344CB8AC3E}">
        <p14:creationId xmlns:p14="http://schemas.microsoft.com/office/powerpoint/2010/main" val="12562469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ratio of dentists to the overall population in Lincoln County. As you can see, Lincoln County has fewer practicing dentists per person when compared to the state overall. This may mean residents have to travel farther or have longer wait times to see a dentist. </a:t>
            </a:r>
          </a:p>
          <a:p>
            <a:endParaRPr lang="en-US" dirty="0"/>
          </a:p>
          <a:p>
            <a:r>
              <a:rPr lang="en-US" dirty="0"/>
              <a:t>Data Source: </a:t>
            </a:r>
            <a:r>
              <a:rPr lang="en-US" sz="1800" b="0" i="0" u="none" strike="noStrike" dirty="0">
                <a:solidFill>
                  <a:srgbClr val="000000"/>
                </a:solidFill>
                <a:effectLst/>
                <a:latin typeface="Arial" panose="020B0604020202020204" pitchFamily="34" charset="0"/>
              </a:rPr>
              <a:t>Health Resources and Services Administration</a:t>
            </a:r>
            <a:r>
              <a:rPr lang="en-US" dirty="0"/>
              <a:t> </a:t>
            </a:r>
          </a:p>
          <a:p>
            <a:endParaRPr lang="en-US" dirty="0"/>
          </a:p>
          <a:p>
            <a:r>
              <a:rPr lang="en-US" dirty="0"/>
              <a:t>To be read as needed. Definition:  </a:t>
            </a:r>
            <a:r>
              <a:rPr lang="en-US" sz="1800" b="0" i="0" u="none" strike="noStrike" dirty="0">
                <a:solidFill>
                  <a:srgbClr val="000000"/>
                </a:solidFill>
                <a:effectLst/>
                <a:latin typeface="Arial" panose="020B0604020202020204" pitchFamily="34" charset="0"/>
              </a:rPr>
              <a:t>Ratio of population to practicing dentists.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a:p>
        </p:txBody>
      </p:sp>
    </p:spTree>
    <p:extLst>
      <p:ext uri="{BB962C8B-B14F-4D97-AF65-F5344CB8AC3E}">
        <p14:creationId xmlns:p14="http://schemas.microsoft.com/office/powerpoint/2010/main" val="28011828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graph shows the rate of adults who were seen in the emergency room for a dental problem. Lincoln County has a significantly higher rate of ambulatory care sensitive dental emergency department visits than the state overall. These types of ED visits could be avoided with regular dental care and early intervention to prevent complications or more severe disease.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and Outpatient Databases</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 adults with emergency department (ED) visits for dental-related reasons for which good regular dental care can potentially prevent the need for hospitalization, or for which early intervention can prevent complications or more severe disease. Note that included conditions are different for adult than for children.</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Calibri" panose="020F0502020204030204" pitchFamily="34" charset="0"/>
              </a:rPr>
              <a:t>Age- Adjusted: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sz="1800" dirty="0"/>
          </a:p>
        </p:txBody>
      </p:sp>
      <p:sp>
        <p:nvSpPr>
          <p:cNvPr id="4" name="Slide Number Placeholder 3"/>
          <p:cNvSpPr>
            <a:spLocks noGrp="1"/>
          </p:cNvSpPr>
          <p:nvPr>
            <p:ph type="sldNum" sz="quarter" idx="5"/>
          </p:nvPr>
        </p:nvSpPr>
        <p:spPr/>
        <p:txBody>
          <a:bodyPr/>
          <a:lstStyle/>
          <a:p>
            <a:fld id="{4886CDD7-021C-4D44-A941-E7B69ADD70F4}" type="slidenum">
              <a:rPr lang="en-US" smtClean="0"/>
              <a:t>46</a:t>
            </a:fld>
            <a:endParaRPr lang="en-US"/>
          </a:p>
        </p:txBody>
      </p:sp>
    </p:spTree>
    <p:extLst>
      <p:ext uri="{BB962C8B-B14F-4D97-AF65-F5344CB8AC3E}">
        <p14:creationId xmlns:p14="http://schemas.microsoft.com/office/powerpoint/2010/main" val="2082924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slide shows the rate of children within Lincoln County who needed ambulatory care due to a dental emergency, which primarily includes untreated cavities.  Lincoln’s rate is significantly greater than Maine’s overall 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Data Source: Maine Health Data Organization Hospital Inpatient and Outpatient Databases</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To be read as needed. Definition:  Rate per 10,000 children with emergency department (ED) visits for dental-related reasons for which good regular dental care can potentially prevent the need for hospitalization, or for which early intervention can prevent complications or more severe disease. Note that included conditions for children are primarily for untreated cavities and are different for adults.</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47</a:t>
            </a:fld>
            <a:endParaRPr lang="en-US"/>
          </a:p>
        </p:txBody>
      </p:sp>
    </p:spTree>
    <p:extLst>
      <p:ext uri="{BB962C8B-B14F-4D97-AF65-F5344CB8AC3E}">
        <p14:creationId xmlns:p14="http://schemas.microsoft.com/office/powerpoint/2010/main" val="11176458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200" b="0" i="0" dirty="0">
                <a:solidFill>
                  <a:srgbClr val="000000"/>
                </a:solidFill>
                <a:effectLst/>
                <a:latin typeface="Calibri" panose="020F0502020204030204" pitchFamily="34" charset="0"/>
              </a:rPr>
              <a:t>This slide shows the rate of infants who have been born addicted to a substance. This data is collected from healthcare providers who report there is a reasonable cause to suspect the baby has been affected by an illegal substance or is demonstrating withdrawal symptoms. The line graph shows the trend from 2011-2017.  These single year data are not as reliable as the most recent two year data.  The two-year rate of drug-affected infants born in Lincoln County is significantly higher than the State overall. The data shows the average annual rate for the two years and can be compared to the single year data. The reverse of the previous trend is a concern, given the birth and health risk associated with drug exposure in utero.</a:t>
            </a:r>
          </a:p>
          <a:p>
            <a:pPr marL="0" marR="0" algn="l">
              <a:spcBef>
                <a:spcPts val="0"/>
              </a:spcBef>
              <a:spcAft>
                <a:spcPts val="0"/>
              </a:spcAft>
            </a:pPr>
            <a:endParaRPr lang="en-US" sz="1200" b="0" i="0" dirty="0">
              <a:solidFill>
                <a:srgbClr val="000000"/>
              </a:solidFill>
              <a:effectLst/>
              <a:latin typeface="Calibri" panose="020F0502020204030204" pitchFamily="34" charset="0"/>
            </a:endParaRPr>
          </a:p>
          <a:p>
            <a:r>
              <a:rPr lang="en-US" b="0" i="0" dirty="0">
                <a:solidFill>
                  <a:srgbClr val="000000"/>
                </a:solidFill>
                <a:effectLst/>
                <a:latin typeface="Calibri" panose="020F0502020204030204" pitchFamily="34" charset="0"/>
              </a:rPr>
              <a:t>Data Source: </a:t>
            </a:r>
            <a:r>
              <a:rPr lang="en-US" sz="1200" b="0" i="0" u="none" strike="noStrike" dirty="0">
                <a:solidFill>
                  <a:srgbClr val="000000"/>
                </a:solidFill>
                <a:effectLst/>
                <a:latin typeface="Arial" panose="020B0604020202020204" pitchFamily="34" charset="0"/>
              </a:rPr>
              <a:t>Maine Automated Child Welfare Information System (Maine Office of Child and Family Services)</a:t>
            </a:r>
            <a:r>
              <a:rPr lang="en-US" dirty="0"/>
              <a:t> </a:t>
            </a:r>
            <a:endParaRPr lang="en-US" b="0" i="0" dirty="0">
              <a:solidFill>
                <a:srgbClr val="000000"/>
              </a:solidFill>
              <a:effectLst/>
              <a:latin typeface="Calibri" panose="020F0502020204030204" pitchFamily="34" charset="0"/>
            </a:endParaRPr>
          </a:p>
          <a:p>
            <a:r>
              <a:rPr lang="en-US" b="0" i="0" dirty="0">
                <a:solidFill>
                  <a:srgbClr val="000000"/>
                </a:solidFill>
                <a:effectLst/>
                <a:latin typeface="Calibri" panose="020F0502020204030204" pitchFamily="34" charset="0"/>
              </a:rPr>
              <a:t>To be read as needed. To be read as needed. To be read as needed. Definition:   </a:t>
            </a:r>
            <a:r>
              <a:rPr lang="en-US" sz="1200" b="0" i="0" u="none" strike="noStrike" dirty="0">
                <a:solidFill>
                  <a:srgbClr val="000000"/>
                </a:solidFill>
                <a:effectLst/>
                <a:latin typeface="Arial" panose="020B0604020202020204" pitchFamily="34" charset="0"/>
              </a:rPr>
              <a:t>Rate per 1,000 births of infants for which a healthcare provider reported that there was reasonable cause to suspect the baby may be affected by illegal substance abuse or demonstrating withdrawal symptoms resulting from prenatal drug exposure or has a fetal alcohol spectrum disorder.</a:t>
            </a:r>
            <a:r>
              <a:rPr lang="en-US" dirty="0"/>
              <a:t> </a:t>
            </a:r>
            <a:endParaRPr lang="en-US" b="0" i="0" dirty="0">
              <a:solidFill>
                <a:srgbClr val="000000"/>
              </a:solidFill>
              <a:effectLst/>
              <a:latin typeface="Calibri" panose="020F0502020204030204" pitchFamily="34" charset="0"/>
            </a:endParaRPr>
          </a:p>
          <a:p>
            <a:pPr marL="0" marR="0" algn="l">
              <a:spcBef>
                <a:spcPts val="0"/>
              </a:spcBef>
              <a:spcAft>
                <a:spcPts val="0"/>
              </a:spcAft>
            </a:pPr>
            <a:endParaRPr lang="en-US" sz="1200" dirty="0"/>
          </a:p>
        </p:txBody>
      </p:sp>
      <p:sp>
        <p:nvSpPr>
          <p:cNvPr id="4" name="Slide Number Placeholder 3"/>
          <p:cNvSpPr>
            <a:spLocks noGrp="1"/>
          </p:cNvSpPr>
          <p:nvPr>
            <p:ph type="sldNum" sz="quarter" idx="5"/>
          </p:nvPr>
        </p:nvSpPr>
        <p:spPr/>
        <p:txBody>
          <a:bodyPr/>
          <a:lstStyle/>
          <a:p>
            <a:fld id="{4886CDD7-021C-4D44-A941-E7B69ADD70F4}" type="slidenum">
              <a:rPr lang="en-US" smtClean="0"/>
              <a:t>48</a:t>
            </a:fld>
            <a:endParaRPr lang="en-US"/>
          </a:p>
        </p:txBody>
      </p:sp>
    </p:spTree>
    <p:extLst>
      <p:ext uri="{BB962C8B-B14F-4D97-AF65-F5344CB8AC3E}">
        <p14:creationId xmlns:p14="http://schemas.microsoft.com/office/powerpoint/2010/main" val="20909225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Here we see the r</a:t>
            </a:r>
            <a:r>
              <a:rPr lang="en-US" sz="1800" b="0" i="0" u="none" strike="noStrike" dirty="0">
                <a:solidFill>
                  <a:srgbClr val="000000"/>
                </a:solidFill>
                <a:effectLst/>
                <a:latin typeface="Arial" panose="020B0604020202020204" pitchFamily="34" charset="0"/>
              </a:rPr>
              <a:t>ate of deaths for which substance use was the underlying cause, including those attributable to acute poisoning by drugs and those from medical conditions resulting from chronic drug use.  Deaths due to alcohol use are not included. The rate of drug-induced deaths among Lincoln County residents is significantly higher within the county when compared to prior years and is now higher than the state rate.</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 and CDC WONDER Online Database</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people of deaths for which drugs are the underlying cause, including those attributable to acute poisoning by drugs and those from medical conditions resulting from chronic drug use.  Deaths due to alcohol use are excluded.</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 Adjusted: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49</a:t>
            </a:fld>
            <a:endParaRPr lang="en-US"/>
          </a:p>
        </p:txBody>
      </p:sp>
    </p:spTree>
    <p:extLst>
      <p:ext uri="{BB962C8B-B14F-4D97-AF65-F5344CB8AC3E}">
        <p14:creationId xmlns:p14="http://schemas.microsoft.com/office/powerpoint/2010/main" val="314612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1748815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a:r>
              <a:rPr lang="en-US" sz="1200" b="0" i="0" dirty="0">
                <a:solidFill>
                  <a:srgbClr val="000000"/>
                </a:solidFill>
                <a:effectLst/>
                <a:latin typeface="Calibri" panose="020F0502020204030204" pitchFamily="34" charset="0"/>
              </a:rPr>
              <a:t>This graph shows a significant decline over time in reported binge drinking among high school students. Binge drinking is defined as consuming 5 or more alcoholic drinks on at least one day in the past 30 days. This chart is missing 2017 data, which we are still working to get. </a:t>
            </a:r>
          </a:p>
          <a:p>
            <a:pPr marL="0" algn="l"/>
            <a:endParaRPr lang="en-US" sz="1200" b="0" i="0" dirty="0">
              <a:solidFill>
                <a:srgbClr val="000000"/>
              </a:solidFill>
              <a:effectLst/>
              <a:latin typeface="Calibri" panose="020F0502020204030204" pitchFamily="34" charset="0"/>
            </a:endParaRPr>
          </a:p>
          <a:p>
            <a:pPr marL="0" algn="l"/>
            <a:r>
              <a:rPr lang="en-US" sz="1200" b="0" i="0" dirty="0">
                <a:solidFill>
                  <a:srgbClr val="000000"/>
                </a:solidFill>
                <a:effectLst/>
                <a:latin typeface="Calibri" panose="020F0502020204030204" pitchFamily="34" charset="0"/>
              </a:rPr>
              <a:t>The data in the profile may look different.  We have realized that 2017 and 2019 data in the Profile used a different denominator – only including those HS students who report any drinking.  So, for 2019, 32.7% of students who reported drinking at all in the last 30 days also reported binge drinking.  This translates to 9.4% of ALL high school students reporting binge drinking in Lincoln County.  Lincoln County HS students binge drink at a similar rate as all Maine HS students.</a:t>
            </a:r>
          </a:p>
          <a:p>
            <a:pPr marL="0" algn="l"/>
            <a:r>
              <a:rPr lang="en-US" sz="1200" b="0" i="0" dirty="0">
                <a:solidFill>
                  <a:srgbClr val="000000"/>
                </a:solidFill>
                <a:effectLst/>
                <a:latin typeface="Calibri" panose="020F0502020204030204" pitchFamily="34" charset="0"/>
              </a:rPr>
              <a:t> </a:t>
            </a:r>
          </a:p>
          <a:p>
            <a:pPr marL="0" algn="l"/>
            <a:r>
              <a:rPr lang="en-US" sz="1200" b="0" i="0" dirty="0">
                <a:solidFill>
                  <a:srgbClr val="000000"/>
                </a:solidFill>
                <a:effectLst/>
                <a:latin typeface="Calibri" panose="020F0502020204030204" pitchFamily="34" charset="0"/>
              </a:rPr>
              <a:t>Data Source: Maine Integrated Youth Health Survey</a:t>
            </a:r>
          </a:p>
          <a:p>
            <a:pPr marL="457200" algn="l"/>
            <a:r>
              <a:rPr lang="en-US" sz="1200" b="0" i="0" dirty="0">
                <a:solidFill>
                  <a:srgbClr val="000000"/>
                </a:solidFill>
                <a:effectLst/>
                <a:latin typeface="Calibri" panose="020F0502020204030204" pitchFamily="34" charset="0"/>
              </a:rPr>
              <a:t> </a:t>
            </a:r>
          </a:p>
          <a:p>
            <a:pPr marL="0" algn="l"/>
            <a:r>
              <a:rPr lang="en-US" sz="1200" b="0" i="0" dirty="0">
                <a:solidFill>
                  <a:srgbClr val="000000"/>
                </a:solidFill>
                <a:effectLst/>
                <a:latin typeface="Calibri" panose="020F0502020204030204" pitchFamily="34" charset="0"/>
              </a:rPr>
              <a:t>To be read as needed - To be read as needed. Definition:  Percentage of high school students who had five or more alcoholic drinks on at least one day in the last 30 days. Data collected in odd numbered years.</a:t>
            </a:r>
          </a:p>
          <a:p>
            <a:pPr algn="l"/>
            <a:r>
              <a:rPr lang="en-US" sz="1800" b="0" i="0" u="none" strike="noStrike" dirty="0">
                <a:solidFill>
                  <a:srgbClr val="000000"/>
                </a:solidFill>
                <a:effectLst/>
                <a:latin typeface="Calibri" panose="020F0502020204030204" pitchFamily="34" charset="0"/>
              </a:rPr>
              <a:t>of high school students who had five or more alcoholic drinks on at least one day in the last 30 days.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50</a:t>
            </a:fld>
            <a:endParaRPr lang="en-US"/>
          </a:p>
        </p:txBody>
      </p:sp>
    </p:spTree>
    <p:extLst>
      <p:ext uri="{BB962C8B-B14F-4D97-AF65-F5344CB8AC3E}">
        <p14:creationId xmlns:p14="http://schemas.microsoft.com/office/powerpoint/2010/main" val="29189860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Environmental tobacco smoke exposure among high school students has remained stable in Lincoln County between 2017 &amp; 2019. Environmental smoke exposure is defined as being in the same room as someone who was smoking cigarettes at least one day during the past seven days. Lincoln County’s rate is significantly higher compared to the State’s rate of exposure.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high school students who were in the same room with someone who was smoking cigarettes at least one day during the past seven days.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51</a:t>
            </a:fld>
            <a:endParaRPr lang="en-US"/>
          </a:p>
        </p:txBody>
      </p:sp>
    </p:spTree>
    <p:extLst>
      <p:ext uri="{BB962C8B-B14F-4D97-AF65-F5344CB8AC3E}">
        <p14:creationId xmlns:p14="http://schemas.microsoft.com/office/powerpoint/2010/main" val="1301959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405148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b="1" dirty="0">
                <a:highlight>
                  <a:srgbClr val="FFFF00"/>
                </a:highlight>
              </a:rPr>
              <a:t>[Add names of those doing the leadership remarks </a:t>
            </a:r>
            <a:r>
              <a:rPr lang="en-US" b="1" dirty="0" err="1">
                <a:highlight>
                  <a:srgbClr val="FFFF00"/>
                </a:highlight>
              </a:rPr>
              <a:t>ie</a:t>
            </a:r>
            <a:r>
              <a:rPr lang="en-US" b="1" dirty="0">
                <a:highlight>
                  <a:srgbClr val="FFFF00"/>
                </a:highlight>
              </a:rPr>
              <a:t> </a:t>
            </a:r>
            <a:r>
              <a:rPr lang="en-US" sz="1200" b="1" dirty="0">
                <a:solidFill>
                  <a:schemeClr val="tx1"/>
                </a:solidFill>
                <a:highlight>
                  <a:srgbClr val="FFFF00"/>
                </a:highlight>
                <a:latin typeface="+mn-lt"/>
              </a:rPr>
              <a:t>Susan</a:t>
            </a:r>
            <a:r>
              <a:rPr lang="en-US" sz="1200" b="1" baseline="0" dirty="0">
                <a:solidFill>
                  <a:schemeClr val="tx1"/>
                </a:solidFill>
                <a:highlight>
                  <a:srgbClr val="FFFF00"/>
                </a:highlight>
                <a:latin typeface="+mn-lt"/>
              </a:rPr>
              <a:t> </a:t>
            </a:r>
            <a:r>
              <a:rPr lang="en-US" sz="1200" b="1" baseline="0" dirty="0" err="1">
                <a:solidFill>
                  <a:schemeClr val="tx1"/>
                </a:solidFill>
                <a:highlight>
                  <a:srgbClr val="FFFF00"/>
                </a:highlight>
                <a:latin typeface="+mn-lt"/>
              </a:rPr>
              <a:t>Keiler</a:t>
            </a:r>
            <a:r>
              <a:rPr lang="en-US" sz="1200" b="1" baseline="0" dirty="0">
                <a:solidFill>
                  <a:schemeClr val="tx1"/>
                </a:solidFill>
                <a:highlight>
                  <a:srgbClr val="FFFF00"/>
                </a:highlight>
                <a:latin typeface="+mn-lt"/>
              </a:rPr>
              <a:t>, </a:t>
            </a:r>
            <a:r>
              <a:rPr lang="en-US" sz="1200" baseline="0" dirty="0">
                <a:solidFill>
                  <a:schemeClr val="tx1"/>
                </a:solidFill>
                <a:highlight>
                  <a:srgbClr val="FFFF00"/>
                </a:highlight>
                <a:latin typeface="+mn-lt"/>
              </a:rPr>
              <a:t>VP Strategic Development of Southern Maine Health Care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baseline="0" dirty="0">
                <a:solidFill>
                  <a:schemeClr val="tx1"/>
                </a:solidFill>
                <a:highlight>
                  <a:srgbClr val="FFFF00"/>
                </a:highlight>
                <a:latin typeface="+mn-lt"/>
              </a:rPr>
              <a:t>Dr. Patrick Taylor, </a:t>
            </a:r>
            <a:r>
              <a:rPr lang="en-US" sz="1200" baseline="0" dirty="0">
                <a:solidFill>
                  <a:schemeClr val="tx1"/>
                </a:solidFill>
                <a:highlight>
                  <a:srgbClr val="FFFF00"/>
                </a:highlight>
                <a:latin typeface="+mn-lt"/>
              </a:rPr>
              <a:t>CEO/President of York Hospital]</a:t>
            </a:r>
            <a:endParaRPr lang="en-US" sz="1200" dirty="0">
              <a:solidFill>
                <a:schemeClr val="tx1"/>
              </a:solidFill>
              <a:highlight>
                <a:srgbClr val="FFFF00"/>
              </a:highligh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b="1" dirty="0"/>
              <a:t>Community</a:t>
            </a:r>
            <a:r>
              <a:rPr lang="en-US" b="1" baseline="0" dirty="0"/>
              <a:t> Sponsored Event Partners include </a:t>
            </a:r>
            <a:endParaRPr lang="en-US" baseline="0" dirty="0"/>
          </a:p>
          <a:p>
            <a:pPr marL="228600" indent="-228600">
              <a:buFont typeface="+mj-lt"/>
              <a:buAutoNum type="arabicPeriod"/>
            </a:pPr>
            <a:r>
              <a:rPr lang="en-US" baseline="0" dirty="0"/>
              <a:t>Disability Rights Maine (2 events: people who are deaf or hard of hearing and people with other disabilities)</a:t>
            </a:r>
          </a:p>
          <a:p>
            <a:pPr marL="228600" indent="-228600">
              <a:buFont typeface="+mj-lt"/>
              <a:buAutoNum type="arabicPeriod"/>
            </a:pPr>
            <a:r>
              <a:rPr lang="en-US" baseline="0" dirty="0"/>
              <a:t>Maine Primary Care Association (People who are served by Maine’s Federally Qualified Health Centers</a:t>
            </a:r>
          </a:p>
          <a:p>
            <a:pPr marL="228600" indent="-228600">
              <a:buFont typeface="+mj-lt"/>
              <a:buAutoNum type="arabicPeriod"/>
            </a:pPr>
            <a:r>
              <a:rPr lang="en-US" baseline="0" dirty="0"/>
              <a:t>Maine Council on Aging (Older Adults 65+</a:t>
            </a:r>
          </a:p>
          <a:p>
            <a:pPr marL="228600" indent="-228600">
              <a:buFont typeface="+mj-lt"/>
              <a:buAutoNum type="arabicPeriod"/>
            </a:pPr>
            <a:r>
              <a:rPr lang="en-US" baseline="0" dirty="0"/>
              <a:t>Consumer Right Council of Maine (people with a mental health diagnosis)</a:t>
            </a:r>
          </a:p>
          <a:p>
            <a:pPr marL="228600" indent="-228600">
              <a:buFont typeface="+mj-lt"/>
              <a:buAutoNum type="arabicPeriod"/>
            </a:pPr>
            <a:r>
              <a:rPr lang="en-US" baseline="0" dirty="0"/>
              <a:t>Formerly Incarcerated (Maine Prisoner Re-Entry Network)</a:t>
            </a:r>
          </a:p>
          <a:p>
            <a:pPr marL="228600" indent="-228600">
              <a:buFont typeface="+mj-lt"/>
              <a:buAutoNum type="arabicPeriod"/>
            </a:pPr>
            <a:r>
              <a:rPr lang="en-US" baseline="0" dirty="0"/>
              <a:t>Maine Youth Action Network and Friends (Raising the voices of Maine’s diverse youth)</a:t>
            </a:r>
          </a:p>
          <a:p>
            <a:pPr marL="228600" indent="-228600">
              <a:buFont typeface="+mj-lt"/>
              <a:buAutoNum type="arabicPeriod"/>
            </a:pPr>
            <a:r>
              <a:rPr lang="en-US" baseline="0" dirty="0"/>
              <a:t>Green Memorial A.M.E. Zion Church (Black/African American)</a:t>
            </a:r>
          </a:p>
          <a:p>
            <a:pPr marL="228600" indent="-228600">
              <a:buFont typeface="+mj-lt"/>
              <a:buAutoNum type="arabicPeriod"/>
            </a:pPr>
            <a:r>
              <a:rPr lang="en-US" baseline="0" dirty="0"/>
              <a:t>Health Equity Alliance (LGBTQ+ community)</a:t>
            </a:r>
          </a:p>
          <a:p>
            <a:pPr marL="228600" indent="-228600">
              <a:buFont typeface="+mj-lt"/>
              <a:buAutoNum type="arabicPeriod"/>
            </a:pPr>
            <a:r>
              <a:rPr lang="en-US" baseline="0" dirty="0"/>
              <a:t>Portland Recovery Center (for people with a substance use disorder or in recovery)</a:t>
            </a:r>
          </a:p>
          <a:p>
            <a:pPr marL="228600" indent="-228600">
              <a:buFont typeface="+mj-lt"/>
              <a:buAutoNum type="arabicPeriod"/>
            </a:pPr>
            <a:r>
              <a:rPr lang="en-US" baseline="0" dirty="0"/>
              <a:t>ADD HOUSING INSECURE IF NEED BE</a:t>
            </a:r>
          </a:p>
          <a:p>
            <a:pPr marL="228600" indent="-228600">
              <a:buFont typeface="+mj-lt"/>
              <a:buAutoNum type="arabicPeriod"/>
            </a:pPr>
            <a:r>
              <a:rPr lang="en-US" baseline="0" dirty="0"/>
              <a:t>ADD VETERAN IF NEED BE</a:t>
            </a:r>
          </a:p>
          <a:p>
            <a:endParaRPr lang="en-US" baseline="0" dirty="0"/>
          </a:p>
          <a:p>
            <a:r>
              <a:rPr lang="en-US" b="1" baseline="0" dirty="0"/>
              <a:t>Oral Survey Partners include: </a:t>
            </a:r>
            <a:endParaRPr lang="en-US" baseline="0" dirty="0"/>
          </a:p>
          <a:p>
            <a:r>
              <a:rPr lang="en-US" baseline="0" dirty="0"/>
              <a:t>City of Portland’s Minority Health Program</a:t>
            </a:r>
          </a:p>
          <a:p>
            <a:r>
              <a:rPr lang="en-US" baseline="0" dirty="0"/>
              <a:t>New Mainer’s Public Health Initiative</a:t>
            </a:r>
          </a:p>
          <a:p>
            <a:r>
              <a:rPr lang="en-US" baseline="0" dirty="0"/>
              <a:t>Maine Immigrant Access Network</a:t>
            </a:r>
          </a:p>
          <a:p>
            <a:r>
              <a:rPr lang="en-US" baseline="0" dirty="0"/>
              <a:t>Gateway Community Services</a:t>
            </a:r>
          </a:p>
          <a:p>
            <a:r>
              <a:rPr lang="en-US" baseline="0" dirty="0"/>
              <a:t>Maine Immigrant and Refugee Services</a:t>
            </a:r>
          </a:p>
          <a:p>
            <a:r>
              <a:rPr lang="en-US" baseline="0" dirty="0"/>
              <a:t>Maine Community Integration</a:t>
            </a:r>
          </a:p>
          <a:p>
            <a:r>
              <a:rPr lang="en-US" baseline="0" dirty="0"/>
              <a:t>Mano </a:t>
            </a:r>
            <a:r>
              <a:rPr lang="en-US" baseline="0" dirty="0" err="1"/>
              <a:t>en</a:t>
            </a:r>
            <a:r>
              <a:rPr lang="en-US" baseline="0" dirty="0"/>
              <a:t> Mano</a:t>
            </a:r>
          </a:p>
          <a:p>
            <a:endParaRPr lang="en-US" baseline="0" dirty="0"/>
          </a:p>
          <a:p>
            <a:r>
              <a:rPr lang="en-US" baseline="0" dirty="0"/>
              <a:t>We are piloting these additional outreach methods with support from </a:t>
            </a:r>
          </a:p>
          <a:p>
            <a:r>
              <a:rPr lang="en-US" baseline="0" dirty="0"/>
              <a:t>State of Maine’s Preventative Health and Health Services Block Grant</a:t>
            </a:r>
          </a:p>
          <a:p>
            <a:r>
              <a:rPr lang="en-US" baseline="0" dirty="0"/>
              <a:t>Maine Health Access Foundation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Introduce leader for leadership remarks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2141971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remarks</a:t>
            </a:r>
          </a:p>
          <a:p>
            <a:endParaRPr lang="en-US" dirty="0"/>
          </a:p>
          <a:p>
            <a:r>
              <a:rPr lang="en-US" dirty="0"/>
              <a:t>Leader to introduce the following who will provide comments</a:t>
            </a:r>
            <a:r>
              <a:rPr lang="en-US" baseline="0" dirty="0"/>
              <a:t> on recent health improvement efforts</a:t>
            </a:r>
          </a:p>
          <a:p>
            <a:endParaRPr lang="en-US" baseline="0" dirty="0"/>
          </a:p>
          <a:p>
            <a:r>
              <a:rPr lang="en-US" baseline="0" dirty="0"/>
              <a:t>ADD NAME OF THOSE WHO WILL BE DOING REVIEWING PREVIOUS EFFORTS</a:t>
            </a:r>
            <a:endParaRPr lang="en-US" dirty="0"/>
          </a:p>
          <a:p>
            <a:endParaRPr lang="en-US" dirty="0"/>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latin typeface="+mn-lt"/>
              </a:rPr>
              <a:t>Adam</a:t>
            </a:r>
            <a:r>
              <a:rPr lang="en-US" sz="1200" b="1" baseline="0" dirty="0">
                <a:solidFill>
                  <a:schemeClr val="tx1"/>
                </a:solidFill>
                <a:latin typeface="+mn-lt"/>
              </a:rPr>
              <a:t> Hartwig, </a:t>
            </a:r>
            <a:r>
              <a:rPr lang="en-US" sz="1200" baseline="0" dirty="0">
                <a:solidFill>
                  <a:schemeClr val="tx1"/>
                </a:solidFill>
                <a:latin typeface="+mn-lt"/>
              </a:rPr>
              <a:t>District Liaison ME CDC   </a:t>
            </a:r>
            <a:endParaRPr lang="en-US" sz="1200" dirty="0">
              <a:solidFill>
                <a:schemeClr val="tx1"/>
              </a:solidFill>
              <a:latin typeface="+mn-lt"/>
            </a:endParaRPr>
          </a:p>
          <a:p>
            <a:r>
              <a:rPr lang="en-US" sz="1200" b="1" baseline="0" dirty="0">
                <a:solidFill>
                  <a:schemeClr val="tx1"/>
                </a:solidFill>
                <a:latin typeface="+mn-lt"/>
              </a:rPr>
              <a:t>Sally Manninen</a:t>
            </a:r>
            <a:r>
              <a:rPr lang="en-US" sz="1200" baseline="0" dirty="0">
                <a:solidFill>
                  <a:schemeClr val="tx1"/>
                </a:solidFill>
                <a:latin typeface="+mn-lt"/>
              </a:rPr>
              <a:t>, </a:t>
            </a:r>
            <a:r>
              <a:rPr lang="en-US" sz="1200" kern="1200" dirty="0">
                <a:solidFill>
                  <a:schemeClr val="dk1"/>
                </a:solidFill>
                <a:effectLst/>
                <a:latin typeface="+mn-lt"/>
                <a:ea typeface="+mn-ea"/>
                <a:cs typeface="+mn-cs"/>
              </a:rPr>
              <a:t>Director, Community Health,</a:t>
            </a:r>
            <a:r>
              <a:rPr lang="en-US" sz="1200" kern="1200" baseline="0" dirty="0">
                <a:solidFill>
                  <a:schemeClr val="dk1"/>
                </a:solidFill>
                <a:effectLst/>
                <a:latin typeface="+mn-lt"/>
                <a:ea typeface="+mn-ea"/>
                <a:cs typeface="+mn-cs"/>
              </a:rPr>
              <a:t> York Hospital</a:t>
            </a:r>
            <a:endParaRPr lang="en-US" sz="1200" baseline="0" dirty="0">
              <a:solidFill>
                <a:schemeClr val="tx1"/>
              </a:solidFill>
              <a:latin typeface="+mn-lt"/>
            </a:endParaRPr>
          </a:p>
          <a:p>
            <a:r>
              <a:rPr lang="en-US" sz="1200" b="1" baseline="0" dirty="0">
                <a:solidFill>
                  <a:schemeClr val="tx1"/>
                </a:solidFill>
                <a:latin typeface="+mn-lt"/>
              </a:rPr>
              <a:t>Betsy Kelly </a:t>
            </a:r>
            <a:r>
              <a:rPr lang="en-US" sz="1200" baseline="0" dirty="0">
                <a:solidFill>
                  <a:schemeClr val="tx1"/>
                </a:solidFill>
                <a:latin typeface="+mn-lt"/>
              </a:rPr>
              <a:t>Director</a:t>
            </a:r>
            <a:r>
              <a:rPr lang="en-US" sz="1400" kern="1200" baseline="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Community Health Improvement, SMHC</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49543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dirty="0"/>
              <a:t>Jo to introduce </a:t>
            </a:r>
            <a:r>
              <a:rPr lang="en-US" sz="1200" b="1" kern="1200" dirty="0" err="1">
                <a:solidFill>
                  <a:schemeClr val="dk1"/>
                </a:solidFill>
                <a:effectLst/>
                <a:latin typeface="+mn-lt"/>
                <a:ea typeface="+mn-ea"/>
                <a:cs typeface="+mn-cs"/>
              </a:rPr>
              <a:t>Drexell</a:t>
            </a:r>
            <a:r>
              <a:rPr lang="en-US" sz="1200" b="1" kern="1200" baseline="0" dirty="0">
                <a:solidFill>
                  <a:schemeClr val="dk1"/>
                </a:solidFill>
                <a:effectLst/>
                <a:latin typeface="+mn-lt"/>
                <a:ea typeface="+mn-ea"/>
                <a:cs typeface="+mn-cs"/>
              </a:rPr>
              <a:t> White</a:t>
            </a:r>
            <a:r>
              <a:rPr lang="en-US" sz="1200" kern="1200" baseline="0" dirty="0">
                <a:solidFill>
                  <a:schemeClr val="dk1"/>
                </a:solidFill>
                <a:effectLst/>
                <a:latin typeface="+mn-lt"/>
                <a:ea typeface="+mn-ea"/>
                <a:cs typeface="+mn-cs"/>
              </a:rPr>
              <a:t>, Public Health Liaison, </a:t>
            </a:r>
            <a:r>
              <a:rPr lang="en-US" sz="1200" kern="1200" baseline="0" dirty="0" err="1">
                <a:solidFill>
                  <a:schemeClr val="dk1"/>
                </a:solidFill>
                <a:effectLst/>
                <a:latin typeface="+mn-lt"/>
                <a:ea typeface="+mn-ea"/>
                <a:cs typeface="+mn-cs"/>
              </a:rPr>
              <a:t>Midcoast</a:t>
            </a:r>
            <a:r>
              <a:rPr lang="en-US" sz="1200" kern="1200" baseline="0" dirty="0">
                <a:solidFill>
                  <a:schemeClr val="dk1"/>
                </a:solidFill>
                <a:effectLst/>
                <a:latin typeface="+mn-lt"/>
                <a:ea typeface="+mn-ea"/>
                <a:cs typeface="+mn-cs"/>
              </a:rPr>
              <a:t> Public Health District</a:t>
            </a:r>
            <a:endParaRPr lang="en-US" sz="12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smtClean="0">
                <a:solidFill>
                  <a:schemeClr val="dk1"/>
                </a:solidFill>
                <a:effectLst/>
                <a:latin typeface="+mn-lt"/>
                <a:ea typeface="+mn-ea"/>
                <a:cs typeface="+mn-cs"/>
              </a:rPr>
              <a:t>Cathy Cole</a:t>
            </a:r>
            <a:r>
              <a:rPr lang="en-US" sz="1200" kern="1200" dirty="0" smtClean="0">
                <a:solidFill>
                  <a:schemeClr val="dk1"/>
                </a:solidFill>
                <a:effectLst/>
                <a:latin typeface="+mn-lt"/>
                <a:ea typeface="+mn-ea"/>
                <a:cs typeface="+mn-cs"/>
              </a:rPr>
              <a:t>, LH Community Health will introduce team members presenting</a:t>
            </a:r>
            <a:r>
              <a:rPr lang="en-US" sz="1200" kern="1200" baseline="0" dirty="0">
                <a:solidFill>
                  <a:schemeClr val="dk1"/>
                </a:solidFill>
                <a:effectLst/>
                <a:latin typeface="+mn-lt"/>
                <a:ea typeface="+mn-ea"/>
                <a:cs typeface="+mn-cs"/>
              </a:rPr>
              <a:t> </a:t>
            </a:r>
            <a:r>
              <a:rPr lang="en-US" baseline="0" dirty="0" smtClean="0"/>
              <a:t>health </a:t>
            </a:r>
            <a:r>
              <a:rPr lang="en-US" baseline="0" dirty="0"/>
              <a:t>improvement efforts</a:t>
            </a:r>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2379001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11/16/2021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11/16/2021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11/16/2021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11/16/2021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11/16/2021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11/16/2021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11/16/2021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11/16/2021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11/16/2021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tmp"/></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4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5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mailto:Drexell.R.White@maine.gov" TargetMode="External"/><Relationship Id="rId2" Type="http://schemas.openxmlformats.org/officeDocument/2006/relationships/hyperlink" Target="mailto:Cathy.Cole@lchcar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smtClean="0">
                <a:solidFill>
                  <a:schemeClr val="tx2"/>
                </a:solidFill>
              </a:rPr>
              <a:t>Lincoln </a:t>
            </a:r>
            <a:r>
              <a:rPr lang="en-US" sz="4400" dirty="0">
                <a:solidFill>
                  <a:schemeClr val="tx2"/>
                </a:solidFill>
              </a:rPr>
              <a:t>County</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3" name="Picture 2" descr="A white x-ray of a person's head&#10;&#10;Description automatically generated with low confidence">
            <a:extLst>
              <a:ext uri="{FF2B5EF4-FFF2-40B4-BE49-F238E27FC236}">
                <a16:creationId xmlns:a16="http://schemas.microsoft.com/office/drawing/2014/main" id="{2FEBE3FF-B7F7-4922-9F27-18F503725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586" y="356260"/>
            <a:ext cx="3736723" cy="5649219"/>
          </a:xfrm>
          <a:prstGeom prst="rect">
            <a:avLst/>
          </a:prstGeom>
        </p:spPr>
      </p:pic>
    </p:spTree>
    <p:extLst>
      <p:ext uri="{BB962C8B-B14F-4D97-AF65-F5344CB8AC3E}">
        <p14:creationId xmlns:p14="http://schemas.microsoft.com/office/powerpoint/2010/main" val="269714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0886-F8AD-4599-B555-24F158E4F6C7}"/>
              </a:ext>
            </a:extLst>
          </p:cNvPr>
          <p:cNvSpPr>
            <a:spLocks noGrp="1"/>
          </p:cNvSpPr>
          <p:nvPr>
            <p:ph type="title"/>
          </p:nvPr>
        </p:nvSpPr>
        <p:spPr/>
        <p:txBody>
          <a:bodyPr/>
          <a:lstStyle/>
          <a:p>
            <a:pPr algn="ctr"/>
            <a:r>
              <a:rPr lang="en-US"/>
              <a:t>Pandemic Acknowledgement </a:t>
            </a:r>
            <a:r>
              <a:rPr lang="en-US" dirty="0"/>
              <a:t>and Thanks</a:t>
            </a:r>
          </a:p>
        </p:txBody>
      </p:sp>
      <p:sp>
        <p:nvSpPr>
          <p:cNvPr id="3" name="Content Placeholder 2">
            <a:extLst>
              <a:ext uri="{FF2B5EF4-FFF2-40B4-BE49-F238E27FC236}">
                <a16:creationId xmlns:a16="http://schemas.microsoft.com/office/drawing/2014/main" id="{9A3D091D-6F51-4DC1-B43E-9B03B27A5E03}"/>
              </a:ext>
            </a:extLst>
          </p:cNvPr>
          <p:cNvSpPr>
            <a:spLocks noGrp="1"/>
          </p:cNvSpPr>
          <p:nvPr>
            <p:ph idx="1"/>
          </p:nvPr>
        </p:nvSpPr>
        <p:spPr/>
        <p:txBody>
          <a:bodyPr>
            <a:normAutofit/>
          </a:bodyPr>
          <a:lstStyle/>
          <a:p>
            <a:pPr marR="0" lvl="0">
              <a:lnSpc>
                <a:spcPct val="105000"/>
              </a:lnSpc>
              <a:spcBef>
                <a:spcPts val="0"/>
              </a:spcBef>
              <a:spcAft>
                <a:spcPts val="0"/>
              </a:spcAft>
            </a:pPr>
            <a:r>
              <a:rPr lang="en-US" b="1" dirty="0">
                <a:latin typeface="Calibri" panose="020F0502020204030204" pitchFamily="34" charset="0"/>
                <a:ea typeface="Times New Roman" panose="02020603050405020304" pitchFamily="18" charset="0"/>
              </a:rPr>
              <a:t>During this past CHNA cycle </a:t>
            </a:r>
            <a:r>
              <a:rPr lang="en-US" dirty="0">
                <a:latin typeface="Calibri" panose="020F0502020204030204" pitchFamily="34" charset="0"/>
                <a:ea typeface="Times New Roman" panose="02020603050405020304" pitchFamily="18" charset="0"/>
              </a:rPr>
              <a:t>– </a:t>
            </a:r>
            <a:r>
              <a:rPr lang="en-US" dirty="0">
                <a:solidFill>
                  <a:srgbClr val="FF0000"/>
                </a:solidFill>
                <a:latin typeface="Calibri" panose="020F0502020204030204" pitchFamily="34" charset="0"/>
                <a:ea typeface="Times New Roman" panose="02020603050405020304" pitchFamily="18" charset="0"/>
              </a:rPr>
              <a:t>COVID-19</a:t>
            </a:r>
            <a:r>
              <a:rPr lang="en-US" dirty="0">
                <a:latin typeface="Calibri" panose="020F0502020204030204" pitchFamily="34" charset="0"/>
                <a:ea typeface="Times New Roman" panose="02020603050405020304" pitchFamily="18" charset="0"/>
              </a:rPr>
              <a:t> became a public health focus for everyone.  </a:t>
            </a:r>
          </a:p>
          <a:p>
            <a:pPr marL="457200" lvl="0" indent="-457200">
              <a:lnSpc>
                <a:spcPct val="105000"/>
              </a:lnSpc>
              <a:spcBef>
                <a:spcPts val="0"/>
              </a:spcBef>
            </a:pPr>
            <a:r>
              <a:rPr lang="en-US" dirty="0">
                <a:latin typeface="Calibri" panose="020F0502020204030204" pitchFamily="34" charset="0"/>
                <a:ea typeface="Times New Roman" panose="02020603050405020304" pitchFamily="18" charset="0"/>
              </a:rPr>
              <a:t>This was and continues to be a focus of many of our partners’ outreach, planning, and every day activities.</a:t>
            </a:r>
          </a:p>
          <a:p>
            <a:pPr marL="457200" lvl="0" indent="-457200">
              <a:lnSpc>
                <a:spcPct val="105000"/>
              </a:lnSpc>
              <a:spcBef>
                <a:spcPts val="0"/>
              </a:spcBef>
            </a:pPr>
            <a:r>
              <a:rPr lang="en-US" dirty="0">
                <a:latin typeface="Calibri" panose="020F0502020204030204" pitchFamily="34" charset="0"/>
                <a:ea typeface="Calibri" panose="020F0502020204030204" pitchFamily="34" charset="0"/>
              </a:rPr>
              <a:t>COVID vaccination clinics held throughout </a:t>
            </a:r>
            <a:r>
              <a:rPr lang="en-US" dirty="0" smtClean="0">
                <a:latin typeface="Calibri" panose="020F0502020204030204" pitchFamily="34" charset="0"/>
                <a:ea typeface="Calibri" panose="020F0502020204030204" pitchFamily="34" charset="0"/>
              </a:rPr>
              <a:t>the county.</a:t>
            </a:r>
            <a:endParaRPr lang="en-US" dirty="0">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183D66DE-A6A5-430F-83DB-83A3C7E5A0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378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p:txBody>
          <a:bodyPr/>
          <a:lstStyle/>
          <a:p>
            <a:r>
              <a:rPr lang="en-US" dirty="0"/>
              <a:t>Midcoast District Public Health Council</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11</a:t>
            </a:fld>
            <a:endParaRPr lang="en-US"/>
          </a:p>
        </p:txBody>
      </p:sp>
      <p:sp>
        <p:nvSpPr>
          <p:cNvPr id="5" name="Content Placeholder 2">
            <a:extLst>
              <a:ext uri="{FF2B5EF4-FFF2-40B4-BE49-F238E27FC236}">
                <a16:creationId xmlns:a16="http://schemas.microsoft.com/office/drawing/2014/main" id="{810A6654-7C94-4638-A6FA-A2199C269969}"/>
              </a:ext>
            </a:extLst>
          </p:cNvPr>
          <p:cNvSpPr>
            <a:spLocks noGrp="1"/>
          </p:cNvSpPr>
          <p:nvPr>
            <p:ph idx="1"/>
          </p:nvPr>
        </p:nvSpPr>
        <p:spPr>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Midcoast Public Health District:</a:t>
            </a:r>
          </a:p>
          <a:p>
            <a:endParaRPr lang="en-US" sz="2400" dirty="0"/>
          </a:p>
          <a:p>
            <a:pPr lvl="1"/>
            <a:r>
              <a:rPr lang="en-US" sz="2800" dirty="0">
                <a:latin typeface="+mn-lt"/>
              </a:rPr>
              <a:t>One of Nine (9) Public Health Districts in Maine</a:t>
            </a:r>
          </a:p>
          <a:p>
            <a:pPr lvl="1"/>
            <a:endParaRPr lang="en-US" sz="2800" dirty="0">
              <a:latin typeface="+mn-lt"/>
            </a:endParaRPr>
          </a:p>
          <a:p>
            <a:pPr lvl="1"/>
            <a:r>
              <a:rPr lang="en-US" sz="2800" dirty="0">
                <a:latin typeface="+mn-lt"/>
              </a:rPr>
              <a:t>Includes Knox, Lincoln, Sagadahoc &amp; Waldo Counties (73 Municipalities, including six island communities)</a:t>
            </a:r>
          </a:p>
          <a:p>
            <a:pPr lvl="1"/>
            <a:endParaRPr lang="en-US" sz="2600" dirty="0">
              <a:latin typeface="+mn-lt"/>
            </a:endParaRPr>
          </a:p>
          <a:p>
            <a:r>
              <a:rPr lang="en-US" dirty="0"/>
              <a:t>Midcoast Public Health Council (MPHC):</a:t>
            </a:r>
          </a:p>
          <a:p>
            <a:endParaRPr lang="en-US" dirty="0"/>
          </a:p>
          <a:p>
            <a:r>
              <a:rPr lang="en-US" dirty="0">
                <a:latin typeface="+mn-lt"/>
              </a:rPr>
              <a:t>District Coordinating Council (DCC) for Public Health with Membership/ Representation from the District’s Four Counties, plus Brunswick &amp; Harpswell</a:t>
            </a:r>
          </a:p>
          <a:p>
            <a:endParaRPr lang="en-US" dirty="0">
              <a:latin typeface="+mn-lt"/>
            </a:endParaRPr>
          </a:p>
          <a:p>
            <a:r>
              <a:rPr lang="en-US" dirty="0">
                <a:latin typeface="+mn-lt"/>
              </a:rPr>
              <a:t>District Work 2019 -2021– Mental Health, Obesity, Elevated Lead Levels &amp; Climate Change</a:t>
            </a:r>
          </a:p>
          <a:p>
            <a:pPr marL="0" indent="0">
              <a:buNone/>
            </a:pPr>
            <a:endParaRPr lang="en-US" sz="2400" dirty="0"/>
          </a:p>
        </p:txBody>
      </p:sp>
    </p:spTree>
    <p:extLst>
      <p:ext uri="{BB962C8B-B14F-4D97-AF65-F5344CB8AC3E}">
        <p14:creationId xmlns:p14="http://schemas.microsoft.com/office/powerpoint/2010/main" val="1612691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4D2F-7DB7-4503-892E-D12F2DFFAAB8}"/>
              </a:ext>
            </a:extLst>
          </p:cNvPr>
          <p:cNvSpPr>
            <a:spLocks noGrp="1"/>
          </p:cNvSpPr>
          <p:nvPr>
            <p:ph type="title"/>
          </p:nvPr>
        </p:nvSpPr>
        <p:spPr/>
        <p:txBody>
          <a:bodyPr/>
          <a:lstStyle/>
          <a:p>
            <a:r>
              <a:rPr lang="en-US" dirty="0"/>
              <a:t>Midcoast Public Health Council Highlights</a:t>
            </a:r>
          </a:p>
        </p:txBody>
      </p:sp>
      <p:sp>
        <p:nvSpPr>
          <p:cNvPr id="3" name="Content Placeholder 2">
            <a:extLst>
              <a:ext uri="{FF2B5EF4-FFF2-40B4-BE49-F238E27FC236}">
                <a16:creationId xmlns:a16="http://schemas.microsoft.com/office/drawing/2014/main" id="{291DCFE4-3F9F-4D7D-A66C-0B39DE1F2C5F}"/>
              </a:ext>
            </a:extLst>
          </p:cNvPr>
          <p:cNvSpPr>
            <a:spLocks noGrp="1"/>
          </p:cNvSpPr>
          <p:nvPr>
            <p:ph sz="half" idx="1"/>
          </p:nvPr>
        </p:nvSpPr>
        <p:spPr>
          <a:xfrm>
            <a:off x="838199" y="1265129"/>
            <a:ext cx="10515599" cy="4897675"/>
          </a:xfrm>
        </p:spPr>
        <p:txBody>
          <a:bodyPr>
            <a:normAutofit fontScale="92500" lnSpcReduction="10000"/>
          </a:bodyPr>
          <a:lstStyle/>
          <a:p>
            <a:pPr marL="0" indent="0">
              <a:buNone/>
            </a:pPr>
            <a:r>
              <a:rPr lang="en-US" dirty="0"/>
              <a:t>MPHC Committees:</a:t>
            </a:r>
          </a:p>
          <a:p>
            <a:pPr marL="0" indent="0">
              <a:buNone/>
            </a:pPr>
            <a:endParaRPr lang="en-US" sz="200" dirty="0"/>
          </a:p>
          <a:p>
            <a:r>
              <a:rPr lang="en-US" sz="2600" dirty="0">
                <a:latin typeface="+mn-lt"/>
              </a:rPr>
              <a:t>Mental Health  -  Mental Health First Aid Training – 80 persons trained</a:t>
            </a:r>
          </a:p>
          <a:p>
            <a:r>
              <a:rPr lang="en-US" sz="2600" dirty="0">
                <a:latin typeface="+mn-lt"/>
              </a:rPr>
              <a:t>Obesity – Promotion of low/no cost physical activity opportunities </a:t>
            </a:r>
          </a:p>
          <a:p>
            <a:r>
              <a:rPr lang="en-US" sz="2600" dirty="0">
                <a:latin typeface="+mn-lt"/>
              </a:rPr>
              <a:t>Elevated Lead Levels – Collaborating with pediatric practices to increase screening</a:t>
            </a:r>
          </a:p>
          <a:p>
            <a:pPr marL="0" indent="0">
              <a:buNone/>
            </a:pPr>
            <a:endParaRPr lang="en-US" sz="900" dirty="0"/>
          </a:p>
          <a:p>
            <a:pPr marL="0" indent="0">
              <a:buNone/>
            </a:pPr>
            <a:r>
              <a:rPr lang="en-US" dirty="0"/>
              <a:t>MPHC-sponsored panel  discussions on:</a:t>
            </a:r>
          </a:p>
          <a:p>
            <a:pPr lvl="1"/>
            <a:endParaRPr lang="en-US" sz="800" dirty="0">
              <a:latin typeface="+mn-lt"/>
            </a:endParaRPr>
          </a:p>
          <a:p>
            <a:r>
              <a:rPr lang="en-US" sz="2600" dirty="0">
                <a:latin typeface="+mn-lt"/>
              </a:rPr>
              <a:t>Social Isolation, Aging, &amp; Elder Abuse</a:t>
            </a:r>
          </a:p>
          <a:p>
            <a:r>
              <a:rPr lang="en-US" sz="2600" dirty="0">
                <a:latin typeface="+mn-lt"/>
              </a:rPr>
              <a:t>Vaccine Hesitancy, and Vaccination Efforts in the District</a:t>
            </a:r>
          </a:p>
          <a:p>
            <a:r>
              <a:rPr lang="en-US" sz="2600" dirty="0">
                <a:latin typeface="+mn-lt"/>
              </a:rPr>
              <a:t>Coping with Covid – Building Hope &amp; Resiliency</a:t>
            </a:r>
          </a:p>
          <a:p>
            <a:r>
              <a:rPr lang="en-US" sz="2600" dirty="0">
                <a:latin typeface="+mn-lt"/>
              </a:rPr>
              <a:t>Climate Change and its Public Health Implications</a:t>
            </a:r>
          </a:p>
          <a:p>
            <a:endParaRPr lang="en-US" dirty="0"/>
          </a:p>
        </p:txBody>
      </p:sp>
      <p:sp>
        <p:nvSpPr>
          <p:cNvPr id="5" name="Slide Number Placeholder 4">
            <a:extLst>
              <a:ext uri="{FF2B5EF4-FFF2-40B4-BE49-F238E27FC236}">
                <a16:creationId xmlns:a16="http://schemas.microsoft.com/office/drawing/2014/main" id="{0583EA64-2DF8-4B9D-9BC7-A41DD7012D30}"/>
              </a:ext>
            </a:extLst>
          </p:cNvPr>
          <p:cNvSpPr>
            <a:spLocks noGrp="1"/>
          </p:cNvSpPr>
          <p:nvPr>
            <p:ph type="sldNum" sz="quarter" idx="12"/>
          </p:nvPr>
        </p:nvSpPr>
        <p:spPr/>
        <p:txBody>
          <a:bodyPr/>
          <a:lstStyle/>
          <a:p>
            <a:fld id="{9B536768-C171-4A40-86CF-A60E08BEB5A1}" type="slidenum">
              <a:rPr lang="en-US" smtClean="0"/>
              <a:t>12</a:t>
            </a:fld>
            <a:endParaRPr lang="en-US" dirty="0"/>
          </a:p>
        </p:txBody>
      </p:sp>
    </p:spTree>
    <p:extLst>
      <p:ext uri="{BB962C8B-B14F-4D97-AF65-F5344CB8AC3E}">
        <p14:creationId xmlns:p14="http://schemas.microsoft.com/office/powerpoint/2010/main" val="1256665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92FE-7BBA-46BB-B94E-EF40C4FA7761}"/>
              </a:ext>
            </a:extLst>
          </p:cNvPr>
          <p:cNvSpPr>
            <a:spLocks noGrp="1"/>
          </p:cNvSpPr>
          <p:nvPr>
            <p:ph type="title"/>
          </p:nvPr>
        </p:nvSpPr>
        <p:spPr/>
        <p:txBody>
          <a:bodyPr/>
          <a:lstStyle/>
          <a:p>
            <a:r>
              <a:rPr lang="en-US" sz="2800" dirty="0" smtClean="0"/>
              <a:t>LincolnHealth</a:t>
            </a:r>
            <a:r>
              <a:rPr lang="en-US" sz="3200" dirty="0"/>
              <a:t/>
            </a:r>
            <a:br>
              <a:rPr lang="en-US" sz="3200" dirty="0"/>
            </a:br>
            <a:r>
              <a:rPr lang="en-US" dirty="0"/>
              <a:t>CHNA 2019-2021 Priorities</a:t>
            </a:r>
          </a:p>
        </p:txBody>
      </p:sp>
      <p:sp>
        <p:nvSpPr>
          <p:cNvPr id="3" name="Content Placeholder 2">
            <a:extLst>
              <a:ext uri="{FF2B5EF4-FFF2-40B4-BE49-F238E27FC236}">
                <a16:creationId xmlns:a16="http://schemas.microsoft.com/office/drawing/2014/main" id="{B204BCAD-BFD0-4F0A-BE9C-527DF76179FC}"/>
              </a:ext>
            </a:extLst>
          </p:cNvPr>
          <p:cNvSpPr>
            <a:spLocks noGrp="1"/>
          </p:cNvSpPr>
          <p:nvPr>
            <p:ph sz="half" idx="1"/>
          </p:nvPr>
        </p:nvSpPr>
        <p:spPr>
          <a:xfrm>
            <a:off x="838199" y="1756727"/>
            <a:ext cx="8968991" cy="4351338"/>
          </a:xfrm>
        </p:spPr>
        <p:txBody>
          <a:bodyPr>
            <a:normAutofit/>
          </a:bodyPr>
          <a:lstStyle/>
          <a:p>
            <a:r>
              <a:rPr lang="en-US" sz="3200" dirty="0"/>
              <a:t>Substance </a:t>
            </a:r>
            <a:r>
              <a:rPr lang="en-US" sz="3200" dirty="0" smtClean="0"/>
              <a:t>Use</a:t>
            </a:r>
          </a:p>
          <a:p>
            <a:endParaRPr lang="en-US" sz="3200" dirty="0"/>
          </a:p>
          <a:p>
            <a:r>
              <a:rPr lang="en-US" sz="3200" dirty="0" smtClean="0"/>
              <a:t>Mental Health</a:t>
            </a:r>
          </a:p>
          <a:p>
            <a:pPr marL="0" indent="0">
              <a:buNone/>
            </a:pPr>
            <a:endParaRPr lang="en-US" sz="2800" dirty="0"/>
          </a:p>
          <a:p>
            <a:r>
              <a:rPr lang="en-US" sz="3200" dirty="0" smtClean="0"/>
              <a:t>Healthy Eating/Active Living/Obesity Prevention</a:t>
            </a:r>
            <a:endParaRPr lang="en-US" sz="3200" dirty="0"/>
          </a:p>
          <a:p>
            <a:endParaRPr lang="en-US" sz="3200" dirty="0"/>
          </a:p>
          <a:p>
            <a:r>
              <a:rPr lang="en-US" sz="3200" dirty="0" smtClean="0"/>
              <a:t>Social Determinants of Health—Food </a:t>
            </a:r>
            <a:r>
              <a:rPr lang="en-US" sz="3200" dirty="0"/>
              <a:t>Insecurity</a:t>
            </a:r>
          </a:p>
          <a:p>
            <a:pPr marL="0" indent="0">
              <a:buNone/>
            </a:pPr>
            <a:endParaRPr lang="en-US" dirty="0"/>
          </a:p>
          <a:p>
            <a:endParaRPr lang="en-US" sz="3200" dirty="0"/>
          </a:p>
          <a:p>
            <a:endParaRPr lang="en-US" sz="3200" dirty="0"/>
          </a:p>
          <a:p>
            <a:endParaRPr lang="en-US" sz="3200" dirty="0"/>
          </a:p>
        </p:txBody>
      </p:sp>
      <p:sp>
        <p:nvSpPr>
          <p:cNvPr id="5" name="Slide Number Placeholder 4">
            <a:extLst>
              <a:ext uri="{FF2B5EF4-FFF2-40B4-BE49-F238E27FC236}">
                <a16:creationId xmlns:a16="http://schemas.microsoft.com/office/drawing/2014/main" id="{94865F48-B643-4F4B-AF46-ADA0BCC75B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16644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784"/>
            <a:ext cx="10515600" cy="1325563"/>
          </a:xfrm>
        </p:spPr>
        <p:txBody>
          <a:bodyPr/>
          <a:lstStyle/>
          <a:p>
            <a:r>
              <a:rPr lang="en-US" dirty="0"/>
              <a:t>Substance Use</a:t>
            </a:r>
          </a:p>
        </p:txBody>
      </p:sp>
      <p:sp>
        <p:nvSpPr>
          <p:cNvPr id="5" name="Slide Number Placeholder 4"/>
          <p:cNvSpPr>
            <a:spLocks noGrp="1"/>
          </p:cNvSpPr>
          <p:nvPr>
            <p:ph type="sldNum" sz="quarter" idx="12"/>
          </p:nvPr>
        </p:nvSpPr>
        <p:spPr/>
        <p:txBody>
          <a:bodyPr/>
          <a:lstStyle/>
          <a:p>
            <a:fld id="{9B536768-C171-4A40-86CF-A60E08BEB5A1}" type="slidenum">
              <a:rPr lang="en-US" smtClean="0"/>
              <a:t>14</a:t>
            </a:fld>
            <a:endParaRPr lang="en-US"/>
          </a:p>
        </p:txBody>
      </p:sp>
      <p:graphicFrame>
        <p:nvGraphicFramePr>
          <p:cNvPr id="7" name="Table 6"/>
          <p:cNvGraphicFramePr>
            <a:graphicFrameLocks noGrp="1"/>
          </p:cNvGraphicFramePr>
          <p:nvPr>
            <p:extLst/>
          </p:nvPr>
        </p:nvGraphicFramePr>
        <p:xfrm>
          <a:off x="247858" y="1034950"/>
          <a:ext cx="11283950" cy="5377026"/>
        </p:xfrm>
        <a:graphic>
          <a:graphicData uri="http://schemas.openxmlformats.org/drawingml/2006/table">
            <a:tbl>
              <a:tblPr firstRow="1" bandRow="1">
                <a:tableStyleId>{5C22544A-7EE6-4342-B048-85BDC9FD1C3A}</a:tableStyleId>
              </a:tblPr>
              <a:tblGrid>
                <a:gridCol w="2025650">
                  <a:extLst>
                    <a:ext uri="{9D8B030D-6E8A-4147-A177-3AD203B41FA5}">
                      <a16:colId xmlns:a16="http://schemas.microsoft.com/office/drawing/2014/main" val="3346715546"/>
                    </a:ext>
                  </a:extLst>
                </a:gridCol>
                <a:gridCol w="9258300">
                  <a:extLst>
                    <a:ext uri="{9D8B030D-6E8A-4147-A177-3AD203B41FA5}">
                      <a16:colId xmlns:a16="http://schemas.microsoft.com/office/drawing/2014/main" val="14127591"/>
                    </a:ext>
                  </a:extLst>
                </a:gridCol>
              </a:tblGrid>
              <a:tr h="4250483">
                <a:tc>
                  <a:txBody>
                    <a:bodyPr/>
                    <a:lstStyle/>
                    <a:p>
                      <a:endParaRPr lang="en-US" sz="1600" b="0" dirty="0" smtClean="0">
                        <a:solidFill>
                          <a:schemeClr val="tx1"/>
                        </a:solidFill>
                        <a:latin typeface="Arial" panose="020B0604020202020204" pitchFamily="34" charset="0"/>
                        <a:cs typeface="Arial" panose="020B0604020202020204" pitchFamily="34" charset="0"/>
                      </a:endParaRPr>
                    </a:p>
                    <a:p>
                      <a:r>
                        <a:rPr lang="en-US" sz="1600" b="0" dirty="0" smtClean="0">
                          <a:solidFill>
                            <a:schemeClr val="tx1"/>
                          </a:solidFill>
                          <a:latin typeface="Arial" panose="020B0604020202020204" pitchFamily="34" charset="0"/>
                          <a:cs typeface="Arial" panose="020B0604020202020204" pitchFamily="34" charset="0"/>
                        </a:rPr>
                        <a:t>Activities and Key Accomplishments</a:t>
                      </a: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50" b="0" baseline="0" dirty="0" smtClean="0">
                        <a:solidFill>
                          <a:schemeClr val="tx1"/>
                        </a:solidFill>
                        <a:latin typeface="Arial" panose="020B0604020202020204" pitchFamily="34" charset="0"/>
                        <a:cs typeface="Arial" panose="020B0604020202020204" pitchFamily="34" charset="0"/>
                      </a:endParaRPr>
                    </a:p>
                    <a:p>
                      <a:r>
                        <a:rPr lang="en-US" sz="1650" b="0" baseline="0" dirty="0" smtClean="0">
                          <a:solidFill>
                            <a:schemeClr val="tx1"/>
                          </a:solidFill>
                          <a:latin typeface="Arial" panose="020B0604020202020204" pitchFamily="34" charset="0"/>
                          <a:cs typeface="Arial" panose="020B0604020202020204" pitchFamily="34" charset="0"/>
                        </a:rPr>
                        <a:t>Substance Use Disorder Collaborative of Lincoln County</a:t>
                      </a:r>
                      <a:endParaRPr lang="en-US" sz="1650" b="0" baseline="0" dirty="0">
                        <a:solidFill>
                          <a:schemeClr val="tx1"/>
                        </a:solidFill>
                        <a:latin typeface="Arial" panose="020B0604020202020204" pitchFamily="34" charset="0"/>
                        <a:cs typeface="Arial" panose="020B0604020202020204" pitchFamily="34" charset="0"/>
                      </a:endParaRPr>
                    </a:p>
                    <a:p>
                      <a:endParaRPr lang="en-US" sz="1650" b="0" baseline="0" dirty="0">
                        <a:solidFill>
                          <a:schemeClr val="tx1"/>
                        </a:solidFill>
                        <a:latin typeface="Arial" panose="020B0604020202020204" pitchFamily="34" charset="0"/>
                        <a:cs typeface="Arial" panose="020B0604020202020204" pitchFamily="34" charset="0"/>
                      </a:endParaRPr>
                    </a:p>
                    <a:p>
                      <a:r>
                        <a:rPr lang="en-US" sz="1650" b="0" baseline="0" dirty="0" smtClean="0">
                          <a:solidFill>
                            <a:schemeClr val="tx1"/>
                          </a:solidFill>
                          <a:latin typeface="Arial" panose="020B0604020202020204" pitchFamily="34" charset="0"/>
                          <a:cs typeface="Arial" panose="020B0604020202020204" pitchFamily="34" charset="0"/>
                        </a:rPr>
                        <a:t>Expanded IMAT </a:t>
                      </a:r>
                      <a:r>
                        <a:rPr lang="en-US" sz="1650" b="0" baseline="0" dirty="0">
                          <a:solidFill>
                            <a:schemeClr val="tx1"/>
                          </a:solidFill>
                          <a:latin typeface="Arial" panose="020B0604020202020204" pitchFamily="34" charset="0"/>
                          <a:cs typeface="Arial" panose="020B0604020202020204" pitchFamily="34" charset="0"/>
                        </a:rPr>
                        <a:t>services at </a:t>
                      </a:r>
                      <a:r>
                        <a:rPr lang="en-US" sz="1650" b="0" baseline="0" dirty="0" smtClean="0">
                          <a:solidFill>
                            <a:schemeClr val="tx1"/>
                          </a:solidFill>
                          <a:latin typeface="Arial" panose="020B0604020202020204" pitchFamily="34" charset="0"/>
                          <a:cs typeface="Arial" panose="020B0604020202020204" pitchFamily="34" charset="0"/>
                        </a:rPr>
                        <a:t>LincolnHealth</a:t>
                      </a:r>
                    </a:p>
                    <a:p>
                      <a:endParaRPr lang="en-US" sz="165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50" b="0" dirty="0" smtClean="0">
                          <a:solidFill>
                            <a:schemeClr val="tx1"/>
                          </a:solidFill>
                          <a:latin typeface="Arial" panose="020B0604020202020204" pitchFamily="34" charset="0"/>
                          <a:cs typeface="Arial" panose="020B0604020202020204" pitchFamily="34" charset="0"/>
                        </a:rPr>
                        <a:t>Rapid</a:t>
                      </a:r>
                      <a:r>
                        <a:rPr lang="en-US" sz="1650" b="0" baseline="0" dirty="0" smtClean="0">
                          <a:solidFill>
                            <a:schemeClr val="tx1"/>
                          </a:solidFill>
                          <a:latin typeface="Arial" panose="020B0604020202020204" pitchFamily="34" charset="0"/>
                          <a:cs typeface="Arial" panose="020B0604020202020204" pitchFamily="34" charset="0"/>
                        </a:rPr>
                        <a:t> Induction at LincolnHealth Miles Emergency Department</a:t>
                      </a:r>
                      <a:endParaRPr lang="en-US" sz="1650" b="0" dirty="0" smtClean="0">
                        <a:solidFill>
                          <a:schemeClr val="tx1"/>
                        </a:solidFill>
                        <a:latin typeface="Arial" panose="020B0604020202020204" pitchFamily="34" charset="0"/>
                        <a:cs typeface="Arial" panose="020B0604020202020204" pitchFamily="34" charset="0"/>
                      </a:endParaRPr>
                    </a:p>
                    <a:p>
                      <a:endParaRPr lang="en-US" sz="1650" b="0" dirty="0" smtClean="0">
                        <a:solidFill>
                          <a:schemeClr val="tx1"/>
                        </a:solidFill>
                        <a:latin typeface="Arial" panose="020B0604020202020204" pitchFamily="34" charset="0"/>
                        <a:cs typeface="Arial" panose="020B0604020202020204" pitchFamily="34" charset="0"/>
                      </a:endParaRPr>
                    </a:p>
                    <a:p>
                      <a:r>
                        <a:rPr lang="en-US" sz="1650" b="0" dirty="0" smtClean="0">
                          <a:solidFill>
                            <a:schemeClr val="tx1"/>
                          </a:solidFill>
                          <a:latin typeface="Arial" panose="020B0604020202020204" pitchFamily="34" charset="0"/>
                          <a:cs typeface="Arial" panose="020B0604020202020204" pitchFamily="34" charset="0"/>
                        </a:rPr>
                        <a:t>Naloxone Distribution</a:t>
                      </a:r>
                    </a:p>
                    <a:p>
                      <a:endParaRPr lang="en-US" sz="1650" b="0"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650" b="0" baseline="0" dirty="0" smtClean="0">
                          <a:solidFill>
                            <a:schemeClr val="tx1"/>
                          </a:solidFill>
                          <a:latin typeface="Arial" panose="020B0604020202020204" pitchFamily="34" charset="0"/>
                          <a:cs typeface="Arial" panose="020B0604020202020204" pitchFamily="34" charset="0"/>
                        </a:rPr>
                        <a:t>Medication Drug Take Back Days</a:t>
                      </a:r>
                    </a:p>
                    <a:p>
                      <a:pPr marL="285750" indent="-285750">
                        <a:buFont typeface="Arial" panose="020B0604020202020204" pitchFamily="34" charset="0"/>
                        <a:buChar char="•"/>
                      </a:pPr>
                      <a:endParaRPr lang="en-US" sz="1650" b="0"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650" b="0" baseline="0" dirty="0" smtClean="0">
                          <a:solidFill>
                            <a:schemeClr val="tx1"/>
                          </a:solidFill>
                          <a:latin typeface="Arial" panose="020B0604020202020204" pitchFamily="34" charset="0"/>
                          <a:cs typeface="Arial" panose="020B0604020202020204" pitchFamily="34" charset="0"/>
                        </a:rPr>
                        <a:t>Town Based Support Groups</a:t>
                      </a:r>
                    </a:p>
                    <a:p>
                      <a:pPr marL="0" indent="0">
                        <a:buFont typeface="Arial" panose="020B0604020202020204" pitchFamily="34" charset="0"/>
                        <a:buNone/>
                      </a:pPr>
                      <a:endParaRPr lang="en-US" sz="1650" b="0"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650" b="0" baseline="0" dirty="0" smtClean="0">
                          <a:solidFill>
                            <a:schemeClr val="tx1"/>
                          </a:solidFill>
                          <a:latin typeface="Arial" panose="020B0604020202020204" pitchFamily="34" charset="0"/>
                          <a:cs typeface="Arial" panose="020B0604020202020204" pitchFamily="34" charset="0"/>
                        </a:rPr>
                        <a:t>YMCA Memberships for those in recovery</a:t>
                      </a:r>
                    </a:p>
                    <a:p>
                      <a:pPr marL="0" indent="0">
                        <a:buFont typeface="Arial" panose="020B0604020202020204" pitchFamily="34" charset="0"/>
                        <a:buNone/>
                      </a:pPr>
                      <a:endParaRPr lang="en-US" sz="1650" b="0"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650" b="0" baseline="0" dirty="0" smtClean="0">
                          <a:solidFill>
                            <a:schemeClr val="tx1"/>
                          </a:solidFill>
                          <a:latin typeface="Arial" panose="020B0604020202020204" pitchFamily="34" charset="0"/>
                          <a:cs typeface="Arial" panose="020B0604020202020204" pitchFamily="34" charset="0"/>
                        </a:rPr>
                        <a:t>School Prevention Programs—Healthy Lincoln County and LincolnHealth</a:t>
                      </a:r>
                      <a:endParaRPr lang="en-US" sz="1650" b="0" baseline="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980253"/>
                  </a:ext>
                </a:extLst>
              </a:tr>
              <a:tr h="1126543">
                <a:tc>
                  <a:txBody>
                    <a:bodyPr/>
                    <a:lstStyle/>
                    <a:p>
                      <a:r>
                        <a:rPr lang="en-US" sz="1650" b="0" dirty="0">
                          <a:latin typeface="Arial" panose="020B0604020202020204" pitchFamily="34" charset="0"/>
                          <a:cs typeface="Arial" panose="020B0604020202020204" pitchFamily="34" charset="0"/>
                        </a:rPr>
                        <a:t>Grant</a:t>
                      </a:r>
                      <a:r>
                        <a:rPr lang="en-US" sz="1650" b="0" baseline="0" dirty="0">
                          <a:latin typeface="Arial" panose="020B0604020202020204" pitchFamily="34" charset="0"/>
                          <a:cs typeface="Arial" panose="020B0604020202020204" pitchFamily="34" charset="0"/>
                        </a:rPr>
                        <a:t> Work</a:t>
                      </a:r>
                      <a:endParaRPr lang="en-US" sz="16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700" dirty="0" smtClean="0">
                          <a:effectLst/>
                          <a:latin typeface="Arial" panose="020B0604020202020204" pitchFamily="34" charset="0"/>
                          <a:ea typeface="Calibri" panose="020F0502020204030204" pitchFamily="34" charset="0"/>
                          <a:cs typeface="Arial" panose="020B0604020202020204" pitchFamily="34" charset="0"/>
                        </a:rPr>
                        <a:t>MeHAF grant—LincolnHealth</a:t>
                      </a:r>
                      <a:r>
                        <a:rPr lang="en-US" sz="1700" baseline="0" dirty="0" smtClean="0">
                          <a:effectLst/>
                          <a:latin typeface="Arial" panose="020B0604020202020204" pitchFamily="34" charset="0"/>
                          <a:ea typeface="Calibri" panose="020F0502020204030204" pitchFamily="34" charset="0"/>
                          <a:cs typeface="Arial" panose="020B0604020202020204" pitchFamily="34" charset="0"/>
                        </a:rPr>
                        <a:t> in collaboration with Lincoln County Recovery Council and MeHAF Grant Advisory Council</a:t>
                      </a:r>
                    </a:p>
                    <a:p>
                      <a:pPr marL="0" marR="0" lvl="0" indent="0" algn="l" defTabSz="914400" rtl="0" eaLnBrk="1" fontAlgn="auto" latinLnBrk="0" hangingPunct="1">
                        <a:lnSpc>
                          <a:spcPct val="107000"/>
                        </a:lnSpc>
                        <a:spcBef>
                          <a:spcPts val="600"/>
                        </a:spcBef>
                        <a:spcAft>
                          <a:spcPts val="0"/>
                        </a:spcAft>
                        <a:buClrTx/>
                        <a:buSzTx/>
                        <a:buFontTx/>
                        <a:buNone/>
                        <a:tabLst/>
                        <a:defRPr/>
                      </a:pPr>
                      <a:r>
                        <a:rPr lang="en-US" sz="1700" baseline="0" dirty="0" smtClean="0">
                          <a:effectLst/>
                          <a:latin typeface="Arial" panose="020B0604020202020204" pitchFamily="34" charset="0"/>
                          <a:ea typeface="Calibri" panose="020F0502020204030204" pitchFamily="34" charset="0"/>
                          <a:cs typeface="Arial" panose="020B0604020202020204" pitchFamily="34" charset="0"/>
                        </a:rPr>
                        <a:t>Healthy Lincoln County—”Drug Free Communities” Grant</a:t>
                      </a:r>
                      <a:endParaRPr lang="en-US" sz="17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3447722"/>
                  </a:ext>
                </a:extLst>
              </a:tr>
            </a:tbl>
          </a:graphicData>
        </a:graphic>
      </p:graphicFrame>
      <p:pic>
        <p:nvPicPr>
          <p:cNvPr id="3" name="Picture 2"/>
          <p:cNvPicPr>
            <a:picLocks noChangeAspect="1"/>
          </p:cNvPicPr>
          <p:nvPr/>
        </p:nvPicPr>
        <p:blipFill>
          <a:blip r:embed="rId3"/>
          <a:stretch>
            <a:fillRect/>
          </a:stretch>
        </p:blipFill>
        <p:spPr>
          <a:xfrm>
            <a:off x="8972550" y="1981493"/>
            <a:ext cx="2019300" cy="1495425"/>
          </a:xfrm>
          <a:prstGeom prst="rect">
            <a:avLst/>
          </a:prstGeom>
        </p:spPr>
      </p:pic>
    </p:spTree>
    <p:extLst>
      <p:ext uri="{BB962C8B-B14F-4D97-AF65-F5344CB8AC3E}">
        <p14:creationId xmlns:p14="http://schemas.microsoft.com/office/powerpoint/2010/main" val="4149768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a:t>
            </a:r>
            <a:endParaRPr lang="en-US" dirty="0"/>
          </a:p>
        </p:txBody>
      </p:sp>
      <p:sp>
        <p:nvSpPr>
          <p:cNvPr id="5" name="Slide Number Placeholder 4"/>
          <p:cNvSpPr>
            <a:spLocks noGrp="1"/>
          </p:cNvSpPr>
          <p:nvPr>
            <p:ph type="sldNum" sz="quarter" idx="12"/>
          </p:nvPr>
        </p:nvSpPr>
        <p:spPr/>
        <p:txBody>
          <a:bodyPr/>
          <a:lstStyle/>
          <a:p>
            <a:fld id="{9B536768-C171-4A40-86CF-A60E08BEB5A1}" type="slidenum">
              <a:rPr lang="en-US" smtClean="0"/>
              <a:t>15</a:t>
            </a:fld>
            <a:endParaRPr lang="en-US"/>
          </a:p>
        </p:txBody>
      </p:sp>
      <p:graphicFrame>
        <p:nvGraphicFramePr>
          <p:cNvPr id="9" name="Table 8"/>
          <p:cNvGraphicFramePr>
            <a:graphicFrameLocks noGrp="1"/>
          </p:cNvGraphicFramePr>
          <p:nvPr>
            <p:extLst/>
          </p:nvPr>
        </p:nvGraphicFramePr>
        <p:xfrm>
          <a:off x="247858" y="1113780"/>
          <a:ext cx="11283950" cy="4661056"/>
        </p:xfrm>
        <a:graphic>
          <a:graphicData uri="http://schemas.openxmlformats.org/drawingml/2006/table">
            <a:tbl>
              <a:tblPr firstRow="1" bandRow="1">
                <a:tableStyleId>{5C22544A-7EE6-4342-B048-85BDC9FD1C3A}</a:tableStyleId>
              </a:tblPr>
              <a:tblGrid>
                <a:gridCol w="2025650">
                  <a:extLst>
                    <a:ext uri="{9D8B030D-6E8A-4147-A177-3AD203B41FA5}">
                      <a16:colId xmlns:a16="http://schemas.microsoft.com/office/drawing/2014/main" val="3346715546"/>
                    </a:ext>
                  </a:extLst>
                </a:gridCol>
                <a:gridCol w="9258300">
                  <a:extLst>
                    <a:ext uri="{9D8B030D-6E8A-4147-A177-3AD203B41FA5}">
                      <a16:colId xmlns:a16="http://schemas.microsoft.com/office/drawing/2014/main" val="14127591"/>
                    </a:ext>
                  </a:extLst>
                </a:gridCol>
              </a:tblGrid>
              <a:tr h="3578141">
                <a:tc>
                  <a:txBody>
                    <a:bodyPr/>
                    <a:lstStyle/>
                    <a:p>
                      <a:endParaRPr lang="en-US" b="0" dirty="0" smtClean="0">
                        <a:solidFill>
                          <a:schemeClr val="tx1"/>
                        </a:solidFill>
                        <a:latin typeface="Arial" panose="020B0604020202020204" pitchFamily="34" charset="0"/>
                        <a:cs typeface="Arial" panose="020B0604020202020204" pitchFamily="34" charset="0"/>
                      </a:endParaRPr>
                    </a:p>
                    <a:p>
                      <a:r>
                        <a:rPr lang="en-US" b="0" dirty="0" smtClean="0">
                          <a:solidFill>
                            <a:schemeClr val="tx1"/>
                          </a:solidFill>
                          <a:latin typeface="Arial" panose="020B0604020202020204" pitchFamily="34" charset="0"/>
                          <a:cs typeface="Arial" panose="020B0604020202020204" pitchFamily="34" charset="0"/>
                        </a:rPr>
                        <a:t>Activities and Key Accomplishments</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smtClean="0">
                        <a:solidFill>
                          <a:schemeClr val="tx1"/>
                        </a:solidFill>
                        <a:latin typeface="Arial" panose="020B0604020202020204" pitchFamily="34" charset="0"/>
                        <a:cs typeface="Arial" panose="020B0604020202020204" pitchFamily="34" charset="0"/>
                      </a:endParaRPr>
                    </a:p>
                    <a:p>
                      <a:r>
                        <a:rPr lang="en-US" b="0" dirty="0" smtClean="0">
                          <a:solidFill>
                            <a:schemeClr val="tx1"/>
                          </a:solidFill>
                          <a:latin typeface="Arial" panose="020B0604020202020204" pitchFamily="34" charset="0"/>
                          <a:cs typeface="Arial" panose="020B0604020202020204" pitchFamily="34" charset="0"/>
                        </a:rPr>
                        <a:t>Five School Based Health Centers with</a:t>
                      </a:r>
                      <a:r>
                        <a:rPr lang="en-US" b="0" baseline="0" dirty="0" smtClean="0">
                          <a:solidFill>
                            <a:schemeClr val="tx1"/>
                          </a:solidFill>
                          <a:latin typeface="Arial" panose="020B0604020202020204" pitchFamily="34" charset="0"/>
                          <a:cs typeface="Arial" panose="020B0604020202020204" pitchFamily="34" charset="0"/>
                        </a:rPr>
                        <a:t> Mental Health Services</a:t>
                      </a:r>
                    </a:p>
                    <a:p>
                      <a:pPr marL="742950" lvl="1" indent="-285750">
                        <a:spcBef>
                          <a:spcPts val="600"/>
                        </a:spcBef>
                        <a:buFont typeface="Arial" panose="020B0604020202020204" pitchFamily="34" charset="0"/>
                        <a:buChar char="•"/>
                      </a:pPr>
                      <a:r>
                        <a:rPr lang="en-US" b="0" baseline="0" dirty="0" smtClean="0">
                          <a:solidFill>
                            <a:schemeClr val="tx1"/>
                          </a:solidFill>
                          <a:latin typeface="Arial" panose="020B0604020202020204" pitchFamily="34" charset="0"/>
                          <a:cs typeface="Arial" panose="020B0604020202020204" pitchFamily="34" charset="0"/>
                        </a:rPr>
                        <a:t>Boothbay Region High School and Elementary School</a:t>
                      </a:r>
                    </a:p>
                    <a:p>
                      <a:pPr marL="1200150" lvl="2" indent="-285750">
                        <a:buFont typeface="Arial" panose="020B0604020202020204" pitchFamily="34" charset="0"/>
                        <a:buChar char="•"/>
                      </a:pPr>
                      <a:r>
                        <a:rPr lang="en-US" b="0" baseline="0" dirty="0" smtClean="0">
                          <a:solidFill>
                            <a:schemeClr val="tx1"/>
                          </a:solidFill>
                          <a:latin typeface="Arial" panose="020B0604020202020204" pitchFamily="34" charset="0"/>
                          <a:cs typeface="Arial" panose="020B0604020202020204" pitchFamily="34" charset="0"/>
                        </a:rPr>
                        <a:t>906 student visits (2019 to date)</a:t>
                      </a:r>
                    </a:p>
                    <a:p>
                      <a:pPr marL="742950" lvl="1" indent="-285750">
                        <a:buFont typeface="Arial" panose="020B0604020202020204" pitchFamily="34" charset="0"/>
                        <a:buChar char="•"/>
                      </a:pPr>
                      <a:r>
                        <a:rPr lang="en-US" b="0" baseline="0" dirty="0" smtClean="0">
                          <a:solidFill>
                            <a:schemeClr val="tx1"/>
                          </a:solidFill>
                          <a:latin typeface="Arial" panose="020B0604020202020204" pitchFamily="34" charset="0"/>
                          <a:cs typeface="Arial" panose="020B0604020202020204" pitchFamily="34" charset="0"/>
                        </a:rPr>
                        <a:t>Lincoln Academy</a:t>
                      </a:r>
                    </a:p>
                    <a:p>
                      <a:pPr marL="1200150" lvl="2" indent="-285750">
                        <a:buFont typeface="Arial" panose="020B0604020202020204" pitchFamily="34" charset="0"/>
                        <a:buChar char="•"/>
                      </a:pPr>
                      <a:r>
                        <a:rPr lang="en-US" b="0" baseline="0" dirty="0" smtClean="0">
                          <a:solidFill>
                            <a:schemeClr val="tx1"/>
                          </a:solidFill>
                          <a:latin typeface="Arial" panose="020B0604020202020204" pitchFamily="34" charset="0"/>
                          <a:cs typeface="Arial" panose="020B0604020202020204" pitchFamily="34" charset="0"/>
                        </a:rPr>
                        <a:t>374 student visits (2019 to date)</a:t>
                      </a:r>
                    </a:p>
                    <a:p>
                      <a:pPr marL="742950" lvl="1" indent="-285750">
                        <a:buFont typeface="Arial" panose="020B0604020202020204" pitchFamily="34" charset="0"/>
                        <a:buChar char="•"/>
                      </a:pPr>
                      <a:r>
                        <a:rPr lang="en-US" b="0" baseline="0" dirty="0" smtClean="0">
                          <a:solidFill>
                            <a:schemeClr val="tx1"/>
                          </a:solidFill>
                          <a:latin typeface="Arial" panose="020B0604020202020204" pitchFamily="34" charset="0"/>
                          <a:cs typeface="Arial" panose="020B0604020202020204" pitchFamily="34" charset="0"/>
                        </a:rPr>
                        <a:t>Medomak Valley High School and Middle School</a:t>
                      </a:r>
                    </a:p>
                    <a:p>
                      <a:pPr marL="1200150" lvl="2" indent="-285750">
                        <a:buFont typeface="Arial" panose="020B0604020202020204" pitchFamily="34" charset="0"/>
                        <a:buChar char="•"/>
                      </a:pPr>
                      <a:r>
                        <a:rPr lang="en-US" b="0" baseline="0" dirty="0" smtClean="0">
                          <a:solidFill>
                            <a:schemeClr val="tx1"/>
                          </a:solidFill>
                          <a:latin typeface="Arial" panose="020B0604020202020204" pitchFamily="34" charset="0"/>
                          <a:cs typeface="Arial" panose="020B0604020202020204" pitchFamily="34" charset="0"/>
                        </a:rPr>
                        <a:t>667 student visits (2019 to date)</a:t>
                      </a:r>
                    </a:p>
                    <a:p>
                      <a:endParaRPr lang="en-US" b="0" baseline="0" dirty="0" smtClean="0">
                        <a:solidFill>
                          <a:schemeClr val="tx1"/>
                        </a:solidFill>
                        <a:latin typeface="Arial" panose="020B0604020202020204" pitchFamily="34" charset="0"/>
                        <a:cs typeface="Arial" panose="020B0604020202020204" pitchFamily="34" charset="0"/>
                      </a:endParaRPr>
                    </a:p>
                    <a:p>
                      <a:r>
                        <a:rPr lang="en-US" b="0" baseline="0" dirty="0" smtClean="0">
                          <a:solidFill>
                            <a:schemeClr val="tx1"/>
                          </a:solidFill>
                          <a:latin typeface="Arial" panose="020B0604020202020204" pitchFamily="34" charset="0"/>
                          <a:cs typeface="Arial" panose="020B0604020202020204" pitchFamily="34" charset="0"/>
                        </a:rPr>
                        <a:t>Maine Behavioral Health Clinicians embedded in Lincoln Medical Partners Provider Practices—individual and group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980253"/>
                  </a:ext>
                </a:extLst>
              </a:tr>
              <a:tr h="1082915">
                <a:tc>
                  <a:txBody>
                    <a:bodyPr/>
                    <a:lstStyle/>
                    <a:p>
                      <a:r>
                        <a:rPr lang="en-US" b="0" dirty="0">
                          <a:latin typeface="Arial" panose="020B0604020202020204" pitchFamily="34" charset="0"/>
                          <a:cs typeface="Arial" panose="020B0604020202020204" pitchFamily="34" charset="0"/>
                        </a:rPr>
                        <a:t>Grant</a:t>
                      </a:r>
                      <a:r>
                        <a:rPr lang="en-US" b="0" baseline="0" dirty="0">
                          <a:latin typeface="Arial" panose="020B0604020202020204" pitchFamily="34" charset="0"/>
                          <a:cs typeface="Arial" panose="020B0604020202020204" pitchFamily="34" charset="0"/>
                        </a:rPr>
                        <a:t> Work</a:t>
                      </a:r>
                      <a:endParaRPr lang="en-US"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Coulombe Center for Health Improvement Grant</a:t>
                      </a:r>
                    </a:p>
                    <a:p>
                      <a:pPr marL="0" marR="0">
                        <a:lnSpc>
                          <a:spcPct val="107000"/>
                        </a:lnSpc>
                        <a:spcBef>
                          <a:spcPts val="0"/>
                        </a:spcBef>
                        <a:spcAft>
                          <a:spcPts val="0"/>
                        </a:spcAft>
                      </a:pPr>
                      <a:endParaRPr lang="en-US" sz="1800" dirty="0" smtClean="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Maine Department of Health and Human</a:t>
                      </a:r>
                      <a:r>
                        <a:rPr lang="en-US" sz="1800" baseline="0" dirty="0" smtClean="0">
                          <a:effectLst/>
                          <a:latin typeface="Arial" panose="020B0604020202020204" pitchFamily="34" charset="0"/>
                          <a:ea typeface="Calibri" panose="020F0502020204030204" pitchFamily="34" charset="0"/>
                          <a:cs typeface="Arial" panose="020B0604020202020204" pitchFamily="34" charset="0"/>
                        </a:rPr>
                        <a:t> Services, </a:t>
                      </a:r>
                      <a:r>
                        <a:rPr lang="en-US" sz="1800" dirty="0" smtClean="0">
                          <a:effectLst/>
                          <a:latin typeface="Arial" panose="020B0604020202020204" pitchFamily="34" charset="0"/>
                          <a:ea typeface="Calibri" panose="020F0502020204030204" pitchFamily="34" charset="0"/>
                          <a:cs typeface="Arial" panose="020B0604020202020204" pitchFamily="34" charset="0"/>
                        </a:rPr>
                        <a:t>School</a:t>
                      </a:r>
                      <a:r>
                        <a:rPr lang="en-US" sz="1800" baseline="0" dirty="0" smtClean="0">
                          <a:effectLst/>
                          <a:latin typeface="Arial" panose="020B0604020202020204" pitchFamily="34" charset="0"/>
                          <a:ea typeface="Calibri" panose="020F0502020204030204" pitchFamily="34" charset="0"/>
                          <a:cs typeface="Arial" panose="020B0604020202020204" pitchFamily="34" charset="0"/>
                        </a:rPr>
                        <a:t> Based Health Center grants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3447722"/>
                  </a:ext>
                </a:extLst>
              </a:tr>
            </a:tbl>
          </a:graphicData>
        </a:graphic>
      </p:graphicFrame>
    </p:spTree>
    <p:extLst>
      <p:ext uri="{BB962C8B-B14F-4D97-AF65-F5344CB8AC3E}">
        <p14:creationId xmlns:p14="http://schemas.microsoft.com/office/powerpoint/2010/main" val="322466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736"/>
            <a:ext cx="10515600" cy="1325563"/>
          </a:xfrm>
        </p:spPr>
        <p:txBody>
          <a:bodyPr/>
          <a:lstStyle/>
          <a:p>
            <a:r>
              <a:rPr lang="en-US" dirty="0"/>
              <a:t>Obesity and Diabetes</a:t>
            </a:r>
          </a:p>
        </p:txBody>
      </p:sp>
      <p:sp>
        <p:nvSpPr>
          <p:cNvPr id="5" name="Slide Number Placeholder 4"/>
          <p:cNvSpPr>
            <a:spLocks noGrp="1"/>
          </p:cNvSpPr>
          <p:nvPr>
            <p:ph type="sldNum" sz="quarter" idx="12"/>
          </p:nvPr>
        </p:nvSpPr>
        <p:spPr/>
        <p:txBody>
          <a:bodyPr/>
          <a:lstStyle/>
          <a:p>
            <a:fld id="{9B536768-C171-4A40-86CF-A60E08BEB5A1}" type="slidenum">
              <a:rPr lang="en-US" smtClean="0"/>
              <a:t>16</a:t>
            </a:fld>
            <a:endParaRPr lang="en-US"/>
          </a:p>
        </p:txBody>
      </p:sp>
      <p:graphicFrame>
        <p:nvGraphicFramePr>
          <p:cNvPr id="9" name="Table 8"/>
          <p:cNvGraphicFramePr>
            <a:graphicFrameLocks noGrp="1"/>
          </p:cNvGraphicFramePr>
          <p:nvPr>
            <p:extLst/>
          </p:nvPr>
        </p:nvGraphicFramePr>
        <p:xfrm>
          <a:off x="247858" y="1067191"/>
          <a:ext cx="11607811" cy="5413788"/>
        </p:xfrm>
        <a:graphic>
          <a:graphicData uri="http://schemas.openxmlformats.org/drawingml/2006/table">
            <a:tbl>
              <a:tblPr firstRow="1" bandRow="1">
                <a:tableStyleId>{5C22544A-7EE6-4342-B048-85BDC9FD1C3A}</a:tableStyleId>
              </a:tblPr>
              <a:tblGrid>
                <a:gridCol w="2025650">
                  <a:extLst>
                    <a:ext uri="{9D8B030D-6E8A-4147-A177-3AD203B41FA5}">
                      <a16:colId xmlns:a16="http://schemas.microsoft.com/office/drawing/2014/main" val="3346715546"/>
                    </a:ext>
                  </a:extLst>
                </a:gridCol>
                <a:gridCol w="9582161">
                  <a:extLst>
                    <a:ext uri="{9D8B030D-6E8A-4147-A177-3AD203B41FA5}">
                      <a16:colId xmlns:a16="http://schemas.microsoft.com/office/drawing/2014/main" val="14127591"/>
                    </a:ext>
                  </a:extLst>
                </a:gridCol>
              </a:tblGrid>
              <a:tr h="4005481">
                <a:tc>
                  <a:txBody>
                    <a:bodyPr/>
                    <a:lstStyle/>
                    <a:p>
                      <a:endParaRPr lang="en-US" b="0" dirty="0" smtClean="0">
                        <a:solidFill>
                          <a:schemeClr val="tx1"/>
                        </a:solidFill>
                        <a:latin typeface="Arial" panose="020B0604020202020204" pitchFamily="34" charset="0"/>
                        <a:cs typeface="Arial" panose="020B0604020202020204" pitchFamily="34" charset="0"/>
                      </a:endParaRPr>
                    </a:p>
                    <a:p>
                      <a:r>
                        <a:rPr lang="en-US" b="0" dirty="0" smtClean="0">
                          <a:solidFill>
                            <a:schemeClr val="tx1"/>
                          </a:solidFill>
                          <a:latin typeface="Arial" panose="020B0604020202020204" pitchFamily="34" charset="0"/>
                          <a:cs typeface="Arial" panose="020B0604020202020204" pitchFamily="34" charset="0"/>
                        </a:rPr>
                        <a:t>Activities and Key Accomplishments</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b="0" i="1" kern="1200" dirty="0" smtClean="0">
                        <a:solidFill>
                          <a:schemeClr val="tx1"/>
                        </a:solidFill>
                        <a:effectLst/>
                        <a:latin typeface="Arial" panose="020B0604020202020204" pitchFamily="34" charset="0"/>
                        <a:ea typeface="+mn-ea"/>
                        <a:cs typeface="Arial" panose="020B0604020202020204" pitchFamily="34" charset="0"/>
                      </a:endParaRPr>
                    </a:p>
                    <a:p>
                      <a:r>
                        <a:rPr lang="en-US" sz="1800" b="0" i="1" kern="1200" dirty="0" smtClean="0">
                          <a:solidFill>
                            <a:schemeClr val="tx1"/>
                          </a:solidFill>
                          <a:effectLst/>
                          <a:latin typeface="Arial" panose="020B0604020202020204" pitchFamily="34" charset="0"/>
                          <a:ea typeface="+mn-ea"/>
                          <a:cs typeface="Arial" panose="020B0604020202020204" pitchFamily="34" charset="0"/>
                        </a:rPr>
                        <a:t>Let’s Go!—</a:t>
                      </a:r>
                      <a:r>
                        <a:rPr lang="en-US" sz="1800" b="0" kern="1200" dirty="0" smtClean="0">
                          <a:solidFill>
                            <a:schemeClr val="tx1"/>
                          </a:solidFill>
                          <a:effectLst/>
                          <a:latin typeface="Arial" panose="020B0604020202020204" pitchFamily="34" charset="0"/>
                          <a:ea typeface="+mn-ea"/>
                          <a:cs typeface="Arial" panose="020B0604020202020204" pitchFamily="34" charset="0"/>
                        </a:rPr>
                        <a:t>32 Lincoln </a:t>
                      </a:r>
                      <a:r>
                        <a:rPr lang="en-US" sz="1800" b="0" kern="1200" dirty="0">
                          <a:solidFill>
                            <a:schemeClr val="tx1"/>
                          </a:solidFill>
                          <a:effectLst/>
                          <a:latin typeface="Arial" panose="020B0604020202020204" pitchFamily="34" charset="0"/>
                          <a:ea typeface="+mn-ea"/>
                          <a:cs typeface="Arial" panose="020B0604020202020204" pitchFamily="34" charset="0"/>
                        </a:rPr>
                        <a:t>County Sites</a:t>
                      </a:r>
                    </a:p>
                    <a:p>
                      <a:r>
                        <a:rPr lang="en-US" sz="1800" b="0" kern="1200" dirty="0">
                          <a:solidFill>
                            <a:schemeClr val="tx1"/>
                          </a:solidFill>
                          <a:effectLst/>
                          <a:latin typeface="Arial" panose="020B0604020202020204" pitchFamily="34" charset="0"/>
                          <a:ea typeface="+mn-ea"/>
                          <a:cs typeface="Arial" panose="020B0604020202020204" pitchFamily="34" charset="0"/>
                        </a:rPr>
                        <a:t> </a:t>
                      </a:r>
                    </a:p>
                    <a:p>
                      <a:r>
                        <a:rPr lang="en-US" sz="1800" b="0" kern="1200" dirty="0" smtClean="0">
                          <a:solidFill>
                            <a:schemeClr val="tx1"/>
                          </a:solidFill>
                          <a:effectLst/>
                          <a:latin typeface="Arial" panose="020B0604020202020204" pitchFamily="34" charset="0"/>
                          <a:ea typeface="+mn-ea"/>
                          <a:cs typeface="Arial" panose="020B0604020202020204" pitchFamily="34" charset="0"/>
                        </a:rPr>
                        <a:t>LincolnHealth Employee Wellness</a:t>
                      </a:r>
                      <a:r>
                        <a:rPr lang="en-US" sz="1800" b="0" kern="1200" dirty="0">
                          <a:solidFill>
                            <a:schemeClr val="tx1"/>
                          </a:solidFill>
                          <a:effectLst/>
                          <a:latin typeface="Arial" panose="020B0604020202020204" pitchFamily="34" charset="0"/>
                          <a:ea typeface="+mn-ea"/>
                          <a:cs typeface="Arial" panose="020B0604020202020204" pitchFamily="34" charset="0"/>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tx1"/>
                          </a:solidFill>
                          <a:effectLst/>
                          <a:latin typeface="Arial" panose="020B0604020202020204" pitchFamily="34" charset="0"/>
                          <a:ea typeface="+mn-ea"/>
                          <a:cs typeface="Arial" panose="020B0604020202020204" pitchFamily="34" charset="0"/>
                        </a:rPr>
                        <a:t>Summer and Winter Community Shared Agriculture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tx1"/>
                          </a:solidFill>
                          <a:effectLst/>
                          <a:latin typeface="Arial" panose="020B0604020202020204" pitchFamily="34" charset="0"/>
                          <a:ea typeface="+mn-ea"/>
                          <a:cs typeface="Arial" panose="020B0604020202020204" pitchFamily="34" charset="0"/>
                        </a:rPr>
                        <a:t>Winter and Spring Wellness Programs</a:t>
                      </a:r>
                      <a:endParaRPr lang="en-US" sz="1800" b="1" dirty="0" smtClean="0">
                        <a:solidFill>
                          <a:schemeClr val="tx1"/>
                        </a:solidFill>
                        <a:latin typeface="Arial" panose="020B0604020202020204" pitchFamily="34" charset="0"/>
                        <a:cs typeface="Arial" panose="020B0604020202020204" pitchFamily="34" charset="0"/>
                      </a:endParaRPr>
                    </a:p>
                    <a:p>
                      <a:endParaRPr lang="en-US" sz="1800" b="0" kern="1200" dirty="0" smtClean="0">
                        <a:solidFill>
                          <a:schemeClr val="tx1"/>
                        </a:solidFill>
                        <a:effectLst/>
                        <a:latin typeface="Arial" panose="020B0604020202020204" pitchFamily="34" charset="0"/>
                        <a:ea typeface="+mn-ea"/>
                        <a:cs typeface="Arial" panose="020B0604020202020204" pitchFamily="34" charset="0"/>
                      </a:endParaRPr>
                    </a:p>
                    <a:p>
                      <a:r>
                        <a:rPr lang="en-US" sz="1800" b="0" kern="1200" dirty="0" smtClean="0">
                          <a:solidFill>
                            <a:schemeClr val="tx1"/>
                          </a:solidFill>
                          <a:effectLst/>
                          <a:latin typeface="Arial" panose="020B0604020202020204" pitchFamily="34" charset="0"/>
                          <a:ea typeface="+mn-ea"/>
                          <a:cs typeface="Arial" panose="020B0604020202020204" pitchFamily="34" charset="0"/>
                        </a:rPr>
                        <a:t>Annual Winter Physical</a:t>
                      </a:r>
                      <a:r>
                        <a:rPr lang="en-US" sz="1800" b="0" kern="1200" baseline="0" dirty="0" smtClean="0">
                          <a:solidFill>
                            <a:schemeClr val="tx1"/>
                          </a:solidFill>
                          <a:effectLst/>
                          <a:latin typeface="Arial" panose="020B0604020202020204" pitchFamily="34" charset="0"/>
                          <a:ea typeface="+mn-ea"/>
                          <a:cs typeface="Arial" panose="020B0604020202020204" pitchFamily="34" charset="0"/>
                        </a:rPr>
                        <a:t> Activity Challenge—over 900 participants from schools, local businesses and individuals</a:t>
                      </a:r>
                    </a:p>
                    <a:p>
                      <a:endParaRPr lang="en-US" sz="1800" b="0" kern="1200" dirty="0" smtClean="0">
                        <a:solidFill>
                          <a:schemeClr val="tx1"/>
                        </a:solidFill>
                        <a:effectLst/>
                        <a:latin typeface="Arial" panose="020B0604020202020204" pitchFamily="34" charset="0"/>
                        <a:ea typeface="+mn-ea"/>
                        <a:cs typeface="Arial" panose="020B0604020202020204" pitchFamily="34" charset="0"/>
                      </a:endParaRPr>
                    </a:p>
                    <a:p>
                      <a:r>
                        <a:rPr lang="en-US" sz="1800" b="0" kern="1200" dirty="0" smtClean="0">
                          <a:solidFill>
                            <a:schemeClr val="tx1"/>
                          </a:solidFill>
                          <a:effectLst/>
                          <a:latin typeface="Arial" panose="020B0604020202020204" pitchFamily="34" charset="0"/>
                          <a:ea typeface="+mn-ea"/>
                          <a:cs typeface="Arial" panose="020B0604020202020204" pitchFamily="34" charset="0"/>
                        </a:rPr>
                        <a:t>National </a:t>
                      </a:r>
                      <a:r>
                        <a:rPr lang="en-US" sz="1800" b="0" kern="1200" dirty="0">
                          <a:solidFill>
                            <a:schemeClr val="tx1"/>
                          </a:solidFill>
                          <a:effectLst/>
                          <a:latin typeface="Arial" panose="020B0604020202020204" pitchFamily="34" charset="0"/>
                          <a:ea typeface="+mn-ea"/>
                          <a:cs typeface="Arial" panose="020B0604020202020204" pitchFamily="34" charset="0"/>
                        </a:rPr>
                        <a:t>Diabetes Prevention </a:t>
                      </a:r>
                      <a:r>
                        <a:rPr lang="en-US" sz="1800" b="0" kern="1200" dirty="0" smtClean="0">
                          <a:solidFill>
                            <a:schemeClr val="tx1"/>
                          </a:solidFill>
                          <a:effectLst/>
                          <a:latin typeface="Arial" panose="020B0604020202020204" pitchFamily="34" charset="0"/>
                          <a:ea typeface="+mn-ea"/>
                          <a:cs typeface="Arial" panose="020B0604020202020204" pitchFamily="34" charset="0"/>
                        </a:rPr>
                        <a:t>Program—offered</a:t>
                      </a:r>
                      <a:r>
                        <a:rPr lang="en-US" sz="1800" b="0" kern="1200" baseline="0" dirty="0" smtClean="0">
                          <a:solidFill>
                            <a:schemeClr val="tx1"/>
                          </a:solidFill>
                          <a:effectLst/>
                          <a:latin typeface="Arial" panose="020B0604020202020204" pitchFamily="34" charset="0"/>
                          <a:ea typeface="+mn-ea"/>
                          <a:cs typeface="Arial" panose="020B0604020202020204" pitchFamily="34" charset="0"/>
                        </a:rPr>
                        <a:t> through C</a:t>
                      </a:r>
                      <a:r>
                        <a:rPr lang="en-US" sz="1800" b="0" kern="1200" dirty="0" smtClean="0">
                          <a:solidFill>
                            <a:schemeClr val="tx1"/>
                          </a:solidFill>
                          <a:effectLst/>
                          <a:latin typeface="Arial" panose="020B0604020202020204" pitchFamily="34" charset="0"/>
                          <a:ea typeface="+mn-ea"/>
                          <a:cs typeface="Arial" panose="020B0604020202020204" pitchFamily="34" charset="0"/>
                        </a:rPr>
                        <a:t>LC</a:t>
                      </a:r>
                      <a:r>
                        <a:rPr lang="en-US" sz="1800" b="0" kern="1200" baseline="0" dirty="0" smtClean="0">
                          <a:solidFill>
                            <a:schemeClr val="tx1"/>
                          </a:solidFill>
                          <a:effectLst/>
                          <a:latin typeface="Arial" panose="020B0604020202020204" pitchFamily="34" charset="0"/>
                          <a:ea typeface="+mn-ea"/>
                          <a:cs typeface="Arial" panose="020B0604020202020204" pitchFamily="34" charset="0"/>
                        </a:rPr>
                        <a:t> and Boothbay Region YMCA’s in collaboration with MaineHealth/LincolnHealth</a:t>
                      </a:r>
                    </a:p>
                    <a:p>
                      <a:endParaRPr lang="en-US" sz="1800" b="0" kern="1200" baseline="0" dirty="0" smtClean="0">
                        <a:solidFill>
                          <a:schemeClr val="tx1"/>
                        </a:solidFill>
                        <a:effectLst/>
                        <a:latin typeface="Arial" panose="020B0604020202020204" pitchFamily="34" charset="0"/>
                        <a:ea typeface="+mn-ea"/>
                        <a:cs typeface="Arial" panose="020B0604020202020204" pitchFamily="34" charset="0"/>
                      </a:endParaRPr>
                    </a:p>
                    <a:p>
                      <a:r>
                        <a:rPr lang="en-US" sz="1800" b="0" kern="1200" baseline="0" dirty="0" smtClean="0">
                          <a:solidFill>
                            <a:schemeClr val="tx1"/>
                          </a:solidFill>
                          <a:effectLst/>
                          <a:latin typeface="Arial" panose="020B0604020202020204" pitchFamily="34" charset="0"/>
                          <a:ea typeface="+mn-ea"/>
                          <a:cs typeface="Arial" panose="020B0604020202020204" pitchFamily="34" charset="0"/>
                        </a:rPr>
                        <a:t>SNAP Ed—Nutrition Education—Healthy Lincoln County</a:t>
                      </a:r>
                    </a:p>
                    <a:p>
                      <a:endParaRPr lang="en-US" sz="1800" b="0" kern="1200" baseline="0" dirty="0" smtClean="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980253"/>
                  </a:ext>
                </a:extLst>
              </a:tr>
              <a:tr h="1207548">
                <a:tc>
                  <a:txBody>
                    <a:bodyPr/>
                    <a:lstStyle/>
                    <a:p>
                      <a:r>
                        <a:rPr lang="en-US" b="0" dirty="0">
                          <a:latin typeface="Arial" panose="020B0604020202020204" pitchFamily="34" charset="0"/>
                          <a:cs typeface="Arial" panose="020B0604020202020204" pitchFamily="34" charset="0"/>
                        </a:rPr>
                        <a:t>Grant</a:t>
                      </a:r>
                      <a:r>
                        <a:rPr lang="en-US" b="0" baseline="0" dirty="0">
                          <a:latin typeface="Arial" panose="020B0604020202020204" pitchFamily="34" charset="0"/>
                          <a:cs typeface="Arial" panose="020B0604020202020204" pitchFamily="34" charset="0"/>
                        </a:rPr>
                        <a:t> Work</a:t>
                      </a:r>
                      <a:endParaRPr lang="en-US"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120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Maine </a:t>
                      </a:r>
                      <a:r>
                        <a:rPr lang="en-US" sz="1800" dirty="0">
                          <a:effectLst/>
                          <a:latin typeface="Arial" panose="020B0604020202020204" pitchFamily="34" charset="0"/>
                          <a:ea typeface="Calibri" panose="020F0502020204030204" pitchFamily="34" charset="0"/>
                          <a:cs typeface="Arial" panose="020B0604020202020204" pitchFamily="34" charset="0"/>
                        </a:rPr>
                        <a:t>Prevention Services Grant (</a:t>
                      </a:r>
                      <a:r>
                        <a:rPr lang="en-US" sz="1800" i="1" dirty="0">
                          <a:effectLst/>
                          <a:latin typeface="Arial" panose="020B0604020202020204" pitchFamily="34" charset="0"/>
                          <a:ea typeface="Calibri" panose="020F0502020204030204" pitchFamily="34" charset="0"/>
                          <a:cs typeface="Arial" panose="020B0604020202020204" pitchFamily="34" charset="0"/>
                        </a:rPr>
                        <a:t>Let’s Go</a:t>
                      </a:r>
                      <a:r>
                        <a:rPr lang="en-US" sz="1800" i="1" dirty="0" smtClean="0">
                          <a:effectLst/>
                          <a:latin typeface="Arial" panose="020B0604020202020204" pitchFamily="34" charset="0"/>
                          <a:ea typeface="Calibri" panose="020F0502020204030204" pitchFamily="34" charset="0"/>
                          <a:cs typeface="Arial" panose="020B0604020202020204" pitchFamily="34" charset="0"/>
                        </a:rPr>
                        <a:t>!</a:t>
                      </a:r>
                      <a:r>
                        <a:rPr lang="en-US" sz="1800" dirty="0" smtClean="0">
                          <a:effectLst/>
                          <a:latin typeface="Arial" panose="020B0604020202020204" pitchFamily="34" charset="0"/>
                          <a:ea typeface="Calibri" panose="020F0502020204030204" pitchFamily="34" charset="0"/>
                          <a:cs typeface="Arial" panose="020B0604020202020204" pitchFamily="34" charset="0"/>
                        </a:rPr>
                        <a:t>)—LincolnHealth</a:t>
                      </a:r>
                    </a:p>
                    <a:p>
                      <a:pPr marL="0" marR="0">
                        <a:lnSpc>
                          <a:spcPct val="107000"/>
                        </a:lnSpc>
                        <a:spcBef>
                          <a:spcPts val="120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Maine Prevention Services Grant (SNAP Ed)—UNE/Healthy</a:t>
                      </a:r>
                      <a:r>
                        <a:rPr lang="en-US" sz="1800" baseline="0" dirty="0" smtClean="0">
                          <a:effectLst/>
                          <a:latin typeface="Arial" panose="020B0604020202020204" pitchFamily="34" charset="0"/>
                          <a:ea typeface="Calibri" panose="020F0502020204030204" pitchFamily="34" charset="0"/>
                          <a:cs typeface="Arial" panose="020B0604020202020204" pitchFamily="34" charset="0"/>
                        </a:rPr>
                        <a:t> Lincoln County</a:t>
                      </a:r>
                      <a:endParaRPr lang="en-US" sz="18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3447722"/>
                  </a:ext>
                </a:extLst>
              </a:tr>
            </a:tbl>
          </a:graphicData>
        </a:graphic>
      </p:graphicFrame>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 r="59892"/>
          <a:stretch/>
        </p:blipFill>
        <p:spPr>
          <a:xfrm>
            <a:off x="8322955" y="1112422"/>
            <a:ext cx="3456487" cy="1914937"/>
          </a:xfrm>
          <a:prstGeom prst="rect">
            <a:avLst/>
          </a:prstGeom>
        </p:spPr>
      </p:pic>
    </p:spTree>
    <p:extLst>
      <p:ext uri="{BB962C8B-B14F-4D97-AF65-F5344CB8AC3E}">
        <p14:creationId xmlns:p14="http://schemas.microsoft.com/office/powerpoint/2010/main" val="323366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784"/>
            <a:ext cx="10515600" cy="1325563"/>
          </a:xfrm>
        </p:spPr>
        <p:txBody>
          <a:bodyPr/>
          <a:lstStyle/>
          <a:p>
            <a:r>
              <a:rPr lang="en-US" dirty="0" smtClean="0"/>
              <a:t>Food Insecurity</a:t>
            </a:r>
            <a:endParaRPr lang="en-US" dirty="0"/>
          </a:p>
        </p:txBody>
      </p:sp>
      <p:sp>
        <p:nvSpPr>
          <p:cNvPr id="5" name="Slide Number Placeholder 4"/>
          <p:cNvSpPr>
            <a:spLocks noGrp="1"/>
          </p:cNvSpPr>
          <p:nvPr>
            <p:ph type="sldNum" sz="quarter" idx="12"/>
          </p:nvPr>
        </p:nvSpPr>
        <p:spPr/>
        <p:txBody>
          <a:bodyPr/>
          <a:lstStyle/>
          <a:p>
            <a:fld id="{9B536768-C171-4A40-86CF-A60E08BEB5A1}" type="slidenum">
              <a:rPr lang="en-US" smtClean="0"/>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76322844"/>
              </p:ext>
            </p:extLst>
          </p:nvPr>
        </p:nvGraphicFramePr>
        <p:xfrm>
          <a:off x="200129" y="1180247"/>
          <a:ext cx="11791742" cy="5368785"/>
        </p:xfrm>
        <a:graphic>
          <a:graphicData uri="http://schemas.openxmlformats.org/drawingml/2006/table">
            <a:tbl>
              <a:tblPr firstRow="1" bandRow="1">
                <a:tableStyleId>{5C22544A-7EE6-4342-B048-85BDC9FD1C3A}</a:tableStyleId>
              </a:tblPr>
              <a:tblGrid>
                <a:gridCol w="1677924">
                  <a:extLst>
                    <a:ext uri="{9D8B030D-6E8A-4147-A177-3AD203B41FA5}">
                      <a16:colId xmlns:a16="http://schemas.microsoft.com/office/drawing/2014/main" val="3346715546"/>
                    </a:ext>
                  </a:extLst>
                </a:gridCol>
                <a:gridCol w="10113818">
                  <a:extLst>
                    <a:ext uri="{9D8B030D-6E8A-4147-A177-3AD203B41FA5}">
                      <a16:colId xmlns:a16="http://schemas.microsoft.com/office/drawing/2014/main" val="14127591"/>
                    </a:ext>
                  </a:extLst>
                </a:gridCol>
              </a:tblGrid>
              <a:tr h="4258561">
                <a:tc>
                  <a:txBody>
                    <a:bodyPr/>
                    <a:lstStyle/>
                    <a:p>
                      <a:r>
                        <a:rPr lang="en-US" b="0" dirty="0" smtClean="0">
                          <a:solidFill>
                            <a:schemeClr val="tx1"/>
                          </a:solidFill>
                          <a:latin typeface="Arial" panose="020B0604020202020204" pitchFamily="34" charset="0"/>
                          <a:cs typeface="Arial" panose="020B0604020202020204" pitchFamily="34" charset="0"/>
                        </a:rPr>
                        <a:t>Education</a:t>
                      </a:r>
                      <a:r>
                        <a:rPr lang="en-US" b="0" baseline="0" dirty="0" smtClean="0">
                          <a:solidFill>
                            <a:schemeClr val="tx1"/>
                          </a:solidFill>
                          <a:latin typeface="Arial" panose="020B0604020202020204" pitchFamily="34" charset="0"/>
                          <a:cs typeface="Arial" panose="020B0604020202020204" pitchFamily="34" charset="0"/>
                        </a:rPr>
                        <a:t> </a:t>
                      </a:r>
                      <a:r>
                        <a:rPr lang="en-US" b="0" baseline="0" dirty="0">
                          <a:solidFill>
                            <a:schemeClr val="tx1"/>
                          </a:solidFill>
                          <a:latin typeface="Arial" panose="020B0604020202020204" pitchFamily="34" charset="0"/>
                          <a:cs typeface="Arial" panose="020B0604020202020204" pitchFamily="34" charset="0"/>
                        </a:rPr>
                        <a:t>&amp; Programs</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baseline="0" dirty="0" smtClean="0">
                          <a:solidFill>
                            <a:schemeClr val="tx1"/>
                          </a:solidFill>
                          <a:latin typeface="Arial" panose="020B0604020202020204" pitchFamily="34" charset="0"/>
                          <a:cs typeface="Arial" panose="020B0604020202020204" pitchFamily="34" charset="0"/>
                        </a:rPr>
                        <a:t>Food Distribution</a:t>
                      </a:r>
                      <a:endParaRPr lang="en-US" b="0" baseline="0" dirty="0">
                        <a:solidFill>
                          <a:schemeClr val="tx1"/>
                        </a:solidFill>
                        <a:latin typeface="Arial" panose="020B0604020202020204" pitchFamily="34" charset="0"/>
                        <a:cs typeface="Arial" panose="020B0604020202020204" pitchFamily="34" charset="0"/>
                      </a:endParaRPr>
                    </a:p>
                    <a:p>
                      <a:pPr marL="742950" lvl="1" indent="-285750">
                        <a:spcBef>
                          <a:spcPts val="300"/>
                        </a:spcBef>
                        <a:buFont typeface="Arial" panose="020B0604020202020204" pitchFamily="34" charset="0"/>
                        <a:buChar char="•"/>
                      </a:pPr>
                      <a:r>
                        <a:rPr lang="en-US" b="0" baseline="0" dirty="0" smtClean="0">
                          <a:solidFill>
                            <a:schemeClr val="tx1"/>
                          </a:solidFill>
                          <a:latin typeface="Arial" panose="020B0604020202020204" pitchFamily="34" charset="0"/>
                          <a:cs typeface="Arial" panose="020B0604020202020204" pitchFamily="34" charset="0"/>
                        </a:rPr>
                        <a:t>Emergency Food Bags at LMP Family Damariscotta, Wiscasset, </a:t>
                      </a:r>
                    </a:p>
                    <a:p>
                      <a:pPr marL="742950" lvl="2" indent="0">
                        <a:spcBef>
                          <a:spcPts val="300"/>
                        </a:spcBef>
                        <a:buFont typeface="Arial" panose="020B0604020202020204" pitchFamily="34" charset="0"/>
                        <a:buNone/>
                      </a:pPr>
                      <a:r>
                        <a:rPr lang="en-US" b="0" baseline="0" dirty="0" smtClean="0">
                          <a:solidFill>
                            <a:schemeClr val="tx1"/>
                          </a:solidFill>
                          <a:latin typeface="Arial" panose="020B0604020202020204" pitchFamily="34" charset="0"/>
                          <a:cs typeface="Arial" panose="020B0604020202020204" pitchFamily="34" charset="0"/>
                        </a:rPr>
                        <a:t>Boothbay and Waldoboro</a:t>
                      </a:r>
                    </a:p>
                    <a:p>
                      <a:pPr marL="742950" lvl="1" indent="-285750">
                        <a:spcBef>
                          <a:spcPts val="300"/>
                        </a:spcBef>
                        <a:buFont typeface="Arial" panose="020B0604020202020204" pitchFamily="34" charset="0"/>
                        <a:buChar char="•"/>
                      </a:pPr>
                      <a:r>
                        <a:rPr lang="en-US" b="0" baseline="0" dirty="0" smtClean="0">
                          <a:solidFill>
                            <a:schemeClr val="tx1"/>
                          </a:solidFill>
                          <a:latin typeface="Arial" panose="020B0604020202020204" pitchFamily="34" charset="0"/>
                          <a:cs typeface="Arial" panose="020B0604020202020204" pitchFamily="34" charset="0"/>
                        </a:rPr>
                        <a:t>Drive-Through Food Box Pick-Ups</a:t>
                      </a:r>
                      <a:endParaRPr lang="en-US" b="0" baseline="0" dirty="0">
                        <a:solidFill>
                          <a:schemeClr val="tx1"/>
                        </a:solidFill>
                        <a:latin typeface="Arial" panose="020B0604020202020204" pitchFamily="34" charset="0"/>
                        <a:cs typeface="Arial" panose="020B0604020202020204" pitchFamily="34" charset="0"/>
                      </a:endParaRP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smtClean="0">
                          <a:solidFill>
                            <a:schemeClr val="tx1"/>
                          </a:solidFill>
                          <a:latin typeface="Arial" panose="020B0604020202020204" pitchFamily="34" charset="0"/>
                          <a:cs typeface="Arial" panose="020B0604020202020204" pitchFamily="34" charset="0"/>
                        </a:rPr>
                        <a:t>Fresh, Seasonal Vegetable Program in LH LMP Provider Practices from:</a:t>
                      </a:r>
                    </a:p>
                    <a:p>
                      <a:pPr marL="742950" lvl="1" indent="-285750">
                        <a:spcBef>
                          <a:spcPts val="300"/>
                        </a:spcBef>
                        <a:buFont typeface="Arial" panose="020B0604020202020204" pitchFamily="34" charset="0"/>
                        <a:buChar char="•"/>
                      </a:pPr>
                      <a:r>
                        <a:rPr lang="en-US" b="0" baseline="0" dirty="0" smtClean="0">
                          <a:solidFill>
                            <a:schemeClr val="tx1"/>
                          </a:solidFill>
                          <a:latin typeface="Arial" panose="020B0604020202020204" pitchFamily="34" charset="0"/>
                          <a:cs typeface="Arial" panose="020B0604020202020204" pitchFamily="34" charset="0"/>
                        </a:rPr>
                        <a:t>13 Organic Raised-Bed Gardens on 3 LincolnHealth campuses</a:t>
                      </a:r>
                    </a:p>
                    <a:p>
                      <a:pPr marL="742950" lvl="1" indent="-285750">
                        <a:spcBef>
                          <a:spcPts val="300"/>
                        </a:spcBef>
                        <a:buFont typeface="Arial" panose="020B0604020202020204" pitchFamily="34" charset="0"/>
                        <a:buChar char="•"/>
                      </a:pPr>
                      <a:r>
                        <a:rPr lang="en-US" b="0" baseline="0" dirty="0" smtClean="0">
                          <a:solidFill>
                            <a:schemeClr val="tx1"/>
                          </a:solidFill>
                          <a:latin typeface="Arial" panose="020B0604020202020204" pitchFamily="34" charset="0"/>
                          <a:cs typeface="Arial" panose="020B0604020202020204" pitchFamily="34" charset="0"/>
                        </a:rPr>
                        <a:t>Lincoln County Gleaners/Healthy Lincoln County</a:t>
                      </a:r>
                    </a:p>
                    <a:p>
                      <a:endParaRPr lang="en-US" b="0" baseline="0" dirty="0" smtClean="0">
                        <a:solidFill>
                          <a:schemeClr val="tx1"/>
                        </a:solidFill>
                        <a:latin typeface="Arial" panose="020B0604020202020204" pitchFamily="34" charset="0"/>
                        <a:cs typeface="Arial" panose="020B0604020202020204" pitchFamily="34" charset="0"/>
                      </a:endParaRPr>
                    </a:p>
                    <a:p>
                      <a:r>
                        <a:rPr lang="en-US" b="0" baseline="0" dirty="0" smtClean="0">
                          <a:solidFill>
                            <a:schemeClr val="tx1"/>
                          </a:solidFill>
                          <a:latin typeface="Arial" panose="020B0604020202020204" pitchFamily="34" charset="0"/>
                          <a:cs typeface="Arial" panose="020B0604020202020204" pitchFamily="34" charset="0"/>
                        </a:rPr>
                        <a:t>LincolnHealth “Help Yourself Shelves”—</a:t>
                      </a:r>
                    </a:p>
                    <a:p>
                      <a:r>
                        <a:rPr lang="en-US" b="0" baseline="0" dirty="0" smtClean="0">
                          <a:solidFill>
                            <a:schemeClr val="tx1"/>
                          </a:solidFill>
                          <a:latin typeface="Arial" panose="020B0604020202020204" pitchFamily="34" charset="0"/>
                          <a:cs typeface="Arial" panose="020B0604020202020204" pitchFamily="34" charset="0"/>
                        </a:rPr>
                        <a:t>access to non-perishable food items</a:t>
                      </a:r>
                    </a:p>
                    <a:p>
                      <a:pPr marL="742950" lvl="1" indent="-285750">
                        <a:buFont typeface="Arial" panose="020B0604020202020204" pitchFamily="34" charset="0"/>
                        <a:buChar char="•"/>
                      </a:pPr>
                      <a:r>
                        <a:rPr lang="en-US" b="0" baseline="0" dirty="0" smtClean="0">
                          <a:solidFill>
                            <a:schemeClr val="tx1"/>
                          </a:solidFill>
                          <a:latin typeface="Arial" panose="020B0604020202020204" pitchFamily="34" charset="0"/>
                          <a:cs typeface="Arial" panose="020B0604020202020204" pitchFamily="34" charset="0"/>
                        </a:rPr>
                        <a:t>Partnership with Ecumenical Food Pantry</a:t>
                      </a:r>
                    </a:p>
                    <a:p>
                      <a:endParaRPr lang="en-US" b="0" baseline="0" dirty="0" smtClean="0">
                        <a:solidFill>
                          <a:schemeClr val="tx1"/>
                        </a:solidFill>
                        <a:latin typeface="Arial" panose="020B0604020202020204" pitchFamily="34" charset="0"/>
                        <a:cs typeface="Arial" panose="020B0604020202020204" pitchFamily="34" charset="0"/>
                      </a:endParaRPr>
                    </a:p>
                    <a:p>
                      <a:r>
                        <a:rPr lang="en-US" b="0" baseline="0" dirty="0" smtClean="0">
                          <a:solidFill>
                            <a:schemeClr val="tx1"/>
                          </a:solidFill>
                          <a:latin typeface="Arial" panose="020B0604020202020204" pitchFamily="34" charset="0"/>
                          <a:cs typeface="Arial" panose="020B0604020202020204" pitchFamily="34" charset="0"/>
                        </a:rPr>
                        <a:t>Summer Food Program—27,000 meals distributed across 2 counties </a:t>
                      </a:r>
                    </a:p>
                    <a:p>
                      <a:r>
                        <a:rPr lang="en-US" b="0" baseline="0" dirty="0" smtClean="0">
                          <a:solidFill>
                            <a:schemeClr val="tx1"/>
                          </a:solidFill>
                          <a:latin typeface="Arial" panose="020B0604020202020204" pitchFamily="34" charset="0"/>
                          <a:cs typeface="Arial" panose="020B0604020202020204" pitchFamily="34" charset="0"/>
                        </a:rPr>
                        <a:t>by Healthy Lincoln County</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980253"/>
                  </a:ext>
                </a:extLst>
              </a:tr>
              <a:tr h="972045">
                <a:tc>
                  <a:txBody>
                    <a:bodyPr/>
                    <a:lstStyle/>
                    <a:p>
                      <a:r>
                        <a:rPr lang="en-US" b="0" dirty="0" smtClean="0">
                          <a:solidFill>
                            <a:schemeClr val="tx1"/>
                          </a:solidFill>
                          <a:latin typeface="Arial" panose="020B0604020202020204" pitchFamily="34" charset="0"/>
                          <a:cs typeface="Arial" panose="020B0604020202020204" pitchFamily="34" charset="0"/>
                        </a:rPr>
                        <a:t>Grant Work</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smtClean="0">
                          <a:solidFill>
                            <a:schemeClr val="tx1"/>
                          </a:solidFill>
                          <a:latin typeface="Arial" panose="020B0604020202020204" pitchFamily="34" charset="0"/>
                          <a:cs typeface="Arial" panose="020B0604020202020204" pitchFamily="34" charset="0"/>
                        </a:rPr>
                        <a:t>Good </a:t>
                      </a:r>
                      <a:r>
                        <a:rPr lang="en-US" b="0" smtClean="0">
                          <a:solidFill>
                            <a:schemeClr val="tx1"/>
                          </a:solidFill>
                          <a:latin typeface="Arial" panose="020B0604020202020204" pitchFamily="34" charset="0"/>
                          <a:cs typeface="Arial" panose="020B0604020202020204" pitchFamily="34" charset="0"/>
                        </a:rPr>
                        <a:t>Shepherd</a:t>
                      </a:r>
                      <a:r>
                        <a:rPr lang="en-US" b="0" baseline="0" smtClean="0">
                          <a:solidFill>
                            <a:schemeClr val="tx1"/>
                          </a:solidFill>
                          <a:latin typeface="Arial" panose="020B0604020202020204" pitchFamily="34" charset="0"/>
                          <a:cs typeface="Arial" panose="020B0604020202020204" pitchFamily="34" charset="0"/>
                        </a:rPr>
                        <a:t> </a:t>
                      </a:r>
                      <a:r>
                        <a:rPr lang="en-US" b="0" baseline="0" dirty="0" smtClean="0">
                          <a:solidFill>
                            <a:schemeClr val="tx1"/>
                          </a:solidFill>
                          <a:latin typeface="Arial" panose="020B0604020202020204" pitchFamily="34" charset="0"/>
                          <a:cs typeface="Arial" panose="020B0604020202020204" pitchFamily="34" charset="0"/>
                        </a:rPr>
                        <a:t>Food Bank grant</a:t>
                      </a:r>
                    </a:p>
                    <a:p>
                      <a:pPr>
                        <a:spcBef>
                          <a:spcPts val="600"/>
                        </a:spcBef>
                      </a:pPr>
                      <a:r>
                        <a:rPr lang="en-US" b="0" baseline="0" dirty="0" smtClean="0">
                          <a:solidFill>
                            <a:schemeClr val="tx1"/>
                          </a:solidFill>
                          <a:latin typeface="Arial" panose="020B0604020202020204" pitchFamily="34" charset="0"/>
                          <a:cs typeface="Arial" panose="020B0604020202020204" pitchFamily="34" charset="0"/>
                        </a:rPr>
                        <a:t>USDA COVID Relief Funds and Summer Food Service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3601925"/>
                  </a:ext>
                </a:extLst>
              </a:tr>
            </a:tbl>
          </a:graphicData>
        </a:graphic>
      </p:graphicFrame>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449" t="17780" r="12091" b="13312"/>
          <a:stretch/>
        </p:blipFill>
        <p:spPr>
          <a:xfrm>
            <a:off x="9183952" y="3864639"/>
            <a:ext cx="2612572" cy="161778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cstate="hqprint">
            <a:extLst>
              <a:ext uri="{28A0092B-C50C-407E-A947-70E740481C1C}">
                <a14:useLocalDpi xmlns:a14="http://schemas.microsoft.com/office/drawing/2010/main" val="0"/>
              </a:ext>
            </a:extLst>
          </a:blip>
          <a:srcRect l="10511" t="19274" r="17271"/>
          <a:stretch/>
        </p:blipFill>
        <p:spPr>
          <a:xfrm rot="5400000">
            <a:off x="9702089" y="1520533"/>
            <a:ext cx="2278603" cy="19102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7346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18</a:t>
            </a:fld>
            <a:endParaRPr lang="en-US"/>
          </a:p>
        </p:txBody>
      </p:sp>
    </p:spTree>
    <p:extLst>
      <p:ext uri="{BB962C8B-B14F-4D97-AF65-F5344CB8AC3E}">
        <p14:creationId xmlns:p14="http://schemas.microsoft.com/office/powerpoint/2010/main" val="2637443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19</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515040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20</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1083206333"/>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21</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a:cxnSpLocks/>
          </p:cNvCxnSpPr>
          <p:nvPr/>
        </p:nvCxnSpPr>
        <p:spPr>
          <a:xfrm>
            <a:off x="605642" y="3474720"/>
            <a:ext cx="38191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22</a:t>
            </a:fld>
            <a:endParaRPr lang="en-US"/>
          </a:p>
        </p:txBody>
      </p:sp>
    </p:spTree>
    <p:extLst>
      <p:ext uri="{BB962C8B-B14F-4D97-AF65-F5344CB8AC3E}">
        <p14:creationId xmlns:p14="http://schemas.microsoft.com/office/powerpoint/2010/main" val="63842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7"/>
            <a:ext cx="2102572" cy="2290619"/>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1400" dirty="0">
                <a:latin typeface="Arial Narrow" panose="020B0606020202030204" pitchFamily="34" charset="0"/>
                <a:ea typeface="Calibri" panose="020F0502020204030204" pitchFamily="34" charset="0"/>
                <a:cs typeface="Calibri" panose="020F0502020204030204" pitchFamily="34" charset="0"/>
              </a:rPr>
              <a:t>SOMERSET</a:t>
            </a:r>
            <a:r>
              <a:rPr lang="en-US" sz="1400" dirty="0">
                <a:effectLst/>
                <a:latin typeface="Arial Narrow" panose="020B0606020202030204" pitchFamily="34" charset="0"/>
                <a:ea typeface="Calibri" panose="020F0502020204030204" pitchFamily="34" charset="0"/>
                <a:cs typeface="Calibri" panose="020F0502020204030204" pitchFamily="34" charset="0"/>
              </a:rPr>
              <a:t> COUNTY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2800" b="1" dirty="0">
                <a:solidFill>
                  <a:srgbClr val="000000"/>
                </a:solidFill>
                <a:latin typeface="HelveticaNeueLT Std"/>
                <a:ea typeface="Calibri" panose="020F0502020204030204" pitchFamily="34" charset="0"/>
                <a:cs typeface="Times New Roman" panose="02020603050405020304" pitchFamily="18" charset="0"/>
              </a:rPr>
              <a:t>34,201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Lincoln County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667CE54-A0EE-40A6-8D25-7C0079FBE327}"/>
              </a:ext>
            </a:extLst>
          </p:cNvPr>
          <p:cNvCxnSpPr>
            <a:stCxn id="4" idx="1"/>
            <a:endCxn id="4" idx="3"/>
          </p:cNvCxnSpPr>
          <p:nvPr/>
        </p:nvCxnSpPr>
        <p:spPr>
          <a:xfrm>
            <a:off x="1298142" y="2752437"/>
            <a:ext cx="21025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992FD70-9CC4-4672-9390-E3DF5C51F882}"/>
              </a:ext>
            </a:extLst>
          </p:cNvPr>
          <p:cNvGrpSpPr/>
          <p:nvPr/>
        </p:nvGrpSpPr>
        <p:grpSpPr>
          <a:xfrm>
            <a:off x="4229822" y="2018807"/>
            <a:ext cx="6858000" cy="4072191"/>
            <a:chOff x="0" y="0"/>
            <a:chExt cx="5595938" cy="3479482"/>
          </a:xfrm>
          <a:noFill/>
        </p:grpSpPr>
        <p:graphicFrame>
          <p:nvGraphicFramePr>
            <p:cNvPr id="11" name="Chart 10">
              <a:extLst>
                <a:ext uri="{FF2B5EF4-FFF2-40B4-BE49-F238E27FC236}">
                  <a16:creationId xmlns:a16="http://schemas.microsoft.com/office/drawing/2014/main" id="{F060CC6D-965D-4003-A2F5-9991D82FAE20}"/>
                </a:ext>
              </a:extLst>
            </p:cNvPr>
            <p:cNvGraphicFramePr>
              <a:graphicFrameLocks/>
            </p:cNvGraphicFramePr>
            <p:nvPr/>
          </p:nvGraphicFramePr>
          <p:xfrm>
            <a:off x="2852738" y="0"/>
            <a:ext cx="27432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43F28100-D980-4133-8D03-05A4A69E1861}"/>
                </a:ext>
              </a:extLst>
            </p:cNvPr>
            <p:cNvGraphicFramePr/>
            <p:nvPr/>
          </p:nvGraphicFramePr>
          <p:xfrm>
            <a:off x="0" y="4762"/>
            <a:ext cx="3017520" cy="347472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77055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smtClean="0"/>
              <a:t>Social Determinants of Health</a:t>
            </a:r>
            <a:endParaRPr lang="en-US" dirty="0"/>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64664"/>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10;&#10;Description automatically generated">
            <a:extLst>
              <a:ext uri="{FF2B5EF4-FFF2-40B4-BE49-F238E27FC236}">
                <a16:creationId xmlns:a16="http://schemas.microsoft.com/office/drawing/2014/main" id="{273F5BB5-E167-4DC2-98D9-72C391A1F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315" y="693871"/>
            <a:ext cx="6752262" cy="5470258"/>
          </a:xfrm>
          <a:prstGeom prst="rect">
            <a:avLst/>
          </a:prstGeom>
        </p:spPr>
      </p:pic>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smtClean="0"/>
              <a:t>Social Determinants of Health</a:t>
            </a:r>
            <a:endParaRPr lang="en-US" dirty="0"/>
          </a:p>
        </p:txBody>
      </p:sp>
    </p:spTree>
    <p:extLst>
      <p:ext uri="{BB962C8B-B14F-4D97-AF65-F5344CB8AC3E}">
        <p14:creationId xmlns:p14="http://schemas.microsoft.com/office/powerpoint/2010/main" val="931648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smtClean="0"/>
              <a:t>Social Determinants of Health</a:t>
            </a:r>
            <a:endParaRPr lang="en-US" dirty="0"/>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2753300" y="2400880"/>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078" y="182880"/>
            <a:ext cx="4316361" cy="6108736"/>
          </a:xfrm>
          <a:prstGeom prst="rect">
            <a:avLst/>
          </a:prstGeom>
        </p:spPr>
      </p:pic>
    </p:spTree>
    <p:extLst>
      <p:ext uri="{BB962C8B-B14F-4D97-AF65-F5344CB8AC3E}">
        <p14:creationId xmlns:p14="http://schemas.microsoft.com/office/powerpoint/2010/main" val="3826487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Social Determinants of Health</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27</a:t>
            </a:fld>
            <a:endParaRPr lang="en-US"/>
          </a:p>
        </p:txBody>
      </p:sp>
      <p:graphicFrame>
        <p:nvGraphicFramePr>
          <p:cNvPr id="5" name="Chart 4">
            <a:extLst>
              <a:ext uri="{FF2B5EF4-FFF2-40B4-BE49-F238E27FC236}">
                <a16:creationId xmlns:a16="http://schemas.microsoft.com/office/drawing/2014/main" id="{09059862-6107-41EA-9BAE-6FEA7E872FA2}"/>
              </a:ext>
            </a:extLst>
          </p:cNvPr>
          <p:cNvGraphicFramePr>
            <a:graphicFrameLocks noGrp="1"/>
          </p:cNvGraphicFramePr>
          <p:nvPr>
            <p:extLst>
              <p:ext uri="{D42A27DB-BD31-4B8C-83A1-F6EECF244321}">
                <p14:modId xmlns:p14="http://schemas.microsoft.com/office/powerpoint/2010/main" val="3064766616"/>
              </p:ext>
            </p:extLst>
          </p:nvPr>
        </p:nvGraphicFramePr>
        <p:xfrm>
          <a:off x="2095500" y="1302121"/>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906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smtClean="0"/>
              <a:t>Social Determinants of Health</a:t>
            </a:r>
            <a:endParaRPr lang="en-US" dirty="0"/>
          </a:p>
        </p:txBody>
      </p:sp>
      <p:grpSp>
        <p:nvGrpSpPr>
          <p:cNvPr id="10" name="Group 9">
            <a:extLst>
              <a:ext uri="{FF2B5EF4-FFF2-40B4-BE49-F238E27FC236}">
                <a16:creationId xmlns:a16="http://schemas.microsoft.com/office/drawing/2014/main" id="{24095972-EC4A-49B5-8123-8E600158184D}"/>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6646A9A3-6154-4330-8262-B92B6B3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80DA1F40-CED8-4DF4-B2B5-F6AB0A73F410}"/>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B237C1AC-CDE8-41CF-8031-30AC9CF51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14" name="Text Box 193">
            <a:extLst>
              <a:ext uri="{FF2B5EF4-FFF2-40B4-BE49-F238E27FC236}">
                <a16:creationId xmlns:a16="http://schemas.microsoft.com/office/drawing/2014/main" id="{21A878E2-74AE-4718-B373-D919DF46B0E0}"/>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63">
            <a:extLst>
              <a:ext uri="{FF2B5EF4-FFF2-40B4-BE49-F238E27FC236}">
                <a16:creationId xmlns:a16="http://schemas.microsoft.com/office/drawing/2014/main" id="{7269B76C-1259-413A-8221-3D25D0C57CB3}"/>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344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General Health Status</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29</a:t>
            </a:fld>
            <a:endParaRPr lang="en-US"/>
          </a:p>
        </p:txBody>
      </p:sp>
      <p:graphicFrame>
        <p:nvGraphicFramePr>
          <p:cNvPr id="5" name="Chart 4">
            <a:extLst>
              <a:ext uri="{FF2B5EF4-FFF2-40B4-BE49-F238E27FC236}">
                <a16:creationId xmlns:a16="http://schemas.microsoft.com/office/drawing/2014/main" id="{DAF17204-3C1D-4D7E-A6A1-976BA852CC97}"/>
              </a:ext>
            </a:extLst>
          </p:cNvPr>
          <p:cNvGraphicFramePr>
            <a:graphicFrameLocks noGrp="1"/>
          </p:cNvGraphicFramePr>
          <p:nvPr>
            <p:extLst>
              <p:ext uri="{D42A27DB-BD31-4B8C-83A1-F6EECF244321}">
                <p14:modId xmlns:p14="http://schemas.microsoft.com/office/powerpoint/2010/main" val="2554197222"/>
              </p:ext>
            </p:extLst>
          </p:nvPr>
        </p:nvGraphicFramePr>
        <p:xfrm>
          <a:off x="2095500" y="131179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60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4E94-D64E-4D35-84D2-1F530A1CBEC2}"/>
              </a:ext>
            </a:extLst>
          </p:cNvPr>
          <p:cNvSpPr>
            <a:spLocks noGrp="1"/>
          </p:cNvSpPr>
          <p:nvPr>
            <p:ph type="title"/>
          </p:nvPr>
        </p:nvSpPr>
        <p:spPr>
          <a:xfrm>
            <a:off x="838200" y="182881"/>
            <a:ext cx="10515600" cy="913100"/>
          </a:xfrm>
        </p:spPr>
        <p:txBody>
          <a:bodyPr/>
          <a:lstStyle/>
          <a:p>
            <a:r>
              <a:rPr lang="en-US" dirty="0"/>
              <a:t>Forum Agenda</a:t>
            </a:r>
          </a:p>
        </p:txBody>
      </p:sp>
      <p:sp>
        <p:nvSpPr>
          <p:cNvPr id="4" name="Slide Number Placeholder 3">
            <a:extLst>
              <a:ext uri="{FF2B5EF4-FFF2-40B4-BE49-F238E27FC236}">
                <a16:creationId xmlns:a16="http://schemas.microsoft.com/office/drawing/2014/main" id="{01C382AE-8867-42C3-945C-496C05A910E8}"/>
              </a:ext>
            </a:extLst>
          </p:cNvPr>
          <p:cNvSpPr>
            <a:spLocks noGrp="1"/>
          </p:cNvSpPr>
          <p:nvPr>
            <p:ph type="sldNum" sz="quarter" idx="12"/>
          </p:nvPr>
        </p:nvSpPr>
        <p:spPr/>
        <p:txBody>
          <a:bodyPr/>
          <a:lstStyle/>
          <a:p>
            <a:fld id="{9B536768-C171-4A40-86CF-A60E08BEB5A1}" type="slidenum">
              <a:rPr lang="en-US" smtClean="0"/>
              <a:t>3</a:t>
            </a:fld>
            <a:endParaRPr lang="en-US"/>
          </a:p>
        </p:txBody>
      </p:sp>
      <p:graphicFrame>
        <p:nvGraphicFramePr>
          <p:cNvPr id="7" name="Table 6">
            <a:extLst>
              <a:ext uri="{FF2B5EF4-FFF2-40B4-BE49-F238E27FC236}">
                <a16:creationId xmlns:a16="http://schemas.microsoft.com/office/drawing/2014/main" id="{462D960F-33C3-45A1-B5CB-90309EC48857}"/>
              </a:ext>
            </a:extLst>
          </p:cNvPr>
          <p:cNvGraphicFramePr>
            <a:graphicFrameLocks noGrp="1"/>
          </p:cNvGraphicFramePr>
          <p:nvPr>
            <p:extLst/>
          </p:nvPr>
        </p:nvGraphicFramePr>
        <p:xfrm>
          <a:off x="365051" y="936493"/>
          <a:ext cx="11461897" cy="5727634"/>
        </p:xfrm>
        <a:graphic>
          <a:graphicData uri="http://schemas.openxmlformats.org/drawingml/2006/table">
            <a:tbl>
              <a:tblPr firstRow="1" bandRow="1">
                <a:tableStyleId>{5C22544A-7EE6-4342-B048-85BDC9FD1C3A}</a:tableStyleId>
              </a:tblPr>
              <a:tblGrid>
                <a:gridCol w="1651639">
                  <a:extLst>
                    <a:ext uri="{9D8B030D-6E8A-4147-A177-3AD203B41FA5}">
                      <a16:colId xmlns:a16="http://schemas.microsoft.com/office/drawing/2014/main" val="2125759393"/>
                    </a:ext>
                  </a:extLst>
                </a:gridCol>
                <a:gridCol w="2780778">
                  <a:extLst>
                    <a:ext uri="{9D8B030D-6E8A-4147-A177-3AD203B41FA5}">
                      <a16:colId xmlns:a16="http://schemas.microsoft.com/office/drawing/2014/main" val="3578790237"/>
                    </a:ext>
                  </a:extLst>
                </a:gridCol>
                <a:gridCol w="7029480">
                  <a:extLst>
                    <a:ext uri="{9D8B030D-6E8A-4147-A177-3AD203B41FA5}">
                      <a16:colId xmlns:a16="http://schemas.microsoft.com/office/drawing/2014/main" val="1223096879"/>
                    </a:ext>
                  </a:extLst>
                </a:gridCol>
              </a:tblGrid>
              <a:tr h="329717">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Time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Activity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ea typeface="+mn-ea"/>
                          <a:cs typeface="Arial" panose="020B0604020202020204" pitchFamily="34" charset="0"/>
                        </a:rPr>
                        <a:t>Speaker/Facilitator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extLst>
                  <a:ext uri="{0D108BD9-81ED-4DB2-BD59-A6C34878D82A}">
                    <a16:rowId xmlns:a16="http://schemas.microsoft.com/office/drawing/2014/main" val="4269263892"/>
                  </a:ext>
                </a:extLst>
              </a:tr>
              <a:tr h="360580">
                <a:tc>
                  <a:txBody>
                    <a:bodyPr/>
                    <a:lstStyle/>
                    <a:p>
                      <a:r>
                        <a:rPr lang="en-US" sz="1600" dirty="0" smtClean="0">
                          <a:latin typeface="+mn-lt"/>
                        </a:rPr>
                        <a:t>2:30- 2:35 </a:t>
                      </a:r>
                      <a:r>
                        <a:rPr lang="en-US" sz="1600" dirty="0">
                          <a:latin typeface="+mn-lt"/>
                        </a:rPr>
                        <a:t>pm</a:t>
                      </a:r>
                    </a:p>
                  </a:txBody>
                  <a:tcP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Welcome</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smtClean="0">
                          <a:effectLst/>
                          <a:latin typeface="+mn-lt"/>
                          <a:ea typeface="Calibri" panose="020F0502020204030204" pitchFamily="34" charset="0"/>
                          <a:cs typeface="Arial" panose="020B0604020202020204" pitchFamily="34" charset="0"/>
                        </a:rPr>
                        <a:t>Cathy Cole</a:t>
                      </a:r>
                      <a:r>
                        <a:rPr lang="en-US" sz="1800" dirty="0" smtClean="0">
                          <a:effectLst/>
                          <a:latin typeface="+mn-lt"/>
                          <a:ea typeface="Calibri" panose="020F0502020204030204" pitchFamily="34" charset="0"/>
                          <a:cs typeface="Arial" panose="020B0604020202020204" pitchFamily="34" charset="0"/>
                        </a:rPr>
                        <a:t>, LincolnHealth </a:t>
                      </a:r>
                      <a:r>
                        <a:rPr lang="en-US" sz="1800" dirty="0">
                          <a:effectLst/>
                          <a:latin typeface="+mn-lt"/>
                          <a:ea typeface="Calibri" panose="020F0502020204030204" pitchFamily="34" charset="0"/>
                          <a:cs typeface="Arial" panose="020B0604020202020204" pitchFamily="34" charset="0"/>
                        </a:rPr>
                        <a:t>Community</a:t>
                      </a:r>
                      <a:r>
                        <a:rPr lang="en-US" sz="1800" baseline="0" dirty="0">
                          <a:effectLst/>
                          <a:latin typeface="+mn-lt"/>
                          <a:ea typeface="Calibri" panose="020F0502020204030204" pitchFamily="34" charset="0"/>
                          <a:cs typeface="Arial" panose="020B0604020202020204" pitchFamily="34" charset="0"/>
                        </a:rPr>
                        <a:t> Health Improvement</a:t>
                      </a:r>
                      <a:endParaRPr lang="en-US" sz="1800" dirty="0">
                        <a:effectLst/>
                        <a:latin typeface="+mn-lt"/>
                        <a:ea typeface="Calibri" panose="020F0502020204030204" pitchFamily="34" charset="0"/>
                        <a:cs typeface="Arial" panose="020B0604020202020204" pitchFamily="34" charset="0"/>
                      </a:endParaRPr>
                    </a:p>
                  </a:txBody>
                  <a:tcPr marL="80281" marR="80281" marT="40442" marB="40442"/>
                </a:tc>
                <a:extLst>
                  <a:ext uri="{0D108BD9-81ED-4DB2-BD59-A6C34878D82A}">
                    <a16:rowId xmlns:a16="http://schemas.microsoft.com/office/drawing/2014/main" val="2702460339"/>
                  </a:ext>
                </a:extLst>
              </a:tr>
              <a:tr h="418059">
                <a:tc>
                  <a:txBody>
                    <a:bodyPr/>
                    <a:lstStyle/>
                    <a:p>
                      <a:r>
                        <a:rPr lang="en-US" sz="1600" dirty="0" smtClean="0">
                          <a:latin typeface="+mn-lt"/>
                        </a:rPr>
                        <a:t>2:35- 2:40 </a:t>
                      </a:r>
                      <a:r>
                        <a:rPr lang="en-US" sz="1600" dirty="0">
                          <a:latin typeface="+mn-lt"/>
                        </a:rPr>
                        <a:t>pm</a:t>
                      </a:r>
                    </a:p>
                  </a:txBody>
                  <a:tcPr/>
                </a:tc>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Arial" panose="020B0604020202020204" pitchFamily="34" charset="0"/>
                        </a:rPr>
                        <a:t>Overview of Zoom</a:t>
                      </a: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latin typeface="+mn-lt"/>
                        </a:rPr>
                        <a:t>Jo</a:t>
                      </a:r>
                      <a:r>
                        <a:rPr lang="en-US" sz="1800" dirty="0">
                          <a:solidFill>
                            <a:schemeClr val="tx1"/>
                          </a:solidFill>
                          <a:latin typeface="+mn-lt"/>
                        </a:rPr>
                        <a:t> </a:t>
                      </a:r>
                      <a:r>
                        <a:rPr lang="en-US" sz="1800" b="1" kern="1200" dirty="0">
                          <a:solidFill>
                            <a:srgbClr val="000000"/>
                          </a:solidFill>
                          <a:effectLst/>
                          <a:latin typeface="+mn-lt"/>
                          <a:ea typeface="Calibri" panose="020F0502020204030204" pitchFamily="34" charset="0"/>
                          <a:cs typeface="Times New Roman" panose="02020603050405020304" pitchFamily="18" charset="0"/>
                        </a:rPr>
                        <a:t>Morrissey, </a:t>
                      </a:r>
                      <a:r>
                        <a:rPr lang="en-US" sz="1800" kern="1200" dirty="0">
                          <a:solidFill>
                            <a:srgbClr val="000000"/>
                          </a:solidFill>
                          <a:effectLst/>
                          <a:latin typeface="+mn-lt"/>
                          <a:ea typeface="Calibri" panose="020F0502020204030204" pitchFamily="34" charset="0"/>
                          <a:cs typeface="Times New Roman" panose="02020603050405020304" pitchFamily="18" charset="0"/>
                        </a:rPr>
                        <a:t>Maine Shared </a:t>
                      </a:r>
                      <a:r>
                        <a:rPr lang="en-US" sz="1800" kern="1200" dirty="0" err="1">
                          <a:solidFill>
                            <a:srgbClr val="000000"/>
                          </a:solidFill>
                          <a:effectLst/>
                          <a:latin typeface="+mn-lt"/>
                          <a:ea typeface="Calibri" panose="020F0502020204030204" pitchFamily="34" charset="0"/>
                          <a:cs typeface="Times New Roman" panose="02020603050405020304" pitchFamily="18" charset="0"/>
                        </a:rPr>
                        <a:t>CHNA</a:t>
                      </a:r>
                      <a:r>
                        <a:rPr lang="en-US" sz="1800" kern="1200" dirty="0">
                          <a:solidFill>
                            <a:srgbClr val="000000"/>
                          </a:solidFill>
                          <a:effectLst/>
                          <a:latin typeface="+mn-lt"/>
                          <a:ea typeface="Calibri" panose="020F0502020204030204" pitchFamily="34" charset="0"/>
                          <a:cs typeface="Times New Roman" panose="02020603050405020304" pitchFamily="18" charset="0"/>
                        </a:rPr>
                        <a:t> Program Manager</a:t>
                      </a:r>
                      <a:endParaRPr lang="en-US" sz="1800" dirty="0">
                        <a:solidFill>
                          <a:schemeClr val="tx1"/>
                        </a:solidFill>
                        <a:latin typeface="+mn-lt"/>
                      </a:endParaRPr>
                    </a:p>
                  </a:txBody>
                  <a:tcPr marL="80281" marR="80281" marT="40442" marB="40442"/>
                </a:tc>
                <a:extLst>
                  <a:ext uri="{0D108BD9-81ED-4DB2-BD59-A6C34878D82A}">
                    <a16:rowId xmlns:a16="http://schemas.microsoft.com/office/drawing/2014/main" val="2064659022"/>
                  </a:ext>
                </a:extLst>
              </a:tr>
              <a:tr h="547201">
                <a:tc>
                  <a:txBody>
                    <a:bodyPr/>
                    <a:lstStyle/>
                    <a:p>
                      <a:r>
                        <a:rPr lang="en-US" sz="1600" dirty="0" smtClean="0">
                          <a:latin typeface="+mn-lt"/>
                        </a:rPr>
                        <a:t>2:40</a:t>
                      </a:r>
                      <a:r>
                        <a:rPr lang="en-US" sz="1600" baseline="0" dirty="0" smtClean="0">
                          <a:latin typeface="+mn-lt"/>
                        </a:rPr>
                        <a:t> </a:t>
                      </a:r>
                      <a:r>
                        <a:rPr lang="en-US" sz="1600" baseline="0" dirty="0">
                          <a:latin typeface="+mn-lt"/>
                        </a:rPr>
                        <a:t>– </a:t>
                      </a:r>
                      <a:r>
                        <a:rPr lang="en-US" sz="1600" baseline="0" dirty="0" smtClean="0">
                          <a:latin typeface="+mn-lt"/>
                        </a:rPr>
                        <a:t>2:45 </a:t>
                      </a:r>
                      <a:r>
                        <a:rPr lang="en-US" sz="1600" baseline="0" dirty="0">
                          <a:latin typeface="+mn-lt"/>
                        </a:rPr>
                        <a:t>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Leadership Remarks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smtClean="0">
                          <a:solidFill>
                            <a:schemeClr val="tx1"/>
                          </a:solidFill>
                          <a:latin typeface="+mn-lt"/>
                        </a:rPr>
                        <a:t>Cindy Wade</a:t>
                      </a:r>
                      <a:r>
                        <a:rPr lang="en-US" sz="1800" baseline="0" dirty="0" smtClean="0">
                          <a:solidFill>
                            <a:schemeClr val="tx1"/>
                          </a:solidFill>
                          <a:latin typeface="+mn-lt"/>
                        </a:rPr>
                        <a:t>, CEO/President, LincolnHealth</a:t>
                      </a:r>
                      <a:endParaRPr lang="en-US" sz="1800" baseline="0" dirty="0">
                        <a:solidFill>
                          <a:schemeClr val="tx1"/>
                        </a:solidFill>
                        <a:latin typeface="+mn-lt"/>
                      </a:endParaRPr>
                    </a:p>
                  </a:txBody>
                  <a:tcPr marL="80281" marR="80281" marT="40442" marB="40442" anchor="ctr"/>
                </a:tc>
                <a:extLst>
                  <a:ext uri="{0D108BD9-81ED-4DB2-BD59-A6C34878D82A}">
                    <a16:rowId xmlns:a16="http://schemas.microsoft.com/office/drawing/2014/main" val="2086731360"/>
                  </a:ext>
                </a:extLst>
              </a:tr>
              <a:tr h="926926">
                <a:tc>
                  <a:txBody>
                    <a:bodyPr/>
                    <a:lstStyle/>
                    <a:p>
                      <a:r>
                        <a:rPr lang="en-US" sz="1600" dirty="0" smtClean="0">
                          <a:latin typeface="+mn-lt"/>
                        </a:rPr>
                        <a:t>2:45</a:t>
                      </a:r>
                      <a:r>
                        <a:rPr lang="en-US" sz="1600" baseline="0" dirty="0" smtClean="0">
                          <a:latin typeface="+mn-lt"/>
                        </a:rPr>
                        <a:t> </a:t>
                      </a:r>
                      <a:r>
                        <a:rPr lang="en-US" sz="1600" baseline="0" dirty="0">
                          <a:latin typeface="+mn-lt"/>
                        </a:rPr>
                        <a:t>– </a:t>
                      </a:r>
                      <a:r>
                        <a:rPr lang="en-US" sz="1600" baseline="0" dirty="0" smtClean="0">
                          <a:latin typeface="+mn-lt"/>
                        </a:rPr>
                        <a:t>2:55 </a:t>
                      </a:r>
                      <a:r>
                        <a:rPr lang="en-US" sz="1600" baseline="0" dirty="0">
                          <a:latin typeface="+mn-lt"/>
                        </a:rPr>
                        <a:t>pm</a:t>
                      </a:r>
                      <a:endParaRPr lang="en-US" sz="1600" dirty="0">
                        <a:latin typeface="+mn-lt"/>
                      </a:endParaRPr>
                    </a:p>
                  </a:txBody>
                  <a:tcPr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effectLst/>
                          <a:latin typeface="+mn-lt"/>
                          <a:cs typeface="Arial" panose="020B0604020202020204" pitchFamily="34" charset="0"/>
                        </a:rPr>
                        <a:t>Review previous </a:t>
                      </a:r>
                      <a:r>
                        <a:rPr lang="en-US" sz="1600" kern="1200" dirty="0" err="1">
                          <a:effectLst/>
                          <a:latin typeface="+mn-lt"/>
                          <a:cs typeface="Arial" panose="020B0604020202020204" pitchFamily="34" charset="0"/>
                        </a:rPr>
                        <a:t>CHNA</a:t>
                      </a:r>
                      <a:r>
                        <a:rPr lang="en-US" sz="1600" kern="1200" dirty="0">
                          <a:effectLst/>
                          <a:latin typeface="+mn-lt"/>
                          <a:cs typeface="Arial" panose="020B0604020202020204" pitchFamily="34" charset="0"/>
                        </a:rPr>
                        <a:t> priorities and activities 2019-2021</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Drexell</a:t>
                      </a:r>
                      <a:r>
                        <a:rPr lang="en-US" sz="1800" b="1" kern="1200" baseline="0" dirty="0">
                          <a:solidFill>
                            <a:schemeClr val="dk1"/>
                          </a:solidFill>
                          <a:effectLst/>
                          <a:latin typeface="+mn-lt"/>
                          <a:ea typeface="+mn-ea"/>
                          <a:cs typeface="+mn-cs"/>
                        </a:rPr>
                        <a:t> White</a:t>
                      </a:r>
                      <a:r>
                        <a:rPr lang="en-US" sz="1800" kern="1200" baseline="0" dirty="0">
                          <a:solidFill>
                            <a:schemeClr val="dk1"/>
                          </a:solidFill>
                          <a:effectLst/>
                          <a:latin typeface="+mn-lt"/>
                          <a:ea typeface="+mn-ea"/>
                          <a:cs typeface="+mn-cs"/>
                        </a:rPr>
                        <a:t>, Public Health Liaison, </a:t>
                      </a:r>
                      <a:r>
                        <a:rPr lang="en-US" sz="1800" kern="1200" baseline="0" dirty="0" err="1">
                          <a:solidFill>
                            <a:schemeClr val="dk1"/>
                          </a:solidFill>
                          <a:effectLst/>
                          <a:latin typeface="+mn-lt"/>
                          <a:ea typeface="+mn-ea"/>
                          <a:cs typeface="+mn-cs"/>
                        </a:rPr>
                        <a:t>Midcoast</a:t>
                      </a:r>
                      <a:r>
                        <a:rPr lang="en-US" sz="1800" kern="1200" baseline="0" dirty="0">
                          <a:solidFill>
                            <a:schemeClr val="dk1"/>
                          </a:solidFill>
                          <a:effectLst/>
                          <a:latin typeface="+mn-lt"/>
                          <a:ea typeface="+mn-ea"/>
                          <a:cs typeface="+mn-cs"/>
                        </a:rPr>
                        <a:t> Public Health District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Team Members, </a:t>
                      </a:r>
                      <a:r>
                        <a:rPr lang="en-US" sz="1800" kern="1200" dirty="0" smtClean="0">
                          <a:solidFill>
                            <a:schemeClr val="dk1"/>
                          </a:solidFill>
                          <a:effectLst/>
                          <a:latin typeface="+mn-lt"/>
                          <a:ea typeface="+mn-ea"/>
                          <a:cs typeface="+mn-cs"/>
                        </a:rPr>
                        <a:t>LincolnHealth and Coulombe Center </a:t>
                      </a:r>
                      <a:r>
                        <a:rPr lang="en-US" sz="1800" kern="1200" dirty="0">
                          <a:solidFill>
                            <a:schemeClr val="dk1"/>
                          </a:solidFill>
                          <a:effectLst/>
                          <a:latin typeface="+mn-lt"/>
                          <a:ea typeface="+mn-ea"/>
                          <a:cs typeface="+mn-cs"/>
                        </a:rPr>
                        <a:t>Community Health</a:t>
                      </a:r>
                      <a:r>
                        <a:rPr lang="en-US" sz="1800" kern="1200" baseline="0" dirty="0">
                          <a:solidFill>
                            <a:schemeClr val="dk1"/>
                          </a:solidFill>
                          <a:effectLst/>
                          <a:latin typeface="+mn-lt"/>
                          <a:ea typeface="+mn-ea"/>
                          <a:cs typeface="+mn-cs"/>
                        </a:rPr>
                        <a:t> Improvement</a:t>
                      </a:r>
                      <a:endParaRPr lang="en-US" sz="1800" kern="1200" dirty="0">
                        <a:solidFill>
                          <a:schemeClr val="dk1"/>
                        </a:solidFill>
                        <a:effectLst/>
                        <a:latin typeface="+mn-lt"/>
                        <a:ea typeface="+mn-ea"/>
                        <a:cs typeface="+mn-cs"/>
                      </a:endParaRPr>
                    </a:p>
                  </a:txBody>
                  <a:tcPr marL="80281" marR="80281" marT="40442" marB="40442" anchor="ctr"/>
                </a:tc>
                <a:extLst>
                  <a:ext uri="{0D108BD9-81ED-4DB2-BD59-A6C34878D82A}">
                    <a16:rowId xmlns:a16="http://schemas.microsoft.com/office/drawing/2014/main" val="3142180063"/>
                  </a:ext>
                </a:extLst>
              </a:tr>
              <a:tr h="563671">
                <a:tc>
                  <a:txBody>
                    <a:bodyPr/>
                    <a:lstStyle/>
                    <a:p>
                      <a:r>
                        <a:rPr lang="en-US" sz="1600" dirty="0" smtClean="0">
                          <a:latin typeface="+mn-lt"/>
                        </a:rPr>
                        <a:t>2:55</a:t>
                      </a:r>
                      <a:r>
                        <a:rPr lang="en-US" sz="1600" baseline="0" dirty="0" smtClean="0">
                          <a:latin typeface="+mn-lt"/>
                        </a:rPr>
                        <a:t> </a:t>
                      </a:r>
                      <a:r>
                        <a:rPr lang="en-US" sz="1600" baseline="0" dirty="0">
                          <a:latin typeface="+mn-lt"/>
                        </a:rPr>
                        <a:t>– </a:t>
                      </a:r>
                      <a:r>
                        <a:rPr lang="en-US" sz="1600" baseline="0" dirty="0" smtClean="0">
                          <a:latin typeface="+mn-lt"/>
                        </a:rPr>
                        <a:t>3:20 </a:t>
                      </a:r>
                      <a:r>
                        <a:rPr lang="en-US" sz="1600" baseline="0" dirty="0">
                          <a:latin typeface="+mn-lt"/>
                        </a:rPr>
                        <a:t>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Presentation of key findings from the data</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800" b="1" kern="1200" dirty="0">
                          <a:effectLst/>
                          <a:latin typeface="+mn-lt"/>
                          <a:cs typeface="Arial" panose="020B0604020202020204" pitchFamily="34" charset="0"/>
                        </a:rPr>
                        <a:t>John Snow, Inc.</a:t>
                      </a:r>
                      <a:endParaRPr lang="en-US" sz="18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859297210"/>
                  </a:ext>
                </a:extLst>
              </a:tr>
              <a:tr h="682849">
                <a:tc>
                  <a:txBody>
                    <a:bodyPr/>
                    <a:lstStyle/>
                    <a:p>
                      <a:r>
                        <a:rPr lang="en-US" sz="1600" dirty="0" smtClean="0">
                          <a:latin typeface="+mn-lt"/>
                        </a:rPr>
                        <a:t>3:20</a:t>
                      </a:r>
                      <a:r>
                        <a:rPr lang="en-US" sz="1600" baseline="0" dirty="0" smtClean="0">
                          <a:latin typeface="+mn-lt"/>
                        </a:rPr>
                        <a:t> –4:20 </a:t>
                      </a:r>
                      <a:r>
                        <a:rPr lang="en-US" sz="1600" baseline="0" dirty="0">
                          <a:latin typeface="+mn-lt"/>
                        </a:rPr>
                        <a:t>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Break-out session – facilitated discussion on data and health priority identification</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800" b="1" kern="1200" dirty="0">
                          <a:effectLst/>
                          <a:latin typeface="+mn-lt"/>
                          <a:cs typeface="Arial" panose="020B0604020202020204" pitchFamily="34" charset="0"/>
                        </a:rPr>
                        <a:t>John Snow, Inc. &amp; Local Facilitators</a:t>
                      </a:r>
                      <a:endParaRPr lang="en-US" sz="18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952271868"/>
                  </a:ext>
                </a:extLst>
              </a:tr>
              <a:tr h="380406">
                <a:tc>
                  <a:txBody>
                    <a:bodyPr/>
                    <a:lstStyle/>
                    <a:p>
                      <a:r>
                        <a:rPr lang="en-US" sz="1600" dirty="0" smtClean="0">
                          <a:latin typeface="+mn-lt"/>
                        </a:rPr>
                        <a:t>4:20</a:t>
                      </a:r>
                      <a:r>
                        <a:rPr lang="en-US" sz="1600" baseline="0" dirty="0" smtClean="0">
                          <a:latin typeface="+mn-lt"/>
                        </a:rPr>
                        <a:t> </a:t>
                      </a:r>
                      <a:r>
                        <a:rPr lang="en-US" sz="1600" baseline="0" dirty="0">
                          <a:latin typeface="+mn-lt"/>
                        </a:rPr>
                        <a:t>– </a:t>
                      </a:r>
                      <a:r>
                        <a:rPr lang="en-US" sz="1600" baseline="0" dirty="0" smtClean="0">
                          <a:latin typeface="+mn-lt"/>
                        </a:rPr>
                        <a:t>4:30 </a:t>
                      </a:r>
                      <a:r>
                        <a:rPr lang="en-US" sz="1600" baseline="0" dirty="0">
                          <a:latin typeface="+mn-lt"/>
                        </a:rPr>
                        <a:t>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Reconvene and Review</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latin typeface="+mn-lt"/>
                        </a:rPr>
                        <a:t>John Snow, Inc.</a:t>
                      </a:r>
                      <a:endParaRPr lang="en-US" sz="1800" b="1" dirty="0">
                        <a:effectLst/>
                        <a:latin typeface="+mn-lt"/>
                        <a:ea typeface="Calibri" panose="020F0502020204030204" pitchFamily="34" charset="0"/>
                        <a:cs typeface="Times New Roman" panose="02020603050405020304" pitchFamily="18" charset="0"/>
                      </a:endParaRPr>
                    </a:p>
                  </a:txBody>
                  <a:tcPr marL="80281" marR="80281" marT="40442" marB="40442" anchor="ctr"/>
                </a:tc>
                <a:extLst>
                  <a:ext uri="{0D108BD9-81ED-4DB2-BD59-A6C34878D82A}">
                    <a16:rowId xmlns:a16="http://schemas.microsoft.com/office/drawing/2014/main" val="2825840655"/>
                  </a:ext>
                </a:extLst>
              </a:tr>
              <a:tr h="347987">
                <a:tc>
                  <a:txBody>
                    <a:bodyPr/>
                    <a:lstStyle/>
                    <a:p>
                      <a:r>
                        <a:rPr lang="en-US" sz="1600" dirty="0" smtClean="0">
                          <a:latin typeface="+mn-lt"/>
                        </a:rPr>
                        <a:t>4:30</a:t>
                      </a:r>
                      <a:r>
                        <a:rPr lang="en-US" sz="1600" baseline="0" dirty="0" smtClean="0">
                          <a:latin typeface="+mn-lt"/>
                        </a:rPr>
                        <a:t> – 4:45 pm</a:t>
                      </a:r>
                      <a:endParaRPr lang="en-US" sz="1600" dirty="0">
                        <a:latin typeface="+mn-lt"/>
                      </a:endParaRPr>
                    </a:p>
                  </a:txBody>
                  <a:tcPr anchor="ctr"/>
                </a:tc>
                <a:tc>
                  <a:txBody>
                    <a:bodyPr/>
                    <a:lstStyle/>
                    <a:p>
                      <a:pPr marL="0" marR="0">
                        <a:lnSpc>
                          <a:spcPct val="107000"/>
                        </a:lnSpc>
                        <a:spcBef>
                          <a:spcPts val="0"/>
                        </a:spcBef>
                        <a:spcAft>
                          <a:spcPts val="0"/>
                        </a:spcAft>
                      </a:pPr>
                      <a:r>
                        <a:rPr lang="en-US" sz="1600" dirty="0" smtClean="0">
                          <a:effectLst/>
                          <a:latin typeface="+mn-lt"/>
                          <a:ea typeface="Calibri" panose="020F0502020204030204" pitchFamily="34" charset="0"/>
                          <a:cs typeface="Arial" panose="020B0604020202020204" pitchFamily="34" charset="0"/>
                        </a:rPr>
                        <a:t>Break</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0"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572574859"/>
                  </a:ext>
                </a:extLst>
              </a:tr>
              <a:tr h="581409">
                <a:tc>
                  <a:txBody>
                    <a:bodyPr/>
                    <a:lstStyle/>
                    <a:p>
                      <a:r>
                        <a:rPr lang="en-US" sz="1600" dirty="0" smtClean="0">
                          <a:latin typeface="+mn-lt"/>
                        </a:rPr>
                        <a:t>4:45pm-5:45pm</a:t>
                      </a:r>
                      <a:endParaRPr lang="en-US" sz="1600" dirty="0">
                        <a:latin typeface="+mn-lt"/>
                      </a:endParaRPr>
                    </a:p>
                  </a:txBody>
                  <a:tcPr anchor="ctr"/>
                </a:tc>
                <a:tc>
                  <a:txBody>
                    <a:bodyPr/>
                    <a:lstStyle/>
                    <a:p>
                      <a:pPr marL="0" marR="0">
                        <a:lnSpc>
                          <a:spcPct val="107000"/>
                        </a:lnSpc>
                        <a:spcBef>
                          <a:spcPts val="0"/>
                        </a:spcBef>
                        <a:spcAft>
                          <a:spcPts val="0"/>
                        </a:spcAft>
                      </a:pPr>
                      <a:r>
                        <a:rPr lang="en-US" sz="1600" dirty="0" smtClean="0">
                          <a:effectLst/>
                          <a:latin typeface="+mn-lt"/>
                          <a:ea typeface="Calibri" panose="020F0502020204030204" pitchFamily="34" charset="0"/>
                          <a:cs typeface="Arial" panose="020B0604020202020204" pitchFamily="34" charset="0"/>
                        </a:rPr>
                        <a:t>Reconvene for Community Health Improvement Fund Forum</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smtClean="0">
                          <a:effectLst/>
                          <a:latin typeface="+mn-lt"/>
                          <a:ea typeface="Calibri" panose="020F0502020204030204" pitchFamily="34" charset="0"/>
                          <a:cs typeface="Arial" panose="020B0604020202020204" pitchFamily="34" charset="0"/>
                        </a:rPr>
                        <a:t>Lois Skillings,</a:t>
                      </a:r>
                      <a:r>
                        <a:rPr lang="en-US" sz="1800" b="1" baseline="0" dirty="0" smtClean="0">
                          <a:effectLst/>
                          <a:latin typeface="+mn-lt"/>
                          <a:ea typeface="Calibri" panose="020F0502020204030204" pitchFamily="34" charset="0"/>
                          <a:cs typeface="Arial" panose="020B0604020202020204" pitchFamily="34" charset="0"/>
                        </a:rPr>
                        <a:t> </a:t>
                      </a:r>
                      <a:r>
                        <a:rPr lang="en-US" sz="1800" b="0" baseline="0" dirty="0" smtClean="0">
                          <a:effectLst/>
                          <a:latin typeface="+mn-lt"/>
                          <a:ea typeface="Calibri" panose="020F0502020204030204" pitchFamily="34" charset="0"/>
                          <a:cs typeface="Arial" panose="020B0604020202020204" pitchFamily="34" charset="0"/>
                        </a:rPr>
                        <a:t>CEO/President, Mid Coast-Parkview Health</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baseline="0" dirty="0" smtClean="0">
                          <a:effectLst/>
                          <a:latin typeface="+mn-lt"/>
                          <a:ea typeface="Calibri" panose="020F0502020204030204" pitchFamily="34" charset="0"/>
                          <a:cs typeface="Arial" panose="020B0604020202020204" pitchFamily="34" charset="0"/>
                        </a:rPr>
                        <a:t>Cindy Wade, </a:t>
                      </a:r>
                      <a:r>
                        <a:rPr lang="en-US" sz="1800" b="0" baseline="0" dirty="0" smtClean="0">
                          <a:effectLst/>
                          <a:latin typeface="+mn-lt"/>
                          <a:ea typeface="Calibri" panose="020F0502020204030204" pitchFamily="34" charset="0"/>
                          <a:cs typeface="Arial" panose="020B0604020202020204" pitchFamily="34" charset="0"/>
                        </a:rPr>
                        <a:t>CEO/President, LincolnHealth</a:t>
                      </a:r>
                      <a:endParaRPr lang="en-US" sz="1800" b="0"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3647037348"/>
                  </a:ext>
                </a:extLst>
              </a:tr>
            </a:tbl>
          </a:graphicData>
        </a:graphic>
      </p:graphicFrame>
    </p:spTree>
    <p:extLst>
      <p:ext uri="{BB962C8B-B14F-4D97-AF65-F5344CB8AC3E}">
        <p14:creationId xmlns:p14="http://schemas.microsoft.com/office/powerpoint/2010/main" val="1422097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smtClean="0"/>
              <a:t>Overall Mortality</a:t>
            </a:r>
            <a:endParaRPr lang="en-US" dirty="0"/>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20" y="1484144"/>
            <a:ext cx="3510242" cy="4663440"/>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82" y="2419514"/>
            <a:ext cx="3037777" cy="344123"/>
          </a:xfrm>
          <a:prstGeom prst="rect">
            <a:avLst/>
          </a:prstGeom>
        </p:spPr>
      </p:pic>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extLst>
              <p:ext uri="{D42A27DB-BD31-4B8C-83A1-F6EECF244321}">
                <p14:modId xmlns:p14="http://schemas.microsoft.com/office/powerpoint/2010/main" val="3636736362"/>
              </p:ext>
            </p:extLst>
          </p:nvPr>
        </p:nvGraphicFramePr>
        <p:xfrm>
          <a:off x="5465482" y="2986276"/>
          <a:ext cx="5381334" cy="1712408"/>
        </p:xfrm>
        <a:graphic>
          <a:graphicData uri="http://schemas.openxmlformats.org/drawingml/2006/table">
            <a:tbl>
              <a:tblPr firstRow="1" bandRow="1">
                <a:tableStyleId>{2A488322-F2BA-4B5B-9748-0D474271808F}</a:tableStyleId>
              </a:tblPr>
              <a:tblGrid>
                <a:gridCol w="556627">
                  <a:extLst>
                    <a:ext uri="{9D8B030D-6E8A-4147-A177-3AD203B41FA5}">
                      <a16:colId xmlns:a16="http://schemas.microsoft.com/office/drawing/2014/main" val="2218372706"/>
                    </a:ext>
                  </a:extLst>
                </a:gridCol>
                <a:gridCol w="2410691">
                  <a:extLst>
                    <a:ext uri="{9D8B030D-6E8A-4147-A177-3AD203B41FA5}">
                      <a16:colId xmlns:a16="http://schemas.microsoft.com/office/drawing/2014/main" val="783766752"/>
                    </a:ext>
                  </a:extLst>
                </a:gridCol>
                <a:gridCol w="2414016">
                  <a:extLst>
                    <a:ext uri="{9D8B030D-6E8A-4147-A177-3AD203B41FA5}">
                      <a16:colId xmlns:a16="http://schemas.microsoft.com/office/drawing/2014/main" val="1199976438"/>
                    </a:ext>
                  </a:extLst>
                </a:gridCol>
              </a:tblGrid>
              <a:tr h="270171">
                <a:tc>
                  <a:txBody>
                    <a:bodyPr/>
                    <a:lstStyle/>
                    <a:p>
                      <a:pPr algn="ctr"/>
                      <a:r>
                        <a:rPr lang="en-US" sz="1200" dirty="0">
                          <a:solidFill>
                            <a:schemeClr val="bg1"/>
                          </a:solidFill>
                        </a:rPr>
                        <a:t>RANK</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LINCOLN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2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2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2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2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2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Tree>
    <p:extLst>
      <p:ext uri="{BB962C8B-B14F-4D97-AF65-F5344CB8AC3E}">
        <p14:creationId xmlns:p14="http://schemas.microsoft.com/office/powerpoint/2010/main" val="1413118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Overall Mortality</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5" name="Chart 4">
            <a:extLst>
              <a:ext uri="{FF2B5EF4-FFF2-40B4-BE49-F238E27FC236}">
                <a16:creationId xmlns:a16="http://schemas.microsoft.com/office/drawing/2014/main" id="{807613E5-C5F1-4EA4-A1D6-F865BD302A9A}"/>
              </a:ext>
            </a:extLst>
          </p:cNvPr>
          <p:cNvGraphicFramePr>
            <a:graphicFrameLocks noGrp="1"/>
          </p:cNvGraphicFramePr>
          <p:nvPr>
            <p:extLst>
              <p:ext uri="{D42A27DB-BD31-4B8C-83A1-F6EECF244321}">
                <p14:modId xmlns:p14="http://schemas.microsoft.com/office/powerpoint/2010/main" val="2670029716"/>
              </p:ext>
            </p:extLst>
          </p:nvPr>
        </p:nvGraphicFramePr>
        <p:xfrm>
          <a:off x="2095500" y="126428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3E3E8397-3EB7-4C33-B392-12614C8FA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226" y="709550"/>
            <a:ext cx="6551138" cy="5438899"/>
          </a:xfrm>
          <a:prstGeom prst="rect">
            <a:avLst/>
          </a:prstGeom>
        </p:spPr>
      </p:pic>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smtClean="0"/>
              <a:t>Access</a:t>
            </a:r>
            <a:endParaRPr lang="en-US" dirty="0"/>
          </a:p>
        </p:txBody>
      </p:sp>
    </p:spTree>
    <p:extLst>
      <p:ext uri="{BB962C8B-B14F-4D97-AF65-F5344CB8AC3E}">
        <p14:creationId xmlns:p14="http://schemas.microsoft.com/office/powerpoint/2010/main" val="643720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Access</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5" name="Chart 4">
            <a:extLst>
              <a:ext uri="{FF2B5EF4-FFF2-40B4-BE49-F238E27FC236}">
                <a16:creationId xmlns:a16="http://schemas.microsoft.com/office/drawing/2014/main" id="{0A29ED35-2311-4014-8E7C-F5738D6834B3}"/>
              </a:ext>
            </a:extLst>
          </p:cNvPr>
          <p:cNvGraphicFramePr>
            <a:graphicFrameLocks noGrp="1"/>
          </p:cNvGraphicFramePr>
          <p:nvPr>
            <p:extLst>
              <p:ext uri="{D42A27DB-BD31-4B8C-83A1-F6EECF244321}">
                <p14:modId xmlns:p14="http://schemas.microsoft.com/office/powerpoint/2010/main" val="2355306348"/>
              </p:ext>
            </p:extLst>
          </p:nvPr>
        </p:nvGraphicFramePr>
        <p:xfrm>
          <a:off x="2095500" y="133554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465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Cancer</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5" name="Chart 4">
            <a:extLst>
              <a:ext uri="{FF2B5EF4-FFF2-40B4-BE49-F238E27FC236}">
                <a16:creationId xmlns:a16="http://schemas.microsoft.com/office/drawing/2014/main" id="{C2419629-F011-40D6-BA53-4AA906903265}"/>
              </a:ext>
            </a:extLst>
          </p:cNvPr>
          <p:cNvGraphicFramePr>
            <a:graphicFrameLocks noGrp="1"/>
          </p:cNvGraphicFramePr>
          <p:nvPr>
            <p:extLst>
              <p:ext uri="{D42A27DB-BD31-4B8C-83A1-F6EECF244321}">
                <p14:modId xmlns:p14="http://schemas.microsoft.com/office/powerpoint/2010/main" val="4163771206"/>
              </p:ext>
            </p:extLst>
          </p:nvPr>
        </p:nvGraphicFramePr>
        <p:xfrm>
          <a:off x="2095500" y="132366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614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Respiratory Health</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5" name="Chart 4">
            <a:extLst>
              <a:ext uri="{FF2B5EF4-FFF2-40B4-BE49-F238E27FC236}">
                <a16:creationId xmlns:a16="http://schemas.microsoft.com/office/drawing/2014/main" id="{D986B4D2-576C-4C7D-A325-FBE7B20FAE91}"/>
              </a:ext>
            </a:extLst>
          </p:cNvPr>
          <p:cNvGraphicFramePr>
            <a:graphicFrameLocks noGrp="1"/>
          </p:cNvGraphicFramePr>
          <p:nvPr>
            <p:extLst>
              <p:ext uri="{D42A27DB-BD31-4B8C-83A1-F6EECF244321}">
                <p14:modId xmlns:p14="http://schemas.microsoft.com/office/powerpoint/2010/main" val="2814003373"/>
              </p:ext>
            </p:extLst>
          </p:nvPr>
        </p:nvGraphicFramePr>
        <p:xfrm>
          <a:off x="2095500" y="1335541"/>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87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err="1" smtClean="0"/>
              <a:t>Repiratory</a:t>
            </a:r>
            <a:r>
              <a:rPr lang="en-US" dirty="0" smtClean="0"/>
              <a:t> Health</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6" name="Chart 5">
            <a:extLst>
              <a:ext uri="{FF2B5EF4-FFF2-40B4-BE49-F238E27FC236}">
                <a16:creationId xmlns:a16="http://schemas.microsoft.com/office/drawing/2014/main" id="{F403487F-E2ED-4DB0-9432-1059FC7C3A4A}"/>
              </a:ext>
            </a:extLst>
          </p:cNvPr>
          <p:cNvGraphicFramePr>
            <a:graphicFrameLocks/>
          </p:cNvGraphicFramePr>
          <p:nvPr>
            <p:extLst>
              <p:ext uri="{D42A27DB-BD31-4B8C-83A1-F6EECF244321}">
                <p14:modId xmlns:p14="http://schemas.microsoft.com/office/powerpoint/2010/main" val="2684035787"/>
              </p:ext>
            </p:extLst>
          </p:nvPr>
        </p:nvGraphicFramePr>
        <p:xfrm>
          <a:off x="2095500" y="132113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847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Physical Activity, Nutrition, and Weight</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5" name="Chart 4">
            <a:extLst>
              <a:ext uri="{FF2B5EF4-FFF2-40B4-BE49-F238E27FC236}">
                <a16:creationId xmlns:a16="http://schemas.microsoft.com/office/drawing/2014/main" id="{2F3BF018-8ED8-47D2-AC76-0AD1FD3A802F}"/>
              </a:ext>
            </a:extLst>
          </p:cNvPr>
          <p:cNvGraphicFramePr>
            <a:graphicFrameLocks noGrp="1"/>
          </p:cNvGraphicFramePr>
          <p:nvPr>
            <p:extLst>
              <p:ext uri="{D42A27DB-BD31-4B8C-83A1-F6EECF244321}">
                <p14:modId xmlns:p14="http://schemas.microsoft.com/office/powerpoint/2010/main" val="2000740725"/>
              </p:ext>
            </p:extLst>
          </p:nvPr>
        </p:nvGraphicFramePr>
        <p:xfrm>
          <a:off x="2095500" y="128804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739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Pregnancy and Birth Outcomes</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5" name="Chart 4">
            <a:extLst>
              <a:ext uri="{FF2B5EF4-FFF2-40B4-BE49-F238E27FC236}">
                <a16:creationId xmlns:a16="http://schemas.microsoft.com/office/drawing/2014/main" id="{AAFDE412-9718-472C-B577-40FF2BF80A24}"/>
              </a:ext>
            </a:extLst>
          </p:cNvPr>
          <p:cNvGraphicFramePr>
            <a:graphicFrameLocks noGrp="1"/>
          </p:cNvGraphicFramePr>
          <p:nvPr>
            <p:extLst>
              <p:ext uri="{D42A27DB-BD31-4B8C-83A1-F6EECF244321}">
                <p14:modId xmlns:p14="http://schemas.microsoft.com/office/powerpoint/2010/main" val="2697864216"/>
              </p:ext>
            </p:extLst>
          </p:nvPr>
        </p:nvGraphicFramePr>
        <p:xfrm>
          <a:off x="2095500" y="131179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347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Environmental Health</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6" name="Chart 5">
            <a:extLst>
              <a:ext uri="{FF2B5EF4-FFF2-40B4-BE49-F238E27FC236}">
                <a16:creationId xmlns:a16="http://schemas.microsoft.com/office/drawing/2014/main" id="{F1587013-B746-417B-B4A6-C59A0E78BCDE}"/>
              </a:ext>
            </a:extLst>
          </p:cNvPr>
          <p:cNvGraphicFramePr>
            <a:graphicFrameLocks/>
          </p:cNvGraphicFramePr>
          <p:nvPr>
            <p:extLst>
              <p:ext uri="{D42A27DB-BD31-4B8C-83A1-F6EECF244321}">
                <p14:modId xmlns:p14="http://schemas.microsoft.com/office/powerpoint/2010/main" val="452796235"/>
              </p:ext>
            </p:extLst>
          </p:nvPr>
        </p:nvGraphicFramePr>
        <p:xfrm>
          <a:off x="6452259"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E0BA553-4BE4-4ADE-ABCF-C7039F201177}"/>
              </a:ext>
            </a:extLst>
          </p:cNvPr>
          <p:cNvGraphicFramePr>
            <a:graphicFrameLocks/>
          </p:cNvGraphicFramePr>
          <p:nvPr>
            <p:extLst>
              <p:ext uri="{D42A27DB-BD31-4B8C-83A1-F6EECF244321}">
                <p14:modId xmlns:p14="http://schemas.microsoft.com/office/powerpoint/2010/main" val="4169446189"/>
              </p:ext>
            </p:extLst>
          </p:nvPr>
        </p:nvGraphicFramePr>
        <p:xfrm>
          <a:off x="710541" y="1508720"/>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403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Environmental Health</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6" name="Chart 5">
            <a:extLst>
              <a:ext uri="{FF2B5EF4-FFF2-40B4-BE49-F238E27FC236}">
                <a16:creationId xmlns:a16="http://schemas.microsoft.com/office/drawing/2014/main" id="{7371FCD0-7D6F-4F80-A487-16E2330DAF68}"/>
              </a:ext>
            </a:extLst>
          </p:cNvPr>
          <p:cNvGraphicFramePr>
            <a:graphicFrameLocks/>
          </p:cNvGraphicFramePr>
          <p:nvPr>
            <p:extLst>
              <p:ext uri="{D42A27DB-BD31-4B8C-83A1-F6EECF244321}">
                <p14:modId xmlns:p14="http://schemas.microsoft.com/office/powerpoint/2010/main" val="2560301134"/>
              </p:ext>
            </p:extLst>
          </p:nvPr>
        </p:nvGraphicFramePr>
        <p:xfrm>
          <a:off x="63246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FF3B17D-EDDF-40BA-9A80-CE786D155536}"/>
              </a:ext>
            </a:extLst>
          </p:cNvPr>
          <p:cNvGraphicFramePr>
            <a:graphicFrameLocks/>
          </p:cNvGraphicFramePr>
          <p:nvPr>
            <p:extLst>
              <p:ext uri="{D42A27DB-BD31-4B8C-83A1-F6EECF244321}">
                <p14:modId xmlns:p14="http://schemas.microsoft.com/office/powerpoint/2010/main" val="2773703565"/>
              </p:ext>
            </p:extLst>
          </p:nvPr>
        </p:nvGraphicFramePr>
        <p:xfrm>
          <a:off x="8382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1938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Unintentional Injury</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5" name="Chart 4">
            <a:extLst>
              <a:ext uri="{FF2B5EF4-FFF2-40B4-BE49-F238E27FC236}">
                <a16:creationId xmlns:a16="http://schemas.microsoft.com/office/drawing/2014/main" id="{D3CF58D0-0EE9-4674-8AB4-C61089CF9073}"/>
              </a:ext>
            </a:extLst>
          </p:cNvPr>
          <p:cNvGraphicFramePr>
            <a:graphicFrameLocks noGrp="1"/>
          </p:cNvGraphicFramePr>
          <p:nvPr>
            <p:extLst>
              <p:ext uri="{D42A27DB-BD31-4B8C-83A1-F6EECF244321}">
                <p14:modId xmlns:p14="http://schemas.microsoft.com/office/powerpoint/2010/main" val="1326784282"/>
              </p:ext>
            </p:extLst>
          </p:nvPr>
        </p:nvGraphicFramePr>
        <p:xfrm>
          <a:off x="2095500" y="1267542"/>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975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a:xfrm>
            <a:off x="838200" y="182880"/>
            <a:ext cx="10515600" cy="1325563"/>
          </a:xfrm>
        </p:spPr>
        <p:txBody>
          <a:bodyPr/>
          <a:lstStyle/>
          <a:p>
            <a:r>
              <a:rPr lang="en-US" dirty="0" smtClean="0"/>
              <a:t>Unintentional Injury</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a:xfrm>
            <a:off x="8610600" y="6356350"/>
            <a:ext cx="2743200" cy="365125"/>
          </a:xfrm>
        </p:spPr>
        <p:txBody>
          <a:bodyPr/>
          <a:lstStyle/>
          <a:p>
            <a:fld id="{9B536768-C171-4A40-86CF-A60E08BEB5A1}" type="slidenum">
              <a:rPr lang="en-US" smtClean="0"/>
              <a:pPr/>
              <a:t>42</a:t>
            </a:fld>
            <a:endParaRPr lang="en-US"/>
          </a:p>
        </p:txBody>
      </p:sp>
      <p:graphicFrame>
        <p:nvGraphicFramePr>
          <p:cNvPr id="5" name="Chart 4">
            <a:extLst>
              <a:ext uri="{FF2B5EF4-FFF2-40B4-BE49-F238E27FC236}">
                <a16:creationId xmlns:a16="http://schemas.microsoft.com/office/drawing/2014/main" id="{BDC6DCA7-C290-4587-833F-DB527B6A8E53}"/>
              </a:ext>
            </a:extLst>
          </p:cNvPr>
          <p:cNvGraphicFramePr>
            <a:graphicFrameLocks noGrp="1"/>
          </p:cNvGraphicFramePr>
          <p:nvPr>
            <p:extLst>
              <p:ext uri="{D42A27DB-BD31-4B8C-83A1-F6EECF244321}">
                <p14:modId xmlns:p14="http://schemas.microsoft.com/office/powerpoint/2010/main" val="579110900"/>
              </p:ext>
            </p:extLst>
          </p:nvPr>
        </p:nvGraphicFramePr>
        <p:xfrm>
          <a:off x="2095500" y="1292594"/>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3815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Intentional Injury</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5" name="Chart 4">
            <a:extLst>
              <a:ext uri="{FF2B5EF4-FFF2-40B4-BE49-F238E27FC236}">
                <a16:creationId xmlns:a16="http://schemas.microsoft.com/office/drawing/2014/main" id="{4F37F09B-5CAC-4E49-9282-B95AE66BC526}"/>
              </a:ext>
            </a:extLst>
          </p:cNvPr>
          <p:cNvGraphicFramePr>
            <a:graphicFrameLocks noGrp="1"/>
          </p:cNvGraphicFramePr>
          <p:nvPr>
            <p:extLst>
              <p:ext uri="{D42A27DB-BD31-4B8C-83A1-F6EECF244321}">
                <p14:modId xmlns:p14="http://schemas.microsoft.com/office/powerpoint/2010/main" val="2322173996"/>
              </p:ext>
            </p:extLst>
          </p:nvPr>
        </p:nvGraphicFramePr>
        <p:xfrm>
          <a:off x="2095500" y="125501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925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Mental Health</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a:p>
        </p:txBody>
      </p:sp>
      <p:graphicFrame>
        <p:nvGraphicFramePr>
          <p:cNvPr id="5" name="Chart 4">
            <a:extLst>
              <a:ext uri="{FF2B5EF4-FFF2-40B4-BE49-F238E27FC236}">
                <a16:creationId xmlns:a16="http://schemas.microsoft.com/office/drawing/2014/main" id="{F4F1BF43-3B25-4CE6-8CD0-AD2DAF7DCF62}"/>
              </a:ext>
            </a:extLst>
          </p:cNvPr>
          <p:cNvGraphicFramePr>
            <a:graphicFrameLocks noGrp="1"/>
          </p:cNvGraphicFramePr>
          <p:nvPr>
            <p:extLst>
              <p:ext uri="{D42A27DB-BD31-4B8C-83A1-F6EECF244321}">
                <p14:modId xmlns:p14="http://schemas.microsoft.com/office/powerpoint/2010/main" val="1996389261"/>
              </p:ext>
            </p:extLst>
          </p:nvPr>
        </p:nvGraphicFramePr>
        <p:xfrm>
          <a:off x="2095500" y="125501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033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Oral Health</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a:p>
        </p:txBody>
      </p:sp>
      <p:graphicFrame>
        <p:nvGraphicFramePr>
          <p:cNvPr id="5" name="Chart 4">
            <a:extLst>
              <a:ext uri="{FF2B5EF4-FFF2-40B4-BE49-F238E27FC236}">
                <a16:creationId xmlns:a16="http://schemas.microsoft.com/office/drawing/2014/main" id="{C77FAA70-F4DB-46BC-ACAD-DA19CF020BEA}"/>
              </a:ext>
            </a:extLst>
          </p:cNvPr>
          <p:cNvGraphicFramePr>
            <a:graphicFrameLocks noGrp="1"/>
          </p:cNvGraphicFramePr>
          <p:nvPr>
            <p:extLst>
              <p:ext uri="{D42A27DB-BD31-4B8C-83A1-F6EECF244321}">
                <p14:modId xmlns:p14="http://schemas.microsoft.com/office/powerpoint/2010/main" val="240235016"/>
              </p:ext>
            </p:extLst>
          </p:nvPr>
        </p:nvGraphicFramePr>
        <p:xfrm>
          <a:off x="2095500" y="130512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8787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Oral Health</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46</a:t>
            </a:fld>
            <a:endParaRPr lang="en-US"/>
          </a:p>
        </p:txBody>
      </p:sp>
      <p:graphicFrame>
        <p:nvGraphicFramePr>
          <p:cNvPr id="5" name="Chart 4">
            <a:extLst>
              <a:ext uri="{FF2B5EF4-FFF2-40B4-BE49-F238E27FC236}">
                <a16:creationId xmlns:a16="http://schemas.microsoft.com/office/drawing/2014/main" id="{C7DC1DB7-E3D8-43F7-A191-EBCF40BCFEA8}"/>
              </a:ext>
            </a:extLst>
          </p:cNvPr>
          <p:cNvGraphicFramePr>
            <a:graphicFrameLocks noGrp="1"/>
          </p:cNvGraphicFramePr>
          <p:nvPr>
            <p:extLst>
              <p:ext uri="{D42A27DB-BD31-4B8C-83A1-F6EECF244321}">
                <p14:modId xmlns:p14="http://schemas.microsoft.com/office/powerpoint/2010/main" val="3999333068"/>
              </p:ext>
            </p:extLst>
          </p:nvPr>
        </p:nvGraphicFramePr>
        <p:xfrm>
          <a:off x="2095500" y="1267542"/>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7813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Oral Health</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47</a:t>
            </a:fld>
            <a:endParaRPr lang="en-US"/>
          </a:p>
        </p:txBody>
      </p:sp>
      <p:graphicFrame>
        <p:nvGraphicFramePr>
          <p:cNvPr id="5" name="Chart 4">
            <a:extLst>
              <a:ext uri="{FF2B5EF4-FFF2-40B4-BE49-F238E27FC236}">
                <a16:creationId xmlns:a16="http://schemas.microsoft.com/office/drawing/2014/main" id="{FE8DFF29-8605-4C32-9772-E2C7B41A64E3}"/>
              </a:ext>
            </a:extLst>
          </p:cNvPr>
          <p:cNvGraphicFramePr>
            <a:graphicFrameLocks noGrp="1"/>
          </p:cNvGraphicFramePr>
          <p:nvPr>
            <p:extLst>
              <p:ext uri="{D42A27DB-BD31-4B8C-83A1-F6EECF244321}">
                <p14:modId xmlns:p14="http://schemas.microsoft.com/office/powerpoint/2010/main" val="127622476"/>
              </p:ext>
            </p:extLst>
          </p:nvPr>
        </p:nvGraphicFramePr>
        <p:xfrm>
          <a:off x="2095500" y="131764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63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normAutofit/>
          </a:bodyPr>
          <a:lstStyle/>
          <a:p>
            <a:r>
              <a:rPr lang="en-US" dirty="0" smtClean="0"/>
              <a:t>Substance Use</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48</a:t>
            </a:fld>
            <a:endParaRPr lang="en-US"/>
          </a:p>
        </p:txBody>
      </p:sp>
      <p:graphicFrame>
        <p:nvGraphicFramePr>
          <p:cNvPr id="6" name="Chart 5">
            <a:extLst>
              <a:ext uri="{FF2B5EF4-FFF2-40B4-BE49-F238E27FC236}">
                <a16:creationId xmlns:a16="http://schemas.microsoft.com/office/drawing/2014/main" id="{8EF19AB6-ADE1-4CB4-B8B6-0AB045DA4CD5}"/>
              </a:ext>
            </a:extLst>
          </p:cNvPr>
          <p:cNvGraphicFramePr>
            <a:graphicFrameLocks/>
          </p:cNvGraphicFramePr>
          <p:nvPr>
            <p:extLst>
              <p:ext uri="{D42A27DB-BD31-4B8C-83A1-F6EECF244321}">
                <p14:modId xmlns:p14="http://schemas.microsoft.com/office/powerpoint/2010/main" val="792223505"/>
              </p:ext>
            </p:extLst>
          </p:nvPr>
        </p:nvGraphicFramePr>
        <p:xfrm>
          <a:off x="63246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77BACA3-410F-494B-BB5A-EFE23AE1F7D1}"/>
              </a:ext>
            </a:extLst>
          </p:cNvPr>
          <p:cNvGraphicFramePr>
            <a:graphicFrameLocks/>
          </p:cNvGraphicFramePr>
          <p:nvPr>
            <p:extLst>
              <p:ext uri="{D42A27DB-BD31-4B8C-83A1-F6EECF244321}">
                <p14:modId xmlns:p14="http://schemas.microsoft.com/office/powerpoint/2010/main" val="2135362742"/>
              </p:ext>
            </p:extLst>
          </p:nvPr>
        </p:nvGraphicFramePr>
        <p:xfrm>
          <a:off x="8382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6149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Substance Use</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49</a:t>
            </a:fld>
            <a:endParaRPr lang="en-US"/>
          </a:p>
        </p:txBody>
      </p:sp>
      <p:graphicFrame>
        <p:nvGraphicFramePr>
          <p:cNvPr id="5" name="Chart 4">
            <a:extLst>
              <a:ext uri="{FF2B5EF4-FFF2-40B4-BE49-F238E27FC236}">
                <a16:creationId xmlns:a16="http://schemas.microsoft.com/office/drawing/2014/main" id="{8B1E360E-A128-4E8C-B48F-CDE86E992426}"/>
              </a:ext>
            </a:extLst>
          </p:cNvPr>
          <p:cNvGraphicFramePr>
            <a:graphicFrameLocks noGrp="1"/>
          </p:cNvGraphicFramePr>
          <p:nvPr>
            <p:extLst>
              <p:ext uri="{D42A27DB-BD31-4B8C-83A1-F6EECF244321}">
                <p14:modId xmlns:p14="http://schemas.microsoft.com/office/powerpoint/2010/main" val="3363193242"/>
              </p:ext>
            </p:extLst>
          </p:nvPr>
        </p:nvGraphicFramePr>
        <p:xfrm>
          <a:off x="2095500" y="1280068"/>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8646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5</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Substance Use</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50</a:t>
            </a:fld>
            <a:endParaRPr lang="en-US"/>
          </a:p>
        </p:txBody>
      </p:sp>
      <p:graphicFrame>
        <p:nvGraphicFramePr>
          <p:cNvPr id="6" name="Chart 5">
            <a:extLst>
              <a:ext uri="{FF2B5EF4-FFF2-40B4-BE49-F238E27FC236}">
                <a16:creationId xmlns:a16="http://schemas.microsoft.com/office/drawing/2014/main" id="{E7AB0033-C992-45CF-92C4-779F562750B0}"/>
              </a:ext>
            </a:extLst>
          </p:cNvPr>
          <p:cNvGraphicFramePr>
            <a:graphicFrameLocks/>
          </p:cNvGraphicFramePr>
          <p:nvPr>
            <p:extLst>
              <p:ext uri="{D42A27DB-BD31-4B8C-83A1-F6EECF244321}">
                <p14:modId xmlns:p14="http://schemas.microsoft.com/office/powerpoint/2010/main" val="1232864640"/>
              </p:ext>
            </p:extLst>
          </p:nvPr>
        </p:nvGraphicFramePr>
        <p:xfrm>
          <a:off x="777834"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C86ABB4-0540-4EC8-B352-6426E28C0E6B}"/>
              </a:ext>
            </a:extLst>
          </p:cNvPr>
          <p:cNvGraphicFramePr>
            <a:graphicFrameLocks/>
          </p:cNvGraphicFramePr>
          <p:nvPr>
            <p:extLst>
              <p:ext uri="{D42A27DB-BD31-4B8C-83A1-F6EECF244321}">
                <p14:modId xmlns:p14="http://schemas.microsoft.com/office/powerpoint/2010/main" val="3037971553"/>
              </p:ext>
            </p:extLst>
          </p:nvPr>
        </p:nvGraphicFramePr>
        <p:xfrm>
          <a:off x="6384966"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77609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smtClean="0"/>
              <a:t>Tobacco Use</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51</a:t>
            </a:fld>
            <a:endParaRPr lang="en-US"/>
          </a:p>
        </p:txBody>
      </p:sp>
      <p:graphicFrame>
        <p:nvGraphicFramePr>
          <p:cNvPr id="6" name="Chart 5">
            <a:extLst>
              <a:ext uri="{FF2B5EF4-FFF2-40B4-BE49-F238E27FC236}">
                <a16:creationId xmlns:a16="http://schemas.microsoft.com/office/drawing/2014/main" id="{B0B47DD7-AE8A-4F65-A116-68CD77EA30EC}"/>
              </a:ext>
            </a:extLst>
          </p:cNvPr>
          <p:cNvGraphicFramePr>
            <a:graphicFrameLocks noGrp="1"/>
          </p:cNvGraphicFramePr>
          <p:nvPr>
            <p:extLst>
              <p:ext uri="{D42A27DB-BD31-4B8C-83A1-F6EECF244321}">
                <p14:modId xmlns:p14="http://schemas.microsoft.com/office/powerpoint/2010/main" val="2052535164"/>
              </p:ext>
            </p:extLst>
          </p:nvPr>
        </p:nvGraphicFramePr>
        <p:xfrm>
          <a:off x="2095500" y="1342698"/>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72394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52</a:t>
            </a:fld>
            <a:endParaRPr lang="en-US"/>
          </a:p>
        </p:txBody>
      </p:sp>
    </p:spTree>
    <p:extLst>
      <p:ext uri="{BB962C8B-B14F-4D97-AF65-F5344CB8AC3E}">
        <p14:creationId xmlns:p14="http://schemas.microsoft.com/office/powerpoint/2010/main" val="2833682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53</a:t>
            </a:fld>
            <a:endParaRPr lang="en-US"/>
          </a:p>
        </p:txBody>
      </p:sp>
    </p:spTree>
    <p:extLst>
      <p:ext uri="{BB962C8B-B14F-4D97-AF65-F5344CB8AC3E}">
        <p14:creationId xmlns:p14="http://schemas.microsoft.com/office/powerpoint/2010/main" val="2761217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54</a:t>
            </a:fld>
            <a:endParaRPr lang="en-US"/>
          </a:p>
        </p:txBody>
      </p:sp>
    </p:spTree>
    <p:extLst>
      <p:ext uri="{BB962C8B-B14F-4D97-AF65-F5344CB8AC3E}">
        <p14:creationId xmlns:p14="http://schemas.microsoft.com/office/powerpoint/2010/main" val="3996175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a:xfrm>
            <a:off x="838200" y="1588654"/>
            <a:ext cx="8555182" cy="4568701"/>
          </a:xfrm>
        </p:spPr>
        <p:txBody>
          <a:bodyPr>
            <a:normAutofit/>
          </a:bodyPr>
          <a:lstStyle/>
          <a:p>
            <a:pPr>
              <a:lnSpc>
                <a:spcPct val="110000"/>
              </a:lnSpc>
              <a:spcBef>
                <a:spcPts val="0"/>
              </a:spcBef>
              <a:spcAft>
                <a:spcPts val="1800"/>
              </a:spcAft>
            </a:pPr>
            <a:r>
              <a:rPr lang="en-US" b="1" dirty="0">
                <a:solidFill>
                  <a:srgbClr val="444444"/>
                </a:solidFill>
                <a:latin typeface="+mn-lt"/>
              </a:rPr>
              <a:t>Cathy Cole</a:t>
            </a:r>
            <a:r>
              <a:rPr lang="en-US" dirty="0">
                <a:solidFill>
                  <a:srgbClr val="444444"/>
                </a:solidFill>
                <a:latin typeface="+mn-lt"/>
              </a:rPr>
              <a:t>, </a:t>
            </a:r>
            <a:r>
              <a:rPr lang="en-US" dirty="0" smtClean="0">
                <a:solidFill>
                  <a:srgbClr val="444444"/>
                </a:solidFill>
                <a:latin typeface="+mn-lt"/>
              </a:rPr>
              <a:t>Director</a:t>
            </a:r>
            <a:r>
              <a:rPr lang="en-US" dirty="0">
                <a:solidFill>
                  <a:srgbClr val="444444"/>
                </a:solidFill>
                <a:latin typeface="+mn-lt"/>
              </a:rPr>
              <a:t>, </a:t>
            </a:r>
            <a:r>
              <a:rPr lang="en-US" dirty="0" smtClean="0">
                <a:solidFill>
                  <a:srgbClr val="444444"/>
                </a:solidFill>
                <a:latin typeface="+mn-lt"/>
              </a:rPr>
              <a:t>LincolnHealth Community Health Improvement, </a:t>
            </a:r>
            <a:r>
              <a:rPr lang="en-US" u="sng" dirty="0" smtClean="0">
                <a:latin typeface="+mn-lt"/>
                <a:hlinkClick r:id="rId2"/>
              </a:rPr>
              <a:t>Cathy.Cole@lchcare.org</a:t>
            </a:r>
            <a:endParaRPr lang="en-US" dirty="0">
              <a:solidFill>
                <a:srgbClr val="444444"/>
              </a:solidFill>
              <a:latin typeface="+mn-lt"/>
            </a:endParaRPr>
          </a:p>
          <a:p>
            <a:pPr>
              <a:lnSpc>
                <a:spcPct val="110000"/>
              </a:lnSpc>
              <a:spcBef>
                <a:spcPts val="0"/>
              </a:spcBef>
              <a:spcAft>
                <a:spcPts val="1800"/>
              </a:spcAft>
            </a:pPr>
            <a:r>
              <a:rPr lang="en-US" b="1" dirty="0" err="1">
                <a:solidFill>
                  <a:srgbClr val="444444"/>
                </a:solidFill>
                <a:latin typeface="+mn-lt"/>
              </a:rPr>
              <a:t>Drexell</a:t>
            </a:r>
            <a:r>
              <a:rPr lang="en-US" b="1" dirty="0">
                <a:solidFill>
                  <a:srgbClr val="444444"/>
                </a:solidFill>
                <a:latin typeface="+mn-lt"/>
              </a:rPr>
              <a:t> White</a:t>
            </a:r>
            <a:r>
              <a:rPr lang="en-US" dirty="0">
                <a:solidFill>
                  <a:srgbClr val="444444"/>
                </a:solidFill>
                <a:latin typeface="+mn-lt"/>
              </a:rPr>
              <a:t>, District Liaison, </a:t>
            </a:r>
            <a:r>
              <a:rPr lang="en-US" dirty="0" err="1">
                <a:solidFill>
                  <a:srgbClr val="444444"/>
                </a:solidFill>
                <a:latin typeface="+mn-lt"/>
              </a:rPr>
              <a:t>Midcoast</a:t>
            </a:r>
            <a:r>
              <a:rPr lang="en-US" dirty="0">
                <a:solidFill>
                  <a:srgbClr val="444444"/>
                </a:solidFill>
                <a:latin typeface="+mn-lt"/>
              </a:rPr>
              <a:t> District, Maine CDC, </a:t>
            </a:r>
            <a:r>
              <a:rPr lang="en-US" u="sng" dirty="0">
                <a:latin typeface="+mn-lt"/>
                <a:hlinkClick r:id="rId3"/>
              </a:rPr>
              <a:t>Drexell.R.White@maine.gov</a:t>
            </a:r>
            <a:r>
              <a:rPr lang="en-US" dirty="0">
                <a:solidFill>
                  <a:srgbClr val="444444"/>
                </a:solidFill>
                <a:latin typeface="+mn-lt"/>
              </a:rPr>
              <a:t> </a:t>
            </a:r>
          </a:p>
          <a:p>
            <a:pPr>
              <a:lnSpc>
                <a:spcPct val="110000"/>
              </a:lnSpc>
              <a:spcBef>
                <a:spcPts val="0"/>
              </a:spcBef>
              <a:spcAft>
                <a:spcPts val="1800"/>
              </a:spcAft>
            </a:pPr>
            <a:r>
              <a:rPr lang="en-US" b="1" dirty="0">
                <a:latin typeface="+mn-lt"/>
              </a:rPr>
              <a:t>Jo Morrissey</a:t>
            </a:r>
            <a:r>
              <a:rPr lang="en-US" dirty="0">
                <a:latin typeface="+mn-lt"/>
              </a:rPr>
              <a:t>, MPH, Maine Shared CHNA, </a:t>
            </a:r>
            <a:r>
              <a:rPr lang="en-US" dirty="0">
                <a:latin typeface="+mn-lt"/>
                <a:hlinkClick r:id="" action="ppaction://noaction"/>
              </a:rPr>
              <a:t>info@mainechna.org</a:t>
            </a:r>
          </a:p>
          <a:p>
            <a:pPr marL="0" indent="0" algn="ctr">
              <a:lnSpc>
                <a:spcPct val="110000"/>
              </a:lnSpc>
              <a:spcBef>
                <a:spcPts val="0"/>
              </a:spcBef>
              <a:spcAft>
                <a:spcPts val="1800"/>
              </a:spcAft>
              <a:buNone/>
            </a:pPr>
            <a:r>
              <a:rPr lang="en-US" dirty="0">
                <a:latin typeface="+mn-lt"/>
                <a:hlinkClick r:id="" action="ppaction://noaction"/>
              </a:rPr>
              <a:t>www.mainechna.org</a:t>
            </a:r>
            <a:endParaRPr lang="en-US" dirty="0">
              <a:latin typeface="+mn-lt"/>
            </a:endParaRPr>
          </a:p>
          <a:p>
            <a:pPr>
              <a:lnSpc>
                <a:spcPct val="100000"/>
              </a:lnSpc>
              <a:spcBef>
                <a:spcPts val="0"/>
              </a:spcBef>
              <a:spcAft>
                <a:spcPts val="1200"/>
              </a:spcAft>
            </a:pPr>
            <a:endParaRPr lang="en-US" dirty="0">
              <a:latin typeface="+mn-lt"/>
            </a:endParaRP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534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6</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2744074989"/>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12+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2000+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7</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130488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6F12-E635-47DE-80A9-A5A2D729F67C}"/>
              </a:ext>
            </a:extLst>
          </p:cNvPr>
          <p:cNvSpPr>
            <a:spLocks noGrp="1"/>
          </p:cNvSpPr>
          <p:nvPr>
            <p:ph type="title"/>
          </p:nvPr>
        </p:nvSpPr>
        <p:spPr/>
        <p:txBody>
          <a:bodyPr>
            <a:normAutofit fontScale="90000"/>
          </a:bodyPr>
          <a:lstStyle/>
          <a:p>
            <a:r>
              <a:rPr lang="en-US" dirty="0"/>
              <a:t>Previous Health Improvement Efforts</a:t>
            </a:r>
            <a:br>
              <a:rPr lang="en-US" dirty="0"/>
            </a:br>
            <a:r>
              <a:rPr lang="en-US" dirty="0" smtClean="0"/>
              <a:t>Lincoln </a:t>
            </a:r>
            <a:r>
              <a:rPr lang="en-US" dirty="0"/>
              <a:t>County: Highlights 2019-2021</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9</a:t>
            </a:fld>
            <a:endParaRPr lang="en-US"/>
          </a:p>
        </p:txBody>
      </p:sp>
    </p:spTree>
    <p:extLst>
      <p:ext uri="{BB962C8B-B14F-4D97-AF65-F5344CB8AC3E}">
        <p14:creationId xmlns:p14="http://schemas.microsoft.com/office/powerpoint/2010/main" val="2418637262"/>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TotalTime>
  <Words>7233</Words>
  <Application>Microsoft Office PowerPoint</Application>
  <PresentationFormat>Widescreen</PresentationFormat>
  <Paragraphs>775</Paragraphs>
  <Slides>55</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Arial Black</vt:lpstr>
      <vt:lpstr>Arial Narrow</vt:lpstr>
      <vt:lpstr>Calibri</vt:lpstr>
      <vt:lpstr>HelveticaNeueLT Std</vt:lpstr>
      <vt:lpstr>HelveticaNeueLT Std Lt</vt:lpstr>
      <vt:lpstr>HelveticaNeueLT Std Med</vt:lpstr>
      <vt:lpstr>Times New Roman</vt:lpstr>
      <vt:lpstr>Wingdings</vt:lpstr>
      <vt:lpstr>Wingdings 2</vt:lpstr>
      <vt:lpstr>Office Theme</vt:lpstr>
      <vt:lpstr>Maine Shared Community Health Needs Assessment Lincoln County</vt:lpstr>
      <vt:lpstr>PowerPoint Presentation</vt:lpstr>
      <vt:lpstr>Forum Agenda</vt:lpstr>
      <vt:lpstr>PowerPoint Presentation</vt:lpstr>
      <vt:lpstr>Matching Interests</vt:lpstr>
      <vt:lpstr>The Evolution of an Idea…</vt:lpstr>
      <vt:lpstr>Inputs and Outcomes</vt:lpstr>
      <vt:lpstr>Leadership remarks</vt:lpstr>
      <vt:lpstr>Previous Health Improvement Efforts Lincoln County: Highlights 2019-2021</vt:lpstr>
      <vt:lpstr>Pandemic Acknowledgement and Thanks</vt:lpstr>
      <vt:lpstr>Midcoast District Public Health Council</vt:lpstr>
      <vt:lpstr>Midcoast Public Health Council Highlights</vt:lpstr>
      <vt:lpstr>LincolnHealth CHNA 2019-2021 Priorities</vt:lpstr>
      <vt:lpstr>Substance Use</vt:lpstr>
      <vt:lpstr>Mental Health</vt:lpstr>
      <vt:lpstr>Obesity and Diabetes</vt:lpstr>
      <vt:lpstr>Food Insecurity</vt:lpstr>
      <vt:lpstr>How to Read the County Health Profiles and Health Equity Data Sheets</vt:lpstr>
      <vt:lpstr>How to Read County Health Profile </vt:lpstr>
      <vt:lpstr>How to Read County Health Profile</vt:lpstr>
      <vt:lpstr>For More Data</vt:lpstr>
      <vt:lpstr>Key Findings</vt:lpstr>
      <vt:lpstr>Demographics</vt:lpstr>
      <vt:lpstr>Social Determinants of Health</vt:lpstr>
      <vt:lpstr>Social Determinants of Health</vt:lpstr>
      <vt:lpstr>Social Determinants of Health</vt:lpstr>
      <vt:lpstr>Social Determinants of Health</vt:lpstr>
      <vt:lpstr>Social Determinants of Health</vt:lpstr>
      <vt:lpstr>General Health Status</vt:lpstr>
      <vt:lpstr>Overall Mortality</vt:lpstr>
      <vt:lpstr>Overall Mortality</vt:lpstr>
      <vt:lpstr>Access</vt:lpstr>
      <vt:lpstr>Access</vt:lpstr>
      <vt:lpstr>Cancer</vt:lpstr>
      <vt:lpstr>Respiratory Health</vt:lpstr>
      <vt:lpstr>Repiratory Health</vt:lpstr>
      <vt:lpstr>Physical Activity, Nutrition, and Weight</vt:lpstr>
      <vt:lpstr>Pregnancy and Birth Outcomes</vt:lpstr>
      <vt:lpstr>Environmental Health</vt:lpstr>
      <vt:lpstr>Environmental Health</vt:lpstr>
      <vt:lpstr>Unintentional Injury</vt:lpstr>
      <vt:lpstr>Unintentional Injury</vt:lpstr>
      <vt:lpstr>Intentional Injury</vt:lpstr>
      <vt:lpstr>Mental Health</vt:lpstr>
      <vt:lpstr>Oral Health</vt:lpstr>
      <vt:lpstr>Oral Health</vt:lpstr>
      <vt:lpstr>Oral Health</vt:lpstr>
      <vt:lpstr>Substance Use</vt:lpstr>
      <vt:lpstr>Substance Use</vt:lpstr>
      <vt:lpstr>Substance Use</vt:lpstr>
      <vt:lpstr>Tobacco Use</vt:lpstr>
      <vt:lpstr>Breakout Discussions</vt:lpstr>
      <vt:lpstr>Reconvene</vt:lpstr>
      <vt:lpstr>Wrap up and Next Steps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65</cp:revision>
  <dcterms:created xsi:type="dcterms:W3CDTF">2021-07-27T22:49:15Z</dcterms:created>
  <dcterms:modified xsi:type="dcterms:W3CDTF">2021-11-16T15:27:28Z</dcterms:modified>
</cp:coreProperties>
</file>