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charts/chart8.xml" ContentType="application/vnd.openxmlformats-officedocument.drawingml.chart+xml"/>
  <Override PartName="/ppt/notesSlides/notesSlide28.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charts/chart11.xml" ContentType="application/vnd.openxmlformats-officedocument.drawingml.chart+xml"/>
  <Override PartName="/ppt/notesSlides/notesSlide31.xml" ContentType="application/vnd.openxmlformats-officedocument.presentationml.notesSlide+xml"/>
  <Override PartName="/ppt/charts/chart12.xml" ContentType="application/vnd.openxmlformats-officedocument.drawingml.chart+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charts/chart15.xml" ContentType="application/vnd.openxmlformats-officedocument.drawingml.chart+xml"/>
  <Override PartName="/ppt/notesSlides/notesSlide35.xml" ContentType="application/vnd.openxmlformats-officedocument.presentationml.notesSlide+xml"/>
  <Override PartName="/ppt/charts/chart16.xml" ContentType="application/vnd.openxmlformats-officedocument.drawingml.chart+xml"/>
  <Override PartName="/ppt/notesSlides/notesSlide36.xml" ContentType="application/vnd.openxmlformats-officedocument.presentationml.notesSlide+xml"/>
  <Override PartName="/ppt/charts/chart17.xml" ContentType="application/vnd.openxmlformats-officedocument.drawingml.chart+xml"/>
  <Override PartName="/ppt/notesSlides/notesSlide37.xml" ContentType="application/vnd.openxmlformats-officedocument.presentationml.notesSlide+xml"/>
  <Override PartName="/ppt/charts/chart18.xml" ContentType="application/vnd.openxmlformats-officedocument.drawingml.chart+xml"/>
  <Override PartName="/ppt/notesSlides/notesSlide38.xml" ContentType="application/vnd.openxmlformats-officedocument.presentationml.notesSlide+xml"/>
  <Override PartName="/ppt/charts/chart19.xml" ContentType="application/vnd.openxmlformats-officedocument.drawingml.chart+xml"/>
  <Override PartName="/ppt/notesSlides/notesSlide39.xml" ContentType="application/vnd.openxmlformats-officedocument.presentationml.notesSlide+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charts/chart23.xml" ContentType="application/vnd.openxmlformats-officedocument.drawingml.chart+xml"/>
  <Override PartName="/ppt/notesSlides/notesSlide43.xml" ContentType="application/vnd.openxmlformats-officedocument.presentationml.notesSlide+xml"/>
  <Override PartName="/ppt/charts/chart24.xml" ContentType="application/vnd.openxmlformats-officedocument.drawingml.chart+xml"/>
  <Override PartName="/ppt/notesSlides/notesSlide44.xml" ContentType="application/vnd.openxmlformats-officedocument.presentationml.notesSlide+xml"/>
  <Override PartName="/ppt/charts/chart25.xml" ContentType="application/vnd.openxmlformats-officedocument.drawingml.chart+xml"/>
  <Override PartName="/ppt/notesSlides/notesSlide45.xml" ContentType="application/vnd.openxmlformats-officedocument.presentationml.notesSlide+xml"/>
  <Override PartName="/ppt/charts/chart26.xml" ContentType="application/vnd.openxmlformats-officedocument.drawingml.chart+xml"/>
  <Override PartName="/ppt/notesSlides/notesSlide46.xml" ContentType="application/vnd.openxmlformats-officedocument.presentationml.notesSlide+xml"/>
  <Override PartName="/ppt/charts/chart27.xml" ContentType="application/vnd.openxmlformats-officedocument.drawingml.chart+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7" r:id="rId3"/>
    <p:sldId id="258" r:id="rId4"/>
    <p:sldId id="385" r:id="rId5"/>
    <p:sldId id="308" r:id="rId6"/>
    <p:sldId id="261" r:id="rId7"/>
    <p:sldId id="262" r:id="rId8"/>
    <p:sldId id="372" r:id="rId9"/>
    <p:sldId id="358" r:id="rId10"/>
    <p:sldId id="266" r:id="rId11"/>
    <p:sldId id="267" r:id="rId12"/>
    <p:sldId id="386" r:id="rId13"/>
    <p:sldId id="387" r:id="rId14"/>
    <p:sldId id="275" r:id="rId15"/>
    <p:sldId id="376" r:id="rId16"/>
    <p:sldId id="309" r:id="rId17"/>
    <p:sldId id="374" r:id="rId18"/>
    <p:sldId id="269" r:id="rId19"/>
    <p:sldId id="287" r:id="rId20"/>
    <p:sldId id="379" r:id="rId21"/>
    <p:sldId id="375" r:id="rId22"/>
    <p:sldId id="380" r:id="rId23"/>
    <p:sldId id="383" r:id="rId24"/>
    <p:sldId id="384" r:id="rId25"/>
    <p:sldId id="381" r:id="rId26"/>
    <p:sldId id="285" r:id="rId27"/>
    <p:sldId id="286" r:id="rId28"/>
    <p:sldId id="382" r:id="rId29"/>
    <p:sldId id="288" r:id="rId30"/>
    <p:sldId id="289" r:id="rId31"/>
    <p:sldId id="291" r:id="rId32"/>
    <p:sldId id="290" r:id="rId33"/>
    <p:sldId id="292" r:id="rId34"/>
    <p:sldId id="293" r:id="rId35"/>
    <p:sldId id="294" r:id="rId36"/>
    <p:sldId id="299" r:id="rId37"/>
    <p:sldId id="295" r:id="rId38"/>
    <p:sldId id="296" r:id="rId39"/>
    <p:sldId id="297" r:id="rId40"/>
    <p:sldId id="298" r:id="rId41"/>
    <p:sldId id="300" r:id="rId42"/>
    <p:sldId id="301" r:id="rId43"/>
    <p:sldId id="302" r:id="rId44"/>
    <p:sldId id="303" r:id="rId45"/>
    <p:sldId id="304" r:id="rId46"/>
    <p:sldId id="305" r:id="rId47"/>
    <p:sldId id="270" r:id="rId48"/>
    <p:sldId id="271" r:id="rId49"/>
    <p:sldId id="272" r:id="rId50"/>
    <p:sldId id="27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Joanna L. Morrissey" initials="JLM" lastIdx="5" clrIdx="1">
    <p:extLst>
      <p:ext uri="{19B8F6BF-5375-455C-9EA6-DF929625EA0E}">
        <p15:presenceInfo xmlns:p15="http://schemas.microsoft.com/office/powerpoint/2012/main" userId="S-1-5-21-964382842-1330588478-199955091-156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0" autoAdjust="0"/>
    <p:restoredTop sz="53863" autoAdjust="0"/>
  </p:normalViewPr>
  <p:slideViewPr>
    <p:cSldViewPr snapToGrid="0">
      <p:cViewPr varScale="1">
        <p:scale>
          <a:sx n="64" d="100"/>
          <a:sy n="64" d="100"/>
        </p:scale>
        <p:origin x="17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GBTQ%20Indicator%20Charts%2011.9.21.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GBTQ%20Indicator%20Charts%2011.9.2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GBTQ%20Indicator%20Charts%2011.9.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GBTQ%20Indicator%20Charts%2011.9.2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LGBTQ%20Indicator%20Charts%2011.9.2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LGBTQ%20Indicator%20Charts%2011.9.2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Primary care visit to any primary care provider (PCP) in the past year</a:t>
            </a:r>
          </a:p>
        </c:rich>
      </c:tx>
      <c:overlay val="0"/>
    </c:title>
    <c:autoTitleDeleted val="0"/>
    <c:plotArea>
      <c:layout/>
      <c:barChart>
        <c:barDir val="col"/>
        <c:grouping val="clustered"/>
        <c:varyColors val="0"/>
        <c:ser>
          <c:idx val="0"/>
          <c:order val="0"/>
          <c:tx>
            <c:strRef>
              <c:f>'Indicator Tables'!$H$6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A758-4A61-8E34-B9EC89744285}"/>
              </c:ext>
            </c:extLst>
          </c:dPt>
          <c:dPt>
            <c:idx val="1"/>
            <c:invertIfNegative val="0"/>
            <c:bubble3D val="0"/>
            <c:spPr>
              <a:solidFill>
                <a:srgbClr val="3D6E6F"/>
              </a:solidFill>
            </c:spPr>
            <c:extLst>
              <c:ext xmlns:c16="http://schemas.microsoft.com/office/drawing/2014/chart" uri="{C3380CC4-5D6E-409C-BE32-E72D297353CC}">
                <c16:uniqueId val="{00000003-A758-4A61-8E34-B9EC89744285}"/>
              </c:ext>
            </c:extLst>
          </c:dPt>
          <c:dPt>
            <c:idx val="2"/>
            <c:invertIfNegative val="0"/>
            <c:bubble3D val="0"/>
            <c:spPr>
              <a:solidFill>
                <a:schemeClr val="accent2"/>
              </a:solidFill>
            </c:spPr>
            <c:extLst>
              <c:ext xmlns:c16="http://schemas.microsoft.com/office/drawing/2014/chart" uri="{C3380CC4-5D6E-409C-BE32-E72D297353CC}">
                <c16:uniqueId val="{00000005-A758-4A61-8E34-B9EC89744285}"/>
              </c:ext>
            </c:extLst>
          </c:dPt>
          <c:dPt>
            <c:idx val="3"/>
            <c:invertIfNegative val="0"/>
            <c:bubble3D val="0"/>
            <c:spPr>
              <a:solidFill>
                <a:srgbClr val="A2ADB1"/>
              </a:solidFill>
            </c:spPr>
            <c:extLst>
              <c:ext xmlns:c16="http://schemas.microsoft.com/office/drawing/2014/chart" uri="{C3380CC4-5D6E-409C-BE32-E72D297353CC}">
                <c16:uniqueId val="{00000007-A758-4A61-8E34-B9EC8974428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Tables'!$M$6:$P$6</c:f>
              <c:strCache>
                <c:ptCount val="4"/>
                <c:pt idx="0">
                  <c:v>2011-2015, 2017
Straight or heterosexual</c:v>
                </c:pt>
                <c:pt idx="1">
                  <c:v>2011-2015, 2017
Bisexual</c:v>
                </c:pt>
                <c:pt idx="2">
                  <c:v>2011-2015, 2017
Gay or Lesbian</c:v>
                </c:pt>
                <c:pt idx="3">
                  <c:v>2011-2015, 2017
Maine</c:v>
                </c:pt>
              </c:strCache>
            </c:strRef>
          </c:cat>
          <c:val>
            <c:numRef>
              <c:f>'Indicator Tables'!$I$6:$L$6</c:f>
              <c:numCache>
                <c:formatCode>0.0%</c:formatCode>
                <c:ptCount val="4"/>
                <c:pt idx="0">
                  <c:v>0.71699999999999997</c:v>
                </c:pt>
                <c:pt idx="1">
                  <c:v>0.64800000000000002</c:v>
                </c:pt>
                <c:pt idx="2">
                  <c:v>0.66</c:v>
                </c:pt>
                <c:pt idx="3">
                  <c:v>0.71499999999999997</c:v>
                </c:pt>
              </c:numCache>
            </c:numRef>
          </c:val>
          <c:extLst>
            <c:ext xmlns:c16="http://schemas.microsoft.com/office/drawing/2014/chart" uri="{C3380CC4-5D6E-409C-BE32-E72D297353CC}">
              <c16:uniqueId val="{00000008-A758-4A61-8E34-B9EC89744285}"/>
            </c:ext>
          </c:extLst>
        </c:ser>
        <c:dLbls>
          <c:dLblPos val="outEnd"/>
          <c:showLegendKey val="0"/>
          <c:showVal val="1"/>
          <c:showCatName val="0"/>
          <c:showSerName val="0"/>
          <c:showPercent val="0"/>
          <c:showBubbleSize val="0"/>
        </c:dLbls>
        <c:gapWidth val="150"/>
        <c:axId val="1949050048"/>
        <c:axId val="1949045472"/>
      </c:barChart>
      <c:catAx>
        <c:axId val="1949050048"/>
        <c:scaling>
          <c:orientation val="minMax"/>
        </c:scaling>
        <c:delete val="0"/>
        <c:axPos val="b"/>
        <c:numFmt formatCode="General" sourceLinked="1"/>
        <c:majorTickMark val="out"/>
        <c:minorTickMark val="none"/>
        <c:tickLblPos val="nextTo"/>
        <c:crossAx val="1949045472"/>
        <c:crosses val="autoZero"/>
        <c:auto val="1"/>
        <c:lblAlgn val="ctr"/>
        <c:lblOffset val="100"/>
        <c:noMultiLvlLbl val="0"/>
      </c:catAx>
      <c:valAx>
        <c:axId val="1949045472"/>
        <c:scaling>
          <c:orientation val="minMax"/>
        </c:scaling>
        <c:delete val="1"/>
        <c:axPos val="l"/>
        <c:numFmt formatCode="0.0%" sourceLinked="1"/>
        <c:majorTickMark val="out"/>
        <c:minorTickMark val="none"/>
        <c:tickLblPos val="nextTo"/>
        <c:crossAx val="19490500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Current asthma (Adults)</a:t>
            </a:r>
          </a:p>
        </c:rich>
      </c:tx>
      <c:overlay val="0"/>
    </c:title>
    <c:autoTitleDeleted val="0"/>
    <c:plotArea>
      <c:layout/>
      <c:barChart>
        <c:barDir val="col"/>
        <c:grouping val="clustered"/>
        <c:varyColors val="0"/>
        <c:ser>
          <c:idx val="0"/>
          <c:order val="0"/>
          <c:tx>
            <c:strRef>
              <c:f>'Indicator Tables'!$H$7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2C6-4F40-877A-A1637E4B799A}"/>
              </c:ext>
            </c:extLst>
          </c:dPt>
          <c:dPt>
            <c:idx val="1"/>
            <c:invertIfNegative val="0"/>
            <c:bubble3D val="0"/>
            <c:spPr>
              <a:solidFill>
                <a:srgbClr val="3D6E6F"/>
              </a:solidFill>
            </c:spPr>
            <c:extLst>
              <c:ext xmlns:c16="http://schemas.microsoft.com/office/drawing/2014/chart" uri="{C3380CC4-5D6E-409C-BE32-E72D297353CC}">
                <c16:uniqueId val="{00000003-B2C6-4F40-877A-A1637E4B799A}"/>
              </c:ext>
            </c:extLst>
          </c:dPt>
          <c:dPt>
            <c:idx val="2"/>
            <c:invertIfNegative val="0"/>
            <c:bubble3D val="0"/>
            <c:spPr>
              <a:solidFill>
                <a:schemeClr val="accent2"/>
              </a:solidFill>
            </c:spPr>
            <c:extLst>
              <c:ext xmlns:c16="http://schemas.microsoft.com/office/drawing/2014/chart" uri="{C3380CC4-5D6E-409C-BE32-E72D297353CC}">
                <c16:uniqueId val="{00000005-B2C6-4F40-877A-A1637E4B799A}"/>
              </c:ext>
            </c:extLst>
          </c:dPt>
          <c:dPt>
            <c:idx val="3"/>
            <c:invertIfNegative val="0"/>
            <c:bubble3D val="0"/>
            <c:spPr>
              <a:solidFill>
                <a:srgbClr val="A2ADB1"/>
              </a:solidFill>
            </c:spPr>
            <c:extLst>
              <c:ext xmlns:c16="http://schemas.microsoft.com/office/drawing/2014/chart" uri="{C3380CC4-5D6E-409C-BE32-E72D297353CC}">
                <c16:uniqueId val="{00000007-B2C6-4F40-877A-A1637E4B799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Tables'!$M$7:$P$7</c:f>
              <c:strCache>
                <c:ptCount val="4"/>
                <c:pt idx="0">
                  <c:v>2011-2015, 2017
Straight or heterosexual</c:v>
                </c:pt>
                <c:pt idx="1">
                  <c:v>2011-2015, 2017
Bisexual</c:v>
                </c:pt>
                <c:pt idx="2">
                  <c:v>2011-2015, 2017
Gay or Lesbian</c:v>
                </c:pt>
                <c:pt idx="3">
                  <c:v>2011-2015, 2017
Maine</c:v>
                </c:pt>
              </c:strCache>
            </c:strRef>
          </c:cat>
          <c:val>
            <c:numRef>
              <c:f>'Indicator Tables'!$I$7:$L$7</c:f>
              <c:numCache>
                <c:formatCode>0.0%</c:formatCode>
                <c:ptCount val="4"/>
                <c:pt idx="0">
                  <c:v>0.114</c:v>
                </c:pt>
                <c:pt idx="1">
                  <c:v>0.20499999999999999</c:v>
                </c:pt>
                <c:pt idx="2">
                  <c:v>0.17100000000000001</c:v>
                </c:pt>
                <c:pt idx="3">
                  <c:v>0.115</c:v>
                </c:pt>
              </c:numCache>
            </c:numRef>
          </c:val>
          <c:extLst>
            <c:ext xmlns:c16="http://schemas.microsoft.com/office/drawing/2014/chart" uri="{C3380CC4-5D6E-409C-BE32-E72D297353CC}">
              <c16:uniqueId val="{00000008-B2C6-4F40-877A-A1637E4B799A}"/>
            </c:ext>
          </c:extLst>
        </c:ser>
        <c:dLbls>
          <c:dLblPos val="outEnd"/>
          <c:showLegendKey val="0"/>
          <c:showVal val="1"/>
          <c:showCatName val="0"/>
          <c:showSerName val="0"/>
          <c:showPercent val="0"/>
          <c:showBubbleSize val="0"/>
        </c:dLbls>
        <c:gapWidth val="150"/>
        <c:axId val="1949041312"/>
        <c:axId val="1949030912"/>
      </c:barChart>
      <c:catAx>
        <c:axId val="1949041312"/>
        <c:scaling>
          <c:orientation val="minMax"/>
        </c:scaling>
        <c:delete val="0"/>
        <c:axPos val="b"/>
        <c:numFmt formatCode="General" sourceLinked="1"/>
        <c:majorTickMark val="out"/>
        <c:minorTickMark val="none"/>
        <c:tickLblPos val="nextTo"/>
        <c:crossAx val="1949030912"/>
        <c:crosses val="autoZero"/>
        <c:auto val="1"/>
        <c:lblAlgn val="ctr"/>
        <c:lblOffset val="100"/>
        <c:noMultiLvlLbl val="0"/>
      </c:catAx>
      <c:valAx>
        <c:axId val="1949030912"/>
        <c:scaling>
          <c:orientation val="minMax"/>
        </c:scaling>
        <c:delete val="1"/>
        <c:axPos val="l"/>
        <c:numFmt formatCode="0.0%" sourceLinked="1"/>
        <c:majorTickMark val="out"/>
        <c:minorTickMark val="none"/>
        <c:tickLblPos val="nextTo"/>
        <c:crossAx val="19490413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Obesity (high school students)</a:t>
            </a:r>
          </a:p>
        </c:rich>
      </c:tx>
      <c:overlay val="0"/>
    </c:title>
    <c:autoTitleDeleted val="0"/>
    <c:plotArea>
      <c:layout>
        <c:manualLayout>
          <c:layoutTarget val="inner"/>
          <c:xMode val="edge"/>
          <c:yMode val="edge"/>
          <c:x val="1.7460317460317461E-2"/>
          <c:y val="9.8819553805774285E-2"/>
          <c:w val="0.96507936507936509"/>
          <c:h val="0.77502252843394581"/>
        </c:manualLayout>
      </c:layout>
      <c:barChart>
        <c:barDir val="col"/>
        <c:grouping val="clustered"/>
        <c:varyColors val="0"/>
        <c:ser>
          <c:idx val="0"/>
          <c:order val="0"/>
          <c:tx>
            <c:strRef>
              <c:f>'Indicator Tables'!$H$8</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8189-4F4F-AB76-868AB7E7DC40}"/>
              </c:ext>
            </c:extLst>
          </c:dPt>
          <c:dPt>
            <c:idx val="1"/>
            <c:invertIfNegative val="0"/>
            <c:bubble3D val="0"/>
            <c:spPr>
              <a:solidFill>
                <a:srgbClr val="3D6E6F"/>
              </a:solidFill>
            </c:spPr>
            <c:extLst>
              <c:ext xmlns:c16="http://schemas.microsoft.com/office/drawing/2014/chart" uri="{C3380CC4-5D6E-409C-BE32-E72D297353CC}">
                <c16:uniqueId val="{00000003-8189-4F4F-AB76-868AB7E7DC40}"/>
              </c:ext>
            </c:extLst>
          </c:dPt>
          <c:dPt>
            <c:idx val="2"/>
            <c:invertIfNegative val="0"/>
            <c:bubble3D val="0"/>
            <c:spPr>
              <a:solidFill>
                <a:schemeClr val="accent2"/>
              </a:solidFill>
            </c:spPr>
            <c:extLst>
              <c:ext xmlns:c16="http://schemas.microsoft.com/office/drawing/2014/chart" uri="{C3380CC4-5D6E-409C-BE32-E72D297353CC}">
                <c16:uniqueId val="{00000005-8189-4F4F-AB76-868AB7E7DC40}"/>
              </c:ext>
            </c:extLst>
          </c:dPt>
          <c:dPt>
            <c:idx val="3"/>
            <c:invertIfNegative val="0"/>
            <c:bubble3D val="0"/>
            <c:spPr>
              <a:solidFill>
                <a:srgbClr val="A2ADB1"/>
              </a:solidFill>
            </c:spPr>
            <c:extLst>
              <c:ext xmlns:c16="http://schemas.microsoft.com/office/drawing/2014/chart" uri="{C3380CC4-5D6E-409C-BE32-E72D297353CC}">
                <c16:uniqueId val="{00000007-8189-4F4F-AB76-868AB7E7DC4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Tables'!$M$8:$P$8</c:f>
              <c:strCache>
                <c:ptCount val="4"/>
                <c:pt idx="0">
                  <c:v>2019
Straight or heterosexual</c:v>
                </c:pt>
                <c:pt idx="1">
                  <c:v>2019
Bisexual</c:v>
                </c:pt>
                <c:pt idx="2">
                  <c:v>2019
Gay or Lesbian</c:v>
                </c:pt>
                <c:pt idx="3">
                  <c:v>2019
Maine</c:v>
                </c:pt>
              </c:strCache>
            </c:strRef>
          </c:cat>
          <c:val>
            <c:numRef>
              <c:f>'Indicator Tables'!$I$8:$L$8</c:f>
              <c:numCache>
                <c:formatCode>0.0%</c:formatCode>
                <c:ptCount val="4"/>
                <c:pt idx="0">
                  <c:v>0.13600000000000001</c:v>
                </c:pt>
                <c:pt idx="1">
                  <c:v>0.23</c:v>
                </c:pt>
                <c:pt idx="2">
                  <c:v>0.22</c:v>
                </c:pt>
                <c:pt idx="3">
                  <c:v>0.15</c:v>
                </c:pt>
              </c:numCache>
            </c:numRef>
          </c:val>
          <c:extLst>
            <c:ext xmlns:c16="http://schemas.microsoft.com/office/drawing/2014/chart" uri="{C3380CC4-5D6E-409C-BE32-E72D297353CC}">
              <c16:uniqueId val="{00000008-8189-4F4F-AB76-868AB7E7DC40}"/>
            </c:ext>
          </c:extLst>
        </c:ser>
        <c:dLbls>
          <c:dLblPos val="outEnd"/>
          <c:showLegendKey val="0"/>
          <c:showVal val="1"/>
          <c:showCatName val="0"/>
          <c:showSerName val="0"/>
          <c:showPercent val="0"/>
          <c:showBubbleSize val="0"/>
        </c:dLbls>
        <c:gapWidth val="150"/>
        <c:axId val="1949042560"/>
        <c:axId val="1949053376"/>
      </c:barChart>
      <c:catAx>
        <c:axId val="1949042560"/>
        <c:scaling>
          <c:orientation val="minMax"/>
        </c:scaling>
        <c:delete val="0"/>
        <c:axPos val="b"/>
        <c:numFmt formatCode="General" sourceLinked="1"/>
        <c:majorTickMark val="out"/>
        <c:minorTickMark val="none"/>
        <c:tickLblPos val="nextTo"/>
        <c:crossAx val="1949053376"/>
        <c:crosses val="autoZero"/>
        <c:auto val="1"/>
        <c:lblAlgn val="ctr"/>
        <c:lblOffset val="100"/>
        <c:noMultiLvlLbl val="0"/>
      </c:catAx>
      <c:valAx>
        <c:axId val="1949053376"/>
        <c:scaling>
          <c:orientation val="minMax"/>
        </c:scaling>
        <c:delete val="1"/>
        <c:axPos val="l"/>
        <c:numFmt formatCode="0.0%" sourceLinked="1"/>
        <c:majorTickMark val="out"/>
        <c:minorTickMark val="none"/>
        <c:tickLblPos val="nextTo"/>
        <c:crossAx val="194904256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Met physical activity recommendations (high school students)</a:t>
            </a:r>
          </a:p>
        </c:rich>
      </c:tx>
      <c:overlay val="0"/>
    </c:title>
    <c:autoTitleDeleted val="0"/>
    <c:plotArea>
      <c:layout/>
      <c:barChart>
        <c:barDir val="col"/>
        <c:grouping val="clustered"/>
        <c:varyColors val="0"/>
        <c:ser>
          <c:idx val="0"/>
          <c:order val="0"/>
          <c:tx>
            <c:strRef>
              <c:f>'Indicator Tables'!$H$9</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E3BD-4851-99E1-A2204D65B278}"/>
              </c:ext>
            </c:extLst>
          </c:dPt>
          <c:dPt>
            <c:idx val="1"/>
            <c:invertIfNegative val="0"/>
            <c:bubble3D val="0"/>
            <c:spPr>
              <a:solidFill>
                <a:srgbClr val="3D6E6F"/>
              </a:solidFill>
            </c:spPr>
            <c:extLst>
              <c:ext xmlns:c16="http://schemas.microsoft.com/office/drawing/2014/chart" uri="{C3380CC4-5D6E-409C-BE32-E72D297353CC}">
                <c16:uniqueId val="{00000003-E3BD-4851-99E1-A2204D65B278}"/>
              </c:ext>
            </c:extLst>
          </c:dPt>
          <c:dPt>
            <c:idx val="2"/>
            <c:invertIfNegative val="0"/>
            <c:bubble3D val="0"/>
            <c:spPr>
              <a:solidFill>
                <a:schemeClr val="accent2"/>
              </a:solidFill>
            </c:spPr>
            <c:extLst>
              <c:ext xmlns:c16="http://schemas.microsoft.com/office/drawing/2014/chart" uri="{C3380CC4-5D6E-409C-BE32-E72D297353CC}">
                <c16:uniqueId val="{00000005-E3BD-4851-99E1-A2204D65B278}"/>
              </c:ext>
            </c:extLst>
          </c:dPt>
          <c:dPt>
            <c:idx val="3"/>
            <c:invertIfNegative val="0"/>
            <c:bubble3D val="0"/>
            <c:spPr>
              <a:solidFill>
                <a:srgbClr val="A2ADB1"/>
              </a:solidFill>
            </c:spPr>
            <c:extLst>
              <c:ext xmlns:c16="http://schemas.microsoft.com/office/drawing/2014/chart" uri="{C3380CC4-5D6E-409C-BE32-E72D297353CC}">
                <c16:uniqueId val="{00000007-E3BD-4851-99E1-A2204D65B27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Tables'!$M$9:$P$9</c:f>
              <c:strCache>
                <c:ptCount val="4"/>
                <c:pt idx="0">
                  <c:v>2019
Straight or heterosexual</c:v>
                </c:pt>
                <c:pt idx="1">
                  <c:v>2019
Bisexual</c:v>
                </c:pt>
                <c:pt idx="2">
                  <c:v>2019
Gay or Lesbian</c:v>
                </c:pt>
                <c:pt idx="3">
                  <c:v>2019
Maine</c:v>
                </c:pt>
              </c:strCache>
            </c:strRef>
          </c:cat>
          <c:val>
            <c:numRef>
              <c:f>'Indicator Tables'!$I$9:$L$9</c:f>
              <c:numCache>
                <c:formatCode>0.0%</c:formatCode>
                <c:ptCount val="4"/>
                <c:pt idx="0">
                  <c:v>0.22900000000000001</c:v>
                </c:pt>
                <c:pt idx="1">
                  <c:v>0.104</c:v>
                </c:pt>
                <c:pt idx="2">
                  <c:v>0.11899999999999999</c:v>
                </c:pt>
                <c:pt idx="3">
                  <c:v>0.20899999999999999</c:v>
                </c:pt>
              </c:numCache>
            </c:numRef>
          </c:val>
          <c:extLst>
            <c:ext xmlns:c16="http://schemas.microsoft.com/office/drawing/2014/chart" uri="{C3380CC4-5D6E-409C-BE32-E72D297353CC}">
              <c16:uniqueId val="{00000008-E3BD-4851-99E1-A2204D65B278}"/>
            </c:ext>
          </c:extLst>
        </c:ser>
        <c:dLbls>
          <c:dLblPos val="outEnd"/>
          <c:showLegendKey val="0"/>
          <c:showVal val="1"/>
          <c:showCatName val="0"/>
          <c:showSerName val="0"/>
          <c:showPercent val="0"/>
          <c:showBubbleSize val="0"/>
        </c:dLbls>
        <c:gapWidth val="150"/>
        <c:axId val="1949044224"/>
        <c:axId val="1949044640"/>
      </c:barChart>
      <c:catAx>
        <c:axId val="1949044224"/>
        <c:scaling>
          <c:orientation val="minMax"/>
        </c:scaling>
        <c:delete val="0"/>
        <c:axPos val="b"/>
        <c:numFmt formatCode="General" sourceLinked="1"/>
        <c:majorTickMark val="out"/>
        <c:minorTickMark val="none"/>
        <c:tickLblPos val="nextTo"/>
        <c:crossAx val="1949044640"/>
        <c:crosses val="autoZero"/>
        <c:auto val="1"/>
        <c:lblAlgn val="ctr"/>
        <c:lblOffset val="100"/>
        <c:noMultiLvlLbl val="0"/>
      </c:catAx>
      <c:valAx>
        <c:axId val="1949044640"/>
        <c:scaling>
          <c:orientation val="minMax"/>
        </c:scaling>
        <c:delete val="1"/>
        <c:axPos val="l"/>
        <c:numFmt formatCode="0.0%" sourceLinked="1"/>
        <c:majorTickMark val="out"/>
        <c:minorTickMark val="none"/>
        <c:tickLblPos val="nextTo"/>
        <c:crossAx val="194904422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Fewer than two hours combined screen time (high school students)</a:t>
            </a:r>
          </a:p>
        </c:rich>
      </c:tx>
      <c:overlay val="0"/>
    </c:title>
    <c:autoTitleDeleted val="0"/>
    <c:plotArea>
      <c:layout/>
      <c:barChart>
        <c:barDir val="col"/>
        <c:grouping val="clustered"/>
        <c:varyColors val="0"/>
        <c:ser>
          <c:idx val="0"/>
          <c:order val="0"/>
          <c:tx>
            <c:strRef>
              <c:f>'Indicator Tables'!$H$10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193-4606-82CD-53E0395AB09E}"/>
              </c:ext>
            </c:extLst>
          </c:dPt>
          <c:dPt>
            <c:idx val="1"/>
            <c:invertIfNegative val="0"/>
            <c:bubble3D val="0"/>
            <c:spPr>
              <a:solidFill>
                <a:srgbClr val="3D6E6F"/>
              </a:solidFill>
            </c:spPr>
            <c:extLst>
              <c:ext xmlns:c16="http://schemas.microsoft.com/office/drawing/2014/chart" uri="{C3380CC4-5D6E-409C-BE32-E72D297353CC}">
                <c16:uniqueId val="{00000003-0193-4606-82CD-53E0395AB09E}"/>
              </c:ext>
            </c:extLst>
          </c:dPt>
          <c:dPt>
            <c:idx val="2"/>
            <c:invertIfNegative val="0"/>
            <c:bubble3D val="0"/>
            <c:spPr>
              <a:solidFill>
                <a:schemeClr val="accent2"/>
              </a:solidFill>
            </c:spPr>
            <c:extLst>
              <c:ext xmlns:c16="http://schemas.microsoft.com/office/drawing/2014/chart" uri="{C3380CC4-5D6E-409C-BE32-E72D297353CC}">
                <c16:uniqueId val="{00000005-0193-4606-82CD-53E0395AB09E}"/>
              </c:ext>
            </c:extLst>
          </c:dPt>
          <c:dPt>
            <c:idx val="3"/>
            <c:invertIfNegative val="0"/>
            <c:bubble3D val="0"/>
            <c:spPr>
              <a:solidFill>
                <a:srgbClr val="A2ADB1"/>
              </a:solidFill>
            </c:spPr>
            <c:extLst>
              <c:ext xmlns:c16="http://schemas.microsoft.com/office/drawing/2014/chart" uri="{C3380CC4-5D6E-409C-BE32-E72D297353CC}">
                <c16:uniqueId val="{00000007-0193-4606-82CD-53E0395AB09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Tables'!$M$10:$P$10</c:f>
              <c:strCache>
                <c:ptCount val="4"/>
                <c:pt idx="0">
                  <c:v>2019
Straight or heterosexual</c:v>
                </c:pt>
                <c:pt idx="1">
                  <c:v>2019
Bisexual</c:v>
                </c:pt>
                <c:pt idx="2">
                  <c:v>2019
Gay or Lesbian</c:v>
                </c:pt>
                <c:pt idx="3">
                  <c:v>2019
Maine</c:v>
                </c:pt>
              </c:strCache>
            </c:strRef>
          </c:cat>
          <c:val>
            <c:numRef>
              <c:f>'Indicator Tables'!$I$10:$L$10</c:f>
              <c:numCache>
                <c:formatCode>0.0%</c:formatCode>
                <c:ptCount val="4"/>
                <c:pt idx="0">
                  <c:v>0.34699999999999998</c:v>
                </c:pt>
                <c:pt idx="1">
                  <c:v>0.27</c:v>
                </c:pt>
                <c:pt idx="2">
                  <c:v>0.27700000000000002</c:v>
                </c:pt>
                <c:pt idx="3">
                  <c:v>0.33900000000000002</c:v>
                </c:pt>
              </c:numCache>
            </c:numRef>
          </c:val>
          <c:extLst>
            <c:ext xmlns:c16="http://schemas.microsoft.com/office/drawing/2014/chart" uri="{C3380CC4-5D6E-409C-BE32-E72D297353CC}">
              <c16:uniqueId val="{00000008-0193-4606-82CD-53E0395AB09E}"/>
            </c:ext>
          </c:extLst>
        </c:ser>
        <c:dLbls>
          <c:dLblPos val="outEnd"/>
          <c:showLegendKey val="0"/>
          <c:showVal val="1"/>
          <c:showCatName val="0"/>
          <c:showSerName val="0"/>
          <c:showPercent val="0"/>
          <c:showBubbleSize val="0"/>
        </c:dLbls>
        <c:gapWidth val="150"/>
        <c:axId val="1949047552"/>
        <c:axId val="1949045056"/>
      </c:barChart>
      <c:catAx>
        <c:axId val="1949047552"/>
        <c:scaling>
          <c:orientation val="minMax"/>
        </c:scaling>
        <c:delete val="0"/>
        <c:axPos val="b"/>
        <c:numFmt formatCode="General" sourceLinked="1"/>
        <c:majorTickMark val="out"/>
        <c:minorTickMark val="none"/>
        <c:tickLblPos val="nextTo"/>
        <c:crossAx val="1949045056"/>
        <c:crosses val="autoZero"/>
        <c:auto val="1"/>
        <c:lblAlgn val="ctr"/>
        <c:lblOffset val="100"/>
        <c:noMultiLvlLbl val="0"/>
      </c:catAx>
      <c:valAx>
        <c:axId val="1949045056"/>
        <c:scaling>
          <c:orientation val="minMax"/>
        </c:scaling>
        <c:delete val="1"/>
        <c:axPos val="l"/>
        <c:numFmt formatCode="0.0%" sourceLinked="1"/>
        <c:majorTickMark val="out"/>
        <c:minorTickMark val="none"/>
        <c:tickLblPos val="nextTo"/>
        <c:crossAx val="19490475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Bullying on school property (high school students)</a:t>
            </a:r>
          </a:p>
        </c:rich>
      </c:tx>
      <c:overlay val="0"/>
    </c:title>
    <c:autoTitleDeleted val="0"/>
    <c:plotArea>
      <c:layout/>
      <c:barChart>
        <c:barDir val="col"/>
        <c:grouping val="clustered"/>
        <c:varyColors val="0"/>
        <c:ser>
          <c:idx val="0"/>
          <c:order val="0"/>
          <c:tx>
            <c:strRef>
              <c:f>'Indicator Tables'!$H$11</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C2C-48B8-956B-8434A2428423}"/>
              </c:ext>
            </c:extLst>
          </c:dPt>
          <c:dPt>
            <c:idx val="1"/>
            <c:invertIfNegative val="0"/>
            <c:bubble3D val="0"/>
            <c:spPr>
              <a:solidFill>
                <a:srgbClr val="3D6E6F"/>
              </a:solidFill>
            </c:spPr>
            <c:extLst>
              <c:ext xmlns:c16="http://schemas.microsoft.com/office/drawing/2014/chart" uri="{C3380CC4-5D6E-409C-BE32-E72D297353CC}">
                <c16:uniqueId val="{00000003-0C2C-48B8-956B-8434A2428423}"/>
              </c:ext>
            </c:extLst>
          </c:dPt>
          <c:dPt>
            <c:idx val="2"/>
            <c:invertIfNegative val="0"/>
            <c:bubble3D val="0"/>
            <c:spPr>
              <a:solidFill>
                <a:schemeClr val="accent2"/>
              </a:solidFill>
            </c:spPr>
            <c:extLst>
              <c:ext xmlns:c16="http://schemas.microsoft.com/office/drawing/2014/chart" uri="{C3380CC4-5D6E-409C-BE32-E72D297353CC}">
                <c16:uniqueId val="{00000005-0C2C-48B8-956B-8434A2428423}"/>
              </c:ext>
            </c:extLst>
          </c:dPt>
          <c:dPt>
            <c:idx val="3"/>
            <c:invertIfNegative val="0"/>
            <c:bubble3D val="0"/>
            <c:spPr>
              <a:solidFill>
                <a:srgbClr val="A2ADB1"/>
              </a:solidFill>
            </c:spPr>
            <c:extLst>
              <c:ext xmlns:c16="http://schemas.microsoft.com/office/drawing/2014/chart" uri="{C3380CC4-5D6E-409C-BE32-E72D297353CC}">
                <c16:uniqueId val="{00000007-0C2C-48B8-956B-8434A242842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Tables'!$M$11:$P$11</c:f>
              <c:strCache>
                <c:ptCount val="4"/>
                <c:pt idx="0">
                  <c:v>2019
Straight or heterosexual</c:v>
                </c:pt>
                <c:pt idx="1">
                  <c:v>2019
Bisexual</c:v>
                </c:pt>
                <c:pt idx="2">
                  <c:v>2019
Gay or Lesbian</c:v>
                </c:pt>
                <c:pt idx="3">
                  <c:v>2019
Maine</c:v>
                </c:pt>
              </c:strCache>
            </c:strRef>
          </c:cat>
          <c:val>
            <c:numRef>
              <c:f>'Indicator Tables'!$I$11:$L$11</c:f>
              <c:numCache>
                <c:formatCode>0.0%</c:formatCode>
                <c:ptCount val="4"/>
                <c:pt idx="0">
                  <c:v>0.21099999999999999</c:v>
                </c:pt>
                <c:pt idx="1">
                  <c:v>0.36499999999999999</c:v>
                </c:pt>
                <c:pt idx="2">
                  <c:v>0.372</c:v>
                </c:pt>
                <c:pt idx="3">
                  <c:v>0.23300000000000001</c:v>
                </c:pt>
              </c:numCache>
            </c:numRef>
          </c:val>
          <c:extLst>
            <c:ext xmlns:c16="http://schemas.microsoft.com/office/drawing/2014/chart" uri="{C3380CC4-5D6E-409C-BE32-E72D297353CC}">
              <c16:uniqueId val="{00000008-0C2C-48B8-956B-8434A2428423}"/>
            </c:ext>
          </c:extLst>
        </c:ser>
        <c:dLbls>
          <c:dLblPos val="outEnd"/>
          <c:showLegendKey val="0"/>
          <c:showVal val="1"/>
          <c:showCatName val="0"/>
          <c:showSerName val="0"/>
          <c:showPercent val="0"/>
          <c:showBubbleSize val="0"/>
        </c:dLbls>
        <c:gapWidth val="150"/>
        <c:axId val="1949046720"/>
        <c:axId val="1949050464"/>
      </c:barChart>
      <c:catAx>
        <c:axId val="1949046720"/>
        <c:scaling>
          <c:orientation val="minMax"/>
        </c:scaling>
        <c:delete val="0"/>
        <c:axPos val="b"/>
        <c:numFmt formatCode="General" sourceLinked="1"/>
        <c:majorTickMark val="out"/>
        <c:minorTickMark val="none"/>
        <c:tickLblPos val="nextTo"/>
        <c:crossAx val="1949050464"/>
        <c:crosses val="autoZero"/>
        <c:auto val="1"/>
        <c:lblAlgn val="ctr"/>
        <c:lblOffset val="100"/>
        <c:noMultiLvlLbl val="0"/>
      </c:catAx>
      <c:valAx>
        <c:axId val="1949050464"/>
        <c:scaling>
          <c:orientation val="minMax"/>
        </c:scaling>
        <c:delete val="1"/>
        <c:axPos val="l"/>
        <c:numFmt formatCode="0.0%" sourceLinked="1"/>
        <c:majorTickMark val="out"/>
        <c:minorTickMark val="none"/>
        <c:tickLblPos val="nextTo"/>
        <c:crossAx val="19490467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Intentional self-injury (high school students)</a:t>
            </a:r>
          </a:p>
        </c:rich>
      </c:tx>
      <c:overlay val="0"/>
    </c:title>
    <c:autoTitleDeleted val="0"/>
    <c:plotArea>
      <c:layout/>
      <c:barChart>
        <c:barDir val="col"/>
        <c:grouping val="clustered"/>
        <c:varyColors val="0"/>
        <c:ser>
          <c:idx val="0"/>
          <c:order val="0"/>
          <c:tx>
            <c:strRef>
              <c:f>'Indicator Tables'!$H$12</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201C-4CC6-86DF-30C25F786F9F}"/>
              </c:ext>
            </c:extLst>
          </c:dPt>
          <c:dPt>
            <c:idx val="1"/>
            <c:invertIfNegative val="0"/>
            <c:bubble3D val="0"/>
            <c:spPr>
              <a:solidFill>
                <a:srgbClr val="3D6E6F"/>
              </a:solidFill>
            </c:spPr>
            <c:extLst>
              <c:ext xmlns:c16="http://schemas.microsoft.com/office/drawing/2014/chart" uri="{C3380CC4-5D6E-409C-BE32-E72D297353CC}">
                <c16:uniqueId val="{00000003-201C-4CC6-86DF-30C25F786F9F}"/>
              </c:ext>
            </c:extLst>
          </c:dPt>
          <c:dPt>
            <c:idx val="2"/>
            <c:invertIfNegative val="0"/>
            <c:bubble3D val="0"/>
            <c:spPr>
              <a:solidFill>
                <a:schemeClr val="accent2"/>
              </a:solidFill>
            </c:spPr>
            <c:extLst>
              <c:ext xmlns:c16="http://schemas.microsoft.com/office/drawing/2014/chart" uri="{C3380CC4-5D6E-409C-BE32-E72D297353CC}">
                <c16:uniqueId val="{00000005-201C-4CC6-86DF-30C25F786F9F}"/>
              </c:ext>
            </c:extLst>
          </c:dPt>
          <c:dPt>
            <c:idx val="3"/>
            <c:invertIfNegative val="0"/>
            <c:bubble3D val="0"/>
            <c:spPr>
              <a:solidFill>
                <a:srgbClr val="A2ADB1"/>
              </a:solidFill>
            </c:spPr>
            <c:extLst>
              <c:ext xmlns:c16="http://schemas.microsoft.com/office/drawing/2014/chart" uri="{C3380CC4-5D6E-409C-BE32-E72D297353CC}">
                <c16:uniqueId val="{00000007-201C-4CC6-86DF-30C25F786F9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Tables'!$M$12:$P$12</c:f>
              <c:strCache>
                <c:ptCount val="4"/>
                <c:pt idx="0">
                  <c:v>2019
Straight or heterosexual</c:v>
                </c:pt>
                <c:pt idx="1">
                  <c:v>2019
Bisexual</c:v>
                </c:pt>
                <c:pt idx="2">
                  <c:v>2019
Gay or Lesbian</c:v>
                </c:pt>
                <c:pt idx="3">
                  <c:v>2019
Maine</c:v>
                </c:pt>
              </c:strCache>
            </c:strRef>
          </c:cat>
          <c:val>
            <c:numRef>
              <c:f>'Indicator Tables'!$I$12:$L$12</c:f>
              <c:numCache>
                <c:formatCode>0.0%</c:formatCode>
                <c:ptCount val="4"/>
                <c:pt idx="0">
                  <c:v>0.13800000000000001</c:v>
                </c:pt>
                <c:pt idx="1">
                  <c:v>0.498</c:v>
                </c:pt>
                <c:pt idx="2">
                  <c:v>0.42899999999999999</c:v>
                </c:pt>
                <c:pt idx="3">
                  <c:v>0.187</c:v>
                </c:pt>
              </c:numCache>
            </c:numRef>
          </c:val>
          <c:extLst>
            <c:ext xmlns:c16="http://schemas.microsoft.com/office/drawing/2014/chart" uri="{C3380CC4-5D6E-409C-BE32-E72D297353CC}">
              <c16:uniqueId val="{00000008-201C-4CC6-86DF-30C25F786F9F}"/>
            </c:ext>
          </c:extLst>
        </c:ser>
        <c:dLbls>
          <c:dLblPos val="outEnd"/>
          <c:showLegendKey val="0"/>
          <c:showVal val="1"/>
          <c:showCatName val="0"/>
          <c:showSerName val="0"/>
          <c:showPercent val="0"/>
          <c:showBubbleSize val="0"/>
        </c:dLbls>
        <c:gapWidth val="150"/>
        <c:axId val="1949051712"/>
        <c:axId val="1949053376"/>
      </c:barChart>
      <c:catAx>
        <c:axId val="1949051712"/>
        <c:scaling>
          <c:orientation val="minMax"/>
        </c:scaling>
        <c:delete val="0"/>
        <c:axPos val="b"/>
        <c:numFmt formatCode="General" sourceLinked="1"/>
        <c:majorTickMark val="out"/>
        <c:minorTickMark val="none"/>
        <c:tickLblPos val="nextTo"/>
        <c:crossAx val="1949053376"/>
        <c:crosses val="autoZero"/>
        <c:auto val="1"/>
        <c:lblAlgn val="ctr"/>
        <c:lblOffset val="100"/>
        <c:noMultiLvlLbl val="0"/>
      </c:catAx>
      <c:valAx>
        <c:axId val="1949053376"/>
        <c:scaling>
          <c:orientation val="minMax"/>
        </c:scaling>
        <c:delete val="1"/>
        <c:axPos val="l"/>
        <c:numFmt formatCode="0.0%" sourceLinked="1"/>
        <c:majorTickMark val="out"/>
        <c:minorTickMark val="none"/>
        <c:tickLblPos val="nextTo"/>
        <c:crossAx val="19490517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(high school students)</a:t>
            </a:r>
          </a:p>
        </c:rich>
      </c:tx>
      <c:overlay val="0"/>
    </c:title>
    <c:autoTitleDeleted val="0"/>
    <c:plotArea>
      <c:layout/>
      <c:barChart>
        <c:barDir val="col"/>
        <c:grouping val="clustered"/>
        <c:varyColors val="0"/>
        <c:ser>
          <c:idx val="0"/>
          <c:order val="0"/>
          <c:tx>
            <c:strRef>
              <c:f>'Indicator Tables'!$H$17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D993-46A3-A6AF-A5C78E27AFD4}"/>
              </c:ext>
            </c:extLst>
          </c:dPt>
          <c:dPt>
            <c:idx val="1"/>
            <c:invertIfNegative val="0"/>
            <c:bubble3D val="0"/>
            <c:spPr>
              <a:solidFill>
                <a:srgbClr val="3D6E6F"/>
              </a:solidFill>
            </c:spPr>
            <c:extLst>
              <c:ext xmlns:c16="http://schemas.microsoft.com/office/drawing/2014/chart" uri="{C3380CC4-5D6E-409C-BE32-E72D297353CC}">
                <c16:uniqueId val="{00000003-D993-46A3-A6AF-A5C78E27AFD4}"/>
              </c:ext>
            </c:extLst>
          </c:dPt>
          <c:dPt>
            <c:idx val="2"/>
            <c:invertIfNegative val="0"/>
            <c:bubble3D val="0"/>
            <c:spPr>
              <a:solidFill>
                <a:schemeClr val="accent2"/>
              </a:solidFill>
            </c:spPr>
            <c:extLst>
              <c:ext xmlns:c16="http://schemas.microsoft.com/office/drawing/2014/chart" uri="{C3380CC4-5D6E-409C-BE32-E72D297353CC}">
                <c16:uniqueId val="{00000005-D993-46A3-A6AF-A5C78E27AFD4}"/>
              </c:ext>
            </c:extLst>
          </c:dPt>
          <c:dPt>
            <c:idx val="3"/>
            <c:invertIfNegative val="0"/>
            <c:bubble3D val="0"/>
            <c:spPr>
              <a:solidFill>
                <a:srgbClr val="A2ADB1"/>
              </a:solidFill>
            </c:spPr>
            <c:extLst>
              <c:ext xmlns:c16="http://schemas.microsoft.com/office/drawing/2014/chart" uri="{C3380CC4-5D6E-409C-BE32-E72D297353CC}">
                <c16:uniqueId val="{00000007-D993-46A3-A6AF-A5C78E27AFD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Tables'!$M$17:$P$17</c:f>
              <c:strCache>
                <c:ptCount val="4"/>
                <c:pt idx="0">
                  <c:v>2019
Straight or heterosexual</c:v>
                </c:pt>
                <c:pt idx="1">
                  <c:v>2019
Bisexual</c:v>
                </c:pt>
                <c:pt idx="2">
                  <c:v>2019
Gay or Lesbian</c:v>
                </c:pt>
                <c:pt idx="3">
                  <c:v>2019
Maine</c:v>
                </c:pt>
              </c:strCache>
            </c:strRef>
          </c:cat>
          <c:val>
            <c:numRef>
              <c:f>'Indicator Tables'!$I$17:$L$17</c:f>
              <c:numCache>
                <c:formatCode>0.0%</c:formatCode>
                <c:ptCount val="4"/>
                <c:pt idx="0">
                  <c:v>0.123</c:v>
                </c:pt>
                <c:pt idx="1">
                  <c:v>0.433</c:v>
                </c:pt>
                <c:pt idx="2">
                  <c:v>0.35099999999999998</c:v>
                </c:pt>
                <c:pt idx="3">
                  <c:v>0.16400000000000001</c:v>
                </c:pt>
              </c:numCache>
            </c:numRef>
          </c:val>
          <c:extLst>
            <c:ext xmlns:c16="http://schemas.microsoft.com/office/drawing/2014/chart" uri="{C3380CC4-5D6E-409C-BE32-E72D297353CC}">
              <c16:uniqueId val="{00000008-D993-46A3-A6AF-A5C78E27AFD4}"/>
            </c:ext>
          </c:extLst>
        </c:ser>
        <c:dLbls>
          <c:dLblPos val="outEnd"/>
          <c:showLegendKey val="0"/>
          <c:showVal val="1"/>
          <c:showCatName val="0"/>
          <c:showSerName val="0"/>
          <c:showPercent val="0"/>
          <c:showBubbleSize val="0"/>
        </c:dLbls>
        <c:gapWidth val="150"/>
        <c:axId val="1949058368"/>
        <c:axId val="1949060032"/>
      </c:barChart>
      <c:catAx>
        <c:axId val="1949058368"/>
        <c:scaling>
          <c:orientation val="minMax"/>
        </c:scaling>
        <c:delete val="0"/>
        <c:axPos val="b"/>
        <c:numFmt formatCode="General" sourceLinked="1"/>
        <c:majorTickMark val="out"/>
        <c:minorTickMark val="none"/>
        <c:tickLblPos val="nextTo"/>
        <c:crossAx val="1949060032"/>
        <c:crosses val="autoZero"/>
        <c:auto val="1"/>
        <c:lblAlgn val="ctr"/>
        <c:lblOffset val="100"/>
        <c:noMultiLvlLbl val="0"/>
      </c:catAx>
      <c:valAx>
        <c:axId val="1949060032"/>
        <c:scaling>
          <c:orientation val="minMax"/>
        </c:scaling>
        <c:delete val="1"/>
        <c:axPos val="l"/>
        <c:numFmt formatCode="0.0%" sourceLinked="1"/>
        <c:majorTickMark val="out"/>
        <c:minorTickMark val="none"/>
        <c:tickLblPos val="nextTo"/>
        <c:crossAx val="19490583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Current symptoms of depression (adults)</a:t>
            </a:r>
          </a:p>
        </c:rich>
      </c:tx>
      <c:overlay val="0"/>
    </c:title>
    <c:autoTitleDeleted val="0"/>
    <c:plotArea>
      <c:layout/>
      <c:barChart>
        <c:barDir val="col"/>
        <c:grouping val="clustered"/>
        <c:varyColors val="0"/>
        <c:ser>
          <c:idx val="0"/>
          <c:order val="0"/>
          <c:tx>
            <c:strRef>
              <c:f>'Indicator Tables'!$H$13</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92AD-41FA-81A5-5F81C07201BB}"/>
              </c:ext>
            </c:extLst>
          </c:dPt>
          <c:dPt>
            <c:idx val="1"/>
            <c:invertIfNegative val="0"/>
            <c:bubble3D val="0"/>
            <c:spPr>
              <a:solidFill>
                <a:srgbClr val="3D6E6F"/>
              </a:solidFill>
            </c:spPr>
            <c:extLst>
              <c:ext xmlns:c16="http://schemas.microsoft.com/office/drawing/2014/chart" uri="{C3380CC4-5D6E-409C-BE32-E72D297353CC}">
                <c16:uniqueId val="{00000003-92AD-41FA-81A5-5F81C07201BB}"/>
              </c:ext>
            </c:extLst>
          </c:dPt>
          <c:dPt>
            <c:idx val="2"/>
            <c:invertIfNegative val="0"/>
            <c:bubble3D val="0"/>
            <c:spPr>
              <a:solidFill>
                <a:schemeClr val="accent2"/>
              </a:solidFill>
            </c:spPr>
            <c:extLst>
              <c:ext xmlns:c16="http://schemas.microsoft.com/office/drawing/2014/chart" uri="{C3380CC4-5D6E-409C-BE32-E72D297353CC}">
                <c16:uniqueId val="{00000005-92AD-41FA-81A5-5F81C07201BB}"/>
              </c:ext>
            </c:extLst>
          </c:dPt>
          <c:dPt>
            <c:idx val="3"/>
            <c:invertIfNegative val="0"/>
            <c:bubble3D val="0"/>
            <c:spPr>
              <a:solidFill>
                <a:srgbClr val="A2ADB1"/>
              </a:solidFill>
            </c:spPr>
            <c:extLst>
              <c:ext xmlns:c16="http://schemas.microsoft.com/office/drawing/2014/chart" uri="{C3380CC4-5D6E-409C-BE32-E72D297353CC}">
                <c16:uniqueId val="{00000007-92AD-41FA-81A5-5F81C07201B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Tables'!$M$13:$P$13</c:f>
              <c:strCache>
                <c:ptCount val="4"/>
                <c:pt idx="0">
                  <c:v>2011-2015, 2017
Straight or heterosexual</c:v>
                </c:pt>
                <c:pt idx="1">
                  <c:v>2011-2015, 2017
Bisexual</c:v>
                </c:pt>
                <c:pt idx="2">
                  <c:v>2011-2015, 2017
Gay or Lesbian</c:v>
                </c:pt>
                <c:pt idx="3">
                  <c:v>2011-2015, 2017
Maine</c:v>
                </c:pt>
              </c:strCache>
            </c:strRef>
          </c:cat>
          <c:val>
            <c:numRef>
              <c:f>'Indicator Tables'!$I$13:$L$13</c:f>
              <c:numCache>
                <c:formatCode>0.0%</c:formatCode>
                <c:ptCount val="4"/>
                <c:pt idx="0">
                  <c:v>9.4E-2</c:v>
                </c:pt>
                <c:pt idx="1">
                  <c:v>0.223</c:v>
                </c:pt>
                <c:pt idx="2">
                  <c:v>0.13900000000000001</c:v>
                </c:pt>
                <c:pt idx="3">
                  <c:v>9.8000000000000004E-2</c:v>
                </c:pt>
              </c:numCache>
            </c:numRef>
          </c:val>
          <c:extLst>
            <c:ext xmlns:c16="http://schemas.microsoft.com/office/drawing/2014/chart" uri="{C3380CC4-5D6E-409C-BE32-E72D297353CC}">
              <c16:uniqueId val="{00000008-92AD-41FA-81A5-5F81C07201BB}"/>
            </c:ext>
          </c:extLst>
        </c:ser>
        <c:dLbls>
          <c:dLblPos val="outEnd"/>
          <c:showLegendKey val="0"/>
          <c:showVal val="1"/>
          <c:showCatName val="0"/>
          <c:showSerName val="0"/>
          <c:showPercent val="0"/>
          <c:showBubbleSize val="0"/>
        </c:dLbls>
        <c:gapWidth val="150"/>
        <c:axId val="1949030912"/>
        <c:axId val="1949058368"/>
      </c:barChart>
      <c:catAx>
        <c:axId val="1949030912"/>
        <c:scaling>
          <c:orientation val="minMax"/>
        </c:scaling>
        <c:delete val="0"/>
        <c:axPos val="b"/>
        <c:numFmt formatCode="General" sourceLinked="1"/>
        <c:majorTickMark val="out"/>
        <c:minorTickMark val="none"/>
        <c:tickLblPos val="nextTo"/>
        <c:crossAx val="1949058368"/>
        <c:crosses val="autoZero"/>
        <c:auto val="1"/>
        <c:lblAlgn val="ctr"/>
        <c:lblOffset val="100"/>
        <c:noMultiLvlLbl val="0"/>
      </c:catAx>
      <c:valAx>
        <c:axId val="1949058368"/>
        <c:scaling>
          <c:orientation val="minMax"/>
        </c:scaling>
        <c:delete val="1"/>
        <c:axPos val="l"/>
        <c:numFmt formatCode="0.0%" sourceLinked="1"/>
        <c:majorTickMark val="out"/>
        <c:minorTickMark val="none"/>
        <c:tickLblPos val="nextTo"/>
        <c:crossAx val="19490309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Depression, lifetime</a:t>
            </a:r>
          </a:p>
        </c:rich>
      </c:tx>
      <c:overlay val="0"/>
    </c:title>
    <c:autoTitleDeleted val="0"/>
    <c:plotArea>
      <c:layout/>
      <c:barChart>
        <c:barDir val="col"/>
        <c:grouping val="clustered"/>
        <c:varyColors val="0"/>
        <c:ser>
          <c:idx val="0"/>
          <c:order val="0"/>
          <c:tx>
            <c:strRef>
              <c:f>'Indicator Tables'!$H$14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43A-45B5-AFFB-523CAE10C88B}"/>
              </c:ext>
            </c:extLst>
          </c:dPt>
          <c:dPt>
            <c:idx val="1"/>
            <c:invertIfNegative val="0"/>
            <c:bubble3D val="0"/>
            <c:spPr>
              <a:solidFill>
                <a:srgbClr val="3D6E6F"/>
              </a:solidFill>
            </c:spPr>
            <c:extLst>
              <c:ext xmlns:c16="http://schemas.microsoft.com/office/drawing/2014/chart" uri="{C3380CC4-5D6E-409C-BE32-E72D297353CC}">
                <c16:uniqueId val="{00000003-F43A-45B5-AFFB-523CAE10C88B}"/>
              </c:ext>
            </c:extLst>
          </c:dPt>
          <c:dPt>
            <c:idx val="2"/>
            <c:invertIfNegative val="0"/>
            <c:bubble3D val="0"/>
            <c:spPr>
              <a:solidFill>
                <a:schemeClr val="accent2"/>
              </a:solidFill>
            </c:spPr>
            <c:extLst>
              <c:ext xmlns:c16="http://schemas.microsoft.com/office/drawing/2014/chart" uri="{C3380CC4-5D6E-409C-BE32-E72D297353CC}">
                <c16:uniqueId val="{00000005-F43A-45B5-AFFB-523CAE10C88B}"/>
              </c:ext>
            </c:extLst>
          </c:dPt>
          <c:dPt>
            <c:idx val="3"/>
            <c:invertIfNegative val="0"/>
            <c:bubble3D val="0"/>
            <c:spPr>
              <a:solidFill>
                <a:srgbClr val="A2ADB1"/>
              </a:solidFill>
            </c:spPr>
            <c:extLst>
              <c:ext xmlns:c16="http://schemas.microsoft.com/office/drawing/2014/chart" uri="{C3380CC4-5D6E-409C-BE32-E72D297353CC}">
                <c16:uniqueId val="{00000007-F43A-45B5-AFFB-523CAE10C88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Tables'!$M$14:$P$14</c:f>
              <c:strCache>
                <c:ptCount val="4"/>
                <c:pt idx="0">
                  <c:v>2011-2015, 2017
Straight or heterosexual</c:v>
                </c:pt>
                <c:pt idx="1">
                  <c:v>2011-2015, 2017
Bisexual</c:v>
                </c:pt>
                <c:pt idx="2">
                  <c:v>2011-2015, 2017
Gay or Lesbian</c:v>
                </c:pt>
                <c:pt idx="3">
                  <c:v>2011-2015, 2017
Maine</c:v>
                </c:pt>
              </c:strCache>
            </c:strRef>
          </c:cat>
          <c:val>
            <c:numRef>
              <c:f>'Indicator Tables'!$I$14:$L$14</c:f>
              <c:numCache>
                <c:formatCode>0.0%</c:formatCode>
                <c:ptCount val="4"/>
                <c:pt idx="0">
                  <c:v>0.23300000000000001</c:v>
                </c:pt>
                <c:pt idx="1">
                  <c:v>0.58099999999999996</c:v>
                </c:pt>
                <c:pt idx="2">
                  <c:v>0.373</c:v>
                </c:pt>
                <c:pt idx="3">
                  <c:v>0.24</c:v>
                </c:pt>
              </c:numCache>
            </c:numRef>
          </c:val>
          <c:extLst>
            <c:ext xmlns:c16="http://schemas.microsoft.com/office/drawing/2014/chart" uri="{C3380CC4-5D6E-409C-BE32-E72D297353CC}">
              <c16:uniqueId val="{00000008-F43A-45B5-AFFB-523CAE10C88B}"/>
            </c:ext>
          </c:extLst>
        </c:ser>
        <c:dLbls>
          <c:dLblPos val="outEnd"/>
          <c:showLegendKey val="0"/>
          <c:showVal val="1"/>
          <c:showCatName val="0"/>
          <c:showSerName val="0"/>
          <c:showPercent val="0"/>
          <c:showBubbleSize val="0"/>
        </c:dLbls>
        <c:gapWidth val="150"/>
        <c:axId val="1949057952"/>
        <c:axId val="1949056704"/>
      </c:barChart>
      <c:catAx>
        <c:axId val="1949057952"/>
        <c:scaling>
          <c:orientation val="minMax"/>
        </c:scaling>
        <c:delete val="0"/>
        <c:axPos val="b"/>
        <c:numFmt formatCode="General" sourceLinked="1"/>
        <c:majorTickMark val="out"/>
        <c:minorTickMark val="none"/>
        <c:tickLblPos val="nextTo"/>
        <c:crossAx val="1949056704"/>
        <c:crosses val="autoZero"/>
        <c:auto val="1"/>
        <c:lblAlgn val="ctr"/>
        <c:lblOffset val="100"/>
        <c:noMultiLvlLbl val="0"/>
      </c:catAx>
      <c:valAx>
        <c:axId val="1949056704"/>
        <c:scaling>
          <c:orientation val="minMax"/>
        </c:scaling>
        <c:delete val="1"/>
        <c:axPos val="l"/>
        <c:numFmt formatCode="0.0%" sourceLinked="1"/>
        <c:majorTickMark val="out"/>
        <c:minorTickMark val="none"/>
        <c:tickLblPos val="nextTo"/>
        <c:crossAx val="19490579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Transgender youth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FF2F-426F-BBF6-3EA6C27079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2F-426F-BBF6-3EA6C270797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2-FF2F-426F-BBF6-3EA6C270797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Sheet2!$A$5:$A$8</c:f>
              <c:strCache>
                <c:ptCount val="4"/>
                <c:pt idx="0">
                  <c:v>2019
Straight or heterosexual</c:v>
                </c:pt>
                <c:pt idx="1">
                  <c:v>2019
Bisexual</c:v>
                </c:pt>
                <c:pt idx="2">
                  <c:v>2019
Gay or Lesbian</c:v>
                </c:pt>
                <c:pt idx="3">
                  <c:v>2019
Maine</c:v>
                </c:pt>
              </c:strCache>
            </c:strRef>
          </c:cat>
          <c:val>
            <c:numRef>
              <c:f>Sheet2!$B$5:$B$8</c:f>
              <c:numCache>
                <c:formatCode>0.0%</c:formatCode>
                <c:ptCount val="4"/>
                <c:pt idx="0">
                  <c:v>3.0000000000000001E-3</c:v>
                </c:pt>
                <c:pt idx="1">
                  <c:v>7.4999999999999997E-2</c:v>
                </c:pt>
                <c:pt idx="2">
                  <c:v>0.16400000000000001</c:v>
                </c:pt>
                <c:pt idx="3">
                  <c:v>1.6E-2</c:v>
                </c:pt>
              </c:numCache>
            </c:numRef>
          </c:val>
          <c:extLst>
            <c:ext xmlns:c16="http://schemas.microsoft.com/office/drawing/2014/chart" uri="{C3380CC4-5D6E-409C-BE32-E72D297353CC}">
              <c16:uniqueId val="{00000000-FF2F-426F-BBF6-3EA6C270797F}"/>
            </c:ext>
          </c:extLst>
        </c:ser>
        <c:dLbls>
          <c:dLblPos val="outEnd"/>
          <c:showLegendKey val="0"/>
          <c:showVal val="1"/>
          <c:showCatName val="0"/>
          <c:showSerName val="0"/>
          <c:showPercent val="0"/>
          <c:showBubbleSize val="0"/>
        </c:dLbls>
        <c:gapWidth val="219"/>
        <c:overlap val="-27"/>
        <c:axId val="5775824"/>
        <c:axId val="5776240"/>
      </c:barChart>
      <c:catAx>
        <c:axId val="577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776240"/>
        <c:crosses val="autoZero"/>
        <c:auto val="1"/>
        <c:lblAlgn val="ctr"/>
        <c:lblOffset val="100"/>
        <c:noMultiLvlLbl val="0"/>
      </c:catAx>
      <c:valAx>
        <c:axId val="5776240"/>
        <c:scaling>
          <c:orientation val="minMax"/>
        </c:scaling>
        <c:delete val="1"/>
        <c:axPos val="l"/>
        <c:numFmt formatCode="0.0%" sourceLinked="1"/>
        <c:majorTickMark val="none"/>
        <c:minorTickMark val="none"/>
        <c:tickLblPos val="nextTo"/>
        <c:crossAx val="577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Anxiety, lifetime</a:t>
            </a:r>
          </a:p>
        </c:rich>
      </c:tx>
      <c:overlay val="0"/>
    </c:title>
    <c:autoTitleDeleted val="0"/>
    <c:plotArea>
      <c:layout/>
      <c:barChart>
        <c:barDir val="col"/>
        <c:grouping val="clustered"/>
        <c:varyColors val="0"/>
        <c:ser>
          <c:idx val="0"/>
          <c:order val="0"/>
          <c:tx>
            <c:strRef>
              <c:f>'Indicator Tables'!$H$15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1B2-425F-AAD8-6EE9F735F052}"/>
              </c:ext>
            </c:extLst>
          </c:dPt>
          <c:dPt>
            <c:idx val="1"/>
            <c:invertIfNegative val="0"/>
            <c:bubble3D val="0"/>
            <c:spPr>
              <a:solidFill>
                <a:srgbClr val="3D6E6F"/>
              </a:solidFill>
            </c:spPr>
            <c:extLst>
              <c:ext xmlns:c16="http://schemas.microsoft.com/office/drawing/2014/chart" uri="{C3380CC4-5D6E-409C-BE32-E72D297353CC}">
                <c16:uniqueId val="{00000003-B1B2-425F-AAD8-6EE9F735F052}"/>
              </c:ext>
            </c:extLst>
          </c:dPt>
          <c:dPt>
            <c:idx val="2"/>
            <c:invertIfNegative val="0"/>
            <c:bubble3D val="0"/>
            <c:spPr>
              <a:solidFill>
                <a:schemeClr val="accent2"/>
              </a:solidFill>
            </c:spPr>
            <c:extLst>
              <c:ext xmlns:c16="http://schemas.microsoft.com/office/drawing/2014/chart" uri="{C3380CC4-5D6E-409C-BE32-E72D297353CC}">
                <c16:uniqueId val="{00000005-B1B2-425F-AAD8-6EE9F735F052}"/>
              </c:ext>
            </c:extLst>
          </c:dPt>
          <c:dPt>
            <c:idx val="3"/>
            <c:invertIfNegative val="0"/>
            <c:bubble3D val="0"/>
            <c:spPr>
              <a:solidFill>
                <a:srgbClr val="A2ADB1"/>
              </a:solidFill>
            </c:spPr>
            <c:extLst>
              <c:ext xmlns:c16="http://schemas.microsoft.com/office/drawing/2014/chart" uri="{C3380CC4-5D6E-409C-BE32-E72D297353CC}">
                <c16:uniqueId val="{00000007-B1B2-425F-AAD8-6EE9F735F05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Tables'!$M$15:$P$15</c:f>
              <c:strCache>
                <c:ptCount val="4"/>
                <c:pt idx="0">
                  <c:v>2011-2015, 2017
Straight or heterosexual</c:v>
                </c:pt>
                <c:pt idx="1">
                  <c:v>2011-2015, 2017
Bisexual</c:v>
                </c:pt>
                <c:pt idx="2">
                  <c:v>2011-2015, 2017
Gay or Lesbian</c:v>
                </c:pt>
                <c:pt idx="3">
                  <c:v>2011-2015, 2017
Maine</c:v>
                </c:pt>
              </c:strCache>
            </c:strRef>
          </c:cat>
          <c:val>
            <c:numRef>
              <c:f>'Indicator Tables'!$I$15:$L$15</c:f>
              <c:numCache>
                <c:formatCode>0.0%</c:formatCode>
                <c:ptCount val="4"/>
                <c:pt idx="0">
                  <c:v>0.192</c:v>
                </c:pt>
                <c:pt idx="1">
                  <c:v>0.503</c:v>
                </c:pt>
                <c:pt idx="2">
                  <c:v>0.26700000000000002</c:v>
                </c:pt>
                <c:pt idx="3">
                  <c:v>0.19900000000000001</c:v>
                </c:pt>
              </c:numCache>
            </c:numRef>
          </c:val>
          <c:extLst>
            <c:ext xmlns:c16="http://schemas.microsoft.com/office/drawing/2014/chart" uri="{C3380CC4-5D6E-409C-BE32-E72D297353CC}">
              <c16:uniqueId val="{00000008-B1B2-425F-AAD8-6EE9F735F052}"/>
            </c:ext>
          </c:extLst>
        </c:ser>
        <c:dLbls>
          <c:dLblPos val="outEnd"/>
          <c:showLegendKey val="0"/>
          <c:showVal val="1"/>
          <c:showCatName val="0"/>
          <c:showSerName val="0"/>
          <c:showPercent val="0"/>
          <c:showBubbleSize val="0"/>
        </c:dLbls>
        <c:gapWidth val="150"/>
        <c:axId val="1949060032"/>
        <c:axId val="1949057120"/>
      </c:barChart>
      <c:catAx>
        <c:axId val="1949060032"/>
        <c:scaling>
          <c:orientation val="minMax"/>
        </c:scaling>
        <c:delete val="0"/>
        <c:axPos val="b"/>
        <c:numFmt formatCode="General" sourceLinked="1"/>
        <c:majorTickMark val="out"/>
        <c:minorTickMark val="none"/>
        <c:tickLblPos val="nextTo"/>
        <c:crossAx val="1949057120"/>
        <c:crosses val="autoZero"/>
        <c:auto val="1"/>
        <c:lblAlgn val="ctr"/>
        <c:lblOffset val="100"/>
        <c:noMultiLvlLbl val="0"/>
      </c:catAx>
      <c:valAx>
        <c:axId val="1949057120"/>
        <c:scaling>
          <c:orientation val="minMax"/>
        </c:scaling>
        <c:delete val="1"/>
        <c:axPos val="l"/>
        <c:numFmt formatCode="0.0%" sourceLinked="1"/>
        <c:majorTickMark val="out"/>
        <c:minorTickMark val="none"/>
        <c:tickLblPos val="nextTo"/>
        <c:crossAx val="194906003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(high school students)</a:t>
            </a:r>
          </a:p>
        </c:rich>
      </c:tx>
      <c:overlay val="0"/>
    </c:title>
    <c:autoTitleDeleted val="0"/>
    <c:plotArea>
      <c:layout/>
      <c:barChart>
        <c:barDir val="col"/>
        <c:grouping val="clustered"/>
        <c:varyColors val="0"/>
        <c:ser>
          <c:idx val="0"/>
          <c:order val="0"/>
          <c:tx>
            <c:strRef>
              <c:f>'Indicator Tables'!$H$16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961-4AAE-AE5D-21153B13B563}"/>
              </c:ext>
            </c:extLst>
          </c:dPt>
          <c:dPt>
            <c:idx val="1"/>
            <c:invertIfNegative val="0"/>
            <c:bubble3D val="0"/>
            <c:spPr>
              <a:solidFill>
                <a:srgbClr val="3D6E6F"/>
              </a:solidFill>
            </c:spPr>
            <c:extLst>
              <c:ext xmlns:c16="http://schemas.microsoft.com/office/drawing/2014/chart" uri="{C3380CC4-5D6E-409C-BE32-E72D297353CC}">
                <c16:uniqueId val="{00000003-0961-4AAE-AE5D-21153B13B563}"/>
              </c:ext>
            </c:extLst>
          </c:dPt>
          <c:dPt>
            <c:idx val="2"/>
            <c:invertIfNegative val="0"/>
            <c:bubble3D val="0"/>
            <c:spPr>
              <a:solidFill>
                <a:schemeClr val="accent2"/>
              </a:solidFill>
            </c:spPr>
            <c:extLst>
              <c:ext xmlns:c16="http://schemas.microsoft.com/office/drawing/2014/chart" uri="{C3380CC4-5D6E-409C-BE32-E72D297353CC}">
                <c16:uniqueId val="{00000005-0961-4AAE-AE5D-21153B13B563}"/>
              </c:ext>
            </c:extLst>
          </c:dPt>
          <c:dPt>
            <c:idx val="3"/>
            <c:invertIfNegative val="0"/>
            <c:bubble3D val="0"/>
            <c:spPr>
              <a:solidFill>
                <a:srgbClr val="A2ADB1"/>
              </a:solidFill>
            </c:spPr>
            <c:extLst>
              <c:ext xmlns:c16="http://schemas.microsoft.com/office/drawing/2014/chart" uri="{C3380CC4-5D6E-409C-BE32-E72D297353CC}">
                <c16:uniqueId val="{00000007-0961-4AAE-AE5D-21153B13B56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Tables'!$M$16:$P$16</c:f>
              <c:strCache>
                <c:ptCount val="4"/>
                <c:pt idx="0">
                  <c:v>2019
Straight or heterosexual</c:v>
                </c:pt>
                <c:pt idx="1">
                  <c:v>2019
Bisexual</c:v>
                </c:pt>
                <c:pt idx="2">
                  <c:v>2019
Gay or Lesbian</c:v>
                </c:pt>
                <c:pt idx="3">
                  <c:v>2019
Maine</c:v>
                </c:pt>
              </c:strCache>
            </c:strRef>
          </c:cat>
          <c:val>
            <c:numRef>
              <c:f>'Indicator Tables'!$I$16:$L$16</c:f>
              <c:numCache>
                <c:formatCode>0.0%</c:formatCode>
                <c:ptCount val="4"/>
                <c:pt idx="0">
                  <c:v>0.26800000000000002</c:v>
                </c:pt>
                <c:pt idx="1">
                  <c:v>0.66600000000000004</c:v>
                </c:pt>
                <c:pt idx="2">
                  <c:v>0.57599999999999996</c:v>
                </c:pt>
                <c:pt idx="3">
                  <c:v>0.32100000000000001</c:v>
                </c:pt>
              </c:numCache>
            </c:numRef>
          </c:val>
          <c:extLst>
            <c:ext xmlns:c16="http://schemas.microsoft.com/office/drawing/2014/chart" uri="{C3380CC4-5D6E-409C-BE32-E72D297353CC}">
              <c16:uniqueId val="{00000008-0961-4AAE-AE5D-21153B13B563}"/>
            </c:ext>
          </c:extLst>
        </c:ser>
        <c:dLbls>
          <c:dLblPos val="outEnd"/>
          <c:showLegendKey val="0"/>
          <c:showVal val="1"/>
          <c:showCatName val="0"/>
          <c:showSerName val="0"/>
          <c:showPercent val="0"/>
          <c:showBubbleSize val="0"/>
        </c:dLbls>
        <c:gapWidth val="150"/>
        <c:axId val="1949055456"/>
        <c:axId val="1949057536"/>
      </c:barChart>
      <c:catAx>
        <c:axId val="1949055456"/>
        <c:scaling>
          <c:orientation val="minMax"/>
        </c:scaling>
        <c:delete val="0"/>
        <c:axPos val="b"/>
        <c:numFmt formatCode="General" sourceLinked="1"/>
        <c:majorTickMark val="out"/>
        <c:minorTickMark val="none"/>
        <c:tickLblPos val="nextTo"/>
        <c:crossAx val="1949057536"/>
        <c:crosses val="autoZero"/>
        <c:auto val="1"/>
        <c:lblAlgn val="ctr"/>
        <c:lblOffset val="100"/>
        <c:noMultiLvlLbl val="0"/>
      </c:catAx>
      <c:valAx>
        <c:axId val="1949057536"/>
        <c:scaling>
          <c:orientation val="minMax"/>
        </c:scaling>
        <c:delete val="1"/>
        <c:axPos val="l"/>
        <c:numFmt formatCode="0.0%" sourceLinked="1"/>
        <c:majorTickMark val="out"/>
        <c:minorTickMark val="none"/>
        <c:tickLblPos val="nextTo"/>
        <c:crossAx val="19490554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Currently receiving outpatient mental health treatment (adults)</a:t>
            </a:r>
          </a:p>
        </c:rich>
      </c:tx>
      <c:overlay val="0"/>
    </c:title>
    <c:autoTitleDeleted val="0"/>
    <c:plotArea>
      <c:layout/>
      <c:barChart>
        <c:barDir val="col"/>
        <c:grouping val="clustered"/>
        <c:varyColors val="0"/>
        <c:ser>
          <c:idx val="0"/>
          <c:order val="0"/>
          <c:tx>
            <c:strRef>
              <c:f>'Indicator Tables'!$H$18</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5480-4628-BC4B-F1E9ED423BF0}"/>
              </c:ext>
            </c:extLst>
          </c:dPt>
          <c:dPt>
            <c:idx val="1"/>
            <c:invertIfNegative val="0"/>
            <c:bubble3D val="0"/>
            <c:spPr>
              <a:solidFill>
                <a:srgbClr val="3D6E6F"/>
              </a:solidFill>
            </c:spPr>
            <c:extLst>
              <c:ext xmlns:c16="http://schemas.microsoft.com/office/drawing/2014/chart" uri="{C3380CC4-5D6E-409C-BE32-E72D297353CC}">
                <c16:uniqueId val="{00000003-5480-4628-BC4B-F1E9ED423BF0}"/>
              </c:ext>
            </c:extLst>
          </c:dPt>
          <c:dPt>
            <c:idx val="2"/>
            <c:invertIfNegative val="0"/>
            <c:bubble3D val="0"/>
            <c:spPr>
              <a:solidFill>
                <a:schemeClr val="accent2"/>
              </a:solidFill>
            </c:spPr>
            <c:extLst>
              <c:ext xmlns:c16="http://schemas.microsoft.com/office/drawing/2014/chart" uri="{C3380CC4-5D6E-409C-BE32-E72D297353CC}">
                <c16:uniqueId val="{00000005-5480-4628-BC4B-F1E9ED423BF0}"/>
              </c:ext>
            </c:extLst>
          </c:dPt>
          <c:dPt>
            <c:idx val="3"/>
            <c:invertIfNegative val="0"/>
            <c:bubble3D val="0"/>
            <c:spPr>
              <a:solidFill>
                <a:srgbClr val="A2ADB1"/>
              </a:solidFill>
            </c:spPr>
            <c:extLst>
              <c:ext xmlns:c16="http://schemas.microsoft.com/office/drawing/2014/chart" uri="{C3380CC4-5D6E-409C-BE32-E72D297353CC}">
                <c16:uniqueId val="{00000007-5480-4628-BC4B-F1E9ED423BF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Tables'!$M$18:$P$18</c:f>
              <c:strCache>
                <c:ptCount val="4"/>
                <c:pt idx="0">
                  <c:v>2011-2015, 2017
Straight or heterosexual</c:v>
                </c:pt>
                <c:pt idx="1">
                  <c:v>2011-2015, 2017
Bisexual</c:v>
                </c:pt>
                <c:pt idx="2">
                  <c:v>2011-2015, 2017
Gay or Lesbian</c:v>
                </c:pt>
                <c:pt idx="3">
                  <c:v>2011-2015, 2017
Maine</c:v>
                </c:pt>
              </c:strCache>
            </c:strRef>
          </c:cat>
          <c:val>
            <c:numRef>
              <c:f>'Indicator Tables'!$I$18:$L$18</c:f>
              <c:numCache>
                <c:formatCode>0.0%</c:formatCode>
                <c:ptCount val="4"/>
                <c:pt idx="0">
                  <c:v>0.17100000000000001</c:v>
                </c:pt>
                <c:pt idx="1">
                  <c:v>0.377</c:v>
                </c:pt>
                <c:pt idx="2">
                  <c:v>0.28799999999999998</c:v>
                </c:pt>
                <c:pt idx="3">
                  <c:v>0.17599999999999999</c:v>
                </c:pt>
              </c:numCache>
            </c:numRef>
          </c:val>
          <c:extLst>
            <c:ext xmlns:c16="http://schemas.microsoft.com/office/drawing/2014/chart" uri="{C3380CC4-5D6E-409C-BE32-E72D297353CC}">
              <c16:uniqueId val="{00000008-5480-4628-BC4B-F1E9ED423BF0}"/>
            </c:ext>
          </c:extLst>
        </c:ser>
        <c:dLbls>
          <c:dLblPos val="outEnd"/>
          <c:showLegendKey val="0"/>
          <c:showVal val="1"/>
          <c:showCatName val="0"/>
          <c:showSerName val="0"/>
          <c:showPercent val="0"/>
          <c:showBubbleSize val="0"/>
        </c:dLbls>
        <c:gapWidth val="150"/>
        <c:axId val="1948068672"/>
        <c:axId val="1948065760"/>
      </c:barChart>
      <c:catAx>
        <c:axId val="1948068672"/>
        <c:scaling>
          <c:orientation val="minMax"/>
        </c:scaling>
        <c:delete val="0"/>
        <c:axPos val="b"/>
        <c:numFmt formatCode="General" sourceLinked="1"/>
        <c:majorTickMark val="out"/>
        <c:minorTickMark val="none"/>
        <c:tickLblPos val="nextTo"/>
        <c:crossAx val="1948065760"/>
        <c:crosses val="autoZero"/>
        <c:auto val="1"/>
        <c:lblAlgn val="ctr"/>
        <c:lblOffset val="100"/>
        <c:noMultiLvlLbl val="0"/>
      </c:catAx>
      <c:valAx>
        <c:axId val="1948065760"/>
        <c:scaling>
          <c:orientation val="minMax"/>
        </c:scaling>
        <c:delete val="1"/>
        <c:axPos val="l"/>
        <c:numFmt formatCode="0.0%" sourceLinked="1"/>
        <c:majorTickMark val="out"/>
        <c:minorTickMark val="none"/>
        <c:tickLblPos val="nextTo"/>
        <c:crossAx val="194806867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 30 day marijuana use (adults)</a:t>
            </a:r>
          </a:p>
        </c:rich>
      </c:tx>
      <c:overlay val="0"/>
    </c:title>
    <c:autoTitleDeleted val="0"/>
    <c:plotArea>
      <c:layout/>
      <c:barChart>
        <c:barDir val="col"/>
        <c:grouping val="clustered"/>
        <c:varyColors val="0"/>
        <c:ser>
          <c:idx val="0"/>
          <c:order val="0"/>
          <c:tx>
            <c:strRef>
              <c:f>'Indicator Tables'!$H$19</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650E-465C-95CF-5447C8C377AB}"/>
              </c:ext>
            </c:extLst>
          </c:dPt>
          <c:dPt>
            <c:idx val="1"/>
            <c:invertIfNegative val="0"/>
            <c:bubble3D val="0"/>
            <c:spPr>
              <a:solidFill>
                <a:srgbClr val="3D6E6F"/>
              </a:solidFill>
            </c:spPr>
            <c:extLst>
              <c:ext xmlns:c16="http://schemas.microsoft.com/office/drawing/2014/chart" uri="{C3380CC4-5D6E-409C-BE32-E72D297353CC}">
                <c16:uniqueId val="{00000003-650E-465C-95CF-5447C8C377AB}"/>
              </c:ext>
            </c:extLst>
          </c:dPt>
          <c:dPt>
            <c:idx val="2"/>
            <c:invertIfNegative val="0"/>
            <c:bubble3D val="0"/>
            <c:spPr>
              <a:solidFill>
                <a:schemeClr val="accent2"/>
              </a:solidFill>
            </c:spPr>
            <c:extLst>
              <c:ext xmlns:c16="http://schemas.microsoft.com/office/drawing/2014/chart" uri="{C3380CC4-5D6E-409C-BE32-E72D297353CC}">
                <c16:uniqueId val="{00000005-650E-465C-95CF-5447C8C377AB}"/>
              </c:ext>
            </c:extLst>
          </c:dPt>
          <c:dPt>
            <c:idx val="3"/>
            <c:invertIfNegative val="0"/>
            <c:bubble3D val="0"/>
            <c:spPr>
              <a:solidFill>
                <a:srgbClr val="A2ADB1"/>
              </a:solidFill>
            </c:spPr>
            <c:extLst>
              <c:ext xmlns:c16="http://schemas.microsoft.com/office/drawing/2014/chart" uri="{C3380CC4-5D6E-409C-BE32-E72D297353CC}">
                <c16:uniqueId val="{00000007-650E-465C-95CF-5447C8C377A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Tables'!$M$19:$P$19</c:f>
              <c:strCache>
                <c:ptCount val="4"/>
                <c:pt idx="0">
                  <c:v>2011-2015, 2017
Straight or heterosexual</c:v>
                </c:pt>
                <c:pt idx="1">
                  <c:v>2011-2015, 2017
Bisexual</c:v>
                </c:pt>
                <c:pt idx="2">
                  <c:v>2011-2015, 2017
Gay or Lesbian</c:v>
                </c:pt>
                <c:pt idx="3">
                  <c:v>2012-2015, 2017
Maine</c:v>
                </c:pt>
              </c:strCache>
            </c:strRef>
          </c:cat>
          <c:val>
            <c:numRef>
              <c:f>'Indicator Tables'!$I$19:$L$19</c:f>
              <c:numCache>
                <c:formatCode>0.0%</c:formatCode>
                <c:ptCount val="4"/>
                <c:pt idx="0">
                  <c:v>9.7000000000000003E-2</c:v>
                </c:pt>
                <c:pt idx="1">
                  <c:v>0.222</c:v>
                </c:pt>
                <c:pt idx="2">
                  <c:v>0.21299999999999999</c:v>
                </c:pt>
                <c:pt idx="3">
                  <c:v>0.108</c:v>
                </c:pt>
              </c:numCache>
            </c:numRef>
          </c:val>
          <c:extLst>
            <c:ext xmlns:c16="http://schemas.microsoft.com/office/drawing/2014/chart" uri="{C3380CC4-5D6E-409C-BE32-E72D297353CC}">
              <c16:uniqueId val="{00000008-650E-465C-95CF-5447C8C377AB}"/>
            </c:ext>
          </c:extLst>
        </c:ser>
        <c:dLbls>
          <c:dLblPos val="outEnd"/>
          <c:showLegendKey val="0"/>
          <c:showVal val="1"/>
          <c:showCatName val="0"/>
          <c:showSerName val="0"/>
          <c:showPercent val="0"/>
          <c:showBubbleSize val="0"/>
        </c:dLbls>
        <c:gapWidth val="150"/>
        <c:axId val="1948084896"/>
        <c:axId val="1948069088"/>
      </c:barChart>
      <c:catAx>
        <c:axId val="1948084896"/>
        <c:scaling>
          <c:orientation val="minMax"/>
        </c:scaling>
        <c:delete val="0"/>
        <c:axPos val="b"/>
        <c:numFmt formatCode="General" sourceLinked="1"/>
        <c:majorTickMark val="out"/>
        <c:minorTickMark val="none"/>
        <c:tickLblPos val="nextTo"/>
        <c:crossAx val="1948069088"/>
        <c:crosses val="autoZero"/>
        <c:auto val="1"/>
        <c:lblAlgn val="ctr"/>
        <c:lblOffset val="100"/>
        <c:noMultiLvlLbl val="0"/>
      </c:catAx>
      <c:valAx>
        <c:axId val="1948069088"/>
        <c:scaling>
          <c:orientation val="minMax"/>
        </c:scaling>
        <c:delete val="1"/>
        <c:axPos val="l"/>
        <c:numFmt formatCode="0.0%" sourceLinked="1"/>
        <c:majorTickMark val="out"/>
        <c:minorTickMark val="none"/>
        <c:tickLblPos val="nextTo"/>
        <c:crossAx val="19480848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misuse of prescription drugs (high school students)</a:t>
            </a:r>
          </a:p>
        </c:rich>
      </c:tx>
      <c:overlay val="0"/>
    </c:title>
    <c:autoTitleDeleted val="0"/>
    <c:plotArea>
      <c:layout/>
      <c:barChart>
        <c:barDir val="col"/>
        <c:grouping val="clustered"/>
        <c:varyColors val="0"/>
        <c:ser>
          <c:idx val="0"/>
          <c:order val="0"/>
          <c:tx>
            <c:strRef>
              <c:f>'Indicator Tables'!$H$20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42C-49D6-8A4D-999AD27C2B71}"/>
              </c:ext>
            </c:extLst>
          </c:dPt>
          <c:dPt>
            <c:idx val="1"/>
            <c:invertIfNegative val="0"/>
            <c:bubble3D val="0"/>
            <c:spPr>
              <a:solidFill>
                <a:srgbClr val="3D6E6F"/>
              </a:solidFill>
            </c:spPr>
            <c:extLst>
              <c:ext xmlns:c16="http://schemas.microsoft.com/office/drawing/2014/chart" uri="{C3380CC4-5D6E-409C-BE32-E72D297353CC}">
                <c16:uniqueId val="{00000003-F42C-49D6-8A4D-999AD27C2B71}"/>
              </c:ext>
            </c:extLst>
          </c:dPt>
          <c:dPt>
            <c:idx val="2"/>
            <c:invertIfNegative val="0"/>
            <c:bubble3D val="0"/>
            <c:spPr>
              <a:solidFill>
                <a:schemeClr val="accent2"/>
              </a:solidFill>
            </c:spPr>
            <c:extLst>
              <c:ext xmlns:c16="http://schemas.microsoft.com/office/drawing/2014/chart" uri="{C3380CC4-5D6E-409C-BE32-E72D297353CC}">
                <c16:uniqueId val="{00000005-F42C-49D6-8A4D-999AD27C2B71}"/>
              </c:ext>
            </c:extLst>
          </c:dPt>
          <c:dPt>
            <c:idx val="3"/>
            <c:invertIfNegative val="0"/>
            <c:bubble3D val="0"/>
            <c:spPr>
              <a:solidFill>
                <a:srgbClr val="A2ADB1"/>
              </a:solidFill>
            </c:spPr>
            <c:extLst>
              <c:ext xmlns:c16="http://schemas.microsoft.com/office/drawing/2014/chart" uri="{C3380CC4-5D6E-409C-BE32-E72D297353CC}">
                <c16:uniqueId val="{00000007-F42C-49D6-8A4D-999AD27C2B7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Tables'!$M$20:$P$20</c:f>
              <c:strCache>
                <c:ptCount val="4"/>
                <c:pt idx="0">
                  <c:v>2019
Straight or heterosexual</c:v>
                </c:pt>
                <c:pt idx="1">
                  <c:v>2019
Bisexual</c:v>
                </c:pt>
                <c:pt idx="2">
                  <c:v>2019
Gay or Lesbian</c:v>
                </c:pt>
                <c:pt idx="3">
                  <c:v>2019
Maine</c:v>
                </c:pt>
              </c:strCache>
            </c:strRef>
          </c:cat>
          <c:val>
            <c:numRef>
              <c:f>'Indicator Tables'!$I$20:$L$20</c:f>
              <c:numCache>
                <c:formatCode>0.0%</c:formatCode>
                <c:ptCount val="4"/>
                <c:pt idx="0">
                  <c:v>4.2999999999999997E-2</c:v>
                </c:pt>
                <c:pt idx="1">
                  <c:v>6.6000000000000003E-2</c:v>
                </c:pt>
                <c:pt idx="2">
                  <c:v>0.105</c:v>
                </c:pt>
                <c:pt idx="3">
                  <c:v>0.05</c:v>
                </c:pt>
              </c:numCache>
            </c:numRef>
          </c:val>
          <c:extLst>
            <c:ext xmlns:c16="http://schemas.microsoft.com/office/drawing/2014/chart" uri="{C3380CC4-5D6E-409C-BE32-E72D297353CC}">
              <c16:uniqueId val="{00000008-F42C-49D6-8A4D-999AD27C2B71}"/>
            </c:ext>
          </c:extLst>
        </c:ser>
        <c:dLbls>
          <c:dLblPos val="outEnd"/>
          <c:showLegendKey val="0"/>
          <c:showVal val="1"/>
          <c:showCatName val="0"/>
          <c:showSerName val="0"/>
          <c:showPercent val="0"/>
          <c:showBubbleSize val="0"/>
        </c:dLbls>
        <c:gapWidth val="150"/>
        <c:axId val="1948085312"/>
        <c:axId val="1948085728"/>
      </c:barChart>
      <c:catAx>
        <c:axId val="1948085312"/>
        <c:scaling>
          <c:orientation val="minMax"/>
        </c:scaling>
        <c:delete val="0"/>
        <c:axPos val="b"/>
        <c:numFmt formatCode="General" sourceLinked="1"/>
        <c:majorTickMark val="out"/>
        <c:minorTickMark val="none"/>
        <c:tickLblPos val="nextTo"/>
        <c:crossAx val="1948085728"/>
        <c:crosses val="autoZero"/>
        <c:auto val="1"/>
        <c:lblAlgn val="ctr"/>
        <c:lblOffset val="100"/>
        <c:noMultiLvlLbl val="0"/>
      </c:catAx>
      <c:valAx>
        <c:axId val="1948085728"/>
        <c:scaling>
          <c:orientation val="minMax"/>
        </c:scaling>
        <c:delete val="1"/>
        <c:axPos val="l"/>
        <c:numFmt formatCode="0.0%" sourceLinked="1"/>
        <c:majorTickMark val="out"/>
        <c:minorTickMark val="none"/>
        <c:tickLblPos val="nextTo"/>
        <c:crossAx val="194808531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cigarette smoking (high school students)</a:t>
            </a:r>
          </a:p>
        </c:rich>
      </c:tx>
      <c:overlay val="0"/>
    </c:title>
    <c:autoTitleDeleted val="0"/>
    <c:plotArea>
      <c:layout/>
      <c:barChart>
        <c:barDir val="col"/>
        <c:grouping val="clustered"/>
        <c:varyColors val="0"/>
        <c:ser>
          <c:idx val="0"/>
          <c:order val="0"/>
          <c:tx>
            <c:strRef>
              <c:f>'Indicator Tables'!$H$21</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653-469F-ADB9-8C04AB1DD347}"/>
              </c:ext>
            </c:extLst>
          </c:dPt>
          <c:dPt>
            <c:idx val="1"/>
            <c:invertIfNegative val="0"/>
            <c:bubble3D val="0"/>
            <c:spPr>
              <a:solidFill>
                <a:srgbClr val="3D6E6F"/>
              </a:solidFill>
            </c:spPr>
            <c:extLst>
              <c:ext xmlns:c16="http://schemas.microsoft.com/office/drawing/2014/chart" uri="{C3380CC4-5D6E-409C-BE32-E72D297353CC}">
                <c16:uniqueId val="{00000003-B653-469F-ADB9-8C04AB1DD347}"/>
              </c:ext>
            </c:extLst>
          </c:dPt>
          <c:dPt>
            <c:idx val="2"/>
            <c:invertIfNegative val="0"/>
            <c:bubble3D val="0"/>
            <c:spPr>
              <a:solidFill>
                <a:schemeClr val="accent2"/>
              </a:solidFill>
            </c:spPr>
            <c:extLst>
              <c:ext xmlns:c16="http://schemas.microsoft.com/office/drawing/2014/chart" uri="{C3380CC4-5D6E-409C-BE32-E72D297353CC}">
                <c16:uniqueId val="{00000005-B653-469F-ADB9-8C04AB1DD347}"/>
              </c:ext>
            </c:extLst>
          </c:dPt>
          <c:dPt>
            <c:idx val="3"/>
            <c:invertIfNegative val="0"/>
            <c:bubble3D val="0"/>
            <c:spPr>
              <a:solidFill>
                <a:srgbClr val="A2ADB1"/>
              </a:solidFill>
            </c:spPr>
            <c:extLst>
              <c:ext xmlns:c16="http://schemas.microsoft.com/office/drawing/2014/chart" uri="{C3380CC4-5D6E-409C-BE32-E72D297353CC}">
                <c16:uniqueId val="{00000007-B653-469F-ADB9-8C04AB1DD34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Tables'!$M$21:$P$21</c:f>
              <c:strCache>
                <c:ptCount val="4"/>
                <c:pt idx="0">
                  <c:v>2019
Straight or heterosexual</c:v>
                </c:pt>
                <c:pt idx="1">
                  <c:v>2019
Bisexual</c:v>
                </c:pt>
                <c:pt idx="2">
                  <c:v>2019
Gay or Lesbian</c:v>
                </c:pt>
                <c:pt idx="3">
                  <c:v>2019
Maine</c:v>
                </c:pt>
              </c:strCache>
            </c:strRef>
          </c:cat>
          <c:val>
            <c:numRef>
              <c:f>'Indicator Tables'!$I$21:$L$21</c:f>
              <c:numCache>
                <c:formatCode>0.0%</c:formatCode>
                <c:ptCount val="4"/>
                <c:pt idx="0">
                  <c:v>5.8999999999999997E-2</c:v>
                </c:pt>
                <c:pt idx="1">
                  <c:v>0.129</c:v>
                </c:pt>
                <c:pt idx="2">
                  <c:v>0.125</c:v>
                </c:pt>
                <c:pt idx="3">
                  <c:v>7.0999999999999994E-2</c:v>
                </c:pt>
              </c:numCache>
            </c:numRef>
          </c:val>
          <c:extLst>
            <c:ext xmlns:c16="http://schemas.microsoft.com/office/drawing/2014/chart" uri="{C3380CC4-5D6E-409C-BE32-E72D297353CC}">
              <c16:uniqueId val="{00000008-B653-469F-ADB9-8C04AB1DD347}"/>
            </c:ext>
          </c:extLst>
        </c:ser>
        <c:dLbls>
          <c:dLblPos val="outEnd"/>
          <c:showLegendKey val="0"/>
          <c:showVal val="1"/>
          <c:showCatName val="0"/>
          <c:showSerName val="0"/>
          <c:showPercent val="0"/>
          <c:showBubbleSize val="0"/>
        </c:dLbls>
        <c:gapWidth val="150"/>
        <c:axId val="1948084896"/>
        <c:axId val="1948075328"/>
      </c:barChart>
      <c:catAx>
        <c:axId val="1948084896"/>
        <c:scaling>
          <c:orientation val="minMax"/>
        </c:scaling>
        <c:delete val="0"/>
        <c:axPos val="b"/>
        <c:numFmt formatCode="General" sourceLinked="1"/>
        <c:majorTickMark val="out"/>
        <c:minorTickMark val="none"/>
        <c:tickLblPos val="nextTo"/>
        <c:crossAx val="1948075328"/>
        <c:crosses val="autoZero"/>
        <c:auto val="1"/>
        <c:lblAlgn val="ctr"/>
        <c:lblOffset val="100"/>
        <c:noMultiLvlLbl val="0"/>
      </c:catAx>
      <c:valAx>
        <c:axId val="1948075328"/>
        <c:scaling>
          <c:orientation val="minMax"/>
        </c:scaling>
        <c:delete val="1"/>
        <c:axPos val="l"/>
        <c:numFmt formatCode="0.0%" sourceLinked="1"/>
        <c:majorTickMark val="out"/>
        <c:minorTickMark val="none"/>
        <c:tickLblPos val="nextTo"/>
        <c:crossAx val="19480848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tobacco use (high school students)</a:t>
            </a:r>
          </a:p>
        </c:rich>
      </c:tx>
      <c:overlay val="0"/>
    </c:title>
    <c:autoTitleDeleted val="0"/>
    <c:plotArea>
      <c:layout/>
      <c:barChart>
        <c:barDir val="col"/>
        <c:grouping val="clustered"/>
        <c:varyColors val="0"/>
        <c:ser>
          <c:idx val="0"/>
          <c:order val="0"/>
          <c:tx>
            <c:strRef>
              <c:f>'Indicator Tables'!$H$22</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7DB-43BC-B89D-52ED825D02CD}"/>
              </c:ext>
            </c:extLst>
          </c:dPt>
          <c:dPt>
            <c:idx val="1"/>
            <c:invertIfNegative val="0"/>
            <c:bubble3D val="0"/>
            <c:spPr>
              <a:solidFill>
                <a:srgbClr val="3D6E6F"/>
              </a:solidFill>
            </c:spPr>
            <c:extLst>
              <c:ext xmlns:c16="http://schemas.microsoft.com/office/drawing/2014/chart" uri="{C3380CC4-5D6E-409C-BE32-E72D297353CC}">
                <c16:uniqueId val="{00000003-07DB-43BC-B89D-52ED825D02CD}"/>
              </c:ext>
            </c:extLst>
          </c:dPt>
          <c:dPt>
            <c:idx val="2"/>
            <c:invertIfNegative val="0"/>
            <c:bubble3D val="0"/>
            <c:spPr>
              <a:solidFill>
                <a:schemeClr val="accent2"/>
              </a:solidFill>
            </c:spPr>
            <c:extLst>
              <c:ext xmlns:c16="http://schemas.microsoft.com/office/drawing/2014/chart" uri="{C3380CC4-5D6E-409C-BE32-E72D297353CC}">
                <c16:uniqueId val="{00000005-07DB-43BC-B89D-52ED825D02CD}"/>
              </c:ext>
            </c:extLst>
          </c:dPt>
          <c:dPt>
            <c:idx val="3"/>
            <c:invertIfNegative val="0"/>
            <c:bubble3D val="0"/>
            <c:spPr>
              <a:solidFill>
                <a:srgbClr val="A2ADB1"/>
              </a:solidFill>
            </c:spPr>
            <c:extLst>
              <c:ext xmlns:c16="http://schemas.microsoft.com/office/drawing/2014/chart" uri="{C3380CC4-5D6E-409C-BE32-E72D297353CC}">
                <c16:uniqueId val="{00000007-07DB-43BC-B89D-52ED825D02C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Tables'!$M$22:$P$22</c:f>
              <c:strCache>
                <c:ptCount val="4"/>
                <c:pt idx="0">
                  <c:v>2019
Straight or heterosexual</c:v>
                </c:pt>
                <c:pt idx="1">
                  <c:v>2019
Bisexual</c:v>
                </c:pt>
                <c:pt idx="2">
                  <c:v>2019
Gay or Lesbian</c:v>
                </c:pt>
                <c:pt idx="3">
                  <c:v>2019
Maine</c:v>
                </c:pt>
              </c:strCache>
            </c:strRef>
          </c:cat>
          <c:val>
            <c:numRef>
              <c:f>'Indicator Tables'!$I$22:$L$22</c:f>
              <c:numCache>
                <c:formatCode>0.0%</c:formatCode>
                <c:ptCount val="4"/>
                <c:pt idx="0">
                  <c:v>9.6000000000000002E-2</c:v>
                </c:pt>
                <c:pt idx="1">
                  <c:v>0.15</c:v>
                </c:pt>
                <c:pt idx="2">
                  <c:v>0.14699999999999999</c:v>
                </c:pt>
                <c:pt idx="3">
                  <c:v>0.106</c:v>
                </c:pt>
              </c:numCache>
            </c:numRef>
          </c:val>
          <c:extLst>
            <c:ext xmlns:c16="http://schemas.microsoft.com/office/drawing/2014/chart" uri="{C3380CC4-5D6E-409C-BE32-E72D297353CC}">
              <c16:uniqueId val="{00000008-07DB-43BC-B89D-52ED825D02CD}"/>
            </c:ext>
          </c:extLst>
        </c:ser>
        <c:dLbls>
          <c:dLblPos val="outEnd"/>
          <c:showLegendKey val="0"/>
          <c:showVal val="1"/>
          <c:showCatName val="0"/>
          <c:showSerName val="0"/>
          <c:showPercent val="0"/>
          <c:showBubbleSize val="0"/>
        </c:dLbls>
        <c:gapWidth val="150"/>
        <c:axId val="1948085728"/>
        <c:axId val="1948066592"/>
      </c:barChart>
      <c:catAx>
        <c:axId val="1948085728"/>
        <c:scaling>
          <c:orientation val="minMax"/>
        </c:scaling>
        <c:delete val="0"/>
        <c:axPos val="b"/>
        <c:numFmt formatCode="General" sourceLinked="1"/>
        <c:majorTickMark val="out"/>
        <c:minorTickMark val="none"/>
        <c:tickLblPos val="nextTo"/>
        <c:crossAx val="1948066592"/>
        <c:crosses val="autoZero"/>
        <c:auto val="1"/>
        <c:lblAlgn val="ctr"/>
        <c:lblOffset val="100"/>
        <c:noMultiLvlLbl val="0"/>
      </c:catAx>
      <c:valAx>
        <c:axId val="1948066592"/>
        <c:scaling>
          <c:orientation val="minMax"/>
        </c:scaling>
        <c:delete val="1"/>
        <c:axPos val="l"/>
        <c:numFmt formatCode="0.0%" sourceLinked="1"/>
        <c:majorTickMark val="out"/>
        <c:minorTickMark val="none"/>
        <c:tickLblPos val="nextTo"/>
        <c:crossAx val="19480857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Environmental tobacco smoke exposure  (high school students)</a:t>
            </a:r>
          </a:p>
        </c:rich>
      </c:tx>
      <c:overlay val="0"/>
    </c:title>
    <c:autoTitleDeleted val="0"/>
    <c:plotArea>
      <c:layout/>
      <c:barChart>
        <c:barDir val="col"/>
        <c:grouping val="clustered"/>
        <c:varyColors val="0"/>
        <c:ser>
          <c:idx val="0"/>
          <c:order val="0"/>
          <c:tx>
            <c:strRef>
              <c:f>'Indicator Tables'!$H$23</c:f>
              <c:strCache>
                <c:ptCount val="1"/>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B357-4CAF-AC28-AA335A7A2770}"/>
              </c:ext>
            </c:extLst>
          </c:dPt>
          <c:dPt>
            <c:idx val="1"/>
            <c:invertIfNegative val="0"/>
            <c:bubble3D val="0"/>
            <c:extLst>
              <c:ext xmlns:c16="http://schemas.microsoft.com/office/drawing/2014/chart" uri="{C3380CC4-5D6E-409C-BE32-E72D297353CC}">
                <c16:uniqueId val="{00000003-B357-4CAF-AC28-AA335A7A2770}"/>
              </c:ext>
            </c:extLst>
          </c:dPt>
          <c:dPt>
            <c:idx val="2"/>
            <c:invertIfNegative val="0"/>
            <c:bubble3D val="0"/>
            <c:extLst>
              <c:ext xmlns:c16="http://schemas.microsoft.com/office/drawing/2014/chart" uri="{C3380CC4-5D6E-409C-BE32-E72D297353CC}">
                <c16:uniqueId val="{00000005-B357-4CAF-AC28-AA335A7A2770}"/>
              </c:ext>
            </c:extLst>
          </c:dPt>
          <c:dPt>
            <c:idx val="3"/>
            <c:invertIfNegative val="0"/>
            <c:bubble3D val="0"/>
            <c:spPr>
              <a:solidFill>
                <a:schemeClr val="accent1"/>
              </a:solidFill>
            </c:spPr>
            <c:extLst>
              <c:ext xmlns:c16="http://schemas.microsoft.com/office/drawing/2014/chart" uri="{C3380CC4-5D6E-409C-BE32-E72D297353CC}">
                <c16:uniqueId val="{00000007-B357-4CAF-AC28-AA335A7A277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Tables'!$M$23:$P$23</c:f>
              <c:strCache>
                <c:ptCount val="4"/>
                <c:pt idx="0">
                  <c:v>2019
Straight or heterosexual</c:v>
                </c:pt>
                <c:pt idx="1">
                  <c:v>2019
Bisexual</c:v>
                </c:pt>
                <c:pt idx="2">
                  <c:v>2019
Gay or Lesbian</c:v>
                </c:pt>
                <c:pt idx="3">
                  <c:v>2019
Maine</c:v>
                </c:pt>
              </c:strCache>
            </c:strRef>
          </c:cat>
          <c:val>
            <c:numRef>
              <c:f>'Indicator Tables'!$I$23:$L$23</c:f>
              <c:numCache>
                <c:formatCode>0.0%</c:formatCode>
                <c:ptCount val="4"/>
                <c:pt idx="0">
                  <c:v>0.251</c:v>
                </c:pt>
                <c:pt idx="1">
                  <c:v>0.39500000000000002</c:v>
                </c:pt>
                <c:pt idx="2">
                  <c:v>0.35399999999999998</c:v>
                </c:pt>
                <c:pt idx="3" formatCode="0%">
                  <c:v>0.27</c:v>
                </c:pt>
              </c:numCache>
            </c:numRef>
          </c:val>
          <c:extLst>
            <c:ext xmlns:c16="http://schemas.microsoft.com/office/drawing/2014/chart" uri="{C3380CC4-5D6E-409C-BE32-E72D297353CC}">
              <c16:uniqueId val="{00000008-B357-4CAF-AC28-AA335A7A2770}"/>
            </c:ext>
          </c:extLst>
        </c:ser>
        <c:dLbls>
          <c:dLblPos val="outEnd"/>
          <c:showLegendKey val="0"/>
          <c:showVal val="1"/>
          <c:showCatName val="0"/>
          <c:showSerName val="0"/>
          <c:showPercent val="0"/>
          <c:showBubbleSize val="0"/>
        </c:dLbls>
        <c:gapWidth val="150"/>
        <c:axId val="1948081568"/>
        <c:axId val="1948063680"/>
      </c:barChart>
      <c:catAx>
        <c:axId val="1948081568"/>
        <c:scaling>
          <c:orientation val="minMax"/>
        </c:scaling>
        <c:delete val="0"/>
        <c:axPos val="b"/>
        <c:numFmt formatCode="General" sourceLinked="1"/>
        <c:majorTickMark val="out"/>
        <c:minorTickMark val="none"/>
        <c:tickLblPos val="nextTo"/>
        <c:crossAx val="1948063680"/>
        <c:crosses val="autoZero"/>
        <c:auto val="1"/>
        <c:lblAlgn val="ctr"/>
        <c:lblOffset val="100"/>
        <c:noMultiLvlLbl val="0"/>
      </c:catAx>
      <c:valAx>
        <c:axId val="1948063680"/>
        <c:scaling>
          <c:orientation val="minMax"/>
        </c:scaling>
        <c:delete val="1"/>
        <c:axPos val="l"/>
        <c:numFmt formatCode="0.0%" sourceLinked="1"/>
        <c:majorTickMark val="out"/>
        <c:minorTickMark val="none"/>
        <c:tickLblPos val="nextTo"/>
        <c:crossAx val="19480815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Sheet1!$B$30</c:f>
              <c:strCache>
                <c:ptCount val="1"/>
                <c:pt idx="0">
                  <c:v>Population</c:v>
                </c:pt>
              </c:strCache>
            </c:strRef>
          </c:tx>
          <c:spPr>
            <a:solidFill>
              <a:schemeClr val="accent1"/>
            </a:solidFill>
            <a:ln>
              <a:noFill/>
            </a:ln>
            <a:effectLst/>
          </c:spPr>
          <c:invertIfNegative val="0"/>
          <c:dPt>
            <c:idx val="0"/>
            <c:invertIfNegative val="0"/>
            <c:bubble3D val="0"/>
            <c:spPr>
              <a:solidFill>
                <a:srgbClr val="44546A"/>
              </a:solidFill>
              <a:ln>
                <a:noFill/>
              </a:ln>
              <a:effectLst/>
            </c:spPr>
            <c:extLst>
              <c:ext xmlns:c16="http://schemas.microsoft.com/office/drawing/2014/chart" uri="{C3380CC4-5D6E-409C-BE32-E72D297353CC}">
                <c16:uniqueId val="{0000000A-59E2-46AF-AB2B-7EFCC6F304B3}"/>
              </c:ext>
            </c:extLst>
          </c:dPt>
          <c:dPt>
            <c:idx val="1"/>
            <c:invertIfNegative val="0"/>
            <c:bubble3D val="0"/>
            <c:spPr>
              <a:solidFill>
                <a:srgbClr val="44546A"/>
              </a:solidFill>
              <a:ln>
                <a:noFill/>
              </a:ln>
              <a:effectLst/>
            </c:spPr>
            <c:extLst>
              <c:ext xmlns:c16="http://schemas.microsoft.com/office/drawing/2014/chart" uri="{C3380CC4-5D6E-409C-BE32-E72D297353CC}">
                <c16:uniqueId val="{00000009-59E2-46AF-AB2B-7EFCC6F304B3}"/>
              </c:ext>
            </c:extLst>
          </c:dPt>
          <c:dPt>
            <c:idx val="2"/>
            <c:invertIfNegative val="0"/>
            <c:bubble3D val="0"/>
            <c:spPr>
              <a:solidFill>
                <a:srgbClr val="44546A"/>
              </a:solidFill>
              <a:ln>
                <a:noFill/>
              </a:ln>
              <a:effectLst/>
            </c:spPr>
            <c:extLst>
              <c:ext xmlns:c16="http://schemas.microsoft.com/office/drawing/2014/chart" uri="{C3380CC4-5D6E-409C-BE32-E72D297353CC}">
                <c16:uniqueId val="{00000008-59E2-46AF-AB2B-7EFCC6F304B3}"/>
              </c:ext>
            </c:extLst>
          </c:dPt>
          <c:dPt>
            <c:idx val="3"/>
            <c:invertIfNegative val="0"/>
            <c:bubble3D val="0"/>
            <c:spPr>
              <a:solidFill>
                <a:srgbClr val="44546A"/>
              </a:solidFill>
              <a:ln>
                <a:noFill/>
              </a:ln>
              <a:effectLst/>
            </c:spPr>
            <c:extLst>
              <c:ext xmlns:c16="http://schemas.microsoft.com/office/drawing/2014/chart" uri="{C3380CC4-5D6E-409C-BE32-E72D297353CC}">
                <c16:uniqueId val="{00000007-59E2-46AF-AB2B-7EFCC6F304B3}"/>
              </c:ext>
            </c:extLst>
          </c:dPt>
          <c:dPt>
            <c:idx val="4"/>
            <c:invertIfNegative val="0"/>
            <c:bubble3D val="0"/>
            <c:spPr>
              <a:solidFill>
                <a:srgbClr val="44546A"/>
              </a:solidFill>
              <a:ln>
                <a:noFill/>
              </a:ln>
              <a:effectLst/>
            </c:spPr>
            <c:extLst>
              <c:ext xmlns:c16="http://schemas.microsoft.com/office/drawing/2014/chart" uri="{C3380CC4-5D6E-409C-BE32-E72D297353CC}">
                <c16:uniqueId val="{00000006-59E2-46AF-AB2B-7EFCC6F304B3}"/>
              </c:ext>
            </c:extLst>
          </c:dPt>
          <c:dPt>
            <c:idx val="5"/>
            <c:invertIfNegative val="0"/>
            <c:bubble3D val="0"/>
            <c:spPr>
              <a:solidFill>
                <a:srgbClr val="3D6E6F"/>
              </a:solidFill>
              <a:ln>
                <a:noFill/>
              </a:ln>
              <a:effectLst/>
            </c:spPr>
            <c:extLst>
              <c:ext xmlns:c16="http://schemas.microsoft.com/office/drawing/2014/chart" uri="{C3380CC4-5D6E-409C-BE32-E72D297353CC}">
                <c16:uniqueId val="{00000013-59E2-46AF-AB2B-7EFCC6F304B3}"/>
              </c:ext>
            </c:extLst>
          </c:dPt>
          <c:dPt>
            <c:idx val="6"/>
            <c:invertIfNegative val="0"/>
            <c:bubble3D val="0"/>
            <c:spPr>
              <a:solidFill>
                <a:srgbClr val="3D6E6F"/>
              </a:solidFill>
              <a:ln>
                <a:noFill/>
              </a:ln>
              <a:effectLst/>
            </c:spPr>
            <c:extLst>
              <c:ext xmlns:c16="http://schemas.microsoft.com/office/drawing/2014/chart" uri="{C3380CC4-5D6E-409C-BE32-E72D297353CC}">
                <c16:uniqueId val="{00000012-59E2-46AF-AB2B-7EFCC6F304B3}"/>
              </c:ext>
            </c:extLst>
          </c:dPt>
          <c:dPt>
            <c:idx val="7"/>
            <c:invertIfNegative val="0"/>
            <c:bubble3D val="0"/>
            <c:spPr>
              <a:solidFill>
                <a:srgbClr val="3D6E6F"/>
              </a:solidFill>
              <a:ln>
                <a:noFill/>
              </a:ln>
              <a:effectLst/>
            </c:spPr>
            <c:extLst>
              <c:ext xmlns:c16="http://schemas.microsoft.com/office/drawing/2014/chart" uri="{C3380CC4-5D6E-409C-BE32-E72D297353CC}">
                <c16:uniqueId val="{00000011-59E2-46AF-AB2B-7EFCC6F304B3}"/>
              </c:ext>
            </c:extLst>
          </c:dPt>
          <c:dPt>
            <c:idx val="8"/>
            <c:invertIfNegative val="0"/>
            <c:bubble3D val="0"/>
            <c:spPr>
              <a:solidFill>
                <a:srgbClr val="3D6E6F"/>
              </a:solidFill>
              <a:ln>
                <a:noFill/>
              </a:ln>
              <a:effectLst/>
            </c:spPr>
            <c:extLst>
              <c:ext xmlns:c16="http://schemas.microsoft.com/office/drawing/2014/chart" uri="{C3380CC4-5D6E-409C-BE32-E72D297353CC}">
                <c16:uniqueId val="{00000010-59E2-46AF-AB2B-7EFCC6F304B3}"/>
              </c:ext>
            </c:extLst>
          </c:dPt>
          <c:dPt>
            <c:idx val="9"/>
            <c:invertIfNegative val="0"/>
            <c:bubble3D val="0"/>
            <c:spPr>
              <a:solidFill>
                <a:srgbClr val="3D6E6F"/>
              </a:solidFill>
              <a:ln>
                <a:noFill/>
              </a:ln>
              <a:effectLst/>
            </c:spPr>
            <c:extLst>
              <c:ext xmlns:c16="http://schemas.microsoft.com/office/drawing/2014/chart" uri="{C3380CC4-5D6E-409C-BE32-E72D297353CC}">
                <c16:uniqueId val="{0000000F-59E2-46AF-AB2B-7EFCC6F304B3}"/>
              </c:ext>
            </c:extLst>
          </c:dPt>
          <c:dPt>
            <c:idx val="10"/>
            <c:invertIfNegative val="0"/>
            <c:bubble3D val="0"/>
            <c:spPr>
              <a:solidFill>
                <a:srgbClr val="3D6E6F"/>
              </a:solidFill>
              <a:ln>
                <a:noFill/>
              </a:ln>
              <a:effectLst/>
            </c:spPr>
            <c:extLst>
              <c:ext xmlns:c16="http://schemas.microsoft.com/office/drawing/2014/chart" uri="{C3380CC4-5D6E-409C-BE32-E72D297353CC}">
                <c16:uniqueId val="{0000000E-59E2-46AF-AB2B-7EFCC6F304B3}"/>
              </c:ext>
            </c:extLst>
          </c:dPt>
          <c:dPt>
            <c:idx val="11"/>
            <c:invertIfNegative val="0"/>
            <c:bubble3D val="0"/>
            <c:spPr>
              <a:solidFill>
                <a:srgbClr val="3D6E6F"/>
              </a:solidFill>
              <a:ln>
                <a:noFill/>
              </a:ln>
              <a:effectLst/>
            </c:spPr>
            <c:extLst>
              <c:ext xmlns:c16="http://schemas.microsoft.com/office/drawing/2014/chart" uri="{C3380CC4-5D6E-409C-BE32-E72D297353CC}">
                <c16:uniqueId val="{0000000D-59E2-46AF-AB2B-7EFCC6F304B3}"/>
              </c:ext>
            </c:extLst>
          </c:dPt>
          <c:dPt>
            <c:idx val="12"/>
            <c:invertIfNegative val="0"/>
            <c:bubble3D val="0"/>
            <c:spPr>
              <a:solidFill>
                <a:srgbClr val="3D6E6F"/>
              </a:solidFill>
              <a:ln>
                <a:noFill/>
              </a:ln>
              <a:effectLst/>
            </c:spPr>
            <c:extLst>
              <c:ext xmlns:c16="http://schemas.microsoft.com/office/drawing/2014/chart" uri="{C3380CC4-5D6E-409C-BE32-E72D297353CC}">
                <c16:uniqueId val="{0000000C-59E2-46AF-AB2B-7EFCC6F304B3}"/>
              </c:ext>
            </c:extLst>
          </c:dPt>
          <c:dPt>
            <c:idx val="13"/>
            <c:invertIfNegative val="0"/>
            <c:bubble3D val="0"/>
            <c:spPr>
              <a:solidFill>
                <a:srgbClr val="3D6E6F"/>
              </a:solidFill>
              <a:ln>
                <a:noFill/>
              </a:ln>
              <a:effectLst/>
            </c:spPr>
            <c:extLst>
              <c:ext xmlns:c16="http://schemas.microsoft.com/office/drawing/2014/chart" uri="{C3380CC4-5D6E-409C-BE32-E72D297353CC}">
                <c16:uniqueId val="{0000000B-59E2-46AF-AB2B-7EFCC6F304B3}"/>
              </c:ext>
            </c:extLst>
          </c:dPt>
          <c:dPt>
            <c:idx val="14"/>
            <c:invertIfNegative val="0"/>
            <c:bubble3D val="0"/>
            <c:spPr>
              <a:solidFill>
                <a:srgbClr val="44546A"/>
              </a:solidFill>
              <a:ln>
                <a:noFill/>
              </a:ln>
              <a:effectLst/>
            </c:spPr>
            <c:extLst>
              <c:ext xmlns:c16="http://schemas.microsoft.com/office/drawing/2014/chart" uri="{C3380CC4-5D6E-409C-BE32-E72D297353CC}">
                <c16:uniqueId val="{00000005-59E2-46AF-AB2B-7EFCC6F304B3}"/>
              </c:ext>
            </c:extLst>
          </c:dPt>
          <c:dPt>
            <c:idx val="15"/>
            <c:invertIfNegative val="0"/>
            <c:bubble3D val="0"/>
            <c:spPr>
              <a:solidFill>
                <a:srgbClr val="44546A"/>
              </a:solidFill>
              <a:ln>
                <a:noFill/>
              </a:ln>
              <a:effectLst/>
            </c:spPr>
            <c:extLst>
              <c:ext xmlns:c16="http://schemas.microsoft.com/office/drawing/2014/chart" uri="{C3380CC4-5D6E-409C-BE32-E72D297353CC}">
                <c16:uniqueId val="{00000003-59E2-46AF-AB2B-7EFCC6F304B3}"/>
              </c:ext>
            </c:extLst>
          </c:dPt>
          <c:dPt>
            <c:idx val="16"/>
            <c:invertIfNegative val="0"/>
            <c:bubble3D val="0"/>
            <c:spPr>
              <a:solidFill>
                <a:srgbClr val="44546A"/>
              </a:solidFill>
              <a:ln>
                <a:noFill/>
              </a:ln>
              <a:effectLst/>
            </c:spPr>
            <c:extLst>
              <c:ext xmlns:c16="http://schemas.microsoft.com/office/drawing/2014/chart" uri="{C3380CC4-5D6E-409C-BE32-E72D297353CC}">
                <c16:uniqueId val="{00000004-59E2-46AF-AB2B-7EFCC6F304B3}"/>
              </c:ext>
            </c:extLst>
          </c:dPt>
          <c:dPt>
            <c:idx val="17"/>
            <c:invertIfNegative val="0"/>
            <c:bubble3D val="0"/>
            <c:spPr>
              <a:solidFill>
                <a:srgbClr val="44546A"/>
              </a:solidFill>
              <a:ln>
                <a:noFill/>
              </a:ln>
              <a:effectLst/>
            </c:spPr>
            <c:extLst>
              <c:ext xmlns:c16="http://schemas.microsoft.com/office/drawing/2014/chart" uri="{C3380CC4-5D6E-409C-BE32-E72D297353CC}">
                <c16:uniqueId val="{00000002-59E2-46AF-AB2B-7EFCC6F304B3}"/>
              </c:ext>
            </c:extLst>
          </c:dPt>
          <c:cat>
            <c:strRef>
              <c:f>Sheet1!$A$31:$A$48</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Sheet1!$B$31:$B$48</c:f>
              <c:numCache>
                <c:formatCode>#,##0</c:formatCode>
                <c:ptCount val="18"/>
                <c:pt idx="0">
                  <c:v>64035</c:v>
                </c:pt>
                <c:pt idx="1">
                  <c:v>69457</c:v>
                </c:pt>
                <c:pt idx="2">
                  <c:v>72774</c:v>
                </c:pt>
                <c:pt idx="3">
                  <c:v>79136</c:v>
                </c:pt>
                <c:pt idx="4">
                  <c:v>75973</c:v>
                </c:pt>
                <c:pt idx="5">
                  <c:v>79467</c:v>
                </c:pt>
                <c:pt idx="6">
                  <c:v>78728</c:v>
                </c:pt>
                <c:pt idx="7">
                  <c:v>75180</c:v>
                </c:pt>
                <c:pt idx="8">
                  <c:v>77305</c:v>
                </c:pt>
                <c:pt idx="9">
                  <c:v>87341</c:v>
                </c:pt>
                <c:pt idx="10">
                  <c:v>98127</c:v>
                </c:pt>
                <c:pt idx="11">
                  <c:v>107204</c:v>
                </c:pt>
                <c:pt idx="12">
                  <c:v>103197</c:v>
                </c:pt>
                <c:pt idx="13">
                  <c:v>91155</c:v>
                </c:pt>
                <c:pt idx="14">
                  <c:v>67126</c:v>
                </c:pt>
                <c:pt idx="15">
                  <c:v>45034</c:v>
                </c:pt>
                <c:pt idx="16">
                  <c:v>30210</c:v>
                </c:pt>
                <c:pt idx="17">
                  <c:v>34043</c:v>
                </c:pt>
              </c:numCache>
            </c:numRef>
          </c:val>
          <c:extLst>
            <c:ext xmlns:c16="http://schemas.microsoft.com/office/drawing/2014/chart" uri="{C3380CC4-5D6E-409C-BE32-E72D297353CC}">
              <c16:uniqueId val="{00000000-59E2-46AF-AB2B-7EFCC6F304B3}"/>
            </c:ext>
          </c:extLst>
        </c:ser>
        <c:dLbls>
          <c:showLegendKey val="0"/>
          <c:showVal val="0"/>
          <c:showCatName val="0"/>
          <c:showSerName val="0"/>
          <c:showPercent val="0"/>
          <c:showBubbleSize val="0"/>
        </c:dLbls>
        <c:gapWidth val="182"/>
        <c:axId val="2029332207"/>
        <c:axId val="2029344271"/>
      </c:barChart>
      <c:catAx>
        <c:axId val="202933220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44271"/>
        <c:crosses val="autoZero"/>
        <c:auto val="1"/>
        <c:lblAlgn val="ctr"/>
        <c:lblOffset val="100"/>
        <c:noMultiLvlLbl val="0"/>
      </c:catAx>
      <c:valAx>
        <c:axId val="2029344271"/>
        <c:scaling>
          <c:orientation val="minMax"/>
          <c:max val="110000"/>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32207"/>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Sheet1!$A$11:$A$14</c:f>
              <c:strCache>
                <c:ptCount val="4"/>
                <c:pt idx="0">
                  <c:v>Metro</c:v>
                </c:pt>
                <c:pt idx="1">
                  <c:v>Large rural</c:v>
                </c:pt>
                <c:pt idx="2">
                  <c:v>Small rural</c:v>
                </c:pt>
                <c:pt idx="3">
                  <c:v>Isolated rural</c:v>
                </c:pt>
              </c:strCache>
            </c:strRef>
          </c:cat>
          <c:val>
            <c:numRef>
              <c:f>Sheet1!$B$11:$B$14</c:f>
              <c:numCache>
                <c:formatCode>0.0%</c:formatCode>
                <c:ptCount val="4"/>
                <c:pt idx="0">
                  <c:v>4.4999999999999998E-2</c:v>
                </c:pt>
                <c:pt idx="1">
                  <c:v>3.1E-2</c:v>
                </c:pt>
                <c:pt idx="2">
                  <c:v>3.4000000000000002E-2</c:v>
                </c:pt>
                <c:pt idx="3">
                  <c:v>0.03</c:v>
                </c:pt>
              </c:numCache>
            </c:numRef>
          </c:val>
          <c:extLst>
            <c:ext xmlns:c16="http://schemas.microsoft.com/office/drawing/2014/chart" uri="{C3380CC4-5D6E-409C-BE32-E72D297353CC}">
              <c16:uniqueId val="{00000000-B7C4-4AA0-A068-A4F1C6A258D0}"/>
            </c:ext>
          </c:extLst>
        </c:ser>
        <c:dLbls>
          <c:dLblPos val="outEnd"/>
          <c:showLegendKey val="0"/>
          <c:showVal val="1"/>
          <c:showCatName val="0"/>
          <c:showSerName val="0"/>
          <c:showPercent val="0"/>
          <c:showBubbleSize val="0"/>
        </c:dLbls>
        <c:gapWidth val="219"/>
        <c:overlap val="-27"/>
        <c:axId val="2078491712"/>
        <c:axId val="2078480480"/>
      </c:barChart>
      <c:catAx>
        <c:axId val="207849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78480480"/>
        <c:crosses val="autoZero"/>
        <c:auto val="1"/>
        <c:lblAlgn val="ctr"/>
        <c:lblOffset val="100"/>
        <c:noMultiLvlLbl val="0"/>
      </c:catAx>
      <c:valAx>
        <c:axId val="207848048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7849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Bachelor's degree
 or higher</c:v>
                </c:pt>
                <c:pt idx="1">
                  <c:v>Some college or associate's degree</c:v>
                </c:pt>
                <c:pt idx="2">
                  <c:v>High school diploma or equivalent</c:v>
                </c:pt>
                <c:pt idx="3">
                  <c:v>Less than high school diploma or equivalent</c:v>
                </c:pt>
              </c:strCache>
            </c:strRef>
          </c:cat>
          <c:val>
            <c:numRef>
              <c:f>Sheet1!$B$29:$B$32</c:f>
              <c:numCache>
                <c:formatCode>0.0%</c:formatCode>
                <c:ptCount val="4"/>
                <c:pt idx="0">
                  <c:v>0.04</c:v>
                </c:pt>
                <c:pt idx="1">
                  <c:v>3.6999999999999998E-2</c:v>
                </c:pt>
                <c:pt idx="2">
                  <c:v>2.8000000000000001E-2</c:v>
                </c:pt>
                <c:pt idx="3">
                  <c:v>5.2999999999999999E-2</c:v>
                </c:pt>
              </c:numCache>
            </c:numRef>
          </c:val>
          <c:extLst>
            <c:ext xmlns:c16="http://schemas.microsoft.com/office/drawing/2014/chart" uri="{C3380CC4-5D6E-409C-BE32-E72D297353CC}">
              <c16:uniqueId val="{00000000-5712-4F6E-A08B-B9B5C7FA7F8B}"/>
            </c:ext>
          </c:extLst>
        </c:ser>
        <c:dLbls>
          <c:dLblPos val="outEnd"/>
          <c:showLegendKey val="0"/>
          <c:showVal val="1"/>
          <c:showCatName val="0"/>
          <c:showSerName val="0"/>
          <c:showPercent val="0"/>
          <c:showBubbleSize val="0"/>
        </c:dLbls>
        <c:gapWidth val="219"/>
        <c:overlap val="-27"/>
        <c:axId val="2017850112"/>
        <c:axId val="2017844288"/>
      </c:barChart>
      <c:catAx>
        <c:axId val="201785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17844288"/>
        <c:crosses val="autoZero"/>
        <c:auto val="1"/>
        <c:lblAlgn val="ctr"/>
        <c:lblOffset val="100"/>
        <c:noMultiLvlLbl val="0"/>
      </c:catAx>
      <c:valAx>
        <c:axId val="201784428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17850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Sheet1!$A$49:$A$54</c:f>
              <c:strCache>
                <c:ptCount val="6"/>
                <c:pt idx="0">
                  <c:v>$0-$15,000</c:v>
                </c:pt>
                <c:pt idx="1">
                  <c:v>$15,000-$24,999</c:v>
                </c:pt>
                <c:pt idx="2">
                  <c:v>$25,000-$34,999</c:v>
                </c:pt>
                <c:pt idx="3">
                  <c:v>$35,000-$49,999</c:v>
                </c:pt>
                <c:pt idx="4">
                  <c:v>$50,000-$74,999</c:v>
                </c:pt>
                <c:pt idx="5">
                  <c:v>$75,000 or more</c:v>
                </c:pt>
              </c:strCache>
            </c:strRef>
          </c:cat>
          <c:val>
            <c:numRef>
              <c:f>Sheet1!$B$49:$B$54</c:f>
              <c:numCache>
                <c:formatCode>0.0%</c:formatCode>
                <c:ptCount val="6"/>
                <c:pt idx="0">
                  <c:v>5.7000000000000002E-2</c:v>
                </c:pt>
                <c:pt idx="1">
                  <c:v>4.8000000000000001E-2</c:v>
                </c:pt>
                <c:pt idx="2">
                  <c:v>3.3000000000000002E-2</c:v>
                </c:pt>
                <c:pt idx="3">
                  <c:v>3.3000000000000002E-2</c:v>
                </c:pt>
                <c:pt idx="4">
                  <c:v>2.8000000000000001E-2</c:v>
                </c:pt>
                <c:pt idx="5">
                  <c:v>2.7E-2</c:v>
                </c:pt>
              </c:numCache>
            </c:numRef>
          </c:val>
          <c:extLst>
            <c:ext xmlns:c16="http://schemas.microsoft.com/office/drawing/2014/chart" uri="{C3380CC4-5D6E-409C-BE32-E72D297353CC}">
              <c16:uniqueId val="{00000000-C55C-4053-9F0D-1D0260F5697C}"/>
            </c:ext>
          </c:extLst>
        </c:ser>
        <c:dLbls>
          <c:dLblPos val="outEnd"/>
          <c:showLegendKey val="0"/>
          <c:showVal val="1"/>
          <c:showCatName val="0"/>
          <c:showSerName val="0"/>
          <c:showPercent val="0"/>
          <c:showBubbleSize val="0"/>
        </c:dLbls>
        <c:gapWidth val="219"/>
        <c:overlap val="-27"/>
        <c:axId val="2078498368"/>
        <c:axId val="2078490048"/>
      </c:barChart>
      <c:catAx>
        <c:axId val="207849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78490048"/>
        <c:crosses val="autoZero"/>
        <c:auto val="1"/>
        <c:lblAlgn val="ctr"/>
        <c:lblOffset val="100"/>
        <c:noMultiLvlLbl val="0"/>
      </c:catAx>
      <c:valAx>
        <c:axId val="20784900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7849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Housing Instability (high school students)</a:t>
            </a:r>
          </a:p>
        </c:rich>
      </c:tx>
      <c:overlay val="0"/>
    </c:title>
    <c:autoTitleDeleted val="0"/>
    <c:plotArea>
      <c:layout/>
      <c:barChart>
        <c:barDir val="col"/>
        <c:grouping val="clustered"/>
        <c:varyColors val="0"/>
        <c:ser>
          <c:idx val="0"/>
          <c:order val="0"/>
          <c:tx>
            <c:strRef>
              <c:f>'Indicator Tables'!$H$4</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497-423E-B2B2-B2A232297438}"/>
              </c:ext>
            </c:extLst>
          </c:dPt>
          <c:dPt>
            <c:idx val="1"/>
            <c:invertIfNegative val="0"/>
            <c:bubble3D val="0"/>
            <c:spPr>
              <a:solidFill>
                <a:srgbClr val="3D6E6F"/>
              </a:solidFill>
            </c:spPr>
            <c:extLst>
              <c:ext xmlns:c16="http://schemas.microsoft.com/office/drawing/2014/chart" uri="{C3380CC4-5D6E-409C-BE32-E72D297353CC}">
                <c16:uniqueId val="{00000003-B497-423E-B2B2-B2A232297438}"/>
              </c:ext>
            </c:extLst>
          </c:dPt>
          <c:dPt>
            <c:idx val="2"/>
            <c:invertIfNegative val="0"/>
            <c:bubble3D val="0"/>
            <c:spPr>
              <a:solidFill>
                <a:schemeClr val="accent2"/>
              </a:solidFill>
            </c:spPr>
            <c:extLst>
              <c:ext xmlns:c16="http://schemas.microsoft.com/office/drawing/2014/chart" uri="{C3380CC4-5D6E-409C-BE32-E72D297353CC}">
                <c16:uniqueId val="{00000005-B497-423E-B2B2-B2A232297438}"/>
              </c:ext>
            </c:extLst>
          </c:dPt>
          <c:dPt>
            <c:idx val="3"/>
            <c:invertIfNegative val="0"/>
            <c:bubble3D val="0"/>
            <c:spPr>
              <a:solidFill>
                <a:srgbClr val="A2ADB1"/>
              </a:solidFill>
            </c:spPr>
            <c:extLst>
              <c:ext xmlns:c16="http://schemas.microsoft.com/office/drawing/2014/chart" uri="{C3380CC4-5D6E-409C-BE32-E72D297353CC}">
                <c16:uniqueId val="{00000007-B497-423E-B2B2-B2A23229743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Tables'!$M$4:$P$4</c:f>
              <c:strCache>
                <c:ptCount val="4"/>
                <c:pt idx="0">
                  <c:v>2019
Straight or heterosexual</c:v>
                </c:pt>
                <c:pt idx="1">
                  <c:v>2019
Bisexual</c:v>
                </c:pt>
                <c:pt idx="2">
                  <c:v>2019
Gay or Lesbian</c:v>
                </c:pt>
                <c:pt idx="3">
                  <c:v>2019
Maine</c:v>
                </c:pt>
              </c:strCache>
            </c:strRef>
          </c:cat>
          <c:val>
            <c:numRef>
              <c:f>'Indicator Tables'!$I$4:$L$4</c:f>
              <c:numCache>
                <c:formatCode>0.0%</c:formatCode>
                <c:ptCount val="4"/>
                <c:pt idx="0">
                  <c:v>2.4E-2</c:v>
                </c:pt>
                <c:pt idx="1">
                  <c:v>5.1999999999999998E-2</c:v>
                </c:pt>
                <c:pt idx="2">
                  <c:v>8.4000000000000005E-2</c:v>
                </c:pt>
                <c:pt idx="3">
                  <c:v>3.3000000000000002E-2</c:v>
                </c:pt>
              </c:numCache>
            </c:numRef>
          </c:val>
          <c:extLst>
            <c:ext xmlns:c16="http://schemas.microsoft.com/office/drawing/2014/chart" uri="{C3380CC4-5D6E-409C-BE32-E72D297353CC}">
              <c16:uniqueId val="{00000008-B497-423E-B2B2-B2A232297438}"/>
            </c:ext>
          </c:extLst>
        </c:ser>
        <c:dLbls>
          <c:dLblPos val="outEnd"/>
          <c:showLegendKey val="0"/>
          <c:showVal val="1"/>
          <c:showCatName val="0"/>
          <c:showSerName val="0"/>
          <c:showPercent val="0"/>
          <c:showBubbleSize val="0"/>
        </c:dLbls>
        <c:gapWidth val="150"/>
        <c:axId val="1949041728"/>
        <c:axId val="1949030912"/>
      </c:barChart>
      <c:catAx>
        <c:axId val="1949041728"/>
        <c:scaling>
          <c:orientation val="minMax"/>
        </c:scaling>
        <c:delete val="0"/>
        <c:axPos val="b"/>
        <c:numFmt formatCode="General" sourceLinked="1"/>
        <c:majorTickMark val="out"/>
        <c:minorTickMark val="none"/>
        <c:tickLblPos val="nextTo"/>
        <c:crossAx val="1949030912"/>
        <c:crosses val="autoZero"/>
        <c:auto val="1"/>
        <c:lblAlgn val="ctr"/>
        <c:lblOffset val="100"/>
        <c:noMultiLvlLbl val="0"/>
      </c:catAx>
      <c:valAx>
        <c:axId val="1949030912"/>
        <c:scaling>
          <c:orientation val="minMax"/>
        </c:scaling>
        <c:delete val="1"/>
        <c:axPos val="l"/>
        <c:numFmt formatCode="0.0%" sourceLinked="1"/>
        <c:majorTickMark val="out"/>
        <c:minorTickMark val="none"/>
        <c:tickLblPos val="nextTo"/>
        <c:crossAx val="194904172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Adverse childhood experiences</a:t>
            </a:r>
          </a:p>
        </c:rich>
      </c:tx>
      <c:overlay val="0"/>
    </c:title>
    <c:autoTitleDeleted val="0"/>
    <c:plotArea>
      <c:layout/>
      <c:barChart>
        <c:barDir val="col"/>
        <c:grouping val="clustered"/>
        <c:varyColors val="0"/>
        <c:ser>
          <c:idx val="0"/>
          <c:order val="0"/>
          <c:tx>
            <c:strRef>
              <c:f>'Indicator Tables'!$H$5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B013-4CA2-9F0D-4346D4C661B9}"/>
              </c:ext>
            </c:extLst>
          </c:dPt>
          <c:dPt>
            <c:idx val="1"/>
            <c:invertIfNegative val="0"/>
            <c:bubble3D val="0"/>
            <c:spPr>
              <a:solidFill>
                <a:srgbClr val="3D6E6F"/>
              </a:solidFill>
            </c:spPr>
            <c:extLst>
              <c:ext xmlns:c16="http://schemas.microsoft.com/office/drawing/2014/chart" uri="{C3380CC4-5D6E-409C-BE32-E72D297353CC}">
                <c16:uniqueId val="{00000003-B013-4CA2-9F0D-4346D4C661B9}"/>
              </c:ext>
            </c:extLst>
          </c:dPt>
          <c:dPt>
            <c:idx val="2"/>
            <c:invertIfNegative val="0"/>
            <c:bubble3D val="0"/>
            <c:spPr>
              <a:solidFill>
                <a:schemeClr val="accent2"/>
              </a:solidFill>
            </c:spPr>
            <c:extLst>
              <c:ext xmlns:c16="http://schemas.microsoft.com/office/drawing/2014/chart" uri="{C3380CC4-5D6E-409C-BE32-E72D297353CC}">
                <c16:uniqueId val="{00000005-B013-4CA2-9F0D-4346D4C661B9}"/>
              </c:ext>
            </c:extLst>
          </c:dPt>
          <c:dPt>
            <c:idx val="3"/>
            <c:invertIfNegative val="0"/>
            <c:bubble3D val="0"/>
            <c:spPr>
              <a:solidFill>
                <a:srgbClr val="A2ADB1"/>
              </a:solidFill>
            </c:spPr>
            <c:extLst>
              <c:ext xmlns:c16="http://schemas.microsoft.com/office/drawing/2014/chart" uri="{C3380CC4-5D6E-409C-BE32-E72D297353CC}">
                <c16:uniqueId val="{00000007-B013-4CA2-9F0D-4346D4C661B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Tables'!$M$5:$P$5</c:f>
              <c:strCache>
                <c:ptCount val="4"/>
                <c:pt idx="0">
                  <c:v>2019
Straight or heterosexual</c:v>
                </c:pt>
                <c:pt idx="1">
                  <c:v>2019
Bisexual</c:v>
                </c:pt>
                <c:pt idx="2">
                  <c:v>2019
Gay or Lesbian</c:v>
                </c:pt>
                <c:pt idx="3">
                  <c:v>2019
Maine</c:v>
                </c:pt>
              </c:strCache>
            </c:strRef>
          </c:cat>
          <c:val>
            <c:numRef>
              <c:f>'Indicator Tables'!$I$5:$L$5</c:f>
              <c:numCache>
                <c:formatCode>0.0%</c:formatCode>
                <c:ptCount val="4"/>
                <c:pt idx="0">
                  <c:v>0.17699999999999999</c:v>
                </c:pt>
                <c:pt idx="1">
                  <c:v>0.46</c:v>
                </c:pt>
                <c:pt idx="2">
                  <c:v>0.378</c:v>
                </c:pt>
                <c:pt idx="3">
                  <c:v>0.21299999999999999</c:v>
                </c:pt>
              </c:numCache>
            </c:numRef>
          </c:val>
          <c:extLst>
            <c:ext xmlns:c16="http://schemas.microsoft.com/office/drawing/2014/chart" uri="{C3380CC4-5D6E-409C-BE32-E72D297353CC}">
              <c16:uniqueId val="{00000008-B013-4CA2-9F0D-4346D4C661B9}"/>
            </c:ext>
          </c:extLst>
        </c:ser>
        <c:dLbls>
          <c:dLblPos val="outEnd"/>
          <c:showLegendKey val="0"/>
          <c:showVal val="1"/>
          <c:showCatName val="0"/>
          <c:showSerName val="0"/>
          <c:showPercent val="0"/>
          <c:showBubbleSize val="0"/>
        </c:dLbls>
        <c:gapWidth val="150"/>
        <c:axId val="1949053376"/>
        <c:axId val="1949044224"/>
      </c:barChart>
      <c:catAx>
        <c:axId val="1949053376"/>
        <c:scaling>
          <c:orientation val="minMax"/>
        </c:scaling>
        <c:delete val="0"/>
        <c:axPos val="b"/>
        <c:numFmt formatCode="General" sourceLinked="1"/>
        <c:majorTickMark val="out"/>
        <c:minorTickMark val="none"/>
        <c:tickLblPos val="nextTo"/>
        <c:crossAx val="1949044224"/>
        <c:crosses val="autoZero"/>
        <c:auto val="1"/>
        <c:lblAlgn val="ctr"/>
        <c:lblOffset val="100"/>
        <c:noMultiLvlLbl val="0"/>
      </c:catAx>
      <c:valAx>
        <c:axId val="1949044224"/>
        <c:scaling>
          <c:orientation val="minMax"/>
        </c:scaling>
        <c:delete val="1"/>
        <c:axPos val="l"/>
        <c:numFmt formatCode="0.0%" sourceLinked="1"/>
        <c:majorTickMark val="out"/>
        <c:minorTickMark val="none"/>
        <c:tickLblPos val="nextTo"/>
        <c:crossAx val="19490533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Sheet1!$A$66:$A$70</c:f>
              <c:strCache>
                <c:ptCount val="5"/>
                <c:pt idx="0">
                  <c:v>Private</c:v>
                </c:pt>
                <c:pt idx="1">
                  <c:v>MaineCare</c:v>
                </c:pt>
                <c:pt idx="2">
                  <c:v>Medicare</c:v>
                </c:pt>
                <c:pt idx="3">
                  <c:v>Other</c:v>
                </c:pt>
                <c:pt idx="4">
                  <c:v>Uninsured</c:v>
                </c:pt>
              </c:strCache>
            </c:strRef>
          </c:cat>
          <c:val>
            <c:numRef>
              <c:f>Sheet1!$B$66:$B$70</c:f>
              <c:numCache>
                <c:formatCode>0.0%</c:formatCode>
                <c:ptCount val="5"/>
                <c:pt idx="0">
                  <c:v>3.5000000000000003E-2</c:v>
                </c:pt>
                <c:pt idx="1">
                  <c:v>6.9000000000000006E-2</c:v>
                </c:pt>
                <c:pt idx="2">
                  <c:v>2.1999999999999999E-2</c:v>
                </c:pt>
                <c:pt idx="3">
                  <c:v>1.4E-2</c:v>
                </c:pt>
                <c:pt idx="4">
                  <c:v>0.05</c:v>
                </c:pt>
              </c:numCache>
            </c:numRef>
          </c:val>
          <c:extLst>
            <c:ext xmlns:c16="http://schemas.microsoft.com/office/drawing/2014/chart" uri="{C3380CC4-5D6E-409C-BE32-E72D297353CC}">
              <c16:uniqueId val="{00000000-EF63-4627-8B2C-AD96C0DF5E68}"/>
            </c:ext>
          </c:extLst>
        </c:ser>
        <c:dLbls>
          <c:dLblPos val="outEnd"/>
          <c:showLegendKey val="0"/>
          <c:showVal val="1"/>
          <c:showCatName val="0"/>
          <c:showSerName val="0"/>
          <c:showPercent val="0"/>
          <c:showBubbleSize val="0"/>
        </c:dLbls>
        <c:gapWidth val="219"/>
        <c:overlap val="-27"/>
        <c:axId val="2078507104"/>
        <c:axId val="2078504192"/>
      </c:barChart>
      <c:catAx>
        <c:axId val="207850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78504192"/>
        <c:crosses val="autoZero"/>
        <c:auto val="1"/>
        <c:lblAlgn val="ctr"/>
        <c:lblOffset val="100"/>
        <c:noMultiLvlLbl val="0"/>
      </c:catAx>
      <c:valAx>
        <c:axId val="20785041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7850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76280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r>
              <a:rPr lang="en-US" dirty="0"/>
              <a:t>Can rename slide—depending on the topic of your</a:t>
            </a:r>
            <a:r>
              <a:rPr lang="en-US" baseline="0" dirty="0"/>
              <a:t> remarks</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70736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Madison MacLean of John Snow, Inc. (JSI) who will now give a data presentation on a list of data we’ve put together that we thought may be of interest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60808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265062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 to now turn this over to Madison from JSI</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82361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Identity is a different measure from sexual orientation and is now captured in both the youth and adult surveys with separate questions. We do not group Transgender people with GLB people in the analyses of these surveys.  This slide shows the percentage of high school students who identify as transgender. The rate at which students who also identify as bisexual, gay, or lesbian identify as transgender is significantly higher than among students who identify as straight.</a:t>
            </a:r>
          </a:p>
          <a:p>
            <a:endParaRPr lang="en-US" dirty="0"/>
          </a:p>
          <a:p>
            <a:r>
              <a:rPr lang="en-US" dirty="0"/>
              <a:t>Because gender identity has only recently been added to the BRFSS, we do not yet have health data on transgender people in Maine.  We expect to be able to present this data soon.</a:t>
            </a:r>
          </a:p>
          <a:p>
            <a:endParaRPr lang="en-US" dirty="0"/>
          </a:p>
          <a:p>
            <a:r>
              <a:rPr lang="en-US" dirty="0"/>
              <a:t>The remainder of the data we are presenting will be for LGB people.</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identify as transgender.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rPr>
              <a:t>Jennifer</a:t>
            </a:r>
            <a:endParaRPr lang="en-US" sz="1200" b="1"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has a population of about 1.4 million. The population is aging and is one of the oldest states in the country. There are fewer children and young adults and more adults over the age of 65. This is particularly true in more rural parts of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percentage of people who identify and gay, lesbian or bisexual decreases by age group (12.4 % of high school students and 8.5% of 18-24 year-olds identify LGB, whereas 1 percent of those over age 75 identify as LGB.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Maine is 78, which is slightly lower than the U.S. life expectancy of 78.7.  You can see in</a:t>
            </a:r>
            <a:r>
              <a:rPr lang="en-US" baseline="0" dirty="0"/>
              <a:t> the map on the left that life expectancy varies across Maine’s 16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Maine. They are also the leading causes of death for many of the counties.</a:t>
            </a:r>
            <a:endParaRPr lang="en-US" dirty="0"/>
          </a:p>
          <a:p>
            <a:endParaRPr lang="en-US" dirty="0"/>
          </a:p>
          <a:p>
            <a:r>
              <a:rPr lang="en-US" dirty="0"/>
              <a:t>The leading cause of death is cancer. As we will see later in the presentation, Maine has both cost and location barriers to health care, which can impact cancer outcomes.  </a:t>
            </a:r>
          </a:p>
          <a:p>
            <a:endParaRPr lang="en-US" baseline="0" dirty="0"/>
          </a:p>
          <a:p>
            <a:r>
              <a:rPr lang="en-US" baseline="0" dirty="0"/>
              <a:t>We do not have this data by sexual orientation.</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A higher percentage of adults in Metro areas identify as LGB than in any size rural community. We looked at four categories of urban/rural based on the New England Rural health Roundtable’s grouping of “Rural Urban Commuting Area” codes  by zip code.  These groupings take into account both the size of the town or city and the general commuting patterns in the community. The difference is significant between Metro and large and isolated rural areas. The difference is not significant between metro and small rural areas, or between the various rural categories.</a:t>
            </a:r>
          </a:p>
          <a:p>
            <a:endParaRPr lang="en-US" dirty="0">
              <a:cs typeface="Calibri"/>
            </a:endParaRPr>
          </a:p>
          <a:p>
            <a:r>
              <a:rPr lang="en-US" dirty="0">
                <a:cs typeface="Calibri"/>
              </a:rPr>
              <a:t>Source: BRFSS and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percentage people who had attained different educational levels who were LGB.  That is, 5.3% of those with a less than a HS Diploma of equivalent were LGB, whereas 4% of those with a bachelor degree or higher were LGB</a:t>
            </a:r>
            <a:r>
              <a:rPr lang="en-US" baseline="0" dirty="0"/>
              <a:t>.</a:t>
            </a:r>
            <a:endParaRPr lang="en-US" dirty="0"/>
          </a:p>
          <a:p>
            <a:endParaRPr lang="en-US" dirty="0">
              <a:cs typeface="Calibri"/>
            </a:endParaRPr>
          </a:p>
          <a:p>
            <a:r>
              <a:rPr lang="en-US" dirty="0"/>
              <a:t>Source: BRFSS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percentage people with different income levels who were LGB.  A higher percentage of those with lower incomes identify as LGB versus those with higher incomes. These are based on the household income, as reported by the respondent, and they are not controlled for household size.</a:t>
            </a:r>
          </a:p>
          <a:p>
            <a:endParaRPr lang="en-US" dirty="0">
              <a:cs typeface="Calibri"/>
            </a:endParaRPr>
          </a:p>
          <a:p>
            <a:r>
              <a:rPr lang="en-US" dirty="0"/>
              <a:t>Source: BRFSS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Maine has a median household income of $57,918. The counties in Southern Maine and along the coast have higher household incomes. We do not have data on the median household income of GLB individuals, but this may provide more context for the previous slide.</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high school students who report they do not usually sleep in their parent’s or guardian’s home. Housing instability is significantly higher among LGBTQ youth than students who identify as straight.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282541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Adverse Childhood Experiences, commonly referred to as ACES, have a significant impact on development and later achievement. This chart shows the percentage of high school students who report at least 4 out of 10 adverse events. These events may include abuse, neglect, witnessing domestic violence or parental separation. </a:t>
            </a:r>
            <a:r>
              <a:rPr lang="en-US" dirty="0"/>
              <a:t>LGBTQ high school students are significantly more likely to have experienced adverse childhood events when compared to straight students.</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report at least four out of nine adverse childhood experiences.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630646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percentage people with different types of insurance who were LGB.  A significantly higher percentage of those on </a:t>
            </a:r>
            <a:r>
              <a:rPr lang="en-US" dirty="0" err="1"/>
              <a:t>MaineCare</a:t>
            </a:r>
            <a:r>
              <a:rPr lang="en-US" dirty="0"/>
              <a:t> identify as LGB versus those with other types of insurance.  The proportion of those who are uninsured who are LGB is also higher than those on Medicare and other insurances.  The difference between those with private insurance is not significantly different than those without insurance. </a:t>
            </a:r>
          </a:p>
          <a:p>
            <a:endParaRPr lang="en-US" dirty="0">
              <a:cs typeface="Calibri"/>
            </a:endParaRPr>
          </a:p>
          <a:p>
            <a:r>
              <a:rPr lang="en-US" dirty="0"/>
              <a:t>Source: BRFSS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LGBTQ students are less likely to have seen a primary care provider in the past year. This difference is significant. LGBTQ individuals face health disparities linked to societal stigma and discrimination. Lack of care or delaying care is associated with worsening conditions and poorer long-term health outcomes.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r>
              <a:rPr lang="en-US" dirty="0"/>
              <a:t>Office of Disease Prevention and Health Promotion, https://www.healthypeople.gov/2020/topics-objectives/topic/lesbian-gay-bisexual-and-transgender-health</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adults who had a regular physical exam (not for a specific injury, illness, or condition) within the last 12 months.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35842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rPr>
              <a:t>Jennifer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rPr>
              <a:t>Turn it over to Jo Morrissey, Maine Shared</a:t>
            </a:r>
            <a:r>
              <a:rPr lang="en-US" sz="1200" b="1" baseline="0" dirty="0" smtClean="0">
                <a:effectLst/>
                <a:latin typeface="Arial" panose="020B0604020202020204" pitchFamily="34" charset="0"/>
              </a:rPr>
              <a:t> Community Health Needs Assessment for housekeeping and background.</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239491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LGBTQ adults are more likely to have been diagnosed with asthma. Bisexual and gay or lesbian adults are significantly more likely to have asthma than straight adults.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have been told by a healthcare provider that they had asthma and that they still have asthma.</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187577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LGBTQ high school students are significantly more likely to be obese when compared to straight students. </a:t>
            </a:r>
            <a:r>
              <a:rPr lang="en-US" sz="1200" b="0" i="0" u="none" strike="noStrike" dirty="0">
                <a:solidFill>
                  <a:srgbClr val="202124"/>
                </a:solidFill>
                <a:effectLst/>
                <a:latin typeface="Roboto" panose="02000000000000000000" pitchFamily="2" charset="0"/>
              </a:rPr>
              <a:t>A high school student is considered obese if they have a body mass index between the 85</a:t>
            </a:r>
            <a:r>
              <a:rPr lang="en-US" sz="1200" b="0" i="0" u="none" strike="noStrike" baseline="30000" dirty="0">
                <a:solidFill>
                  <a:srgbClr val="202124"/>
                </a:solidFill>
                <a:effectLst/>
                <a:latin typeface="Roboto" panose="02000000000000000000" pitchFamily="2" charset="0"/>
              </a:rPr>
              <a:t>th</a:t>
            </a:r>
            <a:r>
              <a:rPr lang="en-US" sz="1200" b="0" i="0" u="none" strike="noStrike" dirty="0">
                <a:solidFill>
                  <a:srgbClr val="202124"/>
                </a:solidFill>
                <a:effectLst/>
                <a:latin typeface="Roboto" panose="02000000000000000000" pitchFamily="2" charset="0"/>
              </a:rPr>
              <a:t> and 95</a:t>
            </a:r>
            <a:r>
              <a:rPr lang="en-US" sz="1200" b="0" i="0" u="none" strike="noStrike" baseline="30000" dirty="0">
                <a:solidFill>
                  <a:srgbClr val="202124"/>
                </a:solidFill>
                <a:effectLst/>
                <a:latin typeface="Roboto" panose="02000000000000000000" pitchFamily="2" charset="0"/>
              </a:rPr>
              <a:t>th</a:t>
            </a:r>
            <a:r>
              <a:rPr lang="en-US" sz="1200" b="0" i="0" u="none" strike="noStrike" dirty="0">
                <a:solidFill>
                  <a:srgbClr val="202124"/>
                </a:solidFill>
                <a:effectLst/>
                <a:latin typeface="Roboto" panose="02000000000000000000" pitchFamily="2" charset="0"/>
              </a:rPr>
              <a:t> percentile for their age and gender. Obesity is associated with myriad medical comorbidities, including diabetes, hypertension, and sleep apnea.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National Institute of Health https://pubmed.ncbi.nlm.nih.gov/10593535/#:~:text=These%20include%3A%20insulin%20resistance%2C%20glucose,and%20certain%20types%20of%20cancer.</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were obese (i.e., at or above the 95th percentile for body mass index, by age and sex).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3256585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high school students who were physically active for a total of at least 60 minutes per day. As you can see, LGBTQ students are less likely to meet physical activity recommendations. This difference is significantly lower when compared to straight or heterosexual students.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were physically active for a total of at least 60 minutes per day on seven of the past seven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64406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slide shows the percentage of high school students who watch less than 2 hours of screen time on the average school day. Screen time includes watching TV, playing video games or using the computer. LGBTQ students are significantly less likely to report under 2 hours of screen time, meaning they spend more time using screens.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Data Source: Maine Integrated Youth Health Survey</a:t>
            </a:r>
          </a:p>
          <a:p>
            <a:r>
              <a:rPr lang="en-US" sz="1800" b="0" i="0" u="none" strike="noStrike" dirty="0">
                <a:solidFill>
                  <a:srgbClr val="000000"/>
                </a:solidFill>
                <a:effectLst/>
                <a:latin typeface="Arial" panose="020B0604020202020204" pitchFamily="34" charset="0"/>
              </a:rPr>
              <a:t>Definition: Percentage of high school students watching two or fewer hours of combined screen time (including television, video games, and computers) per day on an average school day.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406853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LGBTQ students are significantly more likely to be the victims of bullying. Being bullied is associated with both short- and long-term consequences, including higher rates of depression, anxiety, low self-esteem, aggression, drug use, sleep disorders, headaches, and poor academic performance.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Stop Bullying https://www.stopbullying.gov/resources/research-resources/consequences-of-bullying</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have been bullied on school property in the past 12 months.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1127936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percentage of high school students who engage in intentional self-injury. Intentional </a:t>
            </a:r>
            <a:r>
              <a:rPr lang="en-US" b="0" i="0" dirty="0">
                <a:solidFill>
                  <a:srgbClr val="323435"/>
                </a:solidFill>
                <a:effectLst/>
                <a:latin typeface="Nunito Sans" panose="020B0604020202020204" pitchFamily="2" charset="0"/>
              </a:rPr>
              <a:t>self-Injury is defined </a:t>
            </a:r>
            <a:r>
              <a:rPr lang="en-US" b="0" i="1" dirty="0">
                <a:solidFill>
                  <a:srgbClr val="323435"/>
                </a:solidFill>
                <a:effectLst/>
                <a:latin typeface="Nunito Sans" panose="020B0604020202020204" pitchFamily="2" charset="0"/>
              </a:rPr>
              <a:t>as a deliberate, self-inflicted damage of body tissue without suicidal intent</a:t>
            </a:r>
            <a:r>
              <a:rPr lang="en-US" b="0" i="0" dirty="0">
                <a:solidFill>
                  <a:srgbClr val="323435"/>
                </a:solidFill>
                <a:effectLst/>
                <a:latin typeface="Nunito Sans" panose="020B0604020202020204" pitchFamily="2" charset="0"/>
              </a:rPr>
              <a:t>. Methods of self-injury include</a:t>
            </a:r>
            <a:r>
              <a:rPr lang="en-US" b="0" i="0" dirty="0">
                <a:solidFill>
                  <a:srgbClr val="000000"/>
                </a:solidFill>
                <a:effectLst/>
                <a:latin typeface="Times New Roman" panose="02020603050405020304" pitchFamily="18" charset="0"/>
              </a:rPr>
              <a:t> cutting, burning, scratching, and banging or hitting, and most people who self-injure have used multiple methods. </a:t>
            </a:r>
            <a:r>
              <a:rPr lang="en-US" dirty="0"/>
              <a:t>LBGTQ students are significantly more likely to engage in in self-injurious behaviors when compared to straight students. </a:t>
            </a:r>
            <a:endParaRPr lang="en-US" sz="1200" b="0" i="0" u="none" strike="noStrike" dirty="0">
              <a:solidFill>
                <a:srgbClr val="000000"/>
              </a:solidFill>
              <a:effectLst/>
              <a:latin typeface="Arial" panose="020B0604020202020204" pitchFamily="34" charset="0"/>
            </a:endParaRP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03030"/>
                </a:solidFill>
                <a:effectLst/>
                <a:latin typeface="arial" panose="020B0604020202020204" pitchFamily="34" charset="0"/>
              </a:rPr>
              <a:t>Klonsky, E. D., Victor, S. E., &amp; </a:t>
            </a:r>
            <a:r>
              <a:rPr lang="en-US" b="0" i="0" dirty="0" err="1">
                <a:solidFill>
                  <a:srgbClr val="303030"/>
                </a:solidFill>
                <a:effectLst/>
                <a:latin typeface="arial" panose="020B0604020202020204" pitchFamily="34" charset="0"/>
              </a:rPr>
              <a:t>Saffer</a:t>
            </a:r>
            <a:r>
              <a:rPr lang="en-US" b="0" i="0" dirty="0">
                <a:solidFill>
                  <a:srgbClr val="303030"/>
                </a:solidFill>
                <a:effectLst/>
                <a:latin typeface="arial" panose="020B0604020202020204" pitchFamily="34" charset="0"/>
              </a:rPr>
              <a:t>, B. Y. (2014). </a:t>
            </a:r>
            <a:r>
              <a:rPr lang="en-US" b="0" i="0" dirty="0" err="1">
                <a:solidFill>
                  <a:srgbClr val="303030"/>
                </a:solidFill>
                <a:effectLst/>
                <a:latin typeface="arial" panose="020B0604020202020204" pitchFamily="34" charset="0"/>
              </a:rPr>
              <a:t>Nonsuicidal</a:t>
            </a:r>
            <a:r>
              <a:rPr lang="en-US" b="0" i="0" dirty="0">
                <a:solidFill>
                  <a:srgbClr val="303030"/>
                </a:solidFill>
                <a:effectLst/>
                <a:latin typeface="arial" panose="020B0604020202020204" pitchFamily="34" charset="0"/>
              </a:rPr>
              <a:t> self-injury: what we know, and what we need to know. </a:t>
            </a:r>
            <a:r>
              <a:rPr lang="en-US" b="0" i="1" dirty="0">
                <a:solidFill>
                  <a:srgbClr val="303030"/>
                </a:solidFill>
                <a:effectLst/>
                <a:latin typeface="arial" panose="020B0604020202020204" pitchFamily="34" charset="0"/>
              </a:rPr>
              <a:t>Canadian journal of psychiatry. Revue </a:t>
            </a:r>
            <a:r>
              <a:rPr lang="en-US" b="0" i="1" dirty="0" err="1">
                <a:solidFill>
                  <a:srgbClr val="303030"/>
                </a:solidFill>
                <a:effectLst/>
                <a:latin typeface="arial" panose="020B0604020202020204" pitchFamily="34" charset="0"/>
              </a:rPr>
              <a:t>canadienne</a:t>
            </a:r>
            <a:r>
              <a:rPr lang="en-US" b="0" i="1" dirty="0">
                <a:solidFill>
                  <a:srgbClr val="303030"/>
                </a:solidFill>
                <a:effectLst/>
                <a:latin typeface="arial" panose="020B0604020202020204" pitchFamily="34" charset="0"/>
              </a:rPr>
              <a:t> de </a:t>
            </a:r>
            <a:r>
              <a:rPr lang="en-US" b="0" i="1" dirty="0" err="1">
                <a:solidFill>
                  <a:srgbClr val="303030"/>
                </a:solidFill>
                <a:effectLst/>
                <a:latin typeface="arial" panose="020B0604020202020204" pitchFamily="34" charset="0"/>
              </a:rPr>
              <a:t>psychiatrie</a:t>
            </a:r>
            <a:r>
              <a:rPr lang="en-US" b="0" i="0" dirty="0">
                <a:solidFill>
                  <a:srgbClr val="303030"/>
                </a:solidFill>
                <a:effectLst/>
                <a:latin typeface="arial" panose="020B0604020202020204" pitchFamily="34" charset="0"/>
              </a:rPr>
              <a:t>, </a:t>
            </a:r>
            <a:r>
              <a:rPr lang="en-US" b="0" i="1" dirty="0">
                <a:solidFill>
                  <a:srgbClr val="303030"/>
                </a:solidFill>
                <a:effectLst/>
                <a:latin typeface="arial" panose="020B0604020202020204" pitchFamily="34" charset="0"/>
              </a:rPr>
              <a:t>59</a:t>
            </a:r>
            <a:r>
              <a:rPr lang="en-US" b="0" i="0" dirty="0">
                <a:solidFill>
                  <a:srgbClr val="303030"/>
                </a:solidFill>
                <a:effectLst/>
                <a:latin typeface="arial" panose="020B0604020202020204" pitchFamily="34" charset="0"/>
              </a:rPr>
              <a:t>(11), 565–568. https://doi.org/10.1177/070674371405901101</a:t>
            </a:r>
            <a:endParaRPr lang="en-US" dirty="0"/>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have ever done something to purposely hurt themselves without wanting to die, such as cutting or burning themselves on purpose.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276789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percentage of high school students who have seriously considered suicide within the past year. LGTBQ students are significantly more likely to have considered suicide. This is of great concern and should be an area of focus.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high school students who seriously considered attempting suicide during the past 12 months.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381049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percentage of LGBTQ adults who report current symptoms of depression is significantly higher than straight adults.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a:t>
            </a:r>
            <a:r>
              <a:rPr lang="en-US" sz="1800" b="0" i="0" u="none" strike="noStrike" dirty="0">
                <a:solidFill>
                  <a:srgbClr val="000000"/>
                </a:solidFill>
                <a:effectLst/>
                <a:latin typeface="Arial" panose="020B0604020202020204" pitchFamily="34" charset="0"/>
              </a:rPr>
              <a:t>Percentage of adults who have current symptoms of depression based on two questions in the BRFSS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1908207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LGBTQ adults are significantly more likely to have current symptoms of depression, as we saw in the previous slide, and subsequently be diagnosed with a depressive disorder.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have ever been told by a healthcare provider that they have a depressive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804226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anxiety are also significantly higher among the LGBTQ population in Maine. The higher rates of mental health conditions, bullying, suicidal ideation and self-injurious behavior are concerning and warrant further education and support. </a:t>
            </a:r>
          </a:p>
          <a:p>
            <a:endParaRPr lang="en-US" dirty="0"/>
          </a:p>
          <a:p>
            <a:r>
              <a:rPr lang="en-US" dirty="0"/>
              <a:t>Data 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endParaRPr lang="en-US" dirty="0"/>
          </a:p>
          <a:p>
            <a:r>
              <a:rPr lang="en-US" dirty="0"/>
              <a:t>Definition: </a:t>
            </a:r>
            <a:r>
              <a:rPr lang="en-US" sz="1800" b="0" i="0" u="none" strike="noStrike" dirty="0">
                <a:solidFill>
                  <a:srgbClr val="000000"/>
                </a:solidFill>
                <a:effectLst/>
                <a:latin typeface="Arial" panose="020B0604020202020204" pitchFamily="34" charset="0"/>
              </a:rPr>
              <a:t>Percentage of adults who have ever been told by a healthcare provider that they have an anxiety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1022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610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Maine high school students who reported of feeling sad and hopeless for two weeks or more during the past 12 months and caused them to stop doing some of their usual activities. Depression in adolescence is linked with increased risks for negative effects on growth and development, school performance, and peer/family relationships in later adolescence. The percent of LGBTQ students reporting feeling sad and hopeless is significantly higher than straight students. </a:t>
            </a:r>
            <a:endParaRPr lang="en-US" sz="1200" b="0" i="0" u="none" strike="noStrike" dirty="0">
              <a:solidFill>
                <a:srgbClr val="000000"/>
              </a:solidFill>
              <a:effectLst/>
              <a:latin typeface="Calibri" panose="020F0502020204030204" pitchFamily="34" charset="0"/>
            </a:endParaRPr>
          </a:p>
          <a:p>
            <a:endParaRPr lang="en-US" sz="1200" dirty="0"/>
          </a:p>
          <a:p>
            <a:r>
              <a:rPr lang="en-US" sz="1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Adolescent Mental Health Data.pdf (ucsf.edu)</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a:t>
            </a:r>
            <a:r>
              <a:rPr lang="en-US" sz="1800" b="0" i="0" u="none" strike="noStrike" dirty="0">
                <a:solidFill>
                  <a:srgbClr val="000000"/>
                </a:solidFill>
                <a:effectLst/>
                <a:latin typeface="Arial" panose="020B0604020202020204" pitchFamily="34" charset="0"/>
              </a:rPr>
              <a:t>Percentage of high school students who felt so sad or hopeless almost every day for two weeks or more in a row during the past 12 months that they stopped doing some usual activities.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2970346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 we saw in previous slides, those who are LGBTQ are more likely to have been diagnosed with depression and/or anxiety. It is promising to see that those who are bisexual, gay or lesbian are seeking treatment for mental health since LGBTQ individuals often face significant barriers in accessing services. </a:t>
            </a:r>
          </a:p>
          <a:p>
            <a:r>
              <a:rPr lang="en-US" sz="1800" b="0" i="0" u="none" strike="noStrike" dirty="0">
                <a:solidFill>
                  <a:srgbClr val="000000"/>
                </a:solidFill>
                <a:effectLst/>
                <a:latin typeface="Calibri" panose="020F0502020204030204" pitchFamily="34" charset="0"/>
              </a:rPr>
              <a:t> </a:t>
            </a:r>
          </a:p>
          <a:p>
            <a:r>
              <a:rPr lang="en-US" sz="1800" b="0" i="0" u="none" strike="noStrike" dirty="0">
                <a:solidFill>
                  <a:srgbClr val="000000"/>
                </a:solidFill>
                <a:effectLst/>
                <a:latin typeface="Calibri" panose="020F0502020204030204" pitchFamily="34" charset="0"/>
              </a:rPr>
              <a:t>Data Source: Behavioral Risk Factor Surveillance System</a:t>
            </a:r>
          </a:p>
          <a:p>
            <a:r>
              <a:rPr lang="en-US" sz="1800" b="0" i="0" u="none" strike="noStrike" dirty="0">
                <a:solidFill>
                  <a:srgbClr val="000000"/>
                </a:solidFill>
                <a:effectLst/>
                <a:latin typeface="Calibri" panose="020F0502020204030204" pitchFamily="34" charset="0"/>
              </a:rPr>
              <a:t>Psychiatric Times, https://www.psychiatrictimes.com/view/lgbtq-mental-health-what-every-clinician-needs-know</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are currently taking medicine or receiving treatment from a doctor for any type of mental health condition or emotional problem.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3006784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Marijuana use among LGBTQ adults in Maine is significantly higher when compared to straight adults.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r>
              <a:rPr lang="en-US" dirty="0"/>
              <a:t>Definition: </a:t>
            </a:r>
            <a:r>
              <a:rPr lang="en-US" sz="1800" b="0" i="0" u="none" strike="noStrike" dirty="0">
                <a:solidFill>
                  <a:srgbClr val="000000"/>
                </a:solidFill>
                <a:effectLst/>
                <a:latin typeface="Arial" panose="020B0604020202020204" pitchFamily="34" charset="0"/>
              </a:rPr>
              <a:t>Percentage of adults who used marijuana during the past 30 days.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4192873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Prescription drug misuse is taking a medication without a doctor’s prescription at least one time in the past 30 days. Prescription drug misuse is significantly higher among LGBTQ high school students.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Definition: </a:t>
            </a:r>
            <a:r>
              <a:rPr lang="en-US" sz="1800" b="0" i="0" u="none" strike="noStrike" dirty="0">
                <a:solidFill>
                  <a:srgbClr val="000000"/>
                </a:solidFill>
                <a:effectLst/>
                <a:latin typeface="Arial" panose="020B0604020202020204" pitchFamily="34" charset="0"/>
              </a:rPr>
              <a:t>Percentage of high school students who used a prescription drug without a doctor's prescription at least one time in the last 30 days.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596615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This slide shows the percent of high school students who smoke cigarettes on at least one day in the past 30 days. LGBTQ students in Maine are significantly more likely to have smoked cigarettes in the last 30 days.</a:t>
            </a:r>
          </a:p>
          <a:p>
            <a:endParaRPr lang="en-US" sz="1200" b="0" i="0" u="none" strike="noStrike" dirty="0">
              <a:solidFill>
                <a:srgbClr val="000000"/>
              </a:solidFill>
              <a:effectLst/>
              <a:latin typeface="Arial" panose="020B0604020202020204" pitchFamily="34" charset="0"/>
            </a:endParaRPr>
          </a:p>
          <a:p>
            <a:r>
              <a:rPr lang="en-US" sz="1200" b="0" i="0" u="none" strike="noStrike" dirty="0">
                <a:solidFill>
                  <a:srgbClr val="000000"/>
                </a:solidFill>
                <a:effectLst/>
                <a:latin typeface="Arial" panose="020B0604020202020204" pitchFamily="34" charset="0"/>
              </a:rPr>
              <a:t>Source: Behavioral Risk Factor Surveillance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Centers for Disease Control and Prevention (2017). https://www.cdc.gov/nchs/nhis/tobacco/tobacco_glossary.htm</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Definition: </a:t>
            </a:r>
            <a:r>
              <a:rPr lang="en-US" sz="1800" b="0" i="0" u="none" strike="noStrike" dirty="0">
                <a:solidFill>
                  <a:srgbClr val="000000"/>
                </a:solidFill>
                <a:effectLst/>
                <a:latin typeface="Arial" panose="020B0604020202020204" pitchFamily="34" charset="0"/>
              </a:rPr>
              <a:t>Percentage of high school students who smoked cigarettes on at least one day in the past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99856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previous slide, LGBTQ students are significantly more likely to have used tobacco in the past 30 days. In addition to cigarettes, this may include cigars, chewing tobacco, snuff or dip.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Definition: </a:t>
            </a:r>
            <a:r>
              <a:rPr lang="en-US" sz="1800" b="0" i="0" u="none" strike="noStrike" dirty="0">
                <a:solidFill>
                  <a:srgbClr val="000000"/>
                </a:solidFill>
                <a:effectLst/>
                <a:latin typeface="Arial" panose="020B0604020202020204" pitchFamily="34" charset="0"/>
              </a:rPr>
              <a:t>Percentage of high school students who smoked cigarettes or cigars or used chewing tobacco, snuff, or dip on one or more of the past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583452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Environmental tobacco smoke exposure among LGBTQ high school students is significantly higher when compared to straight students. Environmental smoke exposure is defined as being in the same room as someone who was smoking cigarettes at least one day during the past seven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Data Source: </a:t>
            </a:r>
            <a:r>
              <a:rPr lang="en-US" sz="1800" b="0" i="0" u="none" strike="noStrike" dirty="0">
                <a:solidFill>
                  <a:srgbClr val="000000"/>
                </a:solidFill>
                <a:effectLst/>
                <a:latin typeface="Arial" panose="020B0604020202020204" pitchFamily="34" charset="0"/>
              </a:rPr>
              <a:t>Maine Integrated Youth Health Survey</a:t>
            </a:r>
            <a:r>
              <a:rPr lang="en-US" dirty="0"/>
              <a:t> </a:t>
            </a:r>
          </a:p>
          <a:p>
            <a:r>
              <a:rPr lang="en-US" dirty="0"/>
              <a:t>Definition: </a:t>
            </a:r>
            <a:r>
              <a:rPr lang="en-US" sz="1800" b="0" i="0" u="none" strike="noStrike" dirty="0">
                <a:solidFill>
                  <a:srgbClr val="000000"/>
                </a:solidFill>
                <a:effectLst/>
                <a:latin typeface="Arial" panose="020B0604020202020204" pitchFamily="34" charset="0"/>
              </a:rPr>
              <a:t>Percentage of high school students who were in the same room with someone who was smoking cigarettes at least one day during the past seven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2874598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93653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Jo to introduce Jennifer for leadership</a:t>
            </a:r>
            <a:r>
              <a:rPr lang="en-US" b="1" baseline="0" dirty="0">
                <a:highlight>
                  <a:srgbClr val="FFFF00"/>
                </a:highlight>
              </a:rPr>
              <a:t> remarks</a:t>
            </a: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Thompson</a:t>
            </a:r>
          </a:p>
          <a:p>
            <a:endParaRPr lang="en-US" dirty="0"/>
          </a:p>
          <a:p>
            <a:r>
              <a:rPr lang="en-US" dirty="0"/>
              <a:t>Leader to introduce the following who will provide comments</a:t>
            </a:r>
            <a:r>
              <a:rPr lang="en-US" baseline="0" dirty="0"/>
              <a:t> on recent health improvement efforts</a:t>
            </a:r>
          </a:p>
          <a:p>
            <a:endParaRPr lang="en-US" baseline="0" dirty="0"/>
          </a:p>
          <a:p>
            <a:r>
              <a:rPr lang="en-US" baseline="0" dirty="0"/>
              <a:t>ADD NAME OF THOSE WHO WILL BE DOING REVIEWING PREVIOUS EFFORTS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49543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12/6/2021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12/6/2021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12/6/2021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12/6/2021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12/6/2021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12/6/2021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12/6/2021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12/6/2021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12/6/2021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mailto:jennifer@mainehealthequity.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www.mainechna.org/" TargetMode="External"/><Relationship Id="rId4" Type="http://schemas.openxmlformats.org/officeDocument/2006/relationships/hyperlink" Target="mailto:info@mainechn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LGBTQ+</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5" name="Picture 4">
            <a:extLst>
              <a:ext uri="{FF2B5EF4-FFF2-40B4-BE49-F238E27FC236}">
                <a16:creationId xmlns:a16="http://schemas.microsoft.com/office/drawing/2014/main" id="{CA5A3F50-5C07-479A-8CB8-73057DE0918D}"/>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a:bodyPr>
          <a:lstStyle/>
          <a:p>
            <a:r>
              <a:rPr lang="en-US" dirty="0"/>
              <a:t>Previous Health Improvement Efforts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10</a:t>
            </a:fld>
            <a:endParaRPr lang="en-US"/>
          </a:p>
        </p:txBody>
      </p:sp>
    </p:spTree>
    <p:extLst>
      <p:ext uri="{BB962C8B-B14F-4D97-AF65-F5344CB8AC3E}">
        <p14:creationId xmlns:p14="http://schemas.microsoft.com/office/powerpoint/2010/main" val="420136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2F47B4-C7A4-4A78-BA9F-5C3135BB8CFC}"/>
              </a:ext>
            </a:extLst>
          </p:cNvPr>
          <p:cNvPicPr>
            <a:picLocks noChangeAspect="1"/>
          </p:cNvPicPr>
          <p:nvPr/>
        </p:nvPicPr>
        <p:blipFill>
          <a:blip r:embed="rId3"/>
          <a:stretch>
            <a:fillRect/>
          </a:stretch>
        </p:blipFill>
        <p:spPr>
          <a:xfrm>
            <a:off x="1374503" y="137157"/>
            <a:ext cx="2511697" cy="1427413"/>
          </a:xfrm>
          <a:prstGeom prst="rect">
            <a:avLst/>
          </a:prstGeom>
        </p:spPr>
      </p:pic>
      <p:sp>
        <p:nvSpPr>
          <p:cNvPr id="4" name="Content Placeholder 3">
            <a:extLst>
              <a:ext uri="{FF2B5EF4-FFF2-40B4-BE49-F238E27FC236}">
                <a16:creationId xmlns:a16="http://schemas.microsoft.com/office/drawing/2014/main" id="{FC8EFF9F-7719-4969-8833-C98AEFE31C2D}"/>
              </a:ext>
            </a:extLst>
          </p:cNvPr>
          <p:cNvSpPr>
            <a:spLocks noGrp="1"/>
          </p:cNvSpPr>
          <p:nvPr>
            <p:ph idx="1"/>
          </p:nvPr>
        </p:nvSpPr>
        <p:spPr>
          <a:xfrm>
            <a:off x="624840" y="1807651"/>
            <a:ext cx="10515600" cy="4351338"/>
          </a:xfrm>
        </p:spPr>
        <p:txBody>
          <a:bodyPr/>
          <a:lstStyle/>
          <a:p>
            <a:pPr lvl="1"/>
            <a:r>
              <a:rPr lang="en-US" sz="2800" dirty="0"/>
              <a:t>Our commitment to people in Maine living with HIV, people who use drugs, and our LGBTQ+ community members has been at the core of our story, 35 years in the making.  </a:t>
            </a:r>
          </a:p>
          <a:p>
            <a:pPr marL="457200" lvl="1" indent="0">
              <a:buNone/>
            </a:pPr>
            <a:endParaRPr lang="en-US" sz="2800" dirty="0"/>
          </a:p>
          <a:p>
            <a:pPr lvl="1"/>
            <a:endParaRPr lang="en-US" sz="2800" dirty="0">
              <a:solidFill>
                <a:srgbClr val="FF0000"/>
              </a:solidFill>
            </a:endParaRPr>
          </a:p>
          <a:p>
            <a:pPr lvl="1"/>
            <a:r>
              <a:rPr lang="en-US" sz="2800" b="1" dirty="0">
                <a:solidFill>
                  <a:srgbClr val="C00000"/>
                </a:solidFill>
                <a:effectLst>
                  <a:outerShdw blurRad="38100" dist="38100" dir="2700000" algn="tl">
                    <a:srgbClr val="000000">
                      <a:alpha val="43137"/>
                    </a:srgbClr>
                  </a:outerShdw>
                </a:effectLst>
              </a:rPr>
              <a:t>HIV+ Care</a:t>
            </a:r>
          </a:p>
          <a:p>
            <a:pPr lvl="1"/>
            <a:r>
              <a:rPr lang="en-US" sz="2800" b="1" dirty="0">
                <a:solidFill>
                  <a:srgbClr val="C00000"/>
                </a:solidFill>
                <a:effectLst>
                  <a:outerShdw blurRad="38100" dist="38100" dir="2700000" algn="tl">
                    <a:srgbClr val="000000">
                      <a:alpha val="43137"/>
                    </a:srgbClr>
                  </a:outerShdw>
                </a:effectLst>
              </a:rPr>
              <a:t>Sexual Health and Wellness </a:t>
            </a:r>
          </a:p>
          <a:p>
            <a:pPr lvl="1"/>
            <a:r>
              <a:rPr lang="en-US" sz="2800" b="1" dirty="0">
                <a:solidFill>
                  <a:srgbClr val="C00000"/>
                </a:solidFill>
                <a:effectLst>
                  <a:outerShdw blurRad="38100" dist="38100" dir="2700000" algn="tl">
                    <a:srgbClr val="000000">
                      <a:alpha val="43137"/>
                    </a:srgbClr>
                  </a:outerShdw>
                </a:effectLst>
              </a:rPr>
              <a:t>Harm Reduction and Substance Use</a:t>
            </a:r>
          </a:p>
          <a:p>
            <a:pPr lvl="1"/>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11</a:t>
            </a:fld>
            <a:endParaRPr lang="en-US"/>
          </a:p>
        </p:txBody>
      </p:sp>
    </p:spTree>
    <p:extLst>
      <p:ext uri="{BB962C8B-B14F-4D97-AF65-F5344CB8AC3E}">
        <p14:creationId xmlns:p14="http://schemas.microsoft.com/office/powerpoint/2010/main" val="222152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BE4FF-3A22-4AA0-AA3B-AA0E45361C6B}"/>
              </a:ext>
            </a:extLst>
          </p:cNvPr>
          <p:cNvPicPr>
            <a:picLocks noChangeAspect="1"/>
          </p:cNvPicPr>
          <p:nvPr/>
        </p:nvPicPr>
        <p:blipFill>
          <a:blip r:embed="rId3"/>
          <a:stretch>
            <a:fillRect/>
          </a:stretch>
        </p:blipFill>
        <p:spPr>
          <a:xfrm>
            <a:off x="966107" y="182880"/>
            <a:ext cx="2517866" cy="1432684"/>
          </a:xfrm>
          <a:prstGeom prst="rect">
            <a:avLst/>
          </a:prstGeom>
        </p:spPr>
      </p:pic>
      <p:sp>
        <p:nvSpPr>
          <p:cNvPr id="3" name="Content Placeholder 2">
            <a:extLst>
              <a:ext uri="{FF2B5EF4-FFF2-40B4-BE49-F238E27FC236}">
                <a16:creationId xmlns:a16="http://schemas.microsoft.com/office/drawing/2014/main" id="{789FA2EB-7862-44F7-840C-ED7391D90539}"/>
              </a:ext>
            </a:extLst>
          </p:cNvPr>
          <p:cNvSpPr>
            <a:spLocks noGrp="1"/>
          </p:cNvSpPr>
          <p:nvPr>
            <p:ph idx="1"/>
          </p:nvPr>
        </p:nvSpPr>
        <p:spPr>
          <a:xfrm>
            <a:off x="838200" y="2005012"/>
            <a:ext cx="10515600" cy="4351338"/>
          </a:xfrm>
        </p:spPr>
        <p:txBody>
          <a:bodyPr>
            <a:normAutofit lnSpcReduction="10000"/>
          </a:bodyPr>
          <a:lstStyle/>
          <a:p>
            <a:pPr marL="0" indent="0">
              <a:buNone/>
            </a:pPr>
            <a:r>
              <a:rPr lang="en-US" b="1" dirty="0">
                <a:solidFill>
                  <a:srgbClr val="C00000"/>
                </a:solidFill>
              </a:rPr>
              <a:t>Mission and Commitment</a:t>
            </a:r>
          </a:p>
          <a:p>
            <a:pPr marL="0" indent="0">
              <a:buNone/>
            </a:pPr>
            <a:r>
              <a:rPr lang="en-US" dirty="0"/>
              <a:t>To collaborate with our community to serve the needs of our marginalized communities to combat stigma and advocate for health justice.</a:t>
            </a:r>
          </a:p>
          <a:p>
            <a:pPr marL="0" indent="0">
              <a:buNone/>
            </a:pPr>
            <a:endParaRPr lang="en-US" dirty="0"/>
          </a:p>
          <a:p>
            <a:r>
              <a:rPr lang="en-US" sz="2000" dirty="0"/>
              <a:t>To be strategic and bold in our direct services and programming</a:t>
            </a:r>
          </a:p>
          <a:p>
            <a:r>
              <a:rPr lang="en-US" sz="2000" dirty="0"/>
              <a:t>To always advocate from those without a voice in our communities-local, state and federal levels</a:t>
            </a:r>
          </a:p>
          <a:p>
            <a:r>
              <a:rPr lang="en-US" sz="2000" dirty="0"/>
              <a:t>Serve our communities with compassionate care</a:t>
            </a:r>
          </a:p>
          <a:p>
            <a:r>
              <a:rPr lang="en-US" sz="2000" dirty="0"/>
              <a:t>Using current data to determine community need and build an ongoing plan to work in the unmet needs within our communities</a:t>
            </a:r>
          </a:p>
          <a:p>
            <a:endParaRPr lang="en-US" sz="2000" dirty="0"/>
          </a:p>
          <a:p>
            <a:pPr marL="0" indent="0" algn="ctr">
              <a:buNone/>
            </a:pPr>
            <a:endParaRPr lang="en-US" dirty="0"/>
          </a:p>
          <a:p>
            <a:pPr marL="0" indent="0" algn="ctr">
              <a:buNone/>
            </a:pPr>
            <a:endParaRPr lang="en-US" dirty="0"/>
          </a:p>
          <a:p>
            <a:endParaRPr lang="en-US" dirty="0"/>
          </a:p>
        </p:txBody>
      </p:sp>
      <p:sp>
        <p:nvSpPr>
          <p:cNvPr id="4" name="Slide Number Placeholder 3">
            <a:extLst>
              <a:ext uri="{FF2B5EF4-FFF2-40B4-BE49-F238E27FC236}">
                <a16:creationId xmlns:a16="http://schemas.microsoft.com/office/drawing/2014/main" id="{5A9C28CF-FC0F-4330-957E-0FB35B783FAA}"/>
              </a:ext>
            </a:extLst>
          </p:cNvPr>
          <p:cNvSpPr>
            <a:spLocks noGrp="1"/>
          </p:cNvSpPr>
          <p:nvPr>
            <p:ph type="sldNum" sz="quarter" idx="12"/>
          </p:nvPr>
        </p:nvSpPr>
        <p:spPr/>
        <p:txBody>
          <a:bodyPr/>
          <a:lstStyle/>
          <a:p>
            <a:fld id="{9B536768-C171-4A40-86CF-A60E08BEB5A1}" type="slidenum">
              <a:rPr lang="en-US" smtClean="0"/>
              <a:t>12</a:t>
            </a:fld>
            <a:endParaRPr lang="en-US"/>
          </a:p>
        </p:txBody>
      </p:sp>
    </p:spTree>
    <p:extLst>
      <p:ext uri="{BB962C8B-B14F-4D97-AF65-F5344CB8AC3E}">
        <p14:creationId xmlns:p14="http://schemas.microsoft.com/office/powerpoint/2010/main" val="146437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5BF7-4EB6-4096-834D-938C2A21CC59}"/>
              </a:ext>
            </a:extLst>
          </p:cNvPr>
          <p:cNvSpPr>
            <a:spLocks noGrp="1"/>
          </p:cNvSpPr>
          <p:nvPr>
            <p:ph type="title"/>
          </p:nvPr>
        </p:nvSpPr>
        <p:spPr/>
        <p:txBody>
          <a:bodyPr/>
          <a:lstStyle/>
          <a:p>
            <a:r>
              <a:rPr lang="en-US" dirty="0"/>
              <a:t>The data</a:t>
            </a:r>
          </a:p>
        </p:txBody>
      </p:sp>
      <p:sp>
        <p:nvSpPr>
          <p:cNvPr id="3" name="Content Placeholder 2">
            <a:extLst>
              <a:ext uri="{FF2B5EF4-FFF2-40B4-BE49-F238E27FC236}">
                <a16:creationId xmlns:a16="http://schemas.microsoft.com/office/drawing/2014/main" id="{3A86ACB9-8529-43FF-B049-F7DC4F93BA7A}"/>
              </a:ext>
            </a:extLst>
          </p:cNvPr>
          <p:cNvSpPr>
            <a:spLocks noGrp="1"/>
          </p:cNvSpPr>
          <p:nvPr>
            <p:ph idx="1"/>
          </p:nvPr>
        </p:nvSpPr>
        <p:spPr/>
        <p:txBody>
          <a:bodyPr>
            <a:normAutofit/>
          </a:bodyPr>
          <a:lstStyle/>
          <a:p>
            <a:pPr marL="0" indent="0">
              <a:buNone/>
            </a:pPr>
            <a:r>
              <a:rPr lang="en-US" sz="3200" i="1" dirty="0">
                <a:solidFill>
                  <a:schemeClr val="accent2">
                    <a:lumMod val="75000"/>
                  </a:schemeClr>
                </a:solidFill>
              </a:rPr>
              <a:t>We would like to preface that the data presentation is sensitive in nature and we want to assure this group that while this maybe uncomfortable to discuss, it is why we are here-</a:t>
            </a:r>
          </a:p>
          <a:p>
            <a:pPr marL="0" indent="0" algn="ctr">
              <a:buNone/>
            </a:pPr>
            <a:endParaRPr lang="en-US" sz="3200" dirty="0">
              <a:solidFill>
                <a:schemeClr val="accent2">
                  <a:lumMod val="75000"/>
                </a:schemeClr>
              </a:solidFill>
            </a:endParaRPr>
          </a:p>
          <a:p>
            <a:pPr marL="0" indent="0" algn="ctr">
              <a:buNone/>
            </a:pPr>
            <a:r>
              <a:rPr lang="en-US" sz="3200" dirty="0">
                <a:solidFill>
                  <a:schemeClr val="accent2">
                    <a:lumMod val="75000"/>
                  </a:schemeClr>
                </a:solidFill>
                <a:latin typeface="Bahnschrift SemiBold" panose="020B0502040204020203" pitchFamily="34" charset="0"/>
              </a:rPr>
              <a:t>We are striving to make our communities </a:t>
            </a:r>
          </a:p>
          <a:p>
            <a:pPr marL="0" indent="0" algn="ctr">
              <a:buNone/>
            </a:pPr>
            <a:r>
              <a:rPr lang="en-US" sz="3200" dirty="0">
                <a:solidFill>
                  <a:schemeClr val="accent2">
                    <a:lumMod val="75000"/>
                  </a:schemeClr>
                </a:solidFill>
                <a:latin typeface="Bahnschrift SemiBold" panose="020B0502040204020203" pitchFamily="34" charset="0"/>
              </a:rPr>
              <a:t>better together.</a:t>
            </a:r>
          </a:p>
        </p:txBody>
      </p:sp>
      <p:sp>
        <p:nvSpPr>
          <p:cNvPr id="4" name="Slide Number Placeholder 3">
            <a:extLst>
              <a:ext uri="{FF2B5EF4-FFF2-40B4-BE49-F238E27FC236}">
                <a16:creationId xmlns:a16="http://schemas.microsoft.com/office/drawing/2014/main" id="{A76398ED-8EF4-4406-B280-35AE4951AD84}"/>
              </a:ext>
            </a:extLst>
          </p:cNvPr>
          <p:cNvSpPr>
            <a:spLocks noGrp="1"/>
          </p:cNvSpPr>
          <p:nvPr>
            <p:ph type="sldNum" sz="quarter" idx="12"/>
          </p:nvPr>
        </p:nvSpPr>
        <p:spPr/>
        <p:txBody>
          <a:bodyPr/>
          <a:lstStyle/>
          <a:p>
            <a:fld id="{9B536768-C171-4A40-86CF-A60E08BEB5A1}" type="slidenum">
              <a:rPr lang="en-US" smtClean="0"/>
              <a:t>13</a:t>
            </a:fld>
            <a:endParaRPr lang="en-US"/>
          </a:p>
        </p:txBody>
      </p:sp>
    </p:spTree>
    <p:extLst>
      <p:ext uri="{BB962C8B-B14F-4D97-AF65-F5344CB8AC3E}">
        <p14:creationId xmlns:p14="http://schemas.microsoft.com/office/powerpoint/2010/main" val="116719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263744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17</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605642" y="3474720"/>
            <a:ext cx="3819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63842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6" name="Chart 5">
            <a:extLst>
              <a:ext uri="{FF2B5EF4-FFF2-40B4-BE49-F238E27FC236}">
                <a16:creationId xmlns:a16="http://schemas.microsoft.com/office/drawing/2014/main" id="{B5E2C71A-6378-4BE8-844F-53F38BC2EA1F}"/>
              </a:ext>
            </a:extLst>
          </p:cNvPr>
          <p:cNvGraphicFramePr>
            <a:graphicFrameLocks/>
          </p:cNvGraphicFramePr>
          <p:nvPr>
            <p:extLst>
              <p:ext uri="{D42A27DB-BD31-4B8C-83A1-F6EECF244321}">
                <p14:modId xmlns:p14="http://schemas.microsoft.com/office/powerpoint/2010/main" val="1927853407"/>
              </p:ext>
            </p:extLst>
          </p:nvPr>
        </p:nvGraphicFramePr>
        <p:xfrm>
          <a:off x="2095500" y="135675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5" name="Rectangle 4">
            <a:extLst>
              <a:ext uri="{FF2B5EF4-FFF2-40B4-BE49-F238E27FC236}">
                <a16:creationId xmlns:a16="http://schemas.microsoft.com/office/drawing/2014/main" id="{9F603DAE-02DD-4B36-90E6-57A9007491DC}"/>
              </a:ext>
            </a:extLst>
          </p:cNvPr>
          <p:cNvSpPr/>
          <p:nvPr/>
        </p:nvSpPr>
        <p:spPr>
          <a:xfrm>
            <a:off x="4229822" y="522514"/>
            <a:ext cx="6858000" cy="54378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7801846-60B2-4FE5-BF3E-89E70F7A2A4D}"/>
              </a:ext>
            </a:extLst>
          </p:cNvPr>
          <p:cNvGraphicFramePr>
            <a:graphicFrameLocks/>
          </p:cNvGraphicFramePr>
          <p:nvPr/>
        </p:nvGraphicFramePr>
        <p:xfrm>
          <a:off x="4229823" y="897631"/>
          <a:ext cx="6766728" cy="49687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1E0DB7-8FAF-4B03-BA98-8DC493DB83E8}"/>
              </a:ext>
            </a:extLst>
          </p:cNvPr>
          <p:cNvSpPr txBox="1"/>
          <p:nvPr/>
        </p:nvSpPr>
        <p:spPr>
          <a:xfrm>
            <a:off x="1104178" y="1681398"/>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2D32A3F-059E-4E76-8BEF-C32982F998F3}"/>
              </a:ext>
            </a:extLst>
          </p:cNvPr>
          <p:cNvSpPr txBox="1"/>
          <p:nvPr/>
        </p:nvSpPr>
        <p:spPr>
          <a:xfrm>
            <a:off x="1195449" y="3689849"/>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MEDIAN AGE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44.7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83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Overall Mortality</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7" name="Table 7">
            <a:extLst>
              <a:ext uri="{FF2B5EF4-FFF2-40B4-BE49-F238E27FC236}">
                <a16:creationId xmlns:a16="http://schemas.microsoft.com/office/drawing/2014/main" id="{F29C0922-305D-49D9-B39B-426A78BA28F4}"/>
              </a:ext>
            </a:extLst>
          </p:cNvPr>
          <p:cNvGraphicFramePr>
            <a:graphicFrameLocks noGrp="1"/>
          </p:cNvGraphicFramePr>
          <p:nvPr/>
        </p:nvGraphicFramePr>
        <p:xfrm>
          <a:off x="5961413" y="2959660"/>
          <a:ext cx="4726379" cy="2194560"/>
        </p:xfrm>
        <a:graphic>
          <a:graphicData uri="http://schemas.openxmlformats.org/drawingml/2006/table">
            <a:tbl>
              <a:tblPr firstRow="1" bandRow="1">
                <a:tableStyleId>{2A488322-F2BA-4B5B-9748-0D474271808F}</a:tableStyleId>
              </a:tblPr>
              <a:tblGrid>
                <a:gridCol w="886602">
                  <a:extLst>
                    <a:ext uri="{9D8B030D-6E8A-4147-A177-3AD203B41FA5}">
                      <a16:colId xmlns:a16="http://schemas.microsoft.com/office/drawing/2014/main" val="2218372706"/>
                    </a:ext>
                  </a:extLst>
                </a:gridCol>
                <a:gridCol w="3839777">
                  <a:extLst>
                    <a:ext uri="{9D8B030D-6E8A-4147-A177-3AD203B41FA5}">
                      <a16:colId xmlns:a16="http://schemas.microsoft.com/office/drawing/2014/main" val="783766752"/>
                    </a:ext>
                  </a:extLst>
                </a:gridCol>
              </a:tblGrid>
              <a:tr h="270171">
                <a:tc>
                  <a:txBody>
                    <a:bodyPr/>
                    <a:lstStyle/>
                    <a:p>
                      <a:pPr algn="ctr"/>
                      <a:r>
                        <a:rPr lang="en-US" sz="1800" dirty="0">
                          <a:solidFill>
                            <a:schemeClr val="bg1"/>
                          </a:solidFill>
                        </a:rPr>
                        <a:t>RANK</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8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8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8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8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8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8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
        <p:nvSpPr>
          <p:cNvPr id="6" name="TextBox 5">
            <a:extLst>
              <a:ext uri="{FF2B5EF4-FFF2-40B4-BE49-F238E27FC236}">
                <a16:creationId xmlns:a16="http://schemas.microsoft.com/office/drawing/2014/main" id="{471815C3-A723-4FDB-9A4D-5060FF8C3B4C}"/>
              </a:ext>
            </a:extLst>
          </p:cNvPr>
          <p:cNvSpPr txBox="1"/>
          <p:nvPr/>
        </p:nvSpPr>
        <p:spPr>
          <a:xfrm>
            <a:off x="559624" y="1648568"/>
            <a:ext cx="3429000" cy="1097280"/>
          </a:xfrm>
          <a:prstGeom prst="rect">
            <a:avLst/>
          </a:prstGeom>
          <a:noFill/>
        </p:spPr>
        <p:txBody>
          <a:bodyPr wrap="square">
            <a:spAutoFit/>
          </a:bodyPr>
          <a:lstStyle/>
          <a:p>
            <a:pPr marL="0" marR="0">
              <a:lnSpc>
                <a:spcPct val="107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LGBTQ population by geographic region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2012-2015, 2017</a:t>
            </a:r>
          </a:p>
          <a:p>
            <a:pPr marL="0" marR="0">
              <a:lnSpc>
                <a:spcPct val="107000"/>
              </a:lnSpc>
              <a:spcBef>
                <a:spcPts val="0"/>
              </a:spcBef>
              <a:spcAft>
                <a:spcPts val="0"/>
              </a:spcAft>
            </a:pPr>
            <a:r>
              <a:rPr lang="en-US" sz="1400" i="1" dirty="0">
                <a:effectLst/>
                <a:latin typeface="Arial" panose="020B0604020202020204" pitchFamily="34" charset="0"/>
                <a:ea typeface="Calibri" panose="020F0502020204030204" pitchFamily="34" charset="0"/>
                <a:cs typeface="Arial" panose="020B0604020202020204" pitchFamily="34" charset="0"/>
              </a:rPr>
              <a:t>Data, Research and Vital Statistics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ADF2A5F-8B26-4146-87DF-AE91D2DCF27B}"/>
              </a:ext>
            </a:extLst>
          </p:cNvPr>
          <p:cNvGraphicFramePr>
            <a:graphicFrameLocks/>
          </p:cNvGraphicFramePr>
          <p:nvPr>
            <p:extLst>
              <p:ext uri="{D42A27DB-BD31-4B8C-83A1-F6EECF244321}">
                <p14:modId xmlns:p14="http://schemas.microsoft.com/office/powerpoint/2010/main" val="3965199279"/>
              </p:ext>
            </p:extLst>
          </p:nvPr>
        </p:nvGraphicFramePr>
        <p:xfrm>
          <a:off x="3988624" y="1080655"/>
          <a:ext cx="7315200"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634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aphicFrame>
        <p:nvGraphicFramePr>
          <p:cNvPr id="9" name="Chart 8">
            <a:extLst>
              <a:ext uri="{FF2B5EF4-FFF2-40B4-BE49-F238E27FC236}">
                <a16:creationId xmlns:a16="http://schemas.microsoft.com/office/drawing/2014/main" id="{B72C214F-8208-4839-9025-DDFAD98DBE00}"/>
              </a:ext>
            </a:extLst>
          </p:cNvPr>
          <p:cNvGraphicFramePr>
            <a:graphicFrameLocks/>
          </p:cNvGraphicFramePr>
          <p:nvPr>
            <p:extLst>
              <p:ext uri="{D42A27DB-BD31-4B8C-83A1-F6EECF244321}">
                <p14:modId xmlns:p14="http://schemas.microsoft.com/office/powerpoint/2010/main" val="499952642"/>
              </p:ext>
            </p:extLst>
          </p:nvPr>
        </p:nvGraphicFramePr>
        <p:xfrm>
          <a:off x="3881252" y="1166750"/>
          <a:ext cx="7315200"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1E922AC-B44F-4621-81C5-5E77A8255967}"/>
              </a:ext>
            </a:extLst>
          </p:cNvPr>
          <p:cNvSpPr txBox="1"/>
          <p:nvPr/>
        </p:nvSpPr>
        <p:spPr>
          <a:xfrm>
            <a:off x="543295" y="1603446"/>
            <a:ext cx="3429000" cy="805220"/>
          </a:xfrm>
          <a:prstGeom prst="rect">
            <a:avLst/>
          </a:prstGeom>
          <a:noFill/>
        </p:spPr>
        <p:txBody>
          <a:bodyPr wrap="square">
            <a:spAutoFit/>
          </a:bodyPr>
          <a:lstStyle/>
          <a:p>
            <a:pPr marL="0" marR="0">
              <a:lnSpc>
                <a:spcPct val="107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LGBTQ Educational Attainment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2012-2015, 2017</a:t>
            </a:r>
          </a:p>
          <a:p>
            <a:pPr marL="0" marR="0">
              <a:lnSpc>
                <a:spcPct val="107000"/>
              </a:lnSpc>
              <a:spcBef>
                <a:spcPts val="0"/>
              </a:spcBef>
              <a:spcAft>
                <a:spcPts val="0"/>
              </a:spcAft>
            </a:pPr>
            <a:r>
              <a:rPr lang="en-US" sz="1400" i="1" dirty="0">
                <a:effectLst/>
                <a:latin typeface="Arial" panose="020B0604020202020204" pitchFamily="34" charset="0"/>
                <a:ea typeface="Calibri" panose="020F0502020204030204" pitchFamily="34" charset="0"/>
                <a:cs typeface="Arial" panose="020B0604020202020204" pitchFamily="34" charset="0"/>
              </a:rPr>
              <a:t>American Community Health Survey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08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
        <p:nvSpPr>
          <p:cNvPr id="11" name="TextBox 10">
            <a:extLst>
              <a:ext uri="{FF2B5EF4-FFF2-40B4-BE49-F238E27FC236}">
                <a16:creationId xmlns:a16="http://schemas.microsoft.com/office/drawing/2014/main" id="{252EE288-C5FE-4F47-99CA-6DF137CA7C3D}"/>
              </a:ext>
            </a:extLst>
          </p:cNvPr>
          <p:cNvSpPr txBox="1"/>
          <p:nvPr/>
        </p:nvSpPr>
        <p:spPr>
          <a:xfrm>
            <a:off x="590798" y="1661589"/>
            <a:ext cx="3429000" cy="1030603"/>
          </a:xfrm>
          <a:prstGeom prst="rect">
            <a:avLst/>
          </a:prstGeom>
          <a:noFill/>
        </p:spPr>
        <p:txBody>
          <a:bodyPr wrap="square">
            <a:spAutoFit/>
          </a:bodyPr>
          <a:lstStyle/>
          <a:p>
            <a:pPr marL="0" marR="0">
              <a:lnSpc>
                <a:spcPct val="107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LGBTQ Income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2012-2015, 2017</a:t>
            </a:r>
          </a:p>
          <a:p>
            <a:pPr>
              <a:lnSpc>
                <a:spcPct val="107000"/>
              </a:lnSpc>
            </a:pPr>
            <a:r>
              <a:rPr lang="en-US" sz="1400" i="1" dirty="0">
                <a:latin typeface="Arial" panose="020B0604020202020204" pitchFamily="34" charset="0"/>
                <a:ea typeface="Calibri" panose="020F0502020204030204" pitchFamily="34" charset="0"/>
                <a:cs typeface="Arial" panose="020B0604020202020204" pitchFamily="34" charset="0"/>
              </a:rPr>
              <a:t>American Community Health Survey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8D579C7C-8684-4235-B476-970BDD06474A}"/>
              </a:ext>
            </a:extLst>
          </p:cNvPr>
          <p:cNvGraphicFramePr>
            <a:graphicFrameLocks/>
          </p:cNvGraphicFramePr>
          <p:nvPr>
            <p:extLst>
              <p:ext uri="{D42A27DB-BD31-4B8C-83A1-F6EECF244321}">
                <p14:modId xmlns:p14="http://schemas.microsoft.com/office/powerpoint/2010/main" val="695870868"/>
              </p:ext>
            </p:extLst>
          </p:nvPr>
        </p:nvGraphicFramePr>
        <p:xfrm>
          <a:off x="3560618" y="1392382"/>
          <a:ext cx="8040584"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2940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264" y="626423"/>
            <a:ext cx="7003947" cy="5605153"/>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Tree>
    <p:extLst>
      <p:ext uri="{BB962C8B-B14F-4D97-AF65-F5344CB8AC3E}">
        <p14:creationId xmlns:p14="http://schemas.microsoft.com/office/powerpoint/2010/main" val="93164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6" name="Chart 5">
            <a:extLst>
              <a:ext uri="{FF2B5EF4-FFF2-40B4-BE49-F238E27FC236}">
                <a16:creationId xmlns:a16="http://schemas.microsoft.com/office/drawing/2014/main" id="{F37F000A-65E4-4CDA-9824-4290D72F0DE3}"/>
              </a:ext>
            </a:extLst>
          </p:cNvPr>
          <p:cNvGraphicFramePr>
            <a:graphicFrameLocks noGrp="1"/>
          </p:cNvGraphicFramePr>
          <p:nvPr>
            <p:extLst>
              <p:ext uri="{D42A27DB-BD31-4B8C-83A1-F6EECF244321}">
                <p14:modId xmlns:p14="http://schemas.microsoft.com/office/powerpoint/2010/main" val="2844010312"/>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6" name="Chart 5">
            <a:extLst>
              <a:ext uri="{FF2B5EF4-FFF2-40B4-BE49-F238E27FC236}">
                <a16:creationId xmlns:a16="http://schemas.microsoft.com/office/drawing/2014/main" id="{202FDF84-D549-4254-A7FB-BC4723484BE3}"/>
              </a:ext>
            </a:extLst>
          </p:cNvPr>
          <p:cNvGraphicFramePr>
            <a:graphicFrameLocks noGrp="1"/>
          </p:cNvGraphicFramePr>
          <p:nvPr>
            <p:extLst>
              <p:ext uri="{D42A27DB-BD31-4B8C-83A1-F6EECF244321}">
                <p14:modId xmlns:p14="http://schemas.microsoft.com/office/powerpoint/2010/main" val="2359896438"/>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Health Access</a:t>
            </a:r>
          </a:p>
        </p:txBody>
      </p:sp>
      <p:sp>
        <p:nvSpPr>
          <p:cNvPr id="5" name="TextBox 4">
            <a:extLst>
              <a:ext uri="{FF2B5EF4-FFF2-40B4-BE49-F238E27FC236}">
                <a16:creationId xmlns:a16="http://schemas.microsoft.com/office/drawing/2014/main" id="{3B08AC12-09E7-4935-8268-2F47F6CDBA7C}"/>
              </a:ext>
            </a:extLst>
          </p:cNvPr>
          <p:cNvSpPr txBox="1"/>
          <p:nvPr/>
        </p:nvSpPr>
        <p:spPr>
          <a:xfrm>
            <a:off x="590798" y="1661589"/>
            <a:ext cx="3429000" cy="1030603"/>
          </a:xfrm>
          <a:prstGeom prst="rect">
            <a:avLst/>
          </a:prstGeom>
          <a:noFill/>
        </p:spPr>
        <p:txBody>
          <a:bodyPr wrap="square">
            <a:spAutoFit/>
          </a:bodyPr>
          <a:lstStyle/>
          <a:p>
            <a:pPr marL="0" marR="0">
              <a:lnSpc>
                <a:spcPct val="107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LGBTQ Insurance Status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2012-2015, 2017</a:t>
            </a:r>
          </a:p>
          <a:p>
            <a:pPr>
              <a:lnSpc>
                <a:spcPct val="107000"/>
              </a:lnSpc>
            </a:pPr>
            <a:r>
              <a:rPr lang="en-US" sz="1400" i="1" dirty="0">
                <a:latin typeface="Arial" panose="020B0604020202020204" pitchFamily="34" charset="0"/>
                <a:ea typeface="Calibri" panose="020F0502020204030204" pitchFamily="34" charset="0"/>
                <a:cs typeface="Arial" panose="020B0604020202020204" pitchFamily="34" charset="0"/>
              </a:rPr>
              <a:t>American Community Health Survey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599BF7EF-E098-4910-9489-26282B59A9DE}"/>
              </a:ext>
            </a:extLst>
          </p:cNvPr>
          <p:cNvGraphicFramePr>
            <a:graphicFrameLocks/>
          </p:cNvGraphicFramePr>
          <p:nvPr>
            <p:extLst>
              <p:ext uri="{D42A27DB-BD31-4B8C-83A1-F6EECF244321}">
                <p14:modId xmlns:p14="http://schemas.microsoft.com/office/powerpoint/2010/main" val="3952864598"/>
              </p:ext>
            </p:extLst>
          </p:nvPr>
        </p:nvGraphicFramePr>
        <p:xfrm>
          <a:off x="4038600" y="1261753"/>
          <a:ext cx="7432964"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72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Access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D8C52D35-D18F-4D04-BCB8-326E4D616276}"/>
              </a:ext>
            </a:extLst>
          </p:cNvPr>
          <p:cNvGraphicFramePr>
            <a:graphicFrameLocks noGrp="1"/>
          </p:cNvGraphicFramePr>
          <p:nvPr>
            <p:extLst>
              <p:ext uri="{D42A27DB-BD31-4B8C-83A1-F6EECF244321}">
                <p14:modId xmlns:p14="http://schemas.microsoft.com/office/powerpoint/2010/main" val="3446122474"/>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8DD8-824C-4F79-83F7-4942CC97BB54}"/>
              </a:ext>
            </a:extLst>
          </p:cNvPr>
          <p:cNvSpPr>
            <a:spLocks noGrp="1"/>
          </p:cNvSpPr>
          <p:nvPr>
            <p:ph type="title"/>
          </p:nvPr>
        </p:nvSpPr>
        <p:spPr/>
        <p:txBody>
          <a:bodyPr/>
          <a:lstStyle/>
          <a:p>
            <a:r>
              <a:rPr lang="en-US" dirty="0"/>
              <a:t>Recognition</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pic>
        <p:nvPicPr>
          <p:cNvPr id="1027" name="x__x0000_i1025"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017" y="1813827"/>
            <a:ext cx="5997904" cy="340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32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Respiratory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6" name="Chart 5">
            <a:extLst>
              <a:ext uri="{FF2B5EF4-FFF2-40B4-BE49-F238E27FC236}">
                <a16:creationId xmlns:a16="http://schemas.microsoft.com/office/drawing/2014/main" id="{227DFF37-6D4C-4D48-A98C-D0BA8EC56356}"/>
              </a:ext>
            </a:extLst>
          </p:cNvPr>
          <p:cNvGraphicFramePr>
            <a:graphicFrameLocks noGrp="1"/>
          </p:cNvGraphicFramePr>
          <p:nvPr>
            <p:extLst>
              <p:ext uri="{D42A27DB-BD31-4B8C-83A1-F6EECF244321}">
                <p14:modId xmlns:p14="http://schemas.microsoft.com/office/powerpoint/2010/main" val="1066402712"/>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Physical Activity, Nutrition and Weight</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6" name="Chart 5">
            <a:extLst>
              <a:ext uri="{FF2B5EF4-FFF2-40B4-BE49-F238E27FC236}">
                <a16:creationId xmlns:a16="http://schemas.microsoft.com/office/drawing/2014/main" id="{D5700516-C7D4-4DBF-BF49-EA4343C65DB4}"/>
              </a:ext>
            </a:extLst>
          </p:cNvPr>
          <p:cNvGraphicFramePr>
            <a:graphicFrameLocks noGrp="1"/>
          </p:cNvGraphicFramePr>
          <p:nvPr>
            <p:extLst>
              <p:ext uri="{D42A27DB-BD31-4B8C-83A1-F6EECF244321}">
                <p14:modId xmlns:p14="http://schemas.microsoft.com/office/powerpoint/2010/main" val="2705435584"/>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Physical Activity, Nutrition and Weight</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6" name="Chart 5">
            <a:extLst>
              <a:ext uri="{FF2B5EF4-FFF2-40B4-BE49-F238E27FC236}">
                <a16:creationId xmlns:a16="http://schemas.microsoft.com/office/drawing/2014/main" id="{5BB64856-AD11-4733-8300-531D36E7B3B5}"/>
              </a:ext>
            </a:extLst>
          </p:cNvPr>
          <p:cNvGraphicFramePr>
            <a:graphicFrameLocks noGrp="1"/>
          </p:cNvGraphicFramePr>
          <p:nvPr>
            <p:extLst>
              <p:ext uri="{D42A27DB-BD31-4B8C-83A1-F6EECF244321}">
                <p14:modId xmlns:p14="http://schemas.microsoft.com/office/powerpoint/2010/main" val="699228399"/>
              </p:ext>
            </p:extLst>
          </p:nvPr>
        </p:nvGraphicFramePr>
        <p:xfrm>
          <a:off x="2095500" y="127616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Physical Activity, Nutrition and Weight</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6" name="Chart 5">
            <a:extLst>
              <a:ext uri="{FF2B5EF4-FFF2-40B4-BE49-F238E27FC236}">
                <a16:creationId xmlns:a16="http://schemas.microsoft.com/office/drawing/2014/main" id="{05112C50-D89F-4A3D-9226-CC0BBDC75BF9}"/>
              </a:ext>
            </a:extLst>
          </p:cNvPr>
          <p:cNvGraphicFramePr>
            <a:graphicFrameLocks noGrp="1"/>
          </p:cNvGraphicFramePr>
          <p:nvPr>
            <p:extLst>
              <p:ext uri="{D42A27DB-BD31-4B8C-83A1-F6EECF244321}">
                <p14:modId xmlns:p14="http://schemas.microsoft.com/office/powerpoint/2010/main" val="3400736766"/>
              </p:ext>
            </p:extLst>
          </p:nvPr>
        </p:nvGraphicFramePr>
        <p:xfrm>
          <a:off x="2095500" y="127616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6" name="Chart 5">
            <a:extLst>
              <a:ext uri="{FF2B5EF4-FFF2-40B4-BE49-F238E27FC236}">
                <a16:creationId xmlns:a16="http://schemas.microsoft.com/office/drawing/2014/main" id="{1C858E36-864F-4CE2-87B2-63AD87C9F7EF}"/>
              </a:ext>
            </a:extLst>
          </p:cNvPr>
          <p:cNvGraphicFramePr>
            <a:graphicFrameLocks noGrp="1"/>
          </p:cNvGraphicFramePr>
          <p:nvPr>
            <p:extLst>
              <p:ext uri="{D42A27DB-BD31-4B8C-83A1-F6EECF244321}">
                <p14:modId xmlns:p14="http://schemas.microsoft.com/office/powerpoint/2010/main" val="1968797796"/>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6" name="Chart 5">
            <a:extLst>
              <a:ext uri="{FF2B5EF4-FFF2-40B4-BE49-F238E27FC236}">
                <a16:creationId xmlns:a16="http://schemas.microsoft.com/office/drawing/2014/main" id="{7D2284D1-7A6C-4F50-8A0F-D2EE01F4181A}"/>
              </a:ext>
            </a:extLst>
          </p:cNvPr>
          <p:cNvGraphicFramePr>
            <a:graphicFrameLocks noGrp="1"/>
          </p:cNvGraphicFramePr>
          <p:nvPr>
            <p:extLst>
              <p:ext uri="{D42A27DB-BD31-4B8C-83A1-F6EECF244321}">
                <p14:modId xmlns:p14="http://schemas.microsoft.com/office/powerpoint/2010/main" val="1514595708"/>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6" name="Chart 5">
            <a:extLst>
              <a:ext uri="{FF2B5EF4-FFF2-40B4-BE49-F238E27FC236}">
                <a16:creationId xmlns:a16="http://schemas.microsoft.com/office/drawing/2014/main" id="{82EFD623-9369-42DA-A772-CFF5F4478B57}"/>
              </a:ext>
            </a:extLst>
          </p:cNvPr>
          <p:cNvGraphicFramePr>
            <a:graphicFrameLocks noGrp="1"/>
          </p:cNvGraphicFramePr>
          <p:nvPr>
            <p:extLst>
              <p:ext uri="{D42A27DB-BD31-4B8C-83A1-F6EECF244321}">
                <p14:modId xmlns:p14="http://schemas.microsoft.com/office/powerpoint/2010/main" val="2102338762"/>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6" name="Chart 5">
            <a:extLst>
              <a:ext uri="{FF2B5EF4-FFF2-40B4-BE49-F238E27FC236}">
                <a16:creationId xmlns:a16="http://schemas.microsoft.com/office/drawing/2014/main" id="{C0C25B07-8A76-4386-AD61-41414E3381CA}"/>
              </a:ext>
            </a:extLst>
          </p:cNvPr>
          <p:cNvGraphicFramePr>
            <a:graphicFrameLocks noGrp="1"/>
          </p:cNvGraphicFramePr>
          <p:nvPr>
            <p:extLst>
              <p:ext uri="{D42A27DB-BD31-4B8C-83A1-F6EECF244321}">
                <p14:modId xmlns:p14="http://schemas.microsoft.com/office/powerpoint/2010/main" val="1600433990"/>
              </p:ext>
            </p:extLst>
          </p:nvPr>
        </p:nvGraphicFramePr>
        <p:xfrm>
          <a:off x="2095500" y="128804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27819D57-D4FB-4B80-BE1B-476DF39A7512}"/>
              </a:ext>
            </a:extLst>
          </p:cNvPr>
          <p:cNvGraphicFramePr>
            <a:graphicFrameLocks noGrp="1"/>
          </p:cNvGraphicFramePr>
          <p:nvPr>
            <p:extLst>
              <p:ext uri="{D42A27DB-BD31-4B8C-83A1-F6EECF244321}">
                <p14:modId xmlns:p14="http://schemas.microsoft.com/office/powerpoint/2010/main" val="2245232978"/>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6" name="Chart 5">
            <a:extLst>
              <a:ext uri="{FF2B5EF4-FFF2-40B4-BE49-F238E27FC236}">
                <a16:creationId xmlns:a16="http://schemas.microsoft.com/office/drawing/2014/main" id="{B0921D22-B9B4-4B01-BC59-136AB435FC9F}"/>
              </a:ext>
            </a:extLst>
          </p:cNvPr>
          <p:cNvGraphicFramePr>
            <a:graphicFrameLocks noGrp="1"/>
          </p:cNvGraphicFramePr>
          <p:nvPr>
            <p:extLst>
              <p:ext uri="{D42A27DB-BD31-4B8C-83A1-F6EECF244321}">
                <p14:modId xmlns:p14="http://schemas.microsoft.com/office/powerpoint/2010/main" val="2406450129"/>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1624437255"/>
              </p:ext>
            </p:extLst>
          </p:nvPr>
        </p:nvGraphicFramePr>
        <p:xfrm>
          <a:off x="365051" y="936493"/>
          <a:ext cx="11461897" cy="3862065"/>
        </p:xfrm>
        <a:graphic>
          <a:graphicData uri="http://schemas.openxmlformats.org/drawingml/2006/table">
            <a:tbl>
              <a:tblPr firstRow="1" bandRow="1">
                <a:tableStyleId>{5C22544A-7EE6-4342-B048-85BDC9FD1C3A}</a:tableStyleId>
              </a:tblPr>
              <a:tblGrid>
                <a:gridCol w="1640019">
                  <a:extLst>
                    <a:ext uri="{9D8B030D-6E8A-4147-A177-3AD203B41FA5}">
                      <a16:colId xmlns:a16="http://schemas.microsoft.com/office/drawing/2014/main" val="2125759393"/>
                    </a:ext>
                  </a:extLst>
                </a:gridCol>
                <a:gridCol w="3525397">
                  <a:extLst>
                    <a:ext uri="{9D8B030D-6E8A-4147-A177-3AD203B41FA5}">
                      <a16:colId xmlns:a16="http://schemas.microsoft.com/office/drawing/2014/main" val="3578790237"/>
                    </a:ext>
                  </a:extLst>
                </a:gridCol>
                <a:gridCol w="6296481">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496489">
                <a:tc>
                  <a:txBody>
                    <a:bodyPr/>
                    <a:lstStyle/>
                    <a:p>
                      <a:r>
                        <a:rPr lang="en-US" sz="1600" dirty="0">
                          <a:latin typeface="+mn-lt"/>
                        </a:rPr>
                        <a:t>4:00 – 4:05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mn-lt"/>
                          <a:ea typeface="Calibri" panose="020F0502020204030204" pitchFamily="34" charset="0"/>
                          <a:cs typeface="Arial" panose="020B0604020202020204" pitchFamily="34" charset="0"/>
                        </a:rPr>
                        <a:t>Jennifer Thompson</a:t>
                      </a:r>
                      <a:r>
                        <a:rPr lang="en-US" sz="1600" dirty="0">
                          <a:effectLst/>
                          <a:latin typeface="+mn-lt"/>
                          <a:ea typeface="Calibri" panose="020F0502020204030204" pitchFamily="34" charset="0"/>
                          <a:cs typeface="Arial" panose="020B0604020202020204" pitchFamily="34" charset="0"/>
                        </a:rPr>
                        <a:t>, Interim Executive Director, Health Equity Alliance</a:t>
                      </a:r>
                    </a:p>
                  </a:txBody>
                  <a:tcPr marL="80281" marR="80281" marT="40442" marB="40442" anchor="ctr"/>
                </a:tc>
                <a:extLst>
                  <a:ext uri="{0D108BD9-81ED-4DB2-BD59-A6C34878D82A}">
                    <a16:rowId xmlns:a16="http://schemas.microsoft.com/office/drawing/2014/main" val="2702460339"/>
                  </a:ext>
                </a:extLst>
              </a:tr>
              <a:tr h="418059">
                <a:tc>
                  <a:txBody>
                    <a:bodyPr/>
                    <a:lstStyle/>
                    <a:p>
                      <a:r>
                        <a:rPr lang="en-US" sz="1600" dirty="0">
                          <a:latin typeface="+mn-lt"/>
                        </a:rPr>
                        <a:t>4:05 – 4:10 pm</a:t>
                      </a:r>
                    </a:p>
                  </a:txBody>
                  <a:tcPr anchor="ct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 CHNA background</a:t>
                      </a: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nchor="ctr"/>
                </a:tc>
                <a:extLst>
                  <a:ext uri="{0D108BD9-81ED-4DB2-BD59-A6C34878D82A}">
                    <a16:rowId xmlns:a16="http://schemas.microsoft.com/office/drawing/2014/main" val="2064659022"/>
                  </a:ext>
                </a:extLst>
              </a:tr>
              <a:tr h="738726">
                <a:tc>
                  <a:txBody>
                    <a:bodyPr/>
                    <a:lstStyle/>
                    <a:p>
                      <a:r>
                        <a:rPr lang="en-US" sz="1600" dirty="0">
                          <a:latin typeface="+mn-lt"/>
                        </a:rPr>
                        <a:t>4:10 – 4:20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mn-lt"/>
                          <a:ea typeface="Calibri" panose="020F0502020204030204" pitchFamily="34" charset="0"/>
                          <a:cs typeface="Arial" panose="020B0604020202020204" pitchFamily="34" charset="0"/>
                        </a:rPr>
                        <a:t>Jennifer Thompson</a:t>
                      </a:r>
                      <a:r>
                        <a:rPr lang="en-US" sz="1600" dirty="0">
                          <a:effectLst/>
                          <a:latin typeface="+mn-lt"/>
                          <a:ea typeface="Calibri" panose="020F0502020204030204" pitchFamily="34" charset="0"/>
                          <a:cs typeface="Arial" panose="020B0604020202020204" pitchFamily="34" charset="0"/>
                        </a:rPr>
                        <a:t>, Interim Executive Director, Health Equity </a:t>
                      </a:r>
                      <a:r>
                        <a:rPr lang="en-US" sz="1600" dirty="0" smtClean="0">
                          <a:effectLst/>
                          <a:latin typeface="+mn-lt"/>
                          <a:ea typeface="Calibri" panose="020F0502020204030204" pitchFamily="34" charset="0"/>
                          <a:cs typeface="Arial" panose="020B0604020202020204" pitchFamily="34" charset="0"/>
                        </a:rPr>
                        <a:t>Alliance</a:t>
                      </a:r>
                      <a:endParaRPr lang="en-US" sz="1600" b="1" dirty="0">
                        <a:solidFill>
                          <a:schemeClr val="tx1"/>
                        </a:solidFill>
                        <a:latin typeface="+mn-lt"/>
                      </a:endParaRPr>
                    </a:p>
                  </a:txBody>
                  <a:tcPr marL="80281" marR="80281" marT="40442" marB="40442" anchor="ctr"/>
                </a:tc>
                <a:extLst>
                  <a:ext uri="{0D108BD9-81ED-4DB2-BD59-A6C34878D82A}">
                    <a16:rowId xmlns:a16="http://schemas.microsoft.com/office/drawing/2014/main" val="2086731360"/>
                  </a:ext>
                </a:extLst>
              </a:tr>
              <a:tr h="412674">
                <a:tc>
                  <a:txBody>
                    <a:bodyPr/>
                    <a:lstStyle/>
                    <a:p>
                      <a:r>
                        <a:rPr lang="en-US" sz="1600" dirty="0">
                          <a:latin typeface="+mn-lt"/>
                        </a:rPr>
                        <a:t>4:20– 4:40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4:40 – 5:50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581409">
                <a:tc>
                  <a:txBody>
                    <a:bodyPr/>
                    <a:lstStyle/>
                    <a:p>
                      <a:r>
                        <a:rPr lang="en-US" sz="1600" dirty="0">
                          <a:latin typeface="+mn-lt"/>
                        </a:rPr>
                        <a:t>5:50 – 6:00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mn-lt"/>
                          <a:ea typeface="Calibri" panose="020F0502020204030204" pitchFamily="34" charset="0"/>
                          <a:cs typeface="Arial" panose="020B0604020202020204" pitchFamily="34" charset="0"/>
                        </a:rPr>
                        <a:t>Jennifer Thompson</a:t>
                      </a:r>
                      <a:r>
                        <a:rPr lang="en-US" sz="1600" dirty="0">
                          <a:effectLst/>
                          <a:latin typeface="+mn-lt"/>
                          <a:ea typeface="Calibri" panose="020F0502020204030204" pitchFamily="34" charset="0"/>
                          <a:cs typeface="Arial" panose="020B0604020202020204" pitchFamily="34" charset="0"/>
                        </a:rPr>
                        <a:t>, Interim Executive Director, Health Equity </a:t>
                      </a:r>
                      <a:r>
                        <a:rPr lang="en-US" sz="1600" dirty="0" smtClean="0">
                          <a:effectLst/>
                          <a:latin typeface="+mn-lt"/>
                          <a:ea typeface="Calibri" panose="020F0502020204030204" pitchFamily="34" charset="0"/>
                          <a:cs typeface="Arial" panose="020B0604020202020204" pitchFamily="34" charset="0"/>
                        </a:rPr>
                        <a:t>Alliance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194324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7" name="Chart 6">
            <a:extLst>
              <a:ext uri="{FF2B5EF4-FFF2-40B4-BE49-F238E27FC236}">
                <a16:creationId xmlns:a16="http://schemas.microsoft.com/office/drawing/2014/main" id="{5665A7F0-3DF9-4027-A4D6-E74AA2FA30D6}"/>
              </a:ext>
            </a:extLst>
          </p:cNvPr>
          <p:cNvGraphicFramePr>
            <a:graphicFrameLocks noGrp="1"/>
          </p:cNvGraphicFramePr>
          <p:nvPr>
            <p:extLst>
              <p:ext uri="{D42A27DB-BD31-4B8C-83A1-F6EECF244321}">
                <p14:modId xmlns:p14="http://schemas.microsoft.com/office/powerpoint/2010/main" val="2605943838"/>
              </p:ext>
            </p:extLst>
          </p:nvPr>
        </p:nvGraphicFramePr>
        <p:xfrm>
          <a:off x="2095500" y="128803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6" name="Chart 5">
            <a:extLst>
              <a:ext uri="{FF2B5EF4-FFF2-40B4-BE49-F238E27FC236}">
                <a16:creationId xmlns:a16="http://schemas.microsoft.com/office/drawing/2014/main" id="{7CAFD5C7-718A-41A8-BC48-625710C3927E}"/>
              </a:ext>
            </a:extLst>
          </p:cNvPr>
          <p:cNvGraphicFramePr>
            <a:graphicFrameLocks noGrp="1"/>
          </p:cNvGraphicFramePr>
          <p:nvPr>
            <p:extLst>
              <p:ext uri="{D42A27DB-BD31-4B8C-83A1-F6EECF244321}">
                <p14:modId xmlns:p14="http://schemas.microsoft.com/office/powerpoint/2010/main" val="1325641849"/>
              </p:ext>
            </p:extLst>
          </p:nvPr>
        </p:nvGraphicFramePr>
        <p:xfrm>
          <a:off x="2095500" y="128803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6" name="Chart 5">
            <a:extLst>
              <a:ext uri="{FF2B5EF4-FFF2-40B4-BE49-F238E27FC236}">
                <a16:creationId xmlns:a16="http://schemas.microsoft.com/office/drawing/2014/main" id="{DC57FD3E-7A09-448F-A618-54AB144F7A33}"/>
              </a:ext>
            </a:extLst>
          </p:cNvPr>
          <p:cNvGraphicFramePr>
            <a:graphicFrameLocks noGrp="1"/>
          </p:cNvGraphicFramePr>
          <p:nvPr>
            <p:extLst>
              <p:ext uri="{D42A27DB-BD31-4B8C-83A1-F6EECF244321}">
                <p14:modId xmlns:p14="http://schemas.microsoft.com/office/powerpoint/2010/main" val="2596344330"/>
              </p:ext>
            </p:extLst>
          </p:nvPr>
        </p:nvGraphicFramePr>
        <p:xfrm>
          <a:off x="2095500" y="132366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6" name="Chart 5">
            <a:extLst>
              <a:ext uri="{FF2B5EF4-FFF2-40B4-BE49-F238E27FC236}">
                <a16:creationId xmlns:a16="http://schemas.microsoft.com/office/drawing/2014/main" id="{4FBB8708-0942-43A8-9A66-2CAF28E07C21}"/>
              </a:ext>
            </a:extLst>
          </p:cNvPr>
          <p:cNvGraphicFramePr>
            <a:graphicFrameLocks noGrp="1"/>
          </p:cNvGraphicFramePr>
          <p:nvPr>
            <p:extLst>
              <p:ext uri="{D42A27DB-BD31-4B8C-83A1-F6EECF244321}">
                <p14:modId xmlns:p14="http://schemas.microsoft.com/office/powerpoint/2010/main" val="187066924"/>
              </p:ext>
            </p:extLst>
          </p:nvPr>
        </p:nvGraphicFramePr>
        <p:xfrm>
          <a:off x="2095500" y="129991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Tobacco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6" name="Chart 5">
            <a:extLst>
              <a:ext uri="{FF2B5EF4-FFF2-40B4-BE49-F238E27FC236}">
                <a16:creationId xmlns:a16="http://schemas.microsoft.com/office/drawing/2014/main" id="{E6FF219B-88BF-488F-B3FA-1E2E992F1960}"/>
              </a:ext>
            </a:extLst>
          </p:cNvPr>
          <p:cNvGraphicFramePr>
            <a:graphicFrameLocks noGrp="1"/>
          </p:cNvGraphicFramePr>
          <p:nvPr>
            <p:extLst>
              <p:ext uri="{D42A27DB-BD31-4B8C-83A1-F6EECF244321}">
                <p14:modId xmlns:p14="http://schemas.microsoft.com/office/powerpoint/2010/main" val="3587798224"/>
              </p:ext>
            </p:extLst>
          </p:nvPr>
        </p:nvGraphicFramePr>
        <p:xfrm>
          <a:off x="2095500" y="129991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Tobacco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6" name="Chart 5">
            <a:extLst>
              <a:ext uri="{FF2B5EF4-FFF2-40B4-BE49-F238E27FC236}">
                <a16:creationId xmlns:a16="http://schemas.microsoft.com/office/drawing/2014/main" id="{90CF14AD-6BFB-4551-8671-825609DE670B}"/>
              </a:ext>
            </a:extLst>
          </p:cNvPr>
          <p:cNvGraphicFramePr>
            <a:graphicFrameLocks noGrp="1"/>
          </p:cNvGraphicFramePr>
          <p:nvPr>
            <p:extLst>
              <p:ext uri="{D42A27DB-BD31-4B8C-83A1-F6EECF244321}">
                <p14:modId xmlns:p14="http://schemas.microsoft.com/office/powerpoint/2010/main" val="2736782043"/>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Tobacco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6" name="Chart 5">
            <a:extLst>
              <a:ext uri="{FF2B5EF4-FFF2-40B4-BE49-F238E27FC236}">
                <a16:creationId xmlns:a16="http://schemas.microsoft.com/office/drawing/2014/main" id="{C536765D-88A3-4831-A889-010BC53E9A59}"/>
              </a:ext>
            </a:extLst>
          </p:cNvPr>
          <p:cNvGraphicFramePr>
            <a:graphicFrameLocks noGrp="1"/>
          </p:cNvGraphicFramePr>
          <p:nvPr>
            <p:extLst>
              <p:ext uri="{D42A27DB-BD31-4B8C-83A1-F6EECF244321}">
                <p14:modId xmlns:p14="http://schemas.microsoft.com/office/powerpoint/2010/main" val="1835733166"/>
              </p:ext>
            </p:extLst>
          </p:nvPr>
        </p:nvGraphicFramePr>
        <p:xfrm>
          <a:off x="2095500" y="13474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47</a:t>
            </a:fld>
            <a:endParaRPr lang="en-US"/>
          </a:p>
        </p:txBody>
      </p:sp>
    </p:spTree>
    <p:extLst>
      <p:ext uri="{BB962C8B-B14F-4D97-AF65-F5344CB8AC3E}">
        <p14:creationId xmlns:p14="http://schemas.microsoft.com/office/powerpoint/2010/main" val="2833682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48</a:t>
            </a:fld>
            <a:endParaRPr lang="en-US"/>
          </a:p>
        </p:txBody>
      </p:sp>
    </p:spTree>
    <p:extLst>
      <p:ext uri="{BB962C8B-B14F-4D97-AF65-F5344CB8AC3E}">
        <p14:creationId xmlns:p14="http://schemas.microsoft.com/office/powerpoint/2010/main" val="2761217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49</a:t>
            </a:fld>
            <a:endParaRPr lang="en-US"/>
          </a:p>
        </p:txBody>
      </p:sp>
    </p:spTree>
    <p:extLst>
      <p:ext uri="{BB962C8B-B14F-4D97-AF65-F5344CB8AC3E}">
        <p14:creationId xmlns:p14="http://schemas.microsoft.com/office/powerpoint/2010/main" val="399617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a:bodyPr>
          <a:lstStyle/>
          <a:p>
            <a:r>
              <a:rPr lang="en-US" dirty="0"/>
              <a:t>Local Contact(s): </a:t>
            </a:r>
          </a:p>
          <a:p>
            <a:endParaRPr lang="en-US" dirty="0"/>
          </a:p>
          <a:p>
            <a:r>
              <a:rPr lang="en-US" b="1" dirty="0"/>
              <a:t>Jennifer Thompson</a:t>
            </a:r>
            <a:r>
              <a:rPr lang="en-US" dirty="0"/>
              <a:t>, Interim Director, Health Equity Alliance, </a:t>
            </a:r>
            <a:r>
              <a:rPr lang="en-US" u="sng" dirty="0">
                <a:hlinkClick r:id="rId3"/>
              </a:rPr>
              <a:t>jennifer@mainehealthequity.org</a:t>
            </a:r>
            <a:endParaRPr lang="en-US" u="sng" dirty="0"/>
          </a:p>
          <a:p>
            <a:endParaRPr lang="en-US" u="sng" dirty="0"/>
          </a:p>
          <a:p>
            <a:r>
              <a:rPr lang="en-US" b="1" dirty="0"/>
              <a:t>Jo Morrissey</a:t>
            </a:r>
            <a:r>
              <a:rPr lang="en-US" dirty="0"/>
              <a:t>, Program Manager, Maine Shared CHNA: </a:t>
            </a:r>
            <a:r>
              <a:rPr lang="en-US" dirty="0">
                <a:hlinkClick r:id="rId4"/>
              </a:rPr>
              <a:t>info@mainechna.org</a:t>
            </a:r>
            <a:r>
              <a:rPr lang="en-US" dirty="0"/>
              <a:t> or </a:t>
            </a:r>
            <a:r>
              <a:rPr lang="en-US" dirty="0">
                <a:hlinkClick r:id="rId5"/>
              </a:rPr>
              <a:t>www.mainechna.org</a:t>
            </a:r>
            <a:r>
              <a:rPr lang="en-US"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50</a:t>
            </a:fld>
            <a:endParaRPr lang="en-US"/>
          </a:p>
        </p:txBody>
      </p:sp>
    </p:spTree>
    <p:extLst>
      <p:ext uri="{BB962C8B-B14F-4D97-AF65-F5344CB8AC3E}">
        <p14:creationId xmlns:p14="http://schemas.microsoft.com/office/powerpoint/2010/main" val="83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1472142734"/>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1500+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TotalTime>
  <Words>5047</Words>
  <Application>Microsoft Office PowerPoint</Application>
  <PresentationFormat>Widescreen</PresentationFormat>
  <Paragraphs>597</Paragraphs>
  <Slides>50</Slides>
  <Notes>47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Arial</vt:lpstr>
      <vt:lpstr>Arial</vt:lpstr>
      <vt:lpstr>Arial Black</vt:lpstr>
      <vt:lpstr>Arial Narrow</vt:lpstr>
      <vt:lpstr>Bahnschrift SemiBold</vt:lpstr>
      <vt:lpstr>Calibri</vt:lpstr>
      <vt:lpstr>HelveticaNeueLT Std</vt:lpstr>
      <vt:lpstr>HelveticaNeueLT Std Lt</vt:lpstr>
      <vt:lpstr>HelveticaNeueLT Std Med</vt:lpstr>
      <vt:lpstr>Nunito Sans</vt:lpstr>
      <vt:lpstr>Roboto</vt:lpstr>
      <vt:lpstr>Times New Roman</vt:lpstr>
      <vt:lpstr>Wingdings</vt:lpstr>
      <vt:lpstr>Wingdings 2</vt:lpstr>
      <vt:lpstr>Office Theme</vt:lpstr>
      <vt:lpstr>Maine Shared Community Health Needs Assessment LGBTQ+</vt:lpstr>
      <vt:lpstr>PowerPoint Presentation</vt:lpstr>
      <vt:lpstr>Recognition</vt:lpstr>
      <vt:lpstr>Forum Agenda</vt:lpstr>
      <vt:lpstr>PowerPoint Presentation</vt:lpstr>
      <vt:lpstr>Matching Interests</vt:lpstr>
      <vt:lpstr>The Evolution of an Idea…</vt:lpstr>
      <vt:lpstr>Inputs and Outcomes</vt:lpstr>
      <vt:lpstr>Leadership remarks</vt:lpstr>
      <vt:lpstr>Previous Health Improvement Efforts</vt:lpstr>
      <vt:lpstr>PowerPoint Presentation</vt:lpstr>
      <vt:lpstr>PowerPoint Presentation</vt:lpstr>
      <vt:lpstr>The data</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Overall Mortality</vt:lpstr>
      <vt:lpstr>Social Determinants of Health</vt:lpstr>
      <vt:lpstr>Social Determinants of Health</vt:lpstr>
      <vt:lpstr>Social Determinants of Health</vt:lpstr>
      <vt:lpstr>Social Determinants of Health</vt:lpstr>
      <vt:lpstr>Social Determinants of Health</vt:lpstr>
      <vt:lpstr>Social Determinants of Health</vt:lpstr>
      <vt:lpstr>Health Access</vt:lpstr>
      <vt:lpstr>Health Access</vt:lpstr>
      <vt:lpstr>Respiratory Health</vt:lpstr>
      <vt:lpstr>Physical Activity, Nutrition and Weight</vt:lpstr>
      <vt:lpstr>Physical Activity, Nutrition and Weight</vt:lpstr>
      <vt:lpstr>Physical Activity, Nutrition and Weight</vt:lpstr>
      <vt:lpstr>Intentional Injury</vt:lpstr>
      <vt:lpstr>Intentional Injury</vt:lpstr>
      <vt:lpstr>Mental Health</vt:lpstr>
      <vt:lpstr>Mental Health</vt:lpstr>
      <vt:lpstr>Mental Health</vt:lpstr>
      <vt:lpstr>Mental Health</vt:lpstr>
      <vt:lpstr>Mental Health</vt:lpstr>
      <vt:lpstr>Mental Health</vt:lpstr>
      <vt:lpstr>Substance Use</vt:lpstr>
      <vt:lpstr>Substance Use</vt:lpstr>
      <vt:lpstr>Tobacco Use</vt:lpstr>
      <vt:lpstr>Tobacco Use</vt:lpstr>
      <vt:lpstr>Tobacco Use</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69</cp:revision>
  <dcterms:created xsi:type="dcterms:W3CDTF">2021-07-27T22:49:15Z</dcterms:created>
  <dcterms:modified xsi:type="dcterms:W3CDTF">2021-12-06T21:11:54Z</dcterms:modified>
</cp:coreProperties>
</file>