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4.xml" ContentType="application/vnd.openxmlformats-officedocument.drawingml.chart+xml"/>
  <Override PartName="/ppt/notesSlides/notesSlide30.xml" ContentType="application/vnd.openxmlformats-officedocument.presentationml.notesSlide+xml"/>
  <Override PartName="/ppt/charts/chart5.xml" ContentType="application/vnd.openxmlformats-officedocument.drawingml.chart+xml"/>
  <Override PartName="/ppt/notesSlides/notesSlide31.xml" ContentType="application/vnd.openxmlformats-officedocument.presentationml.notesSlide+xml"/>
  <Override PartName="/ppt/charts/chart6.xml" ContentType="application/vnd.openxmlformats-officedocument.drawingml.chart+xml"/>
  <Override PartName="/ppt/notesSlides/notesSlide32.xml" ContentType="application/vnd.openxmlformats-officedocument.presentationml.notesSlide+xml"/>
  <Override PartName="/ppt/charts/chart7.xml" ContentType="application/vnd.openxmlformats-officedocument.drawingml.chart+xml"/>
  <Override PartName="/ppt/notesSlides/notesSlide33.xml" ContentType="application/vnd.openxmlformats-officedocument.presentationml.notesSlide+xml"/>
  <Override PartName="/ppt/charts/chart8.xml" ContentType="application/vnd.openxmlformats-officedocument.drawingml.chart+xml"/>
  <Override PartName="/ppt/notesSlides/notesSlide34.xml" ContentType="application/vnd.openxmlformats-officedocument.presentationml.notesSlide+xml"/>
  <Override PartName="/ppt/charts/chart9.xml" ContentType="application/vnd.openxmlformats-officedocument.drawingml.chart+xml"/>
  <Override PartName="/ppt/notesSlides/notesSlide35.xml" ContentType="application/vnd.openxmlformats-officedocument.presentationml.notesSlide+xml"/>
  <Override PartName="/ppt/charts/chart10.xml" ContentType="application/vnd.openxmlformats-officedocument.drawingml.chart+xml"/>
  <Override PartName="/ppt/notesSlides/notesSlide3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37.xml" ContentType="application/vnd.openxmlformats-officedocument.presentationml.notesSlide+xml"/>
  <Override PartName="/ppt/charts/chart13.xml" ContentType="application/vnd.openxmlformats-officedocument.drawingml.chart+xml"/>
  <Override PartName="/ppt/notesSlides/notesSlide38.xml" ContentType="application/vnd.openxmlformats-officedocument.presentationml.notesSlide+xml"/>
  <Override PartName="/ppt/charts/chart14.xml" ContentType="application/vnd.openxmlformats-officedocument.drawingml.chart+xml"/>
  <Override PartName="/ppt/notesSlides/notesSlide39.xml" ContentType="application/vnd.openxmlformats-officedocument.presentationml.notesSlide+xml"/>
  <Override PartName="/ppt/charts/chart15.xml" ContentType="application/vnd.openxmlformats-officedocument.drawingml.chart+xml"/>
  <Override PartName="/ppt/notesSlides/notesSlide40.xml" ContentType="application/vnd.openxmlformats-officedocument.presentationml.notesSlide+xml"/>
  <Override PartName="/ppt/charts/chart16.xml" ContentType="application/vnd.openxmlformats-officedocument.drawingml.chart+xml"/>
  <Override PartName="/ppt/notesSlides/notesSlide41.xml" ContentType="application/vnd.openxmlformats-officedocument.presentationml.notesSlide+xml"/>
  <Override PartName="/ppt/charts/chart17.xml" ContentType="application/vnd.openxmlformats-officedocument.drawingml.chart+xml"/>
  <Override PartName="/ppt/notesSlides/notesSlide42.xml" ContentType="application/vnd.openxmlformats-officedocument.presentationml.notesSlide+xml"/>
  <Override PartName="/ppt/charts/chart18.xml" ContentType="application/vnd.openxmlformats-officedocument.drawingml.chart+xml"/>
  <Override PartName="/ppt/notesSlides/notesSlide43.xml" ContentType="application/vnd.openxmlformats-officedocument.presentationml.notesSlide+xml"/>
  <Override PartName="/ppt/charts/chart19.xml" ContentType="application/vnd.openxmlformats-officedocument.drawingml.chart+xml"/>
  <Override PartName="/ppt/notesSlides/notesSlide44.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notesSlides/notesSlide45.xml" ContentType="application/vnd.openxmlformats-officedocument.presentationml.notesSlide+xml"/>
  <Override PartName="/ppt/charts/chart22.xml" ContentType="application/vnd.openxmlformats-officedocument.drawingml.chart+xml"/>
  <Override PartName="/ppt/charts/style2.xml" ContentType="application/vnd.ms-office.chartstyle+xml"/>
  <Override PartName="/ppt/charts/colors2.xml" ContentType="application/vnd.ms-office.chartcolorstyle+xml"/>
  <Override PartName="/ppt/charts/chart2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6.xml" ContentType="application/vnd.openxmlformats-officedocument.presentationml.notesSlide+xml"/>
  <Override PartName="/ppt/charts/chart24.xml" ContentType="application/vnd.openxmlformats-officedocument.drawingml.chart+xml"/>
  <Override PartName="/ppt/notesSlides/notesSlide47.xml" ContentType="application/vnd.openxmlformats-officedocument.presentationml.notesSlide+xml"/>
  <Override PartName="/ppt/charts/chart2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8.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5"/>
  </p:notesMasterIdLst>
  <p:sldIdLst>
    <p:sldId id="256" r:id="rId2"/>
    <p:sldId id="257" r:id="rId3"/>
    <p:sldId id="381" r:id="rId4"/>
    <p:sldId id="308" r:id="rId5"/>
    <p:sldId id="261" r:id="rId6"/>
    <p:sldId id="262" r:id="rId7"/>
    <p:sldId id="372" r:id="rId8"/>
    <p:sldId id="358" r:id="rId9"/>
    <p:sldId id="266" r:id="rId10"/>
    <p:sldId id="390" r:id="rId11"/>
    <p:sldId id="382" r:id="rId12"/>
    <p:sldId id="383" r:id="rId13"/>
    <p:sldId id="384" r:id="rId14"/>
    <p:sldId id="385" r:id="rId15"/>
    <p:sldId id="386" r:id="rId16"/>
    <p:sldId id="387" r:id="rId17"/>
    <p:sldId id="388" r:id="rId18"/>
    <p:sldId id="275" r:id="rId19"/>
    <p:sldId id="376" r:id="rId20"/>
    <p:sldId id="309" r:id="rId21"/>
    <p:sldId id="374" r:id="rId22"/>
    <p:sldId id="269" r:id="rId23"/>
    <p:sldId id="375" r:id="rId24"/>
    <p:sldId id="274" r:id="rId25"/>
    <p:sldId id="281" r:id="rId26"/>
    <p:sldId id="280" r:id="rId27"/>
    <p:sldId id="283" r:id="rId28"/>
    <p:sldId id="379" r:id="rId29"/>
    <p:sldId id="380" r:id="rId30"/>
    <p:sldId id="286" r:id="rId31"/>
    <p:sldId id="287" r:id="rId32"/>
    <p:sldId id="288" r:id="rId33"/>
    <p:sldId id="289" r:id="rId34"/>
    <p:sldId id="290" r:id="rId35"/>
    <p:sldId id="291" r:id="rId36"/>
    <p:sldId id="292" r:id="rId37"/>
    <p:sldId id="294" r:id="rId38"/>
    <p:sldId id="293" r:id="rId39"/>
    <p:sldId id="295" r:id="rId40"/>
    <p:sldId id="296" r:id="rId41"/>
    <p:sldId id="297" r:id="rId42"/>
    <p:sldId id="298" r:id="rId43"/>
    <p:sldId id="305" r:id="rId44"/>
    <p:sldId id="306" r:id="rId45"/>
    <p:sldId id="299" r:id="rId46"/>
    <p:sldId id="300" r:id="rId47"/>
    <p:sldId id="301" r:id="rId48"/>
    <p:sldId id="302" r:id="rId49"/>
    <p:sldId id="304" r:id="rId50"/>
    <p:sldId id="270" r:id="rId51"/>
    <p:sldId id="271" r:id="rId52"/>
    <p:sldId id="272" r:id="rId53"/>
    <p:sldId id="389"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Noyes" initials="MN" lastIdx="2" clrIdx="0">
    <p:extLst>
      <p:ext uri="{19B8F6BF-5375-455C-9EA6-DF929625EA0E}">
        <p15:presenceInfo xmlns:p15="http://schemas.microsoft.com/office/powerpoint/2012/main" userId="S::mnoyes@marketdecisions.com::6fae3f0c-57c9-4fc0-9b6f-4cb153c406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6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7415" autoAdjust="0"/>
    <p:restoredTop sz="71093" autoAdjust="0"/>
  </p:normalViewPr>
  <p:slideViewPr>
    <p:cSldViewPr snapToGrid="0">
      <p:cViewPr varScale="1">
        <p:scale>
          <a:sx n="84" d="100"/>
          <a:sy n="84" d="100"/>
        </p:scale>
        <p:origin x="72" y="1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1.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Health%20Profiles\Statewide%20&amp;%20County%20Charts\Maine%20SCHNA%20-%20AGE%20CHARTS%20-%2007.30.2021.xlsx" TargetMode="Externa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1.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22.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Knox%20County%20Indicator%20Charts%2011.16.2021.xlsx" TargetMode="External"/><Relationship Id="rId2" Type="http://schemas.microsoft.com/office/2011/relationships/chartColorStyle" Target="colors2.xml"/><Relationship Id="rId1" Type="http://schemas.microsoft.com/office/2011/relationships/chartStyle" Target="style2.xml"/></Relationships>
</file>

<file path=ppt/charts/_rels/chart23.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Knox%20County%20Indicator%20Charts%2011.16.2021.xlsx" TargetMode="External"/><Relationship Id="rId2" Type="http://schemas.microsoft.com/office/2011/relationships/chartColorStyle" Target="colors3.xml"/><Relationship Id="rId1" Type="http://schemas.microsoft.com/office/2011/relationships/chartStyle" Target="style3.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5.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Knox%20County%20Indicator%20Charts%2011.16.2021.xlsx" TargetMode="External"/><Relationship Id="rId2" Type="http://schemas.microsoft.com/office/2011/relationships/chartColorStyle" Target="colors4.xml"/><Relationship Id="rId1" Type="http://schemas.microsoft.com/office/2011/relationships/chartStyle" Target="style4.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7.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Health%20Profiles\Statewide%20&amp;%20County%20Charts\Maine%20SCHNA%20-%20AGE%20CHARTS%20-%2007.30.2021.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Individuals living in poverty</a:t>
            </a:r>
          </a:p>
        </c:rich>
      </c:tx>
      <c:overlay val="0"/>
    </c:title>
    <c:autoTitleDeleted val="0"/>
    <c:plotArea>
      <c:layout/>
      <c:barChart>
        <c:barDir val="col"/>
        <c:grouping val="clustered"/>
        <c:varyColors val="0"/>
        <c:ser>
          <c:idx val="0"/>
          <c:order val="0"/>
          <c:tx>
            <c:strRef>
              <c:f>[1]Data!$H$4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A4AB-4273-B387-95F10F73A779}"/>
              </c:ext>
            </c:extLst>
          </c:dPt>
          <c:dPt>
            <c:idx val="1"/>
            <c:invertIfNegative val="0"/>
            <c:bubble3D val="0"/>
            <c:spPr>
              <a:solidFill>
                <a:srgbClr val="3D6E6F"/>
              </a:solidFill>
            </c:spPr>
            <c:extLst>
              <c:ext xmlns:c16="http://schemas.microsoft.com/office/drawing/2014/chart" uri="{C3380CC4-5D6E-409C-BE32-E72D297353CC}">
                <c16:uniqueId val="{00000003-A4AB-4273-B387-95F10F73A779}"/>
              </c:ext>
            </c:extLst>
          </c:dPt>
          <c:dPt>
            <c:idx val="2"/>
            <c:invertIfNegative val="0"/>
            <c:bubble3D val="0"/>
            <c:spPr>
              <a:solidFill>
                <a:srgbClr val="A2ADB1"/>
              </a:solidFill>
            </c:spPr>
            <c:extLst>
              <c:ext xmlns:c16="http://schemas.microsoft.com/office/drawing/2014/chart" uri="{C3380CC4-5D6E-409C-BE32-E72D297353CC}">
                <c16:uniqueId val="{00000005-A4AB-4273-B387-95F10F73A779}"/>
              </c:ext>
            </c:extLst>
          </c:dPt>
          <c:dPt>
            <c:idx val="3"/>
            <c:invertIfNegative val="0"/>
            <c:bubble3D val="0"/>
            <c:spPr>
              <a:solidFill>
                <a:srgbClr val="A2ADB1"/>
              </a:solidFill>
            </c:spPr>
            <c:extLst>
              <c:ext xmlns:c16="http://schemas.microsoft.com/office/drawing/2014/chart" uri="{C3380CC4-5D6E-409C-BE32-E72D297353CC}">
                <c16:uniqueId val="{00000007-A4AB-4273-B387-95F10F73A77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[1]Data!$M$4:$P$4</c:f>
              <c:strCache>
                <c:ptCount val="4"/>
                <c:pt idx="0">
                  <c:v>2009-2011
Aroostook County</c:v>
                </c:pt>
                <c:pt idx="1">
                  <c:v>2015-2019
Aroostook County</c:v>
                </c:pt>
                <c:pt idx="2">
                  <c:v>2015-2019
Maine</c:v>
                </c:pt>
                <c:pt idx="3">
                  <c:v>2019
U.S.</c:v>
                </c:pt>
              </c:strCache>
            </c:strRef>
          </c:cat>
          <c:val>
            <c:numRef>
              <c:f>[1]Data!$I$4:$L$4</c:f>
              <c:numCache>
                <c:formatCode>0.0%</c:formatCode>
                <c:ptCount val="4"/>
                <c:pt idx="0">
                  <c:v>0.156</c:v>
                </c:pt>
                <c:pt idx="1">
                  <c:v>0.161</c:v>
                </c:pt>
                <c:pt idx="2">
                  <c:v>0.11799999999999999</c:v>
                </c:pt>
                <c:pt idx="3">
                  <c:v>0.123</c:v>
                </c:pt>
              </c:numCache>
            </c:numRef>
          </c:val>
          <c:extLst>
            <c:ext xmlns:c16="http://schemas.microsoft.com/office/drawing/2014/chart" uri="{C3380CC4-5D6E-409C-BE32-E72D297353CC}">
              <c16:uniqueId val="{00000008-A4AB-4273-B387-95F10F73A779}"/>
            </c:ext>
          </c:extLst>
        </c:ser>
        <c:dLbls>
          <c:dLblPos val="outEnd"/>
          <c:showLegendKey val="0"/>
          <c:showVal val="1"/>
          <c:showCatName val="0"/>
          <c:showSerName val="0"/>
          <c:showPercent val="0"/>
          <c:showBubbleSize val="0"/>
        </c:dLbls>
        <c:gapWidth val="150"/>
        <c:axId val="348206176"/>
        <c:axId val="348209920"/>
      </c:barChart>
      <c:catAx>
        <c:axId val="348206176"/>
        <c:scaling>
          <c:orientation val="minMax"/>
        </c:scaling>
        <c:delete val="0"/>
        <c:axPos val="b"/>
        <c:numFmt formatCode="General" sourceLinked="1"/>
        <c:majorTickMark val="out"/>
        <c:minorTickMark val="none"/>
        <c:tickLblPos val="nextTo"/>
        <c:crossAx val="348209920"/>
        <c:crosses val="autoZero"/>
        <c:auto val="1"/>
        <c:lblAlgn val="ctr"/>
        <c:lblOffset val="100"/>
        <c:noMultiLvlLbl val="0"/>
      </c:catAx>
      <c:valAx>
        <c:axId val="348209920"/>
        <c:scaling>
          <c:orientation val="minMax"/>
        </c:scaling>
        <c:delete val="1"/>
        <c:axPos val="l"/>
        <c:numFmt formatCode="0.0%" sourceLinked="1"/>
        <c:majorTickMark val="out"/>
        <c:minorTickMark val="none"/>
        <c:tickLblPos val="nextTo"/>
        <c:crossAx val="34820617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Smoked during pregnancy</a:t>
            </a:r>
          </a:p>
        </c:rich>
      </c:tx>
      <c:overlay val="0"/>
    </c:title>
    <c:autoTitleDeleted val="0"/>
    <c:plotArea>
      <c:layout/>
      <c:barChart>
        <c:barDir val="col"/>
        <c:grouping val="clustered"/>
        <c:varyColors val="0"/>
        <c:ser>
          <c:idx val="0"/>
          <c:order val="0"/>
          <c:tx>
            <c:strRef>
              <c:f>'H:\PROJECTS\2877021 MaineHealth MSCHNA Communications 2021\Presentations\[Health Indicator Chart Builder.xlsm]Indicator Tables'!$H$19</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28E2-46D1-8370-46573D58002E}"/>
              </c:ext>
            </c:extLst>
          </c:dPt>
          <c:dPt>
            <c:idx val="1"/>
            <c:invertIfNegative val="0"/>
            <c:bubble3D val="0"/>
            <c:spPr>
              <a:solidFill>
                <a:srgbClr val="3D6E6F"/>
              </a:solidFill>
            </c:spPr>
            <c:extLst>
              <c:ext xmlns:c16="http://schemas.microsoft.com/office/drawing/2014/chart" uri="{C3380CC4-5D6E-409C-BE32-E72D297353CC}">
                <c16:uniqueId val="{00000003-28E2-46D1-8370-46573D58002E}"/>
              </c:ext>
            </c:extLst>
          </c:dPt>
          <c:dPt>
            <c:idx val="2"/>
            <c:invertIfNegative val="0"/>
            <c:bubble3D val="0"/>
            <c:spPr>
              <a:solidFill>
                <a:srgbClr val="A2ADB1"/>
              </a:solidFill>
            </c:spPr>
            <c:extLst>
              <c:ext xmlns:c16="http://schemas.microsoft.com/office/drawing/2014/chart" uri="{C3380CC4-5D6E-409C-BE32-E72D297353CC}">
                <c16:uniqueId val="{00000005-28E2-46D1-8370-46573D58002E}"/>
              </c:ext>
            </c:extLst>
          </c:dPt>
          <c:dPt>
            <c:idx val="3"/>
            <c:invertIfNegative val="0"/>
            <c:bubble3D val="0"/>
            <c:spPr>
              <a:solidFill>
                <a:srgbClr val="A2ADB1"/>
              </a:solidFill>
            </c:spPr>
            <c:extLst>
              <c:ext xmlns:c16="http://schemas.microsoft.com/office/drawing/2014/chart" uri="{C3380CC4-5D6E-409C-BE32-E72D297353CC}">
                <c16:uniqueId val="{00000007-28E2-46D1-8370-46573D58002E}"/>
              </c:ext>
            </c:extLst>
          </c:dPt>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'[1]Indicator Tables'!$M$19:$P$19</c:f>
              <c:strCache>
                <c:ptCount val="4"/>
                <c:pt idx="0">
                  <c:v>2016-2017
Knox County</c:v>
                </c:pt>
                <c:pt idx="1">
                  <c:v>2018-2019
Knox County</c:v>
                </c:pt>
                <c:pt idx="2">
                  <c:v>2018-2019
Maine</c:v>
                </c:pt>
                <c:pt idx="3">
                  <c:v>2019
U.S.</c:v>
                </c:pt>
              </c:strCache>
            </c:strRef>
          </c:cat>
          <c:val>
            <c:numRef>
              <c:f>'[1]Indicator Tables'!$I$19:$L$19</c:f>
              <c:numCache>
                <c:formatCode>General</c:formatCode>
                <c:ptCount val="4"/>
                <c:pt idx="0">
                  <c:v>0.17299999999999999</c:v>
                </c:pt>
                <c:pt idx="1">
                  <c:v>0.16900000000000001</c:v>
                </c:pt>
                <c:pt idx="2">
                  <c:v>0.11899999999999999</c:v>
                </c:pt>
                <c:pt idx="3">
                  <c:v>0.06</c:v>
                </c:pt>
              </c:numCache>
            </c:numRef>
          </c:val>
          <c:extLst>
            <c:ext xmlns:c16="http://schemas.microsoft.com/office/drawing/2014/chart" uri="{C3380CC4-5D6E-409C-BE32-E72D297353CC}">
              <c16:uniqueId val="{00000008-28E2-46D1-8370-46573D58002E}"/>
            </c:ext>
          </c:extLst>
        </c:ser>
        <c:dLbls>
          <c:dLblPos val="outEnd"/>
          <c:showLegendKey val="0"/>
          <c:showVal val="1"/>
          <c:showCatName val="0"/>
          <c:showSerName val="0"/>
          <c:showPercent val="0"/>
          <c:showBubbleSize val="0"/>
        </c:dLbls>
        <c:gapWidth val="150"/>
        <c:axId val="389195904"/>
        <c:axId val="389197984"/>
      </c:barChart>
      <c:catAx>
        <c:axId val="389195904"/>
        <c:scaling>
          <c:orientation val="minMax"/>
        </c:scaling>
        <c:delete val="0"/>
        <c:axPos val="b"/>
        <c:numFmt formatCode="General" sourceLinked="1"/>
        <c:majorTickMark val="out"/>
        <c:minorTickMark val="none"/>
        <c:tickLblPos val="nextTo"/>
        <c:crossAx val="389197984"/>
        <c:crosses val="autoZero"/>
        <c:auto val="1"/>
        <c:lblAlgn val="ctr"/>
        <c:lblOffset val="100"/>
        <c:noMultiLvlLbl val="0"/>
      </c:catAx>
      <c:valAx>
        <c:axId val="389197984"/>
        <c:scaling>
          <c:orientation val="minMax"/>
        </c:scaling>
        <c:delete val="1"/>
        <c:axPos val="l"/>
        <c:numFmt formatCode="General" sourceLinked="1"/>
        <c:majorTickMark val="out"/>
        <c:minorTickMark val="none"/>
        <c:tickLblPos val="nextTo"/>
        <c:crossAx val="389195904"/>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Lead screening among children (ages 12-23 months)</a:t>
            </a:r>
          </a:p>
        </c:rich>
      </c:tx>
      <c:layout>
        <c:manualLayout>
          <c:xMode val="edge"/>
          <c:yMode val="edge"/>
          <c:x val="0.12727272727272726"/>
          <c:y val="6.5536978665532E-2"/>
        </c:manualLayout>
      </c:layout>
      <c:overlay val="0"/>
    </c:title>
    <c:autoTitleDeleted val="0"/>
    <c:plotArea>
      <c:layout>
        <c:manualLayout>
          <c:layoutTarget val="inner"/>
          <c:xMode val="edge"/>
          <c:yMode val="edge"/>
          <c:x val="0.12350612423447069"/>
          <c:y val="0.16772517253301594"/>
          <c:w val="0.8234635727352263"/>
          <c:h val="0.71370426543930654"/>
        </c:manualLayout>
      </c:layout>
      <c:barChart>
        <c:barDir val="col"/>
        <c:grouping val="clustered"/>
        <c:varyColors val="0"/>
        <c:ser>
          <c:idx val="0"/>
          <c:order val="0"/>
          <c:tx>
            <c:strRef>
              <c:f>'H:\PROJECTS\2877021 MaineHealth MSCHNA Communications 2021\Presentations\[Health Indicator Chart Builder.xlsm]Indicator Tables'!$H$22</c:f>
              <c:strCache>
                <c:ptCount val="1"/>
                <c:pt idx="0">
                  <c:v>N/A</c:v>
                </c:pt>
              </c:strCache>
            </c:strRef>
          </c:tx>
          <c:spPr>
            <a:solidFill>
              <a:schemeClr val="bg1">
                <a:lumMod val="65000"/>
              </a:schemeClr>
            </a:solidFill>
          </c:spPr>
          <c:invertIfNegative val="0"/>
          <c:dPt>
            <c:idx val="0"/>
            <c:invertIfNegative val="0"/>
            <c:bubble3D val="0"/>
            <c:extLst>
              <c:ext xmlns:c16="http://schemas.microsoft.com/office/drawing/2014/chart" uri="{C3380CC4-5D6E-409C-BE32-E72D297353CC}">
                <c16:uniqueId val="{00000001-B029-45DA-AD34-6A9409014B63}"/>
              </c:ext>
            </c:extLst>
          </c:dPt>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'H:\PROJECTS\2877021 MaineHealth MSCHNA Communications 2021\Presentations\[Health Indicator Chart Builder.xlsm]Indicator Tables'!$M$22:$O$22</c:f>
              <c:strCache>
                <c:ptCount val="1"/>
                <c:pt idx="0">
                  <c:v>2019
Maine</c:v>
                </c:pt>
              </c:strCache>
              <c:extLst/>
            </c:strRef>
          </c:cat>
          <c:val>
            <c:numRef>
              <c:f>'H:\PROJECTS\2877021 MaineHealth MSCHNA Communications 2021\Presentations\[Health Indicator Chart Builder.xlsm]Indicator Tables'!$I$22:$K$22</c:f>
              <c:numCache>
                <c:formatCode>General</c:formatCode>
                <c:ptCount val="1"/>
                <c:pt idx="0">
                  <c:v>0.60299999999999998</c:v>
                </c:pt>
              </c:numCache>
              <c:extLst/>
            </c:numRef>
          </c:val>
          <c:extLst>
            <c:ext xmlns:c16="http://schemas.microsoft.com/office/drawing/2014/chart" uri="{C3380CC4-5D6E-409C-BE32-E72D297353CC}">
              <c16:uniqueId val="{00000002-B029-45DA-AD34-6A9409014B63}"/>
            </c:ext>
          </c:extLst>
        </c:ser>
        <c:dLbls>
          <c:dLblPos val="outEnd"/>
          <c:showLegendKey val="0"/>
          <c:showVal val="1"/>
          <c:showCatName val="0"/>
          <c:showSerName val="0"/>
          <c:showPercent val="0"/>
          <c:showBubbleSize val="0"/>
        </c:dLbls>
        <c:gapWidth val="150"/>
        <c:axId val="389197984"/>
        <c:axId val="312948016"/>
      </c:barChart>
      <c:catAx>
        <c:axId val="389197984"/>
        <c:scaling>
          <c:orientation val="minMax"/>
        </c:scaling>
        <c:delete val="0"/>
        <c:axPos val="b"/>
        <c:numFmt formatCode="General" sourceLinked="1"/>
        <c:majorTickMark val="out"/>
        <c:minorTickMark val="none"/>
        <c:tickLblPos val="nextTo"/>
        <c:crossAx val="312948016"/>
        <c:crosses val="autoZero"/>
        <c:auto val="1"/>
        <c:lblAlgn val="ctr"/>
        <c:lblOffset val="100"/>
        <c:noMultiLvlLbl val="0"/>
      </c:catAx>
      <c:valAx>
        <c:axId val="312948016"/>
        <c:scaling>
          <c:orientation val="minMax"/>
          <c:max val="0.8"/>
          <c:min val="0"/>
        </c:scaling>
        <c:delete val="1"/>
        <c:axPos val="l"/>
        <c:numFmt formatCode="0.0%" sourceLinked="0"/>
        <c:majorTickMark val="out"/>
        <c:minorTickMark val="none"/>
        <c:tickLblPos val="nextTo"/>
        <c:crossAx val="389197984"/>
        <c:crosses val="autoZero"/>
        <c:crossBetween val="between"/>
        <c:majorUnit val="0.2"/>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t>Lead screening</a:t>
            </a:r>
            <a:r>
              <a:rPr lang="en-US" sz="1400" baseline="0" dirty="0"/>
              <a:t> among children (ages 12-23 months)</a:t>
            </a:r>
            <a:endParaRPr lang="en-US" sz="1400" dirty="0"/>
          </a:p>
        </c:rich>
      </c:tx>
      <c:layout/>
      <c:overlay val="0"/>
    </c:title>
    <c:autoTitleDeleted val="0"/>
    <c:plotArea>
      <c:layout>
        <c:manualLayout>
          <c:layoutTarget val="inner"/>
          <c:xMode val="edge"/>
          <c:yMode val="edge"/>
          <c:x val="0.10348087170921817"/>
          <c:y val="0.14365728589481871"/>
          <c:w val="0.80813528990694361"/>
          <c:h val="0.74376057159521713"/>
        </c:manualLayout>
      </c:layout>
      <c:lineChart>
        <c:grouping val="standard"/>
        <c:varyColors val="0"/>
        <c:ser>
          <c:idx val="0"/>
          <c:order val="0"/>
          <c:spPr>
            <a:ln>
              <a:solidFill>
                <a:srgbClr val="000000"/>
              </a:solidFill>
              <a:prstDash val="solid"/>
            </a:ln>
          </c:spPr>
          <c:marker>
            <c:spPr>
              <a:solidFill>
                <a:srgbClr val="3D6E6F"/>
              </a:solidFill>
              <a:ln>
                <a:solidFill>
                  <a:srgbClr val="3D6E6F"/>
                </a:solidFill>
                <a:prstDash val="solid"/>
              </a:ln>
            </c:spPr>
          </c:marker>
          <c:dLbls>
            <c:numFmt formatCode="0.0%" sourceLinked="0"/>
            <c:spPr>
              <a:solidFill>
                <a:srgbClr val="FFFFFF"/>
              </a:solidFill>
              <a:ln>
                <a:no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Lit>
              <c:formatCode>General</c:formatCode>
              <c:ptCount val="9"/>
              <c:pt idx="0">
                <c:v>2011</c:v>
              </c:pt>
              <c:pt idx="1">
                <c:v>2012</c:v>
              </c:pt>
              <c:pt idx="2">
                <c:v>2013</c:v>
              </c:pt>
              <c:pt idx="3">
                <c:v>2014</c:v>
              </c:pt>
              <c:pt idx="4">
                <c:v>2015</c:v>
              </c:pt>
              <c:pt idx="5">
                <c:v>2016</c:v>
              </c:pt>
              <c:pt idx="6">
                <c:v>2017</c:v>
              </c:pt>
              <c:pt idx="7">
                <c:v>2018</c:v>
              </c:pt>
              <c:pt idx="8">
                <c:v>2019</c:v>
              </c:pt>
            </c:numLit>
          </c:cat>
          <c:val>
            <c:numRef>
              <c:f>Trendings!$B$2:$J$2</c:f>
              <c:numCache>
                <c:formatCode>0.0%</c:formatCode>
                <c:ptCount val="9"/>
                <c:pt idx="0">
                  <c:v>0.33600000000000002</c:v>
                </c:pt>
                <c:pt idx="1">
                  <c:v>0.32</c:v>
                </c:pt>
                <c:pt idx="2">
                  <c:v>0.29799999999999999</c:v>
                </c:pt>
                <c:pt idx="3">
                  <c:v>0.34699999999999998</c:v>
                </c:pt>
                <c:pt idx="4">
                  <c:v>0.316</c:v>
                </c:pt>
                <c:pt idx="5">
                  <c:v>0.27700000000000002</c:v>
                </c:pt>
                <c:pt idx="6">
                  <c:v>0.39</c:v>
                </c:pt>
                <c:pt idx="7">
                  <c:v>0.46100000000000002</c:v>
                </c:pt>
                <c:pt idx="8">
                  <c:v>0.51600000000000001</c:v>
                </c:pt>
              </c:numCache>
            </c:numRef>
          </c:val>
          <c:smooth val="0"/>
          <c:extLst>
            <c:ext xmlns:c16="http://schemas.microsoft.com/office/drawing/2014/chart" uri="{C3380CC4-5D6E-409C-BE32-E72D297353CC}">
              <c16:uniqueId val="{00000000-3A4D-4F22-AEC3-8C39741D2B88}"/>
            </c:ext>
          </c:extLst>
        </c:ser>
        <c:dLbls>
          <c:showLegendKey val="0"/>
          <c:showVal val="0"/>
          <c:showCatName val="0"/>
          <c:showSerName val="0"/>
          <c:showPercent val="0"/>
          <c:showBubbleSize val="0"/>
        </c:dLbls>
        <c:marker val="1"/>
        <c:smooth val="0"/>
        <c:axId val="1093026592"/>
        <c:axId val="1093024928"/>
      </c:lineChart>
      <c:catAx>
        <c:axId val="1093026592"/>
        <c:scaling>
          <c:orientation val="minMax"/>
        </c:scaling>
        <c:delete val="0"/>
        <c:axPos val="b"/>
        <c:numFmt formatCode="General" sourceLinked="1"/>
        <c:majorTickMark val="out"/>
        <c:minorTickMark val="none"/>
        <c:tickLblPos val="nextTo"/>
        <c:txPr>
          <a:bodyPr/>
          <a:lstStyle/>
          <a:p>
            <a:pPr>
              <a:defRPr sz="1200"/>
            </a:pPr>
            <a:endParaRPr lang="en-US"/>
          </a:p>
        </c:txPr>
        <c:crossAx val="1093024928"/>
        <c:crosses val="autoZero"/>
        <c:auto val="1"/>
        <c:lblAlgn val="ctr"/>
        <c:lblOffset val="100"/>
        <c:noMultiLvlLbl val="0"/>
      </c:catAx>
      <c:valAx>
        <c:axId val="1093024928"/>
        <c:scaling>
          <c:orientation val="minMax"/>
          <c:max val="0.8"/>
          <c:min val="0"/>
        </c:scaling>
        <c:delete val="1"/>
        <c:axPos val="l"/>
        <c:majorGridlines/>
        <c:numFmt formatCode="0%" sourceLinked="0"/>
        <c:majorTickMark val="out"/>
        <c:minorTickMark val="none"/>
        <c:tickLblPos val="nextTo"/>
        <c:crossAx val="1093026592"/>
        <c:crosses val="autoZero"/>
        <c:crossBetween val="between"/>
        <c:majorUnit val="0.2"/>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FFFFFF"/>
      </a:solidFill>
      <a:prstDash val="solid"/>
    </a:ln>
  </c:spPr>
  <c:txPr>
    <a:bodyPr/>
    <a:lstStyle/>
    <a:p>
      <a:pPr>
        <a:defRPr sz="1400" b="1">
          <a:latin typeface="calibri"/>
          <a:ea typeface="calibri"/>
          <a:cs typeface="calibri"/>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Children with confirmed elevated blood lead levels (percentage among those screened)</a:t>
            </a:r>
          </a:p>
        </c:rich>
      </c:tx>
      <c:layout>
        <c:manualLayout>
          <c:xMode val="edge"/>
          <c:yMode val="edge"/>
          <c:x val="0.13124996875390577"/>
          <c:y val="1.1111111111111112E-2"/>
        </c:manualLayout>
      </c:layout>
      <c:overlay val="0"/>
    </c:title>
    <c:autoTitleDeleted val="0"/>
    <c:plotArea>
      <c:layout/>
      <c:barChart>
        <c:barDir val="col"/>
        <c:grouping val="clustered"/>
        <c:varyColors val="0"/>
        <c:ser>
          <c:idx val="0"/>
          <c:order val="0"/>
          <c:tx>
            <c:strRef>
              <c:f>'H:\PROJECTS\2877021 MaineHealth MSCHNA Communications 2021\Presentations\[Health Indicator Chart Builder.xlsm]Indicator Tables'!$H$21</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BF43-4647-A9C7-A80B8C59C2BF}"/>
              </c:ext>
            </c:extLst>
          </c:dPt>
          <c:dPt>
            <c:idx val="1"/>
            <c:invertIfNegative val="0"/>
            <c:bubble3D val="0"/>
            <c:spPr>
              <a:solidFill>
                <a:srgbClr val="3D6E6F"/>
              </a:solidFill>
            </c:spPr>
            <c:extLst>
              <c:ext xmlns:c16="http://schemas.microsoft.com/office/drawing/2014/chart" uri="{C3380CC4-5D6E-409C-BE32-E72D297353CC}">
                <c16:uniqueId val="{00000003-BF43-4647-A9C7-A80B8C59C2BF}"/>
              </c:ext>
            </c:extLst>
          </c:dPt>
          <c:dPt>
            <c:idx val="2"/>
            <c:invertIfNegative val="0"/>
            <c:bubble3D val="0"/>
            <c:spPr>
              <a:solidFill>
                <a:srgbClr val="A2ADB1"/>
              </a:solidFill>
            </c:spPr>
            <c:extLst>
              <c:ext xmlns:c16="http://schemas.microsoft.com/office/drawing/2014/chart" uri="{C3380CC4-5D6E-409C-BE32-E72D297353CC}">
                <c16:uniqueId val="{00000005-BF43-4647-A9C7-A80B8C59C2BF}"/>
              </c:ext>
            </c:extLst>
          </c:dPt>
          <c:dLbls>
            <c:dLbl>
              <c:idx val="0"/>
              <c:numFmt formatCode="0.0%" sourceLinked="0"/>
              <c:spPr>
                <a:noFill/>
                <a:ln>
                  <a:noFill/>
                </a:ln>
                <a:effectLst/>
              </c:spPr>
              <c:txPr>
                <a:bodyPr wrap="square" lIns="38100" tIns="19050" rIns="38100" bIns="19050" anchor="ctr">
                  <a:spAutoFit/>
                </a:bodyPr>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BF43-4647-A9C7-A80B8C59C2BF}"/>
                </c:ext>
              </c:extLst>
            </c:dLbl>
            <c:dLbl>
              <c:idx val="1"/>
              <c:numFmt formatCode="0.0%" sourceLinked="0"/>
              <c:spPr>
                <a:noFill/>
                <a:ln>
                  <a:noFill/>
                </a:ln>
                <a:effectLst/>
              </c:spPr>
              <c:txPr>
                <a:bodyPr wrap="square" lIns="38100" tIns="19050" rIns="38100" bIns="19050" anchor="ctr">
                  <a:spAutoFit/>
                </a:bodyPr>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BF43-4647-A9C7-A80B8C59C2BF}"/>
                </c:ext>
              </c:extLst>
            </c:dLbl>
            <c:dLbl>
              <c:idx val="2"/>
              <c:numFmt formatCode="0.0%" sourceLinked="0"/>
              <c:spPr>
                <a:noFill/>
                <a:ln>
                  <a:noFill/>
                </a:ln>
                <a:effectLst/>
              </c:spPr>
              <c:txPr>
                <a:bodyPr wrap="square" lIns="38100" tIns="19050" rIns="38100" bIns="19050" anchor="ctr">
                  <a:spAutoFit/>
                </a:bodyPr>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BF43-4647-A9C7-A80B8C59C2BF}"/>
                </c:ext>
              </c:extLst>
            </c:dLbl>
            <c:numFmt formatCode="0.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'[1]Indicator Tables'!$M$21:$O$21</c:f>
              <c:strCache>
                <c:ptCount val="3"/>
                <c:pt idx="0">
                  <c:v>2012-2016
Knox County</c:v>
                </c:pt>
                <c:pt idx="1">
                  <c:v>2015-2019
Knox County</c:v>
                </c:pt>
                <c:pt idx="2">
                  <c:v>2015-2019
Maine</c:v>
                </c:pt>
              </c:strCache>
            </c:strRef>
          </c:cat>
          <c:val>
            <c:numRef>
              <c:f>'[1]Indicator Tables'!$I$21:$K$21</c:f>
              <c:numCache>
                <c:formatCode>General</c:formatCode>
                <c:ptCount val="3"/>
                <c:pt idx="0">
                  <c:v>4.8000000000000001E-2</c:v>
                </c:pt>
                <c:pt idx="1">
                  <c:v>4.3999999999999997E-2</c:v>
                </c:pt>
                <c:pt idx="2">
                  <c:v>2.1999999999999999E-2</c:v>
                </c:pt>
              </c:numCache>
            </c:numRef>
          </c:val>
          <c:extLst>
            <c:ext xmlns:c16="http://schemas.microsoft.com/office/drawing/2014/chart" uri="{C3380CC4-5D6E-409C-BE32-E72D297353CC}">
              <c16:uniqueId val="{00000006-BF43-4647-A9C7-A80B8C59C2BF}"/>
            </c:ext>
          </c:extLst>
        </c:ser>
        <c:dLbls>
          <c:dLblPos val="outEnd"/>
          <c:showLegendKey val="0"/>
          <c:showVal val="1"/>
          <c:showCatName val="0"/>
          <c:showSerName val="0"/>
          <c:showPercent val="0"/>
          <c:showBubbleSize val="0"/>
        </c:dLbls>
        <c:gapWidth val="150"/>
        <c:axId val="389200480"/>
        <c:axId val="389196320"/>
      </c:barChart>
      <c:catAx>
        <c:axId val="389200480"/>
        <c:scaling>
          <c:orientation val="minMax"/>
        </c:scaling>
        <c:delete val="0"/>
        <c:axPos val="b"/>
        <c:numFmt formatCode="General" sourceLinked="1"/>
        <c:majorTickMark val="out"/>
        <c:minorTickMark val="none"/>
        <c:tickLblPos val="nextTo"/>
        <c:crossAx val="389196320"/>
        <c:crosses val="autoZero"/>
        <c:auto val="1"/>
        <c:lblAlgn val="ctr"/>
        <c:lblOffset val="100"/>
        <c:noMultiLvlLbl val="0"/>
      </c:catAx>
      <c:valAx>
        <c:axId val="389196320"/>
        <c:scaling>
          <c:orientation val="minMax"/>
        </c:scaling>
        <c:delete val="1"/>
        <c:axPos val="l"/>
        <c:numFmt formatCode="General" sourceLinked="1"/>
        <c:majorTickMark val="out"/>
        <c:minorTickMark val="none"/>
        <c:tickLblPos val="nextTo"/>
        <c:crossAx val="389200480"/>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Fall-related deaths (unintentional) per 100,000 population</a:t>
            </a:r>
          </a:p>
        </c:rich>
      </c:tx>
      <c:layout/>
      <c:overlay val="0"/>
    </c:title>
    <c:autoTitleDeleted val="0"/>
    <c:plotArea>
      <c:layout/>
      <c:barChart>
        <c:barDir val="col"/>
        <c:grouping val="clustered"/>
        <c:varyColors val="0"/>
        <c:ser>
          <c:idx val="0"/>
          <c:order val="0"/>
          <c:tx>
            <c:strRef>
              <c:f>'H:\PROJECTS\2877021 MaineHealth MSCHNA Communications 2021\Presentations\[Health Indicator Chart Builder.xlsm]Indicator Tables'!$H$24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08DD-4D0F-8A1A-1896E25B3ACF}"/>
              </c:ext>
            </c:extLst>
          </c:dPt>
          <c:dPt>
            <c:idx val="1"/>
            <c:invertIfNegative val="0"/>
            <c:bubble3D val="0"/>
            <c:spPr>
              <a:solidFill>
                <a:srgbClr val="3D6E6F"/>
              </a:solidFill>
            </c:spPr>
            <c:extLst>
              <c:ext xmlns:c16="http://schemas.microsoft.com/office/drawing/2014/chart" uri="{C3380CC4-5D6E-409C-BE32-E72D297353CC}">
                <c16:uniqueId val="{00000003-08DD-4D0F-8A1A-1896E25B3ACF}"/>
              </c:ext>
            </c:extLst>
          </c:dPt>
          <c:dPt>
            <c:idx val="2"/>
            <c:invertIfNegative val="0"/>
            <c:bubble3D val="0"/>
            <c:spPr>
              <a:solidFill>
                <a:srgbClr val="A2ADB1"/>
              </a:solidFill>
            </c:spPr>
            <c:extLst>
              <c:ext xmlns:c16="http://schemas.microsoft.com/office/drawing/2014/chart" uri="{C3380CC4-5D6E-409C-BE32-E72D297353CC}">
                <c16:uniqueId val="{00000005-08DD-4D0F-8A1A-1896E25B3ACF}"/>
              </c:ext>
            </c:extLst>
          </c:dPt>
          <c:dPt>
            <c:idx val="3"/>
            <c:invertIfNegative val="0"/>
            <c:bubble3D val="0"/>
            <c:spPr>
              <a:solidFill>
                <a:srgbClr val="A2ADB1"/>
              </a:solidFill>
            </c:spPr>
            <c:extLst>
              <c:ext xmlns:c16="http://schemas.microsoft.com/office/drawing/2014/chart" uri="{C3380CC4-5D6E-409C-BE32-E72D297353CC}">
                <c16:uniqueId val="{00000007-08DD-4D0F-8A1A-1896E25B3ACF}"/>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'[1]Indicator Tables'!$M$24:$P$24</c:f>
              <c:strCache>
                <c:ptCount val="4"/>
                <c:pt idx="0">
                  <c:v>2007-2011
Knox County</c:v>
                </c:pt>
                <c:pt idx="1">
                  <c:v>2015-2019
Knox County</c:v>
                </c:pt>
                <c:pt idx="2">
                  <c:v>2015-2019
Maine</c:v>
                </c:pt>
                <c:pt idx="3">
                  <c:v>2019
U.S.</c:v>
                </c:pt>
              </c:strCache>
            </c:strRef>
          </c:cat>
          <c:val>
            <c:numRef>
              <c:f>'[1]Indicator Tables'!$I$24:$L$24</c:f>
              <c:numCache>
                <c:formatCode>General</c:formatCode>
                <c:ptCount val="4"/>
                <c:pt idx="0">
                  <c:v>5.7</c:v>
                </c:pt>
                <c:pt idx="1">
                  <c:v>16.8</c:v>
                </c:pt>
                <c:pt idx="2">
                  <c:v>14.4</c:v>
                </c:pt>
                <c:pt idx="3">
                  <c:v>10.199999999999999</c:v>
                </c:pt>
              </c:numCache>
            </c:numRef>
          </c:val>
          <c:extLst>
            <c:ext xmlns:c16="http://schemas.microsoft.com/office/drawing/2014/chart" uri="{C3380CC4-5D6E-409C-BE32-E72D297353CC}">
              <c16:uniqueId val="{00000008-08DD-4D0F-8A1A-1896E25B3ACF}"/>
            </c:ext>
          </c:extLst>
        </c:ser>
        <c:dLbls>
          <c:dLblPos val="outEnd"/>
          <c:showLegendKey val="0"/>
          <c:showVal val="1"/>
          <c:showCatName val="0"/>
          <c:showSerName val="0"/>
          <c:showPercent val="0"/>
          <c:showBubbleSize val="0"/>
        </c:dLbls>
        <c:gapWidth val="150"/>
        <c:axId val="475719856"/>
        <c:axId val="475723600"/>
      </c:barChart>
      <c:catAx>
        <c:axId val="475719856"/>
        <c:scaling>
          <c:orientation val="minMax"/>
        </c:scaling>
        <c:delete val="0"/>
        <c:axPos val="b"/>
        <c:numFmt formatCode="General" sourceLinked="1"/>
        <c:majorTickMark val="out"/>
        <c:minorTickMark val="none"/>
        <c:tickLblPos val="nextTo"/>
        <c:crossAx val="475723600"/>
        <c:crosses val="autoZero"/>
        <c:auto val="1"/>
        <c:lblAlgn val="ctr"/>
        <c:lblOffset val="100"/>
        <c:noMultiLvlLbl val="0"/>
      </c:catAx>
      <c:valAx>
        <c:axId val="475723600"/>
        <c:scaling>
          <c:orientation val="minMax"/>
        </c:scaling>
        <c:delete val="1"/>
        <c:axPos val="l"/>
        <c:numFmt formatCode="General" sourceLinked="1"/>
        <c:majorTickMark val="out"/>
        <c:minorTickMark val="none"/>
        <c:tickLblPos val="nextTo"/>
        <c:crossAx val="47571985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Fall-related injury (unintentional) emergency department rate per 10,000 population</a:t>
            </a:r>
          </a:p>
        </c:rich>
      </c:tx>
      <c:layout/>
      <c:overlay val="0"/>
    </c:title>
    <c:autoTitleDeleted val="0"/>
    <c:plotArea>
      <c:layout/>
      <c:barChart>
        <c:barDir val="col"/>
        <c:grouping val="clustered"/>
        <c:varyColors val="0"/>
        <c:ser>
          <c:idx val="0"/>
          <c:order val="0"/>
          <c:tx>
            <c:strRef>
              <c:f>'H:\PROJECTS\2877021 MaineHealth MSCHNA Communications 2021\Presentations\[Health Indicator Chart Builder.xlsm]Indicator Tables'!$I$25</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BD42-459F-9C47-F731B4F2B2AD}"/>
              </c:ext>
            </c:extLst>
          </c:dPt>
          <c:dPt>
            <c:idx val="1"/>
            <c:invertIfNegative val="0"/>
            <c:bubble3D val="0"/>
            <c:spPr>
              <a:solidFill>
                <a:srgbClr val="A2ADB1"/>
              </a:solidFill>
            </c:spPr>
            <c:extLst>
              <c:ext xmlns:c16="http://schemas.microsoft.com/office/drawing/2014/chart" uri="{C3380CC4-5D6E-409C-BE32-E72D297353CC}">
                <c16:uniqueId val="{00000003-BD42-459F-9C47-F731B4F2B2AD}"/>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'[1]Indicator Tables'!$N$25:$O$25</c:f>
              <c:strCache>
                <c:ptCount val="2"/>
                <c:pt idx="0">
                  <c:v>2016-2018
Knox County</c:v>
                </c:pt>
                <c:pt idx="1">
                  <c:v>2016-2018
Maine</c:v>
                </c:pt>
              </c:strCache>
            </c:strRef>
          </c:cat>
          <c:val>
            <c:numRef>
              <c:f>'[1]Indicator Tables'!$J$25:$K$25</c:f>
              <c:numCache>
                <c:formatCode>General</c:formatCode>
                <c:ptCount val="2"/>
                <c:pt idx="0">
                  <c:v>332.8</c:v>
                </c:pt>
                <c:pt idx="1">
                  <c:v>307.39999999999998</c:v>
                </c:pt>
              </c:numCache>
            </c:numRef>
          </c:val>
          <c:extLst>
            <c:ext xmlns:c16="http://schemas.microsoft.com/office/drawing/2014/chart" uri="{C3380CC4-5D6E-409C-BE32-E72D297353CC}">
              <c16:uniqueId val="{00000004-BD42-459F-9C47-F731B4F2B2AD}"/>
            </c:ext>
          </c:extLst>
        </c:ser>
        <c:dLbls>
          <c:dLblPos val="outEnd"/>
          <c:showLegendKey val="0"/>
          <c:showVal val="1"/>
          <c:showCatName val="0"/>
          <c:showSerName val="0"/>
          <c:showPercent val="0"/>
          <c:showBubbleSize val="0"/>
        </c:dLbls>
        <c:gapWidth val="150"/>
        <c:axId val="475723184"/>
        <c:axId val="475721936"/>
      </c:barChart>
      <c:catAx>
        <c:axId val="475723184"/>
        <c:scaling>
          <c:orientation val="minMax"/>
        </c:scaling>
        <c:delete val="0"/>
        <c:axPos val="b"/>
        <c:numFmt formatCode="General" sourceLinked="1"/>
        <c:majorTickMark val="out"/>
        <c:minorTickMark val="none"/>
        <c:tickLblPos val="nextTo"/>
        <c:crossAx val="475721936"/>
        <c:crosses val="autoZero"/>
        <c:auto val="1"/>
        <c:lblAlgn val="ctr"/>
        <c:lblOffset val="100"/>
        <c:noMultiLvlLbl val="0"/>
      </c:catAx>
      <c:valAx>
        <c:axId val="475721936"/>
        <c:scaling>
          <c:orientation val="minMax"/>
        </c:scaling>
        <c:delete val="1"/>
        <c:axPos val="l"/>
        <c:numFmt formatCode="General" sourceLinked="1"/>
        <c:majorTickMark val="out"/>
        <c:minorTickMark val="none"/>
        <c:tickLblPos val="nextTo"/>
        <c:crossAx val="475723184"/>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Traumatic brain injury emergency department rate per 10,000 population</a:t>
            </a:r>
          </a:p>
        </c:rich>
      </c:tx>
      <c:layout>
        <c:manualLayout>
          <c:xMode val="edge"/>
          <c:yMode val="edge"/>
          <c:x val="0.14796425446819148"/>
          <c:y val="2.2222222222222223E-2"/>
        </c:manualLayout>
      </c:layout>
      <c:overlay val="0"/>
    </c:title>
    <c:autoTitleDeleted val="0"/>
    <c:plotArea>
      <c:layout/>
      <c:barChart>
        <c:barDir val="col"/>
        <c:grouping val="clustered"/>
        <c:varyColors val="0"/>
        <c:ser>
          <c:idx val="0"/>
          <c:order val="0"/>
          <c:tx>
            <c:strRef>
              <c:f>'H:\PROJECTS\2877021 MaineHealth MSCHNA Communications 2021\Presentations\[Health Indicator Chart Builder.xlsm]Indicator Tables'!$I$26</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16B2-4348-9A3C-3D86CC7B24C1}"/>
              </c:ext>
            </c:extLst>
          </c:dPt>
          <c:dPt>
            <c:idx val="1"/>
            <c:invertIfNegative val="0"/>
            <c:bubble3D val="0"/>
            <c:spPr>
              <a:solidFill>
                <a:srgbClr val="A2ADB1"/>
              </a:solidFill>
            </c:spPr>
            <c:extLst>
              <c:ext xmlns:c16="http://schemas.microsoft.com/office/drawing/2014/chart" uri="{C3380CC4-5D6E-409C-BE32-E72D297353CC}">
                <c16:uniqueId val="{00000003-16B2-4348-9A3C-3D86CC7B24C1}"/>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'[1]Indicator Tables'!$N$26:$O$26</c:f>
              <c:strCache>
                <c:ptCount val="2"/>
                <c:pt idx="0">
                  <c:v>2016-2018
Knox County</c:v>
                </c:pt>
                <c:pt idx="1">
                  <c:v>2016-2018
Maine</c:v>
                </c:pt>
              </c:strCache>
            </c:strRef>
          </c:cat>
          <c:val>
            <c:numRef>
              <c:f>'[1]Indicator Tables'!$J$26:$K$26</c:f>
              <c:numCache>
                <c:formatCode>General</c:formatCode>
                <c:ptCount val="2"/>
                <c:pt idx="0">
                  <c:v>51.1</c:v>
                </c:pt>
                <c:pt idx="1">
                  <c:v>39.200000000000003</c:v>
                </c:pt>
              </c:numCache>
            </c:numRef>
          </c:val>
          <c:extLst>
            <c:ext xmlns:c16="http://schemas.microsoft.com/office/drawing/2014/chart" uri="{C3380CC4-5D6E-409C-BE32-E72D297353CC}">
              <c16:uniqueId val="{00000004-16B2-4348-9A3C-3D86CC7B24C1}"/>
            </c:ext>
          </c:extLst>
        </c:ser>
        <c:dLbls>
          <c:dLblPos val="outEnd"/>
          <c:showLegendKey val="0"/>
          <c:showVal val="1"/>
          <c:showCatName val="0"/>
          <c:showSerName val="0"/>
          <c:showPercent val="0"/>
          <c:showBubbleSize val="0"/>
        </c:dLbls>
        <c:gapWidth val="150"/>
        <c:axId val="475717360"/>
        <c:axId val="475722352"/>
      </c:barChart>
      <c:catAx>
        <c:axId val="475717360"/>
        <c:scaling>
          <c:orientation val="minMax"/>
        </c:scaling>
        <c:delete val="0"/>
        <c:axPos val="b"/>
        <c:numFmt formatCode="General" sourceLinked="1"/>
        <c:majorTickMark val="out"/>
        <c:minorTickMark val="none"/>
        <c:tickLblPos val="nextTo"/>
        <c:crossAx val="475722352"/>
        <c:crosses val="autoZero"/>
        <c:auto val="1"/>
        <c:lblAlgn val="ctr"/>
        <c:lblOffset val="100"/>
        <c:noMultiLvlLbl val="0"/>
      </c:catAx>
      <c:valAx>
        <c:axId val="475722352"/>
        <c:scaling>
          <c:orientation val="minMax"/>
        </c:scaling>
        <c:delete val="1"/>
        <c:axPos val="l"/>
        <c:numFmt formatCode="General" sourceLinked="1"/>
        <c:majorTickMark val="out"/>
        <c:minorTickMark val="none"/>
        <c:tickLblPos val="nextTo"/>
        <c:crossAx val="475717360"/>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Intentional self-injury (high school students)</a:t>
            </a:r>
          </a:p>
        </c:rich>
      </c:tx>
      <c:layout/>
      <c:overlay val="0"/>
    </c:title>
    <c:autoTitleDeleted val="0"/>
    <c:plotArea>
      <c:layout/>
      <c:barChart>
        <c:barDir val="col"/>
        <c:grouping val="clustered"/>
        <c:varyColors val="0"/>
        <c:ser>
          <c:idx val="0"/>
          <c:order val="0"/>
          <c:tx>
            <c:strRef>
              <c:f>'H:\PROJECTS\2877021 MaineHealth MSCHNA Communications 2021\Presentations\[Health Indicator Chart Builder.xlsm]Indicator Tables'!$H$28</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3287-475C-B618-830B7BF33367}"/>
              </c:ext>
            </c:extLst>
          </c:dPt>
          <c:dPt>
            <c:idx val="1"/>
            <c:invertIfNegative val="0"/>
            <c:bubble3D val="0"/>
            <c:spPr>
              <a:solidFill>
                <a:srgbClr val="3D6E6F"/>
              </a:solidFill>
            </c:spPr>
            <c:extLst>
              <c:ext xmlns:c16="http://schemas.microsoft.com/office/drawing/2014/chart" uri="{C3380CC4-5D6E-409C-BE32-E72D297353CC}">
                <c16:uniqueId val="{00000003-3287-475C-B618-830B7BF33367}"/>
              </c:ext>
            </c:extLst>
          </c:dPt>
          <c:dPt>
            <c:idx val="2"/>
            <c:invertIfNegative val="0"/>
            <c:bubble3D val="0"/>
            <c:spPr>
              <a:solidFill>
                <a:srgbClr val="A2ADB1"/>
              </a:solidFill>
            </c:spPr>
            <c:extLst>
              <c:ext xmlns:c16="http://schemas.microsoft.com/office/drawing/2014/chart" uri="{C3380CC4-5D6E-409C-BE32-E72D297353CC}">
                <c16:uniqueId val="{00000005-3287-475C-B618-830B7BF33367}"/>
              </c:ext>
            </c:extLst>
          </c:dPt>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'[1]Indicator Tables'!$M$28:$O$28</c:f>
              <c:strCache>
                <c:ptCount val="3"/>
                <c:pt idx="0">
                  <c:v>2017
Knox County</c:v>
                </c:pt>
                <c:pt idx="1">
                  <c:v>2019
Knox County</c:v>
                </c:pt>
                <c:pt idx="2">
                  <c:v>2019
Maine</c:v>
                </c:pt>
              </c:strCache>
            </c:strRef>
          </c:cat>
          <c:val>
            <c:numRef>
              <c:f>'[1]Indicator Tables'!$I$28:$K$28</c:f>
              <c:numCache>
                <c:formatCode>General</c:formatCode>
                <c:ptCount val="3"/>
                <c:pt idx="0">
                  <c:v>0.11799999999999999</c:v>
                </c:pt>
                <c:pt idx="1">
                  <c:v>0.16500000000000001</c:v>
                </c:pt>
                <c:pt idx="2">
                  <c:v>0.187</c:v>
                </c:pt>
              </c:numCache>
            </c:numRef>
          </c:val>
          <c:extLst>
            <c:ext xmlns:c16="http://schemas.microsoft.com/office/drawing/2014/chart" uri="{C3380CC4-5D6E-409C-BE32-E72D297353CC}">
              <c16:uniqueId val="{00000006-3287-475C-B618-830B7BF33367}"/>
            </c:ext>
          </c:extLst>
        </c:ser>
        <c:dLbls>
          <c:dLblPos val="outEnd"/>
          <c:showLegendKey val="0"/>
          <c:showVal val="1"/>
          <c:showCatName val="0"/>
          <c:showSerName val="0"/>
          <c:showPercent val="0"/>
          <c:showBubbleSize val="0"/>
        </c:dLbls>
        <c:gapWidth val="150"/>
        <c:axId val="475716112"/>
        <c:axId val="475721104"/>
      </c:barChart>
      <c:catAx>
        <c:axId val="475716112"/>
        <c:scaling>
          <c:orientation val="minMax"/>
        </c:scaling>
        <c:delete val="0"/>
        <c:axPos val="b"/>
        <c:numFmt formatCode="General" sourceLinked="1"/>
        <c:majorTickMark val="out"/>
        <c:minorTickMark val="none"/>
        <c:tickLblPos val="nextTo"/>
        <c:crossAx val="475721104"/>
        <c:crosses val="autoZero"/>
        <c:auto val="1"/>
        <c:lblAlgn val="ctr"/>
        <c:lblOffset val="100"/>
        <c:noMultiLvlLbl val="0"/>
      </c:catAx>
      <c:valAx>
        <c:axId val="475721104"/>
        <c:scaling>
          <c:orientation val="minMax"/>
        </c:scaling>
        <c:delete val="1"/>
        <c:axPos val="l"/>
        <c:numFmt formatCode="General" sourceLinked="1"/>
        <c:majorTickMark val="out"/>
        <c:minorTickMark val="none"/>
        <c:tickLblPos val="nextTo"/>
        <c:crossAx val="475716112"/>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Sad/hopeless for two weeks in a row (middle school students)</a:t>
            </a:r>
          </a:p>
        </c:rich>
      </c:tx>
      <c:overlay val="0"/>
    </c:title>
    <c:autoTitleDeleted val="0"/>
    <c:plotArea>
      <c:layout/>
      <c:barChart>
        <c:barDir val="col"/>
        <c:grouping val="clustered"/>
        <c:varyColors val="0"/>
        <c:ser>
          <c:idx val="0"/>
          <c:order val="0"/>
          <c:tx>
            <c:strRef>
              <c:f>'H:\PROJECTS\2877021 MaineHealth MSCHNA Communications 2021\Presentations\[Health Indicator Chart Builder.xlsm]Indicator Tables'!$H$37</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6BAF-4E34-95EB-E67F928EC48F}"/>
              </c:ext>
            </c:extLst>
          </c:dPt>
          <c:dPt>
            <c:idx val="1"/>
            <c:invertIfNegative val="0"/>
            <c:bubble3D val="0"/>
            <c:spPr>
              <a:solidFill>
                <a:srgbClr val="3D6E6F"/>
              </a:solidFill>
            </c:spPr>
            <c:extLst>
              <c:ext xmlns:c16="http://schemas.microsoft.com/office/drawing/2014/chart" uri="{C3380CC4-5D6E-409C-BE32-E72D297353CC}">
                <c16:uniqueId val="{00000003-6BAF-4E34-95EB-E67F928EC48F}"/>
              </c:ext>
            </c:extLst>
          </c:dPt>
          <c:dPt>
            <c:idx val="2"/>
            <c:invertIfNegative val="0"/>
            <c:bubble3D val="0"/>
            <c:spPr>
              <a:solidFill>
                <a:srgbClr val="A2ADB1"/>
              </a:solidFill>
            </c:spPr>
            <c:extLst>
              <c:ext xmlns:c16="http://schemas.microsoft.com/office/drawing/2014/chart" uri="{C3380CC4-5D6E-409C-BE32-E72D297353CC}">
                <c16:uniqueId val="{00000005-6BAF-4E34-95EB-E67F928EC48F}"/>
              </c:ext>
            </c:extLst>
          </c:dPt>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'[1]Indicator Tables'!$M$37:$O$37</c:f>
              <c:strCache>
                <c:ptCount val="3"/>
                <c:pt idx="0">
                  <c:v>2017
Knox County</c:v>
                </c:pt>
                <c:pt idx="1">
                  <c:v>2019
Knox County</c:v>
                </c:pt>
                <c:pt idx="2">
                  <c:v>2019
Maine</c:v>
                </c:pt>
              </c:strCache>
            </c:strRef>
          </c:cat>
          <c:val>
            <c:numRef>
              <c:f>'[1]Indicator Tables'!$I$37:$K$37</c:f>
              <c:numCache>
                <c:formatCode>General</c:formatCode>
                <c:ptCount val="3"/>
                <c:pt idx="0">
                  <c:v>0.216</c:v>
                </c:pt>
                <c:pt idx="1">
                  <c:v>0.251</c:v>
                </c:pt>
                <c:pt idx="2">
                  <c:v>0.248</c:v>
                </c:pt>
              </c:numCache>
            </c:numRef>
          </c:val>
          <c:extLst>
            <c:ext xmlns:c16="http://schemas.microsoft.com/office/drawing/2014/chart" uri="{C3380CC4-5D6E-409C-BE32-E72D297353CC}">
              <c16:uniqueId val="{00000006-6BAF-4E34-95EB-E67F928EC48F}"/>
            </c:ext>
          </c:extLst>
        </c:ser>
        <c:dLbls>
          <c:dLblPos val="outEnd"/>
          <c:showLegendKey val="0"/>
          <c:showVal val="1"/>
          <c:showCatName val="0"/>
          <c:showSerName val="0"/>
          <c:showPercent val="0"/>
          <c:showBubbleSize val="0"/>
        </c:dLbls>
        <c:gapWidth val="150"/>
        <c:axId val="318285456"/>
        <c:axId val="318286288"/>
      </c:barChart>
      <c:catAx>
        <c:axId val="318285456"/>
        <c:scaling>
          <c:orientation val="minMax"/>
        </c:scaling>
        <c:delete val="0"/>
        <c:axPos val="b"/>
        <c:numFmt formatCode="General" sourceLinked="1"/>
        <c:majorTickMark val="out"/>
        <c:minorTickMark val="none"/>
        <c:tickLblPos val="nextTo"/>
        <c:crossAx val="318286288"/>
        <c:crosses val="autoZero"/>
        <c:auto val="1"/>
        <c:lblAlgn val="ctr"/>
        <c:lblOffset val="100"/>
        <c:noMultiLvlLbl val="0"/>
      </c:catAx>
      <c:valAx>
        <c:axId val="318286288"/>
        <c:scaling>
          <c:orientation val="minMax"/>
          <c:max val="0.4"/>
          <c:min val="0"/>
        </c:scaling>
        <c:delete val="1"/>
        <c:axPos val="l"/>
        <c:numFmt formatCode="General" sourceLinked="1"/>
        <c:majorTickMark val="out"/>
        <c:minorTickMark val="none"/>
        <c:tickLblPos val="nextTo"/>
        <c:crossAx val="31828545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Seriously considered suicide (middle school students)</a:t>
            </a:r>
          </a:p>
        </c:rich>
      </c:tx>
      <c:layout/>
      <c:overlay val="0"/>
    </c:title>
    <c:autoTitleDeleted val="0"/>
    <c:plotArea>
      <c:layout/>
      <c:barChart>
        <c:barDir val="col"/>
        <c:grouping val="clustered"/>
        <c:varyColors val="0"/>
        <c:ser>
          <c:idx val="0"/>
          <c:order val="0"/>
          <c:tx>
            <c:strRef>
              <c:f>'H:\PROJECTS\2877021 MaineHealth MSCHNA Communications 2021\Presentations\[Health Indicator Chart Builder.xlsm]Indicator Tables'!$H$38</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BF9C-426D-AA55-E1BA2C2AF20E}"/>
              </c:ext>
            </c:extLst>
          </c:dPt>
          <c:dPt>
            <c:idx val="1"/>
            <c:invertIfNegative val="0"/>
            <c:bubble3D val="0"/>
            <c:spPr>
              <a:solidFill>
                <a:srgbClr val="3D6E6F"/>
              </a:solidFill>
            </c:spPr>
            <c:extLst>
              <c:ext xmlns:c16="http://schemas.microsoft.com/office/drawing/2014/chart" uri="{C3380CC4-5D6E-409C-BE32-E72D297353CC}">
                <c16:uniqueId val="{00000003-BF9C-426D-AA55-E1BA2C2AF20E}"/>
              </c:ext>
            </c:extLst>
          </c:dPt>
          <c:dPt>
            <c:idx val="2"/>
            <c:invertIfNegative val="0"/>
            <c:bubble3D val="0"/>
            <c:spPr>
              <a:solidFill>
                <a:srgbClr val="A2ADB1"/>
              </a:solidFill>
            </c:spPr>
            <c:extLst>
              <c:ext xmlns:c16="http://schemas.microsoft.com/office/drawing/2014/chart" uri="{C3380CC4-5D6E-409C-BE32-E72D297353CC}">
                <c16:uniqueId val="{00000005-BF9C-426D-AA55-E1BA2C2AF20E}"/>
              </c:ext>
            </c:extLst>
          </c:dPt>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'[1]Indicator Tables'!$M$38:$O$38</c:f>
              <c:strCache>
                <c:ptCount val="3"/>
                <c:pt idx="0">
                  <c:v>2017
Knox County</c:v>
                </c:pt>
                <c:pt idx="1">
                  <c:v>2019
Knox County</c:v>
                </c:pt>
                <c:pt idx="2">
                  <c:v>2019
Maine</c:v>
                </c:pt>
              </c:strCache>
            </c:strRef>
          </c:cat>
          <c:val>
            <c:numRef>
              <c:f>'[1]Indicator Tables'!$I$38:$K$38</c:f>
              <c:numCache>
                <c:formatCode>General</c:formatCode>
                <c:ptCount val="3"/>
                <c:pt idx="0">
                  <c:v>0.14699999999999999</c:v>
                </c:pt>
                <c:pt idx="1">
                  <c:v>0.21099999999999999</c:v>
                </c:pt>
                <c:pt idx="2">
                  <c:v>0.19800000000000001</c:v>
                </c:pt>
              </c:numCache>
            </c:numRef>
          </c:val>
          <c:extLst>
            <c:ext xmlns:c16="http://schemas.microsoft.com/office/drawing/2014/chart" uri="{C3380CC4-5D6E-409C-BE32-E72D297353CC}">
              <c16:uniqueId val="{00000006-BF9C-426D-AA55-E1BA2C2AF20E}"/>
            </c:ext>
          </c:extLst>
        </c:ser>
        <c:dLbls>
          <c:dLblPos val="outEnd"/>
          <c:showLegendKey val="0"/>
          <c:showVal val="1"/>
          <c:showCatName val="0"/>
          <c:showSerName val="0"/>
          <c:showPercent val="0"/>
          <c:showBubbleSize val="0"/>
        </c:dLbls>
        <c:gapWidth val="150"/>
        <c:axId val="318287120"/>
        <c:axId val="321880608"/>
      </c:barChart>
      <c:catAx>
        <c:axId val="318287120"/>
        <c:scaling>
          <c:orientation val="minMax"/>
        </c:scaling>
        <c:delete val="0"/>
        <c:axPos val="b"/>
        <c:numFmt formatCode="General" sourceLinked="1"/>
        <c:majorTickMark val="out"/>
        <c:minorTickMark val="none"/>
        <c:tickLblPos val="nextTo"/>
        <c:crossAx val="321880608"/>
        <c:crosses val="autoZero"/>
        <c:auto val="1"/>
        <c:lblAlgn val="ctr"/>
        <c:lblOffset val="100"/>
        <c:noMultiLvlLbl val="0"/>
      </c:catAx>
      <c:valAx>
        <c:axId val="321880608"/>
        <c:scaling>
          <c:orientation val="minMax"/>
        </c:scaling>
        <c:delete val="1"/>
        <c:axPos val="l"/>
        <c:numFmt formatCode="General" sourceLinked="1"/>
        <c:majorTickMark val="out"/>
        <c:minorTickMark val="none"/>
        <c:tickLblPos val="nextTo"/>
        <c:crossAx val="318287120"/>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81481481481484E-2"/>
          <c:y val="4.78084922529367E-2"/>
          <c:w val="0.82961796442111402"/>
          <c:h val="0.78528203417092302"/>
        </c:manualLayout>
      </c:layout>
      <c:barChart>
        <c:barDir val="bar"/>
        <c:grouping val="clustered"/>
        <c:varyColors val="0"/>
        <c:ser>
          <c:idx val="0"/>
          <c:order val="0"/>
          <c:tx>
            <c:strRef>
              <c:f>'Age Chart - Androscoggin'!$B$23</c:f>
              <c:strCache>
                <c:ptCount val="1"/>
                <c:pt idx="0">
                  <c:v>2019</c:v>
                </c:pt>
              </c:strCache>
            </c:strRef>
          </c:tx>
          <c:spPr>
            <a:solidFill>
              <a:schemeClr val="tx2"/>
            </a:solidFill>
          </c:spPr>
          <c:invertIfNegative val="0"/>
          <c:dPt>
            <c:idx val="4"/>
            <c:invertIfNegative val="0"/>
            <c:bubble3D val="0"/>
            <c:spPr>
              <a:solidFill>
                <a:schemeClr val="accent2"/>
              </a:solidFill>
            </c:spPr>
            <c:extLst>
              <c:ext xmlns:c16="http://schemas.microsoft.com/office/drawing/2014/chart" uri="{C3380CC4-5D6E-409C-BE32-E72D297353CC}">
                <c16:uniqueId val="{00000001-E5F8-4B06-882C-C126244B7279}"/>
              </c:ext>
            </c:extLst>
          </c:dPt>
          <c:dPt>
            <c:idx val="5"/>
            <c:invertIfNegative val="0"/>
            <c:bubble3D val="0"/>
            <c:spPr>
              <a:solidFill>
                <a:schemeClr val="accent2"/>
              </a:solidFill>
            </c:spPr>
            <c:extLst>
              <c:ext xmlns:c16="http://schemas.microsoft.com/office/drawing/2014/chart" uri="{C3380CC4-5D6E-409C-BE32-E72D297353CC}">
                <c16:uniqueId val="{00000003-E5F8-4B06-882C-C126244B7279}"/>
              </c:ext>
            </c:extLst>
          </c:dPt>
          <c:dPt>
            <c:idx val="6"/>
            <c:invertIfNegative val="0"/>
            <c:bubble3D val="0"/>
            <c:spPr>
              <a:solidFill>
                <a:schemeClr val="accent2"/>
              </a:solidFill>
            </c:spPr>
            <c:extLst>
              <c:ext xmlns:c16="http://schemas.microsoft.com/office/drawing/2014/chart" uri="{C3380CC4-5D6E-409C-BE32-E72D297353CC}">
                <c16:uniqueId val="{00000005-E5F8-4B06-882C-C126244B7279}"/>
              </c:ext>
            </c:extLst>
          </c:dPt>
          <c:dPt>
            <c:idx val="7"/>
            <c:invertIfNegative val="0"/>
            <c:bubble3D val="0"/>
            <c:spPr>
              <a:solidFill>
                <a:schemeClr val="accent2"/>
              </a:solidFill>
            </c:spPr>
            <c:extLst>
              <c:ext xmlns:c16="http://schemas.microsoft.com/office/drawing/2014/chart" uri="{C3380CC4-5D6E-409C-BE32-E72D297353CC}">
                <c16:uniqueId val="{00000007-E5F8-4B06-882C-C126244B7279}"/>
              </c:ext>
            </c:extLst>
          </c:dPt>
          <c:dPt>
            <c:idx val="8"/>
            <c:invertIfNegative val="0"/>
            <c:bubble3D val="0"/>
            <c:spPr>
              <a:solidFill>
                <a:schemeClr val="accent2"/>
              </a:solidFill>
            </c:spPr>
            <c:extLst>
              <c:ext xmlns:c16="http://schemas.microsoft.com/office/drawing/2014/chart" uri="{C3380CC4-5D6E-409C-BE32-E72D297353CC}">
                <c16:uniqueId val="{00000009-E5F8-4B06-882C-C126244B7279}"/>
              </c:ext>
            </c:extLst>
          </c:dPt>
          <c:dPt>
            <c:idx val="9"/>
            <c:invertIfNegative val="0"/>
            <c:bubble3D val="0"/>
            <c:spPr>
              <a:solidFill>
                <a:schemeClr val="accent2"/>
              </a:solidFill>
            </c:spPr>
            <c:extLst>
              <c:ext xmlns:c16="http://schemas.microsoft.com/office/drawing/2014/chart" uri="{C3380CC4-5D6E-409C-BE32-E72D297353CC}">
                <c16:uniqueId val="{0000000B-E5F8-4B06-882C-C126244B7279}"/>
              </c:ext>
            </c:extLst>
          </c:dPt>
          <c:dPt>
            <c:idx val="10"/>
            <c:invertIfNegative val="0"/>
            <c:bubble3D val="0"/>
            <c:spPr>
              <a:solidFill>
                <a:schemeClr val="accent2"/>
              </a:solidFill>
            </c:spPr>
            <c:extLst>
              <c:ext xmlns:c16="http://schemas.microsoft.com/office/drawing/2014/chart" uri="{C3380CC4-5D6E-409C-BE32-E72D297353CC}">
                <c16:uniqueId val="{0000000D-E5F8-4B06-882C-C126244B7279}"/>
              </c:ext>
            </c:extLst>
          </c:dPt>
          <c:dPt>
            <c:idx val="11"/>
            <c:invertIfNegative val="0"/>
            <c:bubble3D val="0"/>
            <c:spPr>
              <a:solidFill>
                <a:schemeClr val="accent2"/>
              </a:solidFill>
              <a:ln>
                <a:solidFill>
                  <a:schemeClr val="accent1"/>
                </a:solidFill>
              </a:ln>
            </c:spPr>
            <c:extLst>
              <c:ext xmlns:c16="http://schemas.microsoft.com/office/drawing/2014/chart" uri="{C3380CC4-5D6E-409C-BE32-E72D297353CC}">
                <c16:uniqueId val="{0000000F-E5F8-4B06-882C-C126244B7279}"/>
              </c:ext>
            </c:extLst>
          </c:dPt>
          <c:dPt>
            <c:idx val="12"/>
            <c:invertIfNegative val="0"/>
            <c:bubble3D val="0"/>
            <c:spPr>
              <a:solidFill>
                <a:schemeClr val="accent2"/>
              </a:solidFill>
            </c:spPr>
            <c:extLst>
              <c:ext xmlns:c16="http://schemas.microsoft.com/office/drawing/2014/chart" uri="{C3380CC4-5D6E-409C-BE32-E72D297353CC}">
                <c16:uniqueId val="{00000011-E5F8-4B06-882C-C126244B7279}"/>
              </c:ext>
            </c:extLst>
          </c:dPt>
          <c:cat>
            <c:strRef>
              <c:f>'Age Chart - Androscoggin'!$A$4:$A$21</c:f>
              <c:strCache>
                <c:ptCount val="18"/>
                <c:pt idx="0">
                  <c:v>Under 5</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80-84</c:v>
                </c:pt>
                <c:pt idx="17">
                  <c:v>    85+</c:v>
                </c:pt>
              </c:strCache>
            </c:strRef>
          </c:cat>
          <c:val>
            <c:numRef>
              <c:f>'Age Chart - Knox'!$B$24:$B$41</c:f>
              <c:numCache>
                <c:formatCode>#,##0</c:formatCode>
                <c:ptCount val="18"/>
                <c:pt idx="0">
                  <c:v>1758</c:v>
                </c:pt>
                <c:pt idx="1">
                  <c:v>1951</c:v>
                </c:pt>
                <c:pt idx="2">
                  <c:v>2157</c:v>
                </c:pt>
                <c:pt idx="3">
                  <c:v>1959</c:v>
                </c:pt>
                <c:pt idx="4">
                  <c:v>1920</c:v>
                </c:pt>
                <c:pt idx="5">
                  <c:v>1989</c:v>
                </c:pt>
                <c:pt idx="6">
                  <c:v>2056</c:v>
                </c:pt>
                <c:pt idx="7">
                  <c:v>2304</c:v>
                </c:pt>
                <c:pt idx="8">
                  <c:v>2165</c:v>
                </c:pt>
                <c:pt idx="9">
                  <c:v>2498</c:v>
                </c:pt>
                <c:pt idx="10">
                  <c:v>2731</c:v>
                </c:pt>
                <c:pt idx="11">
                  <c:v>3030</c:v>
                </c:pt>
                <c:pt idx="12">
                  <c:v>3594</c:v>
                </c:pt>
                <c:pt idx="13">
                  <c:v>3373</c:v>
                </c:pt>
                <c:pt idx="14">
                  <c:v>2300</c:v>
                </c:pt>
                <c:pt idx="15">
                  <c:v>1703</c:v>
                </c:pt>
                <c:pt idx="16">
                  <c:v>1036</c:v>
                </c:pt>
                <c:pt idx="17">
                  <c:v>1235</c:v>
                </c:pt>
              </c:numCache>
            </c:numRef>
          </c:val>
          <c:extLst>
            <c:ext xmlns:c16="http://schemas.microsoft.com/office/drawing/2014/chart" uri="{C3380CC4-5D6E-409C-BE32-E72D297353CC}">
              <c16:uniqueId val="{00000012-E5F8-4B06-882C-C126244B7279}"/>
            </c:ext>
          </c:extLst>
        </c:ser>
        <c:dLbls>
          <c:showLegendKey val="0"/>
          <c:showVal val="0"/>
          <c:showCatName val="0"/>
          <c:showSerName val="0"/>
          <c:showPercent val="0"/>
          <c:showBubbleSize val="0"/>
        </c:dLbls>
        <c:gapWidth val="50"/>
        <c:axId val="369730160"/>
        <c:axId val="369730576"/>
      </c:barChart>
      <c:catAx>
        <c:axId val="369730160"/>
        <c:scaling>
          <c:orientation val="maxMin"/>
        </c:scaling>
        <c:delete val="0"/>
        <c:axPos val="l"/>
        <c:minorGridlines>
          <c:spPr>
            <a:ln w="9525" cap="flat" cmpd="sng" algn="ctr">
              <a:noFill/>
              <a:round/>
            </a:ln>
            <a:effectLst/>
          </c:spPr>
        </c:minorGridlines>
        <c:numFmt formatCode="General" sourceLinked="1"/>
        <c:majorTickMark val="none"/>
        <c:minorTickMark val="none"/>
        <c:tickLblPos val="none"/>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9730576"/>
        <c:crosses val="autoZero"/>
        <c:auto val="1"/>
        <c:lblAlgn val="ctr"/>
        <c:lblOffset val="100"/>
        <c:noMultiLvlLbl val="0"/>
      </c:catAx>
      <c:valAx>
        <c:axId val="369730576"/>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00" b="1" i="0" u="none" strike="noStrike" kern="1200" baseline="0">
                    <a:solidFill>
                      <a:schemeClr val="tx1">
                        <a:lumMod val="85000"/>
                        <a:lumOff val="15000"/>
                      </a:schemeClr>
                    </a:solidFill>
                    <a:latin typeface="+mn-lt"/>
                    <a:ea typeface="+mn-ea"/>
                    <a:cs typeface="+mn-cs"/>
                  </a:defRPr>
                </a:pPr>
                <a:r>
                  <a:rPr lang="en-US" b="1">
                    <a:solidFill>
                      <a:schemeClr val="tx1">
                        <a:lumMod val="85000"/>
                        <a:lumOff val="15000"/>
                      </a:schemeClr>
                    </a:solidFill>
                  </a:rPr>
                  <a:t>Population</a:t>
                </a:r>
                <a:r>
                  <a:rPr lang="en-US" b="1" baseline="0">
                    <a:solidFill>
                      <a:schemeClr val="tx1">
                        <a:lumMod val="85000"/>
                        <a:lumOff val="15000"/>
                      </a:schemeClr>
                    </a:solidFill>
                  </a:rPr>
                  <a:t> in 2019</a:t>
                </a:r>
                <a:endParaRPr lang="en-US" b="1">
                  <a:solidFill>
                    <a:schemeClr val="tx1">
                      <a:lumMod val="85000"/>
                      <a:lumOff val="15000"/>
                    </a:schemeClr>
                  </a:solidFill>
                </a:endParaRPr>
              </a:p>
            </c:rich>
          </c:tx>
          <c:layout>
            <c:manualLayout>
              <c:xMode val="edge"/>
              <c:yMode val="edge"/>
              <c:x val="5.2106299212598413E-2"/>
              <c:y val="0.92615117189298701"/>
            </c:manualLayout>
          </c:layout>
          <c:overlay val="0"/>
          <c:spPr>
            <a:noFill/>
            <a:ln>
              <a:noFill/>
            </a:ln>
            <a:effectLst/>
          </c:spPr>
        </c:title>
        <c:numFmt formatCode="#,##0" sourceLinked="1"/>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n-lt"/>
                <a:ea typeface="+mn-ea"/>
                <a:cs typeface="+mn-cs"/>
              </a:defRPr>
            </a:pPr>
            <a:endParaRPr lang="en-US"/>
          </a:p>
        </c:txPr>
        <c:crossAx val="369730160"/>
        <c:crosses val="max"/>
        <c:crossBetween val="between"/>
      </c:valAx>
      <c:spPr>
        <a:noFill/>
      </c:spPr>
    </c:plotArea>
    <c:plotVisOnly val="1"/>
    <c:dispBlanksAs val="gap"/>
    <c:showDLblsOverMax val="0"/>
    <c:extLst/>
  </c:chart>
  <c:spPr>
    <a:noFill/>
    <a:ln w="9525" cap="flat" cmpd="sng" algn="ctr">
      <a:noFill/>
      <a:round/>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a:t>Overdose deaths per 100,000 population</a:t>
            </a:r>
          </a:p>
        </c:rich>
      </c:tx>
      <c:overlay val="0"/>
    </c:title>
    <c:autoTitleDeleted val="0"/>
    <c:plotArea>
      <c:layout/>
      <c:lineChart>
        <c:grouping val="standard"/>
        <c:varyColors val="0"/>
        <c:ser>
          <c:idx val="0"/>
          <c:order val="0"/>
          <c:spPr>
            <a:ln>
              <a:solidFill>
                <a:srgbClr val="000000"/>
              </a:solidFill>
              <a:prstDash val="solid"/>
            </a:ln>
          </c:spPr>
          <c:marker>
            <c:spPr>
              <a:solidFill>
                <a:srgbClr val="3D6E6F"/>
              </a:solidFill>
              <a:ln>
                <a:solidFill>
                  <a:srgbClr val="3D6E6F"/>
                </a:solidFill>
                <a:prstDash val="solid"/>
              </a:ln>
            </c:spPr>
          </c:marker>
          <c:dLbls>
            <c:dLbl>
              <c:idx val="0"/>
              <c:tx>
                <c:rich>
                  <a:bodyPr/>
                  <a:lstStyle/>
                  <a:p>
                    <a:r>
                      <a:rPr lang="en-US"/>
                      <a:t>27.6</a:t>
                    </a:r>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E4-4115-9D3C-989B4D01B987}"/>
                </c:ext>
              </c:extLst>
            </c:dLbl>
            <c:dLbl>
              <c:idx val="1"/>
              <c:tx>
                <c:rich>
                  <a:bodyPr/>
                  <a:lstStyle/>
                  <a:p>
                    <a:r>
                      <a:rPr lang="en-US"/>
                      <a:t>15.1</a:t>
                    </a:r>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E4-4115-9D3C-989B4D01B987}"/>
                </c:ext>
              </c:extLst>
            </c:dLbl>
            <c:dLbl>
              <c:idx val="2"/>
              <c:layout>
                <c:manualLayout>
                  <c:x val="-6.8642707844956116E-2"/>
                  <c:y val="-4.8991033519633027E-2"/>
                </c:manualLayout>
              </c:layout>
              <c:tx>
                <c:rich>
                  <a:bodyPr/>
                  <a:lstStyle/>
                  <a:p>
                    <a:r>
                      <a:rPr lang="en-US" dirty="0"/>
                      <a:t>17.6</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E4-4115-9D3C-989B4D01B987}"/>
                </c:ext>
              </c:extLst>
            </c:dLbl>
            <c:dLbl>
              <c:idx val="3"/>
              <c:tx>
                <c:rich>
                  <a:bodyPr/>
                  <a:lstStyle/>
                  <a:p>
                    <a:r>
                      <a:rPr lang="en-US"/>
                      <a:t>40.0</a:t>
                    </a:r>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FE4-4115-9D3C-989B4D01B987}"/>
                </c:ext>
              </c:extLst>
            </c:dLbl>
            <c:spPr>
              <a:solidFill>
                <a:schemeClr val="bg1"/>
              </a:solidFill>
              <a:ln>
                <a:no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Lit>
              <c:formatCode>General</c:formatCode>
              <c:ptCount val="4"/>
              <c:pt idx="0">
                <c:v>2017</c:v>
              </c:pt>
              <c:pt idx="1">
                <c:v>2018</c:v>
              </c:pt>
              <c:pt idx="2">
                <c:v>2019</c:v>
              </c:pt>
              <c:pt idx="3">
                <c:v>2020</c:v>
              </c:pt>
            </c:numLit>
          </c:cat>
          <c:val>
            <c:numRef>
              <c:f>Trendings!$B$2:$E$2</c:f>
              <c:numCache>
                <c:formatCode>0.00%</c:formatCode>
                <c:ptCount val="4"/>
                <c:pt idx="0">
                  <c:v>0.27600000000000002</c:v>
                </c:pt>
                <c:pt idx="1">
                  <c:v>0.151</c:v>
                </c:pt>
                <c:pt idx="2">
                  <c:v>0.17599999999999999</c:v>
                </c:pt>
                <c:pt idx="3">
                  <c:v>0.4</c:v>
                </c:pt>
              </c:numCache>
            </c:numRef>
          </c:val>
          <c:smooth val="0"/>
          <c:extLst>
            <c:ext xmlns:c16="http://schemas.microsoft.com/office/drawing/2014/chart" uri="{C3380CC4-5D6E-409C-BE32-E72D297353CC}">
              <c16:uniqueId val="{00000004-BFE4-4115-9D3C-989B4D01B987}"/>
            </c:ext>
          </c:extLst>
        </c:ser>
        <c:dLbls>
          <c:showLegendKey val="0"/>
          <c:showVal val="0"/>
          <c:showCatName val="0"/>
          <c:showSerName val="0"/>
          <c:showPercent val="0"/>
          <c:showBubbleSize val="0"/>
        </c:dLbls>
        <c:marker val="1"/>
        <c:smooth val="0"/>
        <c:axId val="316429520"/>
        <c:axId val="316427024"/>
      </c:lineChart>
      <c:catAx>
        <c:axId val="316429520"/>
        <c:scaling>
          <c:orientation val="minMax"/>
        </c:scaling>
        <c:delete val="0"/>
        <c:axPos val="b"/>
        <c:numFmt formatCode="General" sourceLinked="1"/>
        <c:majorTickMark val="out"/>
        <c:minorTickMark val="none"/>
        <c:tickLblPos val="nextTo"/>
        <c:txPr>
          <a:bodyPr/>
          <a:lstStyle/>
          <a:p>
            <a:pPr>
              <a:defRPr sz="1200"/>
            </a:pPr>
            <a:endParaRPr lang="en-US"/>
          </a:p>
        </c:txPr>
        <c:crossAx val="316427024"/>
        <c:crosses val="autoZero"/>
        <c:auto val="1"/>
        <c:lblAlgn val="ctr"/>
        <c:lblOffset val="100"/>
        <c:noMultiLvlLbl val="0"/>
      </c:catAx>
      <c:valAx>
        <c:axId val="316427024"/>
        <c:scaling>
          <c:orientation val="minMax"/>
          <c:max val="0.8"/>
          <c:min val="0"/>
        </c:scaling>
        <c:delete val="1"/>
        <c:axPos val="l"/>
        <c:majorGridlines/>
        <c:numFmt formatCode="0%" sourceLinked="0"/>
        <c:majorTickMark val="out"/>
        <c:minorTickMark val="none"/>
        <c:tickLblPos val="nextTo"/>
        <c:crossAx val="316429520"/>
        <c:crosses val="autoZero"/>
        <c:crossBetween val="between"/>
        <c:majorUnit val="0.2"/>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FFFFFF"/>
      </a:solidFill>
      <a:prstDash val="solid"/>
    </a:ln>
  </c:spPr>
  <c:txPr>
    <a:bodyPr/>
    <a:lstStyle/>
    <a:p>
      <a:pPr>
        <a:defRPr sz="1400" b="1">
          <a:latin typeface="calibri"/>
          <a:ea typeface="calibri"/>
          <a:cs typeface="calibri"/>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Overdose deaths per 100,000 population</a:t>
            </a:r>
          </a:p>
        </c:rich>
      </c:tx>
      <c:overlay val="0"/>
    </c:title>
    <c:autoTitleDeleted val="0"/>
    <c:plotArea>
      <c:layout>
        <c:manualLayout>
          <c:layoutTarget val="inner"/>
          <c:xMode val="edge"/>
          <c:yMode val="edge"/>
          <c:x val="9.5437842996898115E-2"/>
          <c:y val="9.5474552399278989E-2"/>
          <c:w val="0.86668336912431398"/>
          <c:h val="0.78595498779929407"/>
        </c:manualLayout>
      </c:layout>
      <c:barChart>
        <c:barDir val="col"/>
        <c:grouping val="clustered"/>
        <c:varyColors val="0"/>
        <c:ser>
          <c:idx val="0"/>
          <c:order val="0"/>
          <c:tx>
            <c:strRef>
              <c:f>'H:\PROJECTS\2877021 MaineHealth MSCHNA Communications 2021\Presentations\[Health Indicator Chart Builder.xlsm]Indicator Tables'!$H$30</c:f>
              <c:strCache>
                <c:ptCount val="1"/>
                <c:pt idx="0">
                  <c:v>N/A</c:v>
                </c:pt>
              </c:strCache>
            </c:strRef>
          </c:tx>
          <c:spPr>
            <a:solidFill>
              <a:schemeClr val="bg1">
                <a:lumMod val="65000"/>
              </a:schemeClr>
            </a:solidFill>
          </c:spPr>
          <c:invertIfNegative val="0"/>
          <c:dPt>
            <c:idx val="0"/>
            <c:invertIfNegative val="0"/>
            <c:bubble3D val="0"/>
            <c:extLst>
              <c:ext xmlns:c16="http://schemas.microsoft.com/office/drawing/2014/chart" uri="{C3380CC4-5D6E-409C-BE32-E72D297353CC}">
                <c16:uniqueId val="{00000001-BB6C-467C-A408-80CD9982A052}"/>
              </c:ext>
            </c:extLst>
          </c:dPt>
          <c:dPt>
            <c:idx val="1"/>
            <c:invertIfNegative val="0"/>
            <c:bubble3D val="0"/>
            <c:extLst>
              <c:ext xmlns:c16="http://schemas.microsoft.com/office/drawing/2014/chart" uri="{C3380CC4-5D6E-409C-BE32-E72D297353CC}">
                <c16:uniqueId val="{00000003-BB6C-467C-A408-80CD9982A052}"/>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'H:\PROJECTS\2877021 MaineHealth MSCHNA Communications 2021\Presentations\[Health Indicator Chart Builder.xlsm]Indicator Tables'!$M$30:$P$30</c:f>
              <c:strCache>
                <c:ptCount val="2"/>
                <c:pt idx="0">
                  <c:v>2020
Maine</c:v>
                </c:pt>
                <c:pt idx="1">
                  <c:v>2019
U.S.</c:v>
                </c:pt>
              </c:strCache>
              <c:extLst/>
            </c:strRef>
          </c:cat>
          <c:val>
            <c:numRef>
              <c:f>'H:\PROJECTS\2877021 MaineHealth MSCHNA Communications 2021\Presentations\[Health Indicator Chart Builder.xlsm]Indicator Tables'!$I$30:$L$30</c:f>
              <c:numCache>
                <c:formatCode>General</c:formatCode>
                <c:ptCount val="2"/>
                <c:pt idx="0">
                  <c:v>37.299999999999997</c:v>
                </c:pt>
                <c:pt idx="1">
                  <c:v>21.5</c:v>
                </c:pt>
              </c:numCache>
              <c:extLst/>
            </c:numRef>
          </c:val>
          <c:extLst>
            <c:ext xmlns:c16="http://schemas.microsoft.com/office/drawing/2014/chart" uri="{C3380CC4-5D6E-409C-BE32-E72D297353CC}">
              <c16:uniqueId val="{00000004-BB6C-467C-A408-80CD9982A052}"/>
            </c:ext>
          </c:extLst>
        </c:ser>
        <c:dLbls>
          <c:dLblPos val="outEnd"/>
          <c:showLegendKey val="0"/>
          <c:showVal val="1"/>
          <c:showCatName val="0"/>
          <c:showSerName val="0"/>
          <c:showPercent val="0"/>
          <c:showBubbleSize val="0"/>
        </c:dLbls>
        <c:gapWidth val="150"/>
        <c:axId val="475721936"/>
        <c:axId val="475722352"/>
      </c:barChart>
      <c:catAx>
        <c:axId val="475721936"/>
        <c:scaling>
          <c:orientation val="minMax"/>
        </c:scaling>
        <c:delete val="0"/>
        <c:axPos val="b"/>
        <c:numFmt formatCode="General" sourceLinked="1"/>
        <c:majorTickMark val="out"/>
        <c:minorTickMark val="none"/>
        <c:tickLblPos val="nextTo"/>
        <c:crossAx val="475722352"/>
        <c:crosses val="autoZero"/>
        <c:auto val="1"/>
        <c:lblAlgn val="ctr"/>
        <c:lblOffset val="100"/>
        <c:noMultiLvlLbl val="0"/>
      </c:catAx>
      <c:valAx>
        <c:axId val="475722352"/>
        <c:scaling>
          <c:orientation val="minMax"/>
          <c:max val="80"/>
        </c:scaling>
        <c:delete val="1"/>
        <c:axPos val="l"/>
        <c:numFmt formatCode="General" sourceLinked="1"/>
        <c:majorTickMark val="out"/>
        <c:minorTickMark val="none"/>
        <c:tickLblPos val="nextTo"/>
        <c:crossAx val="47572193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Drug-affected infant reports per 1,000 births</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E4F5-4E99-BB6C-84CA020AF59C}"/>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Sheet2!$A$12:$A$13</c:f>
              <c:strCache>
                <c:ptCount val="2"/>
                <c:pt idx="0">
                  <c:v>2018-2019
Knox County</c:v>
                </c:pt>
                <c:pt idx="1">
                  <c:v>2018-2019
Maine</c:v>
                </c:pt>
              </c:strCache>
            </c:strRef>
          </c:cat>
          <c:val>
            <c:numRef>
              <c:f>Sheet2!$B$12:$B$13</c:f>
              <c:numCache>
                <c:formatCode>0.0</c:formatCode>
                <c:ptCount val="2"/>
                <c:pt idx="0">
                  <c:v>119.476</c:v>
                </c:pt>
                <c:pt idx="1">
                  <c:v>73.739999999999995</c:v>
                </c:pt>
              </c:numCache>
            </c:numRef>
          </c:val>
          <c:extLst>
            <c:ext xmlns:c16="http://schemas.microsoft.com/office/drawing/2014/chart" uri="{C3380CC4-5D6E-409C-BE32-E72D297353CC}">
              <c16:uniqueId val="{00000000-E4F5-4E99-BB6C-84CA020AF59C}"/>
            </c:ext>
          </c:extLst>
        </c:ser>
        <c:dLbls>
          <c:dLblPos val="outEnd"/>
          <c:showLegendKey val="0"/>
          <c:showVal val="1"/>
          <c:showCatName val="0"/>
          <c:showSerName val="0"/>
          <c:showPercent val="0"/>
          <c:showBubbleSize val="0"/>
        </c:dLbls>
        <c:gapWidth val="219"/>
        <c:overlap val="-27"/>
        <c:axId val="2014355791"/>
        <c:axId val="2014359951"/>
      </c:barChart>
      <c:catAx>
        <c:axId val="2014355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014359951"/>
        <c:crosses val="autoZero"/>
        <c:auto val="1"/>
        <c:lblAlgn val="ctr"/>
        <c:lblOffset val="100"/>
        <c:noMultiLvlLbl val="0"/>
      </c:catAx>
      <c:valAx>
        <c:axId val="2014359951"/>
        <c:scaling>
          <c:orientation val="minMax"/>
        </c:scaling>
        <c:delete val="1"/>
        <c:axPos val="l"/>
        <c:numFmt formatCode="0.0" sourceLinked="1"/>
        <c:majorTickMark val="none"/>
        <c:minorTickMark val="none"/>
        <c:tickLblPos val="nextTo"/>
        <c:crossAx val="201435579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Drug-affected infant reports per 1,000 births</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2"/>
              </a:solidFill>
              <a:round/>
            </a:ln>
            <a:effectLst/>
          </c:spPr>
          <c:marker>
            <c:symbol val="circle"/>
            <c:size val="5"/>
            <c:spPr>
              <a:solidFill>
                <a:schemeClr val="accent2"/>
              </a:solidFill>
              <a:ln w="9525">
                <a:solidFill>
                  <a:schemeClr val="accent1"/>
                </a:solidFill>
              </a:ln>
              <a:effectLst/>
            </c:spPr>
          </c:marker>
          <c:dLbls>
            <c:dLbl>
              <c:idx val="3"/>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295F-419C-9F01-6147B1194EDB}"/>
                </c:ext>
              </c:extLst>
            </c:dLbl>
            <c:dLbl>
              <c:idx val="4"/>
              <c:layout>
                <c:manualLayout>
                  <c:x val="-4.8541716376362141E-2"/>
                  <c:y val="3.603407212987265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95F-419C-9F01-6147B1194ED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Sheet2!$A$1:$A$8</c:f>
              <c:numCache>
                <c:formatCode>General</c:formatCode>
                <c:ptCount val="8"/>
                <c:pt idx="0">
                  <c:v>2010</c:v>
                </c:pt>
                <c:pt idx="1">
                  <c:v>2011</c:v>
                </c:pt>
                <c:pt idx="2">
                  <c:v>2012</c:v>
                </c:pt>
                <c:pt idx="3">
                  <c:v>2013</c:v>
                </c:pt>
                <c:pt idx="4">
                  <c:v>2014</c:v>
                </c:pt>
                <c:pt idx="5">
                  <c:v>2015</c:v>
                </c:pt>
                <c:pt idx="6">
                  <c:v>2016</c:v>
                </c:pt>
                <c:pt idx="7">
                  <c:v>2017</c:v>
                </c:pt>
              </c:numCache>
            </c:numRef>
          </c:cat>
          <c:val>
            <c:numRef>
              <c:f>Sheet2!$B$1:$B$8</c:f>
              <c:numCache>
                <c:formatCode>General</c:formatCode>
                <c:ptCount val="8"/>
                <c:pt idx="0">
                  <c:v>54.1</c:v>
                </c:pt>
                <c:pt idx="1">
                  <c:v>70.099999999999994</c:v>
                </c:pt>
                <c:pt idx="2">
                  <c:v>105.1</c:v>
                </c:pt>
                <c:pt idx="3">
                  <c:v>86</c:v>
                </c:pt>
                <c:pt idx="4">
                  <c:v>56.4</c:v>
                </c:pt>
                <c:pt idx="5">
                  <c:v>85.2</c:v>
                </c:pt>
                <c:pt idx="6">
                  <c:v>102.6</c:v>
                </c:pt>
                <c:pt idx="7">
                  <c:v>105.4</c:v>
                </c:pt>
              </c:numCache>
            </c:numRef>
          </c:val>
          <c:smooth val="0"/>
          <c:extLst>
            <c:ext xmlns:c16="http://schemas.microsoft.com/office/drawing/2014/chart" uri="{C3380CC4-5D6E-409C-BE32-E72D297353CC}">
              <c16:uniqueId val="{00000000-F025-4792-8371-0EF6D46917A5}"/>
            </c:ext>
          </c:extLst>
        </c:ser>
        <c:dLbls>
          <c:dLblPos val="t"/>
          <c:showLegendKey val="0"/>
          <c:showVal val="1"/>
          <c:showCatName val="0"/>
          <c:showSerName val="0"/>
          <c:showPercent val="0"/>
          <c:showBubbleSize val="0"/>
        </c:dLbls>
        <c:marker val="1"/>
        <c:smooth val="0"/>
        <c:axId val="2108090303"/>
        <c:axId val="2108086975"/>
      </c:lineChart>
      <c:catAx>
        <c:axId val="2108090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108086975"/>
        <c:crosses val="autoZero"/>
        <c:auto val="1"/>
        <c:lblAlgn val="ctr"/>
        <c:lblOffset val="100"/>
        <c:noMultiLvlLbl val="0"/>
      </c:catAx>
      <c:valAx>
        <c:axId val="2108086975"/>
        <c:scaling>
          <c:orientation val="minMax"/>
          <c:max val="14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08090303"/>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Past-30-day alcohol use (high school students)</a:t>
            </a:r>
          </a:p>
        </c:rich>
      </c:tx>
      <c:overlay val="0"/>
    </c:title>
    <c:autoTitleDeleted val="0"/>
    <c:plotArea>
      <c:layout/>
      <c:barChart>
        <c:barDir val="col"/>
        <c:grouping val="clustered"/>
        <c:varyColors val="0"/>
        <c:ser>
          <c:idx val="0"/>
          <c:order val="0"/>
          <c:tx>
            <c:strRef>
              <c:f>'H:\PROJECTS\2877021 MaineHealth MSCHNA Communications 2021\Presentations\[Health Indicator Chart Builder.xlsm]Indicator Tables'!$H$32</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043E-4462-9494-2D2772986551}"/>
              </c:ext>
            </c:extLst>
          </c:dPt>
          <c:dPt>
            <c:idx val="1"/>
            <c:invertIfNegative val="0"/>
            <c:bubble3D val="0"/>
            <c:spPr>
              <a:solidFill>
                <a:srgbClr val="3D6E6F"/>
              </a:solidFill>
            </c:spPr>
            <c:extLst>
              <c:ext xmlns:c16="http://schemas.microsoft.com/office/drawing/2014/chart" uri="{C3380CC4-5D6E-409C-BE32-E72D297353CC}">
                <c16:uniqueId val="{00000003-043E-4462-9494-2D2772986551}"/>
              </c:ext>
            </c:extLst>
          </c:dPt>
          <c:dPt>
            <c:idx val="2"/>
            <c:invertIfNegative val="0"/>
            <c:bubble3D val="0"/>
            <c:spPr>
              <a:solidFill>
                <a:srgbClr val="A2ADB1"/>
              </a:solidFill>
            </c:spPr>
            <c:extLst>
              <c:ext xmlns:c16="http://schemas.microsoft.com/office/drawing/2014/chart" uri="{C3380CC4-5D6E-409C-BE32-E72D297353CC}">
                <c16:uniqueId val="{00000005-043E-4462-9494-2D2772986551}"/>
              </c:ext>
            </c:extLst>
          </c:dPt>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'[1]Indicator Tables'!$M$32:$O$32</c:f>
              <c:strCache>
                <c:ptCount val="3"/>
                <c:pt idx="0">
                  <c:v>2017
Knox County</c:v>
                </c:pt>
                <c:pt idx="1">
                  <c:v>2019
Knox County</c:v>
                </c:pt>
                <c:pt idx="2">
                  <c:v>2019
Maine</c:v>
                </c:pt>
              </c:strCache>
            </c:strRef>
          </c:cat>
          <c:val>
            <c:numRef>
              <c:f>'[1]Indicator Tables'!$I$32:$K$32</c:f>
              <c:numCache>
                <c:formatCode>General</c:formatCode>
                <c:ptCount val="3"/>
                <c:pt idx="0">
                  <c:v>0.252</c:v>
                </c:pt>
                <c:pt idx="1">
                  <c:v>0.27500000000000002</c:v>
                </c:pt>
                <c:pt idx="2">
                  <c:v>0.22900000000000001</c:v>
                </c:pt>
              </c:numCache>
            </c:numRef>
          </c:val>
          <c:extLst>
            <c:ext xmlns:c16="http://schemas.microsoft.com/office/drawing/2014/chart" uri="{C3380CC4-5D6E-409C-BE32-E72D297353CC}">
              <c16:uniqueId val="{00000006-043E-4462-9494-2D2772986551}"/>
            </c:ext>
          </c:extLst>
        </c:ser>
        <c:dLbls>
          <c:dLblPos val="outEnd"/>
          <c:showLegendKey val="0"/>
          <c:showVal val="1"/>
          <c:showCatName val="0"/>
          <c:showSerName val="0"/>
          <c:showPercent val="0"/>
          <c:showBubbleSize val="0"/>
        </c:dLbls>
        <c:gapWidth val="150"/>
        <c:axId val="312948016"/>
        <c:axId val="321880192"/>
      </c:barChart>
      <c:catAx>
        <c:axId val="312948016"/>
        <c:scaling>
          <c:orientation val="minMax"/>
        </c:scaling>
        <c:delete val="0"/>
        <c:axPos val="b"/>
        <c:numFmt formatCode="General" sourceLinked="1"/>
        <c:majorTickMark val="out"/>
        <c:minorTickMark val="none"/>
        <c:tickLblPos val="nextTo"/>
        <c:crossAx val="321880192"/>
        <c:crosses val="autoZero"/>
        <c:auto val="1"/>
        <c:lblAlgn val="ctr"/>
        <c:lblOffset val="100"/>
        <c:noMultiLvlLbl val="0"/>
      </c:catAx>
      <c:valAx>
        <c:axId val="321880192"/>
        <c:scaling>
          <c:orientation val="minMax"/>
        </c:scaling>
        <c:delete val="1"/>
        <c:axPos val="l"/>
        <c:numFmt formatCode="General" sourceLinked="1"/>
        <c:majorTickMark val="out"/>
        <c:minorTickMark val="none"/>
        <c:tickLblPos val="nextTo"/>
        <c:crossAx val="31294801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Binge drinking (high school students)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B5BE-4ACC-8F63-14D9B923747A}"/>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Sheet1!$A$1:$A$2</c:f>
              <c:strCache>
                <c:ptCount val="2"/>
                <c:pt idx="0">
                  <c:v>2019
Knox County</c:v>
                </c:pt>
                <c:pt idx="1">
                  <c:v>2019
Maine</c:v>
                </c:pt>
              </c:strCache>
            </c:strRef>
          </c:cat>
          <c:val>
            <c:numRef>
              <c:f>Sheet1!$B$1:$B$2</c:f>
              <c:numCache>
                <c:formatCode>0.0%</c:formatCode>
                <c:ptCount val="2"/>
                <c:pt idx="0">
                  <c:v>0.108</c:v>
                </c:pt>
                <c:pt idx="1">
                  <c:v>8.2000000000000003E-2</c:v>
                </c:pt>
              </c:numCache>
            </c:numRef>
          </c:val>
          <c:extLst>
            <c:ext xmlns:c16="http://schemas.microsoft.com/office/drawing/2014/chart" uri="{C3380CC4-5D6E-409C-BE32-E72D297353CC}">
              <c16:uniqueId val="{00000000-B5BE-4ACC-8F63-14D9B923747A}"/>
            </c:ext>
          </c:extLst>
        </c:ser>
        <c:dLbls>
          <c:dLblPos val="outEnd"/>
          <c:showLegendKey val="0"/>
          <c:showVal val="1"/>
          <c:showCatName val="0"/>
          <c:showSerName val="0"/>
          <c:showPercent val="0"/>
          <c:showBubbleSize val="0"/>
        </c:dLbls>
        <c:gapWidth val="219"/>
        <c:overlap val="-27"/>
        <c:axId val="2010094303"/>
        <c:axId val="2010103455"/>
      </c:barChart>
      <c:catAx>
        <c:axId val="2010094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010103455"/>
        <c:crosses val="autoZero"/>
        <c:auto val="1"/>
        <c:lblAlgn val="ctr"/>
        <c:lblOffset val="100"/>
        <c:noMultiLvlLbl val="0"/>
      </c:catAx>
      <c:valAx>
        <c:axId val="2010103455"/>
        <c:scaling>
          <c:orientation val="minMax"/>
        </c:scaling>
        <c:delete val="1"/>
        <c:axPos val="l"/>
        <c:numFmt formatCode="0.0%" sourceLinked="1"/>
        <c:majorTickMark val="none"/>
        <c:minorTickMark val="none"/>
        <c:tickLblPos val="nextTo"/>
        <c:crossAx val="20100943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t>Past-30-day marijuana use (high school students)</a:t>
            </a:r>
          </a:p>
        </c:rich>
      </c:tx>
      <c:overlay val="0"/>
    </c:title>
    <c:autoTitleDeleted val="0"/>
    <c:plotArea>
      <c:layout>
        <c:manualLayout>
          <c:layoutTarget val="inner"/>
          <c:xMode val="edge"/>
          <c:yMode val="edge"/>
          <c:x val="7.575757575757576E-2"/>
          <c:y val="0.10493827160493827"/>
          <c:w val="0.86616161616161613"/>
          <c:h val="0.79482526489744321"/>
        </c:manualLayout>
      </c:layout>
      <c:lineChart>
        <c:grouping val="standard"/>
        <c:varyColors val="0"/>
        <c:ser>
          <c:idx val="0"/>
          <c:order val="0"/>
          <c:spPr>
            <a:ln>
              <a:solidFill>
                <a:srgbClr val="000000"/>
              </a:solidFill>
              <a:prstDash val="solid"/>
            </a:ln>
          </c:spPr>
          <c:marker>
            <c:spPr>
              <a:solidFill>
                <a:srgbClr val="3D6E6F"/>
              </a:solidFill>
              <a:ln>
                <a:solidFill>
                  <a:srgbClr val="3D6E6F"/>
                </a:solidFill>
                <a:prstDash val="solid"/>
              </a:ln>
            </c:spPr>
          </c:marker>
          <c:dLbls>
            <c:numFmt formatCode="0.0%" sourceLinked="0"/>
            <c:spPr>
              <a:solidFill>
                <a:srgbClr val="FFFFFF"/>
              </a:solidFill>
              <a:ln>
                <a:no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6"/>
              <c:pt idx="0">
                <c:v>2011</c:v>
              </c:pt>
              <c:pt idx="1">
                <c:v>2012</c:v>
              </c:pt>
              <c:pt idx="2">
                <c:v>2013</c:v>
              </c:pt>
              <c:pt idx="3">
                <c:v>2014</c:v>
              </c:pt>
              <c:pt idx="4">
                <c:v>2015</c:v>
              </c:pt>
              <c:pt idx="5">
                <c:v>2016</c:v>
              </c:pt>
            </c:numLit>
          </c:cat>
          <c:val>
            <c:numRef>
              <c:f>[1]Trendings!$B$2:$G$2</c:f>
              <c:numCache>
                <c:formatCode>0.0%</c:formatCode>
                <c:ptCount val="6"/>
                <c:pt idx="0">
                  <c:v>0.308</c:v>
                </c:pt>
                <c:pt idx="1">
                  <c:v>0.29799999999999999</c:v>
                </c:pt>
                <c:pt idx="2">
                  <c:v>0.28799999999999998</c:v>
                </c:pt>
                <c:pt idx="3">
                  <c:v>0.25800000000000001</c:v>
                </c:pt>
                <c:pt idx="4">
                  <c:v>0.25800000000000001</c:v>
                </c:pt>
                <c:pt idx="5">
                  <c:v>0.25</c:v>
                </c:pt>
              </c:numCache>
            </c:numRef>
          </c:val>
          <c:smooth val="0"/>
          <c:extLst>
            <c:ext xmlns:c16="http://schemas.microsoft.com/office/drawing/2014/chart" uri="{C3380CC4-5D6E-409C-BE32-E72D297353CC}">
              <c16:uniqueId val="{00000000-CBCB-4C12-8F61-597E884A99F8}"/>
            </c:ext>
          </c:extLst>
        </c:ser>
        <c:dLbls>
          <c:showLegendKey val="0"/>
          <c:showVal val="0"/>
          <c:showCatName val="0"/>
          <c:showSerName val="0"/>
          <c:showPercent val="0"/>
          <c:showBubbleSize val="0"/>
        </c:dLbls>
        <c:marker val="1"/>
        <c:smooth val="0"/>
        <c:axId val="977458384"/>
        <c:axId val="977445904"/>
      </c:lineChart>
      <c:catAx>
        <c:axId val="977458384"/>
        <c:scaling>
          <c:orientation val="minMax"/>
        </c:scaling>
        <c:delete val="0"/>
        <c:axPos val="b"/>
        <c:numFmt formatCode="General" sourceLinked="1"/>
        <c:majorTickMark val="out"/>
        <c:minorTickMark val="none"/>
        <c:tickLblPos val="nextTo"/>
        <c:txPr>
          <a:bodyPr/>
          <a:lstStyle/>
          <a:p>
            <a:pPr>
              <a:defRPr sz="1200"/>
            </a:pPr>
            <a:endParaRPr lang="en-US"/>
          </a:p>
        </c:txPr>
        <c:crossAx val="977445904"/>
        <c:crosses val="autoZero"/>
        <c:auto val="1"/>
        <c:lblAlgn val="ctr"/>
        <c:lblOffset val="100"/>
        <c:noMultiLvlLbl val="0"/>
      </c:catAx>
      <c:valAx>
        <c:axId val="977445904"/>
        <c:scaling>
          <c:orientation val="minMax"/>
          <c:max val="0.5"/>
          <c:min val="0"/>
        </c:scaling>
        <c:delete val="1"/>
        <c:axPos val="l"/>
        <c:majorGridlines/>
        <c:numFmt formatCode="0%" sourceLinked="0"/>
        <c:majorTickMark val="out"/>
        <c:minorTickMark val="none"/>
        <c:tickLblPos val="nextTo"/>
        <c:crossAx val="977458384"/>
        <c:crosses val="autoZero"/>
        <c:crossBetween val="between"/>
        <c:majorUnit val="0.2"/>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FFFFFF"/>
      </a:solidFill>
      <a:prstDash val="solid"/>
    </a:ln>
  </c:spPr>
  <c:txPr>
    <a:bodyPr/>
    <a:lstStyle/>
    <a:p>
      <a:pPr>
        <a:defRPr sz="1400" b="1">
          <a:latin typeface="calibri"/>
          <a:ea typeface="calibri"/>
          <a:cs typeface="calibri"/>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Past-30-day marijuana use (high school students)</a:t>
            </a:r>
          </a:p>
        </c:rich>
      </c:tx>
      <c:overlay val="0"/>
    </c:title>
    <c:autoTitleDeleted val="0"/>
    <c:plotArea>
      <c:layout>
        <c:manualLayout>
          <c:layoutTarget val="inner"/>
          <c:xMode val="edge"/>
          <c:yMode val="edge"/>
          <c:x val="0.10815258888093533"/>
          <c:y val="0.12623481092641198"/>
          <c:w val="0.89184741111906463"/>
          <c:h val="0.73976256440167198"/>
        </c:manualLayout>
      </c:layout>
      <c:barChart>
        <c:barDir val="col"/>
        <c:grouping val="clustered"/>
        <c:varyColors val="0"/>
        <c:ser>
          <c:idx val="0"/>
          <c:order val="0"/>
          <c:tx>
            <c:strRef>
              <c:f>'H:\PROJECTS\2877021 MaineHealth MSCHNA Communications 2021\Presentations\[Health Indicator Chart Builder.xlsm]Indicator Tables'!$H$34</c:f>
              <c:strCache>
                <c:ptCount val="1"/>
                <c:pt idx="0">
                  <c:v>N/A</c:v>
                </c:pt>
              </c:strCache>
            </c:strRef>
          </c:tx>
          <c:spPr>
            <a:solidFill>
              <a:schemeClr val="bg1">
                <a:lumMod val="65000"/>
              </a:schemeClr>
            </a:solidFill>
          </c:spPr>
          <c:invertIfNegative val="0"/>
          <c:dPt>
            <c:idx val="0"/>
            <c:invertIfNegative val="0"/>
            <c:bubble3D val="0"/>
            <c:extLst>
              <c:ext xmlns:c16="http://schemas.microsoft.com/office/drawing/2014/chart" uri="{C3380CC4-5D6E-409C-BE32-E72D297353CC}">
                <c16:uniqueId val="{00000001-1985-4E8A-AE29-C0812723F4E1}"/>
              </c:ext>
            </c:extLst>
          </c:dPt>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'H:\PROJECTS\2877021 MaineHealth MSCHNA Communications 2021\Presentations\[Health Indicator Chart Builder.xlsm]Indicator Tables'!$M$34:$O$34</c:f>
              <c:strCache>
                <c:ptCount val="1"/>
                <c:pt idx="0">
                  <c:v>2019
Maine</c:v>
                </c:pt>
              </c:strCache>
              <c:extLst/>
            </c:strRef>
          </c:cat>
          <c:val>
            <c:numRef>
              <c:f>'H:\PROJECTS\2877021 MaineHealth MSCHNA Communications 2021\Presentations\[Health Indicator Chart Builder.xlsm]Indicator Tables'!$I$34:$K$34</c:f>
              <c:numCache>
                <c:formatCode>General</c:formatCode>
                <c:ptCount val="1"/>
                <c:pt idx="0">
                  <c:v>0.221</c:v>
                </c:pt>
              </c:numCache>
              <c:extLst/>
            </c:numRef>
          </c:val>
          <c:extLst>
            <c:ext xmlns:c16="http://schemas.microsoft.com/office/drawing/2014/chart" uri="{C3380CC4-5D6E-409C-BE32-E72D297353CC}">
              <c16:uniqueId val="{00000002-1985-4E8A-AE29-C0812723F4E1}"/>
            </c:ext>
          </c:extLst>
        </c:ser>
        <c:dLbls>
          <c:dLblPos val="outEnd"/>
          <c:showLegendKey val="0"/>
          <c:showVal val="1"/>
          <c:showCatName val="0"/>
          <c:showSerName val="0"/>
          <c:showPercent val="0"/>
          <c:showBubbleSize val="0"/>
        </c:dLbls>
        <c:gapWidth val="227"/>
        <c:overlap val="-34"/>
        <c:axId val="321880608"/>
        <c:axId val="475716944"/>
      </c:barChart>
      <c:catAx>
        <c:axId val="321880608"/>
        <c:scaling>
          <c:orientation val="minMax"/>
        </c:scaling>
        <c:delete val="0"/>
        <c:axPos val="b"/>
        <c:numFmt formatCode="General" sourceLinked="1"/>
        <c:majorTickMark val="out"/>
        <c:minorTickMark val="none"/>
        <c:tickLblPos val="nextTo"/>
        <c:crossAx val="475716944"/>
        <c:crosses val="autoZero"/>
        <c:auto val="1"/>
        <c:lblAlgn val="ctr"/>
        <c:lblOffset val="100"/>
        <c:noMultiLvlLbl val="0"/>
      </c:catAx>
      <c:valAx>
        <c:axId val="475716944"/>
        <c:scaling>
          <c:orientation val="minMax"/>
          <c:max val="0.5"/>
        </c:scaling>
        <c:delete val="1"/>
        <c:axPos val="l"/>
        <c:numFmt formatCode="0.0%" sourceLinked="0"/>
        <c:majorTickMark val="out"/>
        <c:minorTickMark val="none"/>
        <c:tickLblPos val="nextTo"/>
        <c:crossAx val="321880608"/>
        <c:crosses val="autoZero"/>
        <c:crossBetween val="between"/>
        <c:majorUnit val="0.1"/>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276094276094277E-2"/>
          <c:y val="4.0204678362573097E-2"/>
          <c:w val="0.74032317929955727"/>
          <c:h val="0.79750253257816461"/>
        </c:manualLayout>
      </c:layout>
      <c:barChart>
        <c:barDir val="bar"/>
        <c:grouping val="clustered"/>
        <c:varyColors val="0"/>
        <c:ser>
          <c:idx val="0"/>
          <c:order val="0"/>
          <c:tx>
            <c:strRef>
              <c:f>'Age Chart - Knox'!$B$3</c:f>
              <c:strCache>
                <c:ptCount val="1"/>
                <c:pt idx="0">
                  <c:v>2010</c:v>
                </c:pt>
              </c:strCache>
            </c:strRef>
          </c:tx>
          <c:spPr>
            <a:solidFill>
              <a:schemeClr val="accent1"/>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1-1B87-4D64-B5C1-05FA5F5E031B}"/>
              </c:ext>
            </c:extLst>
          </c:dPt>
          <c:dPt>
            <c:idx val="1"/>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3-1B87-4D64-B5C1-05FA5F5E031B}"/>
              </c:ext>
            </c:extLst>
          </c:dPt>
          <c:dPt>
            <c:idx val="2"/>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5-1B87-4D64-B5C1-05FA5F5E031B}"/>
              </c:ext>
            </c:extLst>
          </c:dPt>
          <c:dPt>
            <c:idx val="3"/>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7-1B87-4D64-B5C1-05FA5F5E031B}"/>
              </c:ext>
            </c:extLst>
          </c:dPt>
          <c:dPt>
            <c:idx val="4"/>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9-1B87-4D64-B5C1-05FA5F5E031B}"/>
              </c:ext>
            </c:extLst>
          </c:dPt>
          <c:dPt>
            <c:idx val="5"/>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B-1B87-4D64-B5C1-05FA5F5E031B}"/>
              </c:ext>
            </c:extLst>
          </c:dPt>
          <c:dPt>
            <c:idx val="6"/>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D-1B87-4D64-B5C1-05FA5F5E031B}"/>
              </c:ext>
            </c:extLst>
          </c:dPt>
          <c:dPt>
            <c:idx val="7"/>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F-1B87-4D64-B5C1-05FA5F5E031B}"/>
              </c:ext>
            </c:extLst>
          </c:dPt>
          <c:dPt>
            <c:idx val="8"/>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1-1B87-4D64-B5C1-05FA5F5E031B}"/>
              </c:ext>
            </c:extLst>
          </c:dPt>
          <c:dPt>
            <c:idx val="9"/>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3-1B87-4D64-B5C1-05FA5F5E031B}"/>
              </c:ext>
            </c:extLst>
          </c:dPt>
          <c:dPt>
            <c:idx val="1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5-1B87-4D64-B5C1-05FA5F5E031B}"/>
              </c:ext>
            </c:extLst>
          </c:dPt>
          <c:dPt>
            <c:idx val="11"/>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7-1B87-4D64-B5C1-05FA5F5E031B}"/>
              </c:ext>
            </c:extLst>
          </c:dPt>
          <c:dPt>
            <c:idx val="12"/>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9-1B87-4D64-B5C1-05FA5F5E031B}"/>
              </c:ext>
            </c:extLst>
          </c:dPt>
          <c:dPt>
            <c:idx val="13"/>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B-1B87-4D64-B5C1-05FA5F5E031B}"/>
              </c:ext>
            </c:extLst>
          </c:dPt>
          <c:dPt>
            <c:idx val="14"/>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D-1B87-4D64-B5C1-05FA5F5E031B}"/>
              </c:ext>
            </c:extLst>
          </c:dPt>
          <c:dPt>
            <c:idx val="15"/>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F-1B87-4D64-B5C1-05FA5F5E031B}"/>
              </c:ext>
            </c:extLst>
          </c:dPt>
          <c:dPt>
            <c:idx val="16"/>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21-1B87-4D64-B5C1-05FA5F5E031B}"/>
              </c:ext>
            </c:extLst>
          </c:dPt>
          <c:dPt>
            <c:idx val="17"/>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23-1B87-4D64-B5C1-05FA5F5E031B}"/>
              </c:ext>
            </c:extLst>
          </c:dPt>
          <c:cat>
            <c:strRef>
              <c:f>'Age Chart - Knox'!$A$4:$A$21</c:f>
              <c:strCache>
                <c:ptCount val="18"/>
                <c:pt idx="0">
                  <c:v>Under 5</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80-84</c:v>
                </c:pt>
                <c:pt idx="17">
                  <c:v>    85+</c:v>
                </c:pt>
              </c:strCache>
            </c:strRef>
          </c:cat>
          <c:val>
            <c:numRef>
              <c:f>'Age Chart - Knox'!$B$4:$B$21</c:f>
              <c:numCache>
                <c:formatCode>0</c:formatCode>
                <c:ptCount val="18"/>
                <c:pt idx="0">
                  <c:v>1921</c:v>
                </c:pt>
                <c:pt idx="1">
                  <c:v>2097</c:v>
                </c:pt>
                <c:pt idx="2">
                  <c:v>2297</c:v>
                </c:pt>
                <c:pt idx="3">
                  <c:v>2135</c:v>
                </c:pt>
                <c:pt idx="4">
                  <c:v>1763</c:v>
                </c:pt>
                <c:pt idx="5">
                  <c:v>1958</c:v>
                </c:pt>
                <c:pt idx="6">
                  <c:v>2067</c:v>
                </c:pt>
                <c:pt idx="7">
                  <c:v>2375</c:v>
                </c:pt>
                <c:pt idx="8">
                  <c:v>2574</c:v>
                </c:pt>
                <c:pt idx="9">
                  <c:v>3033</c:v>
                </c:pt>
                <c:pt idx="10">
                  <c:v>3388</c:v>
                </c:pt>
                <c:pt idx="11">
                  <c:v>3409</c:v>
                </c:pt>
                <c:pt idx="12">
                  <c:v>3125</c:v>
                </c:pt>
                <c:pt idx="13">
                  <c:v>2293</c:v>
                </c:pt>
                <c:pt idx="14">
                  <c:v>1690</c:v>
                </c:pt>
                <c:pt idx="15">
                  <c:v>1296</c:v>
                </c:pt>
                <c:pt idx="16">
                  <c:v>1169</c:v>
                </c:pt>
                <c:pt idx="17">
                  <c:v>1146</c:v>
                </c:pt>
              </c:numCache>
            </c:numRef>
          </c:val>
          <c:extLst>
            <c:ext xmlns:c16="http://schemas.microsoft.com/office/drawing/2014/chart" uri="{C3380CC4-5D6E-409C-BE32-E72D297353CC}">
              <c16:uniqueId val="{00000024-1B87-4D64-B5C1-05FA5F5E031B}"/>
            </c:ext>
          </c:extLst>
        </c:ser>
        <c:dLbls>
          <c:showLegendKey val="0"/>
          <c:showVal val="0"/>
          <c:showCatName val="0"/>
          <c:showSerName val="0"/>
          <c:showPercent val="0"/>
          <c:showBubbleSize val="0"/>
        </c:dLbls>
        <c:gapWidth val="50"/>
        <c:axId val="369730160"/>
        <c:axId val="369730576"/>
      </c:barChart>
      <c:catAx>
        <c:axId val="369730160"/>
        <c:scaling>
          <c:orientation val="maxMin"/>
        </c:scaling>
        <c:delete val="0"/>
        <c:axPos val="r"/>
        <c:minorGridlines>
          <c:spPr>
            <a:ln w="9525" cap="flat" cmpd="sng" algn="ctr">
              <a:noFill/>
              <a:round/>
            </a:ln>
            <a:effectLst/>
          </c:spPr>
        </c:minorGridlines>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chemeClr val="tx1">
                    <a:lumMod val="85000"/>
                    <a:lumOff val="15000"/>
                  </a:schemeClr>
                </a:solidFill>
                <a:latin typeface="+mn-lt"/>
                <a:ea typeface="+mn-ea"/>
                <a:cs typeface="+mn-cs"/>
              </a:defRPr>
            </a:pPr>
            <a:endParaRPr lang="en-US"/>
          </a:p>
        </c:txPr>
        <c:crossAx val="369730576"/>
        <c:crosses val="autoZero"/>
        <c:auto val="1"/>
        <c:lblAlgn val="ctr"/>
        <c:lblOffset val="100"/>
        <c:noMultiLvlLbl val="0"/>
      </c:catAx>
      <c:valAx>
        <c:axId val="369730576"/>
        <c:scaling>
          <c:orientation val="maxMin"/>
        </c:scaling>
        <c:delete val="0"/>
        <c:axPos val="b"/>
        <c:majorGridlines>
          <c:spPr>
            <a:ln w="9525" cap="flat" cmpd="sng" algn="ctr">
              <a:noFill/>
              <a:round/>
            </a:ln>
            <a:effectLst/>
          </c:spPr>
        </c:majorGridlines>
        <c:title>
          <c:tx>
            <c:rich>
              <a:bodyPr rot="0" spcFirstLastPara="1" vertOverflow="ellipsis" vert="horz" wrap="square" anchor="ctr" anchorCtr="1"/>
              <a:lstStyle/>
              <a:p>
                <a:pPr algn="ctr">
                  <a:defRPr sz="1000" b="1" i="0" u="none" strike="noStrike" kern="1200" baseline="0">
                    <a:solidFill>
                      <a:schemeClr val="tx1">
                        <a:lumMod val="85000"/>
                        <a:lumOff val="15000"/>
                      </a:schemeClr>
                    </a:solidFill>
                    <a:latin typeface="+mn-lt"/>
                    <a:ea typeface="+mn-ea"/>
                    <a:cs typeface="+mn-cs"/>
                  </a:defRPr>
                </a:pPr>
                <a:r>
                  <a:rPr lang="en-US" b="1">
                    <a:solidFill>
                      <a:schemeClr val="tx1">
                        <a:lumMod val="85000"/>
                        <a:lumOff val="15000"/>
                      </a:schemeClr>
                    </a:solidFill>
                  </a:rPr>
                  <a:t>Population in 2010</a:t>
                </a:r>
              </a:p>
            </c:rich>
          </c:tx>
          <c:layout>
            <c:manualLayout>
              <c:xMode val="edge"/>
              <c:yMode val="edge"/>
              <c:x val="0.46213314244810305"/>
              <c:y val="0.92615117189298701"/>
            </c:manualLayout>
          </c:layout>
          <c:overlay val="0"/>
          <c:spPr>
            <a:noFill/>
            <a:ln>
              <a:noFill/>
            </a:ln>
            <a:effectLst/>
          </c:spPr>
          <c:txPr>
            <a:bodyPr rot="0" spcFirstLastPara="1" vertOverflow="ellipsis" vert="horz" wrap="square" anchor="ctr" anchorCtr="1"/>
            <a:lstStyle/>
            <a:p>
              <a:pPr algn="ctr">
                <a:defRPr sz="1000" b="1"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n-lt"/>
                <a:ea typeface="+mn-ea"/>
                <a:cs typeface="+mn-cs"/>
              </a:defRPr>
            </a:pPr>
            <a:endParaRPr lang="en-US"/>
          </a:p>
        </c:txPr>
        <c:crossAx val="369730160"/>
        <c:crosses val="max"/>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Primary care visit to any primary care provider in the past year</a:t>
            </a:r>
          </a:p>
        </c:rich>
      </c:tx>
      <c:layout/>
      <c:overlay val="0"/>
    </c:title>
    <c:autoTitleDeleted val="0"/>
    <c:plotArea>
      <c:layout/>
      <c:barChart>
        <c:barDir val="col"/>
        <c:grouping val="clustered"/>
        <c:varyColors val="0"/>
        <c:ser>
          <c:idx val="0"/>
          <c:order val="0"/>
          <c:tx>
            <c:strRef>
              <c:f>'H:\PROJECTS\2877021 MaineHealth MSCHNA Communications 2021\Presentations\[Health Indicator Chart Builder.xlsm]Indicator Tables'!$H$6</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C084-4876-8561-C9F9AC5C9236}"/>
              </c:ext>
            </c:extLst>
          </c:dPt>
          <c:dPt>
            <c:idx val="1"/>
            <c:invertIfNegative val="0"/>
            <c:bubble3D val="0"/>
            <c:spPr>
              <a:solidFill>
                <a:srgbClr val="3D6E6F"/>
              </a:solidFill>
            </c:spPr>
            <c:extLst>
              <c:ext xmlns:c16="http://schemas.microsoft.com/office/drawing/2014/chart" uri="{C3380CC4-5D6E-409C-BE32-E72D297353CC}">
                <c16:uniqueId val="{00000003-C084-4876-8561-C9F9AC5C9236}"/>
              </c:ext>
            </c:extLst>
          </c:dPt>
          <c:dPt>
            <c:idx val="2"/>
            <c:invertIfNegative val="0"/>
            <c:bubble3D val="0"/>
            <c:spPr>
              <a:solidFill>
                <a:srgbClr val="A2ADB1"/>
              </a:solidFill>
            </c:spPr>
            <c:extLst>
              <c:ext xmlns:c16="http://schemas.microsoft.com/office/drawing/2014/chart" uri="{C3380CC4-5D6E-409C-BE32-E72D297353CC}">
                <c16:uniqueId val="{00000005-C084-4876-8561-C9F9AC5C9236}"/>
              </c:ext>
            </c:extLst>
          </c:dPt>
          <c:dPt>
            <c:idx val="3"/>
            <c:invertIfNegative val="0"/>
            <c:bubble3D val="0"/>
            <c:spPr>
              <a:solidFill>
                <a:srgbClr val="A2ADB1"/>
              </a:solidFill>
            </c:spPr>
            <c:extLst>
              <c:ext xmlns:c16="http://schemas.microsoft.com/office/drawing/2014/chart" uri="{C3380CC4-5D6E-409C-BE32-E72D297353CC}">
                <c16:uniqueId val="{00000007-C084-4876-8561-C9F9AC5C9236}"/>
              </c:ext>
            </c:extLst>
          </c:dPt>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'[1]Indicator Tables'!$M$6:$P$6</c:f>
              <c:strCache>
                <c:ptCount val="4"/>
                <c:pt idx="0">
                  <c:v>2012-2014
Knox County</c:v>
                </c:pt>
                <c:pt idx="1">
                  <c:v>2015-2017
Knox County</c:v>
                </c:pt>
                <c:pt idx="2">
                  <c:v>2015-2017
Maine</c:v>
                </c:pt>
                <c:pt idx="3">
                  <c:v>2017
U.S.</c:v>
                </c:pt>
              </c:strCache>
            </c:strRef>
          </c:cat>
          <c:val>
            <c:numRef>
              <c:f>'[1]Indicator Tables'!$I$6:$L$6</c:f>
              <c:numCache>
                <c:formatCode>General</c:formatCode>
                <c:ptCount val="4"/>
                <c:pt idx="0">
                  <c:v>0.65900000000000003</c:v>
                </c:pt>
                <c:pt idx="1">
                  <c:v>0.65400000000000003</c:v>
                </c:pt>
                <c:pt idx="2">
                  <c:v>0.72</c:v>
                </c:pt>
                <c:pt idx="3">
                  <c:v>0.70399999999999996</c:v>
                </c:pt>
              </c:numCache>
            </c:numRef>
          </c:val>
          <c:extLst>
            <c:ext xmlns:c16="http://schemas.microsoft.com/office/drawing/2014/chart" uri="{C3380CC4-5D6E-409C-BE32-E72D297353CC}">
              <c16:uniqueId val="{00000008-C084-4876-8561-C9F9AC5C9236}"/>
            </c:ext>
          </c:extLst>
        </c:ser>
        <c:dLbls>
          <c:dLblPos val="outEnd"/>
          <c:showLegendKey val="0"/>
          <c:showVal val="1"/>
          <c:showCatName val="0"/>
          <c:showSerName val="0"/>
          <c:showPercent val="0"/>
          <c:showBubbleSize val="0"/>
        </c:dLbls>
        <c:gapWidth val="150"/>
        <c:axId val="312947600"/>
        <c:axId val="312948432"/>
      </c:barChart>
      <c:catAx>
        <c:axId val="312947600"/>
        <c:scaling>
          <c:orientation val="minMax"/>
        </c:scaling>
        <c:delete val="0"/>
        <c:axPos val="b"/>
        <c:numFmt formatCode="General" sourceLinked="1"/>
        <c:majorTickMark val="out"/>
        <c:minorTickMark val="none"/>
        <c:tickLblPos val="nextTo"/>
        <c:crossAx val="312948432"/>
        <c:crosses val="autoZero"/>
        <c:auto val="1"/>
        <c:lblAlgn val="ctr"/>
        <c:lblOffset val="100"/>
        <c:noMultiLvlLbl val="0"/>
      </c:catAx>
      <c:valAx>
        <c:axId val="312948432"/>
        <c:scaling>
          <c:orientation val="minMax"/>
          <c:max val="0.8"/>
          <c:min val="0.30000000000000004"/>
        </c:scaling>
        <c:delete val="1"/>
        <c:axPos val="l"/>
        <c:numFmt formatCode="0.0%" sourceLinked="0"/>
        <c:majorTickMark val="out"/>
        <c:minorTickMark val="none"/>
        <c:tickLblPos val="nextTo"/>
        <c:crossAx val="312947600"/>
        <c:crosses val="autoZero"/>
        <c:crossBetween val="between"/>
        <c:majorUnit val="0.2"/>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Female breast cancer deaths per 100,000 population</a:t>
            </a:r>
          </a:p>
        </c:rich>
      </c:tx>
      <c:layout/>
      <c:overlay val="0"/>
    </c:title>
    <c:autoTitleDeleted val="0"/>
    <c:plotArea>
      <c:layout/>
      <c:barChart>
        <c:barDir val="col"/>
        <c:grouping val="clustered"/>
        <c:varyColors val="0"/>
        <c:ser>
          <c:idx val="0"/>
          <c:order val="0"/>
          <c:tx>
            <c:strRef>
              <c:f>'H:\PROJECTS\2877021 MaineHealth MSCHNA Communications 2021\Presentations\[Health Indicator Chart Builder.xlsm]Indicator Tables'!$H$8</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D7BD-48B6-9573-6868D7DF8D49}"/>
              </c:ext>
            </c:extLst>
          </c:dPt>
          <c:dPt>
            <c:idx val="1"/>
            <c:invertIfNegative val="0"/>
            <c:bubble3D val="0"/>
            <c:spPr>
              <a:solidFill>
                <a:srgbClr val="3D6E6F"/>
              </a:solidFill>
            </c:spPr>
            <c:extLst>
              <c:ext xmlns:c16="http://schemas.microsoft.com/office/drawing/2014/chart" uri="{C3380CC4-5D6E-409C-BE32-E72D297353CC}">
                <c16:uniqueId val="{00000003-D7BD-48B6-9573-6868D7DF8D49}"/>
              </c:ext>
            </c:extLst>
          </c:dPt>
          <c:dPt>
            <c:idx val="2"/>
            <c:invertIfNegative val="0"/>
            <c:bubble3D val="0"/>
            <c:spPr>
              <a:solidFill>
                <a:srgbClr val="A2ADB1"/>
              </a:solidFill>
            </c:spPr>
            <c:extLst>
              <c:ext xmlns:c16="http://schemas.microsoft.com/office/drawing/2014/chart" uri="{C3380CC4-5D6E-409C-BE32-E72D297353CC}">
                <c16:uniqueId val="{00000005-D7BD-48B6-9573-6868D7DF8D49}"/>
              </c:ext>
            </c:extLst>
          </c:dPt>
          <c:dPt>
            <c:idx val="3"/>
            <c:invertIfNegative val="0"/>
            <c:bubble3D val="0"/>
            <c:spPr>
              <a:solidFill>
                <a:srgbClr val="A2ADB1"/>
              </a:solidFill>
            </c:spPr>
            <c:extLst>
              <c:ext xmlns:c16="http://schemas.microsoft.com/office/drawing/2014/chart" uri="{C3380CC4-5D6E-409C-BE32-E72D297353CC}">
                <c16:uniqueId val="{00000007-D7BD-48B6-9573-6868D7DF8D4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'[1]Indicator Tables'!$M$8:$P$8</c:f>
              <c:strCache>
                <c:ptCount val="4"/>
                <c:pt idx="0">
                  <c:v>2007-2011
Knox County</c:v>
                </c:pt>
                <c:pt idx="1">
                  <c:v>2015-2019
Knox County</c:v>
                </c:pt>
                <c:pt idx="2">
                  <c:v>2015-2019
Maine</c:v>
                </c:pt>
                <c:pt idx="3">
                  <c:v>2019
U.S.</c:v>
                </c:pt>
              </c:strCache>
            </c:strRef>
          </c:cat>
          <c:val>
            <c:numRef>
              <c:f>'[1]Indicator Tables'!$I$8:$L$8</c:f>
              <c:numCache>
                <c:formatCode>General</c:formatCode>
                <c:ptCount val="4"/>
                <c:pt idx="0">
                  <c:v>24.2</c:v>
                </c:pt>
                <c:pt idx="1">
                  <c:v>28.4</c:v>
                </c:pt>
                <c:pt idx="2">
                  <c:v>18.100000000000001</c:v>
                </c:pt>
                <c:pt idx="3">
                  <c:v>19.399999999999999</c:v>
                </c:pt>
              </c:numCache>
            </c:numRef>
          </c:val>
          <c:extLst>
            <c:ext xmlns:c16="http://schemas.microsoft.com/office/drawing/2014/chart" uri="{C3380CC4-5D6E-409C-BE32-E72D297353CC}">
              <c16:uniqueId val="{00000008-D7BD-48B6-9573-6868D7DF8D49}"/>
            </c:ext>
          </c:extLst>
        </c:ser>
        <c:dLbls>
          <c:dLblPos val="outEnd"/>
          <c:showLegendKey val="0"/>
          <c:showVal val="1"/>
          <c:showCatName val="0"/>
          <c:showSerName val="0"/>
          <c:showPercent val="0"/>
          <c:showBubbleSize val="0"/>
        </c:dLbls>
        <c:gapWidth val="150"/>
        <c:axId val="385216624"/>
        <c:axId val="385218288"/>
      </c:barChart>
      <c:catAx>
        <c:axId val="385216624"/>
        <c:scaling>
          <c:orientation val="minMax"/>
        </c:scaling>
        <c:delete val="0"/>
        <c:axPos val="b"/>
        <c:numFmt formatCode="General" sourceLinked="1"/>
        <c:majorTickMark val="out"/>
        <c:minorTickMark val="none"/>
        <c:tickLblPos val="nextTo"/>
        <c:crossAx val="385218288"/>
        <c:crosses val="autoZero"/>
        <c:auto val="1"/>
        <c:lblAlgn val="ctr"/>
        <c:lblOffset val="100"/>
        <c:noMultiLvlLbl val="0"/>
      </c:catAx>
      <c:valAx>
        <c:axId val="385218288"/>
        <c:scaling>
          <c:orientation val="minMax"/>
        </c:scaling>
        <c:delete val="1"/>
        <c:axPos val="l"/>
        <c:numFmt formatCode="General" sourceLinked="1"/>
        <c:majorTickMark val="out"/>
        <c:minorTickMark val="none"/>
        <c:tickLblPos val="nextTo"/>
        <c:crossAx val="385216624"/>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Prostate cancer new cases per 100,000 population</a:t>
            </a:r>
          </a:p>
        </c:rich>
      </c:tx>
      <c:layout/>
      <c:overlay val="0"/>
    </c:title>
    <c:autoTitleDeleted val="0"/>
    <c:plotArea>
      <c:layout/>
      <c:barChart>
        <c:barDir val="col"/>
        <c:grouping val="clustered"/>
        <c:varyColors val="0"/>
        <c:ser>
          <c:idx val="0"/>
          <c:order val="0"/>
          <c:tx>
            <c:strRef>
              <c:f>'H:\PROJECTS\2877021 MaineHealth MSCHNA Communications 2021\Presentations\[Health Indicator Chart Builder.xlsm]Indicator Tables'!$H$10</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A623-44FC-83C9-43AFEAD64310}"/>
              </c:ext>
            </c:extLst>
          </c:dPt>
          <c:dPt>
            <c:idx val="1"/>
            <c:invertIfNegative val="0"/>
            <c:bubble3D val="0"/>
            <c:spPr>
              <a:solidFill>
                <a:srgbClr val="3D6E6F"/>
              </a:solidFill>
            </c:spPr>
            <c:extLst>
              <c:ext xmlns:c16="http://schemas.microsoft.com/office/drawing/2014/chart" uri="{C3380CC4-5D6E-409C-BE32-E72D297353CC}">
                <c16:uniqueId val="{00000003-A623-44FC-83C9-43AFEAD64310}"/>
              </c:ext>
            </c:extLst>
          </c:dPt>
          <c:dPt>
            <c:idx val="2"/>
            <c:invertIfNegative val="0"/>
            <c:bubble3D val="0"/>
            <c:spPr>
              <a:solidFill>
                <a:srgbClr val="A2ADB1"/>
              </a:solidFill>
            </c:spPr>
            <c:extLst>
              <c:ext xmlns:c16="http://schemas.microsoft.com/office/drawing/2014/chart" uri="{C3380CC4-5D6E-409C-BE32-E72D297353CC}">
                <c16:uniqueId val="{00000005-A623-44FC-83C9-43AFEAD64310}"/>
              </c:ext>
            </c:extLst>
          </c:dPt>
          <c:dPt>
            <c:idx val="3"/>
            <c:invertIfNegative val="0"/>
            <c:bubble3D val="0"/>
            <c:spPr>
              <a:solidFill>
                <a:srgbClr val="A2ADB1"/>
              </a:solidFill>
            </c:spPr>
            <c:extLst>
              <c:ext xmlns:c16="http://schemas.microsoft.com/office/drawing/2014/chart" uri="{C3380CC4-5D6E-409C-BE32-E72D297353CC}">
                <c16:uniqueId val="{00000007-A623-44FC-83C9-43AFEAD64310}"/>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'[1]Indicator Tables'!$M$10:$P$10</c:f>
              <c:strCache>
                <c:ptCount val="4"/>
                <c:pt idx="0">
                  <c:v>2013-2015
Knox County</c:v>
                </c:pt>
                <c:pt idx="1">
                  <c:v>2016-2018
Knox County</c:v>
                </c:pt>
                <c:pt idx="2">
                  <c:v>2016-2018
Maine</c:v>
                </c:pt>
                <c:pt idx="3">
                  <c:v>2017
U.S.</c:v>
                </c:pt>
              </c:strCache>
            </c:strRef>
          </c:cat>
          <c:val>
            <c:numRef>
              <c:f>'[1]Indicator Tables'!$I$10:$L$10</c:f>
              <c:numCache>
                <c:formatCode>General</c:formatCode>
                <c:ptCount val="4"/>
                <c:pt idx="0">
                  <c:v>76.599999999999994</c:v>
                </c:pt>
                <c:pt idx="1">
                  <c:v>121.4</c:v>
                </c:pt>
                <c:pt idx="2">
                  <c:v>93.8</c:v>
                </c:pt>
                <c:pt idx="3">
                  <c:v>106.4</c:v>
                </c:pt>
              </c:numCache>
            </c:numRef>
          </c:val>
          <c:extLst>
            <c:ext xmlns:c16="http://schemas.microsoft.com/office/drawing/2014/chart" uri="{C3380CC4-5D6E-409C-BE32-E72D297353CC}">
              <c16:uniqueId val="{00000008-A623-44FC-83C9-43AFEAD64310}"/>
            </c:ext>
          </c:extLst>
        </c:ser>
        <c:dLbls>
          <c:dLblPos val="outEnd"/>
          <c:showLegendKey val="0"/>
          <c:showVal val="1"/>
          <c:showCatName val="0"/>
          <c:showSerName val="0"/>
          <c:showPercent val="0"/>
          <c:showBubbleSize val="0"/>
        </c:dLbls>
        <c:gapWidth val="150"/>
        <c:axId val="385218288"/>
        <c:axId val="385218704"/>
      </c:barChart>
      <c:catAx>
        <c:axId val="385218288"/>
        <c:scaling>
          <c:orientation val="minMax"/>
        </c:scaling>
        <c:delete val="0"/>
        <c:axPos val="b"/>
        <c:numFmt formatCode="General" sourceLinked="1"/>
        <c:majorTickMark val="out"/>
        <c:minorTickMark val="none"/>
        <c:tickLblPos val="nextTo"/>
        <c:crossAx val="385218704"/>
        <c:crosses val="autoZero"/>
        <c:auto val="1"/>
        <c:lblAlgn val="ctr"/>
        <c:lblOffset val="100"/>
        <c:noMultiLvlLbl val="0"/>
      </c:catAx>
      <c:valAx>
        <c:axId val="385218704"/>
        <c:scaling>
          <c:orientation val="minMax"/>
        </c:scaling>
        <c:delete val="1"/>
        <c:axPos val="l"/>
        <c:numFmt formatCode="General" sourceLinked="1"/>
        <c:majorTickMark val="out"/>
        <c:minorTickMark val="none"/>
        <c:tickLblPos val="nextTo"/>
        <c:crossAx val="385218288"/>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Prediabetes</a:t>
            </a:r>
          </a:p>
        </c:rich>
      </c:tx>
      <c:layout/>
      <c:overlay val="0"/>
    </c:title>
    <c:autoTitleDeleted val="0"/>
    <c:plotArea>
      <c:layout/>
      <c:barChart>
        <c:barDir val="col"/>
        <c:grouping val="clustered"/>
        <c:varyColors val="0"/>
        <c:ser>
          <c:idx val="0"/>
          <c:order val="0"/>
          <c:tx>
            <c:strRef>
              <c:f>'H:\PROJECTS\2877021 MaineHealth MSCHNA Communications 2021\Presentations\[Health Indicator Chart Builder.xlsm]Indicator Tables'!$H$13</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3489-464D-A0D2-3D4F3D2B422C}"/>
              </c:ext>
            </c:extLst>
          </c:dPt>
          <c:dPt>
            <c:idx val="1"/>
            <c:invertIfNegative val="0"/>
            <c:bubble3D val="0"/>
            <c:spPr>
              <a:solidFill>
                <a:srgbClr val="3D6E6F"/>
              </a:solidFill>
            </c:spPr>
            <c:extLst>
              <c:ext xmlns:c16="http://schemas.microsoft.com/office/drawing/2014/chart" uri="{C3380CC4-5D6E-409C-BE32-E72D297353CC}">
                <c16:uniqueId val="{00000003-3489-464D-A0D2-3D4F3D2B422C}"/>
              </c:ext>
            </c:extLst>
          </c:dPt>
          <c:dPt>
            <c:idx val="2"/>
            <c:invertIfNegative val="0"/>
            <c:bubble3D val="0"/>
            <c:spPr>
              <a:solidFill>
                <a:srgbClr val="A2ADB1"/>
              </a:solidFill>
            </c:spPr>
            <c:extLst>
              <c:ext xmlns:c16="http://schemas.microsoft.com/office/drawing/2014/chart" uri="{C3380CC4-5D6E-409C-BE32-E72D297353CC}">
                <c16:uniqueId val="{00000005-3489-464D-A0D2-3D4F3D2B422C}"/>
              </c:ext>
            </c:extLst>
          </c:dPt>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'[1]Indicator Tables'!$M$13:$O$13</c:f>
              <c:strCache>
                <c:ptCount val="3"/>
                <c:pt idx="0">
                  <c:v>2011-2013
Knox County</c:v>
                </c:pt>
                <c:pt idx="1">
                  <c:v>2015-2017
Knox County</c:v>
                </c:pt>
                <c:pt idx="2">
                  <c:v>2015-2017
Maine</c:v>
                </c:pt>
              </c:strCache>
            </c:strRef>
          </c:cat>
          <c:val>
            <c:numRef>
              <c:f>'[1]Indicator Tables'!$I$13:$K$13</c:f>
              <c:numCache>
                <c:formatCode>General</c:formatCode>
                <c:ptCount val="3"/>
                <c:pt idx="0">
                  <c:v>0.08</c:v>
                </c:pt>
                <c:pt idx="1">
                  <c:v>0.11799999999999999</c:v>
                </c:pt>
                <c:pt idx="2">
                  <c:v>8.2000000000000003E-2</c:v>
                </c:pt>
              </c:numCache>
            </c:numRef>
          </c:val>
          <c:extLst>
            <c:ext xmlns:c16="http://schemas.microsoft.com/office/drawing/2014/chart" uri="{C3380CC4-5D6E-409C-BE32-E72D297353CC}">
              <c16:uniqueId val="{00000006-3489-464D-A0D2-3D4F3D2B422C}"/>
            </c:ext>
          </c:extLst>
        </c:ser>
        <c:dLbls>
          <c:dLblPos val="outEnd"/>
          <c:showLegendKey val="0"/>
          <c:showVal val="1"/>
          <c:showCatName val="0"/>
          <c:showSerName val="0"/>
          <c:showPercent val="0"/>
          <c:showBubbleSize val="0"/>
        </c:dLbls>
        <c:gapWidth val="150"/>
        <c:axId val="389201728"/>
        <c:axId val="389195072"/>
      </c:barChart>
      <c:catAx>
        <c:axId val="389201728"/>
        <c:scaling>
          <c:orientation val="minMax"/>
        </c:scaling>
        <c:delete val="0"/>
        <c:axPos val="b"/>
        <c:numFmt formatCode="General" sourceLinked="1"/>
        <c:majorTickMark val="out"/>
        <c:minorTickMark val="none"/>
        <c:tickLblPos val="nextTo"/>
        <c:crossAx val="389195072"/>
        <c:crosses val="autoZero"/>
        <c:auto val="1"/>
        <c:lblAlgn val="ctr"/>
        <c:lblOffset val="100"/>
        <c:noMultiLvlLbl val="0"/>
      </c:catAx>
      <c:valAx>
        <c:axId val="389195072"/>
        <c:scaling>
          <c:orientation val="minMax"/>
        </c:scaling>
        <c:delete val="1"/>
        <c:axPos val="l"/>
        <c:numFmt formatCode="General" sourceLinked="1"/>
        <c:majorTickMark val="out"/>
        <c:minorTickMark val="none"/>
        <c:tickLblPos val="nextTo"/>
        <c:crossAx val="389201728"/>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Asthma emergency department rate per 10,000 population</a:t>
            </a:r>
          </a:p>
        </c:rich>
      </c:tx>
      <c:layout/>
      <c:overlay val="0"/>
    </c:title>
    <c:autoTitleDeleted val="0"/>
    <c:plotArea>
      <c:layout/>
      <c:barChart>
        <c:barDir val="col"/>
        <c:grouping val="clustered"/>
        <c:varyColors val="0"/>
        <c:ser>
          <c:idx val="0"/>
          <c:order val="0"/>
          <c:tx>
            <c:strRef>
              <c:f>'H:\PROJECTS\2877021 MaineHealth MSCHNA Communications 2021\Presentations\[Health Indicator Chart Builder.xlsm]Indicator Tables'!$I$15</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CF64-4C0A-B8AA-C4CFE8CA2F92}"/>
              </c:ext>
            </c:extLst>
          </c:dPt>
          <c:dPt>
            <c:idx val="1"/>
            <c:invertIfNegative val="0"/>
            <c:bubble3D val="0"/>
            <c:spPr>
              <a:solidFill>
                <a:srgbClr val="A2ADB1"/>
              </a:solidFill>
            </c:spPr>
            <c:extLst>
              <c:ext xmlns:c16="http://schemas.microsoft.com/office/drawing/2014/chart" uri="{C3380CC4-5D6E-409C-BE32-E72D297353CC}">
                <c16:uniqueId val="{00000003-CF64-4C0A-B8AA-C4CFE8CA2F92}"/>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'[1]Indicator Tables'!$N$15:$O$15</c:f>
              <c:strCache>
                <c:ptCount val="2"/>
                <c:pt idx="0">
                  <c:v>2016-2018
Knox County</c:v>
                </c:pt>
                <c:pt idx="1">
                  <c:v>2016-2018
Maine</c:v>
                </c:pt>
              </c:strCache>
            </c:strRef>
          </c:cat>
          <c:val>
            <c:numRef>
              <c:f>'[1]Indicator Tables'!$J$15:$K$15</c:f>
              <c:numCache>
                <c:formatCode>General</c:formatCode>
                <c:ptCount val="2"/>
                <c:pt idx="0">
                  <c:v>51.3</c:v>
                </c:pt>
                <c:pt idx="1">
                  <c:v>42.5</c:v>
                </c:pt>
              </c:numCache>
            </c:numRef>
          </c:val>
          <c:extLst>
            <c:ext xmlns:c16="http://schemas.microsoft.com/office/drawing/2014/chart" uri="{C3380CC4-5D6E-409C-BE32-E72D297353CC}">
              <c16:uniqueId val="{00000004-CF64-4C0A-B8AA-C4CFE8CA2F92}"/>
            </c:ext>
          </c:extLst>
        </c:ser>
        <c:dLbls>
          <c:dLblPos val="outEnd"/>
          <c:showLegendKey val="0"/>
          <c:showVal val="1"/>
          <c:showCatName val="0"/>
          <c:showSerName val="0"/>
          <c:showPercent val="0"/>
          <c:showBubbleSize val="0"/>
        </c:dLbls>
        <c:gapWidth val="150"/>
        <c:axId val="389196320"/>
        <c:axId val="389194656"/>
      </c:barChart>
      <c:catAx>
        <c:axId val="389196320"/>
        <c:scaling>
          <c:orientation val="minMax"/>
        </c:scaling>
        <c:delete val="0"/>
        <c:axPos val="b"/>
        <c:numFmt formatCode="General" sourceLinked="1"/>
        <c:majorTickMark val="out"/>
        <c:minorTickMark val="none"/>
        <c:tickLblPos val="nextTo"/>
        <c:crossAx val="389194656"/>
        <c:crosses val="autoZero"/>
        <c:auto val="1"/>
        <c:lblAlgn val="ctr"/>
        <c:lblOffset val="100"/>
        <c:noMultiLvlLbl val="0"/>
      </c:catAx>
      <c:valAx>
        <c:axId val="389194656"/>
        <c:scaling>
          <c:orientation val="minMax"/>
        </c:scaling>
        <c:delete val="1"/>
        <c:axPos val="l"/>
        <c:numFmt formatCode="General" sourceLinked="1"/>
        <c:majorTickMark val="out"/>
        <c:minorTickMark val="none"/>
        <c:tickLblPos val="nextTo"/>
        <c:crossAx val="389196320"/>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Overweight (high school students)</a:t>
            </a:r>
          </a:p>
        </c:rich>
      </c:tx>
      <c:layout/>
      <c:overlay val="0"/>
    </c:title>
    <c:autoTitleDeleted val="0"/>
    <c:plotArea>
      <c:layout/>
      <c:barChart>
        <c:barDir val="col"/>
        <c:grouping val="clustered"/>
        <c:varyColors val="0"/>
        <c:ser>
          <c:idx val="0"/>
          <c:order val="0"/>
          <c:tx>
            <c:strRef>
              <c:f>'H:\PROJECTS\2877021 MaineHealth MSCHNA Communications 2021\Presentations\[Health Indicator Chart Builder.xlsm]Indicator Tables'!$H$17</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B53E-4B31-A882-039597F76094}"/>
              </c:ext>
            </c:extLst>
          </c:dPt>
          <c:dPt>
            <c:idx val="1"/>
            <c:invertIfNegative val="0"/>
            <c:bubble3D val="0"/>
            <c:spPr>
              <a:solidFill>
                <a:srgbClr val="3D6E6F"/>
              </a:solidFill>
            </c:spPr>
            <c:extLst>
              <c:ext xmlns:c16="http://schemas.microsoft.com/office/drawing/2014/chart" uri="{C3380CC4-5D6E-409C-BE32-E72D297353CC}">
                <c16:uniqueId val="{00000003-B53E-4B31-A882-039597F76094}"/>
              </c:ext>
            </c:extLst>
          </c:dPt>
          <c:dPt>
            <c:idx val="2"/>
            <c:invertIfNegative val="0"/>
            <c:bubble3D val="0"/>
            <c:spPr>
              <a:solidFill>
                <a:srgbClr val="A2ADB1"/>
              </a:solidFill>
            </c:spPr>
            <c:extLst>
              <c:ext xmlns:c16="http://schemas.microsoft.com/office/drawing/2014/chart" uri="{C3380CC4-5D6E-409C-BE32-E72D297353CC}">
                <c16:uniqueId val="{00000005-B53E-4B31-A882-039597F76094}"/>
              </c:ext>
            </c:extLst>
          </c:dPt>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'[1]Indicator Tables'!$M$17:$O$17</c:f>
              <c:strCache>
                <c:ptCount val="3"/>
                <c:pt idx="0">
                  <c:v>2017
Knox County</c:v>
                </c:pt>
                <c:pt idx="1">
                  <c:v>2019
Knox County</c:v>
                </c:pt>
                <c:pt idx="2">
                  <c:v>2019
Maine</c:v>
                </c:pt>
              </c:strCache>
            </c:strRef>
          </c:cat>
          <c:val>
            <c:numRef>
              <c:f>'[1]Indicator Tables'!$I$17:$K$17</c:f>
              <c:numCache>
                <c:formatCode>General</c:formatCode>
                <c:ptCount val="3"/>
                <c:pt idx="0">
                  <c:v>0.16300000000000001</c:v>
                </c:pt>
                <c:pt idx="1">
                  <c:v>0.128</c:v>
                </c:pt>
                <c:pt idx="2">
                  <c:v>0.16300000000000001</c:v>
                </c:pt>
              </c:numCache>
            </c:numRef>
          </c:val>
          <c:extLst>
            <c:ext xmlns:c16="http://schemas.microsoft.com/office/drawing/2014/chart" uri="{C3380CC4-5D6E-409C-BE32-E72D297353CC}">
              <c16:uniqueId val="{00000006-B53E-4B31-A882-039597F76094}"/>
            </c:ext>
          </c:extLst>
        </c:ser>
        <c:dLbls>
          <c:dLblPos val="outEnd"/>
          <c:showLegendKey val="0"/>
          <c:showVal val="1"/>
          <c:showCatName val="0"/>
          <c:showSerName val="0"/>
          <c:showPercent val="0"/>
          <c:showBubbleSize val="0"/>
        </c:dLbls>
        <c:gapWidth val="150"/>
        <c:axId val="389201728"/>
        <c:axId val="389200064"/>
      </c:barChart>
      <c:catAx>
        <c:axId val="389201728"/>
        <c:scaling>
          <c:orientation val="minMax"/>
        </c:scaling>
        <c:delete val="0"/>
        <c:axPos val="b"/>
        <c:numFmt formatCode="General" sourceLinked="1"/>
        <c:majorTickMark val="out"/>
        <c:minorTickMark val="none"/>
        <c:tickLblPos val="nextTo"/>
        <c:crossAx val="389200064"/>
        <c:crosses val="autoZero"/>
        <c:auto val="1"/>
        <c:lblAlgn val="ctr"/>
        <c:lblOffset val="100"/>
        <c:noMultiLvlLbl val="0"/>
      </c:catAx>
      <c:valAx>
        <c:axId val="389200064"/>
        <c:scaling>
          <c:orientation val="minMax"/>
        </c:scaling>
        <c:delete val="1"/>
        <c:axPos val="l"/>
        <c:numFmt formatCode="General" sourceLinked="1"/>
        <c:majorTickMark val="out"/>
        <c:minorTickMark val="none"/>
        <c:tickLblPos val="nextTo"/>
        <c:crossAx val="389201728"/>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D5D2B-9422-4547-9E81-2D8D2D1904FC}" type="datetimeFigureOut">
              <a:rPr lang="en-US" smtClean="0"/>
              <a:t>11/29/2021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6CDD7-021C-4D44-A941-E7B69ADD70F4}" type="slidenum">
              <a:rPr lang="en-US" smtClean="0"/>
              <a:t>‹#›</a:t>
            </a:fld>
            <a:endParaRPr lang="en-US"/>
          </a:p>
        </p:txBody>
      </p:sp>
    </p:spTree>
    <p:extLst>
      <p:ext uri="{BB962C8B-B14F-4D97-AF65-F5344CB8AC3E}">
        <p14:creationId xmlns:p14="http://schemas.microsoft.com/office/powerpoint/2010/main" val="381837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mayoclinic.org/diseases-conditions/prediabetes/symptoms-causes/syc-20355278"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fhop.ucsf.edu/sites/fhop.ucsf.edu/files/wysiwyg/Adolescent%20Mental%20Health%20Data.pdf"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Calibri" panose="020F0502020204030204" pitchFamily="34" charset="0"/>
              </a:rPr>
              <a:t>Local Planning Committee Member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a:t>
            </a:fld>
            <a:endParaRPr lang="en-US"/>
          </a:p>
        </p:txBody>
      </p:sp>
    </p:spTree>
    <p:extLst>
      <p:ext uri="{BB962C8B-B14F-4D97-AF65-F5344CB8AC3E}">
        <p14:creationId xmlns:p14="http://schemas.microsoft.com/office/powerpoint/2010/main" val="1578112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Midcoast</a:t>
            </a:r>
            <a:r>
              <a:rPr lang="en-US" dirty="0"/>
              <a:t> Public Health District is one of 9 Public Health Districts in Maine; 8 geographic-based Districts and one population-based District serving the State’s indigenous tribes.</a:t>
            </a:r>
          </a:p>
          <a:p>
            <a:endParaRPr lang="en-US" dirty="0"/>
          </a:p>
          <a:p>
            <a:r>
              <a:rPr lang="en-US" dirty="0"/>
              <a:t>The </a:t>
            </a:r>
            <a:r>
              <a:rPr lang="en-US" dirty="0" err="1"/>
              <a:t>Midcoast</a:t>
            </a:r>
            <a:r>
              <a:rPr lang="en-US" dirty="0"/>
              <a:t> District has a public health unit that includes Public Health Nursing, District Epidemiology, Health Inspections, Drinking Water, and the District Liaison and Council Coordinator.  In addition to its regular functions, the Public Health Unit has been focused on the support of the </a:t>
            </a:r>
            <a:r>
              <a:rPr lang="en-US" dirty="0" err="1"/>
              <a:t>Covid</a:t>
            </a:r>
            <a:r>
              <a:rPr lang="en-US" dirty="0"/>
              <a:t> 19 response.</a:t>
            </a:r>
          </a:p>
          <a:p>
            <a:endParaRPr lang="en-US" dirty="0"/>
          </a:p>
          <a:p>
            <a:r>
              <a:rPr lang="en-US" dirty="0"/>
              <a:t>Our District includes Waldo, Knox, Lincoln and Sagadahoc Counties encompassing 73 municipalities.  One of the unique features of our District are the six island communities of Islesboro, Isle au Haut, North Haven, </a:t>
            </a:r>
            <a:r>
              <a:rPr lang="en-US" dirty="0" err="1"/>
              <a:t>Vinalhaven</a:t>
            </a:r>
            <a:r>
              <a:rPr lang="en-US" dirty="0"/>
              <a:t> and </a:t>
            </a:r>
            <a:r>
              <a:rPr lang="en-US" dirty="0" err="1"/>
              <a:t>Monhegan</a:t>
            </a:r>
            <a:r>
              <a:rPr lang="en-US" dirty="0"/>
              <a:t>.  </a:t>
            </a:r>
          </a:p>
          <a:p>
            <a:endParaRPr lang="en-US" dirty="0"/>
          </a:p>
          <a:p>
            <a:r>
              <a:rPr lang="en-US" dirty="0"/>
              <a:t>Next Slide Please.</a:t>
            </a:r>
          </a:p>
          <a:p>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11</a:t>
            </a:fld>
            <a:endParaRPr lang="en-US"/>
          </a:p>
        </p:txBody>
      </p:sp>
    </p:spTree>
    <p:extLst>
      <p:ext uri="{BB962C8B-B14F-4D97-AF65-F5344CB8AC3E}">
        <p14:creationId xmlns:p14="http://schemas.microsoft.com/office/powerpoint/2010/main" val="548706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Midcoast Public Health Council continued its work on mental health, obesity and elevated blood lead levels in children.  Through funding made available through Maine CDC, the MPHC was able to conduct a series of Mental Health First Aid programs in the District, training 80 persons.  </a:t>
            </a:r>
          </a:p>
          <a:p>
            <a:endParaRPr lang="en-US" dirty="0"/>
          </a:p>
          <a:p>
            <a:r>
              <a:rPr lang="en-US" dirty="0"/>
              <a:t>Our Obesity Committee sought out opportunities to promote low and no cost physical activity opportunities through local land trusts and conservancies.</a:t>
            </a:r>
          </a:p>
          <a:p>
            <a:endParaRPr lang="en-US" dirty="0"/>
          </a:p>
          <a:p>
            <a:r>
              <a:rPr lang="en-US" dirty="0"/>
              <a:t>And,, our lead committee collaborated with pediatric providers to create strategies to improve blood lead level screening in children.  </a:t>
            </a:r>
          </a:p>
          <a:p>
            <a:endParaRPr lang="en-US" dirty="0"/>
          </a:p>
          <a:p>
            <a:r>
              <a:rPr lang="en-US" dirty="0"/>
              <a:t>The Midcoast Public Health Council meets five times per year, and continued to meet throughout the pandemic, offering a variety virtual panel discussions and presentations.  Thanks to the MPHC Leadership, Council Members and Stakeholders for continuing to plan, meet and engage during these challenging times.</a:t>
            </a:r>
          </a:p>
          <a:p>
            <a:endParaRPr lang="en-US" dirty="0"/>
          </a:p>
          <a:p>
            <a:r>
              <a:rPr lang="en-US" dirty="0"/>
              <a:t>Thank you for this opportunity to provide Midcoast Public Health District and Council highlights,  I’ll now turn it back to Adrienne Gallant.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12</a:t>
            </a:fld>
            <a:endParaRPr lang="en-US" dirty="0"/>
          </a:p>
        </p:txBody>
      </p:sp>
    </p:spTree>
    <p:extLst>
      <p:ext uri="{BB962C8B-B14F-4D97-AF65-F5344CB8AC3E}">
        <p14:creationId xmlns:p14="http://schemas.microsoft.com/office/powerpoint/2010/main" val="3040053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delve into the next group of slides, I want to take a moment to mention that these upcoming slides are a snap shot of work done by the hospital and our community partner, the Knox</a:t>
            </a:r>
            <a:r>
              <a:rPr lang="en-US" baseline="0" dirty="0"/>
              <a:t> County Community Health Coalition</a:t>
            </a:r>
            <a:r>
              <a:rPr lang="en-US" dirty="0"/>
              <a:t>, with</a:t>
            </a:r>
            <a:r>
              <a:rPr lang="en-US" baseline="0" dirty="0"/>
              <a:t> whom we collaborate on grant work to help move the needle on these health priorities. The work outlined here has been done between October 1, 2018 until September 2021. We fully recognize that we have many community partners who are also doing population health work in Knox County, many of which are here today. The </a:t>
            </a:r>
          </a:p>
          <a:p>
            <a:endParaRPr lang="en-US" baseline="0" dirty="0"/>
          </a:p>
          <a:p>
            <a:r>
              <a:rPr lang="en-US" baseline="0" dirty="0"/>
              <a:t>Onto our slides! </a:t>
            </a:r>
          </a:p>
          <a:p>
            <a:endParaRPr lang="en-US" baseline="0" dirty="0"/>
          </a:p>
          <a:p>
            <a:r>
              <a:rPr lang="en-US" baseline="0" dirty="0"/>
              <a:t>Next slide please</a:t>
            </a:r>
          </a:p>
          <a:p>
            <a:endParaRPr lang="en-US" baseline="0" dirty="0"/>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13</a:t>
            </a:fld>
            <a:endParaRPr lang="en-US"/>
          </a:p>
        </p:txBody>
      </p:sp>
    </p:spTree>
    <p:extLst>
      <p:ext uri="{BB962C8B-B14F-4D97-AF65-F5344CB8AC3E}">
        <p14:creationId xmlns:p14="http://schemas.microsoft.com/office/powerpoint/2010/main" val="2788756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the years move forward, we continue to see the impact substance use has on individuals, families, and the community at large. Work by our hospitals and community partners continues to be done to increase access to treatment and/or provide education on the implications of substance use on the individual, families, and our community.</a:t>
            </a:r>
          </a:p>
          <a:p>
            <a:endParaRPr lang="en-US" baseline="0" dirty="0"/>
          </a:p>
          <a:p>
            <a:r>
              <a:rPr lang="en-US" baseline="0" dirty="0"/>
              <a:t>In 2018 a group of providers from multiple community organizations came together in Waldo County to form the Waldo County Recovery Committee. Knox County followed suit in 2019 forming the Knox County Recovery Collaborative. The purpose of the groups is </a:t>
            </a:r>
            <a:r>
              <a:rPr lang="en-US" b="0" baseline="0" dirty="0"/>
              <a:t>to increase communication between organizations and help those struggling the many aspects of substance use.</a:t>
            </a:r>
          </a:p>
          <a:p>
            <a:endParaRPr lang="en-US" b="0" baseline="0" dirty="0"/>
          </a:p>
          <a:p>
            <a:r>
              <a:rPr lang="en-US" b="0" baseline="0" dirty="0"/>
              <a:t>Pen Bay Medical Center and Waldo County General Hospital continue to offer Integrated Medication Assisted Treatment to those dealing with opioid use disorder. Between Pen Bay and Waldo County General Hospital’s practices, psychiatric and health centers there are 20 IMAT providers.</a:t>
            </a:r>
          </a:p>
          <a:p>
            <a:endParaRPr lang="en-US" b="0" baseline="0" dirty="0"/>
          </a:p>
          <a:p>
            <a:r>
              <a:rPr lang="en-US" b="0" baseline="0" dirty="0"/>
              <a:t>Pen Bay received a federal planning grant in September of 2020 to look at the gaps in needs and resources for individuals with opioid use disorder. Through the grant, we were able to conduct a needs assessment and start developing a plan to addressing some of the gaps.</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a:t>Over the past three years, Waldo County Recovery Committee and the Knox County Community Health Coalition provided a variety of community and provider focused trainings and partnered with law enforcement to support county wide county wide medication take back events.</a:t>
            </a:r>
          </a:p>
          <a:p>
            <a:endParaRPr lang="en-US" b="0" baseline="0" dirty="0"/>
          </a:p>
          <a:p>
            <a:endParaRPr lang="en-US" b="0" baseline="0" dirty="0"/>
          </a:p>
          <a:p>
            <a:r>
              <a:rPr lang="en-US" b="0" baseline="0" dirty="0"/>
              <a:t>The Knox County Community Health coalition received a </a:t>
            </a:r>
            <a:r>
              <a:rPr lang="en-US" b="0" baseline="0" dirty="0" err="1"/>
              <a:t>MeHAF</a:t>
            </a:r>
            <a:r>
              <a:rPr lang="en-US" b="0" baseline="0" dirty="0"/>
              <a:t> grant that allowed them to partner with the Knox County Sheriff’s office to support discharge planning to connect inmates being released with community resources. </a:t>
            </a:r>
          </a:p>
          <a:p>
            <a:endParaRPr lang="en-US" b="0" baseline="0" dirty="0"/>
          </a:p>
          <a:p>
            <a:r>
              <a:rPr lang="en-US" b="0" baseline="0" dirty="0"/>
              <a:t>Next slide please</a:t>
            </a:r>
          </a:p>
          <a:p>
            <a:endParaRPr lang="en-US" b="0" baseline="0" dirty="0"/>
          </a:p>
          <a:p>
            <a:endParaRPr lang="en-US" b="1" baseline="0" dirty="0"/>
          </a:p>
          <a:p>
            <a:endParaRPr lang="en-US" b="1" baseline="0" dirty="0"/>
          </a:p>
        </p:txBody>
      </p:sp>
      <p:sp>
        <p:nvSpPr>
          <p:cNvPr id="4" name="Slide Number Placeholder 3"/>
          <p:cNvSpPr>
            <a:spLocks noGrp="1"/>
          </p:cNvSpPr>
          <p:nvPr>
            <p:ph type="sldNum" sz="quarter" idx="10"/>
          </p:nvPr>
        </p:nvSpPr>
        <p:spPr/>
        <p:txBody>
          <a:bodyPr/>
          <a:lstStyle/>
          <a:p>
            <a:fld id="{4886CDD7-021C-4D44-A941-E7B69ADD70F4}" type="slidenum">
              <a:rPr lang="en-US" smtClean="0"/>
              <a:t>14</a:t>
            </a:fld>
            <a:endParaRPr lang="en-US"/>
          </a:p>
        </p:txBody>
      </p:sp>
    </p:spTree>
    <p:extLst>
      <p:ext uri="{BB962C8B-B14F-4D97-AF65-F5344CB8AC3E}">
        <p14:creationId xmlns:p14="http://schemas.microsoft.com/office/powerpoint/2010/main" val="4232127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Tobacco use and tobacco prevention has been a focus across our counties. Work is done across sectors to develop policies, provide support for those that need or want</a:t>
            </a:r>
            <a:r>
              <a:rPr lang="en-US" baseline="0" dirty="0"/>
              <a:t> to quit and educate people of all ages on the health risks of using tobacco and the need to become or remain tobacco free.</a:t>
            </a:r>
            <a:endParaRPr lang="en-US" dirty="0"/>
          </a:p>
          <a:p>
            <a:endParaRPr lang="en-US" dirty="0"/>
          </a:p>
          <a:p>
            <a:r>
              <a:rPr lang="en-US" dirty="0"/>
              <a:t>Over the past three years</a:t>
            </a:r>
            <a:r>
              <a:rPr lang="en-US" baseline="0" dirty="0"/>
              <a:t> we’ve seen r</a:t>
            </a:r>
            <a:r>
              <a:rPr lang="en-US" dirty="0"/>
              <a:t>eferrals</a:t>
            </a:r>
            <a:r>
              <a:rPr lang="en-US" baseline="0" dirty="0"/>
              <a:t> from providers to the helpline increase each year. </a:t>
            </a:r>
          </a:p>
          <a:p>
            <a:endParaRPr lang="en-US" baseline="0" dirty="0"/>
          </a:p>
          <a:p>
            <a:r>
              <a:rPr lang="en-US" baseline="0" dirty="0"/>
              <a:t>Multiple trainings were provided to the community across both counties on vaping, tobacco prevention, the </a:t>
            </a:r>
            <a:r>
              <a:rPr lang="en-US" baseline="0" dirty="0" err="1"/>
              <a:t>quitlink</a:t>
            </a:r>
            <a:r>
              <a:rPr lang="en-US" baseline="0" dirty="0"/>
              <a:t> and the sidekicks program. Over 2500 people were reached with these trainings! </a:t>
            </a:r>
            <a:endParaRPr lang="en-US" dirty="0"/>
          </a:p>
          <a:p>
            <a:endParaRPr lang="en-US" baseline="0" dirty="0"/>
          </a:p>
          <a:p>
            <a:endParaRPr lang="en-US" baseline="0" dirty="0"/>
          </a:p>
          <a:p>
            <a:r>
              <a:rPr lang="en-US" baseline="0" dirty="0"/>
              <a:t>Next slide please</a:t>
            </a:r>
          </a:p>
          <a:p>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15</a:t>
            </a:fld>
            <a:endParaRPr lang="en-US"/>
          </a:p>
        </p:txBody>
      </p:sp>
    </p:spTree>
    <p:extLst>
      <p:ext uri="{BB962C8B-B14F-4D97-AF65-F5344CB8AC3E}">
        <p14:creationId xmlns:p14="http://schemas.microsoft.com/office/powerpoint/2010/main" val="720192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As you can see here there are a number of programs in our county working on reducing the incidence and impact of obesity and diabetes. From Let’s Go! To SNAP-Ed to </a:t>
            </a:r>
            <a:r>
              <a:rPr lang="en-US" baseline="0" dirty="0" err="1"/>
              <a:t>MaineHealth’s</a:t>
            </a:r>
            <a:r>
              <a:rPr lang="en-US" baseline="0" dirty="0"/>
              <a:t> Diabetes Prevention program. There’s a large focus on helping our community eat healthy, move more and access fresh fruits and vegetables on a budget. </a:t>
            </a:r>
          </a:p>
          <a:p>
            <a:endParaRPr lang="en-US" baseline="0" dirty="0"/>
          </a:p>
          <a:p>
            <a:r>
              <a:rPr lang="en-US" baseline="0" dirty="0"/>
              <a:t>We’ve seen an increase in engagement from our LG! sites this year. With the interruption of COVID we were not sure if the program would rebound but sites were happy to re-engage to continue to provide healthy spaces for kids to learn. And with everything that schools have been going through they’ve been willing to work with our coordinator on revising their wellness policies (3 revised, 7 in the works).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Maine SNAP-Ed is a federally funded program that provides nutrition education services in settings like schools, food pantries, Head Starts, other child care settings, grocery stores</a:t>
            </a:r>
            <a:r>
              <a:rPr lang="en-US" sz="1200" b="0" i="0" kern="1200" baseline="0" dirty="0">
                <a:solidFill>
                  <a:schemeClr val="tx1"/>
                </a:solidFill>
                <a:effectLst/>
                <a:latin typeface="+mn-lt"/>
                <a:ea typeface="+mn-ea"/>
                <a:cs typeface="+mn-cs"/>
              </a:rPr>
              <a:t> and regional DHHS offices, and o</a:t>
            </a:r>
            <a:r>
              <a:rPr lang="en-US" sz="1200" b="0" i="0" kern="1200" dirty="0">
                <a:solidFill>
                  <a:schemeClr val="tx1"/>
                </a:solidFill>
                <a:effectLst/>
                <a:latin typeface="+mn-lt"/>
                <a:ea typeface="+mn-ea"/>
                <a:cs typeface="+mn-cs"/>
              </a:rPr>
              <a:t>ur SNAP-Ed</a:t>
            </a:r>
            <a:r>
              <a:rPr lang="en-US" sz="1200" b="0" i="0" kern="1200" baseline="0" dirty="0">
                <a:solidFill>
                  <a:schemeClr val="tx1"/>
                </a:solidFill>
                <a:effectLst/>
                <a:latin typeface="+mn-lt"/>
                <a:ea typeface="+mn-ea"/>
                <a:cs typeface="+mn-cs"/>
              </a:rPr>
              <a:t> coordinators have been working hard to get this information out to these organizations and sites. </a:t>
            </a:r>
            <a:endParaRPr lang="en-US" sz="1200" b="0" i="0" kern="1200" dirty="0">
              <a:solidFill>
                <a:schemeClr val="tx1"/>
              </a:solidFill>
              <a:effectLst/>
              <a:latin typeface="+mn-lt"/>
              <a:ea typeface="+mn-ea"/>
              <a:cs typeface="+mn-cs"/>
            </a:endParaRPr>
          </a:p>
          <a:p>
            <a:endParaRPr lang="en-US" baseline="0" dirty="0"/>
          </a:p>
          <a:p>
            <a:r>
              <a:rPr lang="en-US" baseline="0" dirty="0"/>
              <a:t>908 nutrition education classes were provided by the SNAP Educators in both Knox and Waldo counties to youth of all ages as well as adults reaching almost 2500 participants.</a:t>
            </a:r>
          </a:p>
          <a:p>
            <a:r>
              <a:rPr lang="en-US" baseline="0" dirty="0"/>
              <a:t>SNAP-Ed in Waldo County collaborated with WIC, the Women, Infant and Children program, to create YouTube videos on how to make healthy meals.</a:t>
            </a:r>
          </a:p>
          <a:p>
            <a:r>
              <a:rPr lang="en-US" baseline="0" dirty="0"/>
              <a:t>SNAP-Ed in Knox County provided nutritional and menu guidance for the AIO weekend meal program. </a:t>
            </a:r>
          </a:p>
          <a:p>
            <a:endParaRPr lang="en-US" baseline="0" dirty="0"/>
          </a:p>
          <a:p>
            <a:r>
              <a:rPr lang="en-US" baseline="0" dirty="0"/>
              <a:t>The National Diabetes Prevention Program started being offered statewide October 2019. The program had to pivot quickly to a remote option in March of 2020. Since going remote we’ve seen an increase in participation in the program from both Knox and Waldo County residents (as well as across the state). The ability to participate in this program remotely has increased access to the program in a way that we didn’t anticipate.</a:t>
            </a:r>
          </a:p>
          <a:p>
            <a:endParaRPr lang="en-US" dirty="0"/>
          </a:p>
          <a:p>
            <a:endParaRPr lang="en-US" baseline="0" dirty="0"/>
          </a:p>
          <a:p>
            <a:r>
              <a:rPr lang="en-US" baseline="0" dirty="0"/>
              <a:t>Next slide please</a:t>
            </a:r>
          </a:p>
          <a:p>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16</a:t>
            </a:fld>
            <a:endParaRPr lang="en-US"/>
          </a:p>
        </p:txBody>
      </p:sp>
    </p:spTree>
    <p:extLst>
      <p:ext uri="{BB962C8B-B14F-4D97-AF65-F5344CB8AC3E}">
        <p14:creationId xmlns:p14="http://schemas.microsoft.com/office/powerpoint/2010/main" val="573741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baseline="0" dirty="0">
                <a:solidFill>
                  <a:schemeClr val="tx1"/>
                </a:solidFill>
                <a:latin typeface="Arial" panose="020B0604020202020204" pitchFamily="34" charset="0"/>
                <a:cs typeface="Arial" panose="020B0604020202020204" pitchFamily="34" charset="0"/>
              </a:rPr>
              <a:t>In Maine, people are living with food insecurity every day and Knox and Waldo counties are no different. Access to affordable fresh fruits and vegetables is a challenge for many of our residents. Over the past three years the hospitals and our community partners have been working to help those in need. </a:t>
            </a:r>
          </a:p>
          <a:p>
            <a:pPr marL="0" indent="0">
              <a:buFont typeface="Arial" panose="020B0604020202020204" pitchFamily="34" charset="0"/>
              <a:buNone/>
            </a:pPr>
            <a:endParaRPr lang="en-US" b="0" baseline="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0" baseline="0" dirty="0">
                <a:solidFill>
                  <a:schemeClr val="tx1"/>
                </a:solidFill>
                <a:latin typeface="Arial" panose="020B0604020202020204" pitchFamily="34" charset="0"/>
                <a:cs typeface="Arial" panose="020B0604020202020204" pitchFamily="34" charset="0"/>
              </a:rPr>
              <a:t>In the summer of 2019 PBMC partnered with the SNAP program and the Maine Federation of Farmer’s Markets to allow the use of SNAP benefits at the Rockland Farmer’s Market. As the summer progressed we saw an increase in the use of SNAP benefits. We also promoted the Harvest Bucks program: for every dollar spent, SNAP recipients would receive a dollar in harvest bucks that they could then use at the market to purchase fresh fruits and vegetables. The program was successful enough that the farmer’s market agreed to continue it for the following two summers (2020 and 2021). The program has continued to flourish!</a:t>
            </a:r>
          </a:p>
          <a:p>
            <a:pPr marL="0" indent="0">
              <a:buFont typeface="Arial" panose="020B0604020202020204" pitchFamily="34" charset="0"/>
              <a:buNone/>
            </a:pPr>
            <a:endParaRPr lang="en-US" b="0" baseline="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0" baseline="0" dirty="0">
                <a:solidFill>
                  <a:schemeClr val="tx1"/>
                </a:solidFill>
                <a:latin typeface="Arial" panose="020B0604020202020204" pitchFamily="34" charset="0"/>
                <a:cs typeface="Arial" panose="020B0604020202020204" pitchFamily="34" charset="0"/>
              </a:rPr>
              <a:t>Since December 2019, the hospital practices partnered with the Good Shepard Food Bank to distribute a total of 195 food bags to those identified as food insecure</a:t>
            </a:r>
          </a:p>
          <a:p>
            <a:pPr marL="0" indent="0">
              <a:buFont typeface="Arial" panose="020B0604020202020204" pitchFamily="34" charset="0"/>
              <a:buNone/>
            </a:pPr>
            <a:endParaRPr lang="en-US" b="0" baseline="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0" baseline="0" dirty="0">
                <a:solidFill>
                  <a:schemeClr val="tx1"/>
                </a:solidFill>
                <a:latin typeface="Arial" panose="020B0604020202020204" pitchFamily="34" charset="0"/>
                <a:cs typeface="Arial" panose="020B0604020202020204" pitchFamily="34" charset="0"/>
              </a:rPr>
              <a:t>Again in partnership with the Good Shepard Food Bank, under the Mainers Feeding Mainers initiative, PBMC and WCGH offered free veggies to patients. Between July and October of this year, both hospitals partnered with local farms to provide over 5,000 pounds of fresh vegetables to patients across both counties. </a:t>
            </a:r>
          </a:p>
          <a:p>
            <a:pPr marL="171450" lvl="0" indent="-171450">
              <a:buFont typeface="Arial" panose="020B0604020202020204" pitchFamily="34" charset="0"/>
              <a:buChar char="•"/>
            </a:pPr>
            <a:r>
              <a:rPr lang="en-US" b="0" baseline="0" dirty="0">
                <a:solidFill>
                  <a:schemeClr val="tx1"/>
                </a:solidFill>
                <a:latin typeface="Arial" panose="020B0604020202020204" pitchFamily="34" charset="0"/>
                <a:cs typeface="Arial" panose="020B0604020202020204" pitchFamily="34" charset="0"/>
              </a:rPr>
              <a:t>   PBMC partnered with Maine Coast Heritage Farm for produce from Erickson Farm</a:t>
            </a:r>
          </a:p>
          <a:p>
            <a:pPr marL="285750" indent="-285750">
              <a:buFont typeface="Arial" panose="020B0604020202020204" pitchFamily="34" charset="0"/>
              <a:buChar char="•"/>
            </a:pPr>
            <a:r>
              <a:rPr lang="en-US" b="0" baseline="0" dirty="0">
                <a:solidFill>
                  <a:schemeClr val="tx1"/>
                </a:solidFill>
                <a:latin typeface="Arial" panose="020B0604020202020204" pitchFamily="34" charset="0"/>
                <a:cs typeface="Arial" panose="020B0604020202020204" pitchFamily="34" charset="0"/>
              </a:rPr>
              <a:t>WCGH partnered with Calyx Farm in Morrill</a:t>
            </a:r>
          </a:p>
          <a:p>
            <a:endParaRPr lang="en-US" dirty="0"/>
          </a:p>
          <a:p>
            <a:r>
              <a:rPr lang="en-US" dirty="0"/>
              <a:t>The</a:t>
            </a:r>
            <a:r>
              <a:rPr lang="en-US" baseline="0" dirty="0"/>
              <a:t> SNAP-Ed coordinator for Knox County developed and expanded the Knox County Gleaners. Produce gleaned from farms was distributed among local food pantries, organizations and low-income senior residences. The coordinator also helped develop plans for a community kitchen where hands on classes can be taught and participants can gain cooking skills and understand how those skills can lead to a healthier life.</a:t>
            </a:r>
          </a:p>
          <a:p>
            <a:endParaRPr lang="en-US" baseline="0" dirty="0"/>
          </a:p>
          <a:p>
            <a:r>
              <a:rPr lang="en-US" baseline="0" dirty="0"/>
              <a:t>Now, I am happy to turn this back to </a:t>
            </a:r>
            <a:r>
              <a:rPr lang="en-US" b="0" baseline="0" dirty="0"/>
              <a:t>JSI</a:t>
            </a:r>
            <a:endParaRPr lang="en-US" b="0" dirty="0"/>
          </a:p>
        </p:txBody>
      </p:sp>
      <p:sp>
        <p:nvSpPr>
          <p:cNvPr id="4" name="Slide Number Placeholder 3"/>
          <p:cNvSpPr>
            <a:spLocks noGrp="1"/>
          </p:cNvSpPr>
          <p:nvPr>
            <p:ph type="sldNum" sz="quarter" idx="10"/>
          </p:nvPr>
        </p:nvSpPr>
        <p:spPr/>
        <p:txBody>
          <a:bodyPr/>
          <a:lstStyle/>
          <a:p>
            <a:fld id="{4886CDD7-021C-4D44-A941-E7B69ADD70F4}" type="slidenum">
              <a:rPr lang="en-US" smtClean="0"/>
              <a:t>17</a:t>
            </a:fld>
            <a:endParaRPr lang="en-US"/>
          </a:p>
        </p:txBody>
      </p:sp>
    </p:spTree>
    <p:extLst>
      <p:ext uri="{BB962C8B-B14F-4D97-AF65-F5344CB8AC3E}">
        <p14:creationId xmlns:p14="http://schemas.microsoft.com/office/powerpoint/2010/main" val="3751657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JSI or other facilitator</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18</a:t>
            </a:fld>
            <a:endParaRPr lang="en-US"/>
          </a:p>
        </p:txBody>
      </p:sp>
    </p:spTree>
    <p:extLst>
      <p:ext uri="{BB962C8B-B14F-4D97-AF65-F5344CB8AC3E}">
        <p14:creationId xmlns:p14="http://schemas.microsoft.com/office/powerpoint/2010/main" val="73635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JSI or other facilitator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kern="120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 star means that the health issue or problem is getting better over time or better in comparison to another place</a:t>
            </a:r>
          </a:p>
          <a:p>
            <a:r>
              <a:rPr lang="en-US" sz="1200" kern="1200" baseline="0" dirty="0">
                <a:solidFill>
                  <a:schemeClr val="tx1"/>
                </a:solidFill>
                <a:effectLst/>
                <a:latin typeface="+mn-lt"/>
                <a:ea typeface="+mn-ea"/>
                <a:cs typeface="+mn-cs"/>
              </a:rPr>
              <a:t>A red exclamation point means that the health issue or problem is getting worse over time or worse in comparison to another place</a:t>
            </a:r>
          </a:p>
          <a:p>
            <a:r>
              <a:rPr lang="en-US" sz="1200" kern="1200" baseline="0" dirty="0">
                <a:solidFill>
                  <a:schemeClr val="tx1"/>
                </a:solidFill>
                <a:effectLst/>
                <a:latin typeface="+mn-lt"/>
                <a:ea typeface="+mn-ea"/>
                <a:cs typeface="+mn-cs"/>
              </a:rPr>
              <a:t>A gray circle means that the dating hasn’t changed over time or isn’t much different in comparison to another place</a:t>
            </a:r>
          </a:p>
          <a:p>
            <a:r>
              <a:rPr lang="en-US" sz="1200" kern="1200" baseline="0" dirty="0">
                <a:solidFill>
                  <a:schemeClr val="tx1"/>
                </a:solidFill>
                <a:effectLst/>
                <a:latin typeface="+mn-lt"/>
                <a:ea typeface="+mn-ea"/>
                <a:cs typeface="+mn-cs"/>
              </a:rPr>
              <a:t>N/A means that there was not enough data to be able to make a comparison</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There are two additional symbols you might see:</a:t>
            </a:r>
          </a:p>
          <a:p>
            <a:r>
              <a:rPr lang="en-US" sz="1200" kern="1200" baseline="0" dirty="0">
                <a:solidFill>
                  <a:schemeClr val="tx1"/>
                </a:solidFill>
                <a:effectLst/>
                <a:latin typeface="+mn-lt"/>
                <a:ea typeface="+mn-ea"/>
                <a:cs typeface="+mn-cs"/>
              </a:rPr>
              <a:t>A black dot means that you should use caution when interpreting the data – the results might be unreliable because of small numbers</a:t>
            </a:r>
          </a:p>
          <a:p>
            <a:r>
              <a:rPr lang="en-US" sz="1200" kern="1200" baseline="0" dirty="0">
                <a:solidFill>
                  <a:schemeClr val="tx1"/>
                </a:solidFill>
                <a:effectLst/>
                <a:latin typeface="+mn-lt"/>
                <a:ea typeface="+mn-ea"/>
                <a:cs typeface="+mn-cs"/>
              </a:rPr>
              <a:t>A black dash means that data was unavailable, or that data was suppressed due to a small number of respondents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(Go to next slide and walk audience through an example)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86CDD7-021C-4D44-A941-E7B69ADD70F4}" type="slidenum">
              <a:rPr lang="en-US" smtClean="0"/>
              <a:t>19</a:t>
            </a:fld>
            <a:endParaRPr lang="en-US"/>
          </a:p>
        </p:txBody>
      </p:sp>
    </p:spTree>
    <p:extLst>
      <p:ext uri="{BB962C8B-B14F-4D97-AF65-F5344CB8AC3E}">
        <p14:creationId xmlns:p14="http://schemas.microsoft.com/office/powerpoint/2010/main" val="1479829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how we’ve visualized the data in the County Health Profiles.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charts in this presentation are all excerpts from the Data Health Profiles that were created by </a:t>
            </a:r>
            <a:r>
              <a:rPr lang="en-US" dirty="0" err="1"/>
              <a:t>MaineHealth</a:t>
            </a:r>
            <a:r>
              <a:rPr lang="en-US" dirty="0"/>
              <a:t> and the Maine CDC. They contain data pulled from publicly available sources that are designed to help people learn more about the health of their communities. Not all the data points are available for every measure, but we’ve included data wherever we can.</a:t>
            </a:r>
          </a:p>
          <a:p>
            <a:endParaRPr lang="en-US" dirty="0"/>
          </a:p>
          <a:p>
            <a:r>
              <a:rPr lang="en-US" dirty="0"/>
              <a:t>The green bars represent data from your community. The left most one represents a past data point, and the right bar represents the most recent data point available when the data was gathered. These are the same data points used in the Data Health Profiles.</a:t>
            </a:r>
          </a:p>
          <a:p>
            <a:endParaRPr lang="en-US" dirty="0"/>
          </a:p>
          <a:p>
            <a:r>
              <a:rPr lang="en-US" dirty="0"/>
              <a:t>The grey bars represent data for the state of Maine as a whole- on the left- and for the United States as a whole- on the right, when it is available.</a:t>
            </a:r>
          </a:p>
          <a:p>
            <a:endParaRPr lang="en-US" dirty="0"/>
          </a:p>
          <a:p>
            <a:r>
              <a:rPr lang="en-US" dirty="0"/>
              <a:t>We’ve also noted where differences in the data points are ‘statistically significant’. A difference between two measurements is significant when scientists can say, with a known degree of confidence, that the difference between them is large enough that the difference is most likely to be caused by an actual difference in the item being measured, and not caused by error associated taking the measurement. All of these tests are comparing the most recent data point for your community to other data points. A red exclamation mark indicates a difference that your community is significantly different in a less desirable direction compared to the data point with the symbol. A green star indicates that your community is significantly different in a more desirable direction. A grey circle indicates that there is no significant difference.</a:t>
            </a:r>
          </a:p>
          <a:p>
            <a:endParaRPr lang="en-US" baseline="0" dirty="0"/>
          </a:p>
          <a:p>
            <a:r>
              <a:rPr lang="en-US" b="1" dirty="0"/>
              <a:t>(keep in presentation – do not read</a:t>
            </a:r>
            <a:r>
              <a:rPr lang="en-US" b="1" baseline="0" dirty="0"/>
              <a:t> for deaf/HOH event or people with disabilities). </a:t>
            </a:r>
            <a:r>
              <a:rPr lang="en-US" dirty="0"/>
              <a:t>A difference between two measurements is significant when scientists can say, with a known degree of confidence, that the difference between them is large enough that the difference is most likely to be caused by an actual difference in the item being measured, and not caused by an</a:t>
            </a:r>
            <a:r>
              <a:rPr lang="en-US" baseline="0" dirty="0"/>
              <a:t> error</a:t>
            </a:r>
            <a:r>
              <a:rPr lang="en-US" dirty="0"/>
              <a:t> associated taking the measurement. All of these tests are comparing the most recent data point for your community to other data points. </a:t>
            </a:r>
          </a:p>
          <a:p>
            <a:endParaRPr lang="en-US" dirty="0"/>
          </a:p>
          <a:p>
            <a:r>
              <a:rPr lang="en-US" dirty="0"/>
              <a:t>For example, in this slide, we have two symbols. The grey circle next to the measurement for 2009-2011 Aroostook County means that there is no significantly different change in the rate of poverty in Aroostook County when comparing the data from 2009-2011 to the data from 2015-2019. The red exclamation mark next to the Maine data point says there is a significant difference between 2015-2019 Aroostook County and 2015-2019 Maine, and that it is less desirable that Aroostook County has a higher rate of individuals living in poverty. No comparison could be made to the data for the U.S. because the years of data collection were different.</a:t>
            </a:r>
          </a:p>
          <a:p>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20</a:t>
            </a:fld>
            <a:endParaRPr lang="en-US"/>
          </a:p>
        </p:txBody>
      </p:sp>
    </p:spTree>
    <p:extLst>
      <p:ext uri="{BB962C8B-B14F-4D97-AF65-F5344CB8AC3E}">
        <p14:creationId xmlns:p14="http://schemas.microsoft.com/office/powerpoint/2010/main" val="2617010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Arial" panose="020B0604020202020204" pitchFamily="34" charset="0"/>
                <a:ea typeface="Calibri" panose="020F0502020204030204" pitchFamily="34" charset="0"/>
              </a:rPr>
              <a:t>Local Planning Committee Member to go over agenda and then turn it over to Jo Morrissey to provide an overview of the Zoom tools available and the purpose of </a:t>
            </a:r>
            <a:r>
              <a:rPr lang="en-US" sz="1200" b="0">
                <a:effectLst/>
                <a:latin typeface="Arial" panose="020B0604020202020204" pitchFamily="34" charset="0"/>
                <a:ea typeface="Calibri" panose="020F0502020204030204" pitchFamily="34" charset="0"/>
              </a:rPr>
              <a:t>today’s forum</a:t>
            </a:r>
            <a:endParaRPr lang="en-US" sz="1200" b="0" dirty="0">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a:t>
            </a:fld>
            <a:endParaRPr lang="en-US"/>
          </a:p>
        </p:txBody>
      </p:sp>
    </p:spTree>
    <p:extLst>
      <p:ext uri="{BB962C8B-B14F-4D97-AF65-F5344CB8AC3E}">
        <p14:creationId xmlns:p14="http://schemas.microsoft.com/office/powerpoint/2010/main" val="2658662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Maine Shared CHNA website contains</a:t>
            </a:r>
            <a:r>
              <a:rPr lang="en-US" baseline="0" dirty="0"/>
              <a:t> health profiles for 3 of Maine’s largest cities, 16 counties, 5 public health districts, the state, as well as data provided by race, ethnicity, educational attainment, gender, sexual orientation, older adults, insurance status, income, and rurality. </a:t>
            </a:r>
          </a:p>
          <a:p>
            <a:endParaRPr lang="en-US" baseline="0" dirty="0"/>
          </a:p>
          <a:p>
            <a:r>
              <a:rPr lang="en-US" baseline="0" dirty="0"/>
              <a:t>IN addition, there is an interactive data portal where you can search by specific data points. All these breakdowns are then provided by data point. </a:t>
            </a:r>
          </a:p>
          <a:p>
            <a:endParaRPr lang="en-US" baseline="0" dirty="0"/>
          </a:p>
          <a:p>
            <a:r>
              <a:rPr lang="en-US" b="1" baseline="0" dirty="0"/>
              <a:t>REGARDING COVID-19 DATA</a:t>
            </a:r>
          </a:p>
          <a:p>
            <a:r>
              <a:rPr lang="en-US" baseline="0" dirty="0"/>
              <a:t>The Maine Shared CHNA data set does not include any data of COVID-19. This is largely due to the fact that there is a much more up-to-date and comprehensive Maine Data Dashboard continually being updated on the Maine CDC website. </a:t>
            </a:r>
          </a:p>
          <a:p>
            <a:endParaRPr lang="en-US" baseline="0" dirty="0"/>
          </a:p>
          <a:p>
            <a:r>
              <a:rPr lang="en-US" baseline="0" dirty="0"/>
              <a:t>Here you can find daily lab results, new case counts by date, trends, county breakdowns, data by race, and comparisons to other states and the nation. </a:t>
            </a:r>
          </a:p>
        </p:txBody>
      </p:sp>
      <p:sp>
        <p:nvSpPr>
          <p:cNvPr id="4" name="Slide Number Placeholder 3"/>
          <p:cNvSpPr>
            <a:spLocks noGrp="1"/>
          </p:cNvSpPr>
          <p:nvPr>
            <p:ph type="sldNum" sz="quarter" idx="10"/>
          </p:nvPr>
        </p:nvSpPr>
        <p:spPr/>
        <p:txBody>
          <a:bodyPr/>
          <a:lstStyle/>
          <a:p>
            <a:fld id="{4886CDD7-021C-4D44-A941-E7B69ADD70F4}" type="slidenum">
              <a:rPr lang="en-US" smtClean="0"/>
              <a:t>21</a:t>
            </a:fld>
            <a:endParaRPr lang="en-US"/>
          </a:p>
        </p:txBody>
      </p:sp>
    </p:spTree>
    <p:extLst>
      <p:ext uri="{BB962C8B-B14F-4D97-AF65-F5344CB8AC3E}">
        <p14:creationId xmlns:p14="http://schemas.microsoft.com/office/powerpoint/2010/main" val="815546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we walk through the following data slides together, take notes. What surprises you? What stands out? What’s moving in the wrong direction? </a:t>
            </a:r>
          </a:p>
          <a:p>
            <a:endParaRPr lang="en-US" baseline="0" dirty="0"/>
          </a:p>
          <a:p>
            <a:r>
              <a:rPr lang="en-US" baseline="0" dirty="0"/>
              <a:t>Once the data presentation is over, you will be divided into breakout groups to discuss the data, share your top concerns, identify your top priorities, and share your knowledge about what’s working and what we need to work on to </a:t>
            </a:r>
            <a:r>
              <a:rPr lang="en-US" baseline="0" dirty="0" err="1"/>
              <a:t>addres</a:t>
            </a:r>
            <a:r>
              <a:rPr lang="en-US" baseline="0" dirty="0"/>
              <a:t> those top concerns. </a:t>
            </a:r>
          </a:p>
          <a:p>
            <a:endParaRPr lang="en-US" baseline="0" dirty="0"/>
          </a:p>
          <a:p>
            <a:r>
              <a:rPr lang="en-US" baseline="0" dirty="0"/>
              <a:t>Ready? Here we go.</a:t>
            </a:r>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22</a:t>
            </a:fld>
            <a:endParaRPr lang="en-US"/>
          </a:p>
        </p:txBody>
      </p:sp>
    </p:spTree>
    <p:extLst>
      <p:ext uri="{BB962C8B-B14F-4D97-AF65-F5344CB8AC3E}">
        <p14:creationId xmlns:p14="http://schemas.microsoft.com/office/powerpoint/2010/main" val="135282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life expectancy in Knox County is 79, which is higher than the state average of 78. Knox County has one of the highest life expectancies in the state.  This is an indication that more people</a:t>
            </a:r>
            <a:r>
              <a:rPr lang="en-US" baseline="0" dirty="0"/>
              <a:t> are dying at older ages than residents in many other counties in Maine</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table</a:t>
            </a:r>
            <a:r>
              <a:rPr lang="en-US" baseline="0" dirty="0"/>
              <a:t> on the right side of the slides shows the five leading causes of death in Knox County. They are also the leading causes of death for the whole state of Maine with the exception of Alzheimer's Disease, which is the 3</a:t>
            </a:r>
            <a:r>
              <a:rPr lang="en-US" baseline="30000" dirty="0"/>
              <a:t>rd</a:t>
            </a:r>
            <a:r>
              <a:rPr lang="en-US" baseline="0" dirty="0"/>
              <a:t> </a:t>
            </a:r>
            <a:r>
              <a:rPr lang="en-US" sz="1200" baseline="0" dirty="0"/>
              <a:t>leading cause of death in the county.</a:t>
            </a:r>
            <a:endParaRPr lang="en-US" sz="1200" dirty="0"/>
          </a:p>
          <a:p>
            <a:endParaRPr lang="en-US" dirty="0"/>
          </a:p>
          <a:p>
            <a:r>
              <a:rPr lang="en-US" dirty="0"/>
              <a:t>The leading cause of death is Heart disease and cancer is second. </a:t>
            </a:r>
            <a:r>
              <a:rPr lang="en-US" baseline="0" dirty="0"/>
              <a:t>The is true in the U.S. overall- Heart Disease is the leading cause of death, and cancer is the 2</a:t>
            </a:r>
            <a:r>
              <a:rPr lang="en-US" baseline="30000" dirty="0"/>
              <a:t>nd</a:t>
            </a:r>
            <a:r>
              <a:rPr lang="en-US" baseline="0" dirty="0"/>
              <a:t> leading cause. </a:t>
            </a:r>
            <a:r>
              <a:rPr lang="en-US" dirty="0"/>
              <a:t> The opposite is true for Maine- Cancer is the leading cause of death, followed by heart disease. As we will see later in the presentation, Knox County has a high rate of fall-related injuries and death which is reflected as the leading causes of death. </a:t>
            </a:r>
          </a:p>
          <a:p>
            <a:endParaRPr lang="en-US" baseline="0" dirty="0"/>
          </a:p>
          <a:p>
            <a:r>
              <a:rPr lang="en-US" b="0" i="0" dirty="0">
                <a:solidFill>
                  <a:srgbClr val="000000"/>
                </a:solidFill>
                <a:effectLst/>
                <a:latin typeface="Calibri" panose="020F0502020204030204" pitchFamily="34" charset="0"/>
              </a:rPr>
              <a:t>The 4th leading cause of death- Unintentional Injury- includes a number of accidental causes:</a:t>
            </a:r>
            <a:r>
              <a:rPr lang="en-US" dirty="0"/>
              <a:t/>
            </a:r>
            <a:br>
              <a:rPr lang="en-US" dirty="0"/>
            </a:br>
            <a:r>
              <a:rPr lang="en-US" b="0" i="0" dirty="0">
                <a:solidFill>
                  <a:srgbClr val="000000"/>
                </a:solidFill>
                <a:effectLst/>
                <a:latin typeface="Calibri" panose="020F0502020204030204" pitchFamily="34" charset="0"/>
              </a:rPr>
              <a:t>Three of the most common causes are i) Deaths due to motor vehicle crashes, ii) deaths due to accidental falls, iii) deaths due to poisonings that either were unintentional, or the intent was undetermined. Some Firearm deaths may also be classified as unintentional.</a:t>
            </a:r>
            <a:r>
              <a:rPr lang="en-US" dirty="0"/>
              <a:t/>
            </a:r>
            <a:br>
              <a:rPr lang="en-US" dirty="0"/>
            </a:br>
            <a:r>
              <a:rPr lang="en-US" b="0" i="0" dirty="0">
                <a:solidFill>
                  <a:srgbClr val="000000"/>
                </a:solidFill>
                <a:effectLst/>
                <a:latin typeface="Calibri" panose="020F0502020204030204" pitchFamily="34" charset="0"/>
              </a:rPr>
              <a:t>Suicides, some Firearm deaths and some Poisoning deaths are classified as intentional injury</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23</a:t>
            </a:fld>
            <a:endParaRPr lang="en-US"/>
          </a:p>
        </p:txBody>
      </p:sp>
    </p:spTree>
    <p:extLst>
      <p:ext uri="{BB962C8B-B14F-4D97-AF65-F5344CB8AC3E}">
        <p14:creationId xmlns:p14="http://schemas.microsoft.com/office/powerpoint/2010/main" val="4005543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Knox is the 10</a:t>
            </a:r>
            <a:r>
              <a:rPr lang="en-US" baseline="30000" dirty="0">
                <a:cs typeface="Calibri"/>
              </a:rPr>
              <a:t>th</a:t>
            </a:r>
            <a:r>
              <a:rPr lang="en-US" dirty="0">
                <a:cs typeface="Calibri"/>
              </a:rPr>
              <a:t> most populated Maine County and it has a significantly lower population when compared to the more populated counties. </a:t>
            </a:r>
            <a:r>
              <a:rPr lang="en-US" dirty="0"/>
              <a:t>The population is aging.  There are fewer children and young adults and more adults over the age of 65, and fewer adults of the age where they might expect to have children.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Source: </a:t>
            </a:r>
            <a:r>
              <a:rPr lang="en-US" dirty="0"/>
              <a:t>US Census Bureau, American Community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24</a:t>
            </a:fld>
            <a:endParaRPr lang="en-US"/>
          </a:p>
        </p:txBody>
      </p:sp>
    </p:spTree>
    <p:extLst>
      <p:ext uri="{BB962C8B-B14F-4D97-AF65-F5344CB8AC3E}">
        <p14:creationId xmlns:p14="http://schemas.microsoft.com/office/powerpoint/2010/main" val="648672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C00000"/>
                </a:solidFill>
                <a:highlight>
                  <a:srgbClr val="FFFF00"/>
                </a:highlight>
              </a:rPr>
              <a:t>Knox County is one of 12 counties with no population in a metro area.  These data are based on the most recent Census estimates at the Zip-code level, and calculated use rural Urban Commuting Area codes.  The categories were established by the New England Rural Health Association.  This data is NOT comparable to 2010 US Census data on populations living in rural areas, as that data uses a different definition for rural. </a:t>
            </a:r>
          </a:p>
          <a:p>
            <a:endParaRPr lang="en-US" dirty="0">
              <a:cs typeface="Calibri"/>
            </a:endParaRPr>
          </a:p>
          <a:p>
            <a:r>
              <a:rPr lang="en-US" dirty="0">
                <a:cs typeface="Calibri"/>
              </a:rPr>
              <a:t>Source: </a:t>
            </a:r>
            <a:r>
              <a:rPr lang="en-US" dirty="0"/>
              <a:t>Data, Research and Vital Statistics town-level population file</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25</a:t>
            </a:fld>
            <a:endParaRPr lang="en-US"/>
          </a:p>
        </p:txBody>
      </p:sp>
    </p:spTree>
    <p:extLst>
      <p:ext uri="{BB962C8B-B14F-4D97-AF65-F5344CB8AC3E}">
        <p14:creationId xmlns:p14="http://schemas.microsoft.com/office/powerpoint/2010/main" val="4539755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maps show the educational attainment of adults over 25 for two different time periods.  Knox County has had an increase in the rate of adults who have achieved an associate’s degree or higher degree of education. This is highlighted in the change over time map, which shows that this was a greater increase than 8 other counties and equal to 6 other counties.</a:t>
            </a:r>
          </a:p>
          <a:p>
            <a:endParaRPr lang="en-US" dirty="0">
              <a:cs typeface="Calibri"/>
            </a:endParaRPr>
          </a:p>
          <a:p>
            <a:r>
              <a:rPr lang="en-US" dirty="0"/>
              <a:t>Source: US Census Bureau, American Community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26</a:t>
            </a:fld>
            <a:endParaRPr lang="en-US"/>
          </a:p>
        </p:txBody>
      </p:sp>
    </p:spTree>
    <p:extLst>
      <p:ext uri="{BB962C8B-B14F-4D97-AF65-F5344CB8AC3E}">
        <p14:creationId xmlns:p14="http://schemas.microsoft.com/office/powerpoint/2010/main" val="1982770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maps show the rate of poverty for two different time periods.  Knox County’s poverty rate has decreased over the time period, as shown in the change over time map. During this period, poverty decreased in Maine overall.</a:t>
            </a:r>
          </a:p>
          <a:p>
            <a:endParaRPr lang="en-US" dirty="0"/>
          </a:p>
          <a:p>
            <a:r>
              <a:rPr lang="en-US" dirty="0"/>
              <a:t>Source: US Census Bureau, American Community Survey</a:t>
            </a: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27</a:t>
            </a:fld>
            <a:endParaRPr lang="en-US"/>
          </a:p>
        </p:txBody>
      </p:sp>
    </p:spTree>
    <p:extLst>
      <p:ext uri="{BB962C8B-B14F-4D97-AF65-F5344CB8AC3E}">
        <p14:creationId xmlns:p14="http://schemas.microsoft.com/office/powerpoint/2010/main" val="2067524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C00000"/>
                </a:solidFill>
                <a:highlight>
                  <a:srgbClr val="FFFF00"/>
                </a:highlight>
              </a:rPr>
              <a:t>Knox County has a median household income of </a:t>
            </a:r>
            <a:r>
              <a:rPr lang="en-US" sz="1800" b="0" i="0" u="none" strike="noStrike" dirty="0">
                <a:solidFill>
                  <a:srgbClr val="000000"/>
                </a:solidFill>
                <a:effectLst/>
                <a:latin typeface="Calibri" panose="020F0502020204030204" pitchFamily="34" charset="0"/>
              </a:rPr>
              <a:t>$57,751, the 4</a:t>
            </a:r>
            <a:r>
              <a:rPr lang="en-US" sz="1800" b="0" i="0" u="none" strike="noStrike" baseline="30000" dirty="0">
                <a:solidFill>
                  <a:srgbClr val="000000"/>
                </a:solidFill>
                <a:effectLst/>
                <a:latin typeface="Calibri" panose="020F0502020204030204" pitchFamily="34" charset="0"/>
              </a:rPr>
              <a:t>th</a:t>
            </a:r>
            <a:r>
              <a:rPr lang="en-US" sz="1800" b="0" i="0" u="none" strike="noStrike" dirty="0">
                <a:solidFill>
                  <a:srgbClr val="000000"/>
                </a:solidFill>
                <a:effectLst/>
                <a:latin typeface="Calibri" panose="020F0502020204030204" pitchFamily="34" charset="0"/>
              </a:rPr>
              <a:t> highest behind York, Cumberland and Sagadahoc</a:t>
            </a:r>
            <a:r>
              <a:rPr lang="en-US" dirty="0">
                <a:solidFill>
                  <a:srgbClr val="C00000"/>
                </a:solidFill>
                <a:highlight>
                  <a:srgbClr val="FFFF00"/>
                </a:highlight>
              </a:rPr>
              <a:t>. </a:t>
            </a:r>
            <a:endParaRPr lang="en-US" dirty="0">
              <a:solidFill>
                <a:srgbClr val="C00000"/>
              </a:solidFill>
              <a:highlight>
                <a:srgbClr val="FFFF00"/>
              </a:highlight>
              <a:cs typeface="Calibri"/>
            </a:endParaRPr>
          </a:p>
          <a:p>
            <a:r>
              <a:rPr lang="en-US" dirty="0">
                <a:cs typeface="Calibri"/>
              </a:rPr>
              <a:t>Source: </a:t>
            </a:r>
            <a:r>
              <a:rPr lang="en-US" dirty="0"/>
              <a:t>American Community Survey</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28</a:t>
            </a:fld>
            <a:endParaRPr lang="en-US"/>
          </a:p>
        </p:txBody>
      </p:sp>
    </p:spTree>
    <p:extLst>
      <p:ext uri="{BB962C8B-B14F-4D97-AF65-F5344CB8AC3E}">
        <p14:creationId xmlns:p14="http://schemas.microsoft.com/office/powerpoint/2010/main" val="2333399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Knox County has an uninsured rate of 9.4%, which is higher than 4 counties and equal to 9 counties. Lack of insurance can lead to delayed medical care, emergency room treatment and poorer health outcomes. </a:t>
            </a:r>
          </a:p>
          <a:p>
            <a:endParaRPr lang="en-US" dirty="0">
              <a:cs typeface="Calibri"/>
            </a:endParaRPr>
          </a:p>
          <a:p>
            <a:r>
              <a:rPr lang="en-US" dirty="0">
                <a:cs typeface="Calibri"/>
              </a:rPr>
              <a:t>Source: </a:t>
            </a:r>
            <a:r>
              <a:rPr lang="en-US" dirty="0"/>
              <a:t>American Community Survey</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29</a:t>
            </a:fld>
            <a:endParaRPr lang="en-US"/>
          </a:p>
        </p:txBody>
      </p:sp>
    </p:spTree>
    <p:extLst>
      <p:ext uri="{BB962C8B-B14F-4D97-AF65-F5344CB8AC3E}">
        <p14:creationId xmlns:p14="http://schemas.microsoft.com/office/powerpoint/2010/main" val="98479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percent of Knox County residence who have been seen by any primary care doctor within the past year. Given the rurality of Knox County, residents may have difficulty accessing care. Insufficient access to primary care and other essential services leads to poorer health outcomes and increases the likelihood of more costly, higher acuity episodes at the time of treatment. Knox residents are significantly less likely to visit their primary care doctor than the overall State. </a:t>
            </a:r>
          </a:p>
          <a:p>
            <a:endParaRPr lang="en-US" dirty="0"/>
          </a:p>
          <a:p>
            <a:r>
              <a:rPr lang="en-US" dirty="0"/>
              <a:t>Data Source:  BRFSS</a:t>
            </a:r>
          </a:p>
        </p:txBody>
      </p:sp>
      <p:sp>
        <p:nvSpPr>
          <p:cNvPr id="4" name="Slide Number Placeholder 3"/>
          <p:cNvSpPr>
            <a:spLocks noGrp="1"/>
          </p:cNvSpPr>
          <p:nvPr>
            <p:ph type="sldNum" sz="quarter" idx="5"/>
          </p:nvPr>
        </p:nvSpPr>
        <p:spPr/>
        <p:txBody>
          <a:bodyPr/>
          <a:lstStyle/>
          <a:p>
            <a:fld id="{4886CDD7-021C-4D44-A941-E7B69ADD70F4}" type="slidenum">
              <a:rPr lang="en-US" smtClean="0"/>
              <a:t>30</a:t>
            </a:fld>
            <a:endParaRPr lang="en-US"/>
          </a:p>
        </p:txBody>
      </p:sp>
    </p:spTree>
    <p:extLst>
      <p:ext uri="{BB962C8B-B14F-4D97-AF65-F5344CB8AC3E}">
        <p14:creationId xmlns:p14="http://schemas.microsoft.com/office/powerpoint/2010/main" val="134217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a:t>
            </a:fld>
            <a:endParaRPr lang="en-US"/>
          </a:p>
        </p:txBody>
      </p:sp>
    </p:spTree>
    <p:extLst>
      <p:ext uri="{BB962C8B-B14F-4D97-AF65-F5344CB8AC3E}">
        <p14:creationId xmlns:p14="http://schemas.microsoft.com/office/powerpoint/2010/main" val="21875669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shows the rate of women diagnosed with breast cancer in Knox County. The rate in Knox County is significantly higher than the State. </a:t>
            </a:r>
            <a:r>
              <a:rPr lang="en-US" sz="1200" b="0" i="0" dirty="0">
                <a:effectLst/>
                <a:latin typeface="Calibri" panose="020F0502020204030204" pitchFamily="34" charset="0"/>
              </a:rPr>
              <a:t>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endParaRPr lang="en-US" dirty="0"/>
          </a:p>
          <a:p>
            <a:endParaRPr lang="en-US" dirty="0"/>
          </a:p>
          <a:p>
            <a:r>
              <a:rPr lang="en-US" dirty="0"/>
              <a:t>Source: </a:t>
            </a:r>
            <a:r>
              <a:rPr lang="en-US" sz="1800" b="0" i="0" u="none" strike="noStrike" dirty="0">
                <a:solidFill>
                  <a:srgbClr val="000000"/>
                </a:solidFill>
                <a:effectLst/>
                <a:latin typeface="Arial" panose="020B0604020202020204" pitchFamily="34" charset="0"/>
              </a:rPr>
              <a:t>Maine CDC Vital Records</a:t>
            </a:r>
            <a:r>
              <a:rPr lang="en-US" dirty="0"/>
              <a:t> </a:t>
            </a:r>
          </a:p>
          <a:p>
            <a:endParaRPr lang="en-US" dirty="0"/>
          </a:p>
          <a:p>
            <a:r>
              <a:rPr lang="en-US" dirty="0"/>
              <a:t>Read as needed- Definition: </a:t>
            </a:r>
            <a:r>
              <a:rPr lang="en-US" sz="1800" b="0" i="0" u="none" strike="noStrike" dirty="0">
                <a:solidFill>
                  <a:srgbClr val="000000"/>
                </a:solidFill>
                <a:effectLst/>
                <a:latin typeface="Arial" panose="020B0604020202020204" pitchFamily="34" charset="0"/>
              </a:rPr>
              <a:t>Rate per 100,000 females of deaths from breast cancer.</a:t>
            </a:r>
            <a:r>
              <a:rPr lang="en-US" dirty="0"/>
              <a: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31</a:t>
            </a:fld>
            <a:endParaRPr lang="en-US"/>
          </a:p>
        </p:txBody>
      </p:sp>
    </p:spTree>
    <p:extLst>
      <p:ext uri="{BB962C8B-B14F-4D97-AF65-F5344CB8AC3E}">
        <p14:creationId xmlns:p14="http://schemas.microsoft.com/office/powerpoint/2010/main" val="22709917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Prostate cancer cases have increased significantly overtime within Knox County. The rate is also significantly higher than Maine overall.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Data Source: Maine Cancer Registry</a:t>
            </a:r>
            <a:endParaRPr lang="en-US" dirty="0"/>
          </a:p>
          <a:p>
            <a:endParaRPr lang="en-US" dirty="0"/>
          </a:p>
          <a:p>
            <a:r>
              <a:rPr lang="en-US" dirty="0"/>
              <a:t>Read as needed- Definition: </a:t>
            </a:r>
            <a:r>
              <a:rPr lang="en-US" sz="1800" b="0" i="0" u="none" strike="noStrike" dirty="0">
                <a:solidFill>
                  <a:srgbClr val="000000"/>
                </a:solidFill>
                <a:effectLst/>
                <a:latin typeface="Arial" panose="020B0604020202020204" pitchFamily="34" charset="0"/>
              </a:rPr>
              <a:t>Rate per 100,000 males of deaths from prostate cancer.</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Calibri" panose="020F0502020204030204" pitchFamily="34" charset="0"/>
              </a:rPr>
              <a:t>Age- Adjusted Definition: 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32</a:t>
            </a:fld>
            <a:endParaRPr lang="en-US"/>
          </a:p>
        </p:txBody>
      </p:sp>
    </p:spTree>
    <p:extLst>
      <p:ext uri="{BB962C8B-B14F-4D97-AF65-F5344CB8AC3E}">
        <p14:creationId xmlns:p14="http://schemas.microsoft.com/office/powerpoint/2010/main" val="14960111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rate of prediabetes are increasing within Knox County and remains significantly higher than the State. Prediabetes </a:t>
            </a:r>
            <a:r>
              <a:rPr lang="en-US" b="0" i="0" dirty="0">
                <a:solidFill>
                  <a:srgbClr val="111111"/>
                </a:solidFill>
                <a:effectLst/>
                <a:latin typeface="Helvetica" panose="020B0604020202020204" pitchFamily="34" charset="0"/>
              </a:rPr>
              <a:t>means that one has higher than normal blood sugar level. Long-term damage from diabetes puts one at a higher risk of heart disease and stroke. Lifestyle changes can reverse prediabetes. By eating healthy foods, regular physical activity, and staying at a healthy weight an individual can help bring their blood sugar level back to normal. </a:t>
            </a:r>
            <a:endParaRPr lang="en-US" dirty="0"/>
          </a:p>
          <a:p>
            <a:endParaRPr lang="en-US" dirty="0"/>
          </a:p>
          <a:p>
            <a:r>
              <a:rPr lang="en-US" dirty="0"/>
              <a:t>To be read as needed- Definition: </a:t>
            </a:r>
            <a:r>
              <a:rPr lang="en-US" sz="1800" b="0" i="0" u="none" strike="noStrike" dirty="0">
                <a:solidFill>
                  <a:srgbClr val="000000"/>
                </a:solidFill>
                <a:effectLst/>
                <a:latin typeface="Arial" panose="020B0604020202020204" pitchFamily="34" charset="0"/>
              </a:rPr>
              <a:t>Percentage of adults that have ever been told by a healthcare provider that they have pre-diabetes or borderline diabetes.</a:t>
            </a:r>
            <a:r>
              <a:rPr lang="en-US" dirty="0"/>
              <a:t> </a:t>
            </a:r>
          </a:p>
          <a:p>
            <a:endParaRPr lang="en-US" dirty="0"/>
          </a:p>
          <a:p>
            <a:r>
              <a:rPr lang="en-US" dirty="0"/>
              <a:t>Data Source: </a:t>
            </a:r>
            <a:r>
              <a:rPr lang="en-US" sz="1800" b="0" i="0" u="none" strike="noStrike" dirty="0">
                <a:solidFill>
                  <a:srgbClr val="000000"/>
                </a:solidFill>
                <a:effectLst/>
                <a:latin typeface="Arial" panose="020B0604020202020204" pitchFamily="34" charset="0"/>
              </a:rPr>
              <a:t>Behavioral Risk Factor Surveillance System</a:t>
            </a:r>
            <a:r>
              <a:rPr lang="en-US" dirty="0"/>
              <a:t> </a:t>
            </a:r>
          </a:p>
          <a:p>
            <a:r>
              <a:rPr lang="en-US" dirty="0"/>
              <a:t>Additional Data Source: The Mayo Clinic, (2021). Retrieved from: </a:t>
            </a:r>
            <a:r>
              <a:rPr lang="en-US" u="none" dirty="0">
                <a:solidFill>
                  <a:schemeClr val="tx1"/>
                </a:solidFill>
                <a:hlinkClick r:id="rId3">
                  <a:extLst>
                    <a:ext uri="{A12FA001-AC4F-418D-AE19-62706E023703}">
                      <ahyp:hlinkClr xmlns:ahyp="http://schemas.microsoft.com/office/drawing/2018/hyperlinkcolor" xmlns="" val="tx"/>
                    </a:ext>
                  </a:extLst>
                </a:hlinkClick>
              </a:rPr>
              <a:t>https://www.mayoclinic.org/diseases-conditions/prediabetes/symptoms-causes/syc-20355278d causes - Mayo Clinic</a:t>
            </a:r>
            <a:endParaRPr lang="en-US" u="none" dirty="0">
              <a:solidFill>
                <a:schemeClr val="tx1"/>
              </a:solidFill>
            </a:endParaRPr>
          </a:p>
        </p:txBody>
      </p:sp>
      <p:sp>
        <p:nvSpPr>
          <p:cNvPr id="4" name="Slide Number Placeholder 3"/>
          <p:cNvSpPr>
            <a:spLocks noGrp="1"/>
          </p:cNvSpPr>
          <p:nvPr>
            <p:ph type="sldNum" sz="quarter" idx="5"/>
          </p:nvPr>
        </p:nvSpPr>
        <p:spPr/>
        <p:txBody>
          <a:bodyPr/>
          <a:lstStyle/>
          <a:p>
            <a:fld id="{4886CDD7-021C-4D44-A941-E7B69ADD70F4}" type="slidenum">
              <a:rPr lang="en-US" smtClean="0"/>
              <a:t>33</a:t>
            </a:fld>
            <a:endParaRPr lang="en-US"/>
          </a:p>
        </p:txBody>
      </p:sp>
    </p:spTree>
    <p:extLst>
      <p:ext uri="{BB962C8B-B14F-4D97-AF65-F5344CB8AC3E}">
        <p14:creationId xmlns:p14="http://schemas.microsoft.com/office/powerpoint/2010/main" val="36551787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Residents of Knox County are significantly more likely to require treatment in the emergency room for asthma when compared to the state overall. </a:t>
            </a: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Data Source: Maine Health Data Organization Hospital Inpatient and Outpatient Databases</a:t>
            </a:r>
          </a:p>
          <a:p>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Read as needed - Definition: Rate per 10,000 people of emergency department discharges with a principal diagnosis of asthma.</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Calibri" panose="020F0502020204030204" pitchFamily="34" charset="0"/>
              </a:rPr>
              <a:t>Age- Adjusted Definition: 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34</a:t>
            </a:fld>
            <a:endParaRPr lang="en-US"/>
          </a:p>
        </p:txBody>
      </p:sp>
    </p:spTree>
    <p:extLst>
      <p:ext uri="{BB962C8B-B14F-4D97-AF65-F5344CB8AC3E}">
        <p14:creationId xmlns:p14="http://schemas.microsoft.com/office/powerpoint/2010/main" val="16403393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Arial" panose="020B0604020202020204" pitchFamily="34" charset="0"/>
              </a:rPr>
              <a:t>This slide shows the percent of high school students in Knox County who are considered overweight, meaning their body mass index is at or above the 85</a:t>
            </a:r>
            <a:r>
              <a:rPr lang="en-US" sz="1200" b="0" i="0" u="none" strike="noStrike" baseline="30000" dirty="0">
                <a:solidFill>
                  <a:srgbClr val="000000"/>
                </a:solidFill>
                <a:effectLst/>
                <a:latin typeface="Arial" panose="020B0604020202020204" pitchFamily="34" charset="0"/>
              </a:rPr>
              <a:t>th</a:t>
            </a:r>
            <a:r>
              <a:rPr lang="en-US" sz="1200" b="0" i="0" u="none" strike="noStrike" dirty="0">
                <a:solidFill>
                  <a:srgbClr val="000000"/>
                </a:solidFill>
                <a:effectLst/>
                <a:latin typeface="Arial" panose="020B0604020202020204" pitchFamily="34" charset="0"/>
              </a:rPr>
              <a:t> percentile, but below the 95</a:t>
            </a:r>
            <a:r>
              <a:rPr lang="en-US" sz="1200" b="0" i="0" u="none" strike="noStrike" baseline="30000" dirty="0">
                <a:solidFill>
                  <a:srgbClr val="000000"/>
                </a:solidFill>
                <a:effectLst/>
                <a:latin typeface="Arial" panose="020B0604020202020204" pitchFamily="34" charset="0"/>
              </a:rPr>
              <a:t>th</a:t>
            </a:r>
            <a:r>
              <a:rPr lang="en-US" sz="1200" b="0" i="0" u="none" strike="noStrike" dirty="0">
                <a:solidFill>
                  <a:srgbClr val="000000"/>
                </a:solidFill>
                <a:effectLst/>
                <a:latin typeface="Arial" panose="020B0604020202020204" pitchFamily="34" charset="0"/>
              </a:rPr>
              <a:t> percentile. </a:t>
            </a:r>
            <a:r>
              <a:rPr lang="en-US" sz="1200" b="0" i="0" u="none" strike="noStrike" dirty="0">
                <a:solidFill>
                  <a:srgbClr val="000000"/>
                </a:solidFill>
                <a:effectLst/>
                <a:latin typeface="Calibri" panose="020F0502020204030204" pitchFamily="34" charset="0"/>
              </a:rPr>
              <a:t>The percentage has decreased in Knox County since 2017 and is now significantly lower than the State. </a:t>
            </a:r>
          </a:p>
          <a:p>
            <a:endParaRPr lang="en-US" sz="1200" b="0" i="0" u="none" strike="noStrike" dirty="0">
              <a:solidFill>
                <a:srgbClr val="000000"/>
              </a:solidFill>
              <a:effectLst/>
              <a:latin typeface="Arial" panose="020B0604020202020204" pitchFamily="34" charset="0"/>
            </a:endParaRPr>
          </a:p>
          <a:p>
            <a:r>
              <a:rPr lang="en-US" sz="1200" b="0" i="0" u="none" strike="noStrike" dirty="0">
                <a:solidFill>
                  <a:srgbClr val="000000"/>
                </a:solidFill>
                <a:effectLst/>
                <a:latin typeface="Arial" panose="020B0604020202020204" pitchFamily="34" charset="0"/>
              </a:rPr>
              <a:t>Source: </a:t>
            </a:r>
            <a:r>
              <a:rPr lang="en-US" sz="1800" b="0" i="0" u="none" strike="noStrike" dirty="0">
                <a:solidFill>
                  <a:srgbClr val="000000"/>
                </a:solidFill>
                <a:effectLst/>
                <a:latin typeface="Arial" panose="020B0604020202020204" pitchFamily="34" charset="0"/>
              </a:rPr>
              <a:t>Maine Integrated Youth Health Survey</a:t>
            </a:r>
            <a:r>
              <a:rPr lang="en-US" dirty="0"/>
              <a:t> </a:t>
            </a:r>
          </a:p>
          <a:p>
            <a:endParaRPr lang="en-US" dirty="0"/>
          </a:p>
          <a:p>
            <a:r>
              <a:rPr lang="en-US" sz="1200" b="0" i="0" u="none" strike="noStrike" dirty="0">
                <a:solidFill>
                  <a:srgbClr val="000000"/>
                </a:solidFill>
                <a:effectLst/>
                <a:latin typeface="Arial" panose="020B0604020202020204" pitchFamily="34" charset="0"/>
              </a:rPr>
              <a:t>Read as needed. Definition: </a:t>
            </a:r>
            <a:r>
              <a:rPr lang="en-US" sz="1800" b="0" i="0" u="none" strike="noStrike" dirty="0">
                <a:solidFill>
                  <a:srgbClr val="000000"/>
                </a:solidFill>
                <a:effectLst/>
                <a:latin typeface="Arial" panose="020B0604020202020204" pitchFamily="34" charset="0"/>
              </a:rPr>
              <a:t>Percentage of high school students who were overweight (at or above the 85th percentile but below the 95th percentile for body mass index, by age and sex). Data collected in odd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35</a:t>
            </a:fld>
            <a:endParaRPr lang="en-US"/>
          </a:p>
        </p:txBody>
      </p:sp>
    </p:spTree>
    <p:extLst>
      <p:ext uri="{BB962C8B-B14F-4D97-AF65-F5344CB8AC3E}">
        <p14:creationId xmlns:p14="http://schemas.microsoft.com/office/powerpoint/2010/main" val="11655638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Women in Knox County are significantly more likely to have smoked during pregnancy when compared to the state. The rate has improved slightly within the county, but the change is not significant. Nicotine exposure in utero can lead to preterm birth, low birth weight and increases the risk of birth defects and SIDS. </a:t>
            </a: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Data Source: Maine CDC Vital Records</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CDC - https://www.cdc.gov/tobacco/basic_information/health_effects/pregnancy/index.htm</a:t>
            </a: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Definition: Percentage of new mothers who smoked cigarettes at any time during pregnancy.</a:t>
            </a:r>
            <a:r>
              <a:rPr lang="en-US" dirty="0"/>
              <a: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36</a:t>
            </a:fld>
            <a:endParaRPr lang="en-US"/>
          </a:p>
        </p:txBody>
      </p:sp>
    </p:spTree>
    <p:extLst>
      <p:ext uri="{BB962C8B-B14F-4D97-AF65-F5344CB8AC3E}">
        <p14:creationId xmlns:p14="http://schemas.microsoft.com/office/powerpoint/2010/main" val="23984296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rates of children screened for lead within Knox county have increased significantly since 2011. Screenings remain significantly lower in Knox county then the state overall. </a:t>
            </a: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Data Source: Maine CDC Childhood Lead Poisoning Prevention Unit</a:t>
            </a: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To be read as needed - Definition: </a:t>
            </a:r>
            <a:r>
              <a:rPr lang="en-US" sz="1800" b="0" i="0" u="none" strike="noStrike" dirty="0">
                <a:solidFill>
                  <a:srgbClr val="000000"/>
                </a:solidFill>
                <a:effectLst/>
                <a:latin typeface="Arial" panose="020B0604020202020204" pitchFamily="34" charset="0"/>
              </a:rPr>
              <a:t>Percentage of children, ages 24-35 months, who have had their blood tested for elevated blood lead levels.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37</a:t>
            </a:fld>
            <a:endParaRPr lang="en-US"/>
          </a:p>
        </p:txBody>
      </p:sp>
    </p:spTree>
    <p:extLst>
      <p:ext uri="{BB962C8B-B14F-4D97-AF65-F5344CB8AC3E}">
        <p14:creationId xmlns:p14="http://schemas.microsoft.com/office/powerpoint/2010/main" val="9221119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rates of Knox county children testing positive for lead has decreased slightly overtime, however the rate remains significantly higher than the state. Lead testing is important given Maine’s older housing stock and the potential problems associated with childhood lead exposure. </a:t>
            </a: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Data Source: Maine CDC Childhood Lead Poisoning Prevention Unit</a:t>
            </a: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To be read as needed - Definition: </a:t>
            </a:r>
            <a:r>
              <a:rPr lang="en-US" sz="1800" b="0" i="0" u="none" strike="noStrike" dirty="0">
                <a:solidFill>
                  <a:srgbClr val="000000"/>
                </a:solidFill>
                <a:effectLst/>
                <a:latin typeface="Arial" panose="020B0604020202020204" pitchFamily="34" charset="0"/>
              </a:rPr>
              <a:t>Percentage of children, ages 0-36 months, among those screened, who had a confirmed blood lead level above 5 micrograms per deciliter.</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38</a:t>
            </a:fld>
            <a:endParaRPr lang="en-US"/>
          </a:p>
        </p:txBody>
      </p:sp>
    </p:spTree>
    <p:extLst>
      <p:ext uri="{BB962C8B-B14F-4D97-AF65-F5344CB8AC3E}">
        <p14:creationId xmlns:p14="http://schemas.microsoft.com/office/powerpoint/2010/main" val="14825836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rate of fall related deaths within Knox County have increased significantly since 2007-2011 and is now higher than the state’s rate. </a:t>
            </a:r>
          </a:p>
          <a:p>
            <a:endParaRPr lang="en-US" sz="1200" dirty="0"/>
          </a:p>
          <a:p>
            <a:r>
              <a:rPr lang="en-US" sz="1800" b="0" i="0" u="none" strike="noStrike" dirty="0">
                <a:solidFill>
                  <a:srgbClr val="000000"/>
                </a:solidFill>
                <a:effectLst/>
                <a:latin typeface="Calibri" panose="020F0502020204030204" pitchFamily="34" charset="0"/>
              </a:rPr>
              <a:t>Data Source: Maine CDC Vital Records</a:t>
            </a:r>
          </a:p>
          <a:p>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Read as needed - Definition: Rate per 100,000 people of deaths due to unintentional falls.</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Calibri" panose="020F0502020204030204" pitchFamily="34" charset="0"/>
              </a:rPr>
              <a:t>Age- Adjusted Definition: 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39</a:t>
            </a:fld>
            <a:endParaRPr lang="en-US"/>
          </a:p>
        </p:txBody>
      </p:sp>
    </p:spTree>
    <p:extLst>
      <p:ext uri="{BB962C8B-B14F-4D97-AF65-F5344CB8AC3E}">
        <p14:creationId xmlns:p14="http://schemas.microsoft.com/office/powerpoint/2010/main" val="29161717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Knox County has a significantly higher rate of ER discharges due to an unintentional fall-related injury when compared to the State overall. This measure has been age-adjusted, so it cannot be attributed to Knox County’s older residents.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Data Source: Maine Health Data Organization Hospital Inpatient and Outpatient Databases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be read as needed - Definition: </a:t>
            </a:r>
            <a:r>
              <a:rPr lang="en-US" sz="1800" b="0" i="0" u="none" strike="noStrike" dirty="0">
                <a:solidFill>
                  <a:srgbClr val="000000"/>
                </a:solidFill>
                <a:effectLst/>
                <a:latin typeface="Arial" panose="020B0604020202020204" pitchFamily="34" charset="0"/>
              </a:rPr>
              <a:t>Rate per 10,000 people of emergency department discharges with a diagnoses of a fall-related injury.</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a:t>
            </a:r>
            <a:r>
              <a:rPr lang="en-US" sz="1200" b="0" i="0" dirty="0">
                <a:effectLst/>
                <a:latin typeface="Calibri" panose="020F0502020204030204" pitchFamily="34" charset="0"/>
              </a:rPr>
              <a:t>Age- Adjusted Definition: 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40</a:t>
            </a:fld>
            <a:endParaRPr lang="en-US"/>
          </a:p>
        </p:txBody>
      </p:sp>
    </p:spTree>
    <p:extLst>
      <p:ext uri="{BB962C8B-B14F-4D97-AF65-F5344CB8AC3E}">
        <p14:creationId xmlns:p14="http://schemas.microsoft.com/office/powerpoint/2010/main" val="3274381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5</a:t>
            </a:fld>
            <a:endParaRPr lang="en-US"/>
          </a:p>
        </p:txBody>
      </p:sp>
    </p:spTree>
    <p:extLst>
      <p:ext uri="{BB962C8B-B14F-4D97-AF65-F5344CB8AC3E}">
        <p14:creationId xmlns:p14="http://schemas.microsoft.com/office/powerpoint/2010/main" val="1748815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indicator shows the rate of emergency department hospitalizations due to traumatic brain injury. Knox County’s rate is significantly higher than the State’s. </a:t>
            </a:r>
          </a:p>
          <a:p>
            <a:endParaRPr lang="en-US" dirty="0"/>
          </a:p>
          <a:p>
            <a:r>
              <a:rPr lang="en-US" dirty="0"/>
              <a:t>Source: </a:t>
            </a:r>
            <a:r>
              <a:rPr lang="en-US" sz="1800" b="0" i="0" u="none" strike="noStrike" dirty="0">
                <a:solidFill>
                  <a:srgbClr val="000000"/>
                </a:solidFill>
                <a:effectLst/>
                <a:latin typeface="Arial" panose="020B0604020202020204" pitchFamily="34" charset="0"/>
              </a:rPr>
              <a:t>Maine Health Data Organization Hospital Inpatient and Outpatient Databases</a:t>
            </a:r>
            <a:r>
              <a:rPr lang="en-US" dirty="0"/>
              <a:t> </a:t>
            </a:r>
          </a:p>
          <a:p>
            <a:endParaRPr lang="en-US" dirty="0"/>
          </a:p>
          <a:p>
            <a:r>
              <a:rPr lang="en-US" dirty="0"/>
              <a:t>Read as needed- Definition: </a:t>
            </a:r>
            <a:r>
              <a:rPr lang="en-US" sz="1800" b="0" i="0" u="none" strike="noStrike" dirty="0">
                <a:solidFill>
                  <a:srgbClr val="000000"/>
                </a:solidFill>
                <a:effectLst/>
                <a:latin typeface="Arial" panose="020B0604020202020204" pitchFamily="34" charset="0"/>
              </a:rPr>
              <a:t>Rate per 10,000 people of emergency department discharges with a diagnoses of traumatic brain injury.</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Calibri" panose="020F0502020204030204" pitchFamily="34" charset="0"/>
              </a:rPr>
              <a:t>Age- Adjusted Definition: 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41</a:t>
            </a:fld>
            <a:endParaRPr lang="en-US"/>
          </a:p>
        </p:txBody>
      </p:sp>
    </p:spTree>
    <p:extLst>
      <p:ext uri="{BB962C8B-B14F-4D97-AF65-F5344CB8AC3E}">
        <p14:creationId xmlns:p14="http://schemas.microsoft.com/office/powerpoint/2010/main" val="7625091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graph shows the percentage of Knox high school students who engage in intentional self-injury. Intentional </a:t>
            </a:r>
            <a:r>
              <a:rPr lang="en-US" b="0" i="0" dirty="0">
                <a:solidFill>
                  <a:srgbClr val="323435"/>
                </a:solidFill>
                <a:effectLst/>
                <a:latin typeface="Nunito Sans" panose="020B0604020202020204" pitchFamily="2" charset="0"/>
              </a:rPr>
              <a:t>self-Injury is defined </a:t>
            </a:r>
            <a:r>
              <a:rPr lang="en-US" b="0" i="1" dirty="0">
                <a:solidFill>
                  <a:srgbClr val="323435"/>
                </a:solidFill>
                <a:effectLst/>
                <a:latin typeface="Nunito Sans" panose="020B0604020202020204" pitchFamily="2" charset="0"/>
              </a:rPr>
              <a:t>as a deliberate, self-inflicted damage of body tissue without suicidal intent</a:t>
            </a:r>
            <a:r>
              <a:rPr lang="en-US" b="0" i="0" dirty="0">
                <a:solidFill>
                  <a:srgbClr val="323435"/>
                </a:solidFill>
                <a:effectLst/>
                <a:latin typeface="Nunito Sans" panose="020B0604020202020204" pitchFamily="2" charset="0"/>
              </a:rPr>
              <a:t>. Methods of self-injury include</a:t>
            </a:r>
            <a:r>
              <a:rPr lang="en-US" b="0" i="0" dirty="0">
                <a:solidFill>
                  <a:srgbClr val="000000"/>
                </a:solidFill>
                <a:effectLst/>
                <a:latin typeface="Times New Roman" panose="02020603050405020304" pitchFamily="18" charset="0"/>
              </a:rPr>
              <a:t> cutting, burning, scratching, and banging or hitting, and most people who self-injure have used multiple methods. </a:t>
            </a:r>
            <a:r>
              <a:rPr lang="en-US" dirty="0"/>
              <a:t>The County’s percentage has increased significantly since 2017, but remains significantly lower than the State’s overall. </a:t>
            </a:r>
            <a:endParaRPr lang="en-US" sz="1200" b="0" i="0" u="none" strike="noStrike" dirty="0">
              <a:solidFill>
                <a:srgbClr val="000000"/>
              </a:solidFill>
              <a:effectLst/>
              <a:latin typeface="Arial" panose="020B0604020202020204" pitchFamily="34" charset="0"/>
            </a:endParaRPr>
          </a:p>
          <a:p>
            <a:endParaRPr lang="en-US" dirty="0"/>
          </a:p>
          <a:p>
            <a:r>
              <a:rPr lang="en-US" dirty="0"/>
              <a:t>Source: </a:t>
            </a:r>
            <a:r>
              <a:rPr lang="en-US" sz="1800" b="0" i="0" u="none" strike="noStrike" dirty="0">
                <a:solidFill>
                  <a:srgbClr val="000000"/>
                </a:solidFill>
                <a:effectLst/>
                <a:latin typeface="Arial" panose="020B0604020202020204" pitchFamily="34" charset="0"/>
              </a:rPr>
              <a:t>Maine Integrated Youth Health Survey</a:t>
            </a:r>
            <a:r>
              <a:rPr lang="en-US" dirty="0"/>
              <a:t> </a:t>
            </a:r>
          </a:p>
          <a:p>
            <a:r>
              <a:rPr lang="en-US" dirty="0"/>
              <a:t>             </a:t>
            </a:r>
            <a:r>
              <a:rPr lang="en-US" b="0" i="0" dirty="0">
                <a:solidFill>
                  <a:srgbClr val="303030"/>
                </a:solidFill>
                <a:effectLst/>
                <a:latin typeface="arial" panose="020B0604020202020204" pitchFamily="34" charset="0"/>
              </a:rPr>
              <a:t>Klonsky, E. D., Victor, S. E., &amp; </a:t>
            </a:r>
            <a:r>
              <a:rPr lang="en-US" b="0" i="0" dirty="0" err="1">
                <a:solidFill>
                  <a:srgbClr val="303030"/>
                </a:solidFill>
                <a:effectLst/>
                <a:latin typeface="arial" panose="020B0604020202020204" pitchFamily="34" charset="0"/>
              </a:rPr>
              <a:t>Saffer</a:t>
            </a:r>
            <a:r>
              <a:rPr lang="en-US" b="0" i="0" dirty="0">
                <a:solidFill>
                  <a:srgbClr val="303030"/>
                </a:solidFill>
                <a:effectLst/>
                <a:latin typeface="arial" panose="020B0604020202020204" pitchFamily="34" charset="0"/>
              </a:rPr>
              <a:t>, B. Y. (2014). </a:t>
            </a:r>
            <a:r>
              <a:rPr lang="en-US" b="0" i="0" dirty="0" err="1">
                <a:solidFill>
                  <a:srgbClr val="303030"/>
                </a:solidFill>
                <a:effectLst/>
                <a:latin typeface="arial" panose="020B0604020202020204" pitchFamily="34" charset="0"/>
              </a:rPr>
              <a:t>Nonsuicidal</a:t>
            </a:r>
            <a:r>
              <a:rPr lang="en-US" b="0" i="0" dirty="0">
                <a:solidFill>
                  <a:srgbClr val="303030"/>
                </a:solidFill>
                <a:effectLst/>
                <a:latin typeface="arial" panose="020B0604020202020204" pitchFamily="34" charset="0"/>
              </a:rPr>
              <a:t> self-injury: what we know, and what we need to know. </a:t>
            </a:r>
            <a:r>
              <a:rPr lang="en-US" b="0" i="1" dirty="0">
                <a:solidFill>
                  <a:srgbClr val="303030"/>
                </a:solidFill>
                <a:effectLst/>
                <a:latin typeface="arial" panose="020B0604020202020204" pitchFamily="34" charset="0"/>
              </a:rPr>
              <a:t>Canadian journal of psychiatry. Revue </a:t>
            </a:r>
            <a:r>
              <a:rPr lang="en-US" b="0" i="1" dirty="0" err="1">
                <a:solidFill>
                  <a:srgbClr val="303030"/>
                </a:solidFill>
                <a:effectLst/>
                <a:latin typeface="arial" panose="020B0604020202020204" pitchFamily="34" charset="0"/>
              </a:rPr>
              <a:t>canadienne</a:t>
            </a:r>
            <a:r>
              <a:rPr lang="en-US" b="0" i="1" dirty="0">
                <a:solidFill>
                  <a:srgbClr val="303030"/>
                </a:solidFill>
                <a:effectLst/>
                <a:latin typeface="arial" panose="020B0604020202020204" pitchFamily="34" charset="0"/>
              </a:rPr>
              <a:t> de </a:t>
            </a:r>
            <a:r>
              <a:rPr lang="en-US" b="0" i="1" dirty="0" err="1">
                <a:solidFill>
                  <a:srgbClr val="303030"/>
                </a:solidFill>
                <a:effectLst/>
                <a:latin typeface="arial" panose="020B0604020202020204" pitchFamily="34" charset="0"/>
              </a:rPr>
              <a:t>psychiatrie</a:t>
            </a:r>
            <a:r>
              <a:rPr lang="en-US" b="0" i="0" dirty="0">
                <a:solidFill>
                  <a:srgbClr val="303030"/>
                </a:solidFill>
                <a:effectLst/>
                <a:latin typeface="arial" panose="020B0604020202020204" pitchFamily="34" charset="0"/>
              </a:rPr>
              <a:t>, </a:t>
            </a:r>
            <a:r>
              <a:rPr lang="en-US" b="0" i="1" dirty="0">
                <a:solidFill>
                  <a:srgbClr val="303030"/>
                </a:solidFill>
                <a:effectLst/>
                <a:latin typeface="arial" panose="020B0604020202020204" pitchFamily="34" charset="0"/>
              </a:rPr>
              <a:t>59</a:t>
            </a:r>
            <a:r>
              <a:rPr lang="en-US" b="0" i="0" dirty="0">
                <a:solidFill>
                  <a:srgbClr val="303030"/>
                </a:solidFill>
                <a:effectLst/>
                <a:latin typeface="arial" panose="020B0604020202020204" pitchFamily="34" charset="0"/>
              </a:rPr>
              <a:t>(11), 565–568. https://doi.org/10.1177/070674371405901101</a:t>
            </a:r>
            <a:endParaRPr lang="en-US" dirty="0"/>
          </a:p>
          <a:p>
            <a:r>
              <a:rPr lang="en-US" dirty="0"/>
              <a:t>             </a:t>
            </a:r>
          </a:p>
          <a:p>
            <a:r>
              <a:rPr lang="en-US" dirty="0"/>
              <a:t>Read as needed- Definition: </a:t>
            </a:r>
            <a:r>
              <a:rPr lang="en-US" sz="1800" b="0" i="0" u="none" strike="noStrike" dirty="0">
                <a:solidFill>
                  <a:srgbClr val="000000"/>
                </a:solidFill>
                <a:effectLst/>
                <a:latin typeface="Arial" panose="020B0604020202020204" pitchFamily="34" charset="0"/>
              </a:rPr>
              <a:t>Percentage of high school students who have ever done something to purposely hurt themselves without wanting to die, such as cutting or burning themselves on purpose. Data collected in odd numbered years.</a:t>
            </a:r>
            <a:r>
              <a:rPr lang="en-US" dirty="0"/>
              <a: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42</a:t>
            </a:fld>
            <a:endParaRPr lang="en-US"/>
          </a:p>
        </p:txBody>
      </p:sp>
    </p:spTree>
    <p:extLst>
      <p:ext uri="{BB962C8B-B14F-4D97-AF65-F5344CB8AC3E}">
        <p14:creationId xmlns:p14="http://schemas.microsoft.com/office/powerpoint/2010/main" val="1703618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slide shows Knox County middle school students who reported of feeling sad and hopeless for two weeks or more during the past 12 months and caused them to stop doing some of their usual activities. Depression in early adolescence is linked with increased risks for negative effects on growth and development, school performance, and peer/family relationships in later adolescence. The precent in Knox County has </a:t>
            </a:r>
            <a:r>
              <a:rPr lang="en-US" sz="1200" b="0" i="0" u="none" strike="noStrike" dirty="0">
                <a:solidFill>
                  <a:srgbClr val="000000"/>
                </a:solidFill>
                <a:effectLst/>
                <a:latin typeface="Calibri" panose="020F0502020204030204" pitchFamily="34" charset="0"/>
              </a:rPr>
              <a:t>increased between 2017 and 2019. Knox County’s rate is higher than the overall State but the difference is not significant. </a:t>
            </a:r>
          </a:p>
          <a:p>
            <a:endParaRPr lang="en-US" sz="1200" dirty="0"/>
          </a:p>
          <a:p>
            <a:r>
              <a:rPr lang="en-US" sz="1800" b="0" i="0" u="none" strike="noStrike" dirty="0">
                <a:solidFill>
                  <a:srgbClr val="000000"/>
                </a:solidFill>
                <a:effectLst/>
                <a:latin typeface="Calibri" panose="020F0502020204030204" pitchFamily="34" charset="0"/>
              </a:rPr>
              <a:t>Data Source: Maine Integrated Youth Health Survey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hlinkClick r:id="rId3"/>
              </a:rPr>
              <a:t>Adolescent Mental Health Data.pdf (ucsf.edu)</a:t>
            </a:r>
            <a:endParaRPr lang="en-US" sz="1800" dirty="0"/>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Data Source: Maine Integrated Youth Health Survey</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To be read as needed. Definition:  Percentage of high school students who felt so sad or hopeless almost every day for two weeks or more in a row during the past 12 months that they stopped doing some usual activities. Data collected in odd numbered years.</a:t>
            </a:r>
            <a:r>
              <a:rPr lang="en-US" dirty="0"/>
              <a: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43</a:t>
            </a:fld>
            <a:endParaRPr lang="en-US"/>
          </a:p>
        </p:txBody>
      </p:sp>
    </p:spTree>
    <p:extLst>
      <p:ext uri="{BB962C8B-B14F-4D97-AF65-F5344CB8AC3E}">
        <p14:creationId xmlns:p14="http://schemas.microsoft.com/office/powerpoint/2010/main" val="13139704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graph shows the rate of Knox county middle schoolers who have seriously considered suicide. </a:t>
            </a:r>
            <a:r>
              <a:rPr lang="en-US" sz="1200" dirty="0"/>
              <a:t>Data is collected in odd numbered years and, as you can see, those considering suicide has increased between 2017 &amp; 2019. This increase is significant.</a:t>
            </a: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Data Source: Maine Integrated Youth Health Survey</a:t>
            </a:r>
            <a:endParaRPr lang="en-US" dirty="0"/>
          </a:p>
          <a:p>
            <a:endParaRPr lang="en-US" dirty="0"/>
          </a:p>
          <a:p>
            <a:r>
              <a:rPr lang="en-US" dirty="0"/>
              <a:t>Data source: </a:t>
            </a:r>
            <a:r>
              <a:rPr lang="en-US" sz="1800" b="0" i="0" u="none" strike="noStrike" dirty="0">
                <a:solidFill>
                  <a:srgbClr val="000000"/>
                </a:solidFill>
                <a:effectLst/>
                <a:latin typeface="Arial" panose="020B0604020202020204" pitchFamily="34" charset="0"/>
              </a:rPr>
              <a:t>Maine Integrated Youth Health Survey</a:t>
            </a:r>
            <a:r>
              <a:rPr lang="en-US" dirty="0"/>
              <a:t> </a:t>
            </a:r>
          </a:p>
          <a:p>
            <a:endParaRPr lang="en-US" dirty="0"/>
          </a:p>
          <a:p>
            <a:r>
              <a:rPr lang="en-US" dirty="0"/>
              <a:t>To be read as needed- Definition: </a:t>
            </a:r>
            <a:r>
              <a:rPr lang="en-US" sz="1800" b="0" i="0" u="none" strike="noStrike" dirty="0">
                <a:solidFill>
                  <a:srgbClr val="000000"/>
                </a:solidFill>
                <a:effectLst/>
                <a:latin typeface="Arial" panose="020B0604020202020204" pitchFamily="34" charset="0"/>
              </a:rPr>
              <a:t>Percentage of seventh- and eighth-grade students who ever seriously considered attempting suicide.  Data collected in odd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44</a:t>
            </a:fld>
            <a:endParaRPr lang="en-US"/>
          </a:p>
        </p:txBody>
      </p:sp>
    </p:spTree>
    <p:extLst>
      <p:ext uri="{BB962C8B-B14F-4D97-AF65-F5344CB8AC3E}">
        <p14:creationId xmlns:p14="http://schemas.microsoft.com/office/powerpoint/2010/main" val="7903659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 of overdose deaths have increased in Knox County since 2019 and are now higher than the State. </a:t>
            </a:r>
            <a:r>
              <a:rPr lang="en-US" sz="1200" dirty="0"/>
              <a:t>The increase in 2020 was driven </a:t>
            </a:r>
            <a:r>
              <a:rPr lang="en-US" sz="1200" baseline="0" dirty="0"/>
              <a:t>by </a:t>
            </a:r>
            <a:r>
              <a:rPr lang="en-US" sz="1200" dirty="0"/>
              <a:t>the continuing opioid crisis in Maine</a:t>
            </a:r>
            <a:r>
              <a:rPr lang="en-US" sz="1200" baseline="0" dirty="0"/>
              <a:t> </a:t>
            </a:r>
            <a:r>
              <a:rPr lang="en-US" sz="1200" dirty="0"/>
              <a:t>and across the country.</a:t>
            </a:r>
            <a:r>
              <a:rPr lang="en-US" sz="1200" baseline="0" dirty="0"/>
              <a:t>  Note that the U.S. data shown here is for 2019 and the 2020 rate is likely to b higher. Of the 504 drug deaths in 2020, statewide, 83% were caused by opioids.  The rise from 2019 to 2020 </a:t>
            </a:r>
            <a:r>
              <a:rPr lang="en-US" sz="1200" dirty="0"/>
              <a:t>was primarily </a:t>
            </a:r>
            <a:r>
              <a:rPr lang="en-US" sz="1200" baseline="0" dirty="0"/>
              <a:t>due to overdoses of fentanyl- a nonpharmaceutical opioid.  Further, more and more often, deaths due to fentanyl also involve use of methamphetamine or cocaine</a:t>
            </a:r>
            <a:r>
              <a:rPr lang="en-US" sz="1200" dirty="0"/>
              <a:t>.  </a:t>
            </a:r>
            <a:endParaRPr lang="en-US" sz="1400" dirty="0"/>
          </a:p>
          <a:p>
            <a:endParaRPr lang="en-US" dirty="0"/>
          </a:p>
          <a:p>
            <a:r>
              <a:rPr lang="en-US" sz="1800" b="0" i="0" u="none" strike="noStrike" dirty="0">
                <a:solidFill>
                  <a:srgbClr val="000000"/>
                </a:solidFill>
                <a:effectLst/>
                <a:latin typeface="Arial" panose="020B0604020202020204" pitchFamily="34" charset="0"/>
              </a:rPr>
              <a:t>Source: Maine Office of the Medical Examiner</a:t>
            </a:r>
            <a:r>
              <a:rPr lang="en-US" dirty="0"/>
              <a:t> </a:t>
            </a:r>
          </a:p>
          <a:p>
            <a:endParaRPr lang="en-US" dirty="0"/>
          </a:p>
          <a:p>
            <a:r>
              <a:rPr lang="en-US" dirty="0"/>
              <a:t>Read as needed. Definition: </a:t>
            </a:r>
            <a:r>
              <a:rPr lang="en-US" sz="1200" b="0" i="0" u="none" strike="noStrike" dirty="0">
                <a:solidFill>
                  <a:srgbClr val="000000"/>
                </a:solidFill>
                <a:effectLst/>
                <a:latin typeface="Arial" panose="020B0604020202020204" pitchFamily="34" charset="0"/>
              </a:rPr>
              <a:t>Rate per 10,000 population of overdose emergency medical service responses, including overdoses from drugs, medications, alcohol, and inhalants.</a:t>
            </a:r>
            <a:r>
              <a:rPr lang="en-US" dirty="0"/>
              <a: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45</a:t>
            </a:fld>
            <a:endParaRPr lang="en-US"/>
          </a:p>
        </p:txBody>
      </p:sp>
    </p:spTree>
    <p:extLst>
      <p:ext uri="{BB962C8B-B14F-4D97-AF65-F5344CB8AC3E}">
        <p14:creationId xmlns:p14="http://schemas.microsoft.com/office/powerpoint/2010/main" val="41622457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Calibri" panose="020F0502020204030204" pitchFamily="34" charset="0"/>
              </a:rPr>
              <a:t>This slide shows the rate of infants who have been born addicted to a substance. This data is collected from healthcare providers who report there is a reasonable cause to suspect the baby has been affected by an illegal substance or is demonstrating withdrawal symptoms. The two-year rate of drug-affected infants born in Knox County is significantly higher than the State overall. The data shows the average annual rate for the two years, and therefore can be compared to the single year date. There is a concern given the birth and health risk associated with drug exposure in utero.</a:t>
            </a:r>
          </a:p>
          <a:p>
            <a:endParaRPr lang="en-US" b="0" i="0" dirty="0">
              <a:solidFill>
                <a:srgbClr val="000000"/>
              </a:solidFill>
              <a:effectLst/>
              <a:latin typeface="Calibri" panose="020F0502020204030204" pitchFamily="34" charset="0"/>
            </a:endParaRPr>
          </a:p>
          <a:p>
            <a:r>
              <a:rPr lang="en-US" b="0" i="0" dirty="0">
                <a:solidFill>
                  <a:srgbClr val="000000"/>
                </a:solidFill>
                <a:effectLst/>
                <a:latin typeface="Calibri" panose="020F0502020204030204" pitchFamily="34" charset="0"/>
              </a:rPr>
              <a:t>Data Source: </a:t>
            </a:r>
            <a:r>
              <a:rPr lang="en-US" sz="1800" b="0" i="0" u="none" strike="noStrike" dirty="0">
                <a:solidFill>
                  <a:srgbClr val="000000"/>
                </a:solidFill>
                <a:effectLst/>
                <a:latin typeface="Arial" panose="020B0604020202020204" pitchFamily="34" charset="0"/>
              </a:rPr>
              <a:t>Maine Automated Child Welfare Information System (Maine Office of Child and Family Services)</a:t>
            </a:r>
            <a:r>
              <a:rPr lang="en-US" dirty="0"/>
              <a:t> </a:t>
            </a:r>
            <a:endParaRPr lang="en-US" b="0" i="0" dirty="0">
              <a:solidFill>
                <a:srgbClr val="000000"/>
              </a:solidFill>
              <a:effectLst/>
              <a:latin typeface="Calibri" panose="020F0502020204030204" pitchFamily="34" charset="0"/>
            </a:endParaRPr>
          </a:p>
          <a:p>
            <a:r>
              <a:rPr lang="en-US" b="0" i="0" dirty="0">
                <a:solidFill>
                  <a:srgbClr val="000000"/>
                </a:solidFill>
                <a:effectLst/>
                <a:latin typeface="Calibri" panose="020F0502020204030204" pitchFamily="34" charset="0"/>
              </a:rPr>
              <a:t>To be read as needed. To be read as needed. Definition:  </a:t>
            </a:r>
            <a:r>
              <a:rPr lang="en-US" sz="1800" b="0" i="0" u="none" strike="noStrike" dirty="0">
                <a:solidFill>
                  <a:srgbClr val="000000"/>
                </a:solidFill>
                <a:effectLst/>
                <a:latin typeface="Arial" panose="020B0604020202020204" pitchFamily="34" charset="0"/>
              </a:rPr>
              <a:t>Rate per 1,000 births of infants for which a healthcare provider reported that there was reasonable cause to suspect the baby may be affected by illegal substance abuse or demonstrating withdrawal symptoms resulting from prenatal drug exposure or has a fetal alcohol spectrum disorder.</a:t>
            </a:r>
            <a:r>
              <a:rPr lang="en-US" dirty="0"/>
              <a:t> </a:t>
            </a:r>
            <a:endParaRPr lang="en-US" b="0" i="0"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46</a:t>
            </a:fld>
            <a:endParaRPr lang="en-US"/>
          </a:p>
        </p:txBody>
      </p:sp>
    </p:spTree>
    <p:extLst>
      <p:ext uri="{BB962C8B-B14F-4D97-AF65-F5344CB8AC3E}">
        <p14:creationId xmlns:p14="http://schemas.microsoft.com/office/powerpoint/2010/main" val="21558636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Knox county high school students who reported drinking alcohol within the past-30-days. There has been a significant increase in rate within the county since 2017. The likelihood of Knox students drinking alcohol within the past-30-days is significantly higher than Maine student’s overall.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Source: </a:t>
            </a:r>
            <a:r>
              <a:rPr lang="en-US" dirty="0"/>
              <a:t>Maine Integrated Youth Health Survey</a:t>
            </a:r>
            <a:endParaRPr lang="en-US" dirty="0">
              <a:cs typeface="Calibri"/>
            </a:endParaRPr>
          </a:p>
          <a:p>
            <a:r>
              <a:rPr lang="en-US" dirty="0"/>
              <a:t>Read as needed- Definition: </a:t>
            </a:r>
            <a:r>
              <a:rPr lang="en-US" sz="1800" b="0" i="0" u="none" strike="noStrike" dirty="0">
                <a:solidFill>
                  <a:srgbClr val="000000"/>
                </a:solidFill>
                <a:effectLst/>
                <a:latin typeface="Arial" panose="020B0604020202020204" pitchFamily="34" charset="0"/>
              </a:rPr>
              <a:t>Percentage of high school students who had at least one drink of alcohol on at least one day in the past 30 days.  Data collected in odd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47</a:t>
            </a:fld>
            <a:endParaRPr lang="en-US"/>
          </a:p>
        </p:txBody>
      </p:sp>
    </p:spTree>
    <p:extLst>
      <p:ext uri="{BB962C8B-B14F-4D97-AF65-F5344CB8AC3E}">
        <p14:creationId xmlns:p14="http://schemas.microsoft.com/office/powerpoint/2010/main" val="3811771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gn="l"/>
            <a:r>
              <a:rPr lang="en-US" sz="1200" b="0" i="0" dirty="0">
                <a:solidFill>
                  <a:srgbClr val="000000"/>
                </a:solidFill>
                <a:effectLst/>
                <a:latin typeface="Calibri" panose="020F0502020204030204" pitchFamily="34" charset="0"/>
              </a:rPr>
              <a:t>This graph shows a significant increase of Knox county high school students who report binge drinking. Binge drinking is defined as consuming 5 or more alcoholic drinks on at least one day in the past 30 days. This chart is missing 2017 data, which we are still working to get. </a:t>
            </a:r>
          </a:p>
          <a:p>
            <a:pPr marL="457200" algn="l"/>
            <a:endParaRPr lang="en-US" sz="1200" b="0" i="0" dirty="0">
              <a:solidFill>
                <a:srgbClr val="000000"/>
              </a:solidFill>
              <a:effectLst/>
              <a:latin typeface="Calibri" panose="020F0502020204030204" pitchFamily="34" charset="0"/>
            </a:endParaRPr>
          </a:p>
          <a:p>
            <a:pPr marL="457200" algn="l"/>
            <a:r>
              <a:rPr lang="en-US" sz="1200" b="0" i="0" dirty="0">
                <a:solidFill>
                  <a:srgbClr val="000000"/>
                </a:solidFill>
                <a:effectLst/>
                <a:latin typeface="Calibri" panose="020F0502020204030204" pitchFamily="34" charset="0"/>
              </a:rPr>
              <a:t>The data in the profile may look different.  We have realized that 2017 and 2019 data in the Profile use a different denominator – only including those HS students who report any drinking.  So, for 2019, 36.1% of students who reported drinking at all in the last 30 days also reported binge drinking.  This translates to 10.8% of ALL HS students who reported binge drinking.  Knox County HS students binge drink significantly more than all Maine HS students.</a:t>
            </a:r>
          </a:p>
          <a:p>
            <a:pPr marL="457200" algn="l"/>
            <a:r>
              <a:rPr lang="en-US" sz="1200" b="0" i="0" dirty="0">
                <a:solidFill>
                  <a:srgbClr val="000000"/>
                </a:solidFill>
                <a:effectLst/>
                <a:latin typeface="Calibri" panose="020F0502020204030204" pitchFamily="34" charset="0"/>
              </a:rPr>
              <a:t> </a:t>
            </a:r>
          </a:p>
          <a:p>
            <a:pPr marL="457200" algn="l"/>
            <a:r>
              <a:rPr lang="en-US" sz="1200" b="0" i="0" dirty="0">
                <a:solidFill>
                  <a:srgbClr val="000000"/>
                </a:solidFill>
                <a:effectLst/>
                <a:latin typeface="Calibri" panose="020F0502020204030204" pitchFamily="34" charset="0"/>
              </a:rPr>
              <a:t>Data Source: Maine Integrated Youth Health Survey</a:t>
            </a:r>
          </a:p>
          <a:p>
            <a:pPr marL="457200" algn="l"/>
            <a:r>
              <a:rPr lang="en-US" sz="1200" b="0" i="0" dirty="0">
                <a:solidFill>
                  <a:srgbClr val="000000"/>
                </a:solidFill>
                <a:effectLst/>
                <a:latin typeface="Calibri" panose="020F0502020204030204" pitchFamily="34" charset="0"/>
              </a:rPr>
              <a:t> </a:t>
            </a:r>
          </a:p>
          <a:p>
            <a:pPr marL="457200" algn="l"/>
            <a:r>
              <a:rPr lang="en-US" sz="1200" b="0" i="0" dirty="0">
                <a:solidFill>
                  <a:srgbClr val="000000"/>
                </a:solidFill>
                <a:effectLst/>
                <a:latin typeface="Calibri" panose="020F0502020204030204" pitchFamily="34" charset="0"/>
              </a:rPr>
              <a:t>To be read as needed - Definition: Percentage of high school students who had five or more alcoholic drinks on at least one day in the last 30 days. Data collected in odd numbered years.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48</a:t>
            </a:fld>
            <a:endParaRPr lang="en-US"/>
          </a:p>
        </p:txBody>
      </p:sp>
    </p:spTree>
    <p:extLst>
      <p:ext uri="{BB962C8B-B14F-4D97-AF65-F5344CB8AC3E}">
        <p14:creationId xmlns:p14="http://schemas.microsoft.com/office/powerpoint/2010/main" val="25901707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slide shows a decreasing rate of marijuana use among Knox County’s high school students. There has been a decline in marijuana misuse since 2011 and the rate remains significantly higher than the state. </a:t>
            </a: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Data Source: Maine Integrated Youth Health Survey</a:t>
            </a:r>
          </a:p>
          <a:p>
            <a:endParaRPr lang="en-US" sz="12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Arial" panose="020B0604020202020204" pitchFamily="34" charset="0"/>
              </a:rPr>
              <a:t>To be read as needed- Definition: Percentage of high school students who used marijuana at least one time in the last 30 days. Data collected in odd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49</a:t>
            </a:fld>
            <a:endParaRPr lang="en-US"/>
          </a:p>
        </p:txBody>
      </p:sp>
    </p:spTree>
    <p:extLst>
      <p:ext uri="{BB962C8B-B14F-4D97-AF65-F5344CB8AC3E}">
        <p14:creationId xmlns:p14="http://schemas.microsoft.com/office/powerpoint/2010/main" val="1794899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6</a:t>
            </a:fld>
            <a:endParaRPr lang="en-US"/>
          </a:p>
        </p:txBody>
      </p:sp>
    </p:spTree>
    <p:extLst>
      <p:ext uri="{BB962C8B-B14F-4D97-AF65-F5344CB8AC3E}">
        <p14:creationId xmlns:p14="http://schemas.microsoft.com/office/powerpoint/2010/main" val="4051485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Introduce: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smtClean="0">
                <a:solidFill>
                  <a:schemeClr val="tx1"/>
                </a:solidFill>
                <a:latin typeface="+mn-lt"/>
              </a:rPr>
              <a:t>Kendra Emery</a:t>
            </a:r>
            <a:r>
              <a:rPr lang="en-US" sz="1200" baseline="0" dirty="0" smtClean="0">
                <a:solidFill>
                  <a:schemeClr val="tx1"/>
                </a:solidFill>
                <a:latin typeface="+mn-lt"/>
              </a:rPr>
              <a:t>, MD, Medical Director, PBMC Community Health Improvement</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Mark </a:t>
            </a:r>
            <a:r>
              <a:rPr lang="en-US" sz="1200" kern="1200" dirty="0" err="1" smtClean="0">
                <a:solidFill>
                  <a:schemeClr val="dk1"/>
                </a:solidFill>
                <a:effectLst/>
                <a:latin typeface="+mn-lt"/>
                <a:ea typeface="+mn-ea"/>
                <a:cs typeface="+mn-cs"/>
              </a:rPr>
              <a:t>Fourre</a:t>
            </a:r>
            <a:r>
              <a:rPr lang="en-US" sz="1200" kern="1200" dirty="0" smtClean="0">
                <a:solidFill>
                  <a:schemeClr val="dk1"/>
                </a:solidFill>
                <a:effectLst/>
                <a:latin typeface="+mn-lt"/>
                <a:ea typeface="+mn-ea"/>
                <a:cs typeface="+mn-cs"/>
              </a:rPr>
              <a:t>, MD, CEO/President, Coastal Healthcare Alliance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Jo or JSI</a:t>
            </a:r>
          </a:p>
          <a:p>
            <a:r>
              <a:rPr lang="en-US" b="1" dirty="0"/>
              <a:t>Community</a:t>
            </a:r>
            <a:r>
              <a:rPr lang="en-US" b="1" baseline="0" dirty="0"/>
              <a:t> Sponsored Event Partners include </a:t>
            </a:r>
            <a:endParaRPr lang="en-US" baseline="0" dirty="0"/>
          </a:p>
          <a:p>
            <a:pPr marL="228600" indent="-228600">
              <a:buFont typeface="+mj-lt"/>
              <a:buAutoNum type="arabicPeriod"/>
            </a:pPr>
            <a:r>
              <a:rPr lang="en-US" baseline="0" dirty="0"/>
              <a:t>Disability Rights Maine (2 events: people who are deaf or hard of hearing and people with other disabilities)</a:t>
            </a:r>
          </a:p>
          <a:p>
            <a:pPr marL="228600" indent="-228600">
              <a:buFont typeface="+mj-lt"/>
              <a:buAutoNum type="arabicPeriod"/>
            </a:pPr>
            <a:r>
              <a:rPr lang="en-US" baseline="0" dirty="0"/>
              <a:t>Maine Primary Care Association (People who are served by Maine’s Federally Qualified Health Centers</a:t>
            </a:r>
          </a:p>
          <a:p>
            <a:pPr marL="228600" indent="-228600">
              <a:buFont typeface="+mj-lt"/>
              <a:buAutoNum type="arabicPeriod"/>
            </a:pPr>
            <a:r>
              <a:rPr lang="en-US" baseline="0" dirty="0"/>
              <a:t>Maine Council on Aging (Older Adults 65+</a:t>
            </a:r>
          </a:p>
          <a:p>
            <a:pPr marL="228600" indent="-228600">
              <a:buFont typeface="+mj-lt"/>
              <a:buAutoNum type="arabicPeriod"/>
            </a:pPr>
            <a:r>
              <a:rPr lang="en-US" baseline="0" dirty="0"/>
              <a:t>Consumer Right Council of Maine (people with a mental health diagnosis)</a:t>
            </a:r>
          </a:p>
          <a:p>
            <a:pPr marL="228600" indent="-228600">
              <a:buFont typeface="+mj-lt"/>
              <a:buAutoNum type="arabicPeriod"/>
            </a:pPr>
            <a:r>
              <a:rPr lang="en-US" baseline="0" dirty="0"/>
              <a:t>Formerly Incarcerated (Maine Prisoner Re-Entry Network)</a:t>
            </a:r>
          </a:p>
          <a:p>
            <a:pPr marL="228600" indent="-228600">
              <a:buFont typeface="+mj-lt"/>
              <a:buAutoNum type="arabicPeriod"/>
            </a:pPr>
            <a:r>
              <a:rPr lang="en-US" baseline="0" dirty="0"/>
              <a:t>Maine Youth Action Network and Friends (Raising the voices of Maine’s diverse youth)</a:t>
            </a:r>
          </a:p>
          <a:p>
            <a:pPr marL="228600" indent="-228600">
              <a:buFont typeface="+mj-lt"/>
              <a:buAutoNum type="arabicPeriod"/>
            </a:pPr>
            <a:r>
              <a:rPr lang="en-US" baseline="0" dirty="0"/>
              <a:t>Green Memorial A.M.E. Zion Church (Black/African American)</a:t>
            </a:r>
          </a:p>
          <a:p>
            <a:pPr marL="228600" indent="-228600">
              <a:buFont typeface="+mj-lt"/>
              <a:buAutoNum type="arabicPeriod"/>
            </a:pPr>
            <a:r>
              <a:rPr lang="en-US" baseline="0" dirty="0"/>
              <a:t>Health Equity Alliance (LGBTQ+ community)</a:t>
            </a:r>
          </a:p>
          <a:p>
            <a:pPr marL="228600" indent="-228600">
              <a:buFont typeface="+mj-lt"/>
              <a:buAutoNum type="arabicPeriod"/>
            </a:pPr>
            <a:r>
              <a:rPr lang="en-US" baseline="0" dirty="0"/>
              <a:t>Portland Recovery Center (for people with a substance use disorder or in recovery)</a:t>
            </a:r>
          </a:p>
          <a:p>
            <a:pPr marL="228600" indent="-228600">
              <a:buFont typeface="+mj-lt"/>
              <a:buAutoNum type="arabicPeriod"/>
            </a:pPr>
            <a:r>
              <a:rPr lang="en-US" baseline="0" dirty="0"/>
              <a:t>ADD HOUSING INSECURE IF NEED BE</a:t>
            </a:r>
          </a:p>
          <a:p>
            <a:pPr marL="228600" indent="-228600">
              <a:buFont typeface="+mj-lt"/>
              <a:buAutoNum type="arabicPeriod"/>
            </a:pPr>
            <a:r>
              <a:rPr lang="en-US" baseline="0" dirty="0"/>
              <a:t>ADD VETERAN IF NEED BE</a:t>
            </a:r>
          </a:p>
          <a:p>
            <a:endParaRPr lang="en-US" baseline="0" dirty="0"/>
          </a:p>
          <a:p>
            <a:r>
              <a:rPr lang="en-US" b="1" baseline="0" dirty="0"/>
              <a:t>Oral Survey Partners include: </a:t>
            </a:r>
            <a:endParaRPr lang="en-US" baseline="0" dirty="0"/>
          </a:p>
          <a:p>
            <a:r>
              <a:rPr lang="en-US" baseline="0" dirty="0"/>
              <a:t>City of Portland’s Minority Health Program</a:t>
            </a:r>
          </a:p>
          <a:p>
            <a:r>
              <a:rPr lang="en-US" baseline="0" dirty="0"/>
              <a:t>New Mainer’s Public Health Initiative</a:t>
            </a:r>
          </a:p>
          <a:p>
            <a:r>
              <a:rPr lang="en-US" baseline="0" dirty="0"/>
              <a:t>Maine Immigrant Access Network</a:t>
            </a:r>
          </a:p>
          <a:p>
            <a:r>
              <a:rPr lang="en-US" baseline="0" dirty="0"/>
              <a:t>Gateway Community Services</a:t>
            </a:r>
          </a:p>
          <a:p>
            <a:r>
              <a:rPr lang="en-US" baseline="0" dirty="0"/>
              <a:t>Maine Immigrant and Refugee Services</a:t>
            </a:r>
          </a:p>
          <a:p>
            <a:r>
              <a:rPr lang="en-US" baseline="0" dirty="0"/>
              <a:t>Maine Community Integration</a:t>
            </a:r>
          </a:p>
          <a:p>
            <a:r>
              <a:rPr lang="en-US" baseline="0" dirty="0"/>
              <a:t>Mano </a:t>
            </a:r>
            <a:r>
              <a:rPr lang="en-US" baseline="0" dirty="0" err="1"/>
              <a:t>en</a:t>
            </a:r>
            <a:r>
              <a:rPr lang="en-US" baseline="0" dirty="0"/>
              <a:t> Mano</a:t>
            </a:r>
          </a:p>
          <a:p>
            <a:endParaRPr lang="en-US" baseline="0" dirty="0"/>
          </a:p>
          <a:p>
            <a:r>
              <a:rPr lang="en-US" baseline="0" dirty="0"/>
              <a:t>We are piloting these additional outreach methods with support from </a:t>
            </a:r>
          </a:p>
          <a:p>
            <a:r>
              <a:rPr lang="en-US" baseline="0" dirty="0"/>
              <a:t>State of Maine’s Preventative Health and Health Services Block Grant</a:t>
            </a:r>
          </a:p>
          <a:p>
            <a:r>
              <a:rPr lang="en-US" baseline="0" dirty="0"/>
              <a:t>Maine Health Access Foundation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Introduce leader for leadership remarks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7</a:t>
            </a:fld>
            <a:endParaRPr lang="en-US"/>
          </a:p>
        </p:txBody>
      </p:sp>
    </p:spTree>
    <p:extLst>
      <p:ext uri="{BB962C8B-B14F-4D97-AF65-F5344CB8AC3E}">
        <p14:creationId xmlns:p14="http://schemas.microsoft.com/office/powerpoint/2010/main" val="2141971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Leadership </a:t>
            </a:r>
            <a:r>
              <a:rPr lang="en-US" dirty="0" smtClean="0"/>
              <a:t>remarks by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smtClean="0">
                <a:solidFill>
                  <a:schemeClr val="tx1"/>
                </a:solidFill>
                <a:latin typeface="+mn-lt"/>
              </a:rPr>
              <a:t>Kendra Emery</a:t>
            </a:r>
            <a:r>
              <a:rPr lang="en-US" sz="1200" baseline="0" dirty="0" smtClean="0">
                <a:solidFill>
                  <a:schemeClr val="tx1"/>
                </a:solidFill>
                <a:latin typeface="+mn-lt"/>
              </a:rPr>
              <a:t>, MD, Medical Director, PBMC Community Health Improvement</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Mark </a:t>
            </a:r>
            <a:r>
              <a:rPr lang="en-US" sz="1200" kern="1200" dirty="0" err="1" smtClean="0">
                <a:solidFill>
                  <a:schemeClr val="dk1"/>
                </a:solidFill>
                <a:effectLst/>
                <a:latin typeface="+mn-lt"/>
                <a:ea typeface="+mn-ea"/>
                <a:cs typeface="+mn-cs"/>
              </a:rPr>
              <a:t>Fourre</a:t>
            </a:r>
            <a:r>
              <a:rPr lang="en-US" sz="1200" kern="1200" dirty="0" smtClean="0">
                <a:solidFill>
                  <a:schemeClr val="dk1"/>
                </a:solidFill>
                <a:effectLst/>
                <a:latin typeface="+mn-lt"/>
                <a:ea typeface="+mn-ea"/>
                <a:cs typeface="+mn-cs"/>
              </a:rPr>
              <a:t>, MD, CEO/President, Coastal Healthcare Alliance</a:t>
            </a:r>
          </a:p>
          <a:p>
            <a:endParaRPr lang="en-US" dirty="0"/>
          </a:p>
          <a:p>
            <a:endParaRPr lang="en-US" dirty="0"/>
          </a:p>
          <a:p>
            <a:r>
              <a:rPr lang="en-US" dirty="0"/>
              <a:t>Leader to introduce the following who will provide comments</a:t>
            </a:r>
            <a:r>
              <a:rPr lang="en-US" baseline="0" dirty="0"/>
              <a:t> on recent health improvement efforts</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kern="1200" dirty="0" err="1" smtClean="0">
                <a:solidFill>
                  <a:schemeClr val="dk1"/>
                </a:solidFill>
                <a:effectLst/>
                <a:latin typeface="+mn-lt"/>
                <a:ea typeface="+mn-ea"/>
                <a:cs typeface="+mn-cs"/>
              </a:rPr>
              <a:t>Drexell</a:t>
            </a:r>
            <a:r>
              <a:rPr lang="en-US" sz="1200" kern="1200" baseline="0" dirty="0" smtClean="0">
                <a:solidFill>
                  <a:schemeClr val="dk1"/>
                </a:solidFill>
                <a:effectLst/>
                <a:latin typeface="+mn-lt"/>
                <a:ea typeface="+mn-ea"/>
                <a:cs typeface="+mn-cs"/>
              </a:rPr>
              <a:t> White, Public Health Liaison, </a:t>
            </a:r>
            <a:r>
              <a:rPr lang="en-US" sz="1200" kern="1200" baseline="0" dirty="0" err="1" smtClean="0">
                <a:solidFill>
                  <a:schemeClr val="dk1"/>
                </a:solidFill>
                <a:effectLst/>
                <a:latin typeface="+mn-lt"/>
                <a:ea typeface="+mn-ea"/>
                <a:cs typeface="+mn-cs"/>
              </a:rPr>
              <a:t>Midcoast</a:t>
            </a:r>
            <a:r>
              <a:rPr lang="en-US" sz="1200" kern="1200" baseline="0" dirty="0" smtClean="0">
                <a:solidFill>
                  <a:schemeClr val="dk1"/>
                </a:solidFill>
                <a:effectLst/>
                <a:latin typeface="+mn-lt"/>
                <a:ea typeface="+mn-ea"/>
                <a:cs typeface="+mn-cs"/>
              </a:rPr>
              <a:t> Public Health District</a:t>
            </a:r>
            <a:endParaRPr lang="en-US" sz="1200" kern="1200" dirty="0" smtClean="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Adrienne Gallant, CHA Community Health</a:t>
            </a:r>
            <a:r>
              <a:rPr lang="en-US" sz="1200" kern="1200" baseline="0" dirty="0" smtClean="0">
                <a:solidFill>
                  <a:schemeClr val="dk1"/>
                </a:solidFill>
                <a:effectLst/>
                <a:latin typeface="+mn-lt"/>
                <a:ea typeface="+mn-ea"/>
                <a:cs typeface="+mn-cs"/>
              </a:rPr>
              <a:t> Improvement</a:t>
            </a:r>
            <a:endParaRPr lang="en-US" sz="1200" kern="1200" dirty="0" smtClean="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dirty="0">
              <a:solidFill>
                <a:schemeClr val="tx1"/>
              </a:solidFill>
              <a:latin typeface="+mn-lt"/>
            </a:endParaRPr>
          </a:p>
          <a:p>
            <a:endParaRPr lang="en-US" baseline="0" dirty="0"/>
          </a:p>
        </p:txBody>
      </p:sp>
      <p:sp>
        <p:nvSpPr>
          <p:cNvPr id="4" name="Slide Number Placeholder 3"/>
          <p:cNvSpPr>
            <a:spLocks noGrp="1"/>
          </p:cNvSpPr>
          <p:nvPr>
            <p:ph type="sldNum" sz="quarter" idx="5"/>
          </p:nvPr>
        </p:nvSpPr>
        <p:spPr/>
        <p:txBody>
          <a:bodyPr/>
          <a:lstStyle/>
          <a:p>
            <a:fld id="{4886CDD7-021C-4D44-A941-E7B69ADD70F4}" type="slidenum">
              <a:rPr lang="en-US" smtClean="0"/>
              <a:t>8</a:t>
            </a:fld>
            <a:endParaRPr lang="en-US"/>
          </a:p>
        </p:txBody>
      </p:sp>
    </p:spTree>
    <p:extLst>
      <p:ext uri="{BB962C8B-B14F-4D97-AF65-F5344CB8AC3E}">
        <p14:creationId xmlns:p14="http://schemas.microsoft.com/office/powerpoint/2010/main" val="495437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Facilitator</a:t>
            </a:r>
          </a:p>
        </p:txBody>
      </p:sp>
      <p:sp>
        <p:nvSpPr>
          <p:cNvPr id="4" name="Slide Number Placeholder 3"/>
          <p:cNvSpPr>
            <a:spLocks noGrp="1"/>
          </p:cNvSpPr>
          <p:nvPr>
            <p:ph type="sldNum" sz="quarter" idx="5"/>
          </p:nvPr>
        </p:nvSpPr>
        <p:spPr/>
        <p:txBody>
          <a:bodyPr/>
          <a:lstStyle/>
          <a:p>
            <a:fld id="{4886CDD7-021C-4D44-A941-E7B69ADD70F4}" type="slidenum">
              <a:rPr lang="en-US" smtClean="0"/>
              <a:t>9</a:t>
            </a:fld>
            <a:endParaRPr lang="en-US"/>
          </a:p>
        </p:txBody>
      </p:sp>
    </p:spTree>
    <p:extLst>
      <p:ext uri="{BB962C8B-B14F-4D97-AF65-F5344CB8AC3E}">
        <p14:creationId xmlns:p14="http://schemas.microsoft.com/office/powerpoint/2010/main" val="2707367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Drexell</a:t>
            </a:r>
            <a:r>
              <a:rPr lang="en-US" dirty="0"/>
              <a:t> and Adrienne</a:t>
            </a:r>
            <a:r>
              <a:rPr lang="en-US" baseline="0" dirty="0"/>
              <a:t> </a:t>
            </a:r>
          </a:p>
          <a:p>
            <a:endParaRPr lang="en-US" baseline="0" dirty="0"/>
          </a:p>
          <a:p>
            <a:r>
              <a:rPr lang="en-US" dirty="0"/>
              <a:t>Number of COVID vaccination clinics and locations (</a:t>
            </a:r>
            <a:r>
              <a:rPr lang="en-US" b="1" dirty="0"/>
              <a:t>CONTACT STEVE</a:t>
            </a:r>
            <a:r>
              <a:rPr lang="en-US" b="1" baseline="0" dirty="0"/>
              <a:t> GARHARTT) </a:t>
            </a:r>
            <a:endParaRPr lang="en-US" b="0" baseline="0" dirty="0"/>
          </a:p>
          <a:p>
            <a:r>
              <a:rPr lang="en-US" b="0" baseline="0" dirty="0"/>
              <a:t>Number of vaccines delivered (include school vaccinations)</a:t>
            </a:r>
          </a:p>
          <a:p>
            <a:r>
              <a:rPr lang="en-US" b="0" baseline="0" dirty="0"/>
              <a:t>Acknowledge volunteers and employees that made clinics happen</a:t>
            </a:r>
          </a:p>
          <a:p>
            <a:endParaRPr lang="en-US" b="0" baseline="0" dirty="0"/>
          </a:p>
          <a:p>
            <a:endParaRPr lang="en-US" b="0" baseline="0" dirty="0"/>
          </a:p>
          <a:p>
            <a:r>
              <a:rPr lang="en-US" b="0" baseline="0" dirty="0"/>
              <a:t>Thank you.  I’m Drexell White, the Maine CDC District Public Health Liaison for the </a:t>
            </a:r>
            <a:r>
              <a:rPr lang="en-US" b="0" baseline="0" dirty="0" err="1"/>
              <a:t>Midcoast</a:t>
            </a:r>
            <a:r>
              <a:rPr lang="en-US" b="0" baseline="0" dirty="0"/>
              <a:t> District.  Welcome to everyone who took time to join us today and help us map out our Community Health Needs. I’d like to start with an acknowledgement of the times in which we live and the tremendous ongoing effort to keep Maine safe and healthy.</a:t>
            </a:r>
          </a:p>
          <a:p>
            <a:endParaRPr lang="en-US" b="0" baseline="0" dirty="0"/>
          </a:p>
          <a:p>
            <a:r>
              <a:rPr lang="en-US" b="0" baseline="0" dirty="0"/>
              <a:t>The vaccination numbers on the slide illustrate one part of the unprecedented effort undertaken by our healthcare, public health, and social services systems, as well as State, County and Local governments, non-governmental organizations, businesses and individuals throughout the State. </a:t>
            </a:r>
          </a:p>
          <a:p>
            <a:endParaRPr lang="en-US" b="0" baseline="0" dirty="0"/>
          </a:p>
          <a:p>
            <a:r>
              <a:rPr lang="en-US" b="0" baseline="0" dirty="0"/>
              <a:t>This has been an all-hands-on-deck effort affecting everyone. To all our thanks for your efforts and continued support..</a:t>
            </a:r>
          </a:p>
          <a:p>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10</a:t>
            </a:fld>
            <a:endParaRPr lang="en-US"/>
          </a:p>
        </p:txBody>
      </p:sp>
    </p:spTree>
    <p:extLst>
      <p:ext uri="{BB962C8B-B14F-4D97-AF65-F5344CB8AC3E}">
        <p14:creationId xmlns:p14="http://schemas.microsoft.com/office/powerpoint/2010/main" val="342085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picture containing tree, outdoor, day&#10;&#10;Description automatically generated">
            <a:extLst>
              <a:ext uri="{FF2B5EF4-FFF2-40B4-BE49-F238E27FC236}">
                <a16:creationId xmlns:a16="http://schemas.microsoft.com/office/drawing/2014/main" id="{C6DBB9B2-05AB-4FBB-BB61-7EF2F015D6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19400"/>
            <a:ext cx="12192000" cy="4038600"/>
          </a:xfrm>
          <a:prstGeom prst="rect">
            <a:avLst/>
          </a:prstGeom>
        </p:spPr>
      </p:pic>
      <p:sp>
        <p:nvSpPr>
          <p:cNvPr id="2" name="Title 1">
            <a:extLst>
              <a:ext uri="{FF2B5EF4-FFF2-40B4-BE49-F238E27FC236}">
                <a16:creationId xmlns:a16="http://schemas.microsoft.com/office/drawing/2014/main" id="{4DD4D6BE-4C37-452C-8595-4DDB044600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420199-6BD7-430D-9E3C-0B33CC4AFB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B2DDCB-F568-4BD9-A210-75006C8E2720}"/>
              </a:ext>
            </a:extLst>
          </p:cNvPr>
          <p:cNvSpPr>
            <a:spLocks noGrp="1"/>
          </p:cNvSpPr>
          <p:nvPr>
            <p:ph type="dt" sz="half" idx="10"/>
          </p:nvPr>
        </p:nvSpPr>
        <p:spPr/>
        <p:txBody>
          <a:bodyPr/>
          <a:lstStyle/>
          <a:p>
            <a:fld id="{C7FB0EC0-7725-4B45-AAE1-87676323C3F6}" type="datetime1">
              <a:rPr lang="en-US" smtClean="0"/>
              <a:t>11/29/2021</a:t>
            </a:fld>
            <a:endParaRPr lang="en-US"/>
          </a:p>
        </p:txBody>
      </p:sp>
      <p:sp>
        <p:nvSpPr>
          <p:cNvPr id="5" name="Footer Placeholder 4">
            <a:extLst>
              <a:ext uri="{FF2B5EF4-FFF2-40B4-BE49-F238E27FC236}">
                <a16:creationId xmlns:a16="http://schemas.microsoft.com/office/drawing/2014/main" id="{83FE77F8-DDCB-4219-8292-B20380EAD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4D4EA-501C-4DD6-8EB9-D44797C2C0DC}"/>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625783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CA874-F320-4C0F-B471-1F8F5EE474F5}"/>
              </a:ext>
            </a:extLst>
          </p:cNvPr>
          <p:cNvSpPr>
            <a:spLocks noGrp="1"/>
          </p:cNvSpPr>
          <p:nvPr>
            <p:ph type="title"/>
          </p:nvPr>
        </p:nvSpPr>
        <p:spPr>
          <a:xfrm>
            <a:off x="838200" y="182880"/>
            <a:ext cx="10515600" cy="1325563"/>
          </a:xfrm>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2349CD46-C696-4832-914B-9C93C6CD9CF9}"/>
              </a:ext>
            </a:extLst>
          </p:cNvPr>
          <p:cNvSpPr>
            <a:spLocks noGrp="1"/>
          </p:cNvSpPr>
          <p:nvPr>
            <p:ph idx="1"/>
          </p:nvPr>
        </p:nvSpPr>
        <p:spPr>
          <a:xfrm>
            <a:off x="838200" y="164592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5B4DB-743C-4D01-B645-051A4746FDED}"/>
              </a:ext>
            </a:extLst>
          </p:cNvPr>
          <p:cNvSpPr>
            <a:spLocks noGrp="1"/>
          </p:cNvSpPr>
          <p:nvPr>
            <p:ph type="dt" sz="half" idx="10"/>
          </p:nvPr>
        </p:nvSpPr>
        <p:spPr/>
        <p:txBody>
          <a:bodyPr/>
          <a:lstStyle/>
          <a:p>
            <a:fld id="{F766CAFF-1ACC-451D-A43C-8B74351726F0}" type="datetime1">
              <a:rPr lang="en-US" smtClean="0"/>
              <a:t>11/29/2021</a:t>
            </a:fld>
            <a:endParaRPr lang="en-US"/>
          </a:p>
        </p:txBody>
      </p:sp>
      <p:sp>
        <p:nvSpPr>
          <p:cNvPr id="5" name="Footer Placeholder 4">
            <a:extLst>
              <a:ext uri="{FF2B5EF4-FFF2-40B4-BE49-F238E27FC236}">
                <a16:creationId xmlns:a16="http://schemas.microsoft.com/office/drawing/2014/main" id="{3D59069B-162A-425B-9F2C-373D91C1B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98B58-2E55-412A-8165-8F43CB1B9FB9}"/>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7" name="Rectangle 6">
            <a:extLst>
              <a:ext uri="{FF2B5EF4-FFF2-40B4-BE49-F238E27FC236}">
                <a16:creationId xmlns:a16="http://schemas.microsoft.com/office/drawing/2014/main" id="{A9E20A3F-9324-493B-BF73-0853E2DF67EB}"/>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371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F308AA99-904E-40C9-8228-1F837226F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86" y="0"/>
            <a:ext cx="12158227" cy="6858000"/>
          </a:xfrm>
          <a:prstGeom prst="rect">
            <a:avLst/>
          </a:prstGeom>
        </p:spPr>
      </p:pic>
      <p:sp>
        <p:nvSpPr>
          <p:cNvPr id="2" name="Title 1">
            <a:extLst>
              <a:ext uri="{FF2B5EF4-FFF2-40B4-BE49-F238E27FC236}">
                <a16:creationId xmlns:a16="http://schemas.microsoft.com/office/drawing/2014/main" id="{587B4A6C-655B-4BE7-B991-03D2B43C2FAD}"/>
              </a:ext>
            </a:extLst>
          </p:cNvPr>
          <p:cNvSpPr>
            <a:spLocks noGrp="1"/>
          </p:cNvSpPr>
          <p:nvPr>
            <p:ph type="title"/>
          </p:nvPr>
        </p:nvSpPr>
        <p:spPr>
          <a:xfrm>
            <a:off x="831850" y="3252247"/>
            <a:ext cx="10515600" cy="1310228"/>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7982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7FD11-A1A2-48E0-8684-C6F4D5072B23}"/>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32276F4-7CE7-42A8-B619-1D3EBB47B56B}"/>
              </a:ext>
            </a:extLst>
          </p:cNvPr>
          <p:cNvSpPr>
            <a:spLocks noGrp="1"/>
          </p:cNvSpPr>
          <p:nvPr>
            <p:ph sz="half" idx="1"/>
          </p:nvPr>
        </p:nvSpPr>
        <p:spPr>
          <a:xfrm>
            <a:off x="838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CD43B8-6E4F-4D36-9542-C0A16D77E7EA}"/>
              </a:ext>
            </a:extLst>
          </p:cNvPr>
          <p:cNvSpPr>
            <a:spLocks noGrp="1"/>
          </p:cNvSpPr>
          <p:nvPr>
            <p:ph sz="half" idx="2"/>
          </p:nvPr>
        </p:nvSpPr>
        <p:spPr>
          <a:xfrm>
            <a:off x="6172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ECE040-5D2A-4F08-8320-B45277F719F5}"/>
              </a:ext>
            </a:extLst>
          </p:cNvPr>
          <p:cNvSpPr>
            <a:spLocks noGrp="1"/>
          </p:cNvSpPr>
          <p:nvPr>
            <p:ph type="dt" sz="half" idx="10"/>
          </p:nvPr>
        </p:nvSpPr>
        <p:spPr/>
        <p:txBody>
          <a:bodyPr/>
          <a:lstStyle/>
          <a:p>
            <a:fld id="{2715074A-0EC0-4822-8A03-AAAF51A60715}" type="datetime1">
              <a:rPr lang="en-US" smtClean="0"/>
              <a:t>11/29/2021</a:t>
            </a:fld>
            <a:endParaRPr lang="en-US"/>
          </a:p>
        </p:txBody>
      </p:sp>
      <p:sp>
        <p:nvSpPr>
          <p:cNvPr id="6" name="Footer Placeholder 5">
            <a:extLst>
              <a:ext uri="{FF2B5EF4-FFF2-40B4-BE49-F238E27FC236}">
                <a16:creationId xmlns:a16="http://schemas.microsoft.com/office/drawing/2014/main" id="{B2D733A4-0F02-41B8-8CA1-056AA4646D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843AF1-1635-4F50-9B47-D2C8CE8079C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8" name="Rectangle 7">
            <a:extLst>
              <a:ext uri="{FF2B5EF4-FFF2-40B4-BE49-F238E27FC236}">
                <a16:creationId xmlns:a16="http://schemas.microsoft.com/office/drawing/2014/main" id="{914B8FC1-DDC7-42C8-A9A4-6FC3B2635FF1}"/>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7625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7A1C-6125-4EF4-97C2-069B415A9CE8}"/>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B05D3AE-2981-49F4-9E2C-A7DC79C93C90}"/>
              </a:ext>
            </a:extLst>
          </p:cNvPr>
          <p:cNvSpPr>
            <a:spLocks noGrp="1"/>
          </p:cNvSpPr>
          <p:nvPr>
            <p:ph type="dt" sz="half" idx="10"/>
          </p:nvPr>
        </p:nvSpPr>
        <p:spPr/>
        <p:txBody>
          <a:bodyPr/>
          <a:lstStyle/>
          <a:p>
            <a:fld id="{C4106077-5A9F-40F7-B641-2496B7F408E1}" type="datetime1">
              <a:rPr lang="en-US" smtClean="0"/>
              <a:t>11/29/2021</a:t>
            </a:fld>
            <a:endParaRPr lang="en-US"/>
          </a:p>
        </p:txBody>
      </p:sp>
      <p:sp>
        <p:nvSpPr>
          <p:cNvPr id="4" name="Footer Placeholder 3">
            <a:extLst>
              <a:ext uri="{FF2B5EF4-FFF2-40B4-BE49-F238E27FC236}">
                <a16:creationId xmlns:a16="http://schemas.microsoft.com/office/drawing/2014/main" id="{71C1D8EC-C03F-4DD5-B3B5-78865D8990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69FB1E-0CC4-4406-BFA6-6799ADB41E46}"/>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6" name="Rectangle 5">
            <a:extLst>
              <a:ext uri="{FF2B5EF4-FFF2-40B4-BE49-F238E27FC236}">
                <a16:creationId xmlns:a16="http://schemas.microsoft.com/office/drawing/2014/main" id="{1A764D4D-B9D0-468A-AFD5-98402AA77F13}"/>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91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11/29/2021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10996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11/29/2021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5" name="Rectangle 4">
            <a:extLst>
              <a:ext uri="{FF2B5EF4-FFF2-40B4-BE49-F238E27FC236}">
                <a16:creationId xmlns:a16="http://schemas.microsoft.com/office/drawing/2014/main" id="{D60C18B7-5CC0-4439-A175-498D5D286898}"/>
              </a:ext>
            </a:extLst>
          </p:cNvPr>
          <p:cNvSpPr/>
          <p:nvPr userDrawn="1"/>
        </p:nvSpPr>
        <p:spPr>
          <a:xfrm>
            <a:off x="0" y="6185140"/>
            <a:ext cx="12192000" cy="672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45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30DD-F4AE-4102-BEF8-F668F2C41B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FE8E0A-0DA3-4750-B15D-AEF0528C49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F75D806-C3B1-4AE0-B312-92DA6E5C5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17AB03-8739-4F91-A5A9-F58219983F69}"/>
              </a:ext>
            </a:extLst>
          </p:cNvPr>
          <p:cNvSpPr>
            <a:spLocks noGrp="1"/>
          </p:cNvSpPr>
          <p:nvPr>
            <p:ph type="dt" sz="half" idx="10"/>
          </p:nvPr>
        </p:nvSpPr>
        <p:spPr/>
        <p:txBody>
          <a:bodyPr/>
          <a:lstStyle/>
          <a:p>
            <a:fld id="{682C7752-2A2B-4858-88A2-82ED84690948}" type="datetime1">
              <a:rPr lang="en-US" smtClean="0"/>
              <a:t>11/29/2021</a:t>
            </a:fld>
            <a:endParaRPr lang="en-US"/>
          </a:p>
        </p:txBody>
      </p:sp>
      <p:sp>
        <p:nvSpPr>
          <p:cNvPr id="6" name="Footer Placeholder 5">
            <a:extLst>
              <a:ext uri="{FF2B5EF4-FFF2-40B4-BE49-F238E27FC236}">
                <a16:creationId xmlns:a16="http://schemas.microsoft.com/office/drawing/2014/main" id="{53B25173-348A-4081-B718-FB610541A1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9DEBDE-B91A-4574-9D7B-51EFB643503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255960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96489-0BB8-4CF9-913C-5B70BE996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9224F0-7720-4D6B-9151-1B6D043248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ACF022-FE79-407C-94DF-36A1A43ED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46AB73-B024-4BBE-A375-E60CEDDB63EE}"/>
              </a:ext>
            </a:extLst>
          </p:cNvPr>
          <p:cNvSpPr>
            <a:spLocks noGrp="1"/>
          </p:cNvSpPr>
          <p:nvPr>
            <p:ph type="dt" sz="half" idx="10"/>
          </p:nvPr>
        </p:nvSpPr>
        <p:spPr/>
        <p:txBody>
          <a:bodyPr/>
          <a:lstStyle/>
          <a:p>
            <a:fld id="{A6AFCCA7-12E7-4780-A53C-8B9FDA72E971}" type="datetime1">
              <a:rPr lang="en-US" smtClean="0"/>
              <a:t>11/29/2021</a:t>
            </a:fld>
            <a:endParaRPr lang="en-US"/>
          </a:p>
        </p:txBody>
      </p:sp>
      <p:sp>
        <p:nvSpPr>
          <p:cNvPr id="6" name="Footer Placeholder 5">
            <a:extLst>
              <a:ext uri="{FF2B5EF4-FFF2-40B4-BE49-F238E27FC236}">
                <a16:creationId xmlns:a16="http://schemas.microsoft.com/office/drawing/2014/main" id="{6BE261D0-CE72-4E28-9CE9-6BA86FE5B2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324976-B325-49A8-A40D-7F2091CA1A9F}"/>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555117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BAD3A2-DF06-47BE-8C12-9DEEA0E812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191250"/>
            <a:ext cx="12192000" cy="666750"/>
          </a:xfrm>
          <a:prstGeom prst="rect">
            <a:avLst/>
          </a:prstGeom>
        </p:spPr>
      </p:pic>
      <p:sp>
        <p:nvSpPr>
          <p:cNvPr id="2" name="Title Placeholder 1">
            <a:extLst>
              <a:ext uri="{FF2B5EF4-FFF2-40B4-BE49-F238E27FC236}">
                <a16:creationId xmlns:a16="http://schemas.microsoft.com/office/drawing/2014/main" id="{78DAB17A-7FDA-477B-8CD6-61B6F8860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81E0656-4A03-4FFF-A41C-742D4F942B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C6D63C5-A2CD-455F-A63A-99D52B286D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b"/>
          <a:lstStyle>
            <a:lvl1pPr algn="l">
              <a:defRPr sz="1200">
                <a:solidFill>
                  <a:schemeClr val="bg1"/>
                </a:solidFill>
                <a:latin typeface="Arial" panose="020B0604020202020204" pitchFamily="34" charset="0"/>
                <a:cs typeface="Arial" panose="020B0604020202020204" pitchFamily="34" charset="0"/>
              </a:defRPr>
            </a:lvl1pPr>
          </a:lstStyle>
          <a:p>
            <a:fld id="{D0876B55-2E50-4278-80BF-510C46209E25}" type="datetime1">
              <a:rPr lang="en-US" smtClean="0"/>
              <a:pPr/>
              <a:t>11/29/2021</a:t>
            </a:fld>
            <a:endParaRPr lang="en-US"/>
          </a:p>
        </p:txBody>
      </p:sp>
      <p:sp>
        <p:nvSpPr>
          <p:cNvPr id="5" name="Footer Placeholder 4">
            <a:extLst>
              <a:ext uri="{FF2B5EF4-FFF2-40B4-BE49-F238E27FC236}">
                <a16:creationId xmlns:a16="http://schemas.microsoft.com/office/drawing/2014/main" id="{2E419B54-86A5-4AF9-974D-B67D2D2BDB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b"/>
          <a:lstStyle>
            <a:lvl1pPr algn="ctr">
              <a:defRPr sz="120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6A4F946-3C1A-4C39-9232-854FC191D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b"/>
          <a:lstStyle>
            <a:lvl1pPr algn="r">
              <a:defRPr sz="1100">
                <a:solidFill>
                  <a:schemeClr val="bg1"/>
                </a:solidFill>
                <a:latin typeface="Arial" panose="020B0604020202020204" pitchFamily="34" charset="0"/>
                <a:cs typeface="Arial" panose="020B0604020202020204" pitchFamily="34" charset="0"/>
              </a:defRPr>
            </a:lvl1pPr>
          </a:lstStyle>
          <a:p>
            <a:fld id="{9B536768-C171-4A40-86CF-A60E08BEB5A1}" type="slidenum">
              <a:rPr lang="en-US" smtClean="0"/>
              <a:pPr/>
              <a:t>‹#›</a:t>
            </a:fld>
            <a:endParaRPr lang="en-US"/>
          </a:p>
        </p:txBody>
      </p:sp>
    </p:spTree>
    <p:extLst>
      <p:ext uri="{BB962C8B-B14F-4D97-AF65-F5344CB8AC3E}">
        <p14:creationId xmlns:p14="http://schemas.microsoft.com/office/powerpoint/2010/main" val="2287901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8"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b="0" kern="1200">
          <a:solidFill>
            <a:schemeClr val="accent2"/>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www.mainechna.org/"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tmp"/></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3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4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4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chart" Target="../charts/chart2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mailto:Drexell.R.White@maine.gov" TargetMode="External"/><Relationship Id="rId2" Type="http://schemas.openxmlformats.org/officeDocument/2006/relationships/hyperlink" Target="mailto:Cathy.Cole@lchcare.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A1C51D-AE00-4087-8261-2475AACF970F}"/>
              </a:ext>
            </a:extLst>
          </p:cNvPr>
          <p:cNvSpPr>
            <a:spLocks noGrp="1"/>
          </p:cNvSpPr>
          <p:nvPr>
            <p:ph type="ctrTitle"/>
          </p:nvPr>
        </p:nvSpPr>
        <p:spPr>
          <a:xfrm>
            <a:off x="1524000" y="1584571"/>
            <a:ext cx="9144000" cy="2387600"/>
          </a:xfrm>
        </p:spPr>
        <p:txBody>
          <a:bodyPr anchor="t">
            <a:normAutofit/>
          </a:bodyPr>
          <a:lstStyle/>
          <a:p>
            <a:pPr algn="l">
              <a:lnSpc>
                <a:spcPct val="100000"/>
              </a:lnSpc>
            </a:pPr>
            <a:r>
              <a:rPr lang="en-US" sz="4400" dirty="0">
                <a:solidFill>
                  <a:schemeClr val="tx2"/>
                </a:solidFill>
              </a:rPr>
              <a:t>Maine Shared Community</a:t>
            </a:r>
            <a:br>
              <a:rPr lang="en-US" sz="4400" dirty="0">
                <a:solidFill>
                  <a:schemeClr val="tx2"/>
                </a:solidFill>
              </a:rPr>
            </a:br>
            <a:r>
              <a:rPr lang="en-US" sz="4400" dirty="0">
                <a:solidFill>
                  <a:schemeClr val="tx2"/>
                </a:solidFill>
              </a:rPr>
              <a:t>Health Needs Assessment</a:t>
            </a:r>
            <a:br>
              <a:rPr lang="en-US" sz="4400" dirty="0">
                <a:solidFill>
                  <a:schemeClr val="tx2"/>
                </a:solidFill>
              </a:rPr>
            </a:br>
            <a:r>
              <a:rPr lang="en-US" sz="4400" dirty="0">
                <a:solidFill>
                  <a:schemeClr val="tx2"/>
                </a:solidFill>
              </a:rPr>
              <a:t>Knox County </a:t>
            </a:r>
          </a:p>
        </p:txBody>
      </p:sp>
      <p:sp>
        <p:nvSpPr>
          <p:cNvPr id="9" name="Subtitle 2">
            <a:extLst>
              <a:ext uri="{FF2B5EF4-FFF2-40B4-BE49-F238E27FC236}">
                <a16:creationId xmlns:a16="http://schemas.microsoft.com/office/drawing/2014/main" id="{86307824-5B7E-4D20-BC40-FA095FE58F48}"/>
              </a:ext>
            </a:extLst>
          </p:cNvPr>
          <p:cNvSpPr>
            <a:spLocks noGrp="1"/>
          </p:cNvSpPr>
          <p:nvPr>
            <p:ph type="subTitle" idx="1"/>
          </p:nvPr>
        </p:nvSpPr>
        <p:spPr>
          <a:xfrm>
            <a:off x="1176184" y="725911"/>
            <a:ext cx="2068013" cy="1014585"/>
          </a:xfrm>
        </p:spPr>
        <p:txBody>
          <a:bodyPr>
            <a:normAutofit/>
          </a:bodyPr>
          <a:lstStyle/>
          <a:p>
            <a:pPr algn="r"/>
            <a:r>
              <a:rPr lang="en-US" sz="6600" b="1" dirty="0">
                <a:solidFill>
                  <a:schemeClr val="tx2"/>
                </a:solidFill>
                <a:latin typeface="Arial Narrow" panose="020B0606020202030204" pitchFamily="34" charset="0"/>
              </a:rPr>
              <a:t>2021</a:t>
            </a:r>
          </a:p>
        </p:txBody>
      </p:sp>
      <p:pic>
        <p:nvPicPr>
          <p:cNvPr id="3" name="Picture 2" descr="A white x-ray of a person's head&#10;&#10;Description automatically generated with low confidence">
            <a:extLst>
              <a:ext uri="{FF2B5EF4-FFF2-40B4-BE49-F238E27FC236}">
                <a16:creationId xmlns:a16="http://schemas.microsoft.com/office/drawing/2014/main" id="{0E271DD0-F103-4796-9E6B-3CD753EA32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2724" y="725911"/>
            <a:ext cx="3995928" cy="6041088"/>
          </a:xfrm>
          <a:prstGeom prst="rect">
            <a:avLst/>
          </a:prstGeom>
        </p:spPr>
      </p:pic>
    </p:spTree>
    <p:extLst>
      <p:ext uri="{BB962C8B-B14F-4D97-AF65-F5344CB8AC3E}">
        <p14:creationId xmlns:p14="http://schemas.microsoft.com/office/powerpoint/2010/main" val="3001040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30886-F8AD-4599-B555-24F158E4F6C7}"/>
              </a:ext>
            </a:extLst>
          </p:cNvPr>
          <p:cNvSpPr>
            <a:spLocks noGrp="1"/>
          </p:cNvSpPr>
          <p:nvPr>
            <p:ph type="title"/>
          </p:nvPr>
        </p:nvSpPr>
        <p:spPr/>
        <p:txBody>
          <a:bodyPr/>
          <a:lstStyle/>
          <a:p>
            <a:pPr algn="ctr"/>
            <a:r>
              <a:rPr lang="en-US"/>
              <a:t>Pandemic Acknowledgement </a:t>
            </a:r>
            <a:r>
              <a:rPr lang="en-US" dirty="0"/>
              <a:t>and Thanks</a:t>
            </a:r>
          </a:p>
        </p:txBody>
      </p:sp>
      <p:sp>
        <p:nvSpPr>
          <p:cNvPr id="3" name="Content Placeholder 2">
            <a:extLst>
              <a:ext uri="{FF2B5EF4-FFF2-40B4-BE49-F238E27FC236}">
                <a16:creationId xmlns:a16="http://schemas.microsoft.com/office/drawing/2014/main" id="{9A3D091D-6F51-4DC1-B43E-9B03B27A5E03}"/>
              </a:ext>
            </a:extLst>
          </p:cNvPr>
          <p:cNvSpPr>
            <a:spLocks noGrp="1"/>
          </p:cNvSpPr>
          <p:nvPr>
            <p:ph idx="1"/>
          </p:nvPr>
        </p:nvSpPr>
        <p:spPr/>
        <p:txBody>
          <a:bodyPr>
            <a:normAutofit/>
          </a:bodyPr>
          <a:lstStyle/>
          <a:p>
            <a:pPr marR="0" lvl="0">
              <a:lnSpc>
                <a:spcPct val="105000"/>
              </a:lnSpc>
              <a:spcBef>
                <a:spcPts val="0"/>
              </a:spcBef>
              <a:spcAft>
                <a:spcPts val="0"/>
              </a:spcAft>
            </a:pPr>
            <a:r>
              <a:rPr lang="en-US" b="1" dirty="0">
                <a:latin typeface="Calibri" panose="020F0502020204030204" pitchFamily="34" charset="0"/>
                <a:ea typeface="Times New Roman" panose="02020603050405020304" pitchFamily="18" charset="0"/>
              </a:rPr>
              <a:t>During this past CHNA cycle </a:t>
            </a:r>
            <a:r>
              <a:rPr lang="en-US" dirty="0">
                <a:latin typeface="Calibri" panose="020F0502020204030204" pitchFamily="34" charset="0"/>
                <a:ea typeface="Times New Roman" panose="02020603050405020304" pitchFamily="18" charset="0"/>
              </a:rPr>
              <a:t>– </a:t>
            </a:r>
            <a:r>
              <a:rPr lang="en-US" dirty="0">
                <a:solidFill>
                  <a:srgbClr val="FF0000"/>
                </a:solidFill>
                <a:latin typeface="Calibri" panose="020F0502020204030204" pitchFamily="34" charset="0"/>
                <a:ea typeface="Times New Roman" panose="02020603050405020304" pitchFamily="18" charset="0"/>
              </a:rPr>
              <a:t>COVID-19</a:t>
            </a:r>
            <a:r>
              <a:rPr lang="en-US" dirty="0">
                <a:latin typeface="Calibri" panose="020F0502020204030204" pitchFamily="34" charset="0"/>
                <a:ea typeface="Times New Roman" panose="02020603050405020304" pitchFamily="18" charset="0"/>
              </a:rPr>
              <a:t> became a public health focus for everyone.  </a:t>
            </a:r>
          </a:p>
          <a:p>
            <a:pPr marL="457200" lvl="0" indent="-457200">
              <a:lnSpc>
                <a:spcPct val="105000"/>
              </a:lnSpc>
              <a:spcBef>
                <a:spcPts val="0"/>
              </a:spcBef>
            </a:pPr>
            <a:r>
              <a:rPr lang="en-US" dirty="0">
                <a:latin typeface="Calibri" panose="020F0502020204030204" pitchFamily="34" charset="0"/>
                <a:ea typeface="Times New Roman" panose="02020603050405020304" pitchFamily="18" charset="0"/>
              </a:rPr>
              <a:t>This was and continues to be a focus of many of our partners’ outreach, planning, and every day activities.</a:t>
            </a:r>
          </a:p>
          <a:p>
            <a:pPr marL="457200" lvl="0" indent="-457200">
              <a:lnSpc>
                <a:spcPct val="105000"/>
              </a:lnSpc>
              <a:spcBef>
                <a:spcPts val="0"/>
              </a:spcBef>
            </a:pPr>
            <a:r>
              <a:rPr lang="en-US" dirty="0">
                <a:latin typeface="Calibri" panose="020F0502020204030204" pitchFamily="34" charset="0"/>
                <a:ea typeface="Calibri" panose="020F0502020204030204" pitchFamily="34" charset="0"/>
              </a:rPr>
              <a:t>COVID vaccination clinics held throughout both counties.</a:t>
            </a:r>
          </a:p>
          <a:p>
            <a:endParaRPr lang="en-US" dirty="0"/>
          </a:p>
        </p:txBody>
      </p:sp>
      <p:sp>
        <p:nvSpPr>
          <p:cNvPr id="4" name="Slide Number Placeholder 3">
            <a:extLst>
              <a:ext uri="{FF2B5EF4-FFF2-40B4-BE49-F238E27FC236}">
                <a16:creationId xmlns:a16="http://schemas.microsoft.com/office/drawing/2014/main" id="{183D66DE-A6A5-430F-83DB-83A3C7E5A0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36768-C171-4A40-86CF-A60E08BEB5A1}" type="slidenum">
              <a:rPr kumimoji="0" lang="en-US"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98204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C54D-0CFE-4F55-88ED-A78EC3F90599}"/>
              </a:ext>
            </a:extLst>
          </p:cNvPr>
          <p:cNvSpPr>
            <a:spLocks noGrp="1"/>
          </p:cNvSpPr>
          <p:nvPr>
            <p:ph type="title"/>
          </p:nvPr>
        </p:nvSpPr>
        <p:spPr/>
        <p:txBody>
          <a:bodyPr/>
          <a:lstStyle/>
          <a:p>
            <a:r>
              <a:rPr lang="en-US" dirty="0"/>
              <a:t>Midcoast District Public Health Council</a:t>
            </a:r>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11</a:t>
            </a:fld>
            <a:endParaRPr lang="en-US"/>
          </a:p>
        </p:txBody>
      </p:sp>
      <p:sp>
        <p:nvSpPr>
          <p:cNvPr id="5" name="Content Placeholder 2">
            <a:extLst>
              <a:ext uri="{FF2B5EF4-FFF2-40B4-BE49-F238E27FC236}">
                <a16:creationId xmlns:a16="http://schemas.microsoft.com/office/drawing/2014/main" id="{810A6654-7C94-4638-A6FA-A2199C269969}"/>
              </a:ext>
            </a:extLst>
          </p:cNvPr>
          <p:cNvSpPr>
            <a:spLocks noGrp="1"/>
          </p:cNvSpPr>
          <p:nvPr>
            <p:ph idx="1"/>
          </p:nvPr>
        </p:nvSpPr>
        <p:spPr>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Midcoast Public Health District:</a:t>
            </a:r>
          </a:p>
          <a:p>
            <a:endParaRPr lang="en-US" sz="2400" dirty="0"/>
          </a:p>
          <a:p>
            <a:pPr lvl="1"/>
            <a:r>
              <a:rPr lang="en-US" sz="2800" dirty="0">
                <a:latin typeface="+mn-lt"/>
              </a:rPr>
              <a:t>One of Nine (9) Public Health Districts in Maine</a:t>
            </a:r>
          </a:p>
          <a:p>
            <a:pPr lvl="1"/>
            <a:endParaRPr lang="en-US" sz="2800" dirty="0">
              <a:latin typeface="+mn-lt"/>
            </a:endParaRPr>
          </a:p>
          <a:p>
            <a:pPr lvl="1"/>
            <a:r>
              <a:rPr lang="en-US" sz="2800" dirty="0">
                <a:latin typeface="+mn-lt"/>
              </a:rPr>
              <a:t>Includes Knox, Lincoln, Sagadahoc &amp; Waldo Counties (73 Municipalities, including six island communities)</a:t>
            </a:r>
          </a:p>
          <a:p>
            <a:pPr lvl="1"/>
            <a:endParaRPr lang="en-US" sz="2600" dirty="0">
              <a:latin typeface="+mn-lt"/>
            </a:endParaRPr>
          </a:p>
          <a:p>
            <a:r>
              <a:rPr lang="en-US" dirty="0"/>
              <a:t>Midcoast Public Health Council (MPHC):</a:t>
            </a:r>
          </a:p>
          <a:p>
            <a:endParaRPr lang="en-US" dirty="0"/>
          </a:p>
          <a:p>
            <a:r>
              <a:rPr lang="en-US" dirty="0">
                <a:latin typeface="+mn-lt"/>
              </a:rPr>
              <a:t>District Coordinating Council (DCC) for Public Health with Membership/ Representation from the District’s Four Counties, plus Brunswick &amp; Harpswell</a:t>
            </a:r>
          </a:p>
          <a:p>
            <a:endParaRPr lang="en-US" dirty="0">
              <a:latin typeface="+mn-lt"/>
            </a:endParaRPr>
          </a:p>
          <a:p>
            <a:r>
              <a:rPr lang="en-US" dirty="0">
                <a:latin typeface="+mn-lt"/>
              </a:rPr>
              <a:t>District Work 2019 -2021– Mental Health, Obesity, Elevated Lead Levels &amp; Climate Change</a:t>
            </a:r>
          </a:p>
          <a:p>
            <a:pPr marL="0" indent="0">
              <a:buNone/>
            </a:pPr>
            <a:endParaRPr lang="en-US" sz="2400" dirty="0"/>
          </a:p>
        </p:txBody>
      </p:sp>
    </p:spTree>
    <p:extLst>
      <p:ext uri="{BB962C8B-B14F-4D97-AF65-F5344CB8AC3E}">
        <p14:creationId xmlns:p14="http://schemas.microsoft.com/office/powerpoint/2010/main" val="3495326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64D2F-7DB7-4503-892E-D12F2DFFAAB8}"/>
              </a:ext>
            </a:extLst>
          </p:cNvPr>
          <p:cNvSpPr>
            <a:spLocks noGrp="1"/>
          </p:cNvSpPr>
          <p:nvPr>
            <p:ph type="title"/>
          </p:nvPr>
        </p:nvSpPr>
        <p:spPr/>
        <p:txBody>
          <a:bodyPr/>
          <a:lstStyle/>
          <a:p>
            <a:r>
              <a:rPr lang="en-US" dirty="0"/>
              <a:t>Midcoast Public Health Council Highlights</a:t>
            </a:r>
          </a:p>
        </p:txBody>
      </p:sp>
      <p:sp>
        <p:nvSpPr>
          <p:cNvPr id="3" name="Content Placeholder 2">
            <a:extLst>
              <a:ext uri="{FF2B5EF4-FFF2-40B4-BE49-F238E27FC236}">
                <a16:creationId xmlns:a16="http://schemas.microsoft.com/office/drawing/2014/main" id="{291DCFE4-3F9F-4D7D-A66C-0B39DE1F2C5F}"/>
              </a:ext>
            </a:extLst>
          </p:cNvPr>
          <p:cNvSpPr>
            <a:spLocks noGrp="1"/>
          </p:cNvSpPr>
          <p:nvPr>
            <p:ph sz="half" idx="1"/>
          </p:nvPr>
        </p:nvSpPr>
        <p:spPr>
          <a:xfrm>
            <a:off x="838199" y="1265129"/>
            <a:ext cx="10515599" cy="4897675"/>
          </a:xfrm>
        </p:spPr>
        <p:txBody>
          <a:bodyPr>
            <a:normAutofit fontScale="92500" lnSpcReduction="10000"/>
          </a:bodyPr>
          <a:lstStyle/>
          <a:p>
            <a:pPr marL="0" indent="0">
              <a:buNone/>
            </a:pPr>
            <a:r>
              <a:rPr lang="en-US" dirty="0"/>
              <a:t>MPHC Committees:</a:t>
            </a:r>
          </a:p>
          <a:p>
            <a:pPr marL="0" indent="0">
              <a:buNone/>
            </a:pPr>
            <a:endParaRPr lang="en-US" sz="200" dirty="0"/>
          </a:p>
          <a:p>
            <a:r>
              <a:rPr lang="en-US" sz="2600" dirty="0">
                <a:latin typeface="+mn-lt"/>
              </a:rPr>
              <a:t>Mental Health  -  Mental Health First Aid Training – 80 persons trained</a:t>
            </a:r>
          </a:p>
          <a:p>
            <a:r>
              <a:rPr lang="en-US" sz="2600" dirty="0">
                <a:latin typeface="+mn-lt"/>
              </a:rPr>
              <a:t>Obesity – Promotion of low/no cost physical activity opportunities </a:t>
            </a:r>
          </a:p>
          <a:p>
            <a:r>
              <a:rPr lang="en-US" sz="2600" dirty="0">
                <a:latin typeface="+mn-lt"/>
              </a:rPr>
              <a:t>Elevated Lead Levels – Collaborating with pediatric practices to increase screening</a:t>
            </a:r>
          </a:p>
          <a:p>
            <a:pPr marL="0" indent="0">
              <a:buNone/>
            </a:pPr>
            <a:endParaRPr lang="en-US" sz="900" dirty="0"/>
          </a:p>
          <a:p>
            <a:pPr marL="0" indent="0">
              <a:buNone/>
            </a:pPr>
            <a:r>
              <a:rPr lang="en-US" dirty="0"/>
              <a:t>MPHC-sponsored panel  discussions on:</a:t>
            </a:r>
          </a:p>
          <a:p>
            <a:pPr lvl="1"/>
            <a:endParaRPr lang="en-US" sz="800" dirty="0">
              <a:latin typeface="+mn-lt"/>
            </a:endParaRPr>
          </a:p>
          <a:p>
            <a:r>
              <a:rPr lang="en-US" sz="2600" dirty="0">
                <a:latin typeface="+mn-lt"/>
              </a:rPr>
              <a:t>Social Isolation, Aging, &amp; Elder Abuse</a:t>
            </a:r>
          </a:p>
          <a:p>
            <a:r>
              <a:rPr lang="en-US" sz="2600" dirty="0">
                <a:latin typeface="+mn-lt"/>
              </a:rPr>
              <a:t>Vaccine Hesitancy, and Vaccination Efforts in the District</a:t>
            </a:r>
          </a:p>
          <a:p>
            <a:r>
              <a:rPr lang="en-US" sz="2600" dirty="0">
                <a:latin typeface="+mn-lt"/>
              </a:rPr>
              <a:t>Coping with Covid – Building Hope &amp; Resiliency</a:t>
            </a:r>
          </a:p>
          <a:p>
            <a:r>
              <a:rPr lang="en-US" sz="2600" dirty="0">
                <a:latin typeface="+mn-lt"/>
              </a:rPr>
              <a:t>Climate Change and its Public Health Implications</a:t>
            </a:r>
          </a:p>
          <a:p>
            <a:endParaRPr lang="en-US" dirty="0"/>
          </a:p>
        </p:txBody>
      </p:sp>
      <p:sp>
        <p:nvSpPr>
          <p:cNvPr id="5" name="Slide Number Placeholder 4">
            <a:extLst>
              <a:ext uri="{FF2B5EF4-FFF2-40B4-BE49-F238E27FC236}">
                <a16:creationId xmlns:a16="http://schemas.microsoft.com/office/drawing/2014/main" id="{0583EA64-2DF8-4B9D-9BC7-A41DD7012D30}"/>
              </a:ext>
            </a:extLst>
          </p:cNvPr>
          <p:cNvSpPr>
            <a:spLocks noGrp="1"/>
          </p:cNvSpPr>
          <p:nvPr>
            <p:ph type="sldNum" sz="quarter" idx="12"/>
          </p:nvPr>
        </p:nvSpPr>
        <p:spPr/>
        <p:txBody>
          <a:bodyPr/>
          <a:lstStyle/>
          <a:p>
            <a:fld id="{9B536768-C171-4A40-86CF-A60E08BEB5A1}" type="slidenum">
              <a:rPr lang="en-US" smtClean="0"/>
              <a:t>12</a:t>
            </a:fld>
            <a:endParaRPr lang="en-US" dirty="0"/>
          </a:p>
        </p:txBody>
      </p:sp>
    </p:spTree>
    <p:extLst>
      <p:ext uri="{BB962C8B-B14F-4D97-AF65-F5344CB8AC3E}">
        <p14:creationId xmlns:p14="http://schemas.microsoft.com/office/powerpoint/2010/main" val="1034636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392FE-7BBA-46BB-B94E-EF40C4FA7761}"/>
              </a:ext>
            </a:extLst>
          </p:cNvPr>
          <p:cNvSpPr>
            <a:spLocks noGrp="1"/>
          </p:cNvSpPr>
          <p:nvPr>
            <p:ph type="title"/>
          </p:nvPr>
        </p:nvSpPr>
        <p:spPr/>
        <p:txBody>
          <a:bodyPr/>
          <a:lstStyle/>
          <a:p>
            <a:r>
              <a:rPr lang="en-US" sz="2800" dirty="0"/>
              <a:t>Pen Bay Medical Center/Waldo County General Hospital </a:t>
            </a:r>
            <a:r>
              <a:rPr lang="en-US" sz="3200" dirty="0"/>
              <a:t/>
            </a:r>
            <a:br>
              <a:rPr lang="en-US" sz="3200" dirty="0"/>
            </a:br>
            <a:r>
              <a:rPr lang="en-US" dirty="0"/>
              <a:t>CHNA 2019-2021 Priorities</a:t>
            </a:r>
          </a:p>
        </p:txBody>
      </p:sp>
      <p:sp>
        <p:nvSpPr>
          <p:cNvPr id="3" name="Content Placeholder 2">
            <a:extLst>
              <a:ext uri="{FF2B5EF4-FFF2-40B4-BE49-F238E27FC236}">
                <a16:creationId xmlns:a16="http://schemas.microsoft.com/office/drawing/2014/main" id="{B204BCAD-BFD0-4F0A-BE9C-527DF76179FC}"/>
              </a:ext>
            </a:extLst>
          </p:cNvPr>
          <p:cNvSpPr>
            <a:spLocks noGrp="1"/>
          </p:cNvSpPr>
          <p:nvPr>
            <p:ph sz="half" idx="1"/>
          </p:nvPr>
        </p:nvSpPr>
        <p:spPr/>
        <p:txBody>
          <a:bodyPr>
            <a:normAutofit/>
          </a:bodyPr>
          <a:lstStyle/>
          <a:p>
            <a:r>
              <a:rPr lang="en-US" sz="3200" dirty="0"/>
              <a:t>Substance Use</a:t>
            </a:r>
          </a:p>
          <a:p>
            <a:endParaRPr lang="en-US" sz="3200" dirty="0"/>
          </a:p>
          <a:p>
            <a:r>
              <a:rPr lang="en-US" sz="3200" dirty="0"/>
              <a:t>Tobacco</a:t>
            </a:r>
          </a:p>
          <a:p>
            <a:pPr marL="457200" lvl="1" indent="0">
              <a:buNone/>
            </a:pPr>
            <a:endParaRPr lang="en-US" sz="2800" dirty="0"/>
          </a:p>
          <a:p>
            <a:r>
              <a:rPr lang="en-US" sz="3200" dirty="0"/>
              <a:t>Obesity &amp; Diabetes</a:t>
            </a:r>
          </a:p>
          <a:p>
            <a:endParaRPr lang="en-US" sz="3200" dirty="0"/>
          </a:p>
          <a:p>
            <a:r>
              <a:rPr lang="en-US" sz="3200" dirty="0"/>
              <a:t>Food Insecurity</a:t>
            </a:r>
          </a:p>
          <a:p>
            <a:pPr marL="0" indent="0">
              <a:buNone/>
            </a:pPr>
            <a:endParaRPr lang="en-US" dirty="0"/>
          </a:p>
          <a:p>
            <a:endParaRPr lang="en-US" sz="3200" dirty="0"/>
          </a:p>
          <a:p>
            <a:endParaRPr lang="en-US" sz="3200" dirty="0"/>
          </a:p>
          <a:p>
            <a:endParaRPr lang="en-US" sz="3200" dirty="0"/>
          </a:p>
        </p:txBody>
      </p:sp>
      <p:sp>
        <p:nvSpPr>
          <p:cNvPr id="5" name="Slide Number Placeholder 4">
            <a:extLst>
              <a:ext uri="{FF2B5EF4-FFF2-40B4-BE49-F238E27FC236}">
                <a16:creationId xmlns:a16="http://schemas.microsoft.com/office/drawing/2014/main" id="{94865F48-B643-4F4B-AF46-ADA0BCC75B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36768-C171-4A40-86CF-A60E08BEB5A1}" type="slidenum">
              <a:rPr kumimoji="0" lang="en-US"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8777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Substance Use</a:t>
            </a:r>
          </a:p>
        </p:txBody>
      </p:sp>
      <p:sp>
        <p:nvSpPr>
          <p:cNvPr id="5" name="Slide Number Placeholder 4"/>
          <p:cNvSpPr>
            <a:spLocks noGrp="1"/>
          </p:cNvSpPr>
          <p:nvPr>
            <p:ph type="sldNum" sz="quarter" idx="12"/>
          </p:nvPr>
        </p:nvSpPr>
        <p:spPr/>
        <p:txBody>
          <a:bodyPr/>
          <a:lstStyle/>
          <a:p>
            <a:fld id="{9B536768-C171-4A40-86CF-A60E08BEB5A1}" type="slidenum">
              <a:rPr lang="en-US" smtClean="0"/>
              <a:t>14</a:t>
            </a:fld>
            <a:endParaRPr lang="en-US"/>
          </a:p>
        </p:txBody>
      </p:sp>
      <p:graphicFrame>
        <p:nvGraphicFramePr>
          <p:cNvPr id="9" name="Table 8"/>
          <p:cNvGraphicFramePr>
            <a:graphicFrameLocks noGrp="1"/>
          </p:cNvGraphicFramePr>
          <p:nvPr/>
        </p:nvGraphicFramePr>
        <p:xfrm>
          <a:off x="247858" y="1034950"/>
          <a:ext cx="11283950" cy="5475224"/>
        </p:xfrm>
        <a:graphic>
          <a:graphicData uri="http://schemas.openxmlformats.org/drawingml/2006/table">
            <a:tbl>
              <a:tblPr firstRow="1" bandRow="1">
                <a:tableStyleId>{5C22544A-7EE6-4342-B048-85BDC9FD1C3A}</a:tableStyleId>
              </a:tblPr>
              <a:tblGrid>
                <a:gridCol w="2025650">
                  <a:extLst>
                    <a:ext uri="{9D8B030D-6E8A-4147-A177-3AD203B41FA5}">
                      <a16:colId xmlns:a16="http://schemas.microsoft.com/office/drawing/2014/main" val="3346715546"/>
                    </a:ext>
                  </a:extLst>
                </a:gridCol>
                <a:gridCol w="9258300">
                  <a:extLst>
                    <a:ext uri="{9D8B030D-6E8A-4147-A177-3AD203B41FA5}">
                      <a16:colId xmlns:a16="http://schemas.microsoft.com/office/drawing/2014/main" val="14127591"/>
                    </a:ext>
                  </a:extLst>
                </a:gridCol>
              </a:tblGrid>
              <a:tr h="3578141">
                <a:tc>
                  <a:txBody>
                    <a:bodyPr/>
                    <a:lstStyle/>
                    <a:p>
                      <a:r>
                        <a:rPr lang="en-US" sz="1650" b="0" dirty="0">
                          <a:solidFill>
                            <a:schemeClr val="tx1"/>
                          </a:solidFill>
                          <a:latin typeface="Arial" panose="020B0604020202020204" pitchFamily="34" charset="0"/>
                          <a:cs typeface="Arial" panose="020B0604020202020204" pitchFamily="34" charset="0"/>
                        </a:rPr>
                        <a:t>Education</a:t>
                      </a:r>
                      <a:r>
                        <a:rPr lang="en-US" sz="1650" b="0" baseline="0" dirty="0">
                          <a:solidFill>
                            <a:schemeClr val="tx1"/>
                          </a:solidFill>
                          <a:latin typeface="Arial" panose="020B0604020202020204" pitchFamily="34" charset="0"/>
                          <a:cs typeface="Arial" panose="020B0604020202020204" pitchFamily="34" charset="0"/>
                        </a:rPr>
                        <a:t> &amp; Programs</a:t>
                      </a:r>
                      <a:endParaRPr lang="en-US" sz="165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50" b="0" dirty="0">
                          <a:solidFill>
                            <a:schemeClr val="tx1"/>
                          </a:solidFill>
                          <a:latin typeface="Arial" panose="020B0604020202020204" pitchFamily="34" charset="0"/>
                          <a:cs typeface="Arial" panose="020B0604020202020204" pitchFamily="34" charset="0"/>
                        </a:rPr>
                        <a:t>Knox</a:t>
                      </a:r>
                      <a:r>
                        <a:rPr lang="en-US" sz="1650" b="0" baseline="0" dirty="0">
                          <a:solidFill>
                            <a:schemeClr val="tx1"/>
                          </a:solidFill>
                          <a:latin typeface="Arial" panose="020B0604020202020204" pitchFamily="34" charset="0"/>
                          <a:cs typeface="Arial" panose="020B0604020202020204" pitchFamily="34" charset="0"/>
                        </a:rPr>
                        <a:t> </a:t>
                      </a:r>
                      <a:r>
                        <a:rPr lang="en-US" sz="1650" b="0" dirty="0">
                          <a:solidFill>
                            <a:schemeClr val="tx1"/>
                          </a:solidFill>
                          <a:latin typeface="Arial" panose="020B0604020202020204" pitchFamily="34" charset="0"/>
                          <a:cs typeface="Arial" panose="020B0604020202020204" pitchFamily="34" charset="0"/>
                        </a:rPr>
                        <a:t>County Recovery Collaborative</a:t>
                      </a:r>
                    </a:p>
                    <a:p>
                      <a:r>
                        <a:rPr lang="en-US" sz="1650" b="0" baseline="0" dirty="0">
                          <a:solidFill>
                            <a:schemeClr val="tx1"/>
                          </a:solidFill>
                          <a:latin typeface="Arial" panose="020B0604020202020204" pitchFamily="34" charset="0"/>
                          <a:cs typeface="Arial" panose="020B0604020202020204" pitchFamily="34" charset="0"/>
                        </a:rPr>
                        <a:t>Waldo County Recovery Committee (WCRC)</a:t>
                      </a:r>
                    </a:p>
                    <a:p>
                      <a:endParaRPr lang="en-US" sz="1650" b="0" baseline="0" dirty="0">
                        <a:solidFill>
                          <a:schemeClr val="tx1"/>
                        </a:solidFill>
                        <a:latin typeface="Arial" panose="020B0604020202020204" pitchFamily="34" charset="0"/>
                        <a:cs typeface="Arial" panose="020B0604020202020204" pitchFamily="34" charset="0"/>
                      </a:endParaRPr>
                    </a:p>
                    <a:p>
                      <a:r>
                        <a:rPr lang="en-US" sz="1650" b="0" baseline="0" dirty="0">
                          <a:solidFill>
                            <a:schemeClr val="tx1"/>
                          </a:solidFill>
                          <a:latin typeface="Arial" panose="020B0604020202020204" pitchFamily="34" charset="0"/>
                          <a:cs typeface="Arial" panose="020B0604020202020204" pitchFamily="34" charset="0"/>
                        </a:rPr>
                        <a:t>IMAT services at PBMC and WCGH</a:t>
                      </a:r>
                    </a:p>
                    <a:p>
                      <a:endParaRPr lang="en-US" sz="1650" b="0" dirty="0">
                        <a:solidFill>
                          <a:schemeClr val="tx1"/>
                        </a:solidFill>
                        <a:latin typeface="Arial" panose="020B0604020202020204" pitchFamily="34" charset="0"/>
                        <a:cs typeface="Arial" panose="020B0604020202020204" pitchFamily="34" charset="0"/>
                      </a:endParaRPr>
                    </a:p>
                    <a:p>
                      <a:r>
                        <a:rPr lang="en-US" sz="1650" b="0" dirty="0">
                          <a:solidFill>
                            <a:schemeClr val="tx1"/>
                          </a:solidFill>
                          <a:latin typeface="Arial" panose="020B0604020202020204" pitchFamily="34" charset="0"/>
                          <a:cs typeface="Arial" panose="020B0604020202020204" pitchFamily="34" charset="0"/>
                        </a:rPr>
                        <a:t>Naloxone</a:t>
                      </a:r>
                    </a:p>
                    <a:p>
                      <a:pPr marL="285750" indent="-285750">
                        <a:buFont typeface="Arial" panose="020B0604020202020204" pitchFamily="34" charset="0"/>
                        <a:buChar char="•"/>
                      </a:pPr>
                      <a:r>
                        <a:rPr lang="en-US" sz="1650" b="0" dirty="0">
                          <a:solidFill>
                            <a:schemeClr val="tx1"/>
                          </a:solidFill>
                          <a:latin typeface="Arial" panose="020B0604020202020204" pitchFamily="34" charset="0"/>
                          <a:cs typeface="Arial" panose="020B0604020202020204" pitchFamily="34" charset="0"/>
                        </a:rPr>
                        <a:t>Quarterly</a:t>
                      </a:r>
                      <a:r>
                        <a:rPr lang="en-US" sz="1650" b="0" baseline="0" dirty="0">
                          <a:solidFill>
                            <a:schemeClr val="tx1"/>
                          </a:solidFill>
                          <a:latin typeface="Arial" panose="020B0604020202020204" pitchFamily="34" charset="0"/>
                          <a:cs typeface="Arial" panose="020B0604020202020204" pitchFamily="34" charset="0"/>
                        </a:rPr>
                        <a:t> online trainings</a:t>
                      </a:r>
                    </a:p>
                    <a:p>
                      <a:pPr marL="285750" indent="-285750">
                        <a:buFont typeface="Arial" panose="020B0604020202020204" pitchFamily="34" charset="0"/>
                        <a:buChar char="•"/>
                      </a:pPr>
                      <a:r>
                        <a:rPr lang="en-US" sz="1650" b="0" baseline="0" dirty="0">
                          <a:solidFill>
                            <a:schemeClr val="tx1"/>
                          </a:solidFill>
                          <a:latin typeface="Arial" panose="020B0604020202020204" pitchFamily="34" charset="0"/>
                          <a:cs typeface="Arial" panose="020B0604020202020204" pitchFamily="34" charset="0"/>
                        </a:rPr>
                        <a:t>2,867 prescriptions written for PBMC</a:t>
                      </a:r>
                    </a:p>
                    <a:p>
                      <a:pPr marL="285750" indent="-285750">
                        <a:buFont typeface="Arial" panose="020B0604020202020204" pitchFamily="34" charset="0"/>
                        <a:buChar char="•"/>
                      </a:pPr>
                      <a:r>
                        <a:rPr lang="en-US" sz="1650" b="0" baseline="0" dirty="0">
                          <a:solidFill>
                            <a:schemeClr val="tx1"/>
                          </a:solidFill>
                          <a:latin typeface="Arial" panose="020B0604020202020204" pitchFamily="34" charset="0"/>
                          <a:cs typeface="Arial" panose="020B0604020202020204" pitchFamily="34" charset="0"/>
                        </a:rPr>
                        <a:t>843 prescriptions written for WCGH</a:t>
                      </a:r>
                    </a:p>
                    <a:p>
                      <a:endParaRPr lang="en-US" sz="1650" b="0" baseline="0" dirty="0">
                        <a:solidFill>
                          <a:schemeClr val="tx1"/>
                        </a:solidFill>
                        <a:latin typeface="Arial" panose="020B0604020202020204" pitchFamily="34" charset="0"/>
                        <a:cs typeface="Arial" panose="020B0604020202020204" pitchFamily="34" charset="0"/>
                      </a:endParaRPr>
                    </a:p>
                    <a:p>
                      <a:r>
                        <a:rPr lang="en-US" sz="1650" b="0" baseline="0" dirty="0">
                          <a:solidFill>
                            <a:schemeClr val="tx1"/>
                          </a:solidFill>
                          <a:latin typeface="Arial" panose="020B0604020202020204" pitchFamily="34" charset="0"/>
                          <a:cs typeface="Arial" panose="020B0604020202020204" pitchFamily="34" charset="0"/>
                        </a:rPr>
                        <a:t>Community Education—Knox County Community Health Coalition and WCRC</a:t>
                      </a:r>
                    </a:p>
                    <a:p>
                      <a:pPr marL="285750" indent="-285750">
                        <a:buFont typeface="Arial" panose="020B0604020202020204" pitchFamily="34" charset="0"/>
                        <a:buChar char="•"/>
                      </a:pPr>
                      <a:r>
                        <a:rPr lang="en-US" sz="1650" b="0" baseline="0" dirty="0">
                          <a:solidFill>
                            <a:schemeClr val="tx1"/>
                          </a:solidFill>
                          <a:latin typeface="Arial" panose="020B0604020202020204" pitchFamily="34" charset="0"/>
                          <a:cs typeface="Arial" panose="020B0604020202020204" pitchFamily="34" charset="0"/>
                        </a:rPr>
                        <a:t>Safe storage/disposal education workshops</a:t>
                      </a:r>
                    </a:p>
                    <a:p>
                      <a:pPr marL="285750" indent="-285750">
                        <a:buFont typeface="Arial" panose="020B0604020202020204" pitchFamily="34" charset="0"/>
                        <a:buChar char="•"/>
                      </a:pPr>
                      <a:r>
                        <a:rPr lang="en-US" sz="1650" b="0" baseline="0" dirty="0">
                          <a:solidFill>
                            <a:schemeClr val="tx1"/>
                          </a:solidFill>
                          <a:latin typeface="Arial" panose="020B0604020202020204" pitchFamily="34" charset="0"/>
                          <a:cs typeface="Arial" panose="020B0604020202020204" pitchFamily="34" charset="0"/>
                        </a:rPr>
                        <a:t>Medication take back</a:t>
                      </a:r>
                    </a:p>
                    <a:p>
                      <a:pPr marL="285750" indent="-285750">
                        <a:buFont typeface="Arial" panose="020B0604020202020204" pitchFamily="34" charset="0"/>
                        <a:buChar char="•"/>
                      </a:pPr>
                      <a:r>
                        <a:rPr lang="en-US" sz="1650" b="0" baseline="0" dirty="0">
                          <a:solidFill>
                            <a:schemeClr val="tx1"/>
                          </a:solidFill>
                          <a:latin typeface="Arial" panose="020B0604020202020204" pitchFamily="34" charset="0"/>
                          <a:cs typeface="Arial" panose="020B0604020202020204" pitchFamily="34" charset="0"/>
                        </a:rPr>
                        <a:t>Monthly prevention articles provided to schools</a:t>
                      </a:r>
                    </a:p>
                    <a:p>
                      <a:pPr marL="285750" indent="-285750">
                        <a:buFont typeface="Arial" panose="020B0604020202020204" pitchFamily="34" charset="0"/>
                        <a:buChar char="•"/>
                      </a:pPr>
                      <a:r>
                        <a:rPr lang="en-US" sz="1650" b="0" baseline="0" dirty="0">
                          <a:solidFill>
                            <a:schemeClr val="tx1"/>
                          </a:solidFill>
                          <a:latin typeface="Arial" panose="020B0604020202020204" pitchFamily="34" charset="0"/>
                          <a:cs typeface="Arial" panose="020B0604020202020204" pitchFamily="34" charset="0"/>
                        </a:rPr>
                        <a:t>Provided presentations to community and law enforcement on the importance of decreasing stigma</a:t>
                      </a:r>
                    </a:p>
                    <a:p>
                      <a:pPr marL="285750" indent="-285750">
                        <a:buFont typeface="Arial" panose="020B0604020202020204" pitchFamily="34" charset="0"/>
                        <a:buChar char="•"/>
                      </a:pPr>
                      <a:r>
                        <a:rPr lang="en-US" sz="1650" b="0" baseline="0" dirty="0">
                          <a:solidFill>
                            <a:schemeClr val="tx1"/>
                          </a:solidFill>
                          <a:latin typeface="Arial" panose="020B0604020202020204" pitchFamily="34" charset="0"/>
                          <a:cs typeface="Arial" panose="020B0604020202020204" pitchFamily="34" charset="0"/>
                        </a:rPr>
                        <a:t>Impairment detection trainings for local businesses, DHHS managers, CDS, others</a:t>
                      </a:r>
                      <a:endParaRPr lang="en-US" sz="165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1980253"/>
                  </a:ext>
                </a:extLst>
              </a:tr>
              <a:tr h="1082915">
                <a:tc>
                  <a:txBody>
                    <a:bodyPr/>
                    <a:lstStyle/>
                    <a:p>
                      <a:r>
                        <a:rPr lang="en-US" sz="1650" b="0" dirty="0">
                          <a:latin typeface="Arial" panose="020B0604020202020204" pitchFamily="34" charset="0"/>
                          <a:cs typeface="Arial" panose="020B0604020202020204" pitchFamily="34" charset="0"/>
                        </a:rPr>
                        <a:t>Grant</a:t>
                      </a:r>
                      <a:r>
                        <a:rPr lang="en-US" sz="1650" b="0" baseline="0" dirty="0">
                          <a:latin typeface="Arial" panose="020B0604020202020204" pitchFamily="34" charset="0"/>
                          <a:cs typeface="Arial" panose="020B0604020202020204" pitchFamily="34" charset="0"/>
                        </a:rPr>
                        <a:t> Work</a:t>
                      </a:r>
                      <a:endParaRPr lang="en-US" sz="165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700" dirty="0">
                          <a:effectLst/>
                          <a:latin typeface="Arial" panose="020B0604020202020204" pitchFamily="34" charset="0"/>
                          <a:ea typeface="Calibri" panose="020F0502020204030204" pitchFamily="34" charset="0"/>
                          <a:cs typeface="Arial" panose="020B0604020202020204" pitchFamily="34" charset="0"/>
                        </a:rPr>
                        <a:t>HRSA</a:t>
                      </a:r>
                      <a:r>
                        <a:rPr lang="en-US" sz="1700" baseline="0" dirty="0">
                          <a:effectLst/>
                          <a:latin typeface="Arial" panose="020B0604020202020204" pitchFamily="34" charset="0"/>
                          <a:ea typeface="Calibri" panose="020F0502020204030204" pitchFamily="34" charset="0"/>
                          <a:cs typeface="Arial" panose="020B0604020202020204" pitchFamily="34" charset="0"/>
                        </a:rPr>
                        <a:t> Rural substance use disorder grant—PBMC</a:t>
                      </a:r>
                    </a:p>
                    <a:p>
                      <a:pPr marL="0" marR="0">
                        <a:lnSpc>
                          <a:spcPct val="107000"/>
                        </a:lnSpc>
                        <a:spcBef>
                          <a:spcPts val="0"/>
                        </a:spcBef>
                        <a:spcAft>
                          <a:spcPts val="0"/>
                        </a:spcAft>
                      </a:pPr>
                      <a:r>
                        <a:rPr lang="en-US" sz="1700" baseline="0" dirty="0">
                          <a:effectLst/>
                          <a:latin typeface="Arial" panose="020B0604020202020204" pitchFamily="34" charset="0"/>
                          <a:ea typeface="Calibri" panose="020F0502020204030204" pitchFamily="34" charset="0"/>
                          <a:cs typeface="Arial" panose="020B0604020202020204" pitchFamily="34" charset="0"/>
                        </a:rPr>
                        <a:t>Maine Prevention Services Grant—Knox County Community Health Coalition</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700" dirty="0" err="1">
                          <a:effectLst/>
                          <a:latin typeface="Arial" panose="020B0604020202020204" pitchFamily="34" charset="0"/>
                          <a:ea typeface="Calibri" panose="020F0502020204030204" pitchFamily="34" charset="0"/>
                          <a:cs typeface="Arial" panose="020B0604020202020204" pitchFamily="34" charset="0"/>
                        </a:rPr>
                        <a:t>MeHAF</a:t>
                      </a:r>
                      <a:r>
                        <a:rPr lang="en-US" sz="1700" dirty="0">
                          <a:effectLst/>
                          <a:latin typeface="Arial" panose="020B0604020202020204" pitchFamily="34" charset="0"/>
                          <a:ea typeface="Calibri" panose="020F0502020204030204" pitchFamily="34" charset="0"/>
                          <a:cs typeface="Arial" panose="020B0604020202020204" pitchFamily="34" charset="0"/>
                        </a:rPr>
                        <a:t> grant—Kno</a:t>
                      </a:r>
                      <a:r>
                        <a:rPr lang="en-US" sz="1700" baseline="0" dirty="0">
                          <a:effectLst/>
                          <a:latin typeface="Arial" panose="020B0604020202020204" pitchFamily="34" charset="0"/>
                          <a:ea typeface="Calibri" panose="020F0502020204030204" pitchFamily="34" charset="0"/>
                          <a:cs typeface="Arial" panose="020B0604020202020204" pitchFamily="34" charset="0"/>
                        </a:rPr>
                        <a:t>x County Community Health Coalition</a:t>
                      </a:r>
                    </a:p>
                    <a:p>
                      <a:pPr marL="0" marR="0">
                        <a:lnSpc>
                          <a:spcPct val="107000"/>
                        </a:lnSpc>
                        <a:spcBef>
                          <a:spcPts val="0"/>
                        </a:spcBef>
                        <a:spcAft>
                          <a:spcPts val="0"/>
                        </a:spcAft>
                      </a:pPr>
                      <a:endParaRPr lang="en-US" sz="1700"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3447722"/>
                  </a:ext>
                </a:extLst>
              </a:tr>
            </a:tbl>
          </a:graphicData>
        </a:graphic>
      </p:graphicFrame>
    </p:spTree>
    <p:extLst>
      <p:ext uri="{BB962C8B-B14F-4D97-AF65-F5344CB8AC3E}">
        <p14:creationId xmlns:p14="http://schemas.microsoft.com/office/powerpoint/2010/main" val="3347500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Tobacco Use</a:t>
            </a:r>
          </a:p>
        </p:txBody>
      </p:sp>
      <p:sp>
        <p:nvSpPr>
          <p:cNvPr id="5" name="Slide Number Placeholder 4"/>
          <p:cNvSpPr>
            <a:spLocks noGrp="1"/>
          </p:cNvSpPr>
          <p:nvPr>
            <p:ph type="sldNum" sz="quarter" idx="12"/>
          </p:nvPr>
        </p:nvSpPr>
        <p:spPr/>
        <p:txBody>
          <a:bodyPr/>
          <a:lstStyle/>
          <a:p>
            <a:fld id="{9B536768-C171-4A40-86CF-A60E08BEB5A1}" type="slidenum">
              <a:rPr lang="en-US" smtClean="0"/>
              <a:t>15</a:t>
            </a:fld>
            <a:endParaRPr lang="en-US"/>
          </a:p>
        </p:txBody>
      </p:sp>
      <p:graphicFrame>
        <p:nvGraphicFramePr>
          <p:cNvPr id="9" name="Table 8"/>
          <p:cNvGraphicFramePr>
            <a:graphicFrameLocks noGrp="1"/>
          </p:cNvGraphicFramePr>
          <p:nvPr/>
        </p:nvGraphicFramePr>
        <p:xfrm>
          <a:off x="247858" y="1113780"/>
          <a:ext cx="11283950" cy="4740515"/>
        </p:xfrm>
        <a:graphic>
          <a:graphicData uri="http://schemas.openxmlformats.org/drawingml/2006/table">
            <a:tbl>
              <a:tblPr firstRow="1" bandRow="1">
                <a:tableStyleId>{5C22544A-7EE6-4342-B048-85BDC9FD1C3A}</a:tableStyleId>
              </a:tblPr>
              <a:tblGrid>
                <a:gridCol w="2025650">
                  <a:extLst>
                    <a:ext uri="{9D8B030D-6E8A-4147-A177-3AD203B41FA5}">
                      <a16:colId xmlns:a16="http://schemas.microsoft.com/office/drawing/2014/main" val="3346715546"/>
                    </a:ext>
                  </a:extLst>
                </a:gridCol>
                <a:gridCol w="9258300">
                  <a:extLst>
                    <a:ext uri="{9D8B030D-6E8A-4147-A177-3AD203B41FA5}">
                      <a16:colId xmlns:a16="http://schemas.microsoft.com/office/drawing/2014/main" val="14127591"/>
                    </a:ext>
                  </a:extLst>
                </a:gridCol>
              </a:tblGrid>
              <a:tr h="3578141">
                <a:tc>
                  <a:txBody>
                    <a:bodyPr/>
                    <a:lstStyle/>
                    <a:p>
                      <a:r>
                        <a:rPr lang="en-US" b="0" dirty="0">
                          <a:solidFill>
                            <a:schemeClr val="tx1"/>
                          </a:solidFill>
                          <a:latin typeface="Arial" panose="020B0604020202020204" pitchFamily="34" charset="0"/>
                          <a:cs typeface="Arial" panose="020B0604020202020204" pitchFamily="34" charset="0"/>
                        </a:rPr>
                        <a:t>Education</a:t>
                      </a:r>
                      <a:r>
                        <a:rPr lang="en-US" b="0" baseline="0" dirty="0">
                          <a:solidFill>
                            <a:schemeClr val="tx1"/>
                          </a:solidFill>
                          <a:latin typeface="Arial" panose="020B0604020202020204" pitchFamily="34" charset="0"/>
                          <a:cs typeface="Arial" panose="020B0604020202020204" pitchFamily="34" charset="0"/>
                        </a:rPr>
                        <a:t> &amp; Programs</a:t>
                      </a:r>
                      <a:endParaRPr lang="en-US"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latin typeface="Arial" panose="020B0604020202020204" pitchFamily="34" charset="0"/>
                          <a:cs typeface="Arial" panose="020B0604020202020204" pitchFamily="34" charset="0"/>
                        </a:rPr>
                        <a:t>Referrals to Maine Tobacco Helpline</a:t>
                      </a:r>
                      <a:r>
                        <a:rPr lang="en-US" b="0" baseline="0" dirty="0">
                          <a:solidFill>
                            <a:schemeClr val="tx1"/>
                          </a:solidFill>
                          <a:latin typeface="Arial" panose="020B0604020202020204" pitchFamily="34" charset="0"/>
                          <a:cs typeface="Arial" panose="020B0604020202020204" pitchFamily="34" charset="0"/>
                        </a:rPr>
                        <a:t> from providers over 3 years</a:t>
                      </a:r>
                    </a:p>
                    <a:p>
                      <a:pPr marL="285750" indent="-285750">
                        <a:buFont typeface="Arial" panose="020B0604020202020204" pitchFamily="34" charset="0"/>
                        <a:buChar char="•"/>
                      </a:pPr>
                      <a:r>
                        <a:rPr lang="en-US" b="0" baseline="0" dirty="0">
                          <a:solidFill>
                            <a:schemeClr val="tx1"/>
                          </a:solidFill>
                          <a:latin typeface="Arial" panose="020B0604020202020204" pitchFamily="34" charset="0"/>
                          <a:cs typeface="Arial" panose="020B0604020202020204" pitchFamily="34" charset="0"/>
                        </a:rPr>
                        <a:t>1,182 Knox County</a:t>
                      </a:r>
                    </a:p>
                    <a:p>
                      <a:pPr marL="285750" indent="-285750">
                        <a:buFont typeface="Arial" panose="020B0604020202020204" pitchFamily="34" charset="0"/>
                        <a:buChar char="•"/>
                      </a:pPr>
                      <a:r>
                        <a:rPr lang="en-US" b="0" baseline="0" dirty="0">
                          <a:solidFill>
                            <a:schemeClr val="tx1"/>
                          </a:solidFill>
                          <a:latin typeface="Arial" panose="020B0604020202020204" pitchFamily="34" charset="0"/>
                          <a:cs typeface="Arial" panose="020B0604020202020204" pitchFamily="34" charset="0"/>
                        </a:rPr>
                        <a:t>1,129 Waldo County </a:t>
                      </a:r>
                      <a:endParaRPr lang="en-US" b="0" dirty="0">
                        <a:solidFill>
                          <a:schemeClr val="tx1"/>
                        </a:solidFill>
                        <a:latin typeface="Arial" panose="020B0604020202020204" pitchFamily="34" charset="0"/>
                        <a:cs typeface="Arial" panose="020B0604020202020204" pitchFamily="34" charset="0"/>
                      </a:endParaRPr>
                    </a:p>
                    <a:p>
                      <a:endParaRPr lang="en-US" b="0" dirty="0">
                        <a:solidFill>
                          <a:schemeClr val="tx1"/>
                        </a:solidFill>
                        <a:latin typeface="Arial" panose="020B0604020202020204" pitchFamily="34" charset="0"/>
                        <a:cs typeface="Arial" panose="020B0604020202020204" pitchFamily="34" charset="0"/>
                      </a:endParaRPr>
                    </a:p>
                    <a:p>
                      <a:r>
                        <a:rPr lang="en-US" b="0" dirty="0">
                          <a:solidFill>
                            <a:schemeClr val="tx1"/>
                          </a:solidFill>
                          <a:latin typeface="Arial" panose="020B0604020202020204" pitchFamily="34" charset="0"/>
                          <a:cs typeface="Arial" panose="020B0604020202020204" pitchFamily="34" charset="0"/>
                        </a:rPr>
                        <a:t>New tobacco</a:t>
                      </a:r>
                      <a:r>
                        <a:rPr lang="en-US" b="0" baseline="0" dirty="0">
                          <a:solidFill>
                            <a:schemeClr val="tx1"/>
                          </a:solidFill>
                          <a:latin typeface="Arial" panose="020B0604020202020204" pitchFamily="34" charset="0"/>
                          <a:cs typeface="Arial" panose="020B0604020202020204" pitchFamily="34" charset="0"/>
                        </a:rPr>
                        <a:t> policies</a:t>
                      </a:r>
                    </a:p>
                    <a:p>
                      <a:pPr marL="285750" indent="-285750">
                        <a:buFont typeface="Arial" panose="020B0604020202020204" pitchFamily="34" charset="0"/>
                        <a:buChar char="•"/>
                      </a:pPr>
                      <a:r>
                        <a:rPr lang="en-US" b="0" baseline="0" dirty="0">
                          <a:solidFill>
                            <a:schemeClr val="tx1"/>
                          </a:solidFill>
                          <a:latin typeface="Arial" panose="020B0604020202020204" pitchFamily="34" charset="0"/>
                          <a:cs typeface="Arial" panose="020B0604020202020204" pitchFamily="34" charset="0"/>
                        </a:rPr>
                        <a:t>20 Knox County</a:t>
                      </a:r>
                    </a:p>
                    <a:p>
                      <a:pPr marL="285750" indent="-285750">
                        <a:buFont typeface="Arial" panose="020B0604020202020204" pitchFamily="34" charset="0"/>
                        <a:buChar char="•"/>
                      </a:pPr>
                      <a:r>
                        <a:rPr lang="en-US" b="0" baseline="0" dirty="0">
                          <a:solidFill>
                            <a:schemeClr val="tx1"/>
                          </a:solidFill>
                          <a:latin typeface="Arial" panose="020B0604020202020204" pitchFamily="34" charset="0"/>
                          <a:cs typeface="Arial" panose="020B0604020202020204" pitchFamily="34" charset="0"/>
                        </a:rPr>
                        <a:t>20 Waldo County (2019-2021)</a:t>
                      </a:r>
                    </a:p>
                    <a:p>
                      <a:pPr marL="0" indent="0">
                        <a:buFont typeface="Arial" panose="020B0604020202020204" pitchFamily="34" charset="0"/>
                        <a:buNone/>
                      </a:pPr>
                      <a:endParaRPr lang="en-US" b="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0" dirty="0">
                          <a:solidFill>
                            <a:schemeClr val="tx1"/>
                          </a:solidFill>
                          <a:latin typeface="Arial" panose="020B0604020202020204" pitchFamily="34" charset="0"/>
                          <a:cs typeface="Arial" panose="020B0604020202020204" pitchFamily="34" charset="0"/>
                        </a:rPr>
                        <a:t>Community</a:t>
                      </a:r>
                      <a:r>
                        <a:rPr lang="en-US" b="0" baseline="0" dirty="0">
                          <a:solidFill>
                            <a:schemeClr val="tx1"/>
                          </a:solidFill>
                          <a:latin typeface="Arial" panose="020B0604020202020204" pitchFamily="34" charset="0"/>
                          <a:cs typeface="Arial" panose="020B0604020202020204" pitchFamily="34" charset="0"/>
                        </a:rPr>
                        <a:t> education and trainings on:</a:t>
                      </a:r>
                    </a:p>
                    <a:p>
                      <a:pPr marL="285750" indent="-285750">
                        <a:buFont typeface="Arial" panose="020B0604020202020204" pitchFamily="34" charset="0"/>
                        <a:buChar char="•"/>
                      </a:pPr>
                      <a:r>
                        <a:rPr lang="en-US" b="0" baseline="0" dirty="0">
                          <a:solidFill>
                            <a:schemeClr val="tx1"/>
                          </a:solidFill>
                          <a:latin typeface="Arial" panose="020B0604020202020204" pitchFamily="34" charset="0"/>
                          <a:cs typeface="Arial" panose="020B0604020202020204" pitchFamily="34" charset="0"/>
                        </a:rPr>
                        <a:t>Vaping awareness and prevention</a:t>
                      </a:r>
                    </a:p>
                    <a:p>
                      <a:pPr marL="285750" indent="-285750">
                        <a:buFont typeface="Arial" panose="020B0604020202020204" pitchFamily="34" charset="0"/>
                        <a:buChar char="•"/>
                      </a:pPr>
                      <a:r>
                        <a:rPr lang="en-US" b="0" baseline="0" dirty="0">
                          <a:solidFill>
                            <a:schemeClr val="tx1"/>
                          </a:solidFill>
                          <a:latin typeface="Arial" panose="020B0604020202020204" pitchFamily="34" charset="0"/>
                          <a:cs typeface="Arial" panose="020B0604020202020204" pitchFamily="34" charset="0"/>
                        </a:rPr>
                        <a:t>Tobacco prevention and education</a:t>
                      </a:r>
                    </a:p>
                    <a:p>
                      <a:pPr marL="285750" indent="-285750">
                        <a:buFont typeface="Arial" panose="020B0604020202020204" pitchFamily="34" charset="0"/>
                        <a:buChar char="•"/>
                      </a:pPr>
                      <a:r>
                        <a:rPr lang="en-US" b="0" baseline="0" dirty="0" err="1">
                          <a:solidFill>
                            <a:schemeClr val="tx1"/>
                          </a:solidFill>
                          <a:latin typeface="Arial" panose="020B0604020202020204" pitchFamily="34" charset="0"/>
                          <a:cs typeface="Arial" panose="020B0604020202020204" pitchFamily="34" charset="0"/>
                        </a:rPr>
                        <a:t>QuitLink</a:t>
                      </a:r>
                      <a:endParaRPr lang="en-US" b="0" baseline="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0" baseline="0" dirty="0">
                          <a:solidFill>
                            <a:schemeClr val="tx1"/>
                          </a:solidFill>
                          <a:latin typeface="Arial" panose="020B0604020202020204" pitchFamily="34" charset="0"/>
                          <a:cs typeface="Arial" panose="020B0604020202020204" pitchFamily="34" charset="0"/>
                        </a:rPr>
                        <a:t>Sidekicks</a:t>
                      </a:r>
                      <a:endParaRPr lang="en-US"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1980253"/>
                  </a:ext>
                </a:extLst>
              </a:tr>
              <a:tr h="1082915">
                <a:tc>
                  <a:txBody>
                    <a:bodyPr/>
                    <a:lstStyle/>
                    <a:p>
                      <a:r>
                        <a:rPr lang="en-US" b="0" dirty="0">
                          <a:latin typeface="Arial" panose="020B0604020202020204" pitchFamily="34" charset="0"/>
                          <a:cs typeface="Arial" panose="020B0604020202020204" pitchFamily="34" charset="0"/>
                        </a:rPr>
                        <a:t>Grant</a:t>
                      </a:r>
                      <a:r>
                        <a:rPr lang="en-US" b="0" baseline="0" dirty="0">
                          <a:latin typeface="Arial" panose="020B0604020202020204" pitchFamily="34" charset="0"/>
                          <a:cs typeface="Arial" panose="020B0604020202020204" pitchFamily="34" charset="0"/>
                        </a:rPr>
                        <a:t> Work</a:t>
                      </a:r>
                      <a:endParaRPr lang="en-US"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Maine Prevention</a:t>
                      </a:r>
                      <a:r>
                        <a:rPr lang="en-US" sz="1800" baseline="0" dirty="0">
                          <a:effectLst/>
                          <a:latin typeface="Arial" panose="020B0604020202020204" pitchFamily="34" charset="0"/>
                          <a:ea typeface="Calibri" panose="020F0502020204030204" pitchFamily="34" charset="0"/>
                          <a:cs typeface="Arial" panose="020B0604020202020204" pitchFamily="34" charset="0"/>
                        </a:rPr>
                        <a:t> Services Grant</a:t>
                      </a:r>
                    </a:p>
                    <a:p>
                      <a:pPr marL="0" marR="0">
                        <a:lnSpc>
                          <a:spcPct val="107000"/>
                        </a:lnSpc>
                        <a:spcBef>
                          <a:spcPts val="0"/>
                        </a:spcBef>
                        <a:spcAft>
                          <a:spcPts val="0"/>
                        </a:spcAft>
                      </a:pPr>
                      <a:r>
                        <a:rPr lang="en-US" sz="1800" baseline="0" dirty="0">
                          <a:effectLst/>
                          <a:latin typeface="Arial" panose="020B0604020202020204" pitchFamily="34" charset="0"/>
                          <a:ea typeface="Calibri" panose="020F0502020204030204" pitchFamily="34" charset="0"/>
                          <a:cs typeface="Arial" panose="020B0604020202020204" pitchFamily="34" charset="0"/>
                        </a:rPr>
                        <a:t>Tobacco Prevention Coordinator—Knox County Community Health Coalition</a:t>
                      </a:r>
                    </a:p>
                    <a:p>
                      <a:pPr marL="0" marR="0">
                        <a:lnSpc>
                          <a:spcPct val="107000"/>
                        </a:lnSpc>
                        <a:spcBef>
                          <a:spcPts val="0"/>
                        </a:spcBef>
                        <a:spcAft>
                          <a:spcPts val="0"/>
                        </a:spcAft>
                      </a:pPr>
                      <a:r>
                        <a:rPr lang="en-US" sz="1800" baseline="0" dirty="0">
                          <a:effectLst/>
                          <a:latin typeface="Arial" panose="020B0604020202020204" pitchFamily="34" charset="0"/>
                          <a:ea typeface="Calibri" panose="020F0502020204030204" pitchFamily="34" charset="0"/>
                          <a:cs typeface="Arial" panose="020B0604020202020204" pitchFamily="34" charset="0"/>
                        </a:rPr>
                        <a:t>Tobacco Prevention Coordinator—Waldo County General Hospital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3447722"/>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9700" y="1525864"/>
            <a:ext cx="4559301" cy="3039534"/>
          </a:xfrm>
          <a:prstGeom prst="rect">
            <a:avLst/>
          </a:prstGeom>
        </p:spPr>
      </p:pic>
    </p:spTree>
    <p:extLst>
      <p:ext uri="{BB962C8B-B14F-4D97-AF65-F5344CB8AC3E}">
        <p14:creationId xmlns:p14="http://schemas.microsoft.com/office/powerpoint/2010/main" val="550465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Obesity and Diabetes</a:t>
            </a:r>
          </a:p>
        </p:txBody>
      </p:sp>
      <p:sp>
        <p:nvSpPr>
          <p:cNvPr id="5" name="Slide Number Placeholder 4"/>
          <p:cNvSpPr>
            <a:spLocks noGrp="1"/>
          </p:cNvSpPr>
          <p:nvPr>
            <p:ph type="sldNum" sz="quarter" idx="12"/>
          </p:nvPr>
        </p:nvSpPr>
        <p:spPr/>
        <p:txBody>
          <a:bodyPr/>
          <a:lstStyle/>
          <a:p>
            <a:fld id="{9B536768-C171-4A40-86CF-A60E08BEB5A1}" type="slidenum">
              <a:rPr lang="en-US" smtClean="0"/>
              <a:t>16</a:t>
            </a:fld>
            <a:endParaRPr lang="en-US"/>
          </a:p>
        </p:txBody>
      </p:sp>
      <p:graphicFrame>
        <p:nvGraphicFramePr>
          <p:cNvPr id="9" name="Table 8"/>
          <p:cNvGraphicFramePr>
            <a:graphicFrameLocks noGrp="1"/>
          </p:cNvGraphicFramePr>
          <p:nvPr/>
        </p:nvGraphicFramePr>
        <p:xfrm>
          <a:off x="247858" y="1067188"/>
          <a:ext cx="11607811" cy="5635527"/>
        </p:xfrm>
        <a:graphic>
          <a:graphicData uri="http://schemas.openxmlformats.org/drawingml/2006/table">
            <a:tbl>
              <a:tblPr firstRow="1" bandRow="1">
                <a:tableStyleId>{5C22544A-7EE6-4342-B048-85BDC9FD1C3A}</a:tableStyleId>
              </a:tblPr>
              <a:tblGrid>
                <a:gridCol w="2025650">
                  <a:extLst>
                    <a:ext uri="{9D8B030D-6E8A-4147-A177-3AD203B41FA5}">
                      <a16:colId xmlns:a16="http://schemas.microsoft.com/office/drawing/2014/main" val="3346715546"/>
                    </a:ext>
                  </a:extLst>
                </a:gridCol>
                <a:gridCol w="9582161">
                  <a:extLst>
                    <a:ext uri="{9D8B030D-6E8A-4147-A177-3AD203B41FA5}">
                      <a16:colId xmlns:a16="http://schemas.microsoft.com/office/drawing/2014/main" val="14127591"/>
                    </a:ext>
                  </a:extLst>
                </a:gridCol>
              </a:tblGrid>
              <a:tr h="3503885">
                <a:tc>
                  <a:txBody>
                    <a:bodyPr/>
                    <a:lstStyle/>
                    <a:p>
                      <a:r>
                        <a:rPr lang="en-US" b="0" dirty="0">
                          <a:solidFill>
                            <a:schemeClr val="tx1"/>
                          </a:solidFill>
                          <a:latin typeface="Arial" panose="020B0604020202020204" pitchFamily="34" charset="0"/>
                          <a:cs typeface="Arial" panose="020B0604020202020204" pitchFamily="34" charset="0"/>
                        </a:rPr>
                        <a:t>Education</a:t>
                      </a:r>
                      <a:r>
                        <a:rPr lang="en-US" b="0" baseline="0" dirty="0">
                          <a:solidFill>
                            <a:schemeClr val="tx1"/>
                          </a:solidFill>
                          <a:latin typeface="Arial" panose="020B0604020202020204" pitchFamily="34" charset="0"/>
                          <a:cs typeface="Arial" panose="020B0604020202020204" pitchFamily="34" charset="0"/>
                        </a:rPr>
                        <a:t> &amp; Programs</a:t>
                      </a:r>
                      <a:endParaRPr lang="en-US"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1" kern="1200" dirty="0">
                          <a:solidFill>
                            <a:schemeClr val="tx1"/>
                          </a:solidFill>
                          <a:effectLst/>
                          <a:latin typeface="Arial" panose="020B0604020202020204" pitchFamily="34" charset="0"/>
                          <a:ea typeface="+mn-ea"/>
                          <a:cs typeface="Arial" panose="020B0604020202020204" pitchFamily="34" charset="0"/>
                        </a:rPr>
                        <a:t>Let’s Go!</a:t>
                      </a:r>
                    </a:p>
                    <a:p>
                      <a:pPr marL="285750" lvl="0" indent="-285750">
                        <a:buFont typeface="Arial" panose="020B0604020202020204" pitchFamily="34" charset="0"/>
                        <a:buChar char="•"/>
                      </a:pPr>
                      <a:r>
                        <a:rPr lang="en-US" sz="1800" b="0" kern="1200" dirty="0">
                          <a:solidFill>
                            <a:schemeClr val="tx1"/>
                          </a:solidFill>
                          <a:effectLst/>
                          <a:latin typeface="Arial" panose="020B0604020202020204" pitchFamily="34" charset="0"/>
                          <a:ea typeface="+mn-ea"/>
                          <a:cs typeface="Arial" panose="020B0604020202020204" pitchFamily="34" charset="0"/>
                        </a:rPr>
                        <a:t>48 Knox County Sites</a:t>
                      </a:r>
                    </a:p>
                    <a:p>
                      <a:pPr marL="285750" lvl="0" indent="-285750">
                        <a:buFont typeface="Arial" panose="020B0604020202020204" pitchFamily="34" charset="0"/>
                        <a:buChar char="•"/>
                      </a:pPr>
                      <a:r>
                        <a:rPr lang="en-US" sz="1800" b="0" kern="1200" dirty="0">
                          <a:solidFill>
                            <a:schemeClr val="tx1"/>
                          </a:solidFill>
                          <a:effectLst/>
                          <a:latin typeface="Arial" panose="020B0604020202020204" pitchFamily="34" charset="0"/>
                          <a:ea typeface="+mn-ea"/>
                          <a:cs typeface="Arial" panose="020B0604020202020204" pitchFamily="34" charset="0"/>
                        </a:rPr>
                        <a:t>43 Waldo County Sites</a:t>
                      </a:r>
                    </a:p>
                    <a:p>
                      <a:r>
                        <a:rPr lang="en-US" sz="1800" b="0" kern="1200" dirty="0">
                          <a:solidFill>
                            <a:schemeClr val="tx1"/>
                          </a:solidFill>
                          <a:effectLst/>
                          <a:latin typeface="Arial" panose="020B0604020202020204" pitchFamily="34" charset="0"/>
                          <a:ea typeface="+mn-ea"/>
                          <a:cs typeface="Arial" panose="020B0604020202020204" pitchFamily="34" charset="0"/>
                        </a:rPr>
                        <a:t> </a:t>
                      </a:r>
                    </a:p>
                    <a:p>
                      <a:r>
                        <a:rPr lang="en-US" sz="1800" b="0" kern="1200" dirty="0">
                          <a:solidFill>
                            <a:schemeClr val="tx1"/>
                          </a:solidFill>
                          <a:effectLst/>
                          <a:latin typeface="Arial" panose="020B0604020202020204" pitchFamily="34" charset="0"/>
                          <a:ea typeface="+mn-ea"/>
                          <a:cs typeface="Arial" panose="020B0604020202020204" pitchFamily="34" charset="0"/>
                        </a:rPr>
                        <a:t>PBMC and WCGH Wellness</a:t>
                      </a:r>
                    </a:p>
                    <a:p>
                      <a:pPr marL="285750" lvl="0" indent="-285750">
                        <a:buFont typeface="Arial" panose="020B0604020202020204" pitchFamily="34" charset="0"/>
                        <a:buChar char="•"/>
                      </a:pPr>
                      <a:r>
                        <a:rPr lang="en-US" sz="1800" b="0" kern="1200" dirty="0">
                          <a:solidFill>
                            <a:schemeClr val="tx1"/>
                          </a:solidFill>
                          <a:effectLst/>
                          <a:latin typeface="Arial" panose="020B0604020202020204" pitchFamily="34" charset="0"/>
                          <a:ea typeface="+mn-ea"/>
                          <a:cs typeface="Arial" panose="020B0604020202020204" pitchFamily="34" charset="0"/>
                        </a:rPr>
                        <a:t>369 employees participated in 20 Works on Wellness programs</a:t>
                      </a:r>
                    </a:p>
                    <a:p>
                      <a:r>
                        <a:rPr lang="en-US" sz="1800" b="0" kern="1200" dirty="0">
                          <a:solidFill>
                            <a:schemeClr val="tx1"/>
                          </a:solidFill>
                          <a:effectLst/>
                          <a:latin typeface="Arial" panose="020B0604020202020204" pitchFamily="34" charset="0"/>
                          <a:ea typeface="+mn-ea"/>
                          <a:cs typeface="Arial" panose="020B0604020202020204" pitchFamily="34" charset="0"/>
                        </a:rPr>
                        <a:t> </a:t>
                      </a:r>
                    </a:p>
                    <a:p>
                      <a:r>
                        <a:rPr lang="en-US" sz="1800" b="0" kern="1200" dirty="0">
                          <a:solidFill>
                            <a:schemeClr val="tx1"/>
                          </a:solidFill>
                          <a:effectLst/>
                          <a:latin typeface="Arial" panose="020B0604020202020204" pitchFamily="34" charset="0"/>
                          <a:ea typeface="+mn-ea"/>
                          <a:cs typeface="Arial" panose="020B0604020202020204" pitchFamily="34" charset="0"/>
                        </a:rPr>
                        <a:t>Journey to Health classes</a:t>
                      </a:r>
                    </a:p>
                    <a:p>
                      <a:pPr marL="285750" lvl="0" indent="-285750">
                        <a:buFont typeface="Arial" panose="020B0604020202020204" pitchFamily="34" charset="0"/>
                        <a:buChar char="•"/>
                      </a:pPr>
                      <a:r>
                        <a:rPr lang="en-US" sz="1800" b="0" kern="1200" dirty="0">
                          <a:solidFill>
                            <a:schemeClr val="tx1"/>
                          </a:solidFill>
                          <a:effectLst/>
                          <a:latin typeface="Arial" panose="020B0604020202020204" pitchFamily="34" charset="0"/>
                          <a:ea typeface="+mn-ea"/>
                          <a:cs typeface="Arial" panose="020B0604020202020204" pitchFamily="34" charset="0"/>
                        </a:rPr>
                        <a:t>2,037 people registered for healthy eating and cooking, physical movement, and healthy mind and body classes</a:t>
                      </a:r>
                    </a:p>
                    <a:p>
                      <a:pPr marL="285750" lvl="0" indent="-285750">
                        <a:buFont typeface="Arial" panose="020B0604020202020204" pitchFamily="34" charset="0"/>
                        <a:buChar char="•"/>
                      </a:pPr>
                      <a:r>
                        <a:rPr lang="en-US" sz="1800" b="0" kern="1200" dirty="0">
                          <a:solidFill>
                            <a:schemeClr val="tx1"/>
                          </a:solidFill>
                          <a:effectLst/>
                          <a:latin typeface="Arial" panose="020B0604020202020204" pitchFamily="34" charset="0"/>
                          <a:ea typeface="+mn-ea"/>
                          <a:cs typeface="Arial" panose="020B0604020202020204" pitchFamily="34" charset="0"/>
                        </a:rPr>
                        <a:t>140 participants enrolled in fall prevention classes: Matter of Balance; Tai Chi for fall prevention and osteoporosis; Simple Fall Strategies</a:t>
                      </a:r>
                    </a:p>
                    <a:p>
                      <a:r>
                        <a:rPr lang="en-US" sz="1800" b="0" kern="1200" dirty="0">
                          <a:solidFill>
                            <a:schemeClr val="tx1"/>
                          </a:solidFill>
                          <a:effectLst/>
                          <a:latin typeface="Arial" panose="020B0604020202020204" pitchFamily="34" charset="0"/>
                          <a:ea typeface="+mn-ea"/>
                          <a:cs typeface="Arial" panose="020B0604020202020204" pitchFamily="34" charset="0"/>
                        </a:rPr>
                        <a:t> </a:t>
                      </a:r>
                    </a:p>
                    <a:p>
                      <a:r>
                        <a:rPr lang="en-US" sz="1800" b="0" kern="1200" dirty="0">
                          <a:solidFill>
                            <a:schemeClr val="tx1"/>
                          </a:solidFill>
                          <a:effectLst/>
                          <a:latin typeface="Arial" panose="020B0604020202020204" pitchFamily="34" charset="0"/>
                          <a:ea typeface="+mn-ea"/>
                          <a:cs typeface="Arial" panose="020B0604020202020204" pitchFamily="34" charset="0"/>
                        </a:rPr>
                        <a:t>National Diabetes Prevention Program</a:t>
                      </a:r>
                      <a:endParaRPr lang="en-US" sz="18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1980253"/>
                  </a:ext>
                </a:extLst>
              </a:tr>
              <a:tr h="1703607">
                <a:tc>
                  <a:txBody>
                    <a:bodyPr/>
                    <a:lstStyle/>
                    <a:p>
                      <a:r>
                        <a:rPr lang="en-US" b="0" dirty="0">
                          <a:latin typeface="Arial" panose="020B0604020202020204" pitchFamily="34" charset="0"/>
                          <a:cs typeface="Arial" panose="020B0604020202020204" pitchFamily="34" charset="0"/>
                        </a:rPr>
                        <a:t>Grant</a:t>
                      </a:r>
                      <a:r>
                        <a:rPr lang="en-US" b="0" baseline="0" dirty="0">
                          <a:latin typeface="Arial" panose="020B0604020202020204" pitchFamily="34" charset="0"/>
                          <a:cs typeface="Arial" panose="020B0604020202020204" pitchFamily="34" charset="0"/>
                        </a:rPr>
                        <a:t> Work</a:t>
                      </a:r>
                      <a:endParaRPr lang="en-US"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SNAP-Ed Nutrition education Grant</a:t>
                      </a:r>
                    </a:p>
                    <a:p>
                      <a:pPr marL="285750" marR="0" indent="-285750">
                        <a:lnSpc>
                          <a:spcPct val="107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SNAP-Ed Nutrition Educator—Waldo County General Hospital</a:t>
                      </a:r>
                    </a:p>
                    <a:p>
                      <a:pPr marL="285750" marR="0" indent="-285750">
                        <a:lnSpc>
                          <a:spcPct val="107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SNAP-Ed Nutrition Educator—Knox County Community Health Coalition</a:t>
                      </a: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Maine Prevention Services Grant (</a:t>
                      </a:r>
                      <a:r>
                        <a:rPr lang="en-US" sz="1800" i="1" dirty="0">
                          <a:effectLst/>
                          <a:latin typeface="Arial" panose="020B0604020202020204" pitchFamily="34" charset="0"/>
                          <a:ea typeface="Calibri" panose="020F0502020204030204" pitchFamily="34" charset="0"/>
                          <a:cs typeface="Arial" panose="020B0604020202020204" pitchFamily="34" charset="0"/>
                        </a:rPr>
                        <a:t>Let’s Go!</a:t>
                      </a:r>
                      <a:r>
                        <a:rPr lang="en-US" sz="1800" dirty="0">
                          <a:effectLst/>
                          <a:latin typeface="Arial" panose="020B0604020202020204" pitchFamily="34" charset="0"/>
                          <a:ea typeface="Calibri" panose="020F0502020204030204" pitchFamily="34" charset="0"/>
                          <a:cs typeface="Arial" panose="020B0604020202020204" pitchFamily="34" charset="0"/>
                        </a:rPr>
                        <a:t>)—PBMC and WCGH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3447722"/>
                  </a:ext>
                </a:extLst>
              </a:tr>
            </a:tbl>
          </a:graphicData>
        </a:graphic>
      </p:graphicFrame>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5" r="59892"/>
          <a:stretch/>
        </p:blipFill>
        <p:spPr>
          <a:xfrm>
            <a:off x="8322955" y="1112422"/>
            <a:ext cx="3456487" cy="1914937"/>
          </a:xfrm>
          <a:prstGeom prst="rect">
            <a:avLst/>
          </a:prstGeom>
        </p:spPr>
      </p:pic>
    </p:spTree>
    <p:extLst>
      <p:ext uri="{BB962C8B-B14F-4D97-AF65-F5344CB8AC3E}">
        <p14:creationId xmlns:p14="http://schemas.microsoft.com/office/powerpoint/2010/main" val="692752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Insecurity</a:t>
            </a:r>
          </a:p>
        </p:txBody>
      </p:sp>
      <p:sp>
        <p:nvSpPr>
          <p:cNvPr id="5" name="Slide Number Placeholder 4"/>
          <p:cNvSpPr>
            <a:spLocks noGrp="1"/>
          </p:cNvSpPr>
          <p:nvPr>
            <p:ph type="sldNum" sz="quarter" idx="12"/>
          </p:nvPr>
        </p:nvSpPr>
        <p:spPr/>
        <p:txBody>
          <a:bodyPr/>
          <a:lstStyle/>
          <a:p>
            <a:fld id="{9B536768-C171-4A40-86CF-A60E08BEB5A1}" type="slidenum">
              <a:rPr lang="en-US" smtClean="0"/>
              <a:t>17</a:t>
            </a:fld>
            <a:endParaRPr lang="en-US"/>
          </a:p>
        </p:txBody>
      </p:sp>
      <p:graphicFrame>
        <p:nvGraphicFramePr>
          <p:cNvPr id="9" name="Table 8"/>
          <p:cNvGraphicFramePr>
            <a:graphicFrameLocks noGrp="1"/>
          </p:cNvGraphicFramePr>
          <p:nvPr/>
        </p:nvGraphicFramePr>
        <p:xfrm>
          <a:off x="247858" y="1255674"/>
          <a:ext cx="11791742" cy="3657600"/>
        </p:xfrm>
        <a:graphic>
          <a:graphicData uri="http://schemas.openxmlformats.org/drawingml/2006/table">
            <a:tbl>
              <a:tblPr firstRow="1" bandRow="1">
                <a:tableStyleId>{5C22544A-7EE6-4342-B048-85BDC9FD1C3A}</a:tableStyleId>
              </a:tblPr>
              <a:tblGrid>
                <a:gridCol w="1677924">
                  <a:extLst>
                    <a:ext uri="{9D8B030D-6E8A-4147-A177-3AD203B41FA5}">
                      <a16:colId xmlns:a16="http://schemas.microsoft.com/office/drawing/2014/main" val="3346715546"/>
                    </a:ext>
                  </a:extLst>
                </a:gridCol>
                <a:gridCol w="10113818">
                  <a:extLst>
                    <a:ext uri="{9D8B030D-6E8A-4147-A177-3AD203B41FA5}">
                      <a16:colId xmlns:a16="http://schemas.microsoft.com/office/drawing/2014/main" val="14127591"/>
                    </a:ext>
                  </a:extLst>
                </a:gridCol>
              </a:tblGrid>
              <a:tr h="3578141">
                <a:tc>
                  <a:txBody>
                    <a:bodyPr/>
                    <a:lstStyle/>
                    <a:p>
                      <a:r>
                        <a:rPr lang="en-US" b="0" dirty="0">
                          <a:solidFill>
                            <a:schemeClr val="tx1"/>
                          </a:solidFill>
                          <a:latin typeface="Arial" panose="020B0604020202020204" pitchFamily="34" charset="0"/>
                          <a:cs typeface="Arial" panose="020B0604020202020204" pitchFamily="34" charset="0"/>
                        </a:rPr>
                        <a:t>Education</a:t>
                      </a:r>
                      <a:r>
                        <a:rPr lang="en-US" b="0" baseline="0" dirty="0">
                          <a:solidFill>
                            <a:schemeClr val="tx1"/>
                          </a:solidFill>
                          <a:latin typeface="Arial" panose="020B0604020202020204" pitchFamily="34" charset="0"/>
                          <a:cs typeface="Arial" panose="020B0604020202020204" pitchFamily="34" charset="0"/>
                        </a:rPr>
                        <a:t> &amp; Programs</a:t>
                      </a:r>
                      <a:endParaRPr lang="en-US"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latin typeface="Arial" panose="020B0604020202020204" pitchFamily="34" charset="0"/>
                          <a:cs typeface="Arial" panose="020B0604020202020204" pitchFamily="34" charset="0"/>
                        </a:rPr>
                        <a:t>Rockland</a:t>
                      </a:r>
                      <a:r>
                        <a:rPr lang="en-US" b="0" baseline="0" dirty="0">
                          <a:solidFill>
                            <a:schemeClr val="tx1"/>
                          </a:solidFill>
                          <a:latin typeface="Arial" panose="020B0604020202020204" pitchFamily="34" charset="0"/>
                          <a:cs typeface="Arial" panose="020B0604020202020204" pitchFamily="34" charset="0"/>
                        </a:rPr>
                        <a:t> Farmer’s Market collaboration with SNAP </a:t>
                      </a:r>
                    </a:p>
                    <a:p>
                      <a:pPr marL="285750" indent="-285750">
                        <a:buFont typeface="Arial" panose="020B0604020202020204" pitchFamily="34" charset="0"/>
                        <a:buChar char="•"/>
                      </a:pPr>
                      <a:r>
                        <a:rPr lang="en-US" b="0" baseline="0" dirty="0">
                          <a:solidFill>
                            <a:schemeClr val="tx1"/>
                          </a:solidFill>
                          <a:latin typeface="Arial" panose="020B0604020202020204" pitchFamily="34" charset="0"/>
                          <a:cs typeface="Arial" panose="020B0604020202020204" pitchFamily="34" charset="0"/>
                        </a:rPr>
                        <a:t>$18,063 in SNAP sales</a:t>
                      </a:r>
                    </a:p>
                    <a:p>
                      <a:pPr marL="285750" indent="-285750">
                        <a:buFont typeface="Arial" panose="020B0604020202020204" pitchFamily="34" charset="0"/>
                        <a:buChar char="•"/>
                      </a:pPr>
                      <a:r>
                        <a:rPr lang="en-US" b="0" baseline="0" dirty="0">
                          <a:solidFill>
                            <a:schemeClr val="tx1"/>
                          </a:solidFill>
                          <a:latin typeface="Arial" panose="020B0604020202020204" pitchFamily="34" charset="0"/>
                          <a:cs typeface="Arial" panose="020B0604020202020204" pitchFamily="34" charset="0"/>
                        </a:rPr>
                        <a:t>$13,364 in Maine Harvest Bucks sales</a:t>
                      </a:r>
                    </a:p>
                    <a:p>
                      <a:endParaRPr lang="en-US" b="0" baseline="0" dirty="0">
                        <a:solidFill>
                          <a:schemeClr val="tx1"/>
                        </a:solidFill>
                        <a:latin typeface="Arial" panose="020B0604020202020204" pitchFamily="34" charset="0"/>
                        <a:cs typeface="Arial" panose="020B0604020202020204" pitchFamily="34" charset="0"/>
                      </a:endParaRPr>
                    </a:p>
                    <a:p>
                      <a:r>
                        <a:rPr lang="en-US" b="0" baseline="0" dirty="0">
                          <a:solidFill>
                            <a:schemeClr val="tx1"/>
                          </a:solidFill>
                          <a:latin typeface="Arial" panose="020B0604020202020204" pitchFamily="34" charset="0"/>
                          <a:cs typeface="Arial" panose="020B0604020202020204" pitchFamily="34" charset="0"/>
                        </a:rPr>
                        <a:t>Provider practices provided emergency food bags to patients in need</a:t>
                      </a:r>
                    </a:p>
                    <a:p>
                      <a:pPr marL="285750" indent="-285750">
                        <a:buFont typeface="Arial" panose="020B0604020202020204" pitchFamily="34" charset="0"/>
                        <a:buChar char="•"/>
                      </a:pPr>
                      <a:r>
                        <a:rPr lang="en-US" b="0" baseline="0" dirty="0">
                          <a:solidFill>
                            <a:schemeClr val="tx1"/>
                          </a:solidFill>
                          <a:latin typeface="Arial" panose="020B0604020202020204" pitchFamily="34" charset="0"/>
                          <a:cs typeface="Arial" panose="020B0604020202020204" pitchFamily="34" charset="0"/>
                        </a:rPr>
                        <a:t>195 bags distributed across both hospital systems</a:t>
                      </a:r>
                    </a:p>
                    <a:p>
                      <a:endParaRPr lang="en-US" b="0" baseline="0" dirty="0">
                        <a:solidFill>
                          <a:schemeClr val="tx1"/>
                        </a:solidFill>
                        <a:latin typeface="Arial" panose="020B0604020202020204" pitchFamily="34" charset="0"/>
                        <a:cs typeface="Arial" panose="020B0604020202020204" pitchFamily="34" charset="0"/>
                      </a:endParaRPr>
                    </a:p>
                    <a:p>
                      <a:r>
                        <a:rPr lang="en-US" b="0" baseline="0" dirty="0">
                          <a:solidFill>
                            <a:schemeClr val="tx1"/>
                          </a:solidFill>
                          <a:latin typeface="Arial" panose="020B0604020202020204" pitchFamily="34" charset="0"/>
                          <a:cs typeface="Arial" panose="020B0604020202020204" pitchFamily="34" charset="0"/>
                        </a:rPr>
                        <a:t>Free veggies for patients at PBMC and WCGH</a:t>
                      </a:r>
                    </a:p>
                    <a:p>
                      <a:pPr marL="285750" indent="-285750">
                        <a:buFont typeface="Arial" panose="020B0604020202020204" pitchFamily="34" charset="0"/>
                        <a:buChar char="•"/>
                      </a:pPr>
                      <a:r>
                        <a:rPr lang="en-US" b="0" baseline="0" dirty="0">
                          <a:solidFill>
                            <a:schemeClr val="tx1"/>
                          </a:solidFill>
                          <a:latin typeface="Arial" panose="020B0604020202020204" pitchFamily="34" charset="0"/>
                          <a:cs typeface="Arial" panose="020B0604020202020204" pitchFamily="34" charset="0"/>
                        </a:rPr>
                        <a:t>Approx. 3,075 pounds of free veggies distributed at PBMC</a:t>
                      </a:r>
                    </a:p>
                    <a:p>
                      <a:pPr marL="285750" indent="-285750">
                        <a:buFont typeface="Arial" panose="020B0604020202020204" pitchFamily="34" charset="0"/>
                        <a:buChar char="•"/>
                      </a:pPr>
                      <a:r>
                        <a:rPr lang="en-US" b="0" baseline="0" dirty="0">
                          <a:solidFill>
                            <a:schemeClr val="tx1"/>
                          </a:solidFill>
                          <a:latin typeface="Arial" panose="020B0604020202020204" pitchFamily="34" charset="0"/>
                          <a:cs typeface="Arial" panose="020B0604020202020204" pitchFamily="34" charset="0"/>
                        </a:rPr>
                        <a:t>Approx. 2,326 pounds of free veggies distributed at WCGH</a:t>
                      </a:r>
                    </a:p>
                    <a:p>
                      <a:pPr marL="285750" indent="-285750">
                        <a:buFont typeface="Arial" panose="020B0604020202020204" pitchFamily="34" charset="0"/>
                        <a:buChar char="•"/>
                      </a:pPr>
                      <a:endParaRPr lang="en-US" b="0" baseline="0" dirty="0">
                        <a:solidFill>
                          <a:schemeClr val="tx1"/>
                        </a:solidFill>
                        <a:latin typeface="Arial" panose="020B0604020202020204" pitchFamily="34" charset="0"/>
                        <a:cs typeface="Arial" panose="020B0604020202020204" pitchFamily="34" charset="0"/>
                      </a:endParaRPr>
                    </a:p>
                    <a:p>
                      <a:r>
                        <a:rPr lang="en-US" b="0" baseline="0" dirty="0">
                          <a:solidFill>
                            <a:schemeClr val="tx1"/>
                          </a:solidFill>
                          <a:latin typeface="Arial" panose="020B0604020202020204" pitchFamily="34" charset="0"/>
                          <a:cs typeface="Arial" panose="020B0604020202020204" pitchFamily="34" charset="0"/>
                        </a:rPr>
                        <a:t>Knox County Gleaners—Knox County SNAP-Ed</a:t>
                      </a:r>
                    </a:p>
                    <a:p>
                      <a:endParaRPr lang="en-US"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1980253"/>
                  </a:ext>
                </a:extLst>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8585" y="1515663"/>
            <a:ext cx="2676106" cy="2210948"/>
          </a:xfrm>
          <a:prstGeom prst="rect">
            <a:avLst/>
          </a:prstGeom>
        </p:spPr>
      </p:pic>
    </p:spTree>
    <p:extLst>
      <p:ext uri="{BB962C8B-B14F-4D97-AF65-F5344CB8AC3E}">
        <p14:creationId xmlns:p14="http://schemas.microsoft.com/office/powerpoint/2010/main" val="1960981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4F9CC0-6B5D-41F7-946F-E167C7728125}"/>
              </a:ext>
            </a:extLst>
          </p:cNvPr>
          <p:cNvSpPr>
            <a:spLocks noGrp="1"/>
          </p:cNvSpPr>
          <p:nvPr>
            <p:ph type="title"/>
          </p:nvPr>
        </p:nvSpPr>
        <p:spPr/>
        <p:txBody>
          <a:bodyPr>
            <a:normAutofit fontScale="90000"/>
          </a:bodyPr>
          <a:lstStyle/>
          <a:p>
            <a:r>
              <a:rPr lang="en-US" dirty="0"/>
              <a:t>How to Read the County Health Profiles and Health Equity Data Sheets</a:t>
            </a:r>
          </a:p>
        </p:txBody>
      </p:sp>
      <p:sp>
        <p:nvSpPr>
          <p:cNvPr id="3" name="Slide Number Placeholder 2">
            <a:extLst>
              <a:ext uri="{FF2B5EF4-FFF2-40B4-BE49-F238E27FC236}">
                <a16:creationId xmlns:a16="http://schemas.microsoft.com/office/drawing/2014/main" id="{622F3425-EC87-4974-9D58-882E3A471F71}"/>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18</a:t>
            </a:fld>
            <a:endParaRPr lang="en-US"/>
          </a:p>
        </p:txBody>
      </p:sp>
    </p:spTree>
    <p:extLst>
      <p:ext uri="{BB962C8B-B14F-4D97-AF65-F5344CB8AC3E}">
        <p14:creationId xmlns:p14="http://schemas.microsoft.com/office/powerpoint/2010/main" val="2637443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8A762-C633-4BF1-BB9B-48A679403940}"/>
              </a:ext>
            </a:extLst>
          </p:cNvPr>
          <p:cNvSpPr>
            <a:spLocks noGrp="1"/>
          </p:cNvSpPr>
          <p:nvPr>
            <p:ph type="title"/>
          </p:nvPr>
        </p:nvSpPr>
        <p:spPr/>
        <p:txBody>
          <a:bodyPr/>
          <a:lstStyle/>
          <a:p>
            <a:r>
              <a:rPr lang="en-US" dirty="0"/>
              <a:t>How to Read County Health Profile </a:t>
            </a:r>
          </a:p>
        </p:txBody>
      </p:sp>
      <p:sp>
        <p:nvSpPr>
          <p:cNvPr id="3" name="Slide Number Placeholder 2">
            <a:extLst>
              <a:ext uri="{FF2B5EF4-FFF2-40B4-BE49-F238E27FC236}">
                <a16:creationId xmlns:a16="http://schemas.microsoft.com/office/drawing/2014/main" id="{0108C908-A237-46F7-BE79-CB0607EF3ABD}"/>
              </a:ext>
            </a:extLst>
          </p:cNvPr>
          <p:cNvSpPr>
            <a:spLocks noGrp="1"/>
          </p:cNvSpPr>
          <p:nvPr>
            <p:ph type="sldNum" sz="quarter" idx="12"/>
          </p:nvPr>
        </p:nvSpPr>
        <p:spPr/>
        <p:txBody>
          <a:bodyPr/>
          <a:lstStyle/>
          <a:p>
            <a:fld id="{9B536768-C171-4A40-86CF-A60E08BEB5A1}" type="slidenum">
              <a:rPr lang="en-US" smtClean="0"/>
              <a:t>19</a:t>
            </a:fld>
            <a:endParaRPr lang="en-US"/>
          </a:p>
        </p:txBody>
      </p:sp>
      <p:graphicFrame>
        <p:nvGraphicFramePr>
          <p:cNvPr id="11" name="Table 10">
            <a:extLst>
              <a:ext uri="{FF2B5EF4-FFF2-40B4-BE49-F238E27FC236}">
                <a16:creationId xmlns:a16="http://schemas.microsoft.com/office/drawing/2014/main" id="{6C77DC5A-92CA-4DDD-B255-19A7C1FABCE9}"/>
              </a:ext>
            </a:extLst>
          </p:cNvPr>
          <p:cNvGraphicFramePr/>
          <p:nvPr/>
        </p:nvGraphicFramePr>
        <p:xfrm>
          <a:off x="1630221" y="1894308"/>
          <a:ext cx="7578437" cy="4063146"/>
        </p:xfrm>
        <a:graphic>
          <a:graphicData uri="http://schemas.openxmlformats.org/drawingml/2006/table">
            <a:tbl>
              <a:tblPr firstRow="1" firstCol="1" lastRow="1" lastCol="1" bandRow="1" bandCol="1"/>
              <a:tblGrid>
                <a:gridCol w="438728">
                  <a:extLst>
                    <a:ext uri="{9D8B030D-6E8A-4147-A177-3AD203B41FA5}">
                      <a16:colId xmlns:a16="http://schemas.microsoft.com/office/drawing/2014/main" val="3577076310"/>
                    </a:ext>
                  </a:extLst>
                </a:gridCol>
                <a:gridCol w="7139709">
                  <a:extLst>
                    <a:ext uri="{9D8B030D-6E8A-4147-A177-3AD203B41FA5}">
                      <a16:colId xmlns:a16="http://schemas.microsoft.com/office/drawing/2014/main" val="2809193044"/>
                    </a:ext>
                  </a:extLst>
                </a:gridCol>
              </a:tblGrid>
              <a:tr h="467675">
                <a:tc gridSpan="2">
                  <a:txBody>
                    <a:bodyPr/>
                    <a:lstStyle/>
                    <a:p>
                      <a:pPr marL="173736" marR="0" algn="l" fontAlgn="t">
                        <a:lnSpc>
                          <a:spcPct val="103000"/>
                        </a:lnSpc>
                        <a:spcBef>
                          <a:spcPts val="270"/>
                        </a:spcBef>
                        <a:spcAft>
                          <a:spcPts val="0"/>
                        </a:spcAft>
                      </a:pPr>
                      <a:r>
                        <a:rPr lang="en-US" sz="1100" b="1" i="0" u="none" strike="noStrike" dirty="0">
                          <a:effectLst/>
                          <a:latin typeface="Arial" panose="020B0604020202020204" pitchFamily="34" charset="0"/>
                          <a:ea typeface="Arial" panose="020B0604020202020204" pitchFamily="34" charset="0"/>
                          <a:cs typeface="Arial" panose="020B0604020202020204" pitchFamily="34" charset="0"/>
                        </a:rPr>
                        <a:t>CHANGE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shows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changes</a:t>
                      </a:r>
                      <a:r>
                        <a:rPr lang="en-US" sz="1100" b="1" i="0" u="none" strike="noStrike" spc="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indicator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44129809"/>
                  </a:ext>
                </a:extLst>
              </a:tr>
              <a:tr h="262309">
                <a:tc>
                  <a:txBody>
                    <a:bodyPr/>
                    <a:lstStyle/>
                    <a:p>
                      <a:pPr marL="0" marR="0" indent="0" algn="ctr" fontAlgn="t">
                        <a:lnSpc>
                          <a:spcPct val="10000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24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0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86829740"/>
                  </a:ext>
                </a:extLst>
              </a:tr>
              <a:tr h="285368">
                <a:tc>
                  <a:txBody>
                    <a:bodyPr/>
                    <a:lstStyle/>
                    <a:p>
                      <a:pPr marL="0" marR="0" indent="0" algn="ctr" fontAlgn="t">
                        <a:lnSpc>
                          <a:spcPct val="100000"/>
                        </a:lnSpc>
                        <a:spcBef>
                          <a:spcPts val="0"/>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67666145"/>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was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4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3830009"/>
                  </a:ext>
                </a:extLst>
              </a:tr>
              <a:tr h="292606">
                <a:tc>
                  <a:txBody>
                    <a:bodyPr/>
                    <a:lstStyle/>
                    <a:p>
                      <a:pPr marL="0" marR="54864" indent="0" algn="ctr" fontAlgn="t">
                        <a:lnSpc>
                          <a:spcPct val="100000"/>
                        </a:lnSpc>
                        <a:spcBef>
                          <a:spcPts val="0"/>
                        </a:spcBef>
                        <a:spcAft>
                          <a:spcPts val="0"/>
                        </a:spcAft>
                      </a:pPr>
                      <a:r>
                        <a:rPr lang="en-US" sz="105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79483283"/>
                  </a:ext>
                </a:extLst>
              </a:tr>
              <a:tr h="581175">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BENCHMARK</a:t>
                      </a:r>
                      <a:r>
                        <a:rPr lang="en-US" sz="1100" b="1"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compares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and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4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a:t>
                      </a:r>
                      <a:r>
                        <a:rPr lang="en-US" sz="1100" b="0" i="0" u="none" strike="noStrike" spc="-2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924337544"/>
                  </a:ext>
                </a:extLst>
              </a:tr>
              <a:tr h="258317">
                <a:tc>
                  <a:txBody>
                    <a:bodyPr/>
                    <a:lstStyle/>
                    <a:p>
                      <a:pPr marL="0" marR="0" indent="0" algn="ctr" fontAlgn="t">
                        <a:lnSpc>
                          <a:spcPts val="156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16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35551793"/>
                  </a:ext>
                </a:extLst>
              </a:tr>
              <a:tr h="286534">
                <a:tc>
                  <a:txBody>
                    <a:bodyPr/>
                    <a:lstStyle/>
                    <a:p>
                      <a:pPr marL="0" marR="0" indent="0" algn="ctr" fontAlgn="t">
                        <a:lnSpc>
                          <a:spcPct val="107000"/>
                        </a:lnSpc>
                        <a:spcBef>
                          <a:spcPts val="145"/>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86992782"/>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difference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between</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points.</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98453940"/>
                  </a:ext>
                </a:extLst>
              </a:tr>
              <a:tr h="292606">
                <a:tc>
                  <a:txBody>
                    <a:bodyPr/>
                    <a:lstStyle/>
                    <a:p>
                      <a:pPr marL="0" marR="54864" indent="0" algn="ctr" fontAlgn="t">
                        <a:lnSpc>
                          <a:spcPct val="107000"/>
                        </a:lnSpc>
                        <a:spcBef>
                          <a:spcPts val="235"/>
                        </a:spcBef>
                        <a:spcAft>
                          <a:spcPts val="0"/>
                        </a:spcAft>
                      </a:pPr>
                      <a:r>
                        <a:rPr lang="en-US" sz="110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4275082"/>
                  </a:ext>
                </a:extLst>
              </a:tr>
              <a:tr h="323543">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ADDITIONAL SYMBOLS</a:t>
                      </a:r>
                      <a:endParaRPr lang="en-US" sz="1100" b="1"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223602133"/>
                  </a:ext>
                </a:extLst>
              </a:tr>
              <a:tr h="234695">
                <a:tc>
                  <a:txBody>
                    <a:bodyPr/>
                    <a:lstStyle/>
                    <a:p>
                      <a:pPr marL="0" marR="0" indent="0" algn="ctr" fontAlgn="t">
                        <a:lnSpc>
                          <a:spcPts val="1035"/>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results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unreliable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caution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when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interpreting.</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80737088"/>
                  </a:ext>
                </a:extLst>
              </a:tr>
              <a:tr h="261684">
                <a:tc>
                  <a:txBody>
                    <a:bodyPr/>
                    <a:lstStyle/>
                    <a:p>
                      <a:pPr marL="0" marR="0" indent="0" algn="ctr" fontAlgn="t">
                        <a:lnSpc>
                          <a:spcPct val="107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l" fontAlgn="t">
                        <a:lnSpc>
                          <a:spcPct val="100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unavailable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because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lack</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suppressed</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respondents.</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5252415"/>
                  </a:ext>
                </a:extLst>
              </a:tr>
            </a:tbl>
          </a:graphicData>
        </a:graphic>
      </p:graphicFrame>
      <p:grpSp>
        <p:nvGrpSpPr>
          <p:cNvPr id="12" name="Group 11">
            <a:extLst>
              <a:ext uri="{FF2B5EF4-FFF2-40B4-BE49-F238E27FC236}">
                <a16:creationId xmlns:a16="http://schemas.microsoft.com/office/drawing/2014/main" id="{A4AE06E1-40E7-4064-BCF3-9261B3827261}"/>
              </a:ext>
            </a:extLst>
          </p:cNvPr>
          <p:cNvGrpSpPr>
            <a:grpSpLocks/>
          </p:cNvGrpSpPr>
          <p:nvPr/>
        </p:nvGrpSpPr>
        <p:grpSpPr bwMode="auto">
          <a:xfrm>
            <a:off x="1704690" y="3511267"/>
            <a:ext cx="7315200" cy="0"/>
            <a:chOff x="0" y="5"/>
            <a:chExt cx="9700" cy="0"/>
          </a:xfrm>
        </p:grpSpPr>
        <p:cxnSp>
          <p:nvCxnSpPr>
            <p:cNvPr id="13" name="Line 12">
              <a:extLst>
                <a:ext uri="{FF2B5EF4-FFF2-40B4-BE49-F238E27FC236}">
                  <a16:creationId xmlns:a16="http://schemas.microsoft.com/office/drawing/2014/main" id="{FE7C6E95-A452-4535-A69B-9AF18903DD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 name="Line 13">
              <a:extLst>
                <a:ext uri="{FF2B5EF4-FFF2-40B4-BE49-F238E27FC236}">
                  <a16:creationId xmlns:a16="http://schemas.microsoft.com/office/drawing/2014/main" id="{4A1523D7-9ABA-4933-A320-3ACF7FD6E46C}"/>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5" name="Group 14">
            <a:extLst>
              <a:ext uri="{FF2B5EF4-FFF2-40B4-BE49-F238E27FC236}">
                <a16:creationId xmlns:a16="http://schemas.microsoft.com/office/drawing/2014/main" id="{E32B7EE0-D3B7-4D3C-A8F8-0B2CABBC3A81}"/>
              </a:ext>
            </a:extLst>
          </p:cNvPr>
          <p:cNvGrpSpPr>
            <a:grpSpLocks/>
          </p:cNvGrpSpPr>
          <p:nvPr/>
        </p:nvGrpSpPr>
        <p:grpSpPr bwMode="auto">
          <a:xfrm>
            <a:off x="1704690" y="5166884"/>
            <a:ext cx="7315200" cy="0"/>
            <a:chOff x="0" y="5"/>
            <a:chExt cx="9700" cy="0"/>
          </a:xfrm>
        </p:grpSpPr>
        <p:cxnSp>
          <p:nvCxnSpPr>
            <p:cNvPr id="16" name="Line 12">
              <a:extLst>
                <a:ext uri="{FF2B5EF4-FFF2-40B4-BE49-F238E27FC236}">
                  <a16:creationId xmlns:a16="http://schemas.microsoft.com/office/drawing/2014/main" id="{FEBB8047-F331-4322-A92C-98EE6153C4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7" name="Line 13">
              <a:extLst>
                <a:ext uri="{FF2B5EF4-FFF2-40B4-BE49-F238E27FC236}">
                  <a16:creationId xmlns:a16="http://schemas.microsoft.com/office/drawing/2014/main" id="{F7580AC2-1FB1-4FA8-9891-551D7469FF96}"/>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8" name="Rectangle 17">
            <a:extLst>
              <a:ext uri="{FF2B5EF4-FFF2-40B4-BE49-F238E27FC236}">
                <a16:creationId xmlns:a16="http://schemas.microsoft.com/office/drawing/2014/main" id="{BCAB0281-BC40-42FE-BC18-52515F9FCF6E}"/>
              </a:ext>
            </a:extLst>
          </p:cNvPr>
          <p:cNvSpPr/>
          <p:nvPr/>
        </p:nvSpPr>
        <p:spPr>
          <a:xfrm rot="1752931">
            <a:off x="7455685" y="2697851"/>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spTree>
    <p:extLst>
      <p:ext uri="{BB962C8B-B14F-4D97-AF65-F5344CB8AC3E}">
        <p14:creationId xmlns:p14="http://schemas.microsoft.com/office/powerpoint/2010/main" val="2420693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2</a:t>
            </a:fld>
            <a:endParaRPr lang="en-US"/>
          </a:p>
        </p:txBody>
      </p:sp>
      <p:sp>
        <p:nvSpPr>
          <p:cNvPr id="6" name="TextBox 5">
            <a:extLst>
              <a:ext uri="{FF2B5EF4-FFF2-40B4-BE49-F238E27FC236}">
                <a16:creationId xmlns:a16="http://schemas.microsoft.com/office/drawing/2014/main" id="{18C7B6B6-FDF4-45EE-951D-E951EDDF50E9}"/>
              </a:ext>
            </a:extLst>
          </p:cNvPr>
          <p:cNvSpPr txBox="1"/>
          <p:nvPr/>
        </p:nvSpPr>
        <p:spPr>
          <a:xfrm>
            <a:off x="457200" y="731520"/>
            <a:ext cx="11064240" cy="1166410"/>
          </a:xfrm>
          <a:prstGeom prst="rect">
            <a:avLst/>
          </a:prstGeom>
          <a:noFill/>
        </p:spPr>
        <p:txBody>
          <a:bodyPr wrap="square">
            <a:spAutoFit/>
          </a:bodyPr>
          <a:lstStyle/>
          <a:p>
            <a:pPr marL="0" marR="0" algn="ctr">
              <a:lnSpc>
                <a:spcPct val="120000"/>
              </a:lnSpc>
              <a:spcBef>
                <a:spcPts val="0"/>
              </a:spcBef>
              <a:spcAft>
                <a:spcPts val="0"/>
              </a:spcAft>
            </a:pP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Shared</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CHNA</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is</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collaboration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between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Center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for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Disease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Control</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and</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Prevention</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CDC),</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Central</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Healthcare,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Northern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Light Health, MaineGeneral Health, and MaineHealth.</a:t>
            </a:r>
            <a:endParaRPr lang="en-US" sz="2800"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F7FCA8C-6FC3-4A9D-8ECE-774DA622D9E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570" y="2350770"/>
            <a:ext cx="2752725" cy="857250"/>
          </a:xfrm>
          <a:prstGeom prst="rect">
            <a:avLst/>
          </a:prstGeom>
          <a:noFill/>
          <a:ln>
            <a:noFill/>
          </a:ln>
        </p:spPr>
      </p:pic>
      <p:pic>
        <p:nvPicPr>
          <p:cNvPr id="8" name="Picture 7" descr="Logo&#10;&#10;Description automatically generated">
            <a:extLst>
              <a:ext uri="{FF2B5EF4-FFF2-40B4-BE49-F238E27FC236}">
                <a16:creationId xmlns:a16="http://schemas.microsoft.com/office/drawing/2014/main" id="{EAA0AA7F-7EAE-4896-9AC0-078B2E80366A}"/>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149050" y="3655695"/>
            <a:ext cx="2926080" cy="658495"/>
          </a:xfrm>
          <a:prstGeom prst="rect">
            <a:avLst/>
          </a:prstGeom>
          <a:noFill/>
          <a:ln>
            <a:noFill/>
          </a:ln>
        </p:spPr>
      </p:pic>
      <p:pic>
        <p:nvPicPr>
          <p:cNvPr id="9" name="Picture 8">
            <a:extLst>
              <a:ext uri="{FF2B5EF4-FFF2-40B4-BE49-F238E27FC236}">
                <a16:creationId xmlns:a16="http://schemas.microsoft.com/office/drawing/2014/main" id="{2D9B8293-DFFF-40CD-9A7B-4C11D0B5089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2055" y="3769995"/>
            <a:ext cx="2103120" cy="330200"/>
          </a:xfrm>
          <a:prstGeom prst="rect">
            <a:avLst/>
          </a:prstGeom>
          <a:noFill/>
          <a:ln>
            <a:noFill/>
          </a:ln>
        </p:spPr>
      </p:pic>
      <p:pic>
        <p:nvPicPr>
          <p:cNvPr id="10" name="Picture 9" descr="A picture containing text&#10;&#10;Description automatically generated">
            <a:extLst>
              <a:ext uri="{FF2B5EF4-FFF2-40B4-BE49-F238E27FC236}">
                <a16:creationId xmlns:a16="http://schemas.microsoft.com/office/drawing/2014/main" id="{2428F2E9-0177-4A8D-9A07-703CCF9BC32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2445" y="2185670"/>
            <a:ext cx="1828800" cy="1023620"/>
          </a:xfrm>
          <a:prstGeom prst="rect">
            <a:avLst/>
          </a:prstGeom>
          <a:noFill/>
          <a:ln>
            <a:noFill/>
          </a:ln>
        </p:spPr>
      </p:pic>
      <p:pic>
        <p:nvPicPr>
          <p:cNvPr id="11" name="Picture 10">
            <a:extLst>
              <a:ext uri="{FF2B5EF4-FFF2-40B4-BE49-F238E27FC236}">
                <a16:creationId xmlns:a16="http://schemas.microsoft.com/office/drawing/2014/main" id="{2F18B575-0CA9-4E60-A0C5-753D8C38AC5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2745" y="4480560"/>
            <a:ext cx="1463040" cy="1463040"/>
          </a:xfrm>
          <a:prstGeom prst="rect">
            <a:avLst/>
          </a:prstGeom>
          <a:noFill/>
          <a:ln>
            <a:noFill/>
          </a:ln>
        </p:spPr>
      </p:pic>
    </p:spTree>
    <p:extLst>
      <p:ext uri="{BB962C8B-B14F-4D97-AF65-F5344CB8AC3E}">
        <p14:creationId xmlns:p14="http://schemas.microsoft.com/office/powerpoint/2010/main" val="2565919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B956-788B-46F1-B834-9ACC4E1FAD3D}"/>
              </a:ext>
            </a:extLst>
          </p:cNvPr>
          <p:cNvSpPr>
            <a:spLocks noGrp="1"/>
          </p:cNvSpPr>
          <p:nvPr>
            <p:ph type="title"/>
          </p:nvPr>
        </p:nvSpPr>
        <p:spPr/>
        <p:txBody>
          <a:bodyPr/>
          <a:lstStyle/>
          <a:p>
            <a:r>
              <a:rPr lang="en-US" dirty="0"/>
              <a:t>How to Read County Health Profile</a:t>
            </a:r>
          </a:p>
        </p:txBody>
      </p:sp>
      <p:sp>
        <p:nvSpPr>
          <p:cNvPr id="3" name="Slide Number Placeholder 2">
            <a:extLst>
              <a:ext uri="{FF2B5EF4-FFF2-40B4-BE49-F238E27FC236}">
                <a16:creationId xmlns:a16="http://schemas.microsoft.com/office/drawing/2014/main" id="{C8EB47CA-AD6A-4E1A-B51A-C0BAEB7C5C7D}"/>
              </a:ext>
            </a:extLst>
          </p:cNvPr>
          <p:cNvSpPr>
            <a:spLocks noGrp="1"/>
          </p:cNvSpPr>
          <p:nvPr>
            <p:ph type="sldNum" sz="quarter" idx="12"/>
          </p:nvPr>
        </p:nvSpPr>
        <p:spPr/>
        <p:txBody>
          <a:bodyPr/>
          <a:lstStyle/>
          <a:p>
            <a:fld id="{9B536768-C171-4A40-86CF-A60E08BEB5A1}" type="slidenum">
              <a:rPr lang="en-US" smtClean="0"/>
              <a:t>20</a:t>
            </a:fld>
            <a:endParaRPr lang="en-US"/>
          </a:p>
        </p:txBody>
      </p:sp>
      <p:graphicFrame>
        <p:nvGraphicFramePr>
          <p:cNvPr id="5" name="Table 4">
            <a:extLst>
              <a:ext uri="{FF2B5EF4-FFF2-40B4-BE49-F238E27FC236}">
                <a16:creationId xmlns:a16="http://schemas.microsoft.com/office/drawing/2014/main" id="{679AECEC-8B60-4BE5-B8EB-5EC09ED121B2}"/>
              </a:ext>
            </a:extLst>
          </p:cNvPr>
          <p:cNvGraphicFramePr/>
          <p:nvPr>
            <p:extLst>
              <p:ext uri="{D42A27DB-BD31-4B8C-83A1-F6EECF244321}">
                <p14:modId xmlns:p14="http://schemas.microsoft.com/office/powerpoint/2010/main" val="3102822799"/>
              </p:ext>
            </p:extLst>
          </p:nvPr>
        </p:nvGraphicFramePr>
        <p:xfrm>
          <a:off x="1353105" y="1265923"/>
          <a:ext cx="8700652" cy="1276350"/>
        </p:xfrm>
        <a:graphic>
          <a:graphicData uri="http://schemas.openxmlformats.org/drawingml/2006/table">
            <a:tbl>
              <a:tblPr/>
              <a:tblGrid>
                <a:gridCol w="2907260">
                  <a:extLst>
                    <a:ext uri="{9D8B030D-6E8A-4147-A177-3AD203B41FA5}">
                      <a16:colId xmlns:a16="http://schemas.microsoft.com/office/drawing/2014/main" val="3486292571"/>
                    </a:ext>
                  </a:extLst>
                </a:gridCol>
                <a:gridCol w="862036">
                  <a:extLst>
                    <a:ext uri="{9D8B030D-6E8A-4147-A177-3AD203B41FA5}">
                      <a16:colId xmlns:a16="http://schemas.microsoft.com/office/drawing/2014/main" val="4038501399"/>
                    </a:ext>
                  </a:extLst>
                </a:gridCol>
                <a:gridCol w="862036">
                  <a:extLst>
                    <a:ext uri="{9D8B030D-6E8A-4147-A177-3AD203B41FA5}">
                      <a16:colId xmlns:a16="http://schemas.microsoft.com/office/drawing/2014/main" val="565970528"/>
                    </a:ext>
                  </a:extLst>
                </a:gridCol>
                <a:gridCol w="862036">
                  <a:extLst>
                    <a:ext uri="{9D8B030D-6E8A-4147-A177-3AD203B41FA5}">
                      <a16:colId xmlns:a16="http://schemas.microsoft.com/office/drawing/2014/main" val="3059820968"/>
                    </a:ext>
                  </a:extLst>
                </a:gridCol>
                <a:gridCol w="991370">
                  <a:extLst>
                    <a:ext uri="{9D8B030D-6E8A-4147-A177-3AD203B41FA5}">
                      <a16:colId xmlns:a16="http://schemas.microsoft.com/office/drawing/2014/main" val="3174305511"/>
                    </a:ext>
                  </a:extLst>
                </a:gridCol>
                <a:gridCol w="705955">
                  <a:extLst>
                    <a:ext uri="{9D8B030D-6E8A-4147-A177-3AD203B41FA5}">
                      <a16:colId xmlns:a16="http://schemas.microsoft.com/office/drawing/2014/main" val="3302479852"/>
                    </a:ext>
                  </a:extLst>
                </a:gridCol>
                <a:gridCol w="863431">
                  <a:extLst>
                    <a:ext uri="{9D8B030D-6E8A-4147-A177-3AD203B41FA5}">
                      <a16:colId xmlns:a16="http://schemas.microsoft.com/office/drawing/2014/main" val="3775131590"/>
                    </a:ext>
                  </a:extLst>
                </a:gridCol>
                <a:gridCol w="646528">
                  <a:extLst>
                    <a:ext uri="{9D8B030D-6E8A-4147-A177-3AD203B41FA5}">
                      <a16:colId xmlns:a16="http://schemas.microsoft.com/office/drawing/2014/main" val="2111280700"/>
                    </a:ext>
                  </a:extLst>
                </a:gridCol>
              </a:tblGrid>
              <a:tr h="276225">
                <a:tc>
                  <a:txBody>
                    <a:bodyPr/>
                    <a:lstStyle/>
                    <a:p>
                      <a:pPr algn="l" fontAlgn="ctr">
                        <a:spcBef>
                          <a:spcPts val="0"/>
                        </a:spcBef>
                        <a:spcAft>
                          <a:spcPts val="0"/>
                        </a:spcAft>
                      </a:pPr>
                      <a:endParaRPr lang="en-US" sz="3200" b="0" i="0" u="none" strike="noStrike" dirty="0">
                        <a:effectLst/>
                        <a:latin typeface="Arial" panose="020B0604020202020204" pitchFamily="34" charset="0"/>
                      </a:endParaRPr>
                    </a:p>
                  </a:txBody>
                  <a:tcPr marL="9525" marR="9525" marT="9525" marB="0" anchor="ctr">
                    <a:lnL>
                      <a:noFill/>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gridSpan="3">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AROOSTOOK COUNTY</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BENCHMARKS</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22373"/>
                  </a:ext>
                </a:extLst>
              </a:tr>
              <a:tr h="247650">
                <a:tc>
                  <a:txBody>
                    <a:bodyPr/>
                    <a:lstStyle/>
                    <a:p>
                      <a:pPr algn="l" fontAlgn="ctr">
                        <a:spcBef>
                          <a:spcPts val="0"/>
                        </a:spcBef>
                        <a:spcAft>
                          <a:spcPts val="0"/>
                        </a:spcAft>
                      </a:pPr>
                      <a:r>
                        <a:rPr lang="en-US" sz="1800" b="1" i="0" u="none" strike="noStrike" dirty="0">
                          <a:solidFill>
                            <a:srgbClr val="FFFFFF"/>
                          </a:solidFill>
                          <a:effectLst/>
                          <a:latin typeface="Calibri" panose="020F0502020204030204" pitchFamily="34" charset="0"/>
                        </a:rPr>
                        <a:t>INDICATOR</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61D39"/>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1</a:t>
                      </a:r>
                      <a:endParaRPr lang="en-US" sz="3200" b="0" i="0" u="none" strike="noStrike">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2</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200" b="1" i="0" u="none" strike="noStrike">
                          <a:solidFill>
                            <a:srgbClr val="FFFFFF"/>
                          </a:solidFill>
                          <a:effectLst/>
                          <a:latin typeface="Calibri" panose="020F0502020204030204" pitchFamily="34" charset="0"/>
                        </a:rPr>
                        <a:t>CHANGE</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MAINE</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U.S.</a:t>
                      </a:r>
                      <a:endParaRPr lang="en-US" sz="3200" b="0" i="0" u="none" strike="noStrike" dirty="0">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extLst>
                  <a:ext uri="{0D108BD9-81ED-4DB2-BD59-A6C34878D82A}">
                    <a16:rowId xmlns:a16="http://schemas.microsoft.com/office/drawing/2014/main" val="1564827386"/>
                  </a:ext>
                </a:extLst>
              </a:tr>
              <a:tr h="323850">
                <a:tc>
                  <a:txBody>
                    <a:bodyPr/>
                    <a:lstStyle/>
                    <a:p>
                      <a:pPr algn="l" fontAlgn="ctr">
                        <a:spcBef>
                          <a:spcPts val="0"/>
                        </a:spcBef>
                        <a:spcAft>
                          <a:spcPts val="0"/>
                        </a:spcAft>
                      </a:pPr>
                      <a:r>
                        <a:rPr lang="en-US" sz="1400" b="1" i="0" u="none" strike="noStrike" dirty="0">
                          <a:solidFill>
                            <a:srgbClr val="000000"/>
                          </a:solidFill>
                          <a:effectLst/>
                          <a:latin typeface="Calibri" panose="020F0502020204030204" pitchFamily="34" charset="0"/>
                        </a:rPr>
                        <a:t>Individuals living in poverty</a:t>
                      </a:r>
                      <a:endParaRPr lang="en-US" sz="36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2009-2011</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15.6%</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16.1%</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400" b="0" i="0" u="none" strike="noStrike" dirty="0">
                          <a:solidFill>
                            <a:srgbClr val="BFBFBF"/>
                          </a:solidFill>
                          <a:effectLst/>
                          <a:latin typeface="Wingdings" panose="05000000000000000000" pitchFamily="2" charset="2"/>
                        </a:rPr>
                        <a:t>¡</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11.8%</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3200" b="0" i="0" u="none" strike="noStrike" dirty="0">
                          <a:solidFill>
                            <a:srgbClr val="FF0000"/>
                          </a:solidFill>
                          <a:effectLst/>
                          <a:latin typeface="Arial Black" panose="020B0A04020102020204" pitchFamily="34" charset="0"/>
                        </a:rPr>
                        <a:t>!</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12.3%</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1" i="0" u="none" strike="noStrike" dirty="0">
                          <a:solidFill>
                            <a:srgbClr val="808080"/>
                          </a:solidFill>
                          <a:effectLst/>
                          <a:latin typeface="Calibri" panose="020F0502020204030204" pitchFamily="34" charset="0"/>
                        </a:rPr>
                        <a:t>N/A</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50693085"/>
                  </a:ext>
                </a:extLst>
              </a:tr>
            </a:tbl>
          </a:graphicData>
        </a:graphic>
      </p:graphicFrame>
      <p:sp>
        <p:nvSpPr>
          <p:cNvPr id="7" name="Rectangle 6">
            <a:extLst>
              <a:ext uri="{FF2B5EF4-FFF2-40B4-BE49-F238E27FC236}">
                <a16:creationId xmlns:a16="http://schemas.microsoft.com/office/drawing/2014/main" id="{EF941650-DCEB-4916-A790-871750623C5C}"/>
              </a:ext>
            </a:extLst>
          </p:cNvPr>
          <p:cNvSpPr/>
          <p:nvPr/>
        </p:nvSpPr>
        <p:spPr>
          <a:xfrm rot="1752931">
            <a:off x="8543434" y="779654"/>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graphicFrame>
        <p:nvGraphicFramePr>
          <p:cNvPr id="6" name="Chart 5">
            <a:extLst>
              <a:ext uri="{FF2B5EF4-FFF2-40B4-BE49-F238E27FC236}">
                <a16:creationId xmlns:a16="http://schemas.microsoft.com/office/drawing/2014/main" id="{7547B645-18EF-4F6C-9065-916427B1FB43}"/>
              </a:ext>
            </a:extLst>
          </p:cNvPr>
          <p:cNvGraphicFramePr>
            <a:graphicFrameLocks noGrp="1"/>
          </p:cNvGraphicFramePr>
          <p:nvPr>
            <p:extLst>
              <p:ext uri="{D42A27DB-BD31-4B8C-83A1-F6EECF244321}">
                <p14:modId xmlns:p14="http://schemas.microsoft.com/office/powerpoint/2010/main" val="1083206333"/>
              </p:ext>
            </p:extLst>
          </p:nvPr>
        </p:nvGraphicFramePr>
        <p:xfrm>
          <a:off x="2518403" y="2754515"/>
          <a:ext cx="7535354" cy="3361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6198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Data</a:t>
            </a:r>
          </a:p>
        </p:txBody>
      </p:sp>
      <p:sp>
        <p:nvSpPr>
          <p:cNvPr id="3" name="Slide Number Placeholder 2"/>
          <p:cNvSpPr>
            <a:spLocks noGrp="1"/>
          </p:cNvSpPr>
          <p:nvPr>
            <p:ph type="sldNum" sz="quarter" idx="12"/>
          </p:nvPr>
        </p:nvSpPr>
        <p:spPr/>
        <p:txBody>
          <a:bodyPr/>
          <a:lstStyle/>
          <a:p>
            <a:fld id="{9B536768-C171-4A40-86CF-A60E08BEB5A1}" type="slidenum">
              <a:rPr lang="en-US" smtClean="0"/>
              <a:t>21</a:t>
            </a:fld>
            <a:endParaRPr lang="en-US"/>
          </a:p>
        </p:txBody>
      </p:sp>
      <p:sp>
        <p:nvSpPr>
          <p:cNvPr id="4" name="TextBox 3"/>
          <p:cNvSpPr txBox="1"/>
          <p:nvPr/>
        </p:nvSpPr>
        <p:spPr>
          <a:xfrm>
            <a:off x="7973568" y="914400"/>
            <a:ext cx="3236976" cy="523220"/>
          </a:xfrm>
          <a:prstGeom prst="rect">
            <a:avLst/>
          </a:prstGeom>
          <a:noFill/>
        </p:spPr>
        <p:txBody>
          <a:bodyPr wrap="square" rtlCol="0">
            <a:spAutoFit/>
          </a:bodyPr>
          <a:lstStyle/>
          <a:p>
            <a:r>
              <a:rPr lang="en-US" sz="2800" dirty="0">
                <a:hlinkClick r:id="rId3"/>
              </a:rPr>
              <a:t>www.mainechna.org</a:t>
            </a:r>
            <a:endParaRPr lang="en-US" sz="2800" dirty="0"/>
          </a:p>
        </p:txBody>
      </p:sp>
      <p:pic>
        <p:nvPicPr>
          <p:cNvPr id="5" name="Picture 4"/>
          <p:cNvPicPr>
            <a:picLocks noChangeAspect="1"/>
          </p:cNvPicPr>
          <p:nvPr/>
        </p:nvPicPr>
        <p:blipFill rotWithShape="1">
          <a:blip r:embed="rId4"/>
          <a:srcRect l="666" t="681" r="57633" b="1598"/>
          <a:stretch/>
        </p:blipFill>
        <p:spPr>
          <a:xfrm>
            <a:off x="922742" y="1205126"/>
            <a:ext cx="6215674" cy="4931444"/>
          </a:xfrm>
          <a:prstGeom prst="rect">
            <a:avLst/>
          </a:prstGeom>
        </p:spPr>
      </p:pic>
      <p:pic>
        <p:nvPicPr>
          <p:cNvPr id="6" name="Picture 5"/>
          <p:cNvPicPr>
            <a:picLocks noChangeAspect="1"/>
          </p:cNvPicPr>
          <p:nvPr/>
        </p:nvPicPr>
        <p:blipFill>
          <a:blip r:embed="rId5"/>
          <a:stretch>
            <a:fillRect/>
          </a:stretch>
        </p:blipFill>
        <p:spPr>
          <a:xfrm>
            <a:off x="7118223" y="2508533"/>
            <a:ext cx="3177921" cy="3847817"/>
          </a:xfrm>
          <a:prstGeom prst="rect">
            <a:avLst/>
          </a:prstGeom>
        </p:spPr>
      </p:pic>
      <p:pic>
        <p:nvPicPr>
          <p:cNvPr id="7" name="Picture 6"/>
          <p:cNvPicPr>
            <a:picLocks noChangeAspect="1"/>
          </p:cNvPicPr>
          <p:nvPr/>
        </p:nvPicPr>
        <p:blipFill rotWithShape="1">
          <a:blip r:embed="rId6"/>
          <a:srcRect l="21913" t="-16937" r="548" b="22953"/>
          <a:stretch/>
        </p:blipFill>
        <p:spPr>
          <a:xfrm>
            <a:off x="3602735" y="1688640"/>
            <a:ext cx="7488937" cy="286464"/>
          </a:xfrm>
          <a:prstGeom prst="rect">
            <a:avLst/>
          </a:prstGeom>
        </p:spPr>
      </p:pic>
      <p:cxnSp>
        <p:nvCxnSpPr>
          <p:cNvPr id="9" name="Straight Arrow Connector 8"/>
          <p:cNvCxnSpPr>
            <a:cxnSpLocks/>
          </p:cNvCxnSpPr>
          <p:nvPr/>
        </p:nvCxnSpPr>
        <p:spPr>
          <a:xfrm>
            <a:off x="605642" y="3474720"/>
            <a:ext cx="38191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557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457245-D920-43DC-944B-515557010D31}"/>
              </a:ext>
            </a:extLst>
          </p:cNvPr>
          <p:cNvSpPr>
            <a:spLocks noGrp="1"/>
          </p:cNvSpPr>
          <p:nvPr>
            <p:ph type="title"/>
          </p:nvPr>
        </p:nvSpPr>
        <p:spPr/>
        <p:txBody>
          <a:bodyPr>
            <a:normAutofit/>
          </a:bodyPr>
          <a:lstStyle/>
          <a:p>
            <a:r>
              <a:rPr lang="en-US" dirty="0"/>
              <a:t>Key Findings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22</a:t>
            </a:fld>
            <a:endParaRPr lang="en-US"/>
          </a:p>
        </p:txBody>
      </p:sp>
    </p:spTree>
    <p:extLst>
      <p:ext uri="{BB962C8B-B14F-4D97-AF65-F5344CB8AC3E}">
        <p14:creationId xmlns:p14="http://schemas.microsoft.com/office/powerpoint/2010/main" val="638424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pic>
        <p:nvPicPr>
          <p:cNvPr id="5" name="Picture 4" descr="Map&#10;&#10;Description automatically generated">
            <a:extLst>
              <a:ext uri="{FF2B5EF4-FFF2-40B4-BE49-F238E27FC236}">
                <a16:creationId xmlns:a16="http://schemas.microsoft.com/office/drawing/2014/main" id="{AE80D32D-E797-4E3F-ACDA-6509A5239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720" y="1484144"/>
            <a:ext cx="3510242" cy="4663440"/>
          </a:xfrm>
          <a:prstGeom prst="rect">
            <a:avLst/>
          </a:prstGeom>
        </p:spPr>
      </p:pic>
      <p:sp>
        <p:nvSpPr>
          <p:cNvPr id="6" name="Text Box 62">
            <a:extLst>
              <a:ext uri="{FF2B5EF4-FFF2-40B4-BE49-F238E27FC236}">
                <a16:creationId xmlns:a16="http://schemas.microsoft.com/office/drawing/2014/main" id="{2FD7DBAD-00E4-4571-8310-05E76BCB708E}"/>
              </a:ext>
            </a:extLst>
          </p:cNvPr>
          <p:cNvSpPr txBox="1">
            <a:spLocks noChangeArrowheads="1"/>
          </p:cNvSpPr>
          <p:nvPr/>
        </p:nvSpPr>
        <p:spPr bwMode="auto">
          <a:xfrm>
            <a:off x="549603" y="1316391"/>
            <a:ext cx="2620500" cy="64537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050" b="1" dirty="0">
                <a:effectLst/>
                <a:latin typeface="Arial" panose="020B0604020202020204" pitchFamily="34" charset="0"/>
                <a:ea typeface="Calibri" panose="020F0502020204030204" pitchFamily="34" charset="0"/>
                <a:cs typeface="Arial" panose="020B0604020202020204" pitchFamily="34" charset="0"/>
              </a:rPr>
              <a:t>Life Expectancy</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2017-2019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National Center for Health Statistics,</a:t>
            </a: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CDC</a:t>
            </a: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5482" y="2419514"/>
            <a:ext cx="3037777" cy="344123"/>
          </a:xfrm>
          <a:prstGeom prst="rect">
            <a:avLst/>
          </a:prstGeom>
        </p:spPr>
      </p:pic>
      <p:graphicFrame>
        <p:nvGraphicFramePr>
          <p:cNvPr id="2" name="Table 7">
            <a:extLst>
              <a:ext uri="{FF2B5EF4-FFF2-40B4-BE49-F238E27FC236}">
                <a16:creationId xmlns:a16="http://schemas.microsoft.com/office/drawing/2014/main" id="{7EA8C6EE-B091-4B0C-915B-39EBCFAB1396}"/>
              </a:ext>
            </a:extLst>
          </p:cNvPr>
          <p:cNvGraphicFramePr>
            <a:graphicFrameLocks noGrp="1"/>
          </p:cNvGraphicFramePr>
          <p:nvPr>
            <p:extLst>
              <p:ext uri="{D42A27DB-BD31-4B8C-83A1-F6EECF244321}">
                <p14:modId xmlns:p14="http://schemas.microsoft.com/office/powerpoint/2010/main" val="3248466107"/>
              </p:ext>
            </p:extLst>
          </p:nvPr>
        </p:nvGraphicFramePr>
        <p:xfrm>
          <a:off x="5465482" y="2986276"/>
          <a:ext cx="5381334" cy="1712408"/>
        </p:xfrm>
        <a:graphic>
          <a:graphicData uri="http://schemas.openxmlformats.org/drawingml/2006/table">
            <a:tbl>
              <a:tblPr firstRow="1" bandRow="1">
                <a:tableStyleId>{2A488322-F2BA-4B5B-9748-0D474271808F}</a:tableStyleId>
              </a:tblPr>
              <a:tblGrid>
                <a:gridCol w="556627">
                  <a:extLst>
                    <a:ext uri="{9D8B030D-6E8A-4147-A177-3AD203B41FA5}">
                      <a16:colId xmlns:a16="http://schemas.microsoft.com/office/drawing/2014/main" val="2218372706"/>
                    </a:ext>
                  </a:extLst>
                </a:gridCol>
                <a:gridCol w="2410691">
                  <a:extLst>
                    <a:ext uri="{9D8B030D-6E8A-4147-A177-3AD203B41FA5}">
                      <a16:colId xmlns:a16="http://schemas.microsoft.com/office/drawing/2014/main" val="783766752"/>
                    </a:ext>
                  </a:extLst>
                </a:gridCol>
                <a:gridCol w="2414016">
                  <a:extLst>
                    <a:ext uri="{9D8B030D-6E8A-4147-A177-3AD203B41FA5}">
                      <a16:colId xmlns:a16="http://schemas.microsoft.com/office/drawing/2014/main" val="1199976438"/>
                    </a:ext>
                  </a:extLst>
                </a:gridCol>
              </a:tblGrid>
              <a:tr h="270171">
                <a:tc>
                  <a:txBody>
                    <a:bodyPr/>
                    <a:lstStyle/>
                    <a:p>
                      <a:pPr algn="ctr"/>
                      <a:r>
                        <a:rPr lang="en-US" sz="1200" dirty="0">
                          <a:solidFill>
                            <a:schemeClr val="bg1"/>
                          </a:solidFill>
                        </a:rPr>
                        <a:t>RANK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tc>
                  <a:txBody>
                    <a:bodyPr/>
                    <a:lstStyle/>
                    <a:p>
                      <a:pPr algn="ctr"/>
                      <a:r>
                        <a:rPr lang="en-US" sz="1200" dirty="0">
                          <a:solidFill>
                            <a:schemeClr val="bg1"/>
                          </a:solidFill>
                        </a:rPr>
                        <a:t>MAINE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tc>
                  <a:txBody>
                    <a:bodyPr/>
                    <a:lstStyle/>
                    <a:p>
                      <a:pPr algn="ctr"/>
                      <a:r>
                        <a:rPr lang="en-US" sz="1200" dirty="0">
                          <a:solidFill>
                            <a:schemeClr val="bg1"/>
                          </a:solidFill>
                        </a:rPr>
                        <a:t>KNOX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extLst>
                  <a:ext uri="{0D108BD9-81ED-4DB2-BD59-A6C34878D82A}">
                    <a16:rowId xmlns:a16="http://schemas.microsoft.com/office/drawing/2014/main" val="3425050845"/>
                  </a:ext>
                </a:extLst>
              </a:tr>
              <a:tr h="270171">
                <a:tc>
                  <a:txBody>
                    <a:bodyPr/>
                    <a:lstStyle/>
                    <a:p>
                      <a:pPr algn="ctr"/>
                      <a:r>
                        <a:rPr lang="en-US" sz="1200" b="1"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Cancer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  Heart Disease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8068524"/>
                  </a:ext>
                </a:extLst>
              </a:tr>
              <a:tr h="270171">
                <a:tc>
                  <a:txBody>
                    <a:bodyPr/>
                    <a:lstStyle/>
                    <a:p>
                      <a:pPr algn="ctr"/>
                      <a:r>
                        <a:rPr lang="en-US" sz="1200" b="1"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Heart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  Cancer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1578050"/>
                  </a:ext>
                </a:extLst>
              </a:tr>
              <a:tr h="270171">
                <a:tc>
                  <a:txBody>
                    <a:bodyPr/>
                    <a:lstStyle/>
                    <a:p>
                      <a:pPr algn="ctr"/>
                      <a:r>
                        <a:rPr lang="en-US" sz="1200" b="1"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Unintentional Injury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  Alzheimer's Disease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5492348"/>
                  </a:ext>
                </a:extLst>
              </a:tr>
              <a:tr h="340808">
                <a:tc>
                  <a:txBody>
                    <a:bodyPr/>
                    <a:lstStyle/>
                    <a:p>
                      <a:pPr algn="ctr"/>
                      <a:r>
                        <a:rPr lang="en-US" sz="1200" b="1"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Chronic Lower Respiratory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  Unintentional Injury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2243075"/>
                  </a:ext>
                </a:extLst>
              </a:tr>
              <a:tr h="270171">
                <a:tc>
                  <a:txBody>
                    <a:bodyPr/>
                    <a:lstStyle/>
                    <a:p>
                      <a:pPr algn="ctr"/>
                      <a:r>
                        <a:rPr lang="en-US" sz="1200" b="1"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Stroke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   Stroke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8483294"/>
                  </a:ext>
                </a:extLst>
              </a:tr>
            </a:tbl>
          </a:graphicData>
        </a:graphic>
      </p:graphicFrame>
    </p:spTree>
    <p:extLst>
      <p:ext uri="{BB962C8B-B14F-4D97-AF65-F5344CB8AC3E}">
        <p14:creationId xmlns:p14="http://schemas.microsoft.com/office/powerpoint/2010/main" val="1413118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
        <p:nvSpPr>
          <p:cNvPr id="4" name="Text Box 2">
            <a:extLst>
              <a:ext uri="{FF2B5EF4-FFF2-40B4-BE49-F238E27FC236}">
                <a16:creationId xmlns:a16="http://schemas.microsoft.com/office/drawing/2014/main" id="{8B1609A1-F397-4B45-A933-1675B1C5BA06}"/>
              </a:ext>
            </a:extLst>
          </p:cNvPr>
          <p:cNvSpPr txBox="1">
            <a:spLocks noChangeArrowheads="1"/>
          </p:cNvSpPr>
          <p:nvPr/>
        </p:nvSpPr>
        <p:spPr bwMode="auto">
          <a:xfrm>
            <a:off x="1298142" y="1607127"/>
            <a:ext cx="2102572" cy="2290619"/>
          </a:xfrm>
          <a:prstGeom prst="rect">
            <a:avLst/>
          </a:prstGeom>
          <a:solidFill>
            <a:schemeClr val="accent1">
              <a:lumMod val="20000"/>
              <a:lumOff val="80000"/>
            </a:schemeClr>
          </a:solidFill>
          <a:ln w="9525">
            <a:solidFill>
              <a:schemeClr val="tx1">
                <a:lumMod val="50000"/>
                <a:lumOff val="50000"/>
              </a:schemeClr>
            </a:solidFill>
            <a:miter lim="800000"/>
            <a:headEnd/>
            <a:tailEnd/>
          </a:ln>
        </p:spPr>
        <p:txBody>
          <a:bodyPr rot="0" vert="horz" wrap="square" lIns="0" tIns="0" rIns="0" bIns="0" anchor="ctr" anchorCtr="0">
            <a:noAutofit/>
          </a:bodyPr>
          <a:lstStyle/>
          <a:p>
            <a:pPr marL="0" marR="0" algn="ctr">
              <a:lnSpc>
                <a:spcPct val="107000"/>
              </a:lnSpc>
              <a:spcBef>
                <a:spcPts val="0"/>
              </a:spcBef>
              <a:spcAft>
                <a:spcPts val="0"/>
              </a:spcAft>
            </a:pPr>
            <a:r>
              <a:rPr lang="en-US" sz="1400" dirty="0">
                <a:latin typeface="Arial Narrow" panose="020B0606020202030204" pitchFamily="34" charset="0"/>
                <a:ea typeface="Calibri" panose="020F0502020204030204" pitchFamily="34" charset="0"/>
                <a:cs typeface="Calibri" panose="020F0502020204030204" pitchFamily="34" charset="0"/>
              </a:rPr>
              <a:t>KNOX</a:t>
            </a:r>
            <a:r>
              <a:rPr lang="en-US" sz="1400" dirty="0">
                <a:effectLst/>
                <a:latin typeface="Arial Narrow" panose="020B0606020202030204" pitchFamily="34" charset="0"/>
                <a:ea typeface="Calibri" panose="020F0502020204030204" pitchFamily="34" charset="0"/>
                <a:cs typeface="Calibri" panose="020F0502020204030204" pitchFamily="34" charset="0"/>
              </a:rPr>
              <a:t> COUNTY</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POPULATION</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300"/>
              </a:spcAft>
            </a:pPr>
            <a:r>
              <a:rPr lang="en-US" sz="2800" b="1" i="0" u="none" strike="noStrike" dirty="0">
                <a:solidFill>
                  <a:srgbClr val="000000"/>
                </a:solidFill>
                <a:effectLst/>
                <a:latin typeface="HelveticaNeueLT Std Med" panose="020B0604020202020204"/>
              </a:rPr>
              <a:t>39,759</a:t>
            </a:r>
            <a:r>
              <a:rPr lang="en-US" sz="2800" b="1" dirty="0">
                <a:latin typeface="HelveticaNeueLT Std"/>
              </a:rPr>
              <a:t> </a:t>
            </a:r>
            <a:endParaRPr lang="en-US" sz="2800" b="1" dirty="0">
              <a:effectLst/>
              <a:latin typeface="HelveticaNeueLT Std"/>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7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STATE OF MAINE</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POPULATION</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800" b="1" dirty="0">
                <a:effectLst/>
                <a:latin typeface="HelveticaNeueLT Std Med" panose="020B0604020202020204" pitchFamily="34" charset="0"/>
                <a:ea typeface="Calibri" panose="020F0502020204030204" pitchFamily="34" charset="0"/>
                <a:cs typeface="Calibri" panose="020F0502020204030204" pitchFamily="34" charset="0"/>
              </a:rPr>
              <a:t>1,362,359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F603DAE-02DD-4B36-90E6-57A9007491DC}"/>
              </a:ext>
            </a:extLst>
          </p:cNvPr>
          <p:cNvSpPr/>
          <p:nvPr/>
        </p:nvSpPr>
        <p:spPr>
          <a:xfrm>
            <a:off x="4229822" y="1388369"/>
            <a:ext cx="6858000" cy="4572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 distribution for Kno</a:t>
            </a:r>
            <a:r>
              <a:rPr lang="en-US" sz="1400" b="1" dirty="0">
                <a:solidFill>
                  <a:srgbClr val="000000"/>
                </a:solidFill>
                <a:latin typeface="Arial" panose="020B0604020202020204" pitchFamily="34" charset="0"/>
                <a:ea typeface="Calibri" panose="020F0502020204030204" pitchFamily="34" charset="0"/>
                <a:cs typeface="Arial" panose="020B0604020202020204" pitchFamily="34" charset="0"/>
              </a:rPr>
              <a:t>x </a:t>
            </a: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County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5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900" b="1" dirty="0">
                <a:effectLst/>
                <a:latin typeface="HelveticaNeueLT Std Lt" panose="020B0403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D667CE54-A0EE-40A6-8D25-7C0079FBE327}"/>
              </a:ext>
            </a:extLst>
          </p:cNvPr>
          <p:cNvCxnSpPr>
            <a:stCxn id="4" idx="1"/>
            <a:endCxn id="4" idx="3"/>
          </p:cNvCxnSpPr>
          <p:nvPr/>
        </p:nvCxnSpPr>
        <p:spPr>
          <a:xfrm>
            <a:off x="1298142" y="2752437"/>
            <a:ext cx="210257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C64D146F-74F0-44B6-939C-29EE7068D948}"/>
              </a:ext>
            </a:extLst>
          </p:cNvPr>
          <p:cNvGrpSpPr/>
          <p:nvPr/>
        </p:nvGrpSpPr>
        <p:grpSpPr>
          <a:xfrm>
            <a:off x="4370119" y="2044152"/>
            <a:ext cx="6523739" cy="3916217"/>
            <a:chOff x="0" y="0"/>
            <a:chExt cx="5595938" cy="3479482"/>
          </a:xfrm>
          <a:noFill/>
        </p:grpSpPr>
        <p:graphicFrame>
          <p:nvGraphicFramePr>
            <p:cNvPr id="8" name="Chart 7">
              <a:extLst>
                <a:ext uri="{FF2B5EF4-FFF2-40B4-BE49-F238E27FC236}">
                  <a16:creationId xmlns:a16="http://schemas.microsoft.com/office/drawing/2014/main" id="{F751DD94-F039-47A1-9008-DB2E31AA9B88}"/>
                </a:ext>
              </a:extLst>
            </p:cNvPr>
            <p:cNvGraphicFramePr>
              <a:graphicFrameLocks/>
            </p:cNvGraphicFramePr>
            <p:nvPr/>
          </p:nvGraphicFramePr>
          <p:xfrm>
            <a:off x="2852738" y="0"/>
            <a:ext cx="2743200" cy="34747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0B987CB8-CAA3-4834-BD48-05BA3FFBEB05}"/>
                </a:ext>
              </a:extLst>
            </p:cNvPr>
            <p:cNvGraphicFramePr/>
            <p:nvPr/>
          </p:nvGraphicFramePr>
          <p:xfrm>
            <a:off x="0" y="4762"/>
            <a:ext cx="3017520" cy="3474720"/>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677055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ap&#10;&#10;Description automatically generated">
            <a:extLst>
              <a:ext uri="{FF2B5EF4-FFF2-40B4-BE49-F238E27FC236}">
                <a16:creationId xmlns:a16="http://schemas.microsoft.com/office/drawing/2014/main" id="{C87C7D66-8417-4DE4-BFCB-6B9712EE8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2560" y="1020012"/>
            <a:ext cx="3790531" cy="5039956"/>
          </a:xfrm>
          <a:prstGeom prst="rect">
            <a:avLst/>
          </a:prstGeom>
        </p:spPr>
      </p:pic>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Social Determinants of Health</a:t>
            </a:r>
          </a:p>
        </p:txBody>
      </p:sp>
      <p:sp>
        <p:nvSpPr>
          <p:cNvPr id="7" name="Text Box 62">
            <a:extLst>
              <a:ext uri="{FF2B5EF4-FFF2-40B4-BE49-F238E27FC236}">
                <a16:creationId xmlns:a16="http://schemas.microsoft.com/office/drawing/2014/main" id="{2F87A891-F78D-4E2D-BB22-D5AB07C2D5B1}"/>
              </a:ext>
            </a:extLst>
          </p:cNvPr>
          <p:cNvSpPr txBox="1">
            <a:spLocks noChangeArrowheads="1"/>
          </p:cNvSpPr>
          <p:nvPr/>
        </p:nvSpPr>
        <p:spPr bwMode="auto">
          <a:xfrm>
            <a:off x="2793149" y="1374535"/>
            <a:ext cx="3267886" cy="11794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Percentage of people living in</a:t>
            </a:r>
          </a:p>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rural areas</a:t>
            </a:r>
          </a:p>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2019</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i="1" dirty="0">
                <a:effectLst/>
                <a:latin typeface="Arial" panose="020B0604020202020204" pitchFamily="34" charset="0"/>
                <a:ea typeface="Calibri" panose="020F0502020204030204" pitchFamily="34" charset="0"/>
                <a:cs typeface="Arial" panose="020B0604020202020204" pitchFamily="34" charset="0"/>
              </a:rPr>
              <a:t>New England Round Table for Rural Health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6487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Social Determinants of Health</a:t>
            </a:r>
          </a:p>
        </p:txBody>
      </p:sp>
      <p:grpSp>
        <p:nvGrpSpPr>
          <p:cNvPr id="10" name="Group 9">
            <a:extLst>
              <a:ext uri="{FF2B5EF4-FFF2-40B4-BE49-F238E27FC236}">
                <a16:creationId xmlns:a16="http://schemas.microsoft.com/office/drawing/2014/main" id="{24095972-EC4A-49B5-8123-8E600158184D}"/>
              </a:ext>
            </a:extLst>
          </p:cNvPr>
          <p:cNvGrpSpPr>
            <a:grpSpLocks noChangeAspect="1"/>
          </p:cNvGrpSpPr>
          <p:nvPr/>
        </p:nvGrpSpPr>
        <p:grpSpPr>
          <a:xfrm>
            <a:off x="1053857" y="1332730"/>
            <a:ext cx="6858806" cy="4853757"/>
            <a:chOff x="1098953" y="1333023"/>
            <a:chExt cx="6782345" cy="4799648"/>
          </a:xfrm>
        </p:grpSpPr>
        <p:pic>
          <p:nvPicPr>
            <p:cNvPr id="11" name="Picture 10">
              <a:extLst>
                <a:ext uri="{FF2B5EF4-FFF2-40B4-BE49-F238E27FC236}">
                  <a16:creationId xmlns:a16="http://schemas.microsoft.com/office/drawing/2014/main" id="{6646A9A3-6154-4330-8262-B92B6B34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98953" y="1652111"/>
              <a:ext cx="6782345" cy="4480560"/>
            </a:xfrm>
            <a:prstGeom prst="rect">
              <a:avLst/>
            </a:prstGeom>
            <a:noFill/>
            <a:ln>
              <a:solidFill>
                <a:schemeClr val="bg1">
                  <a:lumMod val="85000"/>
                </a:schemeClr>
              </a:solidFill>
            </a:ln>
          </p:spPr>
        </p:pic>
        <p:sp>
          <p:nvSpPr>
            <p:cNvPr id="12" name="Text Box 62">
              <a:extLst>
                <a:ext uri="{FF2B5EF4-FFF2-40B4-BE49-F238E27FC236}">
                  <a16:creationId xmlns:a16="http://schemas.microsoft.com/office/drawing/2014/main" id="{80DA1F40-CED8-4DF4-B2B5-F6AB0A73F410}"/>
                </a:ext>
              </a:extLst>
            </p:cNvPr>
            <p:cNvSpPr txBox="1">
              <a:spLocks noChangeArrowheads="1"/>
            </p:cNvSpPr>
            <p:nvPr/>
          </p:nvSpPr>
          <p:spPr bwMode="auto">
            <a:xfrm>
              <a:off x="1148823" y="1333023"/>
              <a:ext cx="5372135" cy="6381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 of population over age 25 with an associate’s degree or higher</a:t>
              </a:r>
            </a:p>
            <a:p>
              <a:pPr marL="0" marR="0">
                <a:lnSpc>
                  <a:spcPct val="107000"/>
                </a:lnSpc>
                <a:spcBef>
                  <a:spcPts val="0"/>
                </a:spcBef>
                <a:spcAft>
                  <a:spcPts val="0"/>
                </a:spcAft>
              </a:pP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2010</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3" name="Picture 12">
            <a:extLst>
              <a:ext uri="{FF2B5EF4-FFF2-40B4-BE49-F238E27FC236}">
                <a16:creationId xmlns:a16="http://schemas.microsoft.com/office/drawing/2014/main" id="{B237C1AC-CDE8-41CF-8031-30AC9CF510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574183" y="1771622"/>
            <a:ext cx="3037472" cy="4389120"/>
          </a:xfrm>
          <a:prstGeom prst="rect">
            <a:avLst/>
          </a:prstGeom>
          <a:noFill/>
          <a:ln>
            <a:noFill/>
          </a:ln>
        </p:spPr>
      </p:pic>
      <p:sp>
        <p:nvSpPr>
          <p:cNvPr id="14" name="Text Box 193">
            <a:extLst>
              <a:ext uri="{FF2B5EF4-FFF2-40B4-BE49-F238E27FC236}">
                <a16:creationId xmlns:a16="http://schemas.microsoft.com/office/drawing/2014/main" id="{21A878E2-74AE-4718-B373-D919DF46B0E0}"/>
              </a:ext>
            </a:extLst>
          </p:cNvPr>
          <p:cNvSpPr txBox="1">
            <a:spLocks noChangeArrowheads="1"/>
          </p:cNvSpPr>
          <p:nvPr/>
        </p:nvSpPr>
        <p:spPr bwMode="auto">
          <a:xfrm>
            <a:off x="8199154" y="1390368"/>
            <a:ext cx="3785323" cy="624979"/>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Change in percent of population over age 25 with an associate’s degree or higher</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2010 to 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 Box 63">
            <a:extLst>
              <a:ext uri="{FF2B5EF4-FFF2-40B4-BE49-F238E27FC236}">
                <a16:creationId xmlns:a16="http://schemas.microsoft.com/office/drawing/2014/main" id="{7269B76C-1259-413A-8221-3D25D0C57CB3}"/>
              </a:ext>
            </a:extLst>
          </p:cNvPr>
          <p:cNvSpPr txBox="1">
            <a:spLocks noChangeArrowheads="1"/>
          </p:cNvSpPr>
          <p:nvPr/>
        </p:nvSpPr>
        <p:spPr bwMode="auto">
          <a:xfrm>
            <a:off x="4880084" y="1508443"/>
            <a:ext cx="2988310" cy="698974"/>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79344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Social Determinants of Health</a:t>
            </a:r>
          </a:p>
        </p:txBody>
      </p:sp>
      <p:grpSp>
        <p:nvGrpSpPr>
          <p:cNvPr id="5" name="Group 4">
            <a:extLst>
              <a:ext uri="{FF2B5EF4-FFF2-40B4-BE49-F238E27FC236}">
                <a16:creationId xmlns:a16="http://schemas.microsoft.com/office/drawing/2014/main" id="{EBAEB9FA-1EC0-4648-9AA7-CC0E020D3404}"/>
              </a:ext>
            </a:extLst>
          </p:cNvPr>
          <p:cNvGrpSpPr>
            <a:grpSpLocks noChangeAspect="1"/>
          </p:cNvGrpSpPr>
          <p:nvPr/>
        </p:nvGrpSpPr>
        <p:grpSpPr>
          <a:xfrm>
            <a:off x="1038205" y="1364664"/>
            <a:ext cx="7092890" cy="4828195"/>
            <a:chOff x="122008" y="-91451"/>
            <a:chExt cx="6218812" cy="4232255"/>
          </a:xfrm>
        </p:grpSpPr>
        <p:pic>
          <p:nvPicPr>
            <p:cNvPr id="6" name="Picture 5">
              <a:extLst>
                <a:ext uri="{FF2B5EF4-FFF2-40B4-BE49-F238E27FC236}">
                  <a16:creationId xmlns:a16="http://schemas.microsoft.com/office/drawing/2014/main" id="{7A912E71-3BBA-475A-A409-B7BCC10C72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2008" y="208884"/>
              <a:ext cx="6019273" cy="3931920"/>
            </a:xfrm>
            <a:prstGeom prst="rect">
              <a:avLst/>
            </a:prstGeom>
            <a:noFill/>
            <a:ln>
              <a:solidFill>
                <a:schemeClr val="bg1">
                  <a:lumMod val="75000"/>
                </a:schemeClr>
              </a:solidFill>
            </a:ln>
          </p:spPr>
        </p:pic>
        <p:sp>
          <p:nvSpPr>
            <p:cNvPr id="7" name="Text Box 56">
              <a:extLst>
                <a:ext uri="{FF2B5EF4-FFF2-40B4-BE49-F238E27FC236}">
                  <a16:creationId xmlns:a16="http://schemas.microsoft.com/office/drawing/2014/main" id="{2AD36BC6-271B-4927-940C-B88E493799AE}"/>
                </a:ext>
              </a:extLst>
            </p:cNvPr>
            <p:cNvSpPr txBox="1">
              <a:spLocks noChangeArrowheads="1"/>
            </p:cNvSpPr>
            <p:nvPr/>
          </p:nvSpPr>
          <p:spPr bwMode="auto">
            <a:xfrm>
              <a:off x="146189" y="-91451"/>
              <a:ext cx="2875923" cy="764287"/>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 of population in poverty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9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2010</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 Box 58">
              <a:extLst>
                <a:ext uri="{FF2B5EF4-FFF2-40B4-BE49-F238E27FC236}">
                  <a16:creationId xmlns:a16="http://schemas.microsoft.com/office/drawing/2014/main" id="{13BDAFFA-DFFC-49C9-A6DF-1625C09A6932}"/>
                </a:ext>
              </a:extLst>
            </p:cNvPr>
            <p:cNvSpPr txBox="1">
              <a:spLocks noChangeArrowheads="1"/>
            </p:cNvSpPr>
            <p:nvPr/>
          </p:nvSpPr>
          <p:spPr bwMode="auto">
            <a:xfrm>
              <a:off x="3351841" y="60260"/>
              <a:ext cx="2988979" cy="632446"/>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grpSp>
      <p:pic>
        <p:nvPicPr>
          <p:cNvPr id="9" name="Picture 8">
            <a:extLst>
              <a:ext uri="{FF2B5EF4-FFF2-40B4-BE49-F238E27FC236}">
                <a16:creationId xmlns:a16="http://schemas.microsoft.com/office/drawing/2014/main" id="{30C74EE7-D29D-4079-8EBC-8AAA5B991A3C}"/>
              </a:ext>
            </a:extLst>
          </p:cNvPr>
          <p:cNvPicPr>
            <a:picLocks noChangeAspect="1"/>
          </p:cNvPicPr>
          <p:nvPr/>
        </p:nvPicPr>
        <p:blipFill rotWithShape="1">
          <a:blip r:embed="rId4">
            <a:extLst>
              <a:ext uri="{28A0092B-C50C-407E-A947-70E740481C1C}">
                <a14:useLocalDpi xmlns:a14="http://schemas.microsoft.com/office/drawing/2010/main" val="0"/>
              </a:ext>
            </a:extLst>
          </a:blip>
          <a:srcRect t="-4" b="183"/>
          <a:stretch/>
        </p:blipFill>
        <p:spPr bwMode="auto">
          <a:xfrm>
            <a:off x="8455490" y="1690376"/>
            <a:ext cx="3054925" cy="4480560"/>
          </a:xfrm>
          <a:prstGeom prst="rect">
            <a:avLst/>
          </a:prstGeom>
          <a:noFill/>
          <a:ln>
            <a:noFill/>
          </a:ln>
          <a:extLst>
            <a:ext uri="{53640926-AAD7-44D8-BBD7-CCE9431645EC}">
              <a14:shadowObscured xmlns:a14="http://schemas.microsoft.com/office/drawing/2010/main"/>
            </a:ext>
          </a:extLst>
        </p:spPr>
      </p:pic>
      <p:sp>
        <p:nvSpPr>
          <p:cNvPr id="10" name="Text Box 61">
            <a:extLst>
              <a:ext uri="{FF2B5EF4-FFF2-40B4-BE49-F238E27FC236}">
                <a16:creationId xmlns:a16="http://schemas.microsoft.com/office/drawing/2014/main" id="{6BFA936C-A24E-492A-8F5E-672C78E11AFF}"/>
              </a:ext>
            </a:extLst>
          </p:cNvPr>
          <p:cNvSpPr txBox="1">
            <a:spLocks noChangeArrowheads="1"/>
          </p:cNvSpPr>
          <p:nvPr/>
        </p:nvSpPr>
        <p:spPr bwMode="auto">
          <a:xfrm>
            <a:off x="8161533" y="1336433"/>
            <a:ext cx="3409091" cy="427361"/>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Change in percent of population in poverty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2010 to 2015-2019</a:t>
            </a:r>
            <a:endParaRPr lang="en-US" sz="12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8952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10;&#10;Description automatically generated">
            <a:extLst>
              <a:ext uri="{FF2B5EF4-FFF2-40B4-BE49-F238E27FC236}">
                <a16:creationId xmlns:a16="http://schemas.microsoft.com/office/drawing/2014/main" id="{273F5BB5-E167-4DC2-98D9-72C391A1F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6159" y="845660"/>
            <a:ext cx="6475377" cy="5341829"/>
          </a:xfrm>
          <a:prstGeom prst="rect">
            <a:avLst/>
          </a:prstGeom>
        </p:spPr>
      </p:pic>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Social Determinants of Health</a:t>
            </a:r>
          </a:p>
        </p:txBody>
      </p:sp>
    </p:spTree>
    <p:extLst>
      <p:ext uri="{BB962C8B-B14F-4D97-AF65-F5344CB8AC3E}">
        <p14:creationId xmlns:p14="http://schemas.microsoft.com/office/powerpoint/2010/main" val="2076707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3E3E8397-3EB7-4C33-B392-12614C8FA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7536" y="0"/>
            <a:ext cx="7409365" cy="6151418"/>
          </a:xfrm>
          <a:prstGeom prst="rect">
            <a:avLst/>
          </a:prstGeom>
        </p:spPr>
      </p:pic>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Access</a:t>
            </a:r>
          </a:p>
        </p:txBody>
      </p:sp>
    </p:spTree>
    <p:extLst>
      <p:ext uri="{BB962C8B-B14F-4D97-AF65-F5344CB8AC3E}">
        <p14:creationId xmlns:p14="http://schemas.microsoft.com/office/powerpoint/2010/main" val="3120136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F4E94-D64E-4D35-84D2-1F530A1CBEC2}"/>
              </a:ext>
            </a:extLst>
          </p:cNvPr>
          <p:cNvSpPr>
            <a:spLocks noGrp="1"/>
          </p:cNvSpPr>
          <p:nvPr>
            <p:ph type="title"/>
          </p:nvPr>
        </p:nvSpPr>
        <p:spPr>
          <a:xfrm>
            <a:off x="838200" y="182881"/>
            <a:ext cx="10515600" cy="913100"/>
          </a:xfrm>
        </p:spPr>
        <p:txBody>
          <a:bodyPr/>
          <a:lstStyle/>
          <a:p>
            <a:r>
              <a:rPr lang="en-US" dirty="0"/>
              <a:t>Forum Agenda</a:t>
            </a:r>
          </a:p>
        </p:txBody>
      </p:sp>
      <p:sp>
        <p:nvSpPr>
          <p:cNvPr id="4" name="Slide Number Placeholder 3">
            <a:extLst>
              <a:ext uri="{FF2B5EF4-FFF2-40B4-BE49-F238E27FC236}">
                <a16:creationId xmlns:a16="http://schemas.microsoft.com/office/drawing/2014/main" id="{01C382AE-8867-42C3-945C-496C05A910E8}"/>
              </a:ext>
            </a:extLst>
          </p:cNvPr>
          <p:cNvSpPr>
            <a:spLocks noGrp="1"/>
          </p:cNvSpPr>
          <p:nvPr>
            <p:ph type="sldNum" sz="quarter" idx="12"/>
          </p:nvPr>
        </p:nvSpPr>
        <p:spPr/>
        <p:txBody>
          <a:bodyPr/>
          <a:lstStyle/>
          <a:p>
            <a:fld id="{9B536768-C171-4A40-86CF-A60E08BEB5A1}" type="slidenum">
              <a:rPr lang="en-US" smtClean="0"/>
              <a:t>3</a:t>
            </a:fld>
            <a:endParaRPr lang="en-US"/>
          </a:p>
        </p:txBody>
      </p:sp>
      <p:graphicFrame>
        <p:nvGraphicFramePr>
          <p:cNvPr id="7" name="Table 6">
            <a:extLst>
              <a:ext uri="{FF2B5EF4-FFF2-40B4-BE49-F238E27FC236}">
                <a16:creationId xmlns:a16="http://schemas.microsoft.com/office/drawing/2014/main" id="{462D960F-33C3-45A1-B5CB-90309EC48857}"/>
              </a:ext>
            </a:extLst>
          </p:cNvPr>
          <p:cNvGraphicFramePr>
            <a:graphicFrameLocks noGrp="1"/>
          </p:cNvGraphicFramePr>
          <p:nvPr/>
        </p:nvGraphicFramePr>
        <p:xfrm>
          <a:off x="365051" y="936493"/>
          <a:ext cx="11461897" cy="5281561"/>
        </p:xfrm>
        <a:graphic>
          <a:graphicData uri="http://schemas.openxmlformats.org/drawingml/2006/table">
            <a:tbl>
              <a:tblPr firstRow="1" bandRow="1">
                <a:tableStyleId>{5C22544A-7EE6-4342-B048-85BDC9FD1C3A}</a:tableStyleId>
              </a:tblPr>
              <a:tblGrid>
                <a:gridCol w="2066260">
                  <a:extLst>
                    <a:ext uri="{9D8B030D-6E8A-4147-A177-3AD203B41FA5}">
                      <a16:colId xmlns:a16="http://schemas.microsoft.com/office/drawing/2014/main" val="2125759393"/>
                    </a:ext>
                  </a:extLst>
                </a:gridCol>
                <a:gridCol w="2776120">
                  <a:extLst>
                    <a:ext uri="{9D8B030D-6E8A-4147-A177-3AD203B41FA5}">
                      <a16:colId xmlns:a16="http://schemas.microsoft.com/office/drawing/2014/main" val="3578790237"/>
                    </a:ext>
                  </a:extLst>
                </a:gridCol>
                <a:gridCol w="6619517">
                  <a:extLst>
                    <a:ext uri="{9D8B030D-6E8A-4147-A177-3AD203B41FA5}">
                      <a16:colId xmlns:a16="http://schemas.microsoft.com/office/drawing/2014/main" val="1223096879"/>
                    </a:ext>
                  </a:extLst>
                </a:gridCol>
              </a:tblGrid>
              <a:tr h="329717">
                <a:tc>
                  <a:txBody>
                    <a:bodyPr/>
                    <a:lstStyle/>
                    <a:p>
                      <a:pPr marL="0" marR="0">
                        <a:lnSpc>
                          <a:spcPct val="107000"/>
                        </a:lnSpc>
                        <a:spcBef>
                          <a:spcPts val="0"/>
                        </a:spcBef>
                        <a:spcAft>
                          <a:spcPts val="0"/>
                        </a:spcAft>
                      </a:pPr>
                      <a:r>
                        <a:rPr lang="en-US" sz="1600" kern="1200" dirty="0">
                          <a:effectLst/>
                          <a:latin typeface="Arial" panose="020B0604020202020204" pitchFamily="34" charset="0"/>
                          <a:cs typeface="Arial" panose="020B0604020202020204" pitchFamily="34" charset="0"/>
                        </a:rPr>
                        <a:t>Time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solidFill>
                      <a:srgbClr val="3D6E6F"/>
                    </a:solidFill>
                  </a:tcPr>
                </a:tc>
                <a:tc>
                  <a:txBody>
                    <a:bodyPr/>
                    <a:lstStyle/>
                    <a:p>
                      <a:pPr marL="0" marR="0">
                        <a:lnSpc>
                          <a:spcPct val="107000"/>
                        </a:lnSpc>
                        <a:spcBef>
                          <a:spcPts val="0"/>
                        </a:spcBef>
                        <a:spcAft>
                          <a:spcPts val="0"/>
                        </a:spcAft>
                      </a:pPr>
                      <a:r>
                        <a:rPr lang="en-US" sz="1600" kern="1200" dirty="0">
                          <a:effectLst/>
                          <a:latin typeface="Arial" panose="020B0604020202020204" pitchFamily="34" charset="0"/>
                          <a:cs typeface="Arial" panose="020B0604020202020204" pitchFamily="34" charset="0"/>
                        </a:rPr>
                        <a:t>Activity</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solidFill>
                      <a:srgbClr val="3D6E6F"/>
                    </a:solidFill>
                  </a:tcPr>
                </a:tc>
                <a:tc>
                  <a:txBody>
                    <a:bodyPr/>
                    <a:lstStyle/>
                    <a:p>
                      <a:pPr marL="0" marR="0">
                        <a:lnSpc>
                          <a:spcPct val="107000"/>
                        </a:lnSpc>
                        <a:spcBef>
                          <a:spcPts val="0"/>
                        </a:spcBef>
                        <a:spcAft>
                          <a:spcPts val="0"/>
                        </a:spcAft>
                      </a:pPr>
                      <a:r>
                        <a:rPr lang="en-US" sz="1600" kern="1200" dirty="0">
                          <a:effectLst/>
                          <a:latin typeface="Arial" panose="020B0604020202020204" pitchFamily="34" charset="0"/>
                          <a:ea typeface="+mn-ea"/>
                          <a:cs typeface="Arial" panose="020B0604020202020204" pitchFamily="34" charset="0"/>
                        </a:rPr>
                        <a:t>Speaker/Facilitator</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solidFill>
                      <a:srgbClr val="3D6E6F"/>
                    </a:solidFill>
                  </a:tcPr>
                </a:tc>
                <a:extLst>
                  <a:ext uri="{0D108BD9-81ED-4DB2-BD59-A6C34878D82A}">
                    <a16:rowId xmlns:a16="http://schemas.microsoft.com/office/drawing/2014/main" val="4269263892"/>
                  </a:ext>
                </a:extLst>
              </a:tr>
              <a:tr h="360580">
                <a:tc>
                  <a:txBody>
                    <a:bodyPr/>
                    <a:lstStyle/>
                    <a:p>
                      <a:r>
                        <a:rPr lang="en-US" sz="1600" dirty="0">
                          <a:latin typeface="+mn-lt"/>
                        </a:rPr>
                        <a:t>3:30- 3:35 pm</a:t>
                      </a:r>
                    </a:p>
                  </a:txBody>
                  <a:tcP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Welcome</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effectLst/>
                          <a:latin typeface="+mn-lt"/>
                          <a:ea typeface="Calibri" panose="020F0502020204030204" pitchFamily="34" charset="0"/>
                          <a:cs typeface="Arial" panose="020B0604020202020204" pitchFamily="34" charset="0"/>
                        </a:rPr>
                        <a:t>Adrienne Gallant, CHA Community Health Improvement</a:t>
                      </a:r>
                    </a:p>
                  </a:txBody>
                  <a:tcPr marL="80281" marR="80281" marT="40442" marB="40442"/>
                </a:tc>
                <a:extLst>
                  <a:ext uri="{0D108BD9-81ED-4DB2-BD59-A6C34878D82A}">
                    <a16:rowId xmlns:a16="http://schemas.microsoft.com/office/drawing/2014/main" val="2702460339"/>
                  </a:ext>
                </a:extLst>
              </a:tr>
              <a:tr h="418059">
                <a:tc>
                  <a:txBody>
                    <a:bodyPr/>
                    <a:lstStyle/>
                    <a:p>
                      <a:r>
                        <a:rPr lang="en-US" sz="1600" dirty="0">
                          <a:latin typeface="+mn-lt"/>
                        </a:rPr>
                        <a:t>3:35- 3:40 pm</a:t>
                      </a:r>
                    </a:p>
                  </a:txBody>
                  <a:tcPr/>
                </a:tc>
                <a:tc>
                  <a:txBody>
                    <a:bodyPr/>
                    <a:lstStyle/>
                    <a:p>
                      <a:pPr marL="0" marR="0">
                        <a:lnSpc>
                          <a:spcPct val="107000"/>
                        </a:lnSpc>
                        <a:spcBef>
                          <a:spcPts val="0"/>
                        </a:spcBef>
                        <a:spcAft>
                          <a:spcPts val="0"/>
                        </a:spcAft>
                      </a:pPr>
                      <a:r>
                        <a:rPr lang="en-US" sz="1600" dirty="0">
                          <a:effectLst/>
                          <a:latin typeface="+mn-lt"/>
                          <a:ea typeface="Calibri" panose="020F0502020204030204" pitchFamily="34" charset="0"/>
                          <a:cs typeface="Arial" panose="020B0604020202020204" pitchFamily="34" charset="0"/>
                        </a:rPr>
                        <a:t>Overview of Zoom</a:t>
                      </a:r>
                    </a:p>
                  </a:txBody>
                  <a:tcPr marL="80281" marR="80281" marT="40442" marB="40442"/>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dirty="0">
                          <a:solidFill>
                            <a:schemeClr val="tx1"/>
                          </a:solidFill>
                          <a:latin typeface="+mn-lt"/>
                        </a:rPr>
                        <a:t>Jo</a:t>
                      </a:r>
                      <a:r>
                        <a:rPr lang="en-US" sz="1600" dirty="0">
                          <a:solidFill>
                            <a:schemeClr val="tx1"/>
                          </a:solidFill>
                          <a:latin typeface="+mn-lt"/>
                        </a:rPr>
                        <a:t> </a:t>
                      </a:r>
                      <a:r>
                        <a:rPr lang="en-US" sz="1600" b="1" kern="1200" dirty="0">
                          <a:solidFill>
                            <a:srgbClr val="000000"/>
                          </a:solidFill>
                          <a:effectLst/>
                          <a:latin typeface="+mn-lt"/>
                          <a:ea typeface="Calibri" panose="020F0502020204030204" pitchFamily="34" charset="0"/>
                          <a:cs typeface="Times New Roman" panose="02020603050405020304" pitchFamily="18" charset="0"/>
                        </a:rPr>
                        <a:t>Morrissey, </a:t>
                      </a:r>
                      <a:r>
                        <a:rPr lang="en-US" sz="1600" kern="1200" dirty="0">
                          <a:solidFill>
                            <a:srgbClr val="000000"/>
                          </a:solidFill>
                          <a:effectLst/>
                          <a:latin typeface="+mn-lt"/>
                          <a:ea typeface="Calibri" panose="020F0502020204030204" pitchFamily="34" charset="0"/>
                          <a:cs typeface="Times New Roman" panose="02020603050405020304" pitchFamily="18" charset="0"/>
                        </a:rPr>
                        <a:t>Maine Shared </a:t>
                      </a:r>
                      <a:r>
                        <a:rPr lang="en-US" sz="1600" kern="1200" dirty="0" err="1">
                          <a:solidFill>
                            <a:srgbClr val="000000"/>
                          </a:solidFill>
                          <a:effectLst/>
                          <a:latin typeface="+mn-lt"/>
                          <a:ea typeface="Calibri" panose="020F0502020204030204" pitchFamily="34" charset="0"/>
                          <a:cs typeface="Times New Roman" panose="02020603050405020304" pitchFamily="18" charset="0"/>
                        </a:rPr>
                        <a:t>CHNA</a:t>
                      </a:r>
                      <a:r>
                        <a:rPr lang="en-US" sz="1600" kern="1200" dirty="0">
                          <a:solidFill>
                            <a:srgbClr val="000000"/>
                          </a:solidFill>
                          <a:effectLst/>
                          <a:latin typeface="+mn-lt"/>
                          <a:ea typeface="Calibri" panose="020F0502020204030204" pitchFamily="34" charset="0"/>
                          <a:cs typeface="Times New Roman" panose="02020603050405020304" pitchFamily="18" charset="0"/>
                        </a:rPr>
                        <a:t> Program Manager</a:t>
                      </a:r>
                      <a:endParaRPr lang="en-US" sz="1600" dirty="0">
                        <a:solidFill>
                          <a:schemeClr val="tx1"/>
                        </a:solidFill>
                        <a:latin typeface="+mn-lt"/>
                      </a:endParaRPr>
                    </a:p>
                  </a:txBody>
                  <a:tcPr marL="80281" marR="80281" marT="40442" marB="40442"/>
                </a:tc>
                <a:extLst>
                  <a:ext uri="{0D108BD9-81ED-4DB2-BD59-A6C34878D82A}">
                    <a16:rowId xmlns:a16="http://schemas.microsoft.com/office/drawing/2014/main" val="2064659022"/>
                  </a:ext>
                </a:extLst>
              </a:tr>
              <a:tr h="738726">
                <a:tc>
                  <a:txBody>
                    <a:bodyPr/>
                    <a:lstStyle/>
                    <a:p>
                      <a:r>
                        <a:rPr lang="en-US" sz="1600" dirty="0">
                          <a:latin typeface="+mn-lt"/>
                        </a:rPr>
                        <a:t>3:40</a:t>
                      </a:r>
                      <a:r>
                        <a:rPr lang="en-US" sz="1600" baseline="0" dirty="0">
                          <a:latin typeface="+mn-lt"/>
                        </a:rPr>
                        <a:t> – 3:45 pm</a:t>
                      </a:r>
                      <a:endParaRPr lang="en-US" sz="1600" dirty="0">
                        <a:latin typeface="+mn-lt"/>
                      </a:endParaRP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Leadership Remarks</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solidFill>
                            <a:schemeClr val="tx1"/>
                          </a:solidFill>
                          <a:latin typeface="+mn-lt"/>
                        </a:rPr>
                        <a:t>Kendra Emery</a:t>
                      </a:r>
                      <a:r>
                        <a:rPr lang="en-US" sz="1600" baseline="0" dirty="0">
                          <a:solidFill>
                            <a:schemeClr val="tx1"/>
                          </a:solidFill>
                          <a:latin typeface="+mn-lt"/>
                        </a:rPr>
                        <a:t>, MD, Medical Director, PBMC Community Health Improvement</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600" kern="1200" dirty="0">
                          <a:solidFill>
                            <a:schemeClr val="dk1"/>
                          </a:solidFill>
                          <a:effectLst/>
                          <a:latin typeface="+mn-lt"/>
                          <a:ea typeface="+mn-ea"/>
                          <a:cs typeface="+mn-cs"/>
                        </a:rPr>
                        <a:t>Mark Fourre, MD, CEO/President, Coastal Healthcare Alliance</a:t>
                      </a:r>
                    </a:p>
                  </a:txBody>
                  <a:tcPr marL="80281" marR="80281" marT="40442" marB="40442" anchor="ctr"/>
                </a:tc>
                <a:extLst>
                  <a:ext uri="{0D108BD9-81ED-4DB2-BD59-A6C34878D82A}">
                    <a16:rowId xmlns:a16="http://schemas.microsoft.com/office/drawing/2014/main" val="2086731360"/>
                  </a:ext>
                </a:extLst>
              </a:tr>
              <a:tr h="994199">
                <a:tc>
                  <a:txBody>
                    <a:bodyPr/>
                    <a:lstStyle/>
                    <a:p>
                      <a:r>
                        <a:rPr lang="en-US" sz="1600" dirty="0">
                          <a:latin typeface="+mn-lt"/>
                        </a:rPr>
                        <a:t>3:45</a:t>
                      </a:r>
                      <a:r>
                        <a:rPr lang="en-US" sz="1600" baseline="0" dirty="0">
                          <a:latin typeface="+mn-lt"/>
                        </a:rPr>
                        <a:t> – 3:55 pm</a:t>
                      </a:r>
                      <a:endParaRPr lang="en-US" sz="1600" dirty="0">
                        <a:latin typeface="+mn-lt"/>
                      </a:endParaRPr>
                    </a:p>
                  </a:txBody>
                  <a:tcPr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kern="1200" dirty="0">
                          <a:effectLst/>
                          <a:latin typeface="+mn-lt"/>
                          <a:cs typeface="Arial" panose="020B0604020202020204" pitchFamily="34" charset="0"/>
                        </a:rPr>
                        <a:t>Review previous </a:t>
                      </a:r>
                      <a:r>
                        <a:rPr lang="en-US" sz="1600" kern="1200" dirty="0" err="1">
                          <a:effectLst/>
                          <a:latin typeface="+mn-lt"/>
                          <a:cs typeface="Arial" panose="020B0604020202020204" pitchFamily="34" charset="0"/>
                        </a:rPr>
                        <a:t>CHNA</a:t>
                      </a:r>
                      <a:r>
                        <a:rPr lang="en-US" sz="1600" kern="1200" dirty="0">
                          <a:effectLst/>
                          <a:latin typeface="+mn-lt"/>
                          <a:cs typeface="Arial" panose="020B0604020202020204" pitchFamily="34" charset="0"/>
                        </a:rPr>
                        <a:t> priorities and activities 2019-2021</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kern="1200" dirty="0">
                          <a:solidFill>
                            <a:schemeClr val="dk1"/>
                          </a:solidFill>
                          <a:effectLst/>
                          <a:latin typeface="+mn-lt"/>
                          <a:ea typeface="+mn-ea"/>
                          <a:cs typeface="+mn-cs"/>
                        </a:rPr>
                        <a:t>Drexell</a:t>
                      </a:r>
                      <a:r>
                        <a:rPr lang="en-US" sz="1600" kern="1200" baseline="0" dirty="0">
                          <a:solidFill>
                            <a:schemeClr val="dk1"/>
                          </a:solidFill>
                          <a:effectLst/>
                          <a:latin typeface="+mn-lt"/>
                          <a:ea typeface="+mn-ea"/>
                          <a:cs typeface="+mn-cs"/>
                        </a:rPr>
                        <a:t> White, Public Health Liaison, </a:t>
                      </a:r>
                      <a:r>
                        <a:rPr lang="en-US" sz="1600" kern="1200" baseline="0" dirty="0" err="1">
                          <a:solidFill>
                            <a:schemeClr val="dk1"/>
                          </a:solidFill>
                          <a:effectLst/>
                          <a:latin typeface="+mn-lt"/>
                          <a:ea typeface="+mn-ea"/>
                          <a:cs typeface="+mn-cs"/>
                        </a:rPr>
                        <a:t>Midcoast</a:t>
                      </a:r>
                      <a:r>
                        <a:rPr lang="en-US" sz="1600" kern="1200" baseline="0" dirty="0">
                          <a:solidFill>
                            <a:schemeClr val="dk1"/>
                          </a:solidFill>
                          <a:effectLst/>
                          <a:latin typeface="+mn-lt"/>
                          <a:ea typeface="+mn-ea"/>
                          <a:cs typeface="+mn-cs"/>
                        </a:rPr>
                        <a:t> Public Health District</a:t>
                      </a:r>
                      <a:endParaRPr lang="en-US" sz="16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600" kern="1200" dirty="0">
                          <a:solidFill>
                            <a:schemeClr val="dk1"/>
                          </a:solidFill>
                          <a:effectLst/>
                          <a:latin typeface="+mn-lt"/>
                          <a:ea typeface="+mn-ea"/>
                          <a:cs typeface="+mn-cs"/>
                        </a:rPr>
                        <a:t>Adrienne Gallant, CHA Community Health</a:t>
                      </a:r>
                      <a:r>
                        <a:rPr lang="en-US" sz="1600" kern="1200" baseline="0" dirty="0">
                          <a:solidFill>
                            <a:schemeClr val="dk1"/>
                          </a:solidFill>
                          <a:effectLst/>
                          <a:latin typeface="+mn-lt"/>
                          <a:ea typeface="+mn-ea"/>
                          <a:cs typeface="+mn-cs"/>
                        </a:rPr>
                        <a:t> Improvement</a:t>
                      </a:r>
                      <a:endParaRPr lang="en-US" sz="1600" kern="1200" dirty="0">
                        <a:solidFill>
                          <a:schemeClr val="dk1"/>
                        </a:solidFill>
                        <a:effectLst/>
                        <a:latin typeface="+mn-lt"/>
                        <a:ea typeface="+mn-ea"/>
                        <a:cs typeface="+mn-cs"/>
                      </a:endParaRPr>
                    </a:p>
                  </a:txBody>
                  <a:tcPr marL="80281" marR="80281" marT="40442" marB="40442" anchor="ctr"/>
                </a:tc>
                <a:extLst>
                  <a:ext uri="{0D108BD9-81ED-4DB2-BD59-A6C34878D82A}">
                    <a16:rowId xmlns:a16="http://schemas.microsoft.com/office/drawing/2014/main" val="3142180063"/>
                  </a:ext>
                </a:extLst>
              </a:tr>
              <a:tr h="412674">
                <a:tc>
                  <a:txBody>
                    <a:bodyPr/>
                    <a:lstStyle/>
                    <a:p>
                      <a:r>
                        <a:rPr lang="en-US" sz="1600" dirty="0">
                          <a:latin typeface="+mn-lt"/>
                        </a:rPr>
                        <a:t>3:55</a:t>
                      </a:r>
                      <a:r>
                        <a:rPr lang="en-US" sz="1600" baseline="0" dirty="0">
                          <a:latin typeface="+mn-lt"/>
                        </a:rPr>
                        <a:t> – 4:15 pm</a:t>
                      </a:r>
                      <a:endParaRPr lang="en-US" sz="1600" dirty="0">
                        <a:latin typeface="+mn-lt"/>
                      </a:endParaRP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Presentation of key findings from the data</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a:lnSpc>
                          <a:spcPct val="107000"/>
                        </a:lnSpc>
                        <a:spcBef>
                          <a:spcPts val="0"/>
                        </a:spcBef>
                        <a:spcAft>
                          <a:spcPts val="0"/>
                        </a:spcAft>
                      </a:pPr>
                      <a:r>
                        <a:rPr lang="en-US" sz="1600" b="1" kern="1200" dirty="0">
                          <a:effectLst/>
                          <a:latin typeface="+mn-lt"/>
                          <a:cs typeface="Arial" panose="020B0604020202020204" pitchFamily="34" charset="0"/>
                        </a:rPr>
                        <a:t>John Snow, Inc.</a:t>
                      </a:r>
                      <a:endParaRPr lang="en-US" sz="1600" b="1" dirty="0">
                        <a:effectLst/>
                        <a:latin typeface="+mn-lt"/>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1859297210"/>
                  </a:ext>
                </a:extLst>
              </a:tr>
              <a:tr h="682849">
                <a:tc>
                  <a:txBody>
                    <a:bodyPr/>
                    <a:lstStyle/>
                    <a:p>
                      <a:r>
                        <a:rPr lang="en-US" sz="1600" dirty="0">
                          <a:latin typeface="+mn-lt"/>
                        </a:rPr>
                        <a:t>4:15</a:t>
                      </a:r>
                      <a:r>
                        <a:rPr lang="en-US" sz="1600" baseline="0" dirty="0">
                          <a:latin typeface="+mn-lt"/>
                        </a:rPr>
                        <a:t> –4:40 pm</a:t>
                      </a:r>
                      <a:endParaRPr lang="en-US" sz="1600" dirty="0">
                        <a:latin typeface="+mn-lt"/>
                      </a:endParaRP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Break-out session – facilitated discussion on data and health priority identification</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a:lnSpc>
                          <a:spcPct val="107000"/>
                        </a:lnSpc>
                        <a:spcBef>
                          <a:spcPts val="0"/>
                        </a:spcBef>
                        <a:spcAft>
                          <a:spcPts val="0"/>
                        </a:spcAft>
                      </a:pPr>
                      <a:r>
                        <a:rPr lang="en-US" sz="1600" b="1" kern="1200" dirty="0">
                          <a:effectLst/>
                          <a:latin typeface="+mn-lt"/>
                          <a:cs typeface="Arial" panose="020B0604020202020204" pitchFamily="34" charset="0"/>
                        </a:rPr>
                        <a:t>John Snow, Inc. &amp; Local Facilitators</a:t>
                      </a:r>
                      <a:endParaRPr lang="en-US" sz="1600" b="1" dirty="0">
                        <a:effectLst/>
                        <a:latin typeface="+mn-lt"/>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2952271868"/>
                  </a:ext>
                </a:extLst>
              </a:tr>
              <a:tr h="380406">
                <a:tc>
                  <a:txBody>
                    <a:bodyPr/>
                    <a:lstStyle/>
                    <a:p>
                      <a:r>
                        <a:rPr lang="en-US" sz="1600" dirty="0">
                          <a:latin typeface="+mn-lt"/>
                        </a:rPr>
                        <a:t>4:40</a:t>
                      </a:r>
                      <a:r>
                        <a:rPr lang="en-US" sz="1600" baseline="0" dirty="0">
                          <a:latin typeface="+mn-lt"/>
                        </a:rPr>
                        <a:t> – 5:20 pm</a:t>
                      </a:r>
                      <a:endParaRPr lang="en-US" sz="1600" dirty="0">
                        <a:latin typeface="+mn-lt"/>
                      </a:endParaRP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Reconvene and Review</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dirty="0">
                          <a:latin typeface="+mn-lt"/>
                        </a:rPr>
                        <a:t>John Snow, Inc.</a:t>
                      </a:r>
                      <a:endParaRPr lang="en-US" sz="1600" b="1" dirty="0">
                        <a:effectLst/>
                        <a:latin typeface="+mn-lt"/>
                        <a:ea typeface="Calibri" panose="020F0502020204030204" pitchFamily="34" charset="0"/>
                        <a:cs typeface="Times New Roman" panose="02020603050405020304" pitchFamily="18" charset="0"/>
                      </a:endParaRPr>
                    </a:p>
                  </a:txBody>
                  <a:tcPr marL="80281" marR="80281" marT="40442" marB="40442" anchor="ctr"/>
                </a:tc>
                <a:extLst>
                  <a:ext uri="{0D108BD9-81ED-4DB2-BD59-A6C34878D82A}">
                    <a16:rowId xmlns:a16="http://schemas.microsoft.com/office/drawing/2014/main" val="2825840655"/>
                  </a:ext>
                </a:extLst>
              </a:tr>
              <a:tr h="581409">
                <a:tc>
                  <a:txBody>
                    <a:bodyPr/>
                    <a:lstStyle/>
                    <a:p>
                      <a:r>
                        <a:rPr lang="en-US" sz="1600" dirty="0">
                          <a:latin typeface="+mn-lt"/>
                        </a:rPr>
                        <a:t>5:20</a:t>
                      </a:r>
                      <a:r>
                        <a:rPr lang="en-US" sz="1600" baseline="0" dirty="0">
                          <a:latin typeface="+mn-lt"/>
                        </a:rPr>
                        <a:t> – 5:30 pm</a:t>
                      </a:r>
                      <a:endParaRPr lang="en-US" sz="1600" dirty="0">
                        <a:latin typeface="+mn-lt"/>
                      </a:endParaRP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Wrap up and next steps</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1572574859"/>
                  </a:ext>
                </a:extLst>
              </a:tr>
            </a:tbl>
          </a:graphicData>
        </a:graphic>
      </p:graphicFrame>
    </p:spTree>
    <p:extLst>
      <p:ext uri="{BB962C8B-B14F-4D97-AF65-F5344CB8AC3E}">
        <p14:creationId xmlns:p14="http://schemas.microsoft.com/office/powerpoint/2010/main" val="922113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Access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30</a:t>
            </a:fld>
            <a:endParaRPr lang="en-US"/>
          </a:p>
        </p:txBody>
      </p:sp>
      <p:graphicFrame>
        <p:nvGraphicFramePr>
          <p:cNvPr id="5" name="Chart 4">
            <a:extLst>
              <a:ext uri="{FF2B5EF4-FFF2-40B4-BE49-F238E27FC236}">
                <a16:creationId xmlns:a16="http://schemas.microsoft.com/office/drawing/2014/main" id="{327FCC9E-A4B1-47B5-9080-743D15F06F74}"/>
              </a:ext>
            </a:extLst>
          </p:cNvPr>
          <p:cNvGraphicFramePr>
            <a:graphicFrameLocks noGrp="1"/>
          </p:cNvGraphicFramePr>
          <p:nvPr>
            <p:extLst>
              <p:ext uri="{D42A27DB-BD31-4B8C-83A1-F6EECF244321}">
                <p14:modId xmlns:p14="http://schemas.microsoft.com/office/powerpoint/2010/main" val="3541538610"/>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2606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Cancer</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31</a:t>
            </a:fld>
            <a:endParaRPr lang="en-US"/>
          </a:p>
        </p:txBody>
      </p:sp>
      <p:graphicFrame>
        <p:nvGraphicFramePr>
          <p:cNvPr id="5" name="Chart 4">
            <a:extLst>
              <a:ext uri="{FF2B5EF4-FFF2-40B4-BE49-F238E27FC236}">
                <a16:creationId xmlns:a16="http://schemas.microsoft.com/office/drawing/2014/main" id="{5754B964-D539-43F1-9A43-5F0EAF6CD5DC}"/>
              </a:ext>
            </a:extLst>
          </p:cNvPr>
          <p:cNvGraphicFramePr>
            <a:graphicFrameLocks noGrp="1"/>
          </p:cNvGraphicFramePr>
          <p:nvPr>
            <p:extLst>
              <p:ext uri="{D42A27DB-BD31-4B8C-83A1-F6EECF244321}">
                <p14:modId xmlns:p14="http://schemas.microsoft.com/office/powerpoint/2010/main" val="3462936404"/>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7571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Cancer</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32</a:t>
            </a:fld>
            <a:endParaRPr lang="en-US"/>
          </a:p>
        </p:txBody>
      </p:sp>
      <p:graphicFrame>
        <p:nvGraphicFramePr>
          <p:cNvPr id="5" name="Chart 4">
            <a:extLst>
              <a:ext uri="{FF2B5EF4-FFF2-40B4-BE49-F238E27FC236}">
                <a16:creationId xmlns:a16="http://schemas.microsoft.com/office/drawing/2014/main" id="{AF2F9187-ABF4-43B9-BDE5-EB47DD87B610}"/>
              </a:ext>
            </a:extLst>
          </p:cNvPr>
          <p:cNvGraphicFramePr>
            <a:graphicFrameLocks noGrp="1"/>
          </p:cNvGraphicFramePr>
          <p:nvPr>
            <p:extLst>
              <p:ext uri="{D42A27DB-BD31-4B8C-83A1-F6EECF244321}">
                <p14:modId xmlns:p14="http://schemas.microsoft.com/office/powerpoint/2010/main" val="995436862"/>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7268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Diabetes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33</a:t>
            </a:fld>
            <a:endParaRPr lang="en-US"/>
          </a:p>
        </p:txBody>
      </p:sp>
      <p:graphicFrame>
        <p:nvGraphicFramePr>
          <p:cNvPr id="5" name="Chart 4">
            <a:extLst>
              <a:ext uri="{FF2B5EF4-FFF2-40B4-BE49-F238E27FC236}">
                <a16:creationId xmlns:a16="http://schemas.microsoft.com/office/drawing/2014/main" id="{956BF484-4457-4299-A331-BB7008EC9250}"/>
              </a:ext>
            </a:extLst>
          </p:cNvPr>
          <p:cNvGraphicFramePr>
            <a:graphicFrameLocks noGrp="1"/>
          </p:cNvGraphicFramePr>
          <p:nvPr>
            <p:extLst>
              <p:ext uri="{D42A27DB-BD31-4B8C-83A1-F6EECF244321}">
                <p14:modId xmlns:p14="http://schemas.microsoft.com/office/powerpoint/2010/main" val="1024006009"/>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4636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Respiratory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34</a:t>
            </a:fld>
            <a:endParaRPr lang="en-US"/>
          </a:p>
        </p:txBody>
      </p:sp>
      <p:graphicFrame>
        <p:nvGraphicFramePr>
          <p:cNvPr id="5" name="Chart 4">
            <a:extLst>
              <a:ext uri="{FF2B5EF4-FFF2-40B4-BE49-F238E27FC236}">
                <a16:creationId xmlns:a16="http://schemas.microsoft.com/office/drawing/2014/main" id="{FF32B09B-0FFF-4102-AA6D-009E1EFA5624}"/>
              </a:ext>
            </a:extLst>
          </p:cNvPr>
          <p:cNvGraphicFramePr>
            <a:graphicFrameLocks noGrp="1"/>
          </p:cNvGraphicFramePr>
          <p:nvPr>
            <p:extLst>
              <p:ext uri="{D42A27DB-BD31-4B8C-83A1-F6EECF244321}">
                <p14:modId xmlns:p14="http://schemas.microsoft.com/office/powerpoint/2010/main" val="2148059924"/>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9465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Physical Activity, Nutrition and Weight</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35</a:t>
            </a:fld>
            <a:endParaRPr lang="en-US"/>
          </a:p>
        </p:txBody>
      </p:sp>
      <p:graphicFrame>
        <p:nvGraphicFramePr>
          <p:cNvPr id="5" name="Chart 4">
            <a:extLst>
              <a:ext uri="{FF2B5EF4-FFF2-40B4-BE49-F238E27FC236}">
                <a16:creationId xmlns:a16="http://schemas.microsoft.com/office/drawing/2014/main" id="{23704780-DFAA-44E1-BD05-49205E707A5D}"/>
              </a:ext>
            </a:extLst>
          </p:cNvPr>
          <p:cNvGraphicFramePr>
            <a:graphicFrameLocks noGrp="1"/>
          </p:cNvGraphicFramePr>
          <p:nvPr>
            <p:extLst>
              <p:ext uri="{D42A27DB-BD31-4B8C-83A1-F6EECF244321}">
                <p14:modId xmlns:p14="http://schemas.microsoft.com/office/powerpoint/2010/main" val="750169351"/>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26141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Pregnancy and Birth Outcomes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36</a:t>
            </a:fld>
            <a:endParaRPr lang="en-US"/>
          </a:p>
        </p:txBody>
      </p:sp>
      <p:graphicFrame>
        <p:nvGraphicFramePr>
          <p:cNvPr id="5" name="Chart 4">
            <a:extLst>
              <a:ext uri="{FF2B5EF4-FFF2-40B4-BE49-F238E27FC236}">
                <a16:creationId xmlns:a16="http://schemas.microsoft.com/office/drawing/2014/main" id="{43A82D90-A6E6-452A-9CE7-4DCD557B3713}"/>
              </a:ext>
            </a:extLst>
          </p:cNvPr>
          <p:cNvGraphicFramePr>
            <a:graphicFrameLocks noGrp="1"/>
          </p:cNvGraphicFramePr>
          <p:nvPr>
            <p:extLst>
              <p:ext uri="{D42A27DB-BD31-4B8C-83A1-F6EECF244321}">
                <p14:modId xmlns:p14="http://schemas.microsoft.com/office/powerpoint/2010/main" val="1087852236"/>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787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Environmental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37</a:t>
            </a:fld>
            <a:endParaRPr lang="en-US"/>
          </a:p>
        </p:txBody>
      </p:sp>
      <p:graphicFrame>
        <p:nvGraphicFramePr>
          <p:cNvPr id="6" name="Chart 5">
            <a:extLst>
              <a:ext uri="{FF2B5EF4-FFF2-40B4-BE49-F238E27FC236}">
                <a16:creationId xmlns:a16="http://schemas.microsoft.com/office/drawing/2014/main" id="{27D24825-F16A-4F5D-AF9B-97A3A4D81B96}"/>
              </a:ext>
            </a:extLst>
          </p:cNvPr>
          <p:cNvGraphicFramePr>
            <a:graphicFrameLocks noGrp="1"/>
          </p:cNvGraphicFramePr>
          <p:nvPr>
            <p:extLst>
              <p:ext uri="{D42A27DB-BD31-4B8C-83A1-F6EECF244321}">
                <p14:modId xmlns:p14="http://schemas.microsoft.com/office/powerpoint/2010/main" val="981800205"/>
              </p:ext>
            </p:extLst>
          </p:nvPr>
        </p:nvGraphicFramePr>
        <p:xfrm>
          <a:off x="6324600" y="1113827"/>
          <a:ext cx="5029200" cy="46303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9EE15D9A-80FF-4B6A-B247-A89DA40A58EA}"/>
              </a:ext>
            </a:extLst>
          </p:cNvPr>
          <p:cNvGraphicFramePr>
            <a:graphicFrameLocks noGrp="1"/>
          </p:cNvGraphicFramePr>
          <p:nvPr>
            <p:extLst>
              <p:ext uri="{D42A27DB-BD31-4B8C-83A1-F6EECF244321}">
                <p14:modId xmlns:p14="http://schemas.microsoft.com/office/powerpoint/2010/main" val="2036484038"/>
              </p:ext>
            </p:extLst>
          </p:nvPr>
        </p:nvGraphicFramePr>
        <p:xfrm>
          <a:off x="729554" y="1297378"/>
          <a:ext cx="5029200" cy="45547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56739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Environmental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38</a:t>
            </a:fld>
            <a:endParaRPr lang="en-US"/>
          </a:p>
        </p:txBody>
      </p:sp>
      <p:graphicFrame>
        <p:nvGraphicFramePr>
          <p:cNvPr id="5" name="Chart 4">
            <a:extLst>
              <a:ext uri="{FF2B5EF4-FFF2-40B4-BE49-F238E27FC236}">
                <a16:creationId xmlns:a16="http://schemas.microsoft.com/office/drawing/2014/main" id="{5A800162-7863-453C-A5D7-95FFBF9715DC}"/>
              </a:ext>
            </a:extLst>
          </p:cNvPr>
          <p:cNvGraphicFramePr>
            <a:graphicFrameLocks noGrp="1"/>
          </p:cNvGraphicFramePr>
          <p:nvPr>
            <p:extLst>
              <p:ext uri="{D42A27DB-BD31-4B8C-83A1-F6EECF244321}">
                <p14:modId xmlns:p14="http://schemas.microsoft.com/office/powerpoint/2010/main" val="2690196887"/>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2847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Unintentional Injury</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39</a:t>
            </a:fld>
            <a:endParaRPr lang="en-US"/>
          </a:p>
        </p:txBody>
      </p:sp>
      <p:graphicFrame>
        <p:nvGraphicFramePr>
          <p:cNvPr id="5" name="Chart 4">
            <a:extLst>
              <a:ext uri="{FF2B5EF4-FFF2-40B4-BE49-F238E27FC236}">
                <a16:creationId xmlns:a16="http://schemas.microsoft.com/office/drawing/2014/main" id="{43A3A153-43E7-47AF-AC7D-B31FC0639B13}"/>
              </a:ext>
            </a:extLst>
          </p:cNvPr>
          <p:cNvGraphicFramePr>
            <a:graphicFrameLocks noGrp="1"/>
          </p:cNvGraphicFramePr>
          <p:nvPr>
            <p:extLst>
              <p:ext uri="{D42A27DB-BD31-4B8C-83A1-F6EECF244321}">
                <p14:modId xmlns:p14="http://schemas.microsoft.com/office/powerpoint/2010/main" val="1766474366"/>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8347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E7746C1-9389-4743-BE08-A6F187B5E1F3}"/>
              </a:ext>
            </a:extLst>
          </p:cNvPr>
          <p:cNvPicPr>
            <a:picLocks noChangeAspect="1"/>
          </p:cNvPicPr>
          <p:nvPr/>
        </p:nvPicPr>
        <p:blipFill>
          <a:blip r:embed="rId3"/>
          <a:stretch>
            <a:fillRect/>
          </a:stretch>
        </p:blipFill>
        <p:spPr>
          <a:xfrm>
            <a:off x="0" y="192325"/>
            <a:ext cx="12188952" cy="6665675"/>
          </a:xfrm>
          <a:prstGeom prst="rect">
            <a:avLst/>
          </a:prstGeom>
        </p:spPr>
      </p:pic>
      <p:cxnSp>
        <p:nvCxnSpPr>
          <p:cNvPr id="12" name="Straight Arrow Connector 11">
            <a:extLst>
              <a:ext uri="{FF2B5EF4-FFF2-40B4-BE49-F238E27FC236}">
                <a16:creationId xmlns:a16="http://schemas.microsoft.com/office/drawing/2014/main" id="{C2347EE7-F6C2-4B6F-A7C9-C33FF0DF5F36}"/>
              </a:ext>
            </a:extLst>
          </p:cNvPr>
          <p:cNvCxnSpPr/>
          <p:nvPr/>
        </p:nvCxnSpPr>
        <p:spPr>
          <a:xfrm>
            <a:off x="489098" y="2785730"/>
            <a:ext cx="10632" cy="306217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083872C-B4BD-467C-A9C4-4F828D079982}"/>
              </a:ext>
            </a:extLst>
          </p:cNvPr>
          <p:cNvSpPr txBox="1"/>
          <p:nvPr/>
        </p:nvSpPr>
        <p:spPr>
          <a:xfrm>
            <a:off x="84082" y="2404362"/>
            <a:ext cx="3094075" cy="369332"/>
          </a:xfrm>
          <a:prstGeom prst="rect">
            <a:avLst/>
          </a:prstGeom>
          <a:noFill/>
        </p:spPr>
        <p:txBody>
          <a:bodyPr wrap="square" rtlCol="0">
            <a:spAutoFit/>
          </a:bodyPr>
          <a:lstStyle/>
          <a:p>
            <a:r>
              <a:rPr lang="en-US" dirty="0">
                <a:solidFill>
                  <a:srgbClr val="FF0000"/>
                </a:solidFill>
              </a:rPr>
              <a:t>Join Audio, Mute On/Off</a:t>
            </a:r>
          </a:p>
        </p:txBody>
      </p:sp>
      <p:cxnSp>
        <p:nvCxnSpPr>
          <p:cNvPr id="14" name="Straight Arrow Connector 13">
            <a:extLst>
              <a:ext uri="{FF2B5EF4-FFF2-40B4-BE49-F238E27FC236}">
                <a16:creationId xmlns:a16="http://schemas.microsoft.com/office/drawing/2014/main" id="{EAE5D856-842F-480D-96CF-B077506B2E0C}"/>
              </a:ext>
            </a:extLst>
          </p:cNvPr>
          <p:cNvCxnSpPr/>
          <p:nvPr/>
        </p:nvCxnSpPr>
        <p:spPr>
          <a:xfrm flipH="1">
            <a:off x="1417674" y="4316818"/>
            <a:ext cx="7089" cy="15310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BA3B680-147F-455B-BB1C-6CF6BBA5E939}"/>
              </a:ext>
            </a:extLst>
          </p:cNvPr>
          <p:cNvSpPr txBox="1"/>
          <p:nvPr/>
        </p:nvSpPr>
        <p:spPr>
          <a:xfrm>
            <a:off x="652131" y="3947485"/>
            <a:ext cx="3094075" cy="369332"/>
          </a:xfrm>
          <a:prstGeom prst="rect">
            <a:avLst/>
          </a:prstGeom>
          <a:noFill/>
        </p:spPr>
        <p:txBody>
          <a:bodyPr wrap="square" rtlCol="0">
            <a:spAutoFit/>
          </a:bodyPr>
          <a:lstStyle/>
          <a:p>
            <a:r>
              <a:rPr lang="en-US" dirty="0">
                <a:solidFill>
                  <a:srgbClr val="FF0000"/>
                </a:solidFill>
              </a:rPr>
              <a:t>Turn Video On/Off</a:t>
            </a:r>
          </a:p>
        </p:txBody>
      </p:sp>
      <p:cxnSp>
        <p:nvCxnSpPr>
          <p:cNvPr id="16" name="Straight Arrow Connector 15">
            <a:extLst>
              <a:ext uri="{FF2B5EF4-FFF2-40B4-BE49-F238E27FC236}">
                <a16:creationId xmlns:a16="http://schemas.microsoft.com/office/drawing/2014/main" id="{81676237-6906-4D7B-A0C8-4D94CB7F3F21}"/>
              </a:ext>
            </a:extLst>
          </p:cNvPr>
          <p:cNvCxnSpPr/>
          <p:nvPr/>
        </p:nvCxnSpPr>
        <p:spPr>
          <a:xfrm flipH="1">
            <a:off x="4408967" y="4316817"/>
            <a:ext cx="7089" cy="15310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B860EBB-562D-434F-927A-D93CD120CC24}"/>
              </a:ext>
            </a:extLst>
          </p:cNvPr>
          <p:cNvSpPr txBox="1"/>
          <p:nvPr/>
        </p:nvSpPr>
        <p:spPr>
          <a:xfrm>
            <a:off x="2420669" y="3745746"/>
            <a:ext cx="2269088" cy="646331"/>
          </a:xfrm>
          <a:prstGeom prst="rect">
            <a:avLst/>
          </a:prstGeom>
          <a:noFill/>
        </p:spPr>
        <p:txBody>
          <a:bodyPr wrap="square" rtlCol="0">
            <a:spAutoFit/>
          </a:bodyPr>
          <a:lstStyle/>
          <a:p>
            <a:r>
              <a:rPr lang="en-US" dirty="0">
                <a:solidFill>
                  <a:srgbClr val="FF0000"/>
                </a:solidFill>
              </a:rPr>
              <a:t>Open/close participant list or chat</a:t>
            </a:r>
          </a:p>
        </p:txBody>
      </p:sp>
      <p:cxnSp>
        <p:nvCxnSpPr>
          <p:cNvPr id="19" name="Straight Arrow Connector 18">
            <a:extLst>
              <a:ext uri="{FF2B5EF4-FFF2-40B4-BE49-F238E27FC236}">
                <a16:creationId xmlns:a16="http://schemas.microsoft.com/office/drawing/2014/main" id="{A31D5898-18A0-468E-B64A-A9EB2DA00864}"/>
              </a:ext>
            </a:extLst>
          </p:cNvPr>
          <p:cNvCxnSpPr>
            <a:cxnSpLocks/>
          </p:cNvCxnSpPr>
          <p:nvPr/>
        </p:nvCxnSpPr>
        <p:spPr>
          <a:xfrm flipV="1">
            <a:off x="4568457" y="3753568"/>
            <a:ext cx="3965943" cy="56325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6B39902-1E37-41A0-A32B-461F22EAC084}"/>
              </a:ext>
            </a:extLst>
          </p:cNvPr>
          <p:cNvCxnSpPr>
            <a:cxnSpLocks/>
          </p:cNvCxnSpPr>
          <p:nvPr/>
        </p:nvCxnSpPr>
        <p:spPr>
          <a:xfrm flipV="1">
            <a:off x="4633009" y="671198"/>
            <a:ext cx="3974615" cy="355664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DE6A396-C220-4AB0-BD3D-42AD676C72E0}"/>
              </a:ext>
            </a:extLst>
          </p:cNvPr>
          <p:cNvCxnSpPr/>
          <p:nvPr/>
        </p:nvCxnSpPr>
        <p:spPr>
          <a:xfrm flipH="1">
            <a:off x="5326912" y="2115879"/>
            <a:ext cx="7088" cy="373202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8BD6329-8601-4F8C-8DDB-C7C626B9AFD3}"/>
              </a:ext>
            </a:extLst>
          </p:cNvPr>
          <p:cNvSpPr txBox="1"/>
          <p:nvPr/>
        </p:nvSpPr>
        <p:spPr>
          <a:xfrm>
            <a:off x="4661889" y="1710367"/>
            <a:ext cx="3094075" cy="369332"/>
          </a:xfrm>
          <a:prstGeom prst="rect">
            <a:avLst/>
          </a:prstGeom>
          <a:noFill/>
        </p:spPr>
        <p:txBody>
          <a:bodyPr wrap="square" rtlCol="0">
            <a:spAutoFit/>
          </a:bodyPr>
          <a:lstStyle/>
          <a:p>
            <a:r>
              <a:rPr lang="en-US" dirty="0">
                <a:solidFill>
                  <a:srgbClr val="FF0000"/>
                </a:solidFill>
              </a:rPr>
              <a:t>Share screen</a:t>
            </a:r>
          </a:p>
        </p:txBody>
      </p:sp>
      <p:cxnSp>
        <p:nvCxnSpPr>
          <p:cNvPr id="24" name="Straight Arrow Connector 23">
            <a:extLst>
              <a:ext uri="{FF2B5EF4-FFF2-40B4-BE49-F238E27FC236}">
                <a16:creationId xmlns:a16="http://schemas.microsoft.com/office/drawing/2014/main" id="{4BCD0B92-65FE-40C8-9F3B-C9206B785335}"/>
              </a:ext>
            </a:extLst>
          </p:cNvPr>
          <p:cNvCxnSpPr/>
          <p:nvPr/>
        </p:nvCxnSpPr>
        <p:spPr>
          <a:xfrm flipH="1">
            <a:off x="6209412" y="4285656"/>
            <a:ext cx="14178" cy="158779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736139D-4E0B-43B5-8AA3-658DF15E2D62}"/>
              </a:ext>
            </a:extLst>
          </p:cNvPr>
          <p:cNvSpPr txBox="1"/>
          <p:nvPr/>
        </p:nvSpPr>
        <p:spPr>
          <a:xfrm>
            <a:off x="5674240" y="3906362"/>
            <a:ext cx="3094075" cy="369332"/>
          </a:xfrm>
          <a:prstGeom prst="rect">
            <a:avLst/>
          </a:prstGeom>
          <a:noFill/>
        </p:spPr>
        <p:txBody>
          <a:bodyPr wrap="square" rtlCol="0">
            <a:spAutoFit/>
          </a:bodyPr>
          <a:lstStyle/>
          <a:p>
            <a:r>
              <a:rPr lang="en-US" dirty="0">
                <a:solidFill>
                  <a:srgbClr val="FF0000"/>
                </a:solidFill>
              </a:rPr>
              <a:t>Reactions</a:t>
            </a:r>
          </a:p>
        </p:txBody>
      </p:sp>
      <p:cxnSp>
        <p:nvCxnSpPr>
          <p:cNvPr id="26" name="Straight Arrow Connector 25">
            <a:extLst>
              <a:ext uri="{FF2B5EF4-FFF2-40B4-BE49-F238E27FC236}">
                <a16:creationId xmlns:a16="http://schemas.microsoft.com/office/drawing/2014/main" id="{BA4B8EB8-66B4-4D6D-8E20-3D173CF57A98}"/>
              </a:ext>
            </a:extLst>
          </p:cNvPr>
          <p:cNvCxnSpPr>
            <a:cxnSpLocks/>
          </p:cNvCxnSpPr>
          <p:nvPr/>
        </p:nvCxnSpPr>
        <p:spPr>
          <a:xfrm>
            <a:off x="9304623" y="4132151"/>
            <a:ext cx="0" cy="143447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BD18AD5-7AEC-488E-8501-74BEEDEF0A66}"/>
              </a:ext>
            </a:extLst>
          </p:cNvPr>
          <p:cNvCxnSpPr>
            <a:cxnSpLocks/>
          </p:cNvCxnSpPr>
          <p:nvPr/>
        </p:nvCxnSpPr>
        <p:spPr>
          <a:xfrm flipH="1">
            <a:off x="3305693" y="4358358"/>
            <a:ext cx="1050408" cy="171541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20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6"/>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24"/>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22"/>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P spid="15" grpId="1"/>
      <p:bldP spid="17" grpId="0"/>
      <p:bldP spid="17" grpId="1"/>
      <p:bldP spid="23" grpId="0"/>
      <p:bldP spid="23" grpId="1"/>
      <p:bldP spid="25" grpId="0"/>
      <p:bldP spid="25"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Unintentional Injury</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40</a:t>
            </a:fld>
            <a:endParaRPr lang="en-US"/>
          </a:p>
        </p:txBody>
      </p:sp>
      <p:graphicFrame>
        <p:nvGraphicFramePr>
          <p:cNvPr id="5" name="Chart 4">
            <a:extLst>
              <a:ext uri="{FF2B5EF4-FFF2-40B4-BE49-F238E27FC236}">
                <a16:creationId xmlns:a16="http://schemas.microsoft.com/office/drawing/2014/main" id="{F1B32295-D0E7-4CB2-8448-FB95619C6375}"/>
              </a:ext>
            </a:extLst>
          </p:cNvPr>
          <p:cNvGraphicFramePr>
            <a:graphicFrameLocks noGrp="1"/>
          </p:cNvGraphicFramePr>
          <p:nvPr>
            <p:extLst>
              <p:ext uri="{D42A27DB-BD31-4B8C-83A1-F6EECF244321}">
                <p14:modId xmlns:p14="http://schemas.microsoft.com/office/powerpoint/2010/main" val="2386545983"/>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1403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Unintentional Injury </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41</a:t>
            </a:fld>
            <a:endParaRPr lang="en-US"/>
          </a:p>
        </p:txBody>
      </p:sp>
      <p:graphicFrame>
        <p:nvGraphicFramePr>
          <p:cNvPr id="5" name="Chart 4">
            <a:extLst>
              <a:ext uri="{FF2B5EF4-FFF2-40B4-BE49-F238E27FC236}">
                <a16:creationId xmlns:a16="http://schemas.microsoft.com/office/drawing/2014/main" id="{81A7B6C7-1613-4841-90D0-D549657730EB}"/>
              </a:ext>
            </a:extLst>
          </p:cNvPr>
          <p:cNvGraphicFramePr>
            <a:graphicFrameLocks noGrp="1"/>
          </p:cNvGraphicFramePr>
          <p:nvPr>
            <p:extLst>
              <p:ext uri="{D42A27DB-BD31-4B8C-83A1-F6EECF244321}">
                <p14:modId xmlns:p14="http://schemas.microsoft.com/office/powerpoint/2010/main" val="1930249427"/>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19381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Intentional Injury</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42</a:t>
            </a:fld>
            <a:endParaRPr lang="en-US"/>
          </a:p>
        </p:txBody>
      </p:sp>
      <p:graphicFrame>
        <p:nvGraphicFramePr>
          <p:cNvPr id="5" name="Chart 4">
            <a:extLst>
              <a:ext uri="{FF2B5EF4-FFF2-40B4-BE49-F238E27FC236}">
                <a16:creationId xmlns:a16="http://schemas.microsoft.com/office/drawing/2014/main" id="{536ECE95-9F15-4D34-9A8A-1BB6362C2B8E}"/>
              </a:ext>
            </a:extLst>
          </p:cNvPr>
          <p:cNvGraphicFramePr>
            <a:graphicFrameLocks noGrp="1"/>
          </p:cNvGraphicFramePr>
          <p:nvPr>
            <p:extLst>
              <p:ext uri="{D42A27DB-BD31-4B8C-83A1-F6EECF244321}">
                <p14:modId xmlns:p14="http://schemas.microsoft.com/office/powerpoint/2010/main" val="2600547922"/>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49750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Mental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43</a:t>
            </a:fld>
            <a:endParaRPr lang="en-US"/>
          </a:p>
        </p:txBody>
      </p:sp>
      <p:graphicFrame>
        <p:nvGraphicFramePr>
          <p:cNvPr id="5" name="Chart 4">
            <a:extLst>
              <a:ext uri="{FF2B5EF4-FFF2-40B4-BE49-F238E27FC236}">
                <a16:creationId xmlns:a16="http://schemas.microsoft.com/office/drawing/2014/main" id="{1007975E-7F7D-489C-80F3-C85943420C5F}"/>
              </a:ext>
            </a:extLst>
          </p:cNvPr>
          <p:cNvGraphicFramePr>
            <a:graphicFrameLocks noGrp="1"/>
          </p:cNvGraphicFramePr>
          <p:nvPr>
            <p:extLst>
              <p:ext uri="{D42A27DB-BD31-4B8C-83A1-F6EECF244321}">
                <p14:modId xmlns:p14="http://schemas.microsoft.com/office/powerpoint/2010/main" val="1719521263"/>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61497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Mental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44</a:t>
            </a:fld>
            <a:endParaRPr lang="en-US"/>
          </a:p>
        </p:txBody>
      </p:sp>
      <p:graphicFrame>
        <p:nvGraphicFramePr>
          <p:cNvPr id="5" name="Chart 4">
            <a:extLst>
              <a:ext uri="{FF2B5EF4-FFF2-40B4-BE49-F238E27FC236}">
                <a16:creationId xmlns:a16="http://schemas.microsoft.com/office/drawing/2014/main" id="{142AD9CD-1812-4F2E-A1C4-8B683BB12250}"/>
              </a:ext>
            </a:extLst>
          </p:cNvPr>
          <p:cNvGraphicFramePr>
            <a:graphicFrameLocks noGrp="1"/>
          </p:cNvGraphicFramePr>
          <p:nvPr>
            <p:extLst>
              <p:ext uri="{D42A27DB-BD31-4B8C-83A1-F6EECF244321}">
                <p14:modId xmlns:p14="http://schemas.microsoft.com/office/powerpoint/2010/main" val="27686211"/>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86463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a:xfrm>
            <a:off x="838200" y="136525"/>
            <a:ext cx="10515600" cy="1325563"/>
          </a:xfrm>
        </p:spPr>
        <p:txBody>
          <a:bodyPr/>
          <a:lstStyle/>
          <a:p>
            <a:r>
              <a:rPr lang="en-US" dirty="0"/>
              <a:t>Substance Use</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45</a:t>
            </a:fld>
            <a:endParaRPr lang="en-US"/>
          </a:p>
        </p:txBody>
      </p:sp>
      <p:graphicFrame>
        <p:nvGraphicFramePr>
          <p:cNvPr id="6" name="Chart 5">
            <a:extLst>
              <a:ext uri="{FF2B5EF4-FFF2-40B4-BE49-F238E27FC236}">
                <a16:creationId xmlns:a16="http://schemas.microsoft.com/office/drawing/2014/main" id="{19C54F0C-7D09-4104-9829-5D9EDE549A46}"/>
              </a:ext>
            </a:extLst>
          </p:cNvPr>
          <p:cNvGraphicFramePr>
            <a:graphicFrameLocks noGrp="1"/>
          </p:cNvGraphicFramePr>
          <p:nvPr>
            <p:extLst>
              <p:ext uri="{D42A27DB-BD31-4B8C-83A1-F6EECF244321}">
                <p14:modId xmlns:p14="http://schemas.microsoft.com/office/powerpoint/2010/main" val="674167089"/>
              </p:ext>
            </p:extLst>
          </p:nvPr>
        </p:nvGraphicFramePr>
        <p:xfrm>
          <a:off x="838200" y="1462088"/>
          <a:ext cx="4944094" cy="38430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E8E78A67-0270-4138-8521-E054D2929EA9}"/>
              </a:ext>
            </a:extLst>
          </p:cNvPr>
          <p:cNvGraphicFramePr>
            <a:graphicFrameLocks noGrp="1"/>
          </p:cNvGraphicFramePr>
          <p:nvPr>
            <p:extLst>
              <p:ext uri="{D42A27DB-BD31-4B8C-83A1-F6EECF244321}">
                <p14:modId xmlns:p14="http://schemas.microsoft.com/office/powerpoint/2010/main" val="3436800300"/>
              </p:ext>
            </p:extLst>
          </p:nvPr>
        </p:nvGraphicFramePr>
        <p:xfrm>
          <a:off x="6409708" y="1462088"/>
          <a:ext cx="5029200" cy="43132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038154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Substance Use </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46</a:t>
            </a:fld>
            <a:endParaRPr lang="en-US"/>
          </a:p>
        </p:txBody>
      </p:sp>
      <p:graphicFrame>
        <p:nvGraphicFramePr>
          <p:cNvPr id="6" name="Chart 5">
            <a:extLst>
              <a:ext uri="{FF2B5EF4-FFF2-40B4-BE49-F238E27FC236}">
                <a16:creationId xmlns:a16="http://schemas.microsoft.com/office/drawing/2014/main" id="{B7C2A90C-4749-458A-A87A-C032C2971E82}"/>
              </a:ext>
            </a:extLst>
          </p:cNvPr>
          <p:cNvGraphicFramePr>
            <a:graphicFrameLocks/>
          </p:cNvGraphicFramePr>
          <p:nvPr>
            <p:extLst>
              <p:ext uri="{D42A27DB-BD31-4B8C-83A1-F6EECF244321}">
                <p14:modId xmlns:p14="http://schemas.microsoft.com/office/powerpoint/2010/main" val="1456813847"/>
              </p:ext>
            </p:extLst>
          </p:nvPr>
        </p:nvGraphicFramePr>
        <p:xfrm>
          <a:off x="6324600" y="1471512"/>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F247CD1E-1313-43E9-BD3B-4081B3B1C849}"/>
              </a:ext>
            </a:extLst>
          </p:cNvPr>
          <p:cNvGraphicFramePr>
            <a:graphicFrameLocks/>
          </p:cNvGraphicFramePr>
          <p:nvPr>
            <p:extLst>
              <p:ext uri="{D42A27DB-BD31-4B8C-83A1-F6EECF244321}">
                <p14:modId xmlns:p14="http://schemas.microsoft.com/office/powerpoint/2010/main" val="3449552618"/>
              </p:ext>
            </p:extLst>
          </p:nvPr>
        </p:nvGraphicFramePr>
        <p:xfrm>
          <a:off x="1066800"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799259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Substance Use</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47</a:t>
            </a:fld>
            <a:endParaRPr lang="en-US"/>
          </a:p>
        </p:txBody>
      </p:sp>
      <p:graphicFrame>
        <p:nvGraphicFramePr>
          <p:cNvPr id="5" name="Chart 4">
            <a:extLst>
              <a:ext uri="{FF2B5EF4-FFF2-40B4-BE49-F238E27FC236}">
                <a16:creationId xmlns:a16="http://schemas.microsoft.com/office/drawing/2014/main" id="{2E0C8D32-6766-43D4-8673-953C2B7012C6}"/>
              </a:ext>
            </a:extLst>
          </p:cNvPr>
          <p:cNvGraphicFramePr>
            <a:graphicFrameLocks noGrp="1"/>
          </p:cNvGraphicFramePr>
          <p:nvPr>
            <p:extLst>
              <p:ext uri="{D42A27DB-BD31-4B8C-83A1-F6EECF244321}">
                <p14:modId xmlns:p14="http://schemas.microsoft.com/office/powerpoint/2010/main" val="721911996"/>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50338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Substance Use</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48</a:t>
            </a:fld>
            <a:endParaRPr lang="en-US"/>
          </a:p>
        </p:txBody>
      </p:sp>
      <p:graphicFrame>
        <p:nvGraphicFramePr>
          <p:cNvPr id="8" name="Chart 7">
            <a:extLst>
              <a:ext uri="{FF2B5EF4-FFF2-40B4-BE49-F238E27FC236}">
                <a16:creationId xmlns:a16="http://schemas.microsoft.com/office/drawing/2014/main" id="{C916A5C7-BFF4-4F3F-BE8C-B0F2CF45086B}"/>
              </a:ext>
            </a:extLst>
          </p:cNvPr>
          <p:cNvGraphicFramePr>
            <a:graphicFrameLocks/>
          </p:cNvGraphicFramePr>
          <p:nvPr>
            <p:extLst>
              <p:ext uri="{D42A27DB-BD31-4B8C-83A1-F6EECF244321}">
                <p14:modId xmlns:p14="http://schemas.microsoft.com/office/powerpoint/2010/main" val="4077615386"/>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87872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Substance Use</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49</a:t>
            </a:fld>
            <a:endParaRPr lang="en-US"/>
          </a:p>
        </p:txBody>
      </p:sp>
      <p:graphicFrame>
        <p:nvGraphicFramePr>
          <p:cNvPr id="6" name="Chart 5">
            <a:extLst>
              <a:ext uri="{FF2B5EF4-FFF2-40B4-BE49-F238E27FC236}">
                <a16:creationId xmlns:a16="http://schemas.microsoft.com/office/drawing/2014/main" id="{4C63AC37-6FE8-4DD0-BB1D-81DAD4B4712F}"/>
              </a:ext>
            </a:extLst>
          </p:cNvPr>
          <p:cNvGraphicFramePr>
            <a:graphicFrameLocks noGrp="1"/>
          </p:cNvGraphicFramePr>
          <p:nvPr>
            <p:extLst>
              <p:ext uri="{D42A27DB-BD31-4B8C-83A1-F6EECF244321}">
                <p14:modId xmlns:p14="http://schemas.microsoft.com/office/powerpoint/2010/main" val="469068116"/>
              </p:ext>
            </p:extLst>
          </p:nvPr>
        </p:nvGraphicFramePr>
        <p:xfrm>
          <a:off x="838200"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60A9DC66-6DC6-45A5-949F-F0C004B01884}"/>
              </a:ext>
            </a:extLst>
          </p:cNvPr>
          <p:cNvGraphicFramePr>
            <a:graphicFrameLocks noGrp="1"/>
          </p:cNvGraphicFramePr>
          <p:nvPr>
            <p:extLst>
              <p:ext uri="{D42A27DB-BD31-4B8C-83A1-F6EECF244321}">
                <p14:modId xmlns:p14="http://schemas.microsoft.com/office/powerpoint/2010/main" val="2720884429"/>
              </p:ext>
            </p:extLst>
          </p:nvPr>
        </p:nvGraphicFramePr>
        <p:xfrm>
          <a:off x="6096000"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663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A464-1F9B-4B52-8394-B45C85E08658}"/>
              </a:ext>
            </a:extLst>
          </p:cNvPr>
          <p:cNvSpPr>
            <a:spLocks noGrp="1"/>
          </p:cNvSpPr>
          <p:nvPr>
            <p:ph type="title"/>
          </p:nvPr>
        </p:nvSpPr>
        <p:spPr/>
        <p:txBody>
          <a:bodyPr/>
          <a:lstStyle/>
          <a:p>
            <a:r>
              <a:rPr lang="en-US" dirty="0"/>
              <a:t>Matching Interests</a:t>
            </a:r>
          </a:p>
        </p:txBody>
      </p:sp>
      <p:sp>
        <p:nvSpPr>
          <p:cNvPr id="5" name="Slide Number Placeholder 4">
            <a:extLst>
              <a:ext uri="{FF2B5EF4-FFF2-40B4-BE49-F238E27FC236}">
                <a16:creationId xmlns:a16="http://schemas.microsoft.com/office/drawing/2014/main" id="{E7C81B8E-3E42-4E04-B98C-BA45C004C380}"/>
              </a:ext>
            </a:extLst>
          </p:cNvPr>
          <p:cNvSpPr>
            <a:spLocks noGrp="1"/>
          </p:cNvSpPr>
          <p:nvPr>
            <p:ph type="sldNum" sz="quarter" idx="12"/>
          </p:nvPr>
        </p:nvSpPr>
        <p:spPr/>
        <p:txBody>
          <a:bodyPr/>
          <a:lstStyle/>
          <a:p>
            <a:fld id="{9B536768-C171-4A40-86CF-A60E08BEB5A1}" type="slidenum">
              <a:rPr lang="en-US" smtClean="0"/>
              <a:t>5</a:t>
            </a:fld>
            <a:endParaRPr lang="en-US"/>
          </a:p>
        </p:txBody>
      </p:sp>
      <p:sp>
        <p:nvSpPr>
          <p:cNvPr id="4" name="Oval 3">
            <a:extLst>
              <a:ext uri="{FF2B5EF4-FFF2-40B4-BE49-F238E27FC236}">
                <a16:creationId xmlns:a16="http://schemas.microsoft.com/office/drawing/2014/main" id="{89EAA11A-628E-47C4-A1F7-D073EAECA354}"/>
              </a:ext>
            </a:extLst>
          </p:cNvPr>
          <p:cNvSpPr/>
          <p:nvPr/>
        </p:nvSpPr>
        <p:spPr>
          <a:xfrm>
            <a:off x="5103718" y="1621398"/>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pic>
        <p:nvPicPr>
          <p:cNvPr id="6" name="Picture 5">
            <a:extLst>
              <a:ext uri="{FF2B5EF4-FFF2-40B4-BE49-F238E27FC236}">
                <a16:creationId xmlns:a16="http://schemas.microsoft.com/office/drawing/2014/main" id="{405392F1-07CD-49F5-9821-1D1353357938}"/>
              </a:ext>
            </a:extLst>
          </p:cNvPr>
          <p:cNvPicPr>
            <a:picLocks/>
          </p:cNvPicPr>
          <p:nvPr/>
        </p:nvPicPr>
        <p:blipFill rotWithShape="1">
          <a:blip r:embed="rId3" cstate="print">
            <a:extLst>
              <a:ext uri="{28A0092B-C50C-407E-A947-70E740481C1C}">
                <a14:useLocalDpi xmlns:a14="http://schemas.microsoft.com/office/drawing/2010/main" val="0"/>
              </a:ext>
            </a:extLst>
          </a:blip>
          <a:srcRect r="63516"/>
          <a:stretch/>
        </p:blipFill>
        <p:spPr bwMode="auto">
          <a:xfrm>
            <a:off x="3134899" y="2766489"/>
            <a:ext cx="192024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667B849D-0BCE-4985-A91B-06F32A77EB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424"/>
          <a:stretch/>
        </p:blipFill>
        <p:spPr bwMode="auto">
          <a:xfrm>
            <a:off x="7584201" y="2804199"/>
            <a:ext cx="1258353" cy="168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65F4D93-A382-4A26-B606-99FC80A882FA}"/>
              </a:ext>
            </a:extLst>
          </p:cNvPr>
          <p:cNvSpPr txBox="1"/>
          <p:nvPr/>
        </p:nvSpPr>
        <p:spPr>
          <a:xfrm>
            <a:off x="5083238" y="3125267"/>
            <a:ext cx="2096086" cy="1323439"/>
          </a:xfrm>
          <a:prstGeom prst="rect">
            <a:avLst/>
          </a:prstGeom>
          <a:noFill/>
        </p:spPr>
        <p:txBody>
          <a:bodyPr wrap="square" rtlCol="0">
            <a:spAutoFit/>
          </a:bodyPr>
          <a:lstStyle/>
          <a:p>
            <a:pPr algn="ctr"/>
            <a:r>
              <a:rPr lang="en-US" sz="2000" b="1" dirty="0">
                <a:solidFill>
                  <a:schemeClr val="accent2"/>
                </a:solidFill>
                <a:latin typeface="Arial" panose="020B0604020202020204" pitchFamily="34" charset="0"/>
                <a:cs typeface="Arial" panose="020B0604020202020204" pitchFamily="34" charset="0"/>
              </a:rPr>
              <a:t>Maine Shared </a:t>
            </a:r>
          </a:p>
          <a:p>
            <a:pPr algn="ctr"/>
            <a:r>
              <a:rPr lang="en-US" sz="2000" b="1" dirty="0">
                <a:solidFill>
                  <a:schemeClr val="accent2"/>
                </a:solidFill>
                <a:latin typeface="Arial" panose="020B0604020202020204" pitchFamily="34" charset="0"/>
                <a:cs typeface="Arial" panose="020B0604020202020204" pitchFamily="34" charset="0"/>
              </a:rPr>
              <a:t>Community </a:t>
            </a:r>
            <a:br>
              <a:rPr lang="en-US" sz="2000" b="1" dirty="0">
                <a:solidFill>
                  <a:schemeClr val="accent2"/>
                </a:solidFill>
                <a:latin typeface="Arial" panose="020B0604020202020204" pitchFamily="34" charset="0"/>
                <a:cs typeface="Arial" panose="020B0604020202020204" pitchFamily="34" charset="0"/>
              </a:rPr>
            </a:br>
            <a:r>
              <a:rPr lang="en-US" sz="2000" b="1" dirty="0">
                <a:solidFill>
                  <a:schemeClr val="accent2"/>
                </a:solidFill>
                <a:latin typeface="Arial" panose="020B0604020202020204" pitchFamily="34" charset="0"/>
                <a:cs typeface="Arial" panose="020B0604020202020204" pitchFamily="34" charset="0"/>
              </a:rPr>
              <a:t>Health Needs Assessment</a:t>
            </a:r>
          </a:p>
        </p:txBody>
      </p:sp>
      <p:sp>
        <p:nvSpPr>
          <p:cNvPr id="9" name="Oval 8">
            <a:extLst>
              <a:ext uri="{FF2B5EF4-FFF2-40B4-BE49-F238E27FC236}">
                <a16:creationId xmlns:a16="http://schemas.microsoft.com/office/drawing/2014/main" id="{A44D995E-2CF0-4CB9-AAF6-1A1EE516D9CC}"/>
              </a:ext>
            </a:extLst>
          </p:cNvPr>
          <p:cNvSpPr/>
          <p:nvPr/>
        </p:nvSpPr>
        <p:spPr>
          <a:xfrm>
            <a:off x="2764100" y="1599642"/>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10" name="TextBox 4">
            <a:extLst>
              <a:ext uri="{FF2B5EF4-FFF2-40B4-BE49-F238E27FC236}">
                <a16:creationId xmlns:a16="http://schemas.microsoft.com/office/drawing/2014/main" id="{ECF9FB2A-DC66-4955-8FE4-75C4F809B960}"/>
              </a:ext>
            </a:extLst>
          </p:cNvPr>
          <p:cNvSpPr txBox="1">
            <a:spLocks noChangeArrowheads="1"/>
          </p:cNvSpPr>
          <p:nvPr/>
        </p:nvSpPr>
        <p:spPr bwMode="auto">
          <a:xfrm>
            <a:off x="9754181" y="6019087"/>
            <a:ext cx="2437819"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000" i="1" dirty="0"/>
              <a:t>Images of PHAB and IRS from the internet</a:t>
            </a:r>
          </a:p>
        </p:txBody>
      </p:sp>
    </p:spTree>
    <p:extLst>
      <p:ext uri="{BB962C8B-B14F-4D97-AF65-F5344CB8AC3E}">
        <p14:creationId xmlns:p14="http://schemas.microsoft.com/office/powerpoint/2010/main" val="7126731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542E9-3609-429E-BC68-BBD1E6DBFA44}"/>
              </a:ext>
            </a:extLst>
          </p:cNvPr>
          <p:cNvSpPr>
            <a:spLocks noGrp="1"/>
          </p:cNvSpPr>
          <p:nvPr>
            <p:ph type="title"/>
          </p:nvPr>
        </p:nvSpPr>
        <p:spPr/>
        <p:txBody>
          <a:bodyPr>
            <a:normAutofit/>
          </a:bodyPr>
          <a:lstStyle/>
          <a:p>
            <a:r>
              <a:rPr lang="en-US" dirty="0"/>
              <a:t>Breakout Discussions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50</a:t>
            </a:fld>
            <a:endParaRPr lang="en-US"/>
          </a:p>
        </p:txBody>
      </p:sp>
    </p:spTree>
    <p:extLst>
      <p:ext uri="{BB962C8B-B14F-4D97-AF65-F5344CB8AC3E}">
        <p14:creationId xmlns:p14="http://schemas.microsoft.com/office/powerpoint/2010/main" val="28336827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D1E928-9896-488D-9448-B3CE46F00291}"/>
              </a:ext>
            </a:extLst>
          </p:cNvPr>
          <p:cNvSpPr>
            <a:spLocks noGrp="1"/>
          </p:cNvSpPr>
          <p:nvPr>
            <p:ph type="title"/>
          </p:nvPr>
        </p:nvSpPr>
        <p:spPr/>
        <p:txBody>
          <a:bodyPr>
            <a:normAutofit/>
          </a:bodyPr>
          <a:lstStyle/>
          <a:p>
            <a:r>
              <a:rPr lang="en-US" dirty="0"/>
              <a:t>Reconvene</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51</a:t>
            </a:fld>
            <a:endParaRPr lang="en-US"/>
          </a:p>
        </p:txBody>
      </p:sp>
    </p:spTree>
    <p:extLst>
      <p:ext uri="{BB962C8B-B14F-4D97-AF65-F5344CB8AC3E}">
        <p14:creationId xmlns:p14="http://schemas.microsoft.com/office/powerpoint/2010/main" val="27612172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11591E-7E49-4106-93E5-E4006F8EB7C5}"/>
              </a:ext>
            </a:extLst>
          </p:cNvPr>
          <p:cNvSpPr>
            <a:spLocks noGrp="1"/>
          </p:cNvSpPr>
          <p:nvPr>
            <p:ph type="title"/>
          </p:nvPr>
        </p:nvSpPr>
        <p:spPr/>
        <p:txBody>
          <a:bodyPr>
            <a:normAutofit/>
          </a:bodyPr>
          <a:lstStyle/>
          <a:p>
            <a:r>
              <a:rPr lang="en-US" dirty="0"/>
              <a:t>Wrap up and Next Steps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52</a:t>
            </a:fld>
            <a:endParaRPr lang="en-US"/>
          </a:p>
        </p:txBody>
      </p:sp>
    </p:spTree>
    <p:extLst>
      <p:ext uri="{BB962C8B-B14F-4D97-AF65-F5344CB8AC3E}">
        <p14:creationId xmlns:p14="http://schemas.microsoft.com/office/powerpoint/2010/main" val="39961756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92F8DF-3E66-499B-AEEA-60EB2F661EC5}"/>
              </a:ext>
            </a:extLst>
          </p:cNvPr>
          <p:cNvSpPr>
            <a:spLocks noGrp="1"/>
          </p:cNvSpPr>
          <p:nvPr>
            <p:ph type="title"/>
          </p:nvPr>
        </p:nvSpPr>
        <p:spPr/>
        <p:txBody>
          <a:bodyPr/>
          <a:lstStyle/>
          <a:p>
            <a:r>
              <a:rPr lang="en-US" dirty="0"/>
              <a:t>Contact</a:t>
            </a:r>
          </a:p>
        </p:txBody>
      </p:sp>
      <p:sp>
        <p:nvSpPr>
          <p:cNvPr id="5" name="Content Placeholder 4">
            <a:extLst>
              <a:ext uri="{FF2B5EF4-FFF2-40B4-BE49-F238E27FC236}">
                <a16:creationId xmlns:a16="http://schemas.microsoft.com/office/drawing/2014/main" id="{8971EC0D-4C7B-47CD-AF0B-1159E0838D4B}"/>
              </a:ext>
            </a:extLst>
          </p:cNvPr>
          <p:cNvSpPr>
            <a:spLocks noGrp="1"/>
          </p:cNvSpPr>
          <p:nvPr>
            <p:ph idx="1"/>
          </p:nvPr>
        </p:nvSpPr>
        <p:spPr>
          <a:xfrm>
            <a:off x="838200" y="1588654"/>
            <a:ext cx="8555182" cy="4568701"/>
          </a:xfrm>
        </p:spPr>
        <p:txBody>
          <a:bodyPr>
            <a:normAutofit lnSpcReduction="10000"/>
          </a:bodyPr>
          <a:lstStyle/>
          <a:p>
            <a:pPr>
              <a:lnSpc>
                <a:spcPct val="110000"/>
              </a:lnSpc>
              <a:spcBef>
                <a:spcPts val="0"/>
              </a:spcBef>
              <a:spcAft>
                <a:spcPts val="1800"/>
              </a:spcAft>
            </a:pPr>
            <a:r>
              <a:rPr lang="en-US" b="1" dirty="0">
                <a:solidFill>
                  <a:srgbClr val="444444"/>
                </a:solidFill>
                <a:latin typeface="+mn-lt"/>
              </a:rPr>
              <a:t>Cathy Cole</a:t>
            </a:r>
            <a:r>
              <a:rPr lang="en-US" dirty="0">
                <a:solidFill>
                  <a:srgbClr val="444444"/>
                </a:solidFill>
                <a:latin typeface="+mn-lt"/>
              </a:rPr>
              <a:t>, Regional Director, Education, Lincoln Health, Pen Bay Medical Center and Waldo County General Hospital, </a:t>
            </a:r>
            <a:r>
              <a:rPr lang="en-US" u="sng" dirty="0">
                <a:latin typeface="+mn-lt"/>
                <a:hlinkClick r:id="rId2"/>
              </a:rPr>
              <a:t>Cathy.Cole@lchcare.org</a:t>
            </a:r>
            <a:endParaRPr lang="en-US" dirty="0">
              <a:solidFill>
                <a:srgbClr val="444444"/>
              </a:solidFill>
              <a:latin typeface="+mn-lt"/>
            </a:endParaRPr>
          </a:p>
          <a:p>
            <a:pPr>
              <a:lnSpc>
                <a:spcPct val="110000"/>
              </a:lnSpc>
              <a:spcBef>
                <a:spcPts val="0"/>
              </a:spcBef>
              <a:spcAft>
                <a:spcPts val="1800"/>
              </a:spcAft>
            </a:pPr>
            <a:r>
              <a:rPr lang="en-US" b="1" dirty="0" err="1">
                <a:solidFill>
                  <a:srgbClr val="444444"/>
                </a:solidFill>
                <a:latin typeface="+mn-lt"/>
              </a:rPr>
              <a:t>Drexell</a:t>
            </a:r>
            <a:r>
              <a:rPr lang="en-US" b="1" dirty="0">
                <a:solidFill>
                  <a:srgbClr val="444444"/>
                </a:solidFill>
                <a:latin typeface="+mn-lt"/>
              </a:rPr>
              <a:t> White</a:t>
            </a:r>
            <a:r>
              <a:rPr lang="en-US" dirty="0">
                <a:solidFill>
                  <a:srgbClr val="444444"/>
                </a:solidFill>
                <a:latin typeface="+mn-lt"/>
              </a:rPr>
              <a:t>, District Liaison, </a:t>
            </a:r>
            <a:r>
              <a:rPr lang="en-US" dirty="0" err="1">
                <a:solidFill>
                  <a:srgbClr val="444444"/>
                </a:solidFill>
                <a:latin typeface="+mn-lt"/>
              </a:rPr>
              <a:t>Midcoast</a:t>
            </a:r>
            <a:r>
              <a:rPr lang="en-US" dirty="0">
                <a:solidFill>
                  <a:srgbClr val="444444"/>
                </a:solidFill>
                <a:latin typeface="+mn-lt"/>
              </a:rPr>
              <a:t> District, Maine CDC, </a:t>
            </a:r>
            <a:r>
              <a:rPr lang="en-US" u="sng" dirty="0">
                <a:latin typeface="+mn-lt"/>
                <a:hlinkClick r:id="rId3"/>
              </a:rPr>
              <a:t>Drexell.R.White@maine.gov</a:t>
            </a:r>
            <a:r>
              <a:rPr lang="en-US" dirty="0">
                <a:solidFill>
                  <a:srgbClr val="444444"/>
                </a:solidFill>
                <a:latin typeface="+mn-lt"/>
              </a:rPr>
              <a:t> </a:t>
            </a:r>
          </a:p>
          <a:p>
            <a:pPr>
              <a:lnSpc>
                <a:spcPct val="110000"/>
              </a:lnSpc>
              <a:spcBef>
                <a:spcPts val="0"/>
              </a:spcBef>
              <a:spcAft>
                <a:spcPts val="1800"/>
              </a:spcAft>
            </a:pPr>
            <a:r>
              <a:rPr lang="en-US" b="1" dirty="0">
                <a:latin typeface="+mn-lt"/>
              </a:rPr>
              <a:t>Jo Morrissey</a:t>
            </a:r>
            <a:r>
              <a:rPr lang="en-US" dirty="0">
                <a:latin typeface="+mn-lt"/>
              </a:rPr>
              <a:t>, MPH, Maine Shared CHNA, </a:t>
            </a:r>
            <a:r>
              <a:rPr lang="en-US" dirty="0">
                <a:latin typeface="+mn-lt"/>
                <a:hlinkClick r:id="" action="ppaction://noaction"/>
              </a:rPr>
              <a:t>info@mainechna.org</a:t>
            </a:r>
          </a:p>
          <a:p>
            <a:pPr marL="0" indent="0" algn="ctr">
              <a:lnSpc>
                <a:spcPct val="110000"/>
              </a:lnSpc>
              <a:spcBef>
                <a:spcPts val="0"/>
              </a:spcBef>
              <a:spcAft>
                <a:spcPts val="1800"/>
              </a:spcAft>
              <a:buNone/>
            </a:pPr>
            <a:r>
              <a:rPr lang="en-US" dirty="0">
                <a:latin typeface="+mn-lt"/>
                <a:hlinkClick r:id="" action="ppaction://noaction"/>
              </a:rPr>
              <a:t>www.mainechna.org</a:t>
            </a:r>
            <a:endParaRPr lang="en-US" dirty="0">
              <a:latin typeface="+mn-lt"/>
            </a:endParaRPr>
          </a:p>
          <a:p>
            <a:pPr>
              <a:lnSpc>
                <a:spcPct val="100000"/>
              </a:lnSpc>
              <a:spcBef>
                <a:spcPts val="0"/>
              </a:spcBef>
              <a:spcAft>
                <a:spcPts val="1200"/>
              </a:spcAft>
            </a:pPr>
            <a:endParaRPr lang="en-US" dirty="0">
              <a:latin typeface="+mn-lt"/>
            </a:endParaRP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11567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0F824-7A43-4834-BFB1-08C569341EEB}"/>
              </a:ext>
            </a:extLst>
          </p:cNvPr>
          <p:cNvSpPr>
            <a:spLocks noGrp="1"/>
          </p:cNvSpPr>
          <p:nvPr>
            <p:ph type="title"/>
          </p:nvPr>
        </p:nvSpPr>
        <p:spPr/>
        <p:txBody>
          <a:bodyPr/>
          <a:lstStyle/>
          <a:p>
            <a:r>
              <a:rPr lang="en-US" dirty="0"/>
              <a:t>The Evolution of an Idea…</a:t>
            </a:r>
          </a:p>
        </p:txBody>
      </p:sp>
      <p:sp>
        <p:nvSpPr>
          <p:cNvPr id="3" name="Slide Number Placeholder 2">
            <a:extLst>
              <a:ext uri="{FF2B5EF4-FFF2-40B4-BE49-F238E27FC236}">
                <a16:creationId xmlns:a16="http://schemas.microsoft.com/office/drawing/2014/main" id="{BE642C64-BB34-4CFA-B07A-E3AC390853F7}"/>
              </a:ext>
            </a:extLst>
          </p:cNvPr>
          <p:cNvSpPr>
            <a:spLocks noGrp="1"/>
          </p:cNvSpPr>
          <p:nvPr>
            <p:ph type="sldNum" sz="quarter" idx="12"/>
          </p:nvPr>
        </p:nvSpPr>
        <p:spPr>
          <a:xfrm>
            <a:off x="8610600" y="6340959"/>
            <a:ext cx="2743200" cy="365125"/>
          </a:xfrm>
        </p:spPr>
        <p:txBody>
          <a:bodyPr/>
          <a:lstStyle/>
          <a:p>
            <a:fld id="{9B536768-C171-4A40-86CF-A60E08BEB5A1}" type="slidenum">
              <a:rPr lang="en-US" smtClean="0"/>
              <a:t>6</a:t>
            </a:fld>
            <a:endParaRPr lang="en-US"/>
          </a:p>
        </p:txBody>
      </p:sp>
      <p:graphicFrame>
        <p:nvGraphicFramePr>
          <p:cNvPr id="4" name="Table 4">
            <a:extLst>
              <a:ext uri="{FF2B5EF4-FFF2-40B4-BE49-F238E27FC236}">
                <a16:creationId xmlns:a16="http://schemas.microsoft.com/office/drawing/2014/main" id="{B896A5CE-955D-4191-BA1F-AC512B45B88F}"/>
              </a:ext>
            </a:extLst>
          </p:cNvPr>
          <p:cNvGraphicFramePr>
            <a:graphicFrameLocks noGrp="1"/>
          </p:cNvGraphicFramePr>
          <p:nvPr>
            <p:extLst>
              <p:ext uri="{D42A27DB-BD31-4B8C-83A1-F6EECF244321}">
                <p14:modId xmlns:p14="http://schemas.microsoft.com/office/powerpoint/2010/main" val="838124337"/>
              </p:ext>
            </p:extLst>
          </p:nvPr>
        </p:nvGraphicFramePr>
        <p:xfrm>
          <a:off x="764488" y="1508443"/>
          <a:ext cx="10663024" cy="4232482"/>
        </p:xfrm>
        <a:graphic>
          <a:graphicData uri="http://schemas.openxmlformats.org/drawingml/2006/table">
            <a:tbl>
              <a:tblPr bandRow="1">
                <a:tableStyleId>{5C22544A-7EE6-4342-B048-85BDC9FD1C3A}</a:tableStyleId>
              </a:tblPr>
              <a:tblGrid>
                <a:gridCol w="2665756">
                  <a:extLst>
                    <a:ext uri="{9D8B030D-6E8A-4147-A177-3AD203B41FA5}">
                      <a16:colId xmlns:a16="http://schemas.microsoft.com/office/drawing/2014/main" val="210714180"/>
                    </a:ext>
                  </a:extLst>
                </a:gridCol>
                <a:gridCol w="2665756">
                  <a:extLst>
                    <a:ext uri="{9D8B030D-6E8A-4147-A177-3AD203B41FA5}">
                      <a16:colId xmlns:a16="http://schemas.microsoft.com/office/drawing/2014/main" val="2832070079"/>
                    </a:ext>
                  </a:extLst>
                </a:gridCol>
                <a:gridCol w="2665756">
                  <a:extLst>
                    <a:ext uri="{9D8B030D-6E8A-4147-A177-3AD203B41FA5}">
                      <a16:colId xmlns:a16="http://schemas.microsoft.com/office/drawing/2014/main" val="391589670"/>
                    </a:ext>
                  </a:extLst>
                </a:gridCol>
                <a:gridCol w="2665756">
                  <a:extLst>
                    <a:ext uri="{9D8B030D-6E8A-4147-A177-3AD203B41FA5}">
                      <a16:colId xmlns:a16="http://schemas.microsoft.com/office/drawing/2014/main" val="1624228692"/>
                    </a:ext>
                  </a:extLst>
                </a:gridCol>
              </a:tblGrid>
              <a:tr h="982109">
                <a:tc>
                  <a:txBody>
                    <a:bodyPr/>
                    <a:lstStyle/>
                    <a:p>
                      <a:pPr algn="ctr"/>
                      <a:r>
                        <a:rPr lang="en-US" sz="2800" b="1" dirty="0">
                          <a:solidFill>
                            <a:schemeClr val="bg1"/>
                          </a:solidFill>
                          <a:latin typeface="Arial Narrow" panose="020B0606020202030204" pitchFamily="34" charset="0"/>
                          <a:cs typeface="Arial" panose="020B0604020202020204" pitchFamily="34" charset="0"/>
                        </a:rPr>
                        <a:t>2010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schemeClr val="bg1"/>
                          </a:solidFill>
                          <a:latin typeface="Arial Narrow" panose="020B0606020202030204" pitchFamily="34" charset="0"/>
                          <a:cs typeface="Arial" panose="020B0604020202020204" pitchFamily="34" charset="0"/>
                        </a:rPr>
                        <a:t>OneMaine</a:t>
                      </a:r>
                      <a:endParaRPr lang="en-US" sz="2400" b="1" dirty="0">
                        <a:solidFill>
                          <a:schemeClr val="bg1"/>
                        </a:solidFill>
                        <a:latin typeface="Arial Narrow" panose="020B0606020202030204" pitchFamily="34" charset="0"/>
                        <a:cs typeface="Arial" panose="020B0604020202020204" pitchFamily="34" charset="0"/>
                      </a:endParaRP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SHNAPP</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5"/>
                    </a:solidFill>
                  </a:tcPr>
                </a:tc>
                <a:extLst>
                  <a:ext uri="{0D108BD9-81ED-4DB2-BD59-A6C34878D82A}">
                    <a16:rowId xmlns:a16="http://schemas.microsoft.com/office/drawing/2014/main" val="240855251"/>
                  </a:ext>
                </a:extLst>
              </a:tr>
              <a:tr h="3250373">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1639 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22 Mainstream Forums (live)</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 Immigrant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45 Interviews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latin typeface="Arial" panose="020B0604020202020204" pitchFamily="34" charset="0"/>
                          <a:cs typeface="Arial" panose="020B0604020202020204" pitchFamily="34" charset="0"/>
                        </a:rPr>
                        <a:t>16+ Mainstream Forums (virtual)</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a:latin typeface="Arial" panose="020B0604020202020204" pitchFamily="34" charset="0"/>
                          <a:cs typeface="Arial" panose="020B0604020202020204" pitchFamily="34" charset="0"/>
                        </a:rPr>
                        <a:t>10+ Community Sponsored Events</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a:latin typeface="Arial" panose="020B0604020202020204" pitchFamily="34" charset="0"/>
                          <a:cs typeface="Arial" panose="020B0604020202020204" pitchFamily="34" charset="0"/>
                        </a:rPr>
                        <a:t>1500+ Oral Surveys</a:t>
                      </a:r>
                    </a:p>
                    <a:p>
                      <a:pPr algn="ctr">
                        <a:spcBef>
                          <a:spcPts val="600"/>
                        </a:spcBef>
                      </a:pPr>
                      <a:endParaRPr lang="en-US" sz="200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331030645"/>
                  </a:ext>
                </a:extLst>
              </a:tr>
            </a:tbl>
          </a:graphicData>
        </a:graphic>
      </p:graphicFrame>
    </p:spTree>
    <p:extLst>
      <p:ext uri="{BB962C8B-B14F-4D97-AF65-F5344CB8AC3E}">
        <p14:creationId xmlns:p14="http://schemas.microsoft.com/office/powerpoint/2010/main" val="3308634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normAutofit/>
          </a:bodyPr>
          <a:lstStyle/>
          <a:p>
            <a:r>
              <a:rPr lang="en-US" dirty="0"/>
              <a:t>Inputs and Outcomes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7</a:t>
            </a:fld>
            <a:endParaRPr lang="en-US" dirty="0"/>
          </a:p>
        </p:txBody>
      </p:sp>
      <p:sp>
        <p:nvSpPr>
          <p:cNvPr id="37" name="TextBox 36"/>
          <p:cNvSpPr txBox="1"/>
          <p:nvPr/>
        </p:nvSpPr>
        <p:spPr>
          <a:xfrm>
            <a:off x="294640" y="2017103"/>
            <a:ext cx="2224708" cy="646331"/>
          </a:xfrm>
          <a:prstGeom prst="rect">
            <a:avLst/>
          </a:prstGeom>
          <a:solidFill>
            <a:srgbClr val="9EC9CA"/>
          </a:solidFill>
          <a:ln>
            <a:solidFill>
              <a:schemeClr val="tx1"/>
            </a:solidFill>
          </a:ln>
        </p:spPr>
        <p:txBody>
          <a:bodyPr wrap="square" rtlCol="0">
            <a:spAutoFit/>
          </a:bodyPr>
          <a:lstStyle/>
          <a:p>
            <a:pPr algn="ctr"/>
            <a:r>
              <a:rPr lang="en-US" dirty="0"/>
              <a:t>Mainstream county forums</a:t>
            </a:r>
          </a:p>
        </p:txBody>
      </p:sp>
      <p:sp>
        <p:nvSpPr>
          <p:cNvPr id="38" name="TextBox 37"/>
          <p:cNvSpPr txBox="1"/>
          <p:nvPr/>
        </p:nvSpPr>
        <p:spPr>
          <a:xfrm>
            <a:off x="104000" y="1332412"/>
            <a:ext cx="257049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Ways to Provide Input</a:t>
            </a:r>
          </a:p>
        </p:txBody>
      </p:sp>
      <p:sp>
        <p:nvSpPr>
          <p:cNvPr id="39" name="TextBox 38"/>
          <p:cNvSpPr txBox="1"/>
          <p:nvPr/>
        </p:nvSpPr>
        <p:spPr>
          <a:xfrm>
            <a:off x="3591567" y="1332412"/>
            <a:ext cx="257264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Data Collected</a:t>
            </a:r>
          </a:p>
        </p:txBody>
      </p:sp>
      <p:sp>
        <p:nvSpPr>
          <p:cNvPr id="40" name="TextBox 39"/>
          <p:cNvSpPr txBox="1"/>
          <p:nvPr/>
        </p:nvSpPr>
        <p:spPr>
          <a:xfrm>
            <a:off x="259466" y="3296710"/>
            <a:ext cx="2224708" cy="646331"/>
          </a:xfrm>
          <a:prstGeom prst="rect">
            <a:avLst/>
          </a:prstGeom>
          <a:solidFill>
            <a:srgbClr val="9EC9CA"/>
          </a:solidFill>
          <a:ln>
            <a:solidFill>
              <a:schemeClr val="tx1"/>
            </a:solidFill>
          </a:ln>
        </p:spPr>
        <p:txBody>
          <a:bodyPr wrap="square" rtlCol="0">
            <a:spAutoFit/>
          </a:bodyPr>
          <a:lstStyle/>
          <a:p>
            <a:pPr algn="ctr"/>
            <a:r>
              <a:rPr lang="en-US" dirty="0"/>
              <a:t>Community sponsored events</a:t>
            </a:r>
          </a:p>
        </p:txBody>
      </p:sp>
      <p:sp>
        <p:nvSpPr>
          <p:cNvPr id="41" name="TextBox 40"/>
          <p:cNvSpPr txBox="1"/>
          <p:nvPr/>
        </p:nvSpPr>
        <p:spPr>
          <a:xfrm>
            <a:off x="245712" y="4542114"/>
            <a:ext cx="2224708" cy="369332"/>
          </a:xfrm>
          <a:prstGeom prst="rect">
            <a:avLst/>
          </a:prstGeom>
          <a:solidFill>
            <a:srgbClr val="9EC9CA"/>
          </a:solidFill>
          <a:ln>
            <a:solidFill>
              <a:schemeClr val="tx1"/>
            </a:solidFill>
          </a:ln>
        </p:spPr>
        <p:txBody>
          <a:bodyPr wrap="square" rtlCol="0">
            <a:spAutoFit/>
          </a:bodyPr>
          <a:lstStyle/>
          <a:p>
            <a:pPr algn="ctr"/>
            <a:r>
              <a:rPr lang="en-US" dirty="0"/>
              <a:t>Oral Survey</a:t>
            </a:r>
          </a:p>
        </p:txBody>
      </p:sp>
      <p:sp>
        <p:nvSpPr>
          <p:cNvPr id="45" name="TextBox 44"/>
          <p:cNvSpPr txBox="1"/>
          <p:nvPr/>
        </p:nvSpPr>
        <p:spPr>
          <a:xfrm>
            <a:off x="7081285" y="1332412"/>
            <a:ext cx="507007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Outcomes</a:t>
            </a:r>
            <a:endParaRPr lang="en-US" sz="1200" dirty="0"/>
          </a:p>
        </p:txBody>
      </p:sp>
      <p:sp>
        <p:nvSpPr>
          <p:cNvPr id="46" name="TextBox 45"/>
          <p:cNvSpPr txBox="1"/>
          <p:nvPr/>
        </p:nvSpPr>
        <p:spPr>
          <a:xfrm>
            <a:off x="7081285" y="1803009"/>
            <a:ext cx="5110715" cy="2062103"/>
          </a:xfrm>
          <a:prstGeom prst="rect">
            <a:avLst/>
          </a:prstGeom>
          <a:solidFill>
            <a:srgbClr val="B7D4F7"/>
          </a:solidFill>
          <a:ln>
            <a:solidFill>
              <a:schemeClr val="tx1"/>
            </a:solidFill>
          </a:ln>
        </p:spPr>
        <p:txBody>
          <a:bodyPr wrap="square" rtlCol="0">
            <a:spAutoFit/>
          </a:bodyPr>
          <a:lstStyle/>
          <a:p>
            <a:pPr>
              <a:spcAft>
                <a:spcPts val="600"/>
              </a:spcAft>
            </a:pPr>
            <a:r>
              <a:rPr lang="en-US" sz="1400" b="1" dirty="0"/>
              <a:t>District &amp; County Reports  DUE APRIL 2022</a:t>
            </a:r>
          </a:p>
          <a:p>
            <a:pPr marL="112713" indent="-112713">
              <a:spcAft>
                <a:spcPts val="600"/>
              </a:spcAft>
              <a:buFont typeface="Arial" panose="020B0604020202020204" pitchFamily="34" charset="0"/>
              <a:buChar char="•"/>
            </a:pPr>
            <a:r>
              <a:rPr lang="en-US" sz="1400" dirty="0"/>
              <a:t>4 Health Priorities by county</a:t>
            </a:r>
          </a:p>
          <a:p>
            <a:pPr marL="112713" indent="-112713">
              <a:spcAft>
                <a:spcPts val="600"/>
              </a:spcAft>
              <a:buFont typeface="Arial" panose="020B0604020202020204" pitchFamily="34" charset="0"/>
              <a:buChar char="•"/>
            </a:pPr>
            <a:r>
              <a:rPr lang="en-US" sz="1400" dirty="0"/>
              <a:t>Related indicators</a:t>
            </a:r>
          </a:p>
          <a:p>
            <a:pPr marL="112713" indent="-112713">
              <a:spcAft>
                <a:spcPts val="600"/>
              </a:spcAft>
              <a:buFont typeface="Arial" panose="020B0604020202020204" pitchFamily="34" charset="0"/>
              <a:buChar char="•"/>
            </a:pPr>
            <a:r>
              <a:rPr lang="en-US" sz="1400" dirty="0"/>
              <a:t>Gaps/barriers and resources/assets </a:t>
            </a:r>
          </a:p>
          <a:p>
            <a:pPr marL="112713" indent="-112713">
              <a:spcAft>
                <a:spcPts val="600"/>
              </a:spcAft>
              <a:buFont typeface="Arial" panose="020B0604020202020204" pitchFamily="34" charset="0"/>
              <a:buChar char="•"/>
            </a:pPr>
            <a:r>
              <a:rPr lang="en-US" sz="1400" dirty="0"/>
              <a:t>Notable comparisons between attendee input and the data.</a:t>
            </a:r>
          </a:p>
          <a:p>
            <a:pPr marL="112713" indent="-112713">
              <a:spcAft>
                <a:spcPts val="600"/>
              </a:spcAft>
              <a:buFont typeface="Arial" panose="020B0604020202020204" pitchFamily="34" charset="0"/>
              <a:buChar char="•"/>
            </a:pPr>
            <a:r>
              <a:rPr lang="en-US" sz="1400" dirty="0"/>
              <a:t>Description of those who provided input</a:t>
            </a:r>
          </a:p>
          <a:p>
            <a:pPr marL="112713" indent="-112713">
              <a:spcAft>
                <a:spcPts val="600"/>
              </a:spcAft>
              <a:buFont typeface="Arial" panose="020B0604020202020204" pitchFamily="34" charset="0"/>
              <a:buChar char="•"/>
            </a:pPr>
            <a:r>
              <a:rPr lang="en-US" sz="1400" dirty="0"/>
              <a:t>Methodology</a:t>
            </a:r>
          </a:p>
        </p:txBody>
      </p:sp>
      <p:sp>
        <p:nvSpPr>
          <p:cNvPr id="47" name="TextBox 46"/>
          <p:cNvSpPr txBox="1"/>
          <p:nvPr/>
        </p:nvSpPr>
        <p:spPr>
          <a:xfrm>
            <a:off x="7081286" y="4009436"/>
            <a:ext cx="5110714" cy="2062103"/>
          </a:xfrm>
          <a:prstGeom prst="rect">
            <a:avLst/>
          </a:prstGeom>
          <a:solidFill>
            <a:srgbClr val="B7D4F7"/>
          </a:solidFill>
          <a:ln>
            <a:solidFill>
              <a:schemeClr val="tx1"/>
            </a:solidFill>
          </a:ln>
        </p:spPr>
        <p:txBody>
          <a:bodyPr wrap="square" rtlCol="0">
            <a:spAutoFit/>
          </a:bodyPr>
          <a:lstStyle/>
          <a:p>
            <a:pPr>
              <a:spcAft>
                <a:spcPts val="600"/>
              </a:spcAft>
            </a:pPr>
            <a:r>
              <a:rPr lang="en-US" sz="1400" b="1" dirty="0"/>
              <a:t>State Report  DUE APRIL 2022</a:t>
            </a:r>
          </a:p>
          <a:p>
            <a:pPr marL="112713" indent="-112713">
              <a:spcAft>
                <a:spcPts val="600"/>
              </a:spcAft>
              <a:buFont typeface="Arial" panose="020B0604020202020204" pitchFamily="34" charset="0"/>
              <a:buChar char="•"/>
            </a:pPr>
            <a:r>
              <a:rPr lang="en-US" sz="1400" dirty="0"/>
              <a:t>4 Health Priorities by Community Event and immigrant population. </a:t>
            </a:r>
          </a:p>
          <a:p>
            <a:pPr marL="112713" indent="-112713">
              <a:spcAft>
                <a:spcPts val="600"/>
              </a:spcAft>
              <a:buFont typeface="Arial" panose="020B0604020202020204" pitchFamily="34" charset="0"/>
              <a:buChar char="•"/>
            </a:pPr>
            <a:r>
              <a:rPr lang="en-US" sz="1400" dirty="0"/>
              <a:t>Related indicators</a:t>
            </a:r>
          </a:p>
          <a:p>
            <a:pPr marL="112713" indent="-112713">
              <a:spcAft>
                <a:spcPts val="600"/>
              </a:spcAft>
              <a:buFont typeface="Arial" panose="020B0604020202020204" pitchFamily="34" charset="0"/>
              <a:buChar char="•"/>
            </a:pPr>
            <a:r>
              <a:rPr lang="en-US" sz="1400" dirty="0"/>
              <a:t>Gaps/barriers and resources/assets, </a:t>
            </a:r>
          </a:p>
          <a:p>
            <a:pPr marL="112713" indent="-112713">
              <a:spcAft>
                <a:spcPts val="600"/>
              </a:spcAft>
              <a:buFont typeface="Arial" panose="020B0604020202020204" pitchFamily="34" charset="0"/>
              <a:buChar char="•"/>
            </a:pPr>
            <a:r>
              <a:rPr lang="en-US" sz="1400" dirty="0"/>
              <a:t>Notable comparisons to mainstream population.</a:t>
            </a:r>
          </a:p>
          <a:p>
            <a:pPr marL="112713" indent="-112713">
              <a:spcAft>
                <a:spcPts val="600"/>
              </a:spcAft>
              <a:buFont typeface="Arial" panose="020B0604020202020204" pitchFamily="34" charset="0"/>
              <a:buChar char="•"/>
            </a:pPr>
            <a:r>
              <a:rPr lang="en-US" sz="1400" dirty="0"/>
              <a:t>Description of those who provided input</a:t>
            </a:r>
            <a:endParaRPr lang="en-US" sz="1100" dirty="0"/>
          </a:p>
          <a:p>
            <a:pPr marL="112713" indent="-112713">
              <a:spcAft>
                <a:spcPts val="600"/>
              </a:spcAft>
              <a:buFont typeface="Arial" panose="020B0604020202020204" pitchFamily="34" charset="0"/>
              <a:buChar char="•"/>
            </a:pPr>
            <a:r>
              <a:rPr lang="en-US" sz="1400" dirty="0"/>
              <a:t>Methodology</a:t>
            </a:r>
          </a:p>
        </p:txBody>
      </p:sp>
      <p:sp>
        <p:nvSpPr>
          <p:cNvPr id="48" name="TextBox 47"/>
          <p:cNvSpPr txBox="1"/>
          <p:nvPr/>
        </p:nvSpPr>
        <p:spPr>
          <a:xfrm>
            <a:off x="2826370" y="2159203"/>
            <a:ext cx="4086058" cy="2277547"/>
          </a:xfrm>
          <a:prstGeom prst="rect">
            <a:avLst/>
          </a:prstGeom>
          <a:solidFill>
            <a:srgbClr val="EEEEEE"/>
          </a:solidFill>
          <a:ln>
            <a:solidFill>
              <a:schemeClr val="tx1"/>
            </a:solidFill>
          </a:ln>
        </p:spPr>
        <p:txBody>
          <a:bodyPr wrap="square" rtlCol="0">
            <a:spAutoFit/>
          </a:bodyPr>
          <a:lstStyle/>
          <a:p>
            <a:pPr marL="171450" indent="-171450">
              <a:spcAft>
                <a:spcPts val="600"/>
              </a:spcAft>
              <a:buFont typeface="Arial" panose="020B0604020202020204" pitchFamily="34" charset="0"/>
              <a:buChar char="•"/>
            </a:pPr>
            <a:r>
              <a:rPr lang="en-US" sz="1600" dirty="0"/>
              <a:t>Number of attendees</a:t>
            </a:r>
          </a:p>
          <a:p>
            <a:pPr marL="171450" indent="-171450">
              <a:spcAft>
                <a:spcPts val="600"/>
              </a:spcAft>
              <a:buFont typeface="Arial" panose="020B0604020202020204" pitchFamily="34" charset="0"/>
              <a:buChar char="•"/>
            </a:pPr>
            <a:r>
              <a:rPr lang="en-US" sz="1600" dirty="0"/>
              <a:t>Where attendees live (not CSE)</a:t>
            </a:r>
          </a:p>
          <a:p>
            <a:pPr marL="171450" indent="-171450">
              <a:spcAft>
                <a:spcPts val="600"/>
              </a:spcAft>
              <a:buFont typeface="Arial" panose="020B0604020202020204" pitchFamily="34" charset="0"/>
              <a:buChar char="•"/>
            </a:pPr>
            <a:r>
              <a:rPr lang="en-US" sz="1600" dirty="0"/>
              <a:t>List of data identified Forums and CSE only)</a:t>
            </a:r>
          </a:p>
          <a:p>
            <a:pPr marL="171450" indent="-171450">
              <a:spcAft>
                <a:spcPts val="600"/>
              </a:spcAft>
              <a:buFont typeface="Arial" panose="020B0604020202020204" pitchFamily="34" charset="0"/>
              <a:buChar char="•"/>
            </a:pPr>
            <a:r>
              <a:rPr lang="en-US" sz="1600" dirty="0"/>
              <a:t>Discussion notes (Forums and CSE only)</a:t>
            </a:r>
          </a:p>
          <a:p>
            <a:pPr marL="171450" indent="-171450">
              <a:spcAft>
                <a:spcPts val="600"/>
              </a:spcAft>
              <a:buFont typeface="Arial" panose="020B0604020202020204" pitchFamily="34" charset="0"/>
              <a:buChar char="•"/>
            </a:pPr>
            <a:r>
              <a:rPr lang="en-US" sz="1600" dirty="0"/>
              <a:t>Chat box comments (Forums and CSE only)</a:t>
            </a:r>
          </a:p>
          <a:p>
            <a:pPr marL="171450" indent="-171450">
              <a:spcAft>
                <a:spcPts val="600"/>
              </a:spcAft>
              <a:buFont typeface="Arial" panose="020B0604020202020204" pitchFamily="34" charset="0"/>
              <a:buChar char="•"/>
            </a:pPr>
            <a:r>
              <a:rPr lang="en-US" sz="1600" dirty="0"/>
              <a:t>Health Priorities</a:t>
            </a:r>
          </a:p>
          <a:p>
            <a:pPr marL="171450" indent="-171450">
              <a:spcAft>
                <a:spcPts val="600"/>
              </a:spcAft>
              <a:buFont typeface="Arial" panose="020B0604020202020204" pitchFamily="34" charset="0"/>
              <a:buChar char="•"/>
            </a:pPr>
            <a:r>
              <a:rPr lang="en-US" sz="1600" dirty="0"/>
              <a:t>Gaps and Resources</a:t>
            </a:r>
          </a:p>
        </p:txBody>
      </p:sp>
      <p:sp>
        <p:nvSpPr>
          <p:cNvPr id="17" name="TextBox 16"/>
          <p:cNvSpPr txBox="1"/>
          <p:nvPr/>
        </p:nvSpPr>
        <p:spPr>
          <a:xfrm>
            <a:off x="538480" y="5486400"/>
            <a:ext cx="5161280" cy="369332"/>
          </a:xfrm>
          <a:prstGeom prst="rect">
            <a:avLst/>
          </a:prstGeom>
          <a:noFill/>
        </p:spPr>
        <p:txBody>
          <a:bodyPr wrap="square" rtlCol="0">
            <a:spAutoFit/>
          </a:bodyPr>
          <a:lstStyle/>
          <a:p>
            <a:r>
              <a:rPr lang="en-US" dirty="0"/>
              <a:t>Forums, Events and Surveys conducted Fall 2021</a:t>
            </a:r>
          </a:p>
        </p:txBody>
      </p:sp>
    </p:spTree>
    <p:extLst>
      <p:ext uri="{BB962C8B-B14F-4D97-AF65-F5344CB8AC3E}">
        <p14:creationId xmlns:p14="http://schemas.microsoft.com/office/powerpoint/2010/main" val="3624945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F0666-2240-43DF-9E16-A7B55D4748BE}"/>
              </a:ext>
            </a:extLst>
          </p:cNvPr>
          <p:cNvSpPr>
            <a:spLocks noGrp="1"/>
          </p:cNvSpPr>
          <p:nvPr>
            <p:ph type="title"/>
          </p:nvPr>
        </p:nvSpPr>
        <p:spPr/>
        <p:txBody>
          <a:bodyPr/>
          <a:lstStyle/>
          <a:p>
            <a:r>
              <a:rPr lang="en-US" dirty="0"/>
              <a:t>Leadership remarks</a:t>
            </a:r>
          </a:p>
        </p:txBody>
      </p:sp>
    </p:spTree>
    <p:extLst>
      <p:ext uri="{BB962C8B-B14F-4D97-AF65-F5344CB8AC3E}">
        <p14:creationId xmlns:p14="http://schemas.microsoft.com/office/powerpoint/2010/main" val="1304882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9B6F12-E635-47DE-80A9-A5A2D729F67C}"/>
              </a:ext>
            </a:extLst>
          </p:cNvPr>
          <p:cNvSpPr>
            <a:spLocks noGrp="1"/>
          </p:cNvSpPr>
          <p:nvPr>
            <p:ph type="title"/>
          </p:nvPr>
        </p:nvSpPr>
        <p:spPr/>
        <p:txBody>
          <a:bodyPr>
            <a:normAutofit fontScale="90000"/>
          </a:bodyPr>
          <a:lstStyle/>
          <a:p>
            <a:r>
              <a:rPr lang="en-US" dirty="0"/>
              <a:t>Previous Health Improvement </a:t>
            </a:r>
            <a:r>
              <a:rPr lang="en-US" dirty="0" smtClean="0"/>
              <a:t>Efforts</a:t>
            </a:r>
            <a:br>
              <a:rPr lang="en-US" dirty="0" smtClean="0"/>
            </a:br>
            <a:r>
              <a:rPr lang="en-US" dirty="0" smtClean="0"/>
              <a:t>Knox County: Highlights 2019-2021</a:t>
            </a:r>
            <a:endParaRPr lang="en-US" dirty="0"/>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9</a:t>
            </a:fld>
            <a:endParaRPr lang="en-US"/>
          </a:p>
        </p:txBody>
      </p:sp>
    </p:spTree>
    <p:extLst>
      <p:ext uri="{BB962C8B-B14F-4D97-AF65-F5344CB8AC3E}">
        <p14:creationId xmlns:p14="http://schemas.microsoft.com/office/powerpoint/2010/main" val="4201362914"/>
      </p:ext>
    </p:extLst>
  </p:cSld>
  <p:clrMapOvr>
    <a:masterClrMapping/>
  </p:clrMapOvr>
</p:sld>
</file>

<file path=ppt/theme/theme1.xml><?xml version="1.0" encoding="utf-8"?>
<a:theme xmlns:a="http://schemas.openxmlformats.org/drawingml/2006/main" name="Office Theme">
  <a:themeElements>
    <a:clrScheme name="Maine CHNA">
      <a:dk1>
        <a:sysClr val="windowText" lastClr="000000"/>
      </a:dk1>
      <a:lt1>
        <a:sysClr val="window" lastClr="FFFFFF"/>
      </a:lt1>
      <a:dk2>
        <a:srgbClr val="44546A"/>
      </a:dk2>
      <a:lt2>
        <a:srgbClr val="E7E6E6"/>
      </a:lt2>
      <a:accent1>
        <a:srgbClr val="A2ADB1"/>
      </a:accent1>
      <a:accent2>
        <a:srgbClr val="3D6E6F"/>
      </a:accent2>
      <a:accent3>
        <a:srgbClr val="061D39"/>
      </a:accent3>
      <a:accent4>
        <a:srgbClr val="660F44"/>
      </a:accent4>
      <a:accent5>
        <a:srgbClr val="178AC1"/>
      </a:accent5>
      <a:accent6>
        <a:srgbClr val="94CF4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1498</TotalTime>
  <Words>7848</Words>
  <Application>Microsoft Office PowerPoint</Application>
  <PresentationFormat>Widescreen</PresentationFormat>
  <Paragraphs>810</Paragraphs>
  <Slides>53</Slides>
  <Notes>48</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53</vt:i4>
      </vt:variant>
    </vt:vector>
  </HeadingPairs>
  <TitlesOfParts>
    <vt:vector size="68" baseType="lpstr">
      <vt:lpstr>Arial</vt:lpstr>
      <vt:lpstr>Arial</vt:lpstr>
      <vt:lpstr>Arial Black</vt:lpstr>
      <vt:lpstr>Arial Narrow</vt:lpstr>
      <vt:lpstr>Calibri</vt:lpstr>
      <vt:lpstr>Calibri</vt:lpstr>
      <vt:lpstr>Helvetica</vt:lpstr>
      <vt:lpstr>HelveticaNeueLT Std</vt:lpstr>
      <vt:lpstr>HelveticaNeueLT Std Lt</vt:lpstr>
      <vt:lpstr>HelveticaNeueLT Std Med</vt:lpstr>
      <vt:lpstr>Nunito Sans</vt:lpstr>
      <vt:lpstr>Times New Roman</vt:lpstr>
      <vt:lpstr>Wingdings</vt:lpstr>
      <vt:lpstr>Wingdings 2</vt:lpstr>
      <vt:lpstr>Office Theme</vt:lpstr>
      <vt:lpstr>Maine Shared Community Health Needs Assessment Knox County </vt:lpstr>
      <vt:lpstr>PowerPoint Presentation</vt:lpstr>
      <vt:lpstr>Forum Agenda</vt:lpstr>
      <vt:lpstr>PowerPoint Presentation</vt:lpstr>
      <vt:lpstr>Matching Interests</vt:lpstr>
      <vt:lpstr>The Evolution of an Idea…</vt:lpstr>
      <vt:lpstr>Inputs and Outcomes</vt:lpstr>
      <vt:lpstr>Leadership remarks</vt:lpstr>
      <vt:lpstr>Previous Health Improvement Efforts Knox County: Highlights 2019-2021</vt:lpstr>
      <vt:lpstr>Pandemic Acknowledgement and Thanks</vt:lpstr>
      <vt:lpstr>Midcoast District Public Health Council</vt:lpstr>
      <vt:lpstr>Midcoast Public Health Council Highlights</vt:lpstr>
      <vt:lpstr>Pen Bay Medical Center/Waldo County General Hospital  CHNA 2019-2021 Priorities</vt:lpstr>
      <vt:lpstr>Substance Use</vt:lpstr>
      <vt:lpstr>Tobacco Use</vt:lpstr>
      <vt:lpstr>Obesity and Diabetes</vt:lpstr>
      <vt:lpstr>Food Insecurity</vt:lpstr>
      <vt:lpstr>How to Read the County Health Profiles and Health Equity Data Sheets</vt:lpstr>
      <vt:lpstr>How to Read County Health Profile </vt:lpstr>
      <vt:lpstr>How to Read County Health Profile</vt:lpstr>
      <vt:lpstr>For More Data</vt:lpstr>
      <vt:lpstr>Key Findings</vt:lpstr>
      <vt:lpstr>Demographics</vt:lpstr>
      <vt:lpstr>Demographics</vt:lpstr>
      <vt:lpstr>Social Determinants of Health</vt:lpstr>
      <vt:lpstr>Social Determinants of Health</vt:lpstr>
      <vt:lpstr>Social Determinants of Health</vt:lpstr>
      <vt:lpstr>Social Determinants of Health</vt:lpstr>
      <vt:lpstr>Access</vt:lpstr>
      <vt:lpstr>Access</vt:lpstr>
      <vt:lpstr>Cancer</vt:lpstr>
      <vt:lpstr>Cancer</vt:lpstr>
      <vt:lpstr>Diabetes</vt:lpstr>
      <vt:lpstr>Respiratory Health</vt:lpstr>
      <vt:lpstr>Physical Activity, Nutrition and Weight</vt:lpstr>
      <vt:lpstr>Pregnancy and Birth Outcomes</vt:lpstr>
      <vt:lpstr>Environmental Health</vt:lpstr>
      <vt:lpstr>Environmental Health</vt:lpstr>
      <vt:lpstr>Unintentional Injury</vt:lpstr>
      <vt:lpstr>Unintentional Injury</vt:lpstr>
      <vt:lpstr>Unintentional Injury </vt:lpstr>
      <vt:lpstr>Intentional Injury</vt:lpstr>
      <vt:lpstr>Mental Health</vt:lpstr>
      <vt:lpstr>Mental Health</vt:lpstr>
      <vt:lpstr>Substance Use</vt:lpstr>
      <vt:lpstr>Substance Use </vt:lpstr>
      <vt:lpstr>Substance Use</vt:lpstr>
      <vt:lpstr>Substance Use</vt:lpstr>
      <vt:lpstr>Substance Use</vt:lpstr>
      <vt:lpstr>Breakout Discussions</vt:lpstr>
      <vt:lpstr>Reconvene</vt:lpstr>
      <vt:lpstr>Wrap up and Next Steps</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Shared Community Health Needs Assessment [COMMUNITY FORUM]</dc:title>
  <dc:creator>Patrick Madden</dc:creator>
  <cp:lastModifiedBy>Joanna L. Morrissey</cp:lastModifiedBy>
  <cp:revision>63</cp:revision>
  <dcterms:created xsi:type="dcterms:W3CDTF">2021-07-27T22:49:15Z</dcterms:created>
  <dcterms:modified xsi:type="dcterms:W3CDTF">2021-11-29T17:07:26Z</dcterms:modified>
</cp:coreProperties>
</file>