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9.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13.xml" ContentType="application/vnd.openxmlformats-officedocument.drawingml.chart+xml"/>
  <Override PartName="/ppt/notesSlides/notesSlide31.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notesSlides/notesSlide32.xml" ContentType="application/vnd.openxmlformats-officedocument.presentationml.notesSlide+xml"/>
  <Override PartName="/ppt/charts/chart16.xml" ContentType="application/vnd.openxmlformats-officedocument.drawingml.chart+xml"/>
  <Override PartName="/ppt/notesSlides/notesSlide33.xml" ContentType="application/vnd.openxmlformats-officedocument.presentationml.notesSlide+xml"/>
  <Override PartName="/ppt/charts/chart17.xml" ContentType="application/vnd.openxmlformats-officedocument.drawingml.chart+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charts/chart19.xml" ContentType="application/vnd.openxmlformats-officedocument.drawingml.chart+xml"/>
  <Override PartName="/ppt/notesSlides/notesSlide36.xml" ContentType="application/vnd.openxmlformats-officedocument.presentationml.notesSlide+xml"/>
  <Override PartName="/ppt/charts/chart20.xml" ContentType="application/vnd.openxmlformats-officedocument.drawingml.chart+xml"/>
  <Override PartName="/ppt/notesSlides/notesSlide37.xml" ContentType="application/vnd.openxmlformats-officedocument.presentationml.notesSlide+xml"/>
  <Override PartName="/ppt/charts/chart21.xml" ContentType="application/vnd.openxmlformats-officedocument.drawingml.chart+xml"/>
  <Override PartName="/ppt/notesSlides/notesSlide38.xml" ContentType="application/vnd.openxmlformats-officedocument.presentationml.notesSlide+xml"/>
  <Override PartName="/ppt/charts/chart22.xml" ContentType="application/vnd.openxmlformats-officedocument.drawingml.chart+xml"/>
  <Override PartName="/ppt/charts/style3.xml" ContentType="application/vnd.ms-office.chartstyle+xml"/>
  <Override PartName="/ppt/charts/colors3.xml" ContentType="application/vnd.ms-office.chartcolorstyle+xml"/>
  <Override PartName="/ppt/charts/chart23.xml" ContentType="application/vnd.openxmlformats-officedocument.drawingml.chart+xml"/>
  <Override PartName="/ppt/notesSlides/notesSlide39.xml" ContentType="application/vnd.openxmlformats-officedocument.presentationml.notesSlide+xml"/>
  <Override PartName="/ppt/charts/chart24.xml" ContentType="application/vnd.openxmlformats-officedocument.drawingml.chart+xml"/>
  <Override PartName="/ppt/notesSlides/notesSlide4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2.xml" ContentType="application/vnd.openxmlformats-officedocument.presentationml.notesSlide+xml"/>
  <Override PartName="/ppt/charts/chart29.xml" ContentType="application/vnd.openxmlformats-officedocument.drawingml.chart+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257" r:id="rId3"/>
    <p:sldId id="389" r:id="rId4"/>
    <p:sldId id="380" r:id="rId5"/>
    <p:sldId id="308" r:id="rId6"/>
    <p:sldId id="261" r:id="rId7"/>
    <p:sldId id="262" r:id="rId8"/>
    <p:sldId id="372" r:id="rId9"/>
    <p:sldId id="358" r:id="rId10"/>
    <p:sldId id="266" r:id="rId11"/>
    <p:sldId id="390" r:id="rId12"/>
    <p:sldId id="386" r:id="rId13"/>
    <p:sldId id="387" r:id="rId14"/>
    <p:sldId id="388" r:id="rId15"/>
    <p:sldId id="275" r:id="rId16"/>
    <p:sldId id="376" r:id="rId17"/>
    <p:sldId id="309" r:id="rId18"/>
    <p:sldId id="374" r:id="rId19"/>
    <p:sldId id="269" r:id="rId20"/>
    <p:sldId id="375" r:id="rId21"/>
    <p:sldId id="274" r:id="rId22"/>
    <p:sldId id="281" r:id="rId23"/>
    <p:sldId id="280" r:id="rId24"/>
    <p:sldId id="283" r:id="rId25"/>
    <p:sldId id="284" r:id="rId26"/>
    <p:sldId id="285" r:id="rId27"/>
    <p:sldId id="287" r:id="rId28"/>
    <p:sldId id="288" r:id="rId29"/>
    <p:sldId id="289" r:id="rId30"/>
    <p:sldId id="290" r:id="rId31"/>
    <p:sldId id="291" r:id="rId32"/>
    <p:sldId id="292" r:id="rId33"/>
    <p:sldId id="293" r:id="rId34"/>
    <p:sldId id="294" r:id="rId35"/>
    <p:sldId id="295" r:id="rId36"/>
    <p:sldId id="296" r:id="rId37"/>
    <p:sldId id="286" r:id="rId38"/>
    <p:sldId id="297" r:id="rId39"/>
    <p:sldId id="298" r:id="rId40"/>
    <p:sldId id="378" r:id="rId41"/>
    <p:sldId id="379" r:id="rId42"/>
    <p:sldId id="304" r:id="rId43"/>
    <p:sldId id="391" r:id="rId44"/>
    <p:sldId id="301" r:id="rId45"/>
    <p:sldId id="303" r:id="rId46"/>
    <p:sldId id="270" r:id="rId47"/>
    <p:sldId id="271" r:id="rId48"/>
    <p:sldId id="272" r:id="rId49"/>
    <p:sldId id="38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6E16F-25CA-BD8F-2167-72B31D3BD054}" name="Mark Noyes" initials="MN" userId="S::mnoyes@marketdecisions.com::6fae3f0c-57c9-4fc0-9b6f-4cb153c406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42" clrIdx="1">
    <p:extLst>
      <p:ext uri="{19B8F6BF-5375-455C-9EA6-DF929625EA0E}">
        <p15:presenceInfo xmlns:p15="http://schemas.microsoft.com/office/powerpoint/2012/main" userId="S::cwalsh@marketdecisions.com::3b654986-3b7f-4d06-83b0-3ee07a404b9d" providerId="AD"/>
      </p:ext>
    </p:extLst>
  </p:cmAuthor>
  <p:cmAuthor id="3" name="Krista Wohl" initials="KW" lastIdx="29" clrIdx="2">
    <p:extLst>
      <p:ext uri="{19B8F6BF-5375-455C-9EA6-DF929625EA0E}">
        <p15:presenceInfo xmlns:p15="http://schemas.microsoft.com/office/powerpoint/2012/main" userId="S::kwohl@marketdecisions.com::e52d5a91-df48-40e5-a60a-3126260a6e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0" autoAdjust="0"/>
    <p:restoredTop sz="54482" autoAdjust="0"/>
  </p:normalViewPr>
  <p:slideViewPr>
    <p:cSldViewPr snapToGrid="0">
      <p:cViewPr varScale="1">
        <p:scale>
          <a:sx n="34" d="100"/>
          <a:sy n="34" d="100"/>
        </p:scale>
        <p:origin x="1480" y="44"/>
      </p:cViewPr>
      <p:guideLst>
        <p:guide orient="horz" pos="218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ennebec%20County%20Indicator%20Charts%2010.19.21.xlsx" TargetMode="External"/><Relationship Id="rId2" Type="http://schemas.microsoft.com/office/2011/relationships/chartColorStyle" Target="colors3.xml"/><Relationship Id="rId1" Type="http://schemas.microsoft.com/office/2011/relationships/chartStyle" Target="style3.xml"/></Relationships>
</file>

<file path=ppt/charts/_rels/chart2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ennebec%20County%20Indicator%20Charts%2010.19.21.xlsx" TargetMode="External"/><Relationship Id="rId2" Type="http://schemas.microsoft.com/office/2011/relationships/chartColorStyle" Target="colors4.xml"/><Relationship Id="rId1" Type="http://schemas.microsoft.com/office/2011/relationships/chartStyle" Target="style4.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Kennebec%20County%20Indicator%20Charts%2010.19.2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ennebec%20County%20Indicator%20Charts%2010.19.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Heart failure hospitalizations per 10,000 population</a:t>
            </a:r>
          </a:p>
        </c:rich>
      </c:tx>
      <c:overlay val="0"/>
    </c:title>
    <c:autoTitleDeleted val="0"/>
    <c:plotArea>
      <c:layout/>
      <c:barChart>
        <c:barDir val="col"/>
        <c:grouping val="clustered"/>
        <c:varyColors val="0"/>
        <c:dLbls>
          <c:dLblPos val="outEnd"/>
          <c:showLegendKey val="0"/>
          <c:showVal val="1"/>
          <c:showCatName val="0"/>
          <c:showSerName val="0"/>
          <c:showPercent val="0"/>
          <c:showBubbleSize val="0"/>
        </c:dLbls>
        <c:gapWidth val="150"/>
        <c:axId val="315254159"/>
        <c:axId val="315267887"/>
      </c:barChart>
      <c:catAx>
        <c:axId val="315254159"/>
        <c:scaling>
          <c:orientation val="minMax"/>
        </c:scaling>
        <c:delete val="0"/>
        <c:axPos val="b"/>
        <c:numFmt formatCode="General" sourceLinked="1"/>
        <c:majorTickMark val="out"/>
        <c:minorTickMark val="none"/>
        <c:tickLblPos val="nextTo"/>
        <c:crossAx val="315267887"/>
        <c:crosses val="autoZero"/>
        <c:auto val="1"/>
        <c:lblAlgn val="ctr"/>
        <c:lblOffset val="100"/>
        <c:noMultiLvlLbl val="0"/>
      </c:catAx>
      <c:valAx>
        <c:axId val="315267887"/>
        <c:scaling>
          <c:orientation val="minMax"/>
        </c:scaling>
        <c:delete val="1"/>
        <c:axPos val="l"/>
        <c:numFmt formatCode="General" sourceLinked="1"/>
        <c:majorTickMark val="out"/>
        <c:minorTickMark val="none"/>
        <c:tickLblPos val="nextTo"/>
        <c:crossAx val="31525415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Heart failure hospitalizations per 10,000 population</a:t>
            </a:r>
          </a:p>
        </c:rich>
      </c:tx>
      <c:overlay val="0"/>
    </c:title>
    <c:autoTitleDeleted val="0"/>
    <c:plotArea>
      <c:layout/>
      <c:barChart>
        <c:barDir val="col"/>
        <c:grouping val="clustered"/>
        <c:varyColors val="0"/>
        <c:ser>
          <c:idx val="0"/>
          <c:order val="0"/>
          <c:tx>
            <c:strRef>
              <c:f>'Indicator Tables'!$H$13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4DE-4DBD-AEE6-3ADB81486693}"/>
              </c:ext>
            </c:extLst>
          </c:dPt>
          <c:dPt>
            <c:idx val="1"/>
            <c:invertIfNegative val="0"/>
            <c:bubble3D val="0"/>
            <c:spPr>
              <a:solidFill>
                <a:srgbClr val="A2ADB1"/>
              </a:solidFill>
            </c:spPr>
            <c:extLst>
              <c:ext xmlns:c16="http://schemas.microsoft.com/office/drawing/2014/chart" uri="{C3380CC4-5D6E-409C-BE32-E72D297353CC}">
                <c16:uniqueId val="{00000003-D4DE-4DBD-AEE6-3ADB8148669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Tables'!$N$13:$O$13</c:f>
              <c:strCache>
                <c:ptCount val="2"/>
                <c:pt idx="0">
                  <c:v>2016-2018
Kennebec County</c:v>
                </c:pt>
                <c:pt idx="1">
                  <c:v>2016-2018
Maine</c:v>
                </c:pt>
              </c:strCache>
              <c:extLst/>
            </c:strRef>
          </c:cat>
          <c:val>
            <c:numRef>
              <c:f>'Indicator Tables'!$J$13:$K$13</c:f>
              <c:numCache>
                <c:formatCode>General</c:formatCode>
                <c:ptCount val="2"/>
                <c:pt idx="0">
                  <c:v>11.3</c:v>
                </c:pt>
                <c:pt idx="1">
                  <c:v>11.2</c:v>
                </c:pt>
              </c:numCache>
              <c:extLst/>
            </c:numRef>
          </c:val>
          <c:extLst>
            <c:ext xmlns:c16="http://schemas.microsoft.com/office/drawing/2014/chart" uri="{C3380CC4-5D6E-409C-BE32-E72D297353CC}">
              <c16:uniqueId val="{00000004-D4DE-4DBD-AEE6-3ADB81486693}"/>
            </c:ext>
          </c:extLst>
        </c:ser>
        <c:dLbls>
          <c:dLblPos val="outEnd"/>
          <c:showLegendKey val="0"/>
          <c:showVal val="1"/>
          <c:showCatName val="0"/>
          <c:showSerName val="0"/>
          <c:showPercent val="0"/>
          <c:showBubbleSize val="0"/>
        </c:dLbls>
        <c:gapWidth val="150"/>
        <c:axId val="315254159"/>
        <c:axId val="315267887"/>
      </c:barChart>
      <c:catAx>
        <c:axId val="315254159"/>
        <c:scaling>
          <c:orientation val="minMax"/>
        </c:scaling>
        <c:delete val="0"/>
        <c:axPos val="b"/>
        <c:numFmt formatCode="General" sourceLinked="1"/>
        <c:majorTickMark val="out"/>
        <c:minorTickMark val="none"/>
        <c:tickLblPos val="nextTo"/>
        <c:crossAx val="315267887"/>
        <c:crosses val="autoZero"/>
        <c:auto val="1"/>
        <c:lblAlgn val="ctr"/>
        <c:lblOffset val="100"/>
        <c:noMultiLvlLbl val="0"/>
      </c:catAx>
      <c:valAx>
        <c:axId val="315267887"/>
        <c:scaling>
          <c:orientation val="minMax"/>
          <c:max val="11.7"/>
          <c:min val="10"/>
        </c:scaling>
        <c:delete val="1"/>
        <c:axPos val="l"/>
        <c:numFmt formatCode="General" sourceLinked="1"/>
        <c:majorTickMark val="out"/>
        <c:minorTickMark val="none"/>
        <c:tickLblPos val="nextTo"/>
        <c:crossAx val="31525415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High blood pressure hospitalizations per 10,000 population</a:t>
            </a:r>
          </a:p>
        </c:rich>
      </c:tx>
      <c:overlay val="0"/>
    </c:title>
    <c:autoTitleDeleted val="0"/>
    <c:plotArea>
      <c:layout/>
      <c:barChart>
        <c:barDir val="col"/>
        <c:grouping val="clustered"/>
        <c:varyColors val="0"/>
        <c:ser>
          <c:idx val="0"/>
          <c:order val="0"/>
          <c:tx>
            <c:strRef>
              <c:f>'Indicator Tables'!$H$14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CE4-4970-AB5B-64176476C618}"/>
              </c:ext>
            </c:extLst>
          </c:dPt>
          <c:dPt>
            <c:idx val="1"/>
            <c:invertIfNegative val="0"/>
            <c:bubble3D val="0"/>
            <c:spPr>
              <a:solidFill>
                <a:srgbClr val="3D6E6F"/>
              </a:solidFill>
            </c:spPr>
            <c:extLst>
              <c:ext xmlns:c16="http://schemas.microsoft.com/office/drawing/2014/chart" uri="{C3380CC4-5D6E-409C-BE32-E72D297353CC}">
                <c16:uniqueId val="{00000003-6CE4-4970-AB5B-64176476C618}"/>
              </c:ext>
            </c:extLst>
          </c:dPt>
          <c:dPt>
            <c:idx val="2"/>
            <c:invertIfNegative val="0"/>
            <c:bubble3D val="0"/>
            <c:spPr>
              <a:solidFill>
                <a:srgbClr val="A2ADB1"/>
              </a:solidFill>
            </c:spPr>
            <c:extLst>
              <c:ext xmlns:c16="http://schemas.microsoft.com/office/drawing/2014/chart" uri="{C3380CC4-5D6E-409C-BE32-E72D297353CC}">
                <c16:uniqueId val="{00000005-6CE4-4970-AB5B-64176476C61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Tables'!$M$14:$O$14</c:f>
              <c:strCache>
                <c:ptCount val="3"/>
                <c:pt idx="0">
                  <c:v>2016
Kennebec County</c:v>
                </c:pt>
                <c:pt idx="1">
                  <c:v>2018
Kennebec County</c:v>
                </c:pt>
                <c:pt idx="2">
                  <c:v>2016-2018
Maine</c:v>
                </c:pt>
              </c:strCache>
            </c:strRef>
          </c:cat>
          <c:val>
            <c:numRef>
              <c:f>'Indicator Tables'!$I$14:$K$14</c:f>
              <c:numCache>
                <c:formatCode>General</c:formatCode>
                <c:ptCount val="3"/>
                <c:pt idx="0">
                  <c:v>9.8000000000000007</c:v>
                </c:pt>
                <c:pt idx="1">
                  <c:v>13.1</c:v>
                </c:pt>
                <c:pt idx="2">
                  <c:v>13.8</c:v>
                </c:pt>
              </c:numCache>
            </c:numRef>
          </c:val>
          <c:extLst>
            <c:ext xmlns:c16="http://schemas.microsoft.com/office/drawing/2014/chart" uri="{C3380CC4-5D6E-409C-BE32-E72D297353CC}">
              <c16:uniqueId val="{00000006-6CE4-4970-AB5B-64176476C618}"/>
            </c:ext>
          </c:extLst>
        </c:ser>
        <c:dLbls>
          <c:dLblPos val="outEnd"/>
          <c:showLegendKey val="0"/>
          <c:showVal val="1"/>
          <c:showCatName val="0"/>
          <c:showSerName val="0"/>
          <c:showPercent val="0"/>
          <c:showBubbleSize val="0"/>
        </c:dLbls>
        <c:gapWidth val="150"/>
        <c:axId val="315266639"/>
        <c:axId val="315272879"/>
      </c:barChart>
      <c:catAx>
        <c:axId val="315266639"/>
        <c:scaling>
          <c:orientation val="minMax"/>
        </c:scaling>
        <c:delete val="0"/>
        <c:axPos val="b"/>
        <c:numFmt formatCode="General" sourceLinked="1"/>
        <c:majorTickMark val="out"/>
        <c:minorTickMark val="none"/>
        <c:tickLblPos val="nextTo"/>
        <c:crossAx val="315272879"/>
        <c:crosses val="autoZero"/>
        <c:auto val="1"/>
        <c:lblAlgn val="ctr"/>
        <c:lblOffset val="100"/>
        <c:noMultiLvlLbl val="0"/>
      </c:catAx>
      <c:valAx>
        <c:axId val="315272879"/>
        <c:scaling>
          <c:orientation val="minMax"/>
        </c:scaling>
        <c:delete val="1"/>
        <c:axPos val="l"/>
        <c:numFmt formatCode="General" sourceLinked="1"/>
        <c:majorTickMark val="out"/>
        <c:minorTickMark val="none"/>
        <c:tickLblPos val="nextTo"/>
        <c:crossAx val="31526663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Homes with private wells tested for arsenic</a:t>
            </a:r>
          </a:p>
        </c:rich>
      </c:tx>
      <c:overlay val="0"/>
    </c:title>
    <c:autoTitleDeleted val="0"/>
    <c:plotArea>
      <c:layout/>
      <c:barChart>
        <c:barDir val="col"/>
        <c:grouping val="clustered"/>
        <c:varyColors val="0"/>
        <c:ser>
          <c:idx val="0"/>
          <c:order val="0"/>
          <c:tx>
            <c:strRef>
              <c:f>'Indicator Tables'!$H$17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6F2-45EB-92DE-D4805BFEFE8C}"/>
              </c:ext>
            </c:extLst>
          </c:dPt>
          <c:dPt>
            <c:idx val="1"/>
            <c:invertIfNegative val="0"/>
            <c:bubble3D val="0"/>
            <c:spPr>
              <a:solidFill>
                <a:srgbClr val="3D6E6F"/>
              </a:solidFill>
            </c:spPr>
            <c:extLst>
              <c:ext xmlns:c16="http://schemas.microsoft.com/office/drawing/2014/chart" uri="{C3380CC4-5D6E-409C-BE32-E72D297353CC}">
                <c16:uniqueId val="{00000003-A6F2-45EB-92DE-D4805BFEFE8C}"/>
              </c:ext>
            </c:extLst>
          </c:dPt>
          <c:dPt>
            <c:idx val="2"/>
            <c:invertIfNegative val="0"/>
            <c:bubble3D val="0"/>
            <c:spPr>
              <a:solidFill>
                <a:srgbClr val="A2ADB1"/>
              </a:solidFill>
            </c:spPr>
            <c:extLst>
              <c:ext xmlns:c16="http://schemas.microsoft.com/office/drawing/2014/chart" uri="{C3380CC4-5D6E-409C-BE32-E72D297353CC}">
                <c16:uniqueId val="{00000005-A6F2-45EB-92DE-D4805BFEFE8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Tables'!$M$17:$O$17</c:f>
              <c:strCache>
                <c:ptCount val="3"/>
                <c:pt idx="0">
                  <c:v>2012 &amp; 2014
Kennebec County</c:v>
                </c:pt>
                <c:pt idx="1">
                  <c:v>2015-2017
Kennebec County</c:v>
                </c:pt>
                <c:pt idx="2">
                  <c:v>2015-2017
Maine</c:v>
                </c:pt>
              </c:strCache>
            </c:strRef>
          </c:cat>
          <c:val>
            <c:numRef>
              <c:f>'Indicator Tables'!$I$17:$K$17</c:f>
              <c:numCache>
                <c:formatCode>0.0%</c:formatCode>
                <c:ptCount val="3"/>
                <c:pt idx="0">
                  <c:v>0.57299999999999995</c:v>
                </c:pt>
                <c:pt idx="1">
                  <c:v>0.64800000000000002</c:v>
                </c:pt>
                <c:pt idx="2">
                  <c:v>0.53200000000000003</c:v>
                </c:pt>
              </c:numCache>
            </c:numRef>
          </c:val>
          <c:extLst>
            <c:ext xmlns:c16="http://schemas.microsoft.com/office/drawing/2014/chart" uri="{C3380CC4-5D6E-409C-BE32-E72D297353CC}">
              <c16:uniqueId val="{00000006-A6F2-45EB-92DE-D4805BFEFE8C}"/>
            </c:ext>
          </c:extLst>
        </c:ser>
        <c:dLbls>
          <c:dLblPos val="outEnd"/>
          <c:showLegendKey val="0"/>
          <c:showVal val="1"/>
          <c:showCatName val="0"/>
          <c:showSerName val="0"/>
          <c:showPercent val="0"/>
          <c:showBubbleSize val="0"/>
        </c:dLbls>
        <c:gapWidth val="150"/>
        <c:axId val="315273711"/>
        <c:axId val="315269551"/>
      </c:barChart>
      <c:catAx>
        <c:axId val="315273711"/>
        <c:scaling>
          <c:orientation val="minMax"/>
        </c:scaling>
        <c:delete val="0"/>
        <c:axPos val="b"/>
        <c:numFmt formatCode="General" sourceLinked="1"/>
        <c:majorTickMark val="out"/>
        <c:minorTickMark val="none"/>
        <c:tickLblPos val="nextTo"/>
        <c:crossAx val="315269551"/>
        <c:crosses val="autoZero"/>
        <c:auto val="1"/>
        <c:lblAlgn val="ctr"/>
        <c:lblOffset val="100"/>
        <c:noMultiLvlLbl val="0"/>
      </c:catAx>
      <c:valAx>
        <c:axId val="315269551"/>
        <c:scaling>
          <c:orientation val="minMax"/>
        </c:scaling>
        <c:delete val="1"/>
        <c:axPos val="l"/>
        <c:numFmt formatCode="0.0%" sourceLinked="1"/>
        <c:majorTickMark val="out"/>
        <c:minorTickMark val="none"/>
        <c:tickLblPos val="nextTo"/>
        <c:crossAx val="3152737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a:t>Lead screening among children (ages 12-23 months)</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9"/>
              <c:pt idx="0">
                <c:v>2011</c:v>
              </c:pt>
              <c:pt idx="1">
                <c:v>2012</c:v>
              </c:pt>
              <c:pt idx="2">
                <c:v>2013</c:v>
              </c:pt>
              <c:pt idx="3">
                <c:v>2014</c:v>
              </c:pt>
              <c:pt idx="4">
                <c:v>2015</c:v>
              </c:pt>
              <c:pt idx="5">
                <c:v>2016</c:v>
              </c:pt>
              <c:pt idx="6">
                <c:v>2017</c:v>
              </c:pt>
              <c:pt idx="7">
                <c:v>2018</c:v>
              </c:pt>
              <c:pt idx="8">
                <c:v>2019</c:v>
              </c:pt>
            </c:numLit>
          </c:cat>
          <c:val>
            <c:numRef>
              <c:f>[2]Trendings!$B$2:$J$2</c:f>
              <c:numCache>
                <c:formatCode>0.0%</c:formatCode>
                <c:ptCount val="9"/>
                <c:pt idx="0">
                  <c:v>0.32</c:v>
                </c:pt>
                <c:pt idx="1">
                  <c:v>0.51100000000000001</c:v>
                </c:pt>
                <c:pt idx="2">
                  <c:v>0.54300000000000004</c:v>
                </c:pt>
                <c:pt idx="3">
                  <c:v>0.56200000000000006</c:v>
                </c:pt>
                <c:pt idx="4">
                  <c:v>0.64</c:v>
                </c:pt>
                <c:pt idx="5">
                  <c:v>0.51600000000000001</c:v>
                </c:pt>
                <c:pt idx="6">
                  <c:v>0.60299999999999998</c:v>
                </c:pt>
                <c:pt idx="7">
                  <c:v>0.504</c:v>
                </c:pt>
                <c:pt idx="8">
                  <c:v>0.65300000000000002</c:v>
                </c:pt>
              </c:numCache>
            </c:numRef>
          </c:val>
          <c:smooth val="0"/>
          <c:extLst>
            <c:ext xmlns:c16="http://schemas.microsoft.com/office/drawing/2014/chart" uri="{C3380CC4-5D6E-409C-BE32-E72D297353CC}">
              <c16:uniqueId val="{00000000-4611-4BC4-AF35-23FE057D602D}"/>
            </c:ext>
          </c:extLst>
        </c:ser>
        <c:dLbls>
          <c:showLegendKey val="0"/>
          <c:showVal val="0"/>
          <c:showCatName val="0"/>
          <c:showSerName val="0"/>
          <c:showPercent val="0"/>
          <c:showBubbleSize val="0"/>
        </c:dLbls>
        <c:marker val="1"/>
        <c:smooth val="0"/>
        <c:axId val="2115615935"/>
        <c:axId val="2115616351"/>
      </c:lineChart>
      <c:catAx>
        <c:axId val="2115615935"/>
        <c:scaling>
          <c:orientation val="minMax"/>
        </c:scaling>
        <c:delete val="0"/>
        <c:axPos val="b"/>
        <c:numFmt formatCode="General" sourceLinked="1"/>
        <c:majorTickMark val="out"/>
        <c:minorTickMark val="none"/>
        <c:tickLblPos val="nextTo"/>
        <c:crossAx val="2115616351"/>
        <c:crosses val="autoZero"/>
        <c:auto val="1"/>
        <c:lblAlgn val="ctr"/>
        <c:lblOffset val="100"/>
        <c:noMultiLvlLbl val="0"/>
      </c:catAx>
      <c:valAx>
        <c:axId val="2115616351"/>
        <c:scaling>
          <c:orientation val="minMax"/>
          <c:max val="0.70000000000000007"/>
          <c:min val="0"/>
        </c:scaling>
        <c:delete val="1"/>
        <c:axPos val="l"/>
        <c:majorGridlines/>
        <c:numFmt formatCode="0%" sourceLinked="0"/>
        <c:majorTickMark val="out"/>
        <c:minorTickMark val="none"/>
        <c:tickLblPos val="nextTo"/>
        <c:crossAx val="211561593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12-23 months)</a:t>
            </a:r>
          </a:p>
        </c:rich>
      </c:tx>
      <c:overlay val="0"/>
    </c:title>
    <c:autoTitleDeleted val="0"/>
    <c:plotArea>
      <c:layout/>
      <c:barChart>
        <c:barDir val="col"/>
        <c:grouping val="clustered"/>
        <c:varyColors val="0"/>
        <c:ser>
          <c:idx val="0"/>
          <c:order val="0"/>
          <c:tx>
            <c:strRef>
              <c:f>'Indicator Tables'!$H$18</c:f>
              <c:strCache>
                <c:ptCount val="1"/>
                <c:pt idx="0">
                  <c:v>N/A</c:v>
                </c:pt>
              </c:strCache>
            </c:strRef>
          </c:tx>
          <c:invertIfNegative val="0"/>
          <c:dPt>
            <c:idx val="0"/>
            <c:invertIfNegative val="0"/>
            <c:bubble3D val="0"/>
            <c:spPr>
              <a:solidFill>
                <a:srgbClr val="A2ADB1"/>
              </a:solidFill>
            </c:spPr>
            <c:extLst>
              <c:ext xmlns:c16="http://schemas.microsoft.com/office/drawing/2014/chart" uri="{C3380CC4-5D6E-409C-BE32-E72D297353CC}">
                <c16:uniqueId val="{00000001-3405-4F59-87E2-B6F2BA1AE42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Tables'!$O$18</c:f>
              <c:strCache>
                <c:ptCount val="1"/>
                <c:pt idx="0">
                  <c:v>2019
Maine</c:v>
                </c:pt>
              </c:strCache>
              <c:extLst/>
            </c:strRef>
          </c:cat>
          <c:val>
            <c:numRef>
              <c:f>'Indicator Tables'!$K$18</c:f>
              <c:numCache>
                <c:formatCode>0.0%</c:formatCode>
                <c:ptCount val="1"/>
                <c:pt idx="0">
                  <c:v>0.60299999999999998</c:v>
                </c:pt>
              </c:numCache>
              <c:extLst/>
            </c:numRef>
          </c:val>
          <c:extLst>
            <c:ext xmlns:c16="http://schemas.microsoft.com/office/drawing/2014/chart" uri="{C3380CC4-5D6E-409C-BE32-E72D297353CC}">
              <c16:uniqueId val="{00000002-3405-4F59-87E2-B6F2BA1AE420}"/>
            </c:ext>
          </c:extLst>
        </c:ser>
        <c:dLbls>
          <c:dLblPos val="outEnd"/>
          <c:showLegendKey val="0"/>
          <c:showVal val="1"/>
          <c:showCatName val="0"/>
          <c:showSerName val="0"/>
          <c:showPercent val="0"/>
          <c:showBubbleSize val="0"/>
        </c:dLbls>
        <c:gapWidth val="150"/>
        <c:axId val="315255407"/>
        <c:axId val="315250415"/>
      </c:barChart>
      <c:catAx>
        <c:axId val="315255407"/>
        <c:scaling>
          <c:orientation val="minMax"/>
        </c:scaling>
        <c:delete val="0"/>
        <c:axPos val="b"/>
        <c:numFmt formatCode="General" sourceLinked="1"/>
        <c:majorTickMark val="out"/>
        <c:minorTickMark val="none"/>
        <c:tickLblPos val="nextTo"/>
        <c:crossAx val="315250415"/>
        <c:crosses val="autoZero"/>
        <c:auto val="1"/>
        <c:lblAlgn val="ctr"/>
        <c:lblOffset val="100"/>
        <c:noMultiLvlLbl val="0"/>
      </c:catAx>
      <c:valAx>
        <c:axId val="315250415"/>
        <c:scaling>
          <c:orientation val="minMax"/>
        </c:scaling>
        <c:delete val="1"/>
        <c:axPos val="l"/>
        <c:numFmt formatCode="0.0%" sourceLinked="1"/>
        <c:majorTickMark val="out"/>
        <c:minorTickMark val="none"/>
        <c:tickLblPos val="nextTo"/>
        <c:crossAx val="3152554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46F-44DE-BF27-1ECC3156CEA4}"/>
              </c:ext>
            </c:extLst>
          </c:dPt>
          <c:dPt>
            <c:idx val="1"/>
            <c:invertIfNegative val="0"/>
            <c:bubble3D val="0"/>
            <c:spPr>
              <a:solidFill>
                <a:srgbClr val="3D6E6F"/>
              </a:solidFill>
            </c:spPr>
            <c:extLst>
              <c:ext xmlns:c16="http://schemas.microsoft.com/office/drawing/2014/chart" uri="{C3380CC4-5D6E-409C-BE32-E72D297353CC}">
                <c16:uniqueId val="{00000003-B46F-44DE-BF27-1ECC3156CEA4}"/>
              </c:ext>
            </c:extLst>
          </c:dPt>
          <c:dPt>
            <c:idx val="2"/>
            <c:invertIfNegative val="0"/>
            <c:bubble3D val="0"/>
            <c:spPr>
              <a:solidFill>
                <a:srgbClr val="A2ADB1"/>
              </a:solidFill>
            </c:spPr>
            <c:extLst>
              <c:ext xmlns:c16="http://schemas.microsoft.com/office/drawing/2014/chart" uri="{C3380CC4-5D6E-409C-BE32-E72D297353CC}">
                <c16:uniqueId val="{00000005-B46F-44DE-BF27-1ECC3156CEA4}"/>
              </c:ext>
            </c:extLst>
          </c:dPt>
          <c:dPt>
            <c:idx val="3"/>
            <c:invertIfNegative val="0"/>
            <c:bubble3D val="0"/>
            <c:spPr>
              <a:solidFill>
                <a:srgbClr val="A2ADB1"/>
              </a:solidFill>
            </c:spPr>
            <c:extLst>
              <c:ext xmlns:c16="http://schemas.microsoft.com/office/drawing/2014/chart" uri="{C3380CC4-5D6E-409C-BE32-E72D297353CC}">
                <c16:uniqueId val="{00000007-B46F-44DE-BF27-1ECC3156CEA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Tables'!$M$20:$P$20</c:f>
              <c:strCache>
                <c:ptCount val="4"/>
                <c:pt idx="0">
                  <c:v>2007-2011
Kennebec County</c:v>
                </c:pt>
                <c:pt idx="1">
                  <c:v>2015-2019
Kennebec County</c:v>
                </c:pt>
                <c:pt idx="2">
                  <c:v>2015-2019
Maine</c:v>
                </c:pt>
                <c:pt idx="3">
                  <c:v>2019
U.S.</c:v>
                </c:pt>
              </c:strCache>
            </c:strRef>
          </c:cat>
          <c:val>
            <c:numRef>
              <c:f>'Indicator Tables'!$I$20:$L$20</c:f>
              <c:numCache>
                <c:formatCode>General</c:formatCode>
                <c:ptCount val="4"/>
                <c:pt idx="0">
                  <c:v>56.4</c:v>
                </c:pt>
                <c:pt idx="1">
                  <c:v>92.5</c:v>
                </c:pt>
                <c:pt idx="2">
                  <c:v>83.9</c:v>
                </c:pt>
                <c:pt idx="3">
                  <c:v>71.2</c:v>
                </c:pt>
              </c:numCache>
            </c:numRef>
          </c:val>
          <c:extLst>
            <c:ext xmlns:c16="http://schemas.microsoft.com/office/drawing/2014/chart" uri="{C3380CC4-5D6E-409C-BE32-E72D297353CC}">
              <c16:uniqueId val="{00000008-B46F-44DE-BF27-1ECC3156CEA4}"/>
            </c:ext>
          </c:extLst>
        </c:ser>
        <c:dLbls>
          <c:showLegendKey val="0"/>
          <c:showVal val="1"/>
          <c:showCatName val="0"/>
          <c:showSerName val="0"/>
          <c:showPercent val="0"/>
          <c:showBubbleSize val="0"/>
        </c:dLbls>
        <c:gapWidth val="150"/>
        <c:overlap val="-25"/>
        <c:axId val="315261647"/>
        <c:axId val="315259151"/>
      </c:barChart>
      <c:dateAx>
        <c:axId val="315261647"/>
        <c:scaling>
          <c:orientation val="minMax"/>
        </c:scaling>
        <c:delete val="0"/>
        <c:axPos val="b"/>
        <c:numFmt formatCode="General" sourceLinked="1"/>
        <c:majorTickMark val="none"/>
        <c:minorTickMark val="none"/>
        <c:tickLblPos val="nextTo"/>
        <c:txPr>
          <a:bodyPr/>
          <a:lstStyle/>
          <a:p>
            <a:pPr>
              <a:defRPr sz="1100"/>
            </a:pPr>
            <a:endParaRPr lang="en-US"/>
          </a:p>
        </c:txPr>
        <c:crossAx val="315259151"/>
        <c:crosses val="autoZero"/>
        <c:auto val="0"/>
        <c:lblOffset val="100"/>
        <c:baseTimeUnit val="days"/>
      </c:dateAx>
      <c:valAx>
        <c:axId val="315259151"/>
        <c:scaling>
          <c:orientation val="minMax"/>
          <c:min val="0"/>
        </c:scaling>
        <c:delete val="1"/>
        <c:axPos val="l"/>
        <c:numFmt formatCode="General" sourceLinked="1"/>
        <c:majorTickMark val="out"/>
        <c:minorTickMark val="none"/>
        <c:tickLblPos val="nextTo"/>
        <c:crossAx val="31526164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626-47DD-8C9D-7E5C5CBEACA8}"/>
              </c:ext>
            </c:extLst>
          </c:dPt>
          <c:dPt>
            <c:idx val="1"/>
            <c:invertIfNegative val="0"/>
            <c:bubble3D val="0"/>
            <c:spPr>
              <a:solidFill>
                <a:srgbClr val="3D6E6F"/>
              </a:solidFill>
            </c:spPr>
            <c:extLst>
              <c:ext xmlns:c16="http://schemas.microsoft.com/office/drawing/2014/chart" uri="{C3380CC4-5D6E-409C-BE32-E72D297353CC}">
                <c16:uniqueId val="{00000003-2626-47DD-8C9D-7E5C5CBEACA8}"/>
              </c:ext>
            </c:extLst>
          </c:dPt>
          <c:dPt>
            <c:idx val="2"/>
            <c:invertIfNegative val="0"/>
            <c:bubble3D val="0"/>
            <c:spPr>
              <a:solidFill>
                <a:srgbClr val="A2ADB1"/>
              </a:solidFill>
            </c:spPr>
            <c:extLst>
              <c:ext xmlns:c16="http://schemas.microsoft.com/office/drawing/2014/chart" uri="{C3380CC4-5D6E-409C-BE32-E72D297353CC}">
                <c16:uniqueId val="{00000005-2626-47DD-8C9D-7E5C5CBEACA8}"/>
              </c:ext>
            </c:extLst>
          </c:dPt>
          <c:dPt>
            <c:idx val="3"/>
            <c:invertIfNegative val="0"/>
            <c:bubble3D val="0"/>
            <c:spPr>
              <a:solidFill>
                <a:srgbClr val="A2ADB1"/>
              </a:solidFill>
            </c:spPr>
            <c:extLst>
              <c:ext xmlns:c16="http://schemas.microsoft.com/office/drawing/2014/chart" uri="{C3380CC4-5D6E-409C-BE32-E72D297353CC}">
                <c16:uniqueId val="{00000007-2626-47DD-8C9D-7E5C5CBEAC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Tables'!$M$21:$P$21</c:f>
              <c:strCache>
                <c:ptCount val="4"/>
                <c:pt idx="0">
                  <c:v>2007-2011
Kennebec County</c:v>
                </c:pt>
                <c:pt idx="1">
                  <c:v>2015-2019
Kennebec County</c:v>
                </c:pt>
                <c:pt idx="2">
                  <c:v>2015-2019
Maine</c:v>
                </c:pt>
                <c:pt idx="3">
                  <c:v>2019
U.S.</c:v>
                </c:pt>
              </c:strCache>
            </c:strRef>
          </c:cat>
          <c:val>
            <c:numRef>
              <c:f>'Indicator Tables'!$I$21:$L$21</c:f>
              <c:numCache>
                <c:formatCode>General</c:formatCode>
                <c:ptCount val="4"/>
                <c:pt idx="0">
                  <c:v>12.2</c:v>
                </c:pt>
                <c:pt idx="1">
                  <c:v>35.200000000000003</c:v>
                </c:pt>
                <c:pt idx="2">
                  <c:v>28</c:v>
                </c:pt>
                <c:pt idx="3">
                  <c:v>21.4</c:v>
                </c:pt>
              </c:numCache>
            </c:numRef>
          </c:val>
          <c:extLst>
            <c:ext xmlns:c16="http://schemas.microsoft.com/office/drawing/2014/chart" uri="{C3380CC4-5D6E-409C-BE32-E72D297353CC}">
              <c16:uniqueId val="{00000008-2626-47DD-8C9D-7E5C5CBEACA8}"/>
            </c:ext>
          </c:extLst>
        </c:ser>
        <c:dLbls>
          <c:dLblPos val="outEnd"/>
          <c:showLegendKey val="0"/>
          <c:showVal val="1"/>
          <c:showCatName val="0"/>
          <c:showSerName val="0"/>
          <c:showPercent val="0"/>
          <c:showBubbleSize val="0"/>
        </c:dLbls>
        <c:gapWidth val="150"/>
        <c:axId val="315255407"/>
        <c:axId val="315260815"/>
      </c:barChart>
      <c:catAx>
        <c:axId val="315255407"/>
        <c:scaling>
          <c:orientation val="minMax"/>
        </c:scaling>
        <c:delete val="0"/>
        <c:axPos val="b"/>
        <c:numFmt formatCode="General" sourceLinked="1"/>
        <c:majorTickMark val="out"/>
        <c:minorTickMark val="none"/>
        <c:tickLblPos val="nextTo"/>
        <c:crossAx val="315260815"/>
        <c:crosses val="autoZero"/>
        <c:auto val="1"/>
        <c:lblAlgn val="ctr"/>
        <c:lblOffset val="100"/>
        <c:noMultiLvlLbl val="0"/>
      </c:catAx>
      <c:valAx>
        <c:axId val="315260815"/>
        <c:scaling>
          <c:orientation val="minMax"/>
        </c:scaling>
        <c:delete val="1"/>
        <c:axPos val="l"/>
        <c:numFmt formatCode="General" sourceLinked="1"/>
        <c:majorTickMark val="out"/>
        <c:minorTickMark val="none"/>
        <c:tickLblPos val="nextTo"/>
        <c:crossAx val="3152554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overlay val="0"/>
    </c:title>
    <c:autoTitleDeleted val="0"/>
    <c:plotArea>
      <c:layout/>
      <c:barChart>
        <c:barDir val="col"/>
        <c:grouping val="clustered"/>
        <c:varyColors val="0"/>
        <c:ser>
          <c:idx val="0"/>
          <c:order val="0"/>
          <c:tx>
            <c:strRef>
              <c:f>'Indicator Tables'!$I$22</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2A9A-4E4C-8832-8090D0972F5E}"/>
              </c:ext>
            </c:extLst>
          </c:dPt>
          <c:dPt>
            <c:idx val="1"/>
            <c:invertIfNegative val="0"/>
            <c:bubble3D val="0"/>
            <c:spPr>
              <a:solidFill>
                <a:srgbClr val="A2ADB1"/>
              </a:solidFill>
            </c:spPr>
            <c:extLst>
              <c:ext xmlns:c16="http://schemas.microsoft.com/office/drawing/2014/chart" uri="{C3380CC4-5D6E-409C-BE32-E72D297353CC}">
                <c16:uniqueId val="{00000003-2A9A-4E4C-8832-8090D0972F5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Tables'!$N$22:$O$22</c:f>
              <c:strCache>
                <c:ptCount val="2"/>
                <c:pt idx="0">
                  <c:v>2016-2018
Kennebec County</c:v>
                </c:pt>
                <c:pt idx="1">
                  <c:v>2016-2018
Maine</c:v>
                </c:pt>
              </c:strCache>
            </c:strRef>
          </c:cat>
          <c:val>
            <c:numRef>
              <c:f>'Indicator Tables'!$J$22:$K$22</c:f>
              <c:numCache>
                <c:formatCode>General</c:formatCode>
                <c:ptCount val="2"/>
                <c:pt idx="0">
                  <c:v>329.9</c:v>
                </c:pt>
                <c:pt idx="1">
                  <c:v>307.39999999999998</c:v>
                </c:pt>
              </c:numCache>
            </c:numRef>
          </c:val>
          <c:extLst>
            <c:ext xmlns:c16="http://schemas.microsoft.com/office/drawing/2014/chart" uri="{C3380CC4-5D6E-409C-BE32-E72D297353CC}">
              <c16:uniqueId val="{00000004-2A9A-4E4C-8832-8090D0972F5E}"/>
            </c:ext>
          </c:extLst>
        </c:ser>
        <c:dLbls>
          <c:dLblPos val="outEnd"/>
          <c:showLegendKey val="0"/>
          <c:showVal val="1"/>
          <c:showCatName val="0"/>
          <c:showSerName val="0"/>
          <c:showPercent val="0"/>
          <c:showBubbleSize val="0"/>
        </c:dLbls>
        <c:gapWidth val="150"/>
        <c:axId val="315255823"/>
        <c:axId val="315264143"/>
      </c:barChart>
      <c:catAx>
        <c:axId val="315255823"/>
        <c:scaling>
          <c:orientation val="minMax"/>
        </c:scaling>
        <c:delete val="0"/>
        <c:axPos val="b"/>
        <c:numFmt formatCode="General" sourceLinked="1"/>
        <c:majorTickMark val="out"/>
        <c:minorTickMark val="none"/>
        <c:tickLblPos val="nextTo"/>
        <c:crossAx val="315264143"/>
        <c:crosses val="autoZero"/>
        <c:auto val="1"/>
        <c:lblAlgn val="ctr"/>
        <c:lblOffset val="100"/>
        <c:noMultiLvlLbl val="0"/>
      </c:catAx>
      <c:valAx>
        <c:axId val="315264143"/>
        <c:scaling>
          <c:orientation val="minMax"/>
          <c:max val="350"/>
          <c:min val="250"/>
        </c:scaling>
        <c:delete val="1"/>
        <c:axPos val="l"/>
        <c:numFmt formatCode="General" sourceLinked="1"/>
        <c:majorTickMark val="out"/>
        <c:minorTickMark val="none"/>
        <c:tickLblPos val="nextTo"/>
        <c:crossAx val="31525582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Traumatic brain injury emergency department rate per 10,000 population</a:t>
            </a:r>
          </a:p>
        </c:rich>
      </c:tx>
      <c:overlay val="0"/>
    </c:title>
    <c:autoTitleDeleted val="0"/>
    <c:plotArea>
      <c:layout/>
      <c:barChart>
        <c:barDir val="col"/>
        <c:grouping val="clustered"/>
        <c:varyColors val="0"/>
        <c:ser>
          <c:idx val="0"/>
          <c:order val="0"/>
          <c:tx>
            <c:strRef>
              <c:f>'Indicator Tables'!$I$23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9282-4BDC-A52A-F013F1E73712}"/>
              </c:ext>
            </c:extLst>
          </c:dPt>
          <c:dPt>
            <c:idx val="1"/>
            <c:invertIfNegative val="0"/>
            <c:bubble3D val="0"/>
            <c:spPr>
              <a:solidFill>
                <a:srgbClr val="A2ADB1"/>
              </a:solidFill>
            </c:spPr>
            <c:extLst>
              <c:ext xmlns:c16="http://schemas.microsoft.com/office/drawing/2014/chart" uri="{C3380CC4-5D6E-409C-BE32-E72D297353CC}">
                <c16:uniqueId val="{00000003-9282-4BDC-A52A-F013F1E7371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Tables'!$N$23:$O$23</c:f>
              <c:strCache>
                <c:ptCount val="2"/>
                <c:pt idx="0">
                  <c:v>2016-2018
Kennebec County</c:v>
                </c:pt>
                <c:pt idx="1">
                  <c:v>2016-2018
Maine</c:v>
                </c:pt>
              </c:strCache>
            </c:strRef>
          </c:cat>
          <c:val>
            <c:numRef>
              <c:f>'Indicator Tables'!$J$23:$K$23</c:f>
              <c:numCache>
                <c:formatCode>General</c:formatCode>
                <c:ptCount val="2"/>
                <c:pt idx="0">
                  <c:v>34.700000000000003</c:v>
                </c:pt>
                <c:pt idx="1">
                  <c:v>39.200000000000003</c:v>
                </c:pt>
              </c:numCache>
            </c:numRef>
          </c:val>
          <c:extLst>
            <c:ext xmlns:c16="http://schemas.microsoft.com/office/drawing/2014/chart" uri="{C3380CC4-5D6E-409C-BE32-E72D297353CC}">
              <c16:uniqueId val="{00000004-9282-4BDC-A52A-F013F1E73712}"/>
            </c:ext>
          </c:extLst>
        </c:ser>
        <c:dLbls>
          <c:dLblPos val="outEnd"/>
          <c:showLegendKey val="0"/>
          <c:showVal val="1"/>
          <c:showCatName val="0"/>
          <c:showSerName val="0"/>
          <c:showPercent val="0"/>
          <c:showBubbleSize val="0"/>
        </c:dLbls>
        <c:gapWidth val="150"/>
        <c:axId val="315258319"/>
        <c:axId val="315254575"/>
      </c:barChart>
      <c:catAx>
        <c:axId val="315258319"/>
        <c:scaling>
          <c:orientation val="minMax"/>
        </c:scaling>
        <c:delete val="0"/>
        <c:axPos val="b"/>
        <c:numFmt formatCode="General" sourceLinked="1"/>
        <c:majorTickMark val="out"/>
        <c:minorTickMark val="none"/>
        <c:tickLblPos val="nextTo"/>
        <c:crossAx val="315254575"/>
        <c:crosses val="autoZero"/>
        <c:auto val="1"/>
        <c:lblAlgn val="ctr"/>
        <c:lblOffset val="100"/>
        <c:noMultiLvlLbl val="0"/>
      </c:catAx>
      <c:valAx>
        <c:axId val="315254575"/>
        <c:scaling>
          <c:orientation val="minMax"/>
          <c:max val="50"/>
          <c:min val="10"/>
        </c:scaling>
        <c:delete val="1"/>
        <c:axPos val="l"/>
        <c:numFmt formatCode="General" sourceLinked="1"/>
        <c:majorTickMark val="out"/>
        <c:minorTickMark val="none"/>
        <c:tickLblPos val="nextTo"/>
        <c:crossAx val="3152583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A5FA-4A29-B711-7CEB30BC5BE4}"/>
              </c:ext>
            </c:extLst>
          </c:dPt>
          <c:dPt>
            <c:idx val="5"/>
            <c:invertIfNegative val="0"/>
            <c:bubble3D val="0"/>
            <c:spPr>
              <a:solidFill>
                <a:schemeClr val="accent2"/>
              </a:solidFill>
            </c:spPr>
            <c:extLst>
              <c:ext xmlns:c16="http://schemas.microsoft.com/office/drawing/2014/chart" uri="{C3380CC4-5D6E-409C-BE32-E72D297353CC}">
                <c16:uniqueId val="{00000003-A5FA-4A29-B711-7CEB30BC5BE4}"/>
              </c:ext>
            </c:extLst>
          </c:dPt>
          <c:dPt>
            <c:idx val="6"/>
            <c:invertIfNegative val="0"/>
            <c:bubble3D val="0"/>
            <c:spPr>
              <a:solidFill>
                <a:schemeClr val="accent2"/>
              </a:solidFill>
            </c:spPr>
            <c:extLst>
              <c:ext xmlns:c16="http://schemas.microsoft.com/office/drawing/2014/chart" uri="{C3380CC4-5D6E-409C-BE32-E72D297353CC}">
                <c16:uniqueId val="{00000005-A5FA-4A29-B711-7CEB30BC5BE4}"/>
              </c:ext>
            </c:extLst>
          </c:dPt>
          <c:dPt>
            <c:idx val="7"/>
            <c:invertIfNegative val="0"/>
            <c:bubble3D val="0"/>
            <c:spPr>
              <a:solidFill>
                <a:schemeClr val="accent2"/>
              </a:solidFill>
            </c:spPr>
            <c:extLst>
              <c:ext xmlns:c16="http://schemas.microsoft.com/office/drawing/2014/chart" uri="{C3380CC4-5D6E-409C-BE32-E72D297353CC}">
                <c16:uniqueId val="{00000007-A5FA-4A29-B711-7CEB30BC5BE4}"/>
              </c:ext>
            </c:extLst>
          </c:dPt>
          <c:dPt>
            <c:idx val="8"/>
            <c:invertIfNegative val="0"/>
            <c:bubble3D val="0"/>
            <c:spPr>
              <a:solidFill>
                <a:schemeClr val="accent2"/>
              </a:solidFill>
            </c:spPr>
            <c:extLst>
              <c:ext xmlns:c16="http://schemas.microsoft.com/office/drawing/2014/chart" uri="{C3380CC4-5D6E-409C-BE32-E72D297353CC}">
                <c16:uniqueId val="{00000009-A5FA-4A29-B711-7CEB30BC5BE4}"/>
              </c:ext>
            </c:extLst>
          </c:dPt>
          <c:dPt>
            <c:idx val="9"/>
            <c:invertIfNegative val="0"/>
            <c:bubble3D val="0"/>
            <c:spPr>
              <a:solidFill>
                <a:schemeClr val="accent2"/>
              </a:solidFill>
            </c:spPr>
            <c:extLst>
              <c:ext xmlns:c16="http://schemas.microsoft.com/office/drawing/2014/chart" uri="{C3380CC4-5D6E-409C-BE32-E72D297353CC}">
                <c16:uniqueId val="{0000000B-A5FA-4A29-B711-7CEB30BC5BE4}"/>
              </c:ext>
            </c:extLst>
          </c:dPt>
          <c:dPt>
            <c:idx val="10"/>
            <c:invertIfNegative val="0"/>
            <c:bubble3D val="0"/>
            <c:spPr>
              <a:solidFill>
                <a:schemeClr val="accent2"/>
              </a:solidFill>
            </c:spPr>
            <c:extLst>
              <c:ext xmlns:c16="http://schemas.microsoft.com/office/drawing/2014/chart" uri="{C3380CC4-5D6E-409C-BE32-E72D297353CC}">
                <c16:uniqueId val="{0000000D-A5FA-4A29-B711-7CEB30BC5BE4}"/>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A5FA-4A29-B711-7CEB30BC5BE4}"/>
              </c:ext>
            </c:extLst>
          </c:dPt>
          <c:dPt>
            <c:idx val="12"/>
            <c:invertIfNegative val="0"/>
            <c:bubble3D val="0"/>
            <c:spPr>
              <a:solidFill>
                <a:schemeClr val="accent2"/>
              </a:solidFill>
            </c:spPr>
            <c:extLst>
              <c:ext xmlns:c16="http://schemas.microsoft.com/office/drawing/2014/chart" uri="{C3380CC4-5D6E-409C-BE32-E72D297353CC}">
                <c16:uniqueId val="{00000011-A5FA-4A29-B711-7CEB30BC5BE4}"/>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Kennebec'!$B$24:$B$41</c:f>
              <c:numCache>
                <c:formatCode>#,##0</c:formatCode>
                <c:ptCount val="18"/>
                <c:pt idx="0">
                  <c:v>5913</c:v>
                </c:pt>
                <c:pt idx="1">
                  <c:v>5972</c:v>
                </c:pt>
                <c:pt idx="2">
                  <c:v>7439</c:v>
                </c:pt>
                <c:pt idx="3">
                  <c:v>7393</c:v>
                </c:pt>
                <c:pt idx="4">
                  <c:v>7161</c:v>
                </c:pt>
                <c:pt idx="5">
                  <c:v>6916</c:v>
                </c:pt>
                <c:pt idx="6">
                  <c:v>7115</c:v>
                </c:pt>
                <c:pt idx="7">
                  <c:v>6436</c:v>
                </c:pt>
                <c:pt idx="8">
                  <c:v>7551</c:v>
                </c:pt>
                <c:pt idx="9">
                  <c:v>7961</c:v>
                </c:pt>
                <c:pt idx="10">
                  <c:v>9029</c:v>
                </c:pt>
                <c:pt idx="11">
                  <c:v>9972</c:v>
                </c:pt>
                <c:pt idx="12">
                  <c:v>9250</c:v>
                </c:pt>
                <c:pt idx="13">
                  <c:v>7981</c:v>
                </c:pt>
                <c:pt idx="14">
                  <c:v>5821</c:v>
                </c:pt>
                <c:pt idx="15">
                  <c:v>4050</c:v>
                </c:pt>
                <c:pt idx="16">
                  <c:v>2685</c:v>
                </c:pt>
                <c:pt idx="17">
                  <c:v>3108</c:v>
                </c:pt>
              </c:numCache>
            </c:numRef>
          </c:val>
          <c:extLst>
            <c:ext xmlns:c16="http://schemas.microsoft.com/office/drawing/2014/chart" uri="{C3380CC4-5D6E-409C-BE32-E72D297353CC}">
              <c16:uniqueId val="{00000012-A5FA-4A29-B711-7CEB30BC5BE4}"/>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Mental health emergency department rate per 10,000 population</a:t>
            </a:r>
          </a:p>
        </c:rich>
      </c:tx>
      <c:overlay val="0"/>
    </c:title>
    <c:autoTitleDeleted val="0"/>
    <c:plotArea>
      <c:layout/>
      <c:barChart>
        <c:barDir val="col"/>
        <c:grouping val="clustered"/>
        <c:varyColors val="0"/>
        <c:ser>
          <c:idx val="0"/>
          <c:order val="0"/>
          <c:tx>
            <c:strRef>
              <c:f>'Indicator Tables'!$I$25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E29-488D-93FB-132DA9B5BB61}"/>
              </c:ext>
            </c:extLst>
          </c:dPt>
          <c:dPt>
            <c:idx val="1"/>
            <c:invertIfNegative val="0"/>
            <c:bubble3D val="0"/>
            <c:spPr>
              <a:solidFill>
                <a:srgbClr val="A2ADB1"/>
              </a:solidFill>
            </c:spPr>
            <c:extLst>
              <c:ext xmlns:c16="http://schemas.microsoft.com/office/drawing/2014/chart" uri="{C3380CC4-5D6E-409C-BE32-E72D297353CC}">
                <c16:uniqueId val="{00000003-0E29-488D-93FB-132DA9B5BB6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Tables'!$N$25:$O$25</c:f>
              <c:strCache>
                <c:ptCount val="2"/>
                <c:pt idx="0">
                  <c:v>2016-2018
Kennebec County</c:v>
                </c:pt>
                <c:pt idx="1">
                  <c:v>2016-2018
Maine</c:v>
                </c:pt>
              </c:strCache>
            </c:strRef>
          </c:cat>
          <c:val>
            <c:numRef>
              <c:f>'Indicator Tables'!$J$25:$K$25</c:f>
              <c:numCache>
                <c:formatCode>General</c:formatCode>
                <c:ptCount val="2"/>
                <c:pt idx="0">
                  <c:v>224.6</c:v>
                </c:pt>
                <c:pt idx="1">
                  <c:v>181.5</c:v>
                </c:pt>
              </c:numCache>
            </c:numRef>
          </c:val>
          <c:extLst>
            <c:ext xmlns:c16="http://schemas.microsoft.com/office/drawing/2014/chart" uri="{C3380CC4-5D6E-409C-BE32-E72D297353CC}">
              <c16:uniqueId val="{00000004-0E29-488D-93FB-132DA9B5BB61}"/>
            </c:ext>
          </c:extLst>
        </c:ser>
        <c:dLbls>
          <c:dLblPos val="outEnd"/>
          <c:showLegendKey val="0"/>
          <c:showVal val="1"/>
          <c:showCatName val="0"/>
          <c:showSerName val="0"/>
          <c:showPercent val="0"/>
          <c:showBubbleSize val="0"/>
        </c:dLbls>
        <c:gapWidth val="150"/>
        <c:axId val="315260399"/>
        <c:axId val="315252495"/>
      </c:barChart>
      <c:catAx>
        <c:axId val="315260399"/>
        <c:scaling>
          <c:orientation val="minMax"/>
        </c:scaling>
        <c:delete val="0"/>
        <c:axPos val="b"/>
        <c:numFmt formatCode="General" sourceLinked="1"/>
        <c:majorTickMark val="out"/>
        <c:minorTickMark val="none"/>
        <c:tickLblPos val="nextTo"/>
        <c:crossAx val="315252495"/>
        <c:crosses val="autoZero"/>
        <c:auto val="1"/>
        <c:lblAlgn val="ctr"/>
        <c:lblOffset val="100"/>
        <c:noMultiLvlLbl val="0"/>
      </c:catAx>
      <c:valAx>
        <c:axId val="315252495"/>
        <c:scaling>
          <c:orientation val="minMax"/>
        </c:scaling>
        <c:delete val="1"/>
        <c:axPos val="l"/>
        <c:numFmt formatCode="General" sourceLinked="1"/>
        <c:majorTickMark val="out"/>
        <c:minorTickMark val="none"/>
        <c:tickLblPos val="nextTo"/>
        <c:crossAx val="3152603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overlay val="0"/>
    </c:title>
    <c:autoTitleDeleted val="0"/>
    <c:plotArea>
      <c:layout/>
      <c:barChart>
        <c:barDir val="col"/>
        <c:grouping val="clustered"/>
        <c:varyColors val="0"/>
        <c:ser>
          <c:idx val="0"/>
          <c:order val="0"/>
          <c:tx>
            <c:strRef>
              <c:f>'Indicator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6E3-4852-91C7-28D3CA15E766}"/>
              </c:ext>
            </c:extLst>
          </c:dPt>
          <c:dPt>
            <c:idx val="1"/>
            <c:invertIfNegative val="0"/>
            <c:bubble3D val="0"/>
            <c:spPr>
              <a:solidFill>
                <a:srgbClr val="3D6E6F"/>
              </a:solidFill>
            </c:spPr>
            <c:extLst>
              <c:ext xmlns:c16="http://schemas.microsoft.com/office/drawing/2014/chart" uri="{C3380CC4-5D6E-409C-BE32-E72D297353CC}">
                <c16:uniqueId val="{00000003-06E3-4852-91C7-28D3CA15E766}"/>
              </c:ext>
            </c:extLst>
          </c:dPt>
          <c:dPt>
            <c:idx val="2"/>
            <c:invertIfNegative val="0"/>
            <c:bubble3D val="0"/>
            <c:spPr>
              <a:solidFill>
                <a:srgbClr val="A2ADB1"/>
              </a:solidFill>
            </c:spPr>
            <c:extLst>
              <c:ext xmlns:c16="http://schemas.microsoft.com/office/drawing/2014/chart" uri="{C3380CC4-5D6E-409C-BE32-E72D297353CC}">
                <c16:uniqueId val="{00000005-06E3-4852-91C7-28D3CA15E766}"/>
              </c:ext>
            </c:extLst>
          </c:dPt>
          <c:dPt>
            <c:idx val="3"/>
            <c:invertIfNegative val="0"/>
            <c:bubble3D val="0"/>
            <c:spPr>
              <a:solidFill>
                <a:srgbClr val="A2ADB1"/>
              </a:solidFill>
            </c:spPr>
            <c:extLst>
              <c:ext xmlns:c16="http://schemas.microsoft.com/office/drawing/2014/chart" uri="{C3380CC4-5D6E-409C-BE32-E72D297353CC}">
                <c16:uniqueId val="{00000007-06E3-4852-91C7-28D3CA15E76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Tables'!$M$27:$P$27</c:f>
              <c:strCache>
                <c:ptCount val="4"/>
                <c:pt idx="0">
                  <c:v>2007-2011
Kennebec County</c:v>
                </c:pt>
                <c:pt idx="1">
                  <c:v>2015-2019
Kennebec County</c:v>
                </c:pt>
                <c:pt idx="2">
                  <c:v>2015-2019
Maine</c:v>
                </c:pt>
                <c:pt idx="3">
                  <c:v>2019
U.S.</c:v>
                </c:pt>
              </c:strCache>
            </c:strRef>
          </c:cat>
          <c:val>
            <c:numRef>
              <c:f>'Indicator Tables'!$I$27:$L$27</c:f>
              <c:numCache>
                <c:formatCode>General</c:formatCode>
                <c:ptCount val="4"/>
                <c:pt idx="0">
                  <c:v>12.1</c:v>
                </c:pt>
                <c:pt idx="1">
                  <c:v>38.4</c:v>
                </c:pt>
                <c:pt idx="2">
                  <c:v>29.5</c:v>
                </c:pt>
                <c:pt idx="3">
                  <c:v>22.8</c:v>
                </c:pt>
              </c:numCache>
            </c:numRef>
          </c:val>
          <c:extLst>
            <c:ext xmlns:c16="http://schemas.microsoft.com/office/drawing/2014/chart" uri="{C3380CC4-5D6E-409C-BE32-E72D297353CC}">
              <c16:uniqueId val="{00000008-06E3-4852-91C7-28D3CA15E766}"/>
            </c:ext>
          </c:extLst>
        </c:ser>
        <c:dLbls>
          <c:showLegendKey val="0"/>
          <c:showVal val="1"/>
          <c:showCatName val="0"/>
          <c:showSerName val="0"/>
          <c:showPercent val="0"/>
          <c:showBubbleSize val="0"/>
        </c:dLbls>
        <c:gapWidth val="150"/>
        <c:overlap val="-25"/>
        <c:axId val="315249167"/>
        <c:axId val="315270799"/>
      </c:barChart>
      <c:catAx>
        <c:axId val="315249167"/>
        <c:scaling>
          <c:orientation val="minMax"/>
        </c:scaling>
        <c:delete val="0"/>
        <c:axPos val="b"/>
        <c:numFmt formatCode="General" sourceLinked="1"/>
        <c:majorTickMark val="none"/>
        <c:minorTickMark val="none"/>
        <c:tickLblPos val="nextTo"/>
        <c:txPr>
          <a:bodyPr rot="0"/>
          <a:lstStyle/>
          <a:p>
            <a:pPr>
              <a:defRPr/>
            </a:pPr>
            <a:endParaRPr lang="en-US"/>
          </a:p>
        </c:txPr>
        <c:crossAx val="315270799"/>
        <c:crosses val="autoZero"/>
        <c:auto val="1"/>
        <c:lblAlgn val="ctr"/>
        <c:lblOffset val="89"/>
        <c:tickLblSkip val="1"/>
        <c:noMultiLvlLbl val="0"/>
      </c:catAx>
      <c:valAx>
        <c:axId val="315270799"/>
        <c:scaling>
          <c:orientation val="minMax"/>
        </c:scaling>
        <c:delete val="1"/>
        <c:axPos val="l"/>
        <c:numFmt formatCode="General" sourceLinked="1"/>
        <c:majorTickMark val="out"/>
        <c:minorTickMark val="none"/>
        <c:tickLblPos val="nextTo"/>
        <c:crossAx val="315249167"/>
        <c:crossesAt val="1"/>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Overdose emergency medical service</a:t>
            </a:r>
            <a:r>
              <a:rPr lang="en-US" b="1" baseline="0" dirty="0">
                <a:solidFill>
                  <a:schemeClr val="tx1"/>
                </a:solidFill>
              </a:rPr>
              <a:t> responses per 10,000 population</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Sheet1!$A$24</c:f>
              <c:strCache>
                <c:ptCount val="1"/>
                <c:pt idx="0">
                  <c:v>Maine (2020)</c:v>
                </c:pt>
              </c:strCache>
            </c:strRef>
          </c:cat>
          <c:val>
            <c:numRef>
              <c:f>Sheet1!$B$24</c:f>
              <c:numCache>
                <c:formatCode>General</c:formatCode>
                <c:ptCount val="1"/>
                <c:pt idx="0">
                  <c:v>76.7</c:v>
                </c:pt>
              </c:numCache>
            </c:numRef>
          </c:val>
          <c:extLst>
            <c:ext xmlns:c16="http://schemas.microsoft.com/office/drawing/2014/chart" uri="{C3380CC4-5D6E-409C-BE32-E72D297353CC}">
              <c16:uniqueId val="{00000000-CFC5-4137-A268-A2ED92857EFC}"/>
            </c:ext>
          </c:extLst>
        </c:ser>
        <c:dLbls>
          <c:dLblPos val="outEnd"/>
          <c:showLegendKey val="0"/>
          <c:showVal val="1"/>
          <c:showCatName val="0"/>
          <c:showSerName val="0"/>
          <c:showPercent val="0"/>
          <c:showBubbleSize val="0"/>
        </c:dLbls>
        <c:gapWidth val="219"/>
        <c:overlap val="-27"/>
        <c:axId val="244202144"/>
        <c:axId val="244187584"/>
      </c:barChart>
      <c:catAx>
        <c:axId val="24420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44187584"/>
        <c:crosses val="autoZero"/>
        <c:auto val="1"/>
        <c:lblAlgn val="ctr"/>
        <c:lblOffset val="100"/>
        <c:noMultiLvlLbl val="0"/>
      </c:catAx>
      <c:valAx>
        <c:axId val="244187584"/>
        <c:scaling>
          <c:orientation val="minMax"/>
          <c:max val="100"/>
        </c:scaling>
        <c:delete val="1"/>
        <c:axPos val="l"/>
        <c:numFmt formatCode="General" sourceLinked="1"/>
        <c:majorTickMark val="out"/>
        <c:minorTickMark val="none"/>
        <c:tickLblPos val="nextTo"/>
        <c:crossAx val="24420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Overdose emergency medical service responses per 10,000 population</a:t>
            </a:r>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dLbl>
              <c:idx val="0"/>
              <c:layout/>
              <c:tx>
                <c:rich>
                  <a:bodyPr/>
                  <a:lstStyle/>
                  <a:p>
                    <a:r>
                      <a:rPr lang="en-US"/>
                      <a:t>85.3</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61-4233-B167-C173BFA06581}"/>
                </c:ext>
              </c:extLst>
            </c:dLbl>
            <c:dLbl>
              <c:idx val="1"/>
              <c:layout/>
              <c:tx>
                <c:rich>
                  <a:bodyPr/>
                  <a:lstStyle/>
                  <a:p>
                    <a:r>
                      <a:rPr lang="en-US"/>
                      <a:t>85</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61-4233-B167-C173BFA06581}"/>
                </c:ext>
              </c:extLst>
            </c:dLbl>
            <c:dLbl>
              <c:idx val="2"/>
              <c:layout/>
              <c:tx>
                <c:rich>
                  <a:bodyPr/>
                  <a:lstStyle/>
                  <a:p>
                    <a:r>
                      <a:rPr lang="en-US"/>
                      <a:t>90.2</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E61-4233-B167-C173BFA06581}"/>
                </c:ext>
              </c:extLst>
            </c:dLbl>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2018</c:v>
              </c:pt>
              <c:pt idx="1">
                <c:v>2019</c:v>
              </c:pt>
              <c:pt idx="2">
                <c:v>2020</c:v>
              </c:pt>
            </c:numLit>
          </c:cat>
          <c:val>
            <c:numRef>
              <c:f>'H:\PROJECTS\2877021 MaineHealth MSCHNA Communications 2021\Presentations\[Health Indicator Chart Builder.xlsm]Trendings'!$B$2:$D$2</c:f>
              <c:numCache>
                <c:formatCode>General</c:formatCode>
                <c:ptCount val="3"/>
                <c:pt idx="0">
                  <c:v>0.85299999999999998</c:v>
                </c:pt>
                <c:pt idx="1">
                  <c:v>0.85</c:v>
                </c:pt>
                <c:pt idx="2">
                  <c:v>0.90200000000000002</c:v>
                </c:pt>
              </c:numCache>
            </c:numRef>
          </c:val>
          <c:smooth val="0"/>
          <c:extLst>
            <c:ext xmlns:c16="http://schemas.microsoft.com/office/drawing/2014/chart" uri="{C3380CC4-5D6E-409C-BE32-E72D297353CC}">
              <c16:uniqueId val="{00000003-DE61-4233-B167-C173BFA06581}"/>
            </c:ext>
          </c:extLst>
        </c:ser>
        <c:dLbls>
          <c:showLegendKey val="0"/>
          <c:showVal val="0"/>
          <c:showCatName val="0"/>
          <c:showSerName val="0"/>
          <c:showPercent val="0"/>
          <c:showBubbleSize val="0"/>
        </c:dLbls>
        <c:marker val="1"/>
        <c:smooth val="0"/>
        <c:axId val="541004464"/>
        <c:axId val="541011120"/>
      </c:lineChart>
      <c:catAx>
        <c:axId val="541004464"/>
        <c:scaling>
          <c:orientation val="minMax"/>
        </c:scaling>
        <c:delete val="0"/>
        <c:axPos val="b"/>
        <c:numFmt formatCode="General" sourceLinked="1"/>
        <c:majorTickMark val="out"/>
        <c:minorTickMark val="none"/>
        <c:tickLblPos val="nextTo"/>
        <c:crossAx val="541011120"/>
        <c:crosses val="autoZero"/>
        <c:auto val="1"/>
        <c:lblAlgn val="ctr"/>
        <c:lblOffset val="100"/>
        <c:noMultiLvlLbl val="0"/>
      </c:catAx>
      <c:valAx>
        <c:axId val="541011120"/>
        <c:scaling>
          <c:orientation val="minMax"/>
          <c:max val="1"/>
          <c:min val="0"/>
        </c:scaling>
        <c:delete val="1"/>
        <c:axPos val="l"/>
        <c:majorGridlines/>
        <c:numFmt formatCode="0%" sourceLinked="0"/>
        <c:majorTickMark val="out"/>
        <c:minorTickMark val="none"/>
        <c:tickLblPos val="nextTo"/>
        <c:crossAx val="541004464"/>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layout/>
      <c:overlay val="0"/>
    </c:title>
    <c:autoTitleDeleted val="0"/>
    <c:plotArea>
      <c:layout/>
      <c:barChart>
        <c:barDir val="col"/>
        <c:grouping val="clustered"/>
        <c:varyColors val="0"/>
        <c:ser>
          <c:idx val="0"/>
          <c:order val="0"/>
          <c:tx>
            <c:strRef>
              <c:f>'Indicator Tables'!$H$36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51C-4240-8332-15DB065FF9F0}"/>
              </c:ext>
            </c:extLst>
          </c:dPt>
          <c:dPt>
            <c:idx val="1"/>
            <c:invertIfNegative val="0"/>
            <c:bubble3D val="0"/>
            <c:spPr>
              <a:solidFill>
                <a:srgbClr val="3D6E6F"/>
              </a:solidFill>
            </c:spPr>
            <c:extLst>
              <c:ext xmlns:c16="http://schemas.microsoft.com/office/drawing/2014/chart" uri="{C3380CC4-5D6E-409C-BE32-E72D297353CC}">
                <c16:uniqueId val="{00000003-851C-4240-8332-15DB065FF9F0}"/>
              </c:ext>
            </c:extLst>
          </c:dPt>
          <c:dPt>
            <c:idx val="2"/>
            <c:invertIfNegative val="0"/>
            <c:bubble3D val="0"/>
            <c:spPr>
              <a:solidFill>
                <a:srgbClr val="A2ADB1"/>
              </a:solidFill>
            </c:spPr>
            <c:extLst>
              <c:ext xmlns:c16="http://schemas.microsoft.com/office/drawing/2014/chart" uri="{C3380CC4-5D6E-409C-BE32-E72D297353CC}">
                <c16:uniqueId val="{00000005-851C-4240-8332-15DB065FF9F0}"/>
              </c:ext>
            </c:extLst>
          </c:dPt>
          <c:dPt>
            <c:idx val="3"/>
            <c:invertIfNegative val="0"/>
            <c:bubble3D val="0"/>
            <c:spPr>
              <a:solidFill>
                <a:srgbClr val="A2ADB1"/>
              </a:solidFill>
            </c:spPr>
            <c:extLst>
              <c:ext xmlns:c16="http://schemas.microsoft.com/office/drawing/2014/chart" uri="{C3380CC4-5D6E-409C-BE32-E72D297353CC}">
                <c16:uniqueId val="{00000007-851C-4240-8332-15DB065FF9F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Tables'!$M$36:$P$36</c:f>
              <c:strCache>
                <c:ptCount val="4"/>
                <c:pt idx="0">
                  <c:v>2007-2011
Kennebec County</c:v>
                </c:pt>
                <c:pt idx="1">
                  <c:v>2015-2019
Kennebec County</c:v>
                </c:pt>
                <c:pt idx="2">
                  <c:v>2015-2019
Maine</c:v>
                </c:pt>
                <c:pt idx="3">
                  <c:v>2019
U.S.</c:v>
                </c:pt>
              </c:strCache>
            </c:strRef>
          </c:cat>
          <c:val>
            <c:numRef>
              <c:f>'Indicator Tables'!$I$36:$L$36</c:f>
              <c:numCache>
                <c:formatCode>General</c:formatCode>
                <c:ptCount val="4"/>
                <c:pt idx="0">
                  <c:v>13.1</c:v>
                </c:pt>
                <c:pt idx="1">
                  <c:v>18.600000000000001</c:v>
                </c:pt>
                <c:pt idx="2">
                  <c:v>17.7</c:v>
                </c:pt>
                <c:pt idx="3">
                  <c:v>13.9</c:v>
                </c:pt>
              </c:numCache>
            </c:numRef>
          </c:val>
          <c:extLst>
            <c:ext xmlns:c16="http://schemas.microsoft.com/office/drawing/2014/chart" uri="{C3380CC4-5D6E-409C-BE32-E72D297353CC}">
              <c16:uniqueId val="{00000008-851C-4240-8332-15DB065FF9F0}"/>
            </c:ext>
          </c:extLst>
        </c:ser>
        <c:dLbls>
          <c:dLblPos val="outEnd"/>
          <c:showLegendKey val="0"/>
          <c:showVal val="1"/>
          <c:showCatName val="0"/>
          <c:showSerName val="0"/>
          <c:showPercent val="0"/>
          <c:showBubbleSize val="0"/>
        </c:dLbls>
        <c:gapWidth val="150"/>
        <c:axId val="315255407"/>
        <c:axId val="315265391"/>
      </c:barChart>
      <c:catAx>
        <c:axId val="315255407"/>
        <c:scaling>
          <c:orientation val="minMax"/>
        </c:scaling>
        <c:delete val="0"/>
        <c:axPos val="b"/>
        <c:numFmt formatCode="General" sourceLinked="1"/>
        <c:majorTickMark val="out"/>
        <c:minorTickMark val="none"/>
        <c:tickLblPos val="nextTo"/>
        <c:crossAx val="315265391"/>
        <c:crosses val="autoZero"/>
        <c:auto val="1"/>
        <c:lblAlgn val="ctr"/>
        <c:lblOffset val="100"/>
        <c:noMultiLvlLbl val="0"/>
      </c:catAx>
      <c:valAx>
        <c:axId val="315265391"/>
        <c:scaling>
          <c:orientation val="minMax"/>
        </c:scaling>
        <c:delete val="1"/>
        <c:axPos val="l"/>
        <c:numFmt formatCode="General" sourceLinked="1"/>
        <c:majorTickMark val="out"/>
        <c:minorTickMark val="none"/>
        <c:tickLblPos val="nextTo"/>
        <c:crossAx val="3152554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Binge drinking (high school students)</a:t>
            </a:r>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5"/>
              <c:pt idx="0">
                <c:v>2011</c:v>
              </c:pt>
              <c:pt idx="1">
                <c:v>2013</c:v>
              </c:pt>
              <c:pt idx="2">
                <c:v>2015</c:v>
              </c:pt>
              <c:pt idx="3">
                <c:v>2017</c:v>
              </c:pt>
              <c:pt idx="4">
                <c:v>2019</c:v>
              </c:pt>
            </c:numLit>
          </c:cat>
          <c:val>
            <c:numRef>
              <c:f>Trendings!$B$3:$F$3</c:f>
              <c:numCache>
                <c:formatCode>0.0%</c:formatCode>
                <c:ptCount val="5"/>
                <c:pt idx="0">
                  <c:v>0.14399999999999999</c:v>
                </c:pt>
                <c:pt idx="1">
                  <c:v>0.14299999999999999</c:v>
                </c:pt>
                <c:pt idx="2">
                  <c:v>0.11899999999999999</c:v>
                </c:pt>
                <c:pt idx="4">
                  <c:v>7.6999999999999999E-2</c:v>
                </c:pt>
              </c:numCache>
            </c:numRef>
          </c:val>
          <c:smooth val="0"/>
          <c:extLst>
            <c:ext xmlns:c16="http://schemas.microsoft.com/office/drawing/2014/chart" uri="{C3380CC4-5D6E-409C-BE32-E72D297353CC}">
              <c16:uniqueId val="{00000000-1679-4BC0-A002-AD16F9B962B5}"/>
            </c:ext>
          </c:extLst>
        </c:ser>
        <c:dLbls>
          <c:showLegendKey val="0"/>
          <c:showVal val="0"/>
          <c:showCatName val="0"/>
          <c:showSerName val="0"/>
          <c:showPercent val="0"/>
          <c:showBubbleSize val="0"/>
        </c:dLbls>
        <c:marker val="1"/>
        <c:smooth val="0"/>
        <c:axId val="317234863"/>
        <c:axId val="317231535"/>
      </c:lineChart>
      <c:catAx>
        <c:axId val="317234863"/>
        <c:scaling>
          <c:orientation val="minMax"/>
        </c:scaling>
        <c:delete val="0"/>
        <c:axPos val="b"/>
        <c:numFmt formatCode="General" sourceLinked="1"/>
        <c:majorTickMark val="out"/>
        <c:minorTickMark val="none"/>
        <c:tickLblPos val="nextTo"/>
        <c:crossAx val="317231535"/>
        <c:crosses val="autoZero"/>
        <c:auto val="1"/>
        <c:lblAlgn val="ctr"/>
        <c:lblOffset val="100"/>
        <c:noMultiLvlLbl val="0"/>
      </c:catAx>
      <c:valAx>
        <c:axId val="317231535"/>
        <c:scaling>
          <c:orientation val="minMax"/>
          <c:max val="0.4"/>
          <c:min val="0"/>
        </c:scaling>
        <c:delete val="1"/>
        <c:axPos val="l"/>
        <c:majorGridlines/>
        <c:numFmt formatCode="0%" sourceLinked="0"/>
        <c:majorTickMark val="out"/>
        <c:minorTickMark val="none"/>
        <c:tickLblPos val="nextTo"/>
        <c:crossAx val="317234863"/>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Binge</a:t>
            </a:r>
            <a:r>
              <a:rPr lang="en-US" b="1" baseline="0">
                <a:solidFill>
                  <a:schemeClr val="tx1"/>
                </a:solidFill>
              </a:rPr>
              <a:t> drinking (high school students)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Sheet1!$A$13</c:f>
              <c:strCache>
                <c:ptCount val="1"/>
                <c:pt idx="0">
                  <c:v>Maine (2019)</c:v>
                </c:pt>
              </c:strCache>
            </c:strRef>
          </c:cat>
          <c:val>
            <c:numRef>
              <c:f>Sheet1!$B$13</c:f>
              <c:numCache>
                <c:formatCode>0.0%</c:formatCode>
                <c:ptCount val="1"/>
                <c:pt idx="0">
                  <c:v>0.32700000000000001</c:v>
                </c:pt>
              </c:numCache>
            </c:numRef>
          </c:val>
          <c:extLst>
            <c:ext xmlns:c16="http://schemas.microsoft.com/office/drawing/2014/chart" uri="{C3380CC4-5D6E-409C-BE32-E72D297353CC}">
              <c16:uniqueId val="{00000000-E215-4ADA-B520-546D59210FB2}"/>
            </c:ext>
          </c:extLst>
        </c:ser>
        <c:dLbls>
          <c:dLblPos val="outEnd"/>
          <c:showLegendKey val="0"/>
          <c:showVal val="1"/>
          <c:showCatName val="0"/>
          <c:showSerName val="0"/>
          <c:showPercent val="0"/>
          <c:showBubbleSize val="0"/>
        </c:dLbls>
        <c:gapWidth val="219"/>
        <c:overlap val="-27"/>
        <c:axId val="447069232"/>
        <c:axId val="447075888"/>
      </c:barChart>
      <c:catAx>
        <c:axId val="44706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7075888"/>
        <c:crosses val="autoZero"/>
        <c:auto val="1"/>
        <c:lblAlgn val="ctr"/>
        <c:lblOffset val="100"/>
        <c:noMultiLvlLbl val="0"/>
      </c:catAx>
      <c:valAx>
        <c:axId val="447075888"/>
        <c:scaling>
          <c:orientation val="minMax"/>
          <c:max val="0.4"/>
        </c:scaling>
        <c:delete val="1"/>
        <c:axPos val="l"/>
        <c:numFmt formatCode="0.0%" sourceLinked="1"/>
        <c:majorTickMark val="out"/>
        <c:minorTickMark val="none"/>
        <c:tickLblPos val="nextTo"/>
        <c:crossAx val="44706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Past-30-day E-cigarette use (high school students)</a:t>
            </a:r>
          </a:p>
        </c:rich>
      </c:tx>
      <c:layout/>
      <c:overlay val="0"/>
    </c:title>
    <c:autoTitleDeleted val="0"/>
    <c:plotArea>
      <c:layout>
        <c:manualLayout>
          <c:layoutTarget val="inner"/>
          <c:xMode val="edge"/>
          <c:yMode val="edge"/>
          <c:x val="2.7777777777777776E-2"/>
          <c:y val="0.1113888888888889"/>
          <c:w val="0.94444444444444442"/>
          <c:h val="0.79673835909400215"/>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3"/>
              <c:pt idx="0">
                <c:v>2015</c:v>
              </c:pt>
              <c:pt idx="1">
                <c:v>2017</c:v>
              </c:pt>
              <c:pt idx="2">
                <c:v>2019</c:v>
              </c:pt>
            </c:numLit>
          </c:cat>
          <c:val>
            <c:numRef>
              <c:f>[1]Trendings!$B$2:$D$2</c:f>
              <c:numCache>
                <c:formatCode>General</c:formatCode>
                <c:ptCount val="3"/>
                <c:pt idx="0">
                  <c:v>0.19500000000000001</c:v>
                </c:pt>
                <c:pt idx="1">
                  <c:v>0.16600000000000001</c:v>
                </c:pt>
                <c:pt idx="2">
                  <c:v>0.30099999999999999</c:v>
                </c:pt>
              </c:numCache>
            </c:numRef>
          </c:val>
          <c:smooth val="0"/>
          <c:extLst>
            <c:ext xmlns:c16="http://schemas.microsoft.com/office/drawing/2014/chart" uri="{C3380CC4-5D6E-409C-BE32-E72D297353CC}">
              <c16:uniqueId val="{00000000-7C5B-405D-9983-1232699B7DAA}"/>
            </c:ext>
          </c:extLst>
        </c:ser>
        <c:dLbls>
          <c:showLegendKey val="0"/>
          <c:showVal val="0"/>
          <c:showCatName val="0"/>
          <c:showSerName val="0"/>
          <c:showPercent val="0"/>
          <c:showBubbleSize val="0"/>
        </c:dLbls>
        <c:marker val="1"/>
        <c:smooth val="0"/>
        <c:axId val="808178400"/>
        <c:axId val="808175904"/>
      </c:lineChart>
      <c:catAx>
        <c:axId val="808178400"/>
        <c:scaling>
          <c:orientation val="minMax"/>
        </c:scaling>
        <c:delete val="0"/>
        <c:axPos val="b"/>
        <c:numFmt formatCode="General" sourceLinked="1"/>
        <c:majorTickMark val="out"/>
        <c:minorTickMark val="none"/>
        <c:tickLblPos val="nextTo"/>
        <c:txPr>
          <a:bodyPr/>
          <a:lstStyle/>
          <a:p>
            <a:pPr>
              <a:defRPr sz="1200"/>
            </a:pPr>
            <a:endParaRPr lang="en-US"/>
          </a:p>
        </c:txPr>
        <c:crossAx val="808175904"/>
        <c:crosses val="autoZero"/>
        <c:auto val="1"/>
        <c:lblAlgn val="ctr"/>
        <c:lblOffset val="100"/>
        <c:noMultiLvlLbl val="0"/>
      </c:catAx>
      <c:valAx>
        <c:axId val="808175904"/>
        <c:scaling>
          <c:orientation val="minMax"/>
          <c:max val="0.4"/>
          <c:min val="0"/>
        </c:scaling>
        <c:delete val="1"/>
        <c:axPos val="l"/>
        <c:majorGridlines/>
        <c:numFmt formatCode="0%" sourceLinked="0"/>
        <c:majorTickMark val="out"/>
        <c:minorTickMark val="none"/>
        <c:tickLblPos val="nextTo"/>
        <c:crossAx val="808178400"/>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Past 30-day E-cigarette</a:t>
            </a:r>
            <a:r>
              <a:rPr lang="en-US" b="1" baseline="0" dirty="0">
                <a:solidFill>
                  <a:schemeClr val="tx1"/>
                </a:solidFill>
              </a:rPr>
              <a:t> use (high school students)</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c:f>
              <c:strCache>
                <c:ptCount val="1"/>
                <c:pt idx="0">
                  <c:v>Maine (2019)</c:v>
                </c:pt>
              </c:strCache>
            </c:strRef>
          </c:cat>
          <c:val>
            <c:numRef>
              <c:f>'[Chart in Microsoft PowerPoint]Sheet1'!$B$2</c:f>
              <c:numCache>
                <c:formatCode>0.0%</c:formatCode>
                <c:ptCount val="1"/>
                <c:pt idx="0">
                  <c:v>0.28699999999999998</c:v>
                </c:pt>
              </c:numCache>
            </c:numRef>
          </c:val>
          <c:extLst>
            <c:ext xmlns:c16="http://schemas.microsoft.com/office/drawing/2014/chart" uri="{C3380CC4-5D6E-409C-BE32-E72D297353CC}">
              <c16:uniqueId val="{00000000-7B3F-408B-8A4B-3026B6BBB0A2}"/>
            </c:ext>
          </c:extLst>
        </c:ser>
        <c:dLbls>
          <c:showLegendKey val="0"/>
          <c:showVal val="0"/>
          <c:showCatName val="0"/>
          <c:showSerName val="0"/>
          <c:showPercent val="0"/>
          <c:showBubbleSize val="0"/>
        </c:dLbls>
        <c:gapWidth val="219"/>
        <c:overlap val="-27"/>
        <c:axId val="1862557520"/>
        <c:axId val="1862558352"/>
      </c:barChart>
      <c:catAx>
        <c:axId val="186255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2558352"/>
        <c:crosses val="autoZero"/>
        <c:auto val="1"/>
        <c:lblAlgn val="ctr"/>
        <c:lblOffset val="100"/>
        <c:noMultiLvlLbl val="0"/>
      </c:catAx>
      <c:valAx>
        <c:axId val="1862558352"/>
        <c:scaling>
          <c:orientation val="minMax"/>
          <c:max val="0.4"/>
        </c:scaling>
        <c:delete val="1"/>
        <c:axPos val="l"/>
        <c:numFmt formatCode="0.0%" sourceLinked="1"/>
        <c:majorTickMark val="none"/>
        <c:minorTickMark val="none"/>
        <c:tickLblPos val="nextTo"/>
        <c:crossAx val="186255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household income</a:t>
            </a:r>
          </a:p>
        </c:rich>
      </c:tx>
      <c:overlay val="0"/>
    </c:title>
    <c:autoTitleDeleted val="0"/>
    <c:plotArea>
      <c:layout/>
      <c:barChart>
        <c:barDir val="col"/>
        <c:grouping val="clustered"/>
        <c:varyColors val="0"/>
        <c:ser>
          <c:idx val="0"/>
          <c:order val="0"/>
          <c:tx>
            <c:strRef>
              <c:f>'Indicator Tables'!$H$34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351-47CC-B2C8-8933E3339077}"/>
              </c:ext>
            </c:extLst>
          </c:dPt>
          <c:dPt>
            <c:idx val="1"/>
            <c:invertIfNegative val="0"/>
            <c:bubble3D val="0"/>
            <c:spPr>
              <a:solidFill>
                <a:srgbClr val="3D6E6F"/>
              </a:solidFill>
            </c:spPr>
            <c:extLst>
              <c:ext xmlns:c16="http://schemas.microsoft.com/office/drawing/2014/chart" uri="{C3380CC4-5D6E-409C-BE32-E72D297353CC}">
                <c16:uniqueId val="{00000003-6351-47CC-B2C8-8933E3339077}"/>
              </c:ext>
            </c:extLst>
          </c:dPt>
          <c:dPt>
            <c:idx val="2"/>
            <c:invertIfNegative val="0"/>
            <c:bubble3D val="0"/>
            <c:spPr>
              <a:solidFill>
                <a:srgbClr val="A2ADB1"/>
              </a:solidFill>
            </c:spPr>
            <c:extLst>
              <c:ext xmlns:c16="http://schemas.microsoft.com/office/drawing/2014/chart" uri="{C3380CC4-5D6E-409C-BE32-E72D297353CC}">
                <c16:uniqueId val="{00000005-6351-47CC-B2C8-8933E3339077}"/>
              </c:ext>
            </c:extLst>
          </c:dPt>
          <c:dPt>
            <c:idx val="3"/>
            <c:invertIfNegative val="0"/>
            <c:bubble3D val="0"/>
            <c:spPr>
              <a:solidFill>
                <a:srgbClr val="A2ADB1"/>
              </a:solidFill>
            </c:spPr>
            <c:extLst>
              <c:ext xmlns:c16="http://schemas.microsoft.com/office/drawing/2014/chart" uri="{C3380CC4-5D6E-409C-BE32-E72D297353CC}">
                <c16:uniqueId val="{00000007-6351-47CC-B2C8-8933E333907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Tables'!$M$34:$P$34</c:f>
              <c:strCache>
                <c:ptCount val="4"/>
                <c:pt idx="0">
                  <c:v>2007-2011
Kennebec County</c:v>
                </c:pt>
                <c:pt idx="1">
                  <c:v>2015-2019
Kennebec County</c:v>
                </c:pt>
                <c:pt idx="2">
                  <c:v>2015-2019
Maine</c:v>
                </c:pt>
                <c:pt idx="3">
                  <c:v>2019
U.S.</c:v>
                </c:pt>
              </c:strCache>
            </c:strRef>
          </c:cat>
          <c:val>
            <c:numRef>
              <c:f>'Indicator Tables'!$I$34:$L$34</c:f>
              <c:numCache>
                <c:formatCode>"$"#,##0</c:formatCode>
                <c:ptCount val="4"/>
                <c:pt idx="0">
                  <c:v>46904</c:v>
                </c:pt>
                <c:pt idx="1">
                  <c:v>55365</c:v>
                </c:pt>
                <c:pt idx="2">
                  <c:v>57918</c:v>
                </c:pt>
                <c:pt idx="3">
                  <c:v>65712</c:v>
                </c:pt>
              </c:numCache>
            </c:numRef>
          </c:val>
          <c:extLst>
            <c:ext xmlns:c16="http://schemas.microsoft.com/office/drawing/2014/chart" uri="{C3380CC4-5D6E-409C-BE32-E72D297353CC}">
              <c16:uniqueId val="{00000008-6351-47CC-B2C8-8933E3339077}"/>
            </c:ext>
          </c:extLst>
        </c:ser>
        <c:dLbls>
          <c:dLblPos val="outEnd"/>
          <c:showLegendKey val="0"/>
          <c:showVal val="1"/>
          <c:showCatName val="0"/>
          <c:showSerName val="0"/>
          <c:showPercent val="0"/>
          <c:showBubbleSize val="0"/>
        </c:dLbls>
        <c:gapWidth val="150"/>
        <c:axId val="315249167"/>
        <c:axId val="315249999"/>
      </c:barChart>
      <c:catAx>
        <c:axId val="315249167"/>
        <c:scaling>
          <c:orientation val="minMax"/>
        </c:scaling>
        <c:delete val="0"/>
        <c:axPos val="b"/>
        <c:numFmt formatCode="General" sourceLinked="1"/>
        <c:majorTickMark val="out"/>
        <c:minorTickMark val="none"/>
        <c:tickLblPos val="nextTo"/>
        <c:crossAx val="315249999"/>
        <c:crosses val="autoZero"/>
        <c:auto val="1"/>
        <c:lblAlgn val="ctr"/>
        <c:lblOffset val="100"/>
        <c:noMultiLvlLbl val="0"/>
      </c:catAx>
      <c:valAx>
        <c:axId val="315249999"/>
        <c:scaling>
          <c:orientation val="minMax"/>
        </c:scaling>
        <c:delete val="1"/>
        <c:axPos val="l"/>
        <c:numFmt formatCode="&quot;$&quot;#,##0" sourceLinked="1"/>
        <c:majorTickMark val="out"/>
        <c:minorTickMark val="none"/>
        <c:tickLblPos val="nextTo"/>
        <c:crossAx val="3152491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Kennebec'!$B$3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218D-4BD8-9004-23F2A8FED718}"/>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218D-4BD8-9004-23F2A8FED718}"/>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218D-4BD8-9004-23F2A8FED718}"/>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218D-4BD8-9004-23F2A8FED718}"/>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218D-4BD8-9004-23F2A8FED718}"/>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218D-4BD8-9004-23F2A8FED718}"/>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218D-4BD8-9004-23F2A8FED718}"/>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218D-4BD8-9004-23F2A8FED718}"/>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218D-4BD8-9004-23F2A8FED718}"/>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218D-4BD8-9004-23F2A8FED718}"/>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218D-4BD8-9004-23F2A8FED718}"/>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218D-4BD8-9004-23F2A8FED718}"/>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218D-4BD8-9004-23F2A8FED718}"/>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218D-4BD8-9004-23F2A8FED718}"/>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218D-4BD8-9004-23F2A8FED718}"/>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218D-4BD8-9004-23F2A8FED718}"/>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218D-4BD8-9004-23F2A8FED718}"/>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218D-4BD8-9004-23F2A8FED718}"/>
              </c:ext>
            </c:extLst>
          </c:dPt>
          <c:cat>
            <c:strRef>
              <c:f>'Age Chart - Kennebec'!$A$4:$A$21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Kennebec'!$B$4:$B$21</c:f>
              <c:numCache>
                <c:formatCode>0</c:formatCode>
                <c:ptCount val="18"/>
                <c:pt idx="0">
                  <c:v>6334</c:v>
                </c:pt>
                <c:pt idx="1">
                  <c:v>6847</c:v>
                </c:pt>
                <c:pt idx="2">
                  <c:v>7303</c:v>
                </c:pt>
                <c:pt idx="3">
                  <c:v>8098</c:v>
                </c:pt>
                <c:pt idx="4">
                  <c:v>7211</c:v>
                </c:pt>
                <c:pt idx="5">
                  <c:v>6656</c:v>
                </c:pt>
                <c:pt idx="6">
                  <c:v>6635</c:v>
                </c:pt>
                <c:pt idx="7">
                  <c:v>7330</c:v>
                </c:pt>
                <c:pt idx="8">
                  <c:v>8527</c:v>
                </c:pt>
                <c:pt idx="9">
                  <c:v>9999</c:v>
                </c:pt>
                <c:pt idx="10">
                  <c:v>10517</c:v>
                </c:pt>
                <c:pt idx="11">
                  <c:v>9506</c:v>
                </c:pt>
                <c:pt idx="12">
                  <c:v>8228</c:v>
                </c:pt>
                <c:pt idx="13">
                  <c:v>5802</c:v>
                </c:pt>
                <c:pt idx="14">
                  <c:v>4217</c:v>
                </c:pt>
                <c:pt idx="15">
                  <c:v>3519</c:v>
                </c:pt>
                <c:pt idx="16">
                  <c:v>2755</c:v>
                </c:pt>
                <c:pt idx="17">
                  <c:v>2667</c:v>
                </c:pt>
              </c:numCache>
            </c:numRef>
          </c:val>
          <c:extLst>
            <c:ext xmlns:c16="http://schemas.microsoft.com/office/drawing/2014/chart" uri="{C3380CC4-5D6E-409C-BE32-E72D297353CC}">
              <c16:uniqueId val="{00000024-218D-4BD8-9004-23F2A8FED718}"/>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 death rate per 100,000 population</a:t>
            </a:r>
          </a:p>
        </c:rich>
      </c:tx>
      <c:overlay val="0"/>
    </c:title>
    <c:autoTitleDeleted val="0"/>
    <c:plotArea>
      <c:layout>
        <c:manualLayout>
          <c:layoutTarget val="inner"/>
          <c:xMode val="edge"/>
          <c:yMode val="edge"/>
          <c:x val="1.7460317460317461E-2"/>
          <c:y val="0.10715288713910763"/>
          <c:w val="0.96507936507936509"/>
          <c:h val="0.77502252843394581"/>
        </c:manualLayout>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BE5-49BB-9B40-FA683EFF40D0}"/>
              </c:ext>
            </c:extLst>
          </c:dPt>
          <c:dPt>
            <c:idx val="1"/>
            <c:invertIfNegative val="0"/>
            <c:bubble3D val="0"/>
            <c:spPr>
              <a:solidFill>
                <a:srgbClr val="3D6E6F"/>
              </a:solidFill>
            </c:spPr>
            <c:extLst>
              <c:ext xmlns:c16="http://schemas.microsoft.com/office/drawing/2014/chart" uri="{C3380CC4-5D6E-409C-BE32-E72D297353CC}">
                <c16:uniqueId val="{00000003-6BE5-49BB-9B40-FA683EFF40D0}"/>
              </c:ext>
            </c:extLst>
          </c:dPt>
          <c:dPt>
            <c:idx val="2"/>
            <c:invertIfNegative val="0"/>
            <c:bubble3D val="0"/>
            <c:spPr>
              <a:solidFill>
                <a:srgbClr val="A2ADB1"/>
              </a:solidFill>
            </c:spPr>
            <c:extLst>
              <c:ext xmlns:c16="http://schemas.microsoft.com/office/drawing/2014/chart" uri="{C3380CC4-5D6E-409C-BE32-E72D297353CC}">
                <c16:uniqueId val="{00000005-6BE5-49BB-9B40-FA683EFF40D0}"/>
              </c:ext>
            </c:extLst>
          </c:dPt>
          <c:dPt>
            <c:idx val="3"/>
            <c:invertIfNegative val="0"/>
            <c:bubble3D val="0"/>
            <c:spPr>
              <a:solidFill>
                <a:srgbClr val="A2ADB1"/>
              </a:solidFill>
            </c:spPr>
            <c:extLst>
              <c:ext xmlns:c16="http://schemas.microsoft.com/office/drawing/2014/chart" uri="{C3380CC4-5D6E-409C-BE32-E72D297353CC}">
                <c16:uniqueId val="{00000007-6BE5-49BB-9B40-FA683EFF40D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Tables'!$M$4:$P$4</c:f>
              <c:strCache>
                <c:ptCount val="4"/>
                <c:pt idx="0">
                  <c:v>2007-2011
Kennebec County</c:v>
                </c:pt>
                <c:pt idx="1">
                  <c:v>2015-2019
Kennebec County</c:v>
                </c:pt>
                <c:pt idx="2">
                  <c:v>2015-2019
Maine</c:v>
                </c:pt>
                <c:pt idx="3">
                  <c:v>2019
U.S.</c:v>
                </c:pt>
              </c:strCache>
            </c:strRef>
          </c:cat>
          <c:val>
            <c:numRef>
              <c:f>'Indicator Tables'!$I$4:$L$4</c:f>
              <c:numCache>
                <c:formatCode>General</c:formatCode>
                <c:ptCount val="4"/>
                <c:pt idx="0">
                  <c:v>801.5</c:v>
                </c:pt>
                <c:pt idx="1">
                  <c:v>801.3</c:v>
                </c:pt>
                <c:pt idx="2">
                  <c:v>764.9</c:v>
                </c:pt>
                <c:pt idx="3">
                  <c:v>715.2</c:v>
                </c:pt>
              </c:numCache>
            </c:numRef>
          </c:val>
          <c:extLst>
            <c:ext xmlns:c16="http://schemas.microsoft.com/office/drawing/2014/chart" uri="{C3380CC4-5D6E-409C-BE32-E72D297353CC}">
              <c16:uniqueId val="{00000008-6BE5-49BB-9B40-FA683EFF40D0}"/>
            </c:ext>
          </c:extLst>
        </c:ser>
        <c:dLbls>
          <c:dLblPos val="outEnd"/>
          <c:showLegendKey val="0"/>
          <c:showVal val="1"/>
          <c:showCatName val="0"/>
          <c:showSerName val="0"/>
          <c:showPercent val="0"/>
          <c:showBubbleSize val="0"/>
        </c:dLbls>
        <c:gapWidth val="150"/>
        <c:axId val="2114776255"/>
        <c:axId val="137974751"/>
      </c:barChart>
      <c:catAx>
        <c:axId val="2114776255"/>
        <c:scaling>
          <c:orientation val="minMax"/>
        </c:scaling>
        <c:delete val="0"/>
        <c:axPos val="b"/>
        <c:numFmt formatCode="General" sourceLinked="1"/>
        <c:majorTickMark val="out"/>
        <c:minorTickMark val="none"/>
        <c:tickLblPos val="nextTo"/>
        <c:crossAx val="137974751"/>
        <c:crosses val="autoZero"/>
        <c:auto val="1"/>
        <c:lblAlgn val="ctr"/>
        <c:lblOffset val="100"/>
        <c:noMultiLvlLbl val="0"/>
      </c:catAx>
      <c:valAx>
        <c:axId val="137974751"/>
        <c:scaling>
          <c:orientation val="minMax"/>
          <c:max val="830"/>
          <c:min val="660"/>
        </c:scaling>
        <c:delete val="1"/>
        <c:axPos val="l"/>
        <c:numFmt formatCode="General" sourceLinked="1"/>
        <c:majorTickMark val="out"/>
        <c:minorTickMark val="none"/>
        <c:tickLblPos val="nextTo"/>
        <c:crossAx val="21147762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cancer deaths per 100,000 population</a:t>
            </a:r>
          </a:p>
        </c:rich>
      </c:tx>
      <c:overlay val="0"/>
    </c:title>
    <c:autoTitleDeleted val="0"/>
    <c:plotArea>
      <c:layout/>
      <c:barChart>
        <c:barDir val="col"/>
        <c:grouping val="clustered"/>
        <c:varyColors val="0"/>
        <c:ser>
          <c:idx val="0"/>
          <c:order val="0"/>
          <c:tx>
            <c:strRef>
              <c:f>'Indicator Tables'!$H$7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CD3-43DD-8C25-AA5E38A298A0}"/>
              </c:ext>
            </c:extLst>
          </c:dPt>
          <c:dPt>
            <c:idx val="1"/>
            <c:invertIfNegative val="0"/>
            <c:bubble3D val="0"/>
            <c:spPr>
              <a:solidFill>
                <a:srgbClr val="3D6E6F"/>
              </a:solidFill>
            </c:spPr>
            <c:extLst>
              <c:ext xmlns:c16="http://schemas.microsoft.com/office/drawing/2014/chart" uri="{C3380CC4-5D6E-409C-BE32-E72D297353CC}">
                <c16:uniqueId val="{00000003-3CD3-43DD-8C25-AA5E38A298A0}"/>
              </c:ext>
            </c:extLst>
          </c:dPt>
          <c:dPt>
            <c:idx val="2"/>
            <c:invertIfNegative val="0"/>
            <c:bubble3D val="0"/>
            <c:spPr>
              <a:solidFill>
                <a:srgbClr val="A2ADB1"/>
              </a:solidFill>
            </c:spPr>
            <c:extLst>
              <c:ext xmlns:c16="http://schemas.microsoft.com/office/drawing/2014/chart" uri="{C3380CC4-5D6E-409C-BE32-E72D297353CC}">
                <c16:uniqueId val="{00000005-3CD3-43DD-8C25-AA5E38A298A0}"/>
              </c:ext>
            </c:extLst>
          </c:dPt>
          <c:dPt>
            <c:idx val="3"/>
            <c:invertIfNegative val="0"/>
            <c:bubble3D val="0"/>
            <c:spPr>
              <a:solidFill>
                <a:srgbClr val="A2ADB1"/>
              </a:solidFill>
            </c:spPr>
            <c:extLst>
              <c:ext xmlns:c16="http://schemas.microsoft.com/office/drawing/2014/chart" uri="{C3380CC4-5D6E-409C-BE32-E72D297353CC}">
                <c16:uniqueId val="{00000007-3CD3-43DD-8C25-AA5E38A298A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Tables'!$M$7:$P$7</c:f>
              <c:strCache>
                <c:ptCount val="4"/>
                <c:pt idx="0">
                  <c:v>2007-2011
Kennebec County</c:v>
                </c:pt>
                <c:pt idx="1">
                  <c:v>2015-2019
Kennebec County</c:v>
                </c:pt>
                <c:pt idx="2">
                  <c:v>2015-2019
Maine</c:v>
                </c:pt>
                <c:pt idx="3">
                  <c:v>2019
U.S.</c:v>
                </c:pt>
              </c:strCache>
            </c:strRef>
          </c:cat>
          <c:val>
            <c:numRef>
              <c:f>'Indicator Tables'!$I$7:$L$7</c:f>
              <c:numCache>
                <c:formatCode>General</c:formatCode>
                <c:ptCount val="4"/>
                <c:pt idx="0">
                  <c:v>199</c:v>
                </c:pt>
                <c:pt idx="1">
                  <c:v>177.8</c:v>
                </c:pt>
                <c:pt idx="2">
                  <c:v>168</c:v>
                </c:pt>
                <c:pt idx="3">
                  <c:v>146.19999999999999</c:v>
                </c:pt>
              </c:numCache>
            </c:numRef>
          </c:val>
          <c:extLst>
            <c:ext xmlns:c16="http://schemas.microsoft.com/office/drawing/2014/chart" uri="{C3380CC4-5D6E-409C-BE32-E72D297353CC}">
              <c16:uniqueId val="{00000008-3CD3-43DD-8C25-AA5E38A298A0}"/>
            </c:ext>
          </c:extLst>
        </c:ser>
        <c:dLbls>
          <c:dLblPos val="outEnd"/>
          <c:showLegendKey val="0"/>
          <c:showVal val="1"/>
          <c:showCatName val="0"/>
          <c:showSerName val="0"/>
          <c:showPercent val="0"/>
          <c:showBubbleSize val="0"/>
        </c:dLbls>
        <c:gapWidth val="150"/>
        <c:axId val="315267055"/>
        <c:axId val="315274543"/>
      </c:barChart>
      <c:catAx>
        <c:axId val="315267055"/>
        <c:scaling>
          <c:orientation val="minMax"/>
        </c:scaling>
        <c:delete val="0"/>
        <c:axPos val="b"/>
        <c:numFmt formatCode="General" sourceLinked="1"/>
        <c:majorTickMark val="out"/>
        <c:minorTickMark val="none"/>
        <c:tickLblPos val="nextTo"/>
        <c:crossAx val="315274543"/>
        <c:crosses val="autoZero"/>
        <c:auto val="1"/>
        <c:lblAlgn val="ctr"/>
        <c:lblOffset val="100"/>
        <c:noMultiLvlLbl val="0"/>
      </c:catAx>
      <c:valAx>
        <c:axId val="315274543"/>
        <c:scaling>
          <c:orientation val="minMax"/>
        </c:scaling>
        <c:delete val="1"/>
        <c:axPos val="l"/>
        <c:numFmt formatCode="General" sourceLinked="1"/>
        <c:majorTickMark val="out"/>
        <c:minorTickMark val="none"/>
        <c:tickLblPos val="nextTo"/>
        <c:crossAx val="3152670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Cardiovascular disease deaths per 100,000 population</a:t>
            </a:r>
          </a:p>
        </c:rich>
      </c:tx>
      <c:overlay val="0"/>
    </c:title>
    <c:autoTitleDeleted val="0"/>
    <c:plotArea>
      <c:layout>
        <c:manualLayout>
          <c:layoutTarget val="inner"/>
          <c:xMode val="edge"/>
          <c:yMode val="edge"/>
          <c:x val="2.6984126984126985E-2"/>
          <c:y val="5.4375109361329832E-2"/>
          <c:w val="0.96507936507936509"/>
          <c:h val="0.77502252843394581"/>
        </c:manualLayout>
      </c:layout>
      <c:barChart>
        <c:barDir val="col"/>
        <c:grouping val="clustered"/>
        <c:varyColors val="0"/>
        <c:ser>
          <c:idx val="0"/>
          <c:order val="0"/>
          <c:tx>
            <c:strRef>
              <c:f>'Indicator Tables'!$H$9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557-496F-BAEC-515BB1242AA4}"/>
              </c:ext>
            </c:extLst>
          </c:dPt>
          <c:dPt>
            <c:idx val="1"/>
            <c:invertIfNegative val="0"/>
            <c:bubble3D val="0"/>
            <c:spPr>
              <a:solidFill>
                <a:srgbClr val="3D6E6F"/>
              </a:solidFill>
            </c:spPr>
            <c:extLst>
              <c:ext xmlns:c16="http://schemas.microsoft.com/office/drawing/2014/chart" uri="{C3380CC4-5D6E-409C-BE32-E72D297353CC}">
                <c16:uniqueId val="{00000003-5557-496F-BAEC-515BB1242AA4}"/>
              </c:ext>
            </c:extLst>
          </c:dPt>
          <c:dPt>
            <c:idx val="2"/>
            <c:invertIfNegative val="0"/>
            <c:bubble3D val="0"/>
            <c:spPr>
              <a:solidFill>
                <a:srgbClr val="A2ADB1"/>
              </a:solidFill>
            </c:spPr>
            <c:extLst>
              <c:ext xmlns:c16="http://schemas.microsoft.com/office/drawing/2014/chart" uri="{C3380CC4-5D6E-409C-BE32-E72D297353CC}">
                <c16:uniqueId val="{00000005-5557-496F-BAEC-515BB1242AA4}"/>
              </c:ext>
            </c:extLst>
          </c:dPt>
          <c:dPt>
            <c:idx val="3"/>
            <c:invertIfNegative val="0"/>
            <c:bubble3D val="0"/>
            <c:spPr>
              <a:solidFill>
                <a:srgbClr val="A2ADB1"/>
              </a:solidFill>
            </c:spPr>
            <c:extLst>
              <c:ext xmlns:c16="http://schemas.microsoft.com/office/drawing/2014/chart" uri="{C3380CC4-5D6E-409C-BE32-E72D297353CC}">
                <c16:uniqueId val="{00000007-5557-496F-BAEC-515BB1242AA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Tables'!$M$9:$P$9</c:f>
              <c:strCache>
                <c:ptCount val="4"/>
                <c:pt idx="0">
                  <c:v>2007-2011
Kennebec County</c:v>
                </c:pt>
                <c:pt idx="1">
                  <c:v>2015-2019
Kennebec County</c:v>
                </c:pt>
                <c:pt idx="2">
                  <c:v>2015-2019
Maine</c:v>
                </c:pt>
                <c:pt idx="3">
                  <c:v>2019
U.S.</c:v>
                </c:pt>
              </c:strCache>
            </c:strRef>
          </c:cat>
          <c:val>
            <c:numRef>
              <c:f>'Indicator Tables'!$I$9:$L$9</c:f>
              <c:numCache>
                <c:formatCode>General</c:formatCode>
                <c:ptCount val="4"/>
                <c:pt idx="0">
                  <c:v>219.6</c:v>
                </c:pt>
                <c:pt idx="1">
                  <c:v>212.4</c:v>
                </c:pt>
                <c:pt idx="2">
                  <c:v>193.9</c:v>
                </c:pt>
                <c:pt idx="3">
                  <c:v>213.4</c:v>
                </c:pt>
              </c:numCache>
            </c:numRef>
          </c:val>
          <c:extLst>
            <c:ext xmlns:c16="http://schemas.microsoft.com/office/drawing/2014/chart" uri="{C3380CC4-5D6E-409C-BE32-E72D297353CC}">
              <c16:uniqueId val="{00000008-5557-496F-BAEC-515BB1242AA4}"/>
            </c:ext>
          </c:extLst>
        </c:ser>
        <c:dLbls>
          <c:dLblPos val="outEnd"/>
          <c:showLegendKey val="0"/>
          <c:showVal val="1"/>
          <c:showCatName val="0"/>
          <c:showSerName val="0"/>
          <c:showPercent val="0"/>
          <c:showBubbleSize val="0"/>
        </c:dLbls>
        <c:gapWidth val="150"/>
        <c:axId val="315273295"/>
        <c:axId val="315257903"/>
      </c:barChart>
      <c:catAx>
        <c:axId val="315273295"/>
        <c:scaling>
          <c:orientation val="minMax"/>
        </c:scaling>
        <c:delete val="0"/>
        <c:axPos val="b"/>
        <c:numFmt formatCode="General" sourceLinked="1"/>
        <c:majorTickMark val="out"/>
        <c:minorTickMark val="none"/>
        <c:tickLblPos val="nextTo"/>
        <c:crossAx val="315257903"/>
        <c:crosses val="autoZero"/>
        <c:auto val="1"/>
        <c:lblAlgn val="ctr"/>
        <c:lblOffset val="100"/>
        <c:noMultiLvlLbl val="0"/>
      </c:catAx>
      <c:valAx>
        <c:axId val="315257903"/>
        <c:scaling>
          <c:orientation val="minMax"/>
          <c:max val="250"/>
        </c:scaling>
        <c:delete val="1"/>
        <c:axPos val="l"/>
        <c:numFmt formatCode="General" sourceLinked="1"/>
        <c:majorTickMark val="out"/>
        <c:minorTickMark val="none"/>
        <c:tickLblPos val="nextTo"/>
        <c:crossAx val="3152732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Coronary heart disease deaths per 100,000 population</a:t>
            </a:r>
          </a:p>
        </c:rich>
      </c:tx>
      <c:overlay val="0"/>
    </c:title>
    <c:autoTitleDeleted val="0"/>
    <c:plotArea>
      <c:layout>
        <c:manualLayout>
          <c:layoutTarget val="inner"/>
          <c:xMode val="edge"/>
          <c:yMode val="edge"/>
          <c:x val="1.7460317460317461E-2"/>
          <c:y val="0.10437510936132983"/>
          <c:w val="0.96507936507936509"/>
          <c:h val="0.77502252843394581"/>
        </c:manualLayout>
      </c:layout>
      <c:barChart>
        <c:barDir val="col"/>
        <c:grouping val="clustered"/>
        <c:varyColors val="0"/>
        <c:ser>
          <c:idx val="0"/>
          <c:order val="0"/>
          <c:tx>
            <c:strRef>
              <c:f>'Indicator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B92-4FAB-8A06-644520929930}"/>
              </c:ext>
            </c:extLst>
          </c:dPt>
          <c:dPt>
            <c:idx val="1"/>
            <c:invertIfNegative val="0"/>
            <c:bubble3D val="0"/>
            <c:spPr>
              <a:solidFill>
                <a:srgbClr val="3D6E6F"/>
              </a:solidFill>
            </c:spPr>
            <c:extLst>
              <c:ext xmlns:c16="http://schemas.microsoft.com/office/drawing/2014/chart" uri="{C3380CC4-5D6E-409C-BE32-E72D297353CC}">
                <c16:uniqueId val="{00000003-BB92-4FAB-8A06-644520929930}"/>
              </c:ext>
            </c:extLst>
          </c:dPt>
          <c:dPt>
            <c:idx val="2"/>
            <c:invertIfNegative val="0"/>
            <c:bubble3D val="0"/>
            <c:spPr>
              <a:solidFill>
                <a:srgbClr val="A2ADB1"/>
              </a:solidFill>
            </c:spPr>
            <c:extLst>
              <c:ext xmlns:c16="http://schemas.microsoft.com/office/drawing/2014/chart" uri="{C3380CC4-5D6E-409C-BE32-E72D297353CC}">
                <c16:uniqueId val="{00000005-BB92-4FAB-8A06-644520929930}"/>
              </c:ext>
            </c:extLst>
          </c:dPt>
          <c:dPt>
            <c:idx val="3"/>
            <c:invertIfNegative val="0"/>
            <c:bubble3D val="0"/>
            <c:spPr>
              <a:solidFill>
                <a:srgbClr val="A2ADB1"/>
              </a:solidFill>
            </c:spPr>
            <c:extLst>
              <c:ext xmlns:c16="http://schemas.microsoft.com/office/drawing/2014/chart" uri="{C3380CC4-5D6E-409C-BE32-E72D297353CC}">
                <c16:uniqueId val="{00000007-BB92-4FAB-8A06-64452092993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Tables'!$M$10:$P$10</c:f>
              <c:strCache>
                <c:ptCount val="4"/>
                <c:pt idx="0">
                  <c:v>2007-2011
Kennebec County</c:v>
                </c:pt>
                <c:pt idx="1">
                  <c:v>2015-2019
Kennebec County</c:v>
                </c:pt>
                <c:pt idx="2">
                  <c:v>2015-2019
Maine</c:v>
                </c:pt>
                <c:pt idx="3">
                  <c:v>2019
U.S.</c:v>
                </c:pt>
              </c:strCache>
            </c:strRef>
          </c:cat>
          <c:val>
            <c:numRef>
              <c:f>'Indicator Tables'!$I$10:$L$10</c:f>
              <c:numCache>
                <c:formatCode>General</c:formatCode>
                <c:ptCount val="4"/>
                <c:pt idx="0">
                  <c:v>105.1</c:v>
                </c:pt>
                <c:pt idx="1">
                  <c:v>84.5</c:v>
                </c:pt>
                <c:pt idx="2">
                  <c:v>79</c:v>
                </c:pt>
                <c:pt idx="3">
                  <c:v>88</c:v>
                </c:pt>
              </c:numCache>
            </c:numRef>
          </c:val>
          <c:extLst>
            <c:ext xmlns:c16="http://schemas.microsoft.com/office/drawing/2014/chart" uri="{C3380CC4-5D6E-409C-BE32-E72D297353CC}">
              <c16:uniqueId val="{00000008-BB92-4FAB-8A06-644520929930}"/>
            </c:ext>
          </c:extLst>
        </c:ser>
        <c:dLbls>
          <c:dLblPos val="outEnd"/>
          <c:showLegendKey val="0"/>
          <c:showVal val="1"/>
          <c:showCatName val="0"/>
          <c:showSerName val="0"/>
          <c:showPercent val="0"/>
          <c:showBubbleSize val="0"/>
        </c:dLbls>
        <c:gapWidth val="150"/>
        <c:axId val="315269967"/>
        <c:axId val="315259567"/>
      </c:barChart>
      <c:catAx>
        <c:axId val="315269967"/>
        <c:scaling>
          <c:orientation val="minMax"/>
        </c:scaling>
        <c:delete val="0"/>
        <c:axPos val="b"/>
        <c:numFmt formatCode="General" sourceLinked="1"/>
        <c:majorTickMark val="out"/>
        <c:minorTickMark val="none"/>
        <c:tickLblPos val="nextTo"/>
        <c:crossAx val="315259567"/>
        <c:crosses val="autoZero"/>
        <c:auto val="1"/>
        <c:lblAlgn val="ctr"/>
        <c:lblOffset val="100"/>
        <c:noMultiLvlLbl val="0"/>
      </c:catAx>
      <c:valAx>
        <c:axId val="315259567"/>
        <c:scaling>
          <c:orientation val="minMax"/>
        </c:scaling>
        <c:delete val="1"/>
        <c:axPos val="l"/>
        <c:numFmt formatCode="General" sourceLinked="1"/>
        <c:majorTickMark val="out"/>
        <c:minorTickMark val="none"/>
        <c:tickLblPos val="nextTo"/>
        <c:crossAx val="3152699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Heart attack deaths per 100,000 population</a:t>
            </a:r>
          </a:p>
        </c:rich>
      </c:tx>
      <c:overlay val="0"/>
    </c:title>
    <c:autoTitleDeleted val="0"/>
    <c:plotArea>
      <c:layout/>
      <c:barChart>
        <c:barDir val="col"/>
        <c:grouping val="clustered"/>
        <c:varyColors val="0"/>
        <c:ser>
          <c:idx val="0"/>
          <c:order val="0"/>
          <c:tx>
            <c:strRef>
              <c:f>'Indicator Tables'!$H$11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9CB-4BDB-8032-6ECA87970B24}"/>
              </c:ext>
            </c:extLst>
          </c:dPt>
          <c:dPt>
            <c:idx val="1"/>
            <c:invertIfNegative val="0"/>
            <c:bubble3D val="0"/>
            <c:spPr>
              <a:solidFill>
                <a:srgbClr val="3D6E6F"/>
              </a:solidFill>
            </c:spPr>
            <c:extLst>
              <c:ext xmlns:c16="http://schemas.microsoft.com/office/drawing/2014/chart" uri="{C3380CC4-5D6E-409C-BE32-E72D297353CC}">
                <c16:uniqueId val="{00000003-39CB-4BDB-8032-6ECA87970B24}"/>
              </c:ext>
            </c:extLst>
          </c:dPt>
          <c:dPt>
            <c:idx val="2"/>
            <c:invertIfNegative val="0"/>
            <c:bubble3D val="0"/>
            <c:spPr>
              <a:solidFill>
                <a:srgbClr val="A2ADB1"/>
              </a:solidFill>
            </c:spPr>
            <c:extLst>
              <c:ext xmlns:c16="http://schemas.microsoft.com/office/drawing/2014/chart" uri="{C3380CC4-5D6E-409C-BE32-E72D297353CC}">
                <c16:uniqueId val="{00000005-39CB-4BDB-8032-6ECA87970B24}"/>
              </c:ext>
            </c:extLst>
          </c:dPt>
          <c:dPt>
            <c:idx val="3"/>
            <c:invertIfNegative val="0"/>
            <c:bubble3D val="0"/>
            <c:spPr>
              <a:solidFill>
                <a:srgbClr val="A2ADB1"/>
              </a:solidFill>
            </c:spPr>
            <c:extLst>
              <c:ext xmlns:c16="http://schemas.microsoft.com/office/drawing/2014/chart" uri="{C3380CC4-5D6E-409C-BE32-E72D297353CC}">
                <c16:uniqueId val="{00000007-39CB-4BDB-8032-6ECA87970B2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Tables'!$M$11:$P$11</c:f>
              <c:strCache>
                <c:ptCount val="4"/>
                <c:pt idx="0">
                  <c:v>2007-2011
Kennebec County</c:v>
                </c:pt>
                <c:pt idx="1">
                  <c:v>2015-2019
Kennebec County</c:v>
                </c:pt>
                <c:pt idx="2">
                  <c:v>2015-2019
Maine</c:v>
                </c:pt>
                <c:pt idx="3">
                  <c:v>2019
U.S.</c:v>
                </c:pt>
              </c:strCache>
            </c:strRef>
          </c:cat>
          <c:val>
            <c:numRef>
              <c:f>'Indicator Tables'!$I$11:$L$11</c:f>
              <c:numCache>
                <c:formatCode>General</c:formatCode>
                <c:ptCount val="4"/>
                <c:pt idx="0">
                  <c:v>40.4</c:v>
                </c:pt>
                <c:pt idx="1">
                  <c:v>27.9</c:v>
                </c:pt>
                <c:pt idx="2">
                  <c:v>25.4</c:v>
                </c:pt>
                <c:pt idx="3">
                  <c:v>25.5</c:v>
                </c:pt>
              </c:numCache>
            </c:numRef>
          </c:val>
          <c:extLst>
            <c:ext xmlns:c16="http://schemas.microsoft.com/office/drawing/2014/chart" uri="{C3380CC4-5D6E-409C-BE32-E72D297353CC}">
              <c16:uniqueId val="{00000008-39CB-4BDB-8032-6ECA87970B24}"/>
            </c:ext>
          </c:extLst>
        </c:ser>
        <c:dLbls>
          <c:dLblPos val="outEnd"/>
          <c:showLegendKey val="0"/>
          <c:showVal val="1"/>
          <c:showCatName val="0"/>
          <c:showSerName val="0"/>
          <c:showPercent val="0"/>
          <c:showBubbleSize val="0"/>
        </c:dLbls>
        <c:gapWidth val="150"/>
        <c:axId val="315270383"/>
        <c:axId val="315254159"/>
      </c:barChart>
      <c:catAx>
        <c:axId val="315270383"/>
        <c:scaling>
          <c:orientation val="minMax"/>
        </c:scaling>
        <c:delete val="0"/>
        <c:axPos val="b"/>
        <c:numFmt formatCode="General" sourceLinked="1"/>
        <c:majorTickMark val="out"/>
        <c:minorTickMark val="none"/>
        <c:tickLblPos val="nextTo"/>
        <c:crossAx val="315254159"/>
        <c:crosses val="autoZero"/>
        <c:auto val="1"/>
        <c:lblAlgn val="ctr"/>
        <c:lblOffset val="100"/>
        <c:noMultiLvlLbl val="0"/>
      </c:catAx>
      <c:valAx>
        <c:axId val="315254159"/>
        <c:scaling>
          <c:orientation val="minMax"/>
        </c:scaling>
        <c:delete val="1"/>
        <c:axPos val="l"/>
        <c:numFmt formatCode="General" sourceLinked="1"/>
        <c:majorTickMark val="out"/>
        <c:minorTickMark val="none"/>
        <c:tickLblPos val="nextTo"/>
        <c:crossAx val="31527038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Heart</a:t>
            </a:r>
            <a:r>
              <a:rPr lang="en-US" b="1" baseline="0" dirty="0">
                <a:solidFill>
                  <a:schemeClr val="tx1"/>
                </a:solidFill>
              </a:rPr>
              <a:t> attack hospitalizations per 10,000 population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CD5C-4E15-978D-E1B28B87A88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c:f>
              <c:strCache>
                <c:ptCount val="2"/>
                <c:pt idx="0">
                  <c:v>Kennebec County 2016-2018</c:v>
                </c:pt>
                <c:pt idx="1">
                  <c:v>Maine  2016-2018</c:v>
                </c:pt>
              </c:strCache>
            </c:strRef>
          </c:cat>
          <c:val>
            <c:numRef>
              <c:f>Sheet1!$B$1:$B$2</c:f>
              <c:numCache>
                <c:formatCode>0.0%</c:formatCode>
                <c:ptCount val="2"/>
                <c:pt idx="0">
                  <c:v>0.28499999999999998</c:v>
                </c:pt>
                <c:pt idx="1">
                  <c:v>0.22500000000000001</c:v>
                </c:pt>
              </c:numCache>
            </c:numRef>
          </c:val>
          <c:extLst>
            <c:ext xmlns:c16="http://schemas.microsoft.com/office/drawing/2014/chart" uri="{C3380CC4-5D6E-409C-BE32-E72D297353CC}">
              <c16:uniqueId val="{00000000-CD5C-4E15-978D-E1B28B87A886}"/>
            </c:ext>
          </c:extLst>
        </c:ser>
        <c:dLbls>
          <c:dLblPos val="outEnd"/>
          <c:showLegendKey val="0"/>
          <c:showVal val="1"/>
          <c:showCatName val="0"/>
          <c:showSerName val="0"/>
          <c:showPercent val="0"/>
          <c:showBubbleSize val="0"/>
        </c:dLbls>
        <c:gapWidth val="219"/>
        <c:overlap val="-27"/>
        <c:axId val="436676208"/>
        <c:axId val="436672880"/>
      </c:barChart>
      <c:catAx>
        <c:axId val="43667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36672880"/>
        <c:crosses val="autoZero"/>
        <c:auto val="1"/>
        <c:lblAlgn val="ctr"/>
        <c:lblOffset val="100"/>
        <c:noMultiLvlLbl val="0"/>
      </c:catAx>
      <c:valAx>
        <c:axId val="436672880"/>
        <c:scaling>
          <c:orientation val="minMax"/>
        </c:scaling>
        <c:delete val="1"/>
        <c:axPos val="l"/>
        <c:numFmt formatCode="0.0%" sourceLinked="1"/>
        <c:majorTickMark val="none"/>
        <c:minorTickMark val="none"/>
        <c:tickLblPos val="nextTo"/>
        <c:crossAx val="43667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0.10031</cdr:x>
      <cdr:y>0.92384</cdr:y>
    </cdr:from>
    <cdr:to>
      <cdr:x>0.94166</cdr:x>
      <cdr:y>1</cdr:y>
    </cdr:to>
    <cdr:sp macro="" textlink="">
      <cdr:nvSpPr>
        <cdr:cNvPr id="2" name="TextBox 1">
          <a:extLst xmlns:a="http://schemas.openxmlformats.org/drawingml/2006/main">
            <a:ext uri="{FF2B5EF4-FFF2-40B4-BE49-F238E27FC236}">
              <a16:creationId xmlns:a16="http://schemas.microsoft.com/office/drawing/2014/main" id="{397C19FE-7D96-4D5D-93B5-B6CC02453B47}"/>
            </a:ext>
          </a:extLst>
        </cdr:cNvPr>
        <cdr:cNvSpPr txBox="1"/>
      </cdr:nvSpPr>
      <cdr:spPr>
        <a:xfrm xmlns:a="http://schemas.openxmlformats.org/drawingml/2006/main">
          <a:off x="868326" y="5803604"/>
          <a:ext cx="7283302" cy="4784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and Sherry will share highlights from the 2019-2022</a:t>
            </a:r>
            <a:r>
              <a:rPr lang="en-US" baseline="0" dirty="0"/>
              <a:t> </a:t>
            </a:r>
            <a:r>
              <a:rPr lang="en-US" baseline="0"/>
              <a:t>CHNA Cycle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13</a:t>
            </a:fld>
            <a:endParaRPr lang="en-US"/>
          </a:p>
        </p:txBody>
      </p:sp>
    </p:spTree>
    <p:extLst>
      <p:ext uri="{BB962C8B-B14F-4D97-AF65-F5344CB8AC3E}">
        <p14:creationId xmlns:p14="http://schemas.microsoft.com/office/powerpoint/2010/main" val="90669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DF57D-D7EE-41EA-B898-210D4587C790}" type="slidenum">
              <a:rPr lang="en-US" smtClean="0"/>
              <a:t>14</a:t>
            </a:fld>
            <a:endParaRPr lang="en-US"/>
          </a:p>
        </p:txBody>
      </p:sp>
    </p:spTree>
    <p:extLst>
      <p:ext uri="{BB962C8B-B14F-4D97-AF65-F5344CB8AC3E}">
        <p14:creationId xmlns:p14="http://schemas.microsoft.com/office/powerpoint/2010/main" val="280547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address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Kennebec County is 78.1, which is slightly lower than the state average of 78.7.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Kennebec County.  They are also the leading causes of death for the whole state of Maine.</a:t>
            </a:r>
            <a:endParaRPr lang="en-US" dirty="0"/>
          </a:p>
          <a:p>
            <a:endParaRPr lang="en-US" dirty="0"/>
          </a:p>
          <a:p>
            <a:r>
              <a:rPr lang="en-US" dirty="0"/>
              <a:t>The leading cause of death is Cancer, the same as the state leading cause of death. As we will see later in the presentation, Kennebec County has a higher rate of cardiovascular disease and high blood pressure.</a:t>
            </a:r>
          </a:p>
          <a:p>
            <a:endParaRPr lang="en-US" baseline="0" dirty="0"/>
          </a:p>
          <a:p>
            <a:r>
              <a:rPr lang="en-US" baseline="0" dirty="0"/>
              <a:t>Some highlights:</a:t>
            </a:r>
          </a:p>
          <a:p>
            <a:r>
              <a:rPr lang="en-US" baseline="0" dirty="0"/>
              <a:t>In  Kennebec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a:t>
            </a:r>
          </a:p>
          <a:p>
            <a:r>
              <a:rPr lang="en-US" baseline="0" dirty="0"/>
              <a:t>The 3</a:t>
            </a:r>
            <a:r>
              <a:rPr lang="en-US" baseline="30000" dirty="0"/>
              <a:t>rd</a:t>
            </a:r>
            <a:r>
              <a:rPr lang="en-US" baseline="0" dirty="0"/>
              <a:t> leading cause of death- Unintentional Injury- includes a number of accidental causes:  </a:t>
            </a:r>
            <a:r>
              <a:rPr lang="en-US" baseline="0" dirty="0">
                <a:solidFill>
                  <a:srgbClr val="FF0000"/>
                </a:solidFill>
              </a:rPr>
              <a:t>Three of the most common causes of unintentional injury deaths are </a:t>
            </a:r>
            <a:r>
              <a:rPr lang="en-US" baseline="0" dirty="0" err="1">
                <a:solidFill>
                  <a:srgbClr val="FF0000"/>
                </a:solidFill>
              </a:rPr>
              <a:t>i</a:t>
            </a:r>
            <a:r>
              <a:rPr lang="en-US" baseline="0" dirty="0">
                <a:solidFill>
                  <a:srgbClr val="FF0000"/>
                </a:solidFill>
              </a:rPr>
              <a:t>) motor vehicle crashes, ii) accidental falls, and iii)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Kennebec has the  4</a:t>
            </a:r>
            <a:r>
              <a:rPr lang="en-US" baseline="30000" dirty="0">
                <a:cs typeface="Calibri"/>
              </a:rPr>
              <a:t>th</a:t>
            </a:r>
            <a:r>
              <a:rPr lang="en-US" dirty="0">
                <a:cs typeface="Calibri"/>
              </a:rPr>
              <a:t> largest population of any Maine County after Cumberland, York, and Penobscot County. Compared to other counties, the population is aging but less rapidly. There are fewer children and young adults and more adults over the age of 65, and fewer adults of the age where they might expect to have children. However,  Kennebec county’s aging trend is less noteworthy than other Maine counties. While almost all Maine counties are getting older, Kennebec county is getting older more slowly.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Kennebec County is one of 12 counties with no population in an urban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197583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Kennebec County has had an increase in the rate of adults who have achieved an associate’s degree or higher degree of education. This is highlighted in the change over time map, which shows that this was a greater increase than 2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Kennebec county’s poverty rate has remained stable over the time period with a decrease of about 1%, as shown in the change over time map. </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graph shows the number of deaths per 100,000 within Kennebec county. This rate has remained stable within the county over time. However, it is significantly higher than both the State and U.S. rates.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National Center for Health Statistics, US CDC</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 Definition:   Rate per 100,000 people of deaths from any cause.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3395079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deaths in Kennebec have decreased slightly over time. The death rate is higher than the State’s overall rate, and remains significantly higher when compared to the U.S. These data are age-adjusted, meaning that we have calculated the rates so that they can be compared to other parts of the state that might have a population with a different mix of ages. Older people tend to have higher rates of many diseases, including cancer. It’s important to adjust for age so that we don’t accidentally mistake a place with older people for a place with an unusual number of disease-related deaths.</a:t>
            </a:r>
          </a:p>
          <a:p>
            <a:endParaRPr lang="en-US" dirty="0">
              <a:cs typeface="Calibri"/>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 Definition: Rate per 100,000 people of deaths from any type of cancer.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3642869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Cardiovascular disease deaths have remained relatively stable within the county over time, seeing only a slight decrease. The State’s overall rate of deaths dur to cardiovascular disease is slightly lower than Kennebec County’s.</a:t>
            </a:r>
          </a:p>
          <a:p>
            <a:endParaRPr lang="en-US" dirty="0"/>
          </a:p>
          <a:p>
            <a:r>
              <a:rPr lang="en-US" dirty="0"/>
              <a:t>Data Source: Maine CDC Vital Records</a:t>
            </a:r>
          </a:p>
          <a:p>
            <a:endParaRPr lang="en-US" dirty="0"/>
          </a:p>
          <a:p>
            <a:r>
              <a:rPr lang="en-US" dirty="0"/>
              <a:t>To be read as needed - Definition: Rate per 100,000 people of deaths with cardiovascular disease as an underlying cause of death.</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Coronary heart disease deaths in Kennebec County have decreased significantly over time. They are now only slightly higher than the state as a whole.</a:t>
            </a:r>
            <a:br>
              <a:rPr lang="en-US" dirty="0"/>
            </a:br>
            <a:endParaRPr lang="en-US" dirty="0"/>
          </a:p>
          <a:p>
            <a:r>
              <a:rPr lang="en-US" dirty="0"/>
              <a:t>Data Source: Maine CDC Vital Records</a:t>
            </a:r>
          </a:p>
          <a:p>
            <a:endParaRPr lang="en-US" dirty="0"/>
          </a:p>
          <a:p>
            <a:r>
              <a:rPr lang="en-US" dirty="0"/>
              <a:t>To be read as needed - Definition: Rate per 100,000 people of deaths with coronary heart disease as an underlying cause of death.</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4275534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Heart attack deaths in Kennebec county have decreased significantly over time and are now only slightly higher than in the state overall.  These data are age-adjusted.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Data Source: Maine CDC Vital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 be read as needed - Definition: </a:t>
            </a:r>
            <a:r>
              <a:rPr lang="en-US" sz="1800" b="0" i="0" u="none" strike="noStrike" dirty="0">
                <a:solidFill>
                  <a:srgbClr val="000000"/>
                </a:solidFill>
                <a:effectLst/>
                <a:latin typeface="Arial" panose="020B0604020202020204" pitchFamily="34" charset="0"/>
              </a:rPr>
              <a:t>Rate per 100,000 people of deaths with heart attack as an underlying cause of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Age Adjusted: </a:t>
            </a:r>
            <a:r>
              <a:rPr lang="en-US" dirty="0"/>
              <a:t>We have calculated the rates so that they can be compared to other parts of the state that might have a population with a different mix of ages. Older people tend to have higher rates of many diseases and conditions. It’s important to adjust for age so that we don’t accidentally mistake a place with older people for a place with an unusual number of disease-related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75524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Kennebec County residents are significantly more likely to be hospitalized due to a heart attack when compared to the state.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Health Data Organization Hospital Inpatient Database</a:t>
            </a:r>
          </a:p>
          <a:p>
            <a:endParaRPr lang="en-US" sz="12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Arial" panose="020B0604020202020204" pitchFamily="34" charset="0"/>
              </a:rPr>
              <a:t>To be read as needed - Definition: Rate per 10,000 people of hospital discharges with a principal diagnosis of a heart attack.</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994079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the rate of hospitalizations due to heart failure in Kennebec county to the state of Maine. As you can see, Kennebec county heart failure hospitalization does not differ significantly from the state overall.   </a:t>
            </a:r>
          </a:p>
          <a:p>
            <a:endParaRPr lang="en-US" dirty="0">
              <a:cs typeface="Calibri"/>
            </a:endParaRPr>
          </a:p>
          <a:p>
            <a:r>
              <a:rPr lang="en-US" dirty="0">
                <a:cs typeface="Calibri"/>
              </a:rPr>
              <a:t>Source: </a:t>
            </a:r>
            <a:r>
              <a:rPr lang="en-US" dirty="0"/>
              <a:t>Maine Health Data Organization Hospital Inpatient Database</a:t>
            </a:r>
            <a:endParaRPr lang="en-US" dirty="0">
              <a:cs typeface="Calibri"/>
            </a:endParaRP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Rate per 10,000 people of hospital discharges with a principal diagnosis of heart failure.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89100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see that Kennebec county has a slightly lower rate of hospitalization due to high blood pressure, however there has been a significant increase within the county from 2016 to 2018. While the rate is lower than the state as a whole Kennebec is trending in a negative direction. </a:t>
            </a:r>
          </a:p>
          <a:p>
            <a:endParaRPr lang="en-US" dirty="0"/>
          </a:p>
          <a:p>
            <a:r>
              <a:rPr lang="en-US" dirty="0"/>
              <a:t>Note that while this may appear to be a sharp increase over time, the actual number of hospitalizations per 100,000 people are very small. </a:t>
            </a:r>
          </a:p>
          <a:p>
            <a:endParaRPr lang="en-US" dirty="0">
              <a:cs typeface="Calibri"/>
            </a:endParaRPr>
          </a:p>
          <a:p>
            <a:r>
              <a:rPr lang="en-US" dirty="0">
                <a:cs typeface="Calibri"/>
              </a:rPr>
              <a:t>Source: </a:t>
            </a:r>
            <a:r>
              <a:rPr lang="en-US" dirty="0"/>
              <a:t>Maine Health Data Organization Hospital Inpatient Database</a:t>
            </a:r>
          </a:p>
          <a:p>
            <a:endParaRPr lang="en-US" dirty="0">
              <a:cs typeface="Calibri"/>
            </a:endParaRPr>
          </a:p>
          <a:p>
            <a:r>
              <a:rPr lang="en-US" dirty="0">
                <a:cs typeface="Calibri"/>
              </a:rPr>
              <a:t>To be read as needed - Definition: </a:t>
            </a:r>
            <a:r>
              <a:rPr lang="en-US" sz="1800" b="0" i="0" u="none" strike="noStrike" dirty="0">
                <a:solidFill>
                  <a:srgbClr val="000000"/>
                </a:solidFill>
                <a:effectLst/>
                <a:latin typeface="Arial" panose="020B0604020202020204" pitchFamily="34" charset="0"/>
              </a:rPr>
              <a:t>Rate per 10,000 people of hospital discharges with a principal diagnosis of hypertension.</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473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homes with private well that have been tested for arsenic. The rate has been weighted, which means it is representative of all households in the county and the state. The rate of testing has increased when compared to previous years. Although the change is not significant, this is a promising improvement.</a:t>
            </a:r>
          </a:p>
          <a:p>
            <a:endParaRPr lang="en-US" dirty="0"/>
          </a:p>
          <a:p>
            <a:r>
              <a:rPr lang="en-US" dirty="0"/>
              <a:t>Data Source: Behavioral Risk Factor Surveillance System</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Percentage of households with a private well where the well water has been tested for arsenic. This data is weighted to be representative of all households in Maine.</a:t>
            </a:r>
            <a:r>
              <a:rPr lang="en-US" dirty="0"/>
              <a:t> </a:t>
            </a:r>
            <a:r>
              <a:rPr lang="en-US" sz="1800" b="0" i="0" u="none" strike="noStrike" dirty="0">
                <a:solidFill>
                  <a:srgbClr val="000000"/>
                </a:solidFill>
                <a:effectLst/>
                <a:latin typeface="Arial" panose="020B0604020202020204" pitchFamily="34" charset="0"/>
              </a:rPr>
              <a:t>Percentage of households with a private well where the well water has been tested for arsenic. This data is weighted to be representative of all households in Maine.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185936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children screened for lead within Kennebec county have increased significantly since 2011. Lead testing is important given Maine’s older housing stock and the potential problems associated with childhood lead exposure. Screenings are significantly higher in Kennebec county then the state overall.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Childhood Lead Poisoning Prevention Unit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To be read as needed - Definition: </a:t>
            </a:r>
            <a:r>
              <a:rPr lang="en-US" sz="1800" b="0" i="0" u="none" strike="noStrike" dirty="0">
                <a:solidFill>
                  <a:srgbClr val="000000"/>
                </a:solidFill>
                <a:effectLst/>
                <a:latin typeface="Arial" panose="020B0604020202020204" pitchFamily="34" charset="0"/>
              </a:rPr>
              <a:t>Percentage of children, ages 24-35 months, who have had their blood tested for elevated blood lead levels.</a:t>
            </a:r>
            <a:r>
              <a:rPr lang="en-US" dirty="0"/>
              <a:t> </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353132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Injury-related deaths within Kennebec County have increased significantly since 2007-2011. While Kennebec County’s rate is higher than the State and the U.S., the difference is not considered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r>
              <a:rPr lang="en-US" dirty="0"/>
              <a:t>To be read as needed - Definition: </a:t>
            </a:r>
            <a:r>
              <a:rPr lang="en-US" sz="1800" b="0" i="0" u="none" strike="noStrike" dirty="0">
                <a:solidFill>
                  <a:srgbClr val="000000"/>
                </a:solidFill>
                <a:effectLst/>
                <a:latin typeface="Arial" panose="020B0604020202020204" pitchFamily="34" charset="0"/>
              </a:rPr>
              <a:t>Rate per 100,000 people of deaths due to injuries.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185585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poisoning deaths within Kennebec County have increased significantly since 2007-2011. This indicator shows unintentional or undetermined poisonings. This meaning the deaths counted here are not due to suicide or other intentional injuries. While Kennebec County’s rate is high than the state, the difference is not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Rate per 100,000 people of deaths due to poisonings of unintentional and undetermined intent.</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941123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Kennebec County has a slightly higher rate of ER discharges due to an unintentional fall-related injury than the State overall. While Kennebec County’s rate is higher than the state, the difference is not significant.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read as needed - Definition: </a:t>
            </a:r>
            <a:r>
              <a:rPr lang="en-US" sz="1800" b="0" i="0" u="none" strike="noStrike" dirty="0">
                <a:solidFill>
                  <a:srgbClr val="000000"/>
                </a:solidFill>
                <a:effectLst/>
                <a:latin typeface="Arial" panose="020B0604020202020204" pitchFamily="34" charset="0"/>
              </a:rPr>
              <a:t>Rate per 10,000 people of emergency department discharges with a diagnoses of a fall-related injury.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158759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the State, Kennebec County has a lower rate of ER discharges due to a traumatic brain injury, but the difference is not significant. </a:t>
            </a:r>
          </a:p>
          <a:p>
            <a:endParaRPr lang="en-US" dirty="0"/>
          </a:p>
          <a:p>
            <a:r>
              <a:rPr lang="en-US" dirty="0"/>
              <a:t>Data Source: Maine Health Data Organization Hospital Inpatient and Outpatient Databases</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Rate per 10,000 people of emergency department discharges with a diagnoses of traumatic brain injury.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3365766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people seeking help for an issue related to mental health in the emergency department of a hospital. The rate of individuals in Kennebec County being discharged from an ED with a mental health condition as the primary diagnosis is significantly higher than the state rate overall.  </a:t>
            </a:r>
          </a:p>
          <a:p>
            <a:endParaRPr lang="en-US" dirty="0"/>
          </a:p>
          <a:p>
            <a:r>
              <a:rPr lang="en-US" dirty="0"/>
              <a:t>Data Source: Maine Health Data Organization Hospital Inpatient and Outpatient Databases</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Rate per 10,000 people of emergency department discharges with a principal diagnosis of mental health condition.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2279073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r</a:t>
            </a:r>
            <a:r>
              <a:rPr lang="en-US" sz="1200" b="0" i="0" u="none" strike="noStrike" dirty="0">
                <a:solidFill>
                  <a:srgbClr val="000000"/>
                </a:solidFill>
                <a:effectLst/>
                <a:latin typeface="Arial" panose="020B0604020202020204" pitchFamily="34" charset="0"/>
              </a:rPr>
              <a:t>ate of deaths for which substance use was the underlying cause, including those attributable to acute poisoning by drugs and those from medical conditions resulting from chronic drug use.  Deaths due to alcohol use are not included. The rate of drug-induced deaths among Kennebec County residents is significantly higher within the county when compared to prior years, as well as the state. </a:t>
            </a:r>
          </a:p>
          <a:p>
            <a:endParaRPr lang="en-US" dirty="0"/>
          </a:p>
          <a:p>
            <a:r>
              <a:rPr lang="en-US" dirty="0"/>
              <a:t>Source: </a:t>
            </a:r>
            <a:r>
              <a:rPr lang="en-US" sz="12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Rate per 100,000 people of deaths for which drugs are the underlying cause, including those attributable to acute poisoning by drugs and those from medical conditions resulting from chronic drug use.  Deaths due to alcohol use are excluded.</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3604176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EMS response to overdoses, including from drugs, medications, alcohol, and inhalants. As you can see, the rate has increased within Kennebec County between 2019 and 2020, but this change is not significant. Rates of emergency responses in Kennebec due to overdose are significantly higher than the State overall. </a:t>
            </a:r>
            <a:r>
              <a:rPr lang="en-US" sz="1200" dirty="0"/>
              <a:t>These increases could be, in part, attributed to the opioid crisis in the state and across the country. </a:t>
            </a:r>
          </a:p>
          <a:p>
            <a:endParaRPr lang="en-US" sz="1200" dirty="0"/>
          </a:p>
          <a:p>
            <a:r>
              <a:rPr lang="en-US" sz="1200" b="0" i="0" u="none" strike="noStrike" dirty="0">
                <a:solidFill>
                  <a:srgbClr val="000000"/>
                </a:solidFill>
                <a:effectLst/>
                <a:latin typeface="Calibri" panose="020F0502020204030204" pitchFamily="34" charset="0"/>
              </a:rPr>
              <a:t>Data Source: Maine Emergency Medical Services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To be read as needed - Definition: </a:t>
            </a:r>
            <a:r>
              <a:rPr lang="en-US" sz="1800" b="0" i="0" u="none" strike="noStrike" dirty="0">
                <a:solidFill>
                  <a:srgbClr val="000000"/>
                </a:solidFill>
                <a:effectLst/>
                <a:latin typeface="Arial" panose="020B0604020202020204" pitchFamily="34" charset="0"/>
              </a:rPr>
              <a:t>Rate per 10,000 population of overdose emergency medical service responses, including overdoses from drugs, medications, alcohol, and inhalants.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365876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deaths in Kennebec County have increased over time. The rate of deaths in Kennebec are slightly higher than the State overall, but it is not to a significant degree. </a:t>
            </a:r>
          </a:p>
          <a:p>
            <a:endParaRPr lang="en-US" dirty="0"/>
          </a:p>
          <a:p>
            <a:r>
              <a:rPr lang="en-US" dirty="0"/>
              <a:t>Data Source: Maine CDC Vital Records</a:t>
            </a:r>
          </a:p>
          <a:p>
            <a:endParaRPr lang="en-US" dirty="0"/>
          </a:p>
          <a:p>
            <a:r>
              <a:rPr lang="en-US" dirty="0"/>
              <a:t>To be read as needed - Definition: Rate per 100,000 people of deaths due to suicide.</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278985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a:t>
            </a:r>
            <a:r>
              <a:rPr lang="en-US"/>
              <a:t>shows a </a:t>
            </a:r>
            <a:r>
              <a:rPr lang="en-US" dirty="0"/>
              <a:t>decrease over time in reported binge drinking among high school students. Binge drinking is defined as consuming 5 or more alcoholic drinks on at least one day in the past 30 days. This chart is missing 2017 data, which we are still working to get.  </a:t>
            </a:r>
          </a:p>
          <a:p>
            <a:endParaRPr lang="en-US" dirty="0"/>
          </a:p>
          <a:p>
            <a:r>
              <a:rPr lang="en-US" dirty="0"/>
              <a:t>The data in the profile may look different.  We have realized that 2017 and 2019 data in the Profile use a different denominator – only including those HS students who report any drinking.  So, for 2019, 34.6% of students who reported drinking at all in the last 30 days also reported binge drinking.  This translates to 7.7% of ALL HS students who reported binge drinking.  This is significantly LESS than in 2015. The state comparison chart shows the data based on those students who drink at all, and is only slightly less than the data for Kennebec County.</a:t>
            </a:r>
          </a:p>
          <a:p>
            <a:endParaRPr lang="en-US" dirty="0"/>
          </a:p>
          <a:p>
            <a:r>
              <a:rPr lang="en-US" dirty="0"/>
              <a:t>Data Source: Maine Integrated Youth Health Survey</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Percentage of high school students who had five or more alcoholic drinks on at least one day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2404915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Kennebec County high school students who have used an e-cigarette at least once in the last 30 days.  Data is collected in odd numbered years and, as you can see, use has increased between 2017 &amp; 2019. This increase is significant.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Integrated Youth Health Survey</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Percentage of high school students who used an electronic vapor product at least one day in the last 30 days.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191991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Kennebec County’s median household income has increased significantly since 2007-2011 and remains slightly lower than the median income for the state overall.  </a:t>
            </a:r>
          </a:p>
          <a:p>
            <a:endParaRPr lang="en-US" dirty="0"/>
          </a:p>
          <a:p>
            <a:r>
              <a:rPr lang="en-US" dirty="0"/>
              <a:t>Data Source: US Census Bureau, American Community Survey</a:t>
            </a:r>
          </a:p>
          <a:p>
            <a:endParaRPr lang="en-US" dirty="0"/>
          </a:p>
          <a:p>
            <a:r>
              <a:rPr lang="en-US" dirty="0"/>
              <a:t>To be read as needed - Definition: Dollar amount that divides all households in the specified geographic area into two equal groups: half of the households having more income and the other half having less income.</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388268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161950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[Add names of those doing the leadership </a:t>
            </a:r>
            <a:r>
              <a:rPr lang="en-US" b="1" dirty="0" smtClean="0">
                <a:highlight>
                  <a:srgbClr val="FFFF00"/>
                </a:highlight>
              </a:rPr>
              <a:t>remarks</a:t>
            </a:r>
            <a:r>
              <a:rPr lang="en-US" sz="1200" baseline="0" dirty="0" smtClean="0">
                <a:solidFill>
                  <a:schemeClr val="tx1"/>
                </a:solidFill>
                <a:highlight>
                  <a:srgbClr val="FFFF00"/>
                </a:highlight>
                <a:latin typeface="+mn-lt"/>
              </a:rPr>
              <a:t>]</a:t>
            </a: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smtClean="0"/>
              <a:t>Bangor Public Health Shelter Plus Program (for housing insecure)</a:t>
            </a:r>
            <a:endParaRPr lang="en-US" baseline="0" dirty="0"/>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r>
              <a:rPr lang="en-US" baseline="0" dirty="0"/>
              <a:t>ADD NAME OF THOSE WHO WILL BE DOING REVIEWING PREVIOUS EFFORTS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70736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11</a:t>
            </a:fld>
            <a:endParaRPr lang="en-US"/>
          </a:p>
        </p:txBody>
      </p:sp>
    </p:spTree>
    <p:extLst>
      <p:ext uri="{BB962C8B-B14F-4D97-AF65-F5344CB8AC3E}">
        <p14:creationId xmlns:p14="http://schemas.microsoft.com/office/powerpoint/2010/main" val="371672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11/2/2021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4AA127-9FD6-44C5-BF90-74172CEDC093}"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9901C-2F1C-48B0-93AB-540279B8DEDB}" type="slidenum">
              <a:rPr lang="en-US" smtClean="0"/>
              <a:t>‹#›</a:t>
            </a:fld>
            <a:endParaRPr lang="en-US"/>
          </a:p>
        </p:txBody>
      </p:sp>
    </p:spTree>
    <p:extLst>
      <p:ext uri="{BB962C8B-B14F-4D97-AF65-F5344CB8AC3E}">
        <p14:creationId xmlns:p14="http://schemas.microsoft.com/office/powerpoint/2010/main" val="109423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11/2/2021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11/2/2021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11/2/2021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11/2/2021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11/2/2021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11/2/2021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 id="2147483659" r:id="rId10"/>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anne.conners@mainegeneral.org" TargetMode="External"/><Relationship Id="rId7" Type="http://schemas.openxmlformats.org/officeDocument/2006/relationships/hyperlink" Target="http://www.mainechna.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mailto:info@mainechna.org" TargetMode="External"/><Relationship Id="rId5" Type="http://schemas.openxmlformats.org/officeDocument/2006/relationships/hyperlink" Target="mailto:stardy@northernlight.org" TargetMode="External"/><Relationship Id="rId4" Type="http://schemas.openxmlformats.org/officeDocument/2006/relationships/hyperlink" Target="mailto:paula.thomson@main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Kennebec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white x-ray of a person's head&#10;&#10;Description automatically generated with low confidence">
            <a:extLst>
              <a:ext uri="{FF2B5EF4-FFF2-40B4-BE49-F238E27FC236}">
                <a16:creationId xmlns:a16="http://schemas.microsoft.com/office/drawing/2014/main" id="{125D5E25-6D20-4AFE-95EE-E89FF2D79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209" y="323602"/>
            <a:ext cx="3931443"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a:bodyPr>
          <a:lstStyle/>
          <a:p>
            <a:r>
              <a:rPr lang="en-US" dirty="0"/>
              <a:t>Previous Health Improvement Efforts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10</a:t>
            </a:fld>
            <a:endParaRPr lang="en-US"/>
          </a:p>
        </p:txBody>
      </p:sp>
    </p:spTree>
    <p:extLst>
      <p:ext uri="{BB962C8B-B14F-4D97-AF65-F5344CB8AC3E}">
        <p14:creationId xmlns:p14="http://schemas.microsoft.com/office/powerpoint/2010/main" val="4201362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033" y="219458"/>
            <a:ext cx="11558013" cy="984885"/>
          </a:xfrm>
          <a:prstGeom prst="rect">
            <a:avLst/>
          </a:prstGeom>
          <a:noFill/>
        </p:spPr>
        <p:txBody>
          <a:bodyPr wrap="square" rtlCol="0">
            <a:spAutoFit/>
          </a:bodyPr>
          <a:lstStyle/>
          <a:p>
            <a:pPr algn="ctr"/>
            <a:r>
              <a:rPr lang="en-US" sz="4000" b="1" dirty="0"/>
              <a:t>Central District </a:t>
            </a:r>
            <a:r>
              <a:rPr lang="en-US" sz="4000" b="1" dirty="0" smtClean="0"/>
              <a:t>2020-22 </a:t>
            </a:r>
            <a:r>
              <a:rPr lang="en-US" sz="4000" b="1" dirty="0"/>
              <a:t>Priority Areas</a:t>
            </a:r>
          </a:p>
          <a:p>
            <a:pPr algn="ctr"/>
            <a:r>
              <a:rPr lang="en-US" dirty="0"/>
              <a:t>Hospital and District priority areas of work since the 2018 Shared CHNA</a:t>
            </a:r>
          </a:p>
        </p:txBody>
      </p:sp>
      <p:graphicFrame>
        <p:nvGraphicFramePr>
          <p:cNvPr id="6" name="Table 5"/>
          <p:cNvGraphicFramePr>
            <a:graphicFrameLocks noGrp="1"/>
          </p:cNvGraphicFramePr>
          <p:nvPr>
            <p:extLst/>
          </p:nvPr>
        </p:nvGraphicFramePr>
        <p:xfrm>
          <a:off x="256033" y="1511809"/>
          <a:ext cx="11558014" cy="2273610"/>
        </p:xfrm>
        <a:graphic>
          <a:graphicData uri="http://schemas.openxmlformats.org/drawingml/2006/table">
            <a:tbl>
              <a:tblPr firstRow="1" firstCol="1" bandRow="1">
                <a:tableStyleId>{7DF18680-E054-41AD-8BC1-D1AEF772440D}</a:tableStyleId>
              </a:tblPr>
              <a:tblGrid>
                <a:gridCol w="1452846">
                  <a:extLst>
                    <a:ext uri="{9D8B030D-6E8A-4147-A177-3AD203B41FA5}">
                      <a16:colId xmlns:a16="http://schemas.microsoft.com/office/drawing/2014/main" val="20000"/>
                    </a:ext>
                  </a:extLst>
                </a:gridCol>
                <a:gridCol w="1783829">
                  <a:extLst>
                    <a:ext uri="{9D8B030D-6E8A-4147-A177-3AD203B41FA5}">
                      <a16:colId xmlns:a16="http://schemas.microsoft.com/office/drawing/2014/main" val="20001"/>
                    </a:ext>
                  </a:extLst>
                </a:gridCol>
                <a:gridCol w="1663908">
                  <a:extLst>
                    <a:ext uri="{9D8B030D-6E8A-4147-A177-3AD203B41FA5}">
                      <a16:colId xmlns:a16="http://schemas.microsoft.com/office/drawing/2014/main" val="20002"/>
                    </a:ext>
                  </a:extLst>
                </a:gridCol>
                <a:gridCol w="2098623">
                  <a:extLst>
                    <a:ext uri="{9D8B030D-6E8A-4147-A177-3AD203B41FA5}">
                      <a16:colId xmlns:a16="http://schemas.microsoft.com/office/drawing/2014/main" val="20003"/>
                    </a:ext>
                  </a:extLst>
                </a:gridCol>
                <a:gridCol w="2068643">
                  <a:extLst>
                    <a:ext uri="{9D8B030D-6E8A-4147-A177-3AD203B41FA5}">
                      <a16:colId xmlns:a16="http://schemas.microsoft.com/office/drawing/2014/main" val="20004"/>
                    </a:ext>
                  </a:extLst>
                </a:gridCol>
                <a:gridCol w="2490165">
                  <a:extLst>
                    <a:ext uri="{9D8B030D-6E8A-4147-A177-3AD203B41FA5}">
                      <a16:colId xmlns:a16="http://schemas.microsoft.com/office/drawing/2014/main" val="20005"/>
                    </a:ext>
                  </a:extLst>
                </a:gridCol>
              </a:tblGrid>
              <a:tr h="799112">
                <a:tc>
                  <a:txBody>
                    <a:bodyPr/>
                    <a:lstStyle/>
                    <a:p>
                      <a:pPr marL="0" marR="0" algn="ctr">
                        <a:lnSpc>
                          <a:spcPct val="115000"/>
                        </a:lnSpc>
                        <a:spcBef>
                          <a:spcPts val="0"/>
                        </a:spcBef>
                        <a:spcAft>
                          <a:spcPts val="0"/>
                        </a:spcAft>
                      </a:pPr>
                      <a:r>
                        <a:rPr lang="en-US" sz="1400" dirty="0">
                          <a:effectLst/>
                        </a:rPr>
                        <a:t>Access to Care</a:t>
                      </a: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Adverse Childhood</a:t>
                      </a:r>
                      <a:r>
                        <a:rPr lang="en-US" sz="1400" baseline="0" dirty="0">
                          <a:effectLst/>
                        </a:rPr>
                        <a:t> Experiences</a:t>
                      </a: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Chronic Disease</a:t>
                      </a:r>
                      <a:endParaRPr lang="en-US" sz="1400" dirty="0">
                        <a:solidFill>
                          <a:schemeClr val="tx1"/>
                        </a:solidFill>
                        <a:effectLst/>
                        <a:latin typeface="Calibri" panose="020F0502020204030204" pitchFamily="34" charset="0"/>
                        <a:ea typeface="Calibri"/>
                        <a:cs typeface="Times New Roman"/>
                      </a:endParaRPr>
                    </a:p>
                    <a:p>
                      <a:pPr marL="0" marR="0" algn="ctr">
                        <a:lnSpc>
                          <a:spcPct val="115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Food Insecurity</a:t>
                      </a:r>
                      <a:endParaRPr lang="en-US" sz="1400" dirty="0">
                        <a:solidFill>
                          <a:schemeClr val="tx1"/>
                        </a:solidFill>
                        <a:effectLst/>
                        <a:latin typeface="Calibri" panose="020F0502020204030204" pitchFamily="34" charset="0"/>
                        <a:ea typeface="Calibri"/>
                        <a:cs typeface="Times New Roman"/>
                      </a:endParaRPr>
                    </a:p>
                    <a:p>
                      <a:pPr marL="0" marR="0" algn="ctr">
                        <a:lnSpc>
                          <a:spcPct val="115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Mental Health Services</a:t>
                      </a:r>
                      <a:endParaRPr lang="en-US" sz="1400" dirty="0">
                        <a:solidFill>
                          <a:schemeClr val="tx1"/>
                        </a:solidFill>
                        <a:effectLst/>
                        <a:latin typeface="Calibri" panose="020F0502020204030204" pitchFamily="34" charset="0"/>
                        <a:ea typeface="Calibri"/>
                        <a:cs typeface="Times New Roman"/>
                      </a:endParaRPr>
                    </a:p>
                    <a:p>
                      <a:pPr marL="0" marR="0" algn="ctr">
                        <a:lnSpc>
                          <a:spcPct val="115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b="1" kern="1200" baseline="0" dirty="0">
                          <a:solidFill>
                            <a:schemeClr val="lt1"/>
                          </a:solidFill>
                          <a:effectLst/>
                          <a:latin typeface="+mn-lt"/>
                          <a:ea typeface="+mn-ea"/>
                          <a:cs typeface="+mn-cs"/>
                        </a:rPr>
                        <a:t>Obesity, Physical Activity and Nutrition</a:t>
                      </a:r>
                    </a:p>
                  </a:txBody>
                  <a:tcPr marL="68580" marR="68580" marT="0" marB="0" anchor="ctr"/>
                </a:tc>
                <a:extLst>
                  <a:ext uri="{0D108BD9-81ED-4DB2-BD59-A6C34878D82A}">
                    <a16:rowId xmlns:a16="http://schemas.microsoft.com/office/drawing/2014/main" val="10000"/>
                  </a:ext>
                </a:extLst>
              </a:tr>
              <a:tr h="1474498">
                <a:tc>
                  <a:txBody>
                    <a:bodyPr/>
                    <a:lstStyle/>
                    <a:p>
                      <a:pPr marL="0" marR="0" algn="l">
                        <a:lnSpc>
                          <a:spcPct val="100000"/>
                        </a:lnSpc>
                        <a:spcBef>
                          <a:spcPts val="0"/>
                        </a:spcBef>
                        <a:spcAft>
                          <a:spcPts val="0"/>
                        </a:spcAft>
                      </a:pPr>
                      <a:r>
                        <a:rPr lang="en-US" sz="1200" b="0" dirty="0">
                          <a:solidFill>
                            <a:schemeClr val="tx1"/>
                          </a:solidFill>
                          <a:effectLst/>
                          <a:latin typeface="Calibri" panose="020F0502020204030204" pitchFamily="34" charset="0"/>
                          <a:ea typeface="Calibri"/>
                          <a:cs typeface="Times New Roman"/>
                        </a:rPr>
                        <a:t>MaineGeneral Health</a:t>
                      </a:r>
                    </a:p>
                    <a:p>
                      <a:pPr marL="0" marR="0" algn="l">
                        <a:lnSpc>
                          <a:spcPct val="100000"/>
                        </a:lnSpc>
                        <a:spcBef>
                          <a:spcPts val="0"/>
                        </a:spcBef>
                        <a:spcAft>
                          <a:spcPts val="0"/>
                        </a:spcAft>
                      </a:pPr>
                      <a:endParaRPr lang="en-US" sz="1200" b="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err="1">
                          <a:solidFill>
                            <a:schemeClr val="tx1"/>
                          </a:solidFill>
                          <a:effectLst/>
                          <a:latin typeface="Calibri" panose="020F0502020204030204" pitchFamily="34" charset="0"/>
                          <a:ea typeface="Calibri"/>
                          <a:cs typeface="Times New Roman"/>
                        </a:rPr>
                        <a:t>Redington</a:t>
                      </a:r>
                      <a:r>
                        <a:rPr lang="en-US" sz="1200" b="0" dirty="0">
                          <a:solidFill>
                            <a:schemeClr val="tx1"/>
                          </a:solidFill>
                          <a:effectLst/>
                          <a:latin typeface="Calibri" panose="020F0502020204030204" pitchFamily="34" charset="0"/>
                          <a:ea typeface="Calibri"/>
                          <a:cs typeface="Times New Roman"/>
                        </a:rPr>
                        <a:t>-Fairview General Hospital</a:t>
                      </a:r>
                    </a:p>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Central District</a:t>
                      </a:r>
                      <a:r>
                        <a:rPr lang="en-US" sz="1200" baseline="0" dirty="0">
                          <a:solidFill>
                            <a:schemeClr val="tx1"/>
                          </a:solidFill>
                          <a:effectLst/>
                          <a:latin typeface="Calibri" panose="020F0502020204030204" pitchFamily="34" charset="0"/>
                          <a:ea typeface="Calibri"/>
                          <a:cs typeface="Times New Roman"/>
                        </a:rPr>
                        <a:t> Coordinating Council</a:t>
                      </a:r>
                    </a:p>
                    <a:p>
                      <a:pPr marL="0" marR="0" algn="l">
                        <a:lnSpc>
                          <a:spcPct val="100000"/>
                        </a:lnSpc>
                        <a:spcBef>
                          <a:spcPts val="0"/>
                        </a:spcBef>
                        <a:spcAft>
                          <a:spcPts val="0"/>
                        </a:spcAft>
                      </a:pPr>
                      <a:endParaRPr lang="en-US" sz="1200" baseline="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Northern Light </a:t>
                      </a:r>
                      <a:r>
                        <a:rPr lang="en-US" sz="1200" baseline="0" dirty="0" err="1">
                          <a:solidFill>
                            <a:schemeClr val="tx1"/>
                          </a:solidFill>
                          <a:effectLst/>
                          <a:latin typeface="Calibri" panose="020F0502020204030204" pitchFamily="34" charset="0"/>
                          <a:ea typeface="Calibri"/>
                          <a:cs typeface="Times New Roman"/>
                        </a:rPr>
                        <a:t>Sebasticook</a:t>
                      </a:r>
                      <a:r>
                        <a:rPr lang="en-US" sz="1200" baseline="0" dirty="0">
                          <a:solidFill>
                            <a:schemeClr val="tx1"/>
                          </a:solidFill>
                          <a:effectLst/>
                          <a:latin typeface="Calibri" panose="020F0502020204030204" pitchFamily="34" charset="0"/>
                          <a:ea typeface="Calibri"/>
                          <a:cs typeface="Times New Roman"/>
                        </a:rPr>
                        <a:t> Valley Hospital</a:t>
                      </a:r>
                      <a:endParaRPr lang="en-US" sz="12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MaineGeneral</a:t>
                      </a:r>
                      <a:r>
                        <a:rPr lang="en-US" sz="1200" baseline="0" dirty="0">
                          <a:solidFill>
                            <a:schemeClr val="tx1"/>
                          </a:solidFill>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aseline="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err="1">
                          <a:solidFill>
                            <a:schemeClr val="tx1"/>
                          </a:solidFill>
                          <a:effectLst/>
                          <a:latin typeface="Calibri" panose="020F0502020204030204" pitchFamily="34" charset="0"/>
                          <a:ea typeface="Calibri"/>
                          <a:cs typeface="Times New Roman"/>
                        </a:rPr>
                        <a:t>Redington</a:t>
                      </a:r>
                      <a:r>
                        <a:rPr lang="en-US" sz="1200" baseline="0" dirty="0">
                          <a:solidFill>
                            <a:schemeClr val="tx1"/>
                          </a:solidFill>
                          <a:effectLst/>
                          <a:latin typeface="Calibri" panose="020F0502020204030204" pitchFamily="34" charset="0"/>
                          <a:ea typeface="Calibri"/>
                          <a:cs typeface="Times New Roman"/>
                        </a:rPr>
                        <a:t>-Fairview General Hospital </a:t>
                      </a:r>
                      <a:endParaRPr lang="en-US" sz="12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MaineGeneral Health</a:t>
                      </a:r>
                    </a:p>
                    <a:p>
                      <a:pPr marL="0" marR="0" algn="l">
                        <a:lnSpc>
                          <a:spcPct val="100000"/>
                        </a:lnSpc>
                        <a:spcBef>
                          <a:spcPts val="0"/>
                        </a:spcBef>
                        <a:spcAft>
                          <a:spcPts val="0"/>
                        </a:spcAft>
                      </a:pPr>
                      <a:endParaRPr lang="en-US" sz="1200" baseline="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Northern Light </a:t>
                      </a:r>
                      <a:r>
                        <a:rPr lang="en-US" sz="1200" dirty="0" err="1">
                          <a:solidFill>
                            <a:schemeClr val="tx1"/>
                          </a:solidFill>
                          <a:effectLst/>
                          <a:latin typeface="Calibri" panose="020F0502020204030204" pitchFamily="34" charset="0"/>
                          <a:ea typeface="Calibri"/>
                          <a:cs typeface="Times New Roman"/>
                        </a:rPr>
                        <a:t>Sebasticook</a:t>
                      </a:r>
                      <a:r>
                        <a:rPr lang="en-US" sz="1200" baseline="0" dirty="0">
                          <a:solidFill>
                            <a:schemeClr val="tx1"/>
                          </a:solidFill>
                          <a:effectLst/>
                          <a:latin typeface="Calibri" panose="020F0502020204030204" pitchFamily="34" charset="0"/>
                          <a:ea typeface="Calibri"/>
                          <a:cs typeface="Times New Roman"/>
                        </a:rPr>
                        <a:t> Valley Hospital </a:t>
                      </a:r>
                    </a:p>
                    <a:p>
                      <a:pPr marL="0" marR="0" algn="l">
                        <a:lnSpc>
                          <a:spcPct val="100000"/>
                        </a:lnSpc>
                        <a:spcBef>
                          <a:spcPts val="0"/>
                        </a:spcBef>
                        <a:spcAft>
                          <a:spcPts val="0"/>
                        </a:spcAft>
                      </a:pPr>
                      <a:endParaRPr lang="en-US" sz="1200" baseline="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err="1">
                          <a:solidFill>
                            <a:schemeClr val="tx1"/>
                          </a:solidFill>
                          <a:effectLst/>
                          <a:latin typeface="Calibri" panose="020F0502020204030204" pitchFamily="34" charset="0"/>
                          <a:ea typeface="Calibri"/>
                          <a:cs typeface="Times New Roman"/>
                        </a:rPr>
                        <a:t>Redington</a:t>
                      </a:r>
                      <a:r>
                        <a:rPr lang="en-US" sz="1200" baseline="0" dirty="0">
                          <a:solidFill>
                            <a:schemeClr val="tx1"/>
                          </a:solidFill>
                          <a:effectLst/>
                          <a:latin typeface="Calibri" panose="020F0502020204030204" pitchFamily="34" charset="0"/>
                          <a:ea typeface="Calibri"/>
                          <a:cs typeface="Times New Roman"/>
                        </a:rPr>
                        <a:t>-Fairview General Hospital </a:t>
                      </a:r>
                    </a:p>
                    <a:p>
                      <a:pPr marL="0" marR="0" algn="l">
                        <a:lnSpc>
                          <a:spcPct val="100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Northern Light Inland Hospital</a:t>
                      </a: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Northern Light Inland Hospital </a:t>
                      </a:r>
                    </a:p>
                    <a:p>
                      <a:pPr marL="0" marR="0" algn="l">
                        <a:lnSpc>
                          <a:spcPct val="100000"/>
                        </a:lnSpc>
                        <a:spcBef>
                          <a:spcPts val="0"/>
                        </a:spcBef>
                        <a:spcAft>
                          <a:spcPts val="0"/>
                        </a:spcAft>
                      </a:pPr>
                      <a:endParaRPr lang="en-US" sz="120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Calibri" panose="020F0502020204030204" pitchFamily="34" charset="0"/>
                          <a:ea typeface="Calibri"/>
                          <a:cs typeface="Times New Roman"/>
                        </a:rPr>
                        <a:t>Northern Light </a:t>
                      </a:r>
                      <a:r>
                        <a:rPr lang="en-US" sz="1200" dirty="0" err="1">
                          <a:solidFill>
                            <a:schemeClr val="tx1"/>
                          </a:solidFill>
                          <a:effectLst/>
                          <a:latin typeface="Calibri" panose="020F0502020204030204" pitchFamily="34" charset="0"/>
                          <a:ea typeface="Calibri"/>
                          <a:cs typeface="Times New Roman"/>
                        </a:rPr>
                        <a:t>Sebasticook</a:t>
                      </a:r>
                      <a:r>
                        <a:rPr lang="en-US" sz="1200" baseline="0" dirty="0">
                          <a:solidFill>
                            <a:schemeClr val="tx1"/>
                          </a:solidFill>
                          <a:effectLst/>
                          <a:latin typeface="Calibri" panose="020F0502020204030204" pitchFamily="34" charset="0"/>
                          <a:ea typeface="Calibri"/>
                          <a:cs typeface="Times New Roman"/>
                        </a:rPr>
                        <a:t> Valley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chemeClr val="tx1"/>
                          </a:solidFill>
                          <a:effectLst/>
                          <a:latin typeface="Calibri" panose="020F0502020204030204" pitchFamily="34" charset="0"/>
                          <a:ea typeface="Calibri"/>
                          <a:cs typeface="Times New Roman"/>
                        </a:rPr>
                        <a:t>MaineGeneral</a:t>
                      </a:r>
                      <a:endParaRPr lang="en-US" sz="12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b="0" dirty="0">
                          <a:solidFill>
                            <a:schemeClr val="tx1"/>
                          </a:solidFill>
                          <a:effectLst/>
                          <a:latin typeface="Calibri" panose="020F0502020204030204" pitchFamily="34" charset="0"/>
                          <a:ea typeface="Calibri"/>
                          <a:cs typeface="Times New Roman"/>
                        </a:rPr>
                        <a:t>Central District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Calibri" panose="020F0502020204030204" pitchFamily="34" charset="0"/>
                          <a:ea typeface="Calibri"/>
                          <a:cs typeface="Times New Roman"/>
                        </a:rPr>
                        <a:t>MaineGeneral</a:t>
                      </a:r>
                      <a:r>
                        <a:rPr lang="en-US" sz="1200" b="0" baseline="0" dirty="0">
                          <a:solidFill>
                            <a:schemeClr val="tx1"/>
                          </a:solidFill>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a:solidFill>
                            <a:schemeClr val="tx1"/>
                          </a:solidFill>
                          <a:effectLst/>
                          <a:latin typeface="Calibri" panose="020F0502020204030204" pitchFamily="34" charset="0"/>
                          <a:ea typeface="Calibri"/>
                          <a:cs typeface="Times New Roman"/>
                        </a:rPr>
                        <a:t>Northern Light Inland Hospital</a:t>
                      </a:r>
                    </a:p>
                    <a:p>
                      <a:pPr marL="0" marR="0" algn="l">
                        <a:lnSpc>
                          <a:spcPct val="100000"/>
                        </a:lnSpc>
                        <a:spcBef>
                          <a:spcPts val="0"/>
                        </a:spcBef>
                        <a:spcAft>
                          <a:spcPts val="0"/>
                        </a:spcAft>
                      </a:pPr>
                      <a:endParaRPr lang="en-US" sz="1200" b="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err="1">
                          <a:solidFill>
                            <a:schemeClr val="tx1"/>
                          </a:solidFill>
                          <a:effectLst/>
                          <a:latin typeface="Calibri" panose="020F0502020204030204" pitchFamily="34" charset="0"/>
                          <a:ea typeface="Calibri"/>
                          <a:cs typeface="Times New Roman"/>
                        </a:rPr>
                        <a:t>Redington</a:t>
                      </a:r>
                      <a:r>
                        <a:rPr lang="en-US" sz="1200" b="0" dirty="0">
                          <a:solidFill>
                            <a:schemeClr val="tx1"/>
                          </a:solidFill>
                          <a:effectLst/>
                          <a:latin typeface="Calibri" panose="020F0502020204030204" pitchFamily="34" charset="0"/>
                          <a:ea typeface="Calibri"/>
                          <a:cs typeface="Times New Roman"/>
                        </a:rPr>
                        <a:t>-Fairview</a:t>
                      </a:r>
                      <a:r>
                        <a:rPr lang="en-US" sz="1200" b="0" baseline="0" dirty="0">
                          <a:solidFill>
                            <a:schemeClr val="tx1"/>
                          </a:solidFill>
                          <a:effectLst/>
                          <a:latin typeface="Calibri" panose="020F0502020204030204" pitchFamily="34" charset="0"/>
                          <a:ea typeface="Calibri"/>
                          <a:cs typeface="Times New Roman"/>
                        </a:rPr>
                        <a:t> General Hospital</a:t>
                      </a:r>
                      <a:endParaRPr lang="en-US" sz="1200" b="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nvPr>
        </p:nvGraphicFramePr>
        <p:xfrm>
          <a:off x="256033" y="3873910"/>
          <a:ext cx="11558013" cy="2329044"/>
        </p:xfrm>
        <a:graphic>
          <a:graphicData uri="http://schemas.openxmlformats.org/drawingml/2006/table">
            <a:tbl>
              <a:tblPr firstRow="1" firstCol="1" bandRow="1">
                <a:tableStyleId>{7DF18680-E054-41AD-8BC1-D1AEF772440D}</a:tableStyleId>
              </a:tblPr>
              <a:tblGrid>
                <a:gridCol w="2230406">
                  <a:extLst>
                    <a:ext uri="{9D8B030D-6E8A-4147-A177-3AD203B41FA5}">
                      <a16:colId xmlns:a16="http://schemas.microsoft.com/office/drawing/2014/main" val="20000"/>
                    </a:ext>
                  </a:extLst>
                </a:gridCol>
                <a:gridCol w="2230406">
                  <a:extLst>
                    <a:ext uri="{9D8B030D-6E8A-4147-A177-3AD203B41FA5}">
                      <a16:colId xmlns:a16="http://schemas.microsoft.com/office/drawing/2014/main" val="20001"/>
                    </a:ext>
                  </a:extLst>
                </a:gridCol>
                <a:gridCol w="2360310">
                  <a:extLst>
                    <a:ext uri="{9D8B030D-6E8A-4147-A177-3AD203B41FA5}">
                      <a16:colId xmlns:a16="http://schemas.microsoft.com/office/drawing/2014/main" val="20002"/>
                    </a:ext>
                  </a:extLst>
                </a:gridCol>
                <a:gridCol w="2652196">
                  <a:extLst>
                    <a:ext uri="{9D8B030D-6E8A-4147-A177-3AD203B41FA5}">
                      <a16:colId xmlns:a16="http://schemas.microsoft.com/office/drawing/2014/main" val="20003"/>
                    </a:ext>
                  </a:extLst>
                </a:gridCol>
                <a:gridCol w="2084695">
                  <a:extLst>
                    <a:ext uri="{9D8B030D-6E8A-4147-A177-3AD203B41FA5}">
                      <a16:colId xmlns:a16="http://schemas.microsoft.com/office/drawing/2014/main" val="20004"/>
                    </a:ext>
                  </a:extLst>
                </a:gridCol>
              </a:tblGrid>
              <a:tr h="500244">
                <a:tc>
                  <a:txBody>
                    <a:bodyPr/>
                    <a:lstStyle/>
                    <a:p>
                      <a:pPr marL="0" marR="0" algn="ctr" defTabSz="914400" rtl="0" eaLnBrk="1" latinLnBrk="0" hangingPunct="1">
                        <a:lnSpc>
                          <a:spcPct val="115000"/>
                        </a:lnSpc>
                        <a:spcBef>
                          <a:spcPts val="0"/>
                        </a:spcBef>
                        <a:spcAft>
                          <a:spcPts val="0"/>
                        </a:spcAft>
                      </a:pPr>
                      <a:r>
                        <a:rPr lang="en-US" sz="1400" b="1" kern="1200" baseline="0" dirty="0">
                          <a:solidFill>
                            <a:schemeClr val="lt1"/>
                          </a:solidFill>
                          <a:effectLst/>
                          <a:latin typeface="+mn-lt"/>
                          <a:ea typeface="+mn-ea"/>
                          <a:cs typeface="+mn-cs"/>
                        </a:rPr>
                        <a:t>Oral Health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kern="1200" baseline="0" dirty="0">
                          <a:solidFill>
                            <a:schemeClr val="lt1"/>
                          </a:solidFill>
                          <a:effectLst/>
                          <a:latin typeface="+mn-lt"/>
                          <a:ea typeface="+mn-ea"/>
                          <a:cs typeface="+mn-cs"/>
                        </a:rPr>
                        <a:t>Poverty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kern="1200" baseline="0" dirty="0">
                          <a:solidFill>
                            <a:schemeClr val="lt1"/>
                          </a:solidFill>
                          <a:effectLst/>
                          <a:latin typeface="+mn-lt"/>
                          <a:ea typeface="+mn-ea"/>
                          <a:cs typeface="+mn-cs"/>
                        </a:rPr>
                        <a:t>Senior Health</a:t>
                      </a:r>
                    </a:p>
                  </a:txBody>
                  <a:tcPr marL="68580" marR="68580" marT="0" marB="0" anchor="ctr"/>
                </a:tc>
                <a:tc>
                  <a:txBody>
                    <a:bodyPr/>
                    <a:lstStyle/>
                    <a:p>
                      <a:pPr marL="0" marR="0" algn="ctr">
                        <a:lnSpc>
                          <a:spcPct val="115000"/>
                        </a:lnSpc>
                        <a:spcBef>
                          <a:spcPts val="0"/>
                        </a:spcBef>
                        <a:spcAft>
                          <a:spcPts val="0"/>
                        </a:spcAft>
                      </a:pPr>
                      <a:r>
                        <a:rPr lang="en-US" sz="1400" baseline="0" dirty="0">
                          <a:effectLst/>
                        </a:rPr>
                        <a:t>Substance Use Disorder</a:t>
                      </a: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kern="1200" baseline="0" dirty="0">
                          <a:solidFill>
                            <a:schemeClr val="lt1"/>
                          </a:solidFill>
                          <a:effectLst/>
                          <a:latin typeface="+mn-lt"/>
                          <a:ea typeface="+mn-ea"/>
                          <a:cs typeface="+mn-cs"/>
                        </a:rPr>
                        <a:t>Tobacco</a:t>
                      </a:r>
                    </a:p>
                  </a:txBody>
                  <a:tcPr marL="68580" marR="68580" marT="0" marB="0" anchor="ctr"/>
                </a:tc>
                <a:extLst>
                  <a:ext uri="{0D108BD9-81ED-4DB2-BD59-A6C34878D82A}">
                    <a16:rowId xmlns:a16="http://schemas.microsoft.com/office/drawing/2014/main" val="10000"/>
                  </a:ext>
                </a:extLst>
              </a:tr>
              <a:tr h="1771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Calibri" panose="020F0502020204030204" pitchFamily="34" charset="0"/>
                          <a:ea typeface="Calibri"/>
                          <a:cs typeface="Times New Roman"/>
                        </a:rPr>
                        <a:t>Central District</a:t>
                      </a:r>
                      <a:r>
                        <a:rPr lang="en-US" sz="1200" b="0" baseline="0" dirty="0">
                          <a:solidFill>
                            <a:schemeClr val="tx1"/>
                          </a:solidFill>
                          <a:effectLst/>
                          <a:latin typeface="Calibri" panose="020F0502020204030204" pitchFamily="34" charset="0"/>
                          <a:ea typeface="Calibri"/>
                          <a:cs typeface="Times New Roman"/>
                        </a:rPr>
                        <a: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strike="noStrike" baseline="0" dirty="0">
                          <a:solidFill>
                            <a:schemeClr val="tx1"/>
                          </a:solidFill>
                          <a:effectLst/>
                          <a:latin typeface="Calibri" panose="020F0502020204030204" pitchFamily="34" charset="0"/>
                          <a:ea typeface="Calibri"/>
                          <a:cs typeface="Times New Roman"/>
                        </a:rPr>
                        <a:t>MaineGeneral Health</a:t>
                      </a: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solidFill>
                            <a:schemeClr val="tx1"/>
                          </a:solidFill>
                          <a:effectLst/>
                          <a:latin typeface="Calibri" panose="020F0502020204030204" pitchFamily="34" charset="0"/>
                          <a:ea typeface="Calibri"/>
                          <a:cs typeface="Times New Roman"/>
                        </a:rPr>
                        <a:t>Northern Light</a:t>
                      </a:r>
                      <a:r>
                        <a:rPr lang="en-US" sz="1200" baseline="0" dirty="0">
                          <a:solidFill>
                            <a:schemeClr val="tx1"/>
                          </a:solidFill>
                          <a:effectLst/>
                          <a:latin typeface="Calibri" panose="020F0502020204030204" pitchFamily="34" charset="0"/>
                          <a:ea typeface="Calibri"/>
                          <a:cs typeface="Times New Roman"/>
                        </a:rPr>
                        <a:t> </a:t>
                      </a:r>
                      <a:r>
                        <a:rPr lang="en-US" sz="1200" dirty="0">
                          <a:solidFill>
                            <a:schemeClr val="tx1"/>
                          </a:solidFill>
                          <a:effectLst/>
                          <a:latin typeface="Calibri" panose="020F0502020204030204" pitchFamily="34" charset="0"/>
                          <a:ea typeface="Calibri"/>
                          <a:cs typeface="Times New Roman"/>
                        </a:rPr>
                        <a:t>Inland Hospital </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chemeClr val="tx1"/>
                          </a:solidFill>
                          <a:effectLst/>
                          <a:latin typeface="Calibri" panose="020F0502020204030204" pitchFamily="34" charset="0"/>
                          <a:ea typeface="Calibri"/>
                          <a:cs typeface="Times New Roman"/>
                        </a:rPr>
                        <a:t>Redington</a:t>
                      </a:r>
                      <a:r>
                        <a:rPr lang="en-US" sz="1200" baseline="0" dirty="0">
                          <a:solidFill>
                            <a:schemeClr val="tx1"/>
                          </a:solidFill>
                          <a:effectLst/>
                          <a:latin typeface="Calibri" panose="020F0502020204030204" pitchFamily="34" charset="0"/>
                          <a:ea typeface="Calibri"/>
                          <a:cs typeface="Times New Roman"/>
                        </a:rPr>
                        <a:t>-Fairview General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Calibri" panose="020F0502020204030204" pitchFamily="34" charset="0"/>
                          <a:ea typeface="Calibri"/>
                          <a:cs typeface="Times New Roman"/>
                        </a:rPr>
                        <a:t>Northern Light </a:t>
                      </a:r>
                      <a:r>
                        <a:rPr lang="en-US" sz="1200" kern="1200" baseline="0" dirty="0" err="1">
                          <a:solidFill>
                            <a:schemeClr val="tx1"/>
                          </a:solidFill>
                          <a:effectLst/>
                          <a:latin typeface="Calibri" panose="020F0502020204030204" pitchFamily="34" charset="0"/>
                          <a:ea typeface="Calibri"/>
                          <a:cs typeface="Times New Roman"/>
                        </a:rPr>
                        <a:t>Sebasticook</a:t>
                      </a:r>
                      <a:r>
                        <a:rPr lang="en-US" sz="1200" kern="1200" baseline="0" dirty="0">
                          <a:solidFill>
                            <a:schemeClr val="tx1"/>
                          </a:solidFill>
                          <a:effectLst/>
                          <a:latin typeface="Calibri" panose="020F0502020204030204" pitchFamily="34" charset="0"/>
                          <a:ea typeface="Calibri"/>
                          <a:cs typeface="Times New Roman"/>
                        </a:rPr>
                        <a:t> Valley Hospital</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a:cs typeface="Times New Roman"/>
                        </a:rPr>
                        <a:t>Central District</a:t>
                      </a:r>
                      <a:r>
                        <a:rPr lang="en-US" sz="1200" baseline="0" dirty="0">
                          <a:solidFill>
                            <a:schemeClr val="tx1"/>
                          </a:solidFill>
                          <a:effectLst/>
                          <a:latin typeface="Calibri" panose="020F0502020204030204" pitchFamily="34" charset="0"/>
                          <a:ea typeface="Calibri"/>
                          <a:cs typeface="Times New Roman"/>
                        </a:rPr>
                        <a: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Calibri" panose="020F0502020204030204" pitchFamily="34" charset="0"/>
                          <a:ea typeface="Calibri"/>
                          <a:cs typeface="Times New Roman"/>
                        </a:rPr>
                        <a:t>Northern Light Inland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Calibri" panose="020F0502020204030204" pitchFamily="34" charset="0"/>
                          <a:ea typeface="Calibri"/>
                          <a:cs typeface="Times New Roman"/>
                        </a:rPr>
                        <a:t>Northern Light </a:t>
                      </a:r>
                      <a:r>
                        <a:rPr lang="en-US" sz="1200" dirty="0" err="1">
                          <a:solidFill>
                            <a:schemeClr val="tx1"/>
                          </a:solidFill>
                          <a:effectLst/>
                          <a:latin typeface="Calibri" panose="020F0502020204030204" pitchFamily="34" charset="0"/>
                          <a:ea typeface="Calibri"/>
                          <a:cs typeface="Times New Roman"/>
                        </a:rPr>
                        <a:t>Sebasticook</a:t>
                      </a:r>
                      <a:r>
                        <a:rPr lang="en-US" sz="1200" baseline="0" dirty="0">
                          <a:solidFill>
                            <a:schemeClr val="tx1"/>
                          </a:solidFill>
                          <a:effectLst/>
                          <a:latin typeface="Calibri" panose="020F0502020204030204" pitchFamily="34" charset="0"/>
                          <a:ea typeface="Calibri"/>
                          <a:cs typeface="Times New Roman"/>
                        </a:rPr>
                        <a:t> Valley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Calibri" panose="020F0502020204030204" pitchFamily="34" charset="0"/>
                          <a:ea typeface="Calibri"/>
                          <a:cs typeface="Times New Roman"/>
                        </a:rPr>
                        <a:t>MaineGeneral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chemeClr val="tx1"/>
                          </a:solidFill>
                          <a:effectLst/>
                          <a:latin typeface="Calibri" panose="020F0502020204030204" pitchFamily="34" charset="0"/>
                          <a:ea typeface="Calibri"/>
                          <a:cs typeface="Times New Roman"/>
                        </a:rPr>
                        <a:t>Redington</a:t>
                      </a:r>
                      <a:r>
                        <a:rPr lang="en-US" sz="1200" baseline="0" dirty="0">
                          <a:solidFill>
                            <a:schemeClr val="tx1"/>
                          </a:solidFill>
                          <a:effectLst/>
                          <a:latin typeface="Calibri" panose="020F0502020204030204" pitchFamily="34" charset="0"/>
                          <a:ea typeface="Calibri"/>
                          <a:cs typeface="Times New Roman"/>
                        </a:rPr>
                        <a:t>-Fairview General Hospital</a:t>
                      </a: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err="1">
                          <a:solidFill>
                            <a:schemeClr val="tx1"/>
                          </a:solidFill>
                          <a:effectLst/>
                          <a:latin typeface="Calibri" panose="020F0502020204030204" pitchFamily="34" charset="0"/>
                          <a:ea typeface="Calibri"/>
                          <a:cs typeface="Times New Roman"/>
                        </a:rPr>
                        <a:t>MaineGeneral</a:t>
                      </a:r>
                      <a:r>
                        <a:rPr lang="en-US" sz="1200" baseline="0" dirty="0">
                          <a:solidFill>
                            <a:schemeClr val="tx1"/>
                          </a:solidFill>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aseline="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a:solidFill>
                            <a:schemeClr val="tx1"/>
                          </a:solidFill>
                          <a:effectLst/>
                          <a:latin typeface="Calibri" panose="020F0502020204030204" pitchFamily="34" charset="0"/>
                          <a:ea typeface="Calibri"/>
                          <a:cs typeface="Times New Roman"/>
                        </a:rPr>
                        <a:t>Northern Light </a:t>
                      </a:r>
                      <a:r>
                        <a:rPr lang="en-US" sz="1200" baseline="0" dirty="0" err="1">
                          <a:solidFill>
                            <a:schemeClr val="tx1"/>
                          </a:solidFill>
                          <a:effectLst/>
                          <a:latin typeface="Calibri" panose="020F0502020204030204" pitchFamily="34" charset="0"/>
                          <a:ea typeface="Calibri"/>
                          <a:cs typeface="Times New Roman"/>
                        </a:rPr>
                        <a:t>Sebasticook</a:t>
                      </a:r>
                      <a:r>
                        <a:rPr lang="en-US" sz="1200" baseline="0" dirty="0">
                          <a:solidFill>
                            <a:schemeClr val="tx1"/>
                          </a:solidFill>
                          <a:effectLst/>
                          <a:latin typeface="Calibri" panose="020F0502020204030204" pitchFamily="34" charset="0"/>
                          <a:ea typeface="Calibri"/>
                          <a:cs typeface="Times New Roman"/>
                        </a:rPr>
                        <a:t> Valley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chemeClr val="tx1"/>
                          </a:solidFill>
                          <a:effectLst/>
                          <a:latin typeface="Calibri" panose="020F0502020204030204" pitchFamily="34" charset="0"/>
                          <a:ea typeface="Calibri"/>
                          <a:cs typeface="Times New Roman"/>
                        </a:rPr>
                        <a:t>Redington</a:t>
                      </a:r>
                      <a:r>
                        <a:rPr lang="en-US" sz="1200" baseline="0" dirty="0">
                          <a:solidFill>
                            <a:schemeClr val="tx1"/>
                          </a:solidFill>
                          <a:effectLst/>
                          <a:latin typeface="Calibri" panose="020F0502020204030204" pitchFamily="34" charset="0"/>
                          <a:ea typeface="Calibri"/>
                          <a:cs typeface="Times New Roman"/>
                        </a:rPr>
                        <a:t>-Fairview General Hospital </a:t>
                      </a:r>
                      <a:endParaRPr lang="en-US" sz="12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404537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lstStyle/>
          <a:p>
            <a:pPr algn="ctr"/>
            <a:r>
              <a:rPr lang="en-US" dirty="0"/>
              <a:t>Pandemic Acknowledgement 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a:xfrm>
            <a:off x="667265" y="1508442"/>
            <a:ext cx="10972800" cy="4488815"/>
          </a:xfrm>
        </p:spPr>
        <p:txBody>
          <a:bodyPr>
            <a:normAutofit/>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chemeClr val="tx1"/>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became a public health focus for everyone.  </a:t>
            </a:r>
          </a:p>
          <a:p>
            <a:pPr marL="457200" lvl="0" indent="-457200">
              <a:lnSpc>
                <a:spcPct val="105000"/>
              </a:lnSpc>
              <a:spcBef>
                <a:spcPts val="600"/>
              </a:spcBef>
            </a:pPr>
            <a:r>
              <a:rPr lang="en-US" dirty="0">
                <a:latin typeface="Calibri" panose="020F0502020204030204" pitchFamily="34" charset="0"/>
                <a:ea typeface="Times New Roman" panose="02020603050405020304" pitchFamily="18" charset="0"/>
              </a:rPr>
              <a:t>The Central District has experienced a high number of C</a:t>
            </a:r>
            <a:r>
              <a:rPr lang="en-US" cap="all" dirty="0">
                <a:latin typeface="Calibri" panose="020F0502020204030204" pitchFamily="34" charset="0"/>
                <a:ea typeface="Times New Roman" panose="02020603050405020304" pitchFamily="18" charset="0"/>
              </a:rPr>
              <a:t>ovid</a:t>
            </a:r>
            <a:r>
              <a:rPr lang="en-US" dirty="0">
                <a:latin typeface="Calibri" panose="020F0502020204030204" pitchFamily="34" charset="0"/>
                <a:ea typeface="Times New Roman" panose="02020603050405020304" pitchFamily="18" charset="0"/>
              </a:rPr>
              <a:t>-19 cases and C</a:t>
            </a:r>
            <a:r>
              <a:rPr lang="en-US" cap="all" dirty="0">
                <a:latin typeface="Calibri" panose="020F0502020204030204" pitchFamily="34" charset="0"/>
                <a:ea typeface="Times New Roman" panose="02020603050405020304" pitchFamily="18" charset="0"/>
              </a:rPr>
              <a:t>ovid</a:t>
            </a:r>
            <a:r>
              <a:rPr lang="en-US" dirty="0">
                <a:latin typeface="Calibri" panose="020F0502020204030204" pitchFamily="34" charset="0"/>
                <a:ea typeface="Times New Roman" panose="02020603050405020304" pitchFamily="18" charset="0"/>
              </a:rPr>
              <a:t>-19 deaths – but has also experienced high levels of collaboration with healthcare partners, emergency management, government, and community members in order to provide testing, vaccination, and other important supports to respond to the pandemic.  </a:t>
            </a:r>
          </a:p>
          <a:p>
            <a:pPr marL="457200" lvl="0" indent="-457200">
              <a:lnSpc>
                <a:spcPct val="105000"/>
              </a:lnSpc>
              <a:spcBef>
                <a:spcPts val="1200"/>
              </a:spcBef>
            </a:pPr>
            <a:r>
              <a:rPr lang="en-US" dirty="0">
                <a:latin typeface="Calibri" panose="020F0502020204030204" pitchFamily="34" charset="0"/>
                <a:ea typeface="Times New Roman" panose="02020603050405020304" pitchFamily="18" charset="0"/>
              </a:rPr>
              <a:t>This was and continues to be a focus of much of our community work and every day activities.</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358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36704"/>
            <a:ext cx="10058400" cy="986020"/>
          </a:xfrm>
        </p:spPr>
        <p:txBody>
          <a:bodyPr>
            <a:normAutofit/>
          </a:bodyPr>
          <a:lstStyle/>
          <a:p>
            <a:pPr algn="ctr"/>
            <a:r>
              <a:rPr lang="en-US" sz="4000" b="1" dirty="0">
                <a:latin typeface="+mn-lt"/>
                <a:ea typeface="+mn-ea"/>
                <a:cs typeface="+mn-cs"/>
              </a:rPr>
              <a:t>Successes and Outcomes</a:t>
            </a:r>
          </a:p>
        </p:txBody>
      </p:sp>
      <p:pic>
        <p:nvPicPr>
          <p:cNvPr id="5" name="Picture 4" descr="http://healthysv.org/getmedia/608649b0-f7e5-4963-9335-33de66c37349/harvest.aspx?width=420&amp;height=225"/>
          <p:cNvPicPr>
            <a:picLocks noChangeAspect="1" noChangeArrowheads="1"/>
          </p:cNvPicPr>
          <p:nvPr/>
        </p:nvPicPr>
        <p:blipFill rotWithShape="1">
          <a:blip r:embed="rId3">
            <a:extLst>
              <a:ext uri="{28A0092B-C50C-407E-A947-70E740481C1C}">
                <a14:useLocalDpi xmlns:a14="http://schemas.microsoft.com/office/drawing/2010/main" val="0"/>
              </a:ext>
            </a:extLst>
          </a:blip>
          <a:srcRect t="-1" b="4327"/>
          <a:stretch/>
        </p:blipFill>
        <p:spPr bwMode="auto">
          <a:xfrm>
            <a:off x="337649" y="4124133"/>
            <a:ext cx="3956472" cy="20278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981" y="2677127"/>
            <a:ext cx="3696086" cy="272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7648" y="1476917"/>
            <a:ext cx="3755381" cy="307777"/>
          </a:xfrm>
          <a:prstGeom prst="rect">
            <a:avLst/>
          </a:prstGeom>
          <a:noFill/>
        </p:spPr>
        <p:txBody>
          <a:bodyPr wrap="square" rtlCol="0">
            <a:spAutoFit/>
          </a:bodyPr>
          <a:lstStyle/>
          <a:p>
            <a:r>
              <a:rPr lang="en-US" sz="1400" b="1" dirty="0"/>
              <a:t>Northern Light </a:t>
            </a:r>
            <a:r>
              <a:rPr lang="en-US" sz="1400" b="1" dirty="0" err="1"/>
              <a:t>Sebasticook</a:t>
            </a:r>
            <a:r>
              <a:rPr lang="en-US" sz="1400" b="1" dirty="0"/>
              <a:t> Valley Hospital</a:t>
            </a:r>
          </a:p>
        </p:txBody>
      </p:sp>
      <p:sp>
        <p:nvSpPr>
          <p:cNvPr id="12" name="TextBox 11"/>
          <p:cNvSpPr txBox="1"/>
          <p:nvPr/>
        </p:nvSpPr>
        <p:spPr>
          <a:xfrm>
            <a:off x="270631" y="6231135"/>
            <a:ext cx="4023489" cy="307777"/>
          </a:xfrm>
          <a:prstGeom prst="rect">
            <a:avLst/>
          </a:prstGeom>
          <a:noFill/>
        </p:spPr>
        <p:txBody>
          <a:bodyPr wrap="square" rtlCol="0">
            <a:spAutoFit/>
          </a:bodyPr>
          <a:lstStyle/>
          <a:p>
            <a:r>
              <a:rPr lang="en-US" sz="1400" b="1" dirty="0"/>
              <a:t>Northern Light Inland Hospital </a:t>
            </a:r>
          </a:p>
        </p:txBody>
      </p:sp>
      <p:sp>
        <p:nvSpPr>
          <p:cNvPr id="13" name="TextBox 12"/>
          <p:cNvSpPr txBox="1"/>
          <p:nvPr/>
        </p:nvSpPr>
        <p:spPr>
          <a:xfrm>
            <a:off x="4414981" y="5428465"/>
            <a:ext cx="3582650" cy="307777"/>
          </a:xfrm>
          <a:prstGeom prst="rect">
            <a:avLst/>
          </a:prstGeom>
          <a:noFill/>
        </p:spPr>
        <p:txBody>
          <a:bodyPr wrap="square" rtlCol="0">
            <a:spAutoFit/>
          </a:bodyPr>
          <a:lstStyle/>
          <a:p>
            <a:r>
              <a:rPr lang="en-US" sz="1400" b="1" dirty="0" err="1"/>
              <a:t>Redington</a:t>
            </a:r>
            <a:r>
              <a:rPr lang="en-US" sz="1400" b="1" dirty="0"/>
              <a:t>-Fairview General Hospital</a:t>
            </a:r>
          </a:p>
        </p:txBody>
      </p:sp>
      <p:sp>
        <p:nvSpPr>
          <p:cNvPr id="8" name="Slide Number Placeholder 7"/>
          <p:cNvSpPr>
            <a:spLocks noGrp="1"/>
          </p:cNvSpPr>
          <p:nvPr>
            <p:ph type="sldNum" sz="quarter" idx="12"/>
          </p:nvPr>
        </p:nvSpPr>
        <p:spPr/>
        <p:txBody>
          <a:bodyPr/>
          <a:lstStyle/>
          <a:p>
            <a:fld id="{4FAB73BC-B049-4115-A692-8D63A059BFB8}" type="slidenum">
              <a:rPr lang="en-US" smtClean="0"/>
              <a:t>13</a:t>
            </a:fld>
            <a:endParaRPr lang="en-US" dirty="0"/>
          </a:p>
        </p:txBody>
      </p:sp>
      <p:sp>
        <p:nvSpPr>
          <p:cNvPr id="20" name="TextBox 19"/>
          <p:cNvSpPr txBox="1"/>
          <p:nvPr/>
        </p:nvSpPr>
        <p:spPr>
          <a:xfrm>
            <a:off x="8220379" y="1476308"/>
            <a:ext cx="2243184" cy="307777"/>
          </a:xfrm>
          <a:prstGeom prst="rect">
            <a:avLst/>
          </a:prstGeom>
          <a:noFill/>
        </p:spPr>
        <p:txBody>
          <a:bodyPr wrap="square" rtlCol="0">
            <a:spAutoFit/>
          </a:bodyPr>
          <a:lstStyle/>
          <a:p>
            <a:r>
              <a:rPr lang="en-US" sz="1400" b="1" dirty="0" err="1"/>
              <a:t>MaineGeneral</a:t>
            </a:r>
            <a:r>
              <a:rPr lang="en-US" sz="1400" b="1" dirty="0"/>
              <a:t> Health</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6408"/>
          <a:stretch/>
        </p:blipFill>
        <p:spPr>
          <a:xfrm>
            <a:off x="8220379" y="4124132"/>
            <a:ext cx="3633972" cy="202783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4519" r="9327" b="19778"/>
          <a:stretch/>
        </p:blipFill>
        <p:spPr>
          <a:xfrm>
            <a:off x="337649" y="1842577"/>
            <a:ext cx="3956472" cy="2150204"/>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757" t="11015" r="2757" b="5123"/>
          <a:stretch/>
        </p:blipFill>
        <p:spPr>
          <a:xfrm>
            <a:off x="8220379" y="1842576"/>
            <a:ext cx="3633972" cy="2150204"/>
          </a:xfrm>
          <a:prstGeom prst="rect">
            <a:avLst/>
          </a:prstGeom>
        </p:spPr>
      </p:pic>
    </p:spTree>
    <p:extLst>
      <p:ext uri="{BB962C8B-B14F-4D97-AF65-F5344CB8AC3E}">
        <p14:creationId xmlns:p14="http://schemas.microsoft.com/office/powerpoint/2010/main" val="3976531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Community Health Needs Assessment Priorities</a:t>
            </a:r>
          </a:p>
        </p:txBody>
      </p:sp>
      <p:sp>
        <p:nvSpPr>
          <p:cNvPr id="3" name="Text Placeholder 2"/>
          <p:cNvSpPr>
            <a:spLocks noGrp="1"/>
          </p:cNvSpPr>
          <p:nvPr>
            <p:ph type="body" idx="1"/>
          </p:nvPr>
        </p:nvSpPr>
        <p:spPr>
          <a:xfrm>
            <a:off x="839788" y="1466099"/>
            <a:ext cx="5157787" cy="823912"/>
          </a:xfrm>
        </p:spPr>
        <p:txBody>
          <a:bodyPr/>
          <a:lstStyle/>
          <a:p>
            <a:pPr algn="ctr"/>
            <a:r>
              <a:rPr lang="en-US" dirty="0"/>
              <a:t>Northern Light Inland Hospital</a:t>
            </a:r>
          </a:p>
        </p:txBody>
      </p:sp>
      <p:sp>
        <p:nvSpPr>
          <p:cNvPr id="4" name="Content Placeholder 3"/>
          <p:cNvSpPr>
            <a:spLocks noGrp="1"/>
          </p:cNvSpPr>
          <p:nvPr>
            <p:ph sz="half" idx="2"/>
          </p:nvPr>
        </p:nvSpPr>
        <p:spPr/>
        <p:txBody>
          <a:bodyPr/>
          <a:lstStyle/>
          <a:p>
            <a:r>
              <a:rPr lang="en-US" dirty="0"/>
              <a:t>Priority 1: </a:t>
            </a:r>
            <a:r>
              <a:rPr lang="en-US" i="1" dirty="0"/>
              <a:t>Physical Activity, Nutrition, Weight</a:t>
            </a:r>
          </a:p>
          <a:p>
            <a:r>
              <a:rPr lang="en-US" dirty="0"/>
              <a:t>Priority 2: </a:t>
            </a:r>
            <a:r>
              <a:rPr lang="en-US" i="1" dirty="0"/>
              <a:t>Mental Health</a:t>
            </a:r>
          </a:p>
          <a:p>
            <a:r>
              <a:rPr lang="en-US" dirty="0"/>
              <a:t>Priority 3: </a:t>
            </a:r>
            <a:r>
              <a:rPr lang="en-US" i="1" dirty="0"/>
              <a:t>Substance Use</a:t>
            </a:r>
          </a:p>
          <a:p>
            <a:r>
              <a:rPr lang="en-US" dirty="0"/>
              <a:t>Priority 4: </a:t>
            </a:r>
            <a:r>
              <a:rPr lang="en-US" i="1" dirty="0"/>
              <a:t>Social Determinants of Health </a:t>
            </a:r>
          </a:p>
        </p:txBody>
      </p:sp>
      <p:sp>
        <p:nvSpPr>
          <p:cNvPr id="5" name="Text Placeholder 4"/>
          <p:cNvSpPr>
            <a:spLocks noGrp="1"/>
          </p:cNvSpPr>
          <p:nvPr>
            <p:ph type="body" sz="quarter" idx="3"/>
          </p:nvPr>
        </p:nvSpPr>
        <p:spPr>
          <a:xfrm>
            <a:off x="6172200" y="1440531"/>
            <a:ext cx="5183188" cy="823912"/>
          </a:xfrm>
        </p:spPr>
        <p:txBody>
          <a:bodyPr/>
          <a:lstStyle/>
          <a:p>
            <a:pPr algn="ctr"/>
            <a:r>
              <a:rPr lang="en-US" dirty="0" err="1"/>
              <a:t>MaineGeneral</a:t>
            </a:r>
            <a:r>
              <a:rPr lang="en-US" dirty="0"/>
              <a:t> Health</a:t>
            </a:r>
          </a:p>
        </p:txBody>
      </p:sp>
      <p:sp>
        <p:nvSpPr>
          <p:cNvPr id="6" name="Content Placeholder 5"/>
          <p:cNvSpPr>
            <a:spLocks noGrp="1"/>
          </p:cNvSpPr>
          <p:nvPr>
            <p:ph sz="quarter" idx="4"/>
          </p:nvPr>
        </p:nvSpPr>
        <p:spPr/>
        <p:txBody>
          <a:bodyPr/>
          <a:lstStyle/>
          <a:p>
            <a:r>
              <a:rPr lang="en-US" dirty="0"/>
              <a:t>Priority 1: </a:t>
            </a:r>
            <a:r>
              <a:rPr lang="en-US" i="1" dirty="0"/>
              <a:t>Chronic Disease Prevention and Management</a:t>
            </a:r>
          </a:p>
          <a:p>
            <a:r>
              <a:rPr lang="en-US" dirty="0"/>
              <a:t>Priority 2: </a:t>
            </a:r>
            <a:r>
              <a:rPr lang="en-US" i="1" dirty="0"/>
              <a:t>Mental Health</a:t>
            </a:r>
          </a:p>
          <a:p>
            <a:r>
              <a:rPr lang="en-US" dirty="0"/>
              <a:t>Priority 3: </a:t>
            </a:r>
            <a:r>
              <a:rPr lang="en-US" i="1" dirty="0"/>
              <a:t>Physical Activity, Nutrition, and Healthy Weight</a:t>
            </a:r>
          </a:p>
          <a:p>
            <a:r>
              <a:rPr lang="en-US" dirty="0"/>
              <a:t>Priority 4: </a:t>
            </a:r>
            <a:r>
              <a:rPr lang="en-US" i="1" dirty="0"/>
              <a:t>Social Determinants of Health</a:t>
            </a:r>
          </a:p>
          <a:p>
            <a:r>
              <a:rPr lang="en-US" dirty="0"/>
              <a:t>Priority 5: </a:t>
            </a:r>
            <a:r>
              <a:rPr lang="en-US" i="1" dirty="0"/>
              <a:t>Substance Use</a:t>
            </a:r>
          </a:p>
        </p:txBody>
      </p:sp>
    </p:spTree>
    <p:extLst>
      <p:ext uri="{BB962C8B-B14F-4D97-AF65-F5344CB8AC3E}">
        <p14:creationId xmlns:p14="http://schemas.microsoft.com/office/powerpoint/2010/main" val="426170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15</a:t>
            </a:fld>
            <a:endParaRPr lang="en-US"/>
          </a:p>
        </p:txBody>
      </p:sp>
    </p:spTree>
    <p:extLst>
      <p:ext uri="{BB962C8B-B14F-4D97-AF65-F5344CB8AC3E}">
        <p14:creationId xmlns:p14="http://schemas.microsoft.com/office/powerpoint/2010/main" val="263744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17</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18</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81891" y="3474720"/>
            <a:ext cx="40566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19</a:t>
            </a:fld>
            <a:endParaRPr lang="en-US"/>
          </a:p>
        </p:txBody>
      </p:sp>
    </p:spTree>
    <p:extLst>
      <p:ext uri="{BB962C8B-B14F-4D97-AF65-F5344CB8AC3E}">
        <p14:creationId xmlns:p14="http://schemas.microsoft.com/office/powerpoint/2010/main" val="63842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4098267498"/>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KENNEBEC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Stroke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KENNEBEC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i="0" u="none" strike="noStrike" dirty="0">
                <a:solidFill>
                  <a:srgbClr val="000000"/>
                </a:solidFill>
                <a:effectLst/>
                <a:latin typeface="HelveticaNeueLT Std Med" panose="020B0604020202020204"/>
              </a:rPr>
              <a:t>121,753</a:t>
            </a:r>
            <a:r>
              <a:rPr lang="en-US" sz="2800" b="1" dirty="0">
                <a:latin typeface="HelveticaNeueLT Std Med" panose="020B0604020202020204"/>
              </a:rPr>
              <a:t> </a:t>
            </a:r>
            <a:r>
              <a:rPr lang="en-US" sz="300" b="1" dirty="0">
                <a:effectLst/>
                <a:latin typeface="HelveticaNeueLT Std Med" panose="020B0604020202020204"/>
                <a:ea typeface="Calibri" panose="020F0502020204030204" pitchFamily="34" charset="0"/>
                <a:cs typeface="Calibri" panose="020F0502020204030204" pitchFamily="34" charset="0"/>
              </a:rPr>
              <a:t> </a:t>
            </a:r>
            <a:endParaRPr lang="en-US" sz="1200" b="1" dirty="0">
              <a:effectLst/>
              <a:latin typeface="HelveticaNeueLT Std Med" panose="020B0604020202020204"/>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Kennebec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CA7ED8C-9E86-4C20-B93C-6AA5D6D08F7E}"/>
              </a:ext>
            </a:extLst>
          </p:cNvPr>
          <p:cNvGrpSpPr/>
          <p:nvPr/>
        </p:nvGrpSpPr>
        <p:grpSpPr>
          <a:xfrm>
            <a:off x="4321093" y="2025145"/>
            <a:ext cx="6766729" cy="3745201"/>
            <a:chOff x="0" y="0"/>
            <a:chExt cx="5595938" cy="3479482"/>
          </a:xfrm>
          <a:noFill/>
        </p:grpSpPr>
        <p:graphicFrame>
          <p:nvGraphicFramePr>
            <p:cNvPr id="8" name="Chart 7">
              <a:extLst>
                <a:ext uri="{FF2B5EF4-FFF2-40B4-BE49-F238E27FC236}">
                  <a16:creationId xmlns:a16="http://schemas.microsoft.com/office/drawing/2014/main" id="{DA8CEB85-0374-4976-B834-19A513F7C65C}"/>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0957076-644E-472B-8413-CF24A2ACD7DA}"/>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25</a:t>
            </a:fld>
            <a:endParaRPr lang="en-US"/>
          </a:p>
        </p:txBody>
      </p:sp>
      <p:graphicFrame>
        <p:nvGraphicFramePr>
          <p:cNvPr id="5" name="Chart 4">
            <a:extLst>
              <a:ext uri="{FF2B5EF4-FFF2-40B4-BE49-F238E27FC236}">
                <a16:creationId xmlns:a16="http://schemas.microsoft.com/office/drawing/2014/main" id="{267686C5-E5BD-4DB6-B173-4D9C05C99C15}"/>
              </a:ext>
            </a:extLst>
          </p:cNvPr>
          <p:cNvGraphicFramePr>
            <a:graphicFrameLocks noGrp="1"/>
          </p:cNvGraphicFramePr>
          <p:nvPr>
            <p:extLst>
              <p:ext uri="{D42A27DB-BD31-4B8C-83A1-F6EECF244321}">
                <p14:modId xmlns:p14="http://schemas.microsoft.com/office/powerpoint/2010/main" val="2784386073"/>
              </p:ext>
            </p:extLst>
          </p:nvPr>
        </p:nvGraphicFramePr>
        <p:xfrm>
          <a:off x="2095500" y="139570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5" name="Chart 4">
            <a:extLst>
              <a:ext uri="{FF2B5EF4-FFF2-40B4-BE49-F238E27FC236}">
                <a16:creationId xmlns:a16="http://schemas.microsoft.com/office/drawing/2014/main" id="{7A27F2BB-58B5-4639-80CA-E6D83CAD0BB9}"/>
              </a:ext>
            </a:extLst>
          </p:cNvPr>
          <p:cNvGraphicFramePr>
            <a:graphicFrameLocks noGrp="1"/>
          </p:cNvGraphicFramePr>
          <p:nvPr>
            <p:extLst>
              <p:ext uri="{D42A27DB-BD31-4B8C-83A1-F6EECF244321}">
                <p14:modId xmlns:p14="http://schemas.microsoft.com/office/powerpoint/2010/main" val="4030207089"/>
              </p:ext>
            </p:extLst>
          </p:nvPr>
        </p:nvGraphicFramePr>
        <p:xfrm>
          <a:off x="2095500" y="143877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2736B672-D451-4DF2-96F8-197F67DF5A52}"/>
              </a:ext>
            </a:extLst>
          </p:cNvPr>
          <p:cNvGraphicFramePr>
            <a:graphicFrameLocks noGrp="1"/>
          </p:cNvGraphicFramePr>
          <p:nvPr>
            <p:extLst>
              <p:ext uri="{D42A27DB-BD31-4B8C-83A1-F6EECF244321}">
                <p14:modId xmlns:p14="http://schemas.microsoft.com/office/powerpoint/2010/main" val="1073313262"/>
              </p:ext>
            </p:extLst>
          </p:nvPr>
        </p:nvGraphicFramePr>
        <p:xfrm>
          <a:off x="2095500" y="140119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8A9E3341-7BB9-407A-A6CA-7B364F00E860}"/>
              </a:ext>
            </a:extLst>
          </p:cNvPr>
          <p:cNvGraphicFramePr>
            <a:graphicFrameLocks noGrp="1"/>
          </p:cNvGraphicFramePr>
          <p:nvPr>
            <p:extLst>
              <p:ext uri="{D42A27DB-BD31-4B8C-83A1-F6EECF244321}">
                <p14:modId xmlns:p14="http://schemas.microsoft.com/office/powerpoint/2010/main" val="2257271252"/>
              </p:ext>
            </p:extLst>
          </p:nvPr>
        </p:nvGraphicFramePr>
        <p:xfrm>
          <a:off x="2095500" y="141857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1AD9A348-B0E7-4C26-A824-5A5EB1DB1156}"/>
              </a:ext>
            </a:extLst>
          </p:cNvPr>
          <p:cNvGraphicFramePr>
            <a:graphicFrameLocks noGrp="1"/>
          </p:cNvGraphicFramePr>
          <p:nvPr>
            <p:extLst>
              <p:ext uri="{D42A27DB-BD31-4B8C-83A1-F6EECF244321}">
                <p14:modId xmlns:p14="http://schemas.microsoft.com/office/powerpoint/2010/main" val="1412036398"/>
              </p:ext>
            </p:extLst>
          </p:nvPr>
        </p:nvGraphicFramePr>
        <p:xfrm>
          <a:off x="2095500" y="130583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to Local Planning Committee !</a:t>
            </a:r>
          </a:p>
        </p:txBody>
      </p:sp>
      <p:sp>
        <p:nvSpPr>
          <p:cNvPr id="3" name="Content Placeholder 2"/>
          <p:cNvSpPr>
            <a:spLocks noGrp="1"/>
          </p:cNvSpPr>
          <p:nvPr>
            <p:ph idx="1"/>
          </p:nvPr>
        </p:nvSpPr>
        <p:spPr/>
        <p:txBody>
          <a:bodyPr>
            <a:normAutofit fontScale="92500" lnSpcReduction="20000"/>
          </a:bodyPr>
          <a:lstStyle/>
          <a:p>
            <a:r>
              <a:rPr lang="en-US" dirty="0"/>
              <a:t>Sara Berry, Northern Light Inland Hospital</a:t>
            </a:r>
          </a:p>
          <a:p>
            <a:r>
              <a:rPr lang="en-US" dirty="0"/>
              <a:t>Anne Conners, </a:t>
            </a:r>
            <a:r>
              <a:rPr lang="en-US" dirty="0" err="1"/>
              <a:t>MaineGeneral</a:t>
            </a:r>
            <a:r>
              <a:rPr lang="en-US" dirty="0"/>
              <a:t> Health</a:t>
            </a:r>
          </a:p>
          <a:p>
            <a:r>
              <a:rPr lang="en-US" dirty="0"/>
              <a:t>Melissa Emmons, </a:t>
            </a:r>
            <a:r>
              <a:rPr lang="en-US" dirty="0" err="1"/>
              <a:t>MaineGeneral</a:t>
            </a:r>
            <a:r>
              <a:rPr lang="en-US" dirty="0"/>
              <a:t> Health</a:t>
            </a:r>
          </a:p>
          <a:p>
            <a:r>
              <a:rPr lang="en-US" dirty="0"/>
              <a:t>Matt </a:t>
            </a:r>
            <a:r>
              <a:rPr lang="en-US" dirty="0" err="1"/>
              <a:t>L’Italien</a:t>
            </a:r>
            <a:r>
              <a:rPr lang="en-US" dirty="0"/>
              <a:t>, Somerset Public Health</a:t>
            </a:r>
          </a:p>
          <a:p>
            <a:r>
              <a:rPr lang="en-US" dirty="0"/>
              <a:t>Joy McKenna, </a:t>
            </a:r>
            <a:r>
              <a:rPr lang="en-US" dirty="0" err="1"/>
              <a:t>MaineGeneral</a:t>
            </a:r>
            <a:r>
              <a:rPr lang="en-US" dirty="0"/>
              <a:t> Health</a:t>
            </a:r>
          </a:p>
          <a:p>
            <a:r>
              <a:rPr lang="en-US" dirty="0"/>
              <a:t>Jessica Ouellette, Northern Light </a:t>
            </a:r>
            <a:r>
              <a:rPr lang="en-US" dirty="0" err="1"/>
              <a:t>Sebasticook</a:t>
            </a:r>
            <a:r>
              <a:rPr lang="en-US" dirty="0"/>
              <a:t> Valley Hospital</a:t>
            </a:r>
          </a:p>
          <a:p>
            <a:r>
              <a:rPr lang="en-US" dirty="0"/>
              <a:t>Bethany </a:t>
            </a:r>
            <a:r>
              <a:rPr lang="en-US" dirty="0" err="1"/>
              <a:t>Shalit</a:t>
            </a:r>
            <a:r>
              <a:rPr lang="en-US" dirty="0"/>
              <a:t>, </a:t>
            </a:r>
            <a:r>
              <a:rPr lang="en-US" dirty="0" err="1"/>
              <a:t>Redington</a:t>
            </a:r>
            <a:r>
              <a:rPr lang="en-US" dirty="0"/>
              <a:t>-Fairview General Hospital</a:t>
            </a:r>
          </a:p>
          <a:p>
            <a:r>
              <a:rPr lang="en-US" dirty="0"/>
              <a:t>Sherry Tardy, Northern Light Inland Hospital and </a:t>
            </a:r>
            <a:r>
              <a:rPr lang="en-US" dirty="0" err="1"/>
              <a:t>Sebasticook</a:t>
            </a:r>
            <a:r>
              <a:rPr lang="en-US" dirty="0"/>
              <a:t> Valley Hospital</a:t>
            </a:r>
          </a:p>
          <a:p>
            <a:r>
              <a:rPr lang="en-US" dirty="0"/>
              <a:t>Paula Thomson, Maine CDC</a:t>
            </a:r>
          </a:p>
          <a:p>
            <a:r>
              <a:rPr lang="en-US" dirty="0"/>
              <a:t>Brittney Watt, </a:t>
            </a:r>
            <a:r>
              <a:rPr lang="en-US" dirty="0" err="1"/>
              <a:t>Redington</a:t>
            </a:r>
            <a:r>
              <a:rPr lang="en-US" dirty="0"/>
              <a:t> Fairview General Hospital</a:t>
            </a:r>
          </a:p>
        </p:txBody>
      </p:sp>
    </p:spTree>
    <p:extLst>
      <p:ext uri="{BB962C8B-B14F-4D97-AF65-F5344CB8AC3E}">
        <p14:creationId xmlns:p14="http://schemas.microsoft.com/office/powerpoint/2010/main" val="272822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6" name="Chart 5">
            <a:extLst>
              <a:ext uri="{FF2B5EF4-FFF2-40B4-BE49-F238E27FC236}">
                <a16:creationId xmlns:a16="http://schemas.microsoft.com/office/drawing/2014/main" id="{C6280509-81E2-418D-B237-DD0A32579017}"/>
              </a:ext>
            </a:extLst>
          </p:cNvPr>
          <p:cNvGraphicFramePr>
            <a:graphicFrameLocks/>
          </p:cNvGraphicFramePr>
          <p:nvPr>
            <p:extLst>
              <p:ext uri="{D42A27DB-BD31-4B8C-83A1-F6EECF244321}">
                <p14:modId xmlns:p14="http://schemas.microsoft.com/office/powerpoint/2010/main" val="1876565178"/>
              </p:ext>
            </p:extLst>
          </p:nvPr>
        </p:nvGraphicFramePr>
        <p:xfrm>
          <a:off x="2095500" y="131253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3B210C1F-57A0-46AF-9DBA-F0CA829FE12D}"/>
              </a:ext>
            </a:extLst>
          </p:cNvPr>
          <p:cNvGraphicFramePr>
            <a:graphicFrameLocks noGrp="1"/>
          </p:cNvGraphicFramePr>
          <p:nvPr>
            <p:extLst>
              <p:ext uri="{D42A27DB-BD31-4B8C-83A1-F6EECF244321}">
                <p14:modId xmlns:p14="http://schemas.microsoft.com/office/powerpoint/2010/main" val="184444624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B210C1F-57A0-46AF-9DBA-F0CA829FE12D}"/>
              </a:ext>
            </a:extLst>
          </p:cNvPr>
          <p:cNvGraphicFramePr>
            <a:graphicFrameLocks noGrp="1"/>
          </p:cNvGraphicFramePr>
          <p:nvPr>
            <p:extLst>
              <p:ext uri="{D42A27DB-BD31-4B8C-83A1-F6EECF244321}">
                <p14:modId xmlns:p14="http://schemas.microsoft.com/office/powerpoint/2010/main" val="2986080361"/>
              </p:ext>
            </p:extLst>
          </p:nvPr>
        </p:nvGraphicFramePr>
        <p:xfrm>
          <a:off x="2095500" y="1325722"/>
          <a:ext cx="80010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614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6" name="Chart 5" descr="2016">
            <a:extLst>
              <a:ext uri="{FF2B5EF4-FFF2-40B4-BE49-F238E27FC236}">
                <a16:creationId xmlns:a16="http://schemas.microsoft.com/office/drawing/2014/main" id="{5009A1C3-C6D9-4FFB-B413-6D811213B45E}"/>
              </a:ext>
            </a:extLst>
          </p:cNvPr>
          <p:cNvGraphicFramePr>
            <a:graphicFrameLocks noGrp="1"/>
          </p:cNvGraphicFramePr>
          <p:nvPr>
            <p:extLst>
              <p:ext uri="{D42A27DB-BD31-4B8C-83A1-F6EECF244321}">
                <p14:modId xmlns:p14="http://schemas.microsoft.com/office/powerpoint/2010/main" val="4060910045"/>
              </p:ext>
            </p:extLst>
          </p:nvPr>
        </p:nvGraphicFramePr>
        <p:xfrm>
          <a:off x="2095500" y="141530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0982E3C3-3D57-47C4-BA9E-236D3FA26F3E}"/>
              </a:ext>
            </a:extLst>
          </p:cNvPr>
          <p:cNvGraphicFramePr>
            <a:graphicFrameLocks noGrp="1"/>
          </p:cNvGraphicFramePr>
          <p:nvPr>
            <p:extLst>
              <p:ext uri="{D42A27DB-BD31-4B8C-83A1-F6EECF244321}">
                <p14:modId xmlns:p14="http://schemas.microsoft.com/office/powerpoint/2010/main" val="579988668"/>
              </p:ext>
            </p:extLst>
          </p:nvPr>
        </p:nvGraphicFramePr>
        <p:xfrm>
          <a:off x="2095500" y="141857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6" name="Chart 5">
            <a:extLst>
              <a:ext uri="{FF2B5EF4-FFF2-40B4-BE49-F238E27FC236}">
                <a16:creationId xmlns:a16="http://schemas.microsoft.com/office/drawing/2014/main" id="{B736FC16-A317-4B53-BD36-8316636F60EB}"/>
              </a:ext>
            </a:extLst>
          </p:cNvPr>
          <p:cNvGraphicFramePr>
            <a:graphicFrameLocks noGrp="1"/>
          </p:cNvGraphicFramePr>
          <p:nvPr>
            <p:extLst>
              <p:ext uri="{D42A27DB-BD31-4B8C-83A1-F6EECF244321}">
                <p14:modId xmlns:p14="http://schemas.microsoft.com/office/powerpoint/2010/main" val="4208931196"/>
              </p:ext>
            </p:extLst>
          </p:nvPr>
        </p:nvGraphicFramePr>
        <p:xfrm>
          <a:off x="256963"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BD53E5B-0B53-418A-ADD1-9D4F6D258AAA}"/>
              </a:ext>
            </a:extLst>
          </p:cNvPr>
          <p:cNvGraphicFramePr>
            <a:graphicFrameLocks noGrp="1"/>
          </p:cNvGraphicFramePr>
          <p:nvPr>
            <p:extLst>
              <p:ext uri="{D42A27DB-BD31-4B8C-83A1-F6EECF244321}">
                <p14:modId xmlns:p14="http://schemas.microsoft.com/office/powerpoint/2010/main" val="3293947600"/>
              </p:ext>
            </p:extLst>
          </p:nvPr>
        </p:nvGraphicFramePr>
        <p:xfrm>
          <a:off x="6464923"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739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412536D8-7272-4705-A311-090E7B53D400}"/>
              </a:ext>
            </a:extLst>
          </p:cNvPr>
          <p:cNvGraphicFramePr>
            <a:graphicFrameLocks noGrp="1"/>
          </p:cNvGraphicFramePr>
          <p:nvPr>
            <p:extLst>
              <p:ext uri="{D42A27DB-BD31-4B8C-83A1-F6EECF244321}">
                <p14:modId xmlns:p14="http://schemas.microsoft.com/office/powerpoint/2010/main" val="3886399018"/>
              </p:ext>
            </p:extLst>
          </p:nvPr>
        </p:nvGraphicFramePr>
        <p:xfrm>
          <a:off x="2095500" y="138318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9064EF47-6918-4785-BAB6-A98C54847896}"/>
              </a:ext>
            </a:extLst>
          </p:cNvPr>
          <p:cNvGraphicFramePr>
            <a:graphicFrameLocks noGrp="1"/>
          </p:cNvGraphicFramePr>
          <p:nvPr>
            <p:extLst>
              <p:ext uri="{D42A27DB-BD31-4B8C-83A1-F6EECF244321}">
                <p14:modId xmlns:p14="http://schemas.microsoft.com/office/powerpoint/2010/main" val="4058350433"/>
              </p:ext>
            </p:extLst>
          </p:nvPr>
        </p:nvGraphicFramePr>
        <p:xfrm>
          <a:off x="2095500" y="129331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BFB1CB9B-B938-4203-BCA1-6F67157451DE}"/>
              </a:ext>
            </a:extLst>
          </p:cNvPr>
          <p:cNvGraphicFramePr>
            <a:graphicFrameLocks noGrp="1"/>
          </p:cNvGraphicFramePr>
          <p:nvPr>
            <p:extLst>
              <p:ext uri="{D42A27DB-BD31-4B8C-83A1-F6EECF244321}">
                <p14:modId xmlns:p14="http://schemas.microsoft.com/office/powerpoint/2010/main" val="455903535"/>
              </p:ext>
            </p:extLst>
          </p:nvPr>
        </p:nvGraphicFramePr>
        <p:xfrm>
          <a:off x="2195708" y="132790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B37E0604-9A2F-4752-9DA9-5EAFBFC8E79A}"/>
              </a:ext>
            </a:extLst>
          </p:cNvPr>
          <p:cNvGraphicFramePr>
            <a:graphicFrameLocks noGrp="1"/>
          </p:cNvGraphicFramePr>
          <p:nvPr>
            <p:extLst>
              <p:ext uri="{D42A27DB-BD31-4B8C-83A1-F6EECF244321}">
                <p14:modId xmlns:p14="http://schemas.microsoft.com/office/powerpoint/2010/main" val="2712621642"/>
              </p:ext>
            </p:extLst>
          </p:nvPr>
        </p:nvGraphicFramePr>
        <p:xfrm>
          <a:off x="1981200" y="140278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BE525FA0-F3EC-4267-80E1-860F6D255C62}"/>
              </a:ext>
            </a:extLst>
          </p:cNvPr>
          <p:cNvGraphicFramePr>
            <a:graphicFrameLocks noGrp="1"/>
          </p:cNvGraphicFramePr>
          <p:nvPr>
            <p:extLst>
              <p:ext uri="{D42A27DB-BD31-4B8C-83A1-F6EECF244321}">
                <p14:modId xmlns:p14="http://schemas.microsoft.com/office/powerpoint/2010/main" val="3139095743"/>
              </p:ext>
            </p:extLst>
          </p:nvPr>
        </p:nvGraphicFramePr>
        <p:xfrm>
          <a:off x="2095500" y="139570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3093" y="40281"/>
            <a:ext cx="10765949" cy="117484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09130513"/>
              </p:ext>
            </p:extLst>
          </p:nvPr>
        </p:nvGraphicFramePr>
        <p:xfrm>
          <a:off x="333253" y="1070993"/>
          <a:ext cx="11502381" cy="4922520"/>
        </p:xfrm>
        <a:graphic>
          <a:graphicData uri="http://schemas.openxmlformats.org/drawingml/2006/table">
            <a:tbl>
              <a:tblPr firstRow="1" bandRow="1">
                <a:tableStyleId>{5FD0F851-EC5A-4D38-B0AD-8093EC10F338}</a:tableStyleId>
              </a:tblPr>
              <a:tblGrid>
                <a:gridCol w="1418429">
                  <a:extLst>
                    <a:ext uri="{9D8B030D-6E8A-4147-A177-3AD203B41FA5}">
                      <a16:colId xmlns:a16="http://schemas.microsoft.com/office/drawing/2014/main" val="4284307684"/>
                    </a:ext>
                  </a:extLst>
                </a:gridCol>
                <a:gridCol w="3007605">
                  <a:extLst>
                    <a:ext uri="{9D8B030D-6E8A-4147-A177-3AD203B41FA5}">
                      <a16:colId xmlns:a16="http://schemas.microsoft.com/office/drawing/2014/main" val="267558712"/>
                    </a:ext>
                  </a:extLst>
                </a:gridCol>
                <a:gridCol w="7076347">
                  <a:extLst>
                    <a:ext uri="{9D8B030D-6E8A-4147-A177-3AD203B41FA5}">
                      <a16:colId xmlns:a16="http://schemas.microsoft.com/office/drawing/2014/main" val="3257985042"/>
                    </a:ext>
                  </a:extLst>
                </a:gridCol>
              </a:tblGrid>
              <a:tr h="370840">
                <a:tc>
                  <a:txBody>
                    <a:bodyPr/>
                    <a:lstStyle/>
                    <a:p>
                      <a:r>
                        <a:rPr lang="en-US" dirty="0"/>
                        <a:t>Time</a:t>
                      </a:r>
                    </a:p>
                  </a:txBody>
                  <a:tcPr/>
                </a:tc>
                <a:tc>
                  <a:txBody>
                    <a:bodyPr/>
                    <a:lstStyle/>
                    <a:p>
                      <a:r>
                        <a:rPr lang="en-US" dirty="0"/>
                        <a:t>Activity</a:t>
                      </a:r>
                    </a:p>
                  </a:txBody>
                  <a:tcPr/>
                </a:tc>
                <a:tc>
                  <a:txBody>
                    <a:bodyPr/>
                    <a:lstStyle/>
                    <a:p>
                      <a:r>
                        <a:rPr lang="en-US" dirty="0"/>
                        <a:t>Speaker/Facilitator</a:t>
                      </a:r>
                    </a:p>
                  </a:txBody>
                  <a:tcPr/>
                </a:tc>
                <a:extLst>
                  <a:ext uri="{0D108BD9-81ED-4DB2-BD59-A6C34878D82A}">
                    <a16:rowId xmlns:a16="http://schemas.microsoft.com/office/drawing/2014/main" val="920990733"/>
                  </a:ext>
                </a:extLst>
              </a:tr>
              <a:tr h="370840">
                <a:tc>
                  <a:txBody>
                    <a:bodyPr/>
                    <a:lstStyle/>
                    <a:p>
                      <a:r>
                        <a:rPr lang="en-US" sz="1600" dirty="0"/>
                        <a:t>4:30 – 4:40 pm</a:t>
                      </a:r>
                    </a:p>
                  </a:txBody>
                  <a:tcPr/>
                </a:tc>
                <a:tc>
                  <a:txBody>
                    <a:bodyPr/>
                    <a:lstStyle/>
                    <a:p>
                      <a:r>
                        <a:rPr lang="en-US" sz="1600" dirty="0"/>
                        <a:t>Welcome and</a:t>
                      </a:r>
                      <a:r>
                        <a:rPr lang="en-US" sz="1600" baseline="0" dirty="0"/>
                        <a:t> Leadership Remarks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effectLst/>
                        </a:rPr>
                        <a:t>Terri Vieira</a:t>
                      </a:r>
                      <a:r>
                        <a:rPr lang="en-US" sz="1800" baseline="0" dirty="0">
                          <a:effectLst/>
                        </a:rPr>
                        <a:t>, President, </a:t>
                      </a:r>
                      <a:r>
                        <a:rPr lang="en-US" sz="1800" baseline="0" dirty="0"/>
                        <a:t>Northern Light Inland Hospital</a:t>
                      </a:r>
                    </a:p>
                    <a:p>
                      <a:r>
                        <a:rPr lang="en-US" sz="1800" b="1" baseline="0" dirty="0"/>
                        <a:t>Chuck Hays</a:t>
                      </a:r>
                      <a:r>
                        <a:rPr lang="en-US" sz="1800" baseline="0" dirty="0"/>
                        <a:t>, President &amp; CEO, </a:t>
                      </a:r>
                      <a:r>
                        <a:rPr lang="en-US" sz="1800" baseline="0" dirty="0" err="1"/>
                        <a:t>MaineGeneral</a:t>
                      </a:r>
                      <a:r>
                        <a:rPr lang="en-US" sz="1800" baseline="0" dirty="0"/>
                        <a:t> Health</a:t>
                      </a:r>
                      <a:endParaRPr lang="en-US" sz="1800" dirty="0"/>
                    </a:p>
                  </a:txBody>
                  <a:tcPr/>
                </a:tc>
                <a:extLst>
                  <a:ext uri="{0D108BD9-81ED-4DB2-BD59-A6C34878D82A}">
                    <a16:rowId xmlns:a16="http://schemas.microsoft.com/office/drawing/2014/main" val="4217823817"/>
                  </a:ext>
                </a:extLst>
              </a:tr>
              <a:tr h="370840">
                <a:tc>
                  <a:txBody>
                    <a:bodyPr/>
                    <a:lstStyle/>
                    <a:p>
                      <a:r>
                        <a:rPr lang="en-US" sz="1600" dirty="0"/>
                        <a:t>4:40 – 4:45</a:t>
                      </a:r>
                    </a:p>
                  </a:txBody>
                  <a:tcPr/>
                </a:tc>
                <a:tc>
                  <a:txBody>
                    <a:bodyPr/>
                    <a:lstStyle/>
                    <a:p>
                      <a:r>
                        <a:rPr lang="en-US" sz="1600" dirty="0"/>
                        <a:t>Overview of Zoom and CHNA background</a:t>
                      </a:r>
                    </a:p>
                  </a:txBody>
                  <a:tcPr/>
                </a:tc>
                <a:tc>
                  <a:txBody>
                    <a:bodyPr/>
                    <a:lstStyle/>
                    <a:p>
                      <a:r>
                        <a:rPr lang="en-US" sz="1800" b="1" dirty="0"/>
                        <a:t>Jo Morrissey</a:t>
                      </a:r>
                      <a:r>
                        <a:rPr lang="en-US" sz="1800" dirty="0"/>
                        <a:t>, Maine Shared CHNA Program</a:t>
                      </a:r>
                      <a:r>
                        <a:rPr lang="en-US" sz="1800" baseline="0" dirty="0"/>
                        <a:t> Manager</a:t>
                      </a:r>
                      <a:endParaRPr lang="en-US" sz="1800" dirty="0"/>
                    </a:p>
                  </a:txBody>
                  <a:tcPr/>
                </a:tc>
                <a:extLst>
                  <a:ext uri="{0D108BD9-81ED-4DB2-BD59-A6C34878D82A}">
                    <a16:rowId xmlns:a16="http://schemas.microsoft.com/office/drawing/2014/main" val="2575705429"/>
                  </a:ext>
                </a:extLst>
              </a:tr>
              <a:tr h="370840">
                <a:tc>
                  <a:txBody>
                    <a:bodyPr/>
                    <a:lstStyle/>
                    <a:p>
                      <a:r>
                        <a:rPr lang="en-US" sz="1600" dirty="0"/>
                        <a:t>4:45 – 4:55</a:t>
                      </a:r>
                    </a:p>
                  </a:txBody>
                  <a:tcPr/>
                </a:tc>
                <a:tc>
                  <a:txBody>
                    <a:bodyPr/>
                    <a:lstStyle/>
                    <a:p>
                      <a:r>
                        <a:rPr lang="en-US" sz="1600" dirty="0"/>
                        <a:t>Review of</a:t>
                      </a:r>
                      <a:r>
                        <a:rPr lang="en-US" sz="1600" baseline="0" dirty="0"/>
                        <a:t> p</a:t>
                      </a:r>
                      <a:r>
                        <a:rPr lang="en-US" sz="1600" dirty="0"/>
                        <a:t>revious CHNA priorities and</a:t>
                      </a:r>
                      <a:r>
                        <a:rPr lang="en-US" sz="1600" baseline="0" dirty="0"/>
                        <a:t> activities since last effort</a:t>
                      </a:r>
                      <a:endParaRPr lang="en-US" sz="1600" dirty="0"/>
                    </a:p>
                  </a:txBody>
                  <a:tcPr/>
                </a:tc>
                <a:tc>
                  <a:txBody>
                    <a:bodyPr/>
                    <a:lstStyle/>
                    <a:p>
                      <a:r>
                        <a:rPr lang="en-US" sz="1800" b="1" dirty="0"/>
                        <a:t>Anne Conners</a:t>
                      </a:r>
                      <a:r>
                        <a:rPr lang="en-US" sz="1800" dirty="0"/>
                        <a:t>,</a:t>
                      </a:r>
                      <a:r>
                        <a:rPr lang="en-US" sz="1800" baseline="0" dirty="0"/>
                        <a:t> Director of Community Health, </a:t>
                      </a:r>
                      <a:r>
                        <a:rPr lang="en-US" sz="1800" baseline="0" dirty="0" err="1"/>
                        <a:t>MaineGeneral</a:t>
                      </a:r>
                      <a:r>
                        <a:rPr lang="en-US" sz="1800" baseline="0" dirty="0"/>
                        <a:t> Health</a:t>
                      </a:r>
                    </a:p>
                    <a:p>
                      <a:endParaRPr lang="en-US" sz="1800" baseline="0" dirty="0"/>
                    </a:p>
                    <a:p>
                      <a:r>
                        <a:rPr lang="en-US" sz="1800" b="1" kern="1200" baseline="0" dirty="0"/>
                        <a:t>Sherry Tardy</a:t>
                      </a:r>
                      <a:r>
                        <a:rPr lang="en-US" sz="1800" kern="1200" baseline="0" dirty="0"/>
                        <a:t>, Director of Community Health, Northern </a:t>
                      </a:r>
                      <a:r>
                        <a:rPr lang="en-US" sz="1800" baseline="0" dirty="0"/>
                        <a:t>Light Inland Hospital</a:t>
                      </a:r>
                      <a:endParaRPr lang="en-US" sz="1800" dirty="0"/>
                    </a:p>
                  </a:txBody>
                  <a:tcPr/>
                </a:tc>
                <a:extLst>
                  <a:ext uri="{0D108BD9-81ED-4DB2-BD59-A6C34878D82A}">
                    <a16:rowId xmlns:a16="http://schemas.microsoft.com/office/drawing/2014/main" val="909898611"/>
                  </a:ext>
                </a:extLst>
              </a:tr>
              <a:tr h="370840">
                <a:tc>
                  <a:txBody>
                    <a:bodyPr/>
                    <a:lstStyle/>
                    <a:p>
                      <a:r>
                        <a:rPr lang="en-US" sz="1600" dirty="0"/>
                        <a:t>4:55</a:t>
                      </a:r>
                      <a:r>
                        <a:rPr lang="en-US" sz="1600" baseline="0" dirty="0"/>
                        <a:t> – 5:15</a:t>
                      </a:r>
                      <a:endParaRPr lang="en-US" sz="1600" dirty="0"/>
                    </a:p>
                  </a:txBody>
                  <a:tcPr/>
                </a:tc>
                <a:tc>
                  <a:txBody>
                    <a:bodyPr/>
                    <a:lstStyle/>
                    <a:p>
                      <a:r>
                        <a:rPr lang="en-US" sz="1600" dirty="0"/>
                        <a:t>Presentation of key findings</a:t>
                      </a:r>
                      <a:r>
                        <a:rPr lang="en-US" sz="1600" baseline="0" dirty="0"/>
                        <a:t> from the data profile</a:t>
                      </a:r>
                      <a:endParaRPr lang="en-US" sz="1600" dirty="0"/>
                    </a:p>
                  </a:txBody>
                  <a:tcPr/>
                </a:tc>
                <a:tc>
                  <a:txBody>
                    <a:bodyPr/>
                    <a:lstStyle/>
                    <a:p>
                      <a:r>
                        <a:rPr lang="en-US" sz="1800" b="1" dirty="0"/>
                        <a:t>John Snow</a:t>
                      </a:r>
                      <a:r>
                        <a:rPr lang="en-US" sz="1800" dirty="0"/>
                        <a:t>, Inc. </a:t>
                      </a:r>
                      <a:endParaRPr lang="en-US" sz="1800" b="0" dirty="0"/>
                    </a:p>
                  </a:txBody>
                  <a:tcPr/>
                </a:tc>
                <a:extLst>
                  <a:ext uri="{0D108BD9-81ED-4DB2-BD59-A6C34878D82A}">
                    <a16:rowId xmlns:a16="http://schemas.microsoft.com/office/drawing/2014/main" val="3813425066"/>
                  </a:ext>
                </a:extLst>
              </a:tr>
              <a:tr h="370840">
                <a:tc>
                  <a:txBody>
                    <a:bodyPr/>
                    <a:lstStyle/>
                    <a:p>
                      <a:r>
                        <a:rPr lang="en-US" sz="1600" dirty="0"/>
                        <a:t>5:15</a:t>
                      </a:r>
                      <a:r>
                        <a:rPr lang="en-US" sz="1600" baseline="0" dirty="0"/>
                        <a:t> –  6:15</a:t>
                      </a:r>
                      <a:endParaRPr lang="en-US" sz="1600" dirty="0"/>
                    </a:p>
                  </a:txBody>
                  <a:tcPr/>
                </a:tc>
                <a:tc>
                  <a:txBody>
                    <a:bodyPr/>
                    <a:lstStyle/>
                    <a:p>
                      <a:r>
                        <a:rPr lang="en-US" sz="1600" dirty="0"/>
                        <a:t>Break-out session – facilitated discussion on data</a:t>
                      </a:r>
                      <a:r>
                        <a:rPr lang="en-US" sz="1600" baseline="0" dirty="0"/>
                        <a:t> and health priority identification</a:t>
                      </a:r>
                      <a:endParaRPr lang="en-US" sz="1600" dirty="0"/>
                    </a:p>
                  </a:txBody>
                  <a:tcPr/>
                </a:tc>
                <a:tc>
                  <a:txBody>
                    <a:bodyPr/>
                    <a:lstStyle/>
                    <a:p>
                      <a:r>
                        <a:rPr lang="en-US" sz="1800" b="1" baseline="0" dirty="0" smtClean="0"/>
                        <a:t>Local </a:t>
                      </a:r>
                      <a:r>
                        <a:rPr lang="en-US" sz="1800" b="1" baseline="0" dirty="0"/>
                        <a:t>Facilitators</a:t>
                      </a:r>
                      <a:endParaRPr lang="en-US" sz="1800" b="1" dirty="0"/>
                    </a:p>
                  </a:txBody>
                  <a:tcPr/>
                </a:tc>
                <a:extLst>
                  <a:ext uri="{0D108BD9-81ED-4DB2-BD59-A6C34878D82A}">
                    <a16:rowId xmlns:a16="http://schemas.microsoft.com/office/drawing/2014/main" val="2366899809"/>
                  </a:ext>
                </a:extLst>
              </a:tr>
              <a:tr h="370840">
                <a:tc>
                  <a:txBody>
                    <a:bodyPr/>
                    <a:lstStyle/>
                    <a:p>
                      <a:r>
                        <a:rPr lang="en-US" sz="1600" dirty="0"/>
                        <a:t>6:15</a:t>
                      </a:r>
                      <a:r>
                        <a:rPr lang="en-US" sz="1600" baseline="0" dirty="0"/>
                        <a:t> – 6:25</a:t>
                      </a:r>
                      <a:endParaRPr lang="en-US" sz="1600" dirty="0"/>
                    </a:p>
                  </a:txBody>
                  <a:tcPr/>
                </a:tc>
                <a:tc>
                  <a:txBody>
                    <a:bodyPr/>
                    <a:lstStyle/>
                    <a:p>
                      <a:r>
                        <a:rPr lang="en-US" sz="1600" dirty="0"/>
                        <a:t>Reconvene and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Local Facilitators </a:t>
                      </a:r>
                      <a:r>
                        <a:rPr lang="en-US" sz="1800" dirty="0" smtClean="0"/>
                        <a:t>and </a:t>
                      </a:r>
                      <a:r>
                        <a:rPr lang="en-US" sz="1800" b="1" dirty="0" smtClean="0"/>
                        <a:t>John </a:t>
                      </a:r>
                      <a:r>
                        <a:rPr lang="en-US" sz="1800" b="1" dirty="0"/>
                        <a:t>Snow, Inc</a:t>
                      </a:r>
                      <a:r>
                        <a:rPr lang="en-US" sz="1800" dirty="0"/>
                        <a:t>. </a:t>
                      </a:r>
                    </a:p>
                  </a:txBody>
                  <a:tcPr/>
                </a:tc>
                <a:extLst>
                  <a:ext uri="{0D108BD9-81ED-4DB2-BD59-A6C34878D82A}">
                    <a16:rowId xmlns:a16="http://schemas.microsoft.com/office/drawing/2014/main" val="819274630"/>
                  </a:ext>
                </a:extLst>
              </a:tr>
              <a:tr h="370840">
                <a:tc>
                  <a:txBody>
                    <a:bodyPr/>
                    <a:lstStyle/>
                    <a:p>
                      <a:r>
                        <a:rPr lang="en-US" sz="1600" dirty="0"/>
                        <a:t>6:25</a:t>
                      </a:r>
                      <a:r>
                        <a:rPr lang="en-US" sz="1600" baseline="0" dirty="0"/>
                        <a:t> – 6:30</a:t>
                      </a:r>
                      <a:endParaRPr lang="en-US" sz="1600" dirty="0"/>
                    </a:p>
                  </a:txBody>
                  <a:tcPr/>
                </a:tc>
                <a:tc>
                  <a:txBody>
                    <a:bodyPr/>
                    <a:lstStyle/>
                    <a:p>
                      <a:r>
                        <a:rPr lang="en-US" sz="1600" dirty="0"/>
                        <a:t>Wrap up</a:t>
                      </a:r>
                      <a:r>
                        <a:rPr lang="en-US" sz="1600" baseline="0" dirty="0"/>
                        <a:t> and next steps</a:t>
                      </a:r>
                      <a:endParaRPr lang="en-US" sz="1600" dirty="0"/>
                    </a:p>
                  </a:txBody>
                  <a:tcPr/>
                </a:tc>
                <a:tc>
                  <a:txBody>
                    <a:bodyPr/>
                    <a:lstStyle/>
                    <a:p>
                      <a:r>
                        <a:rPr lang="en-US" sz="1800" b="1" dirty="0"/>
                        <a:t>Paula</a:t>
                      </a:r>
                      <a:r>
                        <a:rPr lang="en-US" sz="1800" b="1" baseline="0" dirty="0"/>
                        <a:t> Thomson</a:t>
                      </a:r>
                      <a:r>
                        <a:rPr lang="en-US" sz="1800" baseline="0" dirty="0"/>
                        <a:t>, Central District Public Health Liaison, Maine CDC </a:t>
                      </a:r>
                      <a:endParaRPr lang="en-US" sz="1800" dirty="0"/>
                    </a:p>
                  </a:txBody>
                  <a:tcPr/>
                </a:tc>
                <a:extLst>
                  <a:ext uri="{0D108BD9-81ED-4DB2-BD59-A6C34878D82A}">
                    <a16:rowId xmlns:a16="http://schemas.microsoft.com/office/drawing/2014/main" val="3670860380"/>
                  </a:ext>
                </a:extLst>
              </a:tr>
            </a:tbl>
          </a:graphicData>
        </a:graphic>
      </p:graphicFrame>
    </p:spTree>
    <p:extLst>
      <p:ext uri="{BB962C8B-B14F-4D97-AF65-F5344CB8AC3E}">
        <p14:creationId xmlns:p14="http://schemas.microsoft.com/office/powerpoint/2010/main" val="1871538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FA4A7B6F-3EE4-46BB-829B-EDBDE0FE06E7}"/>
              </a:ext>
            </a:extLst>
          </p:cNvPr>
          <p:cNvGraphicFramePr>
            <a:graphicFrameLocks noGrp="1"/>
          </p:cNvGraphicFramePr>
          <p:nvPr>
            <p:extLst>
              <p:ext uri="{D42A27DB-BD31-4B8C-83A1-F6EECF244321}">
                <p14:modId xmlns:p14="http://schemas.microsoft.com/office/powerpoint/2010/main" val="3295647552"/>
              </p:ext>
            </p:extLst>
          </p:nvPr>
        </p:nvGraphicFramePr>
        <p:xfrm>
          <a:off x="2183182" y="129331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0903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8" name="Chart 7">
            <a:extLst>
              <a:ext uri="{FF2B5EF4-FFF2-40B4-BE49-F238E27FC236}">
                <a16:creationId xmlns:a16="http://schemas.microsoft.com/office/drawing/2014/main" id="{CCC3D433-2FF5-4BF0-8E3C-0B1C5A8BCC8B}"/>
              </a:ext>
            </a:extLst>
          </p:cNvPr>
          <p:cNvGraphicFramePr>
            <a:graphicFrameLocks/>
          </p:cNvGraphicFramePr>
          <p:nvPr>
            <p:extLst>
              <p:ext uri="{D42A27DB-BD31-4B8C-83A1-F6EECF244321}">
                <p14:modId xmlns:p14="http://schemas.microsoft.com/office/powerpoint/2010/main" val="1290040256"/>
              </p:ext>
            </p:extLst>
          </p:nvPr>
        </p:nvGraphicFramePr>
        <p:xfrm>
          <a:off x="6322511"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7140742-E3D1-4C9C-B630-A21F9D67AF30}"/>
              </a:ext>
            </a:extLst>
          </p:cNvPr>
          <p:cNvGraphicFramePr>
            <a:graphicFrameLocks noGrp="1"/>
          </p:cNvGraphicFramePr>
          <p:nvPr>
            <p:extLst>
              <p:ext uri="{D42A27DB-BD31-4B8C-83A1-F6EECF244321}">
                <p14:modId xmlns:p14="http://schemas.microsoft.com/office/powerpoint/2010/main" val="1679682267"/>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8102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85EAA0FB-1A0A-497B-84C7-8A826A5ED55C}"/>
              </a:ext>
            </a:extLst>
          </p:cNvPr>
          <p:cNvGraphicFramePr>
            <a:graphicFrameLocks noGrp="1"/>
          </p:cNvGraphicFramePr>
          <p:nvPr>
            <p:extLst>
              <p:ext uri="{D42A27DB-BD31-4B8C-83A1-F6EECF244321}">
                <p14:modId xmlns:p14="http://schemas.microsoft.com/office/powerpoint/2010/main" val="2056195676"/>
              </p:ext>
            </p:extLst>
          </p:nvPr>
        </p:nvGraphicFramePr>
        <p:xfrm>
          <a:off x="2095500" y="12955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6" name="Chart 5">
            <a:extLst>
              <a:ext uri="{FF2B5EF4-FFF2-40B4-BE49-F238E27FC236}">
                <a16:creationId xmlns:a16="http://schemas.microsoft.com/office/drawing/2014/main" id="{C13ADF80-AC78-466F-84E0-BEC2FC3DF6EE}"/>
              </a:ext>
            </a:extLst>
          </p:cNvPr>
          <p:cNvGraphicFramePr>
            <a:graphicFrameLocks noGrp="1"/>
          </p:cNvGraphicFramePr>
          <p:nvPr>
            <p:extLst/>
          </p:nvPr>
        </p:nvGraphicFramePr>
        <p:xfrm>
          <a:off x="712939" y="144002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8D50354-A98F-41C5-B673-8C0D216EE063}"/>
              </a:ext>
            </a:extLst>
          </p:cNvPr>
          <p:cNvGraphicFramePr>
            <a:graphicFrameLocks/>
          </p:cNvGraphicFramePr>
          <p:nvPr>
            <p:extLst/>
          </p:nvPr>
        </p:nvGraphicFramePr>
        <p:xfrm>
          <a:off x="6689125"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1153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6" name="Chart 5">
            <a:extLst>
              <a:ext uri="{FF2B5EF4-FFF2-40B4-BE49-F238E27FC236}">
                <a16:creationId xmlns:a16="http://schemas.microsoft.com/office/drawing/2014/main" id="{0BA4401A-12C0-40D0-8A32-6AF37DCB10D7}"/>
              </a:ext>
            </a:extLst>
          </p:cNvPr>
          <p:cNvGraphicFramePr>
            <a:graphicFrameLocks noGrp="1"/>
          </p:cNvGraphicFramePr>
          <p:nvPr>
            <p:extLst>
              <p:ext uri="{D42A27DB-BD31-4B8C-83A1-F6EECF244321}">
                <p14:modId xmlns:p14="http://schemas.microsoft.com/office/powerpoint/2010/main" val="28569531"/>
              </p:ext>
            </p:extLst>
          </p:nvPr>
        </p:nvGraphicFramePr>
        <p:xfrm>
          <a:off x="838200" y="137160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23785C1-D518-4AD6-8990-20F797B05D11}"/>
              </a:ext>
            </a:extLst>
          </p:cNvPr>
          <p:cNvGraphicFramePr>
            <a:graphicFrameLocks/>
          </p:cNvGraphicFramePr>
          <p:nvPr>
            <p:extLst>
              <p:ext uri="{D42A27DB-BD31-4B8C-83A1-F6EECF244321}">
                <p14:modId xmlns:p14="http://schemas.microsoft.com/office/powerpoint/2010/main" val="244663126"/>
              </p:ext>
            </p:extLst>
          </p:nvPr>
        </p:nvGraphicFramePr>
        <p:xfrm>
          <a:off x="6689124"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033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44542991-C91C-4EC9-BAB2-C7D7B809AF86}"/>
              </a:ext>
            </a:extLst>
          </p:cNvPr>
          <p:cNvGraphicFramePr>
            <a:graphicFrameLocks noGrp="1"/>
          </p:cNvGraphicFramePr>
          <p:nvPr>
            <p:extLst>
              <p:ext uri="{D42A27DB-BD31-4B8C-83A1-F6EECF244321}">
                <p14:modId xmlns:p14="http://schemas.microsoft.com/office/powerpoint/2010/main" val="636716468"/>
              </p:ext>
            </p:extLst>
          </p:nvPr>
        </p:nvGraphicFramePr>
        <p:xfrm>
          <a:off x="2095500" y="134560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46</a:t>
            </a:fld>
            <a:endParaRPr lang="en-US"/>
          </a:p>
        </p:txBody>
      </p:sp>
    </p:spTree>
    <p:extLst>
      <p:ext uri="{BB962C8B-B14F-4D97-AF65-F5344CB8AC3E}">
        <p14:creationId xmlns:p14="http://schemas.microsoft.com/office/powerpoint/2010/main" val="28336827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47</a:t>
            </a:fld>
            <a:endParaRPr lang="en-US"/>
          </a:p>
        </p:txBody>
      </p:sp>
    </p:spTree>
    <p:extLst>
      <p:ext uri="{BB962C8B-B14F-4D97-AF65-F5344CB8AC3E}">
        <p14:creationId xmlns:p14="http://schemas.microsoft.com/office/powerpoint/2010/main" val="2761217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48</a:t>
            </a:fld>
            <a:endParaRPr lang="en-US"/>
          </a:p>
        </p:txBody>
      </p:sp>
    </p:spTree>
    <p:extLst>
      <p:ext uri="{BB962C8B-B14F-4D97-AF65-F5344CB8AC3E}">
        <p14:creationId xmlns:p14="http://schemas.microsoft.com/office/powerpoint/2010/main" val="3996175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please contact:</a:t>
            </a:r>
          </a:p>
        </p:txBody>
      </p:sp>
      <p:sp>
        <p:nvSpPr>
          <p:cNvPr id="3" name="Content Placeholder 2"/>
          <p:cNvSpPr>
            <a:spLocks noGrp="1"/>
          </p:cNvSpPr>
          <p:nvPr>
            <p:ph idx="1"/>
          </p:nvPr>
        </p:nvSpPr>
        <p:spPr>
          <a:xfrm>
            <a:off x="838200" y="1337000"/>
            <a:ext cx="10515600" cy="4940231"/>
          </a:xfrm>
        </p:spPr>
        <p:txBody>
          <a:bodyPr>
            <a:normAutofit fontScale="85000" lnSpcReduction="20000"/>
          </a:bodyPr>
          <a:lstStyle/>
          <a:p>
            <a:pPr>
              <a:lnSpc>
                <a:spcPct val="120000"/>
              </a:lnSpc>
              <a:spcBef>
                <a:spcPts val="0"/>
              </a:spcBef>
              <a:spcAft>
                <a:spcPts val="600"/>
              </a:spcAft>
            </a:pPr>
            <a:r>
              <a:rPr lang="en-US" sz="3400" b="1" dirty="0"/>
              <a:t>Anne Conners</a:t>
            </a:r>
            <a:r>
              <a:rPr lang="en-US" sz="3400" dirty="0"/>
              <a:t>, Community Health Director, </a:t>
            </a:r>
            <a:r>
              <a:rPr lang="en-US" sz="3400" dirty="0" err="1"/>
              <a:t>MaineGeneral</a:t>
            </a:r>
            <a:r>
              <a:rPr lang="en-US" sz="3400" dirty="0"/>
              <a:t> Health: </a:t>
            </a:r>
            <a:r>
              <a:rPr lang="en-US" sz="3400" dirty="0">
                <a:hlinkClick r:id="rId3"/>
              </a:rPr>
              <a:t>anne.conners@mainegeneral.org</a:t>
            </a:r>
            <a:endParaRPr lang="en-US" sz="3400" dirty="0"/>
          </a:p>
          <a:p>
            <a:pPr>
              <a:lnSpc>
                <a:spcPct val="120000"/>
              </a:lnSpc>
              <a:spcBef>
                <a:spcPts val="0"/>
              </a:spcBef>
              <a:spcAft>
                <a:spcPts val="600"/>
              </a:spcAft>
            </a:pPr>
            <a:r>
              <a:rPr lang="en-US" sz="3400" b="1" dirty="0" smtClean="0"/>
              <a:t>Paula </a:t>
            </a:r>
            <a:r>
              <a:rPr lang="en-US" sz="3400" b="1" dirty="0"/>
              <a:t>Thomson</a:t>
            </a:r>
            <a:r>
              <a:rPr lang="en-US" sz="3400" dirty="0"/>
              <a:t>, Central District Public Health Liaison, Maine CDC: </a:t>
            </a:r>
            <a:r>
              <a:rPr lang="en-US" sz="3400" dirty="0">
                <a:hlinkClick r:id="rId4"/>
              </a:rPr>
              <a:t>paula.thomson@maine.gov</a:t>
            </a:r>
            <a:endParaRPr lang="en-US" sz="3400" dirty="0"/>
          </a:p>
          <a:p>
            <a:pPr>
              <a:lnSpc>
                <a:spcPct val="120000"/>
              </a:lnSpc>
              <a:spcBef>
                <a:spcPts val="0"/>
              </a:spcBef>
              <a:spcAft>
                <a:spcPts val="600"/>
              </a:spcAft>
            </a:pPr>
            <a:r>
              <a:rPr lang="en-US" sz="3400" b="1" dirty="0" smtClean="0"/>
              <a:t>Sherry </a:t>
            </a:r>
            <a:r>
              <a:rPr lang="en-US" sz="3400" b="1" dirty="0"/>
              <a:t>Tardy</a:t>
            </a:r>
            <a:r>
              <a:rPr lang="en-US" sz="3400" dirty="0"/>
              <a:t>, Community Health Director, Northern Light Inland Hospital and </a:t>
            </a:r>
            <a:r>
              <a:rPr lang="en-US" sz="3400" dirty="0" err="1"/>
              <a:t>Sebasticook</a:t>
            </a:r>
            <a:r>
              <a:rPr lang="en-US" sz="3400" dirty="0"/>
              <a:t> Valley Hospital: </a:t>
            </a:r>
            <a:r>
              <a:rPr lang="en-US" sz="3400" dirty="0" smtClean="0">
                <a:hlinkClick r:id="rId5"/>
              </a:rPr>
              <a:t>stardy@northernlight.org</a:t>
            </a:r>
            <a:endParaRPr lang="en-US" sz="3400" dirty="0" smtClean="0"/>
          </a:p>
          <a:p>
            <a:pPr>
              <a:lnSpc>
                <a:spcPct val="120000"/>
              </a:lnSpc>
              <a:spcBef>
                <a:spcPts val="0"/>
              </a:spcBef>
              <a:spcAft>
                <a:spcPts val="600"/>
              </a:spcAft>
            </a:pPr>
            <a:r>
              <a:rPr lang="en-US" sz="3400" b="1" dirty="0" smtClean="0"/>
              <a:t>Jo Morrissey</a:t>
            </a:r>
            <a:r>
              <a:rPr lang="en-US" sz="3400" dirty="0" smtClean="0"/>
              <a:t>, Program Manager, Maine Shared Community Health Needs Assessment, </a:t>
            </a:r>
            <a:r>
              <a:rPr lang="en-US" sz="3400" dirty="0" smtClean="0">
                <a:hlinkClick r:id="rId6"/>
              </a:rPr>
              <a:t>info@mainechna.org</a:t>
            </a:r>
            <a:r>
              <a:rPr lang="en-US" sz="3400" dirty="0" smtClean="0"/>
              <a:t> </a:t>
            </a:r>
            <a:r>
              <a:rPr lang="en-US" sz="3400" dirty="0" smtClean="0">
                <a:hlinkClick r:id="rId7"/>
              </a:rPr>
              <a:t>www.mainechna.org</a:t>
            </a:r>
            <a:r>
              <a:rPr lang="en-US" sz="3400" dirty="0" smtClean="0"/>
              <a:t> </a:t>
            </a:r>
            <a:endParaRPr lang="en-US" dirty="0"/>
          </a:p>
          <a:p>
            <a:pPr marL="0" indent="0">
              <a:lnSpc>
                <a:spcPct val="120000"/>
              </a:lnSpc>
              <a:spcBef>
                <a:spcPts val="0"/>
              </a:spcBef>
              <a:spcAft>
                <a:spcPts val="600"/>
              </a:spcAft>
              <a:buNone/>
            </a:pPr>
            <a:endParaRPr lang="en-US" dirty="0"/>
          </a:p>
          <a:p>
            <a:pPr marL="0" indent="0">
              <a:lnSpc>
                <a:spcPct val="120000"/>
              </a:lnSpc>
              <a:spcBef>
                <a:spcPts val="0"/>
              </a:spcBef>
              <a:spcAft>
                <a:spcPts val="600"/>
              </a:spcAft>
              <a:buNone/>
            </a:pPr>
            <a:endParaRPr lang="en-US" dirty="0"/>
          </a:p>
          <a:p>
            <a:pPr marL="0" indent="0">
              <a:lnSpc>
                <a:spcPct val="120000"/>
              </a:lnSpc>
              <a:spcBef>
                <a:spcPts val="0"/>
              </a:spcBef>
              <a:spcAft>
                <a:spcPts val="600"/>
              </a:spcAft>
              <a:buNone/>
            </a:pPr>
            <a:endParaRPr lang="en-US" dirty="0"/>
          </a:p>
        </p:txBody>
      </p:sp>
    </p:spTree>
    <p:extLst>
      <p:ext uri="{BB962C8B-B14F-4D97-AF65-F5344CB8AC3E}">
        <p14:creationId xmlns:p14="http://schemas.microsoft.com/office/powerpoint/2010/main" val="135962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4224247761"/>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10+ </a:t>
                      </a:r>
                      <a:r>
                        <a:rPr lang="en-US" sz="2000" dirty="0">
                          <a:latin typeface="Arial" panose="020B0604020202020204" pitchFamily="34" charset="0"/>
                          <a:cs typeface="Arial" panose="020B0604020202020204" pitchFamily="34" charset="0"/>
                        </a:rPr>
                        <a:t>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1500+ </a:t>
                      </a:r>
                      <a:r>
                        <a:rPr lang="en-US" sz="2000" dirty="0">
                          <a:latin typeface="Arial" panose="020B0604020202020204" pitchFamily="34" charset="0"/>
                          <a:cs typeface="Arial" panose="020B0604020202020204" pitchFamily="34" charset="0"/>
                        </a:rPr>
                        <a:t>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smtClean="0"/>
              <a:t>Organizations represented</a:t>
            </a:r>
            <a:endParaRPr lang="en-US" sz="1600" dirty="0"/>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1909</TotalTime>
  <Words>5292</Words>
  <Application>Microsoft Office PowerPoint</Application>
  <PresentationFormat>Widescreen</PresentationFormat>
  <Paragraphs>679</Paragraphs>
  <Slides>49</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Arial Black</vt:lpstr>
      <vt:lpstr>Arial Narrow</vt:lpstr>
      <vt:lpstr>Calibri</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Kennebec County</vt:lpstr>
      <vt:lpstr>PowerPoint Presentation</vt:lpstr>
      <vt:lpstr>Thank you to Local Planning Committee !</vt:lpstr>
      <vt:lpstr>PowerPoint Presentation</vt:lpstr>
      <vt:lpstr>PowerPoint Presentation</vt:lpstr>
      <vt:lpstr>Matching Interests</vt:lpstr>
      <vt:lpstr>The Evolution of an Idea…</vt:lpstr>
      <vt:lpstr>Inputs and Outcomes</vt:lpstr>
      <vt:lpstr>Leadership remarks</vt:lpstr>
      <vt:lpstr>Previous Health Improvement Efforts</vt:lpstr>
      <vt:lpstr>PowerPoint Presentation</vt:lpstr>
      <vt:lpstr>Pandemic Acknowledgement and Thanks</vt:lpstr>
      <vt:lpstr>Successes and Outcomes</vt:lpstr>
      <vt:lpstr>Community Health Needs Assessment Priorities</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For more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73</cp:revision>
  <dcterms:created xsi:type="dcterms:W3CDTF">2021-07-27T22:49:15Z</dcterms:created>
  <dcterms:modified xsi:type="dcterms:W3CDTF">2021-11-02T18:45:31Z</dcterms:modified>
</cp:coreProperties>
</file>