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7.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0.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5.xml" ContentType="application/vnd.openxmlformats-officedocument.presentationml.notesSlid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31.xml" ContentType="application/vnd.openxmlformats-officedocument.presentationml.notesSlide+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2.xml" ContentType="application/vnd.openxmlformats-officedocument.presentationml.notesSlide+xml"/>
  <Override PartName="/ppt/charts/chart20.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1.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33.xml" ContentType="application/vnd.openxmlformats-officedocument.presentationml.notesSlide+xml"/>
  <Override PartName="/ppt/charts/chart22.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3.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34.xml" ContentType="application/vnd.openxmlformats-officedocument.presentationml.notesSlide+xml"/>
  <Override PartName="/ppt/charts/chart2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5.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5.xml" ContentType="application/vnd.openxmlformats-officedocument.presentationml.notesSlide+xml"/>
  <Override PartName="/ppt/charts/chart26.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7.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36.xml" ContentType="application/vnd.openxmlformats-officedocument.presentationml.notesSlide+xml"/>
  <Override PartName="/ppt/charts/chart28.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9.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37.xml" ContentType="application/vnd.openxmlformats-officedocument.presentationml.notesSlide+xml"/>
  <Override PartName="/ppt/charts/chart30.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1.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8.xml" ContentType="application/vnd.openxmlformats-officedocument.presentationml.notesSlide+xml"/>
  <Override PartName="/ppt/charts/chart32.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39.xml" ContentType="application/vnd.openxmlformats-officedocument.presentationml.notesSlide+xml"/>
  <Override PartName="/ppt/charts/chart3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4.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0.xml" ContentType="application/vnd.openxmlformats-officedocument.presentationml.notesSlide+xml"/>
  <Override PartName="/ppt/charts/chart35.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6.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41.xml" ContentType="application/vnd.openxmlformats-officedocument.presentationml.notesSlide+xml"/>
  <Override PartName="/ppt/charts/chart37.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8.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42.xml" ContentType="application/vnd.openxmlformats-officedocument.presentationml.notesSlide+xml"/>
  <Override PartName="/ppt/charts/chart3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4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3.xml" ContentType="application/vnd.openxmlformats-officedocument.presentationml.notesSlide+xml"/>
  <Override PartName="/ppt/charts/chart41.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44.xml" ContentType="application/vnd.openxmlformats-officedocument.presentationml.notesSlide+xml"/>
  <Override PartName="/ppt/charts/chart42.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3.xml" ContentType="application/vnd.openxmlformats-officedocument.drawingml.chart+xml"/>
  <Override PartName="/ppt/charts/style42.xml" ContentType="application/vnd.ms-office.chartstyle+xml"/>
  <Override PartName="/ppt/charts/colors42.xml" ContentType="application/vnd.ms-office.chartcolorstyle+xml"/>
  <Override PartName="/docProps/core.xml" ContentType="application/vnd.openxmlformats-package.core-properties+xml"/>
  <Override PartName="/docProps/app.xml" ContentType="application/vnd.openxmlformats-officedocument.extended-properties+xml"/>
  <Override PartName="/ppt/comments/modernComment_181_91C62932.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0"/>
  </p:notesMasterIdLst>
  <p:sldIdLst>
    <p:sldId id="256" r:id="rId2"/>
    <p:sldId id="257" r:id="rId3"/>
    <p:sldId id="258" r:id="rId4"/>
    <p:sldId id="385" r:id="rId5"/>
    <p:sldId id="308" r:id="rId6"/>
    <p:sldId id="261" r:id="rId7"/>
    <p:sldId id="262" r:id="rId8"/>
    <p:sldId id="372" r:id="rId9"/>
    <p:sldId id="358" r:id="rId10"/>
    <p:sldId id="275" r:id="rId11"/>
    <p:sldId id="376" r:id="rId12"/>
    <p:sldId id="309" r:id="rId13"/>
    <p:sldId id="374" r:id="rId14"/>
    <p:sldId id="269" r:id="rId15"/>
    <p:sldId id="291" r:id="rId16"/>
    <p:sldId id="290" r:id="rId17"/>
    <p:sldId id="382" r:id="rId18"/>
    <p:sldId id="383" r:id="rId19"/>
    <p:sldId id="285" r:id="rId20"/>
    <p:sldId id="286" r:id="rId21"/>
    <p:sldId id="283" r:id="rId22"/>
    <p:sldId id="287" r:id="rId23"/>
    <p:sldId id="384" r:id="rId24"/>
    <p:sldId id="288" r:id="rId25"/>
    <p:sldId id="289" r:id="rId26"/>
    <p:sldId id="280" r:id="rId27"/>
    <p:sldId id="381" r:id="rId28"/>
    <p:sldId id="292" r:id="rId29"/>
    <p:sldId id="380"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 id="307" r:id="rId45"/>
    <p:sldId id="270" r:id="rId46"/>
    <p:sldId id="271" r:id="rId47"/>
    <p:sldId id="272" r:id="rId48"/>
    <p:sldId id="273"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6C402D6-500E-6292-D98F-F1943A03E912}" name="Norman Maze" initials="NM" userId="S::nmaze@shalomhouseinc.org::be7355de-6ed1-47b8-8f13-1c9f8cfc9e1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k Noyes" initials="MN" lastIdx="2" clrIdx="0">
    <p:extLst>
      <p:ext uri="{19B8F6BF-5375-455C-9EA6-DF929625EA0E}">
        <p15:presenceInfo xmlns:p15="http://schemas.microsoft.com/office/powerpoint/2012/main" userId="S::mnoyes@marketdecisions.com::6fae3f0c-57c9-4fc0-9b6f-4cb153c40693" providerId="AD"/>
      </p:ext>
    </p:extLst>
  </p:cmAuthor>
  <p:cmAuthor id="2" name="Birkhimer, Nancy" initials="BN" lastIdx="1" clrIdx="1">
    <p:extLst>
      <p:ext uri="{19B8F6BF-5375-455C-9EA6-DF929625EA0E}">
        <p15:presenceInfo xmlns:p15="http://schemas.microsoft.com/office/powerpoint/2012/main" userId="S::Nancy.Birkhimer@maine.gov::eea87271-d092-4f81-9218-a8bfcbafb98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6E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313" autoAdjust="0"/>
    <p:restoredTop sz="71088" autoAdjust="0"/>
  </p:normalViewPr>
  <p:slideViewPr>
    <p:cSldViewPr snapToGrid="0">
      <p:cViewPr varScale="1">
        <p:scale>
          <a:sx n="77" d="100"/>
          <a:sy n="77" d="100"/>
        </p:scale>
        <p:origin x="448" y="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8/10/relationships/authors" Target="authors.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Homeless%20Indicator%20Charts%2011.22.21.xlsx" TargetMode="External"/><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Homeless%20Indicator%20Charts%2011.22.21.xlsx" TargetMode="External"/><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Homeless%20Indicator%20Charts%2011.22.21.xlsx" TargetMode="External"/><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Homeless%20Indicator%20Charts%2011.22.21.xlsx" TargetMode="External"/><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Homeless%20Indicator%20Charts%2011.22.21.xlsx" TargetMode="External"/><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Homeless%20Indicator%20Charts%2011.22.21.xlsx" TargetMode="External"/><Relationship Id="rId2" Type="http://schemas.microsoft.com/office/2011/relationships/chartColorStyle" Target="colors14.xml"/><Relationship Id="rId1" Type="http://schemas.microsoft.com/office/2011/relationships/chartStyle" Target="style14.xml"/></Relationships>
</file>

<file path=ppt/charts/_rels/chart16.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Homeless%20Indicator%20Charts%2011.22.21.xlsx" TargetMode="External"/><Relationship Id="rId2" Type="http://schemas.microsoft.com/office/2011/relationships/chartColorStyle" Target="colors15.xml"/><Relationship Id="rId1" Type="http://schemas.microsoft.com/office/2011/relationships/chartStyle" Target="style15.xml"/></Relationships>
</file>

<file path=ppt/charts/_rels/chart17.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Homeless%20Indicator%20Charts%2011.22.21.xlsx" TargetMode="External"/><Relationship Id="rId2" Type="http://schemas.microsoft.com/office/2011/relationships/chartColorStyle" Target="colors16.xml"/><Relationship Id="rId1" Type="http://schemas.microsoft.com/office/2011/relationships/chartStyle" Target="style16.xml"/></Relationships>
</file>

<file path=ppt/charts/_rels/chart18.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Homeless%20Indicator%20Charts%2011.22.21.xlsx" TargetMode="External"/><Relationship Id="rId2" Type="http://schemas.microsoft.com/office/2011/relationships/chartColorStyle" Target="colors17.xml"/><Relationship Id="rId1" Type="http://schemas.microsoft.com/office/2011/relationships/chartStyle" Target="style17.xml"/></Relationships>
</file>

<file path=ppt/charts/_rels/chart19.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Homeless%20Indicator%20Charts%2011.22.21.xlsx" TargetMode="External"/><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Homeless%20Indicator%20Charts%2011.22.21.xlsx" TargetMode="External"/><Relationship Id="rId2" Type="http://schemas.microsoft.com/office/2011/relationships/chartColorStyle" Target="colors1.xml"/><Relationship Id="rId1" Type="http://schemas.microsoft.com/office/2011/relationships/chartStyle" Target="style1.xml"/></Relationships>
</file>

<file path=ppt/charts/_rels/chart20.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Homeless%20Indicator%20Charts%2011.22.21.xlsx" TargetMode="External"/><Relationship Id="rId2" Type="http://schemas.microsoft.com/office/2011/relationships/chartColorStyle" Target="colors19.xml"/><Relationship Id="rId1" Type="http://schemas.microsoft.com/office/2011/relationships/chartStyle" Target="style19.xml"/></Relationships>
</file>

<file path=ppt/charts/_rels/chart21.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Homeless%20Indicator%20Charts%2011.22.21.xlsx" TargetMode="External"/><Relationship Id="rId2" Type="http://schemas.microsoft.com/office/2011/relationships/chartColorStyle" Target="colors20.xml"/><Relationship Id="rId1" Type="http://schemas.microsoft.com/office/2011/relationships/chartStyle" Target="style20.xml"/></Relationships>
</file>

<file path=ppt/charts/_rels/chart22.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Homeless%20Indicator%20Charts%2011.22.21.xlsx" TargetMode="External"/><Relationship Id="rId2" Type="http://schemas.microsoft.com/office/2011/relationships/chartColorStyle" Target="colors21.xml"/><Relationship Id="rId1" Type="http://schemas.microsoft.com/office/2011/relationships/chartStyle" Target="style21.xml"/></Relationships>
</file>

<file path=ppt/charts/_rels/chart23.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Homeless%20Indicator%20Charts%2011.22.21.xlsx" TargetMode="External"/><Relationship Id="rId2" Type="http://schemas.microsoft.com/office/2011/relationships/chartColorStyle" Target="colors22.xml"/><Relationship Id="rId1" Type="http://schemas.microsoft.com/office/2011/relationships/chartStyle" Target="style22.xml"/></Relationships>
</file>

<file path=ppt/charts/_rels/chart24.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Homeless%20Indicator%20Charts%2011.22.21.xlsx" TargetMode="External"/><Relationship Id="rId2" Type="http://schemas.microsoft.com/office/2011/relationships/chartColorStyle" Target="colors23.xml"/><Relationship Id="rId1" Type="http://schemas.microsoft.com/office/2011/relationships/chartStyle" Target="style23.xml"/></Relationships>
</file>

<file path=ppt/charts/_rels/chart25.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Homeless%20Indicator%20Charts%2011.22.21.xlsx" TargetMode="External"/><Relationship Id="rId2" Type="http://schemas.microsoft.com/office/2011/relationships/chartColorStyle" Target="colors24.xml"/><Relationship Id="rId1" Type="http://schemas.microsoft.com/office/2011/relationships/chartStyle" Target="style24.xml"/></Relationships>
</file>

<file path=ppt/charts/_rels/chart26.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Homeless%20Indicator%20Charts%2011.22.21.xlsx" TargetMode="External"/><Relationship Id="rId2" Type="http://schemas.microsoft.com/office/2011/relationships/chartColorStyle" Target="colors25.xml"/><Relationship Id="rId1" Type="http://schemas.microsoft.com/office/2011/relationships/chartStyle" Target="style25.xml"/></Relationships>
</file>

<file path=ppt/charts/_rels/chart27.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Homeless%20Indicator%20Charts%2011.22.21.xlsx" TargetMode="External"/><Relationship Id="rId2" Type="http://schemas.microsoft.com/office/2011/relationships/chartColorStyle" Target="colors26.xml"/><Relationship Id="rId1" Type="http://schemas.microsoft.com/office/2011/relationships/chartStyle" Target="style26.xml"/></Relationships>
</file>

<file path=ppt/charts/_rels/chart28.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Homeless%20Indicator%20Charts%2011.22.21.xlsx" TargetMode="External"/><Relationship Id="rId2" Type="http://schemas.microsoft.com/office/2011/relationships/chartColorStyle" Target="colors27.xml"/><Relationship Id="rId1" Type="http://schemas.microsoft.com/office/2011/relationships/chartStyle" Target="style27.xml"/></Relationships>
</file>

<file path=ppt/charts/_rels/chart29.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Homeless%20Indicator%20Charts%2011.22.21.xlsx" TargetMode="External"/><Relationship Id="rId2" Type="http://schemas.microsoft.com/office/2011/relationships/chartColorStyle" Target="colors28.xml"/><Relationship Id="rId1" Type="http://schemas.microsoft.com/office/2011/relationships/chartStyle" Target="style28.xml"/></Relationships>
</file>

<file path=ppt/charts/_rels/chart3.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Homeless%20Indicator%20Charts%2011.22.21.xlsx" TargetMode="External"/><Relationship Id="rId2" Type="http://schemas.microsoft.com/office/2011/relationships/chartColorStyle" Target="colors2.xml"/><Relationship Id="rId1" Type="http://schemas.microsoft.com/office/2011/relationships/chartStyle" Target="style2.xml"/></Relationships>
</file>

<file path=ppt/charts/_rels/chart30.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Homeless%20Indicator%20Charts%2011.22.21.xlsx" TargetMode="External"/><Relationship Id="rId2" Type="http://schemas.microsoft.com/office/2011/relationships/chartColorStyle" Target="colors29.xml"/><Relationship Id="rId1" Type="http://schemas.microsoft.com/office/2011/relationships/chartStyle" Target="style29.xml"/></Relationships>
</file>

<file path=ppt/charts/_rels/chart31.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Homeless%20Indicator%20Charts%2011.22.21.xlsx" TargetMode="External"/><Relationship Id="rId2" Type="http://schemas.microsoft.com/office/2011/relationships/chartColorStyle" Target="colors30.xml"/><Relationship Id="rId1" Type="http://schemas.microsoft.com/office/2011/relationships/chartStyle" Target="style30.xml"/></Relationships>
</file>

<file path=ppt/charts/_rels/chart32.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Homeless%20Indicator%20Charts%2011.22.21.xlsx" TargetMode="External"/><Relationship Id="rId2" Type="http://schemas.microsoft.com/office/2011/relationships/chartColorStyle" Target="colors31.xml"/><Relationship Id="rId1" Type="http://schemas.microsoft.com/office/2011/relationships/chartStyle" Target="style31.xml"/></Relationships>
</file>

<file path=ppt/charts/_rels/chart33.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Homeless%20Indicator%20Charts%2011.22.21.xlsx" TargetMode="External"/><Relationship Id="rId2" Type="http://schemas.microsoft.com/office/2011/relationships/chartColorStyle" Target="colors32.xml"/><Relationship Id="rId1" Type="http://schemas.microsoft.com/office/2011/relationships/chartStyle" Target="style32.xml"/></Relationships>
</file>

<file path=ppt/charts/_rels/chart34.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Homeless%20Indicator%20Charts%2011.22.21.xlsx" TargetMode="External"/><Relationship Id="rId2" Type="http://schemas.microsoft.com/office/2011/relationships/chartColorStyle" Target="colors33.xml"/><Relationship Id="rId1" Type="http://schemas.microsoft.com/office/2011/relationships/chartStyle" Target="style33.xml"/></Relationships>
</file>

<file path=ppt/charts/_rels/chart35.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Homeless%20Indicator%20Charts%2011.22.21.xlsx" TargetMode="External"/><Relationship Id="rId2" Type="http://schemas.microsoft.com/office/2011/relationships/chartColorStyle" Target="colors34.xml"/><Relationship Id="rId1" Type="http://schemas.microsoft.com/office/2011/relationships/chartStyle" Target="style34.xml"/></Relationships>
</file>

<file path=ppt/charts/_rels/chart36.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Homeless%20Indicator%20Charts%2011.22.21.xlsx" TargetMode="External"/><Relationship Id="rId2" Type="http://schemas.microsoft.com/office/2011/relationships/chartColorStyle" Target="colors35.xml"/><Relationship Id="rId1" Type="http://schemas.microsoft.com/office/2011/relationships/chartStyle" Target="style35.xml"/></Relationships>
</file>

<file path=ppt/charts/_rels/chart37.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Homeless%20Indicator%20Charts%2011.22.21.xlsx" TargetMode="External"/><Relationship Id="rId2" Type="http://schemas.microsoft.com/office/2011/relationships/chartColorStyle" Target="colors36.xml"/><Relationship Id="rId1" Type="http://schemas.microsoft.com/office/2011/relationships/chartStyle" Target="style36.xml"/></Relationships>
</file>

<file path=ppt/charts/_rels/chart38.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Homeless%20Indicator%20Charts%2011.22.21.xlsx" TargetMode="External"/><Relationship Id="rId2" Type="http://schemas.microsoft.com/office/2011/relationships/chartColorStyle" Target="colors37.xml"/><Relationship Id="rId1" Type="http://schemas.microsoft.com/office/2011/relationships/chartStyle" Target="style37.xml"/></Relationships>
</file>

<file path=ppt/charts/_rels/chart39.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Homeless%20Indicator%20Charts%2011.22.21.xlsx" TargetMode="External"/><Relationship Id="rId2" Type="http://schemas.microsoft.com/office/2011/relationships/chartColorStyle" Target="colors38.xml"/><Relationship Id="rId1" Type="http://schemas.microsoft.com/office/2011/relationships/chartStyle" Target="style38.xml"/></Relationships>
</file>

<file path=ppt/charts/_rels/chart4.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3.xml"/><Relationship Id="rId1" Type="http://schemas.microsoft.com/office/2011/relationships/chartStyle" Target="style3.xml"/></Relationships>
</file>

<file path=ppt/charts/_rels/chart40.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Homeless%20Indicator%20Charts%2011.22.21.xlsx" TargetMode="External"/><Relationship Id="rId2" Type="http://schemas.microsoft.com/office/2011/relationships/chartColorStyle" Target="colors39.xml"/><Relationship Id="rId1" Type="http://schemas.microsoft.com/office/2011/relationships/chartStyle" Target="style39.xml"/></Relationships>
</file>

<file path=ppt/charts/_rels/chart41.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Homeless%20Indicator%20Charts%2011.22.21.xlsx" TargetMode="External"/><Relationship Id="rId2" Type="http://schemas.microsoft.com/office/2011/relationships/chartColorStyle" Target="colors40.xml"/><Relationship Id="rId1" Type="http://schemas.microsoft.com/office/2011/relationships/chartStyle" Target="style40.xml"/></Relationships>
</file>

<file path=ppt/charts/_rels/chart42.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Homeless%20Indicator%20Charts%2011.22.21.xlsx" TargetMode="External"/><Relationship Id="rId2" Type="http://schemas.microsoft.com/office/2011/relationships/chartColorStyle" Target="colors41.xml"/><Relationship Id="rId1" Type="http://schemas.microsoft.com/office/2011/relationships/chartStyle" Target="style41.xml"/></Relationships>
</file>

<file path=ppt/charts/_rels/chart43.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Homeless%20Indicator%20Charts%2011.22.21.xlsx" TargetMode="External"/><Relationship Id="rId2" Type="http://schemas.microsoft.com/office/2011/relationships/chartColorStyle" Target="colors42.xml"/><Relationship Id="rId1" Type="http://schemas.microsoft.com/office/2011/relationships/chartStyle" Target="style42.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SERVER02\Survey\PROJECTS\2877021%20MaineHealth%20MSCHNA%20Communications%202021\Presentations\County%20Indicator%20Charts\Homeless%20Indicator%20Charts%2011.22.21.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Homeless%20Indicator%20Charts%2011.22.21.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Homeless%20Indicator%20Charts%2011.22.21.xlsx" TargetMode="External"/><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Homeless%20Indicator%20Charts%2011.22.21.xlsx" TargetMode="External"/><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Homeless%20Indicator%20Charts%2011.22.21.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Individuals living in poverty</a:t>
            </a:r>
          </a:p>
        </c:rich>
      </c:tx>
      <c:overlay val="0"/>
    </c:title>
    <c:autoTitleDeleted val="0"/>
    <c:plotArea>
      <c:layout/>
      <c:barChart>
        <c:barDir val="col"/>
        <c:grouping val="clustered"/>
        <c:varyColors val="0"/>
        <c:ser>
          <c:idx val="0"/>
          <c:order val="0"/>
          <c:tx>
            <c:strRef>
              <c:f>[1]Data!$H$4</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A4AB-4273-B387-95F10F73A779}"/>
              </c:ext>
            </c:extLst>
          </c:dPt>
          <c:dPt>
            <c:idx val="1"/>
            <c:invertIfNegative val="0"/>
            <c:bubble3D val="0"/>
            <c:spPr>
              <a:solidFill>
                <a:srgbClr val="3D6E6F"/>
              </a:solidFill>
            </c:spPr>
            <c:extLst>
              <c:ext xmlns:c16="http://schemas.microsoft.com/office/drawing/2014/chart" uri="{C3380CC4-5D6E-409C-BE32-E72D297353CC}">
                <c16:uniqueId val="{00000003-A4AB-4273-B387-95F10F73A779}"/>
              </c:ext>
            </c:extLst>
          </c:dPt>
          <c:dPt>
            <c:idx val="2"/>
            <c:invertIfNegative val="0"/>
            <c:bubble3D val="0"/>
            <c:spPr>
              <a:solidFill>
                <a:srgbClr val="A2ADB1"/>
              </a:solidFill>
            </c:spPr>
            <c:extLst>
              <c:ext xmlns:c16="http://schemas.microsoft.com/office/drawing/2014/chart" uri="{C3380CC4-5D6E-409C-BE32-E72D297353CC}">
                <c16:uniqueId val="{00000005-A4AB-4273-B387-95F10F73A779}"/>
              </c:ext>
            </c:extLst>
          </c:dPt>
          <c:dPt>
            <c:idx val="3"/>
            <c:invertIfNegative val="0"/>
            <c:bubble3D val="0"/>
            <c:spPr>
              <a:solidFill>
                <a:srgbClr val="A2ADB1"/>
              </a:solidFill>
            </c:spPr>
            <c:extLst>
              <c:ext xmlns:c16="http://schemas.microsoft.com/office/drawing/2014/chart" uri="{C3380CC4-5D6E-409C-BE32-E72D297353CC}">
                <c16:uniqueId val="{00000007-A4AB-4273-B387-95F10F73A779}"/>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[1]Data!$M$4:$P$4</c:f>
              <c:strCache>
                <c:ptCount val="4"/>
                <c:pt idx="0">
                  <c:v>2009-2011
Aroostook County</c:v>
                </c:pt>
                <c:pt idx="1">
                  <c:v>2015-2019
Aroostook County</c:v>
                </c:pt>
                <c:pt idx="2">
                  <c:v>2015-2019
Maine</c:v>
                </c:pt>
                <c:pt idx="3">
                  <c:v>2019
U.S.</c:v>
                </c:pt>
              </c:strCache>
            </c:strRef>
          </c:cat>
          <c:val>
            <c:numRef>
              <c:f>[1]Data!$I$4:$L$4</c:f>
              <c:numCache>
                <c:formatCode>0.0%</c:formatCode>
                <c:ptCount val="4"/>
                <c:pt idx="0">
                  <c:v>0.156</c:v>
                </c:pt>
                <c:pt idx="1">
                  <c:v>0.161</c:v>
                </c:pt>
                <c:pt idx="2">
                  <c:v>0.11799999999999999</c:v>
                </c:pt>
                <c:pt idx="3">
                  <c:v>0.123</c:v>
                </c:pt>
              </c:numCache>
            </c:numRef>
          </c:val>
          <c:extLst>
            <c:ext xmlns:c16="http://schemas.microsoft.com/office/drawing/2014/chart" uri="{C3380CC4-5D6E-409C-BE32-E72D297353CC}">
              <c16:uniqueId val="{00000008-A4AB-4273-B387-95F10F73A779}"/>
            </c:ext>
          </c:extLst>
        </c:ser>
        <c:dLbls>
          <c:dLblPos val="outEnd"/>
          <c:showLegendKey val="0"/>
          <c:showVal val="1"/>
          <c:showCatName val="0"/>
          <c:showSerName val="0"/>
          <c:showPercent val="0"/>
          <c:showBubbleSize val="0"/>
        </c:dLbls>
        <c:gapWidth val="150"/>
        <c:axId val="348206176"/>
        <c:axId val="348209920"/>
      </c:barChart>
      <c:catAx>
        <c:axId val="348206176"/>
        <c:scaling>
          <c:orientation val="minMax"/>
        </c:scaling>
        <c:delete val="0"/>
        <c:axPos val="b"/>
        <c:numFmt formatCode="General" sourceLinked="1"/>
        <c:majorTickMark val="out"/>
        <c:minorTickMark val="none"/>
        <c:tickLblPos val="nextTo"/>
        <c:crossAx val="348209920"/>
        <c:crosses val="autoZero"/>
        <c:auto val="1"/>
        <c:lblAlgn val="ctr"/>
        <c:lblOffset val="100"/>
        <c:noMultiLvlLbl val="0"/>
      </c:catAx>
      <c:valAx>
        <c:axId val="348209920"/>
        <c:scaling>
          <c:orientation val="minMax"/>
        </c:scaling>
        <c:delete val="1"/>
        <c:axPos val="l"/>
        <c:numFmt formatCode="0.0%" sourceLinked="1"/>
        <c:majorTickMark val="out"/>
        <c:minorTickMark val="none"/>
        <c:tickLblPos val="nextTo"/>
        <c:crossAx val="348206176"/>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r>
              <a:rPr lang="en-US" sz="1400" b="1" dirty="0">
                <a:solidFill>
                  <a:schemeClr val="tx1"/>
                </a:solidFill>
              </a:rPr>
              <a:t>Children</a:t>
            </a:r>
            <a:r>
              <a:rPr lang="en-US" sz="1200" b="1" dirty="0">
                <a:solidFill>
                  <a:schemeClr val="tx1"/>
                </a:solidFill>
              </a:rPr>
              <a:t> living in poverty</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endParaRPr lang="en-US"/>
        </a:p>
      </c:txPr>
    </c:title>
    <c:autoTitleDeleted val="0"/>
    <c:plotArea>
      <c:layout/>
      <c:lineChart>
        <c:grouping val="stacked"/>
        <c:varyColors val="0"/>
        <c:ser>
          <c:idx val="0"/>
          <c:order val="0"/>
          <c:spPr>
            <a:ln w="28575" cap="rnd">
              <a:solidFill>
                <a:srgbClr val="3D6E6F"/>
              </a:solidFill>
              <a:round/>
            </a:ln>
            <a:effectLst/>
          </c:spPr>
          <c:marker>
            <c:symbol val="circle"/>
            <c:size val="5"/>
            <c:spPr>
              <a:solidFill>
                <a:srgbClr val="3D6E6F"/>
              </a:solidFill>
              <a:ln w="9525">
                <a:solidFill>
                  <a:schemeClr val="accent1"/>
                </a:solidFill>
              </a:ln>
              <a:effectLst/>
            </c:spPr>
          </c:marker>
          <c:dLbls>
            <c:spPr>
              <a:solidFill>
                <a:schemeClr val="bg1">
                  <a:lumMod val="95000"/>
                </a:schemeClr>
              </a:solid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'children poverty'!$A$7:$A$10</c:f>
              <c:numCache>
                <c:formatCode>General</c:formatCode>
                <c:ptCount val="4"/>
                <c:pt idx="0">
                  <c:v>2016</c:v>
                </c:pt>
                <c:pt idx="1">
                  <c:v>2017</c:v>
                </c:pt>
                <c:pt idx="2">
                  <c:v>2018</c:v>
                </c:pt>
                <c:pt idx="3">
                  <c:v>2019</c:v>
                </c:pt>
              </c:numCache>
            </c:numRef>
          </c:cat>
          <c:val>
            <c:numRef>
              <c:f>'children poverty'!$B$7:$B$10</c:f>
              <c:numCache>
                <c:formatCode>0.0%</c:formatCode>
                <c:ptCount val="4"/>
                <c:pt idx="0">
                  <c:v>0.16700000000000001</c:v>
                </c:pt>
                <c:pt idx="1">
                  <c:v>0.14199999999999999</c:v>
                </c:pt>
                <c:pt idx="2">
                  <c:v>0.14799999999999999</c:v>
                </c:pt>
                <c:pt idx="3">
                  <c:v>0.13800000000000001</c:v>
                </c:pt>
              </c:numCache>
            </c:numRef>
          </c:val>
          <c:smooth val="0"/>
          <c:extLst>
            <c:ext xmlns:c16="http://schemas.microsoft.com/office/drawing/2014/chart" uri="{C3380CC4-5D6E-409C-BE32-E72D297353CC}">
              <c16:uniqueId val="{00000000-F811-4F91-BF3F-CBA2DD0BF43A}"/>
            </c:ext>
          </c:extLst>
        </c:ser>
        <c:dLbls>
          <c:dLblPos val="t"/>
          <c:showLegendKey val="0"/>
          <c:showVal val="1"/>
          <c:showCatName val="0"/>
          <c:showSerName val="0"/>
          <c:showPercent val="0"/>
          <c:showBubbleSize val="0"/>
        </c:dLbls>
        <c:marker val="1"/>
        <c:smooth val="0"/>
        <c:axId val="179926848"/>
        <c:axId val="179927264"/>
      </c:lineChart>
      <c:catAx>
        <c:axId val="179926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9927264"/>
        <c:crosses val="autoZero"/>
        <c:auto val="1"/>
        <c:lblAlgn val="ctr"/>
        <c:lblOffset val="100"/>
        <c:noMultiLvlLbl val="0"/>
      </c:catAx>
      <c:valAx>
        <c:axId val="179927264"/>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crossAx val="179926848"/>
        <c:crosses val="autoZero"/>
        <c:crossBetween val="between"/>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sz="1400" b="1">
                <a:solidFill>
                  <a:schemeClr val="tx1"/>
                </a:solidFill>
              </a:rPr>
              <a:t>Unemployment</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lineChart>
        <c:grouping val="stacked"/>
        <c:varyColors val="0"/>
        <c:ser>
          <c:idx val="0"/>
          <c:order val="0"/>
          <c:spPr>
            <a:ln w="28575" cap="rnd">
              <a:solidFill>
                <a:srgbClr val="3D6E6F"/>
              </a:solidFill>
              <a:round/>
            </a:ln>
            <a:effectLst/>
          </c:spPr>
          <c:marker>
            <c:symbol val="circle"/>
            <c:size val="5"/>
            <c:spPr>
              <a:solidFill>
                <a:srgbClr val="3D6E6F"/>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unemployment!$A$6:$A$13</c:f>
              <c:numCache>
                <c:formatCode>General</c:formatCode>
                <c:ptCount val="8"/>
                <c:pt idx="0">
                  <c:v>2012</c:v>
                </c:pt>
                <c:pt idx="1">
                  <c:v>2013</c:v>
                </c:pt>
                <c:pt idx="2">
                  <c:v>2014</c:v>
                </c:pt>
                <c:pt idx="3">
                  <c:v>2015</c:v>
                </c:pt>
                <c:pt idx="4">
                  <c:v>2016</c:v>
                </c:pt>
                <c:pt idx="5">
                  <c:v>2017</c:v>
                </c:pt>
                <c:pt idx="6">
                  <c:v>2018</c:v>
                </c:pt>
                <c:pt idx="7">
                  <c:v>2020</c:v>
                </c:pt>
              </c:numCache>
            </c:numRef>
          </c:cat>
          <c:val>
            <c:numRef>
              <c:f>unemployment!$B$6:$B$13</c:f>
              <c:numCache>
                <c:formatCode>0.0%</c:formatCode>
                <c:ptCount val="8"/>
                <c:pt idx="0">
                  <c:v>7.4999999999999997E-2</c:v>
                </c:pt>
                <c:pt idx="1">
                  <c:v>6.6000000000000003E-2</c:v>
                </c:pt>
                <c:pt idx="2">
                  <c:v>5.6000000000000001E-2</c:v>
                </c:pt>
                <c:pt idx="3">
                  <c:v>4.3999999999999997E-2</c:v>
                </c:pt>
                <c:pt idx="4">
                  <c:v>3.7999999999999999E-2</c:v>
                </c:pt>
                <c:pt idx="5">
                  <c:v>3.3000000000000002E-2</c:v>
                </c:pt>
                <c:pt idx="6">
                  <c:v>3.4000000000000002E-2</c:v>
                </c:pt>
                <c:pt idx="7">
                  <c:v>5.3999999999999999E-2</c:v>
                </c:pt>
              </c:numCache>
            </c:numRef>
          </c:val>
          <c:smooth val="0"/>
          <c:extLst>
            <c:ext xmlns:c16="http://schemas.microsoft.com/office/drawing/2014/chart" uri="{C3380CC4-5D6E-409C-BE32-E72D297353CC}">
              <c16:uniqueId val="{00000000-6DD5-404F-9E7F-DB42FC3A7546}"/>
            </c:ext>
          </c:extLst>
        </c:ser>
        <c:dLbls>
          <c:dLblPos val="t"/>
          <c:showLegendKey val="0"/>
          <c:showVal val="1"/>
          <c:showCatName val="0"/>
          <c:showSerName val="0"/>
          <c:showPercent val="0"/>
          <c:showBubbleSize val="0"/>
        </c:dLbls>
        <c:marker val="1"/>
        <c:smooth val="0"/>
        <c:axId val="15445568"/>
        <c:axId val="15448480"/>
      </c:lineChart>
      <c:catAx>
        <c:axId val="15445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5448480"/>
        <c:crosses val="autoZero"/>
        <c:auto val="1"/>
        <c:lblAlgn val="ctr"/>
        <c:lblOffset val="100"/>
        <c:noMultiLvlLbl val="0"/>
      </c:catAx>
      <c:valAx>
        <c:axId val="15448480"/>
        <c:scaling>
          <c:orientation val="minMax"/>
          <c:max val="9.0000000000000024E-2"/>
        </c:scaling>
        <c:delete val="1"/>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crossAx val="15445568"/>
        <c:crosses val="autoZero"/>
        <c:crossBetween val="between"/>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solidFill>
                  <a:schemeClr val="tx1"/>
                </a:solidFill>
              </a:rPr>
              <a:t>Unemployment</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rgbClr val="A2ADB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unemployment!$A$4</c:f>
              <c:strCache>
                <c:ptCount val="1"/>
                <c:pt idx="0">
                  <c:v>2020
U.S.</c:v>
                </c:pt>
              </c:strCache>
            </c:strRef>
          </c:cat>
          <c:val>
            <c:numRef>
              <c:f>unemployment!$B$4</c:f>
              <c:numCache>
                <c:formatCode>0.0%</c:formatCode>
                <c:ptCount val="1"/>
                <c:pt idx="0">
                  <c:v>8.1000000000000003E-2</c:v>
                </c:pt>
              </c:numCache>
            </c:numRef>
          </c:val>
          <c:extLst>
            <c:ext xmlns:c16="http://schemas.microsoft.com/office/drawing/2014/chart" uri="{C3380CC4-5D6E-409C-BE32-E72D297353CC}">
              <c16:uniqueId val="{00000000-6A04-46B4-B149-942E4E06D44B}"/>
            </c:ext>
          </c:extLst>
        </c:ser>
        <c:dLbls>
          <c:dLblPos val="outEnd"/>
          <c:showLegendKey val="0"/>
          <c:showVal val="1"/>
          <c:showCatName val="0"/>
          <c:showSerName val="0"/>
          <c:showPercent val="0"/>
          <c:showBubbleSize val="0"/>
        </c:dLbls>
        <c:gapWidth val="219"/>
        <c:overlap val="-27"/>
        <c:axId val="314662976"/>
        <c:axId val="314650912"/>
      </c:barChart>
      <c:catAx>
        <c:axId val="314662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314650912"/>
        <c:crosses val="autoZero"/>
        <c:auto val="1"/>
        <c:lblAlgn val="ctr"/>
        <c:lblOffset val="100"/>
        <c:noMultiLvlLbl val="0"/>
      </c:catAx>
      <c:valAx>
        <c:axId val="314650912"/>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crossAx val="3146629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solidFill>
                  <a:schemeClr val="tx1"/>
                </a:solidFill>
              </a:rPr>
              <a:t>High</a:t>
            </a:r>
            <a:r>
              <a:rPr lang="en-US" b="1" baseline="0">
                <a:solidFill>
                  <a:schemeClr val="tx1"/>
                </a:solidFill>
              </a:rPr>
              <a:t> school graduation</a:t>
            </a:r>
            <a:endParaRPr lang="en-US" b="1">
              <a:solidFill>
                <a:schemeClr val="tx1"/>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lineChart>
        <c:grouping val="stacked"/>
        <c:varyColors val="0"/>
        <c:ser>
          <c:idx val="0"/>
          <c:order val="0"/>
          <c:spPr>
            <a:ln w="28575" cap="rnd">
              <a:solidFill>
                <a:srgbClr val="3D6E6F"/>
              </a:solidFill>
              <a:round/>
            </a:ln>
            <a:effectLst/>
          </c:spPr>
          <c:marker>
            <c:symbol val="circle"/>
            <c:size val="5"/>
            <c:spPr>
              <a:solidFill>
                <a:srgbClr val="3D6E6F"/>
              </a:solidFill>
              <a:ln w="9525">
                <a:solidFill>
                  <a:schemeClr val="accent1"/>
                </a:solidFill>
              </a:ln>
              <a:effectLst/>
            </c:spPr>
          </c:marker>
          <c:dLbls>
            <c:spPr>
              <a:solidFill>
                <a:schemeClr val="bg1"/>
              </a:solid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'grad rate'!$A$9:$A$16</c:f>
              <c:numCache>
                <c:formatCode>General</c:formatCode>
                <c:ptCount val="8"/>
                <c:pt idx="0">
                  <c:v>2013</c:v>
                </c:pt>
                <c:pt idx="1">
                  <c:v>2014</c:v>
                </c:pt>
                <c:pt idx="2">
                  <c:v>2015</c:v>
                </c:pt>
                <c:pt idx="3">
                  <c:v>2016</c:v>
                </c:pt>
                <c:pt idx="4">
                  <c:v>2017</c:v>
                </c:pt>
                <c:pt idx="5">
                  <c:v>2018</c:v>
                </c:pt>
                <c:pt idx="6">
                  <c:v>2019</c:v>
                </c:pt>
                <c:pt idx="7">
                  <c:v>2020</c:v>
                </c:pt>
              </c:numCache>
            </c:numRef>
          </c:cat>
          <c:val>
            <c:numRef>
              <c:f>'grad rate'!$B$9:$B$16</c:f>
              <c:numCache>
                <c:formatCode>0.0%</c:formatCode>
                <c:ptCount val="8"/>
                <c:pt idx="0">
                  <c:v>0.86399999999999999</c:v>
                </c:pt>
                <c:pt idx="1">
                  <c:v>0.86499999999999999</c:v>
                </c:pt>
                <c:pt idx="2">
                  <c:v>0.877</c:v>
                </c:pt>
                <c:pt idx="3">
                  <c:v>0.871</c:v>
                </c:pt>
                <c:pt idx="4">
                  <c:v>0.86899999999999999</c:v>
                </c:pt>
                <c:pt idx="5">
                  <c:v>0.86699999999999999</c:v>
                </c:pt>
                <c:pt idx="6">
                  <c:v>0.875</c:v>
                </c:pt>
                <c:pt idx="7">
                  <c:v>0.87400000000000011</c:v>
                </c:pt>
              </c:numCache>
            </c:numRef>
          </c:val>
          <c:smooth val="0"/>
          <c:extLst>
            <c:ext xmlns:c16="http://schemas.microsoft.com/office/drawing/2014/chart" uri="{C3380CC4-5D6E-409C-BE32-E72D297353CC}">
              <c16:uniqueId val="{00000000-9C93-4B66-B6B1-C270D258484D}"/>
            </c:ext>
          </c:extLst>
        </c:ser>
        <c:dLbls>
          <c:dLblPos val="t"/>
          <c:showLegendKey val="0"/>
          <c:showVal val="1"/>
          <c:showCatName val="0"/>
          <c:showSerName val="0"/>
          <c:showPercent val="0"/>
          <c:showBubbleSize val="0"/>
        </c:dLbls>
        <c:marker val="1"/>
        <c:smooth val="0"/>
        <c:axId val="317756160"/>
        <c:axId val="317760736"/>
      </c:lineChart>
      <c:catAx>
        <c:axId val="317756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317760736"/>
        <c:crosses val="autoZero"/>
        <c:auto val="1"/>
        <c:lblAlgn val="ctr"/>
        <c:lblOffset val="100"/>
        <c:noMultiLvlLbl val="0"/>
      </c:catAx>
      <c:valAx>
        <c:axId val="317760736"/>
        <c:scaling>
          <c:orientation val="minMax"/>
          <c:max val="1"/>
          <c:min val="0.5"/>
        </c:scaling>
        <c:delete val="1"/>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crossAx val="317756160"/>
        <c:crosses val="autoZero"/>
        <c:crossBetween val="between"/>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solidFill>
                  <a:schemeClr val="tx1"/>
                </a:solidFill>
              </a:rPr>
              <a:t>High school gradutation</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rgbClr val="A2ADB1"/>
            </a:solidFill>
            <a:ln>
              <a:noFill/>
            </a:ln>
            <a:effectLst/>
          </c:spPr>
          <c:invertIfNegative val="0"/>
          <c:dLbls>
            <c:spPr>
              <a:solidFill>
                <a:schemeClr val="bg1">
                  <a:lumMod val="95000"/>
                </a:schemeClr>
              </a:solid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'grad rate'!$A$5</c:f>
              <c:strCache>
                <c:ptCount val="1"/>
                <c:pt idx="0">
                  <c:v>2019
U.S.</c:v>
                </c:pt>
              </c:strCache>
            </c:strRef>
          </c:cat>
          <c:val>
            <c:numRef>
              <c:f>'grad rate'!$B$5</c:f>
              <c:numCache>
                <c:formatCode>0.0%</c:formatCode>
                <c:ptCount val="1"/>
                <c:pt idx="0">
                  <c:v>0.871</c:v>
                </c:pt>
              </c:numCache>
            </c:numRef>
          </c:val>
          <c:extLst>
            <c:ext xmlns:c16="http://schemas.microsoft.com/office/drawing/2014/chart" uri="{C3380CC4-5D6E-409C-BE32-E72D297353CC}">
              <c16:uniqueId val="{00000000-AE60-4464-AAA3-0B1D494EDA6F}"/>
            </c:ext>
          </c:extLst>
        </c:ser>
        <c:dLbls>
          <c:dLblPos val="outEnd"/>
          <c:showLegendKey val="0"/>
          <c:showVal val="1"/>
          <c:showCatName val="0"/>
          <c:showSerName val="0"/>
          <c:showPercent val="0"/>
          <c:showBubbleSize val="0"/>
        </c:dLbls>
        <c:gapWidth val="219"/>
        <c:overlap val="-27"/>
        <c:axId val="314656320"/>
        <c:axId val="314660896"/>
      </c:barChart>
      <c:catAx>
        <c:axId val="314656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314660896"/>
        <c:crosses val="autoZero"/>
        <c:auto val="1"/>
        <c:lblAlgn val="ctr"/>
        <c:lblOffset val="100"/>
        <c:noMultiLvlLbl val="0"/>
      </c:catAx>
      <c:valAx>
        <c:axId val="314660896"/>
        <c:scaling>
          <c:orientation val="minMax"/>
          <c:max val="1"/>
          <c:min val="0.5"/>
        </c:scaling>
        <c:delete val="1"/>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crossAx val="3146563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solidFill>
                  <a:schemeClr val="tx1"/>
                </a:solidFill>
              </a:rPr>
              <a:t>Overall death rate per 100,000 population</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lineChart>
        <c:grouping val="stacked"/>
        <c:varyColors val="0"/>
        <c:ser>
          <c:idx val="0"/>
          <c:order val="0"/>
          <c:spPr>
            <a:ln w="28575" cap="rnd">
              <a:solidFill>
                <a:srgbClr val="3D6E6F"/>
              </a:solidFill>
              <a:round/>
            </a:ln>
            <a:effectLst/>
          </c:spPr>
          <c:marker>
            <c:symbol val="circle"/>
            <c:size val="5"/>
            <c:spPr>
              <a:solidFill>
                <a:srgbClr val="3D6E6F"/>
              </a:solidFill>
              <a:ln w="9525">
                <a:solidFill>
                  <a:schemeClr val="accent1"/>
                </a:solidFill>
              </a:ln>
              <a:effectLst/>
            </c:spPr>
          </c:marker>
          <c:dLbls>
            <c:spPr>
              <a:solidFill>
                <a:schemeClr val="bg1"/>
              </a:solid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'death rate'!$A$9:$A$16</c:f>
              <c:numCache>
                <c:formatCode>General</c:formatCode>
                <c:ptCount val="8"/>
                <c:pt idx="0">
                  <c:v>2012</c:v>
                </c:pt>
                <c:pt idx="1">
                  <c:v>2013</c:v>
                </c:pt>
                <c:pt idx="2">
                  <c:v>2014</c:v>
                </c:pt>
                <c:pt idx="3">
                  <c:v>2015</c:v>
                </c:pt>
                <c:pt idx="4">
                  <c:v>2016</c:v>
                </c:pt>
                <c:pt idx="5">
                  <c:v>2017</c:v>
                </c:pt>
                <c:pt idx="6">
                  <c:v>2018</c:v>
                </c:pt>
                <c:pt idx="7">
                  <c:v>2019</c:v>
                </c:pt>
              </c:numCache>
            </c:numRef>
          </c:cat>
          <c:val>
            <c:numRef>
              <c:f>'death rate'!$B$9:$B$16</c:f>
              <c:numCache>
                <c:formatCode>General</c:formatCode>
                <c:ptCount val="8"/>
                <c:pt idx="0">
                  <c:v>730.6</c:v>
                </c:pt>
                <c:pt idx="1">
                  <c:v>753.6</c:v>
                </c:pt>
                <c:pt idx="2">
                  <c:v>739.2</c:v>
                </c:pt>
                <c:pt idx="3">
                  <c:v>783.2</c:v>
                </c:pt>
                <c:pt idx="4">
                  <c:v>758.6</c:v>
                </c:pt>
                <c:pt idx="5">
                  <c:v>771.2</c:v>
                </c:pt>
                <c:pt idx="6">
                  <c:v>753.9</c:v>
                </c:pt>
                <c:pt idx="7">
                  <c:v>760</c:v>
                </c:pt>
              </c:numCache>
            </c:numRef>
          </c:val>
          <c:smooth val="0"/>
          <c:extLst>
            <c:ext xmlns:c16="http://schemas.microsoft.com/office/drawing/2014/chart" uri="{C3380CC4-5D6E-409C-BE32-E72D297353CC}">
              <c16:uniqueId val="{00000000-93DE-4108-BF06-5375664036A3}"/>
            </c:ext>
          </c:extLst>
        </c:ser>
        <c:dLbls>
          <c:dLblPos val="t"/>
          <c:showLegendKey val="0"/>
          <c:showVal val="1"/>
          <c:showCatName val="0"/>
          <c:showSerName val="0"/>
          <c:showPercent val="0"/>
          <c:showBubbleSize val="0"/>
        </c:dLbls>
        <c:marker val="1"/>
        <c:smooth val="0"/>
        <c:axId val="13838688"/>
        <c:axId val="13837440"/>
      </c:lineChart>
      <c:catAx>
        <c:axId val="13838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3837440"/>
        <c:crosses val="autoZero"/>
        <c:auto val="1"/>
        <c:lblAlgn val="ctr"/>
        <c:lblOffset val="100"/>
        <c:noMultiLvlLbl val="0"/>
      </c:catAx>
      <c:valAx>
        <c:axId val="13837440"/>
        <c:scaling>
          <c:orientation val="minMax"/>
          <c:min val="300"/>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13838688"/>
        <c:crosses val="autoZero"/>
        <c:crossBetween val="between"/>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solidFill>
                  <a:schemeClr val="tx1"/>
                </a:solidFill>
              </a:rPr>
              <a:t>Overall death rate per 100,000 population</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'death rate'!$A$6</c:f>
              <c:strCache>
                <c:ptCount val="1"/>
                <c:pt idx="0">
                  <c:v>2019
U.S.</c:v>
                </c:pt>
              </c:strCache>
            </c:strRef>
          </c:cat>
          <c:val>
            <c:numRef>
              <c:f>'death rate'!$B$6</c:f>
              <c:numCache>
                <c:formatCode>General</c:formatCode>
                <c:ptCount val="1"/>
                <c:pt idx="0">
                  <c:v>715.2</c:v>
                </c:pt>
              </c:numCache>
            </c:numRef>
          </c:val>
          <c:extLst>
            <c:ext xmlns:c16="http://schemas.microsoft.com/office/drawing/2014/chart" uri="{C3380CC4-5D6E-409C-BE32-E72D297353CC}">
              <c16:uniqueId val="{00000000-9B68-4AA5-B5FF-C05802563572}"/>
            </c:ext>
          </c:extLst>
        </c:ser>
        <c:dLbls>
          <c:showLegendKey val="0"/>
          <c:showVal val="0"/>
          <c:showCatName val="0"/>
          <c:showSerName val="0"/>
          <c:showPercent val="0"/>
          <c:showBubbleSize val="0"/>
        </c:dLbls>
        <c:gapWidth val="219"/>
        <c:overlap val="-27"/>
        <c:axId val="359189424"/>
        <c:axId val="359205648"/>
      </c:barChart>
      <c:catAx>
        <c:axId val="359189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359205648"/>
        <c:crosses val="autoZero"/>
        <c:auto val="1"/>
        <c:lblAlgn val="ctr"/>
        <c:lblOffset val="100"/>
        <c:noMultiLvlLbl val="0"/>
      </c:catAx>
      <c:valAx>
        <c:axId val="359205648"/>
        <c:scaling>
          <c:orientation val="minMax"/>
          <c:max val="900"/>
          <c:min val="300"/>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3591894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solidFill>
                  <a:schemeClr val="tx1"/>
                </a:solidFill>
              </a:rPr>
              <a:t>Mainecare enrollment (all ages)</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spPr>
            <a:ln w="28575" cap="rnd">
              <a:solidFill>
                <a:srgbClr val="3D6E6F"/>
              </a:solidFill>
              <a:round/>
            </a:ln>
            <a:effectLst/>
          </c:spPr>
          <c:marker>
            <c:symbol val="circle"/>
            <c:size val="5"/>
            <c:spPr>
              <a:solidFill>
                <a:srgbClr val="3D6E6F"/>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mainecare!$A$11:$A$18</c:f>
              <c:numCache>
                <c:formatCode>General</c:formatCode>
                <c:ptCount val="8"/>
                <c:pt idx="0">
                  <c:v>2013</c:v>
                </c:pt>
                <c:pt idx="1">
                  <c:v>2014</c:v>
                </c:pt>
                <c:pt idx="2">
                  <c:v>2015</c:v>
                </c:pt>
                <c:pt idx="3">
                  <c:v>2016</c:v>
                </c:pt>
                <c:pt idx="4">
                  <c:v>2017</c:v>
                </c:pt>
                <c:pt idx="5">
                  <c:v>2018</c:v>
                </c:pt>
                <c:pt idx="6">
                  <c:v>2019</c:v>
                </c:pt>
                <c:pt idx="7">
                  <c:v>2020</c:v>
                </c:pt>
              </c:numCache>
            </c:numRef>
          </c:cat>
          <c:val>
            <c:numRef>
              <c:f>mainecare!$B$11:$B$18</c:f>
              <c:numCache>
                <c:formatCode>0.0%</c:formatCode>
                <c:ptCount val="8"/>
                <c:pt idx="0">
                  <c:v>0.29299999999999998</c:v>
                </c:pt>
                <c:pt idx="1">
                  <c:v>0.27600000000000002</c:v>
                </c:pt>
                <c:pt idx="2">
                  <c:v>0.26600000000000001</c:v>
                </c:pt>
                <c:pt idx="3">
                  <c:v>0.25</c:v>
                </c:pt>
                <c:pt idx="4">
                  <c:v>0.245</c:v>
                </c:pt>
                <c:pt idx="5">
                  <c:v>0.24199999999999999</c:v>
                </c:pt>
                <c:pt idx="6">
                  <c:v>0.252</c:v>
                </c:pt>
                <c:pt idx="7">
                  <c:v>0.29099999999999998</c:v>
                </c:pt>
              </c:numCache>
            </c:numRef>
          </c:val>
          <c:smooth val="0"/>
          <c:extLst>
            <c:ext xmlns:c16="http://schemas.microsoft.com/office/drawing/2014/chart" uri="{C3380CC4-5D6E-409C-BE32-E72D297353CC}">
              <c16:uniqueId val="{00000000-DFF1-4081-9158-9C8805ED19AF}"/>
            </c:ext>
          </c:extLst>
        </c:ser>
        <c:dLbls>
          <c:dLblPos val="t"/>
          <c:showLegendKey val="0"/>
          <c:showVal val="1"/>
          <c:showCatName val="0"/>
          <c:showSerName val="0"/>
          <c:showPercent val="0"/>
          <c:showBubbleSize val="0"/>
        </c:dLbls>
        <c:marker val="1"/>
        <c:smooth val="0"/>
        <c:axId val="165444016"/>
        <c:axId val="165444848"/>
      </c:lineChart>
      <c:catAx>
        <c:axId val="165444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65444848"/>
        <c:crosses val="autoZero"/>
        <c:auto val="1"/>
        <c:lblAlgn val="ctr"/>
        <c:lblOffset val="100"/>
        <c:noMultiLvlLbl val="0"/>
      </c:catAx>
      <c:valAx>
        <c:axId val="165444848"/>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crossAx val="1654440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dirty="0">
                <a:solidFill>
                  <a:schemeClr val="tx1"/>
                </a:solidFill>
              </a:rPr>
              <a:t>Medicaid enrollment (all ages)</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solidFill>
                <a:schemeClr val="bg1">
                  <a:lumMod val="95000"/>
                </a:schemeClr>
              </a:solid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mainecare!$A$7</c:f>
              <c:strCache>
                <c:ptCount val="1"/>
                <c:pt idx="0">
                  <c:v>2020
U.S.</c:v>
                </c:pt>
              </c:strCache>
            </c:strRef>
          </c:cat>
          <c:val>
            <c:numRef>
              <c:f>mainecare!$B$7</c:f>
              <c:numCache>
                <c:formatCode>0.0%</c:formatCode>
                <c:ptCount val="1"/>
                <c:pt idx="0">
                  <c:v>0.24099999999999999</c:v>
                </c:pt>
              </c:numCache>
            </c:numRef>
          </c:val>
          <c:extLst>
            <c:ext xmlns:c16="http://schemas.microsoft.com/office/drawing/2014/chart" uri="{C3380CC4-5D6E-409C-BE32-E72D297353CC}">
              <c16:uniqueId val="{00000000-7CE1-412E-9F5C-920F3B606608}"/>
            </c:ext>
          </c:extLst>
        </c:ser>
        <c:dLbls>
          <c:showLegendKey val="0"/>
          <c:showVal val="0"/>
          <c:showCatName val="0"/>
          <c:showSerName val="0"/>
          <c:showPercent val="0"/>
          <c:showBubbleSize val="0"/>
        </c:dLbls>
        <c:gapWidth val="219"/>
        <c:overlap val="-27"/>
        <c:axId val="177384592"/>
        <c:axId val="177385008"/>
      </c:barChart>
      <c:catAx>
        <c:axId val="177384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7385008"/>
        <c:crosses val="autoZero"/>
        <c:auto val="1"/>
        <c:lblAlgn val="ctr"/>
        <c:lblOffset val="100"/>
        <c:noMultiLvlLbl val="0"/>
      </c:catAx>
      <c:valAx>
        <c:axId val="177385008"/>
        <c:scaling>
          <c:orientation val="minMax"/>
          <c:max val="0.35000000000000003"/>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773845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solidFill>
                  <a:schemeClr val="tx1"/>
                </a:solidFill>
              </a:rPr>
              <a:t>Mainecare enrollment (ages 0-19)</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lineChart>
        <c:grouping val="stacked"/>
        <c:varyColors val="0"/>
        <c:ser>
          <c:idx val="0"/>
          <c:order val="0"/>
          <c:spPr>
            <a:ln w="28575" cap="rnd">
              <a:solidFill>
                <a:srgbClr val="3D6E6F"/>
              </a:solidFill>
              <a:round/>
            </a:ln>
            <a:effectLst/>
          </c:spPr>
          <c:marker>
            <c:symbol val="circle"/>
            <c:size val="5"/>
            <c:spPr>
              <a:solidFill>
                <a:srgbClr val="3D6E6F"/>
              </a:solidFill>
              <a:ln w="9525">
                <a:solidFill>
                  <a:schemeClr val="accent1"/>
                </a:solidFill>
              </a:ln>
              <a:effectLst/>
            </c:spPr>
          </c:marker>
          <c:dLbls>
            <c:spPr>
              <a:solidFill>
                <a:schemeClr val="bg1">
                  <a:lumMod val="95000"/>
                </a:schemeClr>
              </a:solid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'mainecare kids'!$A$6:$A$13</c:f>
              <c:numCache>
                <c:formatCode>General</c:formatCode>
                <c:ptCount val="8"/>
                <c:pt idx="0">
                  <c:v>2012</c:v>
                </c:pt>
                <c:pt idx="1">
                  <c:v>2013</c:v>
                </c:pt>
                <c:pt idx="2">
                  <c:v>2014</c:v>
                </c:pt>
                <c:pt idx="3">
                  <c:v>2015</c:v>
                </c:pt>
                <c:pt idx="4">
                  <c:v>2016</c:v>
                </c:pt>
                <c:pt idx="5">
                  <c:v>2017</c:v>
                </c:pt>
                <c:pt idx="6">
                  <c:v>2018</c:v>
                </c:pt>
                <c:pt idx="7">
                  <c:v>2019</c:v>
                </c:pt>
              </c:numCache>
            </c:numRef>
          </c:cat>
          <c:val>
            <c:numRef>
              <c:f>'mainecare kids'!$B$6:$B$13</c:f>
              <c:numCache>
                <c:formatCode>0.0%</c:formatCode>
                <c:ptCount val="8"/>
                <c:pt idx="0">
                  <c:v>0.433</c:v>
                </c:pt>
                <c:pt idx="1">
                  <c:v>0.42899999999999999</c:v>
                </c:pt>
                <c:pt idx="2">
                  <c:v>0.42199999999999999</c:v>
                </c:pt>
                <c:pt idx="3">
                  <c:v>0.41399999999999998</c:v>
                </c:pt>
                <c:pt idx="4">
                  <c:v>0.4</c:v>
                </c:pt>
                <c:pt idx="5">
                  <c:v>0.39</c:v>
                </c:pt>
                <c:pt idx="6">
                  <c:v>0.39500000000000002</c:v>
                </c:pt>
                <c:pt idx="7">
                  <c:v>0.438</c:v>
                </c:pt>
              </c:numCache>
            </c:numRef>
          </c:val>
          <c:smooth val="0"/>
          <c:extLst>
            <c:ext xmlns:c16="http://schemas.microsoft.com/office/drawing/2014/chart" uri="{C3380CC4-5D6E-409C-BE32-E72D297353CC}">
              <c16:uniqueId val="{00000000-246C-45F0-A16A-36BFCAA981B9}"/>
            </c:ext>
          </c:extLst>
        </c:ser>
        <c:dLbls>
          <c:dLblPos val="t"/>
          <c:showLegendKey val="0"/>
          <c:showVal val="1"/>
          <c:showCatName val="0"/>
          <c:showSerName val="0"/>
          <c:showPercent val="0"/>
          <c:showBubbleSize val="0"/>
        </c:dLbls>
        <c:marker val="1"/>
        <c:smooth val="0"/>
        <c:axId val="359191088"/>
        <c:axId val="359183600"/>
      </c:lineChart>
      <c:catAx>
        <c:axId val="359191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359183600"/>
        <c:crosses val="autoZero"/>
        <c:auto val="1"/>
        <c:lblAlgn val="ctr"/>
        <c:lblOffset val="100"/>
        <c:noMultiLvlLbl val="0"/>
      </c:catAx>
      <c:valAx>
        <c:axId val="359183600"/>
        <c:scaling>
          <c:orientation val="minMax"/>
          <c:min val="0"/>
        </c:scaling>
        <c:delete val="1"/>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crossAx val="359191088"/>
        <c:crosses val="autoZero"/>
        <c:crossBetween val="between"/>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solidFill>
                  <a:schemeClr val="tx1"/>
                </a:solidFill>
              </a:rPr>
              <a:t>Housing insecure (high school students)</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rgbClr val="3D6E6F"/>
            </a:solidFill>
            <a:ln>
              <a:noFill/>
            </a:ln>
            <a:effectLst/>
          </c:spPr>
          <c:invertIfNegative val="0"/>
          <c:dLbls>
            <c:spPr>
              <a:solidFill>
                <a:schemeClr val="bg1">
                  <a:lumMod val="95000"/>
                </a:schemeClr>
              </a:solid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'housing insecure'!$A$6:$A$7</c:f>
              <c:numCache>
                <c:formatCode>General</c:formatCode>
                <c:ptCount val="2"/>
                <c:pt idx="0">
                  <c:v>2017</c:v>
                </c:pt>
                <c:pt idx="1">
                  <c:v>2019</c:v>
                </c:pt>
              </c:numCache>
            </c:numRef>
          </c:cat>
          <c:val>
            <c:numRef>
              <c:f>'housing insecure'!$B$6:$B$7</c:f>
              <c:numCache>
                <c:formatCode>0.0%</c:formatCode>
                <c:ptCount val="2"/>
                <c:pt idx="0">
                  <c:v>3.5999999999999997E-2</c:v>
                </c:pt>
                <c:pt idx="1">
                  <c:v>3.3000000000000002E-2</c:v>
                </c:pt>
              </c:numCache>
            </c:numRef>
          </c:val>
          <c:extLst>
            <c:ext xmlns:c16="http://schemas.microsoft.com/office/drawing/2014/chart" uri="{C3380CC4-5D6E-409C-BE32-E72D297353CC}">
              <c16:uniqueId val="{00000000-9609-4B2D-B8F0-86F9F87C14F2}"/>
            </c:ext>
          </c:extLst>
        </c:ser>
        <c:dLbls>
          <c:dLblPos val="outEnd"/>
          <c:showLegendKey val="0"/>
          <c:showVal val="1"/>
          <c:showCatName val="0"/>
          <c:showSerName val="0"/>
          <c:showPercent val="0"/>
          <c:showBubbleSize val="0"/>
        </c:dLbls>
        <c:gapWidth val="219"/>
        <c:overlap val="-27"/>
        <c:axId val="359202736"/>
        <c:axId val="359184848"/>
      </c:barChart>
      <c:catAx>
        <c:axId val="359202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359184848"/>
        <c:crosses val="autoZero"/>
        <c:auto val="1"/>
        <c:lblAlgn val="ctr"/>
        <c:lblOffset val="100"/>
        <c:noMultiLvlLbl val="0"/>
      </c:catAx>
      <c:valAx>
        <c:axId val="359184848"/>
        <c:scaling>
          <c:orientation val="minMax"/>
          <c:min val="0"/>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3592027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solidFill>
                  <a:schemeClr val="tx1"/>
                </a:solidFill>
              </a:rPr>
              <a:t>Cost barriers</a:t>
            </a:r>
            <a:r>
              <a:rPr lang="en-US" b="1" baseline="0">
                <a:solidFill>
                  <a:schemeClr val="tx1"/>
                </a:solidFill>
              </a:rPr>
              <a:t> to health care</a:t>
            </a:r>
            <a:endParaRPr lang="en-US" b="1">
              <a:solidFill>
                <a:schemeClr val="tx1"/>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spPr>
            <a:ln w="28575" cap="rnd">
              <a:solidFill>
                <a:srgbClr val="3D6E6F"/>
              </a:solidFill>
              <a:round/>
            </a:ln>
            <a:effectLst/>
          </c:spPr>
          <c:marker>
            <c:symbol val="circle"/>
            <c:size val="5"/>
            <c:spPr>
              <a:solidFill>
                <a:srgbClr val="3D6E6F"/>
              </a:solidFill>
              <a:ln w="9525">
                <a:solidFill>
                  <a:schemeClr val="accent1"/>
                </a:solidFill>
              </a:ln>
              <a:effectLst/>
            </c:spPr>
          </c:marker>
          <c:dLbls>
            <c:spPr>
              <a:solidFill>
                <a:schemeClr val="bg1">
                  <a:lumMod val="95000"/>
                </a:schemeClr>
              </a:solid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'cost barriers'!$A$7:$A$13</c:f>
              <c:numCache>
                <c:formatCode>General</c:formatCode>
                <c:ptCount val="7"/>
                <c:pt idx="0">
                  <c:v>2011</c:v>
                </c:pt>
                <c:pt idx="1">
                  <c:v>2012</c:v>
                </c:pt>
                <c:pt idx="2">
                  <c:v>2013</c:v>
                </c:pt>
                <c:pt idx="3">
                  <c:v>2014</c:v>
                </c:pt>
                <c:pt idx="4">
                  <c:v>2015</c:v>
                </c:pt>
                <c:pt idx="5">
                  <c:v>2016</c:v>
                </c:pt>
                <c:pt idx="6">
                  <c:v>2017</c:v>
                </c:pt>
              </c:numCache>
            </c:numRef>
          </c:cat>
          <c:val>
            <c:numRef>
              <c:f>'cost barriers'!$B$7:$B$13</c:f>
              <c:numCache>
                <c:formatCode>0.0%</c:formatCode>
                <c:ptCount val="7"/>
                <c:pt idx="0">
                  <c:v>0.11600000000000001</c:v>
                </c:pt>
                <c:pt idx="1">
                  <c:v>0.112</c:v>
                </c:pt>
                <c:pt idx="2">
                  <c:v>0.10100000000000001</c:v>
                </c:pt>
                <c:pt idx="3">
                  <c:v>0.109</c:v>
                </c:pt>
                <c:pt idx="4">
                  <c:v>9.4E-2</c:v>
                </c:pt>
                <c:pt idx="5">
                  <c:v>0.108</c:v>
                </c:pt>
                <c:pt idx="6">
                  <c:v>0.11700000000000001</c:v>
                </c:pt>
              </c:numCache>
            </c:numRef>
          </c:val>
          <c:smooth val="0"/>
          <c:extLst>
            <c:ext xmlns:c16="http://schemas.microsoft.com/office/drawing/2014/chart" uri="{C3380CC4-5D6E-409C-BE32-E72D297353CC}">
              <c16:uniqueId val="{00000000-E22D-47EF-9AA7-B38268E13DC1}"/>
            </c:ext>
          </c:extLst>
        </c:ser>
        <c:dLbls>
          <c:dLblPos val="t"/>
          <c:showLegendKey val="0"/>
          <c:showVal val="1"/>
          <c:showCatName val="0"/>
          <c:showSerName val="0"/>
          <c:showPercent val="0"/>
          <c:showBubbleSize val="0"/>
        </c:dLbls>
        <c:marker val="1"/>
        <c:smooth val="0"/>
        <c:axId val="359190672"/>
        <c:axId val="359186512"/>
      </c:lineChart>
      <c:catAx>
        <c:axId val="359190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359186512"/>
        <c:crosses val="autoZero"/>
        <c:auto val="1"/>
        <c:lblAlgn val="ctr"/>
        <c:lblOffset val="100"/>
        <c:noMultiLvlLbl val="0"/>
      </c:catAx>
      <c:valAx>
        <c:axId val="359186512"/>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crossAx val="3591906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solidFill>
                  <a:schemeClr val="tx1"/>
                </a:solidFill>
              </a:rPr>
              <a:t>Cost barriers to health care</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'cost barriers'!$A$5</c:f>
              <c:strCache>
                <c:ptCount val="1"/>
                <c:pt idx="0">
                  <c:v>2016
U.S.</c:v>
                </c:pt>
              </c:strCache>
            </c:strRef>
          </c:cat>
          <c:val>
            <c:numRef>
              <c:f>'cost barriers'!$B$5</c:f>
              <c:numCache>
                <c:formatCode>0.0%</c:formatCode>
                <c:ptCount val="1"/>
                <c:pt idx="0">
                  <c:v>0.12</c:v>
                </c:pt>
              </c:numCache>
            </c:numRef>
          </c:val>
          <c:extLst>
            <c:ext xmlns:c16="http://schemas.microsoft.com/office/drawing/2014/chart" uri="{C3380CC4-5D6E-409C-BE32-E72D297353CC}">
              <c16:uniqueId val="{00000000-F7BC-4147-9795-8A92A24E3463}"/>
            </c:ext>
          </c:extLst>
        </c:ser>
        <c:dLbls>
          <c:dLblPos val="outEnd"/>
          <c:showLegendKey val="0"/>
          <c:showVal val="1"/>
          <c:showCatName val="0"/>
          <c:showSerName val="0"/>
          <c:showPercent val="0"/>
          <c:showBubbleSize val="0"/>
        </c:dLbls>
        <c:gapWidth val="219"/>
        <c:overlap val="-27"/>
        <c:axId val="165446512"/>
        <c:axId val="165446096"/>
      </c:barChart>
      <c:catAx>
        <c:axId val="165446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65446096"/>
        <c:crosses val="autoZero"/>
        <c:auto val="1"/>
        <c:lblAlgn val="ctr"/>
        <c:lblOffset val="100"/>
        <c:noMultiLvlLbl val="0"/>
      </c:catAx>
      <c:valAx>
        <c:axId val="165446096"/>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crossAx val="1654465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solidFill>
                  <a:schemeClr val="tx1"/>
                </a:solidFill>
              </a:rPr>
              <a:t>Food insecurity</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spPr>
            <a:ln w="28575" cap="rnd">
              <a:solidFill>
                <a:srgbClr val="3D6E6F"/>
              </a:solidFill>
              <a:round/>
            </a:ln>
            <a:effectLst/>
          </c:spPr>
          <c:marker>
            <c:symbol val="circle"/>
            <c:size val="5"/>
            <c:spPr>
              <a:solidFill>
                <a:srgbClr val="3D6E6F"/>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'food insec'!$A$7:$A$14</c:f>
              <c:numCache>
                <c:formatCode>General</c:formatCode>
                <c:ptCount val="8"/>
                <c:pt idx="0">
                  <c:v>2010</c:v>
                </c:pt>
                <c:pt idx="1">
                  <c:v>2011</c:v>
                </c:pt>
                <c:pt idx="2">
                  <c:v>2012</c:v>
                </c:pt>
                <c:pt idx="3">
                  <c:v>2013</c:v>
                </c:pt>
                <c:pt idx="4">
                  <c:v>2014</c:v>
                </c:pt>
                <c:pt idx="5">
                  <c:v>2015</c:v>
                </c:pt>
                <c:pt idx="6">
                  <c:v>2016</c:v>
                </c:pt>
                <c:pt idx="7">
                  <c:v>2019</c:v>
                </c:pt>
              </c:numCache>
            </c:numRef>
          </c:cat>
          <c:val>
            <c:numRef>
              <c:f>'food insec'!$B$7:$B$14</c:f>
              <c:numCache>
                <c:formatCode>0.0%</c:formatCode>
                <c:ptCount val="8"/>
                <c:pt idx="0">
                  <c:v>0.14899999999999999</c:v>
                </c:pt>
                <c:pt idx="1">
                  <c:v>0.157</c:v>
                </c:pt>
                <c:pt idx="2">
                  <c:v>0.155</c:v>
                </c:pt>
                <c:pt idx="3">
                  <c:v>0.155</c:v>
                </c:pt>
                <c:pt idx="4">
                  <c:v>0.153</c:v>
                </c:pt>
                <c:pt idx="5">
                  <c:v>0.14799999999999999</c:v>
                </c:pt>
                <c:pt idx="6">
                  <c:v>0.13800000000000001</c:v>
                </c:pt>
                <c:pt idx="7">
                  <c:v>0.124</c:v>
                </c:pt>
              </c:numCache>
            </c:numRef>
          </c:val>
          <c:smooth val="0"/>
          <c:extLst>
            <c:ext xmlns:c16="http://schemas.microsoft.com/office/drawing/2014/chart" uri="{C3380CC4-5D6E-409C-BE32-E72D297353CC}">
              <c16:uniqueId val="{00000000-90E8-439F-887D-2AFEC92BDABC}"/>
            </c:ext>
          </c:extLst>
        </c:ser>
        <c:dLbls>
          <c:dLblPos val="t"/>
          <c:showLegendKey val="0"/>
          <c:showVal val="1"/>
          <c:showCatName val="0"/>
          <c:showSerName val="0"/>
          <c:showPercent val="0"/>
          <c:showBubbleSize val="0"/>
        </c:dLbls>
        <c:marker val="1"/>
        <c:smooth val="0"/>
        <c:axId val="1613526112"/>
        <c:axId val="1613525696"/>
      </c:lineChart>
      <c:catAx>
        <c:axId val="1613526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613525696"/>
        <c:crosses val="autoZero"/>
        <c:auto val="1"/>
        <c:lblAlgn val="ctr"/>
        <c:lblOffset val="100"/>
        <c:noMultiLvlLbl val="0"/>
      </c:catAx>
      <c:valAx>
        <c:axId val="1613525696"/>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crossAx val="16135261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solidFill>
                  <a:schemeClr val="tx1"/>
                </a:solidFill>
              </a:rPr>
              <a:t>Food insecurity</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solidFill>
                <a:schemeClr val="bg1">
                  <a:lumMod val="95000"/>
                </a:schemeClr>
              </a:solid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'food insec'!$A$6</c:f>
              <c:strCache>
                <c:ptCount val="1"/>
                <c:pt idx="0">
                  <c:v>2016
U.S.</c:v>
                </c:pt>
              </c:strCache>
            </c:strRef>
          </c:cat>
          <c:val>
            <c:numRef>
              <c:f>'food insec'!$B$6</c:f>
              <c:numCache>
                <c:formatCode>0.0%</c:formatCode>
                <c:ptCount val="1"/>
                <c:pt idx="0">
                  <c:v>0.129</c:v>
                </c:pt>
              </c:numCache>
            </c:numRef>
          </c:val>
          <c:extLst>
            <c:ext xmlns:c16="http://schemas.microsoft.com/office/drawing/2014/chart" uri="{C3380CC4-5D6E-409C-BE32-E72D297353CC}">
              <c16:uniqueId val="{00000000-9450-4E3C-ACC1-E11CA7C77DEB}"/>
            </c:ext>
          </c:extLst>
        </c:ser>
        <c:dLbls>
          <c:dLblPos val="outEnd"/>
          <c:showLegendKey val="0"/>
          <c:showVal val="1"/>
          <c:showCatName val="0"/>
          <c:showSerName val="0"/>
          <c:showPercent val="0"/>
          <c:showBubbleSize val="0"/>
        </c:dLbls>
        <c:gapWidth val="219"/>
        <c:overlap val="-27"/>
        <c:axId val="359200656"/>
        <c:axId val="359201904"/>
      </c:barChart>
      <c:catAx>
        <c:axId val="359200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359201904"/>
        <c:crosses val="autoZero"/>
        <c:auto val="1"/>
        <c:lblAlgn val="ctr"/>
        <c:lblOffset val="100"/>
        <c:noMultiLvlLbl val="0"/>
      </c:catAx>
      <c:valAx>
        <c:axId val="359201904"/>
        <c:scaling>
          <c:orientation val="minMax"/>
          <c:max val="0.18000000000000002"/>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3592006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solidFill>
                  <a:schemeClr val="tx1"/>
                </a:solidFill>
              </a:rPr>
              <a:t>Food insecurity (youth)</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spPr>
            <a:ln w="28575" cap="rnd">
              <a:solidFill>
                <a:srgbClr val="3D6E6F"/>
              </a:solidFill>
              <a:round/>
            </a:ln>
            <a:effectLst/>
          </c:spPr>
          <c:marker>
            <c:symbol val="circle"/>
            <c:size val="5"/>
            <c:spPr>
              <a:solidFill>
                <a:srgbClr val="3D6E6F"/>
              </a:solidFill>
              <a:ln w="9525">
                <a:solidFill>
                  <a:schemeClr val="accent1"/>
                </a:solidFill>
              </a:ln>
              <a:effectLst/>
            </c:spPr>
          </c:marker>
          <c:dLbls>
            <c:spPr>
              <a:solidFill>
                <a:schemeClr val="bg1">
                  <a:lumMod val="95000"/>
                </a:schemeClr>
              </a:solid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'food kids'!$A$8:$A$15</c:f>
              <c:numCache>
                <c:formatCode>General</c:formatCode>
                <c:ptCount val="8"/>
                <c:pt idx="0">
                  <c:v>2010</c:v>
                </c:pt>
                <c:pt idx="1">
                  <c:v>2011</c:v>
                </c:pt>
                <c:pt idx="2">
                  <c:v>2012</c:v>
                </c:pt>
                <c:pt idx="3">
                  <c:v>2013</c:v>
                </c:pt>
                <c:pt idx="4">
                  <c:v>2014</c:v>
                </c:pt>
                <c:pt idx="5">
                  <c:v>2015</c:v>
                </c:pt>
                <c:pt idx="6">
                  <c:v>2016</c:v>
                </c:pt>
                <c:pt idx="7">
                  <c:v>2019</c:v>
                </c:pt>
              </c:numCache>
            </c:numRef>
          </c:cat>
          <c:val>
            <c:numRef>
              <c:f>'food kids'!$B$8:$B$15</c:f>
              <c:numCache>
                <c:formatCode>0.0%</c:formatCode>
                <c:ptCount val="8"/>
                <c:pt idx="0">
                  <c:v>0.22800000000000001</c:v>
                </c:pt>
                <c:pt idx="1">
                  <c:v>0.23899999999999999</c:v>
                </c:pt>
                <c:pt idx="2">
                  <c:v>0.24099999999999999</c:v>
                </c:pt>
                <c:pt idx="3">
                  <c:v>0.22700000000000001</c:v>
                </c:pt>
                <c:pt idx="4">
                  <c:v>0.23300000000000001</c:v>
                </c:pt>
                <c:pt idx="5">
                  <c:v>0.214</c:v>
                </c:pt>
                <c:pt idx="6">
                  <c:v>0.19800000000000001</c:v>
                </c:pt>
                <c:pt idx="7">
                  <c:v>0.18099999999999999</c:v>
                </c:pt>
              </c:numCache>
            </c:numRef>
          </c:val>
          <c:smooth val="0"/>
          <c:extLst>
            <c:ext xmlns:c16="http://schemas.microsoft.com/office/drawing/2014/chart" uri="{C3380CC4-5D6E-409C-BE32-E72D297353CC}">
              <c16:uniqueId val="{00000000-878A-4937-89A8-C9B14D2F085B}"/>
            </c:ext>
          </c:extLst>
        </c:ser>
        <c:dLbls>
          <c:dLblPos val="t"/>
          <c:showLegendKey val="0"/>
          <c:showVal val="1"/>
          <c:showCatName val="0"/>
          <c:showSerName val="0"/>
          <c:showPercent val="0"/>
          <c:showBubbleSize val="0"/>
        </c:dLbls>
        <c:marker val="1"/>
        <c:smooth val="0"/>
        <c:axId val="308149664"/>
        <c:axId val="308145504"/>
      </c:lineChart>
      <c:catAx>
        <c:axId val="308149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308145504"/>
        <c:crosses val="autoZero"/>
        <c:auto val="1"/>
        <c:lblAlgn val="ctr"/>
        <c:lblOffset val="100"/>
        <c:noMultiLvlLbl val="0"/>
      </c:catAx>
      <c:valAx>
        <c:axId val="308145504"/>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3081496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solidFill>
                  <a:schemeClr val="tx1"/>
                </a:solidFill>
              </a:rPr>
              <a:t>Food insecurity (youth)</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7D6E-46DF-8642-71F3B9EDD372}"/>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'food kids'!$A$7</c:f>
              <c:strCache>
                <c:ptCount val="1"/>
                <c:pt idx="0">
                  <c:v>2016
U.S.</c:v>
                </c:pt>
              </c:strCache>
            </c:strRef>
          </c:cat>
          <c:val>
            <c:numRef>
              <c:f>'food kids'!$B$7</c:f>
              <c:numCache>
                <c:formatCode>0.0%</c:formatCode>
                <c:ptCount val="1"/>
                <c:pt idx="0">
                  <c:v>0.17499999999999999</c:v>
                </c:pt>
              </c:numCache>
            </c:numRef>
          </c:val>
          <c:extLst>
            <c:ext xmlns:c16="http://schemas.microsoft.com/office/drawing/2014/chart" uri="{C3380CC4-5D6E-409C-BE32-E72D297353CC}">
              <c16:uniqueId val="{00000002-7D6E-46DF-8642-71F3B9EDD372}"/>
            </c:ext>
          </c:extLst>
        </c:ser>
        <c:dLbls>
          <c:showLegendKey val="0"/>
          <c:showVal val="0"/>
          <c:showCatName val="0"/>
          <c:showSerName val="0"/>
          <c:showPercent val="0"/>
          <c:showBubbleSize val="0"/>
        </c:dLbls>
        <c:gapWidth val="219"/>
        <c:overlap val="-27"/>
        <c:axId val="1778831184"/>
        <c:axId val="1778837008"/>
      </c:barChart>
      <c:catAx>
        <c:axId val="1778831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78837008"/>
        <c:crosses val="autoZero"/>
        <c:auto val="1"/>
        <c:lblAlgn val="ctr"/>
        <c:lblOffset val="100"/>
        <c:noMultiLvlLbl val="0"/>
      </c:catAx>
      <c:valAx>
        <c:axId val="1778837008"/>
        <c:scaling>
          <c:orientation val="minMax"/>
          <c:max val="0.30000000000000004"/>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7788311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solidFill>
                  <a:schemeClr val="tx1"/>
                </a:solidFill>
              </a:rPr>
              <a:t>Injury deaths per 100,000 population</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spPr>
            <a:ln w="28575" cap="rnd">
              <a:solidFill>
                <a:srgbClr val="3D6E6F"/>
              </a:solidFill>
              <a:round/>
            </a:ln>
            <a:effectLst/>
          </c:spPr>
          <c:marker>
            <c:symbol val="circle"/>
            <c:size val="5"/>
            <c:spPr>
              <a:solidFill>
                <a:srgbClr val="3D6E6F"/>
              </a:solidFill>
              <a:ln w="9525">
                <a:solidFill>
                  <a:schemeClr val="accent1"/>
                </a:solidFill>
              </a:ln>
              <a:effectLst/>
            </c:spPr>
          </c:marker>
          <c:dLbls>
            <c:spPr>
              <a:solidFill>
                <a:schemeClr val="bg1">
                  <a:lumMod val="95000"/>
                </a:schemeClr>
              </a:solid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injury!$A$12:$A$19</c:f>
              <c:numCache>
                <c:formatCode>General</c:formatCode>
                <c:ptCount val="8"/>
                <c:pt idx="0">
                  <c:v>2011</c:v>
                </c:pt>
                <c:pt idx="1">
                  <c:v>2012</c:v>
                </c:pt>
                <c:pt idx="2">
                  <c:v>2013</c:v>
                </c:pt>
                <c:pt idx="3">
                  <c:v>2014</c:v>
                </c:pt>
                <c:pt idx="4">
                  <c:v>2015</c:v>
                </c:pt>
                <c:pt idx="5">
                  <c:v>2016</c:v>
                </c:pt>
                <c:pt idx="6">
                  <c:v>2017</c:v>
                </c:pt>
                <c:pt idx="7">
                  <c:v>2019</c:v>
                </c:pt>
              </c:numCache>
            </c:numRef>
          </c:cat>
          <c:val>
            <c:numRef>
              <c:f>injury!$B$12:$B$19</c:f>
              <c:numCache>
                <c:formatCode>General</c:formatCode>
                <c:ptCount val="8"/>
                <c:pt idx="0">
                  <c:v>59.9</c:v>
                </c:pt>
                <c:pt idx="1">
                  <c:v>58</c:v>
                </c:pt>
                <c:pt idx="2">
                  <c:v>63.4</c:v>
                </c:pt>
                <c:pt idx="3">
                  <c:v>64.599999999999994</c:v>
                </c:pt>
                <c:pt idx="4">
                  <c:v>72.900000000000006</c:v>
                </c:pt>
                <c:pt idx="5">
                  <c:v>80.599999999999994</c:v>
                </c:pt>
                <c:pt idx="6">
                  <c:v>90.5</c:v>
                </c:pt>
                <c:pt idx="7">
                  <c:v>88.9</c:v>
                </c:pt>
              </c:numCache>
            </c:numRef>
          </c:val>
          <c:smooth val="0"/>
          <c:extLst>
            <c:ext xmlns:c16="http://schemas.microsoft.com/office/drawing/2014/chart" uri="{C3380CC4-5D6E-409C-BE32-E72D297353CC}">
              <c16:uniqueId val="{00000000-024E-4325-9770-C2250F0F9756}"/>
            </c:ext>
          </c:extLst>
        </c:ser>
        <c:dLbls>
          <c:showLegendKey val="0"/>
          <c:showVal val="0"/>
          <c:showCatName val="0"/>
          <c:showSerName val="0"/>
          <c:showPercent val="0"/>
          <c:showBubbleSize val="0"/>
        </c:dLbls>
        <c:marker val="1"/>
        <c:smooth val="0"/>
        <c:axId val="177382928"/>
        <c:axId val="177382512"/>
      </c:lineChart>
      <c:catAx>
        <c:axId val="177382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7382512"/>
        <c:crosses val="autoZero"/>
        <c:auto val="1"/>
        <c:lblAlgn val="ctr"/>
        <c:lblOffset val="100"/>
        <c:noMultiLvlLbl val="0"/>
      </c:catAx>
      <c:valAx>
        <c:axId val="17738251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73829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solidFill>
                  <a:schemeClr val="tx1"/>
                </a:solidFill>
              </a:rPr>
              <a:t>Injury deaths per 100,000 population</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injury!$A$10</c:f>
              <c:strCache>
                <c:ptCount val="1"/>
                <c:pt idx="0">
                  <c:v>2019
U.S.</c:v>
                </c:pt>
              </c:strCache>
            </c:strRef>
          </c:cat>
          <c:val>
            <c:numRef>
              <c:f>injury!$B$10</c:f>
              <c:numCache>
                <c:formatCode>General</c:formatCode>
                <c:ptCount val="1"/>
                <c:pt idx="0">
                  <c:v>71.2</c:v>
                </c:pt>
              </c:numCache>
            </c:numRef>
          </c:val>
          <c:extLst>
            <c:ext xmlns:c16="http://schemas.microsoft.com/office/drawing/2014/chart" uri="{C3380CC4-5D6E-409C-BE32-E72D297353CC}">
              <c16:uniqueId val="{00000000-084F-417E-86EE-F9678CE20C17}"/>
            </c:ext>
          </c:extLst>
        </c:ser>
        <c:dLbls>
          <c:dLblPos val="outEnd"/>
          <c:showLegendKey val="0"/>
          <c:showVal val="1"/>
          <c:showCatName val="0"/>
          <c:showSerName val="0"/>
          <c:showPercent val="0"/>
          <c:showBubbleSize val="0"/>
        </c:dLbls>
        <c:gapWidth val="219"/>
        <c:overlap val="-27"/>
        <c:axId val="313883216"/>
        <c:axId val="313880720"/>
      </c:barChart>
      <c:catAx>
        <c:axId val="31388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313880720"/>
        <c:crosses val="autoZero"/>
        <c:auto val="1"/>
        <c:lblAlgn val="ctr"/>
        <c:lblOffset val="100"/>
        <c:noMultiLvlLbl val="0"/>
      </c:catAx>
      <c:valAx>
        <c:axId val="313880720"/>
        <c:scaling>
          <c:orientation val="minMax"/>
          <c:max val="100"/>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138832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solidFill>
                  <a:schemeClr val="tx1"/>
                </a:solidFill>
              </a:rPr>
              <a:t>Suicide deaths per 100,000</a:t>
            </a:r>
            <a:r>
              <a:rPr lang="en-US" b="1" baseline="0">
                <a:solidFill>
                  <a:schemeClr val="tx1"/>
                </a:solidFill>
              </a:rPr>
              <a:t> population</a:t>
            </a:r>
            <a:endParaRPr lang="en-US" b="1">
              <a:solidFill>
                <a:schemeClr val="tx1"/>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spPr>
            <a:ln w="28575" cap="rnd">
              <a:solidFill>
                <a:srgbClr val="3D6E6F"/>
              </a:solidFill>
              <a:round/>
            </a:ln>
            <a:effectLst/>
          </c:spPr>
          <c:marker>
            <c:symbol val="circle"/>
            <c:size val="5"/>
            <c:spPr>
              <a:solidFill>
                <a:srgbClr val="3D6E6F"/>
              </a:solidFill>
              <a:ln w="9525">
                <a:solidFill>
                  <a:schemeClr val="accent1"/>
                </a:solidFill>
              </a:ln>
              <a:effectLst/>
            </c:spPr>
          </c:marker>
          <c:dLbls>
            <c:spPr>
              <a:solidFill>
                <a:schemeClr val="bg1">
                  <a:lumMod val="95000"/>
                </a:schemeClr>
              </a:solid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suicide!$A$9:$A$16</c:f>
              <c:numCache>
                <c:formatCode>General</c:formatCode>
                <c:ptCount val="8"/>
                <c:pt idx="0">
                  <c:v>2011</c:v>
                </c:pt>
                <c:pt idx="1">
                  <c:v>2012</c:v>
                </c:pt>
                <c:pt idx="2">
                  <c:v>2013</c:v>
                </c:pt>
                <c:pt idx="3">
                  <c:v>2014</c:v>
                </c:pt>
                <c:pt idx="4">
                  <c:v>2015</c:v>
                </c:pt>
                <c:pt idx="5">
                  <c:v>2016</c:v>
                </c:pt>
                <c:pt idx="6">
                  <c:v>2017</c:v>
                </c:pt>
                <c:pt idx="7">
                  <c:v>2019</c:v>
                </c:pt>
              </c:numCache>
            </c:numRef>
          </c:cat>
          <c:val>
            <c:numRef>
              <c:f>suicide!$B$9:$B$16</c:f>
              <c:numCache>
                <c:formatCode>General</c:formatCode>
                <c:ptCount val="8"/>
                <c:pt idx="0">
                  <c:v>16.600000000000001</c:v>
                </c:pt>
                <c:pt idx="1">
                  <c:v>14.5</c:v>
                </c:pt>
                <c:pt idx="2">
                  <c:v>17.399999999999999</c:v>
                </c:pt>
                <c:pt idx="3">
                  <c:v>15.5</c:v>
                </c:pt>
                <c:pt idx="4">
                  <c:v>16</c:v>
                </c:pt>
                <c:pt idx="5">
                  <c:v>15.9</c:v>
                </c:pt>
                <c:pt idx="6">
                  <c:v>18.899999999999999</c:v>
                </c:pt>
                <c:pt idx="7">
                  <c:v>19.399999999999999</c:v>
                </c:pt>
              </c:numCache>
            </c:numRef>
          </c:val>
          <c:smooth val="0"/>
          <c:extLst>
            <c:ext xmlns:c16="http://schemas.microsoft.com/office/drawing/2014/chart" uri="{C3380CC4-5D6E-409C-BE32-E72D297353CC}">
              <c16:uniqueId val="{00000000-77AE-4853-AF66-9E82F2EFD38E}"/>
            </c:ext>
          </c:extLst>
        </c:ser>
        <c:dLbls>
          <c:dLblPos val="t"/>
          <c:showLegendKey val="0"/>
          <c:showVal val="1"/>
          <c:showCatName val="0"/>
          <c:showSerName val="0"/>
          <c:showPercent val="0"/>
          <c:showBubbleSize val="0"/>
        </c:dLbls>
        <c:marker val="1"/>
        <c:smooth val="0"/>
        <c:axId val="308155072"/>
        <c:axId val="308146336"/>
      </c:lineChart>
      <c:catAx>
        <c:axId val="308155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308146336"/>
        <c:crosses val="autoZero"/>
        <c:auto val="1"/>
        <c:lblAlgn val="ctr"/>
        <c:lblOffset val="100"/>
        <c:noMultiLvlLbl val="0"/>
      </c:catAx>
      <c:valAx>
        <c:axId val="30814633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081550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solidFill>
                  <a:schemeClr val="tx1"/>
                </a:solidFill>
              </a:rPr>
              <a:t>Suicide deaths per 100,000 population</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4822-4FA8-8AC8-BCBA716AF31E}"/>
              </c:ext>
            </c:extLst>
          </c:dPt>
          <c:dLbls>
            <c:spPr>
              <a:solidFill>
                <a:schemeClr val="bg1">
                  <a:lumMod val="95000"/>
                </a:schemeClr>
              </a:solid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suicide!$A$7</c:f>
              <c:strCache>
                <c:ptCount val="1"/>
                <c:pt idx="0">
                  <c:v>2019
U.S.</c:v>
                </c:pt>
              </c:strCache>
            </c:strRef>
          </c:cat>
          <c:val>
            <c:numRef>
              <c:f>suicide!$B$7</c:f>
              <c:numCache>
                <c:formatCode>General</c:formatCode>
                <c:ptCount val="1"/>
                <c:pt idx="0">
                  <c:v>13.9</c:v>
                </c:pt>
              </c:numCache>
            </c:numRef>
          </c:val>
          <c:extLst>
            <c:ext xmlns:c16="http://schemas.microsoft.com/office/drawing/2014/chart" uri="{C3380CC4-5D6E-409C-BE32-E72D297353CC}">
              <c16:uniqueId val="{00000002-4822-4FA8-8AC8-BCBA716AF31E}"/>
            </c:ext>
          </c:extLst>
        </c:ser>
        <c:dLbls>
          <c:showLegendKey val="0"/>
          <c:showVal val="0"/>
          <c:showCatName val="0"/>
          <c:showSerName val="0"/>
          <c:showPercent val="0"/>
          <c:showBubbleSize val="0"/>
        </c:dLbls>
        <c:gapWidth val="219"/>
        <c:overlap val="-27"/>
        <c:axId val="10525040"/>
        <c:axId val="10523792"/>
      </c:barChart>
      <c:catAx>
        <c:axId val="10525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0523792"/>
        <c:crosses val="autoZero"/>
        <c:auto val="1"/>
        <c:lblAlgn val="ctr"/>
        <c:lblOffset val="100"/>
        <c:noMultiLvlLbl val="0"/>
      </c:catAx>
      <c:valAx>
        <c:axId val="10523792"/>
        <c:scaling>
          <c:orientation val="minMax"/>
          <c:max val="25"/>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5250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sz="1400" b="1">
                <a:solidFill>
                  <a:schemeClr val="tx1"/>
                </a:solidFill>
              </a:rPr>
              <a:t>Households</a:t>
            </a:r>
            <a:r>
              <a:rPr lang="en-US" sz="1400" b="1" baseline="0">
                <a:solidFill>
                  <a:schemeClr val="tx1"/>
                </a:solidFill>
              </a:rPr>
              <a:t> that spend more than 50% of income toward housing</a:t>
            </a:r>
            <a:endParaRPr lang="en-US" sz="1400" b="1">
              <a:solidFill>
                <a:schemeClr val="tx1"/>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rgbClr val="3D6E6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'50% housing income'!$A$6</c:f>
              <c:strCache>
                <c:ptCount val="1"/>
                <c:pt idx="0">
                  <c:v>2015-2019</c:v>
                </c:pt>
              </c:strCache>
            </c:strRef>
          </c:cat>
          <c:val>
            <c:numRef>
              <c:f>'50% housing income'!$B$6</c:f>
              <c:numCache>
                <c:formatCode>0.0%</c:formatCode>
                <c:ptCount val="1"/>
                <c:pt idx="0">
                  <c:v>0.12</c:v>
                </c:pt>
              </c:numCache>
            </c:numRef>
          </c:val>
          <c:extLst>
            <c:ext xmlns:c16="http://schemas.microsoft.com/office/drawing/2014/chart" uri="{C3380CC4-5D6E-409C-BE32-E72D297353CC}">
              <c16:uniqueId val="{00000000-B52F-4A16-A183-60AE3BDDE4FA}"/>
            </c:ext>
          </c:extLst>
        </c:ser>
        <c:dLbls>
          <c:dLblPos val="outEnd"/>
          <c:showLegendKey val="0"/>
          <c:showVal val="1"/>
          <c:showCatName val="0"/>
          <c:showSerName val="0"/>
          <c:showPercent val="0"/>
          <c:showBubbleSize val="0"/>
        </c:dLbls>
        <c:gapWidth val="219"/>
        <c:overlap val="-27"/>
        <c:axId val="364139296"/>
        <c:axId val="364141376"/>
      </c:barChart>
      <c:catAx>
        <c:axId val="364139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364141376"/>
        <c:crosses val="autoZero"/>
        <c:auto val="1"/>
        <c:lblAlgn val="ctr"/>
        <c:lblOffset val="100"/>
        <c:noMultiLvlLbl val="0"/>
      </c:catAx>
      <c:valAx>
        <c:axId val="364141376"/>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3641392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solidFill>
                  <a:schemeClr val="tx1"/>
                </a:solidFill>
              </a:rPr>
              <a:t>Violent crime rate per 100,000 population</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spPr>
            <a:ln w="28575" cap="rnd">
              <a:solidFill>
                <a:srgbClr val="3D6E6F"/>
              </a:solidFill>
              <a:round/>
            </a:ln>
            <a:effectLst/>
          </c:spPr>
          <c:marker>
            <c:symbol val="circle"/>
            <c:size val="5"/>
            <c:spPr>
              <a:solidFill>
                <a:srgbClr val="3D6E6F"/>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violent!$A$9:$A$16</c:f>
              <c:numCache>
                <c:formatCode>General</c:formatCode>
                <c:ptCount val="8"/>
                <c:pt idx="0">
                  <c:v>2012</c:v>
                </c:pt>
                <c:pt idx="1">
                  <c:v>2013</c:v>
                </c:pt>
                <c:pt idx="2">
                  <c:v>2014</c:v>
                </c:pt>
                <c:pt idx="3">
                  <c:v>2015</c:v>
                </c:pt>
                <c:pt idx="4">
                  <c:v>2016</c:v>
                </c:pt>
                <c:pt idx="5">
                  <c:v>2017</c:v>
                </c:pt>
                <c:pt idx="6">
                  <c:v>2018</c:v>
                </c:pt>
                <c:pt idx="7">
                  <c:v>2019</c:v>
                </c:pt>
              </c:numCache>
            </c:numRef>
          </c:cat>
          <c:val>
            <c:numRef>
              <c:f>violent!$B$9:$B$16</c:f>
              <c:numCache>
                <c:formatCode>General</c:formatCode>
                <c:ptCount val="8"/>
                <c:pt idx="0">
                  <c:v>121.7</c:v>
                </c:pt>
                <c:pt idx="1">
                  <c:v>125.1</c:v>
                </c:pt>
                <c:pt idx="2">
                  <c:v>119</c:v>
                </c:pt>
                <c:pt idx="3">
                  <c:v>122.2</c:v>
                </c:pt>
                <c:pt idx="4">
                  <c:v>125.5</c:v>
                </c:pt>
                <c:pt idx="5">
                  <c:v>119.6</c:v>
                </c:pt>
                <c:pt idx="6">
                  <c:v>111.9</c:v>
                </c:pt>
                <c:pt idx="7">
                  <c:v>114.9</c:v>
                </c:pt>
              </c:numCache>
            </c:numRef>
          </c:val>
          <c:smooth val="0"/>
          <c:extLst>
            <c:ext xmlns:c16="http://schemas.microsoft.com/office/drawing/2014/chart" uri="{C3380CC4-5D6E-409C-BE32-E72D297353CC}">
              <c16:uniqueId val="{00000000-3765-402C-8847-C32B77BD6709}"/>
            </c:ext>
          </c:extLst>
        </c:ser>
        <c:dLbls>
          <c:dLblPos val="t"/>
          <c:showLegendKey val="0"/>
          <c:showVal val="1"/>
          <c:showCatName val="0"/>
          <c:showSerName val="0"/>
          <c:showPercent val="0"/>
          <c:showBubbleSize val="0"/>
        </c:dLbls>
        <c:marker val="1"/>
        <c:smooth val="0"/>
        <c:axId val="1897061888"/>
        <c:axId val="1897064800"/>
      </c:lineChart>
      <c:catAx>
        <c:axId val="1897061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897064800"/>
        <c:crosses val="autoZero"/>
        <c:auto val="1"/>
        <c:lblAlgn val="ctr"/>
        <c:lblOffset val="100"/>
        <c:noMultiLvlLbl val="0"/>
      </c:catAx>
      <c:valAx>
        <c:axId val="1897064800"/>
        <c:scaling>
          <c:orientation val="minMax"/>
          <c:max val="400"/>
          <c:min val="0"/>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8970618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solidFill>
                  <a:schemeClr val="tx1"/>
                </a:solidFill>
              </a:rPr>
              <a:t>Violent crime rate per 100,000 population</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A2ADB1"/>
              </a:solidFill>
              <a:ln>
                <a:noFill/>
              </a:ln>
              <a:effectLst/>
            </c:spPr>
            <c:extLst>
              <c:ext xmlns:c16="http://schemas.microsoft.com/office/drawing/2014/chart" uri="{C3380CC4-5D6E-409C-BE32-E72D297353CC}">
                <c16:uniqueId val="{00000001-1920-41D3-A142-716B287D917F}"/>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violent!$A$6</c:f>
              <c:strCache>
                <c:ptCount val="1"/>
                <c:pt idx="0">
                  <c:v>2019
U.S.</c:v>
                </c:pt>
              </c:strCache>
            </c:strRef>
          </c:cat>
          <c:val>
            <c:numRef>
              <c:f>violent!$B$6</c:f>
              <c:numCache>
                <c:formatCode>General</c:formatCode>
                <c:ptCount val="1"/>
                <c:pt idx="0">
                  <c:v>366.7</c:v>
                </c:pt>
              </c:numCache>
            </c:numRef>
          </c:val>
          <c:extLst>
            <c:ext xmlns:c16="http://schemas.microsoft.com/office/drawing/2014/chart" uri="{C3380CC4-5D6E-409C-BE32-E72D297353CC}">
              <c16:uniqueId val="{00000002-1920-41D3-A142-716B287D917F}"/>
            </c:ext>
          </c:extLst>
        </c:ser>
        <c:dLbls>
          <c:showLegendKey val="0"/>
          <c:showVal val="0"/>
          <c:showCatName val="0"/>
          <c:showSerName val="0"/>
          <c:showPercent val="0"/>
          <c:showBubbleSize val="0"/>
        </c:dLbls>
        <c:gapWidth val="219"/>
        <c:overlap val="-27"/>
        <c:axId val="359191504"/>
        <c:axId val="359194832"/>
      </c:barChart>
      <c:catAx>
        <c:axId val="359191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359194832"/>
        <c:crosses val="autoZero"/>
        <c:auto val="1"/>
        <c:lblAlgn val="ctr"/>
        <c:lblOffset val="100"/>
        <c:noMultiLvlLbl val="0"/>
      </c:catAx>
      <c:valAx>
        <c:axId val="35919483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591915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solidFill>
                  <a:schemeClr val="tx1"/>
                </a:solidFill>
              </a:rPr>
              <a:t>Depression, current symptoms (adults)</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spPr>
            <a:ln w="28575" cap="rnd">
              <a:solidFill>
                <a:srgbClr val="3D6E6F"/>
              </a:solidFill>
              <a:round/>
            </a:ln>
            <a:effectLst/>
          </c:spPr>
          <c:marker>
            <c:symbol val="circle"/>
            <c:size val="5"/>
            <c:spPr>
              <a:solidFill>
                <a:srgbClr val="3D6E6F"/>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depression!$A$6:$A$12</c:f>
              <c:numCache>
                <c:formatCode>General</c:formatCode>
                <c:ptCount val="7"/>
                <c:pt idx="0">
                  <c:v>2011</c:v>
                </c:pt>
                <c:pt idx="1">
                  <c:v>2012</c:v>
                </c:pt>
                <c:pt idx="2">
                  <c:v>2013</c:v>
                </c:pt>
                <c:pt idx="3">
                  <c:v>2014</c:v>
                </c:pt>
                <c:pt idx="4">
                  <c:v>2015</c:v>
                </c:pt>
                <c:pt idx="5">
                  <c:v>2016</c:v>
                </c:pt>
                <c:pt idx="6">
                  <c:v>2017</c:v>
                </c:pt>
              </c:numCache>
            </c:numRef>
          </c:cat>
          <c:val>
            <c:numRef>
              <c:f>depression!$B$6:$B$12</c:f>
              <c:numCache>
                <c:formatCode>0.0%</c:formatCode>
                <c:ptCount val="7"/>
                <c:pt idx="0">
                  <c:v>0.106</c:v>
                </c:pt>
                <c:pt idx="1">
                  <c:v>9.6000000000000002E-2</c:v>
                </c:pt>
                <c:pt idx="2">
                  <c:v>9.9000000000000005E-2</c:v>
                </c:pt>
                <c:pt idx="3">
                  <c:v>8.8999999999999996E-2</c:v>
                </c:pt>
                <c:pt idx="4">
                  <c:v>0.10100000000000001</c:v>
                </c:pt>
                <c:pt idx="5">
                  <c:v>8.8999999999999996E-2</c:v>
                </c:pt>
                <c:pt idx="6">
                  <c:v>9.6000000000000002E-2</c:v>
                </c:pt>
              </c:numCache>
            </c:numRef>
          </c:val>
          <c:smooth val="0"/>
          <c:extLst>
            <c:ext xmlns:c16="http://schemas.microsoft.com/office/drawing/2014/chart" uri="{C3380CC4-5D6E-409C-BE32-E72D297353CC}">
              <c16:uniqueId val="{00000000-FFF5-4C9B-AD31-8F5D73B7486A}"/>
            </c:ext>
          </c:extLst>
        </c:ser>
        <c:dLbls>
          <c:showLegendKey val="0"/>
          <c:showVal val="0"/>
          <c:showCatName val="0"/>
          <c:showSerName val="0"/>
          <c:showPercent val="0"/>
          <c:showBubbleSize val="0"/>
        </c:dLbls>
        <c:marker val="1"/>
        <c:smooth val="0"/>
        <c:axId val="362341056"/>
        <c:axId val="362340224"/>
      </c:lineChart>
      <c:catAx>
        <c:axId val="362341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362340224"/>
        <c:crosses val="autoZero"/>
        <c:auto val="1"/>
        <c:lblAlgn val="ctr"/>
        <c:lblOffset val="100"/>
        <c:noMultiLvlLbl val="0"/>
      </c:catAx>
      <c:valAx>
        <c:axId val="362340224"/>
        <c:scaling>
          <c:orientation val="minMax"/>
          <c:min val="0"/>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3623410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solidFill>
                  <a:schemeClr val="tx1"/>
                </a:solidFill>
              </a:rPr>
              <a:t>Overdose deaths per 100,000 population</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spPr>
            <a:ln w="28575" cap="rnd">
              <a:solidFill>
                <a:srgbClr val="3D6E6F"/>
              </a:solidFill>
              <a:round/>
            </a:ln>
            <a:effectLst/>
          </c:spPr>
          <c:marker>
            <c:symbol val="circle"/>
            <c:size val="5"/>
            <c:spPr>
              <a:solidFill>
                <a:srgbClr val="3D6E6F"/>
              </a:solidFill>
              <a:ln w="9525">
                <a:solidFill>
                  <a:schemeClr val="accent1"/>
                </a:solidFill>
              </a:ln>
              <a:effectLst/>
            </c:spPr>
          </c:marker>
          <c:dLbls>
            <c:dLbl>
              <c:idx val="3"/>
              <c:layout>
                <c:manualLayout>
                  <c:x val="-5.6117473952119717E-2"/>
                  <c:y val="-4.421284145037426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D38-4604-ABC5-1821DA8387BF}"/>
                </c:ext>
              </c:extLst>
            </c:dLbl>
            <c:spPr>
              <a:solidFill>
                <a:schemeClr val="bg1">
                  <a:lumMod val="95000"/>
                </a:schemeClr>
              </a:solid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overdose!$A$12:$A$16</c:f>
              <c:numCache>
                <c:formatCode>General</c:formatCode>
                <c:ptCount val="5"/>
                <c:pt idx="0">
                  <c:v>2016</c:v>
                </c:pt>
                <c:pt idx="1">
                  <c:v>2017</c:v>
                </c:pt>
                <c:pt idx="2">
                  <c:v>2018</c:v>
                </c:pt>
                <c:pt idx="3">
                  <c:v>2019</c:v>
                </c:pt>
                <c:pt idx="4">
                  <c:v>2020</c:v>
                </c:pt>
              </c:numCache>
            </c:numRef>
          </c:cat>
          <c:val>
            <c:numRef>
              <c:f>overdose!$B$12:$B$16</c:f>
              <c:numCache>
                <c:formatCode>General</c:formatCode>
                <c:ptCount val="5"/>
                <c:pt idx="0">
                  <c:v>28.2</c:v>
                </c:pt>
                <c:pt idx="1">
                  <c:v>31.3</c:v>
                </c:pt>
                <c:pt idx="2">
                  <c:v>26.4</c:v>
                </c:pt>
                <c:pt idx="3">
                  <c:v>28.3</c:v>
                </c:pt>
                <c:pt idx="4">
                  <c:v>37.299999999999997</c:v>
                </c:pt>
              </c:numCache>
            </c:numRef>
          </c:val>
          <c:smooth val="0"/>
          <c:extLst>
            <c:ext xmlns:c16="http://schemas.microsoft.com/office/drawing/2014/chart" uri="{C3380CC4-5D6E-409C-BE32-E72D297353CC}">
              <c16:uniqueId val="{00000000-7793-42FB-8DC4-43FD4BE30148}"/>
            </c:ext>
          </c:extLst>
        </c:ser>
        <c:dLbls>
          <c:showLegendKey val="0"/>
          <c:showVal val="0"/>
          <c:showCatName val="0"/>
          <c:showSerName val="0"/>
          <c:showPercent val="0"/>
          <c:showBubbleSize val="0"/>
        </c:dLbls>
        <c:marker val="1"/>
        <c:smooth val="0"/>
        <c:axId val="308171712"/>
        <c:axId val="308169216"/>
      </c:lineChart>
      <c:catAx>
        <c:axId val="308171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308169216"/>
        <c:crosses val="autoZero"/>
        <c:auto val="1"/>
        <c:lblAlgn val="ctr"/>
        <c:lblOffset val="100"/>
        <c:noMultiLvlLbl val="0"/>
      </c:catAx>
      <c:valAx>
        <c:axId val="30816921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081717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solidFill>
                  <a:schemeClr val="tx1"/>
                </a:solidFill>
              </a:rPr>
              <a:t>Overdose deaths per 100,000 population</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rgbClr val="A2ADB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overdose!$A$5</c:f>
              <c:strCache>
                <c:ptCount val="1"/>
                <c:pt idx="0">
                  <c:v>2019
U.S.</c:v>
                </c:pt>
              </c:strCache>
            </c:strRef>
          </c:cat>
          <c:val>
            <c:numRef>
              <c:f>overdose!$B$5</c:f>
              <c:numCache>
                <c:formatCode>General</c:formatCode>
                <c:ptCount val="1"/>
                <c:pt idx="0">
                  <c:v>21.5</c:v>
                </c:pt>
              </c:numCache>
            </c:numRef>
          </c:val>
          <c:extLst>
            <c:ext xmlns:c16="http://schemas.microsoft.com/office/drawing/2014/chart" uri="{C3380CC4-5D6E-409C-BE32-E72D297353CC}">
              <c16:uniqueId val="{00000000-31CB-49A2-BCC6-5B64E27F38DC}"/>
            </c:ext>
          </c:extLst>
        </c:ser>
        <c:dLbls>
          <c:showLegendKey val="0"/>
          <c:showVal val="0"/>
          <c:showCatName val="0"/>
          <c:showSerName val="0"/>
          <c:showPercent val="0"/>
          <c:showBubbleSize val="0"/>
        </c:dLbls>
        <c:gapWidth val="219"/>
        <c:overlap val="-27"/>
        <c:axId val="1899945008"/>
        <c:axId val="1899944592"/>
      </c:barChart>
      <c:catAx>
        <c:axId val="1899945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899944592"/>
        <c:crosses val="autoZero"/>
        <c:auto val="1"/>
        <c:lblAlgn val="ctr"/>
        <c:lblOffset val="100"/>
        <c:noMultiLvlLbl val="0"/>
      </c:catAx>
      <c:valAx>
        <c:axId val="1899944592"/>
        <c:scaling>
          <c:orientation val="minMax"/>
          <c:max val="40"/>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8999450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solidFill>
                  <a:schemeClr val="tx1"/>
                </a:solidFill>
              </a:rPr>
              <a:t>Drug-induced deaths per 100,000 population</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spPr>
            <a:ln w="28575" cap="rnd">
              <a:solidFill>
                <a:srgbClr val="3D6E6F"/>
              </a:solidFill>
              <a:round/>
            </a:ln>
            <a:effectLst/>
          </c:spPr>
          <c:marker>
            <c:symbol val="circle"/>
            <c:size val="5"/>
            <c:spPr>
              <a:solidFill>
                <a:srgbClr val="3D6E6F"/>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'drug induced'!$A$8:$A$15</c:f>
              <c:numCache>
                <c:formatCode>General</c:formatCode>
                <c:ptCount val="8"/>
                <c:pt idx="0">
                  <c:v>2012</c:v>
                </c:pt>
                <c:pt idx="1">
                  <c:v>2013</c:v>
                </c:pt>
                <c:pt idx="2">
                  <c:v>2014</c:v>
                </c:pt>
                <c:pt idx="3">
                  <c:v>2015</c:v>
                </c:pt>
                <c:pt idx="4">
                  <c:v>2016</c:v>
                </c:pt>
                <c:pt idx="5">
                  <c:v>2017</c:v>
                </c:pt>
                <c:pt idx="6">
                  <c:v>2018</c:v>
                </c:pt>
                <c:pt idx="7">
                  <c:v>2019</c:v>
                </c:pt>
              </c:numCache>
            </c:numRef>
          </c:cat>
          <c:val>
            <c:numRef>
              <c:f>'drug induced'!$B$8:$B$15</c:f>
              <c:numCache>
                <c:formatCode>General</c:formatCode>
                <c:ptCount val="8"/>
                <c:pt idx="0">
                  <c:v>11.8</c:v>
                </c:pt>
                <c:pt idx="1">
                  <c:v>13.9</c:v>
                </c:pt>
                <c:pt idx="2">
                  <c:v>17.7</c:v>
                </c:pt>
                <c:pt idx="3">
                  <c:v>21.8</c:v>
                </c:pt>
                <c:pt idx="4">
                  <c:v>29.7</c:v>
                </c:pt>
                <c:pt idx="5">
                  <c:v>35.5</c:v>
                </c:pt>
                <c:pt idx="6">
                  <c:v>29.3</c:v>
                </c:pt>
                <c:pt idx="7">
                  <c:v>31.3</c:v>
                </c:pt>
              </c:numCache>
            </c:numRef>
          </c:val>
          <c:smooth val="0"/>
          <c:extLst>
            <c:ext xmlns:c16="http://schemas.microsoft.com/office/drawing/2014/chart" uri="{C3380CC4-5D6E-409C-BE32-E72D297353CC}">
              <c16:uniqueId val="{00000000-EE92-4B4F-A855-9C23BFFAE21A}"/>
            </c:ext>
          </c:extLst>
        </c:ser>
        <c:dLbls>
          <c:dLblPos val="t"/>
          <c:showLegendKey val="0"/>
          <c:showVal val="1"/>
          <c:showCatName val="0"/>
          <c:showSerName val="0"/>
          <c:showPercent val="0"/>
          <c:showBubbleSize val="0"/>
        </c:dLbls>
        <c:marker val="1"/>
        <c:smooth val="0"/>
        <c:axId val="308147584"/>
        <c:axId val="308157568"/>
      </c:lineChart>
      <c:catAx>
        <c:axId val="30814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308157568"/>
        <c:crosses val="autoZero"/>
        <c:auto val="1"/>
        <c:lblAlgn val="ctr"/>
        <c:lblOffset val="100"/>
        <c:noMultiLvlLbl val="0"/>
      </c:catAx>
      <c:valAx>
        <c:axId val="30815756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081475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solidFill>
                  <a:schemeClr val="tx1"/>
                </a:solidFill>
              </a:rPr>
              <a:t>Drug-induced deaths per 100,000 population</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045D-4235-8A6A-80E3BA44E7F5}"/>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'drug induced'!$A$5</c:f>
              <c:strCache>
                <c:ptCount val="1"/>
                <c:pt idx="0">
                  <c:v>2019
U.S.</c:v>
                </c:pt>
              </c:strCache>
            </c:strRef>
          </c:cat>
          <c:val>
            <c:numRef>
              <c:f>'drug induced'!$B$5</c:f>
              <c:numCache>
                <c:formatCode>General</c:formatCode>
                <c:ptCount val="1"/>
                <c:pt idx="0">
                  <c:v>22.8</c:v>
                </c:pt>
              </c:numCache>
            </c:numRef>
          </c:val>
          <c:extLst>
            <c:ext xmlns:c16="http://schemas.microsoft.com/office/drawing/2014/chart" uri="{C3380CC4-5D6E-409C-BE32-E72D297353CC}">
              <c16:uniqueId val="{00000002-045D-4235-8A6A-80E3BA44E7F5}"/>
            </c:ext>
          </c:extLst>
        </c:ser>
        <c:dLbls>
          <c:showLegendKey val="0"/>
          <c:showVal val="0"/>
          <c:showCatName val="0"/>
          <c:showSerName val="0"/>
          <c:showPercent val="0"/>
          <c:showBubbleSize val="0"/>
        </c:dLbls>
        <c:gapWidth val="219"/>
        <c:overlap val="-27"/>
        <c:axId val="1970650544"/>
        <c:axId val="1970644720"/>
      </c:barChart>
      <c:catAx>
        <c:axId val="1970650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970644720"/>
        <c:crosses val="autoZero"/>
        <c:auto val="1"/>
        <c:lblAlgn val="ctr"/>
        <c:lblOffset val="100"/>
        <c:noMultiLvlLbl val="0"/>
      </c:catAx>
      <c:valAx>
        <c:axId val="1970644720"/>
        <c:scaling>
          <c:orientation val="minMax"/>
          <c:max val="40"/>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9706505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solidFill>
                  <a:schemeClr val="tx1"/>
                </a:solidFill>
              </a:rPr>
              <a:t>Alcohol-induced deaths per 100,000 population</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spPr>
            <a:ln w="28575" cap="rnd">
              <a:solidFill>
                <a:srgbClr val="3D6E6F"/>
              </a:solidFill>
              <a:round/>
            </a:ln>
            <a:effectLst/>
          </c:spPr>
          <c:marker>
            <c:symbol val="circle"/>
            <c:size val="5"/>
            <c:spPr>
              <a:solidFill>
                <a:srgbClr val="3D6E6F"/>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'alcohol induced'!$A$8:$A$15</c:f>
              <c:numCache>
                <c:formatCode>General</c:formatCode>
                <c:ptCount val="8"/>
                <c:pt idx="0">
                  <c:v>2012</c:v>
                </c:pt>
                <c:pt idx="1">
                  <c:v>2013</c:v>
                </c:pt>
                <c:pt idx="2">
                  <c:v>2014</c:v>
                </c:pt>
                <c:pt idx="3">
                  <c:v>2015</c:v>
                </c:pt>
                <c:pt idx="4">
                  <c:v>2016</c:v>
                </c:pt>
                <c:pt idx="5">
                  <c:v>2017</c:v>
                </c:pt>
                <c:pt idx="6">
                  <c:v>2018</c:v>
                </c:pt>
                <c:pt idx="7">
                  <c:v>2019</c:v>
                </c:pt>
              </c:numCache>
            </c:numRef>
          </c:cat>
          <c:val>
            <c:numRef>
              <c:f>'alcohol induced'!$B$8:$B$15</c:f>
              <c:numCache>
                <c:formatCode>General</c:formatCode>
                <c:ptCount val="8"/>
                <c:pt idx="0">
                  <c:v>8</c:v>
                </c:pt>
                <c:pt idx="1">
                  <c:v>8.5</c:v>
                </c:pt>
                <c:pt idx="2">
                  <c:v>8.6999999999999993</c:v>
                </c:pt>
                <c:pt idx="3">
                  <c:v>11.6</c:v>
                </c:pt>
                <c:pt idx="4">
                  <c:v>11.8</c:v>
                </c:pt>
                <c:pt idx="5">
                  <c:v>11.1</c:v>
                </c:pt>
                <c:pt idx="6">
                  <c:v>12.1</c:v>
                </c:pt>
                <c:pt idx="7">
                  <c:v>11.3</c:v>
                </c:pt>
              </c:numCache>
            </c:numRef>
          </c:val>
          <c:smooth val="0"/>
          <c:extLst>
            <c:ext xmlns:c16="http://schemas.microsoft.com/office/drawing/2014/chart" uri="{C3380CC4-5D6E-409C-BE32-E72D297353CC}">
              <c16:uniqueId val="{00000000-C79B-4217-A844-A7848BAB4CD0}"/>
            </c:ext>
          </c:extLst>
        </c:ser>
        <c:dLbls>
          <c:showLegendKey val="0"/>
          <c:showVal val="0"/>
          <c:showCatName val="0"/>
          <c:showSerName val="0"/>
          <c:showPercent val="0"/>
          <c:showBubbleSize val="0"/>
        </c:dLbls>
        <c:marker val="1"/>
        <c:smooth val="0"/>
        <c:axId val="197083488"/>
        <c:axId val="197088480"/>
      </c:lineChart>
      <c:catAx>
        <c:axId val="197083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97088480"/>
        <c:crosses val="autoZero"/>
        <c:auto val="1"/>
        <c:lblAlgn val="ctr"/>
        <c:lblOffset val="100"/>
        <c:noMultiLvlLbl val="0"/>
      </c:catAx>
      <c:valAx>
        <c:axId val="19708848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970834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solidFill>
                  <a:schemeClr val="tx1"/>
                </a:solidFill>
              </a:rPr>
              <a:t>Alcohol-induced deaths per 100,000 population</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rgbClr val="A2ADB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'alcohol induced'!$A$5</c:f>
              <c:strCache>
                <c:ptCount val="1"/>
                <c:pt idx="0">
                  <c:v>2019
U.S.</c:v>
                </c:pt>
              </c:strCache>
            </c:strRef>
          </c:cat>
          <c:val>
            <c:numRef>
              <c:f>'alcohol induced'!$B$5</c:f>
              <c:numCache>
                <c:formatCode>General</c:formatCode>
                <c:ptCount val="1"/>
                <c:pt idx="0">
                  <c:v>10.4</c:v>
                </c:pt>
              </c:numCache>
            </c:numRef>
          </c:val>
          <c:extLst>
            <c:ext xmlns:c16="http://schemas.microsoft.com/office/drawing/2014/chart" uri="{C3380CC4-5D6E-409C-BE32-E72D297353CC}">
              <c16:uniqueId val="{00000000-EFFF-40AC-B3E9-8FCF1EBA6F3C}"/>
            </c:ext>
          </c:extLst>
        </c:ser>
        <c:dLbls>
          <c:dLblPos val="outEnd"/>
          <c:showLegendKey val="0"/>
          <c:showVal val="1"/>
          <c:showCatName val="0"/>
          <c:showSerName val="0"/>
          <c:showPercent val="0"/>
          <c:showBubbleSize val="0"/>
        </c:dLbls>
        <c:gapWidth val="219"/>
        <c:overlap val="-27"/>
        <c:axId val="354453024"/>
        <c:axId val="354468000"/>
      </c:barChart>
      <c:catAx>
        <c:axId val="354453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354468000"/>
        <c:crosses val="autoZero"/>
        <c:auto val="1"/>
        <c:lblAlgn val="ctr"/>
        <c:lblOffset val="100"/>
        <c:noMultiLvlLbl val="0"/>
      </c:catAx>
      <c:valAx>
        <c:axId val="354468000"/>
        <c:scaling>
          <c:orientation val="minMax"/>
          <c:max val="14"/>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544530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solidFill>
                  <a:schemeClr val="tx1"/>
                </a:solidFill>
              </a:rPr>
              <a:t>Chronic heavy drinking (adults)</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spPr>
            <a:ln w="28575" cap="rnd">
              <a:solidFill>
                <a:srgbClr val="3D6E6F"/>
              </a:solidFill>
              <a:round/>
            </a:ln>
            <a:effectLst/>
          </c:spPr>
          <c:marker>
            <c:symbol val="circle"/>
            <c:size val="5"/>
            <c:spPr>
              <a:solidFill>
                <a:srgbClr val="3D6E6F"/>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'heavy drinking'!$A$8:$A$14</c:f>
              <c:numCache>
                <c:formatCode>General</c:formatCode>
                <c:ptCount val="7"/>
                <c:pt idx="0">
                  <c:v>2011</c:v>
                </c:pt>
                <c:pt idx="1">
                  <c:v>2012</c:v>
                </c:pt>
                <c:pt idx="2">
                  <c:v>2013</c:v>
                </c:pt>
                <c:pt idx="3">
                  <c:v>2014</c:v>
                </c:pt>
                <c:pt idx="4">
                  <c:v>2015</c:v>
                </c:pt>
                <c:pt idx="5">
                  <c:v>2016</c:v>
                </c:pt>
                <c:pt idx="6">
                  <c:v>2017</c:v>
                </c:pt>
              </c:numCache>
            </c:numRef>
          </c:cat>
          <c:val>
            <c:numRef>
              <c:f>'heavy drinking'!$B$8:$B$14</c:f>
              <c:numCache>
                <c:formatCode>0.0%</c:formatCode>
                <c:ptCount val="7"/>
                <c:pt idx="0">
                  <c:v>7.8E-2</c:v>
                </c:pt>
                <c:pt idx="1">
                  <c:v>6.7000000000000004E-2</c:v>
                </c:pt>
                <c:pt idx="2">
                  <c:v>7.1999999999999995E-2</c:v>
                </c:pt>
                <c:pt idx="3">
                  <c:v>7.0999999999999994E-2</c:v>
                </c:pt>
                <c:pt idx="4">
                  <c:v>8.1000000000000003E-2</c:v>
                </c:pt>
                <c:pt idx="5">
                  <c:v>8.5999999999999993E-2</c:v>
                </c:pt>
                <c:pt idx="6">
                  <c:v>8.8999999999999996E-2</c:v>
                </c:pt>
              </c:numCache>
            </c:numRef>
          </c:val>
          <c:smooth val="0"/>
          <c:extLst>
            <c:ext xmlns:c16="http://schemas.microsoft.com/office/drawing/2014/chart" uri="{C3380CC4-5D6E-409C-BE32-E72D297353CC}">
              <c16:uniqueId val="{00000000-C535-4A3E-BAD3-13A948706BC5}"/>
            </c:ext>
          </c:extLst>
        </c:ser>
        <c:dLbls>
          <c:dLblPos val="t"/>
          <c:showLegendKey val="0"/>
          <c:showVal val="1"/>
          <c:showCatName val="0"/>
          <c:showSerName val="0"/>
          <c:showPercent val="0"/>
          <c:showBubbleSize val="0"/>
        </c:dLbls>
        <c:marker val="1"/>
        <c:smooth val="0"/>
        <c:axId val="362353120"/>
        <c:axId val="362353536"/>
      </c:lineChart>
      <c:catAx>
        <c:axId val="362353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362353536"/>
        <c:crosses val="autoZero"/>
        <c:auto val="1"/>
        <c:lblAlgn val="ctr"/>
        <c:lblOffset val="100"/>
        <c:noMultiLvlLbl val="0"/>
      </c:catAx>
      <c:valAx>
        <c:axId val="362353536"/>
        <c:scaling>
          <c:orientation val="minMax"/>
          <c:max val="0.1"/>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3623531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Sheet1!$B$30</c:f>
              <c:strCache>
                <c:ptCount val="1"/>
                <c:pt idx="0">
                  <c:v>Population</c:v>
                </c:pt>
              </c:strCache>
            </c:strRef>
          </c:tx>
          <c:spPr>
            <a:solidFill>
              <a:schemeClr val="accent1"/>
            </a:solidFill>
            <a:ln>
              <a:noFill/>
            </a:ln>
            <a:effectLst/>
          </c:spPr>
          <c:invertIfNegative val="0"/>
          <c:dPt>
            <c:idx val="0"/>
            <c:invertIfNegative val="0"/>
            <c:bubble3D val="0"/>
            <c:spPr>
              <a:solidFill>
                <a:srgbClr val="44546A"/>
              </a:solidFill>
              <a:ln>
                <a:noFill/>
              </a:ln>
              <a:effectLst/>
            </c:spPr>
            <c:extLst>
              <c:ext xmlns:c16="http://schemas.microsoft.com/office/drawing/2014/chart" uri="{C3380CC4-5D6E-409C-BE32-E72D297353CC}">
                <c16:uniqueId val="{0000000A-59E2-46AF-AB2B-7EFCC6F304B3}"/>
              </c:ext>
            </c:extLst>
          </c:dPt>
          <c:dPt>
            <c:idx val="1"/>
            <c:invertIfNegative val="0"/>
            <c:bubble3D val="0"/>
            <c:spPr>
              <a:solidFill>
                <a:srgbClr val="44546A"/>
              </a:solidFill>
              <a:ln>
                <a:noFill/>
              </a:ln>
              <a:effectLst/>
            </c:spPr>
            <c:extLst>
              <c:ext xmlns:c16="http://schemas.microsoft.com/office/drawing/2014/chart" uri="{C3380CC4-5D6E-409C-BE32-E72D297353CC}">
                <c16:uniqueId val="{00000009-59E2-46AF-AB2B-7EFCC6F304B3}"/>
              </c:ext>
            </c:extLst>
          </c:dPt>
          <c:dPt>
            <c:idx val="2"/>
            <c:invertIfNegative val="0"/>
            <c:bubble3D val="0"/>
            <c:spPr>
              <a:solidFill>
                <a:srgbClr val="44546A"/>
              </a:solidFill>
              <a:ln>
                <a:noFill/>
              </a:ln>
              <a:effectLst/>
            </c:spPr>
            <c:extLst>
              <c:ext xmlns:c16="http://schemas.microsoft.com/office/drawing/2014/chart" uri="{C3380CC4-5D6E-409C-BE32-E72D297353CC}">
                <c16:uniqueId val="{00000008-59E2-46AF-AB2B-7EFCC6F304B3}"/>
              </c:ext>
            </c:extLst>
          </c:dPt>
          <c:dPt>
            <c:idx val="3"/>
            <c:invertIfNegative val="0"/>
            <c:bubble3D val="0"/>
            <c:spPr>
              <a:solidFill>
                <a:srgbClr val="44546A"/>
              </a:solidFill>
              <a:ln>
                <a:noFill/>
              </a:ln>
              <a:effectLst/>
            </c:spPr>
            <c:extLst>
              <c:ext xmlns:c16="http://schemas.microsoft.com/office/drawing/2014/chart" uri="{C3380CC4-5D6E-409C-BE32-E72D297353CC}">
                <c16:uniqueId val="{00000007-59E2-46AF-AB2B-7EFCC6F304B3}"/>
              </c:ext>
            </c:extLst>
          </c:dPt>
          <c:dPt>
            <c:idx val="4"/>
            <c:invertIfNegative val="0"/>
            <c:bubble3D val="0"/>
            <c:spPr>
              <a:solidFill>
                <a:srgbClr val="44546A"/>
              </a:solidFill>
              <a:ln>
                <a:noFill/>
              </a:ln>
              <a:effectLst/>
            </c:spPr>
            <c:extLst>
              <c:ext xmlns:c16="http://schemas.microsoft.com/office/drawing/2014/chart" uri="{C3380CC4-5D6E-409C-BE32-E72D297353CC}">
                <c16:uniqueId val="{00000006-59E2-46AF-AB2B-7EFCC6F304B3}"/>
              </c:ext>
            </c:extLst>
          </c:dPt>
          <c:dPt>
            <c:idx val="5"/>
            <c:invertIfNegative val="0"/>
            <c:bubble3D val="0"/>
            <c:spPr>
              <a:solidFill>
                <a:srgbClr val="3D6E6F"/>
              </a:solidFill>
              <a:ln>
                <a:noFill/>
              </a:ln>
              <a:effectLst/>
            </c:spPr>
            <c:extLst>
              <c:ext xmlns:c16="http://schemas.microsoft.com/office/drawing/2014/chart" uri="{C3380CC4-5D6E-409C-BE32-E72D297353CC}">
                <c16:uniqueId val="{00000013-59E2-46AF-AB2B-7EFCC6F304B3}"/>
              </c:ext>
            </c:extLst>
          </c:dPt>
          <c:dPt>
            <c:idx val="6"/>
            <c:invertIfNegative val="0"/>
            <c:bubble3D val="0"/>
            <c:spPr>
              <a:solidFill>
                <a:srgbClr val="3D6E6F"/>
              </a:solidFill>
              <a:ln>
                <a:noFill/>
              </a:ln>
              <a:effectLst/>
            </c:spPr>
            <c:extLst>
              <c:ext xmlns:c16="http://schemas.microsoft.com/office/drawing/2014/chart" uri="{C3380CC4-5D6E-409C-BE32-E72D297353CC}">
                <c16:uniqueId val="{00000012-59E2-46AF-AB2B-7EFCC6F304B3}"/>
              </c:ext>
            </c:extLst>
          </c:dPt>
          <c:dPt>
            <c:idx val="7"/>
            <c:invertIfNegative val="0"/>
            <c:bubble3D val="0"/>
            <c:spPr>
              <a:solidFill>
                <a:srgbClr val="3D6E6F"/>
              </a:solidFill>
              <a:ln>
                <a:noFill/>
              </a:ln>
              <a:effectLst/>
            </c:spPr>
            <c:extLst>
              <c:ext xmlns:c16="http://schemas.microsoft.com/office/drawing/2014/chart" uri="{C3380CC4-5D6E-409C-BE32-E72D297353CC}">
                <c16:uniqueId val="{00000011-59E2-46AF-AB2B-7EFCC6F304B3}"/>
              </c:ext>
            </c:extLst>
          </c:dPt>
          <c:dPt>
            <c:idx val="8"/>
            <c:invertIfNegative val="0"/>
            <c:bubble3D val="0"/>
            <c:spPr>
              <a:solidFill>
                <a:srgbClr val="3D6E6F"/>
              </a:solidFill>
              <a:ln>
                <a:noFill/>
              </a:ln>
              <a:effectLst/>
            </c:spPr>
            <c:extLst>
              <c:ext xmlns:c16="http://schemas.microsoft.com/office/drawing/2014/chart" uri="{C3380CC4-5D6E-409C-BE32-E72D297353CC}">
                <c16:uniqueId val="{00000010-59E2-46AF-AB2B-7EFCC6F304B3}"/>
              </c:ext>
            </c:extLst>
          </c:dPt>
          <c:dPt>
            <c:idx val="9"/>
            <c:invertIfNegative val="0"/>
            <c:bubble3D val="0"/>
            <c:spPr>
              <a:solidFill>
                <a:srgbClr val="3D6E6F"/>
              </a:solidFill>
              <a:ln>
                <a:noFill/>
              </a:ln>
              <a:effectLst/>
            </c:spPr>
            <c:extLst>
              <c:ext xmlns:c16="http://schemas.microsoft.com/office/drawing/2014/chart" uri="{C3380CC4-5D6E-409C-BE32-E72D297353CC}">
                <c16:uniqueId val="{0000000F-59E2-46AF-AB2B-7EFCC6F304B3}"/>
              </c:ext>
            </c:extLst>
          </c:dPt>
          <c:dPt>
            <c:idx val="10"/>
            <c:invertIfNegative val="0"/>
            <c:bubble3D val="0"/>
            <c:spPr>
              <a:solidFill>
                <a:srgbClr val="3D6E6F"/>
              </a:solidFill>
              <a:ln>
                <a:noFill/>
              </a:ln>
              <a:effectLst/>
            </c:spPr>
            <c:extLst>
              <c:ext xmlns:c16="http://schemas.microsoft.com/office/drawing/2014/chart" uri="{C3380CC4-5D6E-409C-BE32-E72D297353CC}">
                <c16:uniqueId val="{0000000E-59E2-46AF-AB2B-7EFCC6F304B3}"/>
              </c:ext>
            </c:extLst>
          </c:dPt>
          <c:dPt>
            <c:idx val="11"/>
            <c:invertIfNegative val="0"/>
            <c:bubble3D val="0"/>
            <c:spPr>
              <a:solidFill>
                <a:srgbClr val="3D6E6F"/>
              </a:solidFill>
              <a:ln>
                <a:noFill/>
              </a:ln>
              <a:effectLst/>
            </c:spPr>
            <c:extLst>
              <c:ext xmlns:c16="http://schemas.microsoft.com/office/drawing/2014/chart" uri="{C3380CC4-5D6E-409C-BE32-E72D297353CC}">
                <c16:uniqueId val="{0000000D-59E2-46AF-AB2B-7EFCC6F304B3}"/>
              </c:ext>
            </c:extLst>
          </c:dPt>
          <c:dPt>
            <c:idx val="12"/>
            <c:invertIfNegative val="0"/>
            <c:bubble3D val="0"/>
            <c:spPr>
              <a:solidFill>
                <a:srgbClr val="3D6E6F"/>
              </a:solidFill>
              <a:ln>
                <a:noFill/>
              </a:ln>
              <a:effectLst/>
            </c:spPr>
            <c:extLst>
              <c:ext xmlns:c16="http://schemas.microsoft.com/office/drawing/2014/chart" uri="{C3380CC4-5D6E-409C-BE32-E72D297353CC}">
                <c16:uniqueId val="{0000000C-59E2-46AF-AB2B-7EFCC6F304B3}"/>
              </c:ext>
            </c:extLst>
          </c:dPt>
          <c:dPt>
            <c:idx val="13"/>
            <c:invertIfNegative val="0"/>
            <c:bubble3D val="0"/>
            <c:spPr>
              <a:solidFill>
                <a:srgbClr val="3D6E6F"/>
              </a:solidFill>
              <a:ln>
                <a:noFill/>
              </a:ln>
              <a:effectLst/>
            </c:spPr>
            <c:extLst>
              <c:ext xmlns:c16="http://schemas.microsoft.com/office/drawing/2014/chart" uri="{C3380CC4-5D6E-409C-BE32-E72D297353CC}">
                <c16:uniqueId val="{0000000B-59E2-46AF-AB2B-7EFCC6F304B3}"/>
              </c:ext>
            </c:extLst>
          </c:dPt>
          <c:dPt>
            <c:idx val="14"/>
            <c:invertIfNegative val="0"/>
            <c:bubble3D val="0"/>
            <c:spPr>
              <a:solidFill>
                <a:srgbClr val="44546A"/>
              </a:solidFill>
              <a:ln>
                <a:noFill/>
              </a:ln>
              <a:effectLst/>
            </c:spPr>
            <c:extLst>
              <c:ext xmlns:c16="http://schemas.microsoft.com/office/drawing/2014/chart" uri="{C3380CC4-5D6E-409C-BE32-E72D297353CC}">
                <c16:uniqueId val="{00000005-59E2-46AF-AB2B-7EFCC6F304B3}"/>
              </c:ext>
            </c:extLst>
          </c:dPt>
          <c:dPt>
            <c:idx val="15"/>
            <c:invertIfNegative val="0"/>
            <c:bubble3D val="0"/>
            <c:spPr>
              <a:solidFill>
                <a:srgbClr val="44546A"/>
              </a:solidFill>
              <a:ln>
                <a:noFill/>
              </a:ln>
              <a:effectLst/>
            </c:spPr>
            <c:extLst>
              <c:ext xmlns:c16="http://schemas.microsoft.com/office/drawing/2014/chart" uri="{C3380CC4-5D6E-409C-BE32-E72D297353CC}">
                <c16:uniqueId val="{00000003-59E2-46AF-AB2B-7EFCC6F304B3}"/>
              </c:ext>
            </c:extLst>
          </c:dPt>
          <c:dPt>
            <c:idx val="16"/>
            <c:invertIfNegative val="0"/>
            <c:bubble3D val="0"/>
            <c:spPr>
              <a:solidFill>
                <a:srgbClr val="44546A"/>
              </a:solidFill>
              <a:ln>
                <a:noFill/>
              </a:ln>
              <a:effectLst/>
            </c:spPr>
            <c:extLst>
              <c:ext xmlns:c16="http://schemas.microsoft.com/office/drawing/2014/chart" uri="{C3380CC4-5D6E-409C-BE32-E72D297353CC}">
                <c16:uniqueId val="{00000004-59E2-46AF-AB2B-7EFCC6F304B3}"/>
              </c:ext>
            </c:extLst>
          </c:dPt>
          <c:dPt>
            <c:idx val="17"/>
            <c:invertIfNegative val="0"/>
            <c:bubble3D val="0"/>
            <c:spPr>
              <a:solidFill>
                <a:srgbClr val="44546A"/>
              </a:solidFill>
              <a:ln>
                <a:noFill/>
              </a:ln>
              <a:effectLst/>
            </c:spPr>
            <c:extLst>
              <c:ext xmlns:c16="http://schemas.microsoft.com/office/drawing/2014/chart" uri="{C3380CC4-5D6E-409C-BE32-E72D297353CC}">
                <c16:uniqueId val="{00000002-59E2-46AF-AB2B-7EFCC6F304B3}"/>
              </c:ext>
            </c:extLst>
          </c:dPt>
          <c:cat>
            <c:strRef>
              <c:f>Sheet1!$A$31:$A$48</c:f>
              <c:strCache>
                <c:ptCount val="18"/>
                <c:pt idx="0">
                  <c:v>Under 5 years</c:v>
                </c:pt>
                <c:pt idx="1">
                  <c:v>5 to 9 years</c:v>
                </c:pt>
                <c:pt idx="2">
                  <c:v>10 to 14 years</c:v>
                </c:pt>
                <c:pt idx="3">
                  <c:v>15 to 19 years</c:v>
                </c:pt>
                <c:pt idx="4">
                  <c:v>20 to 24 years</c:v>
                </c:pt>
                <c:pt idx="5">
                  <c:v>25 to 29 years</c:v>
                </c:pt>
                <c:pt idx="6">
                  <c:v>30 to 34 years</c:v>
                </c:pt>
                <c:pt idx="7">
                  <c:v>35 to 39 years</c:v>
                </c:pt>
                <c:pt idx="8">
                  <c:v>40 to 44 years</c:v>
                </c:pt>
                <c:pt idx="9">
                  <c:v>45 to 49 years</c:v>
                </c:pt>
                <c:pt idx="10">
                  <c:v>50 to 54 years</c:v>
                </c:pt>
                <c:pt idx="11">
                  <c:v>55 to 59 years</c:v>
                </c:pt>
                <c:pt idx="12">
                  <c:v>60 to 64 years</c:v>
                </c:pt>
                <c:pt idx="13">
                  <c:v>65 to 69 years</c:v>
                </c:pt>
                <c:pt idx="14">
                  <c:v>70 to 74 years</c:v>
                </c:pt>
                <c:pt idx="15">
                  <c:v>75 to 79 years</c:v>
                </c:pt>
                <c:pt idx="16">
                  <c:v>80 to 84 years</c:v>
                </c:pt>
                <c:pt idx="17">
                  <c:v>85 years and over</c:v>
                </c:pt>
              </c:strCache>
            </c:strRef>
          </c:cat>
          <c:val>
            <c:numRef>
              <c:f>Sheet1!$B$31:$B$48</c:f>
              <c:numCache>
                <c:formatCode>#,##0</c:formatCode>
                <c:ptCount val="18"/>
                <c:pt idx="0">
                  <c:v>64035</c:v>
                </c:pt>
                <c:pt idx="1">
                  <c:v>69457</c:v>
                </c:pt>
                <c:pt idx="2">
                  <c:v>72774</c:v>
                </c:pt>
                <c:pt idx="3">
                  <c:v>79136</c:v>
                </c:pt>
                <c:pt idx="4">
                  <c:v>75973</c:v>
                </c:pt>
                <c:pt idx="5">
                  <c:v>79467</c:v>
                </c:pt>
                <c:pt idx="6">
                  <c:v>78728</c:v>
                </c:pt>
                <c:pt idx="7">
                  <c:v>75180</c:v>
                </c:pt>
                <c:pt idx="8">
                  <c:v>77305</c:v>
                </c:pt>
                <c:pt idx="9">
                  <c:v>87341</c:v>
                </c:pt>
                <c:pt idx="10">
                  <c:v>98127</c:v>
                </c:pt>
                <c:pt idx="11">
                  <c:v>107204</c:v>
                </c:pt>
                <c:pt idx="12">
                  <c:v>103197</c:v>
                </c:pt>
                <c:pt idx="13">
                  <c:v>91155</c:v>
                </c:pt>
                <c:pt idx="14">
                  <c:v>67126</c:v>
                </c:pt>
                <c:pt idx="15">
                  <c:v>45034</c:v>
                </c:pt>
                <c:pt idx="16">
                  <c:v>30210</c:v>
                </c:pt>
                <c:pt idx="17">
                  <c:v>34043</c:v>
                </c:pt>
              </c:numCache>
            </c:numRef>
          </c:val>
          <c:extLst>
            <c:ext xmlns:c16="http://schemas.microsoft.com/office/drawing/2014/chart" uri="{C3380CC4-5D6E-409C-BE32-E72D297353CC}">
              <c16:uniqueId val="{00000000-59E2-46AF-AB2B-7EFCC6F304B3}"/>
            </c:ext>
          </c:extLst>
        </c:ser>
        <c:dLbls>
          <c:showLegendKey val="0"/>
          <c:showVal val="0"/>
          <c:showCatName val="0"/>
          <c:showSerName val="0"/>
          <c:showPercent val="0"/>
          <c:showBubbleSize val="0"/>
        </c:dLbls>
        <c:gapWidth val="182"/>
        <c:axId val="2029332207"/>
        <c:axId val="2029344271"/>
      </c:barChart>
      <c:catAx>
        <c:axId val="2029332207"/>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29344271"/>
        <c:crosses val="autoZero"/>
        <c:auto val="1"/>
        <c:lblAlgn val="ctr"/>
        <c:lblOffset val="100"/>
        <c:noMultiLvlLbl val="0"/>
      </c:catAx>
      <c:valAx>
        <c:axId val="2029344271"/>
        <c:scaling>
          <c:orientation val="minMax"/>
          <c:max val="110000"/>
          <c:min val="0"/>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29332207"/>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solidFill>
                  <a:schemeClr val="tx1"/>
                </a:solidFill>
              </a:rPr>
              <a:t>Chronic heavy drinking (adults)</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92E4-4582-B3C3-B97B5D7482F2}"/>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'heavy drinking'!$A$6</c:f>
              <c:strCache>
                <c:ptCount val="1"/>
                <c:pt idx="0">
                  <c:v>2017
U.S.</c:v>
                </c:pt>
              </c:strCache>
            </c:strRef>
          </c:cat>
          <c:val>
            <c:numRef>
              <c:f>'heavy drinking'!$B$6</c:f>
              <c:numCache>
                <c:formatCode>0.0%</c:formatCode>
                <c:ptCount val="1"/>
                <c:pt idx="0">
                  <c:v>6.2E-2</c:v>
                </c:pt>
              </c:numCache>
            </c:numRef>
          </c:val>
          <c:extLst>
            <c:ext xmlns:c16="http://schemas.microsoft.com/office/drawing/2014/chart" uri="{C3380CC4-5D6E-409C-BE32-E72D297353CC}">
              <c16:uniqueId val="{00000002-92E4-4582-B3C3-B97B5D7482F2}"/>
            </c:ext>
          </c:extLst>
        </c:ser>
        <c:dLbls>
          <c:showLegendKey val="0"/>
          <c:showVal val="0"/>
          <c:showCatName val="0"/>
          <c:showSerName val="0"/>
          <c:showPercent val="0"/>
          <c:showBubbleSize val="0"/>
        </c:dLbls>
        <c:gapWidth val="219"/>
        <c:overlap val="-27"/>
        <c:axId val="354475488"/>
        <c:axId val="354461760"/>
      </c:barChart>
      <c:catAx>
        <c:axId val="354475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354461760"/>
        <c:crosses val="autoZero"/>
        <c:auto val="1"/>
        <c:lblAlgn val="ctr"/>
        <c:lblOffset val="100"/>
        <c:noMultiLvlLbl val="0"/>
      </c:catAx>
      <c:valAx>
        <c:axId val="354461760"/>
        <c:scaling>
          <c:orientation val="minMax"/>
          <c:max val="0.1"/>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3544754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solidFill>
                  <a:schemeClr val="tx1"/>
                </a:solidFill>
              </a:rPr>
              <a:t>Overdose emergency medical service</a:t>
            </a:r>
            <a:r>
              <a:rPr lang="en-US" b="1" baseline="0">
                <a:solidFill>
                  <a:schemeClr val="tx1"/>
                </a:solidFill>
              </a:rPr>
              <a:t> responses per 10,000 population</a:t>
            </a:r>
            <a:endParaRPr lang="en-US" b="1">
              <a:solidFill>
                <a:schemeClr val="tx1"/>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rgbClr val="3D6E6F"/>
            </a:solidFill>
            <a:ln>
              <a:noFill/>
            </a:ln>
            <a:effectLst/>
          </c:spPr>
          <c:invertIfNegative val="0"/>
          <c:dLbls>
            <c:spPr>
              <a:solidFill>
                <a:schemeClr val="bg1">
                  <a:lumMod val="95000"/>
                </a:schemeClr>
              </a:solid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'od response'!$A$7:$A$9</c:f>
              <c:numCache>
                <c:formatCode>General</c:formatCode>
                <c:ptCount val="3"/>
                <c:pt idx="0">
                  <c:v>2018</c:v>
                </c:pt>
                <c:pt idx="1">
                  <c:v>2019</c:v>
                </c:pt>
                <c:pt idx="2">
                  <c:v>2020</c:v>
                </c:pt>
              </c:numCache>
            </c:numRef>
          </c:cat>
          <c:val>
            <c:numRef>
              <c:f>'od response'!$B$7:$B$9</c:f>
              <c:numCache>
                <c:formatCode>General</c:formatCode>
                <c:ptCount val="3"/>
                <c:pt idx="0">
                  <c:v>65.900000000000006</c:v>
                </c:pt>
                <c:pt idx="1">
                  <c:v>74.900000000000006</c:v>
                </c:pt>
                <c:pt idx="2">
                  <c:v>76.7</c:v>
                </c:pt>
              </c:numCache>
            </c:numRef>
          </c:val>
          <c:extLst>
            <c:ext xmlns:c16="http://schemas.microsoft.com/office/drawing/2014/chart" uri="{C3380CC4-5D6E-409C-BE32-E72D297353CC}">
              <c16:uniqueId val="{00000000-003D-4867-BF15-44F60B606073}"/>
            </c:ext>
          </c:extLst>
        </c:ser>
        <c:dLbls>
          <c:dLblPos val="outEnd"/>
          <c:showLegendKey val="0"/>
          <c:showVal val="1"/>
          <c:showCatName val="0"/>
          <c:showSerName val="0"/>
          <c:showPercent val="0"/>
          <c:showBubbleSize val="0"/>
        </c:dLbls>
        <c:gapWidth val="219"/>
        <c:overlap val="-27"/>
        <c:axId val="354475072"/>
        <c:axId val="354470496"/>
      </c:barChart>
      <c:catAx>
        <c:axId val="354475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354470496"/>
        <c:crosses val="autoZero"/>
        <c:auto val="1"/>
        <c:lblAlgn val="ctr"/>
        <c:lblOffset val="100"/>
        <c:noMultiLvlLbl val="0"/>
      </c:catAx>
      <c:valAx>
        <c:axId val="354470496"/>
        <c:scaling>
          <c:orientation val="minMax"/>
          <c:min val="0"/>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544750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solidFill>
                  <a:schemeClr val="tx1"/>
                </a:solidFill>
              </a:rPr>
              <a:t>Current smoking</a:t>
            </a:r>
            <a:r>
              <a:rPr lang="en-US" b="1" baseline="0">
                <a:solidFill>
                  <a:schemeClr val="tx1"/>
                </a:solidFill>
              </a:rPr>
              <a:t> (adults)</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spPr>
            <a:ln w="28575" cap="rnd">
              <a:solidFill>
                <a:srgbClr val="3D6E6F"/>
              </a:solidFill>
              <a:round/>
            </a:ln>
            <a:effectLst/>
          </c:spPr>
          <c:marker>
            <c:symbol val="circle"/>
            <c:size val="5"/>
            <c:spPr>
              <a:solidFill>
                <a:srgbClr val="3D6E6F"/>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smoking!$A$9:$A$15</c:f>
              <c:numCache>
                <c:formatCode>General</c:formatCode>
                <c:ptCount val="7"/>
                <c:pt idx="0">
                  <c:v>2011</c:v>
                </c:pt>
                <c:pt idx="1">
                  <c:v>2012</c:v>
                </c:pt>
                <c:pt idx="2">
                  <c:v>2013</c:v>
                </c:pt>
                <c:pt idx="3">
                  <c:v>2014</c:v>
                </c:pt>
                <c:pt idx="4">
                  <c:v>2015</c:v>
                </c:pt>
                <c:pt idx="5">
                  <c:v>2016</c:v>
                </c:pt>
                <c:pt idx="6">
                  <c:v>2017</c:v>
                </c:pt>
              </c:numCache>
            </c:numRef>
          </c:cat>
          <c:val>
            <c:numRef>
              <c:f>smoking!$B$9:$B$15</c:f>
              <c:numCache>
                <c:formatCode>0.0%</c:formatCode>
                <c:ptCount val="7"/>
                <c:pt idx="0">
                  <c:v>0.22800000000000001</c:v>
                </c:pt>
                <c:pt idx="1">
                  <c:v>0.20300000000000001</c:v>
                </c:pt>
                <c:pt idx="2">
                  <c:v>0.20200000000000001</c:v>
                </c:pt>
                <c:pt idx="3">
                  <c:v>0.193</c:v>
                </c:pt>
                <c:pt idx="4">
                  <c:v>0.19500000000000001</c:v>
                </c:pt>
                <c:pt idx="5">
                  <c:v>0.19800000000000001</c:v>
                </c:pt>
                <c:pt idx="6">
                  <c:v>0.17299999999999999</c:v>
                </c:pt>
              </c:numCache>
            </c:numRef>
          </c:val>
          <c:smooth val="0"/>
          <c:extLst>
            <c:ext xmlns:c16="http://schemas.microsoft.com/office/drawing/2014/chart" uri="{C3380CC4-5D6E-409C-BE32-E72D297353CC}">
              <c16:uniqueId val="{00000000-B7EF-4D88-B0A0-EEF7B1EBAFC6}"/>
            </c:ext>
          </c:extLst>
        </c:ser>
        <c:dLbls>
          <c:dLblPos val="t"/>
          <c:showLegendKey val="0"/>
          <c:showVal val="1"/>
          <c:showCatName val="0"/>
          <c:showSerName val="0"/>
          <c:showPercent val="0"/>
          <c:showBubbleSize val="0"/>
        </c:dLbls>
        <c:marker val="1"/>
        <c:smooth val="0"/>
        <c:axId val="1972793312"/>
        <c:axId val="1972795392"/>
      </c:lineChart>
      <c:catAx>
        <c:axId val="1972793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972795392"/>
        <c:crosses val="autoZero"/>
        <c:auto val="1"/>
        <c:lblAlgn val="ctr"/>
        <c:lblOffset val="100"/>
        <c:noMultiLvlLbl val="0"/>
      </c:catAx>
      <c:valAx>
        <c:axId val="1972795392"/>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9727933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solidFill>
                  <a:schemeClr val="tx1"/>
                </a:solidFill>
              </a:rPr>
              <a:t>Current smoking (adults)</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A2ADB1"/>
              </a:solidFill>
              <a:ln>
                <a:noFill/>
              </a:ln>
              <a:effectLst/>
            </c:spPr>
            <c:extLst>
              <c:ext xmlns:c16="http://schemas.microsoft.com/office/drawing/2014/chart" uri="{C3380CC4-5D6E-409C-BE32-E72D297353CC}">
                <c16:uniqueId val="{00000001-E834-4CEB-9A8C-0AA8B87DC164}"/>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smoking!$A$7</c:f>
              <c:strCache>
                <c:ptCount val="1"/>
                <c:pt idx="0">
                  <c:v>2017
U.S.</c:v>
                </c:pt>
              </c:strCache>
            </c:strRef>
          </c:cat>
          <c:val>
            <c:numRef>
              <c:f>smoking!$B$7</c:f>
              <c:numCache>
                <c:formatCode>0.0%</c:formatCode>
                <c:ptCount val="1"/>
                <c:pt idx="0">
                  <c:v>0.17100000000000001</c:v>
                </c:pt>
              </c:numCache>
            </c:numRef>
          </c:val>
          <c:extLst>
            <c:ext xmlns:c16="http://schemas.microsoft.com/office/drawing/2014/chart" uri="{C3380CC4-5D6E-409C-BE32-E72D297353CC}">
              <c16:uniqueId val="{00000002-E834-4CEB-9A8C-0AA8B87DC164}"/>
            </c:ext>
          </c:extLst>
        </c:ser>
        <c:dLbls>
          <c:showLegendKey val="0"/>
          <c:showVal val="0"/>
          <c:showCatName val="0"/>
          <c:showSerName val="0"/>
          <c:showPercent val="0"/>
          <c:showBubbleSize val="0"/>
        </c:dLbls>
        <c:gapWidth val="219"/>
        <c:overlap val="-27"/>
        <c:axId val="362330656"/>
        <c:axId val="362332736"/>
      </c:barChart>
      <c:catAx>
        <c:axId val="362330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362332736"/>
        <c:crosses val="autoZero"/>
        <c:auto val="1"/>
        <c:lblAlgn val="ctr"/>
        <c:lblOffset val="100"/>
        <c:noMultiLvlLbl val="0"/>
      </c:catAx>
      <c:valAx>
        <c:axId val="362332736"/>
        <c:scaling>
          <c:orientation val="minMax"/>
          <c:max val="0.25"/>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3623306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r>
              <a:rPr lang="en-US"/>
              <a:t>Veterans</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0555555555555555E-2"/>
          <c:y val="0.14361979166666669"/>
          <c:w val="0.93888888888888888"/>
          <c:h val="0.71416331747594053"/>
        </c:manualLayout>
      </c:layout>
      <c:lineChart>
        <c:grouping val="stacked"/>
        <c:varyColors val="0"/>
        <c:ser>
          <c:idx val="0"/>
          <c:order val="0"/>
          <c:spPr>
            <a:ln w="28575" cap="rnd">
              <a:solidFill>
                <a:srgbClr val="3D6E6F"/>
              </a:solidFill>
              <a:round/>
            </a:ln>
            <a:effectLst/>
          </c:spPr>
          <c:marker>
            <c:symbol val="circle"/>
            <c:size val="5"/>
            <c:spPr>
              <a:solidFill>
                <a:schemeClr val="accent1"/>
              </a:solidFill>
              <a:ln w="9525">
                <a:solidFill>
                  <a:srgbClr val="3D6E6F"/>
                </a:solidFill>
              </a:ln>
              <a:effectLst/>
            </c:spPr>
          </c:marker>
          <c:dLbls>
            <c:spPr>
              <a:solidFill>
                <a:sysClr val="window" lastClr="FFFFFF"/>
              </a:solid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vets!$A$4:$A$11</c:f>
              <c:numCache>
                <c:formatCode>General</c:formatCode>
                <c:ptCount val="8"/>
                <c:pt idx="0">
                  <c:v>2012</c:v>
                </c:pt>
                <c:pt idx="1">
                  <c:v>2013</c:v>
                </c:pt>
                <c:pt idx="2">
                  <c:v>2014</c:v>
                </c:pt>
                <c:pt idx="3">
                  <c:v>2015</c:v>
                </c:pt>
                <c:pt idx="4">
                  <c:v>2016</c:v>
                </c:pt>
                <c:pt idx="5">
                  <c:v>2017</c:v>
                </c:pt>
                <c:pt idx="6">
                  <c:v>2018</c:v>
                </c:pt>
                <c:pt idx="7">
                  <c:v>2019</c:v>
                </c:pt>
              </c:numCache>
            </c:numRef>
          </c:cat>
          <c:val>
            <c:numRef>
              <c:f>vets!$B$4:$B$11</c:f>
              <c:numCache>
                <c:formatCode>0.0%</c:formatCode>
                <c:ptCount val="8"/>
                <c:pt idx="0">
                  <c:v>0.11600000000000001</c:v>
                </c:pt>
                <c:pt idx="1">
                  <c:v>0.112</c:v>
                </c:pt>
                <c:pt idx="2">
                  <c:v>0.11</c:v>
                </c:pt>
                <c:pt idx="3">
                  <c:v>0.1</c:v>
                </c:pt>
                <c:pt idx="4">
                  <c:v>9.6000000000000002E-2</c:v>
                </c:pt>
                <c:pt idx="5">
                  <c:v>9.7000000000000003E-2</c:v>
                </c:pt>
                <c:pt idx="6">
                  <c:v>9.7000000000000003E-2</c:v>
                </c:pt>
                <c:pt idx="7">
                  <c:v>8.8999999999999996E-2</c:v>
                </c:pt>
              </c:numCache>
            </c:numRef>
          </c:val>
          <c:smooth val="0"/>
          <c:extLst>
            <c:ext xmlns:c16="http://schemas.microsoft.com/office/drawing/2014/chart" uri="{C3380CC4-5D6E-409C-BE32-E72D297353CC}">
              <c16:uniqueId val="{00000000-2052-42A0-886D-AD28C4693488}"/>
            </c:ext>
          </c:extLst>
        </c:ser>
        <c:dLbls>
          <c:dLblPos val="t"/>
          <c:showLegendKey val="0"/>
          <c:showVal val="1"/>
          <c:showCatName val="0"/>
          <c:showSerName val="0"/>
          <c:showPercent val="0"/>
          <c:showBubbleSize val="0"/>
        </c:dLbls>
        <c:marker val="1"/>
        <c:smooth val="0"/>
        <c:axId val="1369987744"/>
        <c:axId val="1369994400"/>
      </c:lineChart>
      <c:catAx>
        <c:axId val="1369987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369994400"/>
        <c:crosses val="autoZero"/>
        <c:auto val="1"/>
        <c:lblAlgn val="ctr"/>
        <c:lblOffset val="100"/>
        <c:noMultiLvlLbl val="0"/>
      </c:catAx>
      <c:valAx>
        <c:axId val="1369994400"/>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crossAx val="1369987744"/>
        <c:crosses val="autoZero"/>
        <c:crossBetween val="between"/>
      </c:valAx>
      <c:spPr>
        <a:noFill/>
        <a:ln>
          <a:noFill/>
        </a:ln>
        <a:effectLst/>
      </c:spPr>
    </c:plotArea>
    <c:plotVisOnly val="1"/>
    <c:dispBlanksAs val="zero"/>
    <c:showDLblsOverMax val="0"/>
  </c:chart>
  <c:spPr>
    <a:noFill/>
    <a:ln>
      <a:noFill/>
    </a:ln>
    <a:effectLst/>
  </c:spPr>
  <c:txPr>
    <a:bodyPr/>
    <a:lstStyle/>
    <a:p>
      <a:pPr>
        <a:defRPr sz="1200" b="1"/>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solidFill>
                  <a:schemeClr val="tx1"/>
                </a:solidFill>
              </a:rPr>
              <a:t>Veterans</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solidFill>
                <a:schemeClr val="accent1"/>
              </a:solidFill>
            </a:ln>
            <a:effectLst/>
          </c:spPr>
          <c:invertIfNegative val="0"/>
          <c:dPt>
            <c:idx val="0"/>
            <c:invertIfNegative val="0"/>
            <c:bubble3D val="0"/>
            <c:spPr>
              <a:solidFill>
                <a:srgbClr val="A2ADB1"/>
              </a:solidFill>
              <a:ln>
                <a:solidFill>
                  <a:schemeClr val="accent1"/>
                </a:solidFill>
              </a:ln>
              <a:effectLst/>
            </c:spPr>
            <c:extLst>
              <c:ext xmlns:c16="http://schemas.microsoft.com/office/drawing/2014/chart" uri="{C3380CC4-5D6E-409C-BE32-E72D297353CC}">
                <c16:uniqueId val="{00000001-FBD5-4545-9C7A-355FDD7352A6}"/>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vets!$A$15</c:f>
              <c:strCache>
                <c:ptCount val="1"/>
                <c:pt idx="0">
                  <c:v>2019
U.S.</c:v>
                </c:pt>
              </c:strCache>
            </c:strRef>
          </c:cat>
          <c:val>
            <c:numRef>
              <c:f>vets!$B$15</c:f>
              <c:numCache>
                <c:formatCode>0.0%</c:formatCode>
                <c:ptCount val="1"/>
                <c:pt idx="0">
                  <c:v>6.9000000000000006E-2</c:v>
                </c:pt>
              </c:numCache>
            </c:numRef>
          </c:val>
          <c:extLst>
            <c:ext xmlns:c16="http://schemas.microsoft.com/office/drawing/2014/chart" uri="{C3380CC4-5D6E-409C-BE32-E72D297353CC}">
              <c16:uniqueId val="{00000002-FBD5-4545-9C7A-355FDD7352A6}"/>
            </c:ext>
          </c:extLst>
        </c:ser>
        <c:dLbls>
          <c:dLblPos val="outEnd"/>
          <c:showLegendKey val="0"/>
          <c:showVal val="1"/>
          <c:showCatName val="0"/>
          <c:showSerName val="0"/>
          <c:showPercent val="0"/>
          <c:showBubbleSize val="0"/>
        </c:dLbls>
        <c:gapWidth val="219"/>
        <c:overlap val="-27"/>
        <c:axId val="1954984592"/>
        <c:axId val="1954987920"/>
      </c:barChart>
      <c:catAx>
        <c:axId val="1954984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954987920"/>
        <c:crosses val="autoZero"/>
        <c:auto val="1"/>
        <c:lblAlgn val="ctr"/>
        <c:lblOffset val="100"/>
        <c:noMultiLvlLbl val="0"/>
      </c:catAx>
      <c:valAx>
        <c:axId val="1954987920"/>
        <c:scaling>
          <c:orientation val="minMax"/>
          <c:max val="0.14000000000000001"/>
        </c:scaling>
        <c:delete val="1"/>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crossAx val="19549845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solidFill>
                  <a:schemeClr val="tx1"/>
                </a:solidFill>
              </a:rPr>
              <a:t>Persons with a disability</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lineChart>
        <c:grouping val="stacked"/>
        <c:varyColors val="0"/>
        <c:ser>
          <c:idx val="0"/>
          <c:order val="0"/>
          <c:spPr>
            <a:ln w="28575" cap="rnd">
              <a:solidFill>
                <a:srgbClr val="3D6E6F"/>
              </a:solidFill>
              <a:round/>
            </a:ln>
            <a:effectLst/>
          </c:spPr>
          <c:marker>
            <c:symbol val="circle"/>
            <c:size val="5"/>
            <c:spPr>
              <a:solidFill>
                <a:srgbClr val="3D6E6F"/>
              </a:solidFill>
              <a:ln w="9525">
                <a:solidFill>
                  <a:schemeClr val="accent1"/>
                </a:solidFill>
              </a:ln>
              <a:effectLst/>
            </c:spPr>
          </c:marker>
          <c:dLbls>
            <c:dLbl>
              <c:idx val="4"/>
              <c:layout>
                <c:manualLayout>
                  <c:x val="-5.4701344150163048E-2"/>
                  <c:y val="-4.24035190045688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FAF-48C8-8E31-3099E05F6D22}"/>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disability!$A$18:$A$25</c:f>
              <c:numCache>
                <c:formatCode>General</c:formatCode>
                <c:ptCount val="8"/>
                <c:pt idx="0">
                  <c:v>2012</c:v>
                </c:pt>
                <c:pt idx="1">
                  <c:v>2013</c:v>
                </c:pt>
                <c:pt idx="2">
                  <c:v>2014</c:v>
                </c:pt>
                <c:pt idx="3">
                  <c:v>2015</c:v>
                </c:pt>
                <c:pt idx="4">
                  <c:v>2016</c:v>
                </c:pt>
                <c:pt idx="5">
                  <c:v>2017</c:v>
                </c:pt>
                <c:pt idx="6">
                  <c:v>2018</c:v>
                </c:pt>
                <c:pt idx="7">
                  <c:v>2019</c:v>
                </c:pt>
              </c:numCache>
            </c:numRef>
          </c:cat>
          <c:val>
            <c:numRef>
              <c:f>disability!$B$18:$B$25</c:f>
              <c:numCache>
                <c:formatCode>0.0%</c:formatCode>
                <c:ptCount val="8"/>
                <c:pt idx="0">
                  <c:v>0.159</c:v>
                </c:pt>
                <c:pt idx="1">
                  <c:v>0.16300000000000001</c:v>
                </c:pt>
                <c:pt idx="2">
                  <c:v>0.161</c:v>
                </c:pt>
                <c:pt idx="3">
                  <c:v>0.16300000000000001</c:v>
                </c:pt>
                <c:pt idx="4">
                  <c:v>0.158</c:v>
                </c:pt>
                <c:pt idx="5">
                  <c:v>0.16500000000000001</c:v>
                </c:pt>
                <c:pt idx="6">
                  <c:v>0.16600000000000001</c:v>
                </c:pt>
                <c:pt idx="7">
                  <c:v>0.16200000000000001</c:v>
                </c:pt>
              </c:numCache>
            </c:numRef>
          </c:val>
          <c:smooth val="0"/>
          <c:extLst>
            <c:ext xmlns:c16="http://schemas.microsoft.com/office/drawing/2014/chart" uri="{C3380CC4-5D6E-409C-BE32-E72D297353CC}">
              <c16:uniqueId val="{00000001-3FAF-48C8-8E31-3099E05F6D22}"/>
            </c:ext>
          </c:extLst>
        </c:ser>
        <c:dLbls>
          <c:dLblPos val="t"/>
          <c:showLegendKey val="0"/>
          <c:showVal val="1"/>
          <c:showCatName val="0"/>
          <c:showSerName val="0"/>
          <c:showPercent val="0"/>
          <c:showBubbleSize val="0"/>
        </c:dLbls>
        <c:marker val="1"/>
        <c:smooth val="0"/>
        <c:axId val="1807329536"/>
        <c:axId val="1807323712"/>
      </c:lineChart>
      <c:catAx>
        <c:axId val="1807329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807323712"/>
        <c:crosses val="autoZero"/>
        <c:auto val="1"/>
        <c:lblAlgn val="ctr"/>
        <c:lblOffset val="100"/>
        <c:noMultiLvlLbl val="0"/>
      </c:catAx>
      <c:valAx>
        <c:axId val="1807323712"/>
        <c:scaling>
          <c:orientation val="minMax"/>
          <c:max val="0.25"/>
          <c:min val="0"/>
        </c:scaling>
        <c:delete val="1"/>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crossAx val="1807329536"/>
        <c:crosses val="autoZero"/>
        <c:crossBetween val="between"/>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dirty="0">
                <a:solidFill>
                  <a:schemeClr val="tx1"/>
                </a:solidFill>
              </a:rPr>
              <a:t>Persons with a disability</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rgbClr val="A2ADB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disability!$A$15</c:f>
              <c:strCache>
                <c:ptCount val="1"/>
                <c:pt idx="0">
                  <c:v>2019
U.S.</c:v>
                </c:pt>
              </c:strCache>
            </c:strRef>
          </c:cat>
          <c:val>
            <c:numRef>
              <c:f>disability!$B$15</c:f>
              <c:numCache>
                <c:formatCode>0.0%</c:formatCode>
                <c:ptCount val="1"/>
                <c:pt idx="0">
                  <c:v>0.127</c:v>
                </c:pt>
              </c:numCache>
            </c:numRef>
          </c:val>
          <c:extLst>
            <c:ext xmlns:c16="http://schemas.microsoft.com/office/drawing/2014/chart" uri="{C3380CC4-5D6E-409C-BE32-E72D297353CC}">
              <c16:uniqueId val="{00000000-88D8-473D-A934-E993BF909A3A}"/>
            </c:ext>
          </c:extLst>
        </c:ser>
        <c:dLbls>
          <c:showLegendKey val="0"/>
          <c:showVal val="0"/>
          <c:showCatName val="0"/>
          <c:showSerName val="0"/>
          <c:showPercent val="0"/>
          <c:showBubbleSize val="0"/>
        </c:dLbls>
        <c:gapWidth val="219"/>
        <c:overlap val="-27"/>
        <c:axId val="1374074784"/>
        <c:axId val="1374075200"/>
      </c:barChart>
      <c:catAx>
        <c:axId val="1374074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374075200"/>
        <c:crosses val="autoZero"/>
        <c:auto val="1"/>
        <c:lblAlgn val="ctr"/>
        <c:lblOffset val="100"/>
        <c:noMultiLvlLbl val="0"/>
      </c:catAx>
      <c:valAx>
        <c:axId val="1374075200"/>
        <c:scaling>
          <c:orientation val="minMax"/>
          <c:max val="0.25"/>
        </c:scaling>
        <c:delete val="1"/>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crossAx val="13740747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sz="1400" b="1">
                <a:solidFill>
                  <a:schemeClr val="tx1"/>
                </a:solidFill>
              </a:rPr>
              <a:t>Children living in poverty</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rgbClr val="A2ADB1"/>
            </a:solidFill>
            <a:ln>
              <a:noFill/>
            </a:ln>
            <a:effectLst/>
          </c:spPr>
          <c:invertIfNegative val="0"/>
          <c:dLbls>
            <c:spPr>
              <a:solidFill>
                <a:schemeClr val="bg1">
                  <a:lumMod val="95000"/>
                </a:schemeClr>
              </a:solid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'children poverty'!$A$5</c:f>
              <c:strCache>
                <c:ptCount val="1"/>
                <c:pt idx="0">
                  <c:v>2019
U.S.</c:v>
                </c:pt>
              </c:strCache>
            </c:strRef>
          </c:cat>
          <c:val>
            <c:numRef>
              <c:f>'children poverty'!$B$5</c:f>
              <c:numCache>
                <c:formatCode>0.0%</c:formatCode>
                <c:ptCount val="1"/>
                <c:pt idx="0">
                  <c:v>0.16800000000000001</c:v>
                </c:pt>
              </c:numCache>
            </c:numRef>
          </c:val>
          <c:extLst>
            <c:ext xmlns:c16="http://schemas.microsoft.com/office/drawing/2014/chart" uri="{C3380CC4-5D6E-409C-BE32-E72D297353CC}">
              <c16:uniqueId val="{00000000-3F6A-4448-9730-2D0E75EF2287}"/>
            </c:ext>
          </c:extLst>
        </c:ser>
        <c:dLbls>
          <c:showLegendKey val="0"/>
          <c:showVal val="0"/>
          <c:showCatName val="0"/>
          <c:showSerName val="0"/>
          <c:showPercent val="0"/>
          <c:showBubbleSize val="0"/>
        </c:dLbls>
        <c:gapWidth val="219"/>
        <c:overlap val="-27"/>
        <c:axId val="314648000"/>
        <c:axId val="314649664"/>
      </c:barChart>
      <c:catAx>
        <c:axId val="314648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314649664"/>
        <c:crosses val="autoZero"/>
        <c:auto val="1"/>
        <c:lblAlgn val="ctr"/>
        <c:lblOffset val="100"/>
        <c:noMultiLvlLbl val="0"/>
      </c:catAx>
      <c:valAx>
        <c:axId val="314649664"/>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3146480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81_91C62932.xml><?xml version="1.0" encoding="utf-8"?>
<p188:cmLst xmlns:a="http://schemas.openxmlformats.org/drawingml/2006/main" xmlns:r="http://schemas.openxmlformats.org/officeDocument/2006/relationships" xmlns:p188="http://schemas.microsoft.com/office/powerpoint/2018/8/main">
  <p188:cm id="{BB173C15-759A-480A-BF69-8A68A3E0B1FC}" authorId="{16C402D6-500E-6292-D98F-F1943A03E912}" created="2021-12-10T17:40:06.991">
    <ac:txMkLst xmlns:ac="http://schemas.microsoft.com/office/drawing/2013/main/command">
      <pc:docMk xmlns:pc="http://schemas.microsoft.com/office/powerpoint/2013/main/command"/>
      <pc:sldMk xmlns:pc="http://schemas.microsoft.com/office/powerpoint/2013/main/command" cId="2445682994" sldId="385"/>
      <ac:graphicFrameMk id="7" creationId="{462D960F-33C3-45A1-B5CB-90309EC48857}"/>
      <ac:tblMk/>
      <ac:tcMk rowId="2086731360" colId="1223096879"/>
      <ac:txMk cp="44" len="13">
        <ac:context len="92" hash="3885256005"/>
      </ac:txMk>
    </ac:txMkLst>
    <p188:pos x="10292956" y="2421304"/>
    <p188:txBody>
      <a:bodyPr/>
      <a:lstStyle/>
      <a:p>
        <a:r>
          <a:rPr lang="en-US"/>
          <a:t>Awa is also an MCoC Tri-Chair and her last name is missing an "h" (Conteh)</a:t>
        </a:r>
      </a:p>
    </p188:txBody>
  </p188:cm>
  <p188:cm id="{66012F1B-4370-4176-9467-DFB55B1D9DC2}" authorId="{16C402D6-500E-6292-D98F-F1943A03E912}" created="2021-12-10T17:43:19.583">
    <pc:sldMkLst xmlns:pc="http://schemas.microsoft.com/office/powerpoint/2013/main/command">
      <pc:docMk/>
      <pc:sldMk cId="2445682994" sldId="385"/>
    </pc:sldMkLst>
    <p188:txBody>
      <a:bodyPr/>
      <a:lstStyle/>
      <a:p>
        <a:r>
          <a:rPr lang="en-US"/>
          <a:t>I'm one of the Tri-Chairs.  And it's just Maine Continuum of Care. Collaborative is not in the title.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ED5D2B-9422-4547-9E81-2D8D2D1904FC}" type="datetimeFigureOut">
              <a:rPr lang="en-US" smtClean="0"/>
              <a:t>12/13/2021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86CDD7-021C-4D44-A941-E7B69ADD70F4}" type="slidenum">
              <a:rPr lang="en-US" smtClean="0"/>
              <a:t>‹#›</a:t>
            </a:fld>
            <a:endParaRPr lang="en-US"/>
          </a:p>
        </p:txBody>
      </p:sp>
    </p:spTree>
    <p:extLst>
      <p:ext uri="{BB962C8B-B14F-4D97-AF65-F5344CB8AC3E}">
        <p14:creationId xmlns:p14="http://schemas.microsoft.com/office/powerpoint/2010/main" val="3818375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Awa welcomes</a:t>
            </a:r>
            <a:r>
              <a:rPr lang="en-US" baseline="0" dirty="0"/>
              <a:t> participants</a:t>
            </a:r>
            <a:endParaRPr lang="en-US" dirty="0"/>
          </a:p>
        </p:txBody>
      </p:sp>
      <p:sp>
        <p:nvSpPr>
          <p:cNvPr id="4" name="Slide Number Placeholder 3"/>
          <p:cNvSpPr>
            <a:spLocks noGrp="1"/>
          </p:cNvSpPr>
          <p:nvPr>
            <p:ph type="sldNum" sz="quarter" idx="10"/>
          </p:nvPr>
        </p:nvSpPr>
        <p:spPr/>
        <p:txBody>
          <a:bodyPr/>
          <a:lstStyle/>
          <a:p>
            <a:fld id="{4886CDD7-021C-4D44-A941-E7B69ADD70F4}" type="slidenum">
              <a:rPr lang="en-US" smtClean="0"/>
              <a:t>1</a:t>
            </a:fld>
            <a:endParaRPr lang="en-US"/>
          </a:p>
        </p:txBody>
      </p:sp>
    </p:spTree>
    <p:extLst>
      <p:ext uri="{BB962C8B-B14F-4D97-AF65-F5344CB8AC3E}">
        <p14:creationId xmlns:p14="http://schemas.microsoft.com/office/powerpoint/2010/main" val="19684128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JSI or other facilitator</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10</a:t>
            </a:fld>
            <a:endParaRPr lang="en-US"/>
          </a:p>
        </p:txBody>
      </p:sp>
    </p:spTree>
    <p:extLst>
      <p:ext uri="{BB962C8B-B14F-4D97-AF65-F5344CB8AC3E}">
        <p14:creationId xmlns:p14="http://schemas.microsoft.com/office/powerpoint/2010/main" val="73635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JSI or other facilitator</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sz="1200" kern="120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A star means that the health issue or problem is getting better over time or better in comparison to another place</a:t>
            </a:r>
          </a:p>
          <a:p>
            <a:r>
              <a:rPr lang="en-US" sz="1200" kern="1200" baseline="0" dirty="0">
                <a:solidFill>
                  <a:schemeClr val="tx1"/>
                </a:solidFill>
                <a:effectLst/>
                <a:latin typeface="+mn-lt"/>
                <a:ea typeface="+mn-ea"/>
                <a:cs typeface="+mn-cs"/>
              </a:rPr>
              <a:t>A red exclamation point means that the health issue or problem is getting worse over time or worse in comparison to another place</a:t>
            </a:r>
          </a:p>
          <a:p>
            <a:r>
              <a:rPr lang="en-US" sz="1200" kern="1200" baseline="0" dirty="0">
                <a:solidFill>
                  <a:schemeClr val="tx1"/>
                </a:solidFill>
                <a:effectLst/>
                <a:latin typeface="+mn-lt"/>
                <a:ea typeface="+mn-ea"/>
                <a:cs typeface="+mn-cs"/>
              </a:rPr>
              <a:t>A gray circle means that the dating hasn’t changed over time or isn’t much different in comparison to another place</a:t>
            </a:r>
          </a:p>
          <a:p>
            <a:r>
              <a:rPr lang="en-US" sz="1200" kern="1200" baseline="0" dirty="0">
                <a:solidFill>
                  <a:schemeClr val="tx1"/>
                </a:solidFill>
                <a:effectLst/>
                <a:latin typeface="+mn-lt"/>
                <a:ea typeface="+mn-ea"/>
                <a:cs typeface="+mn-cs"/>
              </a:rPr>
              <a:t>N/A means that there was not enough data to be able to make a comparison</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There are two additional symbols you might see:</a:t>
            </a:r>
          </a:p>
          <a:p>
            <a:r>
              <a:rPr lang="en-US" sz="1200" kern="1200" baseline="0" dirty="0">
                <a:solidFill>
                  <a:schemeClr val="tx1"/>
                </a:solidFill>
                <a:effectLst/>
                <a:latin typeface="+mn-lt"/>
                <a:ea typeface="+mn-ea"/>
                <a:cs typeface="+mn-cs"/>
              </a:rPr>
              <a:t>A black dot means that you should use caution when interpreting the data – the results might be unreliable because of small numbers</a:t>
            </a:r>
          </a:p>
          <a:p>
            <a:r>
              <a:rPr lang="en-US" sz="1200" kern="1200" baseline="0" dirty="0">
                <a:solidFill>
                  <a:schemeClr val="tx1"/>
                </a:solidFill>
                <a:effectLst/>
                <a:latin typeface="+mn-lt"/>
                <a:ea typeface="+mn-ea"/>
                <a:cs typeface="+mn-cs"/>
              </a:rPr>
              <a:t>A black dash means that data was unavailable, or that data was suppressed due to a small number of respondents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(Go to next slide and walk audience through an example)</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886CDD7-021C-4D44-A941-E7B69ADD70F4}" type="slidenum">
              <a:rPr lang="en-US" smtClean="0"/>
              <a:t>11</a:t>
            </a:fld>
            <a:endParaRPr lang="en-US"/>
          </a:p>
        </p:txBody>
      </p:sp>
    </p:spTree>
    <p:extLst>
      <p:ext uri="{BB962C8B-B14F-4D97-AF65-F5344CB8AC3E}">
        <p14:creationId xmlns:p14="http://schemas.microsoft.com/office/powerpoint/2010/main" val="14798298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example of how we’ve visualized the data in the County Health Profiles.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charts in this presentation are all excerpts from the Data Health Profiles that were created by </a:t>
            </a:r>
            <a:r>
              <a:rPr lang="en-US" dirty="0" err="1"/>
              <a:t>MaineHealth</a:t>
            </a:r>
            <a:r>
              <a:rPr lang="en-US" dirty="0"/>
              <a:t> and the Maine CDC. They contain data pulled from publicly available sources that are designed to help people learn more about the health of their communities. Not all the data points are available for every measure, but we’ve included data wherever we can.</a:t>
            </a:r>
          </a:p>
          <a:p>
            <a:endParaRPr lang="en-US" dirty="0"/>
          </a:p>
          <a:p>
            <a:r>
              <a:rPr lang="en-US" dirty="0"/>
              <a:t>The green bars represent data from your community. The left most one represents a past data point, and the right bar represents the most recent data point available when the data was gathered. These are the same data points used in the Data Health Profiles.</a:t>
            </a:r>
          </a:p>
          <a:p>
            <a:endParaRPr lang="en-US" dirty="0"/>
          </a:p>
          <a:p>
            <a:r>
              <a:rPr lang="en-US" dirty="0"/>
              <a:t>The grey bars represent data for the state of Maine as a whole- on the left- and for the United States as a whole- on the right, when it is available.</a:t>
            </a:r>
          </a:p>
          <a:p>
            <a:endParaRPr lang="en-US" dirty="0"/>
          </a:p>
          <a:p>
            <a:r>
              <a:rPr lang="en-US" dirty="0"/>
              <a:t>We’ve also noted where differences in the data points are ‘statistically significant’. A difference between two measurements is significant when scientists can say, with a known degree of confidence, that the difference between them is large enough that the difference is most likely to be caused by an actual difference in the item being measured, and not caused by error associated taking the measurement. All of these tests are comparing the most recent data point for your community to other data points. A red exclamation mark indicates a difference that your community is significantly different in a less desirable direction compared to the data point with the symbol. A green star indicates that your community is significantly different in a more desirable direction. A grey circle indicates that there is no significant difference.</a:t>
            </a:r>
          </a:p>
          <a:p>
            <a:endParaRPr lang="en-US" baseline="0" dirty="0"/>
          </a:p>
          <a:p>
            <a:r>
              <a:rPr lang="en-US" b="1" dirty="0"/>
              <a:t>(keep in presentation – do not read</a:t>
            </a:r>
            <a:r>
              <a:rPr lang="en-US" b="1" baseline="0" dirty="0"/>
              <a:t> for deaf/HOH event or people with disabilities). </a:t>
            </a:r>
            <a:r>
              <a:rPr lang="en-US" dirty="0"/>
              <a:t>A difference between two measurements is significant when scientists can say, with a known degree of confidence, that the difference between them is large enough that the difference is most likely to be caused by an actual difference in the item being measured, and not caused by an</a:t>
            </a:r>
            <a:r>
              <a:rPr lang="en-US" baseline="0" dirty="0"/>
              <a:t> error</a:t>
            </a:r>
            <a:r>
              <a:rPr lang="en-US" dirty="0"/>
              <a:t> associated taking the measurement. All of these tests are comparing the most recent data point for your community to other data points. </a:t>
            </a:r>
          </a:p>
          <a:p>
            <a:endParaRPr lang="en-US" dirty="0"/>
          </a:p>
          <a:p>
            <a:r>
              <a:rPr lang="en-US" dirty="0"/>
              <a:t>For example, in this slide, we have two symbols. The grey circle next to the measurement for 2009-2011 Aroostook County means that there is no significantly different change in the rate of poverty in Aroostook County when comparing the data from 2009-2011 to the data from 2015-2019. The red exclamation mark next to the Maine data point says there is a significant difference between 2015-2019 Aroostook County and 2015-2019 Maine, and that it is less desirable that Aroostook County has a higher rate of individuals living in poverty. No comparison could be made to the data for the U.S. because the years of data collection were different.</a:t>
            </a:r>
          </a:p>
          <a:p>
            <a:endParaRPr lang="en-US" dirty="0"/>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12</a:t>
            </a:fld>
            <a:endParaRPr lang="en-US"/>
          </a:p>
        </p:txBody>
      </p:sp>
    </p:spTree>
    <p:extLst>
      <p:ext uri="{BB962C8B-B14F-4D97-AF65-F5344CB8AC3E}">
        <p14:creationId xmlns:p14="http://schemas.microsoft.com/office/powerpoint/2010/main" val="2617010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Maine Shared CHNA website contains</a:t>
            </a:r>
            <a:r>
              <a:rPr lang="en-US" baseline="0" dirty="0"/>
              <a:t> health profiles for 3 of Maine’s largest cities, 16 counties, 5 public health districts, the state, as well as data provided by race, ethnicity, educational attainment, gender, sexual orientation, older adults, insurance status, income, and rurality. </a:t>
            </a:r>
          </a:p>
          <a:p>
            <a:endParaRPr lang="en-US" baseline="0" dirty="0"/>
          </a:p>
          <a:p>
            <a:r>
              <a:rPr lang="en-US" baseline="0" dirty="0"/>
              <a:t>IN addition, there is an interactive data portal where you can search by specific data points. All these breakdowns are then provided by data point. </a:t>
            </a:r>
          </a:p>
          <a:p>
            <a:endParaRPr lang="en-US" baseline="0" dirty="0"/>
          </a:p>
          <a:p>
            <a:r>
              <a:rPr lang="en-US" b="1" baseline="0" dirty="0"/>
              <a:t>REGARDING COVID-19 DATA</a:t>
            </a:r>
          </a:p>
          <a:p>
            <a:r>
              <a:rPr lang="en-US" baseline="0" dirty="0"/>
              <a:t>The Maine Shared CHNA data set does not include any data of COVID-19. This is largely due to the fact that there is a much more up-to-date and comprehensive Maine Data Dashboard continually being updated on the Maine CDC website. </a:t>
            </a:r>
          </a:p>
          <a:p>
            <a:endParaRPr lang="en-US" baseline="0" dirty="0"/>
          </a:p>
          <a:p>
            <a:r>
              <a:rPr lang="en-US" baseline="0" dirty="0"/>
              <a:t>Here you can find daily lab results, new case counts by date, trends, county breakdowns, data by race, and comparisons to other states and the nation. </a:t>
            </a:r>
          </a:p>
        </p:txBody>
      </p:sp>
      <p:sp>
        <p:nvSpPr>
          <p:cNvPr id="4" name="Slide Number Placeholder 3"/>
          <p:cNvSpPr>
            <a:spLocks noGrp="1"/>
          </p:cNvSpPr>
          <p:nvPr>
            <p:ph type="sldNum" sz="quarter" idx="10"/>
          </p:nvPr>
        </p:nvSpPr>
        <p:spPr/>
        <p:txBody>
          <a:bodyPr/>
          <a:lstStyle/>
          <a:p>
            <a:fld id="{4886CDD7-021C-4D44-A941-E7B69ADD70F4}" type="slidenum">
              <a:rPr lang="en-US" smtClean="0"/>
              <a:t>13</a:t>
            </a:fld>
            <a:endParaRPr lang="en-US"/>
          </a:p>
        </p:txBody>
      </p:sp>
    </p:spTree>
    <p:extLst>
      <p:ext uri="{BB962C8B-B14F-4D97-AF65-F5344CB8AC3E}">
        <p14:creationId xmlns:p14="http://schemas.microsoft.com/office/powerpoint/2010/main" val="8155463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a:t>
            </a:r>
            <a:r>
              <a:rPr lang="en-US" baseline="0" dirty="0"/>
              <a:t> we walk through the following data slides together, take notes. What surprises you? What stands out? What’s moving in the wrong direction? </a:t>
            </a:r>
          </a:p>
          <a:p>
            <a:endParaRPr lang="en-US" baseline="0" dirty="0"/>
          </a:p>
          <a:p>
            <a:r>
              <a:rPr lang="en-US" baseline="0" dirty="0"/>
              <a:t>Once the data presentation is over, you will be divided into breakout groups to discuss the data, share your top concerns, identify your top priorities, and share your knowledge about what’s working and what we need to work on to </a:t>
            </a:r>
            <a:r>
              <a:rPr lang="en-US" baseline="0" dirty="0" err="1"/>
              <a:t>addres</a:t>
            </a:r>
            <a:r>
              <a:rPr lang="en-US" baseline="0" dirty="0"/>
              <a:t> those top concerns. </a:t>
            </a:r>
          </a:p>
          <a:p>
            <a:endParaRPr lang="en-US" baseline="0" dirty="0"/>
          </a:p>
          <a:p>
            <a:r>
              <a:rPr lang="en-US" baseline="0" dirty="0"/>
              <a:t>Ready? Here we go.</a:t>
            </a:r>
            <a:endParaRPr lang="en-US" dirty="0"/>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14</a:t>
            </a:fld>
            <a:endParaRPr lang="en-US"/>
          </a:p>
        </p:txBody>
      </p:sp>
    </p:spTree>
    <p:extLst>
      <p:ext uri="{BB962C8B-B14F-4D97-AF65-F5344CB8AC3E}">
        <p14:creationId xmlns:p14="http://schemas.microsoft.com/office/powerpoint/2010/main" val="1352829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Arial" panose="020B0604020202020204" pitchFamily="34" charset="0"/>
              </a:rPr>
              <a:t>Reliable, consistently collected data on the number of people who are homeless or housing insecure is difficult to find, especially at the county level.  One measure we can track is the percentage of rate of high school students who report they usually do not sleep in their parent’s or guardian’s home.  This percentage has decreased between 2017 and 2019, however this difference is not significant. </a:t>
            </a:r>
          </a:p>
          <a:p>
            <a:endParaRPr lang="en-US" sz="1800" b="0" i="0" u="none" strike="noStrike" dirty="0">
              <a:solidFill>
                <a:srgbClr val="000000"/>
              </a:solidFill>
              <a:effectLst/>
              <a:latin typeface="Arial" panose="020B0604020202020204" pitchFamily="34" charset="0"/>
            </a:endParaRPr>
          </a:p>
          <a:p>
            <a:r>
              <a:rPr lang="en-US" sz="1800" b="0" i="0" u="none" strike="noStrike" dirty="0">
                <a:solidFill>
                  <a:srgbClr val="000000"/>
                </a:solidFill>
                <a:effectLst/>
                <a:latin typeface="Arial" panose="020B0604020202020204" pitchFamily="34" charset="0"/>
              </a:rPr>
              <a:t>Data Source: Maine Integrated Youth Health Survey</a:t>
            </a:r>
            <a:r>
              <a:rPr lang="en-US" sz="2800" dirty="0"/>
              <a:t> </a:t>
            </a:r>
            <a:endParaRPr lang="en-US" sz="1800" b="0" i="0" u="none" strike="noStrike" dirty="0">
              <a:solidFill>
                <a:srgbClr val="000000"/>
              </a:solidFill>
              <a:effectLst/>
              <a:latin typeface="Arial" panose="020B0604020202020204" pitchFamily="34" charset="0"/>
            </a:endParaRPr>
          </a:p>
          <a:p>
            <a:r>
              <a:rPr lang="en-US" sz="1800" b="0" i="0" u="none" strike="noStrike" dirty="0">
                <a:solidFill>
                  <a:srgbClr val="000000"/>
                </a:solidFill>
                <a:effectLst/>
                <a:latin typeface="Arial" panose="020B0604020202020204" pitchFamily="34" charset="0"/>
              </a:rPr>
              <a:t>Definition: Percentage of high school students who report they usually do not sleep in their parent's or guardian's home. Data collected in odd numbered years.</a:t>
            </a:r>
            <a:r>
              <a:rPr lang="en-US" dirty="0"/>
              <a:t> </a:t>
            </a:r>
          </a:p>
          <a:p>
            <a:endParaRPr lang="en-US" dirty="0"/>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15</a:t>
            </a:fld>
            <a:endParaRPr lang="en-US"/>
          </a:p>
        </p:txBody>
      </p:sp>
    </p:spTree>
    <p:extLst>
      <p:ext uri="{BB962C8B-B14F-4D97-AF65-F5344CB8AC3E}">
        <p14:creationId xmlns:p14="http://schemas.microsoft.com/office/powerpoint/2010/main" val="3662888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Arial" panose="020B0604020202020204" pitchFamily="34" charset="0"/>
              </a:rPr>
              <a:t>This graph shows the percentage of Maine households who spend more than 50% of their income toward housing. There is a shortage of affordable housing in Maine. According to the National Low Income Housing Coalition, a minimum wage worker in Maine would need to work 55 hours per week to afford a one-bedroom apartment. Lack of affordable housing is an obvious risk factor of homelessness.</a:t>
            </a:r>
          </a:p>
          <a:p>
            <a:endParaRPr lang="en-US" sz="1800" b="0" i="0" u="none" strike="noStrike" dirty="0">
              <a:solidFill>
                <a:srgbClr val="000000"/>
              </a:solidFill>
              <a:effectLst/>
              <a:latin typeface="Arial" panose="020B0604020202020204" pitchFamily="34" charset="0"/>
            </a:endParaRPr>
          </a:p>
          <a:p>
            <a:r>
              <a:rPr lang="en-US" sz="1800" b="0" i="0" u="none" strike="noStrike" dirty="0">
                <a:solidFill>
                  <a:srgbClr val="000000"/>
                </a:solidFill>
                <a:effectLst/>
                <a:latin typeface="Arial" panose="020B0604020202020204" pitchFamily="34" charset="0"/>
              </a:rPr>
              <a:t>Data Source: US Census Bureau, American Community Survey</a:t>
            </a:r>
            <a:r>
              <a:rPr lang="en-US" sz="2800" dirty="0"/>
              <a:t> </a:t>
            </a:r>
          </a:p>
          <a:p>
            <a:r>
              <a:rPr lang="en-US" sz="1800" b="0" i="0" u="none" strike="noStrike" dirty="0">
                <a:solidFill>
                  <a:srgbClr val="000000"/>
                </a:solidFill>
                <a:effectLst/>
                <a:latin typeface="Arial" panose="020B0604020202020204" pitchFamily="34" charset="0"/>
              </a:rPr>
              <a:t>National Low Income Housing Coalition, https://reports.nlihc.org/oor/maine</a:t>
            </a:r>
          </a:p>
          <a:p>
            <a:r>
              <a:rPr lang="en-US" sz="1800" b="0" i="0" u="none" strike="noStrike" dirty="0">
                <a:solidFill>
                  <a:srgbClr val="000000"/>
                </a:solidFill>
                <a:effectLst/>
                <a:latin typeface="Arial" panose="020B0604020202020204" pitchFamily="34" charset="0"/>
              </a:rPr>
              <a:t>Definition: Percentage of households that spend 50% or more of their household income on housing.</a:t>
            </a:r>
            <a:r>
              <a:rPr lang="en-US" dirty="0"/>
              <a:t> </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16</a:t>
            </a:fld>
            <a:endParaRPr lang="en-US"/>
          </a:p>
        </p:txBody>
      </p:sp>
    </p:spTree>
    <p:extLst>
      <p:ext uri="{BB962C8B-B14F-4D97-AF65-F5344CB8AC3E}">
        <p14:creationId xmlns:p14="http://schemas.microsoft.com/office/powerpoint/2010/main" val="18040892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Maine has a population of about 1.4 million. The population is aging and is one of the oldest states in the country. There are fewer children and young adults and more adults over the age of 65. This is particularly true in more rural parts of the state.  The effect of being homeless may be different for people of different ages.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Source: </a:t>
            </a:r>
            <a:r>
              <a:rPr lang="en-US" dirty="0"/>
              <a:t>US Census Bureau, American Community Survey</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17</a:t>
            </a:fld>
            <a:endParaRPr lang="en-US"/>
          </a:p>
        </p:txBody>
      </p:sp>
    </p:spTree>
    <p:extLst>
      <p:ext uri="{BB962C8B-B14F-4D97-AF65-F5344CB8AC3E}">
        <p14:creationId xmlns:p14="http://schemas.microsoft.com/office/powerpoint/2010/main" val="6486727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C00000"/>
                </a:solidFill>
                <a:highlight>
                  <a:srgbClr val="FFFF00"/>
                </a:highlight>
              </a:rPr>
              <a:t>Maine is a largely rural area with only 4 counties with metro areas. As you can see on this map, 100% of the population of 12 of Maine’s 16 counties live in rural areas. Statewide, 66% of the state population reside in a rural area.  These data are based on the most recent Census estimates at the Zip-code level, and calculated use Rural Urban Commuting Area codes.  The categories were established by the New England Rural Health Association.  This data is NOT comparable to 2010 US Census data on populations living in rural areas, as that data uses a different definition for rural.</a:t>
            </a:r>
          </a:p>
          <a:p>
            <a:endParaRPr lang="en-US" dirty="0">
              <a:solidFill>
                <a:srgbClr val="C00000"/>
              </a:solidFill>
              <a:highlight>
                <a:srgbClr val="FFFF00"/>
              </a:highlight>
            </a:endParaRPr>
          </a:p>
          <a:p>
            <a:r>
              <a:rPr lang="en-US" dirty="0">
                <a:solidFill>
                  <a:srgbClr val="C00000"/>
                </a:solidFill>
                <a:highlight>
                  <a:srgbClr val="FFFF00"/>
                </a:highlight>
              </a:rPr>
              <a:t>Counting homelessness in rural areas is particularly difficult.</a:t>
            </a:r>
          </a:p>
          <a:p>
            <a:endParaRPr lang="en-US" dirty="0">
              <a:cs typeface="Calibri"/>
            </a:endParaRPr>
          </a:p>
          <a:p>
            <a:r>
              <a:rPr lang="en-US" dirty="0">
                <a:cs typeface="Calibri"/>
              </a:rPr>
              <a:t>Source: </a:t>
            </a:r>
            <a:r>
              <a:rPr lang="en-US" dirty="0"/>
              <a:t>Data, Research and Vital Statistics town-level population file</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18</a:t>
            </a:fld>
            <a:endParaRPr lang="en-US"/>
          </a:p>
        </p:txBody>
      </p:sp>
    </p:spTree>
    <p:extLst>
      <p:ext uri="{BB962C8B-B14F-4D97-AF65-F5344CB8AC3E}">
        <p14:creationId xmlns:p14="http://schemas.microsoft.com/office/powerpoint/2010/main" val="4539755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Calibri" panose="020F0502020204030204" pitchFamily="34" charset="0"/>
              </a:rPr>
              <a:t>Maine has a higher percentage of veterans when compared to the US overall. The percentage of Maine veterans has remained relatively stable over the past 5 years, but trends have been downward. The percentage of Maine people who are veterans is higher when compared to the US. This is a population for which there are particular concerns regarding homelessness.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US Census Bureau, American Community Survey</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Definition: Percentage of residents who are veterans.</a:t>
            </a:r>
            <a:r>
              <a:rPr lang="en-US" sz="2800" dirty="0"/>
              <a:t> </a:t>
            </a: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19</a:t>
            </a:fld>
            <a:endParaRPr lang="en-US"/>
          </a:p>
        </p:txBody>
      </p:sp>
    </p:spTree>
    <p:extLst>
      <p:ext uri="{BB962C8B-B14F-4D97-AF65-F5344CB8AC3E}">
        <p14:creationId xmlns:p14="http://schemas.microsoft.com/office/powerpoint/2010/main" val="3629741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Arial" panose="020B0604020202020204" pitchFamily="34" charset="0"/>
                <a:ea typeface="Calibri" panose="020F0502020204030204" pitchFamily="34" charset="0"/>
              </a:rPr>
              <a:t>Awa</a:t>
            </a: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a:t>
            </a:fld>
            <a:endParaRPr lang="en-US"/>
          </a:p>
        </p:txBody>
      </p:sp>
    </p:spTree>
    <p:extLst>
      <p:ext uri="{BB962C8B-B14F-4D97-AF65-F5344CB8AC3E}">
        <p14:creationId xmlns:p14="http://schemas.microsoft.com/office/powerpoint/2010/main" val="15781126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Maine is more likely than US to have people</a:t>
            </a:r>
            <a:r>
              <a:rPr lang="en-US" sz="1800" baseline="0" dirty="0"/>
              <a:t> who identify as having a disability</a:t>
            </a:r>
            <a:r>
              <a:rPr lang="en-US" sz="1800" dirty="0"/>
              <a:t>.  Six</a:t>
            </a:r>
            <a:r>
              <a:rPr lang="en-US" sz="1800" baseline="0" dirty="0"/>
              <a:t> types of disability are included in this metric:  </a:t>
            </a:r>
            <a:r>
              <a:rPr lang="en-US" sz="1800" b="0" i="0" u="none" strike="noStrike" dirty="0">
                <a:solidFill>
                  <a:srgbClr val="000000"/>
                </a:solidFill>
                <a:effectLst/>
                <a:latin typeface="Calibri" panose="020F0502020204030204" pitchFamily="34" charset="0"/>
              </a:rPr>
              <a:t>hearing difficulty, vision difficulty, cognitive difficulty, ambulatory difficulty, self-care difficulty, independent living difficulty.</a:t>
            </a:r>
            <a:r>
              <a:rPr lang="en-US" sz="1800" dirty="0"/>
              <a:t>  The higher</a:t>
            </a:r>
            <a:r>
              <a:rPr lang="en-US" sz="1800" baseline="0" dirty="0"/>
              <a:t> percentage with a disability </a:t>
            </a:r>
            <a:r>
              <a:rPr lang="en-US" sz="1800" dirty="0"/>
              <a:t>may be linked to Maine’s higher than average population age. Older individuals are much more likely to have serious difficulty than younger individuals in these areas.</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US Census Bureau, American Community Survey</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Definition: Percentage of residents who report having any one of the six disability types: hearing difficulty, vision difficulty, cognitive difficulty, ambulatory difficulty, self-care difficulty, independent living difficulty.</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20</a:t>
            </a:fld>
            <a:endParaRPr lang="en-US"/>
          </a:p>
        </p:txBody>
      </p:sp>
    </p:spTree>
    <p:extLst>
      <p:ext uri="{BB962C8B-B14F-4D97-AF65-F5344CB8AC3E}">
        <p14:creationId xmlns:p14="http://schemas.microsoft.com/office/powerpoint/2010/main" val="18191710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maps show the rate of poverty for two different time periods.  Overall, the</a:t>
            </a:r>
            <a:r>
              <a:rPr lang="en-US" baseline="0" dirty="0"/>
              <a:t> percent of Maine’s population living in poverty has decreased over time.  However, </a:t>
            </a:r>
            <a:r>
              <a:rPr lang="en-US" dirty="0"/>
              <a:t>Maine has 6 counties that have had an increase in poverty levels between 2010 and 2015-2019 these counties are shaded</a:t>
            </a:r>
            <a:r>
              <a:rPr lang="en-US" baseline="0" dirty="0"/>
              <a:t> in purple in the map on the right-hand side of the slide</a:t>
            </a:r>
            <a:r>
              <a:rPr lang="en-US" dirty="0"/>
              <a:t>. </a:t>
            </a:r>
          </a:p>
          <a:p>
            <a:endParaRPr lang="en-US" dirty="0"/>
          </a:p>
          <a:p>
            <a:r>
              <a:rPr lang="en-US" dirty="0"/>
              <a:t>Source: US Census Bureau, American Community Survey</a:t>
            </a:r>
            <a:endParaRPr lang="en-US" dirty="0">
              <a:cs typeface="Calibri" panose="020F0502020204030204"/>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21</a:t>
            </a:fld>
            <a:endParaRPr lang="en-US"/>
          </a:p>
        </p:txBody>
      </p:sp>
    </p:spTree>
    <p:extLst>
      <p:ext uri="{BB962C8B-B14F-4D97-AF65-F5344CB8AC3E}">
        <p14:creationId xmlns:p14="http://schemas.microsoft.com/office/powerpoint/2010/main" val="20675247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The rate of children living in poverty has been declining in Maine overtime and remains below the US average. The consequences of poverty in childhood is far-reaching with impacts to academic achievement, housing instability and to overall health and development. </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US Census Bureau, Small Area Income and Poverty Estimates</a:t>
            </a:r>
          </a:p>
          <a:p>
            <a:r>
              <a:rPr lang="en-US" sz="1800" b="0" i="0" u="none" strike="noStrike" dirty="0">
                <a:solidFill>
                  <a:srgbClr val="000000"/>
                </a:solidFill>
                <a:effectLst/>
                <a:latin typeface="Calibri" panose="020F0502020204030204" pitchFamily="34" charset="0"/>
              </a:rPr>
              <a:t>American Psychological Association, ‘ Childhood Poverty, living below the line,’ https://www.apa.org/pi/ses/resources/indicator/2014/06/childhood-poverty</a:t>
            </a:r>
          </a:p>
          <a:p>
            <a:r>
              <a:rPr lang="en-US" sz="1800" b="0" i="0" u="none" strike="noStrike" dirty="0">
                <a:solidFill>
                  <a:srgbClr val="000000"/>
                </a:solidFill>
                <a:effectLst/>
                <a:latin typeface="Calibri" panose="020F0502020204030204" pitchFamily="34" charset="0"/>
              </a:rPr>
              <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Definition: Percentage of children, ages 0-17 years, who live in households where the total income of the householder's family is below the established federal poverty level.</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22</a:t>
            </a:fld>
            <a:endParaRPr lang="en-US"/>
          </a:p>
        </p:txBody>
      </p:sp>
    </p:spTree>
    <p:extLst>
      <p:ext uri="{BB962C8B-B14F-4D97-AF65-F5344CB8AC3E}">
        <p14:creationId xmlns:p14="http://schemas.microsoft.com/office/powerpoint/2010/main" val="22709917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C00000"/>
                </a:solidFill>
                <a:highlight>
                  <a:srgbClr val="FFFF00"/>
                </a:highlight>
              </a:rPr>
              <a:t>Maine has a median household income of $57,918. The counties in Southern Maine and along the coast have higher household incomes. Median Household income provides additional context to poverty and the percentage of income going towards homelessness.</a:t>
            </a:r>
          </a:p>
          <a:p>
            <a:endParaRPr lang="en-US" dirty="0">
              <a:cs typeface="Calibri"/>
            </a:endParaRPr>
          </a:p>
          <a:p>
            <a:r>
              <a:rPr lang="en-US" dirty="0">
                <a:cs typeface="Calibri"/>
              </a:rPr>
              <a:t>Source: </a:t>
            </a:r>
            <a:r>
              <a:rPr lang="en-US" dirty="0"/>
              <a:t>American Community Survey</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23</a:t>
            </a:fld>
            <a:endParaRPr lang="en-US"/>
          </a:p>
        </p:txBody>
      </p:sp>
    </p:spTree>
    <p:extLst>
      <p:ext uri="{BB962C8B-B14F-4D97-AF65-F5344CB8AC3E}">
        <p14:creationId xmlns:p14="http://schemas.microsoft.com/office/powerpoint/2010/main" val="23333994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The unemployment rate increased between 2018 and 2020, likely due in part to the effects of the Covid-19 pandemic. Prior to 2018, Maine had a steadily decline in the unemployment rate since 2012. While there has been a recent increase, the unemployment rate remains below the US rate.  Employment affects housing insecurity and lack of housing can affect employment.</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US Bureau of Labor Statistics</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Definition: Percentage of non-institutionalized civilians in the labor force who were not employed. Reported monthly and rates are averaged for the full year.</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24</a:t>
            </a:fld>
            <a:endParaRPr lang="en-US"/>
          </a:p>
        </p:txBody>
      </p:sp>
    </p:spTree>
    <p:extLst>
      <p:ext uri="{BB962C8B-B14F-4D97-AF65-F5344CB8AC3E}">
        <p14:creationId xmlns:p14="http://schemas.microsoft.com/office/powerpoint/2010/main" val="41354649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This slide shows the percentage of high school students who graduate with a regular diploma 4 years after starting the 9</a:t>
            </a:r>
            <a:r>
              <a:rPr lang="en-US" sz="1800" b="0" i="0" u="none" strike="noStrike" baseline="30000" dirty="0">
                <a:solidFill>
                  <a:srgbClr val="000000"/>
                </a:solidFill>
                <a:effectLst/>
                <a:latin typeface="Calibri" panose="020F0502020204030204" pitchFamily="34" charset="0"/>
              </a:rPr>
              <a:t>th</a:t>
            </a:r>
            <a:r>
              <a:rPr lang="en-US" sz="1800" b="0" i="0" u="none" strike="noStrike" dirty="0">
                <a:solidFill>
                  <a:srgbClr val="000000"/>
                </a:solidFill>
                <a:effectLst/>
                <a:latin typeface="Calibri" panose="020F0502020204030204" pitchFamily="34" charset="0"/>
              </a:rPr>
              <a:t> grade. As you can see, the Maine graduation rate has been around 87% for the past 8 years is the about the same as the US rate.</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Maine Dept. of Education</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Definition: Percentage of high school students who graduate with a regular diploma four years after starting ninth grade. Graduation rates are determined for students in all public schools and in all private schools that have 60% or more publicly funded students.</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25</a:t>
            </a:fld>
            <a:endParaRPr lang="en-US"/>
          </a:p>
        </p:txBody>
      </p:sp>
    </p:spTree>
    <p:extLst>
      <p:ext uri="{BB962C8B-B14F-4D97-AF65-F5344CB8AC3E}">
        <p14:creationId xmlns:p14="http://schemas.microsoft.com/office/powerpoint/2010/main" val="5657036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maps show the educational attainment of adults over 25 for two different time periods.  Maine has had an increase in the rate of adults who have attained an associate’s degree or higher degree of education with a 6% change between 2010 and 2015-2019.  However, the degree of</a:t>
            </a:r>
            <a:r>
              <a:rPr lang="en-US" baseline="0" dirty="0"/>
              <a:t> increase varies across Maine’s counties.</a:t>
            </a:r>
            <a:endParaRPr lang="en-US" dirty="0"/>
          </a:p>
          <a:p>
            <a:endParaRPr lang="en-US" dirty="0">
              <a:cs typeface="Calibri"/>
            </a:endParaRPr>
          </a:p>
          <a:p>
            <a:r>
              <a:rPr lang="en-US" dirty="0"/>
              <a:t>Source: US Census Bureau, American Community Survey</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26</a:t>
            </a:fld>
            <a:endParaRPr lang="en-US"/>
          </a:p>
        </p:txBody>
      </p:sp>
    </p:spTree>
    <p:extLst>
      <p:ext uri="{BB962C8B-B14F-4D97-AF65-F5344CB8AC3E}">
        <p14:creationId xmlns:p14="http://schemas.microsoft.com/office/powerpoint/2010/main" val="19827709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life expectancy in Maine is 78, which is slightly lower than the U.S. life expectancy of 78.7.  You can see in</a:t>
            </a:r>
            <a:r>
              <a:rPr lang="en-US" baseline="0" dirty="0"/>
              <a:t> the map on the left that life expectancy varies across Maine’s 16 counties.  Life expectancy is influenced by the social and economic resources that individuals, families or communities have available for buying healthy foods, paying co-pays for doctor visits or medications, or having healthy and safe housing.</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table</a:t>
            </a:r>
            <a:r>
              <a:rPr lang="en-US" baseline="0" dirty="0"/>
              <a:t> on the right side of the slides shows the five leading causes of death in Maine. They are also the leading causes of death for many of the counties.</a:t>
            </a:r>
            <a:endParaRPr lang="en-US" dirty="0"/>
          </a:p>
          <a:p>
            <a:endParaRPr lang="en-US" dirty="0"/>
          </a:p>
          <a:p>
            <a:r>
              <a:rPr lang="en-US" dirty="0"/>
              <a:t>The leading cause of death is cancer. </a:t>
            </a:r>
            <a:r>
              <a:rPr lang="en-US" baseline="0" dirty="0"/>
              <a:t>Heart Disease is the 2</a:t>
            </a:r>
            <a:r>
              <a:rPr lang="en-US" baseline="30000" dirty="0"/>
              <a:t>nd</a:t>
            </a:r>
            <a:r>
              <a:rPr lang="en-US" baseline="0" dirty="0"/>
              <a:t> leading cause of death. The leading cause of death in the U.S. is heart Disease and cancer is the 2</a:t>
            </a:r>
            <a:r>
              <a:rPr lang="en-US" baseline="30000" dirty="0"/>
              <a:t>nd</a:t>
            </a:r>
            <a:r>
              <a:rPr lang="en-US" baseline="0" dirty="0"/>
              <a:t> leading cause.  </a:t>
            </a:r>
          </a:p>
          <a:p>
            <a:endParaRPr lang="en-US" baseline="0" dirty="0"/>
          </a:p>
          <a:p>
            <a:r>
              <a:rPr lang="en-US" baseline="0" dirty="0"/>
              <a:t>The 3</a:t>
            </a:r>
            <a:r>
              <a:rPr lang="en-US" baseline="30000" dirty="0"/>
              <a:t>rd</a:t>
            </a:r>
            <a:r>
              <a:rPr lang="en-US" baseline="0" dirty="0"/>
              <a:t> leading cause of death- Unintentional Injury- includes a number of accidental causes:  Three of the most common causes are </a:t>
            </a:r>
            <a:r>
              <a:rPr lang="en-US" baseline="0" dirty="0" err="1"/>
              <a:t>i</a:t>
            </a:r>
            <a:r>
              <a:rPr lang="en-US" baseline="0" dirty="0"/>
              <a:t>) Deaths due to motor vehicle crashes, ii) deaths due to accidental falls, and iii) deaths due to poisonings that either were unintentional, or the intent was undetermined, and iv) Firearm deaths.  Suicides are classified as intentional injury. Overdose deaths are part of Poisoning deaths and may be classified as intentional or unintentional.</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27</a:t>
            </a:fld>
            <a:endParaRPr lang="en-US"/>
          </a:p>
        </p:txBody>
      </p:sp>
    </p:spTree>
    <p:extLst>
      <p:ext uri="{BB962C8B-B14F-4D97-AF65-F5344CB8AC3E}">
        <p14:creationId xmlns:p14="http://schemas.microsoft.com/office/powerpoint/2010/main" val="40055437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effectLst/>
                <a:latin typeface="Calibri" panose="020F0502020204030204" pitchFamily="34" charset="0"/>
              </a:rPr>
              <a:t>The overall death rate in Maine has remained relatively consistent over the past 5 years but remains significantly higher than the US. This measure has been age-adjusted so we cannot attribute these numbers to Maine’s older population.</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Maine CDC Vital Records and National Center for Health Statistics, US CDC</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Definition: Rate per 100,000 people of deaths from any cause.</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effectLst/>
                <a:latin typeface="Calibri" panose="020F0502020204030204" pitchFamily="34" charset="0"/>
              </a:rPr>
              <a:t>We have calculated the rates so that they can be compared to other parts of the state that might have a population with a different mix of ages. Older people tend to have higher rates of many diseases and health conditions. It’s important to adjust for age so that we don’t accidentally mistake a place with older people for a place with an unusual number of disease-related deaths.</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28</a:t>
            </a:fld>
            <a:endParaRPr lang="en-US"/>
          </a:p>
        </p:txBody>
      </p:sp>
    </p:spTree>
    <p:extLst>
      <p:ext uri="{BB962C8B-B14F-4D97-AF65-F5344CB8AC3E}">
        <p14:creationId xmlns:p14="http://schemas.microsoft.com/office/powerpoint/2010/main" val="24659718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Maine has an uninsured rate of 7.9%. Lack of insurance can lead to delayed medical care, emergency room treatment and poorer health outcomes. </a:t>
            </a:r>
          </a:p>
          <a:p>
            <a:endParaRPr lang="en-US" dirty="0">
              <a:cs typeface="Calibri"/>
            </a:endParaRPr>
          </a:p>
          <a:p>
            <a:r>
              <a:rPr lang="en-US" dirty="0">
                <a:cs typeface="Calibri"/>
              </a:rPr>
              <a:t>Source: </a:t>
            </a:r>
            <a:r>
              <a:rPr lang="en-US" dirty="0"/>
              <a:t>American Community Survey</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29</a:t>
            </a:fld>
            <a:endParaRPr lang="en-US"/>
          </a:p>
        </p:txBody>
      </p:sp>
    </p:spTree>
    <p:extLst>
      <p:ext uri="{BB962C8B-B14F-4D97-AF65-F5344CB8AC3E}">
        <p14:creationId xmlns:p14="http://schemas.microsoft.com/office/powerpoint/2010/main" val="984793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Arial" panose="020B0604020202020204" pitchFamily="34" charset="0"/>
                <a:ea typeface="Calibri" panose="020F0502020204030204" pitchFamily="34" charset="0"/>
              </a:rPr>
              <a:t>Awa</a:t>
            </a: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3</a:t>
            </a:fld>
            <a:endParaRPr lang="en-US"/>
          </a:p>
        </p:txBody>
      </p:sp>
    </p:spTree>
    <p:extLst>
      <p:ext uri="{BB962C8B-B14F-4D97-AF65-F5344CB8AC3E}">
        <p14:creationId xmlns:p14="http://schemas.microsoft.com/office/powerpoint/2010/main" val="32394917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This slide shows the percentage of Maine residents who are enrolled in </a:t>
            </a:r>
            <a:r>
              <a:rPr lang="en-US" sz="1800" b="0" i="0" u="none" strike="noStrike" dirty="0" err="1">
                <a:solidFill>
                  <a:srgbClr val="000000"/>
                </a:solidFill>
                <a:effectLst/>
                <a:latin typeface="Calibri" panose="020F0502020204030204" pitchFamily="34" charset="0"/>
              </a:rPr>
              <a:t>MaineCare</a:t>
            </a:r>
            <a:r>
              <a:rPr lang="en-US" sz="1800" b="0" i="0" u="none" strike="noStrike" dirty="0">
                <a:solidFill>
                  <a:srgbClr val="000000"/>
                </a:solidFill>
                <a:effectLst/>
                <a:latin typeface="Calibri" panose="020F0502020204030204" pitchFamily="34" charset="0"/>
              </a:rPr>
              <a:t>. The rate has increased between 2019 and 2020. The rate of enrollment in </a:t>
            </a:r>
            <a:r>
              <a:rPr lang="en-US" sz="1800" b="0" i="0" u="none" strike="noStrike" dirty="0" err="1">
                <a:solidFill>
                  <a:srgbClr val="000000"/>
                </a:solidFill>
                <a:effectLst/>
                <a:latin typeface="Calibri" panose="020F0502020204030204" pitchFamily="34" charset="0"/>
              </a:rPr>
              <a:t>MaineCare</a:t>
            </a:r>
            <a:r>
              <a:rPr lang="en-US" sz="1800" b="0" i="0" u="none" strike="noStrike" dirty="0">
                <a:solidFill>
                  <a:srgbClr val="000000"/>
                </a:solidFill>
                <a:effectLst/>
                <a:latin typeface="Calibri" panose="020F0502020204030204" pitchFamily="34" charset="0"/>
              </a:rPr>
              <a:t> is higher than the average US Medicaid enrollment. </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a:t>
            </a:r>
            <a:r>
              <a:rPr lang="en-US" sz="1800" b="0" i="0" u="none" strike="noStrike" dirty="0" err="1">
                <a:solidFill>
                  <a:srgbClr val="000000"/>
                </a:solidFill>
                <a:effectLst/>
                <a:latin typeface="Calibri" panose="020F0502020204030204" pitchFamily="34" charset="0"/>
              </a:rPr>
              <a:t>MaineCare</a:t>
            </a:r>
            <a:r>
              <a:rPr lang="en-US" sz="1800" b="0" i="0" u="none" strike="noStrike" dirty="0">
                <a:solidFill>
                  <a:srgbClr val="000000"/>
                </a:solidFill>
                <a:effectLst/>
                <a:latin typeface="Calibri" panose="020F0502020204030204" pitchFamily="34" charset="0"/>
              </a:rPr>
              <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Definition: Percentage of individuals, of all ages, who were participating in </a:t>
            </a:r>
            <a:r>
              <a:rPr lang="en-US" sz="1800" b="0" i="0" u="none" strike="noStrike" dirty="0" err="1">
                <a:solidFill>
                  <a:srgbClr val="000000"/>
                </a:solidFill>
                <a:effectLst/>
                <a:latin typeface="Calibri" panose="020F0502020204030204" pitchFamily="34" charset="0"/>
              </a:rPr>
              <a:t>MaineCare</a:t>
            </a:r>
            <a:r>
              <a:rPr lang="en-US" sz="1800" b="0" i="0" u="none" strike="noStrike" dirty="0">
                <a:solidFill>
                  <a:srgbClr val="000000"/>
                </a:solidFill>
                <a:effectLst/>
                <a:latin typeface="Calibri" panose="020F0502020204030204" pitchFamily="34" charset="0"/>
              </a:rPr>
              <a:t>. Figures exclude individuals who were nonresidents or who were out of state.</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30</a:t>
            </a:fld>
            <a:endParaRPr lang="en-US"/>
          </a:p>
        </p:txBody>
      </p:sp>
    </p:spTree>
    <p:extLst>
      <p:ext uri="{BB962C8B-B14F-4D97-AF65-F5344CB8AC3E}">
        <p14:creationId xmlns:p14="http://schemas.microsoft.com/office/powerpoint/2010/main" val="27513429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Arial" panose="020B0604020202020204" pitchFamily="34" charset="0"/>
              </a:rPr>
              <a:t>Similar to the previous slide, we can see there has been an increase in children enrolled in Maine between 2018 and 2019. </a:t>
            </a:r>
          </a:p>
          <a:p>
            <a:endParaRPr lang="en-US" sz="1800" b="0" i="0" u="none" strike="noStrike" dirty="0">
              <a:solidFill>
                <a:srgbClr val="000000"/>
              </a:solidFill>
              <a:effectLst/>
              <a:latin typeface="Arial" panose="020B0604020202020204" pitchFamily="34" charset="0"/>
            </a:endParaRPr>
          </a:p>
          <a:p>
            <a:r>
              <a:rPr lang="en-US" sz="1800" b="0" i="0" u="none" strike="noStrike" dirty="0">
                <a:solidFill>
                  <a:srgbClr val="000000"/>
                </a:solidFill>
                <a:effectLst/>
                <a:latin typeface="Arial" panose="020B0604020202020204" pitchFamily="34" charset="0"/>
              </a:rPr>
              <a:t>Data Source: </a:t>
            </a:r>
            <a:r>
              <a:rPr lang="en-US" sz="1800" b="0" i="0" u="none" strike="noStrike" dirty="0" err="1">
                <a:solidFill>
                  <a:srgbClr val="000000"/>
                </a:solidFill>
                <a:effectLst/>
                <a:latin typeface="Arial" panose="020B0604020202020204" pitchFamily="34" charset="0"/>
              </a:rPr>
              <a:t>MaineCare</a:t>
            </a:r>
            <a:r>
              <a:rPr lang="en-US" sz="2800" dirty="0"/>
              <a:t> </a:t>
            </a:r>
            <a:endParaRPr lang="en-US" sz="1800" b="0" i="0" u="none" strike="noStrike" dirty="0">
              <a:solidFill>
                <a:srgbClr val="000000"/>
              </a:solidFill>
              <a:effectLst/>
              <a:latin typeface="Arial" panose="020B0604020202020204" pitchFamily="34" charset="0"/>
            </a:endParaRPr>
          </a:p>
          <a:p>
            <a:r>
              <a:rPr lang="en-US" sz="1800" b="0" i="0" u="none" strike="noStrike" dirty="0">
                <a:solidFill>
                  <a:srgbClr val="000000"/>
                </a:solidFill>
                <a:effectLst/>
                <a:latin typeface="Arial" panose="020B0604020202020204" pitchFamily="34" charset="0"/>
              </a:rPr>
              <a:t>Definition: Percentage of children, ages 0-19 years, who were participating in </a:t>
            </a:r>
            <a:r>
              <a:rPr lang="en-US" sz="1800" b="0" i="0" u="none" strike="noStrike" dirty="0" err="1">
                <a:solidFill>
                  <a:srgbClr val="000000"/>
                </a:solidFill>
                <a:effectLst/>
                <a:latin typeface="Arial" panose="020B0604020202020204" pitchFamily="34" charset="0"/>
              </a:rPr>
              <a:t>MaineCare</a:t>
            </a:r>
            <a:r>
              <a:rPr lang="en-US" sz="1800" b="0" i="0" u="none" strike="noStrike" dirty="0">
                <a:solidFill>
                  <a:srgbClr val="000000"/>
                </a:solidFill>
                <a:effectLst/>
                <a:latin typeface="Arial" panose="020B0604020202020204" pitchFamily="34" charset="0"/>
              </a:rPr>
              <a:t>. Figures exclude individuals who were nonresidents or who were out of state.</a:t>
            </a:r>
            <a:r>
              <a:rPr lang="en-US" dirty="0"/>
              <a:t> </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31</a:t>
            </a:fld>
            <a:endParaRPr lang="en-US"/>
          </a:p>
        </p:txBody>
      </p:sp>
    </p:spTree>
    <p:extLst>
      <p:ext uri="{BB962C8B-B14F-4D97-AF65-F5344CB8AC3E}">
        <p14:creationId xmlns:p14="http://schemas.microsoft.com/office/powerpoint/2010/main" val="18387749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This slide shows the percentage of Maine residents who reported there was a time in the past year when they needed to see a doctor but could not because of the cost. Delaying care leads to poorer health outcomes and increases the likelihood of more costly, higher acuity episodes at the time of treatment. </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Behavioral Risk Factor Surveillance System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American Hospital Association, (2019). Rural Report. Website: https://www.aha.org/system/files/2019-02/rural-report-2019.pdf</a:t>
            </a:r>
          </a:p>
          <a:p>
            <a:r>
              <a:rPr lang="en-US" sz="1800" b="0" i="0" u="none" strike="noStrike" dirty="0">
                <a:solidFill>
                  <a:srgbClr val="000000"/>
                </a:solidFill>
                <a:effectLst/>
                <a:latin typeface="Calibri" panose="020F0502020204030204" pitchFamily="34" charset="0"/>
              </a:rPr>
              <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Definition: Percentage of adults reporting that there was a time during the last 12 months when they needed to see a doctor but could not because of the cost.</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32</a:t>
            </a:fld>
            <a:endParaRPr lang="en-US"/>
          </a:p>
        </p:txBody>
      </p:sp>
    </p:spTree>
    <p:extLst>
      <p:ext uri="{BB962C8B-B14F-4D97-AF65-F5344CB8AC3E}">
        <p14:creationId xmlns:p14="http://schemas.microsoft.com/office/powerpoint/2010/main" val="2375465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Food insecurity rates have been lowering steadily over the past several years. Those who experience food insecurity in Maine are roughly equal to the US overall. We cannot compare significance between the state and country since different years are being reported.</a:t>
            </a:r>
          </a:p>
          <a:p>
            <a:endParaRPr lang="en-US" sz="1800" b="0" i="0" u="none" strike="noStrike" dirty="0">
              <a:solidFill>
                <a:srgbClr val="000000"/>
              </a:solidFill>
              <a:effectLst/>
              <a:latin typeface="Calibri" panose="020F0502020204030204" pitchFamily="34" charset="0"/>
            </a:endParaRPr>
          </a:p>
          <a:p>
            <a:r>
              <a:rPr lang="en-US" sz="1800" b="0" i="1" u="none" strike="noStrike" baseline="0" dirty="0">
                <a:solidFill>
                  <a:srgbClr val="000000"/>
                </a:solidFill>
                <a:effectLst/>
                <a:latin typeface="Calibri" panose="020F0502020204030204" pitchFamily="34" charset="0"/>
              </a:rPr>
              <a:t>Note that there are indicators that during the COVID pandemic- 2020 and 2021 that the percent of people/families experiencing food insecurity may have increased.  </a:t>
            </a:r>
            <a:endParaRPr lang="en-US" sz="1800" b="0" i="1" u="none" strike="noStrike" dirty="0">
              <a:solidFill>
                <a:srgbClr val="000000"/>
              </a:solidFill>
              <a:effectLst/>
              <a:latin typeface="Calibri" panose="020F0502020204030204" pitchFamily="34" charset="0"/>
            </a:endParaRP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Feeding America:  Map the Meal</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To be read as needed. Definition: Percentage of households that lack access, at times, to enough food for an active, healthy life for all household members, or that have limited or uncertain availability of nutritionally adequate food.</a:t>
            </a:r>
            <a:r>
              <a:rPr lang="en-US" sz="1800"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33</a:t>
            </a:fld>
            <a:endParaRPr lang="en-US"/>
          </a:p>
        </p:txBody>
      </p:sp>
    </p:spTree>
    <p:extLst>
      <p:ext uri="{BB962C8B-B14F-4D97-AF65-F5344CB8AC3E}">
        <p14:creationId xmlns:p14="http://schemas.microsoft.com/office/powerpoint/2010/main" val="40598528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alibri" panose="020F0502020204030204" pitchFamily="34" charset="0"/>
              </a:rPr>
              <a:t>Similar to the previous slide, there has been a steady decrease in the percentage of children who have experienced food insecurity. Food insecurity is defined as a lack of access to enough food for an active, healthy life or a lack of availability of nutritionally dense foods.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dirty="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alibri" panose="020F0502020204030204" pitchFamily="34" charset="0"/>
              </a:rPr>
              <a:t>Data Source: Feeding America:  Map the Meal</a:t>
            </a:r>
            <a:br>
              <a:rPr lang="en-US" sz="1200" b="0" i="0" u="none" strike="noStrike" dirty="0">
                <a:solidFill>
                  <a:srgbClr val="000000"/>
                </a:solidFill>
                <a:effectLst/>
                <a:latin typeface="Calibri" panose="020F0502020204030204" pitchFamily="34" charset="0"/>
              </a:rPr>
            </a:br>
            <a:r>
              <a:rPr lang="en-US" sz="1200" b="0" i="0" u="none" strike="noStrike" dirty="0">
                <a:solidFill>
                  <a:srgbClr val="000000"/>
                </a:solidFill>
                <a:effectLst/>
                <a:latin typeface="Calibri" panose="020F0502020204030204" pitchFamily="34" charset="0"/>
              </a:rPr>
              <a:t>Definition: Percentage of households that lack access, at times, to enough food for an active, healthy life for all household members or that have limited or uncertain availability of nutritionally adequate food. Youth refers to children under 18.</a:t>
            </a:r>
            <a:r>
              <a:rPr lang="en-US" dirty="0"/>
              <a:t> </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34</a:t>
            </a:fld>
            <a:endParaRPr lang="en-US"/>
          </a:p>
        </p:txBody>
      </p:sp>
    </p:spTree>
    <p:extLst>
      <p:ext uri="{BB962C8B-B14F-4D97-AF65-F5344CB8AC3E}">
        <p14:creationId xmlns:p14="http://schemas.microsoft.com/office/powerpoint/2010/main" val="18356096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0" i="0" u="none" strike="noStrike" dirty="0">
                <a:solidFill>
                  <a:srgbClr val="000000"/>
                </a:solidFill>
                <a:effectLst/>
                <a:latin typeface="Calibri" panose="020F0502020204030204" pitchFamily="34" charset="0"/>
              </a:rPr>
              <a:t>Injury-related deaths are the 3rd leading cause of death in Maine. The rate has risen over the past 9 years and is significantly higher than the US rate.</a:t>
            </a:r>
          </a:p>
          <a:p>
            <a:endParaRPr lang="en-US" sz="2800" b="0" i="0" u="none" strike="noStrike" dirty="0">
              <a:solidFill>
                <a:srgbClr val="000000"/>
              </a:solidFill>
              <a:effectLst/>
              <a:latin typeface="Calibri" panose="020F0502020204030204" pitchFamily="34" charset="0"/>
            </a:endParaRPr>
          </a:p>
          <a:p>
            <a:r>
              <a:rPr lang="en-US" sz="2800" b="0" i="0" u="none" strike="noStrike" dirty="0">
                <a:solidFill>
                  <a:srgbClr val="000000"/>
                </a:solidFill>
                <a:effectLst/>
                <a:latin typeface="Calibri" panose="020F0502020204030204" pitchFamily="34" charset="0"/>
              </a:rPr>
              <a:t>Data Source: Maine CDC Vital Records</a:t>
            </a:r>
          </a:p>
          <a:p>
            <a:r>
              <a:rPr lang="en-US" sz="2800" b="0" i="0" u="none" strike="noStrike" dirty="0">
                <a:solidFill>
                  <a:srgbClr val="000000"/>
                </a:solidFill>
                <a:effectLst/>
                <a:latin typeface="Calibri" panose="020F0502020204030204" pitchFamily="34" charset="0"/>
              </a:rPr>
              <a:t/>
            </a:r>
            <a:br>
              <a:rPr lang="en-US" sz="2800" b="0" i="0" u="none" strike="noStrike" dirty="0">
                <a:solidFill>
                  <a:srgbClr val="000000"/>
                </a:solidFill>
                <a:effectLst/>
                <a:latin typeface="Calibri" panose="020F0502020204030204" pitchFamily="34" charset="0"/>
              </a:rPr>
            </a:br>
            <a:r>
              <a:rPr lang="en-US" sz="2800" b="0" i="0" u="none" strike="noStrike" dirty="0">
                <a:solidFill>
                  <a:srgbClr val="000000"/>
                </a:solidFill>
                <a:effectLst/>
                <a:latin typeface="Calibri" panose="020F0502020204030204" pitchFamily="34" charset="0"/>
              </a:rPr>
              <a:t>Read as needed- Definition: Rate per 100,000 people of deaths due to injuries.</a:t>
            </a:r>
            <a:r>
              <a:rPr lang="en-US" sz="18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effectLst/>
                <a:latin typeface="Calibri" panose="020F0502020204030204" pitchFamily="34" charset="0"/>
              </a:rPr>
              <a:t>Age Adjustment </a:t>
            </a:r>
            <a:r>
              <a:rPr lang="en-US" sz="1800" dirty="0"/>
              <a:t>Definition</a:t>
            </a:r>
            <a:r>
              <a:rPr lang="en-US" sz="1800" b="0" i="0" dirty="0">
                <a:effectLst/>
                <a:latin typeface="Calibri" panose="020F0502020204030204" pitchFamily="34" charset="0"/>
              </a:rPr>
              <a:t>: We have calculated the rates so that they can be compared to other parts of the state that might have a population with a different mix of ages. Older people tend to have higher rates of many diseases and health conditions. It’s important to adjust for age so that we don’t accidentally mistake a place with older people for a place with an unusual number of disease-related deaths.</a:t>
            </a:r>
          </a:p>
        </p:txBody>
      </p:sp>
      <p:sp>
        <p:nvSpPr>
          <p:cNvPr id="4" name="Slide Number Placeholder 3"/>
          <p:cNvSpPr>
            <a:spLocks noGrp="1"/>
          </p:cNvSpPr>
          <p:nvPr>
            <p:ph type="sldNum" sz="quarter" idx="5"/>
          </p:nvPr>
        </p:nvSpPr>
        <p:spPr/>
        <p:txBody>
          <a:bodyPr/>
          <a:lstStyle/>
          <a:p>
            <a:fld id="{4886CDD7-021C-4D44-A941-E7B69ADD70F4}" type="slidenum">
              <a:rPr lang="en-US" smtClean="0"/>
              <a:t>35</a:t>
            </a:fld>
            <a:endParaRPr lang="en-US"/>
          </a:p>
        </p:txBody>
      </p:sp>
    </p:spTree>
    <p:extLst>
      <p:ext uri="{BB962C8B-B14F-4D97-AF65-F5344CB8AC3E}">
        <p14:creationId xmlns:p14="http://schemas.microsoft.com/office/powerpoint/2010/main" val="19092389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The suicide rate in Maine is higher than the US overall.  Furthermore, the suicide rate within Maine has been rising over the past 4 years and is significantly higher than the US rate.</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Maine CDC Vital Records</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To be read as needed. Definition: Rate per 100,000 people of deaths due to suicide.</a:t>
            </a:r>
            <a:r>
              <a:rPr lang="en-US" sz="1800"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36</a:t>
            </a:fld>
            <a:endParaRPr lang="en-US"/>
          </a:p>
        </p:txBody>
      </p:sp>
    </p:spTree>
    <p:extLst>
      <p:ext uri="{BB962C8B-B14F-4D97-AF65-F5344CB8AC3E}">
        <p14:creationId xmlns:p14="http://schemas.microsoft.com/office/powerpoint/2010/main" val="31561179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effectLst/>
                <a:latin typeface="Calibri" panose="020F0502020204030204" pitchFamily="34" charset="0"/>
              </a:rPr>
              <a:t>Maine is ranked among the safest states in the nation. As this slide shows, the violent crime rate is significantly lower than the US rate. A violent crime is defined as a murder, sexual assault, robbery or aggravated assault. </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Maine Dept. of Public Safety</a:t>
            </a:r>
          </a:p>
          <a:p>
            <a:r>
              <a:rPr lang="en-US" sz="1800" b="0" i="0" u="none" strike="noStrike" dirty="0">
                <a:solidFill>
                  <a:srgbClr val="000000"/>
                </a:solidFill>
                <a:effectLst/>
                <a:latin typeface="Calibri" panose="020F0502020204030204" pitchFamily="34" charset="0"/>
              </a:rPr>
              <a:t>US News and World Report, https://www.usnews.com/news/best-states/rankings/crime-and-corrections/public-safety</a:t>
            </a:r>
          </a:p>
          <a:p>
            <a:r>
              <a:rPr lang="en-US" sz="1800" b="0" i="0" u="none" strike="noStrike" dirty="0">
                <a:solidFill>
                  <a:srgbClr val="000000"/>
                </a:solidFill>
                <a:effectLst/>
                <a:latin typeface="Calibri" panose="020F0502020204030204" pitchFamily="34" charset="0"/>
              </a:rPr>
              <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Definition: Rate per 100,000 people of violent crime offenses. Violent crime is defined as a murder, rape, robbery or aggravated assault.</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effectLst/>
                <a:latin typeface="Calibri" panose="020F0502020204030204" pitchFamily="34" charset="0"/>
              </a:rPr>
              <a:t>We have calculated the rates so that they can be compared to other parts of the state that might have a population with a different mix of ages. Older people tend to have higher rates of many diseases and health conditions. It’s important to adjust for age so that we don’t accidentally mistake a place with older people for a place with an unusual number of disease-related deaths.</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37</a:t>
            </a:fld>
            <a:endParaRPr lang="en-US"/>
          </a:p>
        </p:txBody>
      </p:sp>
    </p:spTree>
    <p:extLst>
      <p:ext uri="{BB962C8B-B14F-4D97-AF65-F5344CB8AC3E}">
        <p14:creationId xmlns:p14="http://schemas.microsoft.com/office/powerpoint/2010/main" val="32275404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This chart shows the estimated percentages of adult Maine residents who have</a:t>
            </a:r>
            <a:r>
              <a:rPr lang="en-US" sz="1800" b="0" i="0" u="none" strike="noStrike" baseline="0" dirty="0">
                <a:solidFill>
                  <a:srgbClr val="000000"/>
                </a:solidFill>
                <a:effectLst/>
                <a:latin typeface="Calibri" panose="020F0502020204030204" pitchFamily="34" charset="0"/>
              </a:rPr>
              <a:t> current </a:t>
            </a:r>
            <a:r>
              <a:rPr lang="en-US" sz="1800" b="0" i="0" u="none" strike="noStrike" dirty="0">
                <a:solidFill>
                  <a:srgbClr val="000000"/>
                </a:solidFill>
                <a:effectLst/>
                <a:latin typeface="Calibri" panose="020F0502020204030204" pitchFamily="34" charset="0"/>
              </a:rPr>
              <a:t>symptoms of depression.  These estimates</a:t>
            </a:r>
            <a:r>
              <a:rPr lang="en-US" sz="1800" b="0" i="0" u="none" strike="noStrike" baseline="0" dirty="0">
                <a:solidFill>
                  <a:srgbClr val="000000"/>
                </a:solidFill>
                <a:effectLst/>
                <a:latin typeface="Calibri" panose="020F0502020204030204" pitchFamily="34" charset="0"/>
              </a:rPr>
              <a:t> are based on responses from adults </a:t>
            </a:r>
            <a:r>
              <a:rPr lang="en-US" sz="1800" b="0" i="0" u="none" strike="noStrike" dirty="0">
                <a:solidFill>
                  <a:srgbClr val="000000"/>
                </a:solidFill>
                <a:effectLst/>
                <a:latin typeface="Calibri" panose="020F0502020204030204" pitchFamily="34" charset="0"/>
              </a:rPr>
              <a:t>responding to a screening</a:t>
            </a:r>
            <a:r>
              <a:rPr lang="en-US" sz="1800" b="0" i="0" u="none" strike="noStrike" baseline="0" dirty="0">
                <a:solidFill>
                  <a:srgbClr val="000000"/>
                </a:solidFill>
                <a:effectLst/>
                <a:latin typeface="Calibri" panose="020F0502020204030204" pitchFamily="34" charset="0"/>
              </a:rPr>
              <a:t> tool that is included in </a:t>
            </a:r>
            <a:r>
              <a:rPr lang="en-US" sz="1800" b="0" i="0" u="none" strike="noStrike" dirty="0">
                <a:solidFill>
                  <a:srgbClr val="000000"/>
                </a:solidFill>
                <a:effectLst/>
                <a:latin typeface="Calibri" panose="020F0502020204030204" pitchFamily="34" charset="0"/>
              </a:rPr>
              <a:t>the Behavioral Risk Factor Surveillance System. This screening tool also</a:t>
            </a:r>
            <a:r>
              <a:rPr lang="en-US" sz="1800" b="0" i="0" u="none" strike="noStrike" baseline="0" dirty="0">
                <a:solidFill>
                  <a:srgbClr val="000000"/>
                </a:solidFill>
                <a:effectLst/>
                <a:latin typeface="Calibri" panose="020F0502020204030204" pitchFamily="34" charset="0"/>
              </a:rPr>
              <a:t> is used by health care providers in their practices.  </a:t>
            </a:r>
            <a:r>
              <a:rPr lang="en-US" sz="1800" b="0" i="0" u="none" strike="noStrike" dirty="0">
                <a:solidFill>
                  <a:srgbClr val="000000"/>
                </a:solidFill>
                <a:effectLst/>
                <a:latin typeface="Calibri" panose="020F0502020204030204" pitchFamily="34" charset="0"/>
              </a:rPr>
              <a:t>Those that have reported symptoms has remained relatively stable over the past several years. </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Behavioral Risk Factor Surveillance System</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To be read as needed. Definition: Percentage of adults who have current symptoms of depression based on two questions in the BRFSS</a:t>
            </a:r>
            <a:r>
              <a:rPr lang="en-US" sz="2800" dirty="0"/>
              <a:t> </a:t>
            </a:r>
            <a:endParaRPr lang="en-US" sz="1800" dirty="0"/>
          </a:p>
        </p:txBody>
      </p:sp>
      <p:sp>
        <p:nvSpPr>
          <p:cNvPr id="4" name="Slide Number Placeholder 3"/>
          <p:cNvSpPr>
            <a:spLocks noGrp="1"/>
          </p:cNvSpPr>
          <p:nvPr>
            <p:ph type="sldNum" sz="quarter" idx="5"/>
          </p:nvPr>
        </p:nvSpPr>
        <p:spPr/>
        <p:txBody>
          <a:bodyPr/>
          <a:lstStyle/>
          <a:p>
            <a:fld id="{4886CDD7-021C-4D44-A941-E7B69ADD70F4}" type="slidenum">
              <a:rPr lang="en-US" smtClean="0"/>
              <a:t>38</a:t>
            </a:fld>
            <a:endParaRPr lang="en-US"/>
          </a:p>
        </p:txBody>
      </p:sp>
    </p:spTree>
    <p:extLst>
      <p:ext uri="{BB962C8B-B14F-4D97-AF65-F5344CB8AC3E}">
        <p14:creationId xmlns:p14="http://schemas.microsoft.com/office/powerpoint/2010/main" val="38430158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After a short period</a:t>
            </a:r>
            <a:r>
              <a:rPr lang="en-US" sz="1800" baseline="0" dirty="0"/>
              <a:t> of decline in 2018 and 2019, t</a:t>
            </a:r>
            <a:r>
              <a:rPr lang="en-US" sz="1800" dirty="0"/>
              <a:t>he number of overdose deaths in</a:t>
            </a:r>
            <a:r>
              <a:rPr lang="en-US" sz="1800" baseline="0" dirty="0"/>
              <a:t> Maine </a:t>
            </a:r>
            <a:r>
              <a:rPr lang="en-US" sz="1800" dirty="0"/>
              <a:t>have increased in 2020. Further,</a:t>
            </a:r>
            <a:r>
              <a:rPr lang="en-US" sz="1800" baseline="0" dirty="0"/>
              <a:t> t</a:t>
            </a:r>
            <a:r>
              <a:rPr lang="en-US" sz="1800" dirty="0"/>
              <a:t>he rates are significantly higher in Maine than the country. </a:t>
            </a:r>
            <a:r>
              <a:rPr lang="en-US" sz="1800" baseline="0" dirty="0"/>
              <a:t>Of the 504 drug deaths in 2020, statewide, 83% were caused by opioids.  </a:t>
            </a:r>
          </a:p>
          <a:p>
            <a:endParaRPr lang="en-US" sz="1800" baseline="0" dirty="0"/>
          </a:p>
          <a:p>
            <a:r>
              <a:rPr lang="en-US" sz="1800" baseline="0" dirty="0"/>
              <a:t>The rise from 2019 to 2020 </a:t>
            </a:r>
            <a:r>
              <a:rPr lang="en-US" sz="1800" dirty="0"/>
              <a:t>was primarily </a:t>
            </a:r>
            <a:r>
              <a:rPr lang="en-US" sz="1800" baseline="0" dirty="0"/>
              <a:t>due to overdoses of fentanyl- a nonpharmaceutical opioid.  Further, more and more often, deaths due to fentanyl also involve use of methamphetamine or cocaine</a:t>
            </a:r>
            <a:r>
              <a:rPr lang="en-US" sz="1800" dirty="0"/>
              <a:t>.  </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Maine Office of the Medical Examiner</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Definition: Rate per 100,000 people of deaths due to a drug overdose.</a:t>
            </a:r>
            <a:r>
              <a:rPr lang="en-US" sz="2800" dirty="0"/>
              <a:t> </a:t>
            </a: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39</a:t>
            </a:fld>
            <a:endParaRPr lang="en-US"/>
          </a:p>
        </p:txBody>
      </p:sp>
    </p:spTree>
    <p:extLst>
      <p:ext uri="{BB962C8B-B14F-4D97-AF65-F5344CB8AC3E}">
        <p14:creationId xmlns:p14="http://schemas.microsoft.com/office/powerpoint/2010/main" val="3563090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Arial" panose="020B0604020202020204" pitchFamily="34" charset="0"/>
                <a:ea typeface="Calibri" panose="020F0502020204030204" pitchFamily="34" charset="0"/>
              </a:rPr>
              <a:t>Awa review agenda and then turn it over to Jo Morrissey to provide an overview of the Zoom tools available and the purpose of today’s forum</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4</a:t>
            </a:fld>
            <a:endParaRPr lang="en-US"/>
          </a:p>
        </p:txBody>
      </p:sp>
    </p:spTree>
    <p:extLst>
      <p:ext uri="{BB962C8B-B14F-4D97-AF65-F5344CB8AC3E}">
        <p14:creationId xmlns:p14="http://schemas.microsoft.com/office/powerpoint/2010/main" val="23487270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l"/>
            <a:r>
              <a:rPr lang="en-US" sz="1200" dirty="0"/>
              <a:t>This graph shows r</a:t>
            </a:r>
            <a:r>
              <a:rPr lang="en-US" sz="1200" b="0" i="0" u="none" strike="noStrike" dirty="0">
                <a:solidFill>
                  <a:srgbClr val="000000"/>
                </a:solidFill>
                <a:effectLst/>
                <a:latin typeface="Arial" panose="020B0604020202020204" pitchFamily="34" charset="0"/>
              </a:rPr>
              <a:t>ate of deaths for which drugs are the underlying cause, including those attributable to acute poisoning by drugs and those from medical conditions resulting from chronic drug use. </a:t>
            </a:r>
            <a:endParaRPr lang="en-US" sz="1200" dirty="0"/>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Maine CDC Vital Records and CDC WONDER Online Database</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Definition: Rate per 100,000 people of deaths for which drugs are the underlying cause, including those attributable to acute poisoning by drugs and those from medical conditions resulting from chronic drug use.  Deaths due to alcohol use are excluded.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effectLst/>
                <a:latin typeface="Calibri" panose="020F0502020204030204" pitchFamily="34" charset="0"/>
              </a:rPr>
              <a:t>We have calculated the rates so that they can be compared to other parts of the state that might have a population with a different mix of ages. Older people tend to have higher rates of many diseases and health conditions. It’s important to adjust for age so that we don’t accidentally mistake a place with older people for a place with an unusual number of disease-related deaths.</a:t>
            </a:r>
          </a:p>
          <a:p>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40</a:t>
            </a:fld>
            <a:endParaRPr lang="en-US"/>
          </a:p>
        </p:txBody>
      </p:sp>
    </p:spTree>
    <p:extLst>
      <p:ext uri="{BB962C8B-B14F-4D97-AF65-F5344CB8AC3E}">
        <p14:creationId xmlns:p14="http://schemas.microsoft.com/office/powerpoint/2010/main" val="193056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This graph shows r</a:t>
            </a:r>
            <a:r>
              <a:rPr lang="en-US" sz="1800" b="0" i="0" u="none" strike="noStrike" dirty="0">
                <a:solidFill>
                  <a:srgbClr val="000000"/>
                </a:solidFill>
                <a:effectLst/>
                <a:latin typeface="Arial" panose="020B0604020202020204" pitchFamily="34" charset="0"/>
              </a:rPr>
              <a:t>ate of deaths with alcohol as the underlying cause. These deaths may be due to acute alcohol poisoning or from medical conditions resulting from chronic alcohol use. </a:t>
            </a:r>
            <a:endParaRPr lang="en-US" sz="1800" dirty="0"/>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Maine CDC Vital Records and CDC WONDER Online Database</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Definition: Rate per 100,000 people of deaths for which alcohol is the underlying cause, including those attributable to acute alcohol poisoning and those from medical conditions resulting from chronic alcohol use.</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effectLst/>
                <a:latin typeface="Calibri" panose="020F0502020204030204" pitchFamily="34" charset="0"/>
              </a:rPr>
              <a:t>We have calculated the rates so that they can be compared to other parts of the state that might have a population with a different mix of ages. Older people tend to have higher rates of many diseases and health conditions. It’s important to adjust for age so that we don’t accidentally mistake a place with older people for a place with an unusual number of disease-related deaths.</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41</a:t>
            </a:fld>
            <a:endParaRPr lang="en-US"/>
          </a:p>
        </p:txBody>
      </p:sp>
    </p:spTree>
    <p:extLst>
      <p:ext uri="{BB962C8B-B14F-4D97-AF65-F5344CB8AC3E}">
        <p14:creationId xmlns:p14="http://schemas.microsoft.com/office/powerpoint/2010/main" val="34864486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Chronic heavy drinking is defined as having two or more drinks per day for men and more than one drink per day for women. The percentage of Maine residents who are considered chronic heavy drinkers is significantly higher than the US overall. </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Behavioral Risk Factor Surveillance System</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Definition: Percentage of adults who drink more than two drinks per day for men or more than one drink per day for women.</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42</a:t>
            </a:fld>
            <a:endParaRPr lang="en-US"/>
          </a:p>
        </p:txBody>
      </p:sp>
    </p:spTree>
    <p:extLst>
      <p:ext uri="{BB962C8B-B14F-4D97-AF65-F5344CB8AC3E}">
        <p14:creationId xmlns:p14="http://schemas.microsoft.com/office/powerpoint/2010/main" val="6156005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The rate of EMS responses to overdoses from drugs, medications, alcohol or inhalants, has been increasing in Maine but not to a significant degree.</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Maine Emergency Medical Services</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Definition: Rate per 10,000 population of overdose emergency medical service responses, including overdoses from drugs, medications, alcohol, and inhalants.</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effectLst/>
                <a:latin typeface="Calibri" panose="020F0502020204030204" pitchFamily="34" charset="0"/>
              </a:rPr>
              <a:t>We have calculated the rates so that they can be compared to other parts of the state that might have a population with a different mix of ages. Older people tend to have higher rates of many diseases and health conditions. It’s important to adjust for age so that we don’t accidentally mistake a place with older people for a place with an unusual number of disease-related deaths.</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43</a:t>
            </a:fld>
            <a:endParaRPr lang="en-US"/>
          </a:p>
        </p:txBody>
      </p:sp>
    </p:spTree>
    <p:extLst>
      <p:ext uri="{BB962C8B-B14F-4D97-AF65-F5344CB8AC3E}">
        <p14:creationId xmlns:p14="http://schemas.microsoft.com/office/powerpoint/2010/main" val="12811686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Arial" panose="020B0604020202020204" pitchFamily="34" charset="0"/>
              </a:rPr>
              <a:t>The percentage of adult smokers in Maine has been decreasing and is now equal to the US. A current smoker is an adult who has smoked at least 100 cigarettes in their lifetime and currently smoke. </a:t>
            </a:r>
          </a:p>
          <a:p>
            <a:endParaRPr lang="en-US" sz="1800" b="0" i="0" u="none" strike="noStrike" dirty="0">
              <a:solidFill>
                <a:srgbClr val="000000"/>
              </a:solidFill>
              <a:effectLst/>
              <a:latin typeface="Arial" panose="020B0604020202020204" pitchFamily="34" charset="0"/>
            </a:endParaRPr>
          </a:p>
          <a:p>
            <a:r>
              <a:rPr lang="en-US" sz="1800" b="0" i="0" u="none" strike="noStrike" dirty="0">
                <a:solidFill>
                  <a:srgbClr val="000000"/>
                </a:solidFill>
                <a:effectLst/>
                <a:latin typeface="Arial" panose="020B0604020202020204" pitchFamily="34" charset="0"/>
              </a:rPr>
              <a:t>Data Source: Behavioral Risk Factor Surveillance System</a:t>
            </a:r>
            <a:r>
              <a:rPr lang="en-US" sz="2800" dirty="0"/>
              <a:t> </a:t>
            </a:r>
            <a:endParaRPr lang="en-US" sz="1800" b="0" i="0" u="none" strike="noStrike" dirty="0">
              <a:solidFill>
                <a:srgbClr val="000000"/>
              </a:solidFill>
              <a:effectLst/>
              <a:latin typeface="Arial" panose="020B0604020202020204" pitchFamily="34" charset="0"/>
            </a:endParaRPr>
          </a:p>
          <a:p>
            <a:r>
              <a:rPr lang="en-US" sz="1800" b="0" i="0" u="none" strike="noStrike" dirty="0">
                <a:solidFill>
                  <a:srgbClr val="000000"/>
                </a:solidFill>
                <a:effectLst/>
                <a:latin typeface="Arial" panose="020B0604020202020204" pitchFamily="34" charset="0"/>
              </a:rPr>
              <a:t>Definition: Percentage of adults who have smoked at least 100 cigarettes in their lifetime and currently smoke.</a:t>
            </a:r>
            <a:r>
              <a:rPr lang="en-US" dirty="0"/>
              <a:t> </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44</a:t>
            </a:fld>
            <a:endParaRPr lang="en-US"/>
          </a:p>
        </p:txBody>
      </p:sp>
    </p:spTree>
    <p:extLst>
      <p:ext uri="{BB962C8B-B14F-4D97-AF65-F5344CB8AC3E}">
        <p14:creationId xmlns:p14="http://schemas.microsoft.com/office/powerpoint/2010/main" val="1375841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Jo or JSI</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5</a:t>
            </a:fld>
            <a:endParaRPr lang="en-US"/>
          </a:p>
        </p:txBody>
      </p:sp>
    </p:spTree>
    <p:extLst>
      <p:ext uri="{BB962C8B-B14F-4D97-AF65-F5344CB8AC3E}">
        <p14:creationId xmlns:p14="http://schemas.microsoft.com/office/powerpoint/2010/main" val="2187566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Jo or JSI</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6</a:t>
            </a:fld>
            <a:endParaRPr lang="en-US"/>
          </a:p>
        </p:txBody>
      </p:sp>
    </p:spTree>
    <p:extLst>
      <p:ext uri="{BB962C8B-B14F-4D97-AF65-F5344CB8AC3E}">
        <p14:creationId xmlns:p14="http://schemas.microsoft.com/office/powerpoint/2010/main" val="174881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Jo </a:t>
            </a:r>
          </a:p>
          <a:p>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Jo or JSI</a:t>
            </a:r>
          </a:p>
          <a:p>
            <a:r>
              <a:rPr lang="en-US" b="1" dirty="0"/>
              <a:t>Community</a:t>
            </a:r>
            <a:r>
              <a:rPr lang="en-US" b="1" baseline="0" dirty="0"/>
              <a:t> Sponsored Event Partners include </a:t>
            </a:r>
            <a:endParaRPr lang="en-US" baseline="0" dirty="0"/>
          </a:p>
          <a:p>
            <a:pPr marL="228600" indent="-228600">
              <a:buFont typeface="+mj-lt"/>
              <a:buAutoNum type="arabicPeriod"/>
            </a:pPr>
            <a:r>
              <a:rPr lang="en-US" baseline="0" dirty="0"/>
              <a:t>Disability Rights Maine (2 events: people who are deaf or hard of hearing and people with other disabilities)</a:t>
            </a:r>
          </a:p>
          <a:p>
            <a:pPr marL="228600" indent="-228600">
              <a:buFont typeface="+mj-lt"/>
              <a:buAutoNum type="arabicPeriod"/>
            </a:pPr>
            <a:r>
              <a:rPr lang="en-US" baseline="0" dirty="0"/>
              <a:t>Maine Primary Care Association (People who are served by Maine’s Federally Qualified Health Centers</a:t>
            </a:r>
          </a:p>
          <a:p>
            <a:pPr marL="228600" indent="-228600">
              <a:buFont typeface="+mj-lt"/>
              <a:buAutoNum type="arabicPeriod"/>
            </a:pPr>
            <a:r>
              <a:rPr lang="en-US" baseline="0" dirty="0"/>
              <a:t>Maine Council on Aging (Older Adults 65+</a:t>
            </a:r>
          </a:p>
          <a:p>
            <a:pPr marL="228600" indent="-228600">
              <a:buFont typeface="+mj-lt"/>
              <a:buAutoNum type="arabicPeriod"/>
            </a:pPr>
            <a:r>
              <a:rPr lang="en-US" baseline="0" dirty="0"/>
              <a:t>Consumer Right Council of Maine (people with a mental health diagnosis)</a:t>
            </a:r>
          </a:p>
          <a:p>
            <a:pPr marL="228600" indent="-228600">
              <a:buFont typeface="+mj-lt"/>
              <a:buAutoNum type="arabicPeriod"/>
            </a:pPr>
            <a:r>
              <a:rPr lang="en-US" baseline="0" dirty="0"/>
              <a:t>Formerly Incarcerated (Maine Prisoner Re-Entry Network)</a:t>
            </a:r>
          </a:p>
          <a:p>
            <a:pPr marL="228600" indent="-228600">
              <a:buFont typeface="+mj-lt"/>
              <a:buAutoNum type="arabicPeriod"/>
            </a:pPr>
            <a:r>
              <a:rPr lang="en-US" baseline="0" dirty="0"/>
              <a:t>Maine Youth Action Network and Friends (Raising the voices of Maine’s diverse youth)</a:t>
            </a:r>
          </a:p>
          <a:p>
            <a:pPr marL="228600" indent="-228600">
              <a:buFont typeface="+mj-lt"/>
              <a:buAutoNum type="arabicPeriod"/>
            </a:pPr>
            <a:r>
              <a:rPr lang="en-US" baseline="0" dirty="0"/>
              <a:t>Green Memorial A.M.E. Zion Church (Black/African American)</a:t>
            </a:r>
          </a:p>
          <a:p>
            <a:pPr marL="228600" indent="-228600">
              <a:buFont typeface="+mj-lt"/>
              <a:buAutoNum type="arabicPeriod"/>
            </a:pPr>
            <a:r>
              <a:rPr lang="en-US" baseline="0" dirty="0"/>
              <a:t>Health Equity Alliance (LGBTQ+ community)</a:t>
            </a:r>
          </a:p>
          <a:p>
            <a:pPr marL="228600" indent="-228600">
              <a:buFont typeface="+mj-lt"/>
              <a:buAutoNum type="arabicPeriod"/>
            </a:pPr>
            <a:r>
              <a:rPr lang="en-US" baseline="0" dirty="0"/>
              <a:t>Portland Recovery Center (for people with a substance use disorder or in recovery)</a:t>
            </a:r>
          </a:p>
          <a:p>
            <a:pPr marL="228600" indent="-228600">
              <a:buFont typeface="+mj-lt"/>
              <a:buAutoNum type="arabicPeriod"/>
            </a:pPr>
            <a:r>
              <a:rPr lang="en-US" baseline="0" dirty="0"/>
              <a:t>Housing insecure</a:t>
            </a:r>
          </a:p>
          <a:p>
            <a:endParaRPr lang="en-US" baseline="0" dirty="0"/>
          </a:p>
          <a:p>
            <a:r>
              <a:rPr lang="en-US" b="1" baseline="0" dirty="0"/>
              <a:t>Oral Survey Partners include: </a:t>
            </a:r>
            <a:endParaRPr lang="en-US" baseline="0" dirty="0"/>
          </a:p>
          <a:p>
            <a:r>
              <a:rPr lang="en-US" baseline="0" dirty="0"/>
              <a:t>City of Portland’s Minority Health Program</a:t>
            </a:r>
          </a:p>
          <a:p>
            <a:r>
              <a:rPr lang="en-US" baseline="0" dirty="0"/>
              <a:t>New Mainer’s Public Health Initiative</a:t>
            </a:r>
          </a:p>
          <a:p>
            <a:r>
              <a:rPr lang="en-US" baseline="0" dirty="0"/>
              <a:t>Maine Immigrant Access Network</a:t>
            </a:r>
          </a:p>
          <a:p>
            <a:r>
              <a:rPr lang="en-US" baseline="0" dirty="0"/>
              <a:t>Gateway Community Services</a:t>
            </a:r>
          </a:p>
          <a:p>
            <a:r>
              <a:rPr lang="en-US" baseline="0" dirty="0"/>
              <a:t>New England Arab American Organization</a:t>
            </a:r>
          </a:p>
          <a:p>
            <a:r>
              <a:rPr lang="en-US" baseline="0" dirty="0"/>
              <a:t>Maine Immigrant and Refugee Services</a:t>
            </a:r>
          </a:p>
          <a:p>
            <a:r>
              <a:rPr lang="en-US" baseline="0" dirty="0"/>
              <a:t>Maine Community Integration</a:t>
            </a:r>
          </a:p>
          <a:p>
            <a:r>
              <a:rPr lang="en-US" baseline="0" dirty="0"/>
              <a:t>Mano </a:t>
            </a:r>
            <a:r>
              <a:rPr lang="en-US" baseline="0" dirty="0" err="1"/>
              <a:t>en</a:t>
            </a:r>
            <a:r>
              <a:rPr lang="en-US" baseline="0" dirty="0"/>
              <a:t> Mano</a:t>
            </a:r>
          </a:p>
          <a:p>
            <a:endParaRPr lang="en-US" baseline="0" dirty="0"/>
          </a:p>
          <a:p>
            <a:r>
              <a:rPr lang="en-US" baseline="0" dirty="0"/>
              <a:t>We are piloting these additional outreach methods with support from </a:t>
            </a:r>
          </a:p>
          <a:p>
            <a:r>
              <a:rPr lang="en-US" baseline="0" dirty="0"/>
              <a:t>State of Maine’s Preventative Health and Health Services Block Grant</a:t>
            </a:r>
          </a:p>
          <a:p>
            <a:r>
              <a:rPr lang="en-US" baseline="0" dirty="0"/>
              <a:t>Maine Health Access Foundation</a:t>
            </a:r>
            <a:endParaRPr lang="en-US" dirty="0"/>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7</a:t>
            </a:fld>
            <a:endParaRPr lang="en-US"/>
          </a:p>
        </p:txBody>
      </p:sp>
    </p:spTree>
    <p:extLst>
      <p:ext uri="{BB962C8B-B14F-4D97-AF65-F5344CB8AC3E}">
        <p14:creationId xmlns:p14="http://schemas.microsoft.com/office/powerpoint/2010/main" val="4051485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b="1" dirty="0">
                <a:highlight>
                  <a:srgbClr val="FFFF00"/>
                </a:highlight>
              </a:rPr>
              <a:t>Jo</a:t>
            </a:r>
            <a:r>
              <a:rPr lang="en-US" b="1" baseline="0" dirty="0">
                <a:highlight>
                  <a:srgbClr val="FFFF00"/>
                </a:highlight>
              </a:rPr>
              <a:t> to introduce Norman Maze, Chair of Maine’s Continuum of Care Collaborative and Deputy Director of Shalom House. </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5"/>
          </p:nvPr>
        </p:nvSpPr>
        <p:spPr/>
        <p:txBody>
          <a:bodyPr/>
          <a:lstStyle/>
          <a:p>
            <a:fld id="{4886CDD7-021C-4D44-A941-E7B69ADD70F4}" type="slidenum">
              <a:rPr lang="en-US" smtClean="0"/>
              <a:t>8</a:t>
            </a:fld>
            <a:endParaRPr lang="en-US"/>
          </a:p>
        </p:txBody>
      </p:sp>
    </p:spTree>
    <p:extLst>
      <p:ext uri="{BB962C8B-B14F-4D97-AF65-F5344CB8AC3E}">
        <p14:creationId xmlns:p14="http://schemas.microsoft.com/office/powerpoint/2010/main" val="2141971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 to introduce Madison </a:t>
            </a:r>
          </a:p>
        </p:txBody>
      </p:sp>
      <p:sp>
        <p:nvSpPr>
          <p:cNvPr id="4" name="Slide Number Placeholder 3"/>
          <p:cNvSpPr>
            <a:spLocks noGrp="1"/>
          </p:cNvSpPr>
          <p:nvPr>
            <p:ph type="sldNum" sz="quarter" idx="5"/>
          </p:nvPr>
        </p:nvSpPr>
        <p:spPr/>
        <p:txBody>
          <a:bodyPr/>
          <a:lstStyle/>
          <a:p>
            <a:fld id="{4886CDD7-021C-4D44-A941-E7B69ADD70F4}" type="slidenum">
              <a:rPr lang="en-US" smtClean="0"/>
              <a:t>9</a:t>
            </a:fld>
            <a:endParaRPr lang="en-US"/>
          </a:p>
        </p:txBody>
      </p:sp>
    </p:spTree>
    <p:extLst>
      <p:ext uri="{BB962C8B-B14F-4D97-AF65-F5344CB8AC3E}">
        <p14:creationId xmlns:p14="http://schemas.microsoft.com/office/powerpoint/2010/main" val="4954373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A picture containing tree, outdoor, day&#10;&#10;Description automatically generated">
            <a:extLst>
              <a:ext uri="{FF2B5EF4-FFF2-40B4-BE49-F238E27FC236}">
                <a16:creationId xmlns:a16="http://schemas.microsoft.com/office/drawing/2014/main" id="{C6DBB9B2-05AB-4FBB-BB61-7EF2F015D6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819400"/>
            <a:ext cx="12192000" cy="4038600"/>
          </a:xfrm>
          <a:prstGeom prst="rect">
            <a:avLst/>
          </a:prstGeom>
        </p:spPr>
      </p:pic>
      <p:sp>
        <p:nvSpPr>
          <p:cNvPr id="2" name="Title 1">
            <a:extLst>
              <a:ext uri="{FF2B5EF4-FFF2-40B4-BE49-F238E27FC236}">
                <a16:creationId xmlns:a16="http://schemas.microsoft.com/office/drawing/2014/main" id="{4DD4D6BE-4C37-452C-8595-4DDB044600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420199-6BD7-430D-9E3C-0B33CC4AFB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6B2DDCB-F568-4BD9-A210-75006C8E2720}"/>
              </a:ext>
            </a:extLst>
          </p:cNvPr>
          <p:cNvSpPr>
            <a:spLocks noGrp="1"/>
          </p:cNvSpPr>
          <p:nvPr>
            <p:ph type="dt" sz="half" idx="10"/>
          </p:nvPr>
        </p:nvSpPr>
        <p:spPr/>
        <p:txBody>
          <a:bodyPr/>
          <a:lstStyle/>
          <a:p>
            <a:fld id="{C7FB0EC0-7725-4B45-AAE1-87676323C3F6}" type="datetime1">
              <a:rPr lang="en-US" smtClean="0"/>
              <a:t>12/13/2021</a:t>
            </a:fld>
            <a:endParaRPr lang="en-US"/>
          </a:p>
        </p:txBody>
      </p:sp>
      <p:sp>
        <p:nvSpPr>
          <p:cNvPr id="5" name="Footer Placeholder 4">
            <a:extLst>
              <a:ext uri="{FF2B5EF4-FFF2-40B4-BE49-F238E27FC236}">
                <a16:creationId xmlns:a16="http://schemas.microsoft.com/office/drawing/2014/main" id="{83FE77F8-DDCB-4219-8292-B20380EAD6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4D4EA-501C-4DD6-8EB9-D44797C2C0DC}"/>
              </a:ext>
            </a:extLst>
          </p:cNvPr>
          <p:cNvSpPr>
            <a:spLocks noGrp="1"/>
          </p:cNvSpPr>
          <p:nvPr>
            <p:ph type="sldNum" sz="quarter" idx="12"/>
          </p:nvPr>
        </p:nvSpPr>
        <p:spPr/>
        <p:txBody>
          <a:bodyPr/>
          <a:lstStyle/>
          <a:p>
            <a:fld id="{9B536768-C171-4A40-86CF-A60E08BEB5A1}" type="slidenum">
              <a:rPr lang="en-US" smtClean="0"/>
              <a:t>‹#›</a:t>
            </a:fld>
            <a:endParaRPr lang="en-US"/>
          </a:p>
        </p:txBody>
      </p:sp>
    </p:spTree>
    <p:extLst>
      <p:ext uri="{BB962C8B-B14F-4D97-AF65-F5344CB8AC3E}">
        <p14:creationId xmlns:p14="http://schemas.microsoft.com/office/powerpoint/2010/main" val="1625783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CA874-F320-4C0F-B471-1F8F5EE474F5}"/>
              </a:ext>
            </a:extLst>
          </p:cNvPr>
          <p:cNvSpPr>
            <a:spLocks noGrp="1"/>
          </p:cNvSpPr>
          <p:nvPr>
            <p:ph type="title"/>
          </p:nvPr>
        </p:nvSpPr>
        <p:spPr>
          <a:xfrm>
            <a:off x="838200" y="182880"/>
            <a:ext cx="10515600" cy="1325563"/>
          </a:xfrm>
        </p:spPr>
        <p:txBody>
          <a:bodyPr/>
          <a:lstStyle>
            <a:lvl1pPr>
              <a:defRPr/>
            </a:lvl1pPr>
          </a:lstStyle>
          <a:p>
            <a:r>
              <a:rPr lang="en-US" dirty="0"/>
              <a:t>Click to edit Master title style</a:t>
            </a:r>
          </a:p>
        </p:txBody>
      </p:sp>
      <p:sp>
        <p:nvSpPr>
          <p:cNvPr id="3" name="Content Placeholder 2">
            <a:extLst>
              <a:ext uri="{FF2B5EF4-FFF2-40B4-BE49-F238E27FC236}">
                <a16:creationId xmlns:a16="http://schemas.microsoft.com/office/drawing/2014/main" id="{2349CD46-C696-4832-914B-9C93C6CD9CF9}"/>
              </a:ext>
            </a:extLst>
          </p:cNvPr>
          <p:cNvSpPr>
            <a:spLocks noGrp="1"/>
          </p:cNvSpPr>
          <p:nvPr>
            <p:ph idx="1"/>
          </p:nvPr>
        </p:nvSpPr>
        <p:spPr>
          <a:xfrm>
            <a:off x="838200" y="164592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65B4DB-743C-4D01-B645-051A4746FDED}"/>
              </a:ext>
            </a:extLst>
          </p:cNvPr>
          <p:cNvSpPr>
            <a:spLocks noGrp="1"/>
          </p:cNvSpPr>
          <p:nvPr>
            <p:ph type="dt" sz="half" idx="10"/>
          </p:nvPr>
        </p:nvSpPr>
        <p:spPr/>
        <p:txBody>
          <a:bodyPr/>
          <a:lstStyle/>
          <a:p>
            <a:fld id="{F766CAFF-1ACC-451D-A43C-8B74351726F0}" type="datetime1">
              <a:rPr lang="en-US" smtClean="0"/>
              <a:t>12/13/2021</a:t>
            </a:fld>
            <a:endParaRPr lang="en-US"/>
          </a:p>
        </p:txBody>
      </p:sp>
      <p:sp>
        <p:nvSpPr>
          <p:cNvPr id="5" name="Footer Placeholder 4">
            <a:extLst>
              <a:ext uri="{FF2B5EF4-FFF2-40B4-BE49-F238E27FC236}">
                <a16:creationId xmlns:a16="http://schemas.microsoft.com/office/drawing/2014/main" id="{3D59069B-162A-425B-9F2C-373D91C1BC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E98B58-2E55-412A-8165-8F43CB1B9FB9}"/>
              </a:ext>
            </a:extLst>
          </p:cNvPr>
          <p:cNvSpPr>
            <a:spLocks noGrp="1"/>
          </p:cNvSpPr>
          <p:nvPr>
            <p:ph type="sldNum" sz="quarter" idx="12"/>
          </p:nvPr>
        </p:nvSpPr>
        <p:spPr/>
        <p:txBody>
          <a:bodyPr/>
          <a:lstStyle/>
          <a:p>
            <a:fld id="{9B536768-C171-4A40-86CF-A60E08BEB5A1}" type="slidenum">
              <a:rPr lang="en-US" smtClean="0"/>
              <a:t>‹#›</a:t>
            </a:fld>
            <a:endParaRPr lang="en-US"/>
          </a:p>
        </p:txBody>
      </p:sp>
      <p:sp>
        <p:nvSpPr>
          <p:cNvPr id="7" name="Rectangle 6">
            <a:extLst>
              <a:ext uri="{FF2B5EF4-FFF2-40B4-BE49-F238E27FC236}">
                <a16:creationId xmlns:a16="http://schemas.microsoft.com/office/drawing/2014/main" id="{A9E20A3F-9324-493B-BF73-0853E2DF67EB}"/>
              </a:ext>
            </a:extLst>
          </p:cNvPr>
          <p:cNvSpPr/>
          <p:nvPr userDrawn="1"/>
        </p:nvSpPr>
        <p:spPr>
          <a:xfrm>
            <a:off x="0" y="777240"/>
            <a:ext cx="86868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3711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0" name="Picture 9" descr="A picture containing text&#10;&#10;Description automatically generated">
            <a:extLst>
              <a:ext uri="{FF2B5EF4-FFF2-40B4-BE49-F238E27FC236}">
                <a16:creationId xmlns:a16="http://schemas.microsoft.com/office/drawing/2014/main" id="{F308AA99-904E-40C9-8228-1F837226F6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86" y="0"/>
            <a:ext cx="12158227" cy="6858000"/>
          </a:xfrm>
          <a:prstGeom prst="rect">
            <a:avLst/>
          </a:prstGeom>
        </p:spPr>
      </p:pic>
      <p:sp>
        <p:nvSpPr>
          <p:cNvPr id="2" name="Title 1">
            <a:extLst>
              <a:ext uri="{FF2B5EF4-FFF2-40B4-BE49-F238E27FC236}">
                <a16:creationId xmlns:a16="http://schemas.microsoft.com/office/drawing/2014/main" id="{587B4A6C-655B-4BE7-B991-03D2B43C2FAD}"/>
              </a:ext>
            </a:extLst>
          </p:cNvPr>
          <p:cNvSpPr>
            <a:spLocks noGrp="1"/>
          </p:cNvSpPr>
          <p:nvPr>
            <p:ph type="title"/>
          </p:nvPr>
        </p:nvSpPr>
        <p:spPr>
          <a:xfrm>
            <a:off x="831850" y="3252247"/>
            <a:ext cx="10515600" cy="1310228"/>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579828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7FD11-A1A2-48E0-8684-C6F4D5072B23}"/>
              </a:ext>
            </a:extLst>
          </p:cNvPr>
          <p:cNvSpPr>
            <a:spLocks noGrp="1"/>
          </p:cNvSpPr>
          <p:nvPr>
            <p:ph type="title"/>
          </p:nvPr>
        </p:nvSpPr>
        <p:spPr>
          <a:xfrm>
            <a:off x="838200" y="18288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32276F4-7CE7-42A8-B619-1D3EBB47B56B}"/>
              </a:ext>
            </a:extLst>
          </p:cNvPr>
          <p:cNvSpPr>
            <a:spLocks noGrp="1"/>
          </p:cNvSpPr>
          <p:nvPr>
            <p:ph sz="half" idx="1"/>
          </p:nvPr>
        </p:nvSpPr>
        <p:spPr>
          <a:xfrm>
            <a:off x="838200" y="1645920"/>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CD43B8-6E4F-4D36-9542-C0A16D77E7EA}"/>
              </a:ext>
            </a:extLst>
          </p:cNvPr>
          <p:cNvSpPr>
            <a:spLocks noGrp="1"/>
          </p:cNvSpPr>
          <p:nvPr>
            <p:ph sz="half" idx="2"/>
          </p:nvPr>
        </p:nvSpPr>
        <p:spPr>
          <a:xfrm>
            <a:off x="6172200" y="1645920"/>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ECE040-5D2A-4F08-8320-B45277F719F5}"/>
              </a:ext>
            </a:extLst>
          </p:cNvPr>
          <p:cNvSpPr>
            <a:spLocks noGrp="1"/>
          </p:cNvSpPr>
          <p:nvPr>
            <p:ph type="dt" sz="half" idx="10"/>
          </p:nvPr>
        </p:nvSpPr>
        <p:spPr/>
        <p:txBody>
          <a:bodyPr/>
          <a:lstStyle/>
          <a:p>
            <a:fld id="{2715074A-0EC0-4822-8A03-AAAF51A60715}" type="datetime1">
              <a:rPr lang="en-US" smtClean="0"/>
              <a:t>12/13/2021</a:t>
            </a:fld>
            <a:endParaRPr lang="en-US"/>
          </a:p>
        </p:txBody>
      </p:sp>
      <p:sp>
        <p:nvSpPr>
          <p:cNvPr id="6" name="Footer Placeholder 5">
            <a:extLst>
              <a:ext uri="{FF2B5EF4-FFF2-40B4-BE49-F238E27FC236}">
                <a16:creationId xmlns:a16="http://schemas.microsoft.com/office/drawing/2014/main" id="{B2D733A4-0F02-41B8-8CA1-056AA4646D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843AF1-1635-4F50-9B47-D2C8CE8079C1}"/>
              </a:ext>
            </a:extLst>
          </p:cNvPr>
          <p:cNvSpPr>
            <a:spLocks noGrp="1"/>
          </p:cNvSpPr>
          <p:nvPr>
            <p:ph type="sldNum" sz="quarter" idx="12"/>
          </p:nvPr>
        </p:nvSpPr>
        <p:spPr/>
        <p:txBody>
          <a:bodyPr/>
          <a:lstStyle/>
          <a:p>
            <a:fld id="{9B536768-C171-4A40-86CF-A60E08BEB5A1}" type="slidenum">
              <a:rPr lang="en-US" smtClean="0"/>
              <a:t>‹#›</a:t>
            </a:fld>
            <a:endParaRPr lang="en-US"/>
          </a:p>
        </p:txBody>
      </p:sp>
      <p:sp>
        <p:nvSpPr>
          <p:cNvPr id="8" name="Rectangle 7">
            <a:extLst>
              <a:ext uri="{FF2B5EF4-FFF2-40B4-BE49-F238E27FC236}">
                <a16:creationId xmlns:a16="http://schemas.microsoft.com/office/drawing/2014/main" id="{914B8FC1-DDC7-42C8-A9A4-6FC3B2635FF1}"/>
              </a:ext>
            </a:extLst>
          </p:cNvPr>
          <p:cNvSpPr/>
          <p:nvPr userDrawn="1"/>
        </p:nvSpPr>
        <p:spPr>
          <a:xfrm>
            <a:off x="0" y="777240"/>
            <a:ext cx="86868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7625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B7A1C-6125-4EF4-97C2-069B415A9CE8}"/>
              </a:ext>
            </a:extLst>
          </p:cNvPr>
          <p:cNvSpPr>
            <a:spLocks noGrp="1"/>
          </p:cNvSpPr>
          <p:nvPr>
            <p:ph type="title"/>
          </p:nvPr>
        </p:nvSpPr>
        <p:spPr>
          <a:xfrm>
            <a:off x="838200" y="182880"/>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EB05D3AE-2981-49F4-9E2C-A7DC79C93C90}"/>
              </a:ext>
            </a:extLst>
          </p:cNvPr>
          <p:cNvSpPr>
            <a:spLocks noGrp="1"/>
          </p:cNvSpPr>
          <p:nvPr>
            <p:ph type="dt" sz="half" idx="10"/>
          </p:nvPr>
        </p:nvSpPr>
        <p:spPr/>
        <p:txBody>
          <a:bodyPr/>
          <a:lstStyle/>
          <a:p>
            <a:fld id="{C4106077-5A9F-40F7-B641-2496B7F408E1}" type="datetime1">
              <a:rPr lang="en-US" smtClean="0"/>
              <a:t>12/13/2021</a:t>
            </a:fld>
            <a:endParaRPr lang="en-US"/>
          </a:p>
        </p:txBody>
      </p:sp>
      <p:sp>
        <p:nvSpPr>
          <p:cNvPr id="4" name="Footer Placeholder 3">
            <a:extLst>
              <a:ext uri="{FF2B5EF4-FFF2-40B4-BE49-F238E27FC236}">
                <a16:creationId xmlns:a16="http://schemas.microsoft.com/office/drawing/2014/main" id="{71C1D8EC-C03F-4DD5-B3B5-78865D8990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E69FB1E-0CC4-4406-BFA6-6799ADB41E46}"/>
              </a:ext>
            </a:extLst>
          </p:cNvPr>
          <p:cNvSpPr>
            <a:spLocks noGrp="1"/>
          </p:cNvSpPr>
          <p:nvPr>
            <p:ph type="sldNum" sz="quarter" idx="12"/>
          </p:nvPr>
        </p:nvSpPr>
        <p:spPr/>
        <p:txBody>
          <a:bodyPr/>
          <a:lstStyle/>
          <a:p>
            <a:fld id="{9B536768-C171-4A40-86CF-A60E08BEB5A1}" type="slidenum">
              <a:rPr lang="en-US" smtClean="0"/>
              <a:t>‹#›</a:t>
            </a:fld>
            <a:endParaRPr lang="en-US"/>
          </a:p>
        </p:txBody>
      </p:sp>
      <p:sp>
        <p:nvSpPr>
          <p:cNvPr id="6" name="Rectangle 5">
            <a:extLst>
              <a:ext uri="{FF2B5EF4-FFF2-40B4-BE49-F238E27FC236}">
                <a16:creationId xmlns:a16="http://schemas.microsoft.com/office/drawing/2014/main" id="{1A764D4D-B9D0-468A-AFD5-98402AA77F13}"/>
              </a:ext>
            </a:extLst>
          </p:cNvPr>
          <p:cNvSpPr/>
          <p:nvPr userDrawn="1"/>
        </p:nvSpPr>
        <p:spPr>
          <a:xfrm>
            <a:off x="0" y="777240"/>
            <a:ext cx="86868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0918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0D8A71-8623-462C-B2BD-4C3EB752032A}"/>
              </a:ext>
            </a:extLst>
          </p:cNvPr>
          <p:cNvSpPr>
            <a:spLocks noGrp="1"/>
          </p:cNvSpPr>
          <p:nvPr>
            <p:ph type="dt" sz="half" idx="10"/>
          </p:nvPr>
        </p:nvSpPr>
        <p:spPr/>
        <p:txBody>
          <a:bodyPr/>
          <a:lstStyle/>
          <a:p>
            <a:fld id="{BFC6812A-3A8B-4BEB-90E1-9469D4F4B59B}" type="datetime1">
              <a:rPr lang="en-US" smtClean="0"/>
              <a:t>12/13/2021</a:t>
            </a:fld>
            <a:endParaRPr lang="en-US"/>
          </a:p>
        </p:txBody>
      </p:sp>
      <p:sp>
        <p:nvSpPr>
          <p:cNvPr id="3" name="Footer Placeholder 2">
            <a:extLst>
              <a:ext uri="{FF2B5EF4-FFF2-40B4-BE49-F238E27FC236}">
                <a16:creationId xmlns:a16="http://schemas.microsoft.com/office/drawing/2014/main" id="{0FF27232-3E27-47DE-8850-C0C5F4290FC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EFA2BD-7690-49DE-80ED-84518B993FD1}"/>
              </a:ext>
            </a:extLst>
          </p:cNvPr>
          <p:cNvSpPr>
            <a:spLocks noGrp="1"/>
          </p:cNvSpPr>
          <p:nvPr>
            <p:ph type="sldNum" sz="quarter" idx="12"/>
          </p:nvPr>
        </p:nvSpPr>
        <p:spPr/>
        <p:txBody>
          <a:bodyPr/>
          <a:lstStyle/>
          <a:p>
            <a:fld id="{9B536768-C171-4A40-86CF-A60E08BEB5A1}" type="slidenum">
              <a:rPr lang="en-US" smtClean="0"/>
              <a:t>‹#›</a:t>
            </a:fld>
            <a:endParaRPr lang="en-US"/>
          </a:p>
        </p:txBody>
      </p:sp>
    </p:spTree>
    <p:extLst>
      <p:ext uri="{BB962C8B-B14F-4D97-AF65-F5344CB8AC3E}">
        <p14:creationId xmlns:p14="http://schemas.microsoft.com/office/powerpoint/2010/main" val="1109967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0D8A71-8623-462C-B2BD-4C3EB752032A}"/>
              </a:ext>
            </a:extLst>
          </p:cNvPr>
          <p:cNvSpPr>
            <a:spLocks noGrp="1"/>
          </p:cNvSpPr>
          <p:nvPr>
            <p:ph type="dt" sz="half" idx="10"/>
          </p:nvPr>
        </p:nvSpPr>
        <p:spPr/>
        <p:txBody>
          <a:bodyPr/>
          <a:lstStyle/>
          <a:p>
            <a:fld id="{BFC6812A-3A8B-4BEB-90E1-9469D4F4B59B}" type="datetime1">
              <a:rPr lang="en-US" smtClean="0"/>
              <a:t>12/13/2021</a:t>
            </a:fld>
            <a:endParaRPr lang="en-US"/>
          </a:p>
        </p:txBody>
      </p:sp>
      <p:sp>
        <p:nvSpPr>
          <p:cNvPr id="3" name="Footer Placeholder 2">
            <a:extLst>
              <a:ext uri="{FF2B5EF4-FFF2-40B4-BE49-F238E27FC236}">
                <a16:creationId xmlns:a16="http://schemas.microsoft.com/office/drawing/2014/main" id="{0FF27232-3E27-47DE-8850-C0C5F4290FC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EFA2BD-7690-49DE-80ED-84518B993FD1}"/>
              </a:ext>
            </a:extLst>
          </p:cNvPr>
          <p:cNvSpPr>
            <a:spLocks noGrp="1"/>
          </p:cNvSpPr>
          <p:nvPr>
            <p:ph type="sldNum" sz="quarter" idx="12"/>
          </p:nvPr>
        </p:nvSpPr>
        <p:spPr/>
        <p:txBody>
          <a:bodyPr/>
          <a:lstStyle/>
          <a:p>
            <a:fld id="{9B536768-C171-4A40-86CF-A60E08BEB5A1}" type="slidenum">
              <a:rPr lang="en-US" smtClean="0"/>
              <a:t>‹#›</a:t>
            </a:fld>
            <a:endParaRPr lang="en-US"/>
          </a:p>
        </p:txBody>
      </p:sp>
      <p:sp>
        <p:nvSpPr>
          <p:cNvPr id="5" name="Rectangle 4">
            <a:extLst>
              <a:ext uri="{FF2B5EF4-FFF2-40B4-BE49-F238E27FC236}">
                <a16:creationId xmlns:a16="http://schemas.microsoft.com/office/drawing/2014/main" id="{D60C18B7-5CC0-4439-A175-498D5D286898}"/>
              </a:ext>
            </a:extLst>
          </p:cNvPr>
          <p:cNvSpPr/>
          <p:nvPr userDrawn="1"/>
        </p:nvSpPr>
        <p:spPr>
          <a:xfrm>
            <a:off x="0" y="6185140"/>
            <a:ext cx="12192000" cy="6728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2459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C30DD-F4AE-4102-BEF8-F668F2C41B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FE8E0A-0DA3-4750-B15D-AEF0528C49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F75D806-C3B1-4AE0-B312-92DA6E5C53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17AB03-8739-4F91-A5A9-F58219983F69}"/>
              </a:ext>
            </a:extLst>
          </p:cNvPr>
          <p:cNvSpPr>
            <a:spLocks noGrp="1"/>
          </p:cNvSpPr>
          <p:nvPr>
            <p:ph type="dt" sz="half" idx="10"/>
          </p:nvPr>
        </p:nvSpPr>
        <p:spPr/>
        <p:txBody>
          <a:bodyPr/>
          <a:lstStyle/>
          <a:p>
            <a:fld id="{682C7752-2A2B-4858-88A2-82ED84690948}" type="datetime1">
              <a:rPr lang="en-US" smtClean="0"/>
              <a:t>12/13/2021</a:t>
            </a:fld>
            <a:endParaRPr lang="en-US"/>
          </a:p>
        </p:txBody>
      </p:sp>
      <p:sp>
        <p:nvSpPr>
          <p:cNvPr id="6" name="Footer Placeholder 5">
            <a:extLst>
              <a:ext uri="{FF2B5EF4-FFF2-40B4-BE49-F238E27FC236}">
                <a16:creationId xmlns:a16="http://schemas.microsoft.com/office/drawing/2014/main" id="{53B25173-348A-4081-B718-FB610541A1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9DEBDE-B91A-4574-9D7B-51EFB6435031}"/>
              </a:ext>
            </a:extLst>
          </p:cNvPr>
          <p:cNvSpPr>
            <a:spLocks noGrp="1"/>
          </p:cNvSpPr>
          <p:nvPr>
            <p:ph type="sldNum" sz="quarter" idx="12"/>
          </p:nvPr>
        </p:nvSpPr>
        <p:spPr/>
        <p:txBody>
          <a:bodyPr/>
          <a:lstStyle/>
          <a:p>
            <a:fld id="{9B536768-C171-4A40-86CF-A60E08BEB5A1}" type="slidenum">
              <a:rPr lang="en-US" smtClean="0"/>
              <a:t>‹#›</a:t>
            </a:fld>
            <a:endParaRPr lang="en-US"/>
          </a:p>
        </p:txBody>
      </p:sp>
    </p:spTree>
    <p:extLst>
      <p:ext uri="{BB962C8B-B14F-4D97-AF65-F5344CB8AC3E}">
        <p14:creationId xmlns:p14="http://schemas.microsoft.com/office/powerpoint/2010/main" val="2559600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96489-0BB8-4CF9-913C-5B70BE9961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9224F0-7720-4D6B-9151-1B6D043248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ACF022-FE79-407C-94DF-36A1A43EDB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46AB73-B024-4BBE-A375-E60CEDDB63EE}"/>
              </a:ext>
            </a:extLst>
          </p:cNvPr>
          <p:cNvSpPr>
            <a:spLocks noGrp="1"/>
          </p:cNvSpPr>
          <p:nvPr>
            <p:ph type="dt" sz="half" idx="10"/>
          </p:nvPr>
        </p:nvSpPr>
        <p:spPr/>
        <p:txBody>
          <a:bodyPr/>
          <a:lstStyle/>
          <a:p>
            <a:fld id="{A6AFCCA7-12E7-4780-A53C-8B9FDA72E971}" type="datetime1">
              <a:rPr lang="en-US" smtClean="0"/>
              <a:t>12/13/2021</a:t>
            </a:fld>
            <a:endParaRPr lang="en-US"/>
          </a:p>
        </p:txBody>
      </p:sp>
      <p:sp>
        <p:nvSpPr>
          <p:cNvPr id="6" name="Footer Placeholder 5">
            <a:extLst>
              <a:ext uri="{FF2B5EF4-FFF2-40B4-BE49-F238E27FC236}">
                <a16:creationId xmlns:a16="http://schemas.microsoft.com/office/drawing/2014/main" id="{6BE261D0-CE72-4E28-9CE9-6BA86FE5B2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324976-B325-49A8-A40D-7F2091CA1A9F}"/>
              </a:ext>
            </a:extLst>
          </p:cNvPr>
          <p:cNvSpPr>
            <a:spLocks noGrp="1"/>
          </p:cNvSpPr>
          <p:nvPr>
            <p:ph type="sldNum" sz="quarter" idx="12"/>
          </p:nvPr>
        </p:nvSpPr>
        <p:spPr/>
        <p:txBody>
          <a:bodyPr/>
          <a:lstStyle/>
          <a:p>
            <a:fld id="{9B536768-C171-4A40-86CF-A60E08BEB5A1}" type="slidenum">
              <a:rPr lang="en-US" smtClean="0"/>
              <a:t>‹#›</a:t>
            </a:fld>
            <a:endParaRPr lang="en-US"/>
          </a:p>
        </p:txBody>
      </p:sp>
    </p:spTree>
    <p:extLst>
      <p:ext uri="{BB962C8B-B14F-4D97-AF65-F5344CB8AC3E}">
        <p14:creationId xmlns:p14="http://schemas.microsoft.com/office/powerpoint/2010/main" val="1555117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FBAD3A2-DF06-47BE-8C12-9DEEA0E81242}"/>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6191250"/>
            <a:ext cx="12192000" cy="666750"/>
          </a:xfrm>
          <a:prstGeom prst="rect">
            <a:avLst/>
          </a:prstGeom>
        </p:spPr>
      </p:pic>
      <p:sp>
        <p:nvSpPr>
          <p:cNvPr id="2" name="Title Placeholder 1">
            <a:extLst>
              <a:ext uri="{FF2B5EF4-FFF2-40B4-BE49-F238E27FC236}">
                <a16:creationId xmlns:a16="http://schemas.microsoft.com/office/drawing/2014/main" id="{78DAB17A-7FDA-477B-8CD6-61B6F88603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81E0656-4A03-4FFF-A41C-742D4F942B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C6D63C5-A2CD-455F-A63A-99D52B286D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b"/>
          <a:lstStyle>
            <a:lvl1pPr algn="l">
              <a:defRPr sz="1200">
                <a:solidFill>
                  <a:schemeClr val="bg1"/>
                </a:solidFill>
                <a:latin typeface="Arial" panose="020B0604020202020204" pitchFamily="34" charset="0"/>
                <a:cs typeface="Arial" panose="020B0604020202020204" pitchFamily="34" charset="0"/>
              </a:defRPr>
            </a:lvl1pPr>
          </a:lstStyle>
          <a:p>
            <a:fld id="{D0876B55-2E50-4278-80BF-510C46209E25}" type="datetime1">
              <a:rPr lang="en-US" smtClean="0"/>
              <a:pPr/>
              <a:t>12/13/2021</a:t>
            </a:fld>
            <a:endParaRPr lang="en-US"/>
          </a:p>
        </p:txBody>
      </p:sp>
      <p:sp>
        <p:nvSpPr>
          <p:cNvPr id="5" name="Footer Placeholder 4">
            <a:extLst>
              <a:ext uri="{FF2B5EF4-FFF2-40B4-BE49-F238E27FC236}">
                <a16:creationId xmlns:a16="http://schemas.microsoft.com/office/drawing/2014/main" id="{2E419B54-86A5-4AF9-974D-B67D2D2BDB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b"/>
          <a:lstStyle>
            <a:lvl1pPr algn="ctr">
              <a:defRPr sz="1200">
                <a:solidFill>
                  <a:schemeClr val="bg1"/>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06A4F946-3C1A-4C39-9232-854FC191D3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b"/>
          <a:lstStyle>
            <a:lvl1pPr algn="r">
              <a:defRPr sz="1100">
                <a:solidFill>
                  <a:schemeClr val="bg1"/>
                </a:solidFill>
                <a:latin typeface="Arial" panose="020B0604020202020204" pitchFamily="34" charset="0"/>
                <a:cs typeface="Arial" panose="020B0604020202020204" pitchFamily="34" charset="0"/>
              </a:defRPr>
            </a:lvl1pPr>
          </a:lstStyle>
          <a:p>
            <a:fld id="{9B536768-C171-4A40-86CF-A60E08BEB5A1}" type="slidenum">
              <a:rPr lang="en-US" smtClean="0"/>
              <a:pPr/>
              <a:t>‹#›</a:t>
            </a:fld>
            <a:endParaRPr lang="en-US"/>
          </a:p>
        </p:txBody>
      </p:sp>
    </p:spTree>
    <p:extLst>
      <p:ext uri="{BB962C8B-B14F-4D97-AF65-F5344CB8AC3E}">
        <p14:creationId xmlns:p14="http://schemas.microsoft.com/office/powerpoint/2010/main" val="22879013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8" r:id="rId7"/>
    <p:sldLayoutId id="2147483656" r:id="rId8"/>
    <p:sldLayoutId id="2147483657" r:id="rId9"/>
  </p:sldLayoutIdLst>
  <p:hf hdr="0" ftr="0" dt="0"/>
  <p:txStyles>
    <p:titleStyle>
      <a:lvl1pPr algn="l" defTabSz="914400" rtl="0" eaLnBrk="1" latinLnBrk="0" hangingPunct="1">
        <a:lnSpc>
          <a:spcPct val="90000"/>
        </a:lnSpc>
        <a:spcBef>
          <a:spcPct val="0"/>
        </a:spcBef>
        <a:buNone/>
        <a:defRPr sz="4400" b="0" kern="1200">
          <a:solidFill>
            <a:schemeClr val="accent2"/>
          </a:solidFill>
          <a:latin typeface="Arial Narrow" panose="020B0606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www.mainechna.org/"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2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chart" Target="../charts/char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chart" Target="../charts/chart16.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mainehomelessplanning.org/maine-coc/"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chart" Target="../charts/chart18.xml"/></Relationships>
</file>

<file path=ppt/slides/_rels/slide3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chart" Target="../charts/chart21.xml"/></Relationships>
</file>

<file path=ppt/slides/_rels/slide33.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chart" Target="../charts/chart23.xml"/></Relationships>
</file>

<file path=ppt/slides/_rels/slide34.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chart" Target="../charts/chart25.xml"/></Relationships>
</file>

<file path=ppt/slides/_rels/slide35.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chart" Target="../charts/chart27.xml"/></Relationships>
</file>

<file path=ppt/slides/_rels/slide36.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chart" Target="../charts/chart29.xml"/></Relationships>
</file>

<file path=ppt/slides/_rels/slide37.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chart" Target="../charts/chart31.xml"/></Relationships>
</file>

<file path=ppt/slides/_rels/slide3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chart" Target="../charts/chart34.xml"/></Relationships>
</file>

<file path=ppt/slides/_rels/slide4.xml.rels><?xml version="1.0" encoding="UTF-8" standalone="yes"?>
<Relationships xmlns="http://schemas.openxmlformats.org/package/2006/relationships"><Relationship Id="rId3" Type="http://schemas.microsoft.com/office/2018/10/relationships/comments" Target="../comments/modernComment_181_91C6293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chart" Target="../charts/chart36.xml"/></Relationships>
</file>

<file path=ppt/slides/_rels/slide41.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chart" Target="../charts/chart38.xml"/></Relationships>
</file>

<file path=ppt/slides/_rels/slide42.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chart" Target="../charts/chart40.xml"/></Relationships>
</file>

<file path=ppt/slides/_rels/slide43.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chart" Target="../charts/chart4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hyperlink" Target="mailto:NMaze@shalomhouseinc.org" TargetMode="External"/><Relationship Id="rId2" Type="http://schemas.openxmlformats.org/officeDocument/2006/relationships/hyperlink" Target="mailto:awa.conteh@bangormaine.gov" TargetMode="External"/><Relationship Id="rId1" Type="http://schemas.openxmlformats.org/officeDocument/2006/relationships/slideLayout" Target="../slideLayouts/slideLayout2.xml"/><Relationship Id="rId5" Type="http://schemas.openxmlformats.org/officeDocument/2006/relationships/hyperlink" Target="http://www.mainechna.org/" TargetMode="External"/><Relationship Id="rId4" Type="http://schemas.openxmlformats.org/officeDocument/2006/relationships/hyperlink" Target="mailto:info@mainechna.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DA1C51D-AE00-4087-8261-2475AACF970F}"/>
              </a:ext>
            </a:extLst>
          </p:cNvPr>
          <p:cNvSpPr>
            <a:spLocks noGrp="1"/>
          </p:cNvSpPr>
          <p:nvPr>
            <p:ph type="ctrTitle"/>
          </p:nvPr>
        </p:nvSpPr>
        <p:spPr>
          <a:xfrm>
            <a:off x="1524000" y="1584571"/>
            <a:ext cx="9144000" cy="2387600"/>
          </a:xfrm>
        </p:spPr>
        <p:txBody>
          <a:bodyPr anchor="t">
            <a:normAutofit/>
          </a:bodyPr>
          <a:lstStyle/>
          <a:p>
            <a:pPr algn="l">
              <a:lnSpc>
                <a:spcPct val="100000"/>
              </a:lnSpc>
            </a:pPr>
            <a:r>
              <a:rPr lang="en-US" sz="4400" dirty="0">
                <a:solidFill>
                  <a:schemeClr val="tx2"/>
                </a:solidFill>
              </a:rPr>
              <a:t>Maine Shared Community</a:t>
            </a:r>
            <a:br>
              <a:rPr lang="en-US" sz="4400" dirty="0">
                <a:solidFill>
                  <a:schemeClr val="tx2"/>
                </a:solidFill>
              </a:rPr>
            </a:br>
            <a:r>
              <a:rPr lang="en-US" sz="4400" dirty="0">
                <a:solidFill>
                  <a:schemeClr val="tx2"/>
                </a:solidFill>
              </a:rPr>
              <a:t>Health Needs Assessment</a:t>
            </a:r>
            <a:br>
              <a:rPr lang="en-US" sz="4400" dirty="0">
                <a:solidFill>
                  <a:schemeClr val="tx2"/>
                </a:solidFill>
              </a:rPr>
            </a:br>
            <a:r>
              <a:rPr lang="en-US" sz="4400">
                <a:solidFill>
                  <a:schemeClr val="tx2"/>
                </a:solidFill>
              </a:rPr>
              <a:t>Homeless Population</a:t>
            </a:r>
            <a:endParaRPr lang="en-US" sz="4400" dirty="0">
              <a:solidFill>
                <a:schemeClr val="tx2"/>
              </a:solidFill>
            </a:endParaRPr>
          </a:p>
        </p:txBody>
      </p:sp>
      <p:sp>
        <p:nvSpPr>
          <p:cNvPr id="9" name="Subtitle 2">
            <a:extLst>
              <a:ext uri="{FF2B5EF4-FFF2-40B4-BE49-F238E27FC236}">
                <a16:creationId xmlns:a16="http://schemas.microsoft.com/office/drawing/2014/main" id="{86307824-5B7E-4D20-BC40-FA095FE58F48}"/>
              </a:ext>
            </a:extLst>
          </p:cNvPr>
          <p:cNvSpPr>
            <a:spLocks noGrp="1"/>
          </p:cNvSpPr>
          <p:nvPr>
            <p:ph type="subTitle" idx="1"/>
          </p:nvPr>
        </p:nvSpPr>
        <p:spPr>
          <a:xfrm>
            <a:off x="1176184" y="725911"/>
            <a:ext cx="2068013" cy="1014585"/>
          </a:xfrm>
        </p:spPr>
        <p:txBody>
          <a:bodyPr>
            <a:normAutofit/>
          </a:bodyPr>
          <a:lstStyle/>
          <a:p>
            <a:pPr algn="r"/>
            <a:r>
              <a:rPr lang="en-US" sz="6600" b="1" dirty="0">
                <a:solidFill>
                  <a:schemeClr val="tx2"/>
                </a:solidFill>
                <a:latin typeface="Arial Narrow" panose="020B0606020202030204" pitchFamily="34" charset="0"/>
              </a:rPr>
              <a:t>2021</a:t>
            </a:r>
          </a:p>
        </p:txBody>
      </p:sp>
      <p:pic>
        <p:nvPicPr>
          <p:cNvPr id="10" name="Picture 9">
            <a:extLst>
              <a:ext uri="{FF2B5EF4-FFF2-40B4-BE49-F238E27FC236}">
                <a16:creationId xmlns:a16="http://schemas.microsoft.com/office/drawing/2014/main" id="{AC70EBCB-7C46-4B76-9366-43CC43C2D74C}"/>
              </a:ext>
            </a:extLst>
          </p:cNvPr>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09316" y="329733"/>
            <a:ext cx="3930954" cy="5943600"/>
          </a:xfrm>
          <a:prstGeom prst="rect">
            <a:avLst/>
          </a:prstGeom>
        </p:spPr>
      </p:pic>
    </p:spTree>
    <p:extLst>
      <p:ext uri="{BB962C8B-B14F-4D97-AF65-F5344CB8AC3E}">
        <p14:creationId xmlns:p14="http://schemas.microsoft.com/office/powerpoint/2010/main" val="30010406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4F9CC0-6B5D-41F7-946F-E167C7728125}"/>
              </a:ext>
            </a:extLst>
          </p:cNvPr>
          <p:cNvSpPr>
            <a:spLocks noGrp="1"/>
          </p:cNvSpPr>
          <p:nvPr>
            <p:ph type="title"/>
          </p:nvPr>
        </p:nvSpPr>
        <p:spPr/>
        <p:txBody>
          <a:bodyPr>
            <a:normAutofit fontScale="90000"/>
          </a:bodyPr>
          <a:lstStyle/>
          <a:p>
            <a:r>
              <a:rPr lang="en-US" dirty="0"/>
              <a:t>How to Read the County Health Profiles and Health Equity Data Sheets</a:t>
            </a:r>
          </a:p>
        </p:txBody>
      </p:sp>
      <p:sp>
        <p:nvSpPr>
          <p:cNvPr id="3" name="Slide Number Placeholder 2">
            <a:extLst>
              <a:ext uri="{FF2B5EF4-FFF2-40B4-BE49-F238E27FC236}">
                <a16:creationId xmlns:a16="http://schemas.microsoft.com/office/drawing/2014/main" id="{622F3425-EC87-4974-9D58-882E3A471F71}"/>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10</a:t>
            </a:fld>
            <a:endParaRPr lang="en-US"/>
          </a:p>
        </p:txBody>
      </p:sp>
    </p:spTree>
    <p:extLst>
      <p:ext uri="{BB962C8B-B14F-4D97-AF65-F5344CB8AC3E}">
        <p14:creationId xmlns:p14="http://schemas.microsoft.com/office/powerpoint/2010/main" val="2637443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8A762-C633-4BF1-BB9B-48A679403940}"/>
              </a:ext>
            </a:extLst>
          </p:cNvPr>
          <p:cNvSpPr>
            <a:spLocks noGrp="1"/>
          </p:cNvSpPr>
          <p:nvPr>
            <p:ph type="title"/>
          </p:nvPr>
        </p:nvSpPr>
        <p:spPr/>
        <p:txBody>
          <a:bodyPr/>
          <a:lstStyle/>
          <a:p>
            <a:r>
              <a:rPr lang="en-US" dirty="0"/>
              <a:t>How to Read County Health Profile </a:t>
            </a:r>
          </a:p>
        </p:txBody>
      </p:sp>
      <p:sp>
        <p:nvSpPr>
          <p:cNvPr id="3" name="Slide Number Placeholder 2">
            <a:extLst>
              <a:ext uri="{FF2B5EF4-FFF2-40B4-BE49-F238E27FC236}">
                <a16:creationId xmlns:a16="http://schemas.microsoft.com/office/drawing/2014/main" id="{0108C908-A237-46F7-BE79-CB0607EF3ABD}"/>
              </a:ext>
            </a:extLst>
          </p:cNvPr>
          <p:cNvSpPr>
            <a:spLocks noGrp="1"/>
          </p:cNvSpPr>
          <p:nvPr>
            <p:ph type="sldNum" sz="quarter" idx="12"/>
          </p:nvPr>
        </p:nvSpPr>
        <p:spPr/>
        <p:txBody>
          <a:bodyPr/>
          <a:lstStyle/>
          <a:p>
            <a:fld id="{9B536768-C171-4A40-86CF-A60E08BEB5A1}" type="slidenum">
              <a:rPr lang="en-US" smtClean="0"/>
              <a:t>11</a:t>
            </a:fld>
            <a:endParaRPr lang="en-US"/>
          </a:p>
        </p:txBody>
      </p:sp>
      <p:graphicFrame>
        <p:nvGraphicFramePr>
          <p:cNvPr id="11" name="Table 10">
            <a:extLst>
              <a:ext uri="{FF2B5EF4-FFF2-40B4-BE49-F238E27FC236}">
                <a16:creationId xmlns:a16="http://schemas.microsoft.com/office/drawing/2014/main" id="{6C77DC5A-92CA-4DDD-B255-19A7C1FABCE9}"/>
              </a:ext>
            </a:extLst>
          </p:cNvPr>
          <p:cNvGraphicFramePr/>
          <p:nvPr/>
        </p:nvGraphicFramePr>
        <p:xfrm>
          <a:off x="1630221" y="1894308"/>
          <a:ext cx="7578437" cy="4063146"/>
        </p:xfrm>
        <a:graphic>
          <a:graphicData uri="http://schemas.openxmlformats.org/drawingml/2006/table">
            <a:tbl>
              <a:tblPr firstRow="1" firstCol="1" lastRow="1" lastCol="1" bandRow="1" bandCol="1"/>
              <a:tblGrid>
                <a:gridCol w="438728">
                  <a:extLst>
                    <a:ext uri="{9D8B030D-6E8A-4147-A177-3AD203B41FA5}">
                      <a16:colId xmlns:a16="http://schemas.microsoft.com/office/drawing/2014/main" val="3577076310"/>
                    </a:ext>
                  </a:extLst>
                </a:gridCol>
                <a:gridCol w="7139709">
                  <a:extLst>
                    <a:ext uri="{9D8B030D-6E8A-4147-A177-3AD203B41FA5}">
                      <a16:colId xmlns:a16="http://schemas.microsoft.com/office/drawing/2014/main" val="2809193044"/>
                    </a:ext>
                  </a:extLst>
                </a:gridCol>
              </a:tblGrid>
              <a:tr h="467675">
                <a:tc gridSpan="2">
                  <a:txBody>
                    <a:bodyPr/>
                    <a:lstStyle/>
                    <a:p>
                      <a:pPr marL="173736" marR="0" algn="l" fontAlgn="t">
                        <a:lnSpc>
                          <a:spcPct val="103000"/>
                        </a:lnSpc>
                        <a:spcBef>
                          <a:spcPts val="270"/>
                        </a:spcBef>
                        <a:spcAft>
                          <a:spcPts val="0"/>
                        </a:spcAft>
                      </a:pPr>
                      <a:r>
                        <a:rPr lang="en-US" sz="1100" b="1" i="0" u="none" strike="noStrike" dirty="0">
                          <a:effectLst/>
                          <a:latin typeface="Arial" panose="020B0604020202020204" pitchFamily="34" charset="0"/>
                          <a:ea typeface="Arial" panose="020B0604020202020204" pitchFamily="34" charset="0"/>
                          <a:cs typeface="Arial" panose="020B0604020202020204" pitchFamily="34" charset="0"/>
                        </a:rPr>
                        <a:t>CHANGE</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shows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statistically</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significant</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changes</a:t>
                      </a:r>
                      <a:r>
                        <a:rPr lang="en-US" sz="1100" b="1" i="0" u="none" strike="noStrike" spc="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in</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indicator</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over</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time,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based</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on</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95%</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confidence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interval</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(see description on page 3).</a:t>
                      </a:r>
                      <a:endParaRPr lang="en-US" sz="11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val="44129809"/>
                  </a:ext>
                </a:extLst>
              </a:tr>
              <a:tr h="262309">
                <a:tc>
                  <a:txBody>
                    <a:bodyPr/>
                    <a:lstStyle/>
                    <a:p>
                      <a:pPr marL="0" marR="0" indent="0" algn="ctr" fontAlgn="t">
                        <a:lnSpc>
                          <a:spcPct val="100000"/>
                        </a:lnSpc>
                        <a:spcBef>
                          <a:spcPts val="0"/>
                        </a:spcBef>
                        <a:spcAft>
                          <a:spcPts val="0"/>
                        </a:spcAft>
                      </a:pPr>
                      <a:r>
                        <a:rPr lang="en-US" sz="1600" b="0" i="0" u="none" strike="noStrike" dirty="0">
                          <a:solidFill>
                            <a:schemeClr val="accent2"/>
                          </a:solidFill>
                          <a:effectLst/>
                          <a:latin typeface="Wingdings 2" panose="05020102010507070707" pitchFamily="18" charset="2"/>
                          <a:ea typeface="Arial" panose="020B0604020202020204" pitchFamily="34" charset="0"/>
                          <a:cs typeface="Times New Roman" panose="02020603050405020304" pitchFamily="18" charset="0"/>
                        </a:rPr>
                        <a:t>ê</a:t>
                      </a:r>
                      <a:endParaRPr lang="en-US" sz="2400" b="0" i="0" u="none" strike="noStrike" dirty="0">
                        <a:solidFill>
                          <a:schemeClr val="accent2"/>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health</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issue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or</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problem</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getting</a:t>
                      </a:r>
                      <a:r>
                        <a:rPr lang="en-US" sz="1100" b="1"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better</a:t>
                      </a:r>
                      <a:r>
                        <a:rPr lang="en-US" sz="1100" b="1"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over</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time.</a:t>
                      </a:r>
                      <a:endParaRPr lang="en-US" sz="2000" b="0" i="0" u="none" strike="noStrike" dirty="0">
                        <a:solidFill>
                          <a:schemeClr val="accent2"/>
                        </a:solidFill>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86829740"/>
                  </a:ext>
                </a:extLst>
              </a:tr>
              <a:tr h="285368">
                <a:tc>
                  <a:txBody>
                    <a:bodyPr/>
                    <a:lstStyle/>
                    <a:p>
                      <a:pPr marL="0" marR="0" indent="0" algn="ctr" fontAlgn="t">
                        <a:lnSpc>
                          <a:spcPct val="100000"/>
                        </a:lnSpc>
                        <a:spcBef>
                          <a:spcPts val="0"/>
                        </a:spcBef>
                        <a:spcAft>
                          <a:spcPts val="0"/>
                        </a:spcAft>
                      </a:pPr>
                      <a:r>
                        <a:rPr lang="en-US" sz="1600" b="1" i="0" u="none" strike="noStrike" dirty="0">
                          <a:solidFill>
                            <a:srgbClr val="EC442E"/>
                          </a:solidFill>
                          <a:effectLst/>
                          <a:latin typeface="Arial" panose="020B0604020202020204" pitchFamily="34" charset="0"/>
                          <a:ea typeface="Arial" panose="020B0604020202020204" pitchFamily="34" charset="0"/>
                          <a:cs typeface="Times New Roman" panose="02020603050405020304" pitchFamily="18" charset="0"/>
                        </a:rPr>
                        <a:t>!</a:t>
                      </a:r>
                      <a:endParaRPr lang="en-US" sz="24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health</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issue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or</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problem</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getting</a:t>
                      </a:r>
                      <a:r>
                        <a:rPr lang="en-US" sz="1100" b="1"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worse</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over</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time.</a:t>
                      </a:r>
                      <a:endParaRPr lang="en-US" sz="24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67666145"/>
                  </a:ext>
                </a:extLst>
              </a:tr>
              <a:tr h="258317">
                <a:tc>
                  <a:txBody>
                    <a:bodyPr/>
                    <a:lstStyle/>
                    <a:p>
                      <a:pPr marL="0" marR="0" indent="0" algn="ctr" fontAlgn="t">
                        <a:lnSpc>
                          <a:spcPts val="1550"/>
                        </a:lnSpc>
                        <a:spcBef>
                          <a:spcPts val="0"/>
                        </a:spcBef>
                        <a:spcAft>
                          <a:spcPts val="0"/>
                        </a:spcAft>
                      </a:pPr>
                      <a:r>
                        <a:rPr lang="en-US" sz="1600" b="0" i="0" u="none" strike="noStrike" dirty="0">
                          <a:solidFill>
                            <a:schemeClr val="bg1">
                              <a:lumMod val="65000"/>
                            </a:schemeClr>
                          </a:solidFill>
                          <a:effectLst/>
                          <a:latin typeface="Wingdings 2" panose="05020102010507070707" pitchFamily="18" charset="2"/>
                          <a:cs typeface="Times New Roman" panose="02020603050405020304" pitchFamily="18" charset="0"/>
                          <a:sym typeface="Wingdings" panose="05000000000000000000" pitchFamily="2" charset="2"/>
                        </a:rPr>
                        <a:t></a:t>
                      </a:r>
                      <a:endParaRPr lang="en-US" sz="2400" b="0" i="0" u="none" strike="noStrike" dirty="0">
                        <a:solidFill>
                          <a:schemeClr val="bg1">
                            <a:lumMod val="65000"/>
                          </a:schemeClr>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change</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was</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not</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statistically</a:t>
                      </a:r>
                      <a:r>
                        <a:rPr lang="en-US" sz="1100" b="0" i="0" u="none" strike="noStrike" spc="4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significant.</a:t>
                      </a:r>
                      <a:endParaRPr lang="en-US" sz="24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73830009"/>
                  </a:ext>
                </a:extLst>
              </a:tr>
              <a:tr h="292606">
                <a:tc>
                  <a:txBody>
                    <a:bodyPr/>
                    <a:lstStyle/>
                    <a:p>
                      <a:pPr marL="0" marR="54864" indent="0" algn="ctr" fontAlgn="t">
                        <a:lnSpc>
                          <a:spcPct val="100000"/>
                        </a:lnSpc>
                        <a:spcBef>
                          <a:spcPts val="0"/>
                        </a:spcBef>
                        <a:spcAft>
                          <a:spcPts val="0"/>
                        </a:spcAft>
                      </a:pPr>
                      <a:r>
                        <a:rPr lang="en-US" sz="1050" b="0" i="0" u="none" strike="noStrike" dirty="0">
                          <a:solidFill>
                            <a:srgbClr val="636466"/>
                          </a:solidFill>
                          <a:effectLst/>
                          <a:latin typeface="Arial" panose="020B0604020202020204" pitchFamily="34" charset="0"/>
                          <a:ea typeface="Arial" panose="020B0604020202020204" pitchFamily="34" charset="0"/>
                          <a:cs typeface="Times New Roman" panose="02020603050405020304" pitchFamily="18" charset="0"/>
                        </a:rPr>
                        <a:t>  N/A</a:t>
                      </a:r>
                      <a:endParaRPr lang="en-US" sz="24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54864"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there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not</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enough</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to</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make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comparison.</a:t>
                      </a:r>
                      <a:endParaRPr lang="en-US" sz="24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79483283"/>
                  </a:ext>
                </a:extLst>
              </a:tr>
              <a:tr h="581175">
                <a:tc gridSpan="2">
                  <a:txBody>
                    <a:bodyPr/>
                    <a:lstStyle/>
                    <a:p>
                      <a:pPr marL="118872" marR="0" algn="l" fontAlgn="t">
                        <a:lnSpc>
                          <a:spcPts val="100"/>
                        </a:lnSpc>
                        <a:spcBef>
                          <a:spcPts val="0"/>
                        </a:spcBef>
                        <a:spcAft>
                          <a:spcPts val="0"/>
                        </a:spcAft>
                      </a:pPr>
                      <a:endParaRPr lang="en-US" sz="1100" b="0" i="0" u="none" strike="noStrike" dirty="0">
                        <a:effectLst/>
                        <a:latin typeface="Arial" panose="020B0604020202020204" pitchFamily="34" charset="0"/>
                      </a:endParaRPr>
                    </a:p>
                    <a:p>
                      <a:pPr marL="173736" marR="0" algn="l" fontAlgn="t">
                        <a:lnSpc>
                          <a:spcPct val="107000"/>
                        </a:lnSpc>
                        <a:spcBef>
                          <a:spcPts val="595"/>
                        </a:spcBef>
                        <a:spcAft>
                          <a:spcPts val="0"/>
                        </a:spcAft>
                      </a:pP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BENCHMARK</a:t>
                      </a:r>
                      <a:r>
                        <a:rPr lang="en-US" sz="1100" b="1"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compares</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[COUNTY]</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to</a:t>
                      </a:r>
                      <a:r>
                        <a:rPr lang="en-US" sz="1100" b="0"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state</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and</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national</a:t>
                      </a:r>
                      <a:r>
                        <a:rPr lang="en-US" sz="1100" b="0"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based</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on</a:t>
                      </a:r>
                      <a:r>
                        <a:rPr lang="en-US" sz="1100" b="0"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95%</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confidence</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interval</a:t>
                      </a:r>
                      <a:r>
                        <a:rPr lang="en-US" sz="1100" b="0"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endParaRPr lang="en-US" sz="1100" b="0" i="0" u="none" strike="noStrike" dirty="0">
                        <a:effectLst/>
                        <a:latin typeface="Arial" panose="020B0604020202020204" pitchFamily="34" charset="0"/>
                        <a:cs typeface="Arial" panose="020B0604020202020204" pitchFamily="34" charset="0"/>
                      </a:endParaRPr>
                    </a:p>
                    <a:p>
                      <a:pPr marL="173736" marR="0" algn="l" fontAlgn="t">
                        <a:lnSpc>
                          <a:spcPct val="104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(see </a:t>
                      </a:r>
                      <a:r>
                        <a:rPr lang="en-US" sz="1100" b="0" i="0" u="none" strike="noStrike" spc="-2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description on page 3).</a:t>
                      </a:r>
                      <a:endParaRPr lang="en-US" sz="11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extLst>
                  <a:ext uri="{0D108BD9-81ED-4DB2-BD59-A6C34878D82A}">
                    <a16:rowId xmlns:a16="http://schemas.microsoft.com/office/drawing/2014/main" val="2924337544"/>
                  </a:ext>
                </a:extLst>
              </a:tr>
              <a:tr h="258317">
                <a:tc>
                  <a:txBody>
                    <a:bodyPr/>
                    <a:lstStyle/>
                    <a:p>
                      <a:pPr marL="0" marR="0" indent="0" algn="ctr" fontAlgn="t">
                        <a:lnSpc>
                          <a:spcPts val="1560"/>
                        </a:lnSpc>
                        <a:spcBef>
                          <a:spcPts val="0"/>
                        </a:spcBef>
                        <a:spcAft>
                          <a:spcPts val="0"/>
                        </a:spcAft>
                      </a:pPr>
                      <a:r>
                        <a:rPr lang="en-US" sz="1600" b="0" i="0" u="none" strike="noStrike" dirty="0">
                          <a:solidFill>
                            <a:schemeClr val="accent2"/>
                          </a:solidFill>
                          <a:effectLst/>
                          <a:latin typeface="Wingdings 2" panose="05020102010507070707" pitchFamily="18" charset="2"/>
                          <a:ea typeface="Arial" panose="020B0604020202020204" pitchFamily="34" charset="0"/>
                          <a:cs typeface="Times New Roman" panose="02020603050405020304" pitchFamily="18" charset="0"/>
                        </a:rPr>
                        <a:t>ê</a:t>
                      </a:r>
                      <a:endParaRPr lang="en-US" sz="1600" b="0" i="0" u="none" strike="noStrike" dirty="0">
                        <a:solidFill>
                          <a:schemeClr val="accent2"/>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[COUNTY]</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doing</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significantly</a:t>
                      </a:r>
                      <a:r>
                        <a:rPr lang="en-US" sz="1100" b="1"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better</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than</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or</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national</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average.</a:t>
                      </a:r>
                      <a:endParaRPr lang="en-US" sz="1600" b="0" i="0" u="none" strike="noStrike" dirty="0">
                        <a:solidFill>
                          <a:schemeClr val="accent2"/>
                        </a:solidFill>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035551793"/>
                  </a:ext>
                </a:extLst>
              </a:tr>
              <a:tr h="286534">
                <a:tc>
                  <a:txBody>
                    <a:bodyPr/>
                    <a:lstStyle/>
                    <a:p>
                      <a:pPr marL="0" marR="0" indent="0" algn="ctr" fontAlgn="t">
                        <a:lnSpc>
                          <a:spcPct val="107000"/>
                        </a:lnSpc>
                        <a:spcBef>
                          <a:spcPts val="145"/>
                        </a:spcBef>
                        <a:spcAft>
                          <a:spcPts val="0"/>
                        </a:spcAft>
                      </a:pPr>
                      <a:r>
                        <a:rPr lang="en-US" sz="1600" b="1" i="0" u="none" strike="noStrike" dirty="0">
                          <a:solidFill>
                            <a:srgbClr val="EC442E"/>
                          </a:solidFill>
                          <a:effectLst/>
                          <a:latin typeface="Arial" panose="020B0604020202020204" pitchFamily="34" charset="0"/>
                          <a:ea typeface="Arial" panose="020B0604020202020204" pitchFamily="34" charset="0"/>
                          <a:cs typeface="Times New Roman" panose="02020603050405020304" pitchFamily="18" charset="0"/>
                        </a:rPr>
                        <a:t>!</a:t>
                      </a:r>
                      <a:endParaRPr lang="en-US" sz="16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[COUNTY</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doing</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significantly</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worse</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than</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or</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national</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average.</a:t>
                      </a:r>
                      <a:endParaRPr lang="en-US" sz="16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686992782"/>
                  </a:ext>
                </a:extLst>
              </a:tr>
              <a:tr h="258317">
                <a:tc>
                  <a:txBody>
                    <a:bodyPr/>
                    <a:lstStyle/>
                    <a:p>
                      <a:pPr marL="0" marR="0" indent="0" algn="ctr" fontAlgn="t">
                        <a:lnSpc>
                          <a:spcPts val="1550"/>
                        </a:lnSpc>
                        <a:spcBef>
                          <a:spcPts val="0"/>
                        </a:spcBef>
                        <a:spcAft>
                          <a:spcPts val="0"/>
                        </a:spcAft>
                      </a:pPr>
                      <a:r>
                        <a:rPr lang="en-US" sz="1600" b="0" i="0" u="none" strike="noStrike" dirty="0">
                          <a:solidFill>
                            <a:schemeClr val="bg1">
                              <a:lumMod val="65000"/>
                            </a:schemeClr>
                          </a:solidFill>
                          <a:effectLst/>
                          <a:latin typeface="Wingdings 2" panose="05020102010507070707" pitchFamily="18" charset="2"/>
                          <a:cs typeface="Times New Roman" panose="02020603050405020304" pitchFamily="18" charset="0"/>
                          <a:sym typeface="Wingdings" panose="05000000000000000000" pitchFamily="2" charset="2"/>
                        </a:rPr>
                        <a:t></a:t>
                      </a:r>
                      <a:endParaRPr lang="en-US" sz="2400" b="0" i="0" u="none" strike="noStrike" dirty="0">
                        <a:solidFill>
                          <a:schemeClr val="bg1">
                            <a:lumMod val="65000"/>
                          </a:schemeClr>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there</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no</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statistically</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significant</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difference</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between</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points.</a:t>
                      </a:r>
                      <a:endParaRPr lang="en-US" sz="24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98453940"/>
                  </a:ext>
                </a:extLst>
              </a:tr>
              <a:tr h="292606">
                <a:tc>
                  <a:txBody>
                    <a:bodyPr/>
                    <a:lstStyle/>
                    <a:p>
                      <a:pPr marL="0" marR="54864" indent="0" algn="ctr" fontAlgn="t">
                        <a:lnSpc>
                          <a:spcPct val="107000"/>
                        </a:lnSpc>
                        <a:spcBef>
                          <a:spcPts val="235"/>
                        </a:spcBef>
                        <a:spcAft>
                          <a:spcPts val="0"/>
                        </a:spcAft>
                      </a:pPr>
                      <a:r>
                        <a:rPr lang="en-US" sz="1100" b="0" i="0" u="none" strike="noStrike" dirty="0">
                          <a:solidFill>
                            <a:srgbClr val="636466"/>
                          </a:solidFill>
                          <a:effectLst/>
                          <a:latin typeface="Arial" panose="020B0604020202020204" pitchFamily="34" charset="0"/>
                          <a:ea typeface="Arial" panose="020B0604020202020204" pitchFamily="34" charset="0"/>
                          <a:cs typeface="Times New Roman" panose="02020603050405020304" pitchFamily="18" charset="0"/>
                        </a:rPr>
                        <a:t>   N/A</a:t>
                      </a:r>
                      <a:endParaRPr lang="en-US" sz="11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54864"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there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not</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enough</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to</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make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comparison.</a:t>
                      </a:r>
                      <a:endParaRPr lang="en-US" sz="11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74275082"/>
                  </a:ext>
                </a:extLst>
              </a:tr>
              <a:tr h="323543">
                <a:tc gridSpan="2">
                  <a:txBody>
                    <a:bodyPr/>
                    <a:lstStyle/>
                    <a:p>
                      <a:pPr marL="118872" marR="0" algn="l" fontAlgn="t">
                        <a:lnSpc>
                          <a:spcPts val="100"/>
                        </a:lnSpc>
                        <a:spcBef>
                          <a:spcPts val="0"/>
                        </a:spcBef>
                        <a:spcAft>
                          <a:spcPts val="0"/>
                        </a:spcAft>
                      </a:pPr>
                      <a:endParaRPr lang="en-US" sz="1100" b="0" i="0" u="none" strike="noStrike" dirty="0">
                        <a:effectLst/>
                        <a:latin typeface="Arial" panose="020B0604020202020204" pitchFamily="34" charset="0"/>
                        <a:cs typeface="Arial" panose="020B0604020202020204" pitchFamily="34" charset="0"/>
                      </a:endParaRPr>
                    </a:p>
                    <a:p>
                      <a:pPr marL="173736" marR="0" algn="l" fontAlgn="t">
                        <a:lnSpc>
                          <a:spcPct val="107000"/>
                        </a:lnSpc>
                        <a:spcBef>
                          <a:spcPts val="595"/>
                        </a:spcBef>
                        <a:spcAft>
                          <a:spcPts val="0"/>
                        </a:spcAft>
                      </a:pP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ADDITIONAL SYMBOLS</a:t>
                      </a:r>
                      <a:endParaRPr lang="en-US" sz="1100" b="1"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extLst>
                  <a:ext uri="{0D108BD9-81ED-4DB2-BD59-A6C34878D82A}">
                    <a16:rowId xmlns:a16="http://schemas.microsoft.com/office/drawing/2014/main" val="2223602133"/>
                  </a:ext>
                </a:extLst>
              </a:tr>
              <a:tr h="234695">
                <a:tc>
                  <a:txBody>
                    <a:bodyPr/>
                    <a:lstStyle/>
                    <a:p>
                      <a:pPr marL="0" marR="0" indent="0" algn="ctr" fontAlgn="t">
                        <a:lnSpc>
                          <a:spcPts val="1035"/>
                        </a:lnSpc>
                        <a:spcBef>
                          <a:spcPts val="405"/>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endParaRPr lang="en-US" sz="1100" b="0" i="0" u="none" strike="noStrike" dirty="0">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405"/>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results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may</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statistically</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unreliable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due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to</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small</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numbers,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use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caution</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when</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interpreting.</a:t>
                      </a:r>
                      <a:endParaRPr lang="en-US" sz="11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80737088"/>
                  </a:ext>
                </a:extLst>
              </a:tr>
              <a:tr h="261684">
                <a:tc>
                  <a:txBody>
                    <a:bodyPr/>
                    <a:lstStyle/>
                    <a:p>
                      <a:pPr marL="0" marR="0" indent="0" algn="ctr" fontAlgn="t">
                        <a:lnSpc>
                          <a:spcPct val="107000"/>
                        </a:lnSpc>
                        <a:spcBef>
                          <a:spcPts val="11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endParaRPr lang="en-US" sz="11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l" fontAlgn="t">
                        <a:lnSpc>
                          <a:spcPct val="100000"/>
                        </a:lnSpc>
                        <a:spcBef>
                          <a:spcPts val="11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unavailable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because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of</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lack</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of</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or</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suppressed</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due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to</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small</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number</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of</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respondents.</a:t>
                      </a:r>
                      <a:endParaRPr lang="en-US" sz="11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5252415"/>
                  </a:ext>
                </a:extLst>
              </a:tr>
            </a:tbl>
          </a:graphicData>
        </a:graphic>
      </p:graphicFrame>
      <p:grpSp>
        <p:nvGrpSpPr>
          <p:cNvPr id="12" name="Group 11">
            <a:extLst>
              <a:ext uri="{FF2B5EF4-FFF2-40B4-BE49-F238E27FC236}">
                <a16:creationId xmlns:a16="http://schemas.microsoft.com/office/drawing/2014/main" id="{A4AE06E1-40E7-4064-BCF3-9261B3827261}"/>
              </a:ext>
            </a:extLst>
          </p:cNvPr>
          <p:cNvGrpSpPr>
            <a:grpSpLocks/>
          </p:cNvGrpSpPr>
          <p:nvPr/>
        </p:nvGrpSpPr>
        <p:grpSpPr bwMode="auto">
          <a:xfrm>
            <a:off x="1704690" y="3511267"/>
            <a:ext cx="7315200" cy="0"/>
            <a:chOff x="0" y="5"/>
            <a:chExt cx="9700" cy="0"/>
          </a:xfrm>
        </p:grpSpPr>
        <p:cxnSp>
          <p:nvCxnSpPr>
            <p:cNvPr id="13" name="Line 12">
              <a:extLst>
                <a:ext uri="{FF2B5EF4-FFF2-40B4-BE49-F238E27FC236}">
                  <a16:creationId xmlns:a16="http://schemas.microsoft.com/office/drawing/2014/main" id="{FE7C6E95-A452-4535-A69B-9AF18903DDF6}"/>
                </a:ext>
              </a:extLst>
            </p:cNvPr>
            <p:cNvCxnSpPr>
              <a:cxnSpLocks noChangeShapeType="1"/>
            </p:cNvCxnSpPr>
            <p:nvPr/>
          </p:nvCxnSpPr>
          <p:spPr bwMode="auto">
            <a:xfrm>
              <a:off x="0" y="5"/>
              <a:ext cx="57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4" name="Line 13">
              <a:extLst>
                <a:ext uri="{FF2B5EF4-FFF2-40B4-BE49-F238E27FC236}">
                  <a16:creationId xmlns:a16="http://schemas.microsoft.com/office/drawing/2014/main" id="{4A1523D7-9ABA-4933-A320-3ACF7FD6E46C}"/>
                </a:ext>
              </a:extLst>
            </p:cNvPr>
            <p:cNvCxnSpPr>
              <a:cxnSpLocks noChangeShapeType="1"/>
            </p:cNvCxnSpPr>
            <p:nvPr/>
          </p:nvCxnSpPr>
          <p:spPr bwMode="auto">
            <a:xfrm>
              <a:off x="576" y="5"/>
              <a:ext cx="912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nvGrpSpPr>
          <p:cNvPr id="15" name="Group 14">
            <a:extLst>
              <a:ext uri="{FF2B5EF4-FFF2-40B4-BE49-F238E27FC236}">
                <a16:creationId xmlns:a16="http://schemas.microsoft.com/office/drawing/2014/main" id="{E32B7EE0-D3B7-4D3C-A8F8-0B2CABBC3A81}"/>
              </a:ext>
            </a:extLst>
          </p:cNvPr>
          <p:cNvGrpSpPr>
            <a:grpSpLocks/>
          </p:cNvGrpSpPr>
          <p:nvPr/>
        </p:nvGrpSpPr>
        <p:grpSpPr bwMode="auto">
          <a:xfrm>
            <a:off x="1704690" y="5166884"/>
            <a:ext cx="7315200" cy="0"/>
            <a:chOff x="0" y="5"/>
            <a:chExt cx="9700" cy="0"/>
          </a:xfrm>
        </p:grpSpPr>
        <p:cxnSp>
          <p:nvCxnSpPr>
            <p:cNvPr id="16" name="Line 12">
              <a:extLst>
                <a:ext uri="{FF2B5EF4-FFF2-40B4-BE49-F238E27FC236}">
                  <a16:creationId xmlns:a16="http://schemas.microsoft.com/office/drawing/2014/main" id="{FEBB8047-F331-4322-A92C-98EE6153C4F6}"/>
                </a:ext>
              </a:extLst>
            </p:cNvPr>
            <p:cNvCxnSpPr>
              <a:cxnSpLocks noChangeShapeType="1"/>
            </p:cNvCxnSpPr>
            <p:nvPr/>
          </p:nvCxnSpPr>
          <p:spPr bwMode="auto">
            <a:xfrm>
              <a:off x="0" y="5"/>
              <a:ext cx="57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7" name="Line 13">
              <a:extLst>
                <a:ext uri="{FF2B5EF4-FFF2-40B4-BE49-F238E27FC236}">
                  <a16:creationId xmlns:a16="http://schemas.microsoft.com/office/drawing/2014/main" id="{F7580AC2-1FB1-4FA8-9891-551D7469FF96}"/>
                </a:ext>
              </a:extLst>
            </p:cNvPr>
            <p:cNvCxnSpPr>
              <a:cxnSpLocks noChangeShapeType="1"/>
            </p:cNvCxnSpPr>
            <p:nvPr/>
          </p:nvCxnSpPr>
          <p:spPr bwMode="auto">
            <a:xfrm>
              <a:off x="576" y="5"/>
              <a:ext cx="912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sp>
        <p:nvSpPr>
          <p:cNvPr id="18" name="Rectangle 17">
            <a:extLst>
              <a:ext uri="{FF2B5EF4-FFF2-40B4-BE49-F238E27FC236}">
                <a16:creationId xmlns:a16="http://schemas.microsoft.com/office/drawing/2014/main" id="{BCAB0281-BC40-42FE-BC18-52515F9FCF6E}"/>
              </a:ext>
            </a:extLst>
          </p:cNvPr>
          <p:cNvSpPr/>
          <p:nvPr/>
        </p:nvSpPr>
        <p:spPr>
          <a:xfrm rot="1752931">
            <a:off x="7455685" y="2697851"/>
            <a:ext cx="3454793" cy="923330"/>
          </a:xfrm>
          <a:prstGeom prst="rect">
            <a:avLst/>
          </a:prstGeom>
          <a:noFill/>
        </p:spPr>
        <p:txBody>
          <a:bodyPr wrap="non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5400" b="0" cap="none" spc="0" dirty="0">
                <a:ln w="18415" cmpd="sng">
                  <a:solidFill>
                    <a:srgbClr val="FFFFFF"/>
                  </a:solidFill>
                  <a:prstDash val="solid"/>
                </a:ln>
                <a:solidFill>
                  <a:srgbClr val="C00000"/>
                </a:solidFill>
                <a:effectLst>
                  <a:outerShdw blurRad="63500" dir="3600000" algn="tl" rotWithShape="0">
                    <a:srgbClr val="000000">
                      <a:alpha val="70000"/>
                    </a:srgbClr>
                  </a:outerShdw>
                </a:effectLst>
              </a:rPr>
              <a:t>EXAMPLE</a:t>
            </a:r>
          </a:p>
        </p:txBody>
      </p:sp>
    </p:spTree>
    <p:extLst>
      <p:ext uri="{BB962C8B-B14F-4D97-AF65-F5344CB8AC3E}">
        <p14:creationId xmlns:p14="http://schemas.microsoft.com/office/powerpoint/2010/main" val="2420693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5B956-788B-46F1-B834-9ACC4E1FAD3D}"/>
              </a:ext>
            </a:extLst>
          </p:cNvPr>
          <p:cNvSpPr>
            <a:spLocks noGrp="1"/>
          </p:cNvSpPr>
          <p:nvPr>
            <p:ph type="title"/>
          </p:nvPr>
        </p:nvSpPr>
        <p:spPr/>
        <p:txBody>
          <a:bodyPr/>
          <a:lstStyle/>
          <a:p>
            <a:r>
              <a:rPr lang="en-US" dirty="0"/>
              <a:t>How to Read County Health Profile</a:t>
            </a:r>
          </a:p>
        </p:txBody>
      </p:sp>
      <p:sp>
        <p:nvSpPr>
          <p:cNvPr id="3" name="Slide Number Placeholder 2">
            <a:extLst>
              <a:ext uri="{FF2B5EF4-FFF2-40B4-BE49-F238E27FC236}">
                <a16:creationId xmlns:a16="http://schemas.microsoft.com/office/drawing/2014/main" id="{C8EB47CA-AD6A-4E1A-B51A-C0BAEB7C5C7D}"/>
              </a:ext>
            </a:extLst>
          </p:cNvPr>
          <p:cNvSpPr>
            <a:spLocks noGrp="1"/>
          </p:cNvSpPr>
          <p:nvPr>
            <p:ph type="sldNum" sz="quarter" idx="12"/>
          </p:nvPr>
        </p:nvSpPr>
        <p:spPr/>
        <p:txBody>
          <a:bodyPr/>
          <a:lstStyle/>
          <a:p>
            <a:fld id="{9B536768-C171-4A40-86CF-A60E08BEB5A1}" type="slidenum">
              <a:rPr lang="en-US" smtClean="0"/>
              <a:t>12</a:t>
            </a:fld>
            <a:endParaRPr lang="en-US"/>
          </a:p>
        </p:txBody>
      </p:sp>
      <p:graphicFrame>
        <p:nvGraphicFramePr>
          <p:cNvPr id="5" name="Table 4">
            <a:extLst>
              <a:ext uri="{FF2B5EF4-FFF2-40B4-BE49-F238E27FC236}">
                <a16:creationId xmlns:a16="http://schemas.microsoft.com/office/drawing/2014/main" id="{679AECEC-8B60-4BE5-B8EB-5EC09ED121B2}"/>
              </a:ext>
            </a:extLst>
          </p:cNvPr>
          <p:cNvGraphicFramePr/>
          <p:nvPr>
            <p:extLst>
              <p:ext uri="{D42A27DB-BD31-4B8C-83A1-F6EECF244321}">
                <p14:modId xmlns:p14="http://schemas.microsoft.com/office/powerpoint/2010/main" val="3102822799"/>
              </p:ext>
            </p:extLst>
          </p:nvPr>
        </p:nvGraphicFramePr>
        <p:xfrm>
          <a:off x="1353105" y="1265923"/>
          <a:ext cx="8700652" cy="1276350"/>
        </p:xfrm>
        <a:graphic>
          <a:graphicData uri="http://schemas.openxmlformats.org/drawingml/2006/table">
            <a:tbl>
              <a:tblPr/>
              <a:tblGrid>
                <a:gridCol w="2907260">
                  <a:extLst>
                    <a:ext uri="{9D8B030D-6E8A-4147-A177-3AD203B41FA5}">
                      <a16:colId xmlns:a16="http://schemas.microsoft.com/office/drawing/2014/main" val="3486292571"/>
                    </a:ext>
                  </a:extLst>
                </a:gridCol>
                <a:gridCol w="862036">
                  <a:extLst>
                    <a:ext uri="{9D8B030D-6E8A-4147-A177-3AD203B41FA5}">
                      <a16:colId xmlns:a16="http://schemas.microsoft.com/office/drawing/2014/main" val="4038501399"/>
                    </a:ext>
                  </a:extLst>
                </a:gridCol>
                <a:gridCol w="862036">
                  <a:extLst>
                    <a:ext uri="{9D8B030D-6E8A-4147-A177-3AD203B41FA5}">
                      <a16:colId xmlns:a16="http://schemas.microsoft.com/office/drawing/2014/main" val="565970528"/>
                    </a:ext>
                  </a:extLst>
                </a:gridCol>
                <a:gridCol w="862036">
                  <a:extLst>
                    <a:ext uri="{9D8B030D-6E8A-4147-A177-3AD203B41FA5}">
                      <a16:colId xmlns:a16="http://schemas.microsoft.com/office/drawing/2014/main" val="3059820968"/>
                    </a:ext>
                  </a:extLst>
                </a:gridCol>
                <a:gridCol w="991370">
                  <a:extLst>
                    <a:ext uri="{9D8B030D-6E8A-4147-A177-3AD203B41FA5}">
                      <a16:colId xmlns:a16="http://schemas.microsoft.com/office/drawing/2014/main" val="3174305511"/>
                    </a:ext>
                  </a:extLst>
                </a:gridCol>
                <a:gridCol w="705955">
                  <a:extLst>
                    <a:ext uri="{9D8B030D-6E8A-4147-A177-3AD203B41FA5}">
                      <a16:colId xmlns:a16="http://schemas.microsoft.com/office/drawing/2014/main" val="3302479852"/>
                    </a:ext>
                  </a:extLst>
                </a:gridCol>
                <a:gridCol w="863431">
                  <a:extLst>
                    <a:ext uri="{9D8B030D-6E8A-4147-A177-3AD203B41FA5}">
                      <a16:colId xmlns:a16="http://schemas.microsoft.com/office/drawing/2014/main" val="3775131590"/>
                    </a:ext>
                  </a:extLst>
                </a:gridCol>
                <a:gridCol w="646528">
                  <a:extLst>
                    <a:ext uri="{9D8B030D-6E8A-4147-A177-3AD203B41FA5}">
                      <a16:colId xmlns:a16="http://schemas.microsoft.com/office/drawing/2014/main" val="2111280700"/>
                    </a:ext>
                  </a:extLst>
                </a:gridCol>
              </a:tblGrid>
              <a:tr h="276225">
                <a:tc>
                  <a:txBody>
                    <a:bodyPr/>
                    <a:lstStyle/>
                    <a:p>
                      <a:pPr algn="l" fontAlgn="ctr">
                        <a:spcBef>
                          <a:spcPts val="0"/>
                        </a:spcBef>
                        <a:spcAft>
                          <a:spcPts val="0"/>
                        </a:spcAft>
                      </a:pPr>
                      <a:endParaRPr lang="en-US" sz="3200" b="0" i="0" u="none" strike="noStrike" dirty="0">
                        <a:effectLst/>
                        <a:latin typeface="Arial" panose="020B0604020202020204" pitchFamily="34" charset="0"/>
                      </a:endParaRPr>
                    </a:p>
                  </a:txBody>
                  <a:tcPr marL="9525" marR="9525" marT="9525" marB="0" anchor="ctr">
                    <a:lnL>
                      <a:noFill/>
                    </a:lnL>
                    <a:lnR w="12700" cap="flat" cmpd="sng" algn="ctr">
                      <a:solidFill>
                        <a:srgbClr val="808080"/>
                      </a:solidFill>
                      <a:prstDash val="solid"/>
                      <a:round/>
                      <a:headEnd type="none" w="med" len="med"/>
                      <a:tailEnd type="none" w="med" len="med"/>
                    </a:lnR>
                    <a:lnT>
                      <a:noFill/>
                    </a:lnT>
                    <a:lnB w="12700" cap="flat" cmpd="sng" algn="ctr">
                      <a:solidFill>
                        <a:srgbClr val="808080"/>
                      </a:solidFill>
                      <a:prstDash val="solid"/>
                      <a:round/>
                      <a:headEnd type="none" w="med" len="med"/>
                      <a:tailEnd type="none" w="med" len="med"/>
                    </a:lnB>
                  </a:tcPr>
                </a:tc>
                <a:tc gridSpan="3">
                  <a:txBody>
                    <a:bodyPr/>
                    <a:lstStyle/>
                    <a:p>
                      <a:pPr algn="ctr" fontAlgn="ctr">
                        <a:spcBef>
                          <a:spcPts val="0"/>
                        </a:spcBef>
                        <a:spcAft>
                          <a:spcPts val="0"/>
                        </a:spcAft>
                      </a:pPr>
                      <a:r>
                        <a:rPr lang="en-US" sz="1400" b="1" i="0" u="none" strike="noStrike" dirty="0">
                          <a:solidFill>
                            <a:srgbClr val="000000"/>
                          </a:solidFill>
                          <a:effectLst/>
                          <a:latin typeface="Calibri" panose="020F0502020204030204" pitchFamily="34" charset="0"/>
                        </a:rPr>
                        <a:t>AROOSTOOK COUNTY</a:t>
                      </a:r>
                      <a:endParaRPr lang="en-US" sz="32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4">
                  <a:txBody>
                    <a:bodyPr/>
                    <a:lstStyle/>
                    <a:p>
                      <a:pPr algn="ctr" fontAlgn="ctr">
                        <a:spcBef>
                          <a:spcPts val="0"/>
                        </a:spcBef>
                        <a:spcAft>
                          <a:spcPts val="0"/>
                        </a:spcAft>
                      </a:pPr>
                      <a:r>
                        <a:rPr lang="en-US" sz="1400" b="1" i="0" u="none" strike="noStrike" dirty="0">
                          <a:solidFill>
                            <a:srgbClr val="000000"/>
                          </a:solidFill>
                          <a:effectLst/>
                          <a:latin typeface="Calibri" panose="020F0502020204030204" pitchFamily="34" charset="0"/>
                        </a:rPr>
                        <a:t>BENCHMARKS</a:t>
                      </a:r>
                      <a:endParaRPr lang="en-US" sz="32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922373"/>
                  </a:ext>
                </a:extLst>
              </a:tr>
              <a:tr h="247650">
                <a:tc>
                  <a:txBody>
                    <a:bodyPr/>
                    <a:lstStyle/>
                    <a:p>
                      <a:pPr algn="l" fontAlgn="ctr">
                        <a:spcBef>
                          <a:spcPts val="0"/>
                        </a:spcBef>
                        <a:spcAft>
                          <a:spcPts val="0"/>
                        </a:spcAft>
                      </a:pPr>
                      <a:r>
                        <a:rPr lang="en-US" sz="1800" b="1" i="0" u="none" strike="noStrike" dirty="0">
                          <a:solidFill>
                            <a:srgbClr val="FFFFFF"/>
                          </a:solidFill>
                          <a:effectLst/>
                          <a:latin typeface="Calibri" panose="020F0502020204030204" pitchFamily="34" charset="0"/>
                        </a:rPr>
                        <a:t>INDICATOR</a:t>
                      </a:r>
                      <a:endParaRPr lang="en-US" sz="32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61D39"/>
                    </a:solidFill>
                  </a:tcPr>
                </a:tc>
                <a:tc>
                  <a:txBody>
                    <a:bodyPr/>
                    <a:lstStyle/>
                    <a:p>
                      <a:pPr algn="ctr" fontAlgn="ctr">
                        <a:spcBef>
                          <a:spcPts val="0"/>
                        </a:spcBef>
                        <a:spcAft>
                          <a:spcPts val="0"/>
                        </a:spcAft>
                      </a:pPr>
                      <a:r>
                        <a:rPr lang="en-US" sz="1400" b="1" i="0" u="none" strike="noStrike">
                          <a:solidFill>
                            <a:srgbClr val="FFFFFF"/>
                          </a:solidFill>
                          <a:effectLst/>
                          <a:latin typeface="Calibri" panose="020F0502020204030204" pitchFamily="34" charset="0"/>
                        </a:rPr>
                        <a:t>POINT 1</a:t>
                      </a:r>
                      <a:endParaRPr lang="en-US" sz="3200" b="0" i="0" u="none" strike="noStrike">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3D6E6F"/>
                    </a:solidFill>
                  </a:tcPr>
                </a:tc>
                <a:tc>
                  <a:txBody>
                    <a:bodyPr/>
                    <a:lstStyle/>
                    <a:p>
                      <a:pPr algn="ctr" fontAlgn="ctr">
                        <a:spcBef>
                          <a:spcPts val="0"/>
                        </a:spcBef>
                        <a:spcAft>
                          <a:spcPts val="0"/>
                        </a:spcAft>
                      </a:pPr>
                      <a:r>
                        <a:rPr lang="en-US" sz="1400" b="1" i="0" u="none" strike="noStrike">
                          <a:solidFill>
                            <a:srgbClr val="FFFFFF"/>
                          </a:solidFill>
                          <a:effectLst/>
                          <a:latin typeface="Calibri" panose="020F0502020204030204" pitchFamily="34" charset="0"/>
                        </a:rPr>
                        <a:t>POINT 2</a:t>
                      </a:r>
                      <a:endParaRPr lang="en-US" sz="3200" b="0" i="0" u="none" strike="noStrike">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3D6E6F"/>
                    </a:solidFill>
                  </a:tcPr>
                </a:tc>
                <a:tc>
                  <a:txBody>
                    <a:bodyPr/>
                    <a:lstStyle/>
                    <a:p>
                      <a:pPr algn="ctr" fontAlgn="ctr">
                        <a:spcBef>
                          <a:spcPts val="0"/>
                        </a:spcBef>
                        <a:spcAft>
                          <a:spcPts val="0"/>
                        </a:spcAft>
                      </a:pPr>
                      <a:r>
                        <a:rPr lang="en-US" sz="1200" b="1" i="0" u="none" strike="noStrike">
                          <a:solidFill>
                            <a:srgbClr val="FFFFFF"/>
                          </a:solidFill>
                          <a:effectLst/>
                          <a:latin typeface="Calibri" panose="020F0502020204030204" pitchFamily="34" charset="0"/>
                        </a:rPr>
                        <a:t>CHANGE</a:t>
                      </a:r>
                      <a:endParaRPr lang="en-US" sz="3200" b="0" i="0" u="none" strike="noStrike">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3D6E6F"/>
                    </a:solidFill>
                  </a:tcPr>
                </a:tc>
                <a:tc>
                  <a:txBody>
                    <a:bodyPr/>
                    <a:lstStyle/>
                    <a:p>
                      <a:pPr algn="ctr" fontAlgn="ctr">
                        <a:spcBef>
                          <a:spcPts val="0"/>
                        </a:spcBef>
                        <a:spcAft>
                          <a:spcPts val="0"/>
                        </a:spcAft>
                      </a:pPr>
                      <a:r>
                        <a:rPr lang="en-US" sz="1400" b="1" i="0" u="none" strike="noStrike" dirty="0">
                          <a:solidFill>
                            <a:srgbClr val="000000"/>
                          </a:solidFill>
                          <a:effectLst/>
                          <a:latin typeface="Calibri" panose="020F0502020204030204" pitchFamily="34" charset="0"/>
                        </a:rPr>
                        <a:t>MAINE</a:t>
                      </a:r>
                      <a:endParaRPr lang="en-US" sz="32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7CECF"/>
                    </a:solidFill>
                  </a:tcPr>
                </a:tc>
                <a:tc>
                  <a:txBody>
                    <a:bodyPr/>
                    <a:lstStyle/>
                    <a:p>
                      <a:pPr algn="ctr" fontAlgn="ctr">
                        <a:spcBef>
                          <a:spcPts val="0"/>
                        </a:spcBef>
                        <a:spcAft>
                          <a:spcPts val="0"/>
                        </a:spcAft>
                      </a:pPr>
                      <a:r>
                        <a:rPr lang="en-US" sz="1400" b="1" i="0" u="none" strike="noStrike">
                          <a:solidFill>
                            <a:srgbClr val="000000"/>
                          </a:solidFill>
                          <a:effectLst/>
                          <a:latin typeface="Calibri" panose="020F0502020204030204" pitchFamily="34" charset="0"/>
                        </a:rPr>
                        <a:t>+/-</a:t>
                      </a:r>
                      <a:endParaRPr lang="en-US" sz="3200" b="0" i="0" u="none" strike="noStrike">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7CECF"/>
                    </a:solidFill>
                  </a:tcPr>
                </a:tc>
                <a:tc>
                  <a:txBody>
                    <a:bodyPr/>
                    <a:lstStyle/>
                    <a:p>
                      <a:pPr algn="ctr" fontAlgn="ctr">
                        <a:spcBef>
                          <a:spcPts val="0"/>
                        </a:spcBef>
                        <a:spcAft>
                          <a:spcPts val="0"/>
                        </a:spcAft>
                      </a:pPr>
                      <a:r>
                        <a:rPr lang="en-US" sz="1400" b="1" i="0" u="none" strike="noStrike" dirty="0">
                          <a:solidFill>
                            <a:srgbClr val="000000"/>
                          </a:solidFill>
                          <a:effectLst/>
                          <a:latin typeface="Calibri" panose="020F0502020204030204" pitchFamily="34" charset="0"/>
                        </a:rPr>
                        <a:t>U.S.</a:t>
                      </a:r>
                      <a:endParaRPr lang="en-US" sz="3200" b="0" i="0" u="none" strike="noStrike" dirty="0">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7CECF"/>
                    </a:solidFill>
                  </a:tcPr>
                </a:tc>
                <a:tc>
                  <a:txBody>
                    <a:bodyPr/>
                    <a:lstStyle/>
                    <a:p>
                      <a:pPr algn="ctr" fontAlgn="ctr">
                        <a:spcBef>
                          <a:spcPts val="0"/>
                        </a:spcBef>
                        <a:spcAft>
                          <a:spcPts val="0"/>
                        </a:spcAft>
                      </a:pPr>
                      <a:r>
                        <a:rPr lang="en-US" sz="1400" b="1" i="0" u="none" strike="noStrike">
                          <a:solidFill>
                            <a:srgbClr val="000000"/>
                          </a:solidFill>
                          <a:effectLst/>
                          <a:latin typeface="Calibri" panose="020F0502020204030204" pitchFamily="34" charset="0"/>
                        </a:rPr>
                        <a:t>+/-</a:t>
                      </a:r>
                      <a:endParaRPr lang="en-US" sz="3200" b="0" i="0" u="none" strike="noStrike">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7CECF"/>
                    </a:solidFill>
                  </a:tcPr>
                </a:tc>
                <a:extLst>
                  <a:ext uri="{0D108BD9-81ED-4DB2-BD59-A6C34878D82A}">
                    <a16:rowId xmlns:a16="http://schemas.microsoft.com/office/drawing/2014/main" val="1564827386"/>
                  </a:ext>
                </a:extLst>
              </a:tr>
              <a:tr h="323850">
                <a:tc>
                  <a:txBody>
                    <a:bodyPr/>
                    <a:lstStyle/>
                    <a:p>
                      <a:pPr algn="l" fontAlgn="ctr">
                        <a:spcBef>
                          <a:spcPts val="0"/>
                        </a:spcBef>
                        <a:spcAft>
                          <a:spcPts val="0"/>
                        </a:spcAft>
                      </a:pPr>
                      <a:r>
                        <a:rPr lang="en-US" sz="1400" b="1" i="0" u="none" strike="noStrike" dirty="0">
                          <a:solidFill>
                            <a:srgbClr val="000000"/>
                          </a:solidFill>
                          <a:effectLst/>
                          <a:latin typeface="Calibri" panose="020F0502020204030204" pitchFamily="34" charset="0"/>
                        </a:rPr>
                        <a:t>Individuals living in poverty</a:t>
                      </a:r>
                      <a:endParaRPr lang="en-US" sz="36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100" b="0" i="0" u="none" strike="noStrike" dirty="0">
                          <a:solidFill>
                            <a:srgbClr val="808080"/>
                          </a:solidFill>
                          <a:effectLst/>
                          <a:latin typeface="Calibri" panose="020F0502020204030204" pitchFamily="34" charset="0"/>
                        </a:rPr>
                        <a:t>2009-2011</a:t>
                      </a:r>
                      <a:br>
                        <a:rPr lang="en-US" sz="1100" b="0" i="0" u="none" strike="noStrike" dirty="0">
                          <a:solidFill>
                            <a:srgbClr val="80808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15.6%</a:t>
                      </a:r>
                      <a:endParaRPr lang="en-US" sz="1100" b="0" i="0" u="none" strike="noStrike" dirty="0">
                        <a:solidFill>
                          <a:srgbClr val="808080"/>
                        </a:solidFill>
                        <a:effectLst/>
                        <a:latin typeface="Calibri" panose="020F0502020204030204" pitchFamily="34" charset="0"/>
                      </a:endParaRPr>
                    </a:p>
                  </a:txBody>
                  <a:tcPr marL="7620" marR="7620" marT="7620"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100" b="0" i="0" u="none" strike="noStrike" dirty="0">
                          <a:solidFill>
                            <a:srgbClr val="808080"/>
                          </a:solidFill>
                          <a:effectLst/>
                          <a:latin typeface="Calibri" panose="020F0502020204030204" pitchFamily="34" charset="0"/>
                        </a:rPr>
                        <a:t>2015-2019</a:t>
                      </a:r>
                      <a:br>
                        <a:rPr lang="en-US" sz="1100" b="0" i="0" u="none" strike="noStrike" dirty="0">
                          <a:solidFill>
                            <a:srgbClr val="80808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16.1%</a:t>
                      </a:r>
                      <a:endParaRPr lang="en-US" sz="1100" b="0" i="0" u="none" strike="noStrike" dirty="0">
                        <a:solidFill>
                          <a:srgbClr val="808080"/>
                        </a:solidFill>
                        <a:effectLst/>
                        <a:latin typeface="Calibri" panose="020F0502020204030204" pitchFamily="34" charset="0"/>
                      </a:endParaRPr>
                    </a:p>
                  </a:txBody>
                  <a:tcPr marL="7620" marR="7620" marT="762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2400" b="0" i="0" u="none" strike="noStrike" dirty="0">
                          <a:solidFill>
                            <a:srgbClr val="BFBFBF"/>
                          </a:solidFill>
                          <a:effectLst/>
                          <a:latin typeface="Wingdings" panose="05000000000000000000" pitchFamily="2" charset="2"/>
                        </a:rPr>
                        <a:t>¡</a:t>
                      </a:r>
                    </a:p>
                  </a:txBody>
                  <a:tcPr marL="7620" marR="7620" marT="7620"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100" b="0" i="0" u="none" strike="noStrike" dirty="0">
                          <a:solidFill>
                            <a:srgbClr val="808080"/>
                          </a:solidFill>
                          <a:effectLst/>
                          <a:latin typeface="Calibri" panose="020F0502020204030204" pitchFamily="34" charset="0"/>
                        </a:rPr>
                        <a:t>2015-2019</a:t>
                      </a:r>
                      <a:br>
                        <a:rPr lang="en-US" sz="1100" b="0" i="0" u="none" strike="noStrike" dirty="0">
                          <a:solidFill>
                            <a:srgbClr val="80808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11.8%</a:t>
                      </a:r>
                      <a:endParaRPr lang="en-US" sz="1100" b="0" i="0" u="none" strike="noStrike" dirty="0">
                        <a:solidFill>
                          <a:srgbClr val="808080"/>
                        </a:solidFill>
                        <a:effectLst/>
                        <a:latin typeface="Calibri" panose="020F0502020204030204" pitchFamily="34" charset="0"/>
                      </a:endParaRPr>
                    </a:p>
                  </a:txBody>
                  <a:tcPr marL="7620" marR="7620" marT="7620"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3200" b="0" i="0" u="none" strike="noStrike" dirty="0">
                          <a:solidFill>
                            <a:srgbClr val="FF0000"/>
                          </a:solidFill>
                          <a:effectLst/>
                          <a:latin typeface="Arial Black" panose="020B0A04020102020204" pitchFamily="34" charset="0"/>
                        </a:rPr>
                        <a:t>!</a:t>
                      </a:r>
                    </a:p>
                  </a:txBody>
                  <a:tcPr marL="7620" marR="7620" marT="762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100" b="0" i="0" u="none" strike="noStrike" dirty="0">
                          <a:solidFill>
                            <a:srgbClr val="808080"/>
                          </a:solidFill>
                          <a:effectLst/>
                          <a:latin typeface="Calibri" panose="020F0502020204030204" pitchFamily="34" charset="0"/>
                        </a:rPr>
                        <a:t>2019</a:t>
                      </a:r>
                      <a:br>
                        <a:rPr lang="en-US" sz="1100" b="0" i="0" u="none" strike="noStrike" dirty="0">
                          <a:solidFill>
                            <a:srgbClr val="80808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12.3%</a:t>
                      </a:r>
                      <a:endParaRPr lang="en-US" sz="1100" b="0" i="0" u="none" strike="noStrike" dirty="0">
                        <a:solidFill>
                          <a:srgbClr val="808080"/>
                        </a:solidFill>
                        <a:effectLst/>
                        <a:latin typeface="Calibri" panose="020F0502020204030204" pitchFamily="34" charset="0"/>
                      </a:endParaRPr>
                    </a:p>
                  </a:txBody>
                  <a:tcPr marL="7620" marR="7620" marT="762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1" i="0" u="none" strike="noStrike" dirty="0">
                          <a:solidFill>
                            <a:srgbClr val="808080"/>
                          </a:solidFill>
                          <a:effectLst/>
                          <a:latin typeface="Calibri" panose="020F0502020204030204" pitchFamily="34" charset="0"/>
                        </a:rPr>
                        <a:t>N/A</a:t>
                      </a:r>
                    </a:p>
                  </a:txBody>
                  <a:tcPr marL="7620" marR="7620" marT="7620"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950693085"/>
                  </a:ext>
                </a:extLst>
              </a:tr>
            </a:tbl>
          </a:graphicData>
        </a:graphic>
      </p:graphicFrame>
      <p:sp>
        <p:nvSpPr>
          <p:cNvPr id="7" name="Rectangle 6">
            <a:extLst>
              <a:ext uri="{FF2B5EF4-FFF2-40B4-BE49-F238E27FC236}">
                <a16:creationId xmlns:a16="http://schemas.microsoft.com/office/drawing/2014/main" id="{EF941650-DCEB-4916-A790-871750623C5C}"/>
              </a:ext>
            </a:extLst>
          </p:cNvPr>
          <p:cNvSpPr/>
          <p:nvPr/>
        </p:nvSpPr>
        <p:spPr>
          <a:xfrm rot="1752931">
            <a:off x="8543434" y="779654"/>
            <a:ext cx="3454793" cy="923330"/>
          </a:xfrm>
          <a:prstGeom prst="rect">
            <a:avLst/>
          </a:prstGeom>
          <a:noFill/>
        </p:spPr>
        <p:txBody>
          <a:bodyPr wrap="non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5400" b="0" cap="none" spc="0" dirty="0">
                <a:ln w="18415" cmpd="sng">
                  <a:solidFill>
                    <a:srgbClr val="FFFFFF"/>
                  </a:solidFill>
                  <a:prstDash val="solid"/>
                </a:ln>
                <a:solidFill>
                  <a:srgbClr val="C00000"/>
                </a:solidFill>
                <a:effectLst>
                  <a:outerShdw blurRad="63500" dir="3600000" algn="tl" rotWithShape="0">
                    <a:srgbClr val="000000">
                      <a:alpha val="70000"/>
                    </a:srgbClr>
                  </a:outerShdw>
                </a:effectLst>
              </a:rPr>
              <a:t>EXAMPLE</a:t>
            </a:r>
          </a:p>
        </p:txBody>
      </p:sp>
      <p:graphicFrame>
        <p:nvGraphicFramePr>
          <p:cNvPr id="6" name="Chart 5">
            <a:extLst>
              <a:ext uri="{FF2B5EF4-FFF2-40B4-BE49-F238E27FC236}">
                <a16:creationId xmlns:a16="http://schemas.microsoft.com/office/drawing/2014/main" id="{7547B645-18EF-4F6C-9065-916427B1FB43}"/>
              </a:ext>
            </a:extLst>
          </p:cNvPr>
          <p:cNvGraphicFramePr>
            <a:graphicFrameLocks noGrp="1"/>
          </p:cNvGraphicFramePr>
          <p:nvPr>
            <p:extLst>
              <p:ext uri="{D42A27DB-BD31-4B8C-83A1-F6EECF244321}">
                <p14:modId xmlns:p14="http://schemas.microsoft.com/office/powerpoint/2010/main" val="1083206333"/>
              </p:ext>
            </p:extLst>
          </p:nvPr>
        </p:nvGraphicFramePr>
        <p:xfrm>
          <a:off x="2518403" y="2754515"/>
          <a:ext cx="7535354" cy="3361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96198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More Data</a:t>
            </a:r>
          </a:p>
        </p:txBody>
      </p:sp>
      <p:sp>
        <p:nvSpPr>
          <p:cNvPr id="3" name="Slide Number Placeholder 2"/>
          <p:cNvSpPr>
            <a:spLocks noGrp="1"/>
          </p:cNvSpPr>
          <p:nvPr>
            <p:ph type="sldNum" sz="quarter" idx="12"/>
          </p:nvPr>
        </p:nvSpPr>
        <p:spPr/>
        <p:txBody>
          <a:bodyPr/>
          <a:lstStyle/>
          <a:p>
            <a:fld id="{9B536768-C171-4A40-86CF-A60E08BEB5A1}" type="slidenum">
              <a:rPr lang="en-US" smtClean="0"/>
              <a:t>13</a:t>
            </a:fld>
            <a:endParaRPr lang="en-US"/>
          </a:p>
        </p:txBody>
      </p:sp>
      <p:sp>
        <p:nvSpPr>
          <p:cNvPr id="4" name="TextBox 3"/>
          <p:cNvSpPr txBox="1"/>
          <p:nvPr/>
        </p:nvSpPr>
        <p:spPr>
          <a:xfrm>
            <a:off x="7973568" y="914400"/>
            <a:ext cx="3236976" cy="523220"/>
          </a:xfrm>
          <a:prstGeom prst="rect">
            <a:avLst/>
          </a:prstGeom>
          <a:noFill/>
        </p:spPr>
        <p:txBody>
          <a:bodyPr wrap="square" rtlCol="0">
            <a:spAutoFit/>
          </a:bodyPr>
          <a:lstStyle/>
          <a:p>
            <a:r>
              <a:rPr lang="en-US" sz="2800" dirty="0">
                <a:hlinkClick r:id="rId3"/>
              </a:rPr>
              <a:t>www.mainechna.org</a:t>
            </a:r>
            <a:endParaRPr lang="en-US" sz="2800" dirty="0"/>
          </a:p>
        </p:txBody>
      </p:sp>
      <p:pic>
        <p:nvPicPr>
          <p:cNvPr id="5" name="Picture 4"/>
          <p:cNvPicPr>
            <a:picLocks noChangeAspect="1"/>
          </p:cNvPicPr>
          <p:nvPr/>
        </p:nvPicPr>
        <p:blipFill rotWithShape="1">
          <a:blip r:embed="rId4"/>
          <a:srcRect l="666" t="681" r="57633" b="1598"/>
          <a:stretch/>
        </p:blipFill>
        <p:spPr>
          <a:xfrm>
            <a:off x="922742" y="1205126"/>
            <a:ext cx="6215674" cy="4931444"/>
          </a:xfrm>
          <a:prstGeom prst="rect">
            <a:avLst/>
          </a:prstGeom>
        </p:spPr>
      </p:pic>
      <p:pic>
        <p:nvPicPr>
          <p:cNvPr id="6" name="Picture 5"/>
          <p:cNvPicPr>
            <a:picLocks noChangeAspect="1"/>
          </p:cNvPicPr>
          <p:nvPr/>
        </p:nvPicPr>
        <p:blipFill>
          <a:blip r:embed="rId5"/>
          <a:stretch>
            <a:fillRect/>
          </a:stretch>
        </p:blipFill>
        <p:spPr>
          <a:xfrm>
            <a:off x="7118223" y="2508533"/>
            <a:ext cx="3177921" cy="3847817"/>
          </a:xfrm>
          <a:prstGeom prst="rect">
            <a:avLst/>
          </a:prstGeom>
        </p:spPr>
      </p:pic>
      <p:pic>
        <p:nvPicPr>
          <p:cNvPr id="7" name="Picture 6"/>
          <p:cNvPicPr>
            <a:picLocks noChangeAspect="1"/>
          </p:cNvPicPr>
          <p:nvPr/>
        </p:nvPicPr>
        <p:blipFill rotWithShape="1">
          <a:blip r:embed="rId6"/>
          <a:srcRect l="21913" t="-16937" r="548" b="22953"/>
          <a:stretch/>
        </p:blipFill>
        <p:spPr>
          <a:xfrm>
            <a:off x="3602735" y="1688640"/>
            <a:ext cx="7488937" cy="286464"/>
          </a:xfrm>
          <a:prstGeom prst="rect">
            <a:avLst/>
          </a:prstGeom>
        </p:spPr>
      </p:pic>
      <p:cxnSp>
        <p:nvCxnSpPr>
          <p:cNvPr id="9" name="Straight Arrow Connector 8"/>
          <p:cNvCxnSpPr>
            <a:cxnSpLocks/>
          </p:cNvCxnSpPr>
          <p:nvPr/>
        </p:nvCxnSpPr>
        <p:spPr>
          <a:xfrm>
            <a:off x="605642" y="3474720"/>
            <a:ext cx="38191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1557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457245-D920-43DC-944B-515557010D31}"/>
              </a:ext>
            </a:extLst>
          </p:cNvPr>
          <p:cNvSpPr>
            <a:spLocks noGrp="1"/>
          </p:cNvSpPr>
          <p:nvPr>
            <p:ph type="title"/>
          </p:nvPr>
        </p:nvSpPr>
        <p:spPr/>
        <p:txBody>
          <a:bodyPr>
            <a:normAutofit/>
          </a:bodyPr>
          <a:lstStyle/>
          <a:p>
            <a:r>
              <a:rPr lang="en-US" dirty="0"/>
              <a:t>Key Findings</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14</a:t>
            </a:fld>
            <a:endParaRPr lang="en-US"/>
          </a:p>
        </p:txBody>
      </p:sp>
    </p:spTree>
    <p:extLst>
      <p:ext uri="{BB962C8B-B14F-4D97-AF65-F5344CB8AC3E}">
        <p14:creationId xmlns:p14="http://schemas.microsoft.com/office/powerpoint/2010/main" val="638424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Social Determinants of Health</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15</a:t>
            </a:fld>
            <a:endParaRPr lang="en-US"/>
          </a:p>
        </p:txBody>
      </p:sp>
      <p:graphicFrame>
        <p:nvGraphicFramePr>
          <p:cNvPr id="5" name="Chart 4">
            <a:extLst>
              <a:ext uri="{FF2B5EF4-FFF2-40B4-BE49-F238E27FC236}">
                <a16:creationId xmlns:a16="http://schemas.microsoft.com/office/drawing/2014/main" id="{DFF329FD-837E-424F-A09D-B72C1536260B}"/>
              </a:ext>
            </a:extLst>
          </p:cNvPr>
          <p:cNvGraphicFramePr>
            <a:graphicFrameLocks/>
          </p:cNvGraphicFramePr>
          <p:nvPr>
            <p:extLst>
              <p:ext uri="{D42A27DB-BD31-4B8C-83A1-F6EECF244321}">
                <p14:modId xmlns:p14="http://schemas.microsoft.com/office/powerpoint/2010/main" val="712918679"/>
              </p:ext>
            </p:extLst>
          </p:nvPr>
        </p:nvGraphicFramePr>
        <p:xfrm>
          <a:off x="2095500" y="1508443"/>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12614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Social Determinants of Health</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16</a:t>
            </a:fld>
            <a:endParaRPr lang="en-US"/>
          </a:p>
        </p:txBody>
      </p:sp>
      <p:graphicFrame>
        <p:nvGraphicFramePr>
          <p:cNvPr id="5" name="Chart 4">
            <a:extLst>
              <a:ext uri="{FF2B5EF4-FFF2-40B4-BE49-F238E27FC236}">
                <a16:creationId xmlns:a16="http://schemas.microsoft.com/office/drawing/2014/main" id="{86E78B63-845E-43E1-9955-6C6A5F3271CC}"/>
              </a:ext>
            </a:extLst>
          </p:cNvPr>
          <p:cNvGraphicFramePr>
            <a:graphicFrameLocks/>
          </p:cNvGraphicFramePr>
          <p:nvPr>
            <p:extLst>
              <p:ext uri="{D42A27DB-BD31-4B8C-83A1-F6EECF244321}">
                <p14:modId xmlns:p14="http://schemas.microsoft.com/office/powerpoint/2010/main" val="1009364295"/>
              </p:ext>
            </p:extLst>
          </p:nvPr>
        </p:nvGraphicFramePr>
        <p:xfrm>
          <a:off x="2095500" y="1508443"/>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794657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a:t>Demographics</a:t>
            </a:r>
          </a:p>
        </p:txBody>
      </p:sp>
      <p:sp>
        <p:nvSpPr>
          <p:cNvPr id="5" name="Rectangle 4">
            <a:extLst>
              <a:ext uri="{FF2B5EF4-FFF2-40B4-BE49-F238E27FC236}">
                <a16:creationId xmlns:a16="http://schemas.microsoft.com/office/drawing/2014/main" id="{9F603DAE-02DD-4B36-90E6-57A9007491DC}"/>
              </a:ext>
            </a:extLst>
          </p:cNvPr>
          <p:cNvSpPr/>
          <p:nvPr/>
        </p:nvSpPr>
        <p:spPr>
          <a:xfrm>
            <a:off x="4229822" y="391886"/>
            <a:ext cx="6858000" cy="5568483"/>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0"/>
              </a:spcAft>
            </a:pP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Age distribution for Maine </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05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AGE</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900" b="1" dirty="0">
                <a:effectLst/>
                <a:latin typeface="HelveticaNeueLT Std Lt" panose="020B0403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b="1" dirty="0">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p:txBody>
      </p:sp>
      <p:graphicFrame>
        <p:nvGraphicFramePr>
          <p:cNvPr id="9" name="Chart 8">
            <a:extLst>
              <a:ext uri="{FF2B5EF4-FFF2-40B4-BE49-F238E27FC236}">
                <a16:creationId xmlns:a16="http://schemas.microsoft.com/office/drawing/2014/main" id="{F7801846-60B2-4FE5-BF3E-89E70F7A2A4D}"/>
              </a:ext>
            </a:extLst>
          </p:cNvPr>
          <p:cNvGraphicFramePr>
            <a:graphicFrameLocks/>
          </p:cNvGraphicFramePr>
          <p:nvPr/>
        </p:nvGraphicFramePr>
        <p:xfrm>
          <a:off x="4229823" y="897631"/>
          <a:ext cx="6766728" cy="4968779"/>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9E1E0DB7-8FAF-4B03-BA98-8DC493DB83E8}"/>
              </a:ext>
            </a:extLst>
          </p:cNvPr>
          <p:cNvSpPr txBox="1"/>
          <p:nvPr/>
        </p:nvSpPr>
        <p:spPr>
          <a:xfrm>
            <a:off x="1104178" y="1681398"/>
            <a:ext cx="2434442" cy="991169"/>
          </a:xfrm>
          <a:prstGeom prst="rect">
            <a:avLst/>
          </a:prstGeom>
          <a:noFill/>
        </p:spPr>
        <p:txBody>
          <a:bodyPr wrap="square" rtlCol="0">
            <a:spAutoFit/>
          </a:bodyPr>
          <a:lstStyle/>
          <a:p>
            <a:pPr marL="0" marR="0" algn="ctr">
              <a:lnSpc>
                <a:spcPct val="107000"/>
              </a:lnSpc>
              <a:spcBef>
                <a:spcPts val="0"/>
              </a:spcBef>
              <a:spcAft>
                <a:spcPts val="0"/>
              </a:spcAft>
            </a:pPr>
            <a:r>
              <a:rPr lang="en-US" sz="1400" dirty="0">
                <a:effectLst/>
                <a:latin typeface="Arial Narrow" panose="020B0606020202030204" pitchFamily="34" charset="0"/>
                <a:ea typeface="Calibri" panose="020F0502020204030204" pitchFamily="34" charset="0"/>
                <a:cs typeface="Calibri" panose="020F0502020204030204" pitchFamily="34" charset="0"/>
              </a:rPr>
              <a:t>STATE OF MAINE</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Arial Narrow" panose="020B0606020202030204" pitchFamily="34" charset="0"/>
                <a:ea typeface="Calibri" panose="020F0502020204030204" pitchFamily="34" charset="0"/>
                <a:cs typeface="Calibri" panose="020F0502020204030204" pitchFamily="34" charset="0"/>
              </a:rPr>
              <a:t>POPULATION</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800" b="1" dirty="0">
                <a:effectLst/>
                <a:latin typeface="HelveticaNeueLT Std Med" panose="020B0604020202020204" pitchFamily="34" charset="0"/>
                <a:ea typeface="Calibri" panose="020F0502020204030204" pitchFamily="34" charset="0"/>
                <a:cs typeface="Calibri" panose="020F0502020204030204" pitchFamily="34" charset="0"/>
              </a:rPr>
              <a:t>1,362,359</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92D32A3F-059E-4E76-8BEF-C32982F998F3}"/>
              </a:ext>
            </a:extLst>
          </p:cNvPr>
          <p:cNvSpPr txBox="1"/>
          <p:nvPr/>
        </p:nvSpPr>
        <p:spPr>
          <a:xfrm>
            <a:off x="1195449" y="3689849"/>
            <a:ext cx="2434442" cy="991169"/>
          </a:xfrm>
          <a:prstGeom prst="rect">
            <a:avLst/>
          </a:prstGeom>
          <a:noFill/>
        </p:spPr>
        <p:txBody>
          <a:bodyPr wrap="square" rtlCol="0">
            <a:spAutoFit/>
          </a:bodyPr>
          <a:lstStyle/>
          <a:p>
            <a:pPr marL="0" marR="0" algn="ctr">
              <a:lnSpc>
                <a:spcPct val="107000"/>
              </a:lnSpc>
              <a:spcBef>
                <a:spcPts val="0"/>
              </a:spcBef>
              <a:spcAft>
                <a:spcPts val="0"/>
              </a:spcAft>
            </a:pPr>
            <a:r>
              <a:rPr lang="en-US" sz="1400" dirty="0">
                <a:effectLst/>
                <a:latin typeface="Arial Narrow" panose="020B0606020202030204" pitchFamily="34" charset="0"/>
                <a:ea typeface="Calibri" panose="020F0502020204030204" pitchFamily="34" charset="0"/>
                <a:cs typeface="Calibri" panose="020F0502020204030204" pitchFamily="34" charset="0"/>
              </a:rPr>
              <a:t>STATE OF MAINE</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Arial Narrow" panose="020B0606020202030204" pitchFamily="34" charset="0"/>
                <a:ea typeface="Calibri" panose="020F0502020204030204" pitchFamily="34" charset="0"/>
                <a:cs typeface="Calibri" panose="020F0502020204030204" pitchFamily="34" charset="0"/>
              </a:rPr>
              <a:t>MEDIAN AGE</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800" b="1" dirty="0">
                <a:effectLst/>
                <a:latin typeface="HelveticaNeueLT Std Med" panose="020B0604020202020204" pitchFamily="34" charset="0"/>
                <a:ea typeface="Calibri" panose="020F0502020204030204" pitchFamily="34" charset="0"/>
                <a:cs typeface="Calibri" panose="020F0502020204030204" pitchFamily="34" charset="0"/>
              </a:rPr>
              <a:t>44.7</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4836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a:t>Social Determinants of Health</a:t>
            </a:r>
          </a:p>
        </p:txBody>
      </p:sp>
      <p:sp>
        <p:nvSpPr>
          <p:cNvPr id="7" name="Text Box 62">
            <a:extLst>
              <a:ext uri="{FF2B5EF4-FFF2-40B4-BE49-F238E27FC236}">
                <a16:creationId xmlns:a16="http://schemas.microsoft.com/office/drawing/2014/main" id="{2F87A891-F78D-4E2D-BB22-D5AB07C2D5B1}"/>
              </a:ext>
            </a:extLst>
          </p:cNvPr>
          <p:cNvSpPr txBox="1">
            <a:spLocks noChangeArrowheads="1"/>
          </p:cNvSpPr>
          <p:nvPr/>
        </p:nvSpPr>
        <p:spPr bwMode="auto">
          <a:xfrm>
            <a:off x="1420682" y="1404854"/>
            <a:ext cx="3267886" cy="1179492"/>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Percentage of people living in</a:t>
            </a:r>
          </a:p>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rural areas</a:t>
            </a:r>
          </a:p>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2019</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100" i="1" dirty="0">
                <a:effectLst/>
                <a:latin typeface="Arial" panose="020B0604020202020204" pitchFamily="34" charset="0"/>
                <a:ea typeface="Calibri" panose="020F0502020204030204" pitchFamily="34" charset="0"/>
                <a:cs typeface="Arial" panose="020B0604020202020204" pitchFamily="34" charset="0"/>
              </a:rPr>
              <a:t>New England Round Table for Rural Health</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Map&#10;&#10;Description automatically generated">
            <a:extLst>
              <a:ext uri="{FF2B5EF4-FFF2-40B4-BE49-F238E27FC236}">
                <a16:creationId xmlns:a16="http://schemas.microsoft.com/office/drawing/2014/main" id="{C87C7D66-8417-4DE4-BFCB-6B9712EE89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0081" y="1258783"/>
            <a:ext cx="3742944" cy="4754949"/>
          </a:xfrm>
          <a:prstGeom prst="rect">
            <a:avLst/>
          </a:prstGeom>
        </p:spPr>
      </p:pic>
    </p:spTree>
    <p:extLst>
      <p:ext uri="{BB962C8B-B14F-4D97-AF65-F5344CB8AC3E}">
        <p14:creationId xmlns:p14="http://schemas.microsoft.com/office/powerpoint/2010/main" val="4135179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Demographics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19</a:t>
            </a:fld>
            <a:endParaRPr lang="en-US"/>
          </a:p>
        </p:txBody>
      </p:sp>
      <p:graphicFrame>
        <p:nvGraphicFramePr>
          <p:cNvPr id="5" name="Chart 4">
            <a:extLst>
              <a:ext uri="{FF2B5EF4-FFF2-40B4-BE49-F238E27FC236}">
                <a16:creationId xmlns:a16="http://schemas.microsoft.com/office/drawing/2014/main" id="{42475EFD-7EA8-4AEA-B186-19658B3DA17B}"/>
              </a:ext>
            </a:extLst>
          </p:cNvPr>
          <p:cNvGraphicFramePr>
            <a:graphicFrameLocks/>
          </p:cNvGraphicFramePr>
          <p:nvPr>
            <p:extLst>
              <p:ext uri="{D42A27DB-BD31-4B8C-83A1-F6EECF244321}">
                <p14:modId xmlns:p14="http://schemas.microsoft.com/office/powerpoint/2010/main" val="2223763967"/>
              </p:ext>
            </p:extLst>
          </p:nvPr>
        </p:nvGraphicFramePr>
        <p:xfrm>
          <a:off x="604653" y="1508443"/>
          <a:ext cx="50292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25EA1F05-FC48-48DD-AFAE-F7BC36164056}"/>
              </a:ext>
            </a:extLst>
          </p:cNvPr>
          <p:cNvGraphicFramePr>
            <a:graphicFrameLocks/>
          </p:cNvGraphicFramePr>
          <p:nvPr>
            <p:extLst>
              <p:ext uri="{D42A27DB-BD31-4B8C-83A1-F6EECF244321}">
                <p14:modId xmlns:p14="http://schemas.microsoft.com/office/powerpoint/2010/main" val="3485494407"/>
              </p:ext>
            </p:extLst>
          </p:nvPr>
        </p:nvGraphicFramePr>
        <p:xfrm>
          <a:off x="6565075" y="1508443"/>
          <a:ext cx="50292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90906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7965F13-A610-413D-AA45-D1E1B099D50B}"/>
              </a:ext>
            </a:extLst>
          </p:cNvPr>
          <p:cNvSpPr>
            <a:spLocks noGrp="1"/>
          </p:cNvSpPr>
          <p:nvPr>
            <p:ph type="sldNum" sz="quarter" idx="12"/>
          </p:nvPr>
        </p:nvSpPr>
        <p:spPr/>
        <p:txBody>
          <a:bodyPr/>
          <a:lstStyle/>
          <a:p>
            <a:fld id="{9B536768-C171-4A40-86CF-A60E08BEB5A1}" type="slidenum">
              <a:rPr lang="en-US" smtClean="0"/>
              <a:t>2</a:t>
            </a:fld>
            <a:endParaRPr lang="en-US"/>
          </a:p>
        </p:txBody>
      </p:sp>
      <p:sp>
        <p:nvSpPr>
          <p:cNvPr id="6" name="TextBox 5">
            <a:extLst>
              <a:ext uri="{FF2B5EF4-FFF2-40B4-BE49-F238E27FC236}">
                <a16:creationId xmlns:a16="http://schemas.microsoft.com/office/drawing/2014/main" id="{18C7B6B6-FDF4-45EE-951D-E951EDDF50E9}"/>
              </a:ext>
            </a:extLst>
          </p:cNvPr>
          <p:cNvSpPr txBox="1"/>
          <p:nvPr/>
        </p:nvSpPr>
        <p:spPr>
          <a:xfrm>
            <a:off x="457200" y="731520"/>
            <a:ext cx="11064240" cy="1166410"/>
          </a:xfrm>
          <a:prstGeom prst="rect">
            <a:avLst/>
          </a:prstGeom>
          <a:noFill/>
        </p:spPr>
        <p:txBody>
          <a:bodyPr wrap="square">
            <a:spAutoFit/>
          </a:bodyPr>
          <a:lstStyle/>
          <a:p>
            <a:pPr marL="0" marR="0" algn="ctr">
              <a:lnSpc>
                <a:spcPct val="120000"/>
              </a:lnSpc>
              <a:spcBef>
                <a:spcPts val="0"/>
              </a:spcBef>
              <a:spcAft>
                <a:spcPts val="0"/>
              </a:spcAft>
            </a:pP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The</a:t>
            </a:r>
            <a:r>
              <a:rPr lang="en-US" sz="2000" spc="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b="1" dirty="0">
                <a:solidFill>
                  <a:schemeClr val="accent3"/>
                </a:solidFill>
                <a:effectLst/>
                <a:latin typeface="Arial" panose="020B0604020202020204" pitchFamily="34" charset="0"/>
                <a:ea typeface="Calibri" panose="020F0502020204030204" pitchFamily="34" charset="0"/>
                <a:cs typeface="Arial" panose="020B0604020202020204" pitchFamily="34" charset="0"/>
              </a:rPr>
              <a:t>Maine</a:t>
            </a:r>
            <a:r>
              <a:rPr lang="en-US" sz="2000" b="1"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b="1" dirty="0">
                <a:solidFill>
                  <a:schemeClr val="accent3"/>
                </a:solidFill>
                <a:effectLst/>
                <a:latin typeface="Arial" panose="020B0604020202020204" pitchFamily="34" charset="0"/>
                <a:ea typeface="Calibri" panose="020F0502020204030204" pitchFamily="34" charset="0"/>
                <a:cs typeface="Arial" panose="020B0604020202020204" pitchFamily="34" charset="0"/>
              </a:rPr>
              <a:t>Shared</a:t>
            </a:r>
            <a:r>
              <a:rPr lang="en-US" sz="2000" b="1"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b="1"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CHNA</a:t>
            </a:r>
            <a:r>
              <a:rPr lang="en-US" sz="2000" b="1"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is</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a</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collaboration</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between</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the</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Maine</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Center</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for</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Disease</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Control</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and</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Prevention</a:t>
            </a:r>
            <a:r>
              <a:rPr lang="en-US" sz="2000" spc="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(Maine</a:t>
            </a:r>
            <a:r>
              <a:rPr lang="en-US" sz="2000" spc="-1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CDC),</a:t>
            </a:r>
            <a:r>
              <a:rPr lang="en-US" sz="2000" spc="-1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Central</a:t>
            </a:r>
            <a:r>
              <a:rPr lang="en-US" sz="2000" spc="-1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Maine</a:t>
            </a:r>
            <a:r>
              <a:rPr lang="en-US" sz="2000" spc="-1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Healthcare,</a:t>
            </a:r>
            <a:r>
              <a:rPr lang="en-US" sz="2000" spc="-1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Northern</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Light Health, MaineGeneral Health, and MaineHealth.</a:t>
            </a:r>
            <a:endParaRPr lang="en-US" sz="2800" dirty="0">
              <a:solidFill>
                <a:schemeClr val="accent3"/>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2F7FCA8C-6FC3-4A9D-8ECE-774DA622D9E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0570" y="2350770"/>
            <a:ext cx="2752725" cy="857250"/>
          </a:xfrm>
          <a:prstGeom prst="rect">
            <a:avLst/>
          </a:prstGeom>
          <a:noFill/>
          <a:ln>
            <a:noFill/>
          </a:ln>
        </p:spPr>
      </p:pic>
      <p:pic>
        <p:nvPicPr>
          <p:cNvPr id="8" name="Picture 7" descr="Logo&#10;&#10;Description automatically generated">
            <a:extLst>
              <a:ext uri="{FF2B5EF4-FFF2-40B4-BE49-F238E27FC236}">
                <a16:creationId xmlns:a16="http://schemas.microsoft.com/office/drawing/2014/main" id="{EAA0AA7F-7EAE-4896-9AC0-078B2E80366A}"/>
              </a:ext>
            </a:extLst>
          </p:cNvPr>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149050" y="3655695"/>
            <a:ext cx="2926080" cy="658495"/>
          </a:xfrm>
          <a:prstGeom prst="rect">
            <a:avLst/>
          </a:prstGeom>
          <a:noFill/>
          <a:ln>
            <a:noFill/>
          </a:ln>
        </p:spPr>
      </p:pic>
      <p:pic>
        <p:nvPicPr>
          <p:cNvPr id="9" name="Picture 8">
            <a:extLst>
              <a:ext uri="{FF2B5EF4-FFF2-40B4-BE49-F238E27FC236}">
                <a16:creationId xmlns:a16="http://schemas.microsoft.com/office/drawing/2014/main" id="{2D9B8293-DFFF-40CD-9A7B-4C11D0B50896}"/>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22055" y="3769995"/>
            <a:ext cx="2103120" cy="330200"/>
          </a:xfrm>
          <a:prstGeom prst="rect">
            <a:avLst/>
          </a:prstGeom>
          <a:noFill/>
          <a:ln>
            <a:noFill/>
          </a:ln>
        </p:spPr>
      </p:pic>
      <p:pic>
        <p:nvPicPr>
          <p:cNvPr id="10" name="Picture 9" descr="A picture containing text&#10;&#10;Description automatically generated">
            <a:extLst>
              <a:ext uri="{FF2B5EF4-FFF2-40B4-BE49-F238E27FC236}">
                <a16:creationId xmlns:a16="http://schemas.microsoft.com/office/drawing/2014/main" id="{2428F2E9-0177-4A8D-9A07-703CCF9BC327}"/>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42445" y="2185670"/>
            <a:ext cx="1828800" cy="1023620"/>
          </a:xfrm>
          <a:prstGeom prst="rect">
            <a:avLst/>
          </a:prstGeom>
          <a:noFill/>
          <a:ln>
            <a:noFill/>
          </a:ln>
        </p:spPr>
      </p:pic>
      <p:pic>
        <p:nvPicPr>
          <p:cNvPr id="11" name="Picture 10">
            <a:extLst>
              <a:ext uri="{FF2B5EF4-FFF2-40B4-BE49-F238E27FC236}">
                <a16:creationId xmlns:a16="http://schemas.microsoft.com/office/drawing/2014/main" id="{2F18B575-0CA9-4E60-A0C5-753D8C38AC56}"/>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32745" y="4480560"/>
            <a:ext cx="1463040" cy="1463040"/>
          </a:xfrm>
          <a:prstGeom prst="rect">
            <a:avLst/>
          </a:prstGeom>
          <a:noFill/>
          <a:ln>
            <a:noFill/>
          </a:ln>
        </p:spPr>
      </p:pic>
    </p:spTree>
    <p:extLst>
      <p:ext uri="{BB962C8B-B14F-4D97-AF65-F5344CB8AC3E}">
        <p14:creationId xmlns:p14="http://schemas.microsoft.com/office/powerpoint/2010/main" val="25659195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Demographics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20</a:t>
            </a:fld>
            <a:endParaRPr lang="en-US"/>
          </a:p>
        </p:txBody>
      </p:sp>
      <p:graphicFrame>
        <p:nvGraphicFramePr>
          <p:cNvPr id="5" name="Chart 4">
            <a:extLst>
              <a:ext uri="{FF2B5EF4-FFF2-40B4-BE49-F238E27FC236}">
                <a16:creationId xmlns:a16="http://schemas.microsoft.com/office/drawing/2014/main" id="{B7521DA4-984D-44D2-AC9B-9B22D614EACA}"/>
              </a:ext>
            </a:extLst>
          </p:cNvPr>
          <p:cNvGraphicFramePr>
            <a:graphicFrameLocks/>
          </p:cNvGraphicFramePr>
          <p:nvPr>
            <p:extLst>
              <p:ext uri="{D42A27DB-BD31-4B8C-83A1-F6EECF244321}">
                <p14:modId xmlns:p14="http://schemas.microsoft.com/office/powerpoint/2010/main" val="2978730781"/>
              </p:ext>
            </p:extLst>
          </p:nvPr>
        </p:nvGraphicFramePr>
        <p:xfrm>
          <a:off x="1066800" y="1508443"/>
          <a:ext cx="50292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3B6CB53B-4CE6-4472-B13E-2E6108215FEF}"/>
              </a:ext>
            </a:extLst>
          </p:cNvPr>
          <p:cNvGraphicFramePr>
            <a:graphicFrameLocks/>
          </p:cNvGraphicFramePr>
          <p:nvPr>
            <p:extLst>
              <p:ext uri="{D42A27DB-BD31-4B8C-83A1-F6EECF244321}">
                <p14:modId xmlns:p14="http://schemas.microsoft.com/office/powerpoint/2010/main" val="2284906486"/>
              </p:ext>
            </p:extLst>
          </p:nvPr>
        </p:nvGraphicFramePr>
        <p:xfrm>
          <a:off x="6324600" y="1508443"/>
          <a:ext cx="50292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926064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a:t>Social Determinants of Health</a:t>
            </a:r>
          </a:p>
        </p:txBody>
      </p:sp>
      <p:grpSp>
        <p:nvGrpSpPr>
          <p:cNvPr id="5" name="Group 4">
            <a:extLst>
              <a:ext uri="{FF2B5EF4-FFF2-40B4-BE49-F238E27FC236}">
                <a16:creationId xmlns:a16="http://schemas.microsoft.com/office/drawing/2014/main" id="{EBAEB9FA-1EC0-4648-9AA7-CC0E020D3404}"/>
              </a:ext>
            </a:extLst>
          </p:cNvPr>
          <p:cNvGrpSpPr>
            <a:grpSpLocks noChangeAspect="1"/>
          </p:cNvGrpSpPr>
          <p:nvPr/>
        </p:nvGrpSpPr>
        <p:grpSpPr>
          <a:xfrm>
            <a:off x="1038205" y="1364664"/>
            <a:ext cx="7092890" cy="4828195"/>
            <a:chOff x="122008" y="-91451"/>
            <a:chExt cx="6218812" cy="4232255"/>
          </a:xfrm>
        </p:grpSpPr>
        <p:pic>
          <p:nvPicPr>
            <p:cNvPr id="6" name="Picture 5">
              <a:extLst>
                <a:ext uri="{FF2B5EF4-FFF2-40B4-BE49-F238E27FC236}">
                  <a16:creationId xmlns:a16="http://schemas.microsoft.com/office/drawing/2014/main" id="{7A912E71-3BBA-475A-A409-B7BCC10C72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22008" y="208884"/>
              <a:ext cx="6019273" cy="3931920"/>
            </a:xfrm>
            <a:prstGeom prst="rect">
              <a:avLst/>
            </a:prstGeom>
            <a:noFill/>
            <a:ln>
              <a:solidFill>
                <a:schemeClr val="bg1">
                  <a:lumMod val="75000"/>
                </a:schemeClr>
              </a:solidFill>
            </a:ln>
          </p:spPr>
        </p:pic>
        <p:sp>
          <p:nvSpPr>
            <p:cNvPr id="7" name="Text Box 56">
              <a:extLst>
                <a:ext uri="{FF2B5EF4-FFF2-40B4-BE49-F238E27FC236}">
                  <a16:creationId xmlns:a16="http://schemas.microsoft.com/office/drawing/2014/main" id="{2AD36BC6-271B-4927-940C-B88E493799AE}"/>
                </a:ext>
              </a:extLst>
            </p:cNvPr>
            <p:cNvSpPr txBox="1">
              <a:spLocks noChangeArrowheads="1"/>
            </p:cNvSpPr>
            <p:nvPr/>
          </p:nvSpPr>
          <p:spPr bwMode="auto">
            <a:xfrm>
              <a:off x="146189" y="-91451"/>
              <a:ext cx="2875923" cy="764287"/>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Percent of population in poverty</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sz="9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b="1" dirty="0">
                  <a:effectLst/>
                  <a:latin typeface="Arial" panose="020B0604020202020204" pitchFamily="34" charset="0"/>
                  <a:ea typeface="Calibri" panose="020F0502020204030204" pitchFamily="34" charset="0"/>
                  <a:cs typeface="Arial" panose="020B0604020202020204" pitchFamily="34" charset="0"/>
                </a:rPr>
                <a:t>2010</a:t>
              </a:r>
              <a:endParaRPr lang="en-US" sz="12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American Community</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Survey</a:t>
              </a:r>
              <a:endParaRPr lang="en-US"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8" name="Text Box 58">
              <a:extLst>
                <a:ext uri="{FF2B5EF4-FFF2-40B4-BE49-F238E27FC236}">
                  <a16:creationId xmlns:a16="http://schemas.microsoft.com/office/drawing/2014/main" id="{13BDAFFA-DFFC-49C9-A6DF-1625C09A6932}"/>
                </a:ext>
              </a:extLst>
            </p:cNvPr>
            <p:cNvSpPr txBox="1">
              <a:spLocks noChangeArrowheads="1"/>
            </p:cNvSpPr>
            <p:nvPr/>
          </p:nvSpPr>
          <p:spPr bwMode="auto">
            <a:xfrm>
              <a:off x="3351841" y="60260"/>
              <a:ext cx="2988979" cy="632446"/>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1050" dirty="0">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2015-2019</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American Community</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Survey</a:t>
              </a:r>
              <a:endParaRPr lang="en-US" sz="1200" dirty="0">
                <a:effectLst/>
                <a:latin typeface="Arial" panose="020B0604020202020204" pitchFamily="34" charset="0"/>
                <a:ea typeface="Calibri" panose="020F0502020204030204" pitchFamily="34" charset="0"/>
                <a:cs typeface="Arial" panose="020B0604020202020204" pitchFamily="34" charset="0"/>
              </a:endParaRPr>
            </a:p>
          </p:txBody>
        </p:sp>
      </p:grpSp>
      <p:pic>
        <p:nvPicPr>
          <p:cNvPr id="9" name="Picture 8">
            <a:extLst>
              <a:ext uri="{FF2B5EF4-FFF2-40B4-BE49-F238E27FC236}">
                <a16:creationId xmlns:a16="http://schemas.microsoft.com/office/drawing/2014/main" id="{30C74EE7-D29D-4079-8EBC-8AAA5B991A3C}"/>
              </a:ext>
            </a:extLst>
          </p:cNvPr>
          <p:cNvPicPr>
            <a:picLocks noChangeAspect="1"/>
          </p:cNvPicPr>
          <p:nvPr/>
        </p:nvPicPr>
        <p:blipFill rotWithShape="1">
          <a:blip r:embed="rId4">
            <a:extLst>
              <a:ext uri="{28A0092B-C50C-407E-A947-70E740481C1C}">
                <a14:useLocalDpi xmlns:a14="http://schemas.microsoft.com/office/drawing/2010/main" val="0"/>
              </a:ext>
            </a:extLst>
          </a:blip>
          <a:srcRect t="-4" b="183"/>
          <a:stretch/>
        </p:blipFill>
        <p:spPr bwMode="auto">
          <a:xfrm>
            <a:off x="8455490" y="1690376"/>
            <a:ext cx="3054925" cy="4480560"/>
          </a:xfrm>
          <a:prstGeom prst="rect">
            <a:avLst/>
          </a:prstGeom>
          <a:noFill/>
          <a:ln>
            <a:noFill/>
          </a:ln>
          <a:extLst>
            <a:ext uri="{53640926-AAD7-44D8-BBD7-CCE9431645EC}">
              <a14:shadowObscured xmlns:a14="http://schemas.microsoft.com/office/drawing/2010/main"/>
            </a:ext>
          </a:extLst>
        </p:spPr>
      </p:pic>
      <p:sp>
        <p:nvSpPr>
          <p:cNvPr id="10" name="Text Box 61">
            <a:extLst>
              <a:ext uri="{FF2B5EF4-FFF2-40B4-BE49-F238E27FC236}">
                <a16:creationId xmlns:a16="http://schemas.microsoft.com/office/drawing/2014/main" id="{6BFA936C-A24E-492A-8F5E-672C78E11AFF}"/>
              </a:ext>
            </a:extLst>
          </p:cNvPr>
          <p:cNvSpPr txBox="1">
            <a:spLocks noChangeArrowheads="1"/>
          </p:cNvSpPr>
          <p:nvPr/>
        </p:nvSpPr>
        <p:spPr bwMode="auto">
          <a:xfrm>
            <a:off x="8161533" y="1336433"/>
            <a:ext cx="3409091" cy="427361"/>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Change in percent of population in poverty</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b="1" dirty="0">
                <a:effectLst/>
                <a:latin typeface="Arial" panose="020B0604020202020204" pitchFamily="34" charset="0"/>
                <a:ea typeface="Calibri" panose="020F0502020204030204" pitchFamily="34" charset="0"/>
                <a:cs typeface="Arial" panose="020B0604020202020204" pitchFamily="34" charset="0"/>
              </a:rPr>
              <a:t>2010 to 2015-2019</a:t>
            </a:r>
            <a:endParaRPr lang="en-US" sz="1200" b="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589526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Social Determinants of Health</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22</a:t>
            </a:fld>
            <a:endParaRPr lang="en-US"/>
          </a:p>
        </p:txBody>
      </p:sp>
      <p:graphicFrame>
        <p:nvGraphicFramePr>
          <p:cNvPr id="6" name="Chart 5">
            <a:extLst>
              <a:ext uri="{FF2B5EF4-FFF2-40B4-BE49-F238E27FC236}">
                <a16:creationId xmlns:a16="http://schemas.microsoft.com/office/drawing/2014/main" id="{176C5063-5337-45E5-A21E-0F59FA5D93F7}"/>
              </a:ext>
            </a:extLst>
          </p:cNvPr>
          <p:cNvGraphicFramePr>
            <a:graphicFrameLocks/>
          </p:cNvGraphicFramePr>
          <p:nvPr>
            <p:extLst>
              <p:ext uri="{D42A27DB-BD31-4B8C-83A1-F6EECF244321}">
                <p14:modId xmlns:p14="http://schemas.microsoft.com/office/powerpoint/2010/main" val="3507943580"/>
              </p:ext>
            </p:extLst>
          </p:nvPr>
        </p:nvGraphicFramePr>
        <p:xfrm>
          <a:off x="6324600" y="1508443"/>
          <a:ext cx="50292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AB7298E2-A3AE-44BD-AACA-5458FEBDF89B}"/>
              </a:ext>
            </a:extLst>
          </p:cNvPr>
          <p:cNvGraphicFramePr>
            <a:graphicFrameLocks/>
          </p:cNvGraphicFramePr>
          <p:nvPr>
            <p:extLst>
              <p:ext uri="{D42A27DB-BD31-4B8C-83A1-F6EECF244321}">
                <p14:modId xmlns:p14="http://schemas.microsoft.com/office/powerpoint/2010/main" val="3756383408"/>
              </p:ext>
            </p:extLst>
          </p:nvPr>
        </p:nvGraphicFramePr>
        <p:xfrm>
          <a:off x="838200" y="1508443"/>
          <a:ext cx="50292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75716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Map&#10;&#10;Description automatically generated">
            <a:extLst>
              <a:ext uri="{FF2B5EF4-FFF2-40B4-BE49-F238E27FC236}">
                <a16:creationId xmlns:a16="http://schemas.microsoft.com/office/drawing/2014/main" id="{273F5BB5-E167-4DC2-98D9-72C391A1F5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2456" y="609601"/>
            <a:ext cx="7003947" cy="5951160"/>
          </a:xfrm>
          <a:prstGeom prst="rect">
            <a:avLst/>
          </a:prstGeom>
        </p:spPr>
      </p:pic>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a:t>Social Determinants of Health</a:t>
            </a:r>
          </a:p>
        </p:txBody>
      </p:sp>
    </p:spTree>
    <p:extLst>
      <p:ext uri="{BB962C8B-B14F-4D97-AF65-F5344CB8AC3E}">
        <p14:creationId xmlns:p14="http://schemas.microsoft.com/office/powerpoint/2010/main" val="9316488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Social Determinants of Health</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24</a:t>
            </a:fld>
            <a:endParaRPr lang="en-US"/>
          </a:p>
        </p:txBody>
      </p:sp>
      <p:graphicFrame>
        <p:nvGraphicFramePr>
          <p:cNvPr id="5" name="Chart 4">
            <a:extLst>
              <a:ext uri="{FF2B5EF4-FFF2-40B4-BE49-F238E27FC236}">
                <a16:creationId xmlns:a16="http://schemas.microsoft.com/office/drawing/2014/main" id="{D35F6C98-73D0-4508-B352-CB6389915538}"/>
              </a:ext>
            </a:extLst>
          </p:cNvPr>
          <p:cNvGraphicFramePr>
            <a:graphicFrameLocks/>
          </p:cNvGraphicFramePr>
          <p:nvPr>
            <p:extLst>
              <p:ext uri="{D42A27DB-BD31-4B8C-83A1-F6EECF244321}">
                <p14:modId xmlns:p14="http://schemas.microsoft.com/office/powerpoint/2010/main" val="3768700599"/>
              </p:ext>
            </p:extLst>
          </p:nvPr>
        </p:nvGraphicFramePr>
        <p:xfrm>
          <a:off x="1066800" y="1508443"/>
          <a:ext cx="50292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7A0ED5F2-9620-4259-9F4D-BCF1005410C3}"/>
              </a:ext>
            </a:extLst>
          </p:cNvPr>
          <p:cNvGraphicFramePr>
            <a:graphicFrameLocks/>
          </p:cNvGraphicFramePr>
          <p:nvPr>
            <p:extLst>
              <p:ext uri="{D42A27DB-BD31-4B8C-83A1-F6EECF244321}">
                <p14:modId xmlns:p14="http://schemas.microsoft.com/office/powerpoint/2010/main" val="1284039385"/>
              </p:ext>
            </p:extLst>
          </p:nvPr>
        </p:nvGraphicFramePr>
        <p:xfrm>
          <a:off x="6695704" y="1508443"/>
          <a:ext cx="50292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872685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Social Determinants of Health</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25</a:t>
            </a:fld>
            <a:endParaRPr lang="en-US"/>
          </a:p>
        </p:txBody>
      </p:sp>
      <p:graphicFrame>
        <p:nvGraphicFramePr>
          <p:cNvPr id="5" name="Chart 4">
            <a:extLst>
              <a:ext uri="{FF2B5EF4-FFF2-40B4-BE49-F238E27FC236}">
                <a16:creationId xmlns:a16="http://schemas.microsoft.com/office/drawing/2014/main" id="{964029CB-00D4-49A9-9692-860EACCBE422}"/>
              </a:ext>
            </a:extLst>
          </p:cNvPr>
          <p:cNvGraphicFramePr>
            <a:graphicFrameLocks/>
          </p:cNvGraphicFramePr>
          <p:nvPr>
            <p:extLst>
              <p:ext uri="{D42A27DB-BD31-4B8C-83A1-F6EECF244321}">
                <p14:modId xmlns:p14="http://schemas.microsoft.com/office/powerpoint/2010/main" val="3711763385"/>
              </p:ext>
            </p:extLst>
          </p:nvPr>
        </p:nvGraphicFramePr>
        <p:xfrm>
          <a:off x="948047" y="1508443"/>
          <a:ext cx="50292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C8025709-F384-41FD-8D44-E19FE54882C8}"/>
              </a:ext>
            </a:extLst>
          </p:cNvPr>
          <p:cNvGraphicFramePr>
            <a:graphicFrameLocks/>
          </p:cNvGraphicFramePr>
          <p:nvPr>
            <p:extLst>
              <p:ext uri="{D42A27DB-BD31-4B8C-83A1-F6EECF244321}">
                <p14:modId xmlns:p14="http://schemas.microsoft.com/office/powerpoint/2010/main" val="3574460857"/>
              </p:ext>
            </p:extLst>
          </p:nvPr>
        </p:nvGraphicFramePr>
        <p:xfrm>
          <a:off x="6324600" y="1508443"/>
          <a:ext cx="50292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146367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a:t>Social Determinants of Health</a:t>
            </a:r>
          </a:p>
        </p:txBody>
      </p:sp>
      <p:grpSp>
        <p:nvGrpSpPr>
          <p:cNvPr id="10" name="Group 9">
            <a:extLst>
              <a:ext uri="{FF2B5EF4-FFF2-40B4-BE49-F238E27FC236}">
                <a16:creationId xmlns:a16="http://schemas.microsoft.com/office/drawing/2014/main" id="{24095972-EC4A-49B5-8123-8E600158184D}"/>
              </a:ext>
            </a:extLst>
          </p:cNvPr>
          <p:cNvGrpSpPr>
            <a:grpSpLocks noChangeAspect="1"/>
          </p:cNvGrpSpPr>
          <p:nvPr/>
        </p:nvGrpSpPr>
        <p:grpSpPr>
          <a:xfrm>
            <a:off x="1053857" y="1332730"/>
            <a:ext cx="6858806" cy="4853757"/>
            <a:chOff x="1098953" y="1333023"/>
            <a:chExt cx="6782345" cy="4799648"/>
          </a:xfrm>
        </p:grpSpPr>
        <p:pic>
          <p:nvPicPr>
            <p:cNvPr id="11" name="Picture 10">
              <a:extLst>
                <a:ext uri="{FF2B5EF4-FFF2-40B4-BE49-F238E27FC236}">
                  <a16:creationId xmlns:a16="http://schemas.microsoft.com/office/drawing/2014/main" id="{6646A9A3-6154-4330-8262-B92B6B345E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098953" y="1652111"/>
              <a:ext cx="6782345" cy="4480560"/>
            </a:xfrm>
            <a:prstGeom prst="rect">
              <a:avLst/>
            </a:prstGeom>
            <a:noFill/>
            <a:ln>
              <a:solidFill>
                <a:schemeClr val="bg1">
                  <a:lumMod val="85000"/>
                </a:schemeClr>
              </a:solidFill>
            </a:ln>
          </p:spPr>
        </p:pic>
        <p:sp>
          <p:nvSpPr>
            <p:cNvPr id="12" name="Text Box 62">
              <a:extLst>
                <a:ext uri="{FF2B5EF4-FFF2-40B4-BE49-F238E27FC236}">
                  <a16:creationId xmlns:a16="http://schemas.microsoft.com/office/drawing/2014/main" id="{80DA1F40-CED8-4DF4-B2B5-F6AB0A73F410}"/>
                </a:ext>
              </a:extLst>
            </p:cNvPr>
            <p:cNvSpPr txBox="1">
              <a:spLocks noChangeArrowheads="1"/>
            </p:cNvSpPr>
            <p:nvPr/>
          </p:nvSpPr>
          <p:spPr bwMode="auto">
            <a:xfrm>
              <a:off x="1148823" y="1333023"/>
              <a:ext cx="5372135" cy="63817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Percent of population over age 25 with an associate’s degree or higher</a:t>
              </a:r>
            </a:p>
            <a:p>
              <a:pPr marL="0" marR="0">
                <a:lnSpc>
                  <a:spcPct val="107000"/>
                </a:lnSpc>
                <a:spcBef>
                  <a:spcPts val="0"/>
                </a:spcBef>
                <a:spcAft>
                  <a:spcPts val="0"/>
                </a:spcAft>
              </a:pPr>
              <a:endParaRPr lang="en-US" sz="9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2010</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American Community</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Survey</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800" i="1" dirty="0">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3" name="Picture 12">
            <a:extLst>
              <a:ext uri="{FF2B5EF4-FFF2-40B4-BE49-F238E27FC236}">
                <a16:creationId xmlns:a16="http://schemas.microsoft.com/office/drawing/2014/main" id="{B237C1AC-CDE8-41CF-8031-30AC9CF510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8574183" y="1771622"/>
            <a:ext cx="3037472" cy="4389120"/>
          </a:xfrm>
          <a:prstGeom prst="rect">
            <a:avLst/>
          </a:prstGeom>
          <a:noFill/>
          <a:ln>
            <a:noFill/>
          </a:ln>
        </p:spPr>
      </p:pic>
      <p:sp>
        <p:nvSpPr>
          <p:cNvPr id="14" name="Text Box 193">
            <a:extLst>
              <a:ext uri="{FF2B5EF4-FFF2-40B4-BE49-F238E27FC236}">
                <a16:creationId xmlns:a16="http://schemas.microsoft.com/office/drawing/2014/main" id="{21A878E2-74AE-4718-B373-D919DF46B0E0}"/>
              </a:ext>
            </a:extLst>
          </p:cNvPr>
          <p:cNvSpPr txBox="1">
            <a:spLocks noChangeArrowheads="1"/>
          </p:cNvSpPr>
          <p:nvPr/>
        </p:nvSpPr>
        <p:spPr bwMode="auto">
          <a:xfrm>
            <a:off x="8199154" y="1390368"/>
            <a:ext cx="3785323" cy="624979"/>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Change in percent of population over age 25 with an associate’s degree or higher</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2010 to 2015-2019</a:t>
            </a:r>
            <a:endParaRPr lang="en-US"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15" name="Text Box 63">
            <a:extLst>
              <a:ext uri="{FF2B5EF4-FFF2-40B4-BE49-F238E27FC236}">
                <a16:creationId xmlns:a16="http://schemas.microsoft.com/office/drawing/2014/main" id="{7269B76C-1259-413A-8221-3D25D0C57CB3}"/>
              </a:ext>
            </a:extLst>
          </p:cNvPr>
          <p:cNvSpPr txBox="1">
            <a:spLocks noChangeArrowheads="1"/>
          </p:cNvSpPr>
          <p:nvPr/>
        </p:nvSpPr>
        <p:spPr bwMode="auto">
          <a:xfrm>
            <a:off x="4880084" y="1508443"/>
            <a:ext cx="2988310" cy="698974"/>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1050" dirty="0">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2015-2019</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American Community</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Survey</a:t>
            </a:r>
            <a:endParaRPr lang="en-US" sz="1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793445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AE80D32D-E797-4E3F-ACDA-6509A52395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208" y="1069750"/>
            <a:ext cx="3911550" cy="5196587"/>
          </a:xfrm>
          <a:prstGeom prst="rect">
            <a:avLst/>
          </a:prstGeom>
        </p:spPr>
      </p:pic>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a:t>Overall Mortality</a:t>
            </a:r>
          </a:p>
        </p:txBody>
      </p:sp>
      <p:sp>
        <p:nvSpPr>
          <p:cNvPr id="6" name="Text Box 62">
            <a:extLst>
              <a:ext uri="{FF2B5EF4-FFF2-40B4-BE49-F238E27FC236}">
                <a16:creationId xmlns:a16="http://schemas.microsoft.com/office/drawing/2014/main" id="{2FD7DBAD-00E4-4571-8310-05E76BCB708E}"/>
              </a:ext>
            </a:extLst>
          </p:cNvPr>
          <p:cNvSpPr txBox="1">
            <a:spLocks noChangeArrowheads="1"/>
          </p:cNvSpPr>
          <p:nvPr/>
        </p:nvSpPr>
        <p:spPr bwMode="auto">
          <a:xfrm>
            <a:off x="549603" y="1316391"/>
            <a:ext cx="2620500" cy="64537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0"/>
              </a:spcAft>
            </a:pPr>
            <a:r>
              <a:rPr lang="en-US" sz="1050" b="1" dirty="0">
                <a:effectLst/>
                <a:latin typeface="Arial" panose="020B0604020202020204" pitchFamily="34" charset="0"/>
                <a:ea typeface="Calibri" panose="020F0502020204030204" pitchFamily="34" charset="0"/>
                <a:cs typeface="Arial" panose="020B0604020202020204" pitchFamily="34" charset="0"/>
              </a:rPr>
              <a:t>Life Expectancy</a:t>
            </a:r>
            <a:endParaRPr lang="en-US" sz="12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2017-2019</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National Center for Health Statistics,</a:t>
            </a: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CDC</a:t>
            </a:r>
            <a:r>
              <a:rPr lang="en-US" sz="800" i="1" dirty="0">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i="1" dirty="0">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Table 7">
            <a:extLst>
              <a:ext uri="{FF2B5EF4-FFF2-40B4-BE49-F238E27FC236}">
                <a16:creationId xmlns:a16="http://schemas.microsoft.com/office/drawing/2014/main" id="{7EA8C6EE-B091-4B0C-915B-39EBCFAB1396}"/>
              </a:ext>
            </a:extLst>
          </p:cNvPr>
          <p:cNvGraphicFramePr>
            <a:graphicFrameLocks noGrp="1"/>
          </p:cNvGraphicFramePr>
          <p:nvPr/>
        </p:nvGraphicFramePr>
        <p:xfrm>
          <a:off x="5961413" y="2959660"/>
          <a:ext cx="4726379" cy="2194560"/>
        </p:xfrm>
        <a:graphic>
          <a:graphicData uri="http://schemas.openxmlformats.org/drawingml/2006/table">
            <a:tbl>
              <a:tblPr firstRow="1" bandRow="1">
                <a:tableStyleId>{2A488322-F2BA-4B5B-9748-0D474271808F}</a:tableStyleId>
              </a:tblPr>
              <a:tblGrid>
                <a:gridCol w="886602">
                  <a:extLst>
                    <a:ext uri="{9D8B030D-6E8A-4147-A177-3AD203B41FA5}">
                      <a16:colId xmlns:a16="http://schemas.microsoft.com/office/drawing/2014/main" val="2218372706"/>
                    </a:ext>
                  </a:extLst>
                </a:gridCol>
                <a:gridCol w="3839777">
                  <a:extLst>
                    <a:ext uri="{9D8B030D-6E8A-4147-A177-3AD203B41FA5}">
                      <a16:colId xmlns:a16="http://schemas.microsoft.com/office/drawing/2014/main" val="783766752"/>
                    </a:ext>
                  </a:extLst>
                </a:gridCol>
              </a:tblGrid>
              <a:tr h="270171">
                <a:tc>
                  <a:txBody>
                    <a:bodyPr/>
                    <a:lstStyle/>
                    <a:p>
                      <a:pPr algn="ctr"/>
                      <a:r>
                        <a:rPr lang="en-US" sz="1800" dirty="0">
                          <a:solidFill>
                            <a:schemeClr val="bg1"/>
                          </a:solidFill>
                        </a:rPr>
                        <a:t>RANK</a:t>
                      </a:r>
                      <a:endParaRPr lang="en-US" sz="28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E6F"/>
                    </a:solidFill>
                  </a:tcPr>
                </a:tc>
                <a:tc>
                  <a:txBody>
                    <a:bodyPr/>
                    <a:lstStyle/>
                    <a:p>
                      <a:pPr algn="ctr"/>
                      <a:r>
                        <a:rPr lang="en-US" sz="1800" dirty="0">
                          <a:solidFill>
                            <a:schemeClr val="bg1"/>
                          </a:solidFill>
                        </a:rPr>
                        <a:t>MAINE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E6F"/>
                    </a:solidFill>
                  </a:tcPr>
                </a:tc>
                <a:extLst>
                  <a:ext uri="{0D108BD9-81ED-4DB2-BD59-A6C34878D82A}">
                    <a16:rowId xmlns:a16="http://schemas.microsoft.com/office/drawing/2014/main" val="3425050845"/>
                  </a:ext>
                </a:extLst>
              </a:tr>
              <a:tr h="270171">
                <a:tc>
                  <a:txBody>
                    <a:bodyPr/>
                    <a:lstStyle/>
                    <a:p>
                      <a:pPr algn="ctr"/>
                      <a:r>
                        <a:rPr lang="en-US" sz="1800" b="1"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solidFill>
                            <a:schemeClr val="tx1"/>
                          </a:solidFill>
                        </a:rPr>
                        <a:t>Cancer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68068524"/>
                  </a:ext>
                </a:extLst>
              </a:tr>
              <a:tr h="270171">
                <a:tc>
                  <a:txBody>
                    <a:bodyPr/>
                    <a:lstStyle/>
                    <a:p>
                      <a:pPr algn="ctr"/>
                      <a:r>
                        <a:rPr lang="en-US" sz="1800" b="1"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solidFill>
                            <a:schemeClr val="tx1"/>
                          </a:solidFill>
                        </a:rPr>
                        <a:t>Heart Disease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01578050"/>
                  </a:ext>
                </a:extLst>
              </a:tr>
              <a:tr h="270171">
                <a:tc>
                  <a:txBody>
                    <a:bodyPr/>
                    <a:lstStyle/>
                    <a:p>
                      <a:pPr algn="ctr"/>
                      <a:r>
                        <a:rPr lang="en-US" sz="1800" b="1"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solidFill>
                            <a:schemeClr val="tx1"/>
                          </a:solidFill>
                        </a:rPr>
                        <a:t>Unintentional Injury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5492348"/>
                  </a:ext>
                </a:extLst>
              </a:tr>
              <a:tr h="340808">
                <a:tc>
                  <a:txBody>
                    <a:bodyPr/>
                    <a:lstStyle/>
                    <a:p>
                      <a:pPr algn="ctr"/>
                      <a:r>
                        <a:rPr lang="en-US" sz="1800" b="1"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solidFill>
                            <a:schemeClr val="tx1"/>
                          </a:solidFill>
                        </a:rPr>
                        <a:t>Chronic Lower Respiratory Disease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2243075"/>
                  </a:ext>
                </a:extLst>
              </a:tr>
              <a:tr h="270171">
                <a:tc>
                  <a:txBody>
                    <a:bodyPr/>
                    <a:lstStyle/>
                    <a:p>
                      <a:pPr algn="ctr"/>
                      <a:r>
                        <a:rPr lang="en-US" sz="1800" b="1" dirty="0">
                          <a:solidFill>
                            <a:schemeClr val="tx1"/>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solidFill>
                            <a:schemeClr val="tx1"/>
                          </a:solidFill>
                        </a:rPr>
                        <a:t>Stroke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88483294"/>
                  </a:ext>
                </a:extLst>
              </a:tr>
            </a:tbl>
          </a:graphicData>
        </a:graphic>
      </p:graphicFrame>
      <p:sp>
        <p:nvSpPr>
          <p:cNvPr id="7" name="TextBox 6">
            <a:extLst>
              <a:ext uri="{FF2B5EF4-FFF2-40B4-BE49-F238E27FC236}">
                <a16:creationId xmlns:a16="http://schemas.microsoft.com/office/drawing/2014/main" id="{5BA35202-4039-46E6-BD31-B74233861B7E}"/>
              </a:ext>
            </a:extLst>
          </p:cNvPr>
          <p:cNvSpPr txBox="1"/>
          <p:nvPr/>
        </p:nvSpPr>
        <p:spPr>
          <a:xfrm>
            <a:off x="6096000" y="2363190"/>
            <a:ext cx="4473039" cy="461665"/>
          </a:xfrm>
          <a:prstGeom prst="rect">
            <a:avLst/>
          </a:prstGeom>
          <a:noFill/>
        </p:spPr>
        <p:txBody>
          <a:bodyPr wrap="square" rtlCol="0">
            <a:spAutoFit/>
          </a:bodyPr>
          <a:lstStyle/>
          <a:p>
            <a:pPr algn="ctr"/>
            <a:r>
              <a:rPr lang="en-US" sz="2400" b="1" dirty="0"/>
              <a:t>Leading Causes of Death</a:t>
            </a:r>
          </a:p>
        </p:txBody>
      </p:sp>
    </p:spTree>
    <p:extLst>
      <p:ext uri="{BB962C8B-B14F-4D97-AF65-F5344CB8AC3E}">
        <p14:creationId xmlns:p14="http://schemas.microsoft.com/office/powerpoint/2010/main" val="13551374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Overall Mortality</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28</a:t>
            </a:fld>
            <a:endParaRPr lang="en-US"/>
          </a:p>
        </p:txBody>
      </p:sp>
      <p:graphicFrame>
        <p:nvGraphicFramePr>
          <p:cNvPr id="5" name="Chart 4">
            <a:extLst>
              <a:ext uri="{FF2B5EF4-FFF2-40B4-BE49-F238E27FC236}">
                <a16:creationId xmlns:a16="http://schemas.microsoft.com/office/drawing/2014/main" id="{E853CBC9-0AAB-44C4-89AE-EB10AB52BA1D}"/>
              </a:ext>
            </a:extLst>
          </p:cNvPr>
          <p:cNvGraphicFramePr>
            <a:graphicFrameLocks/>
          </p:cNvGraphicFramePr>
          <p:nvPr>
            <p:extLst>
              <p:ext uri="{D42A27DB-BD31-4B8C-83A1-F6EECF244321}">
                <p14:modId xmlns:p14="http://schemas.microsoft.com/office/powerpoint/2010/main" val="4286315124"/>
              </p:ext>
            </p:extLst>
          </p:nvPr>
        </p:nvGraphicFramePr>
        <p:xfrm>
          <a:off x="838200" y="1508443"/>
          <a:ext cx="50292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2D639D98-A3BF-4821-B3DB-EA9B746F158C}"/>
              </a:ext>
            </a:extLst>
          </p:cNvPr>
          <p:cNvGraphicFramePr>
            <a:graphicFrameLocks/>
          </p:cNvGraphicFramePr>
          <p:nvPr>
            <p:extLst>
              <p:ext uri="{D42A27DB-BD31-4B8C-83A1-F6EECF244321}">
                <p14:modId xmlns:p14="http://schemas.microsoft.com/office/powerpoint/2010/main" val="110993965"/>
              </p:ext>
            </p:extLst>
          </p:nvPr>
        </p:nvGraphicFramePr>
        <p:xfrm>
          <a:off x="6324602" y="1508443"/>
          <a:ext cx="50292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47870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10;&#10;Description automatically generated">
            <a:extLst>
              <a:ext uri="{FF2B5EF4-FFF2-40B4-BE49-F238E27FC236}">
                <a16:creationId xmlns:a16="http://schemas.microsoft.com/office/drawing/2014/main" id="{3E3E8397-3EB7-4C33-B392-12614C8FA6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4969" y="292608"/>
            <a:ext cx="7875920" cy="5879593"/>
          </a:xfrm>
          <a:prstGeom prst="rect">
            <a:avLst/>
          </a:prstGeom>
        </p:spPr>
      </p:pic>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a:t>Access</a:t>
            </a:r>
          </a:p>
        </p:txBody>
      </p:sp>
    </p:spTree>
    <p:extLst>
      <p:ext uri="{BB962C8B-B14F-4D97-AF65-F5344CB8AC3E}">
        <p14:creationId xmlns:p14="http://schemas.microsoft.com/office/powerpoint/2010/main" val="3120136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68DD8-824C-4F79-83F7-4942CC97BB54}"/>
              </a:ext>
            </a:extLst>
          </p:cNvPr>
          <p:cNvSpPr>
            <a:spLocks noGrp="1"/>
          </p:cNvSpPr>
          <p:nvPr>
            <p:ph type="title"/>
          </p:nvPr>
        </p:nvSpPr>
        <p:spPr/>
        <p:txBody>
          <a:bodyPr/>
          <a:lstStyle/>
          <a:p>
            <a:r>
              <a:rPr lang="en-US" dirty="0"/>
              <a:t>Recognition</a:t>
            </a:r>
          </a:p>
        </p:txBody>
      </p:sp>
      <p:sp>
        <p:nvSpPr>
          <p:cNvPr id="3" name="Content Placeholder 2">
            <a:extLst>
              <a:ext uri="{FF2B5EF4-FFF2-40B4-BE49-F238E27FC236}">
                <a16:creationId xmlns:a16="http://schemas.microsoft.com/office/drawing/2014/main" id="{CDF6A4B6-03EC-4386-BC93-476595D2987D}"/>
              </a:ext>
            </a:extLst>
          </p:cNvPr>
          <p:cNvSpPr>
            <a:spLocks noGrp="1"/>
          </p:cNvSpPr>
          <p:nvPr>
            <p:ph idx="1"/>
          </p:nvPr>
        </p:nvSpPr>
        <p:spPr>
          <a:xfrm>
            <a:off x="838200" y="2734490"/>
            <a:ext cx="10515600" cy="3262767"/>
          </a:xfrm>
        </p:spPr>
        <p:txBody>
          <a:bodyPr>
            <a:normAutofit/>
          </a:bodyPr>
          <a:lstStyle/>
          <a:p>
            <a:pPr marL="0" indent="0" algn="ctr">
              <a:buNone/>
            </a:pPr>
            <a:r>
              <a:rPr lang="en-US" sz="4400" i="1" dirty="0"/>
              <a:t>Working together to avoid or exit quickly from homelessness, and to address its underlying causes.</a:t>
            </a:r>
          </a:p>
        </p:txBody>
      </p:sp>
      <p:sp>
        <p:nvSpPr>
          <p:cNvPr id="4" name="Slide Number Placeholder 3">
            <a:extLst>
              <a:ext uri="{FF2B5EF4-FFF2-40B4-BE49-F238E27FC236}">
                <a16:creationId xmlns:a16="http://schemas.microsoft.com/office/drawing/2014/main" id="{D7965F13-A610-413D-AA45-D1E1B099D50B}"/>
              </a:ext>
            </a:extLst>
          </p:cNvPr>
          <p:cNvSpPr>
            <a:spLocks noGrp="1"/>
          </p:cNvSpPr>
          <p:nvPr>
            <p:ph type="sldNum" sz="quarter" idx="12"/>
          </p:nvPr>
        </p:nvSpPr>
        <p:spPr/>
        <p:txBody>
          <a:bodyPr/>
          <a:lstStyle/>
          <a:p>
            <a:fld id="{9B536768-C171-4A40-86CF-A60E08BEB5A1}" type="slidenum">
              <a:rPr lang="en-US" smtClean="0"/>
              <a:t>3</a:t>
            </a:fld>
            <a:endParaRPr lang="en-US"/>
          </a:p>
        </p:txBody>
      </p:sp>
      <p:sp>
        <p:nvSpPr>
          <p:cNvPr id="5" name="TextBox 4"/>
          <p:cNvSpPr txBox="1"/>
          <p:nvPr/>
        </p:nvSpPr>
        <p:spPr>
          <a:xfrm>
            <a:off x="2103120" y="5361710"/>
            <a:ext cx="7680960" cy="461665"/>
          </a:xfrm>
          <a:prstGeom prst="rect">
            <a:avLst/>
          </a:prstGeom>
          <a:noFill/>
        </p:spPr>
        <p:txBody>
          <a:bodyPr wrap="square" rtlCol="0">
            <a:spAutoFit/>
          </a:bodyPr>
          <a:lstStyle/>
          <a:p>
            <a:pPr algn="ctr"/>
            <a:r>
              <a:rPr lang="en-US" sz="2400" dirty="0">
                <a:hlinkClick r:id="rId3"/>
              </a:rPr>
              <a:t>https://www.mainehomelessplanning.org/maine-coc/</a:t>
            </a:r>
            <a:r>
              <a:rPr lang="en-US" sz="2400" dirty="0"/>
              <a:t> </a:t>
            </a:r>
          </a:p>
        </p:txBody>
      </p:sp>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3457303" y="953449"/>
            <a:ext cx="7445828" cy="1607159"/>
          </a:xfrm>
          <a:prstGeom prst="rect">
            <a:avLst/>
          </a:prstGeom>
          <a:noFill/>
        </p:spPr>
      </p:pic>
    </p:spTree>
    <p:extLst>
      <p:ext uri="{BB962C8B-B14F-4D97-AF65-F5344CB8AC3E}">
        <p14:creationId xmlns:p14="http://schemas.microsoft.com/office/powerpoint/2010/main" val="12623208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Access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30</a:t>
            </a:fld>
            <a:endParaRPr lang="en-US"/>
          </a:p>
        </p:txBody>
      </p:sp>
      <p:graphicFrame>
        <p:nvGraphicFramePr>
          <p:cNvPr id="5" name="Chart 4">
            <a:extLst>
              <a:ext uri="{FF2B5EF4-FFF2-40B4-BE49-F238E27FC236}">
                <a16:creationId xmlns:a16="http://schemas.microsoft.com/office/drawing/2014/main" id="{2E2BDFE6-8633-4B3E-B93E-2E1999ECEBAC}"/>
              </a:ext>
            </a:extLst>
          </p:cNvPr>
          <p:cNvGraphicFramePr>
            <a:graphicFrameLocks/>
          </p:cNvGraphicFramePr>
          <p:nvPr>
            <p:extLst>
              <p:ext uri="{D42A27DB-BD31-4B8C-83A1-F6EECF244321}">
                <p14:modId xmlns:p14="http://schemas.microsoft.com/office/powerpoint/2010/main" val="1237441458"/>
              </p:ext>
            </p:extLst>
          </p:nvPr>
        </p:nvGraphicFramePr>
        <p:xfrm>
          <a:off x="838200" y="1508443"/>
          <a:ext cx="50292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0B94F3F3-F058-4C81-B51C-6B3D842E78E7}"/>
              </a:ext>
            </a:extLst>
          </p:cNvPr>
          <p:cNvGraphicFramePr>
            <a:graphicFrameLocks/>
          </p:cNvGraphicFramePr>
          <p:nvPr>
            <p:extLst>
              <p:ext uri="{D42A27DB-BD31-4B8C-83A1-F6EECF244321}">
                <p14:modId xmlns:p14="http://schemas.microsoft.com/office/powerpoint/2010/main" val="3126453227"/>
              </p:ext>
            </p:extLst>
          </p:nvPr>
        </p:nvGraphicFramePr>
        <p:xfrm>
          <a:off x="6324602" y="1508443"/>
          <a:ext cx="50292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028477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Access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31</a:t>
            </a:fld>
            <a:endParaRPr lang="en-US"/>
          </a:p>
        </p:txBody>
      </p:sp>
      <p:graphicFrame>
        <p:nvGraphicFramePr>
          <p:cNvPr id="5" name="Chart 4">
            <a:extLst>
              <a:ext uri="{FF2B5EF4-FFF2-40B4-BE49-F238E27FC236}">
                <a16:creationId xmlns:a16="http://schemas.microsoft.com/office/drawing/2014/main" id="{2F21B98B-A2BC-4565-80C8-B2E27F8D8AF4}"/>
              </a:ext>
            </a:extLst>
          </p:cNvPr>
          <p:cNvGraphicFramePr>
            <a:graphicFrameLocks/>
          </p:cNvGraphicFramePr>
          <p:nvPr>
            <p:extLst>
              <p:ext uri="{D42A27DB-BD31-4B8C-83A1-F6EECF244321}">
                <p14:modId xmlns:p14="http://schemas.microsoft.com/office/powerpoint/2010/main" val="2473962391"/>
              </p:ext>
            </p:extLst>
          </p:nvPr>
        </p:nvGraphicFramePr>
        <p:xfrm>
          <a:off x="2095500" y="1508443"/>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567390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Access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32</a:t>
            </a:fld>
            <a:endParaRPr lang="en-US"/>
          </a:p>
        </p:txBody>
      </p:sp>
      <p:graphicFrame>
        <p:nvGraphicFramePr>
          <p:cNvPr id="5" name="Chart 4">
            <a:extLst>
              <a:ext uri="{FF2B5EF4-FFF2-40B4-BE49-F238E27FC236}">
                <a16:creationId xmlns:a16="http://schemas.microsoft.com/office/drawing/2014/main" id="{06B5AB08-3B78-475D-8BDE-563A6F67577F}"/>
              </a:ext>
            </a:extLst>
          </p:cNvPr>
          <p:cNvGraphicFramePr>
            <a:graphicFrameLocks/>
          </p:cNvGraphicFramePr>
          <p:nvPr>
            <p:extLst>
              <p:ext uri="{D42A27DB-BD31-4B8C-83A1-F6EECF244321}">
                <p14:modId xmlns:p14="http://schemas.microsoft.com/office/powerpoint/2010/main" val="2621060537"/>
              </p:ext>
            </p:extLst>
          </p:nvPr>
        </p:nvGraphicFramePr>
        <p:xfrm>
          <a:off x="838200" y="1508443"/>
          <a:ext cx="50292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8ECF537B-5698-4075-A185-0592435C630D}"/>
              </a:ext>
            </a:extLst>
          </p:cNvPr>
          <p:cNvGraphicFramePr>
            <a:graphicFrameLocks/>
          </p:cNvGraphicFramePr>
          <p:nvPr>
            <p:extLst>
              <p:ext uri="{D42A27DB-BD31-4B8C-83A1-F6EECF244321}">
                <p14:modId xmlns:p14="http://schemas.microsoft.com/office/powerpoint/2010/main" val="3486892665"/>
              </p:ext>
            </p:extLst>
          </p:nvPr>
        </p:nvGraphicFramePr>
        <p:xfrm>
          <a:off x="6324602" y="1508443"/>
          <a:ext cx="50292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683471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Physical Activity, Nutrition and Weight</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33</a:t>
            </a:fld>
            <a:endParaRPr lang="en-US"/>
          </a:p>
        </p:txBody>
      </p:sp>
      <p:graphicFrame>
        <p:nvGraphicFramePr>
          <p:cNvPr id="5" name="Chart 4">
            <a:extLst>
              <a:ext uri="{FF2B5EF4-FFF2-40B4-BE49-F238E27FC236}">
                <a16:creationId xmlns:a16="http://schemas.microsoft.com/office/drawing/2014/main" id="{7C07439E-487A-41CC-8DBA-456A252CD210}"/>
              </a:ext>
            </a:extLst>
          </p:cNvPr>
          <p:cNvGraphicFramePr>
            <a:graphicFrameLocks/>
          </p:cNvGraphicFramePr>
          <p:nvPr>
            <p:extLst>
              <p:ext uri="{D42A27DB-BD31-4B8C-83A1-F6EECF244321}">
                <p14:modId xmlns:p14="http://schemas.microsoft.com/office/powerpoint/2010/main" val="3200108829"/>
              </p:ext>
            </p:extLst>
          </p:nvPr>
        </p:nvGraphicFramePr>
        <p:xfrm>
          <a:off x="838200" y="1508443"/>
          <a:ext cx="50292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A744E00D-899B-44CF-B2F4-9646B7477007}"/>
              </a:ext>
            </a:extLst>
          </p:cNvPr>
          <p:cNvGraphicFramePr>
            <a:graphicFrameLocks/>
          </p:cNvGraphicFramePr>
          <p:nvPr>
            <p:extLst>
              <p:ext uri="{D42A27DB-BD31-4B8C-83A1-F6EECF244321}">
                <p14:modId xmlns:p14="http://schemas.microsoft.com/office/powerpoint/2010/main" val="3369852371"/>
              </p:ext>
            </p:extLst>
          </p:nvPr>
        </p:nvGraphicFramePr>
        <p:xfrm>
          <a:off x="6324602" y="1508443"/>
          <a:ext cx="50292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714033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Physical Activity, Nutrition and Weight</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34</a:t>
            </a:fld>
            <a:endParaRPr lang="en-US"/>
          </a:p>
        </p:txBody>
      </p:sp>
      <p:graphicFrame>
        <p:nvGraphicFramePr>
          <p:cNvPr id="5" name="Chart 4">
            <a:extLst>
              <a:ext uri="{FF2B5EF4-FFF2-40B4-BE49-F238E27FC236}">
                <a16:creationId xmlns:a16="http://schemas.microsoft.com/office/drawing/2014/main" id="{A26757CF-567D-43A8-B37B-D48E5DA45E6D}"/>
              </a:ext>
            </a:extLst>
          </p:cNvPr>
          <p:cNvGraphicFramePr>
            <a:graphicFrameLocks/>
          </p:cNvGraphicFramePr>
          <p:nvPr>
            <p:extLst>
              <p:ext uri="{D42A27DB-BD31-4B8C-83A1-F6EECF244321}">
                <p14:modId xmlns:p14="http://schemas.microsoft.com/office/powerpoint/2010/main" val="1922933215"/>
              </p:ext>
            </p:extLst>
          </p:nvPr>
        </p:nvGraphicFramePr>
        <p:xfrm>
          <a:off x="838201" y="1496844"/>
          <a:ext cx="50292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5312FAFE-8037-451D-BE58-5A9B1ABE1AAC}"/>
              </a:ext>
            </a:extLst>
          </p:cNvPr>
          <p:cNvGraphicFramePr>
            <a:graphicFrameLocks/>
          </p:cNvGraphicFramePr>
          <p:nvPr>
            <p:extLst>
              <p:ext uri="{D42A27DB-BD31-4B8C-83A1-F6EECF244321}">
                <p14:modId xmlns:p14="http://schemas.microsoft.com/office/powerpoint/2010/main" val="1444735552"/>
              </p:ext>
            </p:extLst>
          </p:nvPr>
        </p:nvGraphicFramePr>
        <p:xfrm>
          <a:off x="6324600" y="1508443"/>
          <a:ext cx="50292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119381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Unintentional Injury</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35</a:t>
            </a:fld>
            <a:endParaRPr lang="en-US"/>
          </a:p>
        </p:txBody>
      </p:sp>
      <p:graphicFrame>
        <p:nvGraphicFramePr>
          <p:cNvPr id="5" name="Chart 4">
            <a:extLst>
              <a:ext uri="{FF2B5EF4-FFF2-40B4-BE49-F238E27FC236}">
                <a16:creationId xmlns:a16="http://schemas.microsoft.com/office/drawing/2014/main" id="{80898853-1792-4636-A44C-C9B89A18AA00}"/>
              </a:ext>
            </a:extLst>
          </p:cNvPr>
          <p:cNvGraphicFramePr>
            <a:graphicFrameLocks/>
          </p:cNvGraphicFramePr>
          <p:nvPr>
            <p:extLst>
              <p:ext uri="{D42A27DB-BD31-4B8C-83A1-F6EECF244321}">
                <p14:modId xmlns:p14="http://schemas.microsoft.com/office/powerpoint/2010/main" val="2857870418"/>
              </p:ext>
            </p:extLst>
          </p:nvPr>
        </p:nvGraphicFramePr>
        <p:xfrm>
          <a:off x="854034" y="1508443"/>
          <a:ext cx="50292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04D9F954-0840-4C63-AAE9-44CCE2EA2EFA}"/>
              </a:ext>
            </a:extLst>
          </p:cNvPr>
          <p:cNvGraphicFramePr>
            <a:graphicFrameLocks/>
          </p:cNvGraphicFramePr>
          <p:nvPr>
            <p:extLst>
              <p:ext uri="{D42A27DB-BD31-4B8C-83A1-F6EECF244321}">
                <p14:modId xmlns:p14="http://schemas.microsoft.com/office/powerpoint/2010/main" val="1788476940"/>
              </p:ext>
            </p:extLst>
          </p:nvPr>
        </p:nvGraphicFramePr>
        <p:xfrm>
          <a:off x="6308766" y="1508443"/>
          <a:ext cx="50292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849750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Intentional Injury</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36</a:t>
            </a:fld>
            <a:endParaRPr lang="en-US"/>
          </a:p>
        </p:txBody>
      </p:sp>
      <p:graphicFrame>
        <p:nvGraphicFramePr>
          <p:cNvPr id="5" name="Chart 4">
            <a:extLst>
              <a:ext uri="{FF2B5EF4-FFF2-40B4-BE49-F238E27FC236}">
                <a16:creationId xmlns:a16="http://schemas.microsoft.com/office/drawing/2014/main" id="{284BF664-C367-45B5-B274-9FB4C0D6368F}"/>
              </a:ext>
            </a:extLst>
          </p:cNvPr>
          <p:cNvGraphicFramePr>
            <a:graphicFrameLocks/>
          </p:cNvGraphicFramePr>
          <p:nvPr>
            <p:extLst>
              <p:ext uri="{D42A27DB-BD31-4B8C-83A1-F6EECF244321}">
                <p14:modId xmlns:p14="http://schemas.microsoft.com/office/powerpoint/2010/main" val="1028778889"/>
              </p:ext>
            </p:extLst>
          </p:nvPr>
        </p:nvGraphicFramePr>
        <p:xfrm>
          <a:off x="838200" y="1508443"/>
          <a:ext cx="50292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81A7184E-A357-431A-B664-5AE609BF6BD8}"/>
              </a:ext>
            </a:extLst>
          </p:cNvPr>
          <p:cNvGraphicFramePr>
            <a:graphicFrameLocks/>
          </p:cNvGraphicFramePr>
          <p:nvPr>
            <p:extLst>
              <p:ext uri="{D42A27DB-BD31-4B8C-83A1-F6EECF244321}">
                <p14:modId xmlns:p14="http://schemas.microsoft.com/office/powerpoint/2010/main" val="3570074633"/>
              </p:ext>
            </p:extLst>
          </p:nvPr>
        </p:nvGraphicFramePr>
        <p:xfrm>
          <a:off x="6324602" y="1507138"/>
          <a:ext cx="50292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038154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Intentional Injury</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37</a:t>
            </a:fld>
            <a:endParaRPr lang="en-US"/>
          </a:p>
        </p:txBody>
      </p:sp>
      <p:graphicFrame>
        <p:nvGraphicFramePr>
          <p:cNvPr id="5" name="Chart 4">
            <a:extLst>
              <a:ext uri="{FF2B5EF4-FFF2-40B4-BE49-F238E27FC236}">
                <a16:creationId xmlns:a16="http://schemas.microsoft.com/office/drawing/2014/main" id="{6C9AFE3B-1F9F-45A2-900D-262751550E2D}"/>
              </a:ext>
            </a:extLst>
          </p:cNvPr>
          <p:cNvGraphicFramePr>
            <a:graphicFrameLocks/>
          </p:cNvGraphicFramePr>
          <p:nvPr>
            <p:extLst>
              <p:ext uri="{D42A27DB-BD31-4B8C-83A1-F6EECF244321}">
                <p14:modId xmlns:p14="http://schemas.microsoft.com/office/powerpoint/2010/main" val="2411634137"/>
              </p:ext>
            </p:extLst>
          </p:nvPr>
        </p:nvGraphicFramePr>
        <p:xfrm>
          <a:off x="838200" y="1508443"/>
          <a:ext cx="50292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F484B235-0F1C-4810-988A-A77966B5463E}"/>
              </a:ext>
            </a:extLst>
          </p:cNvPr>
          <p:cNvGraphicFramePr>
            <a:graphicFrameLocks/>
          </p:cNvGraphicFramePr>
          <p:nvPr>
            <p:extLst>
              <p:ext uri="{D42A27DB-BD31-4B8C-83A1-F6EECF244321}">
                <p14:modId xmlns:p14="http://schemas.microsoft.com/office/powerpoint/2010/main" val="3771956987"/>
              </p:ext>
            </p:extLst>
          </p:nvPr>
        </p:nvGraphicFramePr>
        <p:xfrm>
          <a:off x="6324602" y="1508443"/>
          <a:ext cx="50292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799259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Mental Health</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38</a:t>
            </a:fld>
            <a:endParaRPr lang="en-US"/>
          </a:p>
        </p:txBody>
      </p:sp>
      <p:graphicFrame>
        <p:nvGraphicFramePr>
          <p:cNvPr id="5" name="Chart 4">
            <a:extLst>
              <a:ext uri="{FF2B5EF4-FFF2-40B4-BE49-F238E27FC236}">
                <a16:creationId xmlns:a16="http://schemas.microsoft.com/office/drawing/2014/main" id="{F1A574D4-5E2C-4071-B991-007181481E16}"/>
              </a:ext>
            </a:extLst>
          </p:cNvPr>
          <p:cNvGraphicFramePr>
            <a:graphicFrameLocks/>
          </p:cNvGraphicFramePr>
          <p:nvPr>
            <p:extLst>
              <p:ext uri="{D42A27DB-BD31-4B8C-83A1-F6EECF244321}">
                <p14:modId xmlns:p14="http://schemas.microsoft.com/office/powerpoint/2010/main" val="1359837812"/>
              </p:ext>
            </p:extLst>
          </p:nvPr>
        </p:nvGraphicFramePr>
        <p:xfrm>
          <a:off x="2095500" y="1508443"/>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050338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Substance Use</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39</a:t>
            </a:fld>
            <a:endParaRPr lang="en-US"/>
          </a:p>
        </p:txBody>
      </p:sp>
      <p:graphicFrame>
        <p:nvGraphicFramePr>
          <p:cNvPr id="5" name="Chart 4">
            <a:extLst>
              <a:ext uri="{FF2B5EF4-FFF2-40B4-BE49-F238E27FC236}">
                <a16:creationId xmlns:a16="http://schemas.microsoft.com/office/drawing/2014/main" id="{8B5C5EB2-A4DF-4335-A3A7-C594F83A9EF6}"/>
              </a:ext>
            </a:extLst>
          </p:cNvPr>
          <p:cNvGraphicFramePr>
            <a:graphicFrameLocks/>
          </p:cNvGraphicFramePr>
          <p:nvPr>
            <p:extLst>
              <p:ext uri="{D42A27DB-BD31-4B8C-83A1-F6EECF244321}">
                <p14:modId xmlns:p14="http://schemas.microsoft.com/office/powerpoint/2010/main" val="921437603"/>
              </p:ext>
            </p:extLst>
          </p:nvPr>
        </p:nvGraphicFramePr>
        <p:xfrm>
          <a:off x="838200" y="1508443"/>
          <a:ext cx="50292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BED17164-77E2-4F22-8C13-485089AFD498}"/>
              </a:ext>
            </a:extLst>
          </p:cNvPr>
          <p:cNvGraphicFramePr>
            <a:graphicFrameLocks/>
          </p:cNvGraphicFramePr>
          <p:nvPr>
            <p:extLst>
              <p:ext uri="{D42A27DB-BD31-4B8C-83A1-F6EECF244321}">
                <p14:modId xmlns:p14="http://schemas.microsoft.com/office/powerpoint/2010/main" val="2711507122"/>
              </p:ext>
            </p:extLst>
          </p:nvPr>
        </p:nvGraphicFramePr>
        <p:xfrm>
          <a:off x="6324602" y="1508443"/>
          <a:ext cx="50292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38787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F4E94-D64E-4D35-84D2-1F530A1CBEC2}"/>
              </a:ext>
            </a:extLst>
          </p:cNvPr>
          <p:cNvSpPr>
            <a:spLocks noGrp="1"/>
          </p:cNvSpPr>
          <p:nvPr>
            <p:ph type="title"/>
          </p:nvPr>
        </p:nvSpPr>
        <p:spPr>
          <a:xfrm>
            <a:off x="838200" y="182881"/>
            <a:ext cx="10515600" cy="913100"/>
          </a:xfrm>
        </p:spPr>
        <p:txBody>
          <a:bodyPr/>
          <a:lstStyle/>
          <a:p>
            <a:r>
              <a:rPr lang="en-US" dirty="0"/>
              <a:t>Forum Agenda</a:t>
            </a:r>
          </a:p>
        </p:txBody>
      </p:sp>
      <p:sp>
        <p:nvSpPr>
          <p:cNvPr id="4" name="Slide Number Placeholder 3">
            <a:extLst>
              <a:ext uri="{FF2B5EF4-FFF2-40B4-BE49-F238E27FC236}">
                <a16:creationId xmlns:a16="http://schemas.microsoft.com/office/drawing/2014/main" id="{01C382AE-8867-42C3-945C-496C05A910E8}"/>
              </a:ext>
            </a:extLst>
          </p:cNvPr>
          <p:cNvSpPr>
            <a:spLocks noGrp="1"/>
          </p:cNvSpPr>
          <p:nvPr>
            <p:ph type="sldNum" sz="quarter" idx="12"/>
          </p:nvPr>
        </p:nvSpPr>
        <p:spPr/>
        <p:txBody>
          <a:bodyPr/>
          <a:lstStyle/>
          <a:p>
            <a:fld id="{9B536768-C171-4A40-86CF-A60E08BEB5A1}" type="slidenum">
              <a:rPr lang="en-US" smtClean="0"/>
              <a:t>4</a:t>
            </a:fld>
            <a:endParaRPr lang="en-US"/>
          </a:p>
        </p:txBody>
      </p:sp>
      <p:graphicFrame>
        <p:nvGraphicFramePr>
          <p:cNvPr id="7" name="Table 6">
            <a:extLst>
              <a:ext uri="{FF2B5EF4-FFF2-40B4-BE49-F238E27FC236}">
                <a16:creationId xmlns:a16="http://schemas.microsoft.com/office/drawing/2014/main" id="{462D960F-33C3-45A1-B5CB-90309EC48857}"/>
              </a:ext>
            </a:extLst>
          </p:cNvPr>
          <p:cNvGraphicFramePr>
            <a:graphicFrameLocks noGrp="1"/>
          </p:cNvGraphicFramePr>
          <p:nvPr>
            <p:extLst>
              <p:ext uri="{D42A27DB-BD31-4B8C-83A1-F6EECF244321}">
                <p14:modId xmlns:p14="http://schemas.microsoft.com/office/powerpoint/2010/main" val="4179852487"/>
              </p:ext>
            </p:extLst>
          </p:nvPr>
        </p:nvGraphicFramePr>
        <p:xfrm>
          <a:off x="365051" y="936493"/>
          <a:ext cx="11461897" cy="5058243"/>
        </p:xfrm>
        <a:graphic>
          <a:graphicData uri="http://schemas.openxmlformats.org/drawingml/2006/table">
            <a:tbl>
              <a:tblPr firstRow="1" bandRow="1">
                <a:tableStyleId>{5C22544A-7EE6-4342-B048-85BDC9FD1C3A}</a:tableStyleId>
              </a:tblPr>
              <a:tblGrid>
                <a:gridCol w="2066260">
                  <a:extLst>
                    <a:ext uri="{9D8B030D-6E8A-4147-A177-3AD203B41FA5}">
                      <a16:colId xmlns:a16="http://schemas.microsoft.com/office/drawing/2014/main" val="2125759393"/>
                    </a:ext>
                  </a:extLst>
                </a:gridCol>
                <a:gridCol w="3046776">
                  <a:extLst>
                    <a:ext uri="{9D8B030D-6E8A-4147-A177-3AD203B41FA5}">
                      <a16:colId xmlns:a16="http://schemas.microsoft.com/office/drawing/2014/main" val="3578790237"/>
                    </a:ext>
                  </a:extLst>
                </a:gridCol>
                <a:gridCol w="6348861">
                  <a:extLst>
                    <a:ext uri="{9D8B030D-6E8A-4147-A177-3AD203B41FA5}">
                      <a16:colId xmlns:a16="http://schemas.microsoft.com/office/drawing/2014/main" val="1223096879"/>
                    </a:ext>
                  </a:extLst>
                </a:gridCol>
              </a:tblGrid>
              <a:tr h="441106">
                <a:tc>
                  <a:txBody>
                    <a:bodyPr/>
                    <a:lstStyle/>
                    <a:p>
                      <a:pPr marL="0" marR="0">
                        <a:lnSpc>
                          <a:spcPct val="107000"/>
                        </a:lnSpc>
                        <a:spcBef>
                          <a:spcPts val="0"/>
                        </a:spcBef>
                        <a:spcAft>
                          <a:spcPts val="0"/>
                        </a:spcAft>
                      </a:pPr>
                      <a:r>
                        <a:rPr lang="en-US" sz="1600" kern="1200" dirty="0">
                          <a:effectLst/>
                          <a:latin typeface="Arial" panose="020B0604020202020204" pitchFamily="34" charset="0"/>
                          <a:cs typeface="Arial" panose="020B0604020202020204" pitchFamily="34" charset="0"/>
                        </a:rPr>
                        <a:t>Time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80281" marR="80281" marT="40442" marB="40442" anchor="ctr">
                    <a:solidFill>
                      <a:srgbClr val="3D6E6F"/>
                    </a:solidFill>
                  </a:tcPr>
                </a:tc>
                <a:tc>
                  <a:txBody>
                    <a:bodyPr/>
                    <a:lstStyle/>
                    <a:p>
                      <a:pPr marL="0" marR="0">
                        <a:lnSpc>
                          <a:spcPct val="107000"/>
                        </a:lnSpc>
                        <a:spcBef>
                          <a:spcPts val="0"/>
                        </a:spcBef>
                        <a:spcAft>
                          <a:spcPts val="0"/>
                        </a:spcAft>
                      </a:pPr>
                      <a:r>
                        <a:rPr lang="en-US" sz="1600" kern="1200" dirty="0">
                          <a:effectLst/>
                          <a:latin typeface="Arial" panose="020B0604020202020204" pitchFamily="34" charset="0"/>
                          <a:cs typeface="Arial" panose="020B0604020202020204" pitchFamily="34" charset="0"/>
                        </a:rPr>
                        <a:t>Activity</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80281" marR="80281" marT="40442" marB="40442" anchor="ctr">
                    <a:solidFill>
                      <a:srgbClr val="3D6E6F"/>
                    </a:solidFill>
                  </a:tcPr>
                </a:tc>
                <a:tc>
                  <a:txBody>
                    <a:bodyPr/>
                    <a:lstStyle/>
                    <a:p>
                      <a:pPr marL="0" marR="0">
                        <a:lnSpc>
                          <a:spcPct val="107000"/>
                        </a:lnSpc>
                        <a:spcBef>
                          <a:spcPts val="0"/>
                        </a:spcBef>
                        <a:spcAft>
                          <a:spcPts val="0"/>
                        </a:spcAft>
                      </a:pPr>
                      <a:r>
                        <a:rPr lang="en-US" sz="1600" kern="1200" dirty="0">
                          <a:effectLst/>
                          <a:latin typeface="Arial" panose="020B0604020202020204" pitchFamily="34" charset="0"/>
                          <a:ea typeface="+mn-ea"/>
                          <a:cs typeface="Arial" panose="020B0604020202020204" pitchFamily="34" charset="0"/>
                        </a:rPr>
                        <a:t>Speaker/Facilitator</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80281" marR="80281" marT="40442" marB="40442" anchor="ctr">
                    <a:solidFill>
                      <a:srgbClr val="3D6E6F"/>
                    </a:solidFill>
                  </a:tcPr>
                </a:tc>
                <a:extLst>
                  <a:ext uri="{0D108BD9-81ED-4DB2-BD59-A6C34878D82A}">
                    <a16:rowId xmlns:a16="http://schemas.microsoft.com/office/drawing/2014/main" val="4269263892"/>
                  </a:ext>
                </a:extLst>
              </a:tr>
              <a:tr h="777829">
                <a:tc>
                  <a:txBody>
                    <a:bodyPr/>
                    <a:lstStyle/>
                    <a:p>
                      <a:r>
                        <a:rPr lang="en-US" sz="1600" dirty="0">
                          <a:latin typeface="+mn-lt"/>
                        </a:rPr>
                        <a:t>10:00-10:05 am</a:t>
                      </a:r>
                    </a:p>
                  </a:txBody>
                  <a:tcPr/>
                </a:tc>
                <a:tc>
                  <a:txBody>
                    <a:bodyPr/>
                    <a:lstStyle/>
                    <a:p>
                      <a:pPr marL="0" marR="0">
                        <a:lnSpc>
                          <a:spcPct val="107000"/>
                        </a:lnSpc>
                        <a:spcBef>
                          <a:spcPts val="0"/>
                        </a:spcBef>
                        <a:spcAft>
                          <a:spcPts val="0"/>
                        </a:spcAft>
                      </a:pPr>
                      <a:r>
                        <a:rPr lang="en-US" sz="1600" kern="1200" dirty="0">
                          <a:effectLst/>
                          <a:latin typeface="+mn-lt"/>
                          <a:cs typeface="Arial" panose="020B0604020202020204" pitchFamily="34" charset="0"/>
                        </a:rPr>
                        <a:t>Welcome</a:t>
                      </a:r>
                      <a:endParaRPr lang="en-US" sz="1600" dirty="0">
                        <a:effectLst/>
                        <a:latin typeface="+mn-lt"/>
                        <a:ea typeface="Calibri" panose="020F0502020204030204" pitchFamily="34" charset="0"/>
                        <a:cs typeface="Arial" panose="020B0604020202020204" pitchFamily="34" charset="0"/>
                      </a:endParaRPr>
                    </a:p>
                  </a:txBody>
                  <a:tcPr marL="80281" marR="80281" marT="40442" marB="40442"/>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b="1" dirty="0">
                          <a:effectLst/>
                          <a:latin typeface="+mn-lt"/>
                          <a:ea typeface="Calibri" panose="020F0502020204030204" pitchFamily="34" charset="0"/>
                          <a:cs typeface="Arial" panose="020B0604020202020204" pitchFamily="34" charset="0"/>
                        </a:rPr>
                        <a:t>Awa </a:t>
                      </a:r>
                      <a:r>
                        <a:rPr lang="en-US" sz="1600" b="1" dirty="0" err="1" smtClean="0">
                          <a:effectLst/>
                          <a:latin typeface="+mn-lt"/>
                          <a:ea typeface="Calibri" panose="020F0502020204030204" pitchFamily="34" charset="0"/>
                          <a:cs typeface="Arial" panose="020B0604020202020204" pitchFamily="34" charset="0"/>
                        </a:rPr>
                        <a:t>Conteh</a:t>
                      </a:r>
                      <a:r>
                        <a:rPr lang="en-US" sz="1600" dirty="0" smtClean="0">
                          <a:effectLst/>
                          <a:latin typeface="+mn-lt"/>
                          <a:ea typeface="Calibri" panose="020F0502020204030204" pitchFamily="34" charset="0"/>
                          <a:cs typeface="Arial" panose="020B0604020202020204" pitchFamily="34" charset="0"/>
                        </a:rPr>
                        <a:t>,</a:t>
                      </a:r>
                      <a:r>
                        <a:rPr lang="en-US" sz="1600" baseline="0" dirty="0" smtClean="0">
                          <a:effectLst/>
                          <a:latin typeface="+mn-lt"/>
                          <a:ea typeface="Calibri" panose="020F0502020204030204" pitchFamily="34" charset="0"/>
                          <a:cs typeface="Arial" panose="020B0604020202020204" pitchFamily="34" charset="0"/>
                        </a:rPr>
                        <a:t> Tri-Chair, Maine Continuum of Care, Shelter </a:t>
                      </a:r>
                      <a:r>
                        <a:rPr lang="en-US" sz="1600" baseline="0" dirty="0">
                          <a:effectLst/>
                          <a:latin typeface="+mn-lt"/>
                          <a:ea typeface="Calibri" panose="020F0502020204030204" pitchFamily="34" charset="0"/>
                          <a:cs typeface="Arial" panose="020B0604020202020204" pitchFamily="34" charset="0"/>
                        </a:rPr>
                        <a:t>Plus Care Specialist, Bangor Public Health and Community Services</a:t>
                      </a:r>
                      <a:endParaRPr lang="en-US" sz="1600" dirty="0">
                        <a:effectLst/>
                        <a:latin typeface="+mn-lt"/>
                        <a:ea typeface="Calibri" panose="020F0502020204030204" pitchFamily="34" charset="0"/>
                        <a:cs typeface="Arial" panose="020B0604020202020204" pitchFamily="34" charset="0"/>
                      </a:endParaRPr>
                    </a:p>
                  </a:txBody>
                  <a:tcPr marL="80281" marR="80281" marT="40442" marB="40442"/>
                </a:tc>
                <a:extLst>
                  <a:ext uri="{0D108BD9-81ED-4DB2-BD59-A6C34878D82A}">
                    <a16:rowId xmlns:a16="http://schemas.microsoft.com/office/drawing/2014/main" val="2702460339"/>
                  </a:ext>
                </a:extLst>
              </a:tr>
              <a:tr h="638768">
                <a:tc>
                  <a:txBody>
                    <a:bodyPr/>
                    <a:lstStyle/>
                    <a:p>
                      <a:r>
                        <a:rPr lang="en-US" sz="1600" dirty="0">
                          <a:latin typeface="+mn-lt"/>
                        </a:rPr>
                        <a:t>10:05-10:10 am</a:t>
                      </a:r>
                    </a:p>
                  </a:txBody>
                  <a:tcPr/>
                </a:tc>
                <a:tc>
                  <a:txBody>
                    <a:bodyPr/>
                    <a:lstStyle/>
                    <a:p>
                      <a:pPr marL="0" marR="0">
                        <a:lnSpc>
                          <a:spcPct val="107000"/>
                        </a:lnSpc>
                        <a:spcBef>
                          <a:spcPts val="0"/>
                        </a:spcBef>
                        <a:spcAft>
                          <a:spcPts val="0"/>
                        </a:spcAft>
                      </a:pPr>
                      <a:r>
                        <a:rPr lang="en-US" sz="1600" dirty="0">
                          <a:effectLst/>
                          <a:latin typeface="+mn-lt"/>
                          <a:ea typeface="Calibri" panose="020F0502020204030204" pitchFamily="34" charset="0"/>
                          <a:cs typeface="Arial" panose="020B0604020202020204" pitchFamily="34" charset="0"/>
                        </a:rPr>
                        <a:t>Overview of Zoom, background</a:t>
                      </a:r>
                      <a:r>
                        <a:rPr lang="en-US" sz="1600" baseline="0" dirty="0">
                          <a:effectLst/>
                          <a:latin typeface="+mn-lt"/>
                          <a:ea typeface="Calibri" panose="020F0502020204030204" pitchFamily="34" charset="0"/>
                          <a:cs typeface="Arial" panose="020B0604020202020204" pitchFamily="34" charset="0"/>
                        </a:rPr>
                        <a:t> information</a:t>
                      </a:r>
                      <a:endParaRPr lang="en-US" sz="1600" dirty="0">
                        <a:effectLst/>
                        <a:latin typeface="+mn-lt"/>
                        <a:ea typeface="Calibri" panose="020F0502020204030204" pitchFamily="34" charset="0"/>
                        <a:cs typeface="Arial" panose="020B0604020202020204" pitchFamily="34" charset="0"/>
                      </a:endParaRPr>
                    </a:p>
                  </a:txBody>
                  <a:tcPr marL="80281" marR="80281" marT="40442" marB="40442"/>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b="1" dirty="0">
                          <a:solidFill>
                            <a:schemeClr val="tx1"/>
                          </a:solidFill>
                          <a:latin typeface="+mn-lt"/>
                        </a:rPr>
                        <a:t>Jo</a:t>
                      </a:r>
                      <a:r>
                        <a:rPr lang="en-US" sz="1600" dirty="0">
                          <a:solidFill>
                            <a:schemeClr val="tx1"/>
                          </a:solidFill>
                          <a:latin typeface="+mn-lt"/>
                        </a:rPr>
                        <a:t> </a:t>
                      </a:r>
                      <a:r>
                        <a:rPr lang="en-US" sz="1600" b="1" kern="1200" dirty="0">
                          <a:solidFill>
                            <a:srgbClr val="000000"/>
                          </a:solidFill>
                          <a:effectLst/>
                          <a:latin typeface="+mn-lt"/>
                          <a:ea typeface="Calibri" panose="020F0502020204030204" pitchFamily="34" charset="0"/>
                          <a:cs typeface="Times New Roman" panose="02020603050405020304" pitchFamily="18" charset="0"/>
                        </a:rPr>
                        <a:t>Morrissey, </a:t>
                      </a:r>
                      <a:r>
                        <a:rPr lang="en-US" sz="1600" kern="1200" dirty="0">
                          <a:solidFill>
                            <a:srgbClr val="000000"/>
                          </a:solidFill>
                          <a:effectLst/>
                          <a:latin typeface="+mn-lt"/>
                          <a:ea typeface="Calibri" panose="020F0502020204030204" pitchFamily="34" charset="0"/>
                          <a:cs typeface="Times New Roman" panose="02020603050405020304" pitchFamily="18" charset="0"/>
                        </a:rPr>
                        <a:t>Maine Shared </a:t>
                      </a:r>
                      <a:r>
                        <a:rPr lang="en-US" sz="1600" kern="1200" dirty="0" err="1">
                          <a:solidFill>
                            <a:srgbClr val="000000"/>
                          </a:solidFill>
                          <a:effectLst/>
                          <a:latin typeface="+mn-lt"/>
                          <a:ea typeface="Calibri" panose="020F0502020204030204" pitchFamily="34" charset="0"/>
                          <a:cs typeface="Times New Roman" panose="02020603050405020304" pitchFamily="18" charset="0"/>
                        </a:rPr>
                        <a:t>CHNA</a:t>
                      </a:r>
                      <a:r>
                        <a:rPr lang="en-US" sz="1600" kern="1200" dirty="0">
                          <a:solidFill>
                            <a:srgbClr val="000000"/>
                          </a:solidFill>
                          <a:effectLst/>
                          <a:latin typeface="+mn-lt"/>
                          <a:ea typeface="Calibri" panose="020F0502020204030204" pitchFamily="34" charset="0"/>
                          <a:cs typeface="Times New Roman" panose="02020603050405020304" pitchFamily="18" charset="0"/>
                        </a:rPr>
                        <a:t> Program Manager</a:t>
                      </a:r>
                      <a:endParaRPr lang="en-US" sz="1600" dirty="0">
                        <a:solidFill>
                          <a:schemeClr val="tx1"/>
                        </a:solidFill>
                        <a:latin typeface="+mn-lt"/>
                      </a:endParaRPr>
                    </a:p>
                  </a:txBody>
                  <a:tcPr marL="80281" marR="80281" marT="40442" marB="40442" anchor="ctr"/>
                </a:tc>
                <a:extLst>
                  <a:ext uri="{0D108BD9-81ED-4DB2-BD59-A6C34878D82A}">
                    <a16:rowId xmlns:a16="http://schemas.microsoft.com/office/drawing/2014/main" val="2064659022"/>
                  </a:ext>
                </a:extLst>
              </a:tr>
              <a:tr h="953337">
                <a:tc>
                  <a:txBody>
                    <a:bodyPr/>
                    <a:lstStyle/>
                    <a:p>
                      <a:r>
                        <a:rPr lang="en-US" sz="1600" dirty="0">
                          <a:latin typeface="+mn-lt"/>
                        </a:rPr>
                        <a:t>10:10-10:15 am</a:t>
                      </a:r>
                    </a:p>
                  </a:txBody>
                  <a:tcPr anchor="ctr"/>
                </a:tc>
                <a:tc>
                  <a:txBody>
                    <a:bodyPr/>
                    <a:lstStyle/>
                    <a:p>
                      <a:pPr marL="0" marR="0">
                        <a:lnSpc>
                          <a:spcPct val="107000"/>
                        </a:lnSpc>
                        <a:spcBef>
                          <a:spcPts val="0"/>
                        </a:spcBef>
                        <a:spcAft>
                          <a:spcPts val="0"/>
                        </a:spcAft>
                      </a:pPr>
                      <a:r>
                        <a:rPr lang="en-US" sz="1600" kern="1200" dirty="0">
                          <a:effectLst/>
                          <a:latin typeface="+mn-lt"/>
                          <a:cs typeface="Arial" panose="020B0604020202020204" pitchFamily="34" charset="0"/>
                        </a:rPr>
                        <a:t>Leadership Remarks</a:t>
                      </a:r>
                      <a:endParaRPr lang="en-US" sz="1600" dirty="0">
                        <a:effectLst/>
                        <a:latin typeface="+mn-lt"/>
                        <a:ea typeface="Calibri" panose="020F0502020204030204" pitchFamily="34" charset="0"/>
                        <a:cs typeface="Arial" panose="020B0604020202020204" pitchFamily="34" charset="0"/>
                      </a:endParaRPr>
                    </a:p>
                  </a:txBody>
                  <a:tcPr marL="80281" marR="80281" marT="40442" marB="40442"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b="1" kern="1200" dirty="0">
                          <a:solidFill>
                            <a:schemeClr val="dk1"/>
                          </a:solidFill>
                          <a:effectLst/>
                          <a:latin typeface="+mn-lt"/>
                          <a:ea typeface="+mn-ea"/>
                          <a:cs typeface="+mn-cs"/>
                        </a:rPr>
                        <a:t>Norman Maze</a:t>
                      </a:r>
                      <a:r>
                        <a:rPr lang="en-US" sz="1600" kern="1200" dirty="0">
                          <a:solidFill>
                            <a:schemeClr val="dk1"/>
                          </a:solidFill>
                          <a:effectLst/>
                          <a:latin typeface="+mn-lt"/>
                          <a:ea typeface="+mn-ea"/>
                          <a:cs typeface="+mn-cs"/>
                        </a:rPr>
                        <a:t>,</a:t>
                      </a:r>
                      <a:r>
                        <a:rPr lang="en-US" sz="1600" kern="1200" baseline="0" dirty="0">
                          <a:solidFill>
                            <a:schemeClr val="dk1"/>
                          </a:solidFill>
                          <a:effectLst/>
                          <a:latin typeface="+mn-lt"/>
                          <a:ea typeface="+mn-ea"/>
                          <a:cs typeface="+mn-cs"/>
                        </a:rPr>
                        <a:t> </a:t>
                      </a:r>
                      <a:r>
                        <a:rPr lang="en-US" sz="1600" kern="1200" baseline="0" dirty="0" smtClean="0">
                          <a:solidFill>
                            <a:schemeClr val="dk1"/>
                          </a:solidFill>
                          <a:effectLst/>
                          <a:latin typeface="+mn-lt"/>
                          <a:ea typeface="+mn-ea"/>
                          <a:cs typeface="+mn-cs"/>
                        </a:rPr>
                        <a:t>Tri-Chair</a:t>
                      </a:r>
                      <a:r>
                        <a:rPr lang="en-US" sz="1600" kern="1200" baseline="0" dirty="0">
                          <a:solidFill>
                            <a:schemeClr val="dk1"/>
                          </a:solidFill>
                          <a:effectLst/>
                          <a:latin typeface="+mn-lt"/>
                          <a:ea typeface="+mn-ea"/>
                          <a:cs typeface="+mn-cs"/>
                        </a:rPr>
                        <a:t>, Maine Continuum of Care </a:t>
                      </a:r>
                      <a:r>
                        <a:rPr lang="en-US" sz="1600" kern="1200" baseline="0" dirty="0" smtClean="0">
                          <a:solidFill>
                            <a:schemeClr val="dk1"/>
                          </a:solidFill>
                          <a:effectLst/>
                          <a:latin typeface="+mn-lt"/>
                          <a:ea typeface="+mn-ea"/>
                          <a:cs typeface="+mn-cs"/>
                        </a:rPr>
                        <a:t>and </a:t>
                      </a:r>
                      <a:r>
                        <a:rPr lang="en-US" sz="1600" kern="1200" baseline="0" dirty="0">
                          <a:solidFill>
                            <a:schemeClr val="dk1"/>
                          </a:solidFill>
                          <a:effectLst/>
                          <a:latin typeface="+mn-lt"/>
                          <a:ea typeface="+mn-ea"/>
                          <a:cs typeface="+mn-cs"/>
                        </a:rPr>
                        <a:t>Deputy Director, Shalom House</a:t>
                      </a:r>
                      <a:endParaRPr lang="en-US" sz="1600" kern="1200" dirty="0">
                        <a:solidFill>
                          <a:schemeClr val="dk1"/>
                        </a:solidFill>
                        <a:effectLst/>
                        <a:latin typeface="+mn-lt"/>
                        <a:ea typeface="+mn-ea"/>
                        <a:cs typeface="+mn-cs"/>
                      </a:endParaRPr>
                    </a:p>
                  </a:txBody>
                  <a:tcPr marL="80281" marR="80281" marT="40442" marB="40442" anchor="ctr"/>
                </a:tc>
                <a:extLst>
                  <a:ext uri="{0D108BD9-81ED-4DB2-BD59-A6C34878D82A}">
                    <a16:rowId xmlns:a16="http://schemas.microsoft.com/office/drawing/2014/main" val="2086731360"/>
                  </a:ext>
                </a:extLst>
              </a:tr>
              <a:tr h="777829">
                <a:tc>
                  <a:txBody>
                    <a:bodyPr/>
                    <a:lstStyle/>
                    <a:p>
                      <a:r>
                        <a:rPr lang="en-US" sz="1600" dirty="0">
                          <a:latin typeface="+mn-lt"/>
                        </a:rPr>
                        <a:t>10:15-10:40 am</a:t>
                      </a:r>
                    </a:p>
                  </a:txBody>
                  <a:tcPr anchor="ctr"/>
                </a:tc>
                <a:tc>
                  <a:txBody>
                    <a:bodyPr/>
                    <a:lstStyle/>
                    <a:p>
                      <a:pPr marL="0" marR="0">
                        <a:lnSpc>
                          <a:spcPct val="107000"/>
                        </a:lnSpc>
                        <a:spcBef>
                          <a:spcPts val="0"/>
                        </a:spcBef>
                        <a:spcAft>
                          <a:spcPts val="0"/>
                        </a:spcAft>
                      </a:pPr>
                      <a:r>
                        <a:rPr lang="en-US" sz="1600" kern="1200" dirty="0">
                          <a:effectLst/>
                          <a:latin typeface="+mn-lt"/>
                          <a:cs typeface="Arial" panose="020B0604020202020204" pitchFamily="34" charset="0"/>
                        </a:rPr>
                        <a:t>Presentation of key findings from the data</a:t>
                      </a:r>
                      <a:endParaRPr lang="en-US" sz="1600" dirty="0">
                        <a:effectLst/>
                        <a:latin typeface="+mn-lt"/>
                        <a:ea typeface="Calibri" panose="020F0502020204030204" pitchFamily="34" charset="0"/>
                        <a:cs typeface="Arial" panose="020B0604020202020204" pitchFamily="34" charset="0"/>
                      </a:endParaRPr>
                    </a:p>
                  </a:txBody>
                  <a:tcPr marL="80281" marR="80281" marT="40442" marB="40442" anchor="ctr"/>
                </a:tc>
                <a:tc>
                  <a:txBody>
                    <a:bodyPr/>
                    <a:lstStyle/>
                    <a:p>
                      <a:pPr marL="0" marR="0">
                        <a:lnSpc>
                          <a:spcPct val="107000"/>
                        </a:lnSpc>
                        <a:spcBef>
                          <a:spcPts val="0"/>
                        </a:spcBef>
                        <a:spcAft>
                          <a:spcPts val="0"/>
                        </a:spcAft>
                      </a:pPr>
                      <a:r>
                        <a:rPr lang="en-US" sz="1600" b="1" kern="1200" dirty="0">
                          <a:effectLst/>
                          <a:latin typeface="+mn-lt"/>
                          <a:cs typeface="Arial" panose="020B0604020202020204" pitchFamily="34" charset="0"/>
                        </a:rPr>
                        <a:t>John Snow, Inc.</a:t>
                      </a:r>
                      <a:endParaRPr lang="en-US" sz="1600" b="1" dirty="0">
                        <a:effectLst/>
                        <a:latin typeface="+mn-lt"/>
                        <a:ea typeface="Calibri" panose="020F0502020204030204" pitchFamily="34" charset="0"/>
                        <a:cs typeface="Arial" panose="020B0604020202020204" pitchFamily="34" charset="0"/>
                      </a:endParaRPr>
                    </a:p>
                  </a:txBody>
                  <a:tcPr marL="80281" marR="80281" marT="40442" marB="40442" anchor="ctr"/>
                </a:tc>
                <a:extLst>
                  <a:ext uri="{0D108BD9-81ED-4DB2-BD59-A6C34878D82A}">
                    <a16:rowId xmlns:a16="http://schemas.microsoft.com/office/drawing/2014/main" val="1859297210"/>
                  </a:ext>
                </a:extLst>
              </a:tr>
              <a:tr h="978455">
                <a:tc>
                  <a:txBody>
                    <a:bodyPr/>
                    <a:lstStyle/>
                    <a:p>
                      <a:r>
                        <a:rPr lang="en-US" sz="1600" dirty="0">
                          <a:latin typeface="+mn-lt"/>
                        </a:rPr>
                        <a:t>10:40-11:35 am</a:t>
                      </a:r>
                    </a:p>
                  </a:txBody>
                  <a:tcPr anchor="ctr"/>
                </a:tc>
                <a:tc>
                  <a:txBody>
                    <a:bodyPr/>
                    <a:lstStyle/>
                    <a:p>
                      <a:pPr marL="0" marR="0">
                        <a:lnSpc>
                          <a:spcPct val="107000"/>
                        </a:lnSpc>
                        <a:spcBef>
                          <a:spcPts val="0"/>
                        </a:spcBef>
                        <a:spcAft>
                          <a:spcPts val="0"/>
                        </a:spcAft>
                      </a:pPr>
                      <a:r>
                        <a:rPr lang="en-US" sz="1600" kern="1200" dirty="0">
                          <a:effectLst/>
                          <a:latin typeface="+mn-lt"/>
                          <a:cs typeface="Arial" panose="020B0604020202020204" pitchFamily="34" charset="0"/>
                        </a:rPr>
                        <a:t>Break-out session – facilitated discussion on data and health priority identification</a:t>
                      </a:r>
                      <a:endParaRPr lang="en-US" sz="1600" dirty="0">
                        <a:effectLst/>
                        <a:latin typeface="+mn-lt"/>
                        <a:ea typeface="Calibri" panose="020F0502020204030204" pitchFamily="34" charset="0"/>
                        <a:cs typeface="Arial" panose="020B0604020202020204" pitchFamily="34" charset="0"/>
                      </a:endParaRPr>
                    </a:p>
                  </a:txBody>
                  <a:tcPr marL="80281" marR="80281" marT="40442" marB="40442" anchor="ctr"/>
                </a:tc>
                <a:tc>
                  <a:txBody>
                    <a:bodyPr/>
                    <a:lstStyle/>
                    <a:p>
                      <a:pPr marL="0" marR="0">
                        <a:lnSpc>
                          <a:spcPct val="107000"/>
                        </a:lnSpc>
                        <a:spcBef>
                          <a:spcPts val="0"/>
                        </a:spcBef>
                        <a:spcAft>
                          <a:spcPts val="0"/>
                        </a:spcAft>
                      </a:pPr>
                      <a:r>
                        <a:rPr lang="en-US" sz="1600" b="1" kern="1200" dirty="0">
                          <a:effectLst/>
                          <a:latin typeface="+mn-lt"/>
                          <a:cs typeface="Arial" panose="020B0604020202020204" pitchFamily="34" charset="0"/>
                        </a:rPr>
                        <a:t>Facilitators and Scribes</a:t>
                      </a:r>
                      <a:endParaRPr lang="en-US" sz="1600" b="1" dirty="0">
                        <a:effectLst/>
                        <a:latin typeface="+mn-lt"/>
                        <a:ea typeface="Calibri" panose="020F0502020204030204" pitchFamily="34" charset="0"/>
                        <a:cs typeface="Arial" panose="020B0604020202020204" pitchFamily="34" charset="0"/>
                      </a:endParaRPr>
                    </a:p>
                  </a:txBody>
                  <a:tcPr marL="80281" marR="80281" marT="40442" marB="40442" anchor="ctr"/>
                </a:tc>
                <a:extLst>
                  <a:ext uri="{0D108BD9-81ED-4DB2-BD59-A6C34878D82A}">
                    <a16:rowId xmlns:a16="http://schemas.microsoft.com/office/drawing/2014/main" val="2952271868"/>
                  </a:ext>
                </a:extLst>
              </a:tr>
              <a:tr h="4909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mn-lt"/>
                        </a:rPr>
                        <a:t>11:35-11:45 am</a:t>
                      </a:r>
                    </a:p>
                  </a:txBody>
                  <a:tcPr anchor="ctr"/>
                </a:tc>
                <a:tc>
                  <a:txBody>
                    <a:bodyPr/>
                    <a:lstStyle/>
                    <a:p>
                      <a:pPr marL="0" marR="0">
                        <a:lnSpc>
                          <a:spcPct val="107000"/>
                        </a:lnSpc>
                        <a:spcBef>
                          <a:spcPts val="0"/>
                        </a:spcBef>
                        <a:spcAft>
                          <a:spcPts val="0"/>
                        </a:spcAft>
                      </a:pPr>
                      <a:r>
                        <a:rPr lang="en-US" sz="1600" kern="1200" dirty="0">
                          <a:effectLst/>
                          <a:latin typeface="+mn-lt"/>
                          <a:cs typeface="Arial" panose="020B0604020202020204" pitchFamily="34" charset="0"/>
                        </a:rPr>
                        <a:t>Reconvene and Wrap Up</a:t>
                      </a:r>
                      <a:endParaRPr lang="en-US" sz="1600" dirty="0">
                        <a:effectLst/>
                        <a:latin typeface="+mn-lt"/>
                        <a:ea typeface="Calibri" panose="020F0502020204030204" pitchFamily="34" charset="0"/>
                        <a:cs typeface="Arial" panose="020B0604020202020204" pitchFamily="34" charset="0"/>
                      </a:endParaRPr>
                    </a:p>
                  </a:txBody>
                  <a:tcPr marL="80281" marR="80281" marT="40442" marB="40442"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b="1" dirty="0">
                          <a:solidFill>
                            <a:schemeClr val="tx1"/>
                          </a:solidFill>
                          <a:latin typeface="+mn-lt"/>
                        </a:rPr>
                        <a:t>Jo</a:t>
                      </a:r>
                      <a:r>
                        <a:rPr lang="en-US" sz="1600" dirty="0">
                          <a:solidFill>
                            <a:schemeClr val="tx1"/>
                          </a:solidFill>
                          <a:latin typeface="+mn-lt"/>
                        </a:rPr>
                        <a:t> </a:t>
                      </a:r>
                      <a:r>
                        <a:rPr lang="en-US" sz="1600" b="1" kern="1200" dirty="0">
                          <a:solidFill>
                            <a:srgbClr val="000000"/>
                          </a:solidFill>
                          <a:effectLst/>
                          <a:latin typeface="+mn-lt"/>
                          <a:ea typeface="Calibri" panose="020F0502020204030204" pitchFamily="34" charset="0"/>
                          <a:cs typeface="Times New Roman" panose="02020603050405020304" pitchFamily="18" charset="0"/>
                        </a:rPr>
                        <a:t>Morrissey, </a:t>
                      </a:r>
                      <a:r>
                        <a:rPr lang="en-US" sz="1600" kern="1200" dirty="0">
                          <a:solidFill>
                            <a:srgbClr val="000000"/>
                          </a:solidFill>
                          <a:effectLst/>
                          <a:latin typeface="+mn-lt"/>
                          <a:ea typeface="Calibri" panose="020F0502020204030204" pitchFamily="34" charset="0"/>
                          <a:cs typeface="Times New Roman" panose="02020603050405020304" pitchFamily="18" charset="0"/>
                        </a:rPr>
                        <a:t>Maine Shared CHNA Program Manager</a:t>
                      </a:r>
                      <a:endParaRPr lang="en-US" sz="1600" dirty="0">
                        <a:solidFill>
                          <a:schemeClr val="tx1"/>
                        </a:solidFill>
                        <a:latin typeface="+mn-lt"/>
                      </a:endParaRPr>
                    </a:p>
                  </a:txBody>
                  <a:tcPr marL="80281" marR="80281" marT="40442" marB="40442" anchor="ctr"/>
                </a:tc>
                <a:extLst>
                  <a:ext uri="{0D108BD9-81ED-4DB2-BD59-A6C34878D82A}">
                    <a16:rowId xmlns:a16="http://schemas.microsoft.com/office/drawing/2014/main" val="2825840655"/>
                  </a:ext>
                </a:extLst>
              </a:tr>
            </a:tbl>
          </a:graphicData>
        </a:graphic>
      </p:graphicFrame>
    </p:spTree>
    <p:extLst>
      <p:ext uri="{BB962C8B-B14F-4D97-AF65-F5344CB8AC3E}">
        <p14:creationId xmlns:p14="http://schemas.microsoft.com/office/powerpoint/2010/main" val="2445682994"/>
      </p:ext>
    </p:extLst>
  </p:cSld>
  <p:clrMapOvr>
    <a:masterClrMapping/>
  </p:clrMapOvr>
  <p:extLst mod="1">
    <p:ext uri="{6950BFC3-D8DA-4A85-94F7-54DA5524770B}">
      <p188:commentRel xmlns:p188="http://schemas.microsoft.com/office/powerpoint/2018/8/main" xmlns="" r:id="rId3"/>
    </p:ext>
  </p:extLs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Substance Use</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40</a:t>
            </a:fld>
            <a:endParaRPr lang="en-US"/>
          </a:p>
        </p:txBody>
      </p:sp>
      <p:graphicFrame>
        <p:nvGraphicFramePr>
          <p:cNvPr id="5" name="Chart 4">
            <a:extLst>
              <a:ext uri="{FF2B5EF4-FFF2-40B4-BE49-F238E27FC236}">
                <a16:creationId xmlns:a16="http://schemas.microsoft.com/office/drawing/2014/main" id="{E9A0CA47-7518-45AE-A650-050557776956}"/>
              </a:ext>
            </a:extLst>
          </p:cNvPr>
          <p:cNvGraphicFramePr>
            <a:graphicFrameLocks/>
          </p:cNvGraphicFramePr>
          <p:nvPr>
            <p:extLst>
              <p:ext uri="{D42A27DB-BD31-4B8C-83A1-F6EECF244321}">
                <p14:modId xmlns:p14="http://schemas.microsoft.com/office/powerpoint/2010/main" val="309146128"/>
              </p:ext>
            </p:extLst>
          </p:nvPr>
        </p:nvGraphicFramePr>
        <p:xfrm>
          <a:off x="1066800" y="1508443"/>
          <a:ext cx="50292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BAE93B8E-D254-47F0-AFAE-269D175FA9D9}"/>
              </a:ext>
            </a:extLst>
          </p:cNvPr>
          <p:cNvGraphicFramePr>
            <a:graphicFrameLocks/>
          </p:cNvGraphicFramePr>
          <p:nvPr>
            <p:extLst>
              <p:ext uri="{D42A27DB-BD31-4B8C-83A1-F6EECF244321}">
                <p14:modId xmlns:p14="http://schemas.microsoft.com/office/powerpoint/2010/main" val="482443698"/>
              </p:ext>
            </p:extLst>
          </p:nvPr>
        </p:nvGraphicFramePr>
        <p:xfrm>
          <a:off x="6324600" y="1508443"/>
          <a:ext cx="50292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578133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Substance Use</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41</a:t>
            </a:fld>
            <a:endParaRPr lang="en-US"/>
          </a:p>
        </p:txBody>
      </p:sp>
      <p:graphicFrame>
        <p:nvGraphicFramePr>
          <p:cNvPr id="5" name="Chart 4">
            <a:extLst>
              <a:ext uri="{FF2B5EF4-FFF2-40B4-BE49-F238E27FC236}">
                <a16:creationId xmlns:a16="http://schemas.microsoft.com/office/drawing/2014/main" id="{76321182-1496-497D-A3B9-5CB153F623E2}"/>
              </a:ext>
            </a:extLst>
          </p:cNvPr>
          <p:cNvGraphicFramePr>
            <a:graphicFrameLocks/>
          </p:cNvGraphicFramePr>
          <p:nvPr>
            <p:extLst>
              <p:ext uri="{D42A27DB-BD31-4B8C-83A1-F6EECF244321}">
                <p14:modId xmlns:p14="http://schemas.microsoft.com/office/powerpoint/2010/main" val="1721631785"/>
              </p:ext>
            </p:extLst>
          </p:nvPr>
        </p:nvGraphicFramePr>
        <p:xfrm>
          <a:off x="1066800" y="1508443"/>
          <a:ext cx="50292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19233BAE-EB08-446E-8DD0-65E9DBB238DF}"/>
              </a:ext>
            </a:extLst>
          </p:cNvPr>
          <p:cNvGraphicFramePr>
            <a:graphicFrameLocks/>
          </p:cNvGraphicFramePr>
          <p:nvPr>
            <p:extLst>
              <p:ext uri="{D42A27DB-BD31-4B8C-83A1-F6EECF244321}">
                <p14:modId xmlns:p14="http://schemas.microsoft.com/office/powerpoint/2010/main" val="2555737780"/>
              </p:ext>
            </p:extLst>
          </p:nvPr>
        </p:nvGraphicFramePr>
        <p:xfrm>
          <a:off x="6324600" y="1508443"/>
          <a:ext cx="50292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86636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Substance Use</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42</a:t>
            </a:fld>
            <a:endParaRPr lang="en-US"/>
          </a:p>
        </p:txBody>
      </p:sp>
      <p:graphicFrame>
        <p:nvGraphicFramePr>
          <p:cNvPr id="5" name="Chart 4">
            <a:extLst>
              <a:ext uri="{FF2B5EF4-FFF2-40B4-BE49-F238E27FC236}">
                <a16:creationId xmlns:a16="http://schemas.microsoft.com/office/drawing/2014/main" id="{8BD78788-BD49-4E20-B32B-AD0FE9E2E745}"/>
              </a:ext>
            </a:extLst>
          </p:cNvPr>
          <p:cNvGraphicFramePr>
            <a:graphicFrameLocks/>
          </p:cNvGraphicFramePr>
          <p:nvPr>
            <p:extLst>
              <p:ext uri="{D42A27DB-BD31-4B8C-83A1-F6EECF244321}">
                <p14:modId xmlns:p14="http://schemas.microsoft.com/office/powerpoint/2010/main" val="1746812475"/>
              </p:ext>
            </p:extLst>
          </p:nvPr>
        </p:nvGraphicFramePr>
        <p:xfrm>
          <a:off x="838200" y="1508443"/>
          <a:ext cx="50292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306A000D-F763-41D4-B368-06839653FAE4}"/>
              </a:ext>
            </a:extLst>
          </p:cNvPr>
          <p:cNvGraphicFramePr>
            <a:graphicFrameLocks/>
          </p:cNvGraphicFramePr>
          <p:nvPr>
            <p:extLst>
              <p:ext uri="{D42A27DB-BD31-4B8C-83A1-F6EECF244321}">
                <p14:modId xmlns:p14="http://schemas.microsoft.com/office/powerpoint/2010/main" val="3143903335"/>
              </p:ext>
            </p:extLst>
          </p:nvPr>
        </p:nvGraphicFramePr>
        <p:xfrm>
          <a:off x="6324600" y="1508443"/>
          <a:ext cx="50292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761497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Substance Use</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43</a:t>
            </a:fld>
            <a:endParaRPr lang="en-US"/>
          </a:p>
        </p:txBody>
      </p:sp>
      <p:graphicFrame>
        <p:nvGraphicFramePr>
          <p:cNvPr id="5" name="Chart 4">
            <a:extLst>
              <a:ext uri="{FF2B5EF4-FFF2-40B4-BE49-F238E27FC236}">
                <a16:creationId xmlns:a16="http://schemas.microsoft.com/office/drawing/2014/main" id="{AE915D82-DCC3-489A-857C-B249914CF4E2}"/>
              </a:ext>
            </a:extLst>
          </p:cNvPr>
          <p:cNvGraphicFramePr>
            <a:graphicFrameLocks/>
          </p:cNvGraphicFramePr>
          <p:nvPr>
            <p:extLst>
              <p:ext uri="{D42A27DB-BD31-4B8C-83A1-F6EECF244321}">
                <p14:modId xmlns:p14="http://schemas.microsoft.com/office/powerpoint/2010/main" val="2291713747"/>
              </p:ext>
            </p:extLst>
          </p:nvPr>
        </p:nvGraphicFramePr>
        <p:xfrm>
          <a:off x="2095500" y="1508443"/>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786463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Tobacco Use</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44</a:t>
            </a:fld>
            <a:endParaRPr lang="en-US"/>
          </a:p>
        </p:txBody>
      </p:sp>
      <p:graphicFrame>
        <p:nvGraphicFramePr>
          <p:cNvPr id="5" name="Chart 4">
            <a:extLst>
              <a:ext uri="{FF2B5EF4-FFF2-40B4-BE49-F238E27FC236}">
                <a16:creationId xmlns:a16="http://schemas.microsoft.com/office/drawing/2014/main" id="{4B2F611C-4E9E-4EE4-BB7B-F8BE30A1048C}"/>
              </a:ext>
            </a:extLst>
          </p:cNvPr>
          <p:cNvGraphicFramePr>
            <a:graphicFrameLocks/>
          </p:cNvGraphicFramePr>
          <p:nvPr>
            <p:extLst>
              <p:ext uri="{D42A27DB-BD31-4B8C-83A1-F6EECF244321}">
                <p14:modId xmlns:p14="http://schemas.microsoft.com/office/powerpoint/2010/main" val="502257876"/>
              </p:ext>
            </p:extLst>
          </p:nvPr>
        </p:nvGraphicFramePr>
        <p:xfrm>
          <a:off x="1066800" y="1508443"/>
          <a:ext cx="50292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6A11137B-8781-4494-8306-A64C97FF7C8D}"/>
              </a:ext>
            </a:extLst>
          </p:cNvPr>
          <p:cNvGraphicFramePr>
            <a:graphicFrameLocks/>
          </p:cNvGraphicFramePr>
          <p:nvPr>
            <p:extLst>
              <p:ext uri="{D42A27DB-BD31-4B8C-83A1-F6EECF244321}">
                <p14:modId xmlns:p14="http://schemas.microsoft.com/office/powerpoint/2010/main" val="1016638071"/>
              </p:ext>
            </p:extLst>
          </p:nvPr>
        </p:nvGraphicFramePr>
        <p:xfrm>
          <a:off x="6324600" y="1508443"/>
          <a:ext cx="50292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377609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6542E9-3609-429E-BC68-BBD1E6DBFA44}"/>
              </a:ext>
            </a:extLst>
          </p:cNvPr>
          <p:cNvSpPr>
            <a:spLocks noGrp="1"/>
          </p:cNvSpPr>
          <p:nvPr>
            <p:ph type="title"/>
          </p:nvPr>
        </p:nvSpPr>
        <p:spPr/>
        <p:txBody>
          <a:bodyPr>
            <a:normAutofit/>
          </a:bodyPr>
          <a:lstStyle/>
          <a:p>
            <a:r>
              <a:rPr lang="en-US" dirty="0"/>
              <a:t>Breakout Discussions</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45</a:t>
            </a:fld>
            <a:endParaRPr lang="en-US"/>
          </a:p>
        </p:txBody>
      </p:sp>
    </p:spTree>
    <p:extLst>
      <p:ext uri="{BB962C8B-B14F-4D97-AF65-F5344CB8AC3E}">
        <p14:creationId xmlns:p14="http://schemas.microsoft.com/office/powerpoint/2010/main" val="28336827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D1E928-9896-488D-9448-B3CE46F00291}"/>
              </a:ext>
            </a:extLst>
          </p:cNvPr>
          <p:cNvSpPr>
            <a:spLocks noGrp="1"/>
          </p:cNvSpPr>
          <p:nvPr>
            <p:ph type="title"/>
          </p:nvPr>
        </p:nvSpPr>
        <p:spPr/>
        <p:txBody>
          <a:bodyPr>
            <a:normAutofit/>
          </a:bodyPr>
          <a:lstStyle/>
          <a:p>
            <a:r>
              <a:rPr lang="en-US" dirty="0"/>
              <a:t>Reconvene</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46</a:t>
            </a:fld>
            <a:endParaRPr lang="en-US"/>
          </a:p>
        </p:txBody>
      </p:sp>
    </p:spTree>
    <p:extLst>
      <p:ext uri="{BB962C8B-B14F-4D97-AF65-F5344CB8AC3E}">
        <p14:creationId xmlns:p14="http://schemas.microsoft.com/office/powerpoint/2010/main" val="27612172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11591E-7E49-4106-93E5-E4006F8EB7C5}"/>
              </a:ext>
            </a:extLst>
          </p:cNvPr>
          <p:cNvSpPr>
            <a:spLocks noGrp="1"/>
          </p:cNvSpPr>
          <p:nvPr>
            <p:ph type="title"/>
          </p:nvPr>
        </p:nvSpPr>
        <p:spPr/>
        <p:txBody>
          <a:bodyPr>
            <a:normAutofit/>
          </a:bodyPr>
          <a:lstStyle/>
          <a:p>
            <a:r>
              <a:rPr lang="en-US" dirty="0"/>
              <a:t>Wrap up and Next Steps</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47</a:t>
            </a:fld>
            <a:endParaRPr lang="en-US"/>
          </a:p>
        </p:txBody>
      </p:sp>
    </p:spTree>
    <p:extLst>
      <p:ext uri="{BB962C8B-B14F-4D97-AF65-F5344CB8AC3E}">
        <p14:creationId xmlns:p14="http://schemas.microsoft.com/office/powerpoint/2010/main" val="39961756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92F8DF-3E66-499B-AEEA-60EB2F661EC5}"/>
              </a:ext>
            </a:extLst>
          </p:cNvPr>
          <p:cNvSpPr>
            <a:spLocks noGrp="1"/>
          </p:cNvSpPr>
          <p:nvPr>
            <p:ph type="title"/>
          </p:nvPr>
        </p:nvSpPr>
        <p:spPr/>
        <p:txBody>
          <a:bodyPr/>
          <a:lstStyle/>
          <a:p>
            <a:r>
              <a:rPr lang="en-US" dirty="0"/>
              <a:t>Contacts</a:t>
            </a:r>
          </a:p>
        </p:txBody>
      </p:sp>
      <p:sp>
        <p:nvSpPr>
          <p:cNvPr id="5" name="Content Placeholder 4">
            <a:extLst>
              <a:ext uri="{FF2B5EF4-FFF2-40B4-BE49-F238E27FC236}">
                <a16:creationId xmlns:a16="http://schemas.microsoft.com/office/drawing/2014/main" id="{8971EC0D-4C7B-47CD-AF0B-1159E0838D4B}"/>
              </a:ext>
            </a:extLst>
          </p:cNvPr>
          <p:cNvSpPr>
            <a:spLocks noGrp="1"/>
          </p:cNvSpPr>
          <p:nvPr>
            <p:ph idx="1"/>
          </p:nvPr>
        </p:nvSpPr>
        <p:spPr/>
        <p:txBody>
          <a:bodyPr>
            <a:normAutofit fontScale="92500" lnSpcReduction="10000"/>
          </a:bodyPr>
          <a:lstStyle/>
          <a:p>
            <a:r>
              <a:rPr lang="en-US" dirty="0"/>
              <a:t>Awa </a:t>
            </a:r>
            <a:r>
              <a:rPr lang="en-US" dirty="0" err="1" smtClean="0"/>
              <a:t>Conteh</a:t>
            </a:r>
            <a:r>
              <a:rPr lang="en-US" dirty="0" smtClean="0"/>
              <a:t>, Tri-Chair, </a:t>
            </a:r>
            <a:r>
              <a:rPr lang="en-US" dirty="0" smtClean="0"/>
              <a:t>Maine Continuum of Care, </a:t>
            </a:r>
            <a:r>
              <a:rPr lang="en-US" dirty="0" smtClean="0"/>
              <a:t>Shelter </a:t>
            </a:r>
            <a:r>
              <a:rPr lang="en-US" dirty="0"/>
              <a:t>Plus Care Specialist, Bangor Public Health, </a:t>
            </a:r>
            <a:r>
              <a:rPr lang="en-US" dirty="0">
                <a:hlinkClick r:id="rId2"/>
              </a:rPr>
              <a:t>awa.conteh@bangormaine.gov</a:t>
            </a:r>
            <a:r>
              <a:rPr lang="en-US" dirty="0"/>
              <a:t>. </a:t>
            </a:r>
          </a:p>
          <a:p>
            <a:endParaRPr lang="en-US" dirty="0"/>
          </a:p>
          <a:p>
            <a:r>
              <a:rPr lang="en-US" dirty="0"/>
              <a:t>Norman Maze</a:t>
            </a:r>
            <a:r>
              <a:rPr lang="en-US"/>
              <a:t>, </a:t>
            </a:r>
            <a:r>
              <a:rPr lang="en-US" smtClean="0"/>
              <a:t>Tri-Chair, </a:t>
            </a:r>
            <a:r>
              <a:rPr lang="en-US" dirty="0"/>
              <a:t>Maine Continuum of Care, Deputy Director, Shalom House, </a:t>
            </a:r>
            <a:r>
              <a:rPr lang="en-US" dirty="0">
                <a:hlinkClick r:id="rId3"/>
              </a:rPr>
              <a:t>NMaze@shalomhouseinc.org</a:t>
            </a:r>
            <a:r>
              <a:rPr lang="en-US" dirty="0"/>
              <a:t>. </a:t>
            </a:r>
          </a:p>
          <a:p>
            <a:endParaRPr lang="en-US" dirty="0"/>
          </a:p>
          <a:p>
            <a:r>
              <a:rPr lang="en-US" dirty="0"/>
              <a:t>Jo Morrissey, Program Manager, Maine Shared CHNA,  </a:t>
            </a:r>
            <a:r>
              <a:rPr lang="en-US" dirty="0">
                <a:hlinkClick r:id="rId4"/>
              </a:rPr>
              <a:t>info@mainechna.org</a:t>
            </a:r>
            <a:r>
              <a:rPr lang="en-US" dirty="0"/>
              <a:t>. </a:t>
            </a:r>
          </a:p>
          <a:p>
            <a:endParaRPr lang="en-US" dirty="0"/>
          </a:p>
          <a:p>
            <a:pPr marL="0" indent="0" algn="ctr">
              <a:buNone/>
            </a:pPr>
            <a:r>
              <a:rPr lang="en-US" dirty="0">
                <a:hlinkClick r:id="rId5"/>
              </a:rPr>
              <a:t>www.mainechna.org</a:t>
            </a:r>
            <a:r>
              <a:rPr lang="en-US" dirty="0"/>
              <a:t>  </a:t>
            </a:r>
          </a:p>
          <a:p>
            <a:endParaRPr lang="en-US" dirty="0"/>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12"/>
          </p:nvPr>
        </p:nvSpPr>
        <p:spPr/>
        <p:txBody>
          <a:bodyPr/>
          <a:lstStyle/>
          <a:p>
            <a:fld id="{9B536768-C171-4A40-86CF-A60E08BEB5A1}" type="slidenum">
              <a:rPr lang="en-US" smtClean="0"/>
              <a:t>48</a:t>
            </a:fld>
            <a:endParaRPr lang="en-US"/>
          </a:p>
        </p:txBody>
      </p:sp>
    </p:spTree>
    <p:extLst>
      <p:ext uri="{BB962C8B-B14F-4D97-AF65-F5344CB8AC3E}">
        <p14:creationId xmlns:p14="http://schemas.microsoft.com/office/powerpoint/2010/main" val="83245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E7746C1-9389-4743-BE08-A6F187B5E1F3}"/>
              </a:ext>
            </a:extLst>
          </p:cNvPr>
          <p:cNvPicPr>
            <a:picLocks noChangeAspect="1"/>
          </p:cNvPicPr>
          <p:nvPr/>
        </p:nvPicPr>
        <p:blipFill>
          <a:blip r:embed="rId3"/>
          <a:stretch>
            <a:fillRect/>
          </a:stretch>
        </p:blipFill>
        <p:spPr>
          <a:xfrm>
            <a:off x="0" y="192325"/>
            <a:ext cx="12188952" cy="6665675"/>
          </a:xfrm>
          <a:prstGeom prst="rect">
            <a:avLst/>
          </a:prstGeom>
        </p:spPr>
      </p:pic>
      <p:cxnSp>
        <p:nvCxnSpPr>
          <p:cNvPr id="12" name="Straight Arrow Connector 11">
            <a:extLst>
              <a:ext uri="{FF2B5EF4-FFF2-40B4-BE49-F238E27FC236}">
                <a16:creationId xmlns:a16="http://schemas.microsoft.com/office/drawing/2014/main" id="{C2347EE7-F6C2-4B6F-A7C9-C33FF0DF5F36}"/>
              </a:ext>
            </a:extLst>
          </p:cNvPr>
          <p:cNvCxnSpPr/>
          <p:nvPr/>
        </p:nvCxnSpPr>
        <p:spPr>
          <a:xfrm>
            <a:off x="489098" y="2785730"/>
            <a:ext cx="10632" cy="3062177"/>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083872C-B4BD-467C-A9C4-4F828D079982}"/>
              </a:ext>
            </a:extLst>
          </p:cNvPr>
          <p:cNvSpPr txBox="1"/>
          <p:nvPr/>
        </p:nvSpPr>
        <p:spPr>
          <a:xfrm>
            <a:off x="84082" y="2404362"/>
            <a:ext cx="3094075" cy="369332"/>
          </a:xfrm>
          <a:prstGeom prst="rect">
            <a:avLst/>
          </a:prstGeom>
          <a:noFill/>
        </p:spPr>
        <p:txBody>
          <a:bodyPr wrap="square" rtlCol="0">
            <a:spAutoFit/>
          </a:bodyPr>
          <a:lstStyle/>
          <a:p>
            <a:r>
              <a:rPr lang="en-US" dirty="0">
                <a:solidFill>
                  <a:srgbClr val="FF0000"/>
                </a:solidFill>
              </a:rPr>
              <a:t>Join Audio, Mute On/Off</a:t>
            </a:r>
          </a:p>
        </p:txBody>
      </p:sp>
      <p:cxnSp>
        <p:nvCxnSpPr>
          <p:cNvPr id="14" name="Straight Arrow Connector 13">
            <a:extLst>
              <a:ext uri="{FF2B5EF4-FFF2-40B4-BE49-F238E27FC236}">
                <a16:creationId xmlns:a16="http://schemas.microsoft.com/office/drawing/2014/main" id="{EAE5D856-842F-480D-96CF-B077506B2E0C}"/>
              </a:ext>
            </a:extLst>
          </p:cNvPr>
          <p:cNvCxnSpPr/>
          <p:nvPr/>
        </p:nvCxnSpPr>
        <p:spPr>
          <a:xfrm flipH="1">
            <a:off x="1417674" y="4316818"/>
            <a:ext cx="7089" cy="1531089"/>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BA3B680-147F-455B-BB1C-6CF6BBA5E939}"/>
              </a:ext>
            </a:extLst>
          </p:cNvPr>
          <p:cNvSpPr txBox="1"/>
          <p:nvPr/>
        </p:nvSpPr>
        <p:spPr>
          <a:xfrm>
            <a:off x="652131" y="3947485"/>
            <a:ext cx="3094075" cy="369332"/>
          </a:xfrm>
          <a:prstGeom prst="rect">
            <a:avLst/>
          </a:prstGeom>
          <a:noFill/>
        </p:spPr>
        <p:txBody>
          <a:bodyPr wrap="square" rtlCol="0">
            <a:spAutoFit/>
          </a:bodyPr>
          <a:lstStyle/>
          <a:p>
            <a:r>
              <a:rPr lang="en-US" dirty="0">
                <a:solidFill>
                  <a:srgbClr val="FF0000"/>
                </a:solidFill>
              </a:rPr>
              <a:t>Turn Video On/Off</a:t>
            </a:r>
          </a:p>
        </p:txBody>
      </p:sp>
      <p:cxnSp>
        <p:nvCxnSpPr>
          <p:cNvPr id="16" name="Straight Arrow Connector 15">
            <a:extLst>
              <a:ext uri="{FF2B5EF4-FFF2-40B4-BE49-F238E27FC236}">
                <a16:creationId xmlns:a16="http://schemas.microsoft.com/office/drawing/2014/main" id="{81676237-6906-4D7B-A0C8-4D94CB7F3F21}"/>
              </a:ext>
            </a:extLst>
          </p:cNvPr>
          <p:cNvCxnSpPr/>
          <p:nvPr/>
        </p:nvCxnSpPr>
        <p:spPr>
          <a:xfrm flipH="1">
            <a:off x="4408967" y="4316817"/>
            <a:ext cx="7089" cy="1531089"/>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B860EBB-562D-434F-927A-D93CD120CC24}"/>
              </a:ext>
            </a:extLst>
          </p:cNvPr>
          <p:cNvSpPr txBox="1"/>
          <p:nvPr/>
        </p:nvSpPr>
        <p:spPr>
          <a:xfrm>
            <a:off x="2420669" y="3745746"/>
            <a:ext cx="2269088" cy="646331"/>
          </a:xfrm>
          <a:prstGeom prst="rect">
            <a:avLst/>
          </a:prstGeom>
          <a:noFill/>
        </p:spPr>
        <p:txBody>
          <a:bodyPr wrap="square" rtlCol="0">
            <a:spAutoFit/>
          </a:bodyPr>
          <a:lstStyle/>
          <a:p>
            <a:r>
              <a:rPr lang="en-US" dirty="0">
                <a:solidFill>
                  <a:srgbClr val="FF0000"/>
                </a:solidFill>
              </a:rPr>
              <a:t>Open/close participant list or chat</a:t>
            </a:r>
          </a:p>
        </p:txBody>
      </p:sp>
      <p:cxnSp>
        <p:nvCxnSpPr>
          <p:cNvPr id="19" name="Straight Arrow Connector 18">
            <a:extLst>
              <a:ext uri="{FF2B5EF4-FFF2-40B4-BE49-F238E27FC236}">
                <a16:creationId xmlns:a16="http://schemas.microsoft.com/office/drawing/2014/main" id="{A31D5898-18A0-468E-B64A-A9EB2DA00864}"/>
              </a:ext>
            </a:extLst>
          </p:cNvPr>
          <p:cNvCxnSpPr>
            <a:cxnSpLocks/>
          </p:cNvCxnSpPr>
          <p:nvPr/>
        </p:nvCxnSpPr>
        <p:spPr>
          <a:xfrm flipV="1">
            <a:off x="4568457" y="3753568"/>
            <a:ext cx="3965943" cy="56325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6B39902-1E37-41A0-A32B-461F22EAC084}"/>
              </a:ext>
            </a:extLst>
          </p:cNvPr>
          <p:cNvCxnSpPr>
            <a:cxnSpLocks/>
          </p:cNvCxnSpPr>
          <p:nvPr/>
        </p:nvCxnSpPr>
        <p:spPr>
          <a:xfrm flipV="1">
            <a:off x="4633009" y="671198"/>
            <a:ext cx="3974615" cy="3556648"/>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DE6A396-C220-4AB0-BD3D-42AD676C72E0}"/>
              </a:ext>
            </a:extLst>
          </p:cNvPr>
          <p:cNvCxnSpPr/>
          <p:nvPr/>
        </p:nvCxnSpPr>
        <p:spPr>
          <a:xfrm flipH="1">
            <a:off x="5326912" y="2115879"/>
            <a:ext cx="7088" cy="3732027"/>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58BD6329-8601-4F8C-8DDB-C7C626B9AFD3}"/>
              </a:ext>
            </a:extLst>
          </p:cNvPr>
          <p:cNvSpPr txBox="1"/>
          <p:nvPr/>
        </p:nvSpPr>
        <p:spPr>
          <a:xfrm>
            <a:off x="4661889" y="1710367"/>
            <a:ext cx="3094075" cy="369332"/>
          </a:xfrm>
          <a:prstGeom prst="rect">
            <a:avLst/>
          </a:prstGeom>
          <a:noFill/>
        </p:spPr>
        <p:txBody>
          <a:bodyPr wrap="square" rtlCol="0">
            <a:spAutoFit/>
          </a:bodyPr>
          <a:lstStyle/>
          <a:p>
            <a:r>
              <a:rPr lang="en-US" dirty="0">
                <a:solidFill>
                  <a:srgbClr val="FF0000"/>
                </a:solidFill>
              </a:rPr>
              <a:t>Share screen</a:t>
            </a:r>
          </a:p>
        </p:txBody>
      </p:sp>
      <p:cxnSp>
        <p:nvCxnSpPr>
          <p:cNvPr id="24" name="Straight Arrow Connector 23">
            <a:extLst>
              <a:ext uri="{FF2B5EF4-FFF2-40B4-BE49-F238E27FC236}">
                <a16:creationId xmlns:a16="http://schemas.microsoft.com/office/drawing/2014/main" id="{4BCD0B92-65FE-40C8-9F3B-C9206B785335}"/>
              </a:ext>
            </a:extLst>
          </p:cNvPr>
          <p:cNvCxnSpPr/>
          <p:nvPr/>
        </p:nvCxnSpPr>
        <p:spPr>
          <a:xfrm flipH="1">
            <a:off x="6209412" y="4285656"/>
            <a:ext cx="14178" cy="1587794"/>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D736139D-4E0B-43B5-8AA3-658DF15E2D62}"/>
              </a:ext>
            </a:extLst>
          </p:cNvPr>
          <p:cNvSpPr txBox="1"/>
          <p:nvPr/>
        </p:nvSpPr>
        <p:spPr>
          <a:xfrm>
            <a:off x="5674240" y="3906362"/>
            <a:ext cx="3094075" cy="369332"/>
          </a:xfrm>
          <a:prstGeom prst="rect">
            <a:avLst/>
          </a:prstGeom>
          <a:noFill/>
        </p:spPr>
        <p:txBody>
          <a:bodyPr wrap="square" rtlCol="0">
            <a:spAutoFit/>
          </a:bodyPr>
          <a:lstStyle/>
          <a:p>
            <a:r>
              <a:rPr lang="en-US" dirty="0">
                <a:solidFill>
                  <a:srgbClr val="FF0000"/>
                </a:solidFill>
              </a:rPr>
              <a:t>Reactions</a:t>
            </a:r>
          </a:p>
        </p:txBody>
      </p:sp>
      <p:cxnSp>
        <p:nvCxnSpPr>
          <p:cNvPr id="26" name="Straight Arrow Connector 25">
            <a:extLst>
              <a:ext uri="{FF2B5EF4-FFF2-40B4-BE49-F238E27FC236}">
                <a16:creationId xmlns:a16="http://schemas.microsoft.com/office/drawing/2014/main" id="{BA4B8EB8-66B4-4D6D-8E20-3D173CF57A98}"/>
              </a:ext>
            </a:extLst>
          </p:cNvPr>
          <p:cNvCxnSpPr>
            <a:cxnSpLocks/>
          </p:cNvCxnSpPr>
          <p:nvPr/>
        </p:nvCxnSpPr>
        <p:spPr>
          <a:xfrm>
            <a:off x="9304623" y="4132151"/>
            <a:ext cx="0" cy="1434471"/>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ABD18AD5-7AEC-488E-8501-74BEEDEF0A66}"/>
              </a:ext>
            </a:extLst>
          </p:cNvPr>
          <p:cNvCxnSpPr>
            <a:cxnSpLocks/>
          </p:cNvCxnSpPr>
          <p:nvPr/>
        </p:nvCxnSpPr>
        <p:spPr>
          <a:xfrm flipH="1">
            <a:off x="3305693" y="4358358"/>
            <a:ext cx="1050408" cy="171541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7208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3"/>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4"/>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16"/>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19"/>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20"/>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26"/>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17"/>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31"/>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24"/>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25"/>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nodeType="clickEffect">
                                  <p:stCondLst>
                                    <p:cond delay="0"/>
                                  </p:stCondLst>
                                  <p:childTnLst>
                                    <p:set>
                                      <p:cBhvr>
                                        <p:cTn id="76" dur="1" fill="hold">
                                          <p:stCondLst>
                                            <p:cond delay="0"/>
                                          </p:stCondLst>
                                        </p:cTn>
                                        <p:tgtEl>
                                          <p:spTgt spid="22"/>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5" grpId="0"/>
      <p:bldP spid="15" grpId="1"/>
      <p:bldP spid="17" grpId="0"/>
      <p:bldP spid="17" grpId="1"/>
      <p:bldP spid="23" grpId="0"/>
      <p:bldP spid="23" grpId="1"/>
      <p:bldP spid="25" grpId="0"/>
      <p:bldP spid="25"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A464-1F9B-4B52-8394-B45C85E08658}"/>
              </a:ext>
            </a:extLst>
          </p:cNvPr>
          <p:cNvSpPr>
            <a:spLocks noGrp="1"/>
          </p:cNvSpPr>
          <p:nvPr>
            <p:ph type="title"/>
          </p:nvPr>
        </p:nvSpPr>
        <p:spPr/>
        <p:txBody>
          <a:bodyPr/>
          <a:lstStyle/>
          <a:p>
            <a:r>
              <a:rPr lang="en-US" dirty="0"/>
              <a:t>Matching Interests</a:t>
            </a:r>
          </a:p>
        </p:txBody>
      </p:sp>
      <p:sp>
        <p:nvSpPr>
          <p:cNvPr id="5" name="Slide Number Placeholder 4">
            <a:extLst>
              <a:ext uri="{FF2B5EF4-FFF2-40B4-BE49-F238E27FC236}">
                <a16:creationId xmlns:a16="http://schemas.microsoft.com/office/drawing/2014/main" id="{E7C81B8E-3E42-4E04-B98C-BA45C004C380}"/>
              </a:ext>
            </a:extLst>
          </p:cNvPr>
          <p:cNvSpPr>
            <a:spLocks noGrp="1"/>
          </p:cNvSpPr>
          <p:nvPr>
            <p:ph type="sldNum" sz="quarter" idx="12"/>
          </p:nvPr>
        </p:nvSpPr>
        <p:spPr/>
        <p:txBody>
          <a:bodyPr/>
          <a:lstStyle/>
          <a:p>
            <a:fld id="{9B536768-C171-4A40-86CF-A60E08BEB5A1}" type="slidenum">
              <a:rPr lang="en-US" smtClean="0"/>
              <a:t>6</a:t>
            </a:fld>
            <a:endParaRPr lang="en-US"/>
          </a:p>
        </p:txBody>
      </p:sp>
      <p:sp>
        <p:nvSpPr>
          <p:cNvPr id="4" name="Oval 3">
            <a:extLst>
              <a:ext uri="{FF2B5EF4-FFF2-40B4-BE49-F238E27FC236}">
                <a16:creationId xmlns:a16="http://schemas.microsoft.com/office/drawing/2014/main" id="{89EAA11A-628E-47C4-A1F7-D073EAECA354}"/>
              </a:ext>
            </a:extLst>
          </p:cNvPr>
          <p:cNvSpPr/>
          <p:nvPr/>
        </p:nvSpPr>
        <p:spPr>
          <a:xfrm>
            <a:off x="5103718" y="1621398"/>
            <a:ext cx="4480560" cy="420624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pic>
        <p:nvPicPr>
          <p:cNvPr id="6" name="Picture 5">
            <a:extLst>
              <a:ext uri="{FF2B5EF4-FFF2-40B4-BE49-F238E27FC236}">
                <a16:creationId xmlns:a16="http://schemas.microsoft.com/office/drawing/2014/main" id="{405392F1-07CD-49F5-9821-1D1353357938}"/>
              </a:ext>
            </a:extLst>
          </p:cNvPr>
          <p:cNvPicPr>
            <a:picLocks/>
          </p:cNvPicPr>
          <p:nvPr/>
        </p:nvPicPr>
        <p:blipFill rotWithShape="1">
          <a:blip r:embed="rId3" cstate="print">
            <a:extLst>
              <a:ext uri="{28A0092B-C50C-407E-A947-70E740481C1C}">
                <a14:useLocalDpi xmlns:a14="http://schemas.microsoft.com/office/drawing/2010/main" val="0"/>
              </a:ext>
            </a:extLst>
          </a:blip>
          <a:srcRect r="63516"/>
          <a:stretch/>
        </p:blipFill>
        <p:spPr bwMode="auto">
          <a:xfrm>
            <a:off x="3134899" y="2766489"/>
            <a:ext cx="1920240" cy="192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a:extLst>
              <a:ext uri="{FF2B5EF4-FFF2-40B4-BE49-F238E27FC236}">
                <a16:creationId xmlns:a16="http://schemas.microsoft.com/office/drawing/2014/main" id="{667B849D-0BCE-4985-A91B-06F32A77EB1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9424"/>
          <a:stretch/>
        </p:blipFill>
        <p:spPr bwMode="auto">
          <a:xfrm>
            <a:off x="7584201" y="2804199"/>
            <a:ext cx="1258353" cy="1682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D65F4D93-A382-4A26-B606-99FC80A882FA}"/>
              </a:ext>
            </a:extLst>
          </p:cNvPr>
          <p:cNvSpPr txBox="1"/>
          <p:nvPr/>
        </p:nvSpPr>
        <p:spPr>
          <a:xfrm>
            <a:off x="5083238" y="3125267"/>
            <a:ext cx="2096086" cy="1323439"/>
          </a:xfrm>
          <a:prstGeom prst="rect">
            <a:avLst/>
          </a:prstGeom>
          <a:noFill/>
        </p:spPr>
        <p:txBody>
          <a:bodyPr wrap="square" rtlCol="0">
            <a:spAutoFit/>
          </a:bodyPr>
          <a:lstStyle/>
          <a:p>
            <a:pPr algn="ctr"/>
            <a:r>
              <a:rPr lang="en-US" sz="2000" b="1" dirty="0">
                <a:solidFill>
                  <a:schemeClr val="accent2"/>
                </a:solidFill>
                <a:latin typeface="Arial" panose="020B0604020202020204" pitchFamily="34" charset="0"/>
                <a:cs typeface="Arial" panose="020B0604020202020204" pitchFamily="34" charset="0"/>
              </a:rPr>
              <a:t>Maine Shared </a:t>
            </a:r>
          </a:p>
          <a:p>
            <a:pPr algn="ctr"/>
            <a:r>
              <a:rPr lang="en-US" sz="2000" b="1" dirty="0">
                <a:solidFill>
                  <a:schemeClr val="accent2"/>
                </a:solidFill>
                <a:latin typeface="Arial" panose="020B0604020202020204" pitchFamily="34" charset="0"/>
                <a:cs typeface="Arial" panose="020B0604020202020204" pitchFamily="34" charset="0"/>
              </a:rPr>
              <a:t>Community </a:t>
            </a:r>
            <a:br>
              <a:rPr lang="en-US" sz="2000" b="1" dirty="0">
                <a:solidFill>
                  <a:schemeClr val="accent2"/>
                </a:solidFill>
                <a:latin typeface="Arial" panose="020B0604020202020204" pitchFamily="34" charset="0"/>
                <a:cs typeface="Arial" panose="020B0604020202020204" pitchFamily="34" charset="0"/>
              </a:rPr>
            </a:br>
            <a:r>
              <a:rPr lang="en-US" sz="2000" b="1" dirty="0">
                <a:solidFill>
                  <a:schemeClr val="accent2"/>
                </a:solidFill>
                <a:latin typeface="Arial" panose="020B0604020202020204" pitchFamily="34" charset="0"/>
                <a:cs typeface="Arial" panose="020B0604020202020204" pitchFamily="34" charset="0"/>
              </a:rPr>
              <a:t>Health Needs Assessment</a:t>
            </a:r>
          </a:p>
        </p:txBody>
      </p:sp>
      <p:sp>
        <p:nvSpPr>
          <p:cNvPr id="9" name="Oval 8">
            <a:extLst>
              <a:ext uri="{FF2B5EF4-FFF2-40B4-BE49-F238E27FC236}">
                <a16:creationId xmlns:a16="http://schemas.microsoft.com/office/drawing/2014/main" id="{A44D995E-2CF0-4CB9-AAF6-1A1EE516D9CC}"/>
              </a:ext>
            </a:extLst>
          </p:cNvPr>
          <p:cNvSpPr/>
          <p:nvPr/>
        </p:nvSpPr>
        <p:spPr>
          <a:xfrm>
            <a:off x="2764100" y="1599642"/>
            <a:ext cx="4480560" cy="420624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sp>
        <p:nvSpPr>
          <p:cNvPr id="10" name="TextBox 4">
            <a:extLst>
              <a:ext uri="{FF2B5EF4-FFF2-40B4-BE49-F238E27FC236}">
                <a16:creationId xmlns:a16="http://schemas.microsoft.com/office/drawing/2014/main" id="{ECF9FB2A-DC66-4955-8FE4-75C4F809B960}"/>
              </a:ext>
            </a:extLst>
          </p:cNvPr>
          <p:cNvSpPr txBox="1">
            <a:spLocks noChangeArrowheads="1"/>
          </p:cNvSpPr>
          <p:nvPr/>
        </p:nvSpPr>
        <p:spPr bwMode="auto">
          <a:xfrm>
            <a:off x="9754181" y="6019087"/>
            <a:ext cx="2437819"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en-US" sz="1000" i="1" dirty="0"/>
              <a:t>Images of PHAB and IRS from the internet</a:t>
            </a:r>
          </a:p>
        </p:txBody>
      </p:sp>
    </p:spTree>
    <p:extLst>
      <p:ext uri="{BB962C8B-B14F-4D97-AF65-F5344CB8AC3E}">
        <p14:creationId xmlns:p14="http://schemas.microsoft.com/office/powerpoint/2010/main" val="712673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0F824-7A43-4834-BFB1-08C569341EEB}"/>
              </a:ext>
            </a:extLst>
          </p:cNvPr>
          <p:cNvSpPr>
            <a:spLocks noGrp="1"/>
          </p:cNvSpPr>
          <p:nvPr>
            <p:ph type="title"/>
          </p:nvPr>
        </p:nvSpPr>
        <p:spPr/>
        <p:txBody>
          <a:bodyPr/>
          <a:lstStyle/>
          <a:p>
            <a:r>
              <a:rPr lang="en-US" dirty="0"/>
              <a:t>The Evolution of an Idea…</a:t>
            </a:r>
          </a:p>
        </p:txBody>
      </p:sp>
      <p:sp>
        <p:nvSpPr>
          <p:cNvPr id="3" name="Slide Number Placeholder 2">
            <a:extLst>
              <a:ext uri="{FF2B5EF4-FFF2-40B4-BE49-F238E27FC236}">
                <a16:creationId xmlns:a16="http://schemas.microsoft.com/office/drawing/2014/main" id="{BE642C64-BB34-4CFA-B07A-E3AC390853F7}"/>
              </a:ext>
            </a:extLst>
          </p:cNvPr>
          <p:cNvSpPr>
            <a:spLocks noGrp="1"/>
          </p:cNvSpPr>
          <p:nvPr>
            <p:ph type="sldNum" sz="quarter" idx="12"/>
          </p:nvPr>
        </p:nvSpPr>
        <p:spPr>
          <a:xfrm>
            <a:off x="8610600" y="6340959"/>
            <a:ext cx="2743200" cy="365125"/>
          </a:xfrm>
        </p:spPr>
        <p:txBody>
          <a:bodyPr/>
          <a:lstStyle/>
          <a:p>
            <a:fld id="{9B536768-C171-4A40-86CF-A60E08BEB5A1}" type="slidenum">
              <a:rPr lang="en-US" smtClean="0"/>
              <a:t>7</a:t>
            </a:fld>
            <a:endParaRPr lang="en-US"/>
          </a:p>
        </p:txBody>
      </p:sp>
      <p:graphicFrame>
        <p:nvGraphicFramePr>
          <p:cNvPr id="4" name="Table 4">
            <a:extLst>
              <a:ext uri="{FF2B5EF4-FFF2-40B4-BE49-F238E27FC236}">
                <a16:creationId xmlns:a16="http://schemas.microsoft.com/office/drawing/2014/main" id="{B896A5CE-955D-4191-BA1F-AC512B45B88F}"/>
              </a:ext>
            </a:extLst>
          </p:cNvPr>
          <p:cNvGraphicFramePr>
            <a:graphicFrameLocks noGrp="1"/>
          </p:cNvGraphicFramePr>
          <p:nvPr>
            <p:extLst>
              <p:ext uri="{D42A27DB-BD31-4B8C-83A1-F6EECF244321}">
                <p14:modId xmlns:p14="http://schemas.microsoft.com/office/powerpoint/2010/main" val="1192573608"/>
              </p:ext>
            </p:extLst>
          </p:nvPr>
        </p:nvGraphicFramePr>
        <p:xfrm>
          <a:off x="764488" y="1508443"/>
          <a:ext cx="10663024" cy="4232482"/>
        </p:xfrm>
        <a:graphic>
          <a:graphicData uri="http://schemas.openxmlformats.org/drawingml/2006/table">
            <a:tbl>
              <a:tblPr bandRow="1">
                <a:tableStyleId>{5C22544A-7EE6-4342-B048-85BDC9FD1C3A}</a:tableStyleId>
              </a:tblPr>
              <a:tblGrid>
                <a:gridCol w="2665756">
                  <a:extLst>
                    <a:ext uri="{9D8B030D-6E8A-4147-A177-3AD203B41FA5}">
                      <a16:colId xmlns:a16="http://schemas.microsoft.com/office/drawing/2014/main" val="210714180"/>
                    </a:ext>
                  </a:extLst>
                </a:gridCol>
                <a:gridCol w="2665756">
                  <a:extLst>
                    <a:ext uri="{9D8B030D-6E8A-4147-A177-3AD203B41FA5}">
                      <a16:colId xmlns:a16="http://schemas.microsoft.com/office/drawing/2014/main" val="2832070079"/>
                    </a:ext>
                  </a:extLst>
                </a:gridCol>
                <a:gridCol w="2665756">
                  <a:extLst>
                    <a:ext uri="{9D8B030D-6E8A-4147-A177-3AD203B41FA5}">
                      <a16:colId xmlns:a16="http://schemas.microsoft.com/office/drawing/2014/main" val="391589670"/>
                    </a:ext>
                  </a:extLst>
                </a:gridCol>
                <a:gridCol w="2665756">
                  <a:extLst>
                    <a:ext uri="{9D8B030D-6E8A-4147-A177-3AD203B41FA5}">
                      <a16:colId xmlns:a16="http://schemas.microsoft.com/office/drawing/2014/main" val="1624228692"/>
                    </a:ext>
                  </a:extLst>
                </a:gridCol>
              </a:tblGrid>
              <a:tr h="982109">
                <a:tc>
                  <a:txBody>
                    <a:bodyPr/>
                    <a:lstStyle/>
                    <a:p>
                      <a:pPr algn="ctr"/>
                      <a:r>
                        <a:rPr lang="en-US" sz="2800" b="1" dirty="0">
                          <a:solidFill>
                            <a:schemeClr val="bg1"/>
                          </a:solidFill>
                          <a:latin typeface="Arial Narrow" panose="020B0606020202030204" pitchFamily="34" charset="0"/>
                          <a:cs typeface="Arial" panose="020B0604020202020204" pitchFamily="34" charset="0"/>
                        </a:rPr>
                        <a:t>2010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err="1">
                          <a:solidFill>
                            <a:schemeClr val="bg1"/>
                          </a:solidFill>
                          <a:latin typeface="Arial Narrow" panose="020B0606020202030204" pitchFamily="34" charset="0"/>
                          <a:cs typeface="Arial" panose="020B0604020202020204" pitchFamily="34" charset="0"/>
                        </a:rPr>
                        <a:t>OneMaine</a:t>
                      </a:r>
                      <a:endParaRPr lang="en-US" sz="2400" b="1" dirty="0">
                        <a:solidFill>
                          <a:schemeClr val="bg1"/>
                        </a:solidFill>
                        <a:latin typeface="Arial Narrow" panose="020B0606020202030204" pitchFamily="34" charset="0"/>
                        <a:cs typeface="Arial" panose="020B0604020202020204" pitchFamily="34" charset="0"/>
                      </a:endParaRPr>
                    </a:p>
                  </a:txBody>
                  <a:tcPr anchor="ctr">
                    <a:solidFill>
                      <a:schemeClr val="accent1"/>
                    </a:solidFill>
                  </a:tcPr>
                </a:tc>
                <a:tc>
                  <a:txBody>
                    <a:bodyPr/>
                    <a:lstStyle/>
                    <a:p>
                      <a:pPr algn="ctr"/>
                      <a:r>
                        <a:rPr lang="en-US" sz="2800" b="1" dirty="0">
                          <a:solidFill>
                            <a:schemeClr val="bg1"/>
                          </a:solidFill>
                          <a:latin typeface="Arial Narrow" panose="020B0606020202030204" pitchFamily="34" charset="0"/>
                          <a:cs typeface="Arial" panose="020B0604020202020204" pitchFamily="34" charset="0"/>
                        </a:rPr>
                        <a:t>2015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Arial Narrow" panose="020B0606020202030204" pitchFamily="34" charset="0"/>
                          <a:cs typeface="Arial" panose="020B0604020202020204" pitchFamily="34" charset="0"/>
                        </a:rPr>
                        <a:t>SHNAPP</a:t>
                      </a:r>
                    </a:p>
                  </a:txBody>
                  <a:tcPr anchor="ctr">
                    <a:solidFill>
                      <a:schemeClr val="accent1"/>
                    </a:solidFill>
                  </a:tcPr>
                </a:tc>
                <a:tc>
                  <a:txBody>
                    <a:bodyPr/>
                    <a:lstStyle/>
                    <a:p>
                      <a:pPr algn="ctr"/>
                      <a:r>
                        <a:rPr lang="en-US" sz="2800" b="1" dirty="0">
                          <a:solidFill>
                            <a:schemeClr val="bg1"/>
                          </a:solidFill>
                          <a:latin typeface="Arial Narrow" panose="020B0606020202030204" pitchFamily="34" charset="0"/>
                          <a:cs typeface="Arial" panose="020B0604020202020204" pitchFamily="34" charset="0"/>
                        </a:rPr>
                        <a:t>2018</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Arial Narrow" panose="020B0606020202030204" pitchFamily="34" charset="0"/>
                          <a:cs typeface="Arial" panose="020B0604020202020204" pitchFamily="34" charset="0"/>
                        </a:rPr>
                        <a:t>Maine Shared CHNA</a:t>
                      </a:r>
                    </a:p>
                  </a:txBody>
                  <a:tcPr anchor="ctr">
                    <a:solidFill>
                      <a:schemeClr val="accent1"/>
                    </a:solidFill>
                  </a:tcPr>
                </a:tc>
                <a:tc>
                  <a:txBody>
                    <a:bodyPr/>
                    <a:lstStyle/>
                    <a:p>
                      <a:pPr algn="ctr"/>
                      <a:r>
                        <a:rPr lang="en-US" sz="2800" b="1" dirty="0">
                          <a:solidFill>
                            <a:schemeClr val="bg1"/>
                          </a:solidFill>
                          <a:latin typeface="Arial Narrow" panose="020B0606020202030204" pitchFamily="34" charset="0"/>
                          <a:cs typeface="Arial" panose="020B0604020202020204" pitchFamily="34" charset="0"/>
                        </a:rPr>
                        <a:t>2021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Arial Narrow" panose="020B0606020202030204" pitchFamily="34" charset="0"/>
                          <a:cs typeface="Arial" panose="020B0604020202020204" pitchFamily="34" charset="0"/>
                        </a:rPr>
                        <a:t>Maine Shared CHNA</a:t>
                      </a:r>
                    </a:p>
                  </a:txBody>
                  <a:tcPr anchor="ctr">
                    <a:solidFill>
                      <a:schemeClr val="accent5"/>
                    </a:solidFill>
                  </a:tcPr>
                </a:tc>
                <a:extLst>
                  <a:ext uri="{0D108BD9-81ED-4DB2-BD59-A6C34878D82A}">
                    <a16:rowId xmlns:a16="http://schemas.microsoft.com/office/drawing/2014/main" val="240855251"/>
                  </a:ext>
                </a:extLst>
              </a:tr>
              <a:tr h="3250373">
                <a:tc>
                  <a:txBody>
                    <a:bodyPr/>
                    <a:lstStyle/>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Forums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Surveys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16 Forums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1639 Surveys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22 Mainstream Forums (live)</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2 Immigrant Forums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45 Interviews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ctr">
                        <a:spcBef>
                          <a:spcPts val="600"/>
                        </a:spcBef>
                      </a:pPr>
                      <a:r>
                        <a:rPr lang="en-US" sz="2000" dirty="0">
                          <a:latin typeface="Arial" panose="020B0604020202020204" pitchFamily="34" charset="0"/>
                          <a:cs typeface="Arial" panose="020B0604020202020204" pitchFamily="34" charset="0"/>
                        </a:rPr>
                        <a:t>16+ Mainstream Forums (virtual)</a:t>
                      </a:r>
                    </a:p>
                    <a:p>
                      <a:pPr algn="ctr">
                        <a:spcBef>
                          <a:spcPts val="600"/>
                        </a:spcBef>
                      </a:pPr>
                      <a:endParaRPr lang="en-US" sz="2000" dirty="0">
                        <a:latin typeface="Arial" panose="020B0604020202020204" pitchFamily="34" charset="0"/>
                        <a:cs typeface="Arial" panose="020B0604020202020204" pitchFamily="34" charset="0"/>
                      </a:endParaRPr>
                    </a:p>
                    <a:p>
                      <a:pPr algn="ctr">
                        <a:spcBef>
                          <a:spcPts val="600"/>
                        </a:spcBef>
                      </a:pPr>
                      <a:r>
                        <a:rPr lang="en-US" sz="2000" dirty="0">
                          <a:latin typeface="Arial" panose="020B0604020202020204" pitchFamily="34" charset="0"/>
                          <a:cs typeface="Arial" panose="020B0604020202020204" pitchFamily="34" charset="0"/>
                        </a:rPr>
                        <a:t>10+ Community Sponsored Events</a:t>
                      </a:r>
                    </a:p>
                    <a:p>
                      <a:pPr algn="ctr">
                        <a:spcBef>
                          <a:spcPts val="600"/>
                        </a:spcBef>
                      </a:pPr>
                      <a:endParaRPr lang="en-US" sz="2000" dirty="0">
                        <a:latin typeface="Arial" panose="020B0604020202020204" pitchFamily="34" charset="0"/>
                        <a:cs typeface="Arial" panose="020B0604020202020204" pitchFamily="34" charset="0"/>
                      </a:endParaRPr>
                    </a:p>
                    <a:p>
                      <a:pPr algn="ctr">
                        <a:spcBef>
                          <a:spcPts val="600"/>
                        </a:spcBef>
                      </a:pPr>
                      <a:r>
                        <a:rPr lang="en-US" sz="2000" dirty="0">
                          <a:latin typeface="Arial" panose="020B0604020202020204" pitchFamily="34" charset="0"/>
                          <a:cs typeface="Arial" panose="020B0604020202020204" pitchFamily="34" charset="0"/>
                        </a:rPr>
                        <a:t>1500+ Oral Surveys</a:t>
                      </a:r>
                    </a:p>
                    <a:p>
                      <a:pPr algn="ctr">
                        <a:spcBef>
                          <a:spcPts val="600"/>
                        </a:spcBef>
                      </a:pPr>
                      <a:endParaRPr lang="en-US" sz="2000" dirty="0">
                        <a:latin typeface="Arial" panose="020B0604020202020204" pitchFamily="34" charset="0"/>
                        <a:cs typeface="Arial" panose="020B0604020202020204" pitchFamily="34" charset="0"/>
                      </a:endParaRPr>
                    </a:p>
                  </a:txBody>
                  <a:tcPr>
                    <a:solidFill>
                      <a:schemeClr val="accent5">
                        <a:lumMod val="20000"/>
                        <a:lumOff val="80000"/>
                      </a:schemeClr>
                    </a:solidFill>
                  </a:tcPr>
                </a:tc>
                <a:extLst>
                  <a:ext uri="{0D108BD9-81ED-4DB2-BD59-A6C34878D82A}">
                    <a16:rowId xmlns:a16="http://schemas.microsoft.com/office/drawing/2014/main" val="1331030645"/>
                  </a:ext>
                </a:extLst>
              </a:tr>
            </a:tbl>
          </a:graphicData>
        </a:graphic>
      </p:graphicFrame>
    </p:spTree>
    <p:extLst>
      <p:ext uri="{BB962C8B-B14F-4D97-AF65-F5344CB8AC3E}">
        <p14:creationId xmlns:p14="http://schemas.microsoft.com/office/powerpoint/2010/main" val="3308634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969DC-A541-4ED3-B052-7256715D7657}"/>
              </a:ext>
            </a:extLst>
          </p:cNvPr>
          <p:cNvSpPr>
            <a:spLocks noGrp="1"/>
          </p:cNvSpPr>
          <p:nvPr>
            <p:ph type="title"/>
          </p:nvPr>
        </p:nvSpPr>
        <p:spPr/>
        <p:txBody>
          <a:bodyPr>
            <a:normAutofit/>
          </a:bodyPr>
          <a:lstStyle/>
          <a:p>
            <a:r>
              <a:rPr lang="en-US" dirty="0"/>
              <a:t>Inputs and Outcomes</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12"/>
          </p:nvPr>
        </p:nvSpPr>
        <p:spPr/>
        <p:txBody>
          <a:bodyPr/>
          <a:lstStyle/>
          <a:p>
            <a:fld id="{9B536768-C171-4A40-86CF-A60E08BEB5A1}" type="slidenum">
              <a:rPr lang="en-US" smtClean="0"/>
              <a:t>8</a:t>
            </a:fld>
            <a:endParaRPr lang="en-US" dirty="0"/>
          </a:p>
        </p:txBody>
      </p:sp>
      <p:sp>
        <p:nvSpPr>
          <p:cNvPr id="37" name="TextBox 36"/>
          <p:cNvSpPr txBox="1"/>
          <p:nvPr/>
        </p:nvSpPr>
        <p:spPr>
          <a:xfrm>
            <a:off x="294640" y="2017103"/>
            <a:ext cx="2224708" cy="646331"/>
          </a:xfrm>
          <a:prstGeom prst="rect">
            <a:avLst/>
          </a:prstGeom>
          <a:solidFill>
            <a:srgbClr val="9EC9CA"/>
          </a:solidFill>
          <a:ln>
            <a:solidFill>
              <a:schemeClr val="tx1"/>
            </a:solidFill>
          </a:ln>
        </p:spPr>
        <p:txBody>
          <a:bodyPr wrap="square" rtlCol="0">
            <a:spAutoFit/>
          </a:bodyPr>
          <a:lstStyle/>
          <a:p>
            <a:pPr algn="ctr"/>
            <a:r>
              <a:rPr lang="en-US" dirty="0"/>
              <a:t>Mainstream county forums</a:t>
            </a:r>
          </a:p>
        </p:txBody>
      </p:sp>
      <p:sp>
        <p:nvSpPr>
          <p:cNvPr id="38" name="TextBox 37"/>
          <p:cNvSpPr txBox="1"/>
          <p:nvPr/>
        </p:nvSpPr>
        <p:spPr>
          <a:xfrm>
            <a:off x="104000" y="1332412"/>
            <a:ext cx="2570495" cy="338554"/>
          </a:xfrm>
          <a:prstGeom prst="rect">
            <a:avLst/>
          </a:prstGeom>
          <a:solidFill>
            <a:schemeClr val="accent6">
              <a:lumMod val="60000"/>
              <a:lumOff val="40000"/>
            </a:schemeClr>
          </a:solidFill>
          <a:ln>
            <a:solidFill>
              <a:schemeClr val="tx1"/>
            </a:solidFill>
          </a:ln>
        </p:spPr>
        <p:txBody>
          <a:bodyPr wrap="square" rtlCol="0">
            <a:spAutoFit/>
          </a:bodyPr>
          <a:lstStyle/>
          <a:p>
            <a:r>
              <a:rPr lang="en-US" sz="1600" dirty="0"/>
              <a:t>Ways to Provide Input</a:t>
            </a:r>
          </a:p>
        </p:txBody>
      </p:sp>
      <p:sp>
        <p:nvSpPr>
          <p:cNvPr id="39" name="TextBox 38"/>
          <p:cNvSpPr txBox="1"/>
          <p:nvPr/>
        </p:nvSpPr>
        <p:spPr>
          <a:xfrm>
            <a:off x="3591567" y="1332412"/>
            <a:ext cx="2572645" cy="338554"/>
          </a:xfrm>
          <a:prstGeom prst="rect">
            <a:avLst/>
          </a:prstGeom>
          <a:solidFill>
            <a:schemeClr val="accent6">
              <a:lumMod val="60000"/>
              <a:lumOff val="40000"/>
            </a:schemeClr>
          </a:solidFill>
          <a:ln>
            <a:solidFill>
              <a:schemeClr val="tx1"/>
            </a:solidFill>
          </a:ln>
        </p:spPr>
        <p:txBody>
          <a:bodyPr wrap="square" rtlCol="0">
            <a:spAutoFit/>
          </a:bodyPr>
          <a:lstStyle/>
          <a:p>
            <a:r>
              <a:rPr lang="en-US" sz="1600" dirty="0"/>
              <a:t>Data Collected</a:t>
            </a:r>
          </a:p>
        </p:txBody>
      </p:sp>
      <p:sp>
        <p:nvSpPr>
          <p:cNvPr id="40" name="TextBox 39"/>
          <p:cNvSpPr txBox="1"/>
          <p:nvPr/>
        </p:nvSpPr>
        <p:spPr>
          <a:xfrm>
            <a:off x="259466" y="3296710"/>
            <a:ext cx="2224708" cy="646331"/>
          </a:xfrm>
          <a:prstGeom prst="rect">
            <a:avLst/>
          </a:prstGeom>
          <a:solidFill>
            <a:srgbClr val="9EC9CA"/>
          </a:solidFill>
          <a:ln>
            <a:solidFill>
              <a:schemeClr val="tx1"/>
            </a:solidFill>
          </a:ln>
        </p:spPr>
        <p:txBody>
          <a:bodyPr wrap="square" rtlCol="0">
            <a:spAutoFit/>
          </a:bodyPr>
          <a:lstStyle/>
          <a:p>
            <a:pPr algn="ctr"/>
            <a:r>
              <a:rPr lang="en-US" dirty="0"/>
              <a:t>Community sponsored events</a:t>
            </a:r>
          </a:p>
        </p:txBody>
      </p:sp>
      <p:sp>
        <p:nvSpPr>
          <p:cNvPr id="41" name="TextBox 40"/>
          <p:cNvSpPr txBox="1"/>
          <p:nvPr/>
        </p:nvSpPr>
        <p:spPr>
          <a:xfrm>
            <a:off x="245712" y="4542114"/>
            <a:ext cx="2224708" cy="369332"/>
          </a:xfrm>
          <a:prstGeom prst="rect">
            <a:avLst/>
          </a:prstGeom>
          <a:solidFill>
            <a:srgbClr val="9EC9CA"/>
          </a:solidFill>
          <a:ln>
            <a:solidFill>
              <a:schemeClr val="tx1"/>
            </a:solidFill>
          </a:ln>
        </p:spPr>
        <p:txBody>
          <a:bodyPr wrap="square" rtlCol="0">
            <a:spAutoFit/>
          </a:bodyPr>
          <a:lstStyle/>
          <a:p>
            <a:pPr algn="ctr"/>
            <a:r>
              <a:rPr lang="en-US" dirty="0"/>
              <a:t>Oral Survey</a:t>
            </a:r>
          </a:p>
        </p:txBody>
      </p:sp>
      <p:sp>
        <p:nvSpPr>
          <p:cNvPr id="45" name="TextBox 44"/>
          <p:cNvSpPr txBox="1"/>
          <p:nvPr/>
        </p:nvSpPr>
        <p:spPr>
          <a:xfrm>
            <a:off x="7081285" y="1332412"/>
            <a:ext cx="5070075" cy="338554"/>
          </a:xfrm>
          <a:prstGeom prst="rect">
            <a:avLst/>
          </a:prstGeom>
          <a:solidFill>
            <a:schemeClr val="accent6">
              <a:lumMod val="60000"/>
              <a:lumOff val="40000"/>
            </a:schemeClr>
          </a:solidFill>
          <a:ln>
            <a:solidFill>
              <a:schemeClr val="tx1"/>
            </a:solidFill>
          </a:ln>
        </p:spPr>
        <p:txBody>
          <a:bodyPr wrap="square" rtlCol="0">
            <a:spAutoFit/>
          </a:bodyPr>
          <a:lstStyle/>
          <a:p>
            <a:r>
              <a:rPr lang="en-US" sz="1600" dirty="0"/>
              <a:t>Outcomes</a:t>
            </a:r>
            <a:endParaRPr lang="en-US" sz="1200" dirty="0"/>
          </a:p>
        </p:txBody>
      </p:sp>
      <p:sp>
        <p:nvSpPr>
          <p:cNvPr id="46" name="TextBox 45"/>
          <p:cNvSpPr txBox="1"/>
          <p:nvPr/>
        </p:nvSpPr>
        <p:spPr>
          <a:xfrm>
            <a:off x="7081285" y="1803009"/>
            <a:ext cx="5110715" cy="2062103"/>
          </a:xfrm>
          <a:prstGeom prst="rect">
            <a:avLst/>
          </a:prstGeom>
          <a:solidFill>
            <a:srgbClr val="B7D4F7"/>
          </a:solidFill>
          <a:ln>
            <a:solidFill>
              <a:schemeClr val="tx1"/>
            </a:solidFill>
          </a:ln>
        </p:spPr>
        <p:txBody>
          <a:bodyPr wrap="square" rtlCol="0">
            <a:spAutoFit/>
          </a:bodyPr>
          <a:lstStyle/>
          <a:p>
            <a:pPr>
              <a:spcAft>
                <a:spcPts val="600"/>
              </a:spcAft>
            </a:pPr>
            <a:r>
              <a:rPr lang="en-US" sz="1400" b="1" dirty="0"/>
              <a:t>District &amp; County Reports  DUE APRIL 2022</a:t>
            </a:r>
          </a:p>
          <a:p>
            <a:pPr marL="112713" indent="-112713">
              <a:spcAft>
                <a:spcPts val="600"/>
              </a:spcAft>
              <a:buFont typeface="Arial" panose="020B0604020202020204" pitchFamily="34" charset="0"/>
              <a:buChar char="•"/>
            </a:pPr>
            <a:r>
              <a:rPr lang="en-US" sz="1400" dirty="0"/>
              <a:t>4 Health Priorities by county</a:t>
            </a:r>
          </a:p>
          <a:p>
            <a:pPr marL="112713" indent="-112713">
              <a:spcAft>
                <a:spcPts val="600"/>
              </a:spcAft>
              <a:buFont typeface="Arial" panose="020B0604020202020204" pitchFamily="34" charset="0"/>
              <a:buChar char="•"/>
            </a:pPr>
            <a:r>
              <a:rPr lang="en-US" sz="1400" dirty="0"/>
              <a:t>Related indicators</a:t>
            </a:r>
          </a:p>
          <a:p>
            <a:pPr marL="112713" indent="-112713">
              <a:spcAft>
                <a:spcPts val="600"/>
              </a:spcAft>
              <a:buFont typeface="Arial" panose="020B0604020202020204" pitchFamily="34" charset="0"/>
              <a:buChar char="•"/>
            </a:pPr>
            <a:r>
              <a:rPr lang="en-US" sz="1400" dirty="0"/>
              <a:t>Gaps/barriers and resources/assets </a:t>
            </a:r>
          </a:p>
          <a:p>
            <a:pPr marL="112713" indent="-112713">
              <a:spcAft>
                <a:spcPts val="600"/>
              </a:spcAft>
              <a:buFont typeface="Arial" panose="020B0604020202020204" pitchFamily="34" charset="0"/>
              <a:buChar char="•"/>
            </a:pPr>
            <a:r>
              <a:rPr lang="en-US" sz="1400" dirty="0"/>
              <a:t>Notable comparisons between attendee input and the data.</a:t>
            </a:r>
          </a:p>
          <a:p>
            <a:pPr marL="112713" indent="-112713">
              <a:spcAft>
                <a:spcPts val="600"/>
              </a:spcAft>
              <a:buFont typeface="Arial" panose="020B0604020202020204" pitchFamily="34" charset="0"/>
              <a:buChar char="•"/>
            </a:pPr>
            <a:r>
              <a:rPr lang="en-US" sz="1400" dirty="0"/>
              <a:t>Description of those who provided input</a:t>
            </a:r>
          </a:p>
          <a:p>
            <a:pPr marL="112713" indent="-112713">
              <a:spcAft>
                <a:spcPts val="600"/>
              </a:spcAft>
              <a:buFont typeface="Arial" panose="020B0604020202020204" pitchFamily="34" charset="0"/>
              <a:buChar char="•"/>
            </a:pPr>
            <a:r>
              <a:rPr lang="en-US" sz="1400" dirty="0"/>
              <a:t>Methodology</a:t>
            </a:r>
          </a:p>
        </p:txBody>
      </p:sp>
      <p:sp>
        <p:nvSpPr>
          <p:cNvPr id="47" name="TextBox 46"/>
          <p:cNvSpPr txBox="1"/>
          <p:nvPr/>
        </p:nvSpPr>
        <p:spPr>
          <a:xfrm>
            <a:off x="7081286" y="4009436"/>
            <a:ext cx="5110714" cy="2062103"/>
          </a:xfrm>
          <a:prstGeom prst="rect">
            <a:avLst/>
          </a:prstGeom>
          <a:solidFill>
            <a:srgbClr val="B7D4F7"/>
          </a:solidFill>
          <a:ln>
            <a:solidFill>
              <a:schemeClr val="tx1"/>
            </a:solidFill>
          </a:ln>
        </p:spPr>
        <p:txBody>
          <a:bodyPr wrap="square" rtlCol="0">
            <a:spAutoFit/>
          </a:bodyPr>
          <a:lstStyle/>
          <a:p>
            <a:pPr>
              <a:spcAft>
                <a:spcPts val="600"/>
              </a:spcAft>
            </a:pPr>
            <a:r>
              <a:rPr lang="en-US" sz="1400" b="1" dirty="0"/>
              <a:t>State Report  DUE APRIL 2022</a:t>
            </a:r>
          </a:p>
          <a:p>
            <a:pPr marL="112713" indent="-112713">
              <a:spcAft>
                <a:spcPts val="600"/>
              </a:spcAft>
              <a:buFont typeface="Arial" panose="020B0604020202020204" pitchFamily="34" charset="0"/>
              <a:buChar char="•"/>
            </a:pPr>
            <a:r>
              <a:rPr lang="en-US" sz="1400" dirty="0"/>
              <a:t>4 Health Priorities by Community Event and immigrant population. </a:t>
            </a:r>
          </a:p>
          <a:p>
            <a:pPr marL="112713" indent="-112713">
              <a:spcAft>
                <a:spcPts val="600"/>
              </a:spcAft>
              <a:buFont typeface="Arial" panose="020B0604020202020204" pitchFamily="34" charset="0"/>
              <a:buChar char="•"/>
            </a:pPr>
            <a:r>
              <a:rPr lang="en-US" sz="1400" dirty="0"/>
              <a:t>Related indicators</a:t>
            </a:r>
          </a:p>
          <a:p>
            <a:pPr marL="112713" indent="-112713">
              <a:spcAft>
                <a:spcPts val="600"/>
              </a:spcAft>
              <a:buFont typeface="Arial" panose="020B0604020202020204" pitchFamily="34" charset="0"/>
              <a:buChar char="•"/>
            </a:pPr>
            <a:r>
              <a:rPr lang="en-US" sz="1400" dirty="0"/>
              <a:t>Gaps/barriers and resources/assets, </a:t>
            </a:r>
          </a:p>
          <a:p>
            <a:pPr marL="112713" indent="-112713">
              <a:spcAft>
                <a:spcPts val="600"/>
              </a:spcAft>
              <a:buFont typeface="Arial" panose="020B0604020202020204" pitchFamily="34" charset="0"/>
              <a:buChar char="•"/>
            </a:pPr>
            <a:r>
              <a:rPr lang="en-US" sz="1400" dirty="0"/>
              <a:t>Notable comparisons to mainstream population.</a:t>
            </a:r>
          </a:p>
          <a:p>
            <a:pPr marL="112713" indent="-112713">
              <a:spcAft>
                <a:spcPts val="600"/>
              </a:spcAft>
              <a:buFont typeface="Arial" panose="020B0604020202020204" pitchFamily="34" charset="0"/>
              <a:buChar char="•"/>
            </a:pPr>
            <a:r>
              <a:rPr lang="en-US" sz="1400" dirty="0"/>
              <a:t>Description of those who provided input</a:t>
            </a:r>
            <a:endParaRPr lang="en-US" sz="1100" dirty="0"/>
          </a:p>
          <a:p>
            <a:pPr marL="112713" indent="-112713">
              <a:spcAft>
                <a:spcPts val="600"/>
              </a:spcAft>
              <a:buFont typeface="Arial" panose="020B0604020202020204" pitchFamily="34" charset="0"/>
              <a:buChar char="•"/>
            </a:pPr>
            <a:r>
              <a:rPr lang="en-US" sz="1400" dirty="0"/>
              <a:t>Methodology</a:t>
            </a:r>
          </a:p>
        </p:txBody>
      </p:sp>
      <p:sp>
        <p:nvSpPr>
          <p:cNvPr id="48" name="TextBox 47"/>
          <p:cNvSpPr txBox="1"/>
          <p:nvPr/>
        </p:nvSpPr>
        <p:spPr>
          <a:xfrm>
            <a:off x="2826370" y="2159203"/>
            <a:ext cx="4086058" cy="2277547"/>
          </a:xfrm>
          <a:prstGeom prst="rect">
            <a:avLst/>
          </a:prstGeom>
          <a:solidFill>
            <a:srgbClr val="EEEEEE"/>
          </a:solidFill>
          <a:ln>
            <a:solidFill>
              <a:schemeClr val="tx1"/>
            </a:solidFill>
          </a:ln>
        </p:spPr>
        <p:txBody>
          <a:bodyPr wrap="square" rtlCol="0">
            <a:spAutoFit/>
          </a:bodyPr>
          <a:lstStyle/>
          <a:p>
            <a:pPr marL="171450" indent="-171450">
              <a:spcAft>
                <a:spcPts val="600"/>
              </a:spcAft>
              <a:buFont typeface="Arial" panose="020B0604020202020204" pitchFamily="34" charset="0"/>
              <a:buChar char="•"/>
            </a:pPr>
            <a:r>
              <a:rPr lang="en-US" sz="1600" dirty="0"/>
              <a:t>Number of attendees</a:t>
            </a:r>
          </a:p>
          <a:p>
            <a:pPr marL="171450" indent="-171450">
              <a:spcAft>
                <a:spcPts val="600"/>
              </a:spcAft>
              <a:buFont typeface="Arial" panose="020B0604020202020204" pitchFamily="34" charset="0"/>
              <a:buChar char="•"/>
            </a:pPr>
            <a:r>
              <a:rPr lang="en-US" sz="1600" dirty="0"/>
              <a:t>Where attendees live (not CSE)</a:t>
            </a:r>
          </a:p>
          <a:p>
            <a:pPr marL="171450" indent="-171450">
              <a:spcAft>
                <a:spcPts val="600"/>
              </a:spcAft>
              <a:buFont typeface="Arial" panose="020B0604020202020204" pitchFamily="34" charset="0"/>
              <a:buChar char="•"/>
            </a:pPr>
            <a:r>
              <a:rPr lang="en-US" sz="1600" dirty="0"/>
              <a:t>List of data identified Forums and CSE only)</a:t>
            </a:r>
          </a:p>
          <a:p>
            <a:pPr marL="171450" indent="-171450">
              <a:spcAft>
                <a:spcPts val="600"/>
              </a:spcAft>
              <a:buFont typeface="Arial" panose="020B0604020202020204" pitchFamily="34" charset="0"/>
              <a:buChar char="•"/>
            </a:pPr>
            <a:r>
              <a:rPr lang="en-US" sz="1600" dirty="0"/>
              <a:t>Discussion notes (Forums and CSE only)</a:t>
            </a:r>
          </a:p>
          <a:p>
            <a:pPr marL="171450" indent="-171450">
              <a:spcAft>
                <a:spcPts val="600"/>
              </a:spcAft>
              <a:buFont typeface="Arial" panose="020B0604020202020204" pitchFamily="34" charset="0"/>
              <a:buChar char="•"/>
            </a:pPr>
            <a:r>
              <a:rPr lang="en-US" sz="1600" dirty="0"/>
              <a:t>Chat box comments (Forums and CSE only)</a:t>
            </a:r>
          </a:p>
          <a:p>
            <a:pPr marL="171450" indent="-171450">
              <a:spcAft>
                <a:spcPts val="600"/>
              </a:spcAft>
              <a:buFont typeface="Arial" panose="020B0604020202020204" pitchFamily="34" charset="0"/>
              <a:buChar char="•"/>
            </a:pPr>
            <a:r>
              <a:rPr lang="en-US" sz="1600" dirty="0"/>
              <a:t>Health Priorities</a:t>
            </a:r>
          </a:p>
          <a:p>
            <a:pPr marL="171450" indent="-171450">
              <a:spcAft>
                <a:spcPts val="600"/>
              </a:spcAft>
              <a:buFont typeface="Arial" panose="020B0604020202020204" pitchFamily="34" charset="0"/>
              <a:buChar char="•"/>
            </a:pPr>
            <a:r>
              <a:rPr lang="en-US" sz="1600" dirty="0"/>
              <a:t>Gaps and Resources</a:t>
            </a:r>
          </a:p>
        </p:txBody>
      </p:sp>
      <p:sp>
        <p:nvSpPr>
          <p:cNvPr id="17" name="TextBox 16"/>
          <p:cNvSpPr txBox="1"/>
          <p:nvPr/>
        </p:nvSpPr>
        <p:spPr>
          <a:xfrm>
            <a:off x="538480" y="5486400"/>
            <a:ext cx="5161280" cy="369332"/>
          </a:xfrm>
          <a:prstGeom prst="rect">
            <a:avLst/>
          </a:prstGeom>
          <a:noFill/>
        </p:spPr>
        <p:txBody>
          <a:bodyPr wrap="square" rtlCol="0">
            <a:spAutoFit/>
          </a:bodyPr>
          <a:lstStyle/>
          <a:p>
            <a:r>
              <a:rPr lang="en-US" dirty="0"/>
              <a:t>Forums, Events and Surveys conducted Fall 2021</a:t>
            </a:r>
          </a:p>
        </p:txBody>
      </p:sp>
    </p:spTree>
    <p:extLst>
      <p:ext uri="{BB962C8B-B14F-4D97-AF65-F5344CB8AC3E}">
        <p14:creationId xmlns:p14="http://schemas.microsoft.com/office/powerpoint/2010/main" val="3624945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F0666-2240-43DF-9E16-A7B55D4748BE}"/>
              </a:ext>
            </a:extLst>
          </p:cNvPr>
          <p:cNvSpPr>
            <a:spLocks noGrp="1"/>
          </p:cNvSpPr>
          <p:nvPr>
            <p:ph type="title"/>
          </p:nvPr>
        </p:nvSpPr>
        <p:spPr/>
        <p:txBody>
          <a:bodyPr/>
          <a:lstStyle/>
          <a:p>
            <a:r>
              <a:rPr lang="en-US" dirty="0"/>
              <a:t>Leadership remarks</a:t>
            </a:r>
          </a:p>
        </p:txBody>
      </p:sp>
    </p:spTree>
    <p:extLst>
      <p:ext uri="{BB962C8B-B14F-4D97-AF65-F5344CB8AC3E}">
        <p14:creationId xmlns:p14="http://schemas.microsoft.com/office/powerpoint/2010/main" val="1304882623"/>
      </p:ext>
    </p:extLst>
  </p:cSld>
  <p:clrMapOvr>
    <a:masterClrMapping/>
  </p:clrMapOvr>
</p:sld>
</file>

<file path=ppt/theme/theme1.xml><?xml version="1.0" encoding="utf-8"?>
<a:theme xmlns:a="http://schemas.openxmlformats.org/drawingml/2006/main" name="Office Theme">
  <a:themeElements>
    <a:clrScheme name="Maine CHNA">
      <a:dk1>
        <a:sysClr val="windowText" lastClr="000000"/>
      </a:dk1>
      <a:lt1>
        <a:sysClr val="window" lastClr="FFFFFF"/>
      </a:lt1>
      <a:dk2>
        <a:srgbClr val="44546A"/>
      </a:dk2>
      <a:lt2>
        <a:srgbClr val="E7E6E6"/>
      </a:lt2>
      <a:accent1>
        <a:srgbClr val="A2ADB1"/>
      </a:accent1>
      <a:accent2>
        <a:srgbClr val="3D6E6F"/>
      </a:accent2>
      <a:accent3>
        <a:srgbClr val="061D39"/>
      </a:accent3>
      <a:accent4>
        <a:srgbClr val="660F44"/>
      </a:accent4>
      <a:accent5>
        <a:srgbClr val="178AC1"/>
      </a:accent5>
      <a:accent6>
        <a:srgbClr val="94CF4F"/>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1124</TotalTime>
  <Words>5546</Words>
  <Application>Microsoft Office PowerPoint</Application>
  <PresentationFormat>Widescreen</PresentationFormat>
  <Paragraphs>579</Paragraphs>
  <Slides>48</Slides>
  <Notes>44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48</vt:i4>
      </vt:variant>
    </vt:vector>
  </HeadingPairs>
  <TitlesOfParts>
    <vt:vector size="59" baseType="lpstr">
      <vt:lpstr>Arial</vt:lpstr>
      <vt:lpstr>Arial Black</vt:lpstr>
      <vt:lpstr>Arial Narrow</vt:lpstr>
      <vt:lpstr>Calibri</vt:lpstr>
      <vt:lpstr>HelveticaNeueLT Std</vt:lpstr>
      <vt:lpstr>HelveticaNeueLT Std Lt</vt:lpstr>
      <vt:lpstr>HelveticaNeueLT Std Med</vt:lpstr>
      <vt:lpstr>Times New Roman</vt:lpstr>
      <vt:lpstr>Wingdings</vt:lpstr>
      <vt:lpstr>Wingdings 2</vt:lpstr>
      <vt:lpstr>Office Theme</vt:lpstr>
      <vt:lpstr>Maine Shared Community Health Needs Assessment Homeless Population</vt:lpstr>
      <vt:lpstr>PowerPoint Presentation</vt:lpstr>
      <vt:lpstr>Recognition</vt:lpstr>
      <vt:lpstr>Forum Agenda</vt:lpstr>
      <vt:lpstr>PowerPoint Presentation</vt:lpstr>
      <vt:lpstr>Matching Interests</vt:lpstr>
      <vt:lpstr>The Evolution of an Idea…</vt:lpstr>
      <vt:lpstr>Inputs and Outcomes</vt:lpstr>
      <vt:lpstr>Leadership remarks</vt:lpstr>
      <vt:lpstr>How to Read the County Health Profiles and Health Equity Data Sheets</vt:lpstr>
      <vt:lpstr>How to Read County Health Profile </vt:lpstr>
      <vt:lpstr>How to Read County Health Profile</vt:lpstr>
      <vt:lpstr>For More Data</vt:lpstr>
      <vt:lpstr>Key Findings</vt:lpstr>
      <vt:lpstr>Social Determinants of Health</vt:lpstr>
      <vt:lpstr>Social Determinants of Health</vt:lpstr>
      <vt:lpstr>Demographics</vt:lpstr>
      <vt:lpstr>Social Determinants of Health</vt:lpstr>
      <vt:lpstr>Demographics</vt:lpstr>
      <vt:lpstr>Demographics</vt:lpstr>
      <vt:lpstr>Social Determinants of Health</vt:lpstr>
      <vt:lpstr>Social Determinants of Health</vt:lpstr>
      <vt:lpstr>Social Determinants of Health</vt:lpstr>
      <vt:lpstr>Social Determinants of Health</vt:lpstr>
      <vt:lpstr>Social Determinants of Health</vt:lpstr>
      <vt:lpstr>Social Determinants of Health</vt:lpstr>
      <vt:lpstr>Overall Mortality</vt:lpstr>
      <vt:lpstr>Overall Mortality</vt:lpstr>
      <vt:lpstr>Access</vt:lpstr>
      <vt:lpstr>Access</vt:lpstr>
      <vt:lpstr>Access</vt:lpstr>
      <vt:lpstr>Access</vt:lpstr>
      <vt:lpstr>Physical Activity, Nutrition and Weight</vt:lpstr>
      <vt:lpstr>Physical Activity, Nutrition and Weight</vt:lpstr>
      <vt:lpstr>Unintentional Injury</vt:lpstr>
      <vt:lpstr>Intentional Injury</vt:lpstr>
      <vt:lpstr>Intentional Injury</vt:lpstr>
      <vt:lpstr>Mental Health</vt:lpstr>
      <vt:lpstr>Substance Use</vt:lpstr>
      <vt:lpstr>Substance Use</vt:lpstr>
      <vt:lpstr>Substance Use</vt:lpstr>
      <vt:lpstr>Substance Use</vt:lpstr>
      <vt:lpstr>Substance Use</vt:lpstr>
      <vt:lpstr>Tobacco Use</vt:lpstr>
      <vt:lpstr>Breakout Discussions</vt:lpstr>
      <vt:lpstr>Reconvene</vt:lpstr>
      <vt:lpstr>Wrap up and Next Steps</vt:lpstr>
      <vt:lpstr>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Maine Shared Community Health Needs Assessment [COMMUNITY FORUM]</dc:title>
  <dc:creator>Patrick Madden</dc:creator>
  <cp:lastModifiedBy>Joanna L. Morrissey</cp:lastModifiedBy>
  <cp:revision>69</cp:revision>
  <dcterms:created xsi:type="dcterms:W3CDTF">2021-07-27T22:49:15Z</dcterms:created>
  <dcterms:modified xsi:type="dcterms:W3CDTF">2021-12-13T15:09:42Z</dcterms:modified>
</cp:coreProperties>
</file>