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notesSlides/notesSlide29.xml" ContentType="application/vnd.openxmlformats-officedocument.presentationml.notesSlide+xml"/>
  <Override PartName="/ppt/charts/chart5.xml" ContentType="application/vnd.openxmlformats-officedocument.drawingml.chart+xml"/>
  <Override PartName="/ppt/notesSlides/notesSlide3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charts/chart7.xml" ContentType="application/vnd.openxmlformats-officedocument.drawingml.chart+xml"/>
  <Override PartName="/ppt/notesSlides/notesSlide3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charts/chart9.xml" ContentType="application/vnd.openxmlformats-officedocument.drawingml.chart+xml"/>
  <Override PartName="/ppt/notesSlides/notesSlide34.xml" ContentType="application/vnd.openxmlformats-officedocument.presentationml.notesSlide+xml"/>
  <Override PartName="/ppt/charts/chart10.xml" ContentType="application/vnd.openxmlformats-officedocument.drawingml.chart+xml"/>
  <Override PartName="/ppt/notesSlides/notesSlide35.xml" ContentType="application/vnd.openxmlformats-officedocument.presentationml.notesSl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charts/chart12.xml" ContentType="application/vnd.openxmlformats-officedocument.drawingml.chart+xml"/>
  <Override PartName="/ppt/notesSlides/notesSlide36.xml" ContentType="application/vnd.openxmlformats-officedocument.presentationml.notesSlide+xml"/>
  <Override PartName="/ppt/charts/chart13.xml" ContentType="application/vnd.openxmlformats-officedocument.drawingml.chart+xml"/>
  <Override PartName="/ppt/notesSlides/notesSlide37.xml" ContentType="application/vnd.openxmlformats-officedocument.presentationml.notesSlide+xml"/>
  <Override PartName="/ppt/charts/chart14.xml" ContentType="application/vnd.openxmlformats-officedocument.drawingml.chart+xml"/>
  <Override PartName="/ppt/notesSlides/notesSlide38.xml" ContentType="application/vnd.openxmlformats-officedocument.presentationml.notesSlide+xml"/>
  <Override PartName="/ppt/charts/chart15.xml" ContentType="application/vnd.openxmlformats-officedocument.drawingml.chart+xml"/>
  <Override PartName="/ppt/notesSlides/notesSlide39.xml" ContentType="application/vnd.openxmlformats-officedocument.presentationml.notesSlide+xml"/>
  <Override PartName="/ppt/charts/chart16.xml" ContentType="application/vnd.openxmlformats-officedocument.drawingml.chart+xml"/>
  <Override PartName="/ppt/notesSlides/notesSlide40.xml" ContentType="application/vnd.openxmlformats-officedocument.presentationml.notesSlide+xml"/>
  <Override PartName="/ppt/charts/chart17.xml" ContentType="application/vnd.openxmlformats-officedocument.drawingml.chart+xml"/>
  <Override PartName="/ppt/notesSlides/notesSlide41.xml" ContentType="application/vnd.openxmlformats-officedocument.presentationml.notesSlide+xml"/>
  <Override PartName="/ppt/charts/chart18.xml" ContentType="application/vnd.openxmlformats-officedocument.drawingml.chart+xml"/>
  <Override PartName="/ppt/notesSlides/notesSlide42.xml" ContentType="application/vnd.openxmlformats-officedocument.presentationml.notesSlid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notesSlides/notesSlide43.xml" ContentType="application/vnd.openxmlformats-officedocument.presentationml.notesSlide+xml"/>
  <Override PartName="/ppt/charts/chart21.xml" ContentType="application/vnd.openxmlformats-officedocument.drawingml.chart+xml"/>
  <Override PartName="/ppt/notesSlides/notesSlide44.xml" ContentType="application/vnd.openxmlformats-officedocument.presentationml.notesSlide+xml"/>
  <Override PartName="/ppt/charts/chart22.xml" ContentType="application/vnd.openxmlformats-officedocument.drawingml.chart+xml"/>
  <Override PartName="/ppt/notesSlides/notesSlide45.xml" ContentType="application/vnd.openxmlformats-officedocument.presentationml.notesSlide+xml"/>
  <Override PartName="/ppt/charts/chart23.xml" ContentType="application/vnd.openxmlformats-officedocument.drawingml.chart+xml"/>
  <Override PartName="/ppt/charts/style4.xml" ContentType="application/vnd.ms-office.chartstyle+xml"/>
  <Override PartName="/ppt/charts/colors4.xml" ContentType="application/vnd.ms-office.chartcolorstyle+xml"/>
  <Override PartName="/ppt/charts/chart24.xml" ContentType="application/vnd.openxmlformats-officedocument.drawingml.chart+xml"/>
  <Override PartName="/ppt/notesSlides/notesSlide46.xml" ContentType="application/vnd.openxmlformats-officedocument.presentationml.notesSlide+xml"/>
  <Override PartName="/ppt/charts/chart25.xml" ContentType="application/vnd.openxmlformats-officedocument.drawingml.chart+xml"/>
  <Override PartName="/ppt/notesSlides/notesSlide47.xml" ContentType="application/vnd.openxmlformats-officedocument.presentationml.notesSlide+xml"/>
  <Override PartName="/ppt/charts/chart26.xml" ContentType="application/vnd.openxmlformats-officedocument.drawingml.chart+xml"/>
  <Override PartName="/ppt/notesSlides/notesSlide48.xml" ContentType="application/vnd.openxmlformats-officedocument.presentationml.notesSlide+xml"/>
  <Override PartName="/ppt/charts/chart27.xml" ContentType="application/vnd.openxmlformats-officedocument.drawingml.chart+xml"/>
  <Override PartName="/ppt/notesSlides/notesSlide49.xml" ContentType="application/vnd.openxmlformats-officedocument.presentationml.notesSlide+xml"/>
  <Override PartName="/ppt/charts/chart28.xml" ContentType="application/vnd.openxmlformats-officedocument.drawingml.chart+xml"/>
  <Override PartName="/ppt/notesSlides/notesSlide50.xml" ContentType="application/vnd.openxmlformats-officedocument.presentationml.notesSlide+xml"/>
  <Override PartName="/ppt/charts/chart2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sldIdLst>
    <p:sldId id="256" r:id="rId2"/>
    <p:sldId id="257" r:id="rId3"/>
    <p:sldId id="356" r:id="rId4"/>
    <p:sldId id="357" r:id="rId5"/>
    <p:sldId id="308" r:id="rId6"/>
    <p:sldId id="261" r:id="rId7"/>
    <p:sldId id="262" r:id="rId8"/>
    <p:sldId id="263" r:id="rId9"/>
    <p:sldId id="264" r:id="rId10"/>
    <p:sldId id="372" r:id="rId11"/>
    <p:sldId id="358" r:id="rId12"/>
    <p:sldId id="266" r:id="rId13"/>
    <p:sldId id="377" r:id="rId14"/>
    <p:sldId id="354" r:id="rId15"/>
    <p:sldId id="260" r:id="rId16"/>
    <p:sldId id="353" r:id="rId17"/>
    <p:sldId id="355" r:id="rId18"/>
    <p:sldId id="275" r:id="rId19"/>
    <p:sldId id="376" r:id="rId20"/>
    <p:sldId id="277" r:id="rId21"/>
    <p:sldId id="309" r:id="rId22"/>
    <p:sldId id="374" r:id="rId23"/>
    <p:sldId id="269" r:id="rId24"/>
    <p:sldId id="375" r:id="rId25"/>
    <p:sldId id="274" r:id="rId26"/>
    <p:sldId id="281" r:id="rId27"/>
    <p:sldId id="280" r:id="rId28"/>
    <p:sldId id="283" r:id="rId29"/>
    <p:sldId id="284" r:id="rId30"/>
    <p:sldId id="285" r:id="rId31"/>
    <p:sldId id="307" r:id="rId32"/>
    <p:sldId id="286" r:id="rId33"/>
    <p:sldId id="287" r:id="rId34"/>
    <p:sldId id="288" r:id="rId35"/>
    <p:sldId id="289" r:id="rId36"/>
    <p:sldId id="290" r:id="rId37"/>
    <p:sldId id="291" r:id="rId38"/>
    <p:sldId id="292" r:id="rId39"/>
    <p:sldId id="293" r:id="rId40"/>
    <p:sldId id="294" r:id="rId41"/>
    <p:sldId id="296" r:id="rId42"/>
    <p:sldId id="297" r:id="rId43"/>
    <p:sldId id="298" r:id="rId44"/>
    <p:sldId id="299" r:id="rId45"/>
    <p:sldId id="302" r:id="rId46"/>
    <p:sldId id="303" r:id="rId47"/>
    <p:sldId id="304" r:id="rId48"/>
    <p:sldId id="300" r:id="rId49"/>
    <p:sldId id="301" r:id="rId50"/>
    <p:sldId id="305" r:id="rId51"/>
    <p:sldId id="306" r:id="rId52"/>
    <p:sldId id="270" r:id="rId53"/>
    <p:sldId id="271" r:id="rId54"/>
    <p:sldId id="272" r:id="rId55"/>
    <p:sldId id="37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6" clrIdx="0">
    <p:extLst>
      <p:ext uri="{19B8F6BF-5375-455C-9EA6-DF929625EA0E}">
        <p15:presenceInfo xmlns:p15="http://schemas.microsoft.com/office/powerpoint/2012/main" userId="S::mnoyes@marketdecisions.com::6fae3f0c-57c9-4fc0-9b6f-4cb153c40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400" autoAdjust="0"/>
  </p:normalViewPr>
  <p:slideViewPr>
    <p:cSldViewPr snapToGrid="0">
      <p:cViewPr varScale="1">
        <p:scale>
          <a:sx n="68" d="100"/>
          <a:sy n="68" d="100"/>
        </p:scale>
        <p:origin x="16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ancock%20County%20Indicator%20Charts%209.21.21.xlsx" TargetMode="External"/><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Hancock%20County%20Indicator%20Charts%209.21.2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Hancock%20County%20Indicator%20Charts%209.21.21.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ancock%20County%20Indicator%20Charts%209.21.21.xlsx"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Health%20Profiles\Statewide%20&amp;%20County%20Charts\Maine%20SCHNA%20-%20AGE%20CHARTS%20-%2007.30.202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ancock%20County%20Indicator%20Charts%209.21.21.xlsx" TargetMode="External"/><Relationship Id="rId2" Type="http://schemas.microsoft.com/office/2011/relationships/chartColorStyle" Target="colors4.xml"/><Relationship Id="rId1" Type="http://schemas.microsoft.com/office/2011/relationships/chartStyle" Target="style4.xml"/></Relationships>
</file>

<file path=ppt/charts/_rels/chart2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AGE%20CHARTS%20-%2007.30.2021.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Hancock%20County%20Indicator%20Charts%209.21.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Hancock%20County%20Indicator%20Charts%209.21.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Hancock%20County%20Indicator%20Charts%209.21.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Hancock%20County%20Indicator%20Charts%209.21.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Heart attack hospitalizations per 10,000 population</a:t>
            </a:r>
          </a:p>
        </c:rich>
      </c:tx>
      <c:overlay val="0"/>
    </c:title>
    <c:autoTitleDeleted val="0"/>
    <c:plotArea>
      <c:layout/>
      <c:barChart>
        <c:barDir val="col"/>
        <c:grouping val="clustered"/>
        <c:varyColors val="0"/>
        <c:ser>
          <c:idx val="0"/>
          <c:order val="0"/>
          <c:tx>
            <c:strRef>
              <c:f>'Indicator Tables'!$I$5</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F8B3-4269-B7AC-73E5D70F8DA8}"/>
              </c:ext>
            </c:extLst>
          </c:dPt>
          <c:dPt>
            <c:idx val="1"/>
            <c:invertIfNegative val="0"/>
            <c:bubble3D val="0"/>
            <c:spPr>
              <a:solidFill>
                <a:srgbClr val="A2ADB1"/>
              </a:solidFill>
            </c:spPr>
            <c:extLst>
              <c:ext xmlns:c16="http://schemas.microsoft.com/office/drawing/2014/chart" uri="{C3380CC4-5D6E-409C-BE32-E72D297353CC}">
                <c16:uniqueId val="{00000003-F8B3-4269-B7AC-73E5D70F8DA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Tables'!$N$5:$O$5</c:f>
              <c:strCache>
                <c:ptCount val="2"/>
                <c:pt idx="0">
                  <c:v>2016-2018
Hancock County</c:v>
                </c:pt>
                <c:pt idx="1">
                  <c:v>2016-2018
Maine</c:v>
                </c:pt>
              </c:strCache>
            </c:strRef>
          </c:cat>
          <c:val>
            <c:numRef>
              <c:f>'Indicator Tables'!$J$5:$K$5</c:f>
              <c:numCache>
                <c:formatCode>General</c:formatCode>
                <c:ptCount val="2"/>
                <c:pt idx="0">
                  <c:v>29.1</c:v>
                </c:pt>
                <c:pt idx="1">
                  <c:v>22.5</c:v>
                </c:pt>
              </c:numCache>
            </c:numRef>
          </c:val>
          <c:extLst>
            <c:ext xmlns:c16="http://schemas.microsoft.com/office/drawing/2014/chart" uri="{C3380CC4-5D6E-409C-BE32-E72D297353CC}">
              <c16:uniqueId val="{00000004-F8B3-4269-B7AC-73E5D70F8DA8}"/>
            </c:ext>
          </c:extLst>
        </c:ser>
        <c:dLbls>
          <c:dLblPos val="outEnd"/>
          <c:showLegendKey val="0"/>
          <c:showVal val="1"/>
          <c:showCatName val="0"/>
          <c:showSerName val="0"/>
          <c:showPercent val="0"/>
          <c:showBubbleSize val="0"/>
        </c:dLbls>
        <c:gapWidth val="150"/>
        <c:axId val="278083392"/>
        <c:axId val="278088384"/>
      </c:barChart>
      <c:catAx>
        <c:axId val="278083392"/>
        <c:scaling>
          <c:orientation val="minMax"/>
        </c:scaling>
        <c:delete val="0"/>
        <c:axPos val="b"/>
        <c:numFmt formatCode="General" sourceLinked="1"/>
        <c:majorTickMark val="out"/>
        <c:minorTickMark val="none"/>
        <c:tickLblPos val="nextTo"/>
        <c:crossAx val="278088384"/>
        <c:crosses val="autoZero"/>
        <c:auto val="1"/>
        <c:lblAlgn val="ctr"/>
        <c:lblOffset val="100"/>
        <c:noMultiLvlLbl val="0"/>
      </c:catAx>
      <c:valAx>
        <c:axId val="278088384"/>
        <c:scaling>
          <c:orientation val="minMax"/>
        </c:scaling>
        <c:delete val="1"/>
        <c:axPos val="l"/>
        <c:numFmt formatCode="General" sourceLinked="1"/>
        <c:majorTickMark val="out"/>
        <c:minorTickMark val="none"/>
        <c:tickLblPos val="nextTo"/>
        <c:crossAx val="27808339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solidFill>
                  <a:schemeClr val="tx1"/>
                </a:solidFill>
              </a:rPr>
              <a:t>Sedentary</a:t>
            </a:r>
            <a:r>
              <a:rPr lang="en-US" b="1" baseline="0" dirty="0">
                <a:solidFill>
                  <a:schemeClr val="tx1"/>
                </a:solidFill>
              </a:rPr>
              <a:t> lifestyle- no leisure-time physical activity in the past month (adults)</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sedentary!$A$47</c:f>
              <c:strCache>
                <c:ptCount val="1"/>
                <c:pt idx="0">
                  <c:v>Maine (2017)</c:v>
                </c:pt>
              </c:strCache>
            </c:strRef>
          </c:cat>
          <c:val>
            <c:numRef>
              <c:f>sedentary!$B$47</c:f>
              <c:numCache>
                <c:formatCode>0.0%</c:formatCode>
                <c:ptCount val="1"/>
                <c:pt idx="0">
                  <c:v>0.252</c:v>
                </c:pt>
              </c:numCache>
            </c:numRef>
          </c:val>
          <c:extLst>
            <c:ext xmlns:c16="http://schemas.microsoft.com/office/drawing/2014/chart" uri="{C3380CC4-5D6E-409C-BE32-E72D297353CC}">
              <c16:uniqueId val="{00000000-F8CB-4E88-B0C5-7FC16818C416}"/>
            </c:ext>
          </c:extLst>
        </c:ser>
        <c:dLbls>
          <c:dLblPos val="outEnd"/>
          <c:showLegendKey val="0"/>
          <c:showVal val="1"/>
          <c:showCatName val="0"/>
          <c:showSerName val="0"/>
          <c:showPercent val="0"/>
          <c:showBubbleSize val="0"/>
        </c:dLbls>
        <c:gapWidth val="219"/>
        <c:overlap val="-27"/>
        <c:axId val="1666957456"/>
        <c:axId val="1666957872"/>
      </c:barChart>
      <c:catAx>
        <c:axId val="166695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666957872"/>
        <c:crosses val="autoZero"/>
        <c:auto val="1"/>
        <c:lblAlgn val="ctr"/>
        <c:lblOffset val="100"/>
        <c:noMultiLvlLbl val="0"/>
      </c:catAx>
      <c:valAx>
        <c:axId val="1666957872"/>
        <c:scaling>
          <c:orientation val="minMax"/>
          <c:max val="0.5"/>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666957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t>Sedentary lifestyle – no leisure-time physical activity in past month (adults)</a:t>
            </a:r>
          </a:p>
        </c:rich>
      </c:tx>
      <c:overlay val="0"/>
    </c:title>
    <c:autoTitleDeleted val="0"/>
    <c:plotArea>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7"/>
              <c:pt idx="0">
                <c:v>2011</c:v>
              </c:pt>
              <c:pt idx="1">
                <c:v>2012</c:v>
              </c:pt>
              <c:pt idx="2">
                <c:v>2013</c:v>
              </c:pt>
              <c:pt idx="3">
                <c:v>2014</c:v>
              </c:pt>
              <c:pt idx="4">
                <c:v>2015</c:v>
              </c:pt>
              <c:pt idx="5">
                <c:v>2016</c:v>
              </c:pt>
              <c:pt idx="6">
                <c:v>2017</c:v>
              </c:pt>
            </c:numLit>
          </c:cat>
          <c:val>
            <c:numRef>
              <c:f>[1]Trendings!$B$2:$H$2</c:f>
              <c:numCache>
                <c:formatCode>0.0%</c:formatCode>
                <c:ptCount val="7"/>
                <c:pt idx="0">
                  <c:v>0.20799999999999999</c:v>
                </c:pt>
                <c:pt idx="1">
                  <c:v>0.16300000000000001</c:v>
                </c:pt>
                <c:pt idx="2">
                  <c:v>0.22900000000000001</c:v>
                </c:pt>
                <c:pt idx="3">
                  <c:v>0.156</c:v>
                </c:pt>
                <c:pt idx="4">
                  <c:v>0.217</c:v>
                </c:pt>
                <c:pt idx="5">
                  <c:v>0.14000000000000001</c:v>
                </c:pt>
                <c:pt idx="6">
                  <c:v>0.26300000000000001</c:v>
                </c:pt>
              </c:numCache>
            </c:numRef>
          </c:val>
          <c:smooth val="0"/>
          <c:extLst>
            <c:ext xmlns:c16="http://schemas.microsoft.com/office/drawing/2014/chart" uri="{C3380CC4-5D6E-409C-BE32-E72D297353CC}">
              <c16:uniqueId val="{00000000-BF62-4969-B046-93747D64047B}"/>
            </c:ext>
          </c:extLst>
        </c:ser>
        <c:dLbls>
          <c:showLegendKey val="0"/>
          <c:showVal val="0"/>
          <c:showCatName val="0"/>
          <c:showSerName val="0"/>
          <c:showPercent val="0"/>
          <c:showBubbleSize val="0"/>
        </c:dLbls>
        <c:marker val="1"/>
        <c:smooth val="0"/>
        <c:axId val="804081247"/>
        <c:axId val="804081663"/>
      </c:lineChart>
      <c:catAx>
        <c:axId val="804081247"/>
        <c:scaling>
          <c:orientation val="minMax"/>
        </c:scaling>
        <c:delete val="0"/>
        <c:axPos val="b"/>
        <c:numFmt formatCode="General" sourceLinked="1"/>
        <c:majorTickMark val="out"/>
        <c:minorTickMark val="none"/>
        <c:tickLblPos val="nextTo"/>
        <c:crossAx val="804081663"/>
        <c:crosses val="autoZero"/>
        <c:auto val="1"/>
        <c:lblAlgn val="ctr"/>
        <c:lblOffset val="100"/>
        <c:noMultiLvlLbl val="0"/>
      </c:catAx>
      <c:valAx>
        <c:axId val="804081663"/>
        <c:scaling>
          <c:orientation val="minMax"/>
          <c:max val="1"/>
          <c:min val="0"/>
        </c:scaling>
        <c:delete val="1"/>
        <c:axPos val="l"/>
        <c:majorGridlines/>
        <c:numFmt formatCode="0%" sourceLinked="0"/>
        <c:majorTickMark val="out"/>
        <c:minorTickMark val="none"/>
        <c:tickLblPos val="nextTo"/>
        <c:crossAx val="804081247"/>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Fruit and vegetable consumption (middle school students reporting 5 or more a day)</a:t>
            </a:r>
          </a:p>
        </c:rich>
      </c:tx>
      <c:overlay val="0"/>
    </c:title>
    <c:autoTitleDeleted val="0"/>
    <c:plotArea>
      <c:layout/>
      <c:barChart>
        <c:barDir val="col"/>
        <c:grouping val="clustered"/>
        <c:varyColors val="0"/>
        <c:ser>
          <c:idx val="0"/>
          <c:order val="0"/>
          <c:tx>
            <c:strRef>
              <c:f>'Indicator Tables'!$H$15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57DD-43B2-82C7-59BBE45B5174}"/>
              </c:ext>
            </c:extLst>
          </c:dPt>
          <c:dPt>
            <c:idx val="1"/>
            <c:invertIfNegative val="0"/>
            <c:bubble3D val="0"/>
            <c:spPr>
              <a:solidFill>
                <a:srgbClr val="3D6E6F"/>
              </a:solidFill>
            </c:spPr>
            <c:extLst>
              <c:ext xmlns:c16="http://schemas.microsoft.com/office/drawing/2014/chart" uri="{C3380CC4-5D6E-409C-BE32-E72D297353CC}">
                <c16:uniqueId val="{00000003-57DD-43B2-82C7-59BBE45B5174}"/>
              </c:ext>
            </c:extLst>
          </c:dPt>
          <c:dPt>
            <c:idx val="2"/>
            <c:invertIfNegative val="0"/>
            <c:bubble3D val="0"/>
            <c:spPr>
              <a:solidFill>
                <a:srgbClr val="A2ADB1"/>
              </a:solidFill>
            </c:spPr>
            <c:extLst>
              <c:ext xmlns:c16="http://schemas.microsoft.com/office/drawing/2014/chart" uri="{C3380CC4-5D6E-409C-BE32-E72D297353CC}">
                <c16:uniqueId val="{00000005-57DD-43B2-82C7-59BBE45B517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Tables'!$M$15:$O$15</c:f>
              <c:strCache>
                <c:ptCount val="3"/>
                <c:pt idx="0">
                  <c:v>2017
Hancock County</c:v>
                </c:pt>
                <c:pt idx="1">
                  <c:v>2019
Hancock County</c:v>
                </c:pt>
                <c:pt idx="2">
                  <c:v>2019
Maine</c:v>
                </c:pt>
              </c:strCache>
            </c:strRef>
          </c:cat>
          <c:val>
            <c:numRef>
              <c:f>'Indicator Tables'!$I$15:$K$15</c:f>
              <c:numCache>
                <c:formatCode>0.0%</c:formatCode>
                <c:ptCount val="3"/>
                <c:pt idx="0">
                  <c:v>0.187</c:v>
                </c:pt>
                <c:pt idx="1">
                  <c:v>0.158</c:v>
                </c:pt>
                <c:pt idx="2">
                  <c:v>0.20899999999999999</c:v>
                </c:pt>
              </c:numCache>
            </c:numRef>
          </c:val>
          <c:extLst>
            <c:ext xmlns:c16="http://schemas.microsoft.com/office/drawing/2014/chart" uri="{C3380CC4-5D6E-409C-BE32-E72D297353CC}">
              <c16:uniqueId val="{00000006-57DD-43B2-82C7-59BBE45B5174}"/>
            </c:ext>
          </c:extLst>
        </c:ser>
        <c:dLbls>
          <c:dLblPos val="outEnd"/>
          <c:showLegendKey val="0"/>
          <c:showVal val="1"/>
          <c:showCatName val="0"/>
          <c:showSerName val="0"/>
          <c:showPercent val="0"/>
          <c:showBubbleSize val="0"/>
        </c:dLbls>
        <c:gapWidth val="150"/>
        <c:axId val="418143504"/>
        <c:axId val="418143920"/>
      </c:barChart>
      <c:catAx>
        <c:axId val="418143504"/>
        <c:scaling>
          <c:orientation val="minMax"/>
        </c:scaling>
        <c:delete val="0"/>
        <c:axPos val="b"/>
        <c:numFmt formatCode="General" sourceLinked="1"/>
        <c:majorTickMark val="out"/>
        <c:minorTickMark val="none"/>
        <c:tickLblPos val="nextTo"/>
        <c:crossAx val="418143920"/>
        <c:crosses val="autoZero"/>
        <c:auto val="1"/>
        <c:lblAlgn val="ctr"/>
        <c:lblOffset val="100"/>
        <c:noMultiLvlLbl val="0"/>
      </c:catAx>
      <c:valAx>
        <c:axId val="418143920"/>
        <c:scaling>
          <c:orientation val="minMax"/>
        </c:scaling>
        <c:delete val="1"/>
        <c:axPos val="l"/>
        <c:numFmt formatCode="0.0%" sourceLinked="1"/>
        <c:majorTickMark val="out"/>
        <c:minorTickMark val="none"/>
        <c:tickLblPos val="nextTo"/>
        <c:crossAx val="41814350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Smoked during pregnancy</a:t>
            </a:r>
          </a:p>
        </c:rich>
      </c:tx>
      <c:overlay val="0"/>
    </c:title>
    <c:autoTitleDeleted val="0"/>
    <c:plotArea>
      <c:layout/>
      <c:barChart>
        <c:barDir val="col"/>
        <c:grouping val="clustered"/>
        <c:varyColors val="0"/>
        <c:ser>
          <c:idx val="0"/>
          <c:order val="0"/>
          <c:tx>
            <c:strRef>
              <c:f>'Indicator Tables'!$H$17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FFB-4B82-9B0E-CCC4EA9477B0}"/>
              </c:ext>
            </c:extLst>
          </c:dPt>
          <c:dPt>
            <c:idx val="1"/>
            <c:invertIfNegative val="0"/>
            <c:bubble3D val="0"/>
            <c:spPr>
              <a:solidFill>
                <a:srgbClr val="3D6E6F"/>
              </a:solidFill>
            </c:spPr>
            <c:extLst>
              <c:ext xmlns:c16="http://schemas.microsoft.com/office/drawing/2014/chart" uri="{C3380CC4-5D6E-409C-BE32-E72D297353CC}">
                <c16:uniqueId val="{00000003-3FFB-4B82-9B0E-CCC4EA9477B0}"/>
              </c:ext>
            </c:extLst>
          </c:dPt>
          <c:dPt>
            <c:idx val="2"/>
            <c:invertIfNegative val="0"/>
            <c:bubble3D val="0"/>
            <c:spPr>
              <a:solidFill>
                <a:srgbClr val="A2ADB1"/>
              </a:solidFill>
            </c:spPr>
            <c:extLst>
              <c:ext xmlns:c16="http://schemas.microsoft.com/office/drawing/2014/chart" uri="{C3380CC4-5D6E-409C-BE32-E72D297353CC}">
                <c16:uniqueId val="{00000005-3FFB-4B82-9B0E-CCC4EA9477B0}"/>
              </c:ext>
            </c:extLst>
          </c:dPt>
          <c:dPt>
            <c:idx val="3"/>
            <c:invertIfNegative val="0"/>
            <c:bubble3D val="0"/>
            <c:spPr>
              <a:solidFill>
                <a:srgbClr val="A2ADB1"/>
              </a:solidFill>
            </c:spPr>
            <c:extLst>
              <c:ext xmlns:c16="http://schemas.microsoft.com/office/drawing/2014/chart" uri="{C3380CC4-5D6E-409C-BE32-E72D297353CC}">
                <c16:uniqueId val="{00000007-3FFB-4B82-9B0E-CCC4EA9477B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Tables'!$M$17:$P$17</c:f>
              <c:strCache>
                <c:ptCount val="4"/>
                <c:pt idx="0">
                  <c:v>2016-2017
Hancock County</c:v>
                </c:pt>
                <c:pt idx="1">
                  <c:v>2018-2019
Hancock County</c:v>
                </c:pt>
                <c:pt idx="2">
                  <c:v>2018-2019
Maine</c:v>
                </c:pt>
                <c:pt idx="3">
                  <c:v>2019
U.S.</c:v>
                </c:pt>
              </c:strCache>
            </c:strRef>
          </c:cat>
          <c:val>
            <c:numRef>
              <c:f>'Indicator Tables'!$I$17:$L$17</c:f>
              <c:numCache>
                <c:formatCode>0.0%</c:formatCode>
                <c:ptCount val="4"/>
                <c:pt idx="0">
                  <c:v>0.14799999999999999</c:v>
                </c:pt>
                <c:pt idx="1">
                  <c:v>0.14899999999999999</c:v>
                </c:pt>
                <c:pt idx="2">
                  <c:v>0.11899999999999999</c:v>
                </c:pt>
                <c:pt idx="3">
                  <c:v>0.06</c:v>
                </c:pt>
              </c:numCache>
            </c:numRef>
          </c:val>
          <c:extLst>
            <c:ext xmlns:c16="http://schemas.microsoft.com/office/drawing/2014/chart" uri="{C3380CC4-5D6E-409C-BE32-E72D297353CC}">
              <c16:uniqueId val="{00000008-3FFB-4B82-9B0E-CCC4EA9477B0}"/>
            </c:ext>
          </c:extLst>
        </c:ser>
        <c:dLbls>
          <c:dLblPos val="outEnd"/>
          <c:showLegendKey val="0"/>
          <c:showVal val="1"/>
          <c:showCatName val="0"/>
          <c:showSerName val="0"/>
          <c:showPercent val="0"/>
          <c:showBubbleSize val="0"/>
        </c:dLbls>
        <c:gapWidth val="150"/>
        <c:axId val="309735952"/>
        <c:axId val="309735120"/>
      </c:barChart>
      <c:catAx>
        <c:axId val="309735952"/>
        <c:scaling>
          <c:orientation val="minMax"/>
        </c:scaling>
        <c:delete val="0"/>
        <c:axPos val="b"/>
        <c:numFmt formatCode="General" sourceLinked="1"/>
        <c:majorTickMark val="out"/>
        <c:minorTickMark val="none"/>
        <c:tickLblPos val="nextTo"/>
        <c:crossAx val="309735120"/>
        <c:crosses val="autoZero"/>
        <c:auto val="1"/>
        <c:lblAlgn val="ctr"/>
        <c:lblOffset val="100"/>
        <c:noMultiLvlLbl val="0"/>
      </c:catAx>
      <c:valAx>
        <c:axId val="309735120"/>
        <c:scaling>
          <c:orientation val="minMax"/>
        </c:scaling>
        <c:delete val="1"/>
        <c:axPos val="l"/>
        <c:numFmt formatCode="0.0%" sourceLinked="1"/>
        <c:majorTickMark val="out"/>
        <c:minorTickMark val="none"/>
        <c:tickLblPos val="nextTo"/>
        <c:crossAx val="30973595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Lead screening among children (ages 12-23 months)</a:t>
            </a:r>
          </a:p>
        </c:rich>
      </c:tx>
      <c:overlay val="0"/>
    </c:title>
    <c:autoTitleDeleted val="0"/>
    <c:plotArea>
      <c:layout/>
      <c:barChart>
        <c:barDir val="col"/>
        <c:grouping val="clustered"/>
        <c:varyColors val="0"/>
        <c:ser>
          <c:idx val="0"/>
          <c:order val="0"/>
          <c:tx>
            <c:strRef>
              <c:f>'Indicator Tables'!$H$19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FEE-408B-909A-4819FE771083}"/>
              </c:ext>
            </c:extLst>
          </c:dPt>
          <c:dPt>
            <c:idx val="1"/>
            <c:invertIfNegative val="0"/>
            <c:bubble3D val="0"/>
            <c:spPr>
              <a:solidFill>
                <a:srgbClr val="3D6E6F"/>
              </a:solidFill>
            </c:spPr>
            <c:extLst>
              <c:ext xmlns:c16="http://schemas.microsoft.com/office/drawing/2014/chart" uri="{C3380CC4-5D6E-409C-BE32-E72D297353CC}">
                <c16:uniqueId val="{00000003-6FEE-408B-909A-4819FE771083}"/>
              </c:ext>
            </c:extLst>
          </c:dPt>
          <c:dPt>
            <c:idx val="2"/>
            <c:invertIfNegative val="0"/>
            <c:bubble3D val="0"/>
            <c:spPr>
              <a:solidFill>
                <a:srgbClr val="A2ADB1"/>
              </a:solidFill>
            </c:spPr>
            <c:extLst>
              <c:ext xmlns:c16="http://schemas.microsoft.com/office/drawing/2014/chart" uri="{C3380CC4-5D6E-409C-BE32-E72D297353CC}">
                <c16:uniqueId val="{00000005-6FEE-408B-909A-4819FE77108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Tables'!$M$19:$O$19</c:f>
              <c:strCache>
                <c:ptCount val="3"/>
                <c:pt idx="0">
                  <c:v>2018
Hancock County</c:v>
                </c:pt>
                <c:pt idx="1">
                  <c:v>2019
Hancock County</c:v>
                </c:pt>
                <c:pt idx="2">
                  <c:v>2019
Maine</c:v>
                </c:pt>
              </c:strCache>
            </c:strRef>
          </c:cat>
          <c:val>
            <c:numRef>
              <c:f>'Indicator Tables'!$I$19:$K$19</c:f>
              <c:numCache>
                <c:formatCode>0.0%</c:formatCode>
                <c:ptCount val="3"/>
                <c:pt idx="0">
                  <c:v>0.45700000000000002</c:v>
                </c:pt>
                <c:pt idx="1">
                  <c:v>0.503</c:v>
                </c:pt>
                <c:pt idx="2">
                  <c:v>0.60299999999999998</c:v>
                </c:pt>
              </c:numCache>
            </c:numRef>
          </c:val>
          <c:extLst>
            <c:ext xmlns:c16="http://schemas.microsoft.com/office/drawing/2014/chart" uri="{C3380CC4-5D6E-409C-BE32-E72D297353CC}">
              <c16:uniqueId val="{00000006-6FEE-408B-909A-4819FE771083}"/>
            </c:ext>
          </c:extLst>
        </c:ser>
        <c:dLbls>
          <c:dLblPos val="outEnd"/>
          <c:showLegendKey val="0"/>
          <c:showVal val="1"/>
          <c:showCatName val="0"/>
          <c:showSerName val="0"/>
          <c:showPercent val="0"/>
          <c:showBubbleSize val="0"/>
        </c:dLbls>
        <c:gapWidth val="150"/>
        <c:axId val="418143920"/>
        <c:axId val="418143504"/>
      </c:barChart>
      <c:catAx>
        <c:axId val="418143920"/>
        <c:scaling>
          <c:orientation val="minMax"/>
        </c:scaling>
        <c:delete val="0"/>
        <c:axPos val="b"/>
        <c:numFmt formatCode="General" sourceLinked="1"/>
        <c:majorTickMark val="out"/>
        <c:minorTickMark val="none"/>
        <c:tickLblPos val="nextTo"/>
        <c:crossAx val="418143504"/>
        <c:crosses val="autoZero"/>
        <c:auto val="1"/>
        <c:lblAlgn val="ctr"/>
        <c:lblOffset val="100"/>
        <c:noMultiLvlLbl val="0"/>
      </c:catAx>
      <c:valAx>
        <c:axId val="418143504"/>
        <c:scaling>
          <c:orientation val="minMax"/>
        </c:scaling>
        <c:delete val="1"/>
        <c:axPos val="l"/>
        <c:numFmt formatCode="0.0%" sourceLinked="1"/>
        <c:majorTickMark val="out"/>
        <c:minorTickMark val="none"/>
        <c:tickLblPos val="nextTo"/>
        <c:crossAx val="41814392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Lead screening among children (ages 24-35 months)</a:t>
            </a:r>
          </a:p>
        </c:rich>
      </c:tx>
      <c:overlay val="0"/>
    </c:title>
    <c:autoTitleDeleted val="0"/>
    <c:plotArea>
      <c:layout/>
      <c:barChart>
        <c:barDir val="col"/>
        <c:grouping val="clustered"/>
        <c:varyColors val="0"/>
        <c:ser>
          <c:idx val="0"/>
          <c:order val="0"/>
          <c:tx>
            <c:strRef>
              <c:f>'Indicator Tables'!$H$20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EB1-4026-8A7B-040256D43420}"/>
              </c:ext>
            </c:extLst>
          </c:dPt>
          <c:dPt>
            <c:idx val="1"/>
            <c:invertIfNegative val="0"/>
            <c:bubble3D val="0"/>
            <c:spPr>
              <a:solidFill>
                <a:srgbClr val="3D6E6F"/>
              </a:solidFill>
            </c:spPr>
            <c:extLst>
              <c:ext xmlns:c16="http://schemas.microsoft.com/office/drawing/2014/chart" uri="{C3380CC4-5D6E-409C-BE32-E72D297353CC}">
                <c16:uniqueId val="{00000003-BEB1-4026-8A7B-040256D43420}"/>
              </c:ext>
            </c:extLst>
          </c:dPt>
          <c:dPt>
            <c:idx val="2"/>
            <c:invertIfNegative val="0"/>
            <c:bubble3D val="0"/>
            <c:spPr>
              <a:solidFill>
                <a:srgbClr val="A2ADB1"/>
              </a:solidFill>
            </c:spPr>
            <c:extLst>
              <c:ext xmlns:c16="http://schemas.microsoft.com/office/drawing/2014/chart" uri="{C3380CC4-5D6E-409C-BE32-E72D297353CC}">
                <c16:uniqueId val="{00000005-BEB1-4026-8A7B-040256D4342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Tables'!$M$20:$O$20</c:f>
              <c:strCache>
                <c:ptCount val="3"/>
                <c:pt idx="0">
                  <c:v>2018
Hancock County</c:v>
                </c:pt>
                <c:pt idx="1">
                  <c:v>2019
Hancock County</c:v>
                </c:pt>
                <c:pt idx="2">
                  <c:v>2019
Maine</c:v>
                </c:pt>
              </c:strCache>
            </c:strRef>
          </c:cat>
          <c:val>
            <c:numRef>
              <c:f>'Indicator Tables'!$I$20:$K$20</c:f>
              <c:numCache>
                <c:formatCode>0.0%</c:formatCode>
                <c:ptCount val="3"/>
                <c:pt idx="0">
                  <c:v>0.28499999999999998</c:v>
                </c:pt>
                <c:pt idx="1">
                  <c:v>0.26700000000000002</c:v>
                </c:pt>
                <c:pt idx="2">
                  <c:v>0.36699999999999999</c:v>
                </c:pt>
              </c:numCache>
            </c:numRef>
          </c:val>
          <c:extLst>
            <c:ext xmlns:c16="http://schemas.microsoft.com/office/drawing/2014/chart" uri="{C3380CC4-5D6E-409C-BE32-E72D297353CC}">
              <c16:uniqueId val="{00000006-BEB1-4026-8A7B-040256D43420}"/>
            </c:ext>
          </c:extLst>
        </c:ser>
        <c:dLbls>
          <c:dLblPos val="outEnd"/>
          <c:showLegendKey val="0"/>
          <c:showVal val="1"/>
          <c:showCatName val="0"/>
          <c:showSerName val="0"/>
          <c:showPercent val="0"/>
          <c:showBubbleSize val="0"/>
        </c:dLbls>
        <c:gapWidth val="150"/>
        <c:axId val="309165296"/>
        <c:axId val="309165712"/>
      </c:barChart>
      <c:catAx>
        <c:axId val="309165296"/>
        <c:scaling>
          <c:orientation val="minMax"/>
        </c:scaling>
        <c:delete val="0"/>
        <c:axPos val="b"/>
        <c:numFmt formatCode="General" sourceLinked="1"/>
        <c:majorTickMark val="out"/>
        <c:minorTickMark val="none"/>
        <c:tickLblPos val="nextTo"/>
        <c:crossAx val="309165712"/>
        <c:crosses val="autoZero"/>
        <c:auto val="1"/>
        <c:lblAlgn val="ctr"/>
        <c:lblOffset val="100"/>
        <c:noMultiLvlLbl val="0"/>
      </c:catAx>
      <c:valAx>
        <c:axId val="309165712"/>
        <c:scaling>
          <c:orientation val="minMax"/>
        </c:scaling>
        <c:delete val="1"/>
        <c:axPos val="l"/>
        <c:numFmt formatCode="0.0%" sourceLinked="1"/>
        <c:majorTickMark val="out"/>
        <c:minorTickMark val="none"/>
        <c:tickLblPos val="nextTo"/>
        <c:crossAx val="30916529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Injury deaths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Tables'!$H$23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A4F-4C02-A58D-E468F941AC27}"/>
              </c:ext>
            </c:extLst>
          </c:dPt>
          <c:dPt>
            <c:idx val="1"/>
            <c:invertIfNegative val="0"/>
            <c:bubble3D val="0"/>
            <c:spPr>
              <a:solidFill>
                <a:srgbClr val="3D6E6F"/>
              </a:solidFill>
            </c:spPr>
            <c:extLst>
              <c:ext xmlns:c16="http://schemas.microsoft.com/office/drawing/2014/chart" uri="{C3380CC4-5D6E-409C-BE32-E72D297353CC}">
                <c16:uniqueId val="{00000003-DA4F-4C02-A58D-E468F941AC27}"/>
              </c:ext>
            </c:extLst>
          </c:dPt>
          <c:dPt>
            <c:idx val="2"/>
            <c:invertIfNegative val="0"/>
            <c:bubble3D val="0"/>
            <c:spPr>
              <a:solidFill>
                <a:srgbClr val="A2ADB1"/>
              </a:solidFill>
            </c:spPr>
            <c:extLst>
              <c:ext xmlns:c16="http://schemas.microsoft.com/office/drawing/2014/chart" uri="{C3380CC4-5D6E-409C-BE32-E72D297353CC}">
                <c16:uniqueId val="{00000005-DA4F-4C02-A58D-E468F941AC27}"/>
              </c:ext>
            </c:extLst>
          </c:dPt>
          <c:dPt>
            <c:idx val="3"/>
            <c:invertIfNegative val="0"/>
            <c:bubble3D val="0"/>
            <c:spPr>
              <a:solidFill>
                <a:srgbClr val="A2ADB1"/>
              </a:solidFill>
            </c:spPr>
            <c:extLst>
              <c:ext xmlns:c16="http://schemas.microsoft.com/office/drawing/2014/chart" uri="{C3380CC4-5D6E-409C-BE32-E72D297353CC}">
                <c16:uniqueId val="{00000007-DA4F-4C02-A58D-E468F941AC27}"/>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Tables'!$M$23:$P$23</c:f>
              <c:strCache>
                <c:ptCount val="4"/>
                <c:pt idx="0">
                  <c:v>2007-2011
Hancock County</c:v>
                </c:pt>
                <c:pt idx="1">
                  <c:v>2015-2019
Hancock County</c:v>
                </c:pt>
                <c:pt idx="2">
                  <c:v>2015-2019
Maine</c:v>
                </c:pt>
                <c:pt idx="3">
                  <c:v>2019
U.S.</c:v>
                </c:pt>
              </c:strCache>
            </c:strRef>
          </c:cat>
          <c:val>
            <c:numRef>
              <c:f>'[1]Indicator Tables'!$I$23:$L$23</c:f>
              <c:numCache>
                <c:formatCode>General</c:formatCode>
                <c:ptCount val="4"/>
                <c:pt idx="0">
                  <c:v>59</c:v>
                </c:pt>
                <c:pt idx="1">
                  <c:v>79.7</c:v>
                </c:pt>
                <c:pt idx="2">
                  <c:v>83.9</c:v>
                </c:pt>
                <c:pt idx="3">
                  <c:v>71.2</c:v>
                </c:pt>
              </c:numCache>
            </c:numRef>
          </c:val>
          <c:extLst>
            <c:ext xmlns:c16="http://schemas.microsoft.com/office/drawing/2014/chart" uri="{C3380CC4-5D6E-409C-BE32-E72D297353CC}">
              <c16:uniqueId val="{00000008-DA4F-4C02-A58D-E468F941AC27}"/>
            </c:ext>
          </c:extLst>
        </c:ser>
        <c:dLbls>
          <c:dLblPos val="outEnd"/>
          <c:showLegendKey val="0"/>
          <c:showVal val="1"/>
          <c:showCatName val="0"/>
          <c:showSerName val="0"/>
          <c:showPercent val="0"/>
          <c:showBubbleSize val="0"/>
        </c:dLbls>
        <c:gapWidth val="150"/>
        <c:axId val="1411081039"/>
        <c:axId val="1411077295"/>
      </c:barChart>
      <c:catAx>
        <c:axId val="1411081039"/>
        <c:scaling>
          <c:orientation val="minMax"/>
        </c:scaling>
        <c:delete val="0"/>
        <c:axPos val="b"/>
        <c:numFmt formatCode="General" sourceLinked="1"/>
        <c:majorTickMark val="out"/>
        <c:minorTickMark val="none"/>
        <c:tickLblPos val="nextTo"/>
        <c:crossAx val="1411077295"/>
        <c:crosses val="autoZero"/>
        <c:auto val="1"/>
        <c:lblAlgn val="ctr"/>
        <c:lblOffset val="100"/>
        <c:noMultiLvlLbl val="0"/>
      </c:catAx>
      <c:valAx>
        <c:axId val="1411077295"/>
        <c:scaling>
          <c:orientation val="minMax"/>
        </c:scaling>
        <c:delete val="1"/>
        <c:axPos val="l"/>
        <c:numFmt formatCode="General" sourceLinked="1"/>
        <c:majorTickMark val="out"/>
        <c:minorTickMark val="none"/>
        <c:tickLblPos val="nextTo"/>
        <c:crossAx val="141108103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Poisoning deaths (unintentional and undetermined intent)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Tables'!$H$24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84E7-4BCB-8827-AF58468C57A4}"/>
              </c:ext>
            </c:extLst>
          </c:dPt>
          <c:dPt>
            <c:idx val="1"/>
            <c:invertIfNegative val="0"/>
            <c:bubble3D val="0"/>
            <c:spPr>
              <a:solidFill>
                <a:srgbClr val="3D6E6F"/>
              </a:solidFill>
            </c:spPr>
            <c:extLst>
              <c:ext xmlns:c16="http://schemas.microsoft.com/office/drawing/2014/chart" uri="{C3380CC4-5D6E-409C-BE32-E72D297353CC}">
                <c16:uniqueId val="{00000003-84E7-4BCB-8827-AF58468C57A4}"/>
              </c:ext>
            </c:extLst>
          </c:dPt>
          <c:dPt>
            <c:idx val="2"/>
            <c:invertIfNegative val="0"/>
            <c:bubble3D val="0"/>
            <c:spPr>
              <a:solidFill>
                <a:srgbClr val="A2ADB1"/>
              </a:solidFill>
            </c:spPr>
            <c:extLst>
              <c:ext xmlns:c16="http://schemas.microsoft.com/office/drawing/2014/chart" uri="{C3380CC4-5D6E-409C-BE32-E72D297353CC}">
                <c16:uniqueId val="{00000005-84E7-4BCB-8827-AF58468C57A4}"/>
              </c:ext>
            </c:extLst>
          </c:dPt>
          <c:dPt>
            <c:idx val="3"/>
            <c:invertIfNegative val="0"/>
            <c:bubble3D val="0"/>
            <c:spPr>
              <a:solidFill>
                <a:srgbClr val="A2ADB1"/>
              </a:solidFill>
            </c:spPr>
            <c:extLst>
              <c:ext xmlns:c16="http://schemas.microsoft.com/office/drawing/2014/chart" uri="{C3380CC4-5D6E-409C-BE32-E72D297353CC}">
                <c16:uniqueId val="{00000007-84E7-4BCB-8827-AF58468C57A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Tables'!$M$24:$P$24</c:f>
              <c:strCache>
                <c:ptCount val="4"/>
                <c:pt idx="0">
                  <c:v>2007-2011
Hancock County</c:v>
                </c:pt>
                <c:pt idx="1">
                  <c:v>2015-2019
Hancock County</c:v>
                </c:pt>
                <c:pt idx="2">
                  <c:v>2015-2019
Maine</c:v>
                </c:pt>
                <c:pt idx="3">
                  <c:v>2019
U.S.</c:v>
                </c:pt>
              </c:strCache>
            </c:strRef>
          </c:cat>
          <c:val>
            <c:numRef>
              <c:f>'[1]Indicator Tables'!$I$24:$L$24</c:f>
              <c:numCache>
                <c:formatCode>General</c:formatCode>
                <c:ptCount val="4"/>
                <c:pt idx="0">
                  <c:v>9.8000000000000007</c:v>
                </c:pt>
                <c:pt idx="1">
                  <c:v>21.2</c:v>
                </c:pt>
                <c:pt idx="2">
                  <c:v>28</c:v>
                </c:pt>
                <c:pt idx="3">
                  <c:v>21.4</c:v>
                </c:pt>
              </c:numCache>
            </c:numRef>
          </c:val>
          <c:extLst>
            <c:ext xmlns:c16="http://schemas.microsoft.com/office/drawing/2014/chart" uri="{C3380CC4-5D6E-409C-BE32-E72D297353CC}">
              <c16:uniqueId val="{00000008-84E7-4BCB-8827-AF58468C57A4}"/>
            </c:ext>
          </c:extLst>
        </c:ser>
        <c:dLbls>
          <c:dLblPos val="outEnd"/>
          <c:showLegendKey val="0"/>
          <c:showVal val="1"/>
          <c:showCatName val="0"/>
          <c:showSerName val="0"/>
          <c:showPercent val="0"/>
          <c:showBubbleSize val="0"/>
        </c:dLbls>
        <c:gapWidth val="150"/>
        <c:axId val="1411057327"/>
        <c:axId val="1411081871"/>
      </c:barChart>
      <c:catAx>
        <c:axId val="1411057327"/>
        <c:scaling>
          <c:orientation val="minMax"/>
        </c:scaling>
        <c:delete val="0"/>
        <c:axPos val="b"/>
        <c:numFmt formatCode="General" sourceLinked="1"/>
        <c:majorTickMark val="out"/>
        <c:minorTickMark val="none"/>
        <c:tickLblPos val="nextTo"/>
        <c:crossAx val="1411081871"/>
        <c:crosses val="autoZero"/>
        <c:auto val="1"/>
        <c:lblAlgn val="ctr"/>
        <c:lblOffset val="100"/>
        <c:noMultiLvlLbl val="0"/>
      </c:catAx>
      <c:valAx>
        <c:axId val="1411081871"/>
        <c:scaling>
          <c:orientation val="minMax"/>
        </c:scaling>
        <c:delete val="1"/>
        <c:axPos val="l"/>
        <c:numFmt formatCode="General" sourceLinked="1"/>
        <c:majorTickMark val="out"/>
        <c:minorTickMark val="none"/>
        <c:tickLblPos val="nextTo"/>
        <c:crossAx val="141105732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Sad/hopeless</a:t>
            </a:r>
            <a:r>
              <a:rPr lang="en-US" b="1" baseline="0">
                <a:solidFill>
                  <a:schemeClr val="tx1"/>
                </a:solidFill>
              </a:rPr>
              <a:t> for two weeks in a row (high school students)</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'sad hs'!$A$47</c:f>
              <c:strCache>
                <c:ptCount val="1"/>
                <c:pt idx="0">
                  <c:v>Maine (2019)</c:v>
                </c:pt>
              </c:strCache>
            </c:strRef>
          </c:cat>
          <c:val>
            <c:numRef>
              <c:f>'sad hs'!$B$47</c:f>
              <c:numCache>
                <c:formatCode>0.0%</c:formatCode>
                <c:ptCount val="1"/>
                <c:pt idx="0">
                  <c:v>0.32100000000000001</c:v>
                </c:pt>
              </c:numCache>
            </c:numRef>
          </c:val>
          <c:extLst>
            <c:ext xmlns:c16="http://schemas.microsoft.com/office/drawing/2014/chart" uri="{C3380CC4-5D6E-409C-BE32-E72D297353CC}">
              <c16:uniqueId val="{00000000-AC5F-41EA-B14F-021E641F7A0D}"/>
            </c:ext>
          </c:extLst>
        </c:ser>
        <c:dLbls>
          <c:dLblPos val="outEnd"/>
          <c:showLegendKey val="0"/>
          <c:showVal val="1"/>
          <c:showCatName val="0"/>
          <c:showSerName val="0"/>
          <c:showPercent val="0"/>
          <c:showBubbleSize val="0"/>
        </c:dLbls>
        <c:gapWidth val="219"/>
        <c:overlap val="-27"/>
        <c:axId val="1666956208"/>
        <c:axId val="1666953712"/>
      </c:barChart>
      <c:catAx>
        <c:axId val="166695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666953712"/>
        <c:crosses val="autoZero"/>
        <c:auto val="1"/>
        <c:lblAlgn val="ctr"/>
        <c:lblOffset val="100"/>
        <c:noMultiLvlLbl val="0"/>
      </c:catAx>
      <c:valAx>
        <c:axId val="1666953712"/>
        <c:scaling>
          <c:orientation val="minMax"/>
          <c:max val="0.5"/>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66695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3610-4F51-BB58-E1E97580C79A}"/>
              </c:ext>
            </c:extLst>
          </c:dPt>
          <c:dPt>
            <c:idx val="5"/>
            <c:invertIfNegative val="0"/>
            <c:bubble3D val="0"/>
            <c:spPr>
              <a:solidFill>
                <a:schemeClr val="accent2"/>
              </a:solidFill>
            </c:spPr>
            <c:extLst>
              <c:ext xmlns:c16="http://schemas.microsoft.com/office/drawing/2014/chart" uri="{C3380CC4-5D6E-409C-BE32-E72D297353CC}">
                <c16:uniqueId val="{00000003-3610-4F51-BB58-E1E97580C79A}"/>
              </c:ext>
            </c:extLst>
          </c:dPt>
          <c:dPt>
            <c:idx val="6"/>
            <c:invertIfNegative val="0"/>
            <c:bubble3D val="0"/>
            <c:spPr>
              <a:solidFill>
                <a:schemeClr val="accent2"/>
              </a:solidFill>
            </c:spPr>
            <c:extLst>
              <c:ext xmlns:c16="http://schemas.microsoft.com/office/drawing/2014/chart" uri="{C3380CC4-5D6E-409C-BE32-E72D297353CC}">
                <c16:uniqueId val="{00000005-3610-4F51-BB58-E1E97580C79A}"/>
              </c:ext>
            </c:extLst>
          </c:dPt>
          <c:dPt>
            <c:idx val="7"/>
            <c:invertIfNegative val="0"/>
            <c:bubble3D val="0"/>
            <c:spPr>
              <a:solidFill>
                <a:schemeClr val="accent2"/>
              </a:solidFill>
            </c:spPr>
            <c:extLst>
              <c:ext xmlns:c16="http://schemas.microsoft.com/office/drawing/2014/chart" uri="{C3380CC4-5D6E-409C-BE32-E72D297353CC}">
                <c16:uniqueId val="{00000007-3610-4F51-BB58-E1E97580C79A}"/>
              </c:ext>
            </c:extLst>
          </c:dPt>
          <c:dPt>
            <c:idx val="8"/>
            <c:invertIfNegative val="0"/>
            <c:bubble3D val="0"/>
            <c:spPr>
              <a:solidFill>
                <a:schemeClr val="accent2"/>
              </a:solidFill>
            </c:spPr>
            <c:extLst>
              <c:ext xmlns:c16="http://schemas.microsoft.com/office/drawing/2014/chart" uri="{C3380CC4-5D6E-409C-BE32-E72D297353CC}">
                <c16:uniqueId val="{00000009-3610-4F51-BB58-E1E97580C79A}"/>
              </c:ext>
            </c:extLst>
          </c:dPt>
          <c:dPt>
            <c:idx val="9"/>
            <c:invertIfNegative val="0"/>
            <c:bubble3D val="0"/>
            <c:spPr>
              <a:solidFill>
                <a:schemeClr val="accent2"/>
              </a:solidFill>
            </c:spPr>
            <c:extLst>
              <c:ext xmlns:c16="http://schemas.microsoft.com/office/drawing/2014/chart" uri="{C3380CC4-5D6E-409C-BE32-E72D297353CC}">
                <c16:uniqueId val="{0000000B-3610-4F51-BB58-E1E97580C79A}"/>
              </c:ext>
            </c:extLst>
          </c:dPt>
          <c:dPt>
            <c:idx val="10"/>
            <c:invertIfNegative val="0"/>
            <c:bubble3D val="0"/>
            <c:spPr>
              <a:solidFill>
                <a:schemeClr val="accent2"/>
              </a:solidFill>
            </c:spPr>
            <c:extLst>
              <c:ext xmlns:c16="http://schemas.microsoft.com/office/drawing/2014/chart" uri="{C3380CC4-5D6E-409C-BE32-E72D297353CC}">
                <c16:uniqueId val="{0000000D-3610-4F51-BB58-E1E97580C79A}"/>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3610-4F51-BB58-E1E97580C79A}"/>
              </c:ext>
            </c:extLst>
          </c:dPt>
          <c:dPt>
            <c:idx val="12"/>
            <c:invertIfNegative val="0"/>
            <c:bubble3D val="0"/>
            <c:spPr>
              <a:solidFill>
                <a:schemeClr val="accent2"/>
              </a:solidFill>
            </c:spPr>
            <c:extLst>
              <c:ext xmlns:c16="http://schemas.microsoft.com/office/drawing/2014/chart" uri="{C3380CC4-5D6E-409C-BE32-E72D297353CC}">
                <c16:uniqueId val="{00000011-3610-4F51-BB58-E1E97580C79A}"/>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Hancock'!$B$24:$B$41</c:f>
              <c:numCache>
                <c:formatCode>#,##0</c:formatCode>
                <c:ptCount val="18"/>
                <c:pt idx="0">
                  <c:v>2424</c:v>
                </c:pt>
                <c:pt idx="1">
                  <c:v>2731</c:v>
                </c:pt>
                <c:pt idx="2">
                  <c:v>2637</c:v>
                </c:pt>
                <c:pt idx="3">
                  <c:v>2649</c:v>
                </c:pt>
                <c:pt idx="4">
                  <c:v>2588</c:v>
                </c:pt>
                <c:pt idx="5">
                  <c:v>2942</c:v>
                </c:pt>
                <c:pt idx="6">
                  <c:v>3059</c:v>
                </c:pt>
                <c:pt idx="7">
                  <c:v>2900</c:v>
                </c:pt>
                <c:pt idx="8">
                  <c:v>2777</c:v>
                </c:pt>
                <c:pt idx="9">
                  <c:v>3445</c:v>
                </c:pt>
                <c:pt idx="10">
                  <c:v>3979</c:v>
                </c:pt>
                <c:pt idx="11">
                  <c:v>4376</c:v>
                </c:pt>
                <c:pt idx="12">
                  <c:v>4965</c:v>
                </c:pt>
                <c:pt idx="13">
                  <c:v>4635</c:v>
                </c:pt>
                <c:pt idx="14">
                  <c:v>3390</c:v>
                </c:pt>
                <c:pt idx="15">
                  <c:v>2191</c:v>
                </c:pt>
                <c:pt idx="16">
                  <c:v>1332</c:v>
                </c:pt>
                <c:pt idx="17">
                  <c:v>1581</c:v>
                </c:pt>
              </c:numCache>
            </c:numRef>
          </c:val>
          <c:extLst>
            <c:ext xmlns:c16="http://schemas.microsoft.com/office/drawing/2014/chart" uri="{C3380CC4-5D6E-409C-BE32-E72D297353CC}">
              <c16:uniqueId val="{00000012-3610-4F51-BB58-E1E97580C79A}"/>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t>Sad/hopeless for two weeks in a row (high school students)</a:t>
            </a:r>
          </a:p>
        </c:rich>
      </c:tx>
      <c:overlay val="0"/>
    </c:title>
    <c:autoTitleDeleted val="0"/>
    <c:plotArea>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3"/>
              <c:pt idx="0">
                <c:v>2015</c:v>
              </c:pt>
              <c:pt idx="1">
                <c:v>2017</c:v>
              </c:pt>
              <c:pt idx="2">
                <c:v>2018</c:v>
              </c:pt>
            </c:numLit>
          </c:cat>
          <c:val>
            <c:numRef>
              <c:f>([1]Trendings!$F$3,[1]Trendings!$H$3:$I$3)</c:f>
              <c:numCache>
                <c:formatCode>0.0%</c:formatCode>
                <c:ptCount val="3"/>
                <c:pt idx="0">
                  <c:v>0.25700000000000001</c:v>
                </c:pt>
                <c:pt idx="1">
                  <c:v>0.26400000000000001</c:v>
                </c:pt>
                <c:pt idx="2">
                  <c:v>0.317</c:v>
                </c:pt>
              </c:numCache>
              <c:extLst/>
            </c:numRef>
          </c:val>
          <c:smooth val="0"/>
          <c:extLst>
            <c:ext xmlns:c16="http://schemas.microsoft.com/office/drawing/2014/chart" uri="{C3380CC4-5D6E-409C-BE32-E72D297353CC}">
              <c16:uniqueId val="{00000000-C3B9-44ED-8092-CDA5EE7FDC03}"/>
            </c:ext>
          </c:extLst>
        </c:ser>
        <c:dLbls>
          <c:showLegendKey val="0"/>
          <c:showVal val="0"/>
          <c:showCatName val="0"/>
          <c:showSerName val="0"/>
          <c:showPercent val="0"/>
          <c:showBubbleSize val="0"/>
        </c:dLbls>
        <c:marker val="1"/>
        <c:smooth val="0"/>
        <c:axId val="804082495"/>
        <c:axId val="725741503"/>
      </c:lineChart>
      <c:catAx>
        <c:axId val="804082495"/>
        <c:scaling>
          <c:orientation val="minMax"/>
        </c:scaling>
        <c:delete val="0"/>
        <c:axPos val="b"/>
        <c:numFmt formatCode="General" sourceLinked="1"/>
        <c:majorTickMark val="out"/>
        <c:minorTickMark val="none"/>
        <c:tickLblPos val="nextTo"/>
        <c:crossAx val="725741503"/>
        <c:crosses val="autoZero"/>
        <c:auto val="1"/>
        <c:lblAlgn val="ctr"/>
        <c:lblOffset val="100"/>
        <c:noMultiLvlLbl val="0"/>
      </c:catAx>
      <c:valAx>
        <c:axId val="725741503"/>
        <c:scaling>
          <c:orientation val="minMax"/>
          <c:max val="1"/>
          <c:min val="0"/>
        </c:scaling>
        <c:delete val="1"/>
        <c:axPos val="l"/>
        <c:majorGridlines/>
        <c:numFmt formatCode="0%" sourceLinked="0"/>
        <c:majorTickMark val="out"/>
        <c:minorTickMark val="none"/>
        <c:tickLblPos val="nextTo"/>
        <c:crossAx val="804082495"/>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Sad/hopeless for two weeks in a row (middle school students)</a:t>
            </a:r>
          </a:p>
        </c:rich>
      </c:tx>
      <c:overlay val="0"/>
    </c:title>
    <c:autoTitleDeleted val="0"/>
    <c:plotArea>
      <c:layout/>
      <c:barChart>
        <c:barDir val="col"/>
        <c:grouping val="clustered"/>
        <c:varyColors val="0"/>
        <c:ser>
          <c:idx val="0"/>
          <c:order val="0"/>
          <c:tx>
            <c:strRef>
              <c:f>'Indicator Tables'!$H$34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F5D-4A9D-95C8-F32A0B8FAC7E}"/>
              </c:ext>
            </c:extLst>
          </c:dPt>
          <c:dPt>
            <c:idx val="1"/>
            <c:invertIfNegative val="0"/>
            <c:bubble3D val="0"/>
            <c:spPr>
              <a:solidFill>
                <a:srgbClr val="3D6E6F"/>
              </a:solidFill>
            </c:spPr>
            <c:extLst>
              <c:ext xmlns:c16="http://schemas.microsoft.com/office/drawing/2014/chart" uri="{C3380CC4-5D6E-409C-BE32-E72D297353CC}">
                <c16:uniqueId val="{00000003-9F5D-4A9D-95C8-F32A0B8FAC7E}"/>
              </c:ext>
            </c:extLst>
          </c:dPt>
          <c:dPt>
            <c:idx val="2"/>
            <c:invertIfNegative val="0"/>
            <c:bubble3D val="0"/>
            <c:spPr>
              <a:solidFill>
                <a:srgbClr val="A2ADB1"/>
              </a:solidFill>
            </c:spPr>
            <c:extLst>
              <c:ext xmlns:c16="http://schemas.microsoft.com/office/drawing/2014/chart" uri="{C3380CC4-5D6E-409C-BE32-E72D297353CC}">
                <c16:uniqueId val="{00000005-9F5D-4A9D-95C8-F32A0B8FAC7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Tables'!$M$34:$O$34</c:f>
              <c:strCache>
                <c:ptCount val="3"/>
                <c:pt idx="0">
                  <c:v>2017
Hancock County</c:v>
                </c:pt>
                <c:pt idx="1">
                  <c:v>2019
Hancock County</c:v>
                </c:pt>
                <c:pt idx="2">
                  <c:v>2019
Maine</c:v>
                </c:pt>
              </c:strCache>
            </c:strRef>
          </c:cat>
          <c:val>
            <c:numRef>
              <c:f>'Indicator Tables'!$I$34:$K$34</c:f>
              <c:numCache>
                <c:formatCode>0.0%</c:formatCode>
                <c:ptCount val="3"/>
                <c:pt idx="0">
                  <c:v>0.19400000000000001</c:v>
                </c:pt>
                <c:pt idx="1">
                  <c:v>0.23</c:v>
                </c:pt>
                <c:pt idx="2">
                  <c:v>0.248</c:v>
                </c:pt>
              </c:numCache>
            </c:numRef>
          </c:val>
          <c:extLst>
            <c:ext xmlns:c16="http://schemas.microsoft.com/office/drawing/2014/chart" uri="{C3380CC4-5D6E-409C-BE32-E72D297353CC}">
              <c16:uniqueId val="{00000006-9F5D-4A9D-95C8-F32A0B8FAC7E}"/>
            </c:ext>
          </c:extLst>
        </c:ser>
        <c:dLbls>
          <c:dLblPos val="outEnd"/>
          <c:showLegendKey val="0"/>
          <c:showVal val="1"/>
          <c:showCatName val="0"/>
          <c:showSerName val="0"/>
          <c:showPercent val="0"/>
          <c:showBubbleSize val="0"/>
        </c:dLbls>
        <c:gapWidth val="150"/>
        <c:axId val="844193552"/>
        <c:axId val="844198128"/>
      </c:barChart>
      <c:catAx>
        <c:axId val="844193552"/>
        <c:scaling>
          <c:orientation val="minMax"/>
        </c:scaling>
        <c:delete val="0"/>
        <c:axPos val="b"/>
        <c:numFmt formatCode="General" sourceLinked="1"/>
        <c:majorTickMark val="out"/>
        <c:minorTickMark val="none"/>
        <c:tickLblPos val="nextTo"/>
        <c:crossAx val="844198128"/>
        <c:crosses val="autoZero"/>
        <c:auto val="1"/>
        <c:lblAlgn val="ctr"/>
        <c:lblOffset val="100"/>
        <c:noMultiLvlLbl val="0"/>
      </c:catAx>
      <c:valAx>
        <c:axId val="844198128"/>
        <c:scaling>
          <c:orientation val="minMax"/>
        </c:scaling>
        <c:delete val="1"/>
        <c:axPos val="l"/>
        <c:numFmt formatCode="0.0%" sourceLinked="1"/>
        <c:majorTickMark val="out"/>
        <c:minorTickMark val="none"/>
        <c:tickLblPos val="nextTo"/>
        <c:crossAx val="84419355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Intentional self-injury (high school students)</a:t>
            </a:r>
          </a:p>
        </c:rich>
      </c:tx>
      <c:overlay val="0"/>
    </c:title>
    <c:autoTitleDeleted val="0"/>
    <c:plotArea>
      <c:layout/>
      <c:barChart>
        <c:barDir val="col"/>
        <c:grouping val="clustered"/>
        <c:varyColors val="0"/>
        <c:ser>
          <c:idx val="0"/>
          <c:order val="0"/>
          <c:tx>
            <c:strRef>
              <c:f>'Indicator Tables'!$H$25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939-46B2-8D2D-77BB4247AEC4}"/>
              </c:ext>
            </c:extLst>
          </c:dPt>
          <c:dPt>
            <c:idx val="1"/>
            <c:invertIfNegative val="0"/>
            <c:bubble3D val="0"/>
            <c:spPr>
              <a:solidFill>
                <a:srgbClr val="3D6E6F"/>
              </a:solidFill>
            </c:spPr>
            <c:extLst>
              <c:ext xmlns:c16="http://schemas.microsoft.com/office/drawing/2014/chart" uri="{C3380CC4-5D6E-409C-BE32-E72D297353CC}">
                <c16:uniqueId val="{00000003-3939-46B2-8D2D-77BB4247AEC4}"/>
              </c:ext>
            </c:extLst>
          </c:dPt>
          <c:dPt>
            <c:idx val="2"/>
            <c:invertIfNegative val="0"/>
            <c:bubble3D val="0"/>
            <c:spPr>
              <a:solidFill>
                <a:srgbClr val="A2ADB1"/>
              </a:solidFill>
            </c:spPr>
            <c:extLst>
              <c:ext xmlns:c16="http://schemas.microsoft.com/office/drawing/2014/chart" uri="{C3380CC4-5D6E-409C-BE32-E72D297353CC}">
                <c16:uniqueId val="{00000005-3939-46B2-8D2D-77BB4247AEC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Tables'!$M$25:$O$25</c:f>
              <c:strCache>
                <c:ptCount val="3"/>
                <c:pt idx="0">
                  <c:v>2017
Hancock County</c:v>
                </c:pt>
                <c:pt idx="1">
                  <c:v>2019
Hancock County</c:v>
                </c:pt>
                <c:pt idx="2">
                  <c:v>2019
Maine</c:v>
                </c:pt>
              </c:strCache>
            </c:strRef>
          </c:cat>
          <c:val>
            <c:numRef>
              <c:f>'Indicator Tables'!$I$25:$K$25</c:f>
              <c:numCache>
                <c:formatCode>0.0%</c:formatCode>
                <c:ptCount val="3"/>
                <c:pt idx="0">
                  <c:v>0.16800000000000001</c:v>
                </c:pt>
                <c:pt idx="1">
                  <c:v>0.23</c:v>
                </c:pt>
                <c:pt idx="2">
                  <c:v>0.187</c:v>
                </c:pt>
              </c:numCache>
            </c:numRef>
          </c:val>
          <c:extLst>
            <c:ext xmlns:c16="http://schemas.microsoft.com/office/drawing/2014/chart" uri="{C3380CC4-5D6E-409C-BE32-E72D297353CC}">
              <c16:uniqueId val="{00000006-3939-46B2-8D2D-77BB4247AEC4}"/>
            </c:ext>
          </c:extLst>
        </c:ser>
        <c:dLbls>
          <c:dLblPos val="outEnd"/>
          <c:showLegendKey val="0"/>
          <c:showVal val="1"/>
          <c:showCatName val="0"/>
          <c:showSerName val="0"/>
          <c:showPercent val="0"/>
          <c:showBubbleSize val="0"/>
        </c:dLbls>
        <c:gapWidth val="150"/>
        <c:axId val="844987312"/>
        <c:axId val="844988976"/>
      </c:barChart>
      <c:catAx>
        <c:axId val="844987312"/>
        <c:scaling>
          <c:orientation val="minMax"/>
        </c:scaling>
        <c:delete val="0"/>
        <c:axPos val="b"/>
        <c:numFmt formatCode="General" sourceLinked="1"/>
        <c:majorTickMark val="out"/>
        <c:minorTickMark val="none"/>
        <c:tickLblPos val="nextTo"/>
        <c:crossAx val="844988976"/>
        <c:crosses val="autoZero"/>
        <c:auto val="1"/>
        <c:lblAlgn val="ctr"/>
        <c:lblOffset val="100"/>
        <c:noMultiLvlLbl val="0"/>
      </c:catAx>
      <c:valAx>
        <c:axId val="844988976"/>
        <c:scaling>
          <c:orientation val="minMax"/>
        </c:scaling>
        <c:delete val="1"/>
        <c:axPos val="l"/>
        <c:numFmt formatCode="0.0%" sourceLinked="1"/>
        <c:majorTickMark val="out"/>
        <c:minorTickMark val="none"/>
        <c:tickLblPos val="nextTo"/>
        <c:crossAx val="84498731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Binge drinking (high school</a:t>
            </a:r>
            <a:r>
              <a:rPr lang="en-US" b="1" baseline="0">
                <a:solidFill>
                  <a:schemeClr val="tx1"/>
                </a:solidFill>
              </a:rPr>
              <a:t> students)</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'binge drinking'!$A$27</c:f>
              <c:strCache>
                <c:ptCount val="1"/>
                <c:pt idx="0">
                  <c:v>Maine (2019)</c:v>
                </c:pt>
              </c:strCache>
            </c:strRef>
          </c:cat>
          <c:val>
            <c:numRef>
              <c:f>'binge drinking'!$B$27</c:f>
              <c:numCache>
                <c:formatCode>0.0%</c:formatCode>
                <c:ptCount val="1"/>
                <c:pt idx="0">
                  <c:v>0.32700000000000001</c:v>
                </c:pt>
              </c:numCache>
            </c:numRef>
          </c:val>
          <c:extLst>
            <c:ext xmlns:c16="http://schemas.microsoft.com/office/drawing/2014/chart" uri="{C3380CC4-5D6E-409C-BE32-E72D297353CC}">
              <c16:uniqueId val="{00000000-0904-44C1-A8CB-372BB71FE688}"/>
            </c:ext>
          </c:extLst>
        </c:ser>
        <c:dLbls>
          <c:dLblPos val="outEnd"/>
          <c:showLegendKey val="0"/>
          <c:showVal val="1"/>
          <c:showCatName val="0"/>
          <c:showSerName val="0"/>
          <c:showPercent val="0"/>
          <c:showBubbleSize val="0"/>
        </c:dLbls>
        <c:gapWidth val="219"/>
        <c:overlap val="-27"/>
        <c:axId val="1731402416"/>
        <c:axId val="1731397008"/>
      </c:barChart>
      <c:catAx>
        <c:axId val="173140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31397008"/>
        <c:crosses val="autoZero"/>
        <c:auto val="1"/>
        <c:lblAlgn val="ctr"/>
        <c:lblOffset val="100"/>
        <c:noMultiLvlLbl val="0"/>
      </c:catAx>
      <c:valAx>
        <c:axId val="1731397008"/>
        <c:scaling>
          <c:orientation val="minMax"/>
          <c:max val="0.45"/>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73140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US" sz="1400" b="1" i="0" u="none" strike="noStrike" baseline="0">
                <a:effectLst/>
              </a:rPr>
              <a:t>Binge drinking (high school students)</a:t>
            </a:r>
            <a:r>
              <a:rPr lang="en-US" sz="1400" b="1" i="0" u="none" strike="noStrike" baseline="0"/>
              <a:t> </a:t>
            </a:r>
            <a:endParaRPr lang="en-US" b="1"/>
          </a:p>
        </c:rich>
      </c:tx>
      <c:overlay val="0"/>
    </c:title>
    <c:autoTitleDeleted val="0"/>
    <c:plotArea>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3"/>
              <c:pt idx="0">
                <c:v>2015</c:v>
              </c:pt>
              <c:pt idx="1">
                <c:v>2017</c:v>
              </c:pt>
              <c:pt idx="2">
                <c:v>2018</c:v>
              </c:pt>
            </c:numLit>
          </c:cat>
          <c:val>
            <c:numRef>
              <c:f>([1]Trendings!$F$4,[1]Trendings!$H$4:$I$4)</c:f>
              <c:numCache>
                <c:formatCode>0.0%</c:formatCode>
                <c:ptCount val="3"/>
                <c:pt idx="0">
                  <c:v>0.122</c:v>
                </c:pt>
                <c:pt idx="1">
                  <c:v>0.28899999999999998</c:v>
                </c:pt>
                <c:pt idx="2">
                  <c:v>0.307</c:v>
                </c:pt>
              </c:numCache>
              <c:extLst/>
            </c:numRef>
          </c:val>
          <c:smooth val="0"/>
          <c:extLst>
            <c:ext xmlns:c16="http://schemas.microsoft.com/office/drawing/2014/chart" uri="{C3380CC4-5D6E-409C-BE32-E72D297353CC}">
              <c16:uniqueId val="{00000000-56B4-439D-8D2B-A19650183E66}"/>
            </c:ext>
          </c:extLst>
        </c:ser>
        <c:dLbls>
          <c:showLegendKey val="0"/>
          <c:showVal val="0"/>
          <c:showCatName val="0"/>
          <c:showSerName val="0"/>
          <c:showPercent val="0"/>
          <c:showBubbleSize val="0"/>
        </c:dLbls>
        <c:marker val="1"/>
        <c:smooth val="0"/>
        <c:axId val="804081247"/>
        <c:axId val="804081663"/>
      </c:lineChart>
      <c:catAx>
        <c:axId val="804081247"/>
        <c:scaling>
          <c:orientation val="minMax"/>
        </c:scaling>
        <c:delete val="0"/>
        <c:axPos val="b"/>
        <c:numFmt formatCode="General" sourceLinked="1"/>
        <c:majorTickMark val="out"/>
        <c:minorTickMark val="none"/>
        <c:tickLblPos val="nextTo"/>
        <c:crossAx val="804081663"/>
        <c:crosses val="autoZero"/>
        <c:auto val="1"/>
        <c:lblAlgn val="ctr"/>
        <c:lblOffset val="100"/>
        <c:noMultiLvlLbl val="0"/>
      </c:catAx>
      <c:valAx>
        <c:axId val="804081663"/>
        <c:scaling>
          <c:orientation val="minMax"/>
          <c:max val="1"/>
          <c:min val="0"/>
        </c:scaling>
        <c:delete val="1"/>
        <c:axPos val="l"/>
        <c:majorGridlines/>
        <c:numFmt formatCode="0%" sourceLinked="0"/>
        <c:majorTickMark val="out"/>
        <c:minorTickMark val="none"/>
        <c:tickLblPos val="nextTo"/>
        <c:crossAx val="804081247"/>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Overdose emergency medical service responses per 10,000 population</a:t>
            </a:r>
          </a:p>
        </c:rich>
      </c:tx>
      <c:overlay val="0"/>
    </c:title>
    <c:autoTitleDeleted val="0"/>
    <c:plotArea>
      <c:layout/>
      <c:barChart>
        <c:barDir val="col"/>
        <c:grouping val="clustered"/>
        <c:varyColors val="0"/>
        <c:ser>
          <c:idx val="0"/>
          <c:order val="0"/>
          <c:tx>
            <c:strRef>
              <c:f>'Indicator Tables'!$H$28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345-4E68-821D-E30D4E157CAF}"/>
              </c:ext>
            </c:extLst>
          </c:dPt>
          <c:dPt>
            <c:idx val="1"/>
            <c:invertIfNegative val="0"/>
            <c:bubble3D val="0"/>
            <c:spPr>
              <a:solidFill>
                <a:srgbClr val="3D6E6F"/>
              </a:solidFill>
            </c:spPr>
            <c:extLst>
              <c:ext xmlns:c16="http://schemas.microsoft.com/office/drawing/2014/chart" uri="{C3380CC4-5D6E-409C-BE32-E72D297353CC}">
                <c16:uniqueId val="{00000003-D345-4E68-821D-E30D4E157CAF}"/>
              </c:ext>
            </c:extLst>
          </c:dPt>
          <c:dPt>
            <c:idx val="2"/>
            <c:invertIfNegative val="0"/>
            <c:bubble3D val="0"/>
            <c:spPr>
              <a:solidFill>
                <a:srgbClr val="A2ADB1"/>
              </a:solidFill>
            </c:spPr>
            <c:extLst>
              <c:ext xmlns:c16="http://schemas.microsoft.com/office/drawing/2014/chart" uri="{C3380CC4-5D6E-409C-BE32-E72D297353CC}">
                <c16:uniqueId val="{00000005-D345-4E68-821D-E30D4E157CA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Tables'!$M$28:$O$28</c:f>
              <c:strCache>
                <c:ptCount val="3"/>
                <c:pt idx="0">
                  <c:v>2019
Hancock County</c:v>
                </c:pt>
                <c:pt idx="1">
                  <c:v>2020
Hancock County</c:v>
                </c:pt>
                <c:pt idx="2">
                  <c:v>2020
Maine</c:v>
                </c:pt>
              </c:strCache>
            </c:strRef>
          </c:cat>
          <c:val>
            <c:numRef>
              <c:f>'Indicator Tables'!$I$28:$K$28</c:f>
              <c:numCache>
                <c:formatCode>General</c:formatCode>
                <c:ptCount val="3"/>
                <c:pt idx="0">
                  <c:v>39.1</c:v>
                </c:pt>
                <c:pt idx="1">
                  <c:v>51.4</c:v>
                </c:pt>
                <c:pt idx="2">
                  <c:v>76.7</c:v>
                </c:pt>
              </c:numCache>
            </c:numRef>
          </c:val>
          <c:extLst>
            <c:ext xmlns:c16="http://schemas.microsoft.com/office/drawing/2014/chart" uri="{C3380CC4-5D6E-409C-BE32-E72D297353CC}">
              <c16:uniqueId val="{00000006-D345-4E68-821D-E30D4E157CAF}"/>
            </c:ext>
          </c:extLst>
        </c:ser>
        <c:dLbls>
          <c:dLblPos val="outEnd"/>
          <c:showLegendKey val="0"/>
          <c:showVal val="1"/>
          <c:showCatName val="0"/>
          <c:showSerName val="0"/>
          <c:showPercent val="0"/>
          <c:showBubbleSize val="0"/>
        </c:dLbls>
        <c:gapWidth val="150"/>
        <c:axId val="844987312"/>
        <c:axId val="844988560"/>
      </c:barChart>
      <c:catAx>
        <c:axId val="844987312"/>
        <c:scaling>
          <c:orientation val="minMax"/>
        </c:scaling>
        <c:delete val="0"/>
        <c:axPos val="b"/>
        <c:numFmt formatCode="General" sourceLinked="1"/>
        <c:majorTickMark val="out"/>
        <c:minorTickMark val="none"/>
        <c:tickLblPos val="nextTo"/>
        <c:crossAx val="844988560"/>
        <c:crosses val="autoZero"/>
        <c:auto val="1"/>
        <c:lblAlgn val="ctr"/>
        <c:lblOffset val="100"/>
        <c:noMultiLvlLbl val="0"/>
      </c:catAx>
      <c:valAx>
        <c:axId val="844988560"/>
        <c:scaling>
          <c:orientation val="minMax"/>
        </c:scaling>
        <c:delete val="1"/>
        <c:axPos val="l"/>
        <c:numFmt formatCode="General" sourceLinked="1"/>
        <c:majorTickMark val="out"/>
        <c:minorTickMark val="none"/>
        <c:tickLblPos val="nextTo"/>
        <c:crossAx val="84498731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misuse of prescription drugs (high school students)</a:t>
            </a:r>
          </a:p>
        </c:rich>
      </c:tx>
      <c:overlay val="0"/>
    </c:title>
    <c:autoTitleDeleted val="0"/>
    <c:plotArea>
      <c:layout/>
      <c:barChart>
        <c:barDir val="col"/>
        <c:grouping val="clustered"/>
        <c:varyColors val="0"/>
        <c:ser>
          <c:idx val="0"/>
          <c:order val="0"/>
          <c:tx>
            <c:strRef>
              <c:f>'Indicator Tables'!$H$35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93E-4B5A-BE51-AF56E63F28C4}"/>
              </c:ext>
            </c:extLst>
          </c:dPt>
          <c:dPt>
            <c:idx val="1"/>
            <c:invertIfNegative val="0"/>
            <c:bubble3D val="0"/>
            <c:spPr>
              <a:solidFill>
                <a:srgbClr val="3D6E6F"/>
              </a:solidFill>
            </c:spPr>
            <c:extLst>
              <c:ext xmlns:c16="http://schemas.microsoft.com/office/drawing/2014/chart" uri="{C3380CC4-5D6E-409C-BE32-E72D297353CC}">
                <c16:uniqueId val="{00000003-F93E-4B5A-BE51-AF56E63F28C4}"/>
              </c:ext>
            </c:extLst>
          </c:dPt>
          <c:dPt>
            <c:idx val="2"/>
            <c:invertIfNegative val="0"/>
            <c:bubble3D val="0"/>
            <c:spPr>
              <a:solidFill>
                <a:srgbClr val="A2ADB1"/>
              </a:solidFill>
            </c:spPr>
            <c:extLst>
              <c:ext xmlns:c16="http://schemas.microsoft.com/office/drawing/2014/chart" uri="{C3380CC4-5D6E-409C-BE32-E72D297353CC}">
                <c16:uniqueId val="{00000005-F93E-4B5A-BE51-AF56E63F28C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Tables'!$M$35:$O$35</c:f>
              <c:strCache>
                <c:ptCount val="3"/>
                <c:pt idx="0">
                  <c:v>2017
Hancock County</c:v>
                </c:pt>
                <c:pt idx="1">
                  <c:v>2019
Hancock County</c:v>
                </c:pt>
                <c:pt idx="2">
                  <c:v>2019
Maine</c:v>
                </c:pt>
              </c:strCache>
            </c:strRef>
          </c:cat>
          <c:val>
            <c:numRef>
              <c:f>'Indicator Tables'!$I$35:$K$35</c:f>
              <c:numCache>
                <c:formatCode>0.0%</c:formatCode>
                <c:ptCount val="3"/>
                <c:pt idx="0">
                  <c:v>3.6999999999999998E-2</c:v>
                </c:pt>
                <c:pt idx="1">
                  <c:v>6.0999999999999999E-2</c:v>
                </c:pt>
                <c:pt idx="2">
                  <c:v>0.05</c:v>
                </c:pt>
              </c:numCache>
            </c:numRef>
          </c:val>
          <c:extLst>
            <c:ext xmlns:c16="http://schemas.microsoft.com/office/drawing/2014/chart" uri="{C3380CC4-5D6E-409C-BE32-E72D297353CC}">
              <c16:uniqueId val="{00000006-F93E-4B5A-BE51-AF56E63F28C4}"/>
            </c:ext>
          </c:extLst>
        </c:ser>
        <c:dLbls>
          <c:dLblPos val="outEnd"/>
          <c:showLegendKey val="0"/>
          <c:showVal val="1"/>
          <c:showCatName val="0"/>
          <c:showSerName val="0"/>
          <c:showPercent val="0"/>
          <c:showBubbleSize val="0"/>
        </c:dLbls>
        <c:gapWidth val="150"/>
        <c:axId val="844204784"/>
        <c:axId val="844190224"/>
      </c:barChart>
      <c:catAx>
        <c:axId val="844204784"/>
        <c:scaling>
          <c:orientation val="minMax"/>
        </c:scaling>
        <c:delete val="0"/>
        <c:axPos val="b"/>
        <c:numFmt formatCode="General" sourceLinked="1"/>
        <c:majorTickMark val="out"/>
        <c:minorTickMark val="none"/>
        <c:tickLblPos val="nextTo"/>
        <c:crossAx val="844190224"/>
        <c:crosses val="autoZero"/>
        <c:auto val="1"/>
        <c:lblAlgn val="ctr"/>
        <c:lblOffset val="100"/>
        <c:noMultiLvlLbl val="0"/>
      </c:catAx>
      <c:valAx>
        <c:axId val="844190224"/>
        <c:scaling>
          <c:orientation val="minMax"/>
        </c:scaling>
        <c:delete val="1"/>
        <c:axPos val="l"/>
        <c:numFmt formatCode="0.0%" sourceLinked="1"/>
        <c:majorTickMark val="out"/>
        <c:minorTickMark val="none"/>
        <c:tickLblPos val="nextTo"/>
        <c:crossAx val="84420478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misuse of prescription drugs (middle school students)</a:t>
            </a:r>
          </a:p>
        </c:rich>
      </c:tx>
      <c:overlay val="0"/>
    </c:title>
    <c:autoTitleDeleted val="0"/>
    <c:plotArea>
      <c:layout/>
      <c:barChart>
        <c:barDir val="col"/>
        <c:grouping val="clustered"/>
        <c:varyColors val="0"/>
        <c:ser>
          <c:idx val="0"/>
          <c:order val="0"/>
          <c:tx>
            <c:strRef>
              <c:f>'Indicator Tables'!$H$36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263-4937-BB7B-D883ECEA3FD3}"/>
              </c:ext>
            </c:extLst>
          </c:dPt>
          <c:dPt>
            <c:idx val="1"/>
            <c:invertIfNegative val="0"/>
            <c:bubble3D val="0"/>
            <c:spPr>
              <a:solidFill>
                <a:srgbClr val="3D6E6F"/>
              </a:solidFill>
            </c:spPr>
            <c:extLst>
              <c:ext xmlns:c16="http://schemas.microsoft.com/office/drawing/2014/chart" uri="{C3380CC4-5D6E-409C-BE32-E72D297353CC}">
                <c16:uniqueId val="{00000003-3263-4937-BB7B-D883ECEA3FD3}"/>
              </c:ext>
            </c:extLst>
          </c:dPt>
          <c:dPt>
            <c:idx val="2"/>
            <c:invertIfNegative val="0"/>
            <c:bubble3D val="0"/>
            <c:spPr>
              <a:solidFill>
                <a:srgbClr val="A2ADB1"/>
              </a:solidFill>
            </c:spPr>
            <c:extLst>
              <c:ext xmlns:c16="http://schemas.microsoft.com/office/drawing/2014/chart" uri="{C3380CC4-5D6E-409C-BE32-E72D297353CC}">
                <c16:uniqueId val="{00000005-3263-4937-BB7B-D883ECEA3FD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Tables'!$M$36:$O$36</c:f>
              <c:strCache>
                <c:ptCount val="3"/>
                <c:pt idx="0">
                  <c:v>2017
Hancock County</c:v>
                </c:pt>
                <c:pt idx="1">
                  <c:v>2019
Hancock County</c:v>
                </c:pt>
                <c:pt idx="2">
                  <c:v>2019
Maine</c:v>
                </c:pt>
              </c:strCache>
            </c:strRef>
          </c:cat>
          <c:val>
            <c:numRef>
              <c:f>'Indicator Tables'!$I$36:$K$36</c:f>
              <c:numCache>
                <c:formatCode>0.0%</c:formatCode>
                <c:ptCount val="3"/>
                <c:pt idx="0">
                  <c:v>8.9999999999999993E-3</c:v>
                </c:pt>
                <c:pt idx="1">
                  <c:v>2.5000000000000001E-2</c:v>
                </c:pt>
                <c:pt idx="2">
                  <c:v>0.03</c:v>
                </c:pt>
              </c:numCache>
            </c:numRef>
          </c:val>
          <c:extLst>
            <c:ext xmlns:c16="http://schemas.microsoft.com/office/drawing/2014/chart" uri="{C3380CC4-5D6E-409C-BE32-E72D297353CC}">
              <c16:uniqueId val="{00000006-3263-4937-BB7B-D883ECEA3FD3}"/>
            </c:ext>
          </c:extLst>
        </c:ser>
        <c:dLbls>
          <c:dLblPos val="outEnd"/>
          <c:showLegendKey val="0"/>
          <c:showVal val="1"/>
          <c:showCatName val="0"/>
          <c:showSerName val="0"/>
          <c:showPercent val="0"/>
          <c:showBubbleSize val="0"/>
        </c:dLbls>
        <c:gapWidth val="150"/>
        <c:axId val="844190640"/>
        <c:axId val="844193136"/>
      </c:barChart>
      <c:catAx>
        <c:axId val="844190640"/>
        <c:scaling>
          <c:orientation val="minMax"/>
        </c:scaling>
        <c:delete val="0"/>
        <c:axPos val="b"/>
        <c:numFmt formatCode="General" sourceLinked="1"/>
        <c:majorTickMark val="out"/>
        <c:minorTickMark val="none"/>
        <c:tickLblPos val="nextTo"/>
        <c:crossAx val="844193136"/>
        <c:crosses val="autoZero"/>
        <c:auto val="1"/>
        <c:lblAlgn val="ctr"/>
        <c:lblOffset val="100"/>
        <c:noMultiLvlLbl val="0"/>
      </c:catAx>
      <c:valAx>
        <c:axId val="844193136"/>
        <c:scaling>
          <c:orientation val="minMax"/>
        </c:scaling>
        <c:delete val="1"/>
        <c:axPos val="l"/>
        <c:numFmt formatCode="0.0%" sourceLinked="1"/>
        <c:majorTickMark val="out"/>
        <c:minorTickMark val="none"/>
        <c:tickLblPos val="nextTo"/>
        <c:crossAx val="84419064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e-cigarette use (high school students)</a:t>
            </a:r>
          </a:p>
        </c:rich>
      </c:tx>
      <c:overlay val="0"/>
    </c:title>
    <c:autoTitleDeleted val="0"/>
    <c:plotArea>
      <c:layout/>
      <c:barChart>
        <c:barDir val="col"/>
        <c:grouping val="clustered"/>
        <c:varyColors val="0"/>
        <c:ser>
          <c:idx val="0"/>
          <c:order val="0"/>
          <c:tx>
            <c:strRef>
              <c:f>'Indicator Tables'!$H$30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4E51-4C01-8F92-5C77497117A0}"/>
              </c:ext>
            </c:extLst>
          </c:dPt>
          <c:dPt>
            <c:idx val="1"/>
            <c:invertIfNegative val="0"/>
            <c:bubble3D val="0"/>
            <c:spPr>
              <a:solidFill>
                <a:srgbClr val="3D6E6F"/>
              </a:solidFill>
            </c:spPr>
            <c:extLst>
              <c:ext xmlns:c16="http://schemas.microsoft.com/office/drawing/2014/chart" uri="{C3380CC4-5D6E-409C-BE32-E72D297353CC}">
                <c16:uniqueId val="{00000003-4E51-4C01-8F92-5C77497117A0}"/>
              </c:ext>
            </c:extLst>
          </c:dPt>
          <c:dPt>
            <c:idx val="2"/>
            <c:invertIfNegative val="0"/>
            <c:bubble3D val="0"/>
            <c:spPr>
              <a:solidFill>
                <a:srgbClr val="A2ADB1"/>
              </a:solidFill>
            </c:spPr>
            <c:extLst>
              <c:ext xmlns:c16="http://schemas.microsoft.com/office/drawing/2014/chart" uri="{C3380CC4-5D6E-409C-BE32-E72D297353CC}">
                <c16:uniqueId val="{00000005-4E51-4C01-8F92-5C77497117A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Tables'!$M$30:$O$30</c:f>
              <c:strCache>
                <c:ptCount val="3"/>
                <c:pt idx="0">
                  <c:v>2017
Hancock County</c:v>
                </c:pt>
                <c:pt idx="1">
                  <c:v>2019
Hancock County</c:v>
                </c:pt>
                <c:pt idx="2">
                  <c:v>2019
Maine</c:v>
                </c:pt>
              </c:strCache>
            </c:strRef>
          </c:cat>
          <c:val>
            <c:numRef>
              <c:f>'Indicator Tables'!$I$30:$K$30</c:f>
              <c:numCache>
                <c:formatCode>0.0%</c:formatCode>
                <c:ptCount val="3"/>
                <c:pt idx="0">
                  <c:v>0.124</c:v>
                </c:pt>
                <c:pt idx="1">
                  <c:v>0.29699999999999999</c:v>
                </c:pt>
                <c:pt idx="2">
                  <c:v>0.28699999999999998</c:v>
                </c:pt>
              </c:numCache>
            </c:numRef>
          </c:val>
          <c:extLst>
            <c:ext xmlns:c16="http://schemas.microsoft.com/office/drawing/2014/chart" uri="{C3380CC4-5D6E-409C-BE32-E72D297353CC}">
              <c16:uniqueId val="{00000006-4E51-4C01-8F92-5C77497117A0}"/>
            </c:ext>
          </c:extLst>
        </c:ser>
        <c:dLbls>
          <c:dLblPos val="outEnd"/>
          <c:showLegendKey val="0"/>
          <c:showVal val="1"/>
          <c:showCatName val="0"/>
          <c:showSerName val="0"/>
          <c:showPercent val="0"/>
          <c:showBubbleSize val="0"/>
        </c:dLbls>
        <c:gapWidth val="150"/>
        <c:axId val="1078872800"/>
        <c:axId val="1078873216"/>
      </c:barChart>
      <c:catAx>
        <c:axId val="1078872800"/>
        <c:scaling>
          <c:orientation val="minMax"/>
        </c:scaling>
        <c:delete val="0"/>
        <c:axPos val="b"/>
        <c:numFmt formatCode="General" sourceLinked="1"/>
        <c:majorTickMark val="out"/>
        <c:minorTickMark val="none"/>
        <c:tickLblPos val="nextTo"/>
        <c:crossAx val="1078873216"/>
        <c:crosses val="autoZero"/>
        <c:auto val="1"/>
        <c:lblAlgn val="ctr"/>
        <c:lblOffset val="100"/>
        <c:noMultiLvlLbl val="0"/>
      </c:catAx>
      <c:valAx>
        <c:axId val="1078873216"/>
        <c:scaling>
          <c:orientation val="minMax"/>
        </c:scaling>
        <c:delete val="1"/>
        <c:axPos val="l"/>
        <c:numFmt formatCode="0.0%" sourceLinked="1"/>
        <c:majorTickMark val="out"/>
        <c:minorTickMark val="none"/>
        <c:tickLblPos val="nextTo"/>
        <c:crossAx val="107887280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e-cigarette use (middle school students)</a:t>
            </a:r>
          </a:p>
        </c:rich>
      </c:tx>
      <c:overlay val="0"/>
    </c:title>
    <c:autoTitleDeleted val="0"/>
    <c:plotArea>
      <c:layout/>
      <c:barChart>
        <c:barDir val="col"/>
        <c:grouping val="clustered"/>
        <c:varyColors val="0"/>
        <c:ser>
          <c:idx val="0"/>
          <c:order val="0"/>
          <c:tx>
            <c:strRef>
              <c:f>'Indicator Tables'!$H$31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500-4879-A379-5363E12FFE3A}"/>
              </c:ext>
            </c:extLst>
          </c:dPt>
          <c:dPt>
            <c:idx val="1"/>
            <c:invertIfNegative val="0"/>
            <c:bubble3D val="0"/>
            <c:spPr>
              <a:solidFill>
                <a:srgbClr val="3D6E6F"/>
              </a:solidFill>
            </c:spPr>
            <c:extLst>
              <c:ext xmlns:c16="http://schemas.microsoft.com/office/drawing/2014/chart" uri="{C3380CC4-5D6E-409C-BE32-E72D297353CC}">
                <c16:uniqueId val="{00000003-F500-4879-A379-5363E12FFE3A}"/>
              </c:ext>
            </c:extLst>
          </c:dPt>
          <c:dPt>
            <c:idx val="2"/>
            <c:invertIfNegative val="0"/>
            <c:bubble3D val="0"/>
            <c:spPr>
              <a:solidFill>
                <a:srgbClr val="A2ADB1"/>
              </a:solidFill>
            </c:spPr>
            <c:extLst>
              <c:ext xmlns:c16="http://schemas.microsoft.com/office/drawing/2014/chart" uri="{C3380CC4-5D6E-409C-BE32-E72D297353CC}">
                <c16:uniqueId val="{00000005-F500-4879-A379-5363E12FFE3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Tables'!$M$31:$O$31</c:f>
              <c:strCache>
                <c:ptCount val="3"/>
                <c:pt idx="0">
                  <c:v>2017
Hancock County</c:v>
                </c:pt>
                <c:pt idx="1">
                  <c:v>2019
Hancock County</c:v>
                </c:pt>
                <c:pt idx="2">
                  <c:v>2019
Maine</c:v>
                </c:pt>
              </c:strCache>
            </c:strRef>
          </c:cat>
          <c:val>
            <c:numRef>
              <c:f>'Indicator Tables'!$I$31:$K$31</c:f>
              <c:numCache>
                <c:formatCode>0.0%</c:formatCode>
                <c:ptCount val="3"/>
                <c:pt idx="0">
                  <c:v>2.1999999999999999E-2</c:v>
                </c:pt>
                <c:pt idx="1">
                  <c:v>7.3999999999999996E-2</c:v>
                </c:pt>
                <c:pt idx="2">
                  <c:v>7.0000000000000007E-2</c:v>
                </c:pt>
              </c:numCache>
            </c:numRef>
          </c:val>
          <c:extLst>
            <c:ext xmlns:c16="http://schemas.microsoft.com/office/drawing/2014/chart" uri="{C3380CC4-5D6E-409C-BE32-E72D297353CC}">
              <c16:uniqueId val="{00000006-F500-4879-A379-5363E12FFE3A}"/>
            </c:ext>
          </c:extLst>
        </c:ser>
        <c:dLbls>
          <c:dLblPos val="outEnd"/>
          <c:showLegendKey val="0"/>
          <c:showVal val="1"/>
          <c:showCatName val="0"/>
          <c:showSerName val="0"/>
          <c:showPercent val="0"/>
          <c:showBubbleSize val="0"/>
        </c:dLbls>
        <c:gapWidth val="150"/>
        <c:axId val="844199792"/>
        <c:axId val="844198544"/>
      </c:barChart>
      <c:catAx>
        <c:axId val="844199792"/>
        <c:scaling>
          <c:orientation val="minMax"/>
        </c:scaling>
        <c:delete val="0"/>
        <c:axPos val="b"/>
        <c:numFmt formatCode="General" sourceLinked="1"/>
        <c:majorTickMark val="out"/>
        <c:minorTickMark val="none"/>
        <c:tickLblPos val="nextTo"/>
        <c:crossAx val="844198544"/>
        <c:crosses val="autoZero"/>
        <c:auto val="1"/>
        <c:lblAlgn val="ctr"/>
        <c:lblOffset val="100"/>
        <c:noMultiLvlLbl val="0"/>
      </c:catAx>
      <c:valAx>
        <c:axId val="844198544"/>
        <c:scaling>
          <c:orientation val="minMax"/>
        </c:scaling>
        <c:delete val="1"/>
        <c:axPos val="l"/>
        <c:numFmt formatCode="0.0%" sourceLinked="1"/>
        <c:majorTickMark val="out"/>
        <c:minorTickMark val="none"/>
        <c:tickLblPos val="nextTo"/>
        <c:crossAx val="84419979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Androscoggin'!$B$3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9950-42F0-B7DF-CE5AC47CF759}"/>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9950-42F0-B7DF-CE5AC47CF759}"/>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9950-42F0-B7DF-CE5AC47CF759}"/>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9950-42F0-B7DF-CE5AC47CF759}"/>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9950-42F0-B7DF-CE5AC47CF759}"/>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9950-42F0-B7DF-CE5AC47CF759}"/>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9950-42F0-B7DF-CE5AC47CF759}"/>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9950-42F0-B7DF-CE5AC47CF759}"/>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9950-42F0-B7DF-CE5AC47CF759}"/>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9950-42F0-B7DF-CE5AC47CF759}"/>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9950-42F0-B7DF-CE5AC47CF759}"/>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9950-42F0-B7DF-CE5AC47CF759}"/>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9950-42F0-B7DF-CE5AC47CF759}"/>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9950-42F0-B7DF-CE5AC47CF759}"/>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9950-42F0-B7DF-CE5AC47CF759}"/>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9950-42F0-B7DF-CE5AC47CF759}"/>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9950-42F0-B7DF-CE5AC47CF759}"/>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9950-42F0-B7DF-CE5AC47CF759}"/>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Hancock'!$B$4:$B$21</c:f>
              <c:numCache>
                <c:formatCode>0</c:formatCode>
                <c:ptCount val="18"/>
                <c:pt idx="0">
                  <c:v>2603</c:v>
                </c:pt>
                <c:pt idx="1">
                  <c:v>2659</c:v>
                </c:pt>
                <c:pt idx="2">
                  <c:v>2792</c:v>
                </c:pt>
                <c:pt idx="3">
                  <c:v>3289</c:v>
                </c:pt>
                <c:pt idx="4">
                  <c:v>2992</c:v>
                </c:pt>
                <c:pt idx="5">
                  <c:v>2653</c:v>
                </c:pt>
                <c:pt idx="6">
                  <c:v>2642</c:v>
                </c:pt>
                <c:pt idx="7">
                  <c:v>3035</c:v>
                </c:pt>
                <c:pt idx="8">
                  <c:v>3466</c:v>
                </c:pt>
                <c:pt idx="9">
                  <c:v>4355</c:v>
                </c:pt>
                <c:pt idx="10">
                  <c:v>4756</c:v>
                </c:pt>
                <c:pt idx="11">
                  <c:v>4791</c:v>
                </c:pt>
                <c:pt idx="12">
                  <c:v>4448</c:v>
                </c:pt>
                <c:pt idx="13">
                  <c:v>3245</c:v>
                </c:pt>
                <c:pt idx="14">
                  <c:v>2218</c:v>
                </c:pt>
                <c:pt idx="15">
                  <c:v>1796</c:v>
                </c:pt>
                <c:pt idx="16">
                  <c:v>1403</c:v>
                </c:pt>
                <c:pt idx="17">
                  <c:v>1275</c:v>
                </c:pt>
              </c:numCache>
            </c:numRef>
          </c:val>
          <c:extLst>
            <c:ext xmlns:c16="http://schemas.microsoft.com/office/drawing/2014/chart" uri="{C3380CC4-5D6E-409C-BE32-E72D297353CC}">
              <c16:uniqueId val="{00000024-9950-42F0-B7DF-CE5AC47CF759}"/>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Uninsured</a:t>
            </a:r>
          </a:p>
        </c:rich>
      </c:tx>
      <c:overlay val="0"/>
    </c:title>
    <c:autoTitleDeleted val="0"/>
    <c:plotArea>
      <c:layout/>
      <c:barChart>
        <c:barDir val="col"/>
        <c:grouping val="clustered"/>
        <c:varyColors val="0"/>
        <c:ser>
          <c:idx val="0"/>
          <c:order val="0"/>
          <c:tx>
            <c:strRef>
              <c:f>'Indicator Tables'!$H$4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FB2-4B42-AE48-917FE7F8DAD5}"/>
              </c:ext>
            </c:extLst>
          </c:dPt>
          <c:dPt>
            <c:idx val="1"/>
            <c:invertIfNegative val="0"/>
            <c:bubble3D val="0"/>
            <c:spPr>
              <a:solidFill>
                <a:srgbClr val="3D6E6F"/>
              </a:solidFill>
            </c:spPr>
            <c:extLst>
              <c:ext xmlns:c16="http://schemas.microsoft.com/office/drawing/2014/chart" uri="{C3380CC4-5D6E-409C-BE32-E72D297353CC}">
                <c16:uniqueId val="{00000003-7FB2-4B42-AE48-917FE7F8DAD5}"/>
              </c:ext>
            </c:extLst>
          </c:dPt>
          <c:dPt>
            <c:idx val="2"/>
            <c:invertIfNegative val="0"/>
            <c:bubble3D val="0"/>
            <c:spPr>
              <a:solidFill>
                <a:srgbClr val="A2ADB1"/>
              </a:solidFill>
            </c:spPr>
            <c:extLst>
              <c:ext xmlns:c16="http://schemas.microsoft.com/office/drawing/2014/chart" uri="{C3380CC4-5D6E-409C-BE32-E72D297353CC}">
                <c16:uniqueId val="{00000005-7FB2-4B42-AE48-917FE7F8DAD5}"/>
              </c:ext>
            </c:extLst>
          </c:dPt>
          <c:dPt>
            <c:idx val="3"/>
            <c:invertIfNegative val="0"/>
            <c:bubble3D val="0"/>
            <c:spPr>
              <a:solidFill>
                <a:srgbClr val="A2ADB1"/>
              </a:solidFill>
            </c:spPr>
            <c:extLst>
              <c:ext xmlns:c16="http://schemas.microsoft.com/office/drawing/2014/chart" uri="{C3380CC4-5D6E-409C-BE32-E72D297353CC}">
                <c16:uniqueId val="{00000007-7FB2-4B42-AE48-917FE7F8DAD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Tables'!$M$4:$P$4</c:f>
              <c:strCache>
                <c:ptCount val="4"/>
                <c:pt idx="0">
                  <c:v>2009-2011
Hancock County</c:v>
                </c:pt>
                <c:pt idx="1">
                  <c:v>2015-2019
Hancock County</c:v>
                </c:pt>
                <c:pt idx="2">
                  <c:v>2015-2019
Maine</c:v>
                </c:pt>
                <c:pt idx="3">
                  <c:v>2019
U.S.</c:v>
                </c:pt>
              </c:strCache>
            </c:strRef>
          </c:cat>
          <c:val>
            <c:numRef>
              <c:f>'Indicator Tables'!$I$4:$L$4</c:f>
              <c:numCache>
                <c:formatCode>0.0%</c:formatCode>
                <c:ptCount val="4"/>
                <c:pt idx="0">
                  <c:v>0.15</c:v>
                </c:pt>
                <c:pt idx="1">
                  <c:v>0.10199999999999999</c:v>
                </c:pt>
                <c:pt idx="2">
                  <c:v>7.9000000000000001E-2</c:v>
                </c:pt>
                <c:pt idx="3">
                  <c:v>9.1999999999999998E-2</c:v>
                </c:pt>
              </c:numCache>
            </c:numRef>
          </c:val>
          <c:extLst>
            <c:ext xmlns:c16="http://schemas.microsoft.com/office/drawing/2014/chart" uri="{C3380CC4-5D6E-409C-BE32-E72D297353CC}">
              <c16:uniqueId val="{00000008-7FB2-4B42-AE48-917FE7F8DAD5}"/>
            </c:ext>
          </c:extLst>
        </c:ser>
        <c:dLbls>
          <c:dLblPos val="outEnd"/>
          <c:showLegendKey val="0"/>
          <c:showVal val="1"/>
          <c:showCatName val="0"/>
          <c:showSerName val="0"/>
          <c:showPercent val="0"/>
          <c:showBubbleSize val="0"/>
        </c:dLbls>
        <c:gapWidth val="150"/>
        <c:axId val="806741392"/>
        <c:axId val="414092560"/>
      </c:barChart>
      <c:catAx>
        <c:axId val="806741392"/>
        <c:scaling>
          <c:orientation val="minMax"/>
        </c:scaling>
        <c:delete val="0"/>
        <c:axPos val="b"/>
        <c:numFmt formatCode="General" sourceLinked="1"/>
        <c:majorTickMark val="out"/>
        <c:minorTickMark val="none"/>
        <c:tickLblPos val="nextTo"/>
        <c:crossAx val="414092560"/>
        <c:crosses val="autoZero"/>
        <c:auto val="1"/>
        <c:lblAlgn val="ctr"/>
        <c:lblOffset val="100"/>
        <c:noMultiLvlLbl val="0"/>
      </c:catAx>
      <c:valAx>
        <c:axId val="414092560"/>
        <c:scaling>
          <c:orientation val="minMax"/>
        </c:scaling>
        <c:delete val="1"/>
        <c:axPos val="l"/>
        <c:numFmt formatCode="0.0%" sourceLinked="1"/>
        <c:majorTickMark val="out"/>
        <c:minorTickMark val="none"/>
        <c:tickLblPos val="nextTo"/>
        <c:crossAx val="80674139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Ambulatory care-sensitive condition hospitalizations per 10,000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Tables'!$I$6</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1461-4B4B-80EE-BBD779E4C480}"/>
              </c:ext>
            </c:extLst>
          </c:dPt>
          <c:dPt>
            <c:idx val="1"/>
            <c:invertIfNegative val="0"/>
            <c:bubble3D val="0"/>
            <c:spPr>
              <a:solidFill>
                <a:srgbClr val="A2ADB1"/>
              </a:solidFill>
            </c:spPr>
            <c:extLst>
              <c:ext xmlns:c16="http://schemas.microsoft.com/office/drawing/2014/chart" uri="{C3380CC4-5D6E-409C-BE32-E72D297353CC}">
                <c16:uniqueId val="{00000003-1461-4B4B-80EE-BBD779E4C48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Tables'!$N$6:$O$6</c:f>
              <c:strCache>
                <c:ptCount val="2"/>
                <c:pt idx="0">
                  <c:v>2016-2018
Hancock County</c:v>
                </c:pt>
                <c:pt idx="1">
                  <c:v>2016-2018
Maine</c:v>
                </c:pt>
              </c:strCache>
            </c:strRef>
          </c:cat>
          <c:val>
            <c:numRef>
              <c:f>'[1]Indicator Tables'!$J$6:$K$6</c:f>
              <c:numCache>
                <c:formatCode>General</c:formatCode>
                <c:ptCount val="2"/>
                <c:pt idx="0">
                  <c:v>69.599999999999994</c:v>
                </c:pt>
                <c:pt idx="1">
                  <c:v>61.4</c:v>
                </c:pt>
              </c:numCache>
            </c:numRef>
          </c:val>
          <c:extLst>
            <c:ext xmlns:c16="http://schemas.microsoft.com/office/drawing/2014/chart" uri="{C3380CC4-5D6E-409C-BE32-E72D297353CC}">
              <c16:uniqueId val="{00000004-1461-4B4B-80EE-BBD779E4C480}"/>
            </c:ext>
          </c:extLst>
        </c:ser>
        <c:dLbls>
          <c:dLblPos val="outEnd"/>
          <c:showLegendKey val="0"/>
          <c:showVal val="1"/>
          <c:showCatName val="0"/>
          <c:showSerName val="0"/>
          <c:showPercent val="0"/>
          <c:showBubbleSize val="0"/>
        </c:dLbls>
        <c:gapWidth val="150"/>
        <c:axId val="1411081871"/>
        <c:axId val="1411066895"/>
      </c:barChart>
      <c:catAx>
        <c:axId val="1411081871"/>
        <c:scaling>
          <c:orientation val="minMax"/>
        </c:scaling>
        <c:delete val="0"/>
        <c:axPos val="b"/>
        <c:numFmt formatCode="General" sourceLinked="1"/>
        <c:majorTickMark val="out"/>
        <c:minorTickMark val="none"/>
        <c:tickLblPos val="nextTo"/>
        <c:crossAx val="1411066895"/>
        <c:crosses val="autoZero"/>
        <c:auto val="1"/>
        <c:lblAlgn val="ctr"/>
        <c:lblOffset val="100"/>
        <c:noMultiLvlLbl val="0"/>
      </c:catAx>
      <c:valAx>
        <c:axId val="1411066895"/>
        <c:scaling>
          <c:orientation val="minMax"/>
          <c:max val="75"/>
        </c:scaling>
        <c:delete val="1"/>
        <c:axPos val="l"/>
        <c:numFmt formatCode="General" sourceLinked="1"/>
        <c:majorTickMark val="out"/>
        <c:minorTickMark val="none"/>
        <c:tickLblPos val="nextTo"/>
        <c:crossAx val="141108187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Lyme disease new cases per 100,000 population</a:t>
            </a:r>
          </a:p>
        </c:rich>
      </c:tx>
      <c:overlay val="0"/>
    </c:title>
    <c:autoTitleDeleted val="0"/>
    <c:plotArea>
      <c:layout/>
      <c:barChart>
        <c:barDir val="col"/>
        <c:grouping val="clustered"/>
        <c:varyColors val="0"/>
        <c:ser>
          <c:idx val="0"/>
          <c:order val="0"/>
          <c:tx>
            <c:strRef>
              <c:f>'Indicator Tables'!$H$32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AD1-4556-B0BF-4224D8ABEA05}"/>
              </c:ext>
            </c:extLst>
          </c:dPt>
          <c:dPt>
            <c:idx val="1"/>
            <c:invertIfNegative val="0"/>
            <c:bubble3D val="0"/>
            <c:spPr>
              <a:solidFill>
                <a:srgbClr val="3D6E6F"/>
              </a:solidFill>
            </c:spPr>
            <c:extLst>
              <c:ext xmlns:c16="http://schemas.microsoft.com/office/drawing/2014/chart" uri="{C3380CC4-5D6E-409C-BE32-E72D297353CC}">
                <c16:uniqueId val="{00000003-FAD1-4556-B0BF-4224D8ABEA05}"/>
              </c:ext>
            </c:extLst>
          </c:dPt>
          <c:dPt>
            <c:idx val="2"/>
            <c:invertIfNegative val="0"/>
            <c:bubble3D val="0"/>
            <c:spPr>
              <a:solidFill>
                <a:srgbClr val="A2ADB1"/>
              </a:solidFill>
            </c:spPr>
            <c:extLst>
              <c:ext xmlns:c16="http://schemas.microsoft.com/office/drawing/2014/chart" uri="{C3380CC4-5D6E-409C-BE32-E72D297353CC}">
                <c16:uniqueId val="{00000005-FAD1-4556-B0BF-4224D8ABEA05}"/>
              </c:ext>
            </c:extLst>
          </c:dPt>
          <c:dPt>
            <c:idx val="3"/>
            <c:invertIfNegative val="0"/>
            <c:bubble3D val="0"/>
            <c:spPr>
              <a:solidFill>
                <a:srgbClr val="A2ADB1"/>
              </a:solidFill>
            </c:spPr>
            <c:extLst>
              <c:ext xmlns:c16="http://schemas.microsoft.com/office/drawing/2014/chart" uri="{C3380CC4-5D6E-409C-BE32-E72D297353CC}">
                <c16:uniqueId val="{00000007-FAD1-4556-B0BF-4224D8ABEA0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Tables'!$M$32:$P$32</c:f>
              <c:strCache>
                <c:ptCount val="4"/>
                <c:pt idx="0">
                  <c:v>2019
Hancock County</c:v>
                </c:pt>
                <c:pt idx="1">
                  <c:v>2020
Hancock County</c:v>
                </c:pt>
                <c:pt idx="2">
                  <c:v>2020
Maine</c:v>
                </c:pt>
                <c:pt idx="3">
                  <c:v>2019
U.S.</c:v>
                </c:pt>
              </c:strCache>
            </c:strRef>
          </c:cat>
          <c:val>
            <c:numRef>
              <c:f>'Indicator Tables'!$I$32:$L$32</c:f>
              <c:numCache>
                <c:formatCode>General</c:formatCode>
                <c:ptCount val="4"/>
                <c:pt idx="0">
                  <c:v>351</c:v>
                </c:pt>
                <c:pt idx="1">
                  <c:v>211</c:v>
                </c:pt>
                <c:pt idx="2">
                  <c:v>83.8</c:v>
                </c:pt>
                <c:pt idx="3">
                  <c:v>10.7</c:v>
                </c:pt>
              </c:numCache>
            </c:numRef>
          </c:val>
          <c:extLst>
            <c:ext xmlns:c16="http://schemas.microsoft.com/office/drawing/2014/chart" uri="{C3380CC4-5D6E-409C-BE32-E72D297353CC}">
              <c16:uniqueId val="{00000008-FAD1-4556-B0BF-4224D8ABEA05}"/>
            </c:ext>
          </c:extLst>
        </c:ser>
        <c:dLbls>
          <c:dLblPos val="outEnd"/>
          <c:showLegendKey val="0"/>
          <c:showVal val="1"/>
          <c:showCatName val="0"/>
          <c:showSerName val="0"/>
          <c:showPercent val="0"/>
          <c:showBubbleSize val="0"/>
        </c:dLbls>
        <c:gapWidth val="150"/>
        <c:axId val="844196048"/>
        <c:axId val="844203952"/>
      </c:barChart>
      <c:catAx>
        <c:axId val="844196048"/>
        <c:scaling>
          <c:orientation val="minMax"/>
        </c:scaling>
        <c:delete val="0"/>
        <c:axPos val="b"/>
        <c:numFmt formatCode="General" sourceLinked="1"/>
        <c:majorTickMark val="out"/>
        <c:minorTickMark val="none"/>
        <c:tickLblPos val="nextTo"/>
        <c:crossAx val="844203952"/>
        <c:crosses val="autoZero"/>
        <c:auto val="1"/>
        <c:lblAlgn val="ctr"/>
        <c:lblOffset val="100"/>
        <c:noMultiLvlLbl val="0"/>
      </c:catAx>
      <c:valAx>
        <c:axId val="844203952"/>
        <c:scaling>
          <c:orientation val="minMax"/>
          <c:max val="425"/>
        </c:scaling>
        <c:delete val="1"/>
        <c:axPos val="l"/>
        <c:numFmt formatCode="General" sourceLinked="1"/>
        <c:majorTickMark val="out"/>
        <c:minorTickMark val="none"/>
        <c:tickLblPos val="nextTo"/>
        <c:crossAx val="84419604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Colorectal cancer new cases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74E-4B8E-87E8-EE002EFECF46}"/>
              </c:ext>
            </c:extLst>
          </c:dPt>
          <c:dPt>
            <c:idx val="1"/>
            <c:invertIfNegative val="0"/>
            <c:bubble3D val="0"/>
            <c:spPr>
              <a:solidFill>
                <a:srgbClr val="3D6E6F"/>
              </a:solidFill>
            </c:spPr>
            <c:extLst>
              <c:ext xmlns:c16="http://schemas.microsoft.com/office/drawing/2014/chart" uri="{C3380CC4-5D6E-409C-BE32-E72D297353CC}">
                <c16:uniqueId val="{00000003-374E-4B8E-87E8-EE002EFECF46}"/>
              </c:ext>
            </c:extLst>
          </c:dPt>
          <c:dPt>
            <c:idx val="2"/>
            <c:invertIfNegative val="0"/>
            <c:bubble3D val="0"/>
            <c:spPr>
              <a:solidFill>
                <a:srgbClr val="A2ADB1"/>
              </a:solidFill>
            </c:spPr>
            <c:extLst>
              <c:ext xmlns:c16="http://schemas.microsoft.com/office/drawing/2014/chart" uri="{C3380CC4-5D6E-409C-BE32-E72D297353CC}">
                <c16:uniqueId val="{00000005-374E-4B8E-87E8-EE002EFECF46}"/>
              </c:ext>
            </c:extLst>
          </c:dPt>
          <c:dPt>
            <c:idx val="3"/>
            <c:invertIfNegative val="0"/>
            <c:bubble3D val="0"/>
            <c:spPr>
              <a:solidFill>
                <a:srgbClr val="A2ADB1"/>
              </a:solidFill>
            </c:spPr>
            <c:extLst>
              <c:ext xmlns:c16="http://schemas.microsoft.com/office/drawing/2014/chart" uri="{C3380CC4-5D6E-409C-BE32-E72D297353CC}">
                <c16:uniqueId val="{00000007-374E-4B8E-87E8-EE002EFECF46}"/>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Tables'!$M$8:$P$8</c:f>
              <c:strCache>
                <c:ptCount val="4"/>
                <c:pt idx="0">
                  <c:v>2013-2015
Hancock County</c:v>
                </c:pt>
                <c:pt idx="1">
                  <c:v>2016-2018
Hancock County</c:v>
                </c:pt>
                <c:pt idx="2">
                  <c:v>2016-2018
Maine</c:v>
                </c:pt>
                <c:pt idx="3">
                  <c:v>2017
U.S.</c:v>
                </c:pt>
              </c:strCache>
            </c:strRef>
          </c:cat>
          <c:val>
            <c:numRef>
              <c:f>'[1]Indicator Tables'!$I$8:$L$8</c:f>
              <c:numCache>
                <c:formatCode>General</c:formatCode>
                <c:ptCount val="4"/>
                <c:pt idx="0">
                  <c:v>36.299999999999997</c:v>
                </c:pt>
                <c:pt idx="1">
                  <c:v>52</c:v>
                </c:pt>
                <c:pt idx="2">
                  <c:v>36.299999999999997</c:v>
                </c:pt>
                <c:pt idx="3">
                  <c:v>36.9</c:v>
                </c:pt>
              </c:numCache>
            </c:numRef>
          </c:val>
          <c:extLst>
            <c:ext xmlns:c16="http://schemas.microsoft.com/office/drawing/2014/chart" uri="{C3380CC4-5D6E-409C-BE32-E72D297353CC}">
              <c16:uniqueId val="{00000008-374E-4B8E-87E8-EE002EFECF46}"/>
            </c:ext>
          </c:extLst>
        </c:ser>
        <c:dLbls>
          <c:dLblPos val="outEnd"/>
          <c:showLegendKey val="0"/>
          <c:showVal val="1"/>
          <c:showCatName val="0"/>
          <c:showSerName val="0"/>
          <c:showPercent val="0"/>
          <c:showBubbleSize val="0"/>
        </c:dLbls>
        <c:gapWidth val="150"/>
        <c:axId val="1411077295"/>
        <c:axId val="1411058159"/>
      </c:barChart>
      <c:catAx>
        <c:axId val="1411077295"/>
        <c:scaling>
          <c:orientation val="minMax"/>
        </c:scaling>
        <c:delete val="0"/>
        <c:axPos val="b"/>
        <c:numFmt formatCode="General" sourceLinked="1"/>
        <c:majorTickMark val="out"/>
        <c:minorTickMark val="none"/>
        <c:tickLblPos val="nextTo"/>
        <c:crossAx val="1411058159"/>
        <c:crosses val="autoZero"/>
        <c:auto val="1"/>
        <c:lblAlgn val="ctr"/>
        <c:lblOffset val="100"/>
        <c:noMultiLvlLbl val="0"/>
      </c:catAx>
      <c:valAx>
        <c:axId val="1411058159"/>
        <c:scaling>
          <c:orientation val="minMax"/>
        </c:scaling>
        <c:delete val="1"/>
        <c:axPos val="l"/>
        <c:numFmt formatCode="General" sourceLinked="1"/>
        <c:majorTickMark val="out"/>
        <c:minorTickMark val="none"/>
        <c:tickLblPos val="nextTo"/>
        <c:crossAx val="141107729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Melanoma skin cancer new cases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D36-48C9-A95D-5A55B5A966F7}"/>
              </c:ext>
            </c:extLst>
          </c:dPt>
          <c:dPt>
            <c:idx val="1"/>
            <c:invertIfNegative val="0"/>
            <c:bubble3D val="0"/>
            <c:spPr>
              <a:solidFill>
                <a:srgbClr val="3D6E6F"/>
              </a:solidFill>
            </c:spPr>
            <c:extLst>
              <c:ext xmlns:c16="http://schemas.microsoft.com/office/drawing/2014/chart" uri="{C3380CC4-5D6E-409C-BE32-E72D297353CC}">
                <c16:uniqueId val="{00000003-6D36-48C9-A95D-5A55B5A966F7}"/>
              </c:ext>
            </c:extLst>
          </c:dPt>
          <c:dPt>
            <c:idx val="2"/>
            <c:invertIfNegative val="0"/>
            <c:bubble3D val="0"/>
            <c:spPr>
              <a:solidFill>
                <a:srgbClr val="A2ADB1"/>
              </a:solidFill>
            </c:spPr>
            <c:extLst>
              <c:ext xmlns:c16="http://schemas.microsoft.com/office/drawing/2014/chart" uri="{C3380CC4-5D6E-409C-BE32-E72D297353CC}">
                <c16:uniqueId val="{00000005-6D36-48C9-A95D-5A55B5A966F7}"/>
              </c:ext>
            </c:extLst>
          </c:dPt>
          <c:dPt>
            <c:idx val="3"/>
            <c:invertIfNegative val="0"/>
            <c:bubble3D val="0"/>
            <c:spPr>
              <a:solidFill>
                <a:srgbClr val="A2ADB1"/>
              </a:solidFill>
            </c:spPr>
            <c:extLst>
              <c:ext xmlns:c16="http://schemas.microsoft.com/office/drawing/2014/chart" uri="{C3380CC4-5D6E-409C-BE32-E72D297353CC}">
                <c16:uniqueId val="{00000007-6D36-48C9-A95D-5A55B5A966F7}"/>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Tables'!$M$9:$P$9</c:f>
              <c:strCache>
                <c:ptCount val="4"/>
                <c:pt idx="0">
                  <c:v>2013-2015
Hancock County</c:v>
                </c:pt>
                <c:pt idx="1">
                  <c:v>2016-2018
Hancock County</c:v>
                </c:pt>
                <c:pt idx="2">
                  <c:v>2016-2018
Maine</c:v>
                </c:pt>
                <c:pt idx="3">
                  <c:v>2017
U.S.</c:v>
                </c:pt>
              </c:strCache>
            </c:strRef>
          </c:cat>
          <c:val>
            <c:numRef>
              <c:f>'[1]Indicator Tables'!$I$9:$L$9</c:f>
              <c:numCache>
                <c:formatCode>General</c:formatCode>
                <c:ptCount val="4"/>
                <c:pt idx="0">
                  <c:v>33</c:v>
                </c:pt>
                <c:pt idx="1">
                  <c:v>37</c:v>
                </c:pt>
                <c:pt idx="2">
                  <c:v>27.3</c:v>
                </c:pt>
                <c:pt idx="3">
                  <c:v>22.6</c:v>
                </c:pt>
              </c:numCache>
            </c:numRef>
          </c:val>
          <c:extLst>
            <c:ext xmlns:c16="http://schemas.microsoft.com/office/drawing/2014/chart" uri="{C3380CC4-5D6E-409C-BE32-E72D297353CC}">
              <c16:uniqueId val="{00000008-6D36-48C9-A95D-5A55B5A966F7}"/>
            </c:ext>
          </c:extLst>
        </c:ser>
        <c:dLbls>
          <c:dLblPos val="outEnd"/>
          <c:showLegendKey val="0"/>
          <c:showVal val="1"/>
          <c:showCatName val="0"/>
          <c:showSerName val="0"/>
          <c:showPercent val="0"/>
          <c:showBubbleSize val="0"/>
        </c:dLbls>
        <c:gapWidth val="150"/>
        <c:axId val="1411081455"/>
        <c:axId val="1411059407"/>
      </c:barChart>
      <c:catAx>
        <c:axId val="1411081455"/>
        <c:scaling>
          <c:orientation val="minMax"/>
        </c:scaling>
        <c:delete val="0"/>
        <c:axPos val="b"/>
        <c:numFmt formatCode="General" sourceLinked="1"/>
        <c:majorTickMark val="out"/>
        <c:minorTickMark val="none"/>
        <c:tickLblPos val="nextTo"/>
        <c:crossAx val="1411059407"/>
        <c:crosses val="autoZero"/>
        <c:auto val="1"/>
        <c:lblAlgn val="ctr"/>
        <c:lblOffset val="100"/>
        <c:noMultiLvlLbl val="0"/>
      </c:catAx>
      <c:valAx>
        <c:axId val="1411059407"/>
        <c:scaling>
          <c:orientation val="minMax"/>
        </c:scaling>
        <c:delete val="1"/>
        <c:axPos val="l"/>
        <c:numFmt formatCode="General" sourceLinked="1"/>
        <c:majorTickMark val="out"/>
        <c:minorTickMark val="none"/>
        <c:tickLblPos val="nextTo"/>
        <c:crossAx val="141108145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Prostate cancer new cases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Tables'!$H$10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4C51-42B8-BF03-7F44CB790C0E}"/>
              </c:ext>
            </c:extLst>
          </c:dPt>
          <c:dPt>
            <c:idx val="1"/>
            <c:invertIfNegative val="0"/>
            <c:bubble3D val="0"/>
            <c:spPr>
              <a:solidFill>
                <a:srgbClr val="3D6E6F"/>
              </a:solidFill>
            </c:spPr>
            <c:extLst>
              <c:ext xmlns:c16="http://schemas.microsoft.com/office/drawing/2014/chart" uri="{C3380CC4-5D6E-409C-BE32-E72D297353CC}">
                <c16:uniqueId val="{00000003-4C51-42B8-BF03-7F44CB790C0E}"/>
              </c:ext>
            </c:extLst>
          </c:dPt>
          <c:dPt>
            <c:idx val="2"/>
            <c:invertIfNegative val="0"/>
            <c:bubble3D val="0"/>
            <c:spPr>
              <a:solidFill>
                <a:srgbClr val="A2ADB1"/>
              </a:solidFill>
            </c:spPr>
            <c:extLst>
              <c:ext xmlns:c16="http://schemas.microsoft.com/office/drawing/2014/chart" uri="{C3380CC4-5D6E-409C-BE32-E72D297353CC}">
                <c16:uniqueId val="{00000005-4C51-42B8-BF03-7F44CB790C0E}"/>
              </c:ext>
            </c:extLst>
          </c:dPt>
          <c:dPt>
            <c:idx val="3"/>
            <c:invertIfNegative val="0"/>
            <c:bubble3D val="0"/>
            <c:spPr>
              <a:solidFill>
                <a:srgbClr val="A2ADB1"/>
              </a:solidFill>
            </c:spPr>
            <c:extLst>
              <c:ext xmlns:c16="http://schemas.microsoft.com/office/drawing/2014/chart" uri="{C3380CC4-5D6E-409C-BE32-E72D297353CC}">
                <c16:uniqueId val="{00000007-4C51-42B8-BF03-7F44CB790C0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Tables'!$M$10:$P$10</c:f>
              <c:strCache>
                <c:ptCount val="4"/>
                <c:pt idx="0">
                  <c:v>2013-2015
Hancock County</c:v>
                </c:pt>
                <c:pt idx="1">
                  <c:v>2016-2018
Hancock County</c:v>
                </c:pt>
                <c:pt idx="2">
                  <c:v>2016-2018
Maine</c:v>
                </c:pt>
                <c:pt idx="3">
                  <c:v>2017
U.S.</c:v>
                </c:pt>
              </c:strCache>
            </c:strRef>
          </c:cat>
          <c:val>
            <c:numRef>
              <c:f>'[1]Indicator Tables'!$I$10:$L$10</c:f>
              <c:numCache>
                <c:formatCode>General</c:formatCode>
                <c:ptCount val="4"/>
                <c:pt idx="0">
                  <c:v>110.3</c:v>
                </c:pt>
                <c:pt idx="1">
                  <c:v>135.19999999999999</c:v>
                </c:pt>
                <c:pt idx="2">
                  <c:v>93.8</c:v>
                </c:pt>
                <c:pt idx="3">
                  <c:v>106.4</c:v>
                </c:pt>
              </c:numCache>
            </c:numRef>
          </c:val>
          <c:extLst>
            <c:ext xmlns:c16="http://schemas.microsoft.com/office/drawing/2014/chart" uri="{C3380CC4-5D6E-409C-BE32-E72D297353CC}">
              <c16:uniqueId val="{00000008-4C51-42B8-BF03-7F44CB790C0E}"/>
            </c:ext>
          </c:extLst>
        </c:ser>
        <c:dLbls>
          <c:dLblPos val="outEnd"/>
          <c:showLegendKey val="0"/>
          <c:showVal val="1"/>
          <c:showCatName val="0"/>
          <c:showSerName val="0"/>
          <c:showPercent val="0"/>
          <c:showBubbleSize val="0"/>
        </c:dLbls>
        <c:gapWidth val="150"/>
        <c:axId val="1411072719"/>
        <c:axId val="1411072303"/>
      </c:barChart>
      <c:catAx>
        <c:axId val="1411072719"/>
        <c:scaling>
          <c:orientation val="minMax"/>
        </c:scaling>
        <c:delete val="0"/>
        <c:axPos val="b"/>
        <c:numFmt formatCode="General" sourceLinked="1"/>
        <c:majorTickMark val="out"/>
        <c:minorTickMark val="none"/>
        <c:tickLblPos val="nextTo"/>
        <c:crossAx val="1411072303"/>
        <c:crosses val="autoZero"/>
        <c:auto val="1"/>
        <c:lblAlgn val="ctr"/>
        <c:lblOffset val="100"/>
        <c:noMultiLvlLbl val="0"/>
      </c:catAx>
      <c:valAx>
        <c:axId val="1411072303"/>
        <c:scaling>
          <c:orientation val="minMax"/>
        </c:scaling>
        <c:delete val="1"/>
        <c:axPos val="l"/>
        <c:numFmt formatCode="General" sourceLinked="1"/>
        <c:majorTickMark val="out"/>
        <c:minorTickMark val="none"/>
        <c:tickLblPos val="nextTo"/>
        <c:crossAx val="141107271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157811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a:p>
          <a:p>
            <a:r>
              <a:rPr lang="en-US" dirty="0"/>
              <a:t>Leader to introduce point person for review of previous health improvement efforts.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Nikki Robichaud</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Outpatient Quality Lead, Northern Light Blue Hill Hospital and Northern Light Maine Coast Hospital</a:t>
            </a:r>
            <a:b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 May,</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Public Health Liaison, </a:t>
            </a:r>
            <a:r>
              <a:rPr lang="en-US" sz="12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Downeast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Public Health District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495437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Nikki Robichaud</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Outpatient Quality Lead, Northern Light Blue Hill Hospital and Northern Light Maine Coast Hospital</a:t>
            </a:r>
            <a:b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 May,</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Public Health Liaison, </a:t>
            </a:r>
            <a:r>
              <a:rPr lang="en-US" sz="12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Downeast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Public Health District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12</a:t>
            </a:fld>
            <a:endParaRPr lang="en-US"/>
          </a:p>
        </p:txBody>
      </p:sp>
    </p:spTree>
    <p:extLst>
      <p:ext uri="{BB962C8B-B14F-4D97-AF65-F5344CB8AC3E}">
        <p14:creationId xmlns:p14="http://schemas.microsoft.com/office/powerpoint/2010/main" val="3683226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13</a:t>
            </a:fld>
            <a:endParaRPr lang="en-US"/>
          </a:p>
        </p:txBody>
      </p:sp>
    </p:spTree>
    <p:extLst>
      <p:ext uri="{BB962C8B-B14F-4D97-AF65-F5344CB8AC3E}">
        <p14:creationId xmlns:p14="http://schemas.microsoft.com/office/powerpoint/2010/main" val="4043344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1928469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998458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CHNA efforts point person</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2945617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a:t>
            </a:r>
            <a:r>
              <a:rPr lang="en-US" baseline="0" dirty="0"/>
              <a:t> Madison MacLean of John Snow, Inc. (JSI) who will now give a data presentation on the top indicators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2829583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294347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some important notes about the data here that will help you understand it. First, the data comes from many sources. We’ve included those sources in the Data Health Profiles- you can get a copy to review from the presenter.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data point is accompanied by a year. This is the year the measurement was taken. It is important to know that when multiple years are presented, or a range of years (as in this slide), the data refers to measurement that includes ALL the years indicated. It is NOT an average of the data from those years. It combines data from across those years into a single measurement.</a:t>
            </a:r>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121035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3802180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John Snow, Inc.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3991502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Hancock County is 82, which is significantly higher than the state average of 78. Hancock County has one of the highest life expectancy in the state, one of 4 counties that has a life expectancy of 79.5 or older.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Hancock County.  They are also the leading causes of death for the whole state of Maine.</a:t>
            </a:r>
            <a:endParaRPr lang="en-US" dirty="0"/>
          </a:p>
          <a:p>
            <a:endParaRPr lang="en-US" dirty="0"/>
          </a:p>
          <a:p>
            <a:r>
              <a:rPr lang="en-US" dirty="0"/>
              <a:t>The leading cause of death is cancer, the same as the state leading cause of death. As we will see later in the presentation, Hancock County has higher rates of melanoma, colorectal, and prostate cancer than the State of Maine generally, which is reflected as the leading causes of death. </a:t>
            </a:r>
          </a:p>
          <a:p>
            <a:endParaRPr lang="en-US" baseline="0" dirty="0"/>
          </a:p>
          <a:p>
            <a:r>
              <a:rPr lang="en-US" baseline="0" dirty="0"/>
              <a:t>Some highlights:</a:t>
            </a:r>
          </a:p>
          <a:p>
            <a:r>
              <a:rPr lang="en-US" baseline="0" dirty="0"/>
              <a:t>In Hancock County and Maine overall, the leading cause of death is Cancer followed by Heart Disease.  The opposite is true in the U.S. overall- Heart Disease is the leading cause of death, and cancer is the 2</a:t>
            </a:r>
            <a:r>
              <a:rPr lang="en-US" baseline="30000" dirty="0"/>
              <a:t>nd</a:t>
            </a:r>
            <a:r>
              <a:rPr lang="en-US" baseline="0" dirty="0"/>
              <a:t> leading cause.  One of the reasons that this is true is because we have higher rates of risk factors for cancer, such as smoking/tobacco use.  At the same time, there has been a lot of success implementing treatment of heart disease, resulting in folks with heart disease living longer.</a:t>
            </a:r>
          </a:p>
          <a:p>
            <a:endParaRPr lang="en-US" baseline="0" dirty="0"/>
          </a:p>
          <a:p>
            <a:r>
              <a:rPr lang="en-US" baseline="0" dirty="0"/>
              <a:t>The 4</a:t>
            </a:r>
            <a:r>
              <a:rPr lang="en-US" baseline="30000" dirty="0"/>
              <a:t>th</a:t>
            </a:r>
            <a:r>
              <a:rPr lang="en-US" baseline="0" dirty="0"/>
              <a:t> leading cause of death in Hancock County- Unintentional Injury- includes a number of accidental causes:  Three of the most common causes are 1) deaths due to motor vehicle crashes, and 2) deaths due to accidental falls, and iii) deaths due to poisonings that either were unintentional or the intent was undetermined.  Suicides and firearm deaths are classified as intentional injury.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Hancock County has the 8</a:t>
            </a:r>
            <a:r>
              <a:rPr lang="en-US" baseline="30000" dirty="0">
                <a:cs typeface="Calibri"/>
              </a:rPr>
              <a:t>th</a:t>
            </a:r>
            <a:r>
              <a:rPr lang="en-US" dirty="0">
                <a:cs typeface="Calibri"/>
              </a:rPr>
              <a:t> largest population of any Maine County. </a:t>
            </a:r>
            <a:r>
              <a:rPr lang="en-US" dirty="0"/>
              <a:t>The population is aging, but as we saw in the previous slide, the life expectancy is among the highest in the state.  There are fewer children and young adults and more adults over the age of 65, and fewer adults of the age where they might expect to have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Hancock County is one of 12 counties with no population in a metro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Hancock County has had a 4-5% increase in the rate of adults who have achieved an associate’s degree or higher degree of education. This is highlighted in the change over time map, which shows that this was a greater increase than 2 other counties and equal to 6 other counties.</a:t>
            </a: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During this period, poverty decreased in Maine overall. Hancock County’s poverty rate has decreased slightly over the time period, as shown in the change over time map. Currently, about11% of the county population lives in poverty. </a:t>
            </a:r>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Hancock County has a significantly higher rate of uninsured residents than the state, but no comparison could be made to the US because different years of data were used. While rates are high in the county, they have improved significantly since 2009-2011.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1557755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These are measures of quality of care, showing the rates of hospitalizations and visits to the ED for conditions that could have been handled in a doctor’s office include PCPs and urgent care.  Often this happens because the patient does not have access to a primary care provider or PCP. Hancock County has a significantly higher rate when compared to the state, but rates are improving within the county.  These data combine multiple years, in order to make the data more precise.</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Database</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370580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rPr>
              <a:t>Local Planning Committee Member to go over agenda and then turn it over to Jo Morrissey to provide an overview of the Zoom tools available and the purpose of today’s forum</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3714411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rate of Hancock County residents who have been diagnosed with Lyme Disease has decreased between 2019 and 2020 but remains higher than the state overall.  None of these measurements could be tested for significance.</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Infectious Disease Surveillance System</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2071669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rate of new colorectal cancer diagnoses are significantly higher than the state overall. Rates are rising within the county, but not to a significant degree.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These data are age-adjusted, meaning that we have calculated the rates so that they can be compared to other parts of the state that might have a younger population. Older people tend to have higher rates of many diseases, including cancer. It’s important to adjust for age so that we don’t accidentally mistake a place with older people for a place with an unusual number of disease-related deaths.</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Cancer Registry</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3087422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Similar to the previous slide, the rate of those diagnosed with melanoma skin cancer is significantly higher than the state rate and rising within the county. This indicator is also age-adjusted.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Cancer Registry</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Prostate cancer diagnoses are rising within Hancock County and the rate is significantly higher than the state overall. This too is an age-adjusted rate.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Cancer Registry</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170735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Hancock County residents are significantly more likely to be hospitalized due to a heart attack when compared to the state. The rate has decreased since 2016-2017, but not significantly.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Database</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1918485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graphs show a higher percentage of adults in Hancock County are not engaging in physical activity outside of work. Compared to past years the prevalence of sedentary lifestyles has increased significantly.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1235459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The percentage of middle school students who are consuming fruits and vegetables at least 5 days a week has decreased since 2017 and is significantly lower than the state overall. </a:t>
            </a:r>
          </a:p>
          <a:p>
            <a:endParaRPr lang="en-US" dirty="0"/>
          </a:p>
          <a:p>
            <a:r>
              <a:rPr lang="en-US" dirty="0"/>
              <a:t>Data Source: BRFSS</a:t>
            </a:r>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2427475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Women in Hancock County who smoked during pregnancy is significantly higher than the state. Although rates have remained stable between 2016-2017 and 2018-2019 there is a concern given the birth and health outcomes associated with exposure to tobacco in utero.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3331472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Toddlers in Hancock County are being tested for lead exposure at a significantly lower rate than the state. While there has been an increase within the county since 2018, this should be a focus area given the cognitive and health implications of lead exposure.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Childhood Lead Poisoning Prevention Unit</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3702782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Three years old being screened for lead exposure is significantly lower than the state, similar to what we saw in the previous slide. Those being tested has decreased within the county since 2018. Though this change is not itself significant, a lower measurement here is a concern.</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Childhood Lead Poisoning Prevention Unit</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51812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2187566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graph shows that injury deaths have increased significantly in Hancock County over time. Rates of injury deaths in Hancock County are lower than the state overall but not significantly. </a:t>
            </a:r>
          </a:p>
          <a:p>
            <a:endParaRPr lang="en-US" sz="1800" dirty="0"/>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1046581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rates of poisoning deaths within Hancock County have increased significantly since 2007-2011. This indicator shows unintentional or undetermined poisoning, meaning these deaths are not due to suicide or other intentional injuries. While the Hancock County rate is lower than the state, the difference is not significant.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125554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percentage of high school students who report they have felt sad and hopeless for two weeks in a row has been increasing over time. This indicator is defined as those who have stopped doing some of their usual activities for two week or more during the past 12 months. </a:t>
            </a:r>
          </a:p>
          <a:p>
            <a:endParaRPr lang="en-US" dirty="0"/>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2471817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previous slide, we are seeing an increase in middle school student who report they have felt sad or hopeless. </a:t>
            </a:r>
          </a:p>
          <a:p>
            <a:endParaRPr lang="en-US" dirty="0"/>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35604385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Intentional self-injury, such as cutting or burning, is defined as harming oneself without wanting to die. The percentage of high school students who are engaging in self-injurious behaviors has increased significantly in Hancock County between 2017 and 2019 and is also significantly higher than the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30854991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school students in Hancock County are binge drinking at a significantly higher rate than in 2015. While Hancock County is lower than the state overall, the rise within the county is worth exploring. </a:t>
            </a:r>
          </a:p>
          <a:p>
            <a:endParaRPr lang="en-US" dirty="0"/>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2909869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number of overdose deaths have increased significantly in Hancock County between 2018 and 2019. The rates are higher than the state, but not significantly. These increases could be attributed to the opioid crisis in the state and across the country. </a:t>
            </a:r>
          </a:p>
          <a:p>
            <a:endParaRPr lang="en-US" sz="1800" dirty="0"/>
          </a:p>
          <a:p>
            <a:r>
              <a:rPr lang="en-US" sz="1800" b="0" i="0" u="none" strike="noStrike" dirty="0">
                <a:solidFill>
                  <a:srgbClr val="000000"/>
                </a:solidFill>
                <a:effectLst/>
                <a:latin typeface="Calibri" panose="020F0502020204030204" pitchFamily="34" charset="0"/>
              </a:rPr>
              <a:t>Data Source: Maine Emergency Medical Services</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a:p>
        </p:txBody>
      </p:sp>
    </p:spTree>
    <p:extLst>
      <p:ext uri="{BB962C8B-B14F-4D97-AF65-F5344CB8AC3E}">
        <p14:creationId xmlns:p14="http://schemas.microsoft.com/office/powerpoint/2010/main" val="27464320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misuse of prescription drugs among high school students has increased in Hancock County between 2017 and 2019.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a:p>
        </p:txBody>
      </p:sp>
    </p:spTree>
    <p:extLst>
      <p:ext uri="{BB962C8B-B14F-4D97-AF65-F5344CB8AC3E}">
        <p14:creationId xmlns:p14="http://schemas.microsoft.com/office/powerpoint/2010/main" val="4051939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Similar to high school students, the percentage of middle school students misusing prescription drugs has increased since 2017 and is nearing the state rate.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49</a:t>
            </a:fld>
            <a:endParaRPr lang="en-US"/>
          </a:p>
        </p:txBody>
      </p:sp>
    </p:spTree>
    <p:extLst>
      <p:ext uri="{BB962C8B-B14F-4D97-AF65-F5344CB8AC3E}">
        <p14:creationId xmlns:p14="http://schemas.microsoft.com/office/powerpoint/2010/main" val="25804170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Fewer high school students are smoking cigarettes, but there has been a significant increase in those using e-cigarettes when compared to past years.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50</a:t>
            </a:fld>
            <a:endParaRPr lang="en-US"/>
          </a:p>
        </p:txBody>
      </p:sp>
    </p:spTree>
    <p:extLst>
      <p:ext uri="{BB962C8B-B14F-4D97-AF65-F5344CB8AC3E}">
        <p14:creationId xmlns:p14="http://schemas.microsoft.com/office/powerpoint/2010/main" val="367741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1748815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Middle school students have also shown a significant increase in the use of e-cigarettes.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51</a:t>
            </a:fld>
            <a:endParaRPr lang="en-US"/>
          </a:p>
        </p:txBody>
      </p:sp>
    </p:spTree>
    <p:extLst>
      <p:ext uri="{BB962C8B-B14F-4D97-AF65-F5344CB8AC3E}">
        <p14:creationId xmlns:p14="http://schemas.microsoft.com/office/powerpoint/2010/main" val="370425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390469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95142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Christina Maguire</a:t>
            </a:r>
            <a:r>
              <a:rPr lang="en-US"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President/CEO, Mount Desert Island Hospital </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John Ronan</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President, Northern Light Blue Hill Hospital and Northern Light Maine Coast Hospital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2141971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9/23/2021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9/23/2021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9/23/2021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9/23/2021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9/23/2021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9/23/2021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9/23/2021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9/23/2021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9/23/2021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4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4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mailto:nirobichaud@northernlight.org" TargetMode="External"/><Relationship Id="rId2" Type="http://schemas.openxmlformats.org/officeDocument/2006/relationships/hyperlink" Target="mailto:alfred.may@maine.gov" TargetMode="External"/><Relationship Id="rId1" Type="http://schemas.openxmlformats.org/officeDocument/2006/relationships/slideLayout" Target="../slideLayouts/slideLayout2.xml"/><Relationship Id="rId5" Type="http://schemas.openxmlformats.org/officeDocument/2006/relationships/hyperlink" Target="mailto:info@Mainechna.org" TargetMode="External"/><Relationship Id="rId4" Type="http://schemas.openxmlformats.org/officeDocument/2006/relationships/hyperlink" Target="mailto:nhammar@northernlight.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Hancock County</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3" name="Picture 2">
            <a:extLst>
              <a:ext uri="{FF2B5EF4-FFF2-40B4-BE49-F238E27FC236}">
                <a16:creationId xmlns:a16="http://schemas.microsoft.com/office/drawing/2014/main" id="{EBFBEF36-BAD4-4643-B580-0C83B3DD5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939" y="75132"/>
            <a:ext cx="4536281" cy="6507271"/>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10</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6F12-E635-47DE-80A9-A5A2D729F67C}"/>
              </a:ext>
            </a:extLst>
          </p:cNvPr>
          <p:cNvSpPr>
            <a:spLocks noGrp="1"/>
          </p:cNvSpPr>
          <p:nvPr>
            <p:ph type="title"/>
          </p:nvPr>
        </p:nvSpPr>
        <p:spPr/>
        <p:txBody>
          <a:bodyPr>
            <a:normAutofit fontScale="90000"/>
          </a:bodyPr>
          <a:lstStyle/>
          <a:p>
            <a:r>
              <a:rPr lang="en-US" dirty="0"/>
              <a:t>Local Activities and Accomplishments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12</a:t>
            </a:fld>
            <a:endParaRPr lang="en-US"/>
          </a:p>
        </p:txBody>
      </p:sp>
    </p:spTree>
    <p:extLst>
      <p:ext uri="{BB962C8B-B14F-4D97-AF65-F5344CB8AC3E}">
        <p14:creationId xmlns:p14="http://schemas.microsoft.com/office/powerpoint/2010/main" val="420136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normAutofit/>
          </a:bodyPr>
          <a:lstStyle/>
          <a:p>
            <a:r>
              <a:rPr lang="en-US" dirty="0"/>
              <a:t>Downeast District – Hancock County</a:t>
            </a:r>
            <a:br>
              <a:rPr lang="en-US" dirty="0"/>
            </a:br>
            <a:r>
              <a:rPr lang="en-US" sz="2700" dirty="0"/>
              <a:t>Hospital and District priority areas of work since the 2019 Shared CHNA</a:t>
            </a:r>
            <a:endParaRPr lang="en-US"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13</a:t>
            </a:fld>
            <a:endParaRPr lang="en-US"/>
          </a:p>
        </p:txBody>
      </p:sp>
      <p:graphicFrame>
        <p:nvGraphicFramePr>
          <p:cNvPr id="12" name="Table 11">
            <a:extLst>
              <a:ext uri="{FF2B5EF4-FFF2-40B4-BE49-F238E27FC236}">
                <a16:creationId xmlns:a16="http://schemas.microsoft.com/office/drawing/2014/main" id="{3615DC22-96D7-45C7-B035-101F4A68012A}"/>
              </a:ext>
            </a:extLst>
          </p:cNvPr>
          <p:cNvGraphicFramePr>
            <a:graphicFrameLocks noGrp="1"/>
          </p:cNvGraphicFramePr>
          <p:nvPr/>
        </p:nvGraphicFramePr>
        <p:xfrm>
          <a:off x="4142192" y="1721167"/>
          <a:ext cx="3834266" cy="1707833"/>
        </p:xfrm>
        <a:graphic>
          <a:graphicData uri="http://schemas.openxmlformats.org/drawingml/2006/table">
            <a:tbl>
              <a:tblPr firstRow="1" firstCol="1" bandRow="1">
                <a:tableStyleId>{7DF18680-E054-41AD-8BC1-D1AEF772440D}</a:tableStyleId>
              </a:tblPr>
              <a:tblGrid>
                <a:gridCol w="3834266">
                  <a:extLst>
                    <a:ext uri="{9D8B030D-6E8A-4147-A177-3AD203B41FA5}">
                      <a16:colId xmlns:a16="http://schemas.microsoft.com/office/drawing/2014/main" val="1948596266"/>
                    </a:ext>
                  </a:extLst>
                </a:gridCol>
              </a:tblGrid>
              <a:tr h="0">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COVID-19</a:t>
                      </a:r>
                    </a:p>
                  </a:txBody>
                  <a:tcPr marL="68580" marR="68580" marT="0" marB="0" anchor="ctr">
                    <a:solidFill>
                      <a:schemeClr val="accent2"/>
                    </a:solidFill>
                  </a:tcPr>
                </a:tc>
                <a:extLst>
                  <a:ext uri="{0D108BD9-81ED-4DB2-BD59-A6C34878D82A}">
                    <a16:rowId xmlns:a16="http://schemas.microsoft.com/office/drawing/2014/main" val="3653423732"/>
                  </a:ext>
                </a:extLst>
              </a:tr>
              <a:tr h="124188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Downeast Public Health District (Maine CDC)</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Mount Desert Island Hospital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Light Blue Hill Hospital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Light Maine Coast Hospital</a:t>
                      </a:r>
                    </a:p>
                  </a:txBody>
                  <a:tcPr marL="68580" marR="68580" marT="0" marB="0">
                    <a:solidFill>
                      <a:schemeClr val="bg1">
                        <a:lumMod val="85000"/>
                        <a:alpha val="25098"/>
                      </a:schemeClr>
                    </a:solidFill>
                  </a:tcPr>
                </a:tc>
                <a:extLst>
                  <a:ext uri="{0D108BD9-81ED-4DB2-BD59-A6C34878D82A}">
                    <a16:rowId xmlns:a16="http://schemas.microsoft.com/office/drawing/2014/main" val="3875244555"/>
                  </a:ext>
                </a:extLst>
              </a:tr>
            </a:tbl>
          </a:graphicData>
        </a:graphic>
      </p:graphicFrame>
      <p:graphicFrame>
        <p:nvGraphicFramePr>
          <p:cNvPr id="11" name="Table 10">
            <a:extLst>
              <a:ext uri="{FF2B5EF4-FFF2-40B4-BE49-F238E27FC236}">
                <a16:creationId xmlns:a16="http://schemas.microsoft.com/office/drawing/2014/main" id="{30A09A4F-C79D-4BE4-A4E0-95E2F77F5038}"/>
              </a:ext>
            </a:extLst>
          </p:cNvPr>
          <p:cNvGraphicFramePr>
            <a:graphicFrameLocks noGrp="1"/>
          </p:cNvGraphicFramePr>
          <p:nvPr/>
        </p:nvGraphicFramePr>
        <p:xfrm>
          <a:off x="237109" y="3682622"/>
          <a:ext cx="3934104" cy="1217105"/>
        </p:xfrm>
        <a:graphic>
          <a:graphicData uri="http://schemas.openxmlformats.org/drawingml/2006/table">
            <a:tbl>
              <a:tblPr firstRow="1" firstCol="1" bandRow="1">
                <a:tableStyleId>{7DF18680-E054-41AD-8BC1-D1AEF772440D}</a:tableStyleId>
              </a:tblPr>
              <a:tblGrid>
                <a:gridCol w="3934104">
                  <a:extLst>
                    <a:ext uri="{9D8B030D-6E8A-4147-A177-3AD203B41FA5}">
                      <a16:colId xmlns:a16="http://schemas.microsoft.com/office/drawing/2014/main" val="3891376059"/>
                    </a:ext>
                  </a:extLst>
                </a:gridCol>
              </a:tblGrid>
              <a:tr h="0">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Access to care</a:t>
                      </a:r>
                    </a:p>
                  </a:txBody>
                  <a:tcPr marL="68580" marR="68580" marT="0" marB="0" anchor="ctr">
                    <a:solidFill>
                      <a:schemeClr val="accent2"/>
                    </a:solidFill>
                  </a:tcPr>
                </a:tc>
                <a:extLst>
                  <a:ext uri="{0D108BD9-81ED-4DB2-BD59-A6C34878D82A}">
                    <a16:rowId xmlns:a16="http://schemas.microsoft.com/office/drawing/2014/main" val="3179199194"/>
                  </a:ext>
                </a:extLst>
              </a:tr>
              <a:tr h="81799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Mount Desert Island Hospital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Light Blue Hill Hospital</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Light Maine Coast Hospital</a:t>
                      </a:r>
                    </a:p>
                  </a:txBody>
                  <a:tcPr marL="68580" marR="68580" marT="0" marB="0">
                    <a:solidFill>
                      <a:schemeClr val="bg1">
                        <a:lumMod val="85000"/>
                        <a:alpha val="25098"/>
                      </a:schemeClr>
                    </a:solidFill>
                  </a:tcPr>
                </a:tc>
                <a:extLst>
                  <a:ext uri="{0D108BD9-81ED-4DB2-BD59-A6C34878D82A}">
                    <a16:rowId xmlns:a16="http://schemas.microsoft.com/office/drawing/2014/main" val="17096437"/>
                  </a:ext>
                </a:extLst>
              </a:tr>
            </a:tbl>
          </a:graphicData>
        </a:graphic>
      </p:graphicFrame>
      <p:graphicFrame>
        <p:nvGraphicFramePr>
          <p:cNvPr id="21" name="Table 20">
            <a:extLst>
              <a:ext uri="{FF2B5EF4-FFF2-40B4-BE49-F238E27FC236}">
                <a16:creationId xmlns:a16="http://schemas.microsoft.com/office/drawing/2014/main" id="{9C87C427-D906-4CD7-9610-531AE7DFAF11}"/>
              </a:ext>
            </a:extLst>
          </p:cNvPr>
          <p:cNvGraphicFramePr>
            <a:graphicFrameLocks noGrp="1"/>
          </p:cNvGraphicFramePr>
          <p:nvPr/>
        </p:nvGraphicFramePr>
        <p:xfrm>
          <a:off x="7976458" y="3683968"/>
          <a:ext cx="3907616" cy="1462469"/>
        </p:xfrm>
        <a:graphic>
          <a:graphicData uri="http://schemas.openxmlformats.org/drawingml/2006/table">
            <a:tbl>
              <a:tblPr firstRow="1" firstCol="1" bandRow="1">
                <a:tableStyleId>{7DF18680-E054-41AD-8BC1-D1AEF772440D}</a:tableStyleId>
              </a:tblPr>
              <a:tblGrid>
                <a:gridCol w="3907616">
                  <a:extLst>
                    <a:ext uri="{9D8B030D-6E8A-4147-A177-3AD203B41FA5}">
                      <a16:colId xmlns:a16="http://schemas.microsoft.com/office/drawing/2014/main" val="3025723715"/>
                    </a:ext>
                  </a:extLst>
                </a:gridCol>
              </a:tblGrid>
              <a:tr h="42391">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Substance use</a:t>
                      </a:r>
                    </a:p>
                  </a:txBody>
                  <a:tcPr marL="68580" marR="68580" marT="0" marB="0" anchor="ctr">
                    <a:solidFill>
                      <a:schemeClr val="accent2"/>
                    </a:solidFill>
                  </a:tcPr>
                </a:tc>
                <a:extLst>
                  <a:ext uri="{0D108BD9-81ED-4DB2-BD59-A6C34878D82A}">
                    <a16:rowId xmlns:a16="http://schemas.microsoft.com/office/drawing/2014/main" val="417813764"/>
                  </a:ext>
                </a:extLst>
              </a:tr>
              <a:tr h="103163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Mount Desert Island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Blue Hill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Maine Coast Hospital</a:t>
                      </a:r>
                    </a:p>
                  </a:txBody>
                  <a:tcPr marL="68580" marR="68580" marT="0" marB="0">
                    <a:solidFill>
                      <a:schemeClr val="bg1">
                        <a:lumMod val="85000"/>
                        <a:alpha val="25098"/>
                      </a:schemeClr>
                    </a:solidFill>
                  </a:tcPr>
                </a:tc>
                <a:extLst>
                  <a:ext uri="{0D108BD9-81ED-4DB2-BD59-A6C34878D82A}">
                    <a16:rowId xmlns:a16="http://schemas.microsoft.com/office/drawing/2014/main" val="3017020601"/>
                  </a:ext>
                </a:extLst>
              </a:tr>
            </a:tbl>
          </a:graphicData>
        </a:graphic>
      </p:graphicFrame>
      <p:sp>
        <p:nvSpPr>
          <p:cNvPr id="13" name="Content Placeholder 2">
            <a:extLst>
              <a:ext uri="{FF2B5EF4-FFF2-40B4-BE49-F238E27FC236}">
                <a16:creationId xmlns:a16="http://schemas.microsoft.com/office/drawing/2014/main" id="{B31529E4-480E-4D1E-A2EF-211AD6EB6C9D}"/>
              </a:ext>
            </a:extLst>
          </p:cNvPr>
          <p:cNvSpPr txBox="1">
            <a:spLocks/>
          </p:cNvSpPr>
          <p:nvPr/>
        </p:nvSpPr>
        <p:spPr>
          <a:xfrm>
            <a:off x="670173" y="5511873"/>
            <a:ext cx="10086109" cy="476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rgbClr val="003399"/>
                </a:solidFill>
              </a:rPr>
              <a:t>Downeast Community Partners, Hancock County Emergency Management Agency, Eastern Area Agency on Aging, Healthy Acadia, and United Way of Eastern Maine’s work spans all categories.</a:t>
            </a:r>
          </a:p>
          <a:p>
            <a:pPr marL="0" indent="0" algn="ctr">
              <a:buFont typeface="Arial" panose="020B0604020202020204" pitchFamily="34" charset="0"/>
              <a:buNone/>
            </a:pPr>
            <a:endParaRPr lang="en-US" sz="700" dirty="0">
              <a:solidFill>
                <a:srgbClr val="003399"/>
              </a:solidFill>
            </a:endParaRPr>
          </a:p>
        </p:txBody>
      </p:sp>
      <p:graphicFrame>
        <p:nvGraphicFramePr>
          <p:cNvPr id="14" name="Table 13">
            <a:extLst>
              <a:ext uri="{FF2B5EF4-FFF2-40B4-BE49-F238E27FC236}">
                <a16:creationId xmlns:a16="http://schemas.microsoft.com/office/drawing/2014/main" id="{C3A238B7-82D2-476C-807B-297C8DA09667}"/>
              </a:ext>
            </a:extLst>
          </p:cNvPr>
          <p:cNvGraphicFramePr>
            <a:graphicFrameLocks noGrp="1"/>
          </p:cNvGraphicFramePr>
          <p:nvPr/>
        </p:nvGraphicFramePr>
        <p:xfrm>
          <a:off x="4171213" y="3683968"/>
          <a:ext cx="3805245" cy="1462469"/>
        </p:xfrm>
        <a:graphic>
          <a:graphicData uri="http://schemas.openxmlformats.org/drawingml/2006/table">
            <a:tbl>
              <a:tblPr firstRow="1" firstCol="1" bandRow="1">
                <a:tableStyleId>{7DF18680-E054-41AD-8BC1-D1AEF772440D}</a:tableStyleId>
              </a:tblPr>
              <a:tblGrid>
                <a:gridCol w="3805245">
                  <a:extLst>
                    <a:ext uri="{9D8B030D-6E8A-4147-A177-3AD203B41FA5}">
                      <a16:colId xmlns:a16="http://schemas.microsoft.com/office/drawing/2014/main" val="3891376059"/>
                    </a:ext>
                  </a:extLst>
                </a:gridCol>
              </a:tblGrid>
              <a:tr h="0">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Social Determinants of Health</a:t>
                      </a:r>
                    </a:p>
                  </a:txBody>
                  <a:tcPr marL="68580" marR="68580" marT="0" marB="0" anchor="ctr">
                    <a:solidFill>
                      <a:schemeClr val="accent2"/>
                    </a:solidFill>
                  </a:tcPr>
                </a:tc>
                <a:extLst>
                  <a:ext uri="{0D108BD9-81ED-4DB2-BD59-A6C34878D82A}">
                    <a16:rowId xmlns:a16="http://schemas.microsoft.com/office/drawing/2014/main" val="3179199194"/>
                  </a:ext>
                </a:extLst>
              </a:tr>
              <a:tr h="52707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Mount Desert Island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Blue Hill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Maine Coast Hospital</a:t>
                      </a:r>
                    </a:p>
                  </a:txBody>
                  <a:tcPr marL="68580" marR="68580" marT="0" marB="0">
                    <a:solidFill>
                      <a:schemeClr val="bg1">
                        <a:lumMod val="85000"/>
                        <a:alpha val="25098"/>
                      </a:schemeClr>
                    </a:solidFill>
                  </a:tcPr>
                </a:tc>
                <a:extLst>
                  <a:ext uri="{0D108BD9-81ED-4DB2-BD59-A6C34878D82A}">
                    <a16:rowId xmlns:a16="http://schemas.microsoft.com/office/drawing/2014/main" val="17096437"/>
                  </a:ext>
                </a:extLst>
              </a:tr>
            </a:tbl>
          </a:graphicData>
        </a:graphic>
      </p:graphicFrame>
    </p:spTree>
    <p:extLst>
      <p:ext uri="{BB962C8B-B14F-4D97-AF65-F5344CB8AC3E}">
        <p14:creationId xmlns:p14="http://schemas.microsoft.com/office/powerpoint/2010/main" val="97955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normAutofit/>
          </a:bodyPr>
          <a:lstStyle/>
          <a:p>
            <a:r>
              <a:rPr lang="en-US" dirty="0"/>
              <a:t>Downeast District – Hancock County</a:t>
            </a:r>
            <a:br>
              <a:rPr lang="en-US" dirty="0"/>
            </a:br>
            <a:r>
              <a:rPr lang="en-US" sz="2700" dirty="0"/>
              <a:t>Hospital and District priority areas of work since the 2019 Shared CHNA</a:t>
            </a:r>
            <a:endParaRPr lang="en-US" dirty="0"/>
          </a:p>
        </p:txBody>
      </p:sp>
      <p:sp>
        <p:nvSpPr>
          <p:cNvPr id="3" name="Content Placeholder 2">
            <a:extLst>
              <a:ext uri="{FF2B5EF4-FFF2-40B4-BE49-F238E27FC236}">
                <a16:creationId xmlns:a16="http://schemas.microsoft.com/office/drawing/2014/main" id="{810A6654-7C94-4638-A6FA-A2199C269969}"/>
              </a:ext>
            </a:extLst>
          </p:cNvPr>
          <p:cNvSpPr>
            <a:spLocks noGrp="1"/>
          </p:cNvSpPr>
          <p:nvPr>
            <p:ph idx="1"/>
          </p:nvPr>
        </p:nvSpPr>
        <p:spPr>
          <a:xfrm>
            <a:off x="838200" y="4844784"/>
            <a:ext cx="10086109" cy="476019"/>
          </a:xfrm>
        </p:spPr>
        <p:txBody>
          <a:bodyPr>
            <a:normAutofit/>
          </a:bodyPr>
          <a:lstStyle/>
          <a:p>
            <a:pPr marL="0" indent="0" algn="ctr">
              <a:buNone/>
            </a:pPr>
            <a:r>
              <a:rPr lang="en-US" sz="1400" dirty="0">
                <a:solidFill>
                  <a:srgbClr val="003399"/>
                </a:solidFill>
              </a:rPr>
              <a:t>Downeast Community Partners, Hancock County Emergency Management Agency, Eastern Area Agency on Aging, Healthy Acadia, and United Way of Eastern Maine’s work spans all categories.</a:t>
            </a:r>
          </a:p>
          <a:p>
            <a:pPr marL="0" indent="0" algn="ctr">
              <a:buNone/>
            </a:pPr>
            <a:endParaRPr lang="en-US" sz="700" dirty="0">
              <a:solidFill>
                <a:srgbClr val="003399"/>
              </a:solidFill>
            </a:endParaRP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14</a:t>
            </a:fld>
            <a:endParaRPr lang="en-US"/>
          </a:p>
        </p:txBody>
      </p:sp>
      <p:graphicFrame>
        <p:nvGraphicFramePr>
          <p:cNvPr id="5" name="Table 4">
            <a:extLst>
              <a:ext uri="{FF2B5EF4-FFF2-40B4-BE49-F238E27FC236}">
                <a16:creationId xmlns:a16="http://schemas.microsoft.com/office/drawing/2014/main" id="{0813C378-0222-4D02-84C4-13FEED77DDD7}"/>
              </a:ext>
            </a:extLst>
          </p:cNvPr>
          <p:cNvGraphicFramePr>
            <a:graphicFrameLocks noGrp="1"/>
          </p:cNvGraphicFramePr>
          <p:nvPr/>
        </p:nvGraphicFramePr>
        <p:xfrm>
          <a:off x="4258392" y="2477271"/>
          <a:ext cx="7460672" cy="1671512"/>
        </p:xfrm>
        <a:graphic>
          <a:graphicData uri="http://schemas.openxmlformats.org/drawingml/2006/table">
            <a:tbl>
              <a:tblPr firstRow="1" firstCol="1" bandRow="1">
                <a:tableStyleId>{7DF18680-E054-41AD-8BC1-D1AEF772440D}</a:tableStyleId>
              </a:tblPr>
              <a:tblGrid>
                <a:gridCol w="3585768">
                  <a:extLst>
                    <a:ext uri="{9D8B030D-6E8A-4147-A177-3AD203B41FA5}">
                      <a16:colId xmlns:a16="http://schemas.microsoft.com/office/drawing/2014/main" val="2204544279"/>
                    </a:ext>
                  </a:extLst>
                </a:gridCol>
                <a:gridCol w="3874904">
                  <a:extLst>
                    <a:ext uri="{9D8B030D-6E8A-4147-A177-3AD203B41FA5}">
                      <a16:colId xmlns:a16="http://schemas.microsoft.com/office/drawing/2014/main" val="2770059475"/>
                    </a:ext>
                  </a:extLst>
                </a:gridCol>
              </a:tblGrid>
              <a:tr h="179109">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Emergency Preparedness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Downeast Public Health District (Maine CDC)</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49797646"/>
                  </a:ext>
                </a:extLst>
              </a:tr>
              <a:tr h="228368">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Health Literacy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Downeast Public Health District (Maine CDC)</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28046308"/>
                  </a:ext>
                </a:extLst>
              </a:tr>
              <a:tr h="289608">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Healthy aging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Downeast Public Health District (Maine CDC)</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42812503"/>
                  </a:ext>
                </a:extLst>
              </a:tr>
              <a:tr h="289608">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Palliative Care and Hospice Service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Downeast Public Health District (Maine CDC)</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80106482"/>
                  </a:ext>
                </a:extLst>
              </a:tr>
              <a:tr h="289608">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Physical activity, nutrition, weight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91968957"/>
                  </a:ext>
                </a:extLst>
              </a:tr>
              <a:tr h="289608">
                <a:tc>
                  <a:txBody>
                    <a:bodyPr/>
                    <a:lstStyle/>
                    <a:p>
                      <a:pPr marL="0" marR="0" algn="l">
                        <a:lnSpc>
                          <a:spcPct val="115000"/>
                        </a:lnSpc>
                        <a:spcBef>
                          <a:spcPts val="0"/>
                        </a:spcBef>
                        <a:spcAft>
                          <a:spcPts val="0"/>
                        </a:spcAft>
                      </a:pPr>
                      <a:r>
                        <a:rPr lang="en-US" sz="1600" b="1" dirty="0">
                          <a:solidFill>
                            <a:schemeClr val="bg1"/>
                          </a:solidFill>
                          <a:effectLst/>
                          <a:latin typeface="Arial" panose="020B0604020202020204" pitchFamily="34" charset="0"/>
                          <a:ea typeface="Calibri"/>
                          <a:cs typeface="Arial" panose="020B0604020202020204" pitchFamily="34" charset="0"/>
                        </a:rPr>
                        <a:t>Cancer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Downeast Public Health District (Maine CDC)</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86283908"/>
                  </a:ext>
                </a:extLst>
              </a:tr>
            </a:tbl>
          </a:graphicData>
        </a:graphic>
      </p:graphicFrame>
      <p:graphicFrame>
        <p:nvGraphicFramePr>
          <p:cNvPr id="14" name="Table 13">
            <a:extLst>
              <a:ext uri="{FF2B5EF4-FFF2-40B4-BE49-F238E27FC236}">
                <a16:creationId xmlns:a16="http://schemas.microsoft.com/office/drawing/2014/main" id="{C2D9CE11-2754-4F48-87B0-526A6E06C944}"/>
              </a:ext>
            </a:extLst>
          </p:cNvPr>
          <p:cNvGraphicFramePr>
            <a:graphicFrameLocks noGrp="1"/>
          </p:cNvGraphicFramePr>
          <p:nvPr>
            <p:extLst>
              <p:ext uri="{D42A27DB-BD31-4B8C-83A1-F6EECF244321}">
                <p14:modId xmlns:p14="http://schemas.microsoft.com/office/powerpoint/2010/main" val="1764324152"/>
              </p:ext>
            </p:extLst>
          </p:nvPr>
        </p:nvGraphicFramePr>
        <p:xfrm>
          <a:off x="379256" y="2477271"/>
          <a:ext cx="3805245" cy="971741"/>
        </p:xfrm>
        <a:graphic>
          <a:graphicData uri="http://schemas.openxmlformats.org/drawingml/2006/table">
            <a:tbl>
              <a:tblPr firstRow="1" firstCol="1" bandRow="1">
                <a:tableStyleId>{7DF18680-E054-41AD-8BC1-D1AEF772440D}</a:tableStyleId>
              </a:tblPr>
              <a:tblGrid>
                <a:gridCol w="3805245">
                  <a:extLst>
                    <a:ext uri="{9D8B030D-6E8A-4147-A177-3AD203B41FA5}">
                      <a16:colId xmlns:a16="http://schemas.microsoft.com/office/drawing/2014/main" val="3891376059"/>
                    </a:ext>
                  </a:extLst>
                </a:gridCol>
              </a:tblGrid>
              <a:tr h="248573">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Mental Health</a:t>
                      </a:r>
                    </a:p>
                  </a:txBody>
                  <a:tcPr marL="68580" marR="68580" marT="0" marB="0" anchor="ctr">
                    <a:solidFill>
                      <a:schemeClr val="accent2"/>
                    </a:solidFill>
                  </a:tcPr>
                </a:tc>
                <a:extLst>
                  <a:ext uri="{0D108BD9-81ED-4DB2-BD59-A6C34878D82A}">
                    <a16:rowId xmlns:a16="http://schemas.microsoft.com/office/drawing/2014/main" val="3179199194"/>
                  </a:ext>
                </a:extLst>
              </a:tr>
              <a:tr h="532162">
                <a:tc>
                  <a:txBody>
                    <a:bodyPr/>
                    <a:lstStyle/>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Mount Desert Island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Acadia Hospital</a:t>
                      </a:r>
                    </a:p>
                    <a:p>
                      <a:pPr marL="0" marR="0" algn="l">
                        <a:lnSpc>
                          <a:spcPct val="115000"/>
                        </a:lnSpc>
                        <a:spcBef>
                          <a:spcPts val="0"/>
                        </a:spcBef>
                        <a:spcAft>
                          <a:spcPts val="0"/>
                        </a:spcAft>
                      </a:pPr>
                      <a:r>
                        <a:rPr lang="en-US" sz="1400" b="0" dirty="0">
                          <a:solidFill>
                            <a:schemeClr val="tx1"/>
                          </a:solidFill>
                          <a:effectLst/>
                          <a:latin typeface="Arial" panose="020B0604020202020204" pitchFamily="34" charset="0"/>
                          <a:ea typeface="Calibri"/>
                          <a:cs typeface="Arial" panose="020B0604020202020204" pitchFamily="34" charset="0"/>
                        </a:rPr>
                        <a:t>Northern Light Eastern Maine Medical Center</a:t>
                      </a:r>
                    </a:p>
                  </a:txBody>
                  <a:tcPr marL="68580" marR="68580" marT="0" marB="0">
                    <a:solidFill>
                      <a:schemeClr val="bg1">
                        <a:lumMod val="85000"/>
                        <a:alpha val="25098"/>
                      </a:schemeClr>
                    </a:solidFill>
                  </a:tcPr>
                </a:tc>
                <a:extLst>
                  <a:ext uri="{0D108BD9-81ED-4DB2-BD59-A6C34878D82A}">
                    <a16:rowId xmlns:a16="http://schemas.microsoft.com/office/drawing/2014/main" val="17096437"/>
                  </a:ext>
                </a:extLst>
              </a:tr>
            </a:tbl>
          </a:graphicData>
        </a:graphic>
      </p:graphicFrame>
    </p:spTree>
    <p:extLst>
      <p:ext uri="{BB962C8B-B14F-4D97-AF65-F5344CB8AC3E}">
        <p14:creationId xmlns:p14="http://schemas.microsoft.com/office/powerpoint/2010/main" val="3193451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Partners</a:t>
            </a:r>
            <a:endParaRPr lang="en-US" dirty="0">
              <a:solidFill>
                <a:srgbClr val="FF0000"/>
              </a:solidFill>
            </a:endParaRP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15</a:t>
            </a:fld>
            <a:endParaRPr lang="en-US"/>
          </a:p>
        </p:txBody>
      </p:sp>
      <p:pic>
        <p:nvPicPr>
          <p:cNvPr id="8" name="Picture 7" descr="Timeline&#10;&#10;Description automatically generated">
            <a:extLst>
              <a:ext uri="{FF2B5EF4-FFF2-40B4-BE49-F238E27FC236}">
                <a16:creationId xmlns:a16="http://schemas.microsoft.com/office/drawing/2014/main" id="{EC6C3A00-C526-41F0-9FF3-2D3D07768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635" y="182880"/>
            <a:ext cx="6587565" cy="6035314"/>
          </a:xfrm>
          <a:prstGeom prst="rect">
            <a:avLst/>
          </a:prstGeom>
        </p:spPr>
      </p:pic>
    </p:spTree>
    <p:extLst>
      <p:ext uri="{BB962C8B-B14F-4D97-AF65-F5344CB8AC3E}">
        <p14:creationId xmlns:p14="http://schemas.microsoft.com/office/powerpoint/2010/main" val="74175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Accomplishments of Note</a:t>
            </a:r>
            <a:endParaRPr lang="en-US" dirty="0">
              <a:solidFill>
                <a:srgbClr val="FF0000"/>
              </a:solidFill>
            </a:endParaRP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16</a:t>
            </a:fld>
            <a:endParaRPr lang="en-US"/>
          </a:p>
        </p:txBody>
      </p:sp>
      <p:sp>
        <p:nvSpPr>
          <p:cNvPr id="6" name="Oval 5">
            <a:extLst>
              <a:ext uri="{FF2B5EF4-FFF2-40B4-BE49-F238E27FC236}">
                <a16:creationId xmlns:a16="http://schemas.microsoft.com/office/drawing/2014/main" id="{21FA4DEC-EC5B-490D-9273-F7A09F9CE7E9}"/>
              </a:ext>
            </a:extLst>
          </p:cNvPr>
          <p:cNvSpPr/>
          <p:nvPr/>
        </p:nvSpPr>
        <p:spPr>
          <a:xfrm>
            <a:off x="662711" y="1764148"/>
            <a:ext cx="4009172" cy="3935763"/>
          </a:xfrm>
          <a:prstGeom prst="ellipse">
            <a:avLst/>
          </a:prstGeom>
          <a:solidFill>
            <a:srgbClr val="3D6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9BFA858B-97BD-4A53-BE38-6C002F68E2F1}"/>
              </a:ext>
            </a:extLst>
          </p:cNvPr>
          <p:cNvSpPr txBox="1">
            <a:spLocks/>
          </p:cNvSpPr>
          <p:nvPr/>
        </p:nvSpPr>
        <p:spPr>
          <a:xfrm>
            <a:off x="1040397" y="2169902"/>
            <a:ext cx="3253799" cy="35300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altLang="en-US" sz="3200" dirty="0">
                <a:solidFill>
                  <a:schemeClr val="bg1"/>
                </a:solidFill>
                <a:latin typeface="Calibri" panose="020F0502020204030204" pitchFamily="34" charset="0"/>
              </a:rPr>
              <a:t>Update on  selected priorities and activities since the </a:t>
            </a:r>
            <a:r>
              <a:rPr lang="en-US" altLang="en-US" sz="3200" b="1" dirty="0">
                <a:solidFill>
                  <a:schemeClr val="bg1"/>
                </a:solidFill>
                <a:latin typeface="Calibri" panose="020F0502020204030204" pitchFamily="34" charset="0"/>
              </a:rPr>
              <a:t>2019 Shared CHNA</a:t>
            </a:r>
          </a:p>
        </p:txBody>
      </p:sp>
      <p:pic>
        <p:nvPicPr>
          <p:cNvPr id="9" name="Picture 8">
            <a:extLst>
              <a:ext uri="{FF2B5EF4-FFF2-40B4-BE49-F238E27FC236}">
                <a16:creationId xmlns:a16="http://schemas.microsoft.com/office/drawing/2014/main" id="{A9BA745C-AEAB-42EC-8C1D-696CCAE4D970}"/>
              </a:ext>
            </a:extLst>
          </p:cNvPr>
          <p:cNvPicPr>
            <a:picLocks noChangeAspect="1"/>
          </p:cNvPicPr>
          <p:nvPr/>
        </p:nvPicPr>
        <p:blipFill>
          <a:blip r:embed="rId3"/>
          <a:stretch>
            <a:fillRect/>
          </a:stretch>
        </p:blipFill>
        <p:spPr>
          <a:xfrm>
            <a:off x="4989873" y="1508443"/>
            <a:ext cx="6741613" cy="4467484"/>
          </a:xfrm>
          <a:prstGeom prst="rect">
            <a:avLst/>
          </a:prstGeom>
          <a:ln>
            <a:solidFill>
              <a:schemeClr val="tx1">
                <a:lumMod val="50000"/>
                <a:lumOff val="50000"/>
              </a:schemeClr>
            </a:solidFill>
          </a:ln>
        </p:spPr>
      </p:pic>
    </p:spTree>
    <p:extLst>
      <p:ext uri="{BB962C8B-B14F-4D97-AF65-F5344CB8AC3E}">
        <p14:creationId xmlns:p14="http://schemas.microsoft.com/office/powerpoint/2010/main" val="3044964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777D-FF7D-47CC-9FE4-36BC11BAFC03}"/>
              </a:ext>
            </a:extLst>
          </p:cNvPr>
          <p:cNvSpPr>
            <a:spLocks noGrp="1"/>
          </p:cNvSpPr>
          <p:nvPr>
            <p:ph type="title"/>
          </p:nvPr>
        </p:nvSpPr>
        <p:spPr/>
        <p:txBody>
          <a:bodyPr/>
          <a:lstStyle/>
          <a:p>
            <a:r>
              <a:rPr lang="en-US" dirty="0"/>
              <a:t>Downeast Public Health District </a:t>
            </a:r>
            <a:br>
              <a:rPr lang="en-US" dirty="0"/>
            </a:br>
            <a:r>
              <a:rPr lang="en-US" dirty="0"/>
              <a:t>Downeast Public Health Council (DEPHC)</a:t>
            </a:r>
          </a:p>
        </p:txBody>
      </p:sp>
      <p:sp>
        <p:nvSpPr>
          <p:cNvPr id="3" name="Slide Number Placeholder 2">
            <a:extLst>
              <a:ext uri="{FF2B5EF4-FFF2-40B4-BE49-F238E27FC236}">
                <a16:creationId xmlns:a16="http://schemas.microsoft.com/office/drawing/2014/main" id="{FCF284CE-D9A6-4688-9C24-D2CDDD1BB35F}"/>
              </a:ext>
            </a:extLst>
          </p:cNvPr>
          <p:cNvSpPr>
            <a:spLocks noGrp="1"/>
          </p:cNvSpPr>
          <p:nvPr>
            <p:ph type="sldNum" sz="quarter" idx="12"/>
          </p:nvPr>
        </p:nvSpPr>
        <p:spPr/>
        <p:txBody>
          <a:bodyPr/>
          <a:lstStyle/>
          <a:p>
            <a:fld id="{9B536768-C171-4A40-86CF-A60E08BEB5A1}" type="slidenum">
              <a:rPr lang="en-US" smtClean="0"/>
              <a:t>17</a:t>
            </a:fld>
            <a:endParaRPr lang="en-US"/>
          </a:p>
        </p:txBody>
      </p:sp>
      <p:pic>
        <p:nvPicPr>
          <p:cNvPr id="4" name="Picture 3">
            <a:extLst>
              <a:ext uri="{FF2B5EF4-FFF2-40B4-BE49-F238E27FC236}">
                <a16:creationId xmlns:a16="http://schemas.microsoft.com/office/drawing/2014/main" id="{B8D2503E-03F7-4BFF-8814-A50A045EC894}"/>
              </a:ext>
            </a:extLst>
          </p:cNvPr>
          <p:cNvPicPr>
            <a:picLocks noChangeAspect="1"/>
          </p:cNvPicPr>
          <p:nvPr/>
        </p:nvPicPr>
        <p:blipFill>
          <a:blip r:embed="rId3"/>
          <a:stretch>
            <a:fillRect/>
          </a:stretch>
        </p:blipFill>
        <p:spPr>
          <a:xfrm>
            <a:off x="10003631" y="-1"/>
            <a:ext cx="1643916" cy="1653309"/>
          </a:xfrm>
          <a:prstGeom prst="rect">
            <a:avLst/>
          </a:prstGeom>
        </p:spPr>
      </p:pic>
      <p:sp>
        <p:nvSpPr>
          <p:cNvPr id="6" name="TextBox 5">
            <a:extLst>
              <a:ext uri="{FF2B5EF4-FFF2-40B4-BE49-F238E27FC236}">
                <a16:creationId xmlns:a16="http://schemas.microsoft.com/office/drawing/2014/main" id="{8F2FA4FD-7616-463F-9901-5E1C23A599A1}"/>
              </a:ext>
            </a:extLst>
          </p:cNvPr>
          <p:cNvSpPr txBox="1"/>
          <p:nvPr/>
        </p:nvSpPr>
        <p:spPr>
          <a:xfrm>
            <a:off x="838199" y="2258950"/>
            <a:ext cx="10402455" cy="286232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Downeast Public Health District is one of nine Public Health Districts in Maine. The District includes Hancock and Washington Counties.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Downeast Public Health Council is a representative, district-wide body authorized to engage in collaborative planning and decision making in the delivery and assurance of the ten essential public health services.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Downeast Public Health Council creates a District Public Health Improvement Plan as one result of the Community Health Needs Assessment Process. Current 2019 – 2021 priorities are palliative care and hospice services, healthy aging, emergency preparedness, cancer and health literacy.</a:t>
            </a:r>
          </a:p>
        </p:txBody>
      </p:sp>
    </p:spTree>
    <p:extLst>
      <p:ext uri="{BB962C8B-B14F-4D97-AF65-F5344CB8AC3E}">
        <p14:creationId xmlns:p14="http://schemas.microsoft.com/office/powerpoint/2010/main" val="3484304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18</a:t>
            </a:fld>
            <a:endParaRPr lang="en-US"/>
          </a:p>
        </p:txBody>
      </p:sp>
    </p:spTree>
    <p:extLst>
      <p:ext uri="{BB962C8B-B14F-4D97-AF65-F5344CB8AC3E}">
        <p14:creationId xmlns:p14="http://schemas.microsoft.com/office/powerpoint/2010/main" val="2637443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19</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979287909"/>
              </p:ext>
            </p:extLst>
          </p:nvPr>
        </p:nvGraphicFramePr>
        <p:xfrm>
          <a:off x="1006764" y="2407747"/>
          <a:ext cx="8700652" cy="116967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BENCHMARKS</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MAINE</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U.S.</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050431" y="1946082"/>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3138963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21</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22</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a:cxnSpLocks/>
          </p:cNvCxnSpPr>
          <p:nvPr/>
        </p:nvCxnSpPr>
        <p:spPr>
          <a:xfrm>
            <a:off x="558140" y="3474720"/>
            <a:ext cx="42941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23</a:t>
            </a:fld>
            <a:endParaRPr lang="en-US"/>
          </a:p>
        </p:txBody>
      </p:sp>
    </p:spTree>
    <p:extLst>
      <p:ext uri="{BB962C8B-B14F-4D97-AF65-F5344CB8AC3E}">
        <p14:creationId xmlns:p14="http://schemas.microsoft.com/office/powerpoint/2010/main" val="638424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4282213961"/>
              </p:ext>
            </p:extLst>
          </p:nvPr>
        </p:nvGraphicFramePr>
        <p:xfrm>
          <a:off x="5465482" y="2986276"/>
          <a:ext cx="5381334" cy="1712408"/>
        </p:xfrm>
        <a:graphic>
          <a:graphicData uri="http://schemas.openxmlformats.org/drawingml/2006/table">
            <a:tbl>
              <a:tblPr firstRow="1" bandRow="1">
                <a:tableStyleId>{2A488322-F2BA-4B5B-9748-0D474271808F}</a:tableStyleId>
              </a:tblPr>
              <a:tblGrid>
                <a:gridCol w="556627">
                  <a:extLst>
                    <a:ext uri="{9D8B030D-6E8A-4147-A177-3AD203B41FA5}">
                      <a16:colId xmlns:a16="http://schemas.microsoft.com/office/drawing/2014/main" val="2218372706"/>
                    </a:ext>
                  </a:extLst>
                </a:gridCol>
                <a:gridCol w="2410691">
                  <a:extLst>
                    <a:ext uri="{9D8B030D-6E8A-4147-A177-3AD203B41FA5}">
                      <a16:colId xmlns:a16="http://schemas.microsoft.com/office/drawing/2014/main" val="783766752"/>
                    </a:ext>
                  </a:extLst>
                </a:gridCol>
                <a:gridCol w="2414016">
                  <a:extLst>
                    <a:ext uri="{9D8B030D-6E8A-4147-A177-3AD203B41FA5}">
                      <a16:colId xmlns:a16="http://schemas.microsoft.com/office/drawing/2014/main" val="1199976438"/>
                    </a:ext>
                  </a:extLst>
                </a:gridCol>
              </a:tblGrid>
              <a:tr h="270171">
                <a:tc>
                  <a:txBody>
                    <a:bodyPr/>
                    <a:lstStyle/>
                    <a:p>
                      <a:pPr algn="ctr"/>
                      <a:r>
                        <a:rPr lang="en-US" sz="1200" dirty="0">
                          <a:solidFill>
                            <a:schemeClr val="bg1"/>
                          </a:solidFill>
                        </a:rPr>
                        <a:t>RANK</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HANCOCK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2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2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latin typeface="Arial Narrow" panose="020B0606020202030204" pitchFamily="34" charset="0"/>
                <a:ea typeface="Calibri" panose="020F0502020204030204" pitchFamily="34" charset="0"/>
                <a:cs typeface="Calibri" panose="020F0502020204030204" pitchFamily="34" charset="0"/>
              </a:rPr>
              <a:t>HANCOCK </a:t>
            </a:r>
            <a:r>
              <a:rPr lang="en-US" sz="1400" dirty="0">
                <a:effectLst/>
                <a:latin typeface="Arial Narrow" panose="020B0606020202030204" pitchFamily="34" charset="0"/>
                <a:ea typeface="Calibri" panose="020F0502020204030204" pitchFamily="34" charset="0"/>
                <a:cs typeface="Calibri" panose="020F0502020204030204" pitchFamily="34" charset="0"/>
              </a:rPr>
              <a:t>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dirty="0">
                <a:latin typeface="HelveticaNeueLT Std Med" panose="020B0604020202020204" pitchFamily="34" charset="0"/>
                <a:ea typeface="Calibri" panose="020F0502020204030204" pitchFamily="34" charset="0"/>
                <a:cs typeface="Calibri" panose="020F0502020204030204" pitchFamily="34" charset="0"/>
              </a:rPr>
              <a:t>54,601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Hancock 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BD4B12D-F6DE-417A-9096-0DB25DDDB98D}"/>
              </a:ext>
            </a:extLst>
          </p:cNvPr>
          <p:cNvGrpSpPr/>
          <p:nvPr/>
        </p:nvGrpSpPr>
        <p:grpSpPr>
          <a:xfrm>
            <a:off x="4229822" y="1899849"/>
            <a:ext cx="6858000" cy="3995793"/>
            <a:chOff x="0" y="0"/>
            <a:chExt cx="5595938" cy="3479482"/>
          </a:xfrm>
          <a:noFill/>
        </p:grpSpPr>
        <p:graphicFrame>
          <p:nvGraphicFramePr>
            <p:cNvPr id="9" name="Chart 8">
              <a:extLst>
                <a:ext uri="{FF2B5EF4-FFF2-40B4-BE49-F238E27FC236}">
                  <a16:creationId xmlns:a16="http://schemas.microsoft.com/office/drawing/2014/main" id="{D724CC66-89EC-4090-9D2D-070CE62A7302}"/>
                </a:ext>
              </a:extLst>
            </p:cNvPr>
            <p:cNvGraphicFramePr>
              <a:graphicFrameLocks/>
            </p:cNvGraphicFramePr>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72578BAD-8B78-4AE2-9C88-DB7A043B469D}"/>
                </a:ext>
              </a:extLst>
            </p:cNvPr>
            <p:cNvGraphicFramePr/>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6" name="Chart 5">
            <a:extLst>
              <a:ext uri="{FF2B5EF4-FFF2-40B4-BE49-F238E27FC236}">
                <a16:creationId xmlns:a16="http://schemas.microsoft.com/office/drawing/2014/main" id="{D371FF24-7D0F-4BF2-9626-7714E914F22E}"/>
              </a:ext>
            </a:extLst>
          </p:cNvPr>
          <p:cNvGraphicFramePr>
            <a:graphicFrameLocks noGrp="1"/>
          </p:cNvGraphicFramePr>
          <p:nvPr>
            <p:extLst>
              <p:ext uri="{D42A27DB-BD31-4B8C-83A1-F6EECF244321}">
                <p14:modId xmlns:p14="http://schemas.microsoft.com/office/powerpoint/2010/main" val="644113157"/>
              </p:ext>
            </p:extLst>
          </p:nvPr>
        </p:nvGraphicFramePr>
        <p:xfrm>
          <a:off x="1771650" y="1335541"/>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51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E950-3364-4095-8A7C-2C243AE2EE28}"/>
              </a:ext>
            </a:extLst>
          </p:cNvPr>
          <p:cNvSpPr>
            <a:spLocks noGrp="1"/>
          </p:cNvSpPr>
          <p:nvPr>
            <p:ph type="title"/>
          </p:nvPr>
        </p:nvSpPr>
        <p:spPr/>
        <p:txBody>
          <a:bodyPr/>
          <a:lstStyle/>
          <a:p>
            <a:r>
              <a:rPr lang="en-US" dirty="0"/>
              <a:t>Thank you, forum sponsors!</a:t>
            </a:r>
          </a:p>
        </p:txBody>
      </p:sp>
      <p:sp>
        <p:nvSpPr>
          <p:cNvPr id="4" name="Slide Number Placeholder 3">
            <a:extLst>
              <a:ext uri="{FF2B5EF4-FFF2-40B4-BE49-F238E27FC236}">
                <a16:creationId xmlns:a16="http://schemas.microsoft.com/office/drawing/2014/main" id="{64358BA4-7227-44F1-8E4E-7A455CF52811}"/>
              </a:ext>
            </a:extLst>
          </p:cNvPr>
          <p:cNvSpPr>
            <a:spLocks noGrp="1"/>
          </p:cNvSpPr>
          <p:nvPr>
            <p:ph type="sldNum" sz="quarter" idx="12"/>
          </p:nvPr>
        </p:nvSpPr>
        <p:spPr/>
        <p:txBody>
          <a:bodyPr/>
          <a:lstStyle/>
          <a:p>
            <a:fld id="{9B536768-C171-4A40-86CF-A60E08BEB5A1}" type="slidenum">
              <a:rPr lang="en-US" smtClean="0"/>
              <a:t>3</a:t>
            </a:fld>
            <a:endParaRPr lang="en-US"/>
          </a:p>
        </p:txBody>
      </p:sp>
      <p:graphicFrame>
        <p:nvGraphicFramePr>
          <p:cNvPr id="5" name="Content Placeholder 4">
            <a:extLst>
              <a:ext uri="{FF2B5EF4-FFF2-40B4-BE49-F238E27FC236}">
                <a16:creationId xmlns:a16="http://schemas.microsoft.com/office/drawing/2014/main" id="{81D6F01A-255E-44D7-9E80-0E0CD3C2A86B}"/>
              </a:ext>
            </a:extLst>
          </p:cNvPr>
          <p:cNvGraphicFramePr>
            <a:graphicFrameLocks noGrp="1"/>
          </p:cNvGraphicFramePr>
          <p:nvPr>
            <p:ph idx="1"/>
          </p:nvPr>
        </p:nvGraphicFramePr>
        <p:xfrm>
          <a:off x="736600" y="1972409"/>
          <a:ext cx="11388435" cy="3291840"/>
        </p:xfrm>
        <a:graphic>
          <a:graphicData uri="http://schemas.openxmlformats.org/drawingml/2006/table">
            <a:tbl>
              <a:tblPr>
                <a:tableStyleId>{2D5ABB26-0587-4C30-8999-92F81FD0307C}</a:tableStyleId>
              </a:tblPr>
              <a:tblGrid>
                <a:gridCol w="5978236">
                  <a:extLst>
                    <a:ext uri="{9D8B030D-6E8A-4147-A177-3AD203B41FA5}">
                      <a16:colId xmlns:a16="http://schemas.microsoft.com/office/drawing/2014/main" val="20000"/>
                    </a:ext>
                  </a:extLst>
                </a:gridCol>
                <a:gridCol w="5410199">
                  <a:extLst>
                    <a:ext uri="{9D8B030D-6E8A-4147-A177-3AD203B41FA5}">
                      <a16:colId xmlns:a16="http://schemas.microsoft.com/office/drawing/2014/main" val="20001"/>
                    </a:ext>
                  </a:extLst>
                </a:gridCol>
              </a:tblGrid>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effectLst/>
                          <a:latin typeface="Arial" panose="020B0604020202020204" pitchFamily="34" charset="0"/>
                          <a:cs typeface="Arial" panose="020B0604020202020204" pitchFamily="34" charset="0"/>
                        </a:rPr>
                        <a:t>Downeast Community Partners</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effectLst/>
                          <a:latin typeface="Arial" panose="020B0604020202020204" pitchFamily="34" charset="0"/>
                          <a:cs typeface="Arial" panose="020B0604020202020204" pitchFamily="34" charset="0"/>
                        </a:rPr>
                        <a:t>Mount Desert Island Hospital</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effectLst/>
                          <a:latin typeface="Arial" panose="020B0604020202020204" pitchFamily="34" charset="0"/>
                          <a:cs typeface="Arial" panose="020B0604020202020204" pitchFamily="34" charset="0"/>
                        </a:rPr>
                        <a:t>Downeast Public Health Council</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effectLst/>
                          <a:latin typeface="Arial" panose="020B0604020202020204" pitchFamily="34" charset="0"/>
                          <a:cs typeface="Arial" panose="020B0604020202020204" pitchFamily="34" charset="0"/>
                        </a:rPr>
                        <a:t>Northern Light Blue Hill Hospital</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effectLst/>
                          <a:latin typeface="Arial" panose="020B0604020202020204" pitchFamily="34" charset="0"/>
                          <a:cs typeface="Arial" panose="020B0604020202020204" pitchFamily="34" charset="0"/>
                        </a:rPr>
                        <a:t>Eastern Area Agency on Aging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effectLst/>
                          <a:latin typeface="Arial" panose="020B0604020202020204" pitchFamily="34" charset="0"/>
                          <a:cs typeface="Arial" panose="020B0604020202020204" pitchFamily="34" charset="0"/>
                        </a:rPr>
                        <a:t>Northern Light Health</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Arial" panose="020B0604020202020204" pitchFamily="34" charset="0"/>
                          <a:cs typeface="Arial" panose="020B0604020202020204" pitchFamily="34" charset="0"/>
                        </a:rPr>
                        <a:t>Hancock County Emergency Management Agency</a:t>
                      </a:r>
                    </a:p>
                  </a:txBody>
                  <a:tcPr marL="9525" marR="9525" marT="9525" marB="0" anchor="ctr"/>
                </a:tc>
                <a:tc>
                  <a:txBody>
                    <a:bodyPr/>
                    <a:lstStyle/>
                    <a:p>
                      <a:pPr algn="l" fontAlgn="ctr"/>
                      <a:r>
                        <a:rPr lang="en-US" sz="2000" u="none" strike="noStrike" dirty="0">
                          <a:effectLst/>
                          <a:latin typeface="Arial" panose="020B0604020202020204" pitchFamily="34" charset="0"/>
                          <a:cs typeface="Arial" panose="020B0604020202020204" pitchFamily="34" charset="0"/>
                        </a:rPr>
                        <a:t>Northern Light Maine Coast Hospital</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effectLst/>
                          <a:latin typeface="Arial" panose="020B0604020202020204" pitchFamily="34" charset="0"/>
                          <a:cs typeface="Arial" panose="020B0604020202020204" pitchFamily="34" charset="0"/>
                        </a:rPr>
                        <a:t>Healthy Acadia</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United</a:t>
                      </a:r>
                      <a:r>
                        <a:rPr lang="en-US" sz="2000" baseline="0" dirty="0">
                          <a:latin typeface="Arial" panose="020B0604020202020204" pitchFamily="34" charset="0"/>
                          <a:cs typeface="Arial" panose="020B0604020202020204" pitchFamily="34" charset="0"/>
                        </a:rPr>
                        <a:t> Way of Eastern Maine</a:t>
                      </a:r>
                      <a:endParaRPr lang="en-US" sz="2000" dirty="0">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a:effectLst/>
                          <a:latin typeface="Arial" panose="020B0604020202020204" pitchFamily="34" charset="0"/>
                          <a:cs typeface="Arial" panose="020B0604020202020204" pitchFamily="34" charset="0"/>
                        </a:rPr>
                        <a:t>Maine Center for Disease Control and Prevention</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en-US" sz="2000" dirty="0">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54572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5" name="Chart 4">
            <a:extLst>
              <a:ext uri="{FF2B5EF4-FFF2-40B4-BE49-F238E27FC236}">
                <a16:creationId xmlns:a16="http://schemas.microsoft.com/office/drawing/2014/main" id="{DEA30C8F-A4D6-4BC5-966A-9280A6381E71}"/>
              </a:ext>
            </a:extLst>
          </p:cNvPr>
          <p:cNvGraphicFramePr>
            <a:graphicFrameLocks noGrp="1"/>
          </p:cNvGraphicFramePr>
          <p:nvPr>
            <p:extLst>
              <p:ext uri="{D42A27DB-BD31-4B8C-83A1-F6EECF244321}">
                <p14:modId xmlns:p14="http://schemas.microsoft.com/office/powerpoint/2010/main" val="43707170"/>
              </p:ext>
            </p:extLst>
          </p:nvPr>
        </p:nvGraphicFramePr>
        <p:xfrm>
          <a:off x="1771650" y="1299914"/>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906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0BE8740E-8C4B-4C4D-A539-3A1E74467EA2}"/>
              </a:ext>
            </a:extLst>
          </p:cNvPr>
          <p:cNvGraphicFramePr>
            <a:graphicFrameLocks noGrp="1"/>
          </p:cNvGraphicFramePr>
          <p:nvPr>
            <p:extLst>
              <p:ext uri="{D42A27DB-BD31-4B8C-83A1-F6EECF244321}">
                <p14:modId xmlns:p14="http://schemas.microsoft.com/office/powerpoint/2010/main" val="4186676417"/>
              </p:ext>
            </p:extLst>
          </p:nvPr>
        </p:nvGraphicFramePr>
        <p:xfrm>
          <a:off x="1771650" y="1288039"/>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7760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5" name="Chart 4">
            <a:extLst>
              <a:ext uri="{FF2B5EF4-FFF2-40B4-BE49-F238E27FC236}">
                <a16:creationId xmlns:a16="http://schemas.microsoft.com/office/drawing/2014/main" id="{FEE2CAC3-16A7-4B3E-A830-5688748709E2}"/>
              </a:ext>
            </a:extLst>
          </p:cNvPr>
          <p:cNvGraphicFramePr>
            <a:graphicFrameLocks noGrp="1"/>
          </p:cNvGraphicFramePr>
          <p:nvPr>
            <p:extLst>
              <p:ext uri="{D42A27DB-BD31-4B8C-83A1-F6EECF244321}">
                <p14:modId xmlns:p14="http://schemas.microsoft.com/office/powerpoint/2010/main" val="3699599499"/>
              </p:ext>
            </p:extLst>
          </p:nvPr>
        </p:nvGraphicFramePr>
        <p:xfrm>
          <a:off x="1771650" y="1299915"/>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81F7297D-2220-4764-B169-685F06BDA007}"/>
              </a:ext>
            </a:extLst>
          </p:cNvPr>
          <p:cNvGraphicFramePr>
            <a:graphicFrameLocks noGrp="1"/>
          </p:cNvGraphicFramePr>
          <p:nvPr>
            <p:extLst>
              <p:ext uri="{D42A27DB-BD31-4B8C-83A1-F6EECF244321}">
                <p14:modId xmlns:p14="http://schemas.microsoft.com/office/powerpoint/2010/main" val="323834095"/>
              </p:ext>
            </p:extLst>
          </p:nvPr>
        </p:nvGraphicFramePr>
        <p:xfrm>
          <a:off x="1771650" y="1288690"/>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E186F532-5974-4706-ADCC-C89804C8DDBA}"/>
              </a:ext>
            </a:extLst>
          </p:cNvPr>
          <p:cNvGraphicFramePr>
            <a:graphicFrameLocks noGrp="1"/>
          </p:cNvGraphicFramePr>
          <p:nvPr>
            <p:extLst>
              <p:ext uri="{D42A27DB-BD31-4B8C-83A1-F6EECF244321}">
                <p14:modId xmlns:p14="http://schemas.microsoft.com/office/powerpoint/2010/main" val="3116885321"/>
              </p:ext>
            </p:extLst>
          </p:nvPr>
        </p:nvGraphicFramePr>
        <p:xfrm>
          <a:off x="1771650" y="1288039"/>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268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6" name="Chart 5">
            <a:extLst>
              <a:ext uri="{FF2B5EF4-FFF2-40B4-BE49-F238E27FC236}">
                <a16:creationId xmlns:a16="http://schemas.microsoft.com/office/drawing/2014/main" id="{C3BEB6CE-8E02-4870-8BF0-CD252E1A31A9}"/>
              </a:ext>
            </a:extLst>
          </p:cNvPr>
          <p:cNvGraphicFramePr>
            <a:graphicFrameLocks noGrp="1"/>
          </p:cNvGraphicFramePr>
          <p:nvPr>
            <p:extLst>
              <p:ext uri="{D42A27DB-BD31-4B8C-83A1-F6EECF244321}">
                <p14:modId xmlns:p14="http://schemas.microsoft.com/office/powerpoint/2010/main" val="3248678365"/>
              </p:ext>
            </p:extLst>
          </p:nvPr>
        </p:nvGraphicFramePr>
        <p:xfrm>
          <a:off x="1771650" y="1277483"/>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7" name="Chart 6">
            <a:extLst>
              <a:ext uri="{FF2B5EF4-FFF2-40B4-BE49-F238E27FC236}">
                <a16:creationId xmlns:a16="http://schemas.microsoft.com/office/drawing/2014/main" id="{57837A23-143B-40A5-B7FA-9EB6DECA4AD0}"/>
              </a:ext>
            </a:extLst>
          </p:cNvPr>
          <p:cNvGraphicFramePr>
            <a:graphicFrameLocks/>
          </p:cNvGraphicFramePr>
          <p:nvPr>
            <p:extLst>
              <p:ext uri="{D42A27DB-BD31-4B8C-83A1-F6EECF244321}">
                <p14:modId xmlns:p14="http://schemas.microsoft.com/office/powerpoint/2010/main" val="3750587025"/>
              </p:ext>
            </p:extLst>
          </p:nvPr>
        </p:nvGraphicFramePr>
        <p:xfrm>
          <a:off x="7127465" y="1508443"/>
          <a:ext cx="41148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D796319-DBB3-4F48-8118-4C1DD89FC424}"/>
              </a:ext>
            </a:extLst>
          </p:cNvPr>
          <p:cNvGraphicFramePr>
            <a:graphicFrameLocks noGrp="1"/>
          </p:cNvGraphicFramePr>
          <p:nvPr>
            <p:extLst>
              <p:ext uri="{D42A27DB-BD31-4B8C-83A1-F6EECF244321}">
                <p14:modId xmlns:p14="http://schemas.microsoft.com/office/powerpoint/2010/main" val="906209466"/>
              </p:ext>
            </p:extLst>
          </p:nvPr>
        </p:nvGraphicFramePr>
        <p:xfrm>
          <a:off x="578326" y="1475508"/>
          <a:ext cx="5517674" cy="46049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9465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6" name="Chart 5">
            <a:extLst>
              <a:ext uri="{FF2B5EF4-FFF2-40B4-BE49-F238E27FC236}">
                <a16:creationId xmlns:a16="http://schemas.microsoft.com/office/drawing/2014/main" id="{73CD6754-6EC5-4F07-9E0E-867627B12CD7}"/>
              </a:ext>
            </a:extLst>
          </p:cNvPr>
          <p:cNvGraphicFramePr>
            <a:graphicFrameLocks noGrp="1"/>
          </p:cNvGraphicFramePr>
          <p:nvPr>
            <p:extLst>
              <p:ext uri="{D42A27DB-BD31-4B8C-83A1-F6EECF244321}">
                <p14:modId xmlns:p14="http://schemas.microsoft.com/office/powerpoint/2010/main" val="4218790348"/>
              </p:ext>
            </p:extLst>
          </p:nvPr>
        </p:nvGraphicFramePr>
        <p:xfrm>
          <a:off x="1771650" y="1311790"/>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6" name="Chart 5">
            <a:extLst>
              <a:ext uri="{FF2B5EF4-FFF2-40B4-BE49-F238E27FC236}">
                <a16:creationId xmlns:a16="http://schemas.microsoft.com/office/drawing/2014/main" id="{DAAB3AE1-8978-4FFF-9C63-97CDB9E2FE7F}"/>
              </a:ext>
            </a:extLst>
          </p:cNvPr>
          <p:cNvGraphicFramePr>
            <a:graphicFrameLocks noGrp="1"/>
          </p:cNvGraphicFramePr>
          <p:nvPr>
            <p:extLst>
              <p:ext uri="{D42A27DB-BD31-4B8C-83A1-F6EECF244321}">
                <p14:modId xmlns:p14="http://schemas.microsoft.com/office/powerpoint/2010/main" val="315316806"/>
              </p:ext>
            </p:extLst>
          </p:nvPr>
        </p:nvGraphicFramePr>
        <p:xfrm>
          <a:off x="1771650" y="1323665"/>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6" name="Chart 5">
            <a:extLst>
              <a:ext uri="{FF2B5EF4-FFF2-40B4-BE49-F238E27FC236}">
                <a16:creationId xmlns:a16="http://schemas.microsoft.com/office/drawing/2014/main" id="{129DB6ED-72A2-4016-AC6F-3CEBE6142CAB}"/>
              </a:ext>
            </a:extLst>
          </p:cNvPr>
          <p:cNvGraphicFramePr>
            <a:graphicFrameLocks noGrp="1"/>
          </p:cNvGraphicFramePr>
          <p:nvPr>
            <p:extLst>
              <p:ext uri="{D42A27DB-BD31-4B8C-83A1-F6EECF244321}">
                <p14:modId xmlns:p14="http://schemas.microsoft.com/office/powerpoint/2010/main" val="3785079479"/>
              </p:ext>
            </p:extLst>
          </p:nvPr>
        </p:nvGraphicFramePr>
        <p:xfrm>
          <a:off x="1771650" y="1276164"/>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84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CDC8-F1BD-4B0A-A740-CB33D7A09503}"/>
              </a:ext>
            </a:extLst>
          </p:cNvPr>
          <p:cNvSpPr>
            <a:spLocks noGrp="1"/>
          </p:cNvSpPr>
          <p:nvPr>
            <p:ph type="title"/>
          </p:nvPr>
        </p:nvSpPr>
        <p:spPr/>
        <p:txBody>
          <a:bodyPr/>
          <a:lstStyle/>
          <a:p>
            <a:r>
              <a:rPr lang="en-US" dirty="0"/>
              <a:t>Forum agenda</a:t>
            </a:r>
          </a:p>
        </p:txBody>
      </p:sp>
      <p:sp>
        <p:nvSpPr>
          <p:cNvPr id="4" name="Slide Number Placeholder 3">
            <a:extLst>
              <a:ext uri="{FF2B5EF4-FFF2-40B4-BE49-F238E27FC236}">
                <a16:creationId xmlns:a16="http://schemas.microsoft.com/office/drawing/2014/main" id="{9BDB4286-40BD-449D-8F92-5DC54F191933}"/>
              </a:ext>
            </a:extLst>
          </p:cNvPr>
          <p:cNvSpPr>
            <a:spLocks noGrp="1"/>
          </p:cNvSpPr>
          <p:nvPr>
            <p:ph type="sldNum" sz="quarter" idx="12"/>
          </p:nvPr>
        </p:nvSpPr>
        <p:spPr/>
        <p:txBody>
          <a:bodyPr/>
          <a:lstStyle/>
          <a:p>
            <a:fld id="{9B536768-C171-4A40-86CF-A60E08BEB5A1}" type="slidenum">
              <a:rPr lang="en-US" smtClean="0"/>
              <a:t>4</a:t>
            </a:fld>
            <a:endParaRPr lang="en-US"/>
          </a:p>
        </p:txBody>
      </p:sp>
      <p:graphicFrame>
        <p:nvGraphicFramePr>
          <p:cNvPr id="5" name="Table 4">
            <a:extLst>
              <a:ext uri="{FF2B5EF4-FFF2-40B4-BE49-F238E27FC236}">
                <a16:creationId xmlns:a16="http://schemas.microsoft.com/office/drawing/2014/main" id="{4EA659A9-35C5-424F-91F8-2F02ECB0A3E4}"/>
              </a:ext>
            </a:extLst>
          </p:cNvPr>
          <p:cNvGraphicFramePr>
            <a:graphicFrameLocks noGrp="1"/>
          </p:cNvGraphicFramePr>
          <p:nvPr/>
        </p:nvGraphicFramePr>
        <p:xfrm>
          <a:off x="517236" y="1147535"/>
          <a:ext cx="11157527" cy="5057344"/>
        </p:xfrm>
        <a:graphic>
          <a:graphicData uri="http://schemas.openxmlformats.org/drawingml/2006/table">
            <a:tbl>
              <a:tblPr firstRow="1" bandRow="1">
                <a:tableStyleId>{5C22544A-7EE6-4342-B048-85BDC9FD1C3A}</a:tableStyleId>
              </a:tblPr>
              <a:tblGrid>
                <a:gridCol w="1468582">
                  <a:extLst>
                    <a:ext uri="{9D8B030D-6E8A-4147-A177-3AD203B41FA5}">
                      <a16:colId xmlns:a16="http://schemas.microsoft.com/office/drawing/2014/main" val="389726339"/>
                    </a:ext>
                  </a:extLst>
                </a:gridCol>
                <a:gridCol w="2475346">
                  <a:extLst>
                    <a:ext uri="{9D8B030D-6E8A-4147-A177-3AD203B41FA5}">
                      <a16:colId xmlns:a16="http://schemas.microsoft.com/office/drawing/2014/main" val="227619001"/>
                    </a:ext>
                  </a:extLst>
                </a:gridCol>
                <a:gridCol w="7213599">
                  <a:extLst>
                    <a:ext uri="{9D8B030D-6E8A-4147-A177-3AD203B41FA5}">
                      <a16:colId xmlns:a16="http://schemas.microsoft.com/office/drawing/2014/main" val="111843345"/>
                    </a:ext>
                  </a:extLst>
                </a:gridCol>
              </a:tblGrid>
              <a:tr h="356107">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Time </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Activity</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Speaker/Facilitator</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extLst>
                  <a:ext uri="{0D108BD9-81ED-4DB2-BD59-A6C34878D82A}">
                    <a16:rowId xmlns:a16="http://schemas.microsoft.com/office/drawing/2014/main" val="1644099094"/>
                  </a:ext>
                </a:extLst>
              </a:tr>
              <a:tr h="596690">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10:00 – 10:05 am</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Welcome and introductions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ea typeface="Times New Roman" panose="02020603050405020304" pitchFamily="18" charset="0"/>
                          <a:cs typeface="Times New Roman" panose="02020603050405020304" pitchFamily="18" charset="0"/>
                        </a:rPr>
                        <a:t>Al May,</a:t>
                      </a: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Public Health Liaison, Downeast Public Health District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269797888"/>
                  </a:ext>
                </a:extLst>
              </a:tr>
              <a:tr h="44800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dirty="0">
                          <a:effectLst/>
                          <a:latin typeface="Arial" panose="020B0604020202020204" pitchFamily="34" charset="0"/>
                          <a:ea typeface="Calibri" panose="020F0502020204030204" pitchFamily="34" charset="0"/>
                          <a:cs typeface="Arial" panose="020B0604020202020204" pitchFamily="34" charset="0"/>
                        </a:rPr>
                        <a:t>10:05 – 10:10 am</a:t>
                      </a:r>
                    </a:p>
                  </a:txBody>
                  <a:tcPr marL="61239" marR="61239" marT="30850" marB="30850" anchor="ctr"/>
                </a:tc>
                <a:tc>
                  <a:txBody>
                    <a:bodyPr/>
                    <a:lstStyle/>
                    <a:p>
                      <a:pPr marL="0" marR="0">
                        <a:lnSpc>
                          <a:spcPct val="115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Zoom environment and CHNA background</a:t>
                      </a:r>
                    </a:p>
                  </a:txBody>
                  <a:tcPr marL="61239" marR="61239" marT="30850" marB="30850" anchor="ct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Jo Morrissey</a:t>
                      </a:r>
                      <a:r>
                        <a:rPr lang="en-US" sz="1600" dirty="0">
                          <a:effectLst/>
                          <a:latin typeface="Calibri" panose="020F0502020204030204" pitchFamily="34" charset="0"/>
                          <a:ea typeface="Calibri" panose="020F0502020204030204" pitchFamily="34" charset="0"/>
                          <a:cs typeface="Times New Roman" panose="02020603050405020304" pitchFamily="18" charset="0"/>
                        </a:rPr>
                        <a:t>, Program Manager, Maine Shared Community Health Needs Assessment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069928312"/>
                  </a:ext>
                </a:extLst>
              </a:tr>
              <a:tr h="448004">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10:10 – 10:15 am</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Leadership remarks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Christina Maguire</a:t>
                      </a:r>
                      <a:r>
                        <a:rPr lang="en-US"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President/CEO, Mount Desert Island Hospital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John Ronan</a:t>
                      </a: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President, Northern Light Blue Hill Hospital and Northern Light Maine Coast Hospital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313689978"/>
                  </a:ext>
                </a:extLst>
              </a:tr>
              <a:tr h="882033">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10:15 – 10:25 am</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Review previous CHNA priorities and activities since last effort</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120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Nikki Robichaud</a:t>
                      </a: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Outpatient Quality Lead, Northern Light Blue Hill Hospital and Northern Light Maine Coast Hospital</a:t>
                      </a:r>
                      <a:b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 May,</a:t>
                      </a: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Public Health Liaison, Downeast Public Health District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3402246589"/>
                  </a:ext>
                </a:extLst>
              </a:tr>
              <a:tr h="474471">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10:25 – 10:50 am</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Presentation of key findings from the data</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John Snow, Inc.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749850226"/>
                  </a:ext>
                </a:extLst>
              </a:tr>
              <a:tr h="840586">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10:50 – 11:50 am</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Break-out session – facilitated discussion on data and health priority identification</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John Snow, Inc. &amp; Local Facilitator(s)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941281649"/>
                  </a:ext>
                </a:extLst>
              </a:tr>
              <a:tr h="356107">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11:50 – noon</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Wrap up and next steps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Nikki Robichaud</a:t>
                      </a: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Outpatient Quality Lead, Northern Light Blue Hill Hospital and Northern Light Maine Coast Hospital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4287690344"/>
                  </a:ext>
                </a:extLst>
              </a:tr>
            </a:tbl>
          </a:graphicData>
        </a:graphic>
      </p:graphicFrame>
    </p:spTree>
    <p:extLst>
      <p:ext uri="{BB962C8B-B14F-4D97-AF65-F5344CB8AC3E}">
        <p14:creationId xmlns:p14="http://schemas.microsoft.com/office/powerpoint/2010/main" val="2328651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6" name="Chart 5">
            <a:extLst>
              <a:ext uri="{FF2B5EF4-FFF2-40B4-BE49-F238E27FC236}">
                <a16:creationId xmlns:a16="http://schemas.microsoft.com/office/drawing/2014/main" id="{D0FBCAB3-810F-49A8-996E-16F261CCA0A7}"/>
              </a:ext>
            </a:extLst>
          </p:cNvPr>
          <p:cNvGraphicFramePr>
            <a:graphicFrameLocks noGrp="1"/>
          </p:cNvGraphicFramePr>
          <p:nvPr>
            <p:extLst>
              <p:ext uri="{D42A27DB-BD31-4B8C-83A1-F6EECF244321}">
                <p14:modId xmlns:p14="http://schemas.microsoft.com/office/powerpoint/2010/main" val="3683500552"/>
              </p:ext>
            </p:extLst>
          </p:nvPr>
        </p:nvGraphicFramePr>
        <p:xfrm>
          <a:off x="1771650" y="1311790"/>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5" name="Chart 4">
            <a:extLst>
              <a:ext uri="{FF2B5EF4-FFF2-40B4-BE49-F238E27FC236}">
                <a16:creationId xmlns:a16="http://schemas.microsoft.com/office/drawing/2014/main" id="{839C8366-489F-44EA-8F0C-D0371062FCBA}"/>
              </a:ext>
            </a:extLst>
          </p:cNvPr>
          <p:cNvGraphicFramePr>
            <a:graphicFrameLocks noGrp="1"/>
          </p:cNvGraphicFramePr>
          <p:nvPr>
            <p:extLst>
              <p:ext uri="{D42A27DB-BD31-4B8C-83A1-F6EECF244321}">
                <p14:modId xmlns:p14="http://schemas.microsoft.com/office/powerpoint/2010/main" val="2961707123"/>
              </p:ext>
            </p:extLst>
          </p:nvPr>
        </p:nvGraphicFramePr>
        <p:xfrm>
          <a:off x="1688523" y="1311790"/>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1403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5" name="Chart 4">
            <a:extLst>
              <a:ext uri="{FF2B5EF4-FFF2-40B4-BE49-F238E27FC236}">
                <a16:creationId xmlns:a16="http://schemas.microsoft.com/office/drawing/2014/main" id="{DC684CFA-DB76-4483-87D7-E4102A4C3DE5}"/>
              </a:ext>
            </a:extLst>
          </p:cNvPr>
          <p:cNvGraphicFramePr>
            <a:graphicFrameLocks noGrp="1"/>
          </p:cNvGraphicFramePr>
          <p:nvPr>
            <p:extLst>
              <p:ext uri="{D42A27DB-BD31-4B8C-83A1-F6EECF244321}">
                <p14:modId xmlns:p14="http://schemas.microsoft.com/office/powerpoint/2010/main" val="1986027443"/>
              </p:ext>
            </p:extLst>
          </p:nvPr>
        </p:nvGraphicFramePr>
        <p:xfrm>
          <a:off x="1771650" y="1299914"/>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938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8" name="Chart 7">
            <a:extLst>
              <a:ext uri="{FF2B5EF4-FFF2-40B4-BE49-F238E27FC236}">
                <a16:creationId xmlns:a16="http://schemas.microsoft.com/office/drawing/2014/main" id="{14F5DFC0-3417-4743-AFD1-2828DCBDAAE0}"/>
              </a:ext>
            </a:extLst>
          </p:cNvPr>
          <p:cNvGraphicFramePr>
            <a:graphicFrameLocks/>
          </p:cNvGraphicFramePr>
          <p:nvPr>
            <p:extLst>
              <p:ext uri="{D42A27DB-BD31-4B8C-83A1-F6EECF244321}">
                <p14:modId xmlns:p14="http://schemas.microsoft.com/office/powerpoint/2010/main" val="396769771"/>
              </p:ext>
            </p:extLst>
          </p:nvPr>
        </p:nvGraphicFramePr>
        <p:xfrm>
          <a:off x="7111341" y="1261753"/>
          <a:ext cx="41148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8D722BA2-A00C-4F25-9228-15797B8FCCCF}"/>
              </a:ext>
            </a:extLst>
          </p:cNvPr>
          <p:cNvGraphicFramePr>
            <a:graphicFrameLocks noGrp="1"/>
          </p:cNvGraphicFramePr>
          <p:nvPr>
            <p:extLst>
              <p:ext uri="{D42A27DB-BD31-4B8C-83A1-F6EECF244321}">
                <p14:modId xmlns:p14="http://schemas.microsoft.com/office/powerpoint/2010/main" val="1477580424"/>
              </p:ext>
            </p:extLst>
          </p:nvPr>
        </p:nvGraphicFramePr>
        <p:xfrm>
          <a:off x="717862" y="1210618"/>
          <a:ext cx="4948647" cy="43034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4975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6" name="Chart 5">
            <a:extLst>
              <a:ext uri="{FF2B5EF4-FFF2-40B4-BE49-F238E27FC236}">
                <a16:creationId xmlns:a16="http://schemas.microsoft.com/office/drawing/2014/main" id="{18BE968E-4F35-49C5-80EA-B8FBB0006862}"/>
              </a:ext>
            </a:extLst>
          </p:cNvPr>
          <p:cNvGraphicFramePr>
            <a:graphicFrameLocks noGrp="1"/>
          </p:cNvGraphicFramePr>
          <p:nvPr>
            <p:extLst>
              <p:ext uri="{D42A27DB-BD31-4B8C-83A1-F6EECF244321}">
                <p14:modId xmlns:p14="http://schemas.microsoft.com/office/powerpoint/2010/main" val="1675687129"/>
              </p:ext>
            </p:extLst>
          </p:nvPr>
        </p:nvGraphicFramePr>
        <p:xfrm>
          <a:off x="1771650" y="1299915"/>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815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5" name="Chart 4">
            <a:extLst>
              <a:ext uri="{FF2B5EF4-FFF2-40B4-BE49-F238E27FC236}">
                <a16:creationId xmlns:a16="http://schemas.microsoft.com/office/drawing/2014/main" id="{F2BE7BCB-E7F2-48C0-8205-091624276919}"/>
              </a:ext>
            </a:extLst>
          </p:cNvPr>
          <p:cNvGraphicFramePr>
            <a:graphicFrameLocks noGrp="1"/>
          </p:cNvGraphicFramePr>
          <p:nvPr>
            <p:extLst>
              <p:ext uri="{D42A27DB-BD31-4B8C-83A1-F6EECF244321}">
                <p14:modId xmlns:p14="http://schemas.microsoft.com/office/powerpoint/2010/main" val="402019869"/>
              </p:ext>
            </p:extLst>
          </p:nvPr>
        </p:nvGraphicFramePr>
        <p:xfrm>
          <a:off x="1771650" y="1323666"/>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78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graphicFrame>
        <p:nvGraphicFramePr>
          <p:cNvPr id="8" name="Chart 7">
            <a:extLst>
              <a:ext uri="{FF2B5EF4-FFF2-40B4-BE49-F238E27FC236}">
                <a16:creationId xmlns:a16="http://schemas.microsoft.com/office/drawing/2014/main" id="{D382C38F-ADAE-4EC7-9242-25BC0FB3591C}"/>
              </a:ext>
            </a:extLst>
          </p:cNvPr>
          <p:cNvGraphicFramePr>
            <a:graphicFrameLocks/>
          </p:cNvGraphicFramePr>
          <p:nvPr>
            <p:extLst>
              <p:ext uri="{D42A27DB-BD31-4B8C-83A1-F6EECF244321}">
                <p14:modId xmlns:p14="http://schemas.microsoft.com/office/powerpoint/2010/main" val="460908808"/>
              </p:ext>
            </p:extLst>
          </p:nvPr>
        </p:nvGraphicFramePr>
        <p:xfrm>
          <a:off x="6719454" y="1285342"/>
          <a:ext cx="41148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CAFB2BB5-A9D6-45AE-AF5F-EC37C5D5A708}"/>
              </a:ext>
            </a:extLst>
          </p:cNvPr>
          <p:cNvGraphicFramePr>
            <a:graphicFrameLocks noGrp="1"/>
          </p:cNvGraphicFramePr>
          <p:nvPr>
            <p:extLst>
              <p:ext uri="{D42A27DB-BD31-4B8C-83A1-F6EECF244321}">
                <p14:modId xmlns:p14="http://schemas.microsoft.com/office/powerpoint/2010/main" val="2689005660"/>
              </p:ext>
            </p:extLst>
          </p:nvPr>
        </p:nvGraphicFramePr>
        <p:xfrm>
          <a:off x="495199" y="1332672"/>
          <a:ext cx="5392983" cy="41926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813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a:p>
        </p:txBody>
      </p:sp>
      <p:graphicFrame>
        <p:nvGraphicFramePr>
          <p:cNvPr id="5" name="Chart 4">
            <a:extLst>
              <a:ext uri="{FF2B5EF4-FFF2-40B4-BE49-F238E27FC236}">
                <a16:creationId xmlns:a16="http://schemas.microsoft.com/office/drawing/2014/main" id="{9B95B078-1C6A-47E8-860B-D368B715F1C8}"/>
              </a:ext>
            </a:extLst>
          </p:cNvPr>
          <p:cNvGraphicFramePr>
            <a:graphicFrameLocks noGrp="1"/>
          </p:cNvGraphicFramePr>
          <p:nvPr>
            <p:extLst>
              <p:ext uri="{D42A27DB-BD31-4B8C-83A1-F6EECF244321}">
                <p14:modId xmlns:p14="http://schemas.microsoft.com/office/powerpoint/2010/main" val="2142066025"/>
              </p:ext>
            </p:extLst>
          </p:nvPr>
        </p:nvGraphicFramePr>
        <p:xfrm>
          <a:off x="1771650" y="1335540"/>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63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a:p>
        </p:txBody>
      </p:sp>
      <p:graphicFrame>
        <p:nvGraphicFramePr>
          <p:cNvPr id="5" name="Chart 4">
            <a:extLst>
              <a:ext uri="{FF2B5EF4-FFF2-40B4-BE49-F238E27FC236}">
                <a16:creationId xmlns:a16="http://schemas.microsoft.com/office/drawing/2014/main" id="{0A1A6A0E-6B22-4177-8DCC-71BFE7B2F725}"/>
              </a:ext>
            </a:extLst>
          </p:cNvPr>
          <p:cNvGraphicFramePr>
            <a:graphicFrameLocks noGrp="1"/>
          </p:cNvGraphicFramePr>
          <p:nvPr>
            <p:extLst>
              <p:ext uri="{D42A27DB-BD31-4B8C-83A1-F6EECF244321}">
                <p14:modId xmlns:p14="http://schemas.microsoft.com/office/powerpoint/2010/main" val="1216727974"/>
              </p:ext>
            </p:extLst>
          </p:nvPr>
        </p:nvGraphicFramePr>
        <p:xfrm>
          <a:off x="1771650" y="1299915"/>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925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49</a:t>
            </a:fld>
            <a:endParaRPr lang="en-US"/>
          </a:p>
        </p:txBody>
      </p:sp>
      <p:graphicFrame>
        <p:nvGraphicFramePr>
          <p:cNvPr id="5" name="Chart 4">
            <a:extLst>
              <a:ext uri="{FF2B5EF4-FFF2-40B4-BE49-F238E27FC236}">
                <a16:creationId xmlns:a16="http://schemas.microsoft.com/office/drawing/2014/main" id="{93D3FA8F-D4AF-4C3C-B23B-46200D6980A3}"/>
              </a:ext>
            </a:extLst>
          </p:cNvPr>
          <p:cNvGraphicFramePr>
            <a:graphicFrameLocks noGrp="1"/>
          </p:cNvGraphicFramePr>
          <p:nvPr>
            <p:extLst>
              <p:ext uri="{D42A27DB-BD31-4B8C-83A1-F6EECF244321}">
                <p14:modId xmlns:p14="http://schemas.microsoft.com/office/powerpoint/2010/main" val="1871198233"/>
              </p:ext>
            </p:extLst>
          </p:nvPr>
        </p:nvGraphicFramePr>
        <p:xfrm>
          <a:off x="1771650" y="1299914"/>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03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50</a:t>
            </a:fld>
            <a:endParaRPr lang="en-US"/>
          </a:p>
        </p:txBody>
      </p:sp>
      <p:graphicFrame>
        <p:nvGraphicFramePr>
          <p:cNvPr id="6" name="Chart 5">
            <a:extLst>
              <a:ext uri="{FF2B5EF4-FFF2-40B4-BE49-F238E27FC236}">
                <a16:creationId xmlns:a16="http://schemas.microsoft.com/office/drawing/2014/main" id="{7E8D43C3-877C-41EB-B70C-8C5576359CF5}"/>
              </a:ext>
            </a:extLst>
          </p:cNvPr>
          <p:cNvGraphicFramePr>
            <a:graphicFrameLocks noGrp="1"/>
          </p:cNvGraphicFramePr>
          <p:nvPr>
            <p:extLst>
              <p:ext uri="{D42A27DB-BD31-4B8C-83A1-F6EECF244321}">
                <p14:modId xmlns:p14="http://schemas.microsoft.com/office/powerpoint/2010/main" val="3955867786"/>
              </p:ext>
            </p:extLst>
          </p:nvPr>
        </p:nvGraphicFramePr>
        <p:xfrm>
          <a:off x="1771650" y="1323665"/>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149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51</a:t>
            </a:fld>
            <a:endParaRPr lang="en-US"/>
          </a:p>
        </p:txBody>
      </p:sp>
      <p:graphicFrame>
        <p:nvGraphicFramePr>
          <p:cNvPr id="5" name="Chart 4">
            <a:extLst>
              <a:ext uri="{FF2B5EF4-FFF2-40B4-BE49-F238E27FC236}">
                <a16:creationId xmlns:a16="http://schemas.microsoft.com/office/drawing/2014/main" id="{E3098703-3FA9-4160-A0E2-6C0B0308DD21}"/>
              </a:ext>
            </a:extLst>
          </p:cNvPr>
          <p:cNvGraphicFramePr>
            <a:graphicFrameLocks noGrp="1"/>
          </p:cNvGraphicFramePr>
          <p:nvPr>
            <p:extLst>
              <p:ext uri="{D42A27DB-BD31-4B8C-83A1-F6EECF244321}">
                <p14:modId xmlns:p14="http://schemas.microsoft.com/office/powerpoint/2010/main" val="1194205184"/>
              </p:ext>
            </p:extLst>
          </p:nvPr>
        </p:nvGraphicFramePr>
        <p:xfrm>
          <a:off x="1854778" y="1383042"/>
          <a:ext cx="86487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8646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52</a:t>
            </a:fld>
            <a:endParaRPr lang="en-US"/>
          </a:p>
        </p:txBody>
      </p:sp>
    </p:spTree>
    <p:extLst>
      <p:ext uri="{BB962C8B-B14F-4D97-AF65-F5344CB8AC3E}">
        <p14:creationId xmlns:p14="http://schemas.microsoft.com/office/powerpoint/2010/main" val="2833682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53</a:t>
            </a:fld>
            <a:endParaRPr lang="en-US"/>
          </a:p>
        </p:txBody>
      </p:sp>
    </p:spTree>
    <p:extLst>
      <p:ext uri="{BB962C8B-B14F-4D97-AF65-F5344CB8AC3E}">
        <p14:creationId xmlns:p14="http://schemas.microsoft.com/office/powerpoint/2010/main" val="2761217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54</a:t>
            </a:fld>
            <a:endParaRPr lang="en-US"/>
          </a:p>
        </p:txBody>
      </p:sp>
    </p:spTree>
    <p:extLst>
      <p:ext uri="{BB962C8B-B14F-4D97-AF65-F5344CB8AC3E}">
        <p14:creationId xmlns:p14="http://schemas.microsoft.com/office/powerpoint/2010/main" val="3996175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a:xfrm>
            <a:off x="838200" y="1588654"/>
            <a:ext cx="8555182" cy="4568701"/>
          </a:xfrm>
        </p:spPr>
        <p:txBody>
          <a:bodyPr>
            <a:normAutofit/>
          </a:bodyPr>
          <a:lstStyle/>
          <a:p>
            <a:pPr>
              <a:lnSpc>
                <a:spcPct val="120000"/>
              </a:lnSpc>
              <a:spcBef>
                <a:spcPts val="600"/>
              </a:spcBef>
              <a:spcAft>
                <a:spcPts val="600"/>
              </a:spcAft>
            </a:pPr>
            <a:r>
              <a:rPr lang="en-US" sz="2000" b="0" i="0" dirty="0">
                <a:solidFill>
                  <a:srgbClr val="444444"/>
                </a:solidFill>
                <a:effectLst/>
              </a:rPr>
              <a:t>Alfred May, Downeast District Public Health Liaison, </a:t>
            </a:r>
            <a:r>
              <a:rPr lang="en-US" sz="2000" b="0" i="0" dirty="0">
                <a:solidFill>
                  <a:srgbClr val="444444"/>
                </a:solidFill>
                <a:effectLst/>
                <a:hlinkClick r:id="rId2"/>
              </a:rPr>
              <a:t>alfred.may@maine.gov</a:t>
            </a:r>
            <a:r>
              <a:rPr lang="en-US" sz="2000" b="0" i="0" dirty="0">
                <a:solidFill>
                  <a:srgbClr val="444444"/>
                </a:solidFill>
                <a:effectLst/>
              </a:rPr>
              <a:t>  207-255-2017 </a:t>
            </a:r>
          </a:p>
          <a:p>
            <a:pPr>
              <a:lnSpc>
                <a:spcPct val="120000"/>
              </a:lnSpc>
              <a:spcBef>
                <a:spcPts val="600"/>
              </a:spcBef>
              <a:spcAft>
                <a:spcPts val="600"/>
              </a:spcAft>
            </a:pPr>
            <a:r>
              <a:rPr lang="en-US" sz="2000" b="0" i="0" dirty="0">
                <a:solidFill>
                  <a:srgbClr val="444444"/>
                </a:solidFill>
                <a:effectLst/>
              </a:rPr>
              <a:t>Nikki Robichaud, Outpatient Quality Lead, Northern Light Blue Hill Hospital and Maine Coast Hospital </a:t>
            </a:r>
            <a:r>
              <a:rPr lang="en-US" sz="2000" b="0" i="0" dirty="0">
                <a:solidFill>
                  <a:srgbClr val="444444"/>
                </a:solidFill>
                <a:effectLst/>
                <a:hlinkClick r:id="rId3"/>
              </a:rPr>
              <a:t>nirobichaud@northernlight.org</a:t>
            </a:r>
            <a:r>
              <a:rPr lang="en-US" sz="2000" b="0" i="0" dirty="0">
                <a:solidFill>
                  <a:srgbClr val="444444"/>
                </a:solidFill>
                <a:effectLst/>
              </a:rPr>
              <a:t>     207-664-5368</a:t>
            </a:r>
          </a:p>
          <a:p>
            <a:pPr>
              <a:lnSpc>
                <a:spcPct val="120000"/>
              </a:lnSpc>
              <a:spcBef>
                <a:spcPts val="600"/>
              </a:spcBef>
              <a:spcAft>
                <a:spcPts val="600"/>
              </a:spcAft>
            </a:pPr>
            <a:r>
              <a:rPr lang="en-US" sz="2000" dirty="0">
                <a:solidFill>
                  <a:srgbClr val="444444"/>
                </a:solidFill>
              </a:rPr>
              <a:t>Nicole Hammar, Manager, Community Health Improvement, Northern Light Health </a:t>
            </a:r>
            <a:r>
              <a:rPr lang="en-US" sz="2000" dirty="0">
                <a:hlinkClick r:id="rId4"/>
              </a:rPr>
              <a:t>nhammar@northernlight.org</a:t>
            </a:r>
            <a:r>
              <a:rPr lang="en-US" sz="2000" dirty="0"/>
              <a:t>  </a:t>
            </a:r>
            <a:r>
              <a:rPr lang="en-US" sz="2000" dirty="0">
                <a:solidFill>
                  <a:srgbClr val="444444"/>
                </a:solidFill>
              </a:rPr>
              <a:t>207-973-7245</a:t>
            </a:r>
          </a:p>
          <a:p>
            <a:pPr>
              <a:lnSpc>
                <a:spcPct val="120000"/>
              </a:lnSpc>
              <a:spcBef>
                <a:spcPts val="600"/>
              </a:spcBef>
              <a:spcAft>
                <a:spcPts val="600"/>
              </a:spcAft>
            </a:pPr>
            <a:endParaRPr lang="en-US" dirty="0"/>
          </a:p>
          <a:p>
            <a:pPr marL="0" indent="0">
              <a:buNone/>
            </a:pPr>
            <a:r>
              <a:rPr lang="en-US" dirty="0"/>
              <a:t>Maine Shared CHNA: </a:t>
            </a:r>
            <a:r>
              <a:rPr lang="en-US" dirty="0">
                <a:hlinkClick r:id="rId5"/>
              </a:rPr>
              <a:t>info@mainechna.org</a:t>
            </a:r>
            <a:r>
              <a:rPr lang="en-US" dirty="0"/>
              <a:t>  </a:t>
            </a:r>
          </a:p>
          <a:p>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349930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6</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7</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2744074989"/>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12+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2000+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10 Essential Public Health Services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a:p>
        </p:txBody>
      </p:sp>
      <p:pic>
        <p:nvPicPr>
          <p:cNvPr id="5" name="Picture 4" descr="Diagram&#10;&#10;Description automatically generated">
            <a:extLst>
              <a:ext uri="{FF2B5EF4-FFF2-40B4-BE49-F238E27FC236}">
                <a16:creationId xmlns:a16="http://schemas.microsoft.com/office/drawing/2014/main" id="{BCBEFAC8-B371-4010-B6D3-1D78B5C8B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602" y="1167981"/>
            <a:ext cx="5360796" cy="5029200"/>
          </a:xfrm>
          <a:prstGeom prst="rect">
            <a:avLst/>
          </a:prstGeom>
        </p:spPr>
      </p:pic>
    </p:spTree>
    <p:extLst>
      <p:ext uri="{BB962C8B-B14F-4D97-AF65-F5344CB8AC3E}">
        <p14:creationId xmlns:p14="http://schemas.microsoft.com/office/powerpoint/2010/main" val="79862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DEFBCB47-34D1-44F8-841B-7FEA9E001C12}"/>
              </a:ext>
            </a:extLst>
          </p:cNvPr>
          <p:cNvCxnSpPr/>
          <p:nvPr/>
        </p:nvCxnSpPr>
        <p:spPr>
          <a:xfrm>
            <a:off x="6696065"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0E7B48-3B3E-4562-84D8-C7C7514BA3CE}"/>
              </a:ext>
            </a:extLst>
          </p:cNvPr>
          <p:cNvCxnSpPr/>
          <p:nvPr/>
        </p:nvCxnSpPr>
        <p:spPr>
          <a:xfrm>
            <a:off x="3142572"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B59EDDA-39DE-4F4E-9AD5-E990D52369CA}"/>
              </a:ext>
            </a:extLst>
          </p:cNvPr>
          <p:cNvCxnSpPr/>
          <p:nvPr/>
        </p:nvCxnSpPr>
        <p:spPr>
          <a:xfrm>
            <a:off x="3144143" y="4908397"/>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6FDBD0-C02C-4C8C-9532-AEFD94D66F5B}"/>
              </a:ext>
            </a:extLst>
          </p:cNvPr>
          <p:cNvCxnSpPr/>
          <p:nvPr/>
        </p:nvCxnSpPr>
        <p:spPr>
          <a:xfrm>
            <a:off x="6697327" y="49238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E86A41D-2861-4677-8853-EB9BC38555EE}"/>
              </a:ext>
            </a:extLst>
          </p:cNvPr>
          <p:cNvCxnSpPr/>
          <p:nvPr/>
        </p:nvCxnSpPr>
        <p:spPr>
          <a:xfrm>
            <a:off x="4869090" y="3613569"/>
            <a:ext cx="0" cy="2743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E2FE9C-BA64-4CD4-8523-FC9B3EEA9EFB}"/>
              </a:ext>
            </a:extLst>
          </p:cNvPr>
          <p:cNvCxnSpPr/>
          <p:nvPr/>
        </p:nvCxnSpPr>
        <p:spPr>
          <a:xfrm>
            <a:off x="4869090" y="23079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370AE9-CBBE-4795-A320-65E75C86BC26}"/>
              </a:ext>
            </a:extLst>
          </p:cNvPr>
          <p:cNvCxnSpPr/>
          <p:nvPr/>
        </p:nvCxnSpPr>
        <p:spPr>
          <a:xfrm>
            <a:off x="10027437" y="3165796"/>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Maine Shared CHNA Organizational Chart</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9</a:t>
            </a:fld>
            <a:endParaRPr lang="en-US"/>
          </a:p>
        </p:txBody>
      </p:sp>
      <p:grpSp>
        <p:nvGrpSpPr>
          <p:cNvPr id="48" name="Group 47">
            <a:extLst>
              <a:ext uri="{FF2B5EF4-FFF2-40B4-BE49-F238E27FC236}">
                <a16:creationId xmlns:a16="http://schemas.microsoft.com/office/drawing/2014/main" id="{A3735976-1E1C-45B6-8ACF-F68FF8736FAC}"/>
              </a:ext>
            </a:extLst>
          </p:cNvPr>
          <p:cNvGrpSpPr/>
          <p:nvPr/>
        </p:nvGrpSpPr>
        <p:grpSpPr>
          <a:xfrm>
            <a:off x="3554052" y="1410568"/>
            <a:ext cx="2743203" cy="1046821"/>
            <a:chOff x="4770119" y="1531975"/>
            <a:chExt cx="2743203" cy="1046821"/>
          </a:xfrm>
        </p:grpSpPr>
        <p:sp>
          <p:nvSpPr>
            <p:cNvPr id="12" name="Freeform: Shape 11">
              <a:extLst>
                <a:ext uri="{FF2B5EF4-FFF2-40B4-BE49-F238E27FC236}">
                  <a16:creationId xmlns:a16="http://schemas.microsoft.com/office/drawing/2014/main" id="{D53ABCD9-F8EB-4348-8E69-4BB901C929CA}"/>
                </a:ext>
              </a:extLst>
            </p:cNvPr>
            <p:cNvSpPr/>
            <p:nvPr/>
          </p:nvSpPr>
          <p:spPr>
            <a:xfrm>
              <a:off x="4770122" y="16225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Steering Committee</a:t>
              </a:r>
            </a:p>
          </p:txBody>
        </p:sp>
        <p:grpSp>
          <p:nvGrpSpPr>
            <p:cNvPr id="44" name="Group 43">
              <a:extLst>
                <a:ext uri="{FF2B5EF4-FFF2-40B4-BE49-F238E27FC236}">
                  <a16:creationId xmlns:a16="http://schemas.microsoft.com/office/drawing/2014/main" id="{B8CE8C81-45E0-4DD9-9ED5-9D423D1C41EB}"/>
                </a:ext>
              </a:extLst>
            </p:cNvPr>
            <p:cNvGrpSpPr/>
            <p:nvPr/>
          </p:nvGrpSpPr>
          <p:grpSpPr>
            <a:xfrm>
              <a:off x="4770119" y="1531975"/>
              <a:ext cx="2743200" cy="1046821"/>
              <a:chOff x="5122942" y="1589036"/>
              <a:chExt cx="2743200" cy="1046821"/>
            </a:xfrm>
          </p:grpSpPr>
          <p:sp>
            <p:nvSpPr>
              <p:cNvPr id="19" name="Freeform: Shape 18">
                <a:extLst>
                  <a:ext uri="{FF2B5EF4-FFF2-40B4-BE49-F238E27FC236}">
                    <a16:creationId xmlns:a16="http://schemas.microsoft.com/office/drawing/2014/main" id="{AC8D4D75-4219-465D-A822-797FEB1E3230}"/>
                  </a:ext>
                </a:extLst>
              </p:cNvPr>
              <p:cNvSpPr/>
              <p:nvPr/>
            </p:nvSpPr>
            <p:spPr>
              <a:xfrm>
                <a:off x="5122942" y="259013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0" name="Freeform: Shape 19">
                <a:extLst>
                  <a:ext uri="{FF2B5EF4-FFF2-40B4-BE49-F238E27FC236}">
                    <a16:creationId xmlns:a16="http://schemas.microsoft.com/office/drawing/2014/main" id="{456FD562-0297-4FFA-8B9A-B38D371C5145}"/>
                  </a:ext>
                </a:extLst>
              </p:cNvPr>
              <p:cNvSpPr/>
              <p:nvPr/>
            </p:nvSpPr>
            <p:spPr>
              <a:xfrm>
                <a:off x="5122942" y="158903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grpSp>
        <p:nvGrpSpPr>
          <p:cNvPr id="43" name="Group 42">
            <a:extLst>
              <a:ext uri="{FF2B5EF4-FFF2-40B4-BE49-F238E27FC236}">
                <a16:creationId xmlns:a16="http://schemas.microsoft.com/office/drawing/2014/main" id="{27B82FF5-069D-4FE8-AD35-7811320AD7EA}"/>
              </a:ext>
            </a:extLst>
          </p:cNvPr>
          <p:cNvGrpSpPr/>
          <p:nvPr/>
        </p:nvGrpSpPr>
        <p:grpSpPr>
          <a:xfrm>
            <a:off x="3554052" y="2673723"/>
            <a:ext cx="2743202" cy="1048825"/>
            <a:chOff x="5122939" y="2690511"/>
            <a:chExt cx="2743202" cy="1048825"/>
          </a:xfrm>
        </p:grpSpPr>
        <p:sp>
          <p:nvSpPr>
            <p:cNvPr id="21" name="Freeform: Shape 20">
              <a:extLst>
                <a:ext uri="{FF2B5EF4-FFF2-40B4-BE49-F238E27FC236}">
                  <a16:creationId xmlns:a16="http://schemas.microsoft.com/office/drawing/2014/main" id="{BCFA756C-8F4F-442D-8B29-ECAA9E27CC7E}"/>
                </a:ext>
              </a:extLst>
            </p:cNvPr>
            <p:cNvSpPr/>
            <p:nvPr/>
          </p:nvSpPr>
          <p:spPr>
            <a:xfrm>
              <a:off x="5122939" y="369361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2" name="Freeform: Shape 21">
              <a:extLst>
                <a:ext uri="{FF2B5EF4-FFF2-40B4-BE49-F238E27FC236}">
                  <a16:creationId xmlns:a16="http://schemas.microsoft.com/office/drawing/2014/main" id="{9D7838DC-B4CC-407E-81E8-EB017F95831D}"/>
                </a:ext>
              </a:extLst>
            </p:cNvPr>
            <p:cNvSpPr/>
            <p:nvPr/>
          </p:nvSpPr>
          <p:spPr>
            <a:xfrm>
              <a:off x="5122941" y="269051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3" name="Freeform: Shape 22">
              <a:extLst>
                <a:ext uri="{FF2B5EF4-FFF2-40B4-BE49-F238E27FC236}">
                  <a16:creationId xmlns:a16="http://schemas.microsoft.com/office/drawing/2014/main" id="{EFC556FA-12AF-4483-BD39-63EE5F854F39}"/>
                </a:ext>
              </a:extLst>
            </p:cNvPr>
            <p:cNvSpPr/>
            <p:nvPr/>
          </p:nvSpPr>
          <p:spPr>
            <a:xfrm>
              <a:off x="5122940" y="27819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Program Manager</a:t>
              </a:r>
            </a:p>
          </p:txBody>
        </p:sp>
      </p:grpSp>
      <p:grpSp>
        <p:nvGrpSpPr>
          <p:cNvPr id="41" name="Group 40">
            <a:extLst>
              <a:ext uri="{FF2B5EF4-FFF2-40B4-BE49-F238E27FC236}">
                <a16:creationId xmlns:a16="http://schemas.microsoft.com/office/drawing/2014/main" id="{3562F24C-36BE-4CF9-9A7C-1101635D0B37}"/>
              </a:ext>
            </a:extLst>
          </p:cNvPr>
          <p:cNvGrpSpPr/>
          <p:nvPr/>
        </p:nvGrpSpPr>
        <p:grpSpPr>
          <a:xfrm>
            <a:off x="1849114" y="4064642"/>
            <a:ext cx="2743201" cy="1048826"/>
            <a:chOff x="968672" y="2686606"/>
            <a:chExt cx="2743201" cy="1048826"/>
          </a:xfrm>
        </p:grpSpPr>
        <p:sp>
          <p:nvSpPr>
            <p:cNvPr id="24" name="Freeform: Shape 23">
              <a:extLst>
                <a:ext uri="{FF2B5EF4-FFF2-40B4-BE49-F238E27FC236}">
                  <a16:creationId xmlns:a16="http://schemas.microsoft.com/office/drawing/2014/main" id="{27FF0BE6-BB9A-4550-841B-DD2A5A55F576}"/>
                </a:ext>
              </a:extLst>
            </p:cNvPr>
            <p:cNvSpPr/>
            <p:nvPr/>
          </p:nvSpPr>
          <p:spPr>
            <a:xfrm>
              <a:off x="968673" y="368971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5" name="Freeform: Shape 24">
              <a:extLst>
                <a:ext uri="{FF2B5EF4-FFF2-40B4-BE49-F238E27FC236}">
                  <a16:creationId xmlns:a16="http://schemas.microsoft.com/office/drawing/2014/main" id="{7B6D3A54-A552-4547-A46D-1A6061185BCE}"/>
                </a:ext>
              </a:extLst>
            </p:cNvPr>
            <p:cNvSpPr/>
            <p:nvPr/>
          </p:nvSpPr>
          <p:spPr>
            <a:xfrm>
              <a:off x="968673" y="268660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6" name="Freeform: Shape 25">
              <a:extLst>
                <a:ext uri="{FF2B5EF4-FFF2-40B4-BE49-F238E27FC236}">
                  <a16:creationId xmlns:a16="http://schemas.microsoft.com/office/drawing/2014/main" id="{EC70CE9F-CEDD-4E78-8FE7-69799F514908}"/>
                </a:ext>
              </a:extLst>
            </p:cNvPr>
            <p:cNvSpPr/>
            <p:nvPr/>
          </p:nvSpPr>
          <p:spPr>
            <a:xfrm>
              <a:off x="968672" y="2778046"/>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Metrics Committee</a:t>
              </a:r>
            </a:p>
          </p:txBody>
        </p:sp>
      </p:grpSp>
      <p:grpSp>
        <p:nvGrpSpPr>
          <p:cNvPr id="45" name="Group 44">
            <a:extLst>
              <a:ext uri="{FF2B5EF4-FFF2-40B4-BE49-F238E27FC236}">
                <a16:creationId xmlns:a16="http://schemas.microsoft.com/office/drawing/2014/main" id="{422095B8-B3C9-4DA8-BC1B-73D8AF4FBD69}"/>
              </a:ext>
            </a:extLst>
          </p:cNvPr>
          <p:cNvGrpSpPr/>
          <p:nvPr/>
        </p:nvGrpSpPr>
        <p:grpSpPr>
          <a:xfrm>
            <a:off x="5237430" y="4066225"/>
            <a:ext cx="2926081" cy="1044170"/>
            <a:chOff x="8728503" y="2303424"/>
            <a:chExt cx="2926081" cy="1044170"/>
          </a:xfrm>
        </p:grpSpPr>
        <p:sp>
          <p:nvSpPr>
            <p:cNvPr id="27" name="Freeform: Shape 26">
              <a:extLst>
                <a:ext uri="{FF2B5EF4-FFF2-40B4-BE49-F238E27FC236}">
                  <a16:creationId xmlns:a16="http://schemas.microsoft.com/office/drawing/2014/main" id="{41A63B6F-9056-4A02-9437-F47529F96CE3}"/>
                </a:ext>
              </a:extLst>
            </p:cNvPr>
            <p:cNvSpPr/>
            <p:nvPr/>
          </p:nvSpPr>
          <p:spPr>
            <a:xfrm>
              <a:off x="8728503" y="3301874"/>
              <a:ext cx="292608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8" name="Freeform: Shape 27">
              <a:extLst>
                <a:ext uri="{FF2B5EF4-FFF2-40B4-BE49-F238E27FC236}">
                  <a16:creationId xmlns:a16="http://schemas.microsoft.com/office/drawing/2014/main" id="{037E0F79-537F-499A-9C35-79FC078DE79B}"/>
                </a:ext>
              </a:extLst>
            </p:cNvPr>
            <p:cNvSpPr/>
            <p:nvPr/>
          </p:nvSpPr>
          <p:spPr>
            <a:xfrm>
              <a:off x="8728504" y="2303424"/>
              <a:ext cx="292608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9" name="Freeform: Shape 28">
              <a:extLst>
                <a:ext uri="{FF2B5EF4-FFF2-40B4-BE49-F238E27FC236}">
                  <a16:creationId xmlns:a16="http://schemas.microsoft.com/office/drawing/2014/main" id="{29A1EDA4-4314-487A-A53E-1E30307AAB0E}"/>
                </a:ext>
              </a:extLst>
            </p:cNvPr>
            <p:cNvSpPr/>
            <p:nvPr/>
          </p:nvSpPr>
          <p:spPr>
            <a:xfrm>
              <a:off x="8728504" y="2384553"/>
              <a:ext cx="292608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Health Equity Community Engagement Committee</a:t>
              </a:r>
            </a:p>
          </p:txBody>
        </p:sp>
      </p:grpSp>
      <p:grpSp>
        <p:nvGrpSpPr>
          <p:cNvPr id="42" name="Group 41">
            <a:extLst>
              <a:ext uri="{FF2B5EF4-FFF2-40B4-BE49-F238E27FC236}">
                <a16:creationId xmlns:a16="http://schemas.microsoft.com/office/drawing/2014/main" id="{B3E5968E-4202-4D41-885E-5CE0E5854314}"/>
              </a:ext>
            </a:extLst>
          </p:cNvPr>
          <p:cNvGrpSpPr/>
          <p:nvPr/>
        </p:nvGrpSpPr>
        <p:grpSpPr>
          <a:xfrm>
            <a:off x="8689525" y="3405186"/>
            <a:ext cx="2743201" cy="1054421"/>
            <a:chOff x="9548635" y="3197201"/>
            <a:chExt cx="2743201" cy="1054421"/>
          </a:xfrm>
        </p:grpSpPr>
        <p:sp>
          <p:nvSpPr>
            <p:cNvPr id="30" name="Freeform: Shape 29">
              <a:extLst>
                <a:ext uri="{FF2B5EF4-FFF2-40B4-BE49-F238E27FC236}">
                  <a16:creationId xmlns:a16="http://schemas.microsoft.com/office/drawing/2014/main" id="{C71EE87D-CF14-46D2-AE9D-E4C66C1C06DB}"/>
                </a:ext>
              </a:extLst>
            </p:cNvPr>
            <p:cNvSpPr/>
            <p:nvPr/>
          </p:nvSpPr>
          <p:spPr>
            <a:xfrm>
              <a:off x="9548635" y="420590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1" name="Freeform: Shape 30">
              <a:extLst>
                <a:ext uri="{FF2B5EF4-FFF2-40B4-BE49-F238E27FC236}">
                  <a16:creationId xmlns:a16="http://schemas.microsoft.com/office/drawing/2014/main" id="{A5D5CBA1-2447-4C46-A03C-A9D9AFD359CD}"/>
                </a:ext>
              </a:extLst>
            </p:cNvPr>
            <p:cNvSpPr/>
            <p:nvPr/>
          </p:nvSpPr>
          <p:spPr>
            <a:xfrm>
              <a:off x="9548636" y="319720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2" name="Freeform: Shape 31">
              <a:extLst>
                <a:ext uri="{FF2B5EF4-FFF2-40B4-BE49-F238E27FC236}">
                  <a16:creationId xmlns:a16="http://schemas.microsoft.com/office/drawing/2014/main" id="{C1699C21-5292-4FAA-A450-EA7F2D095E66}"/>
                </a:ext>
              </a:extLst>
            </p:cNvPr>
            <p:cNvSpPr/>
            <p:nvPr/>
          </p:nvSpPr>
          <p:spPr>
            <a:xfrm>
              <a:off x="9548635" y="328864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Vendor Support</a:t>
              </a:r>
            </a:p>
          </p:txBody>
        </p:sp>
      </p:grpSp>
      <p:grpSp>
        <p:nvGrpSpPr>
          <p:cNvPr id="40" name="Group 39">
            <a:extLst>
              <a:ext uri="{FF2B5EF4-FFF2-40B4-BE49-F238E27FC236}">
                <a16:creationId xmlns:a16="http://schemas.microsoft.com/office/drawing/2014/main" id="{8A9EC197-074D-434C-8398-B60B76BE2A68}"/>
              </a:ext>
            </a:extLst>
          </p:cNvPr>
          <p:cNvGrpSpPr/>
          <p:nvPr/>
        </p:nvGrpSpPr>
        <p:grpSpPr>
          <a:xfrm>
            <a:off x="1849114" y="5347107"/>
            <a:ext cx="2743201" cy="1051367"/>
            <a:chOff x="135243" y="2893799"/>
            <a:chExt cx="2743201" cy="1051367"/>
          </a:xfrm>
        </p:grpSpPr>
        <p:sp>
          <p:nvSpPr>
            <p:cNvPr id="33" name="Freeform: Shape 32">
              <a:extLst>
                <a:ext uri="{FF2B5EF4-FFF2-40B4-BE49-F238E27FC236}">
                  <a16:creationId xmlns:a16="http://schemas.microsoft.com/office/drawing/2014/main" id="{182278DF-E943-4272-8D36-9A3FBDC0E13B}"/>
                </a:ext>
              </a:extLst>
            </p:cNvPr>
            <p:cNvSpPr/>
            <p:nvPr/>
          </p:nvSpPr>
          <p:spPr>
            <a:xfrm>
              <a:off x="135243" y="389944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4" name="Freeform: Shape 33">
              <a:extLst>
                <a:ext uri="{FF2B5EF4-FFF2-40B4-BE49-F238E27FC236}">
                  <a16:creationId xmlns:a16="http://schemas.microsoft.com/office/drawing/2014/main" id="{6F37E831-7815-4CBA-9DF5-5C3654DBC669}"/>
                </a:ext>
              </a:extLst>
            </p:cNvPr>
            <p:cNvSpPr/>
            <p:nvPr/>
          </p:nvSpPr>
          <p:spPr>
            <a:xfrm>
              <a:off x="135243" y="2893799"/>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5" name="Freeform: Shape 34">
              <a:extLst>
                <a:ext uri="{FF2B5EF4-FFF2-40B4-BE49-F238E27FC236}">
                  <a16:creationId xmlns:a16="http://schemas.microsoft.com/office/drawing/2014/main" id="{01A34E10-30FD-4899-85D1-74C2B5B95AD0}"/>
                </a:ext>
              </a:extLst>
            </p:cNvPr>
            <p:cNvSpPr/>
            <p:nvPr/>
          </p:nvSpPr>
          <p:spPr>
            <a:xfrm>
              <a:off x="135244" y="298676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Data Analysis Teams</a:t>
              </a:r>
            </a:p>
          </p:txBody>
        </p:sp>
      </p:grpSp>
      <p:grpSp>
        <p:nvGrpSpPr>
          <p:cNvPr id="39" name="Group 38">
            <a:extLst>
              <a:ext uri="{FF2B5EF4-FFF2-40B4-BE49-F238E27FC236}">
                <a16:creationId xmlns:a16="http://schemas.microsoft.com/office/drawing/2014/main" id="{2665B239-55EC-49C9-BBC5-B851C8B7D1E8}"/>
              </a:ext>
            </a:extLst>
          </p:cNvPr>
          <p:cNvGrpSpPr/>
          <p:nvPr/>
        </p:nvGrpSpPr>
        <p:grpSpPr>
          <a:xfrm>
            <a:off x="5237430" y="5352153"/>
            <a:ext cx="2926080" cy="1051559"/>
            <a:chOff x="243404" y="4703278"/>
            <a:chExt cx="2743201" cy="1051559"/>
          </a:xfrm>
        </p:grpSpPr>
        <p:sp>
          <p:nvSpPr>
            <p:cNvPr id="36" name="Freeform: Shape 35">
              <a:extLst>
                <a:ext uri="{FF2B5EF4-FFF2-40B4-BE49-F238E27FC236}">
                  <a16:creationId xmlns:a16="http://schemas.microsoft.com/office/drawing/2014/main" id="{53483F0D-B341-4D8F-9898-0E6D55485302}"/>
                </a:ext>
              </a:extLst>
            </p:cNvPr>
            <p:cNvSpPr/>
            <p:nvPr/>
          </p:nvSpPr>
          <p:spPr>
            <a:xfrm>
              <a:off x="243404" y="570911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7" name="Freeform: Shape 36">
              <a:extLst>
                <a:ext uri="{FF2B5EF4-FFF2-40B4-BE49-F238E27FC236}">
                  <a16:creationId xmlns:a16="http://schemas.microsoft.com/office/drawing/2014/main" id="{64C4B43A-A0CC-403A-B2B1-51D41A484C56}"/>
                </a:ext>
              </a:extLst>
            </p:cNvPr>
            <p:cNvSpPr/>
            <p:nvPr/>
          </p:nvSpPr>
          <p:spPr>
            <a:xfrm>
              <a:off x="243405" y="4703278"/>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8" name="Freeform: Shape 37">
              <a:extLst>
                <a:ext uri="{FF2B5EF4-FFF2-40B4-BE49-F238E27FC236}">
                  <a16:creationId xmlns:a16="http://schemas.microsoft.com/office/drawing/2014/main" id="{9CF40330-0271-4D4A-8A5E-0EEE982B1402}"/>
                </a:ext>
              </a:extLst>
            </p:cNvPr>
            <p:cNvSpPr/>
            <p:nvPr/>
          </p:nvSpPr>
          <p:spPr>
            <a:xfrm>
              <a:off x="243404" y="4794717"/>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Local Planning Teams</a:t>
              </a:r>
            </a:p>
          </p:txBody>
        </p:sp>
      </p:grpSp>
      <p:cxnSp>
        <p:nvCxnSpPr>
          <p:cNvPr id="50" name="Connector: Elbow 49">
            <a:extLst>
              <a:ext uri="{FF2B5EF4-FFF2-40B4-BE49-F238E27FC236}">
                <a16:creationId xmlns:a16="http://schemas.microsoft.com/office/drawing/2014/main" id="{F7325DD4-6BE3-457F-9BA9-25099F767610}"/>
              </a:ext>
            </a:extLst>
          </p:cNvPr>
          <p:cNvCxnSpPr>
            <a:cxnSpLocks/>
          </p:cNvCxnSpPr>
          <p:nvPr/>
        </p:nvCxnSpPr>
        <p:spPr>
          <a:xfrm>
            <a:off x="6297251" y="3177623"/>
            <a:ext cx="3749040" cy="1"/>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1E14010-9249-42BA-91C1-BCF55BCBE74A}"/>
              </a:ext>
            </a:extLst>
          </p:cNvPr>
          <p:cNvCxnSpPr>
            <a:cxnSpLocks/>
          </p:cNvCxnSpPr>
          <p:nvPr/>
        </p:nvCxnSpPr>
        <p:spPr>
          <a:xfrm>
            <a:off x="3142572" y="3887889"/>
            <a:ext cx="3566160" cy="0"/>
          </a:xfrm>
          <a:prstGeom prst="bentConnector3">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45423"/>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TotalTime>
  <Words>4957</Words>
  <Application>Microsoft Office PowerPoint</Application>
  <PresentationFormat>Widescreen</PresentationFormat>
  <Paragraphs>665</Paragraphs>
  <Slides>55</Slides>
  <Notes>50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Arial Black</vt:lpstr>
      <vt:lpstr>Arial Narrow</vt:lpstr>
      <vt:lpstr>Calibri</vt:lpstr>
      <vt:lpstr>HelveticaNeueLT Std</vt:lpstr>
      <vt:lpstr>HelveticaNeueLT Std Lt</vt:lpstr>
      <vt:lpstr>HelveticaNeueLT Std Med</vt:lpstr>
      <vt:lpstr>Times New Roman</vt:lpstr>
      <vt:lpstr>Wingdings</vt:lpstr>
      <vt:lpstr>Wingdings 2</vt:lpstr>
      <vt:lpstr>Office Theme</vt:lpstr>
      <vt:lpstr>Maine Shared Community Health Needs Assessment Hancock County</vt:lpstr>
      <vt:lpstr>PowerPoint Presentation</vt:lpstr>
      <vt:lpstr>Thank you, forum sponsors!</vt:lpstr>
      <vt:lpstr>Forum agenda</vt:lpstr>
      <vt:lpstr>PowerPoint Presentation</vt:lpstr>
      <vt:lpstr>Matching Interests</vt:lpstr>
      <vt:lpstr>The Evolution of an Idea…</vt:lpstr>
      <vt:lpstr>10 Essential Public Health Services</vt:lpstr>
      <vt:lpstr>Maine Shared CHNA Organizational Chart</vt:lpstr>
      <vt:lpstr>Inputs and Outcomes</vt:lpstr>
      <vt:lpstr>Leadership remarks</vt:lpstr>
      <vt:lpstr>Local Activities and Accomplishments</vt:lpstr>
      <vt:lpstr>Downeast District – Hancock County Hospital and District priority areas of work since the 2019 Shared CHNA</vt:lpstr>
      <vt:lpstr>Downeast District – Hancock County Hospital and District priority areas of work since the 2019 Shared CHNA</vt:lpstr>
      <vt:lpstr>Partners</vt:lpstr>
      <vt:lpstr>Accomplishments of Note</vt:lpstr>
      <vt:lpstr>Downeast Public Health District  Downeast Public Health Council (DEPHC)</vt:lpstr>
      <vt:lpstr>How to Read the County Health Profiles and Health Equity Data Sheets</vt:lpstr>
      <vt:lpstr>How to Read County Health Profile </vt:lpstr>
      <vt:lpstr>How to Read County Health Profile</vt:lpstr>
      <vt:lpstr>How to Read County Health Profile</vt:lpstr>
      <vt:lpstr>For More Data</vt:lpstr>
      <vt:lpstr>Key Findings</vt:lpstr>
      <vt:lpstr>Demographics</vt:lpstr>
      <vt:lpstr>Demographics</vt:lpstr>
      <vt:lpstr>Demographics</vt:lpstr>
      <vt:lpstr>Demographics</vt:lpstr>
      <vt:lpstr>Demographics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Reconvene</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54</cp:revision>
  <dcterms:created xsi:type="dcterms:W3CDTF">2021-07-27T22:49:15Z</dcterms:created>
  <dcterms:modified xsi:type="dcterms:W3CDTF">2021-09-23T21:29:55Z</dcterms:modified>
</cp:coreProperties>
</file>