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charts/chart8.xml" ContentType="application/vnd.openxmlformats-officedocument.drawingml.chart+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charts/chart12.xml" ContentType="application/vnd.openxmlformats-officedocument.drawingml.chart+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charts/chart15.xml" ContentType="application/vnd.openxmlformats-officedocument.drawingml.chart+xml"/>
  <Override PartName="/ppt/notesSlides/notesSlide35.xml" ContentType="application/vnd.openxmlformats-officedocument.presentationml.notesSlide+xml"/>
  <Override PartName="/ppt/charts/chart16.xml" ContentType="application/vnd.openxmlformats-officedocument.drawingml.chart+xml"/>
  <Override PartName="/ppt/notesSlides/notesSlide36.xml" ContentType="application/vnd.openxmlformats-officedocument.presentationml.notesSlide+xml"/>
  <Override PartName="/ppt/charts/chart17.xml" ContentType="application/vnd.openxmlformats-officedocument.drawingml.chart+xml"/>
  <Override PartName="/ppt/notesSlides/notesSlide37.xml" ContentType="application/vnd.openxmlformats-officedocument.presentationml.notesSlide+xml"/>
  <Override PartName="/ppt/charts/chart18.xml" ContentType="application/vnd.openxmlformats-officedocument.drawingml.chart+xml"/>
  <Override PartName="/ppt/notesSlides/notesSlide38.xml" ContentType="application/vnd.openxmlformats-officedocument.presentationml.notesSlide+xml"/>
  <Override PartName="/ppt/charts/chart19.xml" ContentType="application/vnd.openxmlformats-officedocument.drawingml.chart+xml"/>
  <Override PartName="/ppt/notesSlides/notesSlide39.xml" ContentType="application/vnd.openxmlformats-officedocument.presentationml.notesSlide+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notesSlides/notesSlide41.xml" ContentType="application/vnd.openxmlformats-officedocument.presentationml.notesSlide+xml"/>
  <Override PartName="/ppt/charts/chart23.xml" ContentType="application/vnd.openxmlformats-officedocument.drawingml.chart+xml"/>
  <Override PartName="/ppt/notesSlides/notesSlide4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charts/chart26.xml" ContentType="application/vnd.openxmlformats-officedocument.drawingml.chart+xml"/>
  <Override PartName="/ppt/notesSlides/notesSlide4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45.xml" ContentType="application/vnd.openxmlformats-officedocument.presentationml.notesSlid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381" r:id="rId4"/>
    <p:sldId id="382" r:id="rId5"/>
    <p:sldId id="383" r:id="rId6"/>
    <p:sldId id="384" r:id="rId7"/>
    <p:sldId id="308" r:id="rId8"/>
    <p:sldId id="261" r:id="rId9"/>
    <p:sldId id="262" r:id="rId10"/>
    <p:sldId id="372" r:id="rId11"/>
    <p:sldId id="358" r:id="rId12"/>
    <p:sldId id="266" r:id="rId13"/>
    <p:sldId id="385" r:id="rId14"/>
    <p:sldId id="386" r:id="rId15"/>
    <p:sldId id="387" r:id="rId16"/>
    <p:sldId id="388" r:id="rId17"/>
    <p:sldId id="389" r:id="rId18"/>
    <p:sldId id="275" r:id="rId19"/>
    <p:sldId id="376" r:id="rId20"/>
    <p:sldId id="309" r:id="rId21"/>
    <p:sldId id="374" r:id="rId22"/>
    <p:sldId id="269" r:id="rId23"/>
    <p:sldId id="375" r:id="rId24"/>
    <p:sldId id="274" r:id="rId25"/>
    <p:sldId id="281" r:id="rId26"/>
    <p:sldId id="280" r:id="rId27"/>
    <p:sldId id="283" r:id="rId28"/>
    <p:sldId id="285" r:id="rId29"/>
    <p:sldId id="286" r:id="rId30"/>
    <p:sldId id="287" r:id="rId31"/>
    <p:sldId id="288" r:id="rId32"/>
    <p:sldId id="289" r:id="rId33"/>
    <p:sldId id="290" r:id="rId34"/>
    <p:sldId id="291" r:id="rId35"/>
    <p:sldId id="292" r:id="rId36"/>
    <p:sldId id="380" r:id="rId37"/>
    <p:sldId id="294" r:id="rId38"/>
    <p:sldId id="295" r:id="rId39"/>
    <p:sldId id="298" r:id="rId40"/>
    <p:sldId id="299" r:id="rId41"/>
    <p:sldId id="300" r:id="rId42"/>
    <p:sldId id="301" r:id="rId43"/>
    <p:sldId id="302" r:id="rId44"/>
    <p:sldId id="303" r:id="rId45"/>
    <p:sldId id="390" r:id="rId46"/>
    <p:sldId id="305" r:id="rId47"/>
    <p:sldId id="306" r:id="rId48"/>
    <p:sldId id="307" r:id="rId49"/>
    <p:sldId id="378" r:id="rId50"/>
    <p:sldId id="379" r:id="rId51"/>
    <p:sldId id="270" r:id="rId52"/>
    <p:sldId id="271" r:id="rId53"/>
    <p:sldId id="272" r:id="rId54"/>
    <p:sldId id="2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3" clrIdx="0">
    <p:extLst>
      <p:ext uri="{19B8F6BF-5375-455C-9EA6-DF929625EA0E}">
        <p15:presenceInfo xmlns:p15="http://schemas.microsoft.com/office/powerpoint/2012/main" userId="S::mnoyes@marketdecisions.com::6fae3f0c-57c9-4fc0-9b6f-4cb153c40693" providerId="AD"/>
      </p:ext>
    </p:extLst>
  </p:cmAuthor>
  <p:cmAuthor id="2" name="Krista Wohl" initials="KW" lastIdx="17" clrIdx="1">
    <p:extLst>
      <p:ext uri="{19B8F6BF-5375-455C-9EA6-DF929625EA0E}">
        <p15:presenceInfo xmlns:p15="http://schemas.microsoft.com/office/powerpoint/2012/main" userId="S::kwohl@marketdecisions.com::e52d5a91-df48-40e5-a60a-3126260a6ead" providerId="AD"/>
      </p:ext>
    </p:extLst>
  </p:cmAuthor>
  <p:cmAuthor id="3" name="Candace Walsh" initials="CW" lastIdx="28" clrIdx="2">
    <p:extLst>
      <p:ext uri="{19B8F6BF-5375-455C-9EA6-DF929625EA0E}">
        <p15:presenceInfo xmlns:p15="http://schemas.microsoft.com/office/powerpoint/2012/main" userId="S::cwalsh@marketdecisions.com::3b654986-3b7f-4d06-83b0-3ee07a404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2" autoAdjust="0"/>
    <p:restoredTop sz="72362" autoAdjust="0"/>
  </p:normalViewPr>
  <p:slideViewPr>
    <p:cSldViewPr snapToGrid="0">
      <p:cViewPr varScale="1">
        <p:scale>
          <a:sx n="57" d="100"/>
          <a:sy n="5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ranklin%20County%20Indicator%20Charts%2010.21.2021.xlsx"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Kennebec%20County%20Indicator%20Charts%2010.19.21.xlsx"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ranklin%20County%20overweight%20chart.xlsx" TargetMode="External"/><Relationship Id="rId2" Type="http://schemas.microsoft.com/office/2011/relationships/chartColorStyle" Target="colors5.xml"/><Relationship Id="rId1" Type="http://schemas.microsoft.com/office/2011/relationships/chartStyle" Target="style5.xml"/></Relationships>
</file>

<file path=ppt/charts/_rels/chart2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Franklin%20County%20overweight%20chart.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Franklin%20County%20Indicator%20Charts%2010.21.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Heart attack hospitalizations per 10,000 population</a:t>
            </a:r>
          </a:p>
        </c:rich>
      </c:tx>
      <c:overlay val="0"/>
    </c:title>
    <c:autoTitleDeleted val="0"/>
    <c:plotArea>
      <c:layout/>
      <c:barChart>
        <c:barDir val="col"/>
        <c:grouping val="clustered"/>
        <c:varyColors val="0"/>
        <c:ser>
          <c:idx val="0"/>
          <c:order val="0"/>
          <c:tx>
            <c:strRef>
              <c:f>'[2]Indicator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A55-4620-B062-1DCA0F3A13BF}"/>
              </c:ext>
            </c:extLst>
          </c:dPt>
          <c:dPt>
            <c:idx val="1"/>
            <c:invertIfNegative val="0"/>
            <c:bubble3D val="0"/>
            <c:spPr>
              <a:solidFill>
                <a:srgbClr val="3D6E6F"/>
              </a:solidFill>
            </c:spPr>
            <c:extLst>
              <c:ext xmlns:c16="http://schemas.microsoft.com/office/drawing/2014/chart" uri="{C3380CC4-5D6E-409C-BE32-E72D297353CC}">
                <c16:uniqueId val="{00000003-0A55-4620-B062-1DCA0F3A13BF}"/>
              </c:ext>
            </c:extLst>
          </c:dPt>
          <c:dPt>
            <c:idx val="2"/>
            <c:invertIfNegative val="0"/>
            <c:bubble3D val="0"/>
            <c:spPr>
              <a:solidFill>
                <a:srgbClr val="A2ADB1"/>
              </a:solidFill>
            </c:spPr>
            <c:extLst>
              <c:ext xmlns:c16="http://schemas.microsoft.com/office/drawing/2014/chart" uri="{C3380CC4-5D6E-409C-BE32-E72D297353CC}">
                <c16:uniqueId val="{00000005-0A55-4620-B062-1DCA0F3A13B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Tables'!$M$15:$O$15</c:f>
              <c:strCache>
                <c:ptCount val="3"/>
                <c:pt idx="0">
                  <c:v>2016-2017
Franklin County</c:v>
                </c:pt>
                <c:pt idx="1">
                  <c:v>2016-2018
Franklin County</c:v>
                </c:pt>
                <c:pt idx="2">
                  <c:v>2016-2018
Maine</c:v>
                </c:pt>
              </c:strCache>
            </c:strRef>
          </c:cat>
          <c:val>
            <c:numRef>
              <c:f>'[2]Indicator Tables'!$I$15:$K$15</c:f>
              <c:numCache>
                <c:formatCode>General</c:formatCode>
                <c:ptCount val="3"/>
                <c:pt idx="0">
                  <c:v>18.5</c:v>
                </c:pt>
                <c:pt idx="1">
                  <c:v>19</c:v>
                </c:pt>
                <c:pt idx="2">
                  <c:v>22.5</c:v>
                </c:pt>
              </c:numCache>
            </c:numRef>
          </c:val>
          <c:extLst>
            <c:ext xmlns:c16="http://schemas.microsoft.com/office/drawing/2014/chart" uri="{C3380CC4-5D6E-409C-BE32-E72D297353CC}">
              <c16:uniqueId val="{00000006-0A55-4620-B062-1DCA0F3A13BF}"/>
            </c:ext>
          </c:extLst>
        </c:ser>
        <c:dLbls>
          <c:dLblPos val="outEnd"/>
          <c:showLegendKey val="0"/>
          <c:showVal val="1"/>
          <c:showCatName val="0"/>
          <c:showSerName val="0"/>
          <c:showPercent val="0"/>
          <c:showBubbleSize val="0"/>
        </c:dLbls>
        <c:gapWidth val="150"/>
        <c:axId val="183649824"/>
        <c:axId val="183647328"/>
      </c:barChart>
      <c:catAx>
        <c:axId val="183649824"/>
        <c:scaling>
          <c:orientation val="minMax"/>
        </c:scaling>
        <c:delete val="0"/>
        <c:axPos val="b"/>
        <c:numFmt formatCode="General" sourceLinked="1"/>
        <c:majorTickMark val="out"/>
        <c:minorTickMark val="none"/>
        <c:tickLblPos val="nextTo"/>
        <c:crossAx val="183647328"/>
        <c:crosses val="autoZero"/>
        <c:auto val="1"/>
        <c:lblAlgn val="ctr"/>
        <c:lblOffset val="100"/>
        <c:noMultiLvlLbl val="0"/>
      </c:catAx>
      <c:valAx>
        <c:axId val="183647328"/>
        <c:scaling>
          <c:orientation val="minMax"/>
        </c:scaling>
        <c:delete val="1"/>
        <c:axPos val="l"/>
        <c:numFmt formatCode="General" sourceLinked="1"/>
        <c:majorTickMark val="out"/>
        <c:minorTickMark val="none"/>
        <c:tickLblPos val="nextTo"/>
        <c:crossAx val="18364982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Diabetes hospitalizations</a:t>
            </a:r>
            <a:r>
              <a:rPr lang="en-US" b="1" baseline="0" dirty="0">
                <a:solidFill>
                  <a:schemeClr val="tx1"/>
                </a:solidFill>
              </a:rPr>
              <a:t> (principal diagnosis) per 10,000 population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968D-455F-A20E-E13CF7B975F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Sheet3!$A$1:$A$2</c:f>
              <c:strCache>
                <c:ptCount val="2"/>
                <c:pt idx="0">
                  <c:v>2016-2018
Franklin County</c:v>
                </c:pt>
                <c:pt idx="1">
                  <c:v>2016-2018
Maine</c:v>
                </c:pt>
              </c:strCache>
            </c:strRef>
          </c:cat>
          <c:val>
            <c:numRef>
              <c:f>Sheet3!$B$1:$B$2</c:f>
              <c:numCache>
                <c:formatCode>General</c:formatCode>
                <c:ptCount val="2"/>
                <c:pt idx="0">
                  <c:v>16.399999999999999</c:v>
                </c:pt>
                <c:pt idx="1">
                  <c:v>12.7</c:v>
                </c:pt>
              </c:numCache>
            </c:numRef>
          </c:val>
          <c:extLst>
            <c:ext xmlns:c16="http://schemas.microsoft.com/office/drawing/2014/chart" uri="{C3380CC4-5D6E-409C-BE32-E72D297353CC}">
              <c16:uniqueId val="{00000000-968D-455F-A20E-E13CF7B975F1}"/>
            </c:ext>
          </c:extLst>
        </c:ser>
        <c:dLbls>
          <c:dLblPos val="outEnd"/>
          <c:showLegendKey val="0"/>
          <c:showVal val="1"/>
          <c:showCatName val="0"/>
          <c:showSerName val="0"/>
          <c:showPercent val="0"/>
          <c:showBubbleSize val="0"/>
        </c:dLbls>
        <c:gapWidth val="219"/>
        <c:overlap val="-27"/>
        <c:axId val="791208063"/>
        <c:axId val="791208895"/>
      </c:barChart>
      <c:catAx>
        <c:axId val="79120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91208895"/>
        <c:crosses val="autoZero"/>
        <c:auto val="1"/>
        <c:lblAlgn val="ctr"/>
        <c:lblOffset val="100"/>
        <c:noMultiLvlLbl val="0"/>
      </c:catAx>
      <c:valAx>
        <c:axId val="7912088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91208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Overweight (adults)</a:t>
            </a:r>
          </a:p>
        </c:rich>
      </c:tx>
      <c:overlay val="0"/>
    </c:title>
    <c:autoTitleDeleted val="0"/>
    <c:plotArea>
      <c:layout/>
      <c:barChart>
        <c:barDir val="col"/>
        <c:grouping val="clustered"/>
        <c:varyColors val="0"/>
        <c:ser>
          <c:idx val="0"/>
          <c:order val="0"/>
          <c:tx>
            <c:strRef>
              <c:f>'Indicator Tables'!$H$4</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445-44C6-B835-80F271CCE722}"/>
              </c:ext>
            </c:extLst>
          </c:dPt>
          <c:dPt>
            <c:idx val="1"/>
            <c:invertIfNegative val="0"/>
            <c:bubble3D val="0"/>
            <c:spPr>
              <a:solidFill>
                <a:srgbClr val="3D6E6F"/>
              </a:solidFill>
            </c:spPr>
            <c:extLst>
              <c:ext xmlns:c16="http://schemas.microsoft.com/office/drawing/2014/chart" uri="{C3380CC4-5D6E-409C-BE32-E72D297353CC}">
                <c16:uniqueId val="{00000003-2445-44C6-B835-80F271CCE722}"/>
              </c:ext>
            </c:extLst>
          </c:dPt>
          <c:dPt>
            <c:idx val="2"/>
            <c:invertIfNegative val="0"/>
            <c:bubble3D val="0"/>
            <c:spPr>
              <a:solidFill>
                <a:srgbClr val="A2ADB1"/>
              </a:solidFill>
            </c:spPr>
            <c:extLst>
              <c:ext xmlns:c16="http://schemas.microsoft.com/office/drawing/2014/chart" uri="{C3380CC4-5D6E-409C-BE32-E72D297353CC}">
                <c16:uniqueId val="{00000005-2445-44C6-B835-80F271CCE722}"/>
              </c:ext>
            </c:extLst>
          </c:dPt>
          <c:dPt>
            <c:idx val="3"/>
            <c:invertIfNegative val="0"/>
            <c:bubble3D val="0"/>
            <c:spPr>
              <a:solidFill>
                <a:srgbClr val="A2ADB1"/>
              </a:solidFill>
            </c:spPr>
            <c:extLst>
              <c:ext xmlns:c16="http://schemas.microsoft.com/office/drawing/2014/chart" uri="{C3380CC4-5D6E-409C-BE32-E72D297353CC}">
                <c16:uniqueId val="{00000007-2445-44C6-B835-80F271CCE72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Tables'!$M$4:$P$4</c:f>
              <c:strCache>
                <c:ptCount val="4"/>
                <c:pt idx="0">
                  <c:v>2016
Franklin County</c:v>
                </c:pt>
                <c:pt idx="1">
                  <c:v>2017
Franklin County</c:v>
                </c:pt>
                <c:pt idx="2">
                  <c:v>2017
Maine</c:v>
                </c:pt>
                <c:pt idx="3">
                  <c:v>2017
U.S.</c:v>
                </c:pt>
              </c:strCache>
            </c:strRef>
          </c:cat>
          <c:val>
            <c:numRef>
              <c:f>'Indicator Tables'!$I$4:$L$4</c:f>
              <c:numCache>
                <c:formatCode>0.0%</c:formatCode>
                <c:ptCount val="4"/>
                <c:pt idx="0">
                  <c:v>0.33400000000000002</c:v>
                </c:pt>
                <c:pt idx="1">
                  <c:v>0.28499999999999998</c:v>
                </c:pt>
                <c:pt idx="2">
                  <c:v>0.35899999999999999</c:v>
                </c:pt>
                <c:pt idx="3">
                  <c:v>0.35299999999999998</c:v>
                </c:pt>
              </c:numCache>
            </c:numRef>
          </c:val>
          <c:extLst>
            <c:ext xmlns:c16="http://schemas.microsoft.com/office/drawing/2014/chart" uri="{C3380CC4-5D6E-409C-BE32-E72D297353CC}">
              <c16:uniqueId val="{00000008-2445-44C6-B835-80F271CCE722}"/>
            </c:ext>
          </c:extLst>
        </c:ser>
        <c:dLbls>
          <c:dLblPos val="outEnd"/>
          <c:showLegendKey val="0"/>
          <c:showVal val="1"/>
          <c:showCatName val="0"/>
          <c:showSerName val="0"/>
          <c:showPercent val="0"/>
          <c:showBubbleSize val="0"/>
        </c:dLbls>
        <c:gapWidth val="150"/>
        <c:axId val="1722078319"/>
        <c:axId val="1711967695"/>
      </c:barChart>
      <c:catAx>
        <c:axId val="1722078319"/>
        <c:scaling>
          <c:orientation val="minMax"/>
        </c:scaling>
        <c:delete val="0"/>
        <c:axPos val="b"/>
        <c:numFmt formatCode="General" sourceLinked="1"/>
        <c:majorTickMark val="out"/>
        <c:minorTickMark val="none"/>
        <c:tickLblPos val="nextTo"/>
        <c:crossAx val="1711967695"/>
        <c:crosses val="autoZero"/>
        <c:auto val="1"/>
        <c:lblAlgn val="ctr"/>
        <c:lblOffset val="100"/>
        <c:noMultiLvlLbl val="0"/>
      </c:catAx>
      <c:valAx>
        <c:axId val="1711967695"/>
        <c:scaling>
          <c:orientation val="minMax"/>
        </c:scaling>
        <c:delete val="1"/>
        <c:axPos val="l"/>
        <c:numFmt formatCode="0.0%" sourceLinked="1"/>
        <c:majorTickMark val="out"/>
        <c:minorTickMark val="none"/>
        <c:tickLblPos val="nextTo"/>
        <c:crossAx val="1722078319"/>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Obesity (high school students)</a:t>
            </a:r>
          </a:p>
        </c:rich>
      </c:tx>
      <c:overlay val="0"/>
    </c:title>
    <c:autoTitleDeleted val="0"/>
    <c:plotArea>
      <c:layout/>
      <c:barChart>
        <c:barDir val="col"/>
        <c:grouping val="clustered"/>
        <c:varyColors val="0"/>
        <c:ser>
          <c:idx val="0"/>
          <c:order val="0"/>
          <c:tx>
            <c:strRef>
              <c:f>'[2]Indicator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437-4320-B4C7-F1129DBF87F6}"/>
              </c:ext>
            </c:extLst>
          </c:dPt>
          <c:dPt>
            <c:idx val="1"/>
            <c:invertIfNegative val="0"/>
            <c:bubble3D val="0"/>
            <c:spPr>
              <a:solidFill>
                <a:srgbClr val="3D6E6F"/>
              </a:solidFill>
            </c:spPr>
            <c:extLst>
              <c:ext xmlns:c16="http://schemas.microsoft.com/office/drawing/2014/chart" uri="{C3380CC4-5D6E-409C-BE32-E72D297353CC}">
                <c16:uniqueId val="{00000003-2437-4320-B4C7-F1129DBF87F6}"/>
              </c:ext>
            </c:extLst>
          </c:dPt>
          <c:dPt>
            <c:idx val="2"/>
            <c:invertIfNegative val="0"/>
            <c:bubble3D val="0"/>
            <c:spPr>
              <a:solidFill>
                <a:srgbClr val="A2ADB1"/>
              </a:solidFill>
            </c:spPr>
            <c:extLst>
              <c:ext xmlns:c16="http://schemas.microsoft.com/office/drawing/2014/chart" uri="{C3380CC4-5D6E-409C-BE32-E72D297353CC}">
                <c16:uniqueId val="{00000005-2437-4320-B4C7-F1129DBF87F6}"/>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Tables'!$M$20:$O$20</c:f>
              <c:strCache>
                <c:ptCount val="3"/>
                <c:pt idx="0">
                  <c:v>2017
Franklin County</c:v>
                </c:pt>
                <c:pt idx="1">
                  <c:v>2019
Franklin County</c:v>
                </c:pt>
                <c:pt idx="2">
                  <c:v>2019
Maine</c:v>
                </c:pt>
              </c:strCache>
            </c:strRef>
          </c:cat>
          <c:val>
            <c:numRef>
              <c:f>'[2]Indicator Tables'!$I$20:$K$20</c:f>
              <c:numCache>
                <c:formatCode>General</c:formatCode>
                <c:ptCount val="3"/>
                <c:pt idx="0">
                  <c:v>0.17699999999999999</c:v>
                </c:pt>
                <c:pt idx="1">
                  <c:v>0.193</c:v>
                </c:pt>
                <c:pt idx="2">
                  <c:v>0.15</c:v>
                </c:pt>
              </c:numCache>
            </c:numRef>
          </c:val>
          <c:extLst>
            <c:ext xmlns:c16="http://schemas.microsoft.com/office/drawing/2014/chart" uri="{C3380CC4-5D6E-409C-BE32-E72D297353CC}">
              <c16:uniqueId val="{00000006-2437-4320-B4C7-F1129DBF87F6}"/>
            </c:ext>
          </c:extLst>
        </c:ser>
        <c:dLbls>
          <c:dLblPos val="outEnd"/>
          <c:showLegendKey val="0"/>
          <c:showVal val="1"/>
          <c:showCatName val="0"/>
          <c:showSerName val="0"/>
          <c:showPercent val="0"/>
          <c:showBubbleSize val="0"/>
        </c:dLbls>
        <c:gapWidth val="150"/>
        <c:axId val="1975040560"/>
        <c:axId val="72530896"/>
      </c:barChart>
      <c:catAx>
        <c:axId val="1975040560"/>
        <c:scaling>
          <c:orientation val="minMax"/>
        </c:scaling>
        <c:delete val="0"/>
        <c:axPos val="b"/>
        <c:numFmt formatCode="General" sourceLinked="1"/>
        <c:majorTickMark val="out"/>
        <c:minorTickMark val="none"/>
        <c:tickLblPos val="nextTo"/>
        <c:crossAx val="72530896"/>
        <c:crosses val="autoZero"/>
        <c:auto val="1"/>
        <c:lblAlgn val="ctr"/>
        <c:lblOffset val="100"/>
        <c:noMultiLvlLbl val="0"/>
      </c:catAx>
      <c:valAx>
        <c:axId val="72530896"/>
        <c:scaling>
          <c:orientation val="minMax"/>
        </c:scaling>
        <c:delete val="1"/>
        <c:axPos val="l"/>
        <c:numFmt formatCode="General" sourceLinked="1"/>
        <c:majorTickMark val="out"/>
        <c:minorTickMark val="none"/>
        <c:tickLblPos val="nextTo"/>
        <c:crossAx val="197504056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Low birth weight (&lt;2500 grams)</a:t>
            </a:r>
          </a:p>
        </c:rich>
      </c:tx>
      <c:overlay val="0"/>
    </c:title>
    <c:autoTitleDeleted val="0"/>
    <c:plotArea>
      <c:layout/>
      <c:barChart>
        <c:barDir val="col"/>
        <c:grouping val="clustered"/>
        <c:varyColors val="0"/>
        <c:ser>
          <c:idx val="0"/>
          <c:order val="0"/>
          <c:tx>
            <c:strRef>
              <c:f>'[2]Indicator Tables'!$H$22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BB8-4D80-A0D9-4F44EA1DC335}"/>
              </c:ext>
            </c:extLst>
          </c:dPt>
          <c:dPt>
            <c:idx val="1"/>
            <c:invertIfNegative val="0"/>
            <c:bubble3D val="0"/>
            <c:spPr>
              <a:solidFill>
                <a:srgbClr val="3D6E6F"/>
              </a:solidFill>
            </c:spPr>
            <c:extLst>
              <c:ext xmlns:c16="http://schemas.microsoft.com/office/drawing/2014/chart" uri="{C3380CC4-5D6E-409C-BE32-E72D297353CC}">
                <c16:uniqueId val="{00000003-4BB8-4D80-A0D9-4F44EA1DC335}"/>
              </c:ext>
            </c:extLst>
          </c:dPt>
          <c:dPt>
            <c:idx val="2"/>
            <c:invertIfNegative val="0"/>
            <c:bubble3D val="0"/>
            <c:spPr>
              <a:solidFill>
                <a:srgbClr val="A2ADB1"/>
              </a:solidFill>
            </c:spPr>
            <c:extLst>
              <c:ext xmlns:c16="http://schemas.microsoft.com/office/drawing/2014/chart" uri="{C3380CC4-5D6E-409C-BE32-E72D297353CC}">
                <c16:uniqueId val="{00000005-4BB8-4D80-A0D9-4F44EA1DC335}"/>
              </c:ext>
            </c:extLst>
          </c:dPt>
          <c:dPt>
            <c:idx val="3"/>
            <c:invertIfNegative val="0"/>
            <c:bubble3D val="0"/>
            <c:spPr>
              <a:solidFill>
                <a:srgbClr val="A2ADB1"/>
              </a:solidFill>
            </c:spPr>
            <c:extLst>
              <c:ext xmlns:c16="http://schemas.microsoft.com/office/drawing/2014/chart" uri="{C3380CC4-5D6E-409C-BE32-E72D297353CC}">
                <c16:uniqueId val="{00000007-4BB8-4D80-A0D9-4F44EA1DC335}"/>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Tables'!$M$22:$P$22</c:f>
              <c:strCache>
                <c:ptCount val="4"/>
                <c:pt idx="0">
                  <c:v>2016-2017
Franklin County</c:v>
                </c:pt>
                <c:pt idx="1">
                  <c:v>2018-2019
Franklin County</c:v>
                </c:pt>
                <c:pt idx="2">
                  <c:v>2018-2019
Maine</c:v>
                </c:pt>
                <c:pt idx="3">
                  <c:v>2019
U.S.</c:v>
                </c:pt>
              </c:strCache>
            </c:strRef>
          </c:cat>
          <c:val>
            <c:numRef>
              <c:f>'[2]Indicator Tables'!$I$22:$L$22</c:f>
              <c:numCache>
                <c:formatCode>General</c:formatCode>
                <c:ptCount val="4"/>
                <c:pt idx="0">
                  <c:v>6.2E-2</c:v>
                </c:pt>
                <c:pt idx="1">
                  <c:v>0.114</c:v>
                </c:pt>
                <c:pt idx="2">
                  <c:v>7.2999999999999995E-2</c:v>
                </c:pt>
                <c:pt idx="3">
                  <c:v>8.3000000000000004E-2</c:v>
                </c:pt>
              </c:numCache>
            </c:numRef>
          </c:val>
          <c:extLst>
            <c:ext xmlns:c16="http://schemas.microsoft.com/office/drawing/2014/chart" uri="{C3380CC4-5D6E-409C-BE32-E72D297353CC}">
              <c16:uniqueId val="{00000008-4BB8-4D80-A0D9-4F44EA1DC335}"/>
            </c:ext>
          </c:extLst>
        </c:ser>
        <c:dLbls>
          <c:dLblPos val="outEnd"/>
          <c:showLegendKey val="0"/>
          <c:showVal val="1"/>
          <c:showCatName val="0"/>
          <c:showSerName val="0"/>
          <c:showPercent val="0"/>
          <c:showBubbleSize val="0"/>
        </c:dLbls>
        <c:gapWidth val="150"/>
        <c:axId val="72531312"/>
        <c:axId val="72534224"/>
      </c:barChart>
      <c:catAx>
        <c:axId val="72531312"/>
        <c:scaling>
          <c:orientation val="minMax"/>
        </c:scaling>
        <c:delete val="0"/>
        <c:axPos val="b"/>
        <c:numFmt formatCode="General" sourceLinked="1"/>
        <c:majorTickMark val="out"/>
        <c:minorTickMark val="none"/>
        <c:tickLblPos val="nextTo"/>
        <c:crossAx val="72534224"/>
        <c:crosses val="autoZero"/>
        <c:auto val="1"/>
        <c:lblAlgn val="ctr"/>
        <c:lblOffset val="100"/>
        <c:noMultiLvlLbl val="0"/>
      </c:catAx>
      <c:valAx>
        <c:axId val="72534224"/>
        <c:scaling>
          <c:orientation val="minMax"/>
        </c:scaling>
        <c:delete val="1"/>
        <c:axPos val="l"/>
        <c:numFmt formatCode="General" sourceLinked="1"/>
        <c:majorTickMark val="out"/>
        <c:minorTickMark val="none"/>
        <c:tickLblPos val="nextTo"/>
        <c:crossAx val="7253131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overlay val="0"/>
    </c:title>
    <c:autoTitleDeleted val="0"/>
    <c:plotArea>
      <c:layout/>
      <c:barChart>
        <c:barDir val="col"/>
        <c:grouping val="clustered"/>
        <c:varyColors val="0"/>
        <c:ser>
          <c:idx val="0"/>
          <c:order val="0"/>
          <c:tx>
            <c:strRef>
              <c:f>'[2]Indicator Tables'!$I$28</c:f>
              <c:strCache>
                <c:ptCount val="1"/>
                <c:pt idx="0">
                  <c:v>#REF!</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371-4BF2-A526-4D42451CCA0A}"/>
              </c:ext>
            </c:extLst>
          </c:dPt>
          <c:dPt>
            <c:idx val="1"/>
            <c:invertIfNegative val="0"/>
            <c:bubble3D val="0"/>
            <c:spPr>
              <a:solidFill>
                <a:srgbClr val="A2ADB1"/>
              </a:solidFill>
            </c:spPr>
            <c:extLst>
              <c:ext xmlns:c16="http://schemas.microsoft.com/office/drawing/2014/chart" uri="{C3380CC4-5D6E-409C-BE32-E72D297353CC}">
                <c16:uniqueId val="{00000003-8371-4BF2-A526-4D42451CCA0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Tables'!$N$28:$O$28</c:f>
              <c:strCache>
                <c:ptCount val="2"/>
                <c:pt idx="0">
                  <c:v>2016-2018
Franklin County</c:v>
                </c:pt>
                <c:pt idx="1">
                  <c:v>2016-2018
Maine</c:v>
                </c:pt>
              </c:strCache>
            </c:strRef>
          </c:cat>
          <c:val>
            <c:numRef>
              <c:f>'[1]Indicator Tables'!$J$28:$K$28</c:f>
              <c:numCache>
                <c:formatCode>General</c:formatCode>
                <c:ptCount val="2"/>
                <c:pt idx="0">
                  <c:v>364</c:v>
                </c:pt>
                <c:pt idx="1">
                  <c:v>307.39999999999998</c:v>
                </c:pt>
              </c:numCache>
            </c:numRef>
          </c:val>
          <c:extLst>
            <c:ext xmlns:c16="http://schemas.microsoft.com/office/drawing/2014/chart" uri="{C3380CC4-5D6E-409C-BE32-E72D297353CC}">
              <c16:uniqueId val="{00000004-8371-4BF2-A526-4D42451CCA0A}"/>
            </c:ext>
          </c:extLst>
        </c:ser>
        <c:dLbls>
          <c:showLegendKey val="0"/>
          <c:showVal val="1"/>
          <c:showCatName val="0"/>
          <c:showSerName val="0"/>
          <c:showPercent val="0"/>
          <c:showBubbleSize val="0"/>
        </c:dLbls>
        <c:gapWidth val="150"/>
        <c:overlap val="-25"/>
        <c:axId val="72535888"/>
        <c:axId val="72536720"/>
      </c:barChart>
      <c:dateAx>
        <c:axId val="72535888"/>
        <c:scaling>
          <c:orientation val="minMax"/>
        </c:scaling>
        <c:delete val="0"/>
        <c:axPos val="b"/>
        <c:numFmt formatCode="0.0%" sourceLinked="0"/>
        <c:majorTickMark val="none"/>
        <c:minorTickMark val="none"/>
        <c:tickLblPos val="nextTo"/>
        <c:crossAx val="72536720"/>
        <c:crosses val="autoZero"/>
        <c:auto val="0"/>
        <c:lblOffset val="90"/>
        <c:baseTimeUnit val="days"/>
      </c:dateAx>
      <c:valAx>
        <c:axId val="72536720"/>
        <c:scaling>
          <c:orientation val="minMax"/>
          <c:min val="0"/>
        </c:scaling>
        <c:delete val="1"/>
        <c:axPos val="l"/>
        <c:numFmt formatCode="General" sourceLinked="1"/>
        <c:majorTickMark val="out"/>
        <c:minorTickMark val="none"/>
        <c:tickLblPos val="nextTo"/>
        <c:crossAx val="72535888"/>
        <c:crossesAt val="1"/>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Always wear seatbelt (high school students)</a:t>
            </a:r>
          </a:p>
        </c:rich>
      </c:tx>
      <c:overlay val="0"/>
    </c:title>
    <c:autoTitleDeleted val="0"/>
    <c:plotArea>
      <c:layout/>
      <c:barChart>
        <c:barDir val="col"/>
        <c:grouping val="clustered"/>
        <c:varyColors val="0"/>
        <c:ser>
          <c:idx val="0"/>
          <c:order val="0"/>
          <c:tx>
            <c:strRef>
              <c:f>'[2]Indicator Tables'!$H$29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82F-4E6D-9FCA-CD002AA74215}"/>
              </c:ext>
            </c:extLst>
          </c:dPt>
          <c:dPt>
            <c:idx val="1"/>
            <c:invertIfNegative val="0"/>
            <c:bubble3D val="0"/>
            <c:spPr>
              <a:solidFill>
                <a:srgbClr val="3D6E6F"/>
              </a:solidFill>
            </c:spPr>
            <c:extLst>
              <c:ext xmlns:c16="http://schemas.microsoft.com/office/drawing/2014/chart" uri="{C3380CC4-5D6E-409C-BE32-E72D297353CC}">
                <c16:uniqueId val="{00000003-D82F-4E6D-9FCA-CD002AA74215}"/>
              </c:ext>
            </c:extLst>
          </c:dPt>
          <c:dPt>
            <c:idx val="2"/>
            <c:invertIfNegative val="0"/>
            <c:bubble3D val="0"/>
            <c:spPr>
              <a:solidFill>
                <a:srgbClr val="A2ADB1"/>
              </a:solidFill>
            </c:spPr>
            <c:extLst>
              <c:ext xmlns:c16="http://schemas.microsoft.com/office/drawing/2014/chart" uri="{C3380CC4-5D6E-409C-BE32-E72D297353CC}">
                <c16:uniqueId val="{00000005-D82F-4E6D-9FCA-CD002AA74215}"/>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Tables'!$M$29:$O$29</c:f>
              <c:strCache>
                <c:ptCount val="3"/>
                <c:pt idx="0">
                  <c:v>2017
Franklin County</c:v>
                </c:pt>
                <c:pt idx="1">
                  <c:v>2019
Franklin County</c:v>
                </c:pt>
                <c:pt idx="2">
                  <c:v>2019
Maine</c:v>
                </c:pt>
              </c:strCache>
            </c:strRef>
          </c:cat>
          <c:val>
            <c:numRef>
              <c:f>'[2]Indicator Tables'!$I$29:$K$29</c:f>
              <c:numCache>
                <c:formatCode>General</c:formatCode>
                <c:ptCount val="3"/>
                <c:pt idx="0">
                  <c:v>0.61499999999999999</c:v>
                </c:pt>
                <c:pt idx="1">
                  <c:v>0.66500000000000004</c:v>
                </c:pt>
                <c:pt idx="2">
                  <c:v>0.7</c:v>
                </c:pt>
              </c:numCache>
            </c:numRef>
          </c:val>
          <c:extLst>
            <c:ext xmlns:c16="http://schemas.microsoft.com/office/drawing/2014/chart" uri="{C3380CC4-5D6E-409C-BE32-E72D297353CC}">
              <c16:uniqueId val="{00000006-D82F-4E6D-9FCA-CD002AA74215}"/>
            </c:ext>
          </c:extLst>
        </c:ser>
        <c:dLbls>
          <c:showLegendKey val="0"/>
          <c:showVal val="1"/>
          <c:showCatName val="0"/>
          <c:showSerName val="0"/>
          <c:showPercent val="0"/>
          <c:showBubbleSize val="0"/>
        </c:dLbls>
        <c:gapWidth val="150"/>
        <c:overlap val="-25"/>
        <c:axId val="72537136"/>
        <c:axId val="72537968"/>
      </c:barChart>
      <c:catAx>
        <c:axId val="72537136"/>
        <c:scaling>
          <c:orientation val="minMax"/>
        </c:scaling>
        <c:delete val="0"/>
        <c:axPos val="b"/>
        <c:numFmt formatCode="General" sourceLinked="1"/>
        <c:majorTickMark val="none"/>
        <c:minorTickMark val="none"/>
        <c:tickLblPos val="nextTo"/>
        <c:crossAx val="72537968"/>
        <c:crosses val="autoZero"/>
        <c:auto val="1"/>
        <c:lblAlgn val="ctr"/>
        <c:lblOffset val="100"/>
        <c:noMultiLvlLbl val="0"/>
      </c:catAx>
      <c:valAx>
        <c:axId val="72537968"/>
        <c:scaling>
          <c:orientation val="minMax"/>
          <c:min val="0"/>
        </c:scaling>
        <c:delete val="1"/>
        <c:axPos val="l"/>
        <c:numFmt formatCode="General" sourceLinked="1"/>
        <c:majorTickMark val="out"/>
        <c:minorTickMark val="none"/>
        <c:tickLblPos val="nextTo"/>
        <c:crossAx val="7253713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(high school students)</a:t>
            </a:r>
          </a:p>
        </c:rich>
      </c:tx>
      <c:overlay val="0"/>
    </c:title>
    <c:autoTitleDeleted val="0"/>
    <c:plotArea>
      <c:layout/>
      <c:barChart>
        <c:barDir val="col"/>
        <c:grouping val="clustered"/>
        <c:varyColors val="0"/>
        <c:ser>
          <c:idx val="0"/>
          <c:order val="0"/>
          <c:tx>
            <c:strRef>
              <c:f>'[2]Indicator Tables'!$H$31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584-428A-BDB8-4E16D622851D}"/>
              </c:ext>
            </c:extLst>
          </c:dPt>
          <c:dPt>
            <c:idx val="1"/>
            <c:invertIfNegative val="0"/>
            <c:bubble3D val="0"/>
            <c:spPr>
              <a:solidFill>
                <a:srgbClr val="3D6E6F"/>
              </a:solidFill>
            </c:spPr>
            <c:extLst>
              <c:ext xmlns:c16="http://schemas.microsoft.com/office/drawing/2014/chart" uri="{C3380CC4-5D6E-409C-BE32-E72D297353CC}">
                <c16:uniqueId val="{00000003-F584-428A-BDB8-4E16D622851D}"/>
              </c:ext>
            </c:extLst>
          </c:dPt>
          <c:dPt>
            <c:idx val="2"/>
            <c:invertIfNegative val="0"/>
            <c:bubble3D val="0"/>
            <c:spPr>
              <a:solidFill>
                <a:srgbClr val="A2ADB1"/>
              </a:solidFill>
            </c:spPr>
            <c:extLst>
              <c:ext xmlns:c16="http://schemas.microsoft.com/office/drawing/2014/chart" uri="{C3380CC4-5D6E-409C-BE32-E72D297353CC}">
                <c16:uniqueId val="{00000005-F584-428A-BDB8-4E16D622851D}"/>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Tables'!$M$31:$O$31</c:f>
              <c:strCache>
                <c:ptCount val="3"/>
                <c:pt idx="0">
                  <c:v>2017
Franklin County</c:v>
                </c:pt>
                <c:pt idx="1">
                  <c:v>2019
Franklin County</c:v>
                </c:pt>
                <c:pt idx="2">
                  <c:v>2019
Maine</c:v>
                </c:pt>
              </c:strCache>
            </c:strRef>
          </c:cat>
          <c:val>
            <c:numRef>
              <c:f>'[2]Indicator Tables'!$I$31:$K$31</c:f>
              <c:numCache>
                <c:formatCode>General</c:formatCode>
                <c:ptCount val="3"/>
                <c:pt idx="0">
                  <c:v>0.20200000000000001</c:v>
                </c:pt>
                <c:pt idx="1">
                  <c:v>0.23799999999999999</c:v>
                </c:pt>
                <c:pt idx="2">
                  <c:v>0.187</c:v>
                </c:pt>
              </c:numCache>
            </c:numRef>
          </c:val>
          <c:extLst>
            <c:ext xmlns:c16="http://schemas.microsoft.com/office/drawing/2014/chart" uri="{C3380CC4-5D6E-409C-BE32-E72D297353CC}">
              <c16:uniqueId val="{00000006-F584-428A-BDB8-4E16D622851D}"/>
            </c:ext>
          </c:extLst>
        </c:ser>
        <c:dLbls>
          <c:dLblPos val="outEnd"/>
          <c:showLegendKey val="0"/>
          <c:showVal val="1"/>
          <c:showCatName val="0"/>
          <c:showSerName val="0"/>
          <c:showPercent val="0"/>
          <c:showBubbleSize val="0"/>
        </c:dLbls>
        <c:gapWidth val="150"/>
        <c:axId val="72536720"/>
        <c:axId val="72538384"/>
      </c:barChart>
      <c:catAx>
        <c:axId val="72536720"/>
        <c:scaling>
          <c:orientation val="minMax"/>
        </c:scaling>
        <c:delete val="0"/>
        <c:axPos val="b"/>
        <c:numFmt formatCode="General" sourceLinked="1"/>
        <c:majorTickMark val="out"/>
        <c:minorTickMark val="none"/>
        <c:tickLblPos val="nextTo"/>
        <c:crossAx val="72538384"/>
        <c:crosses val="autoZero"/>
        <c:auto val="1"/>
        <c:lblAlgn val="ctr"/>
        <c:lblOffset val="100"/>
        <c:noMultiLvlLbl val="0"/>
      </c:catAx>
      <c:valAx>
        <c:axId val="72538384"/>
        <c:scaling>
          <c:orientation val="minMax"/>
        </c:scaling>
        <c:delete val="1"/>
        <c:axPos val="l"/>
        <c:numFmt formatCode="General" sourceLinked="1"/>
        <c:majorTickMark val="out"/>
        <c:minorTickMark val="none"/>
        <c:tickLblPos val="nextTo"/>
        <c:crossAx val="7253672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(high school students)</a:t>
            </a:r>
          </a:p>
        </c:rich>
      </c:tx>
      <c:overlay val="0"/>
    </c:title>
    <c:autoTitleDeleted val="0"/>
    <c:plotArea>
      <c:layout/>
      <c:barChart>
        <c:barDir val="col"/>
        <c:grouping val="clustered"/>
        <c:varyColors val="0"/>
        <c:ser>
          <c:idx val="0"/>
          <c:order val="0"/>
          <c:tx>
            <c:strRef>
              <c:f>'[2]Indicator Tables'!$H$33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C37-4E66-A004-59A606F7C98C}"/>
              </c:ext>
            </c:extLst>
          </c:dPt>
          <c:dPt>
            <c:idx val="1"/>
            <c:invertIfNegative val="0"/>
            <c:bubble3D val="0"/>
            <c:spPr>
              <a:solidFill>
                <a:srgbClr val="3D6E6F"/>
              </a:solidFill>
            </c:spPr>
            <c:extLst>
              <c:ext xmlns:c16="http://schemas.microsoft.com/office/drawing/2014/chart" uri="{C3380CC4-5D6E-409C-BE32-E72D297353CC}">
                <c16:uniqueId val="{00000003-AC37-4E66-A004-59A606F7C98C}"/>
              </c:ext>
            </c:extLst>
          </c:dPt>
          <c:dPt>
            <c:idx val="2"/>
            <c:invertIfNegative val="0"/>
            <c:bubble3D val="0"/>
            <c:spPr>
              <a:solidFill>
                <a:srgbClr val="A2ADB1"/>
              </a:solidFill>
            </c:spPr>
            <c:extLst>
              <c:ext xmlns:c16="http://schemas.microsoft.com/office/drawing/2014/chart" uri="{C3380CC4-5D6E-409C-BE32-E72D297353CC}">
                <c16:uniqueId val="{00000005-AC37-4E66-A004-59A606F7C98C}"/>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Tables'!$M$33:$O$33</c:f>
              <c:strCache>
                <c:ptCount val="3"/>
                <c:pt idx="0">
                  <c:v>2017
Franklin County</c:v>
                </c:pt>
                <c:pt idx="1">
                  <c:v>2019
Franklin County</c:v>
                </c:pt>
                <c:pt idx="2">
                  <c:v>2019
Maine</c:v>
                </c:pt>
              </c:strCache>
            </c:strRef>
          </c:cat>
          <c:val>
            <c:numRef>
              <c:f>'[2]Indicator Tables'!$I$33:$K$33</c:f>
              <c:numCache>
                <c:formatCode>General</c:formatCode>
                <c:ptCount val="3"/>
                <c:pt idx="0">
                  <c:v>0.26200000000000001</c:v>
                </c:pt>
                <c:pt idx="1">
                  <c:v>0.35</c:v>
                </c:pt>
                <c:pt idx="2">
                  <c:v>0.32100000000000001</c:v>
                </c:pt>
              </c:numCache>
            </c:numRef>
          </c:val>
          <c:extLst>
            <c:ext xmlns:c16="http://schemas.microsoft.com/office/drawing/2014/chart" uri="{C3380CC4-5D6E-409C-BE32-E72D297353CC}">
              <c16:uniqueId val="{00000006-AC37-4E66-A004-59A606F7C98C}"/>
            </c:ext>
          </c:extLst>
        </c:ser>
        <c:dLbls>
          <c:dLblPos val="outEnd"/>
          <c:showLegendKey val="0"/>
          <c:showVal val="1"/>
          <c:showCatName val="0"/>
          <c:showSerName val="0"/>
          <c:showPercent val="0"/>
          <c:showBubbleSize val="0"/>
        </c:dLbls>
        <c:gapWidth val="150"/>
        <c:axId val="72537968"/>
        <c:axId val="72530896"/>
      </c:barChart>
      <c:catAx>
        <c:axId val="72537968"/>
        <c:scaling>
          <c:orientation val="minMax"/>
        </c:scaling>
        <c:delete val="0"/>
        <c:axPos val="b"/>
        <c:numFmt formatCode="General" sourceLinked="1"/>
        <c:majorTickMark val="out"/>
        <c:minorTickMark val="none"/>
        <c:tickLblPos val="nextTo"/>
        <c:crossAx val="72530896"/>
        <c:crosses val="autoZero"/>
        <c:auto val="1"/>
        <c:lblAlgn val="ctr"/>
        <c:lblOffset val="100"/>
        <c:noMultiLvlLbl val="0"/>
      </c:catAx>
      <c:valAx>
        <c:axId val="72530896"/>
        <c:scaling>
          <c:orientation val="minMax"/>
          <c:max val="0.45"/>
        </c:scaling>
        <c:delete val="1"/>
        <c:axPos val="l"/>
        <c:numFmt formatCode="General" sourceLinked="1"/>
        <c:majorTickMark val="out"/>
        <c:minorTickMark val="none"/>
        <c:tickLblPos val="nextTo"/>
        <c:crossAx val="7253796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overlay val="0"/>
    </c:title>
    <c:autoTitleDeleted val="0"/>
    <c:plotArea>
      <c:layout/>
      <c:barChart>
        <c:barDir val="col"/>
        <c:grouping val="clustered"/>
        <c:varyColors val="0"/>
        <c:ser>
          <c:idx val="0"/>
          <c:order val="0"/>
          <c:tx>
            <c:strRef>
              <c:f>'[2]Indicator Tables'!$H$34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56B-45D7-996C-99140B442435}"/>
              </c:ext>
            </c:extLst>
          </c:dPt>
          <c:dPt>
            <c:idx val="1"/>
            <c:invertIfNegative val="0"/>
            <c:bubble3D val="0"/>
            <c:spPr>
              <a:solidFill>
                <a:srgbClr val="3D6E6F"/>
              </a:solidFill>
            </c:spPr>
            <c:extLst>
              <c:ext xmlns:c16="http://schemas.microsoft.com/office/drawing/2014/chart" uri="{C3380CC4-5D6E-409C-BE32-E72D297353CC}">
                <c16:uniqueId val="{00000003-656B-45D7-996C-99140B442435}"/>
              </c:ext>
            </c:extLst>
          </c:dPt>
          <c:dPt>
            <c:idx val="2"/>
            <c:invertIfNegative val="0"/>
            <c:bubble3D val="0"/>
            <c:spPr>
              <a:solidFill>
                <a:srgbClr val="A2ADB1"/>
              </a:solidFill>
            </c:spPr>
            <c:extLst>
              <c:ext xmlns:c16="http://schemas.microsoft.com/office/drawing/2014/chart" uri="{C3380CC4-5D6E-409C-BE32-E72D297353CC}">
                <c16:uniqueId val="{00000005-656B-45D7-996C-99140B442435}"/>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Tables'!$M$34:$O$34</c:f>
              <c:strCache>
                <c:ptCount val="3"/>
                <c:pt idx="0">
                  <c:v>2017
Franklin County</c:v>
                </c:pt>
                <c:pt idx="1">
                  <c:v>2019
Franklin County</c:v>
                </c:pt>
                <c:pt idx="2">
                  <c:v>2019
Maine</c:v>
                </c:pt>
              </c:strCache>
            </c:strRef>
          </c:cat>
          <c:val>
            <c:numRef>
              <c:f>'[2]Indicator Tables'!$I$34:$K$34</c:f>
              <c:numCache>
                <c:formatCode>General</c:formatCode>
                <c:ptCount val="3"/>
                <c:pt idx="0">
                  <c:v>0.246</c:v>
                </c:pt>
                <c:pt idx="1">
                  <c:v>0.33100000000000002</c:v>
                </c:pt>
                <c:pt idx="2">
                  <c:v>0.248</c:v>
                </c:pt>
              </c:numCache>
            </c:numRef>
          </c:val>
          <c:extLst>
            <c:ext xmlns:c16="http://schemas.microsoft.com/office/drawing/2014/chart" uri="{C3380CC4-5D6E-409C-BE32-E72D297353CC}">
              <c16:uniqueId val="{00000006-656B-45D7-996C-99140B442435}"/>
            </c:ext>
          </c:extLst>
        </c:ser>
        <c:dLbls>
          <c:dLblPos val="outEnd"/>
          <c:showLegendKey val="0"/>
          <c:showVal val="1"/>
          <c:showCatName val="0"/>
          <c:showSerName val="0"/>
          <c:showPercent val="0"/>
          <c:showBubbleSize val="0"/>
        </c:dLbls>
        <c:gapWidth val="150"/>
        <c:axId val="72531312"/>
        <c:axId val="2036895136"/>
      </c:barChart>
      <c:catAx>
        <c:axId val="72531312"/>
        <c:scaling>
          <c:orientation val="minMax"/>
        </c:scaling>
        <c:delete val="0"/>
        <c:axPos val="b"/>
        <c:numFmt formatCode="General" sourceLinked="1"/>
        <c:majorTickMark val="out"/>
        <c:minorTickMark val="none"/>
        <c:tickLblPos val="nextTo"/>
        <c:crossAx val="2036895136"/>
        <c:crosses val="autoZero"/>
        <c:auto val="1"/>
        <c:lblAlgn val="ctr"/>
        <c:lblOffset val="100"/>
        <c:noMultiLvlLbl val="0"/>
      </c:catAx>
      <c:valAx>
        <c:axId val="2036895136"/>
        <c:scaling>
          <c:orientation val="minMax"/>
        </c:scaling>
        <c:delete val="1"/>
        <c:axPos val="l"/>
        <c:numFmt formatCode="General" sourceLinked="1"/>
        <c:majorTickMark val="out"/>
        <c:minorTickMark val="none"/>
        <c:tickLblPos val="nextTo"/>
        <c:crossAx val="7253131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F26C-43B3-99B5-BDA08295F8E3}"/>
              </c:ext>
            </c:extLst>
          </c:dPt>
          <c:dPt>
            <c:idx val="5"/>
            <c:invertIfNegative val="0"/>
            <c:bubble3D val="0"/>
            <c:spPr>
              <a:solidFill>
                <a:schemeClr val="accent2"/>
              </a:solidFill>
            </c:spPr>
            <c:extLst>
              <c:ext xmlns:c16="http://schemas.microsoft.com/office/drawing/2014/chart" uri="{C3380CC4-5D6E-409C-BE32-E72D297353CC}">
                <c16:uniqueId val="{00000003-F26C-43B3-99B5-BDA08295F8E3}"/>
              </c:ext>
            </c:extLst>
          </c:dPt>
          <c:dPt>
            <c:idx val="6"/>
            <c:invertIfNegative val="0"/>
            <c:bubble3D val="0"/>
            <c:spPr>
              <a:solidFill>
                <a:schemeClr val="accent2"/>
              </a:solidFill>
            </c:spPr>
            <c:extLst>
              <c:ext xmlns:c16="http://schemas.microsoft.com/office/drawing/2014/chart" uri="{C3380CC4-5D6E-409C-BE32-E72D297353CC}">
                <c16:uniqueId val="{00000005-F26C-43B3-99B5-BDA08295F8E3}"/>
              </c:ext>
            </c:extLst>
          </c:dPt>
          <c:dPt>
            <c:idx val="7"/>
            <c:invertIfNegative val="0"/>
            <c:bubble3D val="0"/>
            <c:spPr>
              <a:solidFill>
                <a:schemeClr val="accent2"/>
              </a:solidFill>
            </c:spPr>
            <c:extLst>
              <c:ext xmlns:c16="http://schemas.microsoft.com/office/drawing/2014/chart" uri="{C3380CC4-5D6E-409C-BE32-E72D297353CC}">
                <c16:uniqueId val="{00000007-F26C-43B3-99B5-BDA08295F8E3}"/>
              </c:ext>
            </c:extLst>
          </c:dPt>
          <c:dPt>
            <c:idx val="8"/>
            <c:invertIfNegative val="0"/>
            <c:bubble3D val="0"/>
            <c:spPr>
              <a:solidFill>
                <a:schemeClr val="accent2"/>
              </a:solidFill>
            </c:spPr>
            <c:extLst>
              <c:ext xmlns:c16="http://schemas.microsoft.com/office/drawing/2014/chart" uri="{C3380CC4-5D6E-409C-BE32-E72D297353CC}">
                <c16:uniqueId val="{00000009-F26C-43B3-99B5-BDA08295F8E3}"/>
              </c:ext>
            </c:extLst>
          </c:dPt>
          <c:dPt>
            <c:idx val="9"/>
            <c:invertIfNegative val="0"/>
            <c:bubble3D val="0"/>
            <c:spPr>
              <a:solidFill>
                <a:schemeClr val="accent2"/>
              </a:solidFill>
            </c:spPr>
            <c:extLst>
              <c:ext xmlns:c16="http://schemas.microsoft.com/office/drawing/2014/chart" uri="{C3380CC4-5D6E-409C-BE32-E72D297353CC}">
                <c16:uniqueId val="{0000000B-F26C-43B3-99B5-BDA08295F8E3}"/>
              </c:ext>
            </c:extLst>
          </c:dPt>
          <c:dPt>
            <c:idx val="10"/>
            <c:invertIfNegative val="0"/>
            <c:bubble3D val="0"/>
            <c:spPr>
              <a:solidFill>
                <a:schemeClr val="accent2"/>
              </a:solidFill>
            </c:spPr>
            <c:extLst>
              <c:ext xmlns:c16="http://schemas.microsoft.com/office/drawing/2014/chart" uri="{C3380CC4-5D6E-409C-BE32-E72D297353CC}">
                <c16:uniqueId val="{0000000D-F26C-43B3-99B5-BDA08295F8E3}"/>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F26C-43B3-99B5-BDA08295F8E3}"/>
              </c:ext>
            </c:extLst>
          </c:dPt>
          <c:dPt>
            <c:idx val="12"/>
            <c:invertIfNegative val="0"/>
            <c:bubble3D val="0"/>
            <c:spPr>
              <a:solidFill>
                <a:schemeClr val="accent2"/>
              </a:solidFill>
            </c:spPr>
            <c:extLst>
              <c:ext xmlns:c16="http://schemas.microsoft.com/office/drawing/2014/chart" uri="{C3380CC4-5D6E-409C-BE32-E72D297353CC}">
                <c16:uniqueId val="{00000011-F26C-43B3-99B5-BDA08295F8E3}"/>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Franklin'!$B$24:$B$41</c:f>
              <c:numCache>
                <c:formatCode>#,##0</c:formatCode>
                <c:ptCount val="18"/>
                <c:pt idx="0">
                  <c:v>1398</c:v>
                </c:pt>
                <c:pt idx="1">
                  <c:v>1428</c:v>
                </c:pt>
                <c:pt idx="2">
                  <c:v>1569</c:v>
                </c:pt>
                <c:pt idx="3">
                  <c:v>2034</c:v>
                </c:pt>
                <c:pt idx="4">
                  <c:v>1964</c:v>
                </c:pt>
                <c:pt idx="5">
                  <c:v>1673</c:v>
                </c:pt>
                <c:pt idx="6">
                  <c:v>1611</c:v>
                </c:pt>
                <c:pt idx="7">
                  <c:v>1341</c:v>
                </c:pt>
                <c:pt idx="8">
                  <c:v>1613</c:v>
                </c:pt>
                <c:pt idx="9">
                  <c:v>1715</c:v>
                </c:pt>
                <c:pt idx="10">
                  <c:v>2171</c:v>
                </c:pt>
                <c:pt idx="11">
                  <c:v>2536</c:v>
                </c:pt>
                <c:pt idx="12">
                  <c:v>2492</c:v>
                </c:pt>
                <c:pt idx="13">
                  <c:v>2177</c:v>
                </c:pt>
                <c:pt idx="14">
                  <c:v>1703</c:v>
                </c:pt>
                <c:pt idx="15" formatCode="General">
                  <c:v>815</c:v>
                </c:pt>
                <c:pt idx="16" formatCode="General">
                  <c:v>856</c:v>
                </c:pt>
                <c:pt idx="17" formatCode="General">
                  <c:v>886</c:v>
                </c:pt>
              </c:numCache>
            </c:numRef>
          </c:val>
          <c:extLst>
            <c:ext xmlns:c16="http://schemas.microsoft.com/office/drawing/2014/chart" uri="{C3380CC4-5D6E-409C-BE32-E72D297353CC}">
              <c16:uniqueId val="{00000012-F26C-43B3-99B5-BDA08295F8E3}"/>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Adult tooth loss</a:t>
            </a:r>
          </a:p>
        </c:rich>
      </c:tx>
      <c:overlay val="0"/>
    </c:title>
    <c:autoTitleDeleted val="0"/>
    <c:plotArea>
      <c:layout/>
      <c:barChart>
        <c:barDir val="col"/>
        <c:grouping val="clustered"/>
        <c:varyColors val="0"/>
        <c:ser>
          <c:idx val="0"/>
          <c:order val="0"/>
          <c:tx>
            <c:strRef>
              <c:f>'[2]Indicator Tables'!$H$36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77B-44FA-96EB-99021C5EC548}"/>
              </c:ext>
            </c:extLst>
          </c:dPt>
          <c:dPt>
            <c:idx val="1"/>
            <c:invertIfNegative val="0"/>
            <c:bubble3D val="0"/>
            <c:spPr>
              <a:solidFill>
                <a:srgbClr val="3D6E6F"/>
              </a:solidFill>
            </c:spPr>
            <c:extLst>
              <c:ext xmlns:c16="http://schemas.microsoft.com/office/drawing/2014/chart" uri="{C3380CC4-5D6E-409C-BE32-E72D297353CC}">
                <c16:uniqueId val="{00000003-A77B-44FA-96EB-99021C5EC548}"/>
              </c:ext>
            </c:extLst>
          </c:dPt>
          <c:dPt>
            <c:idx val="2"/>
            <c:invertIfNegative val="0"/>
            <c:bubble3D val="0"/>
            <c:spPr>
              <a:solidFill>
                <a:srgbClr val="A2ADB1"/>
              </a:solidFill>
            </c:spPr>
            <c:extLst>
              <c:ext xmlns:c16="http://schemas.microsoft.com/office/drawing/2014/chart" uri="{C3380CC4-5D6E-409C-BE32-E72D297353CC}">
                <c16:uniqueId val="{00000005-A77B-44FA-96EB-99021C5EC548}"/>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Tables'!$M$36:$O$36</c:f>
              <c:strCache>
                <c:ptCount val="3"/>
                <c:pt idx="0">
                  <c:v>2014
Franklin County</c:v>
                </c:pt>
                <c:pt idx="1">
                  <c:v>2016
Franklin County</c:v>
                </c:pt>
                <c:pt idx="2">
                  <c:v>2016
Maine</c:v>
                </c:pt>
              </c:strCache>
            </c:strRef>
          </c:cat>
          <c:val>
            <c:numRef>
              <c:f>'[2]Indicator Tables'!$I$36:$K$36</c:f>
              <c:numCache>
                <c:formatCode>General</c:formatCode>
                <c:ptCount val="3"/>
                <c:pt idx="0">
                  <c:v>0.26200000000000001</c:v>
                </c:pt>
                <c:pt idx="1">
                  <c:v>0.26500000000000001</c:v>
                </c:pt>
                <c:pt idx="2">
                  <c:v>0.19500000000000001</c:v>
                </c:pt>
              </c:numCache>
            </c:numRef>
          </c:val>
          <c:extLst>
            <c:ext xmlns:c16="http://schemas.microsoft.com/office/drawing/2014/chart" uri="{C3380CC4-5D6E-409C-BE32-E72D297353CC}">
              <c16:uniqueId val="{00000006-A77B-44FA-96EB-99021C5EC548}"/>
            </c:ext>
          </c:extLst>
        </c:ser>
        <c:dLbls>
          <c:dLblPos val="outEnd"/>
          <c:showLegendKey val="0"/>
          <c:showVal val="1"/>
          <c:showCatName val="0"/>
          <c:showSerName val="0"/>
          <c:showPercent val="0"/>
          <c:showBubbleSize val="0"/>
        </c:dLbls>
        <c:gapWidth val="150"/>
        <c:axId val="1975820400"/>
        <c:axId val="1975040560"/>
      </c:barChart>
      <c:catAx>
        <c:axId val="1975820400"/>
        <c:scaling>
          <c:orientation val="minMax"/>
        </c:scaling>
        <c:delete val="0"/>
        <c:axPos val="b"/>
        <c:numFmt formatCode="General" sourceLinked="1"/>
        <c:majorTickMark val="out"/>
        <c:minorTickMark val="none"/>
        <c:tickLblPos val="nextTo"/>
        <c:crossAx val="1975040560"/>
        <c:crosses val="autoZero"/>
        <c:auto val="1"/>
        <c:lblAlgn val="ctr"/>
        <c:lblOffset val="100"/>
        <c:noMultiLvlLbl val="0"/>
      </c:catAx>
      <c:valAx>
        <c:axId val="1975040560"/>
        <c:scaling>
          <c:orientation val="minMax"/>
        </c:scaling>
        <c:delete val="1"/>
        <c:axPos val="l"/>
        <c:numFmt formatCode="General" sourceLinked="1"/>
        <c:majorTickMark val="out"/>
        <c:minorTickMark val="none"/>
        <c:tickLblPos val="nextTo"/>
        <c:crossAx val="19758204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Binge</a:t>
            </a:r>
            <a:r>
              <a:rPr lang="en-US" b="1" baseline="0">
                <a:solidFill>
                  <a:schemeClr val="tx1"/>
                </a:solidFill>
              </a:rPr>
              <a:t> drinking (high school students)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c:f>
              <c:strCache>
                <c:ptCount val="1"/>
                <c:pt idx="0">
                  <c:v>Maine (2019)</c:v>
                </c:pt>
              </c:strCache>
            </c:strRef>
          </c:cat>
          <c:val>
            <c:numRef>
              <c:f>Sheet1!$B$13</c:f>
              <c:numCache>
                <c:formatCode>0.0%</c:formatCode>
                <c:ptCount val="1"/>
                <c:pt idx="0">
                  <c:v>0.32700000000000001</c:v>
                </c:pt>
              </c:numCache>
            </c:numRef>
          </c:val>
          <c:extLst>
            <c:ext xmlns:c16="http://schemas.microsoft.com/office/drawing/2014/chart" uri="{C3380CC4-5D6E-409C-BE32-E72D297353CC}">
              <c16:uniqueId val="{00000000-2392-4695-8CF1-7A4EEC88ED64}"/>
            </c:ext>
          </c:extLst>
        </c:ser>
        <c:dLbls>
          <c:dLblPos val="outEnd"/>
          <c:showLegendKey val="0"/>
          <c:showVal val="1"/>
          <c:showCatName val="0"/>
          <c:showSerName val="0"/>
          <c:showPercent val="0"/>
          <c:showBubbleSize val="0"/>
        </c:dLbls>
        <c:gapWidth val="150"/>
        <c:axId val="447069232"/>
        <c:axId val="447075888"/>
      </c:barChart>
      <c:catAx>
        <c:axId val="44706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7075888"/>
        <c:crosses val="autoZero"/>
        <c:auto val="1"/>
        <c:lblAlgn val="ctr"/>
        <c:lblOffset val="100"/>
        <c:noMultiLvlLbl val="0"/>
      </c:catAx>
      <c:valAx>
        <c:axId val="447075888"/>
        <c:scaling>
          <c:orientation val="minMax"/>
          <c:max val="0.60000000000000009"/>
        </c:scaling>
        <c:delete val="1"/>
        <c:axPos val="l"/>
        <c:majorGridlines>
          <c:spPr>
            <a:ln w="6350" cap="flat" cmpd="sng" algn="ctr">
              <a:solidFill>
                <a:schemeClr val="tx1">
                  <a:lumMod val="15000"/>
                  <a:lumOff val="85000"/>
                </a:schemeClr>
              </a:solidFill>
              <a:round/>
            </a:ln>
            <a:effectLst/>
          </c:spPr>
        </c:majorGridlines>
        <c:numFmt formatCode="0.0%" sourceLinked="1"/>
        <c:majorTickMark val="out"/>
        <c:minorTickMark val="none"/>
        <c:tickLblPos val="nextTo"/>
        <c:crossAx val="44706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Binge drinking (high school students)</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1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2011</c:v>
              </c:pt>
              <c:pt idx="1">
                <c:v>2013</c:v>
              </c:pt>
              <c:pt idx="2">
                <c:v>2015</c:v>
              </c:pt>
              <c:pt idx="3">
                <c:v>2017</c:v>
              </c:pt>
              <c:pt idx="4">
                <c:v>2019</c:v>
              </c:pt>
            </c:numLit>
          </c:cat>
          <c:val>
            <c:numRef>
              <c:f>Trendings!$B$2:$F$2</c:f>
              <c:numCache>
                <c:formatCode>0.0%</c:formatCode>
                <c:ptCount val="5"/>
                <c:pt idx="0">
                  <c:v>0.19600000000000001</c:v>
                </c:pt>
                <c:pt idx="1">
                  <c:v>0.186</c:v>
                </c:pt>
                <c:pt idx="2">
                  <c:v>0.13</c:v>
                </c:pt>
                <c:pt idx="4">
                  <c:v>8.2000000000000003E-2</c:v>
                </c:pt>
              </c:numCache>
            </c:numRef>
          </c:val>
          <c:smooth val="0"/>
          <c:extLst>
            <c:ext xmlns:c16="http://schemas.microsoft.com/office/drawing/2014/chart" uri="{C3380CC4-5D6E-409C-BE32-E72D297353CC}">
              <c16:uniqueId val="{00000000-7F2C-4371-89D7-0FFE63D4A6BF}"/>
            </c:ext>
          </c:extLst>
        </c:ser>
        <c:dLbls>
          <c:showLegendKey val="0"/>
          <c:showVal val="0"/>
          <c:showCatName val="0"/>
          <c:showSerName val="0"/>
          <c:showPercent val="0"/>
          <c:showBubbleSize val="0"/>
        </c:dLbls>
        <c:marker val="1"/>
        <c:smooth val="0"/>
        <c:axId val="961685311"/>
        <c:axId val="961687391"/>
      </c:lineChart>
      <c:catAx>
        <c:axId val="961685311"/>
        <c:scaling>
          <c:orientation val="minMax"/>
        </c:scaling>
        <c:delete val="0"/>
        <c:axPos val="b"/>
        <c:numFmt formatCode="General" sourceLinked="1"/>
        <c:majorTickMark val="out"/>
        <c:minorTickMark val="none"/>
        <c:tickLblPos val="nextTo"/>
        <c:txPr>
          <a:bodyPr/>
          <a:lstStyle/>
          <a:p>
            <a:pPr>
              <a:defRPr sz="1200"/>
            </a:pPr>
            <a:endParaRPr lang="en-US"/>
          </a:p>
        </c:txPr>
        <c:crossAx val="961687391"/>
        <c:crosses val="autoZero"/>
        <c:auto val="1"/>
        <c:lblAlgn val="ctr"/>
        <c:lblOffset val="100"/>
        <c:noMultiLvlLbl val="0"/>
      </c:catAx>
      <c:valAx>
        <c:axId val="961687391"/>
        <c:scaling>
          <c:orientation val="minMax"/>
          <c:max val="0.60000000000000009"/>
          <c:min val="0"/>
        </c:scaling>
        <c:delete val="1"/>
        <c:axPos val="l"/>
        <c:majorGridlines/>
        <c:numFmt formatCode="0%" sourceLinked="0"/>
        <c:majorTickMark val="out"/>
        <c:minorTickMark val="none"/>
        <c:tickLblPos val="nextTo"/>
        <c:crossAx val="961685311"/>
        <c:crosses val="autoZero"/>
        <c:crossBetween val="between"/>
        <c:majorUnit val="0.2"/>
        <c:minorUnit val="0.1"/>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misuse of prescription drugs (middle school students)</a:t>
            </a:r>
          </a:p>
        </c:rich>
      </c:tx>
      <c:overlay val="0"/>
    </c:title>
    <c:autoTitleDeleted val="0"/>
    <c:plotArea>
      <c:layout/>
      <c:barChart>
        <c:barDir val="col"/>
        <c:grouping val="clustered"/>
        <c:varyColors val="0"/>
        <c:ser>
          <c:idx val="0"/>
          <c:order val="0"/>
          <c:tx>
            <c:strRef>
              <c:f>'[2]Indicator Tables'!$H$39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609-4C23-BA08-7C73FFF3DDBF}"/>
              </c:ext>
            </c:extLst>
          </c:dPt>
          <c:dPt>
            <c:idx val="1"/>
            <c:invertIfNegative val="0"/>
            <c:bubble3D val="0"/>
            <c:spPr>
              <a:solidFill>
                <a:srgbClr val="3D6E6F"/>
              </a:solidFill>
            </c:spPr>
            <c:extLst>
              <c:ext xmlns:c16="http://schemas.microsoft.com/office/drawing/2014/chart" uri="{C3380CC4-5D6E-409C-BE32-E72D297353CC}">
                <c16:uniqueId val="{00000003-7609-4C23-BA08-7C73FFF3DDBF}"/>
              </c:ext>
            </c:extLst>
          </c:dPt>
          <c:dPt>
            <c:idx val="2"/>
            <c:invertIfNegative val="0"/>
            <c:bubble3D val="0"/>
            <c:spPr>
              <a:solidFill>
                <a:srgbClr val="A2ADB1"/>
              </a:solidFill>
            </c:spPr>
            <c:extLst>
              <c:ext xmlns:c16="http://schemas.microsoft.com/office/drawing/2014/chart" uri="{C3380CC4-5D6E-409C-BE32-E72D297353CC}">
                <c16:uniqueId val="{00000005-7609-4C23-BA08-7C73FFF3DDBF}"/>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Tables'!$M$39:$O$39</c:f>
              <c:strCache>
                <c:ptCount val="3"/>
                <c:pt idx="0">
                  <c:v>2017
Franklin County</c:v>
                </c:pt>
                <c:pt idx="1">
                  <c:v>2019
Franklin County</c:v>
                </c:pt>
                <c:pt idx="2">
                  <c:v>2019
Maine</c:v>
                </c:pt>
              </c:strCache>
            </c:strRef>
          </c:cat>
          <c:val>
            <c:numRef>
              <c:f>'[2]Indicator Tables'!$I$39:$K$39</c:f>
              <c:numCache>
                <c:formatCode>General</c:formatCode>
                <c:ptCount val="3"/>
                <c:pt idx="0">
                  <c:v>1.6E-2</c:v>
                </c:pt>
                <c:pt idx="1">
                  <c:v>3.9E-2</c:v>
                </c:pt>
                <c:pt idx="2">
                  <c:v>0.03</c:v>
                </c:pt>
              </c:numCache>
            </c:numRef>
          </c:val>
          <c:extLst>
            <c:ext xmlns:c16="http://schemas.microsoft.com/office/drawing/2014/chart" uri="{C3380CC4-5D6E-409C-BE32-E72D297353CC}">
              <c16:uniqueId val="{00000006-7609-4C23-BA08-7C73FFF3DDBF}"/>
            </c:ext>
          </c:extLst>
        </c:ser>
        <c:dLbls>
          <c:dLblPos val="outEnd"/>
          <c:showLegendKey val="0"/>
          <c:showVal val="1"/>
          <c:showCatName val="0"/>
          <c:showSerName val="0"/>
          <c:showPercent val="0"/>
          <c:showBubbleSize val="0"/>
        </c:dLbls>
        <c:gapWidth val="150"/>
        <c:axId val="175772928"/>
        <c:axId val="175772512"/>
      </c:barChart>
      <c:catAx>
        <c:axId val="175772928"/>
        <c:scaling>
          <c:orientation val="minMax"/>
        </c:scaling>
        <c:delete val="0"/>
        <c:axPos val="b"/>
        <c:numFmt formatCode="General" sourceLinked="1"/>
        <c:majorTickMark val="out"/>
        <c:minorTickMark val="none"/>
        <c:tickLblPos val="nextTo"/>
        <c:crossAx val="175772512"/>
        <c:crosses val="autoZero"/>
        <c:auto val="1"/>
        <c:lblAlgn val="ctr"/>
        <c:lblOffset val="100"/>
        <c:noMultiLvlLbl val="0"/>
      </c:catAx>
      <c:valAx>
        <c:axId val="175772512"/>
        <c:scaling>
          <c:orientation val="minMax"/>
          <c:max val="5.000000000000001E-2"/>
        </c:scaling>
        <c:delete val="1"/>
        <c:axPos val="l"/>
        <c:numFmt formatCode="General" sourceLinked="1"/>
        <c:majorTickMark val="out"/>
        <c:minorTickMark val="none"/>
        <c:tickLblPos val="nextTo"/>
        <c:crossAx val="17577292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Drug-affected infant reports per 1,000 births</a:t>
            </a:r>
          </a:p>
        </c:rich>
      </c:tx>
      <c:overlay val="0"/>
    </c:title>
    <c:autoTitleDeleted val="0"/>
    <c:plotArea>
      <c:layout>
        <c:manualLayout>
          <c:layoutTarget val="inner"/>
          <c:xMode val="edge"/>
          <c:yMode val="edge"/>
          <c:x val="0.10801360057265569"/>
          <c:y val="0.12233012540099154"/>
          <c:w val="0.86925912670007155"/>
          <c:h val="0.77743341110139008"/>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General" sourceLinked="0"/>
            <c:spPr>
              <a:solidFill>
                <a:srgbClr val="FFFFFF"/>
              </a:solidFill>
              <a:ln>
                <a:noFill/>
              </a:ln>
              <a:effectLst/>
            </c:spPr>
            <c:txPr>
              <a:bodyPr wrap="square" lIns="38100" tIns="19050" rIns="38100" bIns="19050" anchor="ctr">
                <a:spAutoFit/>
              </a:bodyPr>
              <a:lstStyle/>
              <a:p>
                <a:pPr>
                  <a:defRPr sz="11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2012</c:v>
              </c:pt>
              <c:pt idx="1">
                <c:v>2014</c:v>
              </c:pt>
              <c:pt idx="2">
                <c:v>2016</c:v>
              </c:pt>
              <c:pt idx="3">
                <c:v>2017</c:v>
              </c:pt>
              <c:pt idx="4">
                <c:v>2019</c:v>
              </c:pt>
            </c:numLit>
          </c:cat>
          <c:val>
            <c:numRef>
              <c:f>Trendings!$B$2:$F$2</c:f>
              <c:numCache>
                <c:formatCode>General</c:formatCode>
                <c:ptCount val="5"/>
                <c:pt idx="0">
                  <c:v>55.8</c:v>
                </c:pt>
                <c:pt idx="1">
                  <c:v>28.2</c:v>
                </c:pt>
                <c:pt idx="2">
                  <c:v>42.4</c:v>
                </c:pt>
                <c:pt idx="3">
                  <c:v>45.3</c:v>
                </c:pt>
                <c:pt idx="4">
                  <c:v>58.1</c:v>
                </c:pt>
              </c:numCache>
            </c:numRef>
          </c:val>
          <c:smooth val="0"/>
          <c:extLst>
            <c:ext xmlns:c16="http://schemas.microsoft.com/office/drawing/2014/chart" uri="{C3380CC4-5D6E-409C-BE32-E72D297353CC}">
              <c16:uniqueId val="{00000000-F945-4681-9C08-0A63B8E45998}"/>
            </c:ext>
          </c:extLst>
        </c:ser>
        <c:dLbls>
          <c:showLegendKey val="0"/>
          <c:showVal val="0"/>
          <c:showCatName val="0"/>
          <c:showSerName val="0"/>
          <c:showPercent val="0"/>
          <c:showBubbleSize val="0"/>
        </c:dLbls>
        <c:marker val="1"/>
        <c:smooth val="0"/>
        <c:axId val="39925727"/>
        <c:axId val="39924479"/>
      </c:lineChart>
      <c:catAx>
        <c:axId val="39925727"/>
        <c:scaling>
          <c:orientation val="minMax"/>
        </c:scaling>
        <c:delete val="0"/>
        <c:axPos val="b"/>
        <c:numFmt formatCode="General" sourceLinked="1"/>
        <c:majorTickMark val="out"/>
        <c:minorTickMark val="none"/>
        <c:tickLblPos val="nextTo"/>
        <c:crossAx val="39924479"/>
        <c:crosses val="autoZero"/>
        <c:auto val="1"/>
        <c:lblAlgn val="ctr"/>
        <c:lblOffset val="100"/>
        <c:noMultiLvlLbl val="0"/>
      </c:catAx>
      <c:valAx>
        <c:axId val="39924479"/>
        <c:scaling>
          <c:orientation val="minMax"/>
          <c:max val="80"/>
        </c:scaling>
        <c:delete val="1"/>
        <c:axPos val="l"/>
        <c:majorGridlines/>
        <c:numFmt formatCode="General" sourceLinked="0"/>
        <c:majorTickMark val="out"/>
        <c:minorTickMark val="none"/>
        <c:tickLblPos val="nextTo"/>
        <c:crossAx val="39925727"/>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Drug-affected</a:t>
            </a:r>
            <a:r>
              <a:rPr lang="en-US" b="1" baseline="0" dirty="0">
                <a:solidFill>
                  <a:schemeClr val="tx1"/>
                </a:solidFill>
              </a:rPr>
              <a:t> infant reports per 1,000 births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8E91-44BC-9841-89DCA269EE7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Sheet1!$A$18:$A$19</c:f>
              <c:strCache>
                <c:ptCount val="2"/>
                <c:pt idx="0">
                  <c:v>2018-2019
Franklin County</c:v>
                </c:pt>
                <c:pt idx="1">
                  <c:v>2019
Maine</c:v>
                </c:pt>
              </c:strCache>
            </c:strRef>
          </c:cat>
          <c:val>
            <c:numRef>
              <c:f>Sheet1!$B$18:$B$19</c:f>
              <c:numCache>
                <c:formatCode>General</c:formatCode>
                <c:ptCount val="2"/>
                <c:pt idx="0">
                  <c:v>58.2</c:v>
                </c:pt>
                <c:pt idx="1">
                  <c:v>72.599999999999994</c:v>
                </c:pt>
              </c:numCache>
            </c:numRef>
          </c:val>
          <c:extLst>
            <c:ext xmlns:c16="http://schemas.microsoft.com/office/drawing/2014/chart" uri="{C3380CC4-5D6E-409C-BE32-E72D297353CC}">
              <c16:uniqueId val="{00000000-8E91-44BC-9841-89DCA269EE78}"/>
            </c:ext>
          </c:extLst>
        </c:ser>
        <c:dLbls>
          <c:dLblPos val="outEnd"/>
          <c:showLegendKey val="0"/>
          <c:showVal val="1"/>
          <c:showCatName val="0"/>
          <c:showSerName val="0"/>
          <c:showPercent val="0"/>
          <c:showBubbleSize val="0"/>
        </c:dLbls>
        <c:gapWidth val="219"/>
        <c:overlap val="-27"/>
        <c:axId val="1270102928"/>
        <c:axId val="1270100432"/>
      </c:barChart>
      <c:catAx>
        <c:axId val="127010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70100432"/>
        <c:crosses val="autoZero"/>
        <c:auto val="1"/>
        <c:lblAlgn val="ctr"/>
        <c:lblOffset val="100"/>
        <c:noMultiLvlLbl val="0"/>
      </c:catAx>
      <c:valAx>
        <c:axId val="1270100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010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Overdose deaths</a:t>
            </a:r>
          </a:p>
        </c:rich>
      </c:tx>
      <c:overlay val="0"/>
    </c:title>
    <c:autoTitleDeleted val="0"/>
    <c:plotArea>
      <c:layout/>
      <c:barChart>
        <c:barDir val="col"/>
        <c:grouping val="clustered"/>
        <c:varyColors val="0"/>
        <c:ser>
          <c:idx val="0"/>
          <c:order val="0"/>
          <c:tx>
            <c:strRef>
              <c:f>'[2]Indicator Tables'!$H$41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94B-4D50-A2FF-BE34054CE5AD}"/>
              </c:ext>
            </c:extLst>
          </c:dPt>
          <c:dPt>
            <c:idx val="1"/>
            <c:invertIfNegative val="0"/>
            <c:bubble3D val="0"/>
            <c:spPr>
              <a:solidFill>
                <a:srgbClr val="3D6E6F"/>
              </a:solidFill>
            </c:spPr>
            <c:extLst>
              <c:ext xmlns:c16="http://schemas.microsoft.com/office/drawing/2014/chart" uri="{C3380CC4-5D6E-409C-BE32-E72D297353CC}">
                <c16:uniqueId val="{00000003-F94B-4D50-A2FF-BE34054CE5AD}"/>
              </c:ext>
            </c:extLst>
          </c:dPt>
          <c:dPt>
            <c:idx val="2"/>
            <c:invertIfNegative val="0"/>
            <c:bubble3D val="0"/>
            <c:spPr>
              <a:solidFill>
                <a:srgbClr val="A2ADB1"/>
              </a:solidFill>
            </c:spPr>
            <c:extLst>
              <c:ext xmlns:c16="http://schemas.microsoft.com/office/drawing/2014/chart" uri="{C3380CC4-5D6E-409C-BE32-E72D297353CC}">
                <c16:uniqueId val="{00000005-F94B-4D50-A2FF-BE34054CE5AD}"/>
              </c:ext>
            </c:extLst>
          </c:dPt>
          <c:dPt>
            <c:idx val="3"/>
            <c:invertIfNegative val="0"/>
            <c:bubble3D val="0"/>
            <c:spPr>
              <a:solidFill>
                <a:srgbClr val="A2ADB1"/>
              </a:solidFill>
            </c:spPr>
            <c:extLst>
              <c:ext xmlns:c16="http://schemas.microsoft.com/office/drawing/2014/chart" uri="{C3380CC4-5D6E-409C-BE32-E72D297353CC}">
                <c16:uniqueId val="{00000007-F94B-4D50-A2FF-BE34054CE5A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Tables'!$M$41:$P$41</c:f>
              <c:strCache>
                <c:ptCount val="4"/>
                <c:pt idx="0">
                  <c:v>2019
Franklin County</c:v>
                </c:pt>
                <c:pt idx="1">
                  <c:v>2020
Franklin County</c:v>
                </c:pt>
                <c:pt idx="2">
                  <c:v>2020
Maine</c:v>
                </c:pt>
                <c:pt idx="3">
                  <c:v>2019
U.S.</c:v>
                </c:pt>
              </c:strCache>
            </c:strRef>
          </c:cat>
          <c:val>
            <c:numRef>
              <c:f>'[2]Indicator Tables'!$I$41:$L$41</c:f>
              <c:numCache>
                <c:formatCode>General</c:formatCode>
                <c:ptCount val="4"/>
                <c:pt idx="0">
                  <c:v>16.600000000000001</c:v>
                </c:pt>
                <c:pt idx="1">
                  <c:v>26.7</c:v>
                </c:pt>
                <c:pt idx="2">
                  <c:v>37.299999999999997</c:v>
                </c:pt>
                <c:pt idx="3">
                  <c:v>21.5</c:v>
                </c:pt>
              </c:numCache>
            </c:numRef>
          </c:val>
          <c:extLst>
            <c:ext xmlns:c16="http://schemas.microsoft.com/office/drawing/2014/chart" uri="{C3380CC4-5D6E-409C-BE32-E72D297353CC}">
              <c16:uniqueId val="{00000008-F94B-4D50-A2FF-BE34054CE5AD}"/>
            </c:ext>
          </c:extLst>
        </c:ser>
        <c:dLbls>
          <c:dLblPos val="outEnd"/>
          <c:showLegendKey val="0"/>
          <c:showVal val="1"/>
          <c:showCatName val="0"/>
          <c:showSerName val="0"/>
          <c:showPercent val="0"/>
          <c:showBubbleSize val="0"/>
        </c:dLbls>
        <c:gapWidth val="150"/>
        <c:axId val="175772096"/>
        <c:axId val="175773760"/>
      </c:barChart>
      <c:catAx>
        <c:axId val="175772096"/>
        <c:scaling>
          <c:orientation val="minMax"/>
        </c:scaling>
        <c:delete val="0"/>
        <c:axPos val="b"/>
        <c:numFmt formatCode="General" sourceLinked="1"/>
        <c:majorTickMark val="out"/>
        <c:minorTickMark val="none"/>
        <c:tickLblPos val="nextTo"/>
        <c:crossAx val="175773760"/>
        <c:crosses val="autoZero"/>
        <c:auto val="1"/>
        <c:lblAlgn val="ctr"/>
        <c:lblOffset val="100"/>
        <c:noMultiLvlLbl val="0"/>
      </c:catAx>
      <c:valAx>
        <c:axId val="175773760"/>
        <c:scaling>
          <c:orientation val="minMax"/>
          <c:max val="50"/>
          <c:min val="0"/>
        </c:scaling>
        <c:delete val="1"/>
        <c:axPos val="l"/>
        <c:numFmt formatCode="General" sourceLinked="1"/>
        <c:majorTickMark val="out"/>
        <c:minorTickMark val="none"/>
        <c:tickLblPos val="nextTo"/>
        <c:crossAx val="17577209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Current (every day or some days) smoking (adults)</a:t>
            </a:r>
          </a:p>
        </c:rich>
      </c:tx>
      <c:overlay val="0"/>
    </c:title>
    <c:autoTitleDeleted val="0"/>
    <c:plotArea>
      <c:layout>
        <c:manualLayout>
          <c:layoutTarget val="inner"/>
          <c:xMode val="edge"/>
          <c:yMode val="edge"/>
          <c:x val="2.2727272727272728E-2"/>
          <c:y val="0.11447530864197532"/>
          <c:w val="0.94444444444444442"/>
          <c:h val="0.79673835909400215"/>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1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2011-2012</c:v>
              </c:pt>
              <c:pt idx="1">
                <c:v>2014-2015</c:v>
              </c:pt>
              <c:pt idx="2">
                <c:v>2016</c:v>
              </c:pt>
              <c:pt idx="3">
                <c:v>2017</c:v>
              </c:pt>
            </c:strLit>
          </c:cat>
          <c:val>
            <c:numRef>
              <c:f>Trendings!$B$2:$E$2</c:f>
              <c:numCache>
                <c:formatCode>0.0%</c:formatCode>
                <c:ptCount val="4"/>
                <c:pt idx="0">
                  <c:v>0.23</c:v>
                </c:pt>
                <c:pt idx="1">
                  <c:v>0.20899999999999999</c:v>
                </c:pt>
                <c:pt idx="2">
                  <c:v>0.184</c:v>
                </c:pt>
                <c:pt idx="3">
                  <c:v>0.20200000000000001</c:v>
                </c:pt>
              </c:numCache>
            </c:numRef>
          </c:val>
          <c:smooth val="0"/>
          <c:extLst>
            <c:ext xmlns:c16="http://schemas.microsoft.com/office/drawing/2014/chart" uri="{C3380CC4-5D6E-409C-BE32-E72D297353CC}">
              <c16:uniqueId val="{00000000-FEC3-4F3B-BBC3-D1CCCE5F7526}"/>
            </c:ext>
          </c:extLst>
        </c:ser>
        <c:dLbls>
          <c:showLegendKey val="0"/>
          <c:showVal val="0"/>
          <c:showCatName val="0"/>
          <c:showSerName val="0"/>
          <c:showPercent val="0"/>
          <c:showBubbleSize val="0"/>
        </c:dLbls>
        <c:marker val="1"/>
        <c:smooth val="0"/>
        <c:axId val="166600303"/>
        <c:axId val="166601135"/>
      </c:lineChart>
      <c:catAx>
        <c:axId val="166600303"/>
        <c:scaling>
          <c:orientation val="minMax"/>
        </c:scaling>
        <c:delete val="0"/>
        <c:axPos val="b"/>
        <c:numFmt formatCode="General" sourceLinked="1"/>
        <c:majorTickMark val="out"/>
        <c:minorTickMark val="none"/>
        <c:tickLblPos val="nextTo"/>
        <c:txPr>
          <a:bodyPr/>
          <a:lstStyle/>
          <a:p>
            <a:pPr>
              <a:defRPr sz="1200"/>
            </a:pPr>
            <a:endParaRPr lang="en-US"/>
          </a:p>
        </c:txPr>
        <c:crossAx val="166601135"/>
        <c:crosses val="autoZero"/>
        <c:auto val="1"/>
        <c:lblAlgn val="ctr"/>
        <c:lblOffset val="100"/>
        <c:noMultiLvlLbl val="0"/>
      </c:catAx>
      <c:valAx>
        <c:axId val="166601135"/>
        <c:scaling>
          <c:orientation val="minMax"/>
          <c:max val="0.30000000000000004"/>
          <c:min val="0"/>
        </c:scaling>
        <c:delete val="1"/>
        <c:axPos val="l"/>
        <c:numFmt formatCode="0%" sourceLinked="0"/>
        <c:majorTickMark val="out"/>
        <c:minorTickMark val="none"/>
        <c:tickLblPos val="nextTo"/>
        <c:crossAx val="166600303"/>
        <c:crosses val="autoZero"/>
        <c:crossBetween val="between"/>
        <c:minorUnit val="2.0000000000000004E-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Current (every day or somedays) smoking (adults)</a:t>
            </a:r>
          </a:p>
        </c:rich>
      </c:tx>
      <c:overlay val="0"/>
    </c:title>
    <c:autoTitleDeleted val="0"/>
    <c:plotArea>
      <c:layout>
        <c:manualLayout>
          <c:layoutTarget val="inner"/>
          <c:xMode val="edge"/>
          <c:yMode val="edge"/>
          <c:x val="3.2828282828282832E-2"/>
          <c:y val="0.11597234373481093"/>
          <c:w val="0.94444444444444442"/>
          <c:h val="0.75002503159327305"/>
        </c:manualLayout>
      </c:layout>
      <c:barChart>
        <c:barDir val="col"/>
        <c:grouping val="clustered"/>
        <c:varyColors val="0"/>
        <c:ser>
          <c:idx val="0"/>
          <c:order val="0"/>
          <c:tx>
            <c:strRef>
              <c:f>'[Health Indicator Chart Builder.xlsm]Indicator Tables'!$H$43</c:f>
              <c:strCache>
                <c:ptCount val="1"/>
                <c:pt idx="0">
                  <c:v>¡</c:v>
                </c:pt>
              </c:strCache>
            </c:strRef>
          </c:tx>
          <c:invertIfNegative val="0"/>
          <c:dPt>
            <c:idx val="0"/>
            <c:invertIfNegative val="0"/>
            <c:bubble3D val="0"/>
            <c:spPr>
              <a:solidFill>
                <a:srgbClr val="A2ADB1"/>
              </a:solidFill>
            </c:spPr>
            <c:extLst>
              <c:ext xmlns:c16="http://schemas.microsoft.com/office/drawing/2014/chart" uri="{C3380CC4-5D6E-409C-BE32-E72D297353CC}">
                <c16:uniqueId val="{00000001-46D4-4458-95CF-74308E4B41BB}"/>
              </c:ext>
            </c:extLst>
          </c:dPt>
          <c:dPt>
            <c:idx val="1"/>
            <c:invertIfNegative val="0"/>
            <c:bubble3D val="0"/>
            <c:spPr>
              <a:solidFill>
                <a:srgbClr val="A2ADB1"/>
              </a:solidFill>
            </c:spPr>
            <c:extLst>
              <c:ext xmlns:c16="http://schemas.microsoft.com/office/drawing/2014/chart" uri="{C3380CC4-5D6E-409C-BE32-E72D297353CC}">
                <c16:uniqueId val="{00000003-46D4-4458-95CF-74308E4B41BB}"/>
              </c:ext>
            </c:extLst>
          </c:dPt>
          <c:dLbls>
            <c:numFmt formatCode="0.0%" sourceLinked="0"/>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'[4]Indicator Tables'!$O$43:$P$43</c:f>
              <c:strCache>
                <c:ptCount val="2"/>
                <c:pt idx="0">
                  <c:v>2017
Maine</c:v>
                </c:pt>
                <c:pt idx="1">
                  <c:v>2017
U.S.</c:v>
                </c:pt>
              </c:strCache>
              <c:extLst/>
            </c:strRef>
          </c:cat>
          <c:val>
            <c:numRef>
              <c:f>'[4]Indicator Tables'!$K$43:$L$43</c:f>
              <c:numCache>
                <c:formatCode>0.00</c:formatCode>
                <c:ptCount val="2"/>
                <c:pt idx="0">
                  <c:v>0.17299999999999999</c:v>
                </c:pt>
                <c:pt idx="1">
                  <c:v>0.17100000000000001</c:v>
                </c:pt>
              </c:numCache>
              <c:extLst/>
            </c:numRef>
          </c:val>
          <c:extLst>
            <c:ext xmlns:c16="http://schemas.microsoft.com/office/drawing/2014/chart" uri="{C3380CC4-5D6E-409C-BE32-E72D297353CC}">
              <c16:uniqueId val="{00000004-46D4-4458-95CF-74308E4B41BB}"/>
            </c:ext>
          </c:extLst>
        </c:ser>
        <c:dLbls>
          <c:dLblPos val="outEnd"/>
          <c:showLegendKey val="0"/>
          <c:showVal val="1"/>
          <c:showCatName val="0"/>
          <c:showSerName val="0"/>
          <c:showPercent val="0"/>
          <c:showBubbleSize val="0"/>
        </c:dLbls>
        <c:gapWidth val="150"/>
        <c:axId val="1624539887"/>
        <c:axId val="1624541551"/>
      </c:barChart>
      <c:catAx>
        <c:axId val="1624539887"/>
        <c:scaling>
          <c:orientation val="minMax"/>
        </c:scaling>
        <c:delete val="0"/>
        <c:axPos val="b"/>
        <c:numFmt formatCode="General" sourceLinked="1"/>
        <c:majorTickMark val="out"/>
        <c:minorTickMark val="none"/>
        <c:tickLblPos val="nextTo"/>
        <c:crossAx val="1624541551"/>
        <c:crosses val="autoZero"/>
        <c:auto val="1"/>
        <c:lblAlgn val="ctr"/>
        <c:lblOffset val="100"/>
        <c:noMultiLvlLbl val="0"/>
      </c:catAx>
      <c:valAx>
        <c:axId val="1624541551"/>
        <c:scaling>
          <c:orientation val="minMax"/>
          <c:max val="0.30000000000000004"/>
        </c:scaling>
        <c:delete val="1"/>
        <c:axPos val="l"/>
        <c:numFmt formatCode="0%" sourceLinked="0"/>
        <c:majorTickMark val="out"/>
        <c:minorTickMark val="none"/>
        <c:tickLblPos val="nextTo"/>
        <c:crossAx val="1624539887"/>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Past-30-day e-cigarette use (high school students)</a:t>
            </a:r>
          </a:p>
        </c:rich>
      </c:tx>
      <c:overlay val="0"/>
    </c:title>
    <c:autoTitleDeleted val="0"/>
    <c:plotArea>
      <c:layout>
        <c:manualLayout>
          <c:layoutTarget val="inner"/>
          <c:xMode val="edge"/>
          <c:yMode val="edge"/>
          <c:x val="1.7460317460317461E-2"/>
          <c:y val="0.10437510936132983"/>
          <c:w val="0.96507936507936509"/>
          <c:h val="0.77502252843394581"/>
        </c:manualLayout>
      </c:layout>
      <c:barChart>
        <c:barDir val="col"/>
        <c:grouping val="clustered"/>
        <c:varyColors val="0"/>
        <c:ser>
          <c:idx val="0"/>
          <c:order val="0"/>
          <c:tx>
            <c:strRef>
              <c:f>'[2]Indicator Tables'!$H$44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63F-414D-9F5C-71F651D98DCF}"/>
              </c:ext>
            </c:extLst>
          </c:dPt>
          <c:dPt>
            <c:idx val="1"/>
            <c:invertIfNegative val="0"/>
            <c:bubble3D val="0"/>
            <c:spPr>
              <a:solidFill>
                <a:srgbClr val="3D6E6F"/>
              </a:solidFill>
            </c:spPr>
            <c:extLst>
              <c:ext xmlns:c16="http://schemas.microsoft.com/office/drawing/2014/chart" uri="{C3380CC4-5D6E-409C-BE32-E72D297353CC}">
                <c16:uniqueId val="{00000003-F63F-414D-9F5C-71F651D98DCF}"/>
              </c:ext>
            </c:extLst>
          </c:dPt>
          <c:dPt>
            <c:idx val="2"/>
            <c:invertIfNegative val="0"/>
            <c:bubble3D val="0"/>
            <c:spPr>
              <a:solidFill>
                <a:srgbClr val="A2ADB1"/>
              </a:solidFill>
            </c:spPr>
            <c:extLst>
              <c:ext xmlns:c16="http://schemas.microsoft.com/office/drawing/2014/chart" uri="{C3380CC4-5D6E-409C-BE32-E72D297353CC}">
                <c16:uniqueId val="{00000005-F63F-414D-9F5C-71F651D98DCF}"/>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Tables'!$M$44:$O$44</c:f>
              <c:strCache>
                <c:ptCount val="3"/>
                <c:pt idx="0">
                  <c:v>2017
Franklin County</c:v>
                </c:pt>
                <c:pt idx="1">
                  <c:v>2019
Franklin County</c:v>
                </c:pt>
                <c:pt idx="2">
                  <c:v>2019
Maine</c:v>
                </c:pt>
              </c:strCache>
            </c:strRef>
          </c:cat>
          <c:val>
            <c:numRef>
              <c:f>'[2]Indicator Tables'!$I$44:$K$44</c:f>
              <c:numCache>
                <c:formatCode>General</c:formatCode>
                <c:ptCount val="3"/>
                <c:pt idx="0">
                  <c:v>0.182</c:v>
                </c:pt>
                <c:pt idx="1">
                  <c:v>0.30099999999999999</c:v>
                </c:pt>
                <c:pt idx="2">
                  <c:v>0.28699999999999998</c:v>
                </c:pt>
              </c:numCache>
            </c:numRef>
          </c:val>
          <c:extLst>
            <c:ext xmlns:c16="http://schemas.microsoft.com/office/drawing/2014/chart" uri="{C3380CC4-5D6E-409C-BE32-E72D297353CC}">
              <c16:uniqueId val="{00000006-F63F-414D-9F5C-71F651D98DCF}"/>
            </c:ext>
          </c:extLst>
        </c:ser>
        <c:dLbls>
          <c:dLblPos val="outEnd"/>
          <c:showLegendKey val="0"/>
          <c:showVal val="1"/>
          <c:showCatName val="0"/>
          <c:showSerName val="0"/>
          <c:showPercent val="0"/>
          <c:showBubbleSize val="0"/>
        </c:dLbls>
        <c:gapWidth val="150"/>
        <c:axId val="175772512"/>
        <c:axId val="175773760"/>
      </c:barChart>
      <c:catAx>
        <c:axId val="175772512"/>
        <c:scaling>
          <c:orientation val="minMax"/>
        </c:scaling>
        <c:delete val="0"/>
        <c:axPos val="b"/>
        <c:numFmt formatCode="General" sourceLinked="1"/>
        <c:majorTickMark val="out"/>
        <c:minorTickMark val="none"/>
        <c:tickLblPos val="nextTo"/>
        <c:crossAx val="175773760"/>
        <c:crosses val="autoZero"/>
        <c:auto val="1"/>
        <c:lblAlgn val="ctr"/>
        <c:lblOffset val="100"/>
        <c:noMultiLvlLbl val="0"/>
      </c:catAx>
      <c:valAx>
        <c:axId val="175773760"/>
        <c:scaling>
          <c:orientation val="minMax"/>
        </c:scaling>
        <c:delete val="1"/>
        <c:axPos val="l"/>
        <c:numFmt formatCode="General" sourceLinked="1"/>
        <c:majorTickMark val="out"/>
        <c:minorTickMark val="none"/>
        <c:tickLblPos val="nextTo"/>
        <c:crossAx val="17577251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728E-4DD1-AAB1-B5A9188CA1BB}"/>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728E-4DD1-AAB1-B5A9188CA1BB}"/>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728E-4DD1-AAB1-B5A9188CA1BB}"/>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728E-4DD1-AAB1-B5A9188CA1BB}"/>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728E-4DD1-AAB1-B5A9188CA1BB}"/>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728E-4DD1-AAB1-B5A9188CA1BB}"/>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728E-4DD1-AAB1-B5A9188CA1BB}"/>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728E-4DD1-AAB1-B5A9188CA1BB}"/>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728E-4DD1-AAB1-B5A9188CA1BB}"/>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728E-4DD1-AAB1-B5A9188CA1BB}"/>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728E-4DD1-AAB1-B5A9188CA1BB}"/>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728E-4DD1-AAB1-B5A9188CA1BB}"/>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728E-4DD1-AAB1-B5A9188CA1BB}"/>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728E-4DD1-AAB1-B5A9188CA1BB}"/>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728E-4DD1-AAB1-B5A9188CA1BB}"/>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728E-4DD1-AAB1-B5A9188CA1BB}"/>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728E-4DD1-AAB1-B5A9188CA1BB}"/>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728E-4DD1-AAB1-B5A9188CA1BB}"/>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Franklin'!$B$4:$B$21</c:f>
              <c:numCache>
                <c:formatCode>0</c:formatCode>
                <c:ptCount val="18"/>
                <c:pt idx="0">
                  <c:v>1509</c:v>
                </c:pt>
                <c:pt idx="1">
                  <c:v>1575</c:v>
                </c:pt>
                <c:pt idx="2">
                  <c:v>1787</c:v>
                </c:pt>
                <c:pt idx="3">
                  <c:v>2369</c:v>
                </c:pt>
                <c:pt idx="4">
                  <c:v>2379</c:v>
                </c:pt>
                <c:pt idx="5">
                  <c:v>1511</c:v>
                </c:pt>
                <c:pt idx="6">
                  <c:v>1434</c:v>
                </c:pt>
                <c:pt idx="7">
                  <c:v>1592</c:v>
                </c:pt>
                <c:pt idx="8">
                  <c:v>1875</c:v>
                </c:pt>
                <c:pt idx="9">
                  <c:v>2425</c:v>
                </c:pt>
                <c:pt idx="10">
                  <c:v>2647</c:v>
                </c:pt>
                <c:pt idx="11">
                  <c:v>2419</c:v>
                </c:pt>
                <c:pt idx="12">
                  <c:v>2086</c:v>
                </c:pt>
                <c:pt idx="13">
                  <c:v>1687</c:v>
                </c:pt>
                <c:pt idx="14">
                  <c:v>1234</c:v>
                </c:pt>
                <c:pt idx="15">
                  <c:v>967</c:v>
                </c:pt>
                <c:pt idx="16">
                  <c:v>674</c:v>
                </c:pt>
                <c:pt idx="17">
                  <c:v>598</c:v>
                </c:pt>
              </c:numCache>
            </c:numRef>
          </c:val>
          <c:extLst>
            <c:ext xmlns:c16="http://schemas.microsoft.com/office/drawing/2014/chart" uri="{C3380CC4-5D6E-409C-BE32-E72D297353CC}">
              <c16:uniqueId val="{00000024-728E-4DD1-AAB1-B5A9188CA1BB}"/>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household income</a:t>
            </a:r>
          </a:p>
        </c:rich>
      </c:tx>
      <c:overlay val="0"/>
    </c:title>
    <c:autoTitleDeleted val="0"/>
    <c:plotArea>
      <c:layout/>
      <c:barChart>
        <c:barDir val="col"/>
        <c:grouping val="clustered"/>
        <c:varyColors val="0"/>
        <c:ser>
          <c:idx val="0"/>
          <c:order val="0"/>
          <c:tx>
            <c:strRef>
              <c:f>'[2]Indicator Tables'!$H$5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FF1-48D2-A834-98BDEF767C0B}"/>
              </c:ext>
            </c:extLst>
          </c:dPt>
          <c:dPt>
            <c:idx val="1"/>
            <c:invertIfNegative val="0"/>
            <c:bubble3D val="0"/>
            <c:spPr>
              <a:solidFill>
                <a:srgbClr val="3D6E6F"/>
              </a:solidFill>
            </c:spPr>
            <c:extLst>
              <c:ext xmlns:c16="http://schemas.microsoft.com/office/drawing/2014/chart" uri="{C3380CC4-5D6E-409C-BE32-E72D297353CC}">
                <c16:uniqueId val="{00000003-0FF1-48D2-A834-98BDEF767C0B}"/>
              </c:ext>
            </c:extLst>
          </c:dPt>
          <c:dPt>
            <c:idx val="2"/>
            <c:invertIfNegative val="0"/>
            <c:bubble3D val="0"/>
            <c:spPr>
              <a:solidFill>
                <a:srgbClr val="A2ADB1"/>
              </a:solidFill>
            </c:spPr>
            <c:extLst>
              <c:ext xmlns:c16="http://schemas.microsoft.com/office/drawing/2014/chart" uri="{C3380CC4-5D6E-409C-BE32-E72D297353CC}">
                <c16:uniqueId val="{00000005-0FF1-48D2-A834-98BDEF767C0B}"/>
              </c:ext>
            </c:extLst>
          </c:dPt>
          <c:dPt>
            <c:idx val="3"/>
            <c:invertIfNegative val="0"/>
            <c:bubble3D val="0"/>
            <c:spPr>
              <a:solidFill>
                <a:srgbClr val="A2ADB1"/>
              </a:solidFill>
            </c:spPr>
            <c:extLst>
              <c:ext xmlns:c16="http://schemas.microsoft.com/office/drawing/2014/chart" uri="{C3380CC4-5D6E-409C-BE32-E72D297353CC}">
                <c16:uniqueId val="{00000007-0FF1-48D2-A834-98BDEF767C0B}"/>
              </c:ext>
            </c:extLst>
          </c:dPt>
          <c:dLbls>
            <c:dLbl>
              <c:idx val="0"/>
              <c:numFmt formatCode="&quot;$&quot;#,##0" sourceLinked="0"/>
              <c:spPr>
                <a:noFill/>
                <a:ln>
                  <a:noFill/>
                </a:ln>
                <a:effectLst/>
              </c:spPr>
              <c:txPr>
                <a:bodyPr wrap="square" lIns="38100" tIns="19050" rIns="38100" bIns="19050" anchor="ctr">
                  <a:no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F1-48D2-A834-98BDEF767C0B}"/>
                </c:ext>
              </c:extLst>
            </c:dLbl>
            <c:numFmt formatCode="&quot;$&quot;#,##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Tables'!$M$5:$P$5</c:f>
              <c:strCache>
                <c:ptCount val="4"/>
                <c:pt idx="0">
                  <c:v>2007-2011
Franklin County</c:v>
                </c:pt>
                <c:pt idx="1">
                  <c:v>2015-2019
Franklin County</c:v>
                </c:pt>
                <c:pt idx="2">
                  <c:v>2015-2019
Maine</c:v>
                </c:pt>
                <c:pt idx="3">
                  <c:v>2019
U.S.</c:v>
                </c:pt>
              </c:strCache>
            </c:strRef>
          </c:cat>
          <c:val>
            <c:numRef>
              <c:f>'[2]Indicator Tables'!$I$5:$L$5</c:f>
              <c:numCache>
                <c:formatCode>General</c:formatCode>
                <c:ptCount val="4"/>
                <c:pt idx="0">
                  <c:v>40502</c:v>
                </c:pt>
                <c:pt idx="1">
                  <c:v>51422</c:v>
                </c:pt>
                <c:pt idx="2">
                  <c:v>57918</c:v>
                </c:pt>
                <c:pt idx="3">
                  <c:v>65712</c:v>
                </c:pt>
              </c:numCache>
            </c:numRef>
          </c:val>
          <c:extLst>
            <c:ext xmlns:c16="http://schemas.microsoft.com/office/drawing/2014/chart" uri="{C3380CC4-5D6E-409C-BE32-E72D297353CC}">
              <c16:uniqueId val="{00000008-0FF1-48D2-A834-98BDEF767C0B}"/>
            </c:ext>
          </c:extLst>
        </c:ser>
        <c:dLbls>
          <c:dLblPos val="outEnd"/>
          <c:showLegendKey val="0"/>
          <c:showVal val="1"/>
          <c:showCatName val="0"/>
          <c:showSerName val="0"/>
          <c:showPercent val="0"/>
          <c:showBubbleSize val="0"/>
        </c:dLbls>
        <c:gapWidth val="150"/>
        <c:axId val="1975820400"/>
        <c:axId val="1975040560"/>
      </c:barChart>
      <c:catAx>
        <c:axId val="1975820400"/>
        <c:scaling>
          <c:orientation val="minMax"/>
        </c:scaling>
        <c:delete val="0"/>
        <c:axPos val="b"/>
        <c:numFmt formatCode="General" sourceLinked="1"/>
        <c:majorTickMark val="out"/>
        <c:minorTickMark val="none"/>
        <c:tickLblPos val="nextTo"/>
        <c:crossAx val="1975040560"/>
        <c:crosses val="autoZero"/>
        <c:auto val="1"/>
        <c:lblAlgn val="ctr"/>
        <c:lblOffset val="100"/>
        <c:noMultiLvlLbl val="0"/>
      </c:catAx>
      <c:valAx>
        <c:axId val="1975040560"/>
        <c:scaling>
          <c:orientation val="minMax"/>
        </c:scaling>
        <c:delete val="1"/>
        <c:axPos val="l"/>
        <c:numFmt formatCode="General" sourceLinked="1"/>
        <c:majorTickMark val="out"/>
        <c:minorTickMark val="none"/>
        <c:tickLblPos val="nextTo"/>
        <c:crossAx val="19758204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Households</a:t>
            </a:r>
            <a:r>
              <a:rPr lang="en-US" b="1" baseline="0" dirty="0">
                <a:solidFill>
                  <a:schemeClr val="tx1"/>
                </a:solidFill>
              </a:rPr>
              <a:t> that spend more than 50% of income toward housing</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1BD-4222-AAB3-9BC876E16AA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2015-2019
Franklin County</c:v>
                </c:pt>
                <c:pt idx="1">
                  <c:v>2015-2019
Maine</c:v>
                </c:pt>
              </c:strCache>
            </c:strRef>
          </c:cat>
          <c:val>
            <c:numRef>
              <c:f>Sheet1!$B$2:$B$3</c:f>
              <c:numCache>
                <c:formatCode>0.0%</c:formatCode>
                <c:ptCount val="2"/>
                <c:pt idx="0">
                  <c:v>8.5999999999999993E-2</c:v>
                </c:pt>
                <c:pt idx="1">
                  <c:v>0.12</c:v>
                </c:pt>
              </c:numCache>
            </c:numRef>
          </c:val>
          <c:extLst>
            <c:ext xmlns:c16="http://schemas.microsoft.com/office/drawing/2014/chart" uri="{C3380CC4-5D6E-409C-BE32-E72D297353CC}">
              <c16:uniqueId val="{00000000-41BD-4222-AAB3-9BC876E16AA1}"/>
            </c:ext>
          </c:extLst>
        </c:ser>
        <c:dLbls>
          <c:dLblPos val="outEnd"/>
          <c:showLegendKey val="0"/>
          <c:showVal val="1"/>
          <c:showCatName val="0"/>
          <c:showSerName val="0"/>
          <c:showPercent val="0"/>
          <c:showBubbleSize val="0"/>
        </c:dLbls>
        <c:gapWidth val="219"/>
        <c:overlap val="-27"/>
        <c:axId val="982538272"/>
        <c:axId val="982537024"/>
      </c:barChart>
      <c:catAx>
        <c:axId val="9825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82537024"/>
        <c:crosses val="autoZero"/>
        <c:auto val="1"/>
        <c:lblAlgn val="ctr"/>
        <c:lblOffset val="100"/>
        <c:noMultiLvlLbl val="0"/>
      </c:catAx>
      <c:valAx>
        <c:axId val="982537024"/>
        <c:scaling>
          <c:orientation val="minMax"/>
        </c:scaling>
        <c:delete val="1"/>
        <c:axPos val="l"/>
        <c:numFmt formatCode="0.0%" sourceLinked="1"/>
        <c:majorTickMark val="none"/>
        <c:minorTickMark val="none"/>
        <c:tickLblPos val="nextTo"/>
        <c:crossAx val="98253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 death rate per 100,000 population</a:t>
            </a:r>
          </a:p>
        </c:rich>
      </c:tx>
      <c:overlay val="0"/>
    </c:title>
    <c:autoTitleDeleted val="0"/>
    <c:plotArea>
      <c:layout/>
      <c:barChart>
        <c:barDir val="col"/>
        <c:grouping val="clustered"/>
        <c:varyColors val="0"/>
        <c:ser>
          <c:idx val="0"/>
          <c:order val="0"/>
          <c:tx>
            <c:strRef>
              <c:f>'[2]Indicator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162-415E-96D5-534C0B005774}"/>
              </c:ext>
            </c:extLst>
          </c:dPt>
          <c:dPt>
            <c:idx val="1"/>
            <c:invertIfNegative val="0"/>
            <c:bubble3D val="0"/>
            <c:spPr>
              <a:solidFill>
                <a:srgbClr val="3D6E6F"/>
              </a:solidFill>
            </c:spPr>
            <c:extLst>
              <c:ext xmlns:c16="http://schemas.microsoft.com/office/drawing/2014/chart" uri="{C3380CC4-5D6E-409C-BE32-E72D297353CC}">
                <c16:uniqueId val="{00000003-4162-415E-96D5-534C0B005774}"/>
              </c:ext>
            </c:extLst>
          </c:dPt>
          <c:dPt>
            <c:idx val="2"/>
            <c:invertIfNegative val="0"/>
            <c:bubble3D val="0"/>
            <c:spPr>
              <a:solidFill>
                <a:srgbClr val="A2ADB1"/>
              </a:solidFill>
            </c:spPr>
            <c:extLst>
              <c:ext xmlns:c16="http://schemas.microsoft.com/office/drawing/2014/chart" uri="{C3380CC4-5D6E-409C-BE32-E72D297353CC}">
                <c16:uniqueId val="{00000005-4162-415E-96D5-534C0B005774}"/>
              </c:ext>
            </c:extLst>
          </c:dPt>
          <c:dPt>
            <c:idx val="3"/>
            <c:invertIfNegative val="0"/>
            <c:bubble3D val="0"/>
            <c:spPr>
              <a:solidFill>
                <a:srgbClr val="A2ADB1"/>
              </a:solidFill>
            </c:spPr>
            <c:extLst>
              <c:ext xmlns:c16="http://schemas.microsoft.com/office/drawing/2014/chart" uri="{C3380CC4-5D6E-409C-BE32-E72D297353CC}">
                <c16:uniqueId val="{00000007-4162-415E-96D5-534C0B00577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Tables'!$M$8:$P$8</c:f>
              <c:strCache>
                <c:ptCount val="4"/>
                <c:pt idx="0">
                  <c:v>2007-2011
Franklin County</c:v>
                </c:pt>
                <c:pt idx="1">
                  <c:v>2015-2019
Franklin County</c:v>
                </c:pt>
                <c:pt idx="2">
                  <c:v>2015-2019
Maine</c:v>
                </c:pt>
                <c:pt idx="3">
                  <c:v>2019
U.S.</c:v>
                </c:pt>
              </c:strCache>
            </c:strRef>
          </c:cat>
          <c:val>
            <c:numRef>
              <c:f>'[2]Indicator Tables'!$I$8:$L$8</c:f>
              <c:numCache>
                <c:formatCode>General</c:formatCode>
                <c:ptCount val="4"/>
                <c:pt idx="0">
                  <c:v>816.8</c:v>
                </c:pt>
                <c:pt idx="1">
                  <c:v>803.8</c:v>
                </c:pt>
                <c:pt idx="2">
                  <c:v>764.9</c:v>
                </c:pt>
                <c:pt idx="3">
                  <c:v>715.2</c:v>
                </c:pt>
              </c:numCache>
            </c:numRef>
          </c:val>
          <c:extLst>
            <c:ext xmlns:c16="http://schemas.microsoft.com/office/drawing/2014/chart" uri="{C3380CC4-5D6E-409C-BE32-E72D297353CC}">
              <c16:uniqueId val="{00000008-4162-415E-96D5-534C0B005774}"/>
            </c:ext>
          </c:extLst>
        </c:ser>
        <c:dLbls>
          <c:dLblPos val="outEnd"/>
          <c:showLegendKey val="0"/>
          <c:showVal val="1"/>
          <c:showCatName val="0"/>
          <c:showSerName val="0"/>
          <c:showPercent val="0"/>
          <c:showBubbleSize val="0"/>
        </c:dLbls>
        <c:gapWidth val="150"/>
        <c:axId val="2036895136"/>
        <c:axId val="377486480"/>
      </c:barChart>
      <c:catAx>
        <c:axId val="2036895136"/>
        <c:scaling>
          <c:orientation val="minMax"/>
        </c:scaling>
        <c:delete val="0"/>
        <c:axPos val="b"/>
        <c:numFmt formatCode="General" sourceLinked="1"/>
        <c:majorTickMark val="out"/>
        <c:minorTickMark val="none"/>
        <c:tickLblPos val="nextTo"/>
        <c:crossAx val="377486480"/>
        <c:crosses val="autoZero"/>
        <c:auto val="1"/>
        <c:lblAlgn val="ctr"/>
        <c:lblOffset val="100"/>
        <c:noMultiLvlLbl val="0"/>
      </c:catAx>
      <c:valAx>
        <c:axId val="377486480"/>
        <c:scaling>
          <c:orientation val="minMax"/>
          <c:max val="850"/>
          <c:min val="650"/>
        </c:scaling>
        <c:delete val="1"/>
        <c:axPos val="l"/>
        <c:numFmt formatCode="General" sourceLinked="1"/>
        <c:majorTickMark val="out"/>
        <c:minorTickMark val="none"/>
        <c:tickLblPos val="nextTo"/>
        <c:crossAx val="203689513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Uninsured</a:t>
            </a:r>
          </a:p>
        </c:rich>
      </c:tx>
      <c:overlay val="0"/>
    </c:title>
    <c:autoTitleDeleted val="0"/>
    <c:plotArea>
      <c:layout/>
      <c:barChart>
        <c:barDir val="col"/>
        <c:grouping val="clustered"/>
        <c:varyColors val="0"/>
        <c:ser>
          <c:idx val="0"/>
          <c:order val="0"/>
          <c:tx>
            <c:strRef>
              <c:f>'[2]Indicator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070-47E0-A8A6-63B1BE234655}"/>
              </c:ext>
            </c:extLst>
          </c:dPt>
          <c:dPt>
            <c:idx val="1"/>
            <c:invertIfNegative val="0"/>
            <c:bubble3D val="0"/>
            <c:spPr>
              <a:solidFill>
                <a:srgbClr val="3D6E6F"/>
              </a:solidFill>
            </c:spPr>
            <c:extLst>
              <c:ext xmlns:c16="http://schemas.microsoft.com/office/drawing/2014/chart" uri="{C3380CC4-5D6E-409C-BE32-E72D297353CC}">
                <c16:uniqueId val="{00000003-1070-47E0-A8A6-63B1BE234655}"/>
              </c:ext>
            </c:extLst>
          </c:dPt>
          <c:dPt>
            <c:idx val="2"/>
            <c:invertIfNegative val="0"/>
            <c:bubble3D val="0"/>
            <c:spPr>
              <a:solidFill>
                <a:srgbClr val="A2ADB1"/>
              </a:solidFill>
            </c:spPr>
            <c:extLst>
              <c:ext xmlns:c16="http://schemas.microsoft.com/office/drawing/2014/chart" uri="{C3380CC4-5D6E-409C-BE32-E72D297353CC}">
                <c16:uniqueId val="{00000005-1070-47E0-A8A6-63B1BE234655}"/>
              </c:ext>
            </c:extLst>
          </c:dPt>
          <c:dPt>
            <c:idx val="3"/>
            <c:invertIfNegative val="0"/>
            <c:bubble3D val="0"/>
            <c:spPr>
              <a:solidFill>
                <a:srgbClr val="A2ADB1"/>
              </a:solidFill>
            </c:spPr>
            <c:extLst>
              <c:ext xmlns:c16="http://schemas.microsoft.com/office/drawing/2014/chart" uri="{C3380CC4-5D6E-409C-BE32-E72D297353CC}">
                <c16:uniqueId val="{00000007-1070-47E0-A8A6-63B1BE234655}"/>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Tables'!$M$10:$P$10</c:f>
              <c:strCache>
                <c:ptCount val="4"/>
                <c:pt idx="0">
                  <c:v>2009-2011
Franklin County</c:v>
                </c:pt>
                <c:pt idx="1">
                  <c:v>2015-2019
Franklin County</c:v>
                </c:pt>
                <c:pt idx="2">
                  <c:v>2015-2019
Maine</c:v>
                </c:pt>
                <c:pt idx="3">
                  <c:v>2019
U.S.</c:v>
                </c:pt>
              </c:strCache>
            </c:strRef>
          </c:cat>
          <c:val>
            <c:numRef>
              <c:f>'[2]Indicator Tables'!$I$10:$L$10</c:f>
              <c:numCache>
                <c:formatCode>General</c:formatCode>
                <c:ptCount val="4"/>
                <c:pt idx="0">
                  <c:v>0.112</c:v>
                </c:pt>
                <c:pt idx="1">
                  <c:v>0.1</c:v>
                </c:pt>
                <c:pt idx="2">
                  <c:v>7.9000000000000001E-2</c:v>
                </c:pt>
                <c:pt idx="3">
                  <c:v>9.1999999999999998E-2</c:v>
                </c:pt>
              </c:numCache>
            </c:numRef>
          </c:val>
          <c:extLst>
            <c:ext xmlns:c16="http://schemas.microsoft.com/office/drawing/2014/chart" uri="{C3380CC4-5D6E-409C-BE32-E72D297353CC}">
              <c16:uniqueId val="{00000008-1070-47E0-A8A6-63B1BE234655}"/>
            </c:ext>
          </c:extLst>
        </c:ser>
        <c:dLbls>
          <c:dLblPos val="outEnd"/>
          <c:showLegendKey val="0"/>
          <c:showVal val="1"/>
          <c:showCatName val="0"/>
          <c:showSerName val="0"/>
          <c:showPercent val="0"/>
          <c:showBubbleSize val="0"/>
        </c:dLbls>
        <c:gapWidth val="150"/>
        <c:axId val="2020530096"/>
        <c:axId val="1975820400"/>
      </c:barChart>
      <c:catAx>
        <c:axId val="2020530096"/>
        <c:scaling>
          <c:orientation val="minMax"/>
        </c:scaling>
        <c:delete val="0"/>
        <c:axPos val="b"/>
        <c:numFmt formatCode="General" sourceLinked="1"/>
        <c:majorTickMark val="out"/>
        <c:minorTickMark val="none"/>
        <c:tickLblPos val="nextTo"/>
        <c:crossAx val="1975820400"/>
        <c:crosses val="autoZero"/>
        <c:auto val="1"/>
        <c:lblAlgn val="ctr"/>
        <c:lblOffset val="100"/>
        <c:noMultiLvlLbl val="0"/>
      </c:catAx>
      <c:valAx>
        <c:axId val="1975820400"/>
        <c:scaling>
          <c:orientation val="minMax"/>
        </c:scaling>
        <c:delete val="1"/>
        <c:axPos val="l"/>
        <c:numFmt formatCode="General" sourceLinked="1"/>
        <c:majorTickMark val="out"/>
        <c:minorTickMark val="none"/>
        <c:tickLblPos val="nextTo"/>
        <c:crossAx val="202053009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Primary care visit to any primary care provider in the past year</a:t>
            </a:r>
          </a:p>
        </c:rich>
      </c:tx>
      <c:overlay val="0"/>
    </c:title>
    <c:autoTitleDeleted val="0"/>
    <c:plotArea>
      <c:layout>
        <c:manualLayout>
          <c:layoutTarget val="inner"/>
          <c:xMode val="edge"/>
          <c:yMode val="edge"/>
          <c:x val="1.7460317460317461E-2"/>
          <c:y val="0.10993066491688538"/>
          <c:w val="0.96507936507936509"/>
          <c:h val="0.77502252843394581"/>
        </c:manualLayout>
      </c:layout>
      <c:barChart>
        <c:barDir val="col"/>
        <c:grouping val="clustered"/>
        <c:varyColors val="0"/>
        <c:ser>
          <c:idx val="0"/>
          <c:order val="0"/>
          <c:tx>
            <c:strRef>
              <c:f>'[2]Indicator Tables'!$H$11</c:f>
              <c:strCache>
                <c:ptCount val="1"/>
                <c:pt idx="0">
                  <c:v>#REF!</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C6D-4424-A472-F927A0711D36}"/>
              </c:ext>
            </c:extLst>
          </c:dPt>
          <c:dPt>
            <c:idx val="1"/>
            <c:invertIfNegative val="0"/>
            <c:bubble3D val="0"/>
            <c:spPr>
              <a:solidFill>
                <a:srgbClr val="3D6E6F"/>
              </a:solidFill>
            </c:spPr>
            <c:extLst>
              <c:ext xmlns:c16="http://schemas.microsoft.com/office/drawing/2014/chart" uri="{C3380CC4-5D6E-409C-BE32-E72D297353CC}">
                <c16:uniqueId val="{00000003-4C6D-4424-A472-F927A0711D36}"/>
              </c:ext>
            </c:extLst>
          </c:dPt>
          <c:dPt>
            <c:idx val="2"/>
            <c:invertIfNegative val="0"/>
            <c:bubble3D val="0"/>
            <c:spPr>
              <a:solidFill>
                <a:srgbClr val="A2ADB1"/>
              </a:solidFill>
            </c:spPr>
            <c:extLst>
              <c:ext xmlns:c16="http://schemas.microsoft.com/office/drawing/2014/chart" uri="{C3380CC4-5D6E-409C-BE32-E72D297353CC}">
                <c16:uniqueId val="{00000005-4C6D-4424-A472-F927A0711D36}"/>
              </c:ext>
            </c:extLst>
          </c:dPt>
          <c:dPt>
            <c:idx val="3"/>
            <c:invertIfNegative val="0"/>
            <c:bubble3D val="0"/>
            <c:spPr>
              <a:solidFill>
                <a:srgbClr val="A2ADB1"/>
              </a:solidFill>
            </c:spPr>
            <c:extLst>
              <c:ext xmlns:c16="http://schemas.microsoft.com/office/drawing/2014/chart" uri="{C3380CC4-5D6E-409C-BE32-E72D297353CC}">
                <c16:uniqueId val="{00000007-4C6D-4424-A472-F927A0711D36}"/>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Tables'!$M$11:$P$11</c:f>
              <c:strCache>
                <c:ptCount val="4"/>
                <c:pt idx="0">
                  <c:v>2012-2014
Franklin County</c:v>
                </c:pt>
                <c:pt idx="1">
                  <c:v>2015-2017
Franklin County</c:v>
                </c:pt>
                <c:pt idx="2">
                  <c:v>2015-2017
Maine</c:v>
                </c:pt>
                <c:pt idx="3">
                  <c:v>2017
U.S.</c:v>
                </c:pt>
              </c:strCache>
            </c:strRef>
          </c:cat>
          <c:val>
            <c:numRef>
              <c:f>'[1]Indicator Tables'!$I$11:$L$11</c:f>
              <c:numCache>
                <c:formatCode>General</c:formatCode>
                <c:ptCount val="4"/>
                <c:pt idx="0">
                  <c:v>0.66600000000000004</c:v>
                </c:pt>
                <c:pt idx="1">
                  <c:v>0.67100000000000004</c:v>
                </c:pt>
                <c:pt idx="2">
                  <c:v>0.72</c:v>
                </c:pt>
                <c:pt idx="3">
                  <c:v>0.70399999999999996</c:v>
                </c:pt>
              </c:numCache>
            </c:numRef>
          </c:val>
          <c:extLst>
            <c:ext xmlns:c16="http://schemas.microsoft.com/office/drawing/2014/chart" uri="{C3380CC4-5D6E-409C-BE32-E72D297353CC}">
              <c16:uniqueId val="{00000008-4C6D-4424-A472-F927A0711D36}"/>
            </c:ext>
          </c:extLst>
        </c:ser>
        <c:dLbls>
          <c:dLblPos val="outEnd"/>
          <c:showLegendKey val="0"/>
          <c:showVal val="1"/>
          <c:showCatName val="0"/>
          <c:showSerName val="0"/>
          <c:showPercent val="0"/>
          <c:showBubbleSize val="0"/>
        </c:dLbls>
        <c:gapWidth val="150"/>
        <c:axId val="2036895136"/>
        <c:axId val="183647328"/>
      </c:barChart>
      <c:catAx>
        <c:axId val="2036895136"/>
        <c:scaling>
          <c:orientation val="minMax"/>
        </c:scaling>
        <c:delete val="0"/>
        <c:axPos val="b"/>
        <c:numFmt formatCode="General" sourceLinked="1"/>
        <c:majorTickMark val="out"/>
        <c:minorTickMark val="none"/>
        <c:tickLblPos val="nextTo"/>
        <c:crossAx val="183647328"/>
        <c:crosses val="autoZero"/>
        <c:auto val="1"/>
        <c:lblAlgn val="ctr"/>
        <c:lblOffset val="100"/>
        <c:noMultiLvlLbl val="0"/>
      </c:catAx>
      <c:valAx>
        <c:axId val="183647328"/>
        <c:scaling>
          <c:orientation val="minMax"/>
          <c:min val="0.5"/>
        </c:scaling>
        <c:delete val="1"/>
        <c:axPos val="l"/>
        <c:numFmt formatCode="General" sourceLinked="1"/>
        <c:majorTickMark val="out"/>
        <c:minorTickMark val="none"/>
        <c:tickLblPos val="nextTo"/>
        <c:crossAx val="203689513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hospitalizations per 10,000 population</a:t>
            </a:r>
          </a:p>
        </c:rich>
      </c:tx>
      <c:overlay val="0"/>
    </c:title>
    <c:autoTitleDeleted val="0"/>
    <c:plotArea>
      <c:layout/>
      <c:barChart>
        <c:barDir val="col"/>
        <c:grouping val="clustered"/>
        <c:varyColors val="0"/>
        <c:ser>
          <c:idx val="0"/>
          <c:order val="0"/>
          <c:tx>
            <c:strRef>
              <c:f>'[2]Indicator Tables'!$I$13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6B3-4B98-AAB8-4E3887FD4075}"/>
              </c:ext>
            </c:extLst>
          </c:dPt>
          <c:dPt>
            <c:idx val="1"/>
            <c:invertIfNegative val="0"/>
            <c:bubble3D val="0"/>
            <c:spPr>
              <a:solidFill>
                <a:srgbClr val="A2ADB1"/>
              </a:solidFill>
            </c:spPr>
            <c:extLst>
              <c:ext xmlns:c16="http://schemas.microsoft.com/office/drawing/2014/chart" uri="{C3380CC4-5D6E-409C-BE32-E72D297353CC}">
                <c16:uniqueId val="{00000003-F6B3-4B98-AAB8-4E3887FD407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'[2]Indicator Tables'!$N$13:$O$13</c:f>
              <c:strCache>
                <c:ptCount val="2"/>
                <c:pt idx="0">
                  <c:v>2016-2018
Franklin County</c:v>
                </c:pt>
                <c:pt idx="1">
                  <c:v>2016-2018
Maine</c:v>
                </c:pt>
              </c:strCache>
            </c:strRef>
          </c:cat>
          <c:val>
            <c:numRef>
              <c:f>'[2]Indicator Tables'!$J$13:$K$13</c:f>
              <c:numCache>
                <c:formatCode>General</c:formatCode>
                <c:ptCount val="2"/>
                <c:pt idx="0">
                  <c:v>68</c:v>
                </c:pt>
                <c:pt idx="1">
                  <c:v>61.4</c:v>
                </c:pt>
              </c:numCache>
            </c:numRef>
          </c:val>
          <c:extLst>
            <c:ext xmlns:c16="http://schemas.microsoft.com/office/drawing/2014/chart" uri="{C3380CC4-5D6E-409C-BE32-E72D297353CC}">
              <c16:uniqueId val="{00000004-F6B3-4B98-AAB8-4E3887FD4075}"/>
            </c:ext>
          </c:extLst>
        </c:ser>
        <c:dLbls>
          <c:dLblPos val="outEnd"/>
          <c:showLegendKey val="0"/>
          <c:showVal val="1"/>
          <c:showCatName val="0"/>
          <c:showSerName val="0"/>
          <c:showPercent val="0"/>
          <c:showBubbleSize val="0"/>
        </c:dLbls>
        <c:gapWidth val="150"/>
        <c:axId val="183649408"/>
        <c:axId val="183648576"/>
      </c:barChart>
      <c:catAx>
        <c:axId val="183649408"/>
        <c:scaling>
          <c:orientation val="minMax"/>
        </c:scaling>
        <c:delete val="0"/>
        <c:axPos val="b"/>
        <c:numFmt formatCode="General" sourceLinked="1"/>
        <c:majorTickMark val="out"/>
        <c:minorTickMark val="none"/>
        <c:tickLblPos val="nextTo"/>
        <c:crossAx val="183648576"/>
        <c:crosses val="autoZero"/>
        <c:auto val="1"/>
        <c:lblAlgn val="ctr"/>
        <c:lblOffset val="100"/>
        <c:noMultiLvlLbl val="0"/>
      </c:catAx>
      <c:valAx>
        <c:axId val="183648576"/>
        <c:scaling>
          <c:orientation val="minMax"/>
          <c:max val="80"/>
          <c:min val="0"/>
        </c:scaling>
        <c:delete val="1"/>
        <c:axPos val="l"/>
        <c:numFmt formatCode="General" sourceLinked="1"/>
        <c:majorTickMark val="out"/>
        <c:minorTickMark val="none"/>
        <c:tickLblPos val="nextTo"/>
        <c:crossAx val="18364940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ubmed.ncbi.nlm.nih.gov/754335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133519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[Jo to introduce:</a:t>
            </a:r>
            <a:r>
              <a:rPr lang="en-US" b="1" baseline="0" dirty="0">
                <a:highlight>
                  <a:srgbClr val="FFFF00"/>
                </a:highlight>
              </a:rPr>
              <a:t> </a:t>
            </a:r>
            <a:r>
              <a:rPr lang="en-US" sz="1200" b="1" kern="1200" dirty="0" err="1">
                <a:effectLst/>
              </a:rPr>
              <a:t>Trampas</a:t>
            </a:r>
            <a:r>
              <a:rPr lang="en-US" sz="1200" b="1" kern="1200" dirty="0">
                <a:effectLst/>
              </a:rPr>
              <a:t> Hutches</a:t>
            </a:r>
            <a:r>
              <a:rPr lang="en-US" sz="1200" kern="1200" dirty="0">
                <a:effectLst/>
              </a:rPr>
              <a:t>, President, Franklin</a:t>
            </a:r>
            <a:r>
              <a:rPr lang="en-US" sz="1200" kern="1200" baseline="0" dirty="0">
                <a:effectLst/>
              </a:rPr>
              <a:t> Community Health Network</a:t>
            </a:r>
            <a:endParaRPr lang="en-US" sz="1200" b="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effectLst/>
              </a:rPr>
              <a:t>Tracy </a:t>
            </a:r>
            <a:r>
              <a:rPr lang="en-US" sz="1200" b="1" kern="1200" dirty="0" err="1">
                <a:effectLst/>
              </a:rPr>
              <a:t>Harty</a:t>
            </a:r>
            <a:r>
              <a:rPr lang="en-US" sz="1200" kern="1200" dirty="0">
                <a:effectLst/>
              </a:rPr>
              <a:t>, Healthy Community Coalition </a:t>
            </a:r>
            <a:endParaRPr lang="en-US" sz="1200" b="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270736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 will</a:t>
            </a:r>
            <a:r>
              <a:rPr lang="en-US" baseline="0" dirty="0"/>
              <a:t> thank Tracy and introduce Madison MacLean, John Snow, Inc. to walk us through the data presentation</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address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Franklin County is 78.1, which is close to the state average of 78.7.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Franklin County.  They are also the leading causes of death for the whole state of Maine.</a:t>
            </a:r>
            <a:endParaRPr lang="en-US" dirty="0"/>
          </a:p>
          <a:p>
            <a:endParaRPr lang="en-US" dirty="0"/>
          </a:p>
          <a:p>
            <a:r>
              <a:rPr lang="en-US" baseline="0" dirty="0"/>
              <a:t>In Franklin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a:t>
            </a:r>
            <a:r>
              <a:rPr lang="en-US" dirty="0"/>
              <a:t>As we will see later in the presentation, Franklin has a high rate of smoking, which contributes to the leading cause of death. </a:t>
            </a:r>
          </a:p>
          <a:p>
            <a:endParaRPr lang="en-US" baseline="0" dirty="0"/>
          </a:p>
          <a:p>
            <a:r>
              <a:rPr lang="en-US" baseline="0" dirty="0"/>
              <a:t>The 3</a:t>
            </a:r>
            <a:r>
              <a:rPr lang="en-US" baseline="30000" dirty="0"/>
              <a:t>rd</a:t>
            </a:r>
            <a:r>
              <a:rPr lang="en-US" baseline="0" dirty="0"/>
              <a:t> leading cause of death- Chronic Lower Respiratory Disease –includes risk factors such as smoking.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4</a:t>
            </a:r>
            <a:r>
              <a:rPr lang="en-US" baseline="30000" dirty="0"/>
              <a:t>th</a:t>
            </a:r>
            <a:r>
              <a:rPr lang="en-US" baseline="0" dirty="0"/>
              <a:t> leading cause of death- Unintentional Injury- includes a number of accidental causes:  Three of the most common causes are i) Deaths due to motor vehicle crashes, ii) deaths due to accidental falls, iii) deaths due to poisonings that either were unintentional, or the intent was undetermined. Some Firearm deaths may also be classified as unintentional.  Suicides, some Firearm deaths and some Poisoning deaths are classified as intentional injury.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Franklin County has the 2</a:t>
            </a:r>
            <a:r>
              <a:rPr lang="en-US" baseline="30000" dirty="0">
                <a:cs typeface="Calibri"/>
              </a:rPr>
              <a:t>nd</a:t>
            </a:r>
            <a:r>
              <a:rPr lang="en-US" dirty="0">
                <a:cs typeface="Calibri"/>
              </a:rPr>
              <a:t> smallest population of any Maine County. Only Piscataquis County has fewer people.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Ellen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dirty="0"/>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Franklin County is one of 12 counties with no population in an urban area.  These data are based on the most recent Census estimates at the Zip-code level and calculated using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Franklin County’s rate has remained stable over time. This is highlighted in the change over time map. The map shows that Franklin is one out of two counties that had little to no change. The change within Franklin is less than 14 other counties and is equal to Lincoln county.  </a:t>
            </a:r>
            <a:endParaRPr lang="en-US" dirty="0">
              <a:cs typeface="Calibri"/>
            </a:endParaRP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The slight decease in Franklin county’s poverty rate is one of the greatest in the state over the time period, as shown in the change over time map.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Franklin County’s median household income has significantly increased since 2007-2011 and remains slightly lower than the median income for the state overall.  </a:t>
            </a:r>
          </a:p>
          <a:p>
            <a:endParaRPr lang="en-US" dirty="0"/>
          </a:p>
          <a:p>
            <a:r>
              <a:rPr lang="en-US" dirty="0"/>
              <a:t>Data Source: US Census Bureau, American Community Survey</a:t>
            </a:r>
          </a:p>
          <a:p>
            <a:endParaRPr lang="en-US" dirty="0"/>
          </a:p>
          <a:p>
            <a:r>
              <a:rPr lang="en-US" dirty="0"/>
              <a:t>Read as needed.  Definition: Dollar amount that divides all households in the specified geographic area into two equal groups: half of the households having more income and the other half having less income.</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86614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almost one in ten Franklin county residents spend more than 50% of their income toward housing. This is significantly lower than the overall percentage of Maine residents, which may be due in part to the lower cost of housing in Franklin County when compared to other areas of the state.  </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a:p>
            <a:r>
              <a:rPr lang="en-US" dirty="0"/>
              <a:t>https://www.bestplaces.net/cost_of_living/city/maine/franklin</a:t>
            </a:r>
          </a:p>
          <a:p>
            <a:endParaRPr lang="en-US" dirty="0"/>
          </a:p>
          <a:p>
            <a:r>
              <a:rPr lang="en-US" dirty="0"/>
              <a:t>Read as needed. Definition: Percentage of households that spend 50% or more of their household income on housing.</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930026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This graph shows the number of deaths per 100,000 within Franklin county. This rate has remained stable within the county over time, However it is significantly higher than both the State and U.S. rates. </a:t>
            </a:r>
            <a:r>
              <a:rPr lang="en-US"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endParaRPr lang="en-US" sz="1200" b="0" i="0" u="none" strike="noStrike" dirty="0">
              <a:solidFill>
                <a:srgbClr val="000000"/>
              </a:solidFill>
              <a:effectLst/>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CDC Vital Records and National Center for Health Statistics, US CDC</a:t>
            </a: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Rate per 100,000 people of deaths from any cause.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Franklin County has a significantly higher rate of uninsured people than the state, but no comparison could be made to the US because different years of data were used. While rates are high in the county, they have declined slightly since 2009-2011.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a:endParaRPr>
          </a:p>
          <a:p>
            <a:endParaRPr lang="en-US" dirty="0"/>
          </a:p>
          <a:p>
            <a:r>
              <a:rPr lang="en-US" sz="1800" b="0" i="0" u="none" strike="noStrike" dirty="0">
                <a:solidFill>
                  <a:srgbClr val="000000"/>
                </a:solidFill>
                <a:effectLst/>
                <a:latin typeface="Arial" panose="020B0604020202020204" pitchFamily="34" charset="0"/>
              </a:rPr>
              <a:t>Read as needed. Definition: Percentage of people who do not currently have any form of health insurance (either individually purchased, provided through their employer, or provided through the government).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325383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 of Franklin County residence who have been seen by any primary care doctor within the past year. Given the rurality of Franklin County, residents may have difficulty accessing care. Insufficient access to primary care and other essential services leads to poorer health outcomes and increases the likelihood of more costly, higher acuity episodes at the time of treatment. Franklin residence are significantly less likely to visit their primary care doctor than the overall State. This difference is not significant over 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0" u="none" strike="noStrike" dirty="0">
                <a:solidFill>
                  <a:srgbClr val="000000"/>
                </a:solidFill>
                <a:effectLst/>
                <a:latin typeface="Arial" panose="020B0604020202020204" pitchFamily="34" charset="0"/>
              </a:rPr>
              <a:t>Health Data Organization All Payer Claims Database</a:t>
            </a:r>
            <a:r>
              <a:rPr lang="en-US" dirty="0"/>
              <a:t> </a:t>
            </a:r>
          </a:p>
          <a:p>
            <a:endParaRPr lang="en-US" dirty="0"/>
          </a:p>
          <a:p>
            <a:r>
              <a:rPr lang="en-US" dirty="0"/>
              <a:t>American Hospital Association, (2019). Rural Report. Website: https://www.aha.org/system/files/2019-02/rural-report-2019.pdf</a:t>
            </a:r>
          </a:p>
          <a:p>
            <a:endParaRPr lang="en-US" dirty="0"/>
          </a:p>
          <a:p>
            <a:r>
              <a:rPr lang="en-US" dirty="0"/>
              <a:t>Read as needed. Definition: Visits to a primary care provider who is located more than 30 miles from the patient home.</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4061464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Ambulatory care sensitive conditions are ones for which good outpatient care can potentially prevent the need for hospitalization or early intervention can prevent the progression or severity of the disease. A few examples of this type of condition are asthma, atrial fibrillation, gastroenteritis and pneumonia. As this chart shows, residents in Franklin county are significantly more likely to be hospitalized for these types of conditions when compared to the state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Source: Maine Health Data Organization Hospital Inpatient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National Institute of Health https://www.ncbi.nlm.nih.gov/pmc/articles/PMC7429814/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as needed. Definition: Rate per 10,000 people of hospitalizations with a principal diagnosis of an ambulatory care-sensitive condition. ACSCs are conditions for which good outpatient care can potentially prevent the need for hospitalization, or for which early intervention can prevent complications or more severe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Age-adjusted definition: </a:t>
            </a:r>
            <a:r>
              <a:rPr lang="en-US"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4145634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Franklin County residents are significantly less likely to be hospitalized due to a heart attack when compared to the State. There has been an increase since 2016, but the difference is not significant.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Health Data Organization Hospital Inpatient Database</a:t>
            </a:r>
          </a:p>
          <a:p>
            <a:endParaRPr lang="en-US" sz="1200" b="0" i="0" u="none" strike="noStrike" dirty="0">
              <a:solidFill>
                <a:srgbClr val="000000"/>
              </a:solidFill>
              <a:effectLst/>
              <a:latin typeface="Calibri" panose="020F0502020204030204" pitchFamily="34" charset="0"/>
            </a:endParaRPr>
          </a:p>
          <a:p>
            <a:r>
              <a:rPr lang="en-US" sz="1800" dirty="0"/>
              <a:t>Read as needed. </a:t>
            </a:r>
            <a:r>
              <a:rPr lang="en-US" sz="1800" b="0" i="0" u="none" strike="noStrike" dirty="0">
                <a:solidFill>
                  <a:srgbClr val="000000"/>
                </a:solidFill>
                <a:effectLst/>
                <a:latin typeface="Arial" panose="020B0604020202020204" pitchFamily="34" charset="0"/>
              </a:rPr>
              <a:t>Definition: Rate per 10,000 people of hospital discharges with a principal diagnosis of a heart attack.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Age-adjusted definition: </a:t>
            </a:r>
            <a:r>
              <a:rPr lang="en-US"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414157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53985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hospitalization due to diabetes are higher in Franklin County than the State overall, but the difference is not significant.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a:p>
            <a:r>
              <a:rPr lang="en-US" dirty="0"/>
              <a:t>Read as needed: Rate per 10,000 people of hospital discharges with a principal diagnosis of diabetes.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Age-adjusted definition: </a:t>
            </a:r>
            <a:r>
              <a:rPr lang="en-US"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3812957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slide shows the percent of adults in Franklin county who are considered overweight, meaning their body mass index is between 25 and 29.9. </a:t>
            </a:r>
            <a:r>
              <a:rPr lang="en-US" sz="1800" b="0" i="0" u="none" strike="noStrike" dirty="0">
                <a:solidFill>
                  <a:srgbClr val="000000"/>
                </a:solidFill>
                <a:effectLst/>
                <a:latin typeface="Calibri" panose="020F0502020204030204" pitchFamily="34" charset="0"/>
              </a:rPr>
              <a:t>The percentage has decreased in Franklin County since 2016 and is lower than both the state and US rates. These differences are not significant.</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Source: Behavioral Risk Factor Surveillance System</a:t>
            </a:r>
            <a:r>
              <a:rPr lang="en-US" dirty="0"/>
              <a:t> </a:t>
            </a:r>
          </a:p>
          <a:p>
            <a:endParaRPr lang="en-US" dirty="0"/>
          </a:p>
          <a:p>
            <a:r>
              <a:rPr lang="en-US" sz="1800" b="0" i="0" u="none" strike="noStrike" dirty="0">
                <a:solidFill>
                  <a:srgbClr val="000000"/>
                </a:solidFill>
                <a:effectLst/>
                <a:latin typeface="Arial" panose="020B0604020202020204" pitchFamily="34" charset="0"/>
              </a:rPr>
              <a:t>Read as needed. Definition: Percentage of adults with a Body Mass Index between 25.0 and 29.9, based on self-reported height and weight.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342358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t>This slide shows the rate of obesity among Franklin County high school students.</a:t>
            </a:r>
            <a:r>
              <a:rPr lang="en-US" sz="1800" b="0" i="0" u="none" strike="noStrike" dirty="0">
                <a:solidFill>
                  <a:srgbClr val="000000"/>
                </a:solidFill>
                <a:effectLst/>
                <a:latin typeface="Calibri" panose="020F0502020204030204" pitchFamily="34" charset="0"/>
              </a:rPr>
              <a:t> </a:t>
            </a:r>
            <a:r>
              <a:rPr lang="en-US" sz="2800" b="0" i="0" u="none" strike="noStrike" dirty="0">
                <a:solidFill>
                  <a:srgbClr val="202124"/>
                </a:solidFill>
                <a:effectLst/>
                <a:latin typeface="Roboto" panose="02000000000000000000" pitchFamily="2" charset="0"/>
              </a:rPr>
              <a:t>A high school student is considered obese if they have a body mass index between the 85</a:t>
            </a:r>
            <a:r>
              <a:rPr lang="en-US" sz="2800" b="0" i="0" u="none" strike="noStrike" baseline="30000" dirty="0">
                <a:solidFill>
                  <a:srgbClr val="202124"/>
                </a:solidFill>
                <a:effectLst/>
                <a:latin typeface="Roboto" panose="02000000000000000000" pitchFamily="2" charset="0"/>
              </a:rPr>
              <a:t>th</a:t>
            </a:r>
            <a:r>
              <a:rPr lang="en-US" sz="2800" b="0" i="0" u="none" strike="noStrike" dirty="0">
                <a:solidFill>
                  <a:srgbClr val="202124"/>
                </a:solidFill>
                <a:effectLst/>
                <a:latin typeface="Roboto" panose="02000000000000000000" pitchFamily="2" charset="0"/>
              </a:rPr>
              <a:t> and 95</a:t>
            </a:r>
            <a:r>
              <a:rPr lang="en-US" sz="2800" b="0" i="0" u="none" strike="noStrike" baseline="30000" dirty="0">
                <a:solidFill>
                  <a:srgbClr val="202124"/>
                </a:solidFill>
                <a:effectLst/>
                <a:latin typeface="Roboto" panose="02000000000000000000" pitchFamily="2" charset="0"/>
              </a:rPr>
              <a:t>th</a:t>
            </a:r>
            <a:r>
              <a:rPr lang="en-US" sz="2800" b="0" i="0" u="none" strike="noStrike" dirty="0">
                <a:solidFill>
                  <a:srgbClr val="202124"/>
                </a:solidFill>
                <a:effectLst/>
                <a:latin typeface="Roboto" panose="02000000000000000000" pitchFamily="2" charset="0"/>
              </a:rPr>
              <a:t> percentile for their age and gender. Obesity is associated with myriad medical comorbidities, including diabetes, hypertension, and sleep apnea. The </a:t>
            </a:r>
            <a:r>
              <a:rPr lang="en-US" sz="1800" b="0" i="0" u="none" strike="noStrike" dirty="0">
                <a:solidFill>
                  <a:srgbClr val="000000"/>
                </a:solidFill>
                <a:effectLst/>
                <a:latin typeface="Calibri" panose="020F0502020204030204" pitchFamily="34" charset="0"/>
              </a:rPr>
              <a:t>percentage of obese high school students has increased in Franklin County between 2017 and 2019 and is also significantly higher than the State.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Source: Maine Integrated Youth Health Survey</a:t>
            </a:r>
            <a:r>
              <a:rPr lang="en-US" dirty="0"/>
              <a:t> </a:t>
            </a:r>
          </a:p>
          <a:p>
            <a:r>
              <a:rPr lang="en-US" sz="1200" b="0" i="0" u="none" strike="noStrike" dirty="0">
                <a:solidFill>
                  <a:srgbClr val="000000"/>
                </a:solidFill>
                <a:effectLst/>
                <a:latin typeface="Calibri" panose="020F0502020204030204" pitchFamily="34" charset="0"/>
              </a:rPr>
              <a:t>National Institute of Health https://pubmed.ncbi.nlm.nih.gov/10593535/#:~:text=These%20include%3A%20insulin%20resistance%2C%20glucose,and%20certain%20types%20of%20cancer.</a:t>
            </a:r>
          </a:p>
          <a:p>
            <a:endParaRPr lang="en-US" sz="1200" b="0" i="0" u="none" strike="noStrike" dirty="0">
              <a:solidFill>
                <a:srgbClr val="000000"/>
              </a:solidFill>
              <a:effectLst/>
              <a:latin typeface="Calibri" panose="020F0502020204030204" pitchFamily="34" charset="0"/>
            </a:endParaRPr>
          </a:p>
          <a:p>
            <a:r>
              <a:rPr lang="en-US" dirty="0"/>
              <a:t>Read as needed. </a:t>
            </a:r>
            <a:r>
              <a:rPr lang="en-US" sz="1200" b="0" i="0" u="none" strike="noStrike" dirty="0">
                <a:solidFill>
                  <a:srgbClr val="000000"/>
                </a:solidFill>
                <a:effectLst/>
                <a:latin typeface="Calibri" panose="020F0502020204030204" pitchFamily="34" charset="0"/>
              </a:rPr>
              <a:t>Definition: </a:t>
            </a:r>
            <a:r>
              <a:rPr lang="en-US" dirty="0"/>
              <a:t>Percentage of high school students who were overweight (at or above the 85th percentile but below the 95th percentile for body mass index, by age and sex). Data collected in odd numbered years.</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3310594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infants who have been born weighing less than &lt;2,500 grams (5.5 lbs.). </a:t>
            </a:r>
            <a:r>
              <a:rPr lang="en-US" b="0" i="0" dirty="0">
                <a:solidFill>
                  <a:srgbClr val="212121"/>
                </a:solidFill>
                <a:effectLst/>
                <a:latin typeface="BlinkMacSystemFont"/>
              </a:rPr>
              <a:t>While the majority of low-birth-weight children have normal outcomes, as a group they generally have higher rates of subnormal growth, illnesses, and neurodevelopmental problems. These problems increase as the child's birth weight decreases. </a:t>
            </a:r>
            <a:r>
              <a:rPr lang="en-US" sz="1200" b="0" i="0" u="none" strike="noStrike" dirty="0">
                <a:solidFill>
                  <a:srgbClr val="000000"/>
                </a:solidFill>
                <a:effectLst/>
                <a:latin typeface="Calibri" panose="020F0502020204030204" pitchFamily="34" charset="0"/>
              </a:rPr>
              <a:t>The percentage of infants with low birth weight has significantly increased in Franklin County between 2016-2017 and 2018-2019. The percentage is also significantly higher than Maine and U.S. </a:t>
            </a:r>
          </a:p>
          <a:p>
            <a:endParaRPr lang="en-US" dirty="0"/>
          </a:p>
          <a:p>
            <a:r>
              <a:rPr lang="en-US" dirty="0"/>
              <a:t>Source: National Library of Medicine </a:t>
            </a:r>
            <a:r>
              <a:rPr lang="en-US" u="none" dirty="0">
                <a:hlinkClick r:id="rId3"/>
              </a:rPr>
              <a:t>Long-term developmental outcomes of low birth weight infants - PubMed (nih.gov)</a:t>
            </a:r>
            <a:endParaRPr lang="en-US" u="none"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a:p>
            <a:r>
              <a:rPr lang="en-US" dirty="0"/>
              <a:t>Read as needed. Definition: Percentage of babies born with a weight less than 2,500 grams.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725123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Franklin County has a higher rate of ER discharges due to an unintentional fall-related injury than the State overall. While Franklin County’s rate is significantly higher than Maine as a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needed. Definition: </a:t>
            </a:r>
            <a:r>
              <a:rPr lang="en-US" sz="1800" b="0" i="0" u="none" strike="noStrike" dirty="0">
                <a:solidFill>
                  <a:srgbClr val="000000"/>
                </a:solidFill>
                <a:effectLst/>
                <a:latin typeface="Arial" panose="020B0604020202020204" pitchFamily="34" charset="0"/>
              </a:rPr>
              <a:t>Rate per 10,000 people of emergency department discharges with a diagnoses of a fall-related injury.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Age-adjusted definition: </a:t>
            </a:r>
            <a:r>
              <a:rPr lang="en-US"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607095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the percentage of Franklin County high school students who always wear a seatbelt. The rate has increased significantly since 2017 but remains significantly lower than the State’s overall.</a:t>
            </a:r>
          </a:p>
          <a:p>
            <a:r>
              <a:rPr lang="en-US" dirty="0"/>
              <a:t>Source: Maine Integrated Youth Health Survey</a:t>
            </a:r>
          </a:p>
          <a:p>
            <a:endParaRPr lang="en-US" dirty="0"/>
          </a:p>
          <a:p>
            <a:r>
              <a:rPr lang="en-US" dirty="0"/>
              <a:t>Read as needed. Definition: Percentage of high school students who always wear a seatbelt when riding in a vehicle. Data collected in odd numbered years.</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4171342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Intentional self-injury, such as cutting or burning, is defined as harming oneself without wanting to die. The percentage of high school students who are engaging in self-injurious behaviors has slightly increased in Franklin County between 2017 and 2019. Franklin County’s rate significantly higher than the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p>
          <a:p>
            <a:endParaRPr lang="en-US" sz="1200" b="0" i="0" u="none" strike="noStrike" dirty="0">
              <a:solidFill>
                <a:srgbClr val="000000"/>
              </a:solidFill>
              <a:effectLst/>
              <a:latin typeface="Calibri" panose="020F0502020204030204" pitchFamily="34" charset="0"/>
            </a:endParaRPr>
          </a:p>
          <a:p>
            <a:r>
              <a:rPr lang="en-US" dirty="0"/>
              <a:t>Read as needed. </a:t>
            </a:r>
            <a:r>
              <a:rPr lang="en-US" sz="1200" b="0" i="0" u="none" strike="noStrike" dirty="0">
                <a:solidFill>
                  <a:srgbClr val="000000"/>
                </a:solidFill>
                <a:effectLst/>
                <a:latin typeface="Calibri" panose="020F0502020204030204" pitchFamily="34" charset="0"/>
              </a:rPr>
              <a:t>Definition: </a:t>
            </a:r>
            <a:r>
              <a:rPr lang="en-US" sz="1800" b="0" i="0" u="none" strike="noStrike" dirty="0">
                <a:solidFill>
                  <a:srgbClr val="000000"/>
                </a:solidFill>
                <a:effectLst/>
                <a:latin typeface="Arial" panose="020B0604020202020204" pitchFamily="34" charset="0"/>
              </a:rPr>
              <a:t>Percentage of high school students who have ever done something to purposely hurt themselves without wanting to die, such as cutting or burning themselves on purpose.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792068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Franklin County high school students who reported of feeling sad and hopeless for two weeks or more during the past 12 months and caused them to stop doing some of their usual activities. Depression in early adolescence is linked with increased risks for negative effects on growth and development, school performance, and peer/family relationships in later adolescence. The precent has significantly </a:t>
            </a:r>
            <a:r>
              <a:rPr lang="en-US" sz="1200" b="0" i="0" u="none" strike="noStrike" dirty="0">
                <a:solidFill>
                  <a:srgbClr val="000000"/>
                </a:solidFill>
                <a:effectLst/>
                <a:latin typeface="Calibri" panose="020F0502020204030204" pitchFamily="34" charset="0"/>
              </a:rPr>
              <a:t>increased in Franklin County between 2017 and 2019. Franklin County’s rate is slightly higher than the overall State.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Adolescent Mental Health Data.pdf (ucsf.edu)</a:t>
            </a:r>
            <a:endParaRPr lang="en-US" sz="1800" dirty="0"/>
          </a:p>
          <a:p>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Arial" panose="020B0604020202020204" pitchFamily="34" charset="0"/>
              </a:rPr>
              <a:t>Percentage of high school students who felt so sad or hopeless almost every day for two weeks or more in a row during the past 12 months that they stopped doing some usual activities. Data collected in odd numbered years.</a:t>
            </a:r>
            <a:r>
              <a:rPr lang="en-US" sz="2800" dirty="0"/>
              <a:t> </a:t>
            </a:r>
            <a:br>
              <a:rPr lang="en-US" sz="1800" b="0" i="0" u="none" strike="noStrike" dirty="0">
                <a:solidFill>
                  <a:srgbClr val="000000"/>
                </a:solidFill>
                <a:effectLst/>
                <a:latin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1638671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the previous slide, 7</a:t>
            </a:r>
            <a:r>
              <a:rPr lang="en-US" baseline="30000" dirty="0"/>
              <a:t>th</a:t>
            </a:r>
            <a:r>
              <a:rPr lang="en-US" dirty="0"/>
              <a:t> and 8</a:t>
            </a:r>
            <a:r>
              <a:rPr lang="en-US" baseline="30000" dirty="0"/>
              <a:t>th</a:t>
            </a:r>
            <a:r>
              <a:rPr lang="en-US" dirty="0"/>
              <a:t> grade students are significantly more likely than Maine middle school students as a whole who report feeling sad or hopeless for two weeks in a row within the past year. The change over time within the county is also significant. This is a small population so a small increase in students reporting symptoms could cause a significant change, </a:t>
            </a:r>
            <a:r>
              <a:rPr lang="en-US" strike="sngStrike" dirty="0"/>
              <a:t>however it is clear that the mental health of these students should be a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Source: </a:t>
            </a:r>
            <a:r>
              <a:rPr lang="en-US" dirty="0"/>
              <a:t>Maine Integrated Youth Health Survey</a:t>
            </a:r>
          </a:p>
          <a:p>
            <a:endParaRPr lang="en-US" dirty="0">
              <a:cs typeface="Calibri"/>
            </a:endParaRPr>
          </a:p>
          <a:p>
            <a:r>
              <a:rPr lang="en-US" dirty="0">
                <a:cs typeface="Calibri"/>
              </a:rPr>
              <a:t>Read as needed. Definition: </a:t>
            </a:r>
            <a:r>
              <a:rPr lang="en-US" sz="1800" b="0" i="0" u="none" strike="noStrike" dirty="0">
                <a:solidFill>
                  <a:srgbClr val="000000"/>
                </a:solidFill>
                <a:effectLst/>
                <a:latin typeface="Arial" panose="020B0604020202020204" pitchFamily="34" charset="0"/>
              </a:rPr>
              <a:t>Percentage of seventh- and eighth-grade students who ever felt so sad or hopeless almost every day for two weeks or more in a row that they stopped doing some usual activities. Data collected in odd numbered years.</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3194775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measure shows the percentage of adults who have lost 6 or more teeth due to tooth decay or gum disease. As you can see, the percentage of adults in Franklin County who have dealt with tooth loss is higher than the State overall. This difference is considered significant.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Percentage of adults who have lost six or more teeth due to tooth decay or gum disease. Data collected in even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365353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563666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 decrease over time in reported binge drinking among high school students. Binge drinking is defined as consuming 5 or more alcoholic drinks on at least one day in the past 30 days. This chart is missing 2017 data, which we are still working to get.  </a:t>
            </a:r>
          </a:p>
          <a:p>
            <a:endParaRPr lang="en-US" dirty="0"/>
          </a:p>
          <a:p>
            <a:r>
              <a:rPr lang="en-US" dirty="0"/>
              <a:t>The data in the profile may look different.  We have realized that 2017 and 2019 data in the Profile use a different denominator – only including those HS students who report any drinking.  So, for 2019, 28.2% of students who reported drinking at all in the last 30 days also reported binge drinking.  This translates to 8.2% of ALL HS students.  This is significantly LESS than in 2015. </a:t>
            </a:r>
          </a:p>
          <a:p>
            <a:endParaRPr lang="en-US" dirty="0"/>
          </a:p>
          <a:p>
            <a:r>
              <a:rPr lang="en-US" dirty="0"/>
              <a:t>The state comparison chart shows the data based on those students who have drunk alcohol in the past 30 days, and is only slightly less than the data for Franklin County.</a:t>
            </a:r>
          </a:p>
          <a:p>
            <a:endParaRPr lang="en-US" dirty="0"/>
          </a:p>
          <a:p>
            <a:r>
              <a:rPr lang="en-US" dirty="0"/>
              <a:t>Data Source: Maine Integrated Youth Health Survey</a:t>
            </a:r>
          </a:p>
          <a:p>
            <a:endParaRPr lang="en-US" dirty="0"/>
          </a:p>
          <a:p>
            <a:r>
              <a:rPr lang="en-US" dirty="0"/>
              <a:t>To be read as needed - Definition: </a:t>
            </a:r>
            <a:r>
              <a:rPr lang="en-US" sz="1800" b="0" i="0" u="none" strike="noStrike" dirty="0">
                <a:solidFill>
                  <a:srgbClr val="000000"/>
                </a:solidFill>
                <a:effectLst/>
                <a:latin typeface="Arial" panose="020B0604020202020204" pitchFamily="34" charset="0"/>
              </a:rPr>
              <a:t>Percentage of high school students who had five or more alcoholic drinks on at least one day in the last 30 days. Data collected in odd numbered years.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2147690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This measure shows the percentage of middle school students misusing prescription drugs, meaning they have used a medication with a doctor’s prescriptions at least one time in the last 30 days. Franklin County’s rate has increased significantly since 2017.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Percentage of seventh- and eighth-grade students who used a prescription drug without a doctor's prescription at least one time in the last 30 days. Data collected in odd numbered years.</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235621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infants who have been born addicted to a substance. This data is collected from healthcare providers who report there is a reasonable cause to suspect the baby has been affected by an illegal substance or is demonstrating withdrawal symptoms. The rate of drug-affected infants born in Franklin County is lower than the State overall, but has been increasing over time. These single year data are not as reliable as the most recent two year, but still show a clear increase.  The two-year rate of drug-affected infants born in Aroostook County is significantly higher than the State overall. The data shows the average annual rate for the two years, and therefore can be compared to the single year data. There is a concern given the birth and health risk associated with drug exposure in utero. </a:t>
            </a:r>
          </a:p>
          <a:p>
            <a:endParaRPr lang="en-US" dirty="0"/>
          </a:p>
          <a:p>
            <a:r>
              <a:rPr lang="en-US" sz="1200" b="0" i="0" u="none" strike="noStrike" dirty="0">
                <a:solidFill>
                  <a:srgbClr val="000000"/>
                </a:solidFill>
                <a:effectLst/>
                <a:latin typeface="Calibri" panose="020F0502020204030204" pitchFamily="34" charset="0"/>
              </a:rPr>
              <a:t>Data Source: Maine CDC Vital Records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Arial" panose="020B0604020202020204" pitchFamily="34" charset="0"/>
              </a:rPr>
              <a:t>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1288366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overdose deaths have increased in Franklin County since 2019 but still remain lower than the State. These increases could be attributed to the opioid crisis in the state and across the country.</a:t>
            </a:r>
          </a:p>
          <a:p>
            <a:endParaRPr lang="en-US" dirty="0"/>
          </a:p>
          <a:p>
            <a:r>
              <a:rPr lang="en-US" sz="1800" b="0" i="0" u="none" strike="noStrike" dirty="0">
                <a:solidFill>
                  <a:srgbClr val="000000"/>
                </a:solidFill>
                <a:effectLst/>
                <a:latin typeface="Arial" panose="020B0604020202020204" pitchFamily="34" charset="0"/>
              </a:rPr>
              <a:t>Source: Maine Office of the Medical Examiner</a:t>
            </a:r>
            <a:r>
              <a:rPr lang="en-US" dirty="0"/>
              <a:t> </a:t>
            </a:r>
          </a:p>
          <a:p>
            <a:endParaRPr lang="en-US" dirty="0"/>
          </a:p>
          <a:p>
            <a:r>
              <a:rPr lang="en-US" dirty="0"/>
              <a:t>Read as needed. Definition: </a:t>
            </a:r>
            <a:r>
              <a:rPr lang="en-US" sz="1200" b="0" i="0" u="none" strike="noStrike" dirty="0">
                <a:solidFill>
                  <a:srgbClr val="000000"/>
                </a:solidFill>
                <a:effectLst/>
                <a:latin typeface="Arial" panose="020B0604020202020204" pitchFamily="34" charset="0"/>
              </a:rPr>
              <a:t>Rate per 10,000 population of overdose emergency medical service responses, including overdoses from drugs, medications, alcohol, and inhalants.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1556412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slide shows the percent of adults who currently smoke cigarettes on a regular basis in Franklin County. A current smoker is defined, as “</a:t>
            </a:r>
            <a:r>
              <a:rPr lang="en-US" sz="2800" b="0" i="0" u="none" strike="noStrike" dirty="0">
                <a:solidFill>
                  <a:srgbClr val="000000"/>
                </a:solidFill>
                <a:effectLst/>
                <a:latin typeface="Open Sans" panose="020B0606030504020204" pitchFamily="34" charset="0"/>
              </a:rPr>
              <a:t>a</a:t>
            </a:r>
            <a:r>
              <a:rPr lang="en-US" sz="2800" b="0" i="0" dirty="0">
                <a:solidFill>
                  <a:srgbClr val="000000"/>
                </a:solidFill>
                <a:effectLst/>
                <a:latin typeface="Open Sans" panose="020B0606030504020204" pitchFamily="34" charset="0"/>
              </a:rPr>
              <a:t>n adult who has smoked 100 cigarettes in his or her lifetime and who currently smokes cigarettes.” The rate has </a:t>
            </a:r>
            <a:r>
              <a:rPr lang="en-US" sz="1800" dirty="0"/>
              <a:t>increased over time and remains higher than the State’s and U.S.’s., however the difference is not considered significant. </a:t>
            </a:r>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Source: Behavioral Risk Factor Surveillance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Centers for Disease Control and Prevention (2017). https://www.cdc.gov/nchs/nhis/tobacco/tobacco_glossary.htm</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Read as Needed: Percentage of adults who have smoked at least 100 cigarettes in their lifetime and currently smoke.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2322829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Franklin County high school students who have used an e-cigarette at least once in the last 30 days.  Data is collected in odd numbered years and, as you can see, use has increased between 2017 &amp; 2019. The change over time is significant.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Integrated Youth Health Survey</a:t>
            </a:r>
          </a:p>
          <a:p>
            <a:endParaRPr lang="en-US" dirty="0"/>
          </a:p>
          <a:p>
            <a:r>
              <a:rPr lang="en-US" dirty="0"/>
              <a:t>Read as Needed. Definition: </a:t>
            </a:r>
            <a:r>
              <a:rPr lang="en-US" sz="1800" b="0" i="0" u="none" strike="noStrike" dirty="0">
                <a:solidFill>
                  <a:srgbClr val="000000"/>
                </a:solidFill>
                <a:effectLst/>
                <a:latin typeface="Arial" panose="020B0604020202020204" pitchFamily="34" charset="0"/>
              </a:rPr>
              <a:t>Percentage of high school students who used an electronic vapor product at least one day in the last 30 days.  Data collected in odd numbered years.</a:t>
            </a:r>
            <a:r>
              <a:rPr lang="en-US" sz="2800" dirty="0"/>
              <a:t> </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192596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362242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Introduce Jo Morrissey, Maine Shared Community Health Needs Assessment Program Manager for some housekeeping</a:t>
            </a:r>
            <a:r>
              <a:rPr lang="en-US" sz="1200" b="0" baseline="0" dirty="0">
                <a:effectLst/>
                <a:latin typeface="Arial" panose="020B0604020202020204" pitchFamily="34" charset="0"/>
                <a:ea typeface="Calibri" panose="020F0502020204030204" pitchFamily="34" charset="0"/>
              </a:rPr>
              <a:t> and background.</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360821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dirty="0"/>
          </a:p>
        </p:txBody>
      </p:sp>
    </p:spTree>
    <p:extLst>
      <p:ext uri="{BB962C8B-B14F-4D97-AF65-F5344CB8AC3E}">
        <p14:creationId xmlns:p14="http://schemas.microsoft.com/office/powerpoint/2010/main" val="218756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dirty="0"/>
          </a:p>
        </p:txBody>
      </p:sp>
    </p:spTree>
    <p:extLst>
      <p:ext uri="{BB962C8B-B14F-4D97-AF65-F5344CB8AC3E}">
        <p14:creationId xmlns:p14="http://schemas.microsoft.com/office/powerpoint/2010/main" val="17488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405148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11/2/2021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11/2/2021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11/2/2021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11/2/2021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11/2/2021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11/2/2021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11/2/2021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ethorne@fchn.org" TargetMode="External"/><Relationship Id="rId2" Type="http://schemas.openxmlformats.org/officeDocument/2006/relationships/hyperlink" Target="mailto:tharty@fchn.org" TargetMode="External"/><Relationship Id="rId1" Type="http://schemas.openxmlformats.org/officeDocument/2006/relationships/slideLayout" Target="../slideLayouts/slideLayout2.xml"/><Relationship Id="rId6" Type="http://schemas.openxmlformats.org/officeDocument/2006/relationships/hyperlink" Target="http://www.mainechna.org/" TargetMode="External"/><Relationship Id="rId5" Type="http://schemas.openxmlformats.org/officeDocument/2006/relationships/hyperlink" Target="mailto:info@mainechna.org" TargetMode="External"/><Relationship Id="rId4" Type="http://schemas.openxmlformats.org/officeDocument/2006/relationships/hyperlink" Target="mailto:Jamie.L.Paul@maine.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Franklin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4" name="Picture 3">
            <a:extLst>
              <a:ext uri="{FF2B5EF4-FFF2-40B4-BE49-F238E27FC236}">
                <a16:creationId xmlns:a16="http://schemas.microsoft.com/office/drawing/2014/main" id="{8B22F3D6-2334-4167-B889-A882CE0FD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372" y="457200"/>
            <a:ext cx="393144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a:bodyPr>
          <a:lstStyle/>
          <a:p>
            <a:r>
              <a:rPr lang="en-US" dirty="0"/>
              <a:t>Previous Health Improvement Efforts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12</a:t>
            </a:fld>
            <a:endParaRPr lang="en-US"/>
          </a:p>
        </p:txBody>
      </p:sp>
    </p:spTree>
    <p:extLst>
      <p:ext uri="{BB962C8B-B14F-4D97-AF65-F5344CB8AC3E}">
        <p14:creationId xmlns:p14="http://schemas.microsoft.com/office/powerpoint/2010/main" val="420136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2019-2021 CHNA Priorities</a:t>
            </a:r>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p:txBody>
          <a:bodyPr/>
          <a:lstStyle/>
          <a:p>
            <a:r>
              <a:rPr lang="en-US" dirty="0"/>
              <a:t>Access to Care </a:t>
            </a:r>
          </a:p>
          <a:p>
            <a:r>
              <a:rPr lang="en-US" dirty="0"/>
              <a:t> Mental Health </a:t>
            </a:r>
          </a:p>
          <a:p>
            <a:r>
              <a:rPr lang="en-US" dirty="0"/>
              <a:t>Opioid Use Disorder </a:t>
            </a:r>
          </a:p>
          <a:p>
            <a:pPr marL="0" indent="0">
              <a:buNone/>
            </a:pPr>
            <a:r>
              <a:rPr lang="en-US" dirty="0"/>
              <a:t>• Obesity Prevention</a:t>
            </a:r>
          </a:p>
          <a:p>
            <a:r>
              <a:rPr lang="en-US" dirty="0"/>
              <a:t>Poverty/Social Determinants of Health</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617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Care</a:t>
            </a:r>
          </a:p>
        </p:txBody>
      </p:sp>
      <p:sp>
        <p:nvSpPr>
          <p:cNvPr id="6" name="Content Placeholder 5">
            <a:extLst>
              <a:ext uri="{FF2B5EF4-FFF2-40B4-BE49-F238E27FC236}">
                <a16:creationId xmlns:a16="http://schemas.microsoft.com/office/drawing/2014/main" id="{D6682F6D-2DFF-4BC9-9E6B-6EF3243DF716}"/>
              </a:ext>
            </a:extLst>
          </p:cNvPr>
          <p:cNvSpPr>
            <a:spLocks noGrp="1"/>
          </p:cNvSpPr>
          <p:nvPr>
            <p:ph idx="1"/>
          </p:nvPr>
        </p:nvSpPr>
        <p:spPr>
          <a:xfrm>
            <a:off x="760977" y="1319436"/>
            <a:ext cx="10592823" cy="4677822"/>
          </a:xfrm>
        </p:spPr>
        <p:txBody>
          <a:bodyPr>
            <a:normAutofit fontScale="92500" lnSpcReduction="20000"/>
          </a:bodyPr>
          <a:lstStyle/>
          <a:p>
            <a:r>
              <a:rPr lang="en-US" dirty="0"/>
              <a:t>Expanded the use of the Mobile Health Unit (MHU) for clinical services in rural isolated regions of Franklin County</a:t>
            </a:r>
          </a:p>
          <a:p>
            <a:r>
              <a:rPr lang="en-US" dirty="0"/>
              <a:t>Increased the number of individuals who have an established relationship with a Primary Care Provider</a:t>
            </a:r>
          </a:p>
          <a:p>
            <a:r>
              <a:rPr lang="en-US" dirty="0"/>
              <a:t>Increased home visits with Community Paramedicine and telehealth visits as part of the Community Care Transitions Program</a:t>
            </a:r>
          </a:p>
          <a:p>
            <a:r>
              <a:rPr lang="en-US" dirty="0"/>
              <a:t>Community Paramedicine visits significantly reduced ED visits and hospitalizations for those enrolled in the program</a:t>
            </a:r>
          </a:p>
          <a:p>
            <a:pPr marL="0" indent="0">
              <a:buNone/>
            </a:pPr>
            <a:endParaRPr lang="en-US" dirty="0"/>
          </a:p>
          <a:p>
            <a:pPr marL="0" indent="0">
              <a:buNone/>
            </a:pPr>
            <a:r>
              <a:rPr lang="en-US" sz="4400" dirty="0">
                <a:solidFill>
                  <a:srgbClr val="3D6E6F"/>
                </a:solidFill>
                <a:latin typeface="Arial Narrow" panose="020B0606020202030204" pitchFamily="34" charset="0"/>
                <a:ea typeface="+mj-ea"/>
                <a:cs typeface="+mj-cs"/>
              </a:rPr>
              <a:t>Mental Health /Adverse Childhood Experiences</a:t>
            </a:r>
          </a:p>
          <a:p>
            <a:r>
              <a:rPr lang="en-US" dirty="0"/>
              <a:t>Staff in multiple practices trained and 80% of pediatric patients screened for trauma in FY’20</a:t>
            </a:r>
            <a:endParaRPr lang="en-US" dirty="0">
              <a:solidFill>
                <a:srgbClr val="FF0000"/>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226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Use Disorder (OUD)</a:t>
            </a:r>
          </a:p>
        </p:txBody>
      </p:sp>
      <p:sp>
        <p:nvSpPr>
          <p:cNvPr id="3" name="Content Placeholder 2"/>
          <p:cNvSpPr>
            <a:spLocks noGrp="1"/>
          </p:cNvSpPr>
          <p:nvPr>
            <p:ph idx="1"/>
          </p:nvPr>
        </p:nvSpPr>
        <p:spPr/>
        <p:txBody>
          <a:bodyPr>
            <a:normAutofit fontScale="92500"/>
          </a:bodyPr>
          <a:lstStyle/>
          <a:p>
            <a:r>
              <a:rPr lang="en-US" dirty="0"/>
              <a:t>Increased to 18 providers offering Medicated Assisted Treatment services for OUD</a:t>
            </a:r>
          </a:p>
          <a:p>
            <a:r>
              <a:rPr lang="en-US" dirty="0"/>
              <a:t>Peer recovery coaches trained to run peer led support groups.</a:t>
            </a:r>
          </a:p>
          <a:p>
            <a:r>
              <a:rPr lang="en-US" dirty="0"/>
              <a:t>All pregnant women and ED patients are being screened for substance use disorders at FCHN</a:t>
            </a:r>
          </a:p>
          <a:p>
            <a:r>
              <a:rPr lang="en-US" dirty="0"/>
              <a:t>Naloxone distribution program started in December 2020 and  trainings  provided to community members and local organizations</a:t>
            </a:r>
          </a:p>
          <a:p>
            <a:r>
              <a:rPr lang="en-US" dirty="0"/>
              <a:t>Maternal Child project offering Recovery Kits with Naloxone and Recovery resources distributed to over 60% of new moms</a:t>
            </a:r>
          </a:p>
          <a:p>
            <a:r>
              <a:rPr lang="en-US" dirty="0"/>
              <a:t>Recovery Navigator in place in Primary Care office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929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Obesity Prevention</a:t>
            </a:r>
          </a:p>
        </p:txBody>
      </p:sp>
      <p:sp>
        <p:nvSpPr>
          <p:cNvPr id="6" name="Content Placeholder 5"/>
          <p:cNvSpPr>
            <a:spLocks noGrp="1"/>
          </p:cNvSpPr>
          <p:nvPr>
            <p:ph idx="1"/>
          </p:nvPr>
        </p:nvSpPr>
        <p:spPr/>
        <p:txBody>
          <a:bodyPr>
            <a:normAutofit/>
          </a:bodyPr>
          <a:lstStyle/>
          <a:p>
            <a:r>
              <a:rPr lang="en-US" dirty="0"/>
              <a:t>Increase access to diabetes education through </a:t>
            </a:r>
            <a:r>
              <a:rPr lang="en-US" dirty="0" err="1"/>
              <a:t>MaineHealth’s</a:t>
            </a:r>
            <a:r>
              <a:rPr lang="en-US" dirty="0"/>
              <a:t> National Diabetes Prevention Program (NDPP)</a:t>
            </a:r>
          </a:p>
          <a:p>
            <a:r>
              <a:rPr lang="en-US" dirty="0"/>
              <a:t>Increase pre-diabetes/diabetes screening on the Mobile Health Unit</a:t>
            </a:r>
          </a:p>
          <a:p>
            <a:r>
              <a:rPr lang="en-US" i="1" dirty="0"/>
              <a:t>Let's Go! </a:t>
            </a:r>
            <a:r>
              <a:rPr lang="en-US" dirty="0"/>
              <a:t>is in all schools in Franklin County and has expanded the number of early care provider and office practices</a:t>
            </a:r>
          </a:p>
          <a:p>
            <a:r>
              <a:rPr lang="en-US" dirty="0"/>
              <a:t>SNAP-Ed program has offered nutrition and cooking classes in childcare, school, and community settings for children and adults all through Franklin County </a:t>
            </a: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546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268"/>
            <a:ext cx="10515600" cy="1048175"/>
          </a:xfrm>
        </p:spPr>
        <p:txBody>
          <a:bodyPr>
            <a:normAutofit fontScale="90000"/>
          </a:bodyPr>
          <a:lstStyle/>
          <a:p>
            <a:r>
              <a:rPr lang="en-US" dirty="0"/>
              <a:t>Poverty/Social Determinants of Health: Food Insecurity</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Poverty stigma education provided at 3 sites in FY 20</a:t>
            </a:r>
          </a:p>
          <a:p>
            <a:r>
              <a:rPr lang="en-US" dirty="0"/>
              <a:t>Provided emergency food bags for patients at all primary care practices </a:t>
            </a:r>
          </a:p>
          <a:p>
            <a:r>
              <a:rPr lang="en-US" dirty="0"/>
              <a:t>Increased screening for food insecurity to two additional practices and </a:t>
            </a:r>
            <a:r>
              <a:rPr lang="en-US" dirty="0">
                <a:solidFill>
                  <a:schemeClr val="tx1"/>
                </a:solidFill>
              </a:rPr>
              <a:t>89% of all patients screened in FY 20 </a:t>
            </a:r>
          </a:p>
          <a:p>
            <a:r>
              <a:rPr lang="en-US" dirty="0">
                <a:solidFill>
                  <a:schemeClr val="tx1"/>
                </a:solidFill>
              </a:rPr>
              <a:t>Distributed 2200 </a:t>
            </a:r>
            <a:r>
              <a:rPr lang="en-US" dirty="0" err="1">
                <a:solidFill>
                  <a:schemeClr val="tx1"/>
                </a:solidFill>
              </a:rPr>
              <a:t>lbs</a:t>
            </a:r>
            <a:r>
              <a:rPr lang="en-US" dirty="0">
                <a:solidFill>
                  <a:schemeClr val="tx1"/>
                </a:solidFill>
              </a:rPr>
              <a:t> </a:t>
            </a:r>
            <a:r>
              <a:rPr lang="en-US" dirty="0"/>
              <a:t>of food from October </a:t>
            </a:r>
            <a:r>
              <a:rPr lang="en-US" dirty="0">
                <a:solidFill>
                  <a:schemeClr val="tx1"/>
                </a:solidFill>
              </a:rPr>
              <a:t>2019-September 2020 </a:t>
            </a:r>
          </a:p>
          <a:p>
            <a:r>
              <a:rPr lang="en-US" dirty="0"/>
              <a:t>Opened a food pantry at Franklin Memorial June 2021 for patients, community and staff</a:t>
            </a:r>
            <a:endParaRPr lang="en-US" dirty="0">
              <a:solidFill>
                <a:schemeClr val="tx1"/>
              </a:solidFill>
            </a:endParaRPr>
          </a:p>
          <a:p>
            <a:r>
              <a:rPr lang="en-US" dirty="0">
                <a:solidFill>
                  <a:schemeClr val="tx1"/>
                </a:solidFill>
              </a:rPr>
              <a:t>Distributed an additional 350,000 pounds of food through emergency food boxes during the winter of 2020-2021</a:t>
            </a:r>
          </a:p>
        </p:txBody>
      </p:sp>
      <p:sp>
        <p:nvSpPr>
          <p:cNvPr id="4" name="Slide Number Placeholder 3"/>
          <p:cNvSpPr>
            <a:spLocks noGrp="1"/>
          </p:cNvSpPr>
          <p:nvPr>
            <p:ph type="sldNum" sz="quarter" idx="12"/>
          </p:nvPr>
        </p:nvSpPr>
        <p:spPr/>
        <p:txBody>
          <a:bodyPr/>
          <a:lstStyle/>
          <a:p>
            <a:fld id="{9B536768-C171-4A40-86CF-A60E08BEB5A1}" type="slidenum">
              <a:rPr lang="en-US" smtClean="0"/>
              <a:t>17</a:t>
            </a:fld>
            <a:endParaRPr lang="en-US"/>
          </a:p>
        </p:txBody>
      </p:sp>
    </p:spTree>
    <p:extLst>
      <p:ext uri="{BB962C8B-B14F-4D97-AF65-F5344CB8AC3E}">
        <p14:creationId xmlns:p14="http://schemas.microsoft.com/office/powerpoint/2010/main" val="221481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dirty="0"/>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21</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492369" y="3474720"/>
            <a:ext cx="4951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6384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2274601449"/>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FRANKLIN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 Stroke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FRANKLIN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29,982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Franklin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7816E2C-37CB-4C03-96AE-5D2E9F471E81}"/>
              </a:ext>
            </a:extLst>
          </p:cNvPr>
          <p:cNvGrpSpPr/>
          <p:nvPr/>
        </p:nvGrpSpPr>
        <p:grpSpPr>
          <a:xfrm>
            <a:off x="4860853" y="2138939"/>
            <a:ext cx="5595938" cy="3070860"/>
            <a:chOff x="0" y="0"/>
            <a:chExt cx="5595938" cy="3479482"/>
          </a:xfrm>
          <a:noFill/>
        </p:grpSpPr>
        <p:graphicFrame>
          <p:nvGraphicFramePr>
            <p:cNvPr id="8" name="Chart 7">
              <a:extLst>
                <a:ext uri="{FF2B5EF4-FFF2-40B4-BE49-F238E27FC236}">
                  <a16:creationId xmlns:a16="http://schemas.microsoft.com/office/drawing/2014/main" id="{420CB587-B43E-4DA4-9E0D-85C7E70D1FBF}"/>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DAFF61C-39C7-4080-9C6D-870B16B4467E}"/>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6" name="Chart 5">
            <a:extLst>
              <a:ext uri="{FF2B5EF4-FFF2-40B4-BE49-F238E27FC236}">
                <a16:creationId xmlns:a16="http://schemas.microsoft.com/office/drawing/2014/main" id="{DD57D24D-7396-4796-AF8D-D00639A397B6}"/>
              </a:ext>
            </a:extLst>
          </p:cNvPr>
          <p:cNvGraphicFramePr>
            <a:graphicFrameLocks noGrp="1"/>
          </p:cNvGraphicFramePr>
          <p:nvPr>
            <p:extLst>
              <p:ext uri="{D42A27DB-BD31-4B8C-83A1-F6EECF244321}">
                <p14:modId xmlns:p14="http://schemas.microsoft.com/office/powerpoint/2010/main" val="2518401866"/>
              </p:ext>
            </p:extLst>
          </p:nvPr>
        </p:nvGraphicFramePr>
        <p:xfrm>
          <a:off x="2095500" y="133422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6" name="Chart 5">
            <a:extLst>
              <a:ext uri="{FF2B5EF4-FFF2-40B4-BE49-F238E27FC236}">
                <a16:creationId xmlns:a16="http://schemas.microsoft.com/office/drawing/2014/main" id="{4222EB4A-7A8A-4C6D-AACA-B9BAA4FCD9AB}"/>
              </a:ext>
            </a:extLst>
          </p:cNvPr>
          <p:cNvGraphicFramePr>
            <a:graphicFrameLocks/>
          </p:cNvGraphicFramePr>
          <p:nvPr>
            <p:extLst>
              <p:ext uri="{D42A27DB-BD31-4B8C-83A1-F6EECF244321}">
                <p14:modId xmlns:p14="http://schemas.microsoft.com/office/powerpoint/2010/main" val="1740362425"/>
              </p:ext>
            </p:extLst>
          </p:nvPr>
        </p:nvGraphicFramePr>
        <p:xfrm>
          <a:off x="2095500" y="133057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a:t>
            </a:r>
          </a:p>
        </p:txBody>
      </p:sp>
      <p:sp>
        <p:nvSpPr>
          <p:cNvPr id="3" name="Content Placeholder 2"/>
          <p:cNvSpPr>
            <a:spLocks noGrp="1"/>
          </p:cNvSpPr>
          <p:nvPr>
            <p:ph idx="1"/>
          </p:nvPr>
        </p:nvSpPr>
        <p:spPr/>
        <p:txBody>
          <a:bodyPr/>
          <a:lstStyle/>
          <a:p>
            <a:r>
              <a:rPr lang="en-US" dirty="0">
                <a:solidFill>
                  <a:schemeClr val="tx1"/>
                </a:solidFill>
              </a:rPr>
              <a:t>FCHN</a:t>
            </a:r>
          </a:p>
          <a:p>
            <a:r>
              <a:rPr lang="en-US" dirty="0">
                <a:solidFill>
                  <a:schemeClr val="tx1"/>
                </a:solidFill>
              </a:rPr>
              <a:t>United Way</a:t>
            </a:r>
          </a:p>
          <a:p>
            <a:r>
              <a:rPr lang="en-US" dirty="0" err="1">
                <a:solidFill>
                  <a:schemeClr val="tx1"/>
                </a:solidFill>
              </a:rPr>
              <a:t>HealthReach</a:t>
            </a:r>
            <a:r>
              <a:rPr lang="en-US" dirty="0">
                <a:solidFill>
                  <a:schemeClr val="tx1"/>
                </a:solidFill>
              </a:rPr>
              <a:t> Network</a:t>
            </a:r>
          </a:p>
          <a:p>
            <a:r>
              <a:rPr lang="en-US" dirty="0">
                <a:solidFill>
                  <a:schemeClr val="tx1"/>
                </a:solidFill>
              </a:rPr>
              <a:t>School systems</a:t>
            </a:r>
          </a:p>
          <a:p>
            <a:r>
              <a:rPr lang="en-US" dirty="0">
                <a:solidFill>
                  <a:schemeClr val="tx1"/>
                </a:solidFill>
              </a:rPr>
              <a:t>Community Social Service agencies</a:t>
            </a:r>
          </a:p>
          <a:p>
            <a:r>
              <a:rPr lang="en-US" dirty="0">
                <a:solidFill>
                  <a:schemeClr val="tx1"/>
                </a:solidFill>
              </a:rPr>
              <a:t>Local businesses</a:t>
            </a:r>
          </a:p>
          <a:p>
            <a:r>
              <a:rPr lang="en-US" dirty="0">
                <a:solidFill>
                  <a:schemeClr val="tx1"/>
                </a:solidFill>
              </a:rPr>
              <a:t>Independent community members</a:t>
            </a:r>
          </a:p>
          <a:p>
            <a:endParaRPr lang="en-US" dirty="0"/>
          </a:p>
        </p:txBody>
      </p:sp>
      <p:sp>
        <p:nvSpPr>
          <p:cNvPr id="4" name="Slide Number Placeholder 3"/>
          <p:cNvSpPr>
            <a:spLocks noGrp="1"/>
          </p:cNvSpPr>
          <p:nvPr>
            <p:ph type="sldNum" sz="quarter" idx="12"/>
          </p:nvPr>
        </p:nvSpPr>
        <p:spPr/>
        <p:txBody>
          <a:bodyPr/>
          <a:lstStyle/>
          <a:p>
            <a:fld id="{9B536768-C171-4A40-86CF-A60E08BEB5A1}" type="slidenum">
              <a:rPr lang="en-US" smtClean="0"/>
              <a:t>3</a:t>
            </a:fld>
            <a:endParaRPr lang="en-US"/>
          </a:p>
        </p:txBody>
      </p:sp>
    </p:spTree>
    <p:extLst>
      <p:ext uri="{BB962C8B-B14F-4D97-AF65-F5344CB8AC3E}">
        <p14:creationId xmlns:p14="http://schemas.microsoft.com/office/powerpoint/2010/main" val="103405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772D0143-50D0-44B2-94AD-6762B355CD13}"/>
              </a:ext>
            </a:extLst>
          </p:cNvPr>
          <p:cNvGraphicFramePr>
            <a:graphicFrameLocks noGrp="1"/>
          </p:cNvGraphicFramePr>
          <p:nvPr>
            <p:extLst>
              <p:ext uri="{D42A27DB-BD31-4B8C-83A1-F6EECF244321}">
                <p14:modId xmlns:p14="http://schemas.microsoft.com/office/powerpoint/2010/main" val="4220212755"/>
              </p:ext>
            </p:extLst>
          </p:nvPr>
        </p:nvGraphicFramePr>
        <p:xfrm>
          <a:off x="2224969" y="134675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20544A94-8C18-4390-8425-FBB59007C0D3}"/>
              </a:ext>
            </a:extLst>
          </p:cNvPr>
          <p:cNvGraphicFramePr>
            <a:graphicFrameLocks noGrp="1"/>
          </p:cNvGraphicFramePr>
          <p:nvPr>
            <p:extLst>
              <p:ext uri="{D42A27DB-BD31-4B8C-83A1-F6EECF244321}">
                <p14:modId xmlns:p14="http://schemas.microsoft.com/office/powerpoint/2010/main" val="1175096269"/>
              </p:ext>
            </p:extLst>
          </p:nvPr>
        </p:nvGraphicFramePr>
        <p:xfrm>
          <a:off x="2095500" y="130712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6" name="Chart 5">
            <a:extLst>
              <a:ext uri="{FF2B5EF4-FFF2-40B4-BE49-F238E27FC236}">
                <a16:creationId xmlns:a16="http://schemas.microsoft.com/office/drawing/2014/main" id="{AA7738CA-C567-4004-9E13-A65D7DBE6B9C}"/>
              </a:ext>
            </a:extLst>
          </p:cNvPr>
          <p:cNvGraphicFramePr>
            <a:graphicFrameLocks noGrp="1"/>
          </p:cNvGraphicFramePr>
          <p:nvPr>
            <p:extLst>
              <p:ext uri="{D42A27DB-BD31-4B8C-83A1-F6EECF244321}">
                <p14:modId xmlns:p14="http://schemas.microsoft.com/office/powerpoint/2010/main" val="3399714779"/>
              </p:ext>
            </p:extLst>
          </p:nvPr>
        </p:nvGraphicFramePr>
        <p:xfrm>
          <a:off x="2095500" y="130712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E4355A68-8693-499D-9C54-C29C38BFCE4D}"/>
              </a:ext>
            </a:extLst>
          </p:cNvPr>
          <p:cNvGraphicFramePr>
            <a:graphicFrameLocks noGrp="1"/>
          </p:cNvGraphicFramePr>
          <p:nvPr>
            <p:extLst>
              <p:ext uri="{D42A27DB-BD31-4B8C-83A1-F6EECF244321}">
                <p14:modId xmlns:p14="http://schemas.microsoft.com/office/powerpoint/2010/main" val="1825529509"/>
              </p:ext>
            </p:extLst>
          </p:nvPr>
        </p:nvGraphicFramePr>
        <p:xfrm>
          <a:off x="2095500" y="133057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CE16F127-0869-4D33-8BA0-D93279528F2B}"/>
              </a:ext>
            </a:extLst>
          </p:cNvPr>
          <p:cNvGraphicFramePr>
            <a:graphicFrameLocks noGrp="1"/>
          </p:cNvGraphicFramePr>
          <p:nvPr>
            <p:extLst>
              <p:ext uri="{D42A27DB-BD31-4B8C-83A1-F6EECF244321}">
                <p14:modId xmlns:p14="http://schemas.microsoft.com/office/powerpoint/2010/main" val="1806834981"/>
              </p:ext>
            </p:extLst>
          </p:nvPr>
        </p:nvGraphicFramePr>
        <p:xfrm>
          <a:off x="2095500" y="140938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6" name="Chart 5">
            <a:extLst>
              <a:ext uri="{FF2B5EF4-FFF2-40B4-BE49-F238E27FC236}">
                <a16:creationId xmlns:a16="http://schemas.microsoft.com/office/drawing/2014/main" id="{0AB0D23B-679D-4368-9101-155EF4A50355}"/>
              </a:ext>
            </a:extLst>
          </p:cNvPr>
          <p:cNvGraphicFramePr>
            <a:graphicFrameLocks/>
          </p:cNvGraphicFramePr>
          <p:nvPr>
            <p:extLst>
              <p:ext uri="{D42A27DB-BD31-4B8C-83A1-F6EECF244321}">
                <p14:modId xmlns:p14="http://schemas.microsoft.com/office/powerpoint/2010/main" val="1812418891"/>
              </p:ext>
            </p:extLst>
          </p:nvPr>
        </p:nvGraphicFramePr>
        <p:xfrm>
          <a:off x="2095500" y="131884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B835-C19C-4A02-BE64-BF7AB37256DB}"/>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EDAB357A-E1D0-4930-996B-7EC701E80C0E}"/>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ontent Placeholder 4">
            <a:extLst>
              <a:ext uri="{FF2B5EF4-FFF2-40B4-BE49-F238E27FC236}">
                <a16:creationId xmlns:a16="http://schemas.microsoft.com/office/drawing/2014/main" id="{D7150746-80AC-4590-94CC-88D038D9FC68}"/>
              </a:ext>
            </a:extLst>
          </p:cNvPr>
          <p:cNvGraphicFramePr>
            <a:graphicFrameLocks noGrp="1"/>
          </p:cNvGraphicFramePr>
          <p:nvPr>
            <p:ph idx="1"/>
            <p:extLst>
              <p:ext uri="{D42A27DB-BD31-4B8C-83A1-F6EECF244321}">
                <p14:modId xmlns:p14="http://schemas.microsoft.com/office/powerpoint/2010/main" val="3176713382"/>
              </p:ext>
            </p:extLst>
          </p:nvPr>
        </p:nvGraphicFramePr>
        <p:xfrm>
          <a:off x="2095500" y="129742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605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77716578-A10E-42C4-B122-9B2C0576FAF2}"/>
              </a:ext>
            </a:extLst>
          </p:cNvPr>
          <p:cNvGraphicFramePr>
            <a:graphicFrameLocks noGrp="1"/>
          </p:cNvGraphicFramePr>
          <p:nvPr>
            <p:extLst>
              <p:ext uri="{D42A27DB-BD31-4B8C-83A1-F6EECF244321}">
                <p14:modId xmlns:p14="http://schemas.microsoft.com/office/powerpoint/2010/main" val="1289885165"/>
              </p:ext>
            </p:extLst>
          </p:nvPr>
        </p:nvGraphicFramePr>
        <p:xfrm>
          <a:off x="2095500" y="132860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F092D16B-B67B-4482-BBFB-3922D7D56284}"/>
              </a:ext>
            </a:extLst>
          </p:cNvPr>
          <p:cNvGraphicFramePr>
            <a:graphicFrameLocks noGrp="1"/>
          </p:cNvGraphicFramePr>
          <p:nvPr>
            <p:extLst>
              <p:ext uri="{D42A27DB-BD31-4B8C-83A1-F6EECF244321}">
                <p14:modId xmlns:p14="http://schemas.microsoft.com/office/powerpoint/2010/main" val="4037503784"/>
              </p:ext>
            </p:extLst>
          </p:nvPr>
        </p:nvGraphicFramePr>
        <p:xfrm>
          <a:off x="2095500" y="128637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743E9DD9-91A5-40CF-842B-E9EAC32693FB}"/>
              </a:ext>
            </a:extLst>
          </p:cNvPr>
          <p:cNvGraphicFramePr>
            <a:graphicFrameLocks noGrp="1"/>
          </p:cNvGraphicFramePr>
          <p:nvPr>
            <p:extLst>
              <p:ext uri="{D42A27DB-BD31-4B8C-83A1-F6EECF244321}">
                <p14:modId xmlns:p14="http://schemas.microsoft.com/office/powerpoint/2010/main" val="3477896282"/>
              </p:ext>
            </p:extLst>
          </p:nvPr>
        </p:nvGraphicFramePr>
        <p:xfrm>
          <a:off x="2095500" y="126225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34E153-D59B-46F7-8069-0B287108031B}"/>
              </a:ext>
            </a:extLst>
          </p:cNvPr>
          <p:cNvSpPr>
            <a:spLocks noGrp="1"/>
          </p:cNvSpPr>
          <p:nvPr>
            <p:ph type="title"/>
          </p:nvPr>
        </p:nvSpPr>
        <p:spPr/>
        <p:txBody>
          <a:bodyPr/>
          <a:lstStyle/>
          <a:p>
            <a:r>
              <a:rPr lang="en-US" dirty="0"/>
              <a:t>Pandemic Acknowledgement and Thanks</a:t>
            </a:r>
          </a:p>
        </p:txBody>
      </p:sp>
      <p:sp>
        <p:nvSpPr>
          <p:cNvPr id="6" name="Content Placeholder 5">
            <a:extLst>
              <a:ext uri="{FF2B5EF4-FFF2-40B4-BE49-F238E27FC236}">
                <a16:creationId xmlns:a16="http://schemas.microsoft.com/office/drawing/2014/main" id="{9E936915-918E-40D2-BCE7-643EF15B8CBA}"/>
              </a:ext>
            </a:extLst>
          </p:cNvPr>
          <p:cNvSpPr>
            <a:spLocks noGrp="1"/>
          </p:cNvSpPr>
          <p:nvPr>
            <p:ph idx="1"/>
          </p:nvPr>
        </p:nvSpPr>
        <p:spPr/>
        <p:txBody>
          <a:bodyPr/>
          <a:lstStyle/>
          <a:p>
            <a:r>
              <a:rPr lang="en-US" b="1" dirty="0"/>
              <a:t>During the past CHNA cycle – </a:t>
            </a:r>
            <a:r>
              <a:rPr lang="en-US" b="1" dirty="0">
                <a:solidFill>
                  <a:srgbClr val="FF0000"/>
                </a:solidFill>
              </a:rPr>
              <a:t>COVID-19</a:t>
            </a:r>
            <a:r>
              <a:rPr lang="en-US" dirty="0">
                <a:solidFill>
                  <a:srgbClr val="FF0000"/>
                </a:solidFill>
              </a:rPr>
              <a:t> </a:t>
            </a:r>
            <a:r>
              <a:rPr lang="en-US" dirty="0"/>
              <a:t>became a public health focus for everyone.</a:t>
            </a:r>
          </a:p>
          <a:p>
            <a:pPr marL="0" indent="0">
              <a:buNone/>
            </a:pPr>
            <a:endParaRPr lang="en-US" dirty="0"/>
          </a:p>
          <a:p>
            <a:pPr lvl="1"/>
            <a:r>
              <a:rPr lang="en-US" dirty="0"/>
              <a:t>Western District, including Franklin county, experienced a significant number of COVID-19 cases and COVID-19 deaths in the state – but has also witnessed high levels of collaboration that brought together healthcare partners, emergency management, local governments and community members, in order to test, vaccinate, and educate around COVID-19.</a:t>
            </a:r>
          </a:p>
          <a:p>
            <a:pPr lvl="1"/>
            <a:r>
              <a:rPr lang="en-US" dirty="0"/>
              <a:t>This was and continues to be a focus of many of our partners’ outreach, planning, and everyday activities.</a:t>
            </a:r>
          </a:p>
        </p:txBody>
      </p:sp>
    </p:spTree>
    <p:extLst>
      <p:ext uri="{BB962C8B-B14F-4D97-AF65-F5344CB8AC3E}">
        <p14:creationId xmlns:p14="http://schemas.microsoft.com/office/powerpoint/2010/main" val="335752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E4FB3B65-1639-4A50-B6F7-59973E37B132}"/>
              </a:ext>
            </a:extLst>
          </p:cNvPr>
          <p:cNvGraphicFramePr>
            <a:graphicFrameLocks noGrp="1"/>
          </p:cNvGraphicFramePr>
          <p:nvPr>
            <p:extLst>
              <p:ext uri="{D42A27DB-BD31-4B8C-83A1-F6EECF244321}">
                <p14:modId xmlns:p14="http://schemas.microsoft.com/office/powerpoint/2010/main" val="2091984943"/>
              </p:ext>
            </p:extLst>
          </p:nvPr>
        </p:nvGraphicFramePr>
        <p:xfrm>
          <a:off x="2095500" y="130917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FE5AFD3E-DCE5-4D77-961E-CCC56BCF3EB5}"/>
              </a:ext>
            </a:extLst>
          </p:cNvPr>
          <p:cNvGraphicFramePr>
            <a:graphicFrameLocks noGrp="1"/>
          </p:cNvGraphicFramePr>
          <p:nvPr>
            <p:extLst>
              <p:ext uri="{D42A27DB-BD31-4B8C-83A1-F6EECF244321}">
                <p14:modId xmlns:p14="http://schemas.microsoft.com/office/powerpoint/2010/main" val="1221832514"/>
              </p:ext>
            </p:extLst>
          </p:nvPr>
        </p:nvGraphicFramePr>
        <p:xfrm>
          <a:off x="2095500" y="132571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C9705591-FE68-4E35-9FF6-30F56E289A97}"/>
              </a:ext>
            </a:extLst>
          </p:cNvPr>
          <p:cNvGraphicFramePr>
            <a:graphicFrameLocks noGrp="1"/>
          </p:cNvGraphicFramePr>
          <p:nvPr>
            <p:extLst>
              <p:ext uri="{D42A27DB-BD31-4B8C-83A1-F6EECF244321}">
                <p14:modId xmlns:p14="http://schemas.microsoft.com/office/powerpoint/2010/main" val="1345501579"/>
              </p:ext>
            </p:extLst>
          </p:nvPr>
        </p:nvGraphicFramePr>
        <p:xfrm>
          <a:off x="2095500" y="125906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CE10E7B0-1AE2-435A-9AFB-EC1AB2341E9A}"/>
              </a:ext>
            </a:extLst>
          </p:cNvPr>
          <p:cNvGraphicFramePr>
            <a:graphicFrameLocks noGrp="1"/>
          </p:cNvGraphicFramePr>
          <p:nvPr>
            <p:extLst>
              <p:ext uri="{D42A27DB-BD31-4B8C-83A1-F6EECF244321}">
                <p14:modId xmlns:p14="http://schemas.microsoft.com/office/powerpoint/2010/main" val="2653016016"/>
              </p:ext>
            </p:extLst>
          </p:nvPr>
        </p:nvGraphicFramePr>
        <p:xfrm>
          <a:off x="2095500" y="138432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F15F95B7-A9F0-4FAD-A50B-626E493C2F9B}"/>
              </a:ext>
            </a:extLst>
          </p:cNvPr>
          <p:cNvGraphicFramePr>
            <a:graphicFrameLocks noGrp="1"/>
          </p:cNvGraphicFramePr>
          <p:nvPr>
            <p:extLst>
              <p:ext uri="{D42A27DB-BD31-4B8C-83A1-F6EECF244321}">
                <p14:modId xmlns:p14="http://schemas.microsoft.com/office/powerpoint/2010/main" val="3926892555"/>
              </p:ext>
            </p:extLst>
          </p:nvPr>
        </p:nvGraphicFramePr>
        <p:xfrm>
          <a:off x="2095500" y="128367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6" name="Chart 5">
            <a:extLst>
              <a:ext uri="{FF2B5EF4-FFF2-40B4-BE49-F238E27FC236}">
                <a16:creationId xmlns:a16="http://schemas.microsoft.com/office/drawing/2014/main" id="{8F45A655-85CC-4934-A31F-5246AE22A07D}"/>
              </a:ext>
            </a:extLst>
          </p:cNvPr>
          <p:cNvGraphicFramePr>
            <a:graphicFrameLocks/>
          </p:cNvGraphicFramePr>
          <p:nvPr/>
        </p:nvGraphicFramePr>
        <p:xfrm>
          <a:off x="6515726"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F7CEBA6-D10A-492B-965E-1FCF406541B3}"/>
              </a:ext>
            </a:extLst>
          </p:cNvPr>
          <p:cNvGraphicFramePr>
            <a:graphicFrameLocks noGrp="1"/>
          </p:cNvGraphicFramePr>
          <p:nvPr/>
        </p:nvGraphicFramePr>
        <p:xfrm>
          <a:off x="647074" y="1571196"/>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7291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C8FDB7DD-9DB6-49CC-96D5-21AFAAF2D0C2}"/>
              </a:ext>
            </a:extLst>
          </p:cNvPr>
          <p:cNvGraphicFramePr>
            <a:graphicFrameLocks noGrp="1"/>
          </p:cNvGraphicFramePr>
          <p:nvPr>
            <p:extLst>
              <p:ext uri="{D42A27DB-BD31-4B8C-83A1-F6EECF244321}">
                <p14:modId xmlns:p14="http://schemas.microsoft.com/office/powerpoint/2010/main" val="2424395467"/>
              </p:ext>
            </p:extLst>
          </p:nvPr>
        </p:nvGraphicFramePr>
        <p:xfrm>
          <a:off x="1629335" y="139401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8" name="Chart 7">
            <a:extLst>
              <a:ext uri="{FF2B5EF4-FFF2-40B4-BE49-F238E27FC236}">
                <a16:creationId xmlns:a16="http://schemas.microsoft.com/office/drawing/2014/main" id="{C54BFFD6-EAAF-4128-992B-2832F63D54C9}"/>
              </a:ext>
            </a:extLst>
          </p:cNvPr>
          <p:cNvGraphicFramePr>
            <a:graphicFrameLocks noGrp="1"/>
          </p:cNvGraphicFramePr>
          <p:nvPr>
            <p:extLst>
              <p:ext uri="{D42A27DB-BD31-4B8C-83A1-F6EECF244321}">
                <p14:modId xmlns:p14="http://schemas.microsoft.com/office/powerpoint/2010/main" val="1455144661"/>
              </p:ext>
            </p:extLst>
          </p:nvPr>
        </p:nvGraphicFramePr>
        <p:xfrm>
          <a:off x="838200" y="1406536"/>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CB00046-5087-465E-9286-73CDA8ECCD6B}"/>
              </a:ext>
            </a:extLst>
          </p:cNvPr>
          <p:cNvGraphicFramePr>
            <a:graphicFrameLocks/>
          </p:cNvGraphicFramePr>
          <p:nvPr>
            <p:extLst>
              <p:ext uri="{D42A27DB-BD31-4B8C-83A1-F6EECF244321}">
                <p14:modId xmlns:p14="http://schemas.microsoft.com/office/powerpoint/2010/main" val="2040296071"/>
              </p:ext>
            </p:extLst>
          </p:nvPr>
        </p:nvGraphicFramePr>
        <p:xfrm>
          <a:off x="6324600" y="137160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8646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8657B5FD-8677-4894-A032-FFC3E0F1F8AC}"/>
              </a:ext>
            </a:extLst>
          </p:cNvPr>
          <p:cNvGraphicFramePr>
            <a:graphicFrameLocks noGrp="1"/>
          </p:cNvGraphicFramePr>
          <p:nvPr>
            <p:extLst>
              <p:ext uri="{D42A27DB-BD31-4B8C-83A1-F6EECF244321}">
                <p14:modId xmlns:p14="http://schemas.microsoft.com/office/powerpoint/2010/main" val="1145858090"/>
              </p:ext>
            </p:extLst>
          </p:nvPr>
        </p:nvGraphicFramePr>
        <p:xfrm>
          <a:off x="2095500" y="12954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29D06AC3-C764-4306-88D1-AC3DE13BAF38}"/>
              </a:ext>
            </a:extLst>
          </p:cNvPr>
          <p:cNvGraphicFramePr>
            <a:graphicFrameLocks noGrp="1"/>
          </p:cNvGraphicFramePr>
          <p:nvPr>
            <p:extLst>
              <p:ext uri="{D42A27DB-BD31-4B8C-83A1-F6EECF244321}">
                <p14:modId xmlns:p14="http://schemas.microsoft.com/office/powerpoint/2010/main" val="4270659737"/>
              </p:ext>
            </p:extLst>
          </p:nvPr>
        </p:nvGraphicFramePr>
        <p:xfrm>
          <a:off x="723901" y="1501851"/>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2486686-464C-442D-B034-73C765CF5330}"/>
              </a:ext>
            </a:extLst>
          </p:cNvPr>
          <p:cNvGraphicFramePr>
            <a:graphicFrameLocks noGrp="1"/>
          </p:cNvGraphicFramePr>
          <p:nvPr>
            <p:extLst>
              <p:ext uri="{D42A27DB-BD31-4B8C-83A1-F6EECF244321}">
                <p14:modId xmlns:p14="http://schemas.microsoft.com/office/powerpoint/2010/main" val="727130202"/>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848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Franklin County COVID Response</a:t>
            </a:r>
          </a:p>
        </p:txBody>
      </p:sp>
      <p:sp>
        <p:nvSpPr>
          <p:cNvPr id="3" name="Content Placeholder 2"/>
          <p:cNvSpPr>
            <a:spLocks noGrp="1"/>
          </p:cNvSpPr>
          <p:nvPr>
            <p:ph idx="1"/>
          </p:nvPr>
        </p:nvSpPr>
        <p:spPr/>
        <p:txBody>
          <a:bodyPr/>
          <a:lstStyle/>
          <a:p>
            <a:r>
              <a:rPr lang="en-US" dirty="0">
                <a:solidFill>
                  <a:schemeClr val="tx1"/>
                </a:solidFill>
              </a:rPr>
              <a:t>22,014 of vaccines given by FCHN</a:t>
            </a:r>
          </a:p>
          <a:p>
            <a:r>
              <a:rPr lang="en-US" dirty="0">
                <a:solidFill>
                  <a:schemeClr val="tx1"/>
                </a:solidFill>
              </a:rPr>
              <a:t>57% of Franklin County eligible residents fully vaccinated</a:t>
            </a:r>
          </a:p>
          <a:p>
            <a:r>
              <a:rPr lang="en-US" dirty="0">
                <a:solidFill>
                  <a:schemeClr val="tx1"/>
                </a:solidFill>
              </a:rPr>
              <a:t>HRSA COVID vaccine grant awarded to HCC to address those hesitant to vaccinate</a:t>
            </a:r>
          </a:p>
          <a:p>
            <a:r>
              <a:rPr lang="en-US" dirty="0">
                <a:solidFill>
                  <a:schemeClr val="tx1"/>
                </a:solidFill>
              </a:rPr>
              <a:t>Municipal Funding awarded to 5 towns in Franklin County to increase COVID-19 awareness and safety precautions</a:t>
            </a:r>
          </a:p>
        </p:txBody>
      </p:sp>
      <p:sp>
        <p:nvSpPr>
          <p:cNvPr id="4" name="Slide Number Placeholder 3"/>
          <p:cNvSpPr>
            <a:spLocks noGrp="1"/>
          </p:cNvSpPr>
          <p:nvPr>
            <p:ph type="sldNum" sz="quarter" idx="12"/>
          </p:nvPr>
        </p:nvSpPr>
        <p:spPr/>
        <p:txBody>
          <a:bodyPr/>
          <a:lstStyle/>
          <a:p>
            <a:fld id="{9B536768-C171-4A40-86CF-A60E08BEB5A1}" type="slidenum">
              <a:rPr lang="en-US" smtClean="0"/>
              <a:t>5</a:t>
            </a:fld>
            <a:endParaRPr lang="en-US"/>
          </a:p>
        </p:txBody>
      </p:sp>
    </p:spTree>
    <p:extLst>
      <p:ext uri="{BB962C8B-B14F-4D97-AF65-F5344CB8AC3E}">
        <p14:creationId xmlns:p14="http://schemas.microsoft.com/office/powerpoint/2010/main" val="2564860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5" name="Chart 4">
            <a:extLst>
              <a:ext uri="{FF2B5EF4-FFF2-40B4-BE49-F238E27FC236}">
                <a16:creationId xmlns:a16="http://schemas.microsoft.com/office/drawing/2014/main" id="{7213847E-42EB-4A57-A737-CAFC4E566E9B}"/>
              </a:ext>
            </a:extLst>
          </p:cNvPr>
          <p:cNvGraphicFramePr>
            <a:graphicFrameLocks noGrp="1"/>
          </p:cNvGraphicFramePr>
          <p:nvPr>
            <p:extLst>
              <p:ext uri="{D42A27DB-BD31-4B8C-83A1-F6EECF244321}">
                <p14:modId xmlns:p14="http://schemas.microsoft.com/office/powerpoint/2010/main" val="1432382488"/>
              </p:ext>
            </p:extLst>
          </p:nvPr>
        </p:nvGraphicFramePr>
        <p:xfrm>
          <a:off x="2095500" y="137397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917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833682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2761217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a:p>
        </p:txBody>
      </p:sp>
    </p:spTree>
    <p:extLst>
      <p:ext uri="{BB962C8B-B14F-4D97-AF65-F5344CB8AC3E}">
        <p14:creationId xmlns:p14="http://schemas.microsoft.com/office/powerpoint/2010/main" val="3996175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a:bodyPr>
          <a:lstStyle/>
          <a:p>
            <a:pPr>
              <a:lnSpc>
                <a:spcPct val="100000"/>
              </a:lnSpc>
              <a:spcBef>
                <a:spcPts val="0"/>
              </a:spcBef>
              <a:spcAft>
                <a:spcPts val="1200"/>
              </a:spcAft>
            </a:pPr>
            <a:r>
              <a:rPr lang="en-US" b="1" dirty="0"/>
              <a:t>Tracy </a:t>
            </a:r>
            <a:r>
              <a:rPr lang="en-US" b="1" dirty="0" err="1"/>
              <a:t>Harty</a:t>
            </a:r>
            <a:r>
              <a:rPr lang="en-US" dirty="0"/>
              <a:t>, Senior Program Director, Healthy Community Coalition, </a:t>
            </a:r>
            <a:r>
              <a:rPr lang="en-US" dirty="0">
                <a:hlinkClick r:id="rId2"/>
              </a:rPr>
              <a:t>tharty@fchn.org</a:t>
            </a:r>
            <a:r>
              <a:rPr lang="en-US" dirty="0"/>
              <a:t> </a:t>
            </a:r>
            <a:endParaRPr lang="en-US" dirty="0">
              <a:solidFill>
                <a:schemeClr val="dk1"/>
              </a:solidFill>
            </a:endParaRPr>
          </a:p>
          <a:p>
            <a:pPr>
              <a:lnSpc>
                <a:spcPct val="100000"/>
              </a:lnSpc>
              <a:spcBef>
                <a:spcPts val="0"/>
              </a:spcBef>
              <a:spcAft>
                <a:spcPts val="1200"/>
              </a:spcAft>
            </a:pPr>
            <a:r>
              <a:rPr lang="en-US" b="1" dirty="0"/>
              <a:t>Ellen Thorne</a:t>
            </a:r>
            <a:r>
              <a:rPr lang="en-US" dirty="0"/>
              <a:t>, Program Manager, Healthy Community Coalition, </a:t>
            </a:r>
            <a:r>
              <a:rPr lang="en-US" dirty="0">
                <a:hlinkClick r:id="rId3"/>
              </a:rPr>
              <a:t>ethorne@fchn.org</a:t>
            </a:r>
            <a:r>
              <a:rPr lang="en-US" dirty="0"/>
              <a:t> </a:t>
            </a:r>
          </a:p>
          <a:p>
            <a:pPr>
              <a:lnSpc>
                <a:spcPct val="100000"/>
              </a:lnSpc>
              <a:spcBef>
                <a:spcPts val="0"/>
              </a:spcBef>
              <a:spcAft>
                <a:spcPts val="1200"/>
              </a:spcAft>
            </a:pPr>
            <a:r>
              <a:rPr lang="en-US" b="1" dirty="0"/>
              <a:t>Jamie Paul</a:t>
            </a:r>
            <a:r>
              <a:rPr lang="en-US" dirty="0"/>
              <a:t>, Liaison, Western District, Paul, </a:t>
            </a:r>
            <a:r>
              <a:rPr lang="en-US" dirty="0">
                <a:hlinkClick r:id="rId4"/>
              </a:rPr>
              <a:t>Jamie.L.Paul@maine.gov</a:t>
            </a:r>
            <a:r>
              <a:rPr lang="en-US" dirty="0"/>
              <a:t> </a:t>
            </a:r>
          </a:p>
          <a:p>
            <a:pPr>
              <a:lnSpc>
                <a:spcPct val="100000"/>
              </a:lnSpc>
              <a:spcBef>
                <a:spcPts val="0"/>
              </a:spcBef>
              <a:spcAft>
                <a:spcPts val="1200"/>
              </a:spcAft>
            </a:pPr>
            <a:r>
              <a:rPr lang="en-US" b="1" dirty="0"/>
              <a:t>Jo Morrissey</a:t>
            </a:r>
            <a:r>
              <a:rPr lang="en-US" dirty="0"/>
              <a:t>, Program Manager, Maine Shared CHNA </a:t>
            </a:r>
            <a:r>
              <a:rPr lang="en-US" dirty="0">
                <a:hlinkClick r:id="rId5"/>
              </a:rPr>
              <a:t>info@mainechna.org</a:t>
            </a:r>
            <a:r>
              <a:rPr lang="en-US" dirty="0"/>
              <a:t>  </a:t>
            </a:r>
            <a:r>
              <a:rPr lang="en-US" dirty="0">
                <a:hlinkClick r:id="rId6"/>
              </a:rPr>
              <a:t>www.mainechna.org</a:t>
            </a:r>
            <a:r>
              <a:rPr lang="en-US"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54</a:t>
            </a:fld>
            <a:endParaRPr lang="en-US"/>
          </a:p>
        </p:txBody>
      </p:sp>
    </p:spTree>
    <p:extLst>
      <p:ext uri="{BB962C8B-B14F-4D97-AF65-F5344CB8AC3E}">
        <p14:creationId xmlns:p14="http://schemas.microsoft.com/office/powerpoint/2010/main" val="83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6</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2677610417"/>
              </p:ext>
            </p:extLst>
          </p:nvPr>
        </p:nvGraphicFramePr>
        <p:xfrm>
          <a:off x="365051" y="936493"/>
          <a:ext cx="11461897" cy="5246231"/>
        </p:xfrm>
        <a:graphic>
          <a:graphicData uri="http://schemas.openxmlformats.org/drawingml/2006/table">
            <a:tbl>
              <a:tblPr firstRow="1" bandRow="1">
                <a:tableStyleId>{5FD0F851-EC5A-4D38-B0AD-8093EC10F338}</a:tableStyleId>
              </a:tblPr>
              <a:tblGrid>
                <a:gridCol w="2066260">
                  <a:extLst>
                    <a:ext uri="{9D8B030D-6E8A-4147-A177-3AD203B41FA5}">
                      <a16:colId xmlns:a16="http://schemas.microsoft.com/office/drawing/2014/main" val="2125759393"/>
                    </a:ext>
                  </a:extLst>
                </a:gridCol>
                <a:gridCol w="2776120">
                  <a:extLst>
                    <a:ext uri="{9D8B030D-6E8A-4147-A177-3AD203B41FA5}">
                      <a16:colId xmlns:a16="http://schemas.microsoft.com/office/drawing/2014/main" val="3578790237"/>
                    </a:ext>
                  </a:extLst>
                </a:gridCol>
                <a:gridCol w="6619517">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kern="1200" dirty="0">
                          <a:effectLst/>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kern="1200" dirty="0">
                          <a:effectLst/>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4269263892"/>
                  </a:ext>
                </a:extLst>
              </a:tr>
              <a:tr h="360580">
                <a:tc>
                  <a:txBody>
                    <a:bodyPr/>
                    <a:lstStyle/>
                    <a:p>
                      <a:r>
                        <a:rPr lang="en-US" sz="1600" dirty="0"/>
                        <a:t>5:00- 5:05 pm</a:t>
                      </a:r>
                      <a:endParaRPr lang="en-US" sz="1600" dirty="0">
                        <a:latin typeface="+mn-lt"/>
                      </a:endParaRPr>
                    </a:p>
                  </a:txBody>
                  <a:tcPr/>
                </a:tc>
                <a:tc>
                  <a:txBody>
                    <a:bodyPr/>
                    <a:lstStyle/>
                    <a:p>
                      <a:pPr marL="0" marR="0">
                        <a:lnSpc>
                          <a:spcPct val="107000"/>
                        </a:lnSpc>
                        <a:spcBef>
                          <a:spcPts val="0"/>
                        </a:spcBef>
                        <a:spcAft>
                          <a:spcPts val="0"/>
                        </a:spcAft>
                      </a:pPr>
                      <a:r>
                        <a:rPr lang="en-US" sz="1600" kern="1200" dirty="0">
                          <a:effectLst/>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rPr>
                        <a:t>Ellen Thorne</a:t>
                      </a:r>
                      <a:r>
                        <a:rPr lang="en-US" sz="1600" dirty="0">
                          <a:effectLst/>
                        </a:rPr>
                        <a:t>, Healthy Community Coalition</a:t>
                      </a:r>
                      <a:endParaRPr lang="en-US" sz="1600" b="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t>5:05- 5:10 pm</a:t>
                      </a:r>
                      <a:endParaRPr lang="en-US" sz="1600" dirty="0">
                        <a:latin typeface="+mn-lt"/>
                      </a:endParaRPr>
                    </a:p>
                  </a:txBody>
                  <a:tcPr/>
                </a:tc>
                <a:tc>
                  <a:txBody>
                    <a:bodyPr/>
                    <a:lstStyle/>
                    <a:p>
                      <a:pPr marL="0" marR="0">
                        <a:lnSpc>
                          <a:spcPct val="107000"/>
                        </a:lnSpc>
                        <a:spcBef>
                          <a:spcPts val="0"/>
                        </a:spcBef>
                        <a:spcAft>
                          <a:spcPts val="0"/>
                        </a:spcAft>
                      </a:pPr>
                      <a:r>
                        <a:rPr lang="en-US" sz="1600" dirty="0">
                          <a:effectLst/>
                        </a:rPr>
                        <a:t>Overview of Zoom</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t>Jo </a:t>
                      </a:r>
                      <a:r>
                        <a:rPr lang="en-US" sz="1600" b="1" kern="1200" dirty="0">
                          <a:effectLst/>
                        </a:rPr>
                        <a:t>Morrissey</a:t>
                      </a:r>
                      <a:r>
                        <a:rPr lang="en-US" sz="1600" kern="1200" dirty="0">
                          <a:effectLst/>
                        </a:rPr>
                        <a:t>, Maine Shared </a:t>
                      </a:r>
                      <a:r>
                        <a:rPr lang="en-US" sz="1600" kern="1200" dirty="0" err="1">
                          <a:effectLst/>
                        </a:rPr>
                        <a:t>CHNA</a:t>
                      </a:r>
                      <a:r>
                        <a:rPr lang="en-US" sz="1600" kern="1200" dirty="0">
                          <a:effectLst/>
                        </a:rPr>
                        <a:t> Program Manager</a:t>
                      </a:r>
                      <a:endParaRPr lang="en-US" sz="16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t>5:10-5:15</a:t>
                      </a:r>
                      <a:r>
                        <a:rPr lang="en-US" sz="1600" baseline="0" dirty="0"/>
                        <a:t>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effectLst/>
                        </a:rPr>
                        <a:t>Trampas Hutches</a:t>
                      </a:r>
                      <a:r>
                        <a:rPr lang="en-US" sz="1600" kern="1200" dirty="0">
                          <a:effectLst/>
                        </a:rPr>
                        <a:t>, President, Franklin</a:t>
                      </a:r>
                      <a:r>
                        <a:rPr lang="en-US" sz="1600" kern="1200" baseline="0" dirty="0">
                          <a:effectLst/>
                        </a:rPr>
                        <a:t> Community Health Network</a:t>
                      </a:r>
                      <a:endParaRPr lang="en-US" sz="1600" b="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t>5:15</a:t>
                      </a:r>
                      <a:r>
                        <a:rPr lang="en-US" sz="1600" baseline="0" dirty="0"/>
                        <a:t> – 5:25 pm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rPr>
                        <a:t>Review previous </a:t>
                      </a:r>
                      <a:r>
                        <a:rPr lang="en-US" sz="1600" kern="1200" dirty="0" err="1">
                          <a:effectLst/>
                        </a:rPr>
                        <a:t>CHNA</a:t>
                      </a:r>
                      <a:r>
                        <a:rPr lang="en-US" sz="1600" kern="1200" dirty="0">
                          <a:effectLst/>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effectLst/>
                        </a:rPr>
                        <a:t>Tracy Harty</a:t>
                      </a:r>
                      <a:r>
                        <a:rPr lang="en-US" sz="1600" kern="1200" dirty="0">
                          <a:effectLst/>
                        </a:rPr>
                        <a:t>, Healthy Community Coalition </a:t>
                      </a:r>
                      <a:endParaRPr lang="en-US" sz="1600" b="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t>5:25</a:t>
                      </a:r>
                      <a:r>
                        <a:rPr lang="en-US" sz="1600" baseline="0" dirty="0"/>
                        <a:t> – 5:45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rPr>
                        <a:t>John Snow</a:t>
                      </a:r>
                      <a:r>
                        <a:rPr lang="en-US" sz="1600" kern="1200" dirty="0">
                          <a:effectLst/>
                        </a:rPr>
                        <a:t>, </a:t>
                      </a:r>
                      <a:r>
                        <a:rPr lang="en-US" sz="1600" b="1" kern="1200" dirty="0">
                          <a:effectLst/>
                        </a:rPr>
                        <a:t>Inc</a:t>
                      </a:r>
                      <a:r>
                        <a:rPr lang="en-US" sz="1600" kern="1200" dirty="0">
                          <a:effectLst/>
                        </a:rPr>
                        <a:t>.</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t>5:45</a:t>
                      </a:r>
                      <a:r>
                        <a:rPr lang="en-US" sz="1600" baseline="0" dirty="0"/>
                        <a:t> –6:40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rPr>
                        <a:t>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t>6:40</a:t>
                      </a:r>
                      <a:r>
                        <a:rPr lang="en-US" sz="1600" baseline="0" dirty="0"/>
                        <a:t> – 6:50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t>John Snow, Inc</a:t>
                      </a:r>
                      <a:r>
                        <a:rPr lang="en-US" sz="1600" dirty="0"/>
                        <a:t>.</a:t>
                      </a:r>
                      <a:endParaRPr lang="en-US" sz="16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t>6:50</a:t>
                      </a:r>
                      <a:r>
                        <a:rPr lang="en-US" sz="1600" baseline="0" dirty="0"/>
                        <a:t> – 7:00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rPr>
                        <a:t>Ellen</a:t>
                      </a:r>
                      <a:r>
                        <a:rPr lang="en-US" sz="1600" b="1" baseline="0" dirty="0">
                          <a:effectLst/>
                        </a:rPr>
                        <a:t> Thorne</a:t>
                      </a:r>
                      <a:r>
                        <a:rPr lang="en-US" sz="1600" baseline="0" dirty="0">
                          <a:effectLst/>
                        </a:rPr>
                        <a:t>, Healthy Community Coalition</a:t>
                      </a:r>
                      <a:endParaRPr lang="en-US" sz="1600" b="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214647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8</a:t>
            </a:fld>
            <a:endParaRPr lang="en-US" dirty="0"/>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9</a:t>
            </a:fld>
            <a:endParaRPr lang="en-US" dirty="0"/>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3358350095"/>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1500+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6477</Words>
  <Application>Microsoft Office PowerPoint</Application>
  <PresentationFormat>Widescreen</PresentationFormat>
  <Paragraphs>675</Paragraphs>
  <Slides>54</Slides>
  <Notes>45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Arial</vt:lpstr>
      <vt:lpstr>Arial Black</vt:lpstr>
      <vt:lpstr>Arial Narrow</vt:lpstr>
      <vt:lpstr>BlinkMacSystemFont</vt:lpstr>
      <vt:lpstr>Calibri</vt:lpstr>
      <vt:lpstr>Calibri</vt:lpstr>
      <vt:lpstr>HelveticaNeueLT Std</vt:lpstr>
      <vt:lpstr>HelveticaNeueLT Std Lt</vt:lpstr>
      <vt:lpstr>HelveticaNeueLT Std Med</vt:lpstr>
      <vt:lpstr>Open Sans</vt:lpstr>
      <vt:lpstr>Roboto</vt:lpstr>
      <vt:lpstr>Wingdings</vt:lpstr>
      <vt:lpstr>Wingdings 2</vt:lpstr>
      <vt:lpstr>Office Theme</vt:lpstr>
      <vt:lpstr>Maine Shared Community Health Needs Assessment Franklin County</vt:lpstr>
      <vt:lpstr>PowerPoint Presentation</vt:lpstr>
      <vt:lpstr>Partners:</vt:lpstr>
      <vt:lpstr>Pandemic Acknowledgement and Thanks</vt:lpstr>
      <vt:lpstr>Franklin County COVID Response</vt:lpstr>
      <vt:lpstr>Forum Agenda</vt:lpstr>
      <vt:lpstr>PowerPoint Presentation</vt:lpstr>
      <vt:lpstr>Matching Interests</vt:lpstr>
      <vt:lpstr>The Evolution of an Idea…</vt:lpstr>
      <vt:lpstr>Inputs and Outcomes</vt:lpstr>
      <vt:lpstr>Leadership remarks</vt:lpstr>
      <vt:lpstr>Previous Health Improvement Efforts</vt:lpstr>
      <vt:lpstr>2019-2021 CHNA Priorities</vt:lpstr>
      <vt:lpstr>Access to Care</vt:lpstr>
      <vt:lpstr>Opioid Use Disorder (OUD)</vt:lpstr>
      <vt:lpstr>Obesity Prevention</vt:lpstr>
      <vt:lpstr>Poverty/Social Determinants of Health: Food Insecurity </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Birkhimer, Nancy</cp:lastModifiedBy>
  <cp:revision>64</cp:revision>
  <dcterms:created xsi:type="dcterms:W3CDTF">2021-07-27T22:49:15Z</dcterms:created>
  <dcterms:modified xsi:type="dcterms:W3CDTF">2021-11-02T20:43:40Z</dcterms:modified>
</cp:coreProperties>
</file>