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377" r:id="rId3"/>
    <p:sldId id="257" r:id="rId4"/>
    <p:sldId id="308" r:id="rId5"/>
    <p:sldId id="261" r:id="rId6"/>
    <p:sldId id="262" r:id="rId7"/>
    <p:sldId id="263" r:id="rId8"/>
    <p:sldId id="264" r:id="rId9"/>
    <p:sldId id="372" r:id="rId10"/>
    <p:sldId id="358" r:id="rId11"/>
    <p:sldId id="258" r:id="rId12"/>
    <p:sldId id="269" r:id="rId13"/>
    <p:sldId id="374" r:id="rId14"/>
    <p:sldId id="375" r:id="rId15"/>
    <p:sldId id="274" r:id="rId16"/>
    <p:sldId id="293" r:id="rId17"/>
    <p:sldId id="281" r:id="rId18"/>
    <p:sldId id="280" r:id="rId19"/>
    <p:sldId id="283" r:id="rId20"/>
    <p:sldId id="285" r:id="rId21"/>
    <p:sldId id="287" r:id="rId22"/>
    <p:sldId id="288" r:id="rId23"/>
    <p:sldId id="290" r:id="rId24"/>
    <p:sldId id="291" r:id="rId25"/>
    <p:sldId id="292" r:id="rId26"/>
    <p:sldId id="294" r:id="rId27"/>
    <p:sldId id="296" r:id="rId28"/>
    <p:sldId id="297" r:id="rId29"/>
    <p:sldId id="298" r:id="rId30"/>
    <p:sldId id="299" r:id="rId31"/>
    <p:sldId id="300" r:id="rId32"/>
    <p:sldId id="301" r:id="rId33"/>
    <p:sldId id="302" r:id="rId34"/>
    <p:sldId id="303" r:id="rId35"/>
    <p:sldId id="304" r:id="rId36"/>
    <p:sldId id="270" r:id="rId37"/>
    <p:sldId id="272" r:id="rId38"/>
    <p:sldId id="2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 id="2" name="Candace Walsh" initials="CW" lastIdx="1" clrIdx="1">
    <p:extLst>
      <p:ext uri="{19B8F6BF-5375-455C-9EA6-DF929625EA0E}">
        <p15:presenceInfo xmlns:p15="http://schemas.microsoft.com/office/powerpoint/2012/main" userId="S::cwalsh@marketdecisions.com::3b654986-3b7f-4d06-83b0-3ee07a404b9d" providerId="AD"/>
      </p:ext>
    </p:extLst>
  </p:cmAuthor>
  <p:cmAuthor id="3" name="Jay Byron" initials="JB" lastIdx="3" clrIdx="2">
    <p:extLst>
      <p:ext uri="{19B8F6BF-5375-455C-9EA6-DF929625EA0E}">
        <p15:presenceInfo xmlns:p15="http://schemas.microsoft.com/office/powerpoint/2012/main" userId="Jay Byron" providerId="None"/>
      </p:ext>
    </p:extLst>
  </p:cmAuthor>
  <p:cmAuthor id="4" name="Joanna L. Morrissey" initials="JLM" lastIdx="2" clrIdx="3">
    <p:extLst>
      <p:ext uri="{19B8F6BF-5375-455C-9EA6-DF929625EA0E}">
        <p15:presenceInfo xmlns:p15="http://schemas.microsoft.com/office/powerpoint/2012/main" userId="S-1-5-21-964382842-1330588478-199955091-1563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6E6F"/>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64337" autoAdjust="0"/>
  </p:normalViewPr>
  <p:slideViewPr>
    <p:cSldViewPr snapToGrid="0">
      <p:cViewPr varScale="1">
        <p:scale>
          <a:sx n="44" d="100"/>
          <a:sy n="44" d="100"/>
        </p:scale>
        <p:origin x="25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ERVER02\Survey\PROJECTS\2877021%20MaineHealth%20MSCHNA%20Communications%202021\Presentations\County%20Indicator%20Charts\FQHC%20Indicator%20Charts%209.16.2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QHC%20Indicator%20Charts%209.16.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Sheet1!$B$30</c:f>
              <c:strCache>
                <c:ptCount val="1"/>
                <c:pt idx="0">
                  <c:v>Population</c:v>
                </c:pt>
              </c:strCache>
            </c:strRef>
          </c:tx>
          <c:spPr>
            <a:solidFill>
              <a:schemeClr val="accent1"/>
            </a:solidFill>
            <a:ln>
              <a:noFill/>
            </a:ln>
            <a:effectLst/>
          </c:spPr>
          <c:invertIfNegative val="0"/>
          <c:dPt>
            <c:idx val="0"/>
            <c:invertIfNegative val="0"/>
            <c:bubble3D val="0"/>
            <c:spPr>
              <a:solidFill>
                <a:srgbClr val="44546A"/>
              </a:solidFill>
              <a:ln>
                <a:noFill/>
              </a:ln>
              <a:effectLst/>
            </c:spPr>
            <c:extLst>
              <c:ext xmlns:c16="http://schemas.microsoft.com/office/drawing/2014/chart" uri="{C3380CC4-5D6E-409C-BE32-E72D297353CC}">
                <c16:uniqueId val="{0000000A-59E2-46AF-AB2B-7EFCC6F304B3}"/>
              </c:ext>
            </c:extLst>
          </c:dPt>
          <c:dPt>
            <c:idx val="1"/>
            <c:invertIfNegative val="0"/>
            <c:bubble3D val="0"/>
            <c:spPr>
              <a:solidFill>
                <a:srgbClr val="44546A"/>
              </a:solidFill>
              <a:ln>
                <a:noFill/>
              </a:ln>
              <a:effectLst/>
            </c:spPr>
            <c:extLst>
              <c:ext xmlns:c16="http://schemas.microsoft.com/office/drawing/2014/chart" uri="{C3380CC4-5D6E-409C-BE32-E72D297353CC}">
                <c16:uniqueId val="{00000009-59E2-46AF-AB2B-7EFCC6F304B3}"/>
              </c:ext>
            </c:extLst>
          </c:dPt>
          <c:dPt>
            <c:idx val="2"/>
            <c:invertIfNegative val="0"/>
            <c:bubble3D val="0"/>
            <c:spPr>
              <a:solidFill>
                <a:srgbClr val="44546A"/>
              </a:solidFill>
              <a:ln>
                <a:noFill/>
              </a:ln>
              <a:effectLst/>
            </c:spPr>
            <c:extLst>
              <c:ext xmlns:c16="http://schemas.microsoft.com/office/drawing/2014/chart" uri="{C3380CC4-5D6E-409C-BE32-E72D297353CC}">
                <c16:uniqueId val="{00000008-59E2-46AF-AB2B-7EFCC6F304B3}"/>
              </c:ext>
            </c:extLst>
          </c:dPt>
          <c:dPt>
            <c:idx val="3"/>
            <c:invertIfNegative val="0"/>
            <c:bubble3D val="0"/>
            <c:spPr>
              <a:solidFill>
                <a:srgbClr val="44546A"/>
              </a:solidFill>
              <a:ln>
                <a:noFill/>
              </a:ln>
              <a:effectLst/>
            </c:spPr>
            <c:extLst>
              <c:ext xmlns:c16="http://schemas.microsoft.com/office/drawing/2014/chart" uri="{C3380CC4-5D6E-409C-BE32-E72D297353CC}">
                <c16:uniqueId val="{00000007-59E2-46AF-AB2B-7EFCC6F304B3}"/>
              </c:ext>
            </c:extLst>
          </c:dPt>
          <c:dPt>
            <c:idx val="4"/>
            <c:invertIfNegative val="0"/>
            <c:bubble3D val="0"/>
            <c:spPr>
              <a:solidFill>
                <a:srgbClr val="44546A"/>
              </a:solidFill>
              <a:ln>
                <a:noFill/>
              </a:ln>
              <a:effectLst/>
            </c:spPr>
            <c:extLst>
              <c:ext xmlns:c16="http://schemas.microsoft.com/office/drawing/2014/chart" uri="{C3380CC4-5D6E-409C-BE32-E72D297353CC}">
                <c16:uniqueId val="{00000006-59E2-46AF-AB2B-7EFCC6F304B3}"/>
              </c:ext>
            </c:extLst>
          </c:dPt>
          <c:dPt>
            <c:idx val="5"/>
            <c:invertIfNegative val="0"/>
            <c:bubble3D val="0"/>
            <c:spPr>
              <a:solidFill>
                <a:srgbClr val="3D6E6F"/>
              </a:solidFill>
              <a:ln>
                <a:noFill/>
              </a:ln>
              <a:effectLst/>
            </c:spPr>
            <c:extLst>
              <c:ext xmlns:c16="http://schemas.microsoft.com/office/drawing/2014/chart" uri="{C3380CC4-5D6E-409C-BE32-E72D297353CC}">
                <c16:uniqueId val="{00000013-59E2-46AF-AB2B-7EFCC6F304B3}"/>
              </c:ext>
            </c:extLst>
          </c:dPt>
          <c:dPt>
            <c:idx val="6"/>
            <c:invertIfNegative val="0"/>
            <c:bubble3D val="0"/>
            <c:spPr>
              <a:solidFill>
                <a:srgbClr val="3D6E6F"/>
              </a:solidFill>
              <a:ln>
                <a:noFill/>
              </a:ln>
              <a:effectLst/>
            </c:spPr>
            <c:extLst>
              <c:ext xmlns:c16="http://schemas.microsoft.com/office/drawing/2014/chart" uri="{C3380CC4-5D6E-409C-BE32-E72D297353CC}">
                <c16:uniqueId val="{00000012-59E2-46AF-AB2B-7EFCC6F304B3}"/>
              </c:ext>
            </c:extLst>
          </c:dPt>
          <c:dPt>
            <c:idx val="7"/>
            <c:invertIfNegative val="0"/>
            <c:bubble3D val="0"/>
            <c:spPr>
              <a:solidFill>
                <a:srgbClr val="3D6E6F"/>
              </a:solidFill>
              <a:ln>
                <a:noFill/>
              </a:ln>
              <a:effectLst/>
            </c:spPr>
            <c:extLst>
              <c:ext xmlns:c16="http://schemas.microsoft.com/office/drawing/2014/chart" uri="{C3380CC4-5D6E-409C-BE32-E72D297353CC}">
                <c16:uniqueId val="{00000011-59E2-46AF-AB2B-7EFCC6F304B3}"/>
              </c:ext>
            </c:extLst>
          </c:dPt>
          <c:dPt>
            <c:idx val="8"/>
            <c:invertIfNegative val="0"/>
            <c:bubble3D val="0"/>
            <c:spPr>
              <a:solidFill>
                <a:srgbClr val="3D6E6F"/>
              </a:solidFill>
              <a:ln>
                <a:noFill/>
              </a:ln>
              <a:effectLst/>
            </c:spPr>
            <c:extLst>
              <c:ext xmlns:c16="http://schemas.microsoft.com/office/drawing/2014/chart" uri="{C3380CC4-5D6E-409C-BE32-E72D297353CC}">
                <c16:uniqueId val="{00000010-59E2-46AF-AB2B-7EFCC6F304B3}"/>
              </c:ext>
            </c:extLst>
          </c:dPt>
          <c:dPt>
            <c:idx val="9"/>
            <c:invertIfNegative val="0"/>
            <c:bubble3D val="0"/>
            <c:spPr>
              <a:solidFill>
                <a:srgbClr val="3D6E6F"/>
              </a:solidFill>
              <a:ln>
                <a:noFill/>
              </a:ln>
              <a:effectLst/>
            </c:spPr>
            <c:extLst>
              <c:ext xmlns:c16="http://schemas.microsoft.com/office/drawing/2014/chart" uri="{C3380CC4-5D6E-409C-BE32-E72D297353CC}">
                <c16:uniqueId val="{0000000F-59E2-46AF-AB2B-7EFCC6F304B3}"/>
              </c:ext>
            </c:extLst>
          </c:dPt>
          <c:dPt>
            <c:idx val="10"/>
            <c:invertIfNegative val="0"/>
            <c:bubble3D val="0"/>
            <c:spPr>
              <a:solidFill>
                <a:srgbClr val="3D6E6F"/>
              </a:solidFill>
              <a:ln>
                <a:noFill/>
              </a:ln>
              <a:effectLst/>
            </c:spPr>
            <c:extLst>
              <c:ext xmlns:c16="http://schemas.microsoft.com/office/drawing/2014/chart" uri="{C3380CC4-5D6E-409C-BE32-E72D297353CC}">
                <c16:uniqueId val="{0000000E-59E2-46AF-AB2B-7EFCC6F304B3}"/>
              </c:ext>
            </c:extLst>
          </c:dPt>
          <c:dPt>
            <c:idx val="11"/>
            <c:invertIfNegative val="0"/>
            <c:bubble3D val="0"/>
            <c:spPr>
              <a:solidFill>
                <a:srgbClr val="3D6E6F"/>
              </a:solidFill>
              <a:ln>
                <a:noFill/>
              </a:ln>
              <a:effectLst/>
            </c:spPr>
            <c:extLst>
              <c:ext xmlns:c16="http://schemas.microsoft.com/office/drawing/2014/chart" uri="{C3380CC4-5D6E-409C-BE32-E72D297353CC}">
                <c16:uniqueId val="{0000000D-59E2-46AF-AB2B-7EFCC6F304B3}"/>
              </c:ext>
            </c:extLst>
          </c:dPt>
          <c:dPt>
            <c:idx val="12"/>
            <c:invertIfNegative val="0"/>
            <c:bubble3D val="0"/>
            <c:spPr>
              <a:solidFill>
                <a:srgbClr val="3D6E6F"/>
              </a:solidFill>
              <a:ln>
                <a:noFill/>
              </a:ln>
              <a:effectLst/>
            </c:spPr>
            <c:extLst>
              <c:ext xmlns:c16="http://schemas.microsoft.com/office/drawing/2014/chart" uri="{C3380CC4-5D6E-409C-BE32-E72D297353CC}">
                <c16:uniqueId val="{0000000C-59E2-46AF-AB2B-7EFCC6F304B3}"/>
              </c:ext>
            </c:extLst>
          </c:dPt>
          <c:dPt>
            <c:idx val="13"/>
            <c:invertIfNegative val="0"/>
            <c:bubble3D val="0"/>
            <c:spPr>
              <a:solidFill>
                <a:srgbClr val="3D6E6F"/>
              </a:solidFill>
              <a:ln>
                <a:noFill/>
              </a:ln>
              <a:effectLst/>
            </c:spPr>
            <c:extLst>
              <c:ext xmlns:c16="http://schemas.microsoft.com/office/drawing/2014/chart" uri="{C3380CC4-5D6E-409C-BE32-E72D297353CC}">
                <c16:uniqueId val="{0000000B-59E2-46AF-AB2B-7EFCC6F304B3}"/>
              </c:ext>
            </c:extLst>
          </c:dPt>
          <c:dPt>
            <c:idx val="14"/>
            <c:invertIfNegative val="0"/>
            <c:bubble3D val="0"/>
            <c:spPr>
              <a:solidFill>
                <a:srgbClr val="44546A"/>
              </a:solidFill>
              <a:ln>
                <a:noFill/>
              </a:ln>
              <a:effectLst/>
            </c:spPr>
            <c:extLst>
              <c:ext xmlns:c16="http://schemas.microsoft.com/office/drawing/2014/chart" uri="{C3380CC4-5D6E-409C-BE32-E72D297353CC}">
                <c16:uniqueId val="{00000005-59E2-46AF-AB2B-7EFCC6F304B3}"/>
              </c:ext>
            </c:extLst>
          </c:dPt>
          <c:dPt>
            <c:idx val="15"/>
            <c:invertIfNegative val="0"/>
            <c:bubble3D val="0"/>
            <c:spPr>
              <a:solidFill>
                <a:srgbClr val="44546A"/>
              </a:solidFill>
              <a:ln>
                <a:noFill/>
              </a:ln>
              <a:effectLst/>
            </c:spPr>
            <c:extLst>
              <c:ext xmlns:c16="http://schemas.microsoft.com/office/drawing/2014/chart" uri="{C3380CC4-5D6E-409C-BE32-E72D297353CC}">
                <c16:uniqueId val="{00000003-59E2-46AF-AB2B-7EFCC6F304B3}"/>
              </c:ext>
            </c:extLst>
          </c:dPt>
          <c:dPt>
            <c:idx val="16"/>
            <c:invertIfNegative val="0"/>
            <c:bubble3D val="0"/>
            <c:spPr>
              <a:solidFill>
                <a:srgbClr val="44546A"/>
              </a:solidFill>
              <a:ln>
                <a:noFill/>
              </a:ln>
              <a:effectLst/>
            </c:spPr>
            <c:extLst>
              <c:ext xmlns:c16="http://schemas.microsoft.com/office/drawing/2014/chart" uri="{C3380CC4-5D6E-409C-BE32-E72D297353CC}">
                <c16:uniqueId val="{00000004-59E2-46AF-AB2B-7EFCC6F304B3}"/>
              </c:ext>
            </c:extLst>
          </c:dPt>
          <c:dPt>
            <c:idx val="17"/>
            <c:invertIfNegative val="0"/>
            <c:bubble3D val="0"/>
            <c:spPr>
              <a:solidFill>
                <a:srgbClr val="44546A"/>
              </a:solidFill>
              <a:ln>
                <a:noFill/>
              </a:ln>
              <a:effectLst/>
            </c:spPr>
            <c:extLst>
              <c:ext xmlns:c16="http://schemas.microsoft.com/office/drawing/2014/chart" uri="{C3380CC4-5D6E-409C-BE32-E72D297353CC}">
                <c16:uniqueId val="{00000002-59E2-46AF-AB2B-7EFCC6F304B3}"/>
              </c:ext>
            </c:extLst>
          </c:dPt>
          <c:cat>
            <c:strRef>
              <c:f>Sheet1!$A$31:$A$48</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Sheet1!$B$31:$B$48</c:f>
              <c:numCache>
                <c:formatCode>#,##0</c:formatCode>
                <c:ptCount val="18"/>
                <c:pt idx="0">
                  <c:v>64035</c:v>
                </c:pt>
                <c:pt idx="1">
                  <c:v>69457</c:v>
                </c:pt>
                <c:pt idx="2">
                  <c:v>72774</c:v>
                </c:pt>
                <c:pt idx="3">
                  <c:v>79136</c:v>
                </c:pt>
                <c:pt idx="4">
                  <c:v>75973</c:v>
                </c:pt>
                <c:pt idx="5">
                  <c:v>79467</c:v>
                </c:pt>
                <c:pt idx="6">
                  <c:v>78728</c:v>
                </c:pt>
                <c:pt idx="7">
                  <c:v>75180</c:v>
                </c:pt>
                <c:pt idx="8">
                  <c:v>77305</c:v>
                </c:pt>
                <c:pt idx="9">
                  <c:v>87341</c:v>
                </c:pt>
                <c:pt idx="10">
                  <c:v>98127</c:v>
                </c:pt>
                <c:pt idx="11">
                  <c:v>107204</c:v>
                </c:pt>
                <c:pt idx="12">
                  <c:v>103197</c:v>
                </c:pt>
                <c:pt idx="13">
                  <c:v>91155</c:v>
                </c:pt>
                <c:pt idx="14">
                  <c:v>67126</c:v>
                </c:pt>
                <c:pt idx="15">
                  <c:v>45034</c:v>
                </c:pt>
                <c:pt idx="16">
                  <c:v>30210</c:v>
                </c:pt>
                <c:pt idx="17">
                  <c:v>34043</c:v>
                </c:pt>
              </c:numCache>
            </c:numRef>
          </c:val>
          <c:extLst>
            <c:ext xmlns:c16="http://schemas.microsoft.com/office/drawing/2014/chart" uri="{C3380CC4-5D6E-409C-BE32-E72D297353CC}">
              <c16:uniqueId val="{00000000-59E2-46AF-AB2B-7EFCC6F304B3}"/>
            </c:ext>
          </c:extLst>
        </c:ser>
        <c:dLbls>
          <c:showLegendKey val="0"/>
          <c:showVal val="0"/>
          <c:showCatName val="0"/>
          <c:showSerName val="0"/>
          <c:showPercent val="0"/>
          <c:showBubbleSize val="0"/>
        </c:dLbls>
        <c:gapWidth val="182"/>
        <c:axId val="2029332207"/>
        <c:axId val="2029344271"/>
      </c:barChart>
      <c:catAx>
        <c:axId val="20293322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9344271"/>
        <c:crosses val="autoZero"/>
        <c:auto val="1"/>
        <c:lblAlgn val="ctr"/>
        <c:lblOffset val="100"/>
        <c:noMultiLvlLbl val="0"/>
      </c:catAx>
      <c:valAx>
        <c:axId val="202934427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93322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14</a:t>
            </a:r>
            <a:r>
              <a:rPr lang="en-US" b="1" baseline="0">
                <a:solidFill>
                  <a:schemeClr val="tx1"/>
                </a:solidFill>
              </a:rPr>
              <a:t> or more days lost due to poor physical health</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 days poor health'!$A$6</c:f>
              <c:strCache>
                <c:ptCount val="1"/>
                <c:pt idx="0">
                  <c:v>U.S. (2017)
</c:v>
                </c:pt>
              </c:strCache>
            </c:strRef>
          </c:cat>
          <c:val>
            <c:numRef>
              <c:f>'14+ days poor health'!$B$6</c:f>
              <c:numCache>
                <c:formatCode>0.0%</c:formatCode>
                <c:ptCount val="1"/>
                <c:pt idx="0">
                  <c:v>0.123</c:v>
                </c:pt>
              </c:numCache>
            </c:numRef>
          </c:val>
          <c:extLst>
            <c:ext xmlns:c16="http://schemas.microsoft.com/office/drawing/2014/chart" uri="{C3380CC4-5D6E-409C-BE32-E72D297353CC}">
              <c16:uniqueId val="{00000000-271E-4E0D-A288-71DFFD71E372}"/>
            </c:ext>
          </c:extLst>
        </c:ser>
        <c:dLbls>
          <c:dLblPos val="outEnd"/>
          <c:showLegendKey val="0"/>
          <c:showVal val="1"/>
          <c:showCatName val="0"/>
          <c:showSerName val="0"/>
          <c:showPercent val="0"/>
          <c:showBubbleSize val="0"/>
        </c:dLbls>
        <c:gapWidth val="219"/>
        <c:overlap val="-27"/>
        <c:axId val="1238419487"/>
        <c:axId val="1238425727"/>
      </c:barChart>
      <c:catAx>
        <c:axId val="123841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8425727"/>
        <c:crosses val="autoZero"/>
        <c:auto val="1"/>
        <c:lblAlgn val="ctr"/>
        <c:lblOffset val="100"/>
        <c:noMultiLvlLbl val="0"/>
      </c:catAx>
      <c:valAx>
        <c:axId val="123842572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38419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14 or more days lost due to poor mental health</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rgbClr val="3D6E6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'14+ days poor mh'!$C$1:$I$1</c:f>
              <c:numCache>
                <c:formatCode>General</c:formatCode>
                <c:ptCount val="7"/>
                <c:pt idx="0">
                  <c:v>2011</c:v>
                </c:pt>
                <c:pt idx="1">
                  <c:v>2012</c:v>
                </c:pt>
                <c:pt idx="2">
                  <c:v>2013</c:v>
                </c:pt>
                <c:pt idx="3">
                  <c:v>2014</c:v>
                </c:pt>
                <c:pt idx="4">
                  <c:v>2015</c:v>
                </c:pt>
                <c:pt idx="5">
                  <c:v>2016</c:v>
                </c:pt>
                <c:pt idx="6">
                  <c:v>2017</c:v>
                </c:pt>
              </c:numCache>
            </c:numRef>
          </c:cat>
          <c:val>
            <c:numRef>
              <c:f>'14+ days poor mh'!$C$2:$I$2</c:f>
              <c:numCache>
                <c:formatCode>0.0%</c:formatCode>
                <c:ptCount val="7"/>
                <c:pt idx="0">
                  <c:v>0.127</c:v>
                </c:pt>
                <c:pt idx="1">
                  <c:v>0.125</c:v>
                </c:pt>
                <c:pt idx="2">
                  <c:v>0.11899999999999999</c:v>
                </c:pt>
                <c:pt idx="3">
                  <c:v>0.121</c:v>
                </c:pt>
                <c:pt idx="4">
                  <c:v>0.11600000000000001</c:v>
                </c:pt>
                <c:pt idx="5">
                  <c:v>0.127</c:v>
                </c:pt>
                <c:pt idx="6">
                  <c:v>0.129</c:v>
                </c:pt>
              </c:numCache>
            </c:numRef>
          </c:val>
          <c:smooth val="0"/>
          <c:extLst>
            <c:ext xmlns:c16="http://schemas.microsoft.com/office/drawing/2014/chart" uri="{C3380CC4-5D6E-409C-BE32-E72D297353CC}">
              <c16:uniqueId val="{00000000-9053-470D-B0BE-78D5B6D1147D}"/>
            </c:ext>
          </c:extLst>
        </c:ser>
        <c:dLbls>
          <c:dLblPos val="t"/>
          <c:showLegendKey val="0"/>
          <c:showVal val="1"/>
          <c:showCatName val="0"/>
          <c:showSerName val="0"/>
          <c:showPercent val="0"/>
          <c:showBubbleSize val="0"/>
        </c:dLbls>
        <c:marker val="1"/>
        <c:smooth val="0"/>
        <c:axId val="1238049807"/>
        <c:axId val="1238047311"/>
      </c:lineChart>
      <c:catAx>
        <c:axId val="1238049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8047311"/>
        <c:crosses val="autoZero"/>
        <c:auto val="1"/>
        <c:lblAlgn val="ctr"/>
        <c:lblOffset val="100"/>
        <c:noMultiLvlLbl val="0"/>
      </c:catAx>
      <c:valAx>
        <c:axId val="1238047311"/>
        <c:scaling>
          <c:orientation val="minMax"/>
          <c:max val="0.15000000000000002"/>
          <c:min val="0.1"/>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238049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baseline="0">
                <a:solidFill>
                  <a:schemeClr val="tx1"/>
                </a:solidFill>
                <a:effectLst/>
              </a:rPr>
              <a:t>14 or more days lost due to poor mental health</a:t>
            </a:r>
            <a:endParaRPr lang="en-US" sz="1100" b="1">
              <a:solidFill>
                <a:schemeClr val="tx1"/>
              </a:solidFill>
              <a:effectLst/>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 days poor mh'!$A$5</c:f>
              <c:strCache>
                <c:ptCount val="1"/>
                <c:pt idx="0">
                  <c:v>U.S. (2017)</c:v>
                </c:pt>
              </c:strCache>
            </c:strRef>
          </c:cat>
          <c:val>
            <c:numRef>
              <c:f>'14+ days poor mh'!$B$5</c:f>
              <c:numCache>
                <c:formatCode>0.0%</c:formatCode>
                <c:ptCount val="1"/>
                <c:pt idx="0">
                  <c:v>0.124</c:v>
                </c:pt>
              </c:numCache>
            </c:numRef>
          </c:val>
          <c:extLst>
            <c:ext xmlns:c16="http://schemas.microsoft.com/office/drawing/2014/chart" uri="{C3380CC4-5D6E-409C-BE32-E72D297353CC}">
              <c16:uniqueId val="{00000000-6C7A-4BA4-A367-89E3DCD261D9}"/>
            </c:ext>
          </c:extLst>
        </c:ser>
        <c:dLbls>
          <c:dLblPos val="outEnd"/>
          <c:showLegendKey val="0"/>
          <c:showVal val="1"/>
          <c:showCatName val="0"/>
          <c:showSerName val="0"/>
          <c:showPercent val="0"/>
          <c:showBubbleSize val="0"/>
        </c:dLbls>
        <c:gapWidth val="219"/>
        <c:overlap val="-27"/>
        <c:axId val="1238050223"/>
        <c:axId val="1238048559"/>
      </c:barChart>
      <c:catAx>
        <c:axId val="123805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8048559"/>
        <c:crosses val="autoZero"/>
        <c:auto val="1"/>
        <c:lblAlgn val="ctr"/>
        <c:lblOffset val="100"/>
        <c:noMultiLvlLbl val="0"/>
      </c:catAx>
      <c:valAx>
        <c:axId val="123804855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380502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Three</a:t>
            </a:r>
            <a:r>
              <a:rPr lang="en-US" b="1" baseline="0">
                <a:solidFill>
                  <a:schemeClr val="tx1"/>
                </a:solidFill>
              </a:rPr>
              <a:t> or more chronic conditions</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chemeClr val="accent2"/>
              </a:solidFill>
              <a:ln w="9525">
                <a:solidFill>
                  <a:srgbClr val="3D6E6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'3+ chronic cond'!$C$1:$I$1</c:f>
              <c:numCache>
                <c:formatCode>General</c:formatCode>
                <c:ptCount val="7"/>
                <c:pt idx="0">
                  <c:v>2011</c:v>
                </c:pt>
                <c:pt idx="1">
                  <c:v>2012</c:v>
                </c:pt>
                <c:pt idx="2">
                  <c:v>2013</c:v>
                </c:pt>
                <c:pt idx="3">
                  <c:v>2014</c:v>
                </c:pt>
                <c:pt idx="4">
                  <c:v>2015</c:v>
                </c:pt>
                <c:pt idx="5">
                  <c:v>2016</c:v>
                </c:pt>
                <c:pt idx="6">
                  <c:v>2017</c:v>
                </c:pt>
              </c:numCache>
            </c:numRef>
          </c:cat>
          <c:val>
            <c:numRef>
              <c:f>'3+ chronic cond'!$C$2:$I$2</c:f>
              <c:numCache>
                <c:formatCode>0.0%</c:formatCode>
                <c:ptCount val="7"/>
                <c:pt idx="0">
                  <c:v>0.13800000000000001</c:v>
                </c:pt>
                <c:pt idx="1">
                  <c:v>0.13400000000000001</c:v>
                </c:pt>
                <c:pt idx="2">
                  <c:v>0.13700000000000001</c:v>
                </c:pt>
                <c:pt idx="3">
                  <c:v>0.13900000000000001</c:v>
                </c:pt>
                <c:pt idx="4">
                  <c:v>0.154</c:v>
                </c:pt>
                <c:pt idx="5">
                  <c:v>0.159</c:v>
                </c:pt>
                <c:pt idx="6">
                  <c:v>0.154</c:v>
                </c:pt>
              </c:numCache>
            </c:numRef>
          </c:val>
          <c:smooth val="0"/>
          <c:extLst>
            <c:ext xmlns:c16="http://schemas.microsoft.com/office/drawing/2014/chart" uri="{C3380CC4-5D6E-409C-BE32-E72D297353CC}">
              <c16:uniqueId val="{00000000-719D-4465-BA7F-0015922FCD84}"/>
            </c:ext>
          </c:extLst>
        </c:ser>
        <c:dLbls>
          <c:dLblPos val="t"/>
          <c:showLegendKey val="0"/>
          <c:showVal val="1"/>
          <c:showCatName val="0"/>
          <c:showSerName val="0"/>
          <c:showPercent val="0"/>
          <c:showBubbleSize val="0"/>
        </c:dLbls>
        <c:marker val="1"/>
        <c:smooth val="0"/>
        <c:axId val="1238434047"/>
        <c:axId val="1238422815"/>
      </c:lineChart>
      <c:catAx>
        <c:axId val="1238434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8422815"/>
        <c:crosses val="autoZero"/>
        <c:auto val="1"/>
        <c:lblAlgn val="ctr"/>
        <c:lblOffset val="100"/>
        <c:noMultiLvlLbl val="0"/>
      </c:catAx>
      <c:valAx>
        <c:axId val="123842281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38434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Uninsured</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rgbClr val="3D6E6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Uninsured!$B$1:$I$1</c:f>
              <c:numCache>
                <c:formatCode>General</c:formatCode>
                <c:ptCount val="8"/>
                <c:pt idx="0">
                  <c:v>2012</c:v>
                </c:pt>
                <c:pt idx="1">
                  <c:v>2013</c:v>
                </c:pt>
                <c:pt idx="2">
                  <c:v>2014</c:v>
                </c:pt>
                <c:pt idx="3">
                  <c:v>2015</c:v>
                </c:pt>
                <c:pt idx="4">
                  <c:v>2016</c:v>
                </c:pt>
                <c:pt idx="5">
                  <c:v>2017</c:v>
                </c:pt>
                <c:pt idx="6">
                  <c:v>2018</c:v>
                </c:pt>
                <c:pt idx="7">
                  <c:v>2019</c:v>
                </c:pt>
              </c:numCache>
            </c:numRef>
          </c:cat>
          <c:val>
            <c:numRef>
              <c:f>Uninsured!$B$2:$I$2</c:f>
              <c:numCache>
                <c:formatCode>0.0%</c:formatCode>
                <c:ptCount val="8"/>
                <c:pt idx="0">
                  <c:v>0.10199999999999999</c:v>
                </c:pt>
                <c:pt idx="1">
                  <c:v>0.112</c:v>
                </c:pt>
                <c:pt idx="2">
                  <c:v>0.10100000000000001</c:v>
                </c:pt>
                <c:pt idx="3">
                  <c:v>8.4000000000000005E-2</c:v>
                </c:pt>
                <c:pt idx="4">
                  <c:v>0.08</c:v>
                </c:pt>
                <c:pt idx="5">
                  <c:v>8.1000000000000003E-2</c:v>
                </c:pt>
                <c:pt idx="6">
                  <c:v>0.08</c:v>
                </c:pt>
                <c:pt idx="7">
                  <c:v>0.08</c:v>
                </c:pt>
              </c:numCache>
            </c:numRef>
          </c:val>
          <c:smooth val="0"/>
          <c:extLst>
            <c:ext xmlns:c16="http://schemas.microsoft.com/office/drawing/2014/chart" uri="{C3380CC4-5D6E-409C-BE32-E72D297353CC}">
              <c16:uniqueId val="{00000000-048A-45CB-AE3F-43AA9A324839}"/>
            </c:ext>
          </c:extLst>
        </c:ser>
        <c:dLbls>
          <c:dLblPos val="t"/>
          <c:showLegendKey val="0"/>
          <c:showVal val="1"/>
          <c:showCatName val="0"/>
          <c:showSerName val="0"/>
          <c:showPercent val="0"/>
          <c:showBubbleSize val="0"/>
        </c:dLbls>
        <c:marker val="1"/>
        <c:smooth val="0"/>
        <c:axId val="908186175"/>
        <c:axId val="908185343"/>
      </c:lineChart>
      <c:catAx>
        <c:axId val="90818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08185343"/>
        <c:crosses val="autoZero"/>
        <c:auto val="1"/>
        <c:lblAlgn val="ctr"/>
        <c:lblOffset val="100"/>
        <c:noMultiLvlLbl val="0"/>
      </c:catAx>
      <c:valAx>
        <c:axId val="90818534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08186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Uninsured</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Uninsured!$A$6</c:f>
              <c:strCache>
                <c:ptCount val="1"/>
                <c:pt idx="0">
                  <c:v>U.S. (2019)
</c:v>
                </c:pt>
              </c:strCache>
            </c:strRef>
          </c:cat>
          <c:val>
            <c:numRef>
              <c:f>Uninsured!$B$6</c:f>
              <c:numCache>
                <c:formatCode>0.0%</c:formatCode>
                <c:ptCount val="1"/>
                <c:pt idx="0">
                  <c:v>9.1999999999999998E-2</c:v>
                </c:pt>
              </c:numCache>
            </c:numRef>
          </c:val>
          <c:extLst>
            <c:ext xmlns:c16="http://schemas.microsoft.com/office/drawing/2014/chart" uri="{C3380CC4-5D6E-409C-BE32-E72D297353CC}">
              <c16:uniqueId val="{00000000-B7F3-4064-B251-37BA9BF1B06A}"/>
            </c:ext>
          </c:extLst>
        </c:ser>
        <c:dLbls>
          <c:dLblPos val="outEnd"/>
          <c:showLegendKey val="0"/>
          <c:showVal val="1"/>
          <c:showCatName val="0"/>
          <c:showSerName val="0"/>
          <c:showPercent val="0"/>
          <c:showBubbleSize val="0"/>
        </c:dLbls>
        <c:gapWidth val="219"/>
        <c:overlap val="-27"/>
        <c:axId val="908183679"/>
        <c:axId val="908191167"/>
      </c:barChart>
      <c:catAx>
        <c:axId val="90818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08191167"/>
        <c:crosses val="autoZero"/>
        <c:auto val="1"/>
        <c:lblAlgn val="ctr"/>
        <c:lblOffset val="100"/>
        <c:noMultiLvlLbl val="0"/>
      </c:catAx>
      <c:valAx>
        <c:axId val="90819116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081836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Usual primary care provider (adults)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rgbClr val="3D6E6F"/>
              </a:solidFill>
              <a:ln w="9525">
                <a:solidFill>
                  <a:srgbClr val="3D6E6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'usual pcp'!$C$1:$I$1</c:f>
              <c:numCache>
                <c:formatCode>General</c:formatCode>
                <c:ptCount val="7"/>
                <c:pt idx="0">
                  <c:v>2011</c:v>
                </c:pt>
                <c:pt idx="1">
                  <c:v>2012</c:v>
                </c:pt>
                <c:pt idx="2">
                  <c:v>2013</c:v>
                </c:pt>
                <c:pt idx="3">
                  <c:v>2014</c:v>
                </c:pt>
                <c:pt idx="4">
                  <c:v>2015</c:v>
                </c:pt>
                <c:pt idx="5">
                  <c:v>2016</c:v>
                </c:pt>
                <c:pt idx="6">
                  <c:v>2017</c:v>
                </c:pt>
              </c:numCache>
            </c:numRef>
          </c:cat>
          <c:val>
            <c:numRef>
              <c:f>'usual pcp'!$C$2:$I$2</c:f>
              <c:numCache>
                <c:formatCode>0.0%</c:formatCode>
                <c:ptCount val="7"/>
                <c:pt idx="0">
                  <c:v>0.875</c:v>
                </c:pt>
                <c:pt idx="1">
                  <c:v>0.88200000000000001</c:v>
                </c:pt>
                <c:pt idx="2">
                  <c:v>0.874</c:v>
                </c:pt>
                <c:pt idx="3">
                  <c:v>0.879</c:v>
                </c:pt>
                <c:pt idx="4">
                  <c:v>0.88400000000000001</c:v>
                </c:pt>
                <c:pt idx="5">
                  <c:v>0.88100000000000001</c:v>
                </c:pt>
                <c:pt idx="6">
                  <c:v>0.872</c:v>
                </c:pt>
              </c:numCache>
            </c:numRef>
          </c:val>
          <c:smooth val="0"/>
          <c:extLst>
            <c:ext xmlns:c16="http://schemas.microsoft.com/office/drawing/2014/chart" uri="{C3380CC4-5D6E-409C-BE32-E72D297353CC}">
              <c16:uniqueId val="{00000000-0639-45C3-A818-F770BB9F2E1E}"/>
            </c:ext>
          </c:extLst>
        </c:ser>
        <c:dLbls>
          <c:dLblPos val="t"/>
          <c:showLegendKey val="0"/>
          <c:showVal val="1"/>
          <c:showCatName val="0"/>
          <c:showSerName val="0"/>
          <c:showPercent val="0"/>
          <c:showBubbleSize val="0"/>
        </c:dLbls>
        <c:marker val="1"/>
        <c:smooth val="0"/>
        <c:axId val="1287530815"/>
        <c:axId val="1287516255"/>
      </c:lineChart>
      <c:catAx>
        <c:axId val="128753081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87516255"/>
        <c:crosses val="autoZero"/>
        <c:auto val="1"/>
        <c:lblAlgn val="ctr"/>
        <c:lblOffset val="100"/>
        <c:noMultiLvlLbl val="0"/>
      </c:catAx>
      <c:valAx>
        <c:axId val="1287516255"/>
        <c:scaling>
          <c:orientation val="minMax"/>
          <c:max val="0.9"/>
          <c:min val="0.78"/>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287530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Usual primary care provider (adults)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'usual pcp'!$A$5</c:f>
              <c:strCache>
                <c:ptCount val="1"/>
                <c:pt idx="0">
                  <c:v>U.S. (2017)</c:v>
                </c:pt>
              </c:strCache>
            </c:strRef>
          </c:cat>
          <c:val>
            <c:numRef>
              <c:f>'usual pcp'!$B$5</c:f>
              <c:numCache>
                <c:formatCode>0.0%</c:formatCode>
                <c:ptCount val="1"/>
                <c:pt idx="0">
                  <c:v>0.76800000000000002</c:v>
                </c:pt>
              </c:numCache>
            </c:numRef>
          </c:val>
          <c:extLst>
            <c:ext xmlns:c16="http://schemas.microsoft.com/office/drawing/2014/chart" uri="{C3380CC4-5D6E-409C-BE32-E72D297353CC}">
              <c16:uniqueId val="{00000000-8668-435A-938E-A31C2F83881E}"/>
            </c:ext>
          </c:extLst>
        </c:ser>
        <c:dLbls>
          <c:dLblPos val="outEnd"/>
          <c:showLegendKey val="0"/>
          <c:showVal val="1"/>
          <c:showCatName val="0"/>
          <c:showSerName val="0"/>
          <c:showPercent val="0"/>
          <c:showBubbleSize val="0"/>
        </c:dLbls>
        <c:gapWidth val="219"/>
        <c:overlap val="-27"/>
        <c:axId val="1155450175"/>
        <c:axId val="1155450591"/>
      </c:barChart>
      <c:catAx>
        <c:axId val="115545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55450591"/>
        <c:crosses val="autoZero"/>
        <c:auto val="1"/>
        <c:lblAlgn val="ctr"/>
        <c:lblOffset val="100"/>
        <c:noMultiLvlLbl val="0"/>
      </c:catAx>
      <c:valAx>
        <c:axId val="115545059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55450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Primary care visit to any provider</a:t>
            </a:r>
            <a:r>
              <a:rPr lang="en-US" b="1" baseline="0">
                <a:solidFill>
                  <a:schemeClr val="tx1"/>
                </a:solidFill>
              </a:rPr>
              <a:t> in the past year</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rgbClr val="3D6E6F"/>
              </a:solidFill>
              <a:ln w="9525">
                <a:solidFill>
                  <a:srgbClr val="3D6E6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'PCP visit'!$C$1:$I$1</c:f>
              <c:numCache>
                <c:formatCode>General</c:formatCode>
                <c:ptCount val="7"/>
                <c:pt idx="0">
                  <c:v>2011</c:v>
                </c:pt>
                <c:pt idx="1">
                  <c:v>2012</c:v>
                </c:pt>
                <c:pt idx="2">
                  <c:v>2013</c:v>
                </c:pt>
                <c:pt idx="3">
                  <c:v>2014</c:v>
                </c:pt>
                <c:pt idx="4">
                  <c:v>2015</c:v>
                </c:pt>
                <c:pt idx="5">
                  <c:v>2016</c:v>
                </c:pt>
                <c:pt idx="6">
                  <c:v>2017</c:v>
                </c:pt>
              </c:numCache>
            </c:numRef>
          </c:cat>
          <c:val>
            <c:numRef>
              <c:f>'PCP visit'!$C$2:$I$2</c:f>
              <c:numCache>
                <c:formatCode>0.0%</c:formatCode>
                <c:ptCount val="7"/>
                <c:pt idx="0">
                  <c:v>0.70699999999999996</c:v>
                </c:pt>
                <c:pt idx="1">
                  <c:v>0.70899999999999996</c:v>
                </c:pt>
                <c:pt idx="2">
                  <c:v>0.72099999999999997</c:v>
                </c:pt>
                <c:pt idx="3">
                  <c:v>0.71799999999999997</c:v>
                </c:pt>
                <c:pt idx="4">
                  <c:v>0.71699999999999997</c:v>
                </c:pt>
                <c:pt idx="5">
                  <c:v>0.73</c:v>
                </c:pt>
                <c:pt idx="6">
                  <c:v>0.71299999999999997</c:v>
                </c:pt>
              </c:numCache>
            </c:numRef>
          </c:val>
          <c:smooth val="0"/>
          <c:extLst>
            <c:ext xmlns:c16="http://schemas.microsoft.com/office/drawing/2014/chart" uri="{C3380CC4-5D6E-409C-BE32-E72D297353CC}">
              <c16:uniqueId val="{00000000-2464-49A2-A5AC-F39E36627B01}"/>
            </c:ext>
          </c:extLst>
        </c:ser>
        <c:dLbls>
          <c:dLblPos val="t"/>
          <c:showLegendKey val="0"/>
          <c:showVal val="1"/>
          <c:showCatName val="0"/>
          <c:showSerName val="0"/>
          <c:showPercent val="0"/>
          <c:showBubbleSize val="0"/>
        </c:dLbls>
        <c:marker val="1"/>
        <c:smooth val="0"/>
        <c:axId val="1379158303"/>
        <c:axId val="1379156639"/>
      </c:lineChart>
      <c:catAx>
        <c:axId val="1379158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79156639"/>
        <c:crosses val="autoZero"/>
        <c:auto val="1"/>
        <c:lblAlgn val="ctr"/>
        <c:lblOffset val="100"/>
        <c:noMultiLvlLbl val="0"/>
      </c:catAx>
      <c:valAx>
        <c:axId val="1379156639"/>
        <c:scaling>
          <c:orientation val="minMax"/>
          <c:max val="0.7400000000000001"/>
          <c:min val="0.60000000000000009"/>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379158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Primary care visit to any provider in the past year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'PCP visit'!$A$6</c:f>
              <c:strCache>
                <c:ptCount val="1"/>
                <c:pt idx="0">
                  <c:v>U.S. (2017)</c:v>
                </c:pt>
              </c:strCache>
            </c:strRef>
          </c:cat>
          <c:val>
            <c:numRef>
              <c:f>'PCP visit'!$B$6</c:f>
              <c:numCache>
                <c:formatCode>0.0%</c:formatCode>
                <c:ptCount val="1"/>
                <c:pt idx="0">
                  <c:v>0.70399999999999996</c:v>
                </c:pt>
              </c:numCache>
            </c:numRef>
          </c:val>
          <c:extLst>
            <c:ext xmlns:c16="http://schemas.microsoft.com/office/drawing/2014/chart" uri="{C3380CC4-5D6E-409C-BE32-E72D297353CC}">
              <c16:uniqueId val="{00000000-D5B2-478D-AEFD-A0AC1D6E4587}"/>
            </c:ext>
          </c:extLst>
        </c:ser>
        <c:dLbls>
          <c:showLegendKey val="0"/>
          <c:showVal val="0"/>
          <c:showCatName val="0"/>
          <c:showSerName val="0"/>
          <c:showPercent val="0"/>
          <c:showBubbleSize val="0"/>
        </c:dLbls>
        <c:gapWidth val="219"/>
        <c:overlap val="-27"/>
        <c:axId val="1478859439"/>
        <c:axId val="1478862351"/>
      </c:barChart>
      <c:catAx>
        <c:axId val="1478859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78862351"/>
        <c:crosses val="autoZero"/>
        <c:auto val="1"/>
        <c:lblAlgn val="ctr"/>
        <c:lblOffset val="100"/>
        <c:noMultiLvlLbl val="0"/>
      </c:catAx>
      <c:valAx>
        <c:axId val="147886235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4788594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Rate of years of potential life lost per 100,000</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7"/>
            <c:invertIfNegative val="0"/>
            <c:bubble3D val="0"/>
            <c:spPr>
              <a:solidFill>
                <a:schemeClr val="accent1"/>
              </a:solidFill>
              <a:ln>
                <a:noFill/>
              </a:ln>
              <a:effectLst/>
            </c:spPr>
            <c:extLst>
              <c:ext xmlns:c16="http://schemas.microsoft.com/office/drawing/2014/chart" uri="{C3380CC4-5D6E-409C-BE32-E72D297353CC}">
                <c16:uniqueId val="{00000002-AA3F-455B-9A8A-D7DB3C6C224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'years of potential life lost'!$C$1:$J$1</c:f>
              <c:strCache>
                <c:ptCount val="8"/>
                <c:pt idx="0">
                  <c:v>2010-2012</c:v>
                </c:pt>
                <c:pt idx="1">
                  <c:v>2011-2013</c:v>
                </c:pt>
                <c:pt idx="2">
                  <c:v>2012-2014</c:v>
                </c:pt>
                <c:pt idx="3">
                  <c:v>2013-2015</c:v>
                </c:pt>
                <c:pt idx="4">
                  <c:v>2014-2016</c:v>
                </c:pt>
                <c:pt idx="5">
                  <c:v>2015-2017</c:v>
                </c:pt>
                <c:pt idx="6">
                  <c:v>2016-2018</c:v>
                </c:pt>
                <c:pt idx="7">
                  <c:v>U.S. (2016-2018)</c:v>
                </c:pt>
              </c:strCache>
            </c:strRef>
          </c:cat>
          <c:val>
            <c:numRef>
              <c:f>'years of potential life lost'!$C$2:$J$2</c:f>
              <c:numCache>
                <c:formatCode>General</c:formatCode>
                <c:ptCount val="8"/>
                <c:pt idx="0">
                  <c:v>6198.7</c:v>
                </c:pt>
                <c:pt idx="1">
                  <c:v>6314.1</c:v>
                </c:pt>
                <c:pt idx="2">
                  <c:v>6378.5</c:v>
                </c:pt>
                <c:pt idx="3">
                  <c:v>6529</c:v>
                </c:pt>
                <c:pt idx="4">
                  <c:v>6529.2</c:v>
                </c:pt>
                <c:pt idx="5">
                  <c:v>7000</c:v>
                </c:pt>
                <c:pt idx="6">
                  <c:v>7009.9</c:v>
                </c:pt>
                <c:pt idx="7" formatCode="#,##0.0">
                  <c:v>6900</c:v>
                </c:pt>
              </c:numCache>
            </c:numRef>
          </c:val>
          <c:extLst>
            <c:ext xmlns:c16="http://schemas.microsoft.com/office/drawing/2014/chart" uri="{C3380CC4-5D6E-409C-BE32-E72D297353CC}">
              <c16:uniqueId val="{00000000-AA3F-455B-9A8A-D7DB3C6C2244}"/>
            </c:ext>
          </c:extLst>
        </c:ser>
        <c:dLbls>
          <c:dLblPos val="outEnd"/>
          <c:showLegendKey val="0"/>
          <c:showVal val="1"/>
          <c:showCatName val="0"/>
          <c:showSerName val="0"/>
          <c:showPercent val="0"/>
          <c:showBubbleSize val="0"/>
        </c:dLbls>
        <c:gapWidth val="219"/>
        <c:overlap val="-27"/>
        <c:axId val="1378690511"/>
        <c:axId val="1378680943"/>
      </c:barChart>
      <c:catAx>
        <c:axId val="137869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78680943"/>
        <c:crosses val="autoZero"/>
        <c:auto val="1"/>
        <c:lblAlgn val="ctr"/>
        <c:lblOffset val="100"/>
        <c:noMultiLvlLbl val="0"/>
      </c:catAx>
      <c:valAx>
        <c:axId val="137868094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786905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Obesity (adults)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obesity!$C$1:$I$1</c:f>
              <c:numCache>
                <c:formatCode>General</c:formatCode>
                <c:ptCount val="7"/>
                <c:pt idx="0">
                  <c:v>2011</c:v>
                </c:pt>
                <c:pt idx="1">
                  <c:v>2012</c:v>
                </c:pt>
                <c:pt idx="2">
                  <c:v>2013</c:v>
                </c:pt>
                <c:pt idx="3">
                  <c:v>2014</c:v>
                </c:pt>
                <c:pt idx="4">
                  <c:v>2015</c:v>
                </c:pt>
                <c:pt idx="5">
                  <c:v>2016</c:v>
                </c:pt>
                <c:pt idx="6">
                  <c:v>2017</c:v>
                </c:pt>
              </c:numCache>
            </c:numRef>
          </c:cat>
          <c:val>
            <c:numRef>
              <c:f>obesity!$C$2:$I$2</c:f>
              <c:numCache>
                <c:formatCode>0.0%</c:formatCode>
                <c:ptCount val="7"/>
                <c:pt idx="0">
                  <c:v>0.27800000000000002</c:v>
                </c:pt>
                <c:pt idx="1">
                  <c:v>0.28299999999999997</c:v>
                </c:pt>
                <c:pt idx="2">
                  <c:v>0.28899999999999998</c:v>
                </c:pt>
                <c:pt idx="3">
                  <c:v>0.28199999999999997</c:v>
                </c:pt>
                <c:pt idx="4">
                  <c:v>0.3</c:v>
                </c:pt>
                <c:pt idx="5">
                  <c:v>0.29899999999999999</c:v>
                </c:pt>
                <c:pt idx="6">
                  <c:v>0.29099999999999998</c:v>
                </c:pt>
              </c:numCache>
            </c:numRef>
          </c:val>
          <c:smooth val="0"/>
          <c:extLst>
            <c:ext xmlns:c16="http://schemas.microsoft.com/office/drawing/2014/chart" uri="{C3380CC4-5D6E-409C-BE32-E72D297353CC}">
              <c16:uniqueId val="{00000000-F99B-4FFB-9B1B-4B28A08CDB16}"/>
            </c:ext>
          </c:extLst>
        </c:ser>
        <c:dLbls>
          <c:dLblPos val="t"/>
          <c:showLegendKey val="0"/>
          <c:showVal val="1"/>
          <c:showCatName val="0"/>
          <c:showSerName val="0"/>
          <c:showPercent val="0"/>
          <c:showBubbleSize val="0"/>
        </c:dLbls>
        <c:marker val="1"/>
        <c:smooth val="0"/>
        <c:axId val="1478859855"/>
        <c:axId val="1478861935"/>
      </c:lineChart>
      <c:catAx>
        <c:axId val="1478859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78861935"/>
        <c:crosses val="autoZero"/>
        <c:auto val="1"/>
        <c:lblAlgn val="ctr"/>
        <c:lblOffset val="100"/>
        <c:noMultiLvlLbl val="0"/>
      </c:catAx>
      <c:valAx>
        <c:axId val="1478861935"/>
        <c:scaling>
          <c:orientation val="minMax"/>
          <c:max val="0.4"/>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478859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Obesity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obesity!$A$5</c:f>
              <c:strCache>
                <c:ptCount val="1"/>
                <c:pt idx="0">
                  <c:v>U.S. (2017)</c:v>
                </c:pt>
              </c:strCache>
            </c:strRef>
          </c:cat>
          <c:val>
            <c:numRef>
              <c:f>obesity!$B$5</c:f>
              <c:numCache>
                <c:formatCode>0.0%</c:formatCode>
                <c:ptCount val="1"/>
                <c:pt idx="0">
                  <c:v>0.313</c:v>
                </c:pt>
              </c:numCache>
            </c:numRef>
          </c:val>
          <c:extLst>
            <c:ext xmlns:c16="http://schemas.microsoft.com/office/drawing/2014/chart" uri="{C3380CC4-5D6E-409C-BE32-E72D297353CC}">
              <c16:uniqueId val="{00000000-F0D1-465D-B280-DBEA7FA40397}"/>
            </c:ext>
          </c:extLst>
        </c:ser>
        <c:dLbls>
          <c:dLblPos val="outEnd"/>
          <c:showLegendKey val="0"/>
          <c:showVal val="1"/>
          <c:showCatName val="0"/>
          <c:showSerName val="0"/>
          <c:showPercent val="0"/>
          <c:showBubbleSize val="0"/>
        </c:dLbls>
        <c:gapWidth val="219"/>
        <c:overlap val="-27"/>
        <c:axId val="1688692543"/>
        <c:axId val="1688701695"/>
      </c:barChart>
      <c:catAx>
        <c:axId val="168869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688701695"/>
        <c:crosses val="autoZero"/>
        <c:auto val="1"/>
        <c:lblAlgn val="ctr"/>
        <c:lblOffset val="100"/>
        <c:noMultiLvlLbl val="0"/>
      </c:catAx>
      <c:valAx>
        <c:axId val="168870169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6886925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Sedentary</a:t>
            </a:r>
            <a:r>
              <a:rPr lang="en-US" b="1" baseline="0">
                <a:solidFill>
                  <a:schemeClr val="tx1"/>
                </a:solidFill>
              </a:rPr>
              <a:t> lifestyle- no leisure time physical activity in past month (adults)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rgbClr val="3D6E6F"/>
              </a:solidFill>
              <a:ln w="9525">
                <a:solidFill>
                  <a:srgbClr val="3D6E6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sedentary!$C$1:$I$1</c:f>
              <c:numCache>
                <c:formatCode>General</c:formatCode>
                <c:ptCount val="7"/>
                <c:pt idx="0">
                  <c:v>2011</c:v>
                </c:pt>
                <c:pt idx="1">
                  <c:v>2012</c:v>
                </c:pt>
                <c:pt idx="2">
                  <c:v>2013</c:v>
                </c:pt>
                <c:pt idx="3">
                  <c:v>2014</c:v>
                </c:pt>
                <c:pt idx="4">
                  <c:v>2015</c:v>
                </c:pt>
                <c:pt idx="5">
                  <c:v>2016</c:v>
                </c:pt>
                <c:pt idx="6">
                  <c:v>2017</c:v>
                </c:pt>
              </c:numCache>
            </c:numRef>
          </c:cat>
          <c:val>
            <c:numRef>
              <c:f>sedentary!$C$2:$I$2</c:f>
              <c:numCache>
                <c:formatCode>0.0%</c:formatCode>
                <c:ptCount val="7"/>
                <c:pt idx="0">
                  <c:v>0.23</c:v>
                </c:pt>
                <c:pt idx="1">
                  <c:v>0.20899999999999999</c:v>
                </c:pt>
                <c:pt idx="2">
                  <c:v>0.23300000000000001</c:v>
                </c:pt>
                <c:pt idx="3">
                  <c:v>0.19700000000000001</c:v>
                </c:pt>
                <c:pt idx="4">
                  <c:v>0.248</c:v>
                </c:pt>
                <c:pt idx="5">
                  <c:v>0.20599999999999999</c:v>
                </c:pt>
                <c:pt idx="6">
                  <c:v>0.252</c:v>
                </c:pt>
              </c:numCache>
            </c:numRef>
          </c:val>
          <c:smooth val="0"/>
          <c:extLst>
            <c:ext xmlns:c16="http://schemas.microsoft.com/office/drawing/2014/chart" uri="{C3380CC4-5D6E-409C-BE32-E72D297353CC}">
              <c16:uniqueId val="{00000000-D9F4-4D00-878D-40F12BAA5721}"/>
            </c:ext>
          </c:extLst>
        </c:ser>
        <c:dLbls>
          <c:dLblPos val="t"/>
          <c:showLegendKey val="0"/>
          <c:showVal val="1"/>
          <c:showCatName val="0"/>
          <c:showSerName val="0"/>
          <c:showPercent val="0"/>
          <c:showBubbleSize val="0"/>
        </c:dLbls>
        <c:marker val="1"/>
        <c:smooth val="0"/>
        <c:axId val="1287198239"/>
        <c:axId val="1287204479"/>
      </c:lineChart>
      <c:catAx>
        <c:axId val="128719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87204479"/>
        <c:crosses val="autoZero"/>
        <c:auto val="1"/>
        <c:lblAlgn val="ctr"/>
        <c:lblOffset val="100"/>
        <c:noMultiLvlLbl val="0"/>
      </c:catAx>
      <c:valAx>
        <c:axId val="128720447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871982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baseline="0">
                <a:solidFill>
                  <a:schemeClr val="tx1"/>
                </a:solidFill>
                <a:effectLst/>
              </a:rPr>
              <a:t>Sedentary lifestyle- no leisure time physical activity in past month (adults)</a:t>
            </a:r>
            <a:endParaRPr lang="en-US" sz="1100" b="1">
              <a:solidFill>
                <a:schemeClr val="tx1"/>
              </a:solidFill>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sedentary!$A$4</c:f>
              <c:strCache>
                <c:ptCount val="1"/>
                <c:pt idx="0">
                  <c:v>U.S.(2017)</c:v>
                </c:pt>
              </c:strCache>
            </c:strRef>
          </c:cat>
          <c:val>
            <c:numRef>
              <c:f>sedentary!$B$4</c:f>
              <c:numCache>
                <c:formatCode>0.0%</c:formatCode>
                <c:ptCount val="1"/>
                <c:pt idx="0">
                  <c:v>0.26600000000000001</c:v>
                </c:pt>
              </c:numCache>
            </c:numRef>
          </c:val>
          <c:extLst>
            <c:ext xmlns:c16="http://schemas.microsoft.com/office/drawing/2014/chart" uri="{C3380CC4-5D6E-409C-BE32-E72D297353CC}">
              <c16:uniqueId val="{00000000-3456-4B8E-9360-427E7E742DBF}"/>
            </c:ext>
          </c:extLst>
        </c:ser>
        <c:dLbls>
          <c:dLblPos val="outEnd"/>
          <c:showLegendKey val="0"/>
          <c:showVal val="1"/>
          <c:showCatName val="0"/>
          <c:showSerName val="0"/>
          <c:showPercent val="0"/>
          <c:showBubbleSize val="0"/>
        </c:dLbls>
        <c:gapWidth val="219"/>
        <c:overlap val="-27"/>
        <c:axId val="1287191167"/>
        <c:axId val="1287198655"/>
      </c:barChart>
      <c:catAx>
        <c:axId val="128719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87198655"/>
        <c:crosses val="autoZero"/>
        <c:auto val="1"/>
        <c:lblAlgn val="ctr"/>
        <c:lblOffset val="100"/>
        <c:noMultiLvlLbl val="0"/>
      </c:catAx>
      <c:valAx>
        <c:axId val="128719865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87191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Injury</a:t>
            </a:r>
            <a:r>
              <a:rPr lang="en-US" b="1" baseline="0">
                <a:solidFill>
                  <a:schemeClr val="tx1"/>
                </a:solidFill>
              </a:rPr>
              <a:t> deaths per 100,000</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3D6E6F"/>
            </a:solidFill>
            <a:ln>
              <a:noFill/>
            </a:ln>
            <a:effectLst/>
          </c:spPr>
          <c:invertIfNegative val="0"/>
          <c:dPt>
            <c:idx val="8"/>
            <c:invertIfNegative val="0"/>
            <c:bubble3D val="0"/>
            <c:spPr>
              <a:solidFill>
                <a:schemeClr val="accent1"/>
              </a:solidFill>
              <a:ln>
                <a:noFill/>
              </a:ln>
              <a:effectLst/>
            </c:spPr>
            <c:extLst>
              <c:ext xmlns:c16="http://schemas.microsoft.com/office/drawing/2014/chart" uri="{C3380CC4-5D6E-409C-BE32-E72D297353CC}">
                <c16:uniqueId val="{00000002-4AC7-4200-B52A-86A385B04D4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'injury deaths'!$B$1:$J$1</c:f>
              <c:strCache>
                <c:ptCount val="9"/>
                <c:pt idx="0">
                  <c:v>2011</c:v>
                </c:pt>
                <c:pt idx="1">
                  <c:v>2012</c:v>
                </c:pt>
                <c:pt idx="2">
                  <c:v>2013</c:v>
                </c:pt>
                <c:pt idx="3">
                  <c:v>2014</c:v>
                </c:pt>
                <c:pt idx="4">
                  <c:v>2015</c:v>
                </c:pt>
                <c:pt idx="5">
                  <c:v>2016</c:v>
                </c:pt>
                <c:pt idx="6">
                  <c:v>2017</c:v>
                </c:pt>
                <c:pt idx="7">
                  <c:v>2019</c:v>
                </c:pt>
                <c:pt idx="8">
                  <c:v>U.S. (2019)</c:v>
                </c:pt>
              </c:strCache>
            </c:strRef>
          </c:cat>
          <c:val>
            <c:numRef>
              <c:f>'injury deaths'!$B$2:$J$2</c:f>
              <c:numCache>
                <c:formatCode>General</c:formatCode>
                <c:ptCount val="9"/>
                <c:pt idx="0">
                  <c:v>57.9</c:v>
                </c:pt>
                <c:pt idx="1">
                  <c:v>58</c:v>
                </c:pt>
                <c:pt idx="2">
                  <c:v>63.4</c:v>
                </c:pt>
                <c:pt idx="3">
                  <c:v>64.599999999999994</c:v>
                </c:pt>
                <c:pt idx="4">
                  <c:v>72.900000000000006</c:v>
                </c:pt>
                <c:pt idx="5">
                  <c:v>80.599999999999994</c:v>
                </c:pt>
                <c:pt idx="6">
                  <c:v>90.5</c:v>
                </c:pt>
                <c:pt idx="7">
                  <c:v>88.9</c:v>
                </c:pt>
                <c:pt idx="8">
                  <c:v>71.2</c:v>
                </c:pt>
              </c:numCache>
            </c:numRef>
          </c:val>
          <c:extLst>
            <c:ext xmlns:c16="http://schemas.microsoft.com/office/drawing/2014/chart" uri="{C3380CC4-5D6E-409C-BE32-E72D297353CC}">
              <c16:uniqueId val="{00000000-4AC7-4200-B52A-86A385B04D45}"/>
            </c:ext>
          </c:extLst>
        </c:ser>
        <c:dLbls>
          <c:dLblPos val="outEnd"/>
          <c:showLegendKey val="0"/>
          <c:showVal val="1"/>
          <c:showCatName val="0"/>
          <c:showSerName val="0"/>
          <c:showPercent val="0"/>
          <c:showBubbleSize val="0"/>
        </c:dLbls>
        <c:gapWidth val="219"/>
        <c:overlap val="-27"/>
        <c:axId val="792177887"/>
        <c:axId val="792178303"/>
      </c:barChart>
      <c:catAx>
        <c:axId val="792177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92178303"/>
        <c:crosses val="autoZero"/>
        <c:auto val="1"/>
        <c:lblAlgn val="ctr"/>
        <c:lblOffset val="100"/>
        <c:noMultiLvlLbl val="0"/>
      </c:catAx>
      <c:valAx>
        <c:axId val="79217830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921778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Fall-related</a:t>
            </a:r>
            <a:r>
              <a:rPr lang="en-US" b="1" baseline="0">
                <a:solidFill>
                  <a:schemeClr val="tx1"/>
                </a:solidFill>
              </a:rPr>
              <a:t> deaths (unintentional) per 100,000</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3D6E6F"/>
            </a:solidFill>
            <a:ln>
              <a:noFill/>
            </a:ln>
            <a:effectLst/>
          </c:spPr>
          <c:invertIfNegative val="0"/>
          <c:dPt>
            <c:idx val="8"/>
            <c:invertIfNegative val="0"/>
            <c:bubble3D val="0"/>
            <c:spPr>
              <a:solidFill>
                <a:schemeClr val="accent1"/>
              </a:solidFill>
              <a:ln>
                <a:noFill/>
              </a:ln>
              <a:effectLst/>
            </c:spPr>
            <c:extLst>
              <c:ext xmlns:c16="http://schemas.microsoft.com/office/drawing/2014/chart" uri="{C3380CC4-5D6E-409C-BE32-E72D297353CC}">
                <c16:uniqueId val="{00000002-6016-4F84-8A21-1975A3AD74F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'fall deaths'!$B$1:$J$1</c:f>
              <c:strCache>
                <c:ptCount val="9"/>
                <c:pt idx="0">
                  <c:v>2011</c:v>
                </c:pt>
                <c:pt idx="1">
                  <c:v>2012</c:v>
                </c:pt>
                <c:pt idx="2">
                  <c:v>2013</c:v>
                </c:pt>
                <c:pt idx="3">
                  <c:v>2014</c:v>
                </c:pt>
                <c:pt idx="4">
                  <c:v>2015</c:v>
                </c:pt>
                <c:pt idx="5">
                  <c:v>2016</c:v>
                </c:pt>
                <c:pt idx="6">
                  <c:v>2017</c:v>
                </c:pt>
                <c:pt idx="7">
                  <c:v>2019</c:v>
                </c:pt>
                <c:pt idx="8">
                  <c:v>U.S. (2019)</c:v>
                </c:pt>
              </c:strCache>
            </c:strRef>
          </c:cat>
          <c:val>
            <c:numRef>
              <c:f>'fall deaths'!$B$2:$J$2</c:f>
              <c:numCache>
                <c:formatCode>General</c:formatCode>
                <c:ptCount val="9"/>
                <c:pt idx="0">
                  <c:v>6.4</c:v>
                </c:pt>
                <c:pt idx="1">
                  <c:v>7.7</c:v>
                </c:pt>
                <c:pt idx="2">
                  <c:v>8.6999999999999993</c:v>
                </c:pt>
                <c:pt idx="3">
                  <c:v>8.8000000000000007</c:v>
                </c:pt>
                <c:pt idx="4">
                  <c:v>10.7</c:v>
                </c:pt>
                <c:pt idx="5">
                  <c:v>11.8</c:v>
                </c:pt>
                <c:pt idx="6">
                  <c:v>12.3</c:v>
                </c:pt>
                <c:pt idx="7">
                  <c:v>17.8</c:v>
                </c:pt>
                <c:pt idx="8">
                  <c:v>10.199999999999999</c:v>
                </c:pt>
              </c:numCache>
            </c:numRef>
          </c:val>
          <c:extLst>
            <c:ext xmlns:c16="http://schemas.microsoft.com/office/drawing/2014/chart" uri="{C3380CC4-5D6E-409C-BE32-E72D297353CC}">
              <c16:uniqueId val="{00000000-6016-4F84-8A21-1975A3AD74F9}"/>
            </c:ext>
          </c:extLst>
        </c:ser>
        <c:dLbls>
          <c:dLblPos val="outEnd"/>
          <c:showLegendKey val="0"/>
          <c:showVal val="1"/>
          <c:showCatName val="0"/>
          <c:showSerName val="0"/>
          <c:showPercent val="0"/>
          <c:showBubbleSize val="0"/>
        </c:dLbls>
        <c:gapWidth val="219"/>
        <c:overlap val="-27"/>
        <c:axId val="1677779999"/>
        <c:axId val="1677780415"/>
      </c:barChart>
      <c:catAx>
        <c:axId val="1677779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677780415"/>
        <c:crosses val="autoZero"/>
        <c:auto val="1"/>
        <c:lblAlgn val="ctr"/>
        <c:lblOffset val="100"/>
        <c:noMultiLvlLbl val="0"/>
      </c:catAx>
      <c:valAx>
        <c:axId val="167778041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777799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Poisoning deaths (unintentional</a:t>
            </a:r>
            <a:r>
              <a:rPr lang="en-US" b="1" baseline="0">
                <a:solidFill>
                  <a:schemeClr val="tx1"/>
                </a:solidFill>
              </a:rPr>
              <a:t> and undetermined) per 100,000</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8"/>
            <c:invertIfNegative val="0"/>
            <c:bubble3D val="0"/>
            <c:spPr>
              <a:solidFill>
                <a:schemeClr val="accent1"/>
              </a:solidFill>
              <a:ln>
                <a:noFill/>
              </a:ln>
              <a:effectLst/>
            </c:spPr>
            <c:extLst>
              <c:ext xmlns:c16="http://schemas.microsoft.com/office/drawing/2014/chart" uri="{C3380CC4-5D6E-409C-BE32-E72D297353CC}">
                <c16:uniqueId val="{00000000-2A69-4071-81FD-C4B3CA72051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'poisoning deaths'!$B$1:$J$1</c:f>
              <c:strCache>
                <c:ptCount val="9"/>
                <c:pt idx="0">
                  <c:v>2011</c:v>
                </c:pt>
                <c:pt idx="1">
                  <c:v>2012</c:v>
                </c:pt>
                <c:pt idx="2">
                  <c:v>2013</c:v>
                </c:pt>
                <c:pt idx="3">
                  <c:v>2014</c:v>
                </c:pt>
                <c:pt idx="4">
                  <c:v>2015</c:v>
                </c:pt>
                <c:pt idx="5">
                  <c:v>2016</c:v>
                </c:pt>
                <c:pt idx="6">
                  <c:v>2017</c:v>
                </c:pt>
                <c:pt idx="7">
                  <c:v>2019</c:v>
                </c:pt>
                <c:pt idx="8">
                  <c:v>U.S. (2019)</c:v>
                </c:pt>
              </c:strCache>
            </c:strRef>
          </c:cat>
          <c:val>
            <c:numRef>
              <c:f>'poisoning deaths'!$B$2:$J$2</c:f>
              <c:numCache>
                <c:formatCode>General</c:formatCode>
                <c:ptCount val="9"/>
                <c:pt idx="0">
                  <c:v>10.199999999999999</c:v>
                </c:pt>
                <c:pt idx="1">
                  <c:v>10.1</c:v>
                </c:pt>
                <c:pt idx="2">
                  <c:v>12.6</c:v>
                </c:pt>
                <c:pt idx="3">
                  <c:v>16.5</c:v>
                </c:pt>
                <c:pt idx="4">
                  <c:v>21.4</c:v>
                </c:pt>
                <c:pt idx="5">
                  <c:v>27.6</c:v>
                </c:pt>
                <c:pt idx="6">
                  <c:v>33</c:v>
                </c:pt>
                <c:pt idx="7">
                  <c:v>29.6</c:v>
                </c:pt>
                <c:pt idx="8">
                  <c:v>21.4</c:v>
                </c:pt>
              </c:numCache>
            </c:numRef>
          </c:val>
          <c:extLst>
            <c:ext xmlns:c16="http://schemas.microsoft.com/office/drawing/2014/chart" uri="{C3380CC4-5D6E-409C-BE32-E72D297353CC}">
              <c16:uniqueId val="{00000000-6953-4325-87A7-23A8DA1799F4}"/>
            </c:ext>
          </c:extLst>
        </c:ser>
        <c:dLbls>
          <c:dLblPos val="outEnd"/>
          <c:showLegendKey val="0"/>
          <c:showVal val="1"/>
          <c:showCatName val="0"/>
          <c:showSerName val="0"/>
          <c:showPercent val="0"/>
          <c:showBubbleSize val="0"/>
        </c:dLbls>
        <c:gapWidth val="219"/>
        <c:overlap val="-27"/>
        <c:axId val="786800095"/>
        <c:axId val="786800511"/>
      </c:barChart>
      <c:catAx>
        <c:axId val="78680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86800511"/>
        <c:crosses val="autoZero"/>
        <c:auto val="1"/>
        <c:lblAlgn val="ctr"/>
        <c:lblOffset val="100"/>
        <c:noMultiLvlLbl val="0"/>
      </c:catAx>
      <c:valAx>
        <c:axId val="78680051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868000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Overdose deaths per 100,000</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rgbClr val="3D6E6F"/>
              </a:solidFill>
              <a:ln w="9525">
                <a:solidFill>
                  <a:srgbClr val="3D6E6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overdose!$E$1:$I$1</c:f>
              <c:numCache>
                <c:formatCode>General</c:formatCode>
                <c:ptCount val="5"/>
                <c:pt idx="0">
                  <c:v>2016</c:v>
                </c:pt>
                <c:pt idx="1">
                  <c:v>2017</c:v>
                </c:pt>
                <c:pt idx="2">
                  <c:v>2018</c:v>
                </c:pt>
                <c:pt idx="3">
                  <c:v>2019</c:v>
                </c:pt>
                <c:pt idx="4">
                  <c:v>2020</c:v>
                </c:pt>
              </c:numCache>
            </c:numRef>
          </c:cat>
          <c:val>
            <c:numRef>
              <c:f>overdose!$E$2:$I$2</c:f>
              <c:numCache>
                <c:formatCode>General</c:formatCode>
                <c:ptCount val="5"/>
                <c:pt idx="0">
                  <c:v>28.2</c:v>
                </c:pt>
                <c:pt idx="1">
                  <c:v>31.3</c:v>
                </c:pt>
                <c:pt idx="2">
                  <c:v>26.4</c:v>
                </c:pt>
                <c:pt idx="3">
                  <c:v>28.3</c:v>
                </c:pt>
                <c:pt idx="4">
                  <c:v>37.299999999999997</c:v>
                </c:pt>
              </c:numCache>
            </c:numRef>
          </c:val>
          <c:smooth val="0"/>
          <c:extLst>
            <c:ext xmlns:c16="http://schemas.microsoft.com/office/drawing/2014/chart" uri="{C3380CC4-5D6E-409C-BE32-E72D297353CC}">
              <c16:uniqueId val="{00000000-5306-4579-B628-213359577C69}"/>
            </c:ext>
          </c:extLst>
        </c:ser>
        <c:dLbls>
          <c:dLblPos val="t"/>
          <c:showLegendKey val="0"/>
          <c:showVal val="1"/>
          <c:showCatName val="0"/>
          <c:showSerName val="0"/>
          <c:showPercent val="0"/>
          <c:showBubbleSize val="0"/>
        </c:dLbls>
        <c:marker val="1"/>
        <c:smooth val="0"/>
        <c:axId val="1379174943"/>
        <c:axId val="1379179935"/>
      </c:lineChart>
      <c:catAx>
        <c:axId val="137917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79179935"/>
        <c:crosses val="autoZero"/>
        <c:auto val="1"/>
        <c:lblAlgn val="ctr"/>
        <c:lblOffset val="100"/>
        <c:noMultiLvlLbl val="0"/>
      </c:catAx>
      <c:valAx>
        <c:axId val="13791799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79174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Overdose deaths per 100,000</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overdose!$A$5</c:f>
              <c:strCache>
                <c:ptCount val="1"/>
                <c:pt idx="0">
                  <c:v>U.S. (2019)</c:v>
                </c:pt>
              </c:strCache>
            </c:strRef>
          </c:cat>
          <c:val>
            <c:numRef>
              <c:f>overdose!$B$5</c:f>
              <c:numCache>
                <c:formatCode>General</c:formatCode>
                <c:ptCount val="1"/>
                <c:pt idx="0">
                  <c:v>21.5</c:v>
                </c:pt>
              </c:numCache>
            </c:numRef>
          </c:val>
          <c:extLst>
            <c:ext xmlns:c16="http://schemas.microsoft.com/office/drawing/2014/chart" uri="{C3380CC4-5D6E-409C-BE32-E72D297353CC}">
              <c16:uniqueId val="{00000000-34F4-48A4-BE23-E6DD674ECF44}"/>
            </c:ext>
          </c:extLst>
        </c:ser>
        <c:dLbls>
          <c:dLblPos val="outEnd"/>
          <c:showLegendKey val="0"/>
          <c:showVal val="1"/>
          <c:showCatName val="0"/>
          <c:showSerName val="0"/>
          <c:showPercent val="0"/>
          <c:showBubbleSize val="0"/>
        </c:dLbls>
        <c:gapWidth val="219"/>
        <c:overlap val="-27"/>
        <c:axId val="1287195743"/>
        <c:axId val="1287190751"/>
      </c:barChart>
      <c:catAx>
        <c:axId val="128719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87190751"/>
        <c:crosses val="autoZero"/>
        <c:auto val="1"/>
        <c:lblAlgn val="ctr"/>
        <c:lblOffset val="100"/>
        <c:noMultiLvlLbl val="0"/>
      </c:catAx>
      <c:valAx>
        <c:axId val="128719075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87195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Past 30-day</a:t>
            </a:r>
            <a:r>
              <a:rPr lang="en-US" b="1" baseline="0">
                <a:solidFill>
                  <a:schemeClr val="tx1"/>
                </a:solidFill>
              </a:rPr>
              <a:t> marijuana use (adults)</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rgbClr val="3D6E6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'30 day marijuana'!$D$1:$I$1</c:f>
              <c:numCache>
                <c:formatCode>General</c:formatCode>
                <c:ptCount val="6"/>
                <c:pt idx="0">
                  <c:v>2012</c:v>
                </c:pt>
                <c:pt idx="1">
                  <c:v>2013</c:v>
                </c:pt>
                <c:pt idx="2">
                  <c:v>2014</c:v>
                </c:pt>
                <c:pt idx="3">
                  <c:v>2015</c:v>
                </c:pt>
                <c:pt idx="4">
                  <c:v>2016</c:v>
                </c:pt>
                <c:pt idx="5">
                  <c:v>2017</c:v>
                </c:pt>
              </c:numCache>
            </c:numRef>
          </c:cat>
          <c:val>
            <c:numRef>
              <c:f>'30 day marijuana'!$D$2:$I$2</c:f>
              <c:numCache>
                <c:formatCode>0.0%</c:formatCode>
                <c:ptCount val="6"/>
                <c:pt idx="0">
                  <c:v>7.0999999999999994E-2</c:v>
                </c:pt>
                <c:pt idx="1">
                  <c:v>7.8E-2</c:v>
                </c:pt>
                <c:pt idx="2">
                  <c:v>0.10100000000000001</c:v>
                </c:pt>
                <c:pt idx="3">
                  <c:v>9.4E-2</c:v>
                </c:pt>
                <c:pt idx="4">
                  <c:v>0.14399999999999999</c:v>
                </c:pt>
                <c:pt idx="5">
                  <c:v>0.16300000000000001</c:v>
                </c:pt>
              </c:numCache>
            </c:numRef>
          </c:val>
          <c:smooth val="0"/>
          <c:extLst>
            <c:ext xmlns:c16="http://schemas.microsoft.com/office/drawing/2014/chart" uri="{C3380CC4-5D6E-409C-BE32-E72D297353CC}">
              <c16:uniqueId val="{00000000-5722-47BA-AD39-2142D98EAC1D}"/>
            </c:ext>
          </c:extLst>
        </c:ser>
        <c:dLbls>
          <c:dLblPos val="t"/>
          <c:showLegendKey val="0"/>
          <c:showVal val="1"/>
          <c:showCatName val="0"/>
          <c:showSerName val="0"/>
          <c:showPercent val="0"/>
          <c:showBubbleSize val="0"/>
        </c:dLbls>
        <c:marker val="1"/>
        <c:smooth val="0"/>
        <c:axId val="893090799"/>
        <c:axId val="893076655"/>
      </c:lineChart>
      <c:catAx>
        <c:axId val="89309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93076655"/>
        <c:crosses val="autoZero"/>
        <c:auto val="1"/>
        <c:lblAlgn val="ctr"/>
        <c:lblOffset val="100"/>
        <c:noMultiLvlLbl val="0"/>
      </c:catAx>
      <c:valAx>
        <c:axId val="89307665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93090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a:solidFill>
                  <a:schemeClr val="tx1"/>
                </a:solidFill>
              </a:rPr>
              <a:t>Individuals living in poverty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rgbClr val="3D6E6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poverty!$A$10:$A$17</c:f>
              <c:numCache>
                <c:formatCode>General</c:formatCode>
                <c:ptCount val="8"/>
                <c:pt idx="0">
                  <c:v>2012</c:v>
                </c:pt>
                <c:pt idx="1">
                  <c:v>2013</c:v>
                </c:pt>
                <c:pt idx="2">
                  <c:v>2014</c:v>
                </c:pt>
                <c:pt idx="3">
                  <c:v>2015</c:v>
                </c:pt>
                <c:pt idx="4">
                  <c:v>2016</c:v>
                </c:pt>
                <c:pt idx="5">
                  <c:v>2017</c:v>
                </c:pt>
                <c:pt idx="6">
                  <c:v>2018</c:v>
                </c:pt>
                <c:pt idx="7">
                  <c:v>2019</c:v>
                </c:pt>
              </c:numCache>
            </c:numRef>
          </c:cat>
          <c:val>
            <c:numRef>
              <c:f>poverty!$B$10:$B$17</c:f>
              <c:numCache>
                <c:formatCode>0.0%</c:formatCode>
                <c:ptCount val="8"/>
                <c:pt idx="0">
                  <c:v>0.14699999999999999</c:v>
                </c:pt>
                <c:pt idx="1">
                  <c:v>0.14000000000000001</c:v>
                </c:pt>
                <c:pt idx="2">
                  <c:v>0.14099999999999999</c:v>
                </c:pt>
                <c:pt idx="3">
                  <c:v>0.13400000000000001</c:v>
                </c:pt>
                <c:pt idx="4">
                  <c:v>0.125</c:v>
                </c:pt>
                <c:pt idx="5">
                  <c:v>0.111</c:v>
                </c:pt>
                <c:pt idx="6">
                  <c:v>0.11600000000000001</c:v>
                </c:pt>
                <c:pt idx="7">
                  <c:v>0.109</c:v>
                </c:pt>
              </c:numCache>
            </c:numRef>
          </c:val>
          <c:smooth val="0"/>
          <c:extLst>
            <c:ext xmlns:c16="http://schemas.microsoft.com/office/drawing/2014/chart" uri="{C3380CC4-5D6E-409C-BE32-E72D297353CC}">
              <c16:uniqueId val="{00000000-B910-465E-A7DC-EDF76F79FDED}"/>
            </c:ext>
          </c:extLst>
        </c:ser>
        <c:dLbls>
          <c:dLblPos val="t"/>
          <c:showLegendKey val="0"/>
          <c:showVal val="1"/>
          <c:showCatName val="0"/>
          <c:showSerName val="0"/>
          <c:showPercent val="0"/>
          <c:showBubbleSize val="0"/>
        </c:dLbls>
        <c:marker val="1"/>
        <c:smooth val="0"/>
        <c:axId val="983473856"/>
        <c:axId val="983479264"/>
      </c:lineChart>
      <c:catAx>
        <c:axId val="9834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83479264"/>
        <c:crosses val="autoZero"/>
        <c:auto val="1"/>
        <c:lblAlgn val="ctr"/>
        <c:lblOffset val="100"/>
        <c:noMultiLvlLbl val="0"/>
      </c:catAx>
      <c:valAx>
        <c:axId val="98347926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83473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a:solidFill>
                  <a:schemeClr val="tx1"/>
                </a:solidFill>
              </a:rPr>
              <a:t>Individuals living in poverty</a:t>
            </a:r>
          </a:p>
        </c:rich>
      </c:tx>
      <c:layout>
        <c:manualLayout>
          <c:xMode val="edge"/>
          <c:yMode val="edge"/>
          <c:x val="0.32110912272329595"/>
          <c:y val="1.543209876543209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poverty!$A$5</c:f>
              <c:strCache>
                <c:ptCount val="1"/>
                <c:pt idx="0">
                  <c:v> U.S. (2019)</c:v>
                </c:pt>
              </c:strCache>
            </c:strRef>
          </c:cat>
          <c:val>
            <c:numRef>
              <c:f>poverty!$B$5</c:f>
              <c:numCache>
                <c:formatCode>0.0%</c:formatCode>
                <c:ptCount val="1"/>
                <c:pt idx="0">
                  <c:v>0.123</c:v>
                </c:pt>
              </c:numCache>
            </c:numRef>
          </c:val>
          <c:extLst>
            <c:ext xmlns:c16="http://schemas.microsoft.com/office/drawing/2014/chart" uri="{C3380CC4-5D6E-409C-BE32-E72D297353CC}">
              <c16:uniqueId val="{00000000-96DC-45C6-9880-5D9770551A33}"/>
            </c:ext>
          </c:extLst>
        </c:ser>
        <c:dLbls>
          <c:dLblPos val="outEnd"/>
          <c:showLegendKey val="0"/>
          <c:showVal val="1"/>
          <c:showCatName val="0"/>
          <c:showSerName val="0"/>
          <c:showPercent val="0"/>
          <c:showBubbleSize val="0"/>
        </c:dLbls>
        <c:gapWidth val="219"/>
        <c:overlap val="-27"/>
        <c:axId val="742388288"/>
        <c:axId val="742392448"/>
      </c:barChart>
      <c:catAx>
        <c:axId val="74238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42392448"/>
        <c:crosses val="autoZero"/>
        <c:auto val="1"/>
        <c:lblAlgn val="ctr"/>
        <c:lblOffset val="100"/>
        <c:noMultiLvlLbl val="0"/>
      </c:catAx>
      <c:valAx>
        <c:axId val="7423924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742388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Median household</a:t>
            </a:r>
            <a:r>
              <a:rPr lang="en-US" b="1" baseline="0" dirty="0">
                <a:solidFill>
                  <a:schemeClr val="tx1"/>
                </a:solidFill>
              </a:rPr>
              <a:t> income</a:t>
            </a:r>
            <a:endParaRPr lang="en-US" b="1" dirty="0">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3D6E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'median income'!$B$1:$I$1</c:f>
              <c:numCache>
                <c:formatCode>General</c:formatCode>
                <c:ptCount val="8"/>
                <c:pt idx="0">
                  <c:v>2012</c:v>
                </c:pt>
                <c:pt idx="1">
                  <c:v>2013</c:v>
                </c:pt>
                <c:pt idx="2">
                  <c:v>2014</c:v>
                </c:pt>
                <c:pt idx="3">
                  <c:v>2015</c:v>
                </c:pt>
                <c:pt idx="4">
                  <c:v>2016</c:v>
                </c:pt>
                <c:pt idx="5">
                  <c:v>2017</c:v>
                </c:pt>
                <c:pt idx="6">
                  <c:v>2018</c:v>
                </c:pt>
                <c:pt idx="7">
                  <c:v>2019</c:v>
                </c:pt>
              </c:numCache>
            </c:numRef>
          </c:cat>
          <c:val>
            <c:numRef>
              <c:f>'median income'!$B$2:$I$2</c:f>
              <c:numCache>
                <c:formatCode>"$"#,##0_);[Red]\("$"#,##0\)</c:formatCode>
                <c:ptCount val="8"/>
                <c:pt idx="0">
                  <c:v>46709</c:v>
                </c:pt>
                <c:pt idx="1">
                  <c:v>46974</c:v>
                </c:pt>
                <c:pt idx="2">
                  <c:v>49462</c:v>
                </c:pt>
                <c:pt idx="3">
                  <c:v>51494</c:v>
                </c:pt>
                <c:pt idx="4">
                  <c:v>53079</c:v>
                </c:pt>
                <c:pt idx="5">
                  <c:v>56277</c:v>
                </c:pt>
                <c:pt idx="6">
                  <c:v>55602</c:v>
                </c:pt>
                <c:pt idx="7">
                  <c:v>58924</c:v>
                </c:pt>
              </c:numCache>
            </c:numRef>
          </c:val>
          <c:extLst>
            <c:ext xmlns:c16="http://schemas.microsoft.com/office/drawing/2014/chart" uri="{C3380CC4-5D6E-409C-BE32-E72D297353CC}">
              <c16:uniqueId val="{00000000-C918-4696-8388-1AFFDD366F0D}"/>
            </c:ext>
          </c:extLst>
        </c:ser>
        <c:dLbls>
          <c:showLegendKey val="0"/>
          <c:showVal val="1"/>
          <c:showCatName val="0"/>
          <c:showSerName val="0"/>
          <c:showPercent val="0"/>
          <c:showBubbleSize val="0"/>
        </c:dLbls>
        <c:gapWidth val="150"/>
        <c:axId val="1102080831"/>
        <c:axId val="1102081663"/>
      </c:barChart>
      <c:catAx>
        <c:axId val="1102080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02081663"/>
        <c:crosses val="autoZero"/>
        <c:auto val="1"/>
        <c:lblAlgn val="ctr"/>
        <c:lblOffset val="100"/>
        <c:noMultiLvlLbl val="0"/>
      </c:catAx>
      <c:valAx>
        <c:axId val="1102081663"/>
        <c:scaling>
          <c:orientation val="minMax"/>
        </c:scaling>
        <c:delete val="1"/>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crossAx val="11020808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Median household income</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'median income'!$A$6</c:f>
              <c:strCache>
                <c:ptCount val="1"/>
                <c:pt idx="0">
                  <c:v>U.S. (2019)</c:v>
                </c:pt>
              </c:strCache>
            </c:strRef>
          </c:cat>
          <c:val>
            <c:numRef>
              <c:f>'median income'!$B$6</c:f>
              <c:numCache>
                <c:formatCode>"$"#,##0_);[Red]\("$"#,##0\)</c:formatCode>
                <c:ptCount val="1"/>
                <c:pt idx="0">
                  <c:v>65712</c:v>
                </c:pt>
              </c:numCache>
            </c:numRef>
          </c:val>
          <c:extLst>
            <c:ext xmlns:c16="http://schemas.microsoft.com/office/drawing/2014/chart" uri="{C3380CC4-5D6E-409C-BE32-E72D297353CC}">
              <c16:uniqueId val="{00000000-884A-4579-82B1-55BFEBBEBD81}"/>
            </c:ext>
          </c:extLst>
        </c:ser>
        <c:dLbls>
          <c:dLblPos val="outEnd"/>
          <c:showLegendKey val="0"/>
          <c:showVal val="1"/>
          <c:showCatName val="0"/>
          <c:showSerName val="0"/>
          <c:showPercent val="0"/>
          <c:showBubbleSize val="0"/>
        </c:dLbls>
        <c:gapWidth val="219"/>
        <c:overlap val="-27"/>
        <c:axId val="1102086239"/>
        <c:axId val="1102084991"/>
      </c:barChart>
      <c:catAx>
        <c:axId val="1102086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02084991"/>
        <c:crosses val="autoZero"/>
        <c:auto val="1"/>
        <c:lblAlgn val="ctr"/>
        <c:lblOffset val="100"/>
        <c:noMultiLvlLbl val="0"/>
      </c:catAx>
      <c:valAx>
        <c:axId val="1102084991"/>
        <c:scaling>
          <c:orientation val="minMax"/>
        </c:scaling>
        <c:delete val="1"/>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crossAx val="11020862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High school student graduation</a:t>
            </a:r>
          </a:p>
        </c:rich>
      </c:tx>
      <c:layout>
        <c:manualLayout>
          <c:xMode val="edge"/>
          <c:yMode val="edge"/>
          <c:x val="0.26321323470929769"/>
          <c:y val="3.086419753086419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rgbClr val="3D6E6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'hs grad rate'!$B$1:$I$1</c:f>
              <c:numCache>
                <c:formatCode>General</c:formatCode>
                <c:ptCount val="8"/>
                <c:pt idx="0">
                  <c:v>2013</c:v>
                </c:pt>
                <c:pt idx="1">
                  <c:v>2014</c:v>
                </c:pt>
                <c:pt idx="2">
                  <c:v>2015</c:v>
                </c:pt>
                <c:pt idx="3">
                  <c:v>2016</c:v>
                </c:pt>
                <c:pt idx="4">
                  <c:v>2017</c:v>
                </c:pt>
                <c:pt idx="5">
                  <c:v>2018</c:v>
                </c:pt>
                <c:pt idx="6">
                  <c:v>2019</c:v>
                </c:pt>
                <c:pt idx="7">
                  <c:v>2020</c:v>
                </c:pt>
              </c:numCache>
            </c:numRef>
          </c:cat>
          <c:val>
            <c:numRef>
              <c:f>'hs grad rate'!$B$2:$I$2</c:f>
              <c:numCache>
                <c:formatCode>0.0%</c:formatCode>
                <c:ptCount val="8"/>
                <c:pt idx="0">
                  <c:v>0.86399999999999999</c:v>
                </c:pt>
                <c:pt idx="1">
                  <c:v>0.86499999999999999</c:v>
                </c:pt>
                <c:pt idx="2">
                  <c:v>0.877</c:v>
                </c:pt>
                <c:pt idx="3">
                  <c:v>0.871</c:v>
                </c:pt>
                <c:pt idx="4">
                  <c:v>0.86899999999999999</c:v>
                </c:pt>
                <c:pt idx="5">
                  <c:v>0.86699999999999999</c:v>
                </c:pt>
                <c:pt idx="6">
                  <c:v>0.875</c:v>
                </c:pt>
                <c:pt idx="7">
                  <c:v>0.874</c:v>
                </c:pt>
              </c:numCache>
            </c:numRef>
          </c:val>
          <c:smooth val="0"/>
          <c:extLst>
            <c:ext xmlns:c16="http://schemas.microsoft.com/office/drawing/2014/chart" uri="{C3380CC4-5D6E-409C-BE32-E72D297353CC}">
              <c16:uniqueId val="{00000000-BF47-47CA-9043-8FC1F68057A4}"/>
            </c:ext>
          </c:extLst>
        </c:ser>
        <c:dLbls>
          <c:dLblPos val="t"/>
          <c:showLegendKey val="0"/>
          <c:showVal val="1"/>
          <c:showCatName val="0"/>
          <c:showSerName val="0"/>
          <c:showPercent val="0"/>
          <c:showBubbleSize val="0"/>
        </c:dLbls>
        <c:marker val="1"/>
        <c:smooth val="0"/>
        <c:axId val="1238421567"/>
        <c:axId val="1238430719"/>
      </c:lineChart>
      <c:catAx>
        <c:axId val="123842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8430719"/>
        <c:crosses val="autoZero"/>
        <c:auto val="1"/>
        <c:lblAlgn val="ctr"/>
        <c:lblOffset val="100"/>
        <c:noMultiLvlLbl val="0"/>
      </c:catAx>
      <c:valAx>
        <c:axId val="1238430719"/>
        <c:scaling>
          <c:orientation val="minMax"/>
          <c:max val="0.9"/>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238421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High school student graduation</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'hs grad rate'!$A$6</c:f>
              <c:strCache>
                <c:ptCount val="1"/>
                <c:pt idx="0">
                  <c:v>U.S. (2019)</c:v>
                </c:pt>
              </c:strCache>
            </c:strRef>
          </c:cat>
          <c:val>
            <c:numRef>
              <c:f>'hs grad rate'!$B$6</c:f>
              <c:numCache>
                <c:formatCode>0.0%</c:formatCode>
                <c:ptCount val="1"/>
                <c:pt idx="0">
                  <c:v>0.871</c:v>
                </c:pt>
              </c:numCache>
            </c:numRef>
          </c:val>
          <c:extLst>
            <c:ext xmlns:c16="http://schemas.microsoft.com/office/drawing/2014/chart" uri="{C3380CC4-5D6E-409C-BE32-E72D297353CC}">
              <c16:uniqueId val="{00000000-30F6-4CE2-881C-71E6DBDDB2FA}"/>
            </c:ext>
          </c:extLst>
        </c:ser>
        <c:dLbls>
          <c:dLblPos val="outEnd"/>
          <c:showLegendKey val="0"/>
          <c:showVal val="1"/>
          <c:showCatName val="0"/>
          <c:showSerName val="0"/>
          <c:showPercent val="0"/>
          <c:showBubbleSize val="0"/>
        </c:dLbls>
        <c:gapWidth val="219"/>
        <c:overlap val="-27"/>
        <c:axId val="1238419903"/>
        <c:axId val="1238423647"/>
      </c:barChart>
      <c:catAx>
        <c:axId val="123841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8423647"/>
        <c:crosses val="autoZero"/>
        <c:auto val="1"/>
        <c:lblAlgn val="ctr"/>
        <c:lblOffset val="100"/>
        <c:noMultiLvlLbl val="0"/>
      </c:catAx>
      <c:valAx>
        <c:axId val="123842364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38419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14 or more days lost due to poor physical</a:t>
            </a:r>
            <a:r>
              <a:rPr lang="en-US" b="1" baseline="0">
                <a:solidFill>
                  <a:schemeClr val="tx1"/>
                </a:solidFill>
              </a:rPr>
              <a:t> health</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rgbClr val="3D6E6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'14+ days poor health'!$C$1:$I$1</c:f>
              <c:numCache>
                <c:formatCode>General</c:formatCode>
                <c:ptCount val="7"/>
                <c:pt idx="0">
                  <c:v>2011</c:v>
                </c:pt>
                <c:pt idx="1">
                  <c:v>2012</c:v>
                </c:pt>
                <c:pt idx="2">
                  <c:v>2013</c:v>
                </c:pt>
                <c:pt idx="3">
                  <c:v>2014</c:v>
                </c:pt>
                <c:pt idx="4">
                  <c:v>2015</c:v>
                </c:pt>
                <c:pt idx="5">
                  <c:v>2016</c:v>
                </c:pt>
                <c:pt idx="6">
                  <c:v>2017</c:v>
                </c:pt>
              </c:numCache>
            </c:numRef>
          </c:cat>
          <c:val>
            <c:numRef>
              <c:f>'14+ days poor health'!$C$2:$I$2</c:f>
              <c:numCache>
                <c:formatCode>0.0%</c:formatCode>
                <c:ptCount val="7"/>
                <c:pt idx="0">
                  <c:v>0.13600000000000001</c:v>
                </c:pt>
                <c:pt idx="1">
                  <c:v>0.128</c:v>
                </c:pt>
                <c:pt idx="2">
                  <c:v>0.128</c:v>
                </c:pt>
                <c:pt idx="3">
                  <c:v>0.12</c:v>
                </c:pt>
                <c:pt idx="4">
                  <c:v>0.11899999999999999</c:v>
                </c:pt>
                <c:pt idx="5">
                  <c:v>0.13600000000000001</c:v>
                </c:pt>
                <c:pt idx="6">
                  <c:v>0.13</c:v>
                </c:pt>
              </c:numCache>
            </c:numRef>
          </c:val>
          <c:smooth val="0"/>
          <c:extLst>
            <c:ext xmlns:c16="http://schemas.microsoft.com/office/drawing/2014/chart" uri="{C3380CC4-5D6E-409C-BE32-E72D297353CC}">
              <c16:uniqueId val="{00000000-AAE6-474D-AA8B-EE8D0C78F4B8}"/>
            </c:ext>
          </c:extLst>
        </c:ser>
        <c:dLbls>
          <c:dLblPos val="t"/>
          <c:showLegendKey val="0"/>
          <c:showVal val="1"/>
          <c:showCatName val="0"/>
          <c:showSerName val="0"/>
          <c:showPercent val="0"/>
          <c:showBubbleSize val="0"/>
        </c:dLbls>
        <c:marker val="1"/>
        <c:smooth val="0"/>
        <c:axId val="1238431551"/>
        <c:axId val="1238425311"/>
      </c:lineChart>
      <c:catAx>
        <c:axId val="123843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8425311"/>
        <c:crosses val="autoZero"/>
        <c:auto val="1"/>
        <c:lblAlgn val="ctr"/>
        <c:lblOffset val="100"/>
        <c:noMultiLvlLbl val="0"/>
      </c:catAx>
      <c:valAx>
        <c:axId val="1238425311"/>
        <c:scaling>
          <c:orientation val="minMax"/>
          <c:min val="5.000000000000001E-2"/>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2384315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Local Planning Committee Member to go over agenda and then turn it over to Jo Morrissey to provide an overview of the Zoom tools available and the purpose of </a:t>
            </a:r>
            <a:r>
              <a:rPr lang="en-US" sz="1200" b="0">
                <a:effectLst/>
                <a:latin typeface="Arial" panose="020B0604020202020204" pitchFamily="34" charset="0"/>
                <a:ea typeface="Calibri" panose="020F0502020204030204" pitchFamily="34" charset="0"/>
              </a:rPr>
              <a:t>today’s forum</a:t>
            </a:r>
            <a:endParaRPr lang="en-US" sz="1200" b="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6CDD7-021C-4D44-A941-E7B69ADD7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539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today’s event, we have selected a set of statewide indicators that we felt may be of interest to you.</a:t>
            </a:r>
          </a:p>
          <a:p>
            <a:endParaRPr lang="en-US" baseline="0" dirty="0" smtClean="0"/>
          </a:p>
          <a:p>
            <a:r>
              <a:rPr lang="en-US" dirty="0" smtClean="0"/>
              <a:t>As</a:t>
            </a:r>
            <a:r>
              <a:rPr lang="en-US" baseline="0" dirty="0" smtClean="0"/>
              <a:t> we walk through the following data slides together, take notes. What surprises you? What stands out? What’s moving in the wrong direction? </a:t>
            </a:r>
          </a:p>
          <a:p>
            <a:endParaRPr lang="en-US" baseline="0" dirty="0" smtClean="0"/>
          </a:p>
          <a:p>
            <a:r>
              <a:rPr lang="en-US" baseline="0" dirty="0" smtClean="0"/>
              <a:t>Once the data presentation is over, you will be divided into breakout groups to discuss the data, share your top concerns, identify your top priorities, and share your knowledge about what’s working and what we need to work on to address those top concerns. </a:t>
            </a:r>
          </a:p>
          <a:p>
            <a:r>
              <a:rPr lang="en-US" dirty="0" smtClean="0"/>
              <a:t> </a:t>
            </a:r>
          </a:p>
          <a:p>
            <a:endParaRPr lang="en-US" dirty="0" smtClean="0"/>
          </a:p>
          <a:p>
            <a:r>
              <a:rPr lang="en-US" dirty="0" smtClean="0"/>
              <a:t>Ready? Here we go.</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92535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Maine is 78, which is slightly lower than the U.S. life expectancy of 78.7.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Maine. They are also the leading causes of death for many of the counties.</a:t>
            </a:r>
            <a:endParaRPr lang="en-US" dirty="0"/>
          </a:p>
          <a:p>
            <a:endParaRPr lang="en-US" dirty="0"/>
          </a:p>
          <a:p>
            <a:r>
              <a:rPr lang="en-US" dirty="0"/>
              <a:t>The leading cause of death is cancer. As we will see later in the presentation, Maine has both cost and location barriers to health care, which can impact cancer outcomes.  </a:t>
            </a:r>
          </a:p>
          <a:p>
            <a:endParaRPr lang="en-US" baseline="0" dirty="0"/>
          </a:p>
          <a:p>
            <a:r>
              <a:rPr lang="en-US" baseline="0" dirty="0"/>
              <a:t>Some highlights:</a:t>
            </a:r>
          </a:p>
          <a:p>
            <a:r>
              <a:rPr lang="en-US" baseline="0" dirty="0"/>
              <a:t>Heart Disease is the 2</a:t>
            </a:r>
            <a:r>
              <a:rPr lang="en-US" baseline="30000" dirty="0"/>
              <a:t>nd</a:t>
            </a:r>
            <a:r>
              <a:rPr lang="en-US" baseline="0" dirty="0"/>
              <a:t> leading cause of death. Maine residents have high rates of obesity, and many live a sedentary lifestyle.  The leading cause of death in the U.S. is heart Disease and cancer is the 2</a:t>
            </a:r>
            <a:r>
              <a:rPr lang="en-US" baseline="30000" dirty="0"/>
              <a:t>nd</a:t>
            </a:r>
            <a:r>
              <a:rPr lang="en-US" baseline="0" dirty="0"/>
              <a:t> leading cause.  One of the reasons that this is true is because we have higher rates of risk factors for cancer, such as smoking/tobacco use.  At the same time, there has been a lot of success implementing treatment of heart disease, resulting in folks with heart disease living longer.</a:t>
            </a:r>
          </a:p>
          <a:p>
            <a:endParaRPr lang="en-US" baseline="0" dirty="0"/>
          </a:p>
          <a:p>
            <a:r>
              <a:rPr lang="en-US" baseline="0" dirty="0"/>
              <a:t>The 3</a:t>
            </a:r>
            <a:r>
              <a:rPr lang="en-US" baseline="30000" dirty="0"/>
              <a:t>rd</a:t>
            </a:r>
            <a:r>
              <a:rPr lang="en-US" baseline="0" dirty="0"/>
              <a:t> leading cause of death- Unintentional Injury- includes a number of accidental causes:  Three of the most common causes are </a:t>
            </a:r>
            <a:r>
              <a:rPr lang="en-US" baseline="0" dirty="0" err="1"/>
              <a:t>i</a:t>
            </a:r>
            <a:r>
              <a:rPr lang="en-US" baseline="0" dirty="0"/>
              <a:t>) Deaths due to motor vehicle crashes, ii) deaths due to accidental falls, and iii) deaths due to poisonings that either were unintentional, or the intent was undetermined.  Suicides and Firearm deaths are classified as intentional injury.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Maine has a population of 1,362,359. The population is aging and is one of the oldest states in the country. There are fewer children and young adults particularly in more rural areas and more adults over the age of 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This indicator represents the rate per 100,000 people of the total number of years lost before the age of 75. This is calculated by subtracting the age at which a person died from 75. The difference in years (of potential life lost) for all those who died before age 75 is added together.</a:t>
            </a:r>
            <a:r>
              <a:rPr lang="en-US" sz="1200" dirty="0"/>
              <a:t> As you can see, the rate of life lost in Maine has been increasing over time and is higher than the US overall.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County Health Rankings</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290384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Maine is a largely rural area with only 4 counties with metro areas. As you can see on this map, 100% of the population within 12 counties live in rural areas and overall, 66% of the state population reside in a rural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Maine has had an increase in the rate of adults who have attained an associate’s degree or higher degree of education with a 6% change between 2010 and 2015-2019.</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Maine has 6 counties that have had an increase in poverty levels between 2010 and 2015-2019, however poverty has decreased in the state overall. </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Poverty rates have been decreasing in Maine since 2012 and is lower than the US overall. There is not a significant difference in poverty levels between 2018 and 2019. </a:t>
            </a:r>
          </a:p>
          <a:p>
            <a:endParaRPr lang="en-US" dirty="0"/>
          </a:p>
          <a:p>
            <a:r>
              <a:rPr lang="en-US" dirty="0"/>
              <a:t>Source: </a:t>
            </a:r>
            <a:r>
              <a:rPr lang="en-US" sz="1800" b="0" i="0" u="none" strike="noStrike" dirty="0">
                <a:solidFill>
                  <a:srgbClr val="000000"/>
                </a:solidFill>
                <a:effectLst/>
                <a:latin typeface="Arial" panose="020B0604020202020204" pitchFamily="34" charset="0"/>
              </a:rPr>
              <a:t>US Census Bureau, American Community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385262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median household shows incremental increases over time, with the exception of a dip in 2018. Maine trails behind the US median income, $58,924 for the state compared to $65,712 nationwide.</a:t>
            </a:r>
          </a:p>
          <a:p>
            <a:endParaRPr lang="en-US" dirty="0"/>
          </a:p>
          <a:p>
            <a:r>
              <a:rPr lang="en-US" dirty="0"/>
              <a:t>Source: </a:t>
            </a:r>
            <a:r>
              <a:rPr lang="en-US" sz="1800" b="0" i="0" u="none" strike="noStrike" dirty="0">
                <a:solidFill>
                  <a:srgbClr val="000000"/>
                </a:solidFill>
                <a:effectLst/>
                <a:latin typeface="Arial" panose="020B0604020202020204" pitchFamily="34" charset="0"/>
              </a:rPr>
              <a:t>US Census Bureau, American Community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Maine’s high school graduation rate is the same as the US rate. Maine saw a decrease in graduates between 2015 and 2018, but the rate has been rising steadily over the past two years.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Dept. of Education</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4111613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adults whose physical health was not good during 14 or more out of the past 30 days.  This number has remained relatively stable over time with a slight increase in 2016 and 2017. This difference is not significant.  </a:t>
            </a:r>
          </a:p>
          <a:p>
            <a:endParaRPr lang="en-US" dirty="0"/>
          </a:p>
          <a:p>
            <a:r>
              <a:rPr lang="en-US" sz="1200" b="0" i="0" u="none" strike="noStrike" dirty="0">
                <a:solidFill>
                  <a:srgbClr val="000000"/>
                </a:solidFill>
                <a:effectLst/>
                <a:latin typeface="Calibri" panose="020F0502020204030204" pitchFamily="34" charset="0"/>
              </a:rPr>
              <a:t>Data Source: Behavioral Risk Factor Surveillance System</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1536316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days lost due to physical health, 13%  of adults’ mental health was not good during 14 or more out of the past 30 days. The percentage increased between 2016 and 2017 but not to a significant degree. </a:t>
            </a:r>
          </a:p>
          <a:p>
            <a:endParaRPr lang="en-US" dirty="0"/>
          </a:p>
          <a:p>
            <a:r>
              <a:rPr lang="en-US" sz="1200" b="0" i="0" u="none" strike="noStrike" dirty="0">
                <a:solidFill>
                  <a:srgbClr val="000000"/>
                </a:solidFill>
                <a:effectLst/>
                <a:latin typeface="Calibri" panose="020F0502020204030204" pitchFamily="34" charset="0"/>
              </a:rPr>
              <a:t>Data Source: Behavioral Risk Factor Surveillance System</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2604437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15% of Mainers have three or more chronic conditions. This measure has been increasing over time. There was a decrease between 2016 and 2017, but this was not a significant change.  </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943854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those who are uninsured has decreased since 2013 and has been remained stable at 8% for the past four years. The uninsured rate is higher for the US overall than Maine.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2617012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Four-fifths of Maine residents are able to see their usual primary care physician when they need care, while three-quarters in the US are able to see their usual provider. The indicator has remained stable in the state overtime despite the obstacles associated with health care costs, the rural nature of the state and transportation to the doctor. </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628964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three-quarters of Mainers have had a primary care visit, not necessarily with their own provider, in the past year. This rate is roughly equal to the US. </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236709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Obesity rates in Maine are  on par with the US, with nearly a third of adults being considered obese. There have been no significant changes in the obesity rate between 2011 and 2017. </a:t>
            </a:r>
          </a:p>
          <a:p>
            <a:endParaRPr lang="en-US" dirty="0"/>
          </a:p>
          <a:p>
            <a:r>
              <a:rPr lang="en-US" sz="1200" b="0" i="0" u="none" strike="noStrike" dirty="0">
                <a:solidFill>
                  <a:srgbClr val="000000"/>
                </a:solidFill>
                <a:effectLst/>
                <a:latin typeface="Calibri" panose="020F0502020204030204" pitchFamily="34" charset="0"/>
              </a:rPr>
              <a:t>Data Source: Behavioral Risk Factor Surveillance System</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3046825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quarter of the population in Maine has not engaged in leisure time physical activity in the past month, the same as the US. A sedentary lifestyle is associated with myriad health concerns, including high cholesterol, heart disease, and depression. There has been a significant difference in the percentage of sedentary adults between 2016 and 2017. </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641565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that injury deaths have increased in Maine and the state has a higher rate of injury deaths when compared to the US. Rates have risen steadily over time.  These data are age-adjusted, meaning that we have calculated the rates so that they can be compared across the full age distribution of the state. </a:t>
            </a:r>
          </a:p>
          <a:p>
            <a:endParaRPr lang="en-US" dirty="0"/>
          </a:p>
          <a:p>
            <a:r>
              <a:rPr lang="en-US" sz="1200" b="0" i="0" u="none" strike="noStrike" dirty="0">
                <a:solidFill>
                  <a:srgbClr val="000000"/>
                </a:solidFill>
                <a:effectLst/>
                <a:latin typeface="Calibri" panose="020F0502020204030204" pitchFamily="34" charset="0"/>
              </a:rPr>
              <a:t>Data Source: Maine CDC Vital Records</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13465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Fall-related deaths have increased  significantly in Penobscot County between 2017 and 2019. The rates have been increasing overtime and are  higher than the US overall. This measure has been age-adjusted.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CDC Vital Records</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902734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indicator shows unintentional or undetermined poisoning, meaning these deaths are not due to suicide or other intentional injuries. The rates of poisoning deaths within the state have increased in the state over time with a high in 2017. The rate has not changed significantly between 2017 and 2019. While the rate decreased in 2019 it remains higher than the US rate.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dirty="0">
                <a:solidFill>
                  <a:srgbClr val="000000"/>
                </a:solidFill>
                <a:effectLst/>
                <a:latin typeface="Arial" panose="020B0604020202020204" pitchFamily="34" charset="0"/>
              </a:rPr>
              <a:t>Maine CDC Vital Records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2979688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overdose deaths  in each county has increased significantly between 2019 and 2020 and is higher than the U.S rate. The rate has been increasing over the past several years, a reflection of the opioid crisis in the state and across the county.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Of the 504 drug deaths in 2020, statewide, 83% were caused by opioids.  The rise from 2019 to 2020 </a:t>
            </a:r>
            <a:r>
              <a:rPr lang="en-US" dirty="0" smtClean="0"/>
              <a:t>was primarily </a:t>
            </a:r>
            <a:r>
              <a:rPr lang="en-US" baseline="0" dirty="0" smtClean="0"/>
              <a:t>due to overdoses of fentanyl- a </a:t>
            </a:r>
            <a:r>
              <a:rPr lang="en-US" baseline="0" dirty="0" err="1" smtClean="0"/>
              <a:t>nonpharmaceutical</a:t>
            </a:r>
            <a:r>
              <a:rPr lang="en-US" baseline="0" dirty="0" smtClean="0"/>
              <a:t> opioid.  Further, more and more often, deaths due to fentanyl also involve use of methamphetamine or cocaine</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Of note, these rates include both unintentional and intentional drug overdose deaths.</a:t>
            </a:r>
          </a:p>
          <a:p>
            <a:r>
              <a:rPr lang="en-US" baseline="0" dirty="0" smtClean="0"/>
              <a:t>These rates do NOT include overdose deaths where alcohol was the only substance/cause of overdose.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p>
            <a:r>
              <a:rPr lang="en-US" sz="1800" b="0" i="0" u="none" strike="noStrike" dirty="0">
                <a:solidFill>
                  <a:srgbClr val="000000"/>
                </a:solidFill>
                <a:effectLst/>
                <a:latin typeface="Arial" panose="020B0604020202020204" pitchFamily="34" charset="0"/>
              </a:rPr>
              <a:t>Source: Maine Office of the Medical Examiner</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546166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adults who have used marijuana in the past 30 days has increased steadily over time with a significant difference between 2012 and 2017. This increased use could be a result of changing laws regarding the use and legality of marijuana. </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204318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390469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9514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point person for review of previous health improvement efforts.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49543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9/22/2021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9/22/2021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9/22/2021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9/22/2021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9/22/2021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9/22/2021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9/22/2021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9/22/2021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9/22/2021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kkilcollins@mepca.org" TargetMode="External"/><Relationship Id="rId7" Type="http://schemas.openxmlformats.org/officeDocument/2006/relationships/hyperlink" Target="mailto:info@mainechna.org" TargetMode="External"/><Relationship Id="rId2" Type="http://schemas.openxmlformats.org/officeDocument/2006/relationships/hyperlink" Target="mailto:mcross@mepca.org" TargetMode="External"/><Relationship Id="rId1" Type="http://schemas.openxmlformats.org/officeDocument/2006/relationships/slideLayout" Target="../slideLayouts/slideLayout2.xml"/><Relationship Id="rId6" Type="http://schemas.openxmlformats.org/officeDocument/2006/relationships/hyperlink" Target="http://www.mainechna.org/" TargetMode="External"/><Relationship Id="rId5" Type="http://schemas.openxmlformats.org/officeDocument/2006/relationships/hyperlink" Target="mailto:dshargo@mepca.org" TargetMode="External"/><Relationship Id="rId4" Type="http://schemas.openxmlformats.org/officeDocument/2006/relationships/hyperlink" Target="mailto:cpezzullo@mepc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358940"/>
            <a:ext cx="9144000" cy="2387600"/>
          </a:xfrm>
        </p:spPr>
        <p:txBody>
          <a:bodyPr anchor="t">
            <a:normAutofit fontScale="90000"/>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Federally Qualified Health </a:t>
            </a:r>
            <a:br>
              <a:rPr lang="en-US" sz="4400" dirty="0">
                <a:solidFill>
                  <a:schemeClr val="tx2"/>
                </a:solidFill>
              </a:rPr>
            </a:br>
            <a:r>
              <a:rPr lang="en-US" sz="4400" dirty="0">
                <a:solidFill>
                  <a:schemeClr val="tx2"/>
                </a:solidFill>
              </a:rPr>
              <a:t>Centers</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51730" y="569986"/>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10" name="Picture 9">
            <a:extLst>
              <a:ext uri="{FF2B5EF4-FFF2-40B4-BE49-F238E27FC236}">
                <a16:creationId xmlns:a16="http://schemas.microsoft.com/office/drawing/2014/main" id="{AC70EBCB-7C46-4B76-9366-43CC43C2D74C}"/>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09316" y="329733"/>
            <a:ext cx="3930954"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620608"/>
            <a:ext cx="12192000" cy="320040"/>
          </a:xfrm>
          <a:prstGeom prst="rect">
            <a:avLst/>
          </a:prstGeom>
          <a:solidFill>
            <a:srgbClr val="A82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mj-lt"/>
              </a:rPr>
              <a:t>73 Winthrop St., Augusta, Me 04330 </a:t>
            </a:r>
            <a:r>
              <a:rPr lang="en-US" sz="1600" dirty="0">
                <a:latin typeface="+mj-lt"/>
                <a:cs typeface="Helvetica" panose="020B0604020202020204" pitchFamily="34" charset="0"/>
              </a:rPr>
              <a:t>| (207) 621-0677</a:t>
            </a:r>
            <a:endParaRPr lang="en-US" sz="1600" dirty="0">
              <a:latin typeface="+mj-lt"/>
            </a:endParaRPr>
          </a:p>
        </p:txBody>
      </p:sp>
      <p:pic>
        <p:nvPicPr>
          <p:cNvPr id="3" name="Picture 2"/>
          <p:cNvPicPr>
            <a:picLocks noChangeAspect="1"/>
          </p:cNvPicPr>
          <p:nvPr/>
        </p:nvPicPr>
        <p:blipFill>
          <a:blip r:embed="rId2"/>
          <a:stretch>
            <a:fillRect/>
          </a:stretch>
        </p:blipFill>
        <p:spPr>
          <a:xfrm>
            <a:off x="0" y="-15728"/>
            <a:ext cx="12192000" cy="913375"/>
          </a:xfrm>
          <a:prstGeom prst="rect">
            <a:avLst/>
          </a:prstGeom>
        </p:spPr>
      </p:pic>
      <p:sp>
        <p:nvSpPr>
          <p:cNvPr id="13" name="Pentagon 12"/>
          <p:cNvSpPr/>
          <p:nvPr/>
        </p:nvSpPr>
        <p:spPr>
          <a:xfrm rot="10800000" flipV="1">
            <a:off x="10591800" y="6620608"/>
            <a:ext cx="1600200" cy="32004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459"/>
                </a:solidFill>
              </a:rPr>
              <a:t>mepca.org</a:t>
            </a:r>
          </a:p>
        </p:txBody>
      </p:sp>
      <p:sp>
        <p:nvSpPr>
          <p:cNvPr id="8" name="Title 7">
            <a:extLst>
              <a:ext uri="{FF2B5EF4-FFF2-40B4-BE49-F238E27FC236}">
                <a16:creationId xmlns:a16="http://schemas.microsoft.com/office/drawing/2014/main" id="{95F0BB0F-2E1C-6643-B332-3F8D3600AF04}"/>
              </a:ext>
            </a:extLst>
          </p:cNvPr>
          <p:cNvSpPr>
            <a:spLocks noGrp="1"/>
          </p:cNvSpPr>
          <p:nvPr>
            <p:ph type="title"/>
          </p:nvPr>
        </p:nvSpPr>
        <p:spPr>
          <a:xfrm>
            <a:off x="1013790" y="647601"/>
            <a:ext cx="10239425" cy="569943"/>
          </a:xfrm>
        </p:spPr>
        <p:txBody>
          <a:bodyPr>
            <a:normAutofit fontScale="90000"/>
          </a:bodyPr>
          <a:lstStyle/>
          <a:p>
            <a:pPr algn="ctr"/>
            <a:r>
              <a:rPr lang="en-US" dirty="0">
                <a:solidFill>
                  <a:srgbClr val="A82638"/>
                </a:solidFill>
              </a:rPr>
              <a:t>MPCA Member Health Centers</a:t>
            </a:r>
          </a:p>
        </p:txBody>
      </p:sp>
      <p:sp>
        <p:nvSpPr>
          <p:cNvPr id="10" name="Content Placeholder 9">
            <a:extLst>
              <a:ext uri="{FF2B5EF4-FFF2-40B4-BE49-F238E27FC236}">
                <a16:creationId xmlns:a16="http://schemas.microsoft.com/office/drawing/2014/main" id="{499F2E59-71F6-1A46-A451-6589F88745C5}"/>
              </a:ext>
            </a:extLst>
          </p:cNvPr>
          <p:cNvSpPr>
            <a:spLocks noGrp="1"/>
          </p:cNvSpPr>
          <p:nvPr>
            <p:ph idx="1"/>
          </p:nvPr>
        </p:nvSpPr>
        <p:spPr>
          <a:xfrm>
            <a:off x="838200" y="1638372"/>
            <a:ext cx="10515600" cy="3991465"/>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B34C951B-8327-444A-B7C7-45694FD483C7}"/>
              </a:ext>
            </a:extLst>
          </p:cNvPr>
          <p:cNvPicPr>
            <a:picLocks noChangeAspect="1"/>
          </p:cNvPicPr>
          <p:nvPr/>
        </p:nvPicPr>
        <p:blipFill>
          <a:blip r:embed="rId3"/>
          <a:stretch>
            <a:fillRect/>
          </a:stretch>
        </p:blipFill>
        <p:spPr>
          <a:xfrm>
            <a:off x="1987826" y="1169254"/>
            <a:ext cx="8338931" cy="5451353"/>
          </a:xfrm>
          <a:prstGeom prst="rect">
            <a:avLst/>
          </a:prstGeom>
        </p:spPr>
      </p:pic>
    </p:spTree>
    <p:extLst>
      <p:ext uri="{BB962C8B-B14F-4D97-AF65-F5344CB8AC3E}">
        <p14:creationId xmlns:p14="http://schemas.microsoft.com/office/powerpoint/2010/main" val="726737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12</a:t>
            </a:fld>
            <a:endParaRPr lang="en-US"/>
          </a:p>
        </p:txBody>
      </p:sp>
    </p:spTree>
    <p:extLst>
      <p:ext uri="{BB962C8B-B14F-4D97-AF65-F5344CB8AC3E}">
        <p14:creationId xmlns:p14="http://schemas.microsoft.com/office/powerpoint/2010/main" val="63842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13</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p:nvPr/>
        </p:nvCxnSpPr>
        <p:spPr>
          <a:xfrm flipV="1">
            <a:off x="594360" y="3474720"/>
            <a:ext cx="393192" cy="27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9892" y="239576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3867066938"/>
              </p:ext>
            </p:extLst>
          </p:nvPr>
        </p:nvGraphicFramePr>
        <p:xfrm>
          <a:off x="6759892" y="2959660"/>
          <a:ext cx="2967318"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Maine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F7801846-60B2-4FE5-BF3E-89E70F7A2A4D}"/>
              </a:ext>
            </a:extLst>
          </p:cNvPr>
          <p:cNvGraphicFramePr>
            <a:graphicFrameLocks/>
          </p:cNvGraphicFramePr>
          <p:nvPr>
            <p:extLst>
              <p:ext uri="{D42A27DB-BD31-4B8C-83A1-F6EECF244321}">
                <p14:modId xmlns:p14="http://schemas.microsoft.com/office/powerpoint/2010/main" val="2917388664"/>
              </p:ext>
            </p:extLst>
          </p:nvPr>
        </p:nvGraphicFramePr>
        <p:xfrm>
          <a:off x="4229823" y="1911928"/>
          <a:ext cx="6766728" cy="395448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E1E0DB7-8FAF-4B03-BA98-8DC493DB83E8}"/>
              </a:ext>
            </a:extLst>
          </p:cNvPr>
          <p:cNvSpPr txBox="1"/>
          <p:nvPr/>
        </p:nvSpPr>
        <p:spPr>
          <a:xfrm>
            <a:off x="1104178" y="2370167"/>
            <a:ext cx="2434442" cy="991169"/>
          </a:xfrm>
          <a:prstGeom prst="rect">
            <a:avLst/>
          </a:prstGeom>
          <a:noFill/>
        </p:spPr>
        <p:txBody>
          <a:bodyPr wrap="square" rtlCol="0">
            <a:sp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05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7" name="Chart 6">
            <a:extLst>
              <a:ext uri="{FF2B5EF4-FFF2-40B4-BE49-F238E27FC236}">
                <a16:creationId xmlns:a16="http://schemas.microsoft.com/office/drawing/2014/main" id="{663D755F-B881-46E6-800C-5079A74AA1C6}"/>
              </a:ext>
            </a:extLst>
          </p:cNvPr>
          <p:cNvGraphicFramePr>
            <a:graphicFrameLocks/>
          </p:cNvGraphicFramePr>
          <p:nvPr>
            <p:extLst>
              <p:ext uri="{D42A27DB-BD31-4B8C-83A1-F6EECF244321}">
                <p14:modId xmlns:p14="http://schemas.microsoft.com/office/powerpoint/2010/main" val="2119004939"/>
              </p:ext>
            </p:extLst>
          </p:nvPr>
        </p:nvGraphicFramePr>
        <p:xfrm>
          <a:off x="1684317" y="1508443"/>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a:xfrm>
            <a:off x="838200" y="182881"/>
            <a:ext cx="10515600" cy="913100"/>
          </a:xfrm>
        </p:spPr>
        <p:txBody>
          <a:bodyPr/>
          <a:lstStyle/>
          <a:p>
            <a:r>
              <a:rPr lang="en-US" dirty="0"/>
              <a:t>Forum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extLst>
              <p:ext uri="{D42A27DB-BD31-4B8C-83A1-F6EECF244321}">
                <p14:modId xmlns:p14="http://schemas.microsoft.com/office/powerpoint/2010/main" val="1708267357"/>
              </p:ext>
            </p:extLst>
          </p:nvPr>
        </p:nvGraphicFramePr>
        <p:xfrm>
          <a:off x="365051" y="936493"/>
          <a:ext cx="11461897" cy="4585829"/>
        </p:xfrm>
        <a:graphic>
          <a:graphicData uri="http://schemas.openxmlformats.org/drawingml/2006/table">
            <a:tbl>
              <a:tblPr firstRow="1" bandRow="1">
                <a:tableStyleId>{5C22544A-7EE6-4342-B048-85BDC9FD1C3A}</a:tableStyleId>
              </a:tblPr>
              <a:tblGrid>
                <a:gridCol w="2066260">
                  <a:extLst>
                    <a:ext uri="{9D8B030D-6E8A-4147-A177-3AD203B41FA5}">
                      <a16:colId xmlns:a16="http://schemas.microsoft.com/office/drawing/2014/main" val="2125759393"/>
                    </a:ext>
                  </a:extLst>
                </a:gridCol>
                <a:gridCol w="3278373">
                  <a:extLst>
                    <a:ext uri="{9D8B030D-6E8A-4147-A177-3AD203B41FA5}">
                      <a16:colId xmlns:a16="http://schemas.microsoft.com/office/drawing/2014/main" val="3578790237"/>
                    </a:ext>
                  </a:extLst>
                </a:gridCol>
                <a:gridCol w="6117264">
                  <a:extLst>
                    <a:ext uri="{9D8B030D-6E8A-4147-A177-3AD203B41FA5}">
                      <a16:colId xmlns:a16="http://schemas.microsoft.com/office/drawing/2014/main" val="1223096879"/>
                    </a:ext>
                  </a:extLst>
                </a:gridCol>
              </a:tblGrid>
              <a:tr h="498768">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ea typeface="+mn-ea"/>
                          <a:cs typeface="Arial" panose="020B0604020202020204" pitchFamily="34" charset="0"/>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360580">
                <a:tc>
                  <a:txBody>
                    <a:bodyPr/>
                    <a:lstStyle/>
                    <a:p>
                      <a:r>
                        <a:rPr lang="en-US" sz="1600" dirty="0" smtClean="0">
                          <a:latin typeface="+mn-lt"/>
                        </a:rPr>
                        <a:t>3:30</a:t>
                      </a:r>
                      <a:r>
                        <a:rPr lang="en-US" sz="1600" baseline="0" dirty="0" smtClean="0">
                          <a:latin typeface="+mn-lt"/>
                        </a:rPr>
                        <a:t> </a:t>
                      </a:r>
                      <a:r>
                        <a:rPr lang="en-US" sz="1600" baseline="0" dirty="0">
                          <a:latin typeface="+mn-lt"/>
                        </a:rPr>
                        <a:t>– </a:t>
                      </a:r>
                      <a:r>
                        <a:rPr lang="en-US" sz="1600" baseline="0" dirty="0" smtClean="0">
                          <a:latin typeface="+mn-lt"/>
                        </a:rPr>
                        <a:t>3:35</a:t>
                      </a:r>
                      <a:endParaRPr lang="en-US" sz="1600" dirty="0">
                        <a:latin typeface="+mn-lt"/>
                      </a:endParaRPr>
                    </a:p>
                  </a:txBody>
                  <a:tcP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Welcome and </a:t>
                      </a:r>
                      <a:r>
                        <a:rPr lang="en-US" sz="1600" kern="1200" dirty="0" smtClean="0">
                          <a:effectLst/>
                          <a:latin typeface="+mn-lt"/>
                          <a:cs typeface="Arial" panose="020B0604020202020204" pitchFamily="34" charset="0"/>
                        </a:rPr>
                        <a:t>Introductions</a:t>
                      </a:r>
                    </a:p>
                    <a:p>
                      <a:pPr marL="0" marR="0">
                        <a:lnSpc>
                          <a:spcPct val="107000"/>
                        </a:lnSpc>
                        <a:spcBef>
                          <a:spcPts val="0"/>
                        </a:spcBef>
                        <a:spcAft>
                          <a:spcPts val="0"/>
                        </a:spcAft>
                      </a:pPr>
                      <a:r>
                        <a:rPr lang="en-US" sz="1600" kern="1200" dirty="0" smtClean="0">
                          <a:effectLst/>
                          <a:latin typeface="+mn-lt"/>
                          <a:ea typeface="Calibri" panose="020F0502020204030204" pitchFamily="34" charset="0"/>
                          <a:cs typeface="Arial" panose="020B0604020202020204" pitchFamily="34" charset="0"/>
                        </a:rPr>
                        <a:t>Housekeeping</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Darcy </a:t>
                      </a:r>
                      <a:r>
                        <a:rPr kumimoji="0" lang="en-US" sz="1800" b="1" i="0" u="none" strike="noStrike" kern="1200" cap="none" spc="0" normalizeH="0" baseline="0" noProof="0" dirty="0" err="1" smtClean="0">
                          <a:ln>
                            <a:noFill/>
                          </a:ln>
                          <a:solidFill>
                            <a:prstClr val="black"/>
                          </a:solidFill>
                          <a:effectLst/>
                          <a:uLnTx/>
                          <a:uFillTx/>
                          <a:latin typeface="+mn-lt"/>
                          <a:ea typeface="+mn-ea"/>
                          <a:cs typeface="+mn-cs"/>
                        </a:rPr>
                        <a:t>Shargo</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Maine Primary Care Association Chief Executive Officer</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smtClean="0">
                          <a:solidFill>
                            <a:schemeClr val="tx1"/>
                          </a:solidFill>
                          <a:latin typeface="+mn-lt"/>
                        </a:rPr>
                        <a:t>Jo</a:t>
                      </a:r>
                      <a:r>
                        <a:rPr lang="en-US" sz="1600" dirty="0" smtClean="0">
                          <a:solidFill>
                            <a:schemeClr val="tx1"/>
                          </a:solidFill>
                          <a:latin typeface="+mn-lt"/>
                        </a:rPr>
                        <a:t> </a:t>
                      </a:r>
                      <a:r>
                        <a:rPr lang="en-US" sz="1600" b="1" kern="1200" dirty="0" smtClean="0">
                          <a:solidFill>
                            <a:srgbClr val="000000"/>
                          </a:solidFill>
                          <a:effectLst/>
                          <a:latin typeface="+mn-lt"/>
                          <a:ea typeface="Calibri" panose="020F0502020204030204" pitchFamily="34" charset="0"/>
                          <a:cs typeface="Times New Roman" panose="02020603050405020304" pitchFamily="18" charset="0"/>
                        </a:rPr>
                        <a:t>Morrissey, </a:t>
                      </a:r>
                      <a:r>
                        <a:rPr lang="en-US" sz="1600" kern="1200" dirty="0" smtClean="0">
                          <a:solidFill>
                            <a:srgbClr val="000000"/>
                          </a:solidFill>
                          <a:effectLst/>
                          <a:latin typeface="+mn-lt"/>
                          <a:ea typeface="Calibri" panose="020F0502020204030204" pitchFamily="34" charset="0"/>
                          <a:cs typeface="Times New Roman" panose="02020603050405020304" pitchFamily="18" charset="0"/>
                        </a:rPr>
                        <a:t>Maine Shared CHNA Program Manager</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extLst>
                  <a:ext uri="{0D108BD9-81ED-4DB2-BD59-A6C34878D82A}">
                    <a16:rowId xmlns:a16="http://schemas.microsoft.com/office/drawing/2014/main" val="2702460339"/>
                  </a:ext>
                </a:extLst>
              </a:tr>
              <a:tr h="763085">
                <a:tc>
                  <a:txBody>
                    <a:bodyPr/>
                    <a:lstStyle/>
                    <a:p>
                      <a:r>
                        <a:rPr lang="en-US" sz="1600" dirty="0" smtClean="0">
                          <a:latin typeface="+mn-lt"/>
                        </a:rPr>
                        <a:t>3:35</a:t>
                      </a:r>
                      <a:r>
                        <a:rPr lang="en-US" sz="1600" baseline="0" dirty="0" smtClean="0">
                          <a:latin typeface="+mn-lt"/>
                        </a:rPr>
                        <a:t> </a:t>
                      </a:r>
                      <a:r>
                        <a:rPr lang="en-US" sz="1600" baseline="0" dirty="0">
                          <a:latin typeface="+mn-lt"/>
                        </a:rPr>
                        <a:t>– </a:t>
                      </a:r>
                      <a:r>
                        <a:rPr lang="en-US" sz="1600" baseline="0" dirty="0" smtClean="0">
                          <a:latin typeface="+mn-lt"/>
                        </a:rPr>
                        <a:t>3:40</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Darcy </a:t>
                      </a:r>
                      <a:r>
                        <a:rPr kumimoji="0" lang="en-US" sz="1600" b="1" i="0" u="none" strike="noStrike" kern="1200" cap="none" spc="0" normalizeH="0" baseline="0" noProof="0" dirty="0" err="1" smtClean="0">
                          <a:ln>
                            <a:noFill/>
                          </a:ln>
                          <a:solidFill>
                            <a:prstClr val="black"/>
                          </a:solidFill>
                          <a:effectLst/>
                          <a:uLnTx/>
                          <a:uFillTx/>
                          <a:latin typeface="+mn-lt"/>
                          <a:ea typeface="+mn-ea"/>
                          <a:cs typeface="+mn-cs"/>
                        </a:rPr>
                        <a:t>Shargo</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Maine Primary Care Association Chief Executive Officer</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marL="80281" marR="80281" marT="40442" marB="40442" anchor="ctr"/>
                </a:tc>
                <a:extLst>
                  <a:ext uri="{0D108BD9-81ED-4DB2-BD59-A6C34878D82A}">
                    <a16:rowId xmlns:a16="http://schemas.microsoft.com/office/drawing/2014/main" val="2086731360"/>
                  </a:ext>
                </a:extLst>
              </a:tr>
              <a:tr h="412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3:40– 4:00</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682849">
                <a:tc>
                  <a:txBody>
                    <a:bodyPr/>
                    <a:lstStyle/>
                    <a:p>
                      <a:r>
                        <a:rPr lang="en-US" sz="1600" dirty="0" smtClean="0">
                          <a:latin typeface="+mn-lt"/>
                        </a:rPr>
                        <a:t>4:00- 4:55</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 &amp; Local Facilitators</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581409">
                <a:tc>
                  <a:txBody>
                    <a:bodyPr/>
                    <a:lstStyle/>
                    <a:p>
                      <a:r>
                        <a:rPr lang="en-US" sz="1600" baseline="0" dirty="0" smtClean="0">
                          <a:latin typeface="+mn-lt"/>
                        </a:rPr>
                        <a:t>4:55 </a:t>
                      </a:r>
                      <a:r>
                        <a:rPr lang="en-US" sz="1600" baseline="0" dirty="0">
                          <a:latin typeface="+mn-lt"/>
                        </a:rPr>
                        <a:t>– </a:t>
                      </a:r>
                      <a:r>
                        <a:rPr lang="en-US" sz="1600" baseline="0" dirty="0" smtClean="0">
                          <a:latin typeface="+mn-lt"/>
                        </a:rPr>
                        <a:t>5:00</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Wrap up and next steps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Darcy </a:t>
                      </a:r>
                      <a:r>
                        <a:rPr kumimoji="0" lang="en-US" sz="1800" b="1" i="0" u="none" strike="noStrike" kern="1200" cap="none" spc="0" normalizeH="0" baseline="0" noProof="0" dirty="0" err="1" smtClean="0">
                          <a:ln>
                            <a:noFill/>
                          </a:ln>
                          <a:solidFill>
                            <a:prstClr val="black"/>
                          </a:solidFill>
                          <a:effectLst/>
                          <a:uLnTx/>
                          <a:uFillTx/>
                          <a:latin typeface="+mn-lt"/>
                          <a:ea typeface="+mn-ea"/>
                          <a:cs typeface="+mn-cs"/>
                        </a:rPr>
                        <a:t>Shargo</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Maine Primary Care Association Chief Executive Officer</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bl>
          </a:graphicData>
        </a:graphic>
      </p:graphicFrame>
    </p:spTree>
    <p:extLst>
      <p:ext uri="{BB962C8B-B14F-4D97-AF65-F5344CB8AC3E}">
        <p14:creationId xmlns:p14="http://schemas.microsoft.com/office/powerpoint/2010/main" val="2690822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Chart 4">
            <a:extLst>
              <a:ext uri="{FF2B5EF4-FFF2-40B4-BE49-F238E27FC236}">
                <a16:creationId xmlns:a16="http://schemas.microsoft.com/office/drawing/2014/main" id="{BDDC326B-3CEF-4F09-BAE8-DB8A6B1C6EB2}"/>
              </a:ext>
            </a:extLst>
          </p:cNvPr>
          <p:cNvGraphicFramePr>
            <a:graphicFrameLocks/>
          </p:cNvGraphicFramePr>
          <p:nvPr>
            <p:extLst>
              <p:ext uri="{D42A27DB-BD31-4B8C-83A1-F6EECF244321}">
                <p14:modId xmlns:p14="http://schemas.microsoft.com/office/powerpoint/2010/main" val="333984954"/>
              </p:ext>
            </p:extLst>
          </p:nvPr>
        </p:nvGraphicFramePr>
        <p:xfrm>
          <a:off x="663040" y="162680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1961B60-57AD-457F-84F8-1FF4E0158FD5}"/>
              </a:ext>
            </a:extLst>
          </p:cNvPr>
          <p:cNvGraphicFramePr>
            <a:graphicFrameLocks/>
          </p:cNvGraphicFramePr>
          <p:nvPr>
            <p:extLst>
              <p:ext uri="{D42A27DB-BD31-4B8C-83A1-F6EECF244321}">
                <p14:modId xmlns:p14="http://schemas.microsoft.com/office/powerpoint/2010/main" val="2176308732"/>
              </p:ext>
            </p:extLst>
          </p:nvPr>
        </p:nvGraphicFramePr>
        <p:xfrm>
          <a:off x="6096000" y="1626800"/>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090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21</a:t>
            </a:fld>
            <a:endParaRPr lang="en-US"/>
          </a:p>
        </p:txBody>
      </p:sp>
      <p:graphicFrame>
        <p:nvGraphicFramePr>
          <p:cNvPr id="5" name="Chart 4">
            <a:extLst>
              <a:ext uri="{FF2B5EF4-FFF2-40B4-BE49-F238E27FC236}">
                <a16:creationId xmlns:a16="http://schemas.microsoft.com/office/drawing/2014/main" id="{6605222A-35C0-497E-BD87-29917E5552BB}"/>
              </a:ext>
            </a:extLst>
          </p:cNvPr>
          <p:cNvGraphicFramePr>
            <a:graphicFrameLocks/>
          </p:cNvGraphicFramePr>
          <p:nvPr>
            <p:extLst>
              <p:ext uri="{D42A27DB-BD31-4B8C-83A1-F6EECF244321}">
                <p14:modId xmlns:p14="http://schemas.microsoft.com/office/powerpoint/2010/main" val="2240951981"/>
              </p:ext>
            </p:extLst>
          </p:nvPr>
        </p:nvGraphicFramePr>
        <p:xfrm>
          <a:off x="668977"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1AB327B-0781-4547-AEAB-103396A2CD5E}"/>
              </a:ext>
            </a:extLst>
          </p:cNvPr>
          <p:cNvGraphicFramePr>
            <a:graphicFrameLocks/>
          </p:cNvGraphicFramePr>
          <p:nvPr>
            <p:extLst>
              <p:ext uri="{D42A27DB-BD31-4B8C-83A1-F6EECF244321}">
                <p14:modId xmlns:p14="http://schemas.microsoft.com/office/powerpoint/2010/main" val="3891919555"/>
              </p:ext>
            </p:extLst>
          </p:nvPr>
        </p:nvGraphicFramePr>
        <p:xfrm>
          <a:off x="6493825"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7571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22</a:t>
            </a:fld>
            <a:endParaRPr lang="en-US"/>
          </a:p>
        </p:txBody>
      </p:sp>
      <p:graphicFrame>
        <p:nvGraphicFramePr>
          <p:cNvPr id="5" name="Chart 4">
            <a:extLst>
              <a:ext uri="{FF2B5EF4-FFF2-40B4-BE49-F238E27FC236}">
                <a16:creationId xmlns:a16="http://schemas.microsoft.com/office/drawing/2014/main" id="{560CAB01-1D82-46DF-BB7B-8E7EBA4EB529}"/>
              </a:ext>
            </a:extLst>
          </p:cNvPr>
          <p:cNvGraphicFramePr>
            <a:graphicFrameLocks/>
          </p:cNvGraphicFramePr>
          <p:nvPr>
            <p:extLst>
              <p:ext uri="{D42A27DB-BD31-4B8C-83A1-F6EECF244321}">
                <p14:modId xmlns:p14="http://schemas.microsoft.com/office/powerpoint/2010/main" val="2107796335"/>
              </p:ext>
            </p:extLst>
          </p:nvPr>
        </p:nvGraphicFramePr>
        <p:xfrm>
          <a:off x="591787"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AB321A4-1AF2-4EE5-816A-8E955B35C03B}"/>
              </a:ext>
            </a:extLst>
          </p:cNvPr>
          <p:cNvGraphicFramePr>
            <a:graphicFrameLocks/>
          </p:cNvGraphicFramePr>
          <p:nvPr>
            <p:extLst>
              <p:ext uri="{D42A27DB-BD31-4B8C-83A1-F6EECF244321}">
                <p14:modId xmlns:p14="http://schemas.microsoft.com/office/powerpoint/2010/main" val="2590167761"/>
              </p:ext>
            </p:extLst>
          </p:nvPr>
        </p:nvGraphicFramePr>
        <p:xfrm>
          <a:off x="6571015"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7268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23</a:t>
            </a:fld>
            <a:endParaRPr lang="en-US"/>
          </a:p>
        </p:txBody>
      </p:sp>
      <p:graphicFrame>
        <p:nvGraphicFramePr>
          <p:cNvPr id="5" name="Chart 4">
            <a:extLst>
              <a:ext uri="{FF2B5EF4-FFF2-40B4-BE49-F238E27FC236}">
                <a16:creationId xmlns:a16="http://schemas.microsoft.com/office/drawing/2014/main" id="{7D16770C-51D2-4A46-98E6-6411427DD0AD}"/>
              </a:ext>
            </a:extLst>
          </p:cNvPr>
          <p:cNvGraphicFramePr>
            <a:graphicFrameLocks/>
          </p:cNvGraphicFramePr>
          <p:nvPr>
            <p:extLst>
              <p:ext uri="{D42A27DB-BD31-4B8C-83A1-F6EECF244321}">
                <p14:modId xmlns:p14="http://schemas.microsoft.com/office/powerpoint/2010/main" val="4087148180"/>
              </p:ext>
            </p:extLst>
          </p:nvPr>
        </p:nvGraphicFramePr>
        <p:xfrm>
          <a:off x="722416"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8B202B4-D533-49FF-B2FD-AFBCA127CD81}"/>
              </a:ext>
            </a:extLst>
          </p:cNvPr>
          <p:cNvGraphicFramePr>
            <a:graphicFrameLocks/>
          </p:cNvGraphicFramePr>
          <p:nvPr>
            <p:extLst>
              <p:ext uri="{D42A27DB-BD31-4B8C-83A1-F6EECF244321}">
                <p14:modId xmlns:p14="http://schemas.microsoft.com/office/powerpoint/2010/main" val="2640449137"/>
              </p:ext>
            </p:extLst>
          </p:nvPr>
        </p:nvGraphicFramePr>
        <p:xfrm>
          <a:off x="6440384"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465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24</a:t>
            </a:fld>
            <a:endParaRPr lang="en-US"/>
          </a:p>
        </p:txBody>
      </p:sp>
      <p:graphicFrame>
        <p:nvGraphicFramePr>
          <p:cNvPr id="5" name="Chart 4">
            <a:extLst>
              <a:ext uri="{FF2B5EF4-FFF2-40B4-BE49-F238E27FC236}">
                <a16:creationId xmlns:a16="http://schemas.microsoft.com/office/drawing/2014/main" id="{44A6892A-D037-4DD7-927B-2471074430D0}"/>
              </a:ext>
            </a:extLst>
          </p:cNvPr>
          <p:cNvGraphicFramePr>
            <a:graphicFrameLocks/>
          </p:cNvGraphicFramePr>
          <p:nvPr>
            <p:extLst>
              <p:ext uri="{D42A27DB-BD31-4B8C-83A1-F6EECF244321}">
                <p14:modId xmlns:p14="http://schemas.microsoft.com/office/powerpoint/2010/main" val="94515781"/>
              </p:ext>
            </p:extLst>
          </p:nvPr>
        </p:nvGraphicFramePr>
        <p:xfrm>
          <a:off x="692728"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060F79E-C2FE-40A7-B6DD-4C18743796FC}"/>
              </a:ext>
            </a:extLst>
          </p:cNvPr>
          <p:cNvGraphicFramePr>
            <a:graphicFrameLocks/>
          </p:cNvGraphicFramePr>
          <p:nvPr>
            <p:extLst>
              <p:ext uri="{D42A27DB-BD31-4B8C-83A1-F6EECF244321}">
                <p14:modId xmlns:p14="http://schemas.microsoft.com/office/powerpoint/2010/main" val="3200177229"/>
              </p:ext>
            </p:extLst>
          </p:nvPr>
        </p:nvGraphicFramePr>
        <p:xfrm>
          <a:off x="60960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614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25</a:t>
            </a:fld>
            <a:endParaRPr lang="en-US"/>
          </a:p>
        </p:txBody>
      </p:sp>
      <p:graphicFrame>
        <p:nvGraphicFramePr>
          <p:cNvPr id="5" name="Chart 4">
            <a:extLst>
              <a:ext uri="{FF2B5EF4-FFF2-40B4-BE49-F238E27FC236}">
                <a16:creationId xmlns:a16="http://schemas.microsoft.com/office/drawing/2014/main" id="{4BAB4955-4B5D-4691-90F8-5637B4348696}"/>
              </a:ext>
            </a:extLst>
          </p:cNvPr>
          <p:cNvGraphicFramePr>
            <a:graphicFrameLocks/>
          </p:cNvGraphicFramePr>
          <p:nvPr>
            <p:extLst>
              <p:ext uri="{D42A27DB-BD31-4B8C-83A1-F6EECF244321}">
                <p14:modId xmlns:p14="http://schemas.microsoft.com/office/powerpoint/2010/main" val="3190802538"/>
              </p:ext>
            </p:extLst>
          </p:nvPr>
        </p:nvGraphicFramePr>
        <p:xfrm>
          <a:off x="1770888" y="1508443"/>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26</a:t>
            </a:fld>
            <a:endParaRPr lang="en-US"/>
          </a:p>
        </p:txBody>
      </p:sp>
      <p:graphicFrame>
        <p:nvGraphicFramePr>
          <p:cNvPr id="5" name="Chart 4">
            <a:extLst>
              <a:ext uri="{FF2B5EF4-FFF2-40B4-BE49-F238E27FC236}">
                <a16:creationId xmlns:a16="http://schemas.microsoft.com/office/drawing/2014/main" id="{C7273462-08CC-4896-897D-ABCAF7712173}"/>
              </a:ext>
            </a:extLst>
          </p:cNvPr>
          <p:cNvGraphicFramePr>
            <a:graphicFrameLocks/>
          </p:cNvGraphicFramePr>
          <p:nvPr>
            <p:extLst>
              <p:ext uri="{D42A27DB-BD31-4B8C-83A1-F6EECF244321}">
                <p14:modId xmlns:p14="http://schemas.microsoft.com/office/powerpoint/2010/main" val="1949226047"/>
              </p:ext>
            </p:extLst>
          </p:nvPr>
        </p:nvGraphicFramePr>
        <p:xfrm>
          <a:off x="556161"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EEFBAFE-346C-4626-A2C6-3E7DFB0AEF0B}"/>
              </a:ext>
            </a:extLst>
          </p:cNvPr>
          <p:cNvGraphicFramePr>
            <a:graphicFrameLocks/>
          </p:cNvGraphicFramePr>
          <p:nvPr>
            <p:extLst>
              <p:ext uri="{D42A27DB-BD31-4B8C-83A1-F6EECF244321}">
                <p14:modId xmlns:p14="http://schemas.microsoft.com/office/powerpoint/2010/main" val="1857675798"/>
              </p:ext>
            </p:extLst>
          </p:nvPr>
        </p:nvGraphicFramePr>
        <p:xfrm>
          <a:off x="6606641"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6739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27</a:t>
            </a:fld>
            <a:endParaRPr lang="en-US"/>
          </a:p>
        </p:txBody>
      </p:sp>
      <p:graphicFrame>
        <p:nvGraphicFramePr>
          <p:cNvPr id="6" name="Chart 5">
            <a:extLst>
              <a:ext uri="{FF2B5EF4-FFF2-40B4-BE49-F238E27FC236}">
                <a16:creationId xmlns:a16="http://schemas.microsoft.com/office/drawing/2014/main" id="{3E62C9C0-B307-4CB9-AD99-E423965D7A6B}"/>
              </a:ext>
            </a:extLst>
          </p:cNvPr>
          <p:cNvGraphicFramePr>
            <a:graphicFrameLocks/>
          </p:cNvGraphicFramePr>
          <p:nvPr>
            <p:extLst>
              <p:ext uri="{D42A27DB-BD31-4B8C-83A1-F6EECF244321}">
                <p14:modId xmlns:p14="http://schemas.microsoft.com/office/powerpoint/2010/main" val="1061812392"/>
              </p:ext>
            </p:extLst>
          </p:nvPr>
        </p:nvGraphicFramePr>
        <p:xfrm>
          <a:off x="639288"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E3DB26A-A5E1-4927-B53A-64B2A500346D}"/>
              </a:ext>
            </a:extLst>
          </p:cNvPr>
          <p:cNvGraphicFramePr>
            <a:graphicFrameLocks/>
          </p:cNvGraphicFramePr>
          <p:nvPr>
            <p:extLst>
              <p:ext uri="{D42A27DB-BD31-4B8C-83A1-F6EECF244321}">
                <p14:modId xmlns:p14="http://schemas.microsoft.com/office/powerpoint/2010/main" val="531859992"/>
              </p:ext>
            </p:extLst>
          </p:nvPr>
        </p:nvGraphicFramePr>
        <p:xfrm>
          <a:off x="6523514"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40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5" name="Chart 4">
            <a:extLst>
              <a:ext uri="{FF2B5EF4-FFF2-40B4-BE49-F238E27FC236}">
                <a16:creationId xmlns:a16="http://schemas.microsoft.com/office/drawing/2014/main" id="{FE65CD62-9CF8-4939-9C66-2E95BF668726}"/>
              </a:ext>
            </a:extLst>
          </p:cNvPr>
          <p:cNvGraphicFramePr>
            <a:graphicFrameLocks/>
          </p:cNvGraphicFramePr>
          <p:nvPr>
            <p:extLst>
              <p:ext uri="{D42A27DB-BD31-4B8C-83A1-F6EECF244321}">
                <p14:modId xmlns:p14="http://schemas.microsoft.com/office/powerpoint/2010/main" val="261490967"/>
              </p:ext>
            </p:extLst>
          </p:nvPr>
        </p:nvGraphicFramePr>
        <p:xfrm>
          <a:off x="520535"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54237E5-9EF8-418E-912A-02A816E377FF}"/>
              </a:ext>
            </a:extLst>
          </p:cNvPr>
          <p:cNvGraphicFramePr>
            <a:graphicFrameLocks/>
          </p:cNvGraphicFramePr>
          <p:nvPr>
            <p:extLst>
              <p:ext uri="{D42A27DB-BD31-4B8C-83A1-F6EECF244321}">
                <p14:modId xmlns:p14="http://schemas.microsoft.com/office/powerpoint/2010/main" val="4048956839"/>
              </p:ext>
            </p:extLst>
          </p:nvPr>
        </p:nvGraphicFramePr>
        <p:xfrm>
          <a:off x="6642267"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1938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5" name="Chart 4">
            <a:extLst>
              <a:ext uri="{FF2B5EF4-FFF2-40B4-BE49-F238E27FC236}">
                <a16:creationId xmlns:a16="http://schemas.microsoft.com/office/drawing/2014/main" id="{1D7A9878-0ABE-483E-828C-C0E60BEEAA39}"/>
              </a:ext>
            </a:extLst>
          </p:cNvPr>
          <p:cNvGraphicFramePr>
            <a:graphicFrameLocks/>
          </p:cNvGraphicFramePr>
          <p:nvPr>
            <p:extLst>
              <p:ext uri="{D42A27DB-BD31-4B8C-83A1-F6EECF244321}">
                <p14:modId xmlns:p14="http://schemas.microsoft.com/office/powerpoint/2010/main" val="125042618"/>
              </p:ext>
            </p:extLst>
          </p:nvPr>
        </p:nvGraphicFramePr>
        <p:xfrm>
          <a:off x="615538"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4508B5F-8DCC-477C-867A-938C923A329B}"/>
              </a:ext>
            </a:extLst>
          </p:cNvPr>
          <p:cNvGraphicFramePr>
            <a:graphicFrameLocks/>
          </p:cNvGraphicFramePr>
          <p:nvPr>
            <p:extLst>
              <p:ext uri="{D42A27DB-BD31-4B8C-83A1-F6EECF244321}">
                <p14:modId xmlns:p14="http://schemas.microsoft.com/office/powerpoint/2010/main" val="831239770"/>
              </p:ext>
            </p:extLst>
          </p:nvPr>
        </p:nvGraphicFramePr>
        <p:xfrm>
          <a:off x="6547264"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497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3</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7D6B39AD-060D-444D-89B7-85A710898B6C}"/>
              </a:ext>
            </a:extLst>
          </p:cNvPr>
          <p:cNvGraphicFramePr>
            <a:graphicFrameLocks/>
          </p:cNvGraphicFramePr>
          <p:nvPr>
            <p:extLst>
              <p:ext uri="{D42A27DB-BD31-4B8C-83A1-F6EECF244321}">
                <p14:modId xmlns:p14="http://schemas.microsoft.com/office/powerpoint/2010/main" val="1819404273"/>
              </p:ext>
            </p:extLst>
          </p:nvPr>
        </p:nvGraphicFramePr>
        <p:xfrm>
          <a:off x="663039" y="1527175"/>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D62CE96-5218-4EBA-AEA6-477C4517FC2B}"/>
              </a:ext>
            </a:extLst>
          </p:cNvPr>
          <p:cNvGraphicFramePr>
            <a:graphicFrameLocks/>
          </p:cNvGraphicFramePr>
          <p:nvPr>
            <p:extLst>
              <p:ext uri="{D42A27DB-BD31-4B8C-83A1-F6EECF244321}">
                <p14:modId xmlns:p14="http://schemas.microsoft.com/office/powerpoint/2010/main" val="1828821719"/>
              </p:ext>
            </p:extLst>
          </p:nvPr>
        </p:nvGraphicFramePr>
        <p:xfrm>
          <a:off x="6096000" y="1525402"/>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3815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A3D5FEB8-4803-472D-86B2-C10BB0EE9F09}"/>
              </a:ext>
            </a:extLst>
          </p:cNvPr>
          <p:cNvGraphicFramePr>
            <a:graphicFrameLocks/>
          </p:cNvGraphicFramePr>
          <p:nvPr>
            <p:extLst>
              <p:ext uri="{D42A27DB-BD31-4B8C-83A1-F6EECF244321}">
                <p14:modId xmlns:p14="http://schemas.microsoft.com/office/powerpoint/2010/main" val="763138312"/>
              </p:ext>
            </p:extLst>
          </p:nvPr>
        </p:nvGraphicFramePr>
        <p:xfrm>
          <a:off x="1770888" y="1508443"/>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98E218F8-F267-4295-B420-085611F00EB9}"/>
              </a:ext>
            </a:extLst>
          </p:cNvPr>
          <p:cNvGraphicFramePr>
            <a:graphicFrameLocks/>
          </p:cNvGraphicFramePr>
          <p:nvPr>
            <p:extLst>
              <p:ext uri="{D42A27DB-BD31-4B8C-83A1-F6EECF244321}">
                <p14:modId xmlns:p14="http://schemas.microsoft.com/office/powerpoint/2010/main" val="2343814624"/>
              </p:ext>
            </p:extLst>
          </p:nvPr>
        </p:nvGraphicFramePr>
        <p:xfrm>
          <a:off x="1770888" y="1646396"/>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1E83CC46-1AE9-4BB0-9463-689FE8E7496B}"/>
              </a:ext>
            </a:extLst>
          </p:cNvPr>
          <p:cNvGraphicFramePr>
            <a:graphicFrameLocks/>
          </p:cNvGraphicFramePr>
          <p:nvPr>
            <p:extLst>
              <p:ext uri="{D42A27DB-BD31-4B8C-83A1-F6EECF244321}">
                <p14:modId xmlns:p14="http://schemas.microsoft.com/office/powerpoint/2010/main" val="3471109762"/>
              </p:ext>
            </p:extLst>
          </p:nvPr>
        </p:nvGraphicFramePr>
        <p:xfrm>
          <a:off x="1770888" y="1646396"/>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97F159D7-F854-4950-8034-99147552F61A}"/>
              </a:ext>
            </a:extLst>
          </p:cNvPr>
          <p:cNvGraphicFramePr>
            <a:graphicFrameLocks/>
          </p:cNvGraphicFramePr>
          <p:nvPr>
            <p:extLst>
              <p:ext uri="{D42A27DB-BD31-4B8C-83A1-F6EECF244321}">
                <p14:modId xmlns:p14="http://schemas.microsoft.com/office/powerpoint/2010/main" val="3217813038"/>
              </p:ext>
            </p:extLst>
          </p:nvPr>
        </p:nvGraphicFramePr>
        <p:xfrm>
          <a:off x="639288"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6D5207C-7E86-4DC4-BE93-B27C3B8A6C89}"/>
              </a:ext>
            </a:extLst>
          </p:cNvPr>
          <p:cNvGraphicFramePr>
            <a:graphicFrameLocks/>
          </p:cNvGraphicFramePr>
          <p:nvPr>
            <p:extLst>
              <p:ext uri="{D42A27DB-BD31-4B8C-83A1-F6EECF244321}">
                <p14:modId xmlns:p14="http://schemas.microsoft.com/office/powerpoint/2010/main" val="2889011502"/>
              </p:ext>
            </p:extLst>
          </p:nvPr>
        </p:nvGraphicFramePr>
        <p:xfrm>
          <a:off x="60960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813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526F3AD2-AB18-4E64-8846-23D825CA9B1C}"/>
              </a:ext>
            </a:extLst>
          </p:cNvPr>
          <p:cNvGraphicFramePr>
            <a:graphicFrameLocks/>
          </p:cNvGraphicFramePr>
          <p:nvPr>
            <p:extLst>
              <p:ext uri="{D42A27DB-BD31-4B8C-83A1-F6EECF244321}">
                <p14:modId xmlns:p14="http://schemas.microsoft.com/office/powerpoint/2010/main" val="1311748604"/>
              </p:ext>
            </p:extLst>
          </p:nvPr>
        </p:nvGraphicFramePr>
        <p:xfrm>
          <a:off x="1770888" y="1508443"/>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36</a:t>
            </a:fld>
            <a:endParaRPr lang="en-US"/>
          </a:p>
        </p:txBody>
      </p:sp>
    </p:spTree>
    <p:extLst>
      <p:ext uri="{BB962C8B-B14F-4D97-AF65-F5344CB8AC3E}">
        <p14:creationId xmlns:p14="http://schemas.microsoft.com/office/powerpoint/2010/main" val="2833682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37</a:t>
            </a:fld>
            <a:endParaRPr lang="en-US"/>
          </a:p>
        </p:txBody>
      </p:sp>
    </p:spTree>
    <p:extLst>
      <p:ext uri="{BB962C8B-B14F-4D97-AF65-F5344CB8AC3E}">
        <p14:creationId xmlns:p14="http://schemas.microsoft.com/office/powerpoint/2010/main" val="3996175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216241"/>
            <a:ext cx="10515600" cy="4781017"/>
          </a:xfrm>
        </p:spPr>
        <p:txBody>
          <a:bodyPr>
            <a:noAutofit/>
          </a:bodyPr>
          <a:lstStyle/>
          <a:p>
            <a:pPr>
              <a:lnSpc>
                <a:spcPct val="120000"/>
              </a:lnSpc>
              <a:spcBef>
                <a:spcPts val="0"/>
              </a:spcBef>
              <a:spcAft>
                <a:spcPts val="1200"/>
              </a:spcAft>
            </a:pPr>
            <a:r>
              <a:rPr lang="en-US" sz="2000" b="1" dirty="0" smtClean="0"/>
              <a:t>Megan Cross, </a:t>
            </a:r>
            <a:r>
              <a:rPr lang="en-US" sz="2000" dirty="0" smtClean="0"/>
              <a:t>Program Coordinator, Maine Primary </a:t>
            </a:r>
            <a:r>
              <a:rPr lang="en-US" sz="2000" dirty="0"/>
              <a:t>Care Association, </a:t>
            </a:r>
            <a:r>
              <a:rPr lang="en-US" sz="2000" dirty="0" smtClean="0"/>
              <a:t>		</a:t>
            </a:r>
            <a:r>
              <a:rPr lang="en-US" sz="2000" dirty="0" smtClean="0">
                <a:hlinkClick r:id="rId2"/>
              </a:rPr>
              <a:t>mcross@mepca.org</a:t>
            </a:r>
            <a:r>
              <a:rPr lang="en-US" sz="2000" dirty="0" smtClean="0"/>
              <a:t> </a:t>
            </a:r>
          </a:p>
          <a:p>
            <a:pPr>
              <a:lnSpc>
                <a:spcPct val="120000"/>
              </a:lnSpc>
              <a:spcBef>
                <a:spcPts val="0"/>
              </a:spcBef>
              <a:spcAft>
                <a:spcPts val="1200"/>
              </a:spcAft>
            </a:pPr>
            <a:r>
              <a:rPr lang="en-US" sz="2000" b="1" dirty="0"/>
              <a:t>Kristen </a:t>
            </a:r>
            <a:r>
              <a:rPr lang="en-US" sz="2000" b="1" dirty="0" err="1" smtClean="0"/>
              <a:t>Kilcollins</a:t>
            </a:r>
            <a:r>
              <a:rPr lang="en-US" sz="2000" dirty="0" smtClean="0"/>
              <a:t>, </a:t>
            </a:r>
            <a:r>
              <a:rPr lang="en-US" sz="2000" dirty="0"/>
              <a:t>Program Coordinator, </a:t>
            </a:r>
            <a:r>
              <a:rPr lang="en-US" sz="2000" dirty="0" smtClean="0"/>
              <a:t>Maine Primary Care Association,  	</a:t>
            </a:r>
            <a:r>
              <a:rPr lang="en-US" sz="2000" u="sng" dirty="0" smtClean="0">
                <a:hlinkClick r:id="rId3"/>
              </a:rPr>
              <a:t>kkilcollins@mepca.org</a:t>
            </a:r>
            <a:r>
              <a:rPr lang="en-US" sz="2000" u="sng" dirty="0" smtClean="0"/>
              <a:t> </a:t>
            </a:r>
            <a:endParaRPr lang="en-US" sz="2000" dirty="0" smtClean="0"/>
          </a:p>
          <a:p>
            <a:pPr>
              <a:lnSpc>
                <a:spcPct val="120000"/>
              </a:lnSpc>
              <a:spcBef>
                <a:spcPts val="0"/>
              </a:spcBef>
              <a:spcAft>
                <a:spcPts val="1200"/>
              </a:spcAft>
            </a:pPr>
            <a:r>
              <a:rPr lang="en-US" sz="2000" b="1" dirty="0" smtClean="0"/>
              <a:t>Chris </a:t>
            </a:r>
            <a:r>
              <a:rPr lang="en-US" sz="2000" b="1" dirty="0" err="1" smtClean="0"/>
              <a:t>Pezzullo</a:t>
            </a:r>
            <a:r>
              <a:rPr lang="en-US" sz="2000" dirty="0" smtClean="0"/>
              <a:t>, DO, Clinical Director, Maine Primary Care Association, 	</a:t>
            </a:r>
            <a:r>
              <a:rPr lang="en-US" sz="2000" dirty="0" smtClean="0">
                <a:hlinkClick r:id="rId4" tooltip="Email Christopher J. Pezzullo, DO"/>
              </a:rPr>
              <a:t>cpezzullo@mepca.org</a:t>
            </a:r>
            <a:endParaRPr lang="en-US" sz="2000" dirty="0"/>
          </a:p>
          <a:p>
            <a:pPr>
              <a:lnSpc>
                <a:spcPct val="100000"/>
              </a:lnSpc>
              <a:spcBef>
                <a:spcPts val="0"/>
              </a:spcBef>
            </a:pPr>
            <a:r>
              <a:rPr lang="en-US" sz="2000" b="1" dirty="0"/>
              <a:t>Darcy </a:t>
            </a:r>
            <a:r>
              <a:rPr lang="en-US" sz="2000" b="1" dirty="0" err="1"/>
              <a:t>Shargo</a:t>
            </a:r>
            <a:r>
              <a:rPr lang="en-US" sz="2000" dirty="0"/>
              <a:t>, Chief Executive Officer, Maine Primary Care Association, 	</a:t>
            </a:r>
            <a:r>
              <a:rPr lang="en-US" sz="2000" dirty="0">
                <a:hlinkClick r:id="rId5" tooltip="Email Darcy Shargo, MFA"/>
              </a:rPr>
              <a:t>dshargo@mepca.org</a:t>
            </a:r>
            <a:endParaRPr lang="en-US" sz="2000" dirty="0"/>
          </a:p>
          <a:p>
            <a:pPr marL="0" indent="0" algn="ctr">
              <a:lnSpc>
                <a:spcPct val="100000"/>
              </a:lnSpc>
              <a:spcBef>
                <a:spcPts val="0"/>
              </a:spcBef>
              <a:buNone/>
            </a:pPr>
            <a:endParaRPr lang="en-US" sz="2000" dirty="0" smtClean="0"/>
          </a:p>
          <a:p>
            <a:pPr marL="0" indent="0" algn="ctr">
              <a:lnSpc>
                <a:spcPct val="100000"/>
              </a:lnSpc>
              <a:spcBef>
                <a:spcPts val="0"/>
              </a:spcBef>
              <a:buNone/>
            </a:pPr>
            <a:endParaRPr lang="en-US" sz="2000" dirty="0" smtClean="0"/>
          </a:p>
          <a:p>
            <a:pPr marL="0" indent="0" algn="ctr">
              <a:lnSpc>
                <a:spcPct val="100000"/>
              </a:lnSpc>
              <a:spcBef>
                <a:spcPts val="0"/>
              </a:spcBef>
              <a:buNone/>
            </a:pPr>
            <a:r>
              <a:rPr lang="en-US" sz="2000" dirty="0" smtClean="0"/>
              <a:t>Jo Morrissey, Program Manager, Maine </a:t>
            </a:r>
            <a:r>
              <a:rPr lang="en-US" sz="2000" dirty="0"/>
              <a:t>Shared </a:t>
            </a:r>
            <a:r>
              <a:rPr lang="en-US" sz="2000" dirty="0" smtClean="0"/>
              <a:t>CHNA</a:t>
            </a:r>
          </a:p>
          <a:p>
            <a:pPr marL="0" indent="0" algn="ctr">
              <a:lnSpc>
                <a:spcPct val="100000"/>
              </a:lnSpc>
              <a:spcBef>
                <a:spcPts val="0"/>
              </a:spcBef>
              <a:buNone/>
            </a:pPr>
            <a:r>
              <a:rPr lang="en-US" sz="2000" dirty="0"/>
              <a:t> </a:t>
            </a:r>
            <a:r>
              <a:rPr lang="en-US" sz="2000" dirty="0" smtClean="0"/>
              <a:t>    </a:t>
            </a:r>
            <a:r>
              <a:rPr lang="en-US" sz="2000" dirty="0" smtClean="0">
                <a:hlinkClick r:id="rId6"/>
              </a:rPr>
              <a:t>www.mainechna.org</a:t>
            </a:r>
            <a:r>
              <a:rPr lang="en-US" sz="2000" dirty="0" smtClean="0"/>
              <a:t>  </a:t>
            </a:r>
            <a:r>
              <a:rPr lang="en-US" sz="2000" dirty="0" smtClean="0">
                <a:hlinkClick r:id="rId7"/>
              </a:rPr>
              <a:t>info@mainechna.org</a:t>
            </a:r>
            <a:r>
              <a:rPr lang="en-US" sz="2000" dirty="0" smtClean="0"/>
              <a:t> </a:t>
            </a:r>
            <a:endParaRPr lang="en-US" sz="2000"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38</a:t>
            </a:fld>
            <a:endParaRPr lang="en-US"/>
          </a:p>
        </p:txBody>
      </p:sp>
    </p:spTree>
    <p:extLst>
      <p:ext uri="{BB962C8B-B14F-4D97-AF65-F5344CB8AC3E}">
        <p14:creationId xmlns:p14="http://schemas.microsoft.com/office/powerpoint/2010/main" val="8324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5</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6</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3485416982"/>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smtClean="0">
                          <a:latin typeface="Arial" panose="020B0604020202020204" pitchFamily="34" charset="0"/>
                          <a:cs typeface="Arial" panose="020B0604020202020204" pitchFamily="34" charset="0"/>
                        </a:rPr>
                        <a:t>10+ </a:t>
                      </a:r>
                      <a:r>
                        <a:rPr lang="en-US" sz="2000" dirty="0">
                          <a:latin typeface="Arial" panose="020B0604020202020204" pitchFamily="34" charset="0"/>
                          <a:cs typeface="Arial" panose="020B0604020202020204" pitchFamily="34" charset="0"/>
                        </a:rPr>
                        <a:t>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smtClean="0">
                          <a:latin typeface="Arial" panose="020B0604020202020204" pitchFamily="34" charset="0"/>
                          <a:cs typeface="Arial" panose="020B0604020202020204" pitchFamily="34" charset="0"/>
                        </a:rPr>
                        <a:t>1500+ </a:t>
                      </a:r>
                      <a:r>
                        <a:rPr lang="en-US" sz="2000" dirty="0">
                          <a:latin typeface="Arial" panose="020B0604020202020204" pitchFamily="34" charset="0"/>
                          <a:cs typeface="Arial" panose="020B0604020202020204" pitchFamily="34" charset="0"/>
                        </a:rPr>
                        <a:t>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7</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9</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1436</TotalTime>
  <Words>2910</Words>
  <Application>Microsoft Office PowerPoint</Application>
  <PresentationFormat>Widescreen</PresentationFormat>
  <Paragraphs>429</Paragraphs>
  <Slides>38</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 Narrow</vt:lpstr>
      <vt:lpstr>Calibri</vt:lpstr>
      <vt:lpstr>Calibri Light</vt:lpstr>
      <vt:lpstr>Helvetica</vt:lpstr>
      <vt:lpstr>HelveticaNeueLT Std</vt:lpstr>
      <vt:lpstr>HelveticaNeueLT Std Lt</vt:lpstr>
      <vt:lpstr>HelveticaNeueLT Std Med</vt:lpstr>
      <vt:lpstr>Times New Roman</vt:lpstr>
      <vt:lpstr>Office Theme</vt:lpstr>
      <vt:lpstr>Maine Shared Community Health Needs Assessment Federally Qualified Health  Centers</vt:lpstr>
      <vt:lpstr>Forum Agenda</vt:lpstr>
      <vt:lpstr>PowerPoint Presentation</vt:lpstr>
      <vt:lpstr>PowerPoint Presentation</vt:lpstr>
      <vt:lpstr>Matching Interests</vt:lpstr>
      <vt:lpstr>The Evolution of an Idea…</vt:lpstr>
      <vt:lpstr>10 Essential Public Health Services</vt:lpstr>
      <vt:lpstr>Maine Shared CHNA Organizational Chart</vt:lpstr>
      <vt:lpstr>Inputs and Outcomes</vt:lpstr>
      <vt:lpstr>Leadership remarks</vt:lpstr>
      <vt:lpstr>MPCA Member Health Centers</vt:lpstr>
      <vt:lpstr>Key Findings</vt:lpstr>
      <vt:lpstr>For More Data</vt:lpstr>
      <vt:lpstr>Demographics</vt:lpstr>
      <vt:lpstr>Demographics</vt:lpstr>
      <vt:lpstr>Health Indicators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60</cp:revision>
  <dcterms:created xsi:type="dcterms:W3CDTF">2021-07-27T22:49:15Z</dcterms:created>
  <dcterms:modified xsi:type="dcterms:W3CDTF">2021-09-22T12:35:10Z</dcterms:modified>
</cp:coreProperties>
</file>