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xml" ContentType="application/vnd.openxmlformats-officedocument.drawingml.chartshape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3.xml" ContentType="application/vnd.openxmlformats-officedocument.drawingml.chartshapes+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3.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4.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5.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6.xml" ContentType="application/vnd.openxmlformats-officedocument.drawingml.chartshapes+xml"/>
  <Override PartName="/ppt/notesSlides/notesSlide26.xml" ContentType="application/vnd.openxmlformats-officedocument.presentationml.notesSl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7.xml" ContentType="application/vnd.openxmlformats-officedocument.drawingml.chartshape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7" r:id="rId3"/>
    <p:sldId id="260" r:id="rId4"/>
    <p:sldId id="261" r:id="rId5"/>
    <p:sldId id="262" r:id="rId6"/>
    <p:sldId id="263" r:id="rId7"/>
    <p:sldId id="264" r:id="rId8"/>
    <p:sldId id="265" r:id="rId9"/>
    <p:sldId id="275" r:id="rId10"/>
    <p:sldId id="276" r:id="rId11"/>
    <p:sldId id="277" r:id="rId12"/>
    <p:sldId id="309" r:id="rId13"/>
    <p:sldId id="374" r:id="rId14"/>
    <p:sldId id="269" r:id="rId15"/>
    <p:sldId id="285" r:id="rId16"/>
    <p:sldId id="376" r:id="rId17"/>
    <p:sldId id="274" r:id="rId18"/>
    <p:sldId id="284" r:id="rId19"/>
    <p:sldId id="283" r:id="rId20"/>
    <p:sldId id="287" r:id="rId21"/>
    <p:sldId id="289" r:id="rId22"/>
    <p:sldId id="290" r:id="rId23"/>
    <p:sldId id="281" r:id="rId24"/>
    <p:sldId id="288" r:id="rId25"/>
    <p:sldId id="291" r:id="rId26"/>
    <p:sldId id="299" r:id="rId27"/>
    <p:sldId id="293" r:id="rId28"/>
    <p:sldId id="294" r:id="rId29"/>
    <p:sldId id="295" r:id="rId30"/>
    <p:sldId id="300" r:id="rId31"/>
    <p:sldId id="292" r:id="rId32"/>
    <p:sldId id="377" r:id="rId33"/>
    <p:sldId id="270" r:id="rId34"/>
    <p:sldId id="375" r:id="rId35"/>
    <p:sldId id="258" r:id="rId36"/>
    <p:sldId id="271" r:id="rId37"/>
    <p:sldId id="272" r:id="rId38"/>
    <p:sldId id="27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14" clrIdx="0">
    <p:extLst>
      <p:ext uri="{19B8F6BF-5375-455C-9EA6-DF929625EA0E}">
        <p15:presenceInfo xmlns:p15="http://schemas.microsoft.com/office/powerpoint/2012/main" userId="S::mnoyes@marketdecisions.com::6fae3f0c-57c9-4fc0-9b6f-4cb153c40693" providerId="AD"/>
      </p:ext>
    </p:extLst>
  </p:cmAuthor>
  <p:cmAuthor id="2" name="Candace Walsh" initials="CW" lastIdx="1" clrIdx="1">
    <p:extLst>
      <p:ext uri="{19B8F6BF-5375-455C-9EA6-DF929625EA0E}">
        <p15:presenceInfo xmlns:p15="http://schemas.microsoft.com/office/powerpoint/2012/main" userId="S::cwalsh@marketdecisions.com::3b654986-3b7f-4d06-83b0-3ee07a404b9d" providerId="AD"/>
      </p:ext>
    </p:extLst>
  </p:cmAuthor>
  <p:cmAuthor id="3" name="Jay Byron" initials="JB" lastIdx="3" clrIdx="2">
    <p:extLst>
      <p:ext uri="{19B8F6BF-5375-455C-9EA6-DF929625EA0E}">
        <p15:presenceInfo xmlns:p15="http://schemas.microsoft.com/office/powerpoint/2012/main" userId="Jay By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91" autoAdjust="0"/>
  </p:normalViewPr>
  <p:slideViewPr>
    <p:cSldViewPr snapToGrid="0">
      <p:cViewPr varScale="1">
        <p:scale>
          <a:sx n="44" d="100"/>
          <a:sy n="44" d="100"/>
        </p:scale>
        <p:origin x="4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INDICATOR%20CHARTS%20-%2008.02.2021.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xml"/></Relationships>
</file>

<file path=ppt/charts/_rels/chart1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INDICATOR%20CHARTS%20-%2008.02.2021.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2.xml"/></Relationships>
</file>

<file path=ppt/charts/_rels/chart1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INDICATOR%20CHARTS%20-%2008.02.2021.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INDICATOR%20CHARTS%20-%2008.02.2021.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4.xml"/></Relationships>
</file>

<file path=ppt/charts/_rels/chart21.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INDICATOR%20CHARTS%20-%2008.02.2021.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5.xml"/></Relationships>
</file>

<file path=ppt/charts/_rels/chart2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7.xm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Data%20Viz%20Lists\Community%20Approved%20Lists\DRM%20events-health%20data%20points%20(Deaf%20HoH%20and%20Disabilities%20Forum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Unemployment Rate</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3"/>
              </a:solidFill>
              <a:round/>
            </a:ln>
            <a:effectLst/>
          </c:spPr>
          <c:marker>
            <c:symbol val="circle"/>
            <c:size val="5"/>
            <c:spPr>
              <a:solidFill>
                <a:schemeClr val="accent3"/>
              </a:solidFill>
              <a:ln w="349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8-9CCF-4028-B53E-DBE0A266E13A}"/>
                </c:ext>
              </c:extLst>
            </c:dLbl>
            <c:dLbl>
              <c:idx val="2"/>
              <c:delete val="1"/>
              <c:extLst>
                <c:ext xmlns:c15="http://schemas.microsoft.com/office/drawing/2012/chart" uri="{CE6537A1-D6FC-4f65-9D91-7224C49458BB}"/>
                <c:ext xmlns:c16="http://schemas.microsoft.com/office/drawing/2014/chart" uri="{C3380CC4-5D6E-409C-BE32-E72D297353CC}">
                  <c16:uniqueId val="{00000007-9CCF-4028-B53E-DBE0A266E13A}"/>
                </c:ext>
              </c:extLst>
            </c:dLbl>
            <c:dLbl>
              <c:idx val="3"/>
              <c:delete val="1"/>
              <c:extLst>
                <c:ext xmlns:c15="http://schemas.microsoft.com/office/drawing/2012/chart" uri="{CE6537A1-D6FC-4f65-9D91-7224C49458BB}"/>
                <c:ext xmlns:c16="http://schemas.microsoft.com/office/drawing/2014/chart" uri="{C3380CC4-5D6E-409C-BE32-E72D297353CC}">
                  <c16:uniqueId val="{00000006-9CCF-4028-B53E-DBE0A266E13A}"/>
                </c:ext>
              </c:extLst>
            </c:dLbl>
            <c:dLbl>
              <c:idx val="4"/>
              <c:delete val="1"/>
              <c:extLst>
                <c:ext xmlns:c15="http://schemas.microsoft.com/office/drawing/2012/chart" uri="{CE6537A1-D6FC-4f65-9D91-7224C49458BB}"/>
                <c:ext xmlns:c16="http://schemas.microsoft.com/office/drawing/2014/chart" uri="{C3380CC4-5D6E-409C-BE32-E72D297353CC}">
                  <c16:uniqueId val="{00000005-9CCF-4028-B53E-DBE0A266E13A}"/>
                </c:ext>
              </c:extLst>
            </c:dLbl>
            <c:dLbl>
              <c:idx val="5"/>
              <c:delete val="1"/>
              <c:extLst>
                <c:ext xmlns:c15="http://schemas.microsoft.com/office/drawing/2012/chart" uri="{CE6537A1-D6FC-4f65-9D91-7224C49458BB}"/>
                <c:ext xmlns:c16="http://schemas.microsoft.com/office/drawing/2014/chart" uri="{C3380CC4-5D6E-409C-BE32-E72D297353CC}">
                  <c16:uniqueId val="{00000004-9CCF-4028-B53E-DBE0A266E13A}"/>
                </c:ext>
              </c:extLst>
            </c:dLbl>
            <c:dLbl>
              <c:idx val="6"/>
              <c:delete val="1"/>
              <c:extLst>
                <c:ext xmlns:c15="http://schemas.microsoft.com/office/drawing/2012/chart" uri="{CE6537A1-D6FC-4f65-9D91-7224C49458BB}"/>
                <c:ext xmlns:c16="http://schemas.microsoft.com/office/drawing/2014/chart" uri="{C3380CC4-5D6E-409C-BE32-E72D297353CC}">
                  <c16:uniqueId val="{00000003-9CCF-4028-B53E-DBE0A266E13A}"/>
                </c:ext>
              </c:extLst>
            </c:dLbl>
            <c:dLbl>
              <c:idx val="7"/>
              <c:delete val="1"/>
              <c:extLst>
                <c:ext xmlns:c15="http://schemas.microsoft.com/office/drawing/2012/chart" uri="{CE6537A1-D6FC-4f65-9D91-7224C49458BB}"/>
                <c:ext xmlns:c16="http://schemas.microsoft.com/office/drawing/2014/chart" uri="{C3380CC4-5D6E-409C-BE32-E72D297353CC}">
                  <c16:uniqueId val="{00000002-9CCF-4028-B53E-DBE0A266E13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Sheet2!$E$2:$M$2</c:f>
              <c:numCache>
                <c:formatCode>General</c:formatCode>
                <c:ptCount val="9"/>
                <c:pt idx="0">
                  <c:v>2011</c:v>
                </c:pt>
                <c:pt idx="1">
                  <c:v>2012</c:v>
                </c:pt>
                <c:pt idx="2">
                  <c:v>2013</c:v>
                </c:pt>
                <c:pt idx="3">
                  <c:v>2014</c:v>
                </c:pt>
                <c:pt idx="4">
                  <c:v>2015</c:v>
                </c:pt>
                <c:pt idx="5">
                  <c:v>2016</c:v>
                </c:pt>
                <c:pt idx="6">
                  <c:v>2017</c:v>
                </c:pt>
                <c:pt idx="7">
                  <c:v>2018</c:v>
                </c:pt>
                <c:pt idx="8">
                  <c:v>2020</c:v>
                </c:pt>
              </c:numCache>
            </c:numRef>
          </c:cat>
          <c:val>
            <c:numRef>
              <c:f>Sheet2!$E$3:$M$3</c:f>
              <c:numCache>
                <c:formatCode>0.0%</c:formatCode>
                <c:ptCount val="9"/>
                <c:pt idx="0">
                  <c:v>7.9000000000000001E-2</c:v>
                </c:pt>
                <c:pt idx="1">
                  <c:v>7.4999999999999997E-2</c:v>
                </c:pt>
                <c:pt idx="2">
                  <c:v>6.6000000000000003E-2</c:v>
                </c:pt>
                <c:pt idx="3">
                  <c:v>5.6000000000000001E-2</c:v>
                </c:pt>
                <c:pt idx="4">
                  <c:v>4.3999999999999997E-2</c:v>
                </c:pt>
                <c:pt idx="5">
                  <c:v>3.7999999999999999E-2</c:v>
                </c:pt>
                <c:pt idx="6">
                  <c:v>3.3000000000000002E-2</c:v>
                </c:pt>
                <c:pt idx="7">
                  <c:v>3.4000000000000002E-2</c:v>
                </c:pt>
                <c:pt idx="8">
                  <c:v>5.3999999999999999E-2</c:v>
                </c:pt>
              </c:numCache>
            </c:numRef>
          </c:val>
          <c:smooth val="0"/>
          <c:extLst>
            <c:ext xmlns:c16="http://schemas.microsoft.com/office/drawing/2014/chart" uri="{C3380CC4-5D6E-409C-BE32-E72D297353CC}">
              <c16:uniqueId val="{00000000-9CCF-4028-B53E-DBE0A266E13A}"/>
            </c:ext>
          </c:extLst>
        </c:ser>
        <c:dLbls>
          <c:dLblPos val="t"/>
          <c:showLegendKey val="0"/>
          <c:showVal val="1"/>
          <c:showCatName val="0"/>
          <c:showSerName val="0"/>
          <c:showPercent val="0"/>
          <c:showBubbleSize val="0"/>
        </c:dLbls>
        <c:marker val="1"/>
        <c:smooth val="0"/>
        <c:axId val="2086353024"/>
        <c:axId val="2086345536"/>
      </c:lineChart>
      <c:catAx>
        <c:axId val="208635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6345536"/>
        <c:crosses val="autoZero"/>
        <c:auto val="1"/>
        <c:lblAlgn val="ctr"/>
        <c:lblOffset val="100"/>
        <c:noMultiLvlLbl val="0"/>
      </c:catAx>
      <c:valAx>
        <c:axId val="2086345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635302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Unemployment Rate (2020)</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4625-44DA-9786-75141AC89BF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Sheet2!$N$2:$O$2</c:f>
              <c:strCache>
                <c:ptCount val="2"/>
                <c:pt idx="0">
                  <c:v>Maine</c:v>
                </c:pt>
                <c:pt idx="1">
                  <c:v>U.S.</c:v>
                </c:pt>
              </c:strCache>
            </c:strRef>
          </c:cat>
          <c:val>
            <c:numRef>
              <c:f>Sheet2!$N$3:$O$3</c:f>
              <c:numCache>
                <c:formatCode>0.0%</c:formatCode>
                <c:ptCount val="2"/>
                <c:pt idx="0">
                  <c:v>5.3999999999999999E-2</c:v>
                </c:pt>
                <c:pt idx="1">
                  <c:v>8.1000000000000003E-2</c:v>
                </c:pt>
              </c:numCache>
            </c:numRef>
          </c:val>
          <c:extLst>
            <c:ext xmlns:c16="http://schemas.microsoft.com/office/drawing/2014/chart" uri="{C3380CC4-5D6E-409C-BE32-E72D297353CC}">
              <c16:uniqueId val="{00000000-4625-44DA-9786-75141AC89BF8}"/>
            </c:ext>
          </c:extLst>
        </c:ser>
        <c:dLbls>
          <c:dLblPos val="outEnd"/>
          <c:showLegendKey val="0"/>
          <c:showVal val="1"/>
          <c:showCatName val="0"/>
          <c:showSerName val="0"/>
          <c:showPercent val="0"/>
          <c:showBubbleSize val="0"/>
        </c:dLbls>
        <c:gapWidth val="219"/>
        <c:overlap val="-27"/>
        <c:axId val="2020386688"/>
        <c:axId val="2020380448"/>
      </c:barChart>
      <c:catAx>
        <c:axId val="2020386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0380448"/>
        <c:crosses val="autoZero"/>
        <c:auto val="1"/>
        <c:lblAlgn val="ctr"/>
        <c:lblOffset val="100"/>
        <c:noMultiLvlLbl val="0"/>
      </c:catAx>
      <c:valAx>
        <c:axId val="2020380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0386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No Vehicle in the Home</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circle"/>
            <c:size val="5"/>
            <c:spPr>
              <a:solidFill>
                <a:schemeClr val="accent1"/>
              </a:solidFill>
              <a:ln w="34925">
                <a:solidFill>
                  <a:schemeClr val="accent3"/>
                </a:solidFill>
              </a:ln>
              <a:effectLst/>
            </c:spPr>
          </c:marker>
          <c:dLbls>
            <c:dLbl>
              <c:idx val="0"/>
              <c:layout>
                <c:manualLayout>
                  <c:x val="-8.4305654974946312E-2"/>
                  <c:y val="-6.89041994750656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CC6-46BF-B16A-E2D7EA045780}"/>
                </c:ext>
              </c:extLst>
            </c:dLbl>
            <c:dLbl>
              <c:idx val="1"/>
              <c:delete val="1"/>
              <c:extLst>
                <c:ext xmlns:c15="http://schemas.microsoft.com/office/drawing/2012/chart" uri="{CE6537A1-D6FC-4f65-9D91-7224C49458BB}"/>
                <c:ext xmlns:c16="http://schemas.microsoft.com/office/drawing/2014/chart" uri="{C3380CC4-5D6E-409C-BE32-E72D297353CC}">
                  <c16:uniqueId val="{00000009-CCC6-46BF-B16A-E2D7EA045780}"/>
                </c:ext>
              </c:extLst>
            </c:dLbl>
            <c:dLbl>
              <c:idx val="2"/>
              <c:delete val="1"/>
              <c:extLst>
                <c:ext xmlns:c15="http://schemas.microsoft.com/office/drawing/2012/chart" uri="{CE6537A1-D6FC-4f65-9D91-7224C49458BB}"/>
                <c:ext xmlns:c16="http://schemas.microsoft.com/office/drawing/2014/chart" uri="{C3380CC4-5D6E-409C-BE32-E72D297353CC}">
                  <c16:uniqueId val="{00000008-CCC6-46BF-B16A-E2D7EA045780}"/>
                </c:ext>
              </c:extLst>
            </c:dLbl>
            <c:dLbl>
              <c:idx val="3"/>
              <c:delete val="1"/>
              <c:extLst>
                <c:ext xmlns:c15="http://schemas.microsoft.com/office/drawing/2012/chart" uri="{CE6537A1-D6FC-4f65-9D91-7224C49458BB}"/>
                <c:ext xmlns:c16="http://schemas.microsoft.com/office/drawing/2014/chart" uri="{C3380CC4-5D6E-409C-BE32-E72D297353CC}">
                  <c16:uniqueId val="{00000007-CCC6-46BF-B16A-E2D7EA045780}"/>
                </c:ext>
              </c:extLst>
            </c:dLbl>
            <c:dLbl>
              <c:idx val="4"/>
              <c:delete val="1"/>
              <c:extLst>
                <c:ext xmlns:c15="http://schemas.microsoft.com/office/drawing/2012/chart" uri="{CE6537A1-D6FC-4f65-9D91-7224C49458BB}"/>
                <c:ext xmlns:c16="http://schemas.microsoft.com/office/drawing/2014/chart" uri="{C3380CC4-5D6E-409C-BE32-E72D297353CC}">
                  <c16:uniqueId val="{00000006-CCC6-46BF-B16A-E2D7EA045780}"/>
                </c:ext>
              </c:extLst>
            </c:dLbl>
            <c:dLbl>
              <c:idx val="5"/>
              <c:delete val="1"/>
              <c:extLst>
                <c:ext xmlns:c15="http://schemas.microsoft.com/office/drawing/2012/chart" uri="{CE6537A1-D6FC-4f65-9D91-7224C49458BB}"/>
                <c:ext xmlns:c16="http://schemas.microsoft.com/office/drawing/2014/chart" uri="{C3380CC4-5D6E-409C-BE32-E72D297353CC}">
                  <c16:uniqueId val="{00000005-CCC6-46BF-B16A-E2D7EA045780}"/>
                </c:ext>
              </c:extLst>
            </c:dLbl>
            <c:dLbl>
              <c:idx val="6"/>
              <c:delete val="1"/>
              <c:extLst>
                <c:ext xmlns:c15="http://schemas.microsoft.com/office/drawing/2012/chart" uri="{CE6537A1-D6FC-4f65-9D91-7224C49458BB}"/>
                <c:ext xmlns:c16="http://schemas.microsoft.com/office/drawing/2014/chart" uri="{C3380CC4-5D6E-409C-BE32-E72D297353CC}">
                  <c16:uniqueId val="{00000004-CCC6-46BF-B16A-E2D7EA045780}"/>
                </c:ext>
              </c:extLst>
            </c:dLbl>
            <c:dLbl>
              <c:idx val="7"/>
              <c:delete val="1"/>
              <c:extLst>
                <c:ext xmlns:c15="http://schemas.microsoft.com/office/drawing/2012/chart" uri="{CE6537A1-D6FC-4f65-9D91-7224C49458BB}"/>
                <c:ext xmlns:c16="http://schemas.microsoft.com/office/drawing/2014/chart" uri="{C3380CC4-5D6E-409C-BE32-E72D297353CC}">
                  <c16:uniqueId val="{00000003-CCC6-46BF-B16A-E2D7EA045780}"/>
                </c:ext>
              </c:extLst>
            </c:dLbl>
            <c:dLbl>
              <c:idx val="8"/>
              <c:delete val="1"/>
              <c:extLst>
                <c:ext xmlns:c15="http://schemas.microsoft.com/office/drawing/2012/chart" uri="{CE6537A1-D6FC-4f65-9D91-7224C49458BB}"/>
                <c:ext xmlns:c16="http://schemas.microsoft.com/office/drawing/2014/chart" uri="{C3380CC4-5D6E-409C-BE32-E72D297353CC}">
                  <c16:uniqueId val="{00000002-CCC6-46BF-B16A-E2D7EA045780}"/>
                </c:ext>
              </c:extLst>
            </c:dLbl>
            <c:dLbl>
              <c:idx val="9"/>
              <c:layout>
                <c:manualLayout>
                  <c:x val="-3.4723216416129805E-2"/>
                  <c:y val="6.3811849907650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F2-461C-84DE-358248908D35}"/>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Sheet2!$D$60:$M$60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Sheet2!$D$61:$M$61</c:f>
              <c:numCache>
                <c:formatCode>0.0%</c:formatCode>
                <c:ptCount val="10"/>
                <c:pt idx="0">
                  <c:v>1.6E-2</c:v>
                </c:pt>
                <c:pt idx="1">
                  <c:v>2.1999999999999999E-2</c:v>
                </c:pt>
                <c:pt idx="2">
                  <c:v>0.02</c:v>
                </c:pt>
                <c:pt idx="3">
                  <c:v>2.3E-2</c:v>
                </c:pt>
                <c:pt idx="4">
                  <c:v>2.7E-2</c:v>
                </c:pt>
                <c:pt idx="5">
                  <c:v>2.5000000000000001E-2</c:v>
                </c:pt>
                <c:pt idx="6">
                  <c:v>2.4E-2</c:v>
                </c:pt>
                <c:pt idx="7">
                  <c:v>1.9E-2</c:v>
                </c:pt>
                <c:pt idx="8">
                  <c:v>2.1000000000000001E-2</c:v>
                </c:pt>
                <c:pt idx="9">
                  <c:v>1.7999999999999999E-2</c:v>
                </c:pt>
              </c:numCache>
            </c:numRef>
          </c:val>
          <c:smooth val="0"/>
          <c:extLst>
            <c:ext xmlns:c16="http://schemas.microsoft.com/office/drawing/2014/chart" uri="{C3380CC4-5D6E-409C-BE32-E72D297353CC}">
              <c16:uniqueId val="{00000000-CCC6-46BF-B16A-E2D7EA045780}"/>
            </c:ext>
          </c:extLst>
        </c:ser>
        <c:dLbls>
          <c:dLblPos val="t"/>
          <c:showLegendKey val="0"/>
          <c:showVal val="1"/>
          <c:showCatName val="0"/>
          <c:showSerName val="0"/>
          <c:showPercent val="0"/>
          <c:showBubbleSize val="0"/>
        </c:dLbls>
        <c:marker val="1"/>
        <c:smooth val="0"/>
        <c:axId val="2014332864"/>
        <c:axId val="2014333280"/>
      </c:lineChart>
      <c:catAx>
        <c:axId val="201433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14333280"/>
        <c:crosses val="autoZero"/>
        <c:auto val="1"/>
        <c:lblAlgn val="ctr"/>
        <c:lblOffset val="100"/>
        <c:noMultiLvlLbl val="0"/>
      </c:catAx>
      <c:valAx>
        <c:axId val="20143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4332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dirty="0"/>
              <a:t>No Vehicle in the Home (2019)</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29E8-4DCF-9395-E2D633BE16E9}"/>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Sheet2!$N$60:$O$60</c:f>
              <c:strCache>
                <c:ptCount val="2"/>
                <c:pt idx="0">
                  <c:v>Maine</c:v>
                </c:pt>
                <c:pt idx="1">
                  <c:v>U.S.</c:v>
                </c:pt>
              </c:strCache>
            </c:strRef>
          </c:cat>
          <c:val>
            <c:numRef>
              <c:f>Sheet2!$N$61:$O$61</c:f>
              <c:numCache>
                <c:formatCode>0.0%</c:formatCode>
                <c:ptCount val="2"/>
                <c:pt idx="0">
                  <c:v>1.7999999999999999E-2</c:v>
                </c:pt>
                <c:pt idx="1">
                  <c:v>4.2999999999999997E-2</c:v>
                </c:pt>
              </c:numCache>
            </c:numRef>
          </c:val>
          <c:extLst>
            <c:ext xmlns:c16="http://schemas.microsoft.com/office/drawing/2014/chart" uri="{C3380CC4-5D6E-409C-BE32-E72D297353CC}">
              <c16:uniqueId val="{00000000-29E8-4DCF-9395-E2D633BE16E9}"/>
            </c:ext>
          </c:extLst>
        </c:ser>
        <c:dLbls>
          <c:dLblPos val="outEnd"/>
          <c:showLegendKey val="0"/>
          <c:showVal val="1"/>
          <c:showCatName val="0"/>
          <c:showSerName val="0"/>
          <c:showPercent val="0"/>
          <c:showBubbleSize val="0"/>
        </c:dLbls>
        <c:gapWidth val="219"/>
        <c:overlap val="-27"/>
        <c:axId val="1998793760"/>
        <c:axId val="1998794592"/>
      </c:barChart>
      <c:catAx>
        <c:axId val="199879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98794592"/>
        <c:crosses val="autoZero"/>
        <c:auto val="1"/>
        <c:lblAlgn val="ctr"/>
        <c:lblOffset val="100"/>
        <c:noMultiLvlLbl val="0"/>
      </c:catAx>
      <c:valAx>
        <c:axId val="1998794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98793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Adverse Childhood Experiences</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Sheet2!$K$23:$L$23</c:f>
              <c:numCache>
                <c:formatCode>General</c:formatCode>
                <c:ptCount val="2"/>
                <c:pt idx="0">
                  <c:v>2017</c:v>
                </c:pt>
                <c:pt idx="1">
                  <c:v>2019</c:v>
                </c:pt>
              </c:numCache>
            </c:numRef>
          </c:cat>
          <c:val>
            <c:numRef>
              <c:f>Sheet2!$K$24:$L$24</c:f>
              <c:numCache>
                <c:formatCode>0.0%</c:formatCode>
                <c:ptCount val="2"/>
                <c:pt idx="0">
                  <c:v>0.23399999999999999</c:v>
                </c:pt>
                <c:pt idx="1">
                  <c:v>0.21299999999999999</c:v>
                </c:pt>
              </c:numCache>
            </c:numRef>
          </c:val>
          <c:extLst>
            <c:ext xmlns:c16="http://schemas.microsoft.com/office/drawing/2014/chart" uri="{C3380CC4-5D6E-409C-BE32-E72D297353CC}">
              <c16:uniqueId val="{00000000-4F36-4317-8A8B-63E08C3A1906}"/>
            </c:ext>
          </c:extLst>
        </c:ser>
        <c:dLbls>
          <c:dLblPos val="outEnd"/>
          <c:showLegendKey val="0"/>
          <c:showVal val="1"/>
          <c:showCatName val="0"/>
          <c:showSerName val="0"/>
          <c:showPercent val="0"/>
          <c:showBubbleSize val="0"/>
        </c:dLbls>
        <c:gapWidth val="219"/>
        <c:overlap val="-27"/>
        <c:axId val="2013402144"/>
        <c:axId val="2013394656"/>
      </c:barChart>
      <c:catAx>
        <c:axId val="201340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3394656"/>
        <c:crosses val="autoZero"/>
        <c:auto val="1"/>
        <c:lblAlgn val="ctr"/>
        <c:lblOffset val="100"/>
        <c:noMultiLvlLbl val="0"/>
      </c:catAx>
      <c:valAx>
        <c:axId val="2013394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340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Diabetes Prevalence</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3"/>
              </a:solidFill>
              <a:round/>
            </a:ln>
            <a:effectLst/>
          </c:spPr>
          <c:marker>
            <c:symbol val="circle"/>
            <c:size val="5"/>
            <c:spPr>
              <a:solidFill>
                <a:schemeClr val="accent3"/>
              </a:solidFill>
              <a:ln w="349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BD35-42EB-BD46-98D8A3D49357}"/>
                </c:ext>
              </c:extLst>
            </c:dLbl>
            <c:dLbl>
              <c:idx val="2"/>
              <c:delete val="1"/>
              <c:extLst>
                <c:ext xmlns:c15="http://schemas.microsoft.com/office/drawing/2012/chart" uri="{CE6537A1-D6FC-4f65-9D91-7224C49458BB}"/>
                <c:ext xmlns:c16="http://schemas.microsoft.com/office/drawing/2014/chart" uri="{C3380CC4-5D6E-409C-BE32-E72D297353CC}">
                  <c16:uniqueId val="{00000005-BD35-42EB-BD46-98D8A3D49357}"/>
                </c:ext>
              </c:extLst>
            </c:dLbl>
            <c:dLbl>
              <c:idx val="3"/>
              <c:delete val="1"/>
              <c:extLst>
                <c:ext xmlns:c15="http://schemas.microsoft.com/office/drawing/2012/chart" uri="{CE6537A1-D6FC-4f65-9D91-7224C49458BB}"/>
                <c:ext xmlns:c16="http://schemas.microsoft.com/office/drawing/2014/chart" uri="{C3380CC4-5D6E-409C-BE32-E72D297353CC}">
                  <c16:uniqueId val="{00000004-BD35-42EB-BD46-98D8A3D49357}"/>
                </c:ext>
              </c:extLst>
            </c:dLbl>
            <c:dLbl>
              <c:idx val="4"/>
              <c:delete val="1"/>
              <c:extLst>
                <c:ext xmlns:c15="http://schemas.microsoft.com/office/drawing/2012/chart" uri="{CE6537A1-D6FC-4f65-9D91-7224C49458BB}"/>
                <c:ext xmlns:c16="http://schemas.microsoft.com/office/drawing/2014/chart" uri="{C3380CC4-5D6E-409C-BE32-E72D297353CC}">
                  <c16:uniqueId val="{00000003-BD35-42EB-BD46-98D8A3D49357}"/>
                </c:ext>
              </c:extLst>
            </c:dLbl>
            <c:dLbl>
              <c:idx val="5"/>
              <c:delete val="1"/>
              <c:extLst>
                <c:ext xmlns:c15="http://schemas.microsoft.com/office/drawing/2012/chart" uri="{CE6537A1-D6FC-4f65-9D91-7224C49458BB}"/>
                <c:ext xmlns:c16="http://schemas.microsoft.com/office/drawing/2014/chart" uri="{C3380CC4-5D6E-409C-BE32-E72D297353CC}">
                  <c16:uniqueId val="{00000002-BD35-42EB-BD46-98D8A3D49357}"/>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Sheet2!$E$27:$K$27</c:f>
              <c:numCache>
                <c:formatCode>General</c:formatCode>
                <c:ptCount val="7"/>
                <c:pt idx="0">
                  <c:v>2011</c:v>
                </c:pt>
                <c:pt idx="1">
                  <c:v>2012</c:v>
                </c:pt>
                <c:pt idx="2">
                  <c:v>2013</c:v>
                </c:pt>
                <c:pt idx="3">
                  <c:v>2014</c:v>
                </c:pt>
                <c:pt idx="4">
                  <c:v>2015</c:v>
                </c:pt>
                <c:pt idx="5">
                  <c:v>2016</c:v>
                </c:pt>
                <c:pt idx="6">
                  <c:v>2017</c:v>
                </c:pt>
              </c:numCache>
            </c:numRef>
          </c:cat>
          <c:val>
            <c:numRef>
              <c:f>Sheet2!$E$28:$K$28</c:f>
              <c:numCache>
                <c:formatCode>0.0%</c:formatCode>
                <c:ptCount val="7"/>
                <c:pt idx="0">
                  <c:v>9.6000000000000002E-2</c:v>
                </c:pt>
                <c:pt idx="1">
                  <c:v>9.7000000000000003E-2</c:v>
                </c:pt>
                <c:pt idx="2">
                  <c:v>9.6000000000000002E-2</c:v>
                </c:pt>
                <c:pt idx="3">
                  <c:v>9.5000000000000001E-2</c:v>
                </c:pt>
                <c:pt idx="4">
                  <c:v>9.9000000000000005E-2</c:v>
                </c:pt>
                <c:pt idx="5">
                  <c:v>0.106</c:v>
                </c:pt>
                <c:pt idx="6">
                  <c:v>0.107</c:v>
                </c:pt>
              </c:numCache>
            </c:numRef>
          </c:val>
          <c:smooth val="0"/>
          <c:extLst>
            <c:ext xmlns:c16="http://schemas.microsoft.com/office/drawing/2014/chart" uri="{C3380CC4-5D6E-409C-BE32-E72D297353CC}">
              <c16:uniqueId val="{00000000-BD35-42EB-BD46-98D8A3D49357}"/>
            </c:ext>
          </c:extLst>
        </c:ser>
        <c:dLbls>
          <c:dLblPos val="t"/>
          <c:showLegendKey val="0"/>
          <c:showVal val="1"/>
          <c:showCatName val="0"/>
          <c:showSerName val="0"/>
          <c:showPercent val="0"/>
          <c:showBubbleSize val="0"/>
        </c:dLbls>
        <c:marker val="1"/>
        <c:smooth val="0"/>
        <c:axId val="2086330976"/>
        <c:axId val="2086331392"/>
      </c:lineChart>
      <c:catAx>
        <c:axId val="208633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6331392"/>
        <c:crosses val="autoZero"/>
        <c:auto val="1"/>
        <c:lblAlgn val="ctr"/>
        <c:lblOffset val="100"/>
        <c:noMultiLvlLbl val="0"/>
      </c:catAx>
      <c:valAx>
        <c:axId val="2086331392"/>
        <c:scaling>
          <c:orientation val="minMax"/>
          <c:max val="0.12000000000000001"/>
          <c:min val="7.0000000000000007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6330976"/>
        <c:crosses val="autoZero"/>
        <c:crossBetween val="between"/>
        <c:majorUnit val="1.0000000000000002E-2"/>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Diabetes Prevalence</a:t>
            </a:r>
            <a:r>
              <a:rPr lang="en-US" sz="1500" b="1" baseline="0"/>
              <a:t> (2017)</a:t>
            </a:r>
            <a:endParaRPr lang="en-US" sz="1500" b="1"/>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377236936292061E-2"/>
          <c:y val="0.13158962768542823"/>
          <c:w val="0.87531973276067765"/>
          <c:h val="0.7888832993098084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3CC4-4BEC-A9BF-6C4E0B0A6D1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Sheet2!$N$27:$O$27</c:f>
              <c:strCache>
                <c:ptCount val="2"/>
                <c:pt idx="0">
                  <c:v>Maine</c:v>
                </c:pt>
                <c:pt idx="1">
                  <c:v>U.S.</c:v>
                </c:pt>
              </c:strCache>
            </c:strRef>
          </c:cat>
          <c:val>
            <c:numRef>
              <c:f>Sheet2!$N$28:$O$28</c:f>
              <c:numCache>
                <c:formatCode>0.0%</c:formatCode>
                <c:ptCount val="2"/>
                <c:pt idx="0">
                  <c:v>0.107</c:v>
                </c:pt>
                <c:pt idx="1">
                  <c:v>0.105</c:v>
                </c:pt>
              </c:numCache>
            </c:numRef>
          </c:val>
          <c:extLst>
            <c:ext xmlns:c16="http://schemas.microsoft.com/office/drawing/2014/chart" uri="{C3380CC4-5D6E-409C-BE32-E72D297353CC}">
              <c16:uniqueId val="{00000000-3CC4-4BEC-A9BF-6C4E0B0A6D13}"/>
            </c:ext>
          </c:extLst>
        </c:ser>
        <c:dLbls>
          <c:dLblPos val="outEnd"/>
          <c:showLegendKey val="0"/>
          <c:showVal val="1"/>
          <c:showCatName val="0"/>
          <c:showSerName val="0"/>
          <c:showPercent val="0"/>
          <c:showBubbleSize val="0"/>
        </c:dLbls>
        <c:gapWidth val="219"/>
        <c:overlap val="-27"/>
        <c:axId val="2057911680"/>
        <c:axId val="2057912928"/>
      </c:barChart>
      <c:catAx>
        <c:axId val="205791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57912928"/>
        <c:crosses val="autoZero"/>
        <c:auto val="1"/>
        <c:lblAlgn val="ctr"/>
        <c:lblOffset val="100"/>
        <c:noMultiLvlLbl val="0"/>
      </c:catAx>
      <c:valAx>
        <c:axId val="2057912928"/>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57911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94700662417197"/>
          <c:y val="4.6296296296296294E-2"/>
          <c:w val="0.80741688538932632"/>
          <c:h val="0.83754921259842519"/>
        </c:manualLayout>
      </c:layout>
      <c:lineChart>
        <c:grouping val="standard"/>
        <c:varyColors val="0"/>
        <c:ser>
          <c:idx val="2"/>
          <c:order val="0"/>
          <c:tx>
            <c:strRef>
              <c:f>'Chronic Disease'!$B$1</c:f>
              <c:strCache>
                <c:ptCount val="1"/>
                <c:pt idx="0">
                  <c:v>High cholesterol</c:v>
                </c:pt>
              </c:strCache>
            </c:strRef>
          </c:tx>
          <c:spPr>
            <a:ln w="34925" cap="sq">
              <a:solidFill>
                <a:schemeClr val="accent5"/>
              </a:solidFill>
              <a:round/>
            </a:ln>
            <a:effectLst/>
          </c:spPr>
          <c:marker>
            <c:symbol val="circle"/>
            <c:size val="7"/>
            <c:spPr>
              <a:solidFill>
                <a:schemeClr val="bg1"/>
              </a:solidFill>
              <a:ln w="25400">
                <a:solidFill>
                  <a:schemeClr val="accent5"/>
                </a:solidFill>
              </a:ln>
              <a:effectLst/>
            </c:spPr>
          </c:marker>
          <c:cat>
            <c:numRef>
              <c:f>'Chronic Disease'!$A$2:$A$10</c:f>
              <c:numCache>
                <c:formatCode>General</c:formatCode>
                <c:ptCount val="9"/>
                <c:pt idx="0">
                  <c:v>2011</c:v>
                </c:pt>
                <c:pt idx="2">
                  <c:v>2013</c:v>
                </c:pt>
                <c:pt idx="4">
                  <c:v>2015</c:v>
                </c:pt>
                <c:pt idx="6">
                  <c:v>2017</c:v>
                </c:pt>
                <c:pt idx="8">
                  <c:v>2019</c:v>
                </c:pt>
              </c:numCache>
            </c:numRef>
          </c:cat>
          <c:val>
            <c:numRef>
              <c:f>'Chronic Disease'!$B$2:$B$8</c:f>
              <c:numCache>
                <c:formatCode>General</c:formatCode>
                <c:ptCount val="7"/>
                <c:pt idx="0" formatCode="0%">
                  <c:v>0.40899999999999997</c:v>
                </c:pt>
                <c:pt idx="2" formatCode="0%">
                  <c:v>0.39700000000000002</c:v>
                </c:pt>
                <c:pt idx="4" formatCode="0%">
                  <c:v>0.38500000000000001</c:v>
                </c:pt>
                <c:pt idx="6" formatCode="0%">
                  <c:v>0.374</c:v>
                </c:pt>
              </c:numCache>
            </c:numRef>
          </c:val>
          <c:smooth val="0"/>
          <c:extLst>
            <c:ext xmlns:c16="http://schemas.microsoft.com/office/drawing/2014/chart" uri="{C3380CC4-5D6E-409C-BE32-E72D297353CC}">
              <c16:uniqueId val="{00000000-C022-4C70-99AD-4BAF72F5F1DA}"/>
            </c:ext>
          </c:extLst>
        </c:ser>
        <c:ser>
          <c:idx val="0"/>
          <c:order val="1"/>
          <c:tx>
            <c:strRef>
              <c:f>'Chronic Disease'!$C$1</c:f>
              <c:strCache>
                <c:ptCount val="1"/>
                <c:pt idx="0">
                  <c:v>High blood pressure</c:v>
                </c:pt>
              </c:strCache>
            </c:strRef>
          </c:tx>
          <c:spPr>
            <a:ln w="34925" cap="rnd">
              <a:solidFill>
                <a:schemeClr val="accent3"/>
              </a:solidFill>
              <a:round/>
            </a:ln>
            <a:effectLst/>
          </c:spPr>
          <c:marker>
            <c:symbol val="circle"/>
            <c:size val="7"/>
            <c:spPr>
              <a:solidFill>
                <a:schemeClr val="bg1"/>
              </a:solidFill>
              <a:ln w="25400">
                <a:solidFill>
                  <a:schemeClr val="accent3"/>
                </a:solidFill>
              </a:ln>
              <a:effectLst/>
            </c:spPr>
          </c:marker>
          <c:cat>
            <c:numRef>
              <c:f>'Chronic Disease'!$A$2:$A$10</c:f>
              <c:numCache>
                <c:formatCode>General</c:formatCode>
                <c:ptCount val="9"/>
                <c:pt idx="0">
                  <c:v>2011</c:v>
                </c:pt>
                <c:pt idx="2">
                  <c:v>2013</c:v>
                </c:pt>
                <c:pt idx="4">
                  <c:v>2015</c:v>
                </c:pt>
                <c:pt idx="6">
                  <c:v>2017</c:v>
                </c:pt>
                <c:pt idx="8">
                  <c:v>2019</c:v>
                </c:pt>
              </c:numCache>
            </c:numRef>
          </c:cat>
          <c:val>
            <c:numRef>
              <c:f>'Chronic Disease'!$C$2:$C$8</c:f>
              <c:numCache>
                <c:formatCode>General</c:formatCode>
                <c:ptCount val="7"/>
                <c:pt idx="0" formatCode="0%">
                  <c:v>0.32200000000000001</c:v>
                </c:pt>
                <c:pt idx="2" formatCode="0%">
                  <c:v>0.33300000000000002</c:v>
                </c:pt>
                <c:pt idx="4" formatCode="0%">
                  <c:v>0.34100000000000003</c:v>
                </c:pt>
                <c:pt idx="6" formatCode="0%">
                  <c:v>0.34799999999999998</c:v>
                </c:pt>
              </c:numCache>
            </c:numRef>
          </c:val>
          <c:smooth val="0"/>
          <c:extLst>
            <c:ext xmlns:c16="http://schemas.microsoft.com/office/drawing/2014/chart" uri="{C3380CC4-5D6E-409C-BE32-E72D297353CC}">
              <c16:uniqueId val="{00000001-C022-4C70-99AD-4BAF72F5F1DA}"/>
            </c:ext>
          </c:extLst>
        </c:ser>
        <c:dLbls>
          <c:showLegendKey val="0"/>
          <c:showVal val="0"/>
          <c:showCatName val="0"/>
          <c:showSerName val="0"/>
          <c:showPercent val="0"/>
          <c:showBubbleSize val="0"/>
        </c:dLbls>
        <c:marker val="1"/>
        <c:smooth val="0"/>
        <c:axId val="186305584"/>
        <c:axId val="186332208"/>
      </c:lineChart>
      <c:catAx>
        <c:axId val="186305584"/>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sym typeface="Wingdings" panose="05000000000000000000" pitchFamily="2" charset="2"/>
              </a:defRPr>
            </a:pPr>
            <a:endParaRPr lang="en-US"/>
          </a:p>
        </c:txPr>
        <c:crossAx val="186332208"/>
        <c:crosses val="autoZero"/>
        <c:auto val="1"/>
        <c:lblAlgn val="ctr"/>
        <c:lblOffset val="100"/>
        <c:noMultiLvlLbl val="0"/>
      </c:catAx>
      <c:valAx>
        <c:axId val="186332208"/>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sym typeface="Wingdings" panose="05000000000000000000" pitchFamily="2" charset="2"/>
              </a:defRPr>
            </a:pPr>
            <a:endParaRPr lang="en-US"/>
          </a:p>
        </c:txPr>
        <c:crossAx val="186305584"/>
        <c:crosses val="autoZero"/>
        <c:crossBetween val="midCat"/>
        <c:majorUnit val="0.1"/>
      </c:valAx>
      <c:spPr>
        <a:noFill/>
        <a:ln>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65000"/>
        </a:schemeClr>
      </a:solidFill>
      <a:round/>
    </a:ln>
    <a:effectLst/>
  </c:spPr>
  <c:txPr>
    <a:bodyPr/>
    <a:lstStyle/>
    <a:p>
      <a:pPr>
        <a:defRPr>
          <a:sym typeface="Wingdings" panose="05000000000000000000" pitchFamily="2" charset="2"/>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1510909621146"/>
          <c:y val="7.016104562074249E-2"/>
          <c:w val="0.80344863142107237"/>
          <c:h val="0.84217884222805484"/>
        </c:manualLayout>
      </c:layout>
      <c:lineChart>
        <c:grouping val="standard"/>
        <c:varyColors val="0"/>
        <c:ser>
          <c:idx val="3"/>
          <c:order val="0"/>
          <c:tx>
            <c:strRef>
              <c:f>'Chronic Disease'!$D$1</c:f>
              <c:strCache>
                <c:ptCount val="1"/>
                <c:pt idx="0">
                  <c:v>Asthma</c:v>
                </c:pt>
              </c:strCache>
            </c:strRef>
          </c:tx>
          <c:spPr>
            <a:ln w="34925" cap="rnd">
              <a:solidFill>
                <a:schemeClr val="accent5"/>
              </a:solidFill>
              <a:round/>
            </a:ln>
            <a:effectLst/>
          </c:spPr>
          <c:marker>
            <c:symbol val="circle"/>
            <c:size val="7"/>
            <c:spPr>
              <a:solidFill>
                <a:schemeClr val="bg1"/>
              </a:solidFill>
              <a:ln w="25400">
                <a:solidFill>
                  <a:schemeClr val="accent5"/>
                </a:solidFill>
              </a:ln>
              <a:effectLst/>
            </c:spPr>
          </c:marker>
          <c:cat>
            <c:numRef>
              <c:f>'Chronic Disease'!$A$2:$A$10</c:f>
              <c:numCache>
                <c:formatCode>General</c:formatCode>
                <c:ptCount val="9"/>
                <c:pt idx="0">
                  <c:v>2011</c:v>
                </c:pt>
                <c:pt idx="2">
                  <c:v>2013</c:v>
                </c:pt>
                <c:pt idx="4">
                  <c:v>2015</c:v>
                </c:pt>
                <c:pt idx="6">
                  <c:v>2017</c:v>
                </c:pt>
                <c:pt idx="8">
                  <c:v>2019</c:v>
                </c:pt>
              </c:numCache>
            </c:numRef>
          </c:cat>
          <c:val>
            <c:numRef>
              <c:f>'Chronic Disease'!$D$2:$D$8</c:f>
              <c:numCache>
                <c:formatCode>0%</c:formatCode>
                <c:ptCount val="7"/>
                <c:pt idx="0">
                  <c:v>0.12</c:v>
                </c:pt>
                <c:pt idx="1">
                  <c:v>0.111</c:v>
                </c:pt>
                <c:pt idx="2">
                  <c:v>0.11899999999999999</c:v>
                </c:pt>
                <c:pt idx="3">
                  <c:v>0.11600000000000001</c:v>
                </c:pt>
                <c:pt idx="4">
                  <c:v>0.112</c:v>
                </c:pt>
                <c:pt idx="5">
                  <c:v>0.122</c:v>
                </c:pt>
                <c:pt idx="6">
                  <c:v>0.112</c:v>
                </c:pt>
              </c:numCache>
            </c:numRef>
          </c:val>
          <c:smooth val="0"/>
          <c:extLst>
            <c:ext xmlns:c16="http://schemas.microsoft.com/office/drawing/2014/chart" uri="{C3380CC4-5D6E-409C-BE32-E72D297353CC}">
              <c16:uniqueId val="{00000000-70C7-41BE-A643-EE277C2425A4}"/>
            </c:ext>
          </c:extLst>
        </c:ser>
        <c:ser>
          <c:idx val="4"/>
          <c:order val="1"/>
          <c:tx>
            <c:strRef>
              <c:f>'Chronic Disease'!$E$1</c:f>
              <c:strCache>
                <c:ptCount val="1"/>
                <c:pt idx="0">
                  <c:v>Diabetes</c:v>
                </c:pt>
              </c:strCache>
            </c:strRef>
          </c:tx>
          <c:spPr>
            <a:ln w="34925" cap="rnd">
              <a:solidFill>
                <a:schemeClr val="accent3"/>
              </a:solidFill>
              <a:round/>
            </a:ln>
            <a:effectLst/>
          </c:spPr>
          <c:marker>
            <c:symbol val="circle"/>
            <c:size val="7"/>
            <c:spPr>
              <a:solidFill>
                <a:schemeClr val="bg1"/>
              </a:solidFill>
              <a:ln w="25400">
                <a:solidFill>
                  <a:schemeClr val="accent3"/>
                </a:solidFill>
              </a:ln>
              <a:effectLst/>
            </c:spPr>
          </c:marker>
          <c:cat>
            <c:numRef>
              <c:f>'Chronic Disease'!$A$2:$A$10</c:f>
              <c:numCache>
                <c:formatCode>General</c:formatCode>
                <c:ptCount val="9"/>
                <c:pt idx="0">
                  <c:v>2011</c:v>
                </c:pt>
                <c:pt idx="2">
                  <c:v>2013</c:v>
                </c:pt>
                <c:pt idx="4">
                  <c:v>2015</c:v>
                </c:pt>
                <c:pt idx="6">
                  <c:v>2017</c:v>
                </c:pt>
                <c:pt idx="8">
                  <c:v>2019</c:v>
                </c:pt>
              </c:numCache>
            </c:numRef>
          </c:cat>
          <c:val>
            <c:numRef>
              <c:f>'Chronic Disease'!$E$2:$E$8</c:f>
              <c:numCache>
                <c:formatCode>0%</c:formatCode>
                <c:ptCount val="7"/>
                <c:pt idx="0">
                  <c:v>9.6000000000000002E-2</c:v>
                </c:pt>
                <c:pt idx="1">
                  <c:v>9.7000000000000003E-2</c:v>
                </c:pt>
                <c:pt idx="2">
                  <c:v>9.6000000000000002E-2</c:v>
                </c:pt>
                <c:pt idx="3">
                  <c:v>9.5000000000000001E-2</c:v>
                </c:pt>
                <c:pt idx="4">
                  <c:v>9.9000000000000005E-2</c:v>
                </c:pt>
                <c:pt idx="5">
                  <c:v>0.106</c:v>
                </c:pt>
                <c:pt idx="6">
                  <c:v>0.107</c:v>
                </c:pt>
              </c:numCache>
            </c:numRef>
          </c:val>
          <c:smooth val="0"/>
          <c:extLst>
            <c:ext xmlns:c16="http://schemas.microsoft.com/office/drawing/2014/chart" uri="{C3380CC4-5D6E-409C-BE32-E72D297353CC}">
              <c16:uniqueId val="{00000001-70C7-41BE-A643-EE277C2425A4}"/>
            </c:ext>
          </c:extLst>
        </c:ser>
        <c:dLbls>
          <c:showLegendKey val="0"/>
          <c:showVal val="0"/>
          <c:showCatName val="0"/>
          <c:showSerName val="0"/>
          <c:showPercent val="0"/>
          <c:showBubbleSize val="0"/>
        </c:dLbls>
        <c:marker val="1"/>
        <c:smooth val="0"/>
        <c:axId val="186305584"/>
        <c:axId val="186332208"/>
      </c:lineChart>
      <c:catAx>
        <c:axId val="186305584"/>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sym typeface="Wingdings" panose="05000000000000000000" pitchFamily="2" charset="2"/>
              </a:defRPr>
            </a:pPr>
            <a:endParaRPr lang="en-US"/>
          </a:p>
        </c:txPr>
        <c:crossAx val="186332208"/>
        <c:crosses val="autoZero"/>
        <c:auto val="1"/>
        <c:lblAlgn val="ctr"/>
        <c:lblOffset val="100"/>
        <c:noMultiLvlLbl val="0"/>
      </c:catAx>
      <c:valAx>
        <c:axId val="186332208"/>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sym typeface="Wingdings" panose="05000000000000000000" pitchFamily="2" charset="2"/>
              </a:defRPr>
            </a:pPr>
            <a:endParaRPr lang="en-US"/>
          </a:p>
        </c:txPr>
        <c:crossAx val="186305584"/>
        <c:crosses val="autoZero"/>
        <c:crossBetween val="midCat"/>
        <c:majorUnit val="5.000000000000001E-2"/>
      </c:valAx>
      <c:spPr>
        <a:noFill/>
        <a:ln>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65000"/>
        </a:schemeClr>
      </a:solidFill>
      <a:round/>
    </a:ln>
    <a:effectLst/>
  </c:spPr>
  <c:txPr>
    <a:bodyPr/>
    <a:lstStyle/>
    <a:p>
      <a:pPr>
        <a:defRPr>
          <a:sym typeface="Wingdings" panose="05000000000000000000" pitchFamily="2" charset="2"/>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16593759113444"/>
          <c:y val="4.6727776452185898E-2"/>
          <c:w val="0.79719769877250191"/>
          <c:h val="0.85563641666003876"/>
        </c:manualLayout>
      </c:layout>
      <c:lineChart>
        <c:grouping val="standard"/>
        <c:varyColors val="0"/>
        <c:ser>
          <c:idx val="0"/>
          <c:order val="0"/>
          <c:tx>
            <c:strRef>
              <c:f>'Mental Health'!$C$1</c:f>
              <c:strCache>
                <c:ptCount val="1"/>
                <c:pt idx="0">
                  <c:v>Poor mental health (adult)**</c:v>
                </c:pt>
              </c:strCache>
            </c:strRef>
          </c:tx>
          <c:spPr>
            <a:ln w="34925" cap="rnd">
              <a:solidFill>
                <a:schemeClr val="accent5"/>
              </a:solidFill>
              <a:round/>
            </a:ln>
            <a:effectLst/>
          </c:spPr>
          <c:marker>
            <c:symbol val="circle"/>
            <c:size val="7"/>
            <c:spPr>
              <a:solidFill>
                <a:schemeClr val="bg1"/>
              </a:solidFill>
              <a:ln w="25400">
                <a:solidFill>
                  <a:schemeClr val="accent5"/>
                </a:solidFill>
              </a:ln>
              <a:effectLst/>
            </c:spPr>
          </c:marker>
          <c:cat>
            <c:numRef>
              <c:f>'Mental Health'!$A$2:$A$8</c:f>
              <c:numCache>
                <c:formatCode>General</c:formatCode>
                <c:ptCount val="7"/>
                <c:pt idx="0">
                  <c:v>2011</c:v>
                </c:pt>
                <c:pt idx="2">
                  <c:v>2013</c:v>
                </c:pt>
                <c:pt idx="4">
                  <c:v>2015</c:v>
                </c:pt>
                <c:pt idx="6">
                  <c:v>2017</c:v>
                </c:pt>
              </c:numCache>
            </c:numRef>
          </c:cat>
          <c:val>
            <c:numRef>
              <c:f>'Mental Health'!$C$2:$C$8</c:f>
              <c:numCache>
                <c:formatCode>0%</c:formatCode>
                <c:ptCount val="7"/>
                <c:pt idx="0">
                  <c:v>0.127</c:v>
                </c:pt>
                <c:pt idx="1">
                  <c:v>0.125</c:v>
                </c:pt>
                <c:pt idx="2">
                  <c:v>0.11899999999999999</c:v>
                </c:pt>
                <c:pt idx="3">
                  <c:v>0.121</c:v>
                </c:pt>
                <c:pt idx="4">
                  <c:v>0.11600000000000001</c:v>
                </c:pt>
                <c:pt idx="5">
                  <c:v>0.127</c:v>
                </c:pt>
                <c:pt idx="6">
                  <c:v>0.129</c:v>
                </c:pt>
              </c:numCache>
            </c:numRef>
          </c:val>
          <c:smooth val="0"/>
          <c:extLst>
            <c:ext xmlns:c16="http://schemas.microsoft.com/office/drawing/2014/chart" uri="{C3380CC4-5D6E-409C-BE32-E72D297353CC}">
              <c16:uniqueId val="{00000000-69B4-442E-B339-0E7C7B318E14}"/>
            </c:ext>
          </c:extLst>
        </c:ser>
        <c:ser>
          <c:idx val="3"/>
          <c:order val="1"/>
          <c:tx>
            <c:strRef>
              <c:f>'Mental Health'!$D$1</c:f>
              <c:strCache>
                <c:ptCount val="1"/>
                <c:pt idx="0">
                  <c:v>Depression (adult)‡</c:v>
                </c:pt>
              </c:strCache>
            </c:strRef>
          </c:tx>
          <c:spPr>
            <a:ln w="34925" cap="rnd">
              <a:solidFill>
                <a:schemeClr val="accent3"/>
              </a:solidFill>
              <a:round/>
            </a:ln>
            <a:effectLst/>
          </c:spPr>
          <c:marker>
            <c:symbol val="circle"/>
            <c:size val="7"/>
            <c:spPr>
              <a:solidFill>
                <a:schemeClr val="bg1"/>
              </a:solidFill>
              <a:ln w="25400">
                <a:solidFill>
                  <a:schemeClr val="accent3"/>
                </a:solidFill>
              </a:ln>
              <a:effectLst/>
            </c:spPr>
          </c:marker>
          <c:cat>
            <c:numRef>
              <c:f>'Mental Health'!$A$2:$A$8</c:f>
              <c:numCache>
                <c:formatCode>General</c:formatCode>
                <c:ptCount val="7"/>
                <c:pt idx="0">
                  <c:v>2011</c:v>
                </c:pt>
                <c:pt idx="2">
                  <c:v>2013</c:v>
                </c:pt>
                <c:pt idx="4">
                  <c:v>2015</c:v>
                </c:pt>
                <c:pt idx="6">
                  <c:v>2017</c:v>
                </c:pt>
              </c:numCache>
            </c:numRef>
          </c:cat>
          <c:val>
            <c:numRef>
              <c:f>'Mental Health'!$D$2:$D$8</c:f>
              <c:numCache>
                <c:formatCode>0%</c:formatCode>
                <c:ptCount val="7"/>
                <c:pt idx="0">
                  <c:v>0.106</c:v>
                </c:pt>
                <c:pt idx="1">
                  <c:v>9.6000000000000002E-2</c:v>
                </c:pt>
                <c:pt idx="2">
                  <c:v>9.9000000000000005E-2</c:v>
                </c:pt>
                <c:pt idx="3">
                  <c:v>8.8999999999999996E-2</c:v>
                </c:pt>
                <c:pt idx="4">
                  <c:v>0.10100000000000001</c:v>
                </c:pt>
                <c:pt idx="5">
                  <c:v>8.8999999999999996E-2</c:v>
                </c:pt>
                <c:pt idx="6">
                  <c:v>9.6000000000000002E-2</c:v>
                </c:pt>
              </c:numCache>
            </c:numRef>
          </c:val>
          <c:smooth val="0"/>
          <c:extLst>
            <c:ext xmlns:c16="http://schemas.microsoft.com/office/drawing/2014/chart" uri="{C3380CC4-5D6E-409C-BE32-E72D297353CC}">
              <c16:uniqueId val="{00000001-69B4-442E-B339-0E7C7B318E14}"/>
            </c:ext>
          </c:extLst>
        </c:ser>
        <c:dLbls>
          <c:showLegendKey val="0"/>
          <c:showVal val="0"/>
          <c:showCatName val="0"/>
          <c:showSerName val="0"/>
          <c:showPercent val="0"/>
          <c:showBubbleSize val="0"/>
        </c:dLbls>
        <c:marker val="1"/>
        <c:smooth val="0"/>
        <c:axId val="186305584"/>
        <c:axId val="186332208"/>
      </c:lineChart>
      <c:catAx>
        <c:axId val="186305584"/>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32208"/>
        <c:crosses val="autoZero"/>
        <c:auto val="1"/>
        <c:lblAlgn val="ctr"/>
        <c:lblOffset val="100"/>
        <c:noMultiLvlLbl val="0"/>
      </c:catAx>
      <c:valAx>
        <c:axId val="186332208"/>
        <c:scaling>
          <c:orientation val="minMax"/>
          <c:max val="0.35000000000000003"/>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05584"/>
        <c:crosses val="autoZero"/>
        <c:crossBetween val="midCat"/>
      </c:valAx>
      <c:spPr>
        <a:noFill/>
        <a:ln>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6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Median Household Income</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38100" cap="rnd">
              <a:solidFill>
                <a:schemeClr val="accent3"/>
              </a:solidFill>
              <a:round/>
            </a:ln>
            <a:effectLst/>
          </c:spPr>
          <c:marker>
            <c:symbol val="circle"/>
            <c:size val="5"/>
            <c:spPr>
              <a:solidFill>
                <a:schemeClr val="bg1"/>
              </a:solidFill>
              <a:ln w="349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9-DBFE-4C5D-AE46-E07538829A5E}"/>
                </c:ext>
              </c:extLst>
            </c:dLbl>
            <c:dLbl>
              <c:idx val="2"/>
              <c:delete val="1"/>
              <c:extLst>
                <c:ext xmlns:c15="http://schemas.microsoft.com/office/drawing/2012/chart" uri="{CE6537A1-D6FC-4f65-9D91-7224C49458BB}"/>
                <c:ext xmlns:c16="http://schemas.microsoft.com/office/drawing/2014/chart" uri="{C3380CC4-5D6E-409C-BE32-E72D297353CC}">
                  <c16:uniqueId val="{00000008-DBFE-4C5D-AE46-E07538829A5E}"/>
                </c:ext>
              </c:extLst>
            </c:dLbl>
            <c:dLbl>
              <c:idx val="3"/>
              <c:delete val="1"/>
              <c:extLst>
                <c:ext xmlns:c15="http://schemas.microsoft.com/office/drawing/2012/chart" uri="{CE6537A1-D6FC-4f65-9D91-7224C49458BB}"/>
                <c:ext xmlns:c16="http://schemas.microsoft.com/office/drawing/2014/chart" uri="{C3380CC4-5D6E-409C-BE32-E72D297353CC}">
                  <c16:uniqueId val="{00000007-DBFE-4C5D-AE46-E07538829A5E}"/>
                </c:ext>
              </c:extLst>
            </c:dLbl>
            <c:dLbl>
              <c:idx val="4"/>
              <c:delete val="1"/>
              <c:extLst>
                <c:ext xmlns:c15="http://schemas.microsoft.com/office/drawing/2012/chart" uri="{CE6537A1-D6FC-4f65-9D91-7224C49458BB}"/>
                <c:ext xmlns:c16="http://schemas.microsoft.com/office/drawing/2014/chart" uri="{C3380CC4-5D6E-409C-BE32-E72D297353CC}">
                  <c16:uniqueId val="{00000006-DBFE-4C5D-AE46-E07538829A5E}"/>
                </c:ext>
              </c:extLst>
            </c:dLbl>
            <c:dLbl>
              <c:idx val="5"/>
              <c:delete val="1"/>
              <c:extLst>
                <c:ext xmlns:c15="http://schemas.microsoft.com/office/drawing/2012/chart" uri="{CE6537A1-D6FC-4f65-9D91-7224C49458BB}"/>
                <c:ext xmlns:c16="http://schemas.microsoft.com/office/drawing/2014/chart" uri="{C3380CC4-5D6E-409C-BE32-E72D297353CC}">
                  <c16:uniqueId val="{00000005-DBFE-4C5D-AE46-E07538829A5E}"/>
                </c:ext>
              </c:extLst>
            </c:dLbl>
            <c:dLbl>
              <c:idx val="6"/>
              <c:delete val="1"/>
              <c:extLst>
                <c:ext xmlns:c15="http://schemas.microsoft.com/office/drawing/2012/chart" uri="{CE6537A1-D6FC-4f65-9D91-7224C49458BB}"/>
                <c:ext xmlns:c16="http://schemas.microsoft.com/office/drawing/2014/chart" uri="{C3380CC4-5D6E-409C-BE32-E72D297353CC}">
                  <c16:uniqueId val="{00000004-DBFE-4C5D-AE46-E07538829A5E}"/>
                </c:ext>
              </c:extLst>
            </c:dLbl>
            <c:dLbl>
              <c:idx val="7"/>
              <c:delete val="1"/>
              <c:extLst>
                <c:ext xmlns:c15="http://schemas.microsoft.com/office/drawing/2012/chart" uri="{CE6537A1-D6FC-4f65-9D91-7224C49458BB}"/>
                <c:ext xmlns:c16="http://schemas.microsoft.com/office/drawing/2014/chart" uri="{C3380CC4-5D6E-409C-BE32-E72D297353CC}">
                  <c16:uniqueId val="{00000003-DBFE-4C5D-AE46-E07538829A5E}"/>
                </c:ext>
              </c:extLst>
            </c:dLbl>
            <c:dLbl>
              <c:idx val="8"/>
              <c:delete val="1"/>
              <c:extLst>
                <c:ext xmlns:c15="http://schemas.microsoft.com/office/drawing/2012/chart" uri="{CE6537A1-D6FC-4f65-9D91-7224C49458BB}"/>
                <c:ext xmlns:c16="http://schemas.microsoft.com/office/drawing/2014/chart" uri="{C3380CC4-5D6E-409C-BE32-E72D297353CC}">
                  <c16:uniqueId val="{00000002-DBFE-4C5D-AE46-E07538829A5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Sheet2!$C$25:$L$25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Sheet2!$C$26:$L$26</c:f>
              <c:numCache>
                <c:formatCode>"$"#,##0;[Red]"$"#,##0</c:formatCode>
                <c:ptCount val="10"/>
                <c:pt idx="0">
                  <c:v>45815</c:v>
                </c:pt>
                <c:pt idx="1">
                  <c:v>46033</c:v>
                </c:pt>
                <c:pt idx="2">
                  <c:v>46709</c:v>
                </c:pt>
                <c:pt idx="3">
                  <c:v>46974</c:v>
                </c:pt>
                <c:pt idx="4">
                  <c:v>49462</c:v>
                </c:pt>
                <c:pt idx="5">
                  <c:v>51494</c:v>
                </c:pt>
                <c:pt idx="6">
                  <c:v>53079</c:v>
                </c:pt>
                <c:pt idx="7">
                  <c:v>56277</c:v>
                </c:pt>
                <c:pt idx="8">
                  <c:v>55602</c:v>
                </c:pt>
                <c:pt idx="9">
                  <c:v>58924</c:v>
                </c:pt>
              </c:numCache>
            </c:numRef>
          </c:val>
          <c:smooth val="0"/>
          <c:extLst>
            <c:ext xmlns:c16="http://schemas.microsoft.com/office/drawing/2014/chart" uri="{C3380CC4-5D6E-409C-BE32-E72D297353CC}">
              <c16:uniqueId val="{00000000-DBFE-4C5D-AE46-E07538829A5E}"/>
            </c:ext>
          </c:extLst>
        </c:ser>
        <c:dLbls>
          <c:showLegendKey val="0"/>
          <c:showVal val="0"/>
          <c:showCatName val="0"/>
          <c:showSerName val="0"/>
          <c:showPercent val="0"/>
          <c:showBubbleSize val="0"/>
        </c:dLbls>
        <c:marker val="1"/>
        <c:smooth val="0"/>
        <c:axId val="2014327040"/>
        <c:axId val="2014328288"/>
      </c:lineChart>
      <c:catAx>
        <c:axId val="2014327040"/>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4328288"/>
        <c:crosses val="autoZero"/>
        <c:auto val="1"/>
        <c:lblAlgn val="ctr"/>
        <c:lblOffset val="100"/>
        <c:noMultiLvlLbl val="0"/>
      </c:catAx>
      <c:valAx>
        <c:axId val="20143282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Red]&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4327040"/>
        <c:crosses val="autoZero"/>
        <c:crossBetween val="between"/>
      </c:valAx>
      <c:spPr>
        <a:noFill/>
        <a:ln>
          <a:noFill/>
        </a:ln>
        <a:effectLst/>
      </c:spPr>
    </c:plotArea>
    <c:plotVisOnly val="1"/>
    <c:dispBlanksAs val="zero"/>
    <c:showDLblsOverMax val="0"/>
  </c:chart>
  <c:spPr>
    <a:noFill/>
    <a:ln>
      <a:noFill/>
    </a:ln>
    <a:effectLst/>
  </c:spPr>
  <c:txPr>
    <a:bodyPr/>
    <a:lstStyle/>
    <a:p>
      <a:pPr>
        <a:defRPr sz="12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16593759113444"/>
          <c:y val="4.6727776452185898E-2"/>
          <c:w val="0.79719769877250191"/>
          <c:h val="0.85563641666003876"/>
        </c:manualLayout>
      </c:layout>
      <c:lineChart>
        <c:grouping val="standard"/>
        <c:varyColors val="0"/>
        <c:ser>
          <c:idx val="2"/>
          <c:order val="0"/>
          <c:tx>
            <c:strRef>
              <c:f>'Mental Health'!$B$1</c:f>
              <c:strCache>
                <c:ptCount val="1"/>
                <c:pt idx="0">
                  <c:v>Sad/hopeless (high school)†</c:v>
                </c:pt>
              </c:strCache>
            </c:strRef>
          </c:tx>
          <c:spPr>
            <a:ln w="34925" cap="sq">
              <a:solidFill>
                <a:schemeClr val="accent5"/>
              </a:solidFill>
              <a:round/>
            </a:ln>
            <a:effectLst/>
          </c:spPr>
          <c:marker>
            <c:symbol val="circle"/>
            <c:size val="7"/>
            <c:spPr>
              <a:solidFill>
                <a:schemeClr val="bg1"/>
              </a:solidFill>
              <a:ln w="25400">
                <a:solidFill>
                  <a:schemeClr val="accent5"/>
                </a:solidFill>
              </a:ln>
              <a:effectLst/>
            </c:spPr>
          </c:marker>
          <c:cat>
            <c:numRef>
              <c:f>'Mental Health'!$A$2:$A$10</c:f>
              <c:numCache>
                <c:formatCode>General</c:formatCode>
                <c:ptCount val="9"/>
                <c:pt idx="0">
                  <c:v>2011</c:v>
                </c:pt>
                <c:pt idx="2">
                  <c:v>2013</c:v>
                </c:pt>
                <c:pt idx="4">
                  <c:v>2015</c:v>
                </c:pt>
                <c:pt idx="6">
                  <c:v>2017</c:v>
                </c:pt>
                <c:pt idx="8">
                  <c:v>2019</c:v>
                </c:pt>
              </c:numCache>
            </c:numRef>
          </c:cat>
          <c:val>
            <c:numRef>
              <c:f>'Mental Health'!$B$2:$B$11</c:f>
              <c:numCache>
                <c:formatCode>General</c:formatCode>
                <c:ptCount val="10"/>
                <c:pt idx="0" formatCode="0%">
                  <c:v>0.22700000000000001</c:v>
                </c:pt>
                <c:pt idx="2" formatCode="0%">
                  <c:v>0.24299999999999999</c:v>
                </c:pt>
                <c:pt idx="4" formatCode="0%">
                  <c:v>0.25900000000000001</c:v>
                </c:pt>
                <c:pt idx="6" formatCode="0%">
                  <c:v>0.26900000000000002</c:v>
                </c:pt>
                <c:pt idx="8" formatCode="0%">
                  <c:v>0.32100000000000001</c:v>
                </c:pt>
              </c:numCache>
            </c:numRef>
          </c:val>
          <c:smooth val="0"/>
          <c:extLst>
            <c:ext xmlns:c16="http://schemas.microsoft.com/office/drawing/2014/chart" uri="{C3380CC4-5D6E-409C-BE32-E72D297353CC}">
              <c16:uniqueId val="{00000000-3480-480B-BF34-A20905A42953}"/>
            </c:ext>
          </c:extLst>
        </c:ser>
        <c:dLbls>
          <c:showLegendKey val="0"/>
          <c:showVal val="0"/>
          <c:showCatName val="0"/>
          <c:showSerName val="0"/>
          <c:showPercent val="0"/>
          <c:showBubbleSize val="0"/>
        </c:dLbls>
        <c:marker val="1"/>
        <c:smooth val="0"/>
        <c:axId val="186305584"/>
        <c:axId val="186332208"/>
      </c:lineChart>
      <c:catAx>
        <c:axId val="186305584"/>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32208"/>
        <c:crosses val="autoZero"/>
        <c:auto val="1"/>
        <c:lblAlgn val="ctr"/>
        <c:lblOffset val="100"/>
        <c:noMultiLvlLbl val="0"/>
      </c:catAx>
      <c:valAx>
        <c:axId val="186332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05584"/>
        <c:crosses val="autoZero"/>
        <c:crossBetween val="midCat"/>
      </c:valAx>
      <c:spPr>
        <a:noFill/>
        <a:ln>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65000"/>
        </a:schemeClr>
      </a:solidFill>
      <a:round/>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2"/>
          <c:order val="0"/>
          <c:tx>
            <c:strRef>
              <c:f>Drug!$B$1</c:f>
              <c:strCache>
                <c:ptCount val="1"/>
                <c:pt idx="0">
                  <c:v>Alcohol‡</c:v>
                </c:pt>
              </c:strCache>
            </c:strRef>
          </c:tx>
          <c:spPr>
            <a:ln w="34925" cap="sq">
              <a:solidFill>
                <a:schemeClr val="accent3"/>
              </a:solidFill>
              <a:round/>
            </a:ln>
            <a:effectLst/>
          </c:spPr>
          <c:marker>
            <c:symbol val="circle"/>
            <c:size val="7"/>
            <c:spPr>
              <a:solidFill>
                <a:schemeClr val="bg1"/>
              </a:solidFill>
              <a:ln w="25400">
                <a:solidFill>
                  <a:schemeClr val="accent3"/>
                </a:solidFill>
              </a:ln>
              <a:effectLst/>
            </c:spPr>
          </c:marker>
          <c:cat>
            <c:numRef>
              <c:f>Drug!$A$2:$A$11</c:f>
              <c:numCache>
                <c:formatCode>General</c:formatCode>
                <c:ptCount val="10"/>
                <c:pt idx="0">
                  <c:v>2011</c:v>
                </c:pt>
                <c:pt idx="2">
                  <c:v>2013</c:v>
                </c:pt>
                <c:pt idx="4">
                  <c:v>2015</c:v>
                </c:pt>
                <c:pt idx="6">
                  <c:v>2017</c:v>
                </c:pt>
                <c:pt idx="8">
                  <c:v>2019</c:v>
                </c:pt>
              </c:numCache>
            </c:numRef>
          </c:cat>
          <c:val>
            <c:numRef>
              <c:f>Drug!$B$2:$B$10</c:f>
              <c:numCache>
                <c:formatCode>General</c:formatCode>
                <c:ptCount val="9"/>
                <c:pt idx="0" formatCode="0%">
                  <c:v>0.28000000000000003</c:v>
                </c:pt>
                <c:pt idx="2" formatCode="0%">
                  <c:v>0.26</c:v>
                </c:pt>
                <c:pt idx="4" formatCode="0%">
                  <c:v>0.23799999999999999</c:v>
                </c:pt>
                <c:pt idx="6" formatCode="0%">
                  <c:v>0.22500000000000001</c:v>
                </c:pt>
                <c:pt idx="8" formatCode="0%">
                  <c:v>0.22900000000000001</c:v>
                </c:pt>
              </c:numCache>
            </c:numRef>
          </c:val>
          <c:smooth val="0"/>
          <c:extLst>
            <c:ext xmlns:c16="http://schemas.microsoft.com/office/drawing/2014/chart" uri="{C3380CC4-5D6E-409C-BE32-E72D297353CC}">
              <c16:uniqueId val="{00000000-D866-45FE-BD71-B5F8DAF50FF1}"/>
            </c:ext>
          </c:extLst>
        </c:ser>
        <c:ser>
          <c:idx val="0"/>
          <c:order val="1"/>
          <c:tx>
            <c:strRef>
              <c:f>Drug!$C$1</c:f>
              <c:strCache>
                <c:ptCount val="1"/>
                <c:pt idx="0">
                  <c:v>Marijuana**</c:v>
                </c:pt>
              </c:strCache>
            </c:strRef>
          </c:tx>
          <c:spPr>
            <a:ln w="34925" cap="rnd">
              <a:solidFill>
                <a:schemeClr val="accent5">
                  <a:alpha val="93000"/>
                </a:schemeClr>
              </a:solidFill>
              <a:round/>
            </a:ln>
            <a:effectLst/>
          </c:spPr>
          <c:marker>
            <c:symbol val="circle"/>
            <c:size val="7"/>
            <c:spPr>
              <a:solidFill>
                <a:schemeClr val="bg1"/>
              </a:solidFill>
              <a:ln w="25400">
                <a:solidFill>
                  <a:schemeClr val="accent5"/>
                </a:solidFill>
              </a:ln>
              <a:effectLst/>
            </c:spPr>
          </c:marker>
          <c:cat>
            <c:numRef>
              <c:f>Drug!$A$2:$A$11</c:f>
              <c:numCache>
                <c:formatCode>General</c:formatCode>
                <c:ptCount val="10"/>
                <c:pt idx="0">
                  <c:v>2011</c:v>
                </c:pt>
                <c:pt idx="2">
                  <c:v>2013</c:v>
                </c:pt>
                <c:pt idx="4">
                  <c:v>2015</c:v>
                </c:pt>
                <c:pt idx="6">
                  <c:v>2017</c:v>
                </c:pt>
                <c:pt idx="8">
                  <c:v>2019</c:v>
                </c:pt>
              </c:numCache>
            </c:numRef>
          </c:cat>
          <c:val>
            <c:numRef>
              <c:f>Drug!$C$2:$C$10</c:f>
              <c:numCache>
                <c:formatCode>General</c:formatCode>
                <c:ptCount val="9"/>
                <c:pt idx="0" formatCode="0%">
                  <c:v>0.221</c:v>
                </c:pt>
                <c:pt idx="2" formatCode="0%">
                  <c:v>0.216</c:v>
                </c:pt>
                <c:pt idx="4" formatCode="0%">
                  <c:v>0.19600000000000001</c:v>
                </c:pt>
                <c:pt idx="6" formatCode="0%">
                  <c:v>0.193</c:v>
                </c:pt>
                <c:pt idx="8" formatCode="0%">
                  <c:v>0.221</c:v>
                </c:pt>
              </c:numCache>
            </c:numRef>
          </c:val>
          <c:smooth val="0"/>
          <c:extLst>
            <c:ext xmlns:c16="http://schemas.microsoft.com/office/drawing/2014/chart" uri="{C3380CC4-5D6E-409C-BE32-E72D297353CC}">
              <c16:uniqueId val="{00000001-D866-45FE-BD71-B5F8DAF50FF1}"/>
            </c:ext>
          </c:extLst>
        </c:ser>
        <c:dLbls>
          <c:showLegendKey val="0"/>
          <c:showVal val="0"/>
          <c:showCatName val="0"/>
          <c:showSerName val="0"/>
          <c:showPercent val="0"/>
          <c:showBubbleSize val="0"/>
        </c:dLbls>
        <c:marker val="1"/>
        <c:smooth val="0"/>
        <c:axId val="186305584"/>
        <c:axId val="186332208"/>
      </c:lineChart>
      <c:catAx>
        <c:axId val="186305584"/>
        <c:scaling>
          <c:orientation val="minMax"/>
        </c:scaling>
        <c:delete val="0"/>
        <c:axPos val="b"/>
        <c:numFmt formatCode="General" sourceLinked="1"/>
        <c:majorTickMark val="in"/>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32208"/>
        <c:crosses val="autoZero"/>
        <c:auto val="1"/>
        <c:lblAlgn val="ctr"/>
        <c:lblOffset val="100"/>
        <c:noMultiLvlLbl val="0"/>
      </c:catAx>
      <c:valAx>
        <c:axId val="186332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6305584"/>
        <c:crosses val="autoZero"/>
        <c:crossBetween val="midCat"/>
      </c:valAx>
      <c:spPr>
        <a:noFill/>
        <a:ln>
          <a:noFill/>
        </a:ln>
        <a:effectLst/>
      </c:spPr>
    </c:plotArea>
    <c:plotVisOnly val="1"/>
    <c:dispBlanksAs val="span"/>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65000"/>
        </a:schemeClr>
      </a:solidFill>
      <a:round/>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Injury Deaths per 100,000</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Sheet3!$A$26:$I$26</c:f>
              <c:numCache>
                <c:formatCode>General</c:formatCode>
                <c:ptCount val="9"/>
                <c:pt idx="0">
                  <c:v>2010</c:v>
                </c:pt>
                <c:pt idx="1">
                  <c:v>2011</c:v>
                </c:pt>
                <c:pt idx="2">
                  <c:v>2012</c:v>
                </c:pt>
                <c:pt idx="3">
                  <c:v>2013</c:v>
                </c:pt>
                <c:pt idx="4">
                  <c:v>2014</c:v>
                </c:pt>
                <c:pt idx="5">
                  <c:v>2015</c:v>
                </c:pt>
                <c:pt idx="6">
                  <c:v>2016</c:v>
                </c:pt>
                <c:pt idx="7">
                  <c:v>2017</c:v>
                </c:pt>
                <c:pt idx="8">
                  <c:v>2019</c:v>
                </c:pt>
              </c:numCache>
            </c:numRef>
          </c:cat>
          <c:val>
            <c:numRef>
              <c:f>Sheet3!$A$27:$I$27</c:f>
              <c:numCache>
                <c:formatCode>General</c:formatCode>
                <c:ptCount val="9"/>
                <c:pt idx="0">
                  <c:v>54.6</c:v>
                </c:pt>
                <c:pt idx="1">
                  <c:v>57.9</c:v>
                </c:pt>
                <c:pt idx="2">
                  <c:v>58</c:v>
                </c:pt>
                <c:pt idx="3">
                  <c:v>63.4</c:v>
                </c:pt>
                <c:pt idx="4">
                  <c:v>64.599999999999994</c:v>
                </c:pt>
                <c:pt idx="5">
                  <c:v>72.900000000000006</c:v>
                </c:pt>
                <c:pt idx="6">
                  <c:v>80.599999999999994</c:v>
                </c:pt>
                <c:pt idx="7">
                  <c:v>90.5</c:v>
                </c:pt>
                <c:pt idx="8">
                  <c:v>88.9</c:v>
                </c:pt>
              </c:numCache>
            </c:numRef>
          </c:val>
          <c:extLst>
            <c:ext xmlns:c16="http://schemas.microsoft.com/office/drawing/2014/chart" uri="{C3380CC4-5D6E-409C-BE32-E72D297353CC}">
              <c16:uniqueId val="{00000000-B7B4-4947-A6C5-E125F5922834}"/>
            </c:ext>
          </c:extLst>
        </c:ser>
        <c:dLbls>
          <c:dLblPos val="outEnd"/>
          <c:showLegendKey val="0"/>
          <c:showVal val="1"/>
          <c:showCatName val="0"/>
          <c:showSerName val="0"/>
          <c:showPercent val="0"/>
          <c:showBubbleSize val="0"/>
        </c:dLbls>
        <c:gapWidth val="219"/>
        <c:overlap val="-27"/>
        <c:axId val="2009950768"/>
        <c:axId val="2009962000"/>
      </c:barChart>
      <c:catAx>
        <c:axId val="200995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962000"/>
        <c:crosses val="autoZero"/>
        <c:auto val="1"/>
        <c:lblAlgn val="ctr"/>
        <c:lblOffset val="100"/>
        <c:noMultiLvlLbl val="0"/>
      </c:catAx>
      <c:valAx>
        <c:axId val="2009962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950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Injury Deaths per 100,000 (2019)</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41F5-41D4-94C3-48B1C86BE15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Sheet3!$K$26:$L$26</c:f>
              <c:strCache>
                <c:ptCount val="2"/>
                <c:pt idx="0">
                  <c:v>Maine</c:v>
                </c:pt>
                <c:pt idx="1">
                  <c:v>U.S.</c:v>
                </c:pt>
              </c:strCache>
            </c:strRef>
          </c:cat>
          <c:val>
            <c:numRef>
              <c:f>Sheet3!$K$27:$L$27</c:f>
              <c:numCache>
                <c:formatCode>General</c:formatCode>
                <c:ptCount val="2"/>
                <c:pt idx="0">
                  <c:v>88.9</c:v>
                </c:pt>
                <c:pt idx="1">
                  <c:v>71.2</c:v>
                </c:pt>
              </c:numCache>
            </c:numRef>
          </c:val>
          <c:extLst>
            <c:ext xmlns:c16="http://schemas.microsoft.com/office/drawing/2014/chart" uri="{C3380CC4-5D6E-409C-BE32-E72D297353CC}">
              <c16:uniqueId val="{00000000-41F5-41D4-94C3-48B1C86BE157}"/>
            </c:ext>
          </c:extLst>
        </c:ser>
        <c:dLbls>
          <c:showLegendKey val="0"/>
          <c:showVal val="0"/>
          <c:showCatName val="0"/>
          <c:showSerName val="0"/>
          <c:showPercent val="0"/>
          <c:showBubbleSize val="0"/>
        </c:dLbls>
        <c:gapWidth val="219"/>
        <c:overlap val="-27"/>
        <c:axId val="501986288"/>
        <c:axId val="501985040"/>
      </c:barChart>
      <c:catAx>
        <c:axId val="50198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85040"/>
        <c:crosses val="autoZero"/>
        <c:auto val="1"/>
        <c:lblAlgn val="ctr"/>
        <c:lblOffset val="100"/>
        <c:noMultiLvlLbl val="0"/>
      </c:catAx>
      <c:valAx>
        <c:axId val="501985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862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MaineCare</a:t>
            </a:r>
            <a:r>
              <a:rPr lang="en-US" sz="1500" b="1" baseline="0"/>
              <a:t> Enrollment</a:t>
            </a:r>
            <a:endParaRPr lang="en-US" sz="1500" b="1"/>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circle"/>
            <c:size val="5"/>
            <c:spPr>
              <a:solidFill>
                <a:schemeClr val="accent3"/>
              </a:solidFill>
              <a:ln w="349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2-6273-4450-895E-A95F312BD0BC}"/>
                </c:ext>
              </c:extLst>
            </c:dLbl>
            <c:dLbl>
              <c:idx val="2"/>
              <c:delete val="1"/>
              <c:extLst>
                <c:ext xmlns:c15="http://schemas.microsoft.com/office/drawing/2012/chart" uri="{CE6537A1-D6FC-4f65-9D91-7224C49458BB}"/>
                <c:ext xmlns:c16="http://schemas.microsoft.com/office/drawing/2014/chart" uri="{C3380CC4-5D6E-409C-BE32-E72D297353CC}">
                  <c16:uniqueId val="{00000003-6273-4450-895E-A95F312BD0BC}"/>
                </c:ext>
              </c:extLst>
            </c:dLbl>
            <c:dLbl>
              <c:idx val="3"/>
              <c:delete val="1"/>
              <c:extLst>
                <c:ext xmlns:c15="http://schemas.microsoft.com/office/drawing/2012/chart" uri="{CE6537A1-D6FC-4f65-9D91-7224C49458BB}"/>
                <c:ext xmlns:c16="http://schemas.microsoft.com/office/drawing/2014/chart" uri="{C3380CC4-5D6E-409C-BE32-E72D297353CC}">
                  <c16:uniqueId val="{00000004-6273-4450-895E-A95F312BD0BC}"/>
                </c:ext>
              </c:extLst>
            </c:dLbl>
            <c:dLbl>
              <c:idx val="4"/>
              <c:delete val="1"/>
              <c:extLst>
                <c:ext xmlns:c15="http://schemas.microsoft.com/office/drawing/2012/chart" uri="{CE6537A1-D6FC-4f65-9D91-7224C49458BB}"/>
                <c:ext xmlns:c16="http://schemas.microsoft.com/office/drawing/2014/chart" uri="{C3380CC4-5D6E-409C-BE32-E72D297353CC}">
                  <c16:uniqueId val="{00000005-6273-4450-895E-A95F312BD0BC}"/>
                </c:ext>
              </c:extLst>
            </c:dLbl>
            <c:dLbl>
              <c:idx val="5"/>
              <c:delete val="1"/>
              <c:extLst>
                <c:ext xmlns:c15="http://schemas.microsoft.com/office/drawing/2012/chart" uri="{CE6537A1-D6FC-4f65-9D91-7224C49458BB}"/>
                <c:ext xmlns:c16="http://schemas.microsoft.com/office/drawing/2014/chart" uri="{C3380CC4-5D6E-409C-BE32-E72D297353CC}">
                  <c16:uniqueId val="{00000006-6273-4450-895E-A95F312BD0BC}"/>
                </c:ext>
              </c:extLst>
            </c:dLbl>
            <c:dLbl>
              <c:idx val="6"/>
              <c:delete val="1"/>
              <c:extLst>
                <c:ext xmlns:c15="http://schemas.microsoft.com/office/drawing/2012/chart" uri="{CE6537A1-D6FC-4f65-9D91-7224C49458BB}"/>
                <c:ext xmlns:c16="http://schemas.microsoft.com/office/drawing/2014/chart" uri="{C3380CC4-5D6E-409C-BE32-E72D297353CC}">
                  <c16:uniqueId val="{00000007-6273-4450-895E-A95F312BD0BC}"/>
                </c:ext>
              </c:extLst>
            </c:dLbl>
            <c:dLbl>
              <c:idx val="7"/>
              <c:delete val="1"/>
              <c:extLst>
                <c:ext xmlns:c15="http://schemas.microsoft.com/office/drawing/2012/chart" uri="{CE6537A1-D6FC-4f65-9D91-7224C49458BB}"/>
                <c:ext xmlns:c16="http://schemas.microsoft.com/office/drawing/2014/chart" uri="{C3380CC4-5D6E-409C-BE32-E72D297353CC}">
                  <c16:uniqueId val="{00000008-6273-4450-895E-A95F312BD0BC}"/>
                </c:ext>
              </c:extLst>
            </c:dLbl>
            <c:dLbl>
              <c:idx val="8"/>
              <c:delete val="1"/>
              <c:extLst>
                <c:ext xmlns:c15="http://schemas.microsoft.com/office/drawing/2012/chart" uri="{CE6537A1-D6FC-4f65-9D91-7224C49458BB}"/>
                <c:ext xmlns:c16="http://schemas.microsoft.com/office/drawing/2014/chart" uri="{C3380CC4-5D6E-409C-BE32-E72D297353CC}">
                  <c16:uniqueId val="{00000009-6273-4450-895E-A95F312BD0B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Sheet3!$C$48:$L$48</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Sheet3!$C$49:$L$49</c:f>
              <c:numCache>
                <c:formatCode>0.0%</c:formatCode>
                <c:ptCount val="10"/>
                <c:pt idx="0">
                  <c:v>0.32500000000000001</c:v>
                </c:pt>
                <c:pt idx="1">
                  <c:v>0.30299999999999999</c:v>
                </c:pt>
                <c:pt idx="2">
                  <c:v>0.29299999999999998</c:v>
                </c:pt>
                <c:pt idx="3">
                  <c:v>0.27600000000000002</c:v>
                </c:pt>
                <c:pt idx="4">
                  <c:v>0.26600000000000001</c:v>
                </c:pt>
                <c:pt idx="5">
                  <c:v>0.25</c:v>
                </c:pt>
                <c:pt idx="6">
                  <c:v>0.245</c:v>
                </c:pt>
                <c:pt idx="7">
                  <c:v>0.24199999999999999</c:v>
                </c:pt>
                <c:pt idx="8">
                  <c:v>0.252</c:v>
                </c:pt>
                <c:pt idx="9">
                  <c:v>0.29099999999999998</c:v>
                </c:pt>
              </c:numCache>
            </c:numRef>
          </c:val>
          <c:smooth val="0"/>
          <c:extLst>
            <c:ext xmlns:c16="http://schemas.microsoft.com/office/drawing/2014/chart" uri="{C3380CC4-5D6E-409C-BE32-E72D297353CC}">
              <c16:uniqueId val="{00000000-6273-4450-895E-A95F312BD0BC}"/>
            </c:ext>
          </c:extLst>
        </c:ser>
        <c:dLbls>
          <c:showLegendKey val="0"/>
          <c:showVal val="0"/>
          <c:showCatName val="0"/>
          <c:showSerName val="0"/>
          <c:showPercent val="0"/>
          <c:showBubbleSize val="0"/>
        </c:dLbls>
        <c:marker val="1"/>
        <c:smooth val="0"/>
        <c:axId val="2009951600"/>
        <c:axId val="2009963664"/>
      </c:lineChart>
      <c:catAx>
        <c:axId val="200995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963664"/>
        <c:crosses val="autoZero"/>
        <c:auto val="1"/>
        <c:lblAlgn val="ctr"/>
        <c:lblOffset val="100"/>
        <c:noMultiLvlLbl val="0"/>
      </c:catAx>
      <c:valAx>
        <c:axId val="2009963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09951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Cost Barriers to Health Care</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circle"/>
            <c:size val="5"/>
            <c:spPr>
              <a:solidFill>
                <a:schemeClr val="accent3"/>
              </a:solidFill>
              <a:ln w="34925">
                <a:solidFill>
                  <a:schemeClr val="accent3"/>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2-C401-40FF-BBA0-FA42F0C17184}"/>
                </c:ext>
              </c:extLst>
            </c:dLbl>
            <c:dLbl>
              <c:idx val="2"/>
              <c:delete val="1"/>
              <c:extLst>
                <c:ext xmlns:c15="http://schemas.microsoft.com/office/drawing/2012/chart" uri="{CE6537A1-D6FC-4f65-9D91-7224C49458BB}"/>
                <c:ext xmlns:c16="http://schemas.microsoft.com/office/drawing/2014/chart" uri="{C3380CC4-5D6E-409C-BE32-E72D297353CC}">
                  <c16:uniqueId val="{00000003-C401-40FF-BBA0-FA42F0C17184}"/>
                </c:ext>
              </c:extLst>
            </c:dLbl>
            <c:dLbl>
              <c:idx val="3"/>
              <c:delete val="1"/>
              <c:extLst>
                <c:ext xmlns:c15="http://schemas.microsoft.com/office/drawing/2012/chart" uri="{CE6537A1-D6FC-4f65-9D91-7224C49458BB}"/>
                <c:ext xmlns:c16="http://schemas.microsoft.com/office/drawing/2014/chart" uri="{C3380CC4-5D6E-409C-BE32-E72D297353CC}">
                  <c16:uniqueId val="{00000004-C401-40FF-BBA0-FA42F0C17184}"/>
                </c:ext>
              </c:extLst>
            </c:dLbl>
            <c:dLbl>
              <c:idx val="4"/>
              <c:delete val="1"/>
              <c:extLst>
                <c:ext xmlns:c15="http://schemas.microsoft.com/office/drawing/2012/chart" uri="{CE6537A1-D6FC-4f65-9D91-7224C49458BB}"/>
                <c:ext xmlns:c16="http://schemas.microsoft.com/office/drawing/2014/chart" uri="{C3380CC4-5D6E-409C-BE32-E72D297353CC}">
                  <c16:uniqueId val="{00000005-C401-40FF-BBA0-FA42F0C17184}"/>
                </c:ext>
              </c:extLst>
            </c:dLbl>
            <c:dLbl>
              <c:idx val="5"/>
              <c:delete val="1"/>
              <c:extLst>
                <c:ext xmlns:c15="http://schemas.microsoft.com/office/drawing/2012/chart" uri="{CE6537A1-D6FC-4f65-9D91-7224C49458BB}"/>
                <c:ext xmlns:c16="http://schemas.microsoft.com/office/drawing/2014/chart" uri="{C3380CC4-5D6E-409C-BE32-E72D297353CC}">
                  <c16:uniqueId val="{00000006-C401-40FF-BBA0-FA42F0C1718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Sheet3!$C$59:$I$59</c:f>
              <c:numCache>
                <c:formatCode>General</c:formatCode>
                <c:ptCount val="7"/>
                <c:pt idx="0">
                  <c:v>2011</c:v>
                </c:pt>
                <c:pt idx="1">
                  <c:v>2012</c:v>
                </c:pt>
                <c:pt idx="2">
                  <c:v>2013</c:v>
                </c:pt>
                <c:pt idx="3">
                  <c:v>2014</c:v>
                </c:pt>
                <c:pt idx="4">
                  <c:v>2015</c:v>
                </c:pt>
                <c:pt idx="5">
                  <c:v>2016</c:v>
                </c:pt>
                <c:pt idx="6">
                  <c:v>2017</c:v>
                </c:pt>
              </c:numCache>
            </c:numRef>
          </c:cat>
          <c:val>
            <c:numRef>
              <c:f>Sheet3!$C$60:$I$60</c:f>
              <c:numCache>
                <c:formatCode>0.0%</c:formatCode>
                <c:ptCount val="7"/>
                <c:pt idx="0">
                  <c:v>0.11600000000000001</c:v>
                </c:pt>
                <c:pt idx="1">
                  <c:v>0.112</c:v>
                </c:pt>
                <c:pt idx="2">
                  <c:v>0.10100000000000001</c:v>
                </c:pt>
                <c:pt idx="3">
                  <c:v>0.109</c:v>
                </c:pt>
                <c:pt idx="4">
                  <c:v>9.4E-2</c:v>
                </c:pt>
                <c:pt idx="5">
                  <c:v>0.108</c:v>
                </c:pt>
                <c:pt idx="6">
                  <c:v>0.11700000000000001</c:v>
                </c:pt>
              </c:numCache>
            </c:numRef>
          </c:val>
          <c:smooth val="0"/>
          <c:extLst>
            <c:ext xmlns:c16="http://schemas.microsoft.com/office/drawing/2014/chart" uri="{C3380CC4-5D6E-409C-BE32-E72D297353CC}">
              <c16:uniqueId val="{00000000-C401-40FF-BBA0-FA42F0C17184}"/>
            </c:ext>
          </c:extLst>
        </c:ser>
        <c:dLbls>
          <c:showLegendKey val="0"/>
          <c:showVal val="0"/>
          <c:showCatName val="0"/>
          <c:showSerName val="0"/>
          <c:showPercent val="0"/>
          <c:showBubbleSize val="0"/>
        </c:dLbls>
        <c:marker val="1"/>
        <c:smooth val="0"/>
        <c:axId val="501985456"/>
        <c:axId val="501982128"/>
      </c:lineChart>
      <c:catAx>
        <c:axId val="50198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82128"/>
        <c:crosses val="autoZero"/>
        <c:auto val="1"/>
        <c:lblAlgn val="ctr"/>
        <c:lblOffset val="100"/>
        <c:noMultiLvlLbl val="0"/>
      </c:catAx>
      <c:valAx>
        <c:axId val="501982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85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Ambulatory Care Sensitive Condition</a:t>
            </a:r>
            <a:r>
              <a:rPr lang="en-US" sz="1500" b="1" baseline="0"/>
              <a:t> Hospitalization per 10,000</a:t>
            </a:r>
            <a:endParaRPr lang="en-US" sz="1500" b="1"/>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Sheet3!$C$73:$E$73</c:f>
              <c:numCache>
                <c:formatCode>General</c:formatCode>
                <c:ptCount val="3"/>
                <c:pt idx="0">
                  <c:v>2016</c:v>
                </c:pt>
                <c:pt idx="1">
                  <c:v>2017</c:v>
                </c:pt>
                <c:pt idx="2">
                  <c:v>2018</c:v>
                </c:pt>
              </c:numCache>
            </c:numRef>
          </c:cat>
          <c:val>
            <c:numRef>
              <c:f>Sheet3!$C$74:$E$74</c:f>
              <c:numCache>
                <c:formatCode>General</c:formatCode>
                <c:ptCount val="3"/>
                <c:pt idx="0">
                  <c:v>74.599999999999994</c:v>
                </c:pt>
                <c:pt idx="1">
                  <c:v>56.7</c:v>
                </c:pt>
                <c:pt idx="2">
                  <c:v>53.5</c:v>
                </c:pt>
              </c:numCache>
            </c:numRef>
          </c:val>
          <c:extLst>
            <c:ext xmlns:c16="http://schemas.microsoft.com/office/drawing/2014/chart" uri="{C3380CC4-5D6E-409C-BE32-E72D297353CC}">
              <c16:uniqueId val="{00000000-48EF-437E-85D2-3E76CE15CBEC}"/>
            </c:ext>
          </c:extLst>
        </c:ser>
        <c:dLbls>
          <c:showLegendKey val="0"/>
          <c:showVal val="0"/>
          <c:showCatName val="0"/>
          <c:showSerName val="0"/>
          <c:showPercent val="0"/>
          <c:showBubbleSize val="0"/>
        </c:dLbls>
        <c:gapWidth val="219"/>
        <c:overlap val="-27"/>
        <c:axId val="2016682624"/>
        <c:axId val="2016683456"/>
      </c:barChart>
      <c:catAx>
        <c:axId val="201668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6683456"/>
        <c:crosses val="autoZero"/>
        <c:auto val="1"/>
        <c:lblAlgn val="ctr"/>
        <c:lblOffset val="100"/>
        <c:noMultiLvlLbl val="0"/>
      </c:catAx>
      <c:valAx>
        <c:axId val="201668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6682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a:t>Ambulatory Care Sensitive Condition Emergency</a:t>
            </a:r>
            <a:r>
              <a:rPr lang="en-US" sz="1500" b="1" baseline="0"/>
              <a:t> Department per 10,000</a:t>
            </a:r>
            <a:endParaRPr lang="en-US" sz="1500" b="1"/>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Sheet3!$C$84</c:f>
              <c:numCache>
                <c:formatCode>General</c:formatCode>
                <c:ptCount val="1"/>
                <c:pt idx="0">
                  <c:v>2018</c:v>
                </c:pt>
              </c:numCache>
            </c:numRef>
          </c:cat>
          <c:val>
            <c:numRef>
              <c:f>Sheet3!$C$85</c:f>
              <c:numCache>
                <c:formatCode>General</c:formatCode>
                <c:ptCount val="1"/>
                <c:pt idx="0">
                  <c:v>273.7</c:v>
                </c:pt>
              </c:numCache>
            </c:numRef>
          </c:val>
          <c:extLst>
            <c:ext xmlns:c16="http://schemas.microsoft.com/office/drawing/2014/chart" uri="{C3380CC4-5D6E-409C-BE32-E72D297353CC}">
              <c16:uniqueId val="{00000000-A46C-4581-BA94-9B3314998EE6}"/>
            </c:ext>
          </c:extLst>
        </c:ser>
        <c:dLbls>
          <c:showLegendKey val="0"/>
          <c:showVal val="0"/>
          <c:showCatName val="0"/>
          <c:showSerName val="0"/>
          <c:showPercent val="0"/>
          <c:showBubbleSize val="0"/>
        </c:dLbls>
        <c:gapWidth val="219"/>
        <c:overlap val="-27"/>
        <c:axId val="2011546640"/>
        <c:axId val="2011547056"/>
      </c:barChart>
      <c:catAx>
        <c:axId val="201154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1547056"/>
        <c:crosses val="autoZero"/>
        <c:auto val="1"/>
        <c:lblAlgn val="ctr"/>
        <c:lblOffset val="100"/>
        <c:noMultiLvlLbl val="0"/>
      </c:catAx>
      <c:valAx>
        <c:axId val="2011547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1546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02"/>
          <c:y val="5.5505856461299602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128599168"/>
        <c:axId val="128600704"/>
      </c:barChart>
      <c:catAx>
        <c:axId val="1285991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8600704"/>
        <c:crosses val="autoZero"/>
        <c:auto val="1"/>
        <c:lblAlgn val="ctr"/>
        <c:lblOffset val="100"/>
        <c:noMultiLvlLbl val="0"/>
      </c:catAx>
      <c:valAx>
        <c:axId val="128600704"/>
        <c:scaling>
          <c:orientation val="minMax"/>
          <c:max val="0.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128599168"/>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r>
              <a:rPr lang="en-US" sz="2400" b="1" dirty="0">
                <a:solidFill>
                  <a:schemeClr val="tx1"/>
                </a:solidFill>
                <a:latin typeface="HelveticaNeueLT Std Cn" panose="020B0506030502030204" pitchFamily="34" charset="0"/>
              </a:rPr>
              <a:t>Diabetes</a:t>
            </a:r>
          </a:p>
        </c:rich>
      </c:tx>
      <c:layout>
        <c:manualLayout>
          <c:xMode val="edge"/>
          <c:yMode val="edge"/>
          <c:x val="0.42679773923772102"/>
          <c:y val="5.5505856461299602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HelveticaNeueLT Std Cn" panose="020B0506030502030204" pitchFamily="34" charset="0"/>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11138048"/>
        <c:axId val="211139584"/>
      </c:barChart>
      <c:catAx>
        <c:axId val="2111380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11139584"/>
        <c:crosses val="autoZero"/>
        <c:auto val="1"/>
        <c:lblAlgn val="ctr"/>
        <c:lblOffset val="100"/>
        <c:noMultiLvlLbl val="0"/>
      </c:catAx>
      <c:valAx>
        <c:axId val="211139584"/>
        <c:scaling>
          <c:orientation val="minMax"/>
          <c:max val="0.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i="0" u="none" strike="noStrike" baseline="0" dirty="0">
                    <a:solidFill>
                      <a:schemeClr val="tx1"/>
                    </a:solidFill>
                    <a:effectLst/>
                    <a:latin typeface="HelveticaNeueLT Std Cn" panose="020B0506030502030204" pitchFamily="34" charset="0"/>
                  </a:rPr>
                  <a:t>Prevalence rate </a:t>
                </a:r>
                <a:endParaRPr lang="en-US" sz="1800" b="0" dirty="0">
                  <a:solidFill>
                    <a:schemeClr val="tx1"/>
                  </a:solidFill>
                  <a:effectLst/>
                  <a:latin typeface="HelveticaNeueLT Std Cn" panose="020B050603050203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HelveticaNeueLT Std Cn" panose="020B0506030502030204" pitchFamily="34" charset="0"/>
                <a:ea typeface="+mn-ea"/>
                <a:cs typeface="+mn-cs"/>
              </a:defRPr>
            </a:pPr>
            <a:endParaRPr lang="en-US"/>
          </a:p>
        </c:txPr>
        <c:crossAx val="211138048"/>
        <c:crosses val="autoZero"/>
        <c:crossBetween val="between"/>
        <c:majorUnit val="0.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500" b="1" dirty="0"/>
              <a:t>Median</a:t>
            </a:r>
            <a:r>
              <a:rPr lang="en-US" sz="1500" b="1" baseline="0" dirty="0"/>
              <a:t> Income (2019)</a:t>
            </a:r>
            <a:endParaRPr lang="en-US" sz="15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EB92-4898-A864-F311B7F94FD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Sheet2!$N$80:$O$80</c:f>
              <c:strCache>
                <c:ptCount val="2"/>
                <c:pt idx="0">
                  <c:v>Maine</c:v>
                </c:pt>
                <c:pt idx="1">
                  <c:v>U.S.</c:v>
                </c:pt>
              </c:strCache>
            </c:strRef>
          </c:cat>
          <c:val>
            <c:numRef>
              <c:f>Sheet2!$N$81:$O$81</c:f>
              <c:numCache>
                <c:formatCode>"$"#,##0;[Red]"$"#,##0</c:formatCode>
                <c:ptCount val="2"/>
                <c:pt idx="0">
                  <c:v>58924</c:v>
                </c:pt>
                <c:pt idx="1">
                  <c:v>65712</c:v>
                </c:pt>
              </c:numCache>
            </c:numRef>
          </c:val>
          <c:extLst>
            <c:ext xmlns:c16="http://schemas.microsoft.com/office/drawing/2014/chart" uri="{C3380CC4-5D6E-409C-BE32-E72D297353CC}">
              <c16:uniqueId val="{00000000-EB92-4898-A864-F311B7F94FD1}"/>
            </c:ext>
          </c:extLst>
        </c:ser>
        <c:dLbls>
          <c:dLblPos val="outEnd"/>
          <c:showLegendKey val="0"/>
          <c:showVal val="1"/>
          <c:showCatName val="0"/>
          <c:showSerName val="0"/>
          <c:showPercent val="0"/>
          <c:showBubbleSize val="0"/>
        </c:dLbls>
        <c:gapWidth val="219"/>
        <c:overlap val="-27"/>
        <c:axId val="526998591"/>
        <c:axId val="527002335"/>
      </c:barChart>
      <c:catAx>
        <c:axId val="526998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7002335"/>
        <c:crosses val="autoZero"/>
        <c:auto val="1"/>
        <c:lblAlgn val="ctr"/>
        <c:lblOffset val="100"/>
        <c:noMultiLvlLbl val="0"/>
      </c:catAx>
      <c:valAx>
        <c:axId val="52700233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Red]&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6998591"/>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500" b="1" dirty="0"/>
              <a:t>Individuals with a Disability (2019)</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White</c:v>
                </c:pt>
                <c:pt idx="1">
                  <c:v>Black or African American</c:v>
                </c:pt>
                <c:pt idx="2">
                  <c:v>American Indian and Alaska Native</c:v>
                </c:pt>
                <c:pt idx="3">
                  <c:v>Asian</c:v>
                </c:pt>
                <c:pt idx="4">
                  <c:v>Some other race</c:v>
                </c:pt>
                <c:pt idx="5">
                  <c:v>Two or more races</c:v>
                </c:pt>
              </c:strCache>
            </c:strRef>
          </c:cat>
          <c:val>
            <c:numRef>
              <c:f>Sheet2!$B$2:$B$7</c:f>
              <c:numCache>
                <c:formatCode>0.0%</c:formatCode>
                <c:ptCount val="6"/>
                <c:pt idx="0">
                  <c:v>0.16300000000000001</c:v>
                </c:pt>
                <c:pt idx="1">
                  <c:v>0.109</c:v>
                </c:pt>
                <c:pt idx="2">
                  <c:v>0.27900000000000003</c:v>
                </c:pt>
                <c:pt idx="3">
                  <c:v>8.7999999999999995E-2</c:v>
                </c:pt>
                <c:pt idx="4">
                  <c:v>0.107</c:v>
                </c:pt>
                <c:pt idx="5">
                  <c:v>0.186</c:v>
                </c:pt>
              </c:numCache>
            </c:numRef>
          </c:val>
          <c:extLst>
            <c:ext xmlns:c16="http://schemas.microsoft.com/office/drawing/2014/chart" uri="{C3380CC4-5D6E-409C-BE32-E72D297353CC}">
              <c16:uniqueId val="{00000000-614A-4535-8656-9A5A07178FE9}"/>
            </c:ext>
          </c:extLst>
        </c:ser>
        <c:dLbls>
          <c:dLblPos val="outEnd"/>
          <c:showLegendKey val="0"/>
          <c:showVal val="1"/>
          <c:showCatName val="0"/>
          <c:showSerName val="0"/>
          <c:showPercent val="0"/>
          <c:showBubbleSize val="0"/>
        </c:dLbls>
        <c:gapWidth val="219"/>
        <c:overlap val="-27"/>
        <c:axId val="2013409216"/>
        <c:axId val="2013415872"/>
      </c:barChart>
      <c:catAx>
        <c:axId val="201340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3415872"/>
        <c:crosses val="autoZero"/>
        <c:auto val="1"/>
        <c:lblAlgn val="ctr"/>
        <c:lblOffset val="100"/>
        <c:noMultiLvlLbl val="0"/>
      </c:catAx>
      <c:valAx>
        <c:axId val="2013415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13409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Sheet3!$B$11:$N$11</c:f>
              <c:strCache>
                <c:ptCount val="13"/>
                <c:pt idx="0">
                  <c:v>0-4</c:v>
                </c:pt>
                <c:pt idx="1">
                  <c:v>5-9</c:v>
                </c:pt>
                <c:pt idx="2">
                  <c:v>10-14</c:v>
                </c:pt>
                <c:pt idx="3">
                  <c:v>15-19</c:v>
                </c:pt>
                <c:pt idx="4">
                  <c:v>20-24</c:v>
                </c:pt>
                <c:pt idx="5">
                  <c:v>25-34</c:v>
                </c:pt>
                <c:pt idx="6">
                  <c:v>35-44</c:v>
                </c:pt>
                <c:pt idx="7">
                  <c:v>45-54</c:v>
                </c:pt>
                <c:pt idx="8">
                  <c:v>55-59</c:v>
                </c:pt>
                <c:pt idx="9">
                  <c:v>60-64</c:v>
                </c:pt>
                <c:pt idx="10">
                  <c:v>65-74</c:v>
                </c:pt>
                <c:pt idx="11">
                  <c:v>75-84</c:v>
                </c:pt>
                <c:pt idx="12">
                  <c:v>85 or older</c:v>
                </c:pt>
              </c:strCache>
            </c:strRef>
          </c:cat>
          <c:val>
            <c:numRef>
              <c:f>Sheet3!$B$12:$N$12</c:f>
              <c:numCache>
                <c:formatCode>0.0%</c:formatCode>
                <c:ptCount val="13"/>
                <c:pt idx="0">
                  <c:v>4.7E-2</c:v>
                </c:pt>
                <c:pt idx="1">
                  <c:v>4.8000000000000001E-2</c:v>
                </c:pt>
                <c:pt idx="2">
                  <c:v>5.3999999999999999E-2</c:v>
                </c:pt>
                <c:pt idx="3">
                  <c:v>5.8000000000000003E-2</c:v>
                </c:pt>
                <c:pt idx="4">
                  <c:v>5.5E-2</c:v>
                </c:pt>
                <c:pt idx="5">
                  <c:v>0.122</c:v>
                </c:pt>
                <c:pt idx="6">
                  <c:v>0.114</c:v>
                </c:pt>
                <c:pt idx="7">
                  <c:v>0.13100000000000001</c:v>
                </c:pt>
                <c:pt idx="8">
                  <c:v>7.5999999999999998E-2</c:v>
                </c:pt>
                <c:pt idx="9">
                  <c:v>8.1000000000000003E-2</c:v>
                </c:pt>
                <c:pt idx="10">
                  <c:v>0.126</c:v>
                </c:pt>
                <c:pt idx="11">
                  <c:v>6.0999999999999999E-2</c:v>
                </c:pt>
                <c:pt idx="12">
                  <c:v>2.5999999999999999E-2</c:v>
                </c:pt>
              </c:numCache>
            </c:numRef>
          </c:val>
          <c:extLst>
            <c:ext xmlns:c16="http://schemas.microsoft.com/office/drawing/2014/chart" uri="{C3380CC4-5D6E-409C-BE32-E72D297353CC}">
              <c16:uniqueId val="{00000000-C3F5-4AF0-BC04-ACA158B5BA3A}"/>
            </c:ext>
          </c:extLst>
        </c:ser>
        <c:dLbls>
          <c:dLblPos val="outEnd"/>
          <c:showLegendKey val="0"/>
          <c:showVal val="1"/>
          <c:showCatName val="0"/>
          <c:showSerName val="0"/>
          <c:showPercent val="0"/>
          <c:showBubbleSize val="0"/>
        </c:dLbls>
        <c:gapWidth val="219"/>
        <c:overlap val="-27"/>
        <c:axId val="580465983"/>
        <c:axId val="580461407"/>
      </c:barChart>
      <c:catAx>
        <c:axId val="580465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0461407"/>
        <c:crosses val="autoZero"/>
        <c:auto val="1"/>
        <c:lblAlgn val="ctr"/>
        <c:lblOffset val="100"/>
        <c:noMultiLvlLbl val="0"/>
      </c:catAx>
      <c:valAx>
        <c:axId val="58046140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0465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Sheet1!$C$6</c:f>
              <c:strCache>
                <c:ptCount val="1"/>
                <c:pt idx="0">
                  <c:v>Percent of population with a disability</c:v>
                </c:pt>
              </c:strCache>
            </c:strRef>
          </c:tx>
          <c:spPr>
            <a:ln w="34925" cap="rnd">
              <a:solidFill>
                <a:schemeClr val="tx2"/>
              </a:solidFill>
              <a:round/>
            </a:ln>
            <a:effectLst/>
          </c:spPr>
          <c:marker>
            <c:symbol val="circle"/>
            <c:size val="8"/>
            <c:spPr>
              <a:solidFill>
                <a:schemeClr val="bg1"/>
              </a:solidFill>
              <a:ln w="31750">
                <a:solidFill>
                  <a:schemeClr val="tx2"/>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E5-48D1-A4C9-873311574BD2}"/>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E5-48D1-A4C9-873311574BD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Sheet1!$D$2:$M$2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Sheet1!$D$6:$M$6</c:f>
              <c:numCache>
                <c:formatCode>0.0%</c:formatCode>
                <c:ptCount val="10"/>
                <c:pt idx="0">
                  <c:v>0.151</c:v>
                </c:pt>
                <c:pt idx="1">
                  <c:v>0.155</c:v>
                </c:pt>
                <c:pt idx="2">
                  <c:v>0.159</c:v>
                </c:pt>
                <c:pt idx="3">
                  <c:v>0.16300000000000001</c:v>
                </c:pt>
                <c:pt idx="4">
                  <c:v>0.161</c:v>
                </c:pt>
                <c:pt idx="5">
                  <c:v>0.16300000000000001</c:v>
                </c:pt>
                <c:pt idx="6">
                  <c:v>0.158</c:v>
                </c:pt>
                <c:pt idx="7">
                  <c:v>0.16500000000000001</c:v>
                </c:pt>
                <c:pt idx="8">
                  <c:v>0.16600000000000001</c:v>
                </c:pt>
                <c:pt idx="9">
                  <c:v>0.16200000000000001</c:v>
                </c:pt>
              </c:numCache>
            </c:numRef>
          </c:val>
          <c:smooth val="0"/>
          <c:extLst>
            <c:ext xmlns:c16="http://schemas.microsoft.com/office/drawing/2014/chart" uri="{C3380CC4-5D6E-409C-BE32-E72D297353CC}">
              <c16:uniqueId val="{00000002-BFE5-48D1-A4C9-873311574BD2}"/>
            </c:ext>
          </c:extLst>
        </c:ser>
        <c:dLbls>
          <c:showLegendKey val="0"/>
          <c:showVal val="0"/>
          <c:showCatName val="0"/>
          <c:showSerName val="0"/>
          <c:showPercent val="0"/>
          <c:showBubbleSize val="0"/>
        </c:dLbls>
        <c:marker val="1"/>
        <c:smooth val="0"/>
        <c:axId val="1954096959"/>
        <c:axId val="1954101119"/>
      </c:lineChart>
      <c:catAx>
        <c:axId val="195409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54101119"/>
        <c:crosses val="autoZero"/>
        <c:auto val="1"/>
        <c:lblAlgn val="ctr"/>
        <c:lblOffset val="100"/>
        <c:noMultiLvlLbl val="0"/>
      </c:catAx>
      <c:valAx>
        <c:axId val="1954101119"/>
        <c:scaling>
          <c:orientation val="minMax"/>
          <c:max val="0.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54096959"/>
        <c:crosses val="autoZero"/>
        <c:crossBetween val="between"/>
        <c:majorUnit val="5.000000000000001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a:t>Percent of population with a disability (2019)</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194444444444448E-2"/>
          <c:y val="0.14930567706814427"/>
          <c:w val="0.92361111111111116"/>
          <c:h val="0.67142023913677473"/>
        </c:manualLayout>
      </c:layout>
      <c:barChart>
        <c:barDir val="col"/>
        <c:grouping val="clustered"/>
        <c:varyColors val="0"/>
        <c:ser>
          <c:idx val="0"/>
          <c:order val="0"/>
          <c:tx>
            <c:strRef>
              <c:f>Sheet1!$C$6</c:f>
              <c:strCache>
                <c:ptCount val="1"/>
                <c:pt idx="0">
                  <c:v>Percent of population with a disability</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BF5-48A9-A3B8-70B6D2D7AB29}"/>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F5-48A9-A3B8-70B6D2D7AB2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F5-48A9-A3B8-70B6D2D7AB2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Sheet1!$N$1:$O$1</c:f>
              <c:strCache>
                <c:ptCount val="2"/>
                <c:pt idx="0">
                  <c:v>Maine</c:v>
                </c:pt>
                <c:pt idx="1">
                  <c:v>U.S.</c:v>
                </c:pt>
              </c:strCache>
            </c:strRef>
          </c:cat>
          <c:val>
            <c:numRef>
              <c:f>(Sheet1!$M$6,Sheet1!$O$6)</c:f>
              <c:numCache>
                <c:formatCode>0.0%</c:formatCode>
                <c:ptCount val="2"/>
                <c:pt idx="0">
                  <c:v>0.16200000000000001</c:v>
                </c:pt>
                <c:pt idx="1">
                  <c:v>0.127</c:v>
                </c:pt>
              </c:numCache>
            </c:numRef>
          </c:val>
          <c:extLst>
            <c:ext xmlns:c16="http://schemas.microsoft.com/office/drawing/2014/chart" uri="{C3380CC4-5D6E-409C-BE32-E72D297353CC}">
              <c16:uniqueId val="{00000003-6BF5-48A9-A3B8-70B6D2D7AB29}"/>
            </c:ext>
          </c:extLst>
        </c:ser>
        <c:dLbls>
          <c:showLegendKey val="0"/>
          <c:showVal val="0"/>
          <c:showCatName val="0"/>
          <c:showSerName val="0"/>
          <c:showPercent val="0"/>
          <c:showBubbleSize val="0"/>
        </c:dLbls>
        <c:gapWidth val="100"/>
        <c:overlap val="-27"/>
        <c:axId val="1396744751"/>
        <c:axId val="1396760143"/>
      </c:barChart>
      <c:catAx>
        <c:axId val="1396744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96760143"/>
        <c:crosses val="autoZero"/>
        <c:auto val="1"/>
        <c:lblAlgn val="ctr"/>
        <c:lblOffset val="100"/>
        <c:noMultiLvlLbl val="0"/>
      </c:catAx>
      <c:valAx>
        <c:axId val="1396760143"/>
        <c:scaling>
          <c:orientation val="minMax"/>
          <c:max val="0.25"/>
        </c:scaling>
        <c:delete val="1"/>
        <c:axPos val="l"/>
        <c:numFmt formatCode="0.0%" sourceLinked="1"/>
        <c:majorTickMark val="out"/>
        <c:minorTickMark val="none"/>
        <c:tickLblPos val="nextTo"/>
        <c:crossAx val="1396744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lumMod val="75000"/>
        </a:schemeClr>
      </a:solidFill>
      <a:round/>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500" b="1" dirty="0"/>
              <a:t>Children with Special Health Care Needs (2018-2019)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E057-440C-94D7-3A9B46892086}"/>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E057-440C-94D7-3A9B46892086}"/>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9712-4CB7-8BD5-0AC253AFE0B2}"/>
                </c:ext>
              </c:extLst>
            </c:dLbl>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Sheet3!$E$9:$F$9</c:f>
              <c:strCache>
                <c:ptCount val="2"/>
                <c:pt idx="0">
                  <c:v>Maine</c:v>
                </c:pt>
                <c:pt idx="1">
                  <c:v>U.S.</c:v>
                </c:pt>
              </c:strCache>
            </c:strRef>
          </c:cat>
          <c:val>
            <c:numRef>
              <c:f>Sheet3!$E$10:$F$10</c:f>
              <c:numCache>
                <c:formatCode>0.0%</c:formatCode>
                <c:ptCount val="2"/>
                <c:pt idx="0">
                  <c:v>0.23</c:v>
                </c:pt>
                <c:pt idx="1">
                  <c:v>0.189</c:v>
                </c:pt>
              </c:numCache>
            </c:numRef>
          </c:val>
          <c:extLst>
            <c:ext xmlns:c16="http://schemas.microsoft.com/office/drawing/2014/chart" uri="{C3380CC4-5D6E-409C-BE32-E72D297353CC}">
              <c16:uniqueId val="{00000000-E057-440C-94D7-3A9B46892086}"/>
            </c:ext>
          </c:extLst>
        </c:ser>
        <c:dLbls>
          <c:dLblPos val="outEnd"/>
          <c:showLegendKey val="0"/>
          <c:showVal val="1"/>
          <c:showCatName val="0"/>
          <c:showSerName val="0"/>
          <c:showPercent val="0"/>
          <c:showBubbleSize val="0"/>
        </c:dLbls>
        <c:gapWidth val="219"/>
        <c:overlap val="-27"/>
        <c:axId val="1689758192"/>
        <c:axId val="1689756528"/>
      </c:barChart>
      <c:catAx>
        <c:axId val="168975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9756528"/>
        <c:crosses val="autoZero"/>
        <c:auto val="1"/>
        <c:lblAlgn val="ctr"/>
        <c:lblOffset val="100"/>
        <c:noMultiLvlLbl val="0"/>
      </c:catAx>
      <c:valAx>
        <c:axId val="168975652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89758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dirty="0"/>
              <a:t>Individuals Living in Poverty</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circle"/>
            <c:size val="5"/>
            <c:spPr>
              <a:solidFill>
                <a:schemeClr val="bg1"/>
              </a:solidFill>
              <a:ln w="34925">
                <a:solidFill>
                  <a:schemeClr val="accent3"/>
                </a:solidFill>
              </a:ln>
              <a:effectLst/>
            </c:spPr>
          </c:marker>
          <c:dLbls>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Sheet2!$A$50:$J$50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Sheet2!$A$51:$J$51</c:f>
              <c:numCache>
                <c:formatCode>0.00%</c:formatCode>
                <c:ptCount val="10"/>
                <c:pt idx="0">
                  <c:v>0.129</c:v>
                </c:pt>
                <c:pt idx="1">
                  <c:v>0.14099999999999999</c:v>
                </c:pt>
                <c:pt idx="2">
                  <c:v>0.14699999999999999</c:v>
                </c:pt>
                <c:pt idx="3" formatCode="0%">
                  <c:v>0.14000000000000001</c:v>
                </c:pt>
                <c:pt idx="4">
                  <c:v>0.14099999999999999</c:v>
                </c:pt>
                <c:pt idx="5">
                  <c:v>0.13400000000000001</c:v>
                </c:pt>
                <c:pt idx="6">
                  <c:v>0.122</c:v>
                </c:pt>
                <c:pt idx="7">
                  <c:v>0.111</c:v>
                </c:pt>
                <c:pt idx="8">
                  <c:v>0.11600000000000001</c:v>
                </c:pt>
                <c:pt idx="9">
                  <c:v>0.109</c:v>
                </c:pt>
              </c:numCache>
            </c:numRef>
          </c:val>
          <c:smooth val="0"/>
          <c:extLst>
            <c:ext xmlns:c16="http://schemas.microsoft.com/office/drawing/2014/chart" uri="{C3380CC4-5D6E-409C-BE32-E72D297353CC}">
              <c16:uniqueId val="{00000000-6011-410A-8A1A-A0147E9975AB}"/>
            </c:ext>
          </c:extLst>
        </c:ser>
        <c:dLbls>
          <c:dLblPos val="t"/>
          <c:showLegendKey val="0"/>
          <c:showVal val="1"/>
          <c:showCatName val="0"/>
          <c:showSerName val="0"/>
          <c:showPercent val="0"/>
          <c:showBubbleSize val="0"/>
        </c:dLbls>
        <c:marker val="1"/>
        <c:smooth val="0"/>
        <c:axId val="1696575440"/>
        <c:axId val="1696572112"/>
      </c:lineChart>
      <c:catAx>
        <c:axId val="169657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96572112"/>
        <c:crosses val="autoZero"/>
        <c:auto val="1"/>
        <c:lblAlgn val="ctr"/>
        <c:lblOffset val="100"/>
        <c:noMultiLvlLbl val="0"/>
      </c:catAx>
      <c:valAx>
        <c:axId val="1696572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96575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0.0873</cdr:x>
      <cdr:y>0.10185</cdr:y>
    </cdr:from>
    <cdr:to>
      <cdr:x>0.38345</cdr:x>
      <cdr:y>0.17624</cdr:y>
    </cdr:to>
    <cdr:sp macro="" textlink="">
      <cdr:nvSpPr>
        <cdr:cNvPr id="4" name="TextBox 1">
          <a:extLst xmlns:a="http://schemas.openxmlformats.org/drawingml/2006/main">
            <a:ext uri="{FF2B5EF4-FFF2-40B4-BE49-F238E27FC236}">
              <a16:creationId xmlns:a16="http://schemas.microsoft.com/office/drawing/2014/main" id="{DF64C659-C951-4D6B-9038-A5677C24A623}"/>
            </a:ext>
          </a:extLst>
        </cdr:cNvPr>
        <cdr:cNvSpPr txBox="1"/>
      </cdr:nvSpPr>
      <cdr:spPr>
        <a:xfrm xmlns:a="http://schemas.openxmlformats.org/drawingml/2006/main">
          <a:off x="279400" y="279400"/>
          <a:ext cx="947793" cy="2040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0" dirty="0">
              <a:solidFill>
                <a:schemeClr val="tx1">
                  <a:lumMod val="75000"/>
                  <a:lumOff val="25000"/>
                </a:schemeClr>
              </a:solidFill>
            </a:rPr>
            <a:t>High cholesterol</a:t>
          </a:r>
        </a:p>
      </cdr:txBody>
    </cdr:sp>
  </cdr:relSizeAnchor>
  <cdr:relSizeAnchor xmlns:cdr="http://schemas.openxmlformats.org/drawingml/2006/chartDrawing">
    <cdr:from>
      <cdr:x>0.09325</cdr:x>
      <cdr:y>0.37268</cdr:y>
    </cdr:from>
    <cdr:to>
      <cdr:x>0.44048</cdr:x>
      <cdr:y>0.44791</cdr:y>
    </cdr:to>
    <cdr:sp macro="" textlink="">
      <cdr:nvSpPr>
        <cdr:cNvPr id="5" name="TextBox 1">
          <a:extLst xmlns:a="http://schemas.openxmlformats.org/drawingml/2006/main">
            <a:ext uri="{FF2B5EF4-FFF2-40B4-BE49-F238E27FC236}">
              <a16:creationId xmlns:a16="http://schemas.microsoft.com/office/drawing/2014/main" id="{1DAADA3B-2C19-4AF9-BB58-DD0C3885D07B}"/>
            </a:ext>
          </a:extLst>
        </cdr:cNvPr>
        <cdr:cNvSpPr txBox="1"/>
      </cdr:nvSpPr>
      <cdr:spPr>
        <a:xfrm xmlns:a="http://schemas.openxmlformats.org/drawingml/2006/main">
          <a:off x="298437" y="1022348"/>
          <a:ext cx="1111275" cy="2063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0" dirty="0">
              <a:solidFill>
                <a:schemeClr val="tx1">
                  <a:lumMod val="75000"/>
                  <a:lumOff val="25000"/>
                </a:schemeClr>
              </a:solidFill>
            </a:rPr>
            <a:t>High blood pressure</a:t>
          </a:r>
        </a:p>
      </cdr:txBody>
    </cdr:sp>
  </cdr:relSizeAnchor>
</c:userShapes>
</file>

<file path=ppt/drawings/drawing2.xml><?xml version="1.0" encoding="utf-8"?>
<c:userShapes xmlns:c="http://schemas.openxmlformats.org/drawingml/2006/chart">
  <cdr:relSizeAnchor xmlns:cdr="http://schemas.openxmlformats.org/drawingml/2006/chartDrawing">
    <cdr:from>
      <cdr:x>0.09428</cdr:x>
      <cdr:y>0.42477</cdr:y>
    </cdr:from>
    <cdr:to>
      <cdr:x>0.4415</cdr:x>
      <cdr:y>0.5</cdr:y>
    </cdr:to>
    <cdr:sp macro="" textlink="">
      <cdr:nvSpPr>
        <cdr:cNvPr id="4" name="TextBox 1">
          <a:extLst xmlns:a="http://schemas.openxmlformats.org/drawingml/2006/main">
            <a:ext uri="{FF2B5EF4-FFF2-40B4-BE49-F238E27FC236}">
              <a16:creationId xmlns:a16="http://schemas.microsoft.com/office/drawing/2014/main" id="{159481AE-2EBF-4A36-A214-A579A6D2ABE4}"/>
            </a:ext>
          </a:extLst>
        </cdr:cNvPr>
        <cdr:cNvSpPr txBox="1"/>
      </cdr:nvSpPr>
      <cdr:spPr>
        <a:xfrm xmlns:a="http://schemas.openxmlformats.org/drawingml/2006/main">
          <a:off x="474132" y="1747844"/>
          <a:ext cx="1746239" cy="3095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0" dirty="0">
              <a:solidFill>
                <a:schemeClr val="tx1">
                  <a:lumMod val="75000"/>
                  <a:lumOff val="25000"/>
                </a:schemeClr>
              </a:solidFill>
            </a:rPr>
            <a:t>Asthma</a:t>
          </a:r>
          <a:endParaRPr lang="en-US" sz="900" b="0" dirty="0">
            <a:solidFill>
              <a:schemeClr val="tx1">
                <a:lumMod val="75000"/>
                <a:lumOff val="25000"/>
              </a:schemeClr>
            </a:solidFill>
          </a:endParaRPr>
        </a:p>
      </cdr:txBody>
    </cdr:sp>
  </cdr:relSizeAnchor>
  <cdr:relSizeAnchor xmlns:cdr="http://schemas.openxmlformats.org/drawingml/2006/chartDrawing">
    <cdr:from>
      <cdr:x>0.09027</cdr:x>
      <cdr:y>0.58796</cdr:y>
    </cdr:from>
    <cdr:to>
      <cdr:x>0.4375</cdr:x>
      <cdr:y>0.66319</cdr:y>
    </cdr:to>
    <cdr:sp macro="" textlink="">
      <cdr:nvSpPr>
        <cdr:cNvPr id="5" name="TextBox 1">
          <a:extLst xmlns:a="http://schemas.openxmlformats.org/drawingml/2006/main">
            <a:ext uri="{FF2B5EF4-FFF2-40B4-BE49-F238E27FC236}">
              <a16:creationId xmlns:a16="http://schemas.microsoft.com/office/drawing/2014/main" id="{32EB9941-E916-40D5-B7F9-C9F54594ADB9}"/>
            </a:ext>
          </a:extLst>
        </cdr:cNvPr>
        <cdr:cNvSpPr txBox="1"/>
      </cdr:nvSpPr>
      <cdr:spPr>
        <a:xfrm xmlns:a="http://schemas.openxmlformats.org/drawingml/2006/main">
          <a:off x="288912" y="1612898"/>
          <a:ext cx="1111275" cy="2063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0" dirty="0">
              <a:solidFill>
                <a:schemeClr val="tx1">
                  <a:lumMod val="75000"/>
                  <a:lumOff val="25000"/>
                </a:schemeClr>
              </a:solidFill>
            </a:rPr>
            <a:t>Diabetes</a:t>
          </a:r>
          <a:endParaRPr lang="en-US" sz="900" b="0" dirty="0">
            <a:solidFill>
              <a:schemeClr val="tx1">
                <a:lumMod val="75000"/>
                <a:lumOff val="2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0.09987</cdr:x>
      <cdr:y>0.6824</cdr:y>
    </cdr:from>
    <cdr:to>
      <cdr:x>0.46892</cdr:x>
      <cdr:y>0.76276</cdr:y>
    </cdr:to>
    <cdr:sp macro="" textlink="">
      <cdr:nvSpPr>
        <cdr:cNvPr id="3" name="TextBox 1">
          <a:extLst xmlns:a="http://schemas.openxmlformats.org/drawingml/2006/main">
            <a:ext uri="{FF2B5EF4-FFF2-40B4-BE49-F238E27FC236}">
              <a16:creationId xmlns:a16="http://schemas.microsoft.com/office/drawing/2014/main" id="{5D879D00-F9C1-4B68-B339-DB6CE3986779}"/>
            </a:ext>
          </a:extLst>
        </cdr:cNvPr>
        <cdr:cNvSpPr txBox="1"/>
      </cdr:nvSpPr>
      <cdr:spPr>
        <a:xfrm xmlns:a="http://schemas.openxmlformats.org/drawingml/2006/main">
          <a:off x="347025" y="1871966"/>
          <a:ext cx="1282345" cy="2204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solidFill>
                <a:schemeClr val="tx1">
                  <a:lumMod val="75000"/>
                  <a:lumOff val="25000"/>
                </a:schemeClr>
              </a:solidFill>
            </a:rPr>
            <a:t>Depression (adult)‡</a:t>
          </a:r>
        </a:p>
      </cdr:txBody>
    </cdr:sp>
  </cdr:relSizeAnchor>
  <cdr:relSizeAnchor xmlns:cdr="http://schemas.openxmlformats.org/drawingml/2006/chartDrawing">
    <cdr:from>
      <cdr:x>0.09533</cdr:x>
      <cdr:y>0.47737</cdr:y>
    </cdr:from>
    <cdr:to>
      <cdr:x>0.46438</cdr:x>
      <cdr:y>0.55773</cdr:y>
    </cdr:to>
    <cdr:sp macro="" textlink="">
      <cdr:nvSpPr>
        <cdr:cNvPr id="5" name="TextBox 1">
          <a:extLst xmlns:a="http://schemas.openxmlformats.org/drawingml/2006/main">
            <a:ext uri="{FF2B5EF4-FFF2-40B4-BE49-F238E27FC236}">
              <a16:creationId xmlns:a16="http://schemas.microsoft.com/office/drawing/2014/main" id="{D1083BCC-9FA2-4FDA-ACA7-DD9628C2CAAB}"/>
            </a:ext>
          </a:extLst>
        </cdr:cNvPr>
        <cdr:cNvSpPr txBox="1"/>
      </cdr:nvSpPr>
      <cdr:spPr>
        <a:xfrm xmlns:a="http://schemas.openxmlformats.org/drawingml/2006/main">
          <a:off x="331249" y="1309534"/>
          <a:ext cx="1282346" cy="2204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solidFill>
                <a:schemeClr val="tx1">
                  <a:lumMod val="75000"/>
                  <a:lumOff val="25000"/>
                </a:schemeClr>
              </a:solidFill>
            </a:rPr>
            <a:t>Poor mental health (adult)**</a:t>
          </a:r>
        </a:p>
      </cdr:txBody>
    </cdr:sp>
  </cdr:relSizeAnchor>
</c:userShapes>
</file>

<file path=ppt/drawings/drawing4.xml><?xml version="1.0" encoding="utf-8"?>
<c:userShapes xmlns:c="http://schemas.openxmlformats.org/drawingml/2006/chart">
  <cdr:relSizeAnchor xmlns:cdr="http://schemas.openxmlformats.org/drawingml/2006/chartDrawing">
    <cdr:from>
      <cdr:x>0.08792</cdr:x>
      <cdr:y>0.18858</cdr:y>
    </cdr:from>
    <cdr:to>
      <cdr:x>0.50164</cdr:x>
      <cdr:y>0.26736</cdr:y>
    </cdr:to>
    <cdr:sp macro="" textlink="">
      <cdr:nvSpPr>
        <cdr:cNvPr id="2" name="TextBox 1">
          <a:extLst xmlns:a="http://schemas.openxmlformats.org/drawingml/2006/main">
            <a:ext uri="{FF2B5EF4-FFF2-40B4-BE49-F238E27FC236}">
              <a16:creationId xmlns:a16="http://schemas.microsoft.com/office/drawing/2014/main" id="{A278972C-FAB5-469B-9CE7-4F44F14C8049}"/>
            </a:ext>
          </a:extLst>
        </cdr:cNvPr>
        <cdr:cNvSpPr txBox="1"/>
      </cdr:nvSpPr>
      <cdr:spPr>
        <a:xfrm xmlns:a="http://schemas.openxmlformats.org/drawingml/2006/main">
          <a:off x="305485" y="517310"/>
          <a:ext cx="1437590" cy="2161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0" dirty="0">
              <a:solidFill>
                <a:schemeClr val="tx1">
                  <a:lumMod val="75000"/>
                  <a:lumOff val="25000"/>
                </a:schemeClr>
              </a:solidFill>
            </a:rPr>
            <a:t>Sad/hopeless (high school)†</a:t>
          </a:r>
        </a:p>
      </cdr:txBody>
    </cdr:sp>
  </cdr:relSizeAnchor>
</c:userShapes>
</file>

<file path=ppt/drawings/drawing5.xml><?xml version="1.0" encoding="utf-8"?>
<c:userShapes xmlns:c="http://schemas.openxmlformats.org/drawingml/2006/chart">
  <cdr:relSizeAnchor xmlns:cdr="http://schemas.openxmlformats.org/drawingml/2006/chartDrawing">
    <cdr:from>
      <cdr:x>0.13096</cdr:x>
      <cdr:y>0.04727</cdr:y>
    </cdr:from>
    <cdr:to>
      <cdr:x>0.5</cdr:x>
      <cdr:y>0.12762</cdr:y>
    </cdr:to>
    <cdr:sp macro="" textlink="">
      <cdr:nvSpPr>
        <cdr:cNvPr id="2" name="TextBox 1">
          <a:extLst xmlns:a="http://schemas.openxmlformats.org/drawingml/2006/main">
            <a:ext uri="{FF2B5EF4-FFF2-40B4-BE49-F238E27FC236}">
              <a16:creationId xmlns:a16="http://schemas.microsoft.com/office/drawing/2014/main" id="{A278972C-FAB5-469B-9CE7-4F44F14C8049}"/>
            </a:ext>
          </a:extLst>
        </cdr:cNvPr>
        <cdr:cNvSpPr txBox="1"/>
      </cdr:nvSpPr>
      <cdr:spPr>
        <a:xfrm xmlns:a="http://schemas.openxmlformats.org/drawingml/2006/main">
          <a:off x="1377123" y="194499"/>
          <a:ext cx="3880677" cy="3306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0" dirty="0">
              <a:solidFill>
                <a:schemeClr val="tx1">
                  <a:lumMod val="75000"/>
                  <a:lumOff val="25000"/>
                </a:schemeClr>
              </a:solidFill>
            </a:rPr>
            <a:t>Alcohol</a:t>
          </a:r>
          <a:r>
            <a:rPr lang="en-US" sz="900" b="0" dirty="0">
              <a:solidFill>
                <a:schemeClr val="tx1">
                  <a:lumMod val="75000"/>
                  <a:lumOff val="25000"/>
                </a:schemeClr>
              </a:solidFill>
            </a:rPr>
            <a:t>‡</a:t>
          </a:r>
        </a:p>
      </cdr:txBody>
    </cdr:sp>
  </cdr:relSizeAnchor>
  <cdr:relSizeAnchor xmlns:cdr="http://schemas.openxmlformats.org/drawingml/2006/chartDrawing">
    <cdr:from>
      <cdr:x>0.09082</cdr:x>
      <cdr:y>0.1906</cdr:y>
    </cdr:from>
    <cdr:to>
      <cdr:x>0.45987</cdr:x>
      <cdr:y>0.27096</cdr:y>
    </cdr:to>
    <cdr:sp macro="" textlink="">
      <cdr:nvSpPr>
        <cdr:cNvPr id="3" name="TextBox 1">
          <a:extLst xmlns:a="http://schemas.openxmlformats.org/drawingml/2006/main">
            <a:ext uri="{FF2B5EF4-FFF2-40B4-BE49-F238E27FC236}">
              <a16:creationId xmlns:a16="http://schemas.microsoft.com/office/drawing/2014/main" id="{5D879D00-F9C1-4B68-B339-DB6CE3986779}"/>
            </a:ext>
          </a:extLst>
        </cdr:cNvPr>
        <cdr:cNvSpPr txBox="1"/>
      </cdr:nvSpPr>
      <cdr:spPr>
        <a:xfrm xmlns:a="http://schemas.openxmlformats.org/drawingml/2006/main">
          <a:off x="274062" y="522863"/>
          <a:ext cx="1113615" cy="2204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solidFill>
                <a:schemeClr val="tx1">
                  <a:lumMod val="75000"/>
                  <a:lumOff val="25000"/>
                </a:schemeClr>
              </a:solidFill>
            </a:rPr>
            <a:t>Marijuana</a:t>
          </a:r>
          <a:r>
            <a:rPr lang="en-US" sz="900" b="0" dirty="0">
              <a:solidFill>
                <a:schemeClr val="tx1">
                  <a:lumMod val="75000"/>
                  <a:lumOff val="25000"/>
                </a:schemeClr>
              </a:solidFill>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id="{150D0B9E-2C35-414A-AC35-73E2D4FDA4BE}"/>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0.68516</cdr:x>
      <cdr:y>0.59696</cdr:y>
    </cdr:from>
    <cdr:to>
      <cdr:x>0.68516</cdr:x>
      <cdr:y>0.59696</cdr:y>
    </cdr:to>
    <cdr:cxnSp macro="">
      <cdr:nvCxnSpPr>
        <cdr:cNvPr id="3" name="Straight Connector 2">
          <a:extLst xmlns:a="http://schemas.openxmlformats.org/drawingml/2006/main">
            <a:ext uri="{FF2B5EF4-FFF2-40B4-BE49-F238E27FC236}">
              <a16:creationId xmlns:a16="http://schemas.microsoft.com/office/drawing/2014/main" id="{752FCB22-10A4-4BA9-9F19-23FF9954434C}"/>
            </a:ext>
          </a:extLst>
        </cdr:cNvPr>
        <cdr:cNvCxnSpPr/>
      </cdr:nvCxnSpPr>
      <cdr:spPr>
        <a:xfrm xmlns:a="http://schemas.openxmlformats.org/drawingml/2006/main">
          <a:off x="2970069" y="2588099"/>
          <a:ext cx="0" cy="0"/>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9/2/2021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a:t>
            </a:fld>
            <a:endParaRPr lang="en-US"/>
          </a:p>
        </p:txBody>
      </p:sp>
    </p:spTree>
    <p:extLst>
      <p:ext uri="{BB962C8B-B14F-4D97-AF65-F5344CB8AC3E}">
        <p14:creationId xmlns:p14="http://schemas.microsoft.com/office/powerpoint/2010/main" val="2538903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 is more likely than US to have people</a:t>
            </a:r>
            <a:r>
              <a:rPr lang="en-US" baseline="0" dirty="0"/>
              <a:t> who identify as having a disability</a:t>
            </a:r>
            <a:r>
              <a:rPr lang="en-US" dirty="0"/>
              <a:t>. This may be linked to Maine’s higher average age. </a:t>
            </a:r>
          </a:p>
          <a:p>
            <a:endParaRPr lang="en-US" dirty="0"/>
          </a:p>
          <a:p>
            <a:r>
              <a:rPr lang="en-US" dirty="0"/>
              <a:t>While more likely, the</a:t>
            </a:r>
            <a:r>
              <a:rPr lang="en-US" baseline="0" dirty="0"/>
              <a:t> difference is not significantly different.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246876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with a disability are more likely to be in poverty. While the state of Maine overall has seen a decrease in the poverty rate, certain counties have experienced different patterns.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 has a slightly higher rate of children identified as having special healthcare needs than the US as a whole. This difference is not large enough to be considered significant, however.</a:t>
            </a:r>
          </a:p>
          <a:p>
            <a:endParaRPr lang="en-US" dirty="0"/>
          </a:p>
          <a:p>
            <a:r>
              <a:rPr lang="en-US" dirty="0"/>
              <a:t>Source: </a:t>
            </a:r>
            <a:r>
              <a:rPr lang="en-US" sz="1800" b="0" i="0" u="none" strike="noStrike" dirty="0">
                <a:solidFill>
                  <a:srgbClr val="000000"/>
                </a:solidFill>
                <a:effectLst/>
                <a:latin typeface="Arial" panose="020B0604020202020204" pitchFamily="34" charset="0"/>
              </a:rPr>
              <a:t>National Survey of Children's Health</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poverty in Maine decreased between 2014 and 2019. However, this data only goes to 2019- the COVID pandemic may have notably impacted this rate, particularly for people with disabilities. Note the unemployment rate on the following slide.</a:t>
            </a:r>
          </a:p>
          <a:p>
            <a:endParaRPr lang="en-US" dirty="0"/>
          </a:p>
          <a:p>
            <a:r>
              <a:rPr lang="en-US" dirty="0"/>
              <a:t>Source: </a:t>
            </a:r>
            <a:r>
              <a:rPr lang="en-US" sz="1800" b="0" i="0" u="none" strike="noStrike" dirty="0">
                <a:solidFill>
                  <a:srgbClr val="000000"/>
                </a:solidFill>
                <a:effectLst/>
                <a:latin typeface="Arial" panose="020B0604020202020204" pitchFamily="34" charset="0"/>
              </a:rPr>
              <a:t>US Census Bureau, American Community Survey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4114568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unemployment rate in Maine dropped steadily from 2011 to 2019, before rising sharply in 2020. </a:t>
            </a:r>
          </a:p>
          <a:p>
            <a:endParaRPr lang="en-US" dirty="0"/>
          </a:p>
          <a:p>
            <a:r>
              <a:rPr lang="en-US" dirty="0"/>
              <a:t>Individuals with disabilities are more likely than others to be unemployed and shifts in unemployed tend to have outsized impact on individuals with disabilities.</a:t>
            </a:r>
          </a:p>
          <a:p>
            <a:endParaRPr lang="en-US" dirty="0"/>
          </a:p>
          <a:p>
            <a:r>
              <a:rPr lang="en-US" dirty="0"/>
              <a:t>This difference is not large enough to be considered significant, however.</a:t>
            </a:r>
          </a:p>
          <a:p>
            <a:endParaRPr lang="en-US" dirty="0"/>
          </a:p>
          <a:p>
            <a:r>
              <a:rPr lang="en-US" dirty="0"/>
              <a:t>Source: </a:t>
            </a:r>
            <a:r>
              <a:rPr lang="en-US" sz="1800" b="0" i="0" u="none" strike="noStrike" dirty="0">
                <a:solidFill>
                  <a:srgbClr val="000000"/>
                </a:solidFill>
                <a:effectLst/>
                <a:latin typeface="Arial" panose="020B0604020202020204" pitchFamily="34" charset="0"/>
              </a:rPr>
              <a:t>US Bureau of Labor Statistics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3175324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Maine is among the most rural states in the US. Most counties are considered completely rural by some measures. Having a highly rural population makes providing many sorts of services more difficult and expensive.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two percent of Maine residents have no vehicle in their home. </a:t>
            </a:r>
          </a:p>
          <a:p>
            <a:endParaRPr lang="en-US" dirty="0"/>
          </a:p>
          <a:p>
            <a:r>
              <a:rPr lang="en-US" dirty="0"/>
              <a:t>This can make accessing health care or work more difficult, especially in very rural areas. However, Mainers are more likely than individuals in the US generally to have a vehicle in their home.</a:t>
            </a:r>
          </a:p>
          <a:p>
            <a:endParaRPr lang="en-US" dirty="0"/>
          </a:p>
          <a:p>
            <a:r>
              <a:rPr lang="en-US" dirty="0"/>
              <a:t>This difference is not large enough to be considered significant, however.</a:t>
            </a:r>
          </a:p>
          <a:p>
            <a:endParaRPr lang="en-US" dirty="0"/>
          </a:p>
          <a:p>
            <a:r>
              <a:rPr lang="en-US" dirty="0"/>
              <a:t>Source: </a:t>
            </a:r>
            <a:r>
              <a:rPr lang="en-US" sz="1800" b="0" i="0" u="none" strike="noStrike" dirty="0">
                <a:solidFill>
                  <a:srgbClr val="000000"/>
                </a:solidFill>
                <a:effectLst/>
                <a:latin typeface="Arial" panose="020B0604020202020204" pitchFamily="34" charset="0"/>
              </a:rPr>
              <a:t>US Census Bureau, American Community Survey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105794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incidence of adverse childhood experiences in Maine has decreased slightly since 2017.</a:t>
            </a:r>
          </a:p>
          <a:p>
            <a:endParaRPr lang="en-US" dirty="0"/>
          </a:p>
          <a:p>
            <a:r>
              <a:rPr lang="en-US" dirty="0"/>
              <a:t>While</a:t>
            </a:r>
            <a:r>
              <a:rPr lang="en-US" baseline="0" dirty="0"/>
              <a:t> these two bars may make it look like there’s been a big decline, it is not a significant amount. Note the chart only goes up to 24%.</a:t>
            </a:r>
          </a:p>
          <a:p>
            <a:endParaRPr lang="en-US" baseline="0" dirty="0"/>
          </a:p>
          <a:p>
            <a:r>
              <a:rPr lang="en-US" baseline="0" dirty="0"/>
              <a:t>Source: </a:t>
            </a:r>
            <a:r>
              <a:rPr lang="en-US" sz="1800" b="0" i="0" u="none" strike="noStrike" dirty="0">
                <a:solidFill>
                  <a:srgbClr val="000000"/>
                </a:solidFill>
                <a:effectLst/>
                <a:latin typeface="Arial" panose="020B0604020202020204" pitchFamily="34" charset="0"/>
              </a:rPr>
              <a:t>Maine Integrated Youth Health Survey</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39598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Diabetes is slightly more prevalent in Maine than the US as a whole. </a:t>
            </a:r>
          </a:p>
          <a:p>
            <a:endParaRPr lang="en-US" dirty="0"/>
          </a:p>
          <a:p>
            <a:r>
              <a:rPr lang="en-US" dirty="0"/>
              <a:t>Diabetes is associated with age, so these numbers are age adjusted so they can be compared more meaningfully.</a:t>
            </a:r>
          </a:p>
          <a:p>
            <a:endParaRPr lang="en-US" dirty="0"/>
          </a:p>
          <a:p>
            <a:r>
              <a:rPr lang="en-US" dirty="0"/>
              <a:t>This difference is not large enough to be considered significant, however.</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2464042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of high blood pressure have increased in Maine since 2011, while rates of asthma have declined slightly.</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340243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at which high school students in Maine have reported feeling sad or hopeless has increased steadily since 2011. COVID may have impacted this. Mental health is more and more often recognized as an important category of disability.</a:t>
            </a:r>
          </a:p>
          <a:p>
            <a:endParaRPr lang="en-US" dirty="0"/>
          </a:p>
          <a:p>
            <a:r>
              <a:rPr lang="en-US" dirty="0"/>
              <a:t>Source: </a:t>
            </a:r>
            <a:r>
              <a:rPr lang="en-US" sz="1800" b="0" i="0" u="none" strike="noStrike" dirty="0">
                <a:solidFill>
                  <a:srgbClr val="000000"/>
                </a:solidFill>
                <a:effectLst/>
                <a:latin typeface="Arial" panose="020B0604020202020204" pitchFamily="34" charset="0"/>
              </a:rPr>
              <a:t>Maine Integrated Youth Health Survey</a:t>
            </a:r>
            <a:r>
              <a:rPr lang="en-US" dirty="0"/>
              <a:t> and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3419072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alcohol use among Maine high school students has declined slightly since 2011. Reported marijuana use declined between 2011 and 2017 but has recently increased back to 2011 levels.</a:t>
            </a:r>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3483247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injury deaths in Maine has been increasing slowly since 2010 and is significantly higher in Maine than in the US generally.</a:t>
            </a:r>
          </a:p>
          <a:p>
            <a:endParaRPr lang="en-US" baseline="0" dirty="0"/>
          </a:p>
          <a:p>
            <a:r>
              <a:rPr lang="en-US" baseline="0" dirty="0"/>
              <a:t>Source: </a:t>
            </a:r>
            <a:r>
              <a:rPr lang="en-US" sz="1800" b="0" i="0" u="none" strike="noStrike" dirty="0">
                <a:solidFill>
                  <a:srgbClr val="000000"/>
                </a:solidFill>
                <a:effectLst/>
                <a:latin typeface="Arial" panose="020B0604020202020204" pitchFamily="34" charset="0"/>
              </a:rPr>
              <a:t>Maine CDC Vital Records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1677087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MaineCare</a:t>
            </a:r>
            <a:r>
              <a:rPr lang="en-US" dirty="0"/>
              <a:t> enrollment statewide increased notably after 2018, with more eligible individuals signing up for care. Many people with disabilities use public health insurance, and often report cost barriers to receiving health care.</a:t>
            </a:r>
          </a:p>
          <a:p>
            <a:endParaRPr lang="en-US" dirty="0"/>
          </a:p>
          <a:p>
            <a:r>
              <a:rPr lang="en-US" dirty="0"/>
              <a:t>Source: </a:t>
            </a:r>
            <a:r>
              <a:rPr lang="en-US" sz="1800" b="0" i="0" u="none" strike="noStrike" dirty="0" err="1">
                <a:solidFill>
                  <a:srgbClr val="000000"/>
                </a:solidFill>
                <a:effectLst/>
                <a:latin typeface="Arial" panose="020B0604020202020204" pitchFamily="34" charset="0"/>
              </a:rPr>
              <a:t>MaineCare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2100141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Ambulatory Care Sensitive Conditions, in a nutshell, or chronic health conditions such as asthma</a:t>
            </a:r>
            <a:r>
              <a:rPr lang="en-US" baseline="0" dirty="0"/>
              <a:t> or cardiovascular disease, that if well managed by a primary care physician, would not need to rise to the level of needing an emergency room visit. </a:t>
            </a:r>
          </a:p>
          <a:p>
            <a:endParaRPr lang="en-US" baseline="0" dirty="0"/>
          </a:p>
          <a:p>
            <a:r>
              <a:rPr lang="en-US" baseline="0" dirty="0"/>
              <a:t>Source: </a:t>
            </a:r>
            <a:r>
              <a:rPr lang="en-US" sz="1800" b="0" i="0" u="none" strike="noStrike" dirty="0">
                <a:solidFill>
                  <a:srgbClr val="000000"/>
                </a:solidFill>
                <a:effectLst/>
                <a:latin typeface="Arial" panose="020B0604020202020204" pitchFamily="34" charset="0"/>
              </a:rPr>
              <a:t>Maine Health Data Organization Hospital Inpatient Database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3549321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accent4"/>
                </a:solidFill>
                <a:effectLst/>
                <a:latin typeface="+mn-lt"/>
                <a:ea typeface="+mn-ea"/>
                <a:cs typeface="+mn-cs"/>
              </a:rPr>
              <a:t>JSI or Other Facilitator</a:t>
            </a:r>
          </a:p>
          <a:p>
            <a:endParaRPr lang="en-US" dirty="0"/>
          </a:p>
          <a:p>
            <a:r>
              <a:rPr lang="en-US" dirty="0"/>
              <a:t>Overview/instructions (see page 11 of the </a:t>
            </a:r>
            <a:r>
              <a:rPr lang="en-US" baseline="0" dirty="0"/>
              <a:t>Community Engagement Toolkit)</a:t>
            </a:r>
            <a:r>
              <a:rPr lang="en-US" dirty="0"/>
              <a:t>: </a:t>
            </a:r>
            <a:r>
              <a:rPr lang="en-US" sz="1200" kern="1200" dirty="0">
                <a:solidFill>
                  <a:schemeClr val="tx1"/>
                </a:solidFill>
                <a:effectLst/>
                <a:latin typeface="+mn-lt"/>
                <a:ea typeface="+mn-ea"/>
                <a:cs typeface="+mn-cs"/>
              </a:rPr>
              <a:t>These breakout sessions will provide an opportunity for you all to share their feedback. Table facilitators have question prompts to lead discussions. The purpose of these small group discussions is to identify up to 4 health priorities, local resources to address those priorities, and gaps in resources.</a:t>
            </a:r>
            <a:endParaRPr lang="en-US" baseline="0" dirty="0"/>
          </a:p>
          <a:p>
            <a:endParaRPr lang="en-US" baseline="0" dirty="0"/>
          </a:p>
          <a:p>
            <a:r>
              <a:rPr lang="en-US" baseline="0" dirty="0"/>
              <a:t>Leave this slide up during table breakouts</a:t>
            </a: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34</a:t>
            </a:fld>
            <a:endParaRPr lang="en-US"/>
          </a:p>
        </p:txBody>
      </p:sp>
    </p:spTree>
    <p:extLst>
      <p:ext uri="{BB962C8B-B14F-4D97-AF65-F5344CB8AC3E}">
        <p14:creationId xmlns:p14="http://schemas.microsoft.com/office/powerpoint/2010/main" val="1487424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514350" indent="-514350">
              <a:spcAft>
                <a:spcPts val="600"/>
              </a:spcAft>
              <a:buFont typeface="+mj-lt"/>
              <a:buAutoNum type="arabicPeriod"/>
            </a:pPr>
            <a:r>
              <a:rPr lang="en-US" sz="1200" kern="1200" dirty="0">
                <a:solidFill>
                  <a:schemeClr val="tx1"/>
                </a:solidFill>
                <a:latin typeface="+mn-lt"/>
                <a:ea typeface="+mn-ea"/>
                <a:cs typeface="+mn-cs"/>
              </a:rPr>
              <a:t>Create sticky notes like the one you see here on the left. The priority area is on top, the asset or resource is on the note, and a label for Asset or Resource so that you remember later.</a:t>
            </a:r>
          </a:p>
          <a:p>
            <a:pPr marL="514350" indent="-514350">
              <a:spcAft>
                <a:spcPts val="600"/>
              </a:spcAft>
              <a:buFont typeface="+mj-lt"/>
              <a:buAutoNum type="arabicPeriod"/>
            </a:pPr>
            <a:r>
              <a:rPr lang="en-US" sz="1200" kern="1200" dirty="0">
                <a:solidFill>
                  <a:schemeClr val="tx1"/>
                </a:solidFill>
                <a:latin typeface="+mn-lt"/>
                <a:ea typeface="+mn-ea"/>
                <a:cs typeface="+mn-cs"/>
              </a:rPr>
              <a:t>After we each have an individual opportunity to vote on the priorities which have been identified during the table breakouts, we will invite you to place your sticky notes with assets/resources and needs on the corresponding Priority Area sheet.</a:t>
            </a:r>
          </a:p>
          <a:p>
            <a:pPr marL="514350" indent="-514350">
              <a:spcAft>
                <a:spcPts val="600"/>
              </a:spcAft>
              <a:buFont typeface="+mj-lt"/>
              <a:buAutoNum type="arabicPeriod"/>
            </a:pPr>
            <a:r>
              <a:rPr lang="en-US" sz="1200" kern="1200" dirty="0">
                <a:solidFill>
                  <a:schemeClr val="tx1"/>
                </a:solidFill>
                <a:latin typeface="+mn-lt"/>
                <a:ea typeface="+mn-ea"/>
                <a:cs typeface="+mn-cs"/>
              </a:rPr>
              <a:t>For those assets/resources and needs pertaining to other domains that did not make this forum’s final cut, please place then on the sheet marked “Other”. This is still valuable information that others may find useful down the road.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A5E2EEE-0310-C24D-981C-65A489894E8C}" type="slidenum">
              <a:rPr lang="en-US" smtClean="0"/>
              <a:t>35</a:t>
            </a:fld>
            <a:endParaRPr lang="en-US"/>
          </a:p>
        </p:txBody>
      </p:sp>
    </p:spTree>
    <p:extLst>
      <p:ext uri="{BB962C8B-B14F-4D97-AF65-F5344CB8AC3E}">
        <p14:creationId xmlns:p14="http://schemas.microsoft.com/office/powerpoint/2010/main" val="1742741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197184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some important notes about the data here that will help you understand it. First, the data comes from many sources. We’ve included those sources in the Data Health Profiles- you can get a copy to review from the presenter.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data point is accompanied by a year. This is the year the measurement was taken. It is important to know that when multiple years are presented, or a range of years (as in this slide), the data refers to measurement that includes ALL the years indicated. It is NOT an average of the data from those years. It combines data from across those years into a single measurement.</a:t>
            </a:r>
          </a:p>
        </p:txBody>
      </p:sp>
      <p:sp>
        <p:nvSpPr>
          <p:cNvPr id="4" name="Slide Number Placeholder 3"/>
          <p:cNvSpPr>
            <a:spLocks noGrp="1"/>
          </p:cNvSpPr>
          <p:nvPr>
            <p:ph type="sldNum" sz="quarter" idx="5"/>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121035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12</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13</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68001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median household income of Maine households is significantly lower than the median household income for all households in the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3890990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tables displays the rate at which Maine residents of different racial categories have a disability. Maine’s American Indians or Alaska Natives are more</a:t>
            </a:r>
            <a:r>
              <a:rPr lang="en-US" baseline="0" dirty="0"/>
              <a:t> </a:t>
            </a:r>
            <a:r>
              <a:rPr lang="en-US" dirty="0"/>
              <a:t>likely to be people with a disability. Note that these numbers are not adjusted for age, which strongly correlates with people who have disabilities.</a:t>
            </a:r>
          </a:p>
          <a:p>
            <a:endParaRPr lang="en-US" dirty="0"/>
          </a:p>
          <a:p>
            <a:r>
              <a:rPr lang="en-US" dirty="0"/>
              <a:t>Source: American Communities Survey (ACS, 2019)</a:t>
            </a:r>
          </a:p>
        </p:txBody>
      </p:sp>
      <p:sp>
        <p:nvSpPr>
          <p:cNvPr id="4" name="Slide Number Placeholder 3"/>
          <p:cNvSpPr>
            <a:spLocks noGrp="1"/>
          </p:cNvSpPr>
          <p:nvPr>
            <p:ph type="sldNum" sz="quarter" idx="5"/>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376437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population of Maine by age. For those who have a disability,</a:t>
            </a:r>
            <a:r>
              <a:rPr lang="en-US" baseline="0" dirty="0"/>
              <a:t> there</a:t>
            </a:r>
            <a:r>
              <a:rPr lang="en-US" dirty="0"/>
              <a:t> is a close association with age- individuals over the age of 65 are much more likely to have a disability.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US Census Bureau, American Community Survey</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2676708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9/2/2021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9/2/2021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9/2/2021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9/2/2021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9/2/2021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9/2/2021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9/2/2021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9/2/2021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9/2/2021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tminch@drme.org" TargetMode="External"/><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kim@drme.org" TargetMode="External"/><Relationship Id="rId5" Type="http://schemas.openxmlformats.org/officeDocument/2006/relationships/hyperlink" Target="mailto:Kringrose@drme.org" TargetMode="External"/><Relationship Id="rId4" Type="http://schemas.openxmlformats.org/officeDocument/2006/relationships/hyperlink" Target="mailto:ralbair@drm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349829" y="1214456"/>
            <a:ext cx="9307286" cy="2519343"/>
          </a:xfrm>
        </p:spPr>
        <p:txBody>
          <a:bodyPr anchor="t">
            <a:normAutofit fontScale="90000"/>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Deaf, Hard of Hearing </a:t>
            </a:r>
            <a:br>
              <a:rPr lang="en-US" sz="4400" dirty="0">
                <a:solidFill>
                  <a:schemeClr val="tx2"/>
                </a:solidFill>
              </a:rPr>
            </a:br>
            <a:r>
              <a:rPr lang="en-US" sz="4400" dirty="0">
                <a:solidFill>
                  <a:schemeClr val="tx2"/>
                </a:solidFill>
              </a:rPr>
              <a:t>and Disabilities</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51730" y="329733"/>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10" name="Picture 9">
            <a:extLst>
              <a:ext uri="{FF2B5EF4-FFF2-40B4-BE49-F238E27FC236}">
                <a16:creationId xmlns:a16="http://schemas.microsoft.com/office/drawing/2014/main" id="{AC70EBCB-7C46-4B76-9366-43CC43C2D74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09316" y="329733"/>
            <a:ext cx="3930954" cy="5943600"/>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10</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extLst>
              <p:ext uri="{D42A27DB-BD31-4B8C-83A1-F6EECF244321}">
                <p14:modId xmlns:p14="http://schemas.microsoft.com/office/powerpoint/2010/main" val="1218347687"/>
              </p:ext>
            </p:extLst>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93887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11</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979287909"/>
              </p:ext>
            </p:extLst>
          </p:nvPr>
        </p:nvGraphicFramePr>
        <p:xfrm>
          <a:off x="1006764" y="2407747"/>
          <a:ext cx="8700652" cy="116967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BENCHMARKS</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MAINE</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U.S.</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050431" y="1946082"/>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313896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12</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3757339172"/>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13</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p:nvPr/>
        </p:nvCxnSpPr>
        <p:spPr>
          <a:xfrm flipV="1">
            <a:off x="594360" y="3474720"/>
            <a:ext cx="393192" cy="27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14</a:t>
            </a:fld>
            <a:endParaRPr lang="en-US"/>
          </a:p>
        </p:txBody>
      </p:sp>
    </p:spTree>
    <p:extLst>
      <p:ext uri="{BB962C8B-B14F-4D97-AF65-F5344CB8AC3E}">
        <p14:creationId xmlns:p14="http://schemas.microsoft.com/office/powerpoint/2010/main" val="638424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Demographics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15</a:t>
            </a:fld>
            <a:endParaRPr lang="en-US"/>
          </a:p>
        </p:txBody>
      </p:sp>
      <p:graphicFrame>
        <p:nvGraphicFramePr>
          <p:cNvPr id="6" name="Chart 5">
            <a:extLst>
              <a:ext uri="{FF2B5EF4-FFF2-40B4-BE49-F238E27FC236}">
                <a16:creationId xmlns:a16="http://schemas.microsoft.com/office/drawing/2014/main" id="{51F5AF22-AD37-475D-8F0C-90C89CB5CF90}"/>
              </a:ext>
            </a:extLst>
          </p:cNvPr>
          <p:cNvGraphicFramePr>
            <a:graphicFrameLocks/>
          </p:cNvGraphicFramePr>
          <p:nvPr>
            <p:extLst>
              <p:ext uri="{D42A27DB-BD31-4B8C-83A1-F6EECF244321}">
                <p14:modId xmlns:p14="http://schemas.microsoft.com/office/powerpoint/2010/main" val="3423513738"/>
              </p:ext>
            </p:extLst>
          </p:nvPr>
        </p:nvGraphicFramePr>
        <p:xfrm>
          <a:off x="340427" y="1600199"/>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84D13AD8-CFDD-4AC8-9DD6-3FFDB2238EBD}"/>
              </a:ext>
            </a:extLst>
          </p:cNvPr>
          <p:cNvGraphicFramePr>
            <a:graphicFrameLocks/>
          </p:cNvGraphicFramePr>
          <p:nvPr>
            <p:extLst>
              <p:ext uri="{D42A27DB-BD31-4B8C-83A1-F6EECF244321}">
                <p14:modId xmlns:p14="http://schemas.microsoft.com/office/powerpoint/2010/main" val="4255632131"/>
              </p:ext>
            </p:extLst>
          </p:nvPr>
        </p:nvGraphicFramePr>
        <p:xfrm>
          <a:off x="6571470" y="1600199"/>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090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25FF-C46C-413E-A5C3-D64F34A0AF9E}"/>
              </a:ext>
            </a:extLst>
          </p:cNvPr>
          <p:cNvSpPr>
            <a:spLocks noGrp="1"/>
          </p:cNvSpPr>
          <p:nvPr>
            <p:ph type="title"/>
          </p:nvPr>
        </p:nvSpPr>
        <p:spPr/>
        <p:txBody>
          <a:bodyPr/>
          <a:lstStyle/>
          <a:p>
            <a:r>
              <a:rPr lang="en-US" dirty="0"/>
              <a:t>Demographics</a:t>
            </a:r>
          </a:p>
        </p:txBody>
      </p:sp>
      <p:sp>
        <p:nvSpPr>
          <p:cNvPr id="4" name="Slide Number Placeholder 3">
            <a:extLst>
              <a:ext uri="{FF2B5EF4-FFF2-40B4-BE49-F238E27FC236}">
                <a16:creationId xmlns:a16="http://schemas.microsoft.com/office/drawing/2014/main" id="{65020DAA-9DAE-4BB7-BEF1-C0B57858C1B1}"/>
              </a:ext>
            </a:extLst>
          </p:cNvPr>
          <p:cNvSpPr>
            <a:spLocks noGrp="1"/>
          </p:cNvSpPr>
          <p:nvPr>
            <p:ph type="sldNum" sz="quarter" idx="12"/>
          </p:nvPr>
        </p:nvSpPr>
        <p:spPr/>
        <p:txBody>
          <a:bodyPr/>
          <a:lstStyle/>
          <a:p>
            <a:fld id="{9B536768-C171-4A40-86CF-A60E08BEB5A1}" type="slidenum">
              <a:rPr lang="en-US" smtClean="0"/>
              <a:t>16</a:t>
            </a:fld>
            <a:endParaRPr lang="en-US"/>
          </a:p>
        </p:txBody>
      </p:sp>
      <p:graphicFrame>
        <p:nvGraphicFramePr>
          <p:cNvPr id="5" name="Content Placeholder 4">
            <a:extLst>
              <a:ext uri="{FF2B5EF4-FFF2-40B4-BE49-F238E27FC236}">
                <a16:creationId xmlns:a16="http://schemas.microsoft.com/office/drawing/2014/main" id="{27C1EDD7-624B-418A-A3FD-93D6889C5976}"/>
              </a:ext>
            </a:extLst>
          </p:cNvPr>
          <p:cNvGraphicFramePr>
            <a:graphicFrameLocks noGrp="1"/>
          </p:cNvGraphicFramePr>
          <p:nvPr>
            <p:ph idx="1"/>
            <p:extLst>
              <p:ext uri="{D42A27DB-BD31-4B8C-83A1-F6EECF244321}">
                <p14:modId xmlns:p14="http://schemas.microsoft.com/office/powerpoint/2010/main" val="546823792"/>
              </p:ext>
            </p:extLst>
          </p:nvPr>
        </p:nvGraphicFramePr>
        <p:xfrm>
          <a:off x="838200" y="1294410"/>
          <a:ext cx="10515600" cy="4703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176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8"/>
            <a:ext cx="2102572" cy="1325564"/>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Maine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BE512228-499D-4811-9A1C-BF92BEF6C4D8}"/>
              </a:ext>
            </a:extLst>
          </p:cNvPr>
          <p:cNvGraphicFramePr>
            <a:graphicFrameLocks/>
          </p:cNvGraphicFramePr>
          <p:nvPr>
            <p:extLst>
              <p:ext uri="{D42A27DB-BD31-4B8C-83A1-F6EECF244321}">
                <p14:modId xmlns:p14="http://schemas.microsoft.com/office/powerpoint/2010/main" val="3315177494"/>
              </p:ext>
            </p:extLst>
          </p:nvPr>
        </p:nvGraphicFramePr>
        <p:xfrm>
          <a:off x="4229822" y="2049864"/>
          <a:ext cx="6858000" cy="3910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705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Demographics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18</a:t>
            </a:fld>
            <a:endParaRPr lang="en-US"/>
          </a:p>
        </p:txBody>
      </p:sp>
      <p:graphicFrame>
        <p:nvGraphicFramePr>
          <p:cNvPr id="5" name="Chart 4">
            <a:extLst>
              <a:ext uri="{FF2B5EF4-FFF2-40B4-BE49-F238E27FC236}">
                <a16:creationId xmlns:a16="http://schemas.microsoft.com/office/drawing/2014/main" id="{58C65586-7A4C-4DA9-B6AC-73D46053A353}"/>
              </a:ext>
            </a:extLst>
          </p:cNvPr>
          <p:cNvGraphicFramePr>
            <a:graphicFrameLocks/>
          </p:cNvGraphicFramePr>
          <p:nvPr>
            <p:extLst>
              <p:ext uri="{D42A27DB-BD31-4B8C-83A1-F6EECF244321}">
                <p14:modId xmlns:p14="http://schemas.microsoft.com/office/powerpoint/2010/main" val="2287160800"/>
              </p:ext>
            </p:extLst>
          </p:nvPr>
        </p:nvGraphicFramePr>
        <p:xfrm>
          <a:off x="728353" y="1508443"/>
          <a:ext cx="5486400" cy="3954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C0C6864-6B83-43F0-B4DB-CF07A54D8D67}"/>
              </a:ext>
            </a:extLst>
          </p:cNvPr>
          <p:cNvGraphicFramePr>
            <a:graphicFrameLocks/>
          </p:cNvGraphicFramePr>
          <p:nvPr>
            <p:extLst>
              <p:ext uri="{D42A27DB-BD31-4B8C-83A1-F6EECF244321}">
                <p14:modId xmlns:p14="http://schemas.microsoft.com/office/powerpoint/2010/main" val="3130526722"/>
              </p:ext>
            </p:extLst>
          </p:nvPr>
        </p:nvGraphicFramePr>
        <p:xfrm>
          <a:off x="7696200" y="1605956"/>
          <a:ext cx="3657600" cy="39547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51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of Health</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74289"/>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20</a:t>
            </a:fld>
            <a:endParaRPr lang="en-US"/>
          </a:p>
        </p:txBody>
      </p:sp>
      <p:graphicFrame>
        <p:nvGraphicFramePr>
          <p:cNvPr id="5" name="Chart 4">
            <a:extLst>
              <a:ext uri="{FF2B5EF4-FFF2-40B4-BE49-F238E27FC236}">
                <a16:creationId xmlns:a16="http://schemas.microsoft.com/office/drawing/2014/main" id="{D7AA34B1-67A0-4C87-88A9-E30E8505A5F6}"/>
              </a:ext>
            </a:extLst>
          </p:cNvPr>
          <p:cNvGraphicFramePr>
            <a:graphicFrameLocks/>
          </p:cNvGraphicFramePr>
          <p:nvPr>
            <p:extLst>
              <p:ext uri="{D42A27DB-BD31-4B8C-83A1-F6EECF244321}">
                <p14:modId xmlns:p14="http://schemas.microsoft.com/office/powerpoint/2010/main" val="2750648463"/>
              </p:ext>
            </p:extLst>
          </p:nvPr>
        </p:nvGraphicFramePr>
        <p:xfrm>
          <a:off x="838200" y="1618013"/>
          <a:ext cx="10515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21</a:t>
            </a:fld>
            <a:endParaRPr lang="en-US"/>
          </a:p>
        </p:txBody>
      </p:sp>
      <p:graphicFrame>
        <p:nvGraphicFramePr>
          <p:cNvPr id="6" name="Chart 5">
            <a:extLst>
              <a:ext uri="{FF2B5EF4-FFF2-40B4-BE49-F238E27FC236}">
                <a16:creationId xmlns:a16="http://schemas.microsoft.com/office/drawing/2014/main" id="{4316EACC-BCFE-4C47-BBED-1297EC4DE622}"/>
              </a:ext>
            </a:extLst>
          </p:cNvPr>
          <p:cNvGraphicFramePr>
            <a:graphicFrameLocks/>
          </p:cNvGraphicFramePr>
          <p:nvPr>
            <p:extLst>
              <p:ext uri="{D42A27DB-BD31-4B8C-83A1-F6EECF244321}">
                <p14:modId xmlns:p14="http://schemas.microsoft.com/office/powerpoint/2010/main" val="3811352198"/>
              </p:ext>
            </p:extLst>
          </p:nvPr>
        </p:nvGraphicFramePr>
        <p:xfrm>
          <a:off x="838200" y="1600200"/>
          <a:ext cx="10515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22</a:t>
            </a:fld>
            <a:endParaRPr lang="en-US"/>
          </a:p>
        </p:txBody>
      </p:sp>
      <p:graphicFrame>
        <p:nvGraphicFramePr>
          <p:cNvPr id="7" name="Chart 6">
            <a:extLst>
              <a:ext uri="{FF2B5EF4-FFF2-40B4-BE49-F238E27FC236}">
                <a16:creationId xmlns:a16="http://schemas.microsoft.com/office/drawing/2014/main" id="{11A1E866-F810-47BF-A89E-B24C11FEF2CF}"/>
              </a:ext>
            </a:extLst>
          </p:cNvPr>
          <p:cNvGraphicFramePr>
            <a:graphicFrameLocks/>
          </p:cNvGraphicFramePr>
          <p:nvPr>
            <p:extLst>
              <p:ext uri="{D42A27DB-BD31-4B8C-83A1-F6EECF244321}">
                <p14:modId xmlns:p14="http://schemas.microsoft.com/office/powerpoint/2010/main" val="1593549784"/>
              </p:ext>
            </p:extLst>
          </p:nvPr>
        </p:nvGraphicFramePr>
        <p:xfrm>
          <a:off x="490848" y="1594262"/>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71ACF739-F3A2-4FDD-A3CD-3B6DE43AF721}"/>
              </a:ext>
            </a:extLst>
          </p:cNvPr>
          <p:cNvGraphicFramePr>
            <a:graphicFrameLocks/>
          </p:cNvGraphicFramePr>
          <p:nvPr>
            <p:extLst>
              <p:ext uri="{D42A27DB-BD31-4B8C-83A1-F6EECF244321}">
                <p14:modId xmlns:p14="http://schemas.microsoft.com/office/powerpoint/2010/main" val="522817940"/>
              </p:ext>
            </p:extLst>
          </p:nvPr>
        </p:nvGraphicFramePr>
        <p:xfrm>
          <a:off x="6671952" y="1594262"/>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9465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Social Determinants </a:t>
            </a:r>
            <a:br>
              <a:rPr lang="en-US" dirty="0"/>
            </a:br>
            <a:r>
              <a:rPr lang="en-US" dirty="0"/>
              <a:t>of Health</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Rural Health Association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24</a:t>
            </a:fld>
            <a:endParaRPr lang="en-US"/>
          </a:p>
        </p:txBody>
      </p:sp>
      <p:graphicFrame>
        <p:nvGraphicFramePr>
          <p:cNvPr id="8" name="Chart 7">
            <a:extLst>
              <a:ext uri="{FF2B5EF4-FFF2-40B4-BE49-F238E27FC236}">
                <a16:creationId xmlns:a16="http://schemas.microsoft.com/office/drawing/2014/main" id="{8F636448-785F-4648-A375-D5F4C2295CD8}"/>
              </a:ext>
            </a:extLst>
          </p:cNvPr>
          <p:cNvGraphicFramePr>
            <a:graphicFrameLocks/>
          </p:cNvGraphicFramePr>
          <p:nvPr>
            <p:extLst>
              <p:ext uri="{D42A27DB-BD31-4B8C-83A1-F6EECF244321}">
                <p14:modId xmlns:p14="http://schemas.microsoft.com/office/powerpoint/2010/main" val="1520293556"/>
              </p:ext>
            </p:extLst>
          </p:nvPr>
        </p:nvGraphicFramePr>
        <p:xfrm>
          <a:off x="380010" y="1607089"/>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22F8E99-A212-49DE-B6D1-AA692584967A}"/>
              </a:ext>
            </a:extLst>
          </p:cNvPr>
          <p:cNvGraphicFramePr>
            <a:graphicFrameLocks/>
          </p:cNvGraphicFramePr>
          <p:nvPr>
            <p:extLst>
              <p:ext uri="{D42A27DB-BD31-4B8C-83A1-F6EECF244321}">
                <p14:modId xmlns:p14="http://schemas.microsoft.com/office/powerpoint/2010/main" val="3122047435"/>
              </p:ext>
            </p:extLst>
          </p:nvPr>
        </p:nvGraphicFramePr>
        <p:xfrm>
          <a:off x="6324600" y="1607089"/>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7268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25</a:t>
            </a:fld>
            <a:endParaRPr lang="en-US"/>
          </a:p>
        </p:txBody>
      </p:sp>
      <p:graphicFrame>
        <p:nvGraphicFramePr>
          <p:cNvPr id="6" name="Chart 5">
            <a:extLst>
              <a:ext uri="{FF2B5EF4-FFF2-40B4-BE49-F238E27FC236}">
                <a16:creationId xmlns:a16="http://schemas.microsoft.com/office/drawing/2014/main" id="{016A8462-6C6D-449D-AAF0-3C93311F9A14}"/>
              </a:ext>
            </a:extLst>
          </p:cNvPr>
          <p:cNvGraphicFramePr>
            <a:graphicFrameLocks/>
          </p:cNvGraphicFramePr>
          <p:nvPr>
            <p:extLst>
              <p:ext uri="{D42A27DB-BD31-4B8C-83A1-F6EECF244321}">
                <p14:modId xmlns:p14="http://schemas.microsoft.com/office/powerpoint/2010/main" val="3836248503"/>
              </p:ext>
            </p:extLst>
          </p:nvPr>
        </p:nvGraphicFramePr>
        <p:xfrm>
          <a:off x="838200" y="1627196"/>
          <a:ext cx="10515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26</a:t>
            </a:fld>
            <a:endParaRPr lang="en-US"/>
          </a:p>
        </p:txBody>
      </p:sp>
      <p:graphicFrame>
        <p:nvGraphicFramePr>
          <p:cNvPr id="5" name="Chart 4">
            <a:extLst>
              <a:ext uri="{FF2B5EF4-FFF2-40B4-BE49-F238E27FC236}">
                <a16:creationId xmlns:a16="http://schemas.microsoft.com/office/drawing/2014/main" id="{A4277433-1716-4D4A-A290-58F9CDFB2CC6}"/>
              </a:ext>
            </a:extLst>
          </p:cNvPr>
          <p:cNvGraphicFramePr>
            <a:graphicFrameLocks/>
          </p:cNvGraphicFramePr>
          <p:nvPr>
            <p:extLst>
              <p:ext uri="{D42A27DB-BD31-4B8C-83A1-F6EECF244321}">
                <p14:modId xmlns:p14="http://schemas.microsoft.com/office/powerpoint/2010/main" val="2625783057"/>
              </p:ext>
            </p:extLst>
          </p:nvPr>
        </p:nvGraphicFramePr>
        <p:xfrm>
          <a:off x="680852" y="1632857"/>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CE66D24-10DC-4190-9CA9-80030FB5876D}"/>
              </a:ext>
            </a:extLst>
          </p:cNvPr>
          <p:cNvGraphicFramePr>
            <a:graphicFrameLocks/>
          </p:cNvGraphicFramePr>
          <p:nvPr>
            <p:extLst>
              <p:ext uri="{D42A27DB-BD31-4B8C-83A1-F6EECF244321}">
                <p14:modId xmlns:p14="http://schemas.microsoft.com/office/powerpoint/2010/main" val="3259154364"/>
              </p:ext>
            </p:extLst>
          </p:nvPr>
        </p:nvGraphicFramePr>
        <p:xfrm>
          <a:off x="6481949" y="1632857"/>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3815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27</a:t>
            </a:fld>
            <a:endParaRPr lang="en-US"/>
          </a:p>
        </p:txBody>
      </p:sp>
      <p:graphicFrame>
        <p:nvGraphicFramePr>
          <p:cNvPr id="5" name="Chart 4">
            <a:extLst>
              <a:ext uri="{FF2B5EF4-FFF2-40B4-BE49-F238E27FC236}">
                <a16:creationId xmlns:a16="http://schemas.microsoft.com/office/drawing/2014/main" id="{3069975A-C644-471E-99AA-CF3DD27B00B4}"/>
              </a:ext>
            </a:extLst>
          </p:cNvPr>
          <p:cNvGraphicFramePr>
            <a:graphicFrameLocks/>
          </p:cNvGraphicFramePr>
          <p:nvPr>
            <p:extLst>
              <p:ext uri="{D42A27DB-BD31-4B8C-83A1-F6EECF244321}">
                <p14:modId xmlns:p14="http://schemas.microsoft.com/office/powerpoint/2010/main" val="3318273509"/>
              </p:ext>
            </p:extLst>
          </p:nvPr>
        </p:nvGraphicFramePr>
        <p:xfrm>
          <a:off x="838200" y="1663288"/>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F7A1C16-62E5-4684-B619-8A6821AE6EE0}"/>
              </a:ext>
            </a:extLst>
          </p:cNvPr>
          <p:cNvGraphicFramePr>
            <a:graphicFrameLocks/>
          </p:cNvGraphicFramePr>
          <p:nvPr>
            <p:extLst>
              <p:ext uri="{D42A27DB-BD31-4B8C-83A1-F6EECF244321}">
                <p14:modId xmlns:p14="http://schemas.microsoft.com/office/powerpoint/2010/main" val="4142059707"/>
              </p:ext>
            </p:extLst>
          </p:nvPr>
        </p:nvGraphicFramePr>
        <p:xfrm>
          <a:off x="6653545" y="1663288"/>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2847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28</a:t>
            </a:fld>
            <a:endParaRPr lang="en-US"/>
          </a:p>
        </p:txBody>
      </p:sp>
      <p:graphicFrame>
        <p:nvGraphicFramePr>
          <p:cNvPr id="5" name="Chart 4">
            <a:extLst>
              <a:ext uri="{FF2B5EF4-FFF2-40B4-BE49-F238E27FC236}">
                <a16:creationId xmlns:a16="http://schemas.microsoft.com/office/drawing/2014/main" id="{FEB1BFE3-4C7D-4C96-82D8-1AD2857C89F0}"/>
              </a:ext>
            </a:extLst>
          </p:cNvPr>
          <p:cNvGraphicFramePr>
            <a:graphicFrameLocks/>
          </p:cNvGraphicFramePr>
          <p:nvPr>
            <p:extLst>
              <p:ext uri="{D42A27DB-BD31-4B8C-83A1-F6EECF244321}">
                <p14:modId xmlns:p14="http://schemas.microsoft.com/office/powerpoint/2010/main" val="2639116960"/>
              </p:ext>
            </p:extLst>
          </p:nvPr>
        </p:nvGraphicFramePr>
        <p:xfrm>
          <a:off x="693961" y="1193599"/>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2204B6F-076A-4A2F-B078-595F101DE33F}"/>
              </a:ext>
            </a:extLst>
          </p:cNvPr>
          <p:cNvGraphicFramePr>
            <a:graphicFrameLocks/>
          </p:cNvGraphicFramePr>
          <p:nvPr>
            <p:extLst>
              <p:ext uri="{D42A27DB-BD31-4B8C-83A1-F6EECF244321}">
                <p14:modId xmlns:p14="http://schemas.microsoft.com/office/powerpoint/2010/main" val="3732839026"/>
              </p:ext>
            </p:extLst>
          </p:nvPr>
        </p:nvGraphicFramePr>
        <p:xfrm>
          <a:off x="6324600" y="1193599"/>
          <a:ext cx="50292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3CE05D6-637C-4C5C-815C-D4B1AE155B3C}"/>
              </a:ext>
            </a:extLst>
          </p:cNvPr>
          <p:cNvSpPr txBox="1"/>
          <p:nvPr/>
        </p:nvSpPr>
        <p:spPr>
          <a:xfrm>
            <a:off x="693961" y="5308399"/>
            <a:ext cx="10659839" cy="541495"/>
          </a:xfrm>
          <a:prstGeom prst="rect">
            <a:avLst/>
          </a:prstGeom>
          <a:noFill/>
        </p:spPr>
        <p:txBody>
          <a:bodyPr wrap="square" rtlCol="0">
            <a:spAutoFit/>
          </a:bodyPr>
          <a:lstStyle/>
          <a:p>
            <a:pPr marL="0" marR="0">
              <a:lnSpc>
                <a:spcPct val="107000"/>
              </a:lnSpc>
              <a:spcBef>
                <a:spcPts val="0"/>
              </a:spcBef>
              <a:spcAft>
                <a:spcPts val="0"/>
              </a:spcAft>
              <a:tabLst>
                <a:tab pos="3200400" algn="l"/>
              </a:tabLst>
            </a:pPr>
            <a:r>
              <a:rPr lang="en-US" sz="1400" dirty="0">
                <a:solidFill>
                  <a:srgbClr val="404040"/>
                </a:solidFill>
                <a:effectLst/>
                <a:latin typeface="HelveticaNeueLT Std" panose="020B0604020202020204" pitchFamily="34" charset="0"/>
                <a:ea typeface="Calibri" panose="020F0502020204030204" pitchFamily="34" charset="0"/>
                <a:cs typeface="Times New Roman" panose="02020603050405020304" pitchFamily="18" charset="0"/>
              </a:rPr>
              <a:t>14+ days lost due to poor mental health (adult)		† Sad/hopeless for two weeks in a row (high 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404040"/>
                </a:solidFill>
                <a:effectLst/>
                <a:latin typeface="HelveticaNeueLT Std" panose="020B0604020202020204" pitchFamily="34" charset="0"/>
                <a:ea typeface="Calibri" panose="020F0502020204030204" pitchFamily="34" charset="0"/>
                <a:cs typeface="Times New Roman" panose="02020603050405020304" pitchFamily="18" charset="0"/>
              </a:rPr>
              <a:t>‡ Current symptoms of depression (adult)</a:t>
            </a:r>
            <a:endParaRPr lang="en-US" dirty="0"/>
          </a:p>
        </p:txBody>
      </p:sp>
    </p:spTree>
    <p:extLst>
      <p:ext uri="{BB962C8B-B14F-4D97-AF65-F5344CB8AC3E}">
        <p14:creationId xmlns:p14="http://schemas.microsoft.com/office/powerpoint/2010/main" val="1656739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5" name="Chart 4">
            <a:extLst>
              <a:ext uri="{FF2B5EF4-FFF2-40B4-BE49-F238E27FC236}">
                <a16:creationId xmlns:a16="http://schemas.microsoft.com/office/drawing/2014/main" id="{122B4EF9-62A8-4FA2-BA01-7E7B13F5DDF4}"/>
              </a:ext>
            </a:extLst>
          </p:cNvPr>
          <p:cNvGraphicFramePr>
            <a:graphicFrameLocks/>
          </p:cNvGraphicFramePr>
          <p:nvPr>
            <p:extLst>
              <p:ext uri="{D42A27DB-BD31-4B8C-83A1-F6EECF244321}">
                <p14:modId xmlns:p14="http://schemas.microsoft.com/office/powerpoint/2010/main" val="954199282"/>
              </p:ext>
            </p:extLst>
          </p:nvPr>
        </p:nvGraphicFramePr>
        <p:xfrm>
          <a:off x="838200" y="1175487"/>
          <a:ext cx="10515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147FA0C-E84C-4D43-949E-F22C9348FAFE}"/>
              </a:ext>
            </a:extLst>
          </p:cNvPr>
          <p:cNvSpPr txBox="1"/>
          <p:nvPr/>
        </p:nvSpPr>
        <p:spPr>
          <a:xfrm>
            <a:off x="838200" y="5308399"/>
            <a:ext cx="10515600" cy="556243"/>
          </a:xfrm>
          <a:prstGeom prst="rect">
            <a:avLst/>
          </a:prstGeom>
          <a:noFill/>
        </p:spPr>
        <p:txBody>
          <a:bodyPr wrap="square" rtlCol="0">
            <a:spAutoFit/>
          </a:bodyPr>
          <a:lstStyle/>
          <a:p>
            <a:pPr marL="0" marR="0">
              <a:lnSpc>
                <a:spcPct val="107000"/>
              </a:lnSpc>
              <a:spcBef>
                <a:spcPts val="0"/>
              </a:spcBef>
              <a:spcAft>
                <a:spcPts val="0"/>
              </a:spcAft>
            </a:pPr>
            <a:r>
              <a:rPr lang="en-US" sz="1400" dirty="0">
                <a:solidFill>
                  <a:srgbClr val="404040"/>
                </a:solidFill>
                <a:effectLst/>
                <a:latin typeface="HelveticaNeueLT Std" panose="020B0604020202020204" pitchFamily="34" charset="0"/>
                <a:ea typeface="Calibri" panose="020F0502020204030204" pitchFamily="34" charset="0"/>
                <a:cs typeface="Calibri" panose="020F0502020204030204" pitchFamily="34" charset="0"/>
              </a:rPr>
              <a:t>‡High school students who report past 30 day alcohol use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0000"/>
              </a:lnSpc>
              <a:spcBef>
                <a:spcPts val="0"/>
              </a:spcBef>
              <a:spcAft>
                <a:spcPts val="0"/>
              </a:spcAft>
              <a:tabLst>
                <a:tab pos="3200400" algn="l"/>
              </a:tabLst>
            </a:pPr>
            <a:r>
              <a:rPr lang="en-US" sz="1400" dirty="0">
                <a:solidFill>
                  <a:srgbClr val="404040"/>
                </a:solidFill>
                <a:effectLst/>
                <a:latin typeface="HelveticaNeueLT Std" panose="020B0604020202020204" pitchFamily="34" charset="0"/>
                <a:ea typeface="Calibri" panose="020F0502020204030204" pitchFamily="34" charset="0"/>
                <a:cs typeface="Calibri" panose="020F0502020204030204" pitchFamily="34" charset="0"/>
              </a:rPr>
              <a:t>**High school students who report past 30 day marijuana use</a:t>
            </a:r>
            <a:endParaRPr lang="en-US" sz="1400" dirty="0">
              <a:effectLst/>
              <a:latin typeface="HelveticaNeueLT Std"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834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6B6ED7-E9DB-4B13-B452-B336289E1FF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Welcome</a:t>
            </a:r>
          </a:p>
        </p:txBody>
      </p:sp>
      <p:sp>
        <p:nvSpPr>
          <p:cNvPr id="8" name="Content Placeholder 7">
            <a:extLst>
              <a:ext uri="{FF2B5EF4-FFF2-40B4-BE49-F238E27FC236}">
                <a16:creationId xmlns:a16="http://schemas.microsoft.com/office/drawing/2014/main" id="{83ED6F1F-9D2A-4296-A7D8-1E5727CFF9CC}"/>
              </a:ext>
            </a:extLst>
          </p:cNvPr>
          <p:cNvSpPr>
            <a:spLocks noGrp="1"/>
          </p:cNvSpPr>
          <p:nvPr>
            <p:ph idx="1"/>
          </p:nvPr>
        </p:nvSpPr>
        <p:spPr/>
        <p:txBody>
          <a:bodyPr/>
          <a:lstStyle/>
          <a:p>
            <a:r>
              <a:rPr lang="en-US" dirty="0"/>
              <a:t>Introductions</a:t>
            </a:r>
          </a:p>
          <a:p>
            <a:r>
              <a:rPr lang="en-US" dirty="0"/>
              <a:t>Overview of Tools</a:t>
            </a:r>
          </a:p>
          <a:p>
            <a:r>
              <a:rPr lang="en-US" dirty="0"/>
              <a:t>Purpose</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3</a:t>
            </a:fld>
            <a:endParaRPr lang="en-US"/>
          </a:p>
        </p:txBody>
      </p:sp>
      <p:pic>
        <p:nvPicPr>
          <p:cNvPr id="9" name="Picture 8">
            <a:extLst>
              <a:ext uri="{FF2B5EF4-FFF2-40B4-BE49-F238E27FC236}">
                <a16:creationId xmlns:a16="http://schemas.microsoft.com/office/drawing/2014/main" id="{479AB109-D1A6-4DD5-9A01-0DCCE9B5E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7" name="Rectangle 6">
            <a:extLst>
              <a:ext uri="{FF2B5EF4-FFF2-40B4-BE49-F238E27FC236}">
                <a16:creationId xmlns:a16="http://schemas.microsoft.com/office/drawing/2014/main" id="{BFFAE557-BC1B-4807-997C-5DDBCEE92669}"/>
              </a:ext>
            </a:extLst>
          </p:cNvPr>
          <p:cNvSpPr/>
          <p:nvPr/>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sign with white lettering&#10;&#10;Description automatically generated with medium confidence">
            <a:extLst>
              <a:ext uri="{FF2B5EF4-FFF2-40B4-BE49-F238E27FC236}">
                <a16:creationId xmlns:a16="http://schemas.microsoft.com/office/drawing/2014/main" id="{8D2C27F7-3A89-47B0-A735-7E27F19E0A4A}"/>
              </a:ext>
            </a:extLst>
          </p:cNvPr>
          <p:cNvPicPr>
            <a:picLocks noChangeAspect="1"/>
          </p:cNvPicPr>
          <p:nvPr/>
        </p:nvPicPr>
        <p:blipFill>
          <a:blip r:embed="rId3">
            <a:duotone>
              <a:schemeClr val="accent2">
                <a:shade val="45000"/>
                <a:satMod val="135000"/>
              </a:schemeClr>
              <a:prstClr val="white"/>
            </a:duotone>
            <a:alphaModFix amt="25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1759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5" name="Chart 4">
            <a:extLst>
              <a:ext uri="{FF2B5EF4-FFF2-40B4-BE49-F238E27FC236}">
                <a16:creationId xmlns:a16="http://schemas.microsoft.com/office/drawing/2014/main" id="{0D54E8C0-F163-4B0B-9419-E47C97D879AD}"/>
              </a:ext>
            </a:extLst>
          </p:cNvPr>
          <p:cNvGraphicFramePr>
            <a:graphicFrameLocks/>
          </p:cNvGraphicFramePr>
          <p:nvPr>
            <p:extLst>
              <p:ext uri="{D42A27DB-BD31-4B8C-83A1-F6EECF244321}">
                <p14:modId xmlns:p14="http://schemas.microsoft.com/office/powerpoint/2010/main" val="1396609466"/>
              </p:ext>
            </p:extLst>
          </p:nvPr>
        </p:nvGraphicFramePr>
        <p:xfrm>
          <a:off x="710541" y="1641764"/>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AEDB764-A845-48AF-9A01-1B76597D887E}"/>
              </a:ext>
            </a:extLst>
          </p:cNvPr>
          <p:cNvGraphicFramePr>
            <a:graphicFrameLocks/>
          </p:cNvGraphicFramePr>
          <p:nvPr>
            <p:extLst>
              <p:ext uri="{D42A27DB-BD31-4B8C-83A1-F6EECF244321}">
                <p14:modId xmlns:p14="http://schemas.microsoft.com/office/powerpoint/2010/main" val="3276375786"/>
              </p:ext>
            </p:extLst>
          </p:nvPr>
        </p:nvGraphicFramePr>
        <p:xfrm>
          <a:off x="6324600" y="1641764"/>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9925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F6E9CAA1-A512-4C41-95D0-FA7A9DB23EB5}"/>
              </a:ext>
            </a:extLst>
          </p:cNvPr>
          <p:cNvGraphicFramePr>
            <a:graphicFrameLocks/>
          </p:cNvGraphicFramePr>
          <p:nvPr>
            <p:extLst>
              <p:ext uri="{D42A27DB-BD31-4B8C-83A1-F6EECF244321}">
                <p14:modId xmlns:p14="http://schemas.microsoft.com/office/powerpoint/2010/main" val="478767355"/>
              </p:ext>
            </p:extLst>
          </p:nvPr>
        </p:nvGraphicFramePr>
        <p:xfrm>
          <a:off x="838200" y="1594540"/>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8D01BE1-E74B-4BF5-85E4-E49B7F5B7296}"/>
              </a:ext>
            </a:extLst>
          </p:cNvPr>
          <p:cNvGraphicFramePr>
            <a:graphicFrameLocks/>
          </p:cNvGraphicFramePr>
          <p:nvPr>
            <p:extLst>
              <p:ext uri="{D42A27DB-BD31-4B8C-83A1-F6EECF244321}">
                <p14:modId xmlns:p14="http://schemas.microsoft.com/office/powerpoint/2010/main" val="227889534"/>
              </p:ext>
            </p:extLst>
          </p:nvPr>
        </p:nvGraphicFramePr>
        <p:xfrm>
          <a:off x="6481947" y="1594540"/>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787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Social Determinants of Health</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7" name="Chart 6">
            <a:extLst>
              <a:ext uri="{FF2B5EF4-FFF2-40B4-BE49-F238E27FC236}">
                <a16:creationId xmlns:a16="http://schemas.microsoft.com/office/drawing/2014/main" id="{8E2DB00D-91E3-4F97-9AE3-989084D343E5}"/>
              </a:ext>
            </a:extLst>
          </p:cNvPr>
          <p:cNvGraphicFramePr>
            <a:graphicFrameLocks/>
          </p:cNvGraphicFramePr>
          <p:nvPr>
            <p:extLst>
              <p:ext uri="{D42A27DB-BD31-4B8C-83A1-F6EECF244321}">
                <p14:modId xmlns:p14="http://schemas.microsoft.com/office/powerpoint/2010/main" val="2912659573"/>
              </p:ext>
            </p:extLst>
          </p:nvPr>
        </p:nvGraphicFramePr>
        <p:xfrm>
          <a:off x="838200" y="1620982"/>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C668D57-987E-4A71-A889-F1621573478F}"/>
              </a:ext>
            </a:extLst>
          </p:cNvPr>
          <p:cNvGraphicFramePr>
            <a:graphicFrameLocks/>
          </p:cNvGraphicFramePr>
          <p:nvPr>
            <p:extLst>
              <p:ext uri="{D42A27DB-BD31-4B8C-83A1-F6EECF244321}">
                <p14:modId xmlns:p14="http://schemas.microsoft.com/office/powerpoint/2010/main" val="2379456958"/>
              </p:ext>
            </p:extLst>
          </p:nvPr>
        </p:nvGraphicFramePr>
        <p:xfrm>
          <a:off x="6710548" y="1620982"/>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3249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33</a:t>
            </a:fld>
            <a:endParaRPr lang="en-US"/>
          </a:p>
        </p:txBody>
      </p:sp>
    </p:spTree>
    <p:extLst>
      <p:ext uri="{BB962C8B-B14F-4D97-AF65-F5344CB8AC3E}">
        <p14:creationId xmlns:p14="http://schemas.microsoft.com/office/powerpoint/2010/main" val="2833682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Small Group Discussion Questions</a:t>
            </a:r>
          </a:p>
        </p:txBody>
      </p:sp>
      <p:graphicFrame>
        <p:nvGraphicFramePr>
          <p:cNvPr id="4" name="Content Placeholder 5"/>
          <p:cNvGraphicFramePr>
            <a:graphicFrameLocks/>
          </p:cNvGraphicFramePr>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89185" y="1350859"/>
            <a:ext cx="11745311" cy="4170372"/>
          </a:xfrm>
          <a:prstGeom prst="rect">
            <a:avLst/>
          </a:prstGeom>
          <a:noFill/>
        </p:spPr>
        <p:txBody>
          <a:bodyPr wrap="square" rtlCol="0">
            <a:spAutoFit/>
          </a:bodyPr>
          <a:lstStyle/>
          <a:p>
            <a:pPr>
              <a:spcAft>
                <a:spcPts val="600"/>
              </a:spcAft>
            </a:pPr>
            <a:endParaRPr lang="en-US" sz="3000" dirty="0">
              <a:latin typeface="+mj-lt"/>
            </a:endParaRPr>
          </a:p>
          <a:p>
            <a:pPr marL="514350" indent="-514350">
              <a:spcAft>
                <a:spcPts val="600"/>
              </a:spcAft>
              <a:buFont typeface="+mj-lt"/>
              <a:buAutoNum type="arabicPeriod"/>
            </a:pPr>
            <a:r>
              <a:rPr lang="en-US" sz="3000" dirty="0">
                <a:latin typeface="+mj-lt"/>
              </a:rPr>
              <a:t>Based on the data we just watched, </a:t>
            </a:r>
            <a:r>
              <a:rPr lang="en-US" sz="3000" u="sng" dirty="0">
                <a:latin typeface="+mj-lt"/>
              </a:rPr>
              <a:t>What stood out to you</a:t>
            </a:r>
            <a:r>
              <a:rPr lang="en-US" sz="3000" dirty="0">
                <a:latin typeface="+mj-lt"/>
              </a:rPr>
              <a:t>? (</a:t>
            </a:r>
            <a:r>
              <a:rPr lang="en-US" sz="3000" b="1" dirty="0">
                <a:latin typeface="+mj-lt"/>
              </a:rPr>
              <a:t>5 mins</a:t>
            </a:r>
            <a:r>
              <a:rPr lang="en-US" sz="3000" dirty="0">
                <a:latin typeface="+mj-lt"/>
              </a:rPr>
              <a:t>)</a:t>
            </a:r>
          </a:p>
          <a:p>
            <a:pPr marL="514350" indent="-514350">
              <a:spcAft>
                <a:spcPts val="600"/>
              </a:spcAft>
              <a:buFont typeface="+mj-lt"/>
              <a:buAutoNum type="arabicPeriod"/>
            </a:pPr>
            <a:endParaRPr lang="en-US" sz="3000" dirty="0">
              <a:latin typeface="+mj-lt"/>
            </a:endParaRPr>
          </a:p>
          <a:p>
            <a:pPr marL="514350" indent="-514350">
              <a:spcAft>
                <a:spcPts val="600"/>
              </a:spcAft>
              <a:buFont typeface="+mj-lt"/>
              <a:buAutoNum type="arabicPeriod"/>
            </a:pPr>
            <a:r>
              <a:rPr lang="en-US" sz="3000" dirty="0">
                <a:latin typeface="+mj-lt"/>
              </a:rPr>
              <a:t>Mark the indicators that are most important to you on the left-hand column of the Priority Handout. (</a:t>
            </a:r>
            <a:r>
              <a:rPr lang="en-US" sz="3000" b="1" dirty="0">
                <a:latin typeface="+mj-lt"/>
              </a:rPr>
              <a:t>10 mins</a:t>
            </a:r>
            <a:r>
              <a:rPr lang="en-US" sz="3000" dirty="0">
                <a:latin typeface="+mj-lt"/>
              </a:rPr>
              <a:t>)</a:t>
            </a:r>
          </a:p>
          <a:p>
            <a:pPr marL="514350" indent="-514350">
              <a:spcAft>
                <a:spcPts val="600"/>
              </a:spcAft>
              <a:buFont typeface="+mj-lt"/>
              <a:buAutoNum type="arabicPeriod"/>
            </a:pPr>
            <a:endParaRPr lang="en-US" sz="3000" dirty="0">
              <a:latin typeface="+mj-lt"/>
            </a:endParaRPr>
          </a:p>
          <a:p>
            <a:pPr marL="514350" indent="-514350">
              <a:spcAft>
                <a:spcPts val="600"/>
              </a:spcAft>
              <a:buFont typeface="+mj-lt"/>
              <a:buAutoNum type="arabicPeriod"/>
            </a:pPr>
            <a:r>
              <a:rPr lang="en-US" sz="3000" dirty="0">
                <a:latin typeface="+mj-lt"/>
              </a:rPr>
              <a:t>Mark 4 Priority Health Topic Area on the right-hand column of the Priority Handout (</a:t>
            </a:r>
            <a:r>
              <a:rPr lang="en-US" sz="3000" b="1" dirty="0">
                <a:latin typeface="+mj-lt"/>
              </a:rPr>
              <a:t>10 mins</a:t>
            </a:r>
            <a:r>
              <a:rPr lang="en-US" sz="3000" dirty="0">
                <a:latin typeface="+mj-lt"/>
              </a:rPr>
              <a:t>)</a:t>
            </a:r>
          </a:p>
        </p:txBody>
      </p:sp>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34</a:t>
            </a:fld>
            <a:endParaRPr lang="en-US" dirty="0"/>
          </a:p>
        </p:txBody>
      </p:sp>
    </p:spTree>
    <p:extLst>
      <p:ext uri="{BB962C8B-B14F-4D97-AF65-F5344CB8AC3E}">
        <p14:creationId xmlns:p14="http://schemas.microsoft.com/office/powerpoint/2010/main" val="2745707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Assets/Resources and Needs</a:t>
            </a:r>
          </a:p>
        </p:txBody>
      </p:sp>
      <p:graphicFrame>
        <p:nvGraphicFramePr>
          <p:cNvPr id="4" name="Content Placeholder 5"/>
          <p:cNvGraphicFramePr>
            <a:graphicFrameLocks/>
          </p:cNvGraphicFramePr>
          <p:nvPr/>
        </p:nvGraphicFramePr>
        <p:xfrm>
          <a:off x="955392" y="1317275"/>
          <a:ext cx="3254002" cy="2592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Content Placeholder 2"/>
          <p:cNvSpPr txBox="1">
            <a:spLocks/>
          </p:cNvSpPr>
          <p:nvPr/>
        </p:nvSpPr>
        <p:spPr>
          <a:xfrm>
            <a:off x="6679292" y="3246514"/>
            <a:ext cx="4640167" cy="93862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solidFill>
                <a:schemeClr val="tx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35</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0307" y="1549716"/>
            <a:ext cx="3540202" cy="4720269"/>
          </a:xfrm>
          <a:prstGeom prst="rect">
            <a:avLst/>
          </a:prstGeom>
        </p:spPr>
      </p:pic>
      <p:pic>
        <p:nvPicPr>
          <p:cNvPr id="7" name="Picture 6">
            <a:extLst>
              <a:ext uri="{FF2B5EF4-FFF2-40B4-BE49-F238E27FC236}">
                <a16:creationId xmlns:a16="http://schemas.microsoft.com/office/drawing/2014/main" id="{07502AC8-8D2B-4810-99E1-D32923E27753}"/>
              </a:ext>
            </a:extLst>
          </p:cNvPr>
          <p:cNvPicPr>
            <a:picLocks noChangeAspect="1"/>
          </p:cNvPicPr>
          <p:nvPr/>
        </p:nvPicPr>
        <p:blipFill rotWithShape="1">
          <a:blip r:embed="rId5"/>
          <a:srcRect l="16780" r="10351" b="4667"/>
          <a:stretch/>
        </p:blipFill>
        <p:spPr>
          <a:xfrm rot="4935916">
            <a:off x="1010028" y="1850597"/>
            <a:ext cx="3507440" cy="3441542"/>
          </a:xfrm>
          <a:prstGeom prst="rect">
            <a:avLst/>
          </a:prstGeom>
        </p:spPr>
      </p:pic>
      <p:sp>
        <p:nvSpPr>
          <p:cNvPr id="8" name="Arrow: Right 7">
            <a:extLst>
              <a:ext uri="{FF2B5EF4-FFF2-40B4-BE49-F238E27FC236}">
                <a16:creationId xmlns:a16="http://schemas.microsoft.com/office/drawing/2014/main" id="{F3EF47F5-D628-4411-9558-690E08B09179}"/>
              </a:ext>
            </a:extLst>
          </p:cNvPr>
          <p:cNvSpPr/>
          <p:nvPr/>
        </p:nvSpPr>
        <p:spPr>
          <a:xfrm>
            <a:off x="5145546" y="2613563"/>
            <a:ext cx="1316214" cy="388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799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36</a:t>
            </a:fld>
            <a:endParaRPr lang="en-US"/>
          </a:p>
        </p:txBody>
      </p:sp>
    </p:spTree>
    <p:extLst>
      <p:ext uri="{BB962C8B-B14F-4D97-AF65-F5344CB8AC3E}">
        <p14:creationId xmlns:p14="http://schemas.microsoft.com/office/powerpoint/2010/main" val="2761217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37</a:t>
            </a:fld>
            <a:endParaRPr lang="en-US"/>
          </a:p>
        </p:txBody>
      </p:sp>
    </p:spTree>
    <p:extLst>
      <p:ext uri="{BB962C8B-B14F-4D97-AF65-F5344CB8AC3E}">
        <p14:creationId xmlns:p14="http://schemas.microsoft.com/office/powerpoint/2010/main" val="3996175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p:txBody>
          <a:bodyPr>
            <a:normAutofit/>
          </a:bodyPr>
          <a:lstStyle/>
          <a:p>
            <a:r>
              <a:rPr lang="en-US" dirty="0"/>
              <a:t>Local Contact(s): </a:t>
            </a:r>
          </a:p>
          <a:p>
            <a:pPr marL="0" indent="0">
              <a:buNone/>
            </a:pPr>
            <a:endParaRPr lang="en-US" dirty="0"/>
          </a:p>
          <a:p>
            <a:pPr marL="0" marR="0">
              <a:lnSpc>
                <a:spcPct val="107000"/>
              </a:lnSpc>
              <a:spcBef>
                <a:spcPts val="0"/>
              </a:spcBef>
              <a:spcAft>
                <a:spcPts val="800"/>
              </a:spcAft>
            </a:pPr>
            <a:r>
              <a:rPr lang="en-US" dirty="0"/>
              <a:t>Thomas W. Minch, Advocate, </a:t>
            </a:r>
            <a:r>
              <a:rPr lang="en-US" sz="3000" u="sng" dirty="0">
                <a:solidFill>
                  <a:srgbClr val="0563C1"/>
                </a:solidFill>
                <a:effectLst/>
                <a:ea typeface="Calibri" panose="020F0502020204030204" pitchFamily="34" charset="0"/>
                <a:hlinkClick r:id="rId3"/>
              </a:rPr>
              <a:t>tminch@drme.org</a:t>
            </a:r>
            <a:endParaRPr lang="en-US" sz="3000" dirty="0">
              <a:effectLst/>
              <a:ea typeface="Calibri" panose="020F0502020204030204" pitchFamily="34" charset="0"/>
            </a:endParaRPr>
          </a:p>
          <a:p>
            <a:r>
              <a:rPr lang="en-US" dirty="0"/>
              <a:t>Riley </a:t>
            </a:r>
            <a:r>
              <a:rPr lang="en-US" dirty="0" err="1"/>
              <a:t>Albair</a:t>
            </a:r>
            <a:r>
              <a:rPr lang="en-US" dirty="0"/>
              <a:t>, Program Director, </a:t>
            </a:r>
            <a:r>
              <a:rPr lang="en-US" u="sng" dirty="0">
                <a:solidFill>
                  <a:srgbClr val="0563C1"/>
                </a:solidFill>
                <a:effectLst/>
                <a:ea typeface="Calibri" panose="020F0502020204030204" pitchFamily="34" charset="0"/>
                <a:hlinkClick r:id="rId4"/>
              </a:rPr>
              <a:t>ralbair@drme.org</a:t>
            </a:r>
            <a:endParaRPr lang="en-US" dirty="0"/>
          </a:p>
          <a:p>
            <a:r>
              <a:rPr lang="en-US" dirty="0"/>
              <a:t>Katrina Ringrose, Deputy Director, </a:t>
            </a:r>
            <a:r>
              <a:rPr lang="en-US" u="sng" dirty="0">
                <a:solidFill>
                  <a:srgbClr val="0563C1"/>
                </a:solidFill>
                <a:effectLst/>
                <a:ea typeface="Calibri" panose="020F0502020204030204" pitchFamily="34" charset="0"/>
                <a:hlinkClick r:id="rId5"/>
              </a:rPr>
              <a:t>Kringrose@drme.org</a:t>
            </a:r>
            <a:endParaRPr lang="en-US" dirty="0"/>
          </a:p>
          <a:p>
            <a:r>
              <a:rPr lang="en-US" dirty="0"/>
              <a:t>Kim Moody, Executive Director, </a:t>
            </a:r>
            <a:r>
              <a:rPr lang="en-US" u="sng" dirty="0">
                <a:solidFill>
                  <a:srgbClr val="0563C1"/>
                </a:solidFill>
                <a:effectLst/>
                <a:ea typeface="Calibri" panose="020F0502020204030204" pitchFamily="34" charset="0"/>
                <a:hlinkClick r:id="rId6"/>
              </a:rPr>
              <a:t>kim@drme.org</a:t>
            </a:r>
            <a:endParaRPr lang="en-US" dirty="0"/>
          </a:p>
          <a:p>
            <a:endParaRPr lang="en-US" dirty="0"/>
          </a:p>
          <a:p>
            <a:r>
              <a:rPr lang="en-US" dirty="0"/>
              <a:t>Maine Shared CHNA: info@mainechna.org </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38</a:t>
            </a:fld>
            <a:endParaRPr lang="en-US"/>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9798" y="182880"/>
            <a:ext cx="3404804" cy="2236813"/>
          </a:xfrm>
          <a:prstGeom prst="rect">
            <a:avLst/>
          </a:prstGeom>
        </p:spPr>
      </p:pic>
    </p:spTree>
    <p:extLst>
      <p:ext uri="{BB962C8B-B14F-4D97-AF65-F5344CB8AC3E}">
        <p14:creationId xmlns:p14="http://schemas.microsoft.com/office/powerpoint/2010/main" val="8324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4</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2"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5</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2744074989"/>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12+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2000+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10 Essential Public Health Services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6</a:t>
            </a:fld>
            <a:endParaRPr lang="en-US"/>
          </a:p>
        </p:txBody>
      </p:sp>
      <p:pic>
        <p:nvPicPr>
          <p:cNvPr id="5" name="Picture 4" descr="Diagram&#10;&#10;Description automatically generated">
            <a:extLst>
              <a:ext uri="{FF2B5EF4-FFF2-40B4-BE49-F238E27FC236}">
                <a16:creationId xmlns:a16="http://schemas.microsoft.com/office/drawing/2014/main" id="{BCBEFAC8-B371-4010-B6D3-1D78B5C8B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602" y="1167981"/>
            <a:ext cx="5360796" cy="5029200"/>
          </a:xfrm>
          <a:prstGeom prst="rect">
            <a:avLst/>
          </a:prstGeom>
        </p:spPr>
      </p:pic>
    </p:spTree>
    <p:extLst>
      <p:ext uri="{BB962C8B-B14F-4D97-AF65-F5344CB8AC3E}">
        <p14:creationId xmlns:p14="http://schemas.microsoft.com/office/powerpoint/2010/main" val="79862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DEFBCB47-34D1-44F8-841B-7FEA9E001C12}"/>
              </a:ext>
            </a:extLst>
          </p:cNvPr>
          <p:cNvCxnSpPr/>
          <p:nvPr/>
        </p:nvCxnSpPr>
        <p:spPr>
          <a:xfrm>
            <a:off x="6696065"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0E7B48-3B3E-4562-84D8-C7C7514BA3CE}"/>
              </a:ext>
            </a:extLst>
          </p:cNvPr>
          <p:cNvCxnSpPr/>
          <p:nvPr/>
        </p:nvCxnSpPr>
        <p:spPr>
          <a:xfrm>
            <a:off x="3142572"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B59EDDA-39DE-4F4E-9AD5-E990D52369CA}"/>
              </a:ext>
            </a:extLst>
          </p:cNvPr>
          <p:cNvCxnSpPr/>
          <p:nvPr/>
        </p:nvCxnSpPr>
        <p:spPr>
          <a:xfrm>
            <a:off x="3144143" y="4908397"/>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6FDBD0-C02C-4C8C-9532-AEFD94D66F5B}"/>
              </a:ext>
            </a:extLst>
          </p:cNvPr>
          <p:cNvCxnSpPr/>
          <p:nvPr/>
        </p:nvCxnSpPr>
        <p:spPr>
          <a:xfrm>
            <a:off x="6697327" y="49238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E86A41D-2861-4677-8853-EB9BC38555EE}"/>
              </a:ext>
            </a:extLst>
          </p:cNvPr>
          <p:cNvCxnSpPr/>
          <p:nvPr/>
        </p:nvCxnSpPr>
        <p:spPr>
          <a:xfrm>
            <a:off x="4869090" y="3613569"/>
            <a:ext cx="0" cy="2743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E2FE9C-BA64-4CD4-8523-FC9B3EEA9EFB}"/>
              </a:ext>
            </a:extLst>
          </p:cNvPr>
          <p:cNvCxnSpPr/>
          <p:nvPr/>
        </p:nvCxnSpPr>
        <p:spPr>
          <a:xfrm>
            <a:off x="4869090" y="23079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370AE9-CBBE-4795-A320-65E75C86BC26}"/>
              </a:ext>
            </a:extLst>
          </p:cNvPr>
          <p:cNvCxnSpPr/>
          <p:nvPr/>
        </p:nvCxnSpPr>
        <p:spPr>
          <a:xfrm>
            <a:off x="10027437" y="3165796"/>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Maine Shared CHNA Organizational Chart</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7</a:t>
            </a:fld>
            <a:endParaRPr lang="en-US"/>
          </a:p>
        </p:txBody>
      </p:sp>
      <p:grpSp>
        <p:nvGrpSpPr>
          <p:cNvPr id="48" name="Group 47">
            <a:extLst>
              <a:ext uri="{FF2B5EF4-FFF2-40B4-BE49-F238E27FC236}">
                <a16:creationId xmlns:a16="http://schemas.microsoft.com/office/drawing/2014/main" id="{A3735976-1E1C-45B6-8ACF-F68FF8736FAC}"/>
              </a:ext>
            </a:extLst>
          </p:cNvPr>
          <p:cNvGrpSpPr/>
          <p:nvPr/>
        </p:nvGrpSpPr>
        <p:grpSpPr>
          <a:xfrm>
            <a:off x="3554052" y="1410568"/>
            <a:ext cx="2743203" cy="1046821"/>
            <a:chOff x="4770119" y="1531975"/>
            <a:chExt cx="2743203" cy="1046821"/>
          </a:xfrm>
        </p:grpSpPr>
        <p:sp>
          <p:nvSpPr>
            <p:cNvPr id="12" name="Freeform: Shape 11">
              <a:extLst>
                <a:ext uri="{FF2B5EF4-FFF2-40B4-BE49-F238E27FC236}">
                  <a16:creationId xmlns:a16="http://schemas.microsoft.com/office/drawing/2014/main" id="{D53ABCD9-F8EB-4348-8E69-4BB901C929CA}"/>
                </a:ext>
              </a:extLst>
            </p:cNvPr>
            <p:cNvSpPr/>
            <p:nvPr/>
          </p:nvSpPr>
          <p:spPr>
            <a:xfrm>
              <a:off x="4770122" y="16225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Steering Committee</a:t>
              </a:r>
            </a:p>
          </p:txBody>
        </p:sp>
        <p:grpSp>
          <p:nvGrpSpPr>
            <p:cNvPr id="44" name="Group 43">
              <a:extLst>
                <a:ext uri="{FF2B5EF4-FFF2-40B4-BE49-F238E27FC236}">
                  <a16:creationId xmlns:a16="http://schemas.microsoft.com/office/drawing/2014/main" id="{B8CE8C81-45E0-4DD9-9ED5-9D423D1C41EB}"/>
                </a:ext>
              </a:extLst>
            </p:cNvPr>
            <p:cNvGrpSpPr/>
            <p:nvPr/>
          </p:nvGrpSpPr>
          <p:grpSpPr>
            <a:xfrm>
              <a:off x="4770119" y="1531975"/>
              <a:ext cx="2743200" cy="1046821"/>
              <a:chOff x="5122942" y="1589036"/>
              <a:chExt cx="2743200" cy="1046821"/>
            </a:xfrm>
          </p:grpSpPr>
          <p:sp>
            <p:nvSpPr>
              <p:cNvPr id="19" name="Freeform: Shape 18">
                <a:extLst>
                  <a:ext uri="{FF2B5EF4-FFF2-40B4-BE49-F238E27FC236}">
                    <a16:creationId xmlns:a16="http://schemas.microsoft.com/office/drawing/2014/main" id="{AC8D4D75-4219-465D-A822-797FEB1E3230}"/>
                  </a:ext>
                </a:extLst>
              </p:cNvPr>
              <p:cNvSpPr/>
              <p:nvPr/>
            </p:nvSpPr>
            <p:spPr>
              <a:xfrm>
                <a:off x="5122942" y="259013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0" name="Freeform: Shape 19">
                <a:extLst>
                  <a:ext uri="{FF2B5EF4-FFF2-40B4-BE49-F238E27FC236}">
                    <a16:creationId xmlns:a16="http://schemas.microsoft.com/office/drawing/2014/main" id="{456FD562-0297-4FFA-8B9A-B38D371C5145}"/>
                  </a:ext>
                </a:extLst>
              </p:cNvPr>
              <p:cNvSpPr/>
              <p:nvPr/>
            </p:nvSpPr>
            <p:spPr>
              <a:xfrm>
                <a:off x="5122942" y="158903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grpSp>
        <p:nvGrpSpPr>
          <p:cNvPr id="43" name="Group 42">
            <a:extLst>
              <a:ext uri="{FF2B5EF4-FFF2-40B4-BE49-F238E27FC236}">
                <a16:creationId xmlns:a16="http://schemas.microsoft.com/office/drawing/2014/main" id="{27B82FF5-069D-4FE8-AD35-7811320AD7EA}"/>
              </a:ext>
            </a:extLst>
          </p:cNvPr>
          <p:cNvGrpSpPr/>
          <p:nvPr/>
        </p:nvGrpSpPr>
        <p:grpSpPr>
          <a:xfrm>
            <a:off x="3554052" y="2673723"/>
            <a:ext cx="2743202" cy="1048825"/>
            <a:chOff x="5122939" y="2690511"/>
            <a:chExt cx="2743202" cy="1048825"/>
          </a:xfrm>
        </p:grpSpPr>
        <p:sp>
          <p:nvSpPr>
            <p:cNvPr id="21" name="Freeform: Shape 20">
              <a:extLst>
                <a:ext uri="{FF2B5EF4-FFF2-40B4-BE49-F238E27FC236}">
                  <a16:creationId xmlns:a16="http://schemas.microsoft.com/office/drawing/2014/main" id="{BCFA756C-8F4F-442D-8B29-ECAA9E27CC7E}"/>
                </a:ext>
              </a:extLst>
            </p:cNvPr>
            <p:cNvSpPr/>
            <p:nvPr/>
          </p:nvSpPr>
          <p:spPr>
            <a:xfrm>
              <a:off x="5122939" y="369361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2" name="Freeform: Shape 21">
              <a:extLst>
                <a:ext uri="{FF2B5EF4-FFF2-40B4-BE49-F238E27FC236}">
                  <a16:creationId xmlns:a16="http://schemas.microsoft.com/office/drawing/2014/main" id="{9D7838DC-B4CC-407E-81E8-EB017F95831D}"/>
                </a:ext>
              </a:extLst>
            </p:cNvPr>
            <p:cNvSpPr/>
            <p:nvPr/>
          </p:nvSpPr>
          <p:spPr>
            <a:xfrm>
              <a:off x="5122941" y="269051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3" name="Freeform: Shape 22">
              <a:extLst>
                <a:ext uri="{FF2B5EF4-FFF2-40B4-BE49-F238E27FC236}">
                  <a16:creationId xmlns:a16="http://schemas.microsoft.com/office/drawing/2014/main" id="{EFC556FA-12AF-4483-BD39-63EE5F854F39}"/>
                </a:ext>
              </a:extLst>
            </p:cNvPr>
            <p:cNvSpPr/>
            <p:nvPr/>
          </p:nvSpPr>
          <p:spPr>
            <a:xfrm>
              <a:off x="5122940" y="27819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Program Manager</a:t>
              </a:r>
            </a:p>
          </p:txBody>
        </p:sp>
      </p:grpSp>
      <p:grpSp>
        <p:nvGrpSpPr>
          <p:cNvPr id="41" name="Group 40">
            <a:extLst>
              <a:ext uri="{FF2B5EF4-FFF2-40B4-BE49-F238E27FC236}">
                <a16:creationId xmlns:a16="http://schemas.microsoft.com/office/drawing/2014/main" id="{3562F24C-36BE-4CF9-9A7C-1101635D0B37}"/>
              </a:ext>
            </a:extLst>
          </p:cNvPr>
          <p:cNvGrpSpPr/>
          <p:nvPr/>
        </p:nvGrpSpPr>
        <p:grpSpPr>
          <a:xfrm>
            <a:off x="1849114" y="4064642"/>
            <a:ext cx="2743201" cy="1048826"/>
            <a:chOff x="968672" y="2686606"/>
            <a:chExt cx="2743201" cy="1048826"/>
          </a:xfrm>
        </p:grpSpPr>
        <p:sp>
          <p:nvSpPr>
            <p:cNvPr id="24" name="Freeform: Shape 23">
              <a:extLst>
                <a:ext uri="{FF2B5EF4-FFF2-40B4-BE49-F238E27FC236}">
                  <a16:creationId xmlns:a16="http://schemas.microsoft.com/office/drawing/2014/main" id="{27FF0BE6-BB9A-4550-841B-DD2A5A55F576}"/>
                </a:ext>
              </a:extLst>
            </p:cNvPr>
            <p:cNvSpPr/>
            <p:nvPr/>
          </p:nvSpPr>
          <p:spPr>
            <a:xfrm>
              <a:off x="968673" y="368971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5" name="Freeform: Shape 24">
              <a:extLst>
                <a:ext uri="{FF2B5EF4-FFF2-40B4-BE49-F238E27FC236}">
                  <a16:creationId xmlns:a16="http://schemas.microsoft.com/office/drawing/2014/main" id="{7B6D3A54-A552-4547-A46D-1A6061185BCE}"/>
                </a:ext>
              </a:extLst>
            </p:cNvPr>
            <p:cNvSpPr/>
            <p:nvPr/>
          </p:nvSpPr>
          <p:spPr>
            <a:xfrm>
              <a:off x="968673" y="268660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6" name="Freeform: Shape 25">
              <a:extLst>
                <a:ext uri="{FF2B5EF4-FFF2-40B4-BE49-F238E27FC236}">
                  <a16:creationId xmlns:a16="http://schemas.microsoft.com/office/drawing/2014/main" id="{EC70CE9F-CEDD-4E78-8FE7-69799F514908}"/>
                </a:ext>
              </a:extLst>
            </p:cNvPr>
            <p:cNvSpPr/>
            <p:nvPr/>
          </p:nvSpPr>
          <p:spPr>
            <a:xfrm>
              <a:off x="968672" y="2778046"/>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Metrics Committee</a:t>
              </a:r>
            </a:p>
          </p:txBody>
        </p:sp>
      </p:grpSp>
      <p:grpSp>
        <p:nvGrpSpPr>
          <p:cNvPr id="45" name="Group 44">
            <a:extLst>
              <a:ext uri="{FF2B5EF4-FFF2-40B4-BE49-F238E27FC236}">
                <a16:creationId xmlns:a16="http://schemas.microsoft.com/office/drawing/2014/main" id="{422095B8-B3C9-4DA8-BC1B-73D8AF4FBD69}"/>
              </a:ext>
            </a:extLst>
          </p:cNvPr>
          <p:cNvGrpSpPr/>
          <p:nvPr/>
        </p:nvGrpSpPr>
        <p:grpSpPr>
          <a:xfrm>
            <a:off x="5237430" y="4066225"/>
            <a:ext cx="2926081" cy="1044170"/>
            <a:chOff x="8728503" y="2303424"/>
            <a:chExt cx="2926081" cy="1044170"/>
          </a:xfrm>
        </p:grpSpPr>
        <p:sp>
          <p:nvSpPr>
            <p:cNvPr id="27" name="Freeform: Shape 26">
              <a:extLst>
                <a:ext uri="{FF2B5EF4-FFF2-40B4-BE49-F238E27FC236}">
                  <a16:creationId xmlns:a16="http://schemas.microsoft.com/office/drawing/2014/main" id="{41A63B6F-9056-4A02-9437-F47529F96CE3}"/>
                </a:ext>
              </a:extLst>
            </p:cNvPr>
            <p:cNvSpPr/>
            <p:nvPr/>
          </p:nvSpPr>
          <p:spPr>
            <a:xfrm>
              <a:off x="8728503" y="3301874"/>
              <a:ext cx="292608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8" name="Freeform: Shape 27">
              <a:extLst>
                <a:ext uri="{FF2B5EF4-FFF2-40B4-BE49-F238E27FC236}">
                  <a16:creationId xmlns:a16="http://schemas.microsoft.com/office/drawing/2014/main" id="{037E0F79-537F-499A-9C35-79FC078DE79B}"/>
                </a:ext>
              </a:extLst>
            </p:cNvPr>
            <p:cNvSpPr/>
            <p:nvPr/>
          </p:nvSpPr>
          <p:spPr>
            <a:xfrm>
              <a:off x="8728504" y="2303424"/>
              <a:ext cx="292608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9" name="Freeform: Shape 28">
              <a:extLst>
                <a:ext uri="{FF2B5EF4-FFF2-40B4-BE49-F238E27FC236}">
                  <a16:creationId xmlns:a16="http://schemas.microsoft.com/office/drawing/2014/main" id="{29A1EDA4-4314-487A-A53E-1E30307AAB0E}"/>
                </a:ext>
              </a:extLst>
            </p:cNvPr>
            <p:cNvSpPr/>
            <p:nvPr/>
          </p:nvSpPr>
          <p:spPr>
            <a:xfrm>
              <a:off x="8728504" y="2384553"/>
              <a:ext cx="292608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Health Equity Community Engagement Committee</a:t>
              </a:r>
            </a:p>
          </p:txBody>
        </p:sp>
      </p:grpSp>
      <p:grpSp>
        <p:nvGrpSpPr>
          <p:cNvPr id="42" name="Group 41">
            <a:extLst>
              <a:ext uri="{FF2B5EF4-FFF2-40B4-BE49-F238E27FC236}">
                <a16:creationId xmlns:a16="http://schemas.microsoft.com/office/drawing/2014/main" id="{B3E5968E-4202-4D41-885E-5CE0E5854314}"/>
              </a:ext>
            </a:extLst>
          </p:cNvPr>
          <p:cNvGrpSpPr/>
          <p:nvPr/>
        </p:nvGrpSpPr>
        <p:grpSpPr>
          <a:xfrm>
            <a:off x="8689525" y="3405186"/>
            <a:ext cx="2743201" cy="1054421"/>
            <a:chOff x="9548635" y="3197201"/>
            <a:chExt cx="2743201" cy="1054421"/>
          </a:xfrm>
        </p:grpSpPr>
        <p:sp>
          <p:nvSpPr>
            <p:cNvPr id="30" name="Freeform: Shape 29">
              <a:extLst>
                <a:ext uri="{FF2B5EF4-FFF2-40B4-BE49-F238E27FC236}">
                  <a16:creationId xmlns:a16="http://schemas.microsoft.com/office/drawing/2014/main" id="{C71EE87D-CF14-46D2-AE9D-E4C66C1C06DB}"/>
                </a:ext>
              </a:extLst>
            </p:cNvPr>
            <p:cNvSpPr/>
            <p:nvPr/>
          </p:nvSpPr>
          <p:spPr>
            <a:xfrm>
              <a:off x="9548635" y="420590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1" name="Freeform: Shape 30">
              <a:extLst>
                <a:ext uri="{FF2B5EF4-FFF2-40B4-BE49-F238E27FC236}">
                  <a16:creationId xmlns:a16="http://schemas.microsoft.com/office/drawing/2014/main" id="{A5D5CBA1-2447-4C46-A03C-A9D9AFD359CD}"/>
                </a:ext>
              </a:extLst>
            </p:cNvPr>
            <p:cNvSpPr/>
            <p:nvPr/>
          </p:nvSpPr>
          <p:spPr>
            <a:xfrm>
              <a:off x="9548636" y="319720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2" name="Freeform: Shape 31">
              <a:extLst>
                <a:ext uri="{FF2B5EF4-FFF2-40B4-BE49-F238E27FC236}">
                  <a16:creationId xmlns:a16="http://schemas.microsoft.com/office/drawing/2014/main" id="{C1699C21-5292-4FAA-A450-EA7F2D095E66}"/>
                </a:ext>
              </a:extLst>
            </p:cNvPr>
            <p:cNvSpPr/>
            <p:nvPr/>
          </p:nvSpPr>
          <p:spPr>
            <a:xfrm>
              <a:off x="9548635" y="328864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Vendor Support</a:t>
              </a:r>
            </a:p>
          </p:txBody>
        </p:sp>
      </p:grpSp>
      <p:grpSp>
        <p:nvGrpSpPr>
          <p:cNvPr id="40" name="Group 39">
            <a:extLst>
              <a:ext uri="{FF2B5EF4-FFF2-40B4-BE49-F238E27FC236}">
                <a16:creationId xmlns:a16="http://schemas.microsoft.com/office/drawing/2014/main" id="{8A9EC197-074D-434C-8398-B60B76BE2A68}"/>
              </a:ext>
            </a:extLst>
          </p:cNvPr>
          <p:cNvGrpSpPr/>
          <p:nvPr/>
        </p:nvGrpSpPr>
        <p:grpSpPr>
          <a:xfrm>
            <a:off x="1849114" y="5347107"/>
            <a:ext cx="2743201" cy="1051367"/>
            <a:chOff x="135243" y="2893799"/>
            <a:chExt cx="2743201" cy="1051367"/>
          </a:xfrm>
        </p:grpSpPr>
        <p:sp>
          <p:nvSpPr>
            <p:cNvPr id="33" name="Freeform: Shape 32">
              <a:extLst>
                <a:ext uri="{FF2B5EF4-FFF2-40B4-BE49-F238E27FC236}">
                  <a16:creationId xmlns:a16="http://schemas.microsoft.com/office/drawing/2014/main" id="{182278DF-E943-4272-8D36-9A3FBDC0E13B}"/>
                </a:ext>
              </a:extLst>
            </p:cNvPr>
            <p:cNvSpPr/>
            <p:nvPr/>
          </p:nvSpPr>
          <p:spPr>
            <a:xfrm>
              <a:off x="135243" y="389944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4" name="Freeform: Shape 33">
              <a:extLst>
                <a:ext uri="{FF2B5EF4-FFF2-40B4-BE49-F238E27FC236}">
                  <a16:creationId xmlns:a16="http://schemas.microsoft.com/office/drawing/2014/main" id="{6F37E831-7815-4CBA-9DF5-5C3654DBC669}"/>
                </a:ext>
              </a:extLst>
            </p:cNvPr>
            <p:cNvSpPr/>
            <p:nvPr/>
          </p:nvSpPr>
          <p:spPr>
            <a:xfrm>
              <a:off x="135243" y="2893799"/>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5" name="Freeform: Shape 34">
              <a:extLst>
                <a:ext uri="{FF2B5EF4-FFF2-40B4-BE49-F238E27FC236}">
                  <a16:creationId xmlns:a16="http://schemas.microsoft.com/office/drawing/2014/main" id="{01A34E10-30FD-4899-85D1-74C2B5B95AD0}"/>
                </a:ext>
              </a:extLst>
            </p:cNvPr>
            <p:cNvSpPr/>
            <p:nvPr/>
          </p:nvSpPr>
          <p:spPr>
            <a:xfrm>
              <a:off x="135244" y="298676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Data Analysis Teams</a:t>
              </a:r>
            </a:p>
          </p:txBody>
        </p:sp>
      </p:grpSp>
      <p:grpSp>
        <p:nvGrpSpPr>
          <p:cNvPr id="39" name="Group 38">
            <a:extLst>
              <a:ext uri="{FF2B5EF4-FFF2-40B4-BE49-F238E27FC236}">
                <a16:creationId xmlns:a16="http://schemas.microsoft.com/office/drawing/2014/main" id="{2665B239-55EC-49C9-BBC5-B851C8B7D1E8}"/>
              </a:ext>
            </a:extLst>
          </p:cNvPr>
          <p:cNvGrpSpPr/>
          <p:nvPr/>
        </p:nvGrpSpPr>
        <p:grpSpPr>
          <a:xfrm>
            <a:off x="5237430" y="5352153"/>
            <a:ext cx="2926080" cy="1051559"/>
            <a:chOff x="243404" y="4703278"/>
            <a:chExt cx="2743201" cy="1051559"/>
          </a:xfrm>
        </p:grpSpPr>
        <p:sp>
          <p:nvSpPr>
            <p:cNvPr id="36" name="Freeform: Shape 35">
              <a:extLst>
                <a:ext uri="{FF2B5EF4-FFF2-40B4-BE49-F238E27FC236}">
                  <a16:creationId xmlns:a16="http://schemas.microsoft.com/office/drawing/2014/main" id="{53483F0D-B341-4D8F-9898-0E6D55485302}"/>
                </a:ext>
              </a:extLst>
            </p:cNvPr>
            <p:cNvSpPr/>
            <p:nvPr/>
          </p:nvSpPr>
          <p:spPr>
            <a:xfrm>
              <a:off x="243404" y="570911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7" name="Freeform: Shape 36">
              <a:extLst>
                <a:ext uri="{FF2B5EF4-FFF2-40B4-BE49-F238E27FC236}">
                  <a16:creationId xmlns:a16="http://schemas.microsoft.com/office/drawing/2014/main" id="{64C4B43A-A0CC-403A-B2B1-51D41A484C56}"/>
                </a:ext>
              </a:extLst>
            </p:cNvPr>
            <p:cNvSpPr/>
            <p:nvPr/>
          </p:nvSpPr>
          <p:spPr>
            <a:xfrm>
              <a:off x="243405" y="4703278"/>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8" name="Freeform: Shape 37">
              <a:extLst>
                <a:ext uri="{FF2B5EF4-FFF2-40B4-BE49-F238E27FC236}">
                  <a16:creationId xmlns:a16="http://schemas.microsoft.com/office/drawing/2014/main" id="{9CF40330-0271-4D4A-8A5E-0EEE982B1402}"/>
                </a:ext>
              </a:extLst>
            </p:cNvPr>
            <p:cNvSpPr/>
            <p:nvPr/>
          </p:nvSpPr>
          <p:spPr>
            <a:xfrm>
              <a:off x="243404" y="4794717"/>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Local Planning Teams</a:t>
              </a:r>
            </a:p>
          </p:txBody>
        </p:sp>
      </p:grpSp>
      <p:cxnSp>
        <p:nvCxnSpPr>
          <p:cNvPr id="50" name="Connector: Elbow 49">
            <a:extLst>
              <a:ext uri="{FF2B5EF4-FFF2-40B4-BE49-F238E27FC236}">
                <a16:creationId xmlns:a16="http://schemas.microsoft.com/office/drawing/2014/main" id="{F7325DD4-6BE3-457F-9BA9-25099F767610}"/>
              </a:ext>
            </a:extLst>
          </p:cNvPr>
          <p:cNvCxnSpPr>
            <a:cxnSpLocks/>
          </p:cNvCxnSpPr>
          <p:nvPr/>
        </p:nvCxnSpPr>
        <p:spPr>
          <a:xfrm>
            <a:off x="6297251" y="3177623"/>
            <a:ext cx="3749040" cy="1"/>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1E14010-9249-42BA-91C1-BCF55BCBE74A}"/>
              </a:ext>
            </a:extLst>
          </p:cNvPr>
          <p:cNvCxnSpPr>
            <a:cxnSpLocks/>
          </p:cNvCxnSpPr>
          <p:nvPr/>
        </p:nvCxnSpPr>
        <p:spPr>
          <a:xfrm>
            <a:off x="3142572" y="3887889"/>
            <a:ext cx="3566160" cy="0"/>
          </a:xfrm>
          <a:prstGeom prst="bentConnector3">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45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6994832-D68A-4D5B-92E0-28C1BC8233C5}"/>
              </a:ext>
            </a:extLst>
          </p:cNvPr>
          <p:cNvCxnSpPr>
            <a:stCxn id="71" idx="2"/>
          </p:cNvCxnSpPr>
          <p:nvPr/>
        </p:nvCxnSpPr>
        <p:spPr>
          <a:xfrm>
            <a:off x="4870306" y="2375792"/>
            <a:ext cx="8907" cy="14433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6DCAB1D-F033-403A-98A0-2DA8FFDF3815}"/>
              </a:ext>
            </a:extLst>
          </p:cNvPr>
          <p:cNvCxnSpPr>
            <a:stCxn id="72" idx="2"/>
          </p:cNvCxnSpPr>
          <p:nvPr/>
        </p:nvCxnSpPr>
        <p:spPr>
          <a:xfrm>
            <a:off x="4708249" y="2838134"/>
            <a:ext cx="5238" cy="9608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3" name="Table 83">
            <a:extLst>
              <a:ext uri="{FF2B5EF4-FFF2-40B4-BE49-F238E27FC236}">
                <a16:creationId xmlns:a16="http://schemas.microsoft.com/office/drawing/2014/main" id="{13CC1117-9A79-41B7-AF20-F581EC393441}"/>
              </a:ext>
            </a:extLst>
          </p:cNvPr>
          <p:cNvGraphicFramePr>
            <a:graphicFrameLocks noGrp="1"/>
          </p:cNvGraphicFramePr>
          <p:nvPr>
            <p:extLst>
              <p:ext uri="{D42A27DB-BD31-4B8C-83A1-F6EECF244321}">
                <p14:modId xmlns:p14="http://schemas.microsoft.com/office/powerpoint/2010/main" val="3264440224"/>
              </p:ext>
            </p:extLst>
          </p:nvPr>
        </p:nvGraphicFramePr>
        <p:xfrm>
          <a:off x="1217120" y="4114398"/>
          <a:ext cx="8694384" cy="370840"/>
        </p:xfrm>
        <a:graphic>
          <a:graphicData uri="http://schemas.openxmlformats.org/drawingml/2006/table">
            <a:tbl>
              <a:tblPr>
                <a:tableStyleId>{5C22544A-7EE6-4342-B048-85BDC9FD1C3A}</a:tableStyleId>
              </a:tblPr>
              <a:tblGrid>
                <a:gridCol w="212376">
                  <a:extLst>
                    <a:ext uri="{9D8B030D-6E8A-4147-A177-3AD203B41FA5}">
                      <a16:colId xmlns:a16="http://schemas.microsoft.com/office/drawing/2014/main" val="3820512671"/>
                    </a:ext>
                  </a:extLst>
                </a:gridCol>
                <a:gridCol w="212376">
                  <a:extLst>
                    <a:ext uri="{9D8B030D-6E8A-4147-A177-3AD203B41FA5}">
                      <a16:colId xmlns:a16="http://schemas.microsoft.com/office/drawing/2014/main" val="1730412792"/>
                    </a:ext>
                  </a:extLst>
                </a:gridCol>
                <a:gridCol w="217287">
                  <a:extLst>
                    <a:ext uri="{9D8B030D-6E8A-4147-A177-3AD203B41FA5}">
                      <a16:colId xmlns:a16="http://schemas.microsoft.com/office/drawing/2014/main" val="4017041521"/>
                    </a:ext>
                  </a:extLst>
                </a:gridCol>
                <a:gridCol w="217287">
                  <a:extLst>
                    <a:ext uri="{9D8B030D-6E8A-4147-A177-3AD203B41FA5}">
                      <a16:colId xmlns:a16="http://schemas.microsoft.com/office/drawing/2014/main" val="1191969906"/>
                    </a:ext>
                  </a:extLst>
                </a:gridCol>
                <a:gridCol w="217287">
                  <a:extLst>
                    <a:ext uri="{9D8B030D-6E8A-4147-A177-3AD203B41FA5}">
                      <a16:colId xmlns:a16="http://schemas.microsoft.com/office/drawing/2014/main" val="1069347124"/>
                    </a:ext>
                  </a:extLst>
                </a:gridCol>
                <a:gridCol w="217287">
                  <a:extLst>
                    <a:ext uri="{9D8B030D-6E8A-4147-A177-3AD203B41FA5}">
                      <a16:colId xmlns:a16="http://schemas.microsoft.com/office/drawing/2014/main" val="1731391327"/>
                    </a:ext>
                  </a:extLst>
                </a:gridCol>
                <a:gridCol w="217287">
                  <a:extLst>
                    <a:ext uri="{9D8B030D-6E8A-4147-A177-3AD203B41FA5}">
                      <a16:colId xmlns:a16="http://schemas.microsoft.com/office/drawing/2014/main" val="3788097845"/>
                    </a:ext>
                  </a:extLst>
                </a:gridCol>
                <a:gridCol w="217287">
                  <a:extLst>
                    <a:ext uri="{9D8B030D-6E8A-4147-A177-3AD203B41FA5}">
                      <a16:colId xmlns:a16="http://schemas.microsoft.com/office/drawing/2014/main" val="2815680619"/>
                    </a:ext>
                  </a:extLst>
                </a:gridCol>
                <a:gridCol w="217287">
                  <a:extLst>
                    <a:ext uri="{9D8B030D-6E8A-4147-A177-3AD203B41FA5}">
                      <a16:colId xmlns:a16="http://schemas.microsoft.com/office/drawing/2014/main" val="3119494979"/>
                    </a:ext>
                  </a:extLst>
                </a:gridCol>
                <a:gridCol w="217287">
                  <a:extLst>
                    <a:ext uri="{9D8B030D-6E8A-4147-A177-3AD203B41FA5}">
                      <a16:colId xmlns:a16="http://schemas.microsoft.com/office/drawing/2014/main" val="2788089976"/>
                    </a:ext>
                  </a:extLst>
                </a:gridCol>
                <a:gridCol w="212376">
                  <a:extLst>
                    <a:ext uri="{9D8B030D-6E8A-4147-A177-3AD203B41FA5}">
                      <a16:colId xmlns:a16="http://schemas.microsoft.com/office/drawing/2014/main" val="3862034290"/>
                    </a:ext>
                  </a:extLst>
                </a:gridCol>
                <a:gridCol w="228561">
                  <a:extLst>
                    <a:ext uri="{9D8B030D-6E8A-4147-A177-3AD203B41FA5}">
                      <a16:colId xmlns:a16="http://schemas.microsoft.com/office/drawing/2014/main" val="4263987049"/>
                    </a:ext>
                  </a:extLst>
                </a:gridCol>
                <a:gridCol w="217287">
                  <a:extLst>
                    <a:ext uri="{9D8B030D-6E8A-4147-A177-3AD203B41FA5}">
                      <a16:colId xmlns:a16="http://schemas.microsoft.com/office/drawing/2014/main" val="3425184360"/>
                    </a:ext>
                  </a:extLst>
                </a:gridCol>
                <a:gridCol w="217287">
                  <a:extLst>
                    <a:ext uri="{9D8B030D-6E8A-4147-A177-3AD203B41FA5}">
                      <a16:colId xmlns:a16="http://schemas.microsoft.com/office/drawing/2014/main" val="1828408936"/>
                    </a:ext>
                  </a:extLst>
                </a:gridCol>
                <a:gridCol w="217287">
                  <a:extLst>
                    <a:ext uri="{9D8B030D-6E8A-4147-A177-3AD203B41FA5}">
                      <a16:colId xmlns:a16="http://schemas.microsoft.com/office/drawing/2014/main" val="1678973779"/>
                    </a:ext>
                  </a:extLst>
                </a:gridCol>
                <a:gridCol w="212376">
                  <a:extLst>
                    <a:ext uri="{9D8B030D-6E8A-4147-A177-3AD203B41FA5}">
                      <a16:colId xmlns:a16="http://schemas.microsoft.com/office/drawing/2014/main" val="2792339887"/>
                    </a:ext>
                  </a:extLst>
                </a:gridCol>
                <a:gridCol w="228561">
                  <a:extLst>
                    <a:ext uri="{9D8B030D-6E8A-4147-A177-3AD203B41FA5}">
                      <a16:colId xmlns:a16="http://schemas.microsoft.com/office/drawing/2014/main" val="337344581"/>
                    </a:ext>
                  </a:extLst>
                </a:gridCol>
                <a:gridCol w="217287">
                  <a:extLst>
                    <a:ext uri="{9D8B030D-6E8A-4147-A177-3AD203B41FA5}">
                      <a16:colId xmlns:a16="http://schemas.microsoft.com/office/drawing/2014/main" val="1720521434"/>
                    </a:ext>
                  </a:extLst>
                </a:gridCol>
                <a:gridCol w="217287">
                  <a:extLst>
                    <a:ext uri="{9D8B030D-6E8A-4147-A177-3AD203B41FA5}">
                      <a16:colId xmlns:a16="http://schemas.microsoft.com/office/drawing/2014/main" val="2830774670"/>
                    </a:ext>
                  </a:extLst>
                </a:gridCol>
                <a:gridCol w="217287">
                  <a:extLst>
                    <a:ext uri="{9D8B030D-6E8A-4147-A177-3AD203B41FA5}">
                      <a16:colId xmlns:a16="http://schemas.microsoft.com/office/drawing/2014/main" val="627936389"/>
                    </a:ext>
                  </a:extLst>
                </a:gridCol>
                <a:gridCol w="217287">
                  <a:extLst>
                    <a:ext uri="{9D8B030D-6E8A-4147-A177-3AD203B41FA5}">
                      <a16:colId xmlns:a16="http://schemas.microsoft.com/office/drawing/2014/main" val="2476393160"/>
                    </a:ext>
                  </a:extLst>
                </a:gridCol>
                <a:gridCol w="217287">
                  <a:extLst>
                    <a:ext uri="{9D8B030D-6E8A-4147-A177-3AD203B41FA5}">
                      <a16:colId xmlns:a16="http://schemas.microsoft.com/office/drawing/2014/main" val="3486769764"/>
                    </a:ext>
                  </a:extLst>
                </a:gridCol>
                <a:gridCol w="217287">
                  <a:extLst>
                    <a:ext uri="{9D8B030D-6E8A-4147-A177-3AD203B41FA5}">
                      <a16:colId xmlns:a16="http://schemas.microsoft.com/office/drawing/2014/main" val="2385920737"/>
                    </a:ext>
                  </a:extLst>
                </a:gridCol>
                <a:gridCol w="217287">
                  <a:extLst>
                    <a:ext uri="{9D8B030D-6E8A-4147-A177-3AD203B41FA5}">
                      <a16:colId xmlns:a16="http://schemas.microsoft.com/office/drawing/2014/main" val="2351996827"/>
                    </a:ext>
                  </a:extLst>
                </a:gridCol>
                <a:gridCol w="217287">
                  <a:extLst>
                    <a:ext uri="{9D8B030D-6E8A-4147-A177-3AD203B41FA5}">
                      <a16:colId xmlns:a16="http://schemas.microsoft.com/office/drawing/2014/main" val="3028160190"/>
                    </a:ext>
                  </a:extLst>
                </a:gridCol>
                <a:gridCol w="217287">
                  <a:extLst>
                    <a:ext uri="{9D8B030D-6E8A-4147-A177-3AD203B41FA5}">
                      <a16:colId xmlns:a16="http://schemas.microsoft.com/office/drawing/2014/main" val="796124972"/>
                    </a:ext>
                  </a:extLst>
                </a:gridCol>
                <a:gridCol w="217287">
                  <a:extLst>
                    <a:ext uri="{9D8B030D-6E8A-4147-A177-3AD203B41FA5}">
                      <a16:colId xmlns:a16="http://schemas.microsoft.com/office/drawing/2014/main" val="1779285432"/>
                    </a:ext>
                  </a:extLst>
                </a:gridCol>
                <a:gridCol w="217287">
                  <a:extLst>
                    <a:ext uri="{9D8B030D-6E8A-4147-A177-3AD203B41FA5}">
                      <a16:colId xmlns:a16="http://schemas.microsoft.com/office/drawing/2014/main" val="3680922164"/>
                    </a:ext>
                  </a:extLst>
                </a:gridCol>
                <a:gridCol w="217287">
                  <a:extLst>
                    <a:ext uri="{9D8B030D-6E8A-4147-A177-3AD203B41FA5}">
                      <a16:colId xmlns:a16="http://schemas.microsoft.com/office/drawing/2014/main" val="707729220"/>
                    </a:ext>
                  </a:extLst>
                </a:gridCol>
                <a:gridCol w="217287">
                  <a:extLst>
                    <a:ext uri="{9D8B030D-6E8A-4147-A177-3AD203B41FA5}">
                      <a16:colId xmlns:a16="http://schemas.microsoft.com/office/drawing/2014/main" val="3074907674"/>
                    </a:ext>
                  </a:extLst>
                </a:gridCol>
                <a:gridCol w="217287">
                  <a:extLst>
                    <a:ext uri="{9D8B030D-6E8A-4147-A177-3AD203B41FA5}">
                      <a16:colId xmlns:a16="http://schemas.microsoft.com/office/drawing/2014/main" val="951283225"/>
                    </a:ext>
                  </a:extLst>
                </a:gridCol>
                <a:gridCol w="217287">
                  <a:extLst>
                    <a:ext uri="{9D8B030D-6E8A-4147-A177-3AD203B41FA5}">
                      <a16:colId xmlns:a16="http://schemas.microsoft.com/office/drawing/2014/main" val="3059256246"/>
                    </a:ext>
                  </a:extLst>
                </a:gridCol>
                <a:gridCol w="217287">
                  <a:extLst>
                    <a:ext uri="{9D8B030D-6E8A-4147-A177-3AD203B41FA5}">
                      <a16:colId xmlns:a16="http://schemas.microsoft.com/office/drawing/2014/main" val="3742221775"/>
                    </a:ext>
                  </a:extLst>
                </a:gridCol>
                <a:gridCol w="217287">
                  <a:extLst>
                    <a:ext uri="{9D8B030D-6E8A-4147-A177-3AD203B41FA5}">
                      <a16:colId xmlns:a16="http://schemas.microsoft.com/office/drawing/2014/main" val="3919003358"/>
                    </a:ext>
                  </a:extLst>
                </a:gridCol>
                <a:gridCol w="217287">
                  <a:extLst>
                    <a:ext uri="{9D8B030D-6E8A-4147-A177-3AD203B41FA5}">
                      <a16:colId xmlns:a16="http://schemas.microsoft.com/office/drawing/2014/main" val="2836343822"/>
                    </a:ext>
                  </a:extLst>
                </a:gridCol>
                <a:gridCol w="217287">
                  <a:extLst>
                    <a:ext uri="{9D8B030D-6E8A-4147-A177-3AD203B41FA5}">
                      <a16:colId xmlns:a16="http://schemas.microsoft.com/office/drawing/2014/main" val="2475269058"/>
                    </a:ext>
                  </a:extLst>
                </a:gridCol>
                <a:gridCol w="217287">
                  <a:extLst>
                    <a:ext uri="{9D8B030D-6E8A-4147-A177-3AD203B41FA5}">
                      <a16:colId xmlns:a16="http://schemas.microsoft.com/office/drawing/2014/main" val="1471264140"/>
                    </a:ext>
                  </a:extLst>
                </a:gridCol>
                <a:gridCol w="217287">
                  <a:extLst>
                    <a:ext uri="{9D8B030D-6E8A-4147-A177-3AD203B41FA5}">
                      <a16:colId xmlns:a16="http://schemas.microsoft.com/office/drawing/2014/main" val="2501636550"/>
                    </a:ext>
                  </a:extLst>
                </a:gridCol>
                <a:gridCol w="217287">
                  <a:extLst>
                    <a:ext uri="{9D8B030D-6E8A-4147-A177-3AD203B41FA5}">
                      <a16:colId xmlns:a16="http://schemas.microsoft.com/office/drawing/2014/main" val="4078344924"/>
                    </a:ext>
                  </a:extLst>
                </a:gridCol>
                <a:gridCol w="217287">
                  <a:extLst>
                    <a:ext uri="{9D8B030D-6E8A-4147-A177-3AD203B41FA5}">
                      <a16:colId xmlns:a16="http://schemas.microsoft.com/office/drawing/2014/main" val="1329452762"/>
                    </a:ext>
                  </a:extLst>
                </a:gridCol>
              </a:tblGrid>
              <a:tr h="370840">
                <a:tc>
                  <a:txBody>
                    <a:bodyPr/>
                    <a:lstStyle/>
                    <a:p>
                      <a:r>
                        <a:rPr lang="en-US" sz="900" dirty="0">
                          <a:solidFill>
                            <a:schemeClr val="accent3"/>
                          </a:solidFill>
                          <a:latin typeface="Arial" panose="020B0604020202020204" pitchFamily="34" charset="0"/>
                          <a:cs typeface="Arial" panose="020B0604020202020204" pitchFamily="34" charset="0"/>
                        </a:rPr>
                        <a:t>Sep</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Oct</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Nov</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Dec</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Jan</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Feb</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Mar</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Apr</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May</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Jun</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Jul</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Aug</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Sep</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Oct</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Nov</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Dec</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Jan</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Feb</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Mar</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Apr</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May</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Jun</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Jul</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Aug</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Sep</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Oct</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Nov</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Dec</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Jan</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Feb</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Mar</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Apr</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May</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June</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Jul</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Aug</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Sep</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Oct</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Nov</a:t>
                      </a:r>
                    </a:p>
                  </a:txBody>
                  <a:tcPr vert="vert" anchor="ctr">
                    <a:noFill/>
                  </a:tcPr>
                </a:tc>
                <a:tc>
                  <a:txBody>
                    <a:bodyPr/>
                    <a:lstStyle/>
                    <a:p>
                      <a:r>
                        <a:rPr lang="en-US" sz="900" dirty="0">
                          <a:solidFill>
                            <a:schemeClr val="accent3"/>
                          </a:solidFill>
                          <a:latin typeface="Arial" panose="020B0604020202020204" pitchFamily="34" charset="0"/>
                          <a:cs typeface="Arial" panose="020B0604020202020204" pitchFamily="34" charset="0"/>
                        </a:rPr>
                        <a:t>Dec</a:t>
                      </a:r>
                    </a:p>
                  </a:txBody>
                  <a:tcPr vert="vert" anchor="ctr">
                    <a:noFill/>
                  </a:tcPr>
                </a:tc>
                <a:extLst>
                  <a:ext uri="{0D108BD9-81ED-4DB2-BD59-A6C34878D82A}">
                    <a16:rowId xmlns:a16="http://schemas.microsoft.com/office/drawing/2014/main" val="3571113929"/>
                  </a:ext>
                </a:extLst>
              </a:tr>
            </a:tbl>
          </a:graphicData>
        </a:graphic>
      </p:graphicFrame>
      <p:sp>
        <p:nvSpPr>
          <p:cNvPr id="10" name="TextBox 9">
            <a:extLst>
              <a:ext uri="{FF2B5EF4-FFF2-40B4-BE49-F238E27FC236}">
                <a16:creationId xmlns:a16="http://schemas.microsoft.com/office/drawing/2014/main" id="{A683A06A-F053-4A97-9F24-65A3C8DC0147}"/>
              </a:ext>
            </a:extLst>
          </p:cNvPr>
          <p:cNvSpPr txBox="1"/>
          <p:nvPr/>
        </p:nvSpPr>
        <p:spPr>
          <a:xfrm>
            <a:off x="3418708" y="3280498"/>
            <a:ext cx="1463040" cy="249896"/>
          </a:xfrm>
          <a:prstGeom prst="rect">
            <a:avLst/>
          </a:prstGeom>
          <a:solidFill>
            <a:schemeClr val="accent1">
              <a:lumMod val="40000"/>
              <a:lumOff val="60000"/>
            </a:schemeClr>
          </a:solidFill>
          <a:ln w="19050">
            <a:solidFill>
              <a:schemeClr val="accent1"/>
            </a:solidFill>
          </a:ln>
        </p:spPr>
        <p:txBody>
          <a:bodyPr wrap="square" lIns="86061" tIns="43031" rIns="86061" bIns="43031" rtlCol="0" anchor="ctr">
            <a:spAutoFit/>
          </a:bodyPr>
          <a:lstStyle/>
          <a:p>
            <a:pPr algn="ctr"/>
            <a:r>
              <a:rPr lang="en-US" sz="1059" b="1" dirty="0">
                <a:latin typeface="Arial" panose="020B0604020202020204" pitchFamily="34" charset="0"/>
                <a:cs typeface="Arial" panose="020B0604020202020204" pitchFamily="34" charset="0"/>
              </a:rPr>
              <a:t>RFP Process </a:t>
            </a:r>
          </a:p>
        </p:txBody>
      </p:sp>
      <p:cxnSp>
        <p:nvCxnSpPr>
          <p:cNvPr id="9" name="Straight Connector 8">
            <a:extLst>
              <a:ext uri="{FF2B5EF4-FFF2-40B4-BE49-F238E27FC236}">
                <a16:creationId xmlns:a16="http://schemas.microsoft.com/office/drawing/2014/main" id="{499E8D43-F4B8-4A50-A340-871965A862B9}"/>
              </a:ext>
            </a:extLst>
          </p:cNvPr>
          <p:cNvCxnSpPr/>
          <p:nvPr/>
        </p:nvCxnSpPr>
        <p:spPr>
          <a:xfrm flipH="1">
            <a:off x="8353147" y="1995045"/>
            <a:ext cx="2829"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EC41B006-7F2B-4A17-9B29-57A619B1B77F}"/>
              </a:ext>
            </a:extLst>
          </p:cNvPr>
          <p:cNvSpPr txBox="1"/>
          <p:nvPr/>
        </p:nvSpPr>
        <p:spPr>
          <a:xfrm>
            <a:off x="8161511" y="3265068"/>
            <a:ext cx="411480" cy="249896"/>
          </a:xfrm>
          <a:prstGeom prst="rect">
            <a:avLst/>
          </a:prstGeom>
          <a:solidFill>
            <a:schemeClr val="accent2"/>
          </a:solidFill>
          <a:ln w="19050">
            <a:noFill/>
          </a:ln>
        </p:spPr>
        <p:txBody>
          <a:bodyPr wrap="square" lIns="86061" tIns="43031" rIns="86061" bIns="43031" rtlCol="0">
            <a:spAutoFit/>
          </a:bodyPr>
          <a:lstStyle/>
          <a:p>
            <a:endParaRPr lang="en-US" sz="1059" dirty="0">
              <a:solidFill>
                <a:srgbClr val="0000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fontScale="90000"/>
          </a:bodyPr>
          <a:lstStyle/>
          <a:p>
            <a:r>
              <a:rPr lang="en-US" dirty="0"/>
              <a:t>2019-2022 Timeline</a:t>
            </a:r>
            <a:br>
              <a:rPr lang="en-US" dirty="0"/>
            </a:br>
            <a:r>
              <a:rPr lang="en-US" dirty="0"/>
              <a:t>Maine Shared Community Health Needs Assessment</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dirty="0"/>
          </a:p>
        </p:txBody>
      </p:sp>
      <p:cxnSp>
        <p:nvCxnSpPr>
          <p:cNvPr id="4" name="Straight Connector 3">
            <a:extLst>
              <a:ext uri="{FF2B5EF4-FFF2-40B4-BE49-F238E27FC236}">
                <a16:creationId xmlns:a16="http://schemas.microsoft.com/office/drawing/2014/main" id="{9E936FBE-535C-4B97-90D2-F4752901C53C}"/>
              </a:ext>
            </a:extLst>
          </p:cNvPr>
          <p:cNvCxnSpPr>
            <a:endCxn id="73" idx="1"/>
          </p:cNvCxnSpPr>
          <p:nvPr/>
        </p:nvCxnSpPr>
        <p:spPr>
          <a:xfrm flipH="1" flipV="1">
            <a:off x="6787470" y="4173466"/>
            <a:ext cx="3790" cy="14787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0D062D4-39FA-46B1-8F36-6F7E0F4120DD}"/>
              </a:ext>
            </a:extLst>
          </p:cNvPr>
          <p:cNvSpPr txBox="1"/>
          <p:nvPr/>
        </p:nvSpPr>
        <p:spPr>
          <a:xfrm>
            <a:off x="6897375" y="2335126"/>
            <a:ext cx="1188720" cy="457200"/>
          </a:xfrm>
          <a:prstGeom prst="rect">
            <a:avLst/>
          </a:prstGeom>
          <a:solidFill>
            <a:schemeClr val="accent2"/>
          </a:solidFill>
          <a:ln w="3175">
            <a:solidFill>
              <a:schemeClr val="accent1"/>
            </a:solidFill>
          </a:ln>
        </p:spPr>
        <p:txBody>
          <a:bodyPr wrap="square" lIns="86061" tIns="43031" rIns="86061" bIns="43031" rtlCol="0">
            <a:spAutoFit/>
          </a:bodyPr>
          <a:lstStyle/>
          <a:p>
            <a:pPr algn="ctr"/>
            <a:r>
              <a:rPr lang="en-US" sz="1059" dirty="0">
                <a:solidFill>
                  <a:schemeClr val="bg1"/>
                </a:solidFill>
                <a:latin typeface="Arial" panose="020B0604020202020204" pitchFamily="34" charset="0"/>
                <a:cs typeface="Arial" panose="020B0604020202020204" pitchFamily="34" charset="0"/>
              </a:rPr>
              <a:t>Draft Final reports</a:t>
            </a:r>
            <a:endParaRPr lang="en-US" sz="1059" b="1" dirty="0">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49743B3E-1923-4ED0-81AD-90140C2644F7}"/>
              </a:ext>
            </a:extLst>
          </p:cNvPr>
          <p:cNvCxnSpPr>
            <a:cxnSpLocks/>
          </p:cNvCxnSpPr>
          <p:nvPr/>
        </p:nvCxnSpPr>
        <p:spPr>
          <a:xfrm flipH="1">
            <a:off x="7493475" y="2792326"/>
            <a:ext cx="0" cy="9221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5D093C-4725-423C-8059-A39312AADE24}"/>
              </a:ext>
            </a:extLst>
          </p:cNvPr>
          <p:cNvSpPr txBox="1"/>
          <p:nvPr/>
        </p:nvSpPr>
        <p:spPr>
          <a:xfrm>
            <a:off x="2099520" y="3798991"/>
            <a:ext cx="2608729" cy="276954"/>
          </a:xfrm>
          <a:prstGeom prst="rect">
            <a:avLst/>
          </a:prstGeom>
          <a:solidFill>
            <a:schemeClr val="accent2">
              <a:lumMod val="40000"/>
              <a:lumOff val="60000"/>
            </a:schemeClr>
          </a:solidFill>
          <a:ln w="25400">
            <a:solidFill>
              <a:schemeClr val="tx1"/>
            </a:solidFill>
          </a:ln>
        </p:spPr>
        <p:txBody>
          <a:bodyPr wrap="square" lIns="86061" tIns="43031" rIns="86061" bIns="43031" rtlCol="0" anchor="ctr">
            <a:spAutoFit/>
          </a:bodyPr>
          <a:lstStyle/>
          <a:p>
            <a:pPr algn="ctr"/>
            <a:r>
              <a:rPr lang="en-US" sz="1235" b="1" dirty="0">
                <a:solidFill>
                  <a:prstClr val="black"/>
                </a:solidFill>
                <a:latin typeface="Arial" panose="020B0604020202020204" pitchFamily="34" charset="0"/>
                <a:cs typeface="Arial" panose="020B0604020202020204" pitchFamily="34" charset="0"/>
              </a:rPr>
              <a:t>2020</a:t>
            </a:r>
          </a:p>
        </p:txBody>
      </p:sp>
      <p:sp>
        <p:nvSpPr>
          <p:cNvPr id="13" name="TextBox 12">
            <a:extLst>
              <a:ext uri="{FF2B5EF4-FFF2-40B4-BE49-F238E27FC236}">
                <a16:creationId xmlns:a16="http://schemas.microsoft.com/office/drawing/2014/main" id="{09D53150-02E7-4A96-9A23-B82D846F07A2}"/>
              </a:ext>
            </a:extLst>
          </p:cNvPr>
          <p:cNvSpPr txBox="1"/>
          <p:nvPr/>
        </p:nvSpPr>
        <p:spPr>
          <a:xfrm>
            <a:off x="4888375" y="3287789"/>
            <a:ext cx="2513360" cy="249896"/>
          </a:xfrm>
          <a:prstGeom prst="rect">
            <a:avLst/>
          </a:prstGeom>
          <a:solidFill>
            <a:schemeClr val="accent2">
              <a:lumMod val="60000"/>
              <a:lumOff val="40000"/>
            </a:schemeClr>
          </a:solidFill>
          <a:ln w="19050">
            <a:solidFill>
              <a:schemeClr val="accent2"/>
            </a:solidFill>
          </a:ln>
        </p:spPr>
        <p:txBody>
          <a:bodyPr wrap="square" lIns="86061" tIns="43031" rIns="86061" bIns="43031" rtlCol="0">
            <a:spAutoFit/>
          </a:bodyPr>
          <a:lstStyle/>
          <a:p>
            <a:r>
              <a:rPr lang="en-US" sz="1059" b="1" dirty="0">
                <a:solidFill>
                  <a:srgbClr val="000000"/>
                </a:solidFill>
                <a:latin typeface="Arial" panose="020B0604020202020204" pitchFamily="34" charset="0"/>
                <a:cs typeface="Arial" panose="020B0604020202020204" pitchFamily="34" charset="0"/>
              </a:rPr>
              <a:t>Schedule, plan, &amp; conduct outreach</a:t>
            </a:r>
          </a:p>
        </p:txBody>
      </p:sp>
      <p:sp>
        <p:nvSpPr>
          <p:cNvPr id="14" name="TextBox 13">
            <a:extLst>
              <a:ext uri="{FF2B5EF4-FFF2-40B4-BE49-F238E27FC236}">
                <a16:creationId xmlns:a16="http://schemas.microsoft.com/office/drawing/2014/main" id="{876ACD8E-13E5-44F8-97D0-D5CB960047D2}"/>
              </a:ext>
            </a:extLst>
          </p:cNvPr>
          <p:cNvSpPr txBox="1"/>
          <p:nvPr/>
        </p:nvSpPr>
        <p:spPr>
          <a:xfrm>
            <a:off x="7289161" y="3798991"/>
            <a:ext cx="2608729" cy="276954"/>
          </a:xfrm>
          <a:prstGeom prst="rect">
            <a:avLst/>
          </a:prstGeom>
          <a:solidFill>
            <a:schemeClr val="accent2"/>
          </a:solidFill>
          <a:ln w="25400">
            <a:solidFill>
              <a:schemeClr val="tx1"/>
            </a:solidFill>
          </a:ln>
        </p:spPr>
        <p:txBody>
          <a:bodyPr wrap="square" lIns="86061" tIns="43031" rIns="86061" bIns="43031" rtlCol="0" anchor="ctr">
            <a:spAutoFit/>
          </a:bodyPr>
          <a:lstStyle/>
          <a:p>
            <a:pPr algn="ctr"/>
            <a:r>
              <a:rPr lang="en-US" sz="1235" b="1" dirty="0">
                <a:solidFill>
                  <a:schemeClr val="bg1"/>
                </a:solidFill>
                <a:latin typeface="Arial" panose="020B0604020202020204" pitchFamily="34" charset="0"/>
                <a:cs typeface="Arial" panose="020B0604020202020204" pitchFamily="34" charset="0"/>
              </a:rPr>
              <a:t>2022</a:t>
            </a:r>
          </a:p>
        </p:txBody>
      </p:sp>
      <p:sp>
        <p:nvSpPr>
          <p:cNvPr id="15" name="TextBox 14">
            <a:extLst>
              <a:ext uri="{FF2B5EF4-FFF2-40B4-BE49-F238E27FC236}">
                <a16:creationId xmlns:a16="http://schemas.microsoft.com/office/drawing/2014/main" id="{FF2BAA62-28A3-449D-A40C-223FB46F784E}"/>
              </a:ext>
            </a:extLst>
          </p:cNvPr>
          <p:cNvSpPr txBox="1"/>
          <p:nvPr/>
        </p:nvSpPr>
        <p:spPr>
          <a:xfrm>
            <a:off x="1217120" y="3798991"/>
            <a:ext cx="909292" cy="276954"/>
          </a:xfrm>
          <a:prstGeom prst="rect">
            <a:avLst/>
          </a:prstGeom>
          <a:solidFill>
            <a:schemeClr val="accent3">
              <a:lumMod val="25000"/>
              <a:lumOff val="75000"/>
            </a:schemeClr>
          </a:solidFill>
          <a:ln w="25400">
            <a:solidFill>
              <a:schemeClr val="tx1"/>
            </a:solidFill>
          </a:ln>
        </p:spPr>
        <p:txBody>
          <a:bodyPr wrap="square" lIns="86061" tIns="43031" rIns="86061" bIns="43031" rtlCol="0" anchor="ctr">
            <a:spAutoFit/>
          </a:bodyPr>
          <a:lstStyle/>
          <a:p>
            <a:pPr algn="ctr"/>
            <a:r>
              <a:rPr lang="en-US" sz="1235" b="1" dirty="0">
                <a:solidFill>
                  <a:prstClr val="black"/>
                </a:solidFill>
                <a:latin typeface="Arial" panose="020B0604020202020204" pitchFamily="34" charset="0"/>
                <a:cs typeface="Arial" panose="020B0604020202020204" pitchFamily="34" charset="0"/>
              </a:rPr>
              <a:t>2019</a:t>
            </a:r>
          </a:p>
        </p:txBody>
      </p:sp>
      <p:sp>
        <p:nvSpPr>
          <p:cNvPr id="57" name="TextBox 56">
            <a:extLst>
              <a:ext uri="{FF2B5EF4-FFF2-40B4-BE49-F238E27FC236}">
                <a16:creationId xmlns:a16="http://schemas.microsoft.com/office/drawing/2014/main" id="{7EAD11EA-26CD-442A-B3BE-4D299D388039}"/>
              </a:ext>
            </a:extLst>
          </p:cNvPr>
          <p:cNvSpPr txBox="1"/>
          <p:nvPr/>
        </p:nvSpPr>
        <p:spPr>
          <a:xfrm>
            <a:off x="1609119" y="3396722"/>
            <a:ext cx="1804351" cy="380300"/>
          </a:xfrm>
          <a:prstGeom prst="rect">
            <a:avLst/>
          </a:prstGeom>
          <a:solidFill>
            <a:schemeClr val="accent3">
              <a:lumMod val="25000"/>
              <a:lumOff val="75000"/>
            </a:schemeClr>
          </a:solidFill>
          <a:ln>
            <a:solidFill>
              <a:schemeClr val="accent5"/>
            </a:solidFill>
          </a:ln>
        </p:spPr>
        <p:txBody>
          <a:bodyPr wrap="square" lIns="53788" tIns="26894" rIns="53788" bIns="26894" rtlCol="0" anchor="ctr">
            <a:spAutoFit/>
          </a:bodyPr>
          <a:lstStyle/>
          <a:p>
            <a:r>
              <a:rPr lang="en-US" sz="1059" b="1" dirty="0">
                <a:solidFill>
                  <a:prstClr val="black"/>
                </a:solidFill>
                <a:latin typeface="Arial" panose="020B0604020202020204" pitchFamily="34" charset="0"/>
                <a:cs typeface="Arial" panose="020B0604020202020204" pitchFamily="34" charset="0"/>
              </a:rPr>
              <a:t>Indicator list and analysis plan</a:t>
            </a:r>
          </a:p>
        </p:txBody>
      </p:sp>
      <p:sp>
        <p:nvSpPr>
          <p:cNvPr id="59" name="TextBox 58">
            <a:extLst>
              <a:ext uri="{FF2B5EF4-FFF2-40B4-BE49-F238E27FC236}">
                <a16:creationId xmlns:a16="http://schemas.microsoft.com/office/drawing/2014/main" id="{E7BBD220-6CD2-40CF-9D0E-9C04EC39BE96}"/>
              </a:ext>
            </a:extLst>
          </p:cNvPr>
          <p:cNvSpPr txBox="1"/>
          <p:nvPr/>
        </p:nvSpPr>
        <p:spPr>
          <a:xfrm>
            <a:off x="7315880" y="3541616"/>
            <a:ext cx="358721" cy="249896"/>
          </a:xfrm>
          <a:prstGeom prst="rect">
            <a:avLst/>
          </a:prstGeom>
          <a:solidFill>
            <a:schemeClr val="accent2">
              <a:lumMod val="40000"/>
              <a:lumOff val="60000"/>
            </a:schemeClr>
          </a:solidFill>
          <a:ln w="19050">
            <a:noFill/>
          </a:ln>
        </p:spPr>
        <p:txBody>
          <a:bodyPr wrap="square" lIns="86061" tIns="43031" rIns="86061" bIns="43031" rtlCol="0">
            <a:spAutoFit/>
          </a:bodyPr>
          <a:lstStyle/>
          <a:p>
            <a:endParaRPr lang="en-US" sz="1059" dirty="0">
              <a:solidFill>
                <a:srgbClr val="000000"/>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B35219D8-F38C-4D79-B6D5-0CD876D326E8}"/>
              </a:ext>
            </a:extLst>
          </p:cNvPr>
          <p:cNvSpPr txBox="1"/>
          <p:nvPr/>
        </p:nvSpPr>
        <p:spPr>
          <a:xfrm>
            <a:off x="7964154" y="3530303"/>
            <a:ext cx="1942415" cy="249896"/>
          </a:xfrm>
          <a:prstGeom prst="rect">
            <a:avLst/>
          </a:prstGeom>
          <a:solidFill>
            <a:schemeClr val="tx2">
              <a:lumMod val="40000"/>
              <a:lumOff val="60000"/>
            </a:schemeClr>
          </a:solidFill>
          <a:ln w="19050">
            <a:solidFill>
              <a:schemeClr val="tx2">
                <a:lumMod val="40000"/>
                <a:lumOff val="60000"/>
              </a:schemeClr>
            </a:solidFill>
          </a:ln>
        </p:spPr>
        <p:txBody>
          <a:bodyPr wrap="square" lIns="0" tIns="43031" rIns="0" bIns="43031" rtlCol="0">
            <a:spAutoFit/>
          </a:bodyPr>
          <a:lstStyle/>
          <a:p>
            <a:pPr algn="ctr"/>
            <a:r>
              <a:rPr lang="en-US" sz="1059" b="1" dirty="0">
                <a:solidFill>
                  <a:srgbClr val="000000"/>
                </a:solidFill>
                <a:latin typeface="Arial" panose="020B0604020202020204" pitchFamily="34" charset="0"/>
                <a:cs typeface="Arial" panose="020B0604020202020204" pitchFamily="34" charset="0"/>
              </a:rPr>
              <a:t>Health Improvement Planning</a:t>
            </a:r>
          </a:p>
        </p:txBody>
      </p:sp>
      <p:sp>
        <p:nvSpPr>
          <p:cNvPr id="61" name="TextBox 60">
            <a:extLst>
              <a:ext uri="{FF2B5EF4-FFF2-40B4-BE49-F238E27FC236}">
                <a16:creationId xmlns:a16="http://schemas.microsoft.com/office/drawing/2014/main" id="{B36B854D-13B4-4BD4-8429-0D9BA450C31F}"/>
              </a:ext>
            </a:extLst>
          </p:cNvPr>
          <p:cNvSpPr txBox="1"/>
          <p:nvPr/>
        </p:nvSpPr>
        <p:spPr>
          <a:xfrm rot="8995">
            <a:off x="7675358" y="1582304"/>
            <a:ext cx="1371600" cy="575882"/>
          </a:xfrm>
          <a:prstGeom prst="rect">
            <a:avLst/>
          </a:prstGeom>
          <a:solidFill>
            <a:schemeClr val="accent2"/>
          </a:solidFill>
          <a:ln w="3175">
            <a:solidFill>
              <a:schemeClr val="accent1"/>
            </a:solidFill>
          </a:ln>
        </p:spPr>
        <p:txBody>
          <a:bodyPr wrap="square" lIns="86061" tIns="43031" rIns="86061" bIns="43031" rtlCol="0">
            <a:spAutoFit/>
          </a:bodyPr>
          <a:lstStyle/>
          <a:p>
            <a:pPr algn="ctr"/>
            <a:r>
              <a:rPr lang="en-US" sz="1059" dirty="0">
                <a:solidFill>
                  <a:schemeClr val="bg1"/>
                </a:solidFill>
                <a:latin typeface="Arial" panose="020B0604020202020204" pitchFamily="34" charset="0"/>
                <a:cs typeface="Arial" panose="020B0604020202020204" pitchFamily="34" charset="0"/>
              </a:rPr>
              <a:t>Update Data, post on interactive data portal </a:t>
            </a:r>
          </a:p>
        </p:txBody>
      </p:sp>
      <p:cxnSp>
        <p:nvCxnSpPr>
          <p:cNvPr id="64" name="Straight Connector 63">
            <a:extLst>
              <a:ext uri="{FF2B5EF4-FFF2-40B4-BE49-F238E27FC236}">
                <a16:creationId xmlns:a16="http://schemas.microsoft.com/office/drawing/2014/main" id="{8CA09B7A-9046-46F7-BFD3-306568908168}"/>
              </a:ext>
            </a:extLst>
          </p:cNvPr>
          <p:cNvCxnSpPr>
            <a:stCxn id="75" idx="0"/>
          </p:cNvCxnSpPr>
          <p:nvPr/>
        </p:nvCxnSpPr>
        <p:spPr>
          <a:xfrm flipV="1">
            <a:off x="6408606" y="4075945"/>
            <a:ext cx="1567" cy="8610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6A81A46-C83F-4D5A-A611-C8EBADF1F201}"/>
              </a:ext>
            </a:extLst>
          </p:cNvPr>
          <p:cNvSpPr txBox="1"/>
          <p:nvPr/>
        </p:nvSpPr>
        <p:spPr>
          <a:xfrm rot="8995">
            <a:off x="7334485" y="4924358"/>
            <a:ext cx="1259069" cy="412889"/>
          </a:xfrm>
          <a:prstGeom prst="rect">
            <a:avLst/>
          </a:prstGeom>
          <a:solidFill>
            <a:schemeClr val="accent2"/>
          </a:solidFill>
          <a:ln w="3175">
            <a:solidFill>
              <a:schemeClr val="tx1"/>
            </a:solidFill>
          </a:ln>
        </p:spPr>
        <p:txBody>
          <a:bodyPr wrap="square" lIns="86061" tIns="43031" rIns="86061" bIns="43031" rtlCol="0">
            <a:spAutoFit/>
          </a:bodyPr>
          <a:lstStyle/>
          <a:p>
            <a:pPr algn="ctr"/>
            <a:r>
              <a:rPr lang="en-US" sz="1059" dirty="0">
                <a:solidFill>
                  <a:schemeClr val="bg1"/>
                </a:solidFill>
                <a:latin typeface="Arial" panose="020B0604020202020204" pitchFamily="34" charset="0"/>
                <a:cs typeface="Arial" panose="020B0604020202020204" pitchFamily="34" charset="0"/>
              </a:rPr>
              <a:t>Release 2022 </a:t>
            </a:r>
          </a:p>
          <a:p>
            <a:pPr algn="ctr"/>
            <a:r>
              <a:rPr lang="en-US" sz="1059" dirty="0">
                <a:solidFill>
                  <a:schemeClr val="bg1"/>
                </a:solidFill>
                <a:latin typeface="Arial" panose="020B0604020202020204" pitchFamily="34" charset="0"/>
                <a:cs typeface="Arial" panose="020B0604020202020204" pitchFamily="34" charset="0"/>
              </a:rPr>
              <a:t>CHNA Reports</a:t>
            </a:r>
          </a:p>
        </p:txBody>
      </p:sp>
      <p:cxnSp>
        <p:nvCxnSpPr>
          <p:cNvPr id="66" name="Straight Connector 65">
            <a:extLst>
              <a:ext uri="{FF2B5EF4-FFF2-40B4-BE49-F238E27FC236}">
                <a16:creationId xmlns:a16="http://schemas.microsoft.com/office/drawing/2014/main" id="{176F58F0-C864-4BD7-9D40-575223BC9593}"/>
              </a:ext>
            </a:extLst>
          </p:cNvPr>
          <p:cNvCxnSpPr>
            <a:stCxn id="65" idx="0"/>
          </p:cNvCxnSpPr>
          <p:nvPr/>
        </p:nvCxnSpPr>
        <p:spPr>
          <a:xfrm flipH="1" flipV="1">
            <a:off x="7964154" y="4075965"/>
            <a:ext cx="406" cy="8483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Left Brace 66">
            <a:extLst>
              <a:ext uri="{FF2B5EF4-FFF2-40B4-BE49-F238E27FC236}">
                <a16:creationId xmlns:a16="http://schemas.microsoft.com/office/drawing/2014/main" id="{25F228B8-376A-4FDB-85B8-0770FCB9273E}"/>
              </a:ext>
            </a:extLst>
          </p:cNvPr>
          <p:cNvSpPr/>
          <p:nvPr/>
        </p:nvSpPr>
        <p:spPr>
          <a:xfrm rot="16200000">
            <a:off x="1624812" y="3682201"/>
            <a:ext cx="97503" cy="885031"/>
          </a:xfrm>
          <a:prstGeom prst="leftBrace">
            <a:avLst>
              <a:gd name="adj1" fmla="val 87641"/>
              <a:gd name="adj2" fmla="val 4801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9">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9C3BA2EB-3B99-475A-8957-AE528196111D}"/>
              </a:ext>
            </a:extLst>
          </p:cNvPr>
          <p:cNvSpPr txBox="1"/>
          <p:nvPr/>
        </p:nvSpPr>
        <p:spPr>
          <a:xfrm rot="8995">
            <a:off x="1461760" y="5408405"/>
            <a:ext cx="1463600" cy="457200"/>
          </a:xfrm>
          <a:prstGeom prst="rect">
            <a:avLst/>
          </a:prstGeom>
          <a:solidFill>
            <a:schemeClr val="accent3">
              <a:lumMod val="25000"/>
              <a:lumOff val="75000"/>
            </a:schemeClr>
          </a:solidFill>
          <a:ln w="3175">
            <a:solidFill>
              <a:schemeClr val="accent5"/>
            </a:solidFill>
          </a:ln>
        </p:spPr>
        <p:txBody>
          <a:bodyPr wrap="square" lIns="86061" tIns="43031" rIns="86061" bIns="43031" rtlCol="0">
            <a:spAutoFit/>
          </a:bodyPr>
          <a:lstStyle/>
          <a:p>
            <a:pPr algn="ctr"/>
            <a:r>
              <a:rPr lang="en-US" sz="1059" dirty="0">
                <a:solidFill>
                  <a:srgbClr val="000000"/>
                </a:solidFill>
                <a:latin typeface="Arial" panose="020B0604020202020204" pitchFamily="34" charset="0"/>
                <a:cs typeface="Arial" panose="020B0604020202020204" pitchFamily="34" charset="0"/>
              </a:rPr>
              <a:t>Conduct QI on CE materials </a:t>
            </a:r>
          </a:p>
        </p:txBody>
      </p:sp>
      <p:sp>
        <p:nvSpPr>
          <p:cNvPr id="70" name="TextBox 69">
            <a:extLst>
              <a:ext uri="{FF2B5EF4-FFF2-40B4-BE49-F238E27FC236}">
                <a16:creationId xmlns:a16="http://schemas.microsoft.com/office/drawing/2014/main" id="{65BD595B-5F90-4E9D-BD5B-C3BCABE069D8}"/>
              </a:ext>
            </a:extLst>
          </p:cNvPr>
          <p:cNvSpPr txBox="1"/>
          <p:nvPr/>
        </p:nvSpPr>
        <p:spPr>
          <a:xfrm rot="8995">
            <a:off x="1461255" y="5949873"/>
            <a:ext cx="1452387" cy="274320"/>
          </a:xfrm>
          <a:prstGeom prst="rect">
            <a:avLst/>
          </a:prstGeom>
          <a:solidFill>
            <a:schemeClr val="accent3">
              <a:lumMod val="25000"/>
              <a:lumOff val="75000"/>
            </a:schemeClr>
          </a:solidFill>
          <a:ln w="3175">
            <a:solidFill>
              <a:schemeClr val="accent5"/>
            </a:solidFill>
          </a:ln>
        </p:spPr>
        <p:txBody>
          <a:bodyPr wrap="square" lIns="86061" tIns="43031" rIns="86061" bIns="43031" rtlCol="0">
            <a:spAutoFit/>
          </a:bodyPr>
          <a:lstStyle/>
          <a:p>
            <a:pPr algn="ctr"/>
            <a:r>
              <a:rPr lang="en-US" sz="1059" dirty="0">
                <a:solidFill>
                  <a:srgbClr val="000000"/>
                </a:solidFill>
                <a:latin typeface="Arial" panose="020B0604020202020204" pitchFamily="34" charset="0"/>
                <a:cs typeface="Arial" panose="020B0604020202020204" pitchFamily="34" charset="0"/>
              </a:rPr>
              <a:t>Renew MOU</a:t>
            </a:r>
          </a:p>
        </p:txBody>
      </p:sp>
      <p:sp>
        <p:nvSpPr>
          <p:cNvPr id="71" name="TextBox 70">
            <a:extLst>
              <a:ext uri="{FF2B5EF4-FFF2-40B4-BE49-F238E27FC236}">
                <a16:creationId xmlns:a16="http://schemas.microsoft.com/office/drawing/2014/main" id="{F26CD503-EE55-4D1B-971F-23763004BF01}"/>
              </a:ext>
            </a:extLst>
          </p:cNvPr>
          <p:cNvSpPr txBox="1"/>
          <p:nvPr/>
        </p:nvSpPr>
        <p:spPr>
          <a:xfrm>
            <a:off x="4380956" y="1962903"/>
            <a:ext cx="978700" cy="412889"/>
          </a:xfrm>
          <a:prstGeom prst="rect">
            <a:avLst/>
          </a:prstGeom>
          <a:solidFill>
            <a:schemeClr val="accent2">
              <a:lumMod val="60000"/>
              <a:lumOff val="40000"/>
            </a:schemeClr>
          </a:solidFill>
          <a:ln w="0">
            <a:solidFill>
              <a:schemeClr val="accent2"/>
            </a:solidFill>
          </a:ln>
        </p:spPr>
        <p:txBody>
          <a:bodyPr wrap="square" lIns="86061" tIns="43031" rIns="86061" bIns="43031" rtlCol="0">
            <a:spAutoFit/>
          </a:bodyPr>
          <a:lstStyle/>
          <a:p>
            <a:pPr algn="ctr"/>
            <a:r>
              <a:rPr lang="en-US" sz="1059" dirty="0">
                <a:latin typeface="Arial" panose="020B0604020202020204" pitchFamily="34" charset="0"/>
                <a:cs typeface="Arial" panose="020B0604020202020204" pitchFamily="34" charset="0"/>
              </a:rPr>
              <a:t>Contract with C&amp;C vendors</a:t>
            </a:r>
          </a:p>
        </p:txBody>
      </p:sp>
      <p:sp>
        <p:nvSpPr>
          <p:cNvPr id="73" name="Left Brace 72">
            <a:extLst>
              <a:ext uri="{FF2B5EF4-FFF2-40B4-BE49-F238E27FC236}">
                <a16:creationId xmlns:a16="http://schemas.microsoft.com/office/drawing/2014/main" id="{1350EFD4-B39D-4CAB-8ECE-33FE02EBB28F}"/>
              </a:ext>
            </a:extLst>
          </p:cNvPr>
          <p:cNvSpPr/>
          <p:nvPr/>
        </p:nvSpPr>
        <p:spPr>
          <a:xfrm rot="16200000">
            <a:off x="6760926" y="3830859"/>
            <a:ext cx="77283" cy="607931"/>
          </a:xfrm>
          <a:prstGeom prst="leftBrace">
            <a:avLst>
              <a:gd name="adj1" fmla="val 87641"/>
              <a:gd name="adj2" fmla="val 4801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9">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6DBBED42-27CA-404D-A327-1AC69398F9EC}"/>
              </a:ext>
            </a:extLst>
          </p:cNvPr>
          <p:cNvSpPr txBox="1"/>
          <p:nvPr/>
        </p:nvSpPr>
        <p:spPr>
          <a:xfrm rot="8995">
            <a:off x="5778531" y="4937023"/>
            <a:ext cx="1259069" cy="412889"/>
          </a:xfrm>
          <a:prstGeom prst="rect">
            <a:avLst/>
          </a:prstGeom>
          <a:solidFill>
            <a:schemeClr val="accent2">
              <a:lumMod val="60000"/>
              <a:lumOff val="40000"/>
            </a:schemeClr>
          </a:solidFill>
          <a:ln w="3175">
            <a:solidFill>
              <a:schemeClr val="accent2"/>
            </a:solidFill>
          </a:ln>
        </p:spPr>
        <p:txBody>
          <a:bodyPr wrap="square" lIns="86061" tIns="43031" rIns="86061" bIns="43031" rtlCol="0">
            <a:spAutoFit/>
          </a:bodyPr>
          <a:lstStyle/>
          <a:p>
            <a:pPr algn="ctr"/>
            <a:r>
              <a:rPr lang="en-US" sz="1059" dirty="0">
                <a:solidFill>
                  <a:srgbClr val="000000"/>
                </a:solidFill>
                <a:latin typeface="Arial" panose="020B0604020202020204" pitchFamily="34" charset="0"/>
                <a:cs typeface="Arial" panose="020B0604020202020204" pitchFamily="34" charset="0"/>
              </a:rPr>
              <a:t>Release 2021 Health Profiles</a:t>
            </a:r>
          </a:p>
        </p:txBody>
      </p:sp>
      <p:cxnSp>
        <p:nvCxnSpPr>
          <p:cNvPr id="63" name="Straight Connector 62">
            <a:extLst>
              <a:ext uri="{FF2B5EF4-FFF2-40B4-BE49-F238E27FC236}">
                <a16:creationId xmlns:a16="http://schemas.microsoft.com/office/drawing/2014/main" id="{2F60AE4B-7B8A-4081-A376-793F97E0332D}"/>
              </a:ext>
            </a:extLst>
          </p:cNvPr>
          <p:cNvCxnSpPr/>
          <p:nvPr/>
        </p:nvCxnSpPr>
        <p:spPr>
          <a:xfrm flipV="1">
            <a:off x="1648988" y="4173468"/>
            <a:ext cx="1" cy="7530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77A8EE6-01A7-44A6-A383-D79650DB0F09}"/>
              </a:ext>
            </a:extLst>
          </p:cNvPr>
          <p:cNvSpPr txBox="1"/>
          <p:nvPr/>
        </p:nvSpPr>
        <p:spPr>
          <a:xfrm rot="8995">
            <a:off x="1461877" y="4843130"/>
            <a:ext cx="1463040" cy="457200"/>
          </a:xfrm>
          <a:prstGeom prst="rect">
            <a:avLst/>
          </a:prstGeom>
          <a:solidFill>
            <a:schemeClr val="accent3">
              <a:lumMod val="25000"/>
              <a:lumOff val="75000"/>
            </a:schemeClr>
          </a:solidFill>
          <a:ln w="3175">
            <a:solidFill>
              <a:schemeClr val="accent5"/>
            </a:solidFill>
          </a:ln>
        </p:spPr>
        <p:txBody>
          <a:bodyPr wrap="square" lIns="86061" tIns="43031" rIns="86061" bIns="43031" rtlCol="0">
            <a:spAutoFit/>
          </a:bodyPr>
          <a:lstStyle/>
          <a:p>
            <a:pPr algn="ctr"/>
            <a:r>
              <a:rPr lang="en-US" sz="1059" dirty="0">
                <a:solidFill>
                  <a:srgbClr val="000000"/>
                </a:solidFill>
                <a:latin typeface="Arial" panose="020B0604020202020204" pitchFamily="34" charset="0"/>
                <a:cs typeface="Arial" panose="020B0604020202020204" pitchFamily="34" charset="0"/>
              </a:rPr>
              <a:t>2019-2021 </a:t>
            </a:r>
          </a:p>
          <a:p>
            <a:pPr algn="ctr"/>
            <a:r>
              <a:rPr lang="en-US" sz="1059" dirty="0">
                <a:solidFill>
                  <a:srgbClr val="000000"/>
                </a:solidFill>
                <a:latin typeface="Arial" panose="020B0604020202020204" pitchFamily="34" charset="0"/>
                <a:cs typeface="Arial" panose="020B0604020202020204" pitchFamily="34" charset="0"/>
              </a:rPr>
              <a:t>Hospital’s Adopt ISs </a:t>
            </a:r>
          </a:p>
        </p:txBody>
      </p:sp>
      <p:sp>
        <p:nvSpPr>
          <p:cNvPr id="74" name="TextBox 73">
            <a:extLst>
              <a:ext uri="{FF2B5EF4-FFF2-40B4-BE49-F238E27FC236}">
                <a16:creationId xmlns:a16="http://schemas.microsoft.com/office/drawing/2014/main" id="{8D7FDB20-A263-431F-A94C-844DEE315717}"/>
              </a:ext>
            </a:extLst>
          </p:cNvPr>
          <p:cNvSpPr txBox="1"/>
          <p:nvPr/>
        </p:nvSpPr>
        <p:spPr>
          <a:xfrm rot="8995">
            <a:off x="6141914" y="5581190"/>
            <a:ext cx="1259069" cy="575882"/>
          </a:xfrm>
          <a:prstGeom prst="rect">
            <a:avLst/>
          </a:prstGeom>
          <a:solidFill>
            <a:schemeClr val="accent2">
              <a:lumMod val="60000"/>
              <a:lumOff val="40000"/>
            </a:schemeClr>
          </a:solidFill>
          <a:ln w="3175">
            <a:solidFill>
              <a:schemeClr val="accent2"/>
            </a:solidFill>
          </a:ln>
        </p:spPr>
        <p:txBody>
          <a:bodyPr wrap="square" lIns="86061" tIns="43031" rIns="86061" bIns="43031" rtlCol="0">
            <a:spAutoFit/>
          </a:bodyPr>
          <a:lstStyle/>
          <a:p>
            <a:pPr algn="ctr"/>
            <a:r>
              <a:rPr lang="en-US" sz="1059" dirty="0">
                <a:solidFill>
                  <a:srgbClr val="000000"/>
                </a:solidFill>
                <a:latin typeface="Arial" panose="020B0604020202020204" pitchFamily="34" charset="0"/>
                <a:cs typeface="Arial" panose="020B0604020202020204" pitchFamily="34" charset="0"/>
              </a:rPr>
              <a:t>Conduct Engagement Activities</a:t>
            </a:r>
          </a:p>
        </p:txBody>
      </p:sp>
      <p:sp>
        <p:nvSpPr>
          <p:cNvPr id="58" name="TextBox 57">
            <a:extLst>
              <a:ext uri="{FF2B5EF4-FFF2-40B4-BE49-F238E27FC236}">
                <a16:creationId xmlns:a16="http://schemas.microsoft.com/office/drawing/2014/main" id="{AD7FFC85-34EF-446F-B847-B0EC87EF4886}"/>
              </a:ext>
            </a:extLst>
          </p:cNvPr>
          <p:cNvSpPr txBox="1"/>
          <p:nvPr/>
        </p:nvSpPr>
        <p:spPr>
          <a:xfrm>
            <a:off x="4732678" y="3534974"/>
            <a:ext cx="1256109" cy="249896"/>
          </a:xfrm>
          <a:prstGeom prst="rect">
            <a:avLst/>
          </a:prstGeom>
          <a:solidFill>
            <a:schemeClr val="accent2">
              <a:lumMod val="60000"/>
              <a:lumOff val="40000"/>
            </a:schemeClr>
          </a:solidFill>
          <a:ln w="19050">
            <a:solidFill>
              <a:schemeClr val="accent2"/>
            </a:solidFill>
          </a:ln>
        </p:spPr>
        <p:txBody>
          <a:bodyPr wrap="square" lIns="86061" tIns="43031" rIns="86061" bIns="43031" rtlCol="0" anchor="ctr">
            <a:spAutoFit/>
          </a:bodyPr>
          <a:lstStyle/>
          <a:p>
            <a:pPr algn="ctr"/>
            <a:r>
              <a:rPr lang="en-US" sz="1059" b="1" dirty="0">
                <a:solidFill>
                  <a:srgbClr val="000000"/>
                </a:solidFill>
                <a:latin typeface="Arial" panose="020B0604020202020204" pitchFamily="34" charset="0"/>
                <a:cs typeface="Arial" panose="020B0604020202020204" pitchFamily="34" charset="0"/>
              </a:rPr>
              <a:t>Compile data </a:t>
            </a:r>
          </a:p>
        </p:txBody>
      </p:sp>
      <p:sp>
        <p:nvSpPr>
          <p:cNvPr id="72" name="TextBox 71">
            <a:extLst>
              <a:ext uri="{FF2B5EF4-FFF2-40B4-BE49-F238E27FC236}">
                <a16:creationId xmlns:a16="http://schemas.microsoft.com/office/drawing/2014/main" id="{53CD477E-DD3F-4EC5-B7B0-1B1AF83DF835}"/>
              </a:ext>
            </a:extLst>
          </p:cNvPr>
          <p:cNvSpPr txBox="1"/>
          <p:nvPr/>
        </p:nvSpPr>
        <p:spPr>
          <a:xfrm>
            <a:off x="4218898" y="2425351"/>
            <a:ext cx="978700" cy="412889"/>
          </a:xfrm>
          <a:prstGeom prst="rect">
            <a:avLst/>
          </a:prstGeom>
          <a:solidFill>
            <a:schemeClr val="accent2">
              <a:lumMod val="60000"/>
              <a:lumOff val="40000"/>
            </a:schemeClr>
          </a:solidFill>
          <a:ln w="0">
            <a:solidFill>
              <a:schemeClr val="accent2"/>
            </a:solidFill>
          </a:ln>
        </p:spPr>
        <p:txBody>
          <a:bodyPr wrap="square" lIns="86061" tIns="43031" rIns="86061" bIns="43031" rtlCol="0">
            <a:spAutoFit/>
          </a:bodyPr>
          <a:lstStyle/>
          <a:p>
            <a:pPr algn="ctr"/>
            <a:r>
              <a:rPr lang="en-US" sz="1059" dirty="0">
                <a:latin typeface="Arial" panose="020B0604020202020204" pitchFamily="34" charset="0"/>
                <a:cs typeface="Arial" panose="020B0604020202020204" pitchFamily="34" charset="0"/>
              </a:rPr>
              <a:t>Contract with Data vendor</a:t>
            </a:r>
          </a:p>
        </p:txBody>
      </p:sp>
      <p:sp>
        <p:nvSpPr>
          <p:cNvPr id="12" name="TextBox 11">
            <a:extLst>
              <a:ext uri="{FF2B5EF4-FFF2-40B4-BE49-F238E27FC236}">
                <a16:creationId xmlns:a16="http://schemas.microsoft.com/office/drawing/2014/main" id="{7A449488-7C72-4785-AFEB-F67C61BFF25F}"/>
              </a:ext>
            </a:extLst>
          </p:cNvPr>
          <p:cNvSpPr txBox="1"/>
          <p:nvPr/>
        </p:nvSpPr>
        <p:spPr>
          <a:xfrm>
            <a:off x="4704568" y="3798991"/>
            <a:ext cx="2608729" cy="276954"/>
          </a:xfrm>
          <a:prstGeom prst="rect">
            <a:avLst/>
          </a:prstGeom>
          <a:solidFill>
            <a:schemeClr val="accent2">
              <a:lumMod val="60000"/>
              <a:lumOff val="40000"/>
            </a:schemeClr>
          </a:solidFill>
          <a:ln w="25400">
            <a:solidFill>
              <a:schemeClr val="tx1"/>
            </a:solidFill>
          </a:ln>
        </p:spPr>
        <p:txBody>
          <a:bodyPr wrap="square" lIns="86061" tIns="43031" rIns="86061" bIns="43031" rtlCol="0" anchor="ctr">
            <a:spAutoFit/>
          </a:bodyPr>
          <a:lstStyle/>
          <a:p>
            <a:pPr algn="ctr"/>
            <a:r>
              <a:rPr lang="en-US" sz="1235" b="1" dirty="0">
                <a:solidFill>
                  <a:prstClr val="black"/>
                </a:solidFill>
                <a:latin typeface="Arial" panose="020B0604020202020204" pitchFamily="34" charset="0"/>
                <a:cs typeface="Arial" panose="020B0604020202020204" pitchFamily="34" charset="0"/>
              </a:rPr>
              <a:t>2021</a:t>
            </a:r>
          </a:p>
        </p:txBody>
      </p:sp>
    </p:spTree>
    <p:extLst>
      <p:ext uri="{BB962C8B-B14F-4D97-AF65-F5344CB8AC3E}">
        <p14:creationId xmlns:p14="http://schemas.microsoft.com/office/powerpoint/2010/main" val="2942833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9</a:t>
            </a:fld>
            <a:endParaRPr lang="en-US"/>
          </a:p>
        </p:txBody>
      </p:sp>
    </p:spTree>
    <p:extLst>
      <p:ext uri="{BB962C8B-B14F-4D97-AF65-F5344CB8AC3E}">
        <p14:creationId xmlns:p14="http://schemas.microsoft.com/office/powerpoint/2010/main" val="2637443641"/>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2953</Words>
  <Application>Microsoft Office PowerPoint</Application>
  <PresentationFormat>Widescreen</PresentationFormat>
  <Paragraphs>474</Paragraphs>
  <Slides>38</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Arial Black</vt:lpstr>
      <vt:lpstr>Arial Narrow</vt:lpstr>
      <vt:lpstr>Calibri</vt:lpstr>
      <vt:lpstr>Calibri Light</vt:lpstr>
      <vt:lpstr>HelveticaNeueLT Std</vt:lpstr>
      <vt:lpstr>HelveticaNeueLT Std Cn</vt:lpstr>
      <vt:lpstr>HelveticaNeueLT Std Lt</vt:lpstr>
      <vt:lpstr>HelveticaNeueLT Std Med</vt:lpstr>
      <vt:lpstr>Times New Roman</vt:lpstr>
      <vt:lpstr>Wingdings</vt:lpstr>
      <vt:lpstr>Wingdings 2</vt:lpstr>
      <vt:lpstr>Office Theme</vt:lpstr>
      <vt:lpstr>Maine Shared Community Health Needs Assessment Deaf, Hard of Hearing  and Disabilities</vt:lpstr>
      <vt:lpstr>PowerPoint Presentation</vt:lpstr>
      <vt:lpstr>Welcome</vt:lpstr>
      <vt:lpstr>Matching Interests</vt:lpstr>
      <vt:lpstr>The Evolution of an Idea…</vt:lpstr>
      <vt:lpstr>10 Essential Public Health Services</vt:lpstr>
      <vt:lpstr>Maine Shared CHNA Organizational Chart</vt:lpstr>
      <vt:lpstr>2019-2022 Timeline Maine Shared Community Health Needs Assessment</vt:lpstr>
      <vt:lpstr>How to Read the County Health Profiles and Health Equity Data Sheets</vt:lpstr>
      <vt:lpstr>How to Read County Health Profile </vt:lpstr>
      <vt:lpstr>How to Read County Health Profile</vt:lpstr>
      <vt:lpstr>How to Read County Health Profile</vt:lpstr>
      <vt:lpstr>For More Data</vt:lpstr>
      <vt:lpstr>Key Findings</vt:lpstr>
      <vt:lpstr>Demographics</vt:lpstr>
      <vt:lpstr>Demographics</vt:lpstr>
      <vt:lpstr>Demographics</vt:lpstr>
      <vt:lpstr>Demographics</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Social Determinants of Health</vt:lpstr>
      <vt:lpstr>Breakout Discussions</vt:lpstr>
      <vt:lpstr>Small Group Discussion Questions</vt:lpstr>
      <vt:lpstr>Assets/Resources and Needs</vt:lpstr>
      <vt:lpstr>Reconvene</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46</cp:revision>
  <dcterms:created xsi:type="dcterms:W3CDTF">2021-07-27T22:49:15Z</dcterms:created>
  <dcterms:modified xsi:type="dcterms:W3CDTF">2021-09-02T17:54:30Z</dcterms:modified>
</cp:coreProperties>
</file>