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notesSlides/notesSlide23.xml" ContentType="application/vnd.openxmlformats-officedocument.presentationml.notesSlide+xml"/>
  <Override PartName="/ppt/charts/chart5.xml" ContentType="application/vnd.openxmlformats-officedocument.drawingml.chart+xml"/>
  <Override PartName="/ppt/notesSlides/notesSlide24.xml" ContentType="application/vnd.openxmlformats-officedocument.presentationml.notesSlide+xml"/>
  <Override PartName="/ppt/charts/chart6.xml" ContentType="application/vnd.openxmlformats-officedocument.drawingml.chart+xml"/>
  <Override PartName="/ppt/notesSlides/notesSlide25.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notesSlides/notesSlide26.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27.xml" ContentType="application/vnd.openxmlformats-officedocument.presentationml.notesSlide+xml"/>
  <Override PartName="/ppt/charts/chart11.xml" ContentType="application/vnd.openxmlformats-officedocument.drawingml.chart+xml"/>
  <Override PartName="/ppt/notesSlides/notesSlide28.xml" ContentType="application/vnd.openxmlformats-officedocument.presentationml.notesSlide+xml"/>
  <Override PartName="/ppt/charts/chart12.xml" ContentType="application/vnd.openxmlformats-officedocument.drawingml.chart+xml"/>
  <Override PartName="/ppt/notesSlides/notesSlide29.xml" ContentType="application/vnd.openxmlformats-officedocument.presentationml.notesSlide+xml"/>
  <Override PartName="/ppt/charts/chart13.xml" ContentType="application/vnd.openxmlformats-officedocument.drawingml.chart+xml"/>
  <Override PartName="/ppt/notesSlides/notesSlide30.xml" ContentType="application/vnd.openxmlformats-officedocument.presentationml.notesSlide+xml"/>
  <Override PartName="/ppt/charts/chart14.xml" ContentType="application/vnd.openxmlformats-officedocument.drawingml.chart+xml"/>
  <Override PartName="/ppt/notesSlides/notesSlide31.xml" ContentType="application/vnd.openxmlformats-officedocument.presentationml.notesSlide+xml"/>
  <Override PartName="/ppt/charts/chart15.xml" ContentType="application/vnd.openxmlformats-officedocument.drawingml.chart+xml"/>
  <Override PartName="/ppt/notesSlides/notesSlide32.xml" ContentType="application/vnd.openxmlformats-officedocument.presentationml.notesSlide+xml"/>
  <Override PartName="/ppt/charts/chart16.xml" ContentType="application/vnd.openxmlformats-officedocument.drawingml.chart+xml"/>
  <Override PartName="/ppt/notesSlides/notesSlide33.xml" ContentType="application/vnd.openxmlformats-officedocument.presentationml.notesSlide+xml"/>
  <Override PartName="/ppt/charts/chart17.xml" ContentType="application/vnd.openxmlformats-officedocument.drawingml.chart+xml"/>
  <Override PartName="/ppt/notesSlides/notesSlide34.xml" ContentType="application/vnd.openxmlformats-officedocument.presentationml.notesSlide+xml"/>
  <Override PartName="/ppt/charts/chart18.xml" ContentType="application/vnd.openxmlformats-officedocument.drawingml.chart+xml"/>
  <Override PartName="/ppt/notesSlides/notesSlide35.xml" ContentType="application/vnd.openxmlformats-officedocument.presentationml.notesSlide+xml"/>
  <Override PartName="/ppt/charts/chart19.xml" ContentType="application/vnd.openxmlformats-officedocument.drawingml.chart+xml"/>
  <Override PartName="/ppt/notesSlides/notesSlide36.xml" ContentType="application/vnd.openxmlformats-officedocument.presentationml.notesSlide+xml"/>
  <Override PartName="/ppt/charts/chart20.xml" ContentType="application/vnd.openxmlformats-officedocument.drawingml.chart+xml"/>
  <Override PartName="/ppt/notesSlides/notesSlide37.xml" ContentType="application/vnd.openxmlformats-officedocument.presentationml.notesSlide+xml"/>
  <Override PartName="/ppt/charts/chart21.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8.xml" ContentType="application/vnd.openxmlformats-officedocument.presentationml.notesSlide+xml"/>
  <Override PartName="/ppt/charts/chart22.xml" ContentType="application/vnd.openxmlformats-officedocument.drawingml.chart+xml"/>
  <Override PartName="/ppt/charts/style4.xml" ContentType="application/vnd.ms-office.chartstyle+xml"/>
  <Override PartName="/ppt/charts/colors4.xml" ContentType="application/vnd.ms-office.chartcolorstyle+xml"/>
  <Override PartName="/ppt/charts/chart2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9.xml" ContentType="application/vnd.openxmlformats-officedocument.presentationml.notesSlide+xml"/>
  <Override PartName="/ppt/charts/chart24.xml" ContentType="application/vnd.openxmlformats-officedocument.drawingml.chart+xml"/>
  <Override PartName="/ppt/charts/style6.xml" ContentType="application/vnd.ms-office.chartstyle+xml"/>
  <Override PartName="/ppt/charts/colors6.xml" ContentType="application/vnd.ms-office.chartcolorstyle+xml"/>
  <Override PartName="/ppt/charts/chart25.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0.xml" ContentType="application/vnd.openxmlformats-officedocument.presentationml.notesSlide+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1.xml" ContentType="application/vnd.openxmlformats-officedocument.presentationml.notesSlide+xml"/>
  <Override PartName="/ppt/charts/chart28.xml" ContentType="application/vnd.openxmlformats-officedocument.drawingml.chart+xml"/>
  <Override PartName="/ppt/notesSlides/notesSlide42.xml" ContentType="application/vnd.openxmlformats-officedocument.presentationml.notesSlide+xml"/>
  <Override PartName="/ppt/charts/chart29.xml" ContentType="application/vnd.openxmlformats-officedocument.drawingml.chart+xml"/>
  <Override PartName="/ppt/notesSlides/notesSlide43.xml" ContentType="application/vnd.openxmlformats-officedocument.presentationml.notesSlide+xml"/>
  <Override PartName="/ppt/charts/chart30.xml" ContentType="application/vnd.openxmlformats-officedocument.drawingml.chart+xml"/>
  <Override PartName="/ppt/notesSlides/notesSlide44.xml" ContentType="application/vnd.openxmlformats-officedocument.presentationml.notesSlide+xml"/>
  <Override PartName="/ppt/charts/chart31.xml" ContentType="application/vnd.openxmlformats-officedocument.drawingml.chart+xml"/>
  <Override PartName="/ppt/notesSlides/notesSlide45.xml" ContentType="application/vnd.openxmlformats-officedocument.presentationml.notesSlide+xml"/>
  <Override PartName="/ppt/charts/chart3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6.xml" ContentType="application/vnd.openxmlformats-officedocument.presentationml.notesSlide+xml"/>
  <Override PartName="/ppt/charts/chart33.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2"/>
  </p:notesMasterIdLst>
  <p:sldIdLst>
    <p:sldId id="256" r:id="rId2"/>
    <p:sldId id="257" r:id="rId3"/>
    <p:sldId id="396" r:id="rId4"/>
    <p:sldId id="383" r:id="rId5"/>
    <p:sldId id="308" r:id="rId6"/>
    <p:sldId id="261" r:id="rId7"/>
    <p:sldId id="262" r:id="rId8"/>
    <p:sldId id="263" r:id="rId9"/>
    <p:sldId id="264" r:id="rId10"/>
    <p:sldId id="372" r:id="rId11"/>
    <p:sldId id="358" r:id="rId12"/>
    <p:sldId id="392" r:id="rId13"/>
    <p:sldId id="393" r:id="rId14"/>
    <p:sldId id="384" r:id="rId15"/>
    <p:sldId id="394" r:id="rId16"/>
    <p:sldId id="395" r:id="rId17"/>
    <p:sldId id="385" r:id="rId18"/>
    <p:sldId id="386" r:id="rId19"/>
    <p:sldId id="387" r:id="rId20"/>
    <p:sldId id="388" r:id="rId21"/>
    <p:sldId id="389" r:id="rId22"/>
    <p:sldId id="275" r:id="rId23"/>
    <p:sldId id="376" r:id="rId24"/>
    <p:sldId id="309" r:id="rId25"/>
    <p:sldId id="374" r:id="rId26"/>
    <p:sldId id="269" r:id="rId27"/>
    <p:sldId id="375" r:id="rId28"/>
    <p:sldId id="274" r:id="rId29"/>
    <p:sldId id="281" r:id="rId30"/>
    <p:sldId id="280" r:id="rId31"/>
    <p:sldId id="283" r:id="rId32"/>
    <p:sldId id="284" r:id="rId33"/>
    <p:sldId id="286" r:id="rId34"/>
    <p:sldId id="287" r:id="rId35"/>
    <p:sldId id="377" r:id="rId36"/>
    <p:sldId id="288" r:id="rId37"/>
    <p:sldId id="290" r:id="rId38"/>
    <p:sldId id="291" r:id="rId39"/>
    <p:sldId id="292" r:id="rId40"/>
    <p:sldId id="293" r:id="rId41"/>
    <p:sldId id="295" r:id="rId42"/>
    <p:sldId id="294" r:id="rId43"/>
    <p:sldId id="296" r:id="rId44"/>
    <p:sldId id="302" r:id="rId45"/>
    <p:sldId id="297" r:id="rId46"/>
    <p:sldId id="298" r:id="rId47"/>
    <p:sldId id="306" r:id="rId48"/>
    <p:sldId id="379" r:id="rId49"/>
    <p:sldId id="380" r:id="rId50"/>
    <p:sldId id="381" r:id="rId51"/>
    <p:sldId id="300" r:id="rId52"/>
    <p:sldId id="301" r:id="rId53"/>
    <p:sldId id="303" r:id="rId54"/>
    <p:sldId id="304" r:id="rId55"/>
    <p:sldId id="305" r:id="rId56"/>
    <p:sldId id="307" r:id="rId57"/>
    <p:sldId id="270" r:id="rId58"/>
    <p:sldId id="271" r:id="rId59"/>
    <p:sldId id="272" r:id="rId60"/>
    <p:sldId id="390"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Noyes" initials="MN" lastIdx="2" clrIdx="0">
    <p:extLst>
      <p:ext uri="{19B8F6BF-5375-455C-9EA6-DF929625EA0E}">
        <p15:presenceInfo xmlns:p15="http://schemas.microsoft.com/office/powerpoint/2012/main" userId="S::mnoyes@marketdecisions.com::6fae3f0c-57c9-4fc0-9b6f-4cb153c40693" providerId="AD"/>
      </p:ext>
    </p:extLst>
  </p:cmAuthor>
  <p:cmAuthor id="2" name="Jay Byron" initials="JB" lastIdx="6" clrIdx="1">
    <p:extLst>
      <p:ext uri="{19B8F6BF-5375-455C-9EA6-DF929625EA0E}">
        <p15:presenceInfo xmlns:p15="http://schemas.microsoft.com/office/powerpoint/2012/main" userId="Jay Byr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388" autoAdjust="0"/>
  </p:normalViewPr>
  <p:slideViewPr>
    <p:cSldViewPr snapToGrid="0">
      <p:cViewPr>
        <p:scale>
          <a:sx n="80" d="100"/>
          <a:sy n="80" d="100"/>
        </p:scale>
        <p:origin x="40" y="-6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Cumberland%20County%20Indicator%20Charts%209.23.2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Cumberland%20County%20Indicator%20Charts%209.23.2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Cumberland%20County%20Indicator%20Charts%209.23.2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Cumberland%20County%20Indicator%20Charts%209.23.2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Cumberland%20County%20Indicator%20Charts%209.23.2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Cumberland%20County%20Indicator%20Charts%209.23.21.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Cumberland%20County%20Indicator%20Charts%209.23.21.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Cumberland%20County%20Indicator%20Charts%209.23.21.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Cumberland%20County%20Indicator%20Charts%209.23.21.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Cumberland%20County%20Indicator%20Charts%209.23.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Health%20Profiles\Statewide%20&amp;%20County%20Charts\Maine%20SCHNA%20-%20AGE%20CHARTS%20-%2007.30.2021.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Cumberland%20County%20Indicator%20Charts%209.23.21.xlsx" TargetMode="Externa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22.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York%20County%20Indicator%20Charts%209.15.21.xlsx" TargetMode="External"/><Relationship Id="rId2" Type="http://schemas.microsoft.com/office/2011/relationships/chartColorStyle" Target="colors4.xml"/><Relationship Id="rId1" Type="http://schemas.microsoft.com/office/2011/relationships/chartStyle" Target="style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24.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York%20County%20Indicator%20Charts%209.15.21.xlsx" TargetMode="External"/><Relationship Id="rId2" Type="http://schemas.microsoft.com/office/2011/relationships/chartColorStyle" Target="colors6.xml"/><Relationship Id="rId1" Type="http://schemas.microsoft.com/office/2011/relationships/chartStyle" Target="style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2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York%20County%20Indicator%20Charts%209.15.21.xlsx" TargetMode="External"/><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Cumberland%20County%20Indicator%20Charts%209.23.21.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Cumberland%20County%20Indicator%20Charts%209.23.2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AGE%20CHARTS%20-%2007.30.2021.xlsx" TargetMode="External"/><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Cumberland%20County%20Indicator%20Charts%209.23.21.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Cumberland%20County%20Indicator%20Charts%209.23.21.xlsx" TargetMode="Externa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0.xml"/><Relationship Id="rId1" Type="http://schemas.microsoft.com/office/2011/relationships/chartStyle" Target="style1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1.xml"/><Relationship Id="rId1" Type="http://schemas.microsoft.com/office/2011/relationships/chartStyle" Target="style11.xml"/></Relationships>
</file>

<file path=ppt/charts/_rels/chart4.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Cumberland%20County%20Indicator%20Charts%209.23.2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Cumberland%20County%20Indicator%20Charts%209.23.2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Cumberland%20County%20Indicator%20Charts%209.23.21.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York%20County%20Indicator%20Charts%209.15.21.xlsx"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9.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Cumberland%20County%20Indicator%20Charts%209.23.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Individuals living in poverty</a:t>
            </a:r>
          </a:p>
        </c:rich>
      </c:tx>
      <c:overlay val="0"/>
    </c:title>
    <c:autoTitleDeleted val="0"/>
    <c:plotArea>
      <c:layout/>
      <c:barChart>
        <c:barDir val="col"/>
        <c:grouping val="clustered"/>
        <c:varyColors val="0"/>
        <c:ser>
          <c:idx val="0"/>
          <c:order val="0"/>
          <c:tx>
            <c:strRef>
              <c:f>[1]Data!$H$4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4AB-4273-B387-95F10F73A779}"/>
              </c:ext>
            </c:extLst>
          </c:dPt>
          <c:dPt>
            <c:idx val="1"/>
            <c:invertIfNegative val="0"/>
            <c:bubble3D val="0"/>
            <c:spPr>
              <a:solidFill>
                <a:srgbClr val="3D6E6F"/>
              </a:solidFill>
            </c:spPr>
            <c:extLst>
              <c:ext xmlns:c16="http://schemas.microsoft.com/office/drawing/2014/chart" uri="{C3380CC4-5D6E-409C-BE32-E72D297353CC}">
                <c16:uniqueId val="{00000003-A4AB-4273-B387-95F10F73A779}"/>
              </c:ext>
            </c:extLst>
          </c:dPt>
          <c:dPt>
            <c:idx val="2"/>
            <c:invertIfNegative val="0"/>
            <c:bubble3D val="0"/>
            <c:spPr>
              <a:solidFill>
                <a:srgbClr val="A2ADB1"/>
              </a:solidFill>
            </c:spPr>
            <c:extLst>
              <c:ext xmlns:c16="http://schemas.microsoft.com/office/drawing/2014/chart" uri="{C3380CC4-5D6E-409C-BE32-E72D297353CC}">
                <c16:uniqueId val="{00000005-A4AB-4273-B387-95F10F73A779}"/>
              </c:ext>
            </c:extLst>
          </c:dPt>
          <c:dPt>
            <c:idx val="3"/>
            <c:invertIfNegative val="0"/>
            <c:bubble3D val="0"/>
            <c:spPr>
              <a:solidFill>
                <a:srgbClr val="A2ADB1"/>
              </a:solidFill>
            </c:spPr>
            <c:extLst>
              <c:ext xmlns:c16="http://schemas.microsoft.com/office/drawing/2014/chart" uri="{C3380CC4-5D6E-409C-BE32-E72D297353CC}">
                <c16:uniqueId val="{00000007-A4AB-4273-B387-95F10F73A77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[1]Data!$M$4:$P$4</c:f>
              <c:strCache>
                <c:ptCount val="4"/>
                <c:pt idx="0">
                  <c:v>2009-2011
Aroostook County</c:v>
                </c:pt>
                <c:pt idx="1">
                  <c:v>2015-2019
Aroostook County</c:v>
                </c:pt>
                <c:pt idx="2">
                  <c:v>2015-2019
Maine</c:v>
                </c:pt>
                <c:pt idx="3">
                  <c:v>2019
U.S.</c:v>
                </c:pt>
              </c:strCache>
            </c:strRef>
          </c:cat>
          <c:val>
            <c:numRef>
              <c:f>[1]Data!$I$4:$L$4</c:f>
              <c:numCache>
                <c:formatCode>0.0%</c:formatCode>
                <c:ptCount val="4"/>
                <c:pt idx="0">
                  <c:v>0.156</c:v>
                </c:pt>
                <c:pt idx="1">
                  <c:v>0.161</c:v>
                </c:pt>
                <c:pt idx="2">
                  <c:v>0.11799999999999999</c:v>
                </c:pt>
                <c:pt idx="3">
                  <c:v>0.123</c:v>
                </c:pt>
              </c:numCache>
            </c:numRef>
          </c:val>
          <c:extLst>
            <c:ext xmlns:c16="http://schemas.microsoft.com/office/drawing/2014/chart" uri="{C3380CC4-5D6E-409C-BE32-E72D297353CC}">
              <c16:uniqueId val="{00000008-A4AB-4273-B387-95F10F73A779}"/>
            </c:ext>
          </c:extLst>
        </c:ser>
        <c:dLbls>
          <c:dLblPos val="outEnd"/>
          <c:showLegendKey val="0"/>
          <c:showVal val="1"/>
          <c:showCatName val="0"/>
          <c:showSerName val="0"/>
          <c:showPercent val="0"/>
          <c:showBubbleSize val="0"/>
        </c:dLbls>
        <c:gapWidth val="150"/>
        <c:axId val="348206176"/>
        <c:axId val="348209920"/>
      </c:barChart>
      <c:catAx>
        <c:axId val="348206176"/>
        <c:scaling>
          <c:orientation val="minMax"/>
        </c:scaling>
        <c:delete val="0"/>
        <c:axPos val="b"/>
        <c:numFmt formatCode="General" sourceLinked="1"/>
        <c:majorTickMark val="out"/>
        <c:minorTickMark val="none"/>
        <c:tickLblPos val="nextTo"/>
        <c:crossAx val="348209920"/>
        <c:crosses val="autoZero"/>
        <c:auto val="1"/>
        <c:lblAlgn val="ctr"/>
        <c:lblOffset val="100"/>
        <c:noMultiLvlLbl val="0"/>
      </c:catAx>
      <c:valAx>
        <c:axId val="348209920"/>
        <c:scaling>
          <c:orientation val="minMax"/>
        </c:scaling>
        <c:delete val="1"/>
        <c:axPos val="l"/>
        <c:numFmt formatCode="0.0%" sourceLinked="1"/>
        <c:majorTickMark val="out"/>
        <c:minorTickMark val="none"/>
        <c:tickLblPos val="nextTo"/>
        <c:crossAx val="3482061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Lead screening among children (ages 24-35 months)</a:t>
            </a:r>
          </a:p>
        </c:rich>
      </c:tx>
      <c:layout/>
      <c:overlay val="0"/>
    </c:title>
    <c:autoTitleDeleted val="0"/>
    <c:plotArea>
      <c:layout/>
      <c:barChart>
        <c:barDir val="col"/>
        <c:grouping val="clustered"/>
        <c:varyColors val="0"/>
        <c:ser>
          <c:idx val="0"/>
          <c:order val="0"/>
          <c:tx>
            <c:strRef>
              <c:f>'Indicator Tables'!$H$13</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3628-48DC-AB8E-542AD4E45368}"/>
              </c:ext>
            </c:extLst>
          </c:dPt>
          <c:dPt>
            <c:idx val="1"/>
            <c:invertIfNegative val="0"/>
            <c:bubble3D val="0"/>
            <c:spPr>
              <a:solidFill>
                <a:srgbClr val="3D6E6F"/>
              </a:solidFill>
            </c:spPr>
            <c:extLst>
              <c:ext xmlns:c16="http://schemas.microsoft.com/office/drawing/2014/chart" uri="{C3380CC4-5D6E-409C-BE32-E72D297353CC}">
                <c16:uniqueId val="{00000003-3628-48DC-AB8E-542AD4E45368}"/>
              </c:ext>
            </c:extLst>
          </c:dPt>
          <c:dPt>
            <c:idx val="2"/>
            <c:invertIfNegative val="0"/>
            <c:bubble3D val="0"/>
            <c:spPr>
              <a:solidFill>
                <a:srgbClr val="A2ADB1"/>
              </a:solidFill>
            </c:spPr>
            <c:extLst>
              <c:ext xmlns:c16="http://schemas.microsoft.com/office/drawing/2014/chart" uri="{C3380CC4-5D6E-409C-BE32-E72D297353CC}">
                <c16:uniqueId val="{00000005-3628-48DC-AB8E-542AD4E4536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Tables'!$M$13:$O$13</c:f>
              <c:strCache>
                <c:ptCount val="3"/>
                <c:pt idx="0">
                  <c:v>2018
Cumberland County</c:v>
                </c:pt>
                <c:pt idx="1">
                  <c:v>2019
Cumberland County</c:v>
                </c:pt>
                <c:pt idx="2">
                  <c:v>2019
Maine</c:v>
                </c:pt>
              </c:strCache>
            </c:strRef>
          </c:cat>
          <c:val>
            <c:numRef>
              <c:f>'Indicator Tables'!$I$13:$K$13</c:f>
              <c:numCache>
                <c:formatCode>0.0%</c:formatCode>
                <c:ptCount val="3"/>
                <c:pt idx="0">
                  <c:v>0.19500000000000001</c:v>
                </c:pt>
                <c:pt idx="1">
                  <c:v>0.27400000000000002</c:v>
                </c:pt>
                <c:pt idx="2">
                  <c:v>0.36699999999999999</c:v>
                </c:pt>
              </c:numCache>
            </c:numRef>
          </c:val>
          <c:extLst>
            <c:ext xmlns:c16="http://schemas.microsoft.com/office/drawing/2014/chart" uri="{C3380CC4-5D6E-409C-BE32-E72D297353CC}">
              <c16:uniqueId val="{00000006-3628-48DC-AB8E-542AD4E45368}"/>
            </c:ext>
          </c:extLst>
        </c:ser>
        <c:dLbls>
          <c:dLblPos val="outEnd"/>
          <c:showLegendKey val="0"/>
          <c:showVal val="1"/>
          <c:showCatName val="0"/>
          <c:showSerName val="0"/>
          <c:showPercent val="0"/>
          <c:showBubbleSize val="0"/>
        </c:dLbls>
        <c:gapWidth val="150"/>
        <c:axId val="1625453919"/>
        <c:axId val="1625467647"/>
      </c:barChart>
      <c:catAx>
        <c:axId val="1625453919"/>
        <c:scaling>
          <c:orientation val="minMax"/>
        </c:scaling>
        <c:delete val="0"/>
        <c:axPos val="b"/>
        <c:numFmt formatCode="General" sourceLinked="1"/>
        <c:majorTickMark val="out"/>
        <c:minorTickMark val="none"/>
        <c:tickLblPos val="nextTo"/>
        <c:crossAx val="1625467647"/>
        <c:crosses val="autoZero"/>
        <c:auto val="1"/>
        <c:lblAlgn val="ctr"/>
        <c:lblOffset val="100"/>
        <c:noMultiLvlLbl val="0"/>
      </c:catAx>
      <c:valAx>
        <c:axId val="1625467647"/>
        <c:scaling>
          <c:orientation val="minMax"/>
        </c:scaling>
        <c:delete val="1"/>
        <c:axPos val="l"/>
        <c:numFmt formatCode="0.0%" sourceLinked="1"/>
        <c:majorTickMark val="out"/>
        <c:minorTickMark val="none"/>
        <c:tickLblPos val="nextTo"/>
        <c:crossAx val="162545391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Hepatitis B (acute) new cases per 100,000 population</a:t>
            </a:r>
          </a:p>
        </c:rich>
      </c:tx>
      <c:layout/>
      <c:overlay val="0"/>
    </c:title>
    <c:autoTitleDeleted val="0"/>
    <c:plotArea>
      <c:layout/>
      <c:barChart>
        <c:barDir val="col"/>
        <c:grouping val="clustered"/>
        <c:varyColors val="0"/>
        <c:ser>
          <c:idx val="0"/>
          <c:order val="0"/>
          <c:tx>
            <c:strRef>
              <c:f>'Indicator Tables'!$H$15</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9E33-4F4A-B825-A9380A54C269}"/>
              </c:ext>
            </c:extLst>
          </c:dPt>
          <c:dPt>
            <c:idx val="1"/>
            <c:invertIfNegative val="0"/>
            <c:bubble3D val="0"/>
            <c:spPr>
              <a:solidFill>
                <a:srgbClr val="3D6E6F"/>
              </a:solidFill>
            </c:spPr>
            <c:extLst>
              <c:ext xmlns:c16="http://schemas.microsoft.com/office/drawing/2014/chart" uri="{C3380CC4-5D6E-409C-BE32-E72D297353CC}">
                <c16:uniqueId val="{00000003-9E33-4F4A-B825-A9380A54C269}"/>
              </c:ext>
            </c:extLst>
          </c:dPt>
          <c:dPt>
            <c:idx val="2"/>
            <c:invertIfNegative val="0"/>
            <c:bubble3D val="0"/>
            <c:spPr>
              <a:solidFill>
                <a:srgbClr val="A2ADB1"/>
              </a:solidFill>
            </c:spPr>
            <c:extLst>
              <c:ext xmlns:c16="http://schemas.microsoft.com/office/drawing/2014/chart" uri="{C3380CC4-5D6E-409C-BE32-E72D297353CC}">
                <c16:uniqueId val="{00000005-9E33-4F4A-B825-A9380A54C269}"/>
              </c:ext>
            </c:extLst>
          </c:dPt>
          <c:dPt>
            <c:idx val="3"/>
            <c:invertIfNegative val="0"/>
            <c:bubble3D val="0"/>
            <c:spPr>
              <a:solidFill>
                <a:srgbClr val="A2ADB1"/>
              </a:solidFill>
            </c:spPr>
            <c:extLst>
              <c:ext xmlns:c16="http://schemas.microsoft.com/office/drawing/2014/chart" uri="{C3380CC4-5D6E-409C-BE32-E72D297353CC}">
                <c16:uniqueId val="{00000007-9E33-4F4A-B825-A9380A54C26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Tables'!$M$15:$P$15</c:f>
              <c:strCache>
                <c:ptCount val="4"/>
                <c:pt idx="0">
                  <c:v>2019
Cumberland County</c:v>
                </c:pt>
                <c:pt idx="1">
                  <c:v>2020
Cumberland County</c:v>
                </c:pt>
                <c:pt idx="2">
                  <c:v>2020
Maine</c:v>
                </c:pt>
                <c:pt idx="3">
                  <c:v>2019
U.S.</c:v>
                </c:pt>
              </c:strCache>
            </c:strRef>
          </c:cat>
          <c:val>
            <c:numRef>
              <c:f>'Indicator Tables'!$I$15:$L$15</c:f>
              <c:numCache>
                <c:formatCode>General</c:formatCode>
                <c:ptCount val="4"/>
                <c:pt idx="0">
                  <c:v>4.0999999999999996</c:v>
                </c:pt>
                <c:pt idx="1">
                  <c:v>5.4</c:v>
                </c:pt>
                <c:pt idx="2">
                  <c:v>3.3</c:v>
                </c:pt>
                <c:pt idx="3">
                  <c:v>1.1000000000000001</c:v>
                </c:pt>
              </c:numCache>
            </c:numRef>
          </c:val>
          <c:extLst>
            <c:ext xmlns:c16="http://schemas.microsoft.com/office/drawing/2014/chart" uri="{C3380CC4-5D6E-409C-BE32-E72D297353CC}">
              <c16:uniqueId val="{00000008-9E33-4F4A-B825-A9380A54C269}"/>
            </c:ext>
          </c:extLst>
        </c:ser>
        <c:dLbls>
          <c:dLblPos val="outEnd"/>
          <c:showLegendKey val="0"/>
          <c:showVal val="1"/>
          <c:showCatName val="0"/>
          <c:showSerName val="0"/>
          <c:showPercent val="0"/>
          <c:showBubbleSize val="0"/>
        </c:dLbls>
        <c:gapWidth val="150"/>
        <c:axId val="1625452255"/>
        <c:axId val="1625455583"/>
      </c:barChart>
      <c:catAx>
        <c:axId val="1625452255"/>
        <c:scaling>
          <c:orientation val="minMax"/>
        </c:scaling>
        <c:delete val="0"/>
        <c:axPos val="b"/>
        <c:numFmt formatCode="General" sourceLinked="1"/>
        <c:majorTickMark val="out"/>
        <c:minorTickMark val="none"/>
        <c:tickLblPos val="nextTo"/>
        <c:crossAx val="1625455583"/>
        <c:crosses val="autoZero"/>
        <c:auto val="1"/>
        <c:lblAlgn val="ctr"/>
        <c:lblOffset val="100"/>
        <c:noMultiLvlLbl val="0"/>
      </c:catAx>
      <c:valAx>
        <c:axId val="1625455583"/>
        <c:scaling>
          <c:orientation val="minMax"/>
        </c:scaling>
        <c:delete val="1"/>
        <c:axPos val="l"/>
        <c:numFmt formatCode="General" sourceLinked="1"/>
        <c:majorTickMark val="out"/>
        <c:minorTickMark val="none"/>
        <c:tickLblPos val="nextTo"/>
        <c:crossAx val="162545225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Hepatitis C (acute) new cases per 100,000 population</a:t>
            </a:r>
          </a:p>
        </c:rich>
      </c:tx>
      <c:layout/>
      <c:overlay val="0"/>
    </c:title>
    <c:autoTitleDeleted val="0"/>
    <c:plotArea>
      <c:layout/>
      <c:barChart>
        <c:barDir val="col"/>
        <c:grouping val="clustered"/>
        <c:varyColors val="0"/>
        <c:ser>
          <c:idx val="0"/>
          <c:order val="0"/>
          <c:tx>
            <c:strRef>
              <c:f>'Indicator Tables'!$H$16</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888D-4D55-AFAF-20836D75A5CB}"/>
              </c:ext>
            </c:extLst>
          </c:dPt>
          <c:dPt>
            <c:idx val="1"/>
            <c:invertIfNegative val="0"/>
            <c:bubble3D val="0"/>
            <c:spPr>
              <a:solidFill>
                <a:srgbClr val="3D6E6F"/>
              </a:solidFill>
            </c:spPr>
            <c:extLst>
              <c:ext xmlns:c16="http://schemas.microsoft.com/office/drawing/2014/chart" uri="{C3380CC4-5D6E-409C-BE32-E72D297353CC}">
                <c16:uniqueId val="{00000003-888D-4D55-AFAF-20836D75A5CB}"/>
              </c:ext>
            </c:extLst>
          </c:dPt>
          <c:dPt>
            <c:idx val="2"/>
            <c:invertIfNegative val="0"/>
            <c:bubble3D val="0"/>
            <c:spPr>
              <a:solidFill>
                <a:srgbClr val="A2ADB1"/>
              </a:solidFill>
            </c:spPr>
            <c:extLst>
              <c:ext xmlns:c16="http://schemas.microsoft.com/office/drawing/2014/chart" uri="{C3380CC4-5D6E-409C-BE32-E72D297353CC}">
                <c16:uniqueId val="{00000005-888D-4D55-AFAF-20836D75A5CB}"/>
              </c:ext>
            </c:extLst>
          </c:dPt>
          <c:dPt>
            <c:idx val="3"/>
            <c:invertIfNegative val="0"/>
            <c:bubble3D val="0"/>
            <c:spPr>
              <a:solidFill>
                <a:srgbClr val="A2ADB1"/>
              </a:solidFill>
            </c:spPr>
            <c:extLst>
              <c:ext xmlns:c16="http://schemas.microsoft.com/office/drawing/2014/chart" uri="{C3380CC4-5D6E-409C-BE32-E72D297353CC}">
                <c16:uniqueId val="{00000007-888D-4D55-AFAF-20836D75A5C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Tables'!$M$16:$P$16</c:f>
              <c:strCache>
                <c:ptCount val="4"/>
                <c:pt idx="0">
                  <c:v>2019
Cumberland County</c:v>
                </c:pt>
                <c:pt idx="1">
                  <c:v>2020
Cumberland County</c:v>
                </c:pt>
                <c:pt idx="2">
                  <c:v>2020
Maine</c:v>
                </c:pt>
                <c:pt idx="3">
                  <c:v>2019
U.S.</c:v>
                </c:pt>
              </c:strCache>
            </c:strRef>
          </c:cat>
          <c:val>
            <c:numRef>
              <c:f>'Indicator Tables'!$I$16:$L$16</c:f>
              <c:numCache>
                <c:formatCode>General</c:formatCode>
                <c:ptCount val="4"/>
                <c:pt idx="0">
                  <c:v>3.4</c:v>
                </c:pt>
                <c:pt idx="1">
                  <c:v>15.6</c:v>
                </c:pt>
                <c:pt idx="2">
                  <c:v>15.3</c:v>
                </c:pt>
                <c:pt idx="3">
                  <c:v>1.7</c:v>
                </c:pt>
              </c:numCache>
            </c:numRef>
          </c:val>
          <c:extLst>
            <c:ext xmlns:c16="http://schemas.microsoft.com/office/drawing/2014/chart" uri="{C3380CC4-5D6E-409C-BE32-E72D297353CC}">
              <c16:uniqueId val="{00000008-888D-4D55-AFAF-20836D75A5CB}"/>
            </c:ext>
          </c:extLst>
        </c:ser>
        <c:dLbls>
          <c:dLblPos val="outEnd"/>
          <c:showLegendKey val="0"/>
          <c:showVal val="1"/>
          <c:showCatName val="0"/>
          <c:showSerName val="0"/>
          <c:showPercent val="0"/>
          <c:showBubbleSize val="0"/>
        </c:dLbls>
        <c:gapWidth val="150"/>
        <c:axId val="1625446847"/>
        <c:axId val="1625464735"/>
      </c:barChart>
      <c:catAx>
        <c:axId val="1625446847"/>
        <c:scaling>
          <c:orientation val="minMax"/>
        </c:scaling>
        <c:delete val="0"/>
        <c:axPos val="b"/>
        <c:numFmt formatCode="General" sourceLinked="1"/>
        <c:majorTickMark val="out"/>
        <c:minorTickMark val="none"/>
        <c:tickLblPos val="nextTo"/>
        <c:crossAx val="1625464735"/>
        <c:crosses val="autoZero"/>
        <c:auto val="1"/>
        <c:lblAlgn val="ctr"/>
        <c:lblOffset val="100"/>
        <c:noMultiLvlLbl val="0"/>
      </c:catAx>
      <c:valAx>
        <c:axId val="1625464735"/>
        <c:scaling>
          <c:orientation val="minMax"/>
        </c:scaling>
        <c:delete val="1"/>
        <c:axPos val="l"/>
        <c:numFmt formatCode="General" sourceLinked="1"/>
        <c:majorTickMark val="out"/>
        <c:minorTickMark val="none"/>
        <c:tickLblPos val="nextTo"/>
        <c:crossAx val="162544684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Gonorrhea new cases per 100,000 population</a:t>
            </a:r>
          </a:p>
        </c:rich>
      </c:tx>
      <c:layout/>
      <c:overlay val="0"/>
    </c:title>
    <c:autoTitleDeleted val="0"/>
    <c:plotArea>
      <c:layout/>
      <c:barChart>
        <c:barDir val="col"/>
        <c:grouping val="clustered"/>
        <c:varyColors val="0"/>
        <c:ser>
          <c:idx val="0"/>
          <c:order val="0"/>
          <c:tx>
            <c:strRef>
              <c:f>'Indicator Tables'!$H$17</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99E8-4D48-8CAF-94FCA642DC74}"/>
              </c:ext>
            </c:extLst>
          </c:dPt>
          <c:dPt>
            <c:idx val="1"/>
            <c:invertIfNegative val="0"/>
            <c:bubble3D val="0"/>
            <c:spPr>
              <a:solidFill>
                <a:srgbClr val="3D6E6F"/>
              </a:solidFill>
            </c:spPr>
            <c:extLst>
              <c:ext xmlns:c16="http://schemas.microsoft.com/office/drawing/2014/chart" uri="{C3380CC4-5D6E-409C-BE32-E72D297353CC}">
                <c16:uniqueId val="{00000003-99E8-4D48-8CAF-94FCA642DC74}"/>
              </c:ext>
            </c:extLst>
          </c:dPt>
          <c:dPt>
            <c:idx val="2"/>
            <c:invertIfNegative val="0"/>
            <c:bubble3D val="0"/>
            <c:spPr>
              <a:solidFill>
                <a:srgbClr val="A2ADB1"/>
              </a:solidFill>
            </c:spPr>
            <c:extLst>
              <c:ext xmlns:c16="http://schemas.microsoft.com/office/drawing/2014/chart" uri="{C3380CC4-5D6E-409C-BE32-E72D297353CC}">
                <c16:uniqueId val="{00000005-99E8-4D48-8CAF-94FCA642DC74}"/>
              </c:ext>
            </c:extLst>
          </c:dPt>
          <c:dPt>
            <c:idx val="3"/>
            <c:invertIfNegative val="0"/>
            <c:bubble3D val="0"/>
            <c:spPr>
              <a:solidFill>
                <a:srgbClr val="A2ADB1"/>
              </a:solidFill>
            </c:spPr>
            <c:extLst>
              <c:ext xmlns:c16="http://schemas.microsoft.com/office/drawing/2014/chart" uri="{C3380CC4-5D6E-409C-BE32-E72D297353CC}">
                <c16:uniqueId val="{00000007-99E8-4D48-8CAF-94FCA642DC7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Tables'!$M$17:$P$17</c:f>
              <c:strCache>
                <c:ptCount val="4"/>
                <c:pt idx="0">
                  <c:v>2019
Cumberland County</c:v>
                </c:pt>
                <c:pt idx="1">
                  <c:v>2020
Cumberland County</c:v>
                </c:pt>
                <c:pt idx="2">
                  <c:v>2020
Maine</c:v>
                </c:pt>
                <c:pt idx="3">
                  <c:v>2019
U.S.</c:v>
                </c:pt>
              </c:strCache>
            </c:strRef>
          </c:cat>
          <c:val>
            <c:numRef>
              <c:f>'Indicator Tables'!$I$17:$L$17</c:f>
              <c:numCache>
                <c:formatCode>General</c:formatCode>
                <c:ptCount val="4"/>
                <c:pt idx="0">
                  <c:v>58.3</c:v>
                </c:pt>
                <c:pt idx="1">
                  <c:v>69.2</c:v>
                </c:pt>
                <c:pt idx="2">
                  <c:v>38.700000000000003</c:v>
                </c:pt>
                <c:pt idx="3">
                  <c:v>187.8</c:v>
                </c:pt>
              </c:numCache>
            </c:numRef>
          </c:val>
          <c:extLst>
            <c:ext xmlns:c16="http://schemas.microsoft.com/office/drawing/2014/chart" uri="{C3380CC4-5D6E-409C-BE32-E72D297353CC}">
              <c16:uniqueId val="{00000008-99E8-4D48-8CAF-94FCA642DC74}"/>
            </c:ext>
          </c:extLst>
        </c:ser>
        <c:dLbls>
          <c:dLblPos val="outEnd"/>
          <c:showLegendKey val="0"/>
          <c:showVal val="1"/>
          <c:showCatName val="0"/>
          <c:showSerName val="0"/>
          <c:showPercent val="0"/>
          <c:showBubbleSize val="0"/>
        </c:dLbls>
        <c:gapWidth val="150"/>
        <c:axId val="1625454335"/>
        <c:axId val="1625464319"/>
      </c:barChart>
      <c:catAx>
        <c:axId val="1625454335"/>
        <c:scaling>
          <c:orientation val="minMax"/>
        </c:scaling>
        <c:delete val="0"/>
        <c:axPos val="b"/>
        <c:numFmt formatCode="General" sourceLinked="1"/>
        <c:majorTickMark val="out"/>
        <c:minorTickMark val="none"/>
        <c:tickLblPos val="nextTo"/>
        <c:crossAx val="1625464319"/>
        <c:crosses val="autoZero"/>
        <c:auto val="1"/>
        <c:lblAlgn val="ctr"/>
        <c:lblOffset val="100"/>
        <c:noMultiLvlLbl val="0"/>
      </c:catAx>
      <c:valAx>
        <c:axId val="1625464319"/>
        <c:scaling>
          <c:orientation val="minMax"/>
        </c:scaling>
        <c:delete val="1"/>
        <c:axPos val="l"/>
        <c:numFmt formatCode="General" sourceLinked="1"/>
        <c:majorTickMark val="out"/>
        <c:minorTickMark val="none"/>
        <c:tickLblPos val="nextTo"/>
        <c:crossAx val="162545433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Fall-related deaths (unintentional) per 100,000 population</a:t>
            </a:r>
          </a:p>
        </c:rich>
      </c:tx>
      <c:layout/>
      <c:overlay val="0"/>
    </c:title>
    <c:autoTitleDeleted val="0"/>
    <c:plotArea>
      <c:layout/>
      <c:barChart>
        <c:barDir val="col"/>
        <c:grouping val="clustered"/>
        <c:varyColors val="0"/>
        <c:ser>
          <c:idx val="0"/>
          <c:order val="0"/>
          <c:tx>
            <c:strRef>
              <c:f>'Indicator Tables'!$H$19</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C603-4552-AE94-344D92156E6E}"/>
              </c:ext>
            </c:extLst>
          </c:dPt>
          <c:dPt>
            <c:idx val="1"/>
            <c:invertIfNegative val="0"/>
            <c:bubble3D val="0"/>
            <c:spPr>
              <a:solidFill>
                <a:srgbClr val="3D6E6F"/>
              </a:solidFill>
            </c:spPr>
            <c:extLst>
              <c:ext xmlns:c16="http://schemas.microsoft.com/office/drawing/2014/chart" uri="{C3380CC4-5D6E-409C-BE32-E72D297353CC}">
                <c16:uniqueId val="{00000003-C603-4552-AE94-344D92156E6E}"/>
              </c:ext>
            </c:extLst>
          </c:dPt>
          <c:dPt>
            <c:idx val="2"/>
            <c:invertIfNegative val="0"/>
            <c:bubble3D val="0"/>
            <c:spPr>
              <a:solidFill>
                <a:srgbClr val="A2ADB1"/>
              </a:solidFill>
            </c:spPr>
            <c:extLst>
              <c:ext xmlns:c16="http://schemas.microsoft.com/office/drawing/2014/chart" uri="{C3380CC4-5D6E-409C-BE32-E72D297353CC}">
                <c16:uniqueId val="{00000005-C603-4552-AE94-344D92156E6E}"/>
              </c:ext>
            </c:extLst>
          </c:dPt>
          <c:dPt>
            <c:idx val="3"/>
            <c:invertIfNegative val="0"/>
            <c:bubble3D val="0"/>
            <c:spPr>
              <a:solidFill>
                <a:srgbClr val="A2ADB1"/>
              </a:solidFill>
            </c:spPr>
            <c:extLst>
              <c:ext xmlns:c16="http://schemas.microsoft.com/office/drawing/2014/chart" uri="{C3380CC4-5D6E-409C-BE32-E72D297353CC}">
                <c16:uniqueId val="{00000007-C603-4552-AE94-344D92156E6E}"/>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Tables'!$M$19:$P$19</c:f>
              <c:strCache>
                <c:ptCount val="4"/>
                <c:pt idx="0">
                  <c:v>2007-2011
Cumberland County</c:v>
                </c:pt>
                <c:pt idx="1">
                  <c:v>2015-2019
Cumberland County</c:v>
                </c:pt>
                <c:pt idx="2">
                  <c:v>2015-2019
Maine</c:v>
                </c:pt>
                <c:pt idx="3">
                  <c:v>2019
U.S.</c:v>
                </c:pt>
              </c:strCache>
            </c:strRef>
          </c:cat>
          <c:val>
            <c:numRef>
              <c:f>'Indicator Tables'!$I$19:$L$19</c:f>
              <c:numCache>
                <c:formatCode>General</c:formatCode>
                <c:ptCount val="4"/>
                <c:pt idx="0">
                  <c:v>6.3</c:v>
                </c:pt>
                <c:pt idx="1">
                  <c:v>15.2</c:v>
                </c:pt>
                <c:pt idx="2">
                  <c:v>14.4</c:v>
                </c:pt>
                <c:pt idx="3">
                  <c:v>10.199999999999999</c:v>
                </c:pt>
              </c:numCache>
            </c:numRef>
          </c:val>
          <c:extLst>
            <c:ext xmlns:c16="http://schemas.microsoft.com/office/drawing/2014/chart" uri="{C3380CC4-5D6E-409C-BE32-E72D297353CC}">
              <c16:uniqueId val="{00000008-C603-4552-AE94-344D92156E6E}"/>
            </c:ext>
          </c:extLst>
        </c:ser>
        <c:dLbls>
          <c:dLblPos val="outEnd"/>
          <c:showLegendKey val="0"/>
          <c:showVal val="1"/>
          <c:showCatName val="0"/>
          <c:showSerName val="0"/>
          <c:showPercent val="0"/>
          <c:showBubbleSize val="0"/>
        </c:dLbls>
        <c:gapWidth val="150"/>
        <c:axId val="1625452255"/>
        <c:axId val="1625470143"/>
      </c:barChart>
      <c:catAx>
        <c:axId val="1625452255"/>
        <c:scaling>
          <c:orientation val="minMax"/>
        </c:scaling>
        <c:delete val="0"/>
        <c:axPos val="b"/>
        <c:numFmt formatCode="General" sourceLinked="1"/>
        <c:majorTickMark val="out"/>
        <c:minorTickMark val="none"/>
        <c:tickLblPos val="nextTo"/>
        <c:crossAx val="1625470143"/>
        <c:crosses val="autoZero"/>
        <c:auto val="1"/>
        <c:lblAlgn val="ctr"/>
        <c:lblOffset val="100"/>
        <c:noMultiLvlLbl val="0"/>
      </c:catAx>
      <c:valAx>
        <c:axId val="1625470143"/>
        <c:scaling>
          <c:orientation val="minMax"/>
        </c:scaling>
        <c:delete val="1"/>
        <c:axPos val="l"/>
        <c:numFmt formatCode="General" sourceLinked="1"/>
        <c:majorTickMark val="out"/>
        <c:minorTickMark val="none"/>
        <c:tickLblPos val="nextTo"/>
        <c:crossAx val="162545225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Seriously considered suicide (middle school students)</a:t>
            </a:r>
          </a:p>
        </c:rich>
      </c:tx>
      <c:layout/>
      <c:overlay val="0"/>
    </c:title>
    <c:autoTitleDeleted val="0"/>
    <c:plotArea>
      <c:layout/>
      <c:barChart>
        <c:barDir val="col"/>
        <c:grouping val="clustered"/>
        <c:varyColors val="0"/>
        <c:ser>
          <c:idx val="0"/>
          <c:order val="0"/>
          <c:tx>
            <c:strRef>
              <c:f>'Indicator Tables'!$H$22</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78DD-4DCD-B7DE-F4FF5630B633}"/>
              </c:ext>
            </c:extLst>
          </c:dPt>
          <c:dPt>
            <c:idx val="1"/>
            <c:invertIfNegative val="0"/>
            <c:bubble3D val="0"/>
            <c:spPr>
              <a:solidFill>
                <a:srgbClr val="3D6E6F"/>
              </a:solidFill>
            </c:spPr>
            <c:extLst>
              <c:ext xmlns:c16="http://schemas.microsoft.com/office/drawing/2014/chart" uri="{C3380CC4-5D6E-409C-BE32-E72D297353CC}">
                <c16:uniqueId val="{00000003-78DD-4DCD-B7DE-F4FF5630B633}"/>
              </c:ext>
            </c:extLst>
          </c:dPt>
          <c:dPt>
            <c:idx val="2"/>
            <c:invertIfNegative val="0"/>
            <c:bubble3D val="0"/>
            <c:spPr>
              <a:solidFill>
                <a:srgbClr val="A2ADB1"/>
              </a:solidFill>
            </c:spPr>
            <c:extLst>
              <c:ext xmlns:c16="http://schemas.microsoft.com/office/drawing/2014/chart" uri="{C3380CC4-5D6E-409C-BE32-E72D297353CC}">
                <c16:uniqueId val="{00000005-78DD-4DCD-B7DE-F4FF5630B633}"/>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Tables'!$M$22:$O$22</c:f>
              <c:strCache>
                <c:ptCount val="3"/>
                <c:pt idx="0">
                  <c:v>2017
Cumberland County</c:v>
                </c:pt>
                <c:pt idx="1">
                  <c:v>2019
Cumberland County</c:v>
                </c:pt>
                <c:pt idx="2">
                  <c:v>2019
Maine</c:v>
                </c:pt>
              </c:strCache>
            </c:strRef>
          </c:cat>
          <c:val>
            <c:numRef>
              <c:f>'Indicator Tables'!$I$22:$K$22</c:f>
              <c:numCache>
                <c:formatCode>0.0%</c:formatCode>
                <c:ptCount val="3"/>
                <c:pt idx="0">
                  <c:v>0.14000000000000001</c:v>
                </c:pt>
                <c:pt idx="1">
                  <c:v>0.184</c:v>
                </c:pt>
                <c:pt idx="2">
                  <c:v>0.19800000000000001</c:v>
                </c:pt>
              </c:numCache>
            </c:numRef>
          </c:val>
          <c:extLst>
            <c:ext xmlns:c16="http://schemas.microsoft.com/office/drawing/2014/chart" uri="{C3380CC4-5D6E-409C-BE32-E72D297353CC}">
              <c16:uniqueId val="{00000006-78DD-4DCD-B7DE-F4FF5630B633}"/>
            </c:ext>
          </c:extLst>
        </c:ser>
        <c:dLbls>
          <c:dLblPos val="outEnd"/>
          <c:showLegendKey val="0"/>
          <c:showVal val="1"/>
          <c:showCatName val="0"/>
          <c:showSerName val="0"/>
          <c:showPercent val="0"/>
          <c:showBubbleSize val="0"/>
        </c:dLbls>
        <c:gapWidth val="150"/>
        <c:axId val="1625463903"/>
        <c:axId val="1625450175"/>
      </c:barChart>
      <c:catAx>
        <c:axId val="1625463903"/>
        <c:scaling>
          <c:orientation val="minMax"/>
        </c:scaling>
        <c:delete val="0"/>
        <c:axPos val="b"/>
        <c:numFmt formatCode="General" sourceLinked="1"/>
        <c:majorTickMark val="out"/>
        <c:minorTickMark val="none"/>
        <c:tickLblPos val="nextTo"/>
        <c:crossAx val="1625450175"/>
        <c:crosses val="autoZero"/>
        <c:auto val="1"/>
        <c:lblAlgn val="ctr"/>
        <c:lblOffset val="100"/>
        <c:noMultiLvlLbl val="0"/>
      </c:catAx>
      <c:valAx>
        <c:axId val="1625450175"/>
        <c:scaling>
          <c:orientation val="minMax"/>
        </c:scaling>
        <c:delete val="1"/>
        <c:axPos val="l"/>
        <c:numFmt formatCode="0.0%" sourceLinked="1"/>
        <c:majorTickMark val="out"/>
        <c:minorTickMark val="none"/>
        <c:tickLblPos val="nextTo"/>
        <c:crossAx val="1625463903"/>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Poisoning deaths (unintentional and undetermined intent) per 100,000 population</a:t>
            </a:r>
          </a:p>
        </c:rich>
      </c:tx>
      <c:layout/>
      <c:overlay val="0"/>
    </c:title>
    <c:autoTitleDeleted val="0"/>
    <c:plotArea>
      <c:layout/>
      <c:barChart>
        <c:barDir val="col"/>
        <c:grouping val="clustered"/>
        <c:varyColors val="0"/>
        <c:ser>
          <c:idx val="0"/>
          <c:order val="0"/>
          <c:tx>
            <c:strRef>
              <c:f>'Indicator Tables'!$H$20</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7086-4BDD-BFCC-89482F1E74A8}"/>
              </c:ext>
            </c:extLst>
          </c:dPt>
          <c:dPt>
            <c:idx val="1"/>
            <c:invertIfNegative val="0"/>
            <c:bubble3D val="0"/>
            <c:spPr>
              <a:solidFill>
                <a:srgbClr val="3D6E6F"/>
              </a:solidFill>
            </c:spPr>
            <c:extLst>
              <c:ext xmlns:c16="http://schemas.microsoft.com/office/drawing/2014/chart" uri="{C3380CC4-5D6E-409C-BE32-E72D297353CC}">
                <c16:uniqueId val="{00000003-7086-4BDD-BFCC-89482F1E74A8}"/>
              </c:ext>
            </c:extLst>
          </c:dPt>
          <c:dPt>
            <c:idx val="2"/>
            <c:invertIfNegative val="0"/>
            <c:bubble3D val="0"/>
            <c:spPr>
              <a:solidFill>
                <a:srgbClr val="A2ADB1"/>
              </a:solidFill>
            </c:spPr>
            <c:extLst>
              <c:ext xmlns:c16="http://schemas.microsoft.com/office/drawing/2014/chart" uri="{C3380CC4-5D6E-409C-BE32-E72D297353CC}">
                <c16:uniqueId val="{00000005-7086-4BDD-BFCC-89482F1E74A8}"/>
              </c:ext>
            </c:extLst>
          </c:dPt>
          <c:dPt>
            <c:idx val="3"/>
            <c:invertIfNegative val="0"/>
            <c:bubble3D val="0"/>
            <c:spPr>
              <a:solidFill>
                <a:srgbClr val="A2ADB1"/>
              </a:solidFill>
            </c:spPr>
            <c:extLst>
              <c:ext xmlns:c16="http://schemas.microsoft.com/office/drawing/2014/chart" uri="{C3380CC4-5D6E-409C-BE32-E72D297353CC}">
                <c16:uniqueId val="{00000007-7086-4BDD-BFCC-89482F1E74A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Tables'!$M$20:$P$20</c:f>
              <c:strCache>
                <c:ptCount val="4"/>
                <c:pt idx="0">
                  <c:v>2007-2011
Cumberland County</c:v>
                </c:pt>
                <c:pt idx="1">
                  <c:v>2015-2019
Cumberland County</c:v>
                </c:pt>
                <c:pt idx="2">
                  <c:v>2015-2019
Maine</c:v>
                </c:pt>
                <c:pt idx="3">
                  <c:v>2019
U.S.</c:v>
                </c:pt>
              </c:strCache>
            </c:strRef>
          </c:cat>
          <c:val>
            <c:numRef>
              <c:f>'Indicator Tables'!$I$20:$L$20</c:f>
              <c:numCache>
                <c:formatCode>General</c:formatCode>
                <c:ptCount val="4"/>
                <c:pt idx="0">
                  <c:v>11.7</c:v>
                </c:pt>
                <c:pt idx="1">
                  <c:v>27.2</c:v>
                </c:pt>
                <c:pt idx="2">
                  <c:v>28</c:v>
                </c:pt>
                <c:pt idx="3">
                  <c:v>21.4</c:v>
                </c:pt>
              </c:numCache>
            </c:numRef>
          </c:val>
          <c:extLst>
            <c:ext xmlns:c16="http://schemas.microsoft.com/office/drawing/2014/chart" uri="{C3380CC4-5D6E-409C-BE32-E72D297353CC}">
              <c16:uniqueId val="{00000008-7086-4BDD-BFCC-89482F1E74A8}"/>
            </c:ext>
          </c:extLst>
        </c:ser>
        <c:dLbls>
          <c:dLblPos val="outEnd"/>
          <c:showLegendKey val="0"/>
          <c:showVal val="1"/>
          <c:showCatName val="0"/>
          <c:showSerName val="0"/>
          <c:showPercent val="0"/>
          <c:showBubbleSize val="0"/>
        </c:dLbls>
        <c:gapWidth val="150"/>
        <c:axId val="1625454751"/>
        <c:axId val="1625447679"/>
      </c:barChart>
      <c:catAx>
        <c:axId val="1625454751"/>
        <c:scaling>
          <c:orientation val="minMax"/>
        </c:scaling>
        <c:delete val="0"/>
        <c:axPos val="b"/>
        <c:numFmt formatCode="General" sourceLinked="1"/>
        <c:majorTickMark val="out"/>
        <c:minorTickMark val="none"/>
        <c:tickLblPos val="nextTo"/>
        <c:crossAx val="1625447679"/>
        <c:crosses val="autoZero"/>
        <c:auto val="1"/>
        <c:lblAlgn val="ctr"/>
        <c:lblOffset val="100"/>
        <c:noMultiLvlLbl val="0"/>
      </c:catAx>
      <c:valAx>
        <c:axId val="1625447679"/>
        <c:scaling>
          <c:orientation val="minMax"/>
        </c:scaling>
        <c:delete val="1"/>
        <c:axPos val="l"/>
        <c:numFmt formatCode="General" sourceLinked="1"/>
        <c:majorTickMark val="out"/>
        <c:minorTickMark val="none"/>
        <c:tickLblPos val="nextTo"/>
        <c:crossAx val="162545475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Drug-induced deaths per 100,000 population</a:t>
            </a:r>
          </a:p>
        </c:rich>
      </c:tx>
      <c:layout/>
      <c:overlay val="0"/>
    </c:title>
    <c:autoTitleDeleted val="0"/>
    <c:plotArea>
      <c:layout/>
      <c:barChart>
        <c:barDir val="col"/>
        <c:grouping val="clustered"/>
        <c:varyColors val="0"/>
        <c:ser>
          <c:idx val="0"/>
          <c:order val="0"/>
          <c:tx>
            <c:strRef>
              <c:f>'Indicator Tables'!$H$24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041E-438D-81C3-2F2F6385B164}"/>
              </c:ext>
            </c:extLst>
          </c:dPt>
          <c:dPt>
            <c:idx val="1"/>
            <c:invertIfNegative val="0"/>
            <c:bubble3D val="0"/>
            <c:spPr>
              <a:solidFill>
                <a:srgbClr val="3D6E6F"/>
              </a:solidFill>
            </c:spPr>
            <c:extLst>
              <c:ext xmlns:c16="http://schemas.microsoft.com/office/drawing/2014/chart" uri="{C3380CC4-5D6E-409C-BE32-E72D297353CC}">
                <c16:uniqueId val="{00000003-041E-438D-81C3-2F2F6385B164}"/>
              </c:ext>
            </c:extLst>
          </c:dPt>
          <c:dPt>
            <c:idx val="2"/>
            <c:invertIfNegative val="0"/>
            <c:bubble3D val="0"/>
            <c:spPr>
              <a:solidFill>
                <a:srgbClr val="A2ADB1"/>
              </a:solidFill>
            </c:spPr>
            <c:extLst>
              <c:ext xmlns:c16="http://schemas.microsoft.com/office/drawing/2014/chart" uri="{C3380CC4-5D6E-409C-BE32-E72D297353CC}">
                <c16:uniqueId val="{00000005-041E-438D-81C3-2F2F6385B164}"/>
              </c:ext>
            </c:extLst>
          </c:dPt>
          <c:dPt>
            <c:idx val="3"/>
            <c:invertIfNegative val="0"/>
            <c:bubble3D val="0"/>
            <c:spPr>
              <a:solidFill>
                <a:srgbClr val="A2ADB1"/>
              </a:solidFill>
            </c:spPr>
            <c:extLst>
              <c:ext xmlns:c16="http://schemas.microsoft.com/office/drawing/2014/chart" uri="{C3380CC4-5D6E-409C-BE32-E72D297353CC}">
                <c16:uniqueId val="{00000007-041E-438D-81C3-2F2F6385B16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Tables'!$M$24:$P$24</c:f>
              <c:strCache>
                <c:ptCount val="4"/>
                <c:pt idx="0">
                  <c:v>2007-2011
Cumberland County</c:v>
                </c:pt>
                <c:pt idx="1">
                  <c:v>2015-2019
Cumberland County</c:v>
                </c:pt>
                <c:pt idx="2">
                  <c:v>2015-2019
Maine</c:v>
                </c:pt>
                <c:pt idx="3">
                  <c:v>2019
U.S.</c:v>
                </c:pt>
              </c:strCache>
            </c:strRef>
          </c:cat>
          <c:val>
            <c:numRef>
              <c:f>'Indicator Tables'!$I$24:$L$24</c:f>
              <c:numCache>
                <c:formatCode>General</c:formatCode>
                <c:ptCount val="4"/>
                <c:pt idx="0">
                  <c:v>12.3</c:v>
                </c:pt>
                <c:pt idx="1">
                  <c:v>27.3</c:v>
                </c:pt>
                <c:pt idx="2">
                  <c:v>29.5</c:v>
                </c:pt>
                <c:pt idx="3">
                  <c:v>22.8</c:v>
                </c:pt>
              </c:numCache>
            </c:numRef>
          </c:val>
          <c:extLst>
            <c:ext xmlns:c16="http://schemas.microsoft.com/office/drawing/2014/chart" uri="{C3380CC4-5D6E-409C-BE32-E72D297353CC}">
              <c16:uniqueId val="{00000008-041E-438D-81C3-2F2F6385B164}"/>
            </c:ext>
          </c:extLst>
        </c:ser>
        <c:dLbls>
          <c:dLblPos val="outEnd"/>
          <c:showLegendKey val="0"/>
          <c:showVal val="1"/>
          <c:showCatName val="0"/>
          <c:showSerName val="0"/>
          <c:showPercent val="0"/>
          <c:showBubbleSize val="0"/>
        </c:dLbls>
        <c:gapWidth val="150"/>
        <c:axId val="1625452255"/>
        <c:axId val="1625468895"/>
      </c:barChart>
      <c:catAx>
        <c:axId val="1625452255"/>
        <c:scaling>
          <c:orientation val="minMax"/>
        </c:scaling>
        <c:delete val="0"/>
        <c:axPos val="b"/>
        <c:numFmt formatCode="General" sourceLinked="1"/>
        <c:majorTickMark val="out"/>
        <c:minorTickMark val="none"/>
        <c:tickLblPos val="nextTo"/>
        <c:crossAx val="1625468895"/>
        <c:crosses val="autoZero"/>
        <c:auto val="1"/>
        <c:lblAlgn val="ctr"/>
        <c:lblOffset val="100"/>
        <c:noMultiLvlLbl val="0"/>
      </c:catAx>
      <c:valAx>
        <c:axId val="1625468895"/>
        <c:scaling>
          <c:orientation val="minMax"/>
        </c:scaling>
        <c:delete val="1"/>
        <c:axPos val="l"/>
        <c:numFmt formatCode="General" sourceLinked="1"/>
        <c:majorTickMark val="out"/>
        <c:minorTickMark val="none"/>
        <c:tickLblPos val="nextTo"/>
        <c:crossAx val="162545225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Opiate poisoning emergency department rate per 10,000 population</a:t>
            </a:r>
          </a:p>
        </c:rich>
      </c:tx>
      <c:layout/>
      <c:overlay val="0"/>
    </c:title>
    <c:autoTitleDeleted val="0"/>
    <c:plotArea>
      <c:layout/>
      <c:barChart>
        <c:barDir val="col"/>
        <c:grouping val="clustered"/>
        <c:varyColors val="0"/>
        <c:ser>
          <c:idx val="0"/>
          <c:order val="0"/>
          <c:tx>
            <c:strRef>
              <c:f>'Indicator Tables'!$I$30</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4D39-4007-A49E-D14CC2EF508B}"/>
              </c:ext>
            </c:extLst>
          </c:dPt>
          <c:dPt>
            <c:idx val="1"/>
            <c:invertIfNegative val="0"/>
            <c:bubble3D val="0"/>
            <c:spPr>
              <a:solidFill>
                <a:srgbClr val="A2ADB1"/>
              </a:solidFill>
            </c:spPr>
            <c:extLst>
              <c:ext xmlns:c16="http://schemas.microsoft.com/office/drawing/2014/chart" uri="{C3380CC4-5D6E-409C-BE32-E72D297353CC}">
                <c16:uniqueId val="{00000003-4D39-4007-A49E-D14CC2EF508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Tables'!$N$30:$O$30</c:f>
              <c:strCache>
                <c:ptCount val="2"/>
                <c:pt idx="0">
                  <c:v>2016-2018
Cumberland County</c:v>
                </c:pt>
                <c:pt idx="1">
                  <c:v>2016-2018
Maine</c:v>
                </c:pt>
              </c:strCache>
            </c:strRef>
          </c:cat>
          <c:val>
            <c:numRef>
              <c:f>'Indicator Tables'!$J$30:$K$30</c:f>
              <c:numCache>
                <c:formatCode>General</c:formatCode>
                <c:ptCount val="2"/>
                <c:pt idx="0">
                  <c:v>11.1</c:v>
                </c:pt>
                <c:pt idx="1">
                  <c:v>9.9</c:v>
                </c:pt>
              </c:numCache>
            </c:numRef>
          </c:val>
          <c:extLst>
            <c:ext xmlns:c16="http://schemas.microsoft.com/office/drawing/2014/chart" uri="{C3380CC4-5D6E-409C-BE32-E72D297353CC}">
              <c16:uniqueId val="{00000004-4D39-4007-A49E-D14CC2EF508B}"/>
            </c:ext>
          </c:extLst>
        </c:ser>
        <c:dLbls>
          <c:dLblPos val="outEnd"/>
          <c:showLegendKey val="0"/>
          <c:showVal val="1"/>
          <c:showCatName val="0"/>
          <c:showSerName val="0"/>
          <c:showPercent val="0"/>
          <c:showBubbleSize val="0"/>
        </c:dLbls>
        <c:gapWidth val="150"/>
        <c:axId val="1625466399"/>
        <c:axId val="1625468895"/>
      </c:barChart>
      <c:catAx>
        <c:axId val="1625466399"/>
        <c:scaling>
          <c:orientation val="minMax"/>
        </c:scaling>
        <c:delete val="0"/>
        <c:axPos val="b"/>
        <c:numFmt formatCode="General" sourceLinked="1"/>
        <c:majorTickMark val="out"/>
        <c:minorTickMark val="none"/>
        <c:tickLblPos val="nextTo"/>
        <c:crossAx val="1625468895"/>
        <c:crosses val="autoZero"/>
        <c:auto val="1"/>
        <c:lblAlgn val="ctr"/>
        <c:lblOffset val="100"/>
        <c:noMultiLvlLbl val="0"/>
      </c:catAx>
      <c:valAx>
        <c:axId val="1625468895"/>
        <c:scaling>
          <c:orientation val="minMax"/>
        </c:scaling>
        <c:delete val="1"/>
        <c:axPos val="l"/>
        <c:numFmt formatCode="General" sourceLinked="1"/>
        <c:majorTickMark val="out"/>
        <c:minorTickMark val="none"/>
        <c:tickLblPos val="nextTo"/>
        <c:crossAx val="162546639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Alcohol-induced deaths per 100,000 population</a:t>
            </a:r>
          </a:p>
        </c:rich>
      </c:tx>
      <c:layout/>
      <c:overlay val="0"/>
    </c:title>
    <c:autoTitleDeleted val="0"/>
    <c:plotArea>
      <c:layout/>
      <c:barChart>
        <c:barDir val="col"/>
        <c:grouping val="clustered"/>
        <c:varyColors val="0"/>
        <c:ser>
          <c:idx val="0"/>
          <c:order val="0"/>
          <c:tx>
            <c:strRef>
              <c:f>'Indicator Tables'!$H$25</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6BC0-4894-BE61-FBA7B9D8FD51}"/>
              </c:ext>
            </c:extLst>
          </c:dPt>
          <c:dPt>
            <c:idx val="1"/>
            <c:invertIfNegative val="0"/>
            <c:bubble3D val="0"/>
            <c:spPr>
              <a:solidFill>
                <a:srgbClr val="3D6E6F"/>
              </a:solidFill>
            </c:spPr>
            <c:extLst>
              <c:ext xmlns:c16="http://schemas.microsoft.com/office/drawing/2014/chart" uri="{C3380CC4-5D6E-409C-BE32-E72D297353CC}">
                <c16:uniqueId val="{00000003-6BC0-4894-BE61-FBA7B9D8FD51}"/>
              </c:ext>
            </c:extLst>
          </c:dPt>
          <c:dPt>
            <c:idx val="2"/>
            <c:invertIfNegative val="0"/>
            <c:bubble3D val="0"/>
            <c:spPr>
              <a:solidFill>
                <a:srgbClr val="A2ADB1"/>
              </a:solidFill>
            </c:spPr>
            <c:extLst>
              <c:ext xmlns:c16="http://schemas.microsoft.com/office/drawing/2014/chart" uri="{C3380CC4-5D6E-409C-BE32-E72D297353CC}">
                <c16:uniqueId val="{00000005-6BC0-4894-BE61-FBA7B9D8FD51}"/>
              </c:ext>
            </c:extLst>
          </c:dPt>
          <c:dPt>
            <c:idx val="3"/>
            <c:invertIfNegative val="0"/>
            <c:bubble3D val="0"/>
            <c:spPr>
              <a:solidFill>
                <a:srgbClr val="A2ADB1"/>
              </a:solidFill>
            </c:spPr>
            <c:extLst>
              <c:ext xmlns:c16="http://schemas.microsoft.com/office/drawing/2014/chart" uri="{C3380CC4-5D6E-409C-BE32-E72D297353CC}">
                <c16:uniqueId val="{00000007-6BC0-4894-BE61-FBA7B9D8FD51}"/>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Tables'!$M$25:$P$25</c:f>
              <c:strCache>
                <c:ptCount val="4"/>
                <c:pt idx="0">
                  <c:v>2007-2011
Cumberland County</c:v>
                </c:pt>
                <c:pt idx="1">
                  <c:v>2015-2019
Cumberland County</c:v>
                </c:pt>
                <c:pt idx="2">
                  <c:v>2015-2019
Maine</c:v>
                </c:pt>
                <c:pt idx="3">
                  <c:v>2019
U.S.</c:v>
                </c:pt>
              </c:strCache>
            </c:strRef>
          </c:cat>
          <c:val>
            <c:numRef>
              <c:f>'Indicator Tables'!$I$25:$L$25</c:f>
              <c:numCache>
                <c:formatCode>General</c:formatCode>
                <c:ptCount val="4"/>
                <c:pt idx="0">
                  <c:v>6.9</c:v>
                </c:pt>
                <c:pt idx="1">
                  <c:v>11.4</c:v>
                </c:pt>
                <c:pt idx="2">
                  <c:v>11.6</c:v>
                </c:pt>
                <c:pt idx="3">
                  <c:v>10.4</c:v>
                </c:pt>
              </c:numCache>
            </c:numRef>
          </c:val>
          <c:extLst>
            <c:ext xmlns:c16="http://schemas.microsoft.com/office/drawing/2014/chart" uri="{C3380CC4-5D6E-409C-BE32-E72D297353CC}">
              <c16:uniqueId val="{00000008-6BC0-4894-BE61-FBA7B9D8FD51}"/>
            </c:ext>
          </c:extLst>
        </c:ser>
        <c:dLbls>
          <c:dLblPos val="outEnd"/>
          <c:showLegendKey val="0"/>
          <c:showVal val="1"/>
          <c:showCatName val="0"/>
          <c:showSerName val="0"/>
          <c:showPercent val="0"/>
          <c:showBubbleSize val="0"/>
        </c:dLbls>
        <c:gapWidth val="150"/>
        <c:axId val="1625454751"/>
        <c:axId val="1625458495"/>
      </c:barChart>
      <c:catAx>
        <c:axId val="1625454751"/>
        <c:scaling>
          <c:orientation val="minMax"/>
        </c:scaling>
        <c:delete val="0"/>
        <c:axPos val="b"/>
        <c:numFmt formatCode="General" sourceLinked="1"/>
        <c:majorTickMark val="out"/>
        <c:minorTickMark val="none"/>
        <c:tickLblPos val="nextTo"/>
        <c:crossAx val="1625458495"/>
        <c:crosses val="autoZero"/>
        <c:auto val="1"/>
        <c:lblAlgn val="ctr"/>
        <c:lblOffset val="100"/>
        <c:noMultiLvlLbl val="0"/>
      </c:catAx>
      <c:valAx>
        <c:axId val="1625458495"/>
        <c:scaling>
          <c:orientation val="minMax"/>
        </c:scaling>
        <c:delete val="1"/>
        <c:axPos val="l"/>
        <c:numFmt formatCode="General" sourceLinked="1"/>
        <c:majorTickMark val="out"/>
        <c:minorTickMark val="none"/>
        <c:tickLblPos val="nextTo"/>
        <c:crossAx val="162545475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81481481481484E-2"/>
          <c:y val="4.78084922529367E-2"/>
          <c:w val="0.82961796442111402"/>
          <c:h val="0.78528203417092302"/>
        </c:manualLayout>
      </c:layout>
      <c:barChart>
        <c:barDir val="bar"/>
        <c:grouping val="clustered"/>
        <c:varyColors val="0"/>
        <c:ser>
          <c:idx val="0"/>
          <c:order val="0"/>
          <c:tx>
            <c:strRef>
              <c:f>'Age Chart - Androscoggin'!$B$23</c:f>
              <c:strCache>
                <c:ptCount val="1"/>
                <c:pt idx="0">
                  <c:v>2019</c:v>
                </c:pt>
              </c:strCache>
            </c:strRef>
          </c:tx>
          <c:spPr>
            <a:solidFill>
              <a:schemeClr val="tx2"/>
            </a:solidFill>
          </c:spPr>
          <c:invertIfNegative val="0"/>
          <c:dPt>
            <c:idx val="4"/>
            <c:invertIfNegative val="0"/>
            <c:bubble3D val="0"/>
            <c:spPr>
              <a:solidFill>
                <a:schemeClr val="accent2"/>
              </a:solidFill>
            </c:spPr>
            <c:extLst>
              <c:ext xmlns:c16="http://schemas.microsoft.com/office/drawing/2014/chart" uri="{C3380CC4-5D6E-409C-BE32-E72D297353CC}">
                <c16:uniqueId val="{00000001-C0F0-4641-9517-CDC3554B9FFA}"/>
              </c:ext>
            </c:extLst>
          </c:dPt>
          <c:dPt>
            <c:idx val="5"/>
            <c:invertIfNegative val="0"/>
            <c:bubble3D val="0"/>
            <c:spPr>
              <a:solidFill>
                <a:schemeClr val="accent2"/>
              </a:solidFill>
            </c:spPr>
            <c:extLst>
              <c:ext xmlns:c16="http://schemas.microsoft.com/office/drawing/2014/chart" uri="{C3380CC4-5D6E-409C-BE32-E72D297353CC}">
                <c16:uniqueId val="{00000003-C0F0-4641-9517-CDC3554B9FFA}"/>
              </c:ext>
            </c:extLst>
          </c:dPt>
          <c:dPt>
            <c:idx val="6"/>
            <c:invertIfNegative val="0"/>
            <c:bubble3D val="0"/>
            <c:spPr>
              <a:solidFill>
                <a:schemeClr val="accent2"/>
              </a:solidFill>
            </c:spPr>
            <c:extLst>
              <c:ext xmlns:c16="http://schemas.microsoft.com/office/drawing/2014/chart" uri="{C3380CC4-5D6E-409C-BE32-E72D297353CC}">
                <c16:uniqueId val="{00000005-C0F0-4641-9517-CDC3554B9FFA}"/>
              </c:ext>
            </c:extLst>
          </c:dPt>
          <c:dPt>
            <c:idx val="7"/>
            <c:invertIfNegative val="0"/>
            <c:bubble3D val="0"/>
            <c:spPr>
              <a:solidFill>
                <a:schemeClr val="accent2"/>
              </a:solidFill>
            </c:spPr>
            <c:extLst>
              <c:ext xmlns:c16="http://schemas.microsoft.com/office/drawing/2014/chart" uri="{C3380CC4-5D6E-409C-BE32-E72D297353CC}">
                <c16:uniqueId val="{00000007-C0F0-4641-9517-CDC3554B9FFA}"/>
              </c:ext>
            </c:extLst>
          </c:dPt>
          <c:dPt>
            <c:idx val="8"/>
            <c:invertIfNegative val="0"/>
            <c:bubble3D val="0"/>
            <c:spPr>
              <a:solidFill>
                <a:schemeClr val="accent2"/>
              </a:solidFill>
            </c:spPr>
            <c:extLst>
              <c:ext xmlns:c16="http://schemas.microsoft.com/office/drawing/2014/chart" uri="{C3380CC4-5D6E-409C-BE32-E72D297353CC}">
                <c16:uniqueId val="{00000009-C0F0-4641-9517-CDC3554B9FFA}"/>
              </c:ext>
            </c:extLst>
          </c:dPt>
          <c:dPt>
            <c:idx val="9"/>
            <c:invertIfNegative val="0"/>
            <c:bubble3D val="0"/>
            <c:spPr>
              <a:solidFill>
                <a:schemeClr val="accent2"/>
              </a:solidFill>
            </c:spPr>
            <c:extLst>
              <c:ext xmlns:c16="http://schemas.microsoft.com/office/drawing/2014/chart" uri="{C3380CC4-5D6E-409C-BE32-E72D297353CC}">
                <c16:uniqueId val="{0000000B-C0F0-4641-9517-CDC3554B9FFA}"/>
              </c:ext>
            </c:extLst>
          </c:dPt>
          <c:dPt>
            <c:idx val="10"/>
            <c:invertIfNegative val="0"/>
            <c:bubble3D val="0"/>
            <c:spPr>
              <a:solidFill>
                <a:schemeClr val="accent2"/>
              </a:solidFill>
            </c:spPr>
            <c:extLst>
              <c:ext xmlns:c16="http://schemas.microsoft.com/office/drawing/2014/chart" uri="{C3380CC4-5D6E-409C-BE32-E72D297353CC}">
                <c16:uniqueId val="{0000000D-C0F0-4641-9517-CDC3554B9FFA}"/>
              </c:ext>
            </c:extLst>
          </c:dPt>
          <c:dPt>
            <c:idx val="11"/>
            <c:invertIfNegative val="0"/>
            <c:bubble3D val="0"/>
            <c:spPr>
              <a:solidFill>
                <a:schemeClr val="accent2"/>
              </a:solidFill>
              <a:ln>
                <a:solidFill>
                  <a:schemeClr val="accent1"/>
                </a:solidFill>
              </a:ln>
            </c:spPr>
            <c:extLst>
              <c:ext xmlns:c16="http://schemas.microsoft.com/office/drawing/2014/chart" uri="{C3380CC4-5D6E-409C-BE32-E72D297353CC}">
                <c16:uniqueId val="{0000000F-C0F0-4641-9517-CDC3554B9FFA}"/>
              </c:ext>
            </c:extLst>
          </c:dPt>
          <c:dPt>
            <c:idx val="12"/>
            <c:invertIfNegative val="0"/>
            <c:bubble3D val="0"/>
            <c:spPr>
              <a:solidFill>
                <a:schemeClr val="accent2"/>
              </a:solidFill>
            </c:spPr>
            <c:extLst>
              <c:ext xmlns:c16="http://schemas.microsoft.com/office/drawing/2014/chart" uri="{C3380CC4-5D6E-409C-BE32-E72D297353CC}">
                <c16:uniqueId val="{00000011-C0F0-4641-9517-CDC3554B9FFA}"/>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Cumberland'!$B$24:$B$41</c:f>
              <c:numCache>
                <c:formatCode>#,##0</c:formatCode>
                <c:ptCount val="18"/>
                <c:pt idx="0">
                  <c:v>14040</c:v>
                </c:pt>
                <c:pt idx="1">
                  <c:v>15837</c:v>
                </c:pt>
                <c:pt idx="2">
                  <c:v>15200</c:v>
                </c:pt>
                <c:pt idx="3">
                  <c:v>17521</c:v>
                </c:pt>
                <c:pt idx="4">
                  <c:v>18108</c:v>
                </c:pt>
                <c:pt idx="5">
                  <c:v>19821</c:v>
                </c:pt>
                <c:pt idx="6">
                  <c:v>19529</c:v>
                </c:pt>
                <c:pt idx="7">
                  <c:v>18191</c:v>
                </c:pt>
                <c:pt idx="8">
                  <c:v>17605</c:v>
                </c:pt>
                <c:pt idx="9">
                  <c:v>20073</c:v>
                </c:pt>
                <c:pt idx="10">
                  <c:v>21338</c:v>
                </c:pt>
                <c:pt idx="11">
                  <c:v>22995</c:v>
                </c:pt>
                <c:pt idx="12">
                  <c:v>19916</c:v>
                </c:pt>
                <c:pt idx="13">
                  <c:v>18246</c:v>
                </c:pt>
                <c:pt idx="14">
                  <c:v>12491</c:v>
                </c:pt>
                <c:pt idx="15">
                  <c:v>8880</c:v>
                </c:pt>
                <c:pt idx="16">
                  <c:v>5437</c:v>
                </c:pt>
                <c:pt idx="17">
                  <c:v>7079</c:v>
                </c:pt>
              </c:numCache>
            </c:numRef>
          </c:val>
          <c:extLst>
            <c:ext xmlns:c16="http://schemas.microsoft.com/office/drawing/2014/chart" uri="{C3380CC4-5D6E-409C-BE32-E72D297353CC}">
              <c16:uniqueId val="{00000012-C0F0-4641-9517-CDC3554B9FFA}"/>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l"/>
        <c:minorGridlines>
          <c:spPr>
            <a:ln w="9525" cap="flat" cmpd="sng" algn="ctr">
              <a:noFill/>
              <a:round/>
            </a:ln>
            <a:effectLst/>
          </c:spPr>
        </c:minorGridlines>
        <c:numFmt formatCode="General" sourceLinked="1"/>
        <c:majorTickMark val="none"/>
        <c:minorTickMark val="none"/>
        <c:tickLblPos val="none"/>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a:t>
                </a:r>
                <a:r>
                  <a:rPr lang="en-US" b="1" baseline="0">
                    <a:solidFill>
                      <a:schemeClr val="tx1">
                        <a:lumMod val="85000"/>
                        <a:lumOff val="15000"/>
                      </a:schemeClr>
                    </a:solidFill>
                  </a:rPr>
                  <a:t> in 2019</a:t>
                </a:r>
                <a:endParaRPr lang="en-US" b="1">
                  <a:solidFill>
                    <a:schemeClr val="tx1">
                      <a:lumMod val="85000"/>
                      <a:lumOff val="15000"/>
                    </a:schemeClr>
                  </a:solidFill>
                </a:endParaRPr>
              </a:p>
            </c:rich>
          </c:tx>
          <c:layout>
            <c:manualLayout>
              <c:xMode val="edge"/>
              <c:yMode val="edge"/>
              <c:x val="5.2106299212598413E-2"/>
              <c:y val="0.92615117189298701"/>
            </c:manualLayout>
          </c:layout>
          <c:overlay val="0"/>
          <c:spPr>
            <a:noFill/>
            <a:ln>
              <a:noFill/>
            </a:ln>
            <a:effectLst/>
          </c:spPr>
        </c:title>
        <c:numFmt formatCode="#,##0" sourceLinked="1"/>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c:spPr>
    </c:plotArea>
    <c:plotVisOnly val="1"/>
    <c:dispBlanksAs val="gap"/>
    <c:showDLblsOverMax val="0"/>
    <c:extLst/>
  </c:chart>
  <c:spPr>
    <a:noFill/>
    <a:ln w="9525" cap="flat" cmpd="sng" algn="ctr">
      <a:no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Past-30-day marijuana use (adults)</a:t>
            </a:r>
          </a:p>
        </c:rich>
      </c:tx>
      <c:layout/>
      <c:overlay val="0"/>
    </c:title>
    <c:autoTitleDeleted val="0"/>
    <c:plotArea>
      <c:layout/>
      <c:barChart>
        <c:barDir val="col"/>
        <c:grouping val="clustered"/>
        <c:varyColors val="0"/>
        <c:ser>
          <c:idx val="0"/>
          <c:order val="0"/>
          <c:tx>
            <c:strRef>
              <c:f>'Indicator Tables'!$H$26</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870C-44BD-BF8D-937D7D3E8DD1}"/>
              </c:ext>
            </c:extLst>
          </c:dPt>
          <c:dPt>
            <c:idx val="1"/>
            <c:invertIfNegative val="0"/>
            <c:bubble3D val="0"/>
            <c:spPr>
              <a:solidFill>
                <a:srgbClr val="3D6E6F"/>
              </a:solidFill>
            </c:spPr>
            <c:extLst>
              <c:ext xmlns:c16="http://schemas.microsoft.com/office/drawing/2014/chart" uri="{C3380CC4-5D6E-409C-BE32-E72D297353CC}">
                <c16:uniqueId val="{00000003-870C-44BD-BF8D-937D7D3E8DD1}"/>
              </c:ext>
            </c:extLst>
          </c:dPt>
          <c:dPt>
            <c:idx val="2"/>
            <c:invertIfNegative val="0"/>
            <c:bubble3D val="0"/>
            <c:spPr>
              <a:solidFill>
                <a:srgbClr val="A2ADB1"/>
              </a:solidFill>
            </c:spPr>
            <c:extLst>
              <c:ext xmlns:c16="http://schemas.microsoft.com/office/drawing/2014/chart" uri="{C3380CC4-5D6E-409C-BE32-E72D297353CC}">
                <c16:uniqueId val="{00000005-870C-44BD-BF8D-937D7D3E8DD1}"/>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Tables'!$M$26:$O$26</c:f>
              <c:strCache>
                <c:ptCount val="3"/>
                <c:pt idx="0">
                  <c:v>2013-2016
Cumberland County</c:v>
                </c:pt>
                <c:pt idx="1">
                  <c:v>2017
Cumberland County</c:v>
                </c:pt>
                <c:pt idx="2">
                  <c:v>2017
Maine</c:v>
                </c:pt>
              </c:strCache>
            </c:strRef>
          </c:cat>
          <c:val>
            <c:numRef>
              <c:f>'Indicator Tables'!$I$26:$K$26</c:f>
              <c:numCache>
                <c:formatCode>0.0%</c:formatCode>
                <c:ptCount val="3"/>
                <c:pt idx="0">
                  <c:v>0.111</c:v>
                </c:pt>
                <c:pt idx="1">
                  <c:v>0.17</c:v>
                </c:pt>
                <c:pt idx="2">
                  <c:v>0.16300000000000001</c:v>
                </c:pt>
              </c:numCache>
            </c:numRef>
          </c:val>
          <c:extLst>
            <c:ext xmlns:c16="http://schemas.microsoft.com/office/drawing/2014/chart" uri="{C3380CC4-5D6E-409C-BE32-E72D297353CC}">
              <c16:uniqueId val="{00000006-870C-44BD-BF8D-937D7D3E8DD1}"/>
            </c:ext>
          </c:extLst>
        </c:ser>
        <c:dLbls>
          <c:dLblPos val="outEnd"/>
          <c:showLegendKey val="0"/>
          <c:showVal val="1"/>
          <c:showCatName val="0"/>
          <c:showSerName val="0"/>
          <c:showPercent val="0"/>
          <c:showBubbleSize val="0"/>
        </c:dLbls>
        <c:gapWidth val="150"/>
        <c:axId val="1625464319"/>
        <c:axId val="1625447679"/>
      </c:barChart>
      <c:catAx>
        <c:axId val="1625464319"/>
        <c:scaling>
          <c:orientation val="minMax"/>
        </c:scaling>
        <c:delete val="0"/>
        <c:axPos val="b"/>
        <c:numFmt formatCode="General" sourceLinked="1"/>
        <c:majorTickMark val="out"/>
        <c:minorTickMark val="none"/>
        <c:tickLblPos val="nextTo"/>
        <c:crossAx val="1625447679"/>
        <c:crosses val="autoZero"/>
        <c:auto val="1"/>
        <c:lblAlgn val="ctr"/>
        <c:lblOffset val="100"/>
        <c:noMultiLvlLbl val="0"/>
      </c:catAx>
      <c:valAx>
        <c:axId val="1625447679"/>
        <c:scaling>
          <c:orientation val="minMax"/>
        </c:scaling>
        <c:delete val="1"/>
        <c:axPos val="l"/>
        <c:numFmt formatCode="0.0%" sourceLinked="1"/>
        <c:majorTickMark val="out"/>
        <c:minorTickMark val="none"/>
        <c:tickLblPos val="nextTo"/>
        <c:crossAx val="162546431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50" b="1" dirty="0">
                <a:solidFill>
                  <a:schemeClr val="tx1"/>
                </a:solidFill>
              </a:rPr>
              <a:t>Drug-affected infant report per 1,000 births</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3</c:v>
                </c:pt>
              </c:strCache>
            </c:strRef>
          </c:tx>
          <c:spPr>
            <a:solidFill>
              <a:srgbClr val="3D6E6F"/>
            </a:solidFill>
            <a:ln>
              <a:noFill/>
            </a:ln>
            <a:effectLst/>
          </c:spPr>
          <c:invertIfNegative val="0"/>
          <c:dPt>
            <c:idx val="2"/>
            <c:invertIfNegative val="0"/>
            <c:bubble3D val="0"/>
            <c:spPr>
              <a:solidFill>
                <a:schemeClr val="accent1"/>
              </a:solidFill>
              <a:ln>
                <a:noFill/>
              </a:ln>
              <a:effectLst/>
            </c:spPr>
            <c:extLst>
              <c:ext xmlns:c16="http://schemas.microsoft.com/office/drawing/2014/chart" uri="{C3380CC4-5D6E-409C-BE32-E72D297353CC}">
                <c16:uniqueId val="{00000001-DF94-4A9F-B4DC-D872F8EAFBB8}"/>
              </c:ext>
            </c:extLst>
          </c:dPt>
          <c:dLbls>
            <c:dLbl>
              <c:idx val="0"/>
              <c:layout>
                <c:manualLayout>
                  <c:x val="0"/>
                  <c:y val="-5.555555555555555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F94-4A9F-B4DC-D872F8EAFBB8}"/>
                </c:ext>
              </c:extLst>
            </c:dLbl>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F94-4A9F-B4DC-D872F8EAFBB8}"/>
                </c:ext>
              </c:extLst>
            </c:dLbl>
            <c:dLbl>
              <c:idx val="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F94-4A9F-B4DC-D872F8EAFBB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2017
Cumberland County</c:v>
                </c:pt>
                <c:pt idx="1">
                  <c:v>2018-2019
Cumberland County</c:v>
                </c:pt>
                <c:pt idx="2">
                  <c:v>2018-2019
Maine</c:v>
                </c:pt>
              </c:strCache>
            </c:strRef>
          </c:cat>
          <c:val>
            <c:numRef>
              <c:f>Sheet1!$B$2:$B$4</c:f>
              <c:numCache>
                <c:formatCode>General</c:formatCode>
                <c:ptCount val="3"/>
                <c:pt idx="0">
                  <c:v>41.7</c:v>
                </c:pt>
                <c:pt idx="1">
                  <c:v>29.4</c:v>
                </c:pt>
                <c:pt idx="2">
                  <c:v>73.7</c:v>
                </c:pt>
              </c:numCache>
            </c:numRef>
          </c:val>
          <c:extLst>
            <c:ext xmlns:c16="http://schemas.microsoft.com/office/drawing/2014/chart" uri="{C3380CC4-5D6E-409C-BE32-E72D297353CC}">
              <c16:uniqueId val="{00000004-DF94-4A9F-B4DC-D872F8EAFBB8}"/>
            </c:ext>
          </c:extLst>
        </c:ser>
        <c:dLbls>
          <c:showLegendKey val="0"/>
          <c:showVal val="0"/>
          <c:showCatName val="0"/>
          <c:showSerName val="0"/>
          <c:showPercent val="0"/>
          <c:showBubbleSize val="0"/>
        </c:dLbls>
        <c:gapWidth val="219"/>
        <c:overlap val="-27"/>
        <c:axId val="2106143903"/>
        <c:axId val="2106142239"/>
      </c:barChart>
      <c:catAx>
        <c:axId val="2106143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106142239"/>
        <c:crosses val="autoZero"/>
        <c:auto val="1"/>
        <c:lblAlgn val="ctr"/>
        <c:lblOffset val="100"/>
        <c:noMultiLvlLbl val="0"/>
      </c:catAx>
      <c:valAx>
        <c:axId val="21061422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614390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Binge</a:t>
            </a:r>
            <a:r>
              <a:rPr lang="en-US" b="1" baseline="0" dirty="0"/>
              <a:t> drinking (high school students)</a:t>
            </a:r>
            <a:endParaRPr lang="en-US"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'binge drinking hs'!$A$8</c:f>
              <c:strCache>
                <c:ptCount val="1"/>
                <c:pt idx="0">
                  <c:v>Maine (2019)</c:v>
                </c:pt>
              </c:strCache>
            </c:strRef>
          </c:cat>
          <c:val>
            <c:numRef>
              <c:f>'binge drinking hs'!$B$8</c:f>
              <c:numCache>
                <c:formatCode>0.0%</c:formatCode>
                <c:ptCount val="1"/>
                <c:pt idx="0">
                  <c:v>0.32700000000000001</c:v>
                </c:pt>
              </c:numCache>
            </c:numRef>
          </c:val>
          <c:extLst>
            <c:ext xmlns:c16="http://schemas.microsoft.com/office/drawing/2014/chart" uri="{C3380CC4-5D6E-409C-BE32-E72D297353CC}">
              <c16:uniqueId val="{00000000-D083-41C9-9443-D397391C01C8}"/>
            </c:ext>
          </c:extLst>
        </c:ser>
        <c:dLbls>
          <c:dLblPos val="outEnd"/>
          <c:showLegendKey val="0"/>
          <c:showVal val="1"/>
          <c:showCatName val="0"/>
          <c:showSerName val="0"/>
          <c:showPercent val="0"/>
          <c:showBubbleSize val="0"/>
        </c:dLbls>
        <c:gapWidth val="219"/>
        <c:overlap val="-27"/>
        <c:axId val="992789807"/>
        <c:axId val="992791887"/>
      </c:barChart>
      <c:catAx>
        <c:axId val="992789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992791887"/>
        <c:crosses val="autoZero"/>
        <c:auto val="1"/>
        <c:lblAlgn val="ctr"/>
        <c:lblOffset val="100"/>
        <c:noMultiLvlLbl val="0"/>
      </c:catAx>
      <c:valAx>
        <c:axId val="992791887"/>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9927898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i="0" baseline="0" dirty="0">
                <a:solidFill>
                  <a:schemeClr val="tx1"/>
                </a:solidFill>
                <a:effectLst/>
              </a:rPr>
              <a:t>Binge drinking (high school students)</a:t>
            </a:r>
            <a:endParaRPr lang="en-US" sz="1400" dirty="0">
              <a:solidFill>
                <a:schemeClr val="tx1"/>
              </a:solidFill>
              <a:effectLst/>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tx1"/>
              </a:solidFill>
              <a:round/>
            </a:ln>
            <a:effectLst/>
          </c:spPr>
          <c:marker>
            <c:symbol val="none"/>
          </c:marker>
          <c:dPt>
            <c:idx val="2"/>
            <c:marker>
              <c:symbol val="none"/>
            </c:marker>
            <c:bubble3D val="0"/>
            <c:extLst>
              <c:ext xmlns:c16="http://schemas.microsoft.com/office/drawing/2014/chart" uri="{C3380CC4-5D6E-409C-BE32-E72D297353CC}">
                <c16:uniqueId val="{00000004-B57C-4893-8CA3-0961091706F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2013</c:v>
                </c:pt>
                <c:pt idx="1">
                  <c:v>2015</c:v>
                </c:pt>
                <c:pt idx="2">
                  <c:v>2017</c:v>
                </c:pt>
                <c:pt idx="3">
                  <c:v>2019</c:v>
                </c:pt>
              </c:numCache>
            </c:numRef>
          </c:cat>
          <c:val>
            <c:numRef>
              <c:f>Sheet1!$B$2:$B$5</c:f>
              <c:numCache>
                <c:formatCode>0.00%</c:formatCode>
                <c:ptCount val="4"/>
                <c:pt idx="0">
                  <c:v>0.14499999999999999</c:v>
                </c:pt>
                <c:pt idx="1">
                  <c:v>0.125</c:v>
                </c:pt>
                <c:pt idx="2">
                  <c:v>0.35699999999999998</c:v>
                </c:pt>
                <c:pt idx="3">
                  <c:v>0.33500000000000002</c:v>
                </c:pt>
              </c:numCache>
            </c:numRef>
          </c:val>
          <c:smooth val="0"/>
          <c:extLst>
            <c:ext xmlns:c16="http://schemas.microsoft.com/office/drawing/2014/chart" uri="{C3380CC4-5D6E-409C-BE32-E72D297353CC}">
              <c16:uniqueId val="{00000000-B57C-4893-8CA3-0961091706FB}"/>
            </c:ext>
          </c:extLst>
        </c:ser>
        <c:dLbls>
          <c:showLegendKey val="0"/>
          <c:showVal val="0"/>
          <c:showCatName val="0"/>
          <c:showSerName val="0"/>
          <c:showPercent val="0"/>
          <c:showBubbleSize val="0"/>
        </c:dLbls>
        <c:smooth val="0"/>
        <c:axId val="795477696"/>
        <c:axId val="795475200"/>
      </c:lineChart>
      <c:catAx>
        <c:axId val="79547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795475200"/>
        <c:crosses val="autoZero"/>
        <c:auto val="1"/>
        <c:lblAlgn val="ctr"/>
        <c:lblOffset val="100"/>
        <c:noMultiLvlLbl val="0"/>
      </c:catAx>
      <c:valAx>
        <c:axId val="795475200"/>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7954776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ysClr val="windowText" lastClr="000000">
                    <a:lumMod val="65000"/>
                    <a:lumOff val="35000"/>
                  </a:sysClr>
                </a:solidFill>
                <a:latin typeface="+mn-lt"/>
                <a:ea typeface="+mn-ea"/>
                <a:cs typeface="+mn-cs"/>
              </a:defRPr>
            </a:pPr>
            <a:r>
              <a:rPr lang="en-US" sz="1400" b="1" i="0" baseline="0" dirty="0">
                <a:effectLst/>
              </a:rPr>
              <a:t>Past 30-day cigarette smoking (high school students)</a:t>
            </a:r>
            <a:endParaRPr lang="en-US" sz="1400" b="1"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b="1">
                <a:solidFill>
                  <a:sysClr val="windowText" lastClr="000000">
                    <a:lumMod val="65000"/>
                    <a:lumOff val="35000"/>
                  </a:sysClr>
                </a:solidFill>
              </a:defRPr>
            </a:pPr>
            <a:endParaRPr lang="en-US" sz="1400" b="1" dirty="0"/>
          </a:p>
        </c:rich>
      </c:tx>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'30 day smoking hs'!$A$6</c:f>
              <c:strCache>
                <c:ptCount val="1"/>
                <c:pt idx="0">
                  <c:v>Maine (2019)</c:v>
                </c:pt>
              </c:strCache>
            </c:strRef>
          </c:cat>
          <c:val>
            <c:numRef>
              <c:f>'30 day smoking hs'!$B$6</c:f>
              <c:numCache>
                <c:formatCode>0.0%</c:formatCode>
                <c:ptCount val="1"/>
                <c:pt idx="0">
                  <c:v>7.0999999999999994E-2</c:v>
                </c:pt>
              </c:numCache>
            </c:numRef>
          </c:val>
          <c:extLst>
            <c:ext xmlns:c16="http://schemas.microsoft.com/office/drawing/2014/chart" uri="{C3380CC4-5D6E-409C-BE32-E72D297353CC}">
              <c16:uniqueId val="{00000000-F420-424B-8FF4-D99BF8CA33E4}"/>
            </c:ext>
          </c:extLst>
        </c:ser>
        <c:dLbls>
          <c:dLblPos val="outEnd"/>
          <c:showLegendKey val="0"/>
          <c:showVal val="1"/>
          <c:showCatName val="0"/>
          <c:showSerName val="0"/>
          <c:showPercent val="0"/>
          <c:showBubbleSize val="0"/>
        </c:dLbls>
        <c:gapWidth val="219"/>
        <c:overlap val="-27"/>
        <c:axId val="1035337935"/>
        <c:axId val="1035335855"/>
      </c:barChart>
      <c:catAx>
        <c:axId val="1035337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035335855"/>
        <c:crosses val="autoZero"/>
        <c:auto val="1"/>
        <c:lblAlgn val="ctr"/>
        <c:lblOffset val="100"/>
        <c:noMultiLvlLbl val="0"/>
      </c:catAx>
      <c:valAx>
        <c:axId val="1035335855"/>
        <c:scaling>
          <c:orientation val="minMax"/>
          <c:max val="0.1"/>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0353379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i="0" baseline="0" dirty="0">
                <a:solidFill>
                  <a:schemeClr val="tx1"/>
                </a:solidFill>
                <a:effectLst/>
              </a:rPr>
              <a:t>Past 30-day cigarette smoking (high school students)</a:t>
            </a:r>
            <a:endParaRPr lang="en-US" sz="1400" dirty="0">
              <a:solidFill>
                <a:schemeClr val="tx1"/>
              </a:solidFill>
              <a:effectLst/>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tx1"/>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2013</c:v>
                </c:pt>
                <c:pt idx="1">
                  <c:v>2015</c:v>
                </c:pt>
                <c:pt idx="2">
                  <c:v>2017</c:v>
                </c:pt>
                <c:pt idx="3">
                  <c:v>2019</c:v>
                </c:pt>
              </c:numCache>
            </c:numRef>
          </c:cat>
          <c:val>
            <c:numRef>
              <c:f>Sheet1!$B$2:$B$5</c:f>
              <c:numCache>
                <c:formatCode>General</c:formatCode>
                <c:ptCount val="4"/>
                <c:pt idx="0">
                  <c:v>0.108</c:v>
                </c:pt>
                <c:pt idx="1">
                  <c:v>8.7999999999999995E-2</c:v>
                </c:pt>
                <c:pt idx="2">
                  <c:v>6.6000000000000003E-2</c:v>
                </c:pt>
                <c:pt idx="3">
                  <c:v>5.8999999999999997E-2</c:v>
                </c:pt>
              </c:numCache>
            </c:numRef>
          </c:val>
          <c:smooth val="0"/>
          <c:extLst>
            <c:ext xmlns:c16="http://schemas.microsoft.com/office/drawing/2014/chart" uri="{C3380CC4-5D6E-409C-BE32-E72D297353CC}">
              <c16:uniqueId val="{00000000-0C9D-4F56-A8FF-02F23C2C6F01}"/>
            </c:ext>
          </c:extLst>
        </c:ser>
        <c:dLbls>
          <c:showLegendKey val="0"/>
          <c:showVal val="0"/>
          <c:showCatName val="0"/>
          <c:showSerName val="0"/>
          <c:showPercent val="0"/>
          <c:showBubbleSize val="0"/>
        </c:dLbls>
        <c:smooth val="0"/>
        <c:axId val="793356832"/>
        <c:axId val="793357248"/>
      </c:lineChart>
      <c:catAx>
        <c:axId val="793356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793357248"/>
        <c:crosses val="autoZero"/>
        <c:auto val="1"/>
        <c:lblAlgn val="ctr"/>
        <c:lblOffset val="100"/>
        <c:noMultiLvlLbl val="0"/>
      </c:catAx>
      <c:valAx>
        <c:axId val="7933572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933568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Past 30-day cigarette smoking (middle school students)</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'30 day smoking ms'!$A$6</c:f>
              <c:strCache>
                <c:ptCount val="1"/>
                <c:pt idx="0">
                  <c:v>Maine (2019)</c:v>
                </c:pt>
              </c:strCache>
            </c:strRef>
          </c:cat>
          <c:val>
            <c:numRef>
              <c:f>'30 day smoking ms'!$B$6</c:f>
              <c:numCache>
                <c:formatCode>0.0%</c:formatCode>
                <c:ptCount val="1"/>
                <c:pt idx="0">
                  <c:v>1.4999999999999999E-2</c:v>
                </c:pt>
              </c:numCache>
            </c:numRef>
          </c:val>
          <c:extLst>
            <c:ext xmlns:c16="http://schemas.microsoft.com/office/drawing/2014/chart" uri="{C3380CC4-5D6E-409C-BE32-E72D297353CC}">
              <c16:uniqueId val="{00000000-738B-4601-82E8-AF80DDFB72C3}"/>
            </c:ext>
          </c:extLst>
        </c:ser>
        <c:dLbls>
          <c:dLblPos val="outEnd"/>
          <c:showLegendKey val="0"/>
          <c:showVal val="1"/>
          <c:showCatName val="0"/>
          <c:showSerName val="0"/>
          <c:showPercent val="0"/>
          <c:showBubbleSize val="0"/>
        </c:dLbls>
        <c:gapWidth val="219"/>
        <c:overlap val="-27"/>
        <c:axId val="1251380271"/>
        <c:axId val="1251381519"/>
      </c:barChart>
      <c:catAx>
        <c:axId val="1251380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251381519"/>
        <c:crosses val="autoZero"/>
        <c:auto val="1"/>
        <c:lblAlgn val="ctr"/>
        <c:lblOffset val="100"/>
        <c:noMultiLvlLbl val="0"/>
      </c:catAx>
      <c:valAx>
        <c:axId val="1251381519"/>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513802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i="0" baseline="0" dirty="0">
                <a:effectLst/>
              </a:rPr>
              <a:t>Past 30-day cigarette smoking (middle school students)</a:t>
            </a:r>
            <a:endParaRPr lang="en-US" sz="1400" dirty="0">
              <a:effectLst/>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tx1"/>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2013</c:v>
                </c:pt>
                <c:pt idx="1">
                  <c:v>2015</c:v>
                </c:pt>
                <c:pt idx="2">
                  <c:v>2017</c:v>
                </c:pt>
                <c:pt idx="3">
                  <c:v>2019</c:v>
                </c:pt>
              </c:numCache>
            </c:numRef>
          </c:cat>
          <c:val>
            <c:numRef>
              <c:f>Sheet1!$B$2:$B$5</c:f>
              <c:numCache>
                <c:formatCode>General</c:formatCode>
                <c:ptCount val="4"/>
                <c:pt idx="0">
                  <c:v>2.5999999999999999E-2</c:v>
                </c:pt>
                <c:pt idx="1">
                  <c:v>1.7000000000000001E-2</c:v>
                </c:pt>
                <c:pt idx="2">
                  <c:v>1.2E-2</c:v>
                </c:pt>
                <c:pt idx="3">
                  <c:v>1.2999999999999999E-2</c:v>
                </c:pt>
              </c:numCache>
            </c:numRef>
          </c:val>
          <c:smooth val="0"/>
          <c:extLst>
            <c:ext xmlns:c16="http://schemas.microsoft.com/office/drawing/2014/chart" uri="{C3380CC4-5D6E-409C-BE32-E72D297353CC}">
              <c16:uniqueId val="{00000000-4BD5-480E-B687-E766240CDCD2}"/>
            </c:ext>
          </c:extLst>
        </c:ser>
        <c:dLbls>
          <c:showLegendKey val="0"/>
          <c:showVal val="0"/>
          <c:showCatName val="0"/>
          <c:showSerName val="0"/>
          <c:showPercent val="0"/>
          <c:showBubbleSize val="0"/>
        </c:dLbls>
        <c:smooth val="0"/>
        <c:axId val="793343936"/>
        <c:axId val="793348928"/>
      </c:lineChart>
      <c:catAx>
        <c:axId val="793343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793348928"/>
        <c:crosses val="autoZero"/>
        <c:auto val="1"/>
        <c:lblAlgn val="ctr"/>
        <c:lblOffset val="100"/>
        <c:noMultiLvlLbl val="0"/>
      </c:catAx>
      <c:valAx>
        <c:axId val="79334892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93343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Past-30-day marijuana use (high school students)</a:t>
            </a:r>
          </a:p>
        </c:rich>
      </c:tx>
      <c:layout/>
      <c:overlay val="0"/>
    </c:title>
    <c:autoTitleDeleted val="0"/>
    <c:plotArea>
      <c:layout/>
      <c:barChart>
        <c:barDir val="col"/>
        <c:grouping val="clustered"/>
        <c:varyColors val="0"/>
        <c:ser>
          <c:idx val="0"/>
          <c:order val="0"/>
          <c:tx>
            <c:strRef>
              <c:f>'Indicator Tables'!$H$28</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98ED-44C0-85E7-242E7A49A35C}"/>
              </c:ext>
            </c:extLst>
          </c:dPt>
          <c:dPt>
            <c:idx val="1"/>
            <c:invertIfNegative val="0"/>
            <c:bubble3D val="0"/>
            <c:spPr>
              <a:solidFill>
                <a:srgbClr val="3D6E6F"/>
              </a:solidFill>
            </c:spPr>
            <c:extLst>
              <c:ext xmlns:c16="http://schemas.microsoft.com/office/drawing/2014/chart" uri="{C3380CC4-5D6E-409C-BE32-E72D297353CC}">
                <c16:uniqueId val="{00000003-98ED-44C0-85E7-242E7A49A35C}"/>
              </c:ext>
            </c:extLst>
          </c:dPt>
          <c:dPt>
            <c:idx val="2"/>
            <c:invertIfNegative val="0"/>
            <c:bubble3D val="0"/>
            <c:spPr>
              <a:solidFill>
                <a:srgbClr val="A2ADB1"/>
              </a:solidFill>
            </c:spPr>
            <c:extLst>
              <c:ext xmlns:c16="http://schemas.microsoft.com/office/drawing/2014/chart" uri="{C3380CC4-5D6E-409C-BE32-E72D297353CC}">
                <c16:uniqueId val="{00000005-98ED-44C0-85E7-242E7A49A35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Tables'!$M$28:$O$28</c:f>
              <c:strCache>
                <c:ptCount val="3"/>
                <c:pt idx="0">
                  <c:v>2017
Cumberland County</c:v>
                </c:pt>
                <c:pt idx="1">
                  <c:v>2019
Cumberland County</c:v>
                </c:pt>
                <c:pt idx="2">
                  <c:v>2019
Maine</c:v>
                </c:pt>
              </c:strCache>
            </c:strRef>
          </c:cat>
          <c:val>
            <c:numRef>
              <c:f>'Indicator Tables'!$I$28:$K$28</c:f>
              <c:numCache>
                <c:formatCode>0.0%</c:formatCode>
                <c:ptCount val="3"/>
                <c:pt idx="0">
                  <c:v>0.19400000000000001</c:v>
                </c:pt>
                <c:pt idx="1">
                  <c:v>0.23899999999999999</c:v>
                </c:pt>
                <c:pt idx="2">
                  <c:v>0.221</c:v>
                </c:pt>
              </c:numCache>
            </c:numRef>
          </c:val>
          <c:extLst>
            <c:ext xmlns:c16="http://schemas.microsoft.com/office/drawing/2014/chart" uri="{C3380CC4-5D6E-409C-BE32-E72D297353CC}">
              <c16:uniqueId val="{00000006-98ED-44C0-85E7-242E7A49A35C}"/>
            </c:ext>
          </c:extLst>
        </c:ser>
        <c:dLbls>
          <c:dLblPos val="outEnd"/>
          <c:showLegendKey val="0"/>
          <c:showVal val="1"/>
          <c:showCatName val="0"/>
          <c:showSerName val="0"/>
          <c:showPercent val="0"/>
          <c:showBubbleSize val="0"/>
        </c:dLbls>
        <c:gapWidth val="150"/>
        <c:axId val="1625465983"/>
        <c:axId val="1625453919"/>
      </c:barChart>
      <c:catAx>
        <c:axId val="1625465983"/>
        <c:scaling>
          <c:orientation val="minMax"/>
        </c:scaling>
        <c:delete val="0"/>
        <c:axPos val="b"/>
        <c:numFmt formatCode="General" sourceLinked="1"/>
        <c:majorTickMark val="out"/>
        <c:minorTickMark val="none"/>
        <c:tickLblPos val="nextTo"/>
        <c:crossAx val="1625453919"/>
        <c:crosses val="autoZero"/>
        <c:auto val="1"/>
        <c:lblAlgn val="ctr"/>
        <c:lblOffset val="100"/>
        <c:noMultiLvlLbl val="0"/>
      </c:catAx>
      <c:valAx>
        <c:axId val="1625453919"/>
        <c:scaling>
          <c:orientation val="minMax"/>
        </c:scaling>
        <c:delete val="1"/>
        <c:axPos val="l"/>
        <c:numFmt formatCode="0.0%" sourceLinked="1"/>
        <c:majorTickMark val="out"/>
        <c:minorTickMark val="none"/>
        <c:tickLblPos val="nextTo"/>
        <c:crossAx val="1625465983"/>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Past-30-day misuse of prescription drugs (middle school students)</a:t>
            </a:r>
          </a:p>
        </c:rich>
      </c:tx>
      <c:layout/>
      <c:overlay val="0"/>
    </c:title>
    <c:autoTitleDeleted val="0"/>
    <c:plotArea>
      <c:layout/>
      <c:barChart>
        <c:barDir val="col"/>
        <c:grouping val="clustered"/>
        <c:varyColors val="0"/>
        <c:ser>
          <c:idx val="1"/>
          <c:order val="0"/>
          <c:tx>
            <c:strRef>
              <c:f>'Indicator Tables'!$H$29</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382E-4D06-8CC8-68D01CCA29FF}"/>
              </c:ext>
            </c:extLst>
          </c:dPt>
          <c:dPt>
            <c:idx val="1"/>
            <c:invertIfNegative val="0"/>
            <c:bubble3D val="0"/>
            <c:spPr>
              <a:solidFill>
                <a:srgbClr val="3D6E6F"/>
              </a:solidFill>
            </c:spPr>
            <c:extLst>
              <c:ext xmlns:c16="http://schemas.microsoft.com/office/drawing/2014/chart" uri="{C3380CC4-5D6E-409C-BE32-E72D297353CC}">
                <c16:uniqueId val="{00000003-382E-4D06-8CC8-68D01CCA29FF}"/>
              </c:ext>
            </c:extLst>
          </c:dPt>
          <c:dPt>
            <c:idx val="2"/>
            <c:invertIfNegative val="0"/>
            <c:bubble3D val="0"/>
            <c:spPr>
              <a:solidFill>
                <a:srgbClr val="A2ADB1"/>
              </a:solidFill>
            </c:spPr>
            <c:extLst>
              <c:ext xmlns:c16="http://schemas.microsoft.com/office/drawing/2014/chart" uri="{C3380CC4-5D6E-409C-BE32-E72D297353CC}">
                <c16:uniqueId val="{00000005-382E-4D06-8CC8-68D01CCA29F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Tables'!$M$29:$O$29</c:f>
              <c:strCache>
                <c:ptCount val="3"/>
                <c:pt idx="0">
                  <c:v>2017
Cumberland County</c:v>
                </c:pt>
                <c:pt idx="1">
                  <c:v>2019
Cumberland County</c:v>
                </c:pt>
                <c:pt idx="2">
                  <c:v>2019
Maine</c:v>
                </c:pt>
              </c:strCache>
            </c:strRef>
          </c:cat>
          <c:val>
            <c:numRef>
              <c:f>'Indicator Tables'!$I$29:$K$29</c:f>
              <c:numCache>
                <c:formatCode>0.0%</c:formatCode>
                <c:ptCount val="3"/>
                <c:pt idx="0">
                  <c:v>1.4E-2</c:v>
                </c:pt>
                <c:pt idx="1">
                  <c:v>2.7E-2</c:v>
                </c:pt>
                <c:pt idx="2">
                  <c:v>0.03</c:v>
                </c:pt>
              </c:numCache>
            </c:numRef>
          </c:val>
          <c:extLst>
            <c:ext xmlns:c16="http://schemas.microsoft.com/office/drawing/2014/chart" uri="{C3380CC4-5D6E-409C-BE32-E72D297353CC}">
              <c16:uniqueId val="{00000006-382E-4D06-8CC8-68D01CCA29FF}"/>
            </c:ext>
          </c:extLst>
        </c:ser>
        <c:dLbls>
          <c:dLblPos val="outEnd"/>
          <c:showLegendKey val="0"/>
          <c:showVal val="1"/>
          <c:showCatName val="0"/>
          <c:showSerName val="0"/>
          <c:showPercent val="0"/>
          <c:showBubbleSize val="0"/>
        </c:dLbls>
        <c:gapWidth val="150"/>
        <c:axId val="1625453503"/>
        <c:axId val="1625467647"/>
      </c:barChart>
      <c:catAx>
        <c:axId val="1625453503"/>
        <c:scaling>
          <c:orientation val="minMax"/>
        </c:scaling>
        <c:delete val="0"/>
        <c:axPos val="b"/>
        <c:numFmt formatCode="General" sourceLinked="1"/>
        <c:majorTickMark val="out"/>
        <c:minorTickMark val="none"/>
        <c:tickLblPos val="nextTo"/>
        <c:crossAx val="1625467647"/>
        <c:crosses val="autoZero"/>
        <c:auto val="1"/>
        <c:lblAlgn val="ctr"/>
        <c:lblOffset val="100"/>
        <c:noMultiLvlLbl val="0"/>
      </c:catAx>
      <c:valAx>
        <c:axId val="1625467647"/>
        <c:scaling>
          <c:orientation val="minMax"/>
        </c:scaling>
        <c:delete val="1"/>
        <c:axPos val="l"/>
        <c:numFmt formatCode="0.0%" sourceLinked="1"/>
        <c:majorTickMark val="out"/>
        <c:minorTickMark val="none"/>
        <c:tickLblPos val="nextTo"/>
        <c:crossAx val="1625453503"/>
        <c:crosses val="autoZero"/>
        <c:crossBetween val="between"/>
      </c:valAx>
    </c:plotArea>
    <c:plotVisOnly val="1"/>
    <c:dispBlanksAs val="gap"/>
    <c:showDLblsOverMax val="0"/>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276094276094277E-2"/>
          <c:y val="4.0204678362573097E-2"/>
          <c:w val="0.74032317929955727"/>
          <c:h val="0.79750253257816461"/>
        </c:manualLayout>
      </c:layout>
      <c:barChart>
        <c:barDir val="bar"/>
        <c:grouping val="clustered"/>
        <c:varyColors val="0"/>
        <c:ser>
          <c:idx val="0"/>
          <c:order val="0"/>
          <c:tx>
            <c:strRef>
              <c:f>'Age Chart - Androscoggin'!$B$3</c:f>
              <c:strCache>
                <c:ptCount val="1"/>
                <c:pt idx="0">
                  <c:v>2010</c:v>
                </c:pt>
              </c:strCache>
            </c:strRef>
          </c:tx>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B2C9-4815-A5D7-76EA94F4A36D}"/>
              </c:ext>
            </c:extLst>
          </c:dPt>
          <c:dPt>
            <c:idx val="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3-B2C9-4815-A5D7-76EA94F4A36D}"/>
              </c:ext>
            </c:extLst>
          </c:dPt>
          <c:dPt>
            <c:idx val="2"/>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5-B2C9-4815-A5D7-76EA94F4A36D}"/>
              </c:ext>
            </c:extLst>
          </c:dPt>
          <c:dPt>
            <c:idx val="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7-B2C9-4815-A5D7-76EA94F4A36D}"/>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B2C9-4815-A5D7-76EA94F4A36D}"/>
              </c:ext>
            </c:extLst>
          </c:dPt>
          <c:dPt>
            <c:idx val="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B-B2C9-4815-A5D7-76EA94F4A36D}"/>
              </c:ext>
            </c:extLst>
          </c:dPt>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D-B2C9-4815-A5D7-76EA94F4A36D}"/>
              </c:ext>
            </c:extLst>
          </c:dPt>
          <c:dPt>
            <c:idx val="7"/>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F-B2C9-4815-A5D7-76EA94F4A36D}"/>
              </c:ext>
            </c:extLst>
          </c:dPt>
          <c:dPt>
            <c:idx val="8"/>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1-B2C9-4815-A5D7-76EA94F4A36D}"/>
              </c:ext>
            </c:extLst>
          </c:dPt>
          <c:dPt>
            <c:idx val="9"/>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3-B2C9-4815-A5D7-76EA94F4A36D}"/>
              </c:ext>
            </c:extLst>
          </c:dPt>
          <c:dPt>
            <c:idx val="1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5-B2C9-4815-A5D7-76EA94F4A36D}"/>
              </c:ext>
            </c:extLst>
          </c:dPt>
          <c:dPt>
            <c:idx val="1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7-B2C9-4815-A5D7-76EA94F4A36D}"/>
              </c:ext>
            </c:extLst>
          </c:dPt>
          <c:dPt>
            <c:idx val="1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9-B2C9-4815-A5D7-76EA94F4A36D}"/>
              </c:ext>
            </c:extLst>
          </c:dPt>
          <c:dPt>
            <c:idx val="1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B-B2C9-4815-A5D7-76EA94F4A36D}"/>
              </c:ext>
            </c:extLst>
          </c:dPt>
          <c:dPt>
            <c:idx val="14"/>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D-B2C9-4815-A5D7-76EA94F4A36D}"/>
              </c:ext>
            </c:extLst>
          </c:dPt>
          <c:dPt>
            <c:idx val="15"/>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F-B2C9-4815-A5D7-76EA94F4A36D}"/>
              </c:ext>
            </c:extLst>
          </c:dPt>
          <c:dPt>
            <c:idx val="16"/>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1-B2C9-4815-A5D7-76EA94F4A36D}"/>
              </c:ext>
            </c:extLst>
          </c:dPt>
          <c:dPt>
            <c:idx val="17"/>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3-B2C9-4815-A5D7-76EA94F4A36D}"/>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Cumberland'!$B$4:$B$21</c:f>
              <c:numCache>
                <c:formatCode>0</c:formatCode>
                <c:ptCount val="18"/>
                <c:pt idx="0">
                  <c:v>14755</c:v>
                </c:pt>
                <c:pt idx="1">
                  <c:v>16217</c:v>
                </c:pt>
                <c:pt idx="2">
                  <c:v>17172</c:v>
                </c:pt>
                <c:pt idx="3">
                  <c:v>18599</c:v>
                </c:pt>
                <c:pt idx="4">
                  <c:v>17608</c:v>
                </c:pt>
                <c:pt idx="5">
                  <c:v>17512</c:v>
                </c:pt>
                <c:pt idx="6">
                  <c:v>16646</c:v>
                </c:pt>
                <c:pt idx="7">
                  <c:v>18255</c:v>
                </c:pt>
                <c:pt idx="8">
                  <c:v>20651</c:v>
                </c:pt>
                <c:pt idx="9">
                  <c:v>23234</c:v>
                </c:pt>
                <c:pt idx="10">
                  <c:v>22861</c:v>
                </c:pt>
                <c:pt idx="11">
                  <c:v>20679</c:v>
                </c:pt>
                <c:pt idx="12">
                  <c:v>17328</c:v>
                </c:pt>
                <c:pt idx="13">
                  <c:v>12028</c:v>
                </c:pt>
                <c:pt idx="14">
                  <c:v>8557</c:v>
                </c:pt>
                <c:pt idx="15">
                  <c:v>7160</c:v>
                </c:pt>
                <c:pt idx="16">
                  <c:v>5976</c:v>
                </c:pt>
                <c:pt idx="17">
                  <c:v>6436</c:v>
                </c:pt>
              </c:numCache>
            </c:numRef>
          </c:val>
          <c:extLst>
            <c:ext xmlns:c16="http://schemas.microsoft.com/office/drawing/2014/chart" uri="{C3380CC4-5D6E-409C-BE32-E72D297353CC}">
              <c16:uniqueId val="{00000024-B2C9-4815-A5D7-76EA94F4A36D}"/>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r"/>
        <c:minorGridlines>
          <c:spPr>
            <a:ln w="9525" cap="flat" cmpd="sng" algn="ctr">
              <a:noFill/>
              <a:round/>
            </a:ln>
            <a:effectLst/>
          </c:spPr>
        </c:minorGridlines>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85000"/>
                    <a:lumOff val="1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axMin"/>
        </c:scaling>
        <c:delete val="0"/>
        <c:axPos val="b"/>
        <c:majorGridlines>
          <c:spPr>
            <a:ln w="9525" cap="flat" cmpd="sng" algn="ctr">
              <a:noFill/>
              <a:round/>
            </a:ln>
            <a:effectLst/>
          </c:spPr>
        </c:majorGridlines>
        <c:title>
          <c:tx>
            <c:rich>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 in 2010</a:t>
                </a:r>
              </a:p>
            </c:rich>
          </c:tx>
          <c:layout>
            <c:manualLayout>
              <c:xMode val="edge"/>
              <c:yMode val="edge"/>
              <c:x val="0.46213314244810305"/>
              <c:y val="0.92615117189298701"/>
            </c:manualLayout>
          </c:layout>
          <c:overlay val="0"/>
          <c:spPr>
            <a:noFill/>
            <a:ln>
              <a:noFill/>
            </a:ln>
            <a:effectLst/>
          </c:spPr>
          <c:txPr>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Past-30-day e-cigarette use (high school students)</a:t>
            </a:r>
          </a:p>
        </c:rich>
      </c:tx>
      <c:layout/>
      <c:overlay val="0"/>
    </c:title>
    <c:autoTitleDeleted val="0"/>
    <c:plotArea>
      <c:layout/>
      <c:barChart>
        <c:barDir val="col"/>
        <c:grouping val="clustered"/>
        <c:varyColors val="0"/>
        <c:ser>
          <c:idx val="0"/>
          <c:order val="0"/>
          <c:tx>
            <c:strRef>
              <c:f>'Indicator Tables'!$H$32</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81F2-4EA7-B656-A4857B47DE7B}"/>
              </c:ext>
            </c:extLst>
          </c:dPt>
          <c:dPt>
            <c:idx val="1"/>
            <c:invertIfNegative val="0"/>
            <c:bubble3D val="0"/>
            <c:spPr>
              <a:solidFill>
                <a:srgbClr val="3D6E6F"/>
              </a:solidFill>
            </c:spPr>
            <c:extLst>
              <c:ext xmlns:c16="http://schemas.microsoft.com/office/drawing/2014/chart" uri="{C3380CC4-5D6E-409C-BE32-E72D297353CC}">
                <c16:uniqueId val="{00000003-81F2-4EA7-B656-A4857B47DE7B}"/>
              </c:ext>
            </c:extLst>
          </c:dPt>
          <c:dPt>
            <c:idx val="2"/>
            <c:invertIfNegative val="0"/>
            <c:bubble3D val="0"/>
            <c:spPr>
              <a:solidFill>
                <a:srgbClr val="A2ADB1"/>
              </a:solidFill>
            </c:spPr>
            <c:extLst>
              <c:ext xmlns:c16="http://schemas.microsoft.com/office/drawing/2014/chart" uri="{C3380CC4-5D6E-409C-BE32-E72D297353CC}">
                <c16:uniqueId val="{00000005-81F2-4EA7-B656-A4857B47DE7B}"/>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Tables'!$M$32:$O$32</c:f>
              <c:strCache>
                <c:ptCount val="3"/>
                <c:pt idx="0">
                  <c:v>2017
Cumberland County</c:v>
                </c:pt>
                <c:pt idx="1">
                  <c:v>2019
Cumberland County</c:v>
                </c:pt>
                <c:pt idx="2">
                  <c:v>2019
Maine</c:v>
                </c:pt>
              </c:strCache>
            </c:strRef>
          </c:cat>
          <c:val>
            <c:numRef>
              <c:f>'Indicator Tables'!$I$32:$K$32</c:f>
              <c:numCache>
                <c:formatCode>0.00%</c:formatCode>
                <c:ptCount val="3"/>
                <c:pt idx="0">
                  <c:v>0.159</c:v>
                </c:pt>
                <c:pt idx="1">
                  <c:v>0.29199999999999998</c:v>
                </c:pt>
                <c:pt idx="2">
                  <c:v>0.28699999999999998</c:v>
                </c:pt>
              </c:numCache>
            </c:numRef>
          </c:val>
          <c:extLst>
            <c:ext xmlns:c16="http://schemas.microsoft.com/office/drawing/2014/chart" uri="{C3380CC4-5D6E-409C-BE32-E72D297353CC}">
              <c16:uniqueId val="{00000006-81F2-4EA7-B656-A4857B47DE7B}"/>
            </c:ext>
          </c:extLst>
        </c:ser>
        <c:dLbls>
          <c:dLblPos val="outEnd"/>
          <c:showLegendKey val="0"/>
          <c:showVal val="1"/>
          <c:showCatName val="0"/>
          <c:showSerName val="0"/>
          <c:showPercent val="0"/>
          <c:showBubbleSize val="0"/>
        </c:dLbls>
        <c:gapWidth val="150"/>
        <c:axId val="1625470143"/>
        <c:axId val="1625452255"/>
      </c:barChart>
      <c:catAx>
        <c:axId val="1625470143"/>
        <c:scaling>
          <c:orientation val="minMax"/>
        </c:scaling>
        <c:delete val="0"/>
        <c:axPos val="b"/>
        <c:numFmt formatCode="General" sourceLinked="1"/>
        <c:majorTickMark val="out"/>
        <c:minorTickMark val="none"/>
        <c:tickLblPos val="nextTo"/>
        <c:crossAx val="1625452255"/>
        <c:crosses val="autoZero"/>
        <c:auto val="1"/>
        <c:lblAlgn val="ctr"/>
        <c:lblOffset val="100"/>
        <c:noMultiLvlLbl val="0"/>
      </c:catAx>
      <c:valAx>
        <c:axId val="1625452255"/>
        <c:scaling>
          <c:orientation val="minMax"/>
        </c:scaling>
        <c:delete val="1"/>
        <c:axPos val="l"/>
        <c:numFmt formatCode="0.00%" sourceLinked="1"/>
        <c:majorTickMark val="out"/>
        <c:minorTickMark val="none"/>
        <c:tickLblPos val="nextTo"/>
        <c:crossAx val="1625470143"/>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Past-30-day e-cigarette use (middle school students)</a:t>
            </a:r>
          </a:p>
        </c:rich>
      </c:tx>
      <c:layout/>
      <c:overlay val="0"/>
    </c:title>
    <c:autoTitleDeleted val="0"/>
    <c:plotArea>
      <c:layout/>
      <c:barChart>
        <c:barDir val="col"/>
        <c:grouping val="clustered"/>
        <c:varyColors val="0"/>
        <c:ser>
          <c:idx val="0"/>
          <c:order val="0"/>
          <c:tx>
            <c:strRef>
              <c:f>'Indicator Tables'!$H$33</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2483-4A90-8778-550D78CD5AFA}"/>
              </c:ext>
            </c:extLst>
          </c:dPt>
          <c:dPt>
            <c:idx val="1"/>
            <c:invertIfNegative val="0"/>
            <c:bubble3D val="0"/>
            <c:spPr>
              <a:solidFill>
                <a:srgbClr val="3D6E6F"/>
              </a:solidFill>
            </c:spPr>
            <c:extLst>
              <c:ext xmlns:c16="http://schemas.microsoft.com/office/drawing/2014/chart" uri="{C3380CC4-5D6E-409C-BE32-E72D297353CC}">
                <c16:uniqueId val="{00000003-2483-4A90-8778-550D78CD5AFA}"/>
              </c:ext>
            </c:extLst>
          </c:dPt>
          <c:dPt>
            <c:idx val="2"/>
            <c:invertIfNegative val="0"/>
            <c:bubble3D val="0"/>
            <c:spPr>
              <a:solidFill>
                <a:srgbClr val="A2ADB1"/>
              </a:solidFill>
            </c:spPr>
            <c:extLst>
              <c:ext xmlns:c16="http://schemas.microsoft.com/office/drawing/2014/chart" uri="{C3380CC4-5D6E-409C-BE32-E72D297353CC}">
                <c16:uniqueId val="{00000005-2483-4A90-8778-550D78CD5AFA}"/>
              </c:ext>
            </c:extLst>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Tables'!$M$33:$O$33</c:f>
              <c:strCache>
                <c:ptCount val="3"/>
                <c:pt idx="0">
                  <c:v>2017
Cumberland County</c:v>
                </c:pt>
                <c:pt idx="1">
                  <c:v>2019
Cumberland County</c:v>
                </c:pt>
                <c:pt idx="2">
                  <c:v>2019
Maine</c:v>
                </c:pt>
              </c:strCache>
            </c:strRef>
          </c:cat>
          <c:val>
            <c:numRef>
              <c:f>'Indicator Tables'!$I$33:$K$33</c:f>
              <c:numCache>
                <c:formatCode>0.00%</c:formatCode>
                <c:ptCount val="3"/>
                <c:pt idx="0">
                  <c:v>3.5000000000000003E-2</c:v>
                </c:pt>
                <c:pt idx="1">
                  <c:v>6.8000000000000005E-2</c:v>
                </c:pt>
                <c:pt idx="2">
                  <c:v>7.0000000000000007E-2</c:v>
                </c:pt>
              </c:numCache>
            </c:numRef>
          </c:val>
          <c:extLst>
            <c:ext xmlns:c16="http://schemas.microsoft.com/office/drawing/2014/chart" uri="{C3380CC4-5D6E-409C-BE32-E72D297353CC}">
              <c16:uniqueId val="{00000006-2483-4A90-8778-550D78CD5AFA}"/>
            </c:ext>
          </c:extLst>
        </c:ser>
        <c:dLbls>
          <c:dLblPos val="outEnd"/>
          <c:showLegendKey val="0"/>
          <c:showVal val="1"/>
          <c:showCatName val="0"/>
          <c:showSerName val="0"/>
          <c:showPercent val="0"/>
          <c:showBubbleSize val="0"/>
        </c:dLbls>
        <c:gapWidth val="150"/>
        <c:axId val="1625471807"/>
        <c:axId val="1625453503"/>
      </c:barChart>
      <c:catAx>
        <c:axId val="1625471807"/>
        <c:scaling>
          <c:orientation val="minMax"/>
        </c:scaling>
        <c:delete val="0"/>
        <c:axPos val="b"/>
        <c:numFmt formatCode="General" sourceLinked="1"/>
        <c:majorTickMark val="out"/>
        <c:minorTickMark val="none"/>
        <c:tickLblPos val="nextTo"/>
        <c:crossAx val="1625453503"/>
        <c:crosses val="autoZero"/>
        <c:auto val="1"/>
        <c:lblAlgn val="ctr"/>
        <c:lblOffset val="100"/>
        <c:noMultiLvlLbl val="0"/>
      </c:catAx>
      <c:valAx>
        <c:axId val="1625453503"/>
        <c:scaling>
          <c:orientation val="minMax"/>
        </c:scaling>
        <c:delete val="1"/>
        <c:axPos val="l"/>
        <c:numFmt formatCode="0.00%" sourceLinked="1"/>
        <c:majorTickMark val="out"/>
        <c:minorTickMark val="none"/>
        <c:tickLblPos val="nextTo"/>
        <c:crossAx val="162547180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50" b="1" dirty="0">
                <a:solidFill>
                  <a:schemeClr val="tx1"/>
                </a:solidFill>
              </a:rPr>
              <a:t>Lung cancer deaths per 100,000 population</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3</c:v>
                </c:pt>
              </c:strCache>
            </c:strRef>
          </c:tx>
          <c:spPr>
            <a:solidFill>
              <a:srgbClr val="3D6E6F"/>
            </a:solidFill>
            <a:ln>
              <a:noFill/>
            </a:ln>
            <a:effectLst/>
          </c:spPr>
          <c:invertIfNegative val="0"/>
          <c:dPt>
            <c:idx val="2"/>
            <c:invertIfNegative val="0"/>
            <c:bubble3D val="0"/>
            <c:spPr>
              <a:solidFill>
                <a:schemeClr val="accent1"/>
              </a:solidFill>
              <a:ln>
                <a:noFill/>
              </a:ln>
              <a:effectLst/>
            </c:spPr>
            <c:extLst>
              <c:ext xmlns:c16="http://schemas.microsoft.com/office/drawing/2014/chart" uri="{C3380CC4-5D6E-409C-BE32-E72D297353CC}">
                <c16:uniqueId val="{00000007-699D-4E00-92E6-6BE5E284B226}"/>
              </c:ext>
            </c:extLst>
          </c:dPt>
          <c:dLbls>
            <c:dLbl>
              <c:idx val="0"/>
              <c:layout>
                <c:manualLayout>
                  <c:x val="0"/>
                  <c:y val="-5.555555555555555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99D-4E00-92E6-6BE5E284B226}"/>
                </c:ext>
              </c:extLst>
            </c:dLbl>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99D-4E00-92E6-6BE5E284B226}"/>
                </c:ext>
              </c:extLst>
            </c:dLbl>
            <c:dLbl>
              <c:idx val="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99D-4E00-92E6-6BE5E284B22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2017-2011
Cumberland County</c:v>
                </c:pt>
                <c:pt idx="1">
                  <c:v>2015-2019
Cumberland County</c:v>
                </c:pt>
                <c:pt idx="2">
                  <c:v>2015-2019
Maine</c:v>
                </c:pt>
              </c:strCache>
            </c:strRef>
          </c:cat>
          <c:val>
            <c:numRef>
              <c:f>Sheet1!$B$2:$B$4</c:f>
              <c:numCache>
                <c:formatCode>General</c:formatCode>
                <c:ptCount val="3"/>
                <c:pt idx="0">
                  <c:v>50.5</c:v>
                </c:pt>
                <c:pt idx="1">
                  <c:v>37.700000000000003</c:v>
                </c:pt>
                <c:pt idx="2">
                  <c:v>45.5</c:v>
                </c:pt>
              </c:numCache>
            </c:numRef>
          </c:val>
          <c:extLst>
            <c:ext xmlns:c16="http://schemas.microsoft.com/office/drawing/2014/chart" uri="{C3380CC4-5D6E-409C-BE32-E72D297353CC}">
              <c16:uniqueId val="{00000000-699D-4E00-92E6-6BE5E284B226}"/>
            </c:ext>
          </c:extLst>
        </c:ser>
        <c:dLbls>
          <c:showLegendKey val="0"/>
          <c:showVal val="0"/>
          <c:showCatName val="0"/>
          <c:showSerName val="0"/>
          <c:showPercent val="0"/>
          <c:showBubbleSize val="0"/>
        </c:dLbls>
        <c:gapWidth val="219"/>
        <c:overlap val="-27"/>
        <c:axId val="2106143903"/>
        <c:axId val="2106142239"/>
      </c:barChart>
      <c:catAx>
        <c:axId val="2106143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106142239"/>
        <c:crosses val="autoZero"/>
        <c:auto val="1"/>
        <c:lblAlgn val="ctr"/>
        <c:lblOffset val="100"/>
        <c:noMultiLvlLbl val="0"/>
      </c:catAx>
      <c:valAx>
        <c:axId val="21061422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614390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50" b="1" dirty="0">
                <a:solidFill>
                  <a:schemeClr val="tx1"/>
                </a:solidFill>
              </a:rPr>
              <a:t>Adverse childhood</a:t>
            </a:r>
            <a:r>
              <a:rPr lang="en-US" sz="1450" b="1" baseline="0" dirty="0">
                <a:solidFill>
                  <a:schemeClr val="tx1"/>
                </a:solidFill>
              </a:rPr>
              <a:t> experiences (high school students)</a:t>
            </a:r>
            <a:endParaRPr lang="en-US" sz="1450" b="1" dirty="0">
              <a:solidFill>
                <a:schemeClr val="tx1"/>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3</c:v>
                </c:pt>
              </c:strCache>
            </c:strRef>
          </c:tx>
          <c:spPr>
            <a:solidFill>
              <a:srgbClr val="3D6E6F"/>
            </a:solidFill>
            <a:ln>
              <a:noFill/>
            </a:ln>
            <a:effectLst/>
          </c:spPr>
          <c:invertIfNegative val="0"/>
          <c:dPt>
            <c:idx val="2"/>
            <c:invertIfNegative val="0"/>
            <c:bubble3D val="0"/>
            <c:spPr>
              <a:solidFill>
                <a:schemeClr val="accent1"/>
              </a:solidFill>
              <a:ln>
                <a:noFill/>
              </a:ln>
              <a:effectLst/>
            </c:spPr>
            <c:extLst>
              <c:ext xmlns:c16="http://schemas.microsoft.com/office/drawing/2014/chart" uri="{C3380CC4-5D6E-409C-BE32-E72D297353CC}">
                <c16:uniqueId val="{00000001-77C5-4885-B8BB-4A1819758167}"/>
              </c:ext>
            </c:extLst>
          </c:dPt>
          <c:dLbls>
            <c:dLbl>
              <c:idx val="0"/>
              <c:layout>
                <c:manualLayout>
                  <c:x val="0"/>
                  <c:y val="-5.555555555555555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7C5-4885-B8BB-4A1819758167}"/>
                </c:ext>
              </c:extLst>
            </c:dLbl>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7C5-4885-B8BB-4A1819758167}"/>
                </c:ext>
              </c:extLst>
            </c:dLbl>
            <c:dLbl>
              <c:idx val="2"/>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7C5-4885-B8BB-4A181975816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2017
Cumberland County</c:v>
                </c:pt>
                <c:pt idx="1">
                  <c:v>2019
Cumberland County</c:v>
                </c:pt>
                <c:pt idx="2">
                  <c:v>2018-2019
Maine</c:v>
                </c:pt>
              </c:strCache>
            </c:strRef>
          </c:cat>
          <c:val>
            <c:numRef>
              <c:f>Sheet1!$B$2:$B$4</c:f>
              <c:numCache>
                <c:formatCode>0.00%</c:formatCode>
                <c:ptCount val="3"/>
                <c:pt idx="0">
                  <c:v>0.19800000000000001</c:v>
                </c:pt>
                <c:pt idx="1">
                  <c:v>0.17599999999999999</c:v>
                </c:pt>
                <c:pt idx="2">
                  <c:v>0.21299999999999999</c:v>
                </c:pt>
              </c:numCache>
            </c:numRef>
          </c:val>
          <c:extLst>
            <c:ext xmlns:c16="http://schemas.microsoft.com/office/drawing/2014/chart" uri="{C3380CC4-5D6E-409C-BE32-E72D297353CC}">
              <c16:uniqueId val="{00000004-77C5-4885-B8BB-4A1819758167}"/>
            </c:ext>
          </c:extLst>
        </c:ser>
        <c:dLbls>
          <c:showLegendKey val="0"/>
          <c:showVal val="0"/>
          <c:showCatName val="0"/>
          <c:showSerName val="0"/>
          <c:showPercent val="0"/>
          <c:showBubbleSize val="0"/>
        </c:dLbls>
        <c:gapWidth val="219"/>
        <c:overlap val="-27"/>
        <c:axId val="2106143903"/>
        <c:axId val="2106142239"/>
      </c:barChart>
      <c:catAx>
        <c:axId val="2106143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106142239"/>
        <c:crosses val="autoZero"/>
        <c:auto val="1"/>
        <c:lblAlgn val="ctr"/>
        <c:lblOffset val="100"/>
        <c:noMultiLvlLbl val="0"/>
      </c:catAx>
      <c:valAx>
        <c:axId val="210614223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614390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Fair or poor health (self-rated)</a:t>
            </a:r>
          </a:p>
        </c:rich>
      </c:tx>
      <c:layout/>
      <c:overlay val="0"/>
    </c:title>
    <c:autoTitleDeleted val="0"/>
    <c:plotArea>
      <c:layout/>
      <c:barChart>
        <c:barDir val="col"/>
        <c:grouping val="clustered"/>
        <c:varyColors val="0"/>
        <c:ser>
          <c:idx val="0"/>
          <c:order val="0"/>
          <c:tx>
            <c:strRef>
              <c:f>'Indicator Tables'!$H$4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4449-47EF-A4BA-AD4413D6EDE9}"/>
              </c:ext>
            </c:extLst>
          </c:dPt>
          <c:dPt>
            <c:idx val="1"/>
            <c:invertIfNegative val="0"/>
            <c:bubble3D val="0"/>
            <c:spPr>
              <a:solidFill>
                <a:srgbClr val="3D6E6F"/>
              </a:solidFill>
            </c:spPr>
            <c:extLst>
              <c:ext xmlns:c16="http://schemas.microsoft.com/office/drawing/2014/chart" uri="{C3380CC4-5D6E-409C-BE32-E72D297353CC}">
                <c16:uniqueId val="{00000003-4449-47EF-A4BA-AD4413D6EDE9}"/>
              </c:ext>
            </c:extLst>
          </c:dPt>
          <c:dPt>
            <c:idx val="2"/>
            <c:invertIfNegative val="0"/>
            <c:bubble3D val="0"/>
            <c:spPr>
              <a:solidFill>
                <a:srgbClr val="A2ADB1"/>
              </a:solidFill>
            </c:spPr>
            <c:extLst>
              <c:ext xmlns:c16="http://schemas.microsoft.com/office/drawing/2014/chart" uri="{C3380CC4-5D6E-409C-BE32-E72D297353CC}">
                <c16:uniqueId val="{00000005-4449-47EF-A4BA-AD4413D6EDE9}"/>
              </c:ext>
            </c:extLst>
          </c:dPt>
          <c:dPt>
            <c:idx val="3"/>
            <c:invertIfNegative val="0"/>
            <c:bubble3D val="0"/>
            <c:spPr>
              <a:solidFill>
                <a:srgbClr val="A2ADB1"/>
              </a:solidFill>
            </c:spPr>
            <c:extLst>
              <c:ext xmlns:c16="http://schemas.microsoft.com/office/drawing/2014/chart" uri="{C3380CC4-5D6E-409C-BE32-E72D297353CC}">
                <c16:uniqueId val="{00000007-4449-47EF-A4BA-AD4413D6EDE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Tables'!$M$4:$P$4</c:f>
              <c:strCache>
                <c:ptCount val="4"/>
                <c:pt idx="0">
                  <c:v>2011-2013
Cumberland County</c:v>
                </c:pt>
                <c:pt idx="1">
                  <c:v>2015-2017
Cumberland County</c:v>
                </c:pt>
                <c:pt idx="2">
                  <c:v>2015-2017
Maine</c:v>
                </c:pt>
                <c:pt idx="3">
                  <c:v>2018
U.S.</c:v>
                </c:pt>
              </c:strCache>
            </c:strRef>
          </c:cat>
          <c:val>
            <c:numRef>
              <c:f>'Indicator Tables'!$I$4:$L$4</c:f>
              <c:numCache>
                <c:formatCode>0.0%</c:formatCode>
                <c:ptCount val="4"/>
                <c:pt idx="0">
                  <c:v>0.115</c:v>
                </c:pt>
                <c:pt idx="1">
                  <c:v>0.1</c:v>
                </c:pt>
                <c:pt idx="2">
                  <c:v>0.16200000000000001</c:v>
                </c:pt>
                <c:pt idx="3">
                  <c:v>0.17299999999999999</c:v>
                </c:pt>
              </c:numCache>
            </c:numRef>
          </c:val>
          <c:extLst>
            <c:ext xmlns:c16="http://schemas.microsoft.com/office/drawing/2014/chart" uri="{C3380CC4-5D6E-409C-BE32-E72D297353CC}">
              <c16:uniqueId val="{00000008-4449-47EF-A4BA-AD4413D6EDE9}"/>
            </c:ext>
          </c:extLst>
        </c:ser>
        <c:dLbls>
          <c:dLblPos val="outEnd"/>
          <c:showLegendKey val="0"/>
          <c:showVal val="1"/>
          <c:showCatName val="0"/>
          <c:showSerName val="0"/>
          <c:showPercent val="0"/>
          <c:showBubbleSize val="0"/>
        </c:dLbls>
        <c:gapWidth val="150"/>
        <c:axId val="1625470975"/>
        <c:axId val="1625471391"/>
      </c:barChart>
      <c:catAx>
        <c:axId val="1625470975"/>
        <c:scaling>
          <c:orientation val="minMax"/>
        </c:scaling>
        <c:delete val="0"/>
        <c:axPos val="b"/>
        <c:numFmt formatCode="General" sourceLinked="1"/>
        <c:majorTickMark val="out"/>
        <c:minorTickMark val="none"/>
        <c:tickLblPos val="nextTo"/>
        <c:crossAx val="1625471391"/>
        <c:crosses val="autoZero"/>
        <c:auto val="1"/>
        <c:lblAlgn val="ctr"/>
        <c:lblOffset val="100"/>
        <c:noMultiLvlLbl val="0"/>
      </c:catAx>
      <c:valAx>
        <c:axId val="1625471391"/>
        <c:scaling>
          <c:orientation val="minMax"/>
        </c:scaling>
        <c:delete val="1"/>
        <c:axPos val="l"/>
        <c:numFmt formatCode="0.0%" sourceLinked="1"/>
        <c:majorTickMark val="out"/>
        <c:minorTickMark val="none"/>
        <c:tickLblPos val="nextTo"/>
        <c:crossAx val="162547097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All cancer deaths per 100,000 population</a:t>
            </a:r>
          </a:p>
        </c:rich>
      </c:tx>
      <c:layout/>
      <c:overlay val="0"/>
    </c:title>
    <c:autoTitleDeleted val="0"/>
    <c:plotArea>
      <c:layout/>
      <c:barChart>
        <c:barDir val="col"/>
        <c:grouping val="clustered"/>
        <c:varyColors val="0"/>
        <c:ser>
          <c:idx val="0"/>
          <c:order val="0"/>
          <c:tx>
            <c:strRef>
              <c:f>'Indicator Tables'!$H$8</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3E22-480D-81A0-C72CC158AA35}"/>
              </c:ext>
            </c:extLst>
          </c:dPt>
          <c:dPt>
            <c:idx val="1"/>
            <c:invertIfNegative val="0"/>
            <c:bubble3D val="0"/>
            <c:spPr>
              <a:solidFill>
                <a:srgbClr val="3D6E6F"/>
              </a:solidFill>
            </c:spPr>
            <c:extLst>
              <c:ext xmlns:c16="http://schemas.microsoft.com/office/drawing/2014/chart" uri="{C3380CC4-5D6E-409C-BE32-E72D297353CC}">
                <c16:uniqueId val="{00000003-3E22-480D-81A0-C72CC158AA35}"/>
              </c:ext>
            </c:extLst>
          </c:dPt>
          <c:dPt>
            <c:idx val="2"/>
            <c:invertIfNegative val="0"/>
            <c:bubble3D val="0"/>
            <c:spPr>
              <a:solidFill>
                <a:srgbClr val="A2ADB1"/>
              </a:solidFill>
            </c:spPr>
            <c:extLst>
              <c:ext xmlns:c16="http://schemas.microsoft.com/office/drawing/2014/chart" uri="{C3380CC4-5D6E-409C-BE32-E72D297353CC}">
                <c16:uniqueId val="{00000005-3E22-480D-81A0-C72CC158AA35}"/>
              </c:ext>
            </c:extLst>
          </c:dPt>
          <c:dPt>
            <c:idx val="3"/>
            <c:invertIfNegative val="0"/>
            <c:bubble3D val="0"/>
            <c:spPr>
              <a:solidFill>
                <a:srgbClr val="A2ADB1"/>
              </a:solidFill>
            </c:spPr>
            <c:extLst>
              <c:ext xmlns:c16="http://schemas.microsoft.com/office/drawing/2014/chart" uri="{C3380CC4-5D6E-409C-BE32-E72D297353CC}">
                <c16:uniqueId val="{00000007-3E22-480D-81A0-C72CC158AA35}"/>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Tables'!$M$8:$P$8</c:f>
              <c:strCache>
                <c:ptCount val="4"/>
                <c:pt idx="0">
                  <c:v>2007-2011
Cumberland County</c:v>
                </c:pt>
                <c:pt idx="1">
                  <c:v>2015-2019
Cumberland County</c:v>
                </c:pt>
                <c:pt idx="2">
                  <c:v>2015-2019
Maine</c:v>
                </c:pt>
                <c:pt idx="3">
                  <c:v>2019
U.S.</c:v>
                </c:pt>
              </c:strCache>
            </c:strRef>
          </c:cat>
          <c:val>
            <c:numRef>
              <c:f>'Indicator Tables'!$I$8:$L$8</c:f>
              <c:numCache>
                <c:formatCode>General</c:formatCode>
                <c:ptCount val="4"/>
                <c:pt idx="0">
                  <c:v>174.6</c:v>
                </c:pt>
                <c:pt idx="1">
                  <c:v>149.6</c:v>
                </c:pt>
                <c:pt idx="2">
                  <c:v>168</c:v>
                </c:pt>
                <c:pt idx="3">
                  <c:v>146.19999999999999</c:v>
                </c:pt>
              </c:numCache>
            </c:numRef>
          </c:val>
          <c:extLst>
            <c:ext xmlns:c16="http://schemas.microsoft.com/office/drawing/2014/chart" uri="{C3380CC4-5D6E-409C-BE32-E72D297353CC}">
              <c16:uniqueId val="{00000008-3E22-480D-81A0-C72CC158AA35}"/>
            </c:ext>
          </c:extLst>
        </c:ser>
        <c:dLbls>
          <c:dLblPos val="outEnd"/>
          <c:showLegendKey val="0"/>
          <c:showVal val="1"/>
          <c:showCatName val="0"/>
          <c:showSerName val="0"/>
          <c:showPercent val="0"/>
          <c:showBubbleSize val="0"/>
        </c:dLbls>
        <c:gapWidth val="150"/>
        <c:axId val="1625454335"/>
        <c:axId val="1625455583"/>
      </c:barChart>
      <c:catAx>
        <c:axId val="1625454335"/>
        <c:scaling>
          <c:orientation val="minMax"/>
        </c:scaling>
        <c:delete val="0"/>
        <c:axPos val="b"/>
        <c:numFmt formatCode="General" sourceLinked="1"/>
        <c:majorTickMark val="out"/>
        <c:minorTickMark val="none"/>
        <c:tickLblPos val="nextTo"/>
        <c:crossAx val="1625455583"/>
        <c:crosses val="autoZero"/>
        <c:auto val="1"/>
        <c:lblAlgn val="ctr"/>
        <c:lblOffset val="100"/>
        <c:noMultiLvlLbl val="0"/>
      </c:catAx>
      <c:valAx>
        <c:axId val="1625455583"/>
        <c:scaling>
          <c:orientation val="minMax"/>
        </c:scaling>
        <c:delete val="1"/>
        <c:axPos val="l"/>
        <c:numFmt formatCode="General" sourceLinked="1"/>
        <c:majorTickMark val="out"/>
        <c:minorTickMark val="none"/>
        <c:tickLblPos val="nextTo"/>
        <c:crossAx val="1625454335"/>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High blood pressure hospitalizations per 10,000 population</a:t>
            </a:r>
          </a:p>
        </c:rich>
      </c:tx>
      <c:layout/>
      <c:overlay val="0"/>
    </c:title>
    <c:autoTitleDeleted val="0"/>
    <c:plotArea>
      <c:layout/>
      <c:barChart>
        <c:barDir val="col"/>
        <c:grouping val="clustered"/>
        <c:varyColors val="0"/>
        <c:ser>
          <c:idx val="0"/>
          <c:order val="0"/>
          <c:tx>
            <c:strRef>
              <c:f>'Indicator Tables'!$H$10</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CB11-479A-9468-72580297787A}"/>
              </c:ext>
            </c:extLst>
          </c:dPt>
          <c:dPt>
            <c:idx val="1"/>
            <c:invertIfNegative val="0"/>
            <c:bubble3D val="0"/>
            <c:spPr>
              <a:solidFill>
                <a:srgbClr val="3D6E6F"/>
              </a:solidFill>
            </c:spPr>
            <c:extLst>
              <c:ext xmlns:c16="http://schemas.microsoft.com/office/drawing/2014/chart" uri="{C3380CC4-5D6E-409C-BE32-E72D297353CC}">
                <c16:uniqueId val="{00000003-CB11-479A-9468-72580297787A}"/>
              </c:ext>
            </c:extLst>
          </c:dPt>
          <c:dPt>
            <c:idx val="2"/>
            <c:invertIfNegative val="0"/>
            <c:bubble3D val="0"/>
            <c:spPr>
              <a:solidFill>
                <a:srgbClr val="A2ADB1"/>
              </a:solidFill>
            </c:spPr>
            <c:extLst>
              <c:ext xmlns:c16="http://schemas.microsoft.com/office/drawing/2014/chart" uri="{C3380CC4-5D6E-409C-BE32-E72D297353CC}">
                <c16:uniqueId val="{00000005-CB11-479A-9468-72580297787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Tables'!$M$10:$O$10</c:f>
              <c:strCache>
                <c:ptCount val="3"/>
                <c:pt idx="0">
                  <c:v>2016-2017
Cumberland County</c:v>
                </c:pt>
                <c:pt idx="1">
                  <c:v>2016-2018
Cumberland County</c:v>
                </c:pt>
                <c:pt idx="2">
                  <c:v>2016-2018
Maine</c:v>
                </c:pt>
              </c:strCache>
            </c:strRef>
          </c:cat>
          <c:val>
            <c:numRef>
              <c:f>'Indicator Tables'!$I$10:$K$10</c:f>
              <c:numCache>
                <c:formatCode>General</c:formatCode>
                <c:ptCount val="3"/>
                <c:pt idx="0">
                  <c:v>10.1</c:v>
                </c:pt>
                <c:pt idx="1">
                  <c:v>12.1</c:v>
                </c:pt>
                <c:pt idx="2">
                  <c:v>13.8</c:v>
                </c:pt>
              </c:numCache>
            </c:numRef>
          </c:val>
          <c:extLst>
            <c:ext xmlns:c16="http://schemas.microsoft.com/office/drawing/2014/chart" uri="{C3380CC4-5D6E-409C-BE32-E72D297353CC}">
              <c16:uniqueId val="{00000006-CB11-479A-9468-72580297787A}"/>
            </c:ext>
          </c:extLst>
        </c:ser>
        <c:dLbls>
          <c:dLblPos val="outEnd"/>
          <c:showLegendKey val="0"/>
          <c:showVal val="1"/>
          <c:showCatName val="0"/>
          <c:showSerName val="0"/>
          <c:showPercent val="0"/>
          <c:showBubbleSize val="0"/>
        </c:dLbls>
        <c:gapWidth val="150"/>
        <c:axId val="1625465983"/>
        <c:axId val="1625465151"/>
      </c:barChart>
      <c:catAx>
        <c:axId val="1625465983"/>
        <c:scaling>
          <c:orientation val="minMax"/>
        </c:scaling>
        <c:delete val="0"/>
        <c:axPos val="b"/>
        <c:numFmt formatCode="General" sourceLinked="1"/>
        <c:majorTickMark val="out"/>
        <c:minorTickMark val="none"/>
        <c:tickLblPos val="nextTo"/>
        <c:crossAx val="1625465151"/>
        <c:crosses val="autoZero"/>
        <c:auto val="1"/>
        <c:lblAlgn val="ctr"/>
        <c:lblOffset val="100"/>
        <c:noMultiLvlLbl val="0"/>
      </c:catAx>
      <c:valAx>
        <c:axId val="1625465151"/>
        <c:scaling>
          <c:orientation val="minMax"/>
        </c:scaling>
        <c:delete val="1"/>
        <c:axPos val="l"/>
        <c:numFmt formatCode="General" sourceLinked="1"/>
        <c:majorTickMark val="out"/>
        <c:minorTickMark val="none"/>
        <c:tickLblPos val="nextTo"/>
        <c:crossAx val="1625465983"/>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i="0" baseline="0">
                <a:effectLst/>
              </a:rPr>
              <a:t>Sedentary lifestyle- no leisure time physical activity in past month (adults)</a:t>
            </a:r>
            <a:endParaRPr lang="en-US" sz="1400" b="1">
              <a:effectLst/>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sedentary!$A$9:$A$10</c:f>
              <c:strCache>
                <c:ptCount val="2"/>
                <c:pt idx="0">
                  <c:v>Maine (2017)</c:v>
                </c:pt>
                <c:pt idx="1">
                  <c:v>U.S. (2017)</c:v>
                </c:pt>
              </c:strCache>
            </c:strRef>
          </c:cat>
          <c:val>
            <c:numRef>
              <c:f>sedentary!$B$9:$B$10</c:f>
              <c:numCache>
                <c:formatCode>0.0%</c:formatCode>
                <c:ptCount val="2"/>
                <c:pt idx="0">
                  <c:v>0.252</c:v>
                </c:pt>
                <c:pt idx="1">
                  <c:v>0.26600000000000001</c:v>
                </c:pt>
              </c:numCache>
            </c:numRef>
          </c:val>
          <c:extLst>
            <c:ext xmlns:c16="http://schemas.microsoft.com/office/drawing/2014/chart" uri="{C3380CC4-5D6E-409C-BE32-E72D297353CC}">
              <c16:uniqueId val="{00000000-3159-4250-895A-0D15EDB8D7F1}"/>
            </c:ext>
          </c:extLst>
        </c:ser>
        <c:dLbls>
          <c:dLblPos val="outEnd"/>
          <c:showLegendKey val="0"/>
          <c:showVal val="1"/>
          <c:showCatName val="0"/>
          <c:showSerName val="0"/>
          <c:showPercent val="0"/>
          <c:showBubbleSize val="0"/>
        </c:dLbls>
        <c:gapWidth val="219"/>
        <c:overlap val="-27"/>
        <c:axId val="991448143"/>
        <c:axId val="991445647"/>
      </c:barChart>
      <c:catAx>
        <c:axId val="991448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991445647"/>
        <c:crosses val="autoZero"/>
        <c:auto val="1"/>
        <c:lblAlgn val="ctr"/>
        <c:lblOffset val="100"/>
        <c:noMultiLvlLbl val="0"/>
      </c:catAx>
      <c:valAx>
        <c:axId val="991445647"/>
        <c:scaling>
          <c:orientation val="minMax"/>
          <c:min val="0.2"/>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9914481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a:t>Sedentary lifestyle – no leisure-time physical activity in past month (adults)</a:t>
            </a:r>
          </a:p>
        </c:rich>
      </c:tx>
      <c:layout/>
      <c:overlay val="0"/>
    </c:title>
    <c:autoTitleDeleted val="0"/>
    <c:plotArea>
      <c:layout/>
      <c:lineChart>
        <c:grouping val="standard"/>
        <c:varyColors val="0"/>
        <c:ser>
          <c:idx val="0"/>
          <c:order val="0"/>
          <c:spPr>
            <a:ln>
              <a:solidFill>
                <a:srgbClr val="000000"/>
              </a:solidFill>
              <a:prstDash val="solid"/>
            </a:ln>
          </c:spPr>
          <c:marker>
            <c:spPr>
              <a:solidFill>
                <a:srgbClr val="3D6E6F"/>
              </a:solidFill>
              <a:ln>
                <a:solidFill>
                  <a:srgbClr val="3D6E6F"/>
                </a:solidFill>
                <a:prstDash val="solid"/>
              </a:ln>
            </c:spPr>
          </c:marker>
          <c:dLbls>
            <c:numFmt formatCode="0.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Lit>
              <c:formatCode>General</c:formatCode>
              <c:ptCount val="4"/>
              <c:pt idx="0">
                <c:v>2014</c:v>
              </c:pt>
              <c:pt idx="1">
                <c:v>2015</c:v>
              </c:pt>
              <c:pt idx="2">
                <c:v>2016</c:v>
              </c:pt>
              <c:pt idx="3">
                <c:v>2017</c:v>
              </c:pt>
            </c:numLit>
          </c:cat>
          <c:val>
            <c:numRef>
              <c:f>Trendings!$E$2:$H$2</c:f>
              <c:numCache>
                <c:formatCode>0.00%</c:formatCode>
                <c:ptCount val="4"/>
                <c:pt idx="0">
                  <c:v>0.14399999999999999</c:v>
                </c:pt>
                <c:pt idx="1">
                  <c:v>0.159</c:v>
                </c:pt>
                <c:pt idx="2">
                  <c:v>0.17899999999999999</c:v>
                </c:pt>
                <c:pt idx="3">
                  <c:v>0.183</c:v>
                </c:pt>
              </c:numCache>
            </c:numRef>
          </c:val>
          <c:smooth val="0"/>
          <c:extLst>
            <c:ext xmlns:c16="http://schemas.microsoft.com/office/drawing/2014/chart" uri="{C3380CC4-5D6E-409C-BE32-E72D297353CC}">
              <c16:uniqueId val="{00000000-6951-416E-B3C4-C4EDAA856C51}"/>
            </c:ext>
          </c:extLst>
        </c:ser>
        <c:dLbls>
          <c:showLegendKey val="0"/>
          <c:showVal val="0"/>
          <c:showCatName val="0"/>
          <c:showSerName val="0"/>
          <c:showPercent val="0"/>
          <c:showBubbleSize val="0"/>
        </c:dLbls>
        <c:marker val="1"/>
        <c:smooth val="0"/>
        <c:axId val="991550064"/>
        <c:axId val="896694960"/>
      </c:lineChart>
      <c:catAx>
        <c:axId val="991550064"/>
        <c:scaling>
          <c:orientation val="minMax"/>
        </c:scaling>
        <c:delete val="0"/>
        <c:axPos val="b"/>
        <c:numFmt formatCode="General" sourceLinked="1"/>
        <c:majorTickMark val="out"/>
        <c:minorTickMark val="none"/>
        <c:tickLblPos val="nextTo"/>
        <c:crossAx val="896694960"/>
        <c:crosses val="autoZero"/>
        <c:auto val="1"/>
        <c:lblAlgn val="ctr"/>
        <c:lblOffset val="100"/>
        <c:noMultiLvlLbl val="0"/>
      </c:catAx>
      <c:valAx>
        <c:axId val="896694960"/>
        <c:scaling>
          <c:orientation val="minMax"/>
          <c:max val="0.4"/>
          <c:min val="0"/>
        </c:scaling>
        <c:delete val="1"/>
        <c:axPos val="l"/>
        <c:majorGridlines/>
        <c:numFmt formatCode="0%" sourceLinked="0"/>
        <c:majorTickMark val="out"/>
        <c:minorTickMark val="none"/>
        <c:tickLblPos val="nextTo"/>
        <c:crossAx val="991550064"/>
        <c:crosses val="autoZero"/>
        <c:crossBetween val="between"/>
        <c:majorUnit val="0.2"/>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FFFFFF"/>
      </a:solidFill>
      <a:prstDash val="solid"/>
    </a:ln>
  </c:spPr>
  <c:txPr>
    <a:bodyPr/>
    <a:lstStyle/>
    <a:p>
      <a:pPr>
        <a:defRPr sz="1400" b="1">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Lead screening among children (ages 12-23 months)</a:t>
            </a:r>
          </a:p>
        </c:rich>
      </c:tx>
      <c:layout/>
      <c:overlay val="0"/>
    </c:title>
    <c:autoTitleDeleted val="0"/>
    <c:plotArea>
      <c:layout/>
      <c:barChart>
        <c:barDir val="col"/>
        <c:grouping val="clustered"/>
        <c:varyColors val="0"/>
        <c:ser>
          <c:idx val="0"/>
          <c:order val="0"/>
          <c:tx>
            <c:strRef>
              <c:f>'Indicator Tables'!$H$12</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9B13-4811-8E09-0BF13E15A9B9}"/>
              </c:ext>
            </c:extLst>
          </c:dPt>
          <c:dPt>
            <c:idx val="1"/>
            <c:invertIfNegative val="0"/>
            <c:bubble3D val="0"/>
            <c:spPr>
              <a:solidFill>
                <a:srgbClr val="3D6E6F"/>
              </a:solidFill>
            </c:spPr>
            <c:extLst>
              <c:ext xmlns:c16="http://schemas.microsoft.com/office/drawing/2014/chart" uri="{C3380CC4-5D6E-409C-BE32-E72D297353CC}">
                <c16:uniqueId val="{00000003-9B13-4811-8E09-0BF13E15A9B9}"/>
              </c:ext>
            </c:extLst>
          </c:dPt>
          <c:dPt>
            <c:idx val="2"/>
            <c:invertIfNegative val="0"/>
            <c:bubble3D val="0"/>
            <c:spPr>
              <a:solidFill>
                <a:srgbClr val="A2ADB1"/>
              </a:solidFill>
            </c:spPr>
            <c:extLst>
              <c:ext xmlns:c16="http://schemas.microsoft.com/office/drawing/2014/chart" uri="{C3380CC4-5D6E-409C-BE32-E72D297353CC}">
                <c16:uniqueId val="{00000005-9B13-4811-8E09-0BF13E15A9B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'Indicator Tables'!$M$12:$O$12</c:f>
              <c:strCache>
                <c:ptCount val="3"/>
                <c:pt idx="0">
                  <c:v>2018
Cumberland County</c:v>
                </c:pt>
                <c:pt idx="1">
                  <c:v>2019
Cumberland County</c:v>
                </c:pt>
                <c:pt idx="2">
                  <c:v>2019
Maine</c:v>
                </c:pt>
              </c:strCache>
            </c:strRef>
          </c:cat>
          <c:val>
            <c:numRef>
              <c:f>'Indicator Tables'!$I$12:$K$12</c:f>
              <c:numCache>
                <c:formatCode>0.0%</c:formatCode>
                <c:ptCount val="3"/>
                <c:pt idx="0">
                  <c:v>0.41099999999999998</c:v>
                </c:pt>
                <c:pt idx="1">
                  <c:v>0.54500000000000004</c:v>
                </c:pt>
                <c:pt idx="2">
                  <c:v>0.60299999999999998</c:v>
                </c:pt>
              </c:numCache>
            </c:numRef>
          </c:val>
          <c:extLst>
            <c:ext xmlns:c16="http://schemas.microsoft.com/office/drawing/2014/chart" uri="{C3380CC4-5D6E-409C-BE32-E72D297353CC}">
              <c16:uniqueId val="{00000006-9B13-4811-8E09-0BF13E15A9B9}"/>
            </c:ext>
          </c:extLst>
        </c:ser>
        <c:dLbls>
          <c:dLblPos val="outEnd"/>
          <c:showLegendKey val="0"/>
          <c:showVal val="1"/>
          <c:showCatName val="0"/>
          <c:showSerName val="0"/>
          <c:showPercent val="0"/>
          <c:showBubbleSize val="0"/>
        </c:dLbls>
        <c:gapWidth val="150"/>
        <c:axId val="1625448927"/>
        <c:axId val="1625463071"/>
      </c:barChart>
      <c:catAx>
        <c:axId val="1625448927"/>
        <c:scaling>
          <c:orientation val="minMax"/>
        </c:scaling>
        <c:delete val="0"/>
        <c:axPos val="b"/>
        <c:numFmt formatCode="General" sourceLinked="1"/>
        <c:majorTickMark val="out"/>
        <c:minorTickMark val="none"/>
        <c:tickLblPos val="nextTo"/>
        <c:crossAx val="1625463071"/>
        <c:crosses val="autoZero"/>
        <c:auto val="1"/>
        <c:lblAlgn val="ctr"/>
        <c:lblOffset val="100"/>
        <c:noMultiLvlLbl val="0"/>
      </c:catAx>
      <c:valAx>
        <c:axId val="1625463071"/>
        <c:scaling>
          <c:orientation val="minMax"/>
        </c:scaling>
        <c:delete val="1"/>
        <c:axPos val="l"/>
        <c:numFmt formatCode="0.0%" sourceLinked="1"/>
        <c:majorTickMark val="out"/>
        <c:minorTickMark val="none"/>
        <c:tickLblPos val="nextTo"/>
        <c:crossAx val="162544892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D5D2B-9422-4547-9E81-2D8D2D1904FC}" type="datetimeFigureOut">
              <a:rPr lang="en-US" smtClean="0"/>
              <a:t>10/5/2021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6CDD7-021C-4D44-A941-E7B69ADD70F4}" type="slidenum">
              <a:rPr lang="en-US" smtClean="0"/>
              <a:t>‹#›</a:t>
            </a:fld>
            <a:endParaRPr lang="en-US"/>
          </a:p>
        </p:txBody>
      </p:sp>
    </p:spTree>
    <p:extLst>
      <p:ext uri="{BB962C8B-B14F-4D97-AF65-F5344CB8AC3E}">
        <p14:creationId xmlns:p14="http://schemas.microsoft.com/office/powerpoint/2010/main" val="381837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rPr>
              <a:t>Local Planning Committee Member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a:t>
            </a:fld>
            <a:endParaRPr lang="en-US"/>
          </a:p>
        </p:txBody>
      </p:sp>
    </p:spTree>
    <p:extLst>
      <p:ext uri="{BB962C8B-B14F-4D97-AF65-F5344CB8AC3E}">
        <p14:creationId xmlns:p14="http://schemas.microsoft.com/office/powerpoint/2010/main" val="1578112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remarks</a:t>
            </a:r>
          </a:p>
          <a:p>
            <a:endParaRPr lang="en-US" dirty="0"/>
          </a:p>
          <a:p>
            <a:r>
              <a:rPr lang="en-US" dirty="0"/>
              <a:t>Leader to introduce the following who will provide comments</a:t>
            </a:r>
            <a:r>
              <a:rPr lang="en-US" baseline="0" dirty="0"/>
              <a:t> on recent health improvement efforts</a:t>
            </a:r>
          </a:p>
          <a:p>
            <a:endParaRPr lang="en-US" baseline="0" dirty="0"/>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kern="1200" dirty="0">
                <a:solidFill>
                  <a:schemeClr val="dk1"/>
                </a:solidFill>
                <a:effectLst/>
                <a:latin typeface="+mn-lt"/>
                <a:ea typeface="+mn-ea"/>
                <a:cs typeface="+mn-cs"/>
              </a:rPr>
              <a:t>Kristine Jenkins, District</a:t>
            </a:r>
            <a:r>
              <a:rPr lang="en-US" sz="1200" kern="1200" baseline="0" dirty="0">
                <a:solidFill>
                  <a:schemeClr val="dk1"/>
                </a:solidFill>
                <a:effectLst/>
                <a:latin typeface="+mn-lt"/>
                <a:ea typeface="+mn-ea"/>
                <a:cs typeface="+mn-cs"/>
              </a:rPr>
              <a:t> Liaison, Cumberland Public Health District</a:t>
            </a:r>
            <a:endParaRPr lang="en-US" sz="1200" kern="1200" dirty="0">
              <a:solidFill>
                <a:schemeClr val="dk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11</a:t>
            </a:fld>
            <a:endParaRPr lang="en-US"/>
          </a:p>
        </p:txBody>
      </p:sp>
    </p:spTree>
    <p:extLst>
      <p:ext uri="{BB962C8B-B14F-4D97-AF65-F5344CB8AC3E}">
        <p14:creationId xmlns:p14="http://schemas.microsoft.com/office/powerpoint/2010/main" val="495437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Previous CHNA efforts point person</a:t>
            </a:r>
          </a:p>
          <a:p>
            <a:endParaRPr lang="en-US" dirty="0"/>
          </a:p>
          <a:p>
            <a:r>
              <a:rPr lang="en-US" dirty="0"/>
              <a:t>INTRODUCE THE PERSON WHO WILL REVIEW THE NEXT SECTION ON THE LAST COMMUNITY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a:t>
            </a:r>
            <a:r>
              <a:rPr lang="en-US" baseline="0" dirty="0"/>
              <a:t> Madison MacLean of John Snow, Inc. (JSI) who will now give a data presentation on the top indicators </a:t>
            </a:r>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21</a:t>
            </a:fld>
            <a:endParaRPr lang="en-US"/>
          </a:p>
        </p:txBody>
      </p:sp>
    </p:spTree>
    <p:extLst>
      <p:ext uri="{BB962C8B-B14F-4D97-AF65-F5344CB8AC3E}">
        <p14:creationId xmlns:p14="http://schemas.microsoft.com/office/powerpoint/2010/main" val="1302690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22</a:t>
            </a:fld>
            <a:endParaRPr lang="en-US"/>
          </a:p>
        </p:txBody>
      </p:sp>
    </p:spTree>
    <p:extLst>
      <p:ext uri="{BB962C8B-B14F-4D97-AF65-F5344CB8AC3E}">
        <p14:creationId xmlns:p14="http://schemas.microsoft.com/office/powerpoint/2010/main" val="73635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 star means that the health issue or problem is getting better over time or better in comparison to another place</a:t>
            </a:r>
          </a:p>
          <a:p>
            <a:r>
              <a:rPr lang="en-US" sz="1200" kern="1200" baseline="0" dirty="0">
                <a:solidFill>
                  <a:schemeClr val="tx1"/>
                </a:solidFill>
                <a:effectLst/>
                <a:latin typeface="+mn-lt"/>
                <a:ea typeface="+mn-ea"/>
                <a:cs typeface="+mn-cs"/>
              </a:rPr>
              <a:t>A red exclamation point means that the health issue or problem is getting worse over time or worse in comparison to another place</a:t>
            </a:r>
          </a:p>
          <a:p>
            <a:r>
              <a:rPr lang="en-US" sz="1200" kern="1200" baseline="0" dirty="0">
                <a:solidFill>
                  <a:schemeClr val="tx1"/>
                </a:solidFill>
                <a:effectLst/>
                <a:latin typeface="+mn-lt"/>
                <a:ea typeface="+mn-ea"/>
                <a:cs typeface="+mn-cs"/>
              </a:rPr>
              <a:t>A gray circle means that the dating hasn’t changed over time or isn’t much different in comparison to another place</a:t>
            </a:r>
          </a:p>
          <a:p>
            <a:r>
              <a:rPr lang="en-US" sz="1200" kern="1200" baseline="0" dirty="0">
                <a:solidFill>
                  <a:schemeClr val="tx1"/>
                </a:solidFill>
                <a:effectLst/>
                <a:latin typeface="+mn-lt"/>
                <a:ea typeface="+mn-ea"/>
                <a:cs typeface="+mn-cs"/>
              </a:rPr>
              <a:t>N/A means that there was not enough data to be able to make a comparison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 are two additional symbols you might see:</a:t>
            </a:r>
          </a:p>
          <a:p>
            <a:r>
              <a:rPr lang="en-US" sz="1200" kern="1200" baseline="0" dirty="0">
                <a:solidFill>
                  <a:schemeClr val="tx1"/>
                </a:solidFill>
                <a:effectLst/>
                <a:latin typeface="+mn-lt"/>
                <a:ea typeface="+mn-ea"/>
                <a:cs typeface="+mn-cs"/>
              </a:rPr>
              <a:t>A black dot means that you should use caution when interpreting the data – the results might be unreliable because of small numbers</a:t>
            </a:r>
          </a:p>
          <a:p>
            <a:r>
              <a:rPr lang="en-US" sz="1200" kern="1200" baseline="0" dirty="0">
                <a:solidFill>
                  <a:schemeClr val="tx1"/>
                </a:solidFill>
                <a:effectLst/>
                <a:latin typeface="+mn-lt"/>
                <a:ea typeface="+mn-ea"/>
                <a:cs typeface="+mn-cs"/>
              </a:rPr>
              <a:t>A black dash means that data was unavailable, or that data was suppressed due to a small number of respondents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(Go to next slide and walk audience through an example)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86CDD7-021C-4D44-A941-E7B69ADD70F4}" type="slidenum">
              <a:rPr lang="en-US" smtClean="0"/>
              <a:t>23</a:t>
            </a:fld>
            <a:endParaRPr lang="en-US"/>
          </a:p>
        </p:txBody>
      </p:sp>
    </p:spTree>
    <p:extLst>
      <p:ext uri="{BB962C8B-B14F-4D97-AF65-F5344CB8AC3E}">
        <p14:creationId xmlns:p14="http://schemas.microsoft.com/office/powerpoint/2010/main" val="1479829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how we’ve visualized the data in the County Health Profiles.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charts in this presentation are all excerpts from the Data Health Profiles that were created by </a:t>
            </a:r>
            <a:r>
              <a:rPr lang="en-US" dirty="0" smtClean="0"/>
              <a:t>the Maine</a:t>
            </a:r>
            <a:r>
              <a:rPr lang="en-US" baseline="0" dirty="0" smtClean="0"/>
              <a:t> Shared CHNA </a:t>
            </a:r>
            <a:r>
              <a:rPr lang="en-US" dirty="0" smtClean="0"/>
              <a:t> </a:t>
            </a:r>
            <a:r>
              <a:rPr lang="en-US" dirty="0"/>
              <a:t>and the Maine CDC. They contain data pulled from publicly available sources that are designed to help people learn more about the health of their communities. Not all the data points are available for every measure, but we’ve included data wherever we can.</a:t>
            </a:r>
          </a:p>
          <a:p>
            <a:endParaRPr lang="en-US" dirty="0"/>
          </a:p>
          <a:p>
            <a:r>
              <a:rPr lang="en-US" dirty="0"/>
              <a:t>The green bars represent data from your community. The left most one represents a past data point, and the right bar represents the most recent data point available when the data was gathered. These are the same data points used in the Data Health Profiles.</a:t>
            </a:r>
          </a:p>
          <a:p>
            <a:endParaRPr lang="en-US" dirty="0"/>
          </a:p>
          <a:p>
            <a:r>
              <a:rPr lang="en-US" dirty="0"/>
              <a:t>The grey bars represent data for the state of Maine as a whole- on the left- and for the United States as a whole- on the right, when it is available.</a:t>
            </a:r>
          </a:p>
          <a:p>
            <a:endParaRPr lang="en-US" dirty="0"/>
          </a:p>
          <a:p>
            <a:r>
              <a:rPr lang="en-US" dirty="0"/>
              <a:t>We’ve also noted where differences in the data points are ‘statistically significant’. A difference between two measurements is significant when scientists can say, with a known degree of confidence, that the difference between them is large enough that the difference is most likely to be caused by an actual difference in the item being measured, and not caused by error associated taking the measurement. All of these tests are comparing the most recent data point for your community to other data points. A red exclamation mark indicates a difference that your community is significantly different in a less desirable direction compared to the data point with the symbol. A green star indicates that your community is significantly different in a more desirable direction. A grey circle indicates that there is no significant difference.</a:t>
            </a:r>
          </a:p>
          <a:p>
            <a:endParaRPr lang="en-US" baseline="0" dirty="0"/>
          </a:p>
          <a:p>
            <a:r>
              <a:rPr lang="en-US" b="1" dirty="0"/>
              <a:t>(keep in presentation – do not read</a:t>
            </a:r>
            <a:r>
              <a:rPr lang="en-US" b="1" baseline="0" dirty="0"/>
              <a:t> for deaf/HOH event or people with disabilities). </a:t>
            </a:r>
            <a:r>
              <a:rPr lang="en-US" dirty="0"/>
              <a:t>A difference between two measurements is significant when scientists can say, with a known degree of confidence, that the difference between them is large enough that the difference is most likely to be caused by an actual difference in the item being measured, and not caused by an</a:t>
            </a:r>
            <a:r>
              <a:rPr lang="en-US" baseline="0" dirty="0"/>
              <a:t> error</a:t>
            </a:r>
            <a:r>
              <a:rPr lang="en-US" dirty="0"/>
              <a:t> associated taking the measurement. All of these tests are comparing the most recent data point for your community to other data points. </a:t>
            </a:r>
          </a:p>
          <a:p>
            <a:endParaRPr lang="en-US" dirty="0"/>
          </a:p>
          <a:p>
            <a:r>
              <a:rPr lang="en-US" dirty="0"/>
              <a:t>For example, in this slide, we have two symbols. The grey circle next to the measurement for 2009-2011 Aroostook County means that there is no significantly different change in the rate of poverty in Aroostook County when comparing the data from 2009-2011 to the data from 2015-2019. The red exclamation mark next to the Maine data point says there is a significant difference between 2015-2019 Aroostook County and 2015-2019 Maine, and that it is less desirable that Aroostook County has a higher rate of individuals living in poverty. No comparison could be made to the data for the U.S. because the years of data collection were different.</a:t>
            </a:r>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24</a:t>
            </a:fld>
            <a:endParaRPr lang="en-US"/>
          </a:p>
        </p:txBody>
      </p:sp>
    </p:spTree>
    <p:extLst>
      <p:ext uri="{BB962C8B-B14F-4D97-AF65-F5344CB8AC3E}">
        <p14:creationId xmlns:p14="http://schemas.microsoft.com/office/powerpoint/2010/main" val="2617010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Maine Shared CHNA website contains</a:t>
            </a:r>
            <a:r>
              <a:rPr lang="en-US" baseline="0" dirty="0"/>
              <a:t> health profiles for 3 of Maine’s largest cities, 16 counties, 5 public health districts, the state, as well as data provided by race, ethnicity, educational attainment, gender, sexual orientation, older adults, insurance status, income, and rurality. </a:t>
            </a:r>
          </a:p>
          <a:p>
            <a:endParaRPr lang="en-US" baseline="0" dirty="0"/>
          </a:p>
          <a:p>
            <a:r>
              <a:rPr lang="en-US" baseline="0" dirty="0"/>
              <a:t>IN addition, there is an interactive data portal where you can search by specific data points. All these breakdowns are then provided by data point. </a:t>
            </a:r>
          </a:p>
          <a:p>
            <a:endParaRPr lang="en-US" baseline="0" dirty="0"/>
          </a:p>
          <a:p>
            <a:r>
              <a:rPr lang="en-US" b="1" baseline="0" dirty="0"/>
              <a:t>REGARDING COVID-19 DATA</a:t>
            </a:r>
          </a:p>
          <a:p>
            <a:r>
              <a:rPr lang="en-US" baseline="0" dirty="0"/>
              <a:t>The Maine Shared CHNA data set does not include any data of COVID-19. This is largely due to the fact that there is a much more up-to-date and comprehensive Maine Data Dashboard continually being updated on the Maine CDC website. </a:t>
            </a:r>
          </a:p>
          <a:p>
            <a:endParaRPr lang="en-US" baseline="0" dirty="0"/>
          </a:p>
          <a:p>
            <a:r>
              <a:rPr lang="en-US" baseline="0" dirty="0"/>
              <a:t>Here you can find daily lab results, new case counts by date, trends, county breakdowns, data by race, and comparisons to other states and the nation. </a:t>
            </a:r>
          </a:p>
          <a:p>
            <a:endParaRPr lang="en-US" baseline="0" dirty="0"/>
          </a:p>
          <a:p>
            <a:r>
              <a:rPr lang="en-US" dirty="0"/>
              <a:t>INTRODUCE THE PERSON WHO WILL REVIEW THE NEXT SECTION ON THE LAST COMMUNITY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a:t>
            </a:r>
            <a:r>
              <a:rPr lang="en-US" baseline="0" dirty="0"/>
              <a:t> facilitator John Snow, Inc. (JSI) who will now give a data presentation on the top indicators </a:t>
            </a:r>
            <a:endParaRPr lang="en-US" dirty="0"/>
          </a:p>
          <a:p>
            <a:endParaRPr lang="en-US" baseline="0" dirty="0"/>
          </a:p>
        </p:txBody>
      </p:sp>
      <p:sp>
        <p:nvSpPr>
          <p:cNvPr id="4" name="Slide Number Placeholder 3"/>
          <p:cNvSpPr>
            <a:spLocks noGrp="1"/>
          </p:cNvSpPr>
          <p:nvPr>
            <p:ph type="sldNum" sz="quarter" idx="10"/>
          </p:nvPr>
        </p:nvSpPr>
        <p:spPr/>
        <p:txBody>
          <a:bodyPr/>
          <a:lstStyle/>
          <a:p>
            <a:fld id="{4886CDD7-021C-4D44-A941-E7B69ADD70F4}" type="slidenum">
              <a:rPr lang="en-US" smtClean="0"/>
              <a:t>25</a:t>
            </a:fld>
            <a:endParaRPr lang="en-US"/>
          </a:p>
        </p:txBody>
      </p:sp>
    </p:spTree>
    <p:extLst>
      <p:ext uri="{BB962C8B-B14F-4D97-AF65-F5344CB8AC3E}">
        <p14:creationId xmlns:p14="http://schemas.microsoft.com/office/powerpoint/2010/main" val="815546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 walk through the following data slides together, take notes. What surprises you? What stands out? What’s moving in the wrong direction? </a:t>
            </a:r>
          </a:p>
          <a:p>
            <a:endParaRPr lang="en-US" baseline="0" dirty="0"/>
          </a:p>
          <a:p>
            <a:r>
              <a:rPr lang="en-US" baseline="0" dirty="0"/>
              <a:t>Once the data presentation is over, you will be divided into breakout groups to discuss the data, share your top concerns, identify your top priorities, and share your knowledge about what’s working and what we need to work on to address those top concerns. </a:t>
            </a:r>
          </a:p>
          <a:p>
            <a:endParaRPr lang="en-US" baseline="0" dirty="0"/>
          </a:p>
          <a:p>
            <a:r>
              <a:rPr lang="en-US" baseline="0" dirty="0"/>
              <a:t>Ready? Here we go.</a:t>
            </a:r>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26</a:t>
            </a:fld>
            <a:endParaRPr lang="en-US"/>
          </a:p>
        </p:txBody>
      </p:sp>
    </p:spTree>
    <p:extLst>
      <p:ext uri="{BB962C8B-B14F-4D97-AF65-F5344CB8AC3E}">
        <p14:creationId xmlns:p14="http://schemas.microsoft.com/office/powerpoint/2010/main" val="135282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life expectancy in Cumberland County is 79.5 years or more, which is higher than the state average of 78. Cumberland County has one of the highest life expectancy in the state.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table</a:t>
            </a:r>
            <a:r>
              <a:rPr lang="en-US" baseline="0" dirty="0"/>
              <a:t> on the right side of the slides shows the five leading causes of death in </a:t>
            </a:r>
            <a:r>
              <a:rPr lang="en-US" baseline="0" dirty="0" smtClean="0"/>
              <a:t>the County – you’ll notice that  </a:t>
            </a:r>
            <a:r>
              <a:rPr lang="en-US" baseline="0" dirty="0"/>
              <a:t>They </a:t>
            </a:r>
            <a:r>
              <a:rPr lang="en-US" baseline="0" dirty="0" smtClean="0"/>
              <a:t>mirror the leading </a:t>
            </a:r>
            <a:r>
              <a:rPr lang="en-US" baseline="0" dirty="0"/>
              <a:t>causes of death for the </a:t>
            </a:r>
            <a:r>
              <a:rPr lang="en-US" baseline="0" dirty="0" smtClean="0"/>
              <a:t>state as a whole, with the exception of Alzheimer’s disease as the 5</a:t>
            </a:r>
            <a:r>
              <a:rPr lang="en-US" baseline="30000" dirty="0" smtClean="0"/>
              <a:t>th</a:t>
            </a:r>
            <a:r>
              <a:rPr lang="en-US" baseline="0" dirty="0" smtClean="0"/>
              <a:t> leading cause in Cumberland County.</a:t>
            </a:r>
            <a:endParaRPr lang="en-US" dirty="0"/>
          </a:p>
          <a:p>
            <a:endParaRPr lang="en-US" dirty="0"/>
          </a:p>
          <a:p>
            <a:r>
              <a:rPr lang="en-US" dirty="0"/>
              <a:t>The leading cause of death </a:t>
            </a:r>
            <a:r>
              <a:rPr lang="en-US" dirty="0" smtClean="0"/>
              <a:t>in the state and the county is cancer,</a:t>
            </a:r>
            <a:r>
              <a:rPr lang="en-US" baseline="0" dirty="0" smtClean="0"/>
              <a:t> followed by heart disease. If we were to look at a list for the US overall, you’d see that these are flipped, with heart disease being the leading cause of death in the nation. </a:t>
            </a:r>
            <a:endParaRPr lang="en-US" baseline="0" dirty="0"/>
          </a:p>
          <a:p>
            <a:endParaRPr lang="en-US" baseline="0" dirty="0" smtClean="0"/>
          </a:p>
          <a:p>
            <a:r>
              <a:rPr lang="en-US" baseline="0" dirty="0" smtClean="0"/>
              <a:t>One </a:t>
            </a:r>
            <a:r>
              <a:rPr lang="en-US" baseline="0" dirty="0"/>
              <a:t>of the reasons </a:t>
            </a:r>
            <a:r>
              <a:rPr lang="en-US" baseline="0" dirty="0" smtClean="0"/>
              <a:t>we may see cancer as the leading cause in Maine is </a:t>
            </a:r>
            <a:r>
              <a:rPr lang="en-US" baseline="0" dirty="0"/>
              <a:t>because we have higher rates of </a:t>
            </a:r>
            <a:r>
              <a:rPr lang="en-US" baseline="0" dirty="0" smtClean="0"/>
              <a:t>common risk </a:t>
            </a:r>
            <a:r>
              <a:rPr lang="en-US" baseline="0" dirty="0"/>
              <a:t>factors for cancer, </a:t>
            </a:r>
            <a:r>
              <a:rPr lang="en-US" baseline="0" dirty="0" smtClean="0"/>
              <a:t>including smoking and tobacco use. </a:t>
            </a:r>
          </a:p>
          <a:p>
            <a:endParaRPr lang="en-US" baseline="0" dirty="0"/>
          </a:p>
          <a:p>
            <a:r>
              <a:rPr lang="en-US" baseline="0" dirty="0"/>
              <a:t>The 3</a:t>
            </a:r>
            <a:r>
              <a:rPr lang="en-US" baseline="30000" dirty="0"/>
              <a:t>rd</a:t>
            </a:r>
            <a:r>
              <a:rPr lang="en-US" baseline="0" dirty="0"/>
              <a:t> leading cause of death- Unintentional Injury- includes a number of accidental causes:  Three of the most common causes are </a:t>
            </a:r>
            <a:r>
              <a:rPr lang="en-US" baseline="0" dirty="0" err="1"/>
              <a:t>i</a:t>
            </a:r>
            <a:r>
              <a:rPr lang="en-US" baseline="0" dirty="0"/>
              <a:t>) Deaths due to motor vehicle crashes, ii) deaths due to accidental falls, and iii) deaths due to poisonings that either were unintentional, or the intent was undetermined.  Suicides and Firearm deaths are classified as intentional injury.</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27</a:t>
            </a:fld>
            <a:endParaRPr lang="en-US"/>
          </a:p>
        </p:txBody>
      </p:sp>
    </p:spTree>
    <p:extLst>
      <p:ext uri="{BB962C8B-B14F-4D97-AF65-F5344CB8AC3E}">
        <p14:creationId xmlns:p14="http://schemas.microsoft.com/office/powerpoint/2010/main" val="4005543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Cumberland has the largest population of any Maine County. </a:t>
            </a:r>
            <a:r>
              <a:rPr lang="en-US" dirty="0"/>
              <a:t>The population has increased by more than ten thousand between 2010 and 2019. </a:t>
            </a:r>
            <a:r>
              <a:rPr lang="en-US" dirty="0" smtClean="0"/>
              <a:t>Over time, we see there are now fewer children </a:t>
            </a:r>
            <a:r>
              <a:rPr lang="en-US" dirty="0"/>
              <a:t>and teenagers, more adults aged 20 to 34, less adults aged 35 to 54, and more adults over 55.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a:t>
            </a:r>
            <a:r>
              <a:rPr lang="en-US" dirty="0"/>
              <a:t>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28</a:t>
            </a:fld>
            <a:endParaRPr lang="en-US"/>
          </a:p>
        </p:txBody>
      </p:sp>
    </p:spTree>
    <p:extLst>
      <p:ext uri="{BB962C8B-B14F-4D97-AF65-F5344CB8AC3E}">
        <p14:creationId xmlns:p14="http://schemas.microsoft.com/office/powerpoint/2010/main" val="648672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highlight>
                  <a:srgbClr val="FFFF00"/>
                </a:highlight>
              </a:rPr>
              <a:t>Cumberland County is one of 4 counties </a:t>
            </a:r>
            <a:r>
              <a:rPr lang="en-US" dirty="0" smtClean="0">
                <a:solidFill>
                  <a:srgbClr val="C00000"/>
                </a:solidFill>
                <a:highlight>
                  <a:srgbClr val="FFFF00"/>
                </a:highlight>
              </a:rPr>
              <a:t>in the state with a metropolitan area. All</a:t>
            </a:r>
            <a:r>
              <a:rPr lang="en-US" baseline="0" dirty="0" smtClean="0">
                <a:solidFill>
                  <a:srgbClr val="C00000"/>
                </a:solidFill>
                <a:highlight>
                  <a:srgbClr val="FFFF00"/>
                </a:highlight>
              </a:rPr>
              <a:t> of the counties on this map that are purple, are counties that are considered to be 100% rural. </a:t>
            </a:r>
            <a:r>
              <a:rPr lang="en-US" dirty="0" smtClean="0">
                <a:solidFill>
                  <a:srgbClr val="C00000"/>
                </a:solidFill>
                <a:highlight>
                  <a:srgbClr val="FFFF00"/>
                </a:highlight>
              </a:rPr>
              <a:t>These </a:t>
            </a:r>
            <a:r>
              <a:rPr lang="en-US" dirty="0">
                <a:solidFill>
                  <a:srgbClr val="C00000"/>
                </a:solidFill>
                <a:highlight>
                  <a:srgbClr val="FFFF00"/>
                </a:highlight>
              </a:rPr>
              <a:t>data are based on the most recent Census estimates at the Zip-code </a:t>
            </a:r>
            <a:r>
              <a:rPr lang="en-US" dirty="0" smtClean="0">
                <a:solidFill>
                  <a:srgbClr val="C00000"/>
                </a:solidFill>
                <a:highlight>
                  <a:srgbClr val="FFFF00"/>
                </a:highlight>
              </a:rPr>
              <a:t>level</a:t>
            </a:r>
          </a:p>
          <a:p>
            <a:endParaRPr lang="en-US" dirty="0">
              <a:cs typeface="Calibri"/>
            </a:endParaRPr>
          </a:p>
          <a:p>
            <a:r>
              <a:rPr lang="en-US" dirty="0">
                <a:cs typeface="Calibri"/>
              </a:rPr>
              <a:t>Source: </a:t>
            </a:r>
            <a:r>
              <a:rPr lang="en-US" dirty="0"/>
              <a:t>Data, Research and Vital Statistics town-level population file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29</a:t>
            </a:fld>
            <a:endParaRPr lang="en-US"/>
          </a:p>
        </p:txBody>
      </p:sp>
    </p:spTree>
    <p:extLst>
      <p:ext uri="{BB962C8B-B14F-4D97-AF65-F5344CB8AC3E}">
        <p14:creationId xmlns:p14="http://schemas.microsoft.com/office/powerpoint/2010/main" val="45397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rPr>
              <a:t>Local Planning Committee Member </a:t>
            </a:r>
            <a:endParaRPr lang="en-US" sz="120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6CDD7-021C-4D44-A941-E7B69ADD70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039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maps show the educational attainment of adults over 25 for two different time periods.  </a:t>
            </a:r>
            <a:r>
              <a:rPr lang="en-US" dirty="0" smtClean="0"/>
              <a:t>Between 2010 and 2015-2019, Cumberland </a:t>
            </a:r>
            <a:r>
              <a:rPr lang="en-US" dirty="0"/>
              <a:t>County has </a:t>
            </a:r>
            <a:r>
              <a:rPr lang="en-US" dirty="0" smtClean="0"/>
              <a:t>seen a</a:t>
            </a:r>
            <a:r>
              <a:rPr lang="en-US" baseline="0" dirty="0" smtClean="0"/>
              <a:t> 6-8%</a:t>
            </a:r>
            <a:r>
              <a:rPr lang="en-US" dirty="0" smtClean="0"/>
              <a:t> </a:t>
            </a:r>
            <a:r>
              <a:rPr lang="en-US" dirty="0"/>
              <a:t>increase in the </a:t>
            </a:r>
            <a:r>
              <a:rPr lang="en-US" dirty="0" smtClean="0"/>
              <a:t>percentage of </a:t>
            </a:r>
            <a:r>
              <a:rPr lang="en-US" dirty="0"/>
              <a:t>adults who have achieved an associate’s degree or higher degree of education. </a:t>
            </a:r>
            <a:endParaRPr lang="en-US" dirty="0" smtClean="0"/>
          </a:p>
          <a:p>
            <a:endParaRPr lang="en-US" dirty="0" smtClean="0"/>
          </a:p>
          <a:p>
            <a:r>
              <a:rPr lang="en-US" dirty="0" smtClean="0"/>
              <a:t>This </a:t>
            </a:r>
            <a:r>
              <a:rPr lang="en-US" dirty="0"/>
              <a:t>is highlighted in the change over time </a:t>
            </a:r>
            <a:r>
              <a:rPr lang="en-US" dirty="0" smtClean="0"/>
              <a:t>map on the right side of this slide- the purple map. Cumberland County saw a greater increase than 8 other counties and equal to 6 other counties.</a:t>
            </a:r>
            <a:endParaRPr lang="en-US" dirty="0"/>
          </a:p>
          <a:p>
            <a:endParaRPr lang="en-US" dirty="0">
              <a:cs typeface="Calibri"/>
            </a:endParaRPr>
          </a:p>
          <a:p>
            <a:r>
              <a:rPr lang="en-US" dirty="0"/>
              <a:t>Source: 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30</a:t>
            </a:fld>
            <a:endParaRPr lang="en-US"/>
          </a:p>
        </p:txBody>
      </p:sp>
    </p:spTree>
    <p:extLst>
      <p:ext uri="{BB962C8B-B14F-4D97-AF65-F5344CB8AC3E}">
        <p14:creationId xmlns:p14="http://schemas.microsoft.com/office/powerpoint/2010/main" val="1982770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maps show the </a:t>
            </a:r>
            <a:r>
              <a:rPr lang="en-US" dirty="0" smtClean="0"/>
              <a:t>percentage of the population in</a:t>
            </a:r>
            <a:r>
              <a:rPr lang="en-US" baseline="0" dirty="0" smtClean="0"/>
              <a:t> </a:t>
            </a:r>
            <a:r>
              <a:rPr lang="en-US" dirty="0" smtClean="0"/>
              <a:t>poverty </a:t>
            </a:r>
            <a:r>
              <a:rPr lang="en-US" dirty="0"/>
              <a:t>for two different time periods.  </a:t>
            </a:r>
            <a:r>
              <a:rPr lang="en-US" dirty="0" smtClean="0"/>
              <a:t>In Cumberland County, the percentage of folks in poverty has </a:t>
            </a:r>
            <a:r>
              <a:rPr lang="en-US" dirty="0"/>
              <a:t>decreased slightly over the time </a:t>
            </a:r>
            <a:r>
              <a:rPr lang="en-US" dirty="0" smtClean="0"/>
              <a:t>period – it’s decreased</a:t>
            </a:r>
            <a:r>
              <a:rPr lang="en-US" baseline="0" dirty="0" smtClean="0"/>
              <a:t> by 1%</a:t>
            </a:r>
            <a:r>
              <a:rPr lang="en-US" dirty="0" smtClean="0"/>
              <a:t>, and </a:t>
            </a:r>
            <a:r>
              <a:rPr lang="en-US" dirty="0"/>
              <a:t>has among the lowest levels of poverty in the state.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Source: US Census Bureau, American Community Survey</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31</a:t>
            </a:fld>
            <a:endParaRPr lang="en-US"/>
          </a:p>
        </p:txBody>
      </p:sp>
    </p:spTree>
    <p:extLst>
      <p:ext uri="{BB962C8B-B14F-4D97-AF65-F5344CB8AC3E}">
        <p14:creationId xmlns:p14="http://schemas.microsoft.com/office/powerpoint/2010/main" val="2067524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Getting in to some of our health indicators now. This </a:t>
            </a:r>
            <a:r>
              <a:rPr lang="en-US" dirty="0"/>
              <a:t>slide shows the percentage of Cumberland County residents who rate their overall health as fair or poor. </a:t>
            </a:r>
            <a:r>
              <a:rPr lang="en-US" dirty="0" smtClean="0"/>
              <a:t>You’ll see that the percentage has </a:t>
            </a:r>
            <a:r>
              <a:rPr lang="en-US" dirty="0" err="1" smtClean="0"/>
              <a:t>decrased</a:t>
            </a:r>
            <a:r>
              <a:rPr lang="en-US" dirty="0" smtClean="0"/>
              <a:t> slightly over time, from 11.5% in 2011-2013 to 10% in 2015-2017. The </a:t>
            </a:r>
            <a:r>
              <a:rPr lang="en-US" dirty="0"/>
              <a:t>rate is significantly lower than the </a:t>
            </a:r>
            <a:r>
              <a:rPr lang="en-US" dirty="0" smtClean="0"/>
              <a:t>state overall – the state being at 16%.</a:t>
            </a:r>
            <a:endParaRPr lang="en-US" dirty="0"/>
          </a:p>
          <a:p>
            <a:endParaRPr lang="en-US" dirty="0"/>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Percentage of adults who rate their health as fair or poor (vs. excellent, very good or good).</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32</a:t>
            </a:fld>
            <a:endParaRPr lang="en-US"/>
          </a:p>
        </p:txBody>
      </p:sp>
    </p:spTree>
    <p:extLst>
      <p:ext uri="{BB962C8B-B14F-4D97-AF65-F5344CB8AC3E}">
        <p14:creationId xmlns:p14="http://schemas.microsoft.com/office/powerpoint/2010/main" val="2328943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 deaths in </a:t>
            </a:r>
            <a:r>
              <a:rPr lang="en-US" dirty="0" smtClean="0"/>
              <a:t>Cumberland County </a:t>
            </a:r>
            <a:r>
              <a:rPr lang="en-US" dirty="0"/>
              <a:t>have decreased significantly over time. </a:t>
            </a:r>
            <a:r>
              <a:rPr lang="en-US" dirty="0" smtClean="0"/>
              <a:t>You’ll notice that the rate is lower than the state overall, and about equal to the US.</a:t>
            </a:r>
          </a:p>
          <a:p>
            <a:endParaRPr lang="en-US" dirty="0" smtClean="0"/>
          </a:p>
          <a:p>
            <a:r>
              <a:rPr lang="en-US" dirty="0" smtClean="0"/>
              <a:t>I want to point out that </a:t>
            </a:r>
            <a:r>
              <a:rPr lang="en-US" dirty="0"/>
              <a:t>These data are age-adjusted, meaning that we have calculated the rates so that they can be compared to other parts of the state that might have a younger population. Older people tend to have higher rates of many diseases, including cancer. It’s important to adjust for age so that we don’t accidentally mistake a place with older people for a place with an unusual number of disease-related deaths.</a:t>
            </a:r>
          </a:p>
          <a:p>
            <a:endParaRPr lang="en-US" dirty="0">
              <a:cs typeface="Calibri"/>
            </a:endParaRPr>
          </a:p>
          <a:p>
            <a:r>
              <a:rPr lang="en-US" dirty="0">
                <a:cs typeface="Calibri"/>
              </a:rPr>
              <a:t>Source: </a:t>
            </a:r>
            <a:r>
              <a:rPr lang="en-US" dirty="0"/>
              <a:t>Maine CDC Vital Records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33</a:t>
            </a:fld>
            <a:endParaRPr lang="en-US"/>
          </a:p>
        </p:txBody>
      </p:sp>
    </p:spTree>
    <p:extLst>
      <p:ext uri="{BB962C8B-B14F-4D97-AF65-F5344CB8AC3E}">
        <p14:creationId xmlns:p14="http://schemas.microsoft.com/office/powerpoint/2010/main" val="1907997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Compared to the state overall, Cumberland </a:t>
            </a:r>
            <a:r>
              <a:rPr lang="en-US" dirty="0"/>
              <a:t>county has a slightly </a:t>
            </a:r>
            <a:r>
              <a:rPr lang="en-US" dirty="0" smtClean="0"/>
              <a:t>lower rate of hospitalizations </a:t>
            </a:r>
            <a:r>
              <a:rPr lang="en-US" dirty="0"/>
              <a:t>due to high blood pressure.  </a:t>
            </a:r>
            <a:r>
              <a:rPr lang="en-US" dirty="0" smtClean="0"/>
              <a:t>Note that there was a significant increase in </a:t>
            </a:r>
            <a:r>
              <a:rPr lang="en-US" dirty="0"/>
              <a:t>hospitalizations </a:t>
            </a:r>
            <a:r>
              <a:rPr lang="en-US" dirty="0" smtClean="0"/>
              <a:t>between 2016-2017 and 2016-2018 </a:t>
            </a:r>
          </a:p>
          <a:p>
            <a:endParaRPr lang="en-US" dirty="0">
              <a:cs typeface="Calibri"/>
            </a:endParaRPr>
          </a:p>
          <a:p>
            <a:r>
              <a:rPr lang="en-US" dirty="0">
                <a:cs typeface="Calibri"/>
              </a:rPr>
              <a:t>Source: </a:t>
            </a:r>
            <a:r>
              <a:rPr lang="en-US" dirty="0"/>
              <a:t>Maine Health Data Organization Hospital Inpatient Database</a:t>
            </a:r>
            <a:endParaRPr lang="en-US" dirty="0">
              <a:cs typeface="Calibri"/>
            </a:endParaRPr>
          </a:p>
        </p:txBody>
      </p:sp>
      <p:sp>
        <p:nvSpPr>
          <p:cNvPr id="4" name="Slide Number Placeholder 3"/>
          <p:cNvSpPr>
            <a:spLocks noGrp="1"/>
          </p:cNvSpPr>
          <p:nvPr>
            <p:ph type="sldNum" sz="quarter" idx="5"/>
          </p:nvPr>
        </p:nvSpPr>
        <p:spPr/>
        <p:txBody>
          <a:bodyPr/>
          <a:lstStyle/>
          <a:p>
            <a:fld id="{4886CDD7-021C-4D44-A941-E7B69ADD70F4}" type="slidenum">
              <a:rPr lang="en-US" smtClean="0"/>
              <a:t>34</a:t>
            </a:fld>
            <a:endParaRPr lang="en-US"/>
          </a:p>
        </p:txBody>
      </p:sp>
    </p:spTree>
    <p:extLst>
      <p:ext uri="{BB962C8B-B14F-4D97-AF65-F5344CB8AC3E}">
        <p14:creationId xmlns:p14="http://schemas.microsoft.com/office/powerpoint/2010/main" val="2270991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a:t>
            </a:r>
            <a:r>
              <a:rPr lang="en-US" baseline="0" dirty="0" smtClean="0"/>
              <a:t> at the graph on the left, we see that there has been an increase in percentage of adults in Cumberland County who report no leisure time physical activity. </a:t>
            </a:r>
            <a:r>
              <a:rPr lang="en-US" dirty="0" smtClean="0"/>
              <a:t>The percentage –</a:t>
            </a:r>
            <a:r>
              <a:rPr lang="en-US" baseline="0" dirty="0" smtClean="0"/>
              <a:t> 18.3%- is smaller compared to the state overall – the state being at 25%</a:t>
            </a:r>
            <a:endParaRPr lang="en-US" dirty="0"/>
          </a:p>
          <a:p>
            <a:endParaRPr lang="en-US" dirty="0">
              <a:cs typeface="Calibri"/>
            </a:endParaRPr>
          </a:p>
          <a:p>
            <a:r>
              <a:rPr lang="en-US" dirty="0">
                <a:cs typeface="Calibri"/>
              </a:rPr>
              <a:t>Source: </a:t>
            </a:r>
            <a:r>
              <a:rPr lang="en-US" dirty="0"/>
              <a:t>Behavioral Risk Factor Surveillance System</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35</a:t>
            </a:fld>
            <a:endParaRPr lang="en-US"/>
          </a:p>
        </p:txBody>
      </p:sp>
    </p:spTree>
    <p:extLst>
      <p:ext uri="{BB962C8B-B14F-4D97-AF65-F5344CB8AC3E}">
        <p14:creationId xmlns:p14="http://schemas.microsoft.com/office/powerpoint/2010/main" val="2210558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percentage of children with lead screenings at two different</a:t>
            </a:r>
            <a:r>
              <a:rPr lang="en-US" baseline="0" dirty="0" smtClean="0"/>
              <a:t> age groups. For both ages, you’ll see that the percentage of children receiving lead screenings has increased from 2018-2019, but both percentages are significantly low compared to the state overall.</a:t>
            </a:r>
          </a:p>
          <a:p>
            <a:endParaRPr lang="en-US" dirty="0"/>
          </a:p>
          <a:p>
            <a:endParaRPr lang="en-US" dirty="0">
              <a:cs typeface="Calibri"/>
            </a:endParaRPr>
          </a:p>
          <a:p>
            <a:r>
              <a:rPr lang="en-US" dirty="0">
                <a:cs typeface="Calibri"/>
              </a:rPr>
              <a:t>Source: </a:t>
            </a:r>
            <a:r>
              <a:rPr lang="en-US" dirty="0"/>
              <a:t>Maine CDC Childhood Lead Poisoning Prevention Unit</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36</a:t>
            </a:fld>
            <a:endParaRPr lang="en-US"/>
          </a:p>
        </p:txBody>
      </p:sp>
    </p:spTree>
    <p:extLst>
      <p:ext uri="{BB962C8B-B14F-4D97-AF65-F5344CB8AC3E}">
        <p14:creationId xmlns:p14="http://schemas.microsoft.com/office/powerpoint/2010/main" val="1885255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rate of new Hepatitis </a:t>
            </a:r>
            <a:r>
              <a:rPr lang="en-US" dirty="0"/>
              <a:t>B (acute) </a:t>
            </a:r>
            <a:r>
              <a:rPr lang="en-US" dirty="0" smtClean="0"/>
              <a:t>cases increased </a:t>
            </a:r>
            <a:r>
              <a:rPr lang="en-US" dirty="0"/>
              <a:t>between 2019 and 2020 in Cumberland county. Infections are higher than the state and the U.S. overall. </a:t>
            </a:r>
          </a:p>
          <a:p>
            <a:endParaRPr lang="en-US" dirty="0"/>
          </a:p>
          <a:p>
            <a:endParaRPr lang="en-US" dirty="0"/>
          </a:p>
          <a:p>
            <a:r>
              <a:rPr lang="en-US" dirty="0"/>
              <a:t>Data Source: Maine Infectious Disease Surveillance System</a:t>
            </a:r>
          </a:p>
          <a:p>
            <a:r>
              <a:rPr lang="en-US" dirty="0"/>
              <a:t>Definition: Rate per 100,000 people of new cases of acute hepatitis B.</a:t>
            </a:r>
          </a:p>
        </p:txBody>
      </p:sp>
      <p:sp>
        <p:nvSpPr>
          <p:cNvPr id="4" name="Slide Number Placeholder 3"/>
          <p:cNvSpPr>
            <a:spLocks noGrp="1"/>
          </p:cNvSpPr>
          <p:nvPr>
            <p:ph type="sldNum" sz="quarter" idx="5"/>
          </p:nvPr>
        </p:nvSpPr>
        <p:spPr/>
        <p:txBody>
          <a:bodyPr/>
          <a:lstStyle/>
          <a:p>
            <a:fld id="{4886CDD7-021C-4D44-A941-E7B69ADD70F4}" type="slidenum">
              <a:rPr lang="en-US" smtClean="0"/>
              <a:t>37</a:t>
            </a:fld>
            <a:endParaRPr lang="en-US"/>
          </a:p>
        </p:txBody>
      </p:sp>
    </p:spTree>
    <p:extLst>
      <p:ext uri="{BB962C8B-B14F-4D97-AF65-F5344CB8AC3E}">
        <p14:creationId xmlns:p14="http://schemas.microsoft.com/office/powerpoint/2010/main" val="3808970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And the rate of new Hepatitis </a:t>
            </a:r>
            <a:r>
              <a:rPr lang="en-US" sz="1800" dirty="0"/>
              <a:t>C (acute) </a:t>
            </a:r>
            <a:r>
              <a:rPr lang="en-US" sz="1800" dirty="0" smtClean="0"/>
              <a:t>cases</a:t>
            </a:r>
            <a:r>
              <a:rPr lang="en-US" sz="1800" baseline="0" dirty="0" smtClean="0"/>
              <a:t> have </a:t>
            </a:r>
            <a:r>
              <a:rPr lang="en-US" sz="1800" dirty="0" smtClean="0"/>
              <a:t>increased </a:t>
            </a:r>
            <a:r>
              <a:rPr lang="en-US" sz="1800" dirty="0"/>
              <a:t>sharply between 2019 and 2020 in Cumberland county. Infections in Cumberland County and the State of Maine are </a:t>
            </a:r>
            <a:r>
              <a:rPr lang="en-US" sz="1800" dirty="0" smtClean="0"/>
              <a:t>significantly high compared to the US overall.</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Calibri" panose="020F0502020204030204" pitchFamily="34" charset="0"/>
            </a:endParaRP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Infectious Disease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Rate per 100,000 people of new cases of acute hepatitis C.</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38</a:t>
            </a:fld>
            <a:endParaRPr lang="en-US"/>
          </a:p>
        </p:txBody>
      </p:sp>
    </p:spTree>
    <p:extLst>
      <p:ext uri="{BB962C8B-B14F-4D97-AF65-F5344CB8AC3E}">
        <p14:creationId xmlns:p14="http://schemas.microsoft.com/office/powerpoint/2010/main" val="10130133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The</a:t>
            </a:r>
            <a:r>
              <a:rPr lang="en-US" sz="2800" baseline="0" dirty="0" smtClean="0"/>
              <a:t> rate of new gonorrhea cases increased </a:t>
            </a:r>
            <a:r>
              <a:rPr lang="en-US" sz="2800" dirty="0" smtClean="0"/>
              <a:t>between </a:t>
            </a:r>
            <a:r>
              <a:rPr lang="en-US" sz="2800" dirty="0"/>
              <a:t>2019 and 2020 in Cumberland county. Infections in Cumberland County and the State of Maine are </a:t>
            </a:r>
            <a:r>
              <a:rPr lang="en-US" sz="2800" dirty="0" smtClean="0"/>
              <a:t>significantly </a:t>
            </a:r>
            <a:r>
              <a:rPr lang="en-US" sz="2800" dirty="0"/>
              <a:t>lower than the U.S. overall</a:t>
            </a:r>
          </a:p>
          <a:p>
            <a:endParaRPr lang="en-US" sz="1800" b="0" i="0" u="none" strike="noStrike" dirty="0">
              <a:solidFill>
                <a:srgbClr val="000000"/>
              </a:solidFill>
              <a:effectLst/>
              <a:latin typeface="Calibri" panose="020F0502020204030204" pitchFamily="34" charset="0"/>
            </a:endParaRP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Infectious Disease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Definition: Rate per 100,000 people of new cases of gonorrhea.</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39</a:t>
            </a:fld>
            <a:endParaRPr lang="en-US"/>
          </a:p>
        </p:txBody>
      </p:sp>
    </p:spTree>
    <p:extLst>
      <p:ext uri="{BB962C8B-B14F-4D97-AF65-F5344CB8AC3E}">
        <p14:creationId xmlns:p14="http://schemas.microsoft.com/office/powerpoint/2010/main" val="388854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Calibri" panose="020F0502020204030204" pitchFamily="34" charset="0"/>
              </a:rPr>
              <a:t>Local Planning Committee Member to go over agenda and then turn it over to Jo Morrissey to provide an overview of the Zoom tools available and the purpose of </a:t>
            </a:r>
            <a:r>
              <a:rPr lang="en-US" sz="1200" b="0">
                <a:effectLst/>
                <a:latin typeface="Arial" panose="020B0604020202020204" pitchFamily="34" charset="0"/>
                <a:ea typeface="Calibri" panose="020F0502020204030204" pitchFamily="34" charset="0"/>
              </a:rPr>
              <a:t>today’s forum</a:t>
            </a:r>
            <a:endParaRPr lang="en-US" sz="1200" b="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a:t>
            </a:fld>
            <a:endParaRPr lang="en-US"/>
          </a:p>
        </p:txBody>
      </p:sp>
    </p:spTree>
    <p:extLst>
      <p:ext uri="{BB962C8B-B14F-4D97-AF65-F5344CB8AC3E}">
        <p14:creationId xmlns:p14="http://schemas.microsoft.com/office/powerpoint/2010/main" val="3371077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rate of fall related deaths has increased significantly over time, from 6.3 to 15.2 per 100,000 from 2007-2011 to 2015-2019. The </a:t>
            </a:r>
            <a:r>
              <a:rPr lang="en-US" dirty="0"/>
              <a:t>rate is higher than the state and the U.S. overall, but not to a significant degree. </a:t>
            </a:r>
          </a:p>
          <a:p>
            <a:endParaRPr lang="en-US" dirty="0"/>
          </a:p>
          <a:p>
            <a:r>
              <a:rPr lang="en-US" sz="1800" b="0" i="0" u="none" strike="noStrike" dirty="0">
                <a:solidFill>
                  <a:srgbClr val="000000"/>
                </a:solidFill>
                <a:effectLst/>
                <a:latin typeface="Calibri" panose="020F0502020204030204" pitchFamily="34" charset="0"/>
              </a:rPr>
              <a:t>Data Source: Maine CDC Vital Records</a:t>
            </a:r>
            <a:br>
              <a:rPr lang="en-US" sz="1800" b="0" i="0" u="none" strike="noStrike" dirty="0">
                <a:solidFill>
                  <a:srgbClr val="000000"/>
                </a:solidFill>
                <a:effectLst/>
                <a:latin typeface="Calibri" panose="020F0502020204030204" pitchFamily="34" charset="0"/>
              </a:rPr>
            </a:br>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40</a:t>
            </a:fld>
            <a:endParaRPr lang="en-US"/>
          </a:p>
        </p:txBody>
      </p:sp>
    </p:spTree>
    <p:extLst>
      <p:ext uri="{BB962C8B-B14F-4D97-AF65-F5344CB8AC3E}">
        <p14:creationId xmlns:p14="http://schemas.microsoft.com/office/powerpoint/2010/main" val="3658306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Between 2017 and 2019, there</a:t>
            </a:r>
            <a:r>
              <a:rPr lang="en-US" baseline="0" dirty="0" smtClean="0"/>
              <a:t> was a significant increase in the percentage of middle school students who reported that they had </a:t>
            </a:r>
            <a:r>
              <a:rPr lang="en-US" baseline="0" dirty="0" err="1" smtClean="0"/>
              <a:t>seriouslyc</a:t>
            </a:r>
            <a:r>
              <a:rPr lang="en-US" baseline="0" dirty="0" smtClean="0"/>
              <a:t> </a:t>
            </a:r>
            <a:r>
              <a:rPr lang="en-US" baseline="0" dirty="0" err="1" smtClean="0"/>
              <a:t>onsidered</a:t>
            </a:r>
            <a:r>
              <a:rPr lang="en-US" baseline="0" dirty="0" smtClean="0"/>
              <a:t> suicide. </a:t>
            </a:r>
            <a:r>
              <a:rPr lang="en-US" dirty="0" smtClean="0"/>
              <a:t>The </a:t>
            </a:r>
            <a:r>
              <a:rPr lang="en-US" dirty="0"/>
              <a:t>percentage </a:t>
            </a:r>
            <a:r>
              <a:rPr lang="en-US" dirty="0" smtClean="0"/>
              <a:t>in Cumberland County is similar to the state overall.</a:t>
            </a:r>
            <a:endParaRPr lang="en-US" dirty="0"/>
          </a:p>
          <a:p>
            <a:endParaRPr lang="en-US" dirty="0"/>
          </a:p>
          <a:p>
            <a:r>
              <a:rPr lang="en-US" dirty="0"/>
              <a:t>Source: </a:t>
            </a:r>
            <a:r>
              <a:rPr lang="en-US" sz="1800" b="0" i="0" u="none" strike="noStrike" dirty="0">
                <a:solidFill>
                  <a:srgbClr val="000000"/>
                </a:solidFill>
                <a:effectLst/>
                <a:latin typeface="Arial" panose="020B0604020202020204" pitchFamily="34" charset="0"/>
              </a:rPr>
              <a:t>Behavioral Risk Factor Surveillance System</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41</a:t>
            </a:fld>
            <a:endParaRPr lang="en-US"/>
          </a:p>
        </p:txBody>
      </p:sp>
    </p:spTree>
    <p:extLst>
      <p:ext uri="{BB962C8B-B14F-4D97-AF65-F5344CB8AC3E}">
        <p14:creationId xmlns:p14="http://schemas.microsoft.com/office/powerpoint/2010/main" val="1014284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 slide we see deaths</a:t>
            </a:r>
            <a:r>
              <a:rPr lang="en-US" baseline="0" dirty="0" smtClean="0"/>
              <a:t> due to unintentional poisonings, or poisonings where the intent was undetermined. This means that deaths due to suicide or other intentional poisonings are not reflected here. </a:t>
            </a:r>
            <a:r>
              <a:rPr lang="en-US" dirty="0" smtClean="0"/>
              <a:t>The </a:t>
            </a:r>
            <a:r>
              <a:rPr lang="en-US" dirty="0"/>
              <a:t>rates of poisoning deaths within Cumberland County </a:t>
            </a:r>
            <a:r>
              <a:rPr lang="en-US" dirty="0" smtClean="0"/>
              <a:t>has </a:t>
            </a:r>
            <a:r>
              <a:rPr lang="en-US" dirty="0"/>
              <a:t>increased significantly since 2007-2011</a:t>
            </a:r>
            <a:r>
              <a:rPr lang="en-US" dirty="0" smtClean="0"/>
              <a:t>. The rate in Cumberland County is similar to the state overall.</a:t>
            </a:r>
            <a:endParaRPr lang="en-US" dirty="0"/>
          </a:p>
          <a:p>
            <a:endParaRPr lang="en-US" dirty="0"/>
          </a:p>
          <a:p>
            <a:r>
              <a:rPr lang="en-US" dirty="0"/>
              <a:t>Source: </a:t>
            </a:r>
            <a:r>
              <a:rPr lang="en-US" sz="1800" b="0" i="0" u="none" strike="noStrike" dirty="0">
                <a:solidFill>
                  <a:srgbClr val="000000"/>
                </a:solidFill>
                <a:effectLst/>
                <a:latin typeface="Arial" panose="020B0604020202020204" pitchFamily="34" charset="0"/>
              </a:rPr>
              <a:t>Maine CDC Vital Records</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42</a:t>
            </a:fld>
            <a:endParaRPr lang="en-US"/>
          </a:p>
        </p:txBody>
      </p:sp>
    </p:spTree>
    <p:extLst>
      <p:ext uri="{BB962C8B-B14F-4D97-AF65-F5344CB8AC3E}">
        <p14:creationId xmlns:p14="http://schemas.microsoft.com/office/powerpoint/2010/main" val="3748492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r</a:t>
            </a:r>
            <a:r>
              <a:rPr lang="en-US" sz="1200" b="0" i="0" u="none" strike="noStrike" dirty="0">
                <a:solidFill>
                  <a:srgbClr val="000000"/>
                </a:solidFill>
                <a:effectLst/>
                <a:latin typeface="Arial" panose="020B0604020202020204" pitchFamily="34" charset="0"/>
              </a:rPr>
              <a:t>ate of deaths for which drugs are the underlying cause, including those attributable to acute poisoning by drugs and those from medical conditions resulting from chronic drug use.  Deaths due to alcohol use are not included. The rate of drug-induced deaths </a:t>
            </a:r>
            <a:r>
              <a:rPr lang="en-US" sz="1200" b="0" i="0" u="none" strike="noStrike" dirty="0" smtClean="0">
                <a:solidFill>
                  <a:srgbClr val="000000"/>
                </a:solidFill>
                <a:effectLst/>
                <a:latin typeface="Arial" panose="020B0604020202020204" pitchFamily="34" charset="0"/>
              </a:rPr>
              <a:t>has increased significantly in the County, from 12.3 in 2007-2011 to 27.3 in 2015-2019. The rate is similar to the state rate overall,</a:t>
            </a:r>
            <a:r>
              <a:rPr lang="en-US" sz="1200" b="0" i="0" u="none" strike="noStrike" baseline="0" dirty="0" smtClean="0">
                <a:solidFill>
                  <a:srgbClr val="000000"/>
                </a:solidFill>
                <a:effectLst/>
                <a:latin typeface="Arial" panose="020B0604020202020204" pitchFamily="34" charset="0"/>
              </a:rPr>
              <a:t> of 29.5 per 100,000.</a:t>
            </a:r>
            <a:r>
              <a:rPr lang="en-US" sz="1200" b="0" i="0" u="none" strike="noStrike" dirty="0" smtClean="0">
                <a:solidFill>
                  <a:srgbClr val="000000"/>
                </a:solidFill>
                <a:effectLst/>
                <a:latin typeface="Arial" panose="020B0604020202020204" pitchFamily="34" charset="0"/>
              </a:rPr>
              <a:t> </a:t>
            </a:r>
          </a:p>
          <a:p>
            <a:endParaRPr lang="en-US" sz="1200" b="0" i="0" u="none" strike="noStrike" dirty="0">
              <a:solidFill>
                <a:srgbClr val="000000"/>
              </a:solidFill>
              <a:effectLst/>
              <a:latin typeface="Arial" panose="020B0604020202020204" pitchFamily="34" charset="0"/>
            </a:endParaRPr>
          </a:p>
          <a:p>
            <a:endParaRPr lang="en-US" sz="1200" b="0" i="0" u="none" strike="noStrike" dirty="0">
              <a:solidFill>
                <a:srgbClr val="000000"/>
              </a:solidFill>
              <a:effectLst/>
              <a:latin typeface="Arial" panose="020B0604020202020204" pitchFamily="34" charset="0"/>
            </a:endParaRPr>
          </a:p>
          <a:p>
            <a:r>
              <a:rPr lang="en-US" dirty="0"/>
              <a:t>Source: </a:t>
            </a:r>
            <a:r>
              <a:rPr lang="en-US" sz="1200" b="0" i="0" u="none" strike="noStrike" dirty="0">
                <a:solidFill>
                  <a:srgbClr val="000000"/>
                </a:solidFill>
                <a:effectLst/>
                <a:latin typeface="Arial" panose="020B0604020202020204" pitchFamily="34" charset="0"/>
              </a:rPr>
              <a:t>Maine CDC Vital Records and CDC WONDER Online Database</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43</a:t>
            </a:fld>
            <a:endParaRPr lang="en-US"/>
          </a:p>
        </p:txBody>
      </p:sp>
    </p:spTree>
    <p:extLst>
      <p:ext uri="{BB962C8B-B14F-4D97-AF65-F5344CB8AC3E}">
        <p14:creationId xmlns:p14="http://schemas.microsoft.com/office/powerpoint/2010/main" val="3339598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Cumberland County has significantly higher rate of opiate poisoning emergency department discharges than the State of Maine.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cs typeface="Calibri"/>
              </a:rPr>
              <a:t>Data Source: Maine Health Data Organization Hospital Inpatient and Outpatient Databases</a:t>
            </a:r>
          </a:p>
        </p:txBody>
      </p:sp>
      <p:sp>
        <p:nvSpPr>
          <p:cNvPr id="4" name="Slide Number Placeholder 3"/>
          <p:cNvSpPr>
            <a:spLocks noGrp="1"/>
          </p:cNvSpPr>
          <p:nvPr>
            <p:ph type="sldNum" sz="quarter" idx="5"/>
          </p:nvPr>
        </p:nvSpPr>
        <p:spPr/>
        <p:txBody>
          <a:bodyPr/>
          <a:lstStyle/>
          <a:p>
            <a:fld id="{4886CDD7-021C-4D44-A941-E7B69ADD70F4}" type="slidenum">
              <a:rPr lang="en-US" smtClean="0"/>
              <a:t>44</a:t>
            </a:fld>
            <a:endParaRPr lang="en-US"/>
          </a:p>
        </p:txBody>
      </p:sp>
    </p:spTree>
    <p:extLst>
      <p:ext uri="{BB962C8B-B14F-4D97-AF65-F5344CB8AC3E}">
        <p14:creationId xmlns:p14="http://schemas.microsoft.com/office/powerpoint/2010/main" val="2674236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Rates of </a:t>
            </a:r>
            <a:r>
              <a:rPr lang="en-US" dirty="0"/>
              <a:t>alcohol-induced deaths have increased significantly in Cumberland </a:t>
            </a:r>
            <a:r>
              <a:rPr lang="en-US" dirty="0" smtClean="0"/>
              <a:t>County over time. </a:t>
            </a:r>
            <a:r>
              <a:rPr lang="en-US" dirty="0"/>
              <a:t>Rates are similar to the state.</a:t>
            </a:r>
          </a:p>
          <a:p>
            <a:endParaRPr lang="en-US" dirty="0"/>
          </a:p>
          <a:p>
            <a:r>
              <a:rPr lang="en-US" dirty="0"/>
              <a:t>Source: </a:t>
            </a:r>
            <a:r>
              <a:rPr lang="en-US" sz="1800" b="0" i="0" u="none" strike="noStrike" dirty="0">
                <a:solidFill>
                  <a:srgbClr val="000000"/>
                </a:solidFill>
                <a:effectLst/>
                <a:latin typeface="Arial" panose="020B0604020202020204" pitchFamily="34" charset="0"/>
              </a:rPr>
              <a:t>Maine CDC Vital Records and CDC WONDER Online Database</a:t>
            </a:r>
            <a:r>
              <a:rPr lang="en-US" dirty="0"/>
              <a:t>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45</a:t>
            </a:fld>
            <a:endParaRPr lang="en-US"/>
          </a:p>
        </p:txBody>
      </p:sp>
    </p:spTree>
    <p:extLst>
      <p:ext uri="{BB962C8B-B14F-4D97-AF65-F5344CB8AC3E}">
        <p14:creationId xmlns:p14="http://schemas.microsoft.com/office/powerpoint/2010/main" val="12069936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 shows a significant increase </a:t>
            </a:r>
            <a:r>
              <a:rPr lang="en-US" dirty="0" smtClean="0"/>
              <a:t>in </a:t>
            </a:r>
            <a:r>
              <a:rPr lang="en-US" dirty="0"/>
              <a:t>reported marijuana use among middle school students</a:t>
            </a:r>
            <a:r>
              <a:rPr lang="en-US" dirty="0" smtClean="0"/>
              <a:t>, from 11% in 2013-2016 to 17% in 2017. The County percentage is similar to the state as a whole.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r>
              <a:rPr lang="en-US" dirty="0">
                <a:cs typeface="Calibri"/>
              </a:rPr>
              <a:t>Source: </a:t>
            </a:r>
            <a:r>
              <a:rPr lang="en-US" dirty="0"/>
              <a:t>Maine Integrated Youth Health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46</a:t>
            </a:fld>
            <a:endParaRPr lang="en-US"/>
          </a:p>
        </p:txBody>
      </p:sp>
    </p:spTree>
    <p:extLst>
      <p:ext uri="{BB962C8B-B14F-4D97-AF65-F5344CB8AC3E}">
        <p14:creationId xmlns:p14="http://schemas.microsoft.com/office/powerpoint/2010/main" val="3522673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2017 to 2018-2019, </a:t>
            </a:r>
            <a:r>
              <a:rPr lang="en-US" dirty="0" smtClean="0"/>
              <a:t>the rate of drug-affected infant reports decreased</a:t>
            </a:r>
            <a:r>
              <a:rPr lang="en-US" baseline="0" dirty="0" smtClean="0"/>
              <a:t> significantly. </a:t>
            </a:r>
            <a:r>
              <a:rPr lang="en-US" dirty="0" smtClean="0"/>
              <a:t>This rate is also significantly low compared to the state overall.</a:t>
            </a:r>
            <a:endParaRPr lang="en-US" dirty="0"/>
          </a:p>
          <a:p>
            <a:endParaRPr lang="en-US" dirty="0"/>
          </a:p>
          <a:p>
            <a:r>
              <a:rPr lang="en-US" dirty="0"/>
              <a:t>Data Source: </a:t>
            </a:r>
            <a:r>
              <a:rPr lang="en-US" sz="1800" b="0" i="0" u="none" strike="noStrike" dirty="0">
                <a:solidFill>
                  <a:srgbClr val="000000"/>
                </a:solidFill>
                <a:effectLst/>
                <a:latin typeface="Arial" panose="020B0604020202020204" pitchFamily="34" charset="0"/>
              </a:rPr>
              <a:t>Maine Automated Child Welfare Information System (Maine Office of Child and Family Services)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47</a:t>
            </a:fld>
            <a:endParaRPr lang="en-US"/>
          </a:p>
        </p:txBody>
      </p:sp>
    </p:spTree>
    <p:extLst>
      <p:ext uri="{BB962C8B-B14F-4D97-AF65-F5344CB8AC3E}">
        <p14:creationId xmlns:p14="http://schemas.microsoft.com/office/powerpoint/2010/main" val="5503589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the graph on the left, you can see that from 2013 to 2019, the percentage of high school students who reported increased significantly. Compared to the state overall,</a:t>
            </a:r>
            <a:r>
              <a:rPr lang="en-US" baseline="0" dirty="0" smtClean="0"/>
              <a:t> percentages are very similar. </a:t>
            </a:r>
          </a:p>
          <a:p>
            <a:endParaRPr lang="en-US" dirty="0">
              <a:cs typeface="Calibri"/>
            </a:endParaRPr>
          </a:p>
          <a:p>
            <a:r>
              <a:rPr lang="en-US" dirty="0">
                <a:cs typeface="Calibri"/>
              </a:rPr>
              <a:t>Source: </a:t>
            </a:r>
            <a:r>
              <a:rPr lang="en-US" dirty="0"/>
              <a:t>Maine Integrated Youth Health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48</a:t>
            </a:fld>
            <a:endParaRPr lang="en-US" dirty="0"/>
          </a:p>
        </p:txBody>
      </p:sp>
    </p:spTree>
    <p:extLst>
      <p:ext uri="{BB962C8B-B14F-4D97-AF65-F5344CB8AC3E}">
        <p14:creationId xmlns:p14="http://schemas.microsoft.com/office/powerpoint/2010/main" val="565023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Cigarette smoking among high school students has </a:t>
            </a:r>
            <a:r>
              <a:rPr lang="en-US" dirty="0" smtClean="0"/>
              <a:t>decreased significantly over time, from 11% in 2013 to</a:t>
            </a:r>
            <a:r>
              <a:rPr lang="en-US" baseline="0" dirty="0" smtClean="0"/>
              <a:t> 6% in 2019.</a:t>
            </a:r>
            <a:r>
              <a:rPr lang="en-US" dirty="0" smtClean="0"/>
              <a:t> </a:t>
            </a:r>
            <a:r>
              <a:rPr lang="en-US" dirty="0"/>
              <a:t>The </a:t>
            </a:r>
            <a:r>
              <a:rPr lang="en-US" dirty="0" smtClean="0"/>
              <a:t>percentage</a:t>
            </a:r>
            <a:r>
              <a:rPr lang="en-US" baseline="0" dirty="0" smtClean="0"/>
              <a:t> </a:t>
            </a:r>
            <a:r>
              <a:rPr lang="en-US" dirty="0" smtClean="0"/>
              <a:t>of </a:t>
            </a:r>
            <a:r>
              <a:rPr lang="en-US" dirty="0"/>
              <a:t>students who smoke in Cumberland County is </a:t>
            </a:r>
            <a:r>
              <a:rPr lang="en-US" dirty="0" smtClean="0"/>
              <a:t>slightly</a:t>
            </a:r>
            <a:r>
              <a:rPr lang="en-US" baseline="0" dirty="0" smtClean="0"/>
              <a:t> l</a:t>
            </a:r>
            <a:r>
              <a:rPr lang="en-US" dirty="0" smtClean="0"/>
              <a:t>ower </a:t>
            </a:r>
            <a:r>
              <a:rPr lang="en-US" dirty="0"/>
              <a:t>than the </a:t>
            </a:r>
            <a:r>
              <a:rPr lang="en-US" dirty="0" smtClean="0"/>
              <a:t>state overall.</a:t>
            </a:r>
            <a:endParaRPr lang="en-US" dirty="0"/>
          </a:p>
          <a:p>
            <a:endParaRPr lang="en-US" dirty="0"/>
          </a:p>
          <a:p>
            <a:r>
              <a:rPr lang="en-US" dirty="0"/>
              <a:t>Data Source: Maine Integrated Youth Health Survey</a:t>
            </a:r>
          </a:p>
        </p:txBody>
      </p:sp>
      <p:sp>
        <p:nvSpPr>
          <p:cNvPr id="4" name="Slide Number Placeholder 3"/>
          <p:cNvSpPr>
            <a:spLocks noGrp="1"/>
          </p:cNvSpPr>
          <p:nvPr>
            <p:ph type="sldNum" sz="quarter" idx="5"/>
          </p:nvPr>
        </p:nvSpPr>
        <p:spPr/>
        <p:txBody>
          <a:bodyPr/>
          <a:lstStyle/>
          <a:p>
            <a:fld id="{4886CDD7-021C-4D44-A941-E7B69ADD70F4}" type="slidenum">
              <a:rPr lang="en-US" smtClean="0"/>
              <a:t>49</a:t>
            </a:fld>
            <a:endParaRPr lang="en-US" dirty="0"/>
          </a:p>
        </p:txBody>
      </p:sp>
    </p:spTree>
    <p:extLst>
      <p:ext uri="{BB962C8B-B14F-4D97-AF65-F5344CB8AC3E}">
        <p14:creationId xmlns:p14="http://schemas.microsoft.com/office/powerpoint/2010/main" val="404170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a:t>
            </a:fld>
            <a:endParaRPr lang="en-US"/>
          </a:p>
        </p:txBody>
      </p:sp>
    </p:spTree>
    <p:extLst>
      <p:ext uri="{BB962C8B-B14F-4D97-AF65-F5344CB8AC3E}">
        <p14:creationId xmlns:p14="http://schemas.microsoft.com/office/powerpoint/2010/main" val="21875669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prior slide, </a:t>
            </a:r>
            <a:r>
              <a:rPr lang="en-US" dirty="0" smtClean="0"/>
              <a:t>the percentage of middle school students who smoke cigarettes</a:t>
            </a:r>
            <a:r>
              <a:rPr lang="en-US" baseline="0" dirty="0" smtClean="0"/>
              <a:t> has decreased over time, from 3% in 2013 to 1% in 2019. </a:t>
            </a:r>
            <a:r>
              <a:rPr lang="en-US" dirty="0" smtClean="0"/>
              <a:t>The </a:t>
            </a:r>
            <a:r>
              <a:rPr lang="en-US" dirty="0"/>
              <a:t>rate is slightly lower than the </a:t>
            </a:r>
            <a:r>
              <a:rPr lang="en-US" dirty="0" smtClean="0"/>
              <a:t>state</a:t>
            </a:r>
            <a:r>
              <a:rPr lang="en-US" baseline="0" dirty="0" smtClean="0"/>
              <a:t> overall.</a:t>
            </a:r>
          </a:p>
          <a:p>
            <a:endParaRPr lang="en-US" dirty="0"/>
          </a:p>
          <a:p>
            <a:r>
              <a:rPr lang="en-US" dirty="0"/>
              <a:t>Data Source: Maine Integrated Youth Health Survey</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50</a:t>
            </a:fld>
            <a:endParaRPr lang="en-US" dirty="0"/>
          </a:p>
        </p:txBody>
      </p:sp>
    </p:spTree>
    <p:extLst>
      <p:ext uri="{BB962C8B-B14F-4D97-AF65-F5344CB8AC3E}">
        <p14:creationId xmlns:p14="http://schemas.microsoft.com/office/powerpoint/2010/main" val="31488465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 shows a significant increase </a:t>
            </a:r>
            <a:r>
              <a:rPr lang="en-US" dirty="0" smtClean="0"/>
              <a:t>in</a:t>
            </a:r>
            <a:r>
              <a:rPr lang="en-US" baseline="0" dirty="0" smtClean="0"/>
              <a:t> </a:t>
            </a:r>
            <a:r>
              <a:rPr lang="en-US" dirty="0" smtClean="0"/>
              <a:t>reported </a:t>
            </a:r>
            <a:r>
              <a:rPr lang="en-US" dirty="0"/>
              <a:t>marijuana use among high school </a:t>
            </a:r>
            <a:r>
              <a:rPr lang="en-US" dirty="0" smtClean="0"/>
              <a:t>students</a:t>
            </a:r>
            <a:r>
              <a:rPr lang="en-US" baseline="0" dirty="0" smtClean="0"/>
              <a:t> over time – from 19% in 2017 to 24% in 2019. The percentage in Cumberland County and state are very similar.</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r>
              <a:rPr lang="en-US" dirty="0">
                <a:cs typeface="Calibri"/>
              </a:rPr>
              <a:t>Source: </a:t>
            </a:r>
            <a:r>
              <a:rPr lang="en-US" dirty="0"/>
              <a:t>Maine Integrated Youth Health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51</a:t>
            </a:fld>
            <a:endParaRPr lang="en-US"/>
          </a:p>
        </p:txBody>
      </p:sp>
    </p:spTree>
    <p:extLst>
      <p:ext uri="{BB962C8B-B14F-4D97-AF65-F5344CB8AC3E}">
        <p14:creationId xmlns:p14="http://schemas.microsoft.com/office/powerpoint/2010/main" val="2590505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 shows a significant increase over time in reported prescription drug misuse among middle school students, but no significant difference between Cumberland county and the state as a whole.</a:t>
            </a:r>
          </a:p>
          <a:p>
            <a:endParaRPr lang="en-US" dirty="0">
              <a:cs typeface="Calibri"/>
            </a:endParaRPr>
          </a:p>
          <a:p>
            <a:r>
              <a:rPr lang="en-US" dirty="0">
                <a:cs typeface="Calibri"/>
              </a:rPr>
              <a:t>Source: </a:t>
            </a:r>
            <a:r>
              <a:rPr lang="en-US" dirty="0"/>
              <a:t>Maine Integrated Youth Health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52</a:t>
            </a:fld>
            <a:endParaRPr lang="en-US"/>
          </a:p>
        </p:txBody>
      </p:sp>
    </p:spTree>
    <p:extLst>
      <p:ext uri="{BB962C8B-B14F-4D97-AF65-F5344CB8AC3E}">
        <p14:creationId xmlns:p14="http://schemas.microsoft.com/office/powerpoint/2010/main" val="28997580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fewer high school students are smoking cigarettes, there has been a significant increase in those using e-cigarettes when compared to past years.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Source: Maine Integrated Youth Health Survey</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53</a:t>
            </a:fld>
            <a:endParaRPr lang="en-US"/>
          </a:p>
        </p:txBody>
      </p:sp>
    </p:spTree>
    <p:extLst>
      <p:ext uri="{BB962C8B-B14F-4D97-AF65-F5344CB8AC3E}">
        <p14:creationId xmlns:p14="http://schemas.microsoft.com/office/powerpoint/2010/main" val="20256936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was seen with high school students, significantly more middle school students are using e-cigarettes when compared to past years. Cumberland County and the state have relatively the same percentage of students reporting the use of e-cigarettes.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Source: Maine Integrated Youth Health Survey</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54</a:t>
            </a:fld>
            <a:endParaRPr lang="en-US"/>
          </a:p>
        </p:txBody>
      </p:sp>
    </p:spTree>
    <p:extLst>
      <p:ext uri="{BB962C8B-B14F-4D97-AF65-F5344CB8AC3E}">
        <p14:creationId xmlns:p14="http://schemas.microsoft.com/office/powerpoint/2010/main" val="10880000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Cumberland County the rate of lung</a:t>
            </a:r>
            <a:r>
              <a:rPr lang="en-US" baseline="0" dirty="0" smtClean="0"/>
              <a:t> cancer deaths has decreased significantly over time. </a:t>
            </a:r>
            <a:r>
              <a:rPr lang="en-US" dirty="0" smtClean="0"/>
              <a:t>The </a:t>
            </a:r>
            <a:r>
              <a:rPr lang="en-US" dirty="0"/>
              <a:t>rate is also significantly </a:t>
            </a:r>
            <a:r>
              <a:rPr lang="en-US" dirty="0" smtClean="0"/>
              <a:t>lower compared to </a:t>
            </a:r>
            <a:r>
              <a:rPr lang="en-US" dirty="0"/>
              <a:t>the State overall.</a:t>
            </a:r>
          </a:p>
          <a:p>
            <a:endParaRPr lang="en-US" dirty="0"/>
          </a:p>
          <a:p>
            <a:endParaRPr lang="en-US" dirty="0"/>
          </a:p>
          <a:p>
            <a:r>
              <a:rPr lang="en-US" dirty="0"/>
              <a:t>Data Source: Maine CDC Vital Records</a:t>
            </a:r>
          </a:p>
          <a:p>
            <a:r>
              <a:rPr lang="en-US" dirty="0"/>
              <a:t>Definition: Rate per 100,000 people of deaths from lung or bronchus cancers.</a:t>
            </a:r>
          </a:p>
        </p:txBody>
      </p:sp>
      <p:sp>
        <p:nvSpPr>
          <p:cNvPr id="4" name="Slide Number Placeholder 3"/>
          <p:cNvSpPr>
            <a:spLocks noGrp="1"/>
          </p:cNvSpPr>
          <p:nvPr>
            <p:ph type="sldNum" sz="quarter" idx="5"/>
          </p:nvPr>
        </p:nvSpPr>
        <p:spPr/>
        <p:txBody>
          <a:bodyPr/>
          <a:lstStyle/>
          <a:p>
            <a:fld id="{4886CDD7-021C-4D44-A941-E7B69ADD70F4}" type="slidenum">
              <a:rPr lang="en-US" smtClean="0"/>
              <a:t>55</a:t>
            </a:fld>
            <a:endParaRPr lang="en-US"/>
          </a:p>
        </p:txBody>
      </p:sp>
    </p:spTree>
    <p:extLst>
      <p:ext uri="{BB962C8B-B14F-4D97-AF65-F5344CB8AC3E}">
        <p14:creationId xmlns:p14="http://schemas.microsoft.com/office/powerpoint/2010/main" val="34592334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here looks at the percentage of high school students who report adverse childhood experiences. Adverse</a:t>
            </a:r>
            <a:r>
              <a:rPr lang="en-US" baseline="0" dirty="0" smtClean="0"/>
              <a:t> childhood experiences are potentially traumatic events – things like experiencing violence, abuse, or neglect. In </a:t>
            </a:r>
            <a:r>
              <a:rPr lang="en-US" dirty="0" smtClean="0"/>
              <a:t>Cumberland County, the percentage decreased</a:t>
            </a:r>
            <a:r>
              <a:rPr lang="en-US" baseline="0" dirty="0" smtClean="0"/>
              <a:t> between 2017 to 2019, from 20% to 18%. </a:t>
            </a:r>
            <a:r>
              <a:rPr lang="en-US" dirty="0" smtClean="0"/>
              <a:t>The Percentage is significantly </a:t>
            </a:r>
            <a:r>
              <a:rPr lang="en-US" dirty="0"/>
              <a:t>lower than the State overall. </a:t>
            </a:r>
          </a:p>
          <a:p>
            <a:endParaRPr lang="en-US" dirty="0"/>
          </a:p>
          <a:p>
            <a:r>
              <a:rPr lang="en-US" dirty="0"/>
              <a:t>Data Source: Maine Integrated Youth Health Survey</a:t>
            </a:r>
          </a:p>
        </p:txBody>
      </p:sp>
      <p:sp>
        <p:nvSpPr>
          <p:cNvPr id="4" name="Slide Number Placeholder 3"/>
          <p:cNvSpPr>
            <a:spLocks noGrp="1"/>
          </p:cNvSpPr>
          <p:nvPr>
            <p:ph type="sldNum" sz="quarter" idx="5"/>
          </p:nvPr>
        </p:nvSpPr>
        <p:spPr/>
        <p:txBody>
          <a:bodyPr/>
          <a:lstStyle/>
          <a:p>
            <a:fld id="{4886CDD7-021C-4D44-A941-E7B69ADD70F4}" type="slidenum">
              <a:rPr lang="en-US" smtClean="0"/>
              <a:t>56</a:t>
            </a:fld>
            <a:endParaRPr lang="en-US"/>
          </a:p>
        </p:txBody>
      </p:sp>
    </p:spTree>
    <p:extLst>
      <p:ext uri="{BB962C8B-B14F-4D97-AF65-F5344CB8AC3E}">
        <p14:creationId xmlns:p14="http://schemas.microsoft.com/office/powerpoint/2010/main" val="2222544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6</a:t>
            </a:fld>
            <a:endParaRPr lang="en-US"/>
          </a:p>
        </p:txBody>
      </p:sp>
    </p:spTree>
    <p:extLst>
      <p:ext uri="{BB962C8B-B14F-4D97-AF65-F5344CB8AC3E}">
        <p14:creationId xmlns:p14="http://schemas.microsoft.com/office/powerpoint/2010/main" val="174881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7</a:t>
            </a:fld>
            <a:endParaRPr lang="en-US"/>
          </a:p>
        </p:txBody>
      </p:sp>
    </p:spTree>
    <p:extLst>
      <p:ext uri="{BB962C8B-B14F-4D97-AF65-F5344CB8AC3E}">
        <p14:creationId xmlns:p14="http://schemas.microsoft.com/office/powerpoint/2010/main" val="4051485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8</a:t>
            </a:fld>
            <a:endParaRPr lang="en-US"/>
          </a:p>
        </p:txBody>
      </p:sp>
    </p:spTree>
    <p:extLst>
      <p:ext uri="{BB962C8B-B14F-4D97-AF65-F5344CB8AC3E}">
        <p14:creationId xmlns:p14="http://schemas.microsoft.com/office/powerpoint/2010/main" val="3904697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9</a:t>
            </a:fld>
            <a:endParaRPr lang="en-US"/>
          </a:p>
        </p:txBody>
      </p:sp>
    </p:spTree>
    <p:extLst>
      <p:ext uri="{BB962C8B-B14F-4D97-AF65-F5344CB8AC3E}">
        <p14:creationId xmlns:p14="http://schemas.microsoft.com/office/powerpoint/2010/main" val="95142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b="1" dirty="0" smtClean="0">
                <a:highlight>
                  <a:srgbClr val="FFFF00"/>
                </a:highlight>
              </a:rPr>
              <a:t>Introduce:</a:t>
            </a:r>
            <a:r>
              <a:rPr lang="en-US" b="1" baseline="0" dirty="0" smtClean="0">
                <a:highlight>
                  <a:srgbClr val="FFFF00"/>
                </a:highlight>
              </a:rPr>
              <a:t>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smtClean="0">
                <a:solidFill>
                  <a:schemeClr val="tx1"/>
                </a:solidFill>
                <a:latin typeface="+mn-lt"/>
              </a:rPr>
              <a:t>Kenneth</a:t>
            </a:r>
            <a:r>
              <a:rPr lang="en-US" sz="1200" baseline="0" dirty="0" smtClean="0">
                <a:solidFill>
                  <a:schemeClr val="tx1"/>
                </a:solidFill>
                <a:latin typeface="+mn-lt"/>
              </a:rPr>
              <a:t> Lombard, MD, Chief Medical Officer, Maine Medical Partners</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Charlie </a:t>
            </a:r>
            <a:r>
              <a:rPr lang="en-US" sz="1200" kern="1200" dirty="0" err="1" smtClean="0">
                <a:solidFill>
                  <a:schemeClr val="dk1"/>
                </a:solidFill>
                <a:effectLst/>
                <a:latin typeface="+mn-lt"/>
                <a:ea typeface="+mn-ea"/>
                <a:cs typeface="+mn-cs"/>
              </a:rPr>
              <a:t>Therrien</a:t>
            </a:r>
            <a:r>
              <a:rPr lang="en-US" sz="1200" kern="1200" dirty="0" smtClean="0">
                <a:solidFill>
                  <a:schemeClr val="dk1"/>
                </a:solidFill>
                <a:effectLst/>
                <a:latin typeface="+mn-lt"/>
                <a:ea typeface="+mn-ea"/>
                <a:cs typeface="+mn-cs"/>
              </a:rPr>
              <a:t>, President, Northern Light Mercy Hospital</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dirty="0">
              <a:solidFill>
                <a:schemeClr val="tx1"/>
              </a:solidFill>
              <a:highlight>
                <a:srgbClr val="FFFF00"/>
              </a:highligh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 or JSI</a:t>
            </a:r>
          </a:p>
          <a:p>
            <a:r>
              <a:rPr lang="en-US" b="1" dirty="0"/>
              <a:t>Community</a:t>
            </a:r>
            <a:r>
              <a:rPr lang="en-US" b="1" baseline="0" dirty="0"/>
              <a:t> Sponsored Event Partners include </a:t>
            </a:r>
            <a:endParaRPr lang="en-US" baseline="0" dirty="0"/>
          </a:p>
          <a:p>
            <a:pPr marL="228600" indent="-228600">
              <a:buFont typeface="+mj-lt"/>
              <a:buAutoNum type="arabicPeriod"/>
            </a:pPr>
            <a:r>
              <a:rPr lang="en-US" baseline="0" dirty="0"/>
              <a:t>Disability Rights Maine (2 events: people who are deaf or hard of hearing and people with other disabilities)</a:t>
            </a:r>
          </a:p>
          <a:p>
            <a:pPr marL="228600" indent="-228600">
              <a:buFont typeface="+mj-lt"/>
              <a:buAutoNum type="arabicPeriod"/>
            </a:pPr>
            <a:r>
              <a:rPr lang="en-US" baseline="0" dirty="0"/>
              <a:t>Maine Primary Care Association (People who are served by Maine’s Federally Qualified Health Centers</a:t>
            </a:r>
          </a:p>
          <a:p>
            <a:pPr marL="228600" indent="-228600">
              <a:buFont typeface="+mj-lt"/>
              <a:buAutoNum type="arabicPeriod"/>
            </a:pPr>
            <a:r>
              <a:rPr lang="en-US" baseline="0" dirty="0"/>
              <a:t>Maine Council on Aging (Older Adults 65+</a:t>
            </a:r>
          </a:p>
          <a:p>
            <a:pPr marL="228600" indent="-228600">
              <a:buFont typeface="+mj-lt"/>
              <a:buAutoNum type="arabicPeriod"/>
            </a:pPr>
            <a:r>
              <a:rPr lang="en-US" baseline="0" dirty="0"/>
              <a:t>Consumer Right Council of Maine (people with a mental health diagnosis)</a:t>
            </a:r>
          </a:p>
          <a:p>
            <a:pPr marL="228600" indent="-228600">
              <a:buFont typeface="+mj-lt"/>
              <a:buAutoNum type="arabicPeriod"/>
            </a:pPr>
            <a:r>
              <a:rPr lang="en-US" baseline="0" dirty="0"/>
              <a:t>Formerly Incarcerated (Maine Prisoner Re-Entry Network)</a:t>
            </a:r>
          </a:p>
          <a:p>
            <a:pPr marL="228600" indent="-228600">
              <a:buFont typeface="+mj-lt"/>
              <a:buAutoNum type="arabicPeriod"/>
            </a:pPr>
            <a:r>
              <a:rPr lang="en-US" baseline="0" dirty="0"/>
              <a:t>Maine Youth Action Network and Friends (Raising the voices of Maine’s diverse youth)</a:t>
            </a:r>
          </a:p>
          <a:p>
            <a:pPr marL="228600" indent="-228600">
              <a:buFont typeface="+mj-lt"/>
              <a:buAutoNum type="arabicPeriod"/>
            </a:pPr>
            <a:r>
              <a:rPr lang="en-US" baseline="0" dirty="0"/>
              <a:t>Green Memorial A.M.E. Zion Church (Black/African American)</a:t>
            </a:r>
          </a:p>
          <a:p>
            <a:pPr marL="228600" indent="-228600">
              <a:buFont typeface="+mj-lt"/>
              <a:buAutoNum type="arabicPeriod"/>
            </a:pPr>
            <a:r>
              <a:rPr lang="en-US" baseline="0" dirty="0"/>
              <a:t>Health Equity Alliance (LGBTQ+ community)</a:t>
            </a:r>
          </a:p>
          <a:p>
            <a:pPr marL="228600" indent="-228600">
              <a:buFont typeface="+mj-lt"/>
              <a:buAutoNum type="arabicPeriod"/>
            </a:pPr>
            <a:r>
              <a:rPr lang="en-US" baseline="0" dirty="0"/>
              <a:t>Portland Recovery Center (for people with a substance use disorder or in recovery)</a:t>
            </a:r>
          </a:p>
          <a:p>
            <a:pPr marL="228600" indent="-228600">
              <a:buFont typeface="+mj-lt"/>
              <a:buAutoNum type="arabicPeriod"/>
            </a:pPr>
            <a:r>
              <a:rPr lang="en-US" baseline="0" dirty="0"/>
              <a:t>ADD HOUSING INSECURE IF NEED BE</a:t>
            </a:r>
          </a:p>
          <a:p>
            <a:pPr marL="228600" indent="-228600">
              <a:buFont typeface="+mj-lt"/>
              <a:buAutoNum type="arabicPeriod"/>
            </a:pPr>
            <a:r>
              <a:rPr lang="en-US" baseline="0" dirty="0"/>
              <a:t>ADD VETERAN IF NEED BE</a:t>
            </a:r>
          </a:p>
          <a:p>
            <a:endParaRPr lang="en-US" baseline="0" dirty="0"/>
          </a:p>
          <a:p>
            <a:r>
              <a:rPr lang="en-US" b="1" baseline="0" dirty="0"/>
              <a:t>Oral Survey Partners include: </a:t>
            </a:r>
            <a:endParaRPr lang="en-US" baseline="0" dirty="0"/>
          </a:p>
          <a:p>
            <a:r>
              <a:rPr lang="en-US" baseline="0" dirty="0"/>
              <a:t>City of Portland’s Minority Health Program</a:t>
            </a:r>
          </a:p>
          <a:p>
            <a:r>
              <a:rPr lang="en-US" baseline="0" dirty="0"/>
              <a:t>New Mainer’s Public Health Initiative</a:t>
            </a:r>
          </a:p>
          <a:p>
            <a:r>
              <a:rPr lang="en-US" baseline="0" dirty="0"/>
              <a:t>Maine Immigrant Access Network</a:t>
            </a:r>
          </a:p>
          <a:p>
            <a:r>
              <a:rPr lang="en-US" baseline="0" dirty="0"/>
              <a:t>Gateway Community Services</a:t>
            </a:r>
          </a:p>
          <a:p>
            <a:r>
              <a:rPr lang="en-US" baseline="0" dirty="0"/>
              <a:t>Maine Immigrant and Refugee Services</a:t>
            </a:r>
          </a:p>
          <a:p>
            <a:r>
              <a:rPr lang="en-US" baseline="0" dirty="0"/>
              <a:t>Maine Community Integration</a:t>
            </a:r>
          </a:p>
          <a:p>
            <a:r>
              <a:rPr lang="en-US" baseline="0" dirty="0"/>
              <a:t>Mano </a:t>
            </a:r>
            <a:r>
              <a:rPr lang="en-US" baseline="0" dirty="0" err="1"/>
              <a:t>en</a:t>
            </a:r>
            <a:r>
              <a:rPr lang="en-US" baseline="0" dirty="0"/>
              <a:t> Mano</a:t>
            </a:r>
          </a:p>
          <a:p>
            <a:endParaRPr lang="en-US" baseline="0" dirty="0"/>
          </a:p>
          <a:p>
            <a:r>
              <a:rPr lang="en-US" baseline="0" dirty="0"/>
              <a:t>We are piloting these additional outreach methods with support from </a:t>
            </a:r>
          </a:p>
          <a:p>
            <a:r>
              <a:rPr lang="en-US" baseline="0" dirty="0"/>
              <a:t>State of Maine’s Preventative Health and Health Services Block Grant</a:t>
            </a:r>
          </a:p>
          <a:p>
            <a:r>
              <a:rPr lang="en-US" baseline="0" dirty="0"/>
              <a:t>Maine Health Access Foundation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Introduce leader for leadership remarks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10</a:t>
            </a:fld>
            <a:endParaRPr lang="en-US"/>
          </a:p>
        </p:txBody>
      </p:sp>
    </p:spTree>
    <p:extLst>
      <p:ext uri="{BB962C8B-B14F-4D97-AF65-F5344CB8AC3E}">
        <p14:creationId xmlns:p14="http://schemas.microsoft.com/office/powerpoint/2010/main" val="2141971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tree, outdoor, day&#10;&#10;Description automatically generated">
            <a:extLst>
              <a:ext uri="{FF2B5EF4-FFF2-40B4-BE49-F238E27FC236}">
                <a16:creationId xmlns:a16="http://schemas.microsoft.com/office/drawing/2014/main" id="{C6DBB9B2-05AB-4FBB-BB61-7EF2F015D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sp>
        <p:nvSpPr>
          <p:cNvPr id="2" name="Title 1">
            <a:extLst>
              <a:ext uri="{FF2B5EF4-FFF2-40B4-BE49-F238E27FC236}">
                <a16:creationId xmlns:a16="http://schemas.microsoft.com/office/drawing/2014/main" id="{4DD4D6BE-4C37-452C-8595-4DDB04460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20199-6BD7-430D-9E3C-0B33CC4AF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B2DDCB-F568-4BD9-A210-75006C8E2720}"/>
              </a:ext>
            </a:extLst>
          </p:cNvPr>
          <p:cNvSpPr>
            <a:spLocks noGrp="1"/>
          </p:cNvSpPr>
          <p:nvPr>
            <p:ph type="dt" sz="half" idx="10"/>
          </p:nvPr>
        </p:nvSpPr>
        <p:spPr/>
        <p:txBody>
          <a:bodyPr/>
          <a:lstStyle/>
          <a:p>
            <a:fld id="{C7FB0EC0-7725-4B45-AAE1-87676323C3F6}" type="datetime1">
              <a:rPr lang="en-US" smtClean="0"/>
              <a:t>10/5/2021</a:t>
            </a:fld>
            <a:endParaRPr lang="en-US"/>
          </a:p>
        </p:txBody>
      </p:sp>
      <p:sp>
        <p:nvSpPr>
          <p:cNvPr id="5" name="Footer Placeholder 4">
            <a:extLst>
              <a:ext uri="{FF2B5EF4-FFF2-40B4-BE49-F238E27FC236}">
                <a16:creationId xmlns:a16="http://schemas.microsoft.com/office/drawing/2014/main" id="{83FE77F8-DDCB-4219-8292-B20380EAD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4D4EA-501C-4DD6-8EB9-D44797C2C0DC}"/>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62578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A874-F320-4C0F-B471-1F8F5EE474F5}"/>
              </a:ext>
            </a:extLst>
          </p:cNvPr>
          <p:cNvSpPr>
            <a:spLocks noGrp="1"/>
          </p:cNvSpPr>
          <p:nvPr>
            <p:ph type="title"/>
          </p:nvPr>
        </p:nvSpPr>
        <p:spPr>
          <a:xfrm>
            <a:off x="838200" y="182880"/>
            <a:ext cx="10515600" cy="1325563"/>
          </a:xfrm>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2349CD46-C696-4832-914B-9C93C6CD9CF9}"/>
              </a:ext>
            </a:extLst>
          </p:cNvPr>
          <p:cNvSpPr>
            <a:spLocks noGrp="1"/>
          </p:cNvSpPr>
          <p:nvPr>
            <p:ph idx="1"/>
          </p:nvPr>
        </p:nvSpPr>
        <p:spPr>
          <a:xfrm>
            <a:off x="838200" y="164592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5B4DB-743C-4D01-B645-051A4746FDED}"/>
              </a:ext>
            </a:extLst>
          </p:cNvPr>
          <p:cNvSpPr>
            <a:spLocks noGrp="1"/>
          </p:cNvSpPr>
          <p:nvPr>
            <p:ph type="dt" sz="half" idx="10"/>
          </p:nvPr>
        </p:nvSpPr>
        <p:spPr/>
        <p:txBody>
          <a:bodyPr/>
          <a:lstStyle/>
          <a:p>
            <a:fld id="{F766CAFF-1ACC-451D-A43C-8B74351726F0}" type="datetime1">
              <a:rPr lang="en-US" smtClean="0"/>
              <a:t>10/5/2021</a:t>
            </a:fld>
            <a:endParaRPr lang="en-US"/>
          </a:p>
        </p:txBody>
      </p:sp>
      <p:sp>
        <p:nvSpPr>
          <p:cNvPr id="5" name="Footer Placeholder 4">
            <a:extLst>
              <a:ext uri="{FF2B5EF4-FFF2-40B4-BE49-F238E27FC236}">
                <a16:creationId xmlns:a16="http://schemas.microsoft.com/office/drawing/2014/main" id="{3D59069B-162A-425B-9F2C-373D91C1B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98B58-2E55-412A-8165-8F43CB1B9FB9}"/>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7" name="Rectangle 6">
            <a:extLst>
              <a:ext uri="{FF2B5EF4-FFF2-40B4-BE49-F238E27FC236}">
                <a16:creationId xmlns:a16="http://schemas.microsoft.com/office/drawing/2014/main" id="{A9E20A3F-9324-493B-BF73-0853E2DF67EB}"/>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7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F308AA99-904E-40C9-8228-1F837226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6" y="0"/>
            <a:ext cx="12158227" cy="6858000"/>
          </a:xfrm>
          <a:prstGeom prst="rect">
            <a:avLst/>
          </a:prstGeom>
        </p:spPr>
      </p:pic>
      <p:sp>
        <p:nvSpPr>
          <p:cNvPr id="2" name="Title 1">
            <a:extLst>
              <a:ext uri="{FF2B5EF4-FFF2-40B4-BE49-F238E27FC236}">
                <a16:creationId xmlns:a16="http://schemas.microsoft.com/office/drawing/2014/main" id="{587B4A6C-655B-4BE7-B991-03D2B43C2FAD}"/>
              </a:ext>
            </a:extLst>
          </p:cNvPr>
          <p:cNvSpPr>
            <a:spLocks noGrp="1"/>
          </p:cNvSpPr>
          <p:nvPr>
            <p:ph type="title"/>
          </p:nvPr>
        </p:nvSpPr>
        <p:spPr>
          <a:xfrm>
            <a:off x="831850" y="3252247"/>
            <a:ext cx="10515600" cy="1310228"/>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7982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FD11-A1A2-48E0-8684-C6F4D5072B23}"/>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2276F4-7CE7-42A8-B619-1D3EBB47B56B}"/>
              </a:ext>
            </a:extLst>
          </p:cNvPr>
          <p:cNvSpPr>
            <a:spLocks noGrp="1"/>
          </p:cNvSpPr>
          <p:nvPr>
            <p:ph sz="half" idx="1"/>
          </p:nvPr>
        </p:nvSpPr>
        <p:spPr>
          <a:xfrm>
            <a:off x="838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D43B8-6E4F-4D36-9542-C0A16D77E7EA}"/>
              </a:ext>
            </a:extLst>
          </p:cNvPr>
          <p:cNvSpPr>
            <a:spLocks noGrp="1"/>
          </p:cNvSpPr>
          <p:nvPr>
            <p:ph sz="half" idx="2"/>
          </p:nvPr>
        </p:nvSpPr>
        <p:spPr>
          <a:xfrm>
            <a:off x="6172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CE040-5D2A-4F08-8320-B45277F719F5}"/>
              </a:ext>
            </a:extLst>
          </p:cNvPr>
          <p:cNvSpPr>
            <a:spLocks noGrp="1"/>
          </p:cNvSpPr>
          <p:nvPr>
            <p:ph type="dt" sz="half" idx="10"/>
          </p:nvPr>
        </p:nvSpPr>
        <p:spPr/>
        <p:txBody>
          <a:bodyPr/>
          <a:lstStyle/>
          <a:p>
            <a:fld id="{2715074A-0EC0-4822-8A03-AAAF51A60715}" type="datetime1">
              <a:rPr lang="en-US" smtClean="0"/>
              <a:t>10/5/2021</a:t>
            </a:fld>
            <a:endParaRPr lang="en-US"/>
          </a:p>
        </p:txBody>
      </p:sp>
      <p:sp>
        <p:nvSpPr>
          <p:cNvPr id="6" name="Footer Placeholder 5">
            <a:extLst>
              <a:ext uri="{FF2B5EF4-FFF2-40B4-BE49-F238E27FC236}">
                <a16:creationId xmlns:a16="http://schemas.microsoft.com/office/drawing/2014/main" id="{B2D733A4-0F02-41B8-8CA1-056AA4646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43AF1-1635-4F50-9B47-D2C8CE8079C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8" name="Rectangle 7">
            <a:extLst>
              <a:ext uri="{FF2B5EF4-FFF2-40B4-BE49-F238E27FC236}">
                <a16:creationId xmlns:a16="http://schemas.microsoft.com/office/drawing/2014/main" id="{914B8FC1-DDC7-42C8-A9A4-6FC3B2635FF1}"/>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62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7A1C-6125-4EF4-97C2-069B415A9CE8}"/>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B05D3AE-2981-49F4-9E2C-A7DC79C93C90}"/>
              </a:ext>
            </a:extLst>
          </p:cNvPr>
          <p:cNvSpPr>
            <a:spLocks noGrp="1"/>
          </p:cNvSpPr>
          <p:nvPr>
            <p:ph type="dt" sz="half" idx="10"/>
          </p:nvPr>
        </p:nvSpPr>
        <p:spPr/>
        <p:txBody>
          <a:bodyPr/>
          <a:lstStyle/>
          <a:p>
            <a:fld id="{C4106077-5A9F-40F7-B641-2496B7F408E1}" type="datetime1">
              <a:rPr lang="en-US" smtClean="0"/>
              <a:t>10/5/2021</a:t>
            </a:fld>
            <a:endParaRPr lang="en-US"/>
          </a:p>
        </p:txBody>
      </p:sp>
      <p:sp>
        <p:nvSpPr>
          <p:cNvPr id="4" name="Footer Placeholder 3">
            <a:extLst>
              <a:ext uri="{FF2B5EF4-FFF2-40B4-BE49-F238E27FC236}">
                <a16:creationId xmlns:a16="http://schemas.microsoft.com/office/drawing/2014/main" id="{71C1D8EC-C03F-4DD5-B3B5-78865D8990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69FB1E-0CC4-4406-BFA6-6799ADB41E46}"/>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6" name="Rectangle 5">
            <a:extLst>
              <a:ext uri="{FF2B5EF4-FFF2-40B4-BE49-F238E27FC236}">
                <a16:creationId xmlns:a16="http://schemas.microsoft.com/office/drawing/2014/main" id="{1A764D4D-B9D0-468A-AFD5-98402AA77F13}"/>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9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10/5/2021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10996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10/5/2021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5" name="Rectangle 4">
            <a:extLst>
              <a:ext uri="{FF2B5EF4-FFF2-40B4-BE49-F238E27FC236}">
                <a16:creationId xmlns:a16="http://schemas.microsoft.com/office/drawing/2014/main" id="{D60C18B7-5CC0-4439-A175-498D5D286898}"/>
              </a:ext>
            </a:extLst>
          </p:cNvPr>
          <p:cNvSpPr/>
          <p:nvPr userDrawn="1"/>
        </p:nvSpPr>
        <p:spPr>
          <a:xfrm>
            <a:off x="0" y="6185140"/>
            <a:ext cx="12192000" cy="672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45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30DD-F4AE-4102-BEF8-F668F2C41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E8E0A-0DA3-4750-B15D-AEF0528C4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75D806-C3B1-4AE0-B312-92DA6E5C5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7AB03-8739-4F91-A5A9-F58219983F69}"/>
              </a:ext>
            </a:extLst>
          </p:cNvPr>
          <p:cNvSpPr>
            <a:spLocks noGrp="1"/>
          </p:cNvSpPr>
          <p:nvPr>
            <p:ph type="dt" sz="half" idx="10"/>
          </p:nvPr>
        </p:nvSpPr>
        <p:spPr/>
        <p:txBody>
          <a:bodyPr/>
          <a:lstStyle/>
          <a:p>
            <a:fld id="{682C7752-2A2B-4858-88A2-82ED84690948}" type="datetime1">
              <a:rPr lang="en-US" smtClean="0"/>
              <a:t>10/5/2021</a:t>
            </a:fld>
            <a:endParaRPr lang="en-US"/>
          </a:p>
        </p:txBody>
      </p:sp>
      <p:sp>
        <p:nvSpPr>
          <p:cNvPr id="6" name="Footer Placeholder 5">
            <a:extLst>
              <a:ext uri="{FF2B5EF4-FFF2-40B4-BE49-F238E27FC236}">
                <a16:creationId xmlns:a16="http://schemas.microsoft.com/office/drawing/2014/main" id="{53B25173-348A-4081-B718-FB610541A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DEBDE-B91A-4574-9D7B-51EFB643503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255960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6489-0BB8-4CF9-913C-5B70BE996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224F0-7720-4D6B-9151-1B6D04324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CF022-FE79-407C-94DF-36A1A43ED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6AB73-B024-4BBE-A375-E60CEDDB63EE}"/>
              </a:ext>
            </a:extLst>
          </p:cNvPr>
          <p:cNvSpPr>
            <a:spLocks noGrp="1"/>
          </p:cNvSpPr>
          <p:nvPr>
            <p:ph type="dt" sz="half" idx="10"/>
          </p:nvPr>
        </p:nvSpPr>
        <p:spPr/>
        <p:txBody>
          <a:bodyPr/>
          <a:lstStyle/>
          <a:p>
            <a:fld id="{A6AFCCA7-12E7-4780-A53C-8B9FDA72E971}" type="datetime1">
              <a:rPr lang="en-US" smtClean="0"/>
              <a:t>10/5/2021</a:t>
            </a:fld>
            <a:endParaRPr lang="en-US"/>
          </a:p>
        </p:txBody>
      </p:sp>
      <p:sp>
        <p:nvSpPr>
          <p:cNvPr id="6" name="Footer Placeholder 5">
            <a:extLst>
              <a:ext uri="{FF2B5EF4-FFF2-40B4-BE49-F238E27FC236}">
                <a16:creationId xmlns:a16="http://schemas.microsoft.com/office/drawing/2014/main" id="{6BE261D0-CE72-4E28-9CE9-6BA86FE5B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24976-B325-49A8-A40D-7F2091CA1A9F}"/>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55511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BAD3A2-DF06-47BE-8C12-9DEEA0E812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2" name="Title Placeholder 1">
            <a:extLst>
              <a:ext uri="{FF2B5EF4-FFF2-40B4-BE49-F238E27FC236}">
                <a16:creationId xmlns:a16="http://schemas.microsoft.com/office/drawing/2014/main" id="{78DAB17A-7FDA-477B-8CD6-61B6F8860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1E0656-4A03-4FFF-A41C-742D4F942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D63C5-A2CD-455F-A63A-99D52B286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b"/>
          <a:lstStyle>
            <a:lvl1pPr algn="l">
              <a:defRPr sz="1200">
                <a:solidFill>
                  <a:schemeClr val="bg1"/>
                </a:solidFill>
                <a:latin typeface="Arial" panose="020B0604020202020204" pitchFamily="34" charset="0"/>
                <a:cs typeface="Arial" panose="020B0604020202020204" pitchFamily="34" charset="0"/>
              </a:defRPr>
            </a:lvl1pPr>
          </a:lstStyle>
          <a:p>
            <a:fld id="{D0876B55-2E50-4278-80BF-510C46209E25}" type="datetime1">
              <a:rPr lang="en-US" smtClean="0"/>
              <a:pPr/>
              <a:t>10/5/2021</a:t>
            </a:fld>
            <a:endParaRPr lang="en-US"/>
          </a:p>
        </p:txBody>
      </p:sp>
      <p:sp>
        <p:nvSpPr>
          <p:cNvPr id="5" name="Footer Placeholder 4">
            <a:extLst>
              <a:ext uri="{FF2B5EF4-FFF2-40B4-BE49-F238E27FC236}">
                <a16:creationId xmlns:a16="http://schemas.microsoft.com/office/drawing/2014/main" id="{2E419B54-86A5-4AF9-974D-B67D2D2BD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b"/>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6A4F946-3C1A-4C39-9232-854FC191D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b"/>
          <a:lstStyle>
            <a:lvl1pPr algn="r">
              <a:defRPr sz="1100">
                <a:solidFill>
                  <a:schemeClr val="bg1"/>
                </a:solidFill>
                <a:latin typeface="Arial" panose="020B0604020202020204" pitchFamily="34" charset="0"/>
                <a:cs typeface="Arial" panose="020B0604020202020204" pitchFamily="34" charset="0"/>
              </a:defRPr>
            </a:lvl1pPr>
          </a:lstStyle>
          <a:p>
            <a:fld id="{9B536768-C171-4A40-86CF-A60E08BEB5A1}" type="slidenum">
              <a:rPr lang="en-US" smtClean="0"/>
              <a:pPr/>
              <a:t>‹#›</a:t>
            </a:fld>
            <a:endParaRPr lang="en-US"/>
          </a:p>
        </p:txBody>
      </p:sp>
    </p:spTree>
    <p:extLst>
      <p:ext uri="{BB962C8B-B14F-4D97-AF65-F5344CB8AC3E}">
        <p14:creationId xmlns:p14="http://schemas.microsoft.com/office/powerpoint/2010/main" val="228790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b="0" kern="1200">
          <a:solidFill>
            <a:schemeClr val="accent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www.mainechna.org/"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3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3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4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5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A1C51D-AE00-4087-8261-2475AACF970F}"/>
              </a:ext>
            </a:extLst>
          </p:cNvPr>
          <p:cNvSpPr>
            <a:spLocks noGrp="1"/>
          </p:cNvSpPr>
          <p:nvPr>
            <p:ph type="ctrTitle"/>
          </p:nvPr>
        </p:nvSpPr>
        <p:spPr>
          <a:xfrm>
            <a:off x="1524000" y="1335189"/>
            <a:ext cx="9144000" cy="2387600"/>
          </a:xfrm>
        </p:spPr>
        <p:txBody>
          <a:bodyPr anchor="t">
            <a:normAutofit fontScale="90000"/>
          </a:bodyPr>
          <a:lstStyle/>
          <a:p>
            <a:pPr algn="l">
              <a:lnSpc>
                <a:spcPct val="100000"/>
              </a:lnSpc>
            </a:pPr>
            <a:r>
              <a:rPr lang="en-US" sz="4400" dirty="0">
                <a:solidFill>
                  <a:schemeClr val="tx2"/>
                </a:solidFill>
              </a:rPr>
              <a:t>Maine Shared Community</a:t>
            </a:r>
            <a:br>
              <a:rPr lang="en-US" sz="4400" dirty="0">
                <a:solidFill>
                  <a:schemeClr val="tx2"/>
                </a:solidFill>
              </a:rPr>
            </a:br>
            <a:r>
              <a:rPr lang="en-US" sz="4400" dirty="0">
                <a:solidFill>
                  <a:schemeClr val="tx2"/>
                </a:solidFill>
              </a:rPr>
              <a:t>Health Needs Assessment</a:t>
            </a:r>
            <a:br>
              <a:rPr lang="en-US" sz="4400" dirty="0">
                <a:solidFill>
                  <a:schemeClr val="tx2"/>
                </a:solidFill>
              </a:rPr>
            </a:br>
            <a:r>
              <a:rPr lang="en-US" sz="4400" dirty="0">
                <a:solidFill>
                  <a:schemeClr val="tx2"/>
                </a:solidFill>
              </a:rPr>
              <a:t>Cumberland- Greater </a:t>
            </a:r>
            <a:br>
              <a:rPr lang="en-US" sz="4400" dirty="0">
                <a:solidFill>
                  <a:schemeClr val="tx2"/>
                </a:solidFill>
              </a:rPr>
            </a:br>
            <a:r>
              <a:rPr lang="en-US" sz="4400" dirty="0">
                <a:solidFill>
                  <a:schemeClr val="tx2"/>
                </a:solidFill>
              </a:rPr>
              <a:t>Portland</a:t>
            </a:r>
          </a:p>
        </p:txBody>
      </p:sp>
      <p:sp>
        <p:nvSpPr>
          <p:cNvPr id="9" name="Subtitle 2">
            <a:extLst>
              <a:ext uri="{FF2B5EF4-FFF2-40B4-BE49-F238E27FC236}">
                <a16:creationId xmlns:a16="http://schemas.microsoft.com/office/drawing/2014/main" id="{86307824-5B7E-4D20-BC40-FA095FE58F48}"/>
              </a:ext>
            </a:extLst>
          </p:cNvPr>
          <p:cNvSpPr>
            <a:spLocks noGrp="1"/>
          </p:cNvSpPr>
          <p:nvPr>
            <p:ph type="subTitle" idx="1"/>
          </p:nvPr>
        </p:nvSpPr>
        <p:spPr>
          <a:xfrm>
            <a:off x="1151730" y="476529"/>
            <a:ext cx="2068013" cy="1014585"/>
          </a:xfrm>
        </p:spPr>
        <p:txBody>
          <a:bodyPr>
            <a:normAutofit/>
          </a:bodyPr>
          <a:lstStyle/>
          <a:p>
            <a:pPr algn="r"/>
            <a:r>
              <a:rPr lang="en-US" sz="6600" b="1" dirty="0">
                <a:solidFill>
                  <a:schemeClr val="tx2"/>
                </a:solidFill>
                <a:latin typeface="Arial Narrow" panose="020B0606020202030204" pitchFamily="34" charset="0"/>
              </a:rPr>
              <a:t>2021</a:t>
            </a:r>
          </a:p>
        </p:txBody>
      </p:sp>
      <p:pic>
        <p:nvPicPr>
          <p:cNvPr id="5" name="Picture 4">
            <a:extLst>
              <a:ext uri="{FF2B5EF4-FFF2-40B4-BE49-F238E27FC236}">
                <a16:creationId xmlns:a16="http://schemas.microsoft.com/office/drawing/2014/main" id="{00DFFB4F-1559-4AE6-8207-87745744A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1683" y="476529"/>
            <a:ext cx="3931441" cy="5943600"/>
          </a:xfrm>
          <a:prstGeom prst="rect">
            <a:avLst/>
          </a:prstGeom>
        </p:spPr>
      </p:pic>
    </p:spTree>
    <p:extLst>
      <p:ext uri="{BB962C8B-B14F-4D97-AF65-F5344CB8AC3E}">
        <p14:creationId xmlns:p14="http://schemas.microsoft.com/office/powerpoint/2010/main" val="300104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normAutofit/>
          </a:bodyPr>
          <a:lstStyle/>
          <a:p>
            <a:r>
              <a:rPr lang="en-US" dirty="0"/>
              <a:t>Inputs and Outcomes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10</a:t>
            </a:fld>
            <a:endParaRPr lang="en-US" dirty="0"/>
          </a:p>
        </p:txBody>
      </p:sp>
      <p:sp>
        <p:nvSpPr>
          <p:cNvPr id="37" name="TextBox 36"/>
          <p:cNvSpPr txBox="1"/>
          <p:nvPr/>
        </p:nvSpPr>
        <p:spPr>
          <a:xfrm>
            <a:off x="294640" y="2017103"/>
            <a:ext cx="2224708" cy="646331"/>
          </a:xfrm>
          <a:prstGeom prst="rect">
            <a:avLst/>
          </a:prstGeom>
          <a:solidFill>
            <a:srgbClr val="9EC9CA"/>
          </a:solidFill>
          <a:ln>
            <a:solidFill>
              <a:schemeClr val="tx1"/>
            </a:solidFill>
          </a:ln>
        </p:spPr>
        <p:txBody>
          <a:bodyPr wrap="square" rtlCol="0">
            <a:spAutoFit/>
          </a:bodyPr>
          <a:lstStyle/>
          <a:p>
            <a:pPr algn="ctr"/>
            <a:r>
              <a:rPr lang="en-US" dirty="0"/>
              <a:t>Mainstream county forums</a:t>
            </a:r>
          </a:p>
        </p:txBody>
      </p:sp>
      <p:sp>
        <p:nvSpPr>
          <p:cNvPr id="38" name="TextBox 37"/>
          <p:cNvSpPr txBox="1"/>
          <p:nvPr/>
        </p:nvSpPr>
        <p:spPr>
          <a:xfrm>
            <a:off x="104000" y="1332412"/>
            <a:ext cx="257049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Ways to Provide Input</a:t>
            </a:r>
          </a:p>
        </p:txBody>
      </p:sp>
      <p:sp>
        <p:nvSpPr>
          <p:cNvPr id="39" name="TextBox 38"/>
          <p:cNvSpPr txBox="1"/>
          <p:nvPr/>
        </p:nvSpPr>
        <p:spPr>
          <a:xfrm>
            <a:off x="3591567" y="1332412"/>
            <a:ext cx="257264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Data Collected</a:t>
            </a:r>
          </a:p>
        </p:txBody>
      </p:sp>
      <p:sp>
        <p:nvSpPr>
          <p:cNvPr id="40" name="TextBox 39"/>
          <p:cNvSpPr txBox="1"/>
          <p:nvPr/>
        </p:nvSpPr>
        <p:spPr>
          <a:xfrm>
            <a:off x="259466" y="3296710"/>
            <a:ext cx="2224708" cy="646331"/>
          </a:xfrm>
          <a:prstGeom prst="rect">
            <a:avLst/>
          </a:prstGeom>
          <a:solidFill>
            <a:srgbClr val="9EC9CA"/>
          </a:solidFill>
          <a:ln>
            <a:solidFill>
              <a:schemeClr val="tx1"/>
            </a:solidFill>
          </a:ln>
        </p:spPr>
        <p:txBody>
          <a:bodyPr wrap="square" rtlCol="0">
            <a:spAutoFit/>
          </a:bodyPr>
          <a:lstStyle/>
          <a:p>
            <a:pPr algn="ctr"/>
            <a:r>
              <a:rPr lang="en-US" dirty="0"/>
              <a:t>Community sponsored events</a:t>
            </a:r>
          </a:p>
        </p:txBody>
      </p:sp>
      <p:sp>
        <p:nvSpPr>
          <p:cNvPr id="41" name="TextBox 40"/>
          <p:cNvSpPr txBox="1"/>
          <p:nvPr/>
        </p:nvSpPr>
        <p:spPr>
          <a:xfrm>
            <a:off x="245712" y="4542114"/>
            <a:ext cx="2224708" cy="369332"/>
          </a:xfrm>
          <a:prstGeom prst="rect">
            <a:avLst/>
          </a:prstGeom>
          <a:solidFill>
            <a:srgbClr val="9EC9CA"/>
          </a:solidFill>
          <a:ln>
            <a:solidFill>
              <a:schemeClr val="tx1"/>
            </a:solidFill>
          </a:ln>
        </p:spPr>
        <p:txBody>
          <a:bodyPr wrap="square" rtlCol="0">
            <a:spAutoFit/>
          </a:bodyPr>
          <a:lstStyle/>
          <a:p>
            <a:pPr algn="ctr"/>
            <a:r>
              <a:rPr lang="en-US" dirty="0"/>
              <a:t>Oral Survey</a:t>
            </a:r>
          </a:p>
        </p:txBody>
      </p:sp>
      <p:sp>
        <p:nvSpPr>
          <p:cNvPr id="45" name="TextBox 44"/>
          <p:cNvSpPr txBox="1"/>
          <p:nvPr/>
        </p:nvSpPr>
        <p:spPr>
          <a:xfrm>
            <a:off x="7081285" y="1332412"/>
            <a:ext cx="507007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Outcomes</a:t>
            </a:r>
            <a:endParaRPr lang="en-US" sz="1200" dirty="0"/>
          </a:p>
        </p:txBody>
      </p:sp>
      <p:sp>
        <p:nvSpPr>
          <p:cNvPr id="46" name="TextBox 45"/>
          <p:cNvSpPr txBox="1"/>
          <p:nvPr/>
        </p:nvSpPr>
        <p:spPr>
          <a:xfrm>
            <a:off x="7081285" y="1803009"/>
            <a:ext cx="5110715"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District &amp; County Reports  DUE APRIL 2022</a:t>
            </a:r>
          </a:p>
          <a:p>
            <a:pPr marL="112713" indent="-112713">
              <a:spcAft>
                <a:spcPts val="600"/>
              </a:spcAft>
              <a:buFont typeface="Arial" panose="020B0604020202020204" pitchFamily="34" charset="0"/>
              <a:buChar char="•"/>
            </a:pPr>
            <a:r>
              <a:rPr lang="en-US" sz="1400" dirty="0"/>
              <a:t>4 Health Priorities by county</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between attendee input and the data.</a:t>
            </a:r>
          </a:p>
          <a:p>
            <a:pPr marL="112713" indent="-112713">
              <a:spcAft>
                <a:spcPts val="600"/>
              </a:spcAft>
              <a:buFont typeface="Arial" panose="020B0604020202020204" pitchFamily="34" charset="0"/>
              <a:buChar char="•"/>
            </a:pPr>
            <a:r>
              <a:rPr lang="en-US" sz="1400" dirty="0"/>
              <a:t>Description of those who provided input</a:t>
            </a:r>
          </a:p>
          <a:p>
            <a:pPr marL="112713" indent="-112713">
              <a:spcAft>
                <a:spcPts val="600"/>
              </a:spcAft>
              <a:buFont typeface="Arial" panose="020B0604020202020204" pitchFamily="34" charset="0"/>
              <a:buChar char="•"/>
            </a:pPr>
            <a:r>
              <a:rPr lang="en-US" sz="1400" dirty="0"/>
              <a:t>Methodology</a:t>
            </a:r>
          </a:p>
        </p:txBody>
      </p:sp>
      <p:sp>
        <p:nvSpPr>
          <p:cNvPr id="47" name="TextBox 46"/>
          <p:cNvSpPr txBox="1"/>
          <p:nvPr/>
        </p:nvSpPr>
        <p:spPr>
          <a:xfrm>
            <a:off x="7081286" y="4009436"/>
            <a:ext cx="5110714"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State Report  DUE APRIL 2022</a:t>
            </a:r>
          </a:p>
          <a:p>
            <a:pPr marL="112713" indent="-112713">
              <a:spcAft>
                <a:spcPts val="600"/>
              </a:spcAft>
              <a:buFont typeface="Arial" panose="020B0604020202020204" pitchFamily="34" charset="0"/>
              <a:buChar char="•"/>
            </a:pPr>
            <a:r>
              <a:rPr lang="en-US" sz="1400" dirty="0"/>
              <a:t>4 Health Priorities by Community Event and immigrant population. </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to mainstream population.</a:t>
            </a:r>
          </a:p>
          <a:p>
            <a:pPr marL="112713" indent="-112713">
              <a:spcAft>
                <a:spcPts val="600"/>
              </a:spcAft>
              <a:buFont typeface="Arial" panose="020B0604020202020204" pitchFamily="34" charset="0"/>
              <a:buChar char="•"/>
            </a:pPr>
            <a:r>
              <a:rPr lang="en-US" sz="1400" dirty="0"/>
              <a:t>Description of those who provided input</a:t>
            </a:r>
            <a:endParaRPr lang="en-US" sz="1100" dirty="0"/>
          </a:p>
          <a:p>
            <a:pPr marL="112713" indent="-112713">
              <a:spcAft>
                <a:spcPts val="600"/>
              </a:spcAft>
              <a:buFont typeface="Arial" panose="020B0604020202020204" pitchFamily="34" charset="0"/>
              <a:buChar char="•"/>
            </a:pPr>
            <a:r>
              <a:rPr lang="en-US" sz="1400" dirty="0"/>
              <a:t>Methodology</a:t>
            </a:r>
          </a:p>
        </p:txBody>
      </p:sp>
      <p:sp>
        <p:nvSpPr>
          <p:cNvPr id="48" name="TextBox 47"/>
          <p:cNvSpPr txBox="1"/>
          <p:nvPr/>
        </p:nvSpPr>
        <p:spPr>
          <a:xfrm>
            <a:off x="2826370" y="2159203"/>
            <a:ext cx="4086058" cy="2277547"/>
          </a:xfrm>
          <a:prstGeom prst="rect">
            <a:avLst/>
          </a:prstGeom>
          <a:solidFill>
            <a:srgbClr val="EEEEEE"/>
          </a:solidFill>
          <a:ln>
            <a:solidFill>
              <a:schemeClr val="tx1"/>
            </a:solidFill>
          </a:ln>
        </p:spPr>
        <p:txBody>
          <a:bodyPr wrap="square" rtlCol="0">
            <a:spAutoFit/>
          </a:bodyPr>
          <a:lstStyle/>
          <a:p>
            <a:pPr marL="171450" indent="-171450">
              <a:spcAft>
                <a:spcPts val="600"/>
              </a:spcAft>
              <a:buFont typeface="Arial" panose="020B0604020202020204" pitchFamily="34" charset="0"/>
              <a:buChar char="•"/>
            </a:pPr>
            <a:r>
              <a:rPr lang="en-US" sz="1600" dirty="0"/>
              <a:t>Number of attendees</a:t>
            </a:r>
          </a:p>
          <a:p>
            <a:pPr marL="171450" indent="-171450">
              <a:spcAft>
                <a:spcPts val="600"/>
              </a:spcAft>
              <a:buFont typeface="Arial" panose="020B0604020202020204" pitchFamily="34" charset="0"/>
              <a:buChar char="•"/>
            </a:pPr>
            <a:r>
              <a:rPr lang="en-US" sz="1600" dirty="0"/>
              <a:t>Where attendees live (not CSE)</a:t>
            </a:r>
          </a:p>
          <a:p>
            <a:pPr marL="171450" indent="-171450">
              <a:spcAft>
                <a:spcPts val="600"/>
              </a:spcAft>
              <a:buFont typeface="Arial" panose="020B0604020202020204" pitchFamily="34" charset="0"/>
              <a:buChar char="•"/>
            </a:pPr>
            <a:r>
              <a:rPr lang="en-US" sz="1600" dirty="0"/>
              <a:t>List of data identified Forums and CSE only)</a:t>
            </a:r>
          </a:p>
          <a:p>
            <a:pPr marL="171450" indent="-171450">
              <a:spcAft>
                <a:spcPts val="600"/>
              </a:spcAft>
              <a:buFont typeface="Arial" panose="020B0604020202020204" pitchFamily="34" charset="0"/>
              <a:buChar char="•"/>
            </a:pPr>
            <a:r>
              <a:rPr lang="en-US" sz="1600" dirty="0"/>
              <a:t>Discussion notes (Forums and CSE only)</a:t>
            </a:r>
          </a:p>
          <a:p>
            <a:pPr marL="171450" indent="-171450">
              <a:spcAft>
                <a:spcPts val="600"/>
              </a:spcAft>
              <a:buFont typeface="Arial" panose="020B0604020202020204" pitchFamily="34" charset="0"/>
              <a:buChar char="•"/>
            </a:pPr>
            <a:r>
              <a:rPr lang="en-US" sz="1600" dirty="0"/>
              <a:t>Chat box comments (Forums and CSE only)</a:t>
            </a:r>
          </a:p>
          <a:p>
            <a:pPr marL="171450" indent="-171450">
              <a:spcAft>
                <a:spcPts val="600"/>
              </a:spcAft>
              <a:buFont typeface="Arial" panose="020B0604020202020204" pitchFamily="34" charset="0"/>
              <a:buChar char="•"/>
            </a:pPr>
            <a:r>
              <a:rPr lang="en-US" sz="1600" dirty="0"/>
              <a:t>Health Priorities</a:t>
            </a:r>
          </a:p>
          <a:p>
            <a:pPr marL="171450" indent="-171450">
              <a:spcAft>
                <a:spcPts val="600"/>
              </a:spcAft>
              <a:buFont typeface="Arial" panose="020B0604020202020204" pitchFamily="34" charset="0"/>
              <a:buChar char="•"/>
            </a:pPr>
            <a:r>
              <a:rPr lang="en-US" sz="1600" dirty="0"/>
              <a:t>Gaps and Resources</a:t>
            </a:r>
          </a:p>
        </p:txBody>
      </p:sp>
      <p:sp>
        <p:nvSpPr>
          <p:cNvPr id="17" name="TextBox 16"/>
          <p:cNvSpPr txBox="1"/>
          <p:nvPr/>
        </p:nvSpPr>
        <p:spPr>
          <a:xfrm>
            <a:off x="538480" y="5486400"/>
            <a:ext cx="5161280" cy="369332"/>
          </a:xfrm>
          <a:prstGeom prst="rect">
            <a:avLst/>
          </a:prstGeom>
          <a:noFill/>
        </p:spPr>
        <p:txBody>
          <a:bodyPr wrap="square" rtlCol="0">
            <a:spAutoFit/>
          </a:bodyPr>
          <a:lstStyle/>
          <a:p>
            <a:r>
              <a:rPr lang="en-US" dirty="0"/>
              <a:t>Forums, Events and Surveys conducted Fall 2021</a:t>
            </a:r>
          </a:p>
        </p:txBody>
      </p:sp>
    </p:spTree>
    <p:extLst>
      <p:ext uri="{BB962C8B-B14F-4D97-AF65-F5344CB8AC3E}">
        <p14:creationId xmlns:p14="http://schemas.microsoft.com/office/powerpoint/2010/main" val="362494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0666-2240-43DF-9E16-A7B55D4748BE}"/>
              </a:ext>
            </a:extLst>
          </p:cNvPr>
          <p:cNvSpPr>
            <a:spLocks noGrp="1"/>
          </p:cNvSpPr>
          <p:nvPr>
            <p:ph type="title"/>
          </p:nvPr>
        </p:nvSpPr>
        <p:spPr/>
        <p:txBody>
          <a:bodyPr/>
          <a:lstStyle/>
          <a:p>
            <a:r>
              <a:rPr lang="en-US" dirty="0"/>
              <a:t>Leadership remarks</a:t>
            </a:r>
          </a:p>
        </p:txBody>
      </p:sp>
    </p:spTree>
    <p:extLst>
      <p:ext uri="{BB962C8B-B14F-4D97-AF65-F5344CB8AC3E}">
        <p14:creationId xmlns:p14="http://schemas.microsoft.com/office/powerpoint/2010/main" val="1304882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A1C51D-AE00-4087-8261-2475AACF970F}"/>
              </a:ext>
            </a:extLst>
          </p:cNvPr>
          <p:cNvSpPr>
            <a:spLocks noGrp="1"/>
          </p:cNvSpPr>
          <p:nvPr>
            <p:ph type="ctrTitle"/>
          </p:nvPr>
        </p:nvSpPr>
        <p:spPr>
          <a:xfrm>
            <a:off x="1176184" y="1584570"/>
            <a:ext cx="9491816" cy="2607601"/>
          </a:xfrm>
        </p:spPr>
        <p:txBody>
          <a:bodyPr anchor="t">
            <a:normAutofit/>
          </a:bodyPr>
          <a:lstStyle/>
          <a:p>
            <a:pPr algn="l">
              <a:lnSpc>
                <a:spcPct val="100000"/>
              </a:lnSpc>
            </a:pPr>
            <a:r>
              <a:rPr lang="en-US" sz="4400" dirty="0">
                <a:solidFill>
                  <a:schemeClr val="tx2"/>
                </a:solidFill>
              </a:rPr>
              <a:t>Maine Shared Community</a:t>
            </a:r>
            <a:br>
              <a:rPr lang="en-US" sz="4400" dirty="0">
                <a:solidFill>
                  <a:schemeClr val="tx2"/>
                </a:solidFill>
              </a:rPr>
            </a:br>
            <a:r>
              <a:rPr lang="en-US" sz="4400" dirty="0">
                <a:solidFill>
                  <a:schemeClr val="tx2"/>
                </a:solidFill>
              </a:rPr>
              <a:t>Health Needs </a:t>
            </a:r>
            <a:r>
              <a:rPr lang="en-US" sz="4400" dirty="0" smtClean="0">
                <a:solidFill>
                  <a:schemeClr val="tx2"/>
                </a:solidFill>
              </a:rPr>
              <a:t>Assessment</a:t>
            </a:r>
            <a:r>
              <a:rPr lang="en-US" sz="4400" dirty="0">
                <a:solidFill>
                  <a:schemeClr val="tx2"/>
                </a:solidFill>
              </a:rPr>
              <a:t/>
            </a:r>
            <a:br>
              <a:rPr lang="en-US" sz="4400" dirty="0">
                <a:solidFill>
                  <a:schemeClr val="tx2"/>
                </a:solidFill>
              </a:rPr>
            </a:br>
            <a:r>
              <a:rPr lang="en-US" sz="3200" dirty="0" smtClean="0">
                <a:solidFill>
                  <a:schemeClr val="tx2"/>
                </a:solidFill>
              </a:rPr>
              <a:t>Cumberland County/Greater Portland: </a:t>
            </a:r>
            <a:br>
              <a:rPr lang="en-US" sz="3200" dirty="0" smtClean="0">
                <a:solidFill>
                  <a:schemeClr val="tx2"/>
                </a:solidFill>
              </a:rPr>
            </a:br>
            <a:r>
              <a:rPr lang="en-US" sz="3200" i="1" dirty="0" smtClean="0">
                <a:solidFill>
                  <a:schemeClr val="tx2"/>
                </a:solidFill>
              </a:rPr>
              <a:t>Highlights</a:t>
            </a:r>
            <a:r>
              <a:rPr lang="en-US" sz="3200" dirty="0" smtClean="0">
                <a:solidFill>
                  <a:schemeClr val="tx2"/>
                </a:solidFill>
              </a:rPr>
              <a:t> </a:t>
            </a:r>
            <a:r>
              <a:rPr lang="en-US" sz="3200" i="1" dirty="0" smtClean="0">
                <a:solidFill>
                  <a:schemeClr val="tx2"/>
                </a:solidFill>
              </a:rPr>
              <a:t>2019-2021</a:t>
            </a:r>
            <a:endParaRPr lang="en-US" sz="3200" i="1" dirty="0">
              <a:solidFill>
                <a:schemeClr val="tx2"/>
              </a:solidFill>
            </a:endParaRPr>
          </a:p>
        </p:txBody>
      </p:sp>
      <p:sp>
        <p:nvSpPr>
          <p:cNvPr id="9" name="Subtitle 2">
            <a:extLst>
              <a:ext uri="{FF2B5EF4-FFF2-40B4-BE49-F238E27FC236}">
                <a16:creationId xmlns:a16="http://schemas.microsoft.com/office/drawing/2014/main" id="{86307824-5B7E-4D20-BC40-FA095FE58F48}"/>
              </a:ext>
            </a:extLst>
          </p:cNvPr>
          <p:cNvSpPr>
            <a:spLocks noGrp="1"/>
          </p:cNvSpPr>
          <p:nvPr>
            <p:ph type="subTitle" idx="1"/>
          </p:nvPr>
        </p:nvSpPr>
        <p:spPr>
          <a:xfrm>
            <a:off x="1176184" y="725911"/>
            <a:ext cx="2068013" cy="1014585"/>
          </a:xfrm>
        </p:spPr>
        <p:txBody>
          <a:bodyPr>
            <a:normAutofit/>
          </a:bodyPr>
          <a:lstStyle/>
          <a:p>
            <a:pPr algn="r"/>
            <a:r>
              <a:rPr lang="en-US" sz="6600" b="1" dirty="0">
                <a:solidFill>
                  <a:schemeClr val="tx2"/>
                </a:solidFill>
                <a:latin typeface="Arial Narrow" panose="020B0606020202030204" pitchFamily="34" charset="0"/>
              </a:rPr>
              <a:t>2021</a:t>
            </a:r>
          </a:p>
        </p:txBody>
      </p:sp>
      <p:pic>
        <p:nvPicPr>
          <p:cNvPr id="10" name="Picture 9">
            <a:extLst>
              <a:ext uri="{FF2B5EF4-FFF2-40B4-BE49-F238E27FC236}">
                <a16:creationId xmlns:a16="http://schemas.microsoft.com/office/drawing/2014/main" id="{AC70EBCB-7C46-4B76-9366-43CC43C2D74C}"/>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219784" y="329733"/>
            <a:ext cx="3820486" cy="5943600"/>
          </a:xfrm>
          <a:prstGeom prst="rect">
            <a:avLst/>
          </a:prstGeom>
        </p:spPr>
      </p:pic>
    </p:spTree>
    <p:extLst>
      <p:ext uri="{BB962C8B-B14F-4D97-AF65-F5344CB8AC3E}">
        <p14:creationId xmlns:p14="http://schemas.microsoft.com/office/powerpoint/2010/main" val="2421961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0886-F8AD-4599-B555-24F158E4F6C7}"/>
              </a:ext>
            </a:extLst>
          </p:cNvPr>
          <p:cNvSpPr>
            <a:spLocks noGrp="1"/>
          </p:cNvSpPr>
          <p:nvPr>
            <p:ph type="title"/>
          </p:nvPr>
        </p:nvSpPr>
        <p:spPr/>
        <p:txBody>
          <a:bodyPr/>
          <a:lstStyle/>
          <a:p>
            <a:pPr algn="ctr"/>
            <a:r>
              <a:rPr lang="en-US"/>
              <a:t>Pandemic Acknowledgement </a:t>
            </a:r>
            <a:r>
              <a:rPr lang="en-US" dirty="0"/>
              <a:t>and Thanks</a:t>
            </a:r>
          </a:p>
        </p:txBody>
      </p:sp>
      <p:sp>
        <p:nvSpPr>
          <p:cNvPr id="3" name="Content Placeholder 2">
            <a:extLst>
              <a:ext uri="{FF2B5EF4-FFF2-40B4-BE49-F238E27FC236}">
                <a16:creationId xmlns:a16="http://schemas.microsoft.com/office/drawing/2014/main" id="{9A3D091D-6F51-4DC1-B43E-9B03B27A5E03}"/>
              </a:ext>
            </a:extLst>
          </p:cNvPr>
          <p:cNvSpPr>
            <a:spLocks noGrp="1"/>
          </p:cNvSpPr>
          <p:nvPr>
            <p:ph idx="1"/>
          </p:nvPr>
        </p:nvSpPr>
        <p:spPr/>
        <p:txBody>
          <a:bodyPr>
            <a:normAutofit lnSpcReduction="10000"/>
          </a:bodyPr>
          <a:lstStyle/>
          <a:p>
            <a:pPr marR="0" lvl="0">
              <a:lnSpc>
                <a:spcPct val="105000"/>
              </a:lnSpc>
              <a:spcBef>
                <a:spcPts val="0"/>
              </a:spcBef>
              <a:spcAft>
                <a:spcPts val="0"/>
              </a:spcAft>
            </a:pPr>
            <a:r>
              <a:rPr lang="en-US" b="1" dirty="0">
                <a:latin typeface="Calibri" panose="020F0502020204030204" pitchFamily="34" charset="0"/>
                <a:ea typeface="Times New Roman" panose="02020603050405020304" pitchFamily="18" charset="0"/>
              </a:rPr>
              <a:t>During this past CHNA cycle </a:t>
            </a:r>
            <a:r>
              <a:rPr lang="en-US" dirty="0">
                <a:latin typeface="Calibri" panose="020F0502020204030204" pitchFamily="34" charset="0"/>
                <a:ea typeface="Times New Roman" panose="02020603050405020304" pitchFamily="18" charset="0"/>
              </a:rPr>
              <a:t>– </a:t>
            </a:r>
            <a:r>
              <a:rPr lang="en-US" dirty="0">
                <a:solidFill>
                  <a:srgbClr val="FF0000"/>
                </a:solidFill>
                <a:latin typeface="Calibri" panose="020F0502020204030204" pitchFamily="34" charset="0"/>
                <a:ea typeface="Times New Roman" panose="02020603050405020304" pitchFamily="18" charset="0"/>
              </a:rPr>
              <a:t>COVID-19</a:t>
            </a:r>
            <a:r>
              <a:rPr lang="en-US" dirty="0">
                <a:latin typeface="Calibri" panose="020F0502020204030204" pitchFamily="34" charset="0"/>
                <a:ea typeface="Times New Roman" panose="02020603050405020304" pitchFamily="18" charset="0"/>
              </a:rPr>
              <a:t> become a public health focus for everyone.  </a:t>
            </a:r>
          </a:p>
          <a:p>
            <a:pPr marL="457200" lvl="0" indent="-457200">
              <a:lnSpc>
                <a:spcPct val="105000"/>
              </a:lnSpc>
              <a:spcBef>
                <a:spcPts val="0"/>
              </a:spcBef>
            </a:pPr>
            <a:r>
              <a:rPr lang="en-US" dirty="0">
                <a:latin typeface="Calibri" panose="020F0502020204030204" pitchFamily="34" charset="0"/>
                <a:ea typeface="Times New Roman" panose="02020603050405020304" pitchFamily="18" charset="0"/>
              </a:rPr>
              <a:t>Cumberland District experienced the highest number of Covid-19 cases, and Covid-19 deaths in the State – but has also witnessed high levels of collaboration that brought together healthcare partners, emergency management, local governments and community members, in order to test, vaccinate, and educate around COVID-19. </a:t>
            </a:r>
          </a:p>
          <a:p>
            <a:pPr marL="457200" lvl="0" indent="-457200">
              <a:lnSpc>
                <a:spcPct val="105000"/>
              </a:lnSpc>
              <a:spcBef>
                <a:spcPts val="0"/>
              </a:spcBef>
            </a:pPr>
            <a:r>
              <a:rPr lang="en-US" dirty="0">
                <a:latin typeface="Calibri" panose="020F0502020204030204" pitchFamily="34" charset="0"/>
                <a:ea typeface="Times New Roman" panose="02020603050405020304" pitchFamily="18" charset="0"/>
              </a:rPr>
              <a:t>This was and continues to be a focus of many of our partners’ outreach, planning, and every day activities.</a:t>
            </a:r>
            <a:endParaRPr lang="en-US" dirty="0">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183D66DE-A6A5-430F-83DB-83A3C7E5A0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36768-C171-4A40-86CF-A60E08BEB5A1}"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9745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C54D-0CFE-4F55-88ED-A78EC3F90599}"/>
              </a:ext>
            </a:extLst>
          </p:cNvPr>
          <p:cNvSpPr>
            <a:spLocks noGrp="1"/>
          </p:cNvSpPr>
          <p:nvPr>
            <p:ph type="title"/>
          </p:nvPr>
        </p:nvSpPr>
        <p:spPr/>
        <p:txBody>
          <a:bodyPr/>
          <a:lstStyle/>
          <a:p>
            <a:r>
              <a:rPr lang="en-US" dirty="0"/>
              <a:t>Cumberland District Public Health Council</a:t>
            </a:r>
          </a:p>
        </p:txBody>
      </p:sp>
      <p:sp>
        <p:nvSpPr>
          <p:cNvPr id="3" name="Content Placeholder 2">
            <a:extLst>
              <a:ext uri="{FF2B5EF4-FFF2-40B4-BE49-F238E27FC236}">
                <a16:creationId xmlns:a16="http://schemas.microsoft.com/office/drawing/2014/main" id="{810A6654-7C94-4638-A6FA-A2199C269969}"/>
              </a:ext>
            </a:extLst>
          </p:cNvPr>
          <p:cNvSpPr>
            <a:spLocks noGrp="1"/>
          </p:cNvSpPr>
          <p:nvPr>
            <p:ph idx="1"/>
          </p:nvPr>
        </p:nvSpPr>
        <p:spPr/>
        <p:txBody>
          <a:bodyPr>
            <a:normAutofit/>
          </a:bodyPr>
          <a:lstStyle/>
          <a:p>
            <a:r>
              <a:rPr lang="en-US" sz="2400" dirty="0"/>
              <a:t>Engaged in Covid-19 response with Council leadership, members, and partners (2020-2021)</a:t>
            </a:r>
          </a:p>
          <a:p>
            <a:r>
              <a:rPr lang="en-US" sz="2400" dirty="0"/>
              <a:t>Convened stakeholder conversations on Covid-19 racial and ethnic disparities, and produced Council Statement (2020)</a:t>
            </a:r>
          </a:p>
          <a:p>
            <a:r>
              <a:rPr lang="en-US" sz="2400" dirty="0"/>
              <a:t>Established health priorities for Council efforts: Sexual Health, Youth Mental Health, and Adverse Childhood Experiences/Poverty- with cross-cutting focus on immigrant and refugee communities (2019)</a:t>
            </a:r>
          </a:p>
          <a:p>
            <a:r>
              <a:rPr lang="en-US" sz="2400" dirty="0"/>
              <a:t>Compiled Cumberland District Behavioral and Mental Health Resources Guide (2019)</a:t>
            </a:r>
          </a:p>
          <a:p>
            <a:r>
              <a:rPr lang="en-US" sz="2400" dirty="0"/>
              <a:t>Established working group on youth mental health, produced position paper (2019)</a:t>
            </a: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14</a:t>
            </a:fld>
            <a:endParaRPr lang="en-US"/>
          </a:p>
        </p:txBody>
      </p:sp>
    </p:spTree>
    <p:extLst>
      <p:ext uri="{BB962C8B-B14F-4D97-AF65-F5344CB8AC3E}">
        <p14:creationId xmlns:p14="http://schemas.microsoft.com/office/powerpoint/2010/main" val="415757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392FE-7BBA-46BB-B94E-EF40C4FA7761}"/>
              </a:ext>
            </a:extLst>
          </p:cNvPr>
          <p:cNvSpPr>
            <a:spLocks noGrp="1"/>
          </p:cNvSpPr>
          <p:nvPr>
            <p:ph type="title"/>
          </p:nvPr>
        </p:nvSpPr>
        <p:spPr/>
        <p:txBody>
          <a:bodyPr/>
          <a:lstStyle/>
          <a:p>
            <a:r>
              <a:rPr lang="en-US" dirty="0"/>
              <a:t>Cumberland District </a:t>
            </a:r>
            <a:r>
              <a:rPr lang="en-US" dirty="0" smtClean="0"/>
              <a:t>CHNA 2019-2021 </a:t>
            </a:r>
            <a:r>
              <a:rPr lang="en-US" dirty="0"/>
              <a:t>Priorities</a:t>
            </a:r>
          </a:p>
        </p:txBody>
      </p:sp>
      <p:sp>
        <p:nvSpPr>
          <p:cNvPr id="3" name="Content Placeholder 2">
            <a:extLst>
              <a:ext uri="{FF2B5EF4-FFF2-40B4-BE49-F238E27FC236}">
                <a16:creationId xmlns:a16="http://schemas.microsoft.com/office/drawing/2014/main" id="{B204BCAD-BFD0-4F0A-BE9C-527DF76179FC}"/>
              </a:ext>
            </a:extLst>
          </p:cNvPr>
          <p:cNvSpPr>
            <a:spLocks noGrp="1"/>
          </p:cNvSpPr>
          <p:nvPr>
            <p:ph sz="half" idx="1"/>
          </p:nvPr>
        </p:nvSpPr>
        <p:spPr/>
        <p:txBody>
          <a:bodyPr>
            <a:normAutofit/>
          </a:bodyPr>
          <a:lstStyle/>
          <a:p>
            <a:r>
              <a:rPr lang="en-US" sz="4000" dirty="0"/>
              <a:t>Mental Health</a:t>
            </a:r>
          </a:p>
          <a:p>
            <a:r>
              <a:rPr lang="en-US" sz="4000" dirty="0"/>
              <a:t>Substance Misuse</a:t>
            </a:r>
          </a:p>
          <a:p>
            <a:r>
              <a:rPr lang="en-US" sz="4000" dirty="0"/>
              <a:t>Access to Care</a:t>
            </a:r>
          </a:p>
        </p:txBody>
      </p:sp>
      <p:sp>
        <p:nvSpPr>
          <p:cNvPr id="4" name="Content Placeholder 3">
            <a:extLst>
              <a:ext uri="{FF2B5EF4-FFF2-40B4-BE49-F238E27FC236}">
                <a16:creationId xmlns:a16="http://schemas.microsoft.com/office/drawing/2014/main" id="{8B368A5C-AA29-4F6F-984C-D61F226E9A02}"/>
              </a:ext>
            </a:extLst>
          </p:cNvPr>
          <p:cNvSpPr>
            <a:spLocks noGrp="1"/>
          </p:cNvSpPr>
          <p:nvPr>
            <p:ph sz="half" idx="2"/>
          </p:nvPr>
        </p:nvSpPr>
        <p:spPr/>
        <p:txBody>
          <a:bodyPr>
            <a:normAutofit/>
          </a:bodyPr>
          <a:lstStyle/>
          <a:p>
            <a:r>
              <a:rPr lang="en-US" sz="4000" dirty="0"/>
              <a:t>Social Determinants of Health</a:t>
            </a:r>
          </a:p>
          <a:p>
            <a:r>
              <a:rPr lang="en-US" sz="4000" dirty="0"/>
              <a:t>Healthy Aging</a:t>
            </a:r>
          </a:p>
        </p:txBody>
      </p:sp>
      <p:sp>
        <p:nvSpPr>
          <p:cNvPr id="5" name="Slide Number Placeholder 4">
            <a:extLst>
              <a:ext uri="{FF2B5EF4-FFF2-40B4-BE49-F238E27FC236}">
                <a16:creationId xmlns:a16="http://schemas.microsoft.com/office/drawing/2014/main" id="{94865F48-B643-4F4B-AF46-ADA0BCC75B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36768-C171-4A40-86CF-A60E08BEB5A1}"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64127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C54D-0CFE-4F55-88ED-A78EC3F90599}"/>
              </a:ext>
            </a:extLst>
          </p:cNvPr>
          <p:cNvSpPr>
            <a:spLocks noGrp="1"/>
          </p:cNvSpPr>
          <p:nvPr>
            <p:ph type="title"/>
          </p:nvPr>
        </p:nvSpPr>
        <p:spPr/>
        <p:txBody>
          <a:bodyPr/>
          <a:lstStyle/>
          <a:p>
            <a:r>
              <a:rPr lang="en-US" dirty="0"/>
              <a:t>Cumberland District Public Health Council</a:t>
            </a:r>
          </a:p>
        </p:txBody>
      </p:sp>
      <p:sp>
        <p:nvSpPr>
          <p:cNvPr id="3" name="Content Placeholder 2">
            <a:extLst>
              <a:ext uri="{FF2B5EF4-FFF2-40B4-BE49-F238E27FC236}">
                <a16:creationId xmlns:a16="http://schemas.microsoft.com/office/drawing/2014/main" id="{810A6654-7C94-4638-A6FA-A2199C269969}"/>
              </a:ext>
            </a:extLst>
          </p:cNvPr>
          <p:cNvSpPr>
            <a:spLocks noGrp="1"/>
          </p:cNvSpPr>
          <p:nvPr>
            <p:ph idx="1"/>
          </p:nvPr>
        </p:nvSpPr>
        <p:spPr/>
        <p:txBody>
          <a:bodyPr>
            <a:normAutofit/>
          </a:bodyPr>
          <a:lstStyle/>
          <a:p>
            <a:r>
              <a:rPr lang="en-US" sz="2400" dirty="0" smtClean="0"/>
              <a:t>Engaged </a:t>
            </a:r>
            <a:r>
              <a:rPr lang="en-US" sz="2400" dirty="0"/>
              <a:t>in Covid-19 response </a:t>
            </a:r>
            <a:r>
              <a:rPr lang="en-US" sz="2400" dirty="0" smtClean="0"/>
              <a:t>with Council </a:t>
            </a:r>
            <a:r>
              <a:rPr lang="en-US" sz="2400" dirty="0"/>
              <a:t>leadership, members, and partners </a:t>
            </a:r>
            <a:r>
              <a:rPr lang="en-US" sz="2400" dirty="0" smtClean="0"/>
              <a:t>(</a:t>
            </a:r>
            <a:r>
              <a:rPr lang="en-US" sz="2400" dirty="0"/>
              <a:t>2020-2021</a:t>
            </a:r>
            <a:r>
              <a:rPr lang="en-US" sz="2400" dirty="0" smtClean="0"/>
              <a:t>)</a:t>
            </a:r>
          </a:p>
          <a:p>
            <a:r>
              <a:rPr lang="en-US" sz="2400" dirty="0"/>
              <a:t>Convened stakeholder conversations on Covid-19 racial and ethnic disparities, and produced Council Statement (2020</a:t>
            </a:r>
            <a:r>
              <a:rPr lang="en-US" sz="2400" dirty="0" smtClean="0"/>
              <a:t>)</a:t>
            </a:r>
            <a:endParaRPr lang="en-US" sz="2400" dirty="0"/>
          </a:p>
          <a:p>
            <a:r>
              <a:rPr lang="en-US" sz="2400" dirty="0" smtClean="0"/>
              <a:t>Established </a:t>
            </a:r>
            <a:r>
              <a:rPr lang="en-US" sz="2400" dirty="0"/>
              <a:t>health priorities for Council efforts: Sexual Health, Youth Mental Health, and Adverse Childhood Experiences/Poverty- with cross-cutting focus on immigrant and refugee communities (2019)</a:t>
            </a:r>
          </a:p>
          <a:p>
            <a:r>
              <a:rPr lang="en-US" sz="2400" dirty="0"/>
              <a:t>Compiled Cumberland District Behavioral and Mental Health Resources Guide (2019)</a:t>
            </a:r>
          </a:p>
          <a:p>
            <a:r>
              <a:rPr lang="en-US" sz="2400" dirty="0"/>
              <a:t>Established working group on youth mental health, produced position paper (2019</a:t>
            </a:r>
            <a:r>
              <a:rPr lang="en-US" sz="2400" dirty="0" smtClean="0"/>
              <a:t>)</a:t>
            </a:r>
            <a:endParaRPr lang="en-US" sz="2400" dirty="0"/>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36768-C171-4A40-86CF-A60E08BEB5A1}"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67190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82881"/>
            <a:ext cx="10515600" cy="1149974"/>
          </a:xfrm>
        </p:spPr>
        <p:txBody>
          <a:bodyPr/>
          <a:lstStyle/>
          <a:p>
            <a:r>
              <a:rPr lang="en-US" dirty="0"/>
              <a:t>City of Portland Public Health</a:t>
            </a:r>
          </a:p>
        </p:txBody>
      </p:sp>
      <p:sp>
        <p:nvSpPr>
          <p:cNvPr id="8" name="Content Placeholder 7"/>
          <p:cNvSpPr>
            <a:spLocks noGrp="1"/>
          </p:cNvSpPr>
          <p:nvPr>
            <p:ph idx="1"/>
          </p:nvPr>
        </p:nvSpPr>
        <p:spPr>
          <a:xfrm>
            <a:off x="838200" y="1208869"/>
            <a:ext cx="10515600" cy="4788390"/>
          </a:xfrm>
        </p:spPr>
        <p:txBody>
          <a:bodyPr>
            <a:normAutofit/>
          </a:bodyPr>
          <a:lstStyle/>
          <a:p>
            <a:pPr marL="457200" lvl="0" indent="-342900">
              <a:lnSpc>
                <a:spcPct val="150000"/>
              </a:lnSpc>
              <a:spcBef>
                <a:spcPts val="0"/>
              </a:spcBef>
              <a:buClr>
                <a:schemeClr val="dk1"/>
              </a:buClr>
              <a:buSzPts val="1800"/>
              <a:buFont typeface="Nunito"/>
              <a:buChar char="●"/>
            </a:pPr>
            <a:r>
              <a:rPr lang="en-US" sz="2400" dirty="0">
                <a:solidFill>
                  <a:schemeClr val="dk1"/>
                </a:solidFill>
                <a:ea typeface="Nunito"/>
                <a:sym typeface="Nunito"/>
              </a:rPr>
              <a:t>Created the Research and Evaluation Program</a:t>
            </a:r>
          </a:p>
          <a:p>
            <a:pPr marL="457200" lvl="0" indent="-342900">
              <a:lnSpc>
                <a:spcPct val="150000"/>
              </a:lnSpc>
              <a:spcBef>
                <a:spcPts val="0"/>
              </a:spcBef>
              <a:buClr>
                <a:schemeClr val="dk1"/>
              </a:buClr>
              <a:buSzPts val="1800"/>
              <a:buFont typeface="Nunito"/>
              <a:buChar char="●"/>
            </a:pPr>
            <a:r>
              <a:rPr lang="en-US" sz="2400" dirty="0">
                <a:solidFill>
                  <a:schemeClr val="dk1"/>
                </a:solidFill>
                <a:ea typeface="Nunito"/>
                <a:sym typeface="Nunito"/>
              </a:rPr>
              <a:t>Published the 1st </a:t>
            </a:r>
            <a:r>
              <a:rPr lang="en-US" sz="2400" i="1" dirty="0">
                <a:solidFill>
                  <a:schemeClr val="dk1"/>
                </a:solidFill>
                <a:ea typeface="Nunito"/>
                <a:sym typeface="Nunito"/>
              </a:rPr>
              <a:t>Health of Portland Report</a:t>
            </a:r>
          </a:p>
          <a:p>
            <a:pPr marL="457200" lvl="0" indent="-342900">
              <a:lnSpc>
                <a:spcPct val="150000"/>
              </a:lnSpc>
              <a:spcBef>
                <a:spcPts val="0"/>
              </a:spcBef>
              <a:buClr>
                <a:schemeClr val="dk1"/>
              </a:buClr>
              <a:buSzPts val="1800"/>
              <a:buFont typeface="Nunito"/>
              <a:buChar char="●"/>
            </a:pPr>
            <a:r>
              <a:rPr lang="en-US" sz="2400" dirty="0">
                <a:solidFill>
                  <a:schemeClr val="dk1"/>
                </a:solidFill>
                <a:ea typeface="Nunito"/>
                <a:sym typeface="Nunito"/>
              </a:rPr>
              <a:t>Expanded the STD Clinic’s </a:t>
            </a:r>
            <a:r>
              <a:rPr lang="en-US" sz="2400" dirty="0" err="1">
                <a:solidFill>
                  <a:schemeClr val="dk1"/>
                </a:solidFill>
                <a:ea typeface="Nunito"/>
                <a:sym typeface="Nunito"/>
              </a:rPr>
              <a:t>PrEP</a:t>
            </a:r>
            <a:r>
              <a:rPr lang="en-US" sz="2400" dirty="0">
                <a:solidFill>
                  <a:schemeClr val="dk1"/>
                </a:solidFill>
                <a:ea typeface="Nunito"/>
                <a:sym typeface="Nunito"/>
              </a:rPr>
              <a:t> (pre-exposure prophylaxis) program</a:t>
            </a:r>
          </a:p>
          <a:p>
            <a:pPr marL="457200" lvl="0" indent="-342900">
              <a:lnSpc>
                <a:spcPct val="150000"/>
              </a:lnSpc>
              <a:spcBef>
                <a:spcPts val="0"/>
              </a:spcBef>
              <a:buClr>
                <a:schemeClr val="dk1"/>
              </a:buClr>
              <a:buSzPts val="1800"/>
              <a:buFont typeface="Nunito"/>
              <a:buChar char="●"/>
            </a:pPr>
            <a:r>
              <a:rPr lang="en-US" sz="2400" dirty="0">
                <a:solidFill>
                  <a:schemeClr val="dk1"/>
                </a:solidFill>
                <a:ea typeface="Nunito"/>
                <a:sym typeface="Nunito"/>
              </a:rPr>
              <a:t>Developed the Minority Health Program’s Alignment Group</a:t>
            </a:r>
          </a:p>
          <a:p>
            <a:pPr marL="457200" lvl="0" indent="-342900">
              <a:lnSpc>
                <a:spcPct val="150000"/>
              </a:lnSpc>
              <a:spcBef>
                <a:spcPts val="0"/>
              </a:spcBef>
              <a:buClr>
                <a:schemeClr val="dk1"/>
              </a:buClr>
              <a:buSzPts val="1800"/>
              <a:buFont typeface="Nunito"/>
              <a:buChar char="●"/>
            </a:pPr>
            <a:r>
              <a:rPr lang="en-US" sz="2400" dirty="0">
                <a:solidFill>
                  <a:schemeClr val="dk1"/>
                </a:solidFill>
                <a:ea typeface="Nunito"/>
                <a:sym typeface="Nunito"/>
              </a:rPr>
              <a:t>Expanded access to healthcare through Mobile Medical Outreach</a:t>
            </a:r>
          </a:p>
          <a:p>
            <a:pPr marL="457200" lvl="0" indent="-342900">
              <a:lnSpc>
                <a:spcPct val="150000"/>
              </a:lnSpc>
              <a:spcBef>
                <a:spcPts val="0"/>
              </a:spcBef>
              <a:buClr>
                <a:schemeClr val="dk1"/>
              </a:buClr>
              <a:buSzPts val="1800"/>
              <a:buFont typeface="Nunito"/>
              <a:buChar char="●"/>
            </a:pPr>
            <a:r>
              <a:rPr lang="en-US" sz="2400" dirty="0">
                <a:solidFill>
                  <a:schemeClr val="dk1"/>
                </a:solidFill>
                <a:ea typeface="Nunito"/>
                <a:sym typeface="Nunito"/>
              </a:rPr>
              <a:t>Participated in the Maine Naloxone Distribution Initiative as one of four Tier 1 distributors</a:t>
            </a:r>
          </a:p>
          <a:p>
            <a:pPr marL="457200" lvl="0" indent="-342900">
              <a:lnSpc>
                <a:spcPct val="150000"/>
              </a:lnSpc>
              <a:spcBef>
                <a:spcPts val="0"/>
              </a:spcBef>
              <a:buClr>
                <a:schemeClr val="dk1"/>
              </a:buClr>
              <a:buSzPts val="1800"/>
              <a:buFont typeface="Nunito"/>
              <a:buChar char="●"/>
            </a:pPr>
            <a:r>
              <a:rPr lang="en-US" sz="2400" dirty="0">
                <a:solidFill>
                  <a:schemeClr val="dk1"/>
                </a:solidFill>
                <a:ea typeface="Nunito"/>
                <a:sym typeface="Nunito"/>
              </a:rPr>
              <a:t>Passed 50+ tobacco policies since the onset of the COVID-19 Pandemic</a:t>
            </a:r>
          </a:p>
          <a:p>
            <a:endParaRPr lang="en-US" sz="2400" dirty="0"/>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17</a:t>
            </a:fld>
            <a:endParaRPr lang="en-US"/>
          </a:p>
        </p:txBody>
      </p:sp>
    </p:spTree>
    <p:extLst>
      <p:ext uri="{BB962C8B-B14F-4D97-AF65-F5344CB8AC3E}">
        <p14:creationId xmlns:p14="http://schemas.microsoft.com/office/powerpoint/2010/main" val="429562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u="sng" dirty="0"/>
              <a:t/>
            </a:r>
            <a:br>
              <a:rPr lang="en-US" u="sng" dirty="0"/>
            </a:br>
            <a:r>
              <a:rPr lang="en-US" dirty="0"/>
              <a:t>Maine Medical Center/Maine Medical Partners and Maine Behavioral Healthcare/Spring Harbor Hospital</a:t>
            </a:r>
            <a:r>
              <a:rPr lang="en-US" u="sng" dirty="0"/>
              <a:t/>
            </a:r>
            <a:br>
              <a:rPr lang="en-US" u="sng" dirty="0"/>
            </a:br>
            <a:endParaRPr lang="en-US" dirty="0"/>
          </a:p>
        </p:txBody>
      </p:sp>
      <p:sp>
        <p:nvSpPr>
          <p:cNvPr id="6" name="Content Placeholder 5"/>
          <p:cNvSpPr>
            <a:spLocks noGrp="1"/>
          </p:cNvSpPr>
          <p:nvPr>
            <p:ph sz="half" idx="1"/>
          </p:nvPr>
        </p:nvSpPr>
        <p:spPr/>
        <p:txBody>
          <a:bodyPr>
            <a:normAutofit fontScale="32500" lnSpcReduction="20000"/>
          </a:bodyPr>
          <a:lstStyle/>
          <a:p>
            <a:pPr marL="0" indent="0">
              <a:buNone/>
            </a:pPr>
            <a:r>
              <a:rPr lang="en-US" sz="8600" dirty="0">
                <a:solidFill>
                  <a:srgbClr val="3D6E6F"/>
                </a:solidFill>
              </a:rPr>
              <a:t>Substance Use Disorder</a:t>
            </a:r>
            <a:endParaRPr lang="en-US" sz="8600" dirty="0"/>
          </a:p>
          <a:p>
            <a:r>
              <a:rPr lang="en-US" sz="6200" dirty="0"/>
              <a:t>Trained providers to conduct </a:t>
            </a:r>
            <a:r>
              <a:rPr lang="en-US" sz="6200" i="1" dirty="0"/>
              <a:t>Screening Brief Intervention Referral and Treatment Screening </a:t>
            </a:r>
            <a:r>
              <a:rPr lang="en-US" sz="6200" dirty="0"/>
              <a:t>(SBIRT) for all patients</a:t>
            </a:r>
          </a:p>
          <a:p>
            <a:r>
              <a:rPr lang="en-US" sz="6200" dirty="0"/>
              <a:t>Implemented the State of Maine’s Opioid Health Home (OHH) program in 4 Primary Care practices</a:t>
            </a:r>
          </a:p>
          <a:p>
            <a:r>
              <a:rPr lang="en-US" sz="6200" dirty="0"/>
              <a:t>Increased access to Peer Recovery Services at all Maine Behavioral Healthcare Substance Use Treatment Hubs</a:t>
            </a:r>
          </a:p>
          <a:p>
            <a:r>
              <a:rPr lang="en-US" sz="6200" dirty="0"/>
              <a:t>Increased access to treatment through Integrated Medical Assisted Therapy (IMAT) serving 1,471 patients in FY 21</a:t>
            </a:r>
          </a:p>
          <a:p>
            <a:r>
              <a:rPr lang="en-US" sz="6200" dirty="0"/>
              <a:t>Implemented Rapid Access for IMAT in the Emergency Department at MMC  </a:t>
            </a:r>
          </a:p>
          <a:p>
            <a:pPr marL="0" indent="0">
              <a:buNone/>
            </a:pPr>
            <a:endParaRPr lang="en-US" dirty="0"/>
          </a:p>
          <a:p>
            <a:endParaRPr lang="en-US" dirty="0"/>
          </a:p>
        </p:txBody>
      </p:sp>
      <p:sp>
        <p:nvSpPr>
          <p:cNvPr id="7" name="Content Placeholder 6"/>
          <p:cNvSpPr>
            <a:spLocks noGrp="1"/>
          </p:cNvSpPr>
          <p:nvPr>
            <p:ph sz="half" idx="2"/>
          </p:nvPr>
        </p:nvSpPr>
        <p:spPr>
          <a:xfrm>
            <a:off x="6172200" y="1664518"/>
            <a:ext cx="5181600" cy="4351338"/>
          </a:xfrm>
        </p:spPr>
        <p:txBody>
          <a:bodyPr>
            <a:normAutofit fontScale="32500" lnSpcReduction="20000"/>
          </a:bodyPr>
          <a:lstStyle/>
          <a:p>
            <a:pPr marL="0" indent="0">
              <a:buNone/>
            </a:pPr>
            <a:r>
              <a:rPr lang="en-US" sz="8600" dirty="0">
                <a:solidFill>
                  <a:srgbClr val="3D6E6F"/>
                </a:solidFill>
              </a:rPr>
              <a:t>Access to Mental Health </a:t>
            </a:r>
          </a:p>
          <a:p>
            <a:r>
              <a:rPr lang="en-US" sz="6200" dirty="0"/>
              <a:t>Increased tele-crisis capability and expanded the hours of coverage to 7 </a:t>
            </a:r>
            <a:r>
              <a:rPr lang="en-US" sz="6200" dirty="0" err="1"/>
              <a:t>MaineHealth</a:t>
            </a:r>
            <a:r>
              <a:rPr lang="en-US" sz="6200" dirty="0"/>
              <a:t> hospitals</a:t>
            </a:r>
          </a:p>
          <a:p>
            <a:pPr lvl="0"/>
            <a:endParaRPr lang="en-US" sz="6200" dirty="0"/>
          </a:p>
          <a:p>
            <a:pPr lvl="0"/>
            <a:r>
              <a:rPr lang="en-US" sz="6200" dirty="0"/>
              <a:t>Opened 25 new psychiatric beds in Southern Maine</a:t>
            </a:r>
          </a:p>
          <a:p>
            <a:pPr lvl="0"/>
            <a:endParaRPr lang="en-US" sz="6200" dirty="0"/>
          </a:p>
          <a:p>
            <a:pPr lvl="0"/>
            <a:r>
              <a:rPr lang="en-US" sz="6200" dirty="0"/>
              <a:t>Trained 1,057 Maine Behavioral Healthcare and </a:t>
            </a:r>
            <a:r>
              <a:rPr lang="en-US" sz="6200" dirty="0" err="1"/>
              <a:t>MaineHealth</a:t>
            </a:r>
            <a:r>
              <a:rPr lang="en-US" sz="6200" dirty="0"/>
              <a:t> clinical staff in trauma informed healthcare delivery to support patients with ACEs/trauma needs</a:t>
            </a:r>
            <a:endParaRPr lang="en-US" dirty="0"/>
          </a:p>
        </p:txBody>
      </p:sp>
      <p:sp>
        <p:nvSpPr>
          <p:cNvPr id="4" name="Slide Number Placeholder 3"/>
          <p:cNvSpPr>
            <a:spLocks noGrp="1"/>
          </p:cNvSpPr>
          <p:nvPr>
            <p:ph type="sldNum" sz="quarter" idx="12"/>
          </p:nvPr>
        </p:nvSpPr>
        <p:spPr/>
        <p:txBody>
          <a:bodyPr/>
          <a:lstStyle/>
          <a:p>
            <a:fld id="{9B536768-C171-4A40-86CF-A60E08BEB5A1}" type="slidenum">
              <a:rPr lang="en-US" smtClean="0"/>
              <a:t>18</a:t>
            </a:fld>
            <a:endParaRPr lang="en-US"/>
          </a:p>
        </p:txBody>
      </p:sp>
    </p:spTree>
    <p:extLst>
      <p:ext uri="{BB962C8B-B14F-4D97-AF65-F5344CB8AC3E}">
        <p14:creationId xmlns:p14="http://schemas.microsoft.com/office/powerpoint/2010/main" val="2459431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Maine Medical Center/Maine Medical Partners</a:t>
            </a:r>
          </a:p>
        </p:txBody>
      </p:sp>
      <p:sp>
        <p:nvSpPr>
          <p:cNvPr id="9" name="Content Placeholder 8"/>
          <p:cNvSpPr>
            <a:spLocks noGrp="1"/>
          </p:cNvSpPr>
          <p:nvPr>
            <p:ph sz="half" idx="1"/>
          </p:nvPr>
        </p:nvSpPr>
        <p:spPr/>
        <p:txBody>
          <a:bodyPr>
            <a:normAutofit fontScale="85000" lnSpcReduction="10000"/>
          </a:bodyPr>
          <a:lstStyle/>
          <a:p>
            <a:pPr marL="0" indent="0">
              <a:buNone/>
            </a:pPr>
            <a:r>
              <a:rPr lang="en-US" sz="3000" dirty="0">
                <a:solidFill>
                  <a:srgbClr val="3D6E6F"/>
                </a:solidFill>
                <a:ea typeface="+mj-ea"/>
              </a:rPr>
              <a:t>ACEs</a:t>
            </a:r>
            <a:r>
              <a:rPr lang="en-US" sz="3300" b="1" dirty="0">
                <a:solidFill>
                  <a:srgbClr val="3D6E6F"/>
                </a:solidFill>
                <a:ea typeface="+mj-ea"/>
              </a:rPr>
              <a:t> </a:t>
            </a:r>
          </a:p>
          <a:p>
            <a:r>
              <a:rPr lang="en-US" sz="2600" dirty="0">
                <a:latin typeface="Arial Narrow" panose="020B0606020202030204" pitchFamily="34" charset="0"/>
              </a:rPr>
              <a:t>Trauma screening rate for patients from birth to age 17 at 94%</a:t>
            </a:r>
          </a:p>
          <a:p>
            <a:r>
              <a:rPr lang="en-US" sz="2600" dirty="0">
                <a:latin typeface="Arial Narrow" panose="020B0606020202030204" pitchFamily="34" charset="0"/>
              </a:rPr>
              <a:t>ACEs screening rate for patients age 3 to 17 at 78.5%</a:t>
            </a:r>
          </a:p>
          <a:p>
            <a:pPr marL="0" indent="0">
              <a:buNone/>
            </a:pPr>
            <a:endParaRPr lang="en-US" sz="2600" dirty="0">
              <a:latin typeface="Arial Narrow" panose="020B0606020202030204" pitchFamily="34" charset="0"/>
            </a:endParaRPr>
          </a:p>
          <a:p>
            <a:pPr marL="0" indent="0">
              <a:buNone/>
            </a:pPr>
            <a:r>
              <a:rPr lang="en-US" sz="3000" dirty="0">
                <a:solidFill>
                  <a:srgbClr val="3D6E6F"/>
                </a:solidFill>
              </a:rPr>
              <a:t>Childhood Obesity Prevention</a:t>
            </a:r>
            <a:endParaRPr lang="en-US" sz="3000" dirty="0"/>
          </a:p>
          <a:p>
            <a:r>
              <a:rPr lang="en-US" sz="2600" dirty="0">
                <a:latin typeface="Arial Narrow" panose="020B0606020202030204" pitchFamily="34" charset="0"/>
              </a:rPr>
              <a:t>50% of Cumberland school districts signed the </a:t>
            </a:r>
            <a:r>
              <a:rPr lang="en-US" sz="2600" i="1" dirty="0">
                <a:latin typeface="Arial Narrow" panose="020B0606020202030204" pitchFamily="34" charset="0"/>
              </a:rPr>
              <a:t>Let’s Go! </a:t>
            </a:r>
            <a:r>
              <a:rPr lang="en-US" sz="2600" dirty="0">
                <a:latin typeface="Arial Narrow" panose="020B0606020202030204" pitchFamily="34" charset="0"/>
              </a:rPr>
              <a:t>Partnership Agreement to improve healthy eating and active living for 13,400 students and 1,800 staff in their districts</a:t>
            </a:r>
            <a:r>
              <a:rPr lang="en-US" dirty="0">
                <a:latin typeface="Arial Narrow" panose="020B0606020202030204" pitchFamily="34" charset="0"/>
              </a:rPr>
              <a:t> </a:t>
            </a:r>
            <a:endParaRPr lang="en-US" u="sng" dirty="0">
              <a:latin typeface="Arial Narrow" panose="020B0606020202030204" pitchFamily="34" charset="0"/>
            </a:endParaRPr>
          </a:p>
          <a:p>
            <a:endParaRPr lang="en-US" dirty="0"/>
          </a:p>
        </p:txBody>
      </p:sp>
      <p:sp>
        <p:nvSpPr>
          <p:cNvPr id="10" name="Content Placeholder 9"/>
          <p:cNvSpPr>
            <a:spLocks noGrp="1"/>
          </p:cNvSpPr>
          <p:nvPr>
            <p:ph sz="half" idx="2"/>
          </p:nvPr>
        </p:nvSpPr>
        <p:spPr>
          <a:xfrm>
            <a:off x="6172200" y="1645919"/>
            <a:ext cx="5181600" cy="4858247"/>
          </a:xfrm>
        </p:spPr>
        <p:txBody>
          <a:bodyPr>
            <a:normAutofit fontScale="85000" lnSpcReduction="10000"/>
          </a:bodyPr>
          <a:lstStyle/>
          <a:p>
            <a:pPr marL="0" indent="0">
              <a:buNone/>
            </a:pPr>
            <a:r>
              <a:rPr lang="en-US" sz="3000" dirty="0">
                <a:solidFill>
                  <a:srgbClr val="3D6E6F"/>
                </a:solidFill>
                <a:ea typeface="+mj-ea"/>
              </a:rPr>
              <a:t>Healthy Aging</a:t>
            </a:r>
            <a:endParaRPr lang="en-US" sz="3000" dirty="0"/>
          </a:p>
          <a:p>
            <a:r>
              <a:rPr lang="en-US" sz="2600" dirty="0">
                <a:latin typeface="Arial Narrow" panose="020B0606020202030204" pitchFamily="34" charset="0"/>
              </a:rPr>
              <a:t>Advance Care Directives documented for 40% of MMP primary care patients age 65 or older</a:t>
            </a:r>
          </a:p>
          <a:p>
            <a:r>
              <a:rPr lang="en-US" sz="2600" dirty="0">
                <a:latin typeface="Arial Narrow" panose="020B0606020202030204" pitchFamily="34" charset="0"/>
              </a:rPr>
              <a:t>Serious Illness Conversation conducted with 25% of high risk patients identified</a:t>
            </a:r>
          </a:p>
          <a:p>
            <a:pPr marL="0" indent="0">
              <a:buNone/>
            </a:pPr>
            <a:endParaRPr lang="en-US" sz="3000" dirty="0">
              <a:solidFill>
                <a:srgbClr val="3D6E6F"/>
              </a:solidFill>
            </a:endParaRPr>
          </a:p>
          <a:p>
            <a:pPr marL="0" indent="0">
              <a:buNone/>
            </a:pPr>
            <a:r>
              <a:rPr lang="en-US" sz="3000" dirty="0">
                <a:solidFill>
                  <a:srgbClr val="3D6E6F"/>
                </a:solidFill>
              </a:rPr>
              <a:t>COVID Response </a:t>
            </a:r>
          </a:p>
          <a:p>
            <a:r>
              <a:rPr lang="en-US" sz="2600" dirty="0">
                <a:latin typeface="Arial Narrow" panose="020B0606020202030204" pitchFamily="34" charset="0"/>
              </a:rPr>
              <a:t>Opened two vaccination sites in Cumberland at Scarborough Downs and Westbrook</a:t>
            </a:r>
          </a:p>
          <a:p>
            <a:r>
              <a:rPr lang="en-US" sz="2600" dirty="0">
                <a:latin typeface="Arial Narrow" panose="020B0606020202030204" pitchFamily="34" charset="0"/>
              </a:rPr>
              <a:t>160,318 individuals vaccinated at the two sites</a:t>
            </a:r>
          </a:p>
          <a:p>
            <a:r>
              <a:rPr lang="en-US" sz="2600" dirty="0">
                <a:latin typeface="Arial Narrow" panose="020B0606020202030204" pitchFamily="34" charset="0"/>
              </a:rPr>
              <a:t>As of June 28</a:t>
            </a:r>
            <a:r>
              <a:rPr lang="en-US" sz="2600" baseline="30000" dirty="0">
                <a:latin typeface="Arial Narrow" panose="020B0606020202030204" pitchFamily="34" charset="0"/>
              </a:rPr>
              <a:t>th</a:t>
            </a:r>
            <a:r>
              <a:rPr lang="en-US" sz="2600" dirty="0">
                <a:latin typeface="Arial Narrow" panose="020B0606020202030204" pitchFamily="34" charset="0"/>
              </a:rPr>
              <a:t>, 203,604 (69%) of all Cumberland residents vaccinated</a:t>
            </a:r>
          </a:p>
          <a:p>
            <a:pPr marL="0" indent="0">
              <a:buNone/>
            </a:pPr>
            <a:endParaRPr lang="en-US"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9B536768-C171-4A40-86CF-A60E08BEB5A1}" type="slidenum">
              <a:rPr lang="en-US" smtClean="0"/>
              <a:t>19</a:t>
            </a:fld>
            <a:endParaRPr lang="en-US"/>
          </a:p>
        </p:txBody>
      </p:sp>
    </p:spTree>
    <p:extLst>
      <p:ext uri="{BB962C8B-B14F-4D97-AF65-F5344CB8AC3E}">
        <p14:creationId xmlns:p14="http://schemas.microsoft.com/office/powerpoint/2010/main" val="1596041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2</a:t>
            </a:fld>
            <a:endParaRPr lang="en-US"/>
          </a:p>
        </p:txBody>
      </p:sp>
      <p:sp>
        <p:nvSpPr>
          <p:cNvPr id="6" name="TextBox 5">
            <a:extLst>
              <a:ext uri="{FF2B5EF4-FFF2-40B4-BE49-F238E27FC236}">
                <a16:creationId xmlns:a16="http://schemas.microsoft.com/office/drawing/2014/main" id="{18C7B6B6-FDF4-45EE-951D-E951EDDF50E9}"/>
              </a:ext>
            </a:extLst>
          </p:cNvPr>
          <p:cNvSpPr txBox="1"/>
          <p:nvPr/>
        </p:nvSpPr>
        <p:spPr>
          <a:xfrm>
            <a:off x="457200" y="731520"/>
            <a:ext cx="11064240" cy="1166410"/>
          </a:xfrm>
          <a:prstGeom prst="rect">
            <a:avLst/>
          </a:prstGeom>
          <a:noFill/>
        </p:spPr>
        <p:txBody>
          <a:bodyPr wrap="square">
            <a:spAutoFit/>
          </a:bodyPr>
          <a:lstStyle/>
          <a:p>
            <a:pPr marL="0" marR="0" algn="ctr">
              <a:lnSpc>
                <a:spcPct val="120000"/>
              </a:lnSpc>
              <a:spcBef>
                <a:spcPts val="0"/>
              </a:spcBef>
              <a:spcAft>
                <a:spcPts val="0"/>
              </a:spcAft>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Shared</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CHNA</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is</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collaboration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between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Center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for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Disease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Control</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and</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Prevention</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CDC),</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Central</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Healthcare,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Northern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Light Health, MaineGeneral Health, and MaineHealth.</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F7FCA8C-6FC3-4A9D-8ECE-774DA622D9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570" y="2350770"/>
            <a:ext cx="2752725" cy="857250"/>
          </a:xfrm>
          <a:prstGeom prst="rect">
            <a:avLst/>
          </a:prstGeom>
          <a:noFill/>
          <a:ln>
            <a:noFill/>
          </a:ln>
        </p:spPr>
      </p:pic>
      <p:pic>
        <p:nvPicPr>
          <p:cNvPr id="8" name="Picture 7" descr="Logo&#10;&#10;Description automatically generated">
            <a:extLst>
              <a:ext uri="{FF2B5EF4-FFF2-40B4-BE49-F238E27FC236}">
                <a16:creationId xmlns:a16="http://schemas.microsoft.com/office/drawing/2014/main" id="{EAA0AA7F-7EAE-4896-9AC0-078B2E80366A}"/>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49050" y="3655695"/>
            <a:ext cx="2926080" cy="658495"/>
          </a:xfrm>
          <a:prstGeom prst="rect">
            <a:avLst/>
          </a:prstGeom>
          <a:noFill/>
          <a:ln>
            <a:noFill/>
          </a:ln>
        </p:spPr>
      </p:pic>
      <p:pic>
        <p:nvPicPr>
          <p:cNvPr id="9" name="Picture 8">
            <a:extLst>
              <a:ext uri="{FF2B5EF4-FFF2-40B4-BE49-F238E27FC236}">
                <a16:creationId xmlns:a16="http://schemas.microsoft.com/office/drawing/2014/main" id="{2D9B8293-DFFF-40CD-9A7B-4C11D0B5089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2055" y="3769995"/>
            <a:ext cx="2103120" cy="330200"/>
          </a:xfrm>
          <a:prstGeom prst="rect">
            <a:avLst/>
          </a:prstGeom>
          <a:noFill/>
          <a:ln>
            <a:noFill/>
          </a:ln>
        </p:spPr>
      </p:pic>
      <p:pic>
        <p:nvPicPr>
          <p:cNvPr id="10" name="Picture 9" descr="A picture containing text&#10;&#10;Description automatically generated">
            <a:extLst>
              <a:ext uri="{FF2B5EF4-FFF2-40B4-BE49-F238E27FC236}">
                <a16:creationId xmlns:a16="http://schemas.microsoft.com/office/drawing/2014/main" id="{2428F2E9-0177-4A8D-9A07-703CCF9BC32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2445" y="2185670"/>
            <a:ext cx="1828800" cy="1023620"/>
          </a:xfrm>
          <a:prstGeom prst="rect">
            <a:avLst/>
          </a:prstGeom>
          <a:noFill/>
          <a:ln>
            <a:noFill/>
          </a:ln>
        </p:spPr>
      </p:pic>
      <p:pic>
        <p:nvPicPr>
          <p:cNvPr id="11" name="Picture 10">
            <a:extLst>
              <a:ext uri="{FF2B5EF4-FFF2-40B4-BE49-F238E27FC236}">
                <a16:creationId xmlns:a16="http://schemas.microsoft.com/office/drawing/2014/main" id="{2F18B575-0CA9-4E60-A0C5-753D8C38AC5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745" y="4480560"/>
            <a:ext cx="1463040" cy="1463040"/>
          </a:xfrm>
          <a:prstGeom prst="rect">
            <a:avLst/>
          </a:prstGeom>
          <a:noFill/>
          <a:ln>
            <a:noFill/>
          </a:ln>
        </p:spPr>
      </p:pic>
    </p:spTree>
    <p:extLst>
      <p:ext uri="{BB962C8B-B14F-4D97-AF65-F5344CB8AC3E}">
        <p14:creationId xmlns:p14="http://schemas.microsoft.com/office/powerpoint/2010/main" val="2565919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0606A6-E140-45EA-8E6F-A419E833864F}"/>
              </a:ext>
            </a:extLst>
          </p:cNvPr>
          <p:cNvSpPr>
            <a:spLocks noGrp="1"/>
          </p:cNvSpPr>
          <p:nvPr>
            <p:ph type="title"/>
          </p:nvPr>
        </p:nvSpPr>
        <p:spPr/>
        <p:txBody>
          <a:bodyPr/>
          <a:lstStyle/>
          <a:p>
            <a:r>
              <a:rPr lang="en-US" dirty="0"/>
              <a:t>Northern Light Mercy Hospital</a:t>
            </a:r>
          </a:p>
        </p:txBody>
      </p:sp>
      <p:sp>
        <p:nvSpPr>
          <p:cNvPr id="7" name="Content Placeholder 6">
            <a:extLst>
              <a:ext uri="{FF2B5EF4-FFF2-40B4-BE49-F238E27FC236}">
                <a16:creationId xmlns:a16="http://schemas.microsoft.com/office/drawing/2014/main" id="{0DC01228-30ED-457A-8C1E-7084611556B6}"/>
              </a:ext>
            </a:extLst>
          </p:cNvPr>
          <p:cNvSpPr>
            <a:spLocks noGrp="1"/>
          </p:cNvSpPr>
          <p:nvPr>
            <p:ph sz="half" idx="2"/>
          </p:nvPr>
        </p:nvSpPr>
        <p:spPr/>
        <p:txBody>
          <a:bodyPr>
            <a:normAutofit lnSpcReduction="10000"/>
          </a:bodyPr>
          <a:lstStyle/>
          <a:p>
            <a:pPr marL="0" indent="0">
              <a:buNone/>
            </a:pPr>
            <a:r>
              <a:rPr lang="en-US" dirty="0">
                <a:solidFill>
                  <a:schemeClr val="accent2"/>
                </a:solidFill>
              </a:rPr>
              <a:t>Substance Use</a:t>
            </a:r>
            <a:r>
              <a:rPr lang="en-US" dirty="0"/>
              <a:t> </a:t>
            </a:r>
          </a:p>
          <a:p>
            <a:pPr lvl="1"/>
            <a:r>
              <a:rPr lang="en-US" sz="1800" dirty="0"/>
              <a:t>Expansion of MAT access in Emergency Department, primary care and jail partnership</a:t>
            </a:r>
          </a:p>
          <a:p>
            <a:pPr lvl="1"/>
            <a:r>
              <a:rPr lang="en-US" sz="1800" dirty="0"/>
              <a:t>Added second McAuley Residence –comprehensive two-generational program with housing for women with substance use disorder</a:t>
            </a:r>
          </a:p>
          <a:p>
            <a:pPr lvl="1"/>
            <a:r>
              <a:rPr lang="en-US" sz="1800" dirty="0"/>
              <a:t>Partnered with State for Maine MOM program for expectant mothers with opiate use disorders </a:t>
            </a:r>
            <a:endParaRPr lang="en-US" dirty="0"/>
          </a:p>
          <a:p>
            <a:pPr marL="0" indent="0">
              <a:buNone/>
            </a:pPr>
            <a:r>
              <a:rPr lang="en-US" dirty="0">
                <a:solidFill>
                  <a:schemeClr val="accent2"/>
                </a:solidFill>
              </a:rPr>
              <a:t>Social Determinants</a:t>
            </a:r>
          </a:p>
          <a:p>
            <a:pPr lvl="1"/>
            <a:r>
              <a:rPr lang="en-US" sz="1800" dirty="0"/>
              <a:t>Implemented system wide screening tool for identifying SDOH needs with hard wired referral system for patients in all settings</a:t>
            </a:r>
          </a:p>
          <a:p>
            <a:pPr lvl="1"/>
            <a:endParaRPr lang="en-US" sz="1800" dirty="0"/>
          </a:p>
          <a:p>
            <a:pPr lvl="1"/>
            <a:endParaRPr lang="en-US" dirty="0"/>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20</a:t>
            </a:fld>
            <a:endParaRPr lang="en-US"/>
          </a:p>
        </p:txBody>
      </p:sp>
      <p:sp>
        <p:nvSpPr>
          <p:cNvPr id="8" name="Content Placeholder 6">
            <a:extLst>
              <a:ext uri="{FF2B5EF4-FFF2-40B4-BE49-F238E27FC236}">
                <a16:creationId xmlns:a16="http://schemas.microsoft.com/office/drawing/2014/main" id="{0DC01228-30ED-457A-8C1E-7084611556B6}"/>
              </a:ext>
            </a:extLst>
          </p:cNvPr>
          <p:cNvSpPr>
            <a:spLocks noGrp="1"/>
          </p:cNvSpPr>
          <p:nvPr>
            <p:ph sz="half" idx="1"/>
          </p:nvPr>
        </p:nvSpPr>
        <p:spPr>
          <a:xfrm>
            <a:off x="620202" y="1645920"/>
            <a:ext cx="5399598" cy="4603804"/>
          </a:xfrm>
        </p:spPr>
        <p:txBody>
          <a:bodyPr>
            <a:normAutofit lnSpcReduction="10000"/>
          </a:bodyPr>
          <a:lstStyle/>
          <a:p>
            <a:pPr marL="0" indent="0">
              <a:buNone/>
            </a:pPr>
            <a:r>
              <a:rPr lang="en-US" dirty="0">
                <a:solidFill>
                  <a:schemeClr val="accent2"/>
                </a:solidFill>
              </a:rPr>
              <a:t>Mental Health</a:t>
            </a:r>
          </a:p>
          <a:p>
            <a:pPr lvl="1"/>
            <a:r>
              <a:rPr lang="en-US" sz="1800" dirty="0"/>
              <a:t>Increased clinician comfort in addressing &amp; identifying mental health concerns their through expanded education</a:t>
            </a:r>
            <a:endParaRPr lang="en-US" dirty="0"/>
          </a:p>
          <a:p>
            <a:pPr marL="0" indent="0">
              <a:buNone/>
            </a:pPr>
            <a:r>
              <a:rPr lang="en-US" dirty="0">
                <a:solidFill>
                  <a:schemeClr val="accent2"/>
                </a:solidFill>
              </a:rPr>
              <a:t>Access to Care</a:t>
            </a:r>
          </a:p>
          <a:p>
            <a:pPr lvl="1"/>
            <a:r>
              <a:rPr lang="en-US" sz="1800" dirty="0"/>
              <a:t>Partnered with housing organizations &amp; increased screening, resource identification and referrals in low-income housing sites</a:t>
            </a:r>
          </a:p>
          <a:p>
            <a:pPr lvl="1"/>
            <a:r>
              <a:rPr lang="en-US" sz="1800" dirty="0"/>
              <a:t>Developed screening program aimed at identifying &amp; treating gastrointestinal cancers in new Mainer communities by partnering with primary care, community &amp; church orgs, &amp; interpreting companies</a:t>
            </a:r>
          </a:p>
          <a:p>
            <a:pPr lvl="1"/>
            <a:r>
              <a:rPr lang="en-US" sz="1800" dirty="0"/>
              <a:t>Focused all COVID-19 efforts (testing, vaccination) on communities with limited access to health care services</a:t>
            </a:r>
          </a:p>
          <a:p>
            <a:endParaRPr lang="en-US" dirty="0"/>
          </a:p>
          <a:p>
            <a:pPr lvl="1"/>
            <a:endParaRPr lang="en-US" dirty="0"/>
          </a:p>
        </p:txBody>
      </p:sp>
    </p:spTree>
    <p:extLst>
      <p:ext uri="{BB962C8B-B14F-4D97-AF65-F5344CB8AC3E}">
        <p14:creationId xmlns:p14="http://schemas.microsoft.com/office/powerpoint/2010/main" val="3456517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0606A6-E140-45EA-8E6F-A419E833864F}"/>
              </a:ext>
            </a:extLst>
          </p:cNvPr>
          <p:cNvSpPr>
            <a:spLocks noGrp="1"/>
          </p:cNvSpPr>
          <p:nvPr>
            <p:ph type="title"/>
          </p:nvPr>
        </p:nvSpPr>
        <p:spPr/>
        <p:txBody>
          <a:bodyPr/>
          <a:lstStyle/>
          <a:p>
            <a:r>
              <a:rPr lang="en-US" dirty="0"/>
              <a:t>Bridgton Hospital</a:t>
            </a:r>
          </a:p>
        </p:txBody>
      </p:sp>
      <p:sp>
        <p:nvSpPr>
          <p:cNvPr id="7" name="Content Placeholder 6">
            <a:extLst>
              <a:ext uri="{FF2B5EF4-FFF2-40B4-BE49-F238E27FC236}">
                <a16:creationId xmlns:a16="http://schemas.microsoft.com/office/drawing/2014/main" id="{0DC01228-30ED-457A-8C1E-7084611556B6}"/>
              </a:ext>
            </a:extLst>
          </p:cNvPr>
          <p:cNvSpPr>
            <a:spLocks noGrp="1"/>
          </p:cNvSpPr>
          <p:nvPr>
            <p:ph sz="half" idx="2"/>
          </p:nvPr>
        </p:nvSpPr>
        <p:spPr>
          <a:xfrm>
            <a:off x="322729" y="1266767"/>
            <a:ext cx="11031071" cy="4865091"/>
          </a:xfrm>
        </p:spPr>
        <p:txBody>
          <a:bodyPr>
            <a:normAutofit fontScale="92500"/>
          </a:bodyPr>
          <a:lstStyle/>
          <a:p>
            <a:pPr marL="0" indent="0">
              <a:buNone/>
            </a:pPr>
            <a:r>
              <a:rPr lang="en-US" sz="3000" dirty="0">
                <a:solidFill>
                  <a:schemeClr val="accent2"/>
                </a:solidFill>
              </a:rPr>
              <a:t>Overall</a:t>
            </a:r>
          </a:p>
          <a:p>
            <a:r>
              <a:rPr lang="en-US" sz="2000" dirty="0"/>
              <a:t>A full-time Health Promotion Coordinator was hired to coordinate the Community Health Needs Implementation Plan as well as facilitate the current Community Health Needs Assessment.</a:t>
            </a:r>
          </a:p>
          <a:p>
            <a:pPr marL="0" indent="0">
              <a:buNone/>
            </a:pPr>
            <a:r>
              <a:rPr lang="en-US" sz="3000" dirty="0">
                <a:solidFill>
                  <a:schemeClr val="accent2"/>
                </a:solidFill>
              </a:rPr>
              <a:t>Substance Misuse</a:t>
            </a:r>
          </a:p>
          <a:p>
            <a:r>
              <a:rPr lang="en-US" sz="1900" dirty="0"/>
              <a:t>Incorporated Suboxone Induction Program in the Emergency Department.</a:t>
            </a:r>
          </a:p>
          <a:p>
            <a:r>
              <a:rPr lang="en-US" sz="1900" dirty="0"/>
              <a:t>Added a bus stop at Bridgton Hospital with the Lakes Region Explorer Bus.</a:t>
            </a:r>
          </a:p>
          <a:p>
            <a:r>
              <a:rPr lang="en-US" sz="1900" dirty="0"/>
              <a:t>Created a referral system between the Emergency Department and the Lakes Region Recovery Center to connect patients with Substance Use Disorder to Medication Assisted Treatment and support services.</a:t>
            </a:r>
          </a:p>
          <a:p>
            <a:pPr lvl="1"/>
            <a:r>
              <a:rPr lang="en-US" sz="1700" dirty="0"/>
              <a:t>From January 1 to December 31, 2020: 30 patients were referred to the Lakes Region Recovery Center</a:t>
            </a:r>
          </a:p>
          <a:p>
            <a:pPr lvl="1"/>
            <a:r>
              <a:rPr lang="en-US" sz="1700" dirty="0"/>
              <a:t>From January 1 to September 1, 2021: 62 patients were referred to the Lakes Region Recovery Center</a:t>
            </a:r>
          </a:p>
          <a:p>
            <a:pPr marL="0" indent="0">
              <a:buNone/>
            </a:pPr>
            <a:r>
              <a:rPr lang="en-US" sz="3000" dirty="0">
                <a:solidFill>
                  <a:schemeClr val="accent2"/>
                </a:solidFill>
              </a:rPr>
              <a:t>Access to Care</a:t>
            </a:r>
          </a:p>
          <a:p>
            <a:r>
              <a:rPr lang="en-US" sz="1900" dirty="0"/>
              <a:t>In 2021, primary care access in the Lakes Region service area is higher than 94% of all US hospitals’ populations, compared to 88% in 2018.</a:t>
            </a:r>
            <a:endParaRPr lang="en-US" sz="1500" dirty="0"/>
          </a:p>
          <a:p>
            <a:pPr lvl="1"/>
            <a:endParaRPr lang="en-US" sz="1500" dirty="0"/>
          </a:p>
          <a:p>
            <a:pPr lvl="1"/>
            <a:endParaRPr lang="en-US" sz="1500" dirty="0"/>
          </a:p>
          <a:p>
            <a:pPr marL="457200" lvl="1" indent="0">
              <a:buNone/>
            </a:pPr>
            <a:endParaRPr lang="en-US" sz="1700" dirty="0"/>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21</a:t>
            </a:fld>
            <a:endParaRPr lang="en-US"/>
          </a:p>
        </p:txBody>
      </p:sp>
    </p:spTree>
    <p:extLst>
      <p:ext uri="{BB962C8B-B14F-4D97-AF65-F5344CB8AC3E}">
        <p14:creationId xmlns:p14="http://schemas.microsoft.com/office/powerpoint/2010/main" val="3595009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4F9CC0-6B5D-41F7-946F-E167C7728125}"/>
              </a:ext>
            </a:extLst>
          </p:cNvPr>
          <p:cNvSpPr>
            <a:spLocks noGrp="1"/>
          </p:cNvSpPr>
          <p:nvPr>
            <p:ph type="title"/>
          </p:nvPr>
        </p:nvSpPr>
        <p:spPr/>
        <p:txBody>
          <a:bodyPr>
            <a:normAutofit fontScale="90000"/>
          </a:bodyPr>
          <a:lstStyle/>
          <a:p>
            <a:r>
              <a:rPr lang="en-US" dirty="0"/>
              <a:t>How to Read the County Health Profiles and Health Equity Data Sheets</a:t>
            </a:r>
          </a:p>
        </p:txBody>
      </p:sp>
      <p:sp>
        <p:nvSpPr>
          <p:cNvPr id="3" name="Slide Number Placeholder 2">
            <a:extLst>
              <a:ext uri="{FF2B5EF4-FFF2-40B4-BE49-F238E27FC236}">
                <a16:creationId xmlns:a16="http://schemas.microsoft.com/office/drawing/2014/main" id="{622F3425-EC87-4974-9D58-882E3A471F71}"/>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22</a:t>
            </a:fld>
            <a:endParaRPr lang="en-US"/>
          </a:p>
        </p:txBody>
      </p:sp>
    </p:spTree>
    <p:extLst>
      <p:ext uri="{BB962C8B-B14F-4D97-AF65-F5344CB8AC3E}">
        <p14:creationId xmlns:p14="http://schemas.microsoft.com/office/powerpoint/2010/main" val="2637443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A762-C633-4BF1-BB9B-48A679403940}"/>
              </a:ext>
            </a:extLst>
          </p:cNvPr>
          <p:cNvSpPr>
            <a:spLocks noGrp="1"/>
          </p:cNvSpPr>
          <p:nvPr>
            <p:ph type="title"/>
          </p:nvPr>
        </p:nvSpPr>
        <p:spPr/>
        <p:txBody>
          <a:bodyPr/>
          <a:lstStyle/>
          <a:p>
            <a:r>
              <a:rPr lang="en-US" dirty="0"/>
              <a:t>How to Read County Health Profile </a:t>
            </a:r>
          </a:p>
        </p:txBody>
      </p:sp>
      <p:sp>
        <p:nvSpPr>
          <p:cNvPr id="3" name="Slide Number Placeholder 2">
            <a:extLst>
              <a:ext uri="{FF2B5EF4-FFF2-40B4-BE49-F238E27FC236}">
                <a16:creationId xmlns:a16="http://schemas.microsoft.com/office/drawing/2014/main" id="{0108C908-A237-46F7-BE79-CB0607EF3ABD}"/>
              </a:ext>
            </a:extLst>
          </p:cNvPr>
          <p:cNvSpPr>
            <a:spLocks noGrp="1"/>
          </p:cNvSpPr>
          <p:nvPr>
            <p:ph type="sldNum" sz="quarter" idx="12"/>
          </p:nvPr>
        </p:nvSpPr>
        <p:spPr/>
        <p:txBody>
          <a:bodyPr/>
          <a:lstStyle/>
          <a:p>
            <a:fld id="{9B536768-C171-4A40-86CF-A60E08BEB5A1}" type="slidenum">
              <a:rPr lang="en-US" smtClean="0"/>
              <a:t>23</a:t>
            </a:fld>
            <a:endParaRPr lang="en-US"/>
          </a:p>
        </p:txBody>
      </p:sp>
      <p:graphicFrame>
        <p:nvGraphicFramePr>
          <p:cNvPr id="11" name="Table 10">
            <a:extLst>
              <a:ext uri="{FF2B5EF4-FFF2-40B4-BE49-F238E27FC236}">
                <a16:creationId xmlns:a16="http://schemas.microsoft.com/office/drawing/2014/main" id="{6C77DC5A-92CA-4DDD-B255-19A7C1FABCE9}"/>
              </a:ext>
            </a:extLst>
          </p:cNvPr>
          <p:cNvGraphicFramePr/>
          <p:nvPr/>
        </p:nvGraphicFramePr>
        <p:xfrm>
          <a:off x="1630221" y="1894308"/>
          <a:ext cx="7578437" cy="4063146"/>
        </p:xfrm>
        <a:graphic>
          <a:graphicData uri="http://schemas.openxmlformats.org/drawingml/2006/table">
            <a:tbl>
              <a:tblPr firstRow="1" firstCol="1" lastRow="1" lastCol="1" bandRow="1" bandCol="1"/>
              <a:tblGrid>
                <a:gridCol w="438728">
                  <a:extLst>
                    <a:ext uri="{9D8B030D-6E8A-4147-A177-3AD203B41FA5}">
                      <a16:colId xmlns:a16="http://schemas.microsoft.com/office/drawing/2014/main" val="3577076310"/>
                    </a:ext>
                  </a:extLst>
                </a:gridCol>
                <a:gridCol w="7139709">
                  <a:extLst>
                    <a:ext uri="{9D8B030D-6E8A-4147-A177-3AD203B41FA5}">
                      <a16:colId xmlns:a16="http://schemas.microsoft.com/office/drawing/2014/main" val="2809193044"/>
                    </a:ext>
                  </a:extLst>
                </a:gridCol>
              </a:tblGrid>
              <a:tr h="467675">
                <a:tc gridSpan="2">
                  <a:txBody>
                    <a:bodyPr/>
                    <a:lstStyle/>
                    <a:p>
                      <a:pPr marL="173736" marR="0" algn="l" fontAlgn="t">
                        <a:lnSpc>
                          <a:spcPct val="103000"/>
                        </a:lnSpc>
                        <a:spcBef>
                          <a:spcPts val="270"/>
                        </a:spcBef>
                        <a:spcAft>
                          <a:spcPts val="0"/>
                        </a:spcAft>
                      </a:pPr>
                      <a:r>
                        <a:rPr lang="en-US" sz="1100" b="1" i="0" u="none" strike="noStrike" dirty="0">
                          <a:effectLst/>
                          <a:latin typeface="Arial" panose="020B0604020202020204" pitchFamily="34" charset="0"/>
                          <a:ea typeface="Arial" panose="020B0604020202020204" pitchFamily="34" charset="0"/>
                          <a:cs typeface="Arial" panose="020B0604020202020204" pitchFamily="34" charset="0"/>
                        </a:rPr>
                        <a:t>CHANGE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shows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changes</a:t>
                      </a:r>
                      <a:r>
                        <a:rPr lang="en-US" sz="1100" b="1" i="0" u="none" strike="noStrike" spc="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4129809"/>
                  </a:ext>
                </a:extLst>
              </a:tr>
              <a:tr h="262309">
                <a:tc>
                  <a:txBody>
                    <a:bodyPr/>
                    <a:lstStyle/>
                    <a:p>
                      <a:pPr marL="0" marR="0" indent="0" algn="ctr" fontAlgn="t">
                        <a:lnSpc>
                          <a:spcPct val="10000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24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0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6829740"/>
                  </a:ext>
                </a:extLst>
              </a:tr>
              <a:tr h="285368">
                <a:tc>
                  <a:txBody>
                    <a:bodyPr/>
                    <a:lstStyle/>
                    <a:p>
                      <a:pPr marL="0" marR="0" indent="0" algn="ctr" fontAlgn="t">
                        <a:lnSpc>
                          <a:spcPct val="100000"/>
                        </a:lnSpc>
                        <a:spcBef>
                          <a:spcPts val="0"/>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7666145"/>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was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4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3830009"/>
                  </a:ext>
                </a:extLst>
              </a:tr>
              <a:tr h="292606">
                <a:tc>
                  <a:txBody>
                    <a:bodyPr/>
                    <a:lstStyle/>
                    <a:p>
                      <a:pPr marL="0" marR="54864" indent="0" algn="ctr" fontAlgn="t">
                        <a:lnSpc>
                          <a:spcPct val="100000"/>
                        </a:lnSpc>
                        <a:spcBef>
                          <a:spcPts val="0"/>
                        </a:spcBef>
                        <a:spcAft>
                          <a:spcPts val="0"/>
                        </a:spcAft>
                      </a:pPr>
                      <a:r>
                        <a:rPr lang="en-US" sz="105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9483283"/>
                  </a:ext>
                </a:extLst>
              </a:tr>
              <a:tr h="581175">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BENCHMARK</a:t>
                      </a:r>
                      <a:r>
                        <a:rPr lang="en-US" sz="1100" b="1"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compares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CUMBERLAND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and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4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a:t>
                      </a:r>
                      <a:r>
                        <a:rPr lang="en-US" sz="1100" b="0" i="0" u="none" strike="noStrike" spc="-2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924337544"/>
                  </a:ext>
                </a:extLst>
              </a:tr>
              <a:tr h="258317">
                <a:tc>
                  <a:txBody>
                    <a:bodyPr/>
                    <a:lstStyle/>
                    <a:p>
                      <a:pPr marL="0" marR="0" indent="0" algn="ctr" fontAlgn="t">
                        <a:lnSpc>
                          <a:spcPts val="156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16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CUMBERLAND</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35551793"/>
                  </a:ext>
                </a:extLst>
              </a:tr>
              <a:tr h="286534">
                <a:tc>
                  <a:txBody>
                    <a:bodyPr/>
                    <a:lstStyle/>
                    <a:p>
                      <a:pPr marL="0" marR="0" indent="0" algn="ctr" fontAlgn="t">
                        <a:lnSpc>
                          <a:spcPct val="107000"/>
                        </a:lnSpc>
                        <a:spcBef>
                          <a:spcPts val="145"/>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992782"/>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difference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between</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points.</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8453940"/>
                  </a:ext>
                </a:extLst>
              </a:tr>
              <a:tr h="292606">
                <a:tc>
                  <a:txBody>
                    <a:bodyPr/>
                    <a:lstStyle/>
                    <a:p>
                      <a:pPr marL="0" marR="54864" indent="0" algn="ctr" fontAlgn="t">
                        <a:lnSpc>
                          <a:spcPct val="107000"/>
                        </a:lnSpc>
                        <a:spcBef>
                          <a:spcPts val="235"/>
                        </a:spcBef>
                        <a:spcAft>
                          <a:spcPts val="0"/>
                        </a:spcAft>
                      </a:pPr>
                      <a:r>
                        <a:rPr lang="en-US" sz="110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4275082"/>
                  </a:ext>
                </a:extLst>
              </a:tr>
              <a:tr h="323543">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ADDITIONAL SYMBOLS</a:t>
                      </a: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223602133"/>
                  </a:ext>
                </a:extLst>
              </a:tr>
              <a:tr h="234695">
                <a:tc>
                  <a:txBody>
                    <a:bodyPr/>
                    <a:lstStyle/>
                    <a:p>
                      <a:pPr marL="0" marR="0" indent="0" algn="ctr" fontAlgn="t">
                        <a:lnSpc>
                          <a:spcPts val="1035"/>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results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unreliable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caution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when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interpreting.</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80737088"/>
                  </a:ext>
                </a:extLst>
              </a:tr>
              <a:tr h="261684">
                <a:tc>
                  <a:txBody>
                    <a:bodyPr/>
                    <a:lstStyle/>
                    <a:p>
                      <a:pPr marL="0" marR="0" indent="0" algn="ctr" fontAlgn="t">
                        <a:lnSpc>
                          <a:spcPct val="107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fontAlgn="t">
                        <a:lnSpc>
                          <a:spcPct val="100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unavailable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because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lack</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suppressed</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respondents.</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252415"/>
                  </a:ext>
                </a:extLst>
              </a:tr>
            </a:tbl>
          </a:graphicData>
        </a:graphic>
      </p:graphicFrame>
      <p:grpSp>
        <p:nvGrpSpPr>
          <p:cNvPr id="12" name="Group 11">
            <a:extLst>
              <a:ext uri="{FF2B5EF4-FFF2-40B4-BE49-F238E27FC236}">
                <a16:creationId xmlns:a16="http://schemas.microsoft.com/office/drawing/2014/main" id="{A4AE06E1-40E7-4064-BCF3-9261B3827261}"/>
              </a:ext>
            </a:extLst>
          </p:cNvPr>
          <p:cNvGrpSpPr>
            <a:grpSpLocks/>
          </p:cNvGrpSpPr>
          <p:nvPr/>
        </p:nvGrpSpPr>
        <p:grpSpPr bwMode="auto">
          <a:xfrm>
            <a:off x="1704690" y="3511267"/>
            <a:ext cx="7315200" cy="0"/>
            <a:chOff x="0" y="5"/>
            <a:chExt cx="9700" cy="0"/>
          </a:xfrm>
        </p:grpSpPr>
        <p:cxnSp>
          <p:nvCxnSpPr>
            <p:cNvPr id="13" name="Line 12">
              <a:extLst>
                <a:ext uri="{FF2B5EF4-FFF2-40B4-BE49-F238E27FC236}">
                  <a16:creationId xmlns:a16="http://schemas.microsoft.com/office/drawing/2014/main" id="{FE7C6E95-A452-4535-A69B-9AF18903DD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 name="Line 13">
              <a:extLst>
                <a:ext uri="{FF2B5EF4-FFF2-40B4-BE49-F238E27FC236}">
                  <a16:creationId xmlns:a16="http://schemas.microsoft.com/office/drawing/2014/main" id="{4A1523D7-9ABA-4933-A320-3ACF7FD6E46C}"/>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5" name="Group 14">
            <a:extLst>
              <a:ext uri="{FF2B5EF4-FFF2-40B4-BE49-F238E27FC236}">
                <a16:creationId xmlns:a16="http://schemas.microsoft.com/office/drawing/2014/main" id="{E32B7EE0-D3B7-4D3C-A8F8-0B2CABBC3A81}"/>
              </a:ext>
            </a:extLst>
          </p:cNvPr>
          <p:cNvGrpSpPr>
            <a:grpSpLocks/>
          </p:cNvGrpSpPr>
          <p:nvPr/>
        </p:nvGrpSpPr>
        <p:grpSpPr bwMode="auto">
          <a:xfrm>
            <a:off x="1704690" y="5166884"/>
            <a:ext cx="7315200" cy="0"/>
            <a:chOff x="0" y="5"/>
            <a:chExt cx="9700" cy="0"/>
          </a:xfrm>
        </p:grpSpPr>
        <p:cxnSp>
          <p:nvCxnSpPr>
            <p:cNvPr id="16" name="Line 12">
              <a:extLst>
                <a:ext uri="{FF2B5EF4-FFF2-40B4-BE49-F238E27FC236}">
                  <a16:creationId xmlns:a16="http://schemas.microsoft.com/office/drawing/2014/main" id="{FEBB8047-F331-4322-A92C-98EE6153C4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 name="Line 13">
              <a:extLst>
                <a:ext uri="{FF2B5EF4-FFF2-40B4-BE49-F238E27FC236}">
                  <a16:creationId xmlns:a16="http://schemas.microsoft.com/office/drawing/2014/main" id="{F7580AC2-1FB1-4FA8-9891-551D7469FF96}"/>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17">
            <a:extLst>
              <a:ext uri="{FF2B5EF4-FFF2-40B4-BE49-F238E27FC236}">
                <a16:creationId xmlns:a16="http://schemas.microsoft.com/office/drawing/2014/main" id="{BCAB0281-BC40-42FE-BC18-52515F9FCF6E}"/>
              </a:ext>
            </a:extLst>
          </p:cNvPr>
          <p:cNvSpPr/>
          <p:nvPr/>
        </p:nvSpPr>
        <p:spPr>
          <a:xfrm rot="1752931">
            <a:off x="7455685" y="2697851"/>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2420693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B956-788B-46F1-B834-9ACC4E1FAD3D}"/>
              </a:ext>
            </a:extLst>
          </p:cNvPr>
          <p:cNvSpPr>
            <a:spLocks noGrp="1"/>
          </p:cNvSpPr>
          <p:nvPr>
            <p:ph type="title"/>
          </p:nvPr>
        </p:nvSpPr>
        <p:spPr/>
        <p:txBody>
          <a:bodyPr/>
          <a:lstStyle/>
          <a:p>
            <a:r>
              <a:rPr lang="en-US" dirty="0"/>
              <a:t>How to Read County Health Profile</a:t>
            </a:r>
          </a:p>
        </p:txBody>
      </p:sp>
      <p:sp>
        <p:nvSpPr>
          <p:cNvPr id="3" name="Slide Number Placeholder 2">
            <a:extLst>
              <a:ext uri="{FF2B5EF4-FFF2-40B4-BE49-F238E27FC236}">
                <a16:creationId xmlns:a16="http://schemas.microsoft.com/office/drawing/2014/main" id="{C8EB47CA-AD6A-4E1A-B51A-C0BAEB7C5C7D}"/>
              </a:ext>
            </a:extLst>
          </p:cNvPr>
          <p:cNvSpPr>
            <a:spLocks noGrp="1"/>
          </p:cNvSpPr>
          <p:nvPr>
            <p:ph type="sldNum" sz="quarter" idx="12"/>
          </p:nvPr>
        </p:nvSpPr>
        <p:spPr/>
        <p:txBody>
          <a:bodyPr/>
          <a:lstStyle/>
          <a:p>
            <a:fld id="{9B536768-C171-4A40-86CF-A60E08BEB5A1}" type="slidenum">
              <a:rPr lang="en-US" smtClean="0"/>
              <a:t>24</a:t>
            </a:fld>
            <a:endParaRPr lang="en-US"/>
          </a:p>
        </p:txBody>
      </p:sp>
      <p:graphicFrame>
        <p:nvGraphicFramePr>
          <p:cNvPr id="5" name="Table 4">
            <a:extLst>
              <a:ext uri="{FF2B5EF4-FFF2-40B4-BE49-F238E27FC236}">
                <a16:creationId xmlns:a16="http://schemas.microsoft.com/office/drawing/2014/main" id="{679AECEC-8B60-4BE5-B8EB-5EC09ED121B2}"/>
              </a:ext>
            </a:extLst>
          </p:cNvPr>
          <p:cNvGraphicFramePr/>
          <p:nvPr>
            <p:extLst>
              <p:ext uri="{D42A27DB-BD31-4B8C-83A1-F6EECF244321}">
                <p14:modId xmlns:p14="http://schemas.microsoft.com/office/powerpoint/2010/main" val="3102822799"/>
              </p:ext>
            </p:extLst>
          </p:nvPr>
        </p:nvGraphicFramePr>
        <p:xfrm>
          <a:off x="1353105" y="1265923"/>
          <a:ext cx="8700652" cy="1276350"/>
        </p:xfrm>
        <a:graphic>
          <a:graphicData uri="http://schemas.openxmlformats.org/drawingml/2006/table">
            <a:tbl>
              <a:tblPr/>
              <a:tblGrid>
                <a:gridCol w="2907260">
                  <a:extLst>
                    <a:ext uri="{9D8B030D-6E8A-4147-A177-3AD203B41FA5}">
                      <a16:colId xmlns:a16="http://schemas.microsoft.com/office/drawing/2014/main" val="3486292571"/>
                    </a:ext>
                  </a:extLst>
                </a:gridCol>
                <a:gridCol w="862036">
                  <a:extLst>
                    <a:ext uri="{9D8B030D-6E8A-4147-A177-3AD203B41FA5}">
                      <a16:colId xmlns:a16="http://schemas.microsoft.com/office/drawing/2014/main" val="4038501399"/>
                    </a:ext>
                  </a:extLst>
                </a:gridCol>
                <a:gridCol w="862036">
                  <a:extLst>
                    <a:ext uri="{9D8B030D-6E8A-4147-A177-3AD203B41FA5}">
                      <a16:colId xmlns:a16="http://schemas.microsoft.com/office/drawing/2014/main" val="565970528"/>
                    </a:ext>
                  </a:extLst>
                </a:gridCol>
                <a:gridCol w="862036">
                  <a:extLst>
                    <a:ext uri="{9D8B030D-6E8A-4147-A177-3AD203B41FA5}">
                      <a16:colId xmlns:a16="http://schemas.microsoft.com/office/drawing/2014/main" val="3059820968"/>
                    </a:ext>
                  </a:extLst>
                </a:gridCol>
                <a:gridCol w="991370">
                  <a:extLst>
                    <a:ext uri="{9D8B030D-6E8A-4147-A177-3AD203B41FA5}">
                      <a16:colId xmlns:a16="http://schemas.microsoft.com/office/drawing/2014/main" val="3174305511"/>
                    </a:ext>
                  </a:extLst>
                </a:gridCol>
                <a:gridCol w="705955">
                  <a:extLst>
                    <a:ext uri="{9D8B030D-6E8A-4147-A177-3AD203B41FA5}">
                      <a16:colId xmlns:a16="http://schemas.microsoft.com/office/drawing/2014/main" val="3302479852"/>
                    </a:ext>
                  </a:extLst>
                </a:gridCol>
                <a:gridCol w="863431">
                  <a:extLst>
                    <a:ext uri="{9D8B030D-6E8A-4147-A177-3AD203B41FA5}">
                      <a16:colId xmlns:a16="http://schemas.microsoft.com/office/drawing/2014/main" val="3775131590"/>
                    </a:ext>
                  </a:extLst>
                </a:gridCol>
                <a:gridCol w="646528">
                  <a:extLst>
                    <a:ext uri="{9D8B030D-6E8A-4147-A177-3AD203B41FA5}">
                      <a16:colId xmlns:a16="http://schemas.microsoft.com/office/drawing/2014/main" val="2111280700"/>
                    </a:ext>
                  </a:extLst>
                </a:gridCol>
              </a:tblGrid>
              <a:tr h="276225">
                <a:tc>
                  <a:txBody>
                    <a:bodyPr/>
                    <a:lstStyle/>
                    <a:p>
                      <a:pPr algn="l" fontAlgn="ctr">
                        <a:spcBef>
                          <a:spcPts val="0"/>
                        </a:spcBef>
                        <a:spcAft>
                          <a:spcPts val="0"/>
                        </a:spcAft>
                      </a:pPr>
                      <a:endParaRPr lang="en-US" sz="3200" b="0" i="0" u="none" strike="noStrike" dirty="0">
                        <a:effectLst/>
                        <a:latin typeface="Arial" panose="020B0604020202020204" pitchFamily="34" charset="0"/>
                      </a:endParaRPr>
                    </a:p>
                  </a:txBody>
                  <a:tcPr marL="9525" marR="9525" marT="9525" marB="0"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gridSpan="3">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AROOSTOOK COUNTY</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BENCHMARKS</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22373"/>
                  </a:ext>
                </a:extLst>
              </a:tr>
              <a:tr h="247650">
                <a:tc>
                  <a:txBody>
                    <a:bodyPr/>
                    <a:lstStyle/>
                    <a:p>
                      <a:pPr algn="l" fontAlgn="ctr">
                        <a:spcBef>
                          <a:spcPts val="0"/>
                        </a:spcBef>
                        <a:spcAft>
                          <a:spcPts val="0"/>
                        </a:spcAft>
                      </a:pPr>
                      <a:r>
                        <a:rPr lang="en-US" sz="1800" b="1" i="0" u="none" strike="noStrike" dirty="0">
                          <a:solidFill>
                            <a:srgbClr val="FFFFFF"/>
                          </a:solidFill>
                          <a:effectLst/>
                          <a:latin typeface="Calibri" panose="020F0502020204030204" pitchFamily="34" charset="0"/>
                        </a:rPr>
                        <a:t>INDICATOR</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61D39"/>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1</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2</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200" b="1" i="0" u="none" strike="noStrike">
                          <a:solidFill>
                            <a:srgbClr val="FFFFFF"/>
                          </a:solidFill>
                          <a:effectLst/>
                          <a:latin typeface="Calibri" panose="020F0502020204030204" pitchFamily="34" charset="0"/>
                        </a:rPr>
                        <a:t>CHANGE</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MAINE</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U.S.</a:t>
                      </a:r>
                      <a:endParaRPr lang="en-US" sz="3200" b="0" i="0" u="none" strike="noStrike" dirty="0">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extLst>
                  <a:ext uri="{0D108BD9-81ED-4DB2-BD59-A6C34878D82A}">
                    <a16:rowId xmlns:a16="http://schemas.microsoft.com/office/drawing/2014/main" val="1564827386"/>
                  </a:ext>
                </a:extLst>
              </a:tr>
              <a:tr h="323850">
                <a:tc>
                  <a:txBody>
                    <a:bodyPr/>
                    <a:lstStyle/>
                    <a:p>
                      <a:pPr algn="l" fontAlgn="ctr">
                        <a:spcBef>
                          <a:spcPts val="0"/>
                        </a:spcBef>
                        <a:spcAft>
                          <a:spcPts val="0"/>
                        </a:spcAft>
                      </a:pPr>
                      <a:r>
                        <a:rPr lang="en-US" sz="1400" b="1" i="0" u="none" strike="noStrike" dirty="0">
                          <a:solidFill>
                            <a:srgbClr val="000000"/>
                          </a:solidFill>
                          <a:effectLst/>
                          <a:latin typeface="Calibri" panose="020F0502020204030204" pitchFamily="34" charset="0"/>
                        </a:rPr>
                        <a:t>Individuals living in poverty</a:t>
                      </a:r>
                      <a:endParaRPr lang="en-US" sz="36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2009-2011</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15.6%</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16.1%</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BFBFBF"/>
                          </a:solidFill>
                          <a:effectLst/>
                          <a:latin typeface="Wingdings" panose="05000000000000000000" pitchFamily="2" charset="2"/>
                        </a:rPr>
                        <a:t>¡</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11.8%</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3200" b="0" i="0" u="none" strike="noStrike" dirty="0">
                          <a:solidFill>
                            <a:srgbClr val="FF0000"/>
                          </a:solidFill>
                          <a:effectLst/>
                          <a:latin typeface="Arial Black" panose="020B0A04020102020204" pitchFamily="34" charset="0"/>
                        </a:rPr>
                        <a:t>!</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12.3%</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dirty="0">
                          <a:solidFill>
                            <a:srgbClr val="808080"/>
                          </a:solidFill>
                          <a:effectLst/>
                          <a:latin typeface="Calibri" panose="020F0502020204030204" pitchFamily="34" charset="0"/>
                        </a:rPr>
                        <a:t>N/A</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50693085"/>
                  </a:ext>
                </a:extLst>
              </a:tr>
            </a:tbl>
          </a:graphicData>
        </a:graphic>
      </p:graphicFrame>
      <p:sp>
        <p:nvSpPr>
          <p:cNvPr id="7" name="Rectangle 6">
            <a:extLst>
              <a:ext uri="{FF2B5EF4-FFF2-40B4-BE49-F238E27FC236}">
                <a16:creationId xmlns:a16="http://schemas.microsoft.com/office/drawing/2014/main" id="{EF941650-DCEB-4916-A790-871750623C5C}"/>
              </a:ext>
            </a:extLst>
          </p:cNvPr>
          <p:cNvSpPr/>
          <p:nvPr/>
        </p:nvSpPr>
        <p:spPr>
          <a:xfrm rot="1752931">
            <a:off x="8543434" y="779654"/>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graphicFrame>
        <p:nvGraphicFramePr>
          <p:cNvPr id="6" name="Chart 5">
            <a:extLst>
              <a:ext uri="{FF2B5EF4-FFF2-40B4-BE49-F238E27FC236}">
                <a16:creationId xmlns:a16="http://schemas.microsoft.com/office/drawing/2014/main" id="{7547B645-18EF-4F6C-9065-916427B1FB43}"/>
              </a:ext>
            </a:extLst>
          </p:cNvPr>
          <p:cNvGraphicFramePr>
            <a:graphicFrameLocks noGrp="1"/>
          </p:cNvGraphicFramePr>
          <p:nvPr>
            <p:extLst>
              <p:ext uri="{D42A27DB-BD31-4B8C-83A1-F6EECF244321}">
                <p14:modId xmlns:p14="http://schemas.microsoft.com/office/powerpoint/2010/main" val="1083206333"/>
              </p:ext>
            </p:extLst>
          </p:nvPr>
        </p:nvGraphicFramePr>
        <p:xfrm>
          <a:off x="2518403" y="2754515"/>
          <a:ext cx="7535354" cy="3361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6198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Data</a:t>
            </a:r>
          </a:p>
        </p:txBody>
      </p:sp>
      <p:sp>
        <p:nvSpPr>
          <p:cNvPr id="3" name="Slide Number Placeholder 2"/>
          <p:cNvSpPr>
            <a:spLocks noGrp="1"/>
          </p:cNvSpPr>
          <p:nvPr>
            <p:ph type="sldNum" sz="quarter" idx="12"/>
          </p:nvPr>
        </p:nvSpPr>
        <p:spPr/>
        <p:txBody>
          <a:bodyPr/>
          <a:lstStyle/>
          <a:p>
            <a:fld id="{9B536768-C171-4A40-86CF-A60E08BEB5A1}" type="slidenum">
              <a:rPr lang="en-US" smtClean="0"/>
              <a:t>25</a:t>
            </a:fld>
            <a:endParaRPr lang="en-US"/>
          </a:p>
        </p:txBody>
      </p:sp>
      <p:sp>
        <p:nvSpPr>
          <p:cNvPr id="4" name="TextBox 3"/>
          <p:cNvSpPr txBox="1"/>
          <p:nvPr/>
        </p:nvSpPr>
        <p:spPr>
          <a:xfrm>
            <a:off x="7973568" y="914400"/>
            <a:ext cx="3236976" cy="523220"/>
          </a:xfrm>
          <a:prstGeom prst="rect">
            <a:avLst/>
          </a:prstGeom>
          <a:noFill/>
        </p:spPr>
        <p:txBody>
          <a:bodyPr wrap="square" rtlCol="0">
            <a:spAutoFit/>
          </a:bodyPr>
          <a:lstStyle/>
          <a:p>
            <a:r>
              <a:rPr lang="en-US" sz="2800" dirty="0">
                <a:hlinkClick r:id="rId3"/>
              </a:rPr>
              <a:t>www.mainechna.org</a:t>
            </a:r>
            <a:endParaRPr lang="en-US" sz="2800" dirty="0"/>
          </a:p>
        </p:txBody>
      </p:sp>
      <p:pic>
        <p:nvPicPr>
          <p:cNvPr id="5" name="Picture 4"/>
          <p:cNvPicPr>
            <a:picLocks noChangeAspect="1"/>
          </p:cNvPicPr>
          <p:nvPr/>
        </p:nvPicPr>
        <p:blipFill rotWithShape="1">
          <a:blip r:embed="rId4"/>
          <a:srcRect l="666" t="681" r="57633" b="1598"/>
          <a:stretch/>
        </p:blipFill>
        <p:spPr>
          <a:xfrm>
            <a:off x="922742" y="1205126"/>
            <a:ext cx="6215674" cy="4931444"/>
          </a:xfrm>
          <a:prstGeom prst="rect">
            <a:avLst/>
          </a:prstGeom>
        </p:spPr>
      </p:pic>
      <p:pic>
        <p:nvPicPr>
          <p:cNvPr id="6" name="Picture 5"/>
          <p:cNvPicPr>
            <a:picLocks noChangeAspect="1"/>
          </p:cNvPicPr>
          <p:nvPr/>
        </p:nvPicPr>
        <p:blipFill>
          <a:blip r:embed="rId5"/>
          <a:stretch>
            <a:fillRect/>
          </a:stretch>
        </p:blipFill>
        <p:spPr>
          <a:xfrm>
            <a:off x="7118223" y="2508533"/>
            <a:ext cx="3177921" cy="3847817"/>
          </a:xfrm>
          <a:prstGeom prst="rect">
            <a:avLst/>
          </a:prstGeom>
        </p:spPr>
      </p:pic>
      <p:pic>
        <p:nvPicPr>
          <p:cNvPr id="7" name="Picture 6"/>
          <p:cNvPicPr>
            <a:picLocks noChangeAspect="1"/>
          </p:cNvPicPr>
          <p:nvPr/>
        </p:nvPicPr>
        <p:blipFill rotWithShape="1">
          <a:blip r:embed="rId6"/>
          <a:srcRect l="21913" t="-16937" r="548" b="22953"/>
          <a:stretch/>
        </p:blipFill>
        <p:spPr>
          <a:xfrm>
            <a:off x="3602735" y="1688640"/>
            <a:ext cx="7488937" cy="286464"/>
          </a:xfrm>
          <a:prstGeom prst="rect">
            <a:avLst/>
          </a:prstGeom>
        </p:spPr>
      </p:pic>
      <p:cxnSp>
        <p:nvCxnSpPr>
          <p:cNvPr id="9" name="Straight Arrow Connector 8"/>
          <p:cNvCxnSpPr/>
          <p:nvPr/>
        </p:nvCxnSpPr>
        <p:spPr>
          <a:xfrm flipV="1">
            <a:off x="594360" y="3474720"/>
            <a:ext cx="393192" cy="274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57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57245-D920-43DC-944B-515557010D31}"/>
              </a:ext>
            </a:extLst>
          </p:cNvPr>
          <p:cNvSpPr>
            <a:spLocks noGrp="1"/>
          </p:cNvSpPr>
          <p:nvPr>
            <p:ph type="title"/>
          </p:nvPr>
        </p:nvSpPr>
        <p:spPr/>
        <p:txBody>
          <a:bodyPr>
            <a:normAutofit/>
          </a:bodyPr>
          <a:lstStyle/>
          <a:p>
            <a:r>
              <a:rPr lang="en-US" dirty="0"/>
              <a:t>Key Findings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26</a:t>
            </a:fld>
            <a:endParaRPr lang="en-US"/>
          </a:p>
        </p:txBody>
      </p:sp>
    </p:spTree>
    <p:extLst>
      <p:ext uri="{BB962C8B-B14F-4D97-AF65-F5344CB8AC3E}">
        <p14:creationId xmlns:p14="http://schemas.microsoft.com/office/powerpoint/2010/main" val="638424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pic>
        <p:nvPicPr>
          <p:cNvPr id="5" name="Picture 4" descr="Map&#10;&#10;Description automatically generated">
            <a:extLst>
              <a:ext uri="{FF2B5EF4-FFF2-40B4-BE49-F238E27FC236}">
                <a16:creationId xmlns:a16="http://schemas.microsoft.com/office/drawing/2014/main" id="{AE80D32D-E797-4E3F-ACDA-6509A5239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720" y="1484144"/>
            <a:ext cx="3510242" cy="4663440"/>
          </a:xfrm>
          <a:prstGeom prst="rect">
            <a:avLst/>
          </a:prstGeom>
        </p:spPr>
      </p:pic>
      <p:sp>
        <p:nvSpPr>
          <p:cNvPr id="6" name="Text Box 62">
            <a:extLst>
              <a:ext uri="{FF2B5EF4-FFF2-40B4-BE49-F238E27FC236}">
                <a16:creationId xmlns:a16="http://schemas.microsoft.com/office/drawing/2014/main" id="{2FD7DBAD-00E4-4571-8310-05E76BCB708E}"/>
              </a:ext>
            </a:extLst>
          </p:cNvPr>
          <p:cNvSpPr txBox="1">
            <a:spLocks noChangeArrowheads="1"/>
          </p:cNvSpPr>
          <p:nvPr/>
        </p:nvSpPr>
        <p:spPr bwMode="auto">
          <a:xfrm>
            <a:off x="549603" y="1316391"/>
            <a:ext cx="2620500" cy="64537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050" b="1" dirty="0">
                <a:effectLst/>
                <a:latin typeface="Arial" panose="020B0604020202020204" pitchFamily="34" charset="0"/>
                <a:ea typeface="Calibri" panose="020F0502020204030204" pitchFamily="34" charset="0"/>
                <a:cs typeface="Arial" panose="020B0604020202020204" pitchFamily="34" charset="0"/>
              </a:rPr>
              <a:t>Life Expectancy</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2017-2019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National Center for Health Statistics,</a:t>
            </a: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CDC</a:t>
            </a: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482" y="2419514"/>
            <a:ext cx="3037777" cy="344123"/>
          </a:xfrm>
          <a:prstGeom prst="rect">
            <a:avLst/>
          </a:prstGeom>
        </p:spPr>
      </p:pic>
      <p:graphicFrame>
        <p:nvGraphicFramePr>
          <p:cNvPr id="2" name="Table 7">
            <a:extLst>
              <a:ext uri="{FF2B5EF4-FFF2-40B4-BE49-F238E27FC236}">
                <a16:creationId xmlns:a16="http://schemas.microsoft.com/office/drawing/2014/main" id="{7EA8C6EE-B091-4B0C-915B-39EBCFAB1396}"/>
              </a:ext>
            </a:extLst>
          </p:cNvPr>
          <p:cNvGraphicFramePr>
            <a:graphicFrameLocks noGrp="1"/>
          </p:cNvGraphicFramePr>
          <p:nvPr>
            <p:extLst>
              <p:ext uri="{D42A27DB-BD31-4B8C-83A1-F6EECF244321}">
                <p14:modId xmlns:p14="http://schemas.microsoft.com/office/powerpoint/2010/main" val="851858948"/>
              </p:ext>
            </p:extLst>
          </p:nvPr>
        </p:nvGraphicFramePr>
        <p:xfrm>
          <a:off x="5465482" y="2986276"/>
          <a:ext cx="5381334" cy="1712408"/>
        </p:xfrm>
        <a:graphic>
          <a:graphicData uri="http://schemas.openxmlformats.org/drawingml/2006/table">
            <a:tbl>
              <a:tblPr firstRow="1" bandRow="1">
                <a:tableStyleId>{2A488322-F2BA-4B5B-9748-0D474271808F}</a:tableStyleId>
              </a:tblPr>
              <a:tblGrid>
                <a:gridCol w="556627">
                  <a:extLst>
                    <a:ext uri="{9D8B030D-6E8A-4147-A177-3AD203B41FA5}">
                      <a16:colId xmlns:a16="http://schemas.microsoft.com/office/drawing/2014/main" val="2218372706"/>
                    </a:ext>
                  </a:extLst>
                </a:gridCol>
                <a:gridCol w="2410691">
                  <a:extLst>
                    <a:ext uri="{9D8B030D-6E8A-4147-A177-3AD203B41FA5}">
                      <a16:colId xmlns:a16="http://schemas.microsoft.com/office/drawing/2014/main" val="783766752"/>
                    </a:ext>
                  </a:extLst>
                </a:gridCol>
                <a:gridCol w="2414016">
                  <a:extLst>
                    <a:ext uri="{9D8B030D-6E8A-4147-A177-3AD203B41FA5}">
                      <a16:colId xmlns:a16="http://schemas.microsoft.com/office/drawing/2014/main" val="1199976438"/>
                    </a:ext>
                  </a:extLst>
                </a:gridCol>
              </a:tblGrid>
              <a:tr h="270171">
                <a:tc>
                  <a:txBody>
                    <a:bodyPr/>
                    <a:lstStyle/>
                    <a:p>
                      <a:pPr algn="ctr"/>
                      <a:r>
                        <a:rPr lang="en-US" sz="1200" dirty="0">
                          <a:solidFill>
                            <a:schemeClr val="bg1"/>
                          </a:solidFill>
                        </a:rPr>
                        <a:t>RANK</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MAINE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CUMBERLAND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extLst>
                  <a:ext uri="{0D108BD9-81ED-4DB2-BD59-A6C34878D82A}">
                    <a16:rowId xmlns:a16="http://schemas.microsoft.com/office/drawing/2014/main" val="3425050845"/>
                  </a:ext>
                </a:extLst>
              </a:tr>
              <a:tr h="270171">
                <a:tc>
                  <a:txBody>
                    <a:bodyPr/>
                    <a:lstStyle/>
                    <a:p>
                      <a:pPr algn="ctr"/>
                      <a:r>
                        <a:rPr lang="en-US" sz="1200" b="1"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Cancer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8068524"/>
                  </a:ext>
                </a:extLst>
              </a:tr>
              <a:tr h="270171">
                <a:tc>
                  <a:txBody>
                    <a:bodyPr/>
                    <a:lstStyle/>
                    <a:p>
                      <a:pPr algn="ctr"/>
                      <a:r>
                        <a:rPr lang="en-US" sz="1200"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Heart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Heart Disease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1578050"/>
                  </a:ext>
                </a:extLst>
              </a:tr>
              <a:tr h="270171">
                <a:tc>
                  <a:txBody>
                    <a:bodyPr/>
                    <a:lstStyle/>
                    <a:p>
                      <a:pPr algn="ctr"/>
                      <a:r>
                        <a:rPr lang="en-US" sz="1200" b="1"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Unintentional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Unintentional Injury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5492348"/>
                  </a:ext>
                </a:extLst>
              </a:tr>
              <a:tr h="340808">
                <a:tc>
                  <a:txBody>
                    <a:bodyPr/>
                    <a:lstStyle/>
                    <a:p>
                      <a:pPr algn="ctr"/>
                      <a:r>
                        <a:rPr lang="en-US" sz="1200" b="1"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Chronic Lower Respiratory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Chronic Lower Respiratory Disease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2243075"/>
                  </a:ext>
                </a:extLst>
              </a:tr>
              <a:tr h="270171">
                <a:tc>
                  <a:txBody>
                    <a:bodyPr/>
                    <a:lstStyle/>
                    <a:p>
                      <a:pPr algn="ctr"/>
                      <a:r>
                        <a:rPr lang="en-US" sz="1200" b="1"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Alzheimer's Disease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483294"/>
                  </a:ext>
                </a:extLst>
              </a:tr>
            </a:tbl>
          </a:graphicData>
        </a:graphic>
      </p:graphicFrame>
    </p:spTree>
    <p:extLst>
      <p:ext uri="{BB962C8B-B14F-4D97-AF65-F5344CB8AC3E}">
        <p14:creationId xmlns:p14="http://schemas.microsoft.com/office/powerpoint/2010/main" val="1413118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4" name="Text Box 2">
            <a:extLst>
              <a:ext uri="{FF2B5EF4-FFF2-40B4-BE49-F238E27FC236}">
                <a16:creationId xmlns:a16="http://schemas.microsoft.com/office/drawing/2014/main" id="{8B1609A1-F397-4B45-A933-1675B1C5BA06}"/>
              </a:ext>
            </a:extLst>
          </p:cNvPr>
          <p:cNvSpPr txBox="1">
            <a:spLocks noChangeArrowheads="1"/>
          </p:cNvSpPr>
          <p:nvPr/>
        </p:nvSpPr>
        <p:spPr bwMode="auto">
          <a:xfrm>
            <a:off x="1298142" y="1607127"/>
            <a:ext cx="2102572" cy="2290619"/>
          </a:xfrm>
          <a:prstGeom prst="rect">
            <a:avLst/>
          </a:prstGeom>
          <a:solidFill>
            <a:schemeClr val="accent1">
              <a:lumMod val="20000"/>
              <a:lumOff val="80000"/>
            </a:schemeClr>
          </a:solidFill>
          <a:ln w="9525">
            <a:solidFill>
              <a:schemeClr val="tx1">
                <a:lumMod val="50000"/>
                <a:lumOff val="50000"/>
              </a:schemeClr>
            </a:solidFill>
            <a:miter lim="800000"/>
            <a:headEnd/>
            <a:tailEnd/>
          </a:ln>
        </p:spPr>
        <p:txBody>
          <a:bodyPr rot="0" vert="horz" wrap="square" lIns="0" tIns="0" rIns="0" bIns="0" anchor="ctr" anchorCtr="0">
            <a:noAutofit/>
          </a:bodyPr>
          <a:lstStyle/>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CUMBERLAND COUNTY</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00"/>
              </a:spcAft>
            </a:pPr>
            <a:r>
              <a:rPr lang="en-US" sz="2800" b="1" dirty="0">
                <a:latin typeface="HelveticaNeueLT Std Med" panose="020B0604020202020204" pitchFamily="34" charset="0"/>
                <a:ea typeface="Calibri" panose="020F0502020204030204" pitchFamily="34" charset="0"/>
                <a:cs typeface="Calibri" panose="020F0502020204030204" pitchFamily="34" charset="0"/>
              </a:rPr>
              <a:t>292,307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STATE OF MAINE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1,362,359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F603DAE-02DD-4B36-90E6-57A9007491DC}"/>
              </a:ext>
            </a:extLst>
          </p:cNvPr>
          <p:cNvSpPr/>
          <p:nvPr/>
        </p:nvSpPr>
        <p:spPr>
          <a:xfrm>
            <a:off x="4229822" y="1388369"/>
            <a:ext cx="6858000" cy="4572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 distribution for </a:t>
            </a:r>
            <a:r>
              <a:rPr 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CUMBERLAND</a:t>
            </a: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County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900" b="1" dirty="0">
                <a:effectLst/>
                <a:latin typeface="HelveticaNeueLT Std Lt" panose="020B0403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D667CE54-A0EE-40A6-8D25-7C0079FBE327}"/>
              </a:ext>
            </a:extLst>
          </p:cNvPr>
          <p:cNvCxnSpPr>
            <a:stCxn id="4" idx="1"/>
            <a:endCxn id="4" idx="3"/>
          </p:cNvCxnSpPr>
          <p:nvPr/>
        </p:nvCxnSpPr>
        <p:spPr>
          <a:xfrm>
            <a:off x="1298142" y="2752437"/>
            <a:ext cx="210257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442293F-03A5-4CC2-A83B-6D72A60CA3B4}"/>
              </a:ext>
            </a:extLst>
          </p:cNvPr>
          <p:cNvGrpSpPr/>
          <p:nvPr/>
        </p:nvGrpSpPr>
        <p:grpSpPr>
          <a:xfrm>
            <a:off x="4315310" y="1899782"/>
            <a:ext cx="6858000" cy="3995928"/>
            <a:chOff x="0" y="0"/>
            <a:chExt cx="5595938" cy="3479482"/>
          </a:xfrm>
          <a:noFill/>
        </p:grpSpPr>
        <p:graphicFrame>
          <p:nvGraphicFramePr>
            <p:cNvPr id="8" name="Chart 7">
              <a:extLst>
                <a:ext uri="{FF2B5EF4-FFF2-40B4-BE49-F238E27FC236}">
                  <a16:creationId xmlns:a16="http://schemas.microsoft.com/office/drawing/2014/main" id="{460950D3-7317-48D7-9DD1-30966A9B450E}"/>
                </a:ext>
              </a:extLst>
            </p:cNvPr>
            <p:cNvGraphicFramePr>
              <a:graphicFrameLocks/>
            </p:cNvGraphicFramePr>
            <p:nvPr>
              <p:extLst>
                <p:ext uri="{D42A27DB-BD31-4B8C-83A1-F6EECF244321}">
                  <p14:modId xmlns:p14="http://schemas.microsoft.com/office/powerpoint/2010/main" val="1360788889"/>
                </p:ext>
              </p:extLst>
            </p:nvPr>
          </p:nvGraphicFramePr>
          <p:xfrm>
            <a:off x="2852738" y="0"/>
            <a:ext cx="2743200" cy="3474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72CAD9FB-6242-48EF-8F85-C6F91C76E6C2}"/>
                </a:ext>
              </a:extLst>
            </p:cNvPr>
            <p:cNvGraphicFramePr/>
            <p:nvPr>
              <p:extLst>
                <p:ext uri="{D42A27DB-BD31-4B8C-83A1-F6EECF244321}">
                  <p14:modId xmlns:p14="http://schemas.microsoft.com/office/powerpoint/2010/main" val="3302792705"/>
                </p:ext>
              </p:extLst>
            </p:nvPr>
          </p:nvGraphicFramePr>
          <p:xfrm>
            <a:off x="0" y="4762"/>
            <a:ext cx="3017520" cy="3474720"/>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677055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7" name="Text Box 62">
            <a:extLst>
              <a:ext uri="{FF2B5EF4-FFF2-40B4-BE49-F238E27FC236}">
                <a16:creationId xmlns:a16="http://schemas.microsoft.com/office/drawing/2014/main" id="{2F87A891-F78D-4E2D-BB22-D5AB07C2D5B1}"/>
              </a:ext>
            </a:extLst>
          </p:cNvPr>
          <p:cNvSpPr txBox="1">
            <a:spLocks noChangeArrowheads="1"/>
          </p:cNvSpPr>
          <p:nvPr/>
        </p:nvSpPr>
        <p:spPr bwMode="auto">
          <a:xfrm>
            <a:off x="3077497" y="1386727"/>
            <a:ext cx="3267886" cy="11794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Percentage of people living in</a:t>
            </a:r>
          </a:p>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rural areas</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2019</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i="1" dirty="0">
                <a:effectLst/>
                <a:latin typeface="Arial" panose="020B0604020202020204" pitchFamily="34" charset="0"/>
                <a:ea typeface="Calibri" panose="020F0502020204030204" pitchFamily="34" charset="0"/>
                <a:cs typeface="Arial" panose="020B0604020202020204" pitchFamily="34" charset="0"/>
              </a:rPr>
              <a:t>New England Round Table for Rural Health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Map&#10;&#10;Description automatically generated">
            <a:extLst>
              <a:ext uri="{FF2B5EF4-FFF2-40B4-BE49-F238E27FC236}">
                <a16:creationId xmlns:a16="http://schemas.microsoft.com/office/drawing/2014/main" id="{C87C7D66-8417-4DE4-BFCB-6B9712EE8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354" y="0"/>
            <a:ext cx="4316361" cy="6108736"/>
          </a:xfrm>
          <a:prstGeom prst="rect">
            <a:avLst/>
          </a:prstGeom>
        </p:spPr>
      </p:pic>
    </p:spTree>
    <p:extLst>
      <p:ext uri="{BB962C8B-B14F-4D97-AF65-F5344CB8AC3E}">
        <p14:creationId xmlns:p14="http://schemas.microsoft.com/office/powerpoint/2010/main" val="3826487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78EDF0-1774-4DD6-8B39-ADDD807F62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36768-C171-4A40-86CF-A60E08BEB5A1}"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7AC8A1A9-F642-474E-91BB-00BD474ED439}"/>
              </a:ext>
            </a:extLst>
          </p:cNvPr>
          <p:cNvSpPr>
            <a:spLocks noGrp="1"/>
          </p:cNvSpPr>
          <p:nvPr>
            <p:ph type="title" idx="4294967295"/>
          </p:nvPr>
        </p:nvSpPr>
        <p:spPr>
          <a:xfrm>
            <a:off x="0" y="182563"/>
            <a:ext cx="10515600" cy="1325562"/>
          </a:xfrm>
        </p:spPr>
        <p:txBody>
          <a:bodyPr/>
          <a:lstStyle/>
          <a:p>
            <a:r>
              <a:rPr lang="en-US" dirty="0"/>
              <a:t>Thank you, </a:t>
            </a:r>
            <a:r>
              <a:rPr lang="en-US" dirty="0" smtClean="0"/>
              <a:t>local planning team</a:t>
            </a:r>
            <a:endParaRPr lang="en-US" dirty="0"/>
          </a:p>
        </p:txBody>
      </p:sp>
      <p:graphicFrame>
        <p:nvGraphicFramePr>
          <p:cNvPr id="8" name="Content Placeholder 4">
            <a:extLst>
              <a:ext uri="{FF2B5EF4-FFF2-40B4-BE49-F238E27FC236}">
                <a16:creationId xmlns:a16="http://schemas.microsoft.com/office/drawing/2014/main" id="{2C43E3D0-737B-4C4B-8FA2-FC04A2F6F7E2}"/>
              </a:ext>
            </a:extLst>
          </p:cNvPr>
          <p:cNvGraphicFramePr>
            <a:graphicFrameLocks/>
          </p:cNvGraphicFramePr>
          <p:nvPr>
            <p:extLst>
              <p:ext uri="{D42A27DB-BD31-4B8C-83A1-F6EECF244321}">
                <p14:modId xmlns:p14="http://schemas.microsoft.com/office/powerpoint/2010/main" val="2778378967"/>
              </p:ext>
            </p:extLst>
          </p:nvPr>
        </p:nvGraphicFramePr>
        <p:xfrm>
          <a:off x="254001" y="1226185"/>
          <a:ext cx="11938000" cy="4764405"/>
        </p:xfrm>
        <a:graphic>
          <a:graphicData uri="http://schemas.openxmlformats.org/drawingml/2006/table">
            <a:tbl>
              <a:tblPr>
                <a:tableStyleId>{2D5ABB26-0587-4C30-8999-92F81FD0307C}</a:tableStyleId>
              </a:tblPr>
              <a:tblGrid>
                <a:gridCol w="5899456">
                  <a:extLst>
                    <a:ext uri="{9D8B030D-6E8A-4147-A177-3AD203B41FA5}">
                      <a16:colId xmlns:a16="http://schemas.microsoft.com/office/drawing/2014/main" val="20000"/>
                    </a:ext>
                  </a:extLst>
                </a:gridCol>
                <a:gridCol w="6038544">
                  <a:extLst>
                    <a:ext uri="{9D8B030D-6E8A-4147-A177-3AD203B41FA5}">
                      <a16:colId xmlns:a16="http://schemas.microsoft.com/office/drawing/2014/main" val="20001"/>
                    </a:ext>
                  </a:extLst>
                </a:gridCol>
              </a:tblGrid>
              <a:tr h="379601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400" b="0" i="0" u="none" strike="noStrike" baseline="0" dirty="0" smtClean="0">
                          <a:solidFill>
                            <a:srgbClr val="000000"/>
                          </a:solidFill>
                          <a:effectLst/>
                          <a:latin typeface="Arial" panose="020B0604020202020204" pitchFamily="34" charset="0"/>
                          <a:cs typeface="Arial" panose="020B0604020202020204" pitchFamily="34" charset="0"/>
                        </a:rPr>
                        <a:t>Catholic Charities</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2400" u="none" strike="noStrike" dirty="0" smtClean="0">
                        <a:effectLst/>
                        <a:latin typeface="Arial" panose="020B0604020202020204" pitchFamily="34" charset="0"/>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2400" u="none" strike="noStrike" dirty="0" smtClean="0">
                          <a:effectLst/>
                          <a:latin typeface="Arial" panose="020B0604020202020204" pitchFamily="34" charset="0"/>
                          <a:cs typeface="Arial" panose="020B0604020202020204" pitchFamily="34" charset="0"/>
                        </a:rPr>
                        <a:t>City of Portland, Offices</a:t>
                      </a:r>
                      <a:r>
                        <a:rPr lang="en-US" sz="2400" u="none" strike="noStrike" baseline="0" dirty="0" smtClean="0">
                          <a:effectLst/>
                          <a:latin typeface="Arial" panose="020B0604020202020204" pitchFamily="34" charset="0"/>
                          <a:cs typeface="Arial" panose="020B0604020202020204" pitchFamily="34" charset="0"/>
                        </a:rPr>
                        <a:t> </a:t>
                      </a:r>
                      <a:r>
                        <a:rPr lang="en-US" sz="2400" u="none" strike="noStrike" dirty="0" smtClean="0">
                          <a:effectLst/>
                          <a:latin typeface="Arial" panose="020B0604020202020204" pitchFamily="34" charset="0"/>
                          <a:cs typeface="Arial" panose="020B0604020202020204" pitchFamily="34" charset="0"/>
                        </a:rPr>
                        <a:t>of Public</a:t>
                      </a:r>
                      <a:r>
                        <a:rPr lang="en-US" sz="2400" u="none" strike="noStrike" baseline="0" dirty="0" smtClean="0">
                          <a:effectLst/>
                          <a:latin typeface="Arial" panose="020B0604020202020204" pitchFamily="34" charset="0"/>
                          <a:cs typeface="Arial" panose="020B0604020202020204" pitchFamily="34" charset="0"/>
                        </a:rPr>
                        <a:t> Health </a:t>
                      </a:r>
                      <a:r>
                        <a:rPr lang="en-US" sz="2400" u="none" strike="noStrike" baseline="0" smtClean="0">
                          <a:effectLst/>
                          <a:latin typeface="Arial" panose="020B0604020202020204" pitchFamily="34" charset="0"/>
                          <a:cs typeface="Arial" panose="020B0604020202020204" pitchFamily="34" charset="0"/>
                        </a:rPr>
                        <a:t>and Minority </a:t>
                      </a:r>
                      <a:r>
                        <a:rPr lang="en-US" sz="2400" u="none" strike="noStrike" baseline="0" dirty="0" smtClean="0">
                          <a:effectLst/>
                          <a:latin typeface="Arial" panose="020B0604020202020204" pitchFamily="34" charset="0"/>
                          <a:cs typeface="Arial" panose="020B0604020202020204" pitchFamily="34" charset="0"/>
                        </a:rPr>
                        <a:t>Health</a:t>
                      </a:r>
                      <a:endParaRPr lang="en-US" sz="2400" b="0" i="0" u="none" strike="noStrike" baseline="0"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2400" b="0" i="0" u="none" strike="noStrike"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2400" b="0" i="0" u="none" strike="noStrike" dirty="0" smtClean="0">
                          <a:solidFill>
                            <a:srgbClr val="000000"/>
                          </a:solidFill>
                          <a:effectLst/>
                          <a:latin typeface="Arial" panose="020B0604020202020204" pitchFamily="34" charset="0"/>
                          <a:cs typeface="Arial" panose="020B0604020202020204" pitchFamily="34" charset="0"/>
                        </a:rPr>
                        <a:t>Central Maine Healthcare- Bridgton Hospital</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2400" b="0" i="0" u="none" strike="noStrike" baseline="0"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2400" b="0" i="0" u="none" strike="noStrike" baseline="0" dirty="0" smtClean="0">
                          <a:solidFill>
                            <a:srgbClr val="000000"/>
                          </a:solidFill>
                          <a:effectLst/>
                          <a:latin typeface="Arial" panose="020B0604020202020204" pitchFamily="34" charset="0"/>
                          <a:cs typeface="Arial" panose="020B0604020202020204" pitchFamily="34" charset="0"/>
                        </a:rPr>
                        <a:t>Greater Portland Health</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2400" b="0" i="0" u="none" strike="noStrike" baseline="0"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2400" b="0" i="0" u="none" strike="noStrike" baseline="0" dirty="0" smtClean="0">
                          <a:solidFill>
                            <a:srgbClr val="000000"/>
                          </a:solidFill>
                          <a:effectLst/>
                          <a:latin typeface="Arial" panose="020B0604020202020204" pitchFamily="34" charset="0"/>
                          <a:cs typeface="Arial" panose="020B0604020202020204" pitchFamily="34" charset="0"/>
                        </a:rPr>
                        <a:t>Maine Medical Center/Maine Medical Partners</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400" b="0" i="0" u="none" strike="noStrike" dirty="0" smtClean="0">
                          <a:solidFill>
                            <a:srgbClr val="000000"/>
                          </a:solidFill>
                          <a:effectLst/>
                          <a:latin typeface="Arial" panose="020B0604020202020204" pitchFamily="34" charset="0"/>
                          <a:cs typeface="Arial" panose="020B0604020202020204" pitchFamily="34" charset="0"/>
                        </a:rPr>
                        <a:t>Maine</a:t>
                      </a:r>
                      <a:r>
                        <a:rPr lang="en-US" sz="2400" b="0" i="0" u="none" strike="noStrike" baseline="0" dirty="0" smtClean="0">
                          <a:solidFill>
                            <a:srgbClr val="000000"/>
                          </a:solidFill>
                          <a:effectLst/>
                          <a:latin typeface="Arial" panose="020B0604020202020204" pitchFamily="34" charset="0"/>
                          <a:cs typeface="Arial" panose="020B0604020202020204" pitchFamily="34" charset="0"/>
                        </a:rPr>
                        <a:t> </a:t>
                      </a:r>
                      <a:r>
                        <a:rPr lang="en-US" sz="2400" b="0" i="0" u="none" strike="noStrike" dirty="0" smtClean="0">
                          <a:solidFill>
                            <a:srgbClr val="000000"/>
                          </a:solidFill>
                          <a:effectLst/>
                          <a:latin typeface="Arial" panose="020B0604020202020204" pitchFamily="34" charset="0"/>
                          <a:cs typeface="Arial" panose="020B0604020202020204" pitchFamily="34" charset="0"/>
                        </a:rPr>
                        <a:t>Behavioral</a:t>
                      </a:r>
                      <a:r>
                        <a:rPr lang="en-US" sz="2400" b="0" i="0" u="none" strike="noStrike" baseline="0" dirty="0" smtClean="0">
                          <a:solidFill>
                            <a:srgbClr val="000000"/>
                          </a:solidFill>
                          <a:effectLst/>
                          <a:latin typeface="Arial" panose="020B0604020202020204" pitchFamily="34" charset="0"/>
                          <a:cs typeface="Arial" panose="020B0604020202020204" pitchFamily="34" charset="0"/>
                        </a:rPr>
                        <a:t> Healthcare</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2400" b="0" i="0" u="none" strike="noStrike" baseline="0"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2400" b="0" i="0" u="none" strike="noStrike" baseline="0" dirty="0" smtClean="0">
                          <a:solidFill>
                            <a:srgbClr val="000000"/>
                          </a:solidFill>
                          <a:effectLst/>
                          <a:latin typeface="Arial" panose="020B0604020202020204" pitchFamily="34" charset="0"/>
                          <a:cs typeface="Arial" panose="020B0604020202020204" pitchFamily="34" charset="0"/>
                        </a:rPr>
                        <a:t>Maine CDC</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2400" u="none" strike="noStrike" dirty="0" smtClean="0">
                        <a:effectLst/>
                        <a:latin typeface="Arial" panose="020B0604020202020204" pitchFamily="34" charset="0"/>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2400" u="none" strike="noStrike" dirty="0" err="1" smtClean="0">
                          <a:effectLst/>
                          <a:latin typeface="Arial" panose="020B0604020202020204" pitchFamily="34" charset="0"/>
                          <a:cs typeface="Arial" panose="020B0604020202020204" pitchFamily="34" charset="0"/>
                        </a:rPr>
                        <a:t>MaineHealth</a:t>
                      </a:r>
                      <a:endParaRPr lang="en-US" sz="2400" u="none" strike="noStrike" dirty="0" smtClean="0">
                        <a:effectLst/>
                        <a:latin typeface="Arial" panose="020B0604020202020204" pitchFamily="34" charset="0"/>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2400" u="none" strike="noStrike" dirty="0" smtClean="0">
                        <a:effectLst/>
                        <a:latin typeface="Arial" panose="020B0604020202020204" pitchFamily="34" charset="0"/>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2400" u="none" strike="noStrike" dirty="0" smtClean="0">
                          <a:effectLst/>
                          <a:latin typeface="Arial" panose="020B0604020202020204" pitchFamily="34" charset="0"/>
                          <a:cs typeface="Arial" panose="020B0604020202020204" pitchFamily="34" charset="0"/>
                        </a:rPr>
                        <a:t>Northern Light Mercy Hospital</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2400" kern="1200" dirty="0" smtClean="0">
                        <a:solidFill>
                          <a:schemeClr val="tx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Arial" panose="020B0604020202020204" pitchFamily="34" charset="0"/>
                          <a:ea typeface="+mn-ea"/>
                          <a:cs typeface="Arial" panose="020B0604020202020204" pitchFamily="34" charset="0"/>
                        </a:rPr>
                        <a:t>Northern Light Home Care &amp; Hospice </a:t>
                      </a:r>
                      <a:endParaRPr lang="en-US" sz="2400" u="none" strike="noStrike" dirty="0" smtClean="0">
                        <a:effectLst/>
                        <a:latin typeface="Arial" panose="020B0604020202020204" pitchFamily="34" charset="0"/>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2400" b="0" i="0" u="none" strike="noStrike" baseline="0"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2400" b="0" i="0" u="none" strike="noStrike" baseline="0" dirty="0" smtClean="0">
                          <a:solidFill>
                            <a:srgbClr val="000000"/>
                          </a:solidFill>
                          <a:effectLst/>
                          <a:latin typeface="Arial" panose="020B0604020202020204" pitchFamily="34" charset="0"/>
                          <a:cs typeface="Arial" panose="020B0604020202020204" pitchFamily="34" charset="0"/>
                        </a:rPr>
                        <a:t>United Way of Southern Maine</a:t>
                      </a:r>
                    </a:p>
                    <a:p>
                      <a:endParaRPr lang="en-US" sz="2400" dirty="0"/>
                    </a:p>
                  </a:txBody>
                  <a:tcPr marL="9525" marR="9525" marT="9525"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23801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grpSp>
        <p:nvGrpSpPr>
          <p:cNvPr id="10" name="Group 9">
            <a:extLst>
              <a:ext uri="{FF2B5EF4-FFF2-40B4-BE49-F238E27FC236}">
                <a16:creationId xmlns:a16="http://schemas.microsoft.com/office/drawing/2014/main" id="{24095972-EC4A-49B5-8123-8E600158184D}"/>
              </a:ext>
            </a:extLst>
          </p:cNvPr>
          <p:cNvGrpSpPr>
            <a:grpSpLocks noChangeAspect="1"/>
          </p:cNvGrpSpPr>
          <p:nvPr/>
        </p:nvGrpSpPr>
        <p:grpSpPr>
          <a:xfrm>
            <a:off x="1053857" y="1332730"/>
            <a:ext cx="6858806" cy="4853757"/>
            <a:chOff x="1098953" y="1333023"/>
            <a:chExt cx="6782345" cy="4799648"/>
          </a:xfrm>
        </p:grpSpPr>
        <p:pic>
          <p:nvPicPr>
            <p:cNvPr id="11" name="Picture 10">
              <a:extLst>
                <a:ext uri="{FF2B5EF4-FFF2-40B4-BE49-F238E27FC236}">
                  <a16:creationId xmlns:a16="http://schemas.microsoft.com/office/drawing/2014/main" id="{6646A9A3-6154-4330-8262-B92B6B34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98953" y="1652111"/>
              <a:ext cx="6782345" cy="4480560"/>
            </a:xfrm>
            <a:prstGeom prst="rect">
              <a:avLst/>
            </a:prstGeom>
            <a:noFill/>
            <a:ln>
              <a:solidFill>
                <a:schemeClr val="bg1">
                  <a:lumMod val="85000"/>
                </a:schemeClr>
              </a:solidFill>
            </a:ln>
          </p:spPr>
        </p:pic>
        <p:sp>
          <p:nvSpPr>
            <p:cNvPr id="12" name="Text Box 62">
              <a:extLst>
                <a:ext uri="{FF2B5EF4-FFF2-40B4-BE49-F238E27FC236}">
                  <a16:creationId xmlns:a16="http://schemas.microsoft.com/office/drawing/2014/main" id="{80DA1F40-CED8-4DF4-B2B5-F6AB0A73F410}"/>
                </a:ext>
              </a:extLst>
            </p:cNvPr>
            <p:cNvSpPr txBox="1">
              <a:spLocks noChangeArrowheads="1"/>
            </p:cNvSpPr>
            <p:nvPr/>
          </p:nvSpPr>
          <p:spPr bwMode="auto">
            <a:xfrm>
              <a:off x="1148823" y="1333023"/>
              <a:ext cx="5372135" cy="638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over age 25 with an associate’s degree or higher</a:t>
              </a:r>
            </a:p>
            <a:p>
              <a:pPr marL="0" marR="0">
                <a:lnSpc>
                  <a:spcPct val="107000"/>
                </a:lnSpc>
                <a:spcBef>
                  <a:spcPts val="0"/>
                </a:spcBef>
                <a:spcAft>
                  <a:spcPts val="0"/>
                </a:spcAft>
              </a:pP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B237C1AC-CDE8-41CF-8031-30AC9CF51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574183" y="1771622"/>
            <a:ext cx="3037472" cy="4389120"/>
          </a:xfrm>
          <a:prstGeom prst="rect">
            <a:avLst/>
          </a:prstGeom>
          <a:noFill/>
          <a:ln>
            <a:noFill/>
          </a:ln>
        </p:spPr>
      </p:pic>
      <p:sp>
        <p:nvSpPr>
          <p:cNvPr id="14" name="Text Box 193">
            <a:extLst>
              <a:ext uri="{FF2B5EF4-FFF2-40B4-BE49-F238E27FC236}">
                <a16:creationId xmlns:a16="http://schemas.microsoft.com/office/drawing/2014/main" id="{21A878E2-74AE-4718-B373-D919DF46B0E0}"/>
              </a:ext>
            </a:extLst>
          </p:cNvPr>
          <p:cNvSpPr txBox="1">
            <a:spLocks noChangeArrowheads="1"/>
          </p:cNvSpPr>
          <p:nvPr/>
        </p:nvSpPr>
        <p:spPr bwMode="auto">
          <a:xfrm>
            <a:off x="8199154" y="1390368"/>
            <a:ext cx="3785323" cy="624979"/>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over age 25 with an associate’s degree or higher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 Box 63">
            <a:extLst>
              <a:ext uri="{FF2B5EF4-FFF2-40B4-BE49-F238E27FC236}">
                <a16:creationId xmlns:a16="http://schemas.microsoft.com/office/drawing/2014/main" id="{7269B76C-1259-413A-8221-3D25D0C57CB3}"/>
              </a:ext>
            </a:extLst>
          </p:cNvPr>
          <p:cNvSpPr txBox="1">
            <a:spLocks noChangeArrowheads="1"/>
          </p:cNvSpPr>
          <p:nvPr/>
        </p:nvSpPr>
        <p:spPr bwMode="auto">
          <a:xfrm>
            <a:off x="4880084" y="1508443"/>
            <a:ext cx="2988310" cy="698974"/>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9344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grpSp>
        <p:nvGrpSpPr>
          <p:cNvPr id="5" name="Group 4">
            <a:extLst>
              <a:ext uri="{FF2B5EF4-FFF2-40B4-BE49-F238E27FC236}">
                <a16:creationId xmlns:a16="http://schemas.microsoft.com/office/drawing/2014/main" id="{EBAEB9FA-1EC0-4648-9AA7-CC0E020D3404}"/>
              </a:ext>
            </a:extLst>
          </p:cNvPr>
          <p:cNvGrpSpPr>
            <a:grpSpLocks noChangeAspect="1"/>
          </p:cNvGrpSpPr>
          <p:nvPr/>
        </p:nvGrpSpPr>
        <p:grpSpPr>
          <a:xfrm>
            <a:off x="1038205" y="1364664"/>
            <a:ext cx="7092890" cy="4828195"/>
            <a:chOff x="122008" y="-91451"/>
            <a:chExt cx="6218812" cy="4232255"/>
          </a:xfrm>
        </p:grpSpPr>
        <p:pic>
          <p:nvPicPr>
            <p:cNvPr id="6" name="Picture 5">
              <a:extLst>
                <a:ext uri="{FF2B5EF4-FFF2-40B4-BE49-F238E27FC236}">
                  <a16:creationId xmlns:a16="http://schemas.microsoft.com/office/drawing/2014/main" id="{7A912E71-3BBA-475A-A409-B7BCC10C7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2008" y="208884"/>
              <a:ext cx="6019273" cy="3931920"/>
            </a:xfrm>
            <a:prstGeom prst="rect">
              <a:avLst/>
            </a:prstGeom>
            <a:noFill/>
            <a:ln>
              <a:solidFill>
                <a:schemeClr val="bg1">
                  <a:lumMod val="75000"/>
                </a:schemeClr>
              </a:solidFill>
            </a:ln>
          </p:spPr>
        </p:pic>
        <p:sp>
          <p:nvSpPr>
            <p:cNvPr id="7" name="Text Box 56">
              <a:extLst>
                <a:ext uri="{FF2B5EF4-FFF2-40B4-BE49-F238E27FC236}">
                  <a16:creationId xmlns:a16="http://schemas.microsoft.com/office/drawing/2014/main" id="{2AD36BC6-271B-4927-940C-B88E493799AE}"/>
                </a:ext>
              </a:extLst>
            </p:cNvPr>
            <p:cNvSpPr txBox="1">
              <a:spLocks noChangeArrowheads="1"/>
            </p:cNvSpPr>
            <p:nvPr/>
          </p:nvSpPr>
          <p:spPr bwMode="auto">
            <a:xfrm>
              <a:off x="146189" y="-91451"/>
              <a:ext cx="2875923" cy="76428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9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 Box 58">
              <a:extLst>
                <a:ext uri="{FF2B5EF4-FFF2-40B4-BE49-F238E27FC236}">
                  <a16:creationId xmlns:a16="http://schemas.microsoft.com/office/drawing/2014/main" id="{13BDAFFA-DFFC-49C9-A6DF-1625C09A6932}"/>
                </a:ext>
              </a:extLst>
            </p:cNvPr>
            <p:cNvSpPr txBox="1">
              <a:spLocks noChangeArrowheads="1"/>
            </p:cNvSpPr>
            <p:nvPr/>
          </p:nvSpPr>
          <p:spPr bwMode="auto">
            <a:xfrm>
              <a:off x="3351841" y="60260"/>
              <a:ext cx="2988979" cy="63244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30C74EE7-D29D-4079-8EBC-8AAA5B991A3C}"/>
              </a:ext>
            </a:extLst>
          </p:cNvPr>
          <p:cNvPicPr>
            <a:picLocks noChangeAspect="1"/>
          </p:cNvPicPr>
          <p:nvPr/>
        </p:nvPicPr>
        <p:blipFill rotWithShape="1">
          <a:blip r:embed="rId4">
            <a:extLst>
              <a:ext uri="{28A0092B-C50C-407E-A947-70E740481C1C}">
                <a14:useLocalDpi xmlns:a14="http://schemas.microsoft.com/office/drawing/2010/main" val="0"/>
              </a:ext>
            </a:extLst>
          </a:blip>
          <a:srcRect t="-4" b="183"/>
          <a:stretch/>
        </p:blipFill>
        <p:spPr bwMode="auto">
          <a:xfrm>
            <a:off x="8455490" y="1690376"/>
            <a:ext cx="3054925" cy="4480560"/>
          </a:xfrm>
          <a:prstGeom prst="rect">
            <a:avLst/>
          </a:prstGeom>
          <a:noFill/>
          <a:ln>
            <a:noFill/>
          </a:ln>
          <a:extLst>
            <a:ext uri="{53640926-AAD7-44D8-BBD7-CCE9431645EC}">
              <a14:shadowObscured xmlns:a14="http://schemas.microsoft.com/office/drawing/2010/main"/>
            </a:ext>
          </a:extLst>
        </p:spPr>
      </p:pic>
      <p:sp>
        <p:nvSpPr>
          <p:cNvPr id="10" name="Text Box 61">
            <a:extLst>
              <a:ext uri="{FF2B5EF4-FFF2-40B4-BE49-F238E27FC236}">
                <a16:creationId xmlns:a16="http://schemas.microsoft.com/office/drawing/2014/main" id="{6BFA936C-A24E-492A-8F5E-672C78E11AFF}"/>
              </a:ext>
            </a:extLst>
          </p:cNvPr>
          <p:cNvSpPr txBox="1">
            <a:spLocks noChangeArrowheads="1"/>
          </p:cNvSpPr>
          <p:nvPr/>
        </p:nvSpPr>
        <p:spPr bwMode="auto">
          <a:xfrm>
            <a:off x="8161533" y="1336433"/>
            <a:ext cx="3409091" cy="42736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8952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32</a:t>
            </a:fld>
            <a:endParaRPr lang="en-US"/>
          </a:p>
        </p:txBody>
      </p:sp>
      <p:graphicFrame>
        <p:nvGraphicFramePr>
          <p:cNvPr id="5" name="Chart 4">
            <a:extLst>
              <a:ext uri="{FF2B5EF4-FFF2-40B4-BE49-F238E27FC236}">
                <a16:creationId xmlns:a16="http://schemas.microsoft.com/office/drawing/2014/main" id="{AE2CBA0C-FC56-4705-81E9-D0EE7E98D375}"/>
              </a:ext>
            </a:extLst>
          </p:cNvPr>
          <p:cNvGraphicFramePr>
            <a:graphicFrameLocks noGrp="1"/>
          </p:cNvGraphicFramePr>
          <p:nvPr>
            <p:extLst>
              <p:ext uri="{D42A27DB-BD31-4B8C-83A1-F6EECF244321}">
                <p14:modId xmlns:p14="http://schemas.microsoft.com/office/powerpoint/2010/main" val="2755202052"/>
              </p:ext>
            </p:extLst>
          </p:nvPr>
        </p:nvGraphicFramePr>
        <p:xfrm>
          <a:off x="1981200" y="1286268"/>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519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33</a:t>
            </a:fld>
            <a:endParaRPr lang="en-US"/>
          </a:p>
        </p:txBody>
      </p:sp>
      <p:graphicFrame>
        <p:nvGraphicFramePr>
          <p:cNvPr id="5" name="Chart 4">
            <a:extLst>
              <a:ext uri="{FF2B5EF4-FFF2-40B4-BE49-F238E27FC236}">
                <a16:creationId xmlns:a16="http://schemas.microsoft.com/office/drawing/2014/main" id="{E1BD5685-7A27-4C2B-8E6E-1BE9A075BBA1}"/>
              </a:ext>
            </a:extLst>
          </p:cNvPr>
          <p:cNvGraphicFramePr>
            <a:graphicFrameLocks noGrp="1"/>
          </p:cNvGraphicFramePr>
          <p:nvPr>
            <p:extLst>
              <p:ext uri="{D42A27DB-BD31-4B8C-83A1-F6EECF244321}">
                <p14:modId xmlns:p14="http://schemas.microsoft.com/office/powerpoint/2010/main" val="1579112699"/>
              </p:ext>
            </p:extLst>
          </p:nvPr>
        </p:nvGraphicFramePr>
        <p:xfrm>
          <a:off x="2288501" y="1380854"/>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2606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34</a:t>
            </a:fld>
            <a:endParaRPr lang="en-US"/>
          </a:p>
        </p:txBody>
      </p:sp>
      <p:graphicFrame>
        <p:nvGraphicFramePr>
          <p:cNvPr id="5" name="Chart 4">
            <a:extLst>
              <a:ext uri="{FF2B5EF4-FFF2-40B4-BE49-F238E27FC236}">
                <a16:creationId xmlns:a16="http://schemas.microsoft.com/office/drawing/2014/main" id="{2329FC04-5113-4B41-8BE7-AC46A461E7A9}"/>
              </a:ext>
            </a:extLst>
          </p:cNvPr>
          <p:cNvGraphicFramePr>
            <a:graphicFrameLocks noGrp="1"/>
          </p:cNvGraphicFramePr>
          <p:nvPr>
            <p:extLst>
              <p:ext uri="{D42A27DB-BD31-4B8C-83A1-F6EECF244321}">
                <p14:modId xmlns:p14="http://schemas.microsoft.com/office/powerpoint/2010/main" val="420094051"/>
              </p:ext>
            </p:extLst>
          </p:nvPr>
        </p:nvGraphicFramePr>
        <p:xfrm>
          <a:off x="2276625" y="1413163"/>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7571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35</a:t>
            </a:fld>
            <a:endParaRPr lang="en-US"/>
          </a:p>
        </p:txBody>
      </p:sp>
      <p:graphicFrame>
        <p:nvGraphicFramePr>
          <p:cNvPr id="7" name="Chart 6">
            <a:extLst>
              <a:ext uri="{FF2B5EF4-FFF2-40B4-BE49-F238E27FC236}">
                <a16:creationId xmlns:a16="http://schemas.microsoft.com/office/drawing/2014/main" id="{C74A5F42-C873-4D1F-A515-B5097A6F603D}"/>
              </a:ext>
            </a:extLst>
          </p:cNvPr>
          <p:cNvGraphicFramePr>
            <a:graphicFrameLocks/>
          </p:cNvGraphicFramePr>
          <p:nvPr/>
        </p:nvGraphicFramePr>
        <p:xfrm>
          <a:off x="6538356"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4BB22A12-94E0-4D90-8A83-60153C8E0447}"/>
              </a:ext>
            </a:extLst>
          </p:cNvPr>
          <p:cNvGraphicFramePr>
            <a:graphicFrameLocks noGrp="1"/>
          </p:cNvGraphicFramePr>
          <p:nvPr>
            <p:extLst>
              <p:ext uri="{D42A27DB-BD31-4B8C-83A1-F6EECF244321}">
                <p14:modId xmlns:p14="http://schemas.microsoft.com/office/powerpoint/2010/main" val="3987822773"/>
              </p:ext>
            </p:extLst>
          </p:nvPr>
        </p:nvGraphicFramePr>
        <p:xfrm>
          <a:off x="572307" y="1508444"/>
          <a:ext cx="5029200" cy="42426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0209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36</a:t>
            </a:fld>
            <a:endParaRPr lang="en-US"/>
          </a:p>
        </p:txBody>
      </p:sp>
      <p:graphicFrame>
        <p:nvGraphicFramePr>
          <p:cNvPr id="5" name="Chart 4">
            <a:extLst>
              <a:ext uri="{FF2B5EF4-FFF2-40B4-BE49-F238E27FC236}">
                <a16:creationId xmlns:a16="http://schemas.microsoft.com/office/drawing/2014/main" id="{B7D9D99C-7C70-444C-9AE6-922BEF5EA527}"/>
              </a:ext>
            </a:extLst>
          </p:cNvPr>
          <p:cNvGraphicFramePr>
            <a:graphicFrameLocks noGrp="1"/>
          </p:cNvGraphicFramePr>
          <p:nvPr>
            <p:extLst>
              <p:ext uri="{D42A27DB-BD31-4B8C-83A1-F6EECF244321}">
                <p14:modId xmlns:p14="http://schemas.microsoft.com/office/powerpoint/2010/main" val="2387870666"/>
              </p:ext>
            </p:extLst>
          </p:nvPr>
        </p:nvGraphicFramePr>
        <p:xfrm>
          <a:off x="838200" y="1369448"/>
          <a:ext cx="50292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5AB014C9-1212-4793-BAB8-FD8EB8A61497}"/>
              </a:ext>
            </a:extLst>
          </p:cNvPr>
          <p:cNvGraphicFramePr>
            <a:graphicFrameLocks noGrp="1"/>
          </p:cNvGraphicFramePr>
          <p:nvPr>
            <p:extLst>
              <p:ext uri="{D42A27DB-BD31-4B8C-83A1-F6EECF244321}">
                <p14:modId xmlns:p14="http://schemas.microsoft.com/office/powerpoint/2010/main" val="4045091361"/>
              </p:ext>
            </p:extLst>
          </p:nvPr>
        </p:nvGraphicFramePr>
        <p:xfrm>
          <a:off x="6661484" y="1369448"/>
          <a:ext cx="5029200"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7268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37</a:t>
            </a:fld>
            <a:endParaRPr lang="en-US"/>
          </a:p>
        </p:txBody>
      </p:sp>
      <p:graphicFrame>
        <p:nvGraphicFramePr>
          <p:cNvPr id="5" name="Chart 4">
            <a:extLst>
              <a:ext uri="{FF2B5EF4-FFF2-40B4-BE49-F238E27FC236}">
                <a16:creationId xmlns:a16="http://schemas.microsoft.com/office/drawing/2014/main" id="{533280C6-4FFB-4D47-B2FA-9C2626846C41}"/>
              </a:ext>
            </a:extLst>
          </p:cNvPr>
          <p:cNvGraphicFramePr>
            <a:graphicFrameLocks noGrp="1"/>
          </p:cNvGraphicFramePr>
          <p:nvPr>
            <p:extLst>
              <p:ext uri="{D42A27DB-BD31-4B8C-83A1-F6EECF244321}">
                <p14:modId xmlns:p14="http://schemas.microsoft.com/office/powerpoint/2010/main" val="167440026"/>
              </p:ext>
            </p:extLst>
          </p:nvPr>
        </p:nvGraphicFramePr>
        <p:xfrm>
          <a:off x="2252875" y="141344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9465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38</a:t>
            </a:fld>
            <a:endParaRPr lang="en-US"/>
          </a:p>
        </p:txBody>
      </p:sp>
      <p:graphicFrame>
        <p:nvGraphicFramePr>
          <p:cNvPr id="5" name="Chart 4">
            <a:extLst>
              <a:ext uri="{FF2B5EF4-FFF2-40B4-BE49-F238E27FC236}">
                <a16:creationId xmlns:a16="http://schemas.microsoft.com/office/drawing/2014/main" id="{C1F528DB-A29B-4305-9106-42A6E1BEDB12}"/>
              </a:ext>
            </a:extLst>
          </p:cNvPr>
          <p:cNvGraphicFramePr>
            <a:graphicFrameLocks noGrp="1"/>
          </p:cNvGraphicFramePr>
          <p:nvPr>
            <p:extLst>
              <p:ext uri="{D42A27DB-BD31-4B8C-83A1-F6EECF244321}">
                <p14:modId xmlns:p14="http://schemas.microsoft.com/office/powerpoint/2010/main" val="1018403184"/>
              </p:ext>
            </p:extLst>
          </p:nvPr>
        </p:nvGraphicFramePr>
        <p:xfrm>
          <a:off x="1981200" y="1309602"/>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2614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39</a:t>
            </a:fld>
            <a:endParaRPr lang="en-US"/>
          </a:p>
        </p:txBody>
      </p:sp>
      <p:graphicFrame>
        <p:nvGraphicFramePr>
          <p:cNvPr id="5" name="Chart 4">
            <a:extLst>
              <a:ext uri="{FF2B5EF4-FFF2-40B4-BE49-F238E27FC236}">
                <a16:creationId xmlns:a16="http://schemas.microsoft.com/office/drawing/2014/main" id="{0EAEA66E-44A2-4840-AE76-F3F0693AEF71}"/>
              </a:ext>
            </a:extLst>
          </p:cNvPr>
          <p:cNvGraphicFramePr>
            <a:graphicFrameLocks noGrp="1"/>
          </p:cNvGraphicFramePr>
          <p:nvPr>
            <p:extLst>
              <p:ext uri="{D42A27DB-BD31-4B8C-83A1-F6EECF244321}">
                <p14:modId xmlns:p14="http://schemas.microsoft.com/office/powerpoint/2010/main" val="1383387216"/>
              </p:ext>
            </p:extLst>
          </p:nvPr>
        </p:nvGraphicFramePr>
        <p:xfrm>
          <a:off x="2095500" y="1250225"/>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787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4E94-D64E-4D35-84D2-1F530A1CBEC2}"/>
              </a:ext>
            </a:extLst>
          </p:cNvPr>
          <p:cNvSpPr>
            <a:spLocks noGrp="1"/>
          </p:cNvSpPr>
          <p:nvPr>
            <p:ph type="title"/>
          </p:nvPr>
        </p:nvSpPr>
        <p:spPr>
          <a:xfrm>
            <a:off x="838200" y="182881"/>
            <a:ext cx="10515600" cy="913100"/>
          </a:xfrm>
        </p:spPr>
        <p:txBody>
          <a:bodyPr/>
          <a:lstStyle/>
          <a:p>
            <a:r>
              <a:rPr lang="en-US" dirty="0"/>
              <a:t>Forum Agenda</a:t>
            </a:r>
          </a:p>
        </p:txBody>
      </p:sp>
      <p:sp>
        <p:nvSpPr>
          <p:cNvPr id="4" name="Slide Number Placeholder 3">
            <a:extLst>
              <a:ext uri="{FF2B5EF4-FFF2-40B4-BE49-F238E27FC236}">
                <a16:creationId xmlns:a16="http://schemas.microsoft.com/office/drawing/2014/main" id="{01C382AE-8867-42C3-945C-496C05A910E8}"/>
              </a:ext>
            </a:extLst>
          </p:cNvPr>
          <p:cNvSpPr>
            <a:spLocks noGrp="1"/>
          </p:cNvSpPr>
          <p:nvPr>
            <p:ph type="sldNum" sz="quarter" idx="12"/>
          </p:nvPr>
        </p:nvSpPr>
        <p:spPr/>
        <p:txBody>
          <a:bodyPr/>
          <a:lstStyle/>
          <a:p>
            <a:fld id="{9B536768-C171-4A40-86CF-A60E08BEB5A1}" type="slidenum">
              <a:rPr lang="en-US" smtClean="0"/>
              <a:t>4</a:t>
            </a:fld>
            <a:endParaRPr lang="en-US"/>
          </a:p>
        </p:txBody>
      </p:sp>
      <p:graphicFrame>
        <p:nvGraphicFramePr>
          <p:cNvPr id="7" name="Table 6">
            <a:extLst>
              <a:ext uri="{FF2B5EF4-FFF2-40B4-BE49-F238E27FC236}">
                <a16:creationId xmlns:a16="http://schemas.microsoft.com/office/drawing/2014/main" id="{462D960F-33C3-45A1-B5CB-90309EC48857}"/>
              </a:ext>
            </a:extLst>
          </p:cNvPr>
          <p:cNvGraphicFramePr>
            <a:graphicFrameLocks noGrp="1"/>
          </p:cNvGraphicFramePr>
          <p:nvPr/>
        </p:nvGraphicFramePr>
        <p:xfrm>
          <a:off x="365051" y="936493"/>
          <a:ext cx="11461897" cy="5281561"/>
        </p:xfrm>
        <a:graphic>
          <a:graphicData uri="http://schemas.openxmlformats.org/drawingml/2006/table">
            <a:tbl>
              <a:tblPr firstRow="1" bandRow="1">
                <a:tableStyleId>{5C22544A-7EE6-4342-B048-85BDC9FD1C3A}</a:tableStyleId>
              </a:tblPr>
              <a:tblGrid>
                <a:gridCol w="2066260">
                  <a:extLst>
                    <a:ext uri="{9D8B030D-6E8A-4147-A177-3AD203B41FA5}">
                      <a16:colId xmlns:a16="http://schemas.microsoft.com/office/drawing/2014/main" val="2125759393"/>
                    </a:ext>
                  </a:extLst>
                </a:gridCol>
                <a:gridCol w="2776120">
                  <a:extLst>
                    <a:ext uri="{9D8B030D-6E8A-4147-A177-3AD203B41FA5}">
                      <a16:colId xmlns:a16="http://schemas.microsoft.com/office/drawing/2014/main" val="3578790237"/>
                    </a:ext>
                  </a:extLst>
                </a:gridCol>
                <a:gridCol w="6619517">
                  <a:extLst>
                    <a:ext uri="{9D8B030D-6E8A-4147-A177-3AD203B41FA5}">
                      <a16:colId xmlns:a16="http://schemas.microsoft.com/office/drawing/2014/main" val="1223096879"/>
                    </a:ext>
                  </a:extLst>
                </a:gridCol>
              </a:tblGrid>
              <a:tr h="329717">
                <a:tc>
                  <a:txBody>
                    <a:bodyPr/>
                    <a:lstStyle/>
                    <a:p>
                      <a:pPr marL="0" marR="0">
                        <a:lnSpc>
                          <a:spcPct val="107000"/>
                        </a:lnSpc>
                        <a:spcBef>
                          <a:spcPts val="0"/>
                        </a:spcBef>
                        <a:spcAft>
                          <a:spcPts val="0"/>
                        </a:spcAft>
                      </a:pPr>
                      <a:r>
                        <a:rPr lang="en-US" sz="1600" kern="1200" dirty="0">
                          <a:effectLst/>
                          <a:latin typeface="Arial" panose="020B0604020202020204" pitchFamily="34" charset="0"/>
                          <a:cs typeface="Arial" panose="020B0604020202020204" pitchFamily="34" charset="0"/>
                        </a:rPr>
                        <a:t>Time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tc>
                  <a:txBody>
                    <a:bodyPr/>
                    <a:lstStyle/>
                    <a:p>
                      <a:pPr marL="0" marR="0">
                        <a:lnSpc>
                          <a:spcPct val="107000"/>
                        </a:lnSpc>
                        <a:spcBef>
                          <a:spcPts val="0"/>
                        </a:spcBef>
                        <a:spcAft>
                          <a:spcPts val="0"/>
                        </a:spcAft>
                      </a:pPr>
                      <a:r>
                        <a:rPr lang="en-US" sz="1600" kern="1200" dirty="0">
                          <a:effectLst/>
                          <a:latin typeface="Arial" panose="020B0604020202020204" pitchFamily="34" charset="0"/>
                          <a:cs typeface="Arial" panose="020B0604020202020204" pitchFamily="34" charset="0"/>
                        </a:rPr>
                        <a:t>Activity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tc>
                  <a:txBody>
                    <a:bodyPr/>
                    <a:lstStyle/>
                    <a:p>
                      <a:pPr marL="0" marR="0">
                        <a:lnSpc>
                          <a:spcPct val="107000"/>
                        </a:lnSpc>
                        <a:spcBef>
                          <a:spcPts val="0"/>
                        </a:spcBef>
                        <a:spcAft>
                          <a:spcPts val="0"/>
                        </a:spcAft>
                      </a:pPr>
                      <a:r>
                        <a:rPr lang="en-US" sz="1600" kern="1200" dirty="0">
                          <a:effectLst/>
                          <a:latin typeface="Arial" panose="020B0604020202020204" pitchFamily="34" charset="0"/>
                          <a:ea typeface="+mn-ea"/>
                          <a:cs typeface="Arial" panose="020B0604020202020204" pitchFamily="34" charset="0"/>
                        </a:rPr>
                        <a:t>Speaker/Facilitator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80281" marR="80281" marT="40442" marB="40442" anchor="ctr">
                    <a:solidFill>
                      <a:srgbClr val="3D6E6F"/>
                    </a:solidFill>
                  </a:tcPr>
                </a:tc>
                <a:extLst>
                  <a:ext uri="{0D108BD9-81ED-4DB2-BD59-A6C34878D82A}">
                    <a16:rowId xmlns:a16="http://schemas.microsoft.com/office/drawing/2014/main" val="4269263892"/>
                  </a:ext>
                </a:extLst>
              </a:tr>
              <a:tr h="360580">
                <a:tc>
                  <a:txBody>
                    <a:bodyPr/>
                    <a:lstStyle/>
                    <a:p>
                      <a:r>
                        <a:rPr lang="en-US" sz="1600" dirty="0">
                          <a:latin typeface="+mn-lt"/>
                        </a:rPr>
                        <a:t>4:00- 4:05 pm</a:t>
                      </a:r>
                    </a:p>
                  </a:txBody>
                  <a:tcP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Welcome</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600" dirty="0">
                        <a:effectLst/>
                        <a:latin typeface="+mn-lt"/>
                        <a:ea typeface="Calibri" panose="020F0502020204030204" pitchFamily="34" charset="0"/>
                        <a:cs typeface="Arial" panose="020B0604020202020204" pitchFamily="34" charset="0"/>
                      </a:endParaRPr>
                    </a:p>
                  </a:txBody>
                  <a:tcPr marL="80281" marR="80281" marT="40442" marB="40442"/>
                </a:tc>
                <a:extLst>
                  <a:ext uri="{0D108BD9-81ED-4DB2-BD59-A6C34878D82A}">
                    <a16:rowId xmlns:a16="http://schemas.microsoft.com/office/drawing/2014/main" val="2702460339"/>
                  </a:ext>
                </a:extLst>
              </a:tr>
              <a:tr h="418059">
                <a:tc>
                  <a:txBody>
                    <a:bodyPr/>
                    <a:lstStyle/>
                    <a:p>
                      <a:r>
                        <a:rPr lang="en-US" sz="1600" dirty="0">
                          <a:latin typeface="+mn-lt"/>
                        </a:rPr>
                        <a:t>4:05- 4:10 pm</a:t>
                      </a:r>
                    </a:p>
                  </a:txBody>
                  <a:tcPr/>
                </a:tc>
                <a:tc>
                  <a:txBody>
                    <a:bodyPr/>
                    <a:lstStyle/>
                    <a:p>
                      <a:pPr marL="0" marR="0">
                        <a:lnSpc>
                          <a:spcPct val="107000"/>
                        </a:lnSpc>
                        <a:spcBef>
                          <a:spcPts val="0"/>
                        </a:spcBef>
                        <a:spcAft>
                          <a:spcPts val="0"/>
                        </a:spcAft>
                      </a:pPr>
                      <a:r>
                        <a:rPr lang="en-US" sz="1600" dirty="0">
                          <a:effectLst/>
                          <a:latin typeface="+mn-lt"/>
                          <a:ea typeface="Calibri" panose="020F0502020204030204" pitchFamily="34" charset="0"/>
                          <a:cs typeface="Arial" panose="020B0604020202020204" pitchFamily="34" charset="0"/>
                        </a:rPr>
                        <a:t>Overview of Zoom</a:t>
                      </a:r>
                    </a:p>
                  </a:txBody>
                  <a:tcPr marL="80281" marR="80281" marT="40442" marB="4044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solidFill>
                            <a:schemeClr val="tx1"/>
                          </a:solidFill>
                          <a:latin typeface="+mn-lt"/>
                        </a:rPr>
                        <a:t>Jo</a:t>
                      </a:r>
                      <a:r>
                        <a:rPr lang="en-US" sz="1600" dirty="0">
                          <a:solidFill>
                            <a:schemeClr val="tx1"/>
                          </a:solidFill>
                          <a:latin typeface="+mn-lt"/>
                        </a:rPr>
                        <a:t> </a:t>
                      </a:r>
                      <a:r>
                        <a:rPr lang="en-US" sz="1600" b="1" kern="1200" dirty="0">
                          <a:solidFill>
                            <a:srgbClr val="000000"/>
                          </a:solidFill>
                          <a:effectLst/>
                          <a:latin typeface="+mn-lt"/>
                          <a:ea typeface="Calibri" panose="020F0502020204030204" pitchFamily="34" charset="0"/>
                          <a:cs typeface="Times New Roman" panose="02020603050405020304" pitchFamily="18" charset="0"/>
                        </a:rPr>
                        <a:t>Morrissey, </a:t>
                      </a:r>
                      <a:r>
                        <a:rPr lang="en-US" sz="1600" kern="1200" dirty="0">
                          <a:solidFill>
                            <a:srgbClr val="000000"/>
                          </a:solidFill>
                          <a:effectLst/>
                          <a:latin typeface="+mn-lt"/>
                          <a:ea typeface="Calibri" panose="020F0502020204030204" pitchFamily="34" charset="0"/>
                          <a:cs typeface="Times New Roman" panose="02020603050405020304" pitchFamily="18" charset="0"/>
                        </a:rPr>
                        <a:t>Maine Shared </a:t>
                      </a:r>
                      <a:r>
                        <a:rPr lang="en-US" sz="1600" kern="1200" dirty="0" err="1">
                          <a:solidFill>
                            <a:srgbClr val="000000"/>
                          </a:solidFill>
                          <a:effectLst/>
                          <a:latin typeface="+mn-lt"/>
                          <a:ea typeface="Calibri" panose="020F0502020204030204" pitchFamily="34" charset="0"/>
                          <a:cs typeface="Times New Roman" panose="02020603050405020304" pitchFamily="18" charset="0"/>
                        </a:rPr>
                        <a:t>CHNA</a:t>
                      </a:r>
                      <a:r>
                        <a:rPr lang="en-US" sz="1600" kern="1200" dirty="0">
                          <a:solidFill>
                            <a:srgbClr val="000000"/>
                          </a:solidFill>
                          <a:effectLst/>
                          <a:latin typeface="+mn-lt"/>
                          <a:ea typeface="Calibri" panose="020F0502020204030204" pitchFamily="34" charset="0"/>
                          <a:cs typeface="Times New Roman" panose="02020603050405020304" pitchFamily="18" charset="0"/>
                        </a:rPr>
                        <a:t> Program Manager</a:t>
                      </a:r>
                      <a:endParaRPr lang="en-US" sz="1600" dirty="0">
                        <a:solidFill>
                          <a:schemeClr val="tx1"/>
                        </a:solidFill>
                        <a:latin typeface="+mn-lt"/>
                      </a:endParaRPr>
                    </a:p>
                  </a:txBody>
                  <a:tcPr marL="80281" marR="80281" marT="40442" marB="40442"/>
                </a:tc>
                <a:extLst>
                  <a:ext uri="{0D108BD9-81ED-4DB2-BD59-A6C34878D82A}">
                    <a16:rowId xmlns:a16="http://schemas.microsoft.com/office/drawing/2014/main" val="2064659022"/>
                  </a:ext>
                </a:extLst>
              </a:tr>
              <a:tr h="738726">
                <a:tc>
                  <a:txBody>
                    <a:bodyPr/>
                    <a:lstStyle/>
                    <a:p>
                      <a:r>
                        <a:rPr lang="en-US" sz="1600" dirty="0">
                          <a:latin typeface="+mn-lt"/>
                        </a:rPr>
                        <a:t>4:10</a:t>
                      </a:r>
                      <a:r>
                        <a:rPr lang="en-US" sz="1600" baseline="0" dirty="0">
                          <a:latin typeface="+mn-lt"/>
                        </a:rPr>
                        <a:t> – 4:15 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Leadership Remarks</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latin typeface="+mn-lt"/>
                        </a:rPr>
                        <a:t>Kenneth</a:t>
                      </a:r>
                      <a:r>
                        <a:rPr lang="en-US" sz="1600" baseline="0" dirty="0">
                          <a:solidFill>
                            <a:schemeClr val="tx1"/>
                          </a:solidFill>
                          <a:latin typeface="+mn-lt"/>
                        </a:rPr>
                        <a:t> Lombard, MD, Chief Medical Officer, Maine Medical Partners</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600" kern="1200" dirty="0">
                          <a:solidFill>
                            <a:schemeClr val="dk1"/>
                          </a:solidFill>
                          <a:effectLst/>
                          <a:latin typeface="+mn-lt"/>
                          <a:ea typeface="+mn-ea"/>
                          <a:cs typeface="+mn-cs"/>
                        </a:rPr>
                        <a:t>Charlie </a:t>
                      </a:r>
                      <a:r>
                        <a:rPr lang="en-US" sz="1600" kern="1200" dirty="0" err="1">
                          <a:solidFill>
                            <a:schemeClr val="dk1"/>
                          </a:solidFill>
                          <a:effectLst/>
                          <a:latin typeface="+mn-lt"/>
                          <a:ea typeface="+mn-ea"/>
                          <a:cs typeface="+mn-cs"/>
                        </a:rPr>
                        <a:t>Therrien</a:t>
                      </a:r>
                      <a:r>
                        <a:rPr lang="en-US" sz="1600" kern="1200" dirty="0">
                          <a:solidFill>
                            <a:schemeClr val="dk1"/>
                          </a:solidFill>
                          <a:effectLst/>
                          <a:latin typeface="+mn-lt"/>
                          <a:ea typeface="+mn-ea"/>
                          <a:cs typeface="+mn-cs"/>
                        </a:rPr>
                        <a:t>, President, Northern Light Mercy Hospital</a:t>
                      </a:r>
                    </a:p>
                  </a:txBody>
                  <a:tcPr marL="80281" marR="80281" marT="40442" marB="40442" anchor="ctr"/>
                </a:tc>
                <a:extLst>
                  <a:ext uri="{0D108BD9-81ED-4DB2-BD59-A6C34878D82A}">
                    <a16:rowId xmlns:a16="http://schemas.microsoft.com/office/drawing/2014/main" val="2086731360"/>
                  </a:ext>
                </a:extLst>
              </a:tr>
              <a:tr h="994199">
                <a:tc>
                  <a:txBody>
                    <a:bodyPr/>
                    <a:lstStyle/>
                    <a:p>
                      <a:r>
                        <a:rPr lang="en-US" sz="1600" dirty="0">
                          <a:latin typeface="+mn-lt"/>
                        </a:rPr>
                        <a:t>4:15</a:t>
                      </a:r>
                      <a:r>
                        <a:rPr lang="en-US" sz="1600" baseline="0" dirty="0">
                          <a:latin typeface="+mn-lt"/>
                        </a:rPr>
                        <a:t> – 4:25 pm</a:t>
                      </a:r>
                      <a:endParaRPr lang="en-US" sz="1600" dirty="0">
                        <a:latin typeface="+mn-lt"/>
                      </a:endParaRPr>
                    </a:p>
                  </a:txBody>
                  <a:tcPr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kern="1200" dirty="0">
                          <a:effectLst/>
                          <a:latin typeface="+mn-lt"/>
                          <a:cs typeface="Arial" panose="020B0604020202020204" pitchFamily="34" charset="0"/>
                        </a:rPr>
                        <a:t>Review previous </a:t>
                      </a:r>
                      <a:r>
                        <a:rPr lang="en-US" sz="1600" kern="1200" dirty="0" err="1">
                          <a:effectLst/>
                          <a:latin typeface="+mn-lt"/>
                          <a:cs typeface="Arial" panose="020B0604020202020204" pitchFamily="34" charset="0"/>
                        </a:rPr>
                        <a:t>CHNA</a:t>
                      </a:r>
                      <a:r>
                        <a:rPr lang="en-US" sz="1600" kern="1200" dirty="0">
                          <a:effectLst/>
                          <a:latin typeface="+mn-lt"/>
                          <a:cs typeface="Arial" panose="020B0604020202020204" pitchFamily="34" charset="0"/>
                        </a:rPr>
                        <a:t> priorities and activities 2019-2021</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kern="1200" dirty="0">
                          <a:solidFill>
                            <a:schemeClr val="dk1"/>
                          </a:solidFill>
                          <a:effectLst/>
                          <a:latin typeface="+mn-lt"/>
                          <a:ea typeface="+mn-ea"/>
                          <a:cs typeface="+mn-cs"/>
                        </a:rPr>
                        <a:t>Kristine Jenkins, District</a:t>
                      </a:r>
                      <a:r>
                        <a:rPr lang="en-US" sz="1600" kern="1200" baseline="0" dirty="0">
                          <a:solidFill>
                            <a:schemeClr val="dk1"/>
                          </a:solidFill>
                          <a:effectLst/>
                          <a:latin typeface="+mn-lt"/>
                          <a:ea typeface="+mn-ea"/>
                          <a:cs typeface="+mn-cs"/>
                        </a:rPr>
                        <a:t> Liaison, Cumberland Public Health District</a:t>
                      </a:r>
                      <a:endParaRPr lang="en-US" sz="1600" kern="1200" dirty="0">
                        <a:solidFill>
                          <a:schemeClr val="dk1"/>
                        </a:solidFill>
                        <a:effectLst/>
                        <a:latin typeface="+mn-lt"/>
                        <a:ea typeface="+mn-ea"/>
                        <a:cs typeface="+mn-cs"/>
                      </a:endParaRPr>
                    </a:p>
                  </a:txBody>
                  <a:tcPr marL="80281" marR="80281" marT="40442" marB="40442" anchor="ctr"/>
                </a:tc>
                <a:extLst>
                  <a:ext uri="{0D108BD9-81ED-4DB2-BD59-A6C34878D82A}">
                    <a16:rowId xmlns:a16="http://schemas.microsoft.com/office/drawing/2014/main" val="3142180063"/>
                  </a:ext>
                </a:extLst>
              </a:tr>
              <a:tr h="412674">
                <a:tc>
                  <a:txBody>
                    <a:bodyPr/>
                    <a:lstStyle/>
                    <a:p>
                      <a:r>
                        <a:rPr lang="en-US" sz="1600" dirty="0">
                          <a:latin typeface="+mn-lt"/>
                        </a:rPr>
                        <a:t>4:25</a:t>
                      </a:r>
                      <a:r>
                        <a:rPr lang="en-US" sz="1600" baseline="0" dirty="0">
                          <a:latin typeface="+mn-lt"/>
                        </a:rPr>
                        <a:t> – 4:45 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Presentation of key findings from the data</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600" b="1" kern="1200" dirty="0">
                          <a:effectLst/>
                          <a:latin typeface="+mn-lt"/>
                          <a:cs typeface="Arial" panose="020B0604020202020204" pitchFamily="34" charset="0"/>
                        </a:rPr>
                        <a:t>John Snow, Inc.</a:t>
                      </a:r>
                      <a:endParaRPr lang="en-US" sz="1600" b="1"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1859297210"/>
                  </a:ext>
                </a:extLst>
              </a:tr>
              <a:tr h="682849">
                <a:tc>
                  <a:txBody>
                    <a:bodyPr/>
                    <a:lstStyle/>
                    <a:p>
                      <a:r>
                        <a:rPr lang="en-US" sz="1600" dirty="0">
                          <a:latin typeface="+mn-lt"/>
                        </a:rPr>
                        <a:t>4:45</a:t>
                      </a:r>
                      <a:r>
                        <a:rPr lang="en-US" sz="1600" baseline="0" dirty="0">
                          <a:latin typeface="+mn-lt"/>
                        </a:rPr>
                        <a:t> –5:40 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Break-out session – facilitated discussion on data and health priority identification</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a:lnSpc>
                          <a:spcPct val="107000"/>
                        </a:lnSpc>
                        <a:spcBef>
                          <a:spcPts val="0"/>
                        </a:spcBef>
                        <a:spcAft>
                          <a:spcPts val="0"/>
                        </a:spcAft>
                      </a:pPr>
                      <a:r>
                        <a:rPr lang="en-US" sz="1600" b="1" kern="1200" dirty="0">
                          <a:effectLst/>
                          <a:latin typeface="+mn-lt"/>
                          <a:cs typeface="Arial" panose="020B0604020202020204" pitchFamily="34" charset="0"/>
                        </a:rPr>
                        <a:t>John Snow, Inc. &amp; Local Facilitators</a:t>
                      </a:r>
                      <a:endParaRPr lang="en-US" sz="1600" b="1"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2952271868"/>
                  </a:ext>
                </a:extLst>
              </a:tr>
              <a:tr h="380406">
                <a:tc>
                  <a:txBody>
                    <a:bodyPr/>
                    <a:lstStyle/>
                    <a:p>
                      <a:r>
                        <a:rPr lang="en-US" sz="1600" dirty="0">
                          <a:latin typeface="+mn-lt"/>
                        </a:rPr>
                        <a:t>5:40</a:t>
                      </a:r>
                      <a:r>
                        <a:rPr lang="en-US" sz="1600" baseline="0" dirty="0">
                          <a:latin typeface="+mn-lt"/>
                        </a:rPr>
                        <a:t> – 5:50 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Reconvene and Review</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latin typeface="+mn-lt"/>
                        </a:rPr>
                        <a:t>John Snow, Inc.</a:t>
                      </a:r>
                      <a:endParaRPr lang="en-US" sz="1600" b="1" dirty="0">
                        <a:effectLst/>
                        <a:latin typeface="+mn-lt"/>
                        <a:ea typeface="Calibri" panose="020F0502020204030204" pitchFamily="34" charset="0"/>
                        <a:cs typeface="Times New Roman" panose="02020603050405020304" pitchFamily="18" charset="0"/>
                      </a:endParaRPr>
                    </a:p>
                  </a:txBody>
                  <a:tcPr marL="80281" marR="80281" marT="40442" marB="40442" anchor="ctr"/>
                </a:tc>
                <a:extLst>
                  <a:ext uri="{0D108BD9-81ED-4DB2-BD59-A6C34878D82A}">
                    <a16:rowId xmlns:a16="http://schemas.microsoft.com/office/drawing/2014/main" val="2825840655"/>
                  </a:ext>
                </a:extLst>
              </a:tr>
              <a:tr h="581409">
                <a:tc>
                  <a:txBody>
                    <a:bodyPr/>
                    <a:lstStyle/>
                    <a:p>
                      <a:r>
                        <a:rPr lang="en-US" sz="1600" dirty="0">
                          <a:latin typeface="+mn-lt"/>
                        </a:rPr>
                        <a:t>5:50</a:t>
                      </a:r>
                      <a:r>
                        <a:rPr lang="en-US" sz="1600" baseline="0" dirty="0">
                          <a:latin typeface="+mn-lt"/>
                        </a:rPr>
                        <a:t> – 6:00 pm</a:t>
                      </a:r>
                      <a:endParaRPr lang="en-US" sz="1600" dirty="0">
                        <a:latin typeface="+mn-lt"/>
                      </a:endParaRPr>
                    </a:p>
                  </a:txBody>
                  <a:tcPr anchor="ctr"/>
                </a:tc>
                <a:tc>
                  <a:txBody>
                    <a:bodyPr/>
                    <a:lstStyle/>
                    <a:p>
                      <a:pPr marL="0" marR="0">
                        <a:lnSpc>
                          <a:spcPct val="107000"/>
                        </a:lnSpc>
                        <a:spcBef>
                          <a:spcPts val="0"/>
                        </a:spcBef>
                        <a:spcAft>
                          <a:spcPts val="0"/>
                        </a:spcAft>
                      </a:pPr>
                      <a:r>
                        <a:rPr lang="en-US" sz="1600" kern="1200" dirty="0">
                          <a:effectLst/>
                          <a:latin typeface="+mn-lt"/>
                          <a:cs typeface="Arial" panose="020B0604020202020204" pitchFamily="34" charset="0"/>
                        </a:rPr>
                        <a:t>Wrap up and next steps</a:t>
                      </a: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600" dirty="0">
                        <a:effectLst/>
                        <a:latin typeface="+mn-lt"/>
                        <a:ea typeface="Calibri" panose="020F0502020204030204" pitchFamily="34" charset="0"/>
                        <a:cs typeface="Arial" panose="020B0604020202020204" pitchFamily="34" charset="0"/>
                      </a:endParaRPr>
                    </a:p>
                  </a:txBody>
                  <a:tcPr marL="80281" marR="80281" marT="40442" marB="40442" anchor="ctr"/>
                </a:tc>
                <a:extLst>
                  <a:ext uri="{0D108BD9-81ED-4DB2-BD59-A6C34878D82A}">
                    <a16:rowId xmlns:a16="http://schemas.microsoft.com/office/drawing/2014/main" val="1572574859"/>
                  </a:ext>
                </a:extLst>
              </a:tr>
            </a:tbl>
          </a:graphicData>
        </a:graphic>
      </p:graphicFrame>
    </p:spTree>
    <p:extLst>
      <p:ext uri="{BB962C8B-B14F-4D97-AF65-F5344CB8AC3E}">
        <p14:creationId xmlns:p14="http://schemas.microsoft.com/office/powerpoint/2010/main" val="2757426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40</a:t>
            </a:fld>
            <a:endParaRPr lang="en-US"/>
          </a:p>
        </p:txBody>
      </p:sp>
      <p:graphicFrame>
        <p:nvGraphicFramePr>
          <p:cNvPr id="5" name="Chart 4">
            <a:extLst>
              <a:ext uri="{FF2B5EF4-FFF2-40B4-BE49-F238E27FC236}">
                <a16:creationId xmlns:a16="http://schemas.microsoft.com/office/drawing/2014/main" id="{9255DA3C-250F-4DD1-A3BA-FB178D3BAB30}"/>
              </a:ext>
            </a:extLst>
          </p:cNvPr>
          <p:cNvGraphicFramePr>
            <a:graphicFrameLocks noGrp="1"/>
          </p:cNvGraphicFramePr>
          <p:nvPr>
            <p:extLst>
              <p:ext uri="{D42A27DB-BD31-4B8C-83A1-F6EECF244321}">
                <p14:modId xmlns:p14="http://schemas.microsoft.com/office/powerpoint/2010/main" val="2499094717"/>
              </p:ext>
            </p:extLst>
          </p:nvPr>
        </p:nvGraphicFramePr>
        <p:xfrm>
          <a:off x="2095500" y="1285504"/>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2847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41</a:t>
            </a:fld>
            <a:endParaRPr lang="en-US"/>
          </a:p>
        </p:txBody>
      </p:sp>
      <p:graphicFrame>
        <p:nvGraphicFramePr>
          <p:cNvPr id="5" name="Chart 4">
            <a:extLst>
              <a:ext uri="{FF2B5EF4-FFF2-40B4-BE49-F238E27FC236}">
                <a16:creationId xmlns:a16="http://schemas.microsoft.com/office/drawing/2014/main" id="{442028BA-69C9-4AF0-8A66-45D7C16DD196}"/>
              </a:ext>
            </a:extLst>
          </p:cNvPr>
          <p:cNvGraphicFramePr>
            <a:graphicFrameLocks noGrp="1"/>
          </p:cNvGraphicFramePr>
          <p:nvPr>
            <p:extLst>
              <p:ext uri="{D42A27DB-BD31-4B8C-83A1-F6EECF244321}">
                <p14:modId xmlns:p14="http://schemas.microsoft.com/office/powerpoint/2010/main" val="3655854805"/>
              </p:ext>
            </p:extLst>
          </p:nvPr>
        </p:nvGraphicFramePr>
        <p:xfrm>
          <a:off x="2252874" y="1357103"/>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8347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42</a:t>
            </a:fld>
            <a:endParaRPr lang="en-US"/>
          </a:p>
        </p:txBody>
      </p:sp>
      <p:graphicFrame>
        <p:nvGraphicFramePr>
          <p:cNvPr id="5" name="Chart 4">
            <a:extLst>
              <a:ext uri="{FF2B5EF4-FFF2-40B4-BE49-F238E27FC236}">
                <a16:creationId xmlns:a16="http://schemas.microsoft.com/office/drawing/2014/main" id="{394C8E85-C944-463C-9B01-1320C7199ED0}"/>
              </a:ext>
            </a:extLst>
          </p:cNvPr>
          <p:cNvGraphicFramePr>
            <a:graphicFrameLocks noGrp="1"/>
          </p:cNvGraphicFramePr>
          <p:nvPr>
            <p:extLst>
              <p:ext uri="{D42A27DB-BD31-4B8C-83A1-F6EECF244321}">
                <p14:modId xmlns:p14="http://schemas.microsoft.com/office/powerpoint/2010/main" val="2867550747"/>
              </p:ext>
            </p:extLst>
          </p:nvPr>
        </p:nvGraphicFramePr>
        <p:xfrm>
          <a:off x="2229124" y="1321478"/>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67390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43</a:t>
            </a:fld>
            <a:endParaRPr lang="en-US"/>
          </a:p>
        </p:txBody>
      </p:sp>
      <p:graphicFrame>
        <p:nvGraphicFramePr>
          <p:cNvPr id="5" name="Chart 4">
            <a:extLst>
              <a:ext uri="{FF2B5EF4-FFF2-40B4-BE49-F238E27FC236}">
                <a16:creationId xmlns:a16="http://schemas.microsoft.com/office/drawing/2014/main" id="{1A448C42-C4A5-48D8-8092-0243C3FE2141}"/>
              </a:ext>
            </a:extLst>
          </p:cNvPr>
          <p:cNvGraphicFramePr>
            <a:graphicFrameLocks noGrp="1"/>
          </p:cNvGraphicFramePr>
          <p:nvPr>
            <p:extLst>
              <p:ext uri="{D42A27DB-BD31-4B8C-83A1-F6EECF244321}">
                <p14:modId xmlns:p14="http://schemas.microsoft.com/office/powerpoint/2010/main" val="176891185"/>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1403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44</a:t>
            </a:fld>
            <a:endParaRPr lang="en-US"/>
          </a:p>
        </p:txBody>
      </p:sp>
      <p:graphicFrame>
        <p:nvGraphicFramePr>
          <p:cNvPr id="5" name="Chart 4">
            <a:extLst>
              <a:ext uri="{FF2B5EF4-FFF2-40B4-BE49-F238E27FC236}">
                <a16:creationId xmlns:a16="http://schemas.microsoft.com/office/drawing/2014/main" id="{181EE443-987F-4D72-9485-AD0FC0A7011B}"/>
              </a:ext>
            </a:extLst>
          </p:cNvPr>
          <p:cNvGraphicFramePr>
            <a:graphicFrameLocks noGrp="1"/>
          </p:cNvGraphicFramePr>
          <p:nvPr>
            <p:extLst>
              <p:ext uri="{D42A27DB-BD31-4B8C-83A1-F6EECF244321}">
                <p14:modId xmlns:p14="http://schemas.microsoft.com/office/powerpoint/2010/main" val="4110030262"/>
              </p:ext>
            </p:extLst>
          </p:nvPr>
        </p:nvGraphicFramePr>
        <p:xfrm>
          <a:off x="2095500" y="1392729"/>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8787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45</a:t>
            </a:fld>
            <a:endParaRPr lang="en-US"/>
          </a:p>
        </p:txBody>
      </p:sp>
      <p:graphicFrame>
        <p:nvGraphicFramePr>
          <p:cNvPr id="5" name="Chart 4">
            <a:extLst>
              <a:ext uri="{FF2B5EF4-FFF2-40B4-BE49-F238E27FC236}">
                <a16:creationId xmlns:a16="http://schemas.microsoft.com/office/drawing/2014/main" id="{9ADB0845-3C3A-407A-B3B4-A464AD7100ED}"/>
              </a:ext>
            </a:extLst>
          </p:cNvPr>
          <p:cNvGraphicFramePr>
            <a:graphicFrameLocks noGrp="1"/>
          </p:cNvGraphicFramePr>
          <p:nvPr>
            <p:extLst>
              <p:ext uri="{D42A27DB-BD31-4B8C-83A1-F6EECF244321}">
                <p14:modId xmlns:p14="http://schemas.microsoft.com/office/powerpoint/2010/main" val="2942483149"/>
              </p:ext>
            </p:extLst>
          </p:nvPr>
        </p:nvGraphicFramePr>
        <p:xfrm>
          <a:off x="2240999"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1938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46</a:t>
            </a:fld>
            <a:endParaRPr lang="en-US"/>
          </a:p>
        </p:txBody>
      </p:sp>
      <p:graphicFrame>
        <p:nvGraphicFramePr>
          <p:cNvPr id="5" name="Chart 4">
            <a:extLst>
              <a:ext uri="{FF2B5EF4-FFF2-40B4-BE49-F238E27FC236}">
                <a16:creationId xmlns:a16="http://schemas.microsoft.com/office/drawing/2014/main" id="{2458E788-73E5-49CA-9185-7C5464026631}"/>
              </a:ext>
            </a:extLst>
          </p:cNvPr>
          <p:cNvGraphicFramePr>
            <a:graphicFrameLocks noGrp="1"/>
          </p:cNvGraphicFramePr>
          <p:nvPr>
            <p:extLst>
              <p:ext uri="{D42A27DB-BD31-4B8C-83A1-F6EECF244321}">
                <p14:modId xmlns:p14="http://schemas.microsoft.com/office/powerpoint/2010/main" val="2060928312"/>
              </p:ext>
            </p:extLst>
          </p:nvPr>
        </p:nvGraphicFramePr>
        <p:xfrm>
          <a:off x="2193497" y="123835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4975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47</a:t>
            </a:fld>
            <a:endParaRPr lang="en-US"/>
          </a:p>
        </p:txBody>
      </p:sp>
      <p:graphicFrame>
        <p:nvGraphicFramePr>
          <p:cNvPr id="5" name="Chart 4">
            <a:extLst>
              <a:ext uri="{FF2B5EF4-FFF2-40B4-BE49-F238E27FC236}">
                <a16:creationId xmlns:a16="http://schemas.microsoft.com/office/drawing/2014/main" id="{0572298D-E396-43C4-9E30-C446241DE5DA}"/>
              </a:ext>
            </a:extLst>
          </p:cNvPr>
          <p:cNvGraphicFramePr/>
          <p:nvPr>
            <p:extLst>
              <p:ext uri="{D42A27DB-BD31-4B8C-83A1-F6EECF244321}">
                <p14:modId xmlns:p14="http://schemas.microsoft.com/office/powerpoint/2010/main" val="981947425"/>
              </p:ext>
            </p:extLst>
          </p:nvPr>
        </p:nvGraphicFramePr>
        <p:xfrm>
          <a:off x="2095500" y="1396559"/>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86463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48</a:t>
            </a:fld>
            <a:endParaRPr lang="en-US" dirty="0"/>
          </a:p>
        </p:txBody>
      </p:sp>
      <p:graphicFrame>
        <p:nvGraphicFramePr>
          <p:cNvPr id="6" name="Chart 5">
            <a:extLst>
              <a:ext uri="{FF2B5EF4-FFF2-40B4-BE49-F238E27FC236}">
                <a16:creationId xmlns:a16="http://schemas.microsoft.com/office/drawing/2014/main" id="{94AADA6C-F5FB-461E-AE66-D7ABC0DB38C2}"/>
              </a:ext>
            </a:extLst>
          </p:cNvPr>
          <p:cNvGraphicFramePr>
            <a:graphicFrameLocks/>
          </p:cNvGraphicFramePr>
          <p:nvPr/>
        </p:nvGraphicFramePr>
        <p:xfrm>
          <a:off x="6608620" y="1511412"/>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93ECB15D-504F-4469-B5E4-471DFAED7DED}"/>
              </a:ext>
            </a:extLst>
          </p:cNvPr>
          <p:cNvGraphicFramePr/>
          <p:nvPr>
            <p:extLst>
              <p:ext uri="{D42A27DB-BD31-4B8C-83A1-F6EECF244321}">
                <p14:modId xmlns:p14="http://schemas.microsoft.com/office/powerpoint/2010/main" val="338645508"/>
              </p:ext>
            </p:extLst>
          </p:nvPr>
        </p:nvGraphicFramePr>
        <p:xfrm>
          <a:off x="336884" y="1508442"/>
          <a:ext cx="5029200" cy="41177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86296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49</a:t>
            </a:fld>
            <a:endParaRPr lang="en-US" dirty="0"/>
          </a:p>
        </p:txBody>
      </p:sp>
      <p:graphicFrame>
        <p:nvGraphicFramePr>
          <p:cNvPr id="7" name="Chart 6">
            <a:extLst>
              <a:ext uri="{FF2B5EF4-FFF2-40B4-BE49-F238E27FC236}">
                <a16:creationId xmlns:a16="http://schemas.microsoft.com/office/drawing/2014/main" id="{140F2F68-BF6A-467A-9117-CBBA920C0F3F}"/>
              </a:ext>
            </a:extLst>
          </p:cNvPr>
          <p:cNvGraphicFramePr>
            <a:graphicFrameLocks/>
          </p:cNvGraphicFramePr>
          <p:nvPr/>
        </p:nvGraphicFramePr>
        <p:xfrm>
          <a:off x="6096000"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5065884-F84F-4A9F-BFB7-90B9B355DE21}"/>
              </a:ext>
            </a:extLst>
          </p:cNvPr>
          <p:cNvGraphicFramePr/>
          <p:nvPr>
            <p:extLst>
              <p:ext uri="{D42A27DB-BD31-4B8C-83A1-F6EECF244321}">
                <p14:modId xmlns:p14="http://schemas.microsoft.com/office/powerpoint/2010/main" val="279720871"/>
              </p:ext>
            </p:extLst>
          </p:nvPr>
        </p:nvGraphicFramePr>
        <p:xfrm>
          <a:off x="433138"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7659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7746C1-9389-4743-BE08-A6F187B5E1F3}"/>
              </a:ext>
            </a:extLst>
          </p:cNvPr>
          <p:cNvPicPr>
            <a:picLocks noChangeAspect="1"/>
          </p:cNvPicPr>
          <p:nvPr/>
        </p:nvPicPr>
        <p:blipFill>
          <a:blip r:embed="rId3"/>
          <a:stretch>
            <a:fillRect/>
          </a:stretch>
        </p:blipFill>
        <p:spPr>
          <a:xfrm>
            <a:off x="0" y="192325"/>
            <a:ext cx="12188952" cy="6665675"/>
          </a:xfrm>
          <a:prstGeom prst="rect">
            <a:avLst/>
          </a:prstGeom>
        </p:spPr>
      </p:pic>
      <p:cxnSp>
        <p:nvCxnSpPr>
          <p:cNvPr id="12" name="Straight Arrow Connector 11">
            <a:extLst>
              <a:ext uri="{FF2B5EF4-FFF2-40B4-BE49-F238E27FC236}">
                <a16:creationId xmlns:a16="http://schemas.microsoft.com/office/drawing/2014/main" id="{C2347EE7-F6C2-4B6F-A7C9-C33FF0DF5F36}"/>
              </a:ext>
            </a:extLst>
          </p:cNvPr>
          <p:cNvCxnSpPr/>
          <p:nvPr/>
        </p:nvCxnSpPr>
        <p:spPr>
          <a:xfrm>
            <a:off x="489098" y="2785730"/>
            <a:ext cx="10632" cy="306217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83872C-B4BD-467C-A9C4-4F828D079982}"/>
              </a:ext>
            </a:extLst>
          </p:cNvPr>
          <p:cNvSpPr txBox="1"/>
          <p:nvPr/>
        </p:nvSpPr>
        <p:spPr>
          <a:xfrm>
            <a:off x="84082" y="2404362"/>
            <a:ext cx="3094075" cy="369332"/>
          </a:xfrm>
          <a:prstGeom prst="rect">
            <a:avLst/>
          </a:prstGeom>
          <a:noFill/>
        </p:spPr>
        <p:txBody>
          <a:bodyPr wrap="square" rtlCol="0">
            <a:spAutoFit/>
          </a:bodyPr>
          <a:lstStyle/>
          <a:p>
            <a:r>
              <a:rPr lang="en-US" dirty="0">
                <a:solidFill>
                  <a:srgbClr val="FF0000"/>
                </a:solidFill>
              </a:rPr>
              <a:t>Join Audio, Mute On/Off</a:t>
            </a:r>
          </a:p>
        </p:txBody>
      </p:sp>
      <p:cxnSp>
        <p:nvCxnSpPr>
          <p:cNvPr id="14" name="Straight Arrow Connector 13">
            <a:extLst>
              <a:ext uri="{FF2B5EF4-FFF2-40B4-BE49-F238E27FC236}">
                <a16:creationId xmlns:a16="http://schemas.microsoft.com/office/drawing/2014/main" id="{EAE5D856-842F-480D-96CF-B077506B2E0C}"/>
              </a:ext>
            </a:extLst>
          </p:cNvPr>
          <p:cNvCxnSpPr/>
          <p:nvPr/>
        </p:nvCxnSpPr>
        <p:spPr>
          <a:xfrm flipH="1">
            <a:off x="1417674" y="4316818"/>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BA3B680-147F-455B-BB1C-6CF6BBA5E939}"/>
              </a:ext>
            </a:extLst>
          </p:cNvPr>
          <p:cNvSpPr txBox="1"/>
          <p:nvPr/>
        </p:nvSpPr>
        <p:spPr>
          <a:xfrm>
            <a:off x="652131" y="3947485"/>
            <a:ext cx="3094075" cy="369332"/>
          </a:xfrm>
          <a:prstGeom prst="rect">
            <a:avLst/>
          </a:prstGeom>
          <a:noFill/>
        </p:spPr>
        <p:txBody>
          <a:bodyPr wrap="square" rtlCol="0">
            <a:spAutoFit/>
          </a:bodyPr>
          <a:lstStyle/>
          <a:p>
            <a:r>
              <a:rPr lang="en-US" dirty="0">
                <a:solidFill>
                  <a:srgbClr val="FF0000"/>
                </a:solidFill>
              </a:rPr>
              <a:t>Turn Video On/Off</a:t>
            </a:r>
          </a:p>
        </p:txBody>
      </p:sp>
      <p:cxnSp>
        <p:nvCxnSpPr>
          <p:cNvPr id="16" name="Straight Arrow Connector 15">
            <a:extLst>
              <a:ext uri="{FF2B5EF4-FFF2-40B4-BE49-F238E27FC236}">
                <a16:creationId xmlns:a16="http://schemas.microsoft.com/office/drawing/2014/main" id="{81676237-6906-4D7B-A0C8-4D94CB7F3F21}"/>
              </a:ext>
            </a:extLst>
          </p:cNvPr>
          <p:cNvCxnSpPr/>
          <p:nvPr/>
        </p:nvCxnSpPr>
        <p:spPr>
          <a:xfrm flipH="1">
            <a:off x="4408967" y="4316817"/>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B860EBB-562D-434F-927A-D93CD120CC24}"/>
              </a:ext>
            </a:extLst>
          </p:cNvPr>
          <p:cNvSpPr txBox="1"/>
          <p:nvPr/>
        </p:nvSpPr>
        <p:spPr>
          <a:xfrm>
            <a:off x="2420669" y="3745746"/>
            <a:ext cx="2269088" cy="646331"/>
          </a:xfrm>
          <a:prstGeom prst="rect">
            <a:avLst/>
          </a:prstGeom>
          <a:noFill/>
        </p:spPr>
        <p:txBody>
          <a:bodyPr wrap="square" rtlCol="0">
            <a:spAutoFit/>
          </a:bodyPr>
          <a:lstStyle/>
          <a:p>
            <a:r>
              <a:rPr lang="en-US" dirty="0">
                <a:solidFill>
                  <a:srgbClr val="FF0000"/>
                </a:solidFill>
              </a:rPr>
              <a:t>Open/close participant list or chat</a:t>
            </a:r>
          </a:p>
        </p:txBody>
      </p:sp>
      <p:cxnSp>
        <p:nvCxnSpPr>
          <p:cNvPr id="19" name="Straight Arrow Connector 18">
            <a:extLst>
              <a:ext uri="{FF2B5EF4-FFF2-40B4-BE49-F238E27FC236}">
                <a16:creationId xmlns:a16="http://schemas.microsoft.com/office/drawing/2014/main" id="{A31D5898-18A0-468E-B64A-A9EB2DA00864}"/>
              </a:ext>
            </a:extLst>
          </p:cNvPr>
          <p:cNvCxnSpPr>
            <a:cxnSpLocks/>
          </p:cNvCxnSpPr>
          <p:nvPr/>
        </p:nvCxnSpPr>
        <p:spPr>
          <a:xfrm flipV="1">
            <a:off x="4568457" y="3753568"/>
            <a:ext cx="3965943" cy="5632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6B39902-1E37-41A0-A32B-461F22EAC084}"/>
              </a:ext>
            </a:extLst>
          </p:cNvPr>
          <p:cNvCxnSpPr>
            <a:cxnSpLocks/>
          </p:cNvCxnSpPr>
          <p:nvPr/>
        </p:nvCxnSpPr>
        <p:spPr>
          <a:xfrm flipV="1">
            <a:off x="4633009" y="671198"/>
            <a:ext cx="3974615" cy="35566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E6A396-C220-4AB0-BD3D-42AD676C72E0}"/>
              </a:ext>
            </a:extLst>
          </p:cNvPr>
          <p:cNvCxnSpPr/>
          <p:nvPr/>
        </p:nvCxnSpPr>
        <p:spPr>
          <a:xfrm flipH="1">
            <a:off x="5326912" y="2115879"/>
            <a:ext cx="7088" cy="373202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8BD6329-8601-4F8C-8DDB-C7C626B9AFD3}"/>
              </a:ext>
            </a:extLst>
          </p:cNvPr>
          <p:cNvSpPr txBox="1"/>
          <p:nvPr/>
        </p:nvSpPr>
        <p:spPr>
          <a:xfrm>
            <a:off x="4661889" y="1710367"/>
            <a:ext cx="3094075" cy="369332"/>
          </a:xfrm>
          <a:prstGeom prst="rect">
            <a:avLst/>
          </a:prstGeom>
          <a:noFill/>
        </p:spPr>
        <p:txBody>
          <a:bodyPr wrap="square" rtlCol="0">
            <a:spAutoFit/>
          </a:bodyPr>
          <a:lstStyle/>
          <a:p>
            <a:r>
              <a:rPr lang="en-US" dirty="0">
                <a:solidFill>
                  <a:srgbClr val="FF0000"/>
                </a:solidFill>
              </a:rPr>
              <a:t>Share screen</a:t>
            </a:r>
          </a:p>
        </p:txBody>
      </p:sp>
      <p:cxnSp>
        <p:nvCxnSpPr>
          <p:cNvPr id="24" name="Straight Arrow Connector 23">
            <a:extLst>
              <a:ext uri="{FF2B5EF4-FFF2-40B4-BE49-F238E27FC236}">
                <a16:creationId xmlns:a16="http://schemas.microsoft.com/office/drawing/2014/main" id="{4BCD0B92-65FE-40C8-9F3B-C9206B785335}"/>
              </a:ext>
            </a:extLst>
          </p:cNvPr>
          <p:cNvCxnSpPr/>
          <p:nvPr/>
        </p:nvCxnSpPr>
        <p:spPr>
          <a:xfrm flipH="1">
            <a:off x="6209412" y="4285656"/>
            <a:ext cx="14178" cy="158779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736139D-4E0B-43B5-8AA3-658DF15E2D62}"/>
              </a:ext>
            </a:extLst>
          </p:cNvPr>
          <p:cNvSpPr txBox="1"/>
          <p:nvPr/>
        </p:nvSpPr>
        <p:spPr>
          <a:xfrm>
            <a:off x="5674240" y="3906362"/>
            <a:ext cx="3094075" cy="369332"/>
          </a:xfrm>
          <a:prstGeom prst="rect">
            <a:avLst/>
          </a:prstGeom>
          <a:noFill/>
        </p:spPr>
        <p:txBody>
          <a:bodyPr wrap="square" rtlCol="0">
            <a:spAutoFit/>
          </a:bodyPr>
          <a:lstStyle/>
          <a:p>
            <a:r>
              <a:rPr lang="en-US" dirty="0">
                <a:solidFill>
                  <a:srgbClr val="FF0000"/>
                </a:solidFill>
              </a:rPr>
              <a:t>Reactions</a:t>
            </a:r>
          </a:p>
        </p:txBody>
      </p:sp>
      <p:cxnSp>
        <p:nvCxnSpPr>
          <p:cNvPr id="26" name="Straight Arrow Connector 25">
            <a:extLst>
              <a:ext uri="{FF2B5EF4-FFF2-40B4-BE49-F238E27FC236}">
                <a16:creationId xmlns:a16="http://schemas.microsoft.com/office/drawing/2014/main" id="{BA4B8EB8-66B4-4D6D-8E20-3D173CF57A98}"/>
              </a:ext>
            </a:extLst>
          </p:cNvPr>
          <p:cNvCxnSpPr>
            <a:cxnSpLocks/>
          </p:cNvCxnSpPr>
          <p:nvPr/>
        </p:nvCxnSpPr>
        <p:spPr>
          <a:xfrm>
            <a:off x="9304623" y="4132151"/>
            <a:ext cx="0" cy="14344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BD18AD5-7AEC-488E-8501-74BEEDEF0A66}"/>
              </a:ext>
            </a:extLst>
          </p:cNvPr>
          <p:cNvCxnSpPr>
            <a:cxnSpLocks/>
          </p:cNvCxnSpPr>
          <p:nvPr/>
        </p:nvCxnSpPr>
        <p:spPr>
          <a:xfrm flipH="1">
            <a:off x="3305693" y="4358358"/>
            <a:ext cx="1050408" cy="171541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20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17" grpId="0"/>
      <p:bldP spid="17" grpId="1"/>
      <p:bldP spid="23" grpId="0"/>
      <p:bldP spid="23" grpId="1"/>
      <p:bldP spid="25" grpId="0"/>
      <p:bldP spid="25"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50</a:t>
            </a:fld>
            <a:endParaRPr lang="en-US" dirty="0"/>
          </a:p>
        </p:txBody>
      </p:sp>
      <p:graphicFrame>
        <p:nvGraphicFramePr>
          <p:cNvPr id="6" name="Chart 5">
            <a:extLst>
              <a:ext uri="{FF2B5EF4-FFF2-40B4-BE49-F238E27FC236}">
                <a16:creationId xmlns:a16="http://schemas.microsoft.com/office/drawing/2014/main" id="{15A09E3E-DB20-41CC-84BF-91D2422AAD32}"/>
              </a:ext>
            </a:extLst>
          </p:cNvPr>
          <p:cNvGraphicFramePr>
            <a:graphicFrameLocks/>
          </p:cNvGraphicFramePr>
          <p:nvPr/>
        </p:nvGraphicFramePr>
        <p:xfrm>
          <a:off x="6541325"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655BDFAD-3016-486C-9ECD-62CE5BD38FF5}"/>
              </a:ext>
            </a:extLst>
          </p:cNvPr>
          <p:cNvGraphicFramePr/>
          <p:nvPr>
            <p:extLst>
              <p:ext uri="{D42A27DB-BD31-4B8C-83A1-F6EECF244321}">
                <p14:modId xmlns:p14="http://schemas.microsoft.com/office/powerpoint/2010/main" val="1834851261"/>
              </p:ext>
            </p:extLst>
          </p:nvPr>
        </p:nvGraphicFramePr>
        <p:xfrm>
          <a:off x="838200"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82059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51</a:t>
            </a:fld>
            <a:endParaRPr lang="en-US"/>
          </a:p>
        </p:txBody>
      </p:sp>
      <p:graphicFrame>
        <p:nvGraphicFramePr>
          <p:cNvPr id="5" name="Chart 4">
            <a:extLst>
              <a:ext uri="{FF2B5EF4-FFF2-40B4-BE49-F238E27FC236}">
                <a16:creationId xmlns:a16="http://schemas.microsoft.com/office/drawing/2014/main" id="{3E619441-DB31-4C72-8F8D-8F37D67B68A7}"/>
              </a:ext>
            </a:extLst>
          </p:cNvPr>
          <p:cNvGraphicFramePr>
            <a:graphicFrameLocks noGrp="1"/>
          </p:cNvGraphicFramePr>
          <p:nvPr>
            <p:extLst>
              <p:ext uri="{D42A27DB-BD31-4B8C-83A1-F6EECF244321}">
                <p14:modId xmlns:p14="http://schemas.microsoft.com/office/powerpoint/2010/main" val="3092127946"/>
              </p:ext>
            </p:extLst>
          </p:nvPr>
        </p:nvGraphicFramePr>
        <p:xfrm>
          <a:off x="2300375" y="1273172"/>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99259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52</a:t>
            </a:fld>
            <a:endParaRPr lang="en-US"/>
          </a:p>
        </p:txBody>
      </p:sp>
      <p:graphicFrame>
        <p:nvGraphicFramePr>
          <p:cNvPr id="5" name="Chart 4">
            <a:extLst>
              <a:ext uri="{FF2B5EF4-FFF2-40B4-BE49-F238E27FC236}">
                <a16:creationId xmlns:a16="http://schemas.microsoft.com/office/drawing/2014/main" id="{0C363AF8-AC19-4BA2-8824-C973B578D907}"/>
              </a:ext>
            </a:extLst>
          </p:cNvPr>
          <p:cNvGraphicFramePr>
            <a:graphicFrameLocks noGrp="1"/>
          </p:cNvGraphicFramePr>
          <p:nvPr>
            <p:extLst>
              <p:ext uri="{D42A27DB-BD31-4B8C-83A1-F6EECF244321}">
                <p14:modId xmlns:p14="http://schemas.microsoft.com/office/powerpoint/2010/main" val="2718201107"/>
              </p:ext>
            </p:extLst>
          </p:nvPr>
        </p:nvGraphicFramePr>
        <p:xfrm>
          <a:off x="2095500" y="1250226"/>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50338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53</a:t>
            </a:fld>
            <a:endParaRPr lang="en-US"/>
          </a:p>
        </p:txBody>
      </p:sp>
      <p:graphicFrame>
        <p:nvGraphicFramePr>
          <p:cNvPr id="5" name="Chart 4">
            <a:extLst>
              <a:ext uri="{FF2B5EF4-FFF2-40B4-BE49-F238E27FC236}">
                <a16:creationId xmlns:a16="http://schemas.microsoft.com/office/drawing/2014/main" id="{ACC774CA-F085-4F2C-A110-D3C93B993BC3}"/>
              </a:ext>
            </a:extLst>
          </p:cNvPr>
          <p:cNvGraphicFramePr>
            <a:graphicFrameLocks noGrp="1"/>
          </p:cNvGraphicFramePr>
          <p:nvPr>
            <p:extLst>
              <p:ext uri="{D42A27DB-BD31-4B8C-83A1-F6EECF244321}">
                <p14:modId xmlns:p14="http://schemas.microsoft.com/office/powerpoint/2010/main" val="2140647716"/>
              </p:ext>
            </p:extLst>
          </p:nvPr>
        </p:nvGraphicFramePr>
        <p:xfrm>
          <a:off x="1981200" y="141648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78133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54</a:t>
            </a:fld>
            <a:endParaRPr lang="en-US"/>
          </a:p>
        </p:txBody>
      </p:sp>
      <p:graphicFrame>
        <p:nvGraphicFramePr>
          <p:cNvPr id="5" name="Chart 4">
            <a:extLst>
              <a:ext uri="{FF2B5EF4-FFF2-40B4-BE49-F238E27FC236}">
                <a16:creationId xmlns:a16="http://schemas.microsoft.com/office/drawing/2014/main" id="{446B8831-485A-440B-9BB5-E8F529F00233}"/>
              </a:ext>
            </a:extLst>
          </p:cNvPr>
          <p:cNvGraphicFramePr>
            <a:graphicFrameLocks noGrp="1"/>
          </p:cNvGraphicFramePr>
          <p:nvPr>
            <p:extLst>
              <p:ext uri="{D42A27DB-BD31-4B8C-83A1-F6EECF244321}">
                <p14:modId xmlns:p14="http://schemas.microsoft.com/office/powerpoint/2010/main" val="3423090165"/>
              </p:ext>
            </p:extLst>
          </p:nvPr>
        </p:nvGraphicFramePr>
        <p:xfrm>
          <a:off x="2095500" y="11430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6636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55</a:t>
            </a:fld>
            <a:endParaRPr lang="en-US"/>
          </a:p>
        </p:txBody>
      </p:sp>
      <p:graphicFrame>
        <p:nvGraphicFramePr>
          <p:cNvPr id="7" name="Chart 6">
            <a:extLst>
              <a:ext uri="{FF2B5EF4-FFF2-40B4-BE49-F238E27FC236}">
                <a16:creationId xmlns:a16="http://schemas.microsoft.com/office/drawing/2014/main" id="{0E3751D7-CDA1-4CB2-80F1-7FAE389EEC7E}"/>
              </a:ext>
            </a:extLst>
          </p:cNvPr>
          <p:cNvGraphicFramePr/>
          <p:nvPr>
            <p:extLst>
              <p:ext uri="{D42A27DB-BD31-4B8C-83A1-F6EECF244321}">
                <p14:modId xmlns:p14="http://schemas.microsoft.com/office/powerpoint/2010/main" val="84606062"/>
              </p:ext>
            </p:extLst>
          </p:nvPr>
        </p:nvGraphicFramePr>
        <p:xfrm>
          <a:off x="2095500" y="1396559"/>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61497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56</a:t>
            </a:fld>
            <a:endParaRPr lang="en-US"/>
          </a:p>
        </p:txBody>
      </p:sp>
      <p:graphicFrame>
        <p:nvGraphicFramePr>
          <p:cNvPr id="5" name="Chart 4">
            <a:extLst>
              <a:ext uri="{FF2B5EF4-FFF2-40B4-BE49-F238E27FC236}">
                <a16:creationId xmlns:a16="http://schemas.microsoft.com/office/drawing/2014/main" id="{DD589ACB-2705-4FCF-BFE3-09D19AA636D9}"/>
              </a:ext>
            </a:extLst>
          </p:cNvPr>
          <p:cNvGraphicFramePr/>
          <p:nvPr>
            <p:extLst>
              <p:ext uri="{D42A27DB-BD31-4B8C-83A1-F6EECF244321}">
                <p14:modId xmlns:p14="http://schemas.microsoft.com/office/powerpoint/2010/main" val="659866990"/>
              </p:ext>
            </p:extLst>
          </p:nvPr>
        </p:nvGraphicFramePr>
        <p:xfrm>
          <a:off x="2095500" y="1396559"/>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77609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542E9-3609-429E-BC68-BBD1E6DBFA44}"/>
              </a:ext>
            </a:extLst>
          </p:cNvPr>
          <p:cNvSpPr>
            <a:spLocks noGrp="1"/>
          </p:cNvSpPr>
          <p:nvPr>
            <p:ph type="title"/>
          </p:nvPr>
        </p:nvSpPr>
        <p:spPr/>
        <p:txBody>
          <a:bodyPr>
            <a:normAutofit/>
          </a:bodyPr>
          <a:lstStyle/>
          <a:p>
            <a:r>
              <a:rPr lang="en-US" dirty="0"/>
              <a:t>Breakout Discussions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57</a:t>
            </a:fld>
            <a:endParaRPr lang="en-US"/>
          </a:p>
        </p:txBody>
      </p:sp>
    </p:spTree>
    <p:extLst>
      <p:ext uri="{BB962C8B-B14F-4D97-AF65-F5344CB8AC3E}">
        <p14:creationId xmlns:p14="http://schemas.microsoft.com/office/powerpoint/2010/main" val="28336827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1E928-9896-488D-9448-B3CE46F00291}"/>
              </a:ext>
            </a:extLst>
          </p:cNvPr>
          <p:cNvSpPr>
            <a:spLocks noGrp="1"/>
          </p:cNvSpPr>
          <p:nvPr>
            <p:ph type="title"/>
          </p:nvPr>
        </p:nvSpPr>
        <p:spPr/>
        <p:txBody>
          <a:bodyPr>
            <a:normAutofit/>
          </a:bodyPr>
          <a:lstStyle/>
          <a:p>
            <a:r>
              <a:rPr lang="en-US" dirty="0"/>
              <a:t>Reconvene</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58</a:t>
            </a:fld>
            <a:endParaRPr lang="en-US"/>
          </a:p>
        </p:txBody>
      </p:sp>
    </p:spTree>
    <p:extLst>
      <p:ext uri="{BB962C8B-B14F-4D97-AF65-F5344CB8AC3E}">
        <p14:creationId xmlns:p14="http://schemas.microsoft.com/office/powerpoint/2010/main" val="27612172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1591E-7E49-4106-93E5-E4006F8EB7C5}"/>
              </a:ext>
            </a:extLst>
          </p:cNvPr>
          <p:cNvSpPr>
            <a:spLocks noGrp="1"/>
          </p:cNvSpPr>
          <p:nvPr>
            <p:ph type="title"/>
          </p:nvPr>
        </p:nvSpPr>
        <p:spPr/>
        <p:txBody>
          <a:bodyPr>
            <a:normAutofit/>
          </a:bodyPr>
          <a:lstStyle/>
          <a:p>
            <a:r>
              <a:rPr lang="en-US" dirty="0"/>
              <a:t>Wrap up and Next Steps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59</a:t>
            </a:fld>
            <a:endParaRPr lang="en-US"/>
          </a:p>
        </p:txBody>
      </p:sp>
    </p:spTree>
    <p:extLst>
      <p:ext uri="{BB962C8B-B14F-4D97-AF65-F5344CB8AC3E}">
        <p14:creationId xmlns:p14="http://schemas.microsoft.com/office/powerpoint/2010/main" val="3996175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A464-1F9B-4B52-8394-B45C85E08658}"/>
              </a:ext>
            </a:extLst>
          </p:cNvPr>
          <p:cNvSpPr>
            <a:spLocks noGrp="1"/>
          </p:cNvSpPr>
          <p:nvPr>
            <p:ph type="title"/>
          </p:nvPr>
        </p:nvSpPr>
        <p:spPr/>
        <p:txBody>
          <a:bodyPr/>
          <a:lstStyle/>
          <a:p>
            <a:r>
              <a:rPr lang="en-US" dirty="0"/>
              <a:t>Matching Interests</a:t>
            </a:r>
          </a:p>
        </p:txBody>
      </p:sp>
      <p:sp>
        <p:nvSpPr>
          <p:cNvPr id="5" name="Slide Number Placeholder 4">
            <a:extLst>
              <a:ext uri="{FF2B5EF4-FFF2-40B4-BE49-F238E27FC236}">
                <a16:creationId xmlns:a16="http://schemas.microsoft.com/office/drawing/2014/main" id="{E7C81B8E-3E42-4E04-B98C-BA45C004C380}"/>
              </a:ext>
            </a:extLst>
          </p:cNvPr>
          <p:cNvSpPr>
            <a:spLocks noGrp="1"/>
          </p:cNvSpPr>
          <p:nvPr>
            <p:ph type="sldNum" sz="quarter" idx="12"/>
          </p:nvPr>
        </p:nvSpPr>
        <p:spPr/>
        <p:txBody>
          <a:bodyPr/>
          <a:lstStyle/>
          <a:p>
            <a:fld id="{9B536768-C171-4A40-86CF-A60E08BEB5A1}" type="slidenum">
              <a:rPr lang="en-US" smtClean="0"/>
              <a:t>6</a:t>
            </a:fld>
            <a:endParaRPr lang="en-US"/>
          </a:p>
        </p:txBody>
      </p:sp>
      <p:sp>
        <p:nvSpPr>
          <p:cNvPr id="4" name="Oval 3">
            <a:extLst>
              <a:ext uri="{FF2B5EF4-FFF2-40B4-BE49-F238E27FC236}">
                <a16:creationId xmlns:a16="http://schemas.microsoft.com/office/drawing/2014/main" id="{89EAA11A-628E-47C4-A1F7-D073EAECA354}"/>
              </a:ext>
            </a:extLst>
          </p:cNvPr>
          <p:cNvSpPr/>
          <p:nvPr/>
        </p:nvSpPr>
        <p:spPr>
          <a:xfrm>
            <a:off x="5103718" y="1621398"/>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pic>
        <p:nvPicPr>
          <p:cNvPr id="6" name="Picture 5">
            <a:extLst>
              <a:ext uri="{FF2B5EF4-FFF2-40B4-BE49-F238E27FC236}">
                <a16:creationId xmlns:a16="http://schemas.microsoft.com/office/drawing/2014/main" id="{405392F1-07CD-49F5-9821-1D1353357938}"/>
              </a:ext>
            </a:extLst>
          </p:cNvPr>
          <p:cNvPicPr>
            <a:picLocks/>
          </p:cNvPicPr>
          <p:nvPr/>
        </p:nvPicPr>
        <p:blipFill rotWithShape="1">
          <a:blip r:embed="rId3" cstate="print">
            <a:extLst>
              <a:ext uri="{28A0092B-C50C-407E-A947-70E740481C1C}">
                <a14:useLocalDpi xmlns:a14="http://schemas.microsoft.com/office/drawing/2010/main" val="0"/>
              </a:ext>
            </a:extLst>
          </a:blip>
          <a:srcRect r="63516"/>
          <a:stretch/>
        </p:blipFill>
        <p:spPr bwMode="auto">
          <a:xfrm>
            <a:off x="3134899" y="2766489"/>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667B849D-0BCE-4985-A91B-06F32A77EB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424"/>
          <a:stretch/>
        </p:blipFill>
        <p:spPr bwMode="auto">
          <a:xfrm>
            <a:off x="7584201" y="2804199"/>
            <a:ext cx="1258353" cy="168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65F4D93-A382-4A26-B606-99FC80A882FA}"/>
              </a:ext>
            </a:extLst>
          </p:cNvPr>
          <p:cNvSpPr txBox="1"/>
          <p:nvPr/>
        </p:nvSpPr>
        <p:spPr>
          <a:xfrm>
            <a:off x="5083238" y="3125267"/>
            <a:ext cx="2096086" cy="1323439"/>
          </a:xfrm>
          <a:prstGeom prst="rect">
            <a:avLst/>
          </a:prstGeom>
          <a:noFill/>
        </p:spPr>
        <p:txBody>
          <a:bodyPr wrap="square" rtlCol="0">
            <a:spAutoFit/>
          </a:bodyPr>
          <a:lstStyle/>
          <a:p>
            <a:pPr algn="ctr"/>
            <a:r>
              <a:rPr lang="en-US" sz="2000" b="1" dirty="0">
                <a:solidFill>
                  <a:schemeClr val="accent2"/>
                </a:solidFill>
                <a:latin typeface="Arial" panose="020B0604020202020204" pitchFamily="34" charset="0"/>
                <a:cs typeface="Arial" panose="020B0604020202020204" pitchFamily="34" charset="0"/>
              </a:rPr>
              <a:t>Maine Shared </a:t>
            </a:r>
          </a:p>
          <a:p>
            <a:pPr algn="ctr"/>
            <a:r>
              <a:rPr lang="en-US" sz="2000" b="1" dirty="0">
                <a:solidFill>
                  <a:schemeClr val="accent2"/>
                </a:solidFill>
                <a:latin typeface="Arial" panose="020B0604020202020204" pitchFamily="34" charset="0"/>
                <a:cs typeface="Arial" panose="020B0604020202020204" pitchFamily="34" charset="0"/>
              </a:rPr>
              <a:t>Community </a:t>
            </a:r>
            <a:br>
              <a:rPr lang="en-US" sz="2000" b="1" dirty="0">
                <a:solidFill>
                  <a:schemeClr val="accent2"/>
                </a:solidFill>
                <a:latin typeface="Arial" panose="020B0604020202020204" pitchFamily="34" charset="0"/>
                <a:cs typeface="Arial" panose="020B0604020202020204" pitchFamily="34" charset="0"/>
              </a:rPr>
            </a:br>
            <a:r>
              <a:rPr lang="en-US" sz="2000" b="1" dirty="0">
                <a:solidFill>
                  <a:schemeClr val="accent2"/>
                </a:solidFill>
                <a:latin typeface="Arial" panose="020B0604020202020204" pitchFamily="34" charset="0"/>
                <a:cs typeface="Arial" panose="020B0604020202020204" pitchFamily="34" charset="0"/>
              </a:rPr>
              <a:t>Health Needs Assessment</a:t>
            </a:r>
          </a:p>
        </p:txBody>
      </p:sp>
      <p:sp>
        <p:nvSpPr>
          <p:cNvPr id="9" name="Oval 8">
            <a:extLst>
              <a:ext uri="{FF2B5EF4-FFF2-40B4-BE49-F238E27FC236}">
                <a16:creationId xmlns:a16="http://schemas.microsoft.com/office/drawing/2014/main" id="{A44D995E-2CF0-4CB9-AAF6-1A1EE516D9CC}"/>
              </a:ext>
            </a:extLst>
          </p:cNvPr>
          <p:cNvSpPr/>
          <p:nvPr/>
        </p:nvSpPr>
        <p:spPr>
          <a:xfrm>
            <a:off x="2764100" y="1599642"/>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0" name="TextBox 4">
            <a:extLst>
              <a:ext uri="{FF2B5EF4-FFF2-40B4-BE49-F238E27FC236}">
                <a16:creationId xmlns:a16="http://schemas.microsoft.com/office/drawing/2014/main" id="{ECF9FB2A-DC66-4955-8FE4-75C4F809B960}"/>
              </a:ext>
            </a:extLst>
          </p:cNvPr>
          <p:cNvSpPr txBox="1">
            <a:spLocks noChangeArrowheads="1"/>
          </p:cNvSpPr>
          <p:nvPr/>
        </p:nvSpPr>
        <p:spPr bwMode="auto">
          <a:xfrm>
            <a:off x="9754181" y="6019087"/>
            <a:ext cx="243781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000" i="1" dirty="0"/>
              <a:t>Images of PHAB and IRS from the internet</a:t>
            </a:r>
          </a:p>
        </p:txBody>
      </p:sp>
    </p:spTree>
    <p:extLst>
      <p:ext uri="{BB962C8B-B14F-4D97-AF65-F5344CB8AC3E}">
        <p14:creationId xmlns:p14="http://schemas.microsoft.com/office/powerpoint/2010/main" val="7126731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92F8DF-3E66-499B-AEEA-60EB2F661EC5}"/>
              </a:ext>
            </a:extLst>
          </p:cNvPr>
          <p:cNvSpPr>
            <a:spLocks noGrp="1"/>
          </p:cNvSpPr>
          <p:nvPr>
            <p:ph type="title"/>
          </p:nvPr>
        </p:nvSpPr>
        <p:spPr/>
        <p:txBody>
          <a:bodyPr/>
          <a:lstStyle/>
          <a:p>
            <a:r>
              <a:rPr lang="en-US" dirty="0" smtClean="0"/>
              <a:t>Contact</a:t>
            </a:r>
            <a:endParaRPr lang="en-US" dirty="0"/>
          </a:p>
        </p:txBody>
      </p:sp>
      <p:sp>
        <p:nvSpPr>
          <p:cNvPr id="5" name="Content Placeholder 4">
            <a:extLst>
              <a:ext uri="{FF2B5EF4-FFF2-40B4-BE49-F238E27FC236}">
                <a16:creationId xmlns:a16="http://schemas.microsoft.com/office/drawing/2014/main" id="{8971EC0D-4C7B-47CD-AF0B-1159E0838D4B}"/>
              </a:ext>
            </a:extLst>
          </p:cNvPr>
          <p:cNvSpPr>
            <a:spLocks noGrp="1"/>
          </p:cNvSpPr>
          <p:nvPr>
            <p:ph idx="1"/>
          </p:nvPr>
        </p:nvSpPr>
        <p:spPr>
          <a:xfrm>
            <a:off x="838200" y="1588654"/>
            <a:ext cx="8555182" cy="4568701"/>
          </a:xfrm>
        </p:spPr>
        <p:txBody>
          <a:bodyPr>
            <a:normAutofit/>
          </a:bodyPr>
          <a:lstStyle/>
          <a:p>
            <a:pPr>
              <a:lnSpc>
                <a:spcPct val="120000"/>
              </a:lnSpc>
              <a:spcBef>
                <a:spcPts val="600"/>
              </a:spcBef>
              <a:spcAft>
                <a:spcPts val="600"/>
              </a:spcAft>
            </a:pPr>
            <a:endParaRPr lang="en-US" sz="2000" dirty="0">
              <a:solidFill>
                <a:srgbClr val="444444"/>
              </a:solidFill>
            </a:endParaRPr>
          </a:p>
          <a:p>
            <a:pPr>
              <a:lnSpc>
                <a:spcPct val="120000"/>
              </a:lnSpc>
              <a:spcBef>
                <a:spcPts val="600"/>
              </a:spcBef>
              <a:spcAft>
                <a:spcPts val="600"/>
              </a:spcAft>
            </a:pPr>
            <a:endParaRPr lang="en-US" dirty="0"/>
          </a:p>
          <a:p>
            <a:pPr marL="0" indent="0" algn="ctr">
              <a:buNone/>
            </a:pPr>
            <a:r>
              <a:rPr lang="en-US" sz="2100" dirty="0" smtClean="0"/>
              <a:t>Jo Morrissey, MPH</a:t>
            </a:r>
          </a:p>
          <a:p>
            <a:pPr marL="0" indent="0" algn="ctr">
              <a:buNone/>
            </a:pPr>
            <a:r>
              <a:rPr lang="en-US" sz="2100" dirty="0" smtClean="0"/>
              <a:t>Maine </a:t>
            </a:r>
            <a:r>
              <a:rPr lang="en-US" sz="2100" dirty="0"/>
              <a:t>Shared </a:t>
            </a:r>
            <a:r>
              <a:rPr lang="en-US" sz="2100" dirty="0" smtClean="0"/>
              <a:t>CHNA</a:t>
            </a:r>
          </a:p>
          <a:p>
            <a:pPr marL="0" indent="0" algn="ctr">
              <a:buNone/>
            </a:pPr>
            <a:r>
              <a:rPr lang="en-US" sz="2100" dirty="0" smtClean="0">
                <a:hlinkClick r:id=""/>
              </a:rPr>
              <a:t>www.mainechna.org </a:t>
            </a:r>
          </a:p>
          <a:p>
            <a:pPr marL="0" indent="0" algn="ctr">
              <a:buNone/>
            </a:pPr>
            <a:r>
              <a:rPr lang="en-US" sz="2100" dirty="0" smtClean="0">
                <a:hlinkClick r:id=""/>
              </a:rPr>
              <a:t>info@mainechna.org</a:t>
            </a:r>
            <a:r>
              <a:rPr lang="en-US" sz="2100" dirty="0" smtClean="0"/>
              <a:t>  </a:t>
            </a:r>
            <a:endParaRPr lang="en-US" sz="2100" dirty="0"/>
          </a:p>
          <a:p>
            <a:endParaRPr lang="en-US" dirty="0"/>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27966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F824-7A43-4834-BFB1-08C569341EEB}"/>
              </a:ext>
            </a:extLst>
          </p:cNvPr>
          <p:cNvSpPr>
            <a:spLocks noGrp="1"/>
          </p:cNvSpPr>
          <p:nvPr>
            <p:ph type="title"/>
          </p:nvPr>
        </p:nvSpPr>
        <p:spPr/>
        <p:txBody>
          <a:bodyPr/>
          <a:lstStyle/>
          <a:p>
            <a:r>
              <a:rPr lang="en-US" dirty="0"/>
              <a:t>The Evolution of an Idea…</a:t>
            </a:r>
          </a:p>
        </p:txBody>
      </p:sp>
      <p:sp>
        <p:nvSpPr>
          <p:cNvPr id="3" name="Slide Number Placeholder 2">
            <a:extLst>
              <a:ext uri="{FF2B5EF4-FFF2-40B4-BE49-F238E27FC236}">
                <a16:creationId xmlns:a16="http://schemas.microsoft.com/office/drawing/2014/main" id="{BE642C64-BB34-4CFA-B07A-E3AC390853F7}"/>
              </a:ext>
            </a:extLst>
          </p:cNvPr>
          <p:cNvSpPr>
            <a:spLocks noGrp="1"/>
          </p:cNvSpPr>
          <p:nvPr>
            <p:ph type="sldNum" sz="quarter" idx="12"/>
          </p:nvPr>
        </p:nvSpPr>
        <p:spPr>
          <a:xfrm>
            <a:off x="8610600" y="6340959"/>
            <a:ext cx="2743200" cy="365125"/>
          </a:xfrm>
        </p:spPr>
        <p:txBody>
          <a:bodyPr/>
          <a:lstStyle/>
          <a:p>
            <a:fld id="{9B536768-C171-4A40-86CF-A60E08BEB5A1}" type="slidenum">
              <a:rPr lang="en-US" smtClean="0"/>
              <a:t>7</a:t>
            </a:fld>
            <a:endParaRPr lang="en-US"/>
          </a:p>
        </p:txBody>
      </p:sp>
      <p:graphicFrame>
        <p:nvGraphicFramePr>
          <p:cNvPr id="4" name="Table 4">
            <a:extLst>
              <a:ext uri="{FF2B5EF4-FFF2-40B4-BE49-F238E27FC236}">
                <a16:creationId xmlns:a16="http://schemas.microsoft.com/office/drawing/2014/main" id="{B896A5CE-955D-4191-BA1F-AC512B45B88F}"/>
              </a:ext>
            </a:extLst>
          </p:cNvPr>
          <p:cNvGraphicFramePr>
            <a:graphicFrameLocks noGrp="1"/>
          </p:cNvGraphicFramePr>
          <p:nvPr>
            <p:extLst>
              <p:ext uri="{D42A27DB-BD31-4B8C-83A1-F6EECF244321}">
                <p14:modId xmlns:p14="http://schemas.microsoft.com/office/powerpoint/2010/main" val="2744074989"/>
              </p:ext>
            </p:extLst>
          </p:nvPr>
        </p:nvGraphicFramePr>
        <p:xfrm>
          <a:off x="764488" y="1508443"/>
          <a:ext cx="10663024" cy="4232482"/>
        </p:xfrm>
        <a:graphic>
          <a:graphicData uri="http://schemas.openxmlformats.org/drawingml/2006/table">
            <a:tbl>
              <a:tblPr bandRow="1">
                <a:tableStyleId>{5C22544A-7EE6-4342-B048-85BDC9FD1C3A}</a:tableStyleId>
              </a:tblPr>
              <a:tblGrid>
                <a:gridCol w="2665756">
                  <a:extLst>
                    <a:ext uri="{9D8B030D-6E8A-4147-A177-3AD203B41FA5}">
                      <a16:colId xmlns:a16="http://schemas.microsoft.com/office/drawing/2014/main" val="210714180"/>
                    </a:ext>
                  </a:extLst>
                </a:gridCol>
                <a:gridCol w="2665756">
                  <a:extLst>
                    <a:ext uri="{9D8B030D-6E8A-4147-A177-3AD203B41FA5}">
                      <a16:colId xmlns:a16="http://schemas.microsoft.com/office/drawing/2014/main" val="2832070079"/>
                    </a:ext>
                  </a:extLst>
                </a:gridCol>
                <a:gridCol w="2665756">
                  <a:extLst>
                    <a:ext uri="{9D8B030D-6E8A-4147-A177-3AD203B41FA5}">
                      <a16:colId xmlns:a16="http://schemas.microsoft.com/office/drawing/2014/main" val="391589670"/>
                    </a:ext>
                  </a:extLst>
                </a:gridCol>
                <a:gridCol w="2665756">
                  <a:extLst>
                    <a:ext uri="{9D8B030D-6E8A-4147-A177-3AD203B41FA5}">
                      <a16:colId xmlns:a16="http://schemas.microsoft.com/office/drawing/2014/main" val="1624228692"/>
                    </a:ext>
                  </a:extLst>
                </a:gridCol>
              </a:tblGrid>
              <a:tr h="982109">
                <a:tc>
                  <a:txBody>
                    <a:bodyPr/>
                    <a:lstStyle/>
                    <a:p>
                      <a:pPr algn="ctr"/>
                      <a:r>
                        <a:rPr lang="en-US" sz="2800" b="1" dirty="0">
                          <a:solidFill>
                            <a:schemeClr val="bg1"/>
                          </a:solidFill>
                          <a:latin typeface="Arial Narrow" panose="020B0606020202030204" pitchFamily="34" charset="0"/>
                          <a:cs typeface="Arial" panose="020B0604020202020204" pitchFamily="34" charset="0"/>
                        </a:rPr>
                        <a:t>2010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latin typeface="Arial Narrow" panose="020B0606020202030204" pitchFamily="34" charset="0"/>
                          <a:cs typeface="Arial" panose="020B0604020202020204" pitchFamily="34" charset="0"/>
                        </a:rPr>
                        <a:t>OneMaine</a:t>
                      </a:r>
                      <a:endParaRPr lang="en-US" sz="2400" b="1" dirty="0">
                        <a:solidFill>
                          <a:schemeClr val="bg1"/>
                        </a:solidFill>
                        <a:latin typeface="Arial Narrow" panose="020B0606020202030204" pitchFamily="34" charset="0"/>
                        <a:cs typeface="Arial" panose="020B0604020202020204" pitchFamily="34" charset="0"/>
                      </a:endParaRP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SHNAPP</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5"/>
                    </a:solidFill>
                  </a:tcPr>
                </a:tc>
                <a:extLst>
                  <a:ext uri="{0D108BD9-81ED-4DB2-BD59-A6C34878D82A}">
                    <a16:rowId xmlns:a16="http://schemas.microsoft.com/office/drawing/2014/main" val="240855251"/>
                  </a:ext>
                </a:extLst>
              </a:tr>
              <a:tr h="3250373">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1639 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22 Mainstream Forums (live)</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 Immigrant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45 Interviews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latin typeface="Arial" panose="020B0604020202020204" pitchFamily="34" charset="0"/>
                          <a:cs typeface="Arial" panose="020B0604020202020204" pitchFamily="34" charset="0"/>
                        </a:rPr>
                        <a:t>16+ Mainstream Forums (virtual)</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12+ Community Sponsored Events</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2000+ Oral Surveys</a:t>
                      </a:r>
                    </a:p>
                    <a:p>
                      <a:pPr algn="ctr">
                        <a:spcBef>
                          <a:spcPts val="600"/>
                        </a:spcBef>
                      </a:pPr>
                      <a:endParaRPr lang="en-US" sz="20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331030645"/>
                  </a:ext>
                </a:extLst>
              </a:tr>
            </a:tbl>
          </a:graphicData>
        </a:graphic>
      </p:graphicFrame>
    </p:spTree>
    <p:extLst>
      <p:ext uri="{BB962C8B-B14F-4D97-AF65-F5344CB8AC3E}">
        <p14:creationId xmlns:p14="http://schemas.microsoft.com/office/powerpoint/2010/main" val="3308634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lstStyle/>
          <a:p>
            <a:r>
              <a:rPr lang="en-US" dirty="0"/>
              <a:t>10 Essential Public Health Services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8</a:t>
            </a:fld>
            <a:endParaRPr lang="en-US"/>
          </a:p>
        </p:txBody>
      </p:sp>
      <p:pic>
        <p:nvPicPr>
          <p:cNvPr id="5" name="Picture 4" descr="Diagram&#10;&#10;Description automatically generated">
            <a:extLst>
              <a:ext uri="{FF2B5EF4-FFF2-40B4-BE49-F238E27FC236}">
                <a16:creationId xmlns:a16="http://schemas.microsoft.com/office/drawing/2014/main" id="{BCBEFAC8-B371-4010-B6D3-1D78B5C8B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5602" y="1167981"/>
            <a:ext cx="5360796" cy="5029200"/>
          </a:xfrm>
          <a:prstGeom prst="rect">
            <a:avLst/>
          </a:prstGeom>
        </p:spPr>
      </p:pic>
    </p:spTree>
    <p:extLst>
      <p:ext uri="{BB962C8B-B14F-4D97-AF65-F5344CB8AC3E}">
        <p14:creationId xmlns:p14="http://schemas.microsoft.com/office/powerpoint/2010/main" val="79862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DEFBCB47-34D1-44F8-841B-7FEA9E001C12}"/>
              </a:ext>
            </a:extLst>
          </p:cNvPr>
          <p:cNvCxnSpPr/>
          <p:nvPr/>
        </p:nvCxnSpPr>
        <p:spPr>
          <a:xfrm>
            <a:off x="6696065" y="38817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E0E7B48-3B3E-4562-84D8-C7C7514BA3CE}"/>
              </a:ext>
            </a:extLst>
          </p:cNvPr>
          <p:cNvCxnSpPr/>
          <p:nvPr/>
        </p:nvCxnSpPr>
        <p:spPr>
          <a:xfrm>
            <a:off x="3142572" y="38817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B59EDDA-39DE-4F4E-9AD5-E990D52369CA}"/>
              </a:ext>
            </a:extLst>
          </p:cNvPr>
          <p:cNvCxnSpPr/>
          <p:nvPr/>
        </p:nvCxnSpPr>
        <p:spPr>
          <a:xfrm>
            <a:off x="3144143" y="4908397"/>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06FDBD0-C02C-4C8C-9532-AEFD94D66F5B}"/>
              </a:ext>
            </a:extLst>
          </p:cNvPr>
          <p:cNvCxnSpPr/>
          <p:nvPr/>
        </p:nvCxnSpPr>
        <p:spPr>
          <a:xfrm>
            <a:off x="6697327" y="4923800"/>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E86A41D-2861-4677-8853-EB9BC38555EE}"/>
              </a:ext>
            </a:extLst>
          </p:cNvPr>
          <p:cNvCxnSpPr/>
          <p:nvPr/>
        </p:nvCxnSpPr>
        <p:spPr>
          <a:xfrm>
            <a:off x="4869090" y="3613569"/>
            <a:ext cx="0" cy="2743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1E2FE9C-BA64-4CD4-8523-FC9B3EEA9EFB}"/>
              </a:ext>
            </a:extLst>
          </p:cNvPr>
          <p:cNvCxnSpPr/>
          <p:nvPr/>
        </p:nvCxnSpPr>
        <p:spPr>
          <a:xfrm>
            <a:off x="4869090" y="2307962"/>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A370AE9-CBBE-4795-A320-65E75C86BC26}"/>
              </a:ext>
            </a:extLst>
          </p:cNvPr>
          <p:cNvCxnSpPr/>
          <p:nvPr/>
        </p:nvCxnSpPr>
        <p:spPr>
          <a:xfrm>
            <a:off x="10027437" y="3165796"/>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lstStyle/>
          <a:p>
            <a:r>
              <a:rPr lang="en-US" dirty="0"/>
              <a:t>Maine Shared CHNA Organizational Chart</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9</a:t>
            </a:fld>
            <a:endParaRPr lang="en-US"/>
          </a:p>
        </p:txBody>
      </p:sp>
      <p:grpSp>
        <p:nvGrpSpPr>
          <p:cNvPr id="48" name="Group 47">
            <a:extLst>
              <a:ext uri="{FF2B5EF4-FFF2-40B4-BE49-F238E27FC236}">
                <a16:creationId xmlns:a16="http://schemas.microsoft.com/office/drawing/2014/main" id="{A3735976-1E1C-45B6-8ACF-F68FF8736FAC}"/>
              </a:ext>
            </a:extLst>
          </p:cNvPr>
          <p:cNvGrpSpPr/>
          <p:nvPr/>
        </p:nvGrpSpPr>
        <p:grpSpPr>
          <a:xfrm>
            <a:off x="3554052" y="1410568"/>
            <a:ext cx="2743203" cy="1046821"/>
            <a:chOff x="4770119" y="1531975"/>
            <a:chExt cx="2743203" cy="1046821"/>
          </a:xfrm>
        </p:grpSpPr>
        <p:sp>
          <p:nvSpPr>
            <p:cNvPr id="12" name="Freeform: Shape 11">
              <a:extLst>
                <a:ext uri="{FF2B5EF4-FFF2-40B4-BE49-F238E27FC236}">
                  <a16:creationId xmlns:a16="http://schemas.microsoft.com/office/drawing/2014/main" id="{D53ABCD9-F8EB-4348-8E69-4BB901C929CA}"/>
                </a:ext>
              </a:extLst>
            </p:cNvPr>
            <p:cNvSpPr/>
            <p:nvPr/>
          </p:nvSpPr>
          <p:spPr>
            <a:xfrm>
              <a:off x="4770122" y="162255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Steering Committee</a:t>
              </a:r>
            </a:p>
          </p:txBody>
        </p:sp>
        <p:grpSp>
          <p:nvGrpSpPr>
            <p:cNvPr id="44" name="Group 43">
              <a:extLst>
                <a:ext uri="{FF2B5EF4-FFF2-40B4-BE49-F238E27FC236}">
                  <a16:creationId xmlns:a16="http://schemas.microsoft.com/office/drawing/2014/main" id="{B8CE8C81-45E0-4DD9-9ED5-9D423D1C41EB}"/>
                </a:ext>
              </a:extLst>
            </p:cNvPr>
            <p:cNvGrpSpPr/>
            <p:nvPr/>
          </p:nvGrpSpPr>
          <p:grpSpPr>
            <a:xfrm>
              <a:off x="4770119" y="1531975"/>
              <a:ext cx="2743200" cy="1046821"/>
              <a:chOff x="5122942" y="1589036"/>
              <a:chExt cx="2743200" cy="1046821"/>
            </a:xfrm>
          </p:grpSpPr>
          <p:sp>
            <p:nvSpPr>
              <p:cNvPr id="19" name="Freeform: Shape 18">
                <a:extLst>
                  <a:ext uri="{FF2B5EF4-FFF2-40B4-BE49-F238E27FC236}">
                    <a16:creationId xmlns:a16="http://schemas.microsoft.com/office/drawing/2014/main" id="{AC8D4D75-4219-465D-A822-797FEB1E3230}"/>
                  </a:ext>
                </a:extLst>
              </p:cNvPr>
              <p:cNvSpPr/>
              <p:nvPr/>
            </p:nvSpPr>
            <p:spPr>
              <a:xfrm>
                <a:off x="5122942" y="2590137"/>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0" name="Freeform: Shape 19">
                <a:extLst>
                  <a:ext uri="{FF2B5EF4-FFF2-40B4-BE49-F238E27FC236}">
                    <a16:creationId xmlns:a16="http://schemas.microsoft.com/office/drawing/2014/main" id="{456FD562-0297-4FFA-8B9A-B38D371C5145}"/>
                  </a:ext>
                </a:extLst>
              </p:cNvPr>
              <p:cNvSpPr/>
              <p:nvPr/>
            </p:nvSpPr>
            <p:spPr>
              <a:xfrm>
                <a:off x="5122942" y="1589036"/>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grpSp>
      <p:grpSp>
        <p:nvGrpSpPr>
          <p:cNvPr id="43" name="Group 42">
            <a:extLst>
              <a:ext uri="{FF2B5EF4-FFF2-40B4-BE49-F238E27FC236}">
                <a16:creationId xmlns:a16="http://schemas.microsoft.com/office/drawing/2014/main" id="{27B82FF5-069D-4FE8-AD35-7811320AD7EA}"/>
              </a:ext>
            </a:extLst>
          </p:cNvPr>
          <p:cNvGrpSpPr/>
          <p:nvPr/>
        </p:nvGrpSpPr>
        <p:grpSpPr>
          <a:xfrm>
            <a:off x="3554052" y="2673723"/>
            <a:ext cx="2743202" cy="1048825"/>
            <a:chOff x="5122939" y="2690511"/>
            <a:chExt cx="2743202" cy="1048825"/>
          </a:xfrm>
        </p:grpSpPr>
        <p:sp>
          <p:nvSpPr>
            <p:cNvPr id="21" name="Freeform: Shape 20">
              <a:extLst>
                <a:ext uri="{FF2B5EF4-FFF2-40B4-BE49-F238E27FC236}">
                  <a16:creationId xmlns:a16="http://schemas.microsoft.com/office/drawing/2014/main" id="{BCFA756C-8F4F-442D-8B29-ECAA9E27CC7E}"/>
                </a:ext>
              </a:extLst>
            </p:cNvPr>
            <p:cNvSpPr/>
            <p:nvPr/>
          </p:nvSpPr>
          <p:spPr>
            <a:xfrm>
              <a:off x="5122939" y="3693616"/>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2" name="Freeform: Shape 21">
              <a:extLst>
                <a:ext uri="{FF2B5EF4-FFF2-40B4-BE49-F238E27FC236}">
                  <a16:creationId xmlns:a16="http://schemas.microsoft.com/office/drawing/2014/main" id="{9D7838DC-B4CC-407E-81E8-EB017F95831D}"/>
                </a:ext>
              </a:extLst>
            </p:cNvPr>
            <p:cNvSpPr/>
            <p:nvPr/>
          </p:nvSpPr>
          <p:spPr>
            <a:xfrm>
              <a:off x="5122941" y="2690511"/>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3" name="Freeform: Shape 22">
              <a:extLst>
                <a:ext uri="{FF2B5EF4-FFF2-40B4-BE49-F238E27FC236}">
                  <a16:creationId xmlns:a16="http://schemas.microsoft.com/office/drawing/2014/main" id="{EFC556FA-12AF-4483-BD39-63EE5F854F39}"/>
                </a:ext>
              </a:extLst>
            </p:cNvPr>
            <p:cNvSpPr/>
            <p:nvPr/>
          </p:nvSpPr>
          <p:spPr>
            <a:xfrm>
              <a:off x="5122940" y="278195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Program Manager</a:t>
              </a:r>
            </a:p>
          </p:txBody>
        </p:sp>
      </p:grpSp>
      <p:grpSp>
        <p:nvGrpSpPr>
          <p:cNvPr id="41" name="Group 40">
            <a:extLst>
              <a:ext uri="{FF2B5EF4-FFF2-40B4-BE49-F238E27FC236}">
                <a16:creationId xmlns:a16="http://schemas.microsoft.com/office/drawing/2014/main" id="{3562F24C-36BE-4CF9-9A7C-1101635D0B37}"/>
              </a:ext>
            </a:extLst>
          </p:cNvPr>
          <p:cNvGrpSpPr/>
          <p:nvPr/>
        </p:nvGrpSpPr>
        <p:grpSpPr>
          <a:xfrm>
            <a:off x="1849114" y="4064642"/>
            <a:ext cx="2743201" cy="1048826"/>
            <a:chOff x="968672" y="2686606"/>
            <a:chExt cx="2743201" cy="1048826"/>
          </a:xfrm>
        </p:grpSpPr>
        <p:sp>
          <p:nvSpPr>
            <p:cNvPr id="24" name="Freeform: Shape 23">
              <a:extLst>
                <a:ext uri="{FF2B5EF4-FFF2-40B4-BE49-F238E27FC236}">
                  <a16:creationId xmlns:a16="http://schemas.microsoft.com/office/drawing/2014/main" id="{27FF0BE6-BB9A-4550-841B-DD2A5A55F576}"/>
                </a:ext>
              </a:extLst>
            </p:cNvPr>
            <p:cNvSpPr/>
            <p:nvPr/>
          </p:nvSpPr>
          <p:spPr>
            <a:xfrm>
              <a:off x="968673" y="3689712"/>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5" name="Freeform: Shape 24">
              <a:extLst>
                <a:ext uri="{FF2B5EF4-FFF2-40B4-BE49-F238E27FC236}">
                  <a16:creationId xmlns:a16="http://schemas.microsoft.com/office/drawing/2014/main" id="{7B6D3A54-A552-4547-A46D-1A6061185BCE}"/>
                </a:ext>
              </a:extLst>
            </p:cNvPr>
            <p:cNvSpPr/>
            <p:nvPr/>
          </p:nvSpPr>
          <p:spPr>
            <a:xfrm>
              <a:off x="968673" y="2686606"/>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6" name="Freeform: Shape 25">
              <a:extLst>
                <a:ext uri="{FF2B5EF4-FFF2-40B4-BE49-F238E27FC236}">
                  <a16:creationId xmlns:a16="http://schemas.microsoft.com/office/drawing/2014/main" id="{EC70CE9F-CEDD-4E78-8FE7-69799F514908}"/>
                </a:ext>
              </a:extLst>
            </p:cNvPr>
            <p:cNvSpPr/>
            <p:nvPr/>
          </p:nvSpPr>
          <p:spPr>
            <a:xfrm>
              <a:off x="968672" y="2778046"/>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Metrics Committee</a:t>
              </a:r>
            </a:p>
          </p:txBody>
        </p:sp>
      </p:grpSp>
      <p:grpSp>
        <p:nvGrpSpPr>
          <p:cNvPr id="45" name="Group 44">
            <a:extLst>
              <a:ext uri="{FF2B5EF4-FFF2-40B4-BE49-F238E27FC236}">
                <a16:creationId xmlns:a16="http://schemas.microsoft.com/office/drawing/2014/main" id="{422095B8-B3C9-4DA8-BC1B-73D8AF4FBD69}"/>
              </a:ext>
            </a:extLst>
          </p:cNvPr>
          <p:cNvGrpSpPr/>
          <p:nvPr/>
        </p:nvGrpSpPr>
        <p:grpSpPr>
          <a:xfrm>
            <a:off x="5237430" y="4066225"/>
            <a:ext cx="2926081" cy="1044170"/>
            <a:chOff x="8728503" y="2303424"/>
            <a:chExt cx="2926081" cy="1044170"/>
          </a:xfrm>
        </p:grpSpPr>
        <p:sp>
          <p:nvSpPr>
            <p:cNvPr id="27" name="Freeform: Shape 26">
              <a:extLst>
                <a:ext uri="{FF2B5EF4-FFF2-40B4-BE49-F238E27FC236}">
                  <a16:creationId xmlns:a16="http://schemas.microsoft.com/office/drawing/2014/main" id="{41A63B6F-9056-4A02-9437-F47529F96CE3}"/>
                </a:ext>
              </a:extLst>
            </p:cNvPr>
            <p:cNvSpPr/>
            <p:nvPr/>
          </p:nvSpPr>
          <p:spPr>
            <a:xfrm>
              <a:off x="8728503" y="3301874"/>
              <a:ext cx="292608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8" name="Freeform: Shape 27">
              <a:extLst>
                <a:ext uri="{FF2B5EF4-FFF2-40B4-BE49-F238E27FC236}">
                  <a16:creationId xmlns:a16="http://schemas.microsoft.com/office/drawing/2014/main" id="{037E0F79-537F-499A-9C35-79FC078DE79B}"/>
                </a:ext>
              </a:extLst>
            </p:cNvPr>
            <p:cNvSpPr/>
            <p:nvPr/>
          </p:nvSpPr>
          <p:spPr>
            <a:xfrm>
              <a:off x="8728504" y="2303424"/>
              <a:ext cx="292608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29" name="Freeform: Shape 28">
              <a:extLst>
                <a:ext uri="{FF2B5EF4-FFF2-40B4-BE49-F238E27FC236}">
                  <a16:creationId xmlns:a16="http://schemas.microsoft.com/office/drawing/2014/main" id="{29A1EDA4-4314-487A-A53E-1E30307AAB0E}"/>
                </a:ext>
              </a:extLst>
            </p:cNvPr>
            <p:cNvSpPr/>
            <p:nvPr/>
          </p:nvSpPr>
          <p:spPr>
            <a:xfrm>
              <a:off x="8728504" y="2384553"/>
              <a:ext cx="292608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Health Equity Community Engagement Committee</a:t>
              </a:r>
            </a:p>
          </p:txBody>
        </p:sp>
      </p:grpSp>
      <p:grpSp>
        <p:nvGrpSpPr>
          <p:cNvPr id="42" name="Group 41">
            <a:extLst>
              <a:ext uri="{FF2B5EF4-FFF2-40B4-BE49-F238E27FC236}">
                <a16:creationId xmlns:a16="http://schemas.microsoft.com/office/drawing/2014/main" id="{B3E5968E-4202-4D41-885E-5CE0E5854314}"/>
              </a:ext>
            </a:extLst>
          </p:cNvPr>
          <p:cNvGrpSpPr/>
          <p:nvPr/>
        </p:nvGrpSpPr>
        <p:grpSpPr>
          <a:xfrm>
            <a:off x="8689525" y="3405186"/>
            <a:ext cx="2743201" cy="1054421"/>
            <a:chOff x="9548635" y="3197201"/>
            <a:chExt cx="2743201" cy="1054421"/>
          </a:xfrm>
        </p:grpSpPr>
        <p:sp>
          <p:nvSpPr>
            <p:cNvPr id="30" name="Freeform: Shape 29">
              <a:extLst>
                <a:ext uri="{FF2B5EF4-FFF2-40B4-BE49-F238E27FC236}">
                  <a16:creationId xmlns:a16="http://schemas.microsoft.com/office/drawing/2014/main" id="{C71EE87D-CF14-46D2-AE9D-E4C66C1C06DB}"/>
                </a:ext>
              </a:extLst>
            </p:cNvPr>
            <p:cNvSpPr/>
            <p:nvPr/>
          </p:nvSpPr>
          <p:spPr>
            <a:xfrm>
              <a:off x="9548635" y="4205902"/>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1" name="Freeform: Shape 30">
              <a:extLst>
                <a:ext uri="{FF2B5EF4-FFF2-40B4-BE49-F238E27FC236}">
                  <a16:creationId xmlns:a16="http://schemas.microsoft.com/office/drawing/2014/main" id="{A5D5CBA1-2447-4C46-A03C-A9D9AFD359CD}"/>
                </a:ext>
              </a:extLst>
            </p:cNvPr>
            <p:cNvSpPr/>
            <p:nvPr/>
          </p:nvSpPr>
          <p:spPr>
            <a:xfrm>
              <a:off x="9548636" y="3197201"/>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2" name="Freeform: Shape 31">
              <a:extLst>
                <a:ext uri="{FF2B5EF4-FFF2-40B4-BE49-F238E27FC236}">
                  <a16:creationId xmlns:a16="http://schemas.microsoft.com/office/drawing/2014/main" id="{C1699C21-5292-4FAA-A450-EA7F2D095E66}"/>
                </a:ext>
              </a:extLst>
            </p:cNvPr>
            <p:cNvSpPr/>
            <p:nvPr/>
          </p:nvSpPr>
          <p:spPr>
            <a:xfrm>
              <a:off x="9548635" y="328864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5"/>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Vendor Support</a:t>
              </a:r>
            </a:p>
          </p:txBody>
        </p:sp>
      </p:grpSp>
      <p:grpSp>
        <p:nvGrpSpPr>
          <p:cNvPr id="40" name="Group 39">
            <a:extLst>
              <a:ext uri="{FF2B5EF4-FFF2-40B4-BE49-F238E27FC236}">
                <a16:creationId xmlns:a16="http://schemas.microsoft.com/office/drawing/2014/main" id="{8A9EC197-074D-434C-8398-B60B76BE2A68}"/>
              </a:ext>
            </a:extLst>
          </p:cNvPr>
          <p:cNvGrpSpPr/>
          <p:nvPr/>
        </p:nvGrpSpPr>
        <p:grpSpPr>
          <a:xfrm>
            <a:off x="1849114" y="5347107"/>
            <a:ext cx="2743201" cy="1051367"/>
            <a:chOff x="135243" y="2893799"/>
            <a:chExt cx="2743201" cy="1051367"/>
          </a:xfrm>
        </p:grpSpPr>
        <p:sp>
          <p:nvSpPr>
            <p:cNvPr id="33" name="Freeform: Shape 32">
              <a:extLst>
                <a:ext uri="{FF2B5EF4-FFF2-40B4-BE49-F238E27FC236}">
                  <a16:creationId xmlns:a16="http://schemas.microsoft.com/office/drawing/2014/main" id="{182278DF-E943-4272-8D36-9A3FBDC0E13B}"/>
                </a:ext>
              </a:extLst>
            </p:cNvPr>
            <p:cNvSpPr/>
            <p:nvPr/>
          </p:nvSpPr>
          <p:spPr>
            <a:xfrm>
              <a:off x="135243" y="3899446"/>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4" name="Freeform: Shape 33">
              <a:extLst>
                <a:ext uri="{FF2B5EF4-FFF2-40B4-BE49-F238E27FC236}">
                  <a16:creationId xmlns:a16="http://schemas.microsoft.com/office/drawing/2014/main" id="{6F37E831-7815-4CBA-9DF5-5C3654DBC669}"/>
                </a:ext>
              </a:extLst>
            </p:cNvPr>
            <p:cNvSpPr/>
            <p:nvPr/>
          </p:nvSpPr>
          <p:spPr>
            <a:xfrm>
              <a:off x="135243" y="2893799"/>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5" name="Freeform: Shape 34">
              <a:extLst>
                <a:ext uri="{FF2B5EF4-FFF2-40B4-BE49-F238E27FC236}">
                  <a16:creationId xmlns:a16="http://schemas.microsoft.com/office/drawing/2014/main" id="{01A34E10-30FD-4899-85D1-74C2B5B95AD0}"/>
                </a:ext>
              </a:extLst>
            </p:cNvPr>
            <p:cNvSpPr/>
            <p:nvPr/>
          </p:nvSpPr>
          <p:spPr>
            <a:xfrm>
              <a:off x="135244" y="2986760"/>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Data Analysis Teams</a:t>
              </a:r>
            </a:p>
          </p:txBody>
        </p:sp>
      </p:grpSp>
      <p:grpSp>
        <p:nvGrpSpPr>
          <p:cNvPr id="39" name="Group 38">
            <a:extLst>
              <a:ext uri="{FF2B5EF4-FFF2-40B4-BE49-F238E27FC236}">
                <a16:creationId xmlns:a16="http://schemas.microsoft.com/office/drawing/2014/main" id="{2665B239-55EC-49C9-BBC5-B851C8B7D1E8}"/>
              </a:ext>
            </a:extLst>
          </p:cNvPr>
          <p:cNvGrpSpPr/>
          <p:nvPr/>
        </p:nvGrpSpPr>
        <p:grpSpPr>
          <a:xfrm>
            <a:off x="5237430" y="5352153"/>
            <a:ext cx="2926080" cy="1051559"/>
            <a:chOff x="243404" y="4703278"/>
            <a:chExt cx="2743201" cy="1051559"/>
          </a:xfrm>
        </p:grpSpPr>
        <p:sp>
          <p:nvSpPr>
            <p:cNvPr id="36" name="Freeform: Shape 35">
              <a:extLst>
                <a:ext uri="{FF2B5EF4-FFF2-40B4-BE49-F238E27FC236}">
                  <a16:creationId xmlns:a16="http://schemas.microsoft.com/office/drawing/2014/main" id="{53483F0D-B341-4D8F-9898-0E6D55485302}"/>
                </a:ext>
              </a:extLst>
            </p:cNvPr>
            <p:cNvSpPr/>
            <p:nvPr/>
          </p:nvSpPr>
          <p:spPr>
            <a:xfrm>
              <a:off x="243404" y="5709117"/>
              <a:ext cx="2743200" cy="4572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7" name="Freeform: Shape 36">
              <a:extLst>
                <a:ext uri="{FF2B5EF4-FFF2-40B4-BE49-F238E27FC236}">
                  <a16:creationId xmlns:a16="http://schemas.microsoft.com/office/drawing/2014/main" id="{64C4B43A-A0CC-403A-B2B1-51D41A484C56}"/>
                </a:ext>
              </a:extLst>
            </p:cNvPr>
            <p:cNvSpPr/>
            <p:nvPr/>
          </p:nvSpPr>
          <p:spPr>
            <a:xfrm>
              <a:off x="243405" y="4703278"/>
              <a:ext cx="2743200" cy="9144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lumMod val="40000"/>
                <a:lumOff val="6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sp>
          <p:nvSpPr>
            <p:cNvPr id="38" name="Freeform: Shape 37">
              <a:extLst>
                <a:ext uri="{FF2B5EF4-FFF2-40B4-BE49-F238E27FC236}">
                  <a16:creationId xmlns:a16="http://schemas.microsoft.com/office/drawing/2014/main" id="{9CF40330-0271-4D4A-8A5E-0EEE982B1402}"/>
                </a:ext>
              </a:extLst>
            </p:cNvPr>
            <p:cNvSpPr/>
            <p:nvPr/>
          </p:nvSpPr>
          <p:spPr>
            <a:xfrm>
              <a:off x="243404" y="4794717"/>
              <a:ext cx="2743200" cy="914400"/>
            </a:xfrm>
            <a:custGeom>
              <a:avLst/>
              <a:gdLst>
                <a:gd name="connsiteX0" fmla="*/ 0 w 1946113"/>
                <a:gd name="connsiteY0" fmla="*/ 0 h 973056"/>
                <a:gd name="connsiteX1" fmla="*/ 1946113 w 1946113"/>
                <a:gd name="connsiteY1" fmla="*/ 0 h 973056"/>
                <a:gd name="connsiteX2" fmla="*/ 1946113 w 1946113"/>
                <a:gd name="connsiteY2" fmla="*/ 973056 h 973056"/>
                <a:gd name="connsiteX3" fmla="*/ 0 w 1946113"/>
                <a:gd name="connsiteY3" fmla="*/ 973056 h 973056"/>
                <a:gd name="connsiteX4" fmla="*/ 0 w 1946113"/>
                <a:gd name="connsiteY4" fmla="*/ 0 h 9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113" h="973056">
                  <a:moveTo>
                    <a:pt x="0" y="0"/>
                  </a:moveTo>
                  <a:lnTo>
                    <a:pt x="1946113" y="0"/>
                  </a:lnTo>
                  <a:lnTo>
                    <a:pt x="1946113" y="973056"/>
                  </a:lnTo>
                  <a:lnTo>
                    <a:pt x="0" y="973056"/>
                  </a:lnTo>
                  <a:lnTo>
                    <a:pt x="0" y="0"/>
                  </a:lnTo>
                  <a:close/>
                </a:path>
              </a:pathLst>
            </a:cu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Arial Narrow" panose="020B0606020202030204" pitchFamily="34" charset="0"/>
                </a:rPr>
                <a:t>Local Planning Teams</a:t>
              </a:r>
            </a:p>
          </p:txBody>
        </p:sp>
      </p:grpSp>
      <p:cxnSp>
        <p:nvCxnSpPr>
          <p:cNvPr id="50" name="Connector: Elbow 49">
            <a:extLst>
              <a:ext uri="{FF2B5EF4-FFF2-40B4-BE49-F238E27FC236}">
                <a16:creationId xmlns:a16="http://schemas.microsoft.com/office/drawing/2014/main" id="{F7325DD4-6BE3-457F-9BA9-25099F767610}"/>
              </a:ext>
            </a:extLst>
          </p:cNvPr>
          <p:cNvCxnSpPr>
            <a:cxnSpLocks/>
          </p:cNvCxnSpPr>
          <p:nvPr/>
        </p:nvCxnSpPr>
        <p:spPr>
          <a:xfrm>
            <a:off x="6297251" y="3177623"/>
            <a:ext cx="3749040" cy="1"/>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91E14010-9249-42BA-91C1-BCF55BCBE74A}"/>
              </a:ext>
            </a:extLst>
          </p:cNvPr>
          <p:cNvCxnSpPr>
            <a:cxnSpLocks/>
          </p:cNvCxnSpPr>
          <p:nvPr/>
        </p:nvCxnSpPr>
        <p:spPr>
          <a:xfrm>
            <a:off x="3142572" y="3887889"/>
            <a:ext cx="3566160" cy="0"/>
          </a:xfrm>
          <a:prstGeom prst="bentConnector3">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345423"/>
      </p:ext>
    </p:extLst>
  </p:cSld>
  <p:clrMapOvr>
    <a:masterClrMapping/>
  </p:clrMapOvr>
</p:sld>
</file>

<file path=ppt/theme/theme1.xml><?xml version="1.0" encoding="utf-8"?>
<a:theme xmlns:a="http://schemas.openxmlformats.org/drawingml/2006/main" name="Office Theme">
  <a:themeElements>
    <a:clrScheme name="Maine CHNA">
      <a:dk1>
        <a:sysClr val="windowText" lastClr="000000"/>
      </a:dk1>
      <a:lt1>
        <a:sysClr val="window" lastClr="FFFFFF"/>
      </a:lt1>
      <a:dk2>
        <a:srgbClr val="44546A"/>
      </a:dk2>
      <a:lt2>
        <a:srgbClr val="E7E6E6"/>
      </a:lt2>
      <a:accent1>
        <a:srgbClr val="A2ADB1"/>
      </a:accent1>
      <a:accent2>
        <a:srgbClr val="3D6E6F"/>
      </a:accent2>
      <a:accent3>
        <a:srgbClr val="061D39"/>
      </a:accent3>
      <a:accent4>
        <a:srgbClr val="660F44"/>
      </a:accent4>
      <a:accent5>
        <a:srgbClr val="178AC1"/>
      </a:accent5>
      <a:accent6>
        <a:srgbClr val="94CF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1049</TotalTime>
  <Words>5474</Words>
  <Application>Microsoft Office PowerPoint</Application>
  <PresentationFormat>Widescreen</PresentationFormat>
  <Paragraphs>729</Paragraphs>
  <Slides>60</Slides>
  <Notes>46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60</vt:i4>
      </vt:variant>
    </vt:vector>
  </HeadingPairs>
  <TitlesOfParts>
    <vt:vector size="73" baseType="lpstr">
      <vt:lpstr>Arial</vt:lpstr>
      <vt:lpstr>Arial Black</vt:lpstr>
      <vt:lpstr>Arial Narrow</vt:lpstr>
      <vt:lpstr>Calibri</vt:lpstr>
      <vt:lpstr>Calibri</vt:lpstr>
      <vt:lpstr>HelveticaNeueLT Std</vt:lpstr>
      <vt:lpstr>HelveticaNeueLT Std Lt</vt:lpstr>
      <vt:lpstr>HelveticaNeueLT Std Med</vt:lpstr>
      <vt:lpstr>Nunito</vt:lpstr>
      <vt:lpstr>Times New Roman</vt:lpstr>
      <vt:lpstr>Wingdings</vt:lpstr>
      <vt:lpstr>Wingdings 2</vt:lpstr>
      <vt:lpstr>Office Theme</vt:lpstr>
      <vt:lpstr>Maine Shared Community Health Needs Assessment Cumberland- Greater  Portland</vt:lpstr>
      <vt:lpstr>PowerPoint Presentation</vt:lpstr>
      <vt:lpstr>Thank you, local planning team</vt:lpstr>
      <vt:lpstr>Forum Agenda</vt:lpstr>
      <vt:lpstr>PowerPoint Presentation</vt:lpstr>
      <vt:lpstr>Matching Interests</vt:lpstr>
      <vt:lpstr>The Evolution of an Idea…</vt:lpstr>
      <vt:lpstr>10 Essential Public Health Services</vt:lpstr>
      <vt:lpstr>Maine Shared CHNA Organizational Chart</vt:lpstr>
      <vt:lpstr>Inputs and Outcomes</vt:lpstr>
      <vt:lpstr>Leadership remarks</vt:lpstr>
      <vt:lpstr>Maine Shared Community Health Needs Assessment Cumberland County/Greater Portland:  Highlights 2019-2021</vt:lpstr>
      <vt:lpstr>Pandemic Acknowledgement and Thanks</vt:lpstr>
      <vt:lpstr>Cumberland District Public Health Council</vt:lpstr>
      <vt:lpstr>Cumberland District CHNA 2019-2021 Priorities</vt:lpstr>
      <vt:lpstr>Cumberland District Public Health Council</vt:lpstr>
      <vt:lpstr>City of Portland Public Health</vt:lpstr>
      <vt:lpstr> Maine Medical Center/Maine Medical Partners and Maine Behavioral Healthcare/Spring Harbor Hospital </vt:lpstr>
      <vt:lpstr>Maine Medical Center/Maine Medical Partners</vt:lpstr>
      <vt:lpstr>Northern Light Mercy Hospital</vt:lpstr>
      <vt:lpstr>Bridgton Hospital</vt:lpstr>
      <vt:lpstr>How to Read the County Health Profiles and Health Equity Data Sheets</vt:lpstr>
      <vt:lpstr>How to Read County Health Profile </vt:lpstr>
      <vt:lpstr>How to Read County Health Profile</vt:lpstr>
      <vt:lpstr>For More Data</vt:lpstr>
      <vt:lpstr>Key Findings</vt:lpstr>
      <vt:lpstr>Demographics</vt:lpstr>
      <vt:lpstr>Demographics</vt:lpstr>
      <vt:lpstr>Demographics</vt:lpstr>
      <vt:lpstr>Demographics</vt:lpstr>
      <vt:lpstr>Demographics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Breakout Discussions</vt:lpstr>
      <vt:lpstr>Reconvene</vt:lpstr>
      <vt:lpstr>Wrap up and Next Steps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Shared Community Health Needs Assessment [COMMUNITY FORUM]</dc:title>
  <dc:creator>Patrick Madden</dc:creator>
  <cp:lastModifiedBy> </cp:lastModifiedBy>
  <cp:revision>55</cp:revision>
  <dcterms:created xsi:type="dcterms:W3CDTF">2021-07-27T22:49:15Z</dcterms:created>
  <dcterms:modified xsi:type="dcterms:W3CDTF">2021-10-05T16:26:49Z</dcterms:modified>
</cp:coreProperties>
</file>