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4.xml" ContentType="application/vnd.openxmlformats-officedocument.drawingml.chartshapes+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notesSlides/notesSlide30.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31.xml" ContentType="application/vnd.openxmlformats-officedocument.presentationml.notesSlide+xml"/>
  <Override PartName="/ppt/charts/chart13.xml" ContentType="application/vnd.openxmlformats-officedocument.drawingml.chart+xml"/>
  <Override PartName="/ppt/drawings/drawing7.xml" ContentType="application/vnd.openxmlformats-officedocument.drawingml.chartshapes+xml"/>
  <Override PartName="/ppt/charts/chart14.xml" ContentType="application/vnd.openxmlformats-officedocument.drawingml.chart+xml"/>
  <Override PartName="/ppt/drawings/drawing8.xml" ContentType="application/vnd.openxmlformats-officedocument.drawingml.chartshapes+xml"/>
  <Override PartName="/ppt/notesSlides/notesSlide32.xml" ContentType="application/vnd.openxmlformats-officedocument.presentationml.notesSlide+xml"/>
  <Override PartName="/ppt/charts/chart15.xml" ContentType="application/vnd.openxmlformats-officedocument.drawingml.chart+xml"/>
  <Override PartName="/ppt/drawings/drawing9.xml" ContentType="application/vnd.openxmlformats-officedocument.drawingml.chartshapes+xml"/>
  <Override PartName="/ppt/charts/chart16.xml" ContentType="application/vnd.openxmlformats-officedocument.drawingml.chart+xml"/>
  <Override PartName="/ppt/drawings/drawing10.xml" ContentType="application/vnd.openxmlformats-officedocument.drawingml.chartshapes+xml"/>
  <Override PartName="/ppt/notesSlides/notesSlide33.xml" ContentType="application/vnd.openxmlformats-officedocument.presentationml.notesSlide+xml"/>
  <Override PartName="/ppt/charts/chart17.xml" ContentType="application/vnd.openxmlformats-officedocument.drawingml.chart+xml"/>
  <Override PartName="/ppt/drawings/drawing11.xml" ContentType="application/vnd.openxmlformats-officedocument.drawingml.chartshapes+xml"/>
  <Override PartName="/ppt/notesSlides/notesSlide34.xml" ContentType="application/vnd.openxmlformats-officedocument.presentationml.notesSlide+xml"/>
  <Override PartName="/ppt/charts/chart18.xml" ContentType="application/vnd.openxmlformats-officedocument.drawingml.chart+xml"/>
  <Override PartName="/ppt/drawings/drawing12.xml" ContentType="application/vnd.openxmlformats-officedocument.drawingml.chartshapes+xml"/>
  <Override PartName="/ppt/notesSlides/notesSlide35.xml" ContentType="application/vnd.openxmlformats-officedocument.presentationml.notesSlide+xml"/>
  <Override PartName="/ppt/charts/chart19.xml" ContentType="application/vnd.openxmlformats-officedocument.drawingml.chart+xml"/>
  <Override PartName="/ppt/notesSlides/notesSlide36.xml" ContentType="application/vnd.openxmlformats-officedocument.presentationml.notesSlide+xml"/>
  <Override PartName="/ppt/charts/chart20.xml" ContentType="application/vnd.openxmlformats-officedocument.drawingml.chart+xml"/>
  <Override PartName="/ppt/notesSlides/notesSlide37.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8.xml" ContentType="application/vnd.openxmlformats-officedocument.presentationml.notesSlide+xml"/>
  <Override PartName="/ppt/charts/chart23.xml" ContentType="application/vnd.openxmlformats-officedocument.drawingml.chart+xml"/>
  <Override PartName="/ppt/drawings/drawing13.xml" ContentType="application/vnd.openxmlformats-officedocument.drawingml.chartshapes+xml"/>
  <Override PartName="/ppt/notesSlides/notesSlide39.xml" ContentType="application/vnd.openxmlformats-officedocument.presentationml.notesSlide+xml"/>
  <Override PartName="/ppt/charts/chart24.xml" ContentType="application/vnd.openxmlformats-officedocument.drawingml.chart+xml"/>
  <Override PartName="/ppt/drawings/drawing14.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5.xml" ContentType="application/vnd.openxmlformats-officedocument.drawingml.chart+xml"/>
  <Override PartName="/ppt/drawings/drawing15.xml" ContentType="application/vnd.openxmlformats-officedocument.drawingml.chartshapes+xml"/>
  <Override PartName="/ppt/notesSlides/notesSlide42.xml" ContentType="application/vnd.openxmlformats-officedocument.presentationml.notesSlide+xml"/>
  <Override PartName="/ppt/charts/chart26.xml" ContentType="application/vnd.openxmlformats-officedocument.drawingml.chart+xml"/>
  <Override PartName="/ppt/drawings/drawing16.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style7.xml" ContentType="application/vnd.ms-office.chartstyle+xml"/>
  <Override PartName="/ppt/charts/colors7.xml" ContentType="application/vnd.ms-office.chartcolorstyle+xml"/>
  <Override PartName="/ppt/charts/colors8.xml" ContentType="application/vnd.ms-office.chartcolorstyle+xml"/>
  <Override PartName="/ppt/charts/style8.xml" ContentType="application/vnd.ms-office.chartstyle+xml"/>
  <Override PartName="/ppt/charts/style9.xml" ContentType="application/vnd.ms-office.chartstyle+xml"/>
  <Override PartName="/ppt/charts/colors9.xml" ContentType="application/vnd.ms-office.chartcolorstyle+xml"/>
  <Override PartName="/ppt/charts/colors10.xml" ContentType="application/vnd.ms-office.chartcolorstyle+xml"/>
  <Override PartName="/ppt/charts/style10.xml" ContentType="application/vnd.ms-office.chartstyle+xml"/>
  <Override PartName="/ppt/charts/style11.xml" ContentType="application/vnd.ms-office.chartstyle+xml"/>
  <Override PartName="/ppt/charts/colors11.xml" ContentType="application/vnd.ms-office.chartcolor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90" r:id="rId2"/>
    <p:sldId id="374" r:id="rId3"/>
    <p:sldId id="321" r:id="rId4"/>
    <p:sldId id="396" r:id="rId5"/>
    <p:sldId id="328" r:id="rId6"/>
    <p:sldId id="323" r:id="rId7"/>
    <p:sldId id="329" r:id="rId8"/>
    <p:sldId id="386" r:id="rId9"/>
    <p:sldId id="322" r:id="rId10"/>
    <p:sldId id="376" r:id="rId11"/>
    <p:sldId id="377" r:id="rId12"/>
    <p:sldId id="378" r:id="rId13"/>
    <p:sldId id="379" r:id="rId14"/>
    <p:sldId id="387" r:id="rId15"/>
    <p:sldId id="388" r:id="rId16"/>
    <p:sldId id="333" r:id="rId17"/>
    <p:sldId id="337" r:id="rId18"/>
    <p:sldId id="336" r:id="rId19"/>
    <p:sldId id="335" r:id="rId20"/>
    <p:sldId id="338" r:id="rId21"/>
    <p:sldId id="284" r:id="rId22"/>
    <p:sldId id="339" r:id="rId23"/>
    <p:sldId id="359" r:id="rId24"/>
    <p:sldId id="381" r:id="rId25"/>
    <p:sldId id="286" r:id="rId26"/>
    <p:sldId id="340" r:id="rId27"/>
    <p:sldId id="288" r:id="rId28"/>
    <p:sldId id="308" r:id="rId29"/>
    <p:sldId id="341" r:id="rId30"/>
    <p:sldId id="384" r:id="rId31"/>
    <p:sldId id="356" r:id="rId32"/>
    <p:sldId id="342" r:id="rId33"/>
    <p:sldId id="343" r:id="rId34"/>
    <p:sldId id="344" r:id="rId35"/>
    <p:sldId id="393" r:id="rId36"/>
    <p:sldId id="394" r:id="rId37"/>
    <p:sldId id="382" r:id="rId38"/>
    <p:sldId id="383" r:id="rId39"/>
    <p:sldId id="345" r:id="rId40"/>
    <p:sldId id="346" r:id="rId41"/>
    <p:sldId id="389" r:id="rId42"/>
    <p:sldId id="392" r:id="rId43"/>
    <p:sldId id="349" r:id="rId44"/>
    <p:sldId id="350"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L. Morrissey" initials="JLM" lastIdx="51" clrIdx="0"/>
  <p:cmAuthor id="7" name="Rochelle Li" initials="RL [3]" lastIdx="1" clrIdx="7">
    <p:extLst/>
  </p:cmAuthor>
  <p:cmAuthor id="1" name="Lockwood, Maura" initials="LM" lastIdx="3" clrIdx="1">
    <p:extLst/>
  </p:cmAuthor>
  <p:cmAuthor id="8" name="Rochelle Li" initials="RL [4]" lastIdx="1" clrIdx="8">
    <p:extLst/>
  </p:cmAuthor>
  <p:cmAuthor id="2" name="JSI" initials="J" lastIdx="25" clrIdx="2">
    <p:extLst/>
  </p:cmAuthor>
  <p:cmAuthor id="9" name="Rochelle Li" initials="RL [5]" lastIdx="1" clrIdx="9">
    <p:extLst/>
  </p:cmAuthor>
  <p:cmAuthor id="3" name="Birkhimer, Nancy" initials="BN" lastIdx="40" clrIdx="3">
    <p:extLst/>
  </p:cmAuthor>
  <p:cmAuthor id="10" name="Natalie Truesdell" initials="NDT" lastIdx="2" clrIdx="10">
    <p:extLst/>
  </p:cmAuthor>
  <p:cmAuthor id="4" name="Rochelle Li" initials="Ro" lastIdx="1" clrIdx="4">
    <p:extLst/>
  </p:cmAuthor>
  <p:cmAuthor id="5" name="Rochelle Li" initials="RL" lastIdx="1" clrIdx="5">
    <p:extLst/>
  </p:cmAuthor>
  <p:cmAuthor id="6" name="Rochelle Li" initials="RL [2]"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AC1"/>
    <a:srgbClr val="A2ADB1"/>
    <a:srgbClr val="660F44"/>
    <a:srgbClr val="94CF4F"/>
    <a:srgbClr val="CCD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89"/>
    <p:restoredTop sz="73726" autoAdjust="0"/>
  </p:normalViewPr>
  <p:slideViewPr>
    <p:cSldViewPr snapToGrid="0" snapToObjects="1">
      <p:cViewPr>
        <p:scale>
          <a:sx n="68" d="100"/>
          <a:sy n="68" d="100"/>
        </p:scale>
        <p:origin x="-72" y="-18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3" d="100"/>
          <a:sy n="83" d="100"/>
        </p:scale>
        <p:origin x="31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5.xml"/><Relationship Id="rId1" Type="http://schemas.openxmlformats.org/officeDocument/2006/relationships/package" Target="../embeddings/Microsoft_Excel_Worksheet10.xlsx"/><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chartUserShapes" Target="../drawings/drawing6.xml"/><Relationship Id="rId1" Type="http://schemas.openxmlformats.org/officeDocument/2006/relationships/package" Target="../embeddings/Microsoft_Excel_Worksheet12.xlsx"/><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chartUserShapes" Target="../drawings/drawing7.xml"/><Relationship Id="rId1" Type="http://schemas.openxmlformats.org/officeDocument/2006/relationships/package" Target="../embeddings/Microsoft_Excel_Worksheet13.xlsx"/><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chartUserShapes" Target="../drawings/drawing8.xml"/><Relationship Id="rId1" Type="http://schemas.openxmlformats.org/officeDocument/2006/relationships/package" Target="../embeddings/Microsoft_Excel_Worksheet14.xlsx"/><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chartUserShapes" Target="../drawings/drawing9.xml"/><Relationship Id="rId1" Type="http://schemas.openxmlformats.org/officeDocument/2006/relationships/package" Target="../embeddings/Microsoft_Excel_Worksheet15.xlsx"/><Relationship Id="rId4"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chartUserShapes" Target="../drawings/drawing10.xml"/><Relationship Id="rId1" Type="http://schemas.openxmlformats.org/officeDocument/2006/relationships/package" Target="../embeddings/Microsoft_Excel_Worksheet16.xlsx"/><Relationship Id="rId4"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chartUserShapes" Target="../drawings/drawing11.xml"/><Relationship Id="rId1" Type="http://schemas.openxmlformats.org/officeDocument/2006/relationships/package" Target="../embeddings/Microsoft_Excel_Worksheet17.xlsx"/><Relationship Id="rId4"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microsoft.com/office/2011/relationships/chartColorStyle" Target="colors18.xml"/><Relationship Id="rId2" Type="http://schemas.openxmlformats.org/officeDocument/2006/relationships/chartUserShapes" Target="../drawings/drawing12.xml"/><Relationship Id="rId1" Type="http://schemas.openxmlformats.org/officeDocument/2006/relationships/package" Target="../embeddings/Microsoft_Excel_Worksheet18.xlsx"/><Relationship Id="rId4"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ColorStyle" Target="colors23.xml"/><Relationship Id="rId2" Type="http://schemas.openxmlformats.org/officeDocument/2006/relationships/chartUserShapes" Target="../drawings/drawing13.xml"/><Relationship Id="rId1" Type="http://schemas.openxmlformats.org/officeDocument/2006/relationships/package" Target="../embeddings/Microsoft_Excel_Worksheet23.xlsx"/><Relationship Id="rId4"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microsoft.com/office/2011/relationships/chartColorStyle" Target="colors24.xml"/><Relationship Id="rId2" Type="http://schemas.openxmlformats.org/officeDocument/2006/relationships/chartUserShapes" Target="../drawings/drawing14.xml"/><Relationship Id="rId1" Type="http://schemas.openxmlformats.org/officeDocument/2006/relationships/package" Target="../embeddings/Microsoft_Excel_Worksheet24.xlsx"/><Relationship Id="rId4"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microsoft.com/office/2011/relationships/chartColorStyle" Target="colors25.xml"/><Relationship Id="rId2" Type="http://schemas.openxmlformats.org/officeDocument/2006/relationships/chartUserShapes" Target="../drawings/drawing15.xml"/><Relationship Id="rId1" Type="http://schemas.openxmlformats.org/officeDocument/2006/relationships/package" Target="../embeddings/Microsoft_Excel_Worksheet25.xlsx"/><Relationship Id="rId4" Type="http://schemas.microsoft.com/office/2011/relationships/chartStyle" Target="style25.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2.xml"/><Relationship Id="rId1" Type="http://schemas.openxmlformats.org/officeDocument/2006/relationships/package" Target="../embeddings/Microsoft_Excel_Worksheet5.xlsx"/><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3.xml"/><Relationship Id="rId1" Type="http://schemas.openxmlformats.org/officeDocument/2006/relationships/package" Target="../embeddings/Microsoft_Excel_Worksheet6.xlsx"/><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4.xml"/><Relationship Id="rId1" Type="http://schemas.openxmlformats.org/officeDocument/2006/relationships/package" Target="../embeddings/Microsoft_Excel_Worksheet8.xlsx"/><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9266629333299"/>
          <c:y val="3.5759725769714298E-2"/>
          <c:w val="0.83580597532312095"/>
          <c:h val="0.91093361885454904"/>
        </c:manualLayout>
      </c:layout>
      <c:barChart>
        <c:barDir val="col"/>
        <c:grouping val="clustered"/>
        <c:varyColors val="0"/>
        <c:ser>
          <c:idx val="0"/>
          <c:order val="0"/>
          <c:tx>
            <c:strRef>
              <c:f>Sheet1!$B$1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5.8000000000000003E-2</c:v>
                </c:pt>
              </c:numCache>
            </c:numRef>
          </c:val>
          <c:extLst xmlns:c16r2="http://schemas.microsoft.com/office/drawing/2015/06/chart">
            <c:ext xmlns:c16="http://schemas.microsoft.com/office/drawing/2014/chart" uri="{C3380CC4-5D6E-409C-BE32-E72D297353CC}">
              <c16:uniqueId val="{00000000-4491-4BF0-B56F-5DFA060BDFAB}"/>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0.105</c:v>
                </c:pt>
              </c:numCache>
            </c:numRef>
          </c:val>
          <c:extLst xmlns:c16r2="http://schemas.microsoft.com/office/drawing/2015/06/chart">
            <c:ext xmlns:c16="http://schemas.microsoft.com/office/drawing/2014/chart" uri="{C3380CC4-5D6E-409C-BE32-E72D297353CC}">
              <c16:uniqueId val="{00000001-4491-4BF0-B56F-5DFA060BDFAB}"/>
            </c:ext>
          </c:extLst>
        </c:ser>
        <c:dLbls>
          <c:dLblPos val="outEnd"/>
          <c:showLegendKey val="0"/>
          <c:showVal val="1"/>
          <c:showCatName val="0"/>
          <c:showSerName val="0"/>
          <c:showPercent val="0"/>
          <c:showBubbleSize val="0"/>
        </c:dLbls>
        <c:gapWidth val="219"/>
        <c:overlap val="-27"/>
        <c:axId val="109186048"/>
        <c:axId val="109200512"/>
      </c:barChart>
      <c:catAx>
        <c:axId val="109186048"/>
        <c:scaling>
          <c:orientation val="minMax"/>
        </c:scaling>
        <c:delete val="1"/>
        <c:axPos val="b"/>
        <c:numFmt formatCode="General" sourceLinked="1"/>
        <c:majorTickMark val="none"/>
        <c:minorTickMark val="none"/>
        <c:tickLblPos val="nextTo"/>
        <c:crossAx val="109200512"/>
        <c:crosses val="autoZero"/>
        <c:auto val="1"/>
        <c:lblAlgn val="ctr"/>
        <c:lblOffset val="100"/>
        <c:noMultiLvlLbl val="0"/>
      </c:catAx>
      <c:valAx>
        <c:axId val="109200512"/>
        <c:scaling>
          <c:orientation val="minMax"/>
          <c:max val="0.12"/>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10918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43963136"/>
        <c:axId val="43964672"/>
      </c:barChart>
      <c:catAx>
        <c:axId val="43963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43964672"/>
        <c:crosses val="autoZero"/>
        <c:auto val="1"/>
        <c:lblAlgn val="ctr"/>
        <c:lblOffset val="100"/>
        <c:noMultiLvlLbl val="0"/>
      </c:catAx>
      <c:valAx>
        <c:axId val="43964672"/>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43963136"/>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5031928062503"/>
          <c:y val="0.15008129257137956"/>
          <c:w val="0.70637104343267054"/>
          <c:h val="0.755332639019012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2857-4CF2-A3D2-411413D50480}"/>
              </c:ext>
            </c:extLst>
          </c:dPt>
          <c:dPt>
            <c:idx val="1"/>
            <c:invertIfNegative val="0"/>
            <c:bubble3D val="0"/>
            <c:extLst xmlns:c16r2="http://schemas.microsoft.com/office/drawing/2015/06/chart">
              <c:ext xmlns:c16="http://schemas.microsoft.com/office/drawing/2014/chart" uri="{C3380CC4-5D6E-409C-BE32-E72D297353CC}">
                <c16:uniqueId val="{00000002-2857-4CF2-A3D2-411413D5048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2009-2011</c:v>
                </c:pt>
                <c:pt idx="1">
                  <c:v>2012-2014</c:v>
                </c:pt>
              </c:strCache>
            </c:strRef>
          </c:cat>
          <c:val>
            <c:numRef>
              <c:f>Sheet1!$B$2:$B$3</c:f>
              <c:numCache>
                <c:formatCode>0.0</c:formatCode>
                <c:ptCount val="2"/>
                <c:pt idx="0">
                  <c:v>488</c:v>
                </c:pt>
                <c:pt idx="1">
                  <c:v>459.3</c:v>
                </c:pt>
              </c:numCache>
            </c:numRef>
          </c:val>
          <c:extLst xmlns:c16r2="http://schemas.microsoft.com/office/drawing/2015/06/chart">
            <c:ext xmlns:c16="http://schemas.microsoft.com/office/drawing/2014/chart" uri="{C3380CC4-5D6E-409C-BE32-E72D297353CC}">
              <c16:uniqueId val="{00000003-2857-4CF2-A3D2-411413D50480}"/>
            </c:ext>
          </c:extLst>
        </c:ser>
        <c:dLbls>
          <c:showLegendKey val="0"/>
          <c:showVal val="0"/>
          <c:showCatName val="0"/>
          <c:showSerName val="0"/>
          <c:showPercent val="0"/>
          <c:showBubbleSize val="0"/>
        </c:dLbls>
        <c:gapWidth val="150"/>
        <c:axId val="48148864"/>
        <c:axId val="48150400"/>
      </c:barChart>
      <c:catAx>
        <c:axId val="48148864"/>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48150400"/>
        <c:crosses val="autoZero"/>
        <c:auto val="1"/>
        <c:lblAlgn val="ctr"/>
        <c:lblOffset val="100"/>
        <c:noMultiLvlLbl val="0"/>
      </c:catAx>
      <c:valAx>
        <c:axId val="48150400"/>
        <c:scaling>
          <c:orientation val="minMax"/>
          <c:max val="5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48148864"/>
        <c:crosses val="autoZero"/>
        <c:crossBetween val="between"/>
        <c:majorUnit val="10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8595064574619"/>
          <c:y val="4.1899637494011557E-2"/>
          <c:w val="0.86079801868816574"/>
          <c:h val="0.87191194990145393"/>
        </c:manualLayout>
      </c:layout>
      <c:barChart>
        <c:barDir val="col"/>
        <c:grouping val="clustered"/>
        <c:varyColors val="0"/>
        <c:ser>
          <c:idx val="0"/>
          <c:order val="0"/>
          <c:tx>
            <c:strRef>
              <c:f>Sheet1!$B$1</c:f>
              <c:strCache>
                <c:ptCount val="1"/>
                <c:pt idx="0">
                  <c:v>2012 &amp; 2014</c:v>
                </c:pt>
              </c:strCache>
            </c:strRef>
          </c:tx>
          <c:spPr>
            <a:solidFill>
              <a:schemeClr val="accent2"/>
            </a:solidFill>
            <a:ln>
              <a:noFill/>
            </a:ln>
            <a:effectLst/>
          </c:spPr>
          <c:invertIfNegative val="0"/>
          <c:dLbls>
            <c:dLbl>
              <c:idx val="0"/>
              <c:layout/>
              <c:tx>
                <c:rich>
                  <a:bodyPr/>
                  <a:lstStyle/>
                  <a:p>
                    <a:r>
                      <a:rPr lang="en-US" dirty="0"/>
                      <a:t>77%</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746-4B85-8C6A-13FEEE09EE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Sad/Hopeless 2+ Weeks</c:v>
                </c:pt>
              </c:strCache>
            </c:strRef>
          </c:cat>
          <c:val>
            <c:numRef>
              <c:f>Sheet1!$B$2</c:f>
              <c:numCache>
                <c:formatCode>General</c:formatCode>
                <c:ptCount val="1"/>
                <c:pt idx="0">
                  <c:v>77</c:v>
                </c:pt>
              </c:numCache>
            </c:numRef>
          </c:val>
          <c:extLst xmlns:c16r2="http://schemas.microsoft.com/office/drawing/2015/06/chart">
            <c:ext xmlns:c16="http://schemas.microsoft.com/office/drawing/2014/chart" uri="{C3380CC4-5D6E-409C-BE32-E72D297353CC}">
              <c16:uniqueId val="{00000001-6746-4B85-8C6A-13FEEE09EEEC}"/>
            </c:ext>
          </c:extLst>
        </c:ser>
        <c:ser>
          <c:idx val="1"/>
          <c:order val="1"/>
          <c:tx>
            <c:strRef>
              <c:f>Sheet1!$C$1</c:f>
              <c:strCache>
                <c:ptCount val="1"/>
                <c:pt idx="0">
                  <c:v>2014 &amp; 2016</c:v>
                </c:pt>
              </c:strCache>
            </c:strRef>
          </c:tx>
          <c:spPr>
            <a:solidFill>
              <a:schemeClr val="accent2"/>
            </a:solidFill>
            <a:ln>
              <a:noFill/>
            </a:ln>
            <a:effectLst/>
          </c:spPr>
          <c:invertIfNegative val="0"/>
          <c:cat>
            <c:strRef>
              <c:f>Sheet1!$A$2</c:f>
              <c:strCache>
                <c:ptCount val="1"/>
                <c:pt idx="0">
                  <c:v>Sad/Hopeless 2+ Weeks</c:v>
                </c:pt>
              </c:strCache>
            </c:strRef>
          </c:cat>
          <c:val>
            <c:numRef>
              <c:f>Sheet1!$C$2</c:f>
              <c:numCache>
                <c:formatCode>General</c:formatCode>
                <c:ptCount val="1"/>
                <c:pt idx="0">
                  <c:v>79</c:v>
                </c:pt>
              </c:numCache>
            </c:numRef>
          </c:val>
          <c:extLst xmlns:c16r2="http://schemas.microsoft.com/office/drawing/2015/06/chart">
            <c:ext xmlns:c16="http://schemas.microsoft.com/office/drawing/2014/chart" uri="{C3380CC4-5D6E-409C-BE32-E72D297353CC}">
              <c16:uniqueId val="{00000002-6746-4B85-8C6A-13FEEE09EEEC}"/>
            </c:ext>
          </c:extLst>
        </c:ser>
        <c:dLbls>
          <c:showLegendKey val="0"/>
          <c:showVal val="0"/>
          <c:showCatName val="0"/>
          <c:showSerName val="0"/>
          <c:showPercent val="0"/>
          <c:showBubbleSize val="0"/>
        </c:dLbls>
        <c:gapWidth val="219"/>
        <c:overlap val="-27"/>
        <c:axId val="48250240"/>
        <c:axId val="48252032"/>
      </c:barChart>
      <c:catAx>
        <c:axId val="48250240"/>
        <c:scaling>
          <c:orientation val="minMax"/>
        </c:scaling>
        <c:delete val="1"/>
        <c:axPos val="b"/>
        <c:numFmt formatCode="General" sourceLinked="1"/>
        <c:majorTickMark val="out"/>
        <c:minorTickMark val="none"/>
        <c:tickLblPos val="nextTo"/>
        <c:crossAx val="48252032"/>
        <c:crosses val="autoZero"/>
        <c:auto val="1"/>
        <c:lblAlgn val="ctr"/>
        <c:lblOffset val="100"/>
        <c:noMultiLvlLbl val="0"/>
      </c:catAx>
      <c:valAx>
        <c:axId val="48252032"/>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825024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Diabetes</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2A97-4823-93BF-FA03159795C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c:formatCode>
                <c:ptCount val="2"/>
                <c:pt idx="0">
                  <c:v>7.5999999999999998E-2</c:v>
                </c:pt>
                <c:pt idx="1">
                  <c:v>9.7000000000000003E-2</c:v>
                </c:pt>
              </c:numCache>
            </c:numRef>
          </c:val>
          <c:extLst xmlns:c16r2="http://schemas.microsoft.com/office/drawing/2015/06/chart">
            <c:ext xmlns:c16="http://schemas.microsoft.com/office/drawing/2014/chart" uri="{C3380CC4-5D6E-409C-BE32-E72D297353CC}">
              <c16:uniqueId val="{00000002-2A97-4823-93BF-FA03159795C8}"/>
            </c:ext>
          </c:extLst>
        </c:ser>
        <c:dLbls>
          <c:showLegendKey val="0"/>
          <c:showVal val="0"/>
          <c:showCatName val="0"/>
          <c:showSerName val="0"/>
          <c:showPercent val="0"/>
          <c:showBubbleSize val="0"/>
        </c:dLbls>
        <c:gapWidth val="219"/>
        <c:overlap val="-27"/>
        <c:axId val="48442368"/>
        <c:axId val="48481024"/>
      </c:barChart>
      <c:catAx>
        <c:axId val="48442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48481024"/>
        <c:crosses val="autoZero"/>
        <c:auto val="1"/>
        <c:lblAlgn val="ctr"/>
        <c:lblOffset val="100"/>
        <c:noMultiLvlLbl val="0"/>
      </c:catAx>
      <c:valAx>
        <c:axId val="48481024"/>
        <c:scaling>
          <c:orientation val="minMax"/>
          <c:max val="0.1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8442368"/>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61092366424301E-2"/>
          <c:y val="0.13877500348789601"/>
          <c:w val="0.89253675713501701"/>
          <c:h val="0.74439772896561995"/>
        </c:manualLayout>
      </c:layout>
      <c:barChart>
        <c:barDir val="col"/>
        <c:grouping val="clustered"/>
        <c:varyColors val="0"/>
        <c:ser>
          <c:idx val="0"/>
          <c:order val="0"/>
          <c:tx>
            <c:strRef>
              <c:f>Sheet1!$B$1</c:f>
              <c:strCache>
                <c:ptCount val="1"/>
                <c:pt idx="0">
                  <c:v>Asthma</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363B-42D7-90E2-201DF1167AB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c:formatCode>
                <c:ptCount val="2"/>
                <c:pt idx="0">
                  <c:v>0.108</c:v>
                </c:pt>
                <c:pt idx="1">
                  <c:v>0.104</c:v>
                </c:pt>
              </c:numCache>
            </c:numRef>
          </c:val>
          <c:extLst xmlns:c16r2="http://schemas.microsoft.com/office/drawing/2015/06/chart">
            <c:ext xmlns:c16="http://schemas.microsoft.com/office/drawing/2014/chart" uri="{C3380CC4-5D6E-409C-BE32-E72D297353CC}">
              <c16:uniqueId val="{00000002-363B-42D7-90E2-201DF1167AB9}"/>
            </c:ext>
          </c:extLst>
        </c:ser>
        <c:dLbls>
          <c:dLblPos val="outEnd"/>
          <c:showLegendKey val="0"/>
          <c:showVal val="1"/>
          <c:showCatName val="0"/>
          <c:showSerName val="0"/>
          <c:showPercent val="0"/>
          <c:showBubbleSize val="0"/>
        </c:dLbls>
        <c:gapWidth val="219"/>
        <c:overlap val="-27"/>
        <c:axId val="48554368"/>
        <c:axId val="48557056"/>
      </c:barChart>
      <c:catAx>
        <c:axId val="48554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48557056"/>
        <c:crosses val="autoZero"/>
        <c:auto val="1"/>
        <c:lblAlgn val="ctr"/>
        <c:lblOffset val="100"/>
        <c:noMultiLvlLbl val="0"/>
      </c:catAx>
      <c:valAx>
        <c:axId val="48557056"/>
        <c:scaling>
          <c:orientation val="minMax"/>
          <c:max val="0.1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8554368"/>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1772307920558"/>
          <c:y val="3.7186387918709547E-2"/>
          <c:w val="0.87525913984716996"/>
          <c:h val="0.83613180644658114"/>
        </c:manualLayout>
      </c:layout>
      <c:barChart>
        <c:barDir val="col"/>
        <c:grouping val="clustered"/>
        <c:varyColors val="0"/>
        <c:ser>
          <c:idx val="0"/>
          <c:order val="0"/>
          <c:tx>
            <c:strRef>
              <c:f>Sheet1!$B$1</c:f>
              <c:strCache>
                <c:ptCount val="1"/>
                <c:pt idx="0">
                  <c:v>HI cholesterol</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A9DD-4BE8-821A-1F57E8DE8B2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 &amp; 2013</c:v>
                </c:pt>
                <c:pt idx="1">
                  <c:v>2013 &amp; 2015</c:v>
                </c:pt>
              </c:strCache>
            </c:strRef>
          </c:cat>
          <c:val>
            <c:numRef>
              <c:f>Sheet1!$B$2:$B$3</c:f>
              <c:numCache>
                <c:formatCode>0%</c:formatCode>
                <c:ptCount val="2"/>
                <c:pt idx="0">
                  <c:v>0.36699999999999999</c:v>
                </c:pt>
                <c:pt idx="1">
                  <c:v>0.37</c:v>
                </c:pt>
              </c:numCache>
            </c:numRef>
          </c:val>
          <c:extLst xmlns:c16r2="http://schemas.microsoft.com/office/drawing/2015/06/chart">
            <c:ext xmlns:c16="http://schemas.microsoft.com/office/drawing/2014/chart" uri="{C3380CC4-5D6E-409C-BE32-E72D297353CC}">
              <c16:uniqueId val="{00000002-A9DD-4BE8-821A-1F57E8DE8B22}"/>
            </c:ext>
          </c:extLst>
        </c:ser>
        <c:dLbls>
          <c:dLblPos val="outEnd"/>
          <c:showLegendKey val="0"/>
          <c:showVal val="1"/>
          <c:showCatName val="0"/>
          <c:showSerName val="0"/>
          <c:showPercent val="0"/>
          <c:showBubbleSize val="0"/>
        </c:dLbls>
        <c:gapWidth val="219"/>
        <c:overlap val="-27"/>
        <c:axId val="48890240"/>
        <c:axId val="48892928"/>
      </c:barChart>
      <c:catAx>
        <c:axId val="488902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48892928"/>
        <c:crosses val="autoZero"/>
        <c:auto val="1"/>
        <c:lblAlgn val="ctr"/>
        <c:lblOffset val="100"/>
        <c:noMultiLvlLbl val="0"/>
      </c:catAx>
      <c:valAx>
        <c:axId val="48892928"/>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4889024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 cholesterol</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4A15-4294-9794-C8E237A2D0D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 &amp; 2013</c:v>
                </c:pt>
                <c:pt idx="1">
                  <c:v>2013 &amp; 2015</c:v>
                </c:pt>
              </c:strCache>
            </c:strRef>
          </c:cat>
          <c:val>
            <c:numRef>
              <c:f>Sheet1!$B$2:$B$3</c:f>
              <c:numCache>
                <c:formatCode>0%</c:formatCode>
                <c:ptCount val="2"/>
                <c:pt idx="0">
                  <c:v>0.29699999999999999</c:v>
                </c:pt>
                <c:pt idx="1">
                  <c:v>0.30399999999999999</c:v>
                </c:pt>
              </c:numCache>
            </c:numRef>
          </c:val>
          <c:extLst xmlns:c16r2="http://schemas.microsoft.com/office/drawing/2015/06/chart">
            <c:ext xmlns:c16="http://schemas.microsoft.com/office/drawing/2014/chart" uri="{C3380CC4-5D6E-409C-BE32-E72D297353CC}">
              <c16:uniqueId val="{00000002-4A15-4294-9794-C8E237A2D0D7}"/>
            </c:ext>
          </c:extLst>
        </c:ser>
        <c:dLbls>
          <c:dLblPos val="outEnd"/>
          <c:showLegendKey val="0"/>
          <c:showVal val="1"/>
          <c:showCatName val="0"/>
          <c:showSerName val="0"/>
          <c:showPercent val="0"/>
          <c:showBubbleSize val="0"/>
        </c:dLbls>
        <c:gapWidth val="219"/>
        <c:overlap val="-27"/>
        <c:axId val="48942080"/>
        <c:axId val="49026944"/>
      </c:barChart>
      <c:catAx>
        <c:axId val="489420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49026944"/>
        <c:crosses val="autoZero"/>
        <c:auto val="1"/>
        <c:lblAlgn val="ctr"/>
        <c:lblOffset val="100"/>
        <c:noMultiLvlLbl val="0"/>
      </c:catAx>
      <c:valAx>
        <c:axId val="49026944"/>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4894208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dLbl>
              <c:idx val="0"/>
              <c:layout/>
              <c:tx>
                <c:rich>
                  <a:bodyPr/>
                  <a:lstStyle/>
                  <a:p>
                    <a:r>
                      <a:rPr lang="en-US" dirty="0"/>
                      <a:t>21%</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DE2-402E-B331-06154049F9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Sad/Hopeless 2+ Weeks</c:v>
                </c:pt>
              </c:strCache>
            </c:strRef>
          </c:cat>
          <c:val>
            <c:numRef>
              <c:f>Sheet1!$B$2</c:f>
              <c:numCache>
                <c:formatCode>General</c:formatCode>
                <c:ptCount val="1"/>
                <c:pt idx="0">
                  <c:v>21</c:v>
                </c:pt>
              </c:numCache>
            </c:numRef>
          </c:val>
          <c:extLst xmlns:c16r2="http://schemas.microsoft.com/office/drawing/2015/06/chart">
            <c:ext xmlns:c16="http://schemas.microsoft.com/office/drawing/2014/chart" uri="{C3380CC4-5D6E-409C-BE32-E72D297353CC}">
              <c16:uniqueId val="{00000000-4919-4446-85B7-141BB5FA2505}"/>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Sad/Hopeless 2+ Weeks</c:v>
                </c:pt>
              </c:strCache>
            </c:strRef>
          </c:cat>
          <c:val>
            <c:numRef>
              <c:f>Sheet1!$C$2</c:f>
              <c:numCache>
                <c:formatCode>General</c:formatCode>
                <c:ptCount val="1"/>
                <c:pt idx="0">
                  <c:v>25</c:v>
                </c:pt>
              </c:numCache>
            </c:numRef>
          </c:val>
          <c:extLst xmlns:c16r2="http://schemas.microsoft.com/office/drawing/2015/06/chart">
            <c:ext xmlns:c16="http://schemas.microsoft.com/office/drawing/2014/chart" uri="{C3380CC4-5D6E-409C-BE32-E72D297353CC}">
              <c16:uniqueId val="{00000001-4919-4446-85B7-141BB5FA2505}"/>
            </c:ext>
          </c:extLst>
        </c:ser>
        <c:dLbls>
          <c:showLegendKey val="0"/>
          <c:showVal val="0"/>
          <c:showCatName val="0"/>
          <c:showSerName val="0"/>
          <c:showPercent val="0"/>
          <c:showBubbleSize val="0"/>
        </c:dLbls>
        <c:gapWidth val="219"/>
        <c:overlap val="-27"/>
        <c:axId val="54305920"/>
        <c:axId val="54307456"/>
      </c:barChart>
      <c:catAx>
        <c:axId val="54305920"/>
        <c:scaling>
          <c:orientation val="minMax"/>
        </c:scaling>
        <c:delete val="1"/>
        <c:axPos val="b"/>
        <c:numFmt formatCode="General" sourceLinked="1"/>
        <c:majorTickMark val="out"/>
        <c:minorTickMark val="none"/>
        <c:tickLblPos val="nextTo"/>
        <c:crossAx val="54307456"/>
        <c:crosses val="autoZero"/>
        <c:auto val="1"/>
        <c:lblAlgn val="ctr"/>
        <c:lblOffset val="100"/>
        <c:noMultiLvlLbl val="0"/>
      </c:catAx>
      <c:valAx>
        <c:axId val="54307456"/>
        <c:scaling>
          <c:orientation val="minMax"/>
          <c:max val="35"/>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4305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54328704"/>
        <c:axId val="54375552"/>
      </c:barChart>
      <c:catAx>
        <c:axId val="54328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54375552"/>
        <c:crosses val="autoZero"/>
        <c:auto val="1"/>
        <c:lblAlgn val="ctr"/>
        <c:lblOffset val="100"/>
        <c:noMultiLvlLbl val="0"/>
      </c:catAx>
      <c:valAx>
        <c:axId val="54375552"/>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54328704"/>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6309337979579"/>
          <c:y val="0.13680407928393731"/>
          <c:w val="0.70637104343267054"/>
          <c:h val="0.7553326390190121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6A20-4C82-BA45-D44C4B879381}"/>
              </c:ext>
            </c:extLst>
          </c:dPt>
          <c:dPt>
            <c:idx val="1"/>
            <c:invertIfNegative val="0"/>
            <c:bubble3D val="0"/>
            <c:extLst xmlns:c16r2="http://schemas.microsoft.com/office/drawing/2015/06/chart">
              <c:ext xmlns:c16="http://schemas.microsoft.com/office/drawing/2014/chart" uri="{C3380CC4-5D6E-409C-BE32-E72D297353CC}">
                <c16:uniqueId val="{00000001-6A20-4C82-BA45-D44C4B87938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2007-2011</c:v>
                </c:pt>
                <c:pt idx="1">
                  <c:v>2012-2016</c:v>
                </c:pt>
              </c:strCache>
            </c:strRef>
          </c:cat>
          <c:val>
            <c:numRef>
              <c:f>Sheet1!$B$2:$B$3</c:f>
              <c:numCache>
                <c:formatCode>0.0</c:formatCode>
                <c:ptCount val="2"/>
                <c:pt idx="0">
                  <c:v>12.3</c:v>
                </c:pt>
                <c:pt idx="1">
                  <c:v>18.8</c:v>
                </c:pt>
              </c:numCache>
            </c:numRef>
          </c:val>
          <c:extLst xmlns:c16r2="http://schemas.microsoft.com/office/drawing/2015/06/chart">
            <c:ext xmlns:c16="http://schemas.microsoft.com/office/drawing/2014/chart" uri="{C3380CC4-5D6E-409C-BE32-E72D297353CC}">
              <c16:uniqueId val="{00000002-6A20-4C82-BA45-D44C4B879381}"/>
            </c:ext>
          </c:extLst>
        </c:ser>
        <c:dLbls>
          <c:showLegendKey val="0"/>
          <c:showVal val="0"/>
          <c:showCatName val="0"/>
          <c:showSerName val="0"/>
          <c:showPercent val="0"/>
          <c:showBubbleSize val="0"/>
        </c:dLbls>
        <c:gapWidth val="150"/>
        <c:axId val="59451648"/>
        <c:axId val="59469824"/>
      </c:barChart>
      <c:catAx>
        <c:axId val="5945164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59469824"/>
        <c:crosses val="autoZero"/>
        <c:auto val="1"/>
        <c:lblAlgn val="ctr"/>
        <c:lblOffset val="100"/>
        <c:noMultiLvlLbl val="0"/>
      </c:catAx>
      <c:valAx>
        <c:axId val="59469824"/>
        <c:scaling>
          <c:orientation val="minMax"/>
          <c:max val="1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59451648"/>
        <c:crosses val="autoZero"/>
        <c:crossBetween val="between"/>
        <c:majorUnit val="2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0588501150561"/>
          <c:y val="0.16396329783453625"/>
          <c:w val="0.7091359936406697"/>
          <c:h val="0.7287199882174934"/>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4-1D36-4816-B189-81AAF61298EB}"/>
              </c:ext>
            </c:extLst>
          </c:dPt>
          <c:dPt>
            <c:idx val="1"/>
            <c:invertIfNegative val="0"/>
            <c:bubble3D val="0"/>
            <c:extLst xmlns:c16r2="http://schemas.microsoft.com/office/drawing/2015/06/chart">
              <c:ext xmlns:c16="http://schemas.microsoft.com/office/drawing/2014/chart" uri="{C3380CC4-5D6E-409C-BE32-E72D297353CC}">
                <c16:uniqueId val="{00000003-1D36-4816-B189-81AAF61298E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2010-2012</c:v>
                </c:pt>
                <c:pt idx="1">
                  <c:v>2014-2016</c:v>
                </c:pt>
              </c:strCache>
            </c:strRef>
          </c:cat>
          <c:val>
            <c:numRef>
              <c:f>Sheet1!$B$2:$B$3</c:f>
              <c:numCache>
                <c:formatCode>#,##0.0</c:formatCode>
                <c:ptCount val="2"/>
                <c:pt idx="0">
                  <c:v>5178.5</c:v>
                </c:pt>
                <c:pt idx="1">
                  <c:v>5354.3</c:v>
                </c:pt>
              </c:numCache>
            </c:numRef>
          </c:val>
          <c:extLst xmlns:c16r2="http://schemas.microsoft.com/office/drawing/2015/06/chart">
            <c:ext xmlns:c16="http://schemas.microsoft.com/office/drawing/2014/chart" uri="{C3380CC4-5D6E-409C-BE32-E72D297353CC}">
              <c16:uniqueId val="{00000000-1D36-4816-B189-81AAF61298EB}"/>
            </c:ext>
          </c:extLst>
        </c:ser>
        <c:dLbls>
          <c:showLegendKey val="0"/>
          <c:showVal val="0"/>
          <c:showCatName val="0"/>
          <c:showSerName val="0"/>
          <c:showPercent val="0"/>
          <c:showBubbleSize val="0"/>
        </c:dLbls>
        <c:gapWidth val="219"/>
        <c:axId val="123361152"/>
        <c:axId val="123362688"/>
      </c:barChart>
      <c:catAx>
        <c:axId val="123361152"/>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23362688"/>
        <c:crosses val="autoZero"/>
        <c:auto val="1"/>
        <c:lblAlgn val="ctr"/>
        <c:lblOffset val="100"/>
        <c:noMultiLvlLbl val="0"/>
      </c:catAx>
      <c:valAx>
        <c:axId val="123362688"/>
        <c:scaling>
          <c:orientation val="minMax"/>
          <c:max val="10000"/>
          <c:min val="0"/>
        </c:scaling>
        <c:delete val="1"/>
        <c:axPos val="l"/>
        <c:majorGridlines>
          <c:spPr>
            <a:ln w="19050" cap="flat" cmpd="sng" algn="ctr">
              <a:solidFill>
                <a:schemeClr val="accent1">
                  <a:lumMod val="40000"/>
                  <a:lumOff val="60000"/>
                </a:schemeClr>
              </a:solidFill>
              <a:round/>
            </a:ln>
            <a:effectLst/>
          </c:spPr>
        </c:majorGridlines>
        <c:numFmt formatCode="#,##0.0" sourceLinked="1"/>
        <c:majorTickMark val="out"/>
        <c:minorTickMark val="none"/>
        <c:tickLblPos val="nextTo"/>
        <c:crossAx val="123361152"/>
        <c:crosses val="autoZero"/>
        <c:crossBetween val="between"/>
        <c:majorUnit val="200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93259873516705"/>
          <c:y val="0.12677948624562718"/>
          <c:w val="0.73154480682109868"/>
          <c:h val="0.7786344453447645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A97D-4415-97D7-AA6A04023CE4}"/>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A97D-4415-97D7-AA6A04023CE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2017</c:v>
                </c:pt>
              </c:numCache>
            </c:numRef>
          </c:cat>
          <c:val>
            <c:numRef>
              <c:f>Sheet1!$B$2:$B$3</c:f>
              <c:numCache>
                <c:formatCode>0.0</c:formatCode>
                <c:ptCount val="2"/>
                <c:pt idx="0">
                  <c:v>18</c:v>
                </c:pt>
                <c:pt idx="1">
                  <c:v>41.7</c:v>
                </c:pt>
              </c:numCache>
            </c:numRef>
          </c:val>
          <c:extLst xmlns:c16r2="http://schemas.microsoft.com/office/drawing/2015/06/chart">
            <c:ext xmlns:c16="http://schemas.microsoft.com/office/drawing/2014/chart" uri="{C3380CC4-5D6E-409C-BE32-E72D297353CC}">
              <c16:uniqueId val="{00000002-A97D-4415-97D7-AA6A04023CE4}"/>
            </c:ext>
          </c:extLst>
        </c:ser>
        <c:dLbls>
          <c:showLegendKey val="0"/>
          <c:showVal val="0"/>
          <c:showCatName val="0"/>
          <c:showSerName val="0"/>
          <c:showPercent val="0"/>
          <c:showBubbleSize val="0"/>
        </c:dLbls>
        <c:gapWidth val="150"/>
        <c:axId val="59487744"/>
        <c:axId val="59489280"/>
      </c:barChart>
      <c:catAx>
        <c:axId val="59487744"/>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59489280"/>
        <c:crosses val="autoZero"/>
        <c:auto val="1"/>
        <c:lblAlgn val="ctr"/>
        <c:lblOffset val="100"/>
        <c:noMultiLvlLbl val="0"/>
      </c:catAx>
      <c:valAx>
        <c:axId val="59489280"/>
        <c:scaling>
          <c:orientation val="minMax"/>
          <c:max val="1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59487744"/>
        <c:crosses val="autoZero"/>
        <c:crossBetween val="between"/>
        <c:majorUnit val="2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9525252738"/>
          <c:y val="9.3113192423151622E-2"/>
          <c:w val="0.76930543834100873"/>
          <c:h val="0.8223253322055502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6A20-4C82-BA45-D44C4B879381}"/>
              </c:ext>
            </c:extLst>
          </c:dPt>
          <c:dPt>
            <c:idx val="1"/>
            <c:invertIfNegative val="0"/>
            <c:bubble3D val="0"/>
            <c:extLst xmlns:c16r2="http://schemas.microsoft.com/office/drawing/2015/06/chart">
              <c:ext xmlns:c16="http://schemas.microsoft.com/office/drawing/2014/chart" uri="{C3380CC4-5D6E-409C-BE32-E72D297353CC}">
                <c16:uniqueId val="{00000001-6A20-4C82-BA45-D44C4B87938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2007-2011</c:v>
                </c:pt>
                <c:pt idx="1">
                  <c:v>2012-2016</c:v>
                </c:pt>
              </c:strCache>
            </c:strRef>
          </c:cat>
          <c:val>
            <c:numRef>
              <c:f>Sheet1!$B$2:$B$3</c:f>
              <c:numCache>
                <c:formatCode>0.0</c:formatCode>
                <c:ptCount val="2"/>
                <c:pt idx="0">
                  <c:v>51.3</c:v>
                </c:pt>
                <c:pt idx="1">
                  <c:v>59.3</c:v>
                </c:pt>
              </c:numCache>
            </c:numRef>
          </c:val>
          <c:extLst xmlns:c16r2="http://schemas.microsoft.com/office/drawing/2015/06/chart">
            <c:ext xmlns:c16="http://schemas.microsoft.com/office/drawing/2014/chart" uri="{C3380CC4-5D6E-409C-BE32-E72D297353CC}">
              <c16:uniqueId val="{00000002-6A20-4C82-BA45-D44C4B879381}"/>
            </c:ext>
          </c:extLst>
        </c:ser>
        <c:dLbls>
          <c:showLegendKey val="0"/>
          <c:showVal val="0"/>
          <c:showCatName val="0"/>
          <c:showSerName val="0"/>
          <c:showPercent val="0"/>
          <c:showBubbleSize val="0"/>
        </c:dLbls>
        <c:gapWidth val="150"/>
        <c:axId val="59564416"/>
        <c:axId val="59565952"/>
      </c:barChart>
      <c:catAx>
        <c:axId val="5956441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59565952"/>
        <c:crosses val="autoZero"/>
        <c:auto val="1"/>
        <c:lblAlgn val="ctr"/>
        <c:lblOffset val="100"/>
        <c:noMultiLvlLbl val="0"/>
      </c:catAx>
      <c:valAx>
        <c:axId val="59565952"/>
        <c:scaling>
          <c:orientation val="minMax"/>
          <c:max val="1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59564416"/>
        <c:crosses val="autoZero"/>
        <c:crossBetween val="between"/>
        <c:majorUnit val="2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9525252738"/>
          <c:y val="9.3113192423151622E-2"/>
          <c:w val="0.76930543834100873"/>
          <c:h val="0.82232533220555026"/>
        </c:manualLayout>
      </c:layout>
      <c:barChart>
        <c:barDir val="col"/>
        <c:grouping val="clustered"/>
        <c:varyColors val="0"/>
        <c:ser>
          <c:idx val="0"/>
          <c:order val="0"/>
          <c:tx>
            <c:strRef>
              <c:f>Sheet1!$B$1</c:f>
              <c:strCache>
                <c:ptCount val="1"/>
                <c:pt idx="0">
                  <c:v>Series 1</c:v>
                </c:pt>
              </c:strCache>
            </c:strRef>
          </c:tx>
          <c:spPr>
            <a:solidFill>
              <a:schemeClr val="accent2"/>
            </a:solidFill>
            <a:ln>
              <a:solidFill>
                <a:schemeClr val="accent2"/>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A97D-4415-97D7-AA6A04023CE4}"/>
              </c:ext>
            </c:extLst>
          </c:dPt>
          <c:dPt>
            <c:idx val="1"/>
            <c:invertIfNegative val="0"/>
            <c:bubble3D val="0"/>
            <c:extLst xmlns:c16r2="http://schemas.microsoft.com/office/drawing/2015/06/chart">
              <c:ext xmlns:c16="http://schemas.microsoft.com/office/drawing/2014/chart" uri="{C3380CC4-5D6E-409C-BE32-E72D297353CC}">
                <c16:uniqueId val="{00000001-A97D-4415-97D7-AA6A04023CE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2007-2011</c:v>
                </c:pt>
                <c:pt idx="1">
                  <c:v>2012-2016</c:v>
                </c:pt>
              </c:strCache>
            </c:strRef>
          </c:cat>
          <c:val>
            <c:numRef>
              <c:f>Sheet1!$B$2:$B$3</c:f>
              <c:numCache>
                <c:formatCode>0.0</c:formatCode>
                <c:ptCount val="2"/>
                <c:pt idx="0">
                  <c:v>6.3</c:v>
                </c:pt>
                <c:pt idx="1">
                  <c:v>10.199999999999999</c:v>
                </c:pt>
              </c:numCache>
            </c:numRef>
          </c:val>
          <c:extLst xmlns:c16r2="http://schemas.microsoft.com/office/drawing/2015/06/chart">
            <c:ext xmlns:c16="http://schemas.microsoft.com/office/drawing/2014/chart" uri="{C3380CC4-5D6E-409C-BE32-E72D297353CC}">
              <c16:uniqueId val="{00000002-A97D-4415-97D7-AA6A04023CE4}"/>
            </c:ext>
          </c:extLst>
        </c:ser>
        <c:dLbls>
          <c:showLegendKey val="0"/>
          <c:showVal val="0"/>
          <c:showCatName val="0"/>
          <c:showSerName val="0"/>
          <c:showPercent val="0"/>
          <c:showBubbleSize val="0"/>
        </c:dLbls>
        <c:gapWidth val="150"/>
        <c:axId val="59595392"/>
        <c:axId val="59601280"/>
      </c:barChart>
      <c:catAx>
        <c:axId val="59595392"/>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59601280"/>
        <c:crosses val="autoZero"/>
        <c:auto val="1"/>
        <c:lblAlgn val="ctr"/>
        <c:lblOffset val="100"/>
        <c:noMultiLvlLbl val="0"/>
      </c:catAx>
      <c:valAx>
        <c:axId val="59601280"/>
        <c:scaling>
          <c:orientation val="minMax"/>
          <c:max val="1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59595392"/>
        <c:crosses val="autoZero"/>
        <c:crossBetween val="between"/>
        <c:majorUnit val="2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7501306132816"/>
          <c:y val="0.12995967339659717"/>
          <c:w val="0.64923475911240225"/>
          <c:h val="0.79127495257987068"/>
        </c:manualLayout>
      </c:layout>
      <c:barChart>
        <c:barDir val="col"/>
        <c:grouping val="clustered"/>
        <c:varyColors val="0"/>
        <c:ser>
          <c:idx val="0"/>
          <c:order val="0"/>
          <c:tx>
            <c:strRef>
              <c:f>Sheet1!$B$1</c:f>
              <c:strCache>
                <c:ptCount val="1"/>
                <c:pt idx="0">
                  <c:v>Hep C (Chronic)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2008-2012</c:v>
                </c:pt>
                <c:pt idx="1">
                  <c:v>2013-2017</c:v>
                </c:pt>
              </c:strCache>
            </c:strRef>
          </c:cat>
          <c:val>
            <c:numRef>
              <c:f>Sheet1!$B$2:$B$3</c:f>
              <c:numCache>
                <c:formatCode>General</c:formatCode>
                <c:ptCount val="2"/>
                <c:pt idx="0">
                  <c:v>99.7</c:v>
                </c:pt>
                <c:pt idx="1">
                  <c:v>127.9</c:v>
                </c:pt>
              </c:numCache>
            </c:numRef>
          </c:val>
          <c:extLst xmlns:c16r2="http://schemas.microsoft.com/office/drawing/2015/06/chart">
            <c:ext xmlns:c16="http://schemas.microsoft.com/office/drawing/2014/chart" uri="{C3380CC4-5D6E-409C-BE32-E72D297353CC}">
              <c16:uniqueId val="{00000000-902D-47B3-9B08-C75B514FF092}"/>
            </c:ext>
          </c:extLst>
        </c:ser>
        <c:ser>
          <c:idx val="1"/>
          <c:order val="1"/>
          <c:tx>
            <c:strRef>
              <c:f>Sheet1!$C$1</c:f>
              <c:strCache>
                <c:ptCount val="1"/>
                <c:pt idx="0">
                  <c:v>Lyme</c:v>
                </c:pt>
              </c:strCache>
            </c:strRef>
          </c:tx>
          <c:spPr>
            <a:solidFill>
              <a:schemeClr val="accent4"/>
            </a:solidFill>
            <a:ln>
              <a:noFill/>
            </a:ln>
            <a:effectLst/>
          </c:spPr>
          <c:invertIfNegative val="0"/>
          <c:dLbls>
            <c:dLbl>
              <c:idx val="1"/>
              <c:layout>
                <c:manualLayout>
                  <c:x val="-2.8365411792171977E-3"/>
                  <c:y val="1.788922905626092E-3"/>
                </c:manualLayout>
              </c:layout>
              <c:tx>
                <c:rich>
                  <a:bodyPr/>
                  <a:lstStyle/>
                  <a:p>
                    <a:fld id="{91578B35-13A3-441C-ACB6-FBC80F50A1E3}" type="VALUE">
                      <a:rPr lang="en-US">
                        <a:solidFill>
                          <a:schemeClr val="tx1"/>
                        </a:solidFill>
                      </a:rPr>
                      <a:pPr/>
                      <a:t>[VALUE]</a:t>
                    </a:fld>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8962-4FC1-BBCE-783ED9EFEC3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2008-2012</c:v>
                </c:pt>
                <c:pt idx="1">
                  <c:v>2013-2017</c:v>
                </c:pt>
              </c:strCache>
            </c:strRef>
          </c:cat>
          <c:val>
            <c:numRef>
              <c:f>Sheet1!$C$2:$C$3</c:f>
              <c:numCache>
                <c:formatCode>General</c:formatCode>
                <c:ptCount val="2"/>
                <c:pt idx="0">
                  <c:v>46.4</c:v>
                </c:pt>
                <c:pt idx="1">
                  <c:v>93.1</c:v>
                </c:pt>
              </c:numCache>
            </c:numRef>
          </c:val>
          <c:extLst xmlns:c16r2="http://schemas.microsoft.com/office/drawing/2015/06/chart">
            <c:ext xmlns:c16="http://schemas.microsoft.com/office/drawing/2014/chart" uri="{C3380CC4-5D6E-409C-BE32-E72D297353CC}">
              <c16:uniqueId val="{00000001-902D-47B3-9B08-C75B514FF092}"/>
            </c:ext>
          </c:extLst>
        </c:ser>
        <c:ser>
          <c:idx val="2"/>
          <c:order val="2"/>
          <c:tx>
            <c:strRef>
              <c:f>Sheet1!$D$1</c:f>
              <c:strCache>
                <c:ptCount val="1"/>
                <c:pt idx="0">
                  <c:v>Chlamydia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2008-2012</c:v>
                </c:pt>
                <c:pt idx="1">
                  <c:v>2013-2017</c:v>
                </c:pt>
              </c:strCache>
            </c:strRef>
          </c:cat>
          <c:val>
            <c:numRef>
              <c:f>Sheet1!$D$2:$D$3</c:f>
              <c:numCache>
                <c:formatCode>General</c:formatCode>
                <c:ptCount val="2"/>
                <c:pt idx="0">
                  <c:v>236.6</c:v>
                </c:pt>
                <c:pt idx="1">
                  <c:v>327.9</c:v>
                </c:pt>
              </c:numCache>
            </c:numRef>
          </c:val>
          <c:extLst xmlns:c16r2="http://schemas.microsoft.com/office/drawing/2015/06/chart">
            <c:ext xmlns:c16="http://schemas.microsoft.com/office/drawing/2014/chart" uri="{C3380CC4-5D6E-409C-BE32-E72D297353CC}">
              <c16:uniqueId val="{00000003-902D-47B3-9B08-C75B514FF092}"/>
            </c:ext>
          </c:extLst>
        </c:ser>
        <c:dLbls>
          <c:dLblPos val="outEnd"/>
          <c:showLegendKey val="0"/>
          <c:showVal val="1"/>
          <c:showCatName val="0"/>
          <c:showSerName val="0"/>
          <c:showPercent val="0"/>
          <c:showBubbleSize val="0"/>
        </c:dLbls>
        <c:gapWidth val="219"/>
        <c:axId val="59910784"/>
        <c:axId val="59916672"/>
      </c:barChart>
      <c:catAx>
        <c:axId val="5991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crossAx val="59916672"/>
        <c:crosses val="autoZero"/>
        <c:auto val="1"/>
        <c:lblAlgn val="ctr"/>
        <c:lblOffset val="100"/>
        <c:noMultiLvlLbl val="0"/>
      </c:catAx>
      <c:valAx>
        <c:axId val="59916672"/>
        <c:scaling>
          <c:orientation val="minMax"/>
          <c:max val="35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9910784"/>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NeueLT Std Cn" panose="020B0506030502030204" pitchFamily="34" charset="0"/>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NeueLT Std Cn" panose="020B0506030502030204" pitchFamily="34" charset="0"/>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elveticaNeueLT Std Cn" panose="020B0506030502030204" pitchFamily="34" charset="0"/>
                <a:ea typeface="+mn-ea"/>
                <a:cs typeface="+mn-cs"/>
              </a:defRPr>
            </a:pPr>
            <a:endParaRPr lang="en-US"/>
          </a:p>
        </c:txPr>
      </c:legendEntry>
      <c:layout>
        <c:manualLayout>
          <c:xMode val="edge"/>
          <c:yMode val="edge"/>
          <c:x val="0.79715090526321974"/>
          <c:y val="0.23330084047759583"/>
          <c:w val="0.20175806088891426"/>
          <c:h val="0.5605291058867611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59950976"/>
        <c:axId val="59952512"/>
      </c:barChart>
      <c:catAx>
        <c:axId val="59950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59952512"/>
        <c:crosses val="autoZero"/>
        <c:auto val="1"/>
        <c:lblAlgn val="ctr"/>
        <c:lblOffset val="100"/>
        <c:noMultiLvlLbl val="0"/>
      </c:catAx>
      <c:valAx>
        <c:axId val="59952512"/>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59950976"/>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60035840"/>
        <c:axId val="60037376"/>
      </c:barChart>
      <c:catAx>
        <c:axId val="60035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60037376"/>
        <c:crosses val="autoZero"/>
        <c:auto val="1"/>
        <c:lblAlgn val="ctr"/>
        <c:lblOffset val="100"/>
        <c:noMultiLvlLbl val="0"/>
      </c:catAx>
      <c:valAx>
        <c:axId val="60037376"/>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60035840"/>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63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60068992"/>
        <c:axId val="60070528"/>
      </c:barChart>
      <c:catAx>
        <c:axId val="60068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60070528"/>
        <c:crosses val="autoZero"/>
        <c:auto val="1"/>
        <c:lblAlgn val="ctr"/>
        <c:lblOffset val="100"/>
        <c:noMultiLvlLbl val="0"/>
      </c:catAx>
      <c:valAx>
        <c:axId val="60070528"/>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6006899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24614501729099"/>
          <c:y val="1.4911401381623762E-2"/>
          <c:w val="0.71150770996541801"/>
          <c:h val="0.91648907393735779"/>
        </c:manualLayout>
      </c:layout>
      <c:barChart>
        <c:barDir val="col"/>
        <c:grouping val="clustered"/>
        <c:varyColors val="0"/>
        <c:ser>
          <c:idx val="0"/>
          <c:order val="0"/>
          <c:tx>
            <c:strRef>
              <c:f>Sheet1!$B$1</c:f>
              <c:strCache>
                <c:ptCount val="1"/>
                <c:pt idx="0">
                  <c:v>2009-2011</c:v>
                </c:pt>
              </c:strCache>
            </c:strRef>
          </c:tx>
          <c:spPr>
            <a:solidFill>
              <a:schemeClr val="accent2"/>
            </a:solidFill>
            <a:ln>
              <a:noFill/>
            </a:ln>
            <a:effectLst/>
          </c:spPr>
          <c:invertIfNegative val="0"/>
          <c:dLbls>
            <c:dLbl>
              <c:idx val="0"/>
              <c:layout/>
              <c:tx>
                <c:rich>
                  <a:bodyPr/>
                  <a:lstStyle/>
                  <a:p>
                    <a:r>
                      <a:rPr lang="en-US" dirty="0"/>
                      <a:t>11%</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ED6-42E2-9338-CDCC5B2368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Adults Living in Poverty</c:v>
                </c:pt>
              </c:strCache>
            </c:strRef>
          </c:cat>
          <c:val>
            <c:numRef>
              <c:f>Sheet1!$B$2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0-D21A-4F4F-B72C-07DF11742D70}"/>
            </c:ext>
          </c:extLst>
        </c:ser>
        <c:ser>
          <c:idx val="1"/>
          <c:order val="1"/>
          <c:tx>
            <c:strRef>
              <c:f>Sheet1!$C$1</c:f>
              <c:strCache>
                <c:ptCount val="1"/>
                <c:pt idx="0">
                  <c:v>2012-2016</c:v>
                </c:pt>
              </c:strCache>
            </c:strRef>
          </c:tx>
          <c:spPr>
            <a:solidFill>
              <a:schemeClr val="accent2"/>
            </a:solidFill>
            <a:ln>
              <a:noFill/>
            </a:ln>
            <a:effectLst/>
          </c:spPr>
          <c:invertIfNegative val="0"/>
          <c:dLbls>
            <c:dLbl>
              <c:idx val="0"/>
              <c:layout/>
              <c:tx>
                <c:rich>
                  <a:bodyPr/>
                  <a:lstStyle/>
                  <a:p>
                    <a:r>
                      <a:rPr lang="en-US" dirty="0"/>
                      <a:t>11%</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ED6-42E2-9338-CDCC5B2368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Adults Living in Poverty</c:v>
                </c:pt>
              </c:strCache>
            </c:strRef>
          </c:cat>
          <c:val>
            <c:numRef>
              <c:f>Sheet1!$C$2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1-D21A-4F4F-B72C-07DF11742D70}"/>
            </c:ext>
          </c:extLst>
        </c:ser>
        <c:dLbls>
          <c:showLegendKey val="0"/>
          <c:showVal val="0"/>
          <c:showCatName val="0"/>
          <c:showSerName val="0"/>
          <c:showPercent val="0"/>
          <c:showBubbleSize val="0"/>
        </c:dLbls>
        <c:gapWidth val="219"/>
        <c:overlap val="-27"/>
        <c:axId val="34260096"/>
        <c:axId val="34261632"/>
      </c:barChart>
      <c:catAx>
        <c:axId val="34260096"/>
        <c:scaling>
          <c:orientation val="minMax"/>
        </c:scaling>
        <c:delete val="1"/>
        <c:axPos val="b"/>
        <c:numFmt formatCode="General" sourceLinked="1"/>
        <c:majorTickMark val="out"/>
        <c:minorTickMark val="none"/>
        <c:tickLblPos val="nextTo"/>
        <c:crossAx val="34261632"/>
        <c:crosses val="autoZero"/>
        <c:auto val="1"/>
        <c:lblAlgn val="ctr"/>
        <c:lblOffset val="100"/>
        <c:noMultiLvlLbl val="0"/>
      </c:catAx>
      <c:valAx>
        <c:axId val="34261632"/>
        <c:scaling>
          <c:orientation val="minMax"/>
          <c:max val="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426009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8264632560068"/>
          <c:y val="9.1826776756998615E-2"/>
          <c:w val="0.79244912438708714"/>
          <c:h val="0.81358715483339328"/>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FE81-480F-B05A-51E454566C5E}"/>
              </c:ext>
            </c:extLst>
          </c:dPt>
          <c:dPt>
            <c:idx val="1"/>
            <c:invertIfNegative val="0"/>
            <c:bubble3D val="0"/>
            <c:extLst xmlns:c16r2="http://schemas.microsoft.com/office/drawing/2015/06/chart">
              <c:ext xmlns:c16="http://schemas.microsoft.com/office/drawing/2014/chart" uri="{C3380CC4-5D6E-409C-BE32-E72D297353CC}">
                <c16:uniqueId val="{00000001-FE81-480F-B05A-51E454566C5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2010-2013</c:v>
                </c:pt>
                <c:pt idx="1">
                  <c:v>2014-2016</c:v>
                </c:pt>
              </c:strCache>
            </c:strRef>
          </c:cat>
          <c:val>
            <c:numRef>
              <c:f>Sheet1!$B$2:$B$3</c:f>
              <c:numCache>
                <c:formatCode>0.0</c:formatCode>
                <c:ptCount val="2"/>
                <c:pt idx="0">
                  <c:v>413.4</c:v>
                </c:pt>
                <c:pt idx="1">
                  <c:v>394.4</c:v>
                </c:pt>
              </c:numCache>
            </c:numRef>
          </c:val>
          <c:extLst xmlns:c16r2="http://schemas.microsoft.com/office/drawing/2015/06/chart">
            <c:ext xmlns:c16="http://schemas.microsoft.com/office/drawing/2014/chart" uri="{C3380CC4-5D6E-409C-BE32-E72D297353CC}">
              <c16:uniqueId val="{00000002-FE81-480F-B05A-51E454566C5E}"/>
            </c:ext>
          </c:extLst>
        </c:ser>
        <c:dLbls>
          <c:showLegendKey val="0"/>
          <c:showVal val="0"/>
          <c:showCatName val="0"/>
          <c:showSerName val="0"/>
          <c:showPercent val="0"/>
          <c:showBubbleSize val="0"/>
        </c:dLbls>
        <c:gapWidth val="150"/>
        <c:axId val="35327360"/>
        <c:axId val="35333248"/>
      </c:barChart>
      <c:catAx>
        <c:axId val="35327360"/>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35333248"/>
        <c:crosses val="autoZero"/>
        <c:auto val="1"/>
        <c:lblAlgn val="ctr"/>
        <c:lblOffset val="100"/>
        <c:noMultiLvlLbl val="0"/>
      </c:catAx>
      <c:valAx>
        <c:axId val="35333248"/>
        <c:scaling>
          <c:orientation val="minMax"/>
          <c:max val="45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extTo"/>
        <c:crossAx val="35327360"/>
        <c:crosses val="autoZero"/>
        <c:crossBetween val="between"/>
        <c:majorUnit val="5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28038181748557"/>
          <c:y val="0.1326402739453664"/>
          <c:w val="0.7748436738006379"/>
          <c:h val="0.82434240587452823"/>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6BAF-4C1D-87B6-405CD24D25A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Sheet1!$B$2</c:f>
              <c:numCache>
                <c:formatCode>0%</c:formatCode>
                <c:ptCount val="1"/>
                <c:pt idx="0">
                  <c:v>0.218</c:v>
                </c:pt>
              </c:numCache>
            </c:numRef>
          </c:val>
          <c:extLst xmlns:c16r2="http://schemas.microsoft.com/office/drawing/2015/06/chart">
            <c:ext xmlns:c16="http://schemas.microsoft.com/office/drawing/2014/chart" uri="{C3380CC4-5D6E-409C-BE32-E72D297353CC}">
              <c16:uniqueId val="{00000002-6BAF-4C1D-87B6-405CD24D25A3}"/>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Sheet1!$C$2</c:f>
              <c:numCache>
                <c:formatCode>0%</c:formatCode>
                <c:ptCount val="1"/>
                <c:pt idx="0">
                  <c:v>0.27</c:v>
                </c:pt>
              </c:numCache>
            </c:numRef>
          </c:val>
          <c:extLst xmlns:c16r2="http://schemas.microsoft.com/office/drawing/2015/06/chart">
            <c:ext xmlns:c16="http://schemas.microsoft.com/office/drawing/2014/chart" uri="{C3380CC4-5D6E-409C-BE32-E72D297353CC}">
              <c16:uniqueId val="{00000002-0433-4113-A863-9FE905996A34}"/>
            </c:ext>
          </c:extLst>
        </c:ser>
        <c:dLbls>
          <c:showLegendKey val="0"/>
          <c:showVal val="0"/>
          <c:showCatName val="0"/>
          <c:showSerName val="0"/>
          <c:showPercent val="0"/>
          <c:showBubbleSize val="0"/>
        </c:dLbls>
        <c:gapWidth val="219"/>
        <c:overlap val="-27"/>
        <c:axId val="35384320"/>
        <c:axId val="35586816"/>
      </c:barChart>
      <c:catAx>
        <c:axId val="35384320"/>
        <c:scaling>
          <c:orientation val="minMax"/>
        </c:scaling>
        <c:delete val="1"/>
        <c:axPos val="b"/>
        <c:numFmt formatCode="General" sourceLinked="1"/>
        <c:majorTickMark val="out"/>
        <c:minorTickMark val="none"/>
        <c:tickLblPos val="nextTo"/>
        <c:crossAx val="35586816"/>
        <c:crosses val="autoZero"/>
        <c:auto val="1"/>
        <c:lblAlgn val="ctr"/>
        <c:lblOffset val="100"/>
        <c:noMultiLvlLbl val="0"/>
      </c:catAx>
      <c:valAx>
        <c:axId val="35586816"/>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538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9844078062092"/>
          <c:y val="0.10992297708456973"/>
          <c:w val="0.79375048232195777"/>
          <c:h val="0.8822116576707032"/>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8712-4CB0-BD34-DB4E9ECB882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(High School)</c:v>
                </c:pt>
              </c:strCache>
            </c:strRef>
          </c:cat>
          <c:val>
            <c:numRef>
              <c:f>Sheet1!$B$2</c:f>
              <c:numCache>
                <c:formatCode>0%</c:formatCode>
                <c:ptCount val="1"/>
                <c:pt idx="0">
                  <c:v>9.6000000000000002E-2</c:v>
                </c:pt>
              </c:numCache>
            </c:numRef>
          </c:val>
          <c:extLst xmlns:c16r2="http://schemas.microsoft.com/office/drawing/2015/06/chart">
            <c:ext xmlns:c16="http://schemas.microsoft.com/office/drawing/2014/chart" uri="{C3380CC4-5D6E-409C-BE32-E72D297353CC}">
              <c16:uniqueId val="{00000001-8712-4CB0-BD34-DB4E9ECB8824}"/>
            </c:ext>
          </c:extLst>
        </c:ser>
        <c:ser>
          <c:idx val="1"/>
          <c:order val="1"/>
          <c:tx>
            <c:strRef>
              <c:f>Sheet1!$C$1</c:f>
              <c:strCache>
                <c:ptCount val="1"/>
                <c:pt idx="0">
                  <c:v>Column2</c:v>
                </c:pt>
              </c:strCache>
            </c:strRef>
          </c:tx>
          <c:spPr>
            <a:solidFill>
              <a:schemeClr val="accent2"/>
            </a:solidFill>
            <a:ln>
              <a:noFill/>
            </a:ln>
            <a:effectLst/>
          </c:spPr>
          <c:invertIfNegative val="0"/>
          <c:dLbls>
            <c:dLbl>
              <c:idx val="0"/>
              <c:layout>
                <c:manualLayout>
                  <c:x val="-2.8163167189865874E-3"/>
                  <c:y val="1.464664788974095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758-4600-AA57-933F3CA127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(High School)</c:v>
                </c:pt>
              </c:strCache>
            </c:strRef>
          </c:cat>
          <c:val>
            <c:numRef>
              <c:f>Sheet1!$C$2</c:f>
              <c:numCache>
                <c:formatCode>0%</c:formatCode>
                <c:ptCount val="1"/>
                <c:pt idx="0">
                  <c:v>0.11899999999999999</c:v>
                </c:pt>
              </c:numCache>
            </c:numRef>
          </c:val>
          <c:extLst xmlns:c16r2="http://schemas.microsoft.com/office/drawing/2015/06/chart">
            <c:ext xmlns:c16="http://schemas.microsoft.com/office/drawing/2014/chart" uri="{C3380CC4-5D6E-409C-BE32-E72D297353CC}">
              <c16:uniqueId val="{00000002-8712-4CB0-BD34-DB4E9ECB8824}"/>
            </c:ext>
          </c:extLst>
        </c:ser>
        <c:dLbls>
          <c:showLegendKey val="0"/>
          <c:showVal val="0"/>
          <c:showCatName val="0"/>
          <c:showSerName val="0"/>
          <c:showPercent val="0"/>
          <c:showBubbleSize val="0"/>
        </c:dLbls>
        <c:gapWidth val="219"/>
        <c:overlap val="-27"/>
        <c:axId val="35601792"/>
        <c:axId val="35603584"/>
      </c:barChart>
      <c:catAx>
        <c:axId val="35601792"/>
        <c:scaling>
          <c:orientation val="minMax"/>
        </c:scaling>
        <c:delete val="1"/>
        <c:axPos val="b"/>
        <c:numFmt formatCode="General" sourceLinked="1"/>
        <c:majorTickMark val="out"/>
        <c:minorTickMark val="none"/>
        <c:tickLblPos val="nextTo"/>
        <c:crossAx val="35603584"/>
        <c:crosses val="autoZero"/>
        <c:auto val="1"/>
        <c:lblAlgn val="ctr"/>
        <c:lblOffset val="100"/>
        <c:noMultiLvlLbl val="0"/>
      </c:catAx>
      <c:valAx>
        <c:axId val="35603584"/>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560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54209452807002E-2"/>
          <c:y val="2.1051693455581701E-2"/>
          <c:w val="0.89890969731543002"/>
          <c:h val="0.86554245129768204"/>
        </c:manualLayout>
      </c:layout>
      <c:lineChart>
        <c:grouping val="stacked"/>
        <c:varyColors val="0"/>
        <c:ser>
          <c:idx val="0"/>
          <c:order val="0"/>
          <c:tx>
            <c:strRef>
              <c:f>Sheet1!$B$1</c:f>
              <c:strCache>
                <c:ptCount val="1"/>
                <c:pt idx="0">
                  <c:v>Series 1</c:v>
                </c:pt>
              </c:strCache>
            </c:strRef>
          </c:tx>
          <c:spPr>
            <a:ln w="28575" cap="rnd">
              <a:solidFill>
                <a:schemeClr val="accent2"/>
              </a:solidFill>
              <a:round/>
            </a:ln>
            <a:effectLst/>
          </c:spPr>
          <c:marker>
            <c:symbol val="square"/>
            <c:size val="5"/>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2013</c:v>
                </c:pt>
                <c:pt idx="2">
                  <c:v>2015</c:v>
                </c:pt>
                <c:pt idx="3">
                  <c:v>2017</c:v>
                </c:pt>
              </c:numCache>
            </c:numRef>
          </c:cat>
          <c:val>
            <c:numRef>
              <c:f>Sheet1!$B$2:$B$5</c:f>
              <c:numCache>
                <c:formatCode>General</c:formatCode>
                <c:ptCount val="4"/>
                <c:pt idx="0">
                  <c:v>13</c:v>
                </c:pt>
                <c:pt idx="1">
                  <c:v>11</c:v>
                </c:pt>
                <c:pt idx="2">
                  <c:v>9</c:v>
                </c:pt>
                <c:pt idx="3">
                  <c:v>7</c:v>
                </c:pt>
              </c:numCache>
            </c:numRef>
          </c:val>
          <c:smooth val="0"/>
          <c:extLst xmlns:c16r2="http://schemas.microsoft.com/office/drawing/2015/06/chart">
            <c:ext xmlns:c16="http://schemas.microsoft.com/office/drawing/2014/chart" uri="{C3380CC4-5D6E-409C-BE32-E72D297353CC}">
              <c16:uniqueId val="{00000000-8B6E-4C4E-8EC0-385B7AFF96E2}"/>
            </c:ext>
          </c:extLst>
        </c:ser>
        <c:dLbls>
          <c:showLegendKey val="0"/>
          <c:showVal val="0"/>
          <c:showCatName val="0"/>
          <c:showSerName val="0"/>
          <c:showPercent val="0"/>
          <c:showBubbleSize val="0"/>
        </c:dLbls>
        <c:marker val="1"/>
        <c:smooth val="0"/>
        <c:axId val="36123392"/>
        <c:axId val="36124928"/>
      </c:lineChart>
      <c:catAx>
        <c:axId val="36123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36124928"/>
        <c:crosses val="autoZero"/>
        <c:auto val="1"/>
        <c:lblAlgn val="ctr"/>
        <c:lblOffset val="100"/>
        <c:noMultiLvlLbl val="0"/>
      </c:catAx>
      <c:valAx>
        <c:axId val="36124928"/>
        <c:scaling>
          <c:orientation val="minMax"/>
          <c:max val="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6123392"/>
        <c:crosses val="autoZero"/>
        <c:crossBetween val="between"/>
        <c:majorUnit val="5"/>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Smoking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A56-4849-A23F-754C16D31A9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2017</c:v>
                </c:pt>
              </c:numCache>
            </c:numRef>
          </c:cat>
          <c:val>
            <c:numRef>
              <c:f>Sheet1!$B$2:$B$3</c:f>
              <c:numCache>
                <c:formatCode>0%</c:formatCode>
                <c:ptCount val="2"/>
                <c:pt idx="0">
                  <c:v>0.17799999999999999</c:v>
                </c:pt>
                <c:pt idx="1">
                  <c:v>0.159</c:v>
                </c:pt>
              </c:numCache>
            </c:numRef>
          </c:val>
          <c:extLst xmlns:c16r2="http://schemas.microsoft.com/office/drawing/2015/06/chart">
            <c:ext xmlns:c16="http://schemas.microsoft.com/office/drawing/2014/chart" uri="{C3380CC4-5D6E-409C-BE32-E72D297353CC}">
              <c16:uniqueId val="{00000002-4A56-4849-A23F-754C16D31A9E}"/>
            </c:ext>
          </c:extLst>
        </c:ser>
        <c:dLbls>
          <c:showLegendKey val="0"/>
          <c:showVal val="0"/>
          <c:showCatName val="0"/>
          <c:showSerName val="0"/>
          <c:showPercent val="0"/>
          <c:showBubbleSize val="0"/>
        </c:dLbls>
        <c:gapWidth val="219"/>
        <c:overlap val="-27"/>
        <c:axId val="36137984"/>
        <c:axId val="36139776"/>
      </c:barChart>
      <c:catAx>
        <c:axId val="361379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36139776"/>
        <c:crosses val="autoZero"/>
        <c:auto val="1"/>
        <c:lblAlgn val="ctr"/>
        <c:lblOffset val="100"/>
        <c:noMultiLvlLbl val="0"/>
      </c:catAx>
      <c:valAx>
        <c:axId val="36139776"/>
        <c:scaling>
          <c:orientation val="minMax"/>
          <c:max val="0.25"/>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36137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Alcohol</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
              <c:layout>
                <c:manualLayout>
                  <c:x val="-4.2942466311818278E-2"/>
                  <c:y val="-8.39770090721076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6D-4E59-823E-3C19925BE487}"/>
                </c:ext>
              </c:extLst>
            </c:dLbl>
            <c:dLbl>
              <c:idx val="2"/>
              <c:layout>
                <c:manualLayout>
                  <c:x val="-3.6339319262333233E-2"/>
                  <c:y val="-6.67332700429274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F6D-4E59-823E-3C19925BE4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2011</c:v>
                </c:pt>
                <c:pt idx="1">
                  <c:v>2013</c:v>
                </c:pt>
                <c:pt idx="2">
                  <c:v>2015</c:v>
                </c:pt>
                <c:pt idx="3">
                  <c:v>2017</c:v>
                </c:pt>
              </c:numCache>
            </c:numRef>
          </c:cat>
          <c:val>
            <c:numRef>
              <c:f>Sheet1!$B$2:$B$5</c:f>
              <c:numCache>
                <c:formatCode>General</c:formatCode>
                <c:ptCount val="4"/>
                <c:pt idx="0">
                  <c:v>29</c:v>
                </c:pt>
                <c:pt idx="1">
                  <c:v>26</c:v>
                </c:pt>
                <c:pt idx="2">
                  <c:v>25</c:v>
                </c:pt>
                <c:pt idx="3">
                  <c:v>24</c:v>
                </c:pt>
              </c:numCache>
            </c:numRef>
          </c:val>
          <c:smooth val="0"/>
          <c:extLst xmlns:c16r2="http://schemas.microsoft.com/office/drawing/2015/06/chart">
            <c:ext xmlns:c16="http://schemas.microsoft.com/office/drawing/2014/chart" uri="{C3380CC4-5D6E-409C-BE32-E72D297353CC}">
              <c16:uniqueId val="{00000000-4092-4842-959B-96848B4578B9}"/>
            </c:ext>
          </c:extLst>
        </c:ser>
        <c:ser>
          <c:idx val="1"/>
          <c:order val="1"/>
          <c:tx>
            <c:strRef>
              <c:f>Sheet1!$C$1</c:f>
              <c:strCache>
                <c:ptCount val="1"/>
                <c:pt idx="0">
                  <c:v>Marijuana</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1"/>
              <c:layout>
                <c:manualLayout>
                  <c:x val="-4.074141729532324E-2"/>
                  <c:y val="5.05241553554980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D44-4EAA-9FD8-9A72F5DE89CB}"/>
                </c:ext>
              </c:extLst>
            </c:dLbl>
            <c:dLbl>
              <c:idx val="2"/>
              <c:layout>
                <c:manualLayout>
                  <c:x val="-4.5143515328313323E-2"/>
                  <c:y val="5.397290316133405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F6D-4E59-823E-3C19925BE4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2011</c:v>
                </c:pt>
                <c:pt idx="1">
                  <c:v>2013</c:v>
                </c:pt>
                <c:pt idx="2">
                  <c:v>2015</c:v>
                </c:pt>
                <c:pt idx="3">
                  <c:v>2017</c:v>
                </c:pt>
              </c:numCache>
            </c:numRef>
          </c:cat>
          <c:val>
            <c:numRef>
              <c:f>Sheet1!$C$2:$C$5</c:f>
              <c:numCache>
                <c:formatCode>General</c:formatCode>
                <c:ptCount val="4"/>
                <c:pt idx="0">
                  <c:v>23</c:v>
                </c:pt>
                <c:pt idx="1">
                  <c:v>22</c:v>
                </c:pt>
                <c:pt idx="2">
                  <c:v>20</c:v>
                </c:pt>
                <c:pt idx="3">
                  <c:v>19</c:v>
                </c:pt>
              </c:numCache>
            </c:numRef>
          </c:val>
          <c:smooth val="0"/>
          <c:extLst xmlns:c16r2="http://schemas.microsoft.com/office/drawing/2015/06/chart">
            <c:ext xmlns:c16="http://schemas.microsoft.com/office/drawing/2014/chart" uri="{C3380CC4-5D6E-409C-BE32-E72D297353CC}">
              <c16:uniqueId val="{00000001-4092-4842-959B-96848B4578B9}"/>
            </c:ext>
          </c:extLst>
        </c:ser>
        <c:dLbls>
          <c:showLegendKey val="0"/>
          <c:showVal val="0"/>
          <c:showCatName val="0"/>
          <c:showSerName val="0"/>
          <c:showPercent val="0"/>
          <c:showBubbleSize val="0"/>
        </c:dLbls>
        <c:marker val="1"/>
        <c:smooth val="0"/>
        <c:axId val="42296448"/>
        <c:axId val="42297984"/>
      </c:lineChart>
      <c:catAx>
        <c:axId val="4229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42297984"/>
        <c:crosses val="autoZero"/>
        <c:auto val="1"/>
        <c:lblAlgn val="ctr"/>
        <c:lblOffset val="100"/>
        <c:noMultiLvlLbl val="0"/>
      </c:catAx>
      <c:valAx>
        <c:axId val="422979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22964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87FBF-575C-411F-A36F-BCDEB7C4AE0B}" type="doc">
      <dgm:prSet loTypeId="urn:microsoft.com/office/officeart/2009/layout/CirclePictureHierarchy" loCatId="hierarchy" qsTypeId="urn:microsoft.com/office/officeart/2005/8/quickstyle/simple1" qsCatId="simple" csTypeId="urn:microsoft.com/office/officeart/2005/8/colors/colorful3" csCatId="colorful" phldr="1"/>
      <dgm:spPr/>
      <dgm:t>
        <a:bodyPr/>
        <a:lstStyle/>
        <a:p>
          <a:endParaRPr lang="en-US"/>
        </a:p>
      </dgm:t>
    </dgm:pt>
    <dgm:pt modelId="{AB2B4223-06A5-4FF2-B474-C8E493045211}">
      <dgm:prSet phldrT="[Text]" custT="1"/>
      <dgm:spPr/>
      <dgm:t>
        <a:bodyPr/>
        <a:lstStyle/>
        <a:p>
          <a:r>
            <a:rPr lang="en-US" sz="1800" dirty="0"/>
            <a:t>Program Manager</a:t>
          </a:r>
        </a:p>
      </dgm:t>
    </dgm:pt>
    <dgm:pt modelId="{BA670DE7-CB44-4C9C-9769-26D23D9785A0}" type="parTrans" cxnId="{E64724B7-FB10-43DB-9FAB-2A7D36803A17}">
      <dgm:prSet/>
      <dgm:spPr/>
      <dgm:t>
        <a:bodyPr/>
        <a:lstStyle/>
        <a:p>
          <a:endParaRPr lang="en-US"/>
        </a:p>
      </dgm:t>
    </dgm:pt>
    <dgm:pt modelId="{8223ADCD-3460-4390-BC48-EBD2B7D1ACF0}" type="sibTrans" cxnId="{E64724B7-FB10-43DB-9FAB-2A7D36803A17}">
      <dgm:prSet/>
      <dgm:spPr/>
      <dgm:t>
        <a:bodyPr/>
        <a:lstStyle/>
        <a:p>
          <a:endParaRPr lang="en-US"/>
        </a:p>
      </dgm:t>
    </dgm:pt>
    <dgm:pt modelId="{602AF2B4-D090-47B8-9193-0BD1C27910A3}">
      <dgm:prSet phldrT="[Text]" custT="1"/>
      <dgm:spPr/>
      <dgm:t>
        <a:bodyPr/>
        <a:lstStyle/>
        <a:p>
          <a:r>
            <a:rPr lang="en-US" sz="1800" dirty="0"/>
            <a:t>Metrics Committee</a:t>
          </a:r>
        </a:p>
      </dgm:t>
    </dgm:pt>
    <dgm:pt modelId="{DDE28312-F6F2-4D6E-9926-207A3472728B}" type="parTrans" cxnId="{F7B95F3C-55BF-48B8-ADB7-1DDC10E1F33F}">
      <dgm:prSet/>
      <dgm:spPr/>
      <dgm:t>
        <a:bodyPr/>
        <a:lstStyle/>
        <a:p>
          <a:endParaRPr lang="en-US"/>
        </a:p>
      </dgm:t>
    </dgm:pt>
    <dgm:pt modelId="{40F9A24B-5D5C-49CD-9823-AC448D4EBE82}" type="sibTrans" cxnId="{F7B95F3C-55BF-48B8-ADB7-1DDC10E1F33F}">
      <dgm:prSet/>
      <dgm:spPr/>
      <dgm:t>
        <a:bodyPr/>
        <a:lstStyle/>
        <a:p>
          <a:endParaRPr lang="en-US"/>
        </a:p>
      </dgm:t>
    </dgm:pt>
    <dgm:pt modelId="{01AAF7C5-ECD1-4EEE-8496-CAD6853FB07F}">
      <dgm:prSet phldrT="[Text]" custT="1"/>
      <dgm:spPr/>
      <dgm:t>
        <a:bodyPr/>
        <a:lstStyle/>
        <a:p>
          <a:r>
            <a:rPr lang="en-US" sz="1800" dirty="0"/>
            <a:t>Steering Committee</a:t>
          </a:r>
        </a:p>
      </dgm:t>
    </dgm:pt>
    <dgm:pt modelId="{82446385-3EC7-4ECE-A6E0-AFBA7CC119DA}" type="parTrans" cxnId="{356F654F-20C8-4DDD-AF69-2E29B0521F5E}">
      <dgm:prSet/>
      <dgm:spPr/>
      <dgm:t>
        <a:bodyPr/>
        <a:lstStyle/>
        <a:p>
          <a:endParaRPr lang="en-US"/>
        </a:p>
      </dgm:t>
    </dgm:pt>
    <dgm:pt modelId="{C6003FFA-1487-45A7-A7B9-BB6A8203C7AC}" type="sibTrans" cxnId="{356F654F-20C8-4DDD-AF69-2E29B0521F5E}">
      <dgm:prSet/>
      <dgm:spPr/>
      <dgm:t>
        <a:bodyPr/>
        <a:lstStyle/>
        <a:p>
          <a:endParaRPr lang="en-US"/>
        </a:p>
      </dgm:t>
    </dgm:pt>
    <dgm:pt modelId="{4132D523-9E44-4A73-973C-F1CF26D2394A}">
      <dgm:prSet phldrT="[Text]" custT="1"/>
      <dgm:spPr/>
      <dgm:t>
        <a:bodyPr/>
        <a:lstStyle/>
        <a:p>
          <a:r>
            <a:rPr lang="en-US" sz="1800" dirty="0"/>
            <a:t>Data Analysis Team</a:t>
          </a:r>
        </a:p>
      </dgm:t>
    </dgm:pt>
    <dgm:pt modelId="{D2060102-2CAA-4D87-936A-866A481D05FB}" type="parTrans" cxnId="{4CD9888C-806C-4DB3-8CD1-E309B4617BB9}">
      <dgm:prSet/>
      <dgm:spPr/>
      <dgm:t>
        <a:bodyPr/>
        <a:lstStyle/>
        <a:p>
          <a:endParaRPr lang="en-US"/>
        </a:p>
      </dgm:t>
    </dgm:pt>
    <dgm:pt modelId="{FC9F50DC-F31E-44B6-852B-676699F39828}" type="sibTrans" cxnId="{4CD9888C-806C-4DB3-8CD1-E309B4617BB9}">
      <dgm:prSet/>
      <dgm:spPr/>
      <dgm:t>
        <a:bodyPr/>
        <a:lstStyle/>
        <a:p>
          <a:endParaRPr lang="en-US"/>
        </a:p>
      </dgm:t>
    </dgm:pt>
    <dgm:pt modelId="{22D71133-603E-420E-9C5C-2ECA772CE11F}">
      <dgm:prSet custT="1"/>
      <dgm:spPr/>
      <dgm:t>
        <a:bodyPr/>
        <a:lstStyle/>
        <a:p>
          <a:r>
            <a:rPr lang="en-US" sz="1800" dirty="0"/>
            <a:t>Community Engagement Committee</a:t>
          </a:r>
        </a:p>
      </dgm:t>
    </dgm:pt>
    <dgm:pt modelId="{D187AF18-15F4-42EE-9FAA-F1D799087D01}" type="parTrans" cxnId="{63F78013-1176-4DC7-8F61-E48A4FB91EBD}">
      <dgm:prSet/>
      <dgm:spPr/>
      <dgm:t>
        <a:bodyPr/>
        <a:lstStyle/>
        <a:p>
          <a:endParaRPr lang="en-US"/>
        </a:p>
      </dgm:t>
    </dgm:pt>
    <dgm:pt modelId="{4D6D2581-11FF-432D-8B52-77C5D05F4836}" type="sibTrans" cxnId="{63F78013-1176-4DC7-8F61-E48A4FB91EBD}">
      <dgm:prSet/>
      <dgm:spPr/>
      <dgm:t>
        <a:bodyPr/>
        <a:lstStyle/>
        <a:p>
          <a:endParaRPr lang="en-US"/>
        </a:p>
      </dgm:t>
    </dgm:pt>
    <dgm:pt modelId="{E9144B40-71BB-45F9-A7AA-FBE76933E999}">
      <dgm:prSet custT="1"/>
      <dgm:spPr/>
      <dgm:t>
        <a:bodyPr/>
        <a:lstStyle/>
        <a:p>
          <a:r>
            <a:rPr lang="en-US" sz="1800" dirty="0"/>
            <a:t>Local Planning Teams</a:t>
          </a:r>
        </a:p>
      </dgm:t>
    </dgm:pt>
    <dgm:pt modelId="{9942D8DA-7A2A-4246-8200-6769513BC583}" type="parTrans" cxnId="{27EECACD-B9A1-4DF3-80CA-D20E4FA78952}">
      <dgm:prSet/>
      <dgm:spPr/>
      <dgm:t>
        <a:bodyPr/>
        <a:lstStyle/>
        <a:p>
          <a:endParaRPr lang="en-US"/>
        </a:p>
      </dgm:t>
    </dgm:pt>
    <dgm:pt modelId="{D6105C24-37D3-42BF-9CDD-63124CF32764}" type="sibTrans" cxnId="{27EECACD-B9A1-4DF3-80CA-D20E4FA78952}">
      <dgm:prSet/>
      <dgm:spPr/>
      <dgm:t>
        <a:bodyPr/>
        <a:lstStyle/>
        <a:p>
          <a:endParaRPr lang="en-US"/>
        </a:p>
      </dgm:t>
    </dgm:pt>
    <dgm:pt modelId="{DA1C5D32-53FC-4DE9-8607-EC89C1E48351}">
      <dgm:prSet custT="1"/>
      <dgm:spPr/>
      <dgm:t>
        <a:bodyPr/>
        <a:lstStyle/>
        <a:p>
          <a:r>
            <a:rPr lang="en-US" sz="1600" dirty="0"/>
            <a:t>JSI</a:t>
          </a:r>
        </a:p>
      </dgm:t>
    </dgm:pt>
    <dgm:pt modelId="{2A0EA86A-6E6D-4D02-8957-C45981BFB9DC}" type="parTrans" cxnId="{F54542AA-5407-4A91-8EF1-ED4CBFC4FE72}">
      <dgm:prSet/>
      <dgm:spPr>
        <a:ln w="9525">
          <a:prstDash val="sysDot"/>
        </a:ln>
      </dgm:spPr>
      <dgm:t>
        <a:bodyPr/>
        <a:lstStyle/>
        <a:p>
          <a:endParaRPr lang="en-US"/>
        </a:p>
      </dgm:t>
    </dgm:pt>
    <dgm:pt modelId="{4D3A2851-97F3-48DF-A1AF-046C03A0B88E}" type="sibTrans" cxnId="{F54542AA-5407-4A91-8EF1-ED4CBFC4FE72}">
      <dgm:prSet/>
      <dgm:spPr/>
      <dgm:t>
        <a:bodyPr/>
        <a:lstStyle/>
        <a:p>
          <a:endParaRPr lang="en-US"/>
        </a:p>
      </dgm:t>
    </dgm:pt>
    <dgm:pt modelId="{D641465C-7770-495D-91E2-FEFE0BAD7856}" type="pres">
      <dgm:prSet presAssocID="{B5187FBF-575C-411F-A36F-BCDEB7C4AE0B}" presName="hierChild1" presStyleCnt="0">
        <dgm:presLayoutVars>
          <dgm:chPref val="1"/>
          <dgm:dir/>
          <dgm:animOne val="branch"/>
          <dgm:animLvl val="lvl"/>
          <dgm:resizeHandles/>
        </dgm:presLayoutVars>
      </dgm:prSet>
      <dgm:spPr/>
      <dgm:t>
        <a:bodyPr/>
        <a:lstStyle/>
        <a:p>
          <a:endParaRPr lang="en-US"/>
        </a:p>
      </dgm:t>
    </dgm:pt>
    <dgm:pt modelId="{5F65A267-3A7F-42DA-8747-8ACFDF7D1487}" type="pres">
      <dgm:prSet presAssocID="{AB2B4223-06A5-4FF2-B474-C8E493045211}" presName="hierRoot1" presStyleCnt="0"/>
      <dgm:spPr/>
    </dgm:pt>
    <dgm:pt modelId="{BEC78007-1769-4B57-AB9B-BB1C9A78C986}" type="pres">
      <dgm:prSet presAssocID="{AB2B4223-06A5-4FF2-B474-C8E493045211}" presName="composite" presStyleCnt="0"/>
      <dgm:spPr/>
    </dgm:pt>
    <dgm:pt modelId="{3FE41373-7ACE-40CD-A12C-FFB9B226E3BA}" type="pres">
      <dgm:prSet presAssocID="{AB2B4223-06A5-4FF2-B474-C8E493045211}" presName="image" presStyleLbl="node0" presStyleIdx="0" presStyleCnt="2" custScaleX="89118" custScaleY="88527" custLinFactX="100000" custLinFactNeighborX="133732" custLinFactNeighborY="95175"/>
      <dgm:spPr/>
    </dgm:pt>
    <dgm:pt modelId="{B0D09251-1EF4-4146-AFA6-FED1767DB6CF}" type="pres">
      <dgm:prSet presAssocID="{AB2B4223-06A5-4FF2-B474-C8E493045211}" presName="text" presStyleLbl="revTx" presStyleIdx="0" presStyleCnt="7" custScaleX="182062" custLinFactX="100000" custLinFactNeighborX="126534" custLinFactNeighborY="85268">
        <dgm:presLayoutVars>
          <dgm:chPref val="3"/>
        </dgm:presLayoutVars>
      </dgm:prSet>
      <dgm:spPr/>
      <dgm:t>
        <a:bodyPr/>
        <a:lstStyle/>
        <a:p>
          <a:endParaRPr lang="en-US"/>
        </a:p>
      </dgm:t>
    </dgm:pt>
    <dgm:pt modelId="{DD75C58D-2E2A-459D-805E-BBCDF8B53EB0}" type="pres">
      <dgm:prSet presAssocID="{AB2B4223-06A5-4FF2-B474-C8E493045211}" presName="hierChild2" presStyleCnt="0"/>
      <dgm:spPr/>
    </dgm:pt>
    <dgm:pt modelId="{F971EC4C-084B-4111-B931-C3EA2A8B5EB4}" type="pres">
      <dgm:prSet presAssocID="{01AAF7C5-ECD1-4EEE-8496-CAD6853FB07F}" presName="hierRoot1" presStyleCnt="0"/>
      <dgm:spPr/>
    </dgm:pt>
    <dgm:pt modelId="{8E9E4A04-CF4B-454E-A4DB-F34F0D27D835}" type="pres">
      <dgm:prSet presAssocID="{01AAF7C5-ECD1-4EEE-8496-CAD6853FB07F}" presName="composite" presStyleCnt="0"/>
      <dgm:spPr/>
    </dgm:pt>
    <dgm:pt modelId="{4719A828-48BD-4CDC-A9D2-20537BD75672}" type="pres">
      <dgm:prSet presAssocID="{01AAF7C5-ECD1-4EEE-8496-CAD6853FB07F}" presName="image" presStyleLbl="node0" presStyleIdx="1" presStyleCnt="2" custScaleX="99815" custScaleY="89822" custLinFactX="-1443" custLinFactNeighborX="-100000" custLinFactNeighborY="-34085"/>
      <dgm:spPr/>
    </dgm:pt>
    <dgm:pt modelId="{B1805020-8D27-4408-8BB2-1029D5816FD1}" type="pres">
      <dgm:prSet presAssocID="{01AAF7C5-ECD1-4EEE-8496-CAD6853FB07F}" presName="text" presStyleLbl="revTx" presStyleIdx="1" presStyleCnt="7" custScaleX="146410" custScaleY="146410" custLinFactNeighborX="-17027" custLinFactNeighborY="-19368">
        <dgm:presLayoutVars>
          <dgm:chPref val="3"/>
        </dgm:presLayoutVars>
      </dgm:prSet>
      <dgm:spPr/>
      <dgm:t>
        <a:bodyPr/>
        <a:lstStyle/>
        <a:p>
          <a:endParaRPr lang="en-US"/>
        </a:p>
      </dgm:t>
    </dgm:pt>
    <dgm:pt modelId="{A9110D9A-892E-41E8-9B38-A6F3ADC24DAE}" type="pres">
      <dgm:prSet presAssocID="{01AAF7C5-ECD1-4EEE-8496-CAD6853FB07F}" presName="hierChild2" presStyleCnt="0"/>
      <dgm:spPr/>
    </dgm:pt>
    <dgm:pt modelId="{7D092C2F-61FC-45B8-BA58-C737F9B660A1}" type="pres">
      <dgm:prSet presAssocID="{DDE28312-F6F2-4D6E-9926-207A3472728B}" presName="Name10" presStyleLbl="parChTrans1D2" presStyleIdx="0" presStyleCnt="3"/>
      <dgm:spPr/>
      <dgm:t>
        <a:bodyPr/>
        <a:lstStyle/>
        <a:p>
          <a:endParaRPr lang="en-US"/>
        </a:p>
      </dgm:t>
    </dgm:pt>
    <dgm:pt modelId="{78D1BE84-DB85-46A7-9687-CB62B5378738}" type="pres">
      <dgm:prSet presAssocID="{602AF2B4-D090-47B8-9193-0BD1C27910A3}" presName="hierRoot2" presStyleCnt="0"/>
      <dgm:spPr/>
    </dgm:pt>
    <dgm:pt modelId="{55E09D1D-461C-4DCD-BC20-4361A01B561A}" type="pres">
      <dgm:prSet presAssocID="{602AF2B4-D090-47B8-9193-0BD1C27910A3}" presName="composite2" presStyleCnt="0"/>
      <dgm:spPr/>
    </dgm:pt>
    <dgm:pt modelId="{3B0500F3-6F43-4835-B2E1-C7A61455AB32}" type="pres">
      <dgm:prSet presAssocID="{602AF2B4-D090-47B8-9193-0BD1C27910A3}" presName="image2" presStyleLbl="node2" presStyleIdx="0" presStyleCnt="3" custScaleX="89118" custScaleY="88527" custLinFactNeighborX="1178" custLinFactNeighborY="42329"/>
      <dgm:spPr/>
    </dgm:pt>
    <dgm:pt modelId="{60DBA640-5CF4-427D-8F21-C93B7DDACB91}" type="pres">
      <dgm:prSet presAssocID="{602AF2B4-D090-47B8-9193-0BD1C27910A3}" presName="text2" presStyleLbl="revTx" presStyleIdx="2" presStyleCnt="7" custLinFactNeighborX="5309" custLinFactNeighborY="51403">
        <dgm:presLayoutVars>
          <dgm:chPref val="3"/>
        </dgm:presLayoutVars>
      </dgm:prSet>
      <dgm:spPr/>
      <dgm:t>
        <a:bodyPr/>
        <a:lstStyle/>
        <a:p>
          <a:endParaRPr lang="en-US"/>
        </a:p>
      </dgm:t>
    </dgm:pt>
    <dgm:pt modelId="{24355B93-154E-49C4-A36F-F7294F3BBA8F}" type="pres">
      <dgm:prSet presAssocID="{602AF2B4-D090-47B8-9193-0BD1C27910A3}" presName="hierChild3" presStyleCnt="0"/>
      <dgm:spPr/>
    </dgm:pt>
    <dgm:pt modelId="{469BFC6D-5F5A-41D4-8DA3-03DDBB94CE86}" type="pres">
      <dgm:prSet presAssocID="{D2060102-2CAA-4D87-936A-866A481D05FB}" presName="Name17" presStyleLbl="parChTrans1D3" presStyleIdx="0" presStyleCnt="2"/>
      <dgm:spPr/>
      <dgm:t>
        <a:bodyPr/>
        <a:lstStyle/>
        <a:p>
          <a:endParaRPr lang="en-US"/>
        </a:p>
      </dgm:t>
    </dgm:pt>
    <dgm:pt modelId="{6FB44DBB-B5C1-4E9B-97E7-6E75E55FD1AB}" type="pres">
      <dgm:prSet presAssocID="{4132D523-9E44-4A73-973C-F1CF26D2394A}" presName="hierRoot3" presStyleCnt="0"/>
      <dgm:spPr/>
    </dgm:pt>
    <dgm:pt modelId="{FB6A8733-F16C-4958-B8C6-1BE104FEC5E8}" type="pres">
      <dgm:prSet presAssocID="{4132D523-9E44-4A73-973C-F1CF26D2394A}" presName="composite3" presStyleCnt="0"/>
      <dgm:spPr/>
    </dgm:pt>
    <dgm:pt modelId="{F9A86DED-6254-4596-A5D1-ADCA2654E295}" type="pres">
      <dgm:prSet presAssocID="{4132D523-9E44-4A73-973C-F1CF26D2394A}" presName="image3" presStyleLbl="node3" presStyleIdx="0" presStyleCnt="2" custScaleX="89118" custScaleY="88527" custLinFactNeighborX="1178" custLinFactNeighborY="26436"/>
      <dgm:spPr/>
    </dgm:pt>
    <dgm:pt modelId="{2D0F17C6-6BE0-48C2-8E59-00E42C234893}" type="pres">
      <dgm:prSet presAssocID="{4132D523-9E44-4A73-973C-F1CF26D2394A}" presName="text3" presStyleLbl="revTx" presStyleIdx="3" presStyleCnt="7" custLinFactNeighborX="8339" custLinFactNeighborY="19368">
        <dgm:presLayoutVars>
          <dgm:chPref val="3"/>
        </dgm:presLayoutVars>
      </dgm:prSet>
      <dgm:spPr/>
      <dgm:t>
        <a:bodyPr/>
        <a:lstStyle/>
        <a:p>
          <a:endParaRPr lang="en-US"/>
        </a:p>
      </dgm:t>
    </dgm:pt>
    <dgm:pt modelId="{62ED62E4-CF2A-4691-A3E8-BFF600F66BCE}" type="pres">
      <dgm:prSet presAssocID="{4132D523-9E44-4A73-973C-F1CF26D2394A}" presName="hierChild4" presStyleCnt="0"/>
      <dgm:spPr/>
    </dgm:pt>
    <dgm:pt modelId="{F5A6B264-2BFE-4CC8-85F3-BAFFB3F53084}" type="pres">
      <dgm:prSet presAssocID="{D187AF18-15F4-42EE-9FAA-F1D799087D01}" presName="Name10" presStyleLbl="parChTrans1D2" presStyleIdx="1" presStyleCnt="3"/>
      <dgm:spPr/>
      <dgm:t>
        <a:bodyPr/>
        <a:lstStyle/>
        <a:p>
          <a:endParaRPr lang="en-US"/>
        </a:p>
      </dgm:t>
    </dgm:pt>
    <dgm:pt modelId="{72E8A29D-4562-4F74-AE80-600856FFC34C}" type="pres">
      <dgm:prSet presAssocID="{22D71133-603E-420E-9C5C-2ECA772CE11F}" presName="hierRoot2" presStyleCnt="0"/>
      <dgm:spPr/>
    </dgm:pt>
    <dgm:pt modelId="{98FFE736-4597-4EC7-A1BE-FB7702D52BB9}" type="pres">
      <dgm:prSet presAssocID="{22D71133-603E-420E-9C5C-2ECA772CE11F}" presName="composite2" presStyleCnt="0"/>
      <dgm:spPr/>
    </dgm:pt>
    <dgm:pt modelId="{69251F27-A833-4E11-8AE2-F3DB61C39EA2}" type="pres">
      <dgm:prSet presAssocID="{22D71133-603E-420E-9C5C-2ECA772CE11F}" presName="image2" presStyleLbl="node2" presStyleIdx="1" presStyleCnt="3" custScaleX="89118" custScaleY="88527" custLinFactNeighborX="14138" custLinFactNeighborY="42762"/>
      <dgm:spPr/>
    </dgm:pt>
    <dgm:pt modelId="{0732A5D1-430F-45D4-A48E-1DFC9DCBA6CD}" type="pres">
      <dgm:prSet presAssocID="{22D71133-603E-420E-9C5C-2ECA772CE11F}" presName="text2" presStyleLbl="revTx" presStyleIdx="4" presStyleCnt="7" custLinFactNeighborX="5475" custLinFactNeighborY="34000">
        <dgm:presLayoutVars>
          <dgm:chPref val="3"/>
        </dgm:presLayoutVars>
      </dgm:prSet>
      <dgm:spPr/>
      <dgm:t>
        <a:bodyPr/>
        <a:lstStyle/>
        <a:p>
          <a:endParaRPr lang="en-US"/>
        </a:p>
      </dgm:t>
    </dgm:pt>
    <dgm:pt modelId="{1DFDEDB2-BD4D-4BCB-BD81-566388BAA77B}" type="pres">
      <dgm:prSet presAssocID="{22D71133-603E-420E-9C5C-2ECA772CE11F}" presName="hierChild3" presStyleCnt="0"/>
      <dgm:spPr/>
    </dgm:pt>
    <dgm:pt modelId="{97810491-8F94-440D-B1A9-8BE8CF4B4304}" type="pres">
      <dgm:prSet presAssocID="{9942D8DA-7A2A-4246-8200-6769513BC583}" presName="Name17" presStyleLbl="parChTrans1D3" presStyleIdx="1" presStyleCnt="2"/>
      <dgm:spPr/>
      <dgm:t>
        <a:bodyPr/>
        <a:lstStyle/>
        <a:p>
          <a:endParaRPr lang="en-US"/>
        </a:p>
      </dgm:t>
    </dgm:pt>
    <dgm:pt modelId="{8EA7881B-F2C8-424C-93E0-145A1F2E8110}" type="pres">
      <dgm:prSet presAssocID="{E9144B40-71BB-45F9-A7AA-FBE76933E999}" presName="hierRoot3" presStyleCnt="0"/>
      <dgm:spPr/>
    </dgm:pt>
    <dgm:pt modelId="{C8F0D99D-68BC-4C21-9B30-E8F707E76CB8}" type="pres">
      <dgm:prSet presAssocID="{E9144B40-71BB-45F9-A7AA-FBE76933E999}" presName="composite3" presStyleCnt="0"/>
      <dgm:spPr/>
    </dgm:pt>
    <dgm:pt modelId="{5DB0FB44-EEB6-4F81-B4B9-A41F8D5FA29A}" type="pres">
      <dgm:prSet presAssocID="{E9144B40-71BB-45F9-A7AA-FBE76933E999}" presName="image3" presStyleLbl="node3" presStyleIdx="1" presStyleCnt="2" custScaleX="89118" custScaleY="88527" custLinFactNeighborX="13734" custLinFactNeighborY="26869"/>
      <dgm:spPr/>
    </dgm:pt>
    <dgm:pt modelId="{9C684EF1-3C7F-4905-BDBB-13579F53B12D}" type="pres">
      <dgm:prSet presAssocID="{E9144B40-71BB-45F9-A7AA-FBE76933E999}" presName="text3" presStyleLbl="revTx" presStyleIdx="5" presStyleCnt="7" custLinFactNeighborX="10547" custLinFactNeighborY="22641">
        <dgm:presLayoutVars>
          <dgm:chPref val="3"/>
        </dgm:presLayoutVars>
      </dgm:prSet>
      <dgm:spPr/>
      <dgm:t>
        <a:bodyPr/>
        <a:lstStyle/>
        <a:p>
          <a:endParaRPr lang="en-US"/>
        </a:p>
      </dgm:t>
    </dgm:pt>
    <dgm:pt modelId="{803C40ED-D65B-4734-A35D-9B5142A0F6E0}" type="pres">
      <dgm:prSet presAssocID="{E9144B40-71BB-45F9-A7AA-FBE76933E999}" presName="hierChild4" presStyleCnt="0"/>
      <dgm:spPr/>
    </dgm:pt>
    <dgm:pt modelId="{377C28BF-411D-451B-B669-B5EB0EEF2816}" type="pres">
      <dgm:prSet presAssocID="{2A0EA86A-6E6D-4D02-8957-C45981BFB9DC}" presName="Name10" presStyleLbl="parChTrans1D2" presStyleIdx="2" presStyleCnt="3"/>
      <dgm:spPr/>
      <dgm:t>
        <a:bodyPr/>
        <a:lstStyle/>
        <a:p>
          <a:endParaRPr lang="en-US"/>
        </a:p>
      </dgm:t>
    </dgm:pt>
    <dgm:pt modelId="{4E060DEA-C931-4253-BED4-0B8B30261370}" type="pres">
      <dgm:prSet presAssocID="{DA1C5D32-53FC-4DE9-8607-EC89C1E48351}" presName="hierRoot2" presStyleCnt="0"/>
      <dgm:spPr/>
    </dgm:pt>
    <dgm:pt modelId="{4C6ECCC6-2C3D-406D-A8EF-28D4AD5F78AC}" type="pres">
      <dgm:prSet presAssocID="{DA1C5D32-53FC-4DE9-8607-EC89C1E48351}" presName="composite2" presStyleCnt="0"/>
      <dgm:spPr/>
    </dgm:pt>
    <dgm:pt modelId="{16BB8056-B70A-4A19-8FF5-96DCDDF591CE}" type="pres">
      <dgm:prSet presAssocID="{DA1C5D32-53FC-4DE9-8607-EC89C1E48351}" presName="image2" presStyleLbl="node2" presStyleIdx="2" presStyleCnt="3" custScaleX="79807" custScaleY="79674" custLinFactNeighborX="12525" custLinFactNeighborY="-16165"/>
      <dgm:spPr>
        <a:solidFill>
          <a:schemeClr val="accent6">
            <a:lumMod val="60000"/>
            <a:lumOff val="40000"/>
          </a:schemeClr>
        </a:solidFill>
      </dgm:spPr>
    </dgm:pt>
    <dgm:pt modelId="{58573D21-E290-4710-BC5B-D26A5CCA09E2}" type="pres">
      <dgm:prSet presAssocID="{DA1C5D32-53FC-4DE9-8607-EC89C1E48351}" presName="text2" presStyleLbl="revTx" presStyleIdx="6" presStyleCnt="7" custLinFactNeighborX="144" custLinFactNeighborY="-9396">
        <dgm:presLayoutVars>
          <dgm:chPref val="3"/>
        </dgm:presLayoutVars>
      </dgm:prSet>
      <dgm:spPr/>
      <dgm:t>
        <a:bodyPr/>
        <a:lstStyle/>
        <a:p>
          <a:endParaRPr lang="en-US"/>
        </a:p>
      </dgm:t>
    </dgm:pt>
    <dgm:pt modelId="{294041FE-9F70-4CB3-94DC-5FB05162DE74}" type="pres">
      <dgm:prSet presAssocID="{DA1C5D32-53FC-4DE9-8607-EC89C1E48351}" presName="hierChild3" presStyleCnt="0"/>
      <dgm:spPr/>
    </dgm:pt>
  </dgm:ptLst>
  <dgm:cxnLst>
    <dgm:cxn modelId="{08C1E267-8976-4C24-8FB0-60C9BCC10677}" type="presOf" srcId="{602AF2B4-D090-47B8-9193-0BD1C27910A3}" destId="{60DBA640-5CF4-427D-8F21-C93B7DDACB91}" srcOrd="0" destOrd="0" presId="urn:microsoft.com/office/officeart/2009/layout/CirclePictureHierarchy"/>
    <dgm:cxn modelId="{E0FC1D81-47B6-4908-9C42-EFB4B0D3D11C}" type="presOf" srcId="{AB2B4223-06A5-4FF2-B474-C8E493045211}" destId="{B0D09251-1EF4-4146-AFA6-FED1767DB6CF}" srcOrd="0" destOrd="0" presId="urn:microsoft.com/office/officeart/2009/layout/CirclePictureHierarchy"/>
    <dgm:cxn modelId="{E601C348-77E9-469D-85A9-23C921331469}" type="presOf" srcId="{9942D8DA-7A2A-4246-8200-6769513BC583}" destId="{97810491-8F94-440D-B1A9-8BE8CF4B4304}" srcOrd="0" destOrd="0" presId="urn:microsoft.com/office/officeart/2009/layout/CirclePictureHierarchy"/>
    <dgm:cxn modelId="{63F78013-1176-4DC7-8F61-E48A4FB91EBD}" srcId="{01AAF7C5-ECD1-4EEE-8496-CAD6853FB07F}" destId="{22D71133-603E-420E-9C5C-2ECA772CE11F}" srcOrd="1" destOrd="0" parTransId="{D187AF18-15F4-42EE-9FAA-F1D799087D01}" sibTransId="{4D6D2581-11FF-432D-8B52-77C5D05F4836}"/>
    <dgm:cxn modelId="{27EECACD-B9A1-4DF3-80CA-D20E4FA78952}" srcId="{22D71133-603E-420E-9C5C-2ECA772CE11F}" destId="{E9144B40-71BB-45F9-A7AA-FBE76933E999}" srcOrd="0" destOrd="0" parTransId="{9942D8DA-7A2A-4246-8200-6769513BC583}" sibTransId="{D6105C24-37D3-42BF-9CDD-63124CF32764}"/>
    <dgm:cxn modelId="{D71DF7C2-2561-44F3-AE88-E91E56EC8A44}" type="presOf" srcId="{DDE28312-F6F2-4D6E-9926-207A3472728B}" destId="{7D092C2F-61FC-45B8-BA58-C737F9B660A1}" srcOrd="0" destOrd="0" presId="urn:microsoft.com/office/officeart/2009/layout/CirclePictureHierarchy"/>
    <dgm:cxn modelId="{E64724B7-FB10-43DB-9FAB-2A7D36803A17}" srcId="{B5187FBF-575C-411F-A36F-BCDEB7C4AE0B}" destId="{AB2B4223-06A5-4FF2-B474-C8E493045211}" srcOrd="0" destOrd="0" parTransId="{BA670DE7-CB44-4C9C-9769-26D23D9785A0}" sibTransId="{8223ADCD-3460-4390-BC48-EBD2B7D1ACF0}"/>
    <dgm:cxn modelId="{356F654F-20C8-4DDD-AF69-2E29B0521F5E}" srcId="{B5187FBF-575C-411F-A36F-BCDEB7C4AE0B}" destId="{01AAF7C5-ECD1-4EEE-8496-CAD6853FB07F}" srcOrd="1" destOrd="0" parTransId="{82446385-3EC7-4ECE-A6E0-AFBA7CC119DA}" sibTransId="{C6003FFA-1487-45A7-A7B9-BB6A8203C7AC}"/>
    <dgm:cxn modelId="{228E98F5-52F2-4852-9B04-7F78CA92E60D}" type="presOf" srcId="{D2060102-2CAA-4D87-936A-866A481D05FB}" destId="{469BFC6D-5F5A-41D4-8DA3-03DDBB94CE86}" srcOrd="0" destOrd="0" presId="urn:microsoft.com/office/officeart/2009/layout/CirclePictureHierarchy"/>
    <dgm:cxn modelId="{296A44E4-F1F7-4DED-B156-DA738E2902C4}" type="presOf" srcId="{B5187FBF-575C-411F-A36F-BCDEB7C4AE0B}" destId="{D641465C-7770-495D-91E2-FEFE0BAD7856}" srcOrd="0" destOrd="0" presId="urn:microsoft.com/office/officeart/2009/layout/CirclePictureHierarchy"/>
    <dgm:cxn modelId="{F54542AA-5407-4A91-8EF1-ED4CBFC4FE72}" srcId="{01AAF7C5-ECD1-4EEE-8496-CAD6853FB07F}" destId="{DA1C5D32-53FC-4DE9-8607-EC89C1E48351}" srcOrd="2" destOrd="0" parTransId="{2A0EA86A-6E6D-4D02-8957-C45981BFB9DC}" sibTransId="{4D3A2851-97F3-48DF-A1AF-046C03A0B88E}"/>
    <dgm:cxn modelId="{609E3137-44FA-49E2-9E83-AD4D58A4AA47}" type="presOf" srcId="{D187AF18-15F4-42EE-9FAA-F1D799087D01}" destId="{F5A6B264-2BFE-4CC8-85F3-BAFFB3F53084}" srcOrd="0" destOrd="0" presId="urn:microsoft.com/office/officeart/2009/layout/CirclePictureHierarchy"/>
    <dgm:cxn modelId="{9A94745A-939A-400C-A09B-9B9A3A7B950B}" type="presOf" srcId="{4132D523-9E44-4A73-973C-F1CF26D2394A}" destId="{2D0F17C6-6BE0-48C2-8E59-00E42C234893}" srcOrd="0" destOrd="0" presId="urn:microsoft.com/office/officeart/2009/layout/CirclePictureHierarchy"/>
    <dgm:cxn modelId="{4CD9888C-806C-4DB3-8CD1-E309B4617BB9}" srcId="{602AF2B4-D090-47B8-9193-0BD1C27910A3}" destId="{4132D523-9E44-4A73-973C-F1CF26D2394A}" srcOrd="0" destOrd="0" parTransId="{D2060102-2CAA-4D87-936A-866A481D05FB}" sibTransId="{FC9F50DC-F31E-44B6-852B-676699F39828}"/>
    <dgm:cxn modelId="{C2C8A88C-C007-4D81-BC92-2A5031DEDF8F}" type="presOf" srcId="{22D71133-603E-420E-9C5C-2ECA772CE11F}" destId="{0732A5D1-430F-45D4-A48E-1DFC9DCBA6CD}" srcOrd="0" destOrd="0" presId="urn:microsoft.com/office/officeart/2009/layout/CirclePictureHierarchy"/>
    <dgm:cxn modelId="{C0A05414-FAF4-4224-8098-CA14FC3B290A}" type="presOf" srcId="{E9144B40-71BB-45F9-A7AA-FBE76933E999}" destId="{9C684EF1-3C7F-4905-BDBB-13579F53B12D}" srcOrd="0" destOrd="0" presId="urn:microsoft.com/office/officeart/2009/layout/CirclePictureHierarchy"/>
    <dgm:cxn modelId="{A2487452-1B50-4784-8D5A-B24E3E379771}" type="presOf" srcId="{2A0EA86A-6E6D-4D02-8957-C45981BFB9DC}" destId="{377C28BF-411D-451B-B669-B5EB0EEF2816}" srcOrd="0" destOrd="0" presId="urn:microsoft.com/office/officeart/2009/layout/CirclePictureHierarchy"/>
    <dgm:cxn modelId="{358DF00F-1577-4EEC-B052-B7DFB7967D38}" type="presOf" srcId="{01AAF7C5-ECD1-4EEE-8496-CAD6853FB07F}" destId="{B1805020-8D27-4408-8BB2-1029D5816FD1}" srcOrd="0" destOrd="0" presId="urn:microsoft.com/office/officeart/2009/layout/CirclePictureHierarchy"/>
    <dgm:cxn modelId="{7541D879-EFE5-4F0A-90FA-2DEC8B95B12D}" type="presOf" srcId="{DA1C5D32-53FC-4DE9-8607-EC89C1E48351}" destId="{58573D21-E290-4710-BC5B-D26A5CCA09E2}" srcOrd="0" destOrd="0" presId="urn:microsoft.com/office/officeart/2009/layout/CirclePictureHierarchy"/>
    <dgm:cxn modelId="{F7B95F3C-55BF-48B8-ADB7-1DDC10E1F33F}" srcId="{01AAF7C5-ECD1-4EEE-8496-CAD6853FB07F}" destId="{602AF2B4-D090-47B8-9193-0BD1C27910A3}" srcOrd="0" destOrd="0" parTransId="{DDE28312-F6F2-4D6E-9926-207A3472728B}" sibTransId="{40F9A24B-5D5C-49CD-9823-AC448D4EBE82}"/>
    <dgm:cxn modelId="{15B41D3A-1F40-49E5-BE15-DC65138663F1}" type="presParOf" srcId="{D641465C-7770-495D-91E2-FEFE0BAD7856}" destId="{5F65A267-3A7F-42DA-8747-8ACFDF7D1487}" srcOrd="0" destOrd="0" presId="urn:microsoft.com/office/officeart/2009/layout/CirclePictureHierarchy"/>
    <dgm:cxn modelId="{3A3D02CC-0EA4-4303-8583-9AC986A5F73C}" type="presParOf" srcId="{5F65A267-3A7F-42DA-8747-8ACFDF7D1487}" destId="{BEC78007-1769-4B57-AB9B-BB1C9A78C986}" srcOrd="0" destOrd="0" presId="urn:microsoft.com/office/officeart/2009/layout/CirclePictureHierarchy"/>
    <dgm:cxn modelId="{ED6140D6-8322-44AD-85D3-97F0BF8725DA}" type="presParOf" srcId="{BEC78007-1769-4B57-AB9B-BB1C9A78C986}" destId="{3FE41373-7ACE-40CD-A12C-FFB9B226E3BA}" srcOrd="0" destOrd="0" presId="urn:microsoft.com/office/officeart/2009/layout/CirclePictureHierarchy"/>
    <dgm:cxn modelId="{C3DC785F-8025-4900-9381-A80E5E97F598}" type="presParOf" srcId="{BEC78007-1769-4B57-AB9B-BB1C9A78C986}" destId="{B0D09251-1EF4-4146-AFA6-FED1767DB6CF}" srcOrd="1" destOrd="0" presId="urn:microsoft.com/office/officeart/2009/layout/CirclePictureHierarchy"/>
    <dgm:cxn modelId="{6F3B50ED-0D74-49F3-BD7B-3F77602D4671}" type="presParOf" srcId="{5F65A267-3A7F-42DA-8747-8ACFDF7D1487}" destId="{DD75C58D-2E2A-459D-805E-BBCDF8B53EB0}" srcOrd="1" destOrd="0" presId="urn:microsoft.com/office/officeart/2009/layout/CirclePictureHierarchy"/>
    <dgm:cxn modelId="{CCBD9BCE-3AB8-4FBC-9C6C-DB66DEB718FD}" type="presParOf" srcId="{D641465C-7770-495D-91E2-FEFE0BAD7856}" destId="{F971EC4C-084B-4111-B931-C3EA2A8B5EB4}" srcOrd="1" destOrd="0" presId="urn:microsoft.com/office/officeart/2009/layout/CirclePictureHierarchy"/>
    <dgm:cxn modelId="{5D1DF9C4-5133-49EE-AB99-C737FC8CF411}" type="presParOf" srcId="{F971EC4C-084B-4111-B931-C3EA2A8B5EB4}" destId="{8E9E4A04-CF4B-454E-A4DB-F34F0D27D835}" srcOrd="0" destOrd="0" presId="urn:microsoft.com/office/officeart/2009/layout/CirclePictureHierarchy"/>
    <dgm:cxn modelId="{AEB46E86-4D5B-4435-8232-F29D530F2FFF}" type="presParOf" srcId="{8E9E4A04-CF4B-454E-A4DB-F34F0D27D835}" destId="{4719A828-48BD-4CDC-A9D2-20537BD75672}" srcOrd="0" destOrd="0" presId="urn:microsoft.com/office/officeart/2009/layout/CirclePictureHierarchy"/>
    <dgm:cxn modelId="{767132CB-452C-48C9-8A97-7FD64FE477E6}" type="presParOf" srcId="{8E9E4A04-CF4B-454E-A4DB-F34F0D27D835}" destId="{B1805020-8D27-4408-8BB2-1029D5816FD1}" srcOrd="1" destOrd="0" presId="urn:microsoft.com/office/officeart/2009/layout/CirclePictureHierarchy"/>
    <dgm:cxn modelId="{E6BF000F-7F20-456D-B129-954540A3D8FF}" type="presParOf" srcId="{F971EC4C-084B-4111-B931-C3EA2A8B5EB4}" destId="{A9110D9A-892E-41E8-9B38-A6F3ADC24DAE}" srcOrd="1" destOrd="0" presId="urn:microsoft.com/office/officeart/2009/layout/CirclePictureHierarchy"/>
    <dgm:cxn modelId="{C0DCC3A2-3DFF-4D6F-A0FC-BFCA8EDC24FE}" type="presParOf" srcId="{A9110D9A-892E-41E8-9B38-A6F3ADC24DAE}" destId="{7D092C2F-61FC-45B8-BA58-C737F9B660A1}" srcOrd="0" destOrd="0" presId="urn:microsoft.com/office/officeart/2009/layout/CirclePictureHierarchy"/>
    <dgm:cxn modelId="{A09E2953-DE54-4C9C-A55A-AEB76A281942}" type="presParOf" srcId="{A9110D9A-892E-41E8-9B38-A6F3ADC24DAE}" destId="{78D1BE84-DB85-46A7-9687-CB62B5378738}" srcOrd="1" destOrd="0" presId="urn:microsoft.com/office/officeart/2009/layout/CirclePictureHierarchy"/>
    <dgm:cxn modelId="{05F471C1-5E7D-4227-871D-29228D93DA8F}" type="presParOf" srcId="{78D1BE84-DB85-46A7-9687-CB62B5378738}" destId="{55E09D1D-461C-4DCD-BC20-4361A01B561A}" srcOrd="0" destOrd="0" presId="urn:microsoft.com/office/officeart/2009/layout/CirclePictureHierarchy"/>
    <dgm:cxn modelId="{AE5AD0DA-678E-4BB5-8A01-F1AED293D2A8}" type="presParOf" srcId="{55E09D1D-461C-4DCD-BC20-4361A01B561A}" destId="{3B0500F3-6F43-4835-B2E1-C7A61455AB32}" srcOrd="0" destOrd="0" presId="urn:microsoft.com/office/officeart/2009/layout/CirclePictureHierarchy"/>
    <dgm:cxn modelId="{3D20F876-D18C-4864-A47C-0876A1DD566B}" type="presParOf" srcId="{55E09D1D-461C-4DCD-BC20-4361A01B561A}" destId="{60DBA640-5CF4-427D-8F21-C93B7DDACB91}" srcOrd="1" destOrd="0" presId="urn:microsoft.com/office/officeart/2009/layout/CirclePictureHierarchy"/>
    <dgm:cxn modelId="{E678CF02-9270-43FE-BDBD-DEF90BF5DD49}" type="presParOf" srcId="{78D1BE84-DB85-46A7-9687-CB62B5378738}" destId="{24355B93-154E-49C4-A36F-F7294F3BBA8F}" srcOrd="1" destOrd="0" presId="urn:microsoft.com/office/officeart/2009/layout/CirclePictureHierarchy"/>
    <dgm:cxn modelId="{C8596400-6223-4BDA-8BB6-BED6EF764236}" type="presParOf" srcId="{24355B93-154E-49C4-A36F-F7294F3BBA8F}" destId="{469BFC6D-5F5A-41D4-8DA3-03DDBB94CE86}" srcOrd="0" destOrd="0" presId="urn:microsoft.com/office/officeart/2009/layout/CirclePictureHierarchy"/>
    <dgm:cxn modelId="{3D426D60-3E72-42FE-BA63-0658CD9151EB}" type="presParOf" srcId="{24355B93-154E-49C4-A36F-F7294F3BBA8F}" destId="{6FB44DBB-B5C1-4E9B-97E7-6E75E55FD1AB}" srcOrd="1" destOrd="0" presId="urn:microsoft.com/office/officeart/2009/layout/CirclePictureHierarchy"/>
    <dgm:cxn modelId="{E61A6947-E4E9-4E22-884A-752695B88FF5}" type="presParOf" srcId="{6FB44DBB-B5C1-4E9B-97E7-6E75E55FD1AB}" destId="{FB6A8733-F16C-4958-B8C6-1BE104FEC5E8}" srcOrd="0" destOrd="0" presId="urn:microsoft.com/office/officeart/2009/layout/CirclePictureHierarchy"/>
    <dgm:cxn modelId="{F43BC8B6-5E8E-4407-9B47-9DA1EB693EE6}" type="presParOf" srcId="{FB6A8733-F16C-4958-B8C6-1BE104FEC5E8}" destId="{F9A86DED-6254-4596-A5D1-ADCA2654E295}" srcOrd="0" destOrd="0" presId="urn:microsoft.com/office/officeart/2009/layout/CirclePictureHierarchy"/>
    <dgm:cxn modelId="{313DDB5B-42AF-4B38-A86A-34539778D1DD}" type="presParOf" srcId="{FB6A8733-F16C-4958-B8C6-1BE104FEC5E8}" destId="{2D0F17C6-6BE0-48C2-8E59-00E42C234893}" srcOrd="1" destOrd="0" presId="urn:microsoft.com/office/officeart/2009/layout/CirclePictureHierarchy"/>
    <dgm:cxn modelId="{14E39520-6382-4E80-A3AE-B5296A25AA19}" type="presParOf" srcId="{6FB44DBB-B5C1-4E9B-97E7-6E75E55FD1AB}" destId="{62ED62E4-CF2A-4691-A3E8-BFF600F66BCE}" srcOrd="1" destOrd="0" presId="urn:microsoft.com/office/officeart/2009/layout/CirclePictureHierarchy"/>
    <dgm:cxn modelId="{AADF335F-05B3-41AB-9E0C-4A21118DCDAC}" type="presParOf" srcId="{A9110D9A-892E-41E8-9B38-A6F3ADC24DAE}" destId="{F5A6B264-2BFE-4CC8-85F3-BAFFB3F53084}" srcOrd="2" destOrd="0" presId="urn:microsoft.com/office/officeart/2009/layout/CirclePictureHierarchy"/>
    <dgm:cxn modelId="{1CE5197F-1154-43FC-A55D-D1816876736E}" type="presParOf" srcId="{A9110D9A-892E-41E8-9B38-A6F3ADC24DAE}" destId="{72E8A29D-4562-4F74-AE80-600856FFC34C}" srcOrd="3" destOrd="0" presId="urn:microsoft.com/office/officeart/2009/layout/CirclePictureHierarchy"/>
    <dgm:cxn modelId="{8727B9BF-2EA1-4E72-8C15-336023C55A69}" type="presParOf" srcId="{72E8A29D-4562-4F74-AE80-600856FFC34C}" destId="{98FFE736-4597-4EC7-A1BE-FB7702D52BB9}" srcOrd="0" destOrd="0" presId="urn:microsoft.com/office/officeart/2009/layout/CirclePictureHierarchy"/>
    <dgm:cxn modelId="{65A6F5F0-F0CE-4A42-AAED-200ACF7BE046}" type="presParOf" srcId="{98FFE736-4597-4EC7-A1BE-FB7702D52BB9}" destId="{69251F27-A833-4E11-8AE2-F3DB61C39EA2}" srcOrd="0" destOrd="0" presId="urn:microsoft.com/office/officeart/2009/layout/CirclePictureHierarchy"/>
    <dgm:cxn modelId="{770C8A74-04CD-4AF0-9B8B-7E8072783222}" type="presParOf" srcId="{98FFE736-4597-4EC7-A1BE-FB7702D52BB9}" destId="{0732A5D1-430F-45D4-A48E-1DFC9DCBA6CD}" srcOrd="1" destOrd="0" presId="urn:microsoft.com/office/officeart/2009/layout/CirclePictureHierarchy"/>
    <dgm:cxn modelId="{C7DEBC05-536B-4122-A017-A1E39DC37657}" type="presParOf" srcId="{72E8A29D-4562-4F74-AE80-600856FFC34C}" destId="{1DFDEDB2-BD4D-4BCB-BD81-566388BAA77B}" srcOrd="1" destOrd="0" presId="urn:microsoft.com/office/officeart/2009/layout/CirclePictureHierarchy"/>
    <dgm:cxn modelId="{9A5E5CD3-CBF1-44EE-AF60-2756DCF0381E}" type="presParOf" srcId="{1DFDEDB2-BD4D-4BCB-BD81-566388BAA77B}" destId="{97810491-8F94-440D-B1A9-8BE8CF4B4304}" srcOrd="0" destOrd="0" presId="urn:microsoft.com/office/officeart/2009/layout/CirclePictureHierarchy"/>
    <dgm:cxn modelId="{49E0871E-B9B3-4908-B125-72C4BAE15FA8}" type="presParOf" srcId="{1DFDEDB2-BD4D-4BCB-BD81-566388BAA77B}" destId="{8EA7881B-F2C8-424C-93E0-145A1F2E8110}" srcOrd="1" destOrd="0" presId="urn:microsoft.com/office/officeart/2009/layout/CirclePictureHierarchy"/>
    <dgm:cxn modelId="{7D8A5C53-DCCD-4B0A-8DCC-780EA60A9014}" type="presParOf" srcId="{8EA7881B-F2C8-424C-93E0-145A1F2E8110}" destId="{C8F0D99D-68BC-4C21-9B30-E8F707E76CB8}" srcOrd="0" destOrd="0" presId="urn:microsoft.com/office/officeart/2009/layout/CirclePictureHierarchy"/>
    <dgm:cxn modelId="{40788F3E-6E00-400A-BD7D-C6A817753C9F}" type="presParOf" srcId="{C8F0D99D-68BC-4C21-9B30-E8F707E76CB8}" destId="{5DB0FB44-EEB6-4F81-B4B9-A41F8D5FA29A}" srcOrd="0" destOrd="0" presId="urn:microsoft.com/office/officeart/2009/layout/CirclePictureHierarchy"/>
    <dgm:cxn modelId="{87596A28-42C3-451D-AC97-06258C6695FD}" type="presParOf" srcId="{C8F0D99D-68BC-4C21-9B30-E8F707E76CB8}" destId="{9C684EF1-3C7F-4905-BDBB-13579F53B12D}" srcOrd="1" destOrd="0" presId="urn:microsoft.com/office/officeart/2009/layout/CirclePictureHierarchy"/>
    <dgm:cxn modelId="{00313275-B905-489E-ACF0-224551688DEC}" type="presParOf" srcId="{8EA7881B-F2C8-424C-93E0-145A1F2E8110}" destId="{803C40ED-D65B-4734-A35D-9B5142A0F6E0}" srcOrd="1" destOrd="0" presId="urn:microsoft.com/office/officeart/2009/layout/CirclePictureHierarchy"/>
    <dgm:cxn modelId="{39A99FE7-AA7A-4F95-814C-28A54427618F}" type="presParOf" srcId="{A9110D9A-892E-41E8-9B38-A6F3ADC24DAE}" destId="{377C28BF-411D-451B-B669-B5EB0EEF2816}" srcOrd="4" destOrd="0" presId="urn:microsoft.com/office/officeart/2009/layout/CirclePictureHierarchy"/>
    <dgm:cxn modelId="{C0366141-9644-458D-AC6D-D72F65B02925}" type="presParOf" srcId="{A9110D9A-892E-41E8-9B38-A6F3ADC24DAE}" destId="{4E060DEA-C931-4253-BED4-0B8B30261370}" srcOrd="5" destOrd="0" presId="urn:microsoft.com/office/officeart/2009/layout/CirclePictureHierarchy"/>
    <dgm:cxn modelId="{7F261962-FE53-4541-B0AE-CE5257EAB080}" type="presParOf" srcId="{4E060DEA-C931-4253-BED4-0B8B30261370}" destId="{4C6ECCC6-2C3D-406D-A8EF-28D4AD5F78AC}" srcOrd="0" destOrd="0" presId="urn:microsoft.com/office/officeart/2009/layout/CirclePictureHierarchy"/>
    <dgm:cxn modelId="{1593F81C-E1D8-4106-A9C0-1CD21F6FB0B0}" type="presParOf" srcId="{4C6ECCC6-2C3D-406D-A8EF-28D4AD5F78AC}" destId="{16BB8056-B70A-4A19-8FF5-96DCDDF591CE}" srcOrd="0" destOrd="0" presId="urn:microsoft.com/office/officeart/2009/layout/CirclePictureHierarchy"/>
    <dgm:cxn modelId="{2CB2A906-7165-403E-AA2A-BBEFFE976B31}" type="presParOf" srcId="{4C6ECCC6-2C3D-406D-A8EF-28D4AD5F78AC}" destId="{58573D21-E290-4710-BC5B-D26A5CCA09E2}" srcOrd="1" destOrd="0" presId="urn:microsoft.com/office/officeart/2009/layout/CirclePictureHierarchy"/>
    <dgm:cxn modelId="{9B2B9398-C694-4B0C-A4C1-44A3417D9611}" type="presParOf" srcId="{4E060DEA-C931-4253-BED4-0B8B30261370}" destId="{294041FE-9F70-4CB3-94DC-5FB05162DE74}"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C65C5-AC38-4C90-9528-D98BF541574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AA67217-BBD3-4265-855D-93C8E22A9766}">
      <dgm:prSet phldrT="[Text]"/>
      <dgm:spPr>
        <a:solidFill>
          <a:schemeClr val="accent6">
            <a:lumMod val="75000"/>
          </a:schemeClr>
        </a:solidFill>
      </dgm:spPr>
      <dgm:t>
        <a:bodyPr/>
        <a:lstStyle/>
        <a:p>
          <a:r>
            <a:rPr lang="en-US" dirty="0"/>
            <a:t>Community Health Needs </a:t>
          </a:r>
          <a:r>
            <a:rPr lang="en-US" b="1" dirty="0"/>
            <a:t>Assess</a:t>
          </a:r>
          <a:r>
            <a:rPr lang="en-US" b="0" dirty="0"/>
            <a:t>ment</a:t>
          </a:r>
          <a:r>
            <a:rPr lang="en-US" dirty="0"/>
            <a:t> (CHNA)</a:t>
          </a:r>
        </a:p>
      </dgm:t>
    </dgm:pt>
    <dgm:pt modelId="{8ABE75B0-3FD4-400B-A056-7A1897584B6C}" type="parTrans" cxnId="{BAE0DF93-EA86-4A51-932C-FA7A2532823B}">
      <dgm:prSet/>
      <dgm:spPr/>
      <dgm:t>
        <a:bodyPr/>
        <a:lstStyle/>
        <a:p>
          <a:endParaRPr lang="en-US"/>
        </a:p>
      </dgm:t>
    </dgm:pt>
    <dgm:pt modelId="{6BE8E7AF-EB04-492A-B463-90A4E31310ED}" type="sibTrans" cxnId="{BAE0DF93-EA86-4A51-932C-FA7A2532823B}">
      <dgm:prSet/>
      <dgm:spPr/>
      <dgm:t>
        <a:bodyPr/>
        <a:lstStyle/>
        <a:p>
          <a:endParaRPr lang="en-US"/>
        </a:p>
      </dgm:t>
    </dgm:pt>
    <dgm:pt modelId="{703087D5-2AF1-46D1-BFF1-5B5B33AE679D}">
      <dgm:prSet phldrT="[Text]"/>
      <dgm:spPr>
        <a:solidFill>
          <a:schemeClr val="accent6">
            <a:lumMod val="75000"/>
          </a:schemeClr>
        </a:solidFill>
      </dgm:spPr>
      <dgm:t>
        <a:bodyPr/>
        <a:lstStyle/>
        <a:p>
          <a:r>
            <a:rPr lang="en-US" dirty="0"/>
            <a:t>Hospital Implementation Strategies </a:t>
          </a:r>
        </a:p>
        <a:p>
          <a:r>
            <a:rPr lang="en-US" b="1" dirty="0"/>
            <a:t>(IS)</a:t>
          </a:r>
        </a:p>
      </dgm:t>
    </dgm:pt>
    <dgm:pt modelId="{500E348B-07A6-46E5-9BC8-77FBD0FF9EC3}" type="parTrans" cxnId="{0A118035-A841-4E84-99AE-A2A71DD6D3E2}">
      <dgm:prSet/>
      <dgm:spPr/>
      <dgm:t>
        <a:bodyPr/>
        <a:lstStyle/>
        <a:p>
          <a:endParaRPr lang="en-US"/>
        </a:p>
      </dgm:t>
    </dgm:pt>
    <dgm:pt modelId="{F7F5380D-9C83-49E4-9E09-0110B7CABE46}" type="sibTrans" cxnId="{0A118035-A841-4E84-99AE-A2A71DD6D3E2}">
      <dgm:prSet/>
      <dgm:spPr/>
      <dgm:t>
        <a:bodyPr/>
        <a:lstStyle/>
        <a:p>
          <a:endParaRPr lang="en-US"/>
        </a:p>
      </dgm:t>
    </dgm:pt>
    <dgm:pt modelId="{0FBE69BD-08A1-4A1B-9A7F-4E5DD38195CD}">
      <dgm:prSet phldrT="[Text]"/>
      <dgm:spPr>
        <a:solidFill>
          <a:schemeClr val="accent6">
            <a:lumMod val="75000"/>
          </a:schemeClr>
        </a:solidFill>
      </dgm:spPr>
      <dgm:t>
        <a:bodyPr/>
        <a:lstStyle/>
        <a:p>
          <a:r>
            <a:rPr lang="en-US" dirty="0"/>
            <a:t>Public Health</a:t>
          </a:r>
        </a:p>
        <a:p>
          <a:r>
            <a:rPr lang="en-US" dirty="0"/>
            <a:t>District Health Improvement Plan</a:t>
          </a:r>
        </a:p>
        <a:p>
          <a:r>
            <a:rPr lang="en-US" b="1" dirty="0"/>
            <a:t>(DPHIP)</a:t>
          </a:r>
        </a:p>
      </dgm:t>
    </dgm:pt>
    <dgm:pt modelId="{FE9A4A1D-3E2E-40E2-8900-E241A38341BD}" type="parTrans" cxnId="{FBDD50C5-2FEB-4BA7-9C45-F88F0AFDE322}">
      <dgm:prSet/>
      <dgm:spPr/>
      <dgm:t>
        <a:bodyPr/>
        <a:lstStyle/>
        <a:p>
          <a:endParaRPr lang="en-US"/>
        </a:p>
      </dgm:t>
    </dgm:pt>
    <dgm:pt modelId="{C4D05384-415C-4DD3-96E1-F02F66D170A2}" type="sibTrans" cxnId="{FBDD50C5-2FEB-4BA7-9C45-F88F0AFDE322}">
      <dgm:prSet/>
      <dgm:spPr/>
      <dgm:t>
        <a:bodyPr/>
        <a:lstStyle/>
        <a:p>
          <a:endParaRPr lang="en-US"/>
        </a:p>
      </dgm:t>
    </dgm:pt>
    <dgm:pt modelId="{78A6CDE4-ECAE-4782-98F4-C42BEC6F4AE5}">
      <dgm:prSet phldrT="[Text]"/>
      <dgm:spPr>
        <a:solidFill>
          <a:schemeClr val="accent6">
            <a:lumMod val="75000"/>
          </a:schemeClr>
        </a:solidFill>
      </dgm:spPr>
      <dgm:t>
        <a:bodyPr/>
        <a:lstStyle/>
        <a:p>
          <a:r>
            <a:rPr lang="en-US" b="1" dirty="0"/>
            <a:t>State Health Improvement Plan</a:t>
          </a:r>
        </a:p>
        <a:p>
          <a:r>
            <a:rPr lang="en-US" b="1" dirty="0"/>
            <a:t>(SHIP)</a:t>
          </a:r>
        </a:p>
      </dgm:t>
    </dgm:pt>
    <dgm:pt modelId="{F959E9E7-A709-4573-A25C-316AEF18035B}" type="parTrans" cxnId="{EA924516-B9E7-4913-84D7-FF4FBB777268}">
      <dgm:prSet/>
      <dgm:spPr/>
      <dgm:t>
        <a:bodyPr/>
        <a:lstStyle/>
        <a:p>
          <a:endParaRPr lang="en-US"/>
        </a:p>
      </dgm:t>
    </dgm:pt>
    <dgm:pt modelId="{074B5897-AC6B-4B7F-A764-F5B3B41F5F13}" type="sibTrans" cxnId="{EA924516-B9E7-4913-84D7-FF4FBB777268}">
      <dgm:prSet/>
      <dgm:spPr/>
      <dgm:t>
        <a:bodyPr/>
        <a:lstStyle/>
        <a:p>
          <a:endParaRPr lang="en-US"/>
        </a:p>
      </dgm:t>
    </dgm:pt>
    <dgm:pt modelId="{94B2C0FE-07D4-4989-92A0-E714AB51C26D}">
      <dgm:prSet phldrT="[Text]"/>
      <dgm:spPr>
        <a:solidFill>
          <a:schemeClr val="accent6">
            <a:lumMod val="75000"/>
          </a:schemeClr>
        </a:solidFill>
      </dgm:spPr>
      <dgm:t>
        <a:bodyPr/>
        <a:lstStyle/>
        <a:p>
          <a:r>
            <a:rPr lang="en-US" b="1" dirty="0"/>
            <a:t>Evaluate</a:t>
          </a:r>
        </a:p>
      </dgm:t>
    </dgm:pt>
    <dgm:pt modelId="{AC237BB9-A825-450C-AA2A-0076D8AE1A5A}" type="parTrans" cxnId="{E05490F0-1EAF-493A-A049-95505876F927}">
      <dgm:prSet/>
      <dgm:spPr/>
      <dgm:t>
        <a:bodyPr/>
        <a:lstStyle/>
        <a:p>
          <a:endParaRPr lang="en-US"/>
        </a:p>
      </dgm:t>
    </dgm:pt>
    <dgm:pt modelId="{E76D2581-824A-43F8-87B2-A037ACF9F568}" type="sibTrans" cxnId="{E05490F0-1EAF-493A-A049-95505876F927}">
      <dgm:prSet/>
      <dgm:spPr/>
      <dgm:t>
        <a:bodyPr/>
        <a:lstStyle/>
        <a:p>
          <a:endParaRPr lang="en-US"/>
        </a:p>
      </dgm:t>
    </dgm:pt>
    <dgm:pt modelId="{B3D4261A-58DF-43B0-B011-4BDB3DC22822}" type="pres">
      <dgm:prSet presAssocID="{D3BC65C5-AC38-4C90-9528-D98BF541574B}" presName="cycle" presStyleCnt="0">
        <dgm:presLayoutVars>
          <dgm:dir/>
          <dgm:resizeHandles val="exact"/>
        </dgm:presLayoutVars>
      </dgm:prSet>
      <dgm:spPr/>
      <dgm:t>
        <a:bodyPr/>
        <a:lstStyle/>
        <a:p>
          <a:endParaRPr lang="en-US"/>
        </a:p>
      </dgm:t>
    </dgm:pt>
    <dgm:pt modelId="{4C45A1C4-FAE4-4947-8DB3-FCAFB1033B2D}" type="pres">
      <dgm:prSet presAssocID="{4AA67217-BBD3-4265-855D-93C8E22A9766}" presName="node" presStyleLbl="node1" presStyleIdx="0" presStyleCnt="5">
        <dgm:presLayoutVars>
          <dgm:bulletEnabled val="1"/>
        </dgm:presLayoutVars>
      </dgm:prSet>
      <dgm:spPr/>
      <dgm:t>
        <a:bodyPr/>
        <a:lstStyle/>
        <a:p>
          <a:endParaRPr lang="en-US"/>
        </a:p>
      </dgm:t>
    </dgm:pt>
    <dgm:pt modelId="{5165ABCB-7133-42F7-80FF-7995EF64A680}" type="pres">
      <dgm:prSet presAssocID="{4AA67217-BBD3-4265-855D-93C8E22A9766}" presName="spNode" presStyleCnt="0"/>
      <dgm:spPr/>
    </dgm:pt>
    <dgm:pt modelId="{CE1159BA-B25A-4D72-B12F-D6A4E1ECB48B}" type="pres">
      <dgm:prSet presAssocID="{6BE8E7AF-EB04-492A-B463-90A4E31310ED}" presName="sibTrans" presStyleLbl="sibTrans1D1" presStyleIdx="0" presStyleCnt="5"/>
      <dgm:spPr/>
      <dgm:t>
        <a:bodyPr/>
        <a:lstStyle/>
        <a:p>
          <a:endParaRPr lang="en-US"/>
        </a:p>
      </dgm:t>
    </dgm:pt>
    <dgm:pt modelId="{2F288131-A25A-490E-8A55-61CB45A64A75}" type="pres">
      <dgm:prSet presAssocID="{703087D5-2AF1-46D1-BFF1-5B5B33AE679D}" presName="node" presStyleLbl="node1" presStyleIdx="1" presStyleCnt="5">
        <dgm:presLayoutVars>
          <dgm:bulletEnabled val="1"/>
        </dgm:presLayoutVars>
      </dgm:prSet>
      <dgm:spPr/>
      <dgm:t>
        <a:bodyPr/>
        <a:lstStyle/>
        <a:p>
          <a:endParaRPr lang="en-US"/>
        </a:p>
      </dgm:t>
    </dgm:pt>
    <dgm:pt modelId="{4A0F7A5F-9AC3-4D5D-A2F6-F02DC2C2E2B5}" type="pres">
      <dgm:prSet presAssocID="{703087D5-2AF1-46D1-BFF1-5B5B33AE679D}" presName="spNode" presStyleCnt="0"/>
      <dgm:spPr/>
    </dgm:pt>
    <dgm:pt modelId="{FC1EDAF0-B379-4758-9EA3-50ABFFDB84C2}" type="pres">
      <dgm:prSet presAssocID="{F7F5380D-9C83-49E4-9E09-0110B7CABE46}" presName="sibTrans" presStyleLbl="sibTrans1D1" presStyleIdx="1" presStyleCnt="5"/>
      <dgm:spPr/>
      <dgm:t>
        <a:bodyPr/>
        <a:lstStyle/>
        <a:p>
          <a:endParaRPr lang="en-US"/>
        </a:p>
      </dgm:t>
    </dgm:pt>
    <dgm:pt modelId="{6D4C95F9-F98D-49AA-85F6-CEC606C06F32}" type="pres">
      <dgm:prSet presAssocID="{0FBE69BD-08A1-4A1B-9A7F-4E5DD38195CD}" presName="node" presStyleLbl="node1" presStyleIdx="2" presStyleCnt="5">
        <dgm:presLayoutVars>
          <dgm:bulletEnabled val="1"/>
        </dgm:presLayoutVars>
      </dgm:prSet>
      <dgm:spPr/>
      <dgm:t>
        <a:bodyPr/>
        <a:lstStyle/>
        <a:p>
          <a:endParaRPr lang="en-US"/>
        </a:p>
      </dgm:t>
    </dgm:pt>
    <dgm:pt modelId="{28888BDB-832E-4107-9A70-D8C7DA67253D}" type="pres">
      <dgm:prSet presAssocID="{0FBE69BD-08A1-4A1B-9A7F-4E5DD38195CD}" presName="spNode" presStyleCnt="0"/>
      <dgm:spPr/>
    </dgm:pt>
    <dgm:pt modelId="{7EB534DD-CE32-4C1B-BBB4-E1BCFDC93853}" type="pres">
      <dgm:prSet presAssocID="{C4D05384-415C-4DD3-96E1-F02F66D170A2}" presName="sibTrans" presStyleLbl="sibTrans1D1" presStyleIdx="2" presStyleCnt="5"/>
      <dgm:spPr/>
      <dgm:t>
        <a:bodyPr/>
        <a:lstStyle/>
        <a:p>
          <a:endParaRPr lang="en-US"/>
        </a:p>
      </dgm:t>
    </dgm:pt>
    <dgm:pt modelId="{C8807C51-08DE-4873-8E56-4836C0D09A85}" type="pres">
      <dgm:prSet presAssocID="{78A6CDE4-ECAE-4782-98F4-C42BEC6F4AE5}" presName="node" presStyleLbl="node1" presStyleIdx="3" presStyleCnt="5">
        <dgm:presLayoutVars>
          <dgm:bulletEnabled val="1"/>
        </dgm:presLayoutVars>
      </dgm:prSet>
      <dgm:spPr/>
      <dgm:t>
        <a:bodyPr/>
        <a:lstStyle/>
        <a:p>
          <a:endParaRPr lang="en-US"/>
        </a:p>
      </dgm:t>
    </dgm:pt>
    <dgm:pt modelId="{FA02C45A-9D52-437C-B89D-D623B3E3760B}" type="pres">
      <dgm:prSet presAssocID="{78A6CDE4-ECAE-4782-98F4-C42BEC6F4AE5}" presName="spNode" presStyleCnt="0"/>
      <dgm:spPr/>
    </dgm:pt>
    <dgm:pt modelId="{1A674B30-F1FF-4E12-989B-4A3F9A4391EC}" type="pres">
      <dgm:prSet presAssocID="{074B5897-AC6B-4B7F-A764-F5B3B41F5F13}" presName="sibTrans" presStyleLbl="sibTrans1D1" presStyleIdx="3" presStyleCnt="5"/>
      <dgm:spPr/>
      <dgm:t>
        <a:bodyPr/>
        <a:lstStyle/>
        <a:p>
          <a:endParaRPr lang="en-US"/>
        </a:p>
      </dgm:t>
    </dgm:pt>
    <dgm:pt modelId="{E34C49B4-CBEA-4360-9671-B6E8C78313A9}" type="pres">
      <dgm:prSet presAssocID="{94B2C0FE-07D4-4989-92A0-E714AB51C26D}" presName="node" presStyleLbl="node1" presStyleIdx="4" presStyleCnt="5">
        <dgm:presLayoutVars>
          <dgm:bulletEnabled val="1"/>
        </dgm:presLayoutVars>
      </dgm:prSet>
      <dgm:spPr/>
      <dgm:t>
        <a:bodyPr/>
        <a:lstStyle/>
        <a:p>
          <a:endParaRPr lang="en-US"/>
        </a:p>
      </dgm:t>
    </dgm:pt>
    <dgm:pt modelId="{9E220303-339F-4BB3-A681-84FDE00DC3AE}" type="pres">
      <dgm:prSet presAssocID="{94B2C0FE-07D4-4989-92A0-E714AB51C26D}" presName="spNode" presStyleCnt="0"/>
      <dgm:spPr/>
    </dgm:pt>
    <dgm:pt modelId="{95E271BC-4C41-4C6F-A771-0ACDA0E3C22E}" type="pres">
      <dgm:prSet presAssocID="{E76D2581-824A-43F8-87B2-A037ACF9F568}" presName="sibTrans" presStyleLbl="sibTrans1D1" presStyleIdx="4" presStyleCnt="5"/>
      <dgm:spPr/>
      <dgm:t>
        <a:bodyPr/>
        <a:lstStyle/>
        <a:p>
          <a:endParaRPr lang="en-US"/>
        </a:p>
      </dgm:t>
    </dgm:pt>
  </dgm:ptLst>
  <dgm:cxnLst>
    <dgm:cxn modelId="{0A118035-A841-4E84-99AE-A2A71DD6D3E2}" srcId="{D3BC65C5-AC38-4C90-9528-D98BF541574B}" destId="{703087D5-2AF1-46D1-BFF1-5B5B33AE679D}" srcOrd="1" destOrd="0" parTransId="{500E348B-07A6-46E5-9BC8-77FBD0FF9EC3}" sibTransId="{F7F5380D-9C83-49E4-9E09-0110B7CABE46}"/>
    <dgm:cxn modelId="{E05490F0-1EAF-493A-A049-95505876F927}" srcId="{D3BC65C5-AC38-4C90-9528-D98BF541574B}" destId="{94B2C0FE-07D4-4989-92A0-E714AB51C26D}" srcOrd="4" destOrd="0" parTransId="{AC237BB9-A825-450C-AA2A-0076D8AE1A5A}" sibTransId="{E76D2581-824A-43F8-87B2-A037ACF9F568}"/>
    <dgm:cxn modelId="{78D49F5A-D273-40F3-A6FE-5A3A272A9475}" type="presOf" srcId="{E76D2581-824A-43F8-87B2-A037ACF9F568}" destId="{95E271BC-4C41-4C6F-A771-0ACDA0E3C22E}" srcOrd="0" destOrd="0" presId="urn:microsoft.com/office/officeart/2005/8/layout/cycle5"/>
    <dgm:cxn modelId="{37D782BC-BCD8-4935-B739-62CF57D89D92}" type="presOf" srcId="{94B2C0FE-07D4-4989-92A0-E714AB51C26D}" destId="{E34C49B4-CBEA-4360-9671-B6E8C78313A9}" srcOrd="0" destOrd="0" presId="urn:microsoft.com/office/officeart/2005/8/layout/cycle5"/>
    <dgm:cxn modelId="{11368391-8578-4BDA-8AA4-7C5DE5B961EB}" type="presOf" srcId="{703087D5-2AF1-46D1-BFF1-5B5B33AE679D}" destId="{2F288131-A25A-490E-8A55-61CB45A64A75}" srcOrd="0" destOrd="0" presId="urn:microsoft.com/office/officeart/2005/8/layout/cycle5"/>
    <dgm:cxn modelId="{174D7042-6873-4ACB-8279-69CC5A5CF09A}" type="presOf" srcId="{D3BC65C5-AC38-4C90-9528-D98BF541574B}" destId="{B3D4261A-58DF-43B0-B011-4BDB3DC22822}" srcOrd="0" destOrd="0" presId="urn:microsoft.com/office/officeart/2005/8/layout/cycle5"/>
    <dgm:cxn modelId="{BAE0DF93-EA86-4A51-932C-FA7A2532823B}" srcId="{D3BC65C5-AC38-4C90-9528-D98BF541574B}" destId="{4AA67217-BBD3-4265-855D-93C8E22A9766}" srcOrd="0" destOrd="0" parTransId="{8ABE75B0-3FD4-400B-A056-7A1897584B6C}" sibTransId="{6BE8E7AF-EB04-492A-B463-90A4E31310ED}"/>
    <dgm:cxn modelId="{EA924516-B9E7-4913-84D7-FF4FBB777268}" srcId="{D3BC65C5-AC38-4C90-9528-D98BF541574B}" destId="{78A6CDE4-ECAE-4782-98F4-C42BEC6F4AE5}" srcOrd="3" destOrd="0" parTransId="{F959E9E7-A709-4573-A25C-316AEF18035B}" sibTransId="{074B5897-AC6B-4B7F-A764-F5B3B41F5F13}"/>
    <dgm:cxn modelId="{7C0BBB89-5DDE-4280-BA3E-838FA8205245}" type="presOf" srcId="{6BE8E7AF-EB04-492A-B463-90A4E31310ED}" destId="{CE1159BA-B25A-4D72-B12F-D6A4E1ECB48B}" srcOrd="0" destOrd="0" presId="urn:microsoft.com/office/officeart/2005/8/layout/cycle5"/>
    <dgm:cxn modelId="{8E2D95C7-2F02-4B0A-B14F-9C03F4474DE2}" type="presOf" srcId="{F7F5380D-9C83-49E4-9E09-0110B7CABE46}" destId="{FC1EDAF0-B379-4758-9EA3-50ABFFDB84C2}" srcOrd="0" destOrd="0" presId="urn:microsoft.com/office/officeart/2005/8/layout/cycle5"/>
    <dgm:cxn modelId="{A40FD6CC-C0CA-4351-84B8-16ED2D425BDB}" type="presOf" srcId="{074B5897-AC6B-4B7F-A764-F5B3B41F5F13}" destId="{1A674B30-F1FF-4E12-989B-4A3F9A4391EC}" srcOrd="0" destOrd="0" presId="urn:microsoft.com/office/officeart/2005/8/layout/cycle5"/>
    <dgm:cxn modelId="{52DF0D4E-CC4E-4752-98BD-D8032EAEBE56}" type="presOf" srcId="{78A6CDE4-ECAE-4782-98F4-C42BEC6F4AE5}" destId="{C8807C51-08DE-4873-8E56-4836C0D09A85}" srcOrd="0" destOrd="0" presId="urn:microsoft.com/office/officeart/2005/8/layout/cycle5"/>
    <dgm:cxn modelId="{FBDD50C5-2FEB-4BA7-9C45-F88F0AFDE322}" srcId="{D3BC65C5-AC38-4C90-9528-D98BF541574B}" destId="{0FBE69BD-08A1-4A1B-9A7F-4E5DD38195CD}" srcOrd="2" destOrd="0" parTransId="{FE9A4A1D-3E2E-40E2-8900-E241A38341BD}" sibTransId="{C4D05384-415C-4DD3-96E1-F02F66D170A2}"/>
    <dgm:cxn modelId="{7DBBEE4E-296B-44DC-AF8B-F6EF9F100EDC}" type="presOf" srcId="{0FBE69BD-08A1-4A1B-9A7F-4E5DD38195CD}" destId="{6D4C95F9-F98D-49AA-85F6-CEC606C06F32}" srcOrd="0" destOrd="0" presId="urn:microsoft.com/office/officeart/2005/8/layout/cycle5"/>
    <dgm:cxn modelId="{01206A2D-36FF-4EFC-8AF8-C19B20A01DA4}" type="presOf" srcId="{C4D05384-415C-4DD3-96E1-F02F66D170A2}" destId="{7EB534DD-CE32-4C1B-BBB4-E1BCFDC93853}" srcOrd="0" destOrd="0" presId="urn:microsoft.com/office/officeart/2005/8/layout/cycle5"/>
    <dgm:cxn modelId="{4F257D00-F4D8-462A-A5F5-95D3634A016E}" type="presOf" srcId="{4AA67217-BBD3-4265-855D-93C8E22A9766}" destId="{4C45A1C4-FAE4-4947-8DB3-FCAFB1033B2D}" srcOrd="0" destOrd="0" presId="urn:microsoft.com/office/officeart/2005/8/layout/cycle5"/>
    <dgm:cxn modelId="{767E304E-B521-4F60-AE65-FC9E3217DA53}" type="presParOf" srcId="{B3D4261A-58DF-43B0-B011-4BDB3DC22822}" destId="{4C45A1C4-FAE4-4947-8DB3-FCAFB1033B2D}" srcOrd="0" destOrd="0" presId="urn:microsoft.com/office/officeart/2005/8/layout/cycle5"/>
    <dgm:cxn modelId="{958AEF3F-ED91-4F80-9726-8F0E8A119B29}" type="presParOf" srcId="{B3D4261A-58DF-43B0-B011-4BDB3DC22822}" destId="{5165ABCB-7133-42F7-80FF-7995EF64A680}" srcOrd="1" destOrd="0" presId="urn:microsoft.com/office/officeart/2005/8/layout/cycle5"/>
    <dgm:cxn modelId="{C7E23576-5C2D-46F3-B795-5CC7821CCC85}" type="presParOf" srcId="{B3D4261A-58DF-43B0-B011-4BDB3DC22822}" destId="{CE1159BA-B25A-4D72-B12F-D6A4E1ECB48B}" srcOrd="2" destOrd="0" presId="urn:microsoft.com/office/officeart/2005/8/layout/cycle5"/>
    <dgm:cxn modelId="{791ACE20-F1ED-4B88-9BD2-86E6BB3DE0BA}" type="presParOf" srcId="{B3D4261A-58DF-43B0-B011-4BDB3DC22822}" destId="{2F288131-A25A-490E-8A55-61CB45A64A75}" srcOrd="3" destOrd="0" presId="urn:microsoft.com/office/officeart/2005/8/layout/cycle5"/>
    <dgm:cxn modelId="{06653374-8CBE-4F8D-9122-930DF1DEF98F}" type="presParOf" srcId="{B3D4261A-58DF-43B0-B011-4BDB3DC22822}" destId="{4A0F7A5F-9AC3-4D5D-A2F6-F02DC2C2E2B5}" srcOrd="4" destOrd="0" presId="urn:microsoft.com/office/officeart/2005/8/layout/cycle5"/>
    <dgm:cxn modelId="{D203DDC9-67FA-45B8-AD5B-87A9A14ACB4B}" type="presParOf" srcId="{B3D4261A-58DF-43B0-B011-4BDB3DC22822}" destId="{FC1EDAF0-B379-4758-9EA3-50ABFFDB84C2}" srcOrd="5" destOrd="0" presId="urn:microsoft.com/office/officeart/2005/8/layout/cycle5"/>
    <dgm:cxn modelId="{82B700A9-EAA4-4F98-9B3E-D064F1B7EAAB}" type="presParOf" srcId="{B3D4261A-58DF-43B0-B011-4BDB3DC22822}" destId="{6D4C95F9-F98D-49AA-85F6-CEC606C06F32}" srcOrd="6" destOrd="0" presId="urn:microsoft.com/office/officeart/2005/8/layout/cycle5"/>
    <dgm:cxn modelId="{49F5D1E6-320E-4F12-8791-EE174F39B131}" type="presParOf" srcId="{B3D4261A-58DF-43B0-B011-4BDB3DC22822}" destId="{28888BDB-832E-4107-9A70-D8C7DA67253D}" srcOrd="7" destOrd="0" presId="urn:microsoft.com/office/officeart/2005/8/layout/cycle5"/>
    <dgm:cxn modelId="{99A68CDA-5C8B-4E6B-9974-4176D7F692E9}" type="presParOf" srcId="{B3D4261A-58DF-43B0-B011-4BDB3DC22822}" destId="{7EB534DD-CE32-4C1B-BBB4-E1BCFDC93853}" srcOrd="8" destOrd="0" presId="urn:microsoft.com/office/officeart/2005/8/layout/cycle5"/>
    <dgm:cxn modelId="{E99343E3-0652-4B47-9E11-8E13A74699F7}" type="presParOf" srcId="{B3D4261A-58DF-43B0-B011-4BDB3DC22822}" destId="{C8807C51-08DE-4873-8E56-4836C0D09A85}" srcOrd="9" destOrd="0" presId="urn:microsoft.com/office/officeart/2005/8/layout/cycle5"/>
    <dgm:cxn modelId="{449046F7-FAC7-437D-89AC-33BEDF2E3A90}" type="presParOf" srcId="{B3D4261A-58DF-43B0-B011-4BDB3DC22822}" destId="{FA02C45A-9D52-437C-B89D-D623B3E3760B}" srcOrd="10" destOrd="0" presId="urn:microsoft.com/office/officeart/2005/8/layout/cycle5"/>
    <dgm:cxn modelId="{52E758D7-527C-413D-B017-9BB9F87113C2}" type="presParOf" srcId="{B3D4261A-58DF-43B0-B011-4BDB3DC22822}" destId="{1A674B30-F1FF-4E12-989B-4A3F9A4391EC}" srcOrd="11" destOrd="0" presId="urn:microsoft.com/office/officeart/2005/8/layout/cycle5"/>
    <dgm:cxn modelId="{BEE0133B-0102-4B2C-95C3-80BA828C105D}" type="presParOf" srcId="{B3D4261A-58DF-43B0-B011-4BDB3DC22822}" destId="{E34C49B4-CBEA-4360-9671-B6E8C78313A9}" srcOrd="12" destOrd="0" presId="urn:microsoft.com/office/officeart/2005/8/layout/cycle5"/>
    <dgm:cxn modelId="{29781482-EAB6-4B54-B7EA-2E56ACD54693}" type="presParOf" srcId="{B3D4261A-58DF-43B0-B011-4BDB3DC22822}" destId="{9E220303-339F-4BB3-A681-84FDE00DC3AE}" srcOrd="13" destOrd="0" presId="urn:microsoft.com/office/officeart/2005/8/layout/cycle5"/>
    <dgm:cxn modelId="{552EDEB1-D917-4550-B03D-35832D83C95B}" type="presParOf" srcId="{B3D4261A-58DF-43B0-B011-4BDB3DC22822}" destId="{95E271BC-4C41-4C6F-A771-0ACDA0E3C22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28BF-411D-451B-B669-B5EB0EEF2816}">
      <dsp:nvSpPr>
        <dsp:cNvPr id="0" name=""/>
        <dsp:cNvSpPr/>
      </dsp:nvSpPr>
      <dsp:spPr>
        <a:xfrm>
          <a:off x="2842006" y="1482245"/>
          <a:ext cx="4021755" cy="890095"/>
        </a:xfrm>
        <a:custGeom>
          <a:avLst/>
          <a:gdLst/>
          <a:ahLst/>
          <a:cxnLst/>
          <a:rect l="0" t="0" r="0" b="0"/>
          <a:pathLst>
            <a:path>
              <a:moveTo>
                <a:pt x="0" y="0"/>
              </a:moveTo>
              <a:lnTo>
                <a:pt x="0" y="731380"/>
              </a:lnTo>
              <a:lnTo>
                <a:pt x="4021755" y="731380"/>
              </a:lnTo>
              <a:lnTo>
                <a:pt x="4021755" y="890095"/>
              </a:lnTo>
            </a:path>
          </a:pathLst>
        </a:custGeom>
        <a:noFill/>
        <a:ln w="9525"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97810491-8F94-440D-B1A9-8BE8CF4B4304}">
      <dsp:nvSpPr>
        <dsp:cNvPr id="0" name=""/>
        <dsp:cNvSpPr/>
      </dsp:nvSpPr>
      <dsp:spPr>
        <a:xfrm>
          <a:off x="4139492" y="3825182"/>
          <a:ext cx="91440" cy="272533"/>
        </a:xfrm>
        <a:custGeom>
          <a:avLst/>
          <a:gdLst/>
          <a:ahLst/>
          <a:cxnLst/>
          <a:rect l="0" t="0" r="0" b="0"/>
          <a:pathLst>
            <a:path>
              <a:moveTo>
                <a:pt x="49823" y="0"/>
              </a:moveTo>
              <a:lnTo>
                <a:pt x="49823" y="113817"/>
              </a:lnTo>
              <a:lnTo>
                <a:pt x="45720" y="113817"/>
              </a:lnTo>
              <a:lnTo>
                <a:pt x="45720" y="2725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6B264-2BFE-4CC8-85F3-BAFFB3F53084}">
      <dsp:nvSpPr>
        <dsp:cNvPr id="0" name=""/>
        <dsp:cNvSpPr/>
      </dsp:nvSpPr>
      <dsp:spPr>
        <a:xfrm>
          <a:off x="2842006" y="1482245"/>
          <a:ext cx="1347309" cy="1443699"/>
        </a:xfrm>
        <a:custGeom>
          <a:avLst/>
          <a:gdLst/>
          <a:ahLst/>
          <a:cxnLst/>
          <a:rect l="0" t="0" r="0" b="0"/>
          <a:pathLst>
            <a:path>
              <a:moveTo>
                <a:pt x="0" y="0"/>
              </a:moveTo>
              <a:lnTo>
                <a:pt x="0" y="1284984"/>
              </a:lnTo>
              <a:lnTo>
                <a:pt x="1347309" y="1284984"/>
              </a:lnTo>
              <a:lnTo>
                <a:pt x="1347309" y="144369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BFC6D-5F5A-41D4-8DA3-03DDBB94CE86}">
      <dsp:nvSpPr>
        <dsp:cNvPr id="0" name=""/>
        <dsp:cNvSpPr/>
      </dsp:nvSpPr>
      <dsp:spPr>
        <a:xfrm>
          <a:off x="1273831" y="3820783"/>
          <a:ext cx="91440" cy="272533"/>
        </a:xfrm>
        <a:custGeom>
          <a:avLst/>
          <a:gdLst/>
          <a:ahLst/>
          <a:cxnLst/>
          <a:rect l="0" t="0" r="0" b="0"/>
          <a:pathLst>
            <a:path>
              <a:moveTo>
                <a:pt x="45720" y="0"/>
              </a:moveTo>
              <a:lnTo>
                <a:pt x="45720" y="2725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92C2F-61FC-45B8-BA58-C737F9B660A1}">
      <dsp:nvSpPr>
        <dsp:cNvPr id="0" name=""/>
        <dsp:cNvSpPr/>
      </dsp:nvSpPr>
      <dsp:spPr>
        <a:xfrm>
          <a:off x="1319551" y="1482245"/>
          <a:ext cx="1522455" cy="1439301"/>
        </a:xfrm>
        <a:custGeom>
          <a:avLst/>
          <a:gdLst/>
          <a:ahLst/>
          <a:cxnLst/>
          <a:rect l="0" t="0" r="0" b="0"/>
          <a:pathLst>
            <a:path>
              <a:moveTo>
                <a:pt x="1522455" y="0"/>
              </a:moveTo>
              <a:lnTo>
                <a:pt x="1522455" y="1280585"/>
              </a:lnTo>
              <a:lnTo>
                <a:pt x="0" y="1280585"/>
              </a:lnTo>
              <a:lnTo>
                <a:pt x="0" y="143930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41373-7ACE-40CD-A12C-FFB9B226E3BA}">
      <dsp:nvSpPr>
        <dsp:cNvPr id="0" name=""/>
        <dsp:cNvSpPr/>
      </dsp:nvSpPr>
      <dsp:spPr>
        <a:xfrm>
          <a:off x="2376394" y="1653713"/>
          <a:ext cx="905240" cy="89923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09251-1EF4-4146-AFA6-FED1767DB6CF}">
      <dsp:nvSpPr>
        <dsp:cNvPr id="0" name=""/>
        <dsp:cNvSpPr/>
      </dsp:nvSpPr>
      <dsp:spPr>
        <a:xfrm>
          <a:off x="3789153" y="1492271"/>
          <a:ext cx="2774017"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Program Manager</a:t>
          </a:r>
        </a:p>
      </dsp:txBody>
      <dsp:txXfrm>
        <a:off x="3789153" y="1492271"/>
        <a:ext cx="2774017" cy="1015777"/>
      </dsp:txXfrm>
    </dsp:sp>
    <dsp:sp modelId="{4719A828-48BD-4CDC-A9D2-20537BD75672}">
      <dsp:nvSpPr>
        <dsp:cNvPr id="0" name=""/>
        <dsp:cNvSpPr/>
      </dsp:nvSpPr>
      <dsp:spPr>
        <a:xfrm>
          <a:off x="2335057" y="569853"/>
          <a:ext cx="1013898" cy="91239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05020-8D27-4408-8BB2-1029D5816FD1}">
      <dsp:nvSpPr>
        <dsp:cNvPr id="0" name=""/>
        <dsp:cNvSpPr/>
      </dsp:nvSpPr>
      <dsp:spPr>
        <a:xfrm>
          <a:off x="3767329" y="429402"/>
          <a:ext cx="2230800" cy="14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Steering Committee</a:t>
          </a:r>
        </a:p>
      </dsp:txBody>
      <dsp:txXfrm>
        <a:off x="3767329" y="429402"/>
        <a:ext cx="2230800" cy="1487200"/>
      </dsp:txXfrm>
    </dsp:sp>
    <dsp:sp modelId="{3B0500F3-6F43-4835-B2E1-C7A61455AB32}">
      <dsp:nvSpPr>
        <dsp:cNvPr id="0" name=""/>
        <dsp:cNvSpPr/>
      </dsp:nvSpPr>
      <dsp:spPr>
        <a:xfrm>
          <a:off x="866931" y="2921546"/>
          <a:ext cx="905240" cy="8992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BA640-5CF4-427D-8F21-C93B7DDACB91}">
      <dsp:nvSpPr>
        <dsp:cNvPr id="0" name=""/>
        <dsp:cNvSpPr/>
      </dsp:nvSpPr>
      <dsp:spPr>
        <a:xfrm>
          <a:off x="1896366" y="2952908"/>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Metrics Committee</a:t>
          </a:r>
        </a:p>
      </dsp:txBody>
      <dsp:txXfrm>
        <a:off x="1896366" y="2952908"/>
        <a:ext cx="1523666" cy="1015777"/>
      </dsp:txXfrm>
    </dsp:sp>
    <dsp:sp modelId="{F9A86DED-6254-4596-A5D1-ADCA2654E295}">
      <dsp:nvSpPr>
        <dsp:cNvPr id="0" name=""/>
        <dsp:cNvSpPr/>
      </dsp:nvSpPr>
      <dsp:spPr>
        <a:xfrm>
          <a:off x="866931" y="4093317"/>
          <a:ext cx="905240" cy="8992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F17C6-6BE0-48C2-8E59-00E42C234893}">
      <dsp:nvSpPr>
        <dsp:cNvPr id="0" name=""/>
        <dsp:cNvSpPr/>
      </dsp:nvSpPr>
      <dsp:spPr>
        <a:xfrm>
          <a:off x="1942533" y="3960712"/>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Data Analysis Team</a:t>
          </a:r>
        </a:p>
      </dsp:txBody>
      <dsp:txXfrm>
        <a:off x="1942533" y="3960712"/>
        <a:ext cx="1523666" cy="1015777"/>
      </dsp:txXfrm>
    </dsp:sp>
    <dsp:sp modelId="{69251F27-A833-4E11-8AE2-F3DB61C39EA2}">
      <dsp:nvSpPr>
        <dsp:cNvPr id="0" name=""/>
        <dsp:cNvSpPr/>
      </dsp:nvSpPr>
      <dsp:spPr>
        <a:xfrm>
          <a:off x="3736696" y="2925944"/>
          <a:ext cx="905240" cy="8992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2A5D1-430F-45D4-A48E-1DFC9DCBA6CD}">
      <dsp:nvSpPr>
        <dsp:cNvPr id="0" name=""/>
        <dsp:cNvSpPr/>
      </dsp:nvSpPr>
      <dsp:spPr>
        <a:xfrm>
          <a:off x="4637015" y="2776132"/>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Community Engagement Committee</a:t>
          </a:r>
        </a:p>
      </dsp:txBody>
      <dsp:txXfrm>
        <a:off x="4637015" y="2776132"/>
        <a:ext cx="1523666" cy="1015777"/>
      </dsp:txXfrm>
    </dsp:sp>
    <dsp:sp modelId="{5DB0FB44-EEB6-4F81-B4B9-A41F8D5FA29A}">
      <dsp:nvSpPr>
        <dsp:cNvPr id="0" name=""/>
        <dsp:cNvSpPr/>
      </dsp:nvSpPr>
      <dsp:spPr>
        <a:xfrm>
          <a:off x="3732592" y="4097715"/>
          <a:ext cx="905240" cy="8992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84EF1-3C7F-4905-BDBB-13579F53B12D}">
      <dsp:nvSpPr>
        <dsp:cNvPr id="0" name=""/>
        <dsp:cNvSpPr/>
      </dsp:nvSpPr>
      <dsp:spPr>
        <a:xfrm>
          <a:off x="4714295" y="3993958"/>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Local Planning Teams</a:t>
          </a:r>
        </a:p>
      </dsp:txBody>
      <dsp:txXfrm>
        <a:off x="4714295" y="3993958"/>
        <a:ext cx="1523666" cy="1015777"/>
      </dsp:txXfrm>
    </dsp:sp>
    <dsp:sp modelId="{16BB8056-B70A-4A19-8FF5-96DCDDF591CE}">
      <dsp:nvSpPr>
        <dsp:cNvPr id="0" name=""/>
        <dsp:cNvSpPr/>
      </dsp:nvSpPr>
      <dsp:spPr>
        <a:xfrm>
          <a:off x="6458431" y="2372340"/>
          <a:ext cx="810661" cy="809310"/>
        </a:xfrm>
        <a:prstGeom prst="ellipse">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73D21-E290-4710-BC5B-D26A5CCA09E2}">
      <dsp:nvSpPr>
        <dsp:cNvPr id="0" name=""/>
        <dsp:cNvSpPr/>
      </dsp:nvSpPr>
      <dsp:spPr>
        <a:xfrm>
          <a:off x="7246619" y="2335325"/>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JSI</a:t>
          </a:r>
        </a:p>
      </dsp:txBody>
      <dsp:txXfrm>
        <a:off x="7246619" y="2335325"/>
        <a:ext cx="1523666" cy="1015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A1C4-FAE4-4947-8DB3-FCAFB1033B2D}">
      <dsp:nvSpPr>
        <dsp:cNvPr id="0" name=""/>
        <dsp:cNvSpPr/>
      </dsp:nvSpPr>
      <dsp:spPr>
        <a:xfrm>
          <a:off x="1757404" y="4712"/>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Community Health Needs </a:t>
          </a:r>
          <a:r>
            <a:rPr lang="en-US" sz="1100" b="1" kern="1200" dirty="0"/>
            <a:t>Assess</a:t>
          </a:r>
          <a:r>
            <a:rPr lang="en-US" sz="1100" b="0" kern="1200" dirty="0"/>
            <a:t>ment</a:t>
          </a:r>
          <a:r>
            <a:rPr lang="en-US" sz="1100" kern="1200" dirty="0"/>
            <a:t> (CHNA)</a:t>
          </a:r>
        </a:p>
      </dsp:txBody>
      <dsp:txXfrm>
        <a:off x="1802535" y="49843"/>
        <a:ext cx="1332054" cy="834243"/>
      </dsp:txXfrm>
    </dsp:sp>
    <dsp:sp modelId="{CE1159BA-B25A-4D72-B12F-D6A4E1ECB48B}">
      <dsp:nvSpPr>
        <dsp:cNvPr id="0" name=""/>
        <dsp:cNvSpPr/>
      </dsp:nvSpPr>
      <dsp:spPr>
        <a:xfrm>
          <a:off x="622008" y="466965"/>
          <a:ext cx="3693107" cy="3693107"/>
        </a:xfrm>
        <a:custGeom>
          <a:avLst/>
          <a:gdLst/>
          <a:ahLst/>
          <a:cxnLst/>
          <a:rect l="0" t="0" r="0" b="0"/>
          <a:pathLst>
            <a:path>
              <a:moveTo>
                <a:pt x="2748129" y="235057"/>
              </a:moveTo>
              <a:arcTo wR="1846553" hR="1846553" stAng="17953529" swAng="121139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288131-A25A-490E-8A55-61CB45A64A75}">
      <dsp:nvSpPr>
        <dsp:cNvPr id="0" name=""/>
        <dsp:cNvSpPr/>
      </dsp:nvSpPr>
      <dsp:spPr>
        <a:xfrm>
          <a:off x="3513581" y="128064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Hospital Implementation Strategies </a:t>
          </a:r>
        </a:p>
        <a:p>
          <a:pPr lvl="0" algn="ctr" defTabSz="488950">
            <a:lnSpc>
              <a:spcPct val="90000"/>
            </a:lnSpc>
            <a:spcBef>
              <a:spcPct val="0"/>
            </a:spcBef>
            <a:spcAft>
              <a:spcPct val="35000"/>
            </a:spcAft>
          </a:pPr>
          <a:r>
            <a:rPr lang="en-US" sz="1100" b="1" kern="1200" dirty="0"/>
            <a:t>(IS)</a:t>
          </a:r>
        </a:p>
      </dsp:txBody>
      <dsp:txXfrm>
        <a:off x="3558712" y="1325780"/>
        <a:ext cx="1332054" cy="834243"/>
      </dsp:txXfrm>
    </dsp:sp>
    <dsp:sp modelId="{FC1EDAF0-B379-4758-9EA3-50ABFFDB84C2}">
      <dsp:nvSpPr>
        <dsp:cNvPr id="0" name=""/>
        <dsp:cNvSpPr/>
      </dsp:nvSpPr>
      <dsp:spPr>
        <a:xfrm>
          <a:off x="622008" y="466965"/>
          <a:ext cx="3693107" cy="3693107"/>
        </a:xfrm>
        <a:custGeom>
          <a:avLst/>
          <a:gdLst/>
          <a:ahLst/>
          <a:cxnLst/>
          <a:rect l="0" t="0" r="0" b="0"/>
          <a:pathLst>
            <a:path>
              <a:moveTo>
                <a:pt x="3688676" y="1974404"/>
              </a:moveTo>
              <a:arcTo wR="1846553" hR="1846553" stAng="21838211" swAng="135961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D4C95F9-F98D-49AA-85F6-CEC606C06F32}">
      <dsp:nvSpPr>
        <dsp:cNvPr id="0" name=""/>
        <dsp:cNvSpPr/>
      </dsp:nvSpPr>
      <dsp:spPr>
        <a:xfrm>
          <a:off x="2842781" y="334515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Public Health</a:t>
          </a:r>
        </a:p>
        <a:p>
          <a:pPr lvl="0" algn="ctr" defTabSz="488950">
            <a:lnSpc>
              <a:spcPct val="90000"/>
            </a:lnSpc>
            <a:spcBef>
              <a:spcPct val="0"/>
            </a:spcBef>
            <a:spcAft>
              <a:spcPct val="35000"/>
            </a:spcAft>
          </a:pPr>
          <a:r>
            <a:rPr lang="en-US" sz="1100" kern="1200" dirty="0"/>
            <a:t>District Health Improvement Plan</a:t>
          </a:r>
        </a:p>
        <a:p>
          <a:pPr lvl="0" algn="ctr" defTabSz="488950">
            <a:lnSpc>
              <a:spcPct val="90000"/>
            </a:lnSpc>
            <a:spcBef>
              <a:spcPct val="0"/>
            </a:spcBef>
            <a:spcAft>
              <a:spcPct val="35000"/>
            </a:spcAft>
          </a:pPr>
          <a:r>
            <a:rPr lang="en-US" sz="1100" b="1" kern="1200" dirty="0"/>
            <a:t>(DPHIP)</a:t>
          </a:r>
        </a:p>
      </dsp:txBody>
      <dsp:txXfrm>
        <a:off x="2887912" y="3390290"/>
        <a:ext cx="1332054" cy="834243"/>
      </dsp:txXfrm>
    </dsp:sp>
    <dsp:sp modelId="{7EB534DD-CE32-4C1B-BBB4-E1BCFDC93853}">
      <dsp:nvSpPr>
        <dsp:cNvPr id="0" name=""/>
        <dsp:cNvSpPr/>
      </dsp:nvSpPr>
      <dsp:spPr>
        <a:xfrm>
          <a:off x="622008" y="466965"/>
          <a:ext cx="3693107" cy="3693107"/>
        </a:xfrm>
        <a:custGeom>
          <a:avLst/>
          <a:gdLst/>
          <a:ahLst/>
          <a:cxnLst/>
          <a:rect l="0" t="0" r="0" b="0"/>
          <a:pathLst>
            <a:path>
              <a:moveTo>
                <a:pt x="2073122" y="3679155"/>
              </a:moveTo>
              <a:arcTo wR="1846553" hR="1846553" stAng="4977129" swAng="845743"/>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8807C51-08DE-4873-8E56-4836C0D09A85}">
      <dsp:nvSpPr>
        <dsp:cNvPr id="0" name=""/>
        <dsp:cNvSpPr/>
      </dsp:nvSpPr>
      <dsp:spPr>
        <a:xfrm>
          <a:off x="672027" y="334515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State Health Improvement Plan</a:t>
          </a:r>
        </a:p>
        <a:p>
          <a:pPr lvl="0" algn="ctr" defTabSz="488950">
            <a:lnSpc>
              <a:spcPct val="90000"/>
            </a:lnSpc>
            <a:spcBef>
              <a:spcPct val="0"/>
            </a:spcBef>
            <a:spcAft>
              <a:spcPct val="35000"/>
            </a:spcAft>
          </a:pPr>
          <a:r>
            <a:rPr lang="en-US" sz="1100" b="1" kern="1200" dirty="0"/>
            <a:t>(SHIP)</a:t>
          </a:r>
        </a:p>
      </dsp:txBody>
      <dsp:txXfrm>
        <a:off x="717158" y="3390290"/>
        <a:ext cx="1332054" cy="834243"/>
      </dsp:txXfrm>
    </dsp:sp>
    <dsp:sp modelId="{1A674B30-F1FF-4E12-989B-4A3F9A4391EC}">
      <dsp:nvSpPr>
        <dsp:cNvPr id="0" name=""/>
        <dsp:cNvSpPr/>
      </dsp:nvSpPr>
      <dsp:spPr>
        <a:xfrm>
          <a:off x="622008" y="466965"/>
          <a:ext cx="3693107" cy="3693107"/>
        </a:xfrm>
        <a:custGeom>
          <a:avLst/>
          <a:gdLst/>
          <a:ahLst/>
          <a:cxnLst/>
          <a:rect l="0" t="0" r="0" b="0"/>
          <a:pathLst>
            <a:path>
              <a:moveTo>
                <a:pt x="195888" y="2674240"/>
              </a:moveTo>
              <a:arcTo wR="1846553" hR="1846553" stAng="9202178" swAng="135961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4C49B4-CBEA-4360-9671-B6E8C78313A9}">
      <dsp:nvSpPr>
        <dsp:cNvPr id="0" name=""/>
        <dsp:cNvSpPr/>
      </dsp:nvSpPr>
      <dsp:spPr>
        <a:xfrm>
          <a:off x="1227" y="128064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Evaluate</a:t>
          </a:r>
        </a:p>
      </dsp:txBody>
      <dsp:txXfrm>
        <a:off x="46358" y="1325780"/>
        <a:ext cx="1332054" cy="834243"/>
      </dsp:txXfrm>
    </dsp:sp>
    <dsp:sp modelId="{95E271BC-4C41-4C6F-A771-0ACDA0E3C22E}">
      <dsp:nvSpPr>
        <dsp:cNvPr id="0" name=""/>
        <dsp:cNvSpPr/>
      </dsp:nvSpPr>
      <dsp:spPr>
        <a:xfrm>
          <a:off x="622008" y="466965"/>
          <a:ext cx="3693107" cy="3693107"/>
        </a:xfrm>
        <a:custGeom>
          <a:avLst/>
          <a:gdLst/>
          <a:ahLst/>
          <a:cxnLst/>
          <a:rect l="0" t="0" r="0" b="0"/>
          <a:pathLst>
            <a:path>
              <a:moveTo>
                <a:pt x="444197" y="645239"/>
              </a:moveTo>
              <a:arcTo wR="1846553" hR="1846553" stAng="13235081" swAng="121139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0.58231</cdr:x>
      <cdr:y>0.3927</cdr:y>
    </cdr:from>
    <cdr:to>
      <cdr:x>0.74979</cdr:x>
      <cdr:y>0.41219</cdr:y>
    </cdr:to>
    <cdr:sp macro="" textlink="">
      <cdr:nvSpPr>
        <cdr:cNvPr id="3" name="Rectangle 2"/>
        <cdr:cNvSpPr/>
      </cdr:nvSpPr>
      <cdr:spPr>
        <a:xfrm xmlns:a="http://schemas.openxmlformats.org/drawingml/2006/main" flipV="1">
          <a:off x="3098645" y="1834416"/>
          <a:ext cx="891228" cy="91043"/>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22748FCC-137A-4304-8BAB-688347C8C29D}"/>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0.17263</cdr:x>
      <cdr:y>0.08158</cdr:y>
    </cdr:to>
    <cdr:sp macro="" textlink="">
      <cdr:nvSpPr>
        <cdr:cNvPr id="4" name="TextBox 21"/>
        <cdr:cNvSpPr txBox="1"/>
      </cdr:nvSpPr>
      <cdr:spPr>
        <a:xfrm xmlns:a="http://schemas.openxmlformats.org/drawingml/2006/main">
          <a:off x="-6343436" y="0"/>
          <a:ext cx="100963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mj-lt"/>
            </a:rPr>
            <a:t>50%</a:t>
          </a:r>
        </a:p>
      </cdr:txBody>
    </cdr:sp>
  </cdr:relSizeAnchor>
  <cdr:relSizeAnchor xmlns:cdr="http://schemas.openxmlformats.org/drawingml/2006/chartDrawing">
    <cdr:from>
      <cdr:x>0.43428</cdr:x>
      <cdr:y>0.26837</cdr:y>
    </cdr:from>
    <cdr:to>
      <cdr:x>0.7375</cdr:x>
      <cdr:y>0.31733</cdr:y>
    </cdr:to>
    <cdr:sp macro="" textlink="">
      <cdr:nvSpPr>
        <cdr:cNvPr id="5" name="TextBox 1"/>
        <cdr:cNvSpPr txBox="1"/>
      </cdr:nvSpPr>
      <cdr:spPr>
        <a:xfrm xmlns:a="http://schemas.openxmlformats.org/drawingml/2006/main">
          <a:off x="2539921" y="1012536"/>
          <a:ext cx="1773410" cy="18469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latin typeface="+mj-lt"/>
            </a:rPr>
            <a:t>Maine 34%</a:t>
          </a:r>
        </a:p>
      </cdr:txBody>
    </cdr:sp>
  </cdr:relSizeAnchor>
</c:userShapes>
</file>

<file path=ppt/drawings/drawing11.xml><?xml version="1.0" encoding="utf-8"?>
<c:userShapes xmlns:c="http://schemas.openxmlformats.org/drawingml/2006/chart">
  <cdr:relSizeAnchor xmlns:cdr="http://schemas.openxmlformats.org/drawingml/2006/chartDrawing">
    <cdr:from>
      <cdr:x>0.5538</cdr:x>
      <cdr:y>0.22016</cdr:y>
    </cdr:from>
    <cdr:to>
      <cdr:x>0.72446</cdr:x>
      <cdr:y>0.30153</cdr:y>
    </cdr:to>
    <cdr:sp macro="" textlink="">
      <cdr:nvSpPr>
        <cdr:cNvPr id="2" name="TextBox 1"/>
        <cdr:cNvSpPr txBox="1"/>
      </cdr:nvSpPr>
      <cdr:spPr>
        <a:xfrm xmlns:a="http://schemas.openxmlformats.org/drawingml/2006/main">
          <a:off x="2413198" y="846491"/>
          <a:ext cx="743654" cy="312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1"/>
              </a:solidFill>
            </a:rPr>
            <a:t>25%</a:t>
          </a:r>
        </a:p>
      </cdr:txBody>
    </cdr:sp>
  </cdr:relSizeAnchor>
</c:userShapes>
</file>

<file path=ppt/drawings/drawing12.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D48A9401-F693-4992-A9B0-7D4B8922342E}"/>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0.58809</cdr:x>
      <cdr:y>0.69785</cdr:y>
    </cdr:from>
    <cdr:to>
      <cdr:x>0.66047</cdr:x>
      <cdr:y>0.70765</cdr:y>
    </cdr:to>
    <cdr:sp macro="" textlink="">
      <cdr:nvSpPr>
        <cdr:cNvPr id="3" name="Rectangle 2"/>
        <cdr:cNvSpPr/>
      </cdr:nvSpPr>
      <cdr:spPr>
        <a:xfrm xmlns:a="http://schemas.openxmlformats.org/drawingml/2006/main" flipV="1">
          <a:off x="4806452" y="3266655"/>
          <a:ext cx="591560" cy="45874"/>
        </a:xfrm>
        <a:prstGeom xmlns:a="http://schemas.openxmlformats.org/drawingml/2006/main" prst="rect">
          <a:avLst/>
        </a:prstGeom>
        <a:ln xmlns:a="http://schemas.openxmlformats.org/drawingml/2006/main">
          <a:no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0.52805</cdr:x>
      <cdr:y>0.71368</cdr:y>
    </cdr:from>
    <cdr:to>
      <cdr:x>0.59813</cdr:x>
      <cdr:y>0.72344</cdr:y>
    </cdr:to>
    <cdr:sp macro="" textlink="">
      <cdr:nvSpPr>
        <cdr:cNvPr id="2" name="Rectangle 1"/>
        <cdr:cNvSpPr/>
      </cdr:nvSpPr>
      <cdr:spPr>
        <a:xfrm xmlns:a="http://schemas.openxmlformats.org/drawingml/2006/main" flipV="1">
          <a:off x="4315784" y="3340741"/>
          <a:ext cx="572681" cy="45687"/>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14.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202FAEC2-DAB2-4AD1-92F7-CD6F8CC51CA6}"/>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2E3B9318-5B82-4FCC-9CB9-9068A79FE839}"/>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752FCB22-10A4-4BA9-9F19-23FF9954434C}"/>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2EE6BC88-9EEE-4416-98B5-63252B711483}"/>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0EAFF454-4648-4631-9864-F092C1330930}"/>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E24202E0-16B6-4713-B17A-56BBCFC5DB0D}"/>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C2017DFD-AB8A-4B38-8E0D-64ABF7AFDE2C}"/>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0.60964</cdr:x>
      <cdr:y>0.11124</cdr:y>
    </cdr:from>
    <cdr:to>
      <cdr:x>0.7803</cdr:x>
      <cdr:y>0.19261</cdr:y>
    </cdr:to>
    <cdr:sp macro="" textlink="">
      <cdr:nvSpPr>
        <cdr:cNvPr id="2" name="TextBox 1"/>
        <cdr:cNvSpPr txBox="1"/>
      </cdr:nvSpPr>
      <cdr:spPr>
        <a:xfrm xmlns:a="http://schemas.openxmlformats.org/drawingml/2006/main">
          <a:off x="3043429" y="427712"/>
          <a:ext cx="851968" cy="312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1"/>
              </a:solidFill>
            </a:rPr>
            <a:t>79%</a:t>
          </a:r>
        </a:p>
      </cdr:txBody>
    </cdr:sp>
  </cdr:relSizeAnchor>
</c:userShapes>
</file>

<file path=ppt/drawings/drawing7.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067F708D-733E-4B16-9305-1BB3B0DDF48A}"/>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D59D29EF-184F-44DA-9225-0C899B4FF3AE}"/>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xmlns="" id="{D299F2E8-5BE6-441B-A227-D571EB51F4B0}"/>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0.17263</cdr:x>
      <cdr:y>0.08465</cdr:y>
    </cdr:to>
    <cdr:sp macro="" textlink="">
      <cdr:nvSpPr>
        <cdr:cNvPr id="4" name="TextBox 21"/>
        <cdr:cNvSpPr txBox="1"/>
      </cdr:nvSpPr>
      <cdr:spPr>
        <a:xfrm xmlns:a="http://schemas.openxmlformats.org/drawingml/2006/main">
          <a:off x="-519843" y="-2640818"/>
          <a:ext cx="97299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mj-lt"/>
            </a:rPr>
            <a:t>50%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42694C-4018-4D12-A9FA-6A512ADA38B2}" type="datetimeFigureOut">
              <a:rPr lang="en-US" smtClean="0"/>
              <a:t>10/9/2018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42DEB1-45F9-4A73-AC1A-B85BF7E1632B}" type="slidenum">
              <a:rPr lang="en-US" smtClean="0"/>
              <a:t>‹#›</a:t>
            </a:fld>
            <a:endParaRPr lang="en-US"/>
          </a:p>
        </p:txBody>
      </p:sp>
    </p:spTree>
    <p:extLst>
      <p:ext uri="{BB962C8B-B14F-4D97-AF65-F5344CB8AC3E}">
        <p14:creationId xmlns:p14="http://schemas.microsoft.com/office/powerpoint/2010/main" val="340107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8AAC10-CFEF-A94C-A6E5-BCF807DBDEA9}" type="datetimeFigureOut">
              <a:rPr lang="en-US" smtClean="0"/>
              <a:t>10/9/2018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5E2EEE-0310-C24D-981C-65A489894E8C}" type="slidenum">
              <a:rPr lang="en-US" smtClean="0"/>
              <a:t>‹#›</a:t>
            </a:fld>
            <a:endParaRPr lang="en-US"/>
          </a:p>
        </p:txBody>
      </p:sp>
    </p:spTree>
    <p:extLst>
      <p:ext uri="{BB962C8B-B14F-4D97-AF65-F5344CB8AC3E}">
        <p14:creationId xmlns:p14="http://schemas.microsoft.com/office/powerpoint/2010/main" val="165097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xmlns="">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a:t>
            </a:fld>
            <a:endParaRPr lang="en-US"/>
          </a:p>
        </p:txBody>
      </p:sp>
    </p:spTree>
    <p:extLst>
      <p:ext uri="{BB962C8B-B14F-4D97-AF65-F5344CB8AC3E}">
        <p14:creationId xmlns:p14="http://schemas.microsoft.com/office/powerpoint/2010/main" val="417716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10</a:t>
            </a:fld>
            <a:endParaRPr lang="en-US"/>
          </a:p>
        </p:txBody>
      </p:sp>
    </p:spTree>
    <p:extLst>
      <p:ext uri="{BB962C8B-B14F-4D97-AF65-F5344CB8AC3E}">
        <p14:creationId xmlns:p14="http://schemas.microsoft.com/office/powerpoint/2010/main" val="92174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11</a:t>
            </a:fld>
            <a:endParaRPr lang="en-US"/>
          </a:p>
        </p:txBody>
      </p:sp>
    </p:spTree>
    <p:extLst>
      <p:ext uri="{BB962C8B-B14F-4D97-AF65-F5344CB8AC3E}">
        <p14:creationId xmlns:p14="http://schemas.microsoft.com/office/powerpoint/2010/main" val="366239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12</a:t>
            </a:fld>
            <a:endParaRPr lang="en-US"/>
          </a:p>
        </p:txBody>
      </p:sp>
    </p:spTree>
    <p:extLst>
      <p:ext uri="{BB962C8B-B14F-4D97-AF65-F5344CB8AC3E}">
        <p14:creationId xmlns:p14="http://schemas.microsoft.com/office/powerpoint/2010/main" val="315864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13</a:t>
            </a:fld>
            <a:endParaRPr lang="en-US"/>
          </a:p>
        </p:txBody>
      </p:sp>
    </p:spTree>
    <p:extLst>
      <p:ext uri="{BB962C8B-B14F-4D97-AF65-F5344CB8AC3E}">
        <p14:creationId xmlns:p14="http://schemas.microsoft.com/office/powerpoint/2010/main" val="321261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JSI or other facilitator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County Profile provides almost 200 health data indicators from over 30 sources. Looking through the document, you’ll see that wherever possible, we’ve included data for the county for two points in time (to note any changes over time), state data (to compare the county to the state), and national data (to compare the county and the state to the US). Along with the data, you’ll notice some symbols. These symbols show whether there are important changes in the data over time, and show where County data is notably better or worse than the state or the nation.</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When we’re looking at the County level data to see if things changed over time:</a:t>
            </a:r>
          </a:p>
          <a:p>
            <a:r>
              <a:rPr lang="en-US" sz="1200" kern="1200" baseline="0" dirty="0">
                <a:solidFill>
                  <a:schemeClr val="tx1"/>
                </a:solidFill>
                <a:effectLst/>
                <a:latin typeface="+mn-lt"/>
                <a:ea typeface="+mn-ea"/>
                <a:cs typeface="+mn-cs"/>
              </a:rPr>
              <a:t>A star means that the health issue or problem is getting better over time</a:t>
            </a:r>
          </a:p>
          <a:p>
            <a:r>
              <a:rPr lang="en-US" sz="1200" kern="1200" baseline="0" dirty="0">
                <a:solidFill>
                  <a:schemeClr val="tx1"/>
                </a:solidFill>
                <a:effectLst/>
                <a:latin typeface="+mn-lt"/>
                <a:ea typeface="+mn-ea"/>
                <a:cs typeface="+mn-cs"/>
              </a:rPr>
              <a:t>A red exclamation point means that the health issue or problem is getting worse over time</a:t>
            </a:r>
          </a:p>
          <a:p>
            <a:r>
              <a:rPr lang="en-US" sz="1200" kern="1200" baseline="0" dirty="0">
                <a:solidFill>
                  <a:schemeClr val="tx1"/>
                </a:solidFill>
                <a:effectLst/>
                <a:latin typeface="+mn-lt"/>
                <a:ea typeface="+mn-ea"/>
                <a:cs typeface="+mn-cs"/>
              </a:rPr>
              <a:t>A gray circle means that any change in the data over time is not statistically significant</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Looking at County data in comparison to the state and national data:</a:t>
            </a:r>
          </a:p>
          <a:p>
            <a:r>
              <a:rPr lang="en-US" sz="1200" kern="1200" baseline="0" dirty="0">
                <a:solidFill>
                  <a:schemeClr val="tx1"/>
                </a:solidFill>
                <a:effectLst/>
                <a:latin typeface="+mn-lt"/>
                <a:ea typeface="+mn-ea"/>
                <a:cs typeface="+mn-cs"/>
              </a:rPr>
              <a:t>A star means that the County is doing significantly better than the state or national average</a:t>
            </a:r>
          </a:p>
          <a:p>
            <a:r>
              <a:rPr lang="en-US" sz="1200" kern="1200" baseline="0" dirty="0">
                <a:solidFill>
                  <a:schemeClr val="tx1"/>
                </a:solidFill>
                <a:effectLst/>
                <a:latin typeface="+mn-lt"/>
                <a:ea typeface="+mn-ea"/>
                <a:cs typeface="+mn-cs"/>
              </a:rPr>
              <a:t>An exclamation point means that the county is doing significantly worse than the state or national average</a:t>
            </a:r>
          </a:p>
          <a:p>
            <a:r>
              <a:rPr lang="en-US" sz="1200" kern="1200" baseline="0" dirty="0">
                <a:solidFill>
                  <a:schemeClr val="tx1"/>
                </a:solidFill>
                <a:effectLst/>
                <a:latin typeface="+mn-lt"/>
                <a:ea typeface="+mn-ea"/>
                <a:cs typeface="+mn-cs"/>
              </a:rPr>
              <a:t>A gray circle means there is no statistically significance between the County and the state or national average</a:t>
            </a:r>
          </a:p>
          <a:p>
            <a:r>
              <a:rPr lang="en-US" sz="1200" kern="1200" baseline="0" dirty="0">
                <a:solidFill>
                  <a:schemeClr val="tx1"/>
                </a:solidFill>
                <a:effectLst/>
                <a:latin typeface="+mn-lt"/>
                <a:ea typeface="+mn-ea"/>
                <a:cs typeface="+mn-cs"/>
              </a:rPr>
              <a:t>N/A means that there isn’t enough data to make a comparison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14</a:t>
            </a:fld>
            <a:endParaRPr lang="en-US" altLang="en-US" dirty="0"/>
          </a:p>
        </p:txBody>
      </p:sp>
    </p:spTree>
    <p:extLst>
      <p:ext uri="{BB962C8B-B14F-4D97-AF65-F5344CB8AC3E}">
        <p14:creationId xmlns:p14="http://schemas.microsoft.com/office/powerpoint/2010/main" val="2673583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eaLnBrk="1" hangingPunct="1">
              <a:defRPr/>
            </a:pPr>
            <a:endParaRPr lang="en-US" altLang="en-US" dirty="0"/>
          </a:p>
          <a:p>
            <a:pPr eaLnBrk="1" hangingPunct="1">
              <a:defRPr/>
            </a:pPr>
            <a:r>
              <a:rPr lang="en-US" altLang="en-US" dirty="0"/>
              <a:t>Lets use</a:t>
            </a:r>
            <a:r>
              <a:rPr lang="en-US" altLang="en-US" baseline="0" dirty="0"/>
              <a:t> this line as an example</a:t>
            </a:r>
          </a:p>
          <a:p>
            <a:pPr eaLnBrk="1" hangingPunct="1">
              <a:defRPr/>
            </a:pPr>
            <a:r>
              <a:rPr lang="en-US" altLang="en-US" baseline="0" dirty="0"/>
              <a:t>Here, we can compare the overall death rate in Androscoggin County between 2007-2011 and 2012-2016. Although the rate is higher in Point 2, the gray circle tells us that the change over time was not significant.</a:t>
            </a:r>
          </a:p>
          <a:p>
            <a:pPr eaLnBrk="1" hangingPunct="1">
              <a:defRPr/>
            </a:pPr>
            <a:r>
              <a:rPr lang="en-US" altLang="en-US" baseline="0" dirty="0"/>
              <a:t>We then look at the most recent data compared to the state and to the US. Here, the red exclamation point tells us that the County rate is significantly higher then the state and the US. </a:t>
            </a:r>
            <a:endParaRPr lang="en-US" altLang="en-US" dirty="0"/>
          </a:p>
          <a:p>
            <a:pPr eaLnBrk="1" hangingPunct="1">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15</a:t>
            </a:fld>
            <a:endParaRPr lang="en-US" altLang="en-US" dirty="0"/>
          </a:p>
        </p:txBody>
      </p:sp>
    </p:spTree>
    <p:extLst>
      <p:ext uri="{BB962C8B-B14F-4D97-AF65-F5344CB8AC3E}">
        <p14:creationId xmlns:p14="http://schemas.microsoft.com/office/powerpoint/2010/main" val="3193076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1" kern="1200" dirty="0">
                <a:solidFill>
                  <a:schemeClr val="accent4"/>
                </a:solidFill>
                <a:effectLst/>
                <a:latin typeface="+mn-lt"/>
                <a:ea typeface="+mn-ea"/>
                <a:cs typeface="+mn-cs"/>
              </a:rPr>
              <a:t>JSI or Other Facilitator</a:t>
            </a:r>
            <a:endParaRPr lang="en-US" dirty="0"/>
          </a:p>
          <a:p>
            <a:pPr marL="0" indent="0">
              <a:buFont typeface="+mj-lt"/>
              <a:buNone/>
            </a:pPr>
            <a:endParaRPr lang="en-US" dirty="0"/>
          </a:p>
          <a:p>
            <a:pPr marL="0" indent="0">
              <a:buFont typeface="+mj-lt"/>
              <a:buNone/>
            </a:pPr>
            <a:r>
              <a:rPr lang="en-US" dirty="0"/>
              <a:t>We</a:t>
            </a:r>
            <a:r>
              <a:rPr lang="en-US" baseline="0" dirty="0"/>
              <a:t> encourage you to spend some time looking through the County Health Profile. We won’t be able to cover all that is in the document during this presentation today, but we’ve pulled out a number of key findings to give you an overview of health in each county.</a:t>
            </a:r>
          </a:p>
          <a:p>
            <a:pPr marL="0" indent="0">
              <a:buFont typeface="+mj-lt"/>
              <a:buNone/>
            </a:pPr>
            <a:endParaRPr lang="en-US" baseline="0" dirty="0"/>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following </a:t>
            </a:r>
            <a:r>
              <a:rPr lang="en-US" sz="1200" kern="1200" dirty="0">
                <a:solidFill>
                  <a:schemeClr val="tx1"/>
                </a:solidFill>
                <a:effectLst/>
                <a:latin typeface="+mn-lt"/>
                <a:ea typeface="+mn-ea"/>
                <a:cs typeface="+mn-cs"/>
              </a:rPr>
              <a:t>data was chosen for this PowerPoint based on the criteria below:</a:t>
            </a:r>
          </a:p>
          <a:p>
            <a:pPr marL="228600" lvl="0" indent="-228600">
              <a:buFont typeface="+mj-lt"/>
              <a:buAutoNum type="arabicPeriod"/>
            </a:pPr>
            <a:r>
              <a:rPr lang="en-US" sz="1200" kern="1200" dirty="0">
                <a:solidFill>
                  <a:schemeClr val="tx1"/>
                </a:solidFill>
                <a:effectLst/>
                <a:latin typeface="+mn-lt"/>
                <a:ea typeface="+mn-ea"/>
                <a:cs typeface="+mn-cs"/>
              </a:rPr>
              <a:t>Previous County Priorities</a:t>
            </a:r>
          </a:p>
          <a:p>
            <a:pPr marL="228600" lvl="0" indent="-228600">
              <a:buFont typeface="+mj-lt"/>
              <a:buAutoNum type="arabicPeriod"/>
            </a:pPr>
            <a:r>
              <a:rPr lang="en-US" sz="1200" kern="1200" dirty="0">
                <a:solidFill>
                  <a:schemeClr val="tx1"/>
                </a:solidFill>
                <a:effectLst/>
                <a:latin typeface="+mn-lt"/>
                <a:ea typeface="+mn-ea"/>
                <a:cs typeface="+mn-cs"/>
              </a:rPr>
              <a:t>Indicators visualized in the County Health Profile</a:t>
            </a:r>
          </a:p>
          <a:p>
            <a:pPr marL="228600" lvl="0" indent="-228600">
              <a:buFont typeface="+mj-lt"/>
              <a:buAutoNum type="arabicPeriod"/>
            </a:pPr>
            <a:r>
              <a:rPr lang="en-US" sz="1200" kern="1200" dirty="0">
                <a:solidFill>
                  <a:schemeClr val="tx1"/>
                </a:solidFill>
                <a:effectLst/>
                <a:latin typeface="+mn-lt"/>
                <a:ea typeface="+mn-ea"/>
                <a:cs typeface="+mn-cs"/>
              </a:rPr>
              <a:t>The county level data significantly diverges from the state and/or nation in either a positive or negative direction. </a:t>
            </a:r>
          </a:p>
          <a:p>
            <a:pPr marL="228600" lvl="0" indent="-228600">
              <a:buFont typeface="+mj-lt"/>
              <a:buAutoNum type="arabicPeriod"/>
            </a:pPr>
            <a:r>
              <a:rPr lang="en-US" sz="1200" kern="1200" dirty="0">
                <a:solidFill>
                  <a:schemeClr val="tx1"/>
                </a:solidFill>
                <a:effectLst/>
                <a:latin typeface="+mn-lt"/>
                <a:ea typeface="+mn-ea"/>
                <a:cs typeface="+mn-cs"/>
              </a:rPr>
              <a:t>Significant changes in prevalence, incidence or health behavior over time (trend)</a:t>
            </a:r>
          </a:p>
          <a:p>
            <a:pPr marL="228600" lvl="0" indent="-228600">
              <a:buFont typeface="+mj-lt"/>
              <a:buAutoNum type="arabicPeriod"/>
            </a:pPr>
            <a:r>
              <a:rPr lang="en-US" sz="1200" kern="1200" dirty="0">
                <a:solidFill>
                  <a:schemeClr val="tx1"/>
                </a:solidFill>
                <a:effectLst/>
                <a:latin typeface="+mn-lt"/>
                <a:ea typeface="+mn-ea"/>
                <a:cs typeface="+mn-cs"/>
              </a:rPr>
              <a:t>The magnitude of impact is significant (i.e. high rates of prevalence and incidence). (i.e.: does this indicator impact leading cause of mortality and/or morbidity?)</a:t>
            </a:r>
          </a:p>
          <a:p>
            <a:pPr marL="228600" lvl="0" indent="-228600">
              <a:buFont typeface="+mj-lt"/>
              <a:buAutoNum type="arabicPeriod"/>
            </a:pPr>
            <a:r>
              <a:rPr lang="en-US" sz="1200" kern="1200" dirty="0">
                <a:solidFill>
                  <a:schemeClr val="tx1"/>
                </a:solidFill>
                <a:effectLst/>
                <a:latin typeface="+mn-lt"/>
                <a:ea typeface="+mn-ea"/>
                <a:cs typeface="+mn-cs"/>
              </a:rPr>
              <a:t>Based on the criteria above, the “33 Key Indicators” were used to prioritize “tie breaks”</a:t>
            </a:r>
          </a:p>
          <a:p>
            <a:pPr marL="228600" lvl="0" indent="-228600">
              <a:buFont typeface="+mj-lt"/>
              <a:buAutoNum type="arabicPeriod"/>
            </a:pPr>
            <a:r>
              <a:rPr lang="en-US" sz="1200" kern="1200" dirty="0">
                <a:solidFill>
                  <a:schemeClr val="tx1"/>
                </a:solidFill>
                <a:effectLst/>
                <a:latin typeface="+mn-lt"/>
                <a:ea typeface="+mn-ea"/>
                <a:cs typeface="+mn-cs"/>
              </a:rPr>
              <a:t>Requests</a:t>
            </a:r>
            <a:r>
              <a:rPr lang="en-US" sz="1200" kern="1200" baseline="0" dirty="0">
                <a:solidFill>
                  <a:schemeClr val="tx1"/>
                </a:solidFill>
                <a:effectLst/>
                <a:latin typeface="+mn-lt"/>
                <a:ea typeface="+mn-ea"/>
                <a:cs typeface="+mn-cs"/>
              </a:rPr>
              <a:t> by local planning teams</a:t>
            </a:r>
            <a:endParaRPr lang="en-US" sz="1200" kern="1200" dirty="0">
              <a:solidFill>
                <a:schemeClr val="tx1"/>
              </a:solidFill>
              <a:effectLst/>
              <a:latin typeface="+mn-lt"/>
              <a:ea typeface="+mn-ea"/>
              <a:cs typeface="+mn-cs"/>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16</a:t>
            </a:fld>
            <a:endParaRPr lang="en-US"/>
          </a:p>
        </p:txBody>
      </p:sp>
    </p:spTree>
    <p:extLst>
      <p:ext uri="{BB962C8B-B14F-4D97-AF65-F5344CB8AC3E}">
        <p14:creationId xmlns:p14="http://schemas.microsoft.com/office/powerpoint/2010/main" val="240021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dirty="0"/>
          </a:p>
          <a:p>
            <a:r>
              <a:rPr lang="en-US" dirty="0"/>
              <a:t>Direct people to</a:t>
            </a:r>
            <a:r>
              <a:rPr lang="en-US" baseline="0" dirty="0"/>
              <a:t> </a:t>
            </a:r>
            <a:r>
              <a:rPr lang="en-US" dirty="0"/>
              <a:t>Page</a:t>
            </a:r>
            <a:r>
              <a:rPr lang="en-US" baseline="0" dirty="0"/>
              <a:t> 5-8 of County Profile for more information on demographics</a:t>
            </a:r>
          </a:p>
          <a:p>
            <a:endParaRPr lang="en-US" dirty="0"/>
          </a:p>
          <a:p>
            <a:r>
              <a:rPr lang="en-US" b="1" dirty="0"/>
              <a:t>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Cumberland is one of 5 counties where 12-18% of population is over 65 – the lowest percentages in the state.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It’s important to understand the age distribution in a community when assessing health status – for example, older individuals typically have more complex/chronic conditions and physical vulnerabilities (e.g. falls) and young people may be more apt to engage in risky behaviors (</a:t>
            </a:r>
            <a:r>
              <a:rPr lang="en-US" baseline="0" dirty="0" err="1"/>
              <a:t>e.g</a:t>
            </a:r>
            <a:r>
              <a:rPr lang="en-US" baseline="0" dirty="0"/>
              <a:t> alcohol and tobacco use, unprotected sex)</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RURALITY:</a:t>
            </a:r>
          </a:p>
          <a:p>
            <a:pPr marL="171450" indent="-171450">
              <a:buFont typeface="Arial" panose="020B0604020202020204" pitchFamily="34" charset="0"/>
              <a:buChar char="•"/>
            </a:pPr>
            <a:r>
              <a:rPr lang="en-US" baseline="0" dirty="0"/>
              <a:t>Of all counties in Maine, Cumberland has the lowest percentage of people living in a rural area – 36%. This is about half of the percentage for the state overall (61%)</a:t>
            </a:r>
          </a:p>
          <a:p>
            <a:pPr marL="171450" indent="-171450">
              <a:buFont typeface="Arial" panose="020B0604020202020204" pitchFamily="34" charset="0"/>
              <a:buChar char="•"/>
            </a:pPr>
            <a:r>
              <a:rPr lang="en-US" baseline="0" dirty="0"/>
              <a:t>There are a number of risk factors associated with urban living that have an affect on ones health – population density, pollution, crime, lack of safe green space, and housing related health risks – just to name a few. </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17</a:t>
            </a:fld>
            <a:endParaRPr lang="en-US"/>
          </a:p>
        </p:txBody>
      </p:sp>
    </p:spTree>
    <p:extLst>
      <p:ext uri="{BB962C8B-B14F-4D97-AF65-F5344CB8AC3E}">
        <p14:creationId xmlns:p14="http://schemas.microsoft.com/office/powerpoint/2010/main" val="173986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dirty="0"/>
          </a:p>
          <a:p>
            <a:r>
              <a:rPr lang="en-US" b="1" dirty="0"/>
              <a:t>EDUCATION: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Darker purple on the map shows an increase between the year 2000 and 2016. In Cumberland County, the percentage of population with an </a:t>
            </a:r>
            <a:r>
              <a:rPr lang="en-US" baseline="0" dirty="0" err="1"/>
              <a:t>Assoc</a:t>
            </a:r>
            <a:r>
              <a:rPr lang="en-US" baseline="0" dirty="0"/>
              <a:t> degree or higher increased approximately between 10-11% between 2000 and 2016. Cumberland County has the highest percentage of residents with </a:t>
            </a:r>
            <a:r>
              <a:rPr lang="en-US" baseline="0" dirty="0" err="1"/>
              <a:t>Assoc</a:t>
            </a:r>
            <a:r>
              <a:rPr lang="en-US" baseline="0" dirty="0"/>
              <a:t> Degree or higher – 53% compared to 37% for the state overall.</a:t>
            </a:r>
            <a:endParaRPr lang="en-US" dirty="0"/>
          </a:p>
          <a:p>
            <a:pPr marL="171450" indent="-171450">
              <a:buFont typeface="Arial" panose="020B0604020202020204" pitchFamily="34" charset="0"/>
              <a:buChar char="•"/>
            </a:pPr>
            <a:r>
              <a:rPr lang="en-US" dirty="0"/>
              <a:t>Higher</a:t>
            </a:r>
            <a:r>
              <a:rPr lang="en-US" baseline="0" dirty="0"/>
              <a:t> education is associated with improved health outcomes and social development at the individual and community level. The health benefits of higher education typically include better access to resources, safer and more stable housing, and better engagement with providers. Those with lower levels of education typically have more difficulty navigating the health system and are exposed to more chronic stress. </a:t>
            </a:r>
          </a:p>
          <a:p>
            <a:pPr marL="171450" indent="-171450">
              <a:buFont typeface="Arial" panose="020B0604020202020204" pitchFamily="34" charset="0"/>
              <a:buChar cha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Turn to Page 18 of the County Health Profile – the Social Determinants of Health Section. Here you find other data points related to socioeconomic status, like median household income and </a:t>
            </a:r>
            <a:r>
              <a:rPr lang="en-US" sz="1200" kern="1200" baseline="0" dirty="0">
                <a:solidFill>
                  <a:schemeClr val="tx1"/>
                </a:solidFill>
                <a:latin typeface="+mn-lt"/>
                <a:ea typeface="+mn-ea"/>
                <a:cs typeface="+mn-cs"/>
              </a:rPr>
              <a:t>unemployment</a:t>
            </a:r>
            <a:r>
              <a:rPr lang="en-US" baseline="0" dirty="0"/>
              <a:t> rate.</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18</a:t>
            </a:fld>
            <a:endParaRPr lang="en-US"/>
          </a:p>
        </p:txBody>
      </p:sp>
    </p:spTree>
    <p:extLst>
      <p:ext uri="{BB962C8B-B14F-4D97-AF65-F5344CB8AC3E}">
        <p14:creationId xmlns:p14="http://schemas.microsoft.com/office/powerpoint/2010/main" val="2906449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pPr defTabSz="932871">
              <a:defRPr/>
            </a:pPr>
            <a:endParaRPr lang="en-US" b="1" dirty="0"/>
          </a:p>
          <a:p>
            <a:pPr defTabSz="932871">
              <a:defRPr/>
            </a:pPr>
            <a:r>
              <a:rPr lang="en-US" b="1" dirty="0"/>
              <a:t>LGBT:</a:t>
            </a:r>
          </a:p>
          <a:p>
            <a:pPr marL="171450" indent="-171450" defTabSz="932871">
              <a:buFont typeface="Arial" panose="020B0604020202020204" pitchFamily="34" charset="0"/>
              <a:buChar char="•"/>
              <a:defRPr/>
            </a:pPr>
            <a:r>
              <a:rPr lang="en-US" b="0" dirty="0"/>
              <a:t>Between</a:t>
            </a:r>
            <a:r>
              <a:rPr lang="en-US" b="0" baseline="0" dirty="0"/>
              <a:t> 2011 and 2017, the percentage of high school students identifying as LGB in Cumberland County nearly doubled – from 6% to 11%</a:t>
            </a:r>
          </a:p>
          <a:p>
            <a:pPr marL="171450" indent="-171450" defTabSz="932871">
              <a:buFont typeface="Arial" panose="020B0604020202020204" pitchFamily="34" charset="0"/>
              <a:buChar char="•"/>
              <a:defRPr/>
            </a:pPr>
            <a:r>
              <a:rPr lang="en-US" b="0" baseline="0" dirty="0"/>
              <a:t>Those that identify as LGB may face obstacles in accessing culturally competent health care services</a:t>
            </a:r>
          </a:p>
          <a:p>
            <a:pPr marL="171450" indent="-171450" defTabSz="932871">
              <a:buFont typeface="Arial" panose="020B0604020202020204" pitchFamily="34" charset="0"/>
              <a:buChar char="•"/>
              <a:defRPr/>
            </a:pPr>
            <a:r>
              <a:rPr lang="en-US" b="0" baseline="0" dirty="0"/>
              <a:t>LGB individuals are at a higher risk of being homeless when they are young, are more likely to be harassed and discriminated against at school and in the workplace, and face disparities with respect to rates of chronic disease, substance use, mental health issues, sexual health issues, and violence</a:t>
            </a:r>
          </a:p>
          <a:p>
            <a:pPr marL="171450" indent="-171450" defTabSz="932871">
              <a:buFont typeface="Arial" panose="020B0604020202020204" pitchFamily="34" charset="0"/>
              <a:buChar char="•"/>
              <a:defRPr/>
            </a:pPr>
            <a:r>
              <a:rPr lang="en-US" b="0" baseline="0" dirty="0"/>
              <a:t>The percentage of adults who identify as LGBTQ is 4.3%</a:t>
            </a:r>
          </a:p>
          <a:p>
            <a:pPr marL="171450" indent="-171450" defTabSz="932871">
              <a:buFont typeface="Arial" panose="020B0604020202020204" pitchFamily="34" charset="0"/>
              <a:buChar char="•"/>
              <a:defRPr/>
            </a:pPr>
            <a:endParaRPr lang="en-US" b="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19</a:t>
            </a:fld>
            <a:endParaRPr lang="en-US"/>
          </a:p>
        </p:txBody>
      </p:sp>
    </p:spTree>
    <p:extLst>
      <p:ext uri="{BB962C8B-B14F-4D97-AF65-F5344CB8AC3E}">
        <p14:creationId xmlns:p14="http://schemas.microsoft.com/office/powerpoint/2010/main" val="234341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71450" indent="-296711" eaLnBrk="0" hangingPunct="0">
              <a:defRPr>
                <a:solidFill>
                  <a:schemeClr val="tx1"/>
                </a:solidFill>
                <a:latin typeface="Calibri" charset="0"/>
                <a:ea typeface="Arial" charset="0"/>
                <a:cs typeface="Arial" charset="0"/>
              </a:defRPr>
            </a:lvl2pPr>
            <a:lvl3pPr marL="1186847" indent="-237369" eaLnBrk="0" hangingPunct="0">
              <a:defRPr>
                <a:solidFill>
                  <a:schemeClr val="tx1"/>
                </a:solidFill>
                <a:latin typeface="Calibri" charset="0"/>
                <a:ea typeface="Arial" charset="0"/>
                <a:cs typeface="Arial" charset="0"/>
              </a:defRPr>
            </a:lvl3pPr>
            <a:lvl4pPr marL="1661585" indent="-237369" eaLnBrk="0" hangingPunct="0">
              <a:defRPr>
                <a:solidFill>
                  <a:schemeClr val="tx1"/>
                </a:solidFill>
                <a:latin typeface="Calibri" charset="0"/>
                <a:ea typeface="Arial" charset="0"/>
                <a:cs typeface="Arial" charset="0"/>
              </a:defRPr>
            </a:lvl4pPr>
            <a:lvl5pPr marL="2136324" indent="-237369" eaLnBrk="0" hangingPunct="0">
              <a:defRPr>
                <a:solidFill>
                  <a:schemeClr val="tx1"/>
                </a:solidFill>
                <a:latin typeface="Calibri" charset="0"/>
                <a:ea typeface="Arial" charset="0"/>
                <a:cs typeface="Arial" charset="0"/>
              </a:defRPr>
            </a:lvl5pPr>
            <a:lvl6pPr marL="2611062" indent="-237369" eaLnBrk="0" fontAlgn="base" hangingPunct="0">
              <a:spcBef>
                <a:spcPct val="0"/>
              </a:spcBef>
              <a:spcAft>
                <a:spcPct val="0"/>
              </a:spcAft>
              <a:defRPr>
                <a:solidFill>
                  <a:schemeClr val="tx1"/>
                </a:solidFill>
                <a:latin typeface="Calibri" charset="0"/>
                <a:ea typeface="Arial" charset="0"/>
                <a:cs typeface="Arial" charset="0"/>
              </a:defRPr>
            </a:lvl6pPr>
            <a:lvl7pPr marL="3085801" indent="-237369" eaLnBrk="0" fontAlgn="base" hangingPunct="0">
              <a:spcBef>
                <a:spcPct val="0"/>
              </a:spcBef>
              <a:spcAft>
                <a:spcPct val="0"/>
              </a:spcAft>
              <a:defRPr>
                <a:solidFill>
                  <a:schemeClr val="tx1"/>
                </a:solidFill>
                <a:latin typeface="Calibri" charset="0"/>
                <a:ea typeface="Arial" charset="0"/>
                <a:cs typeface="Arial" charset="0"/>
              </a:defRPr>
            </a:lvl7pPr>
            <a:lvl8pPr marL="3560540" indent="-237369" eaLnBrk="0" fontAlgn="base" hangingPunct="0">
              <a:spcBef>
                <a:spcPct val="0"/>
              </a:spcBef>
              <a:spcAft>
                <a:spcPct val="0"/>
              </a:spcAft>
              <a:defRPr>
                <a:solidFill>
                  <a:schemeClr val="tx1"/>
                </a:solidFill>
                <a:latin typeface="Calibri" charset="0"/>
                <a:ea typeface="Arial" charset="0"/>
                <a:cs typeface="Arial" charset="0"/>
              </a:defRPr>
            </a:lvl8pPr>
            <a:lvl9pPr marL="4035279" indent="-237369"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2</a:t>
            </a:fld>
            <a:endParaRPr lang="en-US" altLang="en-US"/>
          </a:p>
        </p:txBody>
      </p:sp>
    </p:spTree>
    <p:extLst>
      <p:ext uri="{BB962C8B-B14F-4D97-AF65-F5344CB8AC3E}">
        <p14:creationId xmlns:p14="http://schemas.microsoft.com/office/powerpoint/2010/main" val="306244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b="1" dirty="0"/>
          </a:p>
          <a:p>
            <a:r>
              <a:rPr lang="en-US" dirty="0"/>
              <a:t>In addition to the county health profiles, we are providing some table</a:t>
            </a:r>
            <a:r>
              <a:rPr lang="en-US" baseline="0" dirty="0"/>
              <a:t>s showing health disparities among some populations within Maine.</a:t>
            </a:r>
          </a:p>
          <a:p>
            <a:endParaRPr lang="en-US" baseline="0" dirty="0"/>
          </a:p>
          <a:p>
            <a:r>
              <a:rPr lang="en-US" baseline="0" dirty="0"/>
              <a:t>These data are state level data.  When we try to look at the same data at the county level, we generally found that:</a:t>
            </a:r>
          </a:p>
          <a:p>
            <a:pPr marL="228600" indent="-228600">
              <a:buAutoNum type="arabicParenBoth"/>
            </a:pPr>
            <a:r>
              <a:rPr lang="en-US" baseline="0" dirty="0"/>
              <a:t>Much of the data is suppressed due to small numbers and privacy concerns</a:t>
            </a:r>
          </a:p>
          <a:p>
            <a:pPr marL="228600" indent="-228600">
              <a:buAutoNum type="arabicParenBoth"/>
            </a:pPr>
            <a:r>
              <a:rPr lang="en-US" baseline="0" dirty="0"/>
              <a:t>The variation between these groups does not change very much from county to county.  If the group shows a disparity at the state level, the same disparity will be at the local level</a:t>
            </a:r>
          </a:p>
          <a:p>
            <a:pPr marL="228600" indent="-228600">
              <a:buAutoNum type="arabicParenBoth"/>
            </a:pPr>
            <a:endParaRPr lang="en-US" baseline="0" dirty="0"/>
          </a:p>
          <a:p>
            <a:pPr marL="0" indent="0">
              <a:buNone/>
            </a:pPr>
            <a:r>
              <a:rPr lang="en-US" baseline="0" dirty="0"/>
              <a:t>These tables show the percentage or rate of health or social determinants of health indicators (rows) by varying</a:t>
            </a:r>
          </a:p>
          <a:p>
            <a:pPr marL="0" indent="0">
              <a:buNone/>
            </a:pPr>
            <a:r>
              <a:rPr lang="en-US" baseline="0" dirty="0"/>
              <a:t>education groups in Maine (columns). In the example on the screen, 59.6% of adults with less than a high school diploma have an income  of less than $25,000, while 9.7% of adults with a bachelor’s degree or higher have an income of less than $25,000.</a:t>
            </a:r>
          </a:p>
          <a:p>
            <a:pPr marL="0" indent="0">
              <a:buNone/>
            </a:pPr>
            <a:endParaRPr lang="en-US" baseline="0" dirty="0"/>
          </a:p>
          <a:p>
            <a:pPr marL="0" indent="0">
              <a:buNone/>
            </a:pPr>
            <a:r>
              <a:rPr lang="en-US" baseline="0" dirty="0"/>
              <a:t>The columns in each row therefore do not add up to one hundred.  </a:t>
            </a:r>
          </a:p>
          <a:p>
            <a:pPr marL="0" indent="0">
              <a:buNone/>
            </a:pPr>
            <a:endParaRPr lang="en-US" baseline="0" dirty="0"/>
          </a:p>
          <a:p>
            <a:pPr marL="0" indent="0">
              <a:buNone/>
            </a:pPr>
            <a:r>
              <a:rPr lang="en-US" baseline="0" dirty="0"/>
              <a:t>The bar chart in the final column shows the same data in the same order in a chart format.  In the example on the on the screen, you can see that many indicators show better outcomes as peoples’ educational increases</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20</a:t>
            </a:fld>
            <a:endParaRPr lang="en-US"/>
          </a:p>
        </p:txBody>
      </p:sp>
    </p:spTree>
    <p:extLst>
      <p:ext uri="{BB962C8B-B14F-4D97-AF65-F5344CB8AC3E}">
        <p14:creationId xmlns:p14="http://schemas.microsoft.com/office/powerpoint/2010/main" val="1050722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accent4"/>
                </a:solidFill>
                <a:effectLst/>
                <a:latin typeface="+mn-lt"/>
                <a:ea typeface="+mn-ea"/>
                <a:cs typeface="+mn-cs"/>
              </a:rPr>
              <a:t>JSI or Other Facilitator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Rate of years of potential life can</a:t>
            </a:r>
            <a:r>
              <a:rPr lang="en-US" baseline="0" dirty="0"/>
              <a:t> be found in the table on Page 14 of the County Health profile</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a:t>
            </a:r>
            <a:r>
              <a:rPr lang="en-US" baseline="0" dirty="0"/>
              <a:t> YPLL measure is used because simple mortality rates do not fully address the issue of premature death, the impact of disease and death, and their cost to society. </a:t>
            </a:r>
            <a:r>
              <a:rPr lang="en-US" dirty="0"/>
              <a:t>The YPLL increased</a:t>
            </a:r>
            <a:r>
              <a:rPr lang="en-US" baseline="0" dirty="0"/>
              <a:t> in Cumberland County between 2010-2012 and 2014-2016, though only very slightly. Cumberland County has a significantly LOWER YPLL compared to the rest of the state indicating there are fewer preventable deaths.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 A high YPLL tells us that there is reason to focus attention on deaths that could have been prevented – there is reason to investigate the causes of premature death.</a:t>
            </a:r>
          </a:p>
          <a:p>
            <a:pPr marL="171450" indent="-171450">
              <a:buFont typeface="Arial" panose="020B0604020202020204" pitchFamily="34" charset="0"/>
              <a:buChar char="•"/>
            </a:pPr>
            <a:endParaRPr lang="en-US" baseline="0" dirty="0"/>
          </a:p>
          <a:p>
            <a:pPr marL="0" indent="0">
              <a:lnSpc>
                <a:spcPct val="100000"/>
              </a:lnSpc>
              <a:buNone/>
            </a:pPr>
            <a:r>
              <a:rPr lang="en-US" dirty="0"/>
              <a:t>For example, a person dying at age 25 contributes 50 years of life lost, whereas a person who dies at 65 contributes 10 years of life lost to a County’s YPLL. In</a:t>
            </a:r>
            <a:r>
              <a:rPr lang="en-US" baseline="0" dirty="0"/>
              <a:t> other words, high rates of years of potential life lost is an indicator of people dying young.</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21</a:t>
            </a:fld>
            <a:endParaRPr lang="en-US"/>
          </a:p>
        </p:txBody>
      </p:sp>
    </p:spTree>
    <p:extLst>
      <p:ext uri="{BB962C8B-B14F-4D97-AF65-F5344CB8AC3E}">
        <p14:creationId xmlns:p14="http://schemas.microsoft.com/office/powerpoint/2010/main" val="4292531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accent4"/>
                </a:solidFill>
                <a:effectLst/>
                <a:latin typeface="+mn-lt"/>
                <a:ea typeface="+mn-ea"/>
                <a:cs typeface="+mn-cs"/>
              </a:rPr>
              <a:t>JSI or Other Facilitator</a:t>
            </a:r>
          </a:p>
          <a:p>
            <a:pPr marL="0" indent="0">
              <a:buFont typeface="Arial" panose="020B0604020202020204" pitchFamily="34" charset="0"/>
              <a:buNone/>
            </a:pPr>
            <a:endParaRPr lang="en-US" b="1" dirty="0"/>
          </a:p>
          <a:p>
            <a:pPr marL="0" indent="0">
              <a:buFont typeface="Arial" panose="020B0604020202020204" pitchFamily="34" charset="0"/>
              <a:buNone/>
            </a:pPr>
            <a:r>
              <a:rPr lang="en-US" dirty="0"/>
              <a:t>Direct people to page 18 of the county health profile for more data</a:t>
            </a:r>
            <a:r>
              <a:rPr lang="en-US" baseline="0" dirty="0"/>
              <a:t> on the social determinants of health. The social determinants of health are the conditions that effect the environments in which people live, work, learn, and play</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POVERTY:</a:t>
            </a:r>
          </a:p>
          <a:p>
            <a:pPr marL="171450" indent="-171450">
              <a:buFont typeface="Arial" panose="020B0604020202020204" pitchFamily="34" charset="0"/>
              <a:buChar char="•"/>
            </a:pPr>
            <a:r>
              <a:rPr lang="en-US" baseline="0" dirty="0"/>
              <a:t>Poverty impacts all facets of an individuals life – it may prevent someone from continuing their education, can impede access to healthy food and safe housing, and overall, makes it more difficult to maintain good health. </a:t>
            </a:r>
          </a:p>
          <a:p>
            <a:pPr marL="171450" indent="-171450">
              <a:buFont typeface="Arial" panose="020B0604020202020204" pitchFamily="34" charset="0"/>
              <a:buChar char="•"/>
            </a:pPr>
            <a:r>
              <a:rPr lang="en-US" baseline="0" dirty="0"/>
              <a:t>In Cumberland County , the % of population living in poverty has remained steady, around 11%. This percentage is lower than the state overall (14%).</a:t>
            </a:r>
          </a:p>
          <a:p>
            <a:pPr marL="171450" indent="-171450">
              <a:buFont typeface="Arial" panose="020B0604020202020204" pitchFamily="34" charset="0"/>
              <a:buChar char="•"/>
            </a:pPr>
            <a:r>
              <a:rPr lang="en-US" baseline="0" dirty="0"/>
              <a:t>The median household income increased by approximately $4.5K (</a:t>
            </a:r>
            <a:r>
              <a:rPr lang="en-US" sz="1200" kern="1200" dirty="0">
                <a:solidFill>
                  <a:schemeClr val="tx1"/>
                </a:solidFill>
                <a:effectLst/>
                <a:latin typeface="+mn-lt"/>
                <a:ea typeface="+mn-ea"/>
                <a:cs typeface="+mn-cs"/>
              </a:rPr>
              <a:t>increase from 57.2K to 62K)</a:t>
            </a:r>
            <a:r>
              <a:rPr lang="en-US" baseline="0" dirty="0"/>
              <a:t> between 2007-2011 and 2012-2016, and is approximately $11K higher than the state</a:t>
            </a: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22</a:t>
            </a:fld>
            <a:endParaRPr lang="en-US"/>
          </a:p>
        </p:txBody>
      </p:sp>
    </p:spTree>
    <p:extLst>
      <p:ext uri="{BB962C8B-B14F-4D97-AF65-F5344CB8AC3E}">
        <p14:creationId xmlns:p14="http://schemas.microsoft.com/office/powerpoint/2010/main" val="403381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baseline="0" dirty="0"/>
          </a:p>
          <a:p>
            <a:pPr marL="171450" indent="-171450">
              <a:buFont typeface="Arial" panose="020B0604020202020204" pitchFamily="34" charset="0"/>
              <a:buChar char="•"/>
            </a:pPr>
            <a:r>
              <a:rPr lang="en-US" dirty="0"/>
              <a:t>This map shows the percentage of high school students who report at least three out of eight adverse childhood experiences</a:t>
            </a:r>
            <a:r>
              <a:rPr lang="en-US" baseline="0" dirty="0"/>
              <a:t> – such as abuse, neglect, and other stressful and/or traumatic events. </a:t>
            </a:r>
            <a:r>
              <a:rPr lang="en-US" sz="1200" b="0" i="0" kern="1200" baseline="0" dirty="0">
                <a:solidFill>
                  <a:schemeClr val="tx1"/>
                </a:solidFill>
                <a:effectLst/>
                <a:latin typeface="+mn-lt"/>
                <a:ea typeface="+mn-ea"/>
                <a:cs typeface="+mn-cs"/>
              </a:rPr>
              <a:t>Cumberland has the lowest percentage among all counties – 19.8% vs. 23.4% for the state overall.</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23</a:t>
            </a:fld>
            <a:endParaRPr lang="en-US"/>
          </a:p>
        </p:txBody>
      </p:sp>
    </p:spTree>
    <p:extLst>
      <p:ext uri="{BB962C8B-B14F-4D97-AF65-F5344CB8AC3E}">
        <p14:creationId xmlns:p14="http://schemas.microsoft.com/office/powerpoint/2010/main" val="179182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Crime</a:t>
            </a:r>
            <a:r>
              <a:rPr lang="en-US" baseline="0" dirty="0"/>
              <a:t> and violence are public health issues that impact health status on many levels – from death to injury, trauma, anxiety, isolation, and community cohesion</a:t>
            </a:r>
          </a:p>
          <a:p>
            <a:pPr marL="171450" indent="-171450">
              <a:buFont typeface="Arial" panose="020B0604020202020204" pitchFamily="34" charset="0"/>
              <a:buChar char="•"/>
            </a:pPr>
            <a:r>
              <a:rPr lang="en-US" baseline="0" dirty="0"/>
              <a:t>From 2010-2013 and 2014-2016, the rate of violent crime in Cumberland County decreased from 413 per 100,000 to 394 per 100,000. (this change is not statistically significant). And the crime rate while higher, is not statistically different than the state average (367).</a:t>
            </a:r>
          </a:p>
          <a:p>
            <a:pPr marL="0" indent="0">
              <a:buFont typeface="Arial" panose="020B0604020202020204"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Direct</a:t>
            </a:r>
            <a:r>
              <a:rPr lang="en-US" baseline="0" dirty="0"/>
              <a:t> people to Page 25 of the County Health Profile for more data on violence and intentional injury</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24</a:t>
            </a:fld>
            <a:endParaRPr lang="en-US"/>
          </a:p>
        </p:txBody>
      </p:sp>
    </p:spTree>
    <p:extLst>
      <p:ext uri="{BB962C8B-B14F-4D97-AF65-F5344CB8AC3E}">
        <p14:creationId xmlns:p14="http://schemas.microsoft.com/office/powerpoint/2010/main" val="3394335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pPr defTabSz="932871">
              <a:defRPr/>
            </a:pPr>
            <a:endParaRPr lang="en-US" b="1" dirty="0"/>
          </a:p>
          <a:p>
            <a:pPr defTabSz="932871">
              <a:defRPr/>
            </a:pPr>
            <a:r>
              <a:rPr lang="en-US" b="0" dirty="0"/>
              <a:t>Lack of physical activity, poor nutrition,</a:t>
            </a:r>
            <a:r>
              <a:rPr lang="en-US" b="0" baseline="0" dirty="0"/>
              <a:t> and obesity are among the leading risk factors associated with chronic health issues. Adequate nutrition helps prevent disease and is essential for the healthy growth and development of children and adolescents. Being physically active reduces the risk for many chronic health conditions and is linked to good emotional health.</a:t>
            </a:r>
          </a:p>
          <a:p>
            <a:pPr defTabSz="932871">
              <a:defRPr/>
            </a:pPr>
            <a:endParaRPr lang="en-US" b="1" dirty="0"/>
          </a:p>
          <a:p>
            <a:pPr defTabSz="932871">
              <a:defRPr/>
            </a:pPr>
            <a:r>
              <a:rPr lang="en-US" b="0" dirty="0"/>
              <a:t>Starting</a:t>
            </a:r>
            <a:r>
              <a:rPr lang="en-US" b="0" baseline="0" dirty="0"/>
              <a:t> at the bottom of Page 21 and moving into Page 22 of the County Health Profile, you’ll find data on physical activity, nutrition, and weight.</a:t>
            </a:r>
          </a:p>
          <a:p>
            <a:pPr defTabSz="932871">
              <a:defRPr/>
            </a:pPr>
            <a:endParaRPr lang="en-US" b="1" dirty="0"/>
          </a:p>
          <a:p>
            <a:pPr defTabSz="932871">
              <a:defRPr/>
            </a:pPr>
            <a:r>
              <a:rPr lang="en-US" b="1" dirty="0"/>
              <a:t>Obesity – Adults</a:t>
            </a:r>
          </a:p>
          <a:p>
            <a:pPr marL="171450" indent="-171450" defTabSz="932871">
              <a:buFont typeface="Arial" panose="020B0604020202020204" pitchFamily="34" charset="0"/>
              <a:buChar char="•"/>
              <a:defRPr/>
            </a:pPr>
            <a:r>
              <a:rPr lang="en-US" b="0" baseline="0" dirty="0"/>
              <a:t>The percentage of adults in Cumberland County that are obese is lower than the state overall, and the data shows an increase over time, though the change is not statistically significant.</a:t>
            </a:r>
            <a:endParaRPr lang="en-US" b="0" dirty="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Cumberland County data</a:t>
            </a:r>
            <a:r>
              <a:rPr lang="en-US" b="0" baseline="0" dirty="0"/>
              <a:t> indicates a high rate of healthy behaviors compared to the state overall. </a:t>
            </a:r>
            <a:r>
              <a:rPr lang="en-US" b="0" dirty="0"/>
              <a:t>On Page</a:t>
            </a:r>
            <a:r>
              <a:rPr lang="en-US" b="0" baseline="0" dirty="0"/>
              <a:t> 22, you’ll see that the percentage of adults who reported meeting physical activity recommendations was significantly higher than the state (62 vs 54%), and the percentage with less than one serving of fruit and vegetables a day were both lower than the state.</a:t>
            </a:r>
            <a:endParaRPr lang="en-US" dirty="0"/>
          </a:p>
          <a:p>
            <a:pPr defTabSz="932871">
              <a:defRPr/>
            </a:pPr>
            <a:endParaRPr lang="en-US" b="1" dirty="0"/>
          </a:p>
          <a:p>
            <a:pPr defTabSz="932871">
              <a:defRPr/>
            </a:pPr>
            <a:r>
              <a:rPr lang="en-US" b="1" dirty="0"/>
              <a:t>Obesity</a:t>
            </a:r>
            <a:r>
              <a:rPr lang="en-US" b="1" baseline="0" dirty="0"/>
              <a:t> – High School</a:t>
            </a:r>
            <a:endParaRPr lang="en-US" b="1" dirty="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percentage of high school students in Cumberland County that are obese is lower than the state overall, and has increased over time.</a:t>
            </a:r>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On Page 22, </a:t>
            </a:r>
            <a:r>
              <a:rPr lang="en-US" b="0" baseline="0" dirty="0"/>
              <a:t>you’ll see that the percentage of high school students who reported meeting physical activity recommendations was similar to the state overall (20%), while the percentage who consumed 5+ servings of fruits and vegetables a day was significantly higher (18 vs. 16%)</a:t>
            </a: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25</a:t>
            </a:fld>
            <a:endParaRPr lang="en-US"/>
          </a:p>
        </p:txBody>
      </p:sp>
    </p:spTree>
    <p:extLst>
      <p:ext uri="{BB962C8B-B14F-4D97-AF65-F5344CB8AC3E}">
        <p14:creationId xmlns:p14="http://schemas.microsoft.com/office/powerpoint/2010/main" val="3208430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accent4"/>
                </a:solidFill>
                <a:effectLst/>
                <a:latin typeface="+mn-lt"/>
                <a:ea typeface="+mn-ea"/>
                <a:cs typeface="+mn-cs"/>
              </a:rPr>
              <a:t>JSI or Other Facilitator</a:t>
            </a:r>
          </a:p>
          <a:p>
            <a:pPr marL="0" indent="0" defTabSz="932871">
              <a:buFont typeface="Arial" panose="020B0604020202020204" pitchFamily="34" charset="0"/>
              <a:buNone/>
              <a:defRPr/>
            </a:pPr>
            <a:endParaRPr lang="en-US" b="1" baseline="0" dirty="0"/>
          </a:p>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Reducing</a:t>
            </a:r>
            <a:r>
              <a:rPr lang="en-US" b="0" baseline="0" dirty="0"/>
              <a:t> tobacco use is the single most effective way to prevent death and disease in the US. Each year, almost half a million Americans die from tobacco related illnesses. For every person who dies from tobacco use, 30 more suffer with at least one serious tobacco-related illness, such as COPD, heart disease, or cancer</a:t>
            </a:r>
          </a:p>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Page 27 of the County Health Profile has additional data on Tobacco Use</a:t>
            </a:r>
            <a:endParaRPr lang="en-US" b="1" baseline="0" dirty="0"/>
          </a:p>
          <a:p>
            <a:pPr marL="0" indent="0" defTabSz="932871">
              <a:buFont typeface="Arial" panose="020B0604020202020204" pitchFamily="34" charset="0"/>
              <a:buNone/>
              <a:defRPr/>
            </a:pPr>
            <a:endParaRPr lang="en-US" b="1" baseline="0" dirty="0"/>
          </a:p>
          <a:p>
            <a:pPr marL="0" indent="0" defTabSz="932871">
              <a:buFont typeface="Arial" panose="020B0604020202020204" pitchFamily="34" charset="0"/>
              <a:buNone/>
              <a:defRPr/>
            </a:pPr>
            <a:r>
              <a:rPr lang="en-US" b="1" baseline="0" dirty="0"/>
              <a:t>ADULT CURRENT SMOKING:</a:t>
            </a:r>
          </a:p>
          <a:p>
            <a:pPr marL="171450" indent="-171450" defTabSz="932871">
              <a:buFont typeface="Arial" panose="020B0604020202020204" pitchFamily="34" charset="0"/>
              <a:buChar char="•"/>
              <a:defRPr/>
            </a:pPr>
            <a:r>
              <a:rPr lang="en-US" b="0" baseline="0" dirty="0"/>
              <a:t>Cumberland is the only county that has a significantly fewer adult smokers compared to the state overall (14 vs 20%)</a:t>
            </a:r>
          </a:p>
          <a:p>
            <a:pPr marL="0" indent="0" defTabSz="932871">
              <a:buFont typeface="Arial" panose="020B0604020202020204" pitchFamily="34" charset="0"/>
              <a:buNone/>
              <a:defRPr/>
            </a:pPr>
            <a:endParaRPr lang="en-US" b="0" baseline="0" dirty="0"/>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26</a:t>
            </a:fld>
            <a:endParaRPr lang="en-US"/>
          </a:p>
        </p:txBody>
      </p:sp>
    </p:spTree>
    <p:extLst>
      <p:ext uri="{BB962C8B-B14F-4D97-AF65-F5344CB8AC3E}">
        <p14:creationId xmlns:p14="http://schemas.microsoft.com/office/powerpoint/2010/main" val="3182571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endParaRPr lang="en-US" b="0" baseline="0" dirty="0"/>
          </a:p>
          <a:p>
            <a:pPr marL="0" indent="0" defTabSz="932871">
              <a:buFont typeface="Arial" panose="020B0604020202020204" pitchFamily="34" charset="0"/>
              <a:buNone/>
              <a:defRPr/>
            </a:pPr>
            <a:endParaRPr lang="en-US" b="0" baseline="0" dirty="0"/>
          </a:p>
          <a:p>
            <a:pPr marL="0" indent="0" defTabSz="932871">
              <a:buFont typeface="Arial" panose="020B0604020202020204" pitchFamily="34" charset="0"/>
              <a:buNone/>
              <a:defRPr/>
            </a:pPr>
            <a:r>
              <a:rPr lang="en-US" b="1" baseline="0" dirty="0"/>
              <a:t>PAST 30 DAY HIGH SCHOOL:</a:t>
            </a:r>
          </a:p>
          <a:p>
            <a:pPr marL="171450" indent="-171450" defTabSz="932871">
              <a:buFont typeface="Arial" panose="020B0604020202020204" pitchFamily="34" charset="0"/>
              <a:buChar char="•"/>
              <a:defRPr/>
            </a:pPr>
            <a:r>
              <a:rPr lang="en-US" b="0" baseline="0" dirty="0"/>
              <a:t>Over time, the percentage of high school students who reported smoking cigarettes in the past 30 days has decreased significantly, from 13 to 7%. The current percentage (7%) is significantly lower than the state (9%)</a:t>
            </a:r>
          </a:p>
          <a:p>
            <a:pPr marL="171450" indent="-171450" defTabSz="932871">
              <a:buFont typeface="Arial" panose="020B0604020202020204" pitchFamily="34" charset="0"/>
              <a:buChar char="•"/>
              <a:defRPr/>
            </a:pPr>
            <a:r>
              <a:rPr lang="en-US" b="0" baseline="0" dirty="0"/>
              <a:t>The percentage of high school students who reported e-cigarette use in the past 30 days has also decreased, though not significantly</a:t>
            </a:r>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As you can see on the County Health Profile, the percentage of high school students exposed to secondhand smoke decreased over time, from 36 to 24%, and is significantly lower than the state (31%)</a:t>
            </a:r>
          </a:p>
          <a:p>
            <a:pPr marL="0" indent="0" defTabSz="932871">
              <a:buFont typeface="Arial" panose="020B0604020202020204" pitchFamily="34" charset="0"/>
              <a:buNone/>
              <a:defRPr/>
            </a:pPr>
            <a:endParaRPr lang="en-US" b="0" baseline="0" dirty="0"/>
          </a:p>
          <a:p>
            <a:pPr marL="171450" indent="-171450" defTabSz="932871">
              <a:buFont typeface="Arial" panose="020B0604020202020204" pitchFamily="34" charset="0"/>
              <a:buChar char="•"/>
              <a:defRPr/>
            </a:pPr>
            <a:endParaRPr lang="en-US" b="0" baseline="0" dirty="0"/>
          </a:p>
          <a:p>
            <a:pPr defTabSz="932871">
              <a:defRPr/>
            </a:pPr>
            <a:endParaRPr lang="en-US" b="1" baseline="0" dirty="0"/>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27</a:t>
            </a:fld>
            <a:endParaRPr lang="en-US"/>
          </a:p>
        </p:txBody>
      </p:sp>
    </p:spTree>
    <p:extLst>
      <p:ext uri="{BB962C8B-B14F-4D97-AF65-F5344CB8AC3E}">
        <p14:creationId xmlns:p14="http://schemas.microsoft.com/office/powerpoint/2010/main" val="356836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dirty="0"/>
          </a:p>
          <a:p>
            <a:pPr marL="0" marR="0" indent="0" algn="l" defTabSz="932871" rtl="0" eaLnBrk="1" fontAlgn="auto" latinLnBrk="0" hangingPunct="1">
              <a:lnSpc>
                <a:spcPct val="100000"/>
              </a:lnSpc>
              <a:spcBef>
                <a:spcPts val="0"/>
              </a:spcBef>
              <a:spcAft>
                <a:spcPts val="0"/>
              </a:spcAft>
              <a:buClrTx/>
              <a:buSzTx/>
              <a:buFontTx/>
              <a:buNone/>
              <a:tabLst/>
              <a:defRPr/>
            </a:pPr>
            <a:r>
              <a:rPr lang="en-US" dirty="0"/>
              <a:t>Youth</a:t>
            </a:r>
            <a:r>
              <a:rPr lang="en-US" baseline="0" dirty="0"/>
              <a:t> substance use can lead to problems in school, can aggravate physical and/or mental health issues, contribute to accidents and injury, and create lifelong health problems. </a:t>
            </a:r>
            <a:r>
              <a:rPr lang="en-US" dirty="0"/>
              <a:t>Please see Page</a:t>
            </a:r>
            <a:r>
              <a:rPr lang="en-US" baseline="0" dirty="0"/>
              <a:t> 26 and 27 of the County Health Profile for additional data on substance use</a:t>
            </a:r>
          </a:p>
          <a:p>
            <a:pPr defTabSz="932871">
              <a:defRPr/>
            </a:pPr>
            <a:endParaRPr lang="en-US" baseline="0" dirty="0"/>
          </a:p>
          <a:p>
            <a:pPr defTabSz="932871">
              <a:defRPr/>
            </a:pPr>
            <a:r>
              <a:rPr lang="en-US" baseline="0" dirty="0"/>
              <a:t>The line graph on the right shows past 30-day use for alcohol and marijuana among high school students over time.</a:t>
            </a:r>
          </a:p>
          <a:p>
            <a:pPr marL="171450" indent="-171450" defTabSz="932871">
              <a:buFont typeface="Arial" panose="020B0604020202020204" pitchFamily="34" charset="0"/>
              <a:buChar char="•"/>
              <a:defRPr/>
            </a:pPr>
            <a:r>
              <a:rPr lang="en-US" baseline="0" dirty="0"/>
              <a:t>Past 30 day alcohol use has decreased significantly over time, from 29% to 24%</a:t>
            </a:r>
          </a:p>
          <a:p>
            <a:pPr marL="171450" indent="-171450" defTabSz="932871">
              <a:buFont typeface="Arial" panose="020B0604020202020204" pitchFamily="34" charset="0"/>
              <a:buChar char="•"/>
              <a:defRPr/>
            </a:pPr>
            <a:r>
              <a:rPr lang="en-US" baseline="0" dirty="0"/>
              <a:t>Past 30 day marijuana use has also significantly decreased over time, from 23 to 19%, but not significantly.</a:t>
            </a:r>
          </a:p>
          <a:p>
            <a:pPr defTabSz="932871">
              <a:defRPr/>
            </a:pPr>
            <a:endParaRPr lang="en-US" dirty="0"/>
          </a:p>
          <a:p>
            <a:pPr defTabSz="932871">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28</a:t>
            </a:fld>
            <a:endParaRPr lang="en-US"/>
          </a:p>
        </p:txBody>
      </p:sp>
    </p:spTree>
    <p:extLst>
      <p:ext uri="{BB962C8B-B14F-4D97-AF65-F5344CB8AC3E}">
        <p14:creationId xmlns:p14="http://schemas.microsoft.com/office/powerpoint/2010/main" val="2732811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dirty="0"/>
          </a:p>
          <a:p>
            <a:r>
              <a:rPr lang="en-US" dirty="0"/>
              <a:t>Experts</a:t>
            </a:r>
            <a:r>
              <a:rPr lang="en-US" baseline="0" dirty="0"/>
              <a:t> have an idea of the risk and causal factors associated with cancer, but more research is needed to understand the many unknowns that still exist. What we do know is that there are several common risk factors: age, family history, tobacco use, overweight/obesity, excessive alcohol consumption, exposure to the sun, and exposure to environmental and occupational pollutants. </a:t>
            </a:r>
          </a:p>
          <a:p>
            <a:endParaRPr lang="en-US" baseline="0" dirty="0"/>
          </a:p>
          <a:p>
            <a:r>
              <a:rPr lang="en-US" baseline="0" dirty="0"/>
              <a:t>Cancer is the leading cause of death in Cumberland County and the state overall. The rate of all cancer deaths in Cumberland County is significantly lower than the state– 161.5 vs. 173.8 per 100,000. Cumberland is the only county faring significantly better than the state overall.  All-cancer incidence is shown in the graph on the right. </a:t>
            </a:r>
            <a:r>
              <a:rPr lang="en-US" i="0" baseline="0" dirty="0"/>
              <a:t>Cumberland is the only county in the state where the rate of all new cancer cases significantly decreased over time, from 488 to 459 per 100,000 population. </a:t>
            </a:r>
          </a:p>
          <a:p>
            <a:endParaRPr lang="en-US" baseline="0" dirty="0"/>
          </a:p>
          <a:p>
            <a:r>
              <a:rPr lang="en-US" baseline="0" dirty="0"/>
              <a:t>In the County Health Profile on Pages 19 and 20, you’ll see a number of other cancer-related data points, including death and incidence rates many different forms of cancer</a:t>
            </a:r>
            <a:r>
              <a:rPr lang="en-US" i="1" baseline="0" dirty="0"/>
              <a:t>. </a:t>
            </a:r>
            <a:endParaRPr lang="en-US" i="1" dirty="0"/>
          </a:p>
        </p:txBody>
      </p:sp>
      <p:sp>
        <p:nvSpPr>
          <p:cNvPr id="4" name="Slide Number Placeholder 3"/>
          <p:cNvSpPr>
            <a:spLocks noGrp="1"/>
          </p:cNvSpPr>
          <p:nvPr>
            <p:ph type="sldNum" sz="quarter" idx="10"/>
          </p:nvPr>
        </p:nvSpPr>
        <p:spPr/>
        <p:txBody>
          <a:bodyPr/>
          <a:lstStyle/>
          <a:p>
            <a:fld id="{EA5E2EEE-0310-C24D-981C-65A489894E8C}" type="slidenum">
              <a:rPr lang="en-US" smtClean="0"/>
              <a:t>29</a:t>
            </a:fld>
            <a:endParaRPr lang="en-US"/>
          </a:p>
        </p:txBody>
      </p:sp>
    </p:spTree>
    <p:extLst>
      <p:ext uri="{BB962C8B-B14F-4D97-AF65-F5344CB8AC3E}">
        <p14:creationId xmlns:p14="http://schemas.microsoft.com/office/powerpoint/2010/main" val="202428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a:t>
            </a:fld>
            <a:endParaRPr lang="en-US"/>
          </a:p>
        </p:txBody>
      </p:sp>
    </p:spTree>
    <p:extLst>
      <p:ext uri="{BB962C8B-B14F-4D97-AF65-F5344CB8AC3E}">
        <p14:creationId xmlns:p14="http://schemas.microsoft.com/office/powerpoint/2010/main" val="1144995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baseline="0" dirty="0"/>
          </a:p>
          <a:p>
            <a:r>
              <a:rPr lang="en-US" baseline="0" dirty="0"/>
              <a:t>Colorectal cancer screening is an example where Cumberland County is seeing increasing screening rates, and a screening rate that is significantly higher than the state overall and the national average of 68%.</a:t>
            </a:r>
          </a:p>
          <a:p>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30</a:t>
            </a:fld>
            <a:endParaRPr lang="en-US"/>
          </a:p>
        </p:txBody>
      </p:sp>
    </p:spTree>
    <p:extLst>
      <p:ext uri="{BB962C8B-B14F-4D97-AF65-F5344CB8AC3E}">
        <p14:creationId xmlns:p14="http://schemas.microsoft.com/office/powerpoint/2010/main" val="3426907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accent4"/>
                </a:solidFill>
                <a:effectLst/>
                <a:latin typeface="+mn-lt"/>
                <a:ea typeface="+mn-ea"/>
                <a:cs typeface="+mn-cs"/>
              </a:rPr>
              <a:t>JSI or Other Facilitator</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In Cumberland, the percent of adults with diabetes increased significantly over time – from 8% to10%. The current prevalence is right on par with the state. On page 21 of the  county health profile, you’ll see other data points around diabetes. Notice that the rate of diabetes hospitalizations is significantly lower than the state (9 vs 12 per 10,000 population), as the number of diabetes deaths per 100,000. (15.7 in Cumberland vs. 22.0 State)</a:t>
            </a:r>
          </a:p>
          <a:p>
            <a:pPr marL="171450" indent="-171450">
              <a:buFont typeface="Arial" panose="020B0604020202020204" pitchFamily="34" charset="0"/>
              <a:buChar char="•"/>
            </a:pPr>
            <a:r>
              <a:rPr lang="en-US" baseline="0" dirty="0"/>
              <a:t>The percent of adults with asthma decreased slightly over time, and is also very similar to the state (10% vs. 12%). Page 21 also includes a number of data points around asthma and other respiratory conditions. Notice that the asthma ED rate significantly decreased over time in Cumberland County, from 47 to 45 per 10,000 population, and is significantly lower than the state overall (58).</a:t>
            </a:r>
          </a:p>
        </p:txBody>
      </p:sp>
      <p:sp>
        <p:nvSpPr>
          <p:cNvPr id="4" name="Slide Number Placeholder 3"/>
          <p:cNvSpPr>
            <a:spLocks noGrp="1"/>
          </p:cNvSpPr>
          <p:nvPr>
            <p:ph type="sldNum" sz="quarter" idx="10"/>
          </p:nvPr>
        </p:nvSpPr>
        <p:spPr/>
        <p:txBody>
          <a:bodyPr/>
          <a:lstStyle/>
          <a:p>
            <a:fld id="{EA5E2EEE-0310-C24D-981C-65A489894E8C}" type="slidenum">
              <a:rPr lang="en-US" smtClean="0"/>
              <a:t>31</a:t>
            </a:fld>
            <a:endParaRPr lang="en-US"/>
          </a:p>
        </p:txBody>
      </p:sp>
    </p:spTree>
    <p:extLst>
      <p:ext uri="{BB962C8B-B14F-4D97-AF65-F5344CB8AC3E}">
        <p14:creationId xmlns:p14="http://schemas.microsoft.com/office/powerpoint/2010/main" val="1999737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baseline="0" dirty="0"/>
          </a:p>
          <a:p>
            <a:r>
              <a:rPr lang="en-US" baseline="0" dirty="0"/>
              <a:t>The percentage of adults in Cumberland County with high cholesterol is similar to the state. The percentage of individuals with high blood pressure is significantly lower than the state rate of 34%.</a:t>
            </a:r>
          </a:p>
          <a:p>
            <a:endParaRPr lang="en-US" baseline="0" dirty="0"/>
          </a:p>
          <a:p>
            <a:r>
              <a:rPr lang="en-US" baseline="0" dirty="0"/>
              <a:t>Both of these are risk factors for a number of cardiovascular diseases and conditions, including coronary heart disease, heart attack, and stroke. On Page 20 of the County Health Profile, you will see a number of data points related to cardiovascular disease</a:t>
            </a:r>
          </a:p>
          <a:p>
            <a:endParaRPr lang="en-US" baseline="0" dirty="0"/>
          </a:p>
          <a:p>
            <a:r>
              <a:rPr lang="en-US" baseline="0" dirty="0"/>
              <a:t>Of note is that coronary heart disease deaths per 100,000 had a significant between 2007 and 2016, and rate of death in Cumberland is significantly lower than the state and the nation.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32</a:t>
            </a:fld>
            <a:endParaRPr lang="en-US"/>
          </a:p>
        </p:txBody>
      </p:sp>
    </p:spTree>
    <p:extLst>
      <p:ext uri="{BB962C8B-B14F-4D97-AF65-F5344CB8AC3E}">
        <p14:creationId xmlns:p14="http://schemas.microsoft.com/office/powerpoint/2010/main" val="1898850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pPr defTabSz="932871">
              <a:defRPr/>
            </a:pPr>
            <a:endParaRPr lang="en-US" b="0" dirty="0"/>
          </a:p>
          <a:p>
            <a:pPr marL="0" marR="0" indent="0" algn="l" defTabSz="932871" rtl="0" eaLnBrk="1" fontAlgn="auto" latinLnBrk="0" hangingPunct="1">
              <a:lnSpc>
                <a:spcPct val="100000"/>
              </a:lnSpc>
              <a:spcBef>
                <a:spcPts val="0"/>
              </a:spcBef>
              <a:spcAft>
                <a:spcPts val="0"/>
              </a:spcAft>
              <a:buClrTx/>
              <a:buSzTx/>
              <a:buFontTx/>
              <a:buNone/>
              <a:tabLst/>
              <a:defRPr/>
            </a:pPr>
            <a:r>
              <a:rPr lang="en-US" b="0" dirty="0"/>
              <a:t>Mental</a:t>
            </a:r>
            <a:r>
              <a:rPr lang="en-US" b="0" baseline="0" dirty="0"/>
              <a:t> health has an impact on individuals, families, and communities. Like substance use, mental health impacts all segments of the population, across demographic and socioeconomic lines. You can see more data on mental health on Pages 25 and 26 of the County Profile. </a:t>
            </a:r>
          </a:p>
          <a:p>
            <a:pPr defTabSz="932871">
              <a:defRPr/>
            </a:pPr>
            <a:endParaRPr lang="en-US" b="0" baseline="0" dirty="0"/>
          </a:p>
          <a:p>
            <a:pPr defTabSz="932871">
              <a:defRPr/>
            </a:pPr>
            <a:r>
              <a:rPr lang="en-US" b="1" baseline="0" dirty="0"/>
              <a:t>Adults</a:t>
            </a:r>
          </a:p>
          <a:p>
            <a:pPr marL="171450" indent="-171450" defTabSz="932871">
              <a:buFont typeface="Arial" panose="020B0604020202020204" pitchFamily="34" charset="0"/>
              <a:buChar char="•"/>
              <a:defRPr/>
            </a:pPr>
            <a:r>
              <a:rPr lang="en-US" b="0" baseline="0" dirty="0"/>
              <a:t>Looking at the map, you’ll see that the percentage of adults with depression is right around the state percentage – 7% in Cumberland County , and 8% in Maine overall</a:t>
            </a:r>
          </a:p>
          <a:p>
            <a:pPr marL="171450" indent="-171450" defTabSz="932871">
              <a:buFont typeface="Arial" panose="020B0604020202020204" pitchFamily="34" charset="0"/>
              <a:buChar char="•"/>
              <a:defRPr/>
            </a:pPr>
            <a:endParaRPr lang="en-US" b="0" baseline="0" dirty="0"/>
          </a:p>
          <a:p>
            <a:pPr marL="0" indent="0" defTabSz="932871">
              <a:buFont typeface="Arial" panose="020B0604020202020204" pitchFamily="34" charset="0"/>
              <a:buNone/>
              <a:defRPr/>
            </a:pPr>
            <a:r>
              <a:rPr lang="en-US" b="1" baseline="0" dirty="0"/>
              <a:t>High School</a:t>
            </a:r>
          </a:p>
          <a:p>
            <a:pPr marL="171450" indent="-171450" defTabSz="932871">
              <a:buFont typeface="Arial" panose="020B0604020202020204" pitchFamily="34" charset="0"/>
              <a:buChar char="•"/>
              <a:defRPr/>
            </a:pPr>
            <a:r>
              <a:rPr lang="en-US" b="0" baseline="0" dirty="0"/>
              <a:t>Between 2011 and 2017, the percentage of high school students who reported being sad or hopeless for more than two weeks in a row increased from 21 to 25% but this change is not statistically significant. Rate of students considering suicide did not change.</a:t>
            </a:r>
          </a:p>
          <a:p>
            <a:pPr marL="171450" indent="-171450" defTabSz="932871">
              <a:buFont typeface="Arial" panose="020B0604020202020204" pitchFamily="34" charset="0"/>
              <a:buChar char="•"/>
              <a:defRPr/>
            </a:pPr>
            <a:endParaRPr lang="en-US" b="0" baseline="0" dirty="0"/>
          </a:p>
          <a:p>
            <a:pPr marL="0" indent="0" defTabSz="932871">
              <a:buFont typeface="Arial" panose="020B0604020202020204" pitchFamily="34" charset="0"/>
              <a:buNone/>
              <a:defRPr/>
            </a:pPr>
            <a:endParaRPr lang="en-US" b="0"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t>33</a:t>
            </a:fld>
            <a:endParaRPr lang="en-US"/>
          </a:p>
        </p:txBody>
      </p:sp>
    </p:spTree>
    <p:extLst>
      <p:ext uri="{BB962C8B-B14F-4D97-AF65-F5344CB8AC3E}">
        <p14:creationId xmlns:p14="http://schemas.microsoft.com/office/powerpoint/2010/main" val="1874029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accent4"/>
                </a:solidFill>
                <a:effectLst/>
                <a:latin typeface="+mn-lt"/>
                <a:ea typeface="+mn-ea"/>
                <a:cs typeface="+mn-cs"/>
              </a:rPr>
              <a:t>JSI or Other Facilitator</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The rate of overdose deaths in Cumberland County significantly increased over time – from 12 to 18 per 100,000. The current death rate mirrors that of the state (also 18 per 100,000), and higher than national rate.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Additional data on substance use can be seen on Page 26 of the county Health Profile and will be discussed in the next slide</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34</a:t>
            </a:fld>
            <a:endParaRPr lang="en-US"/>
          </a:p>
        </p:txBody>
      </p:sp>
    </p:spTree>
    <p:extLst>
      <p:ext uri="{BB962C8B-B14F-4D97-AF65-F5344CB8AC3E}">
        <p14:creationId xmlns:p14="http://schemas.microsoft.com/office/powerpoint/2010/main" val="3562338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1" i="1" kern="1200" dirty="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sz="1200" b="0" i="0" kern="1200" dirty="0">
                <a:solidFill>
                  <a:schemeClr val="accent4"/>
                </a:solidFill>
                <a:effectLst/>
                <a:latin typeface="+mn-lt"/>
                <a:ea typeface="+mn-ea"/>
                <a:cs typeface="+mn-cs"/>
              </a:rPr>
              <a:t>Between 2007-2011 and 2012-2016, drug induced</a:t>
            </a:r>
            <a:r>
              <a:rPr lang="en-US" sz="1200" b="0" i="0" kern="1200" baseline="0" dirty="0">
                <a:solidFill>
                  <a:schemeClr val="accent4"/>
                </a:solidFill>
                <a:effectLst/>
                <a:latin typeface="+mn-lt"/>
                <a:ea typeface="+mn-ea"/>
                <a:cs typeface="+mn-cs"/>
              </a:rPr>
              <a:t> deaths per 100,000 increased significantly in Cumberland County. This is likely due to the opioid epidemic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35</a:t>
            </a:fld>
            <a:endParaRPr lang="en-US"/>
          </a:p>
        </p:txBody>
      </p:sp>
    </p:spTree>
    <p:extLst>
      <p:ext uri="{BB962C8B-B14F-4D97-AF65-F5344CB8AC3E}">
        <p14:creationId xmlns:p14="http://schemas.microsoft.com/office/powerpoint/2010/main" val="1762521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1" i="1" kern="1200" dirty="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accent4"/>
                </a:solidFill>
                <a:effectLst/>
                <a:latin typeface="+mn-lt"/>
                <a:ea typeface="+mn-ea"/>
                <a:cs typeface="+mn-cs"/>
              </a:rPr>
              <a:t>The reports of drug-affected infants also increased over time – in fact, it more than doubled. However, the rate of reports was still lower compared to Maine overall (77.9). </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accent4"/>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36</a:t>
            </a:fld>
            <a:endParaRPr lang="en-US"/>
          </a:p>
        </p:txBody>
      </p:sp>
    </p:spTree>
    <p:extLst>
      <p:ext uri="{BB962C8B-B14F-4D97-AF65-F5344CB8AC3E}">
        <p14:creationId xmlns:p14="http://schemas.microsoft.com/office/powerpoint/2010/main" val="525669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1" i="1" kern="1200" dirty="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sz="1200" b="0" i="0" kern="1200" dirty="0">
                <a:solidFill>
                  <a:schemeClr val="accent4"/>
                </a:solidFill>
                <a:effectLst/>
                <a:latin typeface="+mn-lt"/>
                <a:ea typeface="+mn-ea"/>
                <a:cs typeface="+mn-cs"/>
              </a:rPr>
              <a:t>In  Cumberland County,</a:t>
            </a:r>
            <a:r>
              <a:rPr lang="en-US" sz="1200" b="0" i="0" kern="1200" baseline="0" dirty="0">
                <a:solidFill>
                  <a:schemeClr val="accent4"/>
                </a:solidFill>
                <a:effectLst/>
                <a:latin typeface="+mn-lt"/>
                <a:ea typeface="+mn-ea"/>
                <a:cs typeface="+mn-cs"/>
              </a:rPr>
              <a:t> the rate of injury deaths increased significantly over time, from 51 to 59 per 100,000 population. However, this current rate remains significantly lower than the state and national rates. One of three counties where this rate increased.</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accent4"/>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accent4"/>
                </a:solidFill>
                <a:effectLst/>
                <a:latin typeface="+mn-lt"/>
                <a:ea typeface="+mn-ea"/>
                <a:cs typeface="+mn-cs"/>
              </a:rPr>
              <a:t>In a related data point, the rate of unintentional fall-related deaths also increased significantly over time. The current rate is right on par with the state 910 per 100,000).  </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Unintentional and undetermined poisoning deaths per 100,000 also increased</a:t>
            </a:r>
            <a:r>
              <a:rPr lang="en-US" sz="1200" kern="1200" baseline="0" dirty="0">
                <a:solidFill>
                  <a:schemeClr val="tx1"/>
                </a:solidFill>
                <a:effectLst/>
                <a:latin typeface="+mn-lt"/>
                <a:ea typeface="+mn-ea"/>
                <a:cs typeface="+mn-cs"/>
              </a:rPr>
              <a:t> from </a:t>
            </a:r>
            <a:r>
              <a:rPr lang="en-US" sz="1200" kern="1200" dirty="0">
                <a:solidFill>
                  <a:schemeClr val="tx1"/>
                </a:solidFill>
                <a:effectLst/>
                <a:latin typeface="+mn-lt"/>
                <a:ea typeface="+mn-ea"/>
                <a:cs typeface="+mn-cs"/>
              </a:rPr>
              <a:t>11.7 to 18.4)</a:t>
            </a:r>
            <a:endParaRPr lang="en-US" sz="1200" b="0" i="0" kern="1200" baseline="0" dirty="0">
              <a:solidFill>
                <a:schemeClr val="accent4"/>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37</a:t>
            </a:fld>
            <a:endParaRPr lang="en-US"/>
          </a:p>
        </p:txBody>
      </p:sp>
    </p:spTree>
    <p:extLst>
      <p:ext uri="{BB962C8B-B14F-4D97-AF65-F5344CB8AC3E}">
        <p14:creationId xmlns:p14="http://schemas.microsoft.com/office/powerpoint/2010/main" val="781613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endParaRPr lang="en-US" sz="1200" kern="1200" dirty="0">
              <a:solidFill>
                <a:schemeClr val="tx1"/>
              </a:solidFill>
              <a:effectLst/>
              <a:latin typeface="+mn-lt"/>
              <a:ea typeface="+mn-ea"/>
              <a:cs typeface="+mn-cs"/>
            </a:endParaRPr>
          </a:p>
          <a:p>
            <a:pPr defTabSz="932871">
              <a:defRPr/>
            </a:pPr>
            <a:endParaRPr lang="en-US" sz="1200" kern="1200" dirty="0">
              <a:solidFill>
                <a:schemeClr val="tx1"/>
              </a:solidFill>
              <a:effectLst/>
              <a:latin typeface="+mn-lt"/>
              <a:ea typeface="+mn-ea"/>
              <a:cs typeface="+mn-cs"/>
            </a:endParaRPr>
          </a:p>
          <a:p>
            <a:pPr defTabSz="932871">
              <a:defRPr/>
            </a:pPr>
            <a:r>
              <a:rPr lang="en-US" sz="1200" kern="1200" dirty="0">
                <a:solidFill>
                  <a:schemeClr val="tx1"/>
                </a:solidFill>
                <a:effectLst/>
                <a:latin typeface="+mn-lt"/>
                <a:ea typeface="+mn-ea"/>
                <a:cs typeface="+mn-cs"/>
              </a:rPr>
              <a:t>Though great strides have been made to control the spread of infectious disease in the U.S., they remain a major cause of illness, disability and even death. Sexually transmitted infections, diseases transmitted through drug use, vector-borne illnesses, tuberculosis and pneumonia/influenza are among the infectious diseases that have the greatest impact on modern American populations. </a:t>
            </a:r>
          </a:p>
          <a:p>
            <a:pPr defTabSz="932871">
              <a:defRPr/>
            </a:pPr>
            <a:endParaRPr lang="en-US" sz="1200" kern="1200" dirty="0">
              <a:solidFill>
                <a:schemeClr val="tx1"/>
              </a:solidFill>
              <a:effectLst/>
              <a:latin typeface="+mn-lt"/>
              <a:ea typeface="+mn-ea"/>
              <a:cs typeface="+mn-cs"/>
            </a:endParaRPr>
          </a:p>
          <a:p>
            <a:pPr marL="171450" indent="-171450" defTabSz="932871">
              <a:buFont typeface="Arial" panose="020B0604020202020204" pitchFamily="34" charset="0"/>
              <a:buChar char="•"/>
              <a:defRPr/>
            </a:pPr>
            <a:r>
              <a:rPr lang="en-US" sz="1200" kern="1200" dirty="0">
                <a:solidFill>
                  <a:schemeClr val="tx1"/>
                </a:solidFill>
                <a:effectLst/>
                <a:latin typeface="+mn-lt"/>
                <a:ea typeface="+mn-ea"/>
                <a:cs typeface="+mn-cs"/>
              </a:rPr>
              <a:t>Incidence</a:t>
            </a:r>
            <a:r>
              <a:rPr lang="en-US" sz="1200" kern="1200" baseline="0" dirty="0">
                <a:solidFill>
                  <a:schemeClr val="tx1"/>
                </a:solidFill>
                <a:effectLst/>
                <a:latin typeface="+mn-lt"/>
                <a:ea typeface="+mn-ea"/>
                <a:cs typeface="+mn-cs"/>
              </a:rPr>
              <a:t> of </a:t>
            </a:r>
            <a:r>
              <a:rPr lang="en-US" sz="1200" kern="1200" baseline="0" dirty="0" err="1">
                <a:solidFill>
                  <a:schemeClr val="tx1"/>
                </a:solidFill>
                <a:effectLst/>
                <a:latin typeface="+mn-lt"/>
                <a:ea typeface="+mn-ea"/>
                <a:cs typeface="+mn-cs"/>
              </a:rPr>
              <a:t>Hep</a:t>
            </a:r>
            <a:r>
              <a:rPr lang="en-US" sz="1200" kern="1200" baseline="0" dirty="0">
                <a:solidFill>
                  <a:schemeClr val="tx1"/>
                </a:solidFill>
                <a:effectLst/>
                <a:latin typeface="+mn-lt"/>
                <a:ea typeface="+mn-ea"/>
                <a:cs typeface="+mn-cs"/>
              </a:rPr>
              <a:t> C, Lyme Disease, and Chlamydia all increased over time. Based on way the rates are determined we cannot say these increases are statistically significant- however observing these trends is important. In the County Health Profile, you’ll see that incidence of several other infectious diseases, including Pertussis, Tuberculosis, Gonorrhea, and syphilis, also increased over time.</a:t>
            </a:r>
          </a:p>
          <a:p>
            <a:pPr marL="171450" indent="-171450" defTabSz="932871">
              <a:buFont typeface="Arial" panose="020B0604020202020204" pitchFamily="34" charset="0"/>
              <a:buChar char="•"/>
              <a:defRPr/>
            </a:pPr>
            <a:endParaRPr lang="en-US" sz="1200" kern="1200" baseline="0" dirty="0">
              <a:solidFill>
                <a:schemeClr val="tx1"/>
              </a:solidFill>
              <a:effectLst/>
              <a:latin typeface="+mn-lt"/>
              <a:ea typeface="+mn-ea"/>
              <a:cs typeface="+mn-cs"/>
            </a:endParaRPr>
          </a:p>
          <a:p>
            <a:pPr marL="0" indent="0" defTabSz="932871">
              <a:buFont typeface="Arial" panose="020B0604020202020204" pitchFamily="34" charset="0"/>
              <a:buNone/>
              <a:defRPr/>
            </a:pPr>
            <a:r>
              <a:rPr lang="en-US" sz="1200" kern="1200" baseline="0" dirty="0">
                <a:solidFill>
                  <a:schemeClr val="tx1"/>
                </a:solidFill>
                <a:effectLst/>
                <a:latin typeface="+mn-lt"/>
                <a:ea typeface="+mn-ea"/>
                <a:cs typeface="+mn-cs"/>
              </a:rPr>
              <a:t>You can find more data on infectious disease on Page 24 of the County Health Profile</a:t>
            </a:r>
            <a:endParaRPr lang="en-US" sz="1200" kern="1200" dirty="0">
              <a:solidFill>
                <a:schemeClr val="tx1"/>
              </a:solidFill>
              <a:effectLst/>
              <a:latin typeface="+mn-lt"/>
              <a:ea typeface="+mn-ea"/>
              <a:cs typeface="+mn-cs"/>
            </a:endParaRPr>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38</a:t>
            </a:fld>
            <a:endParaRPr lang="en-US"/>
          </a:p>
        </p:txBody>
      </p:sp>
    </p:spTree>
    <p:extLst>
      <p:ext uri="{BB962C8B-B14F-4D97-AF65-F5344CB8AC3E}">
        <p14:creationId xmlns:p14="http://schemas.microsoft.com/office/powerpoint/2010/main" val="1258625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dirty="0"/>
          </a:p>
          <a:p>
            <a:r>
              <a:rPr lang="en-US" dirty="0"/>
              <a:t>When</a:t>
            </a:r>
            <a:r>
              <a:rPr lang="en-US" baseline="0" dirty="0"/>
              <a:t> it comes to cost barriers to health care, Cumberland fares slightly better than the state overall – 9.5% of individuals in Cumberland County report being unable to obtain care due to cost, compared to 10% for the state overall.</a:t>
            </a: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39</a:t>
            </a:fld>
            <a:endParaRPr lang="en-US"/>
          </a:p>
        </p:txBody>
      </p:sp>
    </p:spTree>
    <p:extLst>
      <p:ext uri="{BB962C8B-B14F-4D97-AF65-F5344CB8AC3E}">
        <p14:creationId xmlns:p14="http://schemas.microsoft.com/office/powerpoint/2010/main" val="191666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i="1" dirty="0"/>
              <a:t>Local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75898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40</a:t>
            </a:fld>
            <a:endParaRPr lang="en-US"/>
          </a:p>
        </p:txBody>
      </p:sp>
    </p:spTree>
    <p:extLst>
      <p:ext uri="{BB962C8B-B14F-4D97-AF65-F5344CB8AC3E}">
        <p14:creationId xmlns:p14="http://schemas.microsoft.com/office/powerpoint/2010/main" val="2809009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accent4"/>
                </a:solidFill>
                <a:effectLst/>
                <a:latin typeface="+mn-lt"/>
                <a:ea typeface="+mn-ea"/>
                <a:cs typeface="+mn-cs"/>
              </a:rPr>
              <a:t>JSI or Other Facilitator</a:t>
            </a:r>
          </a:p>
          <a:p>
            <a:r>
              <a:rPr lang="en-US" dirty="0"/>
              <a:t>Overview/instructions (see page 11 of the </a:t>
            </a:r>
            <a:r>
              <a:rPr lang="en-US" baseline="0" dirty="0"/>
              <a:t>Community Engagement Toolkit)</a:t>
            </a:r>
            <a:r>
              <a:rPr lang="en-US" dirty="0"/>
              <a:t>: </a:t>
            </a:r>
            <a:r>
              <a:rPr lang="en-US" sz="1200" kern="1200" dirty="0">
                <a:solidFill>
                  <a:schemeClr val="tx1"/>
                </a:solidFill>
                <a:effectLst/>
                <a:latin typeface="+mn-lt"/>
                <a:ea typeface="+mn-ea"/>
                <a:cs typeface="+mn-cs"/>
              </a:rPr>
              <a:t>These breakout sessions will provide an opportunity for you all to share their feedback. Table facilitators have question prompts to lead discussions. The purpose of these small group discussions is to identify up to 4 health priorities, local resources to address those priorities, and gaps in resources.</a:t>
            </a:r>
            <a:endParaRPr lang="en-US" baseline="0" dirty="0"/>
          </a:p>
          <a:p>
            <a:endParaRPr lang="en-US" baseline="0" dirty="0"/>
          </a:p>
          <a:p>
            <a:r>
              <a:rPr lang="en-US" baseline="0" dirty="0"/>
              <a:t>Leave this slide up during table breakouts</a:t>
            </a: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41</a:t>
            </a:fld>
            <a:endParaRPr lang="en-US"/>
          </a:p>
        </p:txBody>
      </p:sp>
    </p:spTree>
    <p:extLst>
      <p:ext uri="{BB962C8B-B14F-4D97-AF65-F5344CB8AC3E}">
        <p14:creationId xmlns:p14="http://schemas.microsoft.com/office/powerpoint/2010/main" val="3531710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514350" indent="-514350">
              <a:spcAft>
                <a:spcPts val="600"/>
              </a:spcAft>
              <a:buFont typeface="+mj-lt"/>
              <a:buAutoNum type="arabicPeriod"/>
            </a:pPr>
            <a:r>
              <a:rPr lang="en-US" sz="1200" kern="1200" dirty="0">
                <a:solidFill>
                  <a:schemeClr val="tx1"/>
                </a:solidFill>
                <a:latin typeface="+mn-lt"/>
                <a:ea typeface="+mn-ea"/>
                <a:cs typeface="+mn-cs"/>
              </a:rPr>
              <a:t>Create sticky notes like the one you see here on the left. The priority area is on top, the asset or resource is on the note, and a label for Asset or Resource so that you remember later.</a:t>
            </a:r>
          </a:p>
          <a:p>
            <a:pPr marL="514350" indent="-514350">
              <a:spcAft>
                <a:spcPts val="600"/>
              </a:spcAft>
              <a:buFont typeface="+mj-lt"/>
              <a:buAutoNum type="arabicPeriod"/>
            </a:pPr>
            <a:r>
              <a:rPr lang="en-US" sz="1200" kern="1200" dirty="0">
                <a:solidFill>
                  <a:schemeClr val="tx1"/>
                </a:solidFill>
                <a:latin typeface="+mn-lt"/>
                <a:ea typeface="+mn-ea"/>
                <a:cs typeface="+mn-cs"/>
              </a:rPr>
              <a:t>After we each have an individual </a:t>
            </a:r>
            <a:r>
              <a:rPr lang="en-US" sz="1200" kern="1200" dirty="0" err="1">
                <a:solidFill>
                  <a:schemeClr val="tx1"/>
                </a:solidFill>
                <a:latin typeface="+mn-lt"/>
                <a:ea typeface="+mn-ea"/>
                <a:cs typeface="+mn-cs"/>
              </a:rPr>
              <a:t>oppty</a:t>
            </a:r>
            <a:r>
              <a:rPr lang="en-US" sz="1200" kern="1200" dirty="0">
                <a:solidFill>
                  <a:schemeClr val="tx1"/>
                </a:solidFill>
                <a:latin typeface="+mn-lt"/>
                <a:ea typeface="+mn-ea"/>
                <a:cs typeface="+mn-cs"/>
              </a:rPr>
              <a:t> to vote on the priorities which have been identified during the table breakouts, we will invite you to place your  sticky notes with assets/resources and needs on the corresponding Priority Area sheet.</a:t>
            </a:r>
          </a:p>
          <a:p>
            <a:pPr marL="514350" indent="-514350">
              <a:spcAft>
                <a:spcPts val="600"/>
              </a:spcAft>
              <a:buFont typeface="+mj-lt"/>
              <a:buAutoNum type="arabicPeriod"/>
            </a:pPr>
            <a:r>
              <a:rPr lang="en-US" sz="1200" kern="1200" dirty="0">
                <a:solidFill>
                  <a:schemeClr val="tx1"/>
                </a:solidFill>
                <a:latin typeface="+mn-lt"/>
                <a:ea typeface="+mn-ea"/>
                <a:cs typeface="+mn-cs"/>
              </a:rPr>
              <a:t>For those assets/resources and needs pertaining to other domains that did not make this forum’s final cut, please place then on the sheet marked “Other”. This is still valuable information that others may find useful down the 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42</a:t>
            </a:fld>
            <a:endParaRPr lang="en-US"/>
          </a:p>
        </p:txBody>
      </p:sp>
    </p:spTree>
    <p:extLst>
      <p:ext uri="{BB962C8B-B14F-4D97-AF65-F5344CB8AC3E}">
        <p14:creationId xmlns:p14="http://schemas.microsoft.com/office/powerpoint/2010/main" val="1137997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4"/>
                </a:solidFill>
                <a:effectLst/>
                <a:latin typeface="+mn-lt"/>
                <a:ea typeface="+mn-ea"/>
                <a:cs typeface="+mn-cs"/>
              </a:rPr>
              <a:t>JSI or Other Facilitator</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43</a:t>
            </a:fld>
            <a:endParaRPr lang="en-US"/>
          </a:p>
        </p:txBody>
      </p:sp>
    </p:spTree>
    <p:extLst>
      <p:ext uri="{BB962C8B-B14F-4D97-AF65-F5344CB8AC3E}">
        <p14:creationId xmlns:p14="http://schemas.microsoft.com/office/powerpoint/2010/main" val="2543006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Local Facilitator</a:t>
            </a:r>
          </a:p>
        </p:txBody>
      </p:sp>
      <p:sp>
        <p:nvSpPr>
          <p:cNvPr id="4" name="Slide Number Placeholder 3"/>
          <p:cNvSpPr>
            <a:spLocks noGrp="1"/>
          </p:cNvSpPr>
          <p:nvPr>
            <p:ph type="sldNum" sz="quarter" idx="10"/>
          </p:nvPr>
        </p:nvSpPr>
        <p:spPr/>
        <p:txBody>
          <a:bodyPr/>
          <a:lstStyle/>
          <a:p>
            <a:fld id="{EA5E2EEE-0310-C24D-981C-65A489894E8C}" type="slidenum">
              <a:rPr lang="en-US" smtClean="0"/>
              <a:t>44</a:t>
            </a:fld>
            <a:endParaRPr lang="en-US"/>
          </a:p>
        </p:txBody>
      </p:sp>
    </p:spTree>
    <p:extLst>
      <p:ext uri="{BB962C8B-B14F-4D97-AF65-F5344CB8AC3E}">
        <p14:creationId xmlns:p14="http://schemas.microsoft.com/office/powerpoint/2010/main" val="249421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JSI or Other</a:t>
            </a:r>
            <a:r>
              <a:rPr lang="en-US" b="1" i="1" baseline="0" dirty="0"/>
              <a:t> Facilitator</a:t>
            </a:r>
            <a:endParaRPr lang="en-US" b="1" i="1" dirty="0"/>
          </a:p>
          <a:p>
            <a:endParaRPr lang="en-US" dirty="0"/>
          </a:p>
          <a:p>
            <a:r>
              <a:rPr lang="en-US" dirty="0"/>
              <a:t>There are a number of things that bring us here today from the IRS, national accreditation</a:t>
            </a:r>
            <a:r>
              <a:rPr lang="en-US" baseline="0" dirty="0"/>
              <a:t> boards, as well as the insight and leadership from the Maine Shared CHNA leader ship who long before the IRS and accreditation requirements saw an opportunity to work together to make Maine the healthiest state in the nation.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5</a:t>
            </a:fld>
            <a:endParaRPr lang="en-US"/>
          </a:p>
        </p:txBody>
      </p:sp>
    </p:spTree>
    <p:extLst>
      <p:ext uri="{BB962C8B-B14F-4D97-AF65-F5344CB8AC3E}">
        <p14:creationId xmlns:p14="http://schemas.microsoft.com/office/powerpoint/2010/main" val="80772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i="1" dirty="0"/>
              <a:t>JSI or Other</a:t>
            </a:r>
            <a:r>
              <a:rPr lang="en-US" b="1" i="1" baseline="0" dirty="0"/>
              <a:t> Facilitator</a:t>
            </a:r>
            <a:endParaRPr lang="en-US" b="1" i="1" dirty="0"/>
          </a:p>
          <a:p>
            <a:pPr eaLnBrk="1" hangingPunct="1">
              <a:spcBef>
                <a:spcPct val="0"/>
              </a:spcBef>
            </a:pPr>
            <a:endParaRPr lang="en-US"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dirty="0"/>
              <a:t>See page 28 of the Community Engagement</a:t>
            </a:r>
            <a:r>
              <a:rPr lang="en-US" baseline="0" dirty="0"/>
              <a:t> Toolkit for more information</a:t>
            </a:r>
            <a:r>
              <a:rPr lang="en-US" altLang="en-US" dirty="0"/>
              <a:t> </a:t>
            </a:r>
          </a:p>
          <a:p>
            <a:pPr eaLnBrk="1" hangingPunct="1">
              <a:spcBef>
                <a:spcPct val="0"/>
              </a:spcBef>
            </a:pPr>
            <a:endParaRPr lang="en-US" altLang="en-US" dirty="0"/>
          </a:p>
          <a:p>
            <a:pPr eaLnBrk="1" hangingPunct="1">
              <a:spcBef>
                <a:spcPct val="0"/>
              </a:spcBef>
            </a:pPr>
            <a:r>
              <a:rPr lang="en-US" altLang="en-US" dirty="0"/>
              <a:t>Maine is the only state in the nation that conducts a statewide community health needs assessment through our unique public private partnership.  These</a:t>
            </a:r>
            <a:r>
              <a:rPr lang="en-US" altLang="en-US" baseline="0" dirty="0"/>
              <a:t> community health needs assessments – referred to as “CHNAs” – are required for non-profit hospitals (under the IRS and ACA) and for local health departments to meet requirements under the Public Health Accreditation Board (PHAB). Among the required activities are:</a:t>
            </a:r>
          </a:p>
          <a:p>
            <a:pPr marL="228600" indent="-228600" eaLnBrk="1" hangingPunct="1">
              <a:spcBef>
                <a:spcPct val="0"/>
              </a:spcBef>
              <a:buAutoNum type="arabicPeriod"/>
            </a:pPr>
            <a:r>
              <a:rPr lang="en-US" altLang="en-US" baseline="0" dirty="0"/>
              <a:t>Obtain input from the community, including providers and communities served, on health needs (which is why we’re here today)</a:t>
            </a:r>
          </a:p>
          <a:p>
            <a:pPr marL="228600" indent="-228600" eaLnBrk="1" hangingPunct="1">
              <a:spcBef>
                <a:spcPct val="0"/>
              </a:spcBef>
              <a:buAutoNum type="arabicPeriod"/>
            </a:pPr>
            <a:r>
              <a:rPr lang="en-US" altLang="en-US" baseline="0" dirty="0"/>
              <a:t>Evaluate previous actions taken to address needs identified in previous CHNAs</a:t>
            </a:r>
          </a:p>
          <a:p>
            <a:pPr marL="228600" indent="-228600" eaLnBrk="1" hangingPunct="1">
              <a:spcBef>
                <a:spcPct val="0"/>
              </a:spcBef>
              <a:buAutoNum type="arabicPeriod"/>
            </a:pPr>
            <a:r>
              <a:rPr lang="en-US" altLang="en-US" baseline="0" dirty="0"/>
              <a:t>Choose needs to be addressed (and provide justification)</a:t>
            </a:r>
          </a:p>
          <a:p>
            <a:pPr marL="228600" indent="-228600" eaLnBrk="1" hangingPunct="1">
              <a:spcBef>
                <a:spcPct val="0"/>
              </a:spcBef>
              <a:buAutoNum type="arabicPeriod"/>
            </a:pPr>
            <a:r>
              <a:rPr lang="en-US" altLang="en-US" baseline="0" dirty="0"/>
              <a:t>Summarize an implementation strategy</a:t>
            </a:r>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09F09D6-6E2B-214C-A2BC-5E87530A82C4}" type="slidenum">
              <a:rPr lang="en-US" altLang="en-US"/>
              <a:pPr eaLnBrk="1" hangingPunct="1"/>
              <a:t>6</a:t>
            </a:fld>
            <a:endParaRPr lang="en-US" altLang="en-US"/>
          </a:p>
        </p:txBody>
      </p:sp>
    </p:spTree>
    <p:extLst>
      <p:ext uri="{BB962C8B-B14F-4D97-AF65-F5344CB8AC3E}">
        <p14:creationId xmlns:p14="http://schemas.microsoft.com/office/powerpoint/2010/main" val="368026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JSI or Other</a:t>
            </a:r>
            <a:r>
              <a:rPr lang="en-US" b="1" i="1" baseline="0" dirty="0"/>
              <a:t> Facilitator</a:t>
            </a:r>
            <a:endParaRPr lang="en-US" b="1" i="1" dirty="0"/>
          </a:p>
          <a:p>
            <a:endParaRPr lang="en-US" dirty="0"/>
          </a:p>
          <a:p>
            <a:endParaRPr lang="en-US" dirty="0"/>
          </a:p>
          <a:p>
            <a:r>
              <a:rPr lang="en-US" dirty="0"/>
              <a:t>Steering</a:t>
            </a:r>
            <a:r>
              <a:rPr lang="en-US" baseline="0" dirty="0"/>
              <a:t> Committee consists of representatives from the signatory members: Central Maine Heath Care, Eastern Maine Healthcare (EMHS to become Northern Light Health on October 1) Maine General Healthcare, </a:t>
            </a:r>
            <a:r>
              <a:rPr lang="en-US" baseline="0" dirty="0" err="1"/>
              <a:t>MaineHealth</a:t>
            </a:r>
            <a:r>
              <a:rPr lang="en-US" baseline="0" dirty="0"/>
              <a:t>, and the Maine Center for Disease Control and Prevention. Major funding for the Maine Shared CHNA is provided by the partnering healthcare systems with generous in-kind support from the Maine CDC and the countless organizations who contribute to this effort. </a:t>
            </a:r>
          </a:p>
          <a:p>
            <a:endParaRPr lang="en-US" baseline="0" dirty="0"/>
          </a:p>
          <a:p>
            <a:r>
              <a:rPr lang="en-US" baseline="0" dirty="0"/>
              <a:t>Funding supports the Program Manager and contracting with a vendor to support this effort. John Snow, Inc. (JSI) was selected in January, 2018.  Ask folks to stand if they have served in any or all of the following roles: </a:t>
            </a:r>
          </a:p>
          <a:p>
            <a:endParaRPr lang="en-US" baseline="0" dirty="0"/>
          </a:p>
          <a:p>
            <a:pPr marL="171450" indent="-171450">
              <a:buFont typeface="Arial" panose="020B0604020202020204" pitchFamily="34" charset="0"/>
              <a:buChar char="•"/>
            </a:pPr>
            <a:r>
              <a:rPr lang="en-US" baseline="0" dirty="0"/>
              <a:t>Data Analysis Team is made up of a subgroup with representatives from the Metrics Committee, analysts from Maine CDC, USM, and JSI. Their role has been to collect and analyze the list of 200 indicators identified by the Metrics Committee</a:t>
            </a:r>
          </a:p>
          <a:p>
            <a:pPr marL="171450" indent="-171450">
              <a:buFont typeface="Arial" panose="020B0604020202020204" pitchFamily="34" charset="0"/>
              <a:buChar char="•"/>
            </a:pPr>
            <a:r>
              <a:rPr lang="en-US" baseline="0" dirty="0"/>
              <a:t>Metrics Committee is made up of representatives from the signatory members with further support from UNE, USM, and subject matter experts.</a:t>
            </a:r>
          </a:p>
          <a:p>
            <a:pPr marL="171450" indent="-171450">
              <a:buFont typeface="Arial" panose="020B0604020202020204" pitchFamily="34" charset="0"/>
              <a:buChar char="•"/>
            </a:pPr>
            <a:r>
              <a:rPr lang="en-US" baseline="0" dirty="0"/>
              <a:t>The CEA made up of a subgroup with representatives from the Statewide Community Engagement Committee. Their role has been to provide advice and guidance to the Program Manager on every aspect of community engagement. </a:t>
            </a:r>
          </a:p>
          <a:p>
            <a:pPr marL="171450" indent="-171450">
              <a:buFont typeface="Arial" panose="020B0604020202020204" pitchFamily="34" charset="0"/>
              <a:buChar char="•"/>
            </a:pPr>
            <a:r>
              <a:rPr lang="en-US" baseline="0" dirty="0"/>
              <a:t>Statewide Community Engagement includes partners and interested parties who have provided feedback on all aspects of community engagement</a:t>
            </a:r>
          </a:p>
          <a:p>
            <a:pPr marL="171450" indent="-171450">
              <a:buFont typeface="Arial" panose="020B0604020202020204" pitchFamily="34" charset="0"/>
              <a:buChar char="•"/>
            </a:pPr>
            <a:r>
              <a:rPr lang="en-US" baseline="0" dirty="0"/>
              <a:t>Local Planning Teams have set dates, found venues, and organized every aspect of today’s event.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They deserve a hand!</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7</a:t>
            </a:fld>
            <a:endParaRPr lang="en-US"/>
          </a:p>
        </p:txBody>
      </p:sp>
    </p:spTree>
    <p:extLst>
      <p:ext uri="{BB962C8B-B14F-4D97-AF65-F5344CB8AC3E}">
        <p14:creationId xmlns:p14="http://schemas.microsoft.com/office/powerpoint/2010/main" val="246312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JSI or other facilitator</a:t>
            </a:r>
          </a:p>
          <a:p>
            <a:endParaRPr lang="en-US" dirty="0"/>
          </a:p>
          <a:p>
            <a:r>
              <a:rPr lang="en-US" dirty="0"/>
              <a:t>Best practice = including regular community assessment of</a:t>
            </a:r>
            <a:r>
              <a:rPr lang="en-US" baseline="0" dirty="0"/>
              <a:t> data and progress, which creates multi level health improvement plans, which are evaluated regularly. Health Improvement Plans cannot succeed without partners – many who are here today.</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082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Local Facilitator</a:t>
            </a:r>
          </a:p>
        </p:txBody>
      </p:sp>
      <p:sp>
        <p:nvSpPr>
          <p:cNvPr id="4" name="Slide Number Placeholder 3"/>
          <p:cNvSpPr>
            <a:spLocks noGrp="1"/>
          </p:cNvSpPr>
          <p:nvPr>
            <p:ph type="sldNum" sz="quarter" idx="10"/>
          </p:nvPr>
        </p:nvSpPr>
        <p:spPr/>
        <p:txBody>
          <a:bodyPr/>
          <a:lstStyle/>
          <a:p>
            <a:fld id="{EA5E2EEE-0310-C24D-981C-65A489894E8C}" type="slidenum">
              <a:rPr lang="en-US" smtClean="0"/>
              <a:t>9</a:t>
            </a:fld>
            <a:endParaRPr lang="en-US"/>
          </a:p>
        </p:txBody>
      </p:sp>
    </p:spTree>
    <p:extLst>
      <p:ext uri="{BB962C8B-B14F-4D97-AF65-F5344CB8AC3E}">
        <p14:creationId xmlns:p14="http://schemas.microsoft.com/office/powerpoint/2010/main" val="1219655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50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207658" y="3917808"/>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32E27571-9399-4E4F-AB8C-5BA50D0E3783}" type="datetime1">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D429388E-79A9-444A-BC1E-470BC3A8A08E}"/>
              </a:ext>
            </a:extLst>
          </p:cNvPr>
          <p:cNvPicPr>
            <a:picLocks noChangeAspect="1"/>
          </p:cNvPicPr>
          <p:nvPr userDrawn="1"/>
        </p:nvPicPr>
        <p:blipFill rotWithShape="1">
          <a:blip r:embed="rId2"/>
          <a:srcRect t="52297" b="30261"/>
          <a:stretch/>
        </p:blipFill>
        <p:spPr>
          <a:xfrm>
            <a:off x="1784818" y="5029422"/>
            <a:ext cx="8922936" cy="11673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accent5"/>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043070-9950-4625-8C37-E7317FB54DD1}" type="datetime1">
              <a:rPr lang="en-US" smtClean="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88821-8DBF-49CF-B06A-B3EEDFDF9914}" type="datetime1">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E5853-4886-4A54-9148-27897BC14E9D}" type="datetime1">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b="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33FF456F-6874-4914-B4A6-26ABDB223B35}" type="datetime1">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65A6D6-F1CC-408E-9CA8-20C2E332E92C}" type="datetime1">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66AC7-00B1-461E-9CC7-97E042539068}" type="datetime1">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968440"/>
          </a:xfrm>
        </p:spPr>
        <p:txBody>
          <a:bodyPr/>
          <a:lstStyle/>
          <a:p>
            <a:r>
              <a:rPr lang="en-US" dirty="0"/>
              <a:t>Click to edit Master title style</a:t>
            </a:r>
          </a:p>
        </p:txBody>
      </p:sp>
      <p:sp>
        <p:nvSpPr>
          <p:cNvPr id="3" name="Content Placeholder 2"/>
          <p:cNvSpPr>
            <a:spLocks noGrp="1"/>
          </p:cNvSpPr>
          <p:nvPr>
            <p:ph sz="half" idx="1"/>
          </p:nvPr>
        </p:nvSpPr>
        <p:spPr>
          <a:xfrm>
            <a:off x="1097279" y="1533378"/>
            <a:ext cx="4937760" cy="433571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533378"/>
            <a:ext cx="4937760" cy="4335717"/>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CAC9F97-FC66-4BA7-ADAF-C6617B25746B}" type="datetime1">
              <a:rPr lang="en-US" smtClean="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9513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63F419-A2A6-4BD2-8665-4F8FCF1BC353}" type="datetime1">
              <a:rPr lang="en-US" smtClean="0"/>
              <a:t>10/9/2018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8EFB33-8F77-4327-9ADF-BA581BEBF0CE}" type="datetime1">
              <a:rPr lang="en-US" smtClean="0"/>
              <a:t>10/9/2018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AC4F7CC-1CCD-4D76-90B9-AE98F32688AD}" type="datetime1">
              <a:rPr lang="en-US" smtClean="0"/>
              <a:t>10/9/2018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209700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9702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800" y="594359"/>
            <a:ext cx="2626822" cy="2286000"/>
          </a:xfrm>
        </p:spPr>
        <p:txBody>
          <a:bodyPr anchor="b">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2926080"/>
            <a:ext cx="2626822"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13112" y="6459785"/>
            <a:ext cx="2618510" cy="365125"/>
          </a:xfrm>
        </p:spPr>
        <p:txBody>
          <a:bodyPr/>
          <a:lstStyle>
            <a:lvl1pPr algn="l">
              <a:defRPr/>
            </a:lvl1pPr>
          </a:lstStyle>
          <a:p>
            <a:fld id="{65F59FEA-06A2-4509-B2CF-BD3E03BB2C1A}" type="datetime1">
              <a:rPr lang="en-US" smtClean="0"/>
              <a:t>10/9/2018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533378"/>
            <a:ext cx="10058400" cy="433571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b="1">
                <a:solidFill>
                  <a:schemeClr val="bg1"/>
                </a:solidFill>
              </a:defRPr>
            </a:lvl1pPr>
          </a:lstStyle>
          <a:p>
            <a:fld id="{825DEAD9-9AF8-4229-BEA3-8AA9D8A2D541}" type="datetime1">
              <a:rPr lang="en-US" smtClean="0"/>
              <a:t>10/9/2018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b="1" cap="all"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88720" y="1336414"/>
            <a:ext cx="996696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85000"/>
        </a:lnSpc>
        <a:spcBef>
          <a:spcPct val="0"/>
        </a:spcBef>
        <a:buNone/>
        <a:defRPr sz="4400" b="0" kern="1200" spc="-50" baseline="0">
          <a:solidFill>
            <a:schemeClr val="accent3"/>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5.emf"/><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19.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Kristine.L.Jenkins@maine.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r>
              <a:rPr lang="en-US" sz="6000" dirty="0"/>
              <a:t>Maine Shared Community Health Needs Assessment</a:t>
            </a:r>
          </a:p>
        </p:txBody>
      </p:sp>
      <p:sp>
        <p:nvSpPr>
          <p:cNvPr id="4" name="Subtitle 3"/>
          <p:cNvSpPr>
            <a:spLocks noGrp="1"/>
          </p:cNvSpPr>
          <p:nvPr>
            <p:ph type="subTitle" idx="1"/>
          </p:nvPr>
        </p:nvSpPr>
        <p:spPr>
          <a:xfrm>
            <a:off x="1100051" y="3182112"/>
            <a:ext cx="10058400" cy="1143000"/>
          </a:xfrm>
        </p:spPr>
        <p:txBody>
          <a:bodyPr anchor="ctr">
            <a:normAutofit/>
          </a:bodyPr>
          <a:lstStyle/>
          <a:p>
            <a:pPr algn="ctr"/>
            <a:r>
              <a:rPr lang="en-US" sz="3000" dirty="0">
                <a:solidFill>
                  <a:schemeClr val="bg2">
                    <a:lumMod val="50000"/>
                  </a:schemeClr>
                </a:solidFill>
              </a:rPr>
              <a:t>Cumberland Public Health District: </a:t>
            </a:r>
          </a:p>
          <a:p>
            <a:pPr algn="ctr"/>
            <a:r>
              <a:rPr lang="en-US" sz="3000" b="1" dirty="0">
                <a:solidFill>
                  <a:schemeClr val="bg2">
                    <a:lumMod val="50000"/>
                  </a:schemeClr>
                </a:solidFill>
              </a:rPr>
              <a:t>NAPLES</a:t>
            </a:r>
          </a:p>
        </p:txBody>
      </p:sp>
    </p:spTree>
    <p:extLst>
      <p:ext uri="{BB962C8B-B14F-4D97-AF65-F5344CB8AC3E}">
        <p14:creationId xmlns:p14="http://schemas.microsoft.com/office/powerpoint/2010/main" val="217284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631372"/>
            <a:ext cx="10972800"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Priority: Substance Use</a:t>
            </a:r>
          </a:p>
        </p:txBody>
      </p:sp>
      <p:sp>
        <p:nvSpPr>
          <p:cNvPr id="6" name="Rectangle 5"/>
          <p:cNvSpPr/>
          <p:nvPr/>
        </p:nvSpPr>
        <p:spPr>
          <a:xfrm>
            <a:off x="226544" y="1676401"/>
            <a:ext cx="4243856"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b="1" dirty="0"/>
              <a:t>Maine Medical Center/Maine Behavioral Healthcare</a:t>
            </a:r>
          </a:p>
        </p:txBody>
      </p:sp>
      <p:sp>
        <p:nvSpPr>
          <p:cNvPr id="7" name="Rectangle 6"/>
          <p:cNvSpPr/>
          <p:nvPr/>
        </p:nvSpPr>
        <p:spPr>
          <a:xfrm>
            <a:off x="180019" y="5029200"/>
            <a:ext cx="424484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b="1" dirty="0"/>
              <a:t>Cumberland District Public Health Council</a:t>
            </a:r>
          </a:p>
        </p:txBody>
      </p:sp>
      <p:sp>
        <p:nvSpPr>
          <p:cNvPr id="8" name="Rectangle 7"/>
          <p:cNvSpPr/>
          <p:nvPr/>
        </p:nvSpPr>
        <p:spPr>
          <a:xfrm>
            <a:off x="190493" y="2895600"/>
            <a:ext cx="4267200" cy="1600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a:t>Mercy Hospital</a:t>
            </a:r>
          </a:p>
        </p:txBody>
      </p:sp>
      <p:sp>
        <p:nvSpPr>
          <p:cNvPr id="9" name="Rectangle 8"/>
          <p:cNvSpPr/>
          <p:nvPr/>
        </p:nvSpPr>
        <p:spPr>
          <a:xfrm>
            <a:off x="180019" y="4572000"/>
            <a:ext cx="4290381" cy="3517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b="1" dirty="0"/>
              <a:t>Bridgton Hospital</a:t>
            </a:r>
          </a:p>
        </p:txBody>
      </p:sp>
      <p:sp>
        <p:nvSpPr>
          <p:cNvPr id="12" name="TextBox 11"/>
          <p:cNvSpPr txBox="1"/>
          <p:nvPr/>
        </p:nvSpPr>
        <p:spPr>
          <a:xfrm>
            <a:off x="3236404" y="152400"/>
            <a:ext cx="6299200" cy="369332"/>
          </a:xfrm>
          <a:prstGeom prst="rect">
            <a:avLst/>
          </a:prstGeom>
          <a:noFill/>
        </p:spPr>
        <p:txBody>
          <a:bodyPr wrap="square" rtlCol="0">
            <a:spAutoFit/>
          </a:bodyPr>
          <a:lstStyle/>
          <a:p>
            <a:r>
              <a:rPr lang="en-US" b="1" dirty="0"/>
              <a:t>Cumberland County Accomplishments</a:t>
            </a:r>
          </a:p>
        </p:txBody>
      </p:sp>
      <p:sp>
        <p:nvSpPr>
          <p:cNvPr id="18" name="Rectangle 17"/>
          <p:cNvSpPr/>
          <p:nvPr/>
        </p:nvSpPr>
        <p:spPr>
          <a:xfrm>
            <a:off x="180019" y="5867400"/>
            <a:ext cx="4290383"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600" b="1" dirty="0"/>
          </a:p>
          <a:p>
            <a:r>
              <a:rPr lang="en-US" sz="1600" b="1" dirty="0"/>
              <a:t>Spring Harbor Hospital/Maine Behavioral Healthcare </a:t>
            </a:r>
          </a:p>
          <a:p>
            <a:endParaRPr lang="en-US" sz="1400" dirty="0"/>
          </a:p>
        </p:txBody>
      </p:sp>
      <p:sp>
        <p:nvSpPr>
          <p:cNvPr id="19" name="Rectangle 18"/>
          <p:cNvSpPr/>
          <p:nvPr/>
        </p:nvSpPr>
        <p:spPr>
          <a:xfrm>
            <a:off x="4673601" y="1676400"/>
            <a:ext cx="6531312" cy="114300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342900" lvl="0" indent="-342900">
              <a:buFont typeface="+mj-lt"/>
              <a:buAutoNum type="arabicPeriod"/>
            </a:pPr>
            <a:r>
              <a:rPr lang="en-US" sz="1400" dirty="0"/>
              <a:t>With Maine Behavioral Healthcare, implemented IMAT-Integrated Medication Assisted Treatment- across the MaineHealth system and have served 856 patients August 2017-April 2018 (328 in Cumberland County through June).</a:t>
            </a:r>
          </a:p>
          <a:p>
            <a:pPr marL="342900" lvl="0" indent="-342900">
              <a:buFont typeface="+mj-lt"/>
              <a:buAutoNum type="arabicPeriod"/>
            </a:pPr>
            <a:r>
              <a:rPr lang="en-US" sz="1400" dirty="0"/>
              <a:t>Over 100 providers trained to provide buprenorphine</a:t>
            </a:r>
          </a:p>
          <a:p>
            <a:pPr marL="171450" lvl="0" indent="-171450">
              <a:buFont typeface="Wingdings" panose="05000000000000000000" pitchFamily="2" charset="2"/>
              <a:buChar char="§"/>
            </a:pPr>
            <a:endParaRPr lang="en-US" sz="1200" dirty="0">
              <a:effectLst/>
            </a:endParaRPr>
          </a:p>
        </p:txBody>
      </p:sp>
      <p:sp>
        <p:nvSpPr>
          <p:cNvPr id="20" name="Rectangle 19"/>
          <p:cNvSpPr/>
          <p:nvPr/>
        </p:nvSpPr>
        <p:spPr>
          <a:xfrm>
            <a:off x="4673601" y="5029200"/>
            <a:ext cx="658164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rabicPeriod"/>
            </a:pPr>
            <a:r>
              <a:rPr lang="en-US" sz="1400" dirty="0"/>
              <a:t>District-wide community scan mapped efforts and needs around opiate use</a:t>
            </a:r>
          </a:p>
          <a:p>
            <a:pPr marL="342900" indent="-342900">
              <a:buFont typeface="+mj-lt"/>
              <a:buAutoNum type="arabicPeriod"/>
            </a:pPr>
            <a:r>
              <a:rPr lang="en-US" sz="1400" dirty="0"/>
              <a:t> Tool created for municipalities for reducing opiate use</a:t>
            </a:r>
          </a:p>
        </p:txBody>
      </p:sp>
      <p:sp>
        <p:nvSpPr>
          <p:cNvPr id="21" name="Rectangle 20"/>
          <p:cNvSpPr/>
          <p:nvPr/>
        </p:nvSpPr>
        <p:spPr>
          <a:xfrm>
            <a:off x="4673601" y="2895600"/>
            <a:ext cx="6531312" cy="160020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mj-lt"/>
              <a:buAutoNum type="arabicPeriod"/>
            </a:pPr>
            <a:r>
              <a:rPr lang="en-US" sz="1400" dirty="0"/>
              <a:t>Convened Greater Portland Addiction Collaborative (GPAC) to expand access to treatment &amp; housing by utilizing new financial model &amp; a multi-sector integrated data platform.</a:t>
            </a:r>
          </a:p>
          <a:p>
            <a:pPr marL="342900" indent="-342900">
              <a:buFont typeface="+mj-lt"/>
              <a:buAutoNum type="arabicPeriod"/>
            </a:pPr>
            <a:r>
              <a:rPr lang="en-US" sz="1400" dirty="0"/>
              <a:t>Implemented rapid access MAT program out of the ED, with next day follow-up in a primary care setting.</a:t>
            </a:r>
          </a:p>
          <a:p>
            <a:pPr marL="342900" indent="-342900">
              <a:buFont typeface="+mj-lt"/>
              <a:buAutoNum type="arabicPeriod"/>
            </a:pPr>
            <a:r>
              <a:rPr lang="en-US" sz="1400" dirty="0"/>
              <a:t>McAuley Residence – two-generational approach with housing for families affected by substance use disorder</a:t>
            </a:r>
            <a:r>
              <a:rPr lang="en-US" sz="1200" dirty="0"/>
              <a:t>.</a:t>
            </a:r>
          </a:p>
          <a:p>
            <a:pPr marL="171450" indent="-171450">
              <a:buFont typeface="Wingdings" panose="05000000000000000000" pitchFamily="2" charset="2"/>
              <a:buChar char="§"/>
            </a:pPr>
            <a:endParaRPr lang="en-US" sz="1200" dirty="0"/>
          </a:p>
        </p:txBody>
      </p:sp>
      <p:sp>
        <p:nvSpPr>
          <p:cNvPr id="22" name="Rectangle 21"/>
          <p:cNvSpPr/>
          <p:nvPr/>
        </p:nvSpPr>
        <p:spPr>
          <a:xfrm>
            <a:off x="4673602" y="4572000"/>
            <a:ext cx="6555301" cy="3517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mj-lt"/>
              <a:buAutoNum type="arabicPeriod"/>
            </a:pPr>
            <a:r>
              <a:rPr lang="en-US" sz="1400" dirty="0"/>
              <a:t>Physicians providing IMAT in Bridgton Hospital service area</a:t>
            </a:r>
          </a:p>
        </p:txBody>
      </p:sp>
      <p:sp>
        <p:nvSpPr>
          <p:cNvPr id="23" name="Rectangle 22"/>
          <p:cNvSpPr/>
          <p:nvPr/>
        </p:nvSpPr>
        <p:spPr>
          <a:xfrm>
            <a:off x="4673603" y="5867400"/>
            <a:ext cx="6581640" cy="609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buFont typeface="+mj-lt"/>
              <a:buAutoNum type="arabicPeriod"/>
            </a:pPr>
            <a:r>
              <a:rPr lang="en-US" sz="1400" dirty="0"/>
              <a:t>IMAT (see above)</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endParaRPr lang="en-US" sz="900" dirty="0"/>
          </a:p>
        </p:txBody>
      </p:sp>
      <p:sp>
        <p:nvSpPr>
          <p:cNvPr id="24" name="TextBox 23"/>
          <p:cNvSpPr txBox="1"/>
          <p:nvPr/>
        </p:nvSpPr>
        <p:spPr>
          <a:xfrm>
            <a:off x="226544" y="1295402"/>
            <a:ext cx="424385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Hospital/Health System</a:t>
            </a:r>
          </a:p>
        </p:txBody>
      </p:sp>
      <p:sp>
        <p:nvSpPr>
          <p:cNvPr id="25" name="TextBox 24"/>
          <p:cNvSpPr txBox="1"/>
          <p:nvPr/>
        </p:nvSpPr>
        <p:spPr>
          <a:xfrm>
            <a:off x="4673600" y="1295401"/>
            <a:ext cx="646758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Strategies/Activities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35412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631372"/>
            <a:ext cx="10972800"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Priority: Mental Health</a:t>
            </a:r>
          </a:p>
        </p:txBody>
      </p:sp>
      <p:sp>
        <p:nvSpPr>
          <p:cNvPr id="6" name="Rectangle 5"/>
          <p:cNvSpPr/>
          <p:nvPr/>
        </p:nvSpPr>
        <p:spPr>
          <a:xfrm>
            <a:off x="203200" y="1676401"/>
            <a:ext cx="5486400" cy="1523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b="1" dirty="0"/>
              <a:t>Maine Medical Center/Maine Behavioral Healthcare</a:t>
            </a:r>
          </a:p>
          <a:p>
            <a:pPr marL="55563" indent="-55563">
              <a:buFont typeface="Arial" panose="020B0604020202020204" pitchFamily="34" charset="0"/>
              <a:buChar char="•"/>
            </a:pPr>
            <a:endParaRPr lang="en-US" sz="1400" dirty="0"/>
          </a:p>
        </p:txBody>
      </p:sp>
      <p:sp>
        <p:nvSpPr>
          <p:cNvPr id="8" name="Rectangle 7"/>
          <p:cNvSpPr/>
          <p:nvPr/>
        </p:nvSpPr>
        <p:spPr>
          <a:xfrm>
            <a:off x="203200" y="3276600"/>
            <a:ext cx="5486400" cy="990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a:t>Mercy Hospital</a:t>
            </a:r>
          </a:p>
        </p:txBody>
      </p:sp>
      <p:sp>
        <p:nvSpPr>
          <p:cNvPr id="9" name="Rectangle 8"/>
          <p:cNvSpPr/>
          <p:nvPr/>
        </p:nvSpPr>
        <p:spPr>
          <a:xfrm>
            <a:off x="203200" y="4343400"/>
            <a:ext cx="5486400"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b="1" dirty="0"/>
              <a:t>Bridgton Hospital</a:t>
            </a:r>
          </a:p>
        </p:txBody>
      </p:sp>
      <p:sp>
        <p:nvSpPr>
          <p:cNvPr id="12" name="TextBox 11"/>
          <p:cNvSpPr txBox="1"/>
          <p:nvPr/>
        </p:nvSpPr>
        <p:spPr>
          <a:xfrm>
            <a:off x="3251200" y="152400"/>
            <a:ext cx="6299200" cy="369332"/>
          </a:xfrm>
          <a:prstGeom prst="rect">
            <a:avLst/>
          </a:prstGeom>
          <a:noFill/>
        </p:spPr>
        <p:txBody>
          <a:bodyPr wrap="square" rtlCol="0">
            <a:spAutoFit/>
          </a:bodyPr>
          <a:lstStyle/>
          <a:p>
            <a:r>
              <a:rPr lang="en-US" b="1" dirty="0"/>
              <a:t>Cumberland County Accomplishments</a:t>
            </a:r>
          </a:p>
        </p:txBody>
      </p:sp>
      <p:sp>
        <p:nvSpPr>
          <p:cNvPr id="18" name="Rectangle 17"/>
          <p:cNvSpPr/>
          <p:nvPr/>
        </p:nvSpPr>
        <p:spPr>
          <a:xfrm>
            <a:off x="180019" y="5181601"/>
            <a:ext cx="5509581" cy="9274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b="1" dirty="0"/>
              <a:t>Spring Harbor Hospital/Maine Behavioral Healthcare</a:t>
            </a:r>
          </a:p>
        </p:txBody>
      </p:sp>
      <p:sp>
        <p:nvSpPr>
          <p:cNvPr id="19" name="Rectangle 18"/>
          <p:cNvSpPr/>
          <p:nvPr/>
        </p:nvSpPr>
        <p:spPr>
          <a:xfrm>
            <a:off x="5802338" y="1676400"/>
            <a:ext cx="5369551" cy="1524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lvl="0" indent="-171450">
              <a:buFont typeface="Wingdings" panose="05000000000000000000" pitchFamily="2" charset="2"/>
              <a:buChar char="§"/>
            </a:pPr>
            <a:endParaRPr lang="en-US" sz="1400" dirty="0"/>
          </a:p>
          <a:p>
            <a:pPr marL="342900" lvl="0" indent="-342900">
              <a:buFont typeface="+mj-lt"/>
              <a:buAutoNum type="arabicPeriod"/>
            </a:pPr>
            <a:r>
              <a:rPr lang="en-US" sz="1400" dirty="0"/>
              <a:t>Screen 80% of children for trauma at all Maine Medical Partners practices.  Referrals made to integrated behavioral health clinician from Maine Behavioral Healthcare.</a:t>
            </a:r>
          </a:p>
          <a:p>
            <a:pPr marL="228600" lvl="0" indent="-228600">
              <a:buFont typeface="+mj-lt"/>
              <a:buAutoNum type="arabicPeriod"/>
            </a:pPr>
            <a:endParaRPr lang="en-US" sz="800" dirty="0"/>
          </a:p>
          <a:p>
            <a:pPr marL="342900" lvl="0" indent="-342900">
              <a:buFont typeface="+mj-lt"/>
              <a:buAutoNum type="arabicPeriod"/>
            </a:pPr>
            <a:r>
              <a:rPr lang="en-US" sz="1400" dirty="0"/>
              <a:t>100% of medical practices are integrated with behavioral health clinicians </a:t>
            </a:r>
          </a:p>
          <a:p>
            <a:pPr lvl="0"/>
            <a:endParaRPr lang="en-US" sz="1200" dirty="0"/>
          </a:p>
        </p:txBody>
      </p:sp>
      <p:sp>
        <p:nvSpPr>
          <p:cNvPr id="21" name="Rectangle 20"/>
          <p:cNvSpPr/>
          <p:nvPr/>
        </p:nvSpPr>
        <p:spPr>
          <a:xfrm>
            <a:off x="5819926" y="3276600"/>
            <a:ext cx="5351961"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mj-lt"/>
              <a:buAutoNum type="arabicPeriod"/>
            </a:pPr>
            <a:r>
              <a:rPr lang="en-US" sz="1400" dirty="0"/>
              <a:t>Implemented peer support model for emergency department patients 7 days a week</a:t>
            </a:r>
          </a:p>
          <a:p>
            <a:pPr marL="228600" indent="-228600">
              <a:buFont typeface="+mj-lt"/>
              <a:buAutoNum type="arabicPeriod"/>
            </a:pPr>
            <a:endParaRPr lang="en-US" sz="800" dirty="0"/>
          </a:p>
          <a:p>
            <a:pPr marL="342900" indent="-342900">
              <a:buFont typeface="+mj-lt"/>
              <a:buAutoNum type="arabicPeriod"/>
            </a:pPr>
            <a:r>
              <a:rPr lang="en-US" sz="1400" dirty="0"/>
              <a:t>Expanded access to integrated behavioral health in all primary care</a:t>
            </a:r>
          </a:p>
        </p:txBody>
      </p:sp>
      <p:sp>
        <p:nvSpPr>
          <p:cNvPr id="22" name="Rectangle 21"/>
          <p:cNvSpPr/>
          <p:nvPr/>
        </p:nvSpPr>
        <p:spPr>
          <a:xfrm>
            <a:off x="5831056" y="4343400"/>
            <a:ext cx="5312112"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171450" lvl="0" indent="-171450">
              <a:buFont typeface="Wingdings" panose="05000000000000000000" pitchFamily="2" charset="2"/>
              <a:buChar char="§"/>
            </a:pPr>
            <a:endParaRPr lang="en-US" sz="1400" dirty="0"/>
          </a:p>
          <a:p>
            <a:pPr marL="342900" lvl="0" indent="-342900">
              <a:buFont typeface="+mj-lt"/>
              <a:buAutoNum type="arabicPeriod"/>
            </a:pPr>
            <a:r>
              <a:rPr lang="en-US" sz="1400" dirty="0"/>
              <a:t>First Aid for Mental Health Trainings held at Bridgton Hospital for 20 staff</a:t>
            </a:r>
          </a:p>
          <a:p>
            <a:pPr marL="171450" indent="-171450">
              <a:buFont typeface="Wingdings" panose="05000000000000000000" pitchFamily="2" charset="2"/>
              <a:buChar char="§"/>
            </a:pPr>
            <a:endParaRPr lang="en-US" sz="1400" dirty="0"/>
          </a:p>
        </p:txBody>
      </p:sp>
      <p:sp>
        <p:nvSpPr>
          <p:cNvPr id="23" name="Rectangle 22"/>
          <p:cNvSpPr/>
          <p:nvPr/>
        </p:nvSpPr>
        <p:spPr>
          <a:xfrm>
            <a:off x="5819927" y="5181600"/>
            <a:ext cx="5323243" cy="9274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endParaRPr lang="en-US" sz="1400" dirty="0"/>
          </a:p>
          <a:p>
            <a:pPr marL="342900" indent="-342900">
              <a:buFont typeface="+mj-lt"/>
              <a:buAutoNum type="arabicPeriod"/>
            </a:pPr>
            <a:r>
              <a:rPr lang="en-US" sz="1400" dirty="0"/>
              <a:t>Behavioral Health Integration in MMP practices  (see above)</a:t>
            </a:r>
          </a:p>
          <a:p>
            <a:pPr marL="342900" indent="-342900">
              <a:buFont typeface="+mj-lt"/>
              <a:buAutoNum type="arabicPeriod"/>
            </a:pPr>
            <a:r>
              <a:rPr lang="en-US" sz="1400" dirty="0"/>
              <a:t>Opening of 12 new adult inpatients beds </a:t>
            </a:r>
          </a:p>
          <a:p>
            <a:endParaRPr lang="en-US" sz="1400" dirty="0"/>
          </a:p>
          <a:p>
            <a:pPr marL="171450" indent="-171450">
              <a:buFont typeface="Wingdings" panose="05000000000000000000" pitchFamily="2" charset="2"/>
              <a:buChar char="§"/>
            </a:pPr>
            <a:endParaRPr lang="en-US" sz="900" dirty="0"/>
          </a:p>
        </p:txBody>
      </p:sp>
      <p:sp>
        <p:nvSpPr>
          <p:cNvPr id="24" name="TextBox 23"/>
          <p:cNvSpPr txBox="1"/>
          <p:nvPr/>
        </p:nvSpPr>
        <p:spPr>
          <a:xfrm>
            <a:off x="203200" y="1295402"/>
            <a:ext cx="54864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Hospital/Health System</a:t>
            </a:r>
          </a:p>
        </p:txBody>
      </p:sp>
      <p:sp>
        <p:nvSpPr>
          <p:cNvPr id="25" name="TextBox 24"/>
          <p:cNvSpPr txBox="1"/>
          <p:nvPr/>
        </p:nvSpPr>
        <p:spPr>
          <a:xfrm>
            <a:off x="5802338" y="1295402"/>
            <a:ext cx="540257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Strategies/Activity</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72633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631372"/>
            <a:ext cx="10972800"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Priority: Obesity</a:t>
            </a:r>
          </a:p>
        </p:txBody>
      </p:sp>
      <p:sp>
        <p:nvSpPr>
          <p:cNvPr id="6" name="Rectangle 5"/>
          <p:cNvSpPr/>
          <p:nvPr/>
        </p:nvSpPr>
        <p:spPr>
          <a:xfrm>
            <a:off x="203200" y="1676400"/>
            <a:ext cx="3454401" cy="20029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55563" indent="-55563">
              <a:buFont typeface="Arial" panose="020B0604020202020204" pitchFamily="34" charset="0"/>
              <a:buChar char="•"/>
            </a:pPr>
            <a:r>
              <a:rPr lang="en-US" sz="1600" b="1" dirty="0"/>
              <a:t>Maine Medical Center</a:t>
            </a:r>
          </a:p>
        </p:txBody>
      </p:sp>
      <p:sp>
        <p:nvSpPr>
          <p:cNvPr id="7" name="Rectangle 6"/>
          <p:cNvSpPr/>
          <p:nvPr/>
        </p:nvSpPr>
        <p:spPr>
          <a:xfrm>
            <a:off x="203200" y="5257800"/>
            <a:ext cx="3454401" cy="1219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b="1" dirty="0"/>
              <a:t>Cumberland District Public Health Council</a:t>
            </a:r>
          </a:p>
        </p:txBody>
      </p:sp>
      <p:sp>
        <p:nvSpPr>
          <p:cNvPr id="9" name="Rectangle 8"/>
          <p:cNvSpPr/>
          <p:nvPr/>
        </p:nvSpPr>
        <p:spPr>
          <a:xfrm>
            <a:off x="226544" y="3777343"/>
            <a:ext cx="3431057" cy="14042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b="1" dirty="0"/>
              <a:t>Bridgton Hospital</a:t>
            </a:r>
          </a:p>
        </p:txBody>
      </p:sp>
      <p:sp>
        <p:nvSpPr>
          <p:cNvPr id="12" name="TextBox 11"/>
          <p:cNvSpPr txBox="1"/>
          <p:nvPr/>
        </p:nvSpPr>
        <p:spPr>
          <a:xfrm>
            <a:off x="3251200" y="152400"/>
            <a:ext cx="6299200" cy="369332"/>
          </a:xfrm>
          <a:prstGeom prst="rect">
            <a:avLst/>
          </a:prstGeom>
          <a:noFill/>
        </p:spPr>
        <p:txBody>
          <a:bodyPr wrap="square" rtlCol="0">
            <a:spAutoFit/>
          </a:bodyPr>
          <a:lstStyle/>
          <a:p>
            <a:r>
              <a:rPr lang="en-US" b="1" dirty="0"/>
              <a:t>Cumberland County Accomplishments</a:t>
            </a:r>
          </a:p>
        </p:txBody>
      </p:sp>
      <p:sp>
        <p:nvSpPr>
          <p:cNvPr id="19" name="Rectangle 18"/>
          <p:cNvSpPr/>
          <p:nvPr/>
        </p:nvSpPr>
        <p:spPr>
          <a:xfrm>
            <a:off x="3759201" y="1676400"/>
            <a:ext cx="7412688" cy="20029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endParaRPr lang="en-US" sz="1400" dirty="0"/>
          </a:p>
          <a:p>
            <a:pPr marL="342900" lvl="0" indent="-342900">
              <a:buFont typeface="+mj-lt"/>
              <a:buAutoNum type="arabicPeriod"/>
            </a:pPr>
            <a:r>
              <a:rPr lang="en-US" sz="1400" dirty="0"/>
              <a:t>Between 2006 and 2016, the prevalence of obesity for Greater Portland patients in </a:t>
            </a:r>
            <a:r>
              <a:rPr lang="en-US" sz="1400" b="1" i="1" dirty="0"/>
              <a:t>Let’s Go! </a:t>
            </a:r>
            <a:r>
              <a:rPr lang="en-US" sz="1400" dirty="0"/>
              <a:t>monitored practices was lower than the national rate representing approximately 17,000 children and youth, aged 3-18</a:t>
            </a:r>
          </a:p>
          <a:p>
            <a:pPr marL="342900" indent="-342900">
              <a:buFont typeface="+mj-lt"/>
              <a:buAutoNum type="arabicPeriod"/>
            </a:pPr>
            <a:r>
              <a:rPr lang="en-US" sz="1400" b="1" i="1" dirty="0"/>
              <a:t>Let’s Go! </a:t>
            </a:r>
            <a:r>
              <a:rPr lang="en-US" sz="1400" dirty="0"/>
              <a:t>utilized in over 70% of Maine Medical Center primary care practices &amp; expanded across the state in partnership w/ Maine CDC </a:t>
            </a:r>
          </a:p>
          <a:p>
            <a:pPr marL="342900" lvl="0" indent="-342900">
              <a:buFont typeface="+mj-lt"/>
              <a:buAutoNum type="arabicPeriod"/>
            </a:pPr>
            <a:r>
              <a:rPr lang="en-US" sz="1400" dirty="0"/>
              <a:t>“Small Steps” weight management for adults implemented at &gt; 50% of Maine Medical Partners primary care sites that are registered with </a:t>
            </a:r>
            <a:r>
              <a:rPr lang="en-US" sz="1400" b="1" i="1" dirty="0"/>
              <a:t>Let’s Go!</a:t>
            </a:r>
          </a:p>
          <a:p>
            <a:pPr marL="171450" indent="-171450">
              <a:buFont typeface="Wingdings" panose="05000000000000000000" pitchFamily="2" charset="2"/>
              <a:buChar char="§"/>
            </a:pPr>
            <a:endParaRPr lang="en-US" sz="1200" dirty="0"/>
          </a:p>
          <a:p>
            <a:pPr marL="171450" lvl="0" indent="-171450">
              <a:buFont typeface="Wingdings" panose="05000000000000000000" pitchFamily="2" charset="2"/>
              <a:buChar char="§"/>
            </a:pPr>
            <a:endParaRPr lang="en-US" sz="1200" dirty="0">
              <a:effectLst/>
            </a:endParaRPr>
          </a:p>
        </p:txBody>
      </p:sp>
      <p:sp>
        <p:nvSpPr>
          <p:cNvPr id="20" name="Rectangle 19"/>
          <p:cNvSpPr/>
          <p:nvPr/>
        </p:nvSpPr>
        <p:spPr>
          <a:xfrm>
            <a:off x="3759201" y="5257800"/>
            <a:ext cx="7406683" cy="1219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mj-lt"/>
              <a:buAutoNum type="arabicPeriod"/>
            </a:pPr>
            <a:r>
              <a:rPr lang="en-US" sz="1400" dirty="0"/>
              <a:t>Environmental scan created to identify partners for technical assistance (TA) with Complete Streets and Active Commuting Employer program</a:t>
            </a:r>
          </a:p>
          <a:p>
            <a:pPr marL="342900" indent="-342900">
              <a:buFont typeface="+mj-lt"/>
              <a:buAutoNum type="arabicPeriod"/>
            </a:pPr>
            <a:r>
              <a:rPr lang="en-US" sz="1400" dirty="0"/>
              <a:t>7 communities identified to receive TA with Complete Streets</a:t>
            </a:r>
          </a:p>
          <a:p>
            <a:pPr marL="342900" indent="-342900">
              <a:buFont typeface="+mj-lt"/>
              <a:buAutoNum type="arabicPeriod"/>
            </a:pPr>
            <a:r>
              <a:rPr lang="en-US" sz="1400" dirty="0"/>
              <a:t>Workshop held on Complete Streets at Greater Portland Council of Governments (GPCOG) annual meeting</a:t>
            </a:r>
          </a:p>
        </p:txBody>
      </p:sp>
      <p:sp>
        <p:nvSpPr>
          <p:cNvPr id="22" name="Rectangle 21"/>
          <p:cNvSpPr/>
          <p:nvPr/>
        </p:nvSpPr>
        <p:spPr>
          <a:xfrm>
            <a:off x="3759202" y="3777343"/>
            <a:ext cx="7437820" cy="140425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mj-lt"/>
              <a:buAutoNum type="arabicPeriod"/>
            </a:pPr>
            <a:r>
              <a:rPr lang="en-US" sz="1400" dirty="0"/>
              <a:t>Work group formed to increase referrals to the Nutrition Coordinator for nutritional assessment &amp; action planning</a:t>
            </a:r>
          </a:p>
          <a:p>
            <a:pPr marL="342900" indent="-342900">
              <a:buFont typeface="+mj-lt"/>
              <a:buAutoNum type="arabicPeriod"/>
            </a:pPr>
            <a:r>
              <a:rPr lang="en-US" sz="1400" dirty="0"/>
              <a:t>Development of The Hunger Game Project in conjunction with the local food bank &amp; The Good Shepard Food Bank</a:t>
            </a:r>
          </a:p>
          <a:p>
            <a:pPr marL="342900" lvl="0" indent="-342900">
              <a:buFont typeface="+mj-lt"/>
              <a:buAutoNum type="arabicPeriod"/>
            </a:pPr>
            <a:r>
              <a:rPr lang="en-US" sz="1400" dirty="0"/>
              <a:t>Staff using the two established Hunger Vital Sign questions and providing bag of food at discharge for patients in need</a:t>
            </a:r>
          </a:p>
        </p:txBody>
      </p:sp>
      <p:sp>
        <p:nvSpPr>
          <p:cNvPr id="24" name="TextBox 23"/>
          <p:cNvSpPr txBox="1"/>
          <p:nvPr/>
        </p:nvSpPr>
        <p:spPr>
          <a:xfrm>
            <a:off x="203200" y="1299949"/>
            <a:ext cx="34544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Hospital/Health System</a:t>
            </a:r>
          </a:p>
        </p:txBody>
      </p:sp>
      <p:sp>
        <p:nvSpPr>
          <p:cNvPr id="25" name="TextBox 24"/>
          <p:cNvSpPr txBox="1"/>
          <p:nvPr/>
        </p:nvSpPr>
        <p:spPr>
          <a:xfrm>
            <a:off x="3759201" y="1311815"/>
            <a:ext cx="740668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Strategies/Activities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305678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631372"/>
            <a:ext cx="11277600"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Additional Priorities Selected: Access to Care, Oral Health</a:t>
            </a:r>
          </a:p>
        </p:txBody>
      </p:sp>
      <p:sp>
        <p:nvSpPr>
          <p:cNvPr id="7" name="Rectangle 6"/>
          <p:cNvSpPr/>
          <p:nvPr/>
        </p:nvSpPr>
        <p:spPr>
          <a:xfrm>
            <a:off x="269188" y="3124200"/>
            <a:ext cx="3794813" cy="1511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b="1" dirty="0"/>
              <a:t>Cumberland District Public Health Council:</a:t>
            </a:r>
          </a:p>
          <a:p>
            <a:r>
              <a:rPr lang="en-US" sz="1600" b="1" i="1" dirty="0"/>
              <a:t>Oral Health and Care for Children </a:t>
            </a:r>
          </a:p>
          <a:p>
            <a:r>
              <a:rPr lang="en-US" sz="1600" b="1" i="1" dirty="0"/>
              <a:t>(0-6)</a:t>
            </a:r>
          </a:p>
        </p:txBody>
      </p:sp>
      <p:sp>
        <p:nvSpPr>
          <p:cNvPr id="12" name="TextBox 11"/>
          <p:cNvSpPr txBox="1"/>
          <p:nvPr/>
        </p:nvSpPr>
        <p:spPr>
          <a:xfrm>
            <a:off x="3251200" y="152400"/>
            <a:ext cx="6299200" cy="369332"/>
          </a:xfrm>
          <a:prstGeom prst="rect">
            <a:avLst/>
          </a:prstGeom>
          <a:noFill/>
        </p:spPr>
        <p:txBody>
          <a:bodyPr wrap="square" rtlCol="0">
            <a:spAutoFit/>
          </a:bodyPr>
          <a:lstStyle/>
          <a:p>
            <a:r>
              <a:rPr lang="en-US" b="1" dirty="0"/>
              <a:t>Cumberland County Accomplishments</a:t>
            </a:r>
          </a:p>
        </p:txBody>
      </p:sp>
      <p:sp>
        <p:nvSpPr>
          <p:cNvPr id="18" name="Rectangle 17"/>
          <p:cNvSpPr/>
          <p:nvPr/>
        </p:nvSpPr>
        <p:spPr>
          <a:xfrm>
            <a:off x="180019" y="4876800"/>
            <a:ext cx="3883983" cy="16246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b="1" dirty="0"/>
              <a:t>Spring Harbor Hospital/Maine Behavioral Healthcare:</a:t>
            </a:r>
          </a:p>
          <a:p>
            <a:r>
              <a:rPr lang="en-US" sz="1600" b="1" i="1" dirty="0"/>
              <a:t>Access to Mental Health</a:t>
            </a:r>
          </a:p>
        </p:txBody>
      </p:sp>
      <p:sp>
        <p:nvSpPr>
          <p:cNvPr id="20" name="Rectangle 19"/>
          <p:cNvSpPr/>
          <p:nvPr/>
        </p:nvSpPr>
        <p:spPr>
          <a:xfrm>
            <a:off x="4165599" y="3124200"/>
            <a:ext cx="7338381" cy="1524000"/>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marL="342900" indent="-342900">
              <a:buFont typeface="+mj-lt"/>
              <a:buAutoNum type="arabicPeriod"/>
            </a:pPr>
            <a:r>
              <a:rPr lang="en-US" sz="1400" dirty="0"/>
              <a:t>Funding provided to Smile Partners to update 211’s oral health resources, to assess resources and to engage Community Health Workers in assisting vulnerable populations w/ navigating oral health</a:t>
            </a:r>
          </a:p>
          <a:p>
            <a:pPr marL="342900" indent="-342900">
              <a:buFont typeface="+mj-lt"/>
              <a:buAutoNum type="arabicPeriod"/>
            </a:pPr>
            <a:r>
              <a:rPr lang="en-US" sz="1400" dirty="0"/>
              <a:t>2,600 “Benefits of Breastfeeding” and “Latch 1-2-3” brochures translated into 7 languages and distributed</a:t>
            </a:r>
          </a:p>
          <a:p>
            <a:pPr marL="342900" indent="-342900">
              <a:buFont typeface="+mj-lt"/>
              <a:buAutoNum type="arabicPeriod"/>
            </a:pPr>
            <a:r>
              <a:rPr lang="en-US" sz="1400" dirty="0"/>
              <a:t>Cultural Competency training provided to 23 home health workers</a:t>
            </a:r>
          </a:p>
          <a:p>
            <a:pPr marL="285750" indent="-285750">
              <a:buFont typeface="Wingdings" panose="05000000000000000000" pitchFamily="2" charset="2"/>
              <a:buChar char="§"/>
            </a:pPr>
            <a:endParaRPr lang="en-US" sz="1400" dirty="0"/>
          </a:p>
        </p:txBody>
      </p:sp>
      <p:sp>
        <p:nvSpPr>
          <p:cNvPr id="21" name="Rectangle 20"/>
          <p:cNvSpPr/>
          <p:nvPr/>
        </p:nvSpPr>
        <p:spPr>
          <a:xfrm>
            <a:off x="4165600" y="1676400"/>
            <a:ext cx="7315201" cy="11430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mj-lt"/>
              <a:buAutoNum type="arabicPeriod"/>
            </a:pPr>
            <a:r>
              <a:rPr lang="en-US" sz="1400" dirty="0"/>
              <a:t>Continue to sponsor community initiative focused on connecting vulnerable ED patients with appropriate resources e.g. primary care, housing, mental health services, and concrete supports</a:t>
            </a:r>
          </a:p>
          <a:p>
            <a:pPr marL="342900" indent="-342900">
              <a:buFont typeface="+mj-lt"/>
              <a:buAutoNum type="arabicPeriod"/>
            </a:pPr>
            <a:r>
              <a:rPr lang="en-US" sz="1400" dirty="0"/>
              <a:t>Shifted focus of financial counselors to secure health insurance coverage for 300 un- or under-insured persons</a:t>
            </a:r>
          </a:p>
        </p:txBody>
      </p:sp>
      <p:sp>
        <p:nvSpPr>
          <p:cNvPr id="23" name="Rectangle 22"/>
          <p:cNvSpPr/>
          <p:nvPr/>
        </p:nvSpPr>
        <p:spPr>
          <a:xfrm>
            <a:off x="4165599" y="4876800"/>
            <a:ext cx="7338381" cy="1600200"/>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marL="342900" indent="-342900">
              <a:buFont typeface="+mj-lt"/>
              <a:buAutoNum type="arabicPeriod"/>
            </a:pPr>
            <a:r>
              <a:rPr lang="en-US" sz="1400" dirty="0"/>
              <a:t>Training and psychiatric consultation to providers across the MaineHealth system</a:t>
            </a:r>
          </a:p>
          <a:p>
            <a:pPr marL="342900" indent="-342900">
              <a:buFont typeface="+mj-lt"/>
              <a:buAutoNum type="arabicPeriod"/>
            </a:pPr>
            <a:r>
              <a:rPr lang="en-US" sz="1400" dirty="0"/>
              <a:t>Reduced wait times for patients discharged from Spring Harbor Hospital seeking outpatient care from 14 to 8 days</a:t>
            </a:r>
          </a:p>
          <a:p>
            <a:pPr marL="342900" indent="-342900">
              <a:buFont typeface="+mj-lt"/>
              <a:buAutoNum type="arabicPeriod"/>
            </a:pPr>
            <a:r>
              <a:rPr lang="en-US" sz="1400" dirty="0"/>
              <a:t>Decreased Emergency Department use 17% for “high utilizers” enrolled in Behavioral Health Home by improving care coordination at primary care and outpatient behavioral health settings</a:t>
            </a:r>
          </a:p>
        </p:txBody>
      </p:sp>
      <p:sp>
        <p:nvSpPr>
          <p:cNvPr id="24" name="TextBox 23"/>
          <p:cNvSpPr txBox="1"/>
          <p:nvPr/>
        </p:nvSpPr>
        <p:spPr>
          <a:xfrm>
            <a:off x="203201" y="1295402"/>
            <a:ext cx="38608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Hospital/Health System</a:t>
            </a:r>
          </a:p>
        </p:txBody>
      </p:sp>
      <p:sp>
        <p:nvSpPr>
          <p:cNvPr id="25" name="TextBox 24"/>
          <p:cNvSpPr txBox="1"/>
          <p:nvPr/>
        </p:nvSpPr>
        <p:spPr>
          <a:xfrm>
            <a:off x="4165599" y="1295402"/>
            <a:ext cx="727196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t>Strategies/Activities</a:t>
            </a:r>
          </a:p>
        </p:txBody>
      </p:sp>
      <p:sp>
        <p:nvSpPr>
          <p:cNvPr id="14" name="Rectangle 13"/>
          <p:cNvSpPr/>
          <p:nvPr/>
        </p:nvSpPr>
        <p:spPr>
          <a:xfrm>
            <a:off x="180019" y="1676400"/>
            <a:ext cx="3883981" cy="1143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b="1" dirty="0"/>
              <a:t>Mercy Hospital:</a:t>
            </a:r>
          </a:p>
          <a:p>
            <a:r>
              <a:rPr lang="en-US" sz="1600" b="1" i="1" dirty="0"/>
              <a:t>Access to Care</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38628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How to Read County Health Profile </a:t>
            </a:r>
          </a:p>
        </p:txBody>
      </p:sp>
      <p:sp>
        <p:nvSpPr>
          <p:cNvPr id="2" name="Slide Number Placeholder 1"/>
          <p:cNvSpPr>
            <a:spLocks noGrp="1"/>
          </p:cNvSpPr>
          <p:nvPr>
            <p:ph type="sldNum" sz="quarter" idx="12"/>
          </p:nvPr>
        </p:nvSpPr>
        <p:spPr/>
        <p:txBody>
          <a:bodyPr/>
          <a:lstStyle/>
          <a:p>
            <a:fld id="{6113E31D-E2AB-40D1-8B51-AFA5AFEF393A}" type="slidenum">
              <a:rPr lang="en-US" smtClean="0"/>
              <a:t>14</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941" b="23449"/>
          <a:stretch/>
        </p:blipFill>
        <p:spPr>
          <a:xfrm>
            <a:off x="386733" y="1497723"/>
            <a:ext cx="9103822" cy="4902153"/>
          </a:xfrm>
          <a:prstGeom prst="rect">
            <a:avLst/>
          </a:prstGeom>
        </p:spPr>
      </p:pic>
      <p:sp>
        <p:nvSpPr>
          <p:cNvPr id="5" name="Rectangle 4"/>
          <p:cNvSpPr/>
          <p:nvPr/>
        </p:nvSpPr>
        <p:spPr>
          <a:xfrm rot="1752931">
            <a:off x="7274632" y="2611215"/>
            <a:ext cx="3454793"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151479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How to Read County Health Profile </a:t>
            </a:r>
          </a:p>
        </p:txBody>
      </p:sp>
      <p:sp>
        <p:nvSpPr>
          <p:cNvPr id="2" name="Slide Number Placeholder 1"/>
          <p:cNvSpPr>
            <a:spLocks noGrp="1"/>
          </p:cNvSpPr>
          <p:nvPr>
            <p:ph type="sldNum" sz="quarter" idx="12"/>
          </p:nvPr>
        </p:nvSpPr>
        <p:spPr/>
        <p:txBody>
          <a:bodyPr/>
          <a:lstStyle/>
          <a:p>
            <a:fld id="{6113E31D-E2AB-40D1-8B51-AFA5AFEF393A}" type="slidenum">
              <a:rPr lang="en-US" smtClean="0"/>
              <a:t>15</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450" t="5748" r="8392" b="82436"/>
          <a:stretch/>
        </p:blipFill>
        <p:spPr>
          <a:xfrm>
            <a:off x="291073" y="2036835"/>
            <a:ext cx="11900927" cy="2188151"/>
          </a:xfrm>
          <a:prstGeom prst="rect">
            <a:avLst/>
          </a:prstGeom>
        </p:spPr>
      </p:pic>
      <p:sp>
        <p:nvSpPr>
          <p:cNvPr id="3" name="Rectangle 2"/>
          <p:cNvSpPr/>
          <p:nvPr/>
        </p:nvSpPr>
        <p:spPr>
          <a:xfrm>
            <a:off x="4399084" y="1680137"/>
            <a:ext cx="3454793"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122085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Findings </a:t>
            </a:r>
          </a:p>
        </p:txBody>
      </p:sp>
      <p:sp>
        <p:nvSpPr>
          <p:cNvPr id="3" name="Slide Number Placeholder 2"/>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71072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Demographics</a:t>
            </a:r>
          </a:p>
        </p:txBody>
      </p:sp>
      <p:sp>
        <p:nvSpPr>
          <p:cNvPr id="7" name="Content Placeholder 6"/>
          <p:cNvSpPr>
            <a:spLocks noGrp="1"/>
          </p:cNvSpPr>
          <p:nvPr>
            <p:ph sz="half" idx="2"/>
          </p:nvPr>
        </p:nvSpPr>
        <p:spPr>
          <a:xfrm>
            <a:off x="6217919" y="1371600"/>
            <a:ext cx="5511625" cy="4335717"/>
          </a:xfrm>
        </p:spPr>
        <p:txBody>
          <a:bodyPr>
            <a:normAutofit/>
          </a:bodyPr>
          <a:lstStyle/>
          <a:p>
            <a:pPr marL="0" indent="0" algn="ctr">
              <a:buNone/>
            </a:pPr>
            <a:r>
              <a:rPr lang="en-US" b="1" dirty="0">
                <a:solidFill>
                  <a:schemeClr val="tx1"/>
                </a:solidFill>
                <a:latin typeface="+mj-lt"/>
              </a:rPr>
              <a:t>Percent of Population Living in Rural Areas, 2012-2016</a:t>
            </a:r>
          </a:p>
        </p:txBody>
      </p:sp>
      <p:sp>
        <p:nvSpPr>
          <p:cNvPr id="3" name="Slide Number Placeholder 2"/>
          <p:cNvSpPr>
            <a:spLocks noGrp="1"/>
          </p:cNvSpPr>
          <p:nvPr>
            <p:ph type="sldNum" sz="quarter" idx="12"/>
          </p:nvPr>
        </p:nvSpPr>
        <p:spPr/>
        <p:txBody>
          <a:bodyPr/>
          <a:lstStyle/>
          <a:p>
            <a:fld id="{4FAB73BC-B049-4115-A692-8D63A059BFB8}" type="slidenum">
              <a:rPr lang="en-US" smtClean="0"/>
              <a:t>17</a:t>
            </a:fld>
            <a:endParaRPr lang="en-US" dirty="0"/>
          </a:p>
        </p:txBody>
      </p:sp>
      <p:sp>
        <p:nvSpPr>
          <p:cNvPr id="11" name="TextBox 10"/>
          <p:cNvSpPr txBox="1"/>
          <p:nvPr/>
        </p:nvSpPr>
        <p:spPr>
          <a:xfrm>
            <a:off x="774339" y="1371600"/>
            <a:ext cx="5443580" cy="400110"/>
          </a:xfrm>
          <a:prstGeom prst="rect">
            <a:avLst/>
          </a:prstGeom>
          <a:noFill/>
        </p:spPr>
        <p:txBody>
          <a:bodyPr wrap="square" rtlCol="0">
            <a:spAutoFit/>
          </a:bodyPr>
          <a:lstStyle/>
          <a:p>
            <a:r>
              <a:rPr lang="en-US" sz="2000" b="1" dirty="0">
                <a:latin typeface="+mj-lt"/>
              </a:rPr>
              <a:t>Cumberland County: Age Distribution</a:t>
            </a:r>
          </a:p>
        </p:txBody>
      </p:sp>
      <p:pic>
        <p:nvPicPr>
          <p:cNvPr id="12" name="Picture 11"/>
          <p:cNvPicPr>
            <a:picLocks noChangeAspect="1"/>
          </p:cNvPicPr>
          <p:nvPr/>
        </p:nvPicPr>
        <p:blipFill>
          <a:blip r:embed="rId3"/>
          <a:stretch>
            <a:fillRect/>
          </a:stretch>
        </p:blipFill>
        <p:spPr>
          <a:xfrm>
            <a:off x="7209050" y="1921618"/>
            <a:ext cx="2767527" cy="4262226"/>
          </a:xfrm>
          <a:prstGeom prst="rect">
            <a:avLst/>
          </a:prstGeom>
        </p:spPr>
      </p:pic>
      <p:sp>
        <p:nvSpPr>
          <p:cNvPr id="6" name="Rectangle 5"/>
          <p:cNvSpPr/>
          <p:nvPr/>
        </p:nvSpPr>
        <p:spPr>
          <a:xfrm>
            <a:off x="4319337" y="1921618"/>
            <a:ext cx="1222271" cy="2131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33160" y="2005843"/>
            <a:ext cx="1433210" cy="677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566370" y="2237874"/>
            <a:ext cx="283830" cy="30078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592813" y="4969043"/>
            <a:ext cx="1963657" cy="12148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8736" t="72631" b="1930"/>
          <a:stretch/>
        </p:blipFill>
        <p:spPr>
          <a:xfrm>
            <a:off x="9098613" y="4793387"/>
            <a:ext cx="1464501" cy="1390457"/>
          </a:xfrm>
          <a:prstGeom prst="rect">
            <a:avLst/>
          </a:prstGeom>
        </p:spPr>
      </p:pic>
      <p:pic>
        <p:nvPicPr>
          <p:cNvPr id="4" name="Picture 3"/>
          <p:cNvPicPr>
            <a:picLocks noChangeAspect="1"/>
          </p:cNvPicPr>
          <p:nvPr/>
        </p:nvPicPr>
        <p:blipFill rotWithShape="1">
          <a:blip r:embed="rId5"/>
          <a:srcRect l="2553" r="1788"/>
          <a:stretch/>
        </p:blipFill>
        <p:spPr>
          <a:xfrm>
            <a:off x="293265" y="2269192"/>
            <a:ext cx="6577630" cy="3588033"/>
          </a:xfrm>
          <a:prstGeom prst="rect">
            <a:avLst/>
          </a:prstGeom>
        </p:spPr>
      </p:pic>
    </p:spTree>
    <p:extLst>
      <p:ext uri="{BB962C8B-B14F-4D97-AF65-F5344CB8AC3E}">
        <p14:creationId xmlns:p14="http://schemas.microsoft.com/office/powerpoint/2010/main" val="343596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a:t>
            </a:r>
          </a:p>
        </p:txBody>
      </p:sp>
      <p:sp>
        <p:nvSpPr>
          <p:cNvPr id="3" name="Content Placeholder 2"/>
          <p:cNvSpPr>
            <a:spLocks noGrp="1"/>
          </p:cNvSpPr>
          <p:nvPr>
            <p:ph sz="half" idx="1"/>
          </p:nvPr>
        </p:nvSpPr>
        <p:spPr>
          <a:xfrm>
            <a:off x="2171700" y="1447653"/>
            <a:ext cx="7000875" cy="4335716"/>
          </a:xfrm>
        </p:spPr>
        <p:txBody>
          <a:bodyPr>
            <a:normAutofit/>
          </a:bodyPr>
          <a:lstStyle/>
          <a:p>
            <a:pPr algn="ctr"/>
            <a:r>
              <a:rPr lang="en-US" sz="1800" b="1" dirty="0">
                <a:solidFill>
                  <a:schemeClr val="tx1"/>
                </a:solidFill>
              </a:rPr>
              <a:t>Change in Percent of Population Age 25+ With Associates Degrees or Higher, 2000-2016</a:t>
            </a:r>
          </a:p>
          <a:p>
            <a:pPr algn="ctr"/>
            <a:endParaRPr lang="en-US" sz="1600" dirty="0"/>
          </a:p>
        </p:txBody>
      </p:sp>
      <p:sp>
        <p:nvSpPr>
          <p:cNvPr id="7" name="Slide Number Placeholder 6"/>
          <p:cNvSpPr>
            <a:spLocks noGrp="1"/>
          </p:cNvSpPr>
          <p:nvPr>
            <p:ph type="sldNum" sz="quarter" idx="12"/>
          </p:nvPr>
        </p:nvSpPr>
        <p:spPr/>
        <p:txBody>
          <a:bodyPr/>
          <a:lstStyle/>
          <a:p>
            <a:fld id="{4FAB73BC-B049-4115-A692-8D63A059BFB8}" type="slidenum">
              <a:rPr lang="en-US" smtClean="0"/>
              <a:t>18</a:t>
            </a:fld>
            <a:endParaRPr lang="en-US" dirty="0"/>
          </a:p>
        </p:txBody>
      </p:sp>
      <p:sp>
        <p:nvSpPr>
          <p:cNvPr id="8" name="Rectangle 7"/>
          <p:cNvSpPr/>
          <p:nvPr/>
        </p:nvSpPr>
        <p:spPr>
          <a:xfrm>
            <a:off x="1872553" y="2477692"/>
            <a:ext cx="735736" cy="220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72553" y="2257748"/>
            <a:ext cx="900627" cy="219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7642" r="54374" b="51220"/>
          <a:stretch/>
        </p:blipFill>
        <p:spPr>
          <a:xfrm>
            <a:off x="3818866" y="1917791"/>
            <a:ext cx="3892627" cy="4541994"/>
          </a:xfrm>
          <a:prstGeom prst="rect">
            <a:avLst/>
          </a:prstGeom>
        </p:spPr>
      </p:pic>
    </p:spTree>
    <p:extLst>
      <p:ext uri="{BB962C8B-B14F-4D97-AF65-F5344CB8AC3E}">
        <p14:creationId xmlns:p14="http://schemas.microsoft.com/office/powerpoint/2010/main" val="72769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Demographics</a:t>
            </a:r>
          </a:p>
        </p:txBody>
      </p:sp>
      <p:sp>
        <p:nvSpPr>
          <p:cNvPr id="2" name="Content Placeholder 1"/>
          <p:cNvSpPr>
            <a:spLocks noGrp="1"/>
          </p:cNvSpPr>
          <p:nvPr>
            <p:ph sz="half" idx="2"/>
          </p:nvPr>
        </p:nvSpPr>
        <p:spPr>
          <a:xfrm>
            <a:off x="1187768" y="1533378"/>
            <a:ext cx="9936480" cy="412653"/>
          </a:xfrm>
        </p:spPr>
        <p:txBody>
          <a:bodyPr>
            <a:noAutofit/>
          </a:bodyPr>
          <a:lstStyle/>
          <a:p>
            <a:pPr algn="ctr"/>
            <a:r>
              <a:rPr lang="en-US" sz="1800" b="1" dirty="0">
                <a:solidFill>
                  <a:schemeClr val="tx1"/>
                </a:solidFill>
                <a:latin typeface="+mj-lt"/>
              </a:rPr>
              <a:t>Cumberland County: Gay, Lesbian, and Bisexual High School Students</a:t>
            </a:r>
          </a:p>
        </p:txBody>
      </p:sp>
      <p:sp>
        <p:nvSpPr>
          <p:cNvPr id="3" name="TextBox 2"/>
          <p:cNvSpPr txBox="1"/>
          <p:nvPr/>
        </p:nvSpPr>
        <p:spPr>
          <a:xfrm>
            <a:off x="5100242" y="5851761"/>
            <a:ext cx="705852" cy="369332"/>
          </a:xfrm>
          <a:prstGeom prst="rect">
            <a:avLst/>
          </a:prstGeom>
          <a:noFill/>
        </p:spPr>
        <p:txBody>
          <a:bodyPr wrap="square" rtlCol="0">
            <a:spAutoFit/>
          </a:bodyPr>
          <a:lstStyle/>
          <a:p>
            <a:r>
              <a:rPr lang="en-US" b="1" dirty="0"/>
              <a:t>2011</a:t>
            </a:r>
          </a:p>
        </p:txBody>
      </p:sp>
      <p:graphicFrame>
        <p:nvGraphicFramePr>
          <p:cNvPr id="7" name="Content Placeholder 10"/>
          <p:cNvGraphicFramePr>
            <a:graphicFrameLocks/>
          </p:cNvGraphicFramePr>
          <p:nvPr>
            <p:extLst>
              <p:ext uri="{D42A27DB-BD31-4B8C-83A1-F6EECF244321}">
                <p14:modId xmlns:p14="http://schemas.microsoft.com/office/powerpoint/2010/main" val="1759104233"/>
              </p:ext>
            </p:extLst>
          </p:nvPr>
        </p:nvGraphicFramePr>
        <p:xfrm>
          <a:off x="3453619" y="2057873"/>
          <a:ext cx="4532142" cy="39785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39931" y="5863484"/>
            <a:ext cx="705852" cy="369332"/>
          </a:xfrm>
          <a:prstGeom prst="rect">
            <a:avLst/>
          </a:prstGeom>
          <a:noFill/>
        </p:spPr>
        <p:txBody>
          <a:bodyPr wrap="square" rtlCol="0">
            <a:spAutoFit/>
          </a:bodyPr>
          <a:lstStyle/>
          <a:p>
            <a:r>
              <a:rPr lang="en-US" b="1" dirty="0"/>
              <a:t>2017</a:t>
            </a:r>
          </a:p>
        </p:txBody>
      </p:sp>
      <p:sp>
        <p:nvSpPr>
          <p:cNvPr id="5" name="Slide Number Placeholder 4"/>
          <p:cNvSpPr>
            <a:spLocks noGrp="1"/>
          </p:cNvSpPr>
          <p:nvPr>
            <p:ph type="sldNum" sz="quarter" idx="12"/>
          </p:nvPr>
        </p:nvSpPr>
        <p:spPr/>
        <p:txBody>
          <a:bodyPr/>
          <a:lstStyle/>
          <a:p>
            <a:fld id="{4FAB73BC-B049-4115-A692-8D63A059BFB8}" type="slidenum">
              <a:rPr lang="en-US" smtClean="0"/>
              <a:t>19</a:t>
            </a:fld>
            <a:endParaRPr lang="en-US" dirty="0"/>
          </a:p>
        </p:txBody>
      </p:sp>
      <p:cxnSp>
        <p:nvCxnSpPr>
          <p:cNvPr id="8" name="Straight Connector 7"/>
          <p:cNvCxnSpPr/>
          <p:nvPr/>
        </p:nvCxnSpPr>
        <p:spPr>
          <a:xfrm>
            <a:off x="5975272" y="2623655"/>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845783" y="2444680"/>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11%</a:t>
            </a:r>
          </a:p>
        </p:txBody>
      </p:sp>
      <p:sp>
        <p:nvSpPr>
          <p:cNvPr id="12" name="TextBox 11"/>
          <p:cNvSpPr txBox="1"/>
          <p:nvPr/>
        </p:nvSpPr>
        <p:spPr>
          <a:xfrm>
            <a:off x="3523968" y="2035904"/>
            <a:ext cx="762000" cy="338554"/>
          </a:xfrm>
          <a:prstGeom prst="rect">
            <a:avLst/>
          </a:prstGeom>
          <a:noFill/>
        </p:spPr>
        <p:txBody>
          <a:bodyPr wrap="square" rtlCol="0">
            <a:spAutoFit/>
          </a:bodyPr>
          <a:lstStyle/>
          <a:p>
            <a:r>
              <a:rPr lang="en-US" sz="1600" dirty="0"/>
              <a:t>12%</a:t>
            </a:r>
          </a:p>
        </p:txBody>
      </p:sp>
    </p:spTree>
    <p:extLst>
      <p:ext uri="{BB962C8B-B14F-4D97-AF65-F5344CB8AC3E}">
        <p14:creationId xmlns:p14="http://schemas.microsoft.com/office/powerpoint/2010/main" val="281706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97408" y="265814"/>
            <a:ext cx="11058144" cy="1136760"/>
          </a:xfrm>
        </p:spPr>
        <p:txBody>
          <a:bodyPr>
            <a:normAutofit fontScale="90000"/>
          </a:bodyPr>
          <a:lstStyle/>
          <a:p>
            <a:pPr algn="ctr"/>
            <a:r>
              <a:rPr lang="en-US" dirty="0"/>
              <a:t>Thank you to the following sponsors of Cumberland County forums</a:t>
            </a: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209" y="3105150"/>
            <a:ext cx="2208663" cy="935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37" y="1793875"/>
            <a:ext cx="29495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37" y="3572946"/>
            <a:ext cx="2392154" cy="1811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209" y="1714801"/>
            <a:ext cx="3712798" cy="124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efreedman\AppData\Local\Microsoft\Windows\Temporary Internet Files\Content.Outlook\2XOP1TCP\NEW SH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7208" y="4177598"/>
            <a:ext cx="4158343" cy="14817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Norma.M.Tunks\Desktop\DHHS SEAL  8-14-18.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1963" y="3466455"/>
            <a:ext cx="1569720" cy="1606550"/>
          </a:xfrm>
          <a:prstGeom prst="rect">
            <a:avLst/>
          </a:prstGeom>
          <a:noFill/>
          <a:ln>
            <a:noFill/>
          </a:ln>
        </p:spPr>
      </p:pic>
      <p:pic>
        <p:nvPicPr>
          <p:cNvPr id="3" name="Picture 2" descr="C:\Users\efreedman\Pictures\PHD_HHSD_pphd_city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9711" y="3586425"/>
            <a:ext cx="2041926" cy="16916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113E31D-E2AB-40D1-8B51-AFA5AFEF393A}" type="slidenum">
              <a:rPr lang="en-US" smtClean="0"/>
              <a:t>2</a:t>
            </a:fld>
            <a:endParaRPr lang="en-US" dirty="0"/>
          </a:p>
        </p:txBody>
      </p:sp>
      <p:pic>
        <p:nvPicPr>
          <p:cNvPr id="5" name="Picture 2" descr="C:\Users\efreedman\Pictures\All Logos as JPG format_NorthernLight_MH_Colo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0917" y="1598441"/>
            <a:ext cx="2840720" cy="150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1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594358"/>
            <a:ext cx="1889760" cy="3575305"/>
          </a:xfrm>
        </p:spPr>
        <p:txBody>
          <a:bodyPr/>
          <a:lstStyle/>
          <a:p>
            <a:r>
              <a:rPr lang="en-US" dirty="0">
                <a:solidFill>
                  <a:schemeClr val="tx1"/>
                </a:solidFill>
              </a:rPr>
              <a:t>Health Equity Data</a:t>
            </a:r>
            <a:br>
              <a:rPr lang="en-US" dirty="0">
                <a:solidFill>
                  <a:schemeClr val="tx1"/>
                </a:solidFill>
              </a:rPr>
            </a:br>
            <a:r>
              <a:rPr lang="en-US" dirty="0">
                <a:solidFill>
                  <a:schemeClr val="tx1"/>
                </a:solidFill>
              </a:rPr>
              <a:t/>
            </a:r>
            <a:br>
              <a:rPr lang="en-US" dirty="0">
                <a:solidFill>
                  <a:schemeClr val="tx1"/>
                </a:solidFill>
              </a:rPr>
            </a:br>
            <a:r>
              <a:rPr lang="en-US" sz="2000" dirty="0">
                <a:solidFill>
                  <a:schemeClr val="tx1"/>
                </a:solidFill>
              </a:rPr>
              <a:t> </a:t>
            </a:r>
          </a:p>
        </p:txBody>
      </p:sp>
      <p:pic>
        <p:nvPicPr>
          <p:cNvPr id="7" name="Content Placeholder 6"/>
          <p:cNvPicPr>
            <a:picLocks noGrp="1" noChangeAspect="1"/>
          </p:cNvPicPr>
          <p:nvPr>
            <p:ph idx="1"/>
          </p:nvPr>
        </p:nvPicPr>
        <p:blipFill>
          <a:blip r:embed="rId3"/>
          <a:stretch>
            <a:fillRect/>
          </a:stretch>
        </p:blipFill>
        <p:spPr>
          <a:xfrm>
            <a:off x="3891516" y="148374"/>
            <a:ext cx="8225698" cy="6358751"/>
          </a:xfrm>
          <a:prstGeom prst="rect">
            <a:avLst/>
          </a:prstGeom>
        </p:spPr>
      </p:pic>
      <p:sp>
        <p:nvSpPr>
          <p:cNvPr id="5" name="Text Placeholder 4"/>
          <p:cNvSpPr>
            <a:spLocks noGrp="1"/>
          </p:cNvSpPr>
          <p:nvPr>
            <p:ph type="body" sz="half" idx="2"/>
          </p:nvPr>
        </p:nvSpPr>
        <p:spPr>
          <a:xfrm>
            <a:off x="2389632" y="2926079"/>
            <a:ext cx="2626822" cy="3581045"/>
          </a:xfrm>
          <a:solidFill>
            <a:srgbClr val="CCDAE9"/>
          </a:solidFill>
        </p:spPr>
        <p:txBody>
          <a:bodyPr>
            <a:normAutofit fontScale="92500" lnSpcReduction="20000"/>
          </a:bodyPr>
          <a:lstStyle/>
          <a:p>
            <a:endParaRPr lang="en-US" sz="600" dirty="0">
              <a:solidFill>
                <a:schemeClr val="tx1"/>
              </a:solidFill>
            </a:endParaRPr>
          </a:p>
          <a:p>
            <a:r>
              <a:rPr lang="en-US" sz="2000" dirty="0">
                <a:solidFill>
                  <a:schemeClr val="tx1"/>
                </a:solidFill>
              </a:rPr>
              <a:t>Handouts include selected data for:</a:t>
            </a:r>
          </a:p>
          <a:p>
            <a:pPr marL="342900" indent="-342900">
              <a:buFont typeface="Arial" panose="020B0604020202020204" pitchFamily="34" charset="0"/>
              <a:buChar char="•"/>
            </a:pPr>
            <a:r>
              <a:rPr lang="en-US" sz="2000" dirty="0">
                <a:solidFill>
                  <a:schemeClr val="tx1"/>
                </a:solidFill>
              </a:rPr>
              <a:t>Sex</a:t>
            </a:r>
          </a:p>
          <a:p>
            <a:pPr marL="342900" indent="-342900">
              <a:buFont typeface="Arial" panose="020B0604020202020204" pitchFamily="34" charset="0"/>
              <a:buChar char="•"/>
            </a:pPr>
            <a:r>
              <a:rPr lang="en-US" sz="2000" dirty="0">
                <a:solidFill>
                  <a:schemeClr val="tx1"/>
                </a:solidFill>
              </a:rPr>
              <a:t>Race</a:t>
            </a:r>
          </a:p>
          <a:p>
            <a:pPr marL="342900" indent="-342900">
              <a:buFont typeface="Arial" panose="020B0604020202020204" pitchFamily="34" charset="0"/>
              <a:buChar char="•"/>
            </a:pPr>
            <a:r>
              <a:rPr lang="en-US" sz="2000" dirty="0">
                <a:solidFill>
                  <a:schemeClr val="tx1"/>
                </a:solidFill>
              </a:rPr>
              <a:t>Ethnicity</a:t>
            </a:r>
          </a:p>
          <a:p>
            <a:pPr marL="342900" indent="-342900">
              <a:buFont typeface="Arial" panose="020B0604020202020204" pitchFamily="34" charset="0"/>
              <a:buChar char="•"/>
            </a:pPr>
            <a:r>
              <a:rPr lang="en-US" sz="2000" dirty="0">
                <a:solidFill>
                  <a:schemeClr val="tx1"/>
                </a:solidFill>
              </a:rPr>
              <a:t>Sexual orientation</a:t>
            </a:r>
          </a:p>
          <a:p>
            <a:pPr marL="342900" indent="-342900">
              <a:buFont typeface="Arial" panose="020B0604020202020204" pitchFamily="34" charset="0"/>
              <a:buChar char="•"/>
            </a:pPr>
            <a:r>
              <a:rPr lang="en-US" sz="2000" dirty="0">
                <a:solidFill>
                  <a:schemeClr val="tx1"/>
                </a:solidFill>
              </a:rPr>
              <a:t>Education</a:t>
            </a:r>
          </a:p>
          <a:p>
            <a:pPr marL="342900" indent="-342900">
              <a:buFont typeface="Arial" panose="020B0604020202020204" pitchFamily="34" charset="0"/>
              <a:buChar char="•"/>
            </a:pPr>
            <a:r>
              <a:rPr lang="en-US" sz="2000" dirty="0">
                <a:solidFill>
                  <a:schemeClr val="tx1"/>
                </a:solidFill>
              </a:rPr>
              <a:t>Income</a:t>
            </a:r>
          </a:p>
          <a:p>
            <a:pPr marL="342900" indent="-342900">
              <a:buFont typeface="Arial" panose="020B0604020202020204" pitchFamily="34" charset="0"/>
              <a:buChar char="•"/>
            </a:pPr>
            <a:r>
              <a:rPr lang="en-US" sz="2000" dirty="0">
                <a:solidFill>
                  <a:schemeClr val="tx1"/>
                </a:solidFill>
              </a:rPr>
              <a:t>Rurality</a:t>
            </a:r>
          </a:p>
          <a:p>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16267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Years of Potential Life Lost </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622715821"/>
              </p:ext>
            </p:extLst>
          </p:nvPr>
        </p:nvGraphicFramePr>
        <p:xfrm>
          <a:off x="1821698" y="1690829"/>
          <a:ext cx="5321315" cy="467133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p:cNvSpPr txBox="1"/>
          <p:nvPr/>
        </p:nvSpPr>
        <p:spPr>
          <a:xfrm>
            <a:off x="5814705" y="3394388"/>
            <a:ext cx="1540623" cy="277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6529.2</a:t>
            </a: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t>21</a:t>
            </a:fld>
            <a:endParaRPr lang="en-US" dirty="0">
              <a:latin typeface="+mj-lt"/>
            </a:endParaRPr>
          </a:p>
        </p:txBody>
      </p:sp>
      <p:sp>
        <p:nvSpPr>
          <p:cNvPr id="10" name="Content Placeholder 2"/>
          <p:cNvSpPr>
            <a:spLocks noGrp="1"/>
          </p:cNvSpPr>
          <p:nvPr>
            <p:ph sz="half" idx="2"/>
          </p:nvPr>
        </p:nvSpPr>
        <p:spPr>
          <a:xfrm>
            <a:off x="7411934" y="2895600"/>
            <a:ext cx="4026774" cy="1130895"/>
          </a:xfrm>
        </p:spPr>
        <p:txBody>
          <a:bodyPr>
            <a:normAutofit/>
          </a:bodyPr>
          <a:lstStyle/>
          <a:p>
            <a:pPr marL="0" indent="0">
              <a:lnSpc>
                <a:spcPct val="100000"/>
              </a:lnSpc>
              <a:buNone/>
            </a:pPr>
            <a:r>
              <a:rPr lang="en-US" b="1" dirty="0">
                <a:latin typeface="+mj-lt"/>
              </a:rPr>
              <a:t>YPLL measures premature death, or the years of potential life lost before the age of 75. </a:t>
            </a:r>
          </a:p>
        </p:txBody>
      </p:sp>
      <p:sp>
        <p:nvSpPr>
          <p:cNvPr id="12" name="TextBox 11"/>
          <p:cNvSpPr txBox="1"/>
          <p:nvPr/>
        </p:nvSpPr>
        <p:spPr>
          <a:xfrm>
            <a:off x="1734614" y="2271597"/>
            <a:ext cx="1141715" cy="338554"/>
          </a:xfrm>
          <a:prstGeom prst="rect">
            <a:avLst/>
          </a:prstGeom>
          <a:noFill/>
        </p:spPr>
        <p:txBody>
          <a:bodyPr wrap="square" rtlCol="0">
            <a:spAutoFit/>
          </a:bodyPr>
          <a:lstStyle/>
          <a:p>
            <a:r>
              <a:rPr lang="en-US" sz="1600" dirty="0"/>
              <a:t>10,000</a:t>
            </a:r>
          </a:p>
        </p:txBody>
      </p:sp>
      <p:sp>
        <p:nvSpPr>
          <p:cNvPr id="13" name="Content Placeholder 2"/>
          <p:cNvSpPr txBox="1">
            <a:spLocks/>
          </p:cNvSpPr>
          <p:nvPr/>
        </p:nvSpPr>
        <p:spPr>
          <a:xfrm>
            <a:off x="772266" y="1404950"/>
            <a:ext cx="8264610" cy="11308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Font typeface="Calibri" panose="020F0502020204030204" pitchFamily="34" charset="0"/>
              <a:buNone/>
            </a:pPr>
            <a:r>
              <a:rPr lang="en-US" b="1" dirty="0">
                <a:latin typeface="+mj-lt"/>
              </a:rPr>
              <a:t>Cumberland County: Years of Potential Life Lost Per 100,000 Population</a:t>
            </a:r>
          </a:p>
        </p:txBody>
      </p:sp>
    </p:spTree>
    <p:extLst>
      <p:ext uri="{BB962C8B-B14F-4D97-AF65-F5344CB8AC3E}">
        <p14:creationId xmlns:p14="http://schemas.microsoft.com/office/powerpoint/2010/main" val="274154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sp>
        <p:nvSpPr>
          <p:cNvPr id="4" name="Content Placeholder 3"/>
          <p:cNvSpPr>
            <a:spLocks noGrp="1"/>
          </p:cNvSpPr>
          <p:nvPr>
            <p:ph sz="half" idx="1"/>
          </p:nvPr>
        </p:nvSpPr>
        <p:spPr>
          <a:xfrm>
            <a:off x="1081114" y="-52471098"/>
            <a:ext cx="4937760" cy="4335716"/>
          </a:xfrm>
        </p:spPr>
        <p:txBody>
          <a:bodyPr/>
          <a:lstStyle/>
          <a:p>
            <a:r>
              <a:rPr lang="en-US" sz="1800" b="1" dirty="0">
                <a:solidFill>
                  <a:schemeClr val="tx1"/>
                </a:solidFill>
                <a:latin typeface="+mj-lt"/>
              </a:rPr>
              <a:t>Unemployment rate (2012-2016)</a:t>
            </a:r>
          </a:p>
          <a:p>
            <a:endParaRPr lang="en-US" b="1" dirty="0">
              <a:latin typeface="+mj-lt"/>
            </a:endParaRPr>
          </a:p>
        </p:txBody>
      </p:sp>
      <p:sp>
        <p:nvSpPr>
          <p:cNvPr id="5" name="Slide Number Placeholder 4"/>
          <p:cNvSpPr>
            <a:spLocks noGrp="1"/>
          </p:cNvSpPr>
          <p:nvPr>
            <p:ph type="sldNum" sz="quarter" idx="12"/>
          </p:nvPr>
        </p:nvSpPr>
        <p:spPr>
          <a:xfrm>
            <a:off x="9445953" y="6484871"/>
            <a:ext cx="1312025" cy="365125"/>
          </a:xfrm>
        </p:spPr>
        <p:txBody>
          <a:bodyPr/>
          <a:lstStyle/>
          <a:p>
            <a:fld id="{4FAB73BC-B049-4115-A692-8D63A059BFB8}" type="slidenum">
              <a:rPr lang="en-US" smtClean="0">
                <a:latin typeface="+mj-lt"/>
              </a:rPr>
              <a:t>22</a:t>
            </a:fld>
            <a:endParaRPr lang="en-US" dirty="0">
              <a:latin typeface="+mj-lt"/>
            </a:endParaRPr>
          </a:p>
        </p:txBody>
      </p:sp>
      <p:sp>
        <p:nvSpPr>
          <p:cNvPr id="10" name="Rectangle 9"/>
          <p:cNvSpPr/>
          <p:nvPr/>
        </p:nvSpPr>
        <p:spPr>
          <a:xfrm>
            <a:off x="2891489" y="5065295"/>
            <a:ext cx="1768643" cy="1070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p:cNvSpPr txBox="1">
            <a:spLocks/>
          </p:cNvSpPr>
          <p:nvPr/>
        </p:nvSpPr>
        <p:spPr>
          <a:xfrm>
            <a:off x="3671689" y="1423389"/>
            <a:ext cx="4937760" cy="433571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buFont typeface="Calibri" panose="020F0502020204030204" pitchFamily="34" charset="0"/>
              <a:buNone/>
            </a:pPr>
            <a:r>
              <a:rPr lang="en-US" sz="1800" b="1" dirty="0">
                <a:solidFill>
                  <a:schemeClr val="tx1"/>
                </a:solidFill>
              </a:rPr>
              <a:t>Cumberland County: Percent of Individuals Living in Poverty, 2000-2016</a:t>
            </a:r>
          </a:p>
          <a:p>
            <a:endParaRPr lang="en-US" sz="1600" dirty="0"/>
          </a:p>
        </p:txBody>
      </p:sp>
      <p:graphicFrame>
        <p:nvGraphicFramePr>
          <p:cNvPr id="35" name="Chart 34"/>
          <p:cNvGraphicFramePr/>
          <p:nvPr>
            <p:extLst>
              <p:ext uri="{D42A27DB-BD31-4B8C-83A1-F6EECF244321}">
                <p14:modId xmlns:p14="http://schemas.microsoft.com/office/powerpoint/2010/main" val="3639288592"/>
              </p:ext>
            </p:extLst>
          </p:nvPr>
        </p:nvGraphicFramePr>
        <p:xfrm>
          <a:off x="3509621" y="2480821"/>
          <a:ext cx="5018505" cy="3784822"/>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p:cNvSpPr txBox="1"/>
          <p:nvPr/>
        </p:nvSpPr>
        <p:spPr>
          <a:xfrm>
            <a:off x="3671689" y="2379038"/>
            <a:ext cx="1141715" cy="338554"/>
          </a:xfrm>
          <a:prstGeom prst="rect">
            <a:avLst/>
          </a:prstGeom>
          <a:noFill/>
        </p:spPr>
        <p:txBody>
          <a:bodyPr wrap="square" rtlCol="0">
            <a:spAutoFit/>
          </a:bodyPr>
          <a:lstStyle/>
          <a:p>
            <a:r>
              <a:rPr lang="en-US" sz="1600" dirty="0"/>
              <a:t>25%</a:t>
            </a:r>
          </a:p>
        </p:txBody>
      </p:sp>
      <p:sp>
        <p:nvSpPr>
          <p:cNvPr id="22" name="TextBox 1"/>
          <p:cNvSpPr txBox="1"/>
          <p:nvPr/>
        </p:nvSpPr>
        <p:spPr>
          <a:xfrm>
            <a:off x="4614585" y="5978334"/>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2009-2011</a:t>
            </a:r>
          </a:p>
        </p:txBody>
      </p:sp>
      <p:sp>
        <p:nvSpPr>
          <p:cNvPr id="23" name="TextBox 1"/>
          <p:cNvSpPr txBox="1"/>
          <p:nvPr/>
        </p:nvSpPr>
        <p:spPr>
          <a:xfrm>
            <a:off x="5656803" y="5978334"/>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2012-2016</a:t>
            </a:r>
          </a:p>
        </p:txBody>
      </p:sp>
      <p:sp>
        <p:nvSpPr>
          <p:cNvPr id="25" name="TextBox 1"/>
          <p:cNvSpPr txBox="1"/>
          <p:nvPr/>
        </p:nvSpPr>
        <p:spPr>
          <a:xfrm>
            <a:off x="6897786" y="3905931"/>
            <a:ext cx="1540623" cy="277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14%</a:t>
            </a:r>
          </a:p>
        </p:txBody>
      </p:sp>
      <p:cxnSp>
        <p:nvCxnSpPr>
          <p:cNvPr id="15" name="Straight Connector 14"/>
          <p:cNvCxnSpPr/>
          <p:nvPr/>
        </p:nvCxnSpPr>
        <p:spPr>
          <a:xfrm>
            <a:off x="5975272" y="4066319"/>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84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4235"/>
          <a:stretch/>
        </p:blipFill>
        <p:spPr>
          <a:xfrm>
            <a:off x="3635203" y="2125517"/>
            <a:ext cx="2766220" cy="4077647"/>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7299" t="72656" b="1476"/>
          <a:stretch/>
        </p:blipFill>
        <p:spPr>
          <a:xfrm>
            <a:off x="5945524" y="2439207"/>
            <a:ext cx="1488700" cy="1388178"/>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313" y="5291969"/>
            <a:ext cx="4400233" cy="942907"/>
          </a:xfrm>
          <a:prstGeom prst="rect">
            <a:avLst/>
          </a:prstGeom>
        </p:spPr>
      </p:pic>
      <p:sp>
        <p:nvSpPr>
          <p:cNvPr id="27" name="Content Placeholder 1"/>
          <p:cNvSpPr>
            <a:spLocks noGrp="1"/>
          </p:cNvSpPr>
          <p:nvPr>
            <p:ph sz="half" idx="2"/>
          </p:nvPr>
        </p:nvSpPr>
        <p:spPr>
          <a:xfrm>
            <a:off x="1219200" y="1574682"/>
            <a:ext cx="9936480" cy="412653"/>
          </a:xfrm>
        </p:spPr>
        <p:txBody>
          <a:bodyPr>
            <a:noAutofit/>
          </a:bodyPr>
          <a:lstStyle/>
          <a:p>
            <a:pPr algn="ctr"/>
            <a:r>
              <a:rPr lang="en-US" sz="1800" b="1" dirty="0">
                <a:solidFill>
                  <a:schemeClr val="tx1"/>
                </a:solidFill>
                <a:latin typeface="+mj-lt"/>
              </a:rPr>
              <a:t>Adverse Childhood Experiences, 2017</a:t>
            </a:r>
          </a:p>
        </p:txBody>
      </p:sp>
      <p:sp>
        <p:nvSpPr>
          <p:cNvPr id="3" name="Slide Number Placeholder 2"/>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1189991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sp>
        <p:nvSpPr>
          <p:cNvPr id="27" name="Content Placeholder 1"/>
          <p:cNvSpPr>
            <a:spLocks noGrp="1"/>
          </p:cNvSpPr>
          <p:nvPr>
            <p:ph sz="half" idx="2"/>
          </p:nvPr>
        </p:nvSpPr>
        <p:spPr>
          <a:xfrm>
            <a:off x="1219200" y="1510514"/>
            <a:ext cx="9936480" cy="412653"/>
          </a:xfrm>
        </p:spPr>
        <p:txBody>
          <a:bodyPr>
            <a:noAutofit/>
          </a:bodyPr>
          <a:lstStyle/>
          <a:p>
            <a:pPr algn="ctr"/>
            <a:r>
              <a:rPr lang="en-US" b="1" dirty="0">
                <a:solidFill>
                  <a:schemeClr val="tx1"/>
                </a:solidFill>
                <a:latin typeface="+mj-lt"/>
              </a:rPr>
              <a:t>Cumberland County: Violent Crime Rate Per 100,000 Population</a:t>
            </a:r>
          </a:p>
        </p:txBody>
      </p:sp>
      <p:graphicFrame>
        <p:nvGraphicFramePr>
          <p:cNvPr id="8" name="Content Placeholder 8"/>
          <p:cNvGraphicFramePr>
            <a:graphicFrameLocks/>
          </p:cNvGraphicFramePr>
          <p:nvPr>
            <p:extLst>
              <p:ext uri="{D42A27DB-BD31-4B8C-83A1-F6EECF244321}">
                <p14:modId xmlns:p14="http://schemas.microsoft.com/office/powerpoint/2010/main" val="3084861242"/>
              </p:ext>
            </p:extLst>
          </p:nvPr>
        </p:nvGraphicFramePr>
        <p:xfrm>
          <a:off x="3558415" y="1912833"/>
          <a:ext cx="4938712" cy="436017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7477918" y="2707702"/>
            <a:ext cx="1540629" cy="277244"/>
            <a:chOff x="1225278" y="4332744"/>
            <a:chExt cx="1187251" cy="228609"/>
          </a:xfrm>
        </p:grpSpPr>
        <p:sp>
          <p:nvSpPr>
            <p:cNvPr id="11" name="TextBox 2"/>
            <p:cNvSpPr txBox="1"/>
            <p:nvPr/>
          </p:nvSpPr>
          <p:spPr>
            <a:xfrm>
              <a:off x="1225278" y="4332744"/>
              <a:ext cx="1187251" cy="2286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 366.7</a:t>
              </a:r>
            </a:p>
          </p:txBody>
        </p:sp>
      </p:grpSp>
      <p:grpSp>
        <p:nvGrpSpPr>
          <p:cNvPr id="12" name="Group 11"/>
          <p:cNvGrpSpPr/>
          <p:nvPr/>
        </p:nvGrpSpPr>
        <p:grpSpPr>
          <a:xfrm>
            <a:off x="3444976" y="2138457"/>
            <a:ext cx="770315" cy="277244"/>
            <a:chOff x="1462675" y="4337029"/>
            <a:chExt cx="593626" cy="228609"/>
          </a:xfrm>
        </p:grpSpPr>
        <p:sp>
          <p:nvSpPr>
            <p:cNvPr id="13" name="TextBox 2"/>
            <p:cNvSpPr txBox="1"/>
            <p:nvPr/>
          </p:nvSpPr>
          <p:spPr>
            <a:xfrm>
              <a:off x="1462675" y="4337029"/>
              <a:ext cx="593626" cy="2286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450.0</a:t>
              </a:r>
            </a:p>
          </p:txBody>
        </p:sp>
      </p:grpSp>
      <p:sp>
        <p:nvSpPr>
          <p:cNvPr id="3" name="Slide Number Placeholder 2"/>
          <p:cNvSpPr>
            <a:spLocks noGrp="1"/>
          </p:cNvSpPr>
          <p:nvPr>
            <p:ph type="sldNum" sz="quarter" idx="12"/>
          </p:nvPr>
        </p:nvSpPr>
        <p:spPr/>
        <p:txBody>
          <a:bodyPr/>
          <a:lstStyle/>
          <a:p>
            <a:fld id="{4FAB73BC-B049-4115-A692-8D63A059BFB8}" type="slidenum">
              <a:rPr lang="en-US" smtClean="0"/>
              <a:t>24</a:t>
            </a:fld>
            <a:endParaRPr lang="en-US" dirty="0"/>
          </a:p>
        </p:txBody>
      </p:sp>
      <p:sp>
        <p:nvSpPr>
          <p:cNvPr id="7" name="Rectangle 6"/>
          <p:cNvSpPr/>
          <p:nvPr/>
        </p:nvSpPr>
        <p:spPr>
          <a:xfrm flipV="1">
            <a:off x="6583694" y="2846324"/>
            <a:ext cx="98130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mj-lt"/>
            </a:endParaRPr>
          </a:p>
        </p:txBody>
      </p:sp>
    </p:spTree>
    <p:extLst>
      <p:ext uri="{BB962C8B-B14F-4D97-AF65-F5344CB8AC3E}">
        <p14:creationId xmlns:p14="http://schemas.microsoft.com/office/powerpoint/2010/main" val="3593781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316542" y="3150358"/>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Health Behaviors - Obesity</a:t>
            </a:r>
          </a:p>
        </p:txBody>
      </p:sp>
      <p:graphicFrame>
        <p:nvGraphicFramePr>
          <p:cNvPr id="14" name="Content Placeholder 5"/>
          <p:cNvGraphicFramePr>
            <a:graphicFrameLocks noGrp="1"/>
          </p:cNvGraphicFramePr>
          <p:nvPr>
            <p:ph idx="1"/>
            <p:extLst>
              <p:ext uri="{D42A27DB-BD31-4B8C-83A1-F6EECF244321}">
                <p14:modId xmlns:p14="http://schemas.microsoft.com/office/powerpoint/2010/main" val="509842192"/>
              </p:ext>
            </p:extLst>
          </p:nvPr>
        </p:nvGraphicFramePr>
        <p:xfrm>
          <a:off x="641685" y="1573257"/>
          <a:ext cx="4761538" cy="45767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479838" y="5972260"/>
            <a:ext cx="705852" cy="369332"/>
          </a:xfrm>
          <a:prstGeom prst="rect">
            <a:avLst/>
          </a:prstGeom>
          <a:noFill/>
        </p:spPr>
        <p:txBody>
          <a:bodyPr wrap="square" rtlCol="0">
            <a:spAutoFit/>
          </a:bodyPr>
          <a:lstStyle/>
          <a:p>
            <a:r>
              <a:rPr lang="en-US" b="1" dirty="0">
                <a:latin typeface="+mj-lt"/>
              </a:rPr>
              <a:t>2011</a:t>
            </a:r>
          </a:p>
        </p:txBody>
      </p:sp>
      <p:sp>
        <p:nvSpPr>
          <p:cNvPr id="3" name="Slide Number Placeholder 2"/>
          <p:cNvSpPr>
            <a:spLocks noGrp="1"/>
          </p:cNvSpPr>
          <p:nvPr>
            <p:ph type="sldNum" sz="quarter" idx="12"/>
          </p:nvPr>
        </p:nvSpPr>
        <p:spPr/>
        <p:txBody>
          <a:bodyPr/>
          <a:lstStyle/>
          <a:p>
            <a:fld id="{6113E31D-E2AB-40D1-8B51-AFA5AFEF393A}" type="slidenum">
              <a:rPr lang="en-US" smtClean="0"/>
              <a:t>25</a:t>
            </a:fld>
            <a:endParaRPr lang="en-US" dirty="0"/>
          </a:p>
        </p:txBody>
      </p:sp>
      <p:graphicFrame>
        <p:nvGraphicFramePr>
          <p:cNvPr id="19" name="Content Placeholder 5"/>
          <p:cNvGraphicFramePr>
            <a:graphicFrameLocks/>
          </p:cNvGraphicFramePr>
          <p:nvPr>
            <p:extLst>
              <p:ext uri="{D42A27DB-BD31-4B8C-83A1-F6EECF244321}">
                <p14:modId xmlns:p14="http://schemas.microsoft.com/office/powerpoint/2010/main" val="2033212315"/>
              </p:ext>
            </p:extLst>
          </p:nvPr>
        </p:nvGraphicFramePr>
        <p:xfrm>
          <a:off x="5974719" y="1662823"/>
          <a:ext cx="4509436" cy="4335463"/>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1"/>
          <p:cNvSpPr txBox="1"/>
          <p:nvPr/>
        </p:nvSpPr>
        <p:spPr>
          <a:xfrm>
            <a:off x="356824" y="2006258"/>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40%</a:t>
            </a:r>
          </a:p>
          <a:p>
            <a:pPr algn="ctr"/>
            <a:endParaRPr lang="en-US" sz="1400" dirty="0">
              <a:latin typeface="+mj-lt"/>
            </a:endParaRPr>
          </a:p>
        </p:txBody>
      </p:sp>
      <p:sp>
        <p:nvSpPr>
          <p:cNvPr id="26" name="TextBox 25"/>
          <p:cNvSpPr txBox="1"/>
          <p:nvPr/>
        </p:nvSpPr>
        <p:spPr>
          <a:xfrm>
            <a:off x="3562622" y="5965304"/>
            <a:ext cx="705852" cy="369332"/>
          </a:xfrm>
          <a:prstGeom prst="rect">
            <a:avLst/>
          </a:prstGeom>
          <a:noFill/>
        </p:spPr>
        <p:txBody>
          <a:bodyPr wrap="square" rtlCol="0">
            <a:spAutoFit/>
          </a:bodyPr>
          <a:lstStyle/>
          <a:p>
            <a:r>
              <a:rPr lang="en-US" b="1" dirty="0">
                <a:latin typeface="Arial (Body)"/>
              </a:rPr>
              <a:t>2016</a:t>
            </a:r>
          </a:p>
        </p:txBody>
      </p:sp>
      <p:sp>
        <p:nvSpPr>
          <p:cNvPr id="27" name="TextBox 1"/>
          <p:cNvSpPr txBox="1"/>
          <p:nvPr/>
        </p:nvSpPr>
        <p:spPr>
          <a:xfrm>
            <a:off x="5524058" y="2006258"/>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40%</a:t>
            </a:r>
          </a:p>
        </p:txBody>
      </p:sp>
      <p:cxnSp>
        <p:nvCxnSpPr>
          <p:cNvPr id="18" name="Straight Connector 17"/>
          <p:cNvCxnSpPr/>
          <p:nvPr/>
        </p:nvCxnSpPr>
        <p:spPr>
          <a:xfrm>
            <a:off x="8438606" y="4513445"/>
            <a:ext cx="1027611"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
          <p:cNvSpPr txBox="1"/>
          <p:nvPr/>
        </p:nvSpPr>
        <p:spPr>
          <a:xfrm>
            <a:off x="9228330" y="4320939"/>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a:t>
            </a:r>
            <a:r>
              <a:rPr lang="en-US" sz="1600" dirty="0">
                <a:latin typeface="+mj-lt"/>
              </a:rPr>
              <a:t> </a:t>
            </a:r>
            <a:r>
              <a:rPr lang="en-US" sz="1800" dirty="0">
                <a:latin typeface="+mj-lt"/>
              </a:rPr>
              <a:t>15</a:t>
            </a:r>
            <a:r>
              <a:rPr lang="en-US" sz="1600" dirty="0">
                <a:latin typeface="+mj-lt"/>
              </a:rPr>
              <a:t>%</a:t>
            </a:r>
          </a:p>
        </p:txBody>
      </p:sp>
      <p:sp>
        <p:nvSpPr>
          <p:cNvPr id="5" name="TextBox 1"/>
          <p:cNvSpPr txBox="1"/>
          <p:nvPr/>
        </p:nvSpPr>
        <p:spPr>
          <a:xfrm>
            <a:off x="4169218" y="2943124"/>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 30%</a:t>
            </a:r>
          </a:p>
        </p:txBody>
      </p:sp>
      <p:sp>
        <p:nvSpPr>
          <p:cNvPr id="30" name="TextBox 29"/>
          <p:cNvSpPr txBox="1"/>
          <p:nvPr/>
        </p:nvSpPr>
        <p:spPr>
          <a:xfrm>
            <a:off x="8607527" y="5972260"/>
            <a:ext cx="705852" cy="369332"/>
          </a:xfrm>
          <a:prstGeom prst="rect">
            <a:avLst/>
          </a:prstGeom>
          <a:noFill/>
        </p:spPr>
        <p:txBody>
          <a:bodyPr wrap="square" rtlCol="0">
            <a:spAutoFit/>
          </a:bodyPr>
          <a:lstStyle/>
          <a:p>
            <a:r>
              <a:rPr lang="en-US" b="1" dirty="0"/>
              <a:t>2017</a:t>
            </a:r>
          </a:p>
        </p:txBody>
      </p:sp>
      <p:sp>
        <p:nvSpPr>
          <p:cNvPr id="31" name="TextBox 30"/>
          <p:cNvSpPr txBox="1"/>
          <p:nvPr/>
        </p:nvSpPr>
        <p:spPr>
          <a:xfrm>
            <a:off x="7675346" y="5972260"/>
            <a:ext cx="705852" cy="369332"/>
          </a:xfrm>
          <a:prstGeom prst="rect">
            <a:avLst/>
          </a:prstGeom>
          <a:noFill/>
        </p:spPr>
        <p:txBody>
          <a:bodyPr wrap="square" rtlCol="0">
            <a:spAutoFit/>
          </a:bodyPr>
          <a:lstStyle/>
          <a:p>
            <a:r>
              <a:rPr lang="en-US" b="1" dirty="0">
                <a:latin typeface="+mj-lt"/>
              </a:rPr>
              <a:t>2011</a:t>
            </a:r>
          </a:p>
        </p:txBody>
      </p:sp>
      <p:sp>
        <p:nvSpPr>
          <p:cNvPr id="16" name="Content Placeholder 1"/>
          <p:cNvSpPr txBox="1">
            <a:spLocks/>
          </p:cNvSpPr>
          <p:nvPr/>
        </p:nvSpPr>
        <p:spPr>
          <a:xfrm>
            <a:off x="658365" y="1526499"/>
            <a:ext cx="5316354" cy="41265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a:solidFill>
                  <a:schemeClr val="tx1"/>
                </a:solidFill>
                <a:latin typeface="+mj-lt"/>
              </a:rPr>
              <a:t>Cumberland County: Obesity (Adults)</a:t>
            </a:r>
          </a:p>
        </p:txBody>
      </p:sp>
      <p:sp>
        <p:nvSpPr>
          <p:cNvPr id="17" name="Content Placeholder 1"/>
          <p:cNvSpPr txBox="1">
            <a:spLocks/>
          </p:cNvSpPr>
          <p:nvPr/>
        </p:nvSpPr>
        <p:spPr>
          <a:xfrm>
            <a:off x="5688083" y="1548300"/>
            <a:ext cx="5524399" cy="41265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a:solidFill>
                  <a:schemeClr val="tx1"/>
                </a:solidFill>
                <a:latin typeface="+mj-lt"/>
              </a:rPr>
              <a:t>Cumberland County: Obesity (High School)</a:t>
            </a:r>
          </a:p>
        </p:txBody>
      </p:sp>
    </p:spTree>
    <p:extLst>
      <p:ext uri="{BB962C8B-B14F-4D97-AF65-F5344CB8AC3E}">
        <p14:creationId xmlns:p14="http://schemas.microsoft.com/office/powerpoint/2010/main" val="4077744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8853" t="73320" b="2644"/>
          <a:stretch/>
        </p:blipFill>
        <p:spPr>
          <a:xfrm>
            <a:off x="7105237" y="2346528"/>
            <a:ext cx="1806622" cy="1648326"/>
          </a:xfrm>
          <a:prstGeom prst="rect">
            <a:avLst/>
          </a:prstGeom>
        </p:spPr>
      </p:pic>
      <p:sp>
        <p:nvSpPr>
          <p:cNvPr id="2" name="Title 1"/>
          <p:cNvSpPr>
            <a:spLocks noGrp="1"/>
          </p:cNvSpPr>
          <p:nvPr>
            <p:ph type="title"/>
          </p:nvPr>
        </p:nvSpPr>
        <p:spPr/>
        <p:txBody>
          <a:bodyPr>
            <a:normAutofit/>
          </a:bodyPr>
          <a:lstStyle/>
          <a:p>
            <a:r>
              <a:rPr lang="en-US" dirty="0"/>
              <a:t>Health Behaviors- Smoking</a:t>
            </a:r>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t>26</a:t>
            </a:fld>
            <a:endParaRPr lang="en-US" dirty="0">
              <a:latin typeface="+mj-lt"/>
            </a:endParaRPr>
          </a:p>
        </p:txBody>
      </p:sp>
      <p:sp>
        <p:nvSpPr>
          <p:cNvPr id="12" name="TextBox 11"/>
          <p:cNvSpPr txBox="1"/>
          <p:nvPr/>
        </p:nvSpPr>
        <p:spPr>
          <a:xfrm>
            <a:off x="3702124" y="1515531"/>
            <a:ext cx="5209735" cy="830997"/>
          </a:xfrm>
          <a:prstGeom prst="rect">
            <a:avLst/>
          </a:prstGeom>
          <a:noFill/>
        </p:spPr>
        <p:txBody>
          <a:bodyPr wrap="square" rtlCol="0">
            <a:spAutoFit/>
          </a:bodyPr>
          <a:lstStyle/>
          <a:p>
            <a:r>
              <a:rPr lang="en-US" sz="2400" b="1" dirty="0">
                <a:latin typeface="+mj-lt"/>
              </a:rPr>
              <a:t>Current Smoking (Adults), 2016</a:t>
            </a:r>
          </a:p>
          <a:p>
            <a:endParaRPr lang="en-US" sz="2400" b="1" dirty="0">
              <a:latin typeface="+mj-lt"/>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2703"/>
          <a:stretch/>
        </p:blipFill>
        <p:spPr>
          <a:xfrm>
            <a:off x="4551953" y="1931029"/>
            <a:ext cx="2885719" cy="4385550"/>
          </a:xfrm>
          <a:prstGeom prst="rect">
            <a:avLst/>
          </a:prstGeom>
        </p:spPr>
      </p:pic>
      <p:sp>
        <p:nvSpPr>
          <p:cNvPr id="7" name="Rectangle 6"/>
          <p:cNvSpPr/>
          <p:nvPr/>
        </p:nvSpPr>
        <p:spPr>
          <a:xfrm>
            <a:off x="6273038" y="4920916"/>
            <a:ext cx="1824215" cy="1082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5919539"/>
            <a:ext cx="685800" cy="385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5191010"/>
            <a:ext cx="4860618" cy="1041561"/>
          </a:xfrm>
          <a:prstGeom prst="rect">
            <a:avLst/>
          </a:prstGeom>
        </p:spPr>
      </p:pic>
    </p:spTree>
    <p:extLst>
      <p:ext uri="{BB962C8B-B14F-4D97-AF65-F5344CB8AC3E}">
        <p14:creationId xmlns:p14="http://schemas.microsoft.com/office/powerpoint/2010/main" val="3668541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Behaviors- Smoking</a:t>
            </a:r>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t>27</a:t>
            </a:fld>
            <a:endParaRPr lang="en-US" dirty="0">
              <a:latin typeface="+mj-lt"/>
            </a:endParaRPr>
          </a:p>
        </p:txBody>
      </p:sp>
      <p:sp>
        <p:nvSpPr>
          <p:cNvPr id="5" name="Content Placeholder 4"/>
          <p:cNvSpPr>
            <a:spLocks noGrp="1"/>
          </p:cNvSpPr>
          <p:nvPr>
            <p:ph idx="1"/>
          </p:nvPr>
        </p:nvSpPr>
        <p:spPr>
          <a:xfrm>
            <a:off x="1438435" y="1549234"/>
            <a:ext cx="4812866" cy="589620"/>
          </a:xfrm>
        </p:spPr>
        <p:txBody>
          <a:bodyPr>
            <a:normAutofit lnSpcReduction="10000"/>
          </a:bodyPr>
          <a:lstStyle/>
          <a:p>
            <a:pPr algn="ctr"/>
            <a:r>
              <a:rPr lang="en-US" b="1" dirty="0">
                <a:solidFill>
                  <a:schemeClr val="tx1"/>
                </a:solidFill>
                <a:latin typeface="+mj-lt"/>
              </a:rPr>
              <a:t>Cumberland County: Past 30 Day Cigarette Smoking (High School)</a:t>
            </a:r>
          </a:p>
        </p:txBody>
      </p:sp>
      <p:graphicFrame>
        <p:nvGraphicFramePr>
          <p:cNvPr id="9" name="Chart 8"/>
          <p:cNvGraphicFramePr/>
          <p:nvPr>
            <p:extLst>
              <p:ext uri="{D42A27DB-BD31-4B8C-83A1-F6EECF244321}">
                <p14:modId xmlns:p14="http://schemas.microsoft.com/office/powerpoint/2010/main" val="1170742180"/>
              </p:ext>
            </p:extLst>
          </p:nvPr>
        </p:nvGraphicFramePr>
        <p:xfrm>
          <a:off x="1200564" y="2487636"/>
          <a:ext cx="5288609" cy="384866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928748" y="2409493"/>
            <a:ext cx="762000" cy="307777"/>
          </a:xfrm>
          <a:prstGeom prst="rect">
            <a:avLst/>
          </a:prstGeom>
          <a:noFill/>
        </p:spPr>
        <p:txBody>
          <a:bodyPr wrap="square" rtlCol="0">
            <a:spAutoFit/>
          </a:bodyPr>
          <a:lstStyle/>
          <a:p>
            <a:r>
              <a:rPr lang="en-US" sz="1400" dirty="0">
                <a:latin typeface="+mj-lt"/>
              </a:rPr>
              <a:t>25%</a:t>
            </a:r>
          </a:p>
        </p:txBody>
      </p:sp>
      <p:graphicFrame>
        <p:nvGraphicFramePr>
          <p:cNvPr id="8" name="Content Placeholder 5"/>
          <p:cNvGraphicFramePr>
            <a:graphicFrameLocks/>
          </p:cNvGraphicFramePr>
          <p:nvPr>
            <p:extLst>
              <p:ext uri="{D42A27DB-BD31-4B8C-83A1-F6EECF244321}">
                <p14:modId xmlns:p14="http://schemas.microsoft.com/office/powerpoint/2010/main" val="422398786"/>
              </p:ext>
            </p:extLst>
          </p:nvPr>
        </p:nvGraphicFramePr>
        <p:xfrm>
          <a:off x="7129590" y="2409493"/>
          <a:ext cx="4026089" cy="40266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990628" y="2375855"/>
            <a:ext cx="762000" cy="307777"/>
          </a:xfrm>
          <a:prstGeom prst="rect">
            <a:avLst/>
          </a:prstGeom>
          <a:noFill/>
        </p:spPr>
        <p:txBody>
          <a:bodyPr wrap="square" rtlCol="0">
            <a:spAutoFit/>
          </a:bodyPr>
          <a:lstStyle/>
          <a:p>
            <a:r>
              <a:rPr lang="en-US" sz="1400" dirty="0">
                <a:latin typeface="+mj-lt"/>
              </a:rPr>
              <a:t>25%</a:t>
            </a:r>
          </a:p>
        </p:txBody>
      </p:sp>
      <p:sp>
        <p:nvSpPr>
          <p:cNvPr id="14" name="Content Placeholder 4"/>
          <p:cNvSpPr txBox="1">
            <a:spLocks/>
          </p:cNvSpPr>
          <p:nvPr/>
        </p:nvSpPr>
        <p:spPr>
          <a:xfrm>
            <a:off x="6996086" y="1549234"/>
            <a:ext cx="4348177" cy="58962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a:solidFill>
                  <a:schemeClr val="tx1"/>
                </a:solidFill>
                <a:latin typeface="+mj-lt"/>
              </a:rPr>
              <a:t>Cumberland County: Past 30 Day E-Cigarette Use (High School)</a:t>
            </a:r>
          </a:p>
        </p:txBody>
      </p:sp>
      <p:cxnSp>
        <p:nvCxnSpPr>
          <p:cNvPr id="15" name="Straight Connector 14"/>
          <p:cNvCxnSpPr/>
          <p:nvPr/>
        </p:nvCxnSpPr>
        <p:spPr>
          <a:xfrm>
            <a:off x="9667291" y="3901478"/>
            <a:ext cx="764275"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
          <p:cNvSpPr txBox="1"/>
          <p:nvPr/>
        </p:nvSpPr>
        <p:spPr>
          <a:xfrm>
            <a:off x="10258061" y="3750205"/>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15%</a:t>
            </a:r>
          </a:p>
        </p:txBody>
      </p:sp>
    </p:spTree>
    <p:extLst>
      <p:ext uri="{BB962C8B-B14F-4D97-AF65-F5344CB8AC3E}">
        <p14:creationId xmlns:p14="http://schemas.microsoft.com/office/powerpoint/2010/main" val="274836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Behaviors- Alcohol and Marijuana</a:t>
            </a:r>
          </a:p>
        </p:txBody>
      </p:sp>
      <p:sp>
        <p:nvSpPr>
          <p:cNvPr id="21" name="Slide Number Placeholder 3"/>
          <p:cNvSpPr>
            <a:spLocks noGrp="1"/>
          </p:cNvSpPr>
          <p:nvPr>
            <p:ph type="sldNum" sz="quarter" idx="12"/>
          </p:nvPr>
        </p:nvSpPr>
        <p:spPr>
          <a:xfrm>
            <a:off x="9712959" y="6492875"/>
            <a:ext cx="1312025" cy="365125"/>
          </a:xfrm>
        </p:spPr>
        <p:txBody>
          <a:bodyPr/>
          <a:lstStyle/>
          <a:p>
            <a:fld id="{6113E31D-E2AB-40D1-8B51-AFA5AFEF393A}" type="slidenum">
              <a:rPr lang="en-US" smtClean="0">
                <a:latin typeface="+mj-lt"/>
              </a:rPr>
              <a:t>28</a:t>
            </a:fld>
            <a:endParaRPr lang="en-US" dirty="0">
              <a:latin typeface="+mj-lt"/>
            </a:endParaRPr>
          </a:p>
        </p:txBody>
      </p:sp>
      <p:sp>
        <p:nvSpPr>
          <p:cNvPr id="22" name="Content Placeholder 4"/>
          <p:cNvSpPr txBox="1">
            <a:spLocks/>
          </p:cNvSpPr>
          <p:nvPr/>
        </p:nvSpPr>
        <p:spPr>
          <a:xfrm>
            <a:off x="3483784" y="1482066"/>
            <a:ext cx="5568215" cy="43357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a:solidFill>
                  <a:schemeClr val="tx1"/>
                </a:solidFill>
                <a:latin typeface="+mj-lt"/>
              </a:rPr>
              <a:t>Cumberland County: Past 30-day Alcohol and Marijuana Use (High School)</a:t>
            </a:r>
          </a:p>
        </p:txBody>
      </p:sp>
      <p:graphicFrame>
        <p:nvGraphicFramePr>
          <p:cNvPr id="23" name="Chart 22"/>
          <p:cNvGraphicFramePr/>
          <p:nvPr>
            <p:extLst>
              <p:ext uri="{D42A27DB-BD31-4B8C-83A1-F6EECF244321}">
                <p14:modId xmlns:p14="http://schemas.microsoft.com/office/powerpoint/2010/main" val="3712932357"/>
              </p:ext>
            </p:extLst>
          </p:nvPr>
        </p:nvGraphicFramePr>
        <p:xfrm>
          <a:off x="4137740" y="2474330"/>
          <a:ext cx="5769976" cy="368249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3803774" y="2409493"/>
            <a:ext cx="762000" cy="307777"/>
          </a:xfrm>
          <a:prstGeom prst="rect">
            <a:avLst/>
          </a:prstGeom>
          <a:noFill/>
        </p:spPr>
        <p:txBody>
          <a:bodyPr wrap="square" rtlCol="0">
            <a:spAutoFit/>
          </a:bodyPr>
          <a:lstStyle/>
          <a:p>
            <a:r>
              <a:rPr lang="en-US" sz="1400" dirty="0">
                <a:latin typeface="+mj-lt"/>
              </a:rPr>
              <a:t>35%</a:t>
            </a:r>
          </a:p>
        </p:txBody>
      </p:sp>
    </p:spTree>
    <p:extLst>
      <p:ext uri="{BB962C8B-B14F-4D97-AF65-F5344CB8AC3E}">
        <p14:creationId xmlns:p14="http://schemas.microsoft.com/office/powerpoint/2010/main" val="3283203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Outcomes-Cancer</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t>29</a:t>
            </a:fld>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527"/>
          <a:stretch/>
        </p:blipFill>
        <p:spPr>
          <a:xfrm>
            <a:off x="560801" y="2053389"/>
            <a:ext cx="2795238" cy="4226033"/>
          </a:xfrm>
          <a:prstGeom prst="rect">
            <a:avLst/>
          </a:prstGeom>
        </p:spPr>
      </p:pic>
      <p:sp>
        <p:nvSpPr>
          <p:cNvPr id="7" name="TextBox 6"/>
          <p:cNvSpPr txBox="1"/>
          <p:nvPr/>
        </p:nvSpPr>
        <p:spPr>
          <a:xfrm>
            <a:off x="1582495" y="1532390"/>
            <a:ext cx="3881754" cy="830997"/>
          </a:xfrm>
          <a:prstGeom prst="rect">
            <a:avLst/>
          </a:prstGeom>
          <a:noFill/>
        </p:spPr>
        <p:txBody>
          <a:bodyPr wrap="square" rtlCol="0">
            <a:spAutoFit/>
          </a:bodyPr>
          <a:lstStyle/>
          <a:p>
            <a:r>
              <a:rPr lang="en-US" sz="2200" b="1" dirty="0">
                <a:latin typeface="+mj-lt"/>
              </a:rPr>
              <a:t>All Cancer Deaths, 2016</a:t>
            </a:r>
          </a:p>
          <a:p>
            <a:endParaRPr lang="en-US" sz="2400" b="1" dirty="0">
              <a:latin typeface="+mj-lt"/>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9615" t="72982"/>
          <a:stretch/>
        </p:blipFill>
        <p:spPr>
          <a:xfrm>
            <a:off x="3051522" y="2359192"/>
            <a:ext cx="1785624" cy="1852863"/>
          </a:xfrm>
          <a:prstGeom prst="rect">
            <a:avLst/>
          </a:prstGeom>
        </p:spPr>
      </p:pic>
      <p:sp>
        <p:nvSpPr>
          <p:cNvPr id="9" name="Rectangle 8"/>
          <p:cNvSpPr/>
          <p:nvPr/>
        </p:nvSpPr>
        <p:spPr>
          <a:xfrm>
            <a:off x="6126480" y="5113421"/>
            <a:ext cx="1790299" cy="11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8660" y="5183960"/>
            <a:ext cx="4782969" cy="1024922"/>
          </a:xfrm>
          <a:prstGeom prst="rect">
            <a:avLst/>
          </a:prstGeom>
        </p:spPr>
      </p:pic>
      <p:sp>
        <p:nvSpPr>
          <p:cNvPr id="10" name="TextBox 9"/>
          <p:cNvSpPr txBox="1"/>
          <p:nvPr/>
        </p:nvSpPr>
        <p:spPr>
          <a:xfrm>
            <a:off x="6091352" y="1428539"/>
            <a:ext cx="6100648" cy="1107996"/>
          </a:xfrm>
          <a:prstGeom prst="rect">
            <a:avLst/>
          </a:prstGeom>
          <a:noFill/>
        </p:spPr>
        <p:txBody>
          <a:bodyPr wrap="square" rtlCol="0">
            <a:spAutoFit/>
          </a:bodyPr>
          <a:lstStyle/>
          <a:p>
            <a:pPr algn="ctr"/>
            <a:r>
              <a:rPr lang="en-US" sz="2200" b="1" dirty="0">
                <a:latin typeface="+mj-lt"/>
              </a:rPr>
              <a:t>Cumberland County: </a:t>
            </a:r>
          </a:p>
          <a:p>
            <a:pPr algn="ctr"/>
            <a:r>
              <a:rPr lang="en-US" sz="2200" b="1" dirty="0">
                <a:latin typeface="+mj-lt"/>
              </a:rPr>
              <a:t>All Cancer Incidence Per 10,000 Population</a:t>
            </a:r>
          </a:p>
          <a:p>
            <a:endParaRPr lang="en-US" sz="2200" b="1" dirty="0">
              <a:latin typeface="+mj-lt"/>
            </a:endParaRPr>
          </a:p>
        </p:txBody>
      </p:sp>
      <p:graphicFrame>
        <p:nvGraphicFramePr>
          <p:cNvPr id="11" name="Content Placeholder 8"/>
          <p:cNvGraphicFramePr>
            <a:graphicFrameLocks/>
          </p:cNvGraphicFramePr>
          <p:nvPr>
            <p:extLst>
              <p:ext uri="{D42A27DB-BD31-4B8C-83A1-F6EECF244321}">
                <p14:modId xmlns:p14="http://schemas.microsoft.com/office/powerpoint/2010/main" val="3726496677"/>
              </p:ext>
            </p:extLst>
          </p:nvPr>
        </p:nvGraphicFramePr>
        <p:xfrm>
          <a:off x="6391241" y="1919245"/>
          <a:ext cx="5044935" cy="436017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6785832" y="2391450"/>
            <a:ext cx="693787" cy="307777"/>
          </a:xfrm>
          <a:prstGeom prst="rect">
            <a:avLst/>
          </a:prstGeom>
          <a:noFill/>
        </p:spPr>
        <p:txBody>
          <a:bodyPr wrap="square" rtlCol="0">
            <a:spAutoFit/>
          </a:bodyPr>
          <a:lstStyle/>
          <a:p>
            <a:r>
              <a:rPr lang="en-US" sz="1400" dirty="0">
                <a:latin typeface="+mj-lt"/>
              </a:rPr>
              <a:t>500.0</a:t>
            </a:r>
          </a:p>
        </p:txBody>
      </p:sp>
    </p:spTree>
    <p:extLst>
      <p:ext uri="{BB962C8B-B14F-4D97-AF65-F5344CB8AC3E}">
        <p14:creationId xmlns:p14="http://schemas.microsoft.com/office/powerpoint/2010/main" val="8521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and Introductions</a:t>
            </a:r>
          </a:p>
        </p:txBody>
      </p:sp>
      <p:sp>
        <p:nvSpPr>
          <p:cNvPr id="3" name="Slide Number Placeholder 2"/>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4049015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Outcomes - Cancer</a:t>
            </a:r>
          </a:p>
        </p:txBody>
      </p:sp>
      <p:sp>
        <p:nvSpPr>
          <p:cNvPr id="3" name="Slide Number Placeholder 2"/>
          <p:cNvSpPr>
            <a:spLocks noGrp="1"/>
          </p:cNvSpPr>
          <p:nvPr>
            <p:ph type="sldNum" sz="quarter" idx="12"/>
          </p:nvPr>
        </p:nvSpPr>
        <p:spPr/>
        <p:txBody>
          <a:bodyPr/>
          <a:lstStyle/>
          <a:p>
            <a:fld id="{4FAB73BC-B049-4115-A692-8D63A059BFB8}" type="slidenum">
              <a:rPr lang="en-US" smtClean="0"/>
              <a:t>30</a:t>
            </a:fld>
            <a:endParaRPr lang="en-US" dirty="0"/>
          </a:p>
        </p:txBody>
      </p:sp>
      <p:sp>
        <p:nvSpPr>
          <p:cNvPr id="9" name="Rectangle 8"/>
          <p:cNvSpPr/>
          <p:nvPr/>
        </p:nvSpPr>
        <p:spPr>
          <a:xfrm>
            <a:off x="6126480" y="5113421"/>
            <a:ext cx="1790299" cy="11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24850" y="1428539"/>
            <a:ext cx="6375607" cy="1200329"/>
          </a:xfrm>
          <a:prstGeom prst="rect">
            <a:avLst/>
          </a:prstGeom>
          <a:noFill/>
        </p:spPr>
        <p:txBody>
          <a:bodyPr wrap="square" rtlCol="0">
            <a:spAutoFit/>
          </a:bodyPr>
          <a:lstStyle/>
          <a:p>
            <a:pPr algn="ctr"/>
            <a:r>
              <a:rPr lang="en-US" sz="2400" b="1" dirty="0">
                <a:latin typeface="+mj-lt"/>
              </a:rPr>
              <a:t>Cumberland County: </a:t>
            </a:r>
          </a:p>
          <a:p>
            <a:pPr algn="ctr"/>
            <a:r>
              <a:rPr lang="en-US" sz="2400" b="1" dirty="0">
                <a:latin typeface="+mj-lt"/>
              </a:rPr>
              <a:t>Colorectal Cancer Screening (Adults 50+)</a:t>
            </a:r>
          </a:p>
          <a:p>
            <a:endParaRPr lang="en-US" sz="2400" b="1" dirty="0">
              <a:latin typeface="+mj-lt"/>
            </a:endParaRPr>
          </a:p>
        </p:txBody>
      </p:sp>
      <p:graphicFrame>
        <p:nvGraphicFramePr>
          <p:cNvPr id="15" name="Chart 14"/>
          <p:cNvGraphicFramePr/>
          <p:nvPr>
            <p:extLst>
              <p:ext uri="{D42A27DB-BD31-4B8C-83A1-F6EECF244321}">
                <p14:modId xmlns:p14="http://schemas.microsoft.com/office/powerpoint/2010/main" val="3469603381"/>
              </p:ext>
            </p:extLst>
          </p:nvPr>
        </p:nvGraphicFramePr>
        <p:xfrm>
          <a:off x="3947721" y="2434520"/>
          <a:ext cx="4992192" cy="3844902"/>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a:off x="6809491" y="3509286"/>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
          <p:cNvSpPr txBox="1"/>
          <p:nvPr/>
        </p:nvSpPr>
        <p:spPr>
          <a:xfrm>
            <a:off x="7473193" y="3371967"/>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75%</a:t>
            </a:r>
          </a:p>
        </p:txBody>
      </p:sp>
      <p:sp>
        <p:nvSpPr>
          <p:cNvPr id="19" name="TextBox 18"/>
          <p:cNvSpPr txBox="1"/>
          <p:nvPr/>
        </p:nvSpPr>
        <p:spPr>
          <a:xfrm>
            <a:off x="3806384" y="2434519"/>
            <a:ext cx="757000" cy="338554"/>
          </a:xfrm>
          <a:prstGeom prst="rect">
            <a:avLst/>
          </a:prstGeom>
          <a:noFill/>
        </p:spPr>
        <p:txBody>
          <a:bodyPr wrap="square" rtlCol="0">
            <a:spAutoFit/>
          </a:bodyPr>
          <a:lstStyle/>
          <a:p>
            <a:r>
              <a:rPr lang="en-US" sz="1600" dirty="0">
                <a:latin typeface="+mj-lt"/>
              </a:rPr>
              <a:t>100%</a:t>
            </a:r>
          </a:p>
        </p:txBody>
      </p:sp>
      <p:sp>
        <p:nvSpPr>
          <p:cNvPr id="20" name="TextBox 19"/>
          <p:cNvSpPr txBox="1"/>
          <p:nvPr/>
        </p:nvSpPr>
        <p:spPr>
          <a:xfrm>
            <a:off x="5377524" y="5993583"/>
            <a:ext cx="1497911" cy="338554"/>
          </a:xfrm>
          <a:prstGeom prst="rect">
            <a:avLst/>
          </a:prstGeom>
          <a:noFill/>
        </p:spPr>
        <p:txBody>
          <a:bodyPr wrap="square" rtlCol="0">
            <a:spAutoFit/>
          </a:bodyPr>
          <a:lstStyle/>
          <a:p>
            <a:r>
              <a:rPr lang="en-US" sz="1600" b="1" dirty="0">
                <a:latin typeface="+mj-lt"/>
              </a:rPr>
              <a:t>2012 &amp; 2014</a:t>
            </a:r>
          </a:p>
        </p:txBody>
      </p:sp>
      <p:sp>
        <p:nvSpPr>
          <p:cNvPr id="21" name="TextBox 20"/>
          <p:cNvSpPr txBox="1"/>
          <p:nvPr/>
        </p:nvSpPr>
        <p:spPr>
          <a:xfrm>
            <a:off x="6693046" y="5993583"/>
            <a:ext cx="1497911" cy="338554"/>
          </a:xfrm>
          <a:prstGeom prst="rect">
            <a:avLst/>
          </a:prstGeom>
          <a:noFill/>
        </p:spPr>
        <p:txBody>
          <a:bodyPr wrap="square" rtlCol="0">
            <a:spAutoFit/>
          </a:bodyPr>
          <a:lstStyle/>
          <a:p>
            <a:r>
              <a:rPr lang="en-US" sz="1600" b="1" dirty="0">
                <a:latin typeface="+mj-lt"/>
              </a:rPr>
              <a:t>2014 &amp; 2016</a:t>
            </a:r>
          </a:p>
        </p:txBody>
      </p:sp>
    </p:spTree>
    <p:extLst>
      <p:ext uri="{BB962C8B-B14F-4D97-AF65-F5344CB8AC3E}">
        <p14:creationId xmlns:p14="http://schemas.microsoft.com/office/powerpoint/2010/main" val="2196913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924" y="310691"/>
            <a:ext cx="10058400" cy="986020"/>
          </a:xfrm>
        </p:spPr>
        <p:txBody>
          <a:bodyPr>
            <a:noAutofit/>
          </a:bodyPr>
          <a:lstStyle/>
          <a:p>
            <a:r>
              <a:rPr lang="en-US" dirty="0"/>
              <a:t>Health Outcomes-Adult Chronic Disease</a:t>
            </a:r>
          </a:p>
        </p:txBody>
      </p:sp>
      <p:graphicFrame>
        <p:nvGraphicFramePr>
          <p:cNvPr id="4" name="Content Placeholder 5"/>
          <p:cNvGraphicFramePr>
            <a:graphicFrameLocks/>
          </p:cNvGraphicFramePr>
          <p:nvPr>
            <p:extLst>
              <p:ext uri="{D42A27DB-BD31-4B8C-83A1-F6EECF244321}">
                <p14:modId xmlns:p14="http://schemas.microsoft.com/office/powerpoint/2010/main" val="566721319"/>
              </p:ext>
            </p:extLst>
          </p:nvPr>
        </p:nvGraphicFramePr>
        <p:xfrm>
          <a:off x="773418" y="2290842"/>
          <a:ext cx="4877925" cy="415910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3806305" y="3620278"/>
            <a:ext cx="1143970" cy="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4726407" y="3414380"/>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10%</a:t>
            </a:r>
          </a:p>
        </p:txBody>
      </p:sp>
      <p:graphicFrame>
        <p:nvGraphicFramePr>
          <p:cNvPr id="13" name="Content Placeholder 5"/>
          <p:cNvGraphicFramePr>
            <a:graphicFrameLocks/>
          </p:cNvGraphicFramePr>
          <p:nvPr>
            <p:extLst>
              <p:ext uri="{D42A27DB-BD31-4B8C-83A1-F6EECF244321}">
                <p14:modId xmlns:p14="http://schemas.microsoft.com/office/powerpoint/2010/main" val="2121981955"/>
              </p:ext>
            </p:extLst>
          </p:nvPr>
        </p:nvGraphicFramePr>
        <p:xfrm>
          <a:off x="6297194" y="1888761"/>
          <a:ext cx="5178932" cy="457102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9552690" y="3217875"/>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
          <p:cNvSpPr txBox="1"/>
          <p:nvPr/>
        </p:nvSpPr>
        <p:spPr>
          <a:xfrm>
            <a:off x="10181802" y="3018895"/>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12%</a:t>
            </a:r>
          </a:p>
        </p:txBody>
      </p:sp>
      <p:sp>
        <p:nvSpPr>
          <p:cNvPr id="3" name="Slide Number Placeholder 2"/>
          <p:cNvSpPr>
            <a:spLocks noGrp="1"/>
          </p:cNvSpPr>
          <p:nvPr>
            <p:ph type="sldNum" sz="quarter" idx="12"/>
          </p:nvPr>
        </p:nvSpPr>
        <p:spPr/>
        <p:txBody>
          <a:bodyPr/>
          <a:lstStyle/>
          <a:p>
            <a:fld id="{4FAB73BC-B049-4115-A692-8D63A059BFB8}" type="slidenum">
              <a:rPr lang="en-US" smtClean="0"/>
              <a:t>31</a:t>
            </a:fld>
            <a:endParaRPr lang="en-US" dirty="0"/>
          </a:p>
        </p:txBody>
      </p:sp>
      <p:sp>
        <p:nvSpPr>
          <p:cNvPr id="5" name="TextBox 4"/>
          <p:cNvSpPr txBox="1"/>
          <p:nvPr/>
        </p:nvSpPr>
        <p:spPr>
          <a:xfrm>
            <a:off x="709917" y="2276799"/>
            <a:ext cx="693787" cy="307777"/>
          </a:xfrm>
          <a:prstGeom prst="rect">
            <a:avLst/>
          </a:prstGeom>
          <a:noFill/>
        </p:spPr>
        <p:txBody>
          <a:bodyPr wrap="square" rtlCol="0">
            <a:spAutoFit/>
          </a:bodyPr>
          <a:lstStyle/>
          <a:p>
            <a:r>
              <a:rPr lang="en-US" sz="1400" dirty="0">
                <a:latin typeface="+mj-lt"/>
              </a:rPr>
              <a:t>15%</a:t>
            </a:r>
          </a:p>
        </p:txBody>
      </p:sp>
      <p:sp>
        <p:nvSpPr>
          <p:cNvPr id="22" name="TextBox 21"/>
          <p:cNvSpPr txBox="1"/>
          <p:nvPr/>
        </p:nvSpPr>
        <p:spPr>
          <a:xfrm>
            <a:off x="6152923" y="2343793"/>
            <a:ext cx="693787" cy="307777"/>
          </a:xfrm>
          <a:prstGeom prst="rect">
            <a:avLst/>
          </a:prstGeom>
          <a:noFill/>
        </p:spPr>
        <p:txBody>
          <a:bodyPr wrap="square" rtlCol="0">
            <a:spAutoFit/>
          </a:bodyPr>
          <a:lstStyle/>
          <a:p>
            <a:r>
              <a:rPr lang="en-US" sz="1400" dirty="0">
                <a:latin typeface="+mj-lt"/>
              </a:rPr>
              <a:t>15%</a:t>
            </a:r>
          </a:p>
        </p:txBody>
      </p:sp>
      <p:sp>
        <p:nvSpPr>
          <p:cNvPr id="12" name="TextBox 11"/>
          <p:cNvSpPr txBox="1"/>
          <p:nvPr/>
        </p:nvSpPr>
        <p:spPr>
          <a:xfrm>
            <a:off x="1089855" y="1448201"/>
            <a:ext cx="5161385" cy="1200329"/>
          </a:xfrm>
          <a:prstGeom prst="rect">
            <a:avLst/>
          </a:prstGeom>
          <a:noFill/>
        </p:spPr>
        <p:txBody>
          <a:bodyPr wrap="square" rtlCol="0">
            <a:spAutoFit/>
          </a:bodyPr>
          <a:lstStyle/>
          <a:p>
            <a:pPr algn="ctr"/>
            <a:r>
              <a:rPr lang="en-US" sz="2400" b="1" dirty="0">
                <a:latin typeface="+mj-lt"/>
              </a:rPr>
              <a:t>Cumberland County: Diabetes Prevalence (Adults)</a:t>
            </a:r>
          </a:p>
          <a:p>
            <a:endParaRPr lang="en-US" sz="2400" b="1" dirty="0">
              <a:latin typeface="+mj-lt"/>
            </a:endParaRPr>
          </a:p>
        </p:txBody>
      </p:sp>
      <p:sp>
        <p:nvSpPr>
          <p:cNvPr id="14" name="TextBox 13"/>
          <p:cNvSpPr txBox="1"/>
          <p:nvPr/>
        </p:nvSpPr>
        <p:spPr>
          <a:xfrm>
            <a:off x="6314741" y="1459845"/>
            <a:ext cx="5161385" cy="1200329"/>
          </a:xfrm>
          <a:prstGeom prst="rect">
            <a:avLst/>
          </a:prstGeom>
          <a:noFill/>
        </p:spPr>
        <p:txBody>
          <a:bodyPr wrap="square" rtlCol="0">
            <a:spAutoFit/>
          </a:bodyPr>
          <a:lstStyle/>
          <a:p>
            <a:pPr algn="ctr"/>
            <a:r>
              <a:rPr lang="en-US" sz="2400" b="1" dirty="0">
                <a:latin typeface="+mj-lt"/>
              </a:rPr>
              <a:t>Cumberland County: Asthma Prevalence (Adults)</a:t>
            </a:r>
          </a:p>
          <a:p>
            <a:endParaRPr lang="en-US" sz="2400" b="1" dirty="0">
              <a:latin typeface="+mj-lt"/>
            </a:endParaRPr>
          </a:p>
        </p:txBody>
      </p:sp>
    </p:spTree>
    <p:extLst>
      <p:ext uri="{BB962C8B-B14F-4D97-AF65-F5344CB8AC3E}">
        <p14:creationId xmlns:p14="http://schemas.microsoft.com/office/powerpoint/2010/main" val="2540807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0194402" y="3686816"/>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97000" y="3320745"/>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26924" y="310691"/>
            <a:ext cx="10058400" cy="986020"/>
          </a:xfrm>
        </p:spPr>
        <p:txBody>
          <a:bodyPr>
            <a:noAutofit/>
          </a:bodyPr>
          <a:lstStyle/>
          <a:p>
            <a:r>
              <a:rPr lang="en-US" dirty="0"/>
              <a:t>Health Outcomes-Adult Chronic Disease</a:t>
            </a:r>
          </a:p>
        </p:txBody>
      </p:sp>
      <p:sp>
        <p:nvSpPr>
          <p:cNvPr id="3" name="Slide Number Placeholder 2"/>
          <p:cNvSpPr>
            <a:spLocks noGrp="1"/>
          </p:cNvSpPr>
          <p:nvPr>
            <p:ph type="sldNum" sz="quarter" idx="12"/>
          </p:nvPr>
        </p:nvSpPr>
        <p:spPr/>
        <p:txBody>
          <a:bodyPr/>
          <a:lstStyle/>
          <a:p>
            <a:fld id="{4FAB73BC-B049-4115-A692-8D63A059BFB8}" type="slidenum">
              <a:rPr lang="en-US" smtClean="0">
                <a:latin typeface="+mj-lt"/>
              </a:rPr>
              <a:t>32</a:t>
            </a:fld>
            <a:endParaRPr lang="en-US" dirty="0">
              <a:latin typeface="+mj-lt"/>
            </a:endParaRPr>
          </a:p>
        </p:txBody>
      </p:sp>
      <p:sp>
        <p:nvSpPr>
          <p:cNvPr id="12" name="TextBox 11"/>
          <p:cNvSpPr txBox="1"/>
          <p:nvPr/>
        </p:nvSpPr>
        <p:spPr>
          <a:xfrm>
            <a:off x="1121577" y="1448201"/>
            <a:ext cx="4299283" cy="1200329"/>
          </a:xfrm>
          <a:prstGeom prst="rect">
            <a:avLst/>
          </a:prstGeom>
          <a:noFill/>
        </p:spPr>
        <p:txBody>
          <a:bodyPr wrap="square" rtlCol="0">
            <a:spAutoFit/>
          </a:bodyPr>
          <a:lstStyle/>
          <a:p>
            <a:pPr algn="ctr"/>
            <a:r>
              <a:rPr lang="en-US" sz="2400" b="1" dirty="0">
                <a:latin typeface="+mj-lt"/>
              </a:rPr>
              <a:t>Cumberland County: </a:t>
            </a:r>
          </a:p>
          <a:p>
            <a:pPr algn="ctr"/>
            <a:r>
              <a:rPr lang="en-US" sz="2400" b="1" dirty="0">
                <a:latin typeface="+mj-lt"/>
              </a:rPr>
              <a:t>High Cholesterol (Adults)</a:t>
            </a:r>
          </a:p>
          <a:p>
            <a:endParaRPr lang="en-US" sz="2400" b="1" dirty="0">
              <a:latin typeface="+mj-lt"/>
            </a:endParaRPr>
          </a:p>
        </p:txBody>
      </p:sp>
      <p:graphicFrame>
        <p:nvGraphicFramePr>
          <p:cNvPr id="16" name="Content Placeholder 5"/>
          <p:cNvGraphicFramePr>
            <a:graphicFrameLocks/>
          </p:cNvGraphicFramePr>
          <p:nvPr>
            <p:extLst>
              <p:ext uri="{D42A27DB-BD31-4B8C-83A1-F6EECF244321}">
                <p14:modId xmlns:p14="http://schemas.microsoft.com/office/powerpoint/2010/main" val="874420245"/>
              </p:ext>
            </p:extLst>
          </p:nvPr>
        </p:nvGraphicFramePr>
        <p:xfrm>
          <a:off x="236299" y="2519985"/>
          <a:ext cx="5823593" cy="3756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5"/>
          <p:cNvGraphicFramePr>
            <a:graphicFrameLocks/>
          </p:cNvGraphicFramePr>
          <p:nvPr>
            <p:extLst>
              <p:ext uri="{D42A27DB-BD31-4B8C-83A1-F6EECF244321}">
                <p14:modId xmlns:p14="http://schemas.microsoft.com/office/powerpoint/2010/main" val="3164224199"/>
              </p:ext>
            </p:extLst>
          </p:nvPr>
        </p:nvGraphicFramePr>
        <p:xfrm>
          <a:off x="6243139" y="2503876"/>
          <a:ext cx="5848564" cy="377286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7118076" y="1448200"/>
            <a:ext cx="4573181" cy="1200329"/>
          </a:xfrm>
          <a:prstGeom prst="rect">
            <a:avLst/>
          </a:prstGeom>
          <a:noFill/>
        </p:spPr>
        <p:txBody>
          <a:bodyPr wrap="square" rtlCol="0">
            <a:spAutoFit/>
          </a:bodyPr>
          <a:lstStyle/>
          <a:p>
            <a:pPr algn="ctr"/>
            <a:r>
              <a:rPr lang="en-US" sz="2400" b="1" dirty="0">
                <a:latin typeface="+mj-lt"/>
              </a:rPr>
              <a:t>Cumberland County: </a:t>
            </a:r>
          </a:p>
          <a:p>
            <a:pPr algn="ctr"/>
            <a:r>
              <a:rPr lang="en-US" sz="2400" b="1" dirty="0">
                <a:latin typeface="+mj-lt"/>
              </a:rPr>
              <a:t>High Blood Pressure (Adults)</a:t>
            </a:r>
          </a:p>
          <a:p>
            <a:endParaRPr lang="en-US" sz="2400" b="1" dirty="0">
              <a:latin typeface="+mj-lt"/>
            </a:endParaRPr>
          </a:p>
        </p:txBody>
      </p:sp>
      <p:sp>
        <p:nvSpPr>
          <p:cNvPr id="27" name="TextBox 1"/>
          <p:cNvSpPr txBox="1"/>
          <p:nvPr/>
        </p:nvSpPr>
        <p:spPr>
          <a:xfrm>
            <a:off x="2823342" y="3136053"/>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39%</a:t>
            </a:r>
          </a:p>
        </p:txBody>
      </p:sp>
    </p:spTree>
    <p:extLst>
      <p:ext uri="{BB962C8B-B14F-4D97-AF65-F5344CB8AC3E}">
        <p14:creationId xmlns:p14="http://schemas.microsoft.com/office/powerpoint/2010/main" val="424992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Outcomes - Mental Health</a:t>
            </a:r>
          </a:p>
        </p:txBody>
      </p:sp>
      <p:sp>
        <p:nvSpPr>
          <p:cNvPr id="4" name="Slide Number Placeholder 3"/>
          <p:cNvSpPr>
            <a:spLocks noGrp="1"/>
          </p:cNvSpPr>
          <p:nvPr>
            <p:ph type="sldNum" sz="quarter" idx="12"/>
          </p:nvPr>
        </p:nvSpPr>
        <p:spPr>
          <a:xfrm>
            <a:off x="9419611" y="6459785"/>
            <a:ext cx="1312025" cy="365125"/>
          </a:xfrm>
        </p:spPr>
        <p:txBody>
          <a:bodyPr/>
          <a:lstStyle/>
          <a:p>
            <a:fld id="{4FAB73BC-B049-4115-A692-8D63A059BFB8}" type="slidenum">
              <a:rPr lang="en-US" smtClean="0">
                <a:latin typeface="+mj-lt"/>
              </a:rPr>
              <a:t>33</a:t>
            </a:fld>
            <a:endParaRPr lang="en-US"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78" y="2117038"/>
            <a:ext cx="2687313" cy="4161918"/>
          </a:xfrm>
          <a:prstGeom prst="rect">
            <a:avLst/>
          </a:prstGeom>
        </p:spPr>
      </p:pic>
      <p:sp>
        <p:nvSpPr>
          <p:cNvPr id="14" name="TextBox 13"/>
          <p:cNvSpPr txBox="1"/>
          <p:nvPr/>
        </p:nvSpPr>
        <p:spPr>
          <a:xfrm>
            <a:off x="6240795" y="1414215"/>
            <a:ext cx="6062174" cy="707886"/>
          </a:xfrm>
          <a:prstGeom prst="rect">
            <a:avLst/>
          </a:prstGeom>
          <a:noFill/>
        </p:spPr>
        <p:txBody>
          <a:bodyPr wrap="square" rtlCol="0">
            <a:spAutoFit/>
          </a:bodyPr>
          <a:lstStyle/>
          <a:p>
            <a:pPr algn="ctr"/>
            <a:r>
              <a:rPr lang="en-US" sz="2000" b="1" dirty="0"/>
              <a:t>Cumberland County: Sad/Hopeless </a:t>
            </a:r>
          </a:p>
          <a:p>
            <a:pPr algn="ctr"/>
            <a:r>
              <a:rPr lang="en-US" sz="2000" b="1" dirty="0"/>
              <a:t>2+ Weeks in a Row (High School)</a:t>
            </a:r>
            <a:endParaRPr lang="en-US" sz="24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600" t="73509"/>
          <a:stretch/>
        </p:blipFill>
        <p:spPr>
          <a:xfrm>
            <a:off x="3790906" y="2359051"/>
            <a:ext cx="1788958" cy="1816768"/>
          </a:xfrm>
          <a:prstGeom prst="rect">
            <a:avLst/>
          </a:prstGeom>
        </p:spPr>
      </p:pic>
      <p:sp>
        <p:nvSpPr>
          <p:cNvPr id="6" name="Rectangle 5"/>
          <p:cNvSpPr/>
          <p:nvPr/>
        </p:nvSpPr>
        <p:spPr>
          <a:xfrm>
            <a:off x="2863516" y="5197642"/>
            <a:ext cx="1788932" cy="108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552407" y="2219588"/>
            <a:ext cx="693787" cy="338554"/>
          </a:xfrm>
          <a:prstGeom prst="rect">
            <a:avLst/>
          </a:prstGeom>
          <a:noFill/>
        </p:spPr>
        <p:txBody>
          <a:bodyPr wrap="square" rtlCol="0">
            <a:spAutoFit/>
          </a:bodyPr>
          <a:lstStyle/>
          <a:p>
            <a:r>
              <a:rPr lang="en-US" sz="1600" dirty="0">
                <a:latin typeface="+mj-lt"/>
              </a:rPr>
              <a:t>35%</a:t>
            </a:r>
          </a:p>
        </p:txBody>
      </p:sp>
      <p:sp>
        <p:nvSpPr>
          <p:cNvPr id="36" name="TextBox 35"/>
          <p:cNvSpPr txBox="1"/>
          <p:nvPr/>
        </p:nvSpPr>
        <p:spPr>
          <a:xfrm>
            <a:off x="1005253" y="1406937"/>
            <a:ext cx="6062174" cy="400110"/>
          </a:xfrm>
          <a:prstGeom prst="rect">
            <a:avLst/>
          </a:prstGeom>
          <a:noFill/>
        </p:spPr>
        <p:txBody>
          <a:bodyPr wrap="square" rtlCol="0">
            <a:spAutoFit/>
          </a:bodyPr>
          <a:lstStyle/>
          <a:p>
            <a:r>
              <a:rPr lang="en-US" sz="2000" b="1" dirty="0"/>
              <a:t>Current Depression (Adults), 2014-2016 </a:t>
            </a:r>
            <a:endParaRPr lang="en-US" sz="2400" b="1" dirty="0"/>
          </a:p>
        </p:txBody>
      </p:sp>
      <p:graphicFrame>
        <p:nvGraphicFramePr>
          <p:cNvPr id="9" name="Chart 8"/>
          <p:cNvGraphicFramePr/>
          <p:nvPr>
            <p:extLst>
              <p:ext uri="{D42A27DB-BD31-4B8C-83A1-F6EECF244321}">
                <p14:modId xmlns:p14="http://schemas.microsoft.com/office/powerpoint/2010/main" val="650108350"/>
              </p:ext>
            </p:extLst>
          </p:nvPr>
        </p:nvGraphicFramePr>
        <p:xfrm>
          <a:off x="7006413" y="2264514"/>
          <a:ext cx="4357517" cy="3844902"/>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9424802" y="5994478"/>
            <a:ext cx="693787" cy="369332"/>
          </a:xfrm>
          <a:prstGeom prst="rect">
            <a:avLst/>
          </a:prstGeom>
          <a:noFill/>
        </p:spPr>
        <p:txBody>
          <a:bodyPr wrap="square" rtlCol="0">
            <a:spAutoFit/>
          </a:bodyPr>
          <a:lstStyle/>
          <a:p>
            <a:r>
              <a:rPr lang="en-US" b="1" dirty="0">
                <a:latin typeface="+mj-lt"/>
              </a:rPr>
              <a:t>2017</a:t>
            </a:r>
          </a:p>
        </p:txBody>
      </p:sp>
      <p:sp>
        <p:nvSpPr>
          <p:cNvPr id="40" name="TextBox 39"/>
          <p:cNvSpPr txBox="1"/>
          <p:nvPr/>
        </p:nvSpPr>
        <p:spPr>
          <a:xfrm>
            <a:off x="8311829" y="5994478"/>
            <a:ext cx="693787" cy="369332"/>
          </a:xfrm>
          <a:prstGeom prst="rect">
            <a:avLst/>
          </a:prstGeom>
          <a:noFill/>
        </p:spPr>
        <p:txBody>
          <a:bodyPr wrap="square" rtlCol="0">
            <a:spAutoFit/>
          </a:bodyPr>
          <a:lstStyle/>
          <a:p>
            <a:r>
              <a:rPr lang="en-US" b="1" dirty="0">
                <a:latin typeface="+mj-lt"/>
              </a:rPr>
              <a:t>2011</a:t>
            </a:r>
          </a:p>
        </p:txBody>
      </p:sp>
      <p:sp>
        <p:nvSpPr>
          <p:cNvPr id="46" name="TextBox 45"/>
          <p:cNvSpPr txBox="1"/>
          <p:nvPr/>
        </p:nvSpPr>
        <p:spPr>
          <a:xfrm>
            <a:off x="10323157" y="2959611"/>
            <a:ext cx="1362427" cy="338554"/>
          </a:xfrm>
          <a:prstGeom prst="rect">
            <a:avLst/>
          </a:prstGeom>
          <a:noFill/>
        </p:spPr>
        <p:txBody>
          <a:bodyPr wrap="square" rtlCol="0">
            <a:spAutoFit/>
          </a:bodyPr>
          <a:lstStyle/>
          <a:p>
            <a:r>
              <a:rPr lang="en-US" sz="1600" dirty="0">
                <a:latin typeface="+mj-lt"/>
              </a:rPr>
              <a:t>Maine 27%</a:t>
            </a:r>
          </a:p>
        </p:txBody>
      </p:sp>
      <p:cxnSp>
        <p:nvCxnSpPr>
          <p:cNvPr id="47" name="Straight Connector 46"/>
          <p:cNvCxnSpPr/>
          <p:nvPr/>
        </p:nvCxnSpPr>
        <p:spPr>
          <a:xfrm>
            <a:off x="9216796" y="3138082"/>
            <a:ext cx="1128132" cy="1165"/>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05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Outcomes - Substance Use</a:t>
            </a:r>
          </a:p>
        </p:txBody>
      </p:sp>
      <p:graphicFrame>
        <p:nvGraphicFramePr>
          <p:cNvPr id="4" name="Content Placeholder 5"/>
          <p:cNvGraphicFramePr>
            <a:graphicFrameLocks/>
          </p:cNvGraphicFramePr>
          <p:nvPr>
            <p:extLst>
              <p:ext uri="{D42A27DB-BD31-4B8C-83A1-F6EECF244321}">
                <p14:modId xmlns:p14="http://schemas.microsoft.com/office/powerpoint/2010/main" val="2136466499"/>
              </p:ext>
            </p:extLst>
          </p:nvPr>
        </p:nvGraphicFramePr>
        <p:xfrm>
          <a:off x="473394" y="1312853"/>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2048323" y="1479010"/>
            <a:ext cx="8186057" cy="1077218"/>
          </a:xfrm>
          <a:prstGeom prst="rect">
            <a:avLst/>
          </a:prstGeom>
          <a:noFill/>
        </p:spPr>
        <p:txBody>
          <a:bodyPr wrap="square" rtlCol="0">
            <a:spAutoFit/>
          </a:bodyPr>
          <a:lstStyle/>
          <a:p>
            <a:pPr algn="ctr"/>
            <a:r>
              <a:rPr lang="en-US" sz="2000" b="1" dirty="0">
                <a:latin typeface="+mj-lt"/>
              </a:rPr>
              <a:t>Overdose Deaths Per 100,000</a:t>
            </a:r>
          </a:p>
          <a:p>
            <a:pPr algn="ctr"/>
            <a:r>
              <a:rPr lang="en-US" sz="2000" b="1" dirty="0">
                <a:latin typeface="+mj-lt"/>
              </a:rPr>
              <a:t> 2012-2016</a:t>
            </a:r>
          </a:p>
          <a:p>
            <a:endParaRPr lang="en-US" sz="2400" b="1" dirty="0">
              <a:latin typeface="+mj-lt"/>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663"/>
          <a:stretch/>
        </p:blipFill>
        <p:spPr>
          <a:xfrm>
            <a:off x="3751004" y="2193633"/>
            <a:ext cx="2685491" cy="403170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928" t="73294"/>
          <a:stretch/>
        </p:blipFill>
        <p:spPr>
          <a:xfrm>
            <a:off x="6141352" y="2400019"/>
            <a:ext cx="1851119" cy="1730073"/>
          </a:xfrm>
          <a:prstGeom prst="rect">
            <a:avLst/>
          </a:prstGeom>
        </p:spPr>
      </p:pic>
      <p:sp>
        <p:nvSpPr>
          <p:cNvPr id="13" name="Rounded Rectangle 12"/>
          <p:cNvSpPr/>
          <p:nvPr/>
        </p:nvSpPr>
        <p:spPr>
          <a:xfrm>
            <a:off x="5131242" y="5110786"/>
            <a:ext cx="1687313" cy="952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196" y="5172471"/>
            <a:ext cx="4619841" cy="989966"/>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391931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Outcomes – Substance Use</a:t>
            </a:r>
          </a:p>
        </p:txBody>
      </p:sp>
      <p:graphicFrame>
        <p:nvGraphicFramePr>
          <p:cNvPr id="15" name="Content Placeholder 8"/>
          <p:cNvGraphicFramePr>
            <a:graphicFrameLocks/>
          </p:cNvGraphicFramePr>
          <p:nvPr>
            <p:extLst/>
          </p:nvPr>
        </p:nvGraphicFramePr>
        <p:xfrm>
          <a:off x="3043398" y="1928060"/>
          <a:ext cx="5044935" cy="4360177"/>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a:off x="6567321" y="5174436"/>
            <a:ext cx="800442"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6844" y="1351350"/>
            <a:ext cx="6062174" cy="707886"/>
          </a:xfrm>
          <a:prstGeom prst="rect">
            <a:avLst/>
          </a:prstGeom>
          <a:noFill/>
        </p:spPr>
        <p:txBody>
          <a:bodyPr wrap="square" rtlCol="0">
            <a:spAutoFit/>
          </a:bodyPr>
          <a:lstStyle/>
          <a:p>
            <a:pPr algn="ctr"/>
            <a:r>
              <a:rPr lang="en-US" sz="2000" b="1" dirty="0"/>
              <a:t>Cumberland County: Drug Induced </a:t>
            </a:r>
          </a:p>
          <a:p>
            <a:pPr algn="ctr"/>
            <a:r>
              <a:rPr lang="en-US" sz="2000" b="1" dirty="0"/>
              <a:t>Deaths Per 100,000</a:t>
            </a:r>
            <a:endParaRPr lang="en-US" sz="2400" b="1" dirty="0"/>
          </a:p>
        </p:txBody>
      </p:sp>
      <p:sp>
        <p:nvSpPr>
          <p:cNvPr id="13" name="TextBox 12"/>
          <p:cNvSpPr txBox="1"/>
          <p:nvPr/>
        </p:nvSpPr>
        <p:spPr>
          <a:xfrm>
            <a:off x="3766286" y="2330891"/>
            <a:ext cx="592329" cy="338554"/>
          </a:xfrm>
          <a:prstGeom prst="rect">
            <a:avLst/>
          </a:prstGeom>
          <a:noFill/>
        </p:spPr>
        <p:txBody>
          <a:bodyPr wrap="square" rtlCol="0">
            <a:spAutoFit/>
          </a:bodyPr>
          <a:lstStyle/>
          <a:p>
            <a:r>
              <a:rPr lang="en-US" sz="1600" dirty="0">
                <a:latin typeface="+mj-lt"/>
              </a:rPr>
              <a:t>100</a:t>
            </a:r>
          </a:p>
        </p:txBody>
      </p:sp>
      <p:sp>
        <p:nvSpPr>
          <p:cNvPr id="3" name="TextBox 2"/>
          <p:cNvSpPr txBox="1"/>
          <p:nvPr/>
        </p:nvSpPr>
        <p:spPr>
          <a:xfrm>
            <a:off x="7434002" y="5005159"/>
            <a:ext cx="1735016" cy="338554"/>
          </a:xfrm>
          <a:prstGeom prst="rect">
            <a:avLst/>
          </a:prstGeom>
          <a:noFill/>
        </p:spPr>
        <p:txBody>
          <a:bodyPr wrap="square" rtlCol="0">
            <a:spAutoFit/>
          </a:bodyPr>
          <a:lstStyle/>
          <a:p>
            <a:r>
              <a:rPr lang="en-US" sz="1600" dirty="0"/>
              <a:t>Maine 18.9</a:t>
            </a:r>
          </a:p>
        </p:txBody>
      </p:sp>
      <p:sp>
        <p:nvSpPr>
          <p:cNvPr id="4" name="Slide Number Placeholder 3"/>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3429997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Outcomes – Substance Use</a:t>
            </a:r>
          </a:p>
        </p:txBody>
      </p:sp>
      <p:sp>
        <p:nvSpPr>
          <p:cNvPr id="14" name="Rectangle 13"/>
          <p:cNvSpPr/>
          <p:nvPr/>
        </p:nvSpPr>
        <p:spPr>
          <a:xfrm>
            <a:off x="3609009" y="2543589"/>
            <a:ext cx="2789964" cy="646331"/>
          </a:xfrm>
          <a:prstGeom prst="rect">
            <a:avLst/>
          </a:prstGeom>
        </p:spPr>
        <p:txBody>
          <a:bodyPr wrap="square">
            <a:spAutoFit/>
          </a:bodyPr>
          <a:lstStyle/>
          <a:p>
            <a:pPr algn="ctr"/>
            <a:r>
              <a:rPr lang="en-US" b="1" dirty="0">
                <a:solidFill>
                  <a:schemeClr val="bg1"/>
                </a:solidFill>
              </a:rPr>
              <a:t>2017</a:t>
            </a:r>
          </a:p>
          <a:p>
            <a:pPr algn="ctr"/>
            <a:r>
              <a:rPr lang="en-US" dirty="0">
                <a:solidFill>
                  <a:schemeClr val="bg1"/>
                </a:solidFill>
              </a:rPr>
              <a:t>114</a:t>
            </a:r>
          </a:p>
        </p:txBody>
      </p:sp>
      <p:sp>
        <p:nvSpPr>
          <p:cNvPr id="16" name="TextBox 15"/>
          <p:cNvSpPr txBox="1"/>
          <p:nvPr/>
        </p:nvSpPr>
        <p:spPr>
          <a:xfrm>
            <a:off x="3541022" y="2275620"/>
            <a:ext cx="711604" cy="338554"/>
          </a:xfrm>
          <a:prstGeom prst="rect">
            <a:avLst/>
          </a:prstGeom>
          <a:noFill/>
        </p:spPr>
        <p:txBody>
          <a:bodyPr wrap="square" rtlCol="0">
            <a:spAutoFit/>
          </a:bodyPr>
          <a:lstStyle/>
          <a:p>
            <a:r>
              <a:rPr lang="en-US" sz="1600" dirty="0">
                <a:latin typeface="+mj-lt"/>
              </a:rPr>
              <a:t>100</a:t>
            </a:r>
          </a:p>
        </p:txBody>
      </p:sp>
      <p:graphicFrame>
        <p:nvGraphicFramePr>
          <p:cNvPr id="30" name="Content Placeholder 8"/>
          <p:cNvGraphicFramePr>
            <a:graphicFrameLocks/>
          </p:cNvGraphicFramePr>
          <p:nvPr>
            <p:extLst/>
          </p:nvPr>
        </p:nvGraphicFramePr>
        <p:xfrm>
          <a:off x="2709399" y="1906288"/>
          <a:ext cx="5044935" cy="4360177"/>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7134102" y="3108973"/>
            <a:ext cx="1361141" cy="338554"/>
          </a:xfrm>
          <a:prstGeom prst="rect">
            <a:avLst/>
          </a:prstGeom>
          <a:noFill/>
        </p:spPr>
        <p:txBody>
          <a:bodyPr wrap="square" rtlCol="0">
            <a:spAutoFit/>
          </a:bodyPr>
          <a:lstStyle/>
          <a:p>
            <a:r>
              <a:rPr lang="en-US" sz="1600" dirty="0">
                <a:latin typeface="+mj-lt"/>
              </a:rPr>
              <a:t>Maine 77.9</a:t>
            </a:r>
          </a:p>
        </p:txBody>
      </p:sp>
      <p:sp>
        <p:nvSpPr>
          <p:cNvPr id="32" name="TextBox 31"/>
          <p:cNvSpPr txBox="1"/>
          <p:nvPr/>
        </p:nvSpPr>
        <p:spPr>
          <a:xfrm>
            <a:off x="2709399" y="1375856"/>
            <a:ext cx="6062174" cy="707886"/>
          </a:xfrm>
          <a:prstGeom prst="rect">
            <a:avLst/>
          </a:prstGeom>
          <a:noFill/>
        </p:spPr>
        <p:txBody>
          <a:bodyPr wrap="square" rtlCol="0">
            <a:spAutoFit/>
          </a:bodyPr>
          <a:lstStyle/>
          <a:p>
            <a:pPr algn="ctr"/>
            <a:r>
              <a:rPr lang="en-US" sz="2000" b="1" dirty="0"/>
              <a:t>Cumberland County: Drug-Affected Infants </a:t>
            </a:r>
          </a:p>
          <a:p>
            <a:pPr algn="ctr"/>
            <a:r>
              <a:rPr lang="en-US" sz="2000" b="1" dirty="0"/>
              <a:t>Per 1,000 births</a:t>
            </a:r>
            <a:endParaRPr lang="en-US" sz="2400" b="1" dirty="0"/>
          </a:p>
        </p:txBody>
      </p:sp>
      <p:cxnSp>
        <p:nvCxnSpPr>
          <p:cNvPr id="17" name="Straight Connector 16"/>
          <p:cNvCxnSpPr/>
          <p:nvPr/>
        </p:nvCxnSpPr>
        <p:spPr>
          <a:xfrm>
            <a:off x="6333660" y="3300021"/>
            <a:ext cx="800442"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312630" y="6438014"/>
            <a:ext cx="1312025" cy="365125"/>
          </a:xfrm>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3216034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Outcomes – Injury</a:t>
            </a:r>
          </a:p>
        </p:txBody>
      </p:sp>
      <p:sp>
        <p:nvSpPr>
          <p:cNvPr id="14" name="Rectangle 13"/>
          <p:cNvSpPr/>
          <p:nvPr/>
        </p:nvSpPr>
        <p:spPr>
          <a:xfrm>
            <a:off x="6722323" y="2565360"/>
            <a:ext cx="2789964" cy="646331"/>
          </a:xfrm>
          <a:prstGeom prst="rect">
            <a:avLst/>
          </a:prstGeom>
        </p:spPr>
        <p:txBody>
          <a:bodyPr wrap="square">
            <a:spAutoFit/>
          </a:bodyPr>
          <a:lstStyle/>
          <a:p>
            <a:pPr algn="ctr"/>
            <a:r>
              <a:rPr lang="en-US" b="1" dirty="0">
                <a:solidFill>
                  <a:schemeClr val="bg1"/>
                </a:solidFill>
              </a:rPr>
              <a:t>2017</a:t>
            </a:r>
          </a:p>
          <a:p>
            <a:pPr algn="ctr"/>
            <a:r>
              <a:rPr lang="en-US" dirty="0">
                <a:solidFill>
                  <a:schemeClr val="bg1"/>
                </a:solidFill>
              </a:rPr>
              <a:t>114</a:t>
            </a:r>
          </a:p>
        </p:txBody>
      </p:sp>
      <p:graphicFrame>
        <p:nvGraphicFramePr>
          <p:cNvPr id="15" name="Content Placeholder 8"/>
          <p:cNvGraphicFramePr>
            <a:graphicFrameLocks/>
          </p:cNvGraphicFramePr>
          <p:nvPr>
            <p:extLst>
              <p:ext uri="{D42A27DB-BD31-4B8C-83A1-F6EECF244321}">
                <p14:modId xmlns:p14="http://schemas.microsoft.com/office/powerpoint/2010/main" val="265760961"/>
              </p:ext>
            </p:extLst>
          </p:nvPr>
        </p:nvGraphicFramePr>
        <p:xfrm>
          <a:off x="86480" y="1965166"/>
          <a:ext cx="5044935" cy="436017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6809407" y="2110185"/>
            <a:ext cx="693787" cy="338554"/>
          </a:xfrm>
          <a:prstGeom prst="rect">
            <a:avLst/>
          </a:prstGeom>
          <a:noFill/>
        </p:spPr>
        <p:txBody>
          <a:bodyPr wrap="square" rtlCol="0">
            <a:spAutoFit/>
          </a:bodyPr>
          <a:lstStyle/>
          <a:p>
            <a:r>
              <a:rPr lang="en-US" sz="1600" dirty="0">
                <a:latin typeface="+mj-lt"/>
              </a:rPr>
              <a:t>100</a:t>
            </a:r>
          </a:p>
        </p:txBody>
      </p:sp>
      <p:cxnSp>
        <p:nvCxnSpPr>
          <p:cNvPr id="19" name="Straight Connector 18"/>
          <p:cNvCxnSpPr/>
          <p:nvPr/>
        </p:nvCxnSpPr>
        <p:spPr>
          <a:xfrm>
            <a:off x="3708384" y="3428267"/>
            <a:ext cx="800442"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7798" y="1418840"/>
            <a:ext cx="6062174" cy="400110"/>
          </a:xfrm>
          <a:prstGeom prst="rect">
            <a:avLst/>
          </a:prstGeom>
          <a:noFill/>
        </p:spPr>
        <p:txBody>
          <a:bodyPr wrap="square" rtlCol="0">
            <a:spAutoFit/>
          </a:bodyPr>
          <a:lstStyle/>
          <a:p>
            <a:pPr algn="ctr"/>
            <a:r>
              <a:rPr lang="en-US" sz="2000" b="1" dirty="0"/>
              <a:t>Cumberland County: Injury Deaths Per 100,000</a:t>
            </a:r>
            <a:endParaRPr lang="en-US" sz="2400" b="1" dirty="0"/>
          </a:p>
        </p:txBody>
      </p:sp>
      <p:graphicFrame>
        <p:nvGraphicFramePr>
          <p:cNvPr id="30" name="Content Placeholder 8"/>
          <p:cNvGraphicFramePr>
            <a:graphicFrameLocks/>
          </p:cNvGraphicFramePr>
          <p:nvPr>
            <p:extLst>
              <p:ext uri="{D42A27DB-BD31-4B8C-83A1-F6EECF244321}">
                <p14:modId xmlns:p14="http://schemas.microsoft.com/office/powerpoint/2010/main" val="3791735218"/>
              </p:ext>
            </p:extLst>
          </p:nvPr>
        </p:nvGraphicFramePr>
        <p:xfrm>
          <a:off x="6167548" y="1897143"/>
          <a:ext cx="5044935" cy="4360177"/>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4489479" y="3227348"/>
            <a:ext cx="1361141" cy="338554"/>
          </a:xfrm>
          <a:prstGeom prst="rect">
            <a:avLst/>
          </a:prstGeom>
          <a:noFill/>
        </p:spPr>
        <p:txBody>
          <a:bodyPr wrap="square" rtlCol="0">
            <a:spAutoFit/>
          </a:bodyPr>
          <a:lstStyle/>
          <a:p>
            <a:r>
              <a:rPr lang="en-US" sz="1600" dirty="0">
                <a:latin typeface="+mj-lt"/>
              </a:rPr>
              <a:t>Maine 67.9</a:t>
            </a:r>
          </a:p>
        </p:txBody>
      </p:sp>
      <p:sp>
        <p:nvSpPr>
          <p:cNvPr id="32" name="TextBox 31"/>
          <p:cNvSpPr txBox="1"/>
          <p:nvPr/>
        </p:nvSpPr>
        <p:spPr>
          <a:xfrm>
            <a:off x="6186442" y="1402299"/>
            <a:ext cx="6062174" cy="707886"/>
          </a:xfrm>
          <a:prstGeom prst="rect">
            <a:avLst/>
          </a:prstGeom>
          <a:noFill/>
        </p:spPr>
        <p:txBody>
          <a:bodyPr wrap="square" rtlCol="0">
            <a:spAutoFit/>
          </a:bodyPr>
          <a:lstStyle/>
          <a:p>
            <a:pPr algn="ctr"/>
            <a:r>
              <a:rPr lang="en-US" sz="2000" b="1" dirty="0"/>
              <a:t>Cumberland County: Unintentional Fall Related Deaths Per 10,000</a:t>
            </a:r>
            <a:endParaRPr lang="en-US" sz="2400" b="1" dirty="0"/>
          </a:p>
        </p:txBody>
      </p:sp>
      <p:sp>
        <p:nvSpPr>
          <p:cNvPr id="13" name="TextBox 12"/>
          <p:cNvSpPr txBox="1"/>
          <p:nvPr/>
        </p:nvSpPr>
        <p:spPr>
          <a:xfrm>
            <a:off x="706841" y="2183386"/>
            <a:ext cx="693787" cy="338554"/>
          </a:xfrm>
          <a:prstGeom prst="rect">
            <a:avLst/>
          </a:prstGeom>
          <a:noFill/>
        </p:spPr>
        <p:txBody>
          <a:bodyPr wrap="square" rtlCol="0">
            <a:spAutoFit/>
          </a:bodyPr>
          <a:lstStyle/>
          <a:p>
            <a:r>
              <a:rPr lang="en-US" sz="1600" dirty="0">
                <a:latin typeface="+mj-lt"/>
              </a:rPr>
              <a:t>100</a:t>
            </a:r>
          </a:p>
        </p:txBody>
      </p:sp>
      <p:cxnSp>
        <p:nvCxnSpPr>
          <p:cNvPr id="17" name="Straight Connector 16"/>
          <p:cNvCxnSpPr/>
          <p:nvPr/>
        </p:nvCxnSpPr>
        <p:spPr>
          <a:xfrm>
            <a:off x="9621142" y="5581198"/>
            <a:ext cx="109831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681835" y="5390150"/>
            <a:ext cx="1361141" cy="338554"/>
          </a:xfrm>
          <a:prstGeom prst="rect">
            <a:avLst/>
          </a:prstGeom>
          <a:noFill/>
        </p:spPr>
        <p:txBody>
          <a:bodyPr wrap="square" rtlCol="0">
            <a:spAutoFit/>
          </a:bodyPr>
          <a:lstStyle/>
          <a:p>
            <a:r>
              <a:rPr lang="en-US" sz="1600" dirty="0">
                <a:latin typeface="+mj-lt"/>
              </a:rPr>
              <a:t>Maine 9.6</a:t>
            </a:r>
          </a:p>
        </p:txBody>
      </p:sp>
      <p:sp>
        <p:nvSpPr>
          <p:cNvPr id="3" name="Slide Number Placeholder 2"/>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176934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Outcomes - Infectious Disease</a:t>
            </a:r>
          </a:p>
        </p:txBody>
      </p:sp>
      <p:graphicFrame>
        <p:nvGraphicFramePr>
          <p:cNvPr id="8" name="Chart 7"/>
          <p:cNvGraphicFramePr/>
          <p:nvPr>
            <p:extLst>
              <p:ext uri="{D42A27DB-BD31-4B8C-83A1-F6EECF244321}">
                <p14:modId xmlns:p14="http://schemas.microsoft.com/office/powerpoint/2010/main" val="1143978733"/>
              </p:ext>
            </p:extLst>
          </p:nvPr>
        </p:nvGraphicFramePr>
        <p:xfrm>
          <a:off x="2156059" y="1611630"/>
          <a:ext cx="8172982" cy="468102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flipV="1">
            <a:off x="7431692" y="2867024"/>
            <a:ext cx="648083"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latin typeface="+mj-lt"/>
            </a:endParaRPr>
          </a:p>
        </p:txBody>
      </p:sp>
      <p:sp>
        <p:nvSpPr>
          <p:cNvPr id="7" name="TextBox 1"/>
          <p:cNvSpPr txBox="1"/>
          <p:nvPr/>
        </p:nvSpPr>
        <p:spPr>
          <a:xfrm>
            <a:off x="5746978" y="2723812"/>
            <a:ext cx="2250314" cy="306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mj-lt"/>
              </a:rPr>
              <a:t>Maine 293.4</a:t>
            </a:r>
          </a:p>
        </p:txBody>
      </p:sp>
      <p:sp>
        <p:nvSpPr>
          <p:cNvPr id="9" name="TextBox 1"/>
          <p:cNvSpPr txBox="1"/>
          <p:nvPr/>
        </p:nvSpPr>
        <p:spPr>
          <a:xfrm>
            <a:off x="6916518" y="4749068"/>
            <a:ext cx="2250314" cy="306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mj-lt"/>
              </a:rPr>
              <a:t>Maine 96.5</a:t>
            </a:r>
          </a:p>
        </p:txBody>
      </p:sp>
      <p:sp>
        <p:nvSpPr>
          <p:cNvPr id="11" name="TextBox 1"/>
          <p:cNvSpPr txBox="1"/>
          <p:nvPr/>
        </p:nvSpPr>
        <p:spPr>
          <a:xfrm>
            <a:off x="4850770" y="4815743"/>
            <a:ext cx="2250314" cy="306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atin typeface="+mj-lt"/>
              </a:rPr>
              <a:t>Maine 92.8</a:t>
            </a:r>
          </a:p>
        </p:txBody>
      </p:sp>
      <p:sp>
        <p:nvSpPr>
          <p:cNvPr id="3" name="Slide Number Placeholder 2"/>
          <p:cNvSpPr>
            <a:spLocks noGrp="1"/>
          </p:cNvSpPr>
          <p:nvPr>
            <p:ph type="sldNum" sz="quarter" idx="12"/>
          </p:nvPr>
        </p:nvSpPr>
        <p:spPr>
          <a:xfrm>
            <a:off x="9283440" y="6453435"/>
            <a:ext cx="1197523" cy="333260"/>
          </a:xfrm>
        </p:spPr>
        <p:txBody>
          <a:bodyPr/>
          <a:lstStyle/>
          <a:p>
            <a:fld id="{6113E31D-E2AB-40D1-8B51-AFA5AFEF393A}" type="slidenum">
              <a:rPr lang="en-US" smtClean="0">
                <a:latin typeface="+mj-lt"/>
              </a:rPr>
              <a:t>38</a:t>
            </a:fld>
            <a:endParaRPr lang="en-US" dirty="0">
              <a:latin typeface="+mj-lt"/>
            </a:endParaRPr>
          </a:p>
        </p:txBody>
      </p:sp>
      <p:sp>
        <p:nvSpPr>
          <p:cNvPr id="4" name="TextBox 3"/>
          <p:cNvSpPr txBox="1"/>
          <p:nvPr/>
        </p:nvSpPr>
        <p:spPr>
          <a:xfrm>
            <a:off x="2527158" y="2012150"/>
            <a:ext cx="907810" cy="338554"/>
          </a:xfrm>
          <a:prstGeom prst="rect">
            <a:avLst/>
          </a:prstGeom>
          <a:noFill/>
        </p:spPr>
        <p:txBody>
          <a:bodyPr wrap="square" rtlCol="0">
            <a:spAutoFit/>
          </a:bodyPr>
          <a:lstStyle/>
          <a:p>
            <a:r>
              <a:rPr lang="en-US" sz="1600" dirty="0">
                <a:latin typeface="+mj-lt"/>
              </a:rPr>
              <a:t>350.0</a:t>
            </a:r>
          </a:p>
        </p:txBody>
      </p:sp>
      <p:sp>
        <p:nvSpPr>
          <p:cNvPr id="12" name="TextBox 11"/>
          <p:cNvSpPr txBox="1"/>
          <p:nvPr/>
        </p:nvSpPr>
        <p:spPr>
          <a:xfrm>
            <a:off x="2653235" y="1381194"/>
            <a:ext cx="7228966" cy="830997"/>
          </a:xfrm>
          <a:prstGeom prst="rect">
            <a:avLst/>
          </a:prstGeom>
          <a:noFill/>
        </p:spPr>
        <p:txBody>
          <a:bodyPr wrap="square" rtlCol="0">
            <a:spAutoFit/>
          </a:bodyPr>
          <a:lstStyle/>
          <a:p>
            <a:r>
              <a:rPr lang="en-US" sz="2400" b="1" dirty="0">
                <a:latin typeface="+mj-lt"/>
              </a:rPr>
              <a:t>Cumberland County, Incidence Per 100,000</a:t>
            </a:r>
          </a:p>
          <a:p>
            <a:endParaRPr lang="en-US" sz="2400" b="1" dirty="0">
              <a:latin typeface="+mj-lt"/>
            </a:endParaRPr>
          </a:p>
        </p:txBody>
      </p:sp>
    </p:spTree>
    <p:extLst>
      <p:ext uri="{BB962C8B-B14F-4D97-AF65-F5344CB8AC3E}">
        <p14:creationId xmlns:p14="http://schemas.microsoft.com/office/powerpoint/2010/main" val="28100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Access and Quality</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39</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498" y="1489213"/>
            <a:ext cx="3131588" cy="47610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833" y="4981074"/>
            <a:ext cx="5069196" cy="1177954"/>
          </a:xfrm>
          <a:prstGeom prst="rect">
            <a:avLst/>
          </a:prstGeom>
        </p:spPr>
      </p:pic>
      <p:sp>
        <p:nvSpPr>
          <p:cNvPr id="22" name="TextBox 21"/>
          <p:cNvSpPr txBox="1"/>
          <p:nvPr/>
        </p:nvSpPr>
        <p:spPr>
          <a:xfrm>
            <a:off x="1469557" y="1539352"/>
            <a:ext cx="5209735" cy="1200329"/>
          </a:xfrm>
          <a:prstGeom prst="rect">
            <a:avLst/>
          </a:prstGeom>
          <a:noFill/>
        </p:spPr>
        <p:txBody>
          <a:bodyPr wrap="square" rtlCol="0">
            <a:spAutoFit/>
          </a:bodyPr>
          <a:lstStyle/>
          <a:p>
            <a:r>
              <a:rPr lang="en-US" sz="2400" b="1" dirty="0">
                <a:latin typeface="+mj-lt"/>
              </a:rPr>
              <a:t>Unable to Obtain Care Due to Cost, 2014-2016 </a:t>
            </a:r>
          </a:p>
          <a:p>
            <a:endParaRPr lang="en-US" sz="2400" b="1" dirty="0">
              <a:latin typeface="+mj-lt"/>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8746" t="72950"/>
          <a:stretch/>
        </p:blipFill>
        <p:spPr>
          <a:xfrm>
            <a:off x="8065392" y="1886525"/>
            <a:ext cx="1835066" cy="1829301"/>
          </a:xfrm>
          <a:prstGeom prst="rect">
            <a:avLst/>
          </a:prstGeom>
        </p:spPr>
      </p:pic>
    </p:spTree>
    <p:extLst>
      <p:ext uri="{BB962C8B-B14F-4D97-AF65-F5344CB8AC3E}">
        <p14:creationId xmlns:p14="http://schemas.microsoft.com/office/powerpoint/2010/main" val="368048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Forum Agenda</a:t>
            </a:r>
          </a:p>
        </p:txBody>
      </p:sp>
      <p:graphicFrame>
        <p:nvGraphicFramePr>
          <p:cNvPr id="6" name="Table 5"/>
          <p:cNvGraphicFramePr>
            <a:graphicFrameLocks noGrp="1"/>
          </p:cNvGraphicFramePr>
          <p:nvPr>
            <p:extLst>
              <p:ext uri="{D42A27DB-BD31-4B8C-83A1-F6EECF244321}">
                <p14:modId xmlns:p14="http://schemas.microsoft.com/office/powerpoint/2010/main" val="2259946258"/>
              </p:ext>
            </p:extLst>
          </p:nvPr>
        </p:nvGraphicFramePr>
        <p:xfrm>
          <a:off x="1999255" y="55757"/>
          <a:ext cx="8773884" cy="6802242"/>
        </p:xfrm>
        <a:graphic>
          <a:graphicData uri="http://schemas.openxmlformats.org/drawingml/2006/table">
            <a:tbl>
              <a:tblPr firstRow="1" bandRow="1">
                <a:tableStyleId>{5C22544A-7EE6-4342-B048-85BDC9FD1C3A}</a:tableStyleId>
              </a:tblPr>
              <a:tblGrid>
                <a:gridCol w="1725252">
                  <a:extLst>
                    <a:ext uri="{9D8B030D-6E8A-4147-A177-3AD203B41FA5}">
                      <a16:colId xmlns:a16="http://schemas.microsoft.com/office/drawing/2014/main" xmlns="" val="4184606064"/>
                    </a:ext>
                  </a:extLst>
                </a:gridCol>
                <a:gridCol w="3493752">
                  <a:extLst>
                    <a:ext uri="{9D8B030D-6E8A-4147-A177-3AD203B41FA5}">
                      <a16:colId xmlns:a16="http://schemas.microsoft.com/office/drawing/2014/main" xmlns="" val="865461235"/>
                    </a:ext>
                  </a:extLst>
                </a:gridCol>
                <a:gridCol w="3554880">
                  <a:extLst>
                    <a:ext uri="{9D8B030D-6E8A-4147-A177-3AD203B41FA5}">
                      <a16:colId xmlns:a16="http://schemas.microsoft.com/office/drawing/2014/main" xmlns="" val="20002"/>
                    </a:ext>
                  </a:extLst>
                </a:gridCol>
              </a:tblGrid>
              <a:tr h="529942">
                <a:tc gridSpan="3">
                  <a:txBody>
                    <a:bodyPr/>
                    <a:lstStyle/>
                    <a:p>
                      <a:pPr algn="ctr"/>
                      <a:r>
                        <a:rPr lang="en-US" sz="2000" dirty="0">
                          <a:solidFill>
                            <a:schemeClr val="bg1"/>
                          </a:solidFill>
                        </a:rPr>
                        <a:t>Cumberland </a:t>
                      </a:r>
                      <a:r>
                        <a:rPr lang="en-US" sz="2000" baseline="0" dirty="0">
                          <a:solidFill>
                            <a:schemeClr val="bg1"/>
                          </a:solidFill>
                        </a:rPr>
                        <a:t>County Community Health Forum: Naples</a:t>
                      </a:r>
                      <a:endParaRPr lang="en-US" sz="2000" dirty="0">
                        <a:solidFill>
                          <a:schemeClr val="bg1"/>
                        </a:solidFill>
                      </a:endParaRPr>
                    </a:p>
                  </a:txBody>
                  <a:tcPr anchor="ctr">
                    <a:solidFill>
                      <a:schemeClr val="accent5"/>
                    </a:solidFill>
                  </a:tcPr>
                </a:tc>
                <a:tc hMerge="1">
                  <a:txBody>
                    <a:bodyPr/>
                    <a:lstStyle/>
                    <a:p>
                      <a:endParaRPr lang="en-US" dirty="0"/>
                    </a:p>
                  </a:txBody>
                  <a:tcPr>
                    <a:solidFill>
                      <a:schemeClr val="accent5"/>
                    </a:solidFill>
                  </a:tcPr>
                </a:tc>
                <a:tc hMerge="1">
                  <a:txBody>
                    <a:bodyPr/>
                    <a:lstStyle/>
                    <a:p>
                      <a:pPr algn="ctr"/>
                      <a:endParaRPr lang="en-US" sz="2000" dirty="0">
                        <a:solidFill>
                          <a:schemeClr val="bg1"/>
                        </a:solidFill>
                      </a:endParaRPr>
                    </a:p>
                  </a:txBody>
                  <a:tcPr anchor="ctr">
                    <a:solidFill>
                      <a:schemeClr val="accent5"/>
                    </a:solidFill>
                  </a:tcPr>
                </a:tc>
                <a:extLst>
                  <a:ext uri="{0D108BD9-81ED-4DB2-BD59-A6C34878D82A}">
                    <a16:rowId xmlns:a16="http://schemas.microsoft.com/office/drawing/2014/main" xmlns="" val="2094731245"/>
                  </a:ext>
                </a:extLst>
              </a:tr>
              <a:tr h="480521">
                <a:tc gridSpan="3">
                  <a:txBody>
                    <a:bodyPr/>
                    <a:lstStyle/>
                    <a:p>
                      <a:r>
                        <a:rPr lang="en-US" sz="1600" i="1" dirty="0"/>
                        <a:t>3:30</a:t>
                      </a:r>
                      <a:r>
                        <a:rPr lang="en-US" sz="1600" i="1" baseline="0" dirty="0"/>
                        <a:t> – 4:00 p.m.                         Registration and refreshments</a:t>
                      </a:r>
                      <a:endParaRPr lang="en-US" sz="1600" i="1" dirty="0"/>
                    </a:p>
                  </a:txBody>
                  <a:tcPr/>
                </a:tc>
                <a:tc hMerge="1">
                  <a:txBody>
                    <a:bodyPr/>
                    <a:lstStyle/>
                    <a:p>
                      <a:endParaRPr lang="en-US" dirty="0"/>
                    </a:p>
                  </a:txBody>
                  <a:tcPr/>
                </a:tc>
                <a:tc hMerge="1">
                  <a:txBody>
                    <a:bodyPr/>
                    <a:lstStyle/>
                    <a:p>
                      <a:endParaRPr lang="en-US" sz="1600" i="1" dirty="0"/>
                    </a:p>
                  </a:txBody>
                  <a:tcPr/>
                </a:tc>
                <a:extLst>
                  <a:ext uri="{0D108BD9-81ED-4DB2-BD59-A6C34878D82A}">
                    <a16:rowId xmlns:a16="http://schemas.microsoft.com/office/drawing/2014/main" xmlns="" val="1965612981"/>
                  </a:ext>
                </a:extLst>
              </a:tr>
              <a:tr h="2000022">
                <a:tc>
                  <a:txBody>
                    <a:bodyPr/>
                    <a:lstStyle/>
                    <a:p>
                      <a:r>
                        <a:rPr lang="en-US" sz="1600" dirty="0"/>
                        <a:t>4:00</a:t>
                      </a:r>
                      <a:r>
                        <a:rPr lang="en-US" sz="1600" baseline="0" dirty="0"/>
                        <a:t> – 4:05 p.m.</a:t>
                      </a:r>
                      <a:endParaRPr lang="en-US" sz="1600" dirty="0"/>
                    </a:p>
                  </a:txBody>
                  <a:tcPr/>
                </a:tc>
                <a:tc>
                  <a:txBody>
                    <a:bodyPr/>
                    <a:lstStyle/>
                    <a:p>
                      <a:r>
                        <a:rPr lang="en-US" sz="1600" dirty="0"/>
                        <a:t>Welcome and introductions</a:t>
                      </a:r>
                    </a:p>
                  </a:txBody>
                  <a:tcPr/>
                </a:tc>
                <a:tc>
                  <a:txBody>
                    <a:bodyPr/>
                    <a:lstStyle/>
                    <a:p>
                      <a:r>
                        <a:rPr lang="en-US" sz="1600" kern="1200" dirty="0">
                          <a:solidFill>
                            <a:schemeClr val="dk1"/>
                          </a:solidFill>
                          <a:effectLst/>
                          <a:latin typeface="+mn-lt"/>
                          <a:ea typeface="+mn-ea"/>
                          <a:cs typeface="+mn-cs"/>
                        </a:rPr>
                        <a:t>Dr. David </a:t>
                      </a:r>
                      <a:r>
                        <a:rPr lang="en-US" sz="1600" kern="1200" dirty="0" err="1">
                          <a:solidFill>
                            <a:schemeClr val="dk1"/>
                          </a:solidFill>
                          <a:effectLst/>
                          <a:latin typeface="+mn-lt"/>
                          <a:ea typeface="+mn-ea"/>
                          <a:cs typeface="+mn-cs"/>
                        </a:rPr>
                        <a:t>Tupponce</a:t>
                      </a:r>
                      <a:endParaRPr lang="en-US"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Executive Vice President,</a:t>
                      </a:r>
                      <a:r>
                        <a:rPr lang="en-US" sz="1600" kern="1200" baseline="0" dirty="0">
                          <a:solidFill>
                            <a:schemeClr val="dk1"/>
                          </a:solidFill>
                          <a:effectLst/>
                          <a:latin typeface="+mn-lt"/>
                          <a:ea typeface="+mn-ea"/>
                          <a:cs typeface="+mn-cs"/>
                        </a:rPr>
                        <a:t> </a:t>
                      </a:r>
                    </a:p>
                    <a:p>
                      <a:r>
                        <a:rPr lang="en-US" sz="1600" kern="1200" dirty="0">
                          <a:solidFill>
                            <a:schemeClr val="dk1"/>
                          </a:solidFill>
                          <a:effectLst/>
                          <a:latin typeface="+mn-lt"/>
                          <a:ea typeface="+mn-ea"/>
                          <a:cs typeface="+mn-cs"/>
                        </a:rPr>
                        <a:t>Central Maine Healthcare</a:t>
                      </a:r>
                    </a:p>
                    <a:p>
                      <a:endParaRPr lang="en-US" sz="8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Mary Jane Krebs, </a:t>
                      </a:r>
                    </a:p>
                    <a:p>
                      <a:r>
                        <a:rPr lang="en-US" sz="1600" kern="1200" dirty="0">
                          <a:solidFill>
                            <a:schemeClr val="dk1"/>
                          </a:solidFill>
                          <a:effectLst/>
                          <a:latin typeface="+mn-lt"/>
                          <a:ea typeface="+mn-ea"/>
                          <a:cs typeface="+mn-cs"/>
                        </a:rPr>
                        <a:t>President,</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Spring Harbor Hospital SVP, Intensive Services, </a:t>
                      </a:r>
                    </a:p>
                    <a:p>
                      <a:r>
                        <a:rPr lang="en-US" sz="1600" kern="1200" dirty="0">
                          <a:solidFill>
                            <a:schemeClr val="dk1"/>
                          </a:solidFill>
                          <a:effectLst/>
                          <a:latin typeface="+mn-lt"/>
                          <a:ea typeface="+mn-ea"/>
                          <a:cs typeface="+mn-cs"/>
                        </a:rPr>
                        <a:t>Maine Behavioral Healthcare </a:t>
                      </a:r>
                      <a:endParaRPr lang="en-US" sz="1600" dirty="0"/>
                    </a:p>
                  </a:txBody>
                  <a:tcPr/>
                </a:tc>
                <a:extLst>
                  <a:ext uri="{0D108BD9-81ED-4DB2-BD59-A6C34878D82A}">
                    <a16:rowId xmlns:a16="http://schemas.microsoft.com/office/drawing/2014/main" xmlns="" val="2420697242"/>
                  </a:ext>
                </a:extLst>
              </a:tr>
              <a:tr h="904384">
                <a:tc>
                  <a:txBody>
                    <a:bodyPr/>
                    <a:lstStyle/>
                    <a:p>
                      <a:r>
                        <a:rPr lang="en-US" sz="1600" dirty="0"/>
                        <a:t>4:05 – 4:20 p.m.</a:t>
                      </a:r>
                    </a:p>
                  </a:txBody>
                  <a:tcPr/>
                </a:tc>
                <a:tc>
                  <a:txBody>
                    <a:bodyPr/>
                    <a:lstStyle/>
                    <a:p>
                      <a:r>
                        <a:rPr lang="en-US" sz="1600" dirty="0"/>
                        <a:t>2016 CHNA priorities</a:t>
                      </a:r>
                      <a:r>
                        <a:rPr lang="en-US" sz="1600" baseline="0" dirty="0"/>
                        <a:t> and highlights</a:t>
                      </a:r>
                      <a:endParaRPr lang="en-US" sz="1600" dirty="0"/>
                    </a:p>
                  </a:txBody>
                  <a:tcPr/>
                </a:tc>
                <a:tc>
                  <a:txBody>
                    <a:bodyPr/>
                    <a:lstStyle/>
                    <a:p>
                      <a:r>
                        <a:rPr lang="en-US" sz="1600" dirty="0"/>
                        <a:t>Kristine Jenkins, </a:t>
                      </a:r>
                    </a:p>
                    <a:p>
                      <a:r>
                        <a:rPr lang="en-US" sz="1600" dirty="0"/>
                        <a:t>District Liaison, Cumberland Public Health District</a:t>
                      </a:r>
                    </a:p>
                  </a:txBody>
                  <a:tcPr/>
                </a:tc>
                <a:extLst>
                  <a:ext uri="{0D108BD9-81ED-4DB2-BD59-A6C34878D82A}">
                    <a16:rowId xmlns:a16="http://schemas.microsoft.com/office/drawing/2014/main" xmlns="" val="1565607359"/>
                  </a:ext>
                </a:extLst>
              </a:tr>
              <a:tr h="611802">
                <a:tc>
                  <a:txBody>
                    <a:bodyPr/>
                    <a:lstStyle/>
                    <a:p>
                      <a:r>
                        <a:rPr lang="en-US" sz="1600" dirty="0"/>
                        <a:t>4:20 – 4:50</a:t>
                      </a:r>
                      <a:r>
                        <a:rPr lang="en-US" sz="1600" baseline="0" dirty="0"/>
                        <a:t> p.m.</a:t>
                      </a:r>
                      <a:endParaRPr lang="en-US" sz="1600" dirty="0"/>
                    </a:p>
                  </a:txBody>
                  <a:tcPr/>
                </a:tc>
                <a:tc>
                  <a:txBody>
                    <a:bodyPr/>
                    <a:lstStyle/>
                    <a:p>
                      <a:r>
                        <a:rPr lang="en-US" sz="1600"/>
                        <a:t>Review Cumberland </a:t>
                      </a:r>
                      <a:r>
                        <a:rPr lang="en-US" sz="1600" dirty="0"/>
                        <a:t>County Data Profile </a:t>
                      </a:r>
                    </a:p>
                  </a:txBody>
                  <a:tcPr/>
                </a:tc>
                <a:tc>
                  <a:txBody>
                    <a:bodyPr/>
                    <a:lstStyle/>
                    <a:p>
                      <a:r>
                        <a:rPr lang="en-US" sz="1600" dirty="0"/>
                        <a:t>JSI</a:t>
                      </a:r>
                    </a:p>
                  </a:txBody>
                  <a:tcPr/>
                </a:tc>
                <a:extLst>
                  <a:ext uri="{0D108BD9-81ED-4DB2-BD59-A6C34878D82A}">
                    <a16:rowId xmlns:a16="http://schemas.microsoft.com/office/drawing/2014/main" xmlns="" val="441706139"/>
                  </a:ext>
                </a:extLst>
              </a:tr>
              <a:tr h="611802">
                <a:tc>
                  <a:txBody>
                    <a:bodyPr/>
                    <a:lstStyle/>
                    <a:p>
                      <a:r>
                        <a:rPr lang="en-US" sz="1600" dirty="0"/>
                        <a:t>4:50 – 5:25 p.m.</a:t>
                      </a:r>
                    </a:p>
                  </a:txBody>
                  <a:tcPr/>
                </a:tc>
                <a:tc>
                  <a:txBody>
                    <a:bodyPr/>
                    <a:lstStyle/>
                    <a:p>
                      <a:r>
                        <a:rPr lang="en-US" sz="1600" dirty="0"/>
                        <a:t>Discussion on data and</a:t>
                      </a:r>
                      <a:r>
                        <a:rPr lang="en-US" sz="1600" baseline="0" dirty="0"/>
                        <a:t> health priorities</a:t>
                      </a:r>
                      <a:endParaRPr lang="en-US" sz="1600" dirty="0"/>
                    </a:p>
                  </a:txBody>
                  <a:tcPr/>
                </a:tc>
                <a:tc>
                  <a:txBody>
                    <a:bodyPr/>
                    <a:lstStyle/>
                    <a:p>
                      <a:r>
                        <a:rPr lang="en-US" sz="1600" dirty="0"/>
                        <a:t>JSI</a:t>
                      </a:r>
                    </a:p>
                  </a:txBody>
                  <a:tcPr/>
                </a:tc>
                <a:extLst>
                  <a:ext uri="{0D108BD9-81ED-4DB2-BD59-A6C34878D82A}">
                    <a16:rowId xmlns:a16="http://schemas.microsoft.com/office/drawing/2014/main" xmlns="" val="3017915123"/>
                  </a:ext>
                </a:extLst>
              </a:tr>
              <a:tr h="425660">
                <a:tc>
                  <a:txBody>
                    <a:bodyPr/>
                    <a:lstStyle/>
                    <a:p>
                      <a:r>
                        <a:rPr lang="en-US" sz="1600" dirty="0"/>
                        <a:t>5:25 – 5:45 p.m.</a:t>
                      </a:r>
                    </a:p>
                  </a:txBody>
                  <a:tcPr/>
                </a:tc>
                <a:tc>
                  <a:txBody>
                    <a:bodyPr/>
                    <a:lstStyle/>
                    <a:p>
                      <a:r>
                        <a:rPr lang="en-US" sz="1600" dirty="0"/>
                        <a:t>Generate priorities from forum</a:t>
                      </a:r>
                    </a:p>
                  </a:txBody>
                  <a:tcPr/>
                </a:tc>
                <a:tc>
                  <a:txBody>
                    <a:bodyPr/>
                    <a:lstStyle/>
                    <a:p>
                      <a:r>
                        <a:rPr lang="en-US" sz="1600" dirty="0"/>
                        <a:t>JSI</a:t>
                      </a:r>
                    </a:p>
                  </a:txBody>
                  <a:tcPr/>
                </a:tc>
                <a:extLst>
                  <a:ext uri="{0D108BD9-81ED-4DB2-BD59-A6C34878D82A}">
                    <a16:rowId xmlns:a16="http://schemas.microsoft.com/office/drawing/2014/main" xmlns="" val="1090270447"/>
                  </a:ext>
                </a:extLst>
              </a:tr>
              <a:tr h="1238109">
                <a:tc>
                  <a:txBody>
                    <a:bodyPr/>
                    <a:lstStyle/>
                    <a:p>
                      <a:r>
                        <a:rPr lang="en-US" sz="1600" dirty="0"/>
                        <a:t>5:45 – 6:00 p.m.</a:t>
                      </a:r>
                    </a:p>
                  </a:txBody>
                  <a:tcPr/>
                </a:tc>
                <a:tc>
                  <a:txBody>
                    <a:bodyPr/>
                    <a:lstStyle/>
                    <a:p>
                      <a:r>
                        <a:rPr lang="en-US" sz="1600" dirty="0"/>
                        <a:t>Evaluation and adjournment</a:t>
                      </a:r>
                    </a:p>
                  </a:txBody>
                  <a:tcPr/>
                </a:tc>
                <a:tc>
                  <a:txBody>
                    <a:bodyPr/>
                    <a:lstStyle/>
                    <a:p>
                      <a:r>
                        <a:rPr lang="en-US" sz="1600" dirty="0" smtClean="0"/>
                        <a:t>Ryan McKeown, VP of Strategy and Managed Care,</a:t>
                      </a:r>
                      <a:r>
                        <a:rPr lang="en-US" sz="1600" baseline="0" dirty="0" smtClean="0"/>
                        <a:t> </a:t>
                      </a:r>
                      <a:r>
                        <a:rPr lang="en-US" sz="1600" dirty="0" smtClean="0"/>
                        <a:t>Central Maine Healthcare</a:t>
                      </a:r>
                    </a:p>
                    <a:p>
                      <a:endParaRPr lang="en-US" sz="800" dirty="0" smtClean="0"/>
                    </a:p>
                    <a:p>
                      <a:r>
                        <a:rPr lang="en-US" sz="1600" dirty="0" smtClean="0"/>
                        <a:t>Kristine </a:t>
                      </a:r>
                      <a:r>
                        <a:rPr lang="en-US" sz="1600" dirty="0"/>
                        <a:t>Jenkins</a:t>
                      </a:r>
                    </a:p>
                  </a:txBody>
                  <a:tcPr/>
                </a:tc>
                <a:extLst>
                  <a:ext uri="{0D108BD9-81ED-4DB2-BD59-A6C34878D82A}">
                    <a16:rowId xmlns:a16="http://schemas.microsoft.com/office/drawing/2014/main" xmlns="" val="112777157"/>
                  </a:ext>
                </a:extLst>
              </a:tr>
            </a:tbl>
          </a:graphicData>
        </a:graphic>
      </p:graphicFrame>
    </p:spTree>
    <p:extLst>
      <p:ext uri="{BB962C8B-B14F-4D97-AF65-F5344CB8AC3E}">
        <p14:creationId xmlns:p14="http://schemas.microsoft.com/office/powerpoint/2010/main" val="1362463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Facilitated Discussion</a:t>
            </a:r>
          </a:p>
        </p:txBody>
      </p:sp>
      <p:sp>
        <p:nvSpPr>
          <p:cNvPr id="3" name="Slide Number Placeholder 2"/>
          <p:cNvSpPr>
            <a:spLocks noGrp="1"/>
          </p:cNvSpPr>
          <p:nvPr>
            <p:ph type="sldNum" sz="quarter" idx="12"/>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3803243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Small Group Discussion Questions</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89185" y="1350859"/>
            <a:ext cx="11745311" cy="4632037"/>
          </a:xfrm>
          <a:prstGeom prst="rect">
            <a:avLst/>
          </a:prstGeom>
          <a:noFill/>
        </p:spPr>
        <p:txBody>
          <a:bodyPr wrap="square" rtlCol="0">
            <a:spAutoFit/>
          </a:bodyPr>
          <a:lstStyle/>
          <a:p>
            <a:pPr marL="514350" indent="-514350">
              <a:spcAft>
                <a:spcPts val="600"/>
              </a:spcAft>
              <a:buFont typeface="+mj-lt"/>
              <a:buAutoNum type="arabicPeriod"/>
            </a:pPr>
            <a:r>
              <a:rPr lang="en-US" sz="3000" dirty="0">
                <a:latin typeface="+mj-lt"/>
              </a:rPr>
              <a:t>Based on your own knowledge and experiences, are there any major health issues that are not represented in the data? (</a:t>
            </a:r>
            <a:r>
              <a:rPr lang="en-US" sz="3000" b="1" dirty="0">
                <a:latin typeface="+mj-lt"/>
              </a:rPr>
              <a:t>10 mins</a:t>
            </a:r>
            <a:r>
              <a:rPr lang="en-US" sz="3000" dirty="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Based on the data, past priorities, and your observations, what do you see as the top needs of our community? (</a:t>
            </a:r>
            <a:r>
              <a:rPr lang="en-US" sz="3000" b="1" dirty="0">
                <a:latin typeface="+mj-lt"/>
              </a:rPr>
              <a:t>20 mins</a:t>
            </a:r>
            <a:r>
              <a:rPr lang="en-US" sz="3000" dirty="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What community resources are available to address these needs, and what more may be needed? (</a:t>
            </a:r>
            <a:r>
              <a:rPr lang="en-US" sz="3000" b="1" dirty="0">
                <a:latin typeface="+mj-lt"/>
              </a:rPr>
              <a:t>5 mins</a:t>
            </a:r>
            <a:r>
              <a:rPr lang="en-US" sz="3000" dirty="0">
                <a:latin typeface="+mj-lt"/>
              </a:rPr>
              <a:t>)</a:t>
            </a:r>
          </a:p>
        </p:txBody>
      </p:sp>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41</a:t>
            </a:fld>
            <a:endParaRPr lang="en-US" dirty="0"/>
          </a:p>
        </p:txBody>
      </p:sp>
    </p:spTree>
    <p:extLst>
      <p:ext uri="{BB962C8B-B14F-4D97-AF65-F5344CB8AC3E}">
        <p14:creationId xmlns:p14="http://schemas.microsoft.com/office/powerpoint/2010/main" val="4093581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Assets/Resources and Needs</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42</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307" y="1549716"/>
            <a:ext cx="3540202" cy="4720269"/>
          </a:xfrm>
          <a:prstGeom prst="rect">
            <a:avLst/>
          </a:prstGeom>
        </p:spPr>
      </p:pic>
      <p:pic>
        <p:nvPicPr>
          <p:cNvPr id="7" name="Picture 6">
            <a:extLst>
              <a:ext uri="{FF2B5EF4-FFF2-40B4-BE49-F238E27FC236}">
                <a16:creationId xmlns:a16="http://schemas.microsoft.com/office/drawing/2014/main" xmlns="" id="{07502AC8-8D2B-4810-99E1-D32923E27753}"/>
              </a:ext>
            </a:extLst>
          </p:cNvPr>
          <p:cNvPicPr>
            <a:picLocks noChangeAspect="1"/>
          </p:cNvPicPr>
          <p:nvPr/>
        </p:nvPicPr>
        <p:blipFill rotWithShape="1">
          <a:blip r:embed="rId5"/>
          <a:srcRect l="16780" r="10351" b="4667"/>
          <a:stretch/>
        </p:blipFill>
        <p:spPr>
          <a:xfrm rot="4935916">
            <a:off x="1010028" y="1850597"/>
            <a:ext cx="3507440" cy="3441542"/>
          </a:xfrm>
          <a:prstGeom prst="rect">
            <a:avLst/>
          </a:prstGeom>
        </p:spPr>
      </p:pic>
      <p:sp>
        <p:nvSpPr>
          <p:cNvPr id="8" name="Arrow: Right 7">
            <a:extLst>
              <a:ext uri="{FF2B5EF4-FFF2-40B4-BE49-F238E27FC236}">
                <a16:creationId xmlns:a16="http://schemas.microsoft.com/office/drawing/2014/main" xmlns="" id="{F3EF47F5-D628-4411-9558-690E08B09179}"/>
              </a:ext>
            </a:extLst>
          </p:cNvPr>
          <p:cNvSpPr/>
          <p:nvPr/>
        </p:nvSpPr>
        <p:spPr>
          <a:xfrm>
            <a:off x="5145546" y="2613563"/>
            <a:ext cx="1316214" cy="388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038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Prioritization Exercise</a:t>
            </a:r>
          </a:p>
        </p:txBody>
      </p:sp>
      <p:sp>
        <p:nvSpPr>
          <p:cNvPr id="3" name="Slide Number Placeholder 2"/>
          <p:cNvSpPr>
            <a:spLocks noGrp="1"/>
          </p:cNvSpPr>
          <p:nvPr>
            <p:ph type="sldNum" sz="quarter" idx="12"/>
          </p:nvPr>
        </p:nvSpPr>
        <p:spPr/>
        <p:txBody>
          <a:bodyPr/>
          <a:lstStyle/>
          <a:p>
            <a:fld id="{4FAB73BC-B049-4115-A692-8D63A059BFB8}" type="slidenum">
              <a:rPr lang="en-US" smtClean="0"/>
              <a:t>43</a:t>
            </a:fld>
            <a:endParaRPr lang="en-US" dirty="0"/>
          </a:p>
        </p:txBody>
      </p:sp>
    </p:spTree>
    <p:extLst>
      <p:ext uri="{BB962C8B-B14F-4D97-AF65-F5344CB8AC3E}">
        <p14:creationId xmlns:p14="http://schemas.microsoft.com/office/powerpoint/2010/main" val="2288515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083" y="758952"/>
            <a:ext cx="10058400" cy="3454233"/>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Wrap Up and Next Steps</a:t>
            </a:r>
            <a:br>
              <a:rPr lang="en-US" dirty="0"/>
            </a:br>
            <a:r>
              <a:rPr lang="en-US" dirty="0"/>
              <a:t/>
            </a:r>
            <a:br>
              <a:rPr lang="en-US" dirty="0"/>
            </a:br>
            <a:r>
              <a:rPr lang="en-US" dirty="0"/>
              <a:t/>
            </a:r>
            <a:br>
              <a:rPr lang="en-US" dirty="0"/>
            </a:br>
            <a:r>
              <a:rPr lang="en-US" sz="3200" dirty="0"/>
              <a:t>Contact: Kristine Jenkins</a:t>
            </a:r>
            <a:br>
              <a:rPr lang="en-US" sz="3200" dirty="0"/>
            </a:br>
            <a:r>
              <a:rPr lang="en-US" sz="3200" dirty="0"/>
              <a:t>Cumberland District </a:t>
            </a:r>
            <a:r>
              <a:rPr lang="en-US" sz="3200"/>
              <a:t>Public Health Liaison</a:t>
            </a:r>
            <a:r>
              <a:rPr lang="en-US" sz="3200" dirty="0"/>
              <a:t/>
            </a:r>
            <a:br>
              <a:rPr lang="en-US" sz="3200" dirty="0"/>
            </a:br>
            <a:r>
              <a:rPr lang="en-US" sz="3200" dirty="0">
                <a:hlinkClick r:id="rId3"/>
              </a:rPr>
              <a:t>Kristine.L.Jenkins@maine.gov</a:t>
            </a:r>
            <a:r>
              <a:rPr lang="en-US" sz="3200" dirty="0"/>
              <a:t/>
            </a:r>
            <a:br>
              <a:rPr lang="en-US" sz="3200" dirty="0"/>
            </a:b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68091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Why are we here?</a:t>
            </a:r>
          </a:p>
        </p:txBody>
      </p:sp>
      <p:sp>
        <p:nvSpPr>
          <p:cNvPr id="3" name="Slide Number Placeholder 2"/>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56499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a:t>Guidance, Regulations &amp; the Law</a:t>
            </a:r>
          </a:p>
        </p:txBody>
      </p:sp>
      <p:sp>
        <p:nvSpPr>
          <p:cNvPr id="4" name="Slide Number Placeholder 3">
            <a:extLst/>
          </p:cNvPr>
          <p:cNvSpPr>
            <a:spLocks noGrp="1"/>
          </p:cNvSpPr>
          <p:nvPr>
            <p:ph type="sldNum" sz="quarter" idx="12"/>
          </p:nvPr>
        </p:nvSpPr>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A9216CDE-3755-D443-8613-CCE1F464822F}" type="slidenum">
              <a:rPr lang="en-US" altLang="en-US">
                <a:solidFill>
                  <a:srgbClr val="898989"/>
                </a:solidFill>
              </a:rPr>
              <a:pPr eaLnBrk="1" hangingPunct="1"/>
              <a:t>6</a:t>
            </a:fld>
            <a:endParaRPr lang="en-US" altLang="en-US">
              <a:solidFill>
                <a:srgbClr val="898989"/>
              </a:solidFill>
            </a:endParaRPr>
          </a:p>
        </p:txBody>
      </p:sp>
      <p:sp>
        <p:nvSpPr>
          <p:cNvPr id="3077" name="TextBox 4"/>
          <p:cNvSpPr txBox="1">
            <a:spLocks noChangeArrowheads="1"/>
          </p:cNvSpPr>
          <p:nvPr/>
        </p:nvSpPr>
        <p:spPr bwMode="auto">
          <a:xfrm>
            <a:off x="9678421" y="5987980"/>
            <a:ext cx="2676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
        <p:nvSpPr>
          <p:cNvPr id="10" name="Oval 9"/>
          <p:cNvSpPr/>
          <p:nvPr/>
        </p:nvSpPr>
        <p:spPr>
          <a:xfrm>
            <a:off x="4660062" y="1851327"/>
            <a:ext cx="4158409" cy="41584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11" name="Picture 2"/>
          <p:cNvPicPr>
            <a:picLocks noChangeAspect="1"/>
          </p:cNvPicPr>
          <p:nvPr/>
        </p:nvPicPr>
        <p:blipFill rotWithShape="1">
          <a:blip r:embed="rId3">
            <a:extLst>
              <a:ext uri="{28A0092B-C50C-407E-A947-70E740481C1C}">
                <a14:useLocalDpi xmlns:a14="http://schemas.microsoft.com/office/drawing/2010/main" val="0"/>
              </a:ext>
            </a:extLst>
          </a:blip>
          <a:srcRect r="63516"/>
          <a:stretch/>
        </p:blipFill>
        <p:spPr bwMode="auto">
          <a:xfrm>
            <a:off x="2700670" y="2996418"/>
            <a:ext cx="1867021" cy="19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rotWithShape="1">
          <a:blip r:embed="rId3">
            <a:extLst>
              <a:ext uri="{28A0092B-C50C-407E-A947-70E740481C1C}">
                <a14:useLocalDpi xmlns:a14="http://schemas.microsoft.com/office/drawing/2010/main" val="0"/>
              </a:ext>
            </a:extLst>
          </a:blip>
          <a:srcRect l="69424"/>
          <a:stretch/>
        </p:blipFill>
        <p:spPr bwMode="auto">
          <a:xfrm>
            <a:off x="6961431" y="299641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92446" y="3355195"/>
            <a:ext cx="2096086" cy="1323439"/>
          </a:xfrm>
          <a:prstGeom prst="rect">
            <a:avLst/>
          </a:prstGeom>
          <a:noFill/>
        </p:spPr>
        <p:txBody>
          <a:bodyPr wrap="square" rtlCol="0">
            <a:spAutoFit/>
          </a:bodyPr>
          <a:lstStyle/>
          <a:p>
            <a:pPr algn="ctr"/>
            <a:r>
              <a:rPr lang="en-US" sz="2000" b="1" dirty="0">
                <a:solidFill>
                  <a:schemeClr val="accent2"/>
                </a:solidFill>
              </a:rPr>
              <a:t>Maine Shared </a:t>
            </a:r>
          </a:p>
          <a:p>
            <a:pPr algn="ctr"/>
            <a:r>
              <a:rPr lang="en-US" sz="2000" b="1" dirty="0">
                <a:solidFill>
                  <a:schemeClr val="accent2"/>
                </a:solidFill>
              </a:rPr>
              <a:t>Community </a:t>
            </a:r>
            <a:br>
              <a:rPr lang="en-US" sz="2000" b="1" dirty="0">
                <a:solidFill>
                  <a:schemeClr val="accent2"/>
                </a:solidFill>
              </a:rPr>
            </a:br>
            <a:r>
              <a:rPr lang="en-US" sz="2000" b="1" dirty="0">
                <a:solidFill>
                  <a:schemeClr val="accent2"/>
                </a:solidFill>
              </a:rPr>
              <a:t>Health Needs Assessment</a:t>
            </a:r>
          </a:p>
        </p:txBody>
      </p:sp>
      <p:sp>
        <p:nvSpPr>
          <p:cNvPr id="9" name="Oval 8"/>
          <p:cNvSpPr/>
          <p:nvPr/>
        </p:nvSpPr>
        <p:spPr>
          <a:xfrm>
            <a:off x="2461849" y="1829571"/>
            <a:ext cx="4158409" cy="41584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65618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Maine Shared CHNA </a:t>
            </a:r>
          </a:p>
        </p:txBody>
      </p:sp>
      <p:sp>
        <p:nvSpPr>
          <p:cNvPr id="4" name="Text Placeholder 3"/>
          <p:cNvSpPr>
            <a:spLocks noGrp="1"/>
          </p:cNvSpPr>
          <p:nvPr>
            <p:ph type="body" sz="half" idx="2"/>
          </p:nvPr>
        </p:nvSpPr>
        <p:spPr/>
        <p:txBody>
          <a:bodyPr/>
          <a:lstStyle/>
          <a:p>
            <a:r>
              <a:rPr lang="en-US" dirty="0"/>
              <a:t>Governance</a:t>
            </a:r>
          </a:p>
        </p:txBody>
      </p:sp>
      <p:graphicFrame>
        <p:nvGraphicFramePr>
          <p:cNvPr id="7" name="Content Placeholder 6"/>
          <p:cNvGraphicFramePr>
            <a:graphicFrameLocks noGrp="1"/>
          </p:cNvGraphicFramePr>
          <p:nvPr>
            <p:ph idx="1"/>
            <p:extLst/>
          </p:nvPr>
        </p:nvGraphicFramePr>
        <p:xfrm>
          <a:off x="3037398" y="103367"/>
          <a:ext cx="8770289" cy="540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86763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a:t>Health Improvement Process</a:t>
            </a:r>
          </a:p>
        </p:txBody>
      </p:sp>
      <p:graphicFrame>
        <p:nvGraphicFramePr>
          <p:cNvPr id="3" name="Content Placeholder 7"/>
          <p:cNvGraphicFramePr>
            <a:graphicFrameLocks/>
          </p:cNvGraphicFramePr>
          <p:nvPr>
            <p:extLst/>
          </p:nvPr>
        </p:nvGraphicFramePr>
        <p:xfrm>
          <a:off x="3411243" y="1589124"/>
          <a:ext cx="4937125"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1474416" y="3391784"/>
            <a:ext cx="1109295" cy="62732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a:solidFill>
                  <a:srgbClr val="FFFFFF"/>
                </a:solidFill>
              </a:rPr>
              <a:t>Partners</a:t>
            </a:r>
          </a:p>
        </p:txBody>
      </p:sp>
      <p:sp>
        <p:nvSpPr>
          <p:cNvPr id="6" name="Oval 5"/>
          <p:cNvSpPr/>
          <p:nvPr/>
        </p:nvSpPr>
        <p:spPr>
          <a:xfrm>
            <a:off x="2029063" y="1951072"/>
            <a:ext cx="1109295" cy="62732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rgbClr val="FFFFFF"/>
                </a:solidFill>
              </a:rPr>
              <a:t>Partners</a:t>
            </a:r>
          </a:p>
        </p:txBody>
      </p:sp>
      <p:sp>
        <p:nvSpPr>
          <p:cNvPr id="7" name="Oval 6"/>
          <p:cNvSpPr/>
          <p:nvPr/>
        </p:nvSpPr>
        <p:spPr>
          <a:xfrm>
            <a:off x="7428684" y="1637412"/>
            <a:ext cx="1109295" cy="6273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a:solidFill>
                  <a:srgbClr val="FFFFFF"/>
                </a:solidFill>
              </a:rPr>
              <a:t>Partners</a:t>
            </a:r>
          </a:p>
        </p:txBody>
      </p:sp>
      <p:sp>
        <p:nvSpPr>
          <p:cNvPr id="8" name="Oval 7"/>
          <p:cNvSpPr/>
          <p:nvPr/>
        </p:nvSpPr>
        <p:spPr>
          <a:xfrm>
            <a:off x="8740033" y="3033818"/>
            <a:ext cx="1109295" cy="62732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a:solidFill>
                  <a:srgbClr val="FFFFFF"/>
                </a:solidFill>
              </a:rPr>
              <a:t>Partners</a:t>
            </a:r>
          </a:p>
        </p:txBody>
      </p:sp>
      <p:sp>
        <p:nvSpPr>
          <p:cNvPr id="9" name="Oval 8"/>
          <p:cNvSpPr/>
          <p:nvPr/>
        </p:nvSpPr>
        <p:spPr>
          <a:xfrm>
            <a:off x="8688694" y="4813001"/>
            <a:ext cx="1109295" cy="62732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a:solidFill>
                  <a:srgbClr val="FFFFFF"/>
                </a:solidFill>
              </a:rPr>
              <a:t>Partners</a:t>
            </a:r>
          </a:p>
        </p:txBody>
      </p:sp>
      <p:sp>
        <p:nvSpPr>
          <p:cNvPr id="10" name="Oval 9"/>
          <p:cNvSpPr/>
          <p:nvPr/>
        </p:nvSpPr>
        <p:spPr>
          <a:xfrm>
            <a:off x="2301948" y="4813002"/>
            <a:ext cx="1109295" cy="6273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a:solidFill>
                  <a:srgbClr val="FFFFFF"/>
                </a:solidFill>
              </a:rPr>
              <a:t>Partners</a:t>
            </a: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296498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Local Activities and Accomplishments</a:t>
            </a:r>
          </a:p>
        </p:txBody>
      </p:sp>
      <p:sp>
        <p:nvSpPr>
          <p:cNvPr id="3" name="Slide Number Placeholder 2"/>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903632967"/>
      </p:ext>
    </p:extLst>
  </p:cSld>
  <p:clrMapOvr>
    <a:masterClrMapping/>
  </p:clrMapOvr>
</p:sld>
</file>

<file path=ppt/theme/theme1.xml><?xml version="1.0" encoding="utf-8"?>
<a:theme xmlns:a="http://schemas.openxmlformats.org/drawingml/2006/main" name="Retrospect">
  <a:themeElements>
    <a:clrScheme name="Healthy Maine">
      <a:dk1>
        <a:srgbClr val="000000"/>
      </a:dk1>
      <a:lt1>
        <a:srgbClr val="FFFFFF"/>
      </a:lt1>
      <a:dk2>
        <a:srgbClr val="637052"/>
      </a:dk2>
      <a:lt2>
        <a:srgbClr val="CCDDEA"/>
      </a:lt2>
      <a:accent1>
        <a:srgbClr val="9FADB1"/>
      </a:accent1>
      <a:accent2>
        <a:srgbClr val="3C6E6F"/>
      </a:accent2>
      <a:accent3>
        <a:srgbClr val="061D38"/>
      </a:accent3>
      <a:accent4>
        <a:srgbClr val="660F44"/>
      </a:accent4>
      <a:accent5>
        <a:srgbClr val="178AC1"/>
      </a:accent5>
      <a:accent6>
        <a:srgbClr val="94CF4F"/>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7125</TotalTime>
  <Words>5808</Words>
  <Application>Microsoft Office PowerPoint</Application>
  <PresentationFormat>Custom</PresentationFormat>
  <Paragraphs>647</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Retrospect</vt:lpstr>
      <vt:lpstr>Maine Shared Community Health Needs Assessment</vt:lpstr>
      <vt:lpstr>Thank you to the following sponsors of Cumberland County forums</vt:lpstr>
      <vt:lpstr>Welcome and Introductions</vt:lpstr>
      <vt:lpstr>Forum Agenda</vt:lpstr>
      <vt:lpstr>Why are we here?</vt:lpstr>
      <vt:lpstr>Guidance, Regulations &amp; the Law</vt:lpstr>
      <vt:lpstr>Maine Shared CHNA </vt:lpstr>
      <vt:lpstr>Health Improvement Process</vt:lpstr>
      <vt:lpstr>Local Activities and Accomplishments</vt:lpstr>
      <vt:lpstr>PowerPoint Presentation</vt:lpstr>
      <vt:lpstr>PowerPoint Presentation</vt:lpstr>
      <vt:lpstr>PowerPoint Presentation</vt:lpstr>
      <vt:lpstr>PowerPoint Presentation</vt:lpstr>
      <vt:lpstr>How to Read County Health Profile </vt:lpstr>
      <vt:lpstr>How to Read County Health Profile </vt:lpstr>
      <vt:lpstr>Key Findings </vt:lpstr>
      <vt:lpstr>Demographics</vt:lpstr>
      <vt:lpstr>Demographics </vt:lpstr>
      <vt:lpstr>Demographics</vt:lpstr>
      <vt:lpstr>Health Equity Data   </vt:lpstr>
      <vt:lpstr>Years of Potential Life Lost </vt:lpstr>
      <vt:lpstr>Social Determinants of Health</vt:lpstr>
      <vt:lpstr>Social Determinants of Health</vt:lpstr>
      <vt:lpstr>Social Determinants of Health</vt:lpstr>
      <vt:lpstr>Health Behaviors - Obesity</vt:lpstr>
      <vt:lpstr>Health Behaviors- Smoking</vt:lpstr>
      <vt:lpstr>Health Behaviors- Smoking</vt:lpstr>
      <vt:lpstr>Health Behaviors- Alcohol and Marijuana</vt:lpstr>
      <vt:lpstr>Health Outcomes-Cancer</vt:lpstr>
      <vt:lpstr>Health Outcomes - Cancer</vt:lpstr>
      <vt:lpstr>Health Outcomes-Adult Chronic Disease</vt:lpstr>
      <vt:lpstr>Health Outcomes-Adult Chronic Disease</vt:lpstr>
      <vt:lpstr>Health Outcomes - Mental Health</vt:lpstr>
      <vt:lpstr>Health Outcomes - Substance Use</vt:lpstr>
      <vt:lpstr>Health Outcomes – Substance Use</vt:lpstr>
      <vt:lpstr>Health Outcomes – Substance Use</vt:lpstr>
      <vt:lpstr>Health Outcomes – Injury</vt:lpstr>
      <vt:lpstr>Health Outcomes - Infectious Disease</vt:lpstr>
      <vt:lpstr>Health Access and Quality</vt:lpstr>
      <vt:lpstr>Facilitated Discussion</vt:lpstr>
      <vt:lpstr>Small Group Discussion Questions</vt:lpstr>
      <vt:lpstr>Assets/Resources and Needs</vt:lpstr>
      <vt:lpstr>Prioritization Exercise</vt:lpstr>
      <vt:lpstr>      Wrap Up and Next Steps   Contact: Kristine Jenkins Cumberland District Public Health Liaison Kristine.L.Jenkins@maine.gov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Li</dc:creator>
  <cp:lastModifiedBy>Joanna L. Morrissey</cp:lastModifiedBy>
  <cp:revision>384</cp:revision>
  <cp:lastPrinted>2018-10-02T13:52:10Z</cp:lastPrinted>
  <dcterms:created xsi:type="dcterms:W3CDTF">2018-06-04T14:53:24Z</dcterms:created>
  <dcterms:modified xsi:type="dcterms:W3CDTF">2018-10-09T19:09:00Z</dcterms:modified>
</cp:coreProperties>
</file>